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360" r:id="rId2"/>
    <p:sldId id="457" r:id="rId3"/>
    <p:sldId id="442" r:id="rId4"/>
    <p:sldId id="444" r:id="rId5"/>
    <p:sldId id="446" r:id="rId6"/>
    <p:sldId id="459" r:id="rId7"/>
    <p:sldId id="449" r:id="rId8"/>
    <p:sldId id="452" r:id="rId9"/>
    <p:sldId id="453" r:id="rId10"/>
    <p:sldId id="454" r:id="rId11"/>
    <p:sldId id="455" r:id="rId12"/>
    <p:sldId id="456" r:id="rId13"/>
    <p:sldId id="460" r:id="rId14"/>
    <p:sldId id="461" r:id="rId15"/>
  </p:sldIdLst>
  <p:sldSz cx="9144000" cy="6858000" type="screen4x3"/>
  <p:notesSz cx="6648450" cy="97821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F6AA"/>
    <a:srgbClr val="E2F26A"/>
    <a:srgbClr val="D9B083"/>
    <a:srgbClr val="E7CDB1"/>
    <a:srgbClr val="3C4404"/>
    <a:srgbClr val="393F09"/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1525" autoAdjust="0"/>
  </p:normalViewPr>
  <p:slideViewPr>
    <p:cSldViewPr>
      <p:cViewPr varScale="1">
        <p:scale>
          <a:sx n="79" d="100"/>
          <a:sy n="79" d="100"/>
        </p:scale>
        <p:origin x="15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1638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91638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E504F09-7DCD-432D-AF74-F06A6B7FF9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326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55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33425"/>
            <a:ext cx="4891088" cy="3668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5163" y="4646613"/>
            <a:ext cx="5318125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1638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550" y="9291638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9304396-0637-4D1A-9932-5A9B949D242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805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F6C170F-A6B0-4CBA-8674-78F5BB704DE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4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2753D-266E-4D0D-8423-22D6D351DB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444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EDC329-9782-468B-B813-A8D8C5917D7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341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E71E4-A1EA-4128-A50F-9FDC9C3D59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2909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C2A64-C914-4DAC-AE8E-C7E5EC75423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885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6E89B-161F-4C94-8070-4808252B5FF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116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9021E-70DC-4992-B4A3-913378D36C5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10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CE502-716F-4C73-B197-5349BD7123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072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35806-0781-4A68-946F-B27DF2FA30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694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8916A-EFA6-467B-8EDD-FF479632A32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102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1BE0A-9191-4AB6-A7F6-6B7E98C68B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91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C7D17-6DA4-45B5-8022-F50CCB1D53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433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FDD820-4DC7-4842-962C-0ECEC5E61AC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6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5BAAD9-1D41-486C-ACCE-8BD58EC7E4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/>
              <a:t>总结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6 Internet Protocol</a:t>
            </a:r>
            <a:endParaRPr lang="zh-CN" altLang="en-US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zh-CN" b="1" dirty="0"/>
              <a:t>IPv4</a:t>
            </a:r>
            <a:r>
              <a:rPr lang="zh-CN" altLang="en-US" b="1" dirty="0"/>
              <a:t>的可扩展性问题</a:t>
            </a:r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/>
              <a:t>地址不够用</a:t>
            </a:r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/>
              <a:t>路由表急剧膨胀，路由效率降低</a:t>
            </a:r>
          </a:p>
          <a:p>
            <a:pPr>
              <a:lnSpc>
                <a:spcPct val="90000"/>
              </a:lnSpc>
              <a:defRPr/>
            </a:pPr>
            <a:r>
              <a:rPr lang="zh-CN" altLang="en-US" b="1" dirty="0"/>
              <a:t>划分子网步骤</a:t>
            </a:r>
            <a:endParaRPr lang="en-US" altLang="zh-CN" b="1" dirty="0"/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/>
              <a:t>分配子网号和网络号</a:t>
            </a:r>
            <a:endParaRPr lang="en-US" altLang="zh-CN" b="1" dirty="0"/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路由配置</a:t>
            </a:r>
          </a:p>
          <a:p>
            <a:pPr>
              <a:lnSpc>
                <a:spcPct val="90000"/>
              </a:lnSpc>
              <a:defRPr/>
            </a:pPr>
            <a:r>
              <a:rPr lang="en-US" altLang="zh-CN" b="1" dirty="0"/>
              <a:t>CIDR</a:t>
            </a:r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/>
              <a:t>原理</a:t>
            </a:r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/>
              <a:t>前缀汇聚、前缀最长匹配规则</a:t>
            </a:r>
            <a:endParaRPr lang="en-US" altLang="zh-CN" b="1" dirty="0"/>
          </a:p>
          <a:p>
            <a:pPr lvl="1">
              <a:lnSpc>
                <a:spcPct val="90000"/>
              </a:lnSpc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路由表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转发表配置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7 </a:t>
            </a:r>
            <a:r>
              <a:rPr lang="zh-CN" altLang="en-US" b="1"/>
              <a:t>传输层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361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zh-CN" altLang="en-US" sz="2000" b="1" dirty="0"/>
              <a:t>端到端的概念</a:t>
            </a:r>
          </a:p>
          <a:p>
            <a:pPr>
              <a:lnSpc>
                <a:spcPct val="80000"/>
              </a:lnSpc>
            </a:pPr>
            <a:r>
              <a:rPr lang="zh-CN" altLang="en-US" sz="2000" b="1" dirty="0"/>
              <a:t>为什么要引入传输层？</a:t>
            </a:r>
          </a:p>
          <a:p>
            <a:pPr>
              <a:lnSpc>
                <a:spcPct val="80000"/>
              </a:lnSpc>
            </a:pPr>
            <a:r>
              <a:rPr lang="zh-CN" altLang="en-US" sz="2000" b="1" dirty="0"/>
              <a:t>传输层端口寻址</a:t>
            </a:r>
          </a:p>
          <a:p>
            <a:pPr>
              <a:lnSpc>
                <a:spcPct val="80000"/>
              </a:lnSpc>
            </a:pPr>
            <a:r>
              <a:rPr lang="en-US" altLang="zh-CN" sz="2000" b="1" dirty="0"/>
              <a:t>TCP</a:t>
            </a:r>
            <a:r>
              <a:rPr lang="zh-CN" altLang="en-US" sz="2000" b="1" dirty="0"/>
              <a:t>中连接建立和释放</a:t>
            </a:r>
            <a:endParaRPr lang="en-US" altLang="zh-CN" sz="2000" b="1" dirty="0"/>
          </a:p>
          <a:p>
            <a:pPr lvl="1">
              <a:lnSpc>
                <a:spcPct val="80000"/>
              </a:lnSpc>
            </a:pPr>
            <a:r>
              <a:rPr lang="zh-CN" altLang="en-US" sz="1800" b="1" dirty="0"/>
              <a:t>三次握手：</a:t>
            </a:r>
            <a:r>
              <a:rPr lang="en-US" altLang="zh-CN" sz="1800" b="1" dirty="0"/>
              <a:t>SYN</a:t>
            </a:r>
            <a:r>
              <a:rPr lang="zh-CN" altLang="en-US" sz="1800" b="1" dirty="0"/>
              <a:t>、</a:t>
            </a:r>
            <a:r>
              <a:rPr lang="en-US" altLang="zh-CN" sz="1800" b="1" dirty="0"/>
              <a:t>SYN+ACK</a:t>
            </a:r>
            <a:r>
              <a:rPr lang="zh-CN" altLang="en-US" sz="1800" b="1" dirty="0"/>
              <a:t>、</a:t>
            </a:r>
            <a:r>
              <a:rPr lang="en-US" altLang="zh-CN" sz="1800" b="1" dirty="0"/>
              <a:t>ACK</a:t>
            </a:r>
            <a:endParaRPr lang="zh-CN" altLang="en-US" sz="1800" b="1" dirty="0"/>
          </a:p>
          <a:p>
            <a:pPr lvl="1">
              <a:lnSpc>
                <a:spcPct val="80000"/>
              </a:lnSpc>
            </a:pPr>
            <a:r>
              <a:rPr lang="en-US" altLang="zh-CN" sz="1800" b="1" dirty="0"/>
              <a:t>TCP</a:t>
            </a:r>
            <a:r>
              <a:rPr lang="zh-CN" altLang="en-US" sz="1800" b="1" dirty="0"/>
              <a:t>连接标识：五元组</a:t>
            </a:r>
          </a:p>
          <a:p>
            <a:pPr>
              <a:lnSpc>
                <a:spcPct val="80000"/>
              </a:lnSpc>
            </a:pPr>
            <a:r>
              <a:rPr lang="en-US" altLang="zh-CN" sz="2000" b="1" dirty="0">
                <a:solidFill>
                  <a:srgbClr val="FF0000"/>
                </a:solidFill>
              </a:rPr>
              <a:t>TCP</a:t>
            </a:r>
            <a:r>
              <a:rPr lang="zh-CN" altLang="en-US" sz="2000" b="1" dirty="0">
                <a:solidFill>
                  <a:srgbClr val="FF0000"/>
                </a:solidFill>
              </a:rPr>
              <a:t>中的流量控制和拥塞控制</a:t>
            </a:r>
          </a:p>
          <a:p>
            <a:pPr lvl="1">
              <a:lnSpc>
                <a:spcPct val="80000"/>
              </a:lnSpc>
            </a:pPr>
            <a:r>
              <a:rPr lang="zh-CN" altLang="en-US" sz="1800" b="1" dirty="0"/>
              <a:t>滑动窗口机制</a:t>
            </a:r>
          </a:p>
          <a:p>
            <a:pPr lvl="1">
              <a:lnSpc>
                <a:spcPct val="80000"/>
              </a:lnSpc>
            </a:pPr>
            <a:r>
              <a:rPr lang="zh-CN" altLang="en-US" sz="1800" b="1" dirty="0"/>
              <a:t>慢启动和拥塞避免：拥塞窗口的计算</a:t>
            </a:r>
            <a:endParaRPr lang="en-US" altLang="zh-CN" sz="1800" b="1" dirty="0"/>
          </a:p>
          <a:p>
            <a:pPr lvl="1">
              <a:lnSpc>
                <a:spcPct val="80000"/>
              </a:lnSpc>
            </a:pPr>
            <a:r>
              <a:rPr lang="en-US" altLang="zh-CN" sz="1800" b="1" dirty="0"/>
              <a:t>AIMD</a:t>
            </a:r>
            <a:endParaRPr lang="zh-CN" altLang="en-US" sz="1800" b="1" dirty="0"/>
          </a:p>
          <a:p>
            <a:pPr>
              <a:lnSpc>
                <a:spcPct val="80000"/>
              </a:lnSpc>
            </a:pPr>
            <a:r>
              <a:rPr lang="en-US" altLang="zh-CN" sz="2000" b="1" dirty="0"/>
              <a:t>TCP</a:t>
            </a:r>
            <a:r>
              <a:rPr lang="zh-CN" altLang="en-US" sz="2000" b="1" dirty="0"/>
              <a:t>中的重传定时器</a:t>
            </a:r>
            <a:endParaRPr lang="zh-CN" altLang="en-US" sz="1800" b="1" dirty="0"/>
          </a:p>
          <a:p>
            <a:pPr lvl="1">
              <a:lnSpc>
                <a:spcPct val="80000"/>
              </a:lnSpc>
            </a:pPr>
            <a:r>
              <a:rPr lang="en-US" altLang="zh-CN" sz="1800" b="1" dirty="0"/>
              <a:t>Timeout</a:t>
            </a:r>
            <a:r>
              <a:rPr lang="zh-CN" altLang="en-US" sz="1800" b="1" dirty="0"/>
              <a:t>的计算</a:t>
            </a:r>
            <a:endParaRPr lang="en-US" altLang="zh-CN" sz="1800" b="1" dirty="0"/>
          </a:p>
          <a:p>
            <a:pPr>
              <a:lnSpc>
                <a:spcPct val="80000"/>
              </a:lnSpc>
            </a:pPr>
            <a:r>
              <a:rPr lang="en-US" altLang="zh-CN" sz="2200" b="1" dirty="0"/>
              <a:t>TCP</a:t>
            </a:r>
            <a:r>
              <a:rPr lang="zh-CN" altLang="en-US" sz="2200" b="1" dirty="0"/>
              <a:t>序列号与速率之间的关系</a:t>
            </a:r>
          </a:p>
          <a:p>
            <a:pPr>
              <a:lnSpc>
                <a:spcPct val="80000"/>
              </a:lnSpc>
            </a:pPr>
            <a:r>
              <a:rPr lang="zh-CN" altLang="en-US" sz="2000" b="1" dirty="0"/>
              <a:t>基于</a:t>
            </a:r>
            <a:r>
              <a:rPr lang="en-US" altLang="zh-CN" sz="2000" b="1" dirty="0"/>
              <a:t>socket</a:t>
            </a:r>
            <a:r>
              <a:rPr lang="zh-CN" altLang="en-US" sz="2000" b="1" dirty="0"/>
              <a:t>的客户</a:t>
            </a:r>
            <a:r>
              <a:rPr lang="en-US" altLang="zh-CN" sz="2000" b="1" dirty="0"/>
              <a:t>/</a:t>
            </a:r>
            <a:r>
              <a:rPr lang="zh-CN" altLang="en-US" sz="2000" b="1" dirty="0"/>
              <a:t>服务器编程流程</a:t>
            </a:r>
            <a:endParaRPr lang="en-US" altLang="zh-CN" sz="1600" b="1" dirty="0"/>
          </a:p>
          <a:p>
            <a:pPr lvl="1">
              <a:lnSpc>
                <a:spcPct val="80000"/>
              </a:lnSpc>
            </a:pPr>
            <a:r>
              <a:rPr lang="en-US" altLang="zh-CN" sz="1600" b="1" dirty="0"/>
              <a:t>TCP</a:t>
            </a:r>
            <a:r>
              <a:rPr lang="zh-CN" altLang="en-US" sz="1600" b="1" dirty="0"/>
              <a:t>、</a:t>
            </a:r>
            <a:r>
              <a:rPr lang="en-US" altLang="zh-CN" sz="1600" b="1" dirty="0"/>
              <a:t>UDP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8 </a:t>
            </a:r>
            <a:r>
              <a:rPr lang="zh-CN" altLang="en-US" b="1"/>
              <a:t>应用层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6516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2800" b="1" dirty="0"/>
              <a:t>域名系统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域名与名字空间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>
                <a:solidFill>
                  <a:srgbClr val="FF0000"/>
                </a:solidFill>
              </a:rPr>
              <a:t>常用资源记录类型：</a:t>
            </a:r>
            <a:r>
              <a:rPr lang="en-US" altLang="zh-CN" sz="2400" b="1" dirty="0">
                <a:solidFill>
                  <a:srgbClr val="FF0000"/>
                </a:solidFill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</a:rPr>
              <a:t>MX</a:t>
            </a:r>
            <a:r>
              <a:rPr lang="zh-CN" altLang="en-US" sz="2400" b="1" dirty="0">
                <a:solidFill>
                  <a:srgbClr val="FF0000"/>
                </a:solidFill>
              </a:rPr>
              <a:t>、</a:t>
            </a:r>
            <a:r>
              <a:rPr lang="en-US" altLang="zh-CN" sz="2400" b="1" dirty="0">
                <a:solidFill>
                  <a:srgbClr val="FF0000"/>
                </a:solidFill>
              </a:rPr>
              <a:t>NS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域名查询过程：递归查询、迭代查询</a:t>
            </a:r>
          </a:p>
          <a:p>
            <a:pPr>
              <a:lnSpc>
                <a:spcPct val="80000"/>
              </a:lnSpc>
            </a:pPr>
            <a:r>
              <a:rPr lang="en-US" altLang="zh-CN" sz="2800" b="1" dirty="0"/>
              <a:t>WWW</a:t>
            </a:r>
            <a:endParaRPr lang="zh-CN" altLang="en-US" sz="2800" b="1" dirty="0"/>
          </a:p>
          <a:p>
            <a:pPr lvl="1">
              <a:lnSpc>
                <a:spcPct val="80000"/>
              </a:lnSpc>
            </a:pPr>
            <a:r>
              <a:rPr lang="en-US" altLang="zh-CN" sz="2400" b="1" dirty="0"/>
              <a:t>URL</a:t>
            </a:r>
            <a:r>
              <a:rPr lang="zh-CN" altLang="en-US" sz="2400" b="1" dirty="0"/>
              <a:t>的概念</a:t>
            </a:r>
            <a:endParaRPr lang="en-US" altLang="zh-CN" sz="2400" b="1" dirty="0"/>
          </a:p>
          <a:p>
            <a:pPr lvl="1">
              <a:lnSpc>
                <a:spcPct val="80000"/>
              </a:lnSpc>
            </a:pPr>
            <a:r>
              <a:rPr lang="en-US" altLang="zh-CN" sz="2400" b="1" dirty="0"/>
              <a:t>HTTP</a:t>
            </a:r>
            <a:r>
              <a:rPr lang="zh-CN" altLang="en-US" sz="2400" b="1" dirty="0"/>
              <a:t>协议</a:t>
            </a:r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电子邮件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电子邮件收发过程及涉及到的协议：</a:t>
            </a:r>
            <a:r>
              <a:rPr lang="en-US" altLang="zh-CN" sz="2400" b="1" dirty="0"/>
              <a:t>SMTP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POP3</a:t>
            </a:r>
            <a:r>
              <a:rPr lang="zh-CN" altLang="en-US" sz="2400" b="1" dirty="0"/>
              <a:t>和</a:t>
            </a:r>
            <a:r>
              <a:rPr lang="en-US" altLang="zh-CN" sz="2400" b="1" dirty="0"/>
              <a:t>IMAP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为什么要</a:t>
            </a:r>
            <a:r>
              <a:rPr lang="en-US" altLang="zh-CN" sz="2400" b="1" dirty="0"/>
              <a:t>MIME</a:t>
            </a:r>
            <a:r>
              <a:rPr lang="zh-CN" altLang="en-US" sz="2400" b="1" dirty="0"/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9 </a:t>
            </a:r>
            <a:r>
              <a:rPr lang="zh-CN" altLang="en-US" b="1"/>
              <a:t>网络安全 </a:t>
            </a:r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683568" y="2017713"/>
            <a:ext cx="8271520" cy="41148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zh-CN" altLang="en-US" b="1" dirty="0"/>
              <a:t>网络威胁与安全服务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对称密钥体制与非对称密钥体制</a:t>
            </a:r>
          </a:p>
          <a:p>
            <a:pPr lvl="1">
              <a:defRPr/>
            </a:pPr>
            <a:r>
              <a:rPr lang="zh-CN" altLang="en-US" b="1" dirty="0"/>
              <a:t>系统原理</a:t>
            </a:r>
          </a:p>
          <a:p>
            <a:pPr lvl="1">
              <a:defRPr/>
            </a:pPr>
            <a:r>
              <a:rPr lang="zh-CN" altLang="en-US" b="1" dirty="0"/>
              <a:t>优缺点</a:t>
            </a:r>
          </a:p>
          <a:p>
            <a:pPr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数字签名系统</a:t>
            </a:r>
          </a:p>
          <a:p>
            <a:pPr lvl="1">
              <a:defRPr/>
            </a:pPr>
            <a:r>
              <a:rPr lang="zh-CN" altLang="en-US" b="1" dirty="0"/>
              <a:t>系统原理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网络安全相关协议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 err="1"/>
              <a:t>IPSec</a:t>
            </a:r>
            <a:r>
              <a:rPr lang="zh-CN" altLang="en-US" b="1" dirty="0"/>
              <a:t>、</a:t>
            </a:r>
            <a:r>
              <a:rPr lang="en-US" altLang="zh-CN" b="1" dirty="0"/>
              <a:t>TLS/SSL</a:t>
            </a:r>
            <a:r>
              <a:rPr lang="zh-CN" altLang="en-US" b="1" dirty="0"/>
              <a:t>、</a:t>
            </a:r>
            <a:r>
              <a:rPr lang="en-US" altLang="zh-CN" b="1" dirty="0"/>
              <a:t>SHTTP</a:t>
            </a:r>
            <a:r>
              <a:rPr lang="zh-CN" altLang="en-US" b="1" dirty="0"/>
              <a:t>、</a:t>
            </a:r>
            <a:r>
              <a:rPr lang="en-US" altLang="zh-CN" b="1" dirty="0"/>
              <a:t>S/MIME</a:t>
            </a:r>
            <a:r>
              <a:rPr lang="zh-CN" altLang="en-US" b="1" dirty="0"/>
              <a:t>，工作在哪一层？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知道两个</a:t>
            </a:r>
            <a:r>
              <a:rPr lang="en-US" altLang="zh-CN" b="1" dirty="0" err="1"/>
              <a:t>IPSec</a:t>
            </a:r>
            <a:r>
              <a:rPr lang="zh-CN" altLang="en-US" b="1" dirty="0"/>
              <a:t>相关协议</a:t>
            </a:r>
            <a:endParaRPr lang="en-US" altLang="zh-CN" b="1" dirty="0"/>
          </a:p>
          <a:p>
            <a:pPr lvl="2">
              <a:defRPr/>
            </a:pPr>
            <a:r>
              <a:rPr lang="en-US" altLang="zh-CN" b="1" dirty="0"/>
              <a:t>AH</a:t>
            </a:r>
            <a:r>
              <a:rPr lang="zh-CN" altLang="en-US" b="1" dirty="0"/>
              <a:t>、</a:t>
            </a:r>
            <a:r>
              <a:rPr lang="en-US" altLang="zh-CN" b="1" dirty="0"/>
              <a:t>ESP</a:t>
            </a:r>
          </a:p>
          <a:p>
            <a:pPr lvl="1">
              <a:defRPr/>
            </a:pPr>
            <a:r>
              <a:rPr lang="zh-CN" altLang="en-US" b="1" dirty="0"/>
              <a:t>防火墙的功能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IDS</a:t>
            </a:r>
            <a:r>
              <a:rPr lang="zh-CN" altLang="en-US" b="1" dirty="0"/>
              <a:t>、</a:t>
            </a:r>
            <a:r>
              <a:rPr lang="en-US" altLang="zh-CN" b="1" dirty="0"/>
              <a:t>IPS</a:t>
            </a:r>
            <a:r>
              <a:rPr lang="zh-CN" altLang="en-US" b="1" dirty="0"/>
              <a:t>是啥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考试相关信息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276872"/>
            <a:ext cx="8487544" cy="2203375"/>
          </a:xfrm>
        </p:spPr>
        <p:txBody>
          <a:bodyPr/>
          <a:lstStyle/>
          <a:p>
            <a:r>
              <a:rPr lang="zh-CN" altLang="en-US" b="1" dirty="0"/>
              <a:t>题型：填空题、选择题、计算题、问答题</a:t>
            </a:r>
            <a:endParaRPr lang="en-US" altLang="zh-CN" b="1" dirty="0"/>
          </a:p>
          <a:p>
            <a:r>
              <a:rPr lang="zh-CN" altLang="en-US" b="1" dirty="0"/>
              <a:t>时间及地点：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Helvetica Neue"/>
              </a:rPr>
              <a:t>2025-01-06 14:30~16:30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Helvetica Neue"/>
              </a:rPr>
              <a:t>，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Helvetica Neue"/>
              </a:rPr>
              <a:t>G3-115</a:t>
            </a:r>
            <a:r>
              <a:rPr lang="zh-CN" altLang="en-US" b="0" i="0" dirty="0">
                <a:solidFill>
                  <a:srgbClr val="222222"/>
                </a:solidFill>
                <a:effectLst/>
                <a:latin typeface="Helvetica Neue"/>
              </a:rPr>
              <a:t>、</a:t>
            </a:r>
            <a:r>
              <a:rPr lang="en-US" altLang="zh-CN" b="0" i="0" dirty="0">
                <a:solidFill>
                  <a:srgbClr val="222222"/>
                </a:solidFill>
                <a:effectLst/>
                <a:latin typeface="Helvetica Neue"/>
              </a:rPr>
              <a:t>G3-114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Helvetica Neue"/>
              </a:rPr>
              <a:t>	</a:t>
            </a:r>
            <a:endParaRPr lang="en-US" altLang="zh-CN" b="1" dirty="0"/>
          </a:p>
          <a:p>
            <a:r>
              <a:rPr lang="zh-CN" altLang="en-US" b="1" dirty="0"/>
              <a:t>习题课和答疑安排：</a:t>
            </a:r>
            <a:r>
              <a:rPr lang="en-US" altLang="zh-CN" dirty="0">
                <a:solidFill>
                  <a:srgbClr val="222222"/>
                </a:solidFill>
                <a:latin typeface="Helvetica Neue"/>
              </a:rPr>
              <a:t>2025-01-04 19:00</a:t>
            </a:r>
            <a:endParaRPr lang="zh-CN" altLang="en-US" dirty="0">
              <a:solidFill>
                <a:srgbClr val="222222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592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1 </a:t>
            </a:r>
            <a:r>
              <a:rPr lang="zh-CN" altLang="en-US" b="1"/>
              <a:t>概述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04936" y="2122512"/>
            <a:ext cx="8703568" cy="41148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zh-CN" altLang="en-US" b="1" dirty="0"/>
              <a:t>计算机网络的组成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节点：主机（用户终端和服务器）、网络设备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链路：点对点、共享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zh-CN" altLang="en-US" b="1" dirty="0"/>
              <a:t>网络体系结构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作用和概念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分层思想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OSI</a:t>
            </a:r>
            <a:r>
              <a:rPr lang="zh-CN" altLang="en-US" b="1" dirty="0"/>
              <a:t>参考模型：数据链路层、网络层、传输层的功能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TCP/IP</a:t>
            </a:r>
            <a:r>
              <a:rPr lang="zh-CN" altLang="en-US" b="1" dirty="0"/>
              <a:t>参考模型：各层常见的协议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国际标准化组织：</a:t>
            </a:r>
            <a:r>
              <a:rPr lang="en-US" altLang="zh-CN" b="1" dirty="0"/>
              <a:t>ITU</a:t>
            </a:r>
            <a:r>
              <a:rPr lang="zh-CN" altLang="en-US" b="1" dirty="0"/>
              <a:t>、</a:t>
            </a:r>
            <a:r>
              <a:rPr lang="en-US" altLang="zh-CN" b="1" dirty="0"/>
              <a:t>IEEE</a:t>
            </a:r>
            <a:r>
              <a:rPr lang="zh-CN" altLang="en-US" b="1" dirty="0"/>
              <a:t>、</a:t>
            </a:r>
            <a:r>
              <a:rPr lang="en-US" altLang="zh-CN" b="1" dirty="0"/>
              <a:t>Internet</a:t>
            </a:r>
            <a:r>
              <a:rPr lang="zh-CN" altLang="en-US" b="1" dirty="0"/>
              <a:t>社区（</a:t>
            </a:r>
            <a:r>
              <a:rPr lang="en-US" altLang="zh-CN" b="1" dirty="0"/>
              <a:t>IETF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带宽</a:t>
            </a:r>
            <a:r>
              <a:rPr lang="en-US" altLang="zh-CN" b="1" dirty="0"/>
              <a:t>/</a:t>
            </a:r>
            <a:r>
              <a:rPr lang="zh-CN" altLang="en-US" b="1" dirty="0"/>
              <a:t>吞吐量、延迟：</a:t>
            </a:r>
            <a:r>
              <a:rPr lang="zh-CN" altLang="en-US" b="1" dirty="0">
                <a:solidFill>
                  <a:srgbClr val="FF0000"/>
                </a:solidFill>
              </a:rPr>
              <a:t>计算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5576" y="6132513"/>
            <a:ext cx="8064896" cy="464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注意一些缩写的全称，中英文均可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2 </a:t>
            </a:r>
            <a:r>
              <a:rPr lang="zh-CN" altLang="en-US" b="1"/>
              <a:t>物理层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2017712"/>
            <a:ext cx="8199512" cy="455455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zh-CN" altLang="en-US" b="1" dirty="0"/>
              <a:t>介质的物理带宽</a:t>
            </a:r>
            <a:r>
              <a:rPr lang="en-US" altLang="zh-CN" b="1" dirty="0"/>
              <a:t>(Hz)</a:t>
            </a:r>
          </a:p>
          <a:p>
            <a:pPr lvl="1">
              <a:defRPr/>
            </a:pPr>
            <a:r>
              <a:rPr lang="zh-CN" altLang="en-US" b="1" dirty="0"/>
              <a:t>带宽与传输速率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信道最大传输速率</a:t>
            </a:r>
            <a:r>
              <a:rPr lang="en-US" altLang="zh-CN" b="1" dirty="0"/>
              <a:t>(bps)</a:t>
            </a:r>
          </a:p>
          <a:p>
            <a:pPr lvl="1">
              <a:defRPr/>
            </a:pPr>
            <a:r>
              <a:rPr lang="en-US" altLang="zh-CN" b="1" dirty="0" err="1"/>
              <a:t>Nyquist</a:t>
            </a:r>
            <a:r>
              <a:rPr lang="zh-CN" altLang="en-US" b="1" dirty="0"/>
              <a:t>定理：无噪信道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Shannon</a:t>
            </a:r>
            <a:r>
              <a:rPr lang="zh-CN" altLang="en-US" b="1" dirty="0"/>
              <a:t>定理：有噪信道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常用的传输介质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交换技术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zh-CN" altLang="en-US" b="1" dirty="0"/>
              <a:t>为什么要交换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交换类型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电路交换与分组交换</a:t>
            </a:r>
            <a:endParaRPr lang="en-US" altLang="zh-CN" b="1" dirty="0"/>
          </a:p>
          <a:p>
            <a:pPr lvl="1">
              <a:buFont typeface="Wingdings" panose="05000000000000000000" pitchFamily="2" charset="2"/>
              <a:buNone/>
              <a:defRPr/>
            </a:pP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3 </a:t>
            </a:r>
            <a:r>
              <a:rPr lang="zh-CN" altLang="en-US" b="1"/>
              <a:t>数据链路层</a:t>
            </a:r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579639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zh-CN" altLang="en-US" b="1" dirty="0"/>
              <a:t>为网络层提供的服务类型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成帧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为什么要成帧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成帧的方法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检错码：</a:t>
            </a:r>
            <a:r>
              <a:rPr lang="zh-CN" altLang="en-US" b="1" dirty="0">
                <a:solidFill>
                  <a:srgbClr val="FF0000"/>
                </a:solidFill>
              </a:rPr>
              <a:t>多项式编码（循环冗余码）的计算及性能分析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zh-CN" altLang="en-US" b="1" dirty="0"/>
              <a:t>滑动窗口协议：为什么要提出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回退</a:t>
            </a:r>
            <a:r>
              <a:rPr lang="en-US" altLang="zh-CN" b="1" dirty="0"/>
              <a:t>n</a:t>
            </a:r>
            <a:r>
              <a:rPr lang="zh-CN" altLang="en-US" b="1" dirty="0"/>
              <a:t>帧协议</a:t>
            </a:r>
            <a:r>
              <a:rPr lang="en-US" altLang="zh-CN" b="1" dirty="0"/>
              <a:t>/</a:t>
            </a:r>
            <a:r>
              <a:rPr lang="zh-CN" altLang="en-US" b="1" dirty="0"/>
              <a:t>选择性重传协议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帧序列号重叠问题、计算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延迟带宽乘积</a:t>
            </a:r>
            <a:r>
              <a:rPr lang="en-US" altLang="zh-CN" b="1" dirty="0"/>
              <a:t>BDP</a:t>
            </a:r>
            <a:r>
              <a:rPr lang="zh-CN" altLang="en-US" b="1" dirty="0"/>
              <a:t>、信道利用率计算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数据链路层协议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HDLC</a:t>
            </a:r>
            <a:r>
              <a:rPr lang="zh-CN" altLang="en-US" b="1" dirty="0"/>
              <a:t>、</a:t>
            </a:r>
            <a:r>
              <a:rPr lang="en-US" altLang="zh-CN" b="1" dirty="0"/>
              <a:t>PPP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4 </a:t>
            </a:r>
            <a:r>
              <a:rPr lang="zh-CN" altLang="en-US" b="1"/>
              <a:t>局域网与介质访问控制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CN" altLang="en-US" b="1" dirty="0"/>
              <a:t>局域网和广播域的概念</a:t>
            </a:r>
            <a:endParaRPr lang="en-US" altLang="zh-CN" b="1" dirty="0"/>
          </a:p>
          <a:p>
            <a:pPr>
              <a:defRPr/>
            </a:pPr>
            <a:r>
              <a:rPr lang="en-US" altLang="zh-CN" b="1" dirty="0"/>
              <a:t>IEEE 802</a:t>
            </a:r>
            <a:r>
              <a:rPr lang="zh-CN" altLang="en-US" b="1" dirty="0"/>
              <a:t>参考模型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各子层对应的功能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数据链路层划分成</a:t>
            </a:r>
            <a:r>
              <a:rPr lang="en-US" altLang="zh-CN" b="1" dirty="0"/>
              <a:t>LLC</a:t>
            </a:r>
            <a:r>
              <a:rPr lang="zh-CN" altLang="en-US" b="1" dirty="0"/>
              <a:t>和</a:t>
            </a:r>
            <a:r>
              <a:rPr lang="en-US" altLang="zh-CN" b="1" dirty="0"/>
              <a:t>MAC</a:t>
            </a:r>
            <a:r>
              <a:rPr lang="zh-CN" altLang="en-US" b="1" dirty="0"/>
              <a:t>的原因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LLC</a:t>
            </a:r>
            <a:r>
              <a:rPr lang="zh-CN" altLang="en-US" b="1" dirty="0"/>
              <a:t>的三种服务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局域网网络拓扑有哪几种？</a:t>
            </a:r>
            <a:endParaRPr lang="en-US" altLang="zh-CN" b="1" dirty="0"/>
          </a:p>
          <a:p>
            <a:pPr>
              <a:defRPr/>
            </a:pPr>
            <a:r>
              <a:rPr lang="en-US" altLang="zh-CN" b="1" dirty="0"/>
              <a:t>MAC</a:t>
            </a:r>
            <a:r>
              <a:rPr lang="zh-CN" altLang="en-US" b="1" dirty="0"/>
              <a:t>地址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4 </a:t>
            </a:r>
            <a:r>
              <a:rPr lang="zh-CN" altLang="en-US" b="1"/>
              <a:t>局域网与介质访问控制</a:t>
            </a: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1182688" y="2017712"/>
            <a:ext cx="7772400" cy="4651647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/>
              <a:t>802.3</a:t>
            </a:r>
            <a:r>
              <a:rPr lang="zh-CN" altLang="en-US" b="1" dirty="0"/>
              <a:t>以太网</a:t>
            </a:r>
            <a:endParaRPr lang="en-US" altLang="zh-CN" b="1" dirty="0"/>
          </a:p>
          <a:p>
            <a:pPr lvl="1"/>
            <a:r>
              <a:rPr lang="en-US" altLang="zh-CN" b="1" dirty="0"/>
              <a:t>CSMA/CD</a:t>
            </a:r>
            <a:r>
              <a:rPr lang="zh-CN" altLang="en-US" b="1" dirty="0"/>
              <a:t>机制</a:t>
            </a:r>
            <a:endParaRPr lang="en-US" altLang="zh-CN" b="1" dirty="0"/>
          </a:p>
          <a:p>
            <a:pPr lvl="1"/>
            <a:r>
              <a:rPr lang="zh-CN" altLang="en-US" b="1" dirty="0"/>
              <a:t>为什么会有最大和最小帧长限制？</a:t>
            </a:r>
            <a:endParaRPr lang="en-US" altLang="zh-CN" b="1" dirty="0"/>
          </a:p>
          <a:p>
            <a:pPr lvl="2"/>
            <a:r>
              <a:rPr lang="zh-CN" altLang="en-US" b="1" smtClean="0">
                <a:solidFill>
                  <a:srgbClr val="FF0000"/>
                </a:solidFill>
              </a:rPr>
              <a:t>检测到冲突的必要条件以及最小</a:t>
            </a:r>
            <a:r>
              <a:rPr lang="zh-CN" altLang="en-US" b="1" dirty="0">
                <a:solidFill>
                  <a:srgbClr val="FF0000"/>
                </a:solidFill>
              </a:rPr>
              <a:t>帧</a:t>
            </a:r>
            <a:r>
              <a:rPr lang="zh-CN" altLang="en-US" b="1" smtClean="0">
                <a:solidFill>
                  <a:srgbClr val="FF0000"/>
                </a:solidFill>
              </a:rPr>
              <a:t>长计算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altLang="zh-CN" b="1" dirty="0"/>
              <a:t>802.11</a:t>
            </a:r>
            <a:r>
              <a:rPr lang="zh-CN" altLang="en-US" b="1" dirty="0"/>
              <a:t>无线局域网</a:t>
            </a:r>
            <a:endParaRPr lang="en-US" altLang="zh-CN" b="1" dirty="0"/>
          </a:p>
          <a:p>
            <a:pPr lvl="1">
              <a:defRPr/>
            </a:pPr>
            <a:r>
              <a:rPr lang="en-US" altLang="zh-CN" b="1" dirty="0"/>
              <a:t>MAC</a:t>
            </a:r>
            <a:r>
              <a:rPr lang="zh-CN" altLang="en-US" b="1" dirty="0"/>
              <a:t>子层功能</a:t>
            </a:r>
            <a:endParaRPr lang="en-US" altLang="zh-CN" b="1" dirty="0"/>
          </a:p>
          <a:p>
            <a:pPr lvl="2">
              <a:defRPr/>
            </a:pPr>
            <a:r>
              <a:rPr lang="en-US" altLang="zh-CN" b="1" dirty="0"/>
              <a:t>802.11</a:t>
            </a:r>
            <a:r>
              <a:rPr lang="zh-CN" altLang="en-US" b="1" dirty="0"/>
              <a:t>为什么是</a:t>
            </a:r>
            <a:r>
              <a:rPr lang="en-US" altLang="zh-CN" b="1" dirty="0"/>
              <a:t>CA</a:t>
            </a:r>
            <a:r>
              <a:rPr lang="zh-CN" altLang="en-US" b="1" dirty="0"/>
              <a:t>而不是</a:t>
            </a:r>
            <a:r>
              <a:rPr lang="en-US" altLang="zh-CN" b="1" dirty="0"/>
              <a:t>CD</a:t>
            </a:r>
            <a:r>
              <a:rPr lang="zh-CN" altLang="en-US" b="1" dirty="0"/>
              <a:t>？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基本</a:t>
            </a:r>
            <a:r>
              <a:rPr lang="en-US" altLang="zh-CN" b="1" dirty="0"/>
              <a:t>CSMA/CA</a:t>
            </a:r>
          </a:p>
          <a:p>
            <a:r>
              <a:rPr lang="zh-CN" altLang="en-US" b="1" dirty="0"/>
              <a:t>扩展局域网中的帧转发</a:t>
            </a:r>
            <a:endParaRPr lang="en-US" altLang="zh-CN" b="1" dirty="0"/>
          </a:p>
          <a:p>
            <a:pPr lvl="1"/>
            <a:r>
              <a:rPr lang="zh-CN" altLang="en-US" b="1" dirty="0"/>
              <a:t>帧转发表：如何生成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5 </a:t>
            </a:r>
            <a:r>
              <a:rPr lang="zh-CN" altLang="en-US" b="1"/>
              <a:t>网络层</a:t>
            </a: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zh-CN" altLang="en-US" b="1" dirty="0"/>
              <a:t>数据报网络和虚电路网络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路由和转发的概念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路由算法过程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距离矢量算法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链路状态算法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拥塞控制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网络拥塞导致的原因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数据报网络中的拥塞控制方法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服务质量</a:t>
            </a:r>
            <a:endParaRPr lang="en-US" altLang="zh-CN" b="1" dirty="0"/>
          </a:p>
          <a:p>
            <a:pPr lvl="1">
              <a:defRPr/>
            </a:pPr>
            <a:r>
              <a:rPr lang="zh-CN" altLang="en-US" b="1" dirty="0"/>
              <a:t>度量参数</a:t>
            </a:r>
            <a:endParaRPr lang="en-US" altLang="zh-CN" b="1" dirty="0"/>
          </a:p>
          <a:p>
            <a:pPr>
              <a:defRPr/>
            </a:pPr>
            <a:r>
              <a:rPr lang="zh-CN" altLang="en-US" b="1" dirty="0"/>
              <a:t>漏桶和令牌桶：计算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6 Internet Protocol</a:t>
            </a:r>
            <a:endParaRPr lang="zh-CN" altLang="en-US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zh-CN" b="1" dirty="0"/>
              <a:t>IP</a:t>
            </a:r>
            <a:r>
              <a:rPr lang="zh-CN" altLang="en-US" b="1" dirty="0"/>
              <a:t>的优势</a:t>
            </a:r>
            <a:endParaRPr lang="en-US" altLang="zh-CN" b="1" dirty="0"/>
          </a:p>
          <a:p>
            <a:pPr>
              <a:defRPr/>
            </a:pPr>
            <a:r>
              <a:rPr lang="en-US" altLang="zh-CN" b="1" dirty="0"/>
              <a:t>Internet</a:t>
            </a:r>
            <a:r>
              <a:rPr lang="zh-CN" altLang="en-US" b="1" dirty="0"/>
              <a:t>服务模型</a:t>
            </a:r>
          </a:p>
          <a:p>
            <a:pPr>
              <a:defRPr/>
            </a:pPr>
            <a:r>
              <a:rPr lang="en-US" altLang="zh-CN" b="1" dirty="0"/>
              <a:t>IP</a:t>
            </a:r>
            <a:r>
              <a:rPr lang="zh-CN" altLang="en-US" b="1" dirty="0"/>
              <a:t>地址的形式及配置方法</a:t>
            </a:r>
          </a:p>
          <a:p>
            <a:pPr>
              <a:defRPr/>
            </a:pPr>
            <a:r>
              <a:rPr lang="en-US" altLang="zh-CN" b="1" dirty="0"/>
              <a:t>IP</a:t>
            </a:r>
            <a:r>
              <a:rPr lang="zh-CN" altLang="en-US" b="1" dirty="0"/>
              <a:t>地址和</a:t>
            </a:r>
            <a:r>
              <a:rPr lang="en-US" altLang="zh-CN" b="1" dirty="0"/>
              <a:t>MAC</a:t>
            </a:r>
            <a:r>
              <a:rPr lang="zh-CN" altLang="en-US" b="1" dirty="0"/>
              <a:t>地址：作用与区别</a:t>
            </a:r>
          </a:p>
          <a:p>
            <a:pPr>
              <a:defRPr/>
            </a:pPr>
            <a:r>
              <a:rPr lang="zh-CN" altLang="en-US" b="1" dirty="0"/>
              <a:t>地址解析协议作用及过程</a:t>
            </a:r>
          </a:p>
          <a:p>
            <a:pPr>
              <a:defRPr/>
            </a:pPr>
            <a:r>
              <a:rPr lang="en-US" altLang="zh-CN" b="1" dirty="0"/>
              <a:t>IP</a:t>
            </a:r>
            <a:r>
              <a:rPr lang="zh-CN" altLang="en-US" b="1" dirty="0"/>
              <a:t>分段原因及原理</a:t>
            </a:r>
            <a:endParaRPr lang="en-US" altLang="zh-C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Chapter 6 Internet Protocol</a:t>
            </a:r>
            <a:endParaRPr lang="zh-CN" altLang="en-US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2800" b="1" dirty="0"/>
              <a:t>路由器对</a:t>
            </a:r>
            <a:r>
              <a:rPr lang="en-US" altLang="zh-CN" sz="2800" b="1" dirty="0"/>
              <a:t>IP</a:t>
            </a:r>
            <a:r>
              <a:rPr lang="zh-CN" altLang="en-US" sz="2800" b="1" dirty="0"/>
              <a:t>分组执行的操作</a:t>
            </a:r>
            <a:endParaRPr lang="en-US" altLang="zh-CN" sz="2800" b="1" dirty="0"/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路由表和转发表</a:t>
            </a:r>
            <a:endParaRPr lang="en-US" altLang="zh-CN" sz="2800" b="1" dirty="0"/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形式和配置</a:t>
            </a:r>
          </a:p>
          <a:p>
            <a:pPr>
              <a:lnSpc>
                <a:spcPct val="80000"/>
              </a:lnSpc>
            </a:pPr>
            <a:r>
              <a:rPr lang="zh-CN" altLang="en-US" sz="2800" b="1" dirty="0"/>
              <a:t>路由协议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内部网关路由协议（</a:t>
            </a:r>
            <a:r>
              <a:rPr lang="en-US" altLang="zh-CN" sz="2400" b="1" dirty="0"/>
              <a:t>IGP</a:t>
            </a:r>
            <a:r>
              <a:rPr lang="zh-CN" altLang="en-US" sz="2400" b="1" dirty="0"/>
              <a:t>）：</a:t>
            </a:r>
            <a:r>
              <a:rPr lang="en-US" altLang="zh-CN" sz="2400" b="1" dirty="0"/>
              <a:t>RIP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OSPF</a:t>
            </a:r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外部网关路由协议（</a:t>
            </a:r>
            <a:r>
              <a:rPr lang="en-US" altLang="zh-CN" sz="2400" b="1" dirty="0"/>
              <a:t>EGP)</a:t>
            </a:r>
            <a:r>
              <a:rPr lang="zh-CN" altLang="en-US" sz="2400" b="1" dirty="0"/>
              <a:t>：</a:t>
            </a:r>
            <a:r>
              <a:rPr lang="en-US" altLang="zh-CN" sz="2400" b="1" dirty="0"/>
              <a:t>BGP</a:t>
            </a:r>
          </a:p>
          <a:p>
            <a:pPr>
              <a:lnSpc>
                <a:spcPct val="80000"/>
              </a:lnSpc>
            </a:pPr>
            <a:r>
              <a:rPr lang="en-US" altLang="zh-CN" sz="2800" b="1" dirty="0"/>
              <a:t>ICMP</a:t>
            </a:r>
            <a:r>
              <a:rPr lang="zh-CN" altLang="en-US" sz="2800" b="1" dirty="0"/>
              <a:t>协议</a:t>
            </a:r>
            <a:endParaRPr lang="en-US" altLang="zh-CN" sz="2800" b="1" dirty="0"/>
          </a:p>
          <a:p>
            <a:pPr lvl="1">
              <a:lnSpc>
                <a:spcPct val="80000"/>
              </a:lnSpc>
            </a:pPr>
            <a:r>
              <a:rPr lang="zh-CN" altLang="en-US" sz="2400" b="1" dirty="0"/>
              <a:t>功能</a:t>
            </a:r>
            <a:endParaRPr lang="en-US" altLang="zh-CN" sz="2400" b="1" dirty="0"/>
          </a:p>
          <a:p>
            <a:pPr lvl="1">
              <a:lnSpc>
                <a:spcPct val="80000"/>
              </a:lnSpc>
            </a:pPr>
            <a:r>
              <a:rPr lang="en-US" altLang="zh-CN" sz="2400" b="1" dirty="0"/>
              <a:t>ping, </a:t>
            </a:r>
            <a:r>
              <a:rPr lang="en-US" altLang="zh-CN" sz="2400" b="1" dirty="0" err="1"/>
              <a:t>traceroute</a:t>
            </a:r>
            <a:r>
              <a:rPr lang="zh-CN" altLang="en-US" sz="2400" b="1" dirty="0"/>
              <a:t>的原理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9260</TotalTime>
  <Words>682</Words>
  <Application>Microsoft Office PowerPoint</Application>
  <PresentationFormat>全屏显示(4:3)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Helvetica Neue</vt:lpstr>
      <vt:lpstr>宋体</vt:lpstr>
      <vt:lpstr>Arial</vt:lpstr>
      <vt:lpstr>Tahoma</vt:lpstr>
      <vt:lpstr>Wingdings</vt:lpstr>
      <vt:lpstr>Blends</vt:lpstr>
      <vt:lpstr>总结</vt:lpstr>
      <vt:lpstr>Chapter 1 概述</vt:lpstr>
      <vt:lpstr>Chapter 2 物理层</vt:lpstr>
      <vt:lpstr>Chapter 3 数据链路层</vt:lpstr>
      <vt:lpstr>Chapter 4 局域网与介质访问控制</vt:lpstr>
      <vt:lpstr>Chapter 4 局域网与介质访问控制</vt:lpstr>
      <vt:lpstr>Chapter 5 网络层</vt:lpstr>
      <vt:lpstr>Chapter 6 Internet Protocol</vt:lpstr>
      <vt:lpstr>Chapter 6 Internet Protocol</vt:lpstr>
      <vt:lpstr>Chapter 6 Internet Protocol</vt:lpstr>
      <vt:lpstr>Chapter 7 传输层</vt:lpstr>
      <vt:lpstr>Chapter 8 应用层</vt:lpstr>
      <vt:lpstr>Chapter 9 网络安全 </vt:lpstr>
      <vt:lpstr>考试相关信息</vt:lpstr>
    </vt:vector>
  </TitlesOfParts>
  <Company>infonet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计算机通信网 Computer Networks</dc:title>
  <dc:creator>everyone</dc:creator>
  <cp:lastModifiedBy>luhancheng</cp:lastModifiedBy>
  <cp:revision>555</cp:revision>
  <dcterms:created xsi:type="dcterms:W3CDTF">2002-11-06T00:36:54Z</dcterms:created>
  <dcterms:modified xsi:type="dcterms:W3CDTF">2024-12-12T07:02:21Z</dcterms:modified>
</cp:coreProperties>
</file>