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7" r:id="rId1"/>
  </p:sldMasterIdLst>
  <p:notesMasterIdLst>
    <p:notesMasterId r:id="rId56"/>
  </p:notesMasterIdLst>
  <p:handoutMasterIdLst>
    <p:handoutMasterId r:id="rId57"/>
  </p:handoutMasterIdLst>
  <p:sldIdLst>
    <p:sldId id="387" r:id="rId2"/>
    <p:sldId id="547" r:id="rId3"/>
    <p:sldId id="491" r:id="rId4"/>
    <p:sldId id="496" r:id="rId5"/>
    <p:sldId id="497" r:id="rId6"/>
    <p:sldId id="498" r:id="rId7"/>
    <p:sldId id="499" r:id="rId8"/>
    <p:sldId id="548" r:id="rId9"/>
    <p:sldId id="501" r:id="rId10"/>
    <p:sldId id="502" r:id="rId11"/>
    <p:sldId id="503" r:id="rId12"/>
    <p:sldId id="504" r:id="rId13"/>
    <p:sldId id="505" r:id="rId14"/>
    <p:sldId id="506" r:id="rId15"/>
    <p:sldId id="507" r:id="rId16"/>
    <p:sldId id="508" r:id="rId17"/>
    <p:sldId id="509" r:id="rId18"/>
    <p:sldId id="510" r:id="rId19"/>
    <p:sldId id="511" r:id="rId20"/>
    <p:sldId id="512" r:id="rId21"/>
    <p:sldId id="513" r:id="rId22"/>
    <p:sldId id="514" r:id="rId23"/>
    <p:sldId id="515" r:id="rId24"/>
    <p:sldId id="516" r:id="rId25"/>
    <p:sldId id="517" r:id="rId26"/>
    <p:sldId id="549" r:id="rId27"/>
    <p:sldId id="519" r:id="rId28"/>
    <p:sldId id="520" r:id="rId29"/>
    <p:sldId id="551" r:id="rId30"/>
    <p:sldId id="523" r:id="rId31"/>
    <p:sldId id="524" r:id="rId32"/>
    <p:sldId id="525" r:id="rId33"/>
    <p:sldId id="526" r:id="rId34"/>
    <p:sldId id="527" r:id="rId35"/>
    <p:sldId id="528" r:id="rId36"/>
    <p:sldId id="529" r:id="rId37"/>
    <p:sldId id="530" r:id="rId38"/>
    <p:sldId id="531" r:id="rId39"/>
    <p:sldId id="532" r:id="rId40"/>
    <p:sldId id="533" r:id="rId41"/>
    <p:sldId id="550" r:id="rId42"/>
    <p:sldId id="534" r:id="rId43"/>
    <p:sldId id="535" r:id="rId44"/>
    <p:sldId id="536" r:id="rId45"/>
    <p:sldId id="541" r:id="rId46"/>
    <p:sldId id="539" r:id="rId47"/>
    <p:sldId id="538" r:id="rId48"/>
    <p:sldId id="540" r:id="rId49"/>
    <p:sldId id="542" r:id="rId50"/>
    <p:sldId id="543" r:id="rId51"/>
    <p:sldId id="544" r:id="rId52"/>
    <p:sldId id="545" r:id="rId53"/>
    <p:sldId id="546" r:id="rId54"/>
    <p:sldId id="486" r:id="rId55"/>
  </p:sldIdLst>
  <p:sldSz cx="9144000" cy="6858000" type="screen4x3"/>
  <p:notesSz cx="6797675" cy="9928225"/>
  <p:defaultTextStyle>
    <a:defPPr>
      <a:defRPr lang="zh-CN"/>
    </a:defPPr>
    <a:lvl1pPr algn="l" rtl="0" fontAlgn="base">
      <a:spcBef>
        <a:spcPct val="50000"/>
      </a:spcBef>
      <a:spcAft>
        <a:spcPct val="0"/>
      </a:spcAft>
      <a:defRPr sz="2400" b="1" kern="1200">
        <a:solidFill>
          <a:schemeClr val="tx1"/>
        </a:solidFill>
        <a:latin typeface="Tahoma" panose="020B0604030504040204" pitchFamily="34" charset="0"/>
        <a:ea typeface="宋体" panose="02010600030101010101" pitchFamily="2" charset="-122"/>
        <a:cs typeface="+mn-cs"/>
      </a:defRPr>
    </a:lvl1pPr>
    <a:lvl2pPr marL="457200" algn="l" rtl="0" fontAlgn="base">
      <a:spcBef>
        <a:spcPct val="50000"/>
      </a:spcBef>
      <a:spcAft>
        <a:spcPct val="0"/>
      </a:spcAft>
      <a:defRPr sz="2400" b="1" kern="1200">
        <a:solidFill>
          <a:schemeClr val="tx1"/>
        </a:solidFill>
        <a:latin typeface="Tahoma" panose="020B0604030504040204" pitchFamily="34" charset="0"/>
        <a:ea typeface="宋体" panose="02010600030101010101" pitchFamily="2" charset="-122"/>
        <a:cs typeface="+mn-cs"/>
      </a:defRPr>
    </a:lvl2pPr>
    <a:lvl3pPr marL="914400" algn="l" rtl="0" fontAlgn="base">
      <a:spcBef>
        <a:spcPct val="50000"/>
      </a:spcBef>
      <a:spcAft>
        <a:spcPct val="0"/>
      </a:spcAft>
      <a:defRPr sz="2400" b="1" kern="1200">
        <a:solidFill>
          <a:schemeClr val="tx1"/>
        </a:solidFill>
        <a:latin typeface="Tahoma" panose="020B0604030504040204" pitchFamily="34" charset="0"/>
        <a:ea typeface="宋体" panose="02010600030101010101" pitchFamily="2" charset="-122"/>
        <a:cs typeface="+mn-cs"/>
      </a:defRPr>
    </a:lvl3pPr>
    <a:lvl4pPr marL="1371600" algn="l" rtl="0" fontAlgn="base">
      <a:spcBef>
        <a:spcPct val="50000"/>
      </a:spcBef>
      <a:spcAft>
        <a:spcPct val="0"/>
      </a:spcAft>
      <a:defRPr sz="2400" b="1" kern="1200">
        <a:solidFill>
          <a:schemeClr val="tx1"/>
        </a:solidFill>
        <a:latin typeface="Tahoma" panose="020B0604030504040204" pitchFamily="34" charset="0"/>
        <a:ea typeface="宋体" panose="02010600030101010101" pitchFamily="2" charset="-122"/>
        <a:cs typeface="+mn-cs"/>
      </a:defRPr>
    </a:lvl4pPr>
    <a:lvl5pPr marL="1828800" algn="l" rtl="0" fontAlgn="base">
      <a:spcBef>
        <a:spcPct val="50000"/>
      </a:spcBef>
      <a:spcAft>
        <a:spcPct val="0"/>
      </a:spcAft>
      <a:defRPr sz="2400" b="1"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2400" b="1"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2400" b="1"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2400" b="1"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2400" b="1" kern="120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3E5"/>
    <a:srgbClr val="D8DDE0"/>
    <a:srgbClr val="C0C8CC"/>
    <a:srgbClr val="706C78"/>
    <a:srgbClr val="CCECFF"/>
    <a:srgbClr val="FFFFCC"/>
    <a:srgbClr val="FAFE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83333" autoAdjust="0"/>
  </p:normalViewPr>
  <p:slideViewPr>
    <p:cSldViewPr>
      <p:cViewPr varScale="1">
        <p:scale>
          <a:sx n="119" d="100"/>
          <a:sy n="119" d="100"/>
        </p:scale>
        <p:origin x="1158" y="108"/>
      </p:cViewPr>
      <p:guideLst>
        <p:guide orient="horz" pos="2205"/>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1" y="0"/>
            <a:ext cx="2945984" cy="496250"/>
          </a:xfrm>
          <a:prstGeom prst="rect">
            <a:avLst/>
          </a:prstGeom>
          <a:noFill/>
          <a:ln w="9525">
            <a:noFill/>
            <a:miter lim="800000"/>
            <a:headEnd/>
            <a:tailEnd/>
          </a:ln>
          <a:effectLst/>
        </p:spPr>
        <p:txBody>
          <a:bodyPr vert="horz" wrap="square" lIns="93077" tIns="46538" rIns="93077" bIns="46538" numCol="1" anchor="t" anchorCtr="0" compatLnSpc="1">
            <a:prstTxWarp prst="textNoShape">
              <a:avLst/>
            </a:prstTxWarp>
          </a:bodyPr>
          <a:lstStyle>
            <a:lvl1pPr>
              <a:spcBef>
                <a:spcPct val="0"/>
              </a:spcBef>
              <a:defRPr sz="1200" b="0">
                <a:latin typeface="Arial" pitchFamily="34" charset="0"/>
              </a:defRPr>
            </a:lvl1pPr>
          </a:lstStyle>
          <a:p>
            <a:pPr>
              <a:defRPr/>
            </a:pPr>
            <a:endParaRPr lang="en-US" altLang="zh-CN"/>
          </a:p>
        </p:txBody>
      </p:sp>
      <p:sp>
        <p:nvSpPr>
          <p:cNvPr id="133123" name="Rectangle 3"/>
          <p:cNvSpPr>
            <a:spLocks noGrp="1" noChangeArrowheads="1"/>
          </p:cNvSpPr>
          <p:nvPr>
            <p:ph type="dt" sz="quarter" idx="1"/>
          </p:nvPr>
        </p:nvSpPr>
        <p:spPr bwMode="auto">
          <a:xfrm>
            <a:off x="3850069" y="0"/>
            <a:ext cx="2945984" cy="496250"/>
          </a:xfrm>
          <a:prstGeom prst="rect">
            <a:avLst/>
          </a:prstGeom>
          <a:noFill/>
          <a:ln w="9525">
            <a:noFill/>
            <a:miter lim="800000"/>
            <a:headEnd/>
            <a:tailEnd/>
          </a:ln>
          <a:effectLst/>
        </p:spPr>
        <p:txBody>
          <a:bodyPr vert="horz" wrap="square" lIns="93077" tIns="46538" rIns="93077" bIns="46538" numCol="1" anchor="t" anchorCtr="0" compatLnSpc="1">
            <a:prstTxWarp prst="textNoShape">
              <a:avLst/>
            </a:prstTxWarp>
          </a:bodyPr>
          <a:lstStyle>
            <a:lvl1pPr algn="r">
              <a:spcBef>
                <a:spcPct val="0"/>
              </a:spcBef>
              <a:defRPr sz="1200" b="0">
                <a:latin typeface="Arial" pitchFamily="34" charset="0"/>
              </a:defRPr>
            </a:lvl1pPr>
          </a:lstStyle>
          <a:p>
            <a:pPr>
              <a:defRPr/>
            </a:pPr>
            <a:endParaRPr lang="en-US" altLang="zh-CN"/>
          </a:p>
        </p:txBody>
      </p:sp>
      <p:sp>
        <p:nvSpPr>
          <p:cNvPr id="133124" name="Rectangle 4"/>
          <p:cNvSpPr>
            <a:spLocks noGrp="1" noChangeArrowheads="1"/>
          </p:cNvSpPr>
          <p:nvPr>
            <p:ph type="ftr" sz="quarter" idx="2"/>
          </p:nvPr>
        </p:nvSpPr>
        <p:spPr bwMode="auto">
          <a:xfrm>
            <a:off x="1" y="9430364"/>
            <a:ext cx="2945984" cy="496250"/>
          </a:xfrm>
          <a:prstGeom prst="rect">
            <a:avLst/>
          </a:prstGeom>
          <a:noFill/>
          <a:ln w="9525">
            <a:noFill/>
            <a:miter lim="800000"/>
            <a:headEnd/>
            <a:tailEnd/>
          </a:ln>
          <a:effectLst/>
        </p:spPr>
        <p:txBody>
          <a:bodyPr vert="horz" wrap="square" lIns="93077" tIns="46538" rIns="93077" bIns="46538" numCol="1" anchor="b" anchorCtr="0" compatLnSpc="1">
            <a:prstTxWarp prst="textNoShape">
              <a:avLst/>
            </a:prstTxWarp>
          </a:bodyPr>
          <a:lstStyle>
            <a:lvl1pPr>
              <a:spcBef>
                <a:spcPct val="0"/>
              </a:spcBef>
              <a:defRPr sz="1200" b="0">
                <a:latin typeface="Arial" pitchFamily="34" charset="0"/>
              </a:defRPr>
            </a:lvl1pPr>
          </a:lstStyle>
          <a:p>
            <a:pPr>
              <a:defRPr/>
            </a:pPr>
            <a:endParaRPr lang="en-US" altLang="zh-CN"/>
          </a:p>
        </p:txBody>
      </p:sp>
      <p:sp>
        <p:nvSpPr>
          <p:cNvPr id="133125" name="Rectangle 5"/>
          <p:cNvSpPr>
            <a:spLocks noGrp="1" noChangeArrowheads="1"/>
          </p:cNvSpPr>
          <p:nvPr>
            <p:ph type="sldNum" sz="quarter" idx="3"/>
          </p:nvPr>
        </p:nvSpPr>
        <p:spPr bwMode="auto">
          <a:xfrm>
            <a:off x="3850069" y="9430364"/>
            <a:ext cx="2945984" cy="496250"/>
          </a:xfrm>
          <a:prstGeom prst="rect">
            <a:avLst/>
          </a:prstGeom>
          <a:noFill/>
          <a:ln w="9525">
            <a:noFill/>
            <a:miter lim="800000"/>
            <a:headEnd/>
            <a:tailEnd/>
          </a:ln>
          <a:effectLst/>
        </p:spPr>
        <p:txBody>
          <a:bodyPr vert="horz" wrap="square" lIns="93077" tIns="46538" rIns="93077" bIns="46538" numCol="1" anchor="b" anchorCtr="0" compatLnSpc="1">
            <a:prstTxWarp prst="textNoShape">
              <a:avLst/>
            </a:prstTxWarp>
          </a:bodyPr>
          <a:lstStyle>
            <a:lvl1pPr algn="r">
              <a:spcBef>
                <a:spcPct val="0"/>
              </a:spcBef>
              <a:defRPr sz="1200" b="0">
                <a:latin typeface="Arial" panose="020B0604020202020204" pitchFamily="34" charset="0"/>
              </a:defRPr>
            </a:lvl1pPr>
          </a:lstStyle>
          <a:p>
            <a:fld id="{D0B56D98-90B0-4427-8B12-C0A775665E63}" type="slidenum">
              <a:rPr lang="en-US" altLang="zh-CN"/>
              <a:pPr/>
              <a:t>‹#›</a:t>
            </a:fld>
            <a:endParaRPr lang="en-US" altLang="zh-CN"/>
          </a:p>
        </p:txBody>
      </p:sp>
    </p:spTree>
    <p:extLst>
      <p:ext uri="{BB962C8B-B14F-4D97-AF65-F5344CB8AC3E}">
        <p14:creationId xmlns:p14="http://schemas.microsoft.com/office/powerpoint/2010/main" val="1409070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1" y="0"/>
            <a:ext cx="2945984" cy="496250"/>
          </a:xfrm>
          <a:prstGeom prst="rect">
            <a:avLst/>
          </a:prstGeom>
          <a:noFill/>
          <a:ln w="9525">
            <a:noFill/>
            <a:miter lim="800000"/>
            <a:headEnd/>
            <a:tailEnd/>
          </a:ln>
          <a:effectLst/>
        </p:spPr>
        <p:txBody>
          <a:bodyPr vert="horz" wrap="square" lIns="93077" tIns="46538" rIns="93077" bIns="46538" numCol="1" anchor="t" anchorCtr="0" compatLnSpc="1">
            <a:prstTxWarp prst="textNoShape">
              <a:avLst/>
            </a:prstTxWarp>
          </a:bodyPr>
          <a:lstStyle>
            <a:lvl1pPr>
              <a:spcBef>
                <a:spcPct val="0"/>
              </a:spcBef>
              <a:defRPr sz="1200" b="0">
                <a:latin typeface="Arial" pitchFamily="34" charset="0"/>
              </a:defRPr>
            </a:lvl1pPr>
          </a:lstStyle>
          <a:p>
            <a:pPr>
              <a:defRPr/>
            </a:pPr>
            <a:endParaRPr lang="en-US" altLang="zh-CN"/>
          </a:p>
        </p:txBody>
      </p:sp>
      <p:sp>
        <p:nvSpPr>
          <p:cNvPr id="132099" name="Rectangle 3"/>
          <p:cNvSpPr>
            <a:spLocks noGrp="1" noChangeArrowheads="1"/>
          </p:cNvSpPr>
          <p:nvPr>
            <p:ph type="dt" idx="1"/>
          </p:nvPr>
        </p:nvSpPr>
        <p:spPr bwMode="auto">
          <a:xfrm>
            <a:off x="3850069" y="0"/>
            <a:ext cx="2945984" cy="496250"/>
          </a:xfrm>
          <a:prstGeom prst="rect">
            <a:avLst/>
          </a:prstGeom>
          <a:noFill/>
          <a:ln w="9525">
            <a:noFill/>
            <a:miter lim="800000"/>
            <a:headEnd/>
            <a:tailEnd/>
          </a:ln>
          <a:effectLst/>
        </p:spPr>
        <p:txBody>
          <a:bodyPr vert="horz" wrap="square" lIns="93077" tIns="46538" rIns="93077" bIns="46538" numCol="1" anchor="t" anchorCtr="0" compatLnSpc="1">
            <a:prstTxWarp prst="textNoShape">
              <a:avLst/>
            </a:prstTxWarp>
          </a:bodyPr>
          <a:lstStyle>
            <a:lvl1pPr algn="r">
              <a:spcBef>
                <a:spcPct val="0"/>
              </a:spcBef>
              <a:defRPr sz="1200" b="0">
                <a:latin typeface="Arial" pitchFamily="34" charset="0"/>
              </a:defRPr>
            </a:lvl1pPr>
          </a:lstStyle>
          <a:p>
            <a:pPr>
              <a:defRPr/>
            </a:pPr>
            <a:endParaRPr lang="en-US" altLang="zh-CN"/>
          </a:p>
        </p:txBody>
      </p:sp>
      <p:sp>
        <p:nvSpPr>
          <p:cNvPr id="12083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1" name="Rectangle 5"/>
          <p:cNvSpPr>
            <a:spLocks noGrp="1" noChangeArrowheads="1"/>
          </p:cNvSpPr>
          <p:nvPr>
            <p:ph type="body" sz="quarter" idx="3"/>
          </p:nvPr>
        </p:nvSpPr>
        <p:spPr bwMode="auto">
          <a:xfrm>
            <a:off x="680093" y="4715988"/>
            <a:ext cx="5437491" cy="4467862"/>
          </a:xfrm>
          <a:prstGeom prst="rect">
            <a:avLst/>
          </a:prstGeom>
          <a:noFill/>
          <a:ln w="9525">
            <a:noFill/>
            <a:miter lim="800000"/>
            <a:headEnd/>
            <a:tailEnd/>
          </a:ln>
          <a:effectLst/>
        </p:spPr>
        <p:txBody>
          <a:bodyPr vert="horz" wrap="square" lIns="93077" tIns="46538" rIns="93077" bIns="46538"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32102" name="Rectangle 6"/>
          <p:cNvSpPr>
            <a:spLocks noGrp="1" noChangeArrowheads="1"/>
          </p:cNvSpPr>
          <p:nvPr>
            <p:ph type="ftr" sz="quarter" idx="4"/>
          </p:nvPr>
        </p:nvSpPr>
        <p:spPr bwMode="auto">
          <a:xfrm>
            <a:off x="1" y="9430364"/>
            <a:ext cx="2945984" cy="496250"/>
          </a:xfrm>
          <a:prstGeom prst="rect">
            <a:avLst/>
          </a:prstGeom>
          <a:noFill/>
          <a:ln w="9525">
            <a:noFill/>
            <a:miter lim="800000"/>
            <a:headEnd/>
            <a:tailEnd/>
          </a:ln>
          <a:effectLst/>
        </p:spPr>
        <p:txBody>
          <a:bodyPr vert="horz" wrap="square" lIns="93077" tIns="46538" rIns="93077" bIns="46538" numCol="1" anchor="b" anchorCtr="0" compatLnSpc="1">
            <a:prstTxWarp prst="textNoShape">
              <a:avLst/>
            </a:prstTxWarp>
          </a:bodyPr>
          <a:lstStyle>
            <a:lvl1pPr>
              <a:spcBef>
                <a:spcPct val="0"/>
              </a:spcBef>
              <a:defRPr sz="1200" b="0">
                <a:latin typeface="Arial" pitchFamily="34" charset="0"/>
              </a:defRPr>
            </a:lvl1pPr>
          </a:lstStyle>
          <a:p>
            <a:pPr>
              <a:defRPr/>
            </a:pPr>
            <a:endParaRPr lang="en-US" altLang="zh-CN"/>
          </a:p>
        </p:txBody>
      </p:sp>
      <p:sp>
        <p:nvSpPr>
          <p:cNvPr id="132103" name="Rectangle 7"/>
          <p:cNvSpPr>
            <a:spLocks noGrp="1" noChangeArrowheads="1"/>
          </p:cNvSpPr>
          <p:nvPr>
            <p:ph type="sldNum" sz="quarter" idx="5"/>
          </p:nvPr>
        </p:nvSpPr>
        <p:spPr bwMode="auto">
          <a:xfrm>
            <a:off x="3850069" y="9430364"/>
            <a:ext cx="2945984" cy="496250"/>
          </a:xfrm>
          <a:prstGeom prst="rect">
            <a:avLst/>
          </a:prstGeom>
          <a:noFill/>
          <a:ln w="9525">
            <a:noFill/>
            <a:miter lim="800000"/>
            <a:headEnd/>
            <a:tailEnd/>
          </a:ln>
          <a:effectLst/>
        </p:spPr>
        <p:txBody>
          <a:bodyPr vert="horz" wrap="square" lIns="93077" tIns="46538" rIns="93077" bIns="46538" numCol="1" anchor="b" anchorCtr="0" compatLnSpc="1">
            <a:prstTxWarp prst="textNoShape">
              <a:avLst/>
            </a:prstTxWarp>
          </a:bodyPr>
          <a:lstStyle>
            <a:lvl1pPr algn="r">
              <a:spcBef>
                <a:spcPct val="0"/>
              </a:spcBef>
              <a:defRPr sz="1200" b="0">
                <a:latin typeface="Arial" panose="020B0604020202020204" pitchFamily="34" charset="0"/>
              </a:defRPr>
            </a:lvl1pPr>
          </a:lstStyle>
          <a:p>
            <a:fld id="{35326B8F-58AF-44F7-9981-C2BAB13E2DD8}" type="slidenum">
              <a:rPr lang="en-US" altLang="zh-CN"/>
              <a:pPr/>
              <a:t>‹#›</a:t>
            </a:fld>
            <a:endParaRPr lang="en-US" altLang="zh-CN"/>
          </a:p>
        </p:txBody>
      </p:sp>
    </p:spTree>
    <p:extLst>
      <p:ext uri="{BB962C8B-B14F-4D97-AF65-F5344CB8AC3E}">
        <p14:creationId xmlns:p14="http://schemas.microsoft.com/office/powerpoint/2010/main" val="4041577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BD865F36-82EF-4293-A789-BA8EDC604E4A}" type="slidenum">
              <a:rPr lang="en-US" altLang="zh-CN" smtClean="0"/>
              <a:pPr>
                <a:defRPr/>
              </a:pPr>
              <a:t>1</a:t>
            </a:fld>
            <a:endParaRPr lang="en-US" altLang="zh-CN"/>
          </a:p>
        </p:txBody>
      </p:sp>
    </p:spTree>
    <p:extLst>
      <p:ext uri="{BB962C8B-B14F-4D97-AF65-F5344CB8AC3E}">
        <p14:creationId xmlns:p14="http://schemas.microsoft.com/office/powerpoint/2010/main" val="699163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F4DAF-AAC8-9F4F-B2BA-2BCFA680094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4FE277C-8F36-4C79-4FFE-E7594724669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1B95845-BE0F-0F1F-ACDC-AF0194607EC1}"/>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39EC1B37-3EB6-04F1-7ACA-E25B1FEACF4B}"/>
              </a:ext>
            </a:extLst>
          </p:cNvPr>
          <p:cNvSpPr>
            <a:spLocks noGrp="1"/>
          </p:cNvSpPr>
          <p:nvPr>
            <p:ph type="sldNum" sz="quarter" idx="5"/>
          </p:nvPr>
        </p:nvSpPr>
        <p:spPr/>
        <p:txBody>
          <a:bodyPr/>
          <a:lstStyle/>
          <a:p>
            <a:pPr>
              <a:defRPr/>
            </a:pPr>
            <a:fld id="{BD865F36-82EF-4293-A789-BA8EDC604E4A}" type="slidenum">
              <a:rPr lang="en-US" altLang="zh-CN" smtClean="0"/>
              <a:pPr>
                <a:defRPr/>
              </a:pPr>
              <a:t>2</a:t>
            </a:fld>
            <a:endParaRPr lang="en-US" altLang="zh-CN"/>
          </a:p>
        </p:txBody>
      </p:sp>
    </p:spTree>
    <p:extLst>
      <p:ext uri="{BB962C8B-B14F-4D97-AF65-F5344CB8AC3E}">
        <p14:creationId xmlns:p14="http://schemas.microsoft.com/office/powerpoint/2010/main" val="297511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21F4A-F50B-77C9-BC7C-7C5CDACA523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334D129-6BE2-32B7-A42A-B3F4F1497D1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BD290CF-619C-7878-B2B9-D657D9F1E61C}"/>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38553477-D79D-D17E-CC4B-066191BB47BD}"/>
              </a:ext>
            </a:extLst>
          </p:cNvPr>
          <p:cNvSpPr>
            <a:spLocks noGrp="1"/>
          </p:cNvSpPr>
          <p:nvPr>
            <p:ph type="sldNum" sz="quarter" idx="5"/>
          </p:nvPr>
        </p:nvSpPr>
        <p:spPr/>
        <p:txBody>
          <a:bodyPr/>
          <a:lstStyle/>
          <a:p>
            <a:pPr>
              <a:defRPr/>
            </a:pPr>
            <a:fld id="{BD865F36-82EF-4293-A789-BA8EDC604E4A}" type="slidenum">
              <a:rPr lang="en-US" altLang="zh-CN" smtClean="0"/>
              <a:pPr>
                <a:defRPr/>
              </a:pPr>
              <a:t>8</a:t>
            </a:fld>
            <a:endParaRPr lang="en-US" altLang="zh-CN"/>
          </a:p>
        </p:txBody>
      </p:sp>
    </p:spTree>
    <p:extLst>
      <p:ext uri="{BB962C8B-B14F-4D97-AF65-F5344CB8AC3E}">
        <p14:creationId xmlns:p14="http://schemas.microsoft.com/office/powerpoint/2010/main" val="3586648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aseline="0" dirty="0">
              <a:latin typeface="Comic Sans MS" panose="030F0702030302020204" pitchFamily="66" charset="0"/>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a:defRPr/>
            </a:pPr>
            <a:fld id="{BD865F36-82EF-4293-A789-BA8EDC604E4A}" type="slidenum">
              <a:rPr lang="en-US" altLang="zh-CN" smtClean="0"/>
              <a:pPr>
                <a:defRPr/>
              </a:pPr>
              <a:t>11</a:t>
            </a:fld>
            <a:endParaRPr lang="en-US" altLang="zh-CN"/>
          </a:p>
        </p:txBody>
      </p:sp>
    </p:spTree>
    <p:extLst>
      <p:ext uri="{BB962C8B-B14F-4D97-AF65-F5344CB8AC3E}">
        <p14:creationId xmlns:p14="http://schemas.microsoft.com/office/powerpoint/2010/main" val="1888284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15405-6DB9-88E1-9B4D-94971170D2A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5CDFC23-848D-F988-05F2-CAB35970522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11B42A9-84A3-6FAA-9612-8293B8D1499A}"/>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17923D14-8FAF-F9D9-8C0C-B2C3ABFBA4AB}"/>
              </a:ext>
            </a:extLst>
          </p:cNvPr>
          <p:cNvSpPr>
            <a:spLocks noGrp="1"/>
          </p:cNvSpPr>
          <p:nvPr>
            <p:ph type="sldNum" sz="quarter" idx="5"/>
          </p:nvPr>
        </p:nvSpPr>
        <p:spPr/>
        <p:txBody>
          <a:bodyPr/>
          <a:lstStyle/>
          <a:p>
            <a:pPr>
              <a:defRPr/>
            </a:pPr>
            <a:fld id="{BD865F36-82EF-4293-A789-BA8EDC604E4A}" type="slidenum">
              <a:rPr lang="en-US" altLang="zh-CN" smtClean="0"/>
              <a:pPr>
                <a:defRPr/>
              </a:pPr>
              <a:t>26</a:t>
            </a:fld>
            <a:endParaRPr lang="en-US" altLang="zh-CN"/>
          </a:p>
        </p:txBody>
      </p:sp>
    </p:spTree>
    <p:extLst>
      <p:ext uri="{BB962C8B-B14F-4D97-AF65-F5344CB8AC3E}">
        <p14:creationId xmlns:p14="http://schemas.microsoft.com/office/powerpoint/2010/main" val="642468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C6CAD-FA16-80EC-ADC7-8B6F33C0BF4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B00FCB9-5AE8-3CB8-4B9F-E25FAB4C216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DB1FC47-12B1-1191-2997-69B3F9F7F7BC}"/>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02829C3B-DD9F-DD34-4696-ECF72299E4EB}"/>
              </a:ext>
            </a:extLst>
          </p:cNvPr>
          <p:cNvSpPr>
            <a:spLocks noGrp="1"/>
          </p:cNvSpPr>
          <p:nvPr>
            <p:ph type="sldNum" sz="quarter" idx="5"/>
          </p:nvPr>
        </p:nvSpPr>
        <p:spPr/>
        <p:txBody>
          <a:bodyPr/>
          <a:lstStyle/>
          <a:p>
            <a:pPr>
              <a:defRPr/>
            </a:pPr>
            <a:fld id="{BD865F36-82EF-4293-A789-BA8EDC604E4A}" type="slidenum">
              <a:rPr lang="en-US" altLang="zh-CN" smtClean="0"/>
              <a:pPr>
                <a:defRPr/>
              </a:pPr>
              <a:t>29</a:t>
            </a:fld>
            <a:endParaRPr lang="en-US" altLang="zh-CN"/>
          </a:p>
        </p:txBody>
      </p:sp>
    </p:spTree>
    <p:extLst>
      <p:ext uri="{BB962C8B-B14F-4D97-AF65-F5344CB8AC3E}">
        <p14:creationId xmlns:p14="http://schemas.microsoft.com/office/powerpoint/2010/main" val="1047744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4B5B7-184A-7EBB-BA85-D4D38E7D86B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677201A-1CB3-BE5F-804F-528E8FD900E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44A2B6E-819C-1D70-DBE1-AE4F81764B56}"/>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C838789E-B393-ECE3-16AA-8D5C35A4B301}"/>
              </a:ext>
            </a:extLst>
          </p:cNvPr>
          <p:cNvSpPr>
            <a:spLocks noGrp="1"/>
          </p:cNvSpPr>
          <p:nvPr>
            <p:ph type="sldNum" sz="quarter" idx="5"/>
          </p:nvPr>
        </p:nvSpPr>
        <p:spPr/>
        <p:txBody>
          <a:bodyPr/>
          <a:lstStyle/>
          <a:p>
            <a:pPr>
              <a:defRPr/>
            </a:pPr>
            <a:fld id="{BD865F36-82EF-4293-A789-BA8EDC604E4A}" type="slidenum">
              <a:rPr lang="en-US" altLang="zh-CN" smtClean="0"/>
              <a:pPr>
                <a:defRPr/>
              </a:pPr>
              <a:t>41</a:t>
            </a:fld>
            <a:endParaRPr lang="en-US" altLang="zh-CN"/>
          </a:p>
        </p:txBody>
      </p:sp>
    </p:spTree>
    <p:extLst>
      <p:ext uri="{BB962C8B-B14F-4D97-AF65-F5344CB8AC3E}">
        <p14:creationId xmlns:p14="http://schemas.microsoft.com/office/powerpoint/2010/main" val="926533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BD865F36-82EF-4293-A789-BA8EDC604E4A}" type="slidenum">
              <a:rPr lang="en-US" altLang="zh-CN" smtClean="0"/>
              <a:pPr>
                <a:defRPr/>
              </a:pPr>
              <a:t>54</a:t>
            </a:fld>
            <a:endParaRPr lang="en-US" altLang="zh-CN"/>
          </a:p>
        </p:txBody>
      </p:sp>
    </p:spTree>
    <p:extLst>
      <p:ext uri="{BB962C8B-B14F-4D97-AF65-F5344CB8AC3E}">
        <p14:creationId xmlns:p14="http://schemas.microsoft.com/office/powerpoint/2010/main" val="918173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83987"/>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372" name="Rectangle 12"/>
          <p:cNvSpPr>
            <a:spLocks noGrp="1" noChangeArrowheads="1"/>
          </p:cNvSpPr>
          <p:nvPr>
            <p:ph type="ctrTitle"/>
          </p:nvPr>
        </p:nvSpPr>
        <p:spPr>
          <a:xfrm>
            <a:off x="990600" y="1676400"/>
            <a:ext cx="7772400" cy="1462088"/>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537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atin typeface="微软雅黑" panose="020B0503020204020204" pitchFamily="34" charset="-122"/>
                <a:ea typeface="微软雅黑" panose="020B0503020204020204" pitchFamily="34" charset="-122"/>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latin typeface="微软雅黑" panose="020B0503020204020204" pitchFamily="34" charset="-122"/>
                <a:ea typeface="微软雅黑" panose="020B0503020204020204" pitchFamily="34" charset="-122"/>
              </a:defRPr>
            </a:lvl1pPr>
          </a:lstStyle>
          <a:p>
            <a:pPr>
              <a:defRPr/>
            </a:pPr>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latin typeface="微软雅黑" panose="020B0503020204020204" pitchFamily="34" charset="-122"/>
                <a:ea typeface="微软雅黑" panose="020B0503020204020204" pitchFamily="34" charset="-122"/>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latin typeface="微软雅黑" panose="020B0503020204020204" pitchFamily="34" charset="-122"/>
                <a:ea typeface="微软雅黑" panose="020B0503020204020204" pitchFamily="34" charset="-122"/>
              </a:defRPr>
            </a:lvl1pPr>
          </a:lstStyle>
          <a:p>
            <a:fld id="{15EF2E96-D12A-43F4-90E1-91221AEF6B6C}" type="slidenum">
              <a:rPr lang="en-US" altLang="zh-CN" smtClean="0"/>
              <a:pPr/>
              <a:t>‹#›</a:t>
            </a:fld>
            <a:endParaRPr lang="en-US" altLang="zh-CN"/>
          </a:p>
        </p:txBody>
      </p:sp>
      <p:sp>
        <p:nvSpPr>
          <p:cNvPr id="17" name="Rectangle 9">
            <a:extLst>
              <a:ext uri="{FF2B5EF4-FFF2-40B4-BE49-F238E27FC236}">
                <a16:creationId xmlns:a16="http://schemas.microsoft.com/office/drawing/2014/main" id="{ABCB2500-51A8-4E68-A484-9DA64F274BE4}"/>
              </a:ext>
            </a:extLst>
          </p:cNvPr>
          <p:cNvSpPr txBox="1">
            <a:spLocks noChangeArrowheads="1"/>
          </p:cNvSpPr>
          <p:nvPr userDrawn="1"/>
        </p:nvSpPr>
        <p:spPr bwMode="auto">
          <a:xfrm>
            <a:off x="1150938" y="-465486"/>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endParaRPr lang="zh-CN" altLang="en-US" b="0" kern="0" dirty="0">
              <a:latin typeface="微软雅黑" panose="020B0503020204020204" pitchFamily="34" charset="-122"/>
              <a:ea typeface="微软雅黑" panose="020B0503020204020204" pitchFamily="34" charset="-122"/>
            </a:endParaRPr>
          </a:p>
        </p:txBody>
      </p:sp>
      <p:pic>
        <p:nvPicPr>
          <p:cNvPr id="18" name="Picture 4">
            <a:extLst>
              <a:ext uri="{FF2B5EF4-FFF2-40B4-BE49-F238E27FC236}">
                <a16:creationId xmlns:a16="http://schemas.microsoft.com/office/drawing/2014/main" id="{FCE5755C-AB55-4BA8-9EF6-FBA1C811524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00" y="231381"/>
            <a:ext cx="792208" cy="79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15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E00E2842-1A69-4D8B-8103-4B1730B05894}" type="slidenum">
              <a:rPr lang="en-US" altLang="zh-CN"/>
              <a:pPr/>
              <a:t>‹#›</a:t>
            </a:fld>
            <a:endParaRPr lang="en-US" altLang="zh-CN"/>
          </a:p>
        </p:txBody>
      </p:sp>
    </p:spTree>
    <p:extLst>
      <p:ext uri="{BB962C8B-B14F-4D97-AF65-F5344CB8AC3E}">
        <p14:creationId xmlns:p14="http://schemas.microsoft.com/office/powerpoint/2010/main" val="1208162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D8892C16-4010-44C0-AD89-C81D95F4A59A}" type="slidenum">
              <a:rPr lang="en-US" altLang="zh-CN"/>
              <a:pPr/>
              <a:t>‹#›</a:t>
            </a:fld>
            <a:endParaRPr lang="en-US" altLang="zh-CN"/>
          </a:p>
        </p:txBody>
      </p:sp>
    </p:spTree>
    <p:extLst>
      <p:ext uri="{BB962C8B-B14F-4D97-AF65-F5344CB8AC3E}">
        <p14:creationId xmlns:p14="http://schemas.microsoft.com/office/powerpoint/2010/main" val="3349875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766415"/>
          </a:xfrm>
          <a:prstGeom prst="rect">
            <a:avLst/>
          </a:prstGeom>
        </p:spPr>
        <p:txBody>
          <a:bodyPr/>
          <a:lstStyle>
            <a:lvl1pPr>
              <a:defRPr b="1"/>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6AD00D0F-399A-4701-AC01-D85705F5294D}" type="slidenum">
              <a:rPr lang="en-US" altLang="zh-CN"/>
              <a:pPr/>
              <a:t>‹#›</a:t>
            </a:fld>
            <a:endParaRPr lang="en-US" altLang="zh-CN"/>
          </a:p>
        </p:txBody>
      </p:sp>
    </p:spTree>
    <p:extLst>
      <p:ext uri="{BB962C8B-B14F-4D97-AF65-F5344CB8AC3E}">
        <p14:creationId xmlns:p14="http://schemas.microsoft.com/office/powerpoint/2010/main" val="386660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46E08D66-28D9-4CCD-B744-FFBA8203F8B3}" type="slidenum">
              <a:rPr lang="en-US" altLang="zh-CN"/>
              <a:pPr/>
              <a:t>‹#›</a:t>
            </a:fld>
            <a:endParaRPr lang="en-US" altLang="zh-CN"/>
          </a:p>
        </p:txBody>
      </p:sp>
    </p:spTree>
    <p:extLst>
      <p:ext uri="{BB962C8B-B14F-4D97-AF65-F5344CB8AC3E}">
        <p14:creationId xmlns:p14="http://schemas.microsoft.com/office/powerpoint/2010/main" val="209476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51E326F8-6D16-4170-95A9-545F08995589}" type="slidenum">
              <a:rPr lang="en-US" altLang="zh-CN"/>
              <a:pPr/>
              <a:t>‹#›</a:t>
            </a:fld>
            <a:endParaRPr lang="en-US" altLang="zh-CN"/>
          </a:p>
        </p:txBody>
      </p:sp>
    </p:spTree>
    <p:extLst>
      <p:ext uri="{BB962C8B-B14F-4D97-AF65-F5344CB8AC3E}">
        <p14:creationId xmlns:p14="http://schemas.microsoft.com/office/powerpoint/2010/main" val="402356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fld id="{3670B265-116F-4560-ADB6-F3A50DBD0E21}" type="slidenum">
              <a:rPr lang="en-US" altLang="zh-CN"/>
              <a:pPr/>
              <a:t>‹#›</a:t>
            </a:fld>
            <a:endParaRPr lang="en-US" altLang="zh-CN"/>
          </a:p>
        </p:txBody>
      </p:sp>
    </p:spTree>
    <p:extLst>
      <p:ext uri="{BB962C8B-B14F-4D97-AF65-F5344CB8AC3E}">
        <p14:creationId xmlns:p14="http://schemas.microsoft.com/office/powerpoint/2010/main" val="334115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a:prstGeom prst="rect">
            <a:avLst/>
          </a:prstGeom>
        </p:spPr>
        <p:txBody>
          <a:bodyPr/>
          <a:lstStyle/>
          <a:p>
            <a:r>
              <a:rPr lang="zh-CN" altLang="en-US"/>
              <a:t>单击此处编辑母版标题样式</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fld id="{3FEA1BA5-9836-417C-8DB8-0076C6744C01}" type="slidenum">
              <a:rPr lang="en-US" altLang="zh-CN"/>
              <a:pPr/>
              <a:t>‹#›</a:t>
            </a:fld>
            <a:endParaRPr lang="en-US" altLang="zh-CN"/>
          </a:p>
        </p:txBody>
      </p:sp>
    </p:spTree>
    <p:extLst>
      <p:ext uri="{BB962C8B-B14F-4D97-AF65-F5344CB8AC3E}">
        <p14:creationId xmlns:p14="http://schemas.microsoft.com/office/powerpoint/2010/main" val="168644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fld id="{9DF1D64A-0581-48F6-A892-24AD3C427C12}" type="slidenum">
              <a:rPr lang="en-US" altLang="zh-CN"/>
              <a:pPr/>
              <a:t>‹#›</a:t>
            </a:fld>
            <a:endParaRPr lang="en-US" altLang="zh-CN"/>
          </a:p>
        </p:txBody>
      </p:sp>
    </p:spTree>
    <p:extLst>
      <p:ext uri="{BB962C8B-B14F-4D97-AF65-F5344CB8AC3E}">
        <p14:creationId xmlns:p14="http://schemas.microsoft.com/office/powerpoint/2010/main" val="3083102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E785E671-03F1-49B3-A26D-E4A1B8238940}" type="slidenum">
              <a:rPr lang="en-US" altLang="zh-CN"/>
              <a:pPr/>
              <a:t>‹#›</a:t>
            </a:fld>
            <a:endParaRPr lang="en-US" altLang="zh-CN"/>
          </a:p>
        </p:txBody>
      </p:sp>
    </p:spTree>
    <p:extLst>
      <p:ext uri="{BB962C8B-B14F-4D97-AF65-F5344CB8AC3E}">
        <p14:creationId xmlns:p14="http://schemas.microsoft.com/office/powerpoint/2010/main" val="3529265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9B183AA0-56A2-4BC4-AE09-E077E88CAE14}" type="slidenum">
              <a:rPr lang="en-US" altLang="zh-CN"/>
              <a:pPr/>
              <a:t>‹#›</a:t>
            </a:fld>
            <a:endParaRPr lang="en-US" altLang="zh-CN"/>
          </a:p>
        </p:txBody>
      </p:sp>
    </p:spTree>
    <p:extLst>
      <p:ext uri="{BB962C8B-B14F-4D97-AF65-F5344CB8AC3E}">
        <p14:creationId xmlns:p14="http://schemas.microsoft.com/office/powerpoint/2010/main" val="1318077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8"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34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400" b="0">
                <a:latin typeface="微软雅黑" panose="020B0503020204020204" pitchFamily="34" charset="-122"/>
                <a:ea typeface="微软雅黑" panose="020B0503020204020204" pitchFamily="34" charset="-122"/>
              </a:defRPr>
            </a:lvl1pPr>
          </a:lstStyle>
          <a:p>
            <a:pPr>
              <a:defRPr/>
            </a:pPr>
            <a:endParaRPr lang="en-US" altLang="zh-CN"/>
          </a:p>
        </p:txBody>
      </p:sp>
      <p:sp>
        <p:nvSpPr>
          <p:cNvPr id="1434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defRPr sz="1400" b="0">
                <a:latin typeface="微软雅黑" panose="020B0503020204020204" pitchFamily="34" charset="-122"/>
                <a:ea typeface="微软雅黑" panose="020B0503020204020204" pitchFamily="34" charset="-122"/>
              </a:defRPr>
            </a:lvl1pPr>
          </a:lstStyle>
          <a:p>
            <a:pPr>
              <a:defRPr/>
            </a:pPr>
            <a:endParaRPr lang="en-US" altLang="zh-CN"/>
          </a:p>
        </p:txBody>
      </p:sp>
      <p:sp>
        <p:nvSpPr>
          <p:cNvPr id="1434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400" b="0">
                <a:latin typeface="微软雅黑" panose="020B0503020204020204" pitchFamily="34" charset="-122"/>
                <a:ea typeface="微软雅黑" panose="020B0503020204020204" pitchFamily="34" charset="-122"/>
              </a:defRPr>
            </a:lvl1pPr>
          </a:lstStyle>
          <a:p>
            <a:fld id="{1638AB7B-7856-4752-AEAC-90AC7F01D056}" type="slidenum">
              <a:rPr lang="en-US" altLang="zh-CN" smtClean="0"/>
              <a:pPr/>
              <a:t>‹#›</a:t>
            </a:fld>
            <a:endParaRPr lang="en-US" altLang="zh-CN"/>
          </a:p>
        </p:txBody>
      </p:sp>
      <p:sp>
        <p:nvSpPr>
          <p:cNvPr id="14" name="Rectangle 9">
            <a:extLst>
              <a:ext uri="{FF2B5EF4-FFF2-40B4-BE49-F238E27FC236}">
                <a16:creationId xmlns:a16="http://schemas.microsoft.com/office/drawing/2014/main" id="{24B5D669-6210-46E1-9105-BD4169D5D625}"/>
              </a:ext>
            </a:extLst>
          </p:cNvPr>
          <p:cNvSpPr>
            <a:spLocks noGrp="1" noChangeArrowheads="1"/>
          </p:cNvSpPr>
          <p:nvPr>
            <p:ph type="title"/>
          </p:nvPr>
        </p:nvSpPr>
        <p:spPr bwMode="auto">
          <a:xfrm>
            <a:off x="1150938" y="-465486"/>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zh-CN" altLang="en-US" dirty="0"/>
          </a:p>
        </p:txBody>
      </p:sp>
      <p:pic>
        <p:nvPicPr>
          <p:cNvPr id="15" name="Picture 4">
            <a:extLst>
              <a:ext uri="{FF2B5EF4-FFF2-40B4-BE49-F238E27FC236}">
                <a16:creationId xmlns:a16="http://schemas.microsoft.com/office/drawing/2014/main" id="{12DCA2FF-FD0B-4790-9FA5-B23342D5483F}"/>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172400" y="231381"/>
            <a:ext cx="792208" cy="79220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a:extLst>
              <a:ext uri="{FF2B5EF4-FFF2-40B4-BE49-F238E27FC236}">
                <a16:creationId xmlns:a16="http://schemas.microsoft.com/office/drawing/2014/main" id="{91487095-CEFC-4769-BB9F-07E14E500D3F}"/>
              </a:ext>
            </a:extLst>
          </p:cNvPr>
          <p:cNvSpPr>
            <a:spLocks noChangeArrowheads="1"/>
          </p:cNvSpPr>
          <p:nvPr userDrawn="1"/>
        </p:nvSpPr>
        <p:spPr bwMode="ltGray">
          <a:xfrm>
            <a:off x="290513" y="393351"/>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zh-CN" altLang="zh-CN" sz="2400">
              <a:latin typeface="微软雅黑" panose="020B0503020204020204" pitchFamily="34" charset="-122"/>
              <a:ea typeface="微软雅黑" panose="020B0503020204020204" pitchFamily="34" charset="-122"/>
            </a:endParaRPr>
          </a:p>
        </p:txBody>
      </p:sp>
      <p:sp>
        <p:nvSpPr>
          <p:cNvPr id="17" name="Rectangle 3">
            <a:extLst>
              <a:ext uri="{FF2B5EF4-FFF2-40B4-BE49-F238E27FC236}">
                <a16:creationId xmlns:a16="http://schemas.microsoft.com/office/drawing/2014/main" id="{7ADFAA32-FFCA-459C-8EA0-86DDEB0C1943}"/>
              </a:ext>
            </a:extLst>
          </p:cNvPr>
          <p:cNvSpPr>
            <a:spLocks noChangeArrowheads="1"/>
          </p:cNvSpPr>
          <p:nvPr userDrawn="1"/>
        </p:nvSpPr>
        <p:spPr bwMode="ltGray">
          <a:xfrm>
            <a:off x="673100" y="393351"/>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zh-CN" altLang="zh-CN" sz="2400">
              <a:latin typeface="微软雅黑" panose="020B0503020204020204" pitchFamily="34" charset="-122"/>
              <a:ea typeface="微软雅黑" panose="020B0503020204020204" pitchFamily="34" charset="-122"/>
            </a:endParaRPr>
          </a:p>
        </p:txBody>
      </p:sp>
      <p:sp>
        <p:nvSpPr>
          <p:cNvPr id="18" name="Rectangle 4">
            <a:extLst>
              <a:ext uri="{FF2B5EF4-FFF2-40B4-BE49-F238E27FC236}">
                <a16:creationId xmlns:a16="http://schemas.microsoft.com/office/drawing/2014/main" id="{1CA895ED-F145-44AF-84A1-9BFD832AEB45}"/>
              </a:ext>
            </a:extLst>
          </p:cNvPr>
          <p:cNvSpPr>
            <a:spLocks noChangeArrowheads="1"/>
          </p:cNvSpPr>
          <p:nvPr userDrawn="1"/>
        </p:nvSpPr>
        <p:spPr bwMode="ltGray">
          <a:xfrm>
            <a:off x="414338" y="815626"/>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zh-CN" altLang="zh-CN" sz="2400">
              <a:latin typeface="微软雅黑" panose="020B0503020204020204" pitchFamily="34" charset="-122"/>
              <a:ea typeface="微软雅黑" panose="020B0503020204020204" pitchFamily="34" charset="-122"/>
            </a:endParaRPr>
          </a:p>
        </p:txBody>
      </p:sp>
      <p:sp>
        <p:nvSpPr>
          <p:cNvPr id="19" name="Rectangle 5">
            <a:extLst>
              <a:ext uri="{FF2B5EF4-FFF2-40B4-BE49-F238E27FC236}">
                <a16:creationId xmlns:a16="http://schemas.microsoft.com/office/drawing/2014/main" id="{174643D7-EE05-4294-BEE7-764B0ED72665}"/>
              </a:ext>
            </a:extLst>
          </p:cNvPr>
          <p:cNvSpPr>
            <a:spLocks noChangeArrowheads="1"/>
          </p:cNvSpPr>
          <p:nvPr userDrawn="1"/>
        </p:nvSpPr>
        <p:spPr bwMode="ltGray">
          <a:xfrm>
            <a:off x="784225" y="815626"/>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zh-CN" altLang="zh-CN" sz="2400">
              <a:latin typeface="微软雅黑" panose="020B0503020204020204" pitchFamily="34" charset="-122"/>
              <a:ea typeface="微软雅黑" panose="020B0503020204020204" pitchFamily="34" charset="-122"/>
            </a:endParaRPr>
          </a:p>
        </p:txBody>
      </p:sp>
      <p:sp>
        <p:nvSpPr>
          <p:cNvPr id="20" name="Rectangle 6">
            <a:extLst>
              <a:ext uri="{FF2B5EF4-FFF2-40B4-BE49-F238E27FC236}">
                <a16:creationId xmlns:a16="http://schemas.microsoft.com/office/drawing/2014/main" id="{96837FC3-4FCF-4F5B-9273-E80BA80402AD}"/>
              </a:ext>
            </a:extLst>
          </p:cNvPr>
          <p:cNvSpPr>
            <a:spLocks noChangeArrowheads="1"/>
          </p:cNvSpPr>
          <p:nvPr userDrawn="1"/>
        </p:nvSpPr>
        <p:spPr bwMode="ltGray">
          <a:xfrm>
            <a:off x="0" y="742601"/>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zh-CN" altLang="zh-CN" sz="2400">
              <a:latin typeface="微软雅黑" panose="020B0503020204020204" pitchFamily="34" charset="-122"/>
              <a:ea typeface="微软雅黑" panose="020B0503020204020204" pitchFamily="34" charset="-122"/>
            </a:endParaRPr>
          </a:p>
        </p:txBody>
      </p:sp>
      <p:sp>
        <p:nvSpPr>
          <p:cNvPr id="21" name="Rectangle 7">
            <a:extLst>
              <a:ext uri="{FF2B5EF4-FFF2-40B4-BE49-F238E27FC236}">
                <a16:creationId xmlns:a16="http://schemas.microsoft.com/office/drawing/2014/main" id="{8AB63B92-C52E-4F87-A678-A1547C32A235}"/>
              </a:ext>
            </a:extLst>
          </p:cNvPr>
          <p:cNvSpPr>
            <a:spLocks noChangeArrowheads="1"/>
          </p:cNvSpPr>
          <p:nvPr userDrawn="1"/>
        </p:nvSpPr>
        <p:spPr bwMode="gray">
          <a:xfrm>
            <a:off x="635000" y="285401"/>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zh-CN" altLang="zh-CN" sz="2400">
              <a:latin typeface="微软雅黑" panose="020B0503020204020204" pitchFamily="34" charset="-122"/>
              <a:ea typeface="微软雅黑" panose="020B0503020204020204" pitchFamily="34" charset="-122"/>
            </a:endParaRPr>
          </a:p>
        </p:txBody>
      </p:sp>
      <p:sp>
        <p:nvSpPr>
          <p:cNvPr id="22" name="Rectangle 8">
            <a:extLst>
              <a:ext uri="{FF2B5EF4-FFF2-40B4-BE49-F238E27FC236}">
                <a16:creationId xmlns:a16="http://schemas.microsoft.com/office/drawing/2014/main" id="{B72594D2-66E7-4408-961B-BC8C1C36FF58}"/>
              </a:ext>
            </a:extLst>
          </p:cNvPr>
          <p:cNvSpPr>
            <a:spLocks noChangeArrowheads="1"/>
          </p:cNvSpPr>
          <p:nvPr userDrawn="1"/>
        </p:nvSpPr>
        <p:spPr bwMode="gray">
          <a:xfrm>
            <a:off x="315913" y="1075976"/>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zh-CN" altLang="zh-CN" sz="2400">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752"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dt="0"/>
  <p:txStyles>
    <p:title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微软雅黑" panose="020B0503020204020204" pitchFamily="34" charset="-122"/>
          <a:ea typeface="微软雅黑" panose="020B0503020204020204" pitchFamily="34" charset="-122"/>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微软雅黑" panose="020B0503020204020204" pitchFamily="34" charset="-122"/>
          <a:ea typeface="微软雅黑" panose="020B0503020204020204" pitchFamily="34" charset="-122"/>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微软雅黑" panose="020B0503020204020204" pitchFamily="34" charset="-122"/>
          <a:ea typeface="微软雅黑" panose="020B0503020204020204" pitchFamily="34" charset="-122"/>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image" Target="../media/image14.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image" Target="../media/image17.wmf"/><Relationship Id="rId4" Type="http://schemas.openxmlformats.org/officeDocument/2006/relationships/image" Target="../media/image16.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6.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6.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6.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6.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6.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6.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EDA602-F35B-404F-9A5E-E17795A08821}"/>
              </a:ext>
            </a:extLst>
          </p:cNvPr>
          <p:cNvSpPr>
            <a:spLocks noGrp="1"/>
          </p:cNvSpPr>
          <p:nvPr>
            <p:ph type="title"/>
          </p:nvPr>
        </p:nvSpPr>
        <p:spPr/>
        <p:txBody>
          <a:bodyPr/>
          <a:lstStyle/>
          <a:p>
            <a:r>
              <a:rPr lang="en-US" altLang="zh-CN" dirty="0"/>
              <a:t>Chapter9</a:t>
            </a:r>
            <a:r>
              <a:rPr lang="zh-CN" altLang="en-US" dirty="0"/>
              <a:t> 应用层</a:t>
            </a:r>
          </a:p>
        </p:txBody>
      </p:sp>
      <p:sp>
        <p:nvSpPr>
          <p:cNvPr id="3" name="内容占位符 2">
            <a:extLst>
              <a:ext uri="{FF2B5EF4-FFF2-40B4-BE49-F238E27FC236}">
                <a16:creationId xmlns:a16="http://schemas.microsoft.com/office/drawing/2014/main" id="{8D67366B-EF19-439B-9BFC-D017563D6A8F}"/>
              </a:ext>
            </a:extLst>
          </p:cNvPr>
          <p:cNvSpPr>
            <a:spLocks noGrp="1"/>
          </p:cNvSpPr>
          <p:nvPr>
            <p:ph idx="1"/>
          </p:nvPr>
        </p:nvSpPr>
        <p:spPr/>
        <p:txBody>
          <a:bodyPr>
            <a:normAutofit/>
          </a:bodyPr>
          <a:lstStyle/>
          <a:p>
            <a:pPr eaLnBrk="1" hangingPunct="1"/>
            <a:r>
              <a:rPr lang="en-US" altLang="zh-CN" b="1" dirty="0"/>
              <a:t>9.1 </a:t>
            </a:r>
            <a:r>
              <a:rPr lang="zh-CN" altLang="en-US" b="1" dirty="0"/>
              <a:t>网络的计算和访问模式</a:t>
            </a:r>
          </a:p>
          <a:p>
            <a:pPr eaLnBrk="1" hangingPunct="1"/>
            <a:r>
              <a:rPr lang="en-US" altLang="zh-CN" b="1" dirty="0"/>
              <a:t>9.2 </a:t>
            </a:r>
            <a:r>
              <a:rPr lang="zh-CN" altLang="en-US" b="1" dirty="0"/>
              <a:t>域名系统</a:t>
            </a:r>
            <a:r>
              <a:rPr lang="en-US" altLang="zh-CN" b="1" dirty="0"/>
              <a:t>(DNS)</a:t>
            </a:r>
          </a:p>
          <a:p>
            <a:pPr eaLnBrk="1" hangingPunct="1"/>
            <a:r>
              <a:rPr lang="en-US" altLang="zh-CN" b="1" dirty="0"/>
              <a:t>9.3 </a:t>
            </a:r>
            <a:r>
              <a:rPr lang="zh-CN" altLang="en-US" b="1" dirty="0"/>
              <a:t>文件服务</a:t>
            </a:r>
            <a:r>
              <a:rPr lang="en-US" altLang="zh-CN" b="1" dirty="0"/>
              <a:t>(FTP)</a:t>
            </a:r>
          </a:p>
          <a:p>
            <a:pPr eaLnBrk="1" hangingPunct="1"/>
            <a:r>
              <a:rPr lang="en-US" altLang="zh-CN" b="1" dirty="0"/>
              <a:t>9.4 WWW(HTTP) </a:t>
            </a:r>
          </a:p>
          <a:p>
            <a:pPr eaLnBrk="1" hangingPunct="1"/>
            <a:r>
              <a:rPr lang="en-US" altLang="zh-CN" b="1" dirty="0"/>
              <a:t>9.5 </a:t>
            </a:r>
            <a:r>
              <a:rPr lang="zh-CN" altLang="en-US" b="1" dirty="0"/>
              <a:t>电子邮件</a:t>
            </a:r>
            <a:r>
              <a:rPr lang="en-US" altLang="zh-CN" b="1" dirty="0"/>
              <a:t>(SMTP)</a:t>
            </a:r>
          </a:p>
          <a:p>
            <a:pPr eaLnBrk="1" hangingPunct="1">
              <a:defRPr/>
            </a:pPr>
            <a:endParaRPr lang="zh-CN" altLang="en-US" b="1" dirty="0"/>
          </a:p>
        </p:txBody>
      </p:sp>
    </p:spTree>
    <p:extLst>
      <p:ext uri="{BB962C8B-B14F-4D97-AF65-F5344CB8AC3E}">
        <p14:creationId xmlns:p14="http://schemas.microsoft.com/office/powerpoint/2010/main" val="2003234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C5F6D8-11AA-447B-939D-39CEECBF8EEE}"/>
              </a:ext>
            </a:extLst>
          </p:cNvPr>
          <p:cNvSpPr>
            <a:spLocks noGrp="1"/>
          </p:cNvSpPr>
          <p:nvPr>
            <p:ph type="title"/>
          </p:nvPr>
        </p:nvSpPr>
        <p:spPr/>
        <p:txBody>
          <a:bodyPr/>
          <a:lstStyle/>
          <a:p>
            <a:r>
              <a:rPr lang="zh-CN" altLang="en-US" dirty="0"/>
              <a:t>域名系统</a:t>
            </a:r>
          </a:p>
        </p:txBody>
      </p:sp>
      <p:sp>
        <p:nvSpPr>
          <p:cNvPr id="3" name="内容占位符 2">
            <a:extLst>
              <a:ext uri="{FF2B5EF4-FFF2-40B4-BE49-F238E27FC236}">
                <a16:creationId xmlns:a16="http://schemas.microsoft.com/office/drawing/2014/main" id="{9C5200F8-BB97-4468-8661-3B87FD4E67E9}"/>
              </a:ext>
            </a:extLst>
          </p:cNvPr>
          <p:cNvSpPr>
            <a:spLocks noGrp="1"/>
          </p:cNvSpPr>
          <p:nvPr>
            <p:ph idx="1"/>
          </p:nvPr>
        </p:nvSpPr>
        <p:spPr>
          <a:xfrm>
            <a:off x="304800" y="4038600"/>
            <a:ext cx="8537575" cy="2362200"/>
          </a:xfrm>
        </p:spPr>
        <p:txBody>
          <a:bodyPr/>
          <a:lstStyle/>
          <a:p>
            <a:r>
              <a:rPr lang="zh-CN" altLang="en-US" sz="2000" b="1" dirty="0"/>
              <a:t>什么是域名？</a:t>
            </a:r>
          </a:p>
          <a:p>
            <a:pPr lvl="1"/>
            <a:r>
              <a:rPr lang="zh-CN" altLang="en-US" sz="1800" b="1" dirty="0">
                <a:solidFill>
                  <a:srgbClr val="FF0000"/>
                </a:solidFill>
              </a:rPr>
              <a:t>由字符和点号组成，成员名最长不超过</a:t>
            </a:r>
            <a:r>
              <a:rPr lang="en-US" altLang="zh-CN" sz="1800" b="1" dirty="0">
                <a:solidFill>
                  <a:srgbClr val="FF0000"/>
                </a:solidFill>
              </a:rPr>
              <a:t>63</a:t>
            </a:r>
            <a:r>
              <a:rPr lang="zh-CN" altLang="en-US" sz="1800" b="1" dirty="0">
                <a:solidFill>
                  <a:srgbClr val="FF0000"/>
                </a:solidFill>
              </a:rPr>
              <a:t>字符，全名不超过</a:t>
            </a:r>
            <a:r>
              <a:rPr lang="en-US" altLang="zh-CN" sz="1800" b="1" dirty="0">
                <a:solidFill>
                  <a:srgbClr val="FF0000"/>
                </a:solidFill>
              </a:rPr>
              <a:t>255</a:t>
            </a:r>
            <a:r>
              <a:rPr lang="zh-CN" altLang="en-US" sz="1800" b="1" dirty="0">
                <a:solidFill>
                  <a:srgbClr val="FF0000"/>
                </a:solidFill>
              </a:rPr>
              <a:t>字符</a:t>
            </a:r>
          </a:p>
          <a:p>
            <a:pPr lvl="2">
              <a:buFont typeface="Wingdings" panose="05000000000000000000" pitchFamily="2" charset="2"/>
              <a:buChar char="ü"/>
            </a:pPr>
            <a:r>
              <a:rPr lang="en-US" altLang="zh-CN" sz="1600" b="1" dirty="0"/>
              <a:t>if.ustc.edu.cn, www.baidu.com, www.ustc.edu.cn, news.sina.com.cn, …..</a:t>
            </a:r>
          </a:p>
          <a:p>
            <a:r>
              <a:rPr lang="zh-CN" altLang="en-US" sz="2000" b="1" dirty="0"/>
              <a:t>域名系统（</a:t>
            </a:r>
            <a:r>
              <a:rPr lang="en-US" altLang="zh-CN" sz="2000" b="1" dirty="0"/>
              <a:t>DNS</a:t>
            </a:r>
            <a:r>
              <a:rPr lang="zh-CN" altLang="en-US" sz="2000" b="1" dirty="0"/>
              <a:t>：</a:t>
            </a:r>
            <a:r>
              <a:rPr lang="en-US" altLang="zh-CN" sz="2000" b="1" dirty="0"/>
              <a:t>Domain Name System</a:t>
            </a:r>
            <a:r>
              <a:rPr lang="zh-CN" altLang="en-US" sz="2000" b="1" dirty="0"/>
              <a:t>）</a:t>
            </a:r>
            <a:r>
              <a:rPr lang="zh-CN" altLang="en-US" sz="2000" b="1" dirty="0">
                <a:solidFill>
                  <a:srgbClr val="FF0000"/>
                </a:solidFill>
              </a:rPr>
              <a:t>负责域名的维护和管理</a:t>
            </a:r>
          </a:p>
          <a:p>
            <a:r>
              <a:rPr lang="zh-CN" altLang="en-US" sz="2000" b="1" dirty="0"/>
              <a:t>用户的绝大部分网络服务访问都需要使用</a:t>
            </a:r>
            <a:r>
              <a:rPr lang="en-US" altLang="zh-CN" sz="2000" b="1" dirty="0"/>
              <a:t>DNS</a:t>
            </a:r>
          </a:p>
          <a:p>
            <a:pPr lvl="1"/>
            <a:r>
              <a:rPr lang="en-US" altLang="zh-CN" sz="1800" b="1" dirty="0"/>
              <a:t>www</a:t>
            </a:r>
            <a:r>
              <a:rPr lang="zh-CN" altLang="en-US" sz="1800" b="1" dirty="0"/>
              <a:t>服务、文件传输服务、电子邮件服务等等</a:t>
            </a:r>
            <a:endParaRPr lang="zh-CN" altLang="en-US" dirty="0"/>
          </a:p>
        </p:txBody>
      </p:sp>
      <p:pic>
        <p:nvPicPr>
          <p:cNvPr id="4" name="Picture 4">
            <a:extLst>
              <a:ext uri="{FF2B5EF4-FFF2-40B4-BE49-F238E27FC236}">
                <a16:creationId xmlns:a16="http://schemas.microsoft.com/office/drawing/2014/main" id="{55DDF95C-0EB0-4775-BA25-B07691570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365" y="1143000"/>
            <a:ext cx="5614719"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5637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685062-A060-4A96-A1EB-52A19E930371}"/>
              </a:ext>
            </a:extLst>
          </p:cNvPr>
          <p:cNvSpPr>
            <a:spLocks noGrp="1"/>
          </p:cNvSpPr>
          <p:nvPr>
            <p:ph type="title"/>
          </p:nvPr>
        </p:nvSpPr>
        <p:spPr/>
        <p:txBody>
          <a:bodyPr/>
          <a:lstStyle/>
          <a:p>
            <a:r>
              <a:rPr lang="zh-CN" altLang="en-US" dirty="0"/>
              <a:t>层次化名字空间</a:t>
            </a:r>
          </a:p>
        </p:txBody>
      </p:sp>
      <p:sp>
        <p:nvSpPr>
          <p:cNvPr id="3" name="内容占位符 2">
            <a:extLst>
              <a:ext uri="{FF2B5EF4-FFF2-40B4-BE49-F238E27FC236}">
                <a16:creationId xmlns:a16="http://schemas.microsoft.com/office/drawing/2014/main" id="{DF8DCE4C-A530-436A-8E43-D9FE2F45EB6D}"/>
              </a:ext>
            </a:extLst>
          </p:cNvPr>
          <p:cNvSpPr>
            <a:spLocks noGrp="1"/>
          </p:cNvSpPr>
          <p:nvPr>
            <p:ph idx="1"/>
          </p:nvPr>
        </p:nvSpPr>
        <p:spPr>
          <a:xfrm>
            <a:off x="539552" y="1556792"/>
            <a:ext cx="7772400" cy="4114800"/>
          </a:xfrm>
        </p:spPr>
        <p:txBody>
          <a:bodyPr/>
          <a:lstStyle/>
          <a:p>
            <a:r>
              <a:rPr lang="zh-CN" altLang="en-US" sz="2800" b="1" dirty="0"/>
              <a:t>名字空间</a:t>
            </a:r>
          </a:p>
          <a:p>
            <a:pPr lvl="1"/>
            <a:r>
              <a:rPr lang="zh-CN" altLang="en-US" sz="2400" b="1" dirty="0"/>
              <a:t>所有可能的名字的集合</a:t>
            </a:r>
          </a:p>
          <a:p>
            <a:r>
              <a:rPr lang="en-US" altLang="zh-CN" sz="2800" b="1" dirty="0"/>
              <a:t>DNS</a:t>
            </a:r>
            <a:r>
              <a:rPr lang="zh-CN" altLang="en-US" sz="2800" b="1" dirty="0"/>
              <a:t>采用层次化的名字空间</a:t>
            </a:r>
          </a:p>
          <a:p>
            <a:pPr lvl="1"/>
            <a:r>
              <a:rPr lang="zh-CN" altLang="en-US" sz="2400" b="1" dirty="0"/>
              <a:t>每个层次都有多个名字，每个名字对应着一个域，这些名字也被称为域名</a:t>
            </a:r>
          </a:p>
          <a:p>
            <a:pPr lvl="2">
              <a:buFont typeface="Wingdings" panose="05000000000000000000" pitchFamily="2" charset="2"/>
              <a:buChar char="ü"/>
            </a:pPr>
            <a:r>
              <a:rPr lang="zh-CN" altLang="en-US" sz="2000" b="1" dirty="0"/>
              <a:t>域名由定义该层及以其上层名字的字符串组成，不同层的字符串用 </a:t>
            </a:r>
            <a:r>
              <a:rPr lang="en-US" altLang="zh-CN" sz="2000" b="1" dirty="0"/>
              <a:t>. </a:t>
            </a:r>
            <a:r>
              <a:rPr lang="zh-CN" altLang="en-US" sz="2000" b="1" dirty="0"/>
              <a:t>隔开，例如 </a:t>
            </a:r>
            <a:r>
              <a:rPr lang="en-US" altLang="zh-CN" b="1" dirty="0">
                <a:solidFill>
                  <a:schemeClr val="bg2">
                    <a:lumMod val="50000"/>
                  </a:schemeClr>
                </a:solidFill>
              </a:rPr>
              <a:t>if</a:t>
            </a:r>
            <a:r>
              <a:rPr lang="en-US" altLang="zh-CN" b="1" dirty="0"/>
              <a:t>.</a:t>
            </a:r>
            <a:r>
              <a:rPr lang="en-US" altLang="zh-CN" b="1" dirty="0">
                <a:solidFill>
                  <a:srgbClr val="FF6600"/>
                </a:solidFill>
              </a:rPr>
              <a:t>ustc</a:t>
            </a:r>
            <a:r>
              <a:rPr lang="en-US" altLang="zh-CN" b="1" dirty="0"/>
              <a:t>.</a:t>
            </a:r>
            <a:r>
              <a:rPr lang="en-US" altLang="zh-CN" b="1" dirty="0">
                <a:solidFill>
                  <a:srgbClr val="3C4404"/>
                </a:solidFill>
              </a:rPr>
              <a:t>edu</a:t>
            </a:r>
            <a:r>
              <a:rPr lang="en-US" altLang="zh-CN" b="1" dirty="0"/>
              <a:t>.</a:t>
            </a:r>
            <a:r>
              <a:rPr lang="en-US" altLang="zh-CN" b="1" dirty="0">
                <a:solidFill>
                  <a:srgbClr val="FF0000"/>
                </a:solidFill>
              </a:rPr>
              <a:t>cn</a:t>
            </a:r>
          </a:p>
          <a:p>
            <a:pPr lvl="2">
              <a:buFont typeface="Wingdings" panose="05000000000000000000" pitchFamily="2" charset="2"/>
              <a:buNone/>
            </a:pPr>
            <a:endParaRPr lang="en-US" altLang="zh-CN" b="1" dirty="0">
              <a:solidFill>
                <a:srgbClr val="FF0000"/>
              </a:solidFill>
            </a:endParaRPr>
          </a:p>
          <a:p>
            <a:pPr lvl="1"/>
            <a:r>
              <a:rPr lang="zh-CN" altLang="en-US" sz="2400" b="1" dirty="0"/>
              <a:t>每个域都控制着如何分配直接在它下一层次的域，也称为该域的子域</a:t>
            </a:r>
          </a:p>
          <a:p>
            <a:pPr lvl="2">
              <a:buFont typeface="Wingdings" panose="05000000000000000000" pitchFamily="2" charset="2"/>
              <a:buChar char="ü"/>
            </a:pPr>
            <a:r>
              <a:rPr lang="zh-CN" altLang="en-US" sz="2000" b="1" dirty="0"/>
              <a:t>有多少个子域，以及每个子域的名字（域名）是什么</a:t>
            </a:r>
            <a:endParaRPr lang="zh-CN" altLang="en-US" dirty="0"/>
          </a:p>
        </p:txBody>
      </p:sp>
      <p:grpSp>
        <p:nvGrpSpPr>
          <p:cNvPr id="12" name="组合 11">
            <a:extLst>
              <a:ext uri="{FF2B5EF4-FFF2-40B4-BE49-F238E27FC236}">
                <a16:creationId xmlns:a16="http://schemas.microsoft.com/office/drawing/2014/main" id="{A50AAAE5-261B-4E1A-93FE-7A28F1DC8A00}"/>
              </a:ext>
            </a:extLst>
          </p:cNvPr>
          <p:cNvGrpSpPr/>
          <p:nvPr/>
        </p:nvGrpSpPr>
        <p:grpSpPr>
          <a:xfrm>
            <a:off x="5436096" y="4221088"/>
            <a:ext cx="3313113" cy="801688"/>
            <a:chOff x="3470275" y="4343400"/>
            <a:chExt cx="3313113" cy="801688"/>
          </a:xfrm>
        </p:grpSpPr>
        <p:sp>
          <p:nvSpPr>
            <p:cNvPr id="4" name="Line 4">
              <a:extLst>
                <a:ext uri="{FF2B5EF4-FFF2-40B4-BE49-F238E27FC236}">
                  <a16:creationId xmlns:a16="http://schemas.microsoft.com/office/drawing/2014/main" id="{565D7415-9825-4311-969E-3FA8377418D0}"/>
                </a:ext>
              </a:extLst>
            </p:cNvPr>
            <p:cNvSpPr>
              <a:spLocks noChangeShapeType="1"/>
            </p:cNvSpPr>
            <p:nvPr/>
          </p:nvSpPr>
          <p:spPr bwMode="auto">
            <a:xfrm>
              <a:off x="5197475" y="4529138"/>
              <a:ext cx="3603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rgbClr val="000000"/>
                </a:solidFill>
                <a:latin typeface="Tahoma" panose="020B0604030504040204" pitchFamily="34" charset="0"/>
              </a:endParaRPr>
            </a:p>
          </p:txBody>
        </p:sp>
        <p:sp>
          <p:nvSpPr>
            <p:cNvPr id="5" name="Line 5">
              <a:extLst>
                <a:ext uri="{FF2B5EF4-FFF2-40B4-BE49-F238E27FC236}">
                  <a16:creationId xmlns:a16="http://schemas.microsoft.com/office/drawing/2014/main" id="{EDA87870-7606-4C67-88E8-4518141238B0}"/>
                </a:ext>
              </a:extLst>
            </p:cNvPr>
            <p:cNvSpPr>
              <a:spLocks noChangeShapeType="1"/>
            </p:cNvSpPr>
            <p:nvPr/>
          </p:nvSpPr>
          <p:spPr bwMode="auto">
            <a:xfrm>
              <a:off x="4549775" y="4672013"/>
              <a:ext cx="936625" cy="0"/>
            </a:xfrm>
            <a:prstGeom prst="line">
              <a:avLst/>
            </a:prstGeom>
            <a:noFill/>
            <a:ln w="38100">
              <a:solidFill>
                <a:srgbClr val="3C440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rgbClr val="000000"/>
                </a:solidFill>
                <a:latin typeface="Tahoma" panose="020B0604030504040204" pitchFamily="34" charset="0"/>
              </a:endParaRPr>
            </a:p>
          </p:txBody>
        </p:sp>
        <p:sp>
          <p:nvSpPr>
            <p:cNvPr id="6" name="Line 6">
              <a:extLst>
                <a:ext uri="{FF2B5EF4-FFF2-40B4-BE49-F238E27FC236}">
                  <a16:creationId xmlns:a16="http://schemas.microsoft.com/office/drawing/2014/main" id="{712584A0-AA56-4739-8708-1BE38DF3C51B}"/>
                </a:ext>
              </a:extLst>
            </p:cNvPr>
            <p:cNvSpPr>
              <a:spLocks noChangeShapeType="1"/>
            </p:cNvSpPr>
            <p:nvPr/>
          </p:nvSpPr>
          <p:spPr bwMode="auto">
            <a:xfrm>
              <a:off x="3829050" y="4814888"/>
              <a:ext cx="1657350" cy="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rgbClr val="000000"/>
                </a:solidFill>
                <a:latin typeface="Tahoma" panose="020B0604030504040204" pitchFamily="34" charset="0"/>
              </a:endParaRPr>
            </a:p>
          </p:txBody>
        </p:sp>
        <p:sp>
          <p:nvSpPr>
            <p:cNvPr id="7" name="Line 7">
              <a:extLst>
                <a:ext uri="{FF2B5EF4-FFF2-40B4-BE49-F238E27FC236}">
                  <a16:creationId xmlns:a16="http://schemas.microsoft.com/office/drawing/2014/main" id="{F599DEE8-6509-4493-82A2-21B6F03F8180}"/>
                </a:ext>
              </a:extLst>
            </p:cNvPr>
            <p:cNvSpPr>
              <a:spLocks noChangeShapeType="1"/>
            </p:cNvSpPr>
            <p:nvPr/>
          </p:nvSpPr>
          <p:spPr bwMode="auto">
            <a:xfrm>
              <a:off x="3470275" y="4960938"/>
              <a:ext cx="2016125" cy="0"/>
            </a:xfrm>
            <a:prstGeom prst="line">
              <a:avLst/>
            </a:prstGeom>
            <a:noFill/>
            <a:ln w="3810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8" name="Text Box 8">
              <a:extLst>
                <a:ext uri="{FF2B5EF4-FFF2-40B4-BE49-F238E27FC236}">
                  <a16:creationId xmlns:a16="http://schemas.microsoft.com/office/drawing/2014/main" id="{9BA3C9EC-9257-432A-A04E-BB6CE36BBB6E}"/>
                </a:ext>
              </a:extLst>
            </p:cNvPr>
            <p:cNvSpPr txBox="1">
              <a:spLocks noChangeArrowheads="1"/>
            </p:cNvSpPr>
            <p:nvPr/>
          </p:nvSpPr>
          <p:spPr bwMode="auto">
            <a:xfrm>
              <a:off x="5486400" y="4343400"/>
              <a:ext cx="1296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第</a:t>
              </a:r>
              <a:r>
                <a:rPr kumimoji="0" lang="en-US" altLang="zh-CN" sz="1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1</a:t>
              </a:r>
              <a:r>
                <a:rPr kumimoji="0" lang="zh-CN" altLang="en-US" sz="1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层</a:t>
              </a:r>
            </a:p>
          </p:txBody>
        </p:sp>
        <p:sp>
          <p:nvSpPr>
            <p:cNvPr id="9" name="Text Box 9">
              <a:extLst>
                <a:ext uri="{FF2B5EF4-FFF2-40B4-BE49-F238E27FC236}">
                  <a16:creationId xmlns:a16="http://schemas.microsoft.com/office/drawing/2014/main" id="{4A3120F7-14C7-4AEF-9E25-648342323742}"/>
                </a:ext>
              </a:extLst>
            </p:cNvPr>
            <p:cNvSpPr txBox="1">
              <a:spLocks noChangeArrowheads="1"/>
            </p:cNvSpPr>
            <p:nvPr/>
          </p:nvSpPr>
          <p:spPr bwMode="auto">
            <a:xfrm>
              <a:off x="5484813" y="4511675"/>
              <a:ext cx="1296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第</a:t>
              </a:r>
              <a:r>
                <a:rPr kumimoji="0" lang="en-US" altLang="zh-CN" sz="1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2</a:t>
              </a:r>
              <a:r>
                <a:rPr kumimoji="0" lang="zh-CN" altLang="en-US" sz="1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层</a:t>
              </a:r>
            </a:p>
          </p:txBody>
        </p:sp>
        <p:sp>
          <p:nvSpPr>
            <p:cNvPr id="10" name="Text Box 10">
              <a:extLst>
                <a:ext uri="{FF2B5EF4-FFF2-40B4-BE49-F238E27FC236}">
                  <a16:creationId xmlns:a16="http://schemas.microsoft.com/office/drawing/2014/main" id="{E49A286D-E940-48A7-AFEF-99D3E8259D58}"/>
                </a:ext>
              </a:extLst>
            </p:cNvPr>
            <p:cNvSpPr txBox="1">
              <a:spLocks noChangeArrowheads="1"/>
            </p:cNvSpPr>
            <p:nvPr/>
          </p:nvSpPr>
          <p:spPr bwMode="auto">
            <a:xfrm>
              <a:off x="5484813" y="4672013"/>
              <a:ext cx="1296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第</a:t>
              </a:r>
              <a:r>
                <a:rPr kumimoji="0" lang="en-US" altLang="zh-CN" sz="1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3</a:t>
              </a:r>
              <a:r>
                <a:rPr kumimoji="0" lang="zh-CN" altLang="en-US" sz="1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层</a:t>
              </a:r>
            </a:p>
          </p:txBody>
        </p:sp>
        <p:sp>
          <p:nvSpPr>
            <p:cNvPr id="11" name="Text Box 11">
              <a:extLst>
                <a:ext uri="{FF2B5EF4-FFF2-40B4-BE49-F238E27FC236}">
                  <a16:creationId xmlns:a16="http://schemas.microsoft.com/office/drawing/2014/main" id="{10407C9A-94CD-443D-B078-7EB7D3F541C0}"/>
                </a:ext>
              </a:extLst>
            </p:cNvPr>
            <p:cNvSpPr txBox="1">
              <a:spLocks noChangeArrowheads="1"/>
            </p:cNvSpPr>
            <p:nvPr/>
          </p:nvSpPr>
          <p:spPr bwMode="auto">
            <a:xfrm>
              <a:off x="5483225" y="4840288"/>
              <a:ext cx="1296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第</a:t>
              </a:r>
              <a:r>
                <a:rPr kumimoji="0" lang="en-US" altLang="zh-CN" sz="1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4</a:t>
              </a:r>
              <a:r>
                <a:rPr kumimoji="0" lang="zh-CN" altLang="en-US" sz="1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层</a:t>
              </a:r>
            </a:p>
          </p:txBody>
        </p:sp>
      </p:grpSp>
    </p:spTree>
    <p:extLst>
      <p:ext uri="{BB962C8B-B14F-4D97-AF65-F5344CB8AC3E}">
        <p14:creationId xmlns:p14="http://schemas.microsoft.com/office/powerpoint/2010/main" val="134900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54765D-4C11-4744-ABAE-540B2F263EE9}"/>
              </a:ext>
            </a:extLst>
          </p:cNvPr>
          <p:cNvSpPr>
            <a:spLocks noGrp="1"/>
          </p:cNvSpPr>
          <p:nvPr>
            <p:ph type="title"/>
          </p:nvPr>
        </p:nvSpPr>
        <p:spPr/>
        <p:txBody>
          <a:bodyPr/>
          <a:lstStyle/>
          <a:p>
            <a:r>
              <a:rPr lang="zh-CN" altLang="en-US" dirty="0"/>
              <a:t>层次化名字空间</a:t>
            </a:r>
          </a:p>
        </p:txBody>
      </p:sp>
      <p:sp>
        <p:nvSpPr>
          <p:cNvPr id="3" name="内容占位符 2">
            <a:extLst>
              <a:ext uri="{FF2B5EF4-FFF2-40B4-BE49-F238E27FC236}">
                <a16:creationId xmlns:a16="http://schemas.microsoft.com/office/drawing/2014/main" id="{B1C9D954-16DA-44E6-B891-968F32E32906}"/>
              </a:ext>
            </a:extLst>
          </p:cNvPr>
          <p:cNvSpPr>
            <a:spLocks noGrp="1"/>
          </p:cNvSpPr>
          <p:nvPr>
            <p:ph idx="1"/>
          </p:nvPr>
        </p:nvSpPr>
        <p:spPr>
          <a:xfrm>
            <a:off x="303212" y="5029200"/>
            <a:ext cx="8537575" cy="1295400"/>
          </a:xfrm>
          <a:solidFill>
            <a:schemeClr val="accent2">
              <a:lumMod val="40000"/>
              <a:lumOff val="60000"/>
            </a:schemeClr>
          </a:solidFill>
        </p:spPr>
        <p:txBody>
          <a:bodyPr>
            <a:normAutofit/>
          </a:bodyPr>
          <a:lstStyle/>
          <a:p>
            <a:pPr>
              <a:spcBef>
                <a:spcPct val="50000"/>
              </a:spcBef>
              <a:buNone/>
            </a:pPr>
            <a:r>
              <a:rPr lang="en-US" altLang="zh-CN" sz="1900" b="1" dirty="0"/>
              <a:t>1</a:t>
            </a:r>
            <a:r>
              <a:rPr lang="zh-CN" altLang="en-US" sz="1900" b="1" dirty="0"/>
              <a:t>）每个域控制着直接在它下一层次的域如何命名，确保这些域名不发生冲突</a:t>
            </a:r>
          </a:p>
          <a:p>
            <a:pPr>
              <a:spcBef>
                <a:spcPct val="50000"/>
              </a:spcBef>
              <a:buNone/>
            </a:pPr>
            <a:r>
              <a:rPr lang="en-US" altLang="zh-CN" sz="1900" b="1" dirty="0"/>
              <a:t>2</a:t>
            </a:r>
            <a:r>
              <a:rPr lang="zh-CN" altLang="en-US" sz="1900" b="1" dirty="0"/>
              <a:t>）中间节点对应着某个域，域名为从该节点向上到根节点的路径，而叶子节点的域名一般对应着某台主机的域名，例如</a:t>
            </a:r>
            <a:r>
              <a:rPr lang="en-US" altLang="zh-CN" sz="1900" b="1" dirty="0"/>
              <a:t>if.ustc.edu.cn</a:t>
            </a:r>
          </a:p>
        </p:txBody>
      </p:sp>
      <p:grpSp>
        <p:nvGrpSpPr>
          <p:cNvPr id="4" name="Group 153">
            <a:extLst>
              <a:ext uri="{FF2B5EF4-FFF2-40B4-BE49-F238E27FC236}">
                <a16:creationId xmlns:a16="http://schemas.microsoft.com/office/drawing/2014/main" id="{A0B6E91C-22BA-406E-836C-51AB4705DE51}"/>
              </a:ext>
            </a:extLst>
          </p:cNvPr>
          <p:cNvGrpSpPr>
            <a:grpSpLocks/>
          </p:cNvGrpSpPr>
          <p:nvPr/>
        </p:nvGrpSpPr>
        <p:grpSpPr bwMode="auto">
          <a:xfrm>
            <a:off x="617537" y="1295400"/>
            <a:ext cx="6985000" cy="3617913"/>
            <a:chOff x="748" y="1162"/>
            <a:chExt cx="4400" cy="2279"/>
          </a:xfrm>
        </p:grpSpPr>
        <p:sp>
          <p:nvSpPr>
            <p:cNvPr id="5" name="Line 154">
              <a:extLst>
                <a:ext uri="{FF2B5EF4-FFF2-40B4-BE49-F238E27FC236}">
                  <a16:creationId xmlns:a16="http://schemas.microsoft.com/office/drawing/2014/main" id="{80046768-9E74-44ED-85C3-F54DA0F148CC}"/>
                </a:ext>
              </a:extLst>
            </p:cNvPr>
            <p:cNvSpPr>
              <a:spLocks noChangeShapeType="1"/>
            </p:cNvSpPr>
            <p:nvPr/>
          </p:nvSpPr>
          <p:spPr bwMode="auto">
            <a:xfrm flipH="1">
              <a:off x="930" y="1162"/>
              <a:ext cx="1905" cy="72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6" name="Line 155">
              <a:extLst>
                <a:ext uri="{FF2B5EF4-FFF2-40B4-BE49-F238E27FC236}">
                  <a16:creationId xmlns:a16="http://schemas.microsoft.com/office/drawing/2014/main" id="{A087319B-6839-424E-89BD-9946288B5A91}"/>
                </a:ext>
              </a:extLst>
            </p:cNvPr>
            <p:cNvSpPr>
              <a:spLocks noChangeShapeType="1"/>
            </p:cNvSpPr>
            <p:nvPr/>
          </p:nvSpPr>
          <p:spPr bwMode="auto">
            <a:xfrm flipH="1" flipV="1">
              <a:off x="2835" y="1162"/>
              <a:ext cx="1814" cy="72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 name="Line 156">
              <a:extLst>
                <a:ext uri="{FF2B5EF4-FFF2-40B4-BE49-F238E27FC236}">
                  <a16:creationId xmlns:a16="http://schemas.microsoft.com/office/drawing/2014/main" id="{D47AD4E5-DD61-4554-A959-CD29D892B8F1}"/>
                </a:ext>
              </a:extLst>
            </p:cNvPr>
            <p:cNvSpPr>
              <a:spLocks noChangeShapeType="1"/>
            </p:cNvSpPr>
            <p:nvPr/>
          </p:nvSpPr>
          <p:spPr bwMode="auto">
            <a:xfrm flipH="1">
              <a:off x="1565" y="1162"/>
              <a:ext cx="1270" cy="72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 name="Line 157">
              <a:extLst>
                <a:ext uri="{FF2B5EF4-FFF2-40B4-BE49-F238E27FC236}">
                  <a16:creationId xmlns:a16="http://schemas.microsoft.com/office/drawing/2014/main" id="{2207DF76-384E-4099-80FA-45D17B7D0B5E}"/>
                </a:ext>
              </a:extLst>
            </p:cNvPr>
            <p:cNvSpPr>
              <a:spLocks noChangeShapeType="1"/>
            </p:cNvSpPr>
            <p:nvPr/>
          </p:nvSpPr>
          <p:spPr bwMode="auto">
            <a:xfrm flipH="1">
              <a:off x="2154" y="1162"/>
              <a:ext cx="681" cy="72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9" name="Line 158">
              <a:extLst>
                <a:ext uri="{FF2B5EF4-FFF2-40B4-BE49-F238E27FC236}">
                  <a16:creationId xmlns:a16="http://schemas.microsoft.com/office/drawing/2014/main" id="{B43E808F-6E2C-4840-BB2B-5B239CBA7597}"/>
                </a:ext>
              </a:extLst>
            </p:cNvPr>
            <p:cNvSpPr>
              <a:spLocks noChangeShapeType="1"/>
            </p:cNvSpPr>
            <p:nvPr/>
          </p:nvSpPr>
          <p:spPr bwMode="auto">
            <a:xfrm>
              <a:off x="2835" y="1162"/>
              <a:ext cx="1315" cy="72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0" name="Line 159">
              <a:extLst>
                <a:ext uri="{FF2B5EF4-FFF2-40B4-BE49-F238E27FC236}">
                  <a16:creationId xmlns:a16="http://schemas.microsoft.com/office/drawing/2014/main" id="{137A7FAB-8CAF-454F-AA57-829E5C7A0D09}"/>
                </a:ext>
              </a:extLst>
            </p:cNvPr>
            <p:cNvSpPr>
              <a:spLocks noChangeShapeType="1"/>
            </p:cNvSpPr>
            <p:nvPr/>
          </p:nvSpPr>
          <p:spPr bwMode="auto">
            <a:xfrm>
              <a:off x="2835" y="1162"/>
              <a:ext cx="771" cy="72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 name="Text Box 160">
              <a:extLst>
                <a:ext uri="{FF2B5EF4-FFF2-40B4-BE49-F238E27FC236}">
                  <a16:creationId xmlns:a16="http://schemas.microsoft.com/office/drawing/2014/main" id="{BEB3EBD2-5C5A-46AD-9EFF-0CA76CDE16FF}"/>
                </a:ext>
              </a:extLst>
            </p:cNvPr>
            <p:cNvSpPr txBox="1">
              <a:spLocks noChangeArrowheads="1"/>
            </p:cNvSpPr>
            <p:nvPr/>
          </p:nvSpPr>
          <p:spPr bwMode="auto">
            <a:xfrm>
              <a:off x="3061" y="2069"/>
              <a:ext cx="9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a:t>
              </a:r>
            </a:p>
          </p:txBody>
        </p:sp>
        <p:sp>
          <p:nvSpPr>
            <p:cNvPr id="12" name="Text Box 161">
              <a:extLst>
                <a:ext uri="{FF2B5EF4-FFF2-40B4-BE49-F238E27FC236}">
                  <a16:creationId xmlns:a16="http://schemas.microsoft.com/office/drawing/2014/main" id="{55378B5C-CD14-43FC-9882-1BB87A53404F}"/>
                </a:ext>
              </a:extLst>
            </p:cNvPr>
            <p:cNvSpPr txBox="1">
              <a:spLocks noChangeArrowheads="1"/>
            </p:cNvSpPr>
            <p:nvPr/>
          </p:nvSpPr>
          <p:spPr bwMode="auto">
            <a:xfrm>
              <a:off x="793" y="1884"/>
              <a:ext cx="31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int</a:t>
              </a:r>
            </a:p>
          </p:txBody>
        </p:sp>
        <p:sp>
          <p:nvSpPr>
            <p:cNvPr id="13" name="Text Box 162">
              <a:extLst>
                <a:ext uri="{FF2B5EF4-FFF2-40B4-BE49-F238E27FC236}">
                  <a16:creationId xmlns:a16="http://schemas.microsoft.com/office/drawing/2014/main" id="{0CCA8EE7-E1B4-4795-8028-18E2040D87D2}"/>
                </a:ext>
              </a:extLst>
            </p:cNvPr>
            <p:cNvSpPr txBox="1">
              <a:spLocks noChangeArrowheads="1"/>
            </p:cNvSpPr>
            <p:nvPr/>
          </p:nvSpPr>
          <p:spPr bwMode="auto">
            <a:xfrm>
              <a:off x="1383" y="1842"/>
              <a:ext cx="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com</a:t>
              </a:r>
            </a:p>
          </p:txBody>
        </p:sp>
        <p:sp>
          <p:nvSpPr>
            <p:cNvPr id="14" name="Text Box 163">
              <a:extLst>
                <a:ext uri="{FF2B5EF4-FFF2-40B4-BE49-F238E27FC236}">
                  <a16:creationId xmlns:a16="http://schemas.microsoft.com/office/drawing/2014/main" id="{D08F945C-ACB7-42C6-9E24-811CF04C1457}"/>
                </a:ext>
              </a:extLst>
            </p:cNvPr>
            <p:cNvSpPr txBox="1">
              <a:spLocks noChangeArrowheads="1"/>
            </p:cNvSpPr>
            <p:nvPr/>
          </p:nvSpPr>
          <p:spPr bwMode="auto">
            <a:xfrm>
              <a:off x="1973" y="1842"/>
              <a:ext cx="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edu</a:t>
              </a:r>
            </a:p>
          </p:txBody>
        </p:sp>
        <p:sp>
          <p:nvSpPr>
            <p:cNvPr id="15" name="Text Box 164">
              <a:extLst>
                <a:ext uri="{FF2B5EF4-FFF2-40B4-BE49-F238E27FC236}">
                  <a16:creationId xmlns:a16="http://schemas.microsoft.com/office/drawing/2014/main" id="{7F613ED2-446C-4CF1-8A7D-4BE0D7141FB8}"/>
                </a:ext>
              </a:extLst>
            </p:cNvPr>
            <p:cNvSpPr txBox="1">
              <a:spLocks noChangeArrowheads="1"/>
            </p:cNvSpPr>
            <p:nvPr/>
          </p:nvSpPr>
          <p:spPr bwMode="auto">
            <a:xfrm>
              <a:off x="3424" y="1838"/>
              <a:ext cx="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0" i="0" u="none" strike="noStrike" kern="0" cap="none" spc="0" normalizeH="0" noProof="0" dirty="0" err="1">
                  <a:ln>
                    <a:noFill/>
                  </a:ln>
                  <a:solidFill>
                    <a:srgbClr val="000000"/>
                  </a:solidFill>
                  <a:effectLst/>
                  <a:uLnTx/>
                  <a:uFillTx/>
                  <a:latin typeface="Comic Sans MS" panose="030F0702030302020204" pitchFamily="66" charset="0"/>
                  <a:ea typeface="微软雅黑" panose="020B0503020204020204" pitchFamily="34" charset="-122"/>
                </a:rPr>
                <a:t>jp</a:t>
              </a:r>
              <a:endParaRPr kumimoji="0" lang="en-US" altLang="zh-CN" sz="18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6" name="Text Box 165">
              <a:extLst>
                <a:ext uri="{FF2B5EF4-FFF2-40B4-BE49-F238E27FC236}">
                  <a16:creationId xmlns:a16="http://schemas.microsoft.com/office/drawing/2014/main" id="{92AE78F7-F8A7-4CD8-B3E3-DD71662A9DC5}"/>
                </a:ext>
              </a:extLst>
            </p:cNvPr>
            <p:cNvSpPr txBox="1">
              <a:spLocks noChangeArrowheads="1"/>
            </p:cNvSpPr>
            <p:nvPr/>
          </p:nvSpPr>
          <p:spPr bwMode="auto">
            <a:xfrm>
              <a:off x="4014" y="1842"/>
              <a:ext cx="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nl</a:t>
              </a:r>
            </a:p>
          </p:txBody>
        </p:sp>
        <p:sp>
          <p:nvSpPr>
            <p:cNvPr id="17" name="Text Box 166">
              <a:extLst>
                <a:ext uri="{FF2B5EF4-FFF2-40B4-BE49-F238E27FC236}">
                  <a16:creationId xmlns:a16="http://schemas.microsoft.com/office/drawing/2014/main" id="{7F3FE55E-5A9A-49D5-88E2-34EE1591CDE9}"/>
                </a:ext>
              </a:extLst>
            </p:cNvPr>
            <p:cNvSpPr txBox="1">
              <a:spLocks noChangeArrowheads="1"/>
            </p:cNvSpPr>
            <p:nvPr/>
          </p:nvSpPr>
          <p:spPr bwMode="auto">
            <a:xfrm>
              <a:off x="4513" y="1842"/>
              <a:ext cx="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cn</a:t>
              </a:r>
            </a:p>
          </p:txBody>
        </p:sp>
        <p:sp>
          <p:nvSpPr>
            <p:cNvPr id="18" name="Line 167">
              <a:extLst>
                <a:ext uri="{FF2B5EF4-FFF2-40B4-BE49-F238E27FC236}">
                  <a16:creationId xmlns:a16="http://schemas.microsoft.com/office/drawing/2014/main" id="{D555178E-68D9-4FC3-A637-9765B5927A87}"/>
                </a:ext>
              </a:extLst>
            </p:cNvPr>
            <p:cNvSpPr>
              <a:spLocks noChangeShapeType="1"/>
            </p:cNvSpPr>
            <p:nvPr/>
          </p:nvSpPr>
          <p:spPr bwMode="auto">
            <a:xfrm flipH="1">
              <a:off x="748" y="2048"/>
              <a:ext cx="136" cy="1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9" name="Line 168">
              <a:extLst>
                <a:ext uri="{FF2B5EF4-FFF2-40B4-BE49-F238E27FC236}">
                  <a16:creationId xmlns:a16="http://schemas.microsoft.com/office/drawing/2014/main" id="{78AB6487-ACCA-4EFB-9C74-3B199E1C270A}"/>
                </a:ext>
              </a:extLst>
            </p:cNvPr>
            <p:cNvSpPr>
              <a:spLocks noChangeShapeType="1"/>
            </p:cNvSpPr>
            <p:nvPr/>
          </p:nvSpPr>
          <p:spPr bwMode="auto">
            <a:xfrm>
              <a:off x="975" y="2042"/>
              <a:ext cx="136" cy="1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0" name="Line 169">
              <a:extLst>
                <a:ext uri="{FF2B5EF4-FFF2-40B4-BE49-F238E27FC236}">
                  <a16:creationId xmlns:a16="http://schemas.microsoft.com/office/drawing/2014/main" id="{B59C39AC-4BD4-49BC-84FB-C0694431C064}"/>
                </a:ext>
              </a:extLst>
            </p:cNvPr>
            <p:cNvSpPr>
              <a:spLocks noChangeShapeType="1"/>
            </p:cNvSpPr>
            <p:nvPr/>
          </p:nvSpPr>
          <p:spPr bwMode="auto">
            <a:xfrm flipH="1">
              <a:off x="1428" y="2030"/>
              <a:ext cx="136" cy="1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1" name="Line 170">
              <a:extLst>
                <a:ext uri="{FF2B5EF4-FFF2-40B4-BE49-F238E27FC236}">
                  <a16:creationId xmlns:a16="http://schemas.microsoft.com/office/drawing/2014/main" id="{A021975E-CD25-47A8-A733-FEB77D6B05E5}"/>
                </a:ext>
              </a:extLst>
            </p:cNvPr>
            <p:cNvSpPr>
              <a:spLocks noChangeShapeType="1"/>
            </p:cNvSpPr>
            <p:nvPr/>
          </p:nvSpPr>
          <p:spPr bwMode="auto">
            <a:xfrm>
              <a:off x="1655" y="2024"/>
              <a:ext cx="136" cy="1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2" name="Line 171">
              <a:extLst>
                <a:ext uri="{FF2B5EF4-FFF2-40B4-BE49-F238E27FC236}">
                  <a16:creationId xmlns:a16="http://schemas.microsoft.com/office/drawing/2014/main" id="{FA681392-D3CB-4F79-87FD-DCA9A0A20D6C}"/>
                </a:ext>
              </a:extLst>
            </p:cNvPr>
            <p:cNvSpPr>
              <a:spLocks noChangeShapeType="1"/>
            </p:cNvSpPr>
            <p:nvPr/>
          </p:nvSpPr>
          <p:spPr bwMode="auto">
            <a:xfrm flipH="1">
              <a:off x="1973" y="2030"/>
              <a:ext cx="136" cy="1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3" name="Line 172">
              <a:extLst>
                <a:ext uri="{FF2B5EF4-FFF2-40B4-BE49-F238E27FC236}">
                  <a16:creationId xmlns:a16="http://schemas.microsoft.com/office/drawing/2014/main" id="{92ADC1B5-41E2-4E90-9A4E-F9148EDFBE90}"/>
                </a:ext>
              </a:extLst>
            </p:cNvPr>
            <p:cNvSpPr>
              <a:spLocks noChangeShapeType="1"/>
            </p:cNvSpPr>
            <p:nvPr/>
          </p:nvSpPr>
          <p:spPr bwMode="auto">
            <a:xfrm>
              <a:off x="2200" y="2024"/>
              <a:ext cx="136" cy="1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4" name="Line 173">
              <a:extLst>
                <a:ext uri="{FF2B5EF4-FFF2-40B4-BE49-F238E27FC236}">
                  <a16:creationId xmlns:a16="http://schemas.microsoft.com/office/drawing/2014/main" id="{A8501CEA-EE2C-4580-907D-C60C15BDD76F}"/>
                </a:ext>
              </a:extLst>
            </p:cNvPr>
            <p:cNvSpPr>
              <a:spLocks noChangeShapeType="1"/>
            </p:cNvSpPr>
            <p:nvPr/>
          </p:nvSpPr>
          <p:spPr bwMode="auto">
            <a:xfrm flipH="1">
              <a:off x="3379" y="2070"/>
              <a:ext cx="136" cy="1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5" name="Line 174">
              <a:extLst>
                <a:ext uri="{FF2B5EF4-FFF2-40B4-BE49-F238E27FC236}">
                  <a16:creationId xmlns:a16="http://schemas.microsoft.com/office/drawing/2014/main" id="{62228326-669E-4F0F-84B5-3C17C8730275}"/>
                </a:ext>
              </a:extLst>
            </p:cNvPr>
            <p:cNvSpPr>
              <a:spLocks noChangeShapeType="1"/>
            </p:cNvSpPr>
            <p:nvPr/>
          </p:nvSpPr>
          <p:spPr bwMode="auto">
            <a:xfrm>
              <a:off x="3606" y="2064"/>
              <a:ext cx="136" cy="1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6" name="Line 175">
              <a:extLst>
                <a:ext uri="{FF2B5EF4-FFF2-40B4-BE49-F238E27FC236}">
                  <a16:creationId xmlns:a16="http://schemas.microsoft.com/office/drawing/2014/main" id="{A3B394A1-DB95-45C2-A61A-B409785724B5}"/>
                </a:ext>
              </a:extLst>
            </p:cNvPr>
            <p:cNvSpPr>
              <a:spLocks noChangeShapeType="1"/>
            </p:cNvSpPr>
            <p:nvPr/>
          </p:nvSpPr>
          <p:spPr bwMode="auto">
            <a:xfrm flipH="1">
              <a:off x="3969" y="2070"/>
              <a:ext cx="136" cy="1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7" name="Line 176">
              <a:extLst>
                <a:ext uri="{FF2B5EF4-FFF2-40B4-BE49-F238E27FC236}">
                  <a16:creationId xmlns:a16="http://schemas.microsoft.com/office/drawing/2014/main" id="{0E079699-99CE-43C6-9AF8-AEF020206D3A}"/>
                </a:ext>
              </a:extLst>
            </p:cNvPr>
            <p:cNvSpPr>
              <a:spLocks noChangeShapeType="1"/>
            </p:cNvSpPr>
            <p:nvPr/>
          </p:nvSpPr>
          <p:spPr bwMode="auto">
            <a:xfrm>
              <a:off x="4196" y="2064"/>
              <a:ext cx="136" cy="1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8" name="Line 177">
              <a:extLst>
                <a:ext uri="{FF2B5EF4-FFF2-40B4-BE49-F238E27FC236}">
                  <a16:creationId xmlns:a16="http://schemas.microsoft.com/office/drawing/2014/main" id="{52CE5108-E535-465D-93DD-BE3C89B4353D}"/>
                </a:ext>
              </a:extLst>
            </p:cNvPr>
            <p:cNvSpPr>
              <a:spLocks noChangeShapeType="1"/>
            </p:cNvSpPr>
            <p:nvPr/>
          </p:nvSpPr>
          <p:spPr bwMode="auto">
            <a:xfrm flipH="1">
              <a:off x="4468" y="2075"/>
              <a:ext cx="136" cy="1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9" name="Line 178">
              <a:extLst>
                <a:ext uri="{FF2B5EF4-FFF2-40B4-BE49-F238E27FC236}">
                  <a16:creationId xmlns:a16="http://schemas.microsoft.com/office/drawing/2014/main" id="{6EEDF210-60C2-468F-8AFA-494912E62AF3}"/>
                </a:ext>
              </a:extLst>
            </p:cNvPr>
            <p:cNvSpPr>
              <a:spLocks noChangeShapeType="1"/>
            </p:cNvSpPr>
            <p:nvPr/>
          </p:nvSpPr>
          <p:spPr bwMode="auto">
            <a:xfrm>
              <a:off x="4695" y="2069"/>
              <a:ext cx="136" cy="1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0" name="Text Box 179">
              <a:extLst>
                <a:ext uri="{FF2B5EF4-FFF2-40B4-BE49-F238E27FC236}">
                  <a16:creationId xmlns:a16="http://schemas.microsoft.com/office/drawing/2014/main" id="{17DA590B-2399-4584-A594-7E74838FB407}"/>
                </a:ext>
              </a:extLst>
            </p:cNvPr>
            <p:cNvSpPr txBox="1">
              <a:spLocks noChangeArrowheads="1"/>
            </p:cNvSpPr>
            <p:nvPr/>
          </p:nvSpPr>
          <p:spPr bwMode="auto">
            <a:xfrm>
              <a:off x="1111" y="2065"/>
              <a:ext cx="9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a:t>
              </a:r>
            </a:p>
          </p:txBody>
        </p:sp>
        <p:sp>
          <p:nvSpPr>
            <p:cNvPr id="31" name="Text Box 180">
              <a:extLst>
                <a:ext uri="{FF2B5EF4-FFF2-40B4-BE49-F238E27FC236}">
                  <a16:creationId xmlns:a16="http://schemas.microsoft.com/office/drawing/2014/main" id="{CF0F8216-27CB-4DE4-9076-1792BE91D1CE}"/>
                </a:ext>
              </a:extLst>
            </p:cNvPr>
            <p:cNvSpPr txBox="1">
              <a:spLocks noChangeArrowheads="1"/>
            </p:cNvSpPr>
            <p:nvPr/>
          </p:nvSpPr>
          <p:spPr bwMode="auto">
            <a:xfrm>
              <a:off x="3651" y="2069"/>
              <a:ext cx="9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a:t>
              </a:r>
            </a:p>
          </p:txBody>
        </p:sp>
        <p:sp>
          <p:nvSpPr>
            <p:cNvPr id="32" name="Text Box 181">
              <a:extLst>
                <a:ext uri="{FF2B5EF4-FFF2-40B4-BE49-F238E27FC236}">
                  <a16:creationId xmlns:a16="http://schemas.microsoft.com/office/drawing/2014/main" id="{9C599433-3873-4962-AB16-7C9B39D92168}"/>
                </a:ext>
              </a:extLst>
            </p:cNvPr>
            <p:cNvSpPr txBox="1">
              <a:spLocks noChangeArrowheads="1"/>
            </p:cNvSpPr>
            <p:nvPr/>
          </p:nvSpPr>
          <p:spPr bwMode="auto">
            <a:xfrm>
              <a:off x="4150" y="2069"/>
              <a:ext cx="9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a:t>
              </a:r>
            </a:p>
          </p:txBody>
        </p:sp>
        <p:sp>
          <p:nvSpPr>
            <p:cNvPr id="33" name="Text Box 182">
              <a:extLst>
                <a:ext uri="{FF2B5EF4-FFF2-40B4-BE49-F238E27FC236}">
                  <a16:creationId xmlns:a16="http://schemas.microsoft.com/office/drawing/2014/main" id="{D0992868-9E76-438D-8D26-B0508CAF0051}"/>
                </a:ext>
              </a:extLst>
            </p:cNvPr>
            <p:cNvSpPr txBox="1">
              <a:spLocks noChangeArrowheads="1"/>
            </p:cNvSpPr>
            <p:nvPr/>
          </p:nvSpPr>
          <p:spPr bwMode="auto">
            <a:xfrm>
              <a:off x="1610" y="2065"/>
              <a:ext cx="9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a:t>
              </a:r>
            </a:p>
          </p:txBody>
        </p:sp>
        <p:sp>
          <p:nvSpPr>
            <p:cNvPr id="34" name="Text Box 183">
              <a:extLst>
                <a:ext uri="{FF2B5EF4-FFF2-40B4-BE49-F238E27FC236}">
                  <a16:creationId xmlns:a16="http://schemas.microsoft.com/office/drawing/2014/main" id="{BBC5B09E-59DE-490F-A1C7-85EEC60960CE}"/>
                </a:ext>
              </a:extLst>
            </p:cNvPr>
            <p:cNvSpPr txBox="1">
              <a:spLocks noChangeArrowheads="1"/>
            </p:cNvSpPr>
            <p:nvPr/>
          </p:nvSpPr>
          <p:spPr bwMode="auto">
            <a:xfrm>
              <a:off x="2154" y="2156"/>
              <a:ext cx="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ustc</a:t>
              </a:r>
            </a:p>
          </p:txBody>
        </p:sp>
        <p:sp>
          <p:nvSpPr>
            <p:cNvPr id="35" name="Line 184">
              <a:extLst>
                <a:ext uri="{FF2B5EF4-FFF2-40B4-BE49-F238E27FC236}">
                  <a16:creationId xmlns:a16="http://schemas.microsoft.com/office/drawing/2014/main" id="{26D9688F-E0BD-48E4-AB91-F8A3CA3C9399}"/>
                </a:ext>
              </a:extLst>
            </p:cNvPr>
            <p:cNvSpPr>
              <a:spLocks noChangeShapeType="1"/>
            </p:cNvSpPr>
            <p:nvPr/>
          </p:nvSpPr>
          <p:spPr bwMode="auto">
            <a:xfrm flipH="1">
              <a:off x="2154" y="2362"/>
              <a:ext cx="136" cy="1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6" name="Line 185">
              <a:extLst>
                <a:ext uri="{FF2B5EF4-FFF2-40B4-BE49-F238E27FC236}">
                  <a16:creationId xmlns:a16="http://schemas.microsoft.com/office/drawing/2014/main" id="{7E96BE9B-4192-4D76-9402-D71C984EF158}"/>
                </a:ext>
              </a:extLst>
            </p:cNvPr>
            <p:cNvSpPr>
              <a:spLocks noChangeShapeType="1"/>
            </p:cNvSpPr>
            <p:nvPr/>
          </p:nvSpPr>
          <p:spPr bwMode="auto">
            <a:xfrm>
              <a:off x="2381" y="2356"/>
              <a:ext cx="136" cy="1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7" name="Text Box 186">
              <a:extLst>
                <a:ext uri="{FF2B5EF4-FFF2-40B4-BE49-F238E27FC236}">
                  <a16:creationId xmlns:a16="http://schemas.microsoft.com/office/drawing/2014/main" id="{6F699A0C-B0F0-4D41-BF4F-155FD7A6752A}"/>
                </a:ext>
              </a:extLst>
            </p:cNvPr>
            <p:cNvSpPr txBox="1">
              <a:spLocks noChangeArrowheads="1"/>
            </p:cNvSpPr>
            <p:nvPr/>
          </p:nvSpPr>
          <p:spPr bwMode="auto">
            <a:xfrm>
              <a:off x="1837" y="2383"/>
              <a:ext cx="9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a:t>
              </a:r>
            </a:p>
          </p:txBody>
        </p:sp>
        <p:sp>
          <p:nvSpPr>
            <p:cNvPr id="38" name="Text Box 187">
              <a:extLst>
                <a:ext uri="{FF2B5EF4-FFF2-40B4-BE49-F238E27FC236}">
                  <a16:creationId xmlns:a16="http://schemas.microsoft.com/office/drawing/2014/main" id="{21BD4078-38F5-4F58-8F89-A9B322F38C28}"/>
                </a:ext>
              </a:extLst>
            </p:cNvPr>
            <p:cNvSpPr txBox="1">
              <a:spLocks noChangeArrowheads="1"/>
            </p:cNvSpPr>
            <p:nvPr/>
          </p:nvSpPr>
          <p:spPr bwMode="auto">
            <a:xfrm>
              <a:off x="1973" y="2519"/>
              <a:ext cx="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ee</a:t>
              </a:r>
            </a:p>
          </p:txBody>
        </p:sp>
        <p:sp>
          <p:nvSpPr>
            <p:cNvPr id="39" name="Text Box 188">
              <a:extLst>
                <a:ext uri="{FF2B5EF4-FFF2-40B4-BE49-F238E27FC236}">
                  <a16:creationId xmlns:a16="http://schemas.microsoft.com/office/drawing/2014/main" id="{5647A038-5DAC-488E-BAA0-B09DFF1A2934}"/>
                </a:ext>
              </a:extLst>
            </p:cNvPr>
            <p:cNvSpPr txBox="1">
              <a:spLocks noChangeArrowheads="1"/>
            </p:cNvSpPr>
            <p:nvPr/>
          </p:nvSpPr>
          <p:spPr bwMode="auto">
            <a:xfrm>
              <a:off x="2381" y="2523"/>
              <a:ext cx="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cs</a:t>
              </a:r>
            </a:p>
          </p:txBody>
        </p:sp>
        <p:sp>
          <p:nvSpPr>
            <p:cNvPr id="40" name="Line 189">
              <a:extLst>
                <a:ext uri="{FF2B5EF4-FFF2-40B4-BE49-F238E27FC236}">
                  <a16:creationId xmlns:a16="http://schemas.microsoft.com/office/drawing/2014/main" id="{4D261DAD-FCC8-4679-BD94-21B56E28B9E4}"/>
                </a:ext>
              </a:extLst>
            </p:cNvPr>
            <p:cNvSpPr>
              <a:spLocks noChangeShapeType="1"/>
            </p:cNvSpPr>
            <p:nvPr/>
          </p:nvSpPr>
          <p:spPr bwMode="auto">
            <a:xfrm>
              <a:off x="2426" y="2341"/>
              <a:ext cx="363" cy="18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1" name="Text Box 190">
              <a:extLst>
                <a:ext uri="{FF2B5EF4-FFF2-40B4-BE49-F238E27FC236}">
                  <a16:creationId xmlns:a16="http://schemas.microsoft.com/office/drawing/2014/main" id="{490ADFE9-0053-4E04-8CD8-5B28B5D78B3D}"/>
                </a:ext>
              </a:extLst>
            </p:cNvPr>
            <p:cNvSpPr txBox="1">
              <a:spLocks noChangeArrowheads="1"/>
            </p:cNvSpPr>
            <p:nvPr/>
          </p:nvSpPr>
          <p:spPr bwMode="auto">
            <a:xfrm>
              <a:off x="2699" y="2523"/>
              <a:ext cx="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if</a:t>
              </a:r>
            </a:p>
          </p:txBody>
        </p:sp>
        <p:sp>
          <p:nvSpPr>
            <p:cNvPr id="42" name="Line 191">
              <a:extLst>
                <a:ext uri="{FF2B5EF4-FFF2-40B4-BE49-F238E27FC236}">
                  <a16:creationId xmlns:a16="http://schemas.microsoft.com/office/drawing/2014/main" id="{915D9FF4-F836-443B-8519-DD196B4C7A98}"/>
                </a:ext>
              </a:extLst>
            </p:cNvPr>
            <p:cNvSpPr>
              <a:spLocks noChangeShapeType="1"/>
            </p:cNvSpPr>
            <p:nvPr/>
          </p:nvSpPr>
          <p:spPr bwMode="auto">
            <a:xfrm flipH="1">
              <a:off x="2335" y="2724"/>
              <a:ext cx="136" cy="1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3" name="Line 192">
              <a:extLst>
                <a:ext uri="{FF2B5EF4-FFF2-40B4-BE49-F238E27FC236}">
                  <a16:creationId xmlns:a16="http://schemas.microsoft.com/office/drawing/2014/main" id="{7EC667F9-3AE5-4D99-AF64-04895186973E}"/>
                </a:ext>
              </a:extLst>
            </p:cNvPr>
            <p:cNvSpPr>
              <a:spLocks noChangeShapeType="1"/>
            </p:cNvSpPr>
            <p:nvPr/>
          </p:nvSpPr>
          <p:spPr bwMode="auto">
            <a:xfrm>
              <a:off x="2562" y="2718"/>
              <a:ext cx="136" cy="1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4" name="Text Box 193">
              <a:extLst>
                <a:ext uri="{FF2B5EF4-FFF2-40B4-BE49-F238E27FC236}">
                  <a16:creationId xmlns:a16="http://schemas.microsoft.com/office/drawing/2014/main" id="{7AE9C2DA-3D84-48B7-ADD4-525EEADE3036}"/>
                </a:ext>
              </a:extLst>
            </p:cNvPr>
            <p:cNvSpPr txBox="1">
              <a:spLocks noChangeArrowheads="1"/>
            </p:cNvSpPr>
            <p:nvPr/>
          </p:nvSpPr>
          <p:spPr bwMode="auto">
            <a:xfrm>
              <a:off x="2018" y="2745"/>
              <a:ext cx="9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a:t>
              </a:r>
            </a:p>
          </p:txBody>
        </p:sp>
        <p:sp>
          <p:nvSpPr>
            <p:cNvPr id="45" name="Line 194">
              <a:extLst>
                <a:ext uri="{FF2B5EF4-FFF2-40B4-BE49-F238E27FC236}">
                  <a16:creationId xmlns:a16="http://schemas.microsoft.com/office/drawing/2014/main" id="{FF684758-3786-4C93-A362-41AF91F5256E}"/>
                </a:ext>
              </a:extLst>
            </p:cNvPr>
            <p:cNvSpPr>
              <a:spLocks noChangeShapeType="1"/>
            </p:cNvSpPr>
            <p:nvPr/>
          </p:nvSpPr>
          <p:spPr bwMode="auto">
            <a:xfrm flipH="1">
              <a:off x="1927" y="2724"/>
              <a:ext cx="136" cy="1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6" name="Line 195">
              <a:extLst>
                <a:ext uri="{FF2B5EF4-FFF2-40B4-BE49-F238E27FC236}">
                  <a16:creationId xmlns:a16="http://schemas.microsoft.com/office/drawing/2014/main" id="{9C851066-C771-4030-A70C-6BB49C00D13F}"/>
                </a:ext>
              </a:extLst>
            </p:cNvPr>
            <p:cNvSpPr>
              <a:spLocks noChangeShapeType="1"/>
            </p:cNvSpPr>
            <p:nvPr/>
          </p:nvSpPr>
          <p:spPr bwMode="auto">
            <a:xfrm>
              <a:off x="2154" y="2718"/>
              <a:ext cx="136" cy="1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7" name="Text Box 196">
              <a:extLst>
                <a:ext uri="{FF2B5EF4-FFF2-40B4-BE49-F238E27FC236}">
                  <a16:creationId xmlns:a16="http://schemas.microsoft.com/office/drawing/2014/main" id="{17420987-05EA-419A-8FA0-7E7DD1AC6317}"/>
                </a:ext>
              </a:extLst>
            </p:cNvPr>
            <p:cNvSpPr txBox="1">
              <a:spLocks noChangeArrowheads="1"/>
            </p:cNvSpPr>
            <p:nvPr/>
          </p:nvSpPr>
          <p:spPr bwMode="auto">
            <a:xfrm>
              <a:off x="1610" y="2745"/>
              <a:ext cx="9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a:t>
              </a:r>
            </a:p>
          </p:txBody>
        </p:sp>
        <p:sp>
          <p:nvSpPr>
            <p:cNvPr id="48" name="Text Box 197">
              <a:extLst>
                <a:ext uri="{FF2B5EF4-FFF2-40B4-BE49-F238E27FC236}">
                  <a16:creationId xmlns:a16="http://schemas.microsoft.com/office/drawing/2014/main" id="{B42E8E1F-5686-465B-AD1C-DE896C0919F3}"/>
                </a:ext>
              </a:extLst>
            </p:cNvPr>
            <p:cNvSpPr txBox="1">
              <a:spLocks noChangeArrowheads="1"/>
            </p:cNvSpPr>
            <p:nvPr/>
          </p:nvSpPr>
          <p:spPr bwMode="auto">
            <a:xfrm>
              <a:off x="1791" y="2875"/>
              <a:ext cx="31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PC</a:t>
              </a:r>
            </a:p>
          </p:txBody>
        </p:sp>
        <p:sp>
          <p:nvSpPr>
            <p:cNvPr id="49" name="Line 198">
              <a:extLst>
                <a:ext uri="{FF2B5EF4-FFF2-40B4-BE49-F238E27FC236}">
                  <a16:creationId xmlns:a16="http://schemas.microsoft.com/office/drawing/2014/main" id="{95A8BF41-19A9-4B9E-AC40-101C5D1CF69C}"/>
                </a:ext>
              </a:extLst>
            </p:cNvPr>
            <p:cNvSpPr>
              <a:spLocks noChangeShapeType="1"/>
            </p:cNvSpPr>
            <p:nvPr/>
          </p:nvSpPr>
          <p:spPr bwMode="auto">
            <a:xfrm flipH="1">
              <a:off x="1746" y="3087"/>
              <a:ext cx="136" cy="1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50" name="Line 199">
              <a:extLst>
                <a:ext uri="{FF2B5EF4-FFF2-40B4-BE49-F238E27FC236}">
                  <a16:creationId xmlns:a16="http://schemas.microsoft.com/office/drawing/2014/main" id="{F346F76C-25AF-4177-A965-E3636EB515B9}"/>
                </a:ext>
              </a:extLst>
            </p:cNvPr>
            <p:cNvSpPr>
              <a:spLocks noChangeShapeType="1"/>
            </p:cNvSpPr>
            <p:nvPr/>
          </p:nvSpPr>
          <p:spPr bwMode="auto">
            <a:xfrm>
              <a:off x="1973" y="3081"/>
              <a:ext cx="136" cy="1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51" name="Text Box 200">
              <a:extLst>
                <a:ext uri="{FF2B5EF4-FFF2-40B4-BE49-F238E27FC236}">
                  <a16:creationId xmlns:a16="http://schemas.microsoft.com/office/drawing/2014/main" id="{4C0AB84C-CCFA-49C5-885B-B81F99D5499C}"/>
                </a:ext>
              </a:extLst>
            </p:cNvPr>
            <p:cNvSpPr txBox="1">
              <a:spLocks noChangeArrowheads="1"/>
            </p:cNvSpPr>
            <p:nvPr/>
          </p:nvSpPr>
          <p:spPr bwMode="auto">
            <a:xfrm>
              <a:off x="1429" y="3108"/>
              <a:ext cx="9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a:t>
              </a:r>
            </a:p>
          </p:txBody>
        </p:sp>
        <p:sp>
          <p:nvSpPr>
            <p:cNvPr id="52" name="Text Box 201">
              <a:extLst>
                <a:ext uri="{FF2B5EF4-FFF2-40B4-BE49-F238E27FC236}">
                  <a16:creationId xmlns:a16="http://schemas.microsoft.com/office/drawing/2014/main" id="{68E221A8-5F7A-419C-8415-35CB30B3DEED}"/>
                </a:ext>
              </a:extLst>
            </p:cNvPr>
            <p:cNvSpPr txBox="1">
              <a:spLocks noChangeArrowheads="1"/>
            </p:cNvSpPr>
            <p:nvPr/>
          </p:nvSpPr>
          <p:spPr bwMode="auto">
            <a:xfrm>
              <a:off x="1610" y="3249"/>
              <a:ext cx="31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bob</a:t>
              </a:r>
            </a:p>
          </p:txBody>
        </p:sp>
        <p:sp>
          <p:nvSpPr>
            <p:cNvPr id="53" name="Text Box 202">
              <a:extLst>
                <a:ext uri="{FF2B5EF4-FFF2-40B4-BE49-F238E27FC236}">
                  <a16:creationId xmlns:a16="http://schemas.microsoft.com/office/drawing/2014/main" id="{F391B076-6305-42A9-A0F9-9DE5614E2776}"/>
                </a:ext>
              </a:extLst>
            </p:cNvPr>
            <p:cNvSpPr txBox="1">
              <a:spLocks noChangeArrowheads="1"/>
            </p:cNvSpPr>
            <p:nvPr/>
          </p:nvSpPr>
          <p:spPr bwMode="auto">
            <a:xfrm>
              <a:off x="1972" y="3249"/>
              <a:ext cx="40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alice</a:t>
              </a:r>
            </a:p>
          </p:txBody>
        </p:sp>
        <p:sp>
          <p:nvSpPr>
            <p:cNvPr id="54" name="Text Box 203">
              <a:extLst>
                <a:ext uri="{FF2B5EF4-FFF2-40B4-BE49-F238E27FC236}">
                  <a16:creationId xmlns:a16="http://schemas.microsoft.com/office/drawing/2014/main" id="{F32B737F-0743-490B-898F-6C187E0A4BAB}"/>
                </a:ext>
              </a:extLst>
            </p:cNvPr>
            <p:cNvSpPr txBox="1">
              <a:spLocks noChangeArrowheads="1"/>
            </p:cNvSpPr>
            <p:nvPr/>
          </p:nvSpPr>
          <p:spPr bwMode="auto">
            <a:xfrm>
              <a:off x="2336" y="1838"/>
              <a:ext cx="9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a:t>
              </a:r>
            </a:p>
          </p:txBody>
        </p:sp>
      </p:grpSp>
      <p:sp>
        <p:nvSpPr>
          <p:cNvPr id="55" name="Text Box 204">
            <a:extLst>
              <a:ext uri="{FF2B5EF4-FFF2-40B4-BE49-F238E27FC236}">
                <a16:creationId xmlns:a16="http://schemas.microsoft.com/office/drawing/2014/main" id="{FC8F88A9-A86A-4FAB-A4AE-EE6466BE39C1}"/>
              </a:ext>
            </a:extLst>
          </p:cNvPr>
          <p:cNvSpPr txBox="1">
            <a:spLocks noChangeArrowheads="1"/>
          </p:cNvSpPr>
          <p:nvPr/>
        </p:nvSpPr>
        <p:spPr bwMode="auto">
          <a:xfrm>
            <a:off x="7243762" y="1114425"/>
            <a:ext cx="9350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0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根域</a:t>
            </a:r>
          </a:p>
        </p:txBody>
      </p:sp>
      <p:sp>
        <p:nvSpPr>
          <p:cNvPr id="56" name="Text Box 205">
            <a:extLst>
              <a:ext uri="{FF2B5EF4-FFF2-40B4-BE49-F238E27FC236}">
                <a16:creationId xmlns:a16="http://schemas.microsoft.com/office/drawing/2014/main" id="{1D0DF0A9-C573-450A-B4F5-A34F6B949F3D}"/>
              </a:ext>
            </a:extLst>
          </p:cNvPr>
          <p:cNvSpPr txBox="1">
            <a:spLocks noChangeArrowheads="1"/>
          </p:cNvSpPr>
          <p:nvPr/>
        </p:nvSpPr>
        <p:spPr bwMode="auto">
          <a:xfrm>
            <a:off x="7386637" y="2303463"/>
            <a:ext cx="1222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0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顶级域</a:t>
            </a:r>
          </a:p>
        </p:txBody>
      </p:sp>
    </p:spTree>
    <p:extLst>
      <p:ext uri="{BB962C8B-B14F-4D97-AF65-F5344CB8AC3E}">
        <p14:creationId xmlns:p14="http://schemas.microsoft.com/office/powerpoint/2010/main" val="1601083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C04CBD-08E4-44B3-86B0-FB8E725DAB8E}"/>
              </a:ext>
            </a:extLst>
          </p:cNvPr>
          <p:cNvSpPr>
            <a:spLocks noGrp="1"/>
          </p:cNvSpPr>
          <p:nvPr>
            <p:ph type="title"/>
          </p:nvPr>
        </p:nvSpPr>
        <p:spPr/>
        <p:txBody>
          <a:bodyPr/>
          <a:lstStyle/>
          <a:p>
            <a:r>
              <a:rPr lang="zh-CN" altLang="en-US" dirty="0"/>
              <a:t>常用的顶级域名</a:t>
            </a:r>
          </a:p>
        </p:txBody>
      </p:sp>
      <p:sp>
        <p:nvSpPr>
          <p:cNvPr id="3" name="内容占位符 2">
            <a:extLst>
              <a:ext uri="{FF2B5EF4-FFF2-40B4-BE49-F238E27FC236}">
                <a16:creationId xmlns:a16="http://schemas.microsoft.com/office/drawing/2014/main" id="{61FD03FC-F7C1-4FFF-B43C-64BC4929EC41}"/>
              </a:ext>
            </a:extLst>
          </p:cNvPr>
          <p:cNvSpPr>
            <a:spLocks noGrp="1"/>
          </p:cNvSpPr>
          <p:nvPr>
            <p:ph idx="1"/>
          </p:nvPr>
        </p:nvSpPr>
        <p:spPr>
          <a:xfrm>
            <a:off x="304800" y="5486988"/>
            <a:ext cx="8537575" cy="913812"/>
          </a:xfrm>
          <a:solidFill>
            <a:schemeClr val="accent2">
              <a:lumMod val="40000"/>
              <a:lumOff val="60000"/>
            </a:schemeClr>
          </a:solidFill>
        </p:spPr>
        <p:txBody>
          <a:bodyPr/>
          <a:lstStyle/>
          <a:p>
            <a:pPr algn="ctr" eaLnBrk="1" hangingPunct="1">
              <a:spcBef>
                <a:spcPct val="0"/>
              </a:spcBef>
              <a:buNone/>
            </a:pPr>
            <a:r>
              <a:rPr lang="zh-CN" altLang="en-US" sz="2200" b="1" dirty="0"/>
              <a:t>命名机制遵循的是组织边界，而不是物理网络的边界，例如：只要管理策略上允许，</a:t>
            </a:r>
            <a:r>
              <a:rPr lang="en-US" altLang="zh-CN" sz="2200" b="1" dirty="0"/>
              <a:t>www.ustc.edu.cn</a:t>
            </a:r>
            <a:r>
              <a:rPr lang="zh-CN" altLang="en-US" sz="2200" b="1" dirty="0"/>
              <a:t>可以绑定到任意一</a:t>
            </a:r>
            <a:r>
              <a:rPr lang="en-US" altLang="zh-CN" sz="2200" b="1" dirty="0" err="1"/>
              <a:t>ip</a:t>
            </a:r>
            <a:r>
              <a:rPr lang="zh-CN" altLang="en-US" sz="2200" b="1" dirty="0"/>
              <a:t>地址</a:t>
            </a:r>
          </a:p>
          <a:p>
            <a:endParaRPr lang="zh-CN" altLang="en-US" sz="2600" dirty="0"/>
          </a:p>
        </p:txBody>
      </p:sp>
      <p:graphicFrame>
        <p:nvGraphicFramePr>
          <p:cNvPr id="4" name="Group 72">
            <a:extLst>
              <a:ext uri="{FF2B5EF4-FFF2-40B4-BE49-F238E27FC236}">
                <a16:creationId xmlns:a16="http://schemas.microsoft.com/office/drawing/2014/main" id="{1A90DFD9-CF49-42A5-AEB4-6D0ABEA57AFB}"/>
              </a:ext>
            </a:extLst>
          </p:cNvPr>
          <p:cNvGraphicFramePr>
            <a:graphicFrameLocks noGrp="1"/>
          </p:cNvGraphicFramePr>
          <p:nvPr/>
        </p:nvGraphicFramePr>
        <p:xfrm>
          <a:off x="359569" y="1371012"/>
          <a:ext cx="8424862" cy="3960816"/>
        </p:xfrm>
        <a:graphic>
          <a:graphicData uri="http://schemas.openxmlformats.org/drawingml/2006/table">
            <a:tbl>
              <a:tblPr/>
              <a:tblGrid>
                <a:gridCol w="2303462">
                  <a:extLst>
                    <a:ext uri="{9D8B030D-6E8A-4147-A177-3AD203B41FA5}">
                      <a16:colId xmlns:a16="http://schemas.microsoft.com/office/drawing/2014/main" val="20000"/>
                    </a:ext>
                  </a:extLst>
                </a:gridCol>
                <a:gridCol w="6121400">
                  <a:extLst>
                    <a:ext uri="{9D8B030D-6E8A-4147-A177-3AD203B41FA5}">
                      <a16:colId xmlns:a16="http://schemas.microsoft.com/office/drawing/2014/main" val="20001"/>
                    </a:ext>
                  </a:extLst>
                </a:gridCol>
              </a:tblGrid>
              <a:tr h="495102">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400" b="0" i="0" u="none" strike="noStrike" cap="none" normalizeH="0" baseline="0" dirty="0">
                          <a:ln>
                            <a:noFill/>
                          </a:ln>
                          <a:solidFill>
                            <a:srgbClr val="000000"/>
                          </a:solidFill>
                          <a:effectLst/>
                          <a:latin typeface="Comic Sans MS" panose="030F0702030302020204" pitchFamily="66" charset="0"/>
                          <a:ea typeface="微软雅黑" panose="020B0503020204020204" pitchFamily="34" charset="-122"/>
                        </a:rPr>
                        <a:t>com</a:t>
                      </a:r>
                    </a:p>
                  </a:txBody>
                  <a:tcPr marT="45716" marB="4571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400" b="0" i="0" u="none" strike="noStrike" cap="none" normalizeH="0" baseline="0" dirty="0">
                          <a:ln>
                            <a:noFill/>
                          </a:ln>
                          <a:solidFill>
                            <a:srgbClr val="000000"/>
                          </a:solidFill>
                          <a:effectLst/>
                          <a:latin typeface="Comic Sans MS" panose="030F0702030302020204" pitchFamily="66" charset="0"/>
                          <a:ea typeface="微软雅黑" panose="020B0503020204020204" pitchFamily="34" charset="-122"/>
                        </a:rPr>
                        <a:t>Commercial organizations</a:t>
                      </a:r>
                    </a:p>
                  </a:txBody>
                  <a:tcPr marT="45716" marB="4571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5102">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400" b="0" i="0" u="none" strike="noStrike" cap="none" normalizeH="0" baseline="0" dirty="0" err="1">
                          <a:ln>
                            <a:noFill/>
                          </a:ln>
                          <a:solidFill>
                            <a:srgbClr val="000000"/>
                          </a:solidFill>
                          <a:effectLst/>
                          <a:latin typeface="Comic Sans MS" panose="030F0702030302020204" pitchFamily="66" charset="0"/>
                          <a:ea typeface="微软雅黑" panose="020B0503020204020204" pitchFamily="34" charset="-122"/>
                        </a:rPr>
                        <a:t>edu</a:t>
                      </a:r>
                      <a:endParaRPr kumimoji="0" lang="en-US" altLang="zh-CN" sz="2400" b="0" i="0" u="none" strike="noStrike" cap="none" normalizeH="0" baseline="0" dirty="0">
                        <a:ln>
                          <a:noFill/>
                        </a:ln>
                        <a:solidFill>
                          <a:srgbClr val="000000"/>
                        </a:solidFill>
                        <a:effectLst/>
                        <a:latin typeface="Comic Sans MS" panose="030F0702030302020204" pitchFamily="66" charset="0"/>
                        <a:ea typeface="微软雅黑" panose="020B0503020204020204" pitchFamily="34" charset="-122"/>
                      </a:endParaRPr>
                    </a:p>
                  </a:txBody>
                  <a:tcPr marT="45716" marB="4571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400" b="0" i="0" u="none" strike="noStrike" cap="none" normalizeH="0" baseline="0" dirty="0">
                          <a:ln>
                            <a:noFill/>
                          </a:ln>
                          <a:solidFill>
                            <a:srgbClr val="000000"/>
                          </a:solidFill>
                          <a:effectLst/>
                          <a:latin typeface="Comic Sans MS" panose="030F0702030302020204" pitchFamily="66" charset="0"/>
                          <a:ea typeface="微软雅黑" panose="020B0503020204020204" pitchFamily="34" charset="-122"/>
                        </a:rPr>
                        <a:t>Educational institutions</a:t>
                      </a:r>
                    </a:p>
                  </a:txBody>
                  <a:tcPr marT="45716" marB="4571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102">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400" b="0" i="0" u="none" strike="noStrike" cap="none" normalizeH="0" baseline="0" dirty="0" err="1">
                          <a:ln>
                            <a:noFill/>
                          </a:ln>
                          <a:solidFill>
                            <a:srgbClr val="000000"/>
                          </a:solidFill>
                          <a:effectLst/>
                          <a:latin typeface="Comic Sans MS" panose="030F0702030302020204" pitchFamily="66" charset="0"/>
                          <a:ea typeface="微软雅黑" panose="020B0503020204020204" pitchFamily="34" charset="-122"/>
                        </a:rPr>
                        <a:t>gov</a:t>
                      </a:r>
                      <a:endParaRPr kumimoji="0" lang="en-US" altLang="zh-CN" sz="2400" b="0" i="0" u="none" strike="noStrike" cap="none" normalizeH="0" baseline="0" dirty="0">
                        <a:ln>
                          <a:noFill/>
                        </a:ln>
                        <a:solidFill>
                          <a:srgbClr val="000000"/>
                        </a:solidFill>
                        <a:effectLst/>
                        <a:latin typeface="Comic Sans MS" panose="030F0702030302020204" pitchFamily="66" charset="0"/>
                        <a:ea typeface="微软雅黑" panose="020B0503020204020204" pitchFamily="34" charset="-122"/>
                      </a:endParaRPr>
                    </a:p>
                  </a:txBody>
                  <a:tcPr marT="45716" marB="4571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400" b="0" i="0" u="none" strike="noStrike" cap="none" normalizeH="0" baseline="0" dirty="0">
                          <a:ln>
                            <a:noFill/>
                          </a:ln>
                          <a:solidFill>
                            <a:srgbClr val="000000"/>
                          </a:solidFill>
                          <a:effectLst/>
                          <a:latin typeface="Comic Sans MS" panose="030F0702030302020204" pitchFamily="66" charset="0"/>
                          <a:ea typeface="微软雅黑" panose="020B0503020204020204" pitchFamily="34" charset="-122"/>
                        </a:rPr>
                        <a:t>Government institutions</a:t>
                      </a:r>
                    </a:p>
                  </a:txBody>
                  <a:tcPr marT="45716" marB="4571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5102">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400" b="0" i="0" u="none" strike="noStrike" cap="none" normalizeH="0" baseline="0" dirty="0" err="1">
                          <a:ln>
                            <a:noFill/>
                          </a:ln>
                          <a:solidFill>
                            <a:srgbClr val="000000"/>
                          </a:solidFill>
                          <a:effectLst/>
                          <a:latin typeface="Comic Sans MS" panose="030F0702030302020204" pitchFamily="66" charset="0"/>
                          <a:ea typeface="微软雅黑" panose="020B0503020204020204" pitchFamily="34" charset="-122"/>
                        </a:rPr>
                        <a:t>int</a:t>
                      </a:r>
                      <a:endParaRPr kumimoji="0" lang="en-US" altLang="zh-CN" sz="2400" b="0" i="0" u="none" strike="noStrike" cap="none" normalizeH="0" baseline="0" dirty="0">
                        <a:ln>
                          <a:noFill/>
                        </a:ln>
                        <a:solidFill>
                          <a:srgbClr val="000000"/>
                        </a:solidFill>
                        <a:effectLst/>
                        <a:latin typeface="Comic Sans MS" panose="030F0702030302020204" pitchFamily="66" charset="0"/>
                        <a:ea typeface="微软雅黑" panose="020B0503020204020204" pitchFamily="34" charset="-122"/>
                      </a:endParaRPr>
                    </a:p>
                  </a:txBody>
                  <a:tcPr marT="45716" marB="4571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400" b="0" i="0" u="none" strike="noStrike" cap="none" normalizeH="0" baseline="0" dirty="0">
                          <a:ln>
                            <a:noFill/>
                          </a:ln>
                          <a:solidFill>
                            <a:srgbClr val="000000"/>
                          </a:solidFill>
                          <a:effectLst/>
                          <a:latin typeface="Comic Sans MS" panose="030F0702030302020204" pitchFamily="66" charset="0"/>
                          <a:ea typeface="微软雅黑" panose="020B0503020204020204" pitchFamily="34" charset="-122"/>
                        </a:rPr>
                        <a:t>International organizations</a:t>
                      </a:r>
                    </a:p>
                  </a:txBody>
                  <a:tcPr marT="45716" marB="4571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5102">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400" b="0" i="0" u="none" strike="noStrike" cap="none" normalizeH="0" baseline="0" dirty="0">
                          <a:ln>
                            <a:noFill/>
                          </a:ln>
                          <a:solidFill>
                            <a:srgbClr val="000000"/>
                          </a:solidFill>
                          <a:effectLst/>
                          <a:latin typeface="Comic Sans MS" panose="030F0702030302020204" pitchFamily="66" charset="0"/>
                          <a:ea typeface="微软雅黑" panose="020B0503020204020204" pitchFamily="34" charset="-122"/>
                        </a:rPr>
                        <a:t>mil</a:t>
                      </a:r>
                    </a:p>
                  </a:txBody>
                  <a:tcPr marT="45716" marB="4571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400" b="0" i="0" u="none" strike="noStrike" cap="none" normalizeH="0" baseline="0" dirty="0">
                          <a:ln>
                            <a:noFill/>
                          </a:ln>
                          <a:solidFill>
                            <a:srgbClr val="000000"/>
                          </a:solidFill>
                          <a:effectLst/>
                          <a:latin typeface="Comic Sans MS" panose="030F0702030302020204" pitchFamily="66" charset="0"/>
                          <a:ea typeface="微软雅黑" panose="020B0503020204020204" pitchFamily="34" charset="-122"/>
                        </a:rPr>
                        <a:t>U.S. military institutions</a:t>
                      </a:r>
                    </a:p>
                  </a:txBody>
                  <a:tcPr marT="45716" marB="4571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5102">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400" b="0" i="0" u="none" strike="noStrike" cap="none" normalizeH="0" baseline="0" dirty="0">
                          <a:ln>
                            <a:noFill/>
                          </a:ln>
                          <a:solidFill>
                            <a:srgbClr val="000000"/>
                          </a:solidFill>
                          <a:effectLst/>
                          <a:latin typeface="Comic Sans MS" panose="030F0702030302020204" pitchFamily="66" charset="0"/>
                          <a:ea typeface="微软雅黑" panose="020B0503020204020204" pitchFamily="34" charset="-122"/>
                        </a:rPr>
                        <a:t>net</a:t>
                      </a:r>
                    </a:p>
                  </a:txBody>
                  <a:tcPr marT="45716" marB="4571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400" b="0" i="0" u="none" strike="noStrike" cap="none" normalizeH="0" baseline="0" dirty="0">
                          <a:ln>
                            <a:noFill/>
                          </a:ln>
                          <a:solidFill>
                            <a:srgbClr val="000000"/>
                          </a:solidFill>
                          <a:effectLst/>
                          <a:latin typeface="Comic Sans MS" panose="030F0702030302020204" pitchFamily="66" charset="0"/>
                          <a:ea typeface="微软雅黑" panose="020B0503020204020204" pitchFamily="34" charset="-122"/>
                        </a:rPr>
                        <a:t>Networking organizations</a:t>
                      </a:r>
                    </a:p>
                  </a:txBody>
                  <a:tcPr marT="45716" marB="4571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5102">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400" b="0" i="0" u="none" strike="noStrike" cap="none" normalizeH="0" baseline="0">
                          <a:ln>
                            <a:noFill/>
                          </a:ln>
                          <a:solidFill>
                            <a:srgbClr val="000000"/>
                          </a:solidFill>
                          <a:effectLst/>
                          <a:latin typeface="Comic Sans MS" panose="030F0702030302020204" pitchFamily="66" charset="0"/>
                          <a:ea typeface="微软雅黑" panose="020B0503020204020204" pitchFamily="34" charset="-122"/>
                        </a:rPr>
                        <a:t>org</a:t>
                      </a:r>
                    </a:p>
                  </a:txBody>
                  <a:tcPr marT="45716" marB="4571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400" b="0" i="0" u="none" strike="noStrike" cap="none" normalizeH="0" baseline="0" dirty="0">
                          <a:ln>
                            <a:noFill/>
                          </a:ln>
                          <a:solidFill>
                            <a:srgbClr val="000000"/>
                          </a:solidFill>
                          <a:effectLst/>
                          <a:latin typeface="Comic Sans MS" panose="030F0702030302020204" pitchFamily="66" charset="0"/>
                          <a:ea typeface="微软雅黑" panose="020B0503020204020204" pitchFamily="34" charset="-122"/>
                        </a:rPr>
                        <a:t>Non-profit organizations</a:t>
                      </a:r>
                    </a:p>
                  </a:txBody>
                  <a:tcPr marT="45716" marB="4571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95102">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400" b="0" i="0" u="none" strike="noStrike" cap="none" normalizeH="0" baseline="0">
                          <a:ln>
                            <a:noFill/>
                          </a:ln>
                          <a:solidFill>
                            <a:srgbClr val="000000"/>
                          </a:solidFill>
                          <a:effectLst/>
                          <a:latin typeface="Comic Sans MS" panose="030F0702030302020204" pitchFamily="66" charset="0"/>
                          <a:ea typeface="微软雅黑" panose="020B0503020204020204" pitchFamily="34" charset="-122"/>
                        </a:rPr>
                        <a:t>Country code</a:t>
                      </a:r>
                    </a:p>
                  </a:txBody>
                  <a:tcPr marT="45716" marB="4571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400" b="0" i="0" u="none" strike="noStrike" cap="none" normalizeH="0" baseline="0" dirty="0">
                          <a:ln>
                            <a:noFill/>
                          </a:ln>
                          <a:solidFill>
                            <a:srgbClr val="000000"/>
                          </a:solidFill>
                          <a:effectLst/>
                          <a:latin typeface="Comic Sans MS" panose="030F0702030302020204" pitchFamily="66" charset="0"/>
                          <a:ea typeface="微软雅黑" panose="020B0503020204020204" pitchFamily="34" charset="-122"/>
                        </a:rPr>
                        <a:t>A country</a:t>
                      </a:r>
                    </a:p>
                  </a:txBody>
                  <a:tcPr marT="45716" marB="4571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83481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www.taopic.com/uploads/allimg/110925/9117-11092510203821.jpg">
            <a:extLst>
              <a:ext uri="{FF2B5EF4-FFF2-40B4-BE49-F238E27FC236}">
                <a16:creationId xmlns:a16="http://schemas.microsoft.com/office/drawing/2014/main" id="{7B930F89-815D-4E3D-9ADA-07896E0708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0780" y="4808844"/>
            <a:ext cx="130016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a:extLst>
              <a:ext uri="{FF2B5EF4-FFF2-40B4-BE49-F238E27FC236}">
                <a16:creationId xmlns:a16="http://schemas.microsoft.com/office/drawing/2014/main" id="{C7E8FFCE-B7FB-48D2-9A10-412EF119923A}"/>
              </a:ext>
            </a:extLst>
          </p:cNvPr>
          <p:cNvSpPr>
            <a:spLocks noGrp="1"/>
          </p:cNvSpPr>
          <p:nvPr>
            <p:ph type="title"/>
          </p:nvPr>
        </p:nvSpPr>
        <p:spPr/>
        <p:txBody>
          <a:bodyPr/>
          <a:lstStyle/>
          <a:p>
            <a:r>
              <a:rPr lang="zh-CN" altLang="en-US" dirty="0"/>
              <a:t>分布式域名管理</a:t>
            </a:r>
          </a:p>
        </p:txBody>
      </p:sp>
      <p:sp>
        <p:nvSpPr>
          <p:cNvPr id="3" name="内容占位符 2">
            <a:extLst>
              <a:ext uri="{FF2B5EF4-FFF2-40B4-BE49-F238E27FC236}">
                <a16:creationId xmlns:a16="http://schemas.microsoft.com/office/drawing/2014/main" id="{2715B73D-A4F8-4D41-81A7-745D2BD16070}"/>
              </a:ext>
            </a:extLst>
          </p:cNvPr>
          <p:cNvSpPr>
            <a:spLocks noGrp="1"/>
          </p:cNvSpPr>
          <p:nvPr>
            <p:ph idx="1"/>
          </p:nvPr>
        </p:nvSpPr>
        <p:spPr>
          <a:xfrm>
            <a:off x="304800" y="1219200"/>
            <a:ext cx="8839200" cy="3276600"/>
          </a:xfrm>
        </p:spPr>
        <p:txBody>
          <a:bodyPr/>
          <a:lstStyle/>
          <a:p>
            <a:pPr>
              <a:lnSpc>
                <a:spcPct val="100000"/>
              </a:lnSpc>
            </a:pPr>
            <a:r>
              <a:rPr lang="en-US" altLang="zh-CN" sz="2400" b="1" dirty="0"/>
              <a:t>DNS</a:t>
            </a:r>
            <a:r>
              <a:rPr lang="zh-CN" altLang="en-US" sz="2400" b="1" dirty="0"/>
              <a:t>采用分布式的域名管理</a:t>
            </a:r>
          </a:p>
          <a:p>
            <a:pPr lvl="1">
              <a:lnSpc>
                <a:spcPct val="100000"/>
              </a:lnSpc>
            </a:pPr>
            <a:r>
              <a:rPr lang="zh-CN" altLang="en-US" sz="2000" b="1" dirty="0"/>
              <a:t>以域为单位，在网络中分布多个服务器对域名进行管理，这些服务器也被称为</a:t>
            </a:r>
            <a:r>
              <a:rPr lang="zh-CN" altLang="en-US" sz="2000" b="1" dirty="0">
                <a:solidFill>
                  <a:srgbClr val="FF0000"/>
                </a:solidFill>
              </a:rPr>
              <a:t>名字服务器</a:t>
            </a:r>
          </a:p>
          <a:p>
            <a:pPr lvl="1">
              <a:lnSpc>
                <a:spcPct val="100000"/>
              </a:lnSpc>
            </a:pPr>
            <a:r>
              <a:rPr lang="zh-CN" altLang="en-US" sz="2000" b="1" dirty="0"/>
              <a:t>某个域如果设置了名字服务器，则该服务器负责此域下的子域的域名的管理（有可能包括子域下层的域）</a:t>
            </a:r>
            <a:endParaRPr lang="en-US" altLang="zh-CN" sz="2000" b="1" dirty="0"/>
          </a:p>
          <a:p>
            <a:pPr>
              <a:lnSpc>
                <a:spcPct val="100000"/>
              </a:lnSpc>
            </a:pPr>
            <a:r>
              <a:rPr lang="en-US" altLang="zh-CN" sz="2400" b="1" dirty="0"/>
              <a:t>DNS</a:t>
            </a:r>
            <a:r>
              <a:rPr lang="zh-CN" altLang="en-US" sz="2400" b="1" dirty="0"/>
              <a:t>实现</a:t>
            </a:r>
          </a:p>
          <a:p>
            <a:pPr lvl="1">
              <a:lnSpc>
                <a:spcPct val="100000"/>
              </a:lnSpc>
            </a:pPr>
            <a:r>
              <a:rPr lang="zh-CN" altLang="en-US" sz="2000" b="1" dirty="0"/>
              <a:t>采用客户</a:t>
            </a:r>
            <a:r>
              <a:rPr lang="en-US" altLang="zh-CN" sz="2000" b="1" dirty="0"/>
              <a:t>/</a:t>
            </a:r>
            <a:r>
              <a:rPr lang="zh-CN" altLang="en-US" sz="2000" b="1" dirty="0"/>
              <a:t>服务器通信模式，客户端执行域名查询功能的程序或者函数调用叫做解析器（</a:t>
            </a:r>
            <a:r>
              <a:rPr lang="en-US" altLang="zh-CN" sz="2000" b="1" dirty="0"/>
              <a:t>resolver</a:t>
            </a:r>
            <a:r>
              <a:rPr lang="zh-CN" altLang="en-US" sz="2000" b="1" dirty="0"/>
              <a:t>），解析器向名字服务器发送查询请求</a:t>
            </a:r>
            <a:endParaRPr lang="en-US" altLang="zh-CN" sz="2000" b="1" dirty="0"/>
          </a:p>
          <a:p>
            <a:pPr lvl="1">
              <a:lnSpc>
                <a:spcPct val="100000"/>
              </a:lnSpc>
            </a:pPr>
            <a:r>
              <a:rPr lang="zh-CN" altLang="en-US" sz="2000" b="1" dirty="0"/>
              <a:t>传输层可采用</a:t>
            </a:r>
            <a:r>
              <a:rPr lang="en-US" altLang="zh-CN" sz="2000" b="1" dirty="0"/>
              <a:t>UDP</a:t>
            </a:r>
            <a:r>
              <a:rPr lang="zh-CN" altLang="en-US" sz="2000" b="1" dirty="0"/>
              <a:t>协议，端口号为</a:t>
            </a:r>
            <a:r>
              <a:rPr lang="en-US" altLang="zh-CN" sz="2000" b="1" dirty="0"/>
              <a:t>53</a:t>
            </a:r>
            <a:r>
              <a:rPr lang="zh-CN" altLang="en-US" sz="2000" b="1" dirty="0"/>
              <a:t>号</a:t>
            </a:r>
            <a:endParaRPr lang="en-US" altLang="zh-CN" sz="2000" b="1" dirty="0"/>
          </a:p>
          <a:p>
            <a:pPr lvl="1">
              <a:lnSpc>
                <a:spcPct val="100000"/>
              </a:lnSpc>
            </a:pPr>
            <a:r>
              <a:rPr lang="en-US" altLang="zh-CN" sz="2000" b="1" dirty="0"/>
              <a:t>Unix/Linux</a:t>
            </a:r>
            <a:r>
              <a:rPr lang="zh-CN" altLang="en-US" sz="2000" b="1" dirty="0"/>
              <a:t>系统通过</a:t>
            </a:r>
            <a:r>
              <a:rPr lang="en-US" altLang="zh-CN" sz="2000" b="1" dirty="0"/>
              <a:t>BIND</a:t>
            </a:r>
            <a:r>
              <a:rPr lang="zh-CN" altLang="en-US" sz="2000" b="1" dirty="0"/>
              <a:t>（</a:t>
            </a:r>
            <a:r>
              <a:rPr lang="en-US" altLang="zh-CN" sz="2000" b="1" dirty="0"/>
              <a:t>Berkeley Internet Name Domain</a:t>
            </a:r>
            <a:r>
              <a:rPr lang="zh-CN" altLang="en-US" sz="2000" b="1" dirty="0"/>
              <a:t>）提供</a:t>
            </a:r>
            <a:r>
              <a:rPr lang="en-US" altLang="zh-CN" sz="2000" b="1" dirty="0"/>
              <a:t>DNS</a:t>
            </a:r>
            <a:r>
              <a:rPr lang="zh-CN" altLang="en-US" sz="2000" b="1" dirty="0"/>
              <a:t>服务</a:t>
            </a:r>
          </a:p>
          <a:p>
            <a:endParaRPr lang="zh-CN" altLang="en-US" dirty="0"/>
          </a:p>
        </p:txBody>
      </p:sp>
      <p:sp>
        <p:nvSpPr>
          <p:cNvPr id="5" name="TextBox 4">
            <a:extLst>
              <a:ext uri="{FF2B5EF4-FFF2-40B4-BE49-F238E27FC236}">
                <a16:creationId xmlns:a16="http://schemas.microsoft.com/office/drawing/2014/main" id="{9B46B0FD-0C29-42D6-AAA8-DEF95212A0D3}"/>
              </a:ext>
            </a:extLst>
          </p:cNvPr>
          <p:cNvSpPr txBox="1">
            <a:spLocks noChangeArrowheads="1"/>
          </p:cNvSpPr>
          <p:nvPr/>
        </p:nvSpPr>
        <p:spPr bwMode="auto">
          <a:xfrm>
            <a:off x="7501780" y="6383609"/>
            <a:ext cx="1439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18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Resolver</a:t>
            </a:r>
            <a:endParaRPr kumimoji="0" lang="zh-CN" altLang="en-US" sz="18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6" name="TextBox 5">
            <a:extLst>
              <a:ext uri="{FF2B5EF4-FFF2-40B4-BE49-F238E27FC236}">
                <a16:creationId xmlns:a16="http://schemas.microsoft.com/office/drawing/2014/main" id="{078443DB-5D76-4484-929B-9FB4F3DDEA38}"/>
              </a:ext>
            </a:extLst>
          </p:cNvPr>
          <p:cNvSpPr txBox="1">
            <a:spLocks noChangeArrowheads="1"/>
          </p:cNvSpPr>
          <p:nvPr/>
        </p:nvSpPr>
        <p:spPr bwMode="auto">
          <a:xfrm>
            <a:off x="4501405" y="5373563"/>
            <a:ext cx="3600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1600" b="0" i="1"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mail.ustc.edu.cn</a:t>
            </a:r>
            <a:r>
              <a:rPr kumimoji="0" lang="zh-CN" altLang="en-US" sz="1600" b="0" i="1"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的</a:t>
            </a:r>
            <a:r>
              <a:rPr kumimoji="0" lang="en-US" altLang="zh-CN" sz="1600" b="0" i="1"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IP</a:t>
            </a:r>
            <a:r>
              <a:rPr kumimoji="0" lang="zh-CN" altLang="en-US" sz="1600" b="0" i="1"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地址是什么？</a:t>
            </a:r>
          </a:p>
        </p:txBody>
      </p:sp>
      <p:pic>
        <p:nvPicPr>
          <p:cNvPr id="7" name="Picture 9" descr="ANd9GcSpLQ7uRTOPmZkP5kIjaBbQVW_FaN6fWCvhHGTAbyYIyG8NxfOGiw">
            <a:extLst>
              <a:ext uri="{FF2B5EF4-FFF2-40B4-BE49-F238E27FC236}">
                <a16:creationId xmlns:a16="http://schemas.microsoft.com/office/drawing/2014/main" id="{3896C672-AF54-48E1-8371-3C13FB7FA4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090" y="5022329"/>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a:extLst>
              <a:ext uri="{FF2B5EF4-FFF2-40B4-BE49-F238E27FC236}">
                <a16:creationId xmlns:a16="http://schemas.microsoft.com/office/drawing/2014/main" id="{AD953064-8E5D-415C-93FC-B9A0433A0A23}"/>
              </a:ext>
            </a:extLst>
          </p:cNvPr>
          <p:cNvSpPr txBox="1">
            <a:spLocks noChangeArrowheads="1"/>
          </p:cNvSpPr>
          <p:nvPr/>
        </p:nvSpPr>
        <p:spPr bwMode="auto">
          <a:xfrm>
            <a:off x="4148980" y="6112665"/>
            <a:ext cx="1800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1600" b="0" i="1"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202.38.64.8</a:t>
            </a:r>
            <a:endParaRPr kumimoji="0" lang="zh-CN" altLang="en-US" sz="1600" b="0" i="1"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9" name="TextBox 4">
            <a:extLst>
              <a:ext uri="{FF2B5EF4-FFF2-40B4-BE49-F238E27FC236}">
                <a16:creationId xmlns:a16="http://schemas.microsoft.com/office/drawing/2014/main" id="{1BC1E649-1F20-48F9-B052-E52B6CEA2230}"/>
              </a:ext>
            </a:extLst>
          </p:cNvPr>
          <p:cNvSpPr txBox="1">
            <a:spLocks noChangeArrowheads="1"/>
          </p:cNvSpPr>
          <p:nvPr/>
        </p:nvSpPr>
        <p:spPr bwMode="auto">
          <a:xfrm>
            <a:off x="3107302" y="6455841"/>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18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Name Server</a:t>
            </a:r>
            <a:endParaRPr kumimoji="0" lang="zh-CN" altLang="en-US" sz="18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endParaRPr>
          </a:p>
        </p:txBody>
      </p:sp>
    </p:spTree>
    <p:extLst>
      <p:ext uri="{BB962C8B-B14F-4D97-AF65-F5344CB8AC3E}">
        <p14:creationId xmlns:p14="http://schemas.microsoft.com/office/powerpoint/2010/main" val="75640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15CF24-5C83-424A-9E0E-712B7D0853A0}"/>
              </a:ext>
            </a:extLst>
          </p:cNvPr>
          <p:cNvSpPr>
            <a:spLocks noGrp="1"/>
          </p:cNvSpPr>
          <p:nvPr>
            <p:ph type="title"/>
          </p:nvPr>
        </p:nvSpPr>
        <p:spPr/>
        <p:txBody>
          <a:bodyPr/>
          <a:lstStyle/>
          <a:p>
            <a:r>
              <a:rPr lang="zh-CN" altLang="en-US" dirty="0"/>
              <a:t>名字服务器</a:t>
            </a:r>
          </a:p>
        </p:txBody>
      </p:sp>
      <p:sp>
        <p:nvSpPr>
          <p:cNvPr id="3" name="内容占位符 2">
            <a:extLst>
              <a:ext uri="{FF2B5EF4-FFF2-40B4-BE49-F238E27FC236}">
                <a16:creationId xmlns:a16="http://schemas.microsoft.com/office/drawing/2014/main" id="{80A52139-B36A-481B-8A6C-C31951B49398}"/>
              </a:ext>
            </a:extLst>
          </p:cNvPr>
          <p:cNvSpPr>
            <a:spLocks noGrp="1"/>
          </p:cNvSpPr>
          <p:nvPr>
            <p:ph idx="1"/>
          </p:nvPr>
        </p:nvSpPr>
        <p:spPr>
          <a:xfrm>
            <a:off x="304800" y="4876800"/>
            <a:ext cx="8537575" cy="1358900"/>
          </a:xfrm>
        </p:spPr>
        <p:txBody>
          <a:bodyPr>
            <a:normAutofit fontScale="92500" lnSpcReduction="10000"/>
          </a:bodyPr>
          <a:lstStyle/>
          <a:p>
            <a:pPr algn="just"/>
            <a:r>
              <a:rPr lang="en-US" altLang="zh-CN" b="1" dirty="0"/>
              <a:t>DNS</a:t>
            </a:r>
            <a:r>
              <a:rPr lang="zh-CN" altLang="en-US" b="1" dirty="0"/>
              <a:t>名字空间被划分为一些</a:t>
            </a:r>
            <a:r>
              <a:rPr lang="zh-CN" altLang="en-US" b="1" dirty="0">
                <a:solidFill>
                  <a:srgbClr val="FF0000"/>
                </a:solidFill>
              </a:rPr>
              <a:t>不重叠的区域</a:t>
            </a:r>
            <a:r>
              <a:rPr lang="zh-CN" altLang="en-US" b="1" dirty="0"/>
              <a:t>，每个区域的信息保存在该区域对应的名字服务器上，该服务器也被称为所在区域的</a:t>
            </a:r>
            <a:r>
              <a:rPr lang="zh-CN" altLang="en-US" b="1" dirty="0">
                <a:solidFill>
                  <a:srgbClr val="FF0000"/>
                </a:solidFill>
              </a:rPr>
              <a:t>授权名字服务器</a:t>
            </a:r>
          </a:p>
          <a:p>
            <a:pPr algn="just"/>
            <a:endParaRPr lang="zh-CN" altLang="en-US" dirty="0"/>
          </a:p>
        </p:txBody>
      </p:sp>
      <p:grpSp>
        <p:nvGrpSpPr>
          <p:cNvPr id="4" name="Group 16">
            <a:extLst>
              <a:ext uri="{FF2B5EF4-FFF2-40B4-BE49-F238E27FC236}">
                <a16:creationId xmlns:a16="http://schemas.microsoft.com/office/drawing/2014/main" id="{08546C51-F8FF-4DC8-8A14-11936437194C}"/>
              </a:ext>
            </a:extLst>
          </p:cNvPr>
          <p:cNvGrpSpPr>
            <a:grpSpLocks/>
          </p:cNvGrpSpPr>
          <p:nvPr/>
        </p:nvGrpSpPr>
        <p:grpSpPr bwMode="auto">
          <a:xfrm>
            <a:off x="71437" y="1143000"/>
            <a:ext cx="9001125" cy="3384550"/>
            <a:chOff x="68" y="1298"/>
            <a:chExt cx="5670" cy="2132"/>
          </a:xfrm>
        </p:grpSpPr>
        <p:pic>
          <p:nvPicPr>
            <p:cNvPr id="5" name="Picture 9">
              <a:extLst>
                <a:ext uri="{FF2B5EF4-FFF2-40B4-BE49-F238E27FC236}">
                  <a16:creationId xmlns:a16="http://schemas.microsoft.com/office/drawing/2014/main" id="{BAD9E984-A396-480E-B184-0E1D626476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 y="1372"/>
              <a:ext cx="5167" cy="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a:extLst>
                <a:ext uri="{FF2B5EF4-FFF2-40B4-BE49-F238E27FC236}">
                  <a16:creationId xmlns:a16="http://schemas.microsoft.com/office/drawing/2014/main" id="{A3E11AFB-96C5-4818-9A13-A9233D2A160E}"/>
                </a:ext>
              </a:extLst>
            </p:cNvPr>
            <p:cNvSpPr txBox="1">
              <a:spLocks noChangeArrowheads="1"/>
            </p:cNvSpPr>
            <p:nvPr/>
          </p:nvSpPr>
          <p:spPr bwMode="auto">
            <a:xfrm>
              <a:off x="5251" y="1298"/>
              <a:ext cx="48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根域</a:t>
              </a:r>
            </a:p>
          </p:txBody>
        </p:sp>
        <p:sp>
          <p:nvSpPr>
            <p:cNvPr id="7" name="Text Box 6">
              <a:extLst>
                <a:ext uri="{FF2B5EF4-FFF2-40B4-BE49-F238E27FC236}">
                  <a16:creationId xmlns:a16="http://schemas.microsoft.com/office/drawing/2014/main" id="{2E1DB80A-D7CF-46E1-9B59-D477C70E2545}"/>
                </a:ext>
              </a:extLst>
            </p:cNvPr>
            <p:cNvSpPr txBox="1">
              <a:spLocks noChangeArrowheads="1"/>
            </p:cNvSpPr>
            <p:nvPr/>
          </p:nvSpPr>
          <p:spPr bwMode="auto">
            <a:xfrm>
              <a:off x="5169" y="1974"/>
              <a:ext cx="56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顶级域</a:t>
              </a:r>
            </a:p>
          </p:txBody>
        </p:sp>
        <p:sp>
          <p:nvSpPr>
            <p:cNvPr id="8" name="Text Box 7">
              <a:extLst>
                <a:ext uri="{FF2B5EF4-FFF2-40B4-BE49-F238E27FC236}">
                  <a16:creationId xmlns:a16="http://schemas.microsoft.com/office/drawing/2014/main" id="{301CF30E-E870-4510-AB63-7ED3B29446B9}"/>
                </a:ext>
              </a:extLst>
            </p:cNvPr>
            <p:cNvSpPr txBox="1">
              <a:spLocks noChangeArrowheads="1"/>
            </p:cNvSpPr>
            <p:nvPr/>
          </p:nvSpPr>
          <p:spPr bwMode="auto">
            <a:xfrm>
              <a:off x="5080" y="2247"/>
              <a:ext cx="65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二级域</a:t>
              </a:r>
            </a:p>
          </p:txBody>
        </p:sp>
        <p:sp>
          <p:nvSpPr>
            <p:cNvPr id="9" name="Text Box 10">
              <a:extLst>
                <a:ext uri="{FF2B5EF4-FFF2-40B4-BE49-F238E27FC236}">
                  <a16:creationId xmlns:a16="http://schemas.microsoft.com/office/drawing/2014/main" id="{D0CC8C56-E1D8-47A6-B343-D91635BA8111}"/>
                </a:ext>
              </a:extLst>
            </p:cNvPr>
            <p:cNvSpPr txBox="1">
              <a:spLocks noChangeArrowheads="1"/>
            </p:cNvSpPr>
            <p:nvPr/>
          </p:nvSpPr>
          <p:spPr bwMode="auto">
            <a:xfrm>
              <a:off x="1020" y="2251"/>
              <a:ext cx="4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ustc</a:t>
              </a:r>
            </a:p>
          </p:txBody>
        </p:sp>
        <p:sp>
          <p:nvSpPr>
            <p:cNvPr id="10" name="Text Box 11">
              <a:extLst>
                <a:ext uri="{FF2B5EF4-FFF2-40B4-BE49-F238E27FC236}">
                  <a16:creationId xmlns:a16="http://schemas.microsoft.com/office/drawing/2014/main" id="{EAF9A2E8-E1CA-486B-8A7C-0BD11416B6D6}"/>
                </a:ext>
              </a:extLst>
            </p:cNvPr>
            <p:cNvSpPr txBox="1">
              <a:spLocks noChangeArrowheads="1"/>
            </p:cNvSpPr>
            <p:nvPr/>
          </p:nvSpPr>
          <p:spPr bwMode="auto">
            <a:xfrm>
              <a:off x="1247" y="2538"/>
              <a:ext cx="4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cs</a:t>
              </a:r>
            </a:p>
          </p:txBody>
        </p:sp>
        <p:sp>
          <p:nvSpPr>
            <p:cNvPr id="11" name="Text Box 12">
              <a:extLst>
                <a:ext uri="{FF2B5EF4-FFF2-40B4-BE49-F238E27FC236}">
                  <a16:creationId xmlns:a16="http://schemas.microsoft.com/office/drawing/2014/main" id="{30ADE86F-8530-4F26-B649-E2D76D03B0A3}"/>
                </a:ext>
              </a:extLst>
            </p:cNvPr>
            <p:cNvSpPr txBox="1">
              <a:spLocks noChangeArrowheads="1"/>
            </p:cNvSpPr>
            <p:nvPr/>
          </p:nvSpPr>
          <p:spPr bwMode="auto">
            <a:xfrm>
              <a:off x="839" y="2523"/>
              <a:ext cx="4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ee</a:t>
              </a:r>
            </a:p>
          </p:txBody>
        </p:sp>
        <p:sp>
          <p:nvSpPr>
            <p:cNvPr id="12" name="Text Box 13">
              <a:extLst>
                <a:ext uri="{FF2B5EF4-FFF2-40B4-BE49-F238E27FC236}">
                  <a16:creationId xmlns:a16="http://schemas.microsoft.com/office/drawing/2014/main" id="{A9F5AEF9-99E4-4BC6-A353-5B93AD0E9BFC}"/>
                </a:ext>
              </a:extLst>
            </p:cNvPr>
            <p:cNvSpPr txBox="1">
              <a:spLocks noChangeArrowheads="1"/>
            </p:cNvSpPr>
            <p:nvPr/>
          </p:nvSpPr>
          <p:spPr bwMode="auto">
            <a:xfrm>
              <a:off x="657" y="2810"/>
              <a:ext cx="4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pc</a:t>
              </a:r>
            </a:p>
          </p:txBody>
        </p:sp>
        <p:sp>
          <p:nvSpPr>
            <p:cNvPr id="13" name="Text Box 14">
              <a:extLst>
                <a:ext uri="{FF2B5EF4-FFF2-40B4-BE49-F238E27FC236}">
                  <a16:creationId xmlns:a16="http://schemas.microsoft.com/office/drawing/2014/main" id="{167A1FDF-105C-4A13-A003-A99CEBCDF728}"/>
                </a:ext>
              </a:extLst>
            </p:cNvPr>
            <p:cNvSpPr txBox="1">
              <a:spLocks noChangeArrowheads="1"/>
            </p:cNvSpPr>
            <p:nvPr/>
          </p:nvSpPr>
          <p:spPr bwMode="auto">
            <a:xfrm>
              <a:off x="612" y="3127"/>
              <a:ext cx="4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bob</a:t>
              </a:r>
            </a:p>
          </p:txBody>
        </p:sp>
        <p:sp>
          <p:nvSpPr>
            <p:cNvPr id="14" name="Text Box 15">
              <a:extLst>
                <a:ext uri="{FF2B5EF4-FFF2-40B4-BE49-F238E27FC236}">
                  <a16:creationId xmlns:a16="http://schemas.microsoft.com/office/drawing/2014/main" id="{8973DF0D-1D70-47E1-84C0-87F7EAB8FFB0}"/>
                </a:ext>
              </a:extLst>
            </p:cNvPr>
            <p:cNvSpPr txBox="1">
              <a:spLocks noChangeArrowheads="1"/>
            </p:cNvSpPr>
            <p:nvPr/>
          </p:nvSpPr>
          <p:spPr bwMode="auto">
            <a:xfrm>
              <a:off x="975" y="2795"/>
              <a:ext cx="4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if</a:t>
              </a:r>
            </a:p>
          </p:txBody>
        </p:sp>
      </p:grpSp>
    </p:spTree>
    <p:extLst>
      <p:ext uri="{BB962C8B-B14F-4D97-AF65-F5344CB8AC3E}">
        <p14:creationId xmlns:p14="http://schemas.microsoft.com/office/powerpoint/2010/main" val="1382495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3D3B4C-F1D1-48C5-8780-136B147D19B7}"/>
              </a:ext>
            </a:extLst>
          </p:cNvPr>
          <p:cNvSpPr>
            <a:spLocks noGrp="1"/>
          </p:cNvSpPr>
          <p:nvPr>
            <p:ph type="title"/>
          </p:nvPr>
        </p:nvSpPr>
        <p:spPr/>
        <p:txBody>
          <a:bodyPr/>
          <a:lstStyle/>
          <a:p>
            <a:r>
              <a:rPr lang="zh-CN" altLang="en-US" dirty="0"/>
              <a:t>授权名字服务器</a:t>
            </a:r>
          </a:p>
        </p:txBody>
      </p:sp>
      <p:sp>
        <p:nvSpPr>
          <p:cNvPr id="3" name="内容占位符 2">
            <a:extLst>
              <a:ext uri="{FF2B5EF4-FFF2-40B4-BE49-F238E27FC236}">
                <a16:creationId xmlns:a16="http://schemas.microsoft.com/office/drawing/2014/main" id="{E75431B3-6E01-4666-A713-3700A6B5AF9E}"/>
              </a:ext>
            </a:extLst>
          </p:cNvPr>
          <p:cNvSpPr>
            <a:spLocks noGrp="1"/>
          </p:cNvSpPr>
          <p:nvPr>
            <p:ph idx="1"/>
          </p:nvPr>
        </p:nvSpPr>
        <p:spPr>
          <a:xfrm>
            <a:off x="304800" y="1219200"/>
            <a:ext cx="8537575" cy="1676400"/>
          </a:xfrm>
        </p:spPr>
        <p:txBody>
          <a:bodyPr/>
          <a:lstStyle/>
          <a:p>
            <a:pPr algn="just">
              <a:lnSpc>
                <a:spcPct val="114000"/>
              </a:lnSpc>
            </a:pPr>
            <a:r>
              <a:rPr lang="en-US" altLang="zh-CN" sz="2600" b="1" dirty="0"/>
              <a:t>Internet</a:t>
            </a:r>
            <a:r>
              <a:rPr lang="zh-CN" altLang="en-US" sz="2600" b="1" dirty="0"/>
              <a:t>允许各个组织根据具体情况将本组织内的域划分为若干个区域</a:t>
            </a:r>
            <a:r>
              <a:rPr lang="en-US" altLang="zh-CN" sz="2600" b="1" dirty="0"/>
              <a:t>(zone)</a:t>
            </a:r>
            <a:r>
              <a:rPr lang="zh-CN" altLang="en-US" sz="2600" b="1" dirty="0"/>
              <a:t>，并在各区域中设置相应的授权名字服务器</a:t>
            </a:r>
          </a:p>
          <a:p>
            <a:endParaRPr lang="zh-CN" altLang="en-US" sz="2800" dirty="0"/>
          </a:p>
        </p:txBody>
      </p:sp>
      <p:grpSp>
        <p:nvGrpSpPr>
          <p:cNvPr id="4" name="Group 4">
            <a:extLst>
              <a:ext uri="{FF2B5EF4-FFF2-40B4-BE49-F238E27FC236}">
                <a16:creationId xmlns:a16="http://schemas.microsoft.com/office/drawing/2014/main" id="{93AF4DE4-CF86-436A-86C7-8B2DE77AD7B1}"/>
              </a:ext>
            </a:extLst>
          </p:cNvPr>
          <p:cNvGrpSpPr>
            <a:grpSpLocks/>
          </p:cNvGrpSpPr>
          <p:nvPr/>
        </p:nvGrpSpPr>
        <p:grpSpPr bwMode="auto">
          <a:xfrm>
            <a:off x="757238" y="2590800"/>
            <a:ext cx="7777162" cy="3857625"/>
            <a:chOff x="225" y="1715"/>
            <a:chExt cx="5513" cy="2557"/>
          </a:xfrm>
        </p:grpSpPr>
        <p:sp>
          <p:nvSpPr>
            <p:cNvPr id="5" name="AutoShape 5">
              <a:extLst>
                <a:ext uri="{FF2B5EF4-FFF2-40B4-BE49-F238E27FC236}">
                  <a16:creationId xmlns:a16="http://schemas.microsoft.com/office/drawing/2014/main" id="{29F06D69-47DA-4B37-8583-CAF437D0C84B}"/>
                </a:ext>
              </a:extLst>
            </p:cNvPr>
            <p:cNvSpPr>
              <a:spLocks noChangeArrowheads="1"/>
            </p:cNvSpPr>
            <p:nvPr/>
          </p:nvSpPr>
          <p:spPr bwMode="auto">
            <a:xfrm>
              <a:off x="225" y="2258"/>
              <a:ext cx="5513" cy="2014"/>
            </a:xfrm>
            <a:prstGeom prst="roundRect">
              <a:avLst>
                <a:gd name="adj" fmla="val 9319"/>
              </a:avLst>
            </a:prstGeom>
            <a:solidFill>
              <a:srgbClr val="CCECFF"/>
            </a:solidFill>
            <a:ln w="28575">
              <a:solidFill>
                <a:srgbClr val="333399"/>
              </a:solidFill>
              <a:prstDash val="dash"/>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1" lang="zh-CN" altLang="en-US" sz="2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6" name="AutoShape 6">
              <a:extLst>
                <a:ext uri="{FF2B5EF4-FFF2-40B4-BE49-F238E27FC236}">
                  <a16:creationId xmlns:a16="http://schemas.microsoft.com/office/drawing/2014/main" id="{040C5FFA-2BE7-461F-8B9C-B365F267EED8}"/>
                </a:ext>
              </a:extLst>
            </p:cNvPr>
            <p:cNvSpPr>
              <a:spLocks noChangeArrowheads="1"/>
            </p:cNvSpPr>
            <p:nvPr/>
          </p:nvSpPr>
          <p:spPr bwMode="auto">
            <a:xfrm>
              <a:off x="1849" y="2393"/>
              <a:ext cx="1068" cy="1768"/>
            </a:xfrm>
            <a:prstGeom prst="roundRect">
              <a:avLst>
                <a:gd name="adj" fmla="val 9412"/>
              </a:avLst>
            </a:prstGeom>
            <a:solidFill>
              <a:srgbClr val="FFCCFF"/>
            </a:solidFill>
            <a:ln w="6350">
              <a:solidFill>
                <a:srgbClr val="333399"/>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 name="Line 7">
              <a:extLst>
                <a:ext uri="{FF2B5EF4-FFF2-40B4-BE49-F238E27FC236}">
                  <a16:creationId xmlns:a16="http://schemas.microsoft.com/office/drawing/2014/main" id="{1A306A3E-57FA-4BA9-BCC0-323215E07CC8}"/>
                </a:ext>
              </a:extLst>
            </p:cNvPr>
            <p:cNvSpPr>
              <a:spLocks noChangeShapeType="1"/>
            </p:cNvSpPr>
            <p:nvPr/>
          </p:nvSpPr>
          <p:spPr bwMode="auto">
            <a:xfrm>
              <a:off x="2979" y="1895"/>
              <a:ext cx="714"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 name="Line 8">
              <a:extLst>
                <a:ext uri="{FF2B5EF4-FFF2-40B4-BE49-F238E27FC236}">
                  <a16:creationId xmlns:a16="http://schemas.microsoft.com/office/drawing/2014/main" id="{AFC77896-78CB-41A8-98EC-A7926A312F91}"/>
                </a:ext>
              </a:extLst>
            </p:cNvPr>
            <p:cNvSpPr>
              <a:spLocks noChangeShapeType="1"/>
            </p:cNvSpPr>
            <p:nvPr/>
          </p:nvSpPr>
          <p:spPr bwMode="auto">
            <a:xfrm>
              <a:off x="3376" y="3774"/>
              <a:ext cx="344"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9" name="AutoShape 9">
              <a:extLst>
                <a:ext uri="{FF2B5EF4-FFF2-40B4-BE49-F238E27FC236}">
                  <a16:creationId xmlns:a16="http://schemas.microsoft.com/office/drawing/2014/main" id="{2CF018D2-8903-4E7C-9A56-D13AA42BD21A}"/>
                </a:ext>
              </a:extLst>
            </p:cNvPr>
            <p:cNvSpPr>
              <a:spLocks noChangeArrowheads="1"/>
            </p:cNvSpPr>
            <p:nvPr/>
          </p:nvSpPr>
          <p:spPr bwMode="auto">
            <a:xfrm>
              <a:off x="2981" y="3111"/>
              <a:ext cx="402" cy="1042"/>
            </a:xfrm>
            <a:prstGeom prst="roundRect">
              <a:avLst>
                <a:gd name="adj" fmla="val 16412"/>
              </a:avLst>
            </a:prstGeom>
            <a:solidFill>
              <a:srgbClr val="FFFF99"/>
            </a:solidFill>
            <a:ln w="6350">
              <a:solidFill>
                <a:srgbClr val="333399"/>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0" name="AutoShape 10">
              <a:extLst>
                <a:ext uri="{FF2B5EF4-FFF2-40B4-BE49-F238E27FC236}">
                  <a16:creationId xmlns:a16="http://schemas.microsoft.com/office/drawing/2014/main" id="{34E8B92B-EB20-4F5F-B3BA-BD665EA34243}"/>
                </a:ext>
              </a:extLst>
            </p:cNvPr>
            <p:cNvSpPr>
              <a:spLocks noChangeArrowheads="1"/>
            </p:cNvSpPr>
            <p:nvPr/>
          </p:nvSpPr>
          <p:spPr bwMode="auto">
            <a:xfrm>
              <a:off x="2505" y="1736"/>
              <a:ext cx="512" cy="318"/>
            </a:xfrm>
            <a:prstGeom prst="roundRect">
              <a:avLst>
                <a:gd name="adj" fmla="val 34167"/>
              </a:avLst>
            </a:prstGeom>
            <a:solidFill>
              <a:srgbClr val="66FF66"/>
            </a:solidFill>
            <a:ln w="6350">
              <a:solidFill>
                <a:srgbClr val="333399"/>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 name="Line 11">
              <a:extLst>
                <a:ext uri="{FF2B5EF4-FFF2-40B4-BE49-F238E27FC236}">
                  <a16:creationId xmlns:a16="http://schemas.microsoft.com/office/drawing/2014/main" id="{2D730612-2FE9-4433-9141-D3245A7E5F1F}"/>
                </a:ext>
              </a:extLst>
            </p:cNvPr>
            <p:cNvSpPr>
              <a:spLocks noChangeShapeType="1"/>
            </p:cNvSpPr>
            <p:nvPr/>
          </p:nvSpPr>
          <p:spPr bwMode="auto">
            <a:xfrm>
              <a:off x="2763" y="2026"/>
              <a:ext cx="8" cy="422"/>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 name="Line 12">
              <a:extLst>
                <a:ext uri="{FF2B5EF4-FFF2-40B4-BE49-F238E27FC236}">
                  <a16:creationId xmlns:a16="http://schemas.microsoft.com/office/drawing/2014/main" id="{11FB6DA3-BD90-45D0-B450-129B1858B4C3}"/>
                </a:ext>
              </a:extLst>
            </p:cNvPr>
            <p:cNvSpPr>
              <a:spLocks noChangeShapeType="1"/>
            </p:cNvSpPr>
            <p:nvPr/>
          </p:nvSpPr>
          <p:spPr bwMode="auto">
            <a:xfrm flipV="1">
              <a:off x="2376" y="2945"/>
              <a:ext cx="0" cy="222"/>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3" name="Text Box 13">
              <a:extLst>
                <a:ext uri="{FF2B5EF4-FFF2-40B4-BE49-F238E27FC236}">
                  <a16:creationId xmlns:a16="http://schemas.microsoft.com/office/drawing/2014/main" id="{9D7455F2-ECEA-4527-80F1-4D82B80B7E75}"/>
                </a:ext>
              </a:extLst>
            </p:cNvPr>
            <p:cNvSpPr txBox="1">
              <a:spLocks noChangeArrowheads="1"/>
            </p:cNvSpPr>
            <p:nvPr/>
          </p:nvSpPr>
          <p:spPr bwMode="auto">
            <a:xfrm>
              <a:off x="2565" y="1742"/>
              <a:ext cx="433"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edu</a:t>
              </a:r>
            </a:p>
          </p:txBody>
        </p:sp>
        <p:sp>
          <p:nvSpPr>
            <p:cNvPr id="14" name="Text Box 14">
              <a:extLst>
                <a:ext uri="{FF2B5EF4-FFF2-40B4-BE49-F238E27FC236}">
                  <a16:creationId xmlns:a16="http://schemas.microsoft.com/office/drawing/2014/main" id="{F0350431-48D3-4373-BBDA-58AA69FF965C}"/>
                </a:ext>
              </a:extLst>
            </p:cNvPr>
            <p:cNvSpPr txBox="1">
              <a:spLocks noChangeArrowheads="1"/>
            </p:cNvSpPr>
            <p:nvPr/>
          </p:nvSpPr>
          <p:spPr bwMode="auto">
            <a:xfrm>
              <a:off x="3065" y="3133"/>
              <a:ext cx="33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000" b="1"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ee</a:t>
              </a:r>
            </a:p>
          </p:txBody>
        </p:sp>
        <p:sp>
          <p:nvSpPr>
            <p:cNvPr id="15" name="Text Box 15">
              <a:extLst>
                <a:ext uri="{FF2B5EF4-FFF2-40B4-BE49-F238E27FC236}">
                  <a16:creationId xmlns:a16="http://schemas.microsoft.com/office/drawing/2014/main" id="{245D33D5-6E84-458D-8D91-4857FB787699}"/>
                </a:ext>
              </a:extLst>
            </p:cNvPr>
            <p:cNvSpPr txBox="1">
              <a:spLocks noChangeArrowheads="1"/>
            </p:cNvSpPr>
            <p:nvPr/>
          </p:nvSpPr>
          <p:spPr bwMode="auto">
            <a:xfrm>
              <a:off x="2524" y="2432"/>
              <a:ext cx="464"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1800" b="1"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ustc</a:t>
              </a:r>
            </a:p>
          </p:txBody>
        </p:sp>
        <p:sp>
          <p:nvSpPr>
            <p:cNvPr id="16" name="Text Box 16">
              <a:extLst>
                <a:ext uri="{FF2B5EF4-FFF2-40B4-BE49-F238E27FC236}">
                  <a16:creationId xmlns:a16="http://schemas.microsoft.com/office/drawing/2014/main" id="{0A7E973B-6A58-466D-BA80-D32D1139F488}"/>
                </a:ext>
              </a:extLst>
            </p:cNvPr>
            <p:cNvSpPr txBox="1">
              <a:spLocks noChangeArrowheads="1"/>
            </p:cNvSpPr>
            <p:nvPr/>
          </p:nvSpPr>
          <p:spPr bwMode="auto">
            <a:xfrm>
              <a:off x="2662" y="3795"/>
              <a:ext cx="35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000" b="1"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wn</a:t>
              </a:r>
            </a:p>
          </p:txBody>
        </p:sp>
        <p:sp>
          <p:nvSpPr>
            <p:cNvPr id="17" name="Text Box 17">
              <a:extLst>
                <a:ext uri="{FF2B5EF4-FFF2-40B4-BE49-F238E27FC236}">
                  <a16:creationId xmlns:a16="http://schemas.microsoft.com/office/drawing/2014/main" id="{24E255F3-EDE1-4E40-A62B-F400B87358EE}"/>
                </a:ext>
              </a:extLst>
            </p:cNvPr>
            <p:cNvSpPr txBox="1">
              <a:spLocks noChangeArrowheads="1"/>
            </p:cNvSpPr>
            <p:nvPr/>
          </p:nvSpPr>
          <p:spPr bwMode="auto">
            <a:xfrm>
              <a:off x="2278" y="3795"/>
              <a:ext cx="307"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000" b="1"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vr</a:t>
              </a:r>
            </a:p>
          </p:txBody>
        </p:sp>
        <p:sp>
          <p:nvSpPr>
            <p:cNvPr id="18" name="Text Box 18">
              <a:extLst>
                <a:ext uri="{FF2B5EF4-FFF2-40B4-BE49-F238E27FC236}">
                  <a16:creationId xmlns:a16="http://schemas.microsoft.com/office/drawing/2014/main" id="{C1FE8FBF-C6D8-40ED-8F68-1F78238D7DDD}"/>
                </a:ext>
              </a:extLst>
            </p:cNvPr>
            <p:cNvSpPr txBox="1">
              <a:spLocks noChangeArrowheads="1"/>
            </p:cNvSpPr>
            <p:nvPr/>
          </p:nvSpPr>
          <p:spPr bwMode="auto">
            <a:xfrm>
              <a:off x="2238" y="3133"/>
              <a:ext cx="313"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000" b="1"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cs</a:t>
              </a:r>
            </a:p>
          </p:txBody>
        </p:sp>
        <p:sp>
          <p:nvSpPr>
            <p:cNvPr id="19" name="Text Box 19">
              <a:extLst>
                <a:ext uri="{FF2B5EF4-FFF2-40B4-BE49-F238E27FC236}">
                  <a16:creationId xmlns:a16="http://schemas.microsoft.com/office/drawing/2014/main" id="{34845A80-AB05-46A9-B277-A25AB118A0E7}"/>
                </a:ext>
              </a:extLst>
            </p:cNvPr>
            <p:cNvSpPr txBox="1">
              <a:spLocks noChangeArrowheads="1"/>
            </p:cNvSpPr>
            <p:nvPr/>
          </p:nvSpPr>
          <p:spPr bwMode="auto">
            <a:xfrm>
              <a:off x="1883" y="3795"/>
              <a:ext cx="283"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000" b="1"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ai</a:t>
              </a:r>
            </a:p>
          </p:txBody>
        </p:sp>
        <p:sp>
          <p:nvSpPr>
            <p:cNvPr id="20" name="Line 20">
              <a:extLst>
                <a:ext uri="{FF2B5EF4-FFF2-40B4-BE49-F238E27FC236}">
                  <a16:creationId xmlns:a16="http://schemas.microsoft.com/office/drawing/2014/main" id="{DA5D03A5-7E85-40EF-89AD-461ADC60406C}"/>
                </a:ext>
              </a:extLst>
            </p:cNvPr>
            <p:cNvSpPr>
              <a:spLocks noChangeShapeType="1"/>
            </p:cNvSpPr>
            <p:nvPr/>
          </p:nvSpPr>
          <p:spPr bwMode="auto">
            <a:xfrm flipV="1">
              <a:off x="3164" y="2945"/>
              <a:ext cx="0" cy="222"/>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1" name="Line 21">
              <a:extLst>
                <a:ext uri="{FF2B5EF4-FFF2-40B4-BE49-F238E27FC236}">
                  <a16:creationId xmlns:a16="http://schemas.microsoft.com/office/drawing/2014/main" id="{05D36CCC-711E-43B8-98A3-C36863561034}"/>
                </a:ext>
              </a:extLst>
            </p:cNvPr>
            <p:cNvSpPr>
              <a:spLocks noChangeShapeType="1"/>
            </p:cNvSpPr>
            <p:nvPr/>
          </p:nvSpPr>
          <p:spPr bwMode="auto">
            <a:xfrm rot="16200000" flipV="1">
              <a:off x="2770" y="2551"/>
              <a:ext cx="0" cy="788"/>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2" name="Line 22">
              <a:extLst>
                <a:ext uri="{FF2B5EF4-FFF2-40B4-BE49-F238E27FC236}">
                  <a16:creationId xmlns:a16="http://schemas.microsoft.com/office/drawing/2014/main" id="{FF122D84-54CD-4EE5-A657-81D5CF56A6C7}"/>
                </a:ext>
              </a:extLst>
            </p:cNvPr>
            <p:cNvSpPr>
              <a:spLocks noChangeShapeType="1"/>
            </p:cNvSpPr>
            <p:nvPr/>
          </p:nvSpPr>
          <p:spPr bwMode="auto">
            <a:xfrm>
              <a:off x="2771" y="2724"/>
              <a:ext cx="0" cy="22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3" name="Line 23">
              <a:extLst>
                <a:ext uri="{FF2B5EF4-FFF2-40B4-BE49-F238E27FC236}">
                  <a16:creationId xmlns:a16="http://schemas.microsoft.com/office/drawing/2014/main" id="{3B2FEEF7-7E45-42E7-A2E1-6385D13B542C}"/>
                </a:ext>
              </a:extLst>
            </p:cNvPr>
            <p:cNvSpPr>
              <a:spLocks noChangeShapeType="1"/>
            </p:cNvSpPr>
            <p:nvPr/>
          </p:nvSpPr>
          <p:spPr bwMode="auto">
            <a:xfrm flipV="1">
              <a:off x="1983" y="3608"/>
              <a:ext cx="0" cy="22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4" name="Line 24">
              <a:extLst>
                <a:ext uri="{FF2B5EF4-FFF2-40B4-BE49-F238E27FC236}">
                  <a16:creationId xmlns:a16="http://schemas.microsoft.com/office/drawing/2014/main" id="{D9EC8D06-D815-4C2D-B664-6810565564A7}"/>
                </a:ext>
              </a:extLst>
            </p:cNvPr>
            <p:cNvSpPr>
              <a:spLocks noChangeShapeType="1"/>
            </p:cNvSpPr>
            <p:nvPr/>
          </p:nvSpPr>
          <p:spPr bwMode="auto">
            <a:xfrm flipV="1">
              <a:off x="2771" y="3608"/>
              <a:ext cx="0" cy="22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5" name="Line 25">
              <a:extLst>
                <a:ext uri="{FF2B5EF4-FFF2-40B4-BE49-F238E27FC236}">
                  <a16:creationId xmlns:a16="http://schemas.microsoft.com/office/drawing/2014/main" id="{2E9CAAF9-86AB-4FA6-8324-A340E50DA136}"/>
                </a:ext>
              </a:extLst>
            </p:cNvPr>
            <p:cNvSpPr>
              <a:spLocks noChangeShapeType="1"/>
            </p:cNvSpPr>
            <p:nvPr/>
          </p:nvSpPr>
          <p:spPr bwMode="auto">
            <a:xfrm rot="16200000" flipV="1">
              <a:off x="2377" y="3214"/>
              <a:ext cx="0" cy="788"/>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6" name="Line 26">
              <a:extLst>
                <a:ext uri="{FF2B5EF4-FFF2-40B4-BE49-F238E27FC236}">
                  <a16:creationId xmlns:a16="http://schemas.microsoft.com/office/drawing/2014/main" id="{A7C467EF-EFDC-45F1-9A6A-D178E6DED525}"/>
                </a:ext>
              </a:extLst>
            </p:cNvPr>
            <p:cNvSpPr>
              <a:spLocks noChangeShapeType="1"/>
            </p:cNvSpPr>
            <p:nvPr/>
          </p:nvSpPr>
          <p:spPr bwMode="auto">
            <a:xfrm>
              <a:off x="2376" y="3388"/>
              <a:ext cx="0" cy="22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7" name="Line 27">
              <a:extLst>
                <a:ext uri="{FF2B5EF4-FFF2-40B4-BE49-F238E27FC236}">
                  <a16:creationId xmlns:a16="http://schemas.microsoft.com/office/drawing/2014/main" id="{CD53958E-C4FA-44B2-871B-70F352579524}"/>
                </a:ext>
              </a:extLst>
            </p:cNvPr>
            <p:cNvSpPr>
              <a:spLocks noChangeShapeType="1"/>
            </p:cNvSpPr>
            <p:nvPr/>
          </p:nvSpPr>
          <p:spPr bwMode="auto">
            <a:xfrm flipV="1">
              <a:off x="2376" y="3608"/>
              <a:ext cx="0" cy="22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8" name="Text Box 28">
              <a:extLst>
                <a:ext uri="{FF2B5EF4-FFF2-40B4-BE49-F238E27FC236}">
                  <a16:creationId xmlns:a16="http://schemas.microsoft.com/office/drawing/2014/main" id="{364B51C4-B2E9-4643-9EB5-A80AB095F541}"/>
                </a:ext>
              </a:extLst>
            </p:cNvPr>
            <p:cNvSpPr txBox="1">
              <a:spLocks noChangeArrowheads="1"/>
            </p:cNvSpPr>
            <p:nvPr/>
          </p:nvSpPr>
          <p:spPr bwMode="auto">
            <a:xfrm>
              <a:off x="4263" y="1797"/>
              <a:ext cx="1440"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zh-CN" altLang="en-US"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根名字服务器</a:t>
              </a:r>
            </a:p>
          </p:txBody>
        </p:sp>
        <p:sp>
          <p:nvSpPr>
            <p:cNvPr id="29" name="Line 29">
              <a:extLst>
                <a:ext uri="{FF2B5EF4-FFF2-40B4-BE49-F238E27FC236}">
                  <a16:creationId xmlns:a16="http://schemas.microsoft.com/office/drawing/2014/main" id="{BF78C018-EF2B-4446-95DE-B6DBCB184B49}"/>
                </a:ext>
              </a:extLst>
            </p:cNvPr>
            <p:cNvSpPr>
              <a:spLocks noChangeShapeType="1"/>
            </p:cNvSpPr>
            <p:nvPr/>
          </p:nvSpPr>
          <p:spPr bwMode="auto">
            <a:xfrm flipH="1">
              <a:off x="3927" y="1912"/>
              <a:ext cx="342" cy="3"/>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0" name="Text Box 30">
              <a:extLst>
                <a:ext uri="{FF2B5EF4-FFF2-40B4-BE49-F238E27FC236}">
                  <a16:creationId xmlns:a16="http://schemas.microsoft.com/office/drawing/2014/main" id="{C5F6C7B1-0016-44A2-A82C-4AADF5EA380C}"/>
                </a:ext>
              </a:extLst>
            </p:cNvPr>
            <p:cNvSpPr txBox="1">
              <a:spLocks noChangeArrowheads="1"/>
            </p:cNvSpPr>
            <p:nvPr/>
          </p:nvSpPr>
          <p:spPr bwMode="auto">
            <a:xfrm>
              <a:off x="1143" y="1715"/>
              <a:ext cx="1276"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zh-CN" altLang="en-US" sz="2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域</a:t>
              </a:r>
              <a:r>
                <a:rPr kumimoji="1" lang="zh-CN" altLang="en-US" sz="9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 </a:t>
              </a:r>
              <a:r>
                <a:rPr kumimoji="1" lang="en-US" altLang="zh-CN" sz="2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ustc.edu</a:t>
              </a:r>
            </a:p>
          </p:txBody>
        </p:sp>
        <p:sp>
          <p:nvSpPr>
            <p:cNvPr id="31" name="Line 31">
              <a:extLst>
                <a:ext uri="{FF2B5EF4-FFF2-40B4-BE49-F238E27FC236}">
                  <a16:creationId xmlns:a16="http://schemas.microsoft.com/office/drawing/2014/main" id="{AFFE902C-44F9-4FF8-9901-643C6AA15C36}"/>
                </a:ext>
              </a:extLst>
            </p:cNvPr>
            <p:cNvSpPr>
              <a:spLocks noChangeShapeType="1"/>
            </p:cNvSpPr>
            <p:nvPr/>
          </p:nvSpPr>
          <p:spPr bwMode="auto">
            <a:xfrm>
              <a:off x="1730" y="1952"/>
              <a:ext cx="184" cy="304"/>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2" name="Text Box 32">
              <a:extLst>
                <a:ext uri="{FF2B5EF4-FFF2-40B4-BE49-F238E27FC236}">
                  <a16:creationId xmlns:a16="http://schemas.microsoft.com/office/drawing/2014/main" id="{902FB392-F771-4600-B461-8537CB3FD514}"/>
                </a:ext>
              </a:extLst>
            </p:cNvPr>
            <p:cNvSpPr txBox="1">
              <a:spLocks noChangeArrowheads="1"/>
            </p:cNvSpPr>
            <p:nvPr/>
          </p:nvSpPr>
          <p:spPr bwMode="auto">
            <a:xfrm>
              <a:off x="4093" y="3124"/>
              <a:ext cx="158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zh-CN" altLang="en-US" sz="2000" b="1"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区域</a:t>
              </a:r>
              <a:r>
                <a:rPr kumimoji="1" lang="en-US" altLang="zh-CN" sz="2000" b="1"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ee.ustc.edu</a:t>
              </a:r>
            </a:p>
            <a:p>
              <a:pPr marL="0" marR="0" lvl="0" indent="0" algn="ctr" defTabSz="914400" eaLnBrk="1" fontAlgn="auto" latinLnBrk="0" hangingPunct="1">
                <a:lnSpc>
                  <a:spcPct val="100000"/>
                </a:lnSpc>
                <a:spcBef>
                  <a:spcPct val="0"/>
                </a:spcBef>
                <a:spcAft>
                  <a:spcPts val="0"/>
                </a:spcAft>
                <a:buClrTx/>
                <a:buSzTx/>
                <a:buFontTx/>
                <a:buNone/>
                <a:tabLst/>
                <a:defRPr/>
              </a:pPr>
              <a:r>
                <a:rPr kumimoji="1" lang="zh-CN" altLang="en-US" sz="2000" b="1"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的授权名字服务器</a:t>
              </a:r>
            </a:p>
          </p:txBody>
        </p:sp>
        <p:sp>
          <p:nvSpPr>
            <p:cNvPr id="33" name="Line 33">
              <a:extLst>
                <a:ext uri="{FF2B5EF4-FFF2-40B4-BE49-F238E27FC236}">
                  <a16:creationId xmlns:a16="http://schemas.microsoft.com/office/drawing/2014/main" id="{912637CA-79CE-41F7-B8AA-E8B0A5F39650}"/>
                </a:ext>
              </a:extLst>
            </p:cNvPr>
            <p:cNvSpPr>
              <a:spLocks noChangeShapeType="1"/>
            </p:cNvSpPr>
            <p:nvPr/>
          </p:nvSpPr>
          <p:spPr bwMode="auto">
            <a:xfrm rot="10800000" flipV="1">
              <a:off x="4015" y="3573"/>
              <a:ext cx="557" cy="212"/>
            </a:xfrm>
            <a:prstGeom prst="line">
              <a:avLst/>
            </a:prstGeom>
            <a:noFill/>
            <a:ln w="28575">
              <a:solidFill>
                <a:srgbClr val="333399"/>
              </a:solidFill>
              <a:round/>
              <a:headEnd/>
              <a:tailEnd type="triangle" w="med"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34" name="Group 34">
              <a:extLst>
                <a:ext uri="{FF2B5EF4-FFF2-40B4-BE49-F238E27FC236}">
                  <a16:creationId xmlns:a16="http://schemas.microsoft.com/office/drawing/2014/main" id="{1FA49FD0-CABA-46ED-B607-FBD2808ADEF9}"/>
                </a:ext>
              </a:extLst>
            </p:cNvPr>
            <p:cNvGrpSpPr>
              <a:grpSpLocks/>
            </p:cNvGrpSpPr>
            <p:nvPr/>
          </p:nvGrpSpPr>
          <p:grpSpPr bwMode="auto">
            <a:xfrm>
              <a:off x="724" y="2340"/>
              <a:ext cx="1131" cy="389"/>
              <a:chOff x="589" y="2373"/>
              <a:chExt cx="1131" cy="360"/>
            </a:xfrm>
          </p:grpSpPr>
          <p:sp>
            <p:nvSpPr>
              <p:cNvPr id="47" name="Text Box 35">
                <a:extLst>
                  <a:ext uri="{FF2B5EF4-FFF2-40B4-BE49-F238E27FC236}">
                    <a16:creationId xmlns:a16="http://schemas.microsoft.com/office/drawing/2014/main" id="{DF488F47-7753-41BF-B7AC-E064F80093D8}"/>
                  </a:ext>
                </a:extLst>
              </p:cNvPr>
              <p:cNvSpPr txBox="1">
                <a:spLocks noChangeArrowheads="1"/>
              </p:cNvSpPr>
              <p:nvPr/>
            </p:nvSpPr>
            <p:spPr bwMode="auto">
              <a:xfrm>
                <a:off x="589" y="2373"/>
                <a:ext cx="87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80000"/>
                  </a:lnSpc>
                  <a:spcBef>
                    <a:spcPct val="0"/>
                  </a:spcBef>
                  <a:spcAft>
                    <a:spcPts val="0"/>
                  </a:spcAft>
                  <a:buClrTx/>
                  <a:buSzTx/>
                  <a:buFontTx/>
                  <a:buNone/>
                  <a:tabLst/>
                  <a:defRPr/>
                </a:pPr>
                <a:r>
                  <a:rPr kumimoji="1" lang="zh-CN" altLang="zh-CN" sz="2000" b="1"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 区域</a:t>
                </a:r>
                <a:endParaRPr kumimoji="1" lang="zh-CN" altLang="en-US" sz="2000" b="1"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endParaRPr>
              </a:p>
              <a:p>
                <a:pPr marL="0" marR="0" lvl="0" indent="0" algn="ctr" defTabSz="914400" eaLnBrk="1" fontAlgn="auto" latinLnBrk="0" hangingPunct="1">
                  <a:lnSpc>
                    <a:spcPct val="80000"/>
                  </a:lnSpc>
                  <a:spcBef>
                    <a:spcPct val="0"/>
                  </a:spcBef>
                  <a:spcAft>
                    <a:spcPts val="0"/>
                  </a:spcAft>
                  <a:buClrTx/>
                  <a:buSzTx/>
                  <a:buFontTx/>
                  <a:buNone/>
                  <a:tabLst/>
                  <a:defRPr/>
                </a:pPr>
                <a:r>
                  <a:rPr kumimoji="1" lang="en-US" altLang="zh-CN" sz="2000" b="1"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ustc.edu</a:t>
                </a:r>
              </a:p>
            </p:txBody>
          </p:sp>
          <p:sp>
            <p:nvSpPr>
              <p:cNvPr id="48" name="Line 36">
                <a:extLst>
                  <a:ext uri="{FF2B5EF4-FFF2-40B4-BE49-F238E27FC236}">
                    <a16:creationId xmlns:a16="http://schemas.microsoft.com/office/drawing/2014/main" id="{F35CBC35-B341-4CD6-82CC-E1CCCBD00A38}"/>
                  </a:ext>
                </a:extLst>
              </p:cNvPr>
              <p:cNvSpPr>
                <a:spLocks noChangeShapeType="1"/>
              </p:cNvSpPr>
              <p:nvPr/>
            </p:nvSpPr>
            <p:spPr bwMode="auto">
              <a:xfrm>
                <a:off x="1320" y="2522"/>
                <a:ext cx="400" cy="204"/>
              </a:xfrm>
              <a:prstGeom prst="line">
                <a:avLst/>
              </a:prstGeom>
              <a:noFill/>
              <a:ln w="28575">
                <a:solidFill>
                  <a:srgbClr val="333399"/>
                </a:solidFill>
                <a:round/>
                <a:headEnd/>
                <a:tailEnd type="triangle" w="med"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5" name="Line 37">
              <a:extLst>
                <a:ext uri="{FF2B5EF4-FFF2-40B4-BE49-F238E27FC236}">
                  <a16:creationId xmlns:a16="http://schemas.microsoft.com/office/drawing/2014/main" id="{247EB8F4-2FA1-4040-B5C3-7577BDF45613}"/>
                </a:ext>
              </a:extLst>
            </p:cNvPr>
            <p:cNvSpPr>
              <a:spLocks noChangeShapeType="1"/>
            </p:cNvSpPr>
            <p:nvPr/>
          </p:nvSpPr>
          <p:spPr bwMode="auto">
            <a:xfrm>
              <a:off x="1536" y="3746"/>
              <a:ext cx="304"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36" name="Group 38">
              <a:extLst>
                <a:ext uri="{FF2B5EF4-FFF2-40B4-BE49-F238E27FC236}">
                  <a16:creationId xmlns:a16="http://schemas.microsoft.com/office/drawing/2014/main" id="{7F6BFEA5-11B7-4AE7-A85A-28DD67A832C9}"/>
                </a:ext>
              </a:extLst>
            </p:cNvPr>
            <p:cNvGrpSpPr>
              <a:grpSpLocks/>
            </p:cNvGrpSpPr>
            <p:nvPr/>
          </p:nvGrpSpPr>
          <p:grpSpPr bwMode="auto">
            <a:xfrm>
              <a:off x="3379" y="2724"/>
              <a:ext cx="1269" cy="571"/>
              <a:chOff x="3244" y="2608"/>
              <a:chExt cx="1269" cy="571"/>
            </a:xfrm>
          </p:grpSpPr>
          <p:sp>
            <p:nvSpPr>
              <p:cNvPr id="45" name="Text Box 39">
                <a:extLst>
                  <a:ext uri="{FF2B5EF4-FFF2-40B4-BE49-F238E27FC236}">
                    <a16:creationId xmlns:a16="http://schemas.microsoft.com/office/drawing/2014/main" id="{E7918BAF-DB04-4127-BBA8-69B2B1C8F5BB}"/>
                  </a:ext>
                </a:extLst>
              </p:cNvPr>
              <p:cNvSpPr txBox="1">
                <a:spLocks noChangeArrowheads="1"/>
              </p:cNvSpPr>
              <p:nvPr/>
            </p:nvSpPr>
            <p:spPr bwMode="auto">
              <a:xfrm>
                <a:off x="3437" y="2608"/>
                <a:ext cx="1076"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75000"/>
                  </a:lnSpc>
                  <a:spcBef>
                    <a:spcPct val="0"/>
                  </a:spcBef>
                  <a:spcAft>
                    <a:spcPts val="0"/>
                  </a:spcAft>
                  <a:buClrTx/>
                  <a:buSzTx/>
                  <a:buFontTx/>
                  <a:buNone/>
                  <a:tabLst/>
                  <a:defRPr/>
                </a:pPr>
                <a:r>
                  <a:rPr kumimoji="1" lang="zh-CN" altLang="en-US" sz="1800" b="1"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   区域</a:t>
                </a:r>
              </a:p>
              <a:p>
                <a:pPr marL="0" marR="0" lvl="0" indent="0" defTabSz="914400" eaLnBrk="1" fontAlgn="auto" latinLnBrk="0" hangingPunct="1">
                  <a:lnSpc>
                    <a:spcPct val="75000"/>
                  </a:lnSpc>
                  <a:spcBef>
                    <a:spcPct val="0"/>
                  </a:spcBef>
                  <a:spcAft>
                    <a:spcPts val="0"/>
                  </a:spcAft>
                  <a:buClrTx/>
                  <a:buSzTx/>
                  <a:buFontTx/>
                  <a:buNone/>
                  <a:tabLst/>
                  <a:defRPr/>
                </a:pPr>
                <a:r>
                  <a:rPr kumimoji="1" lang="en-US" altLang="zh-CN" sz="1800" b="1"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ee.ustc.edu</a:t>
                </a:r>
              </a:p>
            </p:txBody>
          </p:sp>
          <p:sp>
            <p:nvSpPr>
              <p:cNvPr id="46" name="Line 40">
                <a:extLst>
                  <a:ext uri="{FF2B5EF4-FFF2-40B4-BE49-F238E27FC236}">
                    <a16:creationId xmlns:a16="http://schemas.microsoft.com/office/drawing/2014/main" id="{69DA2BA7-9E49-406C-B8B0-A6220515F326}"/>
                  </a:ext>
                </a:extLst>
              </p:cNvPr>
              <p:cNvSpPr>
                <a:spLocks noChangeShapeType="1"/>
              </p:cNvSpPr>
              <p:nvPr/>
            </p:nvSpPr>
            <p:spPr bwMode="auto">
              <a:xfrm rot="10800000" flipV="1">
                <a:off x="3244" y="2950"/>
                <a:ext cx="573" cy="229"/>
              </a:xfrm>
              <a:prstGeom prst="line">
                <a:avLst/>
              </a:prstGeom>
              <a:noFill/>
              <a:ln w="28575">
                <a:solidFill>
                  <a:srgbClr val="333399"/>
                </a:solidFill>
                <a:round/>
                <a:headEnd/>
                <a:tailEnd type="triangle" w="med"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pic>
          <p:nvPicPr>
            <p:cNvPr id="37" name="Picture 41">
              <a:extLst>
                <a:ext uri="{FF2B5EF4-FFF2-40B4-BE49-F238E27FC236}">
                  <a16:creationId xmlns:a16="http://schemas.microsoft.com/office/drawing/2014/main" id="{96358DB5-2688-481F-AB29-73B9E830867C}"/>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1" y="3443"/>
              <a:ext cx="427"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2">
              <a:extLst>
                <a:ext uri="{FF2B5EF4-FFF2-40B4-BE49-F238E27FC236}">
                  <a16:creationId xmlns:a16="http://schemas.microsoft.com/office/drawing/2014/main" id="{C1557194-9498-470B-A1BC-A7E061ADA7B0}"/>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8" y="1729"/>
              <a:ext cx="426"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43">
              <a:extLst>
                <a:ext uri="{FF2B5EF4-FFF2-40B4-BE49-F238E27FC236}">
                  <a16:creationId xmlns:a16="http://schemas.microsoft.com/office/drawing/2014/main" id="{3339E0DB-4A97-456F-8018-72F588382D5E}"/>
                </a:ext>
              </a:extLst>
            </p:cNvPr>
            <p:cNvGrpSpPr>
              <a:grpSpLocks/>
            </p:cNvGrpSpPr>
            <p:nvPr/>
          </p:nvGrpSpPr>
          <p:grpSpPr bwMode="auto">
            <a:xfrm>
              <a:off x="268" y="2973"/>
              <a:ext cx="1477" cy="580"/>
              <a:chOff x="133" y="2857"/>
              <a:chExt cx="1477" cy="580"/>
            </a:xfrm>
          </p:grpSpPr>
          <p:sp>
            <p:nvSpPr>
              <p:cNvPr id="43" name="Text Box 44">
                <a:extLst>
                  <a:ext uri="{FF2B5EF4-FFF2-40B4-BE49-F238E27FC236}">
                    <a16:creationId xmlns:a16="http://schemas.microsoft.com/office/drawing/2014/main" id="{6F8C04AA-6F40-4594-9031-7DB45F36732E}"/>
                  </a:ext>
                </a:extLst>
              </p:cNvPr>
              <p:cNvSpPr txBox="1">
                <a:spLocks noChangeArrowheads="1"/>
              </p:cNvSpPr>
              <p:nvPr/>
            </p:nvSpPr>
            <p:spPr bwMode="auto">
              <a:xfrm>
                <a:off x="133" y="2857"/>
                <a:ext cx="1477"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75000"/>
                  </a:lnSpc>
                  <a:spcBef>
                    <a:spcPct val="0"/>
                  </a:spcBef>
                  <a:spcAft>
                    <a:spcPts val="0"/>
                  </a:spcAft>
                  <a:buClrTx/>
                  <a:buSzTx/>
                  <a:buFontTx/>
                  <a:buNone/>
                  <a:tabLst/>
                  <a:defRPr/>
                </a:pPr>
                <a:r>
                  <a:rPr kumimoji="1" lang="zh-CN" altLang="en-US" sz="1800" b="1"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区域</a:t>
                </a:r>
                <a:r>
                  <a:rPr kumimoji="1" lang="en-US" altLang="zh-CN" sz="1800" b="1"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ustc.edu</a:t>
                </a:r>
              </a:p>
              <a:p>
                <a:pPr marL="0" marR="0" lvl="0" indent="0" algn="ctr" defTabSz="914400" eaLnBrk="1" fontAlgn="auto" latinLnBrk="0" hangingPunct="1">
                  <a:lnSpc>
                    <a:spcPct val="75000"/>
                  </a:lnSpc>
                  <a:spcBef>
                    <a:spcPct val="0"/>
                  </a:spcBef>
                  <a:spcAft>
                    <a:spcPts val="0"/>
                  </a:spcAft>
                  <a:buClrTx/>
                  <a:buSzTx/>
                  <a:buFontTx/>
                  <a:buNone/>
                  <a:tabLst/>
                  <a:defRPr/>
                </a:pPr>
                <a:r>
                  <a:rPr kumimoji="1" lang="zh-CN" altLang="en-US" sz="1800" b="1"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的授权名字服务器</a:t>
                </a:r>
              </a:p>
            </p:txBody>
          </p:sp>
          <p:sp>
            <p:nvSpPr>
              <p:cNvPr id="44" name="Line 45">
                <a:extLst>
                  <a:ext uri="{FF2B5EF4-FFF2-40B4-BE49-F238E27FC236}">
                    <a16:creationId xmlns:a16="http://schemas.microsoft.com/office/drawing/2014/main" id="{E583A545-04EF-4769-BA28-F2678303CFB0}"/>
                  </a:ext>
                </a:extLst>
              </p:cNvPr>
              <p:cNvSpPr>
                <a:spLocks noChangeShapeType="1"/>
              </p:cNvSpPr>
              <p:nvPr/>
            </p:nvSpPr>
            <p:spPr bwMode="auto">
              <a:xfrm>
                <a:off x="930" y="3203"/>
                <a:ext cx="151" cy="234"/>
              </a:xfrm>
              <a:prstGeom prst="line">
                <a:avLst/>
              </a:prstGeom>
              <a:noFill/>
              <a:ln w="28575">
                <a:solidFill>
                  <a:srgbClr val="333399"/>
                </a:solidFill>
                <a:round/>
                <a:headEnd/>
                <a:tailEnd type="triangle" w="med"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40" name="Line 46">
              <a:extLst>
                <a:ext uri="{FF2B5EF4-FFF2-40B4-BE49-F238E27FC236}">
                  <a16:creationId xmlns:a16="http://schemas.microsoft.com/office/drawing/2014/main" id="{7672046D-AFB1-4018-8C2B-D82D2EE2D7E2}"/>
                </a:ext>
              </a:extLst>
            </p:cNvPr>
            <p:cNvSpPr>
              <a:spLocks noChangeShapeType="1"/>
            </p:cNvSpPr>
            <p:nvPr/>
          </p:nvSpPr>
          <p:spPr bwMode="auto">
            <a:xfrm>
              <a:off x="3164" y="3443"/>
              <a:ext cx="0" cy="366"/>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1" name="Text Box 47">
              <a:extLst>
                <a:ext uri="{FF2B5EF4-FFF2-40B4-BE49-F238E27FC236}">
                  <a16:creationId xmlns:a16="http://schemas.microsoft.com/office/drawing/2014/main" id="{788A3ACF-5CB7-4079-B497-DE99CEEF084E}"/>
                </a:ext>
              </a:extLst>
            </p:cNvPr>
            <p:cNvSpPr txBox="1">
              <a:spLocks noChangeArrowheads="1"/>
            </p:cNvSpPr>
            <p:nvPr/>
          </p:nvSpPr>
          <p:spPr bwMode="auto">
            <a:xfrm>
              <a:off x="3065" y="3795"/>
              <a:ext cx="274"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000" b="1"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if</a:t>
              </a:r>
            </a:p>
          </p:txBody>
        </p:sp>
        <p:pic>
          <p:nvPicPr>
            <p:cNvPr id="42" name="Picture 48">
              <a:extLst>
                <a:ext uri="{FF2B5EF4-FFF2-40B4-BE49-F238E27FC236}">
                  <a16:creationId xmlns:a16="http://schemas.microsoft.com/office/drawing/2014/main" id="{5A48202C-2225-492A-B4FB-94C3AFC2B2C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 y="3388"/>
              <a:ext cx="426"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99116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8B2098-0F9C-4E30-9D1C-DDBE6AA4CDCF}"/>
              </a:ext>
            </a:extLst>
          </p:cNvPr>
          <p:cNvSpPr>
            <a:spLocks noGrp="1"/>
          </p:cNvSpPr>
          <p:nvPr>
            <p:ph type="title"/>
          </p:nvPr>
        </p:nvSpPr>
        <p:spPr/>
        <p:txBody>
          <a:bodyPr/>
          <a:lstStyle/>
          <a:p>
            <a:r>
              <a:rPr lang="zh-CN" altLang="en-US" dirty="0"/>
              <a:t>根域名服务器</a:t>
            </a:r>
          </a:p>
        </p:txBody>
      </p:sp>
      <p:sp>
        <p:nvSpPr>
          <p:cNvPr id="3" name="内容占位符 2">
            <a:extLst>
              <a:ext uri="{FF2B5EF4-FFF2-40B4-BE49-F238E27FC236}">
                <a16:creationId xmlns:a16="http://schemas.microsoft.com/office/drawing/2014/main" id="{90AE0644-C551-4ECE-BFB3-F7B347690EC3}"/>
              </a:ext>
            </a:extLst>
          </p:cNvPr>
          <p:cNvSpPr>
            <a:spLocks noGrp="1"/>
          </p:cNvSpPr>
          <p:nvPr>
            <p:ph idx="1"/>
          </p:nvPr>
        </p:nvSpPr>
        <p:spPr>
          <a:xfrm>
            <a:off x="304800" y="1219200"/>
            <a:ext cx="4114799" cy="5016500"/>
          </a:xfrm>
        </p:spPr>
        <p:txBody>
          <a:bodyPr/>
          <a:lstStyle/>
          <a:p>
            <a:pPr algn="just" eaLnBrk="1">
              <a:lnSpc>
                <a:spcPct val="135000"/>
              </a:lnSpc>
            </a:pPr>
            <a:r>
              <a:rPr lang="zh-CN" altLang="en-US" sz="2400" b="1" dirty="0"/>
              <a:t>根名字服务保存了所有顶级域名字服务器的</a:t>
            </a:r>
            <a:r>
              <a:rPr lang="en-US" altLang="zh-CN" sz="2400" b="1" dirty="0"/>
              <a:t>IP</a:t>
            </a:r>
            <a:r>
              <a:rPr lang="zh-CN" altLang="en-US" sz="2400" b="1" dirty="0"/>
              <a:t>地址</a:t>
            </a:r>
          </a:p>
          <a:p>
            <a:pPr algn="just" eaLnBrk="1">
              <a:lnSpc>
                <a:spcPct val="135000"/>
              </a:lnSpc>
            </a:pPr>
            <a:r>
              <a:rPr lang="zh-CN" altLang="en-US" sz="2400" b="1" dirty="0"/>
              <a:t>全球共有</a:t>
            </a:r>
            <a:r>
              <a:rPr lang="en-US" altLang="zh-CN" sz="2400" b="1" dirty="0">
                <a:solidFill>
                  <a:srgbClr val="FF0000"/>
                </a:solidFill>
              </a:rPr>
              <a:t>13</a:t>
            </a:r>
            <a:r>
              <a:rPr lang="zh-CN" altLang="en-US" sz="2400" b="1" dirty="0">
                <a:solidFill>
                  <a:srgbClr val="FF0000"/>
                </a:solidFill>
              </a:rPr>
              <a:t>个根名字服务器</a:t>
            </a:r>
            <a:r>
              <a:rPr lang="zh-CN" altLang="en-US" sz="2400" b="1" dirty="0"/>
              <a:t>，为确保可靠性和访问速度，每个服务器实际上是由多个服务器组成的集群</a:t>
            </a:r>
            <a:endParaRPr lang="en-US" altLang="zh-CN" sz="2400" b="1" dirty="0"/>
          </a:p>
          <a:p>
            <a:pPr>
              <a:lnSpc>
                <a:spcPct val="120000"/>
              </a:lnSpc>
            </a:pPr>
            <a:endParaRPr lang="zh-CN" altLang="en-US" sz="2400" dirty="0"/>
          </a:p>
        </p:txBody>
      </p:sp>
      <p:pic>
        <p:nvPicPr>
          <p:cNvPr id="4" name="图片 3">
            <a:extLst>
              <a:ext uri="{FF2B5EF4-FFF2-40B4-BE49-F238E27FC236}">
                <a16:creationId xmlns:a16="http://schemas.microsoft.com/office/drawing/2014/main" id="{CBBBA164-1A92-4C55-AAF0-C71CB86D4BC3}"/>
              </a:ext>
            </a:extLst>
          </p:cNvPr>
          <p:cNvPicPr>
            <a:picLocks noChangeAspect="1"/>
          </p:cNvPicPr>
          <p:nvPr/>
        </p:nvPicPr>
        <p:blipFill>
          <a:blip r:embed="rId2"/>
          <a:stretch>
            <a:fillRect/>
          </a:stretch>
        </p:blipFill>
        <p:spPr>
          <a:xfrm>
            <a:off x="4648200" y="533400"/>
            <a:ext cx="4114799" cy="5358237"/>
          </a:xfrm>
          <a:prstGeom prst="rect">
            <a:avLst/>
          </a:prstGeom>
        </p:spPr>
      </p:pic>
      <p:sp>
        <p:nvSpPr>
          <p:cNvPr id="5" name="文本框 4">
            <a:extLst>
              <a:ext uri="{FF2B5EF4-FFF2-40B4-BE49-F238E27FC236}">
                <a16:creationId xmlns:a16="http://schemas.microsoft.com/office/drawing/2014/main" id="{CC6C554D-FFC3-4F5A-8BCE-81E062D4BB60}"/>
              </a:ext>
            </a:extLst>
          </p:cNvPr>
          <p:cNvSpPr txBox="1"/>
          <p:nvPr/>
        </p:nvSpPr>
        <p:spPr>
          <a:xfrm>
            <a:off x="6371212" y="5630027"/>
            <a:ext cx="668773" cy="523220"/>
          </a:xfrm>
          <a:prstGeom prst="rect">
            <a:avLst/>
          </a:prstGeom>
          <a:noFill/>
        </p:spPr>
        <p:txBody>
          <a:bodyPr wrap="none" rtlCol="0">
            <a:spAutoFit/>
          </a:bodyPr>
          <a:lstStyle/>
          <a:p>
            <a:r>
              <a:rPr lang="en-US" altLang="zh-CN" sz="2800" dirty="0">
                <a:latin typeface="Comic Sans MS" panose="030F0702030302020204" pitchFamily="66" charset="0"/>
              </a:rPr>
              <a:t>……</a:t>
            </a:r>
          </a:p>
        </p:txBody>
      </p:sp>
      <p:sp>
        <p:nvSpPr>
          <p:cNvPr id="6" name="文本框 5">
            <a:extLst>
              <a:ext uri="{FF2B5EF4-FFF2-40B4-BE49-F238E27FC236}">
                <a16:creationId xmlns:a16="http://schemas.microsoft.com/office/drawing/2014/main" id="{1C729B6D-03E1-4022-BB1E-ADAE3C5D4036}"/>
              </a:ext>
            </a:extLst>
          </p:cNvPr>
          <p:cNvSpPr txBox="1"/>
          <p:nvPr/>
        </p:nvSpPr>
        <p:spPr>
          <a:xfrm>
            <a:off x="6371212" y="6139934"/>
            <a:ext cx="822661" cy="369332"/>
          </a:xfrm>
          <a:prstGeom prst="rect">
            <a:avLst/>
          </a:prstGeom>
          <a:noFill/>
        </p:spPr>
        <p:txBody>
          <a:bodyPr wrap="none" rtlCol="0">
            <a:spAutoFit/>
          </a:bodyPr>
          <a:lstStyle/>
          <a:p>
            <a:r>
              <a:rPr lang="en-US" altLang="zh-CN" dirty="0">
                <a:latin typeface="Comic Sans MS" panose="030F0702030302020204" pitchFamily="66" charset="0"/>
              </a:rPr>
              <a:t>(A-M)</a:t>
            </a:r>
            <a:endParaRPr lang="zh-CN" altLang="en-US" dirty="0">
              <a:latin typeface="Comic Sans MS" panose="030F0702030302020204" pitchFamily="66" charset="0"/>
            </a:endParaRPr>
          </a:p>
        </p:txBody>
      </p:sp>
      <p:sp>
        <p:nvSpPr>
          <p:cNvPr id="7" name="矩形 6">
            <a:extLst>
              <a:ext uri="{FF2B5EF4-FFF2-40B4-BE49-F238E27FC236}">
                <a16:creationId xmlns:a16="http://schemas.microsoft.com/office/drawing/2014/main" id="{A07E6C5B-B059-45A2-8F6E-F2D6B576EF3C}"/>
              </a:ext>
            </a:extLst>
          </p:cNvPr>
          <p:cNvSpPr/>
          <p:nvPr/>
        </p:nvSpPr>
        <p:spPr>
          <a:xfrm>
            <a:off x="76200" y="5967837"/>
            <a:ext cx="6141124" cy="400110"/>
          </a:xfrm>
          <a:prstGeom prst="rect">
            <a:avLst/>
          </a:prstGeom>
        </p:spPr>
        <p:txBody>
          <a:bodyPr wrap="square">
            <a:spAutoFit/>
          </a:bodyPr>
          <a:lstStyle/>
          <a:p>
            <a:pPr eaLnBrk="1"/>
            <a:r>
              <a:rPr lang="en-US" altLang="zh-CN" sz="2000" dirty="0">
                <a:solidFill>
                  <a:srgbClr val="000000"/>
                </a:solidFill>
                <a:latin typeface="Comic Sans MS" panose="030F0702030302020204" pitchFamily="66" charset="0"/>
                <a:ea typeface="微软雅黑" panose="020B0503020204020204" pitchFamily="34" charset="-122"/>
              </a:rPr>
              <a:t>https://www.internic.net/domain/named.root</a:t>
            </a:r>
            <a:endParaRPr lang="zh-CN" altLang="en-US" sz="2000" dirty="0">
              <a:solidFill>
                <a:srgbClr val="000000"/>
              </a:solidFill>
              <a:latin typeface="Comic Sans MS" panose="030F0702030302020204" pitchFamily="66" charset="0"/>
              <a:ea typeface="微软雅黑" panose="020B0503020204020204" pitchFamily="34" charset="-122"/>
            </a:endParaRPr>
          </a:p>
        </p:txBody>
      </p:sp>
    </p:spTree>
    <p:extLst>
      <p:ext uri="{BB962C8B-B14F-4D97-AF65-F5344CB8AC3E}">
        <p14:creationId xmlns:p14="http://schemas.microsoft.com/office/powerpoint/2010/main" val="2049200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534A26-52D6-4D84-80D0-04C603754773}"/>
              </a:ext>
            </a:extLst>
          </p:cNvPr>
          <p:cNvSpPr>
            <a:spLocks noGrp="1"/>
          </p:cNvSpPr>
          <p:nvPr>
            <p:ph type="title"/>
          </p:nvPr>
        </p:nvSpPr>
        <p:spPr/>
        <p:txBody>
          <a:bodyPr/>
          <a:lstStyle/>
          <a:p>
            <a:r>
              <a:rPr lang="zh-CN" altLang="en-US" dirty="0"/>
              <a:t>资源记录格式</a:t>
            </a:r>
          </a:p>
        </p:txBody>
      </p:sp>
      <p:sp>
        <p:nvSpPr>
          <p:cNvPr id="3" name="内容占位符 2">
            <a:extLst>
              <a:ext uri="{FF2B5EF4-FFF2-40B4-BE49-F238E27FC236}">
                <a16:creationId xmlns:a16="http://schemas.microsoft.com/office/drawing/2014/main" id="{C95E9663-E5B3-423A-A851-9C6FB58A7BBE}"/>
              </a:ext>
            </a:extLst>
          </p:cNvPr>
          <p:cNvSpPr>
            <a:spLocks noGrp="1"/>
          </p:cNvSpPr>
          <p:nvPr>
            <p:ph idx="1"/>
          </p:nvPr>
        </p:nvSpPr>
        <p:spPr>
          <a:xfrm>
            <a:off x="304800" y="1219200"/>
            <a:ext cx="8537575" cy="4572000"/>
          </a:xfrm>
        </p:spPr>
        <p:txBody>
          <a:bodyPr/>
          <a:lstStyle/>
          <a:p>
            <a:pPr algn="just" eaLnBrk="1"/>
            <a:r>
              <a:rPr lang="zh-CN" altLang="en-US" sz="2400" b="1" dirty="0"/>
              <a:t>资源记录： </a:t>
            </a:r>
            <a:r>
              <a:rPr lang="en-US" altLang="zh-CN" sz="2400" b="1" dirty="0"/>
              <a:t>Resource Record</a:t>
            </a:r>
          </a:p>
          <a:p>
            <a:pPr lvl="1" algn="just" eaLnBrk="1"/>
            <a:r>
              <a:rPr lang="zh-CN" altLang="en-US" sz="2000" b="1" dirty="0"/>
              <a:t>名字服务器以资源记录的形式来维护本区域内的域名相关信息</a:t>
            </a:r>
          </a:p>
          <a:p>
            <a:pPr lvl="1" algn="just" eaLnBrk="1"/>
            <a:r>
              <a:rPr lang="zh-CN" altLang="en-US" sz="2000" b="1" dirty="0"/>
              <a:t>当解析器给名字服务器一个域名，取回的是一个与该域名相对应的资源记录。所以</a:t>
            </a:r>
            <a:r>
              <a:rPr lang="en-US" altLang="zh-CN" sz="2000" b="1" dirty="0"/>
              <a:t>DNS</a:t>
            </a:r>
            <a:r>
              <a:rPr lang="zh-CN" altLang="en-US" sz="2000" b="1" dirty="0"/>
              <a:t>系统的实际功能就是把域名映射到一条记录上</a:t>
            </a:r>
          </a:p>
          <a:p>
            <a:pPr algn="just" eaLnBrk="1"/>
            <a:r>
              <a:rPr lang="zh-CN" altLang="en-US" sz="2400" b="1" dirty="0"/>
              <a:t>一条资源记录共有</a:t>
            </a:r>
            <a:r>
              <a:rPr lang="en-US" altLang="zh-CN" sz="2400" b="1" dirty="0"/>
              <a:t>5</a:t>
            </a:r>
            <a:r>
              <a:rPr lang="zh-CN" altLang="en-US" sz="2400" b="1" dirty="0"/>
              <a:t>个字段：</a:t>
            </a:r>
          </a:p>
          <a:p>
            <a:pPr lvl="1" algn="just" eaLnBrk="1"/>
            <a:r>
              <a:rPr lang="en-US" altLang="zh-CN" sz="2000" b="1" dirty="0" err="1"/>
              <a:t>Domain_name</a:t>
            </a:r>
            <a:r>
              <a:rPr lang="zh-CN" altLang="en-US" sz="2000" b="1" dirty="0"/>
              <a:t>，</a:t>
            </a:r>
            <a:r>
              <a:rPr lang="en-US" altLang="zh-CN" sz="2000" b="1" dirty="0" err="1"/>
              <a:t>Time_to_live</a:t>
            </a:r>
            <a:r>
              <a:rPr lang="zh-CN" altLang="en-US" sz="2000" b="1" dirty="0"/>
              <a:t>，</a:t>
            </a:r>
            <a:r>
              <a:rPr lang="en-US" altLang="zh-CN" sz="2000" b="1" dirty="0"/>
              <a:t>Type </a:t>
            </a:r>
            <a:r>
              <a:rPr lang="zh-CN" altLang="en-US" sz="2000" b="1" dirty="0"/>
              <a:t>，</a:t>
            </a:r>
            <a:r>
              <a:rPr lang="en-US" altLang="zh-CN" sz="2000" b="1" dirty="0"/>
              <a:t>Class</a:t>
            </a:r>
            <a:r>
              <a:rPr lang="zh-CN" altLang="en-US" sz="2000" b="1" dirty="0"/>
              <a:t>，</a:t>
            </a:r>
            <a:r>
              <a:rPr lang="en-US" altLang="zh-CN" sz="2000" b="1" dirty="0"/>
              <a:t>Value</a:t>
            </a:r>
          </a:p>
          <a:p>
            <a:pPr lvl="1" algn="just" eaLnBrk="1"/>
            <a:r>
              <a:rPr lang="en-US" altLang="zh-CN" sz="2000" b="1" dirty="0" err="1"/>
              <a:t>Time_to_live</a:t>
            </a:r>
            <a:r>
              <a:rPr lang="en-US" altLang="zh-CN" sz="2000" b="1" dirty="0"/>
              <a:t>: </a:t>
            </a:r>
            <a:r>
              <a:rPr lang="zh-CN" altLang="en-US" sz="2000" b="1" dirty="0"/>
              <a:t>生存时间，例如，时间较长的有一天（</a:t>
            </a:r>
            <a:r>
              <a:rPr lang="en-US" altLang="zh-CN" sz="2000" b="1" dirty="0"/>
              <a:t>86400</a:t>
            </a:r>
            <a:r>
              <a:rPr lang="zh-CN" altLang="en-US" sz="2000" b="1" dirty="0"/>
              <a:t>秒），短的有一分钟（</a:t>
            </a:r>
            <a:r>
              <a:rPr lang="en-US" altLang="zh-CN" sz="2000" b="1" dirty="0"/>
              <a:t>60</a:t>
            </a:r>
            <a:r>
              <a:rPr lang="zh-CN" altLang="en-US" sz="2000" b="1" dirty="0"/>
              <a:t>秒）</a:t>
            </a:r>
          </a:p>
          <a:p>
            <a:pPr lvl="1" algn="just" eaLnBrk="1"/>
            <a:r>
              <a:rPr lang="en-US" altLang="zh-CN" sz="2000" b="1" dirty="0"/>
              <a:t>Type</a:t>
            </a:r>
            <a:r>
              <a:rPr lang="zh-CN" altLang="en-US" sz="2000" b="1" dirty="0"/>
              <a:t>：指出记录的类型（下一页详细解释）</a:t>
            </a:r>
          </a:p>
          <a:p>
            <a:pPr lvl="1" algn="just" eaLnBrk="1"/>
            <a:r>
              <a:rPr lang="en-US" altLang="zh-CN" sz="2000" b="1" dirty="0"/>
              <a:t>Class</a:t>
            </a:r>
            <a:r>
              <a:rPr lang="zh-CN" altLang="en-US" sz="2000" b="1" dirty="0"/>
              <a:t>：对</a:t>
            </a:r>
            <a:r>
              <a:rPr lang="en-US" altLang="zh-CN" sz="2000" b="1" dirty="0"/>
              <a:t>Internet</a:t>
            </a:r>
            <a:r>
              <a:rPr lang="zh-CN" altLang="en-US" sz="2000" b="1" dirty="0"/>
              <a:t>，它总是</a:t>
            </a:r>
            <a:r>
              <a:rPr lang="en-US" altLang="zh-CN" sz="2000" b="1" dirty="0"/>
              <a:t>IN</a:t>
            </a:r>
          </a:p>
          <a:p>
            <a:pPr lvl="1" algn="just" eaLnBrk="1"/>
            <a:r>
              <a:rPr lang="en-US" altLang="zh-CN" sz="2000" b="1" dirty="0"/>
              <a:t>Value</a:t>
            </a:r>
            <a:r>
              <a:rPr lang="zh-CN" altLang="en-US" sz="2000" b="1" dirty="0"/>
              <a:t>：可以是数字、域名或</a:t>
            </a:r>
            <a:r>
              <a:rPr lang="en-US" altLang="zh-CN" sz="2000" b="1" dirty="0"/>
              <a:t>ASCII</a:t>
            </a:r>
            <a:r>
              <a:rPr lang="zh-CN" altLang="en-US" sz="2000" b="1" dirty="0"/>
              <a:t>字符，其语义基于记录类型</a:t>
            </a:r>
          </a:p>
        </p:txBody>
      </p:sp>
    </p:spTree>
    <p:extLst>
      <p:ext uri="{BB962C8B-B14F-4D97-AF65-F5344CB8AC3E}">
        <p14:creationId xmlns:p14="http://schemas.microsoft.com/office/powerpoint/2010/main" val="3129228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E086F9-395C-4E57-A92E-C9D357AED0C9}"/>
              </a:ext>
            </a:extLst>
          </p:cNvPr>
          <p:cNvSpPr>
            <a:spLocks noGrp="1"/>
          </p:cNvSpPr>
          <p:nvPr>
            <p:ph type="title"/>
          </p:nvPr>
        </p:nvSpPr>
        <p:spPr/>
        <p:txBody>
          <a:bodyPr/>
          <a:lstStyle/>
          <a:p>
            <a:r>
              <a:rPr lang="zh-CN" altLang="en-US" dirty="0"/>
              <a:t>资源记录格式</a:t>
            </a:r>
          </a:p>
        </p:txBody>
      </p:sp>
      <p:pic>
        <p:nvPicPr>
          <p:cNvPr id="6" name="图片 5">
            <a:extLst>
              <a:ext uri="{FF2B5EF4-FFF2-40B4-BE49-F238E27FC236}">
                <a16:creationId xmlns:a16="http://schemas.microsoft.com/office/drawing/2014/main" id="{84824A1E-01D8-4FC0-9084-83B1C119982E}"/>
              </a:ext>
            </a:extLst>
          </p:cNvPr>
          <p:cNvPicPr>
            <a:picLocks noChangeAspect="1"/>
          </p:cNvPicPr>
          <p:nvPr/>
        </p:nvPicPr>
        <p:blipFill>
          <a:blip r:embed="rId2"/>
          <a:stretch>
            <a:fillRect/>
          </a:stretch>
        </p:blipFill>
        <p:spPr>
          <a:xfrm>
            <a:off x="393797" y="1143000"/>
            <a:ext cx="8356405" cy="5221357"/>
          </a:xfrm>
          <a:prstGeom prst="rect">
            <a:avLst/>
          </a:prstGeom>
        </p:spPr>
      </p:pic>
      <p:sp>
        <p:nvSpPr>
          <p:cNvPr id="7" name="Rectangle 5">
            <a:extLst>
              <a:ext uri="{FF2B5EF4-FFF2-40B4-BE49-F238E27FC236}">
                <a16:creationId xmlns:a16="http://schemas.microsoft.com/office/drawing/2014/main" id="{78E1FA57-D6E0-4D61-832C-9E03DFEFC6B9}"/>
              </a:ext>
            </a:extLst>
          </p:cNvPr>
          <p:cNvSpPr>
            <a:spLocks noChangeArrowheads="1"/>
          </p:cNvSpPr>
          <p:nvPr/>
        </p:nvSpPr>
        <p:spPr bwMode="auto">
          <a:xfrm>
            <a:off x="479424" y="2362200"/>
            <a:ext cx="8207375" cy="223202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Tree>
    <p:extLst>
      <p:ext uri="{BB962C8B-B14F-4D97-AF65-F5344CB8AC3E}">
        <p14:creationId xmlns:p14="http://schemas.microsoft.com/office/powerpoint/2010/main" val="509304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7097F-A775-1FB4-A0E0-B91AA114F8D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FBC84C1-2679-767A-45CA-AB5E309EAD2C}"/>
              </a:ext>
            </a:extLst>
          </p:cNvPr>
          <p:cNvSpPr>
            <a:spLocks noGrp="1"/>
          </p:cNvSpPr>
          <p:nvPr>
            <p:ph type="title"/>
          </p:nvPr>
        </p:nvSpPr>
        <p:spPr/>
        <p:txBody>
          <a:bodyPr/>
          <a:lstStyle/>
          <a:p>
            <a:r>
              <a:rPr lang="en-US" altLang="zh-CN" dirty="0"/>
              <a:t>Chapter9</a:t>
            </a:r>
            <a:r>
              <a:rPr lang="zh-CN" altLang="en-US" dirty="0"/>
              <a:t> 应用层</a:t>
            </a:r>
          </a:p>
        </p:txBody>
      </p:sp>
      <p:sp>
        <p:nvSpPr>
          <p:cNvPr id="3" name="内容占位符 2">
            <a:extLst>
              <a:ext uri="{FF2B5EF4-FFF2-40B4-BE49-F238E27FC236}">
                <a16:creationId xmlns:a16="http://schemas.microsoft.com/office/drawing/2014/main" id="{114602B2-D77B-5FAB-7D63-055DA60BC4B1}"/>
              </a:ext>
            </a:extLst>
          </p:cNvPr>
          <p:cNvSpPr>
            <a:spLocks noGrp="1"/>
          </p:cNvSpPr>
          <p:nvPr>
            <p:ph idx="1"/>
          </p:nvPr>
        </p:nvSpPr>
        <p:spPr/>
        <p:txBody>
          <a:bodyPr>
            <a:normAutofit/>
          </a:bodyPr>
          <a:lstStyle/>
          <a:p>
            <a:pPr eaLnBrk="1" hangingPunct="1"/>
            <a:r>
              <a:rPr lang="en-US" altLang="zh-CN" b="1" dirty="0">
                <a:solidFill>
                  <a:srgbClr val="FF0000"/>
                </a:solidFill>
              </a:rPr>
              <a:t>9.1 </a:t>
            </a:r>
            <a:r>
              <a:rPr lang="zh-CN" altLang="en-US" b="1" dirty="0">
                <a:solidFill>
                  <a:srgbClr val="FF0000"/>
                </a:solidFill>
              </a:rPr>
              <a:t>网络的计算和访问模式</a:t>
            </a:r>
          </a:p>
          <a:p>
            <a:pPr eaLnBrk="1" hangingPunct="1"/>
            <a:r>
              <a:rPr lang="en-US" altLang="zh-CN" b="1" dirty="0"/>
              <a:t>9.2 </a:t>
            </a:r>
            <a:r>
              <a:rPr lang="zh-CN" altLang="en-US" b="1" dirty="0"/>
              <a:t>域名系统</a:t>
            </a:r>
            <a:r>
              <a:rPr lang="en-US" altLang="zh-CN" b="1" dirty="0"/>
              <a:t>(DNS)</a:t>
            </a:r>
          </a:p>
          <a:p>
            <a:pPr eaLnBrk="1" hangingPunct="1"/>
            <a:r>
              <a:rPr lang="en-US" altLang="zh-CN" b="1" dirty="0"/>
              <a:t>9.3 </a:t>
            </a:r>
            <a:r>
              <a:rPr lang="zh-CN" altLang="en-US" b="1" dirty="0"/>
              <a:t>文件服务</a:t>
            </a:r>
            <a:r>
              <a:rPr lang="en-US" altLang="zh-CN" b="1" dirty="0"/>
              <a:t>(FTP)</a:t>
            </a:r>
          </a:p>
          <a:p>
            <a:pPr eaLnBrk="1" hangingPunct="1"/>
            <a:r>
              <a:rPr lang="en-US" altLang="zh-CN" b="1" dirty="0"/>
              <a:t>9.4 WWW(HTTP) </a:t>
            </a:r>
          </a:p>
          <a:p>
            <a:pPr eaLnBrk="1" hangingPunct="1"/>
            <a:r>
              <a:rPr lang="en-US" altLang="zh-CN" b="1" dirty="0"/>
              <a:t>9.5 </a:t>
            </a:r>
            <a:r>
              <a:rPr lang="zh-CN" altLang="en-US" b="1" dirty="0"/>
              <a:t>电子邮件</a:t>
            </a:r>
            <a:r>
              <a:rPr lang="en-US" altLang="zh-CN" b="1" dirty="0"/>
              <a:t>(SMTP)</a:t>
            </a:r>
          </a:p>
          <a:p>
            <a:pPr eaLnBrk="1" hangingPunct="1">
              <a:defRPr/>
            </a:pPr>
            <a:endParaRPr lang="zh-CN" altLang="en-US" b="1" dirty="0"/>
          </a:p>
        </p:txBody>
      </p:sp>
    </p:spTree>
    <p:extLst>
      <p:ext uri="{BB962C8B-B14F-4D97-AF65-F5344CB8AC3E}">
        <p14:creationId xmlns:p14="http://schemas.microsoft.com/office/powerpoint/2010/main" val="3323406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9212B3-D8BB-4CE4-9B7C-1EE5F74F8865}"/>
              </a:ext>
            </a:extLst>
          </p:cNvPr>
          <p:cNvSpPr>
            <a:spLocks noGrp="1"/>
          </p:cNvSpPr>
          <p:nvPr>
            <p:ph type="title"/>
          </p:nvPr>
        </p:nvSpPr>
        <p:spPr/>
        <p:txBody>
          <a:bodyPr/>
          <a:lstStyle/>
          <a:p>
            <a:r>
              <a:rPr lang="zh-CN" altLang="en-US" dirty="0"/>
              <a:t>域名记录举例</a:t>
            </a:r>
          </a:p>
        </p:txBody>
      </p:sp>
      <p:pic>
        <p:nvPicPr>
          <p:cNvPr id="4" name="Picture 4">
            <a:extLst>
              <a:ext uri="{FF2B5EF4-FFF2-40B4-BE49-F238E27FC236}">
                <a16:creationId xmlns:a16="http://schemas.microsoft.com/office/drawing/2014/main" id="{8921E6FA-3756-4D73-B282-CFE5A023E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12032"/>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a:extLst>
              <a:ext uri="{FF2B5EF4-FFF2-40B4-BE49-F238E27FC236}">
                <a16:creationId xmlns:a16="http://schemas.microsoft.com/office/drawing/2014/main" id="{8C55374E-6846-4063-9423-D9CA760FE102}"/>
              </a:ext>
            </a:extLst>
          </p:cNvPr>
          <p:cNvSpPr>
            <a:spLocks noChangeArrowheads="1"/>
          </p:cNvSpPr>
          <p:nvPr/>
        </p:nvSpPr>
        <p:spPr bwMode="auto">
          <a:xfrm>
            <a:off x="617537" y="1012032"/>
            <a:ext cx="4103688" cy="333375"/>
          </a:xfrm>
          <a:prstGeom prst="rect">
            <a:avLst/>
          </a:prstGeom>
          <a:noFill/>
          <a:ln w="3810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7" name="Rectangle 5">
            <a:extLst>
              <a:ext uri="{FF2B5EF4-FFF2-40B4-BE49-F238E27FC236}">
                <a16:creationId xmlns:a16="http://schemas.microsoft.com/office/drawing/2014/main" id="{EA83C31E-4AC0-4098-8A7F-553FD6740773}"/>
              </a:ext>
            </a:extLst>
          </p:cNvPr>
          <p:cNvSpPr>
            <a:spLocks noChangeArrowheads="1"/>
          </p:cNvSpPr>
          <p:nvPr/>
        </p:nvSpPr>
        <p:spPr bwMode="auto">
          <a:xfrm>
            <a:off x="617537" y="1981200"/>
            <a:ext cx="5761037" cy="3810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baseline="0" noProof="0" dirty="0">
              <a:ln>
                <a:noFill/>
              </a:ln>
              <a:solidFill>
                <a:srgbClr val="000000"/>
              </a:solidFill>
              <a:effectLst/>
              <a:uLnTx/>
              <a:uFillTx/>
              <a:latin typeface="Tahoma" panose="020B0604030504040204" pitchFamily="34" charset="0"/>
              <a:ea typeface="宋体" panose="02010600030101010101" pitchFamily="2" charset="-122"/>
            </a:endParaRPr>
          </a:p>
        </p:txBody>
      </p:sp>
      <p:sp>
        <p:nvSpPr>
          <p:cNvPr id="8" name="Rectangle 6">
            <a:extLst>
              <a:ext uri="{FF2B5EF4-FFF2-40B4-BE49-F238E27FC236}">
                <a16:creationId xmlns:a16="http://schemas.microsoft.com/office/drawing/2014/main" id="{2DD5656C-A033-4974-AA45-FE289966DB43}"/>
              </a:ext>
            </a:extLst>
          </p:cNvPr>
          <p:cNvSpPr>
            <a:spLocks noChangeArrowheads="1"/>
          </p:cNvSpPr>
          <p:nvPr/>
        </p:nvSpPr>
        <p:spPr bwMode="auto">
          <a:xfrm>
            <a:off x="617537" y="2819400"/>
            <a:ext cx="5761037" cy="381000"/>
          </a:xfrm>
          <a:prstGeom prst="rect">
            <a:avLst/>
          </a:prstGeom>
          <a:noFill/>
          <a:ln w="603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9" name="Rectangle 7">
            <a:extLst>
              <a:ext uri="{FF2B5EF4-FFF2-40B4-BE49-F238E27FC236}">
                <a16:creationId xmlns:a16="http://schemas.microsoft.com/office/drawing/2014/main" id="{350AC89C-9132-410F-9B76-1D6E1FC01DA1}"/>
              </a:ext>
            </a:extLst>
          </p:cNvPr>
          <p:cNvSpPr>
            <a:spLocks noChangeArrowheads="1"/>
          </p:cNvSpPr>
          <p:nvPr/>
        </p:nvSpPr>
        <p:spPr bwMode="auto">
          <a:xfrm>
            <a:off x="617536" y="3869532"/>
            <a:ext cx="5761037" cy="5032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Tree>
    <p:extLst>
      <p:ext uri="{BB962C8B-B14F-4D97-AF65-F5344CB8AC3E}">
        <p14:creationId xmlns:p14="http://schemas.microsoft.com/office/powerpoint/2010/main" val="171820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E2DE4C-B999-455A-8876-BC0596BF99AE}"/>
              </a:ext>
            </a:extLst>
          </p:cNvPr>
          <p:cNvSpPr>
            <a:spLocks noGrp="1"/>
          </p:cNvSpPr>
          <p:nvPr>
            <p:ph type="title"/>
          </p:nvPr>
        </p:nvSpPr>
        <p:spPr/>
        <p:txBody>
          <a:bodyPr/>
          <a:lstStyle/>
          <a:p>
            <a:r>
              <a:rPr lang="zh-CN" altLang="en-US" dirty="0"/>
              <a:t>资源记录类型</a:t>
            </a:r>
          </a:p>
        </p:txBody>
      </p:sp>
      <p:sp>
        <p:nvSpPr>
          <p:cNvPr id="3" name="内容占位符 2">
            <a:extLst>
              <a:ext uri="{FF2B5EF4-FFF2-40B4-BE49-F238E27FC236}">
                <a16:creationId xmlns:a16="http://schemas.microsoft.com/office/drawing/2014/main" id="{75B9DA47-85CE-4F2C-9923-F20144F83CA8}"/>
              </a:ext>
            </a:extLst>
          </p:cNvPr>
          <p:cNvSpPr>
            <a:spLocks noGrp="1"/>
          </p:cNvSpPr>
          <p:nvPr>
            <p:ph idx="1"/>
          </p:nvPr>
        </p:nvSpPr>
        <p:spPr>
          <a:xfrm>
            <a:off x="467544" y="1556792"/>
            <a:ext cx="7772400" cy="4114800"/>
          </a:xfrm>
        </p:spPr>
        <p:txBody>
          <a:bodyPr/>
          <a:lstStyle/>
          <a:p>
            <a:pPr algn="just"/>
            <a:r>
              <a:rPr lang="zh-CN" altLang="en-US" b="1" dirty="0"/>
              <a:t>权威记录：</a:t>
            </a:r>
            <a:r>
              <a:rPr lang="en-US" altLang="zh-CN" b="1" dirty="0"/>
              <a:t>Authoritative Record</a:t>
            </a:r>
          </a:p>
          <a:p>
            <a:pPr lvl="1" algn="just"/>
            <a:r>
              <a:rPr lang="zh-CN" altLang="en-US" sz="2400" b="1" dirty="0"/>
              <a:t>来自管理该记录的授权名字服务器，因此总是正确的</a:t>
            </a:r>
          </a:p>
          <a:p>
            <a:pPr lvl="2" algn="just">
              <a:buFont typeface="Wingdings" panose="05000000000000000000" pitchFamily="2" charset="2"/>
              <a:buChar char="ü"/>
            </a:pPr>
            <a:r>
              <a:rPr lang="zh-CN" altLang="en-US" sz="2200" b="1" dirty="0"/>
              <a:t>例如</a:t>
            </a:r>
            <a:r>
              <a:rPr lang="en-US" altLang="zh-CN" sz="2200" b="1" dirty="0"/>
              <a:t>eeis.ustc.edu.cn</a:t>
            </a:r>
            <a:r>
              <a:rPr lang="zh-CN" altLang="en-US" sz="2200" b="1" dirty="0"/>
              <a:t>在</a:t>
            </a:r>
            <a:r>
              <a:rPr lang="en-US" altLang="zh-CN" sz="2200" b="1" dirty="0"/>
              <a:t>ustc.edu.cn</a:t>
            </a:r>
            <a:r>
              <a:rPr lang="zh-CN" altLang="en-US" sz="2200" b="1" dirty="0"/>
              <a:t>域所对应的名字服务器所管辖的范围内，因此该名字服务器返回的关于</a:t>
            </a:r>
            <a:r>
              <a:rPr lang="en-US" altLang="zh-CN" sz="2200" b="1" dirty="0"/>
              <a:t>eeis.ustc.edu.cn</a:t>
            </a:r>
            <a:r>
              <a:rPr lang="zh-CN" altLang="en-US" sz="2200" b="1" dirty="0"/>
              <a:t>的记录为权威记录</a:t>
            </a:r>
          </a:p>
          <a:p>
            <a:pPr algn="just"/>
            <a:r>
              <a:rPr lang="zh-CN" altLang="en-US" b="1" dirty="0"/>
              <a:t>缓存记录：</a:t>
            </a:r>
            <a:r>
              <a:rPr lang="en-US" altLang="zh-CN" b="1" dirty="0"/>
              <a:t>Cached Record</a:t>
            </a:r>
          </a:p>
          <a:p>
            <a:pPr lvl="1" algn="just"/>
            <a:r>
              <a:rPr lang="zh-CN" altLang="en-US" sz="2400" b="1" dirty="0"/>
              <a:t>名字服务器缓存来自其它名字服务器的记录，这些有效期由</a:t>
            </a:r>
            <a:r>
              <a:rPr lang="en-US" altLang="zh-CN" sz="2400" b="1" dirty="0"/>
              <a:t>TTL</a:t>
            </a:r>
            <a:r>
              <a:rPr lang="zh-CN" altLang="en-US" sz="2400" b="1" dirty="0"/>
              <a:t>域指定，当</a:t>
            </a:r>
            <a:r>
              <a:rPr lang="en-US" altLang="zh-CN" sz="2400" b="1" dirty="0"/>
              <a:t>TTL</a:t>
            </a:r>
            <a:r>
              <a:rPr lang="zh-CN" altLang="en-US" sz="2400" b="1" dirty="0"/>
              <a:t>过期时，该纪录被删除</a:t>
            </a:r>
          </a:p>
          <a:p>
            <a:endParaRPr lang="zh-CN" altLang="en-US" dirty="0"/>
          </a:p>
        </p:txBody>
      </p:sp>
    </p:spTree>
    <p:extLst>
      <p:ext uri="{BB962C8B-B14F-4D97-AF65-F5344CB8AC3E}">
        <p14:creationId xmlns:p14="http://schemas.microsoft.com/office/powerpoint/2010/main" val="124764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BC70F-2A5A-41EF-BA94-D2F8C6161782}"/>
              </a:ext>
            </a:extLst>
          </p:cNvPr>
          <p:cNvSpPr>
            <a:spLocks noGrp="1"/>
          </p:cNvSpPr>
          <p:nvPr>
            <p:ph type="title"/>
          </p:nvPr>
        </p:nvSpPr>
        <p:spPr/>
        <p:txBody>
          <a:bodyPr/>
          <a:lstStyle/>
          <a:p>
            <a:r>
              <a:rPr lang="zh-CN" altLang="en-US" dirty="0"/>
              <a:t>域名解析过程</a:t>
            </a:r>
          </a:p>
        </p:txBody>
      </p:sp>
      <p:pic>
        <p:nvPicPr>
          <p:cNvPr id="4" name="Picture 5">
            <a:extLst>
              <a:ext uri="{FF2B5EF4-FFF2-40B4-BE49-F238E27FC236}">
                <a16:creationId xmlns:a16="http://schemas.microsoft.com/office/drawing/2014/main" id="{7AA3A6A8-CB08-47E0-AD61-4D2F4B4A4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 y="1149626"/>
            <a:ext cx="6727825" cy="480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a:extLst>
              <a:ext uri="{FF2B5EF4-FFF2-40B4-BE49-F238E27FC236}">
                <a16:creationId xmlns:a16="http://schemas.microsoft.com/office/drawing/2014/main" id="{919BD5C2-166A-4430-AF6F-7943B8319ED1}"/>
              </a:ext>
            </a:extLst>
          </p:cNvPr>
          <p:cNvSpPr txBox="1">
            <a:spLocks noChangeArrowheads="1"/>
          </p:cNvSpPr>
          <p:nvPr/>
        </p:nvSpPr>
        <p:spPr bwMode="auto">
          <a:xfrm>
            <a:off x="4495800" y="3971925"/>
            <a:ext cx="4343400" cy="25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just" defTabSz="914400" eaLnBrk="1" fontAlgn="auto" latinLnBrk="0" hangingPunct="1">
              <a:lnSpc>
                <a:spcPct val="110000"/>
              </a:lnSpc>
              <a:spcBef>
                <a:spcPts val="0"/>
              </a:spcBef>
              <a:spcAft>
                <a:spcPts val="0"/>
              </a:spcAft>
              <a:buClrTx/>
              <a:buSzTx/>
              <a:buFontTx/>
              <a:buNone/>
              <a:tabLst/>
              <a:defRPr/>
            </a:pPr>
            <a:r>
              <a:rPr kumimoji="0" lang="zh-CN" altLang="en-US"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当用户要访问</a:t>
            </a:r>
            <a:r>
              <a:rPr kumimoji="0" lang="en-US" altLang="zh-CN"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web</a:t>
            </a:r>
            <a:r>
              <a:rPr kumimoji="0" lang="zh-CN" altLang="en-US"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服务时，可以在浏览器中键入</a:t>
            </a:r>
            <a:r>
              <a:rPr kumimoji="0" lang="en-US" altLang="zh-CN"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web</a:t>
            </a:r>
            <a:r>
              <a:rPr kumimoji="0" lang="zh-CN" altLang="en-US"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服务器的域名，主机上的域名解析器先查询本机上的</a:t>
            </a:r>
            <a:r>
              <a:rPr kumimoji="0" lang="en-US" altLang="zh-CN"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cache</a:t>
            </a:r>
            <a:r>
              <a:rPr kumimoji="0" lang="zh-CN" altLang="en-US"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以及</a:t>
            </a:r>
            <a:r>
              <a:rPr kumimoji="0" lang="en-US" altLang="zh-CN"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hosts</a:t>
            </a:r>
            <a:r>
              <a:rPr kumimoji="0" lang="zh-CN" altLang="en-US"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文件，如果没有对应表项，则向名字服务器请求域名服务</a:t>
            </a:r>
          </a:p>
        </p:txBody>
      </p:sp>
    </p:spTree>
    <p:extLst>
      <p:ext uri="{BB962C8B-B14F-4D97-AF65-F5344CB8AC3E}">
        <p14:creationId xmlns:p14="http://schemas.microsoft.com/office/powerpoint/2010/main" val="413866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D715E9-6ED8-44DC-82D9-F9D0005F0D41}"/>
              </a:ext>
            </a:extLst>
          </p:cNvPr>
          <p:cNvSpPr>
            <a:spLocks noGrp="1"/>
          </p:cNvSpPr>
          <p:nvPr>
            <p:ph type="title"/>
          </p:nvPr>
        </p:nvSpPr>
        <p:spPr/>
        <p:txBody>
          <a:bodyPr/>
          <a:lstStyle/>
          <a:p>
            <a:r>
              <a:rPr lang="zh-CN" altLang="en-US" dirty="0"/>
              <a:t>两种域名查询类型</a:t>
            </a:r>
          </a:p>
        </p:txBody>
      </p:sp>
      <p:sp>
        <p:nvSpPr>
          <p:cNvPr id="3" name="内容占位符 2">
            <a:extLst>
              <a:ext uri="{FF2B5EF4-FFF2-40B4-BE49-F238E27FC236}">
                <a16:creationId xmlns:a16="http://schemas.microsoft.com/office/drawing/2014/main" id="{029E78A7-8949-44A9-B4AA-4E2FC66F6176}"/>
              </a:ext>
            </a:extLst>
          </p:cNvPr>
          <p:cNvSpPr>
            <a:spLocks noGrp="1"/>
          </p:cNvSpPr>
          <p:nvPr>
            <p:ph idx="1"/>
          </p:nvPr>
        </p:nvSpPr>
        <p:spPr>
          <a:xfrm>
            <a:off x="685800" y="1700808"/>
            <a:ext cx="7772400" cy="4114800"/>
          </a:xfrm>
        </p:spPr>
        <p:txBody>
          <a:bodyPr>
            <a:normAutofit fontScale="92500" lnSpcReduction="10000"/>
          </a:bodyPr>
          <a:lstStyle/>
          <a:p>
            <a:pPr algn="just"/>
            <a:r>
              <a:rPr lang="zh-CN" altLang="en-US" b="1" dirty="0">
                <a:solidFill>
                  <a:srgbClr val="2110FC"/>
                </a:solidFill>
              </a:rPr>
              <a:t>递归查询</a:t>
            </a:r>
            <a:r>
              <a:rPr lang="zh-CN" altLang="en-US" dirty="0">
                <a:solidFill>
                  <a:srgbClr val="2110FC"/>
                </a:solidFill>
              </a:rPr>
              <a:t>（</a:t>
            </a:r>
            <a:r>
              <a:rPr lang="en-US" altLang="zh-CN" dirty="0">
                <a:solidFill>
                  <a:srgbClr val="2110FC"/>
                </a:solidFill>
              </a:rPr>
              <a:t>recursive query)</a:t>
            </a:r>
            <a:r>
              <a:rPr lang="zh-CN" altLang="en-US" dirty="0"/>
              <a:t>： 被请求的名字服务器如果没有域名所对应的记录，它就会向其它域名服务器查询，并沿着查询的路径逐个返回记录。</a:t>
            </a:r>
          </a:p>
          <a:p>
            <a:pPr algn="just"/>
            <a:r>
              <a:rPr lang="zh-CN" altLang="en-US" b="1" dirty="0">
                <a:solidFill>
                  <a:srgbClr val="2110FC"/>
                </a:solidFill>
              </a:rPr>
              <a:t>迭代查询</a:t>
            </a:r>
            <a:r>
              <a:rPr lang="zh-CN" altLang="en-US" dirty="0">
                <a:solidFill>
                  <a:srgbClr val="2110FC"/>
                </a:solidFill>
              </a:rPr>
              <a:t>（</a:t>
            </a:r>
            <a:r>
              <a:rPr lang="en-US" altLang="zh-CN" dirty="0">
                <a:solidFill>
                  <a:srgbClr val="2110FC"/>
                </a:solidFill>
              </a:rPr>
              <a:t>iterative query)</a:t>
            </a:r>
            <a:r>
              <a:rPr lang="zh-CN" altLang="en-US" dirty="0"/>
              <a:t>： 本地名字服务器如果没有域名对应的记录，就向更高层次的名字服务器请求，被请求的名字服务器如果也没有该域名对应的记录就会返回一个可供查询的名字服务器地址</a:t>
            </a:r>
          </a:p>
          <a:p>
            <a:endParaRPr lang="zh-CN" altLang="en-US" dirty="0"/>
          </a:p>
        </p:txBody>
      </p:sp>
    </p:spTree>
    <p:extLst>
      <p:ext uri="{BB962C8B-B14F-4D97-AF65-F5344CB8AC3E}">
        <p14:creationId xmlns:p14="http://schemas.microsoft.com/office/powerpoint/2010/main" val="1586664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A042CA-50BF-48A8-B609-DB6359E6B46B}"/>
              </a:ext>
            </a:extLst>
          </p:cNvPr>
          <p:cNvSpPr>
            <a:spLocks noGrp="1"/>
          </p:cNvSpPr>
          <p:nvPr>
            <p:ph type="title"/>
          </p:nvPr>
        </p:nvSpPr>
        <p:spPr/>
        <p:txBody>
          <a:bodyPr/>
          <a:lstStyle/>
          <a:p>
            <a:r>
              <a:rPr lang="zh-CN" altLang="en-US" dirty="0"/>
              <a:t>递归查询</a:t>
            </a:r>
            <a:r>
              <a:rPr lang="en-US" altLang="zh-CN" dirty="0"/>
              <a:t>recursive query</a:t>
            </a:r>
            <a:endParaRPr lang="zh-CN" altLang="en-US" dirty="0"/>
          </a:p>
        </p:txBody>
      </p:sp>
      <p:sp>
        <p:nvSpPr>
          <p:cNvPr id="4" name="Rectangle 4">
            <a:extLst>
              <a:ext uri="{FF2B5EF4-FFF2-40B4-BE49-F238E27FC236}">
                <a16:creationId xmlns:a16="http://schemas.microsoft.com/office/drawing/2014/main" id="{CB911F45-E32F-4CDD-A2C2-065E75206C82}"/>
              </a:ext>
            </a:extLst>
          </p:cNvPr>
          <p:cNvSpPr>
            <a:spLocks noChangeArrowheads="1"/>
          </p:cNvSpPr>
          <p:nvPr/>
        </p:nvSpPr>
        <p:spPr bwMode="auto">
          <a:xfrm>
            <a:off x="838200" y="1676400"/>
            <a:ext cx="5989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例：查询</a:t>
            </a:r>
            <a:r>
              <a:rPr kumimoji="0" lang="en-US" altLang="zh-CN"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if.ee.ustc.edu</a:t>
            </a:r>
            <a:r>
              <a:rPr kumimoji="0" lang="zh-CN" altLang="en-US"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所对应的资源记录</a:t>
            </a:r>
          </a:p>
        </p:txBody>
      </p:sp>
      <p:sp>
        <p:nvSpPr>
          <p:cNvPr id="5" name="Rectangle 10">
            <a:extLst>
              <a:ext uri="{FF2B5EF4-FFF2-40B4-BE49-F238E27FC236}">
                <a16:creationId xmlns:a16="http://schemas.microsoft.com/office/drawing/2014/main" id="{31AA3839-743B-4D4B-84FA-EAA760807724}"/>
              </a:ext>
            </a:extLst>
          </p:cNvPr>
          <p:cNvSpPr>
            <a:spLocks noChangeArrowheads="1"/>
          </p:cNvSpPr>
          <p:nvPr/>
        </p:nvSpPr>
        <p:spPr bwMode="auto">
          <a:xfrm>
            <a:off x="693737" y="2894013"/>
            <a:ext cx="1584325" cy="720725"/>
          </a:xfrm>
          <a:prstGeom prst="rect">
            <a:avLst/>
          </a:prstGeom>
          <a:solidFill>
            <a:srgbClr val="FFFFFF"/>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flits.cs.vu.nl</a:t>
            </a:r>
          </a:p>
        </p:txBody>
      </p:sp>
      <p:sp>
        <p:nvSpPr>
          <p:cNvPr id="6" name="Rectangle 11">
            <a:extLst>
              <a:ext uri="{FF2B5EF4-FFF2-40B4-BE49-F238E27FC236}">
                <a16:creationId xmlns:a16="http://schemas.microsoft.com/office/drawing/2014/main" id="{A32831FB-6B76-4288-960B-FBBB9E9470F8}"/>
              </a:ext>
            </a:extLst>
          </p:cNvPr>
          <p:cNvSpPr>
            <a:spLocks noChangeArrowheads="1"/>
          </p:cNvSpPr>
          <p:nvPr/>
        </p:nvSpPr>
        <p:spPr bwMode="auto">
          <a:xfrm>
            <a:off x="3502025" y="2894013"/>
            <a:ext cx="1584325" cy="720725"/>
          </a:xfrm>
          <a:prstGeom prst="rect">
            <a:avLst/>
          </a:prstGeom>
          <a:solidFill>
            <a:srgbClr val="FFFFFF"/>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cs.vu.nl</a:t>
            </a:r>
          </a:p>
        </p:txBody>
      </p:sp>
      <p:sp>
        <p:nvSpPr>
          <p:cNvPr id="7" name="Rectangle 12">
            <a:extLst>
              <a:ext uri="{FF2B5EF4-FFF2-40B4-BE49-F238E27FC236}">
                <a16:creationId xmlns:a16="http://schemas.microsoft.com/office/drawing/2014/main" id="{C210F6B0-5C16-4101-B4A4-00D7504D4BC2}"/>
              </a:ext>
            </a:extLst>
          </p:cNvPr>
          <p:cNvSpPr>
            <a:spLocks noChangeArrowheads="1"/>
          </p:cNvSpPr>
          <p:nvPr/>
        </p:nvSpPr>
        <p:spPr bwMode="auto">
          <a:xfrm>
            <a:off x="6381750" y="3903663"/>
            <a:ext cx="2089150" cy="720725"/>
          </a:xfrm>
          <a:prstGeom prst="rect">
            <a:avLst/>
          </a:prstGeom>
          <a:solidFill>
            <a:srgbClr val="FFFFFF"/>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edu-server.net</a:t>
            </a:r>
          </a:p>
        </p:txBody>
      </p:sp>
      <p:sp>
        <p:nvSpPr>
          <p:cNvPr id="8" name="Rectangle 13">
            <a:extLst>
              <a:ext uri="{FF2B5EF4-FFF2-40B4-BE49-F238E27FC236}">
                <a16:creationId xmlns:a16="http://schemas.microsoft.com/office/drawing/2014/main" id="{EDB0233F-FE07-4333-92DB-8D63E019D257}"/>
              </a:ext>
            </a:extLst>
          </p:cNvPr>
          <p:cNvSpPr>
            <a:spLocks noChangeArrowheads="1"/>
          </p:cNvSpPr>
          <p:nvPr/>
        </p:nvSpPr>
        <p:spPr bwMode="auto">
          <a:xfrm>
            <a:off x="3575050" y="5054600"/>
            <a:ext cx="1584325" cy="720725"/>
          </a:xfrm>
          <a:prstGeom prst="rect">
            <a:avLst/>
          </a:prstGeom>
          <a:solidFill>
            <a:srgbClr val="FFFFFF"/>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ustc.edu</a:t>
            </a:r>
          </a:p>
        </p:txBody>
      </p:sp>
      <p:sp>
        <p:nvSpPr>
          <p:cNvPr id="9" name="Rectangle 14">
            <a:extLst>
              <a:ext uri="{FF2B5EF4-FFF2-40B4-BE49-F238E27FC236}">
                <a16:creationId xmlns:a16="http://schemas.microsoft.com/office/drawing/2014/main" id="{E26CA678-0F21-48DD-9BB0-4D4B27CF92FF}"/>
              </a:ext>
            </a:extLst>
          </p:cNvPr>
          <p:cNvSpPr>
            <a:spLocks noChangeArrowheads="1"/>
          </p:cNvSpPr>
          <p:nvPr/>
        </p:nvSpPr>
        <p:spPr bwMode="auto">
          <a:xfrm>
            <a:off x="693737" y="5054600"/>
            <a:ext cx="1584325" cy="720725"/>
          </a:xfrm>
          <a:prstGeom prst="rect">
            <a:avLst/>
          </a:prstGeom>
          <a:solidFill>
            <a:srgbClr val="FFFFFF"/>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ee.ustc.edu</a:t>
            </a:r>
          </a:p>
        </p:txBody>
      </p:sp>
      <p:grpSp>
        <p:nvGrpSpPr>
          <p:cNvPr id="10" name="Group 15">
            <a:extLst>
              <a:ext uri="{FF2B5EF4-FFF2-40B4-BE49-F238E27FC236}">
                <a16:creationId xmlns:a16="http://schemas.microsoft.com/office/drawing/2014/main" id="{345DBD33-3C9D-4B25-A7B7-28E3E2BFF0A0}"/>
              </a:ext>
            </a:extLst>
          </p:cNvPr>
          <p:cNvGrpSpPr>
            <a:grpSpLocks/>
          </p:cNvGrpSpPr>
          <p:nvPr/>
        </p:nvGrpSpPr>
        <p:grpSpPr bwMode="auto">
          <a:xfrm>
            <a:off x="2278062" y="3254375"/>
            <a:ext cx="1152525" cy="366713"/>
            <a:chOff x="1338" y="2156"/>
            <a:chExt cx="726" cy="231"/>
          </a:xfrm>
        </p:grpSpPr>
        <p:sp>
          <p:nvSpPr>
            <p:cNvPr id="11" name="Line 16">
              <a:extLst>
                <a:ext uri="{FF2B5EF4-FFF2-40B4-BE49-F238E27FC236}">
                  <a16:creationId xmlns:a16="http://schemas.microsoft.com/office/drawing/2014/main" id="{BF6B89DE-8E0E-48D1-ABFE-53A737018136}"/>
                </a:ext>
              </a:extLst>
            </p:cNvPr>
            <p:cNvSpPr>
              <a:spLocks noChangeShapeType="1"/>
            </p:cNvSpPr>
            <p:nvPr/>
          </p:nvSpPr>
          <p:spPr bwMode="auto">
            <a:xfrm>
              <a:off x="1338" y="2202"/>
              <a:ext cx="726"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 name="Text Box 17">
              <a:extLst>
                <a:ext uri="{FF2B5EF4-FFF2-40B4-BE49-F238E27FC236}">
                  <a16:creationId xmlns:a16="http://schemas.microsoft.com/office/drawing/2014/main" id="{70CC1978-993D-4AFE-A75D-42A7BDD0961A}"/>
                </a:ext>
              </a:extLst>
            </p:cNvPr>
            <p:cNvSpPr txBox="1">
              <a:spLocks noChangeArrowheads="1"/>
            </p:cNvSpPr>
            <p:nvPr/>
          </p:nvSpPr>
          <p:spPr bwMode="auto">
            <a:xfrm>
              <a:off x="1520" y="215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8</a:t>
              </a:r>
            </a:p>
          </p:txBody>
        </p:sp>
      </p:grpSp>
      <p:grpSp>
        <p:nvGrpSpPr>
          <p:cNvPr id="13" name="Group 18">
            <a:extLst>
              <a:ext uri="{FF2B5EF4-FFF2-40B4-BE49-F238E27FC236}">
                <a16:creationId xmlns:a16="http://schemas.microsoft.com/office/drawing/2014/main" id="{AE6CF5B7-9E07-410A-9F36-10394AA88EE3}"/>
              </a:ext>
            </a:extLst>
          </p:cNvPr>
          <p:cNvGrpSpPr>
            <a:grpSpLocks/>
          </p:cNvGrpSpPr>
          <p:nvPr/>
        </p:nvGrpSpPr>
        <p:grpSpPr bwMode="auto">
          <a:xfrm>
            <a:off x="5157787" y="3254375"/>
            <a:ext cx="1152525" cy="865188"/>
            <a:chOff x="3152" y="2156"/>
            <a:chExt cx="726" cy="545"/>
          </a:xfrm>
        </p:grpSpPr>
        <p:sp>
          <p:nvSpPr>
            <p:cNvPr id="14" name="Line 19">
              <a:extLst>
                <a:ext uri="{FF2B5EF4-FFF2-40B4-BE49-F238E27FC236}">
                  <a16:creationId xmlns:a16="http://schemas.microsoft.com/office/drawing/2014/main" id="{C19DA691-2F03-4DEB-8993-5A5BC4645328}"/>
                </a:ext>
              </a:extLst>
            </p:cNvPr>
            <p:cNvSpPr>
              <a:spLocks noChangeShapeType="1"/>
            </p:cNvSpPr>
            <p:nvPr/>
          </p:nvSpPr>
          <p:spPr bwMode="auto">
            <a:xfrm>
              <a:off x="3152" y="2156"/>
              <a:ext cx="726" cy="545"/>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5" name="Text Box 20">
              <a:extLst>
                <a:ext uri="{FF2B5EF4-FFF2-40B4-BE49-F238E27FC236}">
                  <a16:creationId xmlns:a16="http://schemas.microsoft.com/office/drawing/2014/main" id="{0F9A3A99-388D-4211-9D04-33C0D7980A5B}"/>
                </a:ext>
              </a:extLst>
            </p:cNvPr>
            <p:cNvSpPr txBox="1">
              <a:spLocks noChangeArrowheads="1"/>
            </p:cNvSpPr>
            <p:nvPr/>
          </p:nvSpPr>
          <p:spPr bwMode="auto">
            <a:xfrm>
              <a:off x="3289" y="2379"/>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7</a:t>
              </a:r>
            </a:p>
          </p:txBody>
        </p:sp>
      </p:grpSp>
      <p:grpSp>
        <p:nvGrpSpPr>
          <p:cNvPr id="16" name="Group 21">
            <a:extLst>
              <a:ext uri="{FF2B5EF4-FFF2-40B4-BE49-F238E27FC236}">
                <a16:creationId xmlns:a16="http://schemas.microsoft.com/office/drawing/2014/main" id="{1C23D26D-4C7E-442D-B58E-1A72409C8334}"/>
              </a:ext>
            </a:extLst>
          </p:cNvPr>
          <p:cNvGrpSpPr>
            <a:grpSpLocks/>
          </p:cNvGrpSpPr>
          <p:nvPr/>
        </p:nvGrpSpPr>
        <p:grpSpPr bwMode="auto">
          <a:xfrm>
            <a:off x="2349500" y="4838700"/>
            <a:ext cx="1152525" cy="366713"/>
            <a:chOff x="1383" y="3154"/>
            <a:chExt cx="726" cy="231"/>
          </a:xfrm>
        </p:grpSpPr>
        <p:sp>
          <p:nvSpPr>
            <p:cNvPr id="17" name="Line 22">
              <a:extLst>
                <a:ext uri="{FF2B5EF4-FFF2-40B4-BE49-F238E27FC236}">
                  <a16:creationId xmlns:a16="http://schemas.microsoft.com/office/drawing/2014/main" id="{E2597BEB-1AE2-46F0-BE8C-DA996045D849}"/>
                </a:ext>
              </a:extLst>
            </p:cNvPr>
            <p:cNvSpPr>
              <a:spLocks noChangeShapeType="1"/>
            </p:cNvSpPr>
            <p:nvPr/>
          </p:nvSpPr>
          <p:spPr bwMode="auto">
            <a:xfrm flipH="1">
              <a:off x="1383" y="3381"/>
              <a:ext cx="726"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8" name="Text Box 23">
              <a:extLst>
                <a:ext uri="{FF2B5EF4-FFF2-40B4-BE49-F238E27FC236}">
                  <a16:creationId xmlns:a16="http://schemas.microsoft.com/office/drawing/2014/main" id="{9A7D28A3-4522-4A9C-AD0B-BC819CD60856}"/>
                </a:ext>
              </a:extLst>
            </p:cNvPr>
            <p:cNvSpPr txBox="1">
              <a:spLocks noChangeArrowheads="1"/>
            </p:cNvSpPr>
            <p:nvPr/>
          </p:nvSpPr>
          <p:spPr bwMode="auto">
            <a:xfrm>
              <a:off x="1610" y="315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5</a:t>
              </a:r>
            </a:p>
          </p:txBody>
        </p:sp>
      </p:grpSp>
      <p:grpSp>
        <p:nvGrpSpPr>
          <p:cNvPr id="19" name="Group 24">
            <a:extLst>
              <a:ext uri="{FF2B5EF4-FFF2-40B4-BE49-F238E27FC236}">
                <a16:creationId xmlns:a16="http://schemas.microsoft.com/office/drawing/2014/main" id="{9DA69024-7BBB-40F6-A4B2-7A93F5159EF9}"/>
              </a:ext>
            </a:extLst>
          </p:cNvPr>
          <p:cNvGrpSpPr>
            <a:grpSpLocks/>
          </p:cNvGrpSpPr>
          <p:nvPr/>
        </p:nvGrpSpPr>
        <p:grpSpPr bwMode="auto">
          <a:xfrm>
            <a:off x="2349500" y="5486400"/>
            <a:ext cx="1225550" cy="366713"/>
            <a:chOff x="1383" y="3562"/>
            <a:chExt cx="772" cy="231"/>
          </a:xfrm>
        </p:grpSpPr>
        <p:sp>
          <p:nvSpPr>
            <p:cNvPr id="20" name="Line 25">
              <a:extLst>
                <a:ext uri="{FF2B5EF4-FFF2-40B4-BE49-F238E27FC236}">
                  <a16:creationId xmlns:a16="http://schemas.microsoft.com/office/drawing/2014/main" id="{E46CECED-E8DB-42E5-8F20-A133000E515B}"/>
                </a:ext>
              </a:extLst>
            </p:cNvPr>
            <p:cNvSpPr>
              <a:spLocks noChangeShapeType="1"/>
            </p:cNvSpPr>
            <p:nvPr/>
          </p:nvSpPr>
          <p:spPr bwMode="auto">
            <a:xfrm>
              <a:off x="1383" y="3608"/>
              <a:ext cx="772"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1" name="Text Box 26">
              <a:extLst>
                <a:ext uri="{FF2B5EF4-FFF2-40B4-BE49-F238E27FC236}">
                  <a16:creationId xmlns:a16="http://schemas.microsoft.com/office/drawing/2014/main" id="{972FAA08-A48A-412F-BB04-D1DA88B56D0F}"/>
                </a:ext>
              </a:extLst>
            </p:cNvPr>
            <p:cNvSpPr txBox="1">
              <a:spLocks noChangeArrowheads="1"/>
            </p:cNvSpPr>
            <p:nvPr/>
          </p:nvSpPr>
          <p:spPr bwMode="auto">
            <a:xfrm>
              <a:off x="1610" y="3562"/>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4</a:t>
              </a:r>
            </a:p>
          </p:txBody>
        </p:sp>
      </p:grpSp>
      <p:grpSp>
        <p:nvGrpSpPr>
          <p:cNvPr id="22" name="Group 27">
            <a:extLst>
              <a:ext uri="{FF2B5EF4-FFF2-40B4-BE49-F238E27FC236}">
                <a16:creationId xmlns:a16="http://schemas.microsoft.com/office/drawing/2014/main" id="{A09B94B3-8CB9-4919-9166-49F05D493C98}"/>
              </a:ext>
            </a:extLst>
          </p:cNvPr>
          <p:cNvGrpSpPr>
            <a:grpSpLocks/>
          </p:cNvGrpSpPr>
          <p:nvPr/>
        </p:nvGrpSpPr>
        <p:grpSpPr bwMode="auto">
          <a:xfrm>
            <a:off x="5230812" y="4335463"/>
            <a:ext cx="1079500" cy="1008062"/>
            <a:chOff x="3198" y="2837"/>
            <a:chExt cx="680" cy="635"/>
          </a:xfrm>
        </p:grpSpPr>
        <p:sp>
          <p:nvSpPr>
            <p:cNvPr id="23" name="Line 28">
              <a:extLst>
                <a:ext uri="{FF2B5EF4-FFF2-40B4-BE49-F238E27FC236}">
                  <a16:creationId xmlns:a16="http://schemas.microsoft.com/office/drawing/2014/main" id="{A2C50870-06D9-497E-8B71-E306D065A216}"/>
                </a:ext>
              </a:extLst>
            </p:cNvPr>
            <p:cNvSpPr>
              <a:spLocks noChangeShapeType="1"/>
            </p:cNvSpPr>
            <p:nvPr/>
          </p:nvSpPr>
          <p:spPr bwMode="auto">
            <a:xfrm flipH="1">
              <a:off x="3198" y="2837"/>
              <a:ext cx="680" cy="635"/>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4" name="Text Box 29">
              <a:extLst>
                <a:ext uri="{FF2B5EF4-FFF2-40B4-BE49-F238E27FC236}">
                  <a16:creationId xmlns:a16="http://schemas.microsoft.com/office/drawing/2014/main" id="{BBCBCBBA-F58F-4C9C-8A54-03E44B35FC05}"/>
                </a:ext>
              </a:extLst>
            </p:cNvPr>
            <p:cNvSpPr txBox="1">
              <a:spLocks noChangeArrowheads="1"/>
            </p:cNvSpPr>
            <p:nvPr/>
          </p:nvSpPr>
          <p:spPr bwMode="auto">
            <a:xfrm>
              <a:off x="3334" y="2923"/>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6</a:t>
              </a:r>
            </a:p>
          </p:txBody>
        </p:sp>
      </p:grpSp>
      <p:grpSp>
        <p:nvGrpSpPr>
          <p:cNvPr id="25" name="Group 30">
            <a:extLst>
              <a:ext uri="{FF2B5EF4-FFF2-40B4-BE49-F238E27FC236}">
                <a16:creationId xmlns:a16="http://schemas.microsoft.com/office/drawing/2014/main" id="{86C7B891-2DD5-4447-90A2-F6418987F52F}"/>
              </a:ext>
            </a:extLst>
          </p:cNvPr>
          <p:cNvGrpSpPr>
            <a:grpSpLocks/>
          </p:cNvGrpSpPr>
          <p:nvPr/>
        </p:nvGrpSpPr>
        <p:grpSpPr bwMode="auto">
          <a:xfrm>
            <a:off x="5375275" y="4694238"/>
            <a:ext cx="1008062" cy="936625"/>
            <a:chOff x="3289" y="3063"/>
            <a:chExt cx="635" cy="590"/>
          </a:xfrm>
        </p:grpSpPr>
        <p:sp>
          <p:nvSpPr>
            <p:cNvPr id="26" name="Line 31">
              <a:extLst>
                <a:ext uri="{FF2B5EF4-FFF2-40B4-BE49-F238E27FC236}">
                  <a16:creationId xmlns:a16="http://schemas.microsoft.com/office/drawing/2014/main" id="{F790B8A8-8497-4C38-BD8D-FB8E67479724}"/>
                </a:ext>
              </a:extLst>
            </p:cNvPr>
            <p:cNvSpPr>
              <a:spLocks noChangeShapeType="1"/>
            </p:cNvSpPr>
            <p:nvPr/>
          </p:nvSpPr>
          <p:spPr bwMode="auto">
            <a:xfrm flipV="1">
              <a:off x="3289" y="3063"/>
              <a:ext cx="635" cy="59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7" name="Text Box 32">
              <a:extLst>
                <a:ext uri="{FF2B5EF4-FFF2-40B4-BE49-F238E27FC236}">
                  <a16:creationId xmlns:a16="http://schemas.microsoft.com/office/drawing/2014/main" id="{E1ECB26F-F960-4A75-8EEF-3875363B23B5}"/>
                </a:ext>
              </a:extLst>
            </p:cNvPr>
            <p:cNvSpPr txBox="1">
              <a:spLocks noChangeArrowheads="1"/>
            </p:cNvSpPr>
            <p:nvPr/>
          </p:nvSpPr>
          <p:spPr bwMode="auto">
            <a:xfrm>
              <a:off x="3561" y="3290"/>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3</a:t>
              </a:r>
            </a:p>
          </p:txBody>
        </p:sp>
      </p:grpSp>
      <p:grpSp>
        <p:nvGrpSpPr>
          <p:cNvPr id="28" name="Group 33">
            <a:extLst>
              <a:ext uri="{FF2B5EF4-FFF2-40B4-BE49-F238E27FC236}">
                <a16:creationId xmlns:a16="http://schemas.microsoft.com/office/drawing/2014/main" id="{F7BBFCD9-6B7B-4577-880D-14EEB998F07E}"/>
              </a:ext>
            </a:extLst>
          </p:cNvPr>
          <p:cNvGrpSpPr>
            <a:grpSpLocks/>
          </p:cNvGrpSpPr>
          <p:nvPr/>
        </p:nvGrpSpPr>
        <p:grpSpPr bwMode="auto">
          <a:xfrm>
            <a:off x="2349500" y="2678113"/>
            <a:ext cx="1081087" cy="366712"/>
            <a:chOff x="1383" y="1793"/>
            <a:chExt cx="681" cy="231"/>
          </a:xfrm>
        </p:grpSpPr>
        <p:sp>
          <p:nvSpPr>
            <p:cNvPr id="29" name="Line 34">
              <a:extLst>
                <a:ext uri="{FF2B5EF4-FFF2-40B4-BE49-F238E27FC236}">
                  <a16:creationId xmlns:a16="http://schemas.microsoft.com/office/drawing/2014/main" id="{C46EF030-E0AA-48B3-B8B0-A7741E0A6A23}"/>
                </a:ext>
              </a:extLst>
            </p:cNvPr>
            <p:cNvSpPr>
              <a:spLocks noChangeShapeType="1"/>
            </p:cNvSpPr>
            <p:nvPr/>
          </p:nvSpPr>
          <p:spPr bwMode="auto">
            <a:xfrm flipH="1">
              <a:off x="1383" y="2020"/>
              <a:ext cx="681"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0" name="Text Box 35">
              <a:extLst>
                <a:ext uri="{FF2B5EF4-FFF2-40B4-BE49-F238E27FC236}">
                  <a16:creationId xmlns:a16="http://schemas.microsoft.com/office/drawing/2014/main" id="{FC1BCF72-AF5B-49F3-8DF1-7A262B13E06D}"/>
                </a:ext>
              </a:extLst>
            </p:cNvPr>
            <p:cNvSpPr txBox="1">
              <a:spLocks noChangeArrowheads="1"/>
            </p:cNvSpPr>
            <p:nvPr/>
          </p:nvSpPr>
          <p:spPr bwMode="auto">
            <a:xfrm>
              <a:off x="1565" y="1793"/>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1</a:t>
              </a:r>
            </a:p>
          </p:txBody>
        </p:sp>
      </p:grpSp>
      <p:grpSp>
        <p:nvGrpSpPr>
          <p:cNvPr id="31" name="Group 36">
            <a:extLst>
              <a:ext uri="{FF2B5EF4-FFF2-40B4-BE49-F238E27FC236}">
                <a16:creationId xmlns:a16="http://schemas.microsoft.com/office/drawing/2014/main" id="{A0027685-A9B1-4407-8333-9C94AB9CEEA5}"/>
              </a:ext>
            </a:extLst>
          </p:cNvPr>
          <p:cNvGrpSpPr>
            <a:grpSpLocks/>
          </p:cNvGrpSpPr>
          <p:nvPr/>
        </p:nvGrpSpPr>
        <p:grpSpPr bwMode="auto">
          <a:xfrm>
            <a:off x="5302250" y="2967038"/>
            <a:ext cx="1081087" cy="863600"/>
            <a:chOff x="3243" y="1975"/>
            <a:chExt cx="681" cy="544"/>
          </a:xfrm>
        </p:grpSpPr>
        <p:sp>
          <p:nvSpPr>
            <p:cNvPr id="32" name="Line 37">
              <a:extLst>
                <a:ext uri="{FF2B5EF4-FFF2-40B4-BE49-F238E27FC236}">
                  <a16:creationId xmlns:a16="http://schemas.microsoft.com/office/drawing/2014/main" id="{A63D6EBE-E4C3-4F9E-8C42-2DB52113A3FD}"/>
                </a:ext>
              </a:extLst>
            </p:cNvPr>
            <p:cNvSpPr>
              <a:spLocks noChangeShapeType="1"/>
            </p:cNvSpPr>
            <p:nvPr/>
          </p:nvSpPr>
          <p:spPr bwMode="auto">
            <a:xfrm>
              <a:off x="3243" y="1975"/>
              <a:ext cx="681" cy="54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 name="Text Box 38">
              <a:extLst>
                <a:ext uri="{FF2B5EF4-FFF2-40B4-BE49-F238E27FC236}">
                  <a16:creationId xmlns:a16="http://schemas.microsoft.com/office/drawing/2014/main" id="{6246F0A7-04DB-407C-94CC-1DE4FB7130CE}"/>
                </a:ext>
              </a:extLst>
            </p:cNvPr>
            <p:cNvSpPr txBox="1">
              <a:spLocks noChangeArrowheads="1"/>
            </p:cNvSpPr>
            <p:nvPr/>
          </p:nvSpPr>
          <p:spPr bwMode="auto">
            <a:xfrm>
              <a:off x="3516" y="206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2</a:t>
              </a:r>
            </a:p>
          </p:txBody>
        </p:sp>
      </p:grpSp>
      <p:sp>
        <p:nvSpPr>
          <p:cNvPr id="34" name="Text Box 39">
            <a:extLst>
              <a:ext uri="{FF2B5EF4-FFF2-40B4-BE49-F238E27FC236}">
                <a16:creationId xmlns:a16="http://schemas.microsoft.com/office/drawing/2014/main" id="{0460000C-0904-4808-888E-0360F1C28D93}"/>
              </a:ext>
            </a:extLst>
          </p:cNvPr>
          <p:cNvSpPr txBox="1">
            <a:spLocks noChangeArrowheads="1"/>
          </p:cNvSpPr>
          <p:nvPr/>
        </p:nvSpPr>
        <p:spPr bwMode="auto">
          <a:xfrm>
            <a:off x="3286125" y="2252663"/>
            <a:ext cx="1800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VU CS</a:t>
            </a:r>
            <a:b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b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name server</a:t>
            </a:r>
          </a:p>
        </p:txBody>
      </p:sp>
      <p:sp>
        <p:nvSpPr>
          <p:cNvPr id="35" name="Text Box 40">
            <a:extLst>
              <a:ext uri="{FF2B5EF4-FFF2-40B4-BE49-F238E27FC236}">
                <a16:creationId xmlns:a16="http://schemas.microsoft.com/office/drawing/2014/main" id="{51D795DA-A354-4F68-BDD9-43566A0EB00D}"/>
              </a:ext>
            </a:extLst>
          </p:cNvPr>
          <p:cNvSpPr txBox="1">
            <a:spLocks noChangeArrowheads="1"/>
          </p:cNvSpPr>
          <p:nvPr/>
        </p:nvSpPr>
        <p:spPr bwMode="auto">
          <a:xfrm>
            <a:off x="6526212" y="3195638"/>
            <a:ext cx="1800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EDU</a:t>
            </a:r>
            <a:b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b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name server</a:t>
            </a:r>
          </a:p>
        </p:txBody>
      </p:sp>
      <p:sp>
        <p:nvSpPr>
          <p:cNvPr id="36" name="Text Box 41">
            <a:extLst>
              <a:ext uri="{FF2B5EF4-FFF2-40B4-BE49-F238E27FC236}">
                <a16:creationId xmlns:a16="http://schemas.microsoft.com/office/drawing/2014/main" id="{0C7D9102-3DEE-4974-BC30-1A65954C4347}"/>
              </a:ext>
            </a:extLst>
          </p:cNvPr>
          <p:cNvSpPr txBox="1">
            <a:spLocks noChangeArrowheads="1"/>
          </p:cNvSpPr>
          <p:nvPr/>
        </p:nvSpPr>
        <p:spPr bwMode="auto">
          <a:xfrm>
            <a:off x="3502025" y="4413250"/>
            <a:ext cx="1800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USTC</a:t>
            </a:r>
            <a:b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b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name server</a:t>
            </a:r>
          </a:p>
        </p:txBody>
      </p:sp>
      <p:sp>
        <p:nvSpPr>
          <p:cNvPr id="37" name="Text Box 42">
            <a:extLst>
              <a:ext uri="{FF2B5EF4-FFF2-40B4-BE49-F238E27FC236}">
                <a16:creationId xmlns:a16="http://schemas.microsoft.com/office/drawing/2014/main" id="{F3BA9807-B7C0-4FB9-899F-9AAB14DA5230}"/>
              </a:ext>
            </a:extLst>
          </p:cNvPr>
          <p:cNvSpPr txBox="1">
            <a:spLocks noChangeArrowheads="1"/>
          </p:cNvSpPr>
          <p:nvPr/>
        </p:nvSpPr>
        <p:spPr bwMode="auto">
          <a:xfrm>
            <a:off x="622300" y="4413250"/>
            <a:ext cx="1800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USTC EE</a:t>
            </a:r>
            <a:b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b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name server</a:t>
            </a:r>
          </a:p>
        </p:txBody>
      </p:sp>
      <p:sp>
        <p:nvSpPr>
          <p:cNvPr id="38" name="Rectangle 45">
            <a:extLst>
              <a:ext uri="{FF2B5EF4-FFF2-40B4-BE49-F238E27FC236}">
                <a16:creationId xmlns:a16="http://schemas.microsoft.com/office/drawing/2014/main" id="{DFADEC67-457B-4B88-952C-FB753C54BC7A}"/>
              </a:ext>
            </a:extLst>
          </p:cNvPr>
          <p:cNvSpPr>
            <a:spLocks noChangeArrowheads="1"/>
          </p:cNvSpPr>
          <p:nvPr/>
        </p:nvSpPr>
        <p:spPr bwMode="auto">
          <a:xfrm>
            <a:off x="881062" y="2533650"/>
            <a:ext cx="1111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Resolver</a:t>
            </a:r>
            <a:endParaRPr kumimoji="0" lang="zh-CN" altLang="en-US"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Tree>
    <p:extLst>
      <p:ext uri="{BB962C8B-B14F-4D97-AF65-F5344CB8AC3E}">
        <p14:creationId xmlns:p14="http://schemas.microsoft.com/office/powerpoint/2010/main" val="80044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downRigh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strips(downRigh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strips(down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strips(down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9"/>
                                        </p:tgtEl>
                                        <p:attrNameLst>
                                          <p:attrName>fillcolor</p:attrName>
                                        </p:attrNameLst>
                                      </p:cBhvr>
                                      <p:to>
                                        <a:schemeClr val="accent2"/>
                                      </p:to>
                                    </p:animClr>
                                    <p:set>
                                      <p:cBhvr>
                                        <p:cTn id="27" dur="500" fill="hold"/>
                                        <p:tgtEl>
                                          <p:spTgt spid="9"/>
                                        </p:tgtEl>
                                        <p:attrNameLst>
                                          <p:attrName>fill.type</p:attrName>
                                        </p:attrNameLst>
                                      </p:cBhvr>
                                      <p:to>
                                        <p:strVal val="solid"/>
                                      </p:to>
                                    </p:set>
                                    <p:set>
                                      <p:cBhvr>
                                        <p:cTn id="28" dur="500" fill="hold"/>
                                        <p:tgtEl>
                                          <p:spTgt spid="9"/>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strips(upRigh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3"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strips(upRight)">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9"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strips(up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9"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strips(upLef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D9FA2B-15BF-4612-B2D9-7A68D8729833}"/>
              </a:ext>
            </a:extLst>
          </p:cNvPr>
          <p:cNvSpPr>
            <a:spLocks noGrp="1"/>
          </p:cNvSpPr>
          <p:nvPr>
            <p:ph type="title"/>
          </p:nvPr>
        </p:nvSpPr>
        <p:spPr/>
        <p:txBody>
          <a:bodyPr/>
          <a:lstStyle/>
          <a:p>
            <a:r>
              <a:rPr lang="zh-CN" altLang="en-US" dirty="0"/>
              <a:t>迭代查询</a:t>
            </a:r>
            <a:r>
              <a:rPr lang="en-US" altLang="zh-CN" dirty="0"/>
              <a:t>iterative query</a:t>
            </a:r>
            <a:endParaRPr lang="zh-CN" altLang="en-US" dirty="0"/>
          </a:p>
        </p:txBody>
      </p:sp>
      <p:sp>
        <p:nvSpPr>
          <p:cNvPr id="4" name="Rectangle 4">
            <a:extLst>
              <a:ext uri="{FF2B5EF4-FFF2-40B4-BE49-F238E27FC236}">
                <a16:creationId xmlns:a16="http://schemas.microsoft.com/office/drawing/2014/main" id="{C8AD082B-2997-4973-9521-CF8AF6C0B3BD}"/>
              </a:ext>
            </a:extLst>
          </p:cNvPr>
          <p:cNvSpPr>
            <a:spLocks noChangeArrowheads="1"/>
          </p:cNvSpPr>
          <p:nvPr/>
        </p:nvSpPr>
        <p:spPr bwMode="auto">
          <a:xfrm>
            <a:off x="838200" y="1600200"/>
            <a:ext cx="5989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2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例：查询</a:t>
            </a:r>
            <a:r>
              <a:rPr kumimoji="0" lang="en-US" altLang="zh-CN" sz="2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if.ee.ustc.edu</a:t>
            </a:r>
            <a:r>
              <a:rPr kumimoji="0" lang="zh-CN" altLang="en-US" sz="2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所对应的资源记录</a:t>
            </a:r>
          </a:p>
        </p:txBody>
      </p:sp>
      <p:sp>
        <p:nvSpPr>
          <p:cNvPr id="5" name="Rectangle 6">
            <a:extLst>
              <a:ext uri="{FF2B5EF4-FFF2-40B4-BE49-F238E27FC236}">
                <a16:creationId xmlns:a16="http://schemas.microsoft.com/office/drawing/2014/main" id="{68520BA8-EC41-46EB-A107-69ADB313F666}"/>
              </a:ext>
            </a:extLst>
          </p:cNvPr>
          <p:cNvSpPr>
            <a:spLocks noChangeArrowheads="1"/>
          </p:cNvSpPr>
          <p:nvPr/>
        </p:nvSpPr>
        <p:spPr bwMode="auto">
          <a:xfrm>
            <a:off x="693737" y="4213225"/>
            <a:ext cx="1590675" cy="6270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flits.cs.vu.nl</a:t>
            </a:r>
          </a:p>
        </p:txBody>
      </p:sp>
      <p:sp>
        <p:nvSpPr>
          <p:cNvPr id="6" name="Rectangle 7">
            <a:extLst>
              <a:ext uri="{FF2B5EF4-FFF2-40B4-BE49-F238E27FC236}">
                <a16:creationId xmlns:a16="http://schemas.microsoft.com/office/drawing/2014/main" id="{1BA6D43B-3CB8-4A21-B5A4-F820D75F08E7}"/>
              </a:ext>
            </a:extLst>
          </p:cNvPr>
          <p:cNvSpPr>
            <a:spLocks noChangeArrowheads="1"/>
          </p:cNvSpPr>
          <p:nvPr/>
        </p:nvSpPr>
        <p:spPr bwMode="auto">
          <a:xfrm>
            <a:off x="3144837" y="4213225"/>
            <a:ext cx="1457325" cy="596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cs.vu.nl</a:t>
            </a:r>
          </a:p>
        </p:txBody>
      </p:sp>
      <p:sp>
        <p:nvSpPr>
          <p:cNvPr id="7" name="Text Box 8">
            <a:extLst>
              <a:ext uri="{FF2B5EF4-FFF2-40B4-BE49-F238E27FC236}">
                <a16:creationId xmlns:a16="http://schemas.microsoft.com/office/drawing/2014/main" id="{21008200-9542-420A-8B28-074136BF8C73}"/>
              </a:ext>
            </a:extLst>
          </p:cNvPr>
          <p:cNvSpPr txBox="1">
            <a:spLocks noChangeArrowheads="1"/>
          </p:cNvSpPr>
          <p:nvPr/>
        </p:nvSpPr>
        <p:spPr bwMode="auto">
          <a:xfrm>
            <a:off x="2870200" y="3482975"/>
            <a:ext cx="18557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VU CS</a:t>
            </a:r>
            <a:b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b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 name server</a:t>
            </a:r>
          </a:p>
        </p:txBody>
      </p:sp>
      <p:sp>
        <p:nvSpPr>
          <p:cNvPr id="8" name="Rectangle 9">
            <a:extLst>
              <a:ext uri="{FF2B5EF4-FFF2-40B4-BE49-F238E27FC236}">
                <a16:creationId xmlns:a16="http://schemas.microsoft.com/office/drawing/2014/main" id="{1C217374-8A38-48B5-B6F2-209BA2755AAF}"/>
              </a:ext>
            </a:extLst>
          </p:cNvPr>
          <p:cNvSpPr>
            <a:spLocks noChangeArrowheads="1"/>
          </p:cNvSpPr>
          <p:nvPr/>
        </p:nvSpPr>
        <p:spPr bwMode="auto">
          <a:xfrm>
            <a:off x="6126162" y="2619375"/>
            <a:ext cx="2054225" cy="596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edu-server.net</a:t>
            </a:r>
          </a:p>
        </p:txBody>
      </p:sp>
      <p:sp>
        <p:nvSpPr>
          <p:cNvPr id="9" name="Text Box 10">
            <a:extLst>
              <a:ext uri="{FF2B5EF4-FFF2-40B4-BE49-F238E27FC236}">
                <a16:creationId xmlns:a16="http://schemas.microsoft.com/office/drawing/2014/main" id="{2BDAE4A2-A526-4078-8DE9-472282321D18}"/>
              </a:ext>
            </a:extLst>
          </p:cNvPr>
          <p:cNvSpPr txBox="1">
            <a:spLocks noChangeArrowheads="1"/>
          </p:cNvSpPr>
          <p:nvPr/>
        </p:nvSpPr>
        <p:spPr bwMode="auto">
          <a:xfrm>
            <a:off x="6132512" y="1889125"/>
            <a:ext cx="20494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EDU</a:t>
            </a:r>
            <a:b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b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 name server</a:t>
            </a:r>
          </a:p>
        </p:txBody>
      </p:sp>
      <p:sp>
        <p:nvSpPr>
          <p:cNvPr id="10" name="Rectangle 11">
            <a:extLst>
              <a:ext uri="{FF2B5EF4-FFF2-40B4-BE49-F238E27FC236}">
                <a16:creationId xmlns:a16="http://schemas.microsoft.com/office/drawing/2014/main" id="{5D15B074-45DC-4DFA-B777-493AB6373519}"/>
              </a:ext>
            </a:extLst>
          </p:cNvPr>
          <p:cNvSpPr>
            <a:spLocks noChangeArrowheads="1"/>
          </p:cNvSpPr>
          <p:nvPr/>
        </p:nvSpPr>
        <p:spPr bwMode="auto">
          <a:xfrm>
            <a:off x="6126162" y="4146550"/>
            <a:ext cx="2055813" cy="596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ustc.edu</a:t>
            </a:r>
          </a:p>
        </p:txBody>
      </p:sp>
      <p:sp>
        <p:nvSpPr>
          <p:cNvPr id="11" name="Text Box 12">
            <a:extLst>
              <a:ext uri="{FF2B5EF4-FFF2-40B4-BE49-F238E27FC236}">
                <a16:creationId xmlns:a16="http://schemas.microsoft.com/office/drawing/2014/main" id="{C2536200-BD97-4B19-98B2-D4EB800D764F}"/>
              </a:ext>
            </a:extLst>
          </p:cNvPr>
          <p:cNvSpPr txBox="1">
            <a:spLocks noChangeArrowheads="1"/>
          </p:cNvSpPr>
          <p:nvPr/>
        </p:nvSpPr>
        <p:spPr bwMode="auto">
          <a:xfrm>
            <a:off x="5949950" y="3482975"/>
            <a:ext cx="2447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USTC</a:t>
            </a:r>
            <a:b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b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 name server</a:t>
            </a:r>
          </a:p>
        </p:txBody>
      </p:sp>
      <p:sp>
        <p:nvSpPr>
          <p:cNvPr id="12" name="Rectangle 13">
            <a:extLst>
              <a:ext uri="{FF2B5EF4-FFF2-40B4-BE49-F238E27FC236}">
                <a16:creationId xmlns:a16="http://schemas.microsoft.com/office/drawing/2014/main" id="{CB80FF61-C8C8-4AF7-A131-C770FACC47F2}"/>
              </a:ext>
            </a:extLst>
          </p:cNvPr>
          <p:cNvSpPr>
            <a:spLocks noChangeArrowheads="1"/>
          </p:cNvSpPr>
          <p:nvPr/>
        </p:nvSpPr>
        <p:spPr bwMode="auto">
          <a:xfrm>
            <a:off x="6126162" y="5540375"/>
            <a:ext cx="2128838" cy="596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ee.ustc.edu</a:t>
            </a:r>
          </a:p>
        </p:txBody>
      </p:sp>
      <p:sp>
        <p:nvSpPr>
          <p:cNvPr id="13" name="Text Box 14">
            <a:extLst>
              <a:ext uri="{FF2B5EF4-FFF2-40B4-BE49-F238E27FC236}">
                <a16:creationId xmlns:a16="http://schemas.microsoft.com/office/drawing/2014/main" id="{53F16701-E3DE-4F0C-BBE5-565D2A8CD6C5}"/>
              </a:ext>
            </a:extLst>
          </p:cNvPr>
          <p:cNvSpPr txBox="1">
            <a:spLocks noChangeArrowheads="1"/>
          </p:cNvSpPr>
          <p:nvPr/>
        </p:nvSpPr>
        <p:spPr bwMode="auto">
          <a:xfrm>
            <a:off x="5878512" y="4810125"/>
            <a:ext cx="25923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USTC EE</a:t>
            </a:r>
            <a:b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b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 name server</a:t>
            </a:r>
          </a:p>
        </p:txBody>
      </p:sp>
      <p:grpSp>
        <p:nvGrpSpPr>
          <p:cNvPr id="14" name="Group 33">
            <a:extLst>
              <a:ext uri="{FF2B5EF4-FFF2-40B4-BE49-F238E27FC236}">
                <a16:creationId xmlns:a16="http://schemas.microsoft.com/office/drawing/2014/main" id="{9DA39C2D-FA92-4B31-AE40-FFEFEE348842}"/>
              </a:ext>
            </a:extLst>
          </p:cNvPr>
          <p:cNvGrpSpPr>
            <a:grpSpLocks/>
          </p:cNvGrpSpPr>
          <p:nvPr/>
        </p:nvGrpSpPr>
        <p:grpSpPr bwMode="auto">
          <a:xfrm>
            <a:off x="2282825" y="4046538"/>
            <a:ext cx="862012" cy="396875"/>
            <a:chOff x="1477" y="2975"/>
            <a:chExt cx="543" cy="250"/>
          </a:xfrm>
        </p:grpSpPr>
        <p:sp>
          <p:nvSpPr>
            <p:cNvPr id="15" name="Line 15">
              <a:extLst>
                <a:ext uri="{FF2B5EF4-FFF2-40B4-BE49-F238E27FC236}">
                  <a16:creationId xmlns:a16="http://schemas.microsoft.com/office/drawing/2014/main" id="{F6DEF144-69F9-41C6-B856-ACE456586AD3}"/>
                </a:ext>
              </a:extLst>
            </p:cNvPr>
            <p:cNvSpPr>
              <a:spLocks noChangeShapeType="1"/>
            </p:cNvSpPr>
            <p:nvPr/>
          </p:nvSpPr>
          <p:spPr bwMode="auto">
            <a:xfrm>
              <a:off x="1477" y="3205"/>
              <a:ext cx="543"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6" name="Text Box 23">
              <a:extLst>
                <a:ext uri="{FF2B5EF4-FFF2-40B4-BE49-F238E27FC236}">
                  <a16:creationId xmlns:a16="http://schemas.microsoft.com/office/drawing/2014/main" id="{4FBBD36B-40C6-4695-8B50-0E6C91F6E18F}"/>
                </a:ext>
              </a:extLst>
            </p:cNvPr>
            <p:cNvSpPr txBox="1">
              <a:spLocks noChangeArrowheads="1"/>
            </p:cNvSpPr>
            <p:nvPr/>
          </p:nvSpPr>
          <p:spPr bwMode="auto">
            <a:xfrm>
              <a:off x="1561" y="2975"/>
              <a:ext cx="4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1</a:t>
              </a:r>
            </a:p>
          </p:txBody>
        </p:sp>
      </p:grpSp>
      <p:grpSp>
        <p:nvGrpSpPr>
          <p:cNvPr id="17" name="Group 40">
            <a:extLst>
              <a:ext uri="{FF2B5EF4-FFF2-40B4-BE49-F238E27FC236}">
                <a16:creationId xmlns:a16="http://schemas.microsoft.com/office/drawing/2014/main" id="{D0060006-1759-4488-896A-71C1889E0D8E}"/>
              </a:ext>
            </a:extLst>
          </p:cNvPr>
          <p:cNvGrpSpPr>
            <a:grpSpLocks/>
          </p:cNvGrpSpPr>
          <p:nvPr/>
        </p:nvGrpSpPr>
        <p:grpSpPr bwMode="auto">
          <a:xfrm>
            <a:off x="2282825" y="4643438"/>
            <a:ext cx="862012" cy="396875"/>
            <a:chOff x="1477" y="3351"/>
            <a:chExt cx="543" cy="250"/>
          </a:xfrm>
        </p:grpSpPr>
        <p:sp>
          <p:nvSpPr>
            <p:cNvPr id="18" name="Line 16">
              <a:extLst>
                <a:ext uri="{FF2B5EF4-FFF2-40B4-BE49-F238E27FC236}">
                  <a16:creationId xmlns:a16="http://schemas.microsoft.com/office/drawing/2014/main" id="{F977358C-100A-4E9B-8F85-61D42C0DD339}"/>
                </a:ext>
              </a:extLst>
            </p:cNvPr>
            <p:cNvSpPr>
              <a:spLocks noChangeShapeType="1"/>
            </p:cNvSpPr>
            <p:nvPr/>
          </p:nvSpPr>
          <p:spPr bwMode="auto">
            <a:xfrm flipH="1">
              <a:off x="1477" y="3373"/>
              <a:ext cx="543"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9" name="Text Box 24">
              <a:extLst>
                <a:ext uri="{FF2B5EF4-FFF2-40B4-BE49-F238E27FC236}">
                  <a16:creationId xmlns:a16="http://schemas.microsoft.com/office/drawing/2014/main" id="{13B6AC8F-87EC-4E02-AF39-A00419917AFC}"/>
                </a:ext>
              </a:extLst>
            </p:cNvPr>
            <p:cNvSpPr txBox="1">
              <a:spLocks noChangeArrowheads="1"/>
            </p:cNvSpPr>
            <p:nvPr/>
          </p:nvSpPr>
          <p:spPr bwMode="auto">
            <a:xfrm>
              <a:off x="1561" y="3351"/>
              <a:ext cx="4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8</a:t>
              </a:r>
            </a:p>
          </p:txBody>
        </p:sp>
      </p:grpSp>
      <p:grpSp>
        <p:nvGrpSpPr>
          <p:cNvPr id="20" name="Group 36">
            <a:extLst>
              <a:ext uri="{FF2B5EF4-FFF2-40B4-BE49-F238E27FC236}">
                <a16:creationId xmlns:a16="http://schemas.microsoft.com/office/drawing/2014/main" id="{9F300316-8A90-4CA2-988C-C573451EEE9E}"/>
              </a:ext>
            </a:extLst>
          </p:cNvPr>
          <p:cNvGrpSpPr>
            <a:grpSpLocks/>
          </p:cNvGrpSpPr>
          <p:nvPr/>
        </p:nvGrpSpPr>
        <p:grpSpPr bwMode="auto">
          <a:xfrm>
            <a:off x="4668837" y="4013200"/>
            <a:ext cx="1392238" cy="396875"/>
            <a:chOff x="2980" y="2954"/>
            <a:chExt cx="877" cy="250"/>
          </a:xfrm>
        </p:grpSpPr>
        <p:sp>
          <p:nvSpPr>
            <p:cNvPr id="21" name="Line 19">
              <a:extLst>
                <a:ext uri="{FF2B5EF4-FFF2-40B4-BE49-F238E27FC236}">
                  <a16:creationId xmlns:a16="http://schemas.microsoft.com/office/drawing/2014/main" id="{1A7BB508-7722-43FA-9057-B80960E536A3}"/>
                </a:ext>
              </a:extLst>
            </p:cNvPr>
            <p:cNvSpPr>
              <a:spLocks noChangeShapeType="1"/>
            </p:cNvSpPr>
            <p:nvPr/>
          </p:nvSpPr>
          <p:spPr bwMode="auto">
            <a:xfrm>
              <a:off x="2980" y="3164"/>
              <a:ext cx="87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2" name="Text Box 25">
              <a:extLst>
                <a:ext uri="{FF2B5EF4-FFF2-40B4-BE49-F238E27FC236}">
                  <a16:creationId xmlns:a16="http://schemas.microsoft.com/office/drawing/2014/main" id="{2E3A21A2-F25A-420B-A48E-CEFDB4029A8D}"/>
                </a:ext>
              </a:extLst>
            </p:cNvPr>
            <p:cNvSpPr txBox="1">
              <a:spLocks noChangeArrowheads="1"/>
            </p:cNvSpPr>
            <p:nvPr/>
          </p:nvSpPr>
          <p:spPr bwMode="auto">
            <a:xfrm>
              <a:off x="3190" y="2954"/>
              <a:ext cx="4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4</a:t>
              </a:r>
            </a:p>
          </p:txBody>
        </p:sp>
      </p:grpSp>
      <p:grpSp>
        <p:nvGrpSpPr>
          <p:cNvPr id="23" name="Group 37">
            <a:extLst>
              <a:ext uri="{FF2B5EF4-FFF2-40B4-BE49-F238E27FC236}">
                <a16:creationId xmlns:a16="http://schemas.microsoft.com/office/drawing/2014/main" id="{32631149-CD50-4D5A-B518-1E00CE6ACFEF}"/>
              </a:ext>
            </a:extLst>
          </p:cNvPr>
          <p:cNvGrpSpPr>
            <a:grpSpLocks/>
          </p:cNvGrpSpPr>
          <p:nvPr/>
        </p:nvGrpSpPr>
        <p:grpSpPr bwMode="auto">
          <a:xfrm>
            <a:off x="4668837" y="4511675"/>
            <a:ext cx="1392238" cy="396875"/>
            <a:chOff x="2980" y="3268"/>
            <a:chExt cx="877" cy="250"/>
          </a:xfrm>
        </p:grpSpPr>
        <p:sp>
          <p:nvSpPr>
            <p:cNvPr id="24" name="Line 20">
              <a:extLst>
                <a:ext uri="{FF2B5EF4-FFF2-40B4-BE49-F238E27FC236}">
                  <a16:creationId xmlns:a16="http://schemas.microsoft.com/office/drawing/2014/main" id="{99FADBA4-BF85-4722-93E5-CA9CAECD273E}"/>
                </a:ext>
              </a:extLst>
            </p:cNvPr>
            <p:cNvSpPr>
              <a:spLocks noChangeShapeType="1"/>
            </p:cNvSpPr>
            <p:nvPr/>
          </p:nvSpPr>
          <p:spPr bwMode="auto">
            <a:xfrm flipH="1">
              <a:off x="2980" y="3289"/>
              <a:ext cx="87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5" name="Text Box 26">
              <a:extLst>
                <a:ext uri="{FF2B5EF4-FFF2-40B4-BE49-F238E27FC236}">
                  <a16:creationId xmlns:a16="http://schemas.microsoft.com/office/drawing/2014/main" id="{0A9FB58C-CC71-439C-89F0-8A1042AD9F1C}"/>
                </a:ext>
              </a:extLst>
            </p:cNvPr>
            <p:cNvSpPr txBox="1">
              <a:spLocks noChangeArrowheads="1"/>
            </p:cNvSpPr>
            <p:nvPr/>
          </p:nvSpPr>
          <p:spPr bwMode="auto">
            <a:xfrm>
              <a:off x="3231" y="3268"/>
              <a:ext cx="4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5</a:t>
              </a:r>
            </a:p>
          </p:txBody>
        </p:sp>
      </p:grpSp>
      <p:grpSp>
        <p:nvGrpSpPr>
          <p:cNvPr id="26" name="Group 38">
            <a:extLst>
              <a:ext uri="{FF2B5EF4-FFF2-40B4-BE49-F238E27FC236}">
                <a16:creationId xmlns:a16="http://schemas.microsoft.com/office/drawing/2014/main" id="{C0B7503F-3FFD-4A3D-B5C1-61862B70B9B2}"/>
              </a:ext>
            </a:extLst>
          </p:cNvPr>
          <p:cNvGrpSpPr>
            <a:grpSpLocks/>
          </p:cNvGrpSpPr>
          <p:nvPr/>
        </p:nvGrpSpPr>
        <p:grpSpPr bwMode="auto">
          <a:xfrm>
            <a:off x="4668837" y="4678363"/>
            <a:ext cx="1392238" cy="928687"/>
            <a:chOff x="2980" y="3373"/>
            <a:chExt cx="877" cy="585"/>
          </a:xfrm>
        </p:grpSpPr>
        <p:sp>
          <p:nvSpPr>
            <p:cNvPr id="27" name="Line 21">
              <a:extLst>
                <a:ext uri="{FF2B5EF4-FFF2-40B4-BE49-F238E27FC236}">
                  <a16:creationId xmlns:a16="http://schemas.microsoft.com/office/drawing/2014/main" id="{2B3A8283-B70C-473D-8184-7CA793A9355F}"/>
                </a:ext>
              </a:extLst>
            </p:cNvPr>
            <p:cNvSpPr>
              <a:spLocks noChangeShapeType="1"/>
            </p:cNvSpPr>
            <p:nvPr/>
          </p:nvSpPr>
          <p:spPr bwMode="auto">
            <a:xfrm>
              <a:off x="2980" y="3373"/>
              <a:ext cx="877" cy="58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8" name="Text Box 27">
              <a:extLst>
                <a:ext uri="{FF2B5EF4-FFF2-40B4-BE49-F238E27FC236}">
                  <a16:creationId xmlns:a16="http://schemas.microsoft.com/office/drawing/2014/main" id="{E09D5B2B-DD94-40F3-92C6-278E3F76FDEB}"/>
                </a:ext>
              </a:extLst>
            </p:cNvPr>
            <p:cNvSpPr txBox="1">
              <a:spLocks noChangeArrowheads="1"/>
            </p:cNvSpPr>
            <p:nvPr/>
          </p:nvSpPr>
          <p:spPr bwMode="auto">
            <a:xfrm>
              <a:off x="3356" y="3498"/>
              <a:ext cx="4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6</a:t>
              </a:r>
            </a:p>
          </p:txBody>
        </p:sp>
      </p:grpSp>
      <p:grpSp>
        <p:nvGrpSpPr>
          <p:cNvPr id="29" name="Group 39">
            <a:extLst>
              <a:ext uri="{FF2B5EF4-FFF2-40B4-BE49-F238E27FC236}">
                <a16:creationId xmlns:a16="http://schemas.microsoft.com/office/drawing/2014/main" id="{9DD82F0D-7A37-4354-8B29-EB8B8CCEB7F1}"/>
              </a:ext>
            </a:extLst>
          </p:cNvPr>
          <p:cNvGrpSpPr>
            <a:grpSpLocks/>
          </p:cNvGrpSpPr>
          <p:nvPr/>
        </p:nvGrpSpPr>
        <p:grpSpPr bwMode="auto">
          <a:xfrm>
            <a:off x="4537075" y="4943475"/>
            <a:ext cx="1457325" cy="995363"/>
            <a:chOff x="2897" y="3540"/>
            <a:chExt cx="918" cy="627"/>
          </a:xfrm>
        </p:grpSpPr>
        <p:sp>
          <p:nvSpPr>
            <p:cNvPr id="30" name="Line 22">
              <a:extLst>
                <a:ext uri="{FF2B5EF4-FFF2-40B4-BE49-F238E27FC236}">
                  <a16:creationId xmlns:a16="http://schemas.microsoft.com/office/drawing/2014/main" id="{14A8FA2F-B2F7-4105-BA43-B56A9FF69FC0}"/>
                </a:ext>
              </a:extLst>
            </p:cNvPr>
            <p:cNvSpPr>
              <a:spLocks noChangeShapeType="1"/>
            </p:cNvSpPr>
            <p:nvPr/>
          </p:nvSpPr>
          <p:spPr bwMode="auto">
            <a:xfrm flipH="1" flipV="1">
              <a:off x="2897" y="3540"/>
              <a:ext cx="918" cy="62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 name="Text Box 28">
              <a:extLst>
                <a:ext uri="{FF2B5EF4-FFF2-40B4-BE49-F238E27FC236}">
                  <a16:creationId xmlns:a16="http://schemas.microsoft.com/office/drawing/2014/main" id="{414BCF1D-5434-4C99-B314-7650F7FCFB63}"/>
                </a:ext>
              </a:extLst>
            </p:cNvPr>
            <p:cNvSpPr txBox="1">
              <a:spLocks noChangeArrowheads="1"/>
            </p:cNvSpPr>
            <p:nvPr/>
          </p:nvSpPr>
          <p:spPr bwMode="auto">
            <a:xfrm>
              <a:off x="2939" y="3769"/>
              <a:ext cx="4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7</a:t>
              </a:r>
            </a:p>
          </p:txBody>
        </p:sp>
      </p:grpSp>
      <p:grpSp>
        <p:nvGrpSpPr>
          <p:cNvPr id="32" name="Group 34">
            <a:extLst>
              <a:ext uri="{FF2B5EF4-FFF2-40B4-BE49-F238E27FC236}">
                <a16:creationId xmlns:a16="http://schemas.microsoft.com/office/drawing/2014/main" id="{BF72C40E-E3C8-45D1-99A3-EED7A1AB0ECB}"/>
              </a:ext>
            </a:extLst>
          </p:cNvPr>
          <p:cNvGrpSpPr>
            <a:grpSpLocks/>
          </p:cNvGrpSpPr>
          <p:nvPr/>
        </p:nvGrpSpPr>
        <p:grpSpPr bwMode="auto">
          <a:xfrm>
            <a:off x="4668837" y="2752725"/>
            <a:ext cx="1258888" cy="1260475"/>
            <a:chOff x="2980" y="2160"/>
            <a:chExt cx="793" cy="794"/>
          </a:xfrm>
        </p:grpSpPr>
        <p:sp>
          <p:nvSpPr>
            <p:cNvPr id="33" name="Line 17">
              <a:extLst>
                <a:ext uri="{FF2B5EF4-FFF2-40B4-BE49-F238E27FC236}">
                  <a16:creationId xmlns:a16="http://schemas.microsoft.com/office/drawing/2014/main" id="{9E74D315-CEE0-4F11-8427-C8C32428F088}"/>
                </a:ext>
              </a:extLst>
            </p:cNvPr>
            <p:cNvSpPr>
              <a:spLocks noChangeShapeType="1"/>
            </p:cNvSpPr>
            <p:nvPr/>
          </p:nvSpPr>
          <p:spPr bwMode="auto">
            <a:xfrm flipV="1">
              <a:off x="2980" y="2160"/>
              <a:ext cx="793" cy="7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 name="Text Box 29">
              <a:extLst>
                <a:ext uri="{FF2B5EF4-FFF2-40B4-BE49-F238E27FC236}">
                  <a16:creationId xmlns:a16="http://schemas.microsoft.com/office/drawing/2014/main" id="{B6B5951E-8E92-4093-AF6C-E6B51973B01F}"/>
                </a:ext>
              </a:extLst>
            </p:cNvPr>
            <p:cNvSpPr txBox="1">
              <a:spLocks noChangeArrowheads="1"/>
            </p:cNvSpPr>
            <p:nvPr/>
          </p:nvSpPr>
          <p:spPr bwMode="auto">
            <a:xfrm>
              <a:off x="3022" y="2411"/>
              <a:ext cx="4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2</a:t>
              </a:r>
            </a:p>
          </p:txBody>
        </p:sp>
      </p:grpSp>
      <p:grpSp>
        <p:nvGrpSpPr>
          <p:cNvPr id="35" name="Group 35">
            <a:extLst>
              <a:ext uri="{FF2B5EF4-FFF2-40B4-BE49-F238E27FC236}">
                <a16:creationId xmlns:a16="http://schemas.microsoft.com/office/drawing/2014/main" id="{B958E12B-AD9F-4DF2-9C08-71C93F23AA71}"/>
              </a:ext>
            </a:extLst>
          </p:cNvPr>
          <p:cNvGrpSpPr>
            <a:grpSpLocks/>
          </p:cNvGrpSpPr>
          <p:nvPr/>
        </p:nvGrpSpPr>
        <p:grpSpPr bwMode="auto">
          <a:xfrm>
            <a:off x="4802187" y="2951163"/>
            <a:ext cx="1258888" cy="1262062"/>
            <a:chOff x="3064" y="2285"/>
            <a:chExt cx="793" cy="795"/>
          </a:xfrm>
        </p:grpSpPr>
        <p:sp>
          <p:nvSpPr>
            <p:cNvPr id="36" name="Line 18">
              <a:extLst>
                <a:ext uri="{FF2B5EF4-FFF2-40B4-BE49-F238E27FC236}">
                  <a16:creationId xmlns:a16="http://schemas.microsoft.com/office/drawing/2014/main" id="{BB67B36E-ADFE-4226-B303-75B3F536F51D}"/>
                </a:ext>
              </a:extLst>
            </p:cNvPr>
            <p:cNvSpPr>
              <a:spLocks noChangeShapeType="1"/>
            </p:cNvSpPr>
            <p:nvPr/>
          </p:nvSpPr>
          <p:spPr bwMode="auto">
            <a:xfrm flipH="1">
              <a:off x="3064" y="2285"/>
              <a:ext cx="793" cy="7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7" name="Text Box 30">
              <a:extLst>
                <a:ext uri="{FF2B5EF4-FFF2-40B4-BE49-F238E27FC236}">
                  <a16:creationId xmlns:a16="http://schemas.microsoft.com/office/drawing/2014/main" id="{78F4A29D-54AA-4135-9BE2-B6CC0C34FE91}"/>
                </a:ext>
              </a:extLst>
            </p:cNvPr>
            <p:cNvSpPr txBox="1">
              <a:spLocks noChangeArrowheads="1"/>
            </p:cNvSpPr>
            <p:nvPr/>
          </p:nvSpPr>
          <p:spPr bwMode="auto">
            <a:xfrm>
              <a:off x="3356" y="2661"/>
              <a:ext cx="4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3</a:t>
              </a:r>
            </a:p>
          </p:txBody>
        </p:sp>
      </p:grpSp>
      <p:sp>
        <p:nvSpPr>
          <p:cNvPr id="38" name="Text Box 31">
            <a:extLst>
              <a:ext uri="{FF2B5EF4-FFF2-40B4-BE49-F238E27FC236}">
                <a16:creationId xmlns:a16="http://schemas.microsoft.com/office/drawing/2014/main" id="{EF6177AF-39EE-4323-B636-09419C110901}"/>
              </a:ext>
            </a:extLst>
          </p:cNvPr>
          <p:cNvSpPr txBox="1">
            <a:spLocks noChangeArrowheads="1"/>
          </p:cNvSpPr>
          <p:nvPr/>
        </p:nvSpPr>
        <p:spPr bwMode="auto">
          <a:xfrm>
            <a:off x="827087" y="3548063"/>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zh-CN" altLang="en-US"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9" name="Text Box 32">
            <a:extLst>
              <a:ext uri="{FF2B5EF4-FFF2-40B4-BE49-F238E27FC236}">
                <a16:creationId xmlns:a16="http://schemas.microsoft.com/office/drawing/2014/main" id="{ACFCD4C2-0DAC-44B9-95E5-EDCCB34223D7}"/>
              </a:ext>
            </a:extLst>
          </p:cNvPr>
          <p:cNvSpPr txBox="1">
            <a:spLocks noChangeArrowheads="1"/>
          </p:cNvSpPr>
          <p:nvPr/>
        </p:nvSpPr>
        <p:spPr bwMode="auto">
          <a:xfrm>
            <a:off x="693737" y="3713163"/>
            <a:ext cx="1589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Resolver</a:t>
            </a:r>
          </a:p>
        </p:txBody>
      </p:sp>
    </p:spTree>
    <p:extLst>
      <p:ext uri="{BB962C8B-B14F-4D97-AF65-F5344CB8AC3E}">
        <p14:creationId xmlns:p14="http://schemas.microsoft.com/office/powerpoint/2010/main" val="210207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upRigh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strips(upRigh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strips(down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trips(upRigh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strips(downLeft)">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strips(downRigh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2"/>
                                        </p:tgtEl>
                                        <p:attrNameLst>
                                          <p:attrName>fillcolor</p:attrName>
                                        </p:attrNameLst>
                                      </p:cBhvr>
                                      <p:to>
                                        <a:schemeClr val="accent2"/>
                                      </p:to>
                                    </p:animClr>
                                    <p:set>
                                      <p:cBhvr>
                                        <p:cTn id="37" dur="500" fill="hold"/>
                                        <p:tgtEl>
                                          <p:spTgt spid="12"/>
                                        </p:tgtEl>
                                        <p:attrNameLst>
                                          <p:attrName>fill.type</p:attrName>
                                        </p:attrNameLst>
                                      </p:cBhvr>
                                      <p:to>
                                        <p:strVal val="solid"/>
                                      </p:to>
                                    </p:set>
                                    <p:set>
                                      <p:cBhvr>
                                        <p:cTn id="38" dur="500" fill="hold"/>
                                        <p:tgtEl>
                                          <p:spTgt spid="12"/>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8" presetClass="entr" presetSubtype="9"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strips(upLeft)">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strips(downLeft)">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C2F55-63C9-EF72-ACA7-A8095D8351F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0A2EDC1-752C-0F69-CF3E-3A33D31DE867}"/>
              </a:ext>
            </a:extLst>
          </p:cNvPr>
          <p:cNvSpPr>
            <a:spLocks noGrp="1"/>
          </p:cNvSpPr>
          <p:nvPr>
            <p:ph type="title"/>
          </p:nvPr>
        </p:nvSpPr>
        <p:spPr/>
        <p:txBody>
          <a:bodyPr/>
          <a:lstStyle/>
          <a:p>
            <a:r>
              <a:rPr lang="en-US" altLang="zh-CN" dirty="0"/>
              <a:t>Chapter9</a:t>
            </a:r>
            <a:r>
              <a:rPr lang="zh-CN" altLang="en-US" dirty="0"/>
              <a:t> 应用层</a:t>
            </a:r>
          </a:p>
        </p:txBody>
      </p:sp>
      <p:sp>
        <p:nvSpPr>
          <p:cNvPr id="3" name="内容占位符 2">
            <a:extLst>
              <a:ext uri="{FF2B5EF4-FFF2-40B4-BE49-F238E27FC236}">
                <a16:creationId xmlns:a16="http://schemas.microsoft.com/office/drawing/2014/main" id="{5A010843-CCC7-7948-F034-AD6CC3C89CBE}"/>
              </a:ext>
            </a:extLst>
          </p:cNvPr>
          <p:cNvSpPr>
            <a:spLocks noGrp="1"/>
          </p:cNvSpPr>
          <p:nvPr>
            <p:ph idx="1"/>
          </p:nvPr>
        </p:nvSpPr>
        <p:spPr/>
        <p:txBody>
          <a:bodyPr>
            <a:normAutofit/>
          </a:bodyPr>
          <a:lstStyle/>
          <a:p>
            <a:pPr eaLnBrk="1" hangingPunct="1"/>
            <a:r>
              <a:rPr lang="en-US" altLang="zh-CN" b="1" dirty="0"/>
              <a:t>9.1 </a:t>
            </a:r>
            <a:r>
              <a:rPr lang="zh-CN" altLang="en-US" b="1" dirty="0"/>
              <a:t>网络的计算和访问模式</a:t>
            </a:r>
          </a:p>
          <a:p>
            <a:pPr eaLnBrk="1" hangingPunct="1"/>
            <a:r>
              <a:rPr lang="en-US" altLang="zh-CN" b="1" dirty="0"/>
              <a:t>9.2 </a:t>
            </a:r>
            <a:r>
              <a:rPr lang="zh-CN" altLang="en-US" b="1" dirty="0"/>
              <a:t>域名系统</a:t>
            </a:r>
            <a:r>
              <a:rPr lang="en-US" altLang="zh-CN" b="1" dirty="0"/>
              <a:t>(DNS)</a:t>
            </a:r>
          </a:p>
          <a:p>
            <a:pPr eaLnBrk="1" hangingPunct="1"/>
            <a:r>
              <a:rPr lang="en-US" altLang="zh-CN" b="1" dirty="0">
                <a:solidFill>
                  <a:srgbClr val="FF0000"/>
                </a:solidFill>
              </a:rPr>
              <a:t>9.3 </a:t>
            </a:r>
            <a:r>
              <a:rPr lang="zh-CN" altLang="en-US" b="1" dirty="0">
                <a:solidFill>
                  <a:srgbClr val="FF0000"/>
                </a:solidFill>
              </a:rPr>
              <a:t>文件服务</a:t>
            </a:r>
            <a:r>
              <a:rPr lang="en-US" altLang="zh-CN" b="1" dirty="0">
                <a:solidFill>
                  <a:srgbClr val="FF0000"/>
                </a:solidFill>
              </a:rPr>
              <a:t>(FTP)</a:t>
            </a:r>
          </a:p>
          <a:p>
            <a:pPr eaLnBrk="1" hangingPunct="1"/>
            <a:r>
              <a:rPr lang="en-US" altLang="zh-CN" b="1" dirty="0"/>
              <a:t>9.4 WWW(HTTP) </a:t>
            </a:r>
          </a:p>
          <a:p>
            <a:pPr eaLnBrk="1" hangingPunct="1"/>
            <a:r>
              <a:rPr lang="en-US" altLang="zh-CN" b="1" dirty="0"/>
              <a:t>9.5 </a:t>
            </a:r>
            <a:r>
              <a:rPr lang="zh-CN" altLang="en-US" b="1" dirty="0"/>
              <a:t>电子邮件</a:t>
            </a:r>
            <a:r>
              <a:rPr lang="en-US" altLang="zh-CN" b="1" dirty="0"/>
              <a:t>(SMTP)</a:t>
            </a:r>
          </a:p>
          <a:p>
            <a:pPr eaLnBrk="1" hangingPunct="1">
              <a:defRPr/>
            </a:pPr>
            <a:endParaRPr lang="zh-CN" altLang="en-US" b="1" dirty="0"/>
          </a:p>
        </p:txBody>
      </p:sp>
    </p:spTree>
    <p:extLst>
      <p:ext uri="{BB962C8B-B14F-4D97-AF65-F5344CB8AC3E}">
        <p14:creationId xmlns:p14="http://schemas.microsoft.com/office/powerpoint/2010/main" val="3841372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4F8786-9A1C-4969-83F4-8632ABFCB46C}"/>
              </a:ext>
            </a:extLst>
          </p:cNvPr>
          <p:cNvSpPr>
            <a:spLocks noGrp="1"/>
          </p:cNvSpPr>
          <p:nvPr>
            <p:ph type="title"/>
          </p:nvPr>
        </p:nvSpPr>
        <p:spPr/>
        <p:txBody>
          <a:bodyPr/>
          <a:lstStyle/>
          <a:p>
            <a:r>
              <a:rPr lang="zh-CN" altLang="en-US" dirty="0"/>
              <a:t>文件服务</a:t>
            </a:r>
            <a:r>
              <a:rPr lang="en-US" altLang="zh-CN" dirty="0"/>
              <a:t>(FTP)</a:t>
            </a:r>
            <a:endParaRPr lang="zh-CN" altLang="en-US" dirty="0"/>
          </a:p>
        </p:txBody>
      </p:sp>
      <p:sp>
        <p:nvSpPr>
          <p:cNvPr id="3" name="内容占位符 2">
            <a:extLst>
              <a:ext uri="{FF2B5EF4-FFF2-40B4-BE49-F238E27FC236}">
                <a16:creationId xmlns:a16="http://schemas.microsoft.com/office/drawing/2014/main" id="{CA4688A1-C6FE-4443-8B0A-74F3D4A8AD44}"/>
              </a:ext>
            </a:extLst>
          </p:cNvPr>
          <p:cNvSpPr>
            <a:spLocks noGrp="1"/>
          </p:cNvSpPr>
          <p:nvPr>
            <p:ph idx="1"/>
          </p:nvPr>
        </p:nvSpPr>
        <p:spPr>
          <a:xfrm>
            <a:off x="304800" y="1219200"/>
            <a:ext cx="8537575" cy="1199942"/>
          </a:xfrm>
        </p:spPr>
        <p:txBody>
          <a:bodyPr/>
          <a:lstStyle/>
          <a:p>
            <a:pPr eaLnBrk="1" hangingPunct="1"/>
            <a:r>
              <a:rPr lang="en-US" altLang="zh-CN" sz="2800" b="1" dirty="0"/>
              <a:t>FTP</a:t>
            </a:r>
            <a:r>
              <a:rPr lang="zh-CN" altLang="en-US" sz="2800" b="1" dirty="0"/>
              <a:t>： </a:t>
            </a:r>
            <a:r>
              <a:rPr lang="en-US" altLang="zh-CN" sz="2800" b="1" dirty="0"/>
              <a:t>File Transfer Protocol</a:t>
            </a:r>
            <a:r>
              <a:rPr lang="zh-CN" altLang="en-US" sz="2800" b="1" dirty="0"/>
              <a:t>， </a:t>
            </a:r>
            <a:r>
              <a:rPr lang="en-US" altLang="zh-CN" sz="2800" b="1" dirty="0"/>
              <a:t>RFC959</a:t>
            </a:r>
          </a:p>
          <a:p>
            <a:pPr eaLnBrk="1" hangingPunct="1"/>
            <a:r>
              <a:rPr lang="zh-CN" altLang="en-US" sz="2800" b="1" dirty="0"/>
              <a:t>目的：文件传输（上传</a:t>
            </a:r>
            <a:r>
              <a:rPr lang="en-US" altLang="zh-CN" sz="2800" b="1" dirty="0"/>
              <a:t>upload</a:t>
            </a:r>
            <a:r>
              <a:rPr lang="zh-CN" altLang="en-US" sz="2800" b="1" dirty="0"/>
              <a:t>或下载</a:t>
            </a:r>
            <a:r>
              <a:rPr lang="en-US" altLang="zh-CN" sz="2800" b="1" dirty="0"/>
              <a:t>download</a:t>
            </a:r>
            <a:r>
              <a:rPr lang="zh-CN" altLang="en-US" sz="2800" b="1" dirty="0"/>
              <a:t>）</a:t>
            </a:r>
          </a:p>
          <a:p>
            <a:endParaRPr lang="zh-CN" altLang="en-US" dirty="0"/>
          </a:p>
        </p:txBody>
      </p:sp>
      <p:grpSp>
        <p:nvGrpSpPr>
          <p:cNvPr id="46" name="组合 45">
            <a:extLst>
              <a:ext uri="{FF2B5EF4-FFF2-40B4-BE49-F238E27FC236}">
                <a16:creationId xmlns:a16="http://schemas.microsoft.com/office/drawing/2014/main" id="{A786CF96-FEE5-4695-9A6C-309BB9602B95}"/>
              </a:ext>
            </a:extLst>
          </p:cNvPr>
          <p:cNvGrpSpPr/>
          <p:nvPr/>
        </p:nvGrpSpPr>
        <p:grpSpPr>
          <a:xfrm>
            <a:off x="838200" y="3259517"/>
            <a:ext cx="7529513" cy="2392535"/>
            <a:chOff x="958851" y="3397769"/>
            <a:chExt cx="7529513" cy="2392535"/>
          </a:xfrm>
        </p:grpSpPr>
        <p:graphicFrame>
          <p:nvGraphicFramePr>
            <p:cNvPr id="5" name="Object 6">
              <a:extLst>
                <a:ext uri="{FF2B5EF4-FFF2-40B4-BE49-F238E27FC236}">
                  <a16:creationId xmlns:a16="http://schemas.microsoft.com/office/drawing/2014/main" id="{B58E293E-221F-49FF-8F93-F6E20A150ADB}"/>
                </a:ext>
              </a:extLst>
            </p:cNvPr>
            <p:cNvGraphicFramePr>
              <a:graphicFrameLocks noChangeAspect="1"/>
            </p:cNvGraphicFramePr>
            <p:nvPr/>
          </p:nvGraphicFramePr>
          <p:xfrm>
            <a:off x="2999581" y="3397769"/>
            <a:ext cx="776288" cy="623888"/>
          </p:xfrm>
          <a:graphic>
            <a:graphicData uri="http://schemas.openxmlformats.org/presentationml/2006/ole">
              <mc:AlternateContent xmlns:mc="http://schemas.openxmlformats.org/markup-compatibility/2006">
                <mc:Choice xmlns:v="urn:schemas-microsoft-com:vml" Requires="v">
                  <p:oleObj spid="_x0000_s1028" name="Clip" r:id="rId3" imgW="1307263" imgH="1084139" progId="MS_ClipArt_Gallery.2">
                    <p:embed/>
                  </p:oleObj>
                </mc:Choice>
                <mc:Fallback>
                  <p:oleObj name="Clip" r:id="rId3" imgW="1307263" imgH="1084139" progId="MS_ClipArt_Gallery.2">
                    <p:embed/>
                    <p:pic>
                      <p:nvPicPr>
                        <p:cNvPr id="5" name="Object 6">
                          <a:extLst>
                            <a:ext uri="{FF2B5EF4-FFF2-40B4-BE49-F238E27FC236}">
                              <a16:creationId xmlns:a16="http://schemas.microsoft.com/office/drawing/2014/main" id="{B58E293E-221F-49FF-8F93-F6E20A150A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9581" y="3397769"/>
                          <a:ext cx="776288" cy="62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 name="Group 7">
              <a:extLst>
                <a:ext uri="{FF2B5EF4-FFF2-40B4-BE49-F238E27FC236}">
                  <a16:creationId xmlns:a16="http://schemas.microsoft.com/office/drawing/2014/main" id="{7764E083-453A-496D-ADF5-B2FADC2D7E36}"/>
                </a:ext>
              </a:extLst>
            </p:cNvPr>
            <p:cNvGrpSpPr>
              <a:grpSpLocks/>
            </p:cNvGrpSpPr>
            <p:nvPr/>
          </p:nvGrpSpPr>
          <p:grpSpPr bwMode="auto">
            <a:xfrm>
              <a:off x="6609653" y="3419649"/>
              <a:ext cx="355600" cy="933450"/>
              <a:chOff x="4180" y="783"/>
              <a:chExt cx="150" cy="307"/>
            </a:xfrm>
          </p:grpSpPr>
          <p:sp>
            <p:nvSpPr>
              <p:cNvPr id="38" name="AutoShape 8">
                <a:extLst>
                  <a:ext uri="{FF2B5EF4-FFF2-40B4-BE49-F238E27FC236}">
                    <a16:creationId xmlns:a16="http://schemas.microsoft.com/office/drawing/2014/main" id="{E24D037B-5D92-40F4-842C-B7DDF933AFF3}"/>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39" name="Rectangle 9">
                <a:extLst>
                  <a:ext uri="{FF2B5EF4-FFF2-40B4-BE49-F238E27FC236}">
                    <a16:creationId xmlns:a16="http://schemas.microsoft.com/office/drawing/2014/main" id="{0BE7A446-8917-4ECA-A098-CC350B1B638A}"/>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40" name="Rectangle 10">
                <a:extLst>
                  <a:ext uri="{FF2B5EF4-FFF2-40B4-BE49-F238E27FC236}">
                    <a16:creationId xmlns:a16="http://schemas.microsoft.com/office/drawing/2014/main" id="{6DE25563-391F-469F-9840-29550D324C15}"/>
                  </a:ext>
                </a:extLst>
              </p:cNvPr>
              <p:cNvSpPr>
                <a:spLocks noChangeArrowheads="1"/>
              </p:cNvSpPr>
              <p:nvPr/>
            </p:nvSpPr>
            <p:spPr bwMode="auto">
              <a:xfrm>
                <a:off x="4181" y="852"/>
                <a:ext cx="95" cy="236"/>
              </a:xfrm>
              <a:prstGeom prst="rect">
                <a:avLst/>
              </a:prstGeom>
              <a:solidFill>
                <a:srgbClr val="33CCCC"/>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41" name="AutoShape 11">
                <a:extLst>
                  <a:ext uri="{FF2B5EF4-FFF2-40B4-BE49-F238E27FC236}">
                    <a16:creationId xmlns:a16="http://schemas.microsoft.com/office/drawing/2014/main" id="{5EBAF6ED-906C-4637-BB7E-BC7C03A70ED8}"/>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42" name="Line 12">
                <a:extLst>
                  <a:ext uri="{FF2B5EF4-FFF2-40B4-BE49-F238E27FC236}">
                    <a16:creationId xmlns:a16="http://schemas.microsoft.com/office/drawing/2014/main" id="{6E8A2F95-EEEF-43BE-BE42-B92E3C19B4ED}"/>
                  </a:ext>
                </a:extLst>
              </p:cNvPr>
              <p:cNvSpPr>
                <a:spLocks noChangeShapeType="1"/>
              </p:cNvSpPr>
              <p:nvPr/>
            </p:nvSpPr>
            <p:spPr bwMode="auto">
              <a:xfrm>
                <a:off x="4330" y="788"/>
                <a:ext cx="0" cy="2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43" name="Line 13">
                <a:extLst>
                  <a:ext uri="{FF2B5EF4-FFF2-40B4-BE49-F238E27FC236}">
                    <a16:creationId xmlns:a16="http://schemas.microsoft.com/office/drawing/2014/main" id="{8D46D78A-13EF-4986-B57C-D695C82F1C0E}"/>
                  </a:ext>
                </a:extLst>
              </p:cNvPr>
              <p:cNvSpPr>
                <a:spLocks noChangeShapeType="1"/>
              </p:cNvSpPr>
              <p:nvPr/>
            </p:nvSpPr>
            <p:spPr bwMode="auto">
              <a:xfrm flipH="1">
                <a:off x="4276" y="1019"/>
                <a:ext cx="54" cy="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44" name="Rectangle 14">
                <a:extLst>
                  <a:ext uri="{FF2B5EF4-FFF2-40B4-BE49-F238E27FC236}">
                    <a16:creationId xmlns:a16="http://schemas.microsoft.com/office/drawing/2014/main" id="{DCBF4CBE-18BD-49E4-8B6F-5FB673961FC5}"/>
                  </a:ext>
                </a:extLst>
              </p:cNvPr>
              <p:cNvSpPr>
                <a:spLocks noChangeArrowheads="1"/>
              </p:cNvSpPr>
              <p:nvPr/>
            </p:nvSpPr>
            <p:spPr bwMode="auto">
              <a:xfrm>
                <a:off x="4193" y="883"/>
                <a:ext cx="63" cy="136"/>
              </a:xfrm>
              <a:prstGeom prst="rect">
                <a:avLst/>
              </a:prstGeom>
              <a:solidFill>
                <a:srgbClr val="FFCF01"/>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45" name="Rectangle 15">
                <a:extLst>
                  <a:ext uri="{FF2B5EF4-FFF2-40B4-BE49-F238E27FC236}">
                    <a16:creationId xmlns:a16="http://schemas.microsoft.com/office/drawing/2014/main" id="{8CFD3A60-9F3A-4223-B257-15AC9F9550BA}"/>
                  </a:ext>
                </a:extLst>
              </p:cNvPr>
              <p:cNvSpPr>
                <a:spLocks noChangeArrowheads="1"/>
              </p:cNvSpPr>
              <p:nvPr/>
            </p:nvSpPr>
            <p:spPr bwMode="auto">
              <a:xfrm>
                <a:off x="4202" y="924"/>
                <a:ext cx="48"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sp>
          <p:nvSpPr>
            <p:cNvPr id="7" name="Line 16">
              <a:extLst>
                <a:ext uri="{FF2B5EF4-FFF2-40B4-BE49-F238E27FC236}">
                  <a16:creationId xmlns:a16="http://schemas.microsoft.com/office/drawing/2014/main" id="{ABD12956-83F1-418C-873A-8BC6306B4948}"/>
                </a:ext>
              </a:extLst>
            </p:cNvPr>
            <p:cNvSpPr>
              <a:spLocks noChangeShapeType="1"/>
            </p:cNvSpPr>
            <p:nvPr/>
          </p:nvSpPr>
          <p:spPr bwMode="auto">
            <a:xfrm>
              <a:off x="4116389" y="4177058"/>
              <a:ext cx="2209800" cy="9525"/>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8" name="Text Box 17">
              <a:extLst>
                <a:ext uri="{FF2B5EF4-FFF2-40B4-BE49-F238E27FC236}">
                  <a16:creationId xmlns:a16="http://schemas.microsoft.com/office/drawing/2014/main" id="{474021E8-C66F-4DAB-98A3-366E8946C7FC}"/>
                </a:ext>
              </a:extLst>
            </p:cNvPr>
            <p:cNvSpPr txBox="1">
              <a:spLocks noChangeArrowheads="1"/>
            </p:cNvSpPr>
            <p:nvPr/>
          </p:nvSpPr>
          <p:spPr bwMode="auto">
            <a:xfrm>
              <a:off x="4038601" y="3861146"/>
              <a:ext cx="2409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800" b="0" i="0" u="none" strike="noStrike" kern="0" cap="none" spc="0" normalizeH="0" baseline="0" noProof="0">
                  <a:ln>
                    <a:noFill/>
                  </a:ln>
                  <a:solidFill>
                    <a:srgbClr val="FF0000"/>
                  </a:solidFill>
                  <a:effectLst/>
                  <a:uLnTx/>
                  <a:uFillTx/>
                  <a:latin typeface="Comic Sans MS" panose="030F0702030302020204" pitchFamily="66" charset="0"/>
                  <a:ea typeface="宋体" panose="02010600030101010101" pitchFamily="2" charset="-122"/>
                </a:rPr>
                <a:t>file transfer</a:t>
              </a:r>
              <a:endParaRPr kumimoji="0" lang="en-US" altLang="zh-CN" sz="28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grpSp>
          <p:nvGrpSpPr>
            <p:cNvPr id="9" name="Group 18">
              <a:extLst>
                <a:ext uri="{FF2B5EF4-FFF2-40B4-BE49-F238E27FC236}">
                  <a16:creationId xmlns:a16="http://schemas.microsoft.com/office/drawing/2014/main" id="{1C58789A-CE44-4847-A7C5-EB6480277BDC}"/>
                </a:ext>
              </a:extLst>
            </p:cNvPr>
            <p:cNvGrpSpPr>
              <a:grpSpLocks/>
            </p:cNvGrpSpPr>
            <p:nvPr/>
          </p:nvGrpSpPr>
          <p:grpSpPr bwMode="auto">
            <a:xfrm>
              <a:off x="6291116" y="3853208"/>
              <a:ext cx="992182" cy="828675"/>
              <a:chOff x="3904" y="1386"/>
              <a:chExt cx="557" cy="522"/>
            </a:xfrm>
          </p:grpSpPr>
          <p:sp>
            <p:nvSpPr>
              <p:cNvPr id="36" name="Rectangle 19">
                <a:extLst>
                  <a:ext uri="{FF2B5EF4-FFF2-40B4-BE49-F238E27FC236}">
                    <a16:creationId xmlns:a16="http://schemas.microsoft.com/office/drawing/2014/main" id="{99426F95-FE34-4798-9B51-C406413885F5}"/>
                  </a:ext>
                </a:extLst>
              </p:cNvPr>
              <p:cNvSpPr>
                <a:spLocks noChangeArrowheads="1"/>
              </p:cNvSpPr>
              <p:nvPr/>
            </p:nvSpPr>
            <p:spPr bwMode="auto">
              <a:xfrm>
                <a:off x="3930" y="1386"/>
                <a:ext cx="505" cy="522"/>
              </a:xfrm>
              <a:prstGeom prst="rect">
                <a:avLst/>
              </a:prstGeom>
              <a:solidFill>
                <a:srgbClr val="FF0000"/>
              </a:solidFill>
              <a:ln w="19050">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37" name="Text Box 20">
                <a:extLst>
                  <a:ext uri="{FF2B5EF4-FFF2-40B4-BE49-F238E27FC236}">
                    <a16:creationId xmlns:a16="http://schemas.microsoft.com/office/drawing/2014/main" id="{1AC69D16-3168-48C2-BBE3-DB138245C0E0}"/>
                  </a:ext>
                </a:extLst>
              </p:cNvPr>
              <p:cNvSpPr txBox="1">
                <a:spLocks noChangeArrowheads="1"/>
              </p:cNvSpPr>
              <p:nvPr/>
            </p:nvSpPr>
            <p:spPr bwMode="auto">
              <a:xfrm>
                <a:off x="3904" y="1467"/>
                <a:ext cx="55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FTP</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server</a:t>
                </a:r>
                <a:endParaRPr kumimoji="0" lang="en-US" altLang="zh-CN" sz="2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endParaRPr>
              </a:p>
            </p:txBody>
          </p:sp>
        </p:grpSp>
        <p:grpSp>
          <p:nvGrpSpPr>
            <p:cNvPr id="10" name="Group 21">
              <a:extLst>
                <a:ext uri="{FF2B5EF4-FFF2-40B4-BE49-F238E27FC236}">
                  <a16:creationId xmlns:a16="http://schemas.microsoft.com/office/drawing/2014/main" id="{4977CF5A-3540-43E7-BFCD-49F1A0729835}"/>
                </a:ext>
              </a:extLst>
            </p:cNvPr>
            <p:cNvGrpSpPr>
              <a:grpSpLocks/>
            </p:cNvGrpSpPr>
            <p:nvPr/>
          </p:nvGrpSpPr>
          <p:grpSpPr bwMode="auto">
            <a:xfrm>
              <a:off x="2184401" y="3843683"/>
              <a:ext cx="1989138" cy="858838"/>
              <a:chOff x="1543" y="1326"/>
              <a:chExt cx="1253" cy="541"/>
            </a:xfrm>
          </p:grpSpPr>
          <p:sp>
            <p:nvSpPr>
              <p:cNvPr id="32" name="Rectangle 22">
                <a:extLst>
                  <a:ext uri="{FF2B5EF4-FFF2-40B4-BE49-F238E27FC236}">
                    <a16:creationId xmlns:a16="http://schemas.microsoft.com/office/drawing/2014/main" id="{E109E02B-8E91-4448-BEDE-8E15C56AF603}"/>
                  </a:ext>
                </a:extLst>
              </p:cNvPr>
              <p:cNvSpPr>
                <a:spLocks noChangeArrowheads="1"/>
              </p:cNvSpPr>
              <p:nvPr/>
            </p:nvSpPr>
            <p:spPr bwMode="auto">
              <a:xfrm>
                <a:off x="2328" y="1326"/>
                <a:ext cx="444" cy="522"/>
              </a:xfrm>
              <a:prstGeom prst="rect">
                <a:avLst/>
              </a:prstGeom>
              <a:solidFill>
                <a:srgbClr val="FF0000"/>
              </a:solidFill>
              <a:ln w="19050">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33" name="Rectangle 23">
                <a:extLst>
                  <a:ext uri="{FF2B5EF4-FFF2-40B4-BE49-F238E27FC236}">
                    <a16:creationId xmlns:a16="http://schemas.microsoft.com/office/drawing/2014/main" id="{652FD3CF-090D-47A2-AF15-E487158004D3}"/>
                  </a:ext>
                </a:extLst>
              </p:cNvPr>
              <p:cNvSpPr>
                <a:spLocks noChangeArrowheads="1"/>
              </p:cNvSpPr>
              <p:nvPr/>
            </p:nvSpPr>
            <p:spPr bwMode="auto">
              <a:xfrm>
                <a:off x="1607" y="1332"/>
                <a:ext cx="703" cy="522"/>
              </a:xfrm>
              <a:prstGeom prst="rect">
                <a:avLst/>
              </a:prstGeom>
              <a:solidFill>
                <a:srgbClr val="33CCCC"/>
              </a:solidFill>
              <a:ln w="19050">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34" name="Text Box 24">
                <a:extLst>
                  <a:ext uri="{FF2B5EF4-FFF2-40B4-BE49-F238E27FC236}">
                    <a16:creationId xmlns:a16="http://schemas.microsoft.com/office/drawing/2014/main" id="{E351890B-B683-4CBB-94A8-19E2E4C16F55}"/>
                  </a:ext>
                </a:extLst>
              </p:cNvPr>
              <p:cNvSpPr txBox="1">
                <a:spLocks noChangeArrowheads="1"/>
              </p:cNvSpPr>
              <p:nvPr/>
            </p:nvSpPr>
            <p:spPr bwMode="auto">
              <a:xfrm>
                <a:off x="1543" y="1338"/>
                <a:ext cx="826"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FTP</a:t>
                </a:r>
              </a:p>
              <a:p>
                <a:pPr marL="0" marR="0" lvl="0" indent="0" algn="ctr" defTabSz="914400" eaLnBrk="1" fontAlgn="auto" latinLnBrk="0" hangingPunct="1">
                  <a:lnSpc>
                    <a:spcPct val="90000"/>
                  </a:lnSpc>
                  <a:spcBef>
                    <a:spcPct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user</a:t>
                </a:r>
              </a:p>
              <a:p>
                <a:pPr marL="0" marR="0" lvl="0" indent="0" algn="ctr" defTabSz="914400" eaLnBrk="1" fontAlgn="auto" latinLnBrk="0" hangingPunct="1">
                  <a:lnSpc>
                    <a:spcPct val="90000"/>
                  </a:lnSpc>
                  <a:spcBef>
                    <a:spcPct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interface</a:t>
                </a:r>
                <a:endParaRPr kumimoji="0" lang="en-US" altLang="zh-CN" sz="2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35" name="Text Box 25">
                <a:extLst>
                  <a:ext uri="{FF2B5EF4-FFF2-40B4-BE49-F238E27FC236}">
                    <a16:creationId xmlns:a16="http://schemas.microsoft.com/office/drawing/2014/main" id="{92FE39E9-6691-4B4C-B2BB-B9483501FB9D}"/>
                  </a:ext>
                </a:extLst>
              </p:cNvPr>
              <p:cNvSpPr txBox="1">
                <a:spLocks noChangeArrowheads="1"/>
              </p:cNvSpPr>
              <p:nvPr/>
            </p:nvSpPr>
            <p:spPr bwMode="auto">
              <a:xfrm>
                <a:off x="2301" y="1403"/>
                <a:ext cx="49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8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FTP</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8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client</a:t>
                </a:r>
                <a:endParaRPr kumimoji="0" lang="en-US" altLang="zh-CN" sz="28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grpSp>
        <p:grpSp>
          <p:nvGrpSpPr>
            <p:cNvPr id="24" name="Group 27">
              <a:extLst>
                <a:ext uri="{FF2B5EF4-FFF2-40B4-BE49-F238E27FC236}">
                  <a16:creationId xmlns:a16="http://schemas.microsoft.com/office/drawing/2014/main" id="{2BC44121-1399-43DF-BB73-FC2E32BEB8DF}"/>
                </a:ext>
              </a:extLst>
            </p:cNvPr>
            <p:cNvGrpSpPr>
              <a:grpSpLocks/>
            </p:cNvGrpSpPr>
            <p:nvPr/>
          </p:nvGrpSpPr>
          <p:grpSpPr bwMode="auto">
            <a:xfrm>
              <a:off x="3127377" y="4989512"/>
              <a:ext cx="501650" cy="496888"/>
              <a:chOff x="4939" y="1431"/>
              <a:chExt cx="316" cy="313"/>
            </a:xfrm>
          </p:grpSpPr>
          <p:sp>
            <p:nvSpPr>
              <p:cNvPr id="27" name="Oval 28">
                <a:extLst>
                  <a:ext uri="{FF2B5EF4-FFF2-40B4-BE49-F238E27FC236}">
                    <a16:creationId xmlns:a16="http://schemas.microsoft.com/office/drawing/2014/main" id="{80004D3D-9E7B-4894-85C3-006E70080A1E}"/>
                  </a:ext>
                </a:extLst>
              </p:cNvPr>
              <p:cNvSpPr>
                <a:spLocks noChangeArrowheads="1"/>
              </p:cNvSpPr>
              <p:nvPr/>
            </p:nvSpPr>
            <p:spPr bwMode="auto">
              <a:xfrm>
                <a:off x="4941" y="1663"/>
                <a:ext cx="310" cy="81"/>
              </a:xfrm>
              <a:prstGeom prst="ellipse">
                <a:avLst/>
              </a:prstGeom>
              <a:solidFill>
                <a:srgbClr val="FFFF00"/>
              </a:solidFill>
              <a:ln w="12700">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8" name="Rectangle 29">
                <a:extLst>
                  <a:ext uri="{FF2B5EF4-FFF2-40B4-BE49-F238E27FC236}">
                    <a16:creationId xmlns:a16="http://schemas.microsoft.com/office/drawing/2014/main" id="{A98A64D3-3459-4B57-8F4B-D4C924AC538F}"/>
                  </a:ext>
                </a:extLst>
              </p:cNvPr>
              <p:cNvSpPr>
                <a:spLocks noChangeArrowheads="1"/>
              </p:cNvSpPr>
              <p:nvPr/>
            </p:nvSpPr>
            <p:spPr bwMode="auto">
              <a:xfrm>
                <a:off x="4942" y="1490"/>
                <a:ext cx="313" cy="214"/>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zh-CN" sz="28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29" name="Oval 30">
                <a:extLst>
                  <a:ext uri="{FF2B5EF4-FFF2-40B4-BE49-F238E27FC236}">
                    <a16:creationId xmlns:a16="http://schemas.microsoft.com/office/drawing/2014/main" id="{2C20969D-8291-4104-9930-74CEF80C1513}"/>
                  </a:ext>
                </a:extLst>
              </p:cNvPr>
              <p:cNvSpPr>
                <a:spLocks noChangeArrowheads="1"/>
              </p:cNvSpPr>
              <p:nvPr/>
            </p:nvSpPr>
            <p:spPr bwMode="auto">
              <a:xfrm>
                <a:off x="4939" y="1431"/>
                <a:ext cx="313" cy="95"/>
              </a:xfrm>
              <a:prstGeom prst="ellipse">
                <a:avLst/>
              </a:prstGeom>
              <a:solidFill>
                <a:srgbClr val="FFFF00"/>
              </a:solidFill>
              <a:ln w="12700">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800" b="0" i="0" u="none" strike="noStrike" kern="0" cap="none" spc="0" normalizeH="0" baseline="0" noProof="0" dirty="0">
                  <a:ln>
                    <a:noFill/>
                  </a:ln>
                  <a:solidFill>
                    <a:srgbClr val="000000"/>
                  </a:solidFill>
                  <a:effectLst/>
                  <a:uLnTx/>
                  <a:uFillTx/>
                  <a:latin typeface="Tahoma" panose="020B0604030504040204" pitchFamily="34" charset="0"/>
                  <a:ea typeface="宋体" panose="02010600030101010101" pitchFamily="2" charset="-122"/>
                </a:endParaRPr>
              </a:p>
            </p:txBody>
          </p:sp>
          <p:sp>
            <p:nvSpPr>
              <p:cNvPr id="30" name="Line 31">
                <a:extLst>
                  <a:ext uri="{FF2B5EF4-FFF2-40B4-BE49-F238E27FC236}">
                    <a16:creationId xmlns:a16="http://schemas.microsoft.com/office/drawing/2014/main" id="{9B621DFB-8F6D-40F2-9822-7BF3BA584074}"/>
                  </a:ext>
                </a:extLst>
              </p:cNvPr>
              <p:cNvSpPr>
                <a:spLocks noChangeShapeType="1"/>
              </p:cNvSpPr>
              <p:nvPr/>
            </p:nvSpPr>
            <p:spPr bwMode="auto">
              <a:xfrm>
                <a:off x="5251" y="1479"/>
                <a:ext cx="1" cy="2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31" name="Line 32">
                <a:extLst>
                  <a:ext uri="{FF2B5EF4-FFF2-40B4-BE49-F238E27FC236}">
                    <a16:creationId xmlns:a16="http://schemas.microsoft.com/office/drawing/2014/main" id="{C5E77CAD-75C3-4890-99FE-A16239518F5D}"/>
                  </a:ext>
                </a:extLst>
              </p:cNvPr>
              <p:cNvSpPr>
                <a:spLocks noChangeShapeType="1"/>
              </p:cNvSpPr>
              <p:nvPr/>
            </p:nvSpPr>
            <p:spPr bwMode="auto">
              <a:xfrm flipH="1">
                <a:off x="4939" y="1483"/>
                <a:ext cx="1" cy="2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ndParaRPr>
              </a:p>
            </p:txBody>
          </p:sp>
        </p:grpSp>
        <p:sp>
          <p:nvSpPr>
            <p:cNvPr id="25" name="Text Box 33">
              <a:extLst>
                <a:ext uri="{FF2B5EF4-FFF2-40B4-BE49-F238E27FC236}">
                  <a16:creationId xmlns:a16="http://schemas.microsoft.com/office/drawing/2014/main" id="{6A664374-F7AE-4445-ABC2-0732B589E7FF}"/>
                </a:ext>
              </a:extLst>
            </p:cNvPr>
            <p:cNvSpPr txBox="1">
              <a:spLocks noChangeArrowheads="1"/>
            </p:cNvSpPr>
            <p:nvPr/>
          </p:nvSpPr>
          <p:spPr bwMode="auto">
            <a:xfrm>
              <a:off x="3649941" y="5199754"/>
              <a:ext cx="15986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90000"/>
                </a:lnSpc>
                <a:spcBef>
                  <a:spcPct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local file</a:t>
              </a:r>
            </a:p>
            <a:p>
              <a:pPr marL="0" marR="0" lvl="0" indent="0" defTabSz="914400" eaLnBrk="1" fontAlgn="auto" latinLnBrk="0" hangingPunct="1">
                <a:lnSpc>
                  <a:spcPct val="90000"/>
                </a:lnSpc>
                <a:spcBef>
                  <a:spcPct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system</a:t>
              </a:r>
              <a:endParaRPr kumimoji="0" lang="en-US" altLang="zh-CN" sz="2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26" name="Line 34">
              <a:extLst>
                <a:ext uri="{FF2B5EF4-FFF2-40B4-BE49-F238E27FC236}">
                  <a16:creationId xmlns:a16="http://schemas.microsoft.com/office/drawing/2014/main" id="{0FB431BD-483A-44A2-8E83-4C7F43673E4C}"/>
                </a:ext>
              </a:extLst>
            </p:cNvPr>
            <p:cNvSpPr>
              <a:spLocks noChangeShapeType="1"/>
            </p:cNvSpPr>
            <p:nvPr/>
          </p:nvSpPr>
          <p:spPr bwMode="auto">
            <a:xfrm>
              <a:off x="2982915" y="4681882"/>
              <a:ext cx="323850" cy="438150"/>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2" name="Line 35">
              <a:extLst>
                <a:ext uri="{FF2B5EF4-FFF2-40B4-BE49-F238E27FC236}">
                  <a16:creationId xmlns:a16="http://schemas.microsoft.com/office/drawing/2014/main" id="{33616B62-CCB2-456A-96F7-48A088F8877A}"/>
                </a:ext>
              </a:extLst>
            </p:cNvPr>
            <p:cNvSpPr>
              <a:spLocks noChangeShapeType="1"/>
            </p:cNvSpPr>
            <p:nvPr/>
          </p:nvSpPr>
          <p:spPr bwMode="auto">
            <a:xfrm flipH="1">
              <a:off x="3478214" y="4672358"/>
              <a:ext cx="333375" cy="438150"/>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ndParaRPr>
            </a:p>
          </p:txBody>
        </p:sp>
        <p:grpSp>
          <p:nvGrpSpPr>
            <p:cNvPr id="13" name="Group 36">
              <a:extLst>
                <a:ext uri="{FF2B5EF4-FFF2-40B4-BE49-F238E27FC236}">
                  <a16:creationId xmlns:a16="http://schemas.microsoft.com/office/drawing/2014/main" id="{EFDF987E-E279-4CC7-9EA1-EC41DF30203C}"/>
                </a:ext>
              </a:extLst>
            </p:cNvPr>
            <p:cNvGrpSpPr>
              <a:grpSpLocks/>
            </p:cNvGrpSpPr>
            <p:nvPr/>
          </p:nvGrpSpPr>
          <p:grpSpPr bwMode="auto">
            <a:xfrm>
              <a:off x="6423027" y="4989512"/>
              <a:ext cx="501650" cy="496888"/>
              <a:chOff x="4939" y="1431"/>
              <a:chExt cx="316" cy="313"/>
            </a:xfrm>
          </p:grpSpPr>
          <p:sp>
            <p:nvSpPr>
              <p:cNvPr id="19" name="Oval 37">
                <a:extLst>
                  <a:ext uri="{FF2B5EF4-FFF2-40B4-BE49-F238E27FC236}">
                    <a16:creationId xmlns:a16="http://schemas.microsoft.com/office/drawing/2014/main" id="{6DF85815-BFE7-4C92-AAE3-8C03C5A18497}"/>
                  </a:ext>
                </a:extLst>
              </p:cNvPr>
              <p:cNvSpPr>
                <a:spLocks noChangeArrowheads="1"/>
              </p:cNvSpPr>
              <p:nvPr/>
            </p:nvSpPr>
            <p:spPr bwMode="auto">
              <a:xfrm>
                <a:off x="4941" y="1663"/>
                <a:ext cx="310" cy="81"/>
              </a:xfrm>
              <a:prstGeom prst="ellipse">
                <a:avLst/>
              </a:prstGeom>
              <a:solidFill>
                <a:srgbClr val="FFFF00"/>
              </a:solidFill>
              <a:ln w="12700">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0" name="Rectangle 38">
                <a:extLst>
                  <a:ext uri="{FF2B5EF4-FFF2-40B4-BE49-F238E27FC236}">
                    <a16:creationId xmlns:a16="http://schemas.microsoft.com/office/drawing/2014/main" id="{55703C72-0647-43CE-8A03-15095D6515CF}"/>
                  </a:ext>
                </a:extLst>
              </p:cNvPr>
              <p:cNvSpPr>
                <a:spLocks noChangeArrowheads="1"/>
              </p:cNvSpPr>
              <p:nvPr/>
            </p:nvSpPr>
            <p:spPr bwMode="auto">
              <a:xfrm>
                <a:off x="4942" y="1490"/>
                <a:ext cx="313" cy="214"/>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zh-CN" sz="28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21" name="Oval 39">
                <a:extLst>
                  <a:ext uri="{FF2B5EF4-FFF2-40B4-BE49-F238E27FC236}">
                    <a16:creationId xmlns:a16="http://schemas.microsoft.com/office/drawing/2014/main" id="{D8740925-CB9B-4AD2-B5FF-07B2E5142B6F}"/>
                  </a:ext>
                </a:extLst>
              </p:cNvPr>
              <p:cNvSpPr>
                <a:spLocks noChangeArrowheads="1"/>
              </p:cNvSpPr>
              <p:nvPr/>
            </p:nvSpPr>
            <p:spPr bwMode="auto">
              <a:xfrm>
                <a:off x="4939" y="1431"/>
                <a:ext cx="313" cy="95"/>
              </a:xfrm>
              <a:prstGeom prst="ellipse">
                <a:avLst/>
              </a:prstGeom>
              <a:solidFill>
                <a:srgbClr val="FFFF00"/>
              </a:solidFill>
              <a:ln w="12700">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2" name="Line 40">
                <a:extLst>
                  <a:ext uri="{FF2B5EF4-FFF2-40B4-BE49-F238E27FC236}">
                    <a16:creationId xmlns:a16="http://schemas.microsoft.com/office/drawing/2014/main" id="{D0A15C16-8F18-4BB7-8AFF-C7457697AE2E}"/>
                  </a:ext>
                </a:extLst>
              </p:cNvPr>
              <p:cNvSpPr>
                <a:spLocks noChangeShapeType="1"/>
              </p:cNvSpPr>
              <p:nvPr/>
            </p:nvSpPr>
            <p:spPr bwMode="auto">
              <a:xfrm>
                <a:off x="5251" y="1479"/>
                <a:ext cx="1" cy="2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3" name="Line 41">
                <a:extLst>
                  <a:ext uri="{FF2B5EF4-FFF2-40B4-BE49-F238E27FC236}">
                    <a16:creationId xmlns:a16="http://schemas.microsoft.com/office/drawing/2014/main" id="{86A87797-466C-4167-B2B4-0FBBCED8E898}"/>
                  </a:ext>
                </a:extLst>
              </p:cNvPr>
              <p:cNvSpPr>
                <a:spLocks noChangeShapeType="1"/>
              </p:cNvSpPr>
              <p:nvPr/>
            </p:nvSpPr>
            <p:spPr bwMode="auto">
              <a:xfrm flipH="1">
                <a:off x="4939" y="1483"/>
                <a:ext cx="1" cy="2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ndParaRPr>
              </a:p>
            </p:txBody>
          </p:sp>
        </p:grpSp>
        <p:sp>
          <p:nvSpPr>
            <p:cNvPr id="14" name="Text Box 42">
              <a:extLst>
                <a:ext uri="{FF2B5EF4-FFF2-40B4-BE49-F238E27FC236}">
                  <a16:creationId xmlns:a16="http://schemas.microsoft.com/office/drawing/2014/main" id="{A1CDC06B-445F-4C34-AFBC-B2B2DD3A321A}"/>
                </a:ext>
              </a:extLst>
            </p:cNvPr>
            <p:cNvSpPr txBox="1">
              <a:spLocks noChangeArrowheads="1"/>
            </p:cNvSpPr>
            <p:nvPr/>
          </p:nvSpPr>
          <p:spPr bwMode="auto">
            <a:xfrm>
              <a:off x="7031039" y="5034755"/>
              <a:ext cx="1457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remote file</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system</a:t>
              </a:r>
              <a:endParaRPr kumimoji="0" lang="en-US" altLang="zh-CN" sz="2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5" name="Line 43">
              <a:extLst>
                <a:ext uri="{FF2B5EF4-FFF2-40B4-BE49-F238E27FC236}">
                  <a16:creationId xmlns:a16="http://schemas.microsoft.com/office/drawing/2014/main" id="{0C67EEB2-F058-4DE3-A5A5-266727E2AA1B}"/>
                </a:ext>
              </a:extLst>
            </p:cNvPr>
            <p:cNvSpPr>
              <a:spLocks noChangeShapeType="1"/>
            </p:cNvSpPr>
            <p:nvPr/>
          </p:nvSpPr>
          <p:spPr bwMode="auto">
            <a:xfrm>
              <a:off x="6678614" y="4681883"/>
              <a:ext cx="0" cy="428625"/>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ndParaRPr>
            </a:p>
          </p:txBody>
        </p:sp>
        <p:pic>
          <p:nvPicPr>
            <p:cNvPr id="16" name="Picture 44" descr="Alice">
              <a:extLst>
                <a:ext uri="{FF2B5EF4-FFF2-40B4-BE49-F238E27FC236}">
                  <a16:creationId xmlns:a16="http://schemas.microsoft.com/office/drawing/2014/main" id="{BC8F8906-886A-47A6-8AAA-D4A485879B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239" y="3900833"/>
              <a:ext cx="56197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45">
              <a:extLst>
                <a:ext uri="{FF2B5EF4-FFF2-40B4-BE49-F238E27FC236}">
                  <a16:creationId xmlns:a16="http://schemas.microsoft.com/office/drawing/2014/main" id="{E64ED8B8-51A6-4AA3-A39F-565B8C5322D5}"/>
                </a:ext>
              </a:extLst>
            </p:cNvPr>
            <p:cNvSpPr txBox="1">
              <a:spLocks noChangeArrowheads="1"/>
            </p:cNvSpPr>
            <p:nvPr/>
          </p:nvSpPr>
          <p:spPr bwMode="auto">
            <a:xfrm>
              <a:off x="958851" y="4577108"/>
              <a:ext cx="971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user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at host</a:t>
              </a:r>
              <a:endParaRPr kumimoji="0" lang="en-US" altLang="zh-CN" sz="2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8" name="Line 46">
              <a:extLst>
                <a:ext uri="{FF2B5EF4-FFF2-40B4-BE49-F238E27FC236}">
                  <a16:creationId xmlns:a16="http://schemas.microsoft.com/office/drawing/2014/main" id="{DDABEAF5-17A7-46E3-9B81-1EA62A111529}"/>
                </a:ext>
              </a:extLst>
            </p:cNvPr>
            <p:cNvSpPr>
              <a:spLocks noChangeShapeType="1"/>
            </p:cNvSpPr>
            <p:nvPr/>
          </p:nvSpPr>
          <p:spPr bwMode="auto">
            <a:xfrm>
              <a:off x="1704976" y="4283421"/>
              <a:ext cx="581025" cy="0"/>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ndParaRPr>
            </a:p>
          </p:txBody>
        </p:sp>
      </p:grpSp>
    </p:spTree>
    <p:extLst>
      <p:ext uri="{BB962C8B-B14F-4D97-AF65-F5344CB8AC3E}">
        <p14:creationId xmlns:p14="http://schemas.microsoft.com/office/powerpoint/2010/main" val="1448984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03CB8C-3027-40DD-A562-C8FAB81F46AB}"/>
              </a:ext>
            </a:extLst>
          </p:cNvPr>
          <p:cNvSpPr>
            <a:spLocks noGrp="1"/>
          </p:cNvSpPr>
          <p:nvPr>
            <p:ph type="title"/>
          </p:nvPr>
        </p:nvSpPr>
        <p:spPr/>
        <p:txBody>
          <a:bodyPr/>
          <a:lstStyle/>
          <a:p>
            <a:r>
              <a:rPr lang="en-US" altLang="zh-CN" dirty="0"/>
              <a:t>ftp</a:t>
            </a:r>
            <a:r>
              <a:rPr lang="zh-CN" altLang="en-US" dirty="0"/>
              <a:t>的服务模式</a:t>
            </a:r>
          </a:p>
        </p:txBody>
      </p:sp>
      <p:sp>
        <p:nvSpPr>
          <p:cNvPr id="30" name="Rectangle 5">
            <a:extLst>
              <a:ext uri="{FF2B5EF4-FFF2-40B4-BE49-F238E27FC236}">
                <a16:creationId xmlns:a16="http://schemas.microsoft.com/office/drawing/2014/main" id="{26937D99-B37E-4895-9A46-60FED7D6B853}"/>
              </a:ext>
            </a:extLst>
          </p:cNvPr>
          <p:cNvSpPr>
            <a:spLocks noChangeArrowheads="1"/>
          </p:cNvSpPr>
          <p:nvPr/>
        </p:nvSpPr>
        <p:spPr bwMode="auto">
          <a:xfrm>
            <a:off x="1847850" y="3441700"/>
            <a:ext cx="1651093" cy="462307"/>
          </a:xfrm>
          <a:prstGeom prst="rect">
            <a:avLst/>
          </a:prstGeom>
          <a:gradFill rotWithShape="0">
            <a:gsLst>
              <a:gs pos="0">
                <a:srgbClr val="00CCCC">
                  <a:gamma/>
                  <a:shade val="56471"/>
                  <a:invGamma/>
                </a:srgbClr>
              </a:gs>
              <a:gs pos="100000">
                <a:srgbClr val="00CCCC"/>
              </a:gs>
            </a:gsLst>
            <a:lin ang="18900000" scaled="1"/>
          </a:gradFill>
          <a:ln w="25400">
            <a:noFill/>
            <a:miter lim="800000"/>
            <a:headEnd/>
            <a:tailEnd/>
          </a:ln>
          <a:effectLst/>
        </p:spPr>
        <p:txBody>
          <a:bodyPr wrap="none" lIns="92075" tIns="46038" rIns="92075" bIns="46038">
            <a:spAutoFit/>
          </a:bodyPr>
          <a:lstStyle/>
          <a:p>
            <a:pPr>
              <a:defRPr/>
            </a:pPr>
            <a:r>
              <a:rPr lang="en-US" altLang="zh-CN" sz="2400" b="1">
                <a:solidFill>
                  <a:srgbClr val="000000"/>
                </a:solidFill>
                <a:effectLst>
                  <a:outerShdw blurRad="38100" dist="38100" dir="2700000" algn="tl">
                    <a:srgbClr val="FFFFFF"/>
                  </a:outerShdw>
                </a:effectLst>
                <a:latin typeface="Comic Sans MS" panose="030F0702030302020204" pitchFamily="66" charset="0"/>
                <a:ea typeface="微软雅黑" panose="020B0503020204020204" pitchFamily="34" charset="-122"/>
              </a:rPr>
              <a:t>Server PI</a:t>
            </a:r>
          </a:p>
        </p:txBody>
      </p:sp>
      <p:sp>
        <p:nvSpPr>
          <p:cNvPr id="31" name="Rectangle 6">
            <a:extLst>
              <a:ext uri="{FF2B5EF4-FFF2-40B4-BE49-F238E27FC236}">
                <a16:creationId xmlns:a16="http://schemas.microsoft.com/office/drawing/2014/main" id="{D7E64704-2BAC-42B0-ABDD-5E3120B0FD88}"/>
              </a:ext>
            </a:extLst>
          </p:cNvPr>
          <p:cNvSpPr>
            <a:spLocks noChangeArrowheads="1"/>
          </p:cNvSpPr>
          <p:nvPr/>
        </p:nvSpPr>
        <p:spPr bwMode="auto">
          <a:xfrm>
            <a:off x="171450" y="4483100"/>
            <a:ext cx="1272784" cy="831639"/>
          </a:xfrm>
          <a:prstGeom prst="rect">
            <a:avLst/>
          </a:prstGeom>
          <a:gradFill rotWithShape="0">
            <a:gsLst>
              <a:gs pos="0">
                <a:srgbClr val="00CCCC">
                  <a:gamma/>
                  <a:shade val="56471"/>
                  <a:invGamma/>
                </a:srgbClr>
              </a:gs>
              <a:gs pos="100000">
                <a:srgbClr val="00CCCC"/>
              </a:gs>
            </a:gsLst>
            <a:lin ang="18900000" scaled="1"/>
          </a:gradFill>
          <a:ln w="25400">
            <a:noFill/>
            <a:miter lim="800000"/>
            <a:headEnd/>
            <a:tailEnd/>
          </a:ln>
          <a:effectLst/>
        </p:spPr>
        <p:txBody>
          <a:bodyPr wrap="none" lIns="92075" tIns="46038" rIns="92075" bIns="46038">
            <a:spAutoFit/>
          </a:bodyPr>
          <a:lstStyle/>
          <a:p>
            <a:pPr>
              <a:defRPr/>
            </a:pPr>
            <a:r>
              <a:rPr lang="en-US" altLang="zh-CN" sz="2400" b="1">
                <a:solidFill>
                  <a:srgbClr val="000000"/>
                </a:solidFill>
                <a:effectLst>
                  <a:outerShdw blurRad="38100" dist="38100" dir="2700000" algn="tl">
                    <a:srgbClr val="FFFFFF"/>
                  </a:outerShdw>
                </a:effectLst>
                <a:latin typeface="Comic Sans MS" panose="030F0702030302020204" pitchFamily="66" charset="0"/>
                <a:ea typeface="微软雅黑" panose="020B0503020204020204" pitchFamily="34" charset="-122"/>
              </a:rPr>
              <a:t>File</a:t>
            </a:r>
          </a:p>
          <a:p>
            <a:pPr>
              <a:defRPr/>
            </a:pPr>
            <a:r>
              <a:rPr lang="en-US" altLang="zh-CN" sz="2400" b="1">
                <a:solidFill>
                  <a:srgbClr val="000000"/>
                </a:solidFill>
                <a:effectLst>
                  <a:outerShdw blurRad="38100" dist="38100" dir="2700000" algn="tl">
                    <a:srgbClr val="FFFFFF"/>
                  </a:outerShdw>
                </a:effectLst>
                <a:latin typeface="Comic Sans MS" panose="030F0702030302020204" pitchFamily="66" charset="0"/>
                <a:ea typeface="微软雅黑" panose="020B0503020204020204" pitchFamily="34" charset="-122"/>
              </a:rPr>
              <a:t>System</a:t>
            </a:r>
          </a:p>
        </p:txBody>
      </p:sp>
      <p:sp>
        <p:nvSpPr>
          <p:cNvPr id="32" name="Rectangle 7">
            <a:extLst>
              <a:ext uri="{FF2B5EF4-FFF2-40B4-BE49-F238E27FC236}">
                <a16:creationId xmlns:a16="http://schemas.microsoft.com/office/drawing/2014/main" id="{C784B708-FB18-4EAA-9E08-D3BB78336B81}"/>
              </a:ext>
            </a:extLst>
          </p:cNvPr>
          <p:cNvSpPr>
            <a:spLocks noChangeArrowheads="1"/>
          </p:cNvSpPr>
          <p:nvPr/>
        </p:nvSpPr>
        <p:spPr bwMode="auto">
          <a:xfrm>
            <a:off x="4972050" y="2197100"/>
            <a:ext cx="2465419" cy="462307"/>
          </a:xfrm>
          <a:prstGeom prst="rect">
            <a:avLst/>
          </a:prstGeom>
          <a:gradFill rotWithShape="0">
            <a:gsLst>
              <a:gs pos="0">
                <a:srgbClr val="FFFF99"/>
              </a:gs>
              <a:gs pos="100000">
                <a:srgbClr val="FFFF99">
                  <a:gamma/>
                  <a:shade val="36863"/>
                  <a:invGamma/>
                </a:srgbClr>
              </a:gs>
            </a:gsLst>
            <a:path path="rect">
              <a:fillToRect l="100000" b="100000"/>
            </a:path>
          </a:gradFill>
          <a:ln w="25400">
            <a:noFill/>
            <a:miter lim="800000"/>
            <a:headEnd/>
            <a:tailEnd/>
          </a:ln>
          <a:effectLst/>
        </p:spPr>
        <p:txBody>
          <a:bodyPr wrap="none" lIns="92075" tIns="46038" rIns="92075" bIns="46038">
            <a:spAutoFit/>
          </a:bodyPr>
          <a:lstStyle/>
          <a:p>
            <a:pPr>
              <a:defRPr/>
            </a:pPr>
            <a:r>
              <a:rPr lang="en-US" altLang="zh-CN" sz="2400" b="1">
                <a:solidFill>
                  <a:srgbClr val="000000"/>
                </a:solidFill>
                <a:effectLst>
                  <a:outerShdw blurRad="38100" dist="38100" dir="2700000" algn="tl">
                    <a:srgbClr val="FFFFFF"/>
                  </a:outerShdw>
                </a:effectLst>
                <a:latin typeface="Comic Sans MS" panose="030F0702030302020204" pitchFamily="66" charset="0"/>
                <a:ea typeface="微软雅黑" panose="020B0503020204020204" pitchFamily="34" charset="-122"/>
              </a:rPr>
              <a:t>User Interface</a:t>
            </a:r>
          </a:p>
        </p:txBody>
      </p:sp>
      <p:sp>
        <p:nvSpPr>
          <p:cNvPr id="33" name="Rectangle 8">
            <a:extLst>
              <a:ext uri="{FF2B5EF4-FFF2-40B4-BE49-F238E27FC236}">
                <a16:creationId xmlns:a16="http://schemas.microsoft.com/office/drawing/2014/main" id="{473904EA-7156-404E-8949-79826289FE23}"/>
              </a:ext>
            </a:extLst>
          </p:cNvPr>
          <p:cNvSpPr>
            <a:spLocks noChangeArrowheads="1"/>
          </p:cNvSpPr>
          <p:nvPr/>
        </p:nvSpPr>
        <p:spPr bwMode="auto">
          <a:xfrm>
            <a:off x="5276850" y="3441700"/>
            <a:ext cx="1344920" cy="462307"/>
          </a:xfrm>
          <a:prstGeom prst="rect">
            <a:avLst/>
          </a:prstGeom>
          <a:gradFill rotWithShape="0">
            <a:gsLst>
              <a:gs pos="0">
                <a:srgbClr val="FFFF99"/>
              </a:gs>
              <a:gs pos="100000">
                <a:srgbClr val="FFFF99">
                  <a:gamma/>
                  <a:shade val="36863"/>
                  <a:invGamma/>
                </a:srgbClr>
              </a:gs>
            </a:gsLst>
            <a:path path="rect">
              <a:fillToRect l="100000" b="100000"/>
            </a:path>
          </a:gradFill>
          <a:ln w="25400">
            <a:noFill/>
            <a:miter lim="800000"/>
            <a:headEnd/>
            <a:tailEnd/>
          </a:ln>
          <a:effectLst/>
        </p:spPr>
        <p:txBody>
          <a:bodyPr wrap="none" lIns="92075" tIns="46038" rIns="92075" bIns="46038">
            <a:spAutoFit/>
          </a:bodyPr>
          <a:lstStyle/>
          <a:p>
            <a:pPr>
              <a:defRPr/>
            </a:pPr>
            <a:r>
              <a:rPr lang="en-US" altLang="zh-CN" sz="2400" b="1" dirty="0">
                <a:solidFill>
                  <a:srgbClr val="000000"/>
                </a:solidFill>
                <a:effectLst>
                  <a:outerShdw blurRad="38100" dist="38100" dir="2700000" algn="tl">
                    <a:srgbClr val="FFFFFF"/>
                  </a:outerShdw>
                </a:effectLst>
                <a:latin typeface="Comic Sans MS" panose="030F0702030302020204" pitchFamily="66" charset="0"/>
                <a:ea typeface="微软雅黑" panose="020B0503020204020204" pitchFamily="34" charset="-122"/>
              </a:rPr>
              <a:t>User PI</a:t>
            </a:r>
          </a:p>
        </p:txBody>
      </p:sp>
      <p:sp>
        <p:nvSpPr>
          <p:cNvPr id="34" name="Rectangle 9">
            <a:extLst>
              <a:ext uri="{FF2B5EF4-FFF2-40B4-BE49-F238E27FC236}">
                <a16:creationId xmlns:a16="http://schemas.microsoft.com/office/drawing/2014/main" id="{5A7B4A5E-6BDC-4EBB-AB04-DDDF3C3F808C}"/>
              </a:ext>
            </a:extLst>
          </p:cNvPr>
          <p:cNvSpPr>
            <a:spLocks noChangeArrowheads="1"/>
          </p:cNvSpPr>
          <p:nvPr/>
        </p:nvSpPr>
        <p:spPr bwMode="auto">
          <a:xfrm>
            <a:off x="8001000" y="2207591"/>
            <a:ext cx="880049" cy="462307"/>
          </a:xfrm>
          <a:prstGeom prst="rect">
            <a:avLst/>
          </a:prstGeom>
          <a:gradFill rotWithShape="0">
            <a:gsLst>
              <a:gs pos="0">
                <a:srgbClr val="FFFF99"/>
              </a:gs>
              <a:gs pos="100000">
                <a:srgbClr val="FFFF99">
                  <a:gamma/>
                  <a:shade val="36863"/>
                  <a:invGamma/>
                </a:srgbClr>
              </a:gs>
            </a:gsLst>
            <a:path path="rect">
              <a:fillToRect l="100000" b="100000"/>
            </a:path>
          </a:gradFill>
          <a:ln w="25400">
            <a:noFill/>
            <a:miter lim="800000"/>
            <a:headEnd/>
            <a:tailEnd/>
          </a:ln>
          <a:effectLst/>
        </p:spPr>
        <p:txBody>
          <a:bodyPr wrap="none" lIns="92075" tIns="46038" rIns="92075" bIns="46038">
            <a:spAutoFit/>
          </a:bodyPr>
          <a:lstStyle/>
          <a:p>
            <a:pPr>
              <a:defRPr/>
            </a:pPr>
            <a:r>
              <a:rPr lang="en-US" altLang="zh-CN" sz="2400" b="1" dirty="0">
                <a:solidFill>
                  <a:srgbClr val="000000"/>
                </a:solidFill>
                <a:effectLst>
                  <a:outerShdw blurRad="38100" dist="38100" dir="2700000" algn="tl">
                    <a:srgbClr val="FFFFFF"/>
                  </a:outerShdw>
                </a:effectLst>
                <a:latin typeface="Comic Sans MS" panose="030F0702030302020204" pitchFamily="66" charset="0"/>
                <a:ea typeface="微软雅黑" panose="020B0503020204020204" pitchFamily="34" charset="-122"/>
              </a:rPr>
              <a:t>User</a:t>
            </a:r>
          </a:p>
        </p:txBody>
      </p:sp>
      <p:sp>
        <p:nvSpPr>
          <p:cNvPr id="35" name="Rectangle 10">
            <a:extLst>
              <a:ext uri="{FF2B5EF4-FFF2-40B4-BE49-F238E27FC236}">
                <a16:creationId xmlns:a16="http://schemas.microsoft.com/office/drawing/2014/main" id="{14F486AC-7FB1-423F-88C5-8C27872B7EB2}"/>
              </a:ext>
            </a:extLst>
          </p:cNvPr>
          <p:cNvSpPr>
            <a:spLocks noChangeArrowheads="1"/>
          </p:cNvSpPr>
          <p:nvPr/>
        </p:nvSpPr>
        <p:spPr bwMode="auto">
          <a:xfrm>
            <a:off x="5200650" y="4711700"/>
            <a:ext cx="1614224" cy="462307"/>
          </a:xfrm>
          <a:prstGeom prst="rect">
            <a:avLst/>
          </a:prstGeom>
          <a:gradFill rotWithShape="0">
            <a:gsLst>
              <a:gs pos="0">
                <a:srgbClr val="FFFF99"/>
              </a:gs>
              <a:gs pos="100000">
                <a:srgbClr val="FFFF99">
                  <a:gamma/>
                  <a:shade val="36863"/>
                  <a:invGamma/>
                </a:srgbClr>
              </a:gs>
            </a:gsLst>
            <a:path path="rect">
              <a:fillToRect l="100000" b="100000"/>
            </a:path>
          </a:gradFill>
          <a:ln w="25400">
            <a:noFill/>
            <a:miter lim="800000"/>
            <a:headEnd/>
            <a:tailEnd/>
          </a:ln>
          <a:effectLst/>
        </p:spPr>
        <p:txBody>
          <a:bodyPr wrap="none" lIns="92075" tIns="46038" rIns="92075" bIns="46038">
            <a:spAutoFit/>
          </a:bodyPr>
          <a:lstStyle/>
          <a:p>
            <a:pPr>
              <a:defRPr/>
            </a:pPr>
            <a:r>
              <a:rPr lang="en-US" altLang="zh-CN" sz="2400" b="1" dirty="0">
                <a:solidFill>
                  <a:srgbClr val="000000"/>
                </a:solidFill>
                <a:effectLst>
                  <a:outerShdw blurRad="38100" dist="38100" dir="2700000" algn="tl">
                    <a:srgbClr val="FFFFFF"/>
                  </a:outerShdw>
                </a:effectLst>
                <a:latin typeface="Comic Sans MS" panose="030F0702030302020204" pitchFamily="66" charset="0"/>
                <a:ea typeface="微软雅黑" panose="020B0503020204020204" pitchFamily="34" charset="-122"/>
              </a:rPr>
              <a:t>User DTP</a:t>
            </a:r>
          </a:p>
        </p:txBody>
      </p:sp>
      <p:sp>
        <p:nvSpPr>
          <p:cNvPr id="36" name="Rectangle 11">
            <a:extLst>
              <a:ext uri="{FF2B5EF4-FFF2-40B4-BE49-F238E27FC236}">
                <a16:creationId xmlns:a16="http://schemas.microsoft.com/office/drawing/2014/main" id="{E394C4E6-265F-4462-87BB-F9B15314296D}"/>
              </a:ext>
            </a:extLst>
          </p:cNvPr>
          <p:cNvSpPr>
            <a:spLocks noChangeArrowheads="1"/>
          </p:cNvSpPr>
          <p:nvPr/>
        </p:nvSpPr>
        <p:spPr bwMode="auto">
          <a:xfrm>
            <a:off x="1695450" y="4711700"/>
            <a:ext cx="1920398" cy="462307"/>
          </a:xfrm>
          <a:prstGeom prst="rect">
            <a:avLst/>
          </a:prstGeom>
          <a:gradFill rotWithShape="0">
            <a:gsLst>
              <a:gs pos="0">
                <a:srgbClr val="00CCCC">
                  <a:gamma/>
                  <a:shade val="56471"/>
                  <a:invGamma/>
                </a:srgbClr>
              </a:gs>
              <a:gs pos="100000">
                <a:srgbClr val="00CCCC"/>
              </a:gs>
            </a:gsLst>
            <a:lin ang="18900000" scaled="1"/>
          </a:gradFill>
          <a:ln w="25400">
            <a:noFill/>
            <a:miter lim="800000"/>
            <a:headEnd/>
            <a:tailEnd/>
          </a:ln>
          <a:effectLst/>
        </p:spPr>
        <p:txBody>
          <a:bodyPr wrap="none" lIns="92075" tIns="46038" rIns="92075" bIns="46038">
            <a:spAutoFit/>
          </a:bodyPr>
          <a:lstStyle/>
          <a:p>
            <a:pPr>
              <a:defRPr/>
            </a:pPr>
            <a:r>
              <a:rPr lang="en-US" altLang="zh-CN" sz="2400" b="1">
                <a:solidFill>
                  <a:srgbClr val="000000"/>
                </a:solidFill>
                <a:effectLst>
                  <a:outerShdw blurRad="38100" dist="38100" dir="2700000" algn="tl">
                    <a:srgbClr val="FFFFFF"/>
                  </a:outerShdw>
                </a:effectLst>
                <a:latin typeface="Comic Sans MS" panose="030F0702030302020204" pitchFamily="66" charset="0"/>
                <a:ea typeface="微软雅黑" panose="020B0503020204020204" pitchFamily="34" charset="-122"/>
              </a:rPr>
              <a:t>Server DTP</a:t>
            </a:r>
          </a:p>
        </p:txBody>
      </p:sp>
      <p:sp>
        <p:nvSpPr>
          <p:cNvPr id="37" name="Rectangle 12">
            <a:extLst>
              <a:ext uri="{FF2B5EF4-FFF2-40B4-BE49-F238E27FC236}">
                <a16:creationId xmlns:a16="http://schemas.microsoft.com/office/drawing/2014/main" id="{E88F9E56-A2BA-433F-B199-35E0426BEACE}"/>
              </a:ext>
            </a:extLst>
          </p:cNvPr>
          <p:cNvSpPr>
            <a:spLocks noChangeArrowheads="1"/>
          </p:cNvSpPr>
          <p:nvPr/>
        </p:nvSpPr>
        <p:spPr bwMode="auto">
          <a:xfrm>
            <a:off x="7639050" y="4483100"/>
            <a:ext cx="1272784" cy="831639"/>
          </a:xfrm>
          <a:prstGeom prst="rect">
            <a:avLst/>
          </a:prstGeom>
          <a:gradFill rotWithShape="0">
            <a:gsLst>
              <a:gs pos="0">
                <a:srgbClr val="FFFF99"/>
              </a:gs>
              <a:gs pos="100000">
                <a:srgbClr val="FFFF99">
                  <a:gamma/>
                  <a:shade val="36863"/>
                  <a:invGamma/>
                </a:srgbClr>
              </a:gs>
            </a:gsLst>
            <a:path path="rect">
              <a:fillToRect l="100000" b="100000"/>
            </a:path>
          </a:gradFill>
          <a:ln w="25400">
            <a:noFill/>
            <a:miter lim="800000"/>
            <a:headEnd/>
            <a:tailEnd/>
          </a:ln>
          <a:effectLst/>
        </p:spPr>
        <p:txBody>
          <a:bodyPr wrap="none" lIns="92075" tIns="46038" rIns="92075" bIns="46038">
            <a:spAutoFit/>
          </a:bodyPr>
          <a:lstStyle/>
          <a:p>
            <a:pPr>
              <a:defRPr/>
            </a:pPr>
            <a:r>
              <a:rPr lang="en-US" altLang="zh-CN" sz="2400" b="1">
                <a:solidFill>
                  <a:srgbClr val="000000"/>
                </a:solidFill>
                <a:effectLst>
                  <a:outerShdw blurRad="38100" dist="38100" dir="2700000" algn="tl">
                    <a:srgbClr val="FFFFFF"/>
                  </a:outerShdw>
                </a:effectLst>
                <a:latin typeface="Comic Sans MS" panose="030F0702030302020204" pitchFamily="66" charset="0"/>
                <a:ea typeface="微软雅黑" panose="020B0503020204020204" pitchFamily="34" charset="-122"/>
              </a:rPr>
              <a:t>File</a:t>
            </a:r>
          </a:p>
          <a:p>
            <a:pPr>
              <a:defRPr/>
            </a:pPr>
            <a:r>
              <a:rPr lang="en-US" altLang="zh-CN" sz="2400" b="1">
                <a:solidFill>
                  <a:srgbClr val="000000"/>
                </a:solidFill>
                <a:effectLst>
                  <a:outerShdw blurRad="38100" dist="38100" dir="2700000" algn="tl">
                    <a:srgbClr val="FFFFFF"/>
                  </a:outerShdw>
                </a:effectLst>
                <a:latin typeface="Comic Sans MS" panose="030F0702030302020204" pitchFamily="66" charset="0"/>
                <a:ea typeface="微软雅黑" panose="020B0503020204020204" pitchFamily="34" charset="-122"/>
              </a:rPr>
              <a:t>System</a:t>
            </a:r>
          </a:p>
        </p:txBody>
      </p:sp>
      <p:sp>
        <p:nvSpPr>
          <p:cNvPr id="38" name="Rectangle 13">
            <a:extLst>
              <a:ext uri="{FF2B5EF4-FFF2-40B4-BE49-F238E27FC236}">
                <a16:creationId xmlns:a16="http://schemas.microsoft.com/office/drawing/2014/main" id="{530F5A49-3196-44D5-9BCE-63A13C09041A}"/>
              </a:ext>
            </a:extLst>
          </p:cNvPr>
          <p:cNvSpPr>
            <a:spLocks noChangeArrowheads="1"/>
          </p:cNvSpPr>
          <p:nvPr/>
        </p:nvSpPr>
        <p:spPr bwMode="auto">
          <a:xfrm>
            <a:off x="1584325" y="3213100"/>
            <a:ext cx="2073275" cy="2349500"/>
          </a:xfrm>
          <a:prstGeom prst="rect">
            <a:avLst/>
          </a:prstGeom>
          <a:noFill/>
          <a:ln w="254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9" name="Rectangle 14">
            <a:extLst>
              <a:ext uri="{FF2B5EF4-FFF2-40B4-BE49-F238E27FC236}">
                <a16:creationId xmlns:a16="http://schemas.microsoft.com/office/drawing/2014/main" id="{916ED218-E2D9-4C55-A0FF-7AEB16392D38}"/>
              </a:ext>
            </a:extLst>
          </p:cNvPr>
          <p:cNvSpPr>
            <a:spLocks noChangeArrowheads="1"/>
          </p:cNvSpPr>
          <p:nvPr/>
        </p:nvSpPr>
        <p:spPr bwMode="auto">
          <a:xfrm>
            <a:off x="4876800" y="1689100"/>
            <a:ext cx="2438400" cy="3949700"/>
          </a:xfrm>
          <a:prstGeom prst="rect">
            <a:avLst/>
          </a:prstGeom>
          <a:noFill/>
          <a:ln w="254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0" name="Line 15">
            <a:extLst>
              <a:ext uri="{FF2B5EF4-FFF2-40B4-BE49-F238E27FC236}">
                <a16:creationId xmlns:a16="http://schemas.microsoft.com/office/drawing/2014/main" id="{F2EAD244-7499-4D1E-9648-88ACCDE83DF3}"/>
              </a:ext>
            </a:extLst>
          </p:cNvPr>
          <p:cNvSpPr>
            <a:spLocks noChangeShapeType="1"/>
          </p:cNvSpPr>
          <p:nvPr/>
        </p:nvSpPr>
        <p:spPr bwMode="auto">
          <a:xfrm>
            <a:off x="5867400" y="2590800"/>
            <a:ext cx="0" cy="838200"/>
          </a:xfrm>
          <a:prstGeom prst="line">
            <a:avLst/>
          </a:prstGeom>
          <a:noFill/>
          <a:ln w="571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1" name="Line 16">
            <a:extLst>
              <a:ext uri="{FF2B5EF4-FFF2-40B4-BE49-F238E27FC236}">
                <a16:creationId xmlns:a16="http://schemas.microsoft.com/office/drawing/2014/main" id="{C0E630A8-0A13-4466-A114-5B68B0292884}"/>
              </a:ext>
            </a:extLst>
          </p:cNvPr>
          <p:cNvSpPr>
            <a:spLocks noChangeShapeType="1"/>
          </p:cNvSpPr>
          <p:nvPr/>
        </p:nvSpPr>
        <p:spPr bwMode="auto">
          <a:xfrm>
            <a:off x="5867400" y="3962400"/>
            <a:ext cx="0" cy="685800"/>
          </a:xfrm>
          <a:prstGeom prst="line">
            <a:avLst/>
          </a:prstGeom>
          <a:noFill/>
          <a:ln w="571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2" name="Line 17">
            <a:extLst>
              <a:ext uri="{FF2B5EF4-FFF2-40B4-BE49-F238E27FC236}">
                <a16:creationId xmlns:a16="http://schemas.microsoft.com/office/drawing/2014/main" id="{048DB076-5BB0-4147-ABA5-60381DB0E1A2}"/>
              </a:ext>
            </a:extLst>
          </p:cNvPr>
          <p:cNvSpPr>
            <a:spLocks noChangeShapeType="1"/>
          </p:cNvSpPr>
          <p:nvPr/>
        </p:nvSpPr>
        <p:spPr bwMode="auto">
          <a:xfrm>
            <a:off x="2514600" y="3962400"/>
            <a:ext cx="0" cy="685800"/>
          </a:xfrm>
          <a:prstGeom prst="line">
            <a:avLst/>
          </a:prstGeom>
          <a:noFill/>
          <a:ln w="571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3" name="Line 18">
            <a:extLst>
              <a:ext uri="{FF2B5EF4-FFF2-40B4-BE49-F238E27FC236}">
                <a16:creationId xmlns:a16="http://schemas.microsoft.com/office/drawing/2014/main" id="{6F46D422-4177-4CA2-A60A-03B1D99DCC8D}"/>
              </a:ext>
            </a:extLst>
          </p:cNvPr>
          <p:cNvSpPr>
            <a:spLocks noChangeShapeType="1"/>
          </p:cNvSpPr>
          <p:nvPr/>
        </p:nvSpPr>
        <p:spPr bwMode="auto">
          <a:xfrm>
            <a:off x="7358063" y="2438400"/>
            <a:ext cx="642937" cy="0"/>
          </a:xfrm>
          <a:prstGeom prst="line">
            <a:avLst/>
          </a:prstGeom>
          <a:noFill/>
          <a:ln w="571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4" name="Line 19">
            <a:extLst>
              <a:ext uri="{FF2B5EF4-FFF2-40B4-BE49-F238E27FC236}">
                <a16:creationId xmlns:a16="http://schemas.microsoft.com/office/drawing/2014/main" id="{262737C4-0A07-4646-88BF-A51D67685BD1}"/>
              </a:ext>
            </a:extLst>
          </p:cNvPr>
          <p:cNvSpPr>
            <a:spLocks noChangeShapeType="1"/>
          </p:cNvSpPr>
          <p:nvPr/>
        </p:nvSpPr>
        <p:spPr bwMode="auto">
          <a:xfrm>
            <a:off x="6781800" y="4953000"/>
            <a:ext cx="838200" cy="0"/>
          </a:xfrm>
          <a:prstGeom prst="line">
            <a:avLst/>
          </a:prstGeom>
          <a:noFill/>
          <a:ln w="571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5" name="Line 20">
            <a:extLst>
              <a:ext uri="{FF2B5EF4-FFF2-40B4-BE49-F238E27FC236}">
                <a16:creationId xmlns:a16="http://schemas.microsoft.com/office/drawing/2014/main" id="{833A1FF8-0D37-4C94-9479-453F3220F4E6}"/>
              </a:ext>
            </a:extLst>
          </p:cNvPr>
          <p:cNvSpPr>
            <a:spLocks noChangeShapeType="1"/>
          </p:cNvSpPr>
          <p:nvPr/>
        </p:nvSpPr>
        <p:spPr bwMode="auto">
          <a:xfrm>
            <a:off x="1295400" y="4953000"/>
            <a:ext cx="381000" cy="0"/>
          </a:xfrm>
          <a:prstGeom prst="line">
            <a:avLst/>
          </a:prstGeom>
          <a:noFill/>
          <a:ln w="571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6" name="Line 21">
            <a:extLst>
              <a:ext uri="{FF2B5EF4-FFF2-40B4-BE49-F238E27FC236}">
                <a16:creationId xmlns:a16="http://schemas.microsoft.com/office/drawing/2014/main" id="{8AAC4C09-7E5C-4543-AE8D-C2AE9FB296DC}"/>
              </a:ext>
            </a:extLst>
          </p:cNvPr>
          <p:cNvSpPr>
            <a:spLocks noChangeShapeType="1"/>
          </p:cNvSpPr>
          <p:nvPr/>
        </p:nvSpPr>
        <p:spPr bwMode="auto">
          <a:xfrm>
            <a:off x="3352800" y="3657600"/>
            <a:ext cx="1905000" cy="0"/>
          </a:xfrm>
          <a:prstGeom prst="line">
            <a:avLst/>
          </a:prstGeom>
          <a:noFill/>
          <a:ln w="57150">
            <a:solidFill>
              <a:srgbClr val="333399"/>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7" name="Line 22">
            <a:extLst>
              <a:ext uri="{FF2B5EF4-FFF2-40B4-BE49-F238E27FC236}">
                <a16:creationId xmlns:a16="http://schemas.microsoft.com/office/drawing/2014/main" id="{F49D4E2D-4CAB-4458-9D71-FAE96312012D}"/>
              </a:ext>
            </a:extLst>
          </p:cNvPr>
          <p:cNvSpPr>
            <a:spLocks noChangeShapeType="1"/>
          </p:cNvSpPr>
          <p:nvPr/>
        </p:nvSpPr>
        <p:spPr bwMode="auto">
          <a:xfrm>
            <a:off x="3429000" y="4953000"/>
            <a:ext cx="1752600" cy="0"/>
          </a:xfrm>
          <a:prstGeom prst="line">
            <a:avLst/>
          </a:prstGeom>
          <a:noFill/>
          <a:ln w="57150">
            <a:solidFill>
              <a:srgbClr val="333399"/>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8" name="Rectangle 23">
            <a:extLst>
              <a:ext uri="{FF2B5EF4-FFF2-40B4-BE49-F238E27FC236}">
                <a16:creationId xmlns:a16="http://schemas.microsoft.com/office/drawing/2014/main" id="{5B67F049-557C-4B3E-9CA7-B90DB58DDE0D}"/>
              </a:ext>
            </a:extLst>
          </p:cNvPr>
          <p:cNvSpPr>
            <a:spLocks noChangeArrowheads="1"/>
          </p:cNvSpPr>
          <p:nvPr/>
        </p:nvSpPr>
        <p:spPr bwMode="auto">
          <a:xfrm>
            <a:off x="3946525" y="4479925"/>
            <a:ext cx="896079" cy="462307"/>
          </a:xfrm>
          <a:prstGeom prst="rect">
            <a:avLst/>
          </a:prstGeom>
          <a:noFill/>
          <a:ln w="9525">
            <a:noFill/>
            <a:miter lim="800000"/>
            <a:headEnd/>
            <a:tailEnd/>
          </a:ln>
          <a:effectLst/>
        </p:spPr>
        <p:txBody>
          <a:bodyPr wrap="none" lIns="92075" tIns="46038" rIns="92075" bIns="46038">
            <a:spAutoFit/>
          </a:bodyPr>
          <a:lstStyle/>
          <a:p>
            <a:pPr>
              <a:defRPr/>
            </a:pPr>
            <a:r>
              <a:rPr lang="en-US" altLang="zh-CN" sz="2400" b="1">
                <a:solidFill>
                  <a:srgbClr val="333399"/>
                </a:solidFill>
                <a:effectLst>
                  <a:outerShdw blurRad="38100" dist="38100" dir="2700000" algn="tl">
                    <a:srgbClr val="C0C0C0"/>
                  </a:outerShdw>
                </a:effectLst>
                <a:latin typeface="Comic Sans MS" panose="030F0702030302020204" pitchFamily="66" charset="0"/>
                <a:ea typeface="微软雅黑" panose="020B0503020204020204" pitchFamily="34" charset="-122"/>
              </a:rPr>
              <a:t>Data</a:t>
            </a:r>
          </a:p>
        </p:txBody>
      </p:sp>
      <p:sp>
        <p:nvSpPr>
          <p:cNvPr id="49" name="Rectangle 24">
            <a:extLst>
              <a:ext uri="{FF2B5EF4-FFF2-40B4-BE49-F238E27FC236}">
                <a16:creationId xmlns:a16="http://schemas.microsoft.com/office/drawing/2014/main" id="{64E16BEE-A4E2-47DE-A1FF-792AAF1A62A3}"/>
              </a:ext>
            </a:extLst>
          </p:cNvPr>
          <p:cNvSpPr>
            <a:spLocks noChangeArrowheads="1"/>
          </p:cNvSpPr>
          <p:nvPr/>
        </p:nvSpPr>
        <p:spPr bwMode="auto">
          <a:xfrm>
            <a:off x="3660775" y="3200400"/>
            <a:ext cx="1239122" cy="462307"/>
          </a:xfrm>
          <a:prstGeom prst="rect">
            <a:avLst/>
          </a:prstGeom>
          <a:noFill/>
          <a:ln w="9525">
            <a:noFill/>
            <a:miter lim="800000"/>
            <a:headEnd/>
            <a:tailEnd/>
          </a:ln>
          <a:effectLst/>
        </p:spPr>
        <p:txBody>
          <a:bodyPr wrap="none" lIns="92075" tIns="46038" rIns="92075" bIns="46038">
            <a:spAutoFit/>
          </a:bodyPr>
          <a:lstStyle/>
          <a:p>
            <a:pPr>
              <a:defRPr/>
            </a:pPr>
            <a:r>
              <a:rPr lang="en-US" altLang="zh-CN" sz="2400" b="1">
                <a:solidFill>
                  <a:srgbClr val="333399"/>
                </a:solidFill>
                <a:effectLst>
                  <a:outerShdw blurRad="38100" dist="38100" dir="2700000" algn="tl">
                    <a:srgbClr val="C0C0C0"/>
                  </a:outerShdw>
                </a:effectLst>
                <a:latin typeface="Comic Sans MS" panose="030F0702030302020204" pitchFamily="66" charset="0"/>
                <a:ea typeface="微软雅黑" panose="020B0503020204020204" pitchFamily="34" charset="-122"/>
              </a:rPr>
              <a:t>Control</a:t>
            </a:r>
          </a:p>
        </p:txBody>
      </p:sp>
      <p:sp>
        <p:nvSpPr>
          <p:cNvPr id="50" name="Rectangle 25">
            <a:extLst>
              <a:ext uri="{FF2B5EF4-FFF2-40B4-BE49-F238E27FC236}">
                <a16:creationId xmlns:a16="http://schemas.microsoft.com/office/drawing/2014/main" id="{0E2AFBA8-C08A-4AFD-88B2-11CC304F49F8}"/>
              </a:ext>
            </a:extLst>
          </p:cNvPr>
          <p:cNvSpPr>
            <a:spLocks noChangeArrowheads="1"/>
          </p:cNvSpPr>
          <p:nvPr/>
        </p:nvSpPr>
        <p:spPr bwMode="auto">
          <a:xfrm>
            <a:off x="187395" y="1515098"/>
            <a:ext cx="4423723" cy="999502"/>
          </a:xfrm>
          <a:prstGeom prst="rect">
            <a:avLst/>
          </a:prstGeom>
          <a:gradFill rotWithShape="0">
            <a:gsLst>
              <a:gs pos="0">
                <a:srgbClr val="19C804"/>
              </a:gs>
              <a:gs pos="50000">
                <a:srgbClr val="19C804">
                  <a:gamma/>
                  <a:shade val="69804"/>
                  <a:invGamma/>
                </a:srgbClr>
              </a:gs>
              <a:gs pos="100000">
                <a:srgbClr val="19C804"/>
              </a:gs>
            </a:gsLst>
            <a:lin ang="18900000" scaled="1"/>
          </a:gradFill>
          <a:ln w="57150">
            <a:noFill/>
            <a:miter lim="800000"/>
            <a:headEnd/>
            <a:tailEnd/>
          </a:ln>
          <a:effectLst>
            <a:outerShdw dist="107763" dir="2700000" algn="ctr" rotWithShape="0">
              <a:srgbClr val="1C1C1C"/>
            </a:outerShdw>
          </a:effectLst>
        </p:spPr>
        <p:txBody>
          <a:bodyPr wrap="none" lIns="92075" tIns="46038" rIns="92075" bIns="46038"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noProof="0" dirty="0">
                <a:ln>
                  <a:noFill/>
                </a:ln>
                <a:solidFill>
                  <a:srgbClr val="000000"/>
                </a:solidFill>
                <a:effectLst>
                  <a:outerShdw blurRad="38100" dist="38100" dir="2700000" algn="tl">
                    <a:srgbClr val="FFFFFF"/>
                  </a:outerShdw>
                </a:effectLst>
                <a:uLnTx/>
                <a:uFillTx/>
                <a:latin typeface="Comic Sans MS" panose="030F0702030302020204" pitchFamily="66" charset="0"/>
                <a:ea typeface="微软雅黑" panose="020B0503020204020204" pitchFamily="34" charset="-122"/>
              </a:rPr>
              <a:t>PI: Protocol Interpreter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noProof="0" dirty="0">
                <a:ln>
                  <a:noFill/>
                </a:ln>
                <a:solidFill>
                  <a:srgbClr val="000000"/>
                </a:solidFill>
                <a:effectLst>
                  <a:outerShdw blurRad="38100" dist="38100" dir="2700000" algn="tl">
                    <a:srgbClr val="FFFFFF"/>
                  </a:outerShdw>
                </a:effectLst>
                <a:uLnTx/>
                <a:uFillTx/>
                <a:latin typeface="Comic Sans MS" panose="030F0702030302020204" pitchFamily="66" charset="0"/>
                <a:ea typeface="微软雅黑" panose="020B0503020204020204" pitchFamily="34" charset="-122"/>
              </a:rPr>
              <a:t>DTP: Data Transfer Protocol</a:t>
            </a:r>
          </a:p>
        </p:txBody>
      </p:sp>
      <p:sp>
        <p:nvSpPr>
          <p:cNvPr id="51" name="Text Box 26">
            <a:extLst>
              <a:ext uri="{FF2B5EF4-FFF2-40B4-BE49-F238E27FC236}">
                <a16:creationId xmlns:a16="http://schemas.microsoft.com/office/drawing/2014/main" id="{8ADF0FAA-C37F-4E2B-8F05-D48E9CBD923B}"/>
              </a:ext>
            </a:extLst>
          </p:cNvPr>
          <p:cNvSpPr txBox="1">
            <a:spLocks noChangeArrowheads="1"/>
          </p:cNvSpPr>
          <p:nvPr/>
        </p:nvSpPr>
        <p:spPr bwMode="auto">
          <a:xfrm>
            <a:off x="3708400" y="5084763"/>
            <a:ext cx="1223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TCP 20</a:t>
            </a:r>
          </a:p>
        </p:txBody>
      </p:sp>
      <p:sp>
        <p:nvSpPr>
          <p:cNvPr id="52" name="Text Box 27">
            <a:extLst>
              <a:ext uri="{FF2B5EF4-FFF2-40B4-BE49-F238E27FC236}">
                <a16:creationId xmlns:a16="http://schemas.microsoft.com/office/drawing/2014/main" id="{949FB656-27BC-43C7-B3D3-C5FB81A73D51}"/>
              </a:ext>
            </a:extLst>
          </p:cNvPr>
          <p:cNvSpPr txBox="1">
            <a:spLocks noChangeArrowheads="1"/>
          </p:cNvSpPr>
          <p:nvPr/>
        </p:nvSpPr>
        <p:spPr bwMode="auto">
          <a:xfrm>
            <a:off x="3635375" y="3716338"/>
            <a:ext cx="1223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TCP 21</a:t>
            </a:r>
          </a:p>
        </p:txBody>
      </p:sp>
      <p:sp>
        <p:nvSpPr>
          <p:cNvPr id="53" name="圆角矩形标注 28">
            <a:extLst>
              <a:ext uri="{FF2B5EF4-FFF2-40B4-BE49-F238E27FC236}">
                <a16:creationId xmlns:a16="http://schemas.microsoft.com/office/drawing/2014/main" id="{E2DABA91-99D7-4D2E-9D67-A2166D566F0F}"/>
              </a:ext>
            </a:extLst>
          </p:cNvPr>
          <p:cNvSpPr/>
          <p:nvPr/>
        </p:nvSpPr>
        <p:spPr>
          <a:xfrm>
            <a:off x="7358063" y="2786063"/>
            <a:ext cx="1785937" cy="1285875"/>
          </a:xfrm>
          <a:prstGeom prst="wedgeRoundRectCallout">
            <a:avLst>
              <a:gd name="adj1" fmla="val -98345"/>
              <a:gd name="adj2" fmla="val 19043"/>
              <a:gd name="adj3" fmla="val 16667"/>
            </a:avLst>
          </a:prstGeom>
          <a:solidFill>
            <a:srgbClr val="00E4A8"/>
          </a:solidFill>
          <a:ln w="25400" cap="flat" cmpd="sng" algn="ctr">
            <a:noFill/>
            <a:prstDash val="solid"/>
          </a:ln>
          <a:effectLst/>
        </p:spPr>
        <p:txBody>
          <a:bodyPr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noProof="0" dirty="0">
                <a:ln>
                  <a:noFill/>
                </a:ln>
                <a:solidFill>
                  <a:srgbClr val="FFFFFF"/>
                </a:solidFill>
                <a:effectLst/>
                <a:uLnTx/>
                <a:uFillTx/>
                <a:latin typeface="Comic Sans MS" panose="030F0702030302020204" pitchFamily="66" charset="0"/>
                <a:ea typeface="微软雅黑" panose="020B0503020204020204" pitchFamily="34" charset="-122"/>
                <a:cs typeface="+mn-cs"/>
              </a:rPr>
              <a:t>控制连接中命令和应答的转换，激活文件传输功能</a:t>
            </a:r>
          </a:p>
        </p:txBody>
      </p:sp>
      <p:sp>
        <p:nvSpPr>
          <p:cNvPr id="54" name="圆角矩形标注 32">
            <a:extLst>
              <a:ext uri="{FF2B5EF4-FFF2-40B4-BE49-F238E27FC236}">
                <a16:creationId xmlns:a16="http://schemas.microsoft.com/office/drawing/2014/main" id="{36EF45B2-1857-44AB-B7F6-88AD08B8A7BF}"/>
              </a:ext>
            </a:extLst>
          </p:cNvPr>
          <p:cNvSpPr/>
          <p:nvPr/>
        </p:nvSpPr>
        <p:spPr>
          <a:xfrm>
            <a:off x="3426619" y="1504950"/>
            <a:ext cx="2214562" cy="1143000"/>
          </a:xfrm>
          <a:prstGeom prst="wedgeRoundRectCallout">
            <a:avLst>
              <a:gd name="adj1" fmla="val -11084"/>
              <a:gd name="adj2" fmla="val 138549"/>
              <a:gd name="adj3" fmla="val 16667"/>
            </a:avLst>
          </a:prstGeom>
          <a:solidFill>
            <a:srgbClr val="00E4A8"/>
          </a:solidFill>
          <a:ln w="25400" cap="flat" cmpd="sng" algn="ctr">
            <a:solidFill>
              <a:srgbClr val="00E4A8">
                <a:shade val="50000"/>
              </a:srgbClr>
            </a:solidFill>
            <a:prstDash val="solid"/>
          </a:ln>
          <a:effectLst/>
        </p:spPr>
        <p:txBody>
          <a:bodyPr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noProof="0" dirty="0">
                <a:ln>
                  <a:noFill/>
                </a:ln>
                <a:solidFill>
                  <a:srgbClr val="FFFFFF"/>
                </a:solidFill>
                <a:effectLst/>
                <a:uLnTx/>
                <a:uFillTx/>
                <a:latin typeface="Comic Sans MS" panose="030F0702030302020204" pitchFamily="66" charset="0"/>
                <a:ea typeface="微软雅黑" panose="020B0503020204020204" pitchFamily="34" charset="-122"/>
                <a:cs typeface="+mn-cs"/>
              </a:rPr>
              <a:t>将命令由客户传给服务器，并且回应服务的应答</a:t>
            </a:r>
          </a:p>
        </p:txBody>
      </p:sp>
      <p:sp>
        <p:nvSpPr>
          <p:cNvPr id="55" name="圆角矩形标注 33">
            <a:extLst>
              <a:ext uri="{FF2B5EF4-FFF2-40B4-BE49-F238E27FC236}">
                <a16:creationId xmlns:a16="http://schemas.microsoft.com/office/drawing/2014/main" id="{0B57F37E-1969-446E-A2F8-2317F5E506AB}"/>
              </a:ext>
            </a:extLst>
          </p:cNvPr>
          <p:cNvSpPr/>
          <p:nvPr/>
        </p:nvSpPr>
        <p:spPr>
          <a:xfrm>
            <a:off x="3786188" y="3214688"/>
            <a:ext cx="1857375" cy="969962"/>
          </a:xfrm>
          <a:prstGeom prst="wedgeRoundRectCallout">
            <a:avLst>
              <a:gd name="adj1" fmla="val -20149"/>
              <a:gd name="adj2" fmla="val 91309"/>
              <a:gd name="adj3" fmla="val 16667"/>
            </a:avLst>
          </a:prstGeom>
          <a:solidFill>
            <a:srgbClr val="00E4A8"/>
          </a:solidFill>
          <a:ln w="25400" cap="flat" cmpd="sng" algn="ctr">
            <a:solidFill>
              <a:srgbClr val="00E4A8">
                <a:shade val="50000"/>
              </a:srgbClr>
            </a:solidFill>
            <a:prstDash val="solid"/>
          </a:ln>
          <a:effectLst/>
        </p:spPr>
        <p:txBody>
          <a:bodyPr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noProof="0" dirty="0">
                <a:ln>
                  <a:noFill/>
                </a:ln>
                <a:solidFill>
                  <a:srgbClr val="FFFFFF"/>
                </a:solidFill>
                <a:effectLst/>
                <a:uLnTx/>
                <a:uFillTx/>
                <a:latin typeface="Comic Sans MS" panose="030F0702030302020204" pitchFamily="66" charset="0"/>
                <a:ea typeface="微软雅黑" panose="020B0503020204020204" pitchFamily="34" charset="-122"/>
                <a:cs typeface="+mn-cs"/>
              </a:rPr>
              <a:t>实行文件在客户和服务器之间的传输</a:t>
            </a:r>
          </a:p>
        </p:txBody>
      </p:sp>
      <p:sp>
        <p:nvSpPr>
          <p:cNvPr id="56" name="TextBox 34">
            <a:extLst>
              <a:ext uri="{FF2B5EF4-FFF2-40B4-BE49-F238E27FC236}">
                <a16:creationId xmlns:a16="http://schemas.microsoft.com/office/drawing/2014/main" id="{DB325175-0732-4A5C-97BF-DEB5C1B94AB9}"/>
              </a:ext>
            </a:extLst>
          </p:cNvPr>
          <p:cNvSpPr txBox="1">
            <a:spLocks noChangeArrowheads="1"/>
          </p:cNvSpPr>
          <p:nvPr/>
        </p:nvSpPr>
        <p:spPr bwMode="auto">
          <a:xfrm>
            <a:off x="457732" y="5934075"/>
            <a:ext cx="82285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2400" b="1" i="0" u="none" strike="noStrike" kern="0" cap="none" spc="0" normalizeH="0" noProof="0" dirty="0">
                <a:ln>
                  <a:noFill/>
                </a:ln>
                <a:solidFill>
                  <a:srgbClr val="FF0000"/>
                </a:solidFill>
                <a:effectLst/>
                <a:uLnTx/>
                <a:uFillTx/>
                <a:latin typeface="Comic Sans MS" panose="030F0702030302020204" pitchFamily="66" charset="0"/>
                <a:ea typeface="微软雅黑" panose="020B0503020204020204" pitchFamily="34" charset="-122"/>
              </a:rPr>
              <a:t>控制连接一直保持在连接的全过程，数据连接根据需要打开</a:t>
            </a:r>
          </a:p>
        </p:txBody>
      </p:sp>
    </p:spTree>
    <p:extLst>
      <p:ext uri="{BB962C8B-B14F-4D97-AF65-F5344CB8AC3E}">
        <p14:creationId xmlns:p14="http://schemas.microsoft.com/office/powerpoint/2010/main" val="348445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fill="hold"/>
                                        <p:tgtEl>
                                          <p:spTgt spid="55"/>
                                        </p:tgtEl>
                                        <p:attrNameLst>
                                          <p:attrName>ppt_x</p:attrName>
                                        </p:attrNameLst>
                                      </p:cBhvr>
                                      <p:tavLst>
                                        <p:tav tm="0">
                                          <p:val>
                                            <p:strVal val="#ppt_x"/>
                                          </p:val>
                                        </p:tav>
                                        <p:tav tm="100000">
                                          <p:val>
                                            <p:strVal val="#ppt_x"/>
                                          </p:val>
                                        </p:tav>
                                      </p:tavLst>
                                    </p:anim>
                                    <p:anim calcmode="lin" valueType="num">
                                      <p:cBhvr additive="base">
                                        <p:cTn id="14" dur="500" fill="hold"/>
                                        <p:tgtEl>
                                          <p:spTgt spid="55"/>
                                        </p:tgtEl>
                                        <p:attrNameLst>
                                          <p:attrName>ppt_y</p:attrName>
                                        </p:attrNameLst>
                                      </p:cBhvr>
                                      <p:tavLst>
                                        <p:tav tm="0">
                                          <p:val>
                                            <p:strVal val="1+#ppt_h/2"/>
                                          </p:val>
                                        </p:tav>
                                        <p:tav tm="100000">
                                          <p:val>
                                            <p:strVal val="#ppt_y"/>
                                          </p:val>
                                        </p:tav>
                                      </p:tavLst>
                                    </p:anim>
                                  </p:childTnLst>
                                </p:cTn>
                              </p:par>
                              <p:par>
                                <p:cTn id="15" presetID="2" presetClass="exit" presetSubtype="4" fill="hold" grpId="1" nodeType="withEffect">
                                  <p:stCondLst>
                                    <p:cond delay="0"/>
                                  </p:stCondLst>
                                  <p:childTnLst>
                                    <p:anim calcmode="lin" valueType="num">
                                      <p:cBhvr additive="base">
                                        <p:cTn id="16" dur="500"/>
                                        <p:tgtEl>
                                          <p:spTgt spid="54"/>
                                        </p:tgtEl>
                                        <p:attrNameLst>
                                          <p:attrName>ppt_x</p:attrName>
                                        </p:attrNameLst>
                                      </p:cBhvr>
                                      <p:tavLst>
                                        <p:tav tm="0">
                                          <p:val>
                                            <p:strVal val="ppt_x"/>
                                          </p:val>
                                        </p:tav>
                                        <p:tav tm="100000">
                                          <p:val>
                                            <p:strVal val="ppt_x"/>
                                          </p:val>
                                        </p:tav>
                                      </p:tavLst>
                                    </p:anim>
                                    <p:anim calcmode="lin" valueType="num">
                                      <p:cBhvr additive="base">
                                        <p:cTn id="17" dur="500"/>
                                        <p:tgtEl>
                                          <p:spTgt spid="54"/>
                                        </p:tgtEl>
                                        <p:attrNameLst>
                                          <p:attrName>ppt_y</p:attrName>
                                        </p:attrNameLst>
                                      </p:cBhvr>
                                      <p:tavLst>
                                        <p:tav tm="0">
                                          <p:val>
                                            <p:strVal val="ppt_y"/>
                                          </p:val>
                                        </p:tav>
                                        <p:tav tm="100000">
                                          <p:val>
                                            <p:strVal val="1+ppt_h/2"/>
                                          </p:val>
                                        </p:tav>
                                      </p:tavLst>
                                    </p:anim>
                                    <p:set>
                                      <p:cBhvr>
                                        <p:cTn id="18" dur="1" fill="hold">
                                          <p:stCondLst>
                                            <p:cond delay="499"/>
                                          </p:stCondLst>
                                        </p:cTn>
                                        <p:tgtEl>
                                          <p:spTgt spid="5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fill="hold"/>
                                        <p:tgtEl>
                                          <p:spTgt spid="53"/>
                                        </p:tgtEl>
                                        <p:attrNameLst>
                                          <p:attrName>ppt_x</p:attrName>
                                        </p:attrNameLst>
                                      </p:cBhvr>
                                      <p:tavLst>
                                        <p:tav tm="0">
                                          <p:val>
                                            <p:strVal val="#ppt_x"/>
                                          </p:val>
                                        </p:tav>
                                        <p:tav tm="100000">
                                          <p:val>
                                            <p:strVal val="#ppt_x"/>
                                          </p:val>
                                        </p:tav>
                                      </p:tavLst>
                                    </p:anim>
                                    <p:anim calcmode="lin" valueType="num">
                                      <p:cBhvr additive="base">
                                        <p:cTn id="24" dur="500" fill="hold"/>
                                        <p:tgtEl>
                                          <p:spTgt spid="53"/>
                                        </p:tgtEl>
                                        <p:attrNameLst>
                                          <p:attrName>ppt_y</p:attrName>
                                        </p:attrNameLst>
                                      </p:cBhvr>
                                      <p:tavLst>
                                        <p:tav tm="0">
                                          <p:val>
                                            <p:strVal val="1+#ppt_h/2"/>
                                          </p:val>
                                        </p:tav>
                                        <p:tav tm="100000">
                                          <p:val>
                                            <p:strVal val="#ppt_y"/>
                                          </p:val>
                                        </p:tav>
                                      </p:tavLst>
                                    </p:anim>
                                  </p:childTnLst>
                                </p:cTn>
                              </p:par>
                              <p:par>
                                <p:cTn id="25" presetID="2" presetClass="exit" presetSubtype="4" fill="hold" grpId="1" nodeType="withEffect">
                                  <p:stCondLst>
                                    <p:cond delay="0"/>
                                  </p:stCondLst>
                                  <p:childTnLst>
                                    <p:anim calcmode="lin" valueType="num">
                                      <p:cBhvr additive="base">
                                        <p:cTn id="26" dur="500"/>
                                        <p:tgtEl>
                                          <p:spTgt spid="55"/>
                                        </p:tgtEl>
                                        <p:attrNameLst>
                                          <p:attrName>ppt_x</p:attrName>
                                        </p:attrNameLst>
                                      </p:cBhvr>
                                      <p:tavLst>
                                        <p:tav tm="0">
                                          <p:val>
                                            <p:strVal val="ppt_x"/>
                                          </p:val>
                                        </p:tav>
                                        <p:tav tm="100000">
                                          <p:val>
                                            <p:strVal val="ppt_x"/>
                                          </p:val>
                                        </p:tav>
                                      </p:tavLst>
                                    </p:anim>
                                    <p:anim calcmode="lin" valueType="num">
                                      <p:cBhvr additive="base">
                                        <p:cTn id="27" dur="500"/>
                                        <p:tgtEl>
                                          <p:spTgt spid="55"/>
                                        </p:tgtEl>
                                        <p:attrNameLst>
                                          <p:attrName>ppt_y</p:attrName>
                                        </p:attrNameLst>
                                      </p:cBhvr>
                                      <p:tavLst>
                                        <p:tav tm="0">
                                          <p:val>
                                            <p:strVal val="ppt_y"/>
                                          </p:val>
                                        </p:tav>
                                        <p:tav tm="100000">
                                          <p:val>
                                            <p:strVal val="1+ppt_h/2"/>
                                          </p:val>
                                        </p:tav>
                                      </p:tavLst>
                                    </p:anim>
                                    <p:set>
                                      <p:cBhvr>
                                        <p:cTn id="28" dur="1" fill="hold">
                                          <p:stCondLst>
                                            <p:cond delay="499"/>
                                          </p:stCondLst>
                                        </p:cTn>
                                        <p:tgtEl>
                                          <p:spTgt spid="5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blinds(horizontal)">
                                      <p:cBhvr>
                                        <p:cTn id="33" dur="500"/>
                                        <p:tgtEl>
                                          <p:spTgt spid="56"/>
                                        </p:tgtEl>
                                      </p:cBhvr>
                                    </p:animEffect>
                                  </p:childTnLst>
                                </p:cTn>
                              </p:par>
                              <p:par>
                                <p:cTn id="34" presetID="2" presetClass="exit" presetSubtype="4" fill="hold" grpId="1" nodeType="withEffect">
                                  <p:stCondLst>
                                    <p:cond delay="0"/>
                                  </p:stCondLst>
                                  <p:childTnLst>
                                    <p:anim calcmode="lin" valueType="num">
                                      <p:cBhvr additive="base">
                                        <p:cTn id="35" dur="500"/>
                                        <p:tgtEl>
                                          <p:spTgt spid="53"/>
                                        </p:tgtEl>
                                        <p:attrNameLst>
                                          <p:attrName>ppt_x</p:attrName>
                                        </p:attrNameLst>
                                      </p:cBhvr>
                                      <p:tavLst>
                                        <p:tav tm="0">
                                          <p:val>
                                            <p:strVal val="ppt_x"/>
                                          </p:val>
                                        </p:tav>
                                        <p:tav tm="100000">
                                          <p:val>
                                            <p:strVal val="ppt_x"/>
                                          </p:val>
                                        </p:tav>
                                      </p:tavLst>
                                    </p:anim>
                                    <p:anim calcmode="lin" valueType="num">
                                      <p:cBhvr additive="base">
                                        <p:cTn id="36" dur="500"/>
                                        <p:tgtEl>
                                          <p:spTgt spid="53"/>
                                        </p:tgtEl>
                                        <p:attrNameLst>
                                          <p:attrName>ppt_y</p:attrName>
                                        </p:attrNameLst>
                                      </p:cBhvr>
                                      <p:tavLst>
                                        <p:tav tm="0">
                                          <p:val>
                                            <p:strVal val="ppt_y"/>
                                          </p:val>
                                        </p:tav>
                                        <p:tav tm="100000">
                                          <p:val>
                                            <p:strVal val="1+ppt_h/2"/>
                                          </p:val>
                                        </p:tav>
                                      </p:tavLst>
                                    </p:anim>
                                    <p:set>
                                      <p:cBhvr>
                                        <p:cTn id="37"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5" grpId="0" animBg="1"/>
      <p:bldP spid="55" grpId="1" animBg="1"/>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9953E-2CFC-1784-E375-2C66C40E768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44CC0B7-076D-AB17-6305-E7294D95D1DF}"/>
              </a:ext>
            </a:extLst>
          </p:cNvPr>
          <p:cNvSpPr>
            <a:spLocks noGrp="1"/>
          </p:cNvSpPr>
          <p:nvPr>
            <p:ph type="title"/>
          </p:nvPr>
        </p:nvSpPr>
        <p:spPr/>
        <p:txBody>
          <a:bodyPr/>
          <a:lstStyle/>
          <a:p>
            <a:r>
              <a:rPr lang="en-US" altLang="zh-CN" dirty="0"/>
              <a:t>Chapter9</a:t>
            </a:r>
            <a:r>
              <a:rPr lang="zh-CN" altLang="en-US" dirty="0"/>
              <a:t> 应用层</a:t>
            </a:r>
          </a:p>
        </p:txBody>
      </p:sp>
      <p:sp>
        <p:nvSpPr>
          <p:cNvPr id="3" name="内容占位符 2">
            <a:extLst>
              <a:ext uri="{FF2B5EF4-FFF2-40B4-BE49-F238E27FC236}">
                <a16:creationId xmlns:a16="http://schemas.microsoft.com/office/drawing/2014/main" id="{ACE5157E-FB4A-393A-591E-31AF9D6E2DF4}"/>
              </a:ext>
            </a:extLst>
          </p:cNvPr>
          <p:cNvSpPr>
            <a:spLocks noGrp="1"/>
          </p:cNvSpPr>
          <p:nvPr>
            <p:ph idx="1"/>
          </p:nvPr>
        </p:nvSpPr>
        <p:spPr/>
        <p:txBody>
          <a:bodyPr>
            <a:normAutofit/>
          </a:bodyPr>
          <a:lstStyle/>
          <a:p>
            <a:pPr eaLnBrk="1" hangingPunct="1"/>
            <a:r>
              <a:rPr lang="en-US" altLang="zh-CN" b="1" dirty="0"/>
              <a:t>9.1 </a:t>
            </a:r>
            <a:r>
              <a:rPr lang="zh-CN" altLang="en-US" b="1" dirty="0"/>
              <a:t>网络的计算和访问模式</a:t>
            </a:r>
          </a:p>
          <a:p>
            <a:pPr eaLnBrk="1" hangingPunct="1"/>
            <a:r>
              <a:rPr lang="en-US" altLang="zh-CN" b="1" dirty="0"/>
              <a:t>9.2 </a:t>
            </a:r>
            <a:r>
              <a:rPr lang="zh-CN" altLang="en-US" b="1" dirty="0"/>
              <a:t>域名系统</a:t>
            </a:r>
            <a:r>
              <a:rPr lang="en-US" altLang="zh-CN" b="1" dirty="0"/>
              <a:t>(DNS)</a:t>
            </a:r>
          </a:p>
          <a:p>
            <a:pPr eaLnBrk="1" hangingPunct="1"/>
            <a:r>
              <a:rPr lang="en-US" altLang="zh-CN" b="1" dirty="0"/>
              <a:t>9.3 </a:t>
            </a:r>
            <a:r>
              <a:rPr lang="zh-CN" altLang="en-US" b="1" dirty="0"/>
              <a:t>文件服务</a:t>
            </a:r>
            <a:r>
              <a:rPr lang="en-US" altLang="zh-CN" b="1" dirty="0"/>
              <a:t>(FTP)</a:t>
            </a:r>
          </a:p>
          <a:p>
            <a:pPr eaLnBrk="1" hangingPunct="1"/>
            <a:r>
              <a:rPr lang="en-US" altLang="zh-CN" b="1" dirty="0">
                <a:solidFill>
                  <a:srgbClr val="FF0000"/>
                </a:solidFill>
              </a:rPr>
              <a:t>9.4 WWW(HTTP) </a:t>
            </a:r>
          </a:p>
          <a:p>
            <a:pPr eaLnBrk="1" hangingPunct="1"/>
            <a:r>
              <a:rPr lang="en-US" altLang="zh-CN" b="1" dirty="0"/>
              <a:t>9.5 </a:t>
            </a:r>
            <a:r>
              <a:rPr lang="zh-CN" altLang="en-US" b="1" dirty="0"/>
              <a:t>电子邮件</a:t>
            </a:r>
            <a:r>
              <a:rPr lang="en-US" altLang="zh-CN" b="1" dirty="0"/>
              <a:t>(SMTP)</a:t>
            </a:r>
          </a:p>
          <a:p>
            <a:pPr eaLnBrk="1" hangingPunct="1">
              <a:defRPr/>
            </a:pPr>
            <a:endParaRPr lang="zh-CN" altLang="en-US" b="1" dirty="0"/>
          </a:p>
        </p:txBody>
      </p:sp>
    </p:spTree>
    <p:extLst>
      <p:ext uri="{BB962C8B-B14F-4D97-AF65-F5344CB8AC3E}">
        <p14:creationId xmlns:p14="http://schemas.microsoft.com/office/powerpoint/2010/main" val="2831714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2485C7-6F4D-42E0-8C72-77EBEA0001C6}"/>
              </a:ext>
            </a:extLst>
          </p:cNvPr>
          <p:cNvSpPr>
            <a:spLocks noGrp="1"/>
          </p:cNvSpPr>
          <p:nvPr>
            <p:ph type="title"/>
          </p:nvPr>
        </p:nvSpPr>
        <p:spPr/>
        <p:txBody>
          <a:bodyPr/>
          <a:lstStyle/>
          <a:p>
            <a:r>
              <a:rPr lang="zh-CN" altLang="en-US" dirty="0"/>
              <a:t>网络的计算和访问模式</a:t>
            </a:r>
          </a:p>
        </p:txBody>
      </p:sp>
      <p:sp>
        <p:nvSpPr>
          <p:cNvPr id="3" name="内容占位符 2">
            <a:extLst>
              <a:ext uri="{FF2B5EF4-FFF2-40B4-BE49-F238E27FC236}">
                <a16:creationId xmlns:a16="http://schemas.microsoft.com/office/drawing/2014/main" id="{C7BECC12-34ED-4337-9231-4433212BCF12}"/>
              </a:ext>
            </a:extLst>
          </p:cNvPr>
          <p:cNvSpPr>
            <a:spLocks noGrp="1"/>
          </p:cNvSpPr>
          <p:nvPr>
            <p:ph idx="1"/>
          </p:nvPr>
        </p:nvSpPr>
        <p:spPr>
          <a:xfrm>
            <a:off x="304800" y="1219200"/>
            <a:ext cx="8537575" cy="5181600"/>
          </a:xfrm>
        </p:spPr>
        <p:txBody>
          <a:bodyPr>
            <a:normAutofit fontScale="85000" lnSpcReduction="10000"/>
          </a:bodyPr>
          <a:lstStyle/>
          <a:p>
            <a:pPr algn="just" eaLnBrk="1" hangingPunct="1">
              <a:lnSpc>
                <a:spcPct val="124000"/>
              </a:lnSpc>
            </a:pPr>
            <a:r>
              <a:rPr lang="zh-CN" altLang="en-US" sz="2400" dirty="0">
                <a:solidFill>
                  <a:schemeClr val="bg2">
                    <a:lumMod val="50000"/>
                  </a:schemeClr>
                </a:solidFill>
              </a:rPr>
              <a:t>以大型机为中心的计算模式</a:t>
            </a:r>
            <a:r>
              <a:rPr lang="en-US" altLang="zh-CN" sz="2400" dirty="0">
                <a:solidFill>
                  <a:schemeClr val="bg2">
                    <a:lumMod val="50000"/>
                  </a:schemeClr>
                </a:solidFill>
              </a:rPr>
              <a:t>-</a:t>
            </a:r>
            <a:r>
              <a:rPr lang="zh-CN" altLang="en-US" sz="2400" dirty="0">
                <a:solidFill>
                  <a:schemeClr val="bg2">
                    <a:lumMod val="50000"/>
                  </a:schemeClr>
                </a:solidFill>
              </a:rPr>
              <a:t>分时共享模式（</a:t>
            </a:r>
            <a:r>
              <a:rPr lang="en-US" altLang="zh-CN" sz="2400" dirty="0">
                <a:solidFill>
                  <a:schemeClr val="bg2">
                    <a:lumMod val="50000"/>
                  </a:schemeClr>
                </a:solidFill>
              </a:rPr>
              <a:t>time-sharing)</a:t>
            </a:r>
          </a:p>
          <a:p>
            <a:pPr lvl="1" algn="just" eaLnBrk="1" hangingPunct="1">
              <a:lnSpc>
                <a:spcPct val="124000"/>
              </a:lnSpc>
            </a:pPr>
            <a:r>
              <a:rPr lang="zh-CN" altLang="en-US" sz="2000" dirty="0"/>
              <a:t>特点：许多用户共享</a:t>
            </a:r>
            <a:r>
              <a:rPr lang="en-US" altLang="zh-CN" sz="2000" dirty="0"/>
              <a:t>CPU</a:t>
            </a:r>
            <a:r>
              <a:rPr lang="zh-CN" altLang="en-US" sz="2000" dirty="0"/>
              <a:t>资源和数据存储功能，终端只用于命令的输入和结果的显示</a:t>
            </a:r>
          </a:p>
          <a:p>
            <a:pPr algn="just" eaLnBrk="1" hangingPunct="1">
              <a:lnSpc>
                <a:spcPct val="124000"/>
              </a:lnSpc>
            </a:pPr>
            <a:r>
              <a:rPr lang="zh-CN" altLang="en-US" sz="2400" dirty="0">
                <a:solidFill>
                  <a:schemeClr val="bg2">
                    <a:lumMod val="50000"/>
                  </a:schemeClr>
                </a:solidFill>
              </a:rPr>
              <a:t>以服务器为中心的计算模式</a:t>
            </a:r>
            <a:r>
              <a:rPr lang="en-US" altLang="zh-CN" sz="2400" dirty="0">
                <a:solidFill>
                  <a:schemeClr val="bg2">
                    <a:lumMod val="50000"/>
                  </a:schemeClr>
                </a:solidFill>
              </a:rPr>
              <a:t>-</a:t>
            </a:r>
            <a:r>
              <a:rPr lang="zh-CN" altLang="en-US" sz="2400" dirty="0">
                <a:solidFill>
                  <a:schemeClr val="bg2">
                    <a:lumMod val="50000"/>
                  </a:schemeClr>
                </a:solidFill>
              </a:rPr>
              <a:t>资源共享（</a:t>
            </a:r>
            <a:r>
              <a:rPr lang="en-US" altLang="zh-CN" sz="2400" dirty="0">
                <a:solidFill>
                  <a:schemeClr val="bg2">
                    <a:lumMod val="50000"/>
                  </a:schemeClr>
                </a:solidFill>
              </a:rPr>
              <a:t>resource-sharing)</a:t>
            </a:r>
            <a:r>
              <a:rPr lang="zh-CN" altLang="en-US" sz="2400" dirty="0">
                <a:solidFill>
                  <a:schemeClr val="bg2">
                    <a:lumMod val="50000"/>
                  </a:schemeClr>
                </a:solidFill>
              </a:rPr>
              <a:t>模式</a:t>
            </a:r>
          </a:p>
          <a:p>
            <a:pPr lvl="1" algn="just" eaLnBrk="1" hangingPunct="1">
              <a:lnSpc>
                <a:spcPct val="124000"/>
              </a:lnSpc>
            </a:pPr>
            <a:r>
              <a:rPr lang="zh-CN" altLang="en-US" sz="2000" dirty="0"/>
              <a:t>特点：共享共同的应用，如文件服务器，打印服务器</a:t>
            </a:r>
          </a:p>
          <a:p>
            <a:pPr algn="just" eaLnBrk="1" hangingPunct="1">
              <a:lnSpc>
                <a:spcPct val="124000"/>
              </a:lnSpc>
            </a:pPr>
            <a:r>
              <a:rPr lang="zh-CN" altLang="en-US" sz="2400" dirty="0">
                <a:solidFill>
                  <a:srgbClr val="FF0000"/>
                </a:solidFill>
              </a:rPr>
              <a:t>客户端</a:t>
            </a:r>
            <a:r>
              <a:rPr lang="en-US" altLang="zh-CN" sz="2400" dirty="0">
                <a:solidFill>
                  <a:srgbClr val="FF0000"/>
                </a:solidFill>
              </a:rPr>
              <a:t>/</a:t>
            </a:r>
            <a:r>
              <a:rPr lang="zh-CN" altLang="en-US" sz="2400" dirty="0">
                <a:solidFill>
                  <a:srgbClr val="FF0000"/>
                </a:solidFill>
              </a:rPr>
              <a:t>服务器（</a:t>
            </a:r>
            <a:r>
              <a:rPr lang="en-US" altLang="zh-CN" sz="2400" dirty="0">
                <a:solidFill>
                  <a:srgbClr val="FF0000"/>
                </a:solidFill>
              </a:rPr>
              <a:t>Client/Server)</a:t>
            </a:r>
            <a:r>
              <a:rPr lang="zh-CN" altLang="en-US" sz="2400" dirty="0">
                <a:solidFill>
                  <a:srgbClr val="FF0000"/>
                </a:solidFill>
              </a:rPr>
              <a:t>模式</a:t>
            </a:r>
          </a:p>
          <a:p>
            <a:pPr lvl="1" algn="just" eaLnBrk="1" hangingPunct="1">
              <a:lnSpc>
                <a:spcPct val="124000"/>
              </a:lnSpc>
            </a:pPr>
            <a:r>
              <a:rPr lang="zh-CN" altLang="en-US" sz="2000" dirty="0"/>
              <a:t>特点：系统使用了客户和服务器双方的资源和计算能力来执行一个特定的任务。</a:t>
            </a:r>
          </a:p>
          <a:p>
            <a:pPr lvl="1" algn="just" eaLnBrk="1" hangingPunct="1">
              <a:lnSpc>
                <a:spcPct val="124000"/>
              </a:lnSpc>
            </a:pPr>
            <a:r>
              <a:rPr lang="zh-CN" altLang="en-US" sz="2000" dirty="0"/>
              <a:t>应用：前端（即客户部分）</a:t>
            </a:r>
            <a:r>
              <a:rPr lang="en-US" altLang="zh-CN" sz="2000" dirty="0"/>
              <a:t>/</a:t>
            </a:r>
            <a:r>
              <a:rPr lang="zh-CN" altLang="en-US" sz="2000" dirty="0"/>
              <a:t>后端（服务器部分）</a:t>
            </a:r>
          </a:p>
          <a:p>
            <a:pPr algn="just" eaLnBrk="1" hangingPunct="1">
              <a:lnSpc>
                <a:spcPct val="124000"/>
              </a:lnSpc>
            </a:pPr>
            <a:r>
              <a:rPr lang="zh-CN" altLang="en-US" sz="2400" dirty="0">
                <a:solidFill>
                  <a:srgbClr val="FF0000"/>
                </a:solidFill>
              </a:rPr>
              <a:t>对等（</a:t>
            </a:r>
            <a:r>
              <a:rPr lang="en-US" altLang="zh-CN" sz="2400" dirty="0">
                <a:solidFill>
                  <a:srgbClr val="FF0000"/>
                </a:solidFill>
              </a:rPr>
              <a:t>Peer to Peer</a:t>
            </a:r>
            <a:r>
              <a:rPr lang="zh-CN" altLang="en-US" sz="2400" dirty="0">
                <a:solidFill>
                  <a:srgbClr val="FF0000"/>
                </a:solidFill>
              </a:rPr>
              <a:t>，</a:t>
            </a:r>
            <a:r>
              <a:rPr lang="en-US" altLang="zh-CN" sz="2400" dirty="0">
                <a:solidFill>
                  <a:srgbClr val="FF0000"/>
                </a:solidFill>
              </a:rPr>
              <a:t>P2P</a:t>
            </a:r>
            <a:r>
              <a:rPr lang="zh-CN" altLang="en-US" sz="2400" dirty="0">
                <a:solidFill>
                  <a:srgbClr val="FF0000"/>
                </a:solidFill>
              </a:rPr>
              <a:t>）模式</a:t>
            </a:r>
          </a:p>
          <a:p>
            <a:pPr lvl="1" algn="just" eaLnBrk="1" hangingPunct="1">
              <a:lnSpc>
                <a:spcPct val="124000"/>
              </a:lnSpc>
            </a:pPr>
            <a:r>
              <a:rPr lang="zh-CN" altLang="en-US" sz="2000" dirty="0"/>
              <a:t>特点：用户和资源处于对等状态，分布式计算</a:t>
            </a:r>
          </a:p>
          <a:p>
            <a:pPr algn="just" eaLnBrk="1" hangingPunct="1">
              <a:lnSpc>
                <a:spcPct val="124000"/>
              </a:lnSpc>
            </a:pPr>
            <a:r>
              <a:rPr lang="zh-CN" altLang="en-US" sz="2400" dirty="0">
                <a:solidFill>
                  <a:srgbClr val="FF0000"/>
                </a:solidFill>
              </a:rPr>
              <a:t>云计算（</a:t>
            </a:r>
            <a:r>
              <a:rPr lang="en-US" altLang="zh-CN" sz="2400" dirty="0">
                <a:solidFill>
                  <a:srgbClr val="FF0000"/>
                </a:solidFill>
              </a:rPr>
              <a:t>cloud computing</a:t>
            </a:r>
            <a:r>
              <a:rPr lang="zh-CN" altLang="en-US" sz="2400" dirty="0">
                <a:solidFill>
                  <a:srgbClr val="FF0000"/>
                </a:solidFill>
              </a:rPr>
              <a:t>）模式</a:t>
            </a:r>
          </a:p>
          <a:p>
            <a:pPr lvl="1" algn="just" eaLnBrk="1" hangingPunct="1">
              <a:lnSpc>
                <a:spcPct val="124000"/>
              </a:lnSpc>
            </a:pPr>
            <a:r>
              <a:rPr lang="zh-CN" altLang="en-US" sz="2000" dirty="0"/>
              <a:t>以网络为中心的计算模式</a:t>
            </a:r>
          </a:p>
          <a:p>
            <a:pPr lvl="1" algn="just" eaLnBrk="1" hangingPunct="1">
              <a:lnSpc>
                <a:spcPct val="124000"/>
              </a:lnSpc>
            </a:pPr>
            <a:r>
              <a:rPr lang="zh-CN" altLang="en-US" sz="2000" dirty="0"/>
              <a:t>虚拟化的资源</a:t>
            </a:r>
            <a:endParaRPr lang="en-US" altLang="zh-CN" sz="2000" dirty="0"/>
          </a:p>
          <a:p>
            <a:pPr algn="just" eaLnBrk="1" hangingPunct="1">
              <a:lnSpc>
                <a:spcPct val="124000"/>
              </a:lnSpc>
            </a:pPr>
            <a:r>
              <a:rPr lang="zh-CN" altLang="en-US" sz="2400" dirty="0">
                <a:solidFill>
                  <a:srgbClr val="FF0000"/>
                </a:solidFill>
              </a:rPr>
              <a:t>云雾混合计算（</a:t>
            </a:r>
            <a:r>
              <a:rPr lang="en-US" altLang="zh-CN" sz="2400" dirty="0">
                <a:solidFill>
                  <a:srgbClr val="FF0000"/>
                </a:solidFill>
              </a:rPr>
              <a:t>cloud-fog computing</a:t>
            </a:r>
            <a:r>
              <a:rPr lang="zh-CN" altLang="en-US" sz="2400" dirty="0">
                <a:solidFill>
                  <a:srgbClr val="FF0000"/>
                </a:solidFill>
              </a:rPr>
              <a:t>）模式</a:t>
            </a:r>
          </a:p>
        </p:txBody>
      </p:sp>
    </p:spTree>
    <p:extLst>
      <p:ext uri="{BB962C8B-B14F-4D97-AF65-F5344CB8AC3E}">
        <p14:creationId xmlns:p14="http://schemas.microsoft.com/office/powerpoint/2010/main" val="634944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E00950-7B9C-4FA1-97D8-12F3EEC2CA1A}"/>
              </a:ext>
            </a:extLst>
          </p:cNvPr>
          <p:cNvSpPr>
            <a:spLocks noGrp="1"/>
          </p:cNvSpPr>
          <p:nvPr>
            <p:ph type="title"/>
          </p:nvPr>
        </p:nvSpPr>
        <p:spPr/>
        <p:txBody>
          <a:bodyPr/>
          <a:lstStyle/>
          <a:p>
            <a:r>
              <a:rPr lang="en-US" altLang="zh-CN" dirty="0"/>
              <a:t>WWW(HTTP)</a:t>
            </a:r>
            <a:endParaRPr lang="zh-CN" altLang="en-US" dirty="0"/>
          </a:p>
        </p:txBody>
      </p:sp>
      <p:sp>
        <p:nvSpPr>
          <p:cNvPr id="3" name="内容占位符 2">
            <a:extLst>
              <a:ext uri="{FF2B5EF4-FFF2-40B4-BE49-F238E27FC236}">
                <a16:creationId xmlns:a16="http://schemas.microsoft.com/office/drawing/2014/main" id="{08482271-9F65-4F03-B7B4-E51B79C29CAE}"/>
              </a:ext>
            </a:extLst>
          </p:cNvPr>
          <p:cNvSpPr>
            <a:spLocks noGrp="1"/>
          </p:cNvSpPr>
          <p:nvPr>
            <p:ph idx="1"/>
          </p:nvPr>
        </p:nvSpPr>
        <p:spPr>
          <a:xfrm>
            <a:off x="827584" y="1700808"/>
            <a:ext cx="7772400" cy="4114800"/>
          </a:xfrm>
        </p:spPr>
        <p:txBody>
          <a:bodyPr>
            <a:normAutofit fontScale="70000" lnSpcReduction="20000"/>
          </a:bodyPr>
          <a:lstStyle/>
          <a:p>
            <a:pPr algn="just" eaLnBrk="1">
              <a:lnSpc>
                <a:spcPct val="130000"/>
              </a:lnSpc>
            </a:pPr>
            <a:r>
              <a:rPr lang="zh-CN" altLang="en-US" sz="2400" b="1" dirty="0"/>
              <a:t>万维网</a:t>
            </a:r>
            <a:r>
              <a:rPr lang="en-US" altLang="zh-CN" sz="2400" b="1" dirty="0"/>
              <a:t>(World Wide Web</a:t>
            </a:r>
            <a:r>
              <a:rPr lang="zh-CN" altLang="en-US" sz="2400" b="1" dirty="0"/>
              <a:t>，也称为</a:t>
            </a:r>
            <a:r>
              <a:rPr lang="en-US" altLang="zh-CN" sz="2400" b="1" dirty="0"/>
              <a:t>WWW)</a:t>
            </a:r>
            <a:r>
              <a:rPr lang="zh-CN" altLang="en-US" sz="2400" b="1" dirty="0"/>
              <a:t>起源于</a:t>
            </a:r>
            <a:r>
              <a:rPr lang="en-US" altLang="zh-CN" sz="2400" b="1" dirty="0"/>
              <a:t>1989</a:t>
            </a:r>
            <a:r>
              <a:rPr lang="zh-CN" altLang="en-US" sz="2400" b="1" dirty="0"/>
              <a:t>年欧洲粒子物理研究所，由庞大的、分布在世界各地的</a:t>
            </a:r>
            <a:r>
              <a:rPr lang="en-US" altLang="zh-CN" sz="2400" b="1" dirty="0"/>
              <a:t>web</a:t>
            </a:r>
            <a:r>
              <a:rPr lang="zh-CN" altLang="en-US" sz="2400" b="1" dirty="0"/>
              <a:t>页面的集合组成，</a:t>
            </a:r>
            <a:r>
              <a:rPr lang="en-US" altLang="zh-CN" sz="2400" b="1" dirty="0"/>
              <a:t>web</a:t>
            </a:r>
            <a:r>
              <a:rPr lang="zh-CN" altLang="en-US" sz="2400" b="1" dirty="0"/>
              <a:t>页面的编写采用</a:t>
            </a:r>
            <a:r>
              <a:rPr lang="en-US" altLang="zh-CN" sz="2400" b="1" u="sng" dirty="0">
                <a:solidFill>
                  <a:srgbClr val="FF0000"/>
                </a:solidFill>
              </a:rPr>
              <a:t>HTML</a:t>
            </a:r>
            <a:r>
              <a:rPr lang="en-US" altLang="zh-CN" sz="2400" b="1" dirty="0"/>
              <a:t>(</a:t>
            </a:r>
            <a:r>
              <a:rPr lang="en-US" altLang="zh-CN" sz="2400" b="1" dirty="0" err="1"/>
              <a:t>HyperText</a:t>
            </a:r>
            <a:r>
              <a:rPr lang="en-US" altLang="zh-CN" sz="2400" b="1" dirty="0"/>
              <a:t> Markup Language) </a:t>
            </a:r>
            <a:r>
              <a:rPr lang="zh-CN" altLang="en-US" sz="2400" b="1" dirty="0"/>
              <a:t>语言，它采用</a:t>
            </a:r>
            <a:r>
              <a:rPr lang="en-US" altLang="zh-CN" sz="2400" b="1" u="sng" dirty="0">
                <a:solidFill>
                  <a:srgbClr val="FF0000"/>
                </a:solidFill>
              </a:rPr>
              <a:t>HTTP</a:t>
            </a:r>
            <a:r>
              <a:rPr lang="zh-CN" altLang="en-US" sz="2400" b="1" dirty="0"/>
              <a:t>（</a:t>
            </a:r>
            <a:r>
              <a:rPr lang="en-US" altLang="zh-CN" sz="2400" b="1" dirty="0" err="1"/>
              <a:t>HyperText</a:t>
            </a:r>
            <a:r>
              <a:rPr lang="en-US" altLang="zh-CN" sz="2400" b="1" dirty="0"/>
              <a:t> Transfer Protocol</a:t>
            </a:r>
            <a:r>
              <a:rPr lang="zh-CN" altLang="en-US" sz="2400" b="1" dirty="0"/>
              <a:t>）协议， 页面通过浏览器（</a:t>
            </a:r>
            <a:r>
              <a:rPr lang="en-US" altLang="zh-CN" sz="2400" b="1" dirty="0"/>
              <a:t>browser</a:t>
            </a:r>
            <a:r>
              <a:rPr lang="zh-CN" altLang="en-US" sz="2400" b="1" dirty="0"/>
              <a:t>）来观看</a:t>
            </a:r>
          </a:p>
          <a:p>
            <a:pPr algn="just" eaLnBrk="1">
              <a:lnSpc>
                <a:spcPct val="130000"/>
              </a:lnSpc>
            </a:pPr>
            <a:r>
              <a:rPr lang="zh-CN" altLang="en-US" sz="2400" b="1" dirty="0"/>
              <a:t>万维网可以看作是分布式超媒体</a:t>
            </a:r>
            <a:r>
              <a:rPr lang="en-US" altLang="zh-CN" sz="2400" b="1" dirty="0"/>
              <a:t>(hypermedia)</a:t>
            </a:r>
            <a:r>
              <a:rPr lang="zh-CN" altLang="en-US" sz="2400" b="1" dirty="0"/>
              <a:t>系统，它是超文本</a:t>
            </a:r>
            <a:r>
              <a:rPr lang="en-US" altLang="zh-CN" sz="2400" b="1" dirty="0"/>
              <a:t>(hypertext)</a:t>
            </a:r>
            <a:r>
              <a:rPr lang="zh-CN" altLang="en-US" sz="2400" b="1" dirty="0"/>
              <a:t>系统的扩充</a:t>
            </a:r>
          </a:p>
          <a:p>
            <a:pPr lvl="1" algn="just" eaLnBrk="1">
              <a:lnSpc>
                <a:spcPct val="130000"/>
              </a:lnSpc>
            </a:pPr>
            <a:r>
              <a:rPr lang="zh-CN" altLang="en-US" sz="2000" b="1" dirty="0"/>
              <a:t>一个超文本由多个文本页面链接（</a:t>
            </a:r>
            <a:r>
              <a:rPr lang="en-US" altLang="zh-CN" sz="2000" b="1" dirty="0"/>
              <a:t>link</a:t>
            </a:r>
            <a:r>
              <a:rPr lang="zh-CN" altLang="en-US" sz="2000" b="1" dirty="0"/>
              <a:t>）成。利用一个链接可使用户找到另一个文本页面。超文本是万维网的基础。</a:t>
            </a:r>
          </a:p>
          <a:p>
            <a:pPr lvl="1" algn="just" eaLnBrk="1">
              <a:lnSpc>
                <a:spcPct val="130000"/>
              </a:lnSpc>
            </a:pPr>
            <a:r>
              <a:rPr lang="zh-CN" altLang="en-US" sz="2000" b="1" dirty="0"/>
              <a:t>超媒体与超文本的区别是页面内容不同。超文本页面仅包含文本信息，而超媒体页面还包含其他表示方式的信息，如图形、图像、声音、动画、视频等。</a:t>
            </a:r>
          </a:p>
          <a:p>
            <a:pPr lvl="1" algn="just" eaLnBrk="1">
              <a:lnSpc>
                <a:spcPct val="130000"/>
              </a:lnSpc>
            </a:pPr>
            <a:r>
              <a:rPr lang="zh-CN" altLang="en-US" sz="2000" b="1" dirty="0"/>
              <a:t>使用</a:t>
            </a:r>
            <a:r>
              <a:rPr lang="zh-CN" altLang="en-US" sz="2000" b="1" u="sng" dirty="0">
                <a:solidFill>
                  <a:srgbClr val="FF0000"/>
                </a:solidFill>
              </a:rPr>
              <a:t>超链接（</a:t>
            </a:r>
            <a:r>
              <a:rPr lang="en-US" altLang="zh-CN" sz="2000" b="1" u="sng" dirty="0">
                <a:solidFill>
                  <a:srgbClr val="FF0000"/>
                </a:solidFill>
              </a:rPr>
              <a:t>hyperlink</a:t>
            </a:r>
            <a:r>
              <a:rPr lang="zh-CN" altLang="en-US" sz="2000" b="1" u="sng" dirty="0">
                <a:solidFill>
                  <a:srgbClr val="FF0000"/>
                </a:solidFill>
              </a:rPr>
              <a:t>）</a:t>
            </a:r>
            <a:r>
              <a:rPr lang="zh-CN" altLang="en-US" sz="2000" b="1" dirty="0"/>
              <a:t>技术，用户可以访问一个又一个页面</a:t>
            </a:r>
          </a:p>
          <a:p>
            <a:endParaRPr lang="zh-CN" altLang="en-US" dirty="0"/>
          </a:p>
        </p:txBody>
      </p:sp>
    </p:spTree>
    <p:extLst>
      <p:ext uri="{BB962C8B-B14F-4D97-AF65-F5344CB8AC3E}">
        <p14:creationId xmlns:p14="http://schemas.microsoft.com/office/powerpoint/2010/main" val="489578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6CD572-C5C9-4006-A09B-6271EFF8E646}"/>
              </a:ext>
            </a:extLst>
          </p:cNvPr>
          <p:cNvSpPr>
            <a:spLocks noGrp="1"/>
          </p:cNvSpPr>
          <p:nvPr>
            <p:ph type="title"/>
          </p:nvPr>
        </p:nvSpPr>
        <p:spPr/>
        <p:txBody>
          <a:bodyPr/>
          <a:lstStyle/>
          <a:p>
            <a:r>
              <a:rPr lang="zh-CN" altLang="en-US" dirty="0"/>
              <a:t>超链接（</a:t>
            </a:r>
            <a:r>
              <a:rPr lang="en-US" altLang="zh-CN" dirty="0"/>
              <a:t>Hyperlink</a:t>
            </a:r>
            <a:r>
              <a:rPr lang="zh-CN" altLang="en-US" dirty="0"/>
              <a:t>）</a:t>
            </a:r>
          </a:p>
        </p:txBody>
      </p:sp>
      <p:sp>
        <p:nvSpPr>
          <p:cNvPr id="3" name="内容占位符 2">
            <a:extLst>
              <a:ext uri="{FF2B5EF4-FFF2-40B4-BE49-F238E27FC236}">
                <a16:creationId xmlns:a16="http://schemas.microsoft.com/office/drawing/2014/main" id="{69CD0D20-688D-4E8D-AF04-6C65B6EA75FD}"/>
              </a:ext>
            </a:extLst>
          </p:cNvPr>
          <p:cNvSpPr>
            <a:spLocks noGrp="1"/>
          </p:cNvSpPr>
          <p:nvPr>
            <p:ph idx="1"/>
          </p:nvPr>
        </p:nvSpPr>
        <p:spPr>
          <a:xfrm>
            <a:off x="304800" y="1219200"/>
            <a:ext cx="8537575" cy="1038225"/>
          </a:xfrm>
          <a:solidFill>
            <a:schemeClr val="accent2">
              <a:lumMod val="40000"/>
              <a:lumOff val="60000"/>
            </a:schemeClr>
          </a:solidFill>
        </p:spPr>
        <p:txBody>
          <a:bodyPr/>
          <a:lstStyle/>
          <a:p>
            <a:pPr algn="ctr" eaLnBrk="1" hangingPunct="1">
              <a:lnSpc>
                <a:spcPct val="114000"/>
              </a:lnSpc>
              <a:spcBef>
                <a:spcPct val="0"/>
              </a:spcBef>
              <a:buNone/>
            </a:pPr>
            <a:r>
              <a:rPr lang="zh-CN" altLang="en-US" sz="2800" b="1" dirty="0"/>
              <a:t>超链接是链接到其它页面的文本字符串，通过超链接，用户可以访问一个又一个的页面。</a:t>
            </a:r>
          </a:p>
          <a:p>
            <a:endParaRPr lang="zh-CN" altLang="en-US" dirty="0"/>
          </a:p>
        </p:txBody>
      </p:sp>
      <p:sp>
        <p:nvSpPr>
          <p:cNvPr id="4" name="Text Box 3">
            <a:extLst>
              <a:ext uri="{FF2B5EF4-FFF2-40B4-BE49-F238E27FC236}">
                <a16:creationId xmlns:a16="http://schemas.microsoft.com/office/drawing/2014/main" id="{14AC5D98-3A44-41F5-BED5-298F43695501}"/>
              </a:ext>
            </a:extLst>
          </p:cNvPr>
          <p:cNvSpPr txBox="1">
            <a:spLocks noChangeArrowheads="1"/>
          </p:cNvSpPr>
          <p:nvPr/>
        </p:nvSpPr>
        <p:spPr bwMode="auto">
          <a:xfrm>
            <a:off x="2559050" y="4170363"/>
            <a:ext cx="10366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9600" b="1">
                <a:solidFill>
                  <a:srgbClr val="000000"/>
                </a:solidFill>
                <a:latin typeface="Comic Sans MS" panose="030F0702030302020204" pitchFamily="66" charset="0"/>
                <a:ea typeface="微软雅黑" panose="020B0503020204020204" pitchFamily="34" charset="-122"/>
                <a:sym typeface="Wingdings" panose="05000000000000000000" pitchFamily="2" charset="2"/>
              </a:rPr>
              <a:t></a:t>
            </a:r>
            <a:endParaRPr kumimoji="1" lang="en-US" altLang="zh-CN" sz="9600" b="1">
              <a:solidFill>
                <a:srgbClr val="000000"/>
              </a:solidFill>
              <a:latin typeface="Comic Sans MS" panose="030F0702030302020204" pitchFamily="66" charset="0"/>
              <a:ea typeface="微软雅黑" panose="020B0503020204020204" pitchFamily="34" charset="-122"/>
            </a:endParaRPr>
          </a:p>
        </p:txBody>
      </p:sp>
      <p:sp>
        <p:nvSpPr>
          <p:cNvPr id="5" name="Text Box 4">
            <a:extLst>
              <a:ext uri="{FF2B5EF4-FFF2-40B4-BE49-F238E27FC236}">
                <a16:creationId xmlns:a16="http://schemas.microsoft.com/office/drawing/2014/main" id="{A4F0A888-DA39-4367-ACE3-7CB4E0FBEF16}"/>
              </a:ext>
            </a:extLst>
          </p:cNvPr>
          <p:cNvSpPr txBox="1">
            <a:spLocks noChangeArrowheads="1"/>
          </p:cNvSpPr>
          <p:nvPr/>
        </p:nvSpPr>
        <p:spPr bwMode="auto">
          <a:xfrm>
            <a:off x="604837" y="2143125"/>
            <a:ext cx="104547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9600" b="1">
                <a:solidFill>
                  <a:srgbClr val="000000"/>
                </a:solidFill>
                <a:latin typeface="Comic Sans MS" panose="030F0702030302020204" pitchFamily="66" charset="0"/>
                <a:ea typeface="微软雅黑" panose="020B0503020204020204" pitchFamily="34" charset="-122"/>
                <a:sym typeface="Wingdings" panose="05000000000000000000" pitchFamily="2" charset="2"/>
              </a:rPr>
              <a:t></a:t>
            </a:r>
            <a:endParaRPr kumimoji="1" lang="en-US" altLang="zh-CN" sz="9600" b="1">
              <a:solidFill>
                <a:srgbClr val="000000"/>
              </a:solidFill>
              <a:latin typeface="Comic Sans MS" panose="030F0702030302020204" pitchFamily="66" charset="0"/>
              <a:ea typeface="微软雅黑" panose="020B0503020204020204" pitchFamily="34" charset="-122"/>
            </a:endParaRPr>
          </a:p>
        </p:txBody>
      </p:sp>
      <p:sp>
        <p:nvSpPr>
          <p:cNvPr id="6" name="Text Box 6">
            <a:extLst>
              <a:ext uri="{FF2B5EF4-FFF2-40B4-BE49-F238E27FC236}">
                <a16:creationId xmlns:a16="http://schemas.microsoft.com/office/drawing/2014/main" id="{84934327-8266-4B38-9BD9-C718A201A602}"/>
              </a:ext>
            </a:extLst>
          </p:cNvPr>
          <p:cNvSpPr txBox="1">
            <a:spLocks noChangeArrowheads="1"/>
          </p:cNvSpPr>
          <p:nvPr/>
        </p:nvSpPr>
        <p:spPr bwMode="auto">
          <a:xfrm>
            <a:off x="5630862" y="4097338"/>
            <a:ext cx="1036638"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9600" b="1" dirty="0">
                <a:solidFill>
                  <a:srgbClr val="000000"/>
                </a:solidFill>
                <a:latin typeface="Comic Sans MS" panose="030F0702030302020204" pitchFamily="66" charset="0"/>
                <a:ea typeface="微软雅黑" panose="020B0503020204020204" pitchFamily="34" charset="-122"/>
                <a:sym typeface="Wingdings" panose="05000000000000000000" pitchFamily="2" charset="2"/>
              </a:rPr>
              <a:t></a:t>
            </a:r>
            <a:endParaRPr kumimoji="1" lang="en-US" altLang="zh-CN" sz="9600" b="1" dirty="0">
              <a:solidFill>
                <a:srgbClr val="000000"/>
              </a:solidFill>
              <a:latin typeface="Comic Sans MS" panose="030F0702030302020204" pitchFamily="66" charset="0"/>
              <a:ea typeface="微软雅黑" panose="020B0503020204020204" pitchFamily="34" charset="-122"/>
            </a:endParaRPr>
          </a:p>
        </p:txBody>
      </p:sp>
      <p:sp>
        <p:nvSpPr>
          <p:cNvPr id="7" name="Text Box 7">
            <a:extLst>
              <a:ext uri="{FF2B5EF4-FFF2-40B4-BE49-F238E27FC236}">
                <a16:creationId xmlns:a16="http://schemas.microsoft.com/office/drawing/2014/main" id="{8BDDFCBD-D402-487E-A3E0-AA53793591A8}"/>
              </a:ext>
            </a:extLst>
          </p:cNvPr>
          <p:cNvSpPr txBox="1">
            <a:spLocks noChangeArrowheads="1"/>
          </p:cNvSpPr>
          <p:nvPr/>
        </p:nvSpPr>
        <p:spPr bwMode="auto">
          <a:xfrm>
            <a:off x="7258050" y="2185988"/>
            <a:ext cx="10366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9600" b="1" dirty="0">
                <a:solidFill>
                  <a:srgbClr val="000000"/>
                </a:solidFill>
                <a:latin typeface="Comic Sans MS" panose="030F0702030302020204" pitchFamily="66" charset="0"/>
                <a:ea typeface="微软雅黑" panose="020B0503020204020204" pitchFamily="34" charset="-122"/>
                <a:sym typeface="Wingdings" panose="05000000000000000000" pitchFamily="2" charset="2"/>
              </a:rPr>
              <a:t></a:t>
            </a:r>
            <a:endParaRPr kumimoji="1" lang="en-US" altLang="zh-CN" sz="9600" b="1" dirty="0">
              <a:solidFill>
                <a:srgbClr val="000000"/>
              </a:solidFill>
              <a:latin typeface="Comic Sans MS" panose="030F0702030302020204" pitchFamily="66" charset="0"/>
              <a:ea typeface="微软雅黑" panose="020B0503020204020204" pitchFamily="34" charset="-122"/>
            </a:endParaRPr>
          </a:p>
        </p:txBody>
      </p:sp>
      <p:pic>
        <p:nvPicPr>
          <p:cNvPr id="8" name="Picture 8">
            <a:extLst>
              <a:ext uri="{FF2B5EF4-FFF2-40B4-BE49-F238E27FC236}">
                <a16:creationId xmlns:a16="http://schemas.microsoft.com/office/drawing/2014/main" id="{DC351707-8B90-4AEA-9B8E-3C7C2E13647A}"/>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500" y="3419475"/>
            <a:ext cx="65722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9">
            <a:extLst>
              <a:ext uri="{FF2B5EF4-FFF2-40B4-BE49-F238E27FC236}">
                <a16:creationId xmlns:a16="http://schemas.microsoft.com/office/drawing/2014/main" id="{441AE554-F209-44E3-B737-F772AC023D17}"/>
              </a:ext>
            </a:extLst>
          </p:cNvPr>
          <p:cNvSpPr txBox="1">
            <a:spLocks noChangeArrowheads="1"/>
          </p:cNvSpPr>
          <p:nvPr/>
        </p:nvSpPr>
        <p:spPr bwMode="auto">
          <a:xfrm>
            <a:off x="714375" y="3992563"/>
            <a:ext cx="10021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2000" b="1">
                <a:solidFill>
                  <a:srgbClr val="000000"/>
                </a:solidFill>
                <a:latin typeface="Comic Sans MS" panose="030F0702030302020204" pitchFamily="66" charset="0"/>
                <a:ea typeface="微软雅黑" panose="020B0503020204020204" pitchFamily="34" charset="-122"/>
              </a:rPr>
              <a:t>Web</a:t>
            </a:r>
            <a:r>
              <a:rPr kumimoji="1" lang="zh-CN" altLang="en-US" sz="2000" b="1">
                <a:solidFill>
                  <a:srgbClr val="000000"/>
                </a:solidFill>
                <a:latin typeface="Comic Sans MS" panose="030F0702030302020204" pitchFamily="66" charset="0"/>
                <a:ea typeface="微软雅黑" panose="020B0503020204020204" pitchFamily="34" charset="-122"/>
              </a:rPr>
              <a:t>服</a:t>
            </a:r>
          </a:p>
          <a:p>
            <a:pPr eaLnBrk="1" hangingPunct="1">
              <a:spcBef>
                <a:spcPct val="0"/>
              </a:spcBef>
              <a:buClrTx/>
              <a:buSzTx/>
              <a:buFontTx/>
              <a:buNone/>
            </a:pPr>
            <a:r>
              <a:rPr kumimoji="1" lang="zh-CN" altLang="en-US" sz="2000" b="1">
                <a:solidFill>
                  <a:srgbClr val="000000"/>
                </a:solidFill>
                <a:latin typeface="Comic Sans MS" panose="030F0702030302020204" pitchFamily="66" charset="0"/>
                <a:ea typeface="微软雅黑" panose="020B0503020204020204" pitchFamily="34" charset="-122"/>
              </a:rPr>
              <a:t>务器 </a:t>
            </a:r>
            <a:r>
              <a:rPr kumimoji="1" lang="en-US" altLang="zh-CN" sz="2000" b="1">
                <a:solidFill>
                  <a:srgbClr val="000000"/>
                </a:solidFill>
                <a:latin typeface="Comic Sans MS" panose="030F0702030302020204" pitchFamily="66" charset="0"/>
                <a:ea typeface="微软雅黑" panose="020B0503020204020204" pitchFamily="34" charset="-122"/>
              </a:rPr>
              <a:t>A</a:t>
            </a:r>
          </a:p>
        </p:txBody>
      </p:sp>
      <p:pic>
        <p:nvPicPr>
          <p:cNvPr id="10" name="Picture 10">
            <a:extLst>
              <a:ext uri="{FF2B5EF4-FFF2-40B4-BE49-F238E27FC236}">
                <a16:creationId xmlns:a16="http://schemas.microsoft.com/office/drawing/2014/main" id="{D8FD0D88-6561-4D17-836D-F7940584140A}"/>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5262" y="3147176"/>
            <a:ext cx="658813"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a:extLst>
              <a:ext uri="{FF2B5EF4-FFF2-40B4-BE49-F238E27FC236}">
                <a16:creationId xmlns:a16="http://schemas.microsoft.com/office/drawing/2014/main" id="{AC3654A4-9A67-4A73-B53B-92D2D4E2F8C3}"/>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6325" y="3419475"/>
            <a:ext cx="658812"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a:extLst>
              <a:ext uri="{FF2B5EF4-FFF2-40B4-BE49-F238E27FC236}">
                <a16:creationId xmlns:a16="http://schemas.microsoft.com/office/drawing/2014/main" id="{67ABEF35-95B4-4773-8425-41423FF619E9}"/>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6287" y="5475288"/>
            <a:ext cx="6572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a:extLst>
              <a:ext uri="{FF2B5EF4-FFF2-40B4-BE49-F238E27FC236}">
                <a16:creationId xmlns:a16="http://schemas.microsoft.com/office/drawing/2014/main" id="{54C35B43-0211-438D-9B62-6C3FCBC58A8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5112" y="5475288"/>
            <a:ext cx="658813"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4">
            <a:extLst>
              <a:ext uri="{FF2B5EF4-FFF2-40B4-BE49-F238E27FC236}">
                <a16:creationId xmlns:a16="http://schemas.microsoft.com/office/drawing/2014/main" id="{2D0B4929-3C5F-4B36-9AF6-305663428CDE}"/>
              </a:ext>
            </a:extLst>
          </p:cNvPr>
          <p:cNvSpPr txBox="1">
            <a:spLocks noChangeArrowheads="1"/>
          </p:cNvSpPr>
          <p:nvPr/>
        </p:nvSpPr>
        <p:spPr bwMode="auto">
          <a:xfrm>
            <a:off x="7267575" y="4022725"/>
            <a:ext cx="17844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2000" b="1">
                <a:solidFill>
                  <a:srgbClr val="000000"/>
                </a:solidFill>
                <a:latin typeface="Comic Sans MS" panose="030F0702030302020204" pitchFamily="66" charset="0"/>
                <a:ea typeface="微软雅黑" panose="020B0503020204020204" pitchFamily="34" charset="-122"/>
              </a:rPr>
              <a:t>Web</a:t>
            </a:r>
            <a:r>
              <a:rPr kumimoji="1" lang="zh-CN" altLang="en-US" sz="2000" b="1">
                <a:solidFill>
                  <a:srgbClr val="000000"/>
                </a:solidFill>
                <a:latin typeface="Comic Sans MS" panose="030F0702030302020204" pitchFamily="66" charset="0"/>
                <a:ea typeface="微软雅黑" panose="020B0503020204020204" pitchFamily="34" charset="-122"/>
              </a:rPr>
              <a:t>服务器 </a:t>
            </a:r>
            <a:r>
              <a:rPr kumimoji="1" lang="en-US" altLang="zh-CN" sz="2000" b="1">
                <a:solidFill>
                  <a:srgbClr val="000000"/>
                </a:solidFill>
                <a:latin typeface="Comic Sans MS" panose="030F0702030302020204" pitchFamily="66" charset="0"/>
                <a:ea typeface="微软雅黑" panose="020B0503020204020204" pitchFamily="34" charset="-122"/>
              </a:rPr>
              <a:t>C</a:t>
            </a:r>
          </a:p>
        </p:txBody>
      </p:sp>
      <p:sp>
        <p:nvSpPr>
          <p:cNvPr id="15" name="Text Box 15">
            <a:extLst>
              <a:ext uri="{FF2B5EF4-FFF2-40B4-BE49-F238E27FC236}">
                <a16:creationId xmlns:a16="http://schemas.microsoft.com/office/drawing/2014/main" id="{75E63F9D-CA66-4253-B6F0-BA4E633A2027}"/>
              </a:ext>
            </a:extLst>
          </p:cNvPr>
          <p:cNvSpPr txBox="1">
            <a:spLocks noChangeArrowheads="1"/>
          </p:cNvSpPr>
          <p:nvPr/>
        </p:nvSpPr>
        <p:spPr bwMode="auto">
          <a:xfrm>
            <a:off x="5332412" y="6076950"/>
            <a:ext cx="17860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2000" b="1">
                <a:solidFill>
                  <a:srgbClr val="000000"/>
                </a:solidFill>
                <a:latin typeface="Comic Sans MS" panose="030F0702030302020204" pitchFamily="66" charset="0"/>
                <a:ea typeface="微软雅黑" panose="020B0503020204020204" pitchFamily="34" charset="-122"/>
              </a:rPr>
              <a:t>Web</a:t>
            </a:r>
            <a:r>
              <a:rPr kumimoji="1" lang="zh-CN" altLang="en-US" sz="2000" b="1">
                <a:solidFill>
                  <a:srgbClr val="000000"/>
                </a:solidFill>
                <a:latin typeface="Comic Sans MS" panose="030F0702030302020204" pitchFamily="66" charset="0"/>
                <a:ea typeface="微软雅黑" panose="020B0503020204020204" pitchFamily="34" charset="-122"/>
              </a:rPr>
              <a:t>服务器 </a:t>
            </a:r>
            <a:r>
              <a:rPr kumimoji="1" lang="en-US" altLang="zh-CN" sz="2000" b="1">
                <a:solidFill>
                  <a:srgbClr val="000000"/>
                </a:solidFill>
                <a:latin typeface="Comic Sans MS" panose="030F0702030302020204" pitchFamily="66" charset="0"/>
                <a:ea typeface="微软雅黑" panose="020B0503020204020204" pitchFamily="34" charset="-122"/>
              </a:rPr>
              <a:t>E</a:t>
            </a:r>
          </a:p>
        </p:txBody>
      </p:sp>
      <p:sp>
        <p:nvSpPr>
          <p:cNvPr id="16" name="Text Box 16">
            <a:extLst>
              <a:ext uri="{FF2B5EF4-FFF2-40B4-BE49-F238E27FC236}">
                <a16:creationId xmlns:a16="http://schemas.microsoft.com/office/drawing/2014/main" id="{80F8B4C2-0FE1-463C-9329-EB44D314B4E2}"/>
              </a:ext>
            </a:extLst>
          </p:cNvPr>
          <p:cNvSpPr txBox="1">
            <a:spLocks noChangeArrowheads="1"/>
          </p:cNvSpPr>
          <p:nvPr/>
        </p:nvSpPr>
        <p:spPr bwMode="auto">
          <a:xfrm>
            <a:off x="2308225" y="6080125"/>
            <a:ext cx="1699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2000" b="1">
                <a:solidFill>
                  <a:srgbClr val="000000"/>
                </a:solidFill>
                <a:latin typeface="Comic Sans MS" panose="030F0702030302020204" pitchFamily="66" charset="0"/>
                <a:ea typeface="微软雅黑" panose="020B0503020204020204" pitchFamily="34" charset="-122"/>
              </a:rPr>
              <a:t>Web</a:t>
            </a:r>
            <a:r>
              <a:rPr kumimoji="1" lang="zh-CN" altLang="en-US" sz="2000" b="1">
                <a:solidFill>
                  <a:srgbClr val="000000"/>
                </a:solidFill>
                <a:latin typeface="Comic Sans MS" panose="030F0702030302020204" pitchFamily="66" charset="0"/>
                <a:ea typeface="微软雅黑" panose="020B0503020204020204" pitchFamily="34" charset="-122"/>
              </a:rPr>
              <a:t>服务器</a:t>
            </a:r>
            <a:r>
              <a:rPr kumimoji="1" lang="en-US" altLang="zh-CN" sz="2000" b="1">
                <a:solidFill>
                  <a:srgbClr val="000000"/>
                </a:solidFill>
                <a:latin typeface="Comic Sans MS" panose="030F0702030302020204" pitchFamily="66" charset="0"/>
                <a:ea typeface="微软雅黑" panose="020B0503020204020204" pitchFamily="34" charset="-122"/>
              </a:rPr>
              <a:t>D</a:t>
            </a:r>
          </a:p>
        </p:txBody>
      </p:sp>
      <p:sp>
        <p:nvSpPr>
          <p:cNvPr id="17" name="Text Box 17">
            <a:extLst>
              <a:ext uri="{FF2B5EF4-FFF2-40B4-BE49-F238E27FC236}">
                <a16:creationId xmlns:a16="http://schemas.microsoft.com/office/drawing/2014/main" id="{579B4402-83F5-4C81-9A68-75722442619E}"/>
              </a:ext>
            </a:extLst>
          </p:cNvPr>
          <p:cNvSpPr txBox="1">
            <a:spLocks noChangeArrowheads="1"/>
          </p:cNvSpPr>
          <p:nvPr/>
        </p:nvSpPr>
        <p:spPr bwMode="auto">
          <a:xfrm>
            <a:off x="3392782" y="3747048"/>
            <a:ext cx="17876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2000" b="1" dirty="0">
                <a:solidFill>
                  <a:srgbClr val="000000"/>
                </a:solidFill>
                <a:latin typeface="Comic Sans MS" panose="030F0702030302020204" pitchFamily="66" charset="0"/>
                <a:ea typeface="微软雅黑" panose="020B0503020204020204" pitchFamily="34" charset="-122"/>
              </a:rPr>
              <a:t>Web</a:t>
            </a:r>
            <a:r>
              <a:rPr kumimoji="1" lang="zh-CN" altLang="en-US" sz="2000" b="1" dirty="0">
                <a:solidFill>
                  <a:srgbClr val="000000"/>
                </a:solidFill>
                <a:latin typeface="Comic Sans MS" panose="030F0702030302020204" pitchFamily="66" charset="0"/>
                <a:ea typeface="微软雅黑" panose="020B0503020204020204" pitchFamily="34" charset="-122"/>
              </a:rPr>
              <a:t>服务器 </a:t>
            </a:r>
            <a:r>
              <a:rPr kumimoji="1" lang="en-US" altLang="zh-CN" sz="2000" b="1" dirty="0">
                <a:solidFill>
                  <a:srgbClr val="000000"/>
                </a:solidFill>
                <a:latin typeface="Comic Sans MS" panose="030F0702030302020204" pitchFamily="66" charset="0"/>
                <a:ea typeface="微软雅黑" panose="020B0503020204020204" pitchFamily="34" charset="-122"/>
              </a:rPr>
              <a:t>B</a:t>
            </a:r>
          </a:p>
        </p:txBody>
      </p:sp>
      <p:grpSp>
        <p:nvGrpSpPr>
          <p:cNvPr id="18" name="Group 18">
            <a:extLst>
              <a:ext uri="{FF2B5EF4-FFF2-40B4-BE49-F238E27FC236}">
                <a16:creationId xmlns:a16="http://schemas.microsoft.com/office/drawing/2014/main" id="{49457BF5-C063-40B5-AA0C-6BCA621938F1}"/>
              </a:ext>
            </a:extLst>
          </p:cNvPr>
          <p:cNvGrpSpPr>
            <a:grpSpLocks/>
          </p:cNvGrpSpPr>
          <p:nvPr/>
        </p:nvGrpSpPr>
        <p:grpSpPr bwMode="auto">
          <a:xfrm>
            <a:off x="1219200" y="2443163"/>
            <a:ext cx="3021012" cy="579437"/>
            <a:chOff x="833" y="1367"/>
            <a:chExt cx="1903" cy="365"/>
          </a:xfrm>
        </p:grpSpPr>
        <p:sp>
          <p:nvSpPr>
            <p:cNvPr id="19" name="Line 19">
              <a:extLst>
                <a:ext uri="{FF2B5EF4-FFF2-40B4-BE49-F238E27FC236}">
                  <a16:creationId xmlns:a16="http://schemas.microsoft.com/office/drawing/2014/main" id="{66867595-4035-4109-9BF0-620D82CAAA41}"/>
                </a:ext>
              </a:extLst>
            </p:cNvPr>
            <p:cNvSpPr>
              <a:spLocks noChangeShapeType="1"/>
            </p:cNvSpPr>
            <p:nvPr/>
          </p:nvSpPr>
          <p:spPr bwMode="auto">
            <a:xfrm flipV="1">
              <a:off x="833" y="1564"/>
              <a:ext cx="1903" cy="168"/>
            </a:xfrm>
            <a:prstGeom prst="line">
              <a:avLst/>
            </a:prstGeom>
            <a:noFill/>
            <a:ln w="76200">
              <a:solidFill>
                <a:srgbClr val="FF0000"/>
              </a:solidFill>
              <a:prstDash val="sysDot"/>
              <a:round/>
              <a:headEnd/>
              <a:tailEnd type="triangle" w="sm"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0" name="Text Box 20">
              <a:extLst>
                <a:ext uri="{FF2B5EF4-FFF2-40B4-BE49-F238E27FC236}">
                  <a16:creationId xmlns:a16="http://schemas.microsoft.com/office/drawing/2014/main" id="{581FBDAD-B0AD-4D7B-9186-B7F76E3A68F8}"/>
                </a:ext>
              </a:extLst>
            </p:cNvPr>
            <p:cNvSpPr txBox="1">
              <a:spLocks noChangeArrowheads="1"/>
            </p:cNvSpPr>
            <p:nvPr/>
          </p:nvSpPr>
          <p:spPr bwMode="auto">
            <a:xfrm rot="-222578">
              <a:off x="1499" y="1367"/>
              <a:ext cx="5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zh-CN" altLang="en-US"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链接到</a:t>
              </a:r>
            </a:p>
          </p:txBody>
        </p:sp>
      </p:grpSp>
      <p:grpSp>
        <p:nvGrpSpPr>
          <p:cNvPr id="21" name="Group 21">
            <a:extLst>
              <a:ext uri="{FF2B5EF4-FFF2-40B4-BE49-F238E27FC236}">
                <a16:creationId xmlns:a16="http://schemas.microsoft.com/office/drawing/2014/main" id="{6C30C0A9-22CF-465E-AD8D-3D1301B9315F}"/>
              </a:ext>
            </a:extLst>
          </p:cNvPr>
          <p:cNvGrpSpPr>
            <a:grpSpLocks/>
          </p:cNvGrpSpPr>
          <p:nvPr/>
        </p:nvGrpSpPr>
        <p:grpSpPr bwMode="auto">
          <a:xfrm>
            <a:off x="3033712" y="3043238"/>
            <a:ext cx="1089025" cy="1866900"/>
            <a:chOff x="1976" y="1745"/>
            <a:chExt cx="686" cy="1176"/>
          </a:xfrm>
        </p:grpSpPr>
        <p:sp>
          <p:nvSpPr>
            <p:cNvPr id="22" name="Line 22">
              <a:extLst>
                <a:ext uri="{FF2B5EF4-FFF2-40B4-BE49-F238E27FC236}">
                  <a16:creationId xmlns:a16="http://schemas.microsoft.com/office/drawing/2014/main" id="{F4A5D252-2867-4EEE-A3B7-7DDA887EEE4C}"/>
                </a:ext>
              </a:extLst>
            </p:cNvPr>
            <p:cNvSpPr>
              <a:spLocks noChangeShapeType="1"/>
            </p:cNvSpPr>
            <p:nvPr/>
          </p:nvSpPr>
          <p:spPr bwMode="auto">
            <a:xfrm flipH="1">
              <a:off x="1976" y="1778"/>
              <a:ext cx="686" cy="1143"/>
            </a:xfrm>
            <a:prstGeom prst="line">
              <a:avLst/>
            </a:prstGeom>
            <a:noFill/>
            <a:ln w="76200">
              <a:solidFill>
                <a:srgbClr val="FF0000"/>
              </a:solidFill>
              <a:prstDash val="sysDot"/>
              <a:round/>
              <a:headEnd/>
              <a:tailEnd type="triangle" w="med" len="lg"/>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3" name="Text Box 23">
              <a:extLst>
                <a:ext uri="{FF2B5EF4-FFF2-40B4-BE49-F238E27FC236}">
                  <a16:creationId xmlns:a16="http://schemas.microsoft.com/office/drawing/2014/main" id="{B7426521-6227-43C2-ADCE-BC037E732DF9}"/>
                </a:ext>
              </a:extLst>
            </p:cNvPr>
            <p:cNvSpPr txBox="1">
              <a:spLocks noChangeArrowheads="1"/>
            </p:cNvSpPr>
            <p:nvPr/>
          </p:nvSpPr>
          <p:spPr bwMode="auto">
            <a:xfrm rot="-3456035">
              <a:off x="2026" y="1920"/>
              <a:ext cx="5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zh-CN" altLang="en-US"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链接到</a:t>
              </a:r>
            </a:p>
          </p:txBody>
        </p:sp>
      </p:grpSp>
      <p:grpSp>
        <p:nvGrpSpPr>
          <p:cNvPr id="24" name="Group 24">
            <a:extLst>
              <a:ext uri="{FF2B5EF4-FFF2-40B4-BE49-F238E27FC236}">
                <a16:creationId xmlns:a16="http://schemas.microsoft.com/office/drawing/2014/main" id="{502322C5-3D19-4C7D-AA1B-5CD9EB6D7437}"/>
              </a:ext>
            </a:extLst>
          </p:cNvPr>
          <p:cNvGrpSpPr>
            <a:grpSpLocks/>
          </p:cNvGrpSpPr>
          <p:nvPr/>
        </p:nvGrpSpPr>
        <p:grpSpPr bwMode="auto">
          <a:xfrm>
            <a:off x="1274762" y="3267075"/>
            <a:ext cx="4816475" cy="2035175"/>
            <a:chOff x="868" y="1886"/>
            <a:chExt cx="3034" cy="1282"/>
          </a:xfrm>
        </p:grpSpPr>
        <p:sp>
          <p:nvSpPr>
            <p:cNvPr id="25" name="Line 25">
              <a:extLst>
                <a:ext uri="{FF2B5EF4-FFF2-40B4-BE49-F238E27FC236}">
                  <a16:creationId xmlns:a16="http://schemas.microsoft.com/office/drawing/2014/main" id="{3015D032-B3E5-4595-9C82-6B43D103DDBD}"/>
                </a:ext>
              </a:extLst>
            </p:cNvPr>
            <p:cNvSpPr>
              <a:spLocks noChangeShapeType="1"/>
            </p:cNvSpPr>
            <p:nvPr/>
          </p:nvSpPr>
          <p:spPr bwMode="auto">
            <a:xfrm>
              <a:off x="868" y="1886"/>
              <a:ext cx="3034" cy="1282"/>
            </a:xfrm>
            <a:prstGeom prst="line">
              <a:avLst/>
            </a:prstGeom>
            <a:noFill/>
            <a:ln w="76200">
              <a:solidFill>
                <a:srgbClr val="FF0000"/>
              </a:solidFill>
              <a:prstDash val="sysDot"/>
              <a:round/>
              <a:headEnd/>
              <a:tailEnd type="triangle" w="med" len="lg"/>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6" name="Text Box 26">
              <a:extLst>
                <a:ext uri="{FF2B5EF4-FFF2-40B4-BE49-F238E27FC236}">
                  <a16:creationId xmlns:a16="http://schemas.microsoft.com/office/drawing/2014/main" id="{21D318E7-283A-447D-A886-94193D7CADC8}"/>
                </a:ext>
              </a:extLst>
            </p:cNvPr>
            <p:cNvSpPr txBox="1">
              <a:spLocks noChangeArrowheads="1"/>
            </p:cNvSpPr>
            <p:nvPr/>
          </p:nvSpPr>
          <p:spPr bwMode="auto">
            <a:xfrm rot="1357240">
              <a:off x="1458" y="1973"/>
              <a:ext cx="5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zh-CN" altLang="en-US"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链接到</a:t>
              </a:r>
            </a:p>
          </p:txBody>
        </p:sp>
      </p:grpSp>
      <p:grpSp>
        <p:nvGrpSpPr>
          <p:cNvPr id="27" name="Group 27">
            <a:extLst>
              <a:ext uri="{FF2B5EF4-FFF2-40B4-BE49-F238E27FC236}">
                <a16:creationId xmlns:a16="http://schemas.microsoft.com/office/drawing/2014/main" id="{9CED2E69-F7EF-422E-9DAB-397B910C6864}"/>
              </a:ext>
            </a:extLst>
          </p:cNvPr>
          <p:cNvGrpSpPr>
            <a:grpSpLocks/>
          </p:cNvGrpSpPr>
          <p:nvPr/>
        </p:nvGrpSpPr>
        <p:grpSpPr bwMode="auto">
          <a:xfrm>
            <a:off x="3286125" y="3267075"/>
            <a:ext cx="4354512" cy="2074863"/>
            <a:chOff x="2135" y="1886"/>
            <a:chExt cx="2743" cy="1307"/>
          </a:xfrm>
        </p:grpSpPr>
        <p:sp>
          <p:nvSpPr>
            <p:cNvPr id="28" name="Line 28">
              <a:extLst>
                <a:ext uri="{FF2B5EF4-FFF2-40B4-BE49-F238E27FC236}">
                  <a16:creationId xmlns:a16="http://schemas.microsoft.com/office/drawing/2014/main" id="{2E9496FB-CA42-4F99-BED9-A98030300558}"/>
                </a:ext>
              </a:extLst>
            </p:cNvPr>
            <p:cNvSpPr>
              <a:spLocks noChangeShapeType="1"/>
            </p:cNvSpPr>
            <p:nvPr/>
          </p:nvSpPr>
          <p:spPr bwMode="auto">
            <a:xfrm flipV="1">
              <a:off x="2135" y="1886"/>
              <a:ext cx="2743" cy="1307"/>
            </a:xfrm>
            <a:prstGeom prst="line">
              <a:avLst/>
            </a:prstGeom>
            <a:noFill/>
            <a:ln w="76200">
              <a:solidFill>
                <a:srgbClr val="FF0000"/>
              </a:solidFill>
              <a:prstDash val="sysDot"/>
              <a:round/>
              <a:headEnd/>
              <a:tailEnd type="triangle" w="med" len="lg"/>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9" name="Text Box 29">
              <a:extLst>
                <a:ext uri="{FF2B5EF4-FFF2-40B4-BE49-F238E27FC236}">
                  <a16:creationId xmlns:a16="http://schemas.microsoft.com/office/drawing/2014/main" id="{9F2B83CE-8611-4D57-8ADA-D3816D601B4F}"/>
                </a:ext>
              </a:extLst>
            </p:cNvPr>
            <p:cNvSpPr txBox="1">
              <a:spLocks noChangeArrowheads="1"/>
            </p:cNvSpPr>
            <p:nvPr/>
          </p:nvSpPr>
          <p:spPr bwMode="auto">
            <a:xfrm rot="-1481172">
              <a:off x="3703" y="2009"/>
              <a:ext cx="5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zh-CN" altLang="en-US"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链接到</a:t>
              </a:r>
            </a:p>
          </p:txBody>
        </p:sp>
      </p:grpSp>
      <p:grpSp>
        <p:nvGrpSpPr>
          <p:cNvPr id="30" name="Group 30">
            <a:extLst>
              <a:ext uri="{FF2B5EF4-FFF2-40B4-BE49-F238E27FC236}">
                <a16:creationId xmlns:a16="http://schemas.microsoft.com/office/drawing/2014/main" id="{0466E926-BB92-4D47-861C-3B3CB42F1B04}"/>
              </a:ext>
            </a:extLst>
          </p:cNvPr>
          <p:cNvGrpSpPr>
            <a:grpSpLocks/>
          </p:cNvGrpSpPr>
          <p:nvPr/>
        </p:nvGrpSpPr>
        <p:grpSpPr bwMode="auto">
          <a:xfrm>
            <a:off x="1023937" y="3354388"/>
            <a:ext cx="1927225" cy="1814512"/>
            <a:chOff x="710" y="1941"/>
            <a:chExt cx="1214" cy="1143"/>
          </a:xfrm>
        </p:grpSpPr>
        <p:sp>
          <p:nvSpPr>
            <p:cNvPr id="31" name="Line 31">
              <a:extLst>
                <a:ext uri="{FF2B5EF4-FFF2-40B4-BE49-F238E27FC236}">
                  <a16:creationId xmlns:a16="http://schemas.microsoft.com/office/drawing/2014/main" id="{D0B79295-69A4-4B95-96F5-3349D0F584CD}"/>
                </a:ext>
              </a:extLst>
            </p:cNvPr>
            <p:cNvSpPr>
              <a:spLocks noChangeShapeType="1"/>
            </p:cNvSpPr>
            <p:nvPr/>
          </p:nvSpPr>
          <p:spPr bwMode="auto">
            <a:xfrm flipH="1" flipV="1">
              <a:off x="710" y="1941"/>
              <a:ext cx="1214" cy="1143"/>
            </a:xfrm>
            <a:prstGeom prst="line">
              <a:avLst/>
            </a:prstGeom>
            <a:noFill/>
            <a:ln w="76200">
              <a:solidFill>
                <a:srgbClr val="FF0000"/>
              </a:solidFill>
              <a:prstDash val="sysDot"/>
              <a:round/>
              <a:headEnd/>
              <a:tailEnd type="triangle" w="med" len="lg"/>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2" name="Text Box 32">
              <a:extLst>
                <a:ext uri="{FF2B5EF4-FFF2-40B4-BE49-F238E27FC236}">
                  <a16:creationId xmlns:a16="http://schemas.microsoft.com/office/drawing/2014/main" id="{A31EE2BE-5F56-496E-82AC-01BFE24CAFD0}"/>
                </a:ext>
              </a:extLst>
            </p:cNvPr>
            <p:cNvSpPr txBox="1">
              <a:spLocks noChangeArrowheads="1"/>
            </p:cNvSpPr>
            <p:nvPr/>
          </p:nvSpPr>
          <p:spPr bwMode="auto">
            <a:xfrm rot="2570439">
              <a:off x="1201" y="2357"/>
              <a:ext cx="5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zh-CN" altLang="en-US"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链接到</a:t>
              </a:r>
            </a:p>
          </p:txBody>
        </p:sp>
      </p:grpSp>
      <p:grpSp>
        <p:nvGrpSpPr>
          <p:cNvPr id="33" name="Group 33">
            <a:extLst>
              <a:ext uri="{FF2B5EF4-FFF2-40B4-BE49-F238E27FC236}">
                <a16:creationId xmlns:a16="http://schemas.microsoft.com/office/drawing/2014/main" id="{AC02B17E-0F80-498A-9902-0062D604E1A7}"/>
              </a:ext>
            </a:extLst>
          </p:cNvPr>
          <p:cNvGrpSpPr>
            <a:grpSpLocks/>
          </p:cNvGrpSpPr>
          <p:nvPr/>
        </p:nvGrpSpPr>
        <p:grpSpPr bwMode="auto">
          <a:xfrm>
            <a:off x="4457700" y="3354388"/>
            <a:ext cx="1508125" cy="1555750"/>
            <a:chOff x="2873" y="1941"/>
            <a:chExt cx="950" cy="980"/>
          </a:xfrm>
        </p:grpSpPr>
        <p:sp>
          <p:nvSpPr>
            <p:cNvPr id="34" name="Line 34">
              <a:extLst>
                <a:ext uri="{FF2B5EF4-FFF2-40B4-BE49-F238E27FC236}">
                  <a16:creationId xmlns:a16="http://schemas.microsoft.com/office/drawing/2014/main" id="{D3D195C6-9CCB-4C69-818C-8257FF814BD8}"/>
                </a:ext>
              </a:extLst>
            </p:cNvPr>
            <p:cNvSpPr>
              <a:spLocks noChangeShapeType="1"/>
            </p:cNvSpPr>
            <p:nvPr/>
          </p:nvSpPr>
          <p:spPr bwMode="auto">
            <a:xfrm>
              <a:off x="2873" y="1941"/>
              <a:ext cx="950" cy="980"/>
            </a:xfrm>
            <a:prstGeom prst="line">
              <a:avLst/>
            </a:prstGeom>
            <a:noFill/>
            <a:ln w="76200">
              <a:solidFill>
                <a:srgbClr val="FF0000"/>
              </a:solidFill>
              <a:prstDash val="sysDot"/>
              <a:round/>
              <a:headEnd/>
              <a:tailEnd type="triangle" w="med" len="lg"/>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5" name="Text Box 35">
              <a:extLst>
                <a:ext uri="{FF2B5EF4-FFF2-40B4-BE49-F238E27FC236}">
                  <a16:creationId xmlns:a16="http://schemas.microsoft.com/office/drawing/2014/main" id="{B4BE35C7-FB13-43A2-8D4D-90A83CAF3141}"/>
                </a:ext>
              </a:extLst>
            </p:cNvPr>
            <p:cNvSpPr txBox="1">
              <a:spLocks noChangeArrowheads="1"/>
            </p:cNvSpPr>
            <p:nvPr/>
          </p:nvSpPr>
          <p:spPr bwMode="auto">
            <a:xfrm rot="2686426">
              <a:off x="3088" y="2113"/>
              <a:ext cx="5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zh-CN" altLang="en-US"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链接到</a:t>
              </a:r>
            </a:p>
          </p:txBody>
        </p:sp>
      </p:grpSp>
      <p:grpSp>
        <p:nvGrpSpPr>
          <p:cNvPr id="36" name="Group 36">
            <a:extLst>
              <a:ext uri="{FF2B5EF4-FFF2-40B4-BE49-F238E27FC236}">
                <a16:creationId xmlns:a16="http://schemas.microsoft.com/office/drawing/2014/main" id="{A9856FF9-827C-4CA8-9A6E-AC3BADAC0685}"/>
              </a:ext>
            </a:extLst>
          </p:cNvPr>
          <p:cNvGrpSpPr>
            <a:grpSpLocks/>
          </p:cNvGrpSpPr>
          <p:nvPr/>
        </p:nvGrpSpPr>
        <p:grpSpPr bwMode="auto">
          <a:xfrm>
            <a:off x="3979862" y="2767013"/>
            <a:ext cx="438150" cy="398462"/>
            <a:chOff x="806" y="3170"/>
            <a:chExt cx="251" cy="221"/>
          </a:xfrm>
        </p:grpSpPr>
        <p:sp>
          <p:nvSpPr>
            <p:cNvPr id="37" name="Oval 37">
              <a:extLst>
                <a:ext uri="{FF2B5EF4-FFF2-40B4-BE49-F238E27FC236}">
                  <a16:creationId xmlns:a16="http://schemas.microsoft.com/office/drawing/2014/main" id="{EB5035D3-E754-4AE9-8B80-D3CC75708D65}"/>
                </a:ext>
              </a:extLst>
            </p:cNvPr>
            <p:cNvSpPr>
              <a:spLocks noChangeArrowheads="1"/>
            </p:cNvSpPr>
            <p:nvPr/>
          </p:nvSpPr>
          <p:spPr bwMode="auto">
            <a:xfrm>
              <a:off x="864" y="3248"/>
              <a:ext cx="112" cy="12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8" name="Text Box 38">
              <a:extLst>
                <a:ext uri="{FF2B5EF4-FFF2-40B4-BE49-F238E27FC236}">
                  <a16:creationId xmlns:a16="http://schemas.microsoft.com/office/drawing/2014/main" id="{60AD714E-292E-4C0C-826E-D2FC8CB1536E}"/>
                </a:ext>
              </a:extLst>
            </p:cNvPr>
            <p:cNvSpPr txBox="1">
              <a:spLocks noChangeArrowheads="1"/>
            </p:cNvSpPr>
            <p:nvPr/>
          </p:nvSpPr>
          <p:spPr bwMode="auto">
            <a:xfrm>
              <a:off x="806" y="3170"/>
              <a:ext cx="25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③</a:t>
              </a:r>
            </a:p>
          </p:txBody>
        </p:sp>
      </p:grpSp>
      <p:grpSp>
        <p:nvGrpSpPr>
          <p:cNvPr id="39" name="Group 39">
            <a:extLst>
              <a:ext uri="{FF2B5EF4-FFF2-40B4-BE49-F238E27FC236}">
                <a16:creationId xmlns:a16="http://schemas.microsoft.com/office/drawing/2014/main" id="{04C4D059-E3BA-420A-946B-F68C0A81A979}"/>
              </a:ext>
            </a:extLst>
          </p:cNvPr>
          <p:cNvGrpSpPr>
            <a:grpSpLocks/>
          </p:cNvGrpSpPr>
          <p:nvPr/>
        </p:nvGrpSpPr>
        <p:grpSpPr bwMode="auto">
          <a:xfrm>
            <a:off x="3019425" y="5157788"/>
            <a:ext cx="439737" cy="398462"/>
            <a:chOff x="805" y="3169"/>
            <a:chExt cx="252" cy="221"/>
          </a:xfrm>
        </p:grpSpPr>
        <p:sp>
          <p:nvSpPr>
            <p:cNvPr id="40" name="Oval 40">
              <a:extLst>
                <a:ext uri="{FF2B5EF4-FFF2-40B4-BE49-F238E27FC236}">
                  <a16:creationId xmlns:a16="http://schemas.microsoft.com/office/drawing/2014/main" id="{1BAFB649-8947-470E-A448-F5B70D6E9DD1}"/>
                </a:ext>
              </a:extLst>
            </p:cNvPr>
            <p:cNvSpPr>
              <a:spLocks noChangeArrowheads="1"/>
            </p:cNvSpPr>
            <p:nvPr/>
          </p:nvSpPr>
          <p:spPr bwMode="auto">
            <a:xfrm>
              <a:off x="864" y="3248"/>
              <a:ext cx="112" cy="12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1" name="Text Box 41">
              <a:extLst>
                <a:ext uri="{FF2B5EF4-FFF2-40B4-BE49-F238E27FC236}">
                  <a16:creationId xmlns:a16="http://schemas.microsoft.com/office/drawing/2014/main" id="{943925BA-732C-419A-BE31-A504ECA85F05}"/>
                </a:ext>
              </a:extLst>
            </p:cNvPr>
            <p:cNvSpPr txBox="1">
              <a:spLocks noChangeArrowheads="1"/>
            </p:cNvSpPr>
            <p:nvPr/>
          </p:nvSpPr>
          <p:spPr bwMode="auto">
            <a:xfrm>
              <a:off x="805" y="3169"/>
              <a:ext cx="25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⑥</a:t>
              </a:r>
            </a:p>
          </p:txBody>
        </p:sp>
      </p:grpSp>
      <p:grpSp>
        <p:nvGrpSpPr>
          <p:cNvPr id="42" name="Group 42">
            <a:extLst>
              <a:ext uri="{FF2B5EF4-FFF2-40B4-BE49-F238E27FC236}">
                <a16:creationId xmlns:a16="http://schemas.microsoft.com/office/drawing/2014/main" id="{98765DCD-CE83-4956-A0B9-D898D3E744D8}"/>
              </a:ext>
            </a:extLst>
          </p:cNvPr>
          <p:cNvGrpSpPr>
            <a:grpSpLocks/>
          </p:cNvGrpSpPr>
          <p:nvPr/>
        </p:nvGrpSpPr>
        <p:grpSpPr bwMode="auto">
          <a:xfrm>
            <a:off x="982662" y="2782888"/>
            <a:ext cx="439738" cy="396875"/>
            <a:chOff x="806" y="3170"/>
            <a:chExt cx="252" cy="220"/>
          </a:xfrm>
        </p:grpSpPr>
        <p:sp>
          <p:nvSpPr>
            <p:cNvPr id="43" name="Oval 43">
              <a:extLst>
                <a:ext uri="{FF2B5EF4-FFF2-40B4-BE49-F238E27FC236}">
                  <a16:creationId xmlns:a16="http://schemas.microsoft.com/office/drawing/2014/main" id="{9AF0C11A-764D-4610-A887-9BB845E6EBFC}"/>
                </a:ext>
              </a:extLst>
            </p:cNvPr>
            <p:cNvSpPr>
              <a:spLocks noChangeArrowheads="1"/>
            </p:cNvSpPr>
            <p:nvPr/>
          </p:nvSpPr>
          <p:spPr bwMode="auto">
            <a:xfrm>
              <a:off x="864" y="3248"/>
              <a:ext cx="112" cy="12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4" name="Text Box 44">
              <a:extLst>
                <a:ext uri="{FF2B5EF4-FFF2-40B4-BE49-F238E27FC236}">
                  <a16:creationId xmlns:a16="http://schemas.microsoft.com/office/drawing/2014/main" id="{F4CE6A59-CF03-400B-9178-F5C9A823DBF2}"/>
                </a:ext>
              </a:extLst>
            </p:cNvPr>
            <p:cNvSpPr txBox="1">
              <a:spLocks noChangeArrowheads="1"/>
            </p:cNvSpPr>
            <p:nvPr/>
          </p:nvSpPr>
          <p:spPr bwMode="auto">
            <a:xfrm>
              <a:off x="806" y="3170"/>
              <a:ext cx="25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①</a:t>
              </a:r>
            </a:p>
          </p:txBody>
        </p:sp>
      </p:grpSp>
      <p:grpSp>
        <p:nvGrpSpPr>
          <p:cNvPr id="45" name="Group 45">
            <a:extLst>
              <a:ext uri="{FF2B5EF4-FFF2-40B4-BE49-F238E27FC236}">
                <a16:creationId xmlns:a16="http://schemas.microsoft.com/office/drawing/2014/main" id="{4FAFE5F3-7241-43C2-8702-AB72ED24B71A}"/>
              </a:ext>
            </a:extLst>
          </p:cNvPr>
          <p:cNvGrpSpPr>
            <a:grpSpLocks/>
          </p:cNvGrpSpPr>
          <p:nvPr/>
        </p:nvGrpSpPr>
        <p:grpSpPr bwMode="auto">
          <a:xfrm>
            <a:off x="1023936" y="3028946"/>
            <a:ext cx="441641" cy="400678"/>
            <a:chOff x="806" y="3170"/>
            <a:chExt cx="253" cy="223"/>
          </a:xfrm>
        </p:grpSpPr>
        <p:sp>
          <p:nvSpPr>
            <p:cNvPr id="46" name="Oval 46">
              <a:extLst>
                <a:ext uri="{FF2B5EF4-FFF2-40B4-BE49-F238E27FC236}">
                  <a16:creationId xmlns:a16="http://schemas.microsoft.com/office/drawing/2014/main" id="{1FB2153D-15EB-4DAF-B8D3-A55141D39DD9}"/>
                </a:ext>
              </a:extLst>
            </p:cNvPr>
            <p:cNvSpPr>
              <a:spLocks noChangeArrowheads="1"/>
            </p:cNvSpPr>
            <p:nvPr/>
          </p:nvSpPr>
          <p:spPr bwMode="auto">
            <a:xfrm>
              <a:off x="864" y="3248"/>
              <a:ext cx="112" cy="12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7" name="Text Box 47">
              <a:extLst>
                <a:ext uri="{FF2B5EF4-FFF2-40B4-BE49-F238E27FC236}">
                  <a16:creationId xmlns:a16="http://schemas.microsoft.com/office/drawing/2014/main" id="{C20EE4EF-9F29-42AA-A743-533C6B6C4150}"/>
                </a:ext>
              </a:extLst>
            </p:cNvPr>
            <p:cNvSpPr txBox="1">
              <a:spLocks noChangeArrowheads="1"/>
            </p:cNvSpPr>
            <p:nvPr/>
          </p:nvSpPr>
          <p:spPr bwMode="auto">
            <a:xfrm>
              <a:off x="806" y="3170"/>
              <a:ext cx="25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②</a:t>
              </a:r>
            </a:p>
          </p:txBody>
        </p:sp>
      </p:grpSp>
      <p:grpSp>
        <p:nvGrpSpPr>
          <p:cNvPr id="48" name="Group 48">
            <a:extLst>
              <a:ext uri="{FF2B5EF4-FFF2-40B4-BE49-F238E27FC236}">
                <a16:creationId xmlns:a16="http://schemas.microsoft.com/office/drawing/2014/main" id="{8382CA43-B3D8-4CDF-9B0A-D634F88E7349}"/>
              </a:ext>
            </a:extLst>
          </p:cNvPr>
          <p:cNvGrpSpPr>
            <a:grpSpLocks/>
          </p:cNvGrpSpPr>
          <p:nvPr/>
        </p:nvGrpSpPr>
        <p:grpSpPr bwMode="auto">
          <a:xfrm>
            <a:off x="4164012" y="3028946"/>
            <a:ext cx="441483" cy="400678"/>
            <a:chOff x="805" y="3170"/>
            <a:chExt cx="253" cy="223"/>
          </a:xfrm>
        </p:grpSpPr>
        <p:sp>
          <p:nvSpPr>
            <p:cNvPr id="49" name="Oval 49">
              <a:extLst>
                <a:ext uri="{FF2B5EF4-FFF2-40B4-BE49-F238E27FC236}">
                  <a16:creationId xmlns:a16="http://schemas.microsoft.com/office/drawing/2014/main" id="{2036BD17-2BF8-4D8F-BB67-7C1A8B08EE8D}"/>
                </a:ext>
              </a:extLst>
            </p:cNvPr>
            <p:cNvSpPr>
              <a:spLocks noChangeArrowheads="1"/>
            </p:cNvSpPr>
            <p:nvPr/>
          </p:nvSpPr>
          <p:spPr bwMode="auto">
            <a:xfrm>
              <a:off x="864" y="3248"/>
              <a:ext cx="112" cy="12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50" name="Text Box 50">
              <a:extLst>
                <a:ext uri="{FF2B5EF4-FFF2-40B4-BE49-F238E27FC236}">
                  <a16:creationId xmlns:a16="http://schemas.microsoft.com/office/drawing/2014/main" id="{AEE4AA1B-80BF-4603-B2A8-1559CBB2A996}"/>
                </a:ext>
              </a:extLst>
            </p:cNvPr>
            <p:cNvSpPr txBox="1">
              <a:spLocks noChangeArrowheads="1"/>
            </p:cNvSpPr>
            <p:nvPr/>
          </p:nvSpPr>
          <p:spPr bwMode="auto">
            <a:xfrm>
              <a:off x="805" y="3170"/>
              <a:ext cx="25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④</a:t>
              </a:r>
            </a:p>
          </p:txBody>
        </p:sp>
      </p:grpSp>
      <p:grpSp>
        <p:nvGrpSpPr>
          <p:cNvPr id="51" name="Group 51">
            <a:extLst>
              <a:ext uri="{FF2B5EF4-FFF2-40B4-BE49-F238E27FC236}">
                <a16:creationId xmlns:a16="http://schemas.microsoft.com/office/drawing/2014/main" id="{28DEFC20-0C28-46A7-B944-E33362F8BF55}"/>
              </a:ext>
            </a:extLst>
          </p:cNvPr>
          <p:cNvGrpSpPr>
            <a:grpSpLocks/>
          </p:cNvGrpSpPr>
          <p:nvPr/>
        </p:nvGrpSpPr>
        <p:grpSpPr bwMode="auto">
          <a:xfrm>
            <a:off x="2797175" y="4986338"/>
            <a:ext cx="438150" cy="398462"/>
            <a:chOff x="806" y="3170"/>
            <a:chExt cx="251" cy="221"/>
          </a:xfrm>
        </p:grpSpPr>
        <p:sp>
          <p:nvSpPr>
            <p:cNvPr id="52" name="Oval 52">
              <a:extLst>
                <a:ext uri="{FF2B5EF4-FFF2-40B4-BE49-F238E27FC236}">
                  <a16:creationId xmlns:a16="http://schemas.microsoft.com/office/drawing/2014/main" id="{A009240A-C328-4971-8225-36035AE091EB}"/>
                </a:ext>
              </a:extLst>
            </p:cNvPr>
            <p:cNvSpPr>
              <a:spLocks noChangeArrowheads="1"/>
            </p:cNvSpPr>
            <p:nvPr/>
          </p:nvSpPr>
          <p:spPr bwMode="auto">
            <a:xfrm>
              <a:off x="864" y="3248"/>
              <a:ext cx="112" cy="12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53" name="Text Box 53">
              <a:extLst>
                <a:ext uri="{FF2B5EF4-FFF2-40B4-BE49-F238E27FC236}">
                  <a16:creationId xmlns:a16="http://schemas.microsoft.com/office/drawing/2014/main" id="{294FA100-BF25-4D94-8B76-C4FB6C7FCC41}"/>
                </a:ext>
              </a:extLst>
            </p:cNvPr>
            <p:cNvSpPr txBox="1">
              <a:spLocks noChangeArrowheads="1"/>
            </p:cNvSpPr>
            <p:nvPr/>
          </p:nvSpPr>
          <p:spPr bwMode="auto">
            <a:xfrm>
              <a:off x="806" y="3170"/>
              <a:ext cx="25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⑤</a:t>
              </a:r>
            </a:p>
          </p:txBody>
        </p:sp>
      </p:grpSp>
      <p:sp>
        <p:nvSpPr>
          <p:cNvPr id="54" name="Text Box 6">
            <a:extLst>
              <a:ext uri="{FF2B5EF4-FFF2-40B4-BE49-F238E27FC236}">
                <a16:creationId xmlns:a16="http://schemas.microsoft.com/office/drawing/2014/main" id="{FE0DC4EF-2CF5-441D-9C3D-7E5A9E3010CE}"/>
              </a:ext>
            </a:extLst>
          </p:cNvPr>
          <p:cNvSpPr txBox="1">
            <a:spLocks noChangeArrowheads="1"/>
          </p:cNvSpPr>
          <p:nvPr/>
        </p:nvSpPr>
        <p:spPr bwMode="auto">
          <a:xfrm>
            <a:off x="4104307" y="1937358"/>
            <a:ext cx="1036638"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9600" b="1" dirty="0">
                <a:solidFill>
                  <a:srgbClr val="000000"/>
                </a:solidFill>
                <a:latin typeface="Comic Sans MS" panose="030F0702030302020204" pitchFamily="66" charset="0"/>
                <a:ea typeface="微软雅黑" panose="020B0503020204020204" pitchFamily="34" charset="-122"/>
                <a:sym typeface="Wingdings" panose="05000000000000000000" pitchFamily="2" charset="2"/>
              </a:rPr>
              <a:t></a:t>
            </a:r>
            <a:endParaRPr kumimoji="1" lang="en-US" altLang="zh-CN" sz="9600" b="1" dirty="0">
              <a:solidFill>
                <a:srgbClr val="000000"/>
              </a:solidFill>
              <a:latin typeface="Comic Sans MS" panose="030F0702030302020204" pitchFamily="66" charset="0"/>
              <a:ea typeface="微软雅黑" panose="020B0503020204020204" pitchFamily="34" charset="-122"/>
            </a:endParaRPr>
          </a:p>
        </p:txBody>
      </p:sp>
    </p:spTree>
    <p:extLst>
      <p:ext uri="{BB962C8B-B14F-4D97-AF65-F5344CB8AC3E}">
        <p14:creationId xmlns:p14="http://schemas.microsoft.com/office/powerpoint/2010/main" val="229011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1000"/>
                            </p:stCondLst>
                            <p:childTnLst>
                              <p:par>
                                <p:cTn id="9" presetID="22" presetClass="entr" presetSubtype="8" fill="hold" nodeType="afterEffect">
                                  <p:stCondLst>
                                    <p:cond delay="50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2000"/>
                            </p:stCondLst>
                            <p:childTnLst>
                              <p:par>
                                <p:cTn id="13" presetID="22" presetClass="entr" presetSubtype="1" fill="hold" nodeType="after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3000"/>
                            </p:stCondLst>
                            <p:childTnLst>
                              <p:par>
                                <p:cTn id="17" presetID="22" presetClass="entr" presetSubtype="1" fill="hold" nodeType="afterEffect">
                                  <p:stCondLst>
                                    <p:cond delay="50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par>
                          <p:cTn id="20" fill="hold">
                            <p:stCondLst>
                              <p:cond delay="4000"/>
                            </p:stCondLst>
                            <p:childTnLst>
                              <p:par>
                                <p:cTn id="21" presetID="22" presetClass="entr" presetSubtype="4" fill="hold" nodeType="afterEffect">
                                  <p:stCondLst>
                                    <p:cond delay="50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childTnLst>
                          </p:cTn>
                        </p:par>
                        <p:par>
                          <p:cTn id="24" fill="hold">
                            <p:stCondLst>
                              <p:cond delay="5000"/>
                            </p:stCondLst>
                            <p:childTnLst>
                              <p:par>
                                <p:cTn id="25" presetID="22" presetClass="entr" presetSubtype="8" fill="hold" nodeType="afterEffect">
                                  <p:stCondLst>
                                    <p:cond delay="50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070D6D-A113-49BF-930B-E6D3A056F59C}"/>
              </a:ext>
            </a:extLst>
          </p:cNvPr>
          <p:cNvSpPr>
            <a:spLocks noGrp="1"/>
          </p:cNvSpPr>
          <p:nvPr>
            <p:ph type="title"/>
          </p:nvPr>
        </p:nvSpPr>
        <p:spPr/>
        <p:txBody>
          <a:bodyPr/>
          <a:lstStyle/>
          <a:p>
            <a:r>
              <a:rPr lang="zh-CN" altLang="en-US" dirty="0"/>
              <a:t>统一资源定位符 </a:t>
            </a:r>
            <a:r>
              <a:rPr lang="en-US" altLang="zh-CN" dirty="0"/>
              <a:t>URL</a:t>
            </a:r>
            <a:endParaRPr lang="zh-CN" altLang="en-US" dirty="0"/>
          </a:p>
        </p:txBody>
      </p:sp>
      <p:sp>
        <p:nvSpPr>
          <p:cNvPr id="3" name="内容占位符 2">
            <a:extLst>
              <a:ext uri="{FF2B5EF4-FFF2-40B4-BE49-F238E27FC236}">
                <a16:creationId xmlns:a16="http://schemas.microsoft.com/office/drawing/2014/main" id="{0CCBB75E-DF66-4D9F-90C5-40CE14BBCEBB}"/>
              </a:ext>
            </a:extLst>
          </p:cNvPr>
          <p:cNvSpPr>
            <a:spLocks noGrp="1"/>
          </p:cNvSpPr>
          <p:nvPr>
            <p:ph idx="1"/>
          </p:nvPr>
        </p:nvSpPr>
        <p:spPr>
          <a:xfrm>
            <a:off x="685800" y="1196752"/>
            <a:ext cx="7772400" cy="4114800"/>
          </a:xfrm>
        </p:spPr>
        <p:txBody>
          <a:bodyPr/>
          <a:lstStyle/>
          <a:p>
            <a:pPr algn="just">
              <a:lnSpc>
                <a:spcPct val="120000"/>
              </a:lnSpc>
            </a:pPr>
            <a:r>
              <a:rPr lang="zh-CN" altLang="en-US" sz="2800" b="1" dirty="0"/>
              <a:t>如何命名分布在整个</a:t>
            </a:r>
            <a:r>
              <a:rPr lang="en-US" altLang="zh-CN" sz="2800" b="1" dirty="0"/>
              <a:t>Internet</a:t>
            </a:r>
            <a:r>
              <a:rPr lang="zh-CN" altLang="en-US" sz="2800" b="1" dirty="0"/>
              <a:t>上的</a:t>
            </a:r>
            <a:r>
              <a:rPr lang="en-US" altLang="zh-CN" sz="2800" b="1" dirty="0"/>
              <a:t>web</a:t>
            </a:r>
            <a:r>
              <a:rPr lang="zh-CN" altLang="en-US" sz="2800" b="1" dirty="0"/>
              <a:t>页面？</a:t>
            </a:r>
            <a:endParaRPr lang="en-US" altLang="zh-CN" sz="2800" b="1" dirty="0"/>
          </a:p>
          <a:p>
            <a:pPr lvl="1" algn="just" eaLnBrk="1" hangingPunct="1">
              <a:lnSpc>
                <a:spcPct val="120000"/>
              </a:lnSpc>
            </a:pPr>
            <a:r>
              <a:rPr lang="zh-CN" altLang="en-US" sz="2000" b="1" dirty="0"/>
              <a:t>使用</a:t>
            </a:r>
            <a:r>
              <a:rPr lang="zh-CN" altLang="en-US" sz="2000" b="1" dirty="0">
                <a:solidFill>
                  <a:srgbClr val="FF0000"/>
                </a:solidFill>
              </a:rPr>
              <a:t>统一资源定位符</a:t>
            </a:r>
            <a:r>
              <a:rPr lang="zh-CN" altLang="en-US" sz="2000" b="1" dirty="0"/>
              <a:t> </a:t>
            </a:r>
            <a:r>
              <a:rPr lang="en-US" altLang="zh-CN" sz="2000" b="1" dirty="0"/>
              <a:t>URL (Uniform Resource Locator)</a:t>
            </a:r>
            <a:r>
              <a:rPr lang="zh-CN" altLang="en-US" sz="2000" b="1" dirty="0"/>
              <a:t>来命名万维网上的各种</a:t>
            </a:r>
            <a:r>
              <a:rPr lang="en-US" altLang="zh-CN" sz="2000" b="1" dirty="0"/>
              <a:t>web</a:t>
            </a:r>
            <a:r>
              <a:rPr lang="zh-CN" altLang="en-US" sz="2000" b="1" dirty="0"/>
              <a:t>页面</a:t>
            </a:r>
          </a:p>
          <a:p>
            <a:pPr lvl="1" algn="just" eaLnBrk="1" hangingPunct="1">
              <a:lnSpc>
                <a:spcPct val="120000"/>
              </a:lnSpc>
            </a:pPr>
            <a:r>
              <a:rPr lang="zh-CN" altLang="en-US" sz="2000" b="1" dirty="0"/>
              <a:t>每个页面在整个</a:t>
            </a:r>
            <a:r>
              <a:rPr lang="en-US" altLang="zh-CN" sz="2000" b="1" dirty="0"/>
              <a:t>Internet</a:t>
            </a:r>
            <a:r>
              <a:rPr lang="zh-CN" altLang="en-US" sz="2000" b="1" dirty="0"/>
              <a:t>的范围内具有惟一的标识符 </a:t>
            </a:r>
            <a:r>
              <a:rPr lang="en-US" altLang="zh-CN" sz="2000" b="1" dirty="0"/>
              <a:t>URL</a:t>
            </a:r>
          </a:p>
          <a:p>
            <a:pPr algn="just" eaLnBrk="1" hangingPunct="1">
              <a:lnSpc>
                <a:spcPct val="120000"/>
              </a:lnSpc>
            </a:pPr>
            <a:r>
              <a:rPr lang="zh-CN" altLang="en-US" sz="2800" b="1" dirty="0"/>
              <a:t>统一资源定位符 </a:t>
            </a:r>
            <a:r>
              <a:rPr lang="en-US" altLang="zh-CN" sz="2800" b="1" dirty="0"/>
              <a:t>URL</a:t>
            </a:r>
          </a:p>
          <a:p>
            <a:pPr lvl="1" algn="just" eaLnBrk="1" hangingPunct="1">
              <a:lnSpc>
                <a:spcPct val="120000"/>
              </a:lnSpc>
            </a:pPr>
            <a:r>
              <a:rPr lang="en-US" altLang="zh-CN" sz="2000" b="1" dirty="0"/>
              <a:t>URL </a:t>
            </a:r>
            <a:r>
              <a:rPr lang="zh-CN" altLang="en-US" sz="2000" b="1" dirty="0"/>
              <a:t>是对可以从</a:t>
            </a:r>
            <a:r>
              <a:rPr lang="en-US" altLang="zh-CN" sz="2000" b="1" dirty="0"/>
              <a:t>Internet</a:t>
            </a:r>
            <a:r>
              <a:rPr lang="zh-CN" altLang="en-US" sz="2000" b="1" dirty="0"/>
              <a:t>上得到的资源的位置和访问方法的一种简洁的表示</a:t>
            </a:r>
          </a:p>
          <a:p>
            <a:pPr lvl="1" algn="just" eaLnBrk="1" hangingPunct="1">
              <a:lnSpc>
                <a:spcPct val="120000"/>
              </a:lnSpc>
            </a:pPr>
            <a:r>
              <a:rPr lang="en-US" altLang="zh-CN" sz="2000" b="1" dirty="0"/>
              <a:t>URL </a:t>
            </a:r>
            <a:r>
              <a:rPr lang="zh-CN" altLang="en-US" sz="2000" b="1" dirty="0"/>
              <a:t>给资源的位置提供一种抽象的识别方法，并用这种方法给资源定位。只要能够对资源定位，系统就可以对资源进行各种操作，如存取、更新、替换和查找其属性等</a:t>
            </a:r>
          </a:p>
          <a:p>
            <a:pPr lvl="1" algn="just" eaLnBrk="1" hangingPunct="1">
              <a:lnSpc>
                <a:spcPct val="120000"/>
              </a:lnSpc>
            </a:pPr>
            <a:r>
              <a:rPr lang="en-US" altLang="zh-CN" sz="2000" b="1" dirty="0"/>
              <a:t>URL </a:t>
            </a:r>
            <a:r>
              <a:rPr lang="zh-CN" altLang="en-US" sz="2000" b="1" dirty="0"/>
              <a:t>相当于一个文件名在网络范围的扩展。因此 </a:t>
            </a:r>
            <a:r>
              <a:rPr lang="en-US" altLang="zh-CN" sz="2000" b="1" dirty="0"/>
              <a:t>URL </a:t>
            </a:r>
            <a:r>
              <a:rPr lang="zh-CN" altLang="en-US" sz="2000" b="1" dirty="0"/>
              <a:t>是与</a:t>
            </a:r>
            <a:r>
              <a:rPr lang="en-US" altLang="zh-CN" sz="2000" b="1" dirty="0"/>
              <a:t>Internet</a:t>
            </a:r>
            <a:r>
              <a:rPr lang="zh-CN" altLang="en-US" sz="2000" b="1" dirty="0"/>
              <a:t>相连的主机上的任何可访问对象的一个指针</a:t>
            </a:r>
            <a:endParaRPr lang="en-US" altLang="zh-CN" sz="2000" b="1" dirty="0"/>
          </a:p>
          <a:p>
            <a:pPr lvl="1" algn="just" eaLnBrk="1" hangingPunct="1">
              <a:lnSpc>
                <a:spcPct val="120000"/>
              </a:lnSpc>
            </a:pPr>
            <a:r>
              <a:rPr lang="en-US" altLang="zh-CN" sz="2000" b="1" dirty="0"/>
              <a:t> </a:t>
            </a:r>
            <a:r>
              <a:rPr lang="zh-CN" altLang="en-US" sz="2000" b="1" dirty="0"/>
              <a:t>不光使用在</a:t>
            </a:r>
            <a:r>
              <a:rPr lang="en-US" altLang="zh-CN" sz="2000" b="1" dirty="0"/>
              <a:t>http</a:t>
            </a:r>
            <a:r>
              <a:rPr lang="zh-CN" altLang="en-US" sz="2000" b="1" dirty="0"/>
              <a:t>中，还可以使用在</a:t>
            </a:r>
            <a:r>
              <a:rPr lang="en-US" altLang="zh-CN" sz="2000" b="1" dirty="0"/>
              <a:t>ftp</a:t>
            </a:r>
            <a:r>
              <a:rPr lang="zh-CN" altLang="en-US" sz="2000" b="1" dirty="0"/>
              <a:t>、</a:t>
            </a:r>
            <a:r>
              <a:rPr lang="en-US" altLang="zh-CN" sz="2000" b="1" dirty="0"/>
              <a:t>telnet</a:t>
            </a:r>
            <a:r>
              <a:rPr lang="zh-CN" altLang="en-US" sz="2000" b="1" dirty="0"/>
              <a:t>等中</a:t>
            </a:r>
          </a:p>
          <a:p>
            <a:pPr lvl="1" eaLnBrk="1" hangingPunct="1">
              <a:lnSpc>
                <a:spcPct val="120000"/>
              </a:lnSpc>
            </a:pPr>
            <a:endParaRPr lang="en-US" altLang="zh-CN" sz="2000" b="1" dirty="0"/>
          </a:p>
          <a:p>
            <a:pPr lvl="1"/>
            <a:endParaRPr lang="zh-CN" altLang="en-US" sz="2400" dirty="0"/>
          </a:p>
        </p:txBody>
      </p:sp>
    </p:spTree>
    <p:extLst>
      <p:ext uri="{BB962C8B-B14F-4D97-AF65-F5344CB8AC3E}">
        <p14:creationId xmlns:p14="http://schemas.microsoft.com/office/powerpoint/2010/main" val="3392002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8C1996-8F7C-45E2-A6EC-E82A9738C5CF}"/>
              </a:ext>
            </a:extLst>
          </p:cNvPr>
          <p:cNvSpPr>
            <a:spLocks noGrp="1"/>
          </p:cNvSpPr>
          <p:nvPr>
            <p:ph type="title"/>
          </p:nvPr>
        </p:nvSpPr>
        <p:spPr/>
        <p:txBody>
          <a:bodyPr/>
          <a:lstStyle/>
          <a:p>
            <a:r>
              <a:rPr lang="en-US" altLang="zh-CN" dirty="0"/>
              <a:t>URL</a:t>
            </a:r>
            <a:r>
              <a:rPr lang="zh-CN" altLang="en-US" dirty="0"/>
              <a:t>的一般形式</a:t>
            </a:r>
          </a:p>
        </p:txBody>
      </p:sp>
      <p:sp>
        <p:nvSpPr>
          <p:cNvPr id="3" name="内容占位符 2">
            <a:extLst>
              <a:ext uri="{FF2B5EF4-FFF2-40B4-BE49-F238E27FC236}">
                <a16:creationId xmlns:a16="http://schemas.microsoft.com/office/drawing/2014/main" id="{816445F6-037C-4672-8089-48E1D097927D}"/>
              </a:ext>
            </a:extLst>
          </p:cNvPr>
          <p:cNvSpPr>
            <a:spLocks noGrp="1"/>
          </p:cNvSpPr>
          <p:nvPr>
            <p:ph idx="1"/>
          </p:nvPr>
        </p:nvSpPr>
        <p:spPr>
          <a:xfrm>
            <a:off x="304800" y="1219200"/>
            <a:ext cx="8537575" cy="1828800"/>
          </a:xfrm>
        </p:spPr>
        <p:txBody>
          <a:bodyPr/>
          <a:lstStyle/>
          <a:p>
            <a:pPr eaLnBrk="1" hangingPunct="1">
              <a:lnSpc>
                <a:spcPct val="135000"/>
              </a:lnSpc>
            </a:pPr>
            <a:r>
              <a:rPr lang="zh-CN" altLang="en-US" sz="2800" b="1" dirty="0"/>
              <a:t>由协议、主机域名、路径及文件名三部分组成，并且在 </a:t>
            </a:r>
            <a:r>
              <a:rPr lang="en-US" altLang="zh-CN" sz="2800" b="1" dirty="0"/>
              <a:t>URL </a:t>
            </a:r>
            <a:r>
              <a:rPr lang="zh-CN" altLang="en-US" sz="2800" b="1" dirty="0"/>
              <a:t>中的字符对大写或小写没有要求。</a:t>
            </a:r>
          </a:p>
          <a:p>
            <a:pPr eaLnBrk="1" hangingPunct="1">
              <a:lnSpc>
                <a:spcPct val="135000"/>
              </a:lnSpc>
            </a:pPr>
            <a:r>
              <a:rPr lang="en-US" altLang="zh-CN" sz="2800" b="1" dirty="0"/>
              <a:t>URL </a:t>
            </a:r>
            <a:r>
              <a:rPr lang="zh-CN" altLang="en-US" sz="2800" b="1" dirty="0"/>
              <a:t>的一般形式是：</a:t>
            </a:r>
          </a:p>
          <a:p>
            <a:endParaRPr lang="zh-CN" altLang="en-US" dirty="0"/>
          </a:p>
        </p:txBody>
      </p:sp>
      <p:sp>
        <p:nvSpPr>
          <p:cNvPr id="4" name="Text Box 4">
            <a:extLst>
              <a:ext uri="{FF2B5EF4-FFF2-40B4-BE49-F238E27FC236}">
                <a16:creationId xmlns:a16="http://schemas.microsoft.com/office/drawing/2014/main" id="{E8E18B19-7965-48C8-91BF-B59226721C8A}"/>
              </a:ext>
            </a:extLst>
          </p:cNvPr>
          <p:cNvSpPr txBox="1">
            <a:spLocks noChangeArrowheads="1"/>
          </p:cNvSpPr>
          <p:nvPr/>
        </p:nvSpPr>
        <p:spPr bwMode="auto">
          <a:xfrm>
            <a:off x="609600" y="3415748"/>
            <a:ext cx="7397750" cy="466725"/>
          </a:xfrm>
          <a:prstGeom prst="rect">
            <a:avLst/>
          </a:prstGeom>
          <a:solidFill>
            <a:srgbClr val="CCECFF"/>
          </a:solidFill>
          <a:ln w="9525">
            <a:solidFill>
              <a:srgbClr val="333399"/>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400" b="1" dirty="0">
                <a:solidFill>
                  <a:srgbClr val="000000"/>
                </a:solidFill>
                <a:latin typeface="Comic Sans MS" panose="030F0702030302020204" pitchFamily="66" charset="0"/>
                <a:ea typeface="微软雅黑" panose="020B0503020204020204" pitchFamily="34" charset="-122"/>
              </a:rPr>
              <a:t>&lt;</a:t>
            </a:r>
            <a:r>
              <a:rPr lang="zh-CN" altLang="en-US" sz="2400" b="1" dirty="0">
                <a:solidFill>
                  <a:srgbClr val="000000"/>
                </a:solidFill>
                <a:latin typeface="Comic Sans MS" panose="030F0702030302020204" pitchFamily="66" charset="0"/>
                <a:ea typeface="微软雅黑" panose="020B0503020204020204" pitchFamily="34" charset="-122"/>
              </a:rPr>
              <a:t>协议</a:t>
            </a:r>
            <a:r>
              <a:rPr lang="en-US" altLang="zh-CN" sz="2400" b="1" dirty="0">
                <a:solidFill>
                  <a:srgbClr val="000000"/>
                </a:solidFill>
                <a:latin typeface="Comic Sans MS" panose="030F0702030302020204" pitchFamily="66" charset="0"/>
                <a:ea typeface="微软雅黑" panose="020B0503020204020204" pitchFamily="34" charset="-122"/>
              </a:rPr>
              <a:t>&gt;://&lt;</a:t>
            </a:r>
            <a:r>
              <a:rPr lang="zh-CN" altLang="en-US" sz="2400" b="1" dirty="0">
                <a:solidFill>
                  <a:srgbClr val="000000"/>
                </a:solidFill>
                <a:latin typeface="Comic Sans MS" panose="030F0702030302020204" pitchFamily="66" charset="0"/>
                <a:ea typeface="微软雅黑" panose="020B0503020204020204" pitchFamily="34" charset="-122"/>
              </a:rPr>
              <a:t>主机域名</a:t>
            </a:r>
            <a:r>
              <a:rPr lang="en-US" altLang="zh-CN" sz="2400" b="1" dirty="0">
                <a:solidFill>
                  <a:srgbClr val="000000"/>
                </a:solidFill>
                <a:latin typeface="Comic Sans MS" panose="030F0702030302020204" pitchFamily="66" charset="0"/>
                <a:ea typeface="微软雅黑" panose="020B0503020204020204" pitchFamily="34" charset="-122"/>
              </a:rPr>
              <a:t>&gt;:&lt;</a:t>
            </a:r>
            <a:r>
              <a:rPr lang="zh-CN" altLang="en-US" sz="2400" b="1" dirty="0">
                <a:solidFill>
                  <a:srgbClr val="000000"/>
                </a:solidFill>
                <a:latin typeface="Comic Sans MS" panose="030F0702030302020204" pitchFamily="66" charset="0"/>
                <a:ea typeface="微软雅黑" panose="020B0503020204020204" pitchFamily="34" charset="-122"/>
              </a:rPr>
              <a:t>端口</a:t>
            </a:r>
            <a:r>
              <a:rPr lang="en-US" altLang="zh-CN" sz="2400" b="1" dirty="0">
                <a:solidFill>
                  <a:schemeClr val="bg1"/>
                </a:solidFill>
                <a:latin typeface="Comic Sans MS" panose="030F0702030302020204" pitchFamily="66" charset="0"/>
                <a:ea typeface="微软雅黑" panose="020B0503020204020204" pitchFamily="34" charset="-122"/>
              </a:rPr>
              <a:t>&gt;</a:t>
            </a:r>
            <a:r>
              <a:rPr lang="en-US" altLang="zh-CN" sz="2400" b="1" dirty="0">
                <a:solidFill>
                  <a:srgbClr val="FF0000"/>
                </a:solidFill>
                <a:latin typeface="Comic Sans MS" panose="030F0702030302020204" pitchFamily="66" charset="0"/>
                <a:ea typeface="微软雅黑" panose="020B0503020204020204" pitchFamily="34" charset="-122"/>
              </a:rPr>
              <a:t>/&lt;</a:t>
            </a:r>
            <a:r>
              <a:rPr lang="zh-CN" altLang="en-US" sz="2400" b="1" dirty="0">
                <a:solidFill>
                  <a:srgbClr val="FF0000"/>
                </a:solidFill>
                <a:latin typeface="Comic Sans MS" panose="030F0702030302020204" pitchFamily="66" charset="0"/>
                <a:ea typeface="微软雅黑" panose="020B0503020204020204" pitchFamily="34" charset="-122"/>
              </a:rPr>
              <a:t>路径及文件名</a:t>
            </a:r>
            <a:r>
              <a:rPr lang="en-US" altLang="zh-CN" sz="2400" b="1" dirty="0">
                <a:solidFill>
                  <a:srgbClr val="FF0000"/>
                </a:solidFill>
                <a:latin typeface="Comic Sans MS" panose="030F0702030302020204" pitchFamily="66" charset="0"/>
                <a:ea typeface="微软雅黑" panose="020B0503020204020204" pitchFamily="34" charset="-122"/>
              </a:rPr>
              <a:t>&gt;</a:t>
            </a:r>
          </a:p>
        </p:txBody>
      </p:sp>
      <p:grpSp>
        <p:nvGrpSpPr>
          <p:cNvPr id="5" name="Group 5">
            <a:extLst>
              <a:ext uri="{FF2B5EF4-FFF2-40B4-BE49-F238E27FC236}">
                <a16:creationId xmlns:a16="http://schemas.microsoft.com/office/drawing/2014/main" id="{FFC952BF-F507-4233-815B-6D3D45673EAA}"/>
              </a:ext>
            </a:extLst>
          </p:cNvPr>
          <p:cNvGrpSpPr>
            <a:grpSpLocks/>
          </p:cNvGrpSpPr>
          <p:nvPr/>
        </p:nvGrpSpPr>
        <p:grpSpPr bwMode="auto">
          <a:xfrm>
            <a:off x="703263" y="3944387"/>
            <a:ext cx="5849964" cy="1922463"/>
            <a:chOff x="340" y="2568"/>
            <a:chExt cx="11201" cy="1211"/>
          </a:xfrm>
        </p:grpSpPr>
        <p:sp>
          <p:nvSpPr>
            <p:cNvPr id="6" name="Line 6">
              <a:extLst>
                <a:ext uri="{FF2B5EF4-FFF2-40B4-BE49-F238E27FC236}">
                  <a16:creationId xmlns:a16="http://schemas.microsoft.com/office/drawing/2014/main" id="{71F46A1D-6423-4437-9665-8A9FB5C97ACE}"/>
                </a:ext>
              </a:extLst>
            </p:cNvPr>
            <p:cNvSpPr>
              <a:spLocks noChangeShapeType="1"/>
            </p:cNvSpPr>
            <p:nvPr/>
          </p:nvSpPr>
          <p:spPr bwMode="auto">
            <a:xfrm>
              <a:off x="340" y="2568"/>
              <a:ext cx="1769"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 name="Freeform 7">
              <a:extLst>
                <a:ext uri="{FF2B5EF4-FFF2-40B4-BE49-F238E27FC236}">
                  <a16:creationId xmlns:a16="http://schemas.microsoft.com/office/drawing/2014/main" id="{F602BC1F-380E-40DD-9833-02EC4449920A}"/>
                </a:ext>
              </a:extLst>
            </p:cNvPr>
            <p:cNvSpPr>
              <a:spLocks/>
            </p:cNvSpPr>
            <p:nvPr/>
          </p:nvSpPr>
          <p:spPr bwMode="auto">
            <a:xfrm>
              <a:off x="1202" y="2568"/>
              <a:ext cx="771" cy="726"/>
            </a:xfrm>
            <a:custGeom>
              <a:avLst/>
              <a:gdLst>
                <a:gd name="T0" fmla="*/ 0 w 771"/>
                <a:gd name="T1" fmla="*/ 0 h 726"/>
                <a:gd name="T2" fmla="*/ 0 w 771"/>
                <a:gd name="T3" fmla="*/ 726 h 726"/>
                <a:gd name="T4" fmla="*/ 771 w 771"/>
                <a:gd name="T5" fmla="*/ 726 h 726"/>
                <a:gd name="T6" fmla="*/ 0 60000 65536"/>
                <a:gd name="T7" fmla="*/ 0 60000 65536"/>
                <a:gd name="T8" fmla="*/ 0 60000 65536"/>
                <a:gd name="T9" fmla="*/ 0 w 771"/>
                <a:gd name="T10" fmla="*/ 0 h 726"/>
                <a:gd name="T11" fmla="*/ 771 w 771"/>
                <a:gd name="T12" fmla="*/ 726 h 726"/>
              </a:gdLst>
              <a:ahLst/>
              <a:cxnLst>
                <a:cxn ang="T6">
                  <a:pos x="T0" y="T1"/>
                </a:cxn>
                <a:cxn ang="T7">
                  <a:pos x="T2" y="T3"/>
                </a:cxn>
                <a:cxn ang="T8">
                  <a:pos x="T4" y="T5"/>
                </a:cxn>
              </a:cxnLst>
              <a:rect l="T9" t="T10" r="T11" b="T12"/>
              <a:pathLst>
                <a:path w="771" h="726">
                  <a:moveTo>
                    <a:pt x="0" y="0"/>
                  </a:moveTo>
                  <a:lnTo>
                    <a:pt x="0" y="726"/>
                  </a:lnTo>
                  <a:lnTo>
                    <a:pt x="771" y="726"/>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 name="AutoShape 8">
              <a:extLst>
                <a:ext uri="{FF2B5EF4-FFF2-40B4-BE49-F238E27FC236}">
                  <a16:creationId xmlns:a16="http://schemas.microsoft.com/office/drawing/2014/main" id="{A59250D7-1D03-4491-94D6-640005560E51}"/>
                </a:ext>
              </a:extLst>
            </p:cNvPr>
            <p:cNvSpPr>
              <a:spLocks/>
            </p:cNvSpPr>
            <p:nvPr/>
          </p:nvSpPr>
          <p:spPr bwMode="auto">
            <a:xfrm>
              <a:off x="1973" y="2841"/>
              <a:ext cx="376" cy="907"/>
            </a:xfrm>
            <a:prstGeom prst="leftBrace">
              <a:avLst>
                <a:gd name="adj1" fmla="val 83059"/>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9" name="Text Box 9">
              <a:extLst>
                <a:ext uri="{FF2B5EF4-FFF2-40B4-BE49-F238E27FC236}">
                  <a16:creationId xmlns:a16="http://schemas.microsoft.com/office/drawing/2014/main" id="{5B6429F1-3E31-4AE3-AE08-81B29C9EBA8B}"/>
                </a:ext>
              </a:extLst>
            </p:cNvPr>
            <p:cNvSpPr txBox="1">
              <a:spLocks noChangeArrowheads="1"/>
            </p:cNvSpPr>
            <p:nvPr/>
          </p:nvSpPr>
          <p:spPr bwMode="auto">
            <a:xfrm>
              <a:off x="2458" y="2713"/>
              <a:ext cx="9083"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50000"/>
                </a:lnSpc>
                <a:spcBef>
                  <a:spcPct val="0"/>
                </a:spcBef>
                <a:spcAft>
                  <a:spcPts val="0"/>
                </a:spcAft>
                <a:buClrTx/>
                <a:buSzTx/>
                <a:buFontTx/>
                <a:buNone/>
                <a:tabLst/>
                <a:defRPr/>
              </a:pPr>
              <a:r>
                <a:rPr kumimoji="0" lang="en-US" altLang="zh-CN"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ftp —— </a:t>
              </a:r>
              <a:r>
                <a:rPr kumimoji="0" lang="zh-CN" altLang="en-US"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文件传输协议 </a:t>
              </a:r>
              <a:r>
                <a:rPr kumimoji="0" lang="en-US" altLang="zh-CN"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FTP</a:t>
              </a:r>
            </a:p>
            <a:p>
              <a:pPr marL="0" marR="0" lvl="0" indent="0" defTabSz="914400" eaLnBrk="1" fontAlgn="auto" latinLnBrk="0" hangingPunct="1">
                <a:lnSpc>
                  <a:spcPct val="150000"/>
                </a:lnSpc>
                <a:spcBef>
                  <a:spcPct val="0"/>
                </a:spcBef>
                <a:spcAft>
                  <a:spcPts val="0"/>
                </a:spcAft>
                <a:buClrTx/>
                <a:buSzTx/>
                <a:buFontTx/>
                <a:buNone/>
                <a:tabLst/>
                <a:defRPr/>
              </a:pPr>
              <a:r>
                <a:rPr kumimoji="0" lang="en-US" altLang="zh-CN"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http —— </a:t>
              </a:r>
              <a:r>
                <a:rPr kumimoji="0" lang="zh-CN" altLang="en-US"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超文本传送协议 </a:t>
              </a:r>
              <a:r>
                <a:rPr kumimoji="0" lang="en-US" altLang="zh-CN"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HTTP</a:t>
              </a:r>
            </a:p>
            <a:p>
              <a:pPr marL="0" marR="0" lvl="0" indent="0" defTabSz="914400" eaLnBrk="1" fontAlgn="auto" latinLnBrk="0" hangingPunct="1">
                <a:lnSpc>
                  <a:spcPct val="150000"/>
                </a:lnSpc>
                <a:spcBef>
                  <a:spcPct val="0"/>
                </a:spcBef>
                <a:spcAft>
                  <a:spcPts val="0"/>
                </a:spcAft>
                <a:buClrTx/>
                <a:buSzTx/>
                <a:buFontTx/>
                <a:buNone/>
                <a:tabLst/>
                <a:defRPr/>
              </a:pPr>
              <a:r>
                <a:rPr kumimoji="0" lang="en-US" altLang="zh-CN" sz="2400" b="1" i="0" u="none" strike="noStrike" kern="0" cap="none" spc="0" normalizeH="0" noProof="0" dirty="0" err="1">
                  <a:ln>
                    <a:noFill/>
                  </a:ln>
                  <a:solidFill>
                    <a:srgbClr val="000000"/>
                  </a:solidFill>
                  <a:effectLst/>
                  <a:uLnTx/>
                  <a:uFillTx/>
                  <a:latin typeface="Comic Sans MS" panose="030F0702030302020204" pitchFamily="66" charset="0"/>
                  <a:ea typeface="微软雅黑" panose="020B0503020204020204" pitchFamily="34" charset="-122"/>
                </a:rPr>
                <a:t>mailto</a:t>
              </a:r>
              <a:r>
                <a:rPr kumimoji="0" lang="en-US" altLang="zh-CN"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 —— </a:t>
              </a:r>
              <a:r>
                <a:rPr kumimoji="0" lang="zh-CN" altLang="en-US"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发送电子邮件</a:t>
              </a:r>
            </a:p>
          </p:txBody>
        </p:sp>
      </p:grpSp>
    </p:spTree>
    <p:extLst>
      <p:ext uri="{BB962C8B-B14F-4D97-AF65-F5344CB8AC3E}">
        <p14:creationId xmlns:p14="http://schemas.microsoft.com/office/powerpoint/2010/main" val="94904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59DD36-1F1E-4A33-AE73-6CD2F202D333}"/>
              </a:ext>
            </a:extLst>
          </p:cNvPr>
          <p:cNvSpPr>
            <a:spLocks noGrp="1"/>
          </p:cNvSpPr>
          <p:nvPr>
            <p:ph type="title"/>
          </p:nvPr>
        </p:nvSpPr>
        <p:spPr/>
        <p:txBody>
          <a:bodyPr/>
          <a:lstStyle/>
          <a:p>
            <a:r>
              <a:rPr lang="zh-CN" altLang="en-US" dirty="0"/>
              <a:t>超文本传输协议</a:t>
            </a:r>
            <a:r>
              <a:rPr lang="en-US" altLang="zh-CN" dirty="0"/>
              <a:t>HTTP</a:t>
            </a:r>
            <a:endParaRPr lang="zh-CN" altLang="en-US" dirty="0"/>
          </a:p>
        </p:txBody>
      </p:sp>
      <p:sp>
        <p:nvSpPr>
          <p:cNvPr id="3" name="内容占位符 2">
            <a:extLst>
              <a:ext uri="{FF2B5EF4-FFF2-40B4-BE49-F238E27FC236}">
                <a16:creationId xmlns:a16="http://schemas.microsoft.com/office/drawing/2014/main" id="{4FF77C87-2338-4F89-B105-0F3548B19031}"/>
              </a:ext>
            </a:extLst>
          </p:cNvPr>
          <p:cNvSpPr>
            <a:spLocks noGrp="1"/>
          </p:cNvSpPr>
          <p:nvPr>
            <p:ph idx="1"/>
          </p:nvPr>
        </p:nvSpPr>
        <p:spPr>
          <a:xfrm>
            <a:off x="685800" y="1556792"/>
            <a:ext cx="7772400" cy="4114800"/>
          </a:xfrm>
        </p:spPr>
        <p:txBody>
          <a:bodyPr>
            <a:normAutofit fontScale="55000" lnSpcReduction="20000"/>
          </a:bodyPr>
          <a:lstStyle/>
          <a:p>
            <a:pPr algn="just" eaLnBrk="1">
              <a:lnSpc>
                <a:spcPct val="155000"/>
              </a:lnSpc>
              <a:spcBef>
                <a:spcPct val="0"/>
              </a:spcBef>
              <a:defRPr/>
            </a:pPr>
            <a:r>
              <a:rPr lang="zh-CN" altLang="en-US" sz="4400" dirty="0"/>
              <a:t>采用</a:t>
            </a:r>
            <a:r>
              <a:rPr lang="en-US" altLang="zh-CN" sz="4400" dirty="0"/>
              <a:t>TCP</a:t>
            </a:r>
            <a:r>
              <a:rPr lang="zh-CN" altLang="en-US" sz="4400" dirty="0"/>
              <a:t>协议，默认情况下使用周知端口为</a:t>
            </a:r>
            <a:r>
              <a:rPr lang="en-US" altLang="zh-CN" sz="4400" dirty="0"/>
              <a:t>80</a:t>
            </a:r>
            <a:endParaRPr lang="zh-CN" altLang="en-US" sz="4400" dirty="0"/>
          </a:p>
          <a:p>
            <a:pPr algn="just" eaLnBrk="1">
              <a:lnSpc>
                <a:spcPct val="155000"/>
              </a:lnSpc>
              <a:spcBef>
                <a:spcPct val="0"/>
              </a:spcBef>
              <a:defRPr/>
            </a:pPr>
            <a:r>
              <a:rPr lang="en-US" altLang="zh-CN" sz="4400" dirty="0"/>
              <a:t>HTTP</a:t>
            </a:r>
            <a:r>
              <a:rPr lang="zh-CN" altLang="en-US" sz="4400" dirty="0"/>
              <a:t>是万维网上能够可靠地交换文件（包括文本、声音、图像等各种多媒体文件）的重要基础</a:t>
            </a:r>
          </a:p>
          <a:p>
            <a:pPr algn="just" eaLnBrk="1">
              <a:lnSpc>
                <a:spcPct val="155000"/>
              </a:lnSpc>
              <a:spcBef>
                <a:spcPct val="0"/>
              </a:spcBef>
              <a:defRPr/>
            </a:pPr>
            <a:r>
              <a:rPr lang="zh-CN" altLang="en-US" sz="4400" dirty="0"/>
              <a:t>工作在客户</a:t>
            </a:r>
            <a:r>
              <a:rPr lang="en-US" altLang="zh-CN" sz="4400" dirty="0"/>
              <a:t>/</a:t>
            </a:r>
            <a:r>
              <a:rPr lang="zh-CN" altLang="en-US" sz="4400" dirty="0"/>
              <a:t>服务器模式，指定客户可以向服务器发送什么样的消息，并且得到什么样的响应消息</a:t>
            </a:r>
            <a:endParaRPr lang="en-US" altLang="zh-CN" sz="4400" dirty="0"/>
          </a:p>
          <a:p>
            <a:pPr lvl="1" algn="just" eaLnBrk="1">
              <a:lnSpc>
                <a:spcPct val="155000"/>
              </a:lnSpc>
              <a:spcBef>
                <a:spcPct val="0"/>
              </a:spcBef>
              <a:defRPr/>
            </a:pPr>
            <a:r>
              <a:rPr lang="zh-CN" altLang="en-US" sz="3600" dirty="0"/>
              <a:t>由客户向服务器发起</a:t>
            </a:r>
            <a:r>
              <a:rPr lang="en-US" altLang="zh-CN" sz="3600" dirty="0"/>
              <a:t>TCP</a:t>
            </a:r>
            <a:r>
              <a:rPr lang="zh-CN" altLang="en-US" sz="3600" dirty="0"/>
              <a:t>连接，服务器接受与客户的连接</a:t>
            </a:r>
          </a:p>
          <a:p>
            <a:pPr lvl="1" algn="just" eaLnBrk="1">
              <a:lnSpc>
                <a:spcPct val="155000"/>
              </a:lnSpc>
              <a:spcBef>
                <a:spcPct val="0"/>
              </a:spcBef>
              <a:defRPr/>
            </a:pPr>
            <a:r>
              <a:rPr lang="zh-CN" altLang="en-US" sz="3600" dirty="0"/>
              <a:t>在客户与服务器之间交互</a:t>
            </a:r>
            <a:r>
              <a:rPr lang="en-US" altLang="zh-CN" sz="3600" dirty="0"/>
              <a:t>HTTP</a:t>
            </a:r>
            <a:r>
              <a:rPr lang="zh-CN" altLang="en-US" sz="3600" dirty="0"/>
              <a:t>报文</a:t>
            </a:r>
          </a:p>
          <a:p>
            <a:pPr lvl="1" algn="just" eaLnBrk="1">
              <a:lnSpc>
                <a:spcPct val="155000"/>
              </a:lnSpc>
              <a:spcBef>
                <a:spcPct val="0"/>
              </a:spcBef>
              <a:defRPr/>
            </a:pPr>
            <a:r>
              <a:rPr lang="zh-CN" altLang="en-US" sz="3600" dirty="0"/>
              <a:t>关闭</a:t>
            </a:r>
            <a:r>
              <a:rPr lang="en-US" altLang="zh-CN" sz="3600" dirty="0"/>
              <a:t>TCP</a:t>
            </a:r>
            <a:r>
              <a:rPr lang="zh-CN" altLang="en-US" sz="3600" dirty="0"/>
              <a:t>连接</a:t>
            </a:r>
          </a:p>
        </p:txBody>
      </p:sp>
    </p:spTree>
    <p:extLst>
      <p:ext uri="{BB962C8B-B14F-4D97-AF65-F5344CB8AC3E}">
        <p14:creationId xmlns:p14="http://schemas.microsoft.com/office/powerpoint/2010/main" val="306011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733AD7-3508-4CF4-8BA8-CF60B79A4FAD}"/>
              </a:ext>
            </a:extLst>
          </p:cNvPr>
          <p:cNvSpPr>
            <a:spLocks noGrp="1"/>
          </p:cNvSpPr>
          <p:nvPr>
            <p:ph type="title"/>
          </p:nvPr>
        </p:nvSpPr>
        <p:spPr/>
        <p:txBody>
          <a:bodyPr/>
          <a:lstStyle/>
          <a:p>
            <a:r>
              <a:rPr lang="en-US" altLang="zh-CN" dirty="0"/>
              <a:t>http</a:t>
            </a:r>
            <a:r>
              <a:rPr lang="zh-CN" altLang="en-US" dirty="0"/>
              <a:t>消息的传输过程</a:t>
            </a:r>
          </a:p>
        </p:txBody>
      </p:sp>
      <p:graphicFrame>
        <p:nvGraphicFramePr>
          <p:cNvPr id="4" name="Object 3">
            <a:extLst>
              <a:ext uri="{FF2B5EF4-FFF2-40B4-BE49-F238E27FC236}">
                <a16:creationId xmlns:a16="http://schemas.microsoft.com/office/drawing/2014/main" id="{07A487EA-0AF7-4279-B0D4-6428754C7827}"/>
              </a:ext>
            </a:extLst>
          </p:cNvPr>
          <p:cNvGraphicFramePr>
            <a:graphicFrameLocks noChangeAspect="1"/>
          </p:cNvGraphicFramePr>
          <p:nvPr/>
        </p:nvGraphicFramePr>
        <p:xfrm>
          <a:off x="2524125" y="2840037"/>
          <a:ext cx="3844925" cy="1422455"/>
        </p:xfrm>
        <a:graphic>
          <a:graphicData uri="http://schemas.openxmlformats.org/presentationml/2006/ole">
            <mc:AlternateContent xmlns:mc="http://schemas.openxmlformats.org/markup-compatibility/2006">
              <mc:Choice xmlns:v="urn:schemas-microsoft-com:vml" Requires="v">
                <p:oleObj spid="_x0000_s2052" name="VISIO" r:id="rId3" imgW="1687068" imgH="964692" progId="Visio.Drawing.6">
                  <p:embed/>
                </p:oleObj>
              </mc:Choice>
              <mc:Fallback>
                <p:oleObj name="VISIO" r:id="rId3" imgW="1687068" imgH="964692" progId="Visio.Drawing.6">
                  <p:embed/>
                  <p:pic>
                    <p:nvPicPr>
                      <p:cNvPr id="4" name="Object 3">
                        <a:extLst>
                          <a:ext uri="{FF2B5EF4-FFF2-40B4-BE49-F238E27FC236}">
                            <a16:creationId xmlns:a16="http://schemas.microsoft.com/office/drawing/2014/main" id="{07A487EA-0AF7-4279-B0D4-6428754C78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25" y="2840037"/>
                        <a:ext cx="3844925" cy="1422455"/>
                      </a:xfrm>
                      <a:prstGeom prst="rect">
                        <a:avLst/>
                      </a:prstGeom>
                      <a:noFill/>
                      <a:ln>
                        <a:noFill/>
                      </a:ln>
                      <a:effectLst>
                        <a:outerShdw dist="25400" dir="5400000" algn="ctr" rotWithShape="0">
                          <a:srgbClr val="1C1C1C"/>
                        </a:outerShdw>
                      </a:effectLst>
                    </p:spPr>
                  </p:pic>
                </p:oleObj>
              </mc:Fallback>
            </mc:AlternateContent>
          </a:graphicData>
        </a:graphic>
      </p:graphicFrame>
      <p:pic>
        <p:nvPicPr>
          <p:cNvPr id="5" name="Picture 4">
            <a:extLst>
              <a:ext uri="{FF2B5EF4-FFF2-40B4-BE49-F238E27FC236}">
                <a16:creationId xmlns:a16="http://schemas.microsoft.com/office/drawing/2014/main" id="{B57F86E6-189C-4575-8E64-0BDC26E3B56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7913" y="1354137"/>
            <a:ext cx="1665287"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a:extLst>
              <a:ext uri="{FF2B5EF4-FFF2-40B4-BE49-F238E27FC236}">
                <a16:creationId xmlns:a16="http://schemas.microsoft.com/office/drawing/2014/main" id="{CA0A03DA-CEDF-4FA4-A682-CD423071461A}"/>
              </a:ext>
            </a:extLst>
          </p:cNvPr>
          <p:cNvSpPr>
            <a:spLocks/>
          </p:cNvSpPr>
          <p:nvPr/>
        </p:nvSpPr>
        <p:spPr bwMode="auto">
          <a:xfrm>
            <a:off x="3614738" y="3167062"/>
            <a:ext cx="449262" cy="266700"/>
          </a:xfrm>
          <a:custGeom>
            <a:avLst/>
            <a:gdLst>
              <a:gd name="T0" fmla="*/ 2147483646 w 117"/>
              <a:gd name="T1" fmla="*/ 2147483646 h 118"/>
              <a:gd name="T2" fmla="*/ 0 w 117"/>
              <a:gd name="T3" fmla="*/ 2147483646 h 118"/>
              <a:gd name="T4" fmla="*/ 0 w 117"/>
              <a:gd name="T5" fmla="*/ 2147483646 h 118"/>
              <a:gd name="T6" fmla="*/ 2147483646 w 117"/>
              <a:gd name="T7" fmla="*/ 2147483646 h 118"/>
              <a:gd name="T8" fmla="*/ 2147483646 w 117"/>
              <a:gd name="T9" fmla="*/ 2147483646 h 118"/>
              <a:gd name="T10" fmla="*/ 2147483646 w 117"/>
              <a:gd name="T11" fmla="*/ 0 h 118"/>
              <a:gd name="T12" fmla="*/ 2147483646 w 117"/>
              <a:gd name="T13" fmla="*/ 0 h 118"/>
              <a:gd name="T14" fmla="*/ 2147483646 w 117"/>
              <a:gd name="T15" fmla="*/ 0 h 118"/>
              <a:gd name="T16" fmla="*/ 2147483646 w 117"/>
              <a:gd name="T17" fmla="*/ 2147483646 h 118"/>
              <a:gd name="T18" fmla="*/ 2147483646 w 117"/>
              <a:gd name="T19" fmla="*/ 2147483646 h 118"/>
              <a:gd name="T20" fmla="*/ 2147483646 w 117"/>
              <a:gd name="T21" fmla="*/ 2147483646 h 118"/>
              <a:gd name="T22" fmla="*/ 2147483646 w 117"/>
              <a:gd name="T23" fmla="*/ 2147483646 h 118"/>
              <a:gd name="T24" fmla="*/ 2147483646 w 117"/>
              <a:gd name="T25" fmla="*/ 2147483646 h 118"/>
              <a:gd name="T26" fmla="*/ 2147483646 w 117"/>
              <a:gd name="T27" fmla="*/ 2147483646 h 118"/>
              <a:gd name="T28" fmla="*/ 2147483646 w 117"/>
              <a:gd name="T29" fmla="*/ 2147483646 h 118"/>
              <a:gd name="T30" fmla="*/ 2147483646 w 117"/>
              <a:gd name="T31" fmla="*/ 2147483646 h 118"/>
              <a:gd name="T32" fmla="*/ 2147483646 w 117"/>
              <a:gd name="T33" fmla="*/ 2147483646 h 118"/>
              <a:gd name="T34" fmla="*/ 2147483646 w 117"/>
              <a:gd name="T35" fmla="*/ 2147483646 h 118"/>
              <a:gd name="T36" fmla="*/ 2147483646 w 117"/>
              <a:gd name="T37" fmla="*/ 2147483646 h 118"/>
              <a:gd name="T38" fmla="*/ 2147483646 w 117"/>
              <a:gd name="T39" fmla="*/ 2147483646 h 118"/>
              <a:gd name="T40" fmla="*/ 2147483646 w 117"/>
              <a:gd name="T41" fmla="*/ 2147483646 h 118"/>
              <a:gd name="T42" fmla="*/ 2147483646 w 117"/>
              <a:gd name="T43" fmla="*/ 2147483646 h 118"/>
              <a:gd name="T44" fmla="*/ 2147483646 w 117"/>
              <a:gd name="T45" fmla="*/ 2147483646 h 118"/>
              <a:gd name="T46" fmla="*/ 2147483646 w 117"/>
              <a:gd name="T47" fmla="*/ 214748364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 name="Freeform 6">
            <a:extLst>
              <a:ext uri="{FF2B5EF4-FFF2-40B4-BE49-F238E27FC236}">
                <a16:creationId xmlns:a16="http://schemas.microsoft.com/office/drawing/2014/main" id="{F11F3D67-3D2C-4C57-8B41-B2513BE082F5}"/>
              </a:ext>
            </a:extLst>
          </p:cNvPr>
          <p:cNvSpPr>
            <a:spLocks/>
          </p:cNvSpPr>
          <p:nvPr/>
        </p:nvSpPr>
        <p:spPr bwMode="auto">
          <a:xfrm>
            <a:off x="4672013" y="3097212"/>
            <a:ext cx="315912" cy="196850"/>
          </a:xfrm>
          <a:custGeom>
            <a:avLst/>
            <a:gdLst>
              <a:gd name="T0" fmla="*/ 0 w 82"/>
              <a:gd name="T1" fmla="*/ 0 h 87"/>
              <a:gd name="T2" fmla="*/ 2147483646 w 82"/>
              <a:gd name="T3" fmla="*/ 2147483646 h 87"/>
              <a:gd name="T4" fmla="*/ 2147483646 w 82"/>
              <a:gd name="T5" fmla="*/ 2147483646 h 87"/>
              <a:gd name="T6" fmla="*/ 2147483646 w 82"/>
              <a:gd name="T7" fmla="*/ 2147483646 h 87"/>
              <a:gd name="T8" fmla="*/ 2147483646 w 82"/>
              <a:gd name="T9" fmla="*/ 2147483646 h 87"/>
              <a:gd name="T10" fmla="*/ 2147483646 w 82"/>
              <a:gd name="T11" fmla="*/ 2147483646 h 87"/>
              <a:gd name="T12" fmla="*/ 2147483646 w 82"/>
              <a:gd name="T13" fmla="*/ 2147483646 h 87"/>
              <a:gd name="T14" fmla="*/ 2147483646 w 82"/>
              <a:gd name="T15" fmla="*/ 2147483646 h 87"/>
              <a:gd name="T16" fmla="*/ 2147483646 w 82"/>
              <a:gd name="T17" fmla="*/ 2147483646 h 87"/>
              <a:gd name="T18" fmla="*/ 2147483646 w 82"/>
              <a:gd name="T19" fmla="*/ 2147483646 h 87"/>
              <a:gd name="T20" fmla="*/ 2147483646 w 82"/>
              <a:gd name="T21" fmla="*/ 2147483646 h 87"/>
              <a:gd name="T22" fmla="*/ 2147483646 w 82"/>
              <a:gd name="T23" fmla="*/ 2147483646 h 87"/>
              <a:gd name="T24" fmla="*/ 2147483646 w 82"/>
              <a:gd name="T25" fmla="*/ 2147483646 h 87"/>
              <a:gd name="T26" fmla="*/ 0 w 82"/>
              <a:gd name="T27" fmla="*/ 2147483646 h 87"/>
              <a:gd name="T28" fmla="*/ 0 w 82"/>
              <a:gd name="T29" fmla="*/ 2147483646 h 87"/>
              <a:gd name="T30" fmla="*/ 2147483646 w 82"/>
              <a:gd name="T31" fmla="*/ 2147483646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 name="Freeform 7">
            <a:extLst>
              <a:ext uri="{FF2B5EF4-FFF2-40B4-BE49-F238E27FC236}">
                <a16:creationId xmlns:a16="http://schemas.microsoft.com/office/drawing/2014/main" id="{2B525445-4579-468E-A9C7-0551E0EB1591}"/>
              </a:ext>
            </a:extLst>
          </p:cNvPr>
          <p:cNvSpPr>
            <a:spLocks/>
          </p:cNvSpPr>
          <p:nvPr/>
        </p:nvSpPr>
        <p:spPr bwMode="auto">
          <a:xfrm>
            <a:off x="5916613" y="3197225"/>
            <a:ext cx="1016000" cy="744537"/>
          </a:xfrm>
          <a:custGeom>
            <a:avLst/>
            <a:gdLst>
              <a:gd name="T0" fmla="*/ 2147483646 w 567"/>
              <a:gd name="T1" fmla="*/ 0 h 371"/>
              <a:gd name="T2" fmla="*/ 2147483646 w 567"/>
              <a:gd name="T3" fmla="*/ 2147483646 h 371"/>
              <a:gd name="T4" fmla="*/ 2147483646 w 567"/>
              <a:gd name="T5" fmla="*/ 2147483646 h 371"/>
              <a:gd name="T6" fmla="*/ 2147483646 w 567"/>
              <a:gd name="T7" fmla="*/ 2147483646 h 371"/>
              <a:gd name="T8" fmla="*/ 0 w 567"/>
              <a:gd name="T9" fmla="*/ 2147483646 h 371"/>
              <a:gd name="T10" fmla="*/ 0 60000 65536"/>
              <a:gd name="T11" fmla="*/ 0 60000 65536"/>
              <a:gd name="T12" fmla="*/ 0 60000 65536"/>
              <a:gd name="T13" fmla="*/ 0 60000 65536"/>
              <a:gd name="T14" fmla="*/ 0 60000 65536"/>
              <a:gd name="T15" fmla="*/ 0 w 567"/>
              <a:gd name="T16" fmla="*/ 0 h 371"/>
              <a:gd name="T17" fmla="*/ 567 w 567"/>
              <a:gd name="T18" fmla="*/ 371 h 371"/>
            </a:gdLst>
            <a:ahLst/>
            <a:cxnLst>
              <a:cxn ang="T10">
                <a:pos x="T0" y="T1"/>
              </a:cxn>
              <a:cxn ang="T11">
                <a:pos x="T2" y="T3"/>
              </a:cxn>
              <a:cxn ang="T12">
                <a:pos x="T4" y="T5"/>
              </a:cxn>
              <a:cxn ang="T13">
                <a:pos x="T6" y="T7"/>
              </a:cxn>
              <a:cxn ang="T14">
                <a:pos x="T8" y="T9"/>
              </a:cxn>
            </a:cxnLst>
            <a:rect l="T15" t="T16" r="T17" b="T18"/>
            <a:pathLst>
              <a:path w="567" h="371">
                <a:moveTo>
                  <a:pt x="567" y="0"/>
                </a:moveTo>
                <a:cubicBezTo>
                  <a:pt x="561" y="28"/>
                  <a:pt x="553" y="122"/>
                  <a:pt x="530" y="168"/>
                </a:cubicBezTo>
                <a:cubicBezTo>
                  <a:pt x="516" y="193"/>
                  <a:pt x="460" y="266"/>
                  <a:pt x="428" y="280"/>
                </a:cubicBezTo>
                <a:cubicBezTo>
                  <a:pt x="395" y="294"/>
                  <a:pt x="356" y="316"/>
                  <a:pt x="314" y="328"/>
                </a:cubicBezTo>
                <a:cubicBezTo>
                  <a:pt x="241" y="341"/>
                  <a:pt x="52" y="364"/>
                  <a:pt x="0" y="371"/>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 name="Freeform 8">
            <a:extLst>
              <a:ext uri="{FF2B5EF4-FFF2-40B4-BE49-F238E27FC236}">
                <a16:creationId xmlns:a16="http://schemas.microsoft.com/office/drawing/2014/main" id="{FFF204BC-E064-40B0-9E14-41E8FEF7D4C3}"/>
              </a:ext>
            </a:extLst>
          </p:cNvPr>
          <p:cNvSpPr>
            <a:spLocks/>
          </p:cNvSpPr>
          <p:nvPr/>
        </p:nvSpPr>
        <p:spPr bwMode="auto">
          <a:xfrm>
            <a:off x="1908175" y="2846387"/>
            <a:ext cx="1047750" cy="1081088"/>
          </a:xfrm>
          <a:custGeom>
            <a:avLst/>
            <a:gdLst>
              <a:gd name="T0" fmla="*/ 2147483646 w 759"/>
              <a:gd name="T1" fmla="*/ 0 h 664"/>
              <a:gd name="T2" fmla="*/ 2147483646 w 759"/>
              <a:gd name="T3" fmla="*/ 2147483646 h 664"/>
              <a:gd name="T4" fmla="*/ 2147483646 w 759"/>
              <a:gd name="T5" fmla="*/ 2147483646 h 664"/>
              <a:gd name="T6" fmla="*/ 2147483646 w 759"/>
              <a:gd name="T7" fmla="*/ 2147483646 h 664"/>
              <a:gd name="T8" fmla="*/ 2147483646 w 759"/>
              <a:gd name="T9" fmla="*/ 2147483646 h 664"/>
              <a:gd name="T10" fmla="*/ 2147483646 w 759"/>
              <a:gd name="T11" fmla="*/ 2147483646 h 664"/>
              <a:gd name="T12" fmla="*/ 2147483646 w 759"/>
              <a:gd name="T13" fmla="*/ 2147483646 h 664"/>
              <a:gd name="T14" fmla="*/ 2147483646 w 759"/>
              <a:gd name="T15" fmla="*/ 2147483646 h 664"/>
              <a:gd name="T16" fmla="*/ 0 60000 65536"/>
              <a:gd name="T17" fmla="*/ 0 60000 65536"/>
              <a:gd name="T18" fmla="*/ 0 60000 65536"/>
              <a:gd name="T19" fmla="*/ 0 60000 65536"/>
              <a:gd name="T20" fmla="*/ 0 60000 65536"/>
              <a:gd name="T21" fmla="*/ 0 60000 65536"/>
              <a:gd name="T22" fmla="*/ 0 60000 65536"/>
              <a:gd name="T23" fmla="*/ 0 60000 65536"/>
              <a:gd name="T24" fmla="*/ 0 w 759"/>
              <a:gd name="T25" fmla="*/ 0 h 664"/>
              <a:gd name="T26" fmla="*/ 759 w 759"/>
              <a:gd name="T27" fmla="*/ 664 h 6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9" h="664">
                <a:moveTo>
                  <a:pt x="7" y="0"/>
                </a:moveTo>
                <a:cubicBezTo>
                  <a:pt x="8" y="71"/>
                  <a:pt x="0" y="333"/>
                  <a:pt x="15" y="424"/>
                </a:cubicBezTo>
                <a:cubicBezTo>
                  <a:pt x="30" y="515"/>
                  <a:pt x="77" y="520"/>
                  <a:pt x="100" y="545"/>
                </a:cubicBezTo>
                <a:lnTo>
                  <a:pt x="154" y="571"/>
                </a:lnTo>
                <a:lnTo>
                  <a:pt x="190" y="591"/>
                </a:lnTo>
                <a:lnTo>
                  <a:pt x="351" y="633"/>
                </a:lnTo>
                <a:lnTo>
                  <a:pt x="583" y="664"/>
                </a:lnTo>
                <a:lnTo>
                  <a:pt x="759" y="664"/>
                </a:lnTo>
              </a:path>
            </a:pathLst>
          </a:custGeom>
          <a:noFill/>
          <a:ln w="381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0" name="Rectangle 9">
            <a:extLst>
              <a:ext uri="{FF2B5EF4-FFF2-40B4-BE49-F238E27FC236}">
                <a16:creationId xmlns:a16="http://schemas.microsoft.com/office/drawing/2014/main" id="{BBFA5EAE-3D76-4CF5-91E8-1A6FCE766BD5}"/>
              </a:ext>
            </a:extLst>
          </p:cNvPr>
          <p:cNvSpPr>
            <a:spLocks noChangeArrowheads="1"/>
          </p:cNvSpPr>
          <p:nvPr/>
        </p:nvSpPr>
        <p:spPr bwMode="auto">
          <a:xfrm>
            <a:off x="3962245" y="3688345"/>
            <a:ext cx="1240725"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1" lang="en-US" altLang="zh-CN" sz="2000" b="1" dirty="0">
                <a:solidFill>
                  <a:srgbClr val="000000"/>
                </a:solidFill>
                <a:latin typeface="Comic Sans MS" panose="030F0702030302020204" pitchFamily="66" charset="0"/>
                <a:ea typeface="微软雅黑" panose="020B0503020204020204" pitchFamily="34" charset="-122"/>
              </a:rPr>
              <a:t>Internet</a:t>
            </a:r>
          </a:p>
        </p:txBody>
      </p:sp>
      <p:sp>
        <p:nvSpPr>
          <p:cNvPr id="11" name="Rectangle 10">
            <a:extLst>
              <a:ext uri="{FF2B5EF4-FFF2-40B4-BE49-F238E27FC236}">
                <a16:creationId xmlns:a16="http://schemas.microsoft.com/office/drawing/2014/main" id="{EF4CD1E5-D753-420B-8892-44E48512882A}"/>
              </a:ext>
            </a:extLst>
          </p:cNvPr>
          <p:cNvSpPr>
            <a:spLocks noChangeArrowheads="1"/>
          </p:cNvSpPr>
          <p:nvPr/>
        </p:nvSpPr>
        <p:spPr bwMode="auto">
          <a:xfrm>
            <a:off x="6687997" y="990600"/>
            <a:ext cx="167033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lnSpc>
                <a:spcPct val="80000"/>
              </a:lnSpc>
              <a:spcBef>
                <a:spcPct val="0"/>
              </a:spcBef>
              <a:buClrTx/>
              <a:buSzTx/>
              <a:buFontTx/>
              <a:buNone/>
            </a:pPr>
            <a:r>
              <a:rPr kumimoji="1" lang="en-US" altLang="zh-CN" sz="2400" b="1">
                <a:solidFill>
                  <a:srgbClr val="000000"/>
                </a:solidFill>
                <a:latin typeface="Comic Sans MS" panose="030F0702030302020204" pitchFamily="66" charset="0"/>
                <a:ea typeface="微软雅黑" panose="020B0503020204020204" pitchFamily="34" charset="-122"/>
              </a:rPr>
              <a:t>web</a:t>
            </a:r>
            <a:r>
              <a:rPr kumimoji="1" lang="zh-CN" altLang="en-US" sz="2400" b="1">
                <a:solidFill>
                  <a:srgbClr val="000000"/>
                </a:solidFill>
                <a:latin typeface="Comic Sans MS" panose="030F0702030302020204" pitchFamily="66" charset="0"/>
                <a:ea typeface="微软雅黑" panose="020B0503020204020204" pitchFamily="34" charset="-122"/>
              </a:rPr>
              <a:t>服务器</a:t>
            </a:r>
          </a:p>
        </p:txBody>
      </p:sp>
      <p:sp>
        <p:nvSpPr>
          <p:cNvPr id="12" name="Rectangle 11">
            <a:extLst>
              <a:ext uri="{FF2B5EF4-FFF2-40B4-BE49-F238E27FC236}">
                <a16:creationId xmlns:a16="http://schemas.microsoft.com/office/drawing/2014/main" id="{8DA243A6-38DE-4A4D-9FB6-13CC621DF7B3}"/>
              </a:ext>
            </a:extLst>
          </p:cNvPr>
          <p:cNvSpPr>
            <a:spLocks noChangeArrowheads="1"/>
          </p:cNvSpPr>
          <p:nvPr/>
        </p:nvSpPr>
        <p:spPr bwMode="auto">
          <a:xfrm>
            <a:off x="2895600" y="1068387"/>
            <a:ext cx="2930290"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1" lang="zh-CN" altLang="zh-CN" sz="2400" b="1">
                <a:solidFill>
                  <a:srgbClr val="000000"/>
                </a:solidFill>
                <a:latin typeface="Comic Sans MS" panose="030F0702030302020204" pitchFamily="66" charset="0"/>
                <a:ea typeface="微软雅黑" panose="020B0503020204020204" pitchFamily="34" charset="-122"/>
              </a:rPr>
              <a:t>链接到</a:t>
            </a:r>
            <a:r>
              <a:rPr kumimoji="1" lang="en-US" altLang="zh-CN" sz="2400" b="1">
                <a:solidFill>
                  <a:srgbClr val="000000"/>
                </a:solidFill>
                <a:latin typeface="Comic Sans MS" panose="030F0702030302020204" pitchFamily="66" charset="0"/>
                <a:ea typeface="微软雅黑" panose="020B0503020204020204" pitchFamily="34" charset="-122"/>
              </a:rPr>
              <a:t>URL</a:t>
            </a:r>
            <a:r>
              <a:rPr kumimoji="1" lang="zh-CN" altLang="en-US" sz="2400" b="1">
                <a:solidFill>
                  <a:srgbClr val="000000"/>
                </a:solidFill>
                <a:latin typeface="Comic Sans MS" panose="030F0702030302020204" pitchFamily="66" charset="0"/>
                <a:ea typeface="微软雅黑" panose="020B0503020204020204" pitchFamily="34" charset="-122"/>
              </a:rPr>
              <a:t>的超链接</a:t>
            </a:r>
          </a:p>
        </p:txBody>
      </p:sp>
      <p:sp>
        <p:nvSpPr>
          <p:cNvPr id="13" name="Rectangle 12">
            <a:extLst>
              <a:ext uri="{FF2B5EF4-FFF2-40B4-BE49-F238E27FC236}">
                <a16:creationId xmlns:a16="http://schemas.microsoft.com/office/drawing/2014/main" id="{00F01E61-AE1A-4CBB-B92D-D2E2C8E297C4}"/>
              </a:ext>
            </a:extLst>
          </p:cNvPr>
          <p:cNvSpPr>
            <a:spLocks noChangeArrowheads="1"/>
          </p:cNvSpPr>
          <p:nvPr/>
        </p:nvSpPr>
        <p:spPr bwMode="auto">
          <a:xfrm>
            <a:off x="3060104" y="3173413"/>
            <a:ext cx="2959144" cy="39754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HTTP </a:t>
            </a:r>
            <a:r>
              <a:rPr kumimoji="1" lang="zh-CN" altLang="en-US"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使用此 </a:t>
            </a:r>
            <a:r>
              <a:rPr kumimoji="1" lang="en-US" altLang="zh-CN"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TCP </a:t>
            </a:r>
            <a:r>
              <a:rPr kumimoji="1" lang="zh-CN" altLang="en-US"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连接</a:t>
            </a:r>
          </a:p>
        </p:txBody>
      </p:sp>
      <p:sp>
        <p:nvSpPr>
          <p:cNvPr id="14" name="Rectangle 13">
            <a:extLst>
              <a:ext uri="{FF2B5EF4-FFF2-40B4-BE49-F238E27FC236}">
                <a16:creationId xmlns:a16="http://schemas.microsoft.com/office/drawing/2014/main" id="{0C03DC09-0BAB-4C28-9F88-797B93932887}"/>
              </a:ext>
            </a:extLst>
          </p:cNvPr>
          <p:cNvSpPr>
            <a:spLocks noChangeArrowheads="1"/>
          </p:cNvSpPr>
          <p:nvPr/>
        </p:nvSpPr>
        <p:spPr bwMode="auto">
          <a:xfrm>
            <a:off x="2673350" y="1989137"/>
            <a:ext cx="9477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nSpc>
                <a:spcPct val="90000"/>
              </a:lnSpc>
              <a:spcBef>
                <a:spcPct val="0"/>
              </a:spcBef>
              <a:buClrTx/>
              <a:buSzTx/>
              <a:buFontTx/>
              <a:buNone/>
            </a:pPr>
            <a:r>
              <a:rPr kumimoji="1" lang="zh-CN" altLang="en-US" sz="2000" b="1">
                <a:solidFill>
                  <a:srgbClr val="000000"/>
                </a:solidFill>
                <a:latin typeface="Comic Sans MS" panose="030F0702030302020204" pitchFamily="66" charset="0"/>
                <a:ea typeface="微软雅黑" panose="020B0503020204020204" pitchFamily="34" charset="-122"/>
              </a:rPr>
              <a:t>浏览器</a:t>
            </a:r>
          </a:p>
          <a:p>
            <a:pPr>
              <a:lnSpc>
                <a:spcPct val="90000"/>
              </a:lnSpc>
              <a:spcBef>
                <a:spcPct val="0"/>
              </a:spcBef>
              <a:buClrTx/>
              <a:buSzTx/>
              <a:buFontTx/>
              <a:buNone/>
            </a:pPr>
            <a:r>
              <a:rPr kumimoji="1" lang="zh-CN" altLang="en-US" sz="2000" b="1">
                <a:solidFill>
                  <a:srgbClr val="000000"/>
                </a:solidFill>
                <a:latin typeface="Comic Sans MS" panose="030F0702030302020204" pitchFamily="66" charset="0"/>
                <a:ea typeface="微软雅黑" panose="020B0503020204020204" pitchFamily="34" charset="-122"/>
              </a:rPr>
              <a:t> 程序</a:t>
            </a:r>
          </a:p>
        </p:txBody>
      </p:sp>
      <p:sp>
        <p:nvSpPr>
          <p:cNvPr id="15" name="Rectangle 14">
            <a:extLst>
              <a:ext uri="{FF2B5EF4-FFF2-40B4-BE49-F238E27FC236}">
                <a16:creationId xmlns:a16="http://schemas.microsoft.com/office/drawing/2014/main" id="{8E6E6B38-1721-4AD6-9CFF-CFFFDA5C36FB}"/>
              </a:ext>
            </a:extLst>
          </p:cNvPr>
          <p:cNvSpPr>
            <a:spLocks noChangeArrowheads="1"/>
          </p:cNvSpPr>
          <p:nvPr/>
        </p:nvSpPr>
        <p:spPr bwMode="auto">
          <a:xfrm>
            <a:off x="5051425" y="1989137"/>
            <a:ext cx="9477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nSpc>
                <a:spcPct val="90000"/>
              </a:lnSpc>
              <a:spcBef>
                <a:spcPct val="0"/>
              </a:spcBef>
              <a:buClrTx/>
              <a:buSzTx/>
              <a:buFontTx/>
              <a:buNone/>
            </a:pPr>
            <a:r>
              <a:rPr kumimoji="1" lang="zh-CN" altLang="en-US" sz="2000" b="1">
                <a:solidFill>
                  <a:srgbClr val="000000"/>
                </a:solidFill>
                <a:latin typeface="Comic Sans MS" panose="030F0702030302020204" pitchFamily="66" charset="0"/>
                <a:ea typeface="微软雅黑" panose="020B0503020204020204" pitchFamily="34" charset="-122"/>
              </a:rPr>
              <a:t>服务器</a:t>
            </a:r>
          </a:p>
          <a:p>
            <a:pPr>
              <a:lnSpc>
                <a:spcPct val="90000"/>
              </a:lnSpc>
              <a:spcBef>
                <a:spcPct val="0"/>
              </a:spcBef>
              <a:buClrTx/>
              <a:buSzTx/>
              <a:buFontTx/>
              <a:buNone/>
            </a:pPr>
            <a:r>
              <a:rPr kumimoji="1" lang="zh-CN" altLang="en-US" sz="2000" b="1">
                <a:solidFill>
                  <a:srgbClr val="000000"/>
                </a:solidFill>
                <a:latin typeface="Comic Sans MS" panose="030F0702030302020204" pitchFamily="66" charset="0"/>
                <a:ea typeface="微软雅黑" panose="020B0503020204020204" pitchFamily="34" charset="-122"/>
              </a:rPr>
              <a:t> 程序</a:t>
            </a:r>
          </a:p>
        </p:txBody>
      </p:sp>
      <p:sp>
        <p:nvSpPr>
          <p:cNvPr id="16" name="Rectangle 15">
            <a:extLst>
              <a:ext uri="{FF2B5EF4-FFF2-40B4-BE49-F238E27FC236}">
                <a16:creationId xmlns:a16="http://schemas.microsoft.com/office/drawing/2014/main" id="{CFD6B5E7-382D-435D-8CCC-7DA7F021B5B4}"/>
              </a:ext>
            </a:extLst>
          </p:cNvPr>
          <p:cNvSpPr>
            <a:spLocks noChangeArrowheads="1"/>
          </p:cNvSpPr>
          <p:nvPr/>
        </p:nvSpPr>
        <p:spPr bwMode="auto">
          <a:xfrm>
            <a:off x="3512149" y="2409798"/>
            <a:ext cx="1681552"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nSpc>
                <a:spcPct val="90000"/>
              </a:lnSpc>
              <a:spcBef>
                <a:spcPct val="0"/>
              </a:spcBef>
              <a:buClrTx/>
              <a:buSzTx/>
              <a:buFontTx/>
              <a:buNone/>
            </a:pPr>
            <a:r>
              <a:rPr kumimoji="1" lang="en-US" altLang="zh-CN" sz="2000" b="1" dirty="0">
                <a:solidFill>
                  <a:srgbClr val="000000"/>
                </a:solidFill>
                <a:latin typeface="Comic Sans MS" panose="030F0702030302020204" pitchFamily="66" charset="0"/>
                <a:ea typeface="微软雅黑" panose="020B0503020204020204" pitchFamily="34" charset="-122"/>
              </a:rPr>
              <a:t>TCP</a:t>
            </a:r>
            <a:r>
              <a:rPr kumimoji="1" lang="zh-CN" altLang="en-US" sz="2000" b="1" dirty="0">
                <a:solidFill>
                  <a:srgbClr val="000000"/>
                </a:solidFill>
                <a:latin typeface="Comic Sans MS" panose="030F0702030302020204" pitchFamily="66" charset="0"/>
                <a:ea typeface="微软雅黑" panose="020B0503020204020204" pitchFamily="34" charset="-122"/>
              </a:rPr>
              <a:t>连接建立</a:t>
            </a:r>
            <a:endParaRPr kumimoji="1" lang="en-US" altLang="zh-CN" sz="2000" b="1" dirty="0">
              <a:solidFill>
                <a:srgbClr val="000000"/>
              </a:solidFill>
              <a:latin typeface="Comic Sans MS" panose="030F0702030302020204" pitchFamily="66" charset="0"/>
              <a:ea typeface="微软雅黑" panose="020B0503020204020204" pitchFamily="34" charset="-122"/>
            </a:endParaRPr>
          </a:p>
        </p:txBody>
      </p:sp>
      <p:sp>
        <p:nvSpPr>
          <p:cNvPr id="17" name="Rectangle 16">
            <a:extLst>
              <a:ext uri="{FF2B5EF4-FFF2-40B4-BE49-F238E27FC236}">
                <a16:creationId xmlns:a16="http://schemas.microsoft.com/office/drawing/2014/main" id="{48D0F27A-FA5B-4643-A2C0-F764B7CD384D}"/>
              </a:ext>
            </a:extLst>
          </p:cNvPr>
          <p:cNvSpPr>
            <a:spLocks noChangeArrowheads="1"/>
          </p:cNvSpPr>
          <p:nvPr/>
        </p:nvSpPr>
        <p:spPr bwMode="auto">
          <a:xfrm>
            <a:off x="1403350" y="1284287"/>
            <a:ext cx="798296"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1" lang="zh-CN" altLang="en-US" sz="2400" b="1">
                <a:solidFill>
                  <a:srgbClr val="000000"/>
                </a:solidFill>
                <a:latin typeface="Comic Sans MS" panose="030F0702030302020204" pitchFamily="66" charset="0"/>
                <a:ea typeface="微软雅黑" panose="020B0503020204020204" pitchFamily="34" charset="-122"/>
              </a:rPr>
              <a:t>客户</a:t>
            </a:r>
          </a:p>
        </p:txBody>
      </p:sp>
      <p:pic>
        <p:nvPicPr>
          <p:cNvPr id="18" name="Picture 17">
            <a:extLst>
              <a:ext uri="{FF2B5EF4-FFF2-40B4-BE49-F238E27FC236}">
                <a16:creationId xmlns:a16="http://schemas.microsoft.com/office/drawing/2014/main" id="{193E2C4F-7F77-4B1A-9EC9-905A98A528A4}"/>
              </a:ext>
            </a:extLst>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588" y="1735137"/>
            <a:ext cx="143192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reeform 18">
            <a:extLst>
              <a:ext uri="{FF2B5EF4-FFF2-40B4-BE49-F238E27FC236}">
                <a16:creationId xmlns:a16="http://schemas.microsoft.com/office/drawing/2014/main" id="{10F4DB64-E9C3-496C-A8B5-6AB53C2043B1}"/>
              </a:ext>
            </a:extLst>
          </p:cNvPr>
          <p:cNvSpPr>
            <a:spLocks/>
          </p:cNvSpPr>
          <p:nvPr/>
        </p:nvSpPr>
        <p:spPr bwMode="auto">
          <a:xfrm>
            <a:off x="1484313" y="1966912"/>
            <a:ext cx="741362" cy="555625"/>
          </a:xfrm>
          <a:custGeom>
            <a:avLst/>
            <a:gdLst>
              <a:gd name="T0" fmla="*/ 2147483646 w 463"/>
              <a:gd name="T1" fmla="*/ 0 h 322"/>
              <a:gd name="T2" fmla="*/ 2147483646 w 463"/>
              <a:gd name="T3" fmla="*/ 0 h 322"/>
              <a:gd name="T4" fmla="*/ 2147483646 w 463"/>
              <a:gd name="T5" fmla="*/ 2147483646 h 322"/>
              <a:gd name="T6" fmla="*/ 0 w 463"/>
              <a:gd name="T7" fmla="*/ 2147483646 h 322"/>
              <a:gd name="T8" fmla="*/ 2147483646 w 463"/>
              <a:gd name="T9" fmla="*/ 0 h 322"/>
              <a:gd name="T10" fmla="*/ 0 60000 65536"/>
              <a:gd name="T11" fmla="*/ 0 60000 65536"/>
              <a:gd name="T12" fmla="*/ 0 60000 65536"/>
              <a:gd name="T13" fmla="*/ 0 60000 65536"/>
              <a:gd name="T14" fmla="*/ 0 60000 65536"/>
              <a:gd name="T15" fmla="*/ 0 w 463"/>
              <a:gd name="T16" fmla="*/ 0 h 322"/>
              <a:gd name="T17" fmla="*/ 463 w 463"/>
              <a:gd name="T18" fmla="*/ 322 h 322"/>
            </a:gdLst>
            <a:ahLst/>
            <a:cxnLst>
              <a:cxn ang="T10">
                <a:pos x="T0" y="T1"/>
              </a:cxn>
              <a:cxn ang="T11">
                <a:pos x="T2" y="T3"/>
              </a:cxn>
              <a:cxn ang="T12">
                <a:pos x="T4" y="T5"/>
              </a:cxn>
              <a:cxn ang="T13">
                <a:pos x="T6" y="T7"/>
              </a:cxn>
              <a:cxn ang="T14">
                <a:pos x="T8" y="T9"/>
              </a:cxn>
            </a:cxnLst>
            <a:rect l="T15" t="T16" r="T17" b="T18"/>
            <a:pathLst>
              <a:path w="463" h="322">
                <a:moveTo>
                  <a:pt x="17" y="0"/>
                </a:moveTo>
                <a:lnTo>
                  <a:pt x="462" y="0"/>
                </a:lnTo>
                <a:lnTo>
                  <a:pt x="443" y="321"/>
                </a:lnTo>
                <a:lnTo>
                  <a:pt x="0" y="304"/>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 name="Oval 19">
            <a:extLst>
              <a:ext uri="{FF2B5EF4-FFF2-40B4-BE49-F238E27FC236}">
                <a16:creationId xmlns:a16="http://schemas.microsoft.com/office/drawing/2014/main" id="{2D22A979-E109-4D1C-9ADA-9E5BFC74E59B}"/>
              </a:ext>
            </a:extLst>
          </p:cNvPr>
          <p:cNvSpPr>
            <a:spLocks noChangeArrowheads="1"/>
          </p:cNvSpPr>
          <p:nvPr/>
        </p:nvSpPr>
        <p:spPr bwMode="auto">
          <a:xfrm>
            <a:off x="1824038" y="2663825"/>
            <a:ext cx="593725" cy="252412"/>
          </a:xfrm>
          <a:prstGeom prst="ellipse">
            <a:avLst/>
          </a:prstGeom>
          <a:solidFill>
            <a:srgbClr val="FFFF99"/>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1" name="Line 20">
            <a:extLst>
              <a:ext uri="{FF2B5EF4-FFF2-40B4-BE49-F238E27FC236}">
                <a16:creationId xmlns:a16="http://schemas.microsoft.com/office/drawing/2014/main" id="{61AB5800-EEFD-4752-B119-C61F8959CB51}"/>
              </a:ext>
            </a:extLst>
          </p:cNvPr>
          <p:cNvSpPr>
            <a:spLocks noChangeShapeType="1"/>
          </p:cNvSpPr>
          <p:nvPr/>
        </p:nvSpPr>
        <p:spPr bwMode="auto">
          <a:xfrm>
            <a:off x="5815013" y="2493962"/>
            <a:ext cx="509587" cy="254000"/>
          </a:xfrm>
          <a:prstGeom prst="line">
            <a:avLst/>
          </a:prstGeom>
          <a:noFill/>
          <a:ln w="28575">
            <a:solidFill>
              <a:srgbClr val="00FF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 name="Line 21">
            <a:extLst>
              <a:ext uri="{FF2B5EF4-FFF2-40B4-BE49-F238E27FC236}">
                <a16:creationId xmlns:a16="http://schemas.microsoft.com/office/drawing/2014/main" id="{204BFB77-7372-4B76-B8A2-A25233D42C25}"/>
              </a:ext>
            </a:extLst>
          </p:cNvPr>
          <p:cNvSpPr>
            <a:spLocks noChangeShapeType="1"/>
          </p:cNvSpPr>
          <p:nvPr/>
        </p:nvSpPr>
        <p:spPr bwMode="auto">
          <a:xfrm flipH="1">
            <a:off x="2333625" y="2409825"/>
            <a:ext cx="509588" cy="338137"/>
          </a:xfrm>
          <a:prstGeom prst="line">
            <a:avLst/>
          </a:prstGeom>
          <a:noFill/>
          <a:ln w="28575">
            <a:solidFill>
              <a:srgbClr val="00FF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 name="Oval 22">
            <a:extLst>
              <a:ext uri="{FF2B5EF4-FFF2-40B4-BE49-F238E27FC236}">
                <a16:creationId xmlns:a16="http://schemas.microsoft.com/office/drawing/2014/main" id="{04F6C320-2681-45F0-A2EC-C99B7487DCDB}"/>
              </a:ext>
            </a:extLst>
          </p:cNvPr>
          <p:cNvSpPr>
            <a:spLocks noChangeArrowheads="1"/>
          </p:cNvSpPr>
          <p:nvPr/>
        </p:nvSpPr>
        <p:spPr bwMode="auto">
          <a:xfrm>
            <a:off x="6238875" y="2663825"/>
            <a:ext cx="595313" cy="252412"/>
          </a:xfrm>
          <a:prstGeom prst="ellipse">
            <a:avLst/>
          </a:prstGeom>
          <a:solidFill>
            <a:srgbClr val="FFFF99"/>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4" name="Freeform 23">
            <a:extLst>
              <a:ext uri="{FF2B5EF4-FFF2-40B4-BE49-F238E27FC236}">
                <a16:creationId xmlns:a16="http://schemas.microsoft.com/office/drawing/2014/main" id="{DB530514-8B94-44EA-9AEA-3CEF145F56CA}"/>
              </a:ext>
            </a:extLst>
          </p:cNvPr>
          <p:cNvSpPr>
            <a:spLocks/>
          </p:cNvSpPr>
          <p:nvPr/>
        </p:nvSpPr>
        <p:spPr bwMode="auto">
          <a:xfrm>
            <a:off x="2163763" y="2854325"/>
            <a:ext cx="4330700" cy="820737"/>
          </a:xfrm>
          <a:custGeom>
            <a:avLst/>
            <a:gdLst>
              <a:gd name="T0" fmla="*/ 0 w 2448"/>
              <a:gd name="T1" fmla="*/ 0 h 852"/>
              <a:gd name="T2" fmla="*/ 0 w 2448"/>
              <a:gd name="T3" fmla="*/ 2147483646 h 852"/>
              <a:gd name="T4" fmla="*/ 2147483646 w 2448"/>
              <a:gd name="T5" fmla="*/ 2147483646 h 852"/>
              <a:gd name="T6" fmla="*/ 2147483646 w 2448"/>
              <a:gd name="T7" fmla="*/ 2147483646 h 852"/>
              <a:gd name="T8" fmla="*/ 2147483646 w 2448"/>
              <a:gd name="T9" fmla="*/ 2147483646 h 852"/>
              <a:gd name="T10" fmla="*/ 2147483646 w 2448"/>
              <a:gd name="T11" fmla="*/ 2147483646 h 852"/>
              <a:gd name="T12" fmla="*/ 2147483646 w 2448"/>
              <a:gd name="T13" fmla="*/ 2147483646 h 852"/>
              <a:gd name="T14" fmla="*/ 2147483646 w 2448"/>
              <a:gd name="T15" fmla="*/ 2147483646 h 852"/>
              <a:gd name="T16" fmla="*/ 2147483646 w 2448"/>
              <a:gd name="T17" fmla="*/ 2147483646 h 852"/>
              <a:gd name="T18" fmla="*/ 2147483646 w 2448"/>
              <a:gd name="T19" fmla="*/ 2147483646 h 852"/>
              <a:gd name="T20" fmla="*/ 2147483646 w 2448"/>
              <a:gd name="T21" fmla="*/ 2147483646 h 852"/>
              <a:gd name="T22" fmla="*/ 2147483646 w 2448"/>
              <a:gd name="T23" fmla="*/ 2147483646 h 852"/>
              <a:gd name="T24" fmla="*/ 2147483646 w 2448"/>
              <a:gd name="T25" fmla="*/ 2147483646 h 852"/>
              <a:gd name="T26" fmla="*/ 2147483646 w 2448"/>
              <a:gd name="T27" fmla="*/ 2147483646 h 852"/>
              <a:gd name="T28" fmla="*/ 2147483646 w 2448"/>
              <a:gd name="T29" fmla="*/ 2147483646 h 852"/>
              <a:gd name="T30" fmla="*/ 2147483646 w 2448"/>
              <a:gd name="T31" fmla="*/ 2147483646 h 8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48"/>
              <a:gd name="T49" fmla="*/ 0 h 852"/>
              <a:gd name="T50" fmla="*/ 2448 w 2448"/>
              <a:gd name="T51" fmla="*/ 852 h 8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48" h="852">
                <a:moveTo>
                  <a:pt x="0" y="0"/>
                </a:moveTo>
                <a:lnTo>
                  <a:pt x="0" y="608"/>
                </a:lnTo>
                <a:lnTo>
                  <a:pt x="6" y="651"/>
                </a:lnTo>
                <a:lnTo>
                  <a:pt x="24" y="699"/>
                </a:lnTo>
                <a:lnTo>
                  <a:pt x="66" y="750"/>
                </a:lnTo>
                <a:lnTo>
                  <a:pt x="144" y="793"/>
                </a:lnTo>
                <a:lnTo>
                  <a:pt x="282" y="830"/>
                </a:lnTo>
                <a:lnTo>
                  <a:pt x="432" y="852"/>
                </a:lnTo>
                <a:lnTo>
                  <a:pt x="816" y="852"/>
                </a:lnTo>
                <a:lnTo>
                  <a:pt x="2135" y="852"/>
                </a:lnTo>
                <a:lnTo>
                  <a:pt x="2250" y="837"/>
                </a:lnTo>
                <a:lnTo>
                  <a:pt x="2315" y="815"/>
                </a:lnTo>
                <a:lnTo>
                  <a:pt x="2394" y="757"/>
                </a:lnTo>
                <a:lnTo>
                  <a:pt x="2436" y="680"/>
                </a:lnTo>
                <a:lnTo>
                  <a:pt x="2448" y="615"/>
                </a:lnTo>
                <a:lnTo>
                  <a:pt x="2448" y="18"/>
                </a:lnTo>
              </a:path>
            </a:pathLst>
          </a:custGeom>
          <a:noFill/>
          <a:ln w="38100">
            <a:solidFill>
              <a:srgbClr val="00FFFF"/>
            </a:solidFill>
            <a:prstDash val="sysDot"/>
            <a:round/>
            <a:headEnd type="triangle" w="sm" len="lg"/>
            <a:tailEnd type="triangle" w="sm"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 name="Line 24">
            <a:extLst>
              <a:ext uri="{FF2B5EF4-FFF2-40B4-BE49-F238E27FC236}">
                <a16:creationId xmlns:a16="http://schemas.microsoft.com/office/drawing/2014/main" id="{423D3E7A-4852-45A7-AF9C-02ADB0A1AC66}"/>
              </a:ext>
            </a:extLst>
          </p:cNvPr>
          <p:cNvSpPr>
            <a:spLocks noChangeShapeType="1"/>
          </p:cNvSpPr>
          <p:nvPr/>
        </p:nvSpPr>
        <p:spPr bwMode="auto">
          <a:xfrm flipV="1">
            <a:off x="2417763" y="2803525"/>
            <a:ext cx="3906837" cy="0"/>
          </a:xfrm>
          <a:prstGeom prst="line">
            <a:avLst/>
          </a:prstGeom>
          <a:noFill/>
          <a:ln w="76200">
            <a:solidFill>
              <a:srgbClr val="00FFFF"/>
            </a:solidFill>
            <a:round/>
            <a:headEnd type="triangle" w="sm" len="lg"/>
            <a:tailEnd type="triangle" w="sm"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 name="Line 25">
            <a:extLst>
              <a:ext uri="{FF2B5EF4-FFF2-40B4-BE49-F238E27FC236}">
                <a16:creationId xmlns:a16="http://schemas.microsoft.com/office/drawing/2014/main" id="{C0956B83-A8F8-46C0-952E-B4ADCEEBB166}"/>
              </a:ext>
            </a:extLst>
          </p:cNvPr>
          <p:cNvSpPr>
            <a:spLocks noChangeShapeType="1"/>
          </p:cNvSpPr>
          <p:nvPr/>
        </p:nvSpPr>
        <p:spPr bwMode="auto">
          <a:xfrm rot="16200000" flipH="1">
            <a:off x="6726238" y="2855912"/>
            <a:ext cx="288925" cy="193675"/>
          </a:xfrm>
          <a:prstGeom prst="line">
            <a:avLst/>
          </a:prstGeom>
          <a:noFill/>
          <a:ln w="28575">
            <a:solidFill>
              <a:srgbClr val="000000"/>
            </a:solidFill>
            <a:round/>
            <a:headEnd/>
            <a:tailEnd type="triangle" w="sm"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7" name="Freeform 26">
            <a:extLst>
              <a:ext uri="{FF2B5EF4-FFF2-40B4-BE49-F238E27FC236}">
                <a16:creationId xmlns:a16="http://schemas.microsoft.com/office/drawing/2014/main" id="{949CFC69-31B0-410A-83B6-4D1CE2F508C1}"/>
              </a:ext>
            </a:extLst>
          </p:cNvPr>
          <p:cNvSpPr>
            <a:spLocks/>
          </p:cNvSpPr>
          <p:nvPr/>
        </p:nvSpPr>
        <p:spPr bwMode="auto">
          <a:xfrm>
            <a:off x="1871663" y="1482725"/>
            <a:ext cx="4962525" cy="666750"/>
          </a:xfrm>
          <a:custGeom>
            <a:avLst/>
            <a:gdLst>
              <a:gd name="T0" fmla="*/ 0 w 2454"/>
              <a:gd name="T1" fmla="*/ 2147483646 h 332"/>
              <a:gd name="T2" fmla="*/ 2147483646 w 2454"/>
              <a:gd name="T3" fmla="*/ 2147483646 h 332"/>
              <a:gd name="T4" fmla="*/ 2147483646 w 2454"/>
              <a:gd name="T5" fmla="*/ 2147483646 h 332"/>
              <a:gd name="T6" fmla="*/ 2147483646 w 2454"/>
              <a:gd name="T7" fmla="*/ 2147483646 h 332"/>
              <a:gd name="T8" fmla="*/ 2147483646 w 2454"/>
              <a:gd name="T9" fmla="*/ 2147483646 h 332"/>
              <a:gd name="T10" fmla="*/ 2147483646 w 2454"/>
              <a:gd name="T11" fmla="*/ 2147483646 h 332"/>
              <a:gd name="T12" fmla="*/ 2147483646 w 2454"/>
              <a:gd name="T13" fmla="*/ 2147483646 h 332"/>
              <a:gd name="T14" fmla="*/ 0 60000 65536"/>
              <a:gd name="T15" fmla="*/ 0 60000 65536"/>
              <a:gd name="T16" fmla="*/ 0 60000 65536"/>
              <a:gd name="T17" fmla="*/ 0 60000 65536"/>
              <a:gd name="T18" fmla="*/ 0 60000 65536"/>
              <a:gd name="T19" fmla="*/ 0 60000 65536"/>
              <a:gd name="T20" fmla="*/ 0 60000 65536"/>
              <a:gd name="T21" fmla="*/ 0 w 2454"/>
              <a:gd name="T22" fmla="*/ 0 h 332"/>
              <a:gd name="T23" fmla="*/ 2454 w 2454"/>
              <a:gd name="T24" fmla="*/ 332 h 3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54" h="332">
                <a:moveTo>
                  <a:pt x="0" y="332"/>
                </a:moveTo>
                <a:cubicBezTo>
                  <a:pt x="56" y="300"/>
                  <a:pt x="211" y="189"/>
                  <a:pt x="336" y="140"/>
                </a:cubicBezTo>
                <a:cubicBezTo>
                  <a:pt x="461" y="91"/>
                  <a:pt x="595" y="61"/>
                  <a:pt x="753" y="38"/>
                </a:cubicBezTo>
                <a:cubicBezTo>
                  <a:pt x="911" y="15"/>
                  <a:pt x="1120" y="0"/>
                  <a:pt x="1287" y="2"/>
                </a:cubicBezTo>
                <a:cubicBezTo>
                  <a:pt x="1454" y="4"/>
                  <a:pt x="1606" y="28"/>
                  <a:pt x="1756" y="50"/>
                </a:cubicBezTo>
                <a:cubicBezTo>
                  <a:pt x="1907" y="71"/>
                  <a:pt x="2075" y="102"/>
                  <a:pt x="2191" y="129"/>
                </a:cubicBezTo>
                <a:cubicBezTo>
                  <a:pt x="2307" y="156"/>
                  <a:pt x="2400" y="194"/>
                  <a:pt x="2454" y="212"/>
                </a:cubicBezTo>
              </a:path>
            </a:pathLst>
          </a:custGeom>
          <a:noFill/>
          <a:ln w="76200">
            <a:solidFill>
              <a:srgbClr val="FF00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 name="Line 27">
            <a:extLst>
              <a:ext uri="{FF2B5EF4-FFF2-40B4-BE49-F238E27FC236}">
                <a16:creationId xmlns:a16="http://schemas.microsoft.com/office/drawing/2014/main" id="{42CD2031-34D0-4934-AADC-25B197FC22FC}"/>
              </a:ext>
            </a:extLst>
          </p:cNvPr>
          <p:cNvSpPr>
            <a:spLocks noChangeShapeType="1"/>
          </p:cNvSpPr>
          <p:nvPr/>
        </p:nvSpPr>
        <p:spPr bwMode="auto">
          <a:xfrm>
            <a:off x="1824037" y="4060826"/>
            <a:ext cx="20635" cy="2339976"/>
          </a:xfrm>
          <a:prstGeom prst="line">
            <a:avLst/>
          </a:prstGeom>
          <a:noFill/>
          <a:ln w="28575">
            <a:solidFill>
              <a:srgbClr val="00FFFF"/>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 name="Line 28">
            <a:extLst>
              <a:ext uri="{FF2B5EF4-FFF2-40B4-BE49-F238E27FC236}">
                <a16:creationId xmlns:a16="http://schemas.microsoft.com/office/drawing/2014/main" id="{9DD4D601-2E16-4EB4-AC90-C68C27E5C0E2}"/>
              </a:ext>
            </a:extLst>
          </p:cNvPr>
          <p:cNvSpPr>
            <a:spLocks noChangeShapeType="1"/>
          </p:cNvSpPr>
          <p:nvPr/>
        </p:nvSpPr>
        <p:spPr bwMode="auto">
          <a:xfrm>
            <a:off x="6967538" y="4060825"/>
            <a:ext cx="0" cy="2346353"/>
          </a:xfrm>
          <a:prstGeom prst="line">
            <a:avLst/>
          </a:prstGeom>
          <a:noFill/>
          <a:ln w="28575">
            <a:solidFill>
              <a:srgbClr val="00FFFF"/>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nvGrpSpPr>
          <p:cNvPr id="30" name="Group 29">
            <a:extLst>
              <a:ext uri="{FF2B5EF4-FFF2-40B4-BE49-F238E27FC236}">
                <a16:creationId xmlns:a16="http://schemas.microsoft.com/office/drawing/2014/main" id="{DCA6F197-63A2-4305-A7C8-6011283F1516}"/>
              </a:ext>
            </a:extLst>
          </p:cNvPr>
          <p:cNvGrpSpPr>
            <a:grpSpLocks/>
          </p:cNvGrpSpPr>
          <p:nvPr/>
        </p:nvGrpSpPr>
        <p:grpSpPr bwMode="auto">
          <a:xfrm>
            <a:off x="1824038" y="4267200"/>
            <a:ext cx="5143500" cy="400050"/>
            <a:chOff x="1149" y="2704"/>
            <a:chExt cx="3240" cy="252"/>
          </a:xfrm>
        </p:grpSpPr>
        <p:sp>
          <p:nvSpPr>
            <p:cNvPr id="31" name="Line 30">
              <a:extLst>
                <a:ext uri="{FF2B5EF4-FFF2-40B4-BE49-F238E27FC236}">
                  <a16:creationId xmlns:a16="http://schemas.microsoft.com/office/drawing/2014/main" id="{FD1331E9-9F90-4B3A-8634-CA4C5BEC94E0}"/>
                </a:ext>
              </a:extLst>
            </p:cNvPr>
            <p:cNvSpPr>
              <a:spLocks noChangeShapeType="1"/>
            </p:cNvSpPr>
            <p:nvPr/>
          </p:nvSpPr>
          <p:spPr bwMode="auto">
            <a:xfrm>
              <a:off x="1149" y="2836"/>
              <a:ext cx="3240" cy="0"/>
            </a:xfrm>
            <a:prstGeom prst="line">
              <a:avLst/>
            </a:prstGeom>
            <a:noFill/>
            <a:ln w="38100">
              <a:solidFill>
                <a:srgbClr val="00FF00"/>
              </a:solidFill>
              <a:prstDash val="sysDot"/>
              <a:round/>
              <a:headEnd type="triangle" w="med" len="lg"/>
              <a:tailEnd type="triangle" w="med" len="lg"/>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2" name="Text Box 31">
              <a:extLst>
                <a:ext uri="{FF2B5EF4-FFF2-40B4-BE49-F238E27FC236}">
                  <a16:creationId xmlns:a16="http://schemas.microsoft.com/office/drawing/2014/main" id="{7735EC9F-9592-4ED3-8A1D-A9F1F22C6D1C}"/>
                </a:ext>
              </a:extLst>
            </p:cNvPr>
            <p:cNvSpPr txBox="1">
              <a:spLocks noChangeArrowheads="1"/>
            </p:cNvSpPr>
            <p:nvPr/>
          </p:nvSpPr>
          <p:spPr bwMode="auto">
            <a:xfrm>
              <a:off x="2176" y="2704"/>
              <a:ext cx="1200" cy="252"/>
            </a:xfrm>
            <a:prstGeom prst="rect">
              <a:avLst/>
            </a:prstGeom>
            <a:solidFill>
              <a:srgbClr val="FFFFFF"/>
            </a:solidFill>
            <a:ln w="9525">
              <a:solidFill>
                <a:srgbClr val="00FF00"/>
              </a:solidFill>
              <a:miter lim="800000"/>
              <a:headEnd/>
              <a:tailEnd/>
            </a:ln>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zh-CN" altLang="en-US"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建立 </a:t>
              </a:r>
              <a:r>
                <a:rPr kumimoji="1"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TCP </a:t>
              </a:r>
              <a:r>
                <a:rPr kumimoji="1" lang="zh-CN" altLang="en-US"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连接</a:t>
              </a:r>
            </a:p>
          </p:txBody>
        </p:sp>
      </p:grpSp>
      <p:grpSp>
        <p:nvGrpSpPr>
          <p:cNvPr id="33" name="Group 32">
            <a:extLst>
              <a:ext uri="{FF2B5EF4-FFF2-40B4-BE49-F238E27FC236}">
                <a16:creationId xmlns:a16="http://schemas.microsoft.com/office/drawing/2014/main" id="{36B43A75-6A05-4D70-A6BC-BADB2F196630}"/>
              </a:ext>
            </a:extLst>
          </p:cNvPr>
          <p:cNvGrpSpPr>
            <a:grpSpLocks/>
          </p:cNvGrpSpPr>
          <p:nvPr/>
        </p:nvGrpSpPr>
        <p:grpSpPr bwMode="auto">
          <a:xfrm>
            <a:off x="1824038" y="6007128"/>
            <a:ext cx="5143500" cy="400050"/>
            <a:chOff x="1149" y="3884"/>
            <a:chExt cx="3240" cy="252"/>
          </a:xfrm>
        </p:grpSpPr>
        <p:sp>
          <p:nvSpPr>
            <p:cNvPr id="34" name="Line 33">
              <a:extLst>
                <a:ext uri="{FF2B5EF4-FFF2-40B4-BE49-F238E27FC236}">
                  <a16:creationId xmlns:a16="http://schemas.microsoft.com/office/drawing/2014/main" id="{22A81089-A780-49EE-A2C0-65095BA0B738}"/>
                </a:ext>
              </a:extLst>
            </p:cNvPr>
            <p:cNvSpPr>
              <a:spLocks noChangeShapeType="1"/>
            </p:cNvSpPr>
            <p:nvPr/>
          </p:nvSpPr>
          <p:spPr bwMode="auto">
            <a:xfrm>
              <a:off x="1149" y="4012"/>
              <a:ext cx="3240" cy="0"/>
            </a:xfrm>
            <a:prstGeom prst="line">
              <a:avLst/>
            </a:prstGeom>
            <a:noFill/>
            <a:ln w="38100">
              <a:solidFill>
                <a:srgbClr val="00FF00"/>
              </a:solidFill>
              <a:prstDash val="sysDot"/>
              <a:round/>
              <a:headEnd type="triangle" w="med" len="lg"/>
              <a:tailEnd type="triangle" w="med" len="lg"/>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5" name="Text Box 34">
              <a:extLst>
                <a:ext uri="{FF2B5EF4-FFF2-40B4-BE49-F238E27FC236}">
                  <a16:creationId xmlns:a16="http://schemas.microsoft.com/office/drawing/2014/main" id="{47DF052A-9709-4557-9078-DCBAB2AD1849}"/>
                </a:ext>
              </a:extLst>
            </p:cNvPr>
            <p:cNvSpPr txBox="1">
              <a:spLocks noChangeArrowheads="1"/>
            </p:cNvSpPr>
            <p:nvPr/>
          </p:nvSpPr>
          <p:spPr bwMode="auto">
            <a:xfrm>
              <a:off x="2176" y="3884"/>
              <a:ext cx="1200" cy="252"/>
            </a:xfrm>
            <a:prstGeom prst="rect">
              <a:avLst/>
            </a:prstGeom>
            <a:solidFill>
              <a:srgbClr val="FFFFFF"/>
            </a:solidFill>
            <a:ln w="9525">
              <a:solidFill>
                <a:srgbClr val="00FF00"/>
              </a:solidFill>
              <a:miter lim="800000"/>
              <a:headEnd/>
              <a:tailEnd/>
            </a:ln>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zh-CN" altLang="en-US"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释放 </a:t>
              </a:r>
              <a:r>
                <a:rPr kumimoji="1" lang="en-US" altLang="zh-CN"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TCP </a:t>
              </a:r>
              <a:r>
                <a:rPr kumimoji="1" lang="zh-CN" altLang="en-US"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连接</a:t>
              </a:r>
            </a:p>
          </p:txBody>
        </p:sp>
      </p:grpSp>
      <p:sp>
        <p:nvSpPr>
          <p:cNvPr id="36" name="Line 35">
            <a:extLst>
              <a:ext uri="{FF2B5EF4-FFF2-40B4-BE49-F238E27FC236}">
                <a16:creationId xmlns:a16="http://schemas.microsoft.com/office/drawing/2014/main" id="{A1A51F16-8033-402A-A4FA-82C72E5BB46F}"/>
              </a:ext>
            </a:extLst>
          </p:cNvPr>
          <p:cNvSpPr>
            <a:spLocks noChangeShapeType="1"/>
          </p:cNvSpPr>
          <p:nvPr/>
        </p:nvSpPr>
        <p:spPr bwMode="auto">
          <a:xfrm>
            <a:off x="7210425" y="3227387"/>
            <a:ext cx="517525" cy="160338"/>
          </a:xfrm>
          <a:prstGeom prst="line">
            <a:avLst/>
          </a:prstGeom>
          <a:noFill/>
          <a:ln w="28575">
            <a:solidFill>
              <a:srgbClr val="00FF00"/>
            </a:solidFill>
            <a:round/>
            <a:headEnd/>
            <a:tailEnd type="triangle" w="sm" len="me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7" name="Text Box 36">
            <a:extLst>
              <a:ext uri="{FF2B5EF4-FFF2-40B4-BE49-F238E27FC236}">
                <a16:creationId xmlns:a16="http://schemas.microsoft.com/office/drawing/2014/main" id="{C1074DAC-BF0A-414C-AF3E-8C6C1B9C22FF}"/>
              </a:ext>
            </a:extLst>
          </p:cNvPr>
          <p:cNvSpPr txBox="1">
            <a:spLocks noChangeArrowheads="1"/>
          </p:cNvSpPr>
          <p:nvPr/>
        </p:nvSpPr>
        <p:spPr bwMode="auto">
          <a:xfrm>
            <a:off x="7496175" y="2457450"/>
            <a:ext cx="1125538"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0600" b="1">
                <a:solidFill>
                  <a:srgbClr val="000000"/>
                </a:solidFill>
                <a:latin typeface="Comic Sans MS" panose="030F0702030302020204" pitchFamily="66" charset="0"/>
                <a:ea typeface="微软雅黑" panose="020B0503020204020204" pitchFamily="34" charset="-122"/>
                <a:sym typeface="Wingdings" panose="05000000000000000000" pitchFamily="2" charset="2"/>
              </a:rPr>
              <a:t></a:t>
            </a:r>
            <a:endParaRPr kumimoji="1" lang="en-US" altLang="zh-CN" sz="10600" b="1">
              <a:solidFill>
                <a:srgbClr val="000000"/>
              </a:solidFill>
              <a:latin typeface="Comic Sans MS" panose="030F0702030302020204" pitchFamily="66" charset="0"/>
              <a:ea typeface="微软雅黑" panose="020B0503020204020204" pitchFamily="34" charset="-122"/>
            </a:endParaRPr>
          </a:p>
        </p:txBody>
      </p:sp>
      <p:sp>
        <p:nvSpPr>
          <p:cNvPr id="38" name="AutoShape 37">
            <a:extLst>
              <a:ext uri="{FF2B5EF4-FFF2-40B4-BE49-F238E27FC236}">
                <a16:creationId xmlns:a16="http://schemas.microsoft.com/office/drawing/2014/main" id="{FD941DF0-C9CF-49AE-8D01-15B0907AEAC5}"/>
              </a:ext>
            </a:extLst>
          </p:cNvPr>
          <p:cNvSpPr>
            <a:spLocks noChangeArrowheads="1"/>
          </p:cNvSpPr>
          <p:nvPr/>
        </p:nvSpPr>
        <p:spPr bwMode="auto">
          <a:xfrm>
            <a:off x="6675438" y="3036887"/>
            <a:ext cx="595312" cy="252413"/>
          </a:xfrm>
          <a:prstGeom prst="can">
            <a:avLst>
              <a:gd name="adj" fmla="val 39583"/>
            </a:avLst>
          </a:prstGeom>
          <a:solidFill>
            <a:srgbClr val="99FF99"/>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39" name="Group 38">
            <a:extLst>
              <a:ext uri="{FF2B5EF4-FFF2-40B4-BE49-F238E27FC236}">
                <a16:creationId xmlns:a16="http://schemas.microsoft.com/office/drawing/2014/main" id="{88644C24-3B30-4C6A-8B24-D4D76D37D28B}"/>
              </a:ext>
            </a:extLst>
          </p:cNvPr>
          <p:cNvGrpSpPr>
            <a:grpSpLocks/>
          </p:cNvGrpSpPr>
          <p:nvPr/>
        </p:nvGrpSpPr>
        <p:grpSpPr bwMode="auto">
          <a:xfrm>
            <a:off x="1778001" y="4692651"/>
            <a:ext cx="5210176" cy="1708150"/>
            <a:chOff x="1107" y="2992"/>
            <a:chExt cx="3282" cy="1076"/>
          </a:xfrm>
        </p:grpSpPr>
        <p:grpSp>
          <p:nvGrpSpPr>
            <p:cNvPr id="40" name="Group 39">
              <a:extLst>
                <a:ext uri="{FF2B5EF4-FFF2-40B4-BE49-F238E27FC236}">
                  <a16:creationId xmlns:a16="http://schemas.microsoft.com/office/drawing/2014/main" id="{79BCB53D-BDA4-448C-9C6C-CBD3ACEEB1CA}"/>
                </a:ext>
              </a:extLst>
            </p:cNvPr>
            <p:cNvGrpSpPr>
              <a:grpSpLocks/>
            </p:cNvGrpSpPr>
            <p:nvPr/>
          </p:nvGrpSpPr>
          <p:grpSpPr bwMode="auto">
            <a:xfrm>
              <a:off x="1149" y="3399"/>
              <a:ext cx="3240" cy="303"/>
              <a:chOff x="1149" y="3399"/>
              <a:chExt cx="3240" cy="303"/>
            </a:xfrm>
          </p:grpSpPr>
          <p:sp>
            <p:nvSpPr>
              <p:cNvPr id="43" name="Line 40">
                <a:extLst>
                  <a:ext uri="{FF2B5EF4-FFF2-40B4-BE49-F238E27FC236}">
                    <a16:creationId xmlns:a16="http://schemas.microsoft.com/office/drawing/2014/main" id="{44A9AF86-BA66-40E6-9AF0-9595CA56E6B9}"/>
                  </a:ext>
                </a:extLst>
              </p:cNvPr>
              <p:cNvSpPr>
                <a:spLocks noChangeShapeType="1"/>
              </p:cNvSpPr>
              <p:nvPr/>
            </p:nvSpPr>
            <p:spPr bwMode="auto">
              <a:xfrm flipH="1">
                <a:off x="1149" y="3551"/>
                <a:ext cx="3240" cy="0"/>
              </a:xfrm>
              <a:prstGeom prst="line">
                <a:avLst/>
              </a:prstGeom>
              <a:noFill/>
              <a:ln w="38100">
                <a:solidFill>
                  <a:srgbClr val="FF0000"/>
                </a:solidFill>
                <a:prstDash val="dash"/>
                <a:round/>
                <a:headEnd/>
                <a:tailEnd type="triangle" w="med" len="lg"/>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44" name="Group 41">
                <a:extLst>
                  <a:ext uri="{FF2B5EF4-FFF2-40B4-BE49-F238E27FC236}">
                    <a16:creationId xmlns:a16="http://schemas.microsoft.com/office/drawing/2014/main" id="{E481EDC0-2CAC-4D98-A0D4-0EAE8B8BBA6C}"/>
                  </a:ext>
                </a:extLst>
              </p:cNvPr>
              <p:cNvGrpSpPr>
                <a:grpSpLocks/>
              </p:cNvGrpSpPr>
              <p:nvPr/>
            </p:nvGrpSpPr>
            <p:grpSpPr bwMode="auto">
              <a:xfrm flipH="1">
                <a:off x="1944" y="3399"/>
                <a:ext cx="1650" cy="303"/>
                <a:chOff x="1152" y="1764"/>
                <a:chExt cx="1296" cy="240"/>
              </a:xfrm>
            </p:grpSpPr>
            <p:sp>
              <p:nvSpPr>
                <p:cNvPr id="45" name="AutoShape 42">
                  <a:extLst>
                    <a:ext uri="{FF2B5EF4-FFF2-40B4-BE49-F238E27FC236}">
                      <a16:creationId xmlns:a16="http://schemas.microsoft.com/office/drawing/2014/main" id="{BAB3A017-4AFF-48DA-A44A-A1C6B2888B30}"/>
                    </a:ext>
                  </a:extLst>
                </p:cNvPr>
                <p:cNvSpPr>
                  <a:spLocks noChangeArrowheads="1"/>
                </p:cNvSpPr>
                <p:nvPr/>
              </p:nvSpPr>
              <p:spPr bwMode="auto">
                <a:xfrm>
                  <a:off x="2160" y="1813"/>
                  <a:ext cx="288" cy="144"/>
                </a:xfrm>
                <a:prstGeom prst="rightArrow">
                  <a:avLst>
                    <a:gd name="adj1" fmla="val 50000"/>
                    <a:gd name="adj2" fmla="val 50000"/>
                  </a:avLst>
                </a:prstGeom>
                <a:solidFill>
                  <a:srgbClr val="FFCCFF"/>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6" name="Rectangle 43">
                  <a:extLst>
                    <a:ext uri="{FF2B5EF4-FFF2-40B4-BE49-F238E27FC236}">
                      <a16:creationId xmlns:a16="http://schemas.microsoft.com/office/drawing/2014/main" id="{BDACB812-BAB9-4618-8E90-5BE832C90ACC}"/>
                    </a:ext>
                  </a:extLst>
                </p:cNvPr>
                <p:cNvSpPr>
                  <a:spLocks noChangeArrowheads="1"/>
                </p:cNvSpPr>
                <p:nvPr/>
              </p:nvSpPr>
              <p:spPr bwMode="auto">
                <a:xfrm>
                  <a:off x="1152" y="1764"/>
                  <a:ext cx="1008" cy="240"/>
                </a:xfrm>
                <a:prstGeom prst="rect">
                  <a:avLst/>
                </a:prstGeom>
                <a:solidFill>
                  <a:srgbClr val="FFCCFF"/>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HTTP </a:t>
                  </a:r>
                  <a:r>
                    <a:rPr kumimoji="1" lang="zh-CN" altLang="en-US"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响应消息</a:t>
                  </a:r>
                </a:p>
              </p:txBody>
            </p:sp>
          </p:grpSp>
        </p:grpSp>
        <p:sp>
          <p:nvSpPr>
            <p:cNvPr id="41" name="Text Box 44">
              <a:extLst>
                <a:ext uri="{FF2B5EF4-FFF2-40B4-BE49-F238E27FC236}">
                  <a16:creationId xmlns:a16="http://schemas.microsoft.com/office/drawing/2014/main" id="{311E6F3C-B02E-45D0-932A-74A4F4FF2FA7}"/>
                </a:ext>
              </a:extLst>
            </p:cNvPr>
            <p:cNvSpPr txBox="1">
              <a:spLocks noChangeArrowheads="1"/>
            </p:cNvSpPr>
            <p:nvPr/>
          </p:nvSpPr>
          <p:spPr bwMode="auto">
            <a:xfrm>
              <a:off x="1107" y="3283"/>
              <a:ext cx="99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② </a:t>
              </a:r>
              <a:r>
                <a:rPr kumimoji="1" lang="zh-CN" altLang="en-US"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响应页面</a:t>
              </a:r>
            </a:p>
          </p:txBody>
        </p:sp>
        <p:sp>
          <p:nvSpPr>
            <p:cNvPr id="42" name="Text Box 45">
              <a:extLst>
                <a:ext uri="{FF2B5EF4-FFF2-40B4-BE49-F238E27FC236}">
                  <a16:creationId xmlns:a16="http://schemas.microsoft.com/office/drawing/2014/main" id="{F8628A4D-B7B1-49CA-ADAF-25FEDACC42A8}"/>
                </a:ext>
              </a:extLst>
            </p:cNvPr>
            <p:cNvSpPr txBox="1">
              <a:spLocks noChangeArrowheads="1"/>
            </p:cNvSpPr>
            <p:nvPr/>
          </p:nvSpPr>
          <p:spPr bwMode="auto">
            <a:xfrm>
              <a:off x="3452" y="2992"/>
              <a:ext cx="709" cy="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106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sym typeface="Wingdings" panose="05000000000000000000" pitchFamily="2" charset="2"/>
                </a:rPr>
                <a:t></a:t>
              </a:r>
              <a:endParaRPr kumimoji="1" lang="en-US" altLang="zh-CN" sz="106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47" name="Group 46">
            <a:extLst>
              <a:ext uri="{FF2B5EF4-FFF2-40B4-BE49-F238E27FC236}">
                <a16:creationId xmlns:a16="http://schemas.microsoft.com/office/drawing/2014/main" id="{EB5BBA17-8D92-4AAD-9920-53AAF98F8716}"/>
              </a:ext>
            </a:extLst>
          </p:cNvPr>
          <p:cNvGrpSpPr>
            <a:grpSpLocks/>
          </p:cNvGrpSpPr>
          <p:nvPr/>
        </p:nvGrpSpPr>
        <p:grpSpPr bwMode="auto">
          <a:xfrm>
            <a:off x="1824038" y="4572000"/>
            <a:ext cx="5143500" cy="639763"/>
            <a:chOff x="1149" y="2969"/>
            <a:chExt cx="3240" cy="403"/>
          </a:xfrm>
        </p:grpSpPr>
        <p:sp>
          <p:nvSpPr>
            <p:cNvPr id="48" name="Line 47">
              <a:extLst>
                <a:ext uri="{FF2B5EF4-FFF2-40B4-BE49-F238E27FC236}">
                  <a16:creationId xmlns:a16="http://schemas.microsoft.com/office/drawing/2014/main" id="{74D74E1D-E1DE-4A7D-8A25-90647B4C879B}"/>
                </a:ext>
              </a:extLst>
            </p:cNvPr>
            <p:cNvSpPr>
              <a:spLocks noChangeShapeType="1"/>
            </p:cNvSpPr>
            <p:nvPr/>
          </p:nvSpPr>
          <p:spPr bwMode="auto">
            <a:xfrm>
              <a:off x="1149" y="3220"/>
              <a:ext cx="3240" cy="0"/>
            </a:xfrm>
            <a:prstGeom prst="line">
              <a:avLst/>
            </a:prstGeom>
            <a:noFill/>
            <a:ln w="38100">
              <a:solidFill>
                <a:srgbClr val="00FF00"/>
              </a:solidFill>
              <a:prstDash val="dash"/>
              <a:round/>
              <a:headEnd/>
              <a:tailEnd type="triangle" w="med" len="lg"/>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49" name="Group 48">
              <a:extLst>
                <a:ext uri="{FF2B5EF4-FFF2-40B4-BE49-F238E27FC236}">
                  <a16:creationId xmlns:a16="http://schemas.microsoft.com/office/drawing/2014/main" id="{E3FD531D-F235-493C-BF32-047DE1C2E869}"/>
                </a:ext>
              </a:extLst>
            </p:cNvPr>
            <p:cNvGrpSpPr>
              <a:grpSpLocks/>
            </p:cNvGrpSpPr>
            <p:nvPr/>
          </p:nvGrpSpPr>
          <p:grpSpPr bwMode="auto">
            <a:xfrm>
              <a:off x="2188" y="3069"/>
              <a:ext cx="1651" cy="303"/>
              <a:chOff x="1152" y="1824"/>
              <a:chExt cx="1296" cy="240"/>
            </a:xfrm>
          </p:grpSpPr>
          <p:sp>
            <p:nvSpPr>
              <p:cNvPr id="51" name="AutoShape 49">
                <a:extLst>
                  <a:ext uri="{FF2B5EF4-FFF2-40B4-BE49-F238E27FC236}">
                    <a16:creationId xmlns:a16="http://schemas.microsoft.com/office/drawing/2014/main" id="{5E001CAE-BE43-418B-8F1D-7C72472BC185}"/>
                  </a:ext>
                </a:extLst>
              </p:cNvPr>
              <p:cNvSpPr>
                <a:spLocks noChangeArrowheads="1"/>
              </p:cNvSpPr>
              <p:nvPr/>
            </p:nvSpPr>
            <p:spPr bwMode="auto">
              <a:xfrm>
                <a:off x="2160" y="1872"/>
                <a:ext cx="288" cy="144"/>
              </a:xfrm>
              <a:prstGeom prst="rightArrow">
                <a:avLst>
                  <a:gd name="adj1" fmla="val 50000"/>
                  <a:gd name="adj2" fmla="val 50000"/>
                </a:avLst>
              </a:prstGeom>
              <a:solidFill>
                <a:srgbClr val="FFFF99"/>
              </a:solidFill>
              <a:ln w="9525">
                <a:solidFill>
                  <a:srgbClr val="00FF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52" name="Rectangle 50">
                <a:extLst>
                  <a:ext uri="{FF2B5EF4-FFF2-40B4-BE49-F238E27FC236}">
                    <a16:creationId xmlns:a16="http://schemas.microsoft.com/office/drawing/2014/main" id="{97346E72-1D4E-4AB0-93F6-F5A62F95AA57}"/>
                  </a:ext>
                </a:extLst>
              </p:cNvPr>
              <p:cNvSpPr>
                <a:spLocks noChangeArrowheads="1"/>
              </p:cNvSpPr>
              <p:nvPr/>
            </p:nvSpPr>
            <p:spPr bwMode="auto">
              <a:xfrm>
                <a:off x="1152" y="1824"/>
                <a:ext cx="1008" cy="240"/>
              </a:xfrm>
              <a:prstGeom prst="rect">
                <a:avLst/>
              </a:prstGeom>
              <a:solidFill>
                <a:srgbClr val="FFFF99"/>
              </a:solidFill>
              <a:ln w="9525">
                <a:solidFill>
                  <a:srgbClr val="00FF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HTTP </a:t>
                </a:r>
                <a:r>
                  <a:rPr kumimoji="1" lang="zh-CN" altLang="en-US"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请求消息</a:t>
                </a:r>
              </a:p>
            </p:txBody>
          </p:sp>
        </p:grpSp>
        <p:sp>
          <p:nvSpPr>
            <p:cNvPr id="50" name="Text Box 51">
              <a:extLst>
                <a:ext uri="{FF2B5EF4-FFF2-40B4-BE49-F238E27FC236}">
                  <a16:creationId xmlns:a16="http://schemas.microsoft.com/office/drawing/2014/main" id="{B4ADA435-918B-4E73-82B2-13F2EC4E830E}"/>
                </a:ext>
              </a:extLst>
            </p:cNvPr>
            <p:cNvSpPr txBox="1">
              <a:spLocks noChangeArrowheads="1"/>
            </p:cNvSpPr>
            <p:nvPr/>
          </p:nvSpPr>
          <p:spPr bwMode="auto">
            <a:xfrm>
              <a:off x="1149" y="2969"/>
              <a:ext cx="99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① </a:t>
              </a:r>
              <a:r>
                <a:rPr kumimoji="1" lang="zh-CN" altLang="en-US"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请求页面</a:t>
              </a:r>
            </a:p>
          </p:txBody>
        </p:sp>
      </p:grpSp>
    </p:spTree>
    <p:extLst>
      <p:ext uri="{BB962C8B-B14F-4D97-AF65-F5344CB8AC3E}">
        <p14:creationId xmlns:p14="http://schemas.microsoft.com/office/powerpoint/2010/main" val="120986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3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left)">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right)">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7E0135-0500-442D-8C54-719C2C71A620}"/>
              </a:ext>
            </a:extLst>
          </p:cNvPr>
          <p:cNvSpPr>
            <a:spLocks noGrp="1"/>
          </p:cNvSpPr>
          <p:nvPr>
            <p:ph type="title"/>
          </p:nvPr>
        </p:nvSpPr>
        <p:spPr/>
        <p:txBody>
          <a:bodyPr/>
          <a:lstStyle/>
          <a:p>
            <a:r>
              <a:rPr lang="en-US" altLang="zh-CN" dirty="0"/>
              <a:t>www</a:t>
            </a:r>
            <a:r>
              <a:rPr lang="zh-CN" altLang="en-US" dirty="0"/>
              <a:t>的工作过程</a:t>
            </a:r>
          </a:p>
        </p:txBody>
      </p:sp>
      <p:sp>
        <p:nvSpPr>
          <p:cNvPr id="3" name="内容占位符 2">
            <a:extLst>
              <a:ext uri="{FF2B5EF4-FFF2-40B4-BE49-F238E27FC236}">
                <a16:creationId xmlns:a16="http://schemas.microsoft.com/office/drawing/2014/main" id="{DA30ECB1-EC40-44F8-8FF3-1634DAD3AF0D}"/>
              </a:ext>
            </a:extLst>
          </p:cNvPr>
          <p:cNvSpPr>
            <a:spLocks noGrp="1"/>
          </p:cNvSpPr>
          <p:nvPr>
            <p:ph idx="1"/>
          </p:nvPr>
        </p:nvSpPr>
        <p:spPr>
          <a:xfrm>
            <a:off x="304801" y="1219200"/>
            <a:ext cx="8458200" cy="5016500"/>
          </a:xfrm>
        </p:spPr>
        <p:txBody>
          <a:bodyPr/>
          <a:lstStyle/>
          <a:p>
            <a:pPr marL="514350" indent="-514350" algn="just" eaLnBrk="1" hangingPunct="1">
              <a:lnSpc>
                <a:spcPct val="114000"/>
              </a:lnSpc>
              <a:buFont typeface="+mj-lt"/>
              <a:buAutoNum type="arabicPeriod"/>
            </a:pPr>
            <a:r>
              <a:rPr lang="zh-CN" altLang="en-US" b="1" dirty="0"/>
              <a:t>用户在浏览器的地址栏键入</a:t>
            </a:r>
            <a:r>
              <a:rPr lang="en-US" altLang="zh-CN" b="1" dirty="0"/>
              <a:t>URL</a:t>
            </a:r>
            <a:r>
              <a:rPr lang="zh-CN" altLang="en-US" b="1" dirty="0"/>
              <a:t>，或者点击某个超链接所对应的</a:t>
            </a:r>
            <a:r>
              <a:rPr lang="en-US" altLang="zh-CN" b="1" dirty="0"/>
              <a:t>URL</a:t>
            </a:r>
          </a:p>
          <a:p>
            <a:pPr marL="514350" indent="-514350" algn="just" eaLnBrk="1" hangingPunct="1">
              <a:lnSpc>
                <a:spcPct val="114000"/>
              </a:lnSpc>
              <a:buFont typeface="+mj-lt"/>
              <a:buAutoNum type="arabicPeriod"/>
            </a:pPr>
            <a:r>
              <a:rPr lang="zh-CN" altLang="en-US" sz="2800" b="1" dirty="0"/>
              <a:t>浏览器分析</a:t>
            </a:r>
            <a:r>
              <a:rPr lang="en-US" altLang="zh-CN" sz="2800" b="1" dirty="0"/>
              <a:t>URL</a:t>
            </a:r>
            <a:r>
              <a:rPr lang="zh-CN" altLang="en-US" sz="2800" b="1" dirty="0"/>
              <a:t>的主机域名，通过</a:t>
            </a:r>
            <a:r>
              <a:rPr lang="en-US" altLang="zh-CN" sz="2800" b="1" dirty="0"/>
              <a:t>DNS</a:t>
            </a:r>
            <a:r>
              <a:rPr lang="zh-CN" altLang="en-US" sz="2800" b="1" dirty="0"/>
              <a:t>系统找到资源所在的主机即</a:t>
            </a:r>
            <a:r>
              <a:rPr lang="en-US" altLang="zh-CN" sz="2800" b="1" dirty="0"/>
              <a:t>web</a:t>
            </a:r>
            <a:r>
              <a:rPr lang="zh-CN" altLang="en-US" sz="2800" b="1" dirty="0"/>
              <a:t>服务器的</a:t>
            </a:r>
            <a:r>
              <a:rPr lang="en-US" altLang="zh-CN" sz="2800" b="1" dirty="0"/>
              <a:t>IP</a:t>
            </a:r>
            <a:r>
              <a:rPr lang="zh-CN" altLang="en-US" sz="2800" b="1" dirty="0"/>
              <a:t>地址</a:t>
            </a:r>
          </a:p>
          <a:p>
            <a:pPr marL="514350" indent="-514350" algn="just" eaLnBrk="1" hangingPunct="1">
              <a:lnSpc>
                <a:spcPct val="114000"/>
              </a:lnSpc>
              <a:buFont typeface="+mj-lt"/>
              <a:buAutoNum type="arabicPeriod"/>
            </a:pPr>
            <a:r>
              <a:rPr lang="zh-CN" altLang="en-US" sz="2800" b="1" dirty="0"/>
              <a:t>浏览器与</a:t>
            </a:r>
            <a:r>
              <a:rPr lang="en-US" altLang="zh-CN" sz="2800" b="1" dirty="0"/>
              <a:t>web</a:t>
            </a:r>
            <a:r>
              <a:rPr lang="zh-CN" altLang="en-US" sz="2800" b="1" dirty="0"/>
              <a:t>服务器的</a:t>
            </a:r>
            <a:r>
              <a:rPr lang="en-US" altLang="zh-CN" sz="2800" b="1" dirty="0"/>
              <a:t>80</a:t>
            </a:r>
            <a:r>
              <a:rPr lang="zh-CN" altLang="en-US" sz="2800" b="1" dirty="0"/>
              <a:t>端口建立</a:t>
            </a:r>
            <a:r>
              <a:rPr lang="en-US" altLang="zh-CN" sz="2800" b="1" dirty="0"/>
              <a:t>TCP</a:t>
            </a:r>
            <a:r>
              <a:rPr lang="zh-CN" altLang="en-US" sz="2800" b="1" dirty="0"/>
              <a:t>连接</a:t>
            </a:r>
          </a:p>
          <a:p>
            <a:pPr marL="514350" indent="-514350" algn="just" eaLnBrk="1" hangingPunct="1">
              <a:lnSpc>
                <a:spcPct val="114000"/>
              </a:lnSpc>
              <a:buFont typeface="+mj-lt"/>
              <a:buAutoNum type="arabicPeriod"/>
            </a:pPr>
            <a:r>
              <a:rPr lang="zh-CN" altLang="en-US" sz="2800" b="1" dirty="0"/>
              <a:t>向</a:t>
            </a:r>
            <a:r>
              <a:rPr lang="en-US" altLang="zh-CN" sz="2800" b="1" dirty="0"/>
              <a:t>web</a:t>
            </a:r>
            <a:r>
              <a:rPr lang="zh-CN" altLang="en-US" sz="2800" b="1" dirty="0"/>
              <a:t>服务器发出</a:t>
            </a:r>
            <a:r>
              <a:rPr lang="en-US" altLang="zh-CN" sz="2800" b="1" dirty="0"/>
              <a:t>HTTP</a:t>
            </a:r>
            <a:r>
              <a:rPr lang="zh-CN" altLang="en-US" sz="2800" b="1" dirty="0"/>
              <a:t>请求消息，要求获得某个页面</a:t>
            </a:r>
          </a:p>
          <a:p>
            <a:pPr marL="514350" indent="-514350" algn="just" eaLnBrk="1" hangingPunct="1">
              <a:lnSpc>
                <a:spcPct val="114000"/>
              </a:lnSpc>
              <a:buFont typeface="+mj-lt"/>
              <a:buAutoNum type="arabicPeriod"/>
            </a:pPr>
            <a:r>
              <a:rPr lang="zh-CN" altLang="en-US" sz="2800" b="1" dirty="0"/>
              <a:t>服务器服务器通过</a:t>
            </a:r>
            <a:r>
              <a:rPr lang="en-US" altLang="zh-CN" sz="2800" b="1" dirty="0"/>
              <a:t>HTTP</a:t>
            </a:r>
            <a:r>
              <a:rPr lang="zh-CN" altLang="en-US" sz="2800" b="1" dirty="0"/>
              <a:t>响应消息传送页面</a:t>
            </a:r>
          </a:p>
          <a:p>
            <a:pPr marL="514350" indent="-514350" algn="just" eaLnBrk="1" hangingPunct="1">
              <a:lnSpc>
                <a:spcPct val="114000"/>
              </a:lnSpc>
              <a:buFont typeface="+mj-lt"/>
              <a:buAutoNum type="arabicPeriod"/>
            </a:pPr>
            <a:r>
              <a:rPr lang="en-US" altLang="zh-CN" sz="2800" b="1" dirty="0"/>
              <a:t>TCP</a:t>
            </a:r>
            <a:r>
              <a:rPr lang="zh-CN" altLang="en-US" sz="2800" b="1" dirty="0"/>
              <a:t>连接被释放</a:t>
            </a:r>
          </a:p>
          <a:p>
            <a:pPr marL="514350" indent="-514350" algn="just" eaLnBrk="1" hangingPunct="1">
              <a:lnSpc>
                <a:spcPct val="114000"/>
              </a:lnSpc>
              <a:buFont typeface="+mj-lt"/>
              <a:buAutoNum type="arabicPeriod"/>
            </a:pPr>
            <a:r>
              <a:rPr lang="zh-CN" altLang="en-US" sz="2800" b="1" dirty="0"/>
              <a:t>浏览器在本机上显示页面</a:t>
            </a:r>
            <a:r>
              <a:rPr lang="zh-CN" altLang="en-US" b="1" dirty="0"/>
              <a:t>。</a:t>
            </a:r>
            <a:endParaRPr lang="zh-CN" altLang="en-US" dirty="0"/>
          </a:p>
        </p:txBody>
      </p:sp>
    </p:spTree>
    <p:extLst>
      <p:ext uri="{BB962C8B-B14F-4D97-AF65-F5344CB8AC3E}">
        <p14:creationId xmlns:p14="http://schemas.microsoft.com/office/powerpoint/2010/main" val="690410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ED0E40-A258-45E1-B7EE-2E10B009D6E2}"/>
              </a:ext>
            </a:extLst>
          </p:cNvPr>
          <p:cNvSpPr>
            <a:spLocks noGrp="1"/>
          </p:cNvSpPr>
          <p:nvPr>
            <p:ph type="title"/>
          </p:nvPr>
        </p:nvSpPr>
        <p:spPr/>
        <p:txBody>
          <a:bodyPr/>
          <a:lstStyle/>
          <a:p>
            <a:r>
              <a:rPr lang="en-US" altLang="zh-CN" dirty="0"/>
              <a:t>HTTP</a:t>
            </a:r>
            <a:r>
              <a:rPr lang="zh-CN" altLang="en-US" dirty="0"/>
              <a:t>消息格式</a:t>
            </a:r>
          </a:p>
        </p:txBody>
      </p:sp>
      <p:sp>
        <p:nvSpPr>
          <p:cNvPr id="3" name="内容占位符 2">
            <a:extLst>
              <a:ext uri="{FF2B5EF4-FFF2-40B4-BE49-F238E27FC236}">
                <a16:creationId xmlns:a16="http://schemas.microsoft.com/office/drawing/2014/main" id="{D9622B3C-0830-4C18-A59A-8DCCE84D0C55}"/>
              </a:ext>
            </a:extLst>
          </p:cNvPr>
          <p:cNvSpPr>
            <a:spLocks noGrp="1"/>
          </p:cNvSpPr>
          <p:nvPr>
            <p:ph idx="1"/>
          </p:nvPr>
        </p:nvSpPr>
        <p:spPr>
          <a:xfrm>
            <a:off x="827584" y="1844824"/>
            <a:ext cx="7772400" cy="4114800"/>
          </a:xfrm>
        </p:spPr>
        <p:txBody>
          <a:bodyPr/>
          <a:lstStyle/>
          <a:p>
            <a:pPr eaLnBrk="1" hangingPunct="1"/>
            <a:r>
              <a:rPr lang="en-US" altLang="zh-CN" b="1" dirty="0"/>
              <a:t>HTTP </a:t>
            </a:r>
            <a:r>
              <a:rPr lang="zh-CN" altLang="en-US" b="1" dirty="0"/>
              <a:t>有两类消息：</a:t>
            </a:r>
          </a:p>
          <a:p>
            <a:pPr eaLnBrk="1" hangingPunct="1">
              <a:buNone/>
            </a:pPr>
            <a:r>
              <a:rPr lang="zh-CN" altLang="en-US" b="1" dirty="0"/>
              <a:t>	请求消息</a:t>
            </a:r>
            <a:r>
              <a:rPr lang="en-US" altLang="zh-CN" b="1" dirty="0">
                <a:latin typeface="Arial" panose="020B0604020202020204" pitchFamily="34" charset="0"/>
              </a:rPr>
              <a:t>——</a:t>
            </a:r>
            <a:r>
              <a:rPr lang="zh-CN" altLang="en-US" b="1" dirty="0"/>
              <a:t>客户端发向</a:t>
            </a:r>
            <a:r>
              <a:rPr lang="en-US" altLang="zh-CN" b="1" dirty="0"/>
              <a:t>web</a:t>
            </a:r>
            <a:r>
              <a:rPr lang="zh-CN" altLang="en-US" b="1" dirty="0"/>
              <a:t>服务器</a:t>
            </a:r>
          </a:p>
          <a:p>
            <a:pPr eaLnBrk="1" hangingPunct="1">
              <a:buNone/>
            </a:pPr>
            <a:r>
              <a:rPr lang="zh-CN" altLang="en-US" b="1" dirty="0"/>
              <a:t>	响应消息</a:t>
            </a:r>
            <a:r>
              <a:rPr lang="en-US" altLang="zh-CN" b="1" dirty="0">
                <a:latin typeface="Arial" panose="020B0604020202020204" pitchFamily="34" charset="0"/>
              </a:rPr>
              <a:t>——</a:t>
            </a:r>
            <a:r>
              <a:rPr lang="zh-CN" altLang="en-US" b="1" dirty="0"/>
              <a:t>从</a:t>
            </a:r>
            <a:r>
              <a:rPr lang="en-US" altLang="zh-CN" b="1" dirty="0"/>
              <a:t>web</a:t>
            </a:r>
            <a:r>
              <a:rPr lang="zh-CN" altLang="en-US" b="1" dirty="0"/>
              <a:t>服务器发往客户端</a:t>
            </a:r>
          </a:p>
          <a:p>
            <a:endParaRPr lang="zh-CN" altLang="en-US" dirty="0"/>
          </a:p>
        </p:txBody>
      </p:sp>
    </p:spTree>
    <p:extLst>
      <p:ext uri="{BB962C8B-B14F-4D97-AF65-F5344CB8AC3E}">
        <p14:creationId xmlns:p14="http://schemas.microsoft.com/office/powerpoint/2010/main" val="4061225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915EF8-09AD-45E7-964F-C95F6474A21A}"/>
              </a:ext>
            </a:extLst>
          </p:cNvPr>
          <p:cNvSpPr>
            <a:spLocks noGrp="1"/>
          </p:cNvSpPr>
          <p:nvPr>
            <p:ph type="title"/>
          </p:nvPr>
        </p:nvSpPr>
        <p:spPr/>
        <p:txBody>
          <a:bodyPr/>
          <a:lstStyle/>
          <a:p>
            <a:r>
              <a:rPr lang="zh-CN" altLang="en-US" dirty="0"/>
              <a:t>请求消息的方法</a:t>
            </a:r>
          </a:p>
        </p:txBody>
      </p:sp>
      <p:sp>
        <p:nvSpPr>
          <p:cNvPr id="4" name="Rectangle 3">
            <a:extLst>
              <a:ext uri="{FF2B5EF4-FFF2-40B4-BE49-F238E27FC236}">
                <a16:creationId xmlns:a16="http://schemas.microsoft.com/office/drawing/2014/main" id="{26E7062E-4F06-4A28-8D80-54329368ED4C}"/>
              </a:ext>
            </a:extLst>
          </p:cNvPr>
          <p:cNvSpPr>
            <a:spLocks noChangeArrowheads="1"/>
          </p:cNvSpPr>
          <p:nvPr/>
        </p:nvSpPr>
        <p:spPr bwMode="auto">
          <a:xfrm>
            <a:off x="457200" y="1600200"/>
            <a:ext cx="8382000"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140000"/>
              </a:lnSpc>
              <a:spcBef>
                <a:spcPct val="0"/>
              </a:spcBef>
              <a:spcAft>
                <a:spcPct val="30000"/>
              </a:spcAft>
              <a:buClr>
                <a:srgbClr val="3333CC"/>
              </a:buClr>
              <a:buFont typeface="Wingdings" panose="05000000000000000000" pitchFamily="2" charset="2"/>
              <a:buNone/>
            </a:pPr>
            <a:r>
              <a:rPr lang="zh-CN" altLang="en-US" sz="2400" b="1" dirty="0">
                <a:solidFill>
                  <a:srgbClr val="000000"/>
                </a:solidFill>
                <a:latin typeface="Comic Sans MS" panose="030F0702030302020204" pitchFamily="66" charset="0"/>
                <a:ea typeface="微软雅黑" panose="020B0503020204020204" pitchFamily="34" charset="-122"/>
              </a:rPr>
              <a:t>方法（操作）                   意义</a:t>
            </a:r>
          </a:p>
          <a:p>
            <a:pPr eaLnBrk="1" hangingPunct="1">
              <a:lnSpc>
                <a:spcPct val="140000"/>
              </a:lnSpc>
              <a:spcBef>
                <a:spcPct val="0"/>
              </a:spcBef>
              <a:buClr>
                <a:srgbClr val="3333CC"/>
              </a:buClr>
              <a:buFont typeface="Wingdings" panose="05000000000000000000" pitchFamily="2" charset="2"/>
              <a:buNone/>
            </a:pPr>
            <a:r>
              <a:rPr lang="en-US" altLang="zh-CN" sz="2400" b="1" dirty="0">
                <a:solidFill>
                  <a:srgbClr val="000000"/>
                </a:solidFill>
                <a:latin typeface="Comic Sans MS" panose="030F0702030302020204" pitchFamily="66" charset="0"/>
                <a:ea typeface="微软雅黑" panose="020B0503020204020204" pitchFamily="34" charset="-122"/>
              </a:rPr>
              <a:t>OPTION  	    </a:t>
            </a:r>
            <a:r>
              <a:rPr lang="zh-CN" altLang="en-US" sz="2400" b="1" dirty="0">
                <a:solidFill>
                  <a:srgbClr val="000000"/>
                </a:solidFill>
                <a:latin typeface="Comic Sans MS" panose="030F0702030302020204" pitchFamily="66" charset="0"/>
                <a:ea typeface="微软雅黑" panose="020B0503020204020204" pitchFamily="34" charset="-122"/>
              </a:rPr>
              <a:t>查询特定选项</a:t>
            </a:r>
          </a:p>
          <a:p>
            <a:pPr eaLnBrk="1" hangingPunct="1">
              <a:lnSpc>
                <a:spcPct val="140000"/>
              </a:lnSpc>
              <a:spcBef>
                <a:spcPct val="0"/>
              </a:spcBef>
              <a:buClr>
                <a:srgbClr val="3333CC"/>
              </a:buClr>
              <a:buFont typeface="Wingdings" panose="05000000000000000000" pitchFamily="2" charset="2"/>
              <a:buNone/>
            </a:pPr>
            <a:r>
              <a:rPr lang="en-US" altLang="zh-CN" sz="2400" b="1" dirty="0">
                <a:solidFill>
                  <a:srgbClr val="000000"/>
                </a:solidFill>
                <a:latin typeface="Comic Sans MS" panose="030F0702030302020204" pitchFamily="66" charset="0"/>
                <a:ea typeface="微软雅黑" panose="020B0503020204020204" pitchFamily="34" charset="-122"/>
              </a:rPr>
              <a:t>GET        	    </a:t>
            </a:r>
            <a:r>
              <a:rPr lang="zh-CN" altLang="en-US" sz="2400" b="1" dirty="0">
                <a:solidFill>
                  <a:srgbClr val="000000"/>
                </a:solidFill>
                <a:latin typeface="Comic Sans MS" panose="030F0702030302020204" pitchFamily="66" charset="0"/>
                <a:ea typeface="微软雅黑" panose="020B0503020204020204" pitchFamily="34" charset="-122"/>
              </a:rPr>
              <a:t>请求读取一个</a:t>
            </a:r>
            <a:r>
              <a:rPr lang="en-US" altLang="zh-CN" sz="2400" b="1" dirty="0">
                <a:solidFill>
                  <a:srgbClr val="000000"/>
                </a:solidFill>
                <a:latin typeface="Comic Sans MS" panose="030F0702030302020204" pitchFamily="66" charset="0"/>
                <a:ea typeface="微软雅黑" panose="020B0503020204020204" pitchFamily="34" charset="-122"/>
              </a:rPr>
              <a:t>web</a:t>
            </a:r>
            <a:r>
              <a:rPr lang="zh-CN" altLang="en-US" sz="2400" b="1" dirty="0">
                <a:solidFill>
                  <a:srgbClr val="000000"/>
                </a:solidFill>
                <a:latin typeface="Comic Sans MS" panose="030F0702030302020204" pitchFamily="66" charset="0"/>
                <a:ea typeface="微软雅黑" panose="020B0503020204020204" pitchFamily="34" charset="-122"/>
              </a:rPr>
              <a:t>页面</a:t>
            </a:r>
          </a:p>
          <a:p>
            <a:pPr eaLnBrk="1" hangingPunct="1">
              <a:lnSpc>
                <a:spcPct val="140000"/>
              </a:lnSpc>
              <a:spcBef>
                <a:spcPct val="0"/>
              </a:spcBef>
              <a:buClr>
                <a:srgbClr val="3333CC"/>
              </a:buClr>
              <a:buFont typeface="Wingdings" panose="05000000000000000000" pitchFamily="2" charset="2"/>
              <a:buNone/>
            </a:pPr>
            <a:r>
              <a:rPr lang="en-US" altLang="zh-CN" sz="2400" b="1" dirty="0">
                <a:solidFill>
                  <a:srgbClr val="000000"/>
                </a:solidFill>
                <a:latin typeface="Comic Sans MS" panose="030F0702030302020204" pitchFamily="66" charset="0"/>
                <a:ea typeface="微软雅黑" panose="020B0503020204020204" pitchFamily="34" charset="-122"/>
              </a:rPr>
              <a:t>HEAD     	    </a:t>
            </a:r>
            <a:r>
              <a:rPr lang="zh-CN" altLang="en-US" sz="2400" b="1" dirty="0">
                <a:solidFill>
                  <a:srgbClr val="000000"/>
                </a:solidFill>
                <a:latin typeface="Comic Sans MS" panose="030F0702030302020204" pitchFamily="66" charset="0"/>
                <a:ea typeface="微软雅黑" panose="020B0503020204020204" pitchFamily="34" charset="-122"/>
              </a:rPr>
              <a:t>请求读取一个</a:t>
            </a:r>
            <a:r>
              <a:rPr lang="en-US" altLang="zh-CN" sz="2400" b="1" dirty="0">
                <a:solidFill>
                  <a:srgbClr val="000000"/>
                </a:solidFill>
                <a:latin typeface="Comic Sans MS" panose="030F0702030302020204" pitchFamily="66" charset="0"/>
                <a:ea typeface="微软雅黑" panose="020B0503020204020204" pitchFamily="34" charset="-122"/>
              </a:rPr>
              <a:t>web</a:t>
            </a:r>
            <a:r>
              <a:rPr lang="zh-CN" altLang="en-US" sz="2400" b="1" dirty="0">
                <a:solidFill>
                  <a:srgbClr val="000000"/>
                </a:solidFill>
                <a:latin typeface="Comic Sans MS" panose="030F0702030302020204" pitchFamily="66" charset="0"/>
                <a:ea typeface="微软雅黑" panose="020B0503020204020204" pitchFamily="34" charset="-122"/>
              </a:rPr>
              <a:t>页面的头部</a:t>
            </a:r>
          </a:p>
          <a:p>
            <a:pPr eaLnBrk="1" hangingPunct="1">
              <a:lnSpc>
                <a:spcPct val="140000"/>
              </a:lnSpc>
              <a:spcBef>
                <a:spcPct val="0"/>
              </a:spcBef>
              <a:buClr>
                <a:srgbClr val="3333CC"/>
              </a:buClr>
              <a:buFont typeface="Wingdings" panose="05000000000000000000" pitchFamily="2" charset="2"/>
              <a:buNone/>
            </a:pPr>
            <a:r>
              <a:rPr lang="en-US" altLang="zh-CN" sz="2400" b="1" dirty="0">
                <a:solidFill>
                  <a:srgbClr val="000000"/>
                </a:solidFill>
                <a:latin typeface="Comic Sans MS" panose="030F0702030302020204" pitchFamily="66" charset="0"/>
                <a:ea typeface="微软雅黑" panose="020B0503020204020204" pitchFamily="34" charset="-122"/>
              </a:rPr>
              <a:t>POST     	    </a:t>
            </a:r>
            <a:r>
              <a:rPr lang="zh-CN" altLang="en-US" sz="2400" b="1" dirty="0">
                <a:solidFill>
                  <a:srgbClr val="000000"/>
                </a:solidFill>
                <a:latin typeface="Comic Sans MS" panose="030F0702030302020204" pitchFamily="66" charset="0"/>
                <a:ea typeface="微软雅黑" panose="020B0503020204020204" pitchFamily="34" charset="-122"/>
              </a:rPr>
              <a:t>给服务器添加信息（例如，注释）</a:t>
            </a:r>
          </a:p>
          <a:p>
            <a:pPr eaLnBrk="1" hangingPunct="1">
              <a:lnSpc>
                <a:spcPct val="140000"/>
              </a:lnSpc>
              <a:spcBef>
                <a:spcPct val="0"/>
              </a:spcBef>
              <a:buClr>
                <a:srgbClr val="3333CC"/>
              </a:buClr>
              <a:buFont typeface="Wingdings" panose="05000000000000000000" pitchFamily="2" charset="2"/>
              <a:buNone/>
            </a:pPr>
            <a:r>
              <a:rPr lang="en-US" altLang="zh-CN" sz="2400" b="1" dirty="0">
                <a:solidFill>
                  <a:srgbClr val="000000"/>
                </a:solidFill>
                <a:latin typeface="Comic Sans MS" panose="030F0702030302020204" pitchFamily="66" charset="0"/>
                <a:ea typeface="微软雅黑" panose="020B0503020204020204" pitchFamily="34" charset="-122"/>
              </a:rPr>
              <a:t>PUT        	    </a:t>
            </a:r>
            <a:r>
              <a:rPr lang="zh-CN" altLang="en-US" sz="2400" b="1" dirty="0">
                <a:solidFill>
                  <a:srgbClr val="000000"/>
                </a:solidFill>
                <a:latin typeface="Comic Sans MS" panose="030F0702030302020204" pitchFamily="66" charset="0"/>
                <a:ea typeface="微软雅黑" panose="020B0503020204020204" pitchFamily="34" charset="-122"/>
              </a:rPr>
              <a:t>请求存储一个</a:t>
            </a:r>
            <a:r>
              <a:rPr lang="en-US" altLang="zh-CN" sz="2400" b="1" dirty="0">
                <a:solidFill>
                  <a:srgbClr val="000000"/>
                </a:solidFill>
                <a:latin typeface="Comic Sans MS" panose="030F0702030302020204" pitchFamily="66" charset="0"/>
                <a:ea typeface="微软雅黑" panose="020B0503020204020204" pitchFamily="34" charset="-122"/>
              </a:rPr>
              <a:t>web</a:t>
            </a:r>
            <a:r>
              <a:rPr lang="zh-CN" altLang="en-US" sz="2400" b="1" dirty="0">
                <a:solidFill>
                  <a:srgbClr val="000000"/>
                </a:solidFill>
                <a:latin typeface="Comic Sans MS" panose="030F0702030302020204" pitchFamily="66" charset="0"/>
                <a:ea typeface="微软雅黑" panose="020B0503020204020204" pitchFamily="34" charset="-122"/>
              </a:rPr>
              <a:t>页面</a:t>
            </a:r>
          </a:p>
          <a:p>
            <a:pPr eaLnBrk="1" hangingPunct="1">
              <a:lnSpc>
                <a:spcPct val="140000"/>
              </a:lnSpc>
              <a:spcBef>
                <a:spcPct val="0"/>
              </a:spcBef>
              <a:buClr>
                <a:srgbClr val="3333CC"/>
              </a:buClr>
              <a:buFont typeface="Wingdings" panose="05000000000000000000" pitchFamily="2" charset="2"/>
              <a:buNone/>
            </a:pPr>
            <a:r>
              <a:rPr lang="en-US" altLang="zh-CN" sz="2400" b="1" dirty="0">
                <a:solidFill>
                  <a:srgbClr val="000000"/>
                </a:solidFill>
                <a:latin typeface="Comic Sans MS" panose="030F0702030302020204" pitchFamily="66" charset="0"/>
                <a:ea typeface="微软雅黑" panose="020B0503020204020204" pitchFamily="34" charset="-122"/>
              </a:rPr>
              <a:t>DELETE  	    </a:t>
            </a:r>
            <a:r>
              <a:rPr lang="zh-CN" altLang="en-US" sz="2400" b="1" dirty="0">
                <a:solidFill>
                  <a:srgbClr val="000000"/>
                </a:solidFill>
                <a:latin typeface="Comic Sans MS" panose="030F0702030302020204" pitchFamily="66" charset="0"/>
                <a:ea typeface="微软雅黑" panose="020B0503020204020204" pitchFamily="34" charset="-122"/>
              </a:rPr>
              <a:t>删除</a:t>
            </a:r>
            <a:r>
              <a:rPr lang="en-US" altLang="zh-CN" sz="2400" b="1" dirty="0">
                <a:solidFill>
                  <a:srgbClr val="000000"/>
                </a:solidFill>
                <a:latin typeface="Comic Sans MS" panose="030F0702030302020204" pitchFamily="66" charset="0"/>
                <a:ea typeface="微软雅黑" panose="020B0503020204020204" pitchFamily="34" charset="-122"/>
              </a:rPr>
              <a:t>web</a:t>
            </a:r>
            <a:r>
              <a:rPr lang="zh-CN" altLang="en-US" sz="2400" b="1" dirty="0">
                <a:solidFill>
                  <a:srgbClr val="000000"/>
                </a:solidFill>
                <a:latin typeface="Comic Sans MS" panose="030F0702030302020204" pitchFamily="66" charset="0"/>
                <a:ea typeface="微软雅黑" panose="020B0503020204020204" pitchFamily="34" charset="-122"/>
              </a:rPr>
              <a:t>页面</a:t>
            </a:r>
          </a:p>
          <a:p>
            <a:pPr eaLnBrk="1" hangingPunct="1">
              <a:lnSpc>
                <a:spcPct val="140000"/>
              </a:lnSpc>
              <a:spcBef>
                <a:spcPct val="0"/>
              </a:spcBef>
              <a:buClr>
                <a:srgbClr val="3333CC"/>
              </a:buClr>
              <a:buFont typeface="Wingdings" panose="05000000000000000000" pitchFamily="2" charset="2"/>
              <a:buNone/>
            </a:pPr>
            <a:r>
              <a:rPr lang="en-US" altLang="zh-CN" sz="2400" b="1" dirty="0">
                <a:solidFill>
                  <a:srgbClr val="000000"/>
                </a:solidFill>
                <a:latin typeface="Comic Sans MS" panose="030F0702030302020204" pitchFamily="66" charset="0"/>
                <a:ea typeface="微软雅黑" panose="020B0503020204020204" pitchFamily="34" charset="-122"/>
              </a:rPr>
              <a:t>TRACE          </a:t>
            </a:r>
            <a:r>
              <a:rPr lang="zh-CN" altLang="en-US" sz="2400" b="1" dirty="0">
                <a:solidFill>
                  <a:srgbClr val="000000"/>
                </a:solidFill>
                <a:latin typeface="Comic Sans MS" panose="030F0702030302020204" pitchFamily="66" charset="0"/>
                <a:ea typeface="微软雅黑" panose="020B0503020204020204" pitchFamily="34" charset="-122"/>
              </a:rPr>
              <a:t>送回收到的请求</a:t>
            </a:r>
          </a:p>
        </p:txBody>
      </p:sp>
      <p:sp>
        <p:nvSpPr>
          <p:cNvPr id="5" name="Line 4">
            <a:extLst>
              <a:ext uri="{FF2B5EF4-FFF2-40B4-BE49-F238E27FC236}">
                <a16:creationId xmlns:a16="http://schemas.microsoft.com/office/drawing/2014/main" id="{E0103160-E2C8-4A2E-B71D-2EDC55B88D42}"/>
              </a:ext>
            </a:extLst>
          </p:cNvPr>
          <p:cNvSpPr>
            <a:spLocks noChangeShapeType="1"/>
          </p:cNvSpPr>
          <p:nvPr/>
        </p:nvSpPr>
        <p:spPr bwMode="auto">
          <a:xfrm>
            <a:off x="152400" y="2209800"/>
            <a:ext cx="87630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6" name="Line 5">
            <a:extLst>
              <a:ext uri="{FF2B5EF4-FFF2-40B4-BE49-F238E27FC236}">
                <a16:creationId xmlns:a16="http://schemas.microsoft.com/office/drawing/2014/main" id="{6E2C5408-7C1E-4158-84F2-B42B538993E8}"/>
              </a:ext>
            </a:extLst>
          </p:cNvPr>
          <p:cNvSpPr>
            <a:spLocks noChangeShapeType="1"/>
          </p:cNvSpPr>
          <p:nvPr/>
        </p:nvSpPr>
        <p:spPr bwMode="auto">
          <a:xfrm>
            <a:off x="2339975" y="1511300"/>
            <a:ext cx="46038" cy="45354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Tree>
    <p:extLst>
      <p:ext uri="{BB962C8B-B14F-4D97-AF65-F5344CB8AC3E}">
        <p14:creationId xmlns:p14="http://schemas.microsoft.com/office/powerpoint/2010/main" val="2012648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AC8A5-5FB5-415C-9CD7-944645B7757D}"/>
              </a:ext>
            </a:extLst>
          </p:cNvPr>
          <p:cNvSpPr>
            <a:spLocks noGrp="1"/>
          </p:cNvSpPr>
          <p:nvPr>
            <p:ph type="title"/>
          </p:nvPr>
        </p:nvSpPr>
        <p:spPr/>
        <p:txBody>
          <a:bodyPr/>
          <a:lstStyle/>
          <a:p>
            <a:r>
              <a:rPr lang="zh-CN" altLang="en-US" dirty="0"/>
              <a:t>响应消息的状态码</a:t>
            </a:r>
          </a:p>
        </p:txBody>
      </p:sp>
      <p:sp>
        <p:nvSpPr>
          <p:cNvPr id="3" name="内容占位符 2">
            <a:extLst>
              <a:ext uri="{FF2B5EF4-FFF2-40B4-BE49-F238E27FC236}">
                <a16:creationId xmlns:a16="http://schemas.microsoft.com/office/drawing/2014/main" id="{DFC93DF6-4CD4-4B67-AE64-C3E1702C2522}"/>
              </a:ext>
            </a:extLst>
          </p:cNvPr>
          <p:cNvSpPr>
            <a:spLocks noGrp="1"/>
          </p:cNvSpPr>
          <p:nvPr>
            <p:ph idx="1"/>
          </p:nvPr>
        </p:nvSpPr>
        <p:spPr>
          <a:xfrm>
            <a:off x="611560" y="1268760"/>
            <a:ext cx="7772400" cy="4114800"/>
          </a:xfrm>
        </p:spPr>
        <p:txBody>
          <a:bodyPr/>
          <a:lstStyle/>
          <a:p>
            <a:pPr algn="just" eaLnBrk="1" hangingPunct="1">
              <a:lnSpc>
                <a:spcPct val="120000"/>
              </a:lnSpc>
            </a:pPr>
            <a:r>
              <a:rPr lang="en-US" altLang="zh-CN" sz="2800" b="1" dirty="0"/>
              <a:t> 1xx </a:t>
            </a:r>
            <a:r>
              <a:rPr lang="zh-CN" altLang="en-US" sz="2800" b="1" dirty="0"/>
              <a:t>表示通知信息，如服务器同意处理客户请求（</a:t>
            </a:r>
            <a:r>
              <a:rPr lang="en-US" altLang="zh-CN" sz="2800" b="1" dirty="0"/>
              <a:t>100</a:t>
            </a:r>
            <a:r>
              <a:rPr lang="zh-CN" altLang="en-US" sz="2800" b="1" dirty="0"/>
              <a:t>）</a:t>
            </a:r>
          </a:p>
          <a:p>
            <a:pPr algn="just" eaLnBrk="1" hangingPunct="1">
              <a:lnSpc>
                <a:spcPct val="120000"/>
              </a:lnSpc>
            </a:pPr>
            <a:r>
              <a:rPr lang="zh-CN" altLang="en-US" sz="2800" b="1" dirty="0"/>
              <a:t> </a:t>
            </a:r>
            <a:r>
              <a:rPr lang="en-US" altLang="zh-CN" sz="2800" b="1" dirty="0"/>
              <a:t>2xx </a:t>
            </a:r>
            <a:r>
              <a:rPr lang="zh-CN" altLang="en-US" sz="2800" b="1" dirty="0"/>
              <a:t>表示成功，如请求成功（</a:t>
            </a:r>
            <a:r>
              <a:rPr lang="en-US" altLang="zh-CN" sz="2800" b="1" dirty="0"/>
              <a:t>200</a:t>
            </a:r>
            <a:r>
              <a:rPr lang="zh-CN" altLang="en-US" sz="2800" b="1" dirty="0"/>
              <a:t>）或没有内容存在（</a:t>
            </a:r>
            <a:r>
              <a:rPr lang="en-US" altLang="zh-CN" sz="2800" b="1" dirty="0"/>
              <a:t>204</a:t>
            </a:r>
            <a:r>
              <a:rPr lang="zh-CN" altLang="en-US" sz="2800" b="1" dirty="0"/>
              <a:t>）</a:t>
            </a:r>
          </a:p>
          <a:p>
            <a:pPr algn="just" eaLnBrk="1" hangingPunct="1">
              <a:lnSpc>
                <a:spcPct val="120000"/>
              </a:lnSpc>
            </a:pPr>
            <a:r>
              <a:rPr lang="zh-CN" altLang="en-US" sz="2800" b="1" dirty="0"/>
              <a:t> </a:t>
            </a:r>
            <a:r>
              <a:rPr lang="en-US" altLang="zh-CN" sz="2800" b="1" dirty="0"/>
              <a:t>3xx </a:t>
            </a:r>
            <a:r>
              <a:rPr lang="zh-CN" altLang="en-US" sz="2800" b="1" dirty="0"/>
              <a:t>表示重定向，如页面移动（</a:t>
            </a:r>
            <a:r>
              <a:rPr lang="en-US" altLang="zh-CN" sz="2800" b="1" dirty="0"/>
              <a:t>301</a:t>
            </a:r>
            <a:r>
              <a:rPr lang="zh-CN" altLang="en-US" sz="2800" b="1" dirty="0"/>
              <a:t>）或者缓存的页面仍然有效（</a:t>
            </a:r>
            <a:r>
              <a:rPr lang="en-US" altLang="zh-CN" sz="2800" b="1" dirty="0"/>
              <a:t>304</a:t>
            </a:r>
            <a:r>
              <a:rPr lang="zh-CN" altLang="en-US" sz="2800" b="1" dirty="0"/>
              <a:t>）</a:t>
            </a:r>
          </a:p>
          <a:p>
            <a:pPr algn="just" eaLnBrk="1" hangingPunct="1">
              <a:lnSpc>
                <a:spcPct val="120000"/>
              </a:lnSpc>
            </a:pPr>
            <a:r>
              <a:rPr lang="zh-CN" altLang="en-US" sz="2800" b="1" dirty="0">
                <a:solidFill>
                  <a:srgbClr val="FF0000"/>
                </a:solidFill>
              </a:rPr>
              <a:t> </a:t>
            </a:r>
            <a:r>
              <a:rPr lang="en-US" altLang="zh-CN" sz="2800" b="1" dirty="0">
                <a:solidFill>
                  <a:srgbClr val="FF0000"/>
                </a:solidFill>
              </a:rPr>
              <a:t>4xx </a:t>
            </a:r>
            <a:r>
              <a:rPr lang="zh-CN" altLang="en-US" sz="2800" b="1" dirty="0">
                <a:solidFill>
                  <a:srgbClr val="FF0000"/>
                </a:solidFill>
              </a:rPr>
              <a:t>表示客户错误，例如禁止页面（</a:t>
            </a:r>
            <a:r>
              <a:rPr lang="en-US" altLang="zh-CN" sz="2800" b="1" dirty="0">
                <a:solidFill>
                  <a:srgbClr val="FF0000"/>
                </a:solidFill>
              </a:rPr>
              <a:t>403</a:t>
            </a:r>
            <a:r>
              <a:rPr lang="zh-CN" altLang="en-US" sz="2800" b="1" dirty="0">
                <a:solidFill>
                  <a:srgbClr val="FF0000"/>
                </a:solidFill>
              </a:rPr>
              <a:t>）或者页面没有找到（</a:t>
            </a:r>
            <a:r>
              <a:rPr lang="en-US" altLang="zh-CN" sz="2800" b="1" dirty="0">
                <a:solidFill>
                  <a:srgbClr val="FF0000"/>
                </a:solidFill>
              </a:rPr>
              <a:t>404</a:t>
            </a:r>
            <a:r>
              <a:rPr lang="zh-CN" altLang="en-US" sz="2800" b="1" dirty="0">
                <a:solidFill>
                  <a:srgbClr val="FF0000"/>
                </a:solidFill>
              </a:rPr>
              <a:t>）</a:t>
            </a:r>
          </a:p>
          <a:p>
            <a:pPr algn="just" eaLnBrk="1" hangingPunct="1">
              <a:lnSpc>
                <a:spcPct val="120000"/>
              </a:lnSpc>
            </a:pPr>
            <a:r>
              <a:rPr lang="zh-CN" altLang="en-US" sz="2800" b="1" dirty="0"/>
              <a:t> </a:t>
            </a:r>
            <a:r>
              <a:rPr lang="en-US" altLang="zh-CN" sz="2800" b="1" dirty="0"/>
              <a:t>5xx </a:t>
            </a:r>
            <a:r>
              <a:rPr lang="zh-CN" altLang="en-US" sz="2800" b="1" dirty="0"/>
              <a:t>表示服务器错误，如服务器内部错误（</a:t>
            </a:r>
            <a:r>
              <a:rPr lang="en-US" altLang="zh-CN" sz="2800" b="1" dirty="0"/>
              <a:t>500</a:t>
            </a:r>
            <a:r>
              <a:rPr lang="zh-CN" altLang="en-US" sz="2800" b="1" dirty="0"/>
              <a:t>）或者以后再试（</a:t>
            </a:r>
            <a:r>
              <a:rPr lang="en-US" altLang="zh-CN" sz="2800" b="1" dirty="0"/>
              <a:t>503</a:t>
            </a:r>
            <a:r>
              <a:rPr lang="zh-CN" altLang="en-US" sz="2800" b="1" dirty="0"/>
              <a:t>）</a:t>
            </a:r>
          </a:p>
          <a:p>
            <a:endParaRPr lang="zh-CN" altLang="en-US" dirty="0"/>
          </a:p>
        </p:txBody>
      </p:sp>
    </p:spTree>
    <p:extLst>
      <p:ext uri="{BB962C8B-B14F-4D97-AF65-F5344CB8AC3E}">
        <p14:creationId xmlns:p14="http://schemas.microsoft.com/office/powerpoint/2010/main" val="650352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A350A3-B315-48E3-B9EE-16E9D6B216BA}"/>
              </a:ext>
            </a:extLst>
          </p:cNvPr>
          <p:cNvSpPr>
            <a:spLocks noGrp="1"/>
          </p:cNvSpPr>
          <p:nvPr>
            <p:ph type="title"/>
          </p:nvPr>
        </p:nvSpPr>
        <p:spPr/>
        <p:txBody>
          <a:bodyPr/>
          <a:lstStyle/>
          <a:p>
            <a:r>
              <a:rPr lang="zh-CN" altLang="en-US" sz="3200" dirty="0"/>
              <a:t>应用层需要怎样的传输层来提供服务</a:t>
            </a:r>
            <a:r>
              <a:rPr lang="zh-CN" altLang="en-US" sz="2800" dirty="0"/>
              <a:t>？</a:t>
            </a:r>
            <a:endParaRPr lang="zh-CN" altLang="en-US" sz="3200" dirty="0"/>
          </a:p>
        </p:txBody>
      </p:sp>
      <p:sp>
        <p:nvSpPr>
          <p:cNvPr id="3" name="内容占位符 2">
            <a:extLst>
              <a:ext uri="{FF2B5EF4-FFF2-40B4-BE49-F238E27FC236}">
                <a16:creationId xmlns:a16="http://schemas.microsoft.com/office/drawing/2014/main" id="{BF5536E3-E3DA-4439-A0B3-57F0753BD1FC}"/>
              </a:ext>
            </a:extLst>
          </p:cNvPr>
          <p:cNvSpPr>
            <a:spLocks noGrp="1"/>
          </p:cNvSpPr>
          <p:nvPr>
            <p:ph idx="1"/>
          </p:nvPr>
        </p:nvSpPr>
        <p:spPr>
          <a:xfrm>
            <a:off x="304801" y="1219200"/>
            <a:ext cx="4419599" cy="2590800"/>
          </a:xfrm>
        </p:spPr>
        <p:txBody>
          <a:bodyPr>
            <a:normAutofit/>
          </a:bodyPr>
          <a:lstStyle/>
          <a:p>
            <a:pPr algn="just" eaLnBrk="1" hangingPunct="1">
              <a:buNone/>
            </a:pPr>
            <a:r>
              <a:rPr lang="zh-CN" altLang="en-US" sz="2400" b="1" u="sng" dirty="0">
                <a:solidFill>
                  <a:srgbClr val="FF0000"/>
                </a:solidFill>
              </a:rPr>
              <a:t>可靠性</a:t>
            </a:r>
            <a:endParaRPr lang="zh-CN" altLang="en-US" sz="2400" b="1" u="sng" dirty="0"/>
          </a:p>
          <a:p>
            <a:pPr algn="just" eaLnBrk="1" hangingPunct="1"/>
            <a:r>
              <a:rPr lang="zh-CN" altLang="en-US" sz="2400" dirty="0"/>
              <a:t>某些应用允许少量的包丢失，如话音。</a:t>
            </a:r>
          </a:p>
          <a:p>
            <a:pPr algn="just" eaLnBrk="1" hangingPunct="1"/>
            <a:r>
              <a:rPr lang="zh-CN" altLang="en-US" sz="2400" dirty="0"/>
              <a:t>某些应用需要</a:t>
            </a:r>
            <a:r>
              <a:rPr lang="en-US" altLang="zh-CN" sz="2400" dirty="0"/>
              <a:t>100%</a:t>
            </a:r>
            <a:r>
              <a:rPr lang="zh-CN" altLang="en-US" sz="2400" dirty="0"/>
              <a:t>的可靠传输，如</a:t>
            </a:r>
            <a:r>
              <a:rPr lang="en-US" altLang="zh-CN" sz="2400" dirty="0"/>
              <a:t>FTP</a:t>
            </a:r>
            <a:r>
              <a:rPr lang="zh-CN" altLang="en-US" sz="2400" dirty="0"/>
              <a:t>等。</a:t>
            </a:r>
          </a:p>
        </p:txBody>
      </p:sp>
      <p:sp>
        <p:nvSpPr>
          <p:cNvPr id="4" name="内容占位符 2">
            <a:extLst>
              <a:ext uri="{FF2B5EF4-FFF2-40B4-BE49-F238E27FC236}">
                <a16:creationId xmlns:a16="http://schemas.microsoft.com/office/drawing/2014/main" id="{F40DC228-3730-430B-BFF9-59BD160159CA}"/>
              </a:ext>
            </a:extLst>
          </p:cNvPr>
          <p:cNvSpPr txBox="1">
            <a:spLocks/>
          </p:cNvSpPr>
          <p:nvPr/>
        </p:nvSpPr>
        <p:spPr bwMode="auto">
          <a:xfrm>
            <a:off x="4800600" y="1219200"/>
            <a:ext cx="4114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125000"/>
              </a:lnSpc>
              <a:spcBef>
                <a:spcPts val="0"/>
              </a:spcBef>
              <a:spcAft>
                <a:spcPts val="0"/>
              </a:spcAft>
              <a:buClrTx/>
              <a:buFont typeface="Wingdings" panose="05000000000000000000" pitchFamily="2" charset="2"/>
              <a:buChar char="p"/>
              <a:tabLst>
                <a:tab pos="360363" algn="l"/>
                <a:tab pos="742950" algn="l"/>
                <a:tab pos="1143000" algn="l"/>
                <a:tab pos="1600200" algn="l"/>
                <a:tab pos="2057400" algn="l"/>
              </a:tabLst>
              <a:defRPr sz="3200" baseline="0">
                <a:solidFill>
                  <a:schemeClr val="bg1"/>
                </a:solidFill>
                <a:latin typeface="Comic Sans MS" panose="030F0702030302020204" pitchFamily="66" charset="0"/>
                <a:ea typeface="微软雅黑" panose="020B0503020204020204" pitchFamily="34" charset="-122"/>
                <a:cs typeface="+mn-cs"/>
              </a:defRPr>
            </a:lvl1pPr>
            <a:lvl2pPr marL="750888" indent="-285750" algn="l" rtl="0" eaLnBrk="0" fontAlgn="base" hangingPunct="0">
              <a:lnSpc>
                <a:spcPct val="125000"/>
              </a:lnSpc>
              <a:spcBef>
                <a:spcPts val="0"/>
              </a:spcBef>
              <a:spcAft>
                <a:spcPts val="0"/>
              </a:spcAft>
              <a:buClrTx/>
              <a:buFont typeface="Wingdings" panose="05000000000000000000" pitchFamily="2" charset="2"/>
              <a:buChar char="n"/>
              <a:tabLst>
                <a:tab pos="228600" algn="l"/>
                <a:tab pos="742950" algn="l"/>
                <a:tab pos="1143000" algn="l"/>
                <a:tab pos="1600200" algn="l"/>
                <a:tab pos="2057400" algn="l"/>
              </a:tabLst>
              <a:defRPr sz="2800" baseline="0">
                <a:solidFill>
                  <a:schemeClr val="bg1"/>
                </a:solidFill>
                <a:latin typeface="Comic Sans MS" panose="030F0702030302020204" pitchFamily="66" charset="0"/>
                <a:ea typeface="微软雅黑" panose="020B0503020204020204" pitchFamily="34" charset="-122"/>
                <a:cs typeface="+mn-cs"/>
              </a:defRPr>
            </a:lvl2pPr>
            <a:lvl3pPr marL="1143000" indent="-228600" algn="l" rtl="0" eaLnBrk="0" fontAlgn="base" hangingPunct="0">
              <a:lnSpc>
                <a:spcPct val="125000"/>
              </a:lnSpc>
              <a:spcBef>
                <a:spcPts val="0"/>
              </a:spcBef>
              <a:spcAft>
                <a:spcPts val="0"/>
              </a:spcAft>
              <a:buClrTx/>
              <a:buChar char="•"/>
              <a:tabLst>
                <a:tab pos="228600" algn="l"/>
                <a:tab pos="742950" algn="l"/>
                <a:tab pos="1143000" algn="l"/>
                <a:tab pos="1600200" algn="l"/>
                <a:tab pos="2057400" algn="l"/>
              </a:tabLst>
              <a:defRPr sz="2400" baseline="0">
                <a:solidFill>
                  <a:schemeClr val="bg1"/>
                </a:solidFill>
                <a:latin typeface="Comic Sans MS" panose="030F0702030302020204" pitchFamily="66" charset="0"/>
                <a:ea typeface="微软雅黑" panose="020B0503020204020204" pitchFamily="34" charset="-122"/>
                <a:cs typeface="+mn-cs"/>
              </a:defRPr>
            </a:lvl3pPr>
            <a:lvl4pPr marL="1600200" indent="-228600" algn="l" rtl="0" eaLnBrk="0" fontAlgn="base" hangingPunct="0">
              <a:lnSpc>
                <a:spcPct val="125000"/>
              </a:lnSpc>
              <a:spcBef>
                <a:spcPts val="0"/>
              </a:spcBef>
              <a:spcAft>
                <a:spcPts val="0"/>
              </a:spcAft>
              <a:buClrTx/>
              <a:buFont typeface="Arial" panose="020B0604020202020204" pitchFamily="34" charset="0"/>
              <a:buChar char="−"/>
              <a:tabLst>
                <a:tab pos="228600" algn="l"/>
                <a:tab pos="742950" algn="l"/>
                <a:tab pos="1143000" algn="l"/>
                <a:tab pos="1600200" algn="l"/>
                <a:tab pos="2057400" algn="l"/>
              </a:tabLst>
              <a:defRPr sz="2400" baseline="0">
                <a:solidFill>
                  <a:schemeClr val="bg1"/>
                </a:solidFill>
                <a:latin typeface="Comic Sans MS" panose="030F0702030302020204" pitchFamily="66" charset="0"/>
                <a:ea typeface="微软雅黑" panose="020B0503020204020204" pitchFamily="34" charset="-122"/>
                <a:cs typeface="+mn-cs"/>
              </a:defRPr>
            </a:lvl4pPr>
            <a:lvl5pPr marL="2057400" indent="-228600" algn="l" rtl="0" eaLnBrk="0" fontAlgn="base" hangingPunct="0">
              <a:lnSpc>
                <a:spcPct val="125000"/>
              </a:lnSpc>
              <a:spcBef>
                <a:spcPts val="0"/>
              </a:spcBef>
              <a:spcAft>
                <a:spcPts val="0"/>
              </a:spcAft>
              <a:buClrTx/>
              <a:buFont typeface="Arial" panose="020B0604020202020204" pitchFamily="34" charset="0"/>
              <a:buChar char="−"/>
              <a:tabLst>
                <a:tab pos="228600" algn="l"/>
                <a:tab pos="742950" algn="l"/>
                <a:tab pos="1143000" algn="l"/>
                <a:tab pos="1600200" algn="l"/>
                <a:tab pos="2057400" algn="l"/>
              </a:tabLst>
              <a:defRPr sz="2400" baseline="0">
                <a:solidFill>
                  <a:schemeClr val="bg1"/>
                </a:solidFill>
                <a:latin typeface="Comic Sans MS" panose="030F0702030302020204" pitchFamily="66" charset="0"/>
                <a:ea typeface="微软雅黑" panose="020B0503020204020204" pitchFamily="34" charset="-122"/>
                <a:cs typeface="+mn-cs"/>
              </a:defRPr>
            </a:lvl5pPr>
            <a:lvl6pPr marL="25146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6pPr>
            <a:lvl7pPr marL="29718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7pPr>
            <a:lvl8pPr marL="34290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8pPr>
            <a:lvl9pPr marL="38862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9pPr>
          </a:lstStyle>
          <a:p>
            <a:pPr algn="just" eaLnBrk="1" hangingPunct="1">
              <a:buNone/>
            </a:pPr>
            <a:r>
              <a:rPr lang="zh-CN" altLang="en-US" sz="2400" b="1" u="sng" dirty="0">
                <a:solidFill>
                  <a:srgbClr val="FF0000"/>
                </a:solidFill>
              </a:rPr>
              <a:t>时延</a:t>
            </a:r>
            <a:endParaRPr lang="zh-CN" altLang="en-US" sz="2400" b="1" u="sng" dirty="0"/>
          </a:p>
          <a:p>
            <a:pPr algn="just" eaLnBrk="1" hangingPunct="1"/>
            <a:r>
              <a:rPr lang="zh-CN" altLang="en-US" sz="2400" b="0" dirty="0">
                <a:solidFill>
                  <a:schemeClr val="tx1"/>
                </a:solidFill>
              </a:rPr>
              <a:t>某些应用对延时、延时抖动有严格要求。如实时多媒体业务。</a:t>
            </a:r>
          </a:p>
          <a:p>
            <a:pPr algn="just" eaLnBrk="1" hangingPunct="1"/>
            <a:r>
              <a:rPr lang="zh-CN" altLang="en-US" sz="2400" b="0" dirty="0">
                <a:solidFill>
                  <a:schemeClr val="tx1"/>
                </a:solidFill>
              </a:rPr>
              <a:t>某些则对延时要求比较宽松。如数据传输。</a:t>
            </a:r>
          </a:p>
        </p:txBody>
      </p:sp>
      <p:sp>
        <p:nvSpPr>
          <p:cNvPr id="5" name="内容占位符 2">
            <a:extLst>
              <a:ext uri="{FF2B5EF4-FFF2-40B4-BE49-F238E27FC236}">
                <a16:creationId xmlns:a16="http://schemas.microsoft.com/office/drawing/2014/main" id="{391D370C-8CD6-4D9A-80B2-0BDFB1ADD7CB}"/>
              </a:ext>
            </a:extLst>
          </p:cNvPr>
          <p:cNvSpPr txBox="1">
            <a:spLocks/>
          </p:cNvSpPr>
          <p:nvPr/>
        </p:nvSpPr>
        <p:spPr bwMode="auto">
          <a:xfrm>
            <a:off x="304801" y="4038600"/>
            <a:ext cx="4419599"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125000"/>
              </a:lnSpc>
              <a:spcBef>
                <a:spcPts val="0"/>
              </a:spcBef>
              <a:spcAft>
                <a:spcPts val="0"/>
              </a:spcAft>
              <a:buClrTx/>
              <a:buFont typeface="Wingdings" panose="05000000000000000000" pitchFamily="2" charset="2"/>
              <a:buChar char="p"/>
              <a:tabLst>
                <a:tab pos="360363" algn="l"/>
                <a:tab pos="742950" algn="l"/>
                <a:tab pos="1143000" algn="l"/>
                <a:tab pos="1600200" algn="l"/>
                <a:tab pos="2057400" algn="l"/>
              </a:tabLst>
              <a:defRPr sz="3200" baseline="0">
                <a:solidFill>
                  <a:schemeClr val="bg1"/>
                </a:solidFill>
                <a:latin typeface="Comic Sans MS" panose="030F0702030302020204" pitchFamily="66" charset="0"/>
                <a:ea typeface="微软雅黑" panose="020B0503020204020204" pitchFamily="34" charset="-122"/>
                <a:cs typeface="+mn-cs"/>
              </a:defRPr>
            </a:lvl1pPr>
            <a:lvl2pPr marL="750888" indent="-285750" algn="l" rtl="0" eaLnBrk="0" fontAlgn="base" hangingPunct="0">
              <a:lnSpc>
                <a:spcPct val="125000"/>
              </a:lnSpc>
              <a:spcBef>
                <a:spcPts val="0"/>
              </a:spcBef>
              <a:spcAft>
                <a:spcPts val="0"/>
              </a:spcAft>
              <a:buClrTx/>
              <a:buFont typeface="Wingdings" panose="05000000000000000000" pitchFamily="2" charset="2"/>
              <a:buChar char="n"/>
              <a:tabLst>
                <a:tab pos="228600" algn="l"/>
                <a:tab pos="742950" algn="l"/>
                <a:tab pos="1143000" algn="l"/>
                <a:tab pos="1600200" algn="l"/>
                <a:tab pos="2057400" algn="l"/>
              </a:tabLst>
              <a:defRPr sz="2800" baseline="0">
                <a:solidFill>
                  <a:schemeClr val="bg1"/>
                </a:solidFill>
                <a:latin typeface="Comic Sans MS" panose="030F0702030302020204" pitchFamily="66" charset="0"/>
                <a:ea typeface="微软雅黑" panose="020B0503020204020204" pitchFamily="34" charset="-122"/>
                <a:cs typeface="+mn-cs"/>
              </a:defRPr>
            </a:lvl2pPr>
            <a:lvl3pPr marL="1143000" indent="-228600" algn="l" rtl="0" eaLnBrk="0" fontAlgn="base" hangingPunct="0">
              <a:lnSpc>
                <a:spcPct val="125000"/>
              </a:lnSpc>
              <a:spcBef>
                <a:spcPts val="0"/>
              </a:spcBef>
              <a:spcAft>
                <a:spcPts val="0"/>
              </a:spcAft>
              <a:buClrTx/>
              <a:buChar char="•"/>
              <a:tabLst>
                <a:tab pos="228600" algn="l"/>
                <a:tab pos="742950" algn="l"/>
                <a:tab pos="1143000" algn="l"/>
                <a:tab pos="1600200" algn="l"/>
                <a:tab pos="2057400" algn="l"/>
              </a:tabLst>
              <a:defRPr sz="2400" baseline="0">
                <a:solidFill>
                  <a:schemeClr val="bg1"/>
                </a:solidFill>
                <a:latin typeface="Comic Sans MS" panose="030F0702030302020204" pitchFamily="66" charset="0"/>
                <a:ea typeface="微软雅黑" panose="020B0503020204020204" pitchFamily="34" charset="-122"/>
                <a:cs typeface="+mn-cs"/>
              </a:defRPr>
            </a:lvl3pPr>
            <a:lvl4pPr marL="1600200" indent="-228600" algn="l" rtl="0" eaLnBrk="0" fontAlgn="base" hangingPunct="0">
              <a:lnSpc>
                <a:spcPct val="125000"/>
              </a:lnSpc>
              <a:spcBef>
                <a:spcPts val="0"/>
              </a:spcBef>
              <a:spcAft>
                <a:spcPts val="0"/>
              </a:spcAft>
              <a:buClrTx/>
              <a:buFont typeface="Arial" panose="020B0604020202020204" pitchFamily="34" charset="0"/>
              <a:buChar char="−"/>
              <a:tabLst>
                <a:tab pos="228600" algn="l"/>
                <a:tab pos="742950" algn="l"/>
                <a:tab pos="1143000" algn="l"/>
                <a:tab pos="1600200" algn="l"/>
                <a:tab pos="2057400" algn="l"/>
              </a:tabLst>
              <a:defRPr sz="2400" baseline="0">
                <a:solidFill>
                  <a:schemeClr val="bg1"/>
                </a:solidFill>
                <a:latin typeface="Comic Sans MS" panose="030F0702030302020204" pitchFamily="66" charset="0"/>
                <a:ea typeface="微软雅黑" panose="020B0503020204020204" pitchFamily="34" charset="-122"/>
                <a:cs typeface="+mn-cs"/>
              </a:defRPr>
            </a:lvl4pPr>
            <a:lvl5pPr marL="2057400" indent="-228600" algn="l" rtl="0" eaLnBrk="0" fontAlgn="base" hangingPunct="0">
              <a:lnSpc>
                <a:spcPct val="125000"/>
              </a:lnSpc>
              <a:spcBef>
                <a:spcPts val="0"/>
              </a:spcBef>
              <a:spcAft>
                <a:spcPts val="0"/>
              </a:spcAft>
              <a:buClrTx/>
              <a:buFont typeface="Arial" panose="020B0604020202020204" pitchFamily="34" charset="0"/>
              <a:buChar char="−"/>
              <a:tabLst>
                <a:tab pos="228600" algn="l"/>
                <a:tab pos="742950" algn="l"/>
                <a:tab pos="1143000" algn="l"/>
                <a:tab pos="1600200" algn="l"/>
                <a:tab pos="2057400" algn="l"/>
              </a:tabLst>
              <a:defRPr sz="2400" baseline="0">
                <a:solidFill>
                  <a:schemeClr val="bg1"/>
                </a:solidFill>
                <a:latin typeface="Comic Sans MS" panose="030F0702030302020204" pitchFamily="66" charset="0"/>
                <a:ea typeface="微软雅黑" panose="020B0503020204020204" pitchFamily="34" charset="-122"/>
                <a:cs typeface="+mn-cs"/>
              </a:defRPr>
            </a:lvl5pPr>
            <a:lvl6pPr marL="25146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6pPr>
            <a:lvl7pPr marL="29718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7pPr>
            <a:lvl8pPr marL="34290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8pPr>
            <a:lvl9pPr marL="38862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9pPr>
          </a:lstStyle>
          <a:p>
            <a:pPr algn="just" eaLnBrk="1" hangingPunct="1">
              <a:buNone/>
            </a:pPr>
            <a:r>
              <a:rPr lang="zh-CN" altLang="en-US" sz="2400" b="1" u="sng" dirty="0">
                <a:solidFill>
                  <a:srgbClr val="FF0000"/>
                </a:solidFill>
              </a:rPr>
              <a:t>带宽</a:t>
            </a:r>
            <a:endParaRPr lang="zh-CN" altLang="en-US" sz="2400" b="1" u="sng" dirty="0"/>
          </a:p>
          <a:p>
            <a:pPr algn="just" eaLnBrk="1" hangingPunct="1"/>
            <a:r>
              <a:rPr lang="zh-CN" altLang="en-US" sz="2400" b="0" dirty="0">
                <a:solidFill>
                  <a:schemeClr val="tx1"/>
                </a:solidFill>
              </a:rPr>
              <a:t>某些 需要有一定量的带宽保证（如音、视频）</a:t>
            </a:r>
          </a:p>
          <a:p>
            <a:pPr algn="just" eaLnBrk="1" hangingPunct="1"/>
            <a:r>
              <a:rPr lang="zh-CN" altLang="en-US" sz="2400" b="0" dirty="0">
                <a:solidFill>
                  <a:schemeClr val="tx1"/>
                </a:solidFill>
              </a:rPr>
              <a:t>某些则对带宽没有特定的要求。</a:t>
            </a:r>
            <a:endParaRPr lang="zh-CN" altLang="en-US" sz="2800" b="0" dirty="0">
              <a:solidFill>
                <a:schemeClr val="tx1"/>
              </a:solidFill>
            </a:endParaRPr>
          </a:p>
        </p:txBody>
      </p:sp>
    </p:spTree>
    <p:extLst>
      <p:ext uri="{BB962C8B-B14F-4D97-AF65-F5344CB8AC3E}">
        <p14:creationId xmlns:p14="http://schemas.microsoft.com/office/powerpoint/2010/main" val="2392122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8867CF-A744-4C36-A70E-10C32341BB41}"/>
              </a:ext>
            </a:extLst>
          </p:cNvPr>
          <p:cNvSpPr>
            <a:spLocks noGrp="1"/>
          </p:cNvSpPr>
          <p:nvPr>
            <p:ph type="title"/>
          </p:nvPr>
        </p:nvSpPr>
        <p:spPr/>
        <p:txBody>
          <a:bodyPr/>
          <a:lstStyle/>
          <a:p>
            <a:r>
              <a:rPr lang="zh-CN" altLang="en-US" dirty="0"/>
              <a:t>超文本标记语言</a:t>
            </a:r>
            <a:r>
              <a:rPr lang="en-US" altLang="zh-CN" dirty="0"/>
              <a:t>HTML</a:t>
            </a:r>
            <a:endParaRPr lang="zh-CN" altLang="en-US" dirty="0"/>
          </a:p>
        </p:txBody>
      </p:sp>
      <p:sp>
        <p:nvSpPr>
          <p:cNvPr id="3" name="内容占位符 2">
            <a:extLst>
              <a:ext uri="{FF2B5EF4-FFF2-40B4-BE49-F238E27FC236}">
                <a16:creationId xmlns:a16="http://schemas.microsoft.com/office/drawing/2014/main" id="{31685DDD-30AF-49B5-89C9-7D2BC52B77AE}"/>
              </a:ext>
            </a:extLst>
          </p:cNvPr>
          <p:cNvSpPr>
            <a:spLocks noGrp="1"/>
          </p:cNvSpPr>
          <p:nvPr>
            <p:ph idx="1"/>
          </p:nvPr>
        </p:nvSpPr>
        <p:spPr>
          <a:xfrm>
            <a:off x="685800" y="1556792"/>
            <a:ext cx="7772400" cy="4114800"/>
          </a:xfrm>
        </p:spPr>
        <p:txBody>
          <a:bodyPr/>
          <a:lstStyle/>
          <a:p>
            <a:pPr algn="just" eaLnBrk="1">
              <a:lnSpc>
                <a:spcPct val="120000"/>
              </a:lnSpc>
            </a:pPr>
            <a:r>
              <a:rPr lang="en-US" altLang="zh-CN" sz="2800" b="1" dirty="0"/>
              <a:t>HTML</a:t>
            </a:r>
            <a:r>
              <a:rPr lang="zh-CN" altLang="en-US" sz="2800" b="1" dirty="0"/>
              <a:t>允许在页面中包含文本、图像和指向其它</a:t>
            </a:r>
            <a:r>
              <a:rPr lang="en-US" altLang="zh-CN" sz="2800" b="1" dirty="0"/>
              <a:t>web</a:t>
            </a:r>
            <a:r>
              <a:rPr lang="zh-CN" altLang="en-US" sz="2800" b="1" dirty="0"/>
              <a:t>页面的超链接等</a:t>
            </a:r>
          </a:p>
          <a:p>
            <a:pPr algn="just" eaLnBrk="1">
              <a:lnSpc>
                <a:spcPct val="120000"/>
              </a:lnSpc>
            </a:pPr>
            <a:r>
              <a:rPr lang="en-US" altLang="zh-CN" sz="2800" b="1" dirty="0"/>
              <a:t>HTML </a:t>
            </a:r>
            <a:r>
              <a:rPr lang="zh-CN" altLang="en-US" sz="2800" b="1" dirty="0"/>
              <a:t>中的 </a:t>
            </a:r>
            <a:r>
              <a:rPr lang="en-US" altLang="zh-CN" sz="2800" b="1" dirty="0"/>
              <a:t>Markup </a:t>
            </a:r>
            <a:r>
              <a:rPr lang="zh-CN" altLang="en-US" sz="2800" b="1" dirty="0"/>
              <a:t>的意思就是</a:t>
            </a:r>
            <a:r>
              <a:rPr lang="zh-CN" altLang="en-US" sz="2800" b="1" dirty="0">
                <a:latin typeface="Arial" panose="020B0604020202020204" pitchFamily="34" charset="0"/>
              </a:rPr>
              <a:t>“</a:t>
            </a:r>
            <a:r>
              <a:rPr lang="zh-CN" altLang="en-US" sz="2800" b="1" dirty="0"/>
              <a:t>设置标记</a:t>
            </a:r>
            <a:r>
              <a:rPr lang="zh-CN" altLang="en-US" sz="2800" b="1" dirty="0">
                <a:latin typeface="Arial" panose="020B0604020202020204" pitchFamily="34" charset="0"/>
              </a:rPr>
              <a:t>”</a:t>
            </a:r>
            <a:r>
              <a:rPr lang="zh-CN" altLang="en-US" sz="2800" b="1" dirty="0"/>
              <a:t>，定义了许多用于格式化的显示命令（标记或者标签）</a:t>
            </a:r>
          </a:p>
          <a:p>
            <a:pPr algn="just" eaLnBrk="1">
              <a:lnSpc>
                <a:spcPct val="120000"/>
              </a:lnSpc>
            </a:pPr>
            <a:r>
              <a:rPr lang="zh-CN" altLang="en-US" sz="2800" b="1" dirty="0"/>
              <a:t>浏览器按照</a:t>
            </a:r>
            <a:r>
              <a:rPr lang="en-US" altLang="zh-CN" sz="2800" b="1" dirty="0"/>
              <a:t>HTML</a:t>
            </a:r>
            <a:r>
              <a:rPr lang="zh-CN" altLang="en-US" sz="2800" b="1" dirty="0"/>
              <a:t>页面中的各种标签，以及浏览器所使用的显示器的尺寸和分辨率，对页面重新格式化显示出来</a:t>
            </a:r>
          </a:p>
          <a:p>
            <a:endParaRPr lang="zh-CN" altLang="en-US" dirty="0"/>
          </a:p>
        </p:txBody>
      </p:sp>
    </p:spTree>
    <p:extLst>
      <p:ext uri="{BB962C8B-B14F-4D97-AF65-F5344CB8AC3E}">
        <p14:creationId xmlns:p14="http://schemas.microsoft.com/office/powerpoint/2010/main" val="362897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12A1F-817E-032C-3192-CE98C6ACFAD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2E900C7-5C6E-B312-1C36-FACBE583A06D}"/>
              </a:ext>
            </a:extLst>
          </p:cNvPr>
          <p:cNvSpPr>
            <a:spLocks noGrp="1"/>
          </p:cNvSpPr>
          <p:nvPr>
            <p:ph type="title"/>
          </p:nvPr>
        </p:nvSpPr>
        <p:spPr/>
        <p:txBody>
          <a:bodyPr/>
          <a:lstStyle/>
          <a:p>
            <a:r>
              <a:rPr lang="en-US" altLang="zh-CN" dirty="0"/>
              <a:t>Chapter9</a:t>
            </a:r>
            <a:r>
              <a:rPr lang="zh-CN" altLang="en-US" dirty="0"/>
              <a:t> 应用层</a:t>
            </a:r>
          </a:p>
        </p:txBody>
      </p:sp>
      <p:sp>
        <p:nvSpPr>
          <p:cNvPr id="3" name="内容占位符 2">
            <a:extLst>
              <a:ext uri="{FF2B5EF4-FFF2-40B4-BE49-F238E27FC236}">
                <a16:creationId xmlns:a16="http://schemas.microsoft.com/office/drawing/2014/main" id="{EF98AA7D-93F2-A2B2-1080-607930BAA6CA}"/>
              </a:ext>
            </a:extLst>
          </p:cNvPr>
          <p:cNvSpPr>
            <a:spLocks noGrp="1"/>
          </p:cNvSpPr>
          <p:nvPr>
            <p:ph idx="1"/>
          </p:nvPr>
        </p:nvSpPr>
        <p:spPr/>
        <p:txBody>
          <a:bodyPr>
            <a:normAutofit/>
          </a:bodyPr>
          <a:lstStyle/>
          <a:p>
            <a:pPr eaLnBrk="1" hangingPunct="1"/>
            <a:r>
              <a:rPr lang="en-US" altLang="zh-CN" b="1" dirty="0"/>
              <a:t>9.1 </a:t>
            </a:r>
            <a:r>
              <a:rPr lang="zh-CN" altLang="en-US" b="1" dirty="0"/>
              <a:t>网络的计算和访问模式</a:t>
            </a:r>
          </a:p>
          <a:p>
            <a:pPr eaLnBrk="1" hangingPunct="1"/>
            <a:r>
              <a:rPr lang="en-US" altLang="zh-CN" b="1" dirty="0"/>
              <a:t>9.2 </a:t>
            </a:r>
            <a:r>
              <a:rPr lang="zh-CN" altLang="en-US" b="1" dirty="0"/>
              <a:t>域名系统</a:t>
            </a:r>
            <a:r>
              <a:rPr lang="en-US" altLang="zh-CN" b="1" dirty="0"/>
              <a:t>(DNS)</a:t>
            </a:r>
          </a:p>
          <a:p>
            <a:pPr eaLnBrk="1" hangingPunct="1"/>
            <a:r>
              <a:rPr lang="en-US" altLang="zh-CN" b="1" dirty="0"/>
              <a:t>9.3 </a:t>
            </a:r>
            <a:r>
              <a:rPr lang="zh-CN" altLang="en-US" b="1" dirty="0"/>
              <a:t>文件服务</a:t>
            </a:r>
            <a:r>
              <a:rPr lang="en-US" altLang="zh-CN" b="1" dirty="0"/>
              <a:t>(FTP)</a:t>
            </a:r>
          </a:p>
          <a:p>
            <a:pPr eaLnBrk="1" hangingPunct="1"/>
            <a:r>
              <a:rPr lang="en-US" altLang="zh-CN" b="1" dirty="0"/>
              <a:t>9.4 WWW(HTTP) </a:t>
            </a:r>
          </a:p>
          <a:p>
            <a:pPr eaLnBrk="1" hangingPunct="1"/>
            <a:r>
              <a:rPr lang="en-US" altLang="zh-CN" b="1" dirty="0">
                <a:solidFill>
                  <a:srgbClr val="FF0000"/>
                </a:solidFill>
              </a:rPr>
              <a:t>9.5 </a:t>
            </a:r>
            <a:r>
              <a:rPr lang="zh-CN" altLang="en-US" b="1" dirty="0">
                <a:solidFill>
                  <a:srgbClr val="FF0000"/>
                </a:solidFill>
              </a:rPr>
              <a:t>电子邮件</a:t>
            </a:r>
            <a:r>
              <a:rPr lang="en-US" altLang="zh-CN" b="1" dirty="0">
                <a:solidFill>
                  <a:srgbClr val="FF0000"/>
                </a:solidFill>
              </a:rPr>
              <a:t>(SMTP)</a:t>
            </a:r>
          </a:p>
          <a:p>
            <a:pPr eaLnBrk="1" hangingPunct="1">
              <a:defRPr/>
            </a:pPr>
            <a:endParaRPr lang="zh-CN" altLang="en-US" b="1" dirty="0"/>
          </a:p>
        </p:txBody>
      </p:sp>
    </p:spTree>
    <p:extLst>
      <p:ext uri="{BB962C8B-B14F-4D97-AF65-F5344CB8AC3E}">
        <p14:creationId xmlns:p14="http://schemas.microsoft.com/office/powerpoint/2010/main" val="680279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8305D6-FA42-4E1E-B9DC-29695DE26BDC}"/>
              </a:ext>
            </a:extLst>
          </p:cNvPr>
          <p:cNvSpPr>
            <a:spLocks noGrp="1"/>
          </p:cNvSpPr>
          <p:nvPr>
            <p:ph type="title"/>
          </p:nvPr>
        </p:nvSpPr>
        <p:spPr/>
        <p:txBody>
          <a:bodyPr/>
          <a:lstStyle/>
          <a:p>
            <a:r>
              <a:rPr lang="zh-CN" altLang="en-US" dirty="0"/>
              <a:t>电子邮件的相关协议</a:t>
            </a:r>
          </a:p>
        </p:txBody>
      </p:sp>
      <p:sp>
        <p:nvSpPr>
          <p:cNvPr id="3" name="内容占位符 2">
            <a:extLst>
              <a:ext uri="{FF2B5EF4-FFF2-40B4-BE49-F238E27FC236}">
                <a16:creationId xmlns:a16="http://schemas.microsoft.com/office/drawing/2014/main" id="{F7E6011F-AED2-4CA0-B5B9-C503CFFFF62B}"/>
              </a:ext>
            </a:extLst>
          </p:cNvPr>
          <p:cNvSpPr>
            <a:spLocks noGrp="1"/>
          </p:cNvSpPr>
          <p:nvPr>
            <p:ph idx="1"/>
          </p:nvPr>
        </p:nvSpPr>
        <p:spPr>
          <a:xfrm>
            <a:off x="126318" y="1371600"/>
            <a:ext cx="8891364" cy="4114800"/>
          </a:xfrm>
        </p:spPr>
        <p:txBody>
          <a:bodyPr/>
          <a:lstStyle/>
          <a:p>
            <a:pPr algn="just" eaLnBrk="1" hangingPunct="1">
              <a:lnSpc>
                <a:spcPct val="120000"/>
              </a:lnSpc>
            </a:pPr>
            <a:r>
              <a:rPr lang="zh-CN" altLang="en-US" sz="2800" b="1" dirty="0"/>
              <a:t>消息交换的协议</a:t>
            </a:r>
          </a:p>
          <a:p>
            <a:pPr lvl="1" algn="just" eaLnBrk="1" hangingPunct="1">
              <a:lnSpc>
                <a:spcPct val="120000"/>
              </a:lnSpc>
            </a:pPr>
            <a:r>
              <a:rPr lang="zh-CN" altLang="en-US" sz="2400" dirty="0"/>
              <a:t>发送</a:t>
            </a:r>
            <a:r>
              <a:rPr lang="en-US" altLang="zh-CN" sz="2400" dirty="0"/>
              <a:t>email</a:t>
            </a:r>
            <a:r>
              <a:rPr lang="zh-CN" altLang="en-US" sz="2400" dirty="0"/>
              <a:t>：简单邮件传输协议 </a:t>
            </a:r>
            <a:r>
              <a:rPr lang="en-US" altLang="zh-CN" sz="2400" b="1" dirty="0"/>
              <a:t>SMTP </a:t>
            </a:r>
            <a:r>
              <a:rPr lang="zh-CN" altLang="en-US" sz="2400" dirty="0"/>
              <a:t>（</a:t>
            </a:r>
            <a:r>
              <a:rPr lang="en-US" altLang="zh-CN" sz="2400" dirty="0"/>
              <a:t>Simple Mail Transfer Protocol</a:t>
            </a:r>
            <a:r>
              <a:rPr lang="zh-CN" altLang="en-US" sz="2400" dirty="0"/>
              <a:t>）</a:t>
            </a:r>
            <a:r>
              <a:rPr lang="en-US" altLang="zh-CN" sz="2400" dirty="0"/>
              <a:t>, RFC821</a:t>
            </a:r>
          </a:p>
          <a:p>
            <a:pPr lvl="1" algn="just" eaLnBrk="1" hangingPunct="1">
              <a:lnSpc>
                <a:spcPct val="120000"/>
              </a:lnSpc>
            </a:pPr>
            <a:r>
              <a:rPr lang="zh-CN" altLang="en-US" sz="2400" dirty="0"/>
              <a:t>接收</a:t>
            </a:r>
            <a:r>
              <a:rPr lang="en-US" altLang="zh-CN" sz="2400" dirty="0"/>
              <a:t>email</a:t>
            </a:r>
            <a:r>
              <a:rPr lang="zh-CN" altLang="en-US" sz="2400" dirty="0"/>
              <a:t>：邮局协议第</a:t>
            </a:r>
            <a:r>
              <a:rPr lang="en-US" altLang="zh-CN" sz="2400" dirty="0"/>
              <a:t>3</a:t>
            </a:r>
            <a:r>
              <a:rPr lang="zh-CN" altLang="en-US" sz="2400" dirty="0"/>
              <a:t>版</a:t>
            </a:r>
            <a:r>
              <a:rPr lang="en-US" altLang="zh-CN" sz="2400" b="1" dirty="0"/>
              <a:t>POP3</a:t>
            </a:r>
            <a:r>
              <a:rPr lang="zh-CN" altLang="en-US" sz="2400" dirty="0"/>
              <a:t>（</a:t>
            </a:r>
            <a:r>
              <a:rPr lang="en-US" altLang="zh-CN" sz="2400" dirty="0"/>
              <a:t>Post Office Protocol version 3</a:t>
            </a:r>
            <a:r>
              <a:rPr lang="zh-CN" altLang="en-US" sz="2400" dirty="0"/>
              <a:t>）</a:t>
            </a:r>
            <a:r>
              <a:rPr lang="en-US" altLang="zh-CN" sz="2400" dirty="0"/>
              <a:t>RFC1939 ; Internet</a:t>
            </a:r>
            <a:r>
              <a:rPr lang="zh-CN" altLang="en-US" sz="2400" dirty="0"/>
              <a:t>消息访问协议</a:t>
            </a:r>
            <a:r>
              <a:rPr lang="en-US" altLang="zh-CN" sz="2400" b="1" dirty="0"/>
              <a:t>IMAP</a:t>
            </a:r>
            <a:r>
              <a:rPr lang="zh-CN" altLang="en-US" sz="2400" dirty="0"/>
              <a:t>（</a:t>
            </a:r>
            <a:r>
              <a:rPr lang="en-US" altLang="zh-CN" sz="2400" dirty="0"/>
              <a:t>Internet Message Access Protocol</a:t>
            </a:r>
            <a:r>
              <a:rPr lang="zh-CN" altLang="en-US" sz="2400" dirty="0"/>
              <a:t>）</a:t>
            </a:r>
            <a:r>
              <a:rPr lang="en-US" altLang="zh-CN" sz="2400" dirty="0"/>
              <a:t>RFC3501</a:t>
            </a:r>
          </a:p>
          <a:p>
            <a:pPr algn="just" eaLnBrk="1" hangingPunct="1">
              <a:lnSpc>
                <a:spcPct val="120000"/>
              </a:lnSpc>
            </a:pPr>
            <a:r>
              <a:rPr lang="zh-CN" altLang="en-US" sz="2800" b="1" dirty="0"/>
              <a:t>消息格式的协议</a:t>
            </a:r>
          </a:p>
          <a:p>
            <a:pPr lvl="1" algn="just" eaLnBrk="1" hangingPunct="1">
              <a:lnSpc>
                <a:spcPct val="120000"/>
              </a:lnSpc>
            </a:pPr>
            <a:r>
              <a:rPr lang="en-US" altLang="zh-CN" sz="2400" dirty="0"/>
              <a:t>RFC 822</a:t>
            </a:r>
            <a:r>
              <a:rPr lang="zh-CN" altLang="en-US" sz="2400" dirty="0"/>
              <a:t>：基本的</a:t>
            </a:r>
            <a:r>
              <a:rPr lang="en-US" altLang="zh-CN" sz="2400" dirty="0"/>
              <a:t>ASCII</a:t>
            </a:r>
            <a:r>
              <a:rPr lang="zh-CN" altLang="en-US" sz="2400" dirty="0"/>
              <a:t>的文本邮件</a:t>
            </a:r>
            <a:r>
              <a:rPr lang="en-US" altLang="zh-CN" sz="2400" dirty="0"/>
              <a:t>,1982</a:t>
            </a:r>
          </a:p>
          <a:p>
            <a:pPr lvl="1" algn="just" eaLnBrk="1" hangingPunct="1">
              <a:lnSpc>
                <a:spcPct val="120000"/>
              </a:lnSpc>
            </a:pPr>
            <a:r>
              <a:rPr lang="zh-CN" altLang="en-US" sz="2400" dirty="0"/>
              <a:t>多用途</a:t>
            </a:r>
            <a:r>
              <a:rPr lang="en-US" altLang="zh-CN" sz="2400" dirty="0"/>
              <a:t>Internet</a:t>
            </a:r>
            <a:r>
              <a:rPr lang="zh-CN" altLang="en-US" sz="2400" dirty="0"/>
              <a:t>邮件扩展 </a:t>
            </a:r>
            <a:r>
              <a:rPr lang="en-US" altLang="zh-CN" sz="2400" dirty="0"/>
              <a:t>MIME</a:t>
            </a:r>
            <a:r>
              <a:rPr lang="zh-CN" altLang="en-US" sz="2400" dirty="0"/>
              <a:t>（</a:t>
            </a:r>
            <a:r>
              <a:rPr lang="en-US" altLang="zh-CN" sz="2400" dirty="0"/>
              <a:t>Multipurpose Internet Mail Extensions</a:t>
            </a:r>
            <a:r>
              <a:rPr lang="zh-CN" altLang="en-US" sz="2400" dirty="0"/>
              <a:t>）：</a:t>
            </a:r>
            <a:r>
              <a:rPr lang="en-US" altLang="zh-CN" sz="2400" dirty="0"/>
              <a:t>RFC 822</a:t>
            </a:r>
            <a:r>
              <a:rPr lang="zh-CN" altLang="en-US" sz="2400" dirty="0"/>
              <a:t>的多媒体扩展</a:t>
            </a:r>
            <a:r>
              <a:rPr lang="en-US" altLang="zh-CN" sz="2400" dirty="0"/>
              <a:t>, 1996</a:t>
            </a:r>
          </a:p>
          <a:p>
            <a:endParaRPr lang="zh-CN" altLang="en-US" dirty="0"/>
          </a:p>
        </p:txBody>
      </p:sp>
    </p:spTree>
    <p:extLst>
      <p:ext uri="{BB962C8B-B14F-4D97-AF65-F5344CB8AC3E}">
        <p14:creationId xmlns:p14="http://schemas.microsoft.com/office/powerpoint/2010/main" val="310676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2FB07E-D309-4A88-8F22-7E054CCB703D}"/>
              </a:ext>
            </a:extLst>
          </p:cNvPr>
          <p:cNvSpPr>
            <a:spLocks noGrp="1"/>
          </p:cNvSpPr>
          <p:nvPr>
            <p:ph type="title"/>
          </p:nvPr>
        </p:nvSpPr>
        <p:spPr/>
        <p:txBody>
          <a:bodyPr/>
          <a:lstStyle/>
          <a:p>
            <a:r>
              <a:rPr lang="zh-CN" altLang="en-US" dirty="0"/>
              <a:t>电子邮件系统的组成</a:t>
            </a:r>
          </a:p>
        </p:txBody>
      </p:sp>
      <p:sp>
        <p:nvSpPr>
          <p:cNvPr id="4" name="Line 3">
            <a:extLst>
              <a:ext uri="{FF2B5EF4-FFF2-40B4-BE49-F238E27FC236}">
                <a16:creationId xmlns:a16="http://schemas.microsoft.com/office/drawing/2014/main" id="{0E091CB0-CE2B-4E5F-8E90-F79F42C38454}"/>
              </a:ext>
            </a:extLst>
          </p:cNvPr>
          <p:cNvSpPr>
            <a:spLocks noChangeShapeType="1"/>
          </p:cNvSpPr>
          <p:nvPr/>
        </p:nvSpPr>
        <p:spPr bwMode="auto">
          <a:xfrm flipH="1" flipV="1">
            <a:off x="1088541" y="4765675"/>
            <a:ext cx="762000" cy="76200"/>
          </a:xfrm>
          <a:prstGeom prst="line">
            <a:avLst/>
          </a:prstGeom>
          <a:noFill/>
          <a:ln w="38100">
            <a:solidFill>
              <a:srgbClr val="00FF00"/>
            </a:solidFill>
            <a:round/>
            <a:headEnd/>
            <a:tailEnd type="none" w="sm"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 name="Freeform 4">
            <a:extLst>
              <a:ext uri="{FF2B5EF4-FFF2-40B4-BE49-F238E27FC236}">
                <a16:creationId xmlns:a16="http://schemas.microsoft.com/office/drawing/2014/main" id="{51E6AA0E-7B2B-43CE-9C34-0A1DC2414119}"/>
              </a:ext>
            </a:extLst>
          </p:cNvPr>
          <p:cNvSpPr>
            <a:spLocks/>
          </p:cNvSpPr>
          <p:nvPr/>
        </p:nvSpPr>
        <p:spPr bwMode="auto">
          <a:xfrm>
            <a:off x="7470291" y="4700587"/>
            <a:ext cx="762000" cy="142875"/>
          </a:xfrm>
          <a:custGeom>
            <a:avLst/>
            <a:gdLst>
              <a:gd name="T0" fmla="*/ 2147483646 w 480"/>
              <a:gd name="T1" fmla="*/ 0 h 90"/>
              <a:gd name="T2" fmla="*/ 0 w 480"/>
              <a:gd name="T3" fmla="*/ 2147483646 h 90"/>
              <a:gd name="T4" fmla="*/ 0 60000 65536"/>
              <a:gd name="T5" fmla="*/ 0 60000 65536"/>
              <a:gd name="T6" fmla="*/ 0 w 480"/>
              <a:gd name="T7" fmla="*/ 0 h 90"/>
              <a:gd name="T8" fmla="*/ 480 w 480"/>
              <a:gd name="T9" fmla="*/ 90 h 90"/>
            </a:gdLst>
            <a:ahLst/>
            <a:cxnLst>
              <a:cxn ang="T4">
                <a:pos x="T0" y="T1"/>
              </a:cxn>
              <a:cxn ang="T5">
                <a:pos x="T2" y="T3"/>
              </a:cxn>
            </a:cxnLst>
            <a:rect l="T6" t="T7" r="T8" b="T9"/>
            <a:pathLst>
              <a:path w="480" h="90">
                <a:moveTo>
                  <a:pt x="480" y="0"/>
                </a:moveTo>
                <a:lnTo>
                  <a:pt x="0" y="90"/>
                </a:lnTo>
              </a:path>
            </a:pathLst>
          </a:custGeom>
          <a:noFill/>
          <a:ln w="38100">
            <a:solidFill>
              <a:srgbClr val="00FF00"/>
            </a:solidFill>
            <a:round/>
            <a:headEnd/>
            <a:tailEnd type="none" w="sm"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 name="Line 5">
            <a:extLst>
              <a:ext uri="{FF2B5EF4-FFF2-40B4-BE49-F238E27FC236}">
                <a16:creationId xmlns:a16="http://schemas.microsoft.com/office/drawing/2014/main" id="{F398ED85-05DF-4735-95AD-877A9562F54D}"/>
              </a:ext>
            </a:extLst>
          </p:cNvPr>
          <p:cNvSpPr>
            <a:spLocks noChangeShapeType="1"/>
          </p:cNvSpPr>
          <p:nvPr/>
        </p:nvSpPr>
        <p:spPr bwMode="auto">
          <a:xfrm flipH="1" flipV="1">
            <a:off x="5870091" y="4918075"/>
            <a:ext cx="781050" cy="0"/>
          </a:xfrm>
          <a:prstGeom prst="line">
            <a:avLst/>
          </a:prstGeom>
          <a:noFill/>
          <a:ln w="38100">
            <a:solidFill>
              <a:srgbClr val="00FF00"/>
            </a:solidFill>
            <a:round/>
            <a:headEnd/>
            <a:tailEnd type="none" w="sm"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 name="Line 6">
            <a:extLst>
              <a:ext uri="{FF2B5EF4-FFF2-40B4-BE49-F238E27FC236}">
                <a16:creationId xmlns:a16="http://schemas.microsoft.com/office/drawing/2014/main" id="{861CB435-31B7-4927-A078-7C0F4CEFD06C}"/>
              </a:ext>
            </a:extLst>
          </p:cNvPr>
          <p:cNvSpPr>
            <a:spLocks noChangeShapeType="1"/>
          </p:cNvSpPr>
          <p:nvPr/>
        </p:nvSpPr>
        <p:spPr bwMode="auto">
          <a:xfrm flipH="1" flipV="1">
            <a:off x="2841141" y="4905375"/>
            <a:ext cx="781050" cy="0"/>
          </a:xfrm>
          <a:prstGeom prst="line">
            <a:avLst/>
          </a:prstGeom>
          <a:noFill/>
          <a:ln w="38100">
            <a:solidFill>
              <a:srgbClr val="00FF00"/>
            </a:solidFill>
            <a:round/>
            <a:headEnd/>
            <a:tailEnd type="none" w="sm"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 name="Text Box 7">
            <a:extLst>
              <a:ext uri="{FF2B5EF4-FFF2-40B4-BE49-F238E27FC236}">
                <a16:creationId xmlns:a16="http://schemas.microsoft.com/office/drawing/2014/main" id="{CC1014F9-7B42-47F6-A3F6-90DF4C18372A}"/>
              </a:ext>
            </a:extLst>
          </p:cNvPr>
          <p:cNvSpPr txBox="1">
            <a:spLocks noChangeArrowheads="1"/>
          </p:cNvSpPr>
          <p:nvPr/>
        </p:nvSpPr>
        <p:spPr bwMode="auto">
          <a:xfrm>
            <a:off x="97941" y="3944937"/>
            <a:ext cx="874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发送方</a:t>
            </a:r>
          </a:p>
        </p:txBody>
      </p:sp>
      <p:sp>
        <p:nvSpPr>
          <p:cNvPr id="9" name="Text Box 8">
            <a:extLst>
              <a:ext uri="{FF2B5EF4-FFF2-40B4-BE49-F238E27FC236}">
                <a16:creationId xmlns:a16="http://schemas.microsoft.com/office/drawing/2014/main" id="{193FBD89-32CC-40C3-B862-FD8830287D1D}"/>
              </a:ext>
            </a:extLst>
          </p:cNvPr>
          <p:cNvSpPr txBox="1">
            <a:spLocks noChangeArrowheads="1"/>
          </p:cNvSpPr>
          <p:nvPr/>
        </p:nvSpPr>
        <p:spPr bwMode="auto">
          <a:xfrm>
            <a:off x="1082191" y="5805487"/>
            <a:ext cx="110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邮件缓存</a:t>
            </a:r>
          </a:p>
        </p:txBody>
      </p:sp>
      <p:sp>
        <p:nvSpPr>
          <p:cNvPr id="10" name="Text Box 9">
            <a:extLst>
              <a:ext uri="{FF2B5EF4-FFF2-40B4-BE49-F238E27FC236}">
                <a16:creationId xmlns:a16="http://schemas.microsoft.com/office/drawing/2014/main" id="{72017CE2-FF4C-492B-BCF6-E895F744C2D6}"/>
              </a:ext>
            </a:extLst>
          </p:cNvPr>
          <p:cNvSpPr txBox="1">
            <a:spLocks noChangeArrowheads="1"/>
          </p:cNvSpPr>
          <p:nvPr/>
        </p:nvSpPr>
        <p:spPr bwMode="auto">
          <a:xfrm>
            <a:off x="5508141" y="5835650"/>
            <a:ext cx="1327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   </a:t>
            </a:r>
            <a:r>
              <a:rPr kumimoji="1" lang="zh-CN" altLang="en-US" sz="1800" b="1">
                <a:solidFill>
                  <a:srgbClr val="000000"/>
                </a:solidFill>
                <a:latin typeface="Comic Sans MS" panose="030F0702030302020204" pitchFamily="66" charset="0"/>
                <a:ea typeface="微软雅黑" panose="020B0503020204020204" pitchFamily="34" charset="-122"/>
              </a:rPr>
              <a:t>接收</a:t>
            </a:r>
          </a:p>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邮件服务器</a:t>
            </a:r>
          </a:p>
        </p:txBody>
      </p:sp>
      <p:sp>
        <p:nvSpPr>
          <p:cNvPr id="11" name="Oval 10">
            <a:extLst>
              <a:ext uri="{FF2B5EF4-FFF2-40B4-BE49-F238E27FC236}">
                <a16:creationId xmlns:a16="http://schemas.microsoft.com/office/drawing/2014/main" id="{051932B0-19E7-4239-BBE2-5CD7F0A0F9CA}"/>
              </a:ext>
            </a:extLst>
          </p:cNvPr>
          <p:cNvSpPr>
            <a:spLocks noChangeArrowheads="1"/>
          </p:cNvSpPr>
          <p:nvPr/>
        </p:nvSpPr>
        <p:spPr bwMode="auto">
          <a:xfrm>
            <a:off x="6346341" y="4230687"/>
            <a:ext cx="1296988" cy="1296988"/>
          </a:xfrm>
          <a:prstGeom prst="ellipse">
            <a:avLst/>
          </a:prstGeom>
          <a:solidFill>
            <a:srgbClr val="66FF66"/>
          </a:solidFill>
          <a:ln w="19050">
            <a:solidFill>
              <a:srgbClr val="000000"/>
            </a:solidFill>
            <a:round/>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2" name="Group 11">
            <a:extLst>
              <a:ext uri="{FF2B5EF4-FFF2-40B4-BE49-F238E27FC236}">
                <a16:creationId xmlns:a16="http://schemas.microsoft.com/office/drawing/2014/main" id="{50FF3D1E-4A75-49D2-BD47-E00A04D8DFCD}"/>
              </a:ext>
            </a:extLst>
          </p:cNvPr>
          <p:cNvGrpSpPr>
            <a:grpSpLocks/>
          </p:cNvGrpSpPr>
          <p:nvPr/>
        </p:nvGrpSpPr>
        <p:grpSpPr bwMode="auto">
          <a:xfrm>
            <a:off x="6728929" y="4340225"/>
            <a:ext cx="457200" cy="457200"/>
            <a:chOff x="2351" y="2975"/>
            <a:chExt cx="481" cy="433"/>
          </a:xfrm>
        </p:grpSpPr>
        <p:sp>
          <p:nvSpPr>
            <p:cNvPr id="13" name="Rectangle 12">
              <a:extLst>
                <a:ext uri="{FF2B5EF4-FFF2-40B4-BE49-F238E27FC236}">
                  <a16:creationId xmlns:a16="http://schemas.microsoft.com/office/drawing/2014/main" id="{D79A5049-8FA0-48C0-9D6C-10734CEF3FCA}"/>
                </a:ext>
              </a:extLst>
            </p:cNvPr>
            <p:cNvSpPr>
              <a:spLocks noChangeArrowheads="1"/>
            </p:cNvSpPr>
            <p:nvPr/>
          </p:nvSpPr>
          <p:spPr bwMode="auto">
            <a:xfrm rot="-5400000">
              <a:off x="2377" y="2953"/>
              <a:ext cx="431" cy="479"/>
            </a:xfrm>
            <a:prstGeom prst="rect">
              <a:avLst/>
            </a:prstGeom>
            <a:solidFill>
              <a:srgbClr val="CCECFF"/>
            </a:solidFill>
            <a:ln w="19050">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 name="Line 13">
              <a:extLst>
                <a:ext uri="{FF2B5EF4-FFF2-40B4-BE49-F238E27FC236}">
                  <a16:creationId xmlns:a16="http://schemas.microsoft.com/office/drawing/2014/main" id="{1D5BEAEE-6088-4D87-8A67-F60418B8CC8A}"/>
                </a:ext>
              </a:extLst>
            </p:cNvPr>
            <p:cNvSpPr>
              <a:spLocks noChangeShapeType="1"/>
            </p:cNvSpPr>
            <p:nvPr/>
          </p:nvSpPr>
          <p:spPr bwMode="auto">
            <a:xfrm rot="10800000">
              <a:off x="2351" y="3321"/>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5" name="Line 14">
              <a:extLst>
                <a:ext uri="{FF2B5EF4-FFF2-40B4-BE49-F238E27FC236}">
                  <a16:creationId xmlns:a16="http://schemas.microsoft.com/office/drawing/2014/main" id="{5C444E90-7301-42A0-9731-F9F5CEDC90C7}"/>
                </a:ext>
              </a:extLst>
            </p:cNvPr>
            <p:cNvSpPr>
              <a:spLocks noChangeShapeType="1"/>
            </p:cNvSpPr>
            <p:nvPr/>
          </p:nvSpPr>
          <p:spPr bwMode="auto">
            <a:xfrm rot="10800000">
              <a:off x="2351" y="3234"/>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6" name="Line 15">
              <a:extLst>
                <a:ext uri="{FF2B5EF4-FFF2-40B4-BE49-F238E27FC236}">
                  <a16:creationId xmlns:a16="http://schemas.microsoft.com/office/drawing/2014/main" id="{93B86B6C-2E8B-42D1-B51D-15E3FEB29184}"/>
                </a:ext>
              </a:extLst>
            </p:cNvPr>
            <p:cNvSpPr>
              <a:spLocks noChangeShapeType="1"/>
            </p:cNvSpPr>
            <p:nvPr/>
          </p:nvSpPr>
          <p:spPr bwMode="auto">
            <a:xfrm rot="10800000">
              <a:off x="2351" y="3148"/>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7" name="Line 16">
              <a:extLst>
                <a:ext uri="{FF2B5EF4-FFF2-40B4-BE49-F238E27FC236}">
                  <a16:creationId xmlns:a16="http://schemas.microsoft.com/office/drawing/2014/main" id="{B8970A03-0BF5-4AC7-9068-0FEFFD988247}"/>
                </a:ext>
              </a:extLst>
            </p:cNvPr>
            <p:cNvSpPr>
              <a:spLocks noChangeShapeType="1"/>
            </p:cNvSpPr>
            <p:nvPr/>
          </p:nvSpPr>
          <p:spPr bwMode="auto">
            <a:xfrm rot="10800000">
              <a:off x="2351" y="3061"/>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8" name="Line 17">
              <a:extLst>
                <a:ext uri="{FF2B5EF4-FFF2-40B4-BE49-F238E27FC236}">
                  <a16:creationId xmlns:a16="http://schemas.microsoft.com/office/drawing/2014/main" id="{49749A02-E798-461D-BE1C-76DA1B1C1150}"/>
                </a:ext>
              </a:extLst>
            </p:cNvPr>
            <p:cNvSpPr>
              <a:spLocks noChangeShapeType="1"/>
            </p:cNvSpPr>
            <p:nvPr/>
          </p:nvSpPr>
          <p:spPr bwMode="auto">
            <a:xfrm rot="5400000">
              <a:off x="2519"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9" name="Line 18">
              <a:extLst>
                <a:ext uri="{FF2B5EF4-FFF2-40B4-BE49-F238E27FC236}">
                  <a16:creationId xmlns:a16="http://schemas.microsoft.com/office/drawing/2014/main" id="{58B32248-F673-4573-B789-7265AB740F9B}"/>
                </a:ext>
              </a:extLst>
            </p:cNvPr>
            <p:cNvSpPr>
              <a:spLocks noChangeShapeType="1"/>
            </p:cNvSpPr>
            <p:nvPr/>
          </p:nvSpPr>
          <p:spPr bwMode="auto">
            <a:xfrm rot="5400000">
              <a:off x="2423"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0" name="Line 19">
              <a:extLst>
                <a:ext uri="{FF2B5EF4-FFF2-40B4-BE49-F238E27FC236}">
                  <a16:creationId xmlns:a16="http://schemas.microsoft.com/office/drawing/2014/main" id="{4488EF7E-A7B9-4049-9493-F870611AAF5A}"/>
                </a:ext>
              </a:extLst>
            </p:cNvPr>
            <p:cNvSpPr>
              <a:spLocks noChangeShapeType="1"/>
            </p:cNvSpPr>
            <p:nvPr/>
          </p:nvSpPr>
          <p:spPr bwMode="auto">
            <a:xfrm rot="5400000">
              <a:off x="2327"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1" name="Line 20">
              <a:extLst>
                <a:ext uri="{FF2B5EF4-FFF2-40B4-BE49-F238E27FC236}">
                  <a16:creationId xmlns:a16="http://schemas.microsoft.com/office/drawing/2014/main" id="{E474878D-1B17-4DCB-BAFF-9C60DD13510B}"/>
                </a:ext>
              </a:extLst>
            </p:cNvPr>
            <p:cNvSpPr>
              <a:spLocks noChangeShapeType="1"/>
            </p:cNvSpPr>
            <p:nvPr/>
          </p:nvSpPr>
          <p:spPr bwMode="auto">
            <a:xfrm rot="5400000">
              <a:off x="2231"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22" name="Group 21">
            <a:extLst>
              <a:ext uri="{FF2B5EF4-FFF2-40B4-BE49-F238E27FC236}">
                <a16:creationId xmlns:a16="http://schemas.microsoft.com/office/drawing/2014/main" id="{727951F9-09FB-41E1-AC8E-534891BA0894}"/>
              </a:ext>
            </a:extLst>
          </p:cNvPr>
          <p:cNvGrpSpPr>
            <a:grpSpLocks/>
          </p:cNvGrpSpPr>
          <p:nvPr/>
        </p:nvGrpSpPr>
        <p:grpSpPr bwMode="auto">
          <a:xfrm>
            <a:off x="6624154" y="4892675"/>
            <a:ext cx="730250" cy="457200"/>
            <a:chOff x="1296" y="768"/>
            <a:chExt cx="556" cy="336"/>
          </a:xfrm>
        </p:grpSpPr>
        <p:sp>
          <p:nvSpPr>
            <p:cNvPr id="23" name="Rectangle 22">
              <a:extLst>
                <a:ext uri="{FF2B5EF4-FFF2-40B4-BE49-F238E27FC236}">
                  <a16:creationId xmlns:a16="http://schemas.microsoft.com/office/drawing/2014/main" id="{34AB80B4-E38D-4226-9E69-419A37AAE8E6}"/>
                </a:ext>
              </a:extLst>
            </p:cNvPr>
            <p:cNvSpPr>
              <a:spLocks noChangeArrowheads="1"/>
            </p:cNvSpPr>
            <p:nvPr/>
          </p:nvSpPr>
          <p:spPr bwMode="auto">
            <a:xfrm>
              <a:off x="1296" y="768"/>
              <a:ext cx="556" cy="336"/>
            </a:xfrm>
            <a:prstGeom prst="rect">
              <a:avLst/>
            </a:prstGeom>
            <a:solidFill>
              <a:srgbClr val="FFFF99"/>
            </a:solidFill>
            <a:ln w="12700">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1" lang="zh-CN"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24" name="Group 23">
              <a:extLst>
                <a:ext uri="{FF2B5EF4-FFF2-40B4-BE49-F238E27FC236}">
                  <a16:creationId xmlns:a16="http://schemas.microsoft.com/office/drawing/2014/main" id="{790EDA3E-1A94-47A9-9C61-F946D7A28957}"/>
                </a:ext>
              </a:extLst>
            </p:cNvPr>
            <p:cNvGrpSpPr>
              <a:grpSpLocks/>
            </p:cNvGrpSpPr>
            <p:nvPr/>
          </p:nvGrpSpPr>
          <p:grpSpPr bwMode="auto">
            <a:xfrm>
              <a:off x="1367" y="829"/>
              <a:ext cx="393" cy="214"/>
              <a:chOff x="2928" y="3744"/>
              <a:chExt cx="528" cy="336"/>
            </a:xfrm>
          </p:grpSpPr>
          <p:grpSp>
            <p:nvGrpSpPr>
              <p:cNvPr id="25" name="Group 24">
                <a:extLst>
                  <a:ext uri="{FF2B5EF4-FFF2-40B4-BE49-F238E27FC236}">
                    <a16:creationId xmlns:a16="http://schemas.microsoft.com/office/drawing/2014/main" id="{ED2968D2-FC8B-47E0-B015-CDC7756DE49D}"/>
                  </a:ext>
                </a:extLst>
              </p:cNvPr>
              <p:cNvGrpSpPr>
                <a:grpSpLocks/>
              </p:cNvGrpSpPr>
              <p:nvPr/>
            </p:nvGrpSpPr>
            <p:grpSpPr bwMode="auto">
              <a:xfrm>
                <a:off x="3024" y="3744"/>
                <a:ext cx="432" cy="240"/>
                <a:chOff x="2736" y="3648"/>
                <a:chExt cx="432" cy="240"/>
              </a:xfrm>
            </p:grpSpPr>
            <p:grpSp>
              <p:nvGrpSpPr>
                <p:cNvPr id="40" name="Group 25">
                  <a:extLst>
                    <a:ext uri="{FF2B5EF4-FFF2-40B4-BE49-F238E27FC236}">
                      <a16:creationId xmlns:a16="http://schemas.microsoft.com/office/drawing/2014/main" id="{9AB7921D-07B6-4A35-8ED8-76EEF58A4DDD}"/>
                    </a:ext>
                  </a:extLst>
                </p:cNvPr>
                <p:cNvGrpSpPr>
                  <a:grpSpLocks/>
                </p:cNvGrpSpPr>
                <p:nvPr/>
              </p:nvGrpSpPr>
              <p:grpSpPr bwMode="auto">
                <a:xfrm>
                  <a:off x="2736" y="3648"/>
                  <a:ext cx="432" cy="240"/>
                  <a:chOff x="2592" y="3504"/>
                  <a:chExt cx="576" cy="384"/>
                </a:xfrm>
              </p:grpSpPr>
              <p:sp>
                <p:nvSpPr>
                  <p:cNvPr id="42" name="Rectangle 26">
                    <a:extLst>
                      <a:ext uri="{FF2B5EF4-FFF2-40B4-BE49-F238E27FC236}">
                        <a16:creationId xmlns:a16="http://schemas.microsoft.com/office/drawing/2014/main" id="{13DB1B1A-A09E-41C8-8377-DBDBC17B23F3}"/>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3" name="Freeform 27">
                    <a:extLst>
                      <a:ext uri="{FF2B5EF4-FFF2-40B4-BE49-F238E27FC236}">
                        <a16:creationId xmlns:a16="http://schemas.microsoft.com/office/drawing/2014/main" id="{1CB4B225-3E28-448A-977E-AF50E0931831}"/>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4" name="Line 28">
                    <a:extLst>
                      <a:ext uri="{FF2B5EF4-FFF2-40B4-BE49-F238E27FC236}">
                        <a16:creationId xmlns:a16="http://schemas.microsoft.com/office/drawing/2014/main" id="{F8673A33-1DB7-4704-891F-C8506EB44048}"/>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5" name="Line 29">
                    <a:extLst>
                      <a:ext uri="{FF2B5EF4-FFF2-40B4-BE49-F238E27FC236}">
                        <a16:creationId xmlns:a16="http://schemas.microsoft.com/office/drawing/2014/main" id="{DDE9CCBB-C7B1-4EA6-A0B5-630AAB022219}"/>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41" name="Line 30">
                  <a:extLst>
                    <a:ext uri="{FF2B5EF4-FFF2-40B4-BE49-F238E27FC236}">
                      <a16:creationId xmlns:a16="http://schemas.microsoft.com/office/drawing/2014/main" id="{AAF30A56-6FD1-41DA-9692-89A92BE4FDDA}"/>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26" name="Group 31">
                <a:extLst>
                  <a:ext uri="{FF2B5EF4-FFF2-40B4-BE49-F238E27FC236}">
                    <a16:creationId xmlns:a16="http://schemas.microsoft.com/office/drawing/2014/main" id="{F826FB63-35BA-44A6-8C28-8EE2507F7E55}"/>
                  </a:ext>
                </a:extLst>
              </p:cNvPr>
              <p:cNvGrpSpPr>
                <a:grpSpLocks/>
              </p:cNvGrpSpPr>
              <p:nvPr/>
            </p:nvGrpSpPr>
            <p:grpSpPr bwMode="auto">
              <a:xfrm>
                <a:off x="2976" y="3792"/>
                <a:ext cx="432" cy="240"/>
                <a:chOff x="2736" y="3648"/>
                <a:chExt cx="432" cy="240"/>
              </a:xfrm>
            </p:grpSpPr>
            <p:grpSp>
              <p:nvGrpSpPr>
                <p:cNvPr id="34" name="Group 32">
                  <a:extLst>
                    <a:ext uri="{FF2B5EF4-FFF2-40B4-BE49-F238E27FC236}">
                      <a16:creationId xmlns:a16="http://schemas.microsoft.com/office/drawing/2014/main" id="{AC702777-5837-4768-918D-8E20A0AC778F}"/>
                    </a:ext>
                  </a:extLst>
                </p:cNvPr>
                <p:cNvGrpSpPr>
                  <a:grpSpLocks/>
                </p:cNvGrpSpPr>
                <p:nvPr/>
              </p:nvGrpSpPr>
              <p:grpSpPr bwMode="auto">
                <a:xfrm>
                  <a:off x="2736" y="3648"/>
                  <a:ext cx="432" cy="240"/>
                  <a:chOff x="2592" y="3504"/>
                  <a:chExt cx="576" cy="384"/>
                </a:xfrm>
              </p:grpSpPr>
              <p:sp>
                <p:nvSpPr>
                  <p:cNvPr id="36" name="Rectangle 33">
                    <a:extLst>
                      <a:ext uri="{FF2B5EF4-FFF2-40B4-BE49-F238E27FC236}">
                        <a16:creationId xmlns:a16="http://schemas.microsoft.com/office/drawing/2014/main" id="{7DBACD05-8875-4D7D-9912-CF1B9BDF9280}"/>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7" name="Freeform 34">
                    <a:extLst>
                      <a:ext uri="{FF2B5EF4-FFF2-40B4-BE49-F238E27FC236}">
                        <a16:creationId xmlns:a16="http://schemas.microsoft.com/office/drawing/2014/main" id="{6F08174D-190B-45BB-A859-5D546C3DEFC4}"/>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8" name="Line 35">
                    <a:extLst>
                      <a:ext uri="{FF2B5EF4-FFF2-40B4-BE49-F238E27FC236}">
                        <a16:creationId xmlns:a16="http://schemas.microsoft.com/office/drawing/2014/main" id="{537C2391-2745-4D3B-BDB8-18BCB2AD232A}"/>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9" name="Line 36">
                    <a:extLst>
                      <a:ext uri="{FF2B5EF4-FFF2-40B4-BE49-F238E27FC236}">
                        <a16:creationId xmlns:a16="http://schemas.microsoft.com/office/drawing/2014/main" id="{92B9C98F-4011-49C1-B858-A291BBACA427}"/>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5" name="Line 37">
                  <a:extLst>
                    <a:ext uri="{FF2B5EF4-FFF2-40B4-BE49-F238E27FC236}">
                      <a16:creationId xmlns:a16="http://schemas.microsoft.com/office/drawing/2014/main" id="{DC450453-4E41-4055-8CAE-D859B13C4669}"/>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27" name="Group 38">
                <a:extLst>
                  <a:ext uri="{FF2B5EF4-FFF2-40B4-BE49-F238E27FC236}">
                    <a16:creationId xmlns:a16="http://schemas.microsoft.com/office/drawing/2014/main" id="{54DC7D50-2ED1-4A9E-9967-9386C6446064}"/>
                  </a:ext>
                </a:extLst>
              </p:cNvPr>
              <p:cNvGrpSpPr>
                <a:grpSpLocks/>
              </p:cNvGrpSpPr>
              <p:nvPr/>
            </p:nvGrpSpPr>
            <p:grpSpPr bwMode="auto">
              <a:xfrm>
                <a:off x="2928" y="3840"/>
                <a:ext cx="432" cy="240"/>
                <a:chOff x="2736" y="3648"/>
                <a:chExt cx="432" cy="240"/>
              </a:xfrm>
            </p:grpSpPr>
            <p:grpSp>
              <p:nvGrpSpPr>
                <p:cNvPr id="28" name="Group 39">
                  <a:extLst>
                    <a:ext uri="{FF2B5EF4-FFF2-40B4-BE49-F238E27FC236}">
                      <a16:creationId xmlns:a16="http://schemas.microsoft.com/office/drawing/2014/main" id="{8D583761-B4B5-4439-8E45-6D3DEA493FF1}"/>
                    </a:ext>
                  </a:extLst>
                </p:cNvPr>
                <p:cNvGrpSpPr>
                  <a:grpSpLocks/>
                </p:cNvGrpSpPr>
                <p:nvPr/>
              </p:nvGrpSpPr>
              <p:grpSpPr bwMode="auto">
                <a:xfrm>
                  <a:off x="2736" y="3648"/>
                  <a:ext cx="432" cy="240"/>
                  <a:chOff x="2592" y="3504"/>
                  <a:chExt cx="576" cy="384"/>
                </a:xfrm>
              </p:grpSpPr>
              <p:sp>
                <p:nvSpPr>
                  <p:cNvPr id="30" name="Rectangle 40">
                    <a:extLst>
                      <a:ext uri="{FF2B5EF4-FFF2-40B4-BE49-F238E27FC236}">
                        <a16:creationId xmlns:a16="http://schemas.microsoft.com/office/drawing/2014/main" id="{6A9E3A40-445C-4EE9-8529-8FFCA45A9A79}"/>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 name="Freeform 41">
                    <a:extLst>
                      <a:ext uri="{FF2B5EF4-FFF2-40B4-BE49-F238E27FC236}">
                        <a16:creationId xmlns:a16="http://schemas.microsoft.com/office/drawing/2014/main" id="{F10366B0-01F4-4775-87A0-DC037A911F11}"/>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2" name="Line 42">
                    <a:extLst>
                      <a:ext uri="{FF2B5EF4-FFF2-40B4-BE49-F238E27FC236}">
                        <a16:creationId xmlns:a16="http://schemas.microsoft.com/office/drawing/2014/main" id="{61317C7A-3F32-4FFB-A36E-4D297A470E9C}"/>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 name="Line 43">
                    <a:extLst>
                      <a:ext uri="{FF2B5EF4-FFF2-40B4-BE49-F238E27FC236}">
                        <a16:creationId xmlns:a16="http://schemas.microsoft.com/office/drawing/2014/main" id="{4008D04A-7F3F-4BCB-B351-9DC7F426976C}"/>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29" name="Line 44">
                  <a:extLst>
                    <a:ext uri="{FF2B5EF4-FFF2-40B4-BE49-F238E27FC236}">
                      <a16:creationId xmlns:a16="http://schemas.microsoft.com/office/drawing/2014/main" id="{E8B19124-8274-4627-A899-EF795FB15C51}"/>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grpSp>
      <p:grpSp>
        <p:nvGrpSpPr>
          <p:cNvPr id="46" name="Group 45">
            <a:extLst>
              <a:ext uri="{FF2B5EF4-FFF2-40B4-BE49-F238E27FC236}">
                <a16:creationId xmlns:a16="http://schemas.microsoft.com/office/drawing/2014/main" id="{25CF8325-7228-4DB8-A851-FBFC88CFCC0B}"/>
              </a:ext>
            </a:extLst>
          </p:cNvPr>
          <p:cNvGrpSpPr>
            <a:grpSpLocks/>
          </p:cNvGrpSpPr>
          <p:nvPr/>
        </p:nvGrpSpPr>
        <p:grpSpPr bwMode="auto">
          <a:xfrm>
            <a:off x="412266" y="4446587"/>
            <a:ext cx="884238" cy="1014413"/>
            <a:chOff x="246" y="1767"/>
            <a:chExt cx="557" cy="639"/>
          </a:xfrm>
        </p:grpSpPr>
        <p:grpSp>
          <p:nvGrpSpPr>
            <p:cNvPr id="47" name="Group 46">
              <a:extLst>
                <a:ext uri="{FF2B5EF4-FFF2-40B4-BE49-F238E27FC236}">
                  <a16:creationId xmlns:a16="http://schemas.microsoft.com/office/drawing/2014/main" id="{EA44879B-12D5-4732-875D-0E86CD5F80AD}"/>
                </a:ext>
              </a:extLst>
            </p:cNvPr>
            <p:cNvGrpSpPr>
              <a:grpSpLocks/>
            </p:cNvGrpSpPr>
            <p:nvPr/>
          </p:nvGrpSpPr>
          <p:grpSpPr bwMode="auto">
            <a:xfrm>
              <a:off x="246" y="1943"/>
              <a:ext cx="557" cy="463"/>
              <a:chOff x="246" y="1943"/>
              <a:chExt cx="557" cy="463"/>
            </a:xfrm>
          </p:grpSpPr>
          <p:sp>
            <p:nvSpPr>
              <p:cNvPr id="100" name="Freeform 47">
                <a:extLst>
                  <a:ext uri="{FF2B5EF4-FFF2-40B4-BE49-F238E27FC236}">
                    <a16:creationId xmlns:a16="http://schemas.microsoft.com/office/drawing/2014/main" id="{C5349C3A-675C-4FE6-807E-FDA6D2A979B3}"/>
                  </a:ext>
                </a:extLst>
              </p:cNvPr>
              <p:cNvSpPr>
                <a:spLocks/>
              </p:cNvSpPr>
              <p:nvPr/>
            </p:nvSpPr>
            <p:spPr bwMode="auto">
              <a:xfrm>
                <a:off x="373" y="2005"/>
                <a:ext cx="196" cy="295"/>
              </a:xfrm>
              <a:custGeom>
                <a:avLst/>
                <a:gdLst>
                  <a:gd name="T0" fmla="*/ 0 w 982"/>
                  <a:gd name="T1" fmla="*/ 0 h 1477"/>
                  <a:gd name="T2" fmla="*/ 0 w 982"/>
                  <a:gd name="T3" fmla="*/ 0 h 1477"/>
                  <a:gd name="T4" fmla="*/ 0 w 982"/>
                  <a:gd name="T5" fmla="*/ 0 h 1477"/>
                  <a:gd name="T6" fmla="*/ 0 w 982"/>
                  <a:gd name="T7" fmla="*/ 0 h 1477"/>
                  <a:gd name="T8" fmla="*/ 0 60000 65536"/>
                  <a:gd name="T9" fmla="*/ 0 60000 65536"/>
                  <a:gd name="T10" fmla="*/ 0 60000 65536"/>
                  <a:gd name="T11" fmla="*/ 0 60000 65536"/>
                  <a:gd name="T12" fmla="*/ 0 w 982"/>
                  <a:gd name="T13" fmla="*/ 0 h 1477"/>
                  <a:gd name="T14" fmla="*/ 982 w 982"/>
                  <a:gd name="T15" fmla="*/ 1477 h 1477"/>
                </a:gdLst>
                <a:ahLst/>
                <a:cxnLst>
                  <a:cxn ang="T8">
                    <a:pos x="T0" y="T1"/>
                  </a:cxn>
                  <a:cxn ang="T9">
                    <a:pos x="T2" y="T3"/>
                  </a:cxn>
                  <a:cxn ang="T10">
                    <a:pos x="T4" y="T5"/>
                  </a:cxn>
                  <a:cxn ang="T11">
                    <a:pos x="T6" y="T7"/>
                  </a:cxn>
                </a:cxnLst>
                <a:rect l="T12" t="T13" r="T14" b="T15"/>
                <a:pathLst>
                  <a:path w="982" h="1477">
                    <a:moveTo>
                      <a:pt x="652" y="26"/>
                    </a:moveTo>
                    <a:lnTo>
                      <a:pt x="982" y="1347"/>
                    </a:lnTo>
                    <a:lnTo>
                      <a:pt x="0" y="1477"/>
                    </a:lnTo>
                    <a:lnTo>
                      <a:pt x="252"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nvGrpSpPr>
              <p:cNvPr id="101" name="Group 48">
                <a:extLst>
                  <a:ext uri="{FF2B5EF4-FFF2-40B4-BE49-F238E27FC236}">
                    <a16:creationId xmlns:a16="http://schemas.microsoft.com/office/drawing/2014/main" id="{DF92CD83-3282-4D2A-B8D0-AD859051A35D}"/>
                  </a:ext>
                </a:extLst>
              </p:cNvPr>
              <p:cNvGrpSpPr>
                <a:grpSpLocks/>
              </p:cNvGrpSpPr>
              <p:nvPr/>
            </p:nvGrpSpPr>
            <p:grpSpPr bwMode="auto">
              <a:xfrm>
                <a:off x="246" y="1943"/>
                <a:ext cx="551" cy="121"/>
                <a:chOff x="246" y="1943"/>
                <a:chExt cx="551" cy="121"/>
              </a:xfrm>
            </p:grpSpPr>
            <p:sp>
              <p:nvSpPr>
                <p:cNvPr id="103" name="Freeform 49">
                  <a:extLst>
                    <a:ext uri="{FF2B5EF4-FFF2-40B4-BE49-F238E27FC236}">
                      <a16:creationId xmlns:a16="http://schemas.microsoft.com/office/drawing/2014/main" id="{B434602C-54D5-4A05-84EA-62FDD2BDC738}"/>
                    </a:ext>
                  </a:extLst>
                </p:cNvPr>
                <p:cNvSpPr>
                  <a:spLocks/>
                </p:cNvSpPr>
                <p:nvPr/>
              </p:nvSpPr>
              <p:spPr bwMode="auto">
                <a:xfrm>
                  <a:off x="246" y="1943"/>
                  <a:ext cx="551" cy="104"/>
                </a:xfrm>
                <a:custGeom>
                  <a:avLst/>
                  <a:gdLst>
                    <a:gd name="T0" fmla="*/ 0 w 2751"/>
                    <a:gd name="T1" fmla="*/ 0 h 522"/>
                    <a:gd name="T2" fmla="*/ 0 w 2751"/>
                    <a:gd name="T3" fmla="*/ 0 h 522"/>
                    <a:gd name="T4" fmla="*/ 0 w 2751"/>
                    <a:gd name="T5" fmla="*/ 0 h 522"/>
                    <a:gd name="T6" fmla="*/ 0 w 2751"/>
                    <a:gd name="T7" fmla="*/ 0 h 522"/>
                    <a:gd name="T8" fmla="*/ 0 w 2751"/>
                    <a:gd name="T9" fmla="*/ 0 h 522"/>
                    <a:gd name="T10" fmla="*/ 0 60000 65536"/>
                    <a:gd name="T11" fmla="*/ 0 60000 65536"/>
                    <a:gd name="T12" fmla="*/ 0 60000 65536"/>
                    <a:gd name="T13" fmla="*/ 0 60000 65536"/>
                    <a:gd name="T14" fmla="*/ 0 60000 65536"/>
                    <a:gd name="T15" fmla="*/ 0 w 2751"/>
                    <a:gd name="T16" fmla="*/ 0 h 522"/>
                    <a:gd name="T17" fmla="*/ 2751 w 2751"/>
                    <a:gd name="T18" fmla="*/ 522 h 522"/>
                  </a:gdLst>
                  <a:ahLst/>
                  <a:cxnLst>
                    <a:cxn ang="T10">
                      <a:pos x="T0" y="T1"/>
                    </a:cxn>
                    <a:cxn ang="T11">
                      <a:pos x="T2" y="T3"/>
                    </a:cxn>
                    <a:cxn ang="T12">
                      <a:pos x="T4" y="T5"/>
                    </a:cxn>
                    <a:cxn ang="T13">
                      <a:pos x="T6" y="T7"/>
                    </a:cxn>
                    <a:cxn ang="T14">
                      <a:pos x="T8" y="T9"/>
                    </a:cxn>
                  </a:cxnLst>
                  <a:rect l="T15" t="T16" r="T17" b="T18"/>
                  <a:pathLst>
                    <a:path w="2751" h="522">
                      <a:moveTo>
                        <a:pt x="2751" y="270"/>
                      </a:moveTo>
                      <a:lnTo>
                        <a:pt x="1016" y="522"/>
                      </a:lnTo>
                      <a:lnTo>
                        <a:pt x="0" y="132"/>
                      </a:lnTo>
                      <a:lnTo>
                        <a:pt x="1302" y="0"/>
                      </a:lnTo>
                      <a:lnTo>
                        <a:pt x="2751" y="270"/>
                      </a:lnTo>
                      <a:close/>
                    </a:path>
                  </a:pathLst>
                </a:custGeom>
                <a:solidFill>
                  <a:srgbClr val="FFFFFF"/>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04" name="Freeform 50">
                  <a:extLst>
                    <a:ext uri="{FF2B5EF4-FFF2-40B4-BE49-F238E27FC236}">
                      <a16:creationId xmlns:a16="http://schemas.microsoft.com/office/drawing/2014/main" id="{19094A27-FCE6-4A21-B3B3-58441A9D253C}"/>
                    </a:ext>
                  </a:extLst>
                </p:cNvPr>
                <p:cNvSpPr>
                  <a:spLocks/>
                </p:cNvSpPr>
                <p:nvPr/>
              </p:nvSpPr>
              <p:spPr bwMode="auto">
                <a:xfrm>
                  <a:off x="450" y="1997"/>
                  <a:ext cx="345" cy="67"/>
                </a:xfrm>
                <a:custGeom>
                  <a:avLst/>
                  <a:gdLst>
                    <a:gd name="T0" fmla="*/ 0 w 1728"/>
                    <a:gd name="T1" fmla="*/ 0 h 337"/>
                    <a:gd name="T2" fmla="*/ 0 w 1728"/>
                    <a:gd name="T3" fmla="*/ 0 h 337"/>
                    <a:gd name="T4" fmla="*/ 0 w 1728"/>
                    <a:gd name="T5" fmla="*/ 0 h 337"/>
                    <a:gd name="T6" fmla="*/ 0 w 1728"/>
                    <a:gd name="T7" fmla="*/ 0 h 337"/>
                    <a:gd name="T8" fmla="*/ 0 w 1728"/>
                    <a:gd name="T9" fmla="*/ 0 h 337"/>
                    <a:gd name="T10" fmla="*/ 0 60000 65536"/>
                    <a:gd name="T11" fmla="*/ 0 60000 65536"/>
                    <a:gd name="T12" fmla="*/ 0 60000 65536"/>
                    <a:gd name="T13" fmla="*/ 0 60000 65536"/>
                    <a:gd name="T14" fmla="*/ 0 60000 65536"/>
                    <a:gd name="T15" fmla="*/ 0 w 1728"/>
                    <a:gd name="T16" fmla="*/ 0 h 337"/>
                    <a:gd name="T17" fmla="*/ 1728 w 1728"/>
                    <a:gd name="T18" fmla="*/ 337 h 337"/>
                  </a:gdLst>
                  <a:ahLst/>
                  <a:cxnLst>
                    <a:cxn ang="T10">
                      <a:pos x="T0" y="T1"/>
                    </a:cxn>
                    <a:cxn ang="T11">
                      <a:pos x="T2" y="T3"/>
                    </a:cxn>
                    <a:cxn ang="T12">
                      <a:pos x="T4" y="T5"/>
                    </a:cxn>
                    <a:cxn ang="T13">
                      <a:pos x="T6" y="T7"/>
                    </a:cxn>
                    <a:cxn ang="T14">
                      <a:pos x="T8" y="T9"/>
                    </a:cxn>
                  </a:cxnLst>
                  <a:rect l="T15" t="T16" r="T17" b="T18"/>
                  <a:pathLst>
                    <a:path w="1728" h="337">
                      <a:moveTo>
                        <a:pt x="1728" y="0"/>
                      </a:moveTo>
                      <a:lnTo>
                        <a:pt x="0" y="251"/>
                      </a:lnTo>
                      <a:lnTo>
                        <a:pt x="0" y="337"/>
                      </a:lnTo>
                      <a:lnTo>
                        <a:pt x="1728" y="88"/>
                      </a:lnTo>
                      <a:lnTo>
                        <a:pt x="1728" y="0"/>
                      </a:lnTo>
                      <a:close/>
                    </a:path>
                  </a:pathLst>
                </a:custGeom>
                <a:solidFill>
                  <a:srgbClr val="E0E0E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05" name="Freeform 51">
                  <a:extLst>
                    <a:ext uri="{FF2B5EF4-FFF2-40B4-BE49-F238E27FC236}">
                      <a16:creationId xmlns:a16="http://schemas.microsoft.com/office/drawing/2014/main" id="{FBA69FAD-5B55-46DC-A36B-F5DDBD69DBF0}"/>
                    </a:ext>
                  </a:extLst>
                </p:cNvPr>
                <p:cNvSpPr>
                  <a:spLocks/>
                </p:cNvSpPr>
                <p:nvPr/>
              </p:nvSpPr>
              <p:spPr bwMode="auto">
                <a:xfrm>
                  <a:off x="246" y="1969"/>
                  <a:ext cx="204" cy="95"/>
                </a:xfrm>
                <a:custGeom>
                  <a:avLst/>
                  <a:gdLst>
                    <a:gd name="T0" fmla="*/ 0 w 1016"/>
                    <a:gd name="T1" fmla="*/ 0 h 476"/>
                    <a:gd name="T2" fmla="*/ 0 w 1016"/>
                    <a:gd name="T3" fmla="*/ 0 h 476"/>
                    <a:gd name="T4" fmla="*/ 0 w 1016"/>
                    <a:gd name="T5" fmla="*/ 0 h 476"/>
                    <a:gd name="T6" fmla="*/ 0 w 1016"/>
                    <a:gd name="T7" fmla="*/ 0 h 476"/>
                    <a:gd name="T8" fmla="*/ 0 w 1016"/>
                    <a:gd name="T9" fmla="*/ 0 h 476"/>
                    <a:gd name="T10" fmla="*/ 0 60000 65536"/>
                    <a:gd name="T11" fmla="*/ 0 60000 65536"/>
                    <a:gd name="T12" fmla="*/ 0 60000 65536"/>
                    <a:gd name="T13" fmla="*/ 0 60000 65536"/>
                    <a:gd name="T14" fmla="*/ 0 60000 65536"/>
                    <a:gd name="T15" fmla="*/ 0 w 1016"/>
                    <a:gd name="T16" fmla="*/ 0 h 476"/>
                    <a:gd name="T17" fmla="*/ 1016 w 1016"/>
                    <a:gd name="T18" fmla="*/ 476 h 476"/>
                  </a:gdLst>
                  <a:ahLst/>
                  <a:cxnLst>
                    <a:cxn ang="T10">
                      <a:pos x="T0" y="T1"/>
                    </a:cxn>
                    <a:cxn ang="T11">
                      <a:pos x="T2" y="T3"/>
                    </a:cxn>
                    <a:cxn ang="T12">
                      <a:pos x="T4" y="T5"/>
                    </a:cxn>
                    <a:cxn ang="T13">
                      <a:pos x="T6" y="T7"/>
                    </a:cxn>
                    <a:cxn ang="T14">
                      <a:pos x="T8" y="T9"/>
                    </a:cxn>
                  </a:cxnLst>
                  <a:rect l="T15" t="T16" r="T17" b="T18"/>
                  <a:pathLst>
                    <a:path w="1016" h="476">
                      <a:moveTo>
                        <a:pt x="1016" y="476"/>
                      </a:moveTo>
                      <a:lnTo>
                        <a:pt x="1016" y="390"/>
                      </a:lnTo>
                      <a:lnTo>
                        <a:pt x="0" y="0"/>
                      </a:lnTo>
                      <a:lnTo>
                        <a:pt x="0" y="60"/>
                      </a:lnTo>
                      <a:lnTo>
                        <a:pt x="1016" y="476"/>
                      </a:lnTo>
                      <a:close/>
                    </a:path>
                  </a:pathLst>
                </a:custGeom>
                <a:solidFill>
                  <a:srgbClr val="C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02" name="Freeform 52">
                <a:extLst>
                  <a:ext uri="{FF2B5EF4-FFF2-40B4-BE49-F238E27FC236}">
                    <a16:creationId xmlns:a16="http://schemas.microsoft.com/office/drawing/2014/main" id="{85B4119B-52B0-47EB-9DE4-FFE9BC7563A8}"/>
                  </a:ext>
                </a:extLst>
              </p:cNvPr>
              <p:cNvSpPr>
                <a:spLocks/>
              </p:cNvSpPr>
              <p:nvPr/>
            </p:nvSpPr>
            <p:spPr bwMode="auto">
              <a:xfrm>
                <a:off x="564" y="2028"/>
                <a:ext cx="239" cy="378"/>
              </a:xfrm>
              <a:custGeom>
                <a:avLst/>
                <a:gdLst>
                  <a:gd name="T0" fmla="*/ 0 w 1195"/>
                  <a:gd name="T1" fmla="*/ 0 h 1893"/>
                  <a:gd name="T2" fmla="*/ 0 w 1195"/>
                  <a:gd name="T3" fmla="*/ 0 h 1893"/>
                  <a:gd name="T4" fmla="*/ 0 w 1195"/>
                  <a:gd name="T5" fmla="*/ 0 h 1893"/>
                  <a:gd name="T6" fmla="*/ 0 w 1195"/>
                  <a:gd name="T7" fmla="*/ 0 h 1893"/>
                  <a:gd name="T8" fmla="*/ 0 60000 65536"/>
                  <a:gd name="T9" fmla="*/ 0 60000 65536"/>
                  <a:gd name="T10" fmla="*/ 0 60000 65536"/>
                  <a:gd name="T11" fmla="*/ 0 60000 65536"/>
                  <a:gd name="T12" fmla="*/ 0 w 1195"/>
                  <a:gd name="T13" fmla="*/ 0 h 1893"/>
                  <a:gd name="T14" fmla="*/ 1195 w 1195"/>
                  <a:gd name="T15" fmla="*/ 1893 h 1893"/>
                </a:gdLst>
                <a:ahLst/>
                <a:cxnLst>
                  <a:cxn ang="T8">
                    <a:pos x="T0" y="T1"/>
                  </a:cxn>
                  <a:cxn ang="T9">
                    <a:pos x="T2" y="T3"/>
                  </a:cxn>
                  <a:cxn ang="T10">
                    <a:pos x="T4" y="T5"/>
                  </a:cxn>
                  <a:cxn ang="T11">
                    <a:pos x="T6" y="T7"/>
                  </a:cxn>
                </a:cxnLst>
                <a:rect l="T12" t="T13" r="T14" b="T15"/>
                <a:pathLst>
                  <a:path w="1195" h="1893">
                    <a:moveTo>
                      <a:pt x="660" y="0"/>
                    </a:moveTo>
                    <a:lnTo>
                      <a:pt x="1195" y="1747"/>
                    </a:lnTo>
                    <a:lnTo>
                      <a:pt x="0" y="1893"/>
                    </a:lnTo>
                    <a:lnTo>
                      <a:pt x="191" y="35"/>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48" name="Group 53">
              <a:extLst>
                <a:ext uri="{FF2B5EF4-FFF2-40B4-BE49-F238E27FC236}">
                  <a16:creationId xmlns:a16="http://schemas.microsoft.com/office/drawing/2014/main" id="{9984681C-72E0-41B6-9544-0EED9E7EB79E}"/>
                </a:ext>
              </a:extLst>
            </p:cNvPr>
            <p:cNvGrpSpPr>
              <a:grpSpLocks/>
            </p:cNvGrpSpPr>
            <p:nvPr/>
          </p:nvGrpSpPr>
          <p:grpSpPr bwMode="auto">
            <a:xfrm>
              <a:off x="325" y="1767"/>
              <a:ext cx="383" cy="268"/>
              <a:chOff x="325" y="1767"/>
              <a:chExt cx="383" cy="268"/>
            </a:xfrm>
          </p:grpSpPr>
          <p:grpSp>
            <p:nvGrpSpPr>
              <p:cNvPr id="49" name="Group 54">
                <a:extLst>
                  <a:ext uri="{FF2B5EF4-FFF2-40B4-BE49-F238E27FC236}">
                    <a16:creationId xmlns:a16="http://schemas.microsoft.com/office/drawing/2014/main" id="{134C846B-D51E-42F3-B5AF-95074971E8D2}"/>
                  </a:ext>
                </a:extLst>
              </p:cNvPr>
              <p:cNvGrpSpPr>
                <a:grpSpLocks/>
              </p:cNvGrpSpPr>
              <p:nvPr/>
            </p:nvGrpSpPr>
            <p:grpSpPr bwMode="auto">
              <a:xfrm>
                <a:off x="412" y="1767"/>
                <a:ext cx="296" cy="243"/>
                <a:chOff x="412" y="1767"/>
                <a:chExt cx="296" cy="243"/>
              </a:xfrm>
            </p:grpSpPr>
            <p:grpSp>
              <p:nvGrpSpPr>
                <p:cNvPr id="82" name="Group 55">
                  <a:extLst>
                    <a:ext uri="{FF2B5EF4-FFF2-40B4-BE49-F238E27FC236}">
                      <a16:creationId xmlns:a16="http://schemas.microsoft.com/office/drawing/2014/main" id="{A28F7B24-9501-4AA5-8C11-AA495909E5E8}"/>
                    </a:ext>
                  </a:extLst>
                </p:cNvPr>
                <p:cNvGrpSpPr>
                  <a:grpSpLocks/>
                </p:cNvGrpSpPr>
                <p:nvPr/>
              </p:nvGrpSpPr>
              <p:grpSpPr bwMode="auto">
                <a:xfrm>
                  <a:off x="412" y="1767"/>
                  <a:ext cx="296" cy="243"/>
                  <a:chOff x="412" y="1767"/>
                  <a:chExt cx="296" cy="243"/>
                </a:xfrm>
              </p:grpSpPr>
              <p:grpSp>
                <p:nvGrpSpPr>
                  <p:cNvPr id="91" name="Group 56">
                    <a:extLst>
                      <a:ext uri="{FF2B5EF4-FFF2-40B4-BE49-F238E27FC236}">
                        <a16:creationId xmlns:a16="http://schemas.microsoft.com/office/drawing/2014/main" id="{197FC8D9-6BB1-4E3C-9745-22B633322369}"/>
                      </a:ext>
                    </a:extLst>
                  </p:cNvPr>
                  <p:cNvGrpSpPr>
                    <a:grpSpLocks/>
                  </p:cNvGrpSpPr>
                  <p:nvPr/>
                </p:nvGrpSpPr>
                <p:grpSpPr bwMode="auto">
                  <a:xfrm>
                    <a:off x="412" y="1904"/>
                    <a:ext cx="296" cy="106"/>
                    <a:chOff x="412" y="1904"/>
                    <a:chExt cx="296" cy="106"/>
                  </a:xfrm>
                </p:grpSpPr>
                <p:sp>
                  <p:nvSpPr>
                    <p:cNvPr id="97" name="Freeform 57">
                      <a:extLst>
                        <a:ext uri="{FF2B5EF4-FFF2-40B4-BE49-F238E27FC236}">
                          <a16:creationId xmlns:a16="http://schemas.microsoft.com/office/drawing/2014/main" id="{12D26367-494A-4032-9580-70553D15F5B1}"/>
                        </a:ext>
                      </a:extLst>
                    </p:cNvPr>
                    <p:cNvSpPr>
                      <a:spLocks/>
                    </p:cNvSpPr>
                    <p:nvPr/>
                  </p:nvSpPr>
                  <p:spPr bwMode="auto">
                    <a:xfrm>
                      <a:off x="412" y="1904"/>
                      <a:ext cx="170" cy="106"/>
                    </a:xfrm>
                    <a:custGeom>
                      <a:avLst/>
                      <a:gdLst>
                        <a:gd name="T0" fmla="*/ 0 w 848"/>
                        <a:gd name="T1" fmla="*/ 0 h 530"/>
                        <a:gd name="T2" fmla="*/ 0 w 848"/>
                        <a:gd name="T3" fmla="*/ 0 h 530"/>
                        <a:gd name="T4" fmla="*/ 0 w 848"/>
                        <a:gd name="T5" fmla="*/ 0 h 530"/>
                        <a:gd name="T6" fmla="*/ 0 w 848"/>
                        <a:gd name="T7" fmla="*/ 0 h 530"/>
                        <a:gd name="T8" fmla="*/ 0 w 848"/>
                        <a:gd name="T9" fmla="*/ 0 h 530"/>
                        <a:gd name="T10" fmla="*/ 0 60000 65536"/>
                        <a:gd name="T11" fmla="*/ 0 60000 65536"/>
                        <a:gd name="T12" fmla="*/ 0 60000 65536"/>
                        <a:gd name="T13" fmla="*/ 0 60000 65536"/>
                        <a:gd name="T14" fmla="*/ 0 60000 65536"/>
                        <a:gd name="T15" fmla="*/ 0 w 848"/>
                        <a:gd name="T16" fmla="*/ 0 h 530"/>
                        <a:gd name="T17" fmla="*/ 848 w 848"/>
                        <a:gd name="T18" fmla="*/ 530 h 530"/>
                      </a:gdLst>
                      <a:ahLst/>
                      <a:cxnLst>
                        <a:cxn ang="T10">
                          <a:pos x="T0" y="T1"/>
                        </a:cxn>
                        <a:cxn ang="T11">
                          <a:pos x="T2" y="T3"/>
                        </a:cxn>
                        <a:cxn ang="T12">
                          <a:pos x="T4" y="T5"/>
                        </a:cxn>
                        <a:cxn ang="T13">
                          <a:pos x="T6" y="T7"/>
                        </a:cxn>
                        <a:cxn ang="T14">
                          <a:pos x="T8" y="T9"/>
                        </a:cxn>
                      </a:cxnLst>
                      <a:rect l="T15" t="T16" r="T17" b="T18"/>
                      <a:pathLst>
                        <a:path w="848" h="530">
                          <a:moveTo>
                            <a:pt x="848" y="162"/>
                          </a:moveTo>
                          <a:lnTo>
                            <a:pt x="848" y="530"/>
                          </a:lnTo>
                          <a:lnTo>
                            <a:pt x="0" y="258"/>
                          </a:lnTo>
                          <a:lnTo>
                            <a:pt x="0" y="0"/>
                          </a:lnTo>
                          <a:lnTo>
                            <a:pt x="848" y="162"/>
                          </a:lnTo>
                          <a:close/>
                        </a:path>
                      </a:pathLst>
                    </a:custGeom>
                    <a:solidFill>
                      <a:srgbClr val="A0A0A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8" name="Freeform 58">
                      <a:extLst>
                        <a:ext uri="{FF2B5EF4-FFF2-40B4-BE49-F238E27FC236}">
                          <a16:creationId xmlns:a16="http://schemas.microsoft.com/office/drawing/2014/main" id="{17A6DE8A-C33B-4463-A26E-EAA142C5249F}"/>
                        </a:ext>
                      </a:extLst>
                    </p:cNvPr>
                    <p:cNvSpPr>
                      <a:spLocks/>
                    </p:cNvSpPr>
                    <p:nvPr/>
                  </p:nvSpPr>
                  <p:spPr bwMode="auto">
                    <a:xfrm>
                      <a:off x="582" y="1929"/>
                      <a:ext cx="126" cy="81"/>
                    </a:xfrm>
                    <a:custGeom>
                      <a:avLst/>
                      <a:gdLst>
                        <a:gd name="T0" fmla="*/ 0 w 631"/>
                        <a:gd name="T1" fmla="*/ 0 h 404"/>
                        <a:gd name="T2" fmla="*/ 0 w 631"/>
                        <a:gd name="T3" fmla="*/ 0 h 404"/>
                        <a:gd name="T4" fmla="*/ 0 w 631"/>
                        <a:gd name="T5" fmla="*/ 0 h 404"/>
                        <a:gd name="T6" fmla="*/ 0 w 631"/>
                        <a:gd name="T7" fmla="*/ 0 h 404"/>
                        <a:gd name="T8" fmla="*/ 0 w 631"/>
                        <a:gd name="T9" fmla="*/ 0 h 404"/>
                        <a:gd name="T10" fmla="*/ 0 60000 65536"/>
                        <a:gd name="T11" fmla="*/ 0 60000 65536"/>
                        <a:gd name="T12" fmla="*/ 0 60000 65536"/>
                        <a:gd name="T13" fmla="*/ 0 60000 65536"/>
                        <a:gd name="T14" fmla="*/ 0 60000 65536"/>
                        <a:gd name="T15" fmla="*/ 0 w 631"/>
                        <a:gd name="T16" fmla="*/ 0 h 404"/>
                        <a:gd name="T17" fmla="*/ 631 w 631"/>
                        <a:gd name="T18" fmla="*/ 404 h 404"/>
                      </a:gdLst>
                      <a:ahLst/>
                      <a:cxnLst>
                        <a:cxn ang="T10">
                          <a:pos x="T0" y="T1"/>
                        </a:cxn>
                        <a:cxn ang="T11">
                          <a:pos x="T2" y="T3"/>
                        </a:cxn>
                        <a:cxn ang="T12">
                          <a:pos x="T4" y="T5"/>
                        </a:cxn>
                        <a:cxn ang="T13">
                          <a:pos x="T6" y="T7"/>
                        </a:cxn>
                        <a:cxn ang="T14">
                          <a:pos x="T8" y="T9"/>
                        </a:cxn>
                      </a:cxnLst>
                      <a:rect l="T15" t="T16" r="T17" b="T18"/>
                      <a:pathLst>
                        <a:path w="631" h="404">
                          <a:moveTo>
                            <a:pt x="0" y="36"/>
                          </a:moveTo>
                          <a:lnTo>
                            <a:pt x="0" y="404"/>
                          </a:lnTo>
                          <a:lnTo>
                            <a:pt x="631" y="312"/>
                          </a:lnTo>
                          <a:lnTo>
                            <a:pt x="631" y="0"/>
                          </a:lnTo>
                          <a:lnTo>
                            <a:pt x="0" y="36"/>
                          </a:lnTo>
                          <a:close/>
                        </a:path>
                      </a:pathLst>
                    </a:custGeom>
                    <a:solidFill>
                      <a:srgbClr val="80808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9" name="Freeform 59">
                      <a:extLst>
                        <a:ext uri="{FF2B5EF4-FFF2-40B4-BE49-F238E27FC236}">
                          <a16:creationId xmlns:a16="http://schemas.microsoft.com/office/drawing/2014/main" id="{B22C9C7B-F2B2-47B9-A4E5-F8C28DCC5233}"/>
                        </a:ext>
                      </a:extLst>
                    </p:cNvPr>
                    <p:cNvSpPr>
                      <a:spLocks/>
                    </p:cNvSpPr>
                    <p:nvPr/>
                  </p:nvSpPr>
                  <p:spPr bwMode="auto">
                    <a:xfrm>
                      <a:off x="412" y="1904"/>
                      <a:ext cx="296" cy="32"/>
                    </a:xfrm>
                    <a:custGeom>
                      <a:avLst/>
                      <a:gdLst>
                        <a:gd name="T0" fmla="*/ 0 w 1479"/>
                        <a:gd name="T1" fmla="*/ 0 h 162"/>
                        <a:gd name="T2" fmla="*/ 0 w 1479"/>
                        <a:gd name="T3" fmla="*/ 0 h 162"/>
                        <a:gd name="T4" fmla="*/ 0 w 1479"/>
                        <a:gd name="T5" fmla="*/ 0 h 162"/>
                        <a:gd name="T6" fmla="*/ 0 w 1479"/>
                        <a:gd name="T7" fmla="*/ 0 h 162"/>
                        <a:gd name="T8" fmla="*/ 0 w 1479"/>
                        <a:gd name="T9" fmla="*/ 0 h 162"/>
                        <a:gd name="T10" fmla="*/ 0 60000 65536"/>
                        <a:gd name="T11" fmla="*/ 0 60000 65536"/>
                        <a:gd name="T12" fmla="*/ 0 60000 65536"/>
                        <a:gd name="T13" fmla="*/ 0 60000 65536"/>
                        <a:gd name="T14" fmla="*/ 0 60000 65536"/>
                        <a:gd name="T15" fmla="*/ 0 w 1479"/>
                        <a:gd name="T16" fmla="*/ 0 h 162"/>
                        <a:gd name="T17" fmla="*/ 1479 w 1479"/>
                        <a:gd name="T18" fmla="*/ 162 h 162"/>
                      </a:gdLst>
                      <a:ahLst/>
                      <a:cxnLst>
                        <a:cxn ang="T10">
                          <a:pos x="T0" y="T1"/>
                        </a:cxn>
                        <a:cxn ang="T11">
                          <a:pos x="T2" y="T3"/>
                        </a:cxn>
                        <a:cxn ang="T12">
                          <a:pos x="T4" y="T5"/>
                        </a:cxn>
                        <a:cxn ang="T13">
                          <a:pos x="T6" y="T7"/>
                        </a:cxn>
                        <a:cxn ang="T14">
                          <a:pos x="T8" y="T9"/>
                        </a:cxn>
                      </a:cxnLst>
                      <a:rect l="T15" t="T16" r="T17" b="T18"/>
                      <a:pathLst>
                        <a:path w="1479" h="162">
                          <a:moveTo>
                            <a:pt x="1479" y="126"/>
                          </a:moveTo>
                          <a:lnTo>
                            <a:pt x="842" y="162"/>
                          </a:lnTo>
                          <a:lnTo>
                            <a:pt x="0" y="0"/>
                          </a:lnTo>
                          <a:lnTo>
                            <a:pt x="619" y="0"/>
                          </a:lnTo>
                          <a:lnTo>
                            <a:pt x="1479" y="126"/>
                          </a:lnTo>
                          <a:close/>
                        </a:path>
                      </a:pathLst>
                    </a:custGeom>
                    <a:solidFill>
                      <a:srgbClr val="C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92" name="Freeform 60">
                    <a:extLst>
                      <a:ext uri="{FF2B5EF4-FFF2-40B4-BE49-F238E27FC236}">
                        <a16:creationId xmlns:a16="http://schemas.microsoft.com/office/drawing/2014/main" id="{EE96D183-D813-48B9-8866-3364E596AAEA}"/>
                      </a:ext>
                    </a:extLst>
                  </p:cNvPr>
                  <p:cNvSpPr>
                    <a:spLocks/>
                  </p:cNvSpPr>
                  <p:nvPr/>
                </p:nvSpPr>
                <p:spPr bwMode="auto">
                  <a:xfrm>
                    <a:off x="504" y="1895"/>
                    <a:ext cx="108" cy="30"/>
                  </a:xfrm>
                  <a:custGeom>
                    <a:avLst/>
                    <a:gdLst>
                      <a:gd name="T0" fmla="*/ 0 w 538"/>
                      <a:gd name="T1" fmla="*/ 0 h 151"/>
                      <a:gd name="T2" fmla="*/ 0 w 538"/>
                      <a:gd name="T3" fmla="*/ 0 h 151"/>
                      <a:gd name="T4" fmla="*/ 0 w 538"/>
                      <a:gd name="T5" fmla="*/ 0 h 151"/>
                      <a:gd name="T6" fmla="*/ 0 w 538"/>
                      <a:gd name="T7" fmla="*/ 0 h 151"/>
                      <a:gd name="T8" fmla="*/ 0 w 538"/>
                      <a:gd name="T9" fmla="*/ 0 h 151"/>
                      <a:gd name="T10" fmla="*/ 0 w 538"/>
                      <a:gd name="T11" fmla="*/ 0 h 151"/>
                      <a:gd name="T12" fmla="*/ 0 60000 65536"/>
                      <a:gd name="T13" fmla="*/ 0 60000 65536"/>
                      <a:gd name="T14" fmla="*/ 0 60000 65536"/>
                      <a:gd name="T15" fmla="*/ 0 60000 65536"/>
                      <a:gd name="T16" fmla="*/ 0 60000 65536"/>
                      <a:gd name="T17" fmla="*/ 0 60000 65536"/>
                      <a:gd name="T18" fmla="*/ 0 w 538"/>
                      <a:gd name="T19" fmla="*/ 0 h 151"/>
                      <a:gd name="T20" fmla="*/ 538 w 5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538" h="151">
                        <a:moveTo>
                          <a:pt x="538" y="86"/>
                        </a:moveTo>
                        <a:lnTo>
                          <a:pt x="538" y="135"/>
                        </a:lnTo>
                        <a:lnTo>
                          <a:pt x="287" y="151"/>
                        </a:lnTo>
                        <a:lnTo>
                          <a:pt x="0" y="97"/>
                        </a:lnTo>
                        <a:lnTo>
                          <a:pt x="0" y="0"/>
                        </a:lnTo>
                        <a:lnTo>
                          <a:pt x="538" y="86"/>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nvGrpSpPr>
                  <p:cNvPr id="93" name="Group 61">
                    <a:extLst>
                      <a:ext uri="{FF2B5EF4-FFF2-40B4-BE49-F238E27FC236}">
                        <a16:creationId xmlns:a16="http://schemas.microsoft.com/office/drawing/2014/main" id="{03E150AB-D3AA-4C82-A015-697D13CDD340}"/>
                      </a:ext>
                    </a:extLst>
                  </p:cNvPr>
                  <p:cNvGrpSpPr>
                    <a:grpSpLocks/>
                  </p:cNvGrpSpPr>
                  <p:nvPr/>
                </p:nvGrpSpPr>
                <p:grpSpPr bwMode="auto">
                  <a:xfrm>
                    <a:off x="446" y="1767"/>
                    <a:ext cx="239" cy="151"/>
                    <a:chOff x="446" y="1767"/>
                    <a:chExt cx="239" cy="151"/>
                  </a:xfrm>
                </p:grpSpPr>
                <p:sp>
                  <p:nvSpPr>
                    <p:cNvPr id="94" name="Freeform 62">
                      <a:extLst>
                        <a:ext uri="{FF2B5EF4-FFF2-40B4-BE49-F238E27FC236}">
                          <a16:creationId xmlns:a16="http://schemas.microsoft.com/office/drawing/2014/main" id="{60140D7E-C9EA-47CB-8CE6-7371B9F19358}"/>
                        </a:ext>
                      </a:extLst>
                    </p:cNvPr>
                    <p:cNvSpPr>
                      <a:spLocks/>
                    </p:cNvSpPr>
                    <p:nvPr/>
                  </p:nvSpPr>
                  <p:spPr bwMode="auto">
                    <a:xfrm>
                      <a:off x="446" y="1767"/>
                      <a:ext cx="137" cy="148"/>
                    </a:xfrm>
                    <a:custGeom>
                      <a:avLst/>
                      <a:gdLst>
                        <a:gd name="T0" fmla="*/ 0 w 686"/>
                        <a:gd name="T1" fmla="*/ 0 h 740"/>
                        <a:gd name="T2" fmla="*/ 0 w 686"/>
                        <a:gd name="T3" fmla="*/ 0 h 740"/>
                        <a:gd name="T4" fmla="*/ 0 w 686"/>
                        <a:gd name="T5" fmla="*/ 0 h 740"/>
                        <a:gd name="T6" fmla="*/ 0 w 686"/>
                        <a:gd name="T7" fmla="*/ 0 h 740"/>
                        <a:gd name="T8" fmla="*/ 0 w 686"/>
                        <a:gd name="T9" fmla="*/ 0 h 740"/>
                        <a:gd name="T10" fmla="*/ 0 60000 65536"/>
                        <a:gd name="T11" fmla="*/ 0 60000 65536"/>
                        <a:gd name="T12" fmla="*/ 0 60000 65536"/>
                        <a:gd name="T13" fmla="*/ 0 60000 65536"/>
                        <a:gd name="T14" fmla="*/ 0 60000 65536"/>
                        <a:gd name="T15" fmla="*/ 0 w 686"/>
                        <a:gd name="T16" fmla="*/ 0 h 740"/>
                        <a:gd name="T17" fmla="*/ 686 w 686"/>
                        <a:gd name="T18" fmla="*/ 740 h 740"/>
                      </a:gdLst>
                      <a:ahLst/>
                      <a:cxnLst>
                        <a:cxn ang="T10">
                          <a:pos x="T0" y="T1"/>
                        </a:cxn>
                        <a:cxn ang="T11">
                          <a:pos x="T2" y="T3"/>
                        </a:cxn>
                        <a:cxn ang="T12">
                          <a:pos x="T4" y="T5"/>
                        </a:cxn>
                        <a:cxn ang="T13">
                          <a:pos x="T6" y="T7"/>
                        </a:cxn>
                        <a:cxn ang="T14">
                          <a:pos x="T8" y="T9"/>
                        </a:cxn>
                      </a:cxnLst>
                      <a:rect l="T15" t="T16" r="T17" b="T18"/>
                      <a:pathLst>
                        <a:path w="686" h="740">
                          <a:moveTo>
                            <a:pt x="589" y="740"/>
                          </a:moveTo>
                          <a:lnTo>
                            <a:pt x="686" y="24"/>
                          </a:lnTo>
                          <a:lnTo>
                            <a:pt x="95" y="0"/>
                          </a:lnTo>
                          <a:lnTo>
                            <a:pt x="0" y="638"/>
                          </a:lnTo>
                          <a:lnTo>
                            <a:pt x="589" y="740"/>
                          </a:lnTo>
                          <a:close/>
                        </a:path>
                      </a:pathLst>
                    </a:custGeom>
                    <a:solidFill>
                      <a:srgbClr val="A0A0A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5" name="Freeform 63">
                      <a:extLst>
                        <a:ext uri="{FF2B5EF4-FFF2-40B4-BE49-F238E27FC236}">
                          <a16:creationId xmlns:a16="http://schemas.microsoft.com/office/drawing/2014/main" id="{449ABFC1-3DD7-4F9A-8A4E-B66BFE46B97C}"/>
                        </a:ext>
                      </a:extLst>
                    </p:cNvPr>
                    <p:cNvSpPr>
                      <a:spLocks/>
                    </p:cNvSpPr>
                    <p:nvPr/>
                  </p:nvSpPr>
                  <p:spPr bwMode="auto">
                    <a:xfrm>
                      <a:off x="564" y="1771"/>
                      <a:ext cx="121" cy="147"/>
                    </a:xfrm>
                    <a:custGeom>
                      <a:avLst/>
                      <a:gdLst>
                        <a:gd name="T0" fmla="*/ 0 w 608"/>
                        <a:gd name="T1" fmla="*/ 0 h 735"/>
                        <a:gd name="T2" fmla="*/ 0 w 608"/>
                        <a:gd name="T3" fmla="*/ 0 h 735"/>
                        <a:gd name="T4" fmla="*/ 0 w 608"/>
                        <a:gd name="T5" fmla="*/ 0 h 735"/>
                        <a:gd name="T6" fmla="*/ 0 w 608"/>
                        <a:gd name="T7" fmla="*/ 0 h 735"/>
                        <a:gd name="T8" fmla="*/ 0 w 608"/>
                        <a:gd name="T9" fmla="*/ 0 h 735"/>
                        <a:gd name="T10" fmla="*/ 0 60000 65536"/>
                        <a:gd name="T11" fmla="*/ 0 60000 65536"/>
                        <a:gd name="T12" fmla="*/ 0 60000 65536"/>
                        <a:gd name="T13" fmla="*/ 0 60000 65536"/>
                        <a:gd name="T14" fmla="*/ 0 60000 65536"/>
                        <a:gd name="T15" fmla="*/ 0 w 608"/>
                        <a:gd name="T16" fmla="*/ 0 h 735"/>
                        <a:gd name="T17" fmla="*/ 608 w 608"/>
                        <a:gd name="T18" fmla="*/ 735 h 735"/>
                      </a:gdLst>
                      <a:ahLst/>
                      <a:cxnLst>
                        <a:cxn ang="T10">
                          <a:pos x="T0" y="T1"/>
                        </a:cxn>
                        <a:cxn ang="T11">
                          <a:pos x="T2" y="T3"/>
                        </a:cxn>
                        <a:cxn ang="T12">
                          <a:pos x="T4" y="T5"/>
                        </a:cxn>
                        <a:cxn ang="T13">
                          <a:pos x="T6" y="T7"/>
                        </a:cxn>
                        <a:cxn ang="T14">
                          <a:pos x="T8" y="T9"/>
                        </a:cxn>
                      </a:cxnLst>
                      <a:rect l="T15" t="T16" r="T17" b="T18"/>
                      <a:pathLst>
                        <a:path w="608" h="735">
                          <a:moveTo>
                            <a:pt x="97" y="0"/>
                          </a:moveTo>
                          <a:lnTo>
                            <a:pt x="608" y="163"/>
                          </a:lnTo>
                          <a:lnTo>
                            <a:pt x="536" y="735"/>
                          </a:lnTo>
                          <a:lnTo>
                            <a:pt x="0" y="717"/>
                          </a:lnTo>
                          <a:lnTo>
                            <a:pt x="97" y="0"/>
                          </a:lnTo>
                          <a:close/>
                        </a:path>
                      </a:pathLst>
                    </a:custGeom>
                    <a:solidFill>
                      <a:srgbClr val="80808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6" name="Freeform 64">
                      <a:extLst>
                        <a:ext uri="{FF2B5EF4-FFF2-40B4-BE49-F238E27FC236}">
                          <a16:creationId xmlns:a16="http://schemas.microsoft.com/office/drawing/2014/main" id="{0AC5686F-A71B-4967-B40C-2A9440505674}"/>
                        </a:ext>
                      </a:extLst>
                    </p:cNvPr>
                    <p:cNvSpPr>
                      <a:spLocks/>
                    </p:cNvSpPr>
                    <p:nvPr/>
                  </p:nvSpPr>
                  <p:spPr bwMode="auto">
                    <a:xfrm>
                      <a:off x="462" y="1781"/>
                      <a:ext cx="98" cy="112"/>
                    </a:xfrm>
                    <a:custGeom>
                      <a:avLst/>
                      <a:gdLst>
                        <a:gd name="T0" fmla="*/ 0 w 493"/>
                        <a:gd name="T1" fmla="*/ 0 h 557"/>
                        <a:gd name="T2" fmla="*/ 0 w 493"/>
                        <a:gd name="T3" fmla="*/ 0 h 557"/>
                        <a:gd name="T4" fmla="*/ 0 w 493"/>
                        <a:gd name="T5" fmla="*/ 0 h 557"/>
                        <a:gd name="T6" fmla="*/ 0 w 493"/>
                        <a:gd name="T7" fmla="*/ 0 h 557"/>
                        <a:gd name="T8" fmla="*/ 0 w 493"/>
                        <a:gd name="T9" fmla="*/ 0 h 557"/>
                        <a:gd name="T10" fmla="*/ 0 60000 65536"/>
                        <a:gd name="T11" fmla="*/ 0 60000 65536"/>
                        <a:gd name="T12" fmla="*/ 0 60000 65536"/>
                        <a:gd name="T13" fmla="*/ 0 60000 65536"/>
                        <a:gd name="T14" fmla="*/ 0 60000 65536"/>
                        <a:gd name="T15" fmla="*/ 0 w 493"/>
                        <a:gd name="T16" fmla="*/ 0 h 557"/>
                        <a:gd name="T17" fmla="*/ 493 w 493"/>
                        <a:gd name="T18" fmla="*/ 557 h 557"/>
                      </a:gdLst>
                      <a:ahLst/>
                      <a:cxnLst>
                        <a:cxn ang="T10">
                          <a:pos x="T0" y="T1"/>
                        </a:cxn>
                        <a:cxn ang="T11">
                          <a:pos x="T2" y="T3"/>
                        </a:cxn>
                        <a:cxn ang="T12">
                          <a:pos x="T4" y="T5"/>
                        </a:cxn>
                        <a:cxn ang="T13">
                          <a:pos x="T6" y="T7"/>
                        </a:cxn>
                        <a:cxn ang="T14">
                          <a:pos x="T8" y="T9"/>
                        </a:cxn>
                      </a:cxnLst>
                      <a:rect l="T15" t="T16" r="T17" b="T18"/>
                      <a:pathLst>
                        <a:path w="493" h="557">
                          <a:moveTo>
                            <a:pt x="493" y="25"/>
                          </a:moveTo>
                          <a:lnTo>
                            <a:pt x="423" y="557"/>
                          </a:lnTo>
                          <a:lnTo>
                            <a:pt x="0" y="494"/>
                          </a:lnTo>
                          <a:lnTo>
                            <a:pt x="73" y="0"/>
                          </a:lnTo>
                          <a:lnTo>
                            <a:pt x="493" y="25"/>
                          </a:lnTo>
                          <a:close/>
                        </a:path>
                      </a:pathLst>
                    </a:custGeom>
                    <a:solidFill>
                      <a:srgbClr val="0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nvGrpSpPr>
                <p:cNvPr id="83" name="Group 65">
                  <a:extLst>
                    <a:ext uri="{FF2B5EF4-FFF2-40B4-BE49-F238E27FC236}">
                      <a16:creationId xmlns:a16="http://schemas.microsoft.com/office/drawing/2014/main" id="{FC3A7D5B-8B22-4200-83A1-EFFF6EA47350}"/>
                    </a:ext>
                  </a:extLst>
                </p:cNvPr>
                <p:cNvGrpSpPr>
                  <a:grpSpLocks/>
                </p:cNvGrpSpPr>
                <p:nvPr/>
              </p:nvGrpSpPr>
              <p:grpSpPr bwMode="auto">
                <a:xfrm>
                  <a:off x="424" y="1915"/>
                  <a:ext cx="97" cy="69"/>
                  <a:chOff x="424" y="1915"/>
                  <a:chExt cx="97" cy="69"/>
                </a:xfrm>
              </p:grpSpPr>
              <p:sp>
                <p:nvSpPr>
                  <p:cNvPr id="84" name="Freeform 66">
                    <a:extLst>
                      <a:ext uri="{FF2B5EF4-FFF2-40B4-BE49-F238E27FC236}">
                        <a16:creationId xmlns:a16="http://schemas.microsoft.com/office/drawing/2014/main" id="{501B28EF-B637-4C4F-BF1B-6AE4560628E1}"/>
                      </a:ext>
                    </a:extLst>
                  </p:cNvPr>
                  <p:cNvSpPr>
                    <a:spLocks/>
                  </p:cNvSpPr>
                  <p:nvPr/>
                </p:nvSpPr>
                <p:spPr bwMode="auto">
                  <a:xfrm>
                    <a:off x="424" y="1915"/>
                    <a:ext cx="97" cy="69"/>
                  </a:xfrm>
                  <a:custGeom>
                    <a:avLst/>
                    <a:gdLst>
                      <a:gd name="T0" fmla="*/ 0 w 483"/>
                      <a:gd name="T1" fmla="*/ 0 h 346"/>
                      <a:gd name="T2" fmla="*/ 0 w 483"/>
                      <a:gd name="T3" fmla="*/ 0 h 346"/>
                      <a:gd name="T4" fmla="*/ 0 w 483"/>
                      <a:gd name="T5" fmla="*/ 0 h 346"/>
                      <a:gd name="T6" fmla="*/ 0 w 483"/>
                      <a:gd name="T7" fmla="*/ 0 h 346"/>
                      <a:gd name="T8" fmla="*/ 0 w 483"/>
                      <a:gd name="T9" fmla="*/ 0 h 346"/>
                      <a:gd name="T10" fmla="*/ 0 60000 65536"/>
                      <a:gd name="T11" fmla="*/ 0 60000 65536"/>
                      <a:gd name="T12" fmla="*/ 0 60000 65536"/>
                      <a:gd name="T13" fmla="*/ 0 60000 65536"/>
                      <a:gd name="T14" fmla="*/ 0 60000 65536"/>
                      <a:gd name="T15" fmla="*/ 0 w 483"/>
                      <a:gd name="T16" fmla="*/ 0 h 346"/>
                      <a:gd name="T17" fmla="*/ 483 w 483"/>
                      <a:gd name="T18" fmla="*/ 346 h 346"/>
                    </a:gdLst>
                    <a:ahLst/>
                    <a:cxnLst>
                      <a:cxn ang="T10">
                        <a:pos x="T0" y="T1"/>
                      </a:cxn>
                      <a:cxn ang="T11">
                        <a:pos x="T2" y="T3"/>
                      </a:cxn>
                      <a:cxn ang="T12">
                        <a:pos x="T4" y="T5"/>
                      </a:cxn>
                      <a:cxn ang="T13">
                        <a:pos x="T6" y="T7"/>
                      </a:cxn>
                      <a:cxn ang="T14">
                        <a:pos x="T8" y="T9"/>
                      </a:cxn>
                    </a:cxnLst>
                    <a:rect l="T15" t="T16" r="T17" b="T18"/>
                    <a:pathLst>
                      <a:path w="483" h="346">
                        <a:moveTo>
                          <a:pt x="0" y="0"/>
                        </a:moveTo>
                        <a:lnTo>
                          <a:pt x="483" y="104"/>
                        </a:lnTo>
                        <a:lnTo>
                          <a:pt x="483" y="346"/>
                        </a:lnTo>
                        <a:lnTo>
                          <a:pt x="0" y="195"/>
                        </a:lnTo>
                        <a:lnTo>
                          <a:pt x="0" y="0"/>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5" name="Line 67">
                    <a:extLst>
                      <a:ext uri="{FF2B5EF4-FFF2-40B4-BE49-F238E27FC236}">
                        <a16:creationId xmlns:a16="http://schemas.microsoft.com/office/drawing/2014/main" id="{50336FBB-D3F3-4770-9ADA-D3A501C035D1}"/>
                      </a:ext>
                    </a:extLst>
                  </p:cNvPr>
                  <p:cNvSpPr>
                    <a:spLocks noChangeShapeType="1"/>
                  </p:cNvSpPr>
                  <p:nvPr/>
                </p:nvSpPr>
                <p:spPr bwMode="auto">
                  <a:xfrm flipH="1" flipV="1">
                    <a:off x="433" y="1933"/>
                    <a:ext cx="26" cy="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6" name="Line 68">
                    <a:extLst>
                      <a:ext uri="{FF2B5EF4-FFF2-40B4-BE49-F238E27FC236}">
                        <a16:creationId xmlns:a16="http://schemas.microsoft.com/office/drawing/2014/main" id="{5499B3B1-2974-42A8-8BC6-F3AB3C3CC798}"/>
                      </a:ext>
                    </a:extLst>
                  </p:cNvPr>
                  <p:cNvSpPr>
                    <a:spLocks noChangeShapeType="1"/>
                  </p:cNvSpPr>
                  <p:nvPr/>
                </p:nvSpPr>
                <p:spPr bwMode="auto">
                  <a:xfrm>
                    <a:off x="472" y="1941"/>
                    <a:ext cx="34" cy="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7" name="Line 69">
                    <a:extLst>
                      <a:ext uri="{FF2B5EF4-FFF2-40B4-BE49-F238E27FC236}">
                        <a16:creationId xmlns:a16="http://schemas.microsoft.com/office/drawing/2014/main" id="{88A72A84-C632-4B4B-B975-3CC54367AC36}"/>
                      </a:ext>
                    </a:extLst>
                  </p:cNvPr>
                  <p:cNvSpPr>
                    <a:spLocks noChangeShapeType="1"/>
                  </p:cNvSpPr>
                  <p:nvPr/>
                </p:nvSpPr>
                <p:spPr bwMode="auto">
                  <a:xfrm>
                    <a:off x="465" y="1924"/>
                    <a:ext cx="1" cy="4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8" name="Line 70">
                    <a:extLst>
                      <a:ext uri="{FF2B5EF4-FFF2-40B4-BE49-F238E27FC236}">
                        <a16:creationId xmlns:a16="http://schemas.microsoft.com/office/drawing/2014/main" id="{83900F4C-E581-423F-BFB6-50140ACB38A9}"/>
                      </a:ext>
                    </a:extLst>
                  </p:cNvPr>
                  <p:cNvSpPr>
                    <a:spLocks noChangeShapeType="1"/>
                  </p:cNvSpPr>
                  <p:nvPr/>
                </p:nvSpPr>
                <p:spPr bwMode="auto">
                  <a:xfrm>
                    <a:off x="511" y="1934"/>
                    <a:ext cx="1" cy="4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9" name="Line 71">
                    <a:extLst>
                      <a:ext uri="{FF2B5EF4-FFF2-40B4-BE49-F238E27FC236}">
                        <a16:creationId xmlns:a16="http://schemas.microsoft.com/office/drawing/2014/main" id="{2FB5469E-B89E-401B-9CD9-816496AD75D2}"/>
                      </a:ext>
                    </a:extLst>
                  </p:cNvPr>
                  <p:cNvSpPr>
                    <a:spLocks noChangeShapeType="1"/>
                  </p:cNvSpPr>
                  <p:nvPr/>
                </p:nvSpPr>
                <p:spPr bwMode="auto">
                  <a:xfrm>
                    <a:off x="425" y="1933"/>
                    <a:ext cx="88"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0" name="Line 72">
                    <a:extLst>
                      <a:ext uri="{FF2B5EF4-FFF2-40B4-BE49-F238E27FC236}">
                        <a16:creationId xmlns:a16="http://schemas.microsoft.com/office/drawing/2014/main" id="{A2E81FCF-D419-461F-934C-D8E6EC4A0F4A}"/>
                      </a:ext>
                    </a:extLst>
                  </p:cNvPr>
                  <p:cNvSpPr>
                    <a:spLocks noChangeShapeType="1"/>
                  </p:cNvSpPr>
                  <p:nvPr/>
                </p:nvSpPr>
                <p:spPr bwMode="auto">
                  <a:xfrm flipH="1" flipV="1">
                    <a:off x="424" y="1926"/>
                    <a:ext cx="89" cy="2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nvGrpSpPr>
              <p:cNvPr id="50" name="Group 73">
                <a:extLst>
                  <a:ext uri="{FF2B5EF4-FFF2-40B4-BE49-F238E27FC236}">
                    <a16:creationId xmlns:a16="http://schemas.microsoft.com/office/drawing/2014/main" id="{ED2B86EA-7F43-4CA4-93F7-FF70F697B06D}"/>
                  </a:ext>
                </a:extLst>
              </p:cNvPr>
              <p:cNvGrpSpPr>
                <a:grpSpLocks/>
              </p:cNvGrpSpPr>
              <p:nvPr/>
            </p:nvGrpSpPr>
            <p:grpSpPr bwMode="auto">
              <a:xfrm>
                <a:off x="325" y="1917"/>
                <a:ext cx="231" cy="118"/>
                <a:chOff x="325" y="1917"/>
                <a:chExt cx="231" cy="118"/>
              </a:xfrm>
            </p:grpSpPr>
            <p:grpSp>
              <p:nvGrpSpPr>
                <p:cNvPr id="51" name="Group 74">
                  <a:extLst>
                    <a:ext uri="{FF2B5EF4-FFF2-40B4-BE49-F238E27FC236}">
                      <a16:creationId xmlns:a16="http://schemas.microsoft.com/office/drawing/2014/main" id="{AF50764F-C5D3-4819-9731-A33C79866760}"/>
                    </a:ext>
                  </a:extLst>
                </p:cNvPr>
                <p:cNvGrpSpPr>
                  <a:grpSpLocks/>
                </p:cNvGrpSpPr>
                <p:nvPr/>
              </p:nvGrpSpPr>
              <p:grpSpPr bwMode="auto">
                <a:xfrm>
                  <a:off x="504" y="1981"/>
                  <a:ext cx="37" cy="28"/>
                  <a:chOff x="504" y="1981"/>
                  <a:chExt cx="37" cy="28"/>
                </a:xfrm>
              </p:grpSpPr>
              <p:sp>
                <p:nvSpPr>
                  <p:cNvPr id="80" name="Freeform 75">
                    <a:extLst>
                      <a:ext uri="{FF2B5EF4-FFF2-40B4-BE49-F238E27FC236}">
                        <a16:creationId xmlns:a16="http://schemas.microsoft.com/office/drawing/2014/main" id="{CD06E597-9CB5-44AB-8525-1D1017DDF8FD}"/>
                      </a:ext>
                    </a:extLst>
                  </p:cNvPr>
                  <p:cNvSpPr>
                    <a:spLocks/>
                  </p:cNvSpPr>
                  <p:nvPr/>
                </p:nvSpPr>
                <p:spPr bwMode="auto">
                  <a:xfrm>
                    <a:off x="531" y="1981"/>
                    <a:ext cx="10" cy="28"/>
                  </a:xfrm>
                  <a:custGeom>
                    <a:avLst/>
                    <a:gdLst>
                      <a:gd name="T0" fmla="*/ 0 w 53"/>
                      <a:gd name="T1" fmla="*/ 0 h 140"/>
                      <a:gd name="T2" fmla="*/ 0 w 53"/>
                      <a:gd name="T3" fmla="*/ 0 h 140"/>
                      <a:gd name="T4" fmla="*/ 0 w 53"/>
                      <a:gd name="T5" fmla="*/ 0 h 140"/>
                      <a:gd name="T6" fmla="*/ 0 w 53"/>
                      <a:gd name="T7" fmla="*/ 0 h 140"/>
                      <a:gd name="T8" fmla="*/ 0 w 53"/>
                      <a:gd name="T9" fmla="*/ 0 h 140"/>
                      <a:gd name="T10" fmla="*/ 0 60000 65536"/>
                      <a:gd name="T11" fmla="*/ 0 60000 65536"/>
                      <a:gd name="T12" fmla="*/ 0 60000 65536"/>
                      <a:gd name="T13" fmla="*/ 0 60000 65536"/>
                      <a:gd name="T14" fmla="*/ 0 60000 65536"/>
                      <a:gd name="T15" fmla="*/ 0 w 53"/>
                      <a:gd name="T16" fmla="*/ 0 h 140"/>
                      <a:gd name="T17" fmla="*/ 53 w 53"/>
                      <a:gd name="T18" fmla="*/ 140 h 140"/>
                    </a:gdLst>
                    <a:ahLst/>
                    <a:cxnLst>
                      <a:cxn ang="T10">
                        <a:pos x="T0" y="T1"/>
                      </a:cxn>
                      <a:cxn ang="T11">
                        <a:pos x="T2" y="T3"/>
                      </a:cxn>
                      <a:cxn ang="T12">
                        <a:pos x="T4" y="T5"/>
                      </a:cxn>
                      <a:cxn ang="T13">
                        <a:pos x="T6" y="T7"/>
                      </a:cxn>
                      <a:cxn ang="T14">
                        <a:pos x="T8" y="T9"/>
                      </a:cxn>
                    </a:cxnLst>
                    <a:rect l="T15" t="T16" r="T17" b="T18"/>
                    <a:pathLst>
                      <a:path w="53" h="140">
                        <a:moveTo>
                          <a:pt x="37" y="0"/>
                        </a:moveTo>
                        <a:lnTo>
                          <a:pt x="53" y="131"/>
                        </a:lnTo>
                        <a:lnTo>
                          <a:pt x="14" y="140"/>
                        </a:lnTo>
                        <a:lnTo>
                          <a:pt x="0" y="6"/>
                        </a:lnTo>
                        <a:lnTo>
                          <a:pt x="37" y="0"/>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1" name="Freeform 76">
                    <a:extLst>
                      <a:ext uri="{FF2B5EF4-FFF2-40B4-BE49-F238E27FC236}">
                        <a16:creationId xmlns:a16="http://schemas.microsoft.com/office/drawing/2014/main" id="{EEB512DB-703C-48A4-80E1-2461A8485711}"/>
                      </a:ext>
                    </a:extLst>
                  </p:cNvPr>
                  <p:cNvSpPr>
                    <a:spLocks/>
                  </p:cNvSpPr>
                  <p:nvPr/>
                </p:nvSpPr>
                <p:spPr bwMode="auto">
                  <a:xfrm>
                    <a:off x="504" y="1985"/>
                    <a:ext cx="29" cy="24"/>
                  </a:xfrm>
                  <a:custGeom>
                    <a:avLst/>
                    <a:gdLst>
                      <a:gd name="T0" fmla="*/ 0 w 148"/>
                      <a:gd name="T1" fmla="*/ 0 h 122"/>
                      <a:gd name="T2" fmla="*/ 0 w 148"/>
                      <a:gd name="T3" fmla="*/ 0 h 122"/>
                      <a:gd name="T4" fmla="*/ 0 w 148"/>
                      <a:gd name="T5" fmla="*/ 0 h 122"/>
                      <a:gd name="T6" fmla="*/ 0 w 148"/>
                      <a:gd name="T7" fmla="*/ 0 h 122"/>
                      <a:gd name="T8" fmla="*/ 0 w 148"/>
                      <a:gd name="T9" fmla="*/ 0 h 122"/>
                      <a:gd name="T10" fmla="*/ 0 w 148"/>
                      <a:gd name="T11" fmla="*/ 0 h 122"/>
                      <a:gd name="T12" fmla="*/ 0 w 148"/>
                      <a:gd name="T13" fmla="*/ 0 h 122"/>
                      <a:gd name="T14" fmla="*/ 0 60000 65536"/>
                      <a:gd name="T15" fmla="*/ 0 60000 65536"/>
                      <a:gd name="T16" fmla="*/ 0 60000 65536"/>
                      <a:gd name="T17" fmla="*/ 0 60000 65536"/>
                      <a:gd name="T18" fmla="*/ 0 60000 65536"/>
                      <a:gd name="T19" fmla="*/ 0 60000 65536"/>
                      <a:gd name="T20" fmla="*/ 0 60000 65536"/>
                      <a:gd name="T21" fmla="*/ 0 w 148"/>
                      <a:gd name="T22" fmla="*/ 0 h 122"/>
                      <a:gd name="T23" fmla="*/ 148 w 148"/>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122">
                        <a:moveTo>
                          <a:pt x="136" y="5"/>
                        </a:moveTo>
                        <a:lnTo>
                          <a:pt x="148" y="122"/>
                        </a:lnTo>
                        <a:lnTo>
                          <a:pt x="0" y="61"/>
                        </a:lnTo>
                        <a:lnTo>
                          <a:pt x="58" y="43"/>
                        </a:lnTo>
                        <a:lnTo>
                          <a:pt x="111" y="70"/>
                        </a:lnTo>
                        <a:lnTo>
                          <a:pt x="94" y="0"/>
                        </a:lnTo>
                        <a:lnTo>
                          <a:pt x="136" y="5"/>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52" name="Group 77">
                  <a:extLst>
                    <a:ext uri="{FF2B5EF4-FFF2-40B4-BE49-F238E27FC236}">
                      <a16:creationId xmlns:a16="http://schemas.microsoft.com/office/drawing/2014/main" id="{4765D75B-13ED-4830-A744-97F7187FD1D6}"/>
                    </a:ext>
                  </a:extLst>
                </p:cNvPr>
                <p:cNvGrpSpPr>
                  <a:grpSpLocks/>
                </p:cNvGrpSpPr>
                <p:nvPr/>
              </p:nvGrpSpPr>
              <p:grpSpPr bwMode="auto">
                <a:xfrm>
                  <a:off x="325" y="1917"/>
                  <a:ext cx="231" cy="118"/>
                  <a:chOff x="325" y="1917"/>
                  <a:chExt cx="231" cy="118"/>
                </a:xfrm>
              </p:grpSpPr>
              <p:sp>
                <p:nvSpPr>
                  <p:cNvPr id="53" name="Freeform 78">
                    <a:extLst>
                      <a:ext uri="{FF2B5EF4-FFF2-40B4-BE49-F238E27FC236}">
                        <a16:creationId xmlns:a16="http://schemas.microsoft.com/office/drawing/2014/main" id="{F990BBDE-854A-4A45-BCDA-3B16E954C297}"/>
                      </a:ext>
                    </a:extLst>
                  </p:cNvPr>
                  <p:cNvSpPr>
                    <a:spLocks/>
                  </p:cNvSpPr>
                  <p:nvPr/>
                </p:nvSpPr>
                <p:spPr bwMode="auto">
                  <a:xfrm>
                    <a:off x="326" y="1917"/>
                    <a:ext cx="226" cy="105"/>
                  </a:xfrm>
                  <a:custGeom>
                    <a:avLst/>
                    <a:gdLst>
                      <a:gd name="T0" fmla="*/ 0 w 1132"/>
                      <a:gd name="T1" fmla="*/ 0 h 525"/>
                      <a:gd name="T2" fmla="*/ 0 w 1132"/>
                      <a:gd name="T3" fmla="*/ 0 h 525"/>
                      <a:gd name="T4" fmla="*/ 0 w 1132"/>
                      <a:gd name="T5" fmla="*/ 0 h 525"/>
                      <a:gd name="T6" fmla="*/ 0 w 1132"/>
                      <a:gd name="T7" fmla="*/ 0 h 525"/>
                      <a:gd name="T8" fmla="*/ 0 w 1132"/>
                      <a:gd name="T9" fmla="*/ 0 h 525"/>
                      <a:gd name="T10" fmla="*/ 0 60000 65536"/>
                      <a:gd name="T11" fmla="*/ 0 60000 65536"/>
                      <a:gd name="T12" fmla="*/ 0 60000 65536"/>
                      <a:gd name="T13" fmla="*/ 0 60000 65536"/>
                      <a:gd name="T14" fmla="*/ 0 60000 65536"/>
                      <a:gd name="T15" fmla="*/ 0 w 1132"/>
                      <a:gd name="T16" fmla="*/ 0 h 525"/>
                      <a:gd name="T17" fmla="*/ 1132 w 1132"/>
                      <a:gd name="T18" fmla="*/ 525 h 525"/>
                    </a:gdLst>
                    <a:ahLst/>
                    <a:cxnLst>
                      <a:cxn ang="T10">
                        <a:pos x="T0" y="T1"/>
                      </a:cxn>
                      <a:cxn ang="T11">
                        <a:pos x="T2" y="T3"/>
                      </a:cxn>
                      <a:cxn ang="T12">
                        <a:pos x="T4" y="T5"/>
                      </a:cxn>
                      <a:cxn ang="T13">
                        <a:pos x="T6" y="T7"/>
                      </a:cxn>
                      <a:cxn ang="T14">
                        <a:pos x="T8" y="T9"/>
                      </a:cxn>
                    </a:cxnLst>
                    <a:rect l="T15" t="T16" r="T17" b="T18"/>
                    <a:pathLst>
                      <a:path w="1132" h="525">
                        <a:moveTo>
                          <a:pt x="1132" y="223"/>
                        </a:moveTo>
                        <a:lnTo>
                          <a:pt x="589" y="525"/>
                        </a:lnTo>
                        <a:lnTo>
                          <a:pt x="0" y="230"/>
                        </a:lnTo>
                        <a:lnTo>
                          <a:pt x="452" y="0"/>
                        </a:lnTo>
                        <a:lnTo>
                          <a:pt x="1132" y="223"/>
                        </a:lnTo>
                        <a:close/>
                      </a:path>
                    </a:pathLst>
                  </a:custGeom>
                  <a:solidFill>
                    <a:srgbClr val="80808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4" name="Freeform 79">
                    <a:extLst>
                      <a:ext uri="{FF2B5EF4-FFF2-40B4-BE49-F238E27FC236}">
                        <a16:creationId xmlns:a16="http://schemas.microsoft.com/office/drawing/2014/main" id="{F5A82405-2ED8-47D4-A62D-51ADA5F71472}"/>
                      </a:ext>
                    </a:extLst>
                  </p:cNvPr>
                  <p:cNvSpPr>
                    <a:spLocks/>
                  </p:cNvSpPr>
                  <p:nvPr/>
                </p:nvSpPr>
                <p:spPr bwMode="auto">
                  <a:xfrm>
                    <a:off x="443" y="1961"/>
                    <a:ext cx="113" cy="74"/>
                  </a:xfrm>
                  <a:custGeom>
                    <a:avLst/>
                    <a:gdLst>
                      <a:gd name="T0" fmla="*/ 0 w 566"/>
                      <a:gd name="T1" fmla="*/ 0 h 371"/>
                      <a:gd name="T2" fmla="*/ 0 w 566"/>
                      <a:gd name="T3" fmla="*/ 0 h 371"/>
                      <a:gd name="T4" fmla="*/ 0 w 566"/>
                      <a:gd name="T5" fmla="*/ 0 h 371"/>
                      <a:gd name="T6" fmla="*/ 0 w 566"/>
                      <a:gd name="T7" fmla="*/ 0 h 371"/>
                      <a:gd name="T8" fmla="*/ 0 w 566"/>
                      <a:gd name="T9" fmla="*/ 0 h 371"/>
                      <a:gd name="T10" fmla="*/ 0 60000 65536"/>
                      <a:gd name="T11" fmla="*/ 0 60000 65536"/>
                      <a:gd name="T12" fmla="*/ 0 60000 65536"/>
                      <a:gd name="T13" fmla="*/ 0 60000 65536"/>
                      <a:gd name="T14" fmla="*/ 0 60000 65536"/>
                      <a:gd name="T15" fmla="*/ 0 w 566"/>
                      <a:gd name="T16" fmla="*/ 0 h 371"/>
                      <a:gd name="T17" fmla="*/ 566 w 566"/>
                      <a:gd name="T18" fmla="*/ 371 h 371"/>
                    </a:gdLst>
                    <a:ahLst/>
                    <a:cxnLst>
                      <a:cxn ang="T10">
                        <a:pos x="T0" y="T1"/>
                      </a:cxn>
                      <a:cxn ang="T11">
                        <a:pos x="T2" y="T3"/>
                      </a:cxn>
                      <a:cxn ang="T12">
                        <a:pos x="T4" y="T5"/>
                      </a:cxn>
                      <a:cxn ang="T13">
                        <a:pos x="T6" y="T7"/>
                      </a:cxn>
                      <a:cxn ang="T14">
                        <a:pos x="T8" y="T9"/>
                      </a:cxn>
                    </a:cxnLst>
                    <a:rect l="T15" t="T16" r="T17" b="T18"/>
                    <a:pathLst>
                      <a:path w="566" h="371">
                        <a:moveTo>
                          <a:pt x="547" y="0"/>
                        </a:moveTo>
                        <a:lnTo>
                          <a:pt x="0" y="307"/>
                        </a:lnTo>
                        <a:lnTo>
                          <a:pt x="16" y="371"/>
                        </a:lnTo>
                        <a:lnTo>
                          <a:pt x="566" y="60"/>
                        </a:lnTo>
                        <a:lnTo>
                          <a:pt x="547" y="0"/>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5" name="Freeform 80">
                    <a:extLst>
                      <a:ext uri="{FF2B5EF4-FFF2-40B4-BE49-F238E27FC236}">
                        <a16:creationId xmlns:a16="http://schemas.microsoft.com/office/drawing/2014/main" id="{DD91C525-A068-4689-BB4F-4254D0F17B0D}"/>
                      </a:ext>
                    </a:extLst>
                  </p:cNvPr>
                  <p:cNvSpPr>
                    <a:spLocks/>
                  </p:cNvSpPr>
                  <p:nvPr/>
                </p:nvSpPr>
                <p:spPr bwMode="auto">
                  <a:xfrm>
                    <a:off x="325" y="1963"/>
                    <a:ext cx="121" cy="72"/>
                  </a:xfrm>
                  <a:custGeom>
                    <a:avLst/>
                    <a:gdLst>
                      <a:gd name="T0" fmla="*/ 0 w 605"/>
                      <a:gd name="T1" fmla="*/ 0 h 363"/>
                      <a:gd name="T2" fmla="*/ 0 w 605"/>
                      <a:gd name="T3" fmla="*/ 0 h 363"/>
                      <a:gd name="T4" fmla="*/ 0 w 605"/>
                      <a:gd name="T5" fmla="*/ 0 h 363"/>
                      <a:gd name="T6" fmla="*/ 0 w 605"/>
                      <a:gd name="T7" fmla="*/ 0 h 363"/>
                      <a:gd name="T8" fmla="*/ 0 w 605"/>
                      <a:gd name="T9" fmla="*/ 0 h 363"/>
                      <a:gd name="T10" fmla="*/ 0 60000 65536"/>
                      <a:gd name="T11" fmla="*/ 0 60000 65536"/>
                      <a:gd name="T12" fmla="*/ 0 60000 65536"/>
                      <a:gd name="T13" fmla="*/ 0 60000 65536"/>
                      <a:gd name="T14" fmla="*/ 0 60000 65536"/>
                      <a:gd name="T15" fmla="*/ 0 w 605"/>
                      <a:gd name="T16" fmla="*/ 0 h 363"/>
                      <a:gd name="T17" fmla="*/ 605 w 605"/>
                      <a:gd name="T18" fmla="*/ 363 h 363"/>
                    </a:gdLst>
                    <a:ahLst/>
                    <a:cxnLst>
                      <a:cxn ang="T10">
                        <a:pos x="T0" y="T1"/>
                      </a:cxn>
                      <a:cxn ang="T11">
                        <a:pos x="T2" y="T3"/>
                      </a:cxn>
                      <a:cxn ang="T12">
                        <a:pos x="T4" y="T5"/>
                      </a:cxn>
                      <a:cxn ang="T13">
                        <a:pos x="T6" y="T7"/>
                      </a:cxn>
                      <a:cxn ang="T14">
                        <a:pos x="T8" y="T9"/>
                      </a:cxn>
                    </a:cxnLst>
                    <a:rect l="T15" t="T16" r="T17" b="T18"/>
                    <a:pathLst>
                      <a:path w="605" h="363">
                        <a:moveTo>
                          <a:pt x="605" y="363"/>
                        </a:moveTo>
                        <a:lnTo>
                          <a:pt x="587" y="295"/>
                        </a:lnTo>
                        <a:lnTo>
                          <a:pt x="0" y="0"/>
                        </a:lnTo>
                        <a:lnTo>
                          <a:pt x="21" y="53"/>
                        </a:lnTo>
                        <a:lnTo>
                          <a:pt x="605" y="363"/>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6" name="Freeform 81">
                    <a:extLst>
                      <a:ext uri="{FF2B5EF4-FFF2-40B4-BE49-F238E27FC236}">
                        <a16:creationId xmlns:a16="http://schemas.microsoft.com/office/drawing/2014/main" id="{F3357D01-CCC6-4411-AF80-1256E6C2369B}"/>
                      </a:ext>
                    </a:extLst>
                  </p:cNvPr>
                  <p:cNvSpPr>
                    <a:spLocks/>
                  </p:cNvSpPr>
                  <p:nvPr/>
                </p:nvSpPr>
                <p:spPr bwMode="auto">
                  <a:xfrm>
                    <a:off x="417" y="1966"/>
                    <a:ext cx="90" cy="46"/>
                  </a:xfrm>
                  <a:custGeom>
                    <a:avLst/>
                    <a:gdLst>
                      <a:gd name="T0" fmla="*/ 0 w 454"/>
                      <a:gd name="T1" fmla="*/ 0 h 230"/>
                      <a:gd name="T2" fmla="*/ 0 w 454"/>
                      <a:gd name="T3" fmla="*/ 0 h 230"/>
                      <a:gd name="T4" fmla="*/ 0 w 454"/>
                      <a:gd name="T5" fmla="*/ 0 h 230"/>
                      <a:gd name="T6" fmla="*/ 0 w 454"/>
                      <a:gd name="T7" fmla="*/ 0 h 230"/>
                      <a:gd name="T8" fmla="*/ 0 w 454"/>
                      <a:gd name="T9" fmla="*/ 0 h 230"/>
                      <a:gd name="T10" fmla="*/ 0 60000 65536"/>
                      <a:gd name="T11" fmla="*/ 0 60000 65536"/>
                      <a:gd name="T12" fmla="*/ 0 60000 65536"/>
                      <a:gd name="T13" fmla="*/ 0 60000 65536"/>
                      <a:gd name="T14" fmla="*/ 0 60000 65536"/>
                      <a:gd name="T15" fmla="*/ 0 w 454"/>
                      <a:gd name="T16" fmla="*/ 0 h 230"/>
                      <a:gd name="T17" fmla="*/ 454 w 454"/>
                      <a:gd name="T18" fmla="*/ 230 h 230"/>
                    </a:gdLst>
                    <a:ahLst/>
                    <a:cxnLst>
                      <a:cxn ang="T10">
                        <a:pos x="T0" y="T1"/>
                      </a:cxn>
                      <a:cxn ang="T11">
                        <a:pos x="T2" y="T3"/>
                      </a:cxn>
                      <a:cxn ang="T12">
                        <a:pos x="T4" y="T5"/>
                      </a:cxn>
                      <a:cxn ang="T13">
                        <a:pos x="T6" y="T7"/>
                      </a:cxn>
                      <a:cxn ang="T14">
                        <a:pos x="T8" y="T9"/>
                      </a:cxn>
                    </a:cxnLst>
                    <a:rect l="T15" t="T16" r="T17" b="T18"/>
                    <a:pathLst>
                      <a:path w="454" h="230">
                        <a:moveTo>
                          <a:pt x="454" y="59"/>
                        </a:moveTo>
                        <a:lnTo>
                          <a:pt x="297" y="0"/>
                        </a:lnTo>
                        <a:lnTo>
                          <a:pt x="0" y="161"/>
                        </a:lnTo>
                        <a:lnTo>
                          <a:pt x="151" y="230"/>
                        </a:lnTo>
                        <a:lnTo>
                          <a:pt x="454" y="5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7" name="Freeform 82">
                    <a:extLst>
                      <a:ext uri="{FF2B5EF4-FFF2-40B4-BE49-F238E27FC236}">
                        <a16:creationId xmlns:a16="http://schemas.microsoft.com/office/drawing/2014/main" id="{67DB8D17-BB8A-416D-BAD8-17EB0BA2D5FE}"/>
                      </a:ext>
                    </a:extLst>
                  </p:cNvPr>
                  <p:cNvSpPr>
                    <a:spLocks/>
                  </p:cNvSpPr>
                  <p:nvPr/>
                </p:nvSpPr>
                <p:spPr bwMode="auto">
                  <a:xfrm>
                    <a:off x="336" y="1934"/>
                    <a:ext cx="134" cy="61"/>
                  </a:xfrm>
                  <a:custGeom>
                    <a:avLst/>
                    <a:gdLst>
                      <a:gd name="T0" fmla="*/ 0 w 669"/>
                      <a:gd name="T1" fmla="*/ 0 h 309"/>
                      <a:gd name="T2" fmla="*/ 0 w 669"/>
                      <a:gd name="T3" fmla="*/ 0 h 309"/>
                      <a:gd name="T4" fmla="*/ 0 w 669"/>
                      <a:gd name="T5" fmla="*/ 0 h 309"/>
                      <a:gd name="T6" fmla="*/ 0 w 669"/>
                      <a:gd name="T7" fmla="*/ 0 h 309"/>
                      <a:gd name="T8" fmla="*/ 0 w 669"/>
                      <a:gd name="T9" fmla="*/ 0 h 309"/>
                      <a:gd name="T10" fmla="*/ 0 60000 65536"/>
                      <a:gd name="T11" fmla="*/ 0 60000 65536"/>
                      <a:gd name="T12" fmla="*/ 0 60000 65536"/>
                      <a:gd name="T13" fmla="*/ 0 60000 65536"/>
                      <a:gd name="T14" fmla="*/ 0 60000 65536"/>
                      <a:gd name="T15" fmla="*/ 0 w 669"/>
                      <a:gd name="T16" fmla="*/ 0 h 309"/>
                      <a:gd name="T17" fmla="*/ 669 w 669"/>
                      <a:gd name="T18" fmla="*/ 309 h 309"/>
                    </a:gdLst>
                    <a:ahLst/>
                    <a:cxnLst>
                      <a:cxn ang="T10">
                        <a:pos x="T0" y="T1"/>
                      </a:cxn>
                      <a:cxn ang="T11">
                        <a:pos x="T2" y="T3"/>
                      </a:cxn>
                      <a:cxn ang="T12">
                        <a:pos x="T4" y="T5"/>
                      </a:cxn>
                      <a:cxn ang="T13">
                        <a:pos x="T6" y="T7"/>
                      </a:cxn>
                      <a:cxn ang="T14">
                        <a:pos x="T8" y="T9"/>
                      </a:cxn>
                    </a:cxnLst>
                    <a:rect l="T15" t="T16" r="T17" b="T18"/>
                    <a:pathLst>
                      <a:path w="669" h="309">
                        <a:moveTo>
                          <a:pt x="669" y="150"/>
                        </a:moveTo>
                        <a:lnTo>
                          <a:pt x="377" y="309"/>
                        </a:lnTo>
                        <a:lnTo>
                          <a:pt x="0" y="132"/>
                        </a:lnTo>
                        <a:lnTo>
                          <a:pt x="273" y="0"/>
                        </a:lnTo>
                        <a:lnTo>
                          <a:pt x="669" y="15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8" name="Freeform 83">
                    <a:extLst>
                      <a:ext uri="{FF2B5EF4-FFF2-40B4-BE49-F238E27FC236}">
                        <a16:creationId xmlns:a16="http://schemas.microsoft.com/office/drawing/2014/main" id="{81DB5645-02EE-4ECE-9662-438C37D7963D}"/>
                      </a:ext>
                    </a:extLst>
                  </p:cNvPr>
                  <p:cNvSpPr>
                    <a:spLocks/>
                  </p:cNvSpPr>
                  <p:nvPr/>
                </p:nvSpPr>
                <p:spPr bwMode="auto">
                  <a:xfrm>
                    <a:off x="393" y="1920"/>
                    <a:ext cx="148" cy="57"/>
                  </a:xfrm>
                  <a:custGeom>
                    <a:avLst/>
                    <a:gdLst>
                      <a:gd name="T0" fmla="*/ 0 w 738"/>
                      <a:gd name="T1" fmla="*/ 0 h 283"/>
                      <a:gd name="T2" fmla="*/ 0 w 738"/>
                      <a:gd name="T3" fmla="*/ 0 h 283"/>
                      <a:gd name="T4" fmla="*/ 0 w 738"/>
                      <a:gd name="T5" fmla="*/ 0 h 283"/>
                      <a:gd name="T6" fmla="*/ 0 w 738"/>
                      <a:gd name="T7" fmla="*/ 0 h 283"/>
                      <a:gd name="T8" fmla="*/ 0 w 738"/>
                      <a:gd name="T9" fmla="*/ 0 h 283"/>
                      <a:gd name="T10" fmla="*/ 0 60000 65536"/>
                      <a:gd name="T11" fmla="*/ 0 60000 65536"/>
                      <a:gd name="T12" fmla="*/ 0 60000 65536"/>
                      <a:gd name="T13" fmla="*/ 0 60000 65536"/>
                      <a:gd name="T14" fmla="*/ 0 60000 65536"/>
                      <a:gd name="T15" fmla="*/ 0 w 738"/>
                      <a:gd name="T16" fmla="*/ 0 h 283"/>
                      <a:gd name="T17" fmla="*/ 738 w 738"/>
                      <a:gd name="T18" fmla="*/ 283 h 283"/>
                    </a:gdLst>
                    <a:ahLst/>
                    <a:cxnLst>
                      <a:cxn ang="T10">
                        <a:pos x="T0" y="T1"/>
                      </a:cxn>
                      <a:cxn ang="T11">
                        <a:pos x="T2" y="T3"/>
                      </a:cxn>
                      <a:cxn ang="T12">
                        <a:pos x="T4" y="T5"/>
                      </a:cxn>
                      <a:cxn ang="T13">
                        <a:pos x="T6" y="T7"/>
                      </a:cxn>
                      <a:cxn ang="T14">
                        <a:pos x="T8" y="T9"/>
                      </a:cxn>
                    </a:cxnLst>
                    <a:rect l="T15" t="T16" r="T17" b="T18"/>
                    <a:pathLst>
                      <a:path w="738" h="283">
                        <a:moveTo>
                          <a:pt x="584" y="283"/>
                        </a:moveTo>
                        <a:lnTo>
                          <a:pt x="738" y="205"/>
                        </a:lnTo>
                        <a:lnTo>
                          <a:pt x="118" y="0"/>
                        </a:lnTo>
                        <a:lnTo>
                          <a:pt x="0" y="60"/>
                        </a:lnTo>
                        <a:lnTo>
                          <a:pt x="584" y="283"/>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9" name="Line 84">
                    <a:extLst>
                      <a:ext uri="{FF2B5EF4-FFF2-40B4-BE49-F238E27FC236}">
                        <a16:creationId xmlns:a16="http://schemas.microsoft.com/office/drawing/2014/main" id="{9380A5EF-A908-4BA2-89FF-128C97CD1D41}"/>
                      </a:ext>
                    </a:extLst>
                  </p:cNvPr>
                  <p:cNvSpPr>
                    <a:spLocks noChangeShapeType="1"/>
                  </p:cNvSpPr>
                  <p:nvPr/>
                </p:nvSpPr>
                <p:spPr bwMode="auto">
                  <a:xfrm flipH="1" flipV="1">
                    <a:off x="411" y="1923"/>
                    <a:ext cx="128" cy="4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0" name="Line 85">
                    <a:extLst>
                      <a:ext uri="{FF2B5EF4-FFF2-40B4-BE49-F238E27FC236}">
                        <a16:creationId xmlns:a16="http://schemas.microsoft.com/office/drawing/2014/main" id="{CF0EDF37-60FD-4F22-8FD8-D224D8EB68BA}"/>
                      </a:ext>
                    </a:extLst>
                  </p:cNvPr>
                  <p:cNvSpPr>
                    <a:spLocks noChangeShapeType="1"/>
                  </p:cNvSpPr>
                  <p:nvPr/>
                </p:nvSpPr>
                <p:spPr bwMode="auto">
                  <a:xfrm flipH="1" flipV="1">
                    <a:off x="404" y="1925"/>
                    <a:ext cx="124" cy="45"/>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1" name="Line 86">
                    <a:extLst>
                      <a:ext uri="{FF2B5EF4-FFF2-40B4-BE49-F238E27FC236}">
                        <a16:creationId xmlns:a16="http://schemas.microsoft.com/office/drawing/2014/main" id="{B3BFDAA9-CF89-44D2-8334-5CADC504FFF4}"/>
                      </a:ext>
                    </a:extLst>
                  </p:cNvPr>
                  <p:cNvSpPr>
                    <a:spLocks noChangeShapeType="1"/>
                  </p:cNvSpPr>
                  <p:nvPr/>
                </p:nvSpPr>
                <p:spPr bwMode="auto">
                  <a:xfrm flipH="1" flipV="1">
                    <a:off x="399" y="1930"/>
                    <a:ext cx="121" cy="46"/>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2" name="Line 87">
                    <a:extLst>
                      <a:ext uri="{FF2B5EF4-FFF2-40B4-BE49-F238E27FC236}">
                        <a16:creationId xmlns:a16="http://schemas.microsoft.com/office/drawing/2014/main" id="{9238BD67-DCEB-4D15-AECB-968AABED2A30}"/>
                      </a:ext>
                    </a:extLst>
                  </p:cNvPr>
                  <p:cNvSpPr>
                    <a:spLocks noChangeShapeType="1"/>
                  </p:cNvSpPr>
                  <p:nvPr/>
                </p:nvSpPr>
                <p:spPr bwMode="auto">
                  <a:xfrm flipH="1" flipV="1">
                    <a:off x="384" y="1937"/>
                    <a:ext cx="119" cy="4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3" name="Line 88">
                    <a:extLst>
                      <a:ext uri="{FF2B5EF4-FFF2-40B4-BE49-F238E27FC236}">
                        <a16:creationId xmlns:a16="http://schemas.microsoft.com/office/drawing/2014/main" id="{4416D2D7-D762-45C5-9515-A21F226636F3}"/>
                      </a:ext>
                    </a:extLst>
                  </p:cNvPr>
                  <p:cNvSpPr>
                    <a:spLocks noChangeShapeType="1"/>
                  </p:cNvSpPr>
                  <p:nvPr/>
                </p:nvSpPr>
                <p:spPr bwMode="auto">
                  <a:xfrm flipH="1" flipV="1">
                    <a:off x="375" y="1942"/>
                    <a:ext cx="118" cy="4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4" name="Line 89">
                    <a:extLst>
                      <a:ext uri="{FF2B5EF4-FFF2-40B4-BE49-F238E27FC236}">
                        <a16:creationId xmlns:a16="http://schemas.microsoft.com/office/drawing/2014/main" id="{CB641E06-214D-4DE7-BF6E-60D432D1481B}"/>
                      </a:ext>
                    </a:extLst>
                  </p:cNvPr>
                  <p:cNvSpPr>
                    <a:spLocks noChangeShapeType="1"/>
                  </p:cNvSpPr>
                  <p:nvPr/>
                </p:nvSpPr>
                <p:spPr bwMode="auto">
                  <a:xfrm flipH="1" flipV="1">
                    <a:off x="365" y="1946"/>
                    <a:ext cx="119" cy="5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5" name="Line 90">
                    <a:extLst>
                      <a:ext uri="{FF2B5EF4-FFF2-40B4-BE49-F238E27FC236}">
                        <a16:creationId xmlns:a16="http://schemas.microsoft.com/office/drawing/2014/main" id="{178756C6-799E-429E-A2E0-BAA277F35A9B}"/>
                      </a:ext>
                    </a:extLst>
                  </p:cNvPr>
                  <p:cNvSpPr>
                    <a:spLocks noChangeShapeType="1"/>
                  </p:cNvSpPr>
                  <p:nvPr/>
                </p:nvSpPr>
                <p:spPr bwMode="auto">
                  <a:xfrm flipH="1" flipV="1">
                    <a:off x="358" y="1951"/>
                    <a:ext cx="114" cy="50"/>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6" name="Line 91">
                    <a:extLst>
                      <a:ext uri="{FF2B5EF4-FFF2-40B4-BE49-F238E27FC236}">
                        <a16:creationId xmlns:a16="http://schemas.microsoft.com/office/drawing/2014/main" id="{EF68B1BF-53DA-4B6B-80FF-8B6A47FD8980}"/>
                      </a:ext>
                    </a:extLst>
                  </p:cNvPr>
                  <p:cNvSpPr>
                    <a:spLocks noChangeShapeType="1"/>
                  </p:cNvSpPr>
                  <p:nvPr/>
                </p:nvSpPr>
                <p:spPr bwMode="auto">
                  <a:xfrm flipH="1" flipV="1">
                    <a:off x="347" y="1956"/>
                    <a:ext cx="114" cy="5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7" name="Line 92">
                    <a:extLst>
                      <a:ext uri="{FF2B5EF4-FFF2-40B4-BE49-F238E27FC236}">
                        <a16:creationId xmlns:a16="http://schemas.microsoft.com/office/drawing/2014/main" id="{72F64543-9B78-4A3F-BD50-EDA7ED76EAB8}"/>
                      </a:ext>
                    </a:extLst>
                  </p:cNvPr>
                  <p:cNvSpPr>
                    <a:spLocks noChangeShapeType="1"/>
                  </p:cNvSpPr>
                  <p:nvPr/>
                </p:nvSpPr>
                <p:spPr bwMode="auto">
                  <a:xfrm flipH="1">
                    <a:off x="437" y="1974"/>
                    <a:ext cx="61" cy="3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8" name="Line 93">
                    <a:extLst>
                      <a:ext uri="{FF2B5EF4-FFF2-40B4-BE49-F238E27FC236}">
                        <a16:creationId xmlns:a16="http://schemas.microsoft.com/office/drawing/2014/main" id="{F86CFC18-E469-4584-BB1F-9064BB790131}"/>
                      </a:ext>
                    </a:extLst>
                  </p:cNvPr>
                  <p:cNvSpPr>
                    <a:spLocks noChangeShapeType="1"/>
                  </p:cNvSpPr>
                  <p:nvPr/>
                </p:nvSpPr>
                <p:spPr bwMode="auto">
                  <a:xfrm flipH="1">
                    <a:off x="426" y="1970"/>
                    <a:ext cx="58" cy="32"/>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9" name="Line 94">
                    <a:extLst>
                      <a:ext uri="{FF2B5EF4-FFF2-40B4-BE49-F238E27FC236}">
                        <a16:creationId xmlns:a16="http://schemas.microsoft.com/office/drawing/2014/main" id="{63A51C02-7C72-4966-89CC-92F627B093C6}"/>
                      </a:ext>
                    </a:extLst>
                  </p:cNvPr>
                  <p:cNvSpPr>
                    <a:spLocks noChangeShapeType="1"/>
                  </p:cNvSpPr>
                  <p:nvPr/>
                </p:nvSpPr>
                <p:spPr bwMode="auto">
                  <a:xfrm flipH="1">
                    <a:off x="401" y="1959"/>
                    <a:ext cx="58" cy="3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0" name="Line 95">
                    <a:extLst>
                      <a:ext uri="{FF2B5EF4-FFF2-40B4-BE49-F238E27FC236}">
                        <a16:creationId xmlns:a16="http://schemas.microsoft.com/office/drawing/2014/main" id="{BD2A3B55-FBDC-48C0-927E-F842178F1F90}"/>
                      </a:ext>
                    </a:extLst>
                  </p:cNvPr>
                  <p:cNvSpPr>
                    <a:spLocks noChangeShapeType="1"/>
                  </p:cNvSpPr>
                  <p:nvPr/>
                </p:nvSpPr>
                <p:spPr bwMode="auto">
                  <a:xfrm flipH="1">
                    <a:off x="387" y="1954"/>
                    <a:ext cx="58" cy="3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1" name="Line 96">
                    <a:extLst>
                      <a:ext uri="{FF2B5EF4-FFF2-40B4-BE49-F238E27FC236}">
                        <a16:creationId xmlns:a16="http://schemas.microsoft.com/office/drawing/2014/main" id="{AD2AE4C2-1678-4C06-83D7-2DDEF65E768E}"/>
                      </a:ext>
                    </a:extLst>
                  </p:cNvPr>
                  <p:cNvSpPr>
                    <a:spLocks noChangeShapeType="1"/>
                  </p:cNvSpPr>
                  <p:nvPr/>
                </p:nvSpPr>
                <p:spPr bwMode="auto">
                  <a:xfrm flipH="1">
                    <a:off x="375" y="1949"/>
                    <a:ext cx="56" cy="3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2" name="Line 97">
                    <a:extLst>
                      <a:ext uri="{FF2B5EF4-FFF2-40B4-BE49-F238E27FC236}">
                        <a16:creationId xmlns:a16="http://schemas.microsoft.com/office/drawing/2014/main" id="{0D75066A-DA6B-43E6-BEF9-0975AE40B52A}"/>
                      </a:ext>
                    </a:extLst>
                  </p:cNvPr>
                  <p:cNvSpPr>
                    <a:spLocks noChangeShapeType="1"/>
                  </p:cNvSpPr>
                  <p:nvPr/>
                </p:nvSpPr>
                <p:spPr bwMode="auto">
                  <a:xfrm flipH="1">
                    <a:off x="364" y="1944"/>
                    <a:ext cx="53" cy="2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3" name="Line 98">
                    <a:extLst>
                      <a:ext uri="{FF2B5EF4-FFF2-40B4-BE49-F238E27FC236}">
                        <a16:creationId xmlns:a16="http://schemas.microsoft.com/office/drawing/2014/main" id="{3CEBC375-8DED-407F-8B2D-39F56B71F4A7}"/>
                      </a:ext>
                    </a:extLst>
                  </p:cNvPr>
                  <p:cNvSpPr>
                    <a:spLocks noChangeShapeType="1"/>
                  </p:cNvSpPr>
                  <p:nvPr/>
                </p:nvSpPr>
                <p:spPr bwMode="auto">
                  <a:xfrm flipH="1">
                    <a:off x="352" y="1939"/>
                    <a:ext cx="55" cy="2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4" name="Line 99">
                    <a:extLst>
                      <a:ext uri="{FF2B5EF4-FFF2-40B4-BE49-F238E27FC236}">
                        <a16:creationId xmlns:a16="http://schemas.microsoft.com/office/drawing/2014/main" id="{735EDE35-1FD8-436B-BF07-F1145108E55B}"/>
                      </a:ext>
                    </a:extLst>
                  </p:cNvPr>
                  <p:cNvSpPr>
                    <a:spLocks noChangeShapeType="1"/>
                  </p:cNvSpPr>
                  <p:nvPr/>
                </p:nvSpPr>
                <p:spPr bwMode="auto">
                  <a:xfrm flipH="1">
                    <a:off x="494" y="1955"/>
                    <a:ext cx="28"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5" name="Line 100">
                    <a:extLst>
                      <a:ext uri="{FF2B5EF4-FFF2-40B4-BE49-F238E27FC236}">
                        <a16:creationId xmlns:a16="http://schemas.microsoft.com/office/drawing/2014/main" id="{80516E61-DA30-4117-B3D8-D7C9A8698F48}"/>
                      </a:ext>
                    </a:extLst>
                  </p:cNvPr>
                  <p:cNvSpPr>
                    <a:spLocks noChangeShapeType="1"/>
                  </p:cNvSpPr>
                  <p:nvPr/>
                </p:nvSpPr>
                <p:spPr bwMode="auto">
                  <a:xfrm flipH="1">
                    <a:off x="477" y="1949"/>
                    <a:ext cx="26"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6" name="Line 101">
                    <a:extLst>
                      <a:ext uri="{FF2B5EF4-FFF2-40B4-BE49-F238E27FC236}">
                        <a16:creationId xmlns:a16="http://schemas.microsoft.com/office/drawing/2014/main" id="{832C0CBE-8647-4E10-BC83-946FC0EC9A03}"/>
                      </a:ext>
                    </a:extLst>
                  </p:cNvPr>
                  <p:cNvSpPr>
                    <a:spLocks noChangeShapeType="1"/>
                  </p:cNvSpPr>
                  <p:nvPr/>
                </p:nvSpPr>
                <p:spPr bwMode="auto">
                  <a:xfrm flipH="1">
                    <a:off x="460" y="1943"/>
                    <a:ext cx="28"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7" name="Line 102">
                    <a:extLst>
                      <a:ext uri="{FF2B5EF4-FFF2-40B4-BE49-F238E27FC236}">
                        <a16:creationId xmlns:a16="http://schemas.microsoft.com/office/drawing/2014/main" id="{972125D9-119E-4A0E-B94D-57240CB2AF67}"/>
                      </a:ext>
                    </a:extLst>
                  </p:cNvPr>
                  <p:cNvSpPr>
                    <a:spLocks noChangeShapeType="1"/>
                  </p:cNvSpPr>
                  <p:nvPr/>
                </p:nvSpPr>
                <p:spPr bwMode="auto">
                  <a:xfrm flipH="1">
                    <a:off x="443" y="1937"/>
                    <a:ext cx="27" cy="13"/>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8" name="Line 103">
                    <a:extLst>
                      <a:ext uri="{FF2B5EF4-FFF2-40B4-BE49-F238E27FC236}">
                        <a16:creationId xmlns:a16="http://schemas.microsoft.com/office/drawing/2014/main" id="{D23507AC-AE9D-4AE8-A2DF-75419B58613A}"/>
                      </a:ext>
                    </a:extLst>
                  </p:cNvPr>
                  <p:cNvSpPr>
                    <a:spLocks noChangeShapeType="1"/>
                  </p:cNvSpPr>
                  <p:nvPr/>
                </p:nvSpPr>
                <p:spPr bwMode="auto">
                  <a:xfrm flipH="1">
                    <a:off x="427" y="1931"/>
                    <a:ext cx="26"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9" name="Line 104">
                    <a:extLst>
                      <a:ext uri="{FF2B5EF4-FFF2-40B4-BE49-F238E27FC236}">
                        <a16:creationId xmlns:a16="http://schemas.microsoft.com/office/drawing/2014/main" id="{AF4DA8D7-1CEA-4B6E-BB4C-6095384EC3FA}"/>
                      </a:ext>
                    </a:extLst>
                  </p:cNvPr>
                  <p:cNvSpPr>
                    <a:spLocks noChangeShapeType="1"/>
                  </p:cNvSpPr>
                  <p:nvPr/>
                </p:nvSpPr>
                <p:spPr bwMode="auto">
                  <a:xfrm flipH="1">
                    <a:off x="408" y="1925"/>
                    <a:ext cx="24" cy="13"/>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grpSp>
      <p:grpSp>
        <p:nvGrpSpPr>
          <p:cNvPr id="106" name="Group 105">
            <a:extLst>
              <a:ext uri="{FF2B5EF4-FFF2-40B4-BE49-F238E27FC236}">
                <a16:creationId xmlns:a16="http://schemas.microsoft.com/office/drawing/2014/main" id="{0D7896B3-CA4B-46A9-8D87-D9FD2B921C1D}"/>
              </a:ext>
            </a:extLst>
          </p:cNvPr>
          <p:cNvGrpSpPr>
            <a:grpSpLocks/>
          </p:cNvGrpSpPr>
          <p:nvPr/>
        </p:nvGrpSpPr>
        <p:grpSpPr bwMode="auto">
          <a:xfrm>
            <a:off x="477354" y="4613275"/>
            <a:ext cx="87312" cy="171450"/>
            <a:chOff x="287" y="1872"/>
            <a:chExt cx="55" cy="108"/>
          </a:xfrm>
        </p:grpSpPr>
        <p:sp>
          <p:nvSpPr>
            <p:cNvPr id="107" name="Freeform 106">
              <a:extLst>
                <a:ext uri="{FF2B5EF4-FFF2-40B4-BE49-F238E27FC236}">
                  <a16:creationId xmlns:a16="http://schemas.microsoft.com/office/drawing/2014/main" id="{00128D1F-EA54-4579-BB2B-35187B683956}"/>
                </a:ext>
              </a:extLst>
            </p:cNvPr>
            <p:cNvSpPr>
              <a:spLocks/>
            </p:cNvSpPr>
            <p:nvPr/>
          </p:nvSpPr>
          <p:spPr bwMode="auto">
            <a:xfrm>
              <a:off x="287" y="1872"/>
              <a:ext cx="55" cy="108"/>
            </a:xfrm>
            <a:custGeom>
              <a:avLst/>
              <a:gdLst>
                <a:gd name="T0" fmla="*/ 0 w 276"/>
                <a:gd name="T1" fmla="*/ 0 h 540"/>
                <a:gd name="T2" fmla="*/ 0 w 276"/>
                <a:gd name="T3" fmla="*/ 0 h 540"/>
                <a:gd name="T4" fmla="*/ 0 w 276"/>
                <a:gd name="T5" fmla="*/ 0 h 540"/>
                <a:gd name="T6" fmla="*/ 0 w 276"/>
                <a:gd name="T7" fmla="*/ 0 h 540"/>
                <a:gd name="T8" fmla="*/ 0 w 276"/>
                <a:gd name="T9" fmla="*/ 0 h 540"/>
                <a:gd name="T10" fmla="*/ 0 w 276"/>
                <a:gd name="T11" fmla="*/ 0 h 540"/>
                <a:gd name="T12" fmla="*/ 0 w 276"/>
                <a:gd name="T13" fmla="*/ 0 h 540"/>
                <a:gd name="T14" fmla="*/ 0 w 276"/>
                <a:gd name="T15" fmla="*/ 0 h 540"/>
                <a:gd name="T16" fmla="*/ 0 w 276"/>
                <a:gd name="T17" fmla="*/ 0 h 540"/>
                <a:gd name="T18" fmla="*/ 0 w 276"/>
                <a:gd name="T19" fmla="*/ 0 h 540"/>
                <a:gd name="T20" fmla="*/ 0 w 276"/>
                <a:gd name="T21" fmla="*/ 0 h 540"/>
                <a:gd name="T22" fmla="*/ 0 w 276"/>
                <a:gd name="T23" fmla="*/ 0 h 5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
                <a:gd name="T37" fmla="*/ 0 h 540"/>
                <a:gd name="T38" fmla="*/ 276 w 276"/>
                <a:gd name="T39" fmla="*/ 540 h 5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 h="540">
                  <a:moveTo>
                    <a:pt x="0" y="192"/>
                  </a:moveTo>
                  <a:lnTo>
                    <a:pt x="53" y="121"/>
                  </a:lnTo>
                  <a:lnTo>
                    <a:pt x="104" y="84"/>
                  </a:lnTo>
                  <a:lnTo>
                    <a:pt x="125" y="30"/>
                  </a:lnTo>
                  <a:lnTo>
                    <a:pt x="137" y="6"/>
                  </a:lnTo>
                  <a:lnTo>
                    <a:pt x="195" y="0"/>
                  </a:lnTo>
                  <a:lnTo>
                    <a:pt x="276" y="45"/>
                  </a:lnTo>
                  <a:lnTo>
                    <a:pt x="255" y="143"/>
                  </a:lnTo>
                  <a:lnTo>
                    <a:pt x="232" y="198"/>
                  </a:lnTo>
                  <a:lnTo>
                    <a:pt x="179" y="365"/>
                  </a:lnTo>
                  <a:lnTo>
                    <a:pt x="92" y="540"/>
                  </a:lnTo>
                  <a:lnTo>
                    <a:pt x="0" y="192"/>
                  </a:lnTo>
                  <a:close/>
                </a:path>
              </a:pathLst>
            </a:custGeom>
            <a:solidFill>
              <a:srgbClr val="C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08" name="Freeform 107">
              <a:extLst>
                <a:ext uri="{FF2B5EF4-FFF2-40B4-BE49-F238E27FC236}">
                  <a16:creationId xmlns:a16="http://schemas.microsoft.com/office/drawing/2014/main" id="{8EF81C76-4E04-4A3E-8E6F-5613D93E0D19}"/>
                </a:ext>
              </a:extLst>
            </p:cNvPr>
            <p:cNvSpPr>
              <a:spLocks/>
            </p:cNvSpPr>
            <p:nvPr/>
          </p:nvSpPr>
          <p:spPr bwMode="auto">
            <a:xfrm>
              <a:off x="296" y="1880"/>
              <a:ext cx="43" cy="77"/>
            </a:xfrm>
            <a:custGeom>
              <a:avLst/>
              <a:gdLst>
                <a:gd name="T0" fmla="*/ 0 w 216"/>
                <a:gd name="T1" fmla="*/ 0 h 385"/>
                <a:gd name="T2" fmla="*/ 0 w 216"/>
                <a:gd name="T3" fmla="*/ 0 h 385"/>
                <a:gd name="T4" fmla="*/ 0 w 216"/>
                <a:gd name="T5" fmla="*/ 0 h 385"/>
                <a:gd name="T6" fmla="*/ 0 w 216"/>
                <a:gd name="T7" fmla="*/ 0 h 385"/>
                <a:gd name="T8" fmla="*/ 0 w 216"/>
                <a:gd name="T9" fmla="*/ 0 h 385"/>
                <a:gd name="T10" fmla="*/ 0 w 216"/>
                <a:gd name="T11" fmla="*/ 0 h 385"/>
                <a:gd name="T12" fmla="*/ 0 w 216"/>
                <a:gd name="T13" fmla="*/ 0 h 385"/>
                <a:gd name="T14" fmla="*/ 0 w 216"/>
                <a:gd name="T15" fmla="*/ 0 h 385"/>
                <a:gd name="T16" fmla="*/ 0 w 216"/>
                <a:gd name="T17" fmla="*/ 0 h 385"/>
                <a:gd name="T18" fmla="*/ 0 w 216"/>
                <a:gd name="T19" fmla="*/ 0 h 385"/>
                <a:gd name="T20" fmla="*/ 0 w 216"/>
                <a:gd name="T21" fmla="*/ 0 h 385"/>
                <a:gd name="T22" fmla="*/ 0 w 216"/>
                <a:gd name="T23" fmla="*/ 0 h 385"/>
                <a:gd name="T24" fmla="*/ 0 w 216"/>
                <a:gd name="T25" fmla="*/ 0 h 385"/>
                <a:gd name="T26" fmla="*/ 0 w 216"/>
                <a:gd name="T27" fmla="*/ 0 h 385"/>
                <a:gd name="T28" fmla="*/ 0 w 216"/>
                <a:gd name="T29" fmla="*/ 0 h 385"/>
                <a:gd name="T30" fmla="*/ 0 w 216"/>
                <a:gd name="T31" fmla="*/ 0 h 385"/>
                <a:gd name="T32" fmla="*/ 0 w 216"/>
                <a:gd name="T33" fmla="*/ 0 h 385"/>
                <a:gd name="T34" fmla="*/ 0 w 216"/>
                <a:gd name="T35" fmla="*/ 0 h 385"/>
                <a:gd name="T36" fmla="*/ 0 w 216"/>
                <a:gd name="T37" fmla="*/ 0 h 385"/>
                <a:gd name="T38" fmla="*/ 0 w 216"/>
                <a:gd name="T39" fmla="*/ 0 h 385"/>
                <a:gd name="T40" fmla="*/ 0 w 216"/>
                <a:gd name="T41" fmla="*/ 0 h 385"/>
                <a:gd name="T42" fmla="*/ 0 w 216"/>
                <a:gd name="T43" fmla="*/ 0 h 385"/>
                <a:gd name="T44" fmla="*/ 0 w 216"/>
                <a:gd name="T45" fmla="*/ 0 h 385"/>
                <a:gd name="T46" fmla="*/ 0 w 216"/>
                <a:gd name="T47" fmla="*/ 0 h 385"/>
                <a:gd name="T48" fmla="*/ 0 w 216"/>
                <a:gd name="T49" fmla="*/ 0 h 385"/>
                <a:gd name="T50" fmla="*/ 0 w 216"/>
                <a:gd name="T51" fmla="*/ 0 h 385"/>
                <a:gd name="T52" fmla="*/ 0 w 216"/>
                <a:gd name="T53" fmla="*/ 0 h 385"/>
                <a:gd name="T54" fmla="*/ 0 w 216"/>
                <a:gd name="T55" fmla="*/ 0 h 3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
                <a:gd name="T85" fmla="*/ 0 h 385"/>
                <a:gd name="T86" fmla="*/ 216 w 216"/>
                <a:gd name="T87" fmla="*/ 385 h 3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 h="385">
                  <a:moveTo>
                    <a:pt x="91" y="0"/>
                  </a:moveTo>
                  <a:lnTo>
                    <a:pt x="115" y="25"/>
                  </a:lnTo>
                  <a:lnTo>
                    <a:pt x="165" y="46"/>
                  </a:lnTo>
                  <a:lnTo>
                    <a:pt x="216" y="44"/>
                  </a:lnTo>
                  <a:lnTo>
                    <a:pt x="185" y="132"/>
                  </a:lnTo>
                  <a:lnTo>
                    <a:pt x="147" y="128"/>
                  </a:lnTo>
                  <a:lnTo>
                    <a:pt x="118" y="112"/>
                  </a:lnTo>
                  <a:lnTo>
                    <a:pt x="134" y="138"/>
                  </a:lnTo>
                  <a:lnTo>
                    <a:pt x="177" y="146"/>
                  </a:lnTo>
                  <a:lnTo>
                    <a:pt x="145" y="242"/>
                  </a:lnTo>
                  <a:lnTo>
                    <a:pt x="124" y="312"/>
                  </a:lnTo>
                  <a:lnTo>
                    <a:pt x="115" y="271"/>
                  </a:lnTo>
                  <a:lnTo>
                    <a:pt x="103" y="197"/>
                  </a:lnTo>
                  <a:lnTo>
                    <a:pt x="102" y="155"/>
                  </a:lnTo>
                  <a:lnTo>
                    <a:pt x="94" y="173"/>
                  </a:lnTo>
                  <a:lnTo>
                    <a:pt x="94" y="222"/>
                  </a:lnTo>
                  <a:lnTo>
                    <a:pt x="103" y="290"/>
                  </a:lnTo>
                  <a:lnTo>
                    <a:pt x="110" y="333"/>
                  </a:lnTo>
                  <a:lnTo>
                    <a:pt x="91" y="385"/>
                  </a:lnTo>
                  <a:lnTo>
                    <a:pt x="55" y="250"/>
                  </a:lnTo>
                  <a:lnTo>
                    <a:pt x="39" y="204"/>
                  </a:lnTo>
                  <a:lnTo>
                    <a:pt x="12" y="135"/>
                  </a:lnTo>
                  <a:lnTo>
                    <a:pt x="0" y="115"/>
                  </a:lnTo>
                  <a:lnTo>
                    <a:pt x="16" y="88"/>
                  </a:lnTo>
                  <a:lnTo>
                    <a:pt x="64" y="64"/>
                  </a:lnTo>
                  <a:lnTo>
                    <a:pt x="81" y="87"/>
                  </a:lnTo>
                  <a:lnTo>
                    <a:pt x="71" y="46"/>
                  </a:lnTo>
                  <a:lnTo>
                    <a:pt x="9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09" name="Group 108">
            <a:extLst>
              <a:ext uri="{FF2B5EF4-FFF2-40B4-BE49-F238E27FC236}">
                <a16:creationId xmlns:a16="http://schemas.microsoft.com/office/drawing/2014/main" id="{D9666BAD-B688-4234-9590-27A31359FFAF}"/>
              </a:ext>
            </a:extLst>
          </p:cNvPr>
          <p:cNvGrpSpPr>
            <a:grpSpLocks/>
          </p:cNvGrpSpPr>
          <p:nvPr/>
        </p:nvGrpSpPr>
        <p:grpSpPr bwMode="auto">
          <a:xfrm>
            <a:off x="463066" y="4514850"/>
            <a:ext cx="111125" cy="120650"/>
            <a:chOff x="278" y="1810"/>
            <a:chExt cx="70" cy="76"/>
          </a:xfrm>
        </p:grpSpPr>
        <p:sp>
          <p:nvSpPr>
            <p:cNvPr id="110" name="Freeform 109">
              <a:extLst>
                <a:ext uri="{FF2B5EF4-FFF2-40B4-BE49-F238E27FC236}">
                  <a16:creationId xmlns:a16="http://schemas.microsoft.com/office/drawing/2014/main" id="{EEBE0B8B-6DC6-4419-BC24-9C4D4F4DCFBC}"/>
                </a:ext>
              </a:extLst>
            </p:cNvPr>
            <p:cNvSpPr>
              <a:spLocks/>
            </p:cNvSpPr>
            <p:nvPr/>
          </p:nvSpPr>
          <p:spPr bwMode="auto">
            <a:xfrm>
              <a:off x="297" y="1815"/>
              <a:ext cx="51" cy="71"/>
            </a:xfrm>
            <a:custGeom>
              <a:avLst/>
              <a:gdLst>
                <a:gd name="T0" fmla="*/ 0 w 256"/>
                <a:gd name="T1" fmla="*/ 0 h 356"/>
                <a:gd name="T2" fmla="*/ 0 w 256"/>
                <a:gd name="T3" fmla="*/ 0 h 356"/>
                <a:gd name="T4" fmla="*/ 0 w 256"/>
                <a:gd name="T5" fmla="*/ 0 h 356"/>
                <a:gd name="T6" fmla="*/ 0 w 256"/>
                <a:gd name="T7" fmla="*/ 0 h 356"/>
                <a:gd name="T8" fmla="*/ 0 w 256"/>
                <a:gd name="T9" fmla="*/ 0 h 356"/>
                <a:gd name="T10" fmla="*/ 0 w 256"/>
                <a:gd name="T11" fmla="*/ 0 h 356"/>
                <a:gd name="T12" fmla="*/ 0 w 256"/>
                <a:gd name="T13" fmla="*/ 0 h 356"/>
                <a:gd name="T14" fmla="*/ 0 w 256"/>
                <a:gd name="T15" fmla="*/ 0 h 356"/>
                <a:gd name="T16" fmla="*/ 0 w 256"/>
                <a:gd name="T17" fmla="*/ 0 h 356"/>
                <a:gd name="T18" fmla="*/ 0 w 256"/>
                <a:gd name="T19" fmla="*/ 0 h 356"/>
                <a:gd name="T20" fmla="*/ 0 w 256"/>
                <a:gd name="T21" fmla="*/ 0 h 356"/>
                <a:gd name="T22" fmla="*/ 0 w 256"/>
                <a:gd name="T23" fmla="*/ 0 h 356"/>
                <a:gd name="T24" fmla="*/ 0 w 256"/>
                <a:gd name="T25" fmla="*/ 0 h 356"/>
                <a:gd name="T26" fmla="*/ 0 w 256"/>
                <a:gd name="T27" fmla="*/ 0 h 356"/>
                <a:gd name="T28" fmla="*/ 0 w 256"/>
                <a:gd name="T29" fmla="*/ 0 h 356"/>
                <a:gd name="T30" fmla="*/ 0 w 256"/>
                <a:gd name="T31" fmla="*/ 0 h 356"/>
                <a:gd name="T32" fmla="*/ 0 w 256"/>
                <a:gd name="T33" fmla="*/ 0 h 356"/>
                <a:gd name="T34" fmla="*/ 0 w 256"/>
                <a:gd name="T35" fmla="*/ 0 h 356"/>
                <a:gd name="T36" fmla="*/ 0 w 256"/>
                <a:gd name="T37" fmla="*/ 0 h 356"/>
                <a:gd name="T38" fmla="*/ 0 w 256"/>
                <a:gd name="T39" fmla="*/ 0 h 356"/>
                <a:gd name="T40" fmla="*/ 0 w 256"/>
                <a:gd name="T41" fmla="*/ 0 h 356"/>
                <a:gd name="T42" fmla="*/ 0 w 256"/>
                <a:gd name="T43" fmla="*/ 0 h 356"/>
                <a:gd name="T44" fmla="*/ 0 w 256"/>
                <a:gd name="T45" fmla="*/ 0 h 356"/>
                <a:gd name="T46" fmla="*/ 0 w 256"/>
                <a:gd name="T47" fmla="*/ 0 h 356"/>
                <a:gd name="T48" fmla="*/ 0 w 256"/>
                <a:gd name="T49" fmla="*/ 0 h 356"/>
                <a:gd name="T50" fmla="*/ 0 w 256"/>
                <a:gd name="T51" fmla="*/ 0 h 356"/>
                <a:gd name="T52" fmla="*/ 0 w 256"/>
                <a:gd name="T53" fmla="*/ 0 h 356"/>
                <a:gd name="T54" fmla="*/ 0 w 256"/>
                <a:gd name="T55" fmla="*/ 0 h 356"/>
                <a:gd name="T56" fmla="*/ 0 w 256"/>
                <a:gd name="T57" fmla="*/ 0 h 356"/>
                <a:gd name="T58" fmla="*/ 0 w 256"/>
                <a:gd name="T59" fmla="*/ 0 h 356"/>
                <a:gd name="T60" fmla="*/ 0 w 256"/>
                <a:gd name="T61" fmla="*/ 0 h 356"/>
                <a:gd name="T62" fmla="*/ 0 w 256"/>
                <a:gd name="T63" fmla="*/ 0 h 356"/>
                <a:gd name="T64" fmla="*/ 0 w 256"/>
                <a:gd name="T65" fmla="*/ 0 h 356"/>
                <a:gd name="T66" fmla="*/ 0 w 256"/>
                <a:gd name="T67" fmla="*/ 0 h 356"/>
                <a:gd name="T68" fmla="*/ 0 w 256"/>
                <a:gd name="T69" fmla="*/ 0 h 356"/>
                <a:gd name="T70" fmla="*/ 0 w 256"/>
                <a:gd name="T71" fmla="*/ 0 h 356"/>
                <a:gd name="T72" fmla="*/ 0 w 256"/>
                <a:gd name="T73" fmla="*/ 0 h 356"/>
                <a:gd name="T74" fmla="*/ 0 w 256"/>
                <a:gd name="T75" fmla="*/ 0 h 356"/>
                <a:gd name="T76" fmla="*/ 0 w 256"/>
                <a:gd name="T77" fmla="*/ 0 h 356"/>
                <a:gd name="T78" fmla="*/ 0 w 256"/>
                <a:gd name="T79" fmla="*/ 0 h 356"/>
                <a:gd name="T80" fmla="*/ 0 w 256"/>
                <a:gd name="T81" fmla="*/ 0 h 356"/>
                <a:gd name="T82" fmla="*/ 0 w 256"/>
                <a:gd name="T83" fmla="*/ 0 h 356"/>
                <a:gd name="T84" fmla="*/ 0 w 256"/>
                <a:gd name="T85" fmla="*/ 0 h 356"/>
                <a:gd name="T86" fmla="*/ 0 w 256"/>
                <a:gd name="T87" fmla="*/ 0 h 356"/>
                <a:gd name="T88" fmla="*/ 0 w 256"/>
                <a:gd name="T89" fmla="*/ 0 h 356"/>
                <a:gd name="T90" fmla="*/ 0 w 256"/>
                <a:gd name="T91" fmla="*/ 0 h 356"/>
                <a:gd name="T92" fmla="*/ 0 w 256"/>
                <a:gd name="T93" fmla="*/ 0 h 356"/>
                <a:gd name="T94" fmla="*/ 0 w 256"/>
                <a:gd name="T95" fmla="*/ 0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356"/>
                <a:gd name="T146" fmla="*/ 256 w 256"/>
                <a:gd name="T147" fmla="*/ 356 h 3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356">
                  <a:moveTo>
                    <a:pt x="3" y="130"/>
                  </a:moveTo>
                  <a:lnTo>
                    <a:pt x="11" y="155"/>
                  </a:lnTo>
                  <a:lnTo>
                    <a:pt x="26" y="167"/>
                  </a:lnTo>
                  <a:lnTo>
                    <a:pt x="35" y="187"/>
                  </a:lnTo>
                  <a:lnTo>
                    <a:pt x="45" y="203"/>
                  </a:lnTo>
                  <a:lnTo>
                    <a:pt x="61" y="218"/>
                  </a:lnTo>
                  <a:lnTo>
                    <a:pt x="73" y="227"/>
                  </a:lnTo>
                  <a:lnTo>
                    <a:pt x="93" y="238"/>
                  </a:lnTo>
                  <a:lnTo>
                    <a:pt x="96" y="252"/>
                  </a:lnTo>
                  <a:lnTo>
                    <a:pt x="96" y="270"/>
                  </a:lnTo>
                  <a:lnTo>
                    <a:pt x="91" y="315"/>
                  </a:lnTo>
                  <a:lnTo>
                    <a:pt x="127" y="341"/>
                  </a:lnTo>
                  <a:lnTo>
                    <a:pt x="157" y="354"/>
                  </a:lnTo>
                  <a:lnTo>
                    <a:pt x="182" y="356"/>
                  </a:lnTo>
                  <a:lnTo>
                    <a:pt x="207" y="354"/>
                  </a:lnTo>
                  <a:lnTo>
                    <a:pt x="216" y="325"/>
                  </a:lnTo>
                  <a:lnTo>
                    <a:pt x="222" y="260"/>
                  </a:lnTo>
                  <a:lnTo>
                    <a:pt x="237" y="237"/>
                  </a:lnTo>
                  <a:lnTo>
                    <a:pt x="248" y="204"/>
                  </a:lnTo>
                  <a:lnTo>
                    <a:pt x="250" y="173"/>
                  </a:lnTo>
                  <a:lnTo>
                    <a:pt x="255" y="131"/>
                  </a:lnTo>
                  <a:lnTo>
                    <a:pt x="256" y="107"/>
                  </a:lnTo>
                  <a:lnTo>
                    <a:pt x="255" y="92"/>
                  </a:lnTo>
                  <a:lnTo>
                    <a:pt x="248" y="66"/>
                  </a:lnTo>
                  <a:lnTo>
                    <a:pt x="234" y="52"/>
                  </a:lnTo>
                  <a:lnTo>
                    <a:pt x="215" y="48"/>
                  </a:lnTo>
                  <a:lnTo>
                    <a:pt x="208" y="33"/>
                  </a:lnTo>
                  <a:lnTo>
                    <a:pt x="191" y="23"/>
                  </a:lnTo>
                  <a:lnTo>
                    <a:pt x="173" y="33"/>
                  </a:lnTo>
                  <a:lnTo>
                    <a:pt x="160" y="12"/>
                  </a:lnTo>
                  <a:lnTo>
                    <a:pt x="140" y="5"/>
                  </a:lnTo>
                  <a:lnTo>
                    <a:pt x="118" y="24"/>
                  </a:lnTo>
                  <a:lnTo>
                    <a:pt x="108" y="0"/>
                  </a:lnTo>
                  <a:lnTo>
                    <a:pt x="78" y="3"/>
                  </a:lnTo>
                  <a:lnTo>
                    <a:pt x="63" y="42"/>
                  </a:lnTo>
                  <a:lnTo>
                    <a:pt x="60" y="64"/>
                  </a:lnTo>
                  <a:lnTo>
                    <a:pt x="57" y="93"/>
                  </a:lnTo>
                  <a:lnTo>
                    <a:pt x="51" y="131"/>
                  </a:lnTo>
                  <a:lnTo>
                    <a:pt x="43" y="116"/>
                  </a:lnTo>
                  <a:lnTo>
                    <a:pt x="39" y="89"/>
                  </a:lnTo>
                  <a:lnTo>
                    <a:pt x="34" y="70"/>
                  </a:lnTo>
                  <a:lnTo>
                    <a:pt x="27" y="61"/>
                  </a:lnTo>
                  <a:lnTo>
                    <a:pt x="12" y="54"/>
                  </a:lnTo>
                  <a:lnTo>
                    <a:pt x="4" y="57"/>
                  </a:lnTo>
                  <a:lnTo>
                    <a:pt x="0" y="66"/>
                  </a:lnTo>
                  <a:lnTo>
                    <a:pt x="5" y="80"/>
                  </a:lnTo>
                  <a:lnTo>
                    <a:pt x="7" y="107"/>
                  </a:lnTo>
                  <a:lnTo>
                    <a:pt x="3" y="130"/>
                  </a:lnTo>
                  <a:close/>
                </a:path>
              </a:pathLst>
            </a:custGeom>
            <a:solidFill>
              <a:srgbClr val="FFC080"/>
            </a:solidFill>
            <a:ln w="3175">
              <a:solidFill>
                <a:srgbClr val="402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1" name="Freeform 110">
              <a:extLst>
                <a:ext uri="{FF2B5EF4-FFF2-40B4-BE49-F238E27FC236}">
                  <a16:creationId xmlns:a16="http://schemas.microsoft.com/office/drawing/2014/main" id="{D9FCF4BF-7F2C-4898-BA06-791D1388DFC6}"/>
                </a:ext>
              </a:extLst>
            </p:cNvPr>
            <p:cNvSpPr>
              <a:spLocks/>
            </p:cNvSpPr>
            <p:nvPr/>
          </p:nvSpPr>
          <p:spPr bwMode="auto">
            <a:xfrm>
              <a:off x="320" y="1820"/>
              <a:ext cx="26" cy="27"/>
            </a:xfrm>
            <a:custGeom>
              <a:avLst/>
              <a:gdLst>
                <a:gd name="T0" fmla="*/ 0 w 129"/>
                <a:gd name="T1" fmla="*/ 0 h 134"/>
                <a:gd name="T2" fmla="*/ 0 w 129"/>
                <a:gd name="T3" fmla="*/ 0 h 134"/>
                <a:gd name="T4" fmla="*/ 0 w 129"/>
                <a:gd name="T5" fmla="*/ 0 h 134"/>
                <a:gd name="T6" fmla="*/ 0 w 129"/>
                <a:gd name="T7" fmla="*/ 0 h 134"/>
                <a:gd name="T8" fmla="*/ 0 w 129"/>
                <a:gd name="T9" fmla="*/ 0 h 134"/>
                <a:gd name="T10" fmla="*/ 0 w 129"/>
                <a:gd name="T11" fmla="*/ 0 h 134"/>
                <a:gd name="T12" fmla="*/ 0 w 129"/>
                <a:gd name="T13" fmla="*/ 0 h 134"/>
                <a:gd name="T14" fmla="*/ 0 w 129"/>
                <a:gd name="T15" fmla="*/ 0 h 134"/>
                <a:gd name="T16" fmla="*/ 0 w 129"/>
                <a:gd name="T17" fmla="*/ 0 h 134"/>
                <a:gd name="T18" fmla="*/ 0 w 129"/>
                <a:gd name="T19" fmla="*/ 0 h 134"/>
                <a:gd name="T20" fmla="*/ 0 w 129"/>
                <a:gd name="T21" fmla="*/ 0 h 134"/>
                <a:gd name="T22" fmla="*/ 0 w 129"/>
                <a:gd name="T23" fmla="*/ 0 h 134"/>
                <a:gd name="T24" fmla="*/ 0 w 129"/>
                <a:gd name="T25" fmla="*/ 0 h 134"/>
                <a:gd name="T26" fmla="*/ 0 w 129"/>
                <a:gd name="T27" fmla="*/ 0 h 134"/>
                <a:gd name="T28" fmla="*/ 0 w 129"/>
                <a:gd name="T29" fmla="*/ 0 h 134"/>
                <a:gd name="T30" fmla="*/ 0 w 129"/>
                <a:gd name="T31" fmla="*/ 0 h 134"/>
                <a:gd name="T32" fmla="*/ 0 w 129"/>
                <a:gd name="T33" fmla="*/ 0 h 134"/>
                <a:gd name="T34" fmla="*/ 0 w 129"/>
                <a:gd name="T35" fmla="*/ 0 h 134"/>
                <a:gd name="T36" fmla="*/ 0 w 129"/>
                <a:gd name="T37" fmla="*/ 0 h 134"/>
                <a:gd name="T38" fmla="*/ 0 w 129"/>
                <a:gd name="T39" fmla="*/ 0 h 134"/>
                <a:gd name="T40" fmla="*/ 0 w 129"/>
                <a:gd name="T41" fmla="*/ 0 h 134"/>
                <a:gd name="T42" fmla="*/ 0 w 129"/>
                <a:gd name="T43" fmla="*/ 0 h 134"/>
                <a:gd name="T44" fmla="*/ 0 w 129"/>
                <a:gd name="T45" fmla="*/ 0 h 134"/>
                <a:gd name="T46" fmla="*/ 0 w 129"/>
                <a:gd name="T47" fmla="*/ 0 h 134"/>
                <a:gd name="T48" fmla="*/ 0 w 129"/>
                <a:gd name="T49" fmla="*/ 0 h 134"/>
                <a:gd name="T50" fmla="*/ 0 w 129"/>
                <a:gd name="T51" fmla="*/ 0 h 134"/>
                <a:gd name="T52" fmla="*/ 0 w 129"/>
                <a:gd name="T53" fmla="*/ 0 h 134"/>
                <a:gd name="T54" fmla="*/ 0 w 129"/>
                <a:gd name="T55" fmla="*/ 0 h 134"/>
                <a:gd name="T56" fmla="*/ 0 w 129"/>
                <a:gd name="T57" fmla="*/ 0 h 134"/>
                <a:gd name="T58" fmla="*/ 0 w 129"/>
                <a:gd name="T59" fmla="*/ 0 h 134"/>
                <a:gd name="T60" fmla="*/ 0 w 129"/>
                <a:gd name="T61" fmla="*/ 0 h 134"/>
                <a:gd name="T62" fmla="*/ 0 w 129"/>
                <a:gd name="T63" fmla="*/ 0 h 134"/>
                <a:gd name="T64" fmla="*/ 0 w 129"/>
                <a:gd name="T65" fmla="*/ 0 h 134"/>
                <a:gd name="T66" fmla="*/ 0 w 129"/>
                <a:gd name="T67" fmla="*/ 0 h 134"/>
                <a:gd name="T68" fmla="*/ 0 w 129"/>
                <a:gd name="T69" fmla="*/ 0 h 134"/>
                <a:gd name="T70" fmla="*/ 0 w 129"/>
                <a:gd name="T71" fmla="*/ 0 h 134"/>
                <a:gd name="T72" fmla="*/ 0 w 129"/>
                <a:gd name="T73" fmla="*/ 0 h 134"/>
                <a:gd name="T74" fmla="*/ 0 w 129"/>
                <a:gd name="T75" fmla="*/ 0 h 134"/>
                <a:gd name="T76" fmla="*/ 0 w 129"/>
                <a:gd name="T77" fmla="*/ 0 h 134"/>
                <a:gd name="T78" fmla="*/ 0 w 129"/>
                <a:gd name="T79" fmla="*/ 0 h 134"/>
                <a:gd name="T80" fmla="*/ 0 w 129"/>
                <a:gd name="T81" fmla="*/ 0 h 134"/>
                <a:gd name="T82" fmla="*/ 0 w 129"/>
                <a:gd name="T83" fmla="*/ 0 h 134"/>
                <a:gd name="T84" fmla="*/ 0 w 129"/>
                <a:gd name="T85" fmla="*/ 0 h 134"/>
                <a:gd name="T86" fmla="*/ 0 w 129"/>
                <a:gd name="T87" fmla="*/ 0 h 134"/>
                <a:gd name="T88" fmla="*/ 0 w 129"/>
                <a:gd name="T89" fmla="*/ 0 h 134"/>
                <a:gd name="T90" fmla="*/ 0 w 129"/>
                <a:gd name="T91" fmla="*/ 0 h 134"/>
                <a:gd name="T92" fmla="*/ 0 w 129"/>
                <a:gd name="T93" fmla="*/ 0 h 134"/>
                <a:gd name="T94" fmla="*/ 0 w 129"/>
                <a:gd name="T95" fmla="*/ 0 h 134"/>
                <a:gd name="T96" fmla="*/ 0 w 129"/>
                <a:gd name="T97" fmla="*/ 0 h 134"/>
                <a:gd name="T98" fmla="*/ 0 w 129"/>
                <a:gd name="T99" fmla="*/ 0 h 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9"/>
                <a:gd name="T151" fmla="*/ 0 h 134"/>
                <a:gd name="T152" fmla="*/ 129 w 129"/>
                <a:gd name="T153" fmla="*/ 134 h 1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9" h="134">
                  <a:moveTo>
                    <a:pt x="6" y="2"/>
                  </a:moveTo>
                  <a:lnTo>
                    <a:pt x="13" y="30"/>
                  </a:lnTo>
                  <a:lnTo>
                    <a:pt x="22" y="49"/>
                  </a:lnTo>
                  <a:lnTo>
                    <a:pt x="11" y="91"/>
                  </a:lnTo>
                  <a:lnTo>
                    <a:pt x="18" y="100"/>
                  </a:lnTo>
                  <a:lnTo>
                    <a:pt x="28" y="104"/>
                  </a:lnTo>
                  <a:lnTo>
                    <a:pt x="41" y="102"/>
                  </a:lnTo>
                  <a:lnTo>
                    <a:pt x="51" y="79"/>
                  </a:lnTo>
                  <a:lnTo>
                    <a:pt x="60" y="61"/>
                  </a:lnTo>
                  <a:lnTo>
                    <a:pt x="55" y="36"/>
                  </a:lnTo>
                  <a:lnTo>
                    <a:pt x="53" y="9"/>
                  </a:lnTo>
                  <a:lnTo>
                    <a:pt x="60" y="12"/>
                  </a:lnTo>
                  <a:lnTo>
                    <a:pt x="62" y="37"/>
                  </a:lnTo>
                  <a:lnTo>
                    <a:pt x="65" y="54"/>
                  </a:lnTo>
                  <a:lnTo>
                    <a:pt x="65" y="68"/>
                  </a:lnTo>
                  <a:lnTo>
                    <a:pt x="56" y="83"/>
                  </a:lnTo>
                  <a:lnTo>
                    <a:pt x="47" y="100"/>
                  </a:lnTo>
                  <a:lnTo>
                    <a:pt x="46" y="116"/>
                  </a:lnTo>
                  <a:lnTo>
                    <a:pt x="56" y="123"/>
                  </a:lnTo>
                  <a:lnTo>
                    <a:pt x="75" y="120"/>
                  </a:lnTo>
                  <a:lnTo>
                    <a:pt x="86" y="106"/>
                  </a:lnTo>
                  <a:lnTo>
                    <a:pt x="104" y="84"/>
                  </a:lnTo>
                  <a:lnTo>
                    <a:pt x="103" y="70"/>
                  </a:lnTo>
                  <a:lnTo>
                    <a:pt x="101" y="45"/>
                  </a:lnTo>
                  <a:lnTo>
                    <a:pt x="107" y="65"/>
                  </a:lnTo>
                  <a:lnTo>
                    <a:pt x="108" y="84"/>
                  </a:lnTo>
                  <a:lnTo>
                    <a:pt x="94" y="103"/>
                  </a:lnTo>
                  <a:lnTo>
                    <a:pt x="93" y="117"/>
                  </a:lnTo>
                  <a:lnTo>
                    <a:pt x="96" y="128"/>
                  </a:lnTo>
                  <a:lnTo>
                    <a:pt x="104" y="131"/>
                  </a:lnTo>
                  <a:lnTo>
                    <a:pt x="113" y="125"/>
                  </a:lnTo>
                  <a:lnTo>
                    <a:pt x="129" y="109"/>
                  </a:lnTo>
                  <a:lnTo>
                    <a:pt x="116" y="127"/>
                  </a:lnTo>
                  <a:lnTo>
                    <a:pt x="111" y="134"/>
                  </a:lnTo>
                  <a:lnTo>
                    <a:pt x="97" y="134"/>
                  </a:lnTo>
                  <a:lnTo>
                    <a:pt x="91" y="126"/>
                  </a:lnTo>
                  <a:lnTo>
                    <a:pt x="87" y="114"/>
                  </a:lnTo>
                  <a:lnTo>
                    <a:pt x="79" y="125"/>
                  </a:lnTo>
                  <a:lnTo>
                    <a:pt x="63" y="127"/>
                  </a:lnTo>
                  <a:lnTo>
                    <a:pt x="49" y="127"/>
                  </a:lnTo>
                  <a:lnTo>
                    <a:pt x="43" y="116"/>
                  </a:lnTo>
                  <a:lnTo>
                    <a:pt x="41" y="106"/>
                  </a:lnTo>
                  <a:lnTo>
                    <a:pt x="35" y="109"/>
                  </a:lnTo>
                  <a:lnTo>
                    <a:pt x="24" y="109"/>
                  </a:lnTo>
                  <a:lnTo>
                    <a:pt x="11" y="101"/>
                  </a:lnTo>
                  <a:lnTo>
                    <a:pt x="8" y="86"/>
                  </a:lnTo>
                  <a:lnTo>
                    <a:pt x="18" y="51"/>
                  </a:lnTo>
                  <a:lnTo>
                    <a:pt x="7" y="29"/>
                  </a:lnTo>
                  <a:lnTo>
                    <a:pt x="0" y="0"/>
                  </a:lnTo>
                  <a:lnTo>
                    <a:pt x="6"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2" name="Freeform 111">
              <a:extLst>
                <a:ext uri="{FF2B5EF4-FFF2-40B4-BE49-F238E27FC236}">
                  <a16:creationId xmlns:a16="http://schemas.microsoft.com/office/drawing/2014/main" id="{452DFADF-31C7-4503-9C23-F81BE400B6AE}"/>
                </a:ext>
              </a:extLst>
            </p:cNvPr>
            <p:cNvSpPr>
              <a:spLocks/>
            </p:cNvSpPr>
            <p:nvPr/>
          </p:nvSpPr>
          <p:spPr bwMode="auto">
            <a:xfrm>
              <a:off x="325" y="1834"/>
              <a:ext cx="4" cy="1"/>
            </a:xfrm>
            <a:custGeom>
              <a:avLst/>
              <a:gdLst>
                <a:gd name="T0" fmla="*/ 0 w 20"/>
                <a:gd name="T1" fmla="*/ 0 h 5"/>
                <a:gd name="T2" fmla="*/ 0 w 20"/>
                <a:gd name="T3" fmla="*/ 0 h 5"/>
                <a:gd name="T4" fmla="*/ 0 w 20"/>
                <a:gd name="T5" fmla="*/ 0 h 5"/>
                <a:gd name="T6" fmla="*/ 0 w 20"/>
                <a:gd name="T7" fmla="*/ 0 h 5"/>
                <a:gd name="T8" fmla="*/ 0 w 20"/>
                <a:gd name="T9" fmla="*/ 0 h 5"/>
                <a:gd name="T10" fmla="*/ 0 60000 65536"/>
                <a:gd name="T11" fmla="*/ 0 60000 65536"/>
                <a:gd name="T12" fmla="*/ 0 60000 65536"/>
                <a:gd name="T13" fmla="*/ 0 60000 65536"/>
                <a:gd name="T14" fmla="*/ 0 60000 65536"/>
                <a:gd name="T15" fmla="*/ 0 w 20"/>
                <a:gd name="T16" fmla="*/ 0 h 5"/>
                <a:gd name="T17" fmla="*/ 20 w 20"/>
                <a:gd name="T18" fmla="*/ 5 h 5"/>
              </a:gdLst>
              <a:ahLst/>
              <a:cxnLst>
                <a:cxn ang="T10">
                  <a:pos x="T0" y="T1"/>
                </a:cxn>
                <a:cxn ang="T11">
                  <a:pos x="T2" y="T3"/>
                </a:cxn>
                <a:cxn ang="T12">
                  <a:pos x="T4" y="T5"/>
                </a:cxn>
                <a:cxn ang="T13">
                  <a:pos x="T6" y="T7"/>
                </a:cxn>
                <a:cxn ang="T14">
                  <a:pos x="T8" y="T9"/>
                </a:cxn>
              </a:cxnLst>
              <a:rect l="T15" t="T16" r="T17" b="T18"/>
              <a:pathLst>
                <a:path w="20" h="5">
                  <a:moveTo>
                    <a:pt x="0" y="5"/>
                  </a:moveTo>
                  <a:lnTo>
                    <a:pt x="6" y="4"/>
                  </a:lnTo>
                  <a:lnTo>
                    <a:pt x="20" y="4"/>
                  </a:lnTo>
                  <a:lnTo>
                    <a:pt x="5" y="0"/>
                  </a:lnTo>
                  <a:lnTo>
                    <a:pt x="0"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3" name="Freeform 112">
              <a:extLst>
                <a:ext uri="{FF2B5EF4-FFF2-40B4-BE49-F238E27FC236}">
                  <a16:creationId xmlns:a16="http://schemas.microsoft.com/office/drawing/2014/main" id="{8E8093F3-7132-4BCD-85AD-1A28C46C0ADA}"/>
                </a:ext>
              </a:extLst>
            </p:cNvPr>
            <p:cNvSpPr>
              <a:spLocks/>
            </p:cNvSpPr>
            <p:nvPr/>
          </p:nvSpPr>
          <p:spPr bwMode="auto">
            <a:xfrm>
              <a:off x="330" y="1838"/>
              <a:ext cx="6" cy="2"/>
            </a:xfrm>
            <a:custGeom>
              <a:avLst/>
              <a:gdLst>
                <a:gd name="T0" fmla="*/ 0 w 27"/>
                <a:gd name="T1" fmla="*/ 0 h 9"/>
                <a:gd name="T2" fmla="*/ 0 w 27"/>
                <a:gd name="T3" fmla="*/ 0 h 9"/>
                <a:gd name="T4" fmla="*/ 0 w 27"/>
                <a:gd name="T5" fmla="*/ 0 h 9"/>
                <a:gd name="T6" fmla="*/ 0 w 27"/>
                <a:gd name="T7" fmla="*/ 0 h 9"/>
                <a:gd name="T8" fmla="*/ 0 w 27"/>
                <a:gd name="T9" fmla="*/ 0 h 9"/>
                <a:gd name="T10" fmla="*/ 0 w 27"/>
                <a:gd name="T11" fmla="*/ 0 h 9"/>
                <a:gd name="T12" fmla="*/ 0 w 27"/>
                <a:gd name="T13" fmla="*/ 0 h 9"/>
                <a:gd name="T14" fmla="*/ 0 w 27"/>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
                <a:gd name="T26" fmla="*/ 27 w 2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
                  <a:moveTo>
                    <a:pt x="27" y="7"/>
                  </a:moveTo>
                  <a:lnTo>
                    <a:pt x="23" y="3"/>
                  </a:lnTo>
                  <a:lnTo>
                    <a:pt x="17" y="1"/>
                  </a:lnTo>
                  <a:lnTo>
                    <a:pt x="6" y="0"/>
                  </a:lnTo>
                  <a:lnTo>
                    <a:pt x="0" y="9"/>
                  </a:lnTo>
                  <a:lnTo>
                    <a:pt x="8" y="3"/>
                  </a:lnTo>
                  <a:lnTo>
                    <a:pt x="15" y="2"/>
                  </a:lnTo>
                  <a:lnTo>
                    <a:pt x="27" y="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4" name="Freeform 113">
              <a:extLst>
                <a:ext uri="{FF2B5EF4-FFF2-40B4-BE49-F238E27FC236}">
                  <a16:creationId xmlns:a16="http://schemas.microsoft.com/office/drawing/2014/main" id="{8E4EF995-4EA5-4F15-B64F-A47EB721C7DE}"/>
                </a:ext>
              </a:extLst>
            </p:cNvPr>
            <p:cNvSpPr>
              <a:spLocks/>
            </p:cNvSpPr>
            <p:nvPr/>
          </p:nvSpPr>
          <p:spPr bwMode="auto">
            <a:xfrm>
              <a:off x="340" y="1841"/>
              <a:ext cx="4" cy="1"/>
            </a:xfrm>
            <a:custGeom>
              <a:avLst/>
              <a:gdLst>
                <a:gd name="T0" fmla="*/ 0 w 20"/>
                <a:gd name="T1" fmla="*/ 0 h 4"/>
                <a:gd name="T2" fmla="*/ 0 w 20"/>
                <a:gd name="T3" fmla="*/ 0 h 4"/>
                <a:gd name="T4" fmla="*/ 0 w 20"/>
                <a:gd name="T5" fmla="*/ 0 h 4"/>
                <a:gd name="T6" fmla="*/ 0 w 20"/>
                <a:gd name="T7" fmla="*/ 0 h 4"/>
                <a:gd name="T8" fmla="*/ 0 w 20"/>
                <a:gd name="T9" fmla="*/ 0 h 4"/>
                <a:gd name="T10" fmla="*/ 0 w 20"/>
                <a:gd name="T11" fmla="*/ 0 h 4"/>
                <a:gd name="T12" fmla="*/ 0 w 20"/>
                <a:gd name="T13" fmla="*/ 0 h 4"/>
                <a:gd name="T14" fmla="*/ 0 60000 65536"/>
                <a:gd name="T15" fmla="*/ 0 60000 65536"/>
                <a:gd name="T16" fmla="*/ 0 60000 65536"/>
                <a:gd name="T17" fmla="*/ 0 60000 65536"/>
                <a:gd name="T18" fmla="*/ 0 60000 65536"/>
                <a:gd name="T19" fmla="*/ 0 60000 65536"/>
                <a:gd name="T20" fmla="*/ 0 60000 65536"/>
                <a:gd name="T21" fmla="*/ 0 w 20"/>
                <a:gd name="T22" fmla="*/ 0 h 4"/>
                <a:gd name="T23" fmla="*/ 20 w 2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
                  <a:moveTo>
                    <a:pt x="0" y="2"/>
                  </a:moveTo>
                  <a:lnTo>
                    <a:pt x="4" y="0"/>
                  </a:lnTo>
                  <a:lnTo>
                    <a:pt x="11" y="0"/>
                  </a:lnTo>
                  <a:lnTo>
                    <a:pt x="20" y="4"/>
                  </a:lnTo>
                  <a:lnTo>
                    <a:pt x="15" y="3"/>
                  </a:lnTo>
                  <a:lnTo>
                    <a:pt x="11" y="1"/>
                  </a:lnTo>
                  <a:lnTo>
                    <a:pt x="0"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5" name="Freeform 114">
              <a:extLst>
                <a:ext uri="{FF2B5EF4-FFF2-40B4-BE49-F238E27FC236}">
                  <a16:creationId xmlns:a16="http://schemas.microsoft.com/office/drawing/2014/main" id="{22BACE91-7D01-45DC-87AE-8317189211EA}"/>
                </a:ext>
              </a:extLst>
            </p:cNvPr>
            <p:cNvSpPr>
              <a:spLocks/>
            </p:cNvSpPr>
            <p:nvPr/>
          </p:nvSpPr>
          <p:spPr bwMode="auto">
            <a:xfrm>
              <a:off x="323" y="1845"/>
              <a:ext cx="6" cy="15"/>
            </a:xfrm>
            <a:custGeom>
              <a:avLst/>
              <a:gdLst>
                <a:gd name="T0" fmla="*/ 0 w 31"/>
                <a:gd name="T1" fmla="*/ 0 h 74"/>
                <a:gd name="T2" fmla="*/ 0 w 31"/>
                <a:gd name="T3" fmla="*/ 0 h 74"/>
                <a:gd name="T4" fmla="*/ 0 w 31"/>
                <a:gd name="T5" fmla="*/ 0 h 74"/>
                <a:gd name="T6" fmla="*/ 0 w 31"/>
                <a:gd name="T7" fmla="*/ 0 h 74"/>
                <a:gd name="T8" fmla="*/ 0 w 31"/>
                <a:gd name="T9" fmla="*/ 0 h 74"/>
                <a:gd name="T10" fmla="*/ 0 w 31"/>
                <a:gd name="T11" fmla="*/ 0 h 74"/>
                <a:gd name="T12" fmla="*/ 0 w 31"/>
                <a:gd name="T13" fmla="*/ 0 h 74"/>
                <a:gd name="T14" fmla="*/ 0 w 31"/>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74"/>
                <a:gd name="T26" fmla="*/ 31 w 31"/>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74">
                  <a:moveTo>
                    <a:pt x="0" y="0"/>
                  </a:moveTo>
                  <a:lnTo>
                    <a:pt x="17" y="19"/>
                  </a:lnTo>
                  <a:lnTo>
                    <a:pt x="25" y="42"/>
                  </a:lnTo>
                  <a:lnTo>
                    <a:pt x="26" y="74"/>
                  </a:lnTo>
                  <a:lnTo>
                    <a:pt x="31" y="49"/>
                  </a:lnTo>
                  <a:lnTo>
                    <a:pt x="29" y="29"/>
                  </a:lnTo>
                  <a:lnTo>
                    <a:pt x="24" y="20"/>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6" name="Freeform 115">
              <a:extLst>
                <a:ext uri="{FF2B5EF4-FFF2-40B4-BE49-F238E27FC236}">
                  <a16:creationId xmlns:a16="http://schemas.microsoft.com/office/drawing/2014/main" id="{C1E0F3F5-B03C-4005-98F3-912EFE2AAA26}"/>
                </a:ext>
              </a:extLst>
            </p:cNvPr>
            <p:cNvSpPr>
              <a:spLocks/>
            </p:cNvSpPr>
            <p:nvPr/>
          </p:nvSpPr>
          <p:spPr bwMode="auto">
            <a:xfrm>
              <a:off x="308" y="1839"/>
              <a:ext cx="10" cy="5"/>
            </a:xfrm>
            <a:custGeom>
              <a:avLst/>
              <a:gdLst>
                <a:gd name="T0" fmla="*/ 0 w 50"/>
                <a:gd name="T1" fmla="*/ 0 h 25"/>
                <a:gd name="T2" fmla="*/ 0 w 50"/>
                <a:gd name="T3" fmla="*/ 0 h 25"/>
                <a:gd name="T4" fmla="*/ 0 w 50"/>
                <a:gd name="T5" fmla="*/ 0 h 25"/>
                <a:gd name="T6" fmla="*/ 0 w 50"/>
                <a:gd name="T7" fmla="*/ 0 h 25"/>
                <a:gd name="T8" fmla="*/ 0 w 50"/>
                <a:gd name="T9" fmla="*/ 0 h 25"/>
                <a:gd name="T10" fmla="*/ 0 w 50"/>
                <a:gd name="T11" fmla="*/ 0 h 25"/>
                <a:gd name="T12" fmla="*/ 0 60000 65536"/>
                <a:gd name="T13" fmla="*/ 0 60000 65536"/>
                <a:gd name="T14" fmla="*/ 0 60000 65536"/>
                <a:gd name="T15" fmla="*/ 0 60000 65536"/>
                <a:gd name="T16" fmla="*/ 0 60000 65536"/>
                <a:gd name="T17" fmla="*/ 0 60000 65536"/>
                <a:gd name="T18" fmla="*/ 0 w 50"/>
                <a:gd name="T19" fmla="*/ 0 h 25"/>
                <a:gd name="T20" fmla="*/ 50 w 5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50" h="25">
                  <a:moveTo>
                    <a:pt x="0" y="11"/>
                  </a:moveTo>
                  <a:lnTo>
                    <a:pt x="19" y="13"/>
                  </a:lnTo>
                  <a:lnTo>
                    <a:pt x="50" y="25"/>
                  </a:lnTo>
                  <a:lnTo>
                    <a:pt x="28" y="9"/>
                  </a:lnTo>
                  <a:lnTo>
                    <a:pt x="1" y="0"/>
                  </a:lnTo>
                  <a:lnTo>
                    <a:pt x="0" y="1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7" name="Freeform 116">
              <a:extLst>
                <a:ext uri="{FF2B5EF4-FFF2-40B4-BE49-F238E27FC236}">
                  <a16:creationId xmlns:a16="http://schemas.microsoft.com/office/drawing/2014/main" id="{1E1EF218-D5E2-4BDE-A587-78A996022417}"/>
                </a:ext>
              </a:extLst>
            </p:cNvPr>
            <p:cNvSpPr>
              <a:spLocks/>
            </p:cNvSpPr>
            <p:nvPr/>
          </p:nvSpPr>
          <p:spPr bwMode="auto">
            <a:xfrm>
              <a:off x="321" y="1862"/>
              <a:ext cx="7" cy="7"/>
            </a:xfrm>
            <a:custGeom>
              <a:avLst/>
              <a:gdLst>
                <a:gd name="T0" fmla="*/ 0 w 39"/>
                <a:gd name="T1" fmla="*/ 0 h 33"/>
                <a:gd name="T2" fmla="*/ 0 w 39"/>
                <a:gd name="T3" fmla="*/ 0 h 33"/>
                <a:gd name="T4" fmla="*/ 0 w 39"/>
                <a:gd name="T5" fmla="*/ 0 h 33"/>
                <a:gd name="T6" fmla="*/ 0 w 39"/>
                <a:gd name="T7" fmla="*/ 0 h 33"/>
                <a:gd name="T8" fmla="*/ 0 w 39"/>
                <a:gd name="T9" fmla="*/ 0 h 33"/>
                <a:gd name="T10" fmla="*/ 0 60000 65536"/>
                <a:gd name="T11" fmla="*/ 0 60000 65536"/>
                <a:gd name="T12" fmla="*/ 0 60000 65536"/>
                <a:gd name="T13" fmla="*/ 0 60000 65536"/>
                <a:gd name="T14" fmla="*/ 0 60000 65536"/>
                <a:gd name="T15" fmla="*/ 0 w 39"/>
                <a:gd name="T16" fmla="*/ 0 h 33"/>
                <a:gd name="T17" fmla="*/ 39 w 39"/>
                <a:gd name="T18" fmla="*/ 33 h 33"/>
              </a:gdLst>
              <a:ahLst/>
              <a:cxnLst>
                <a:cxn ang="T10">
                  <a:pos x="T0" y="T1"/>
                </a:cxn>
                <a:cxn ang="T11">
                  <a:pos x="T2" y="T3"/>
                </a:cxn>
                <a:cxn ang="T12">
                  <a:pos x="T4" y="T5"/>
                </a:cxn>
                <a:cxn ang="T13">
                  <a:pos x="T6" y="T7"/>
                </a:cxn>
                <a:cxn ang="T14">
                  <a:pos x="T8" y="T9"/>
                </a:cxn>
              </a:cxnLst>
              <a:rect l="T15" t="T16" r="T17" b="T18"/>
              <a:pathLst>
                <a:path w="39" h="33">
                  <a:moveTo>
                    <a:pt x="39" y="0"/>
                  </a:moveTo>
                  <a:lnTo>
                    <a:pt x="20" y="21"/>
                  </a:lnTo>
                  <a:lnTo>
                    <a:pt x="0" y="33"/>
                  </a:lnTo>
                  <a:lnTo>
                    <a:pt x="26" y="25"/>
                  </a:lnTo>
                  <a:lnTo>
                    <a:pt x="3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8" name="Freeform 117">
              <a:extLst>
                <a:ext uri="{FF2B5EF4-FFF2-40B4-BE49-F238E27FC236}">
                  <a16:creationId xmlns:a16="http://schemas.microsoft.com/office/drawing/2014/main" id="{3344DE4D-9928-4206-998D-DE622B48931E}"/>
                </a:ext>
              </a:extLst>
            </p:cNvPr>
            <p:cNvSpPr>
              <a:spLocks/>
            </p:cNvSpPr>
            <p:nvPr/>
          </p:nvSpPr>
          <p:spPr bwMode="auto">
            <a:xfrm>
              <a:off x="332" y="1858"/>
              <a:ext cx="7" cy="7"/>
            </a:xfrm>
            <a:custGeom>
              <a:avLst/>
              <a:gdLst>
                <a:gd name="T0" fmla="*/ 0 w 38"/>
                <a:gd name="T1" fmla="*/ 0 h 35"/>
                <a:gd name="T2" fmla="*/ 0 w 38"/>
                <a:gd name="T3" fmla="*/ 0 h 35"/>
                <a:gd name="T4" fmla="*/ 0 w 38"/>
                <a:gd name="T5" fmla="*/ 0 h 35"/>
                <a:gd name="T6" fmla="*/ 0 w 38"/>
                <a:gd name="T7" fmla="*/ 0 h 35"/>
                <a:gd name="T8" fmla="*/ 0 w 38"/>
                <a:gd name="T9" fmla="*/ 0 h 35"/>
                <a:gd name="T10" fmla="*/ 0 w 38"/>
                <a:gd name="T11" fmla="*/ 0 h 35"/>
                <a:gd name="T12" fmla="*/ 0 w 38"/>
                <a:gd name="T13" fmla="*/ 0 h 35"/>
                <a:gd name="T14" fmla="*/ 0 w 38"/>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5"/>
                <a:gd name="T26" fmla="*/ 38 w 38"/>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5">
                  <a:moveTo>
                    <a:pt x="0" y="0"/>
                  </a:moveTo>
                  <a:lnTo>
                    <a:pt x="3" y="13"/>
                  </a:lnTo>
                  <a:lnTo>
                    <a:pt x="22" y="29"/>
                  </a:lnTo>
                  <a:lnTo>
                    <a:pt x="38" y="35"/>
                  </a:lnTo>
                  <a:lnTo>
                    <a:pt x="12" y="32"/>
                  </a:lnTo>
                  <a:lnTo>
                    <a:pt x="3" y="21"/>
                  </a:lnTo>
                  <a:lnTo>
                    <a:pt x="2" y="9"/>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9" name="Freeform 118">
              <a:extLst>
                <a:ext uri="{FF2B5EF4-FFF2-40B4-BE49-F238E27FC236}">
                  <a16:creationId xmlns:a16="http://schemas.microsoft.com/office/drawing/2014/main" id="{24D7C7D4-D15A-4630-BCF7-697C4DE1FDC6}"/>
                </a:ext>
              </a:extLst>
            </p:cNvPr>
            <p:cNvSpPr>
              <a:spLocks/>
            </p:cNvSpPr>
            <p:nvPr/>
          </p:nvSpPr>
          <p:spPr bwMode="auto">
            <a:xfrm>
              <a:off x="278" y="1810"/>
              <a:ext cx="41" cy="31"/>
            </a:xfrm>
            <a:custGeom>
              <a:avLst/>
              <a:gdLst>
                <a:gd name="T0" fmla="*/ 0 w 201"/>
                <a:gd name="T1" fmla="*/ 0 h 158"/>
                <a:gd name="T2" fmla="*/ 0 w 201"/>
                <a:gd name="T3" fmla="*/ 0 h 158"/>
                <a:gd name="T4" fmla="*/ 0 w 201"/>
                <a:gd name="T5" fmla="*/ 0 h 158"/>
                <a:gd name="T6" fmla="*/ 0 w 201"/>
                <a:gd name="T7" fmla="*/ 0 h 158"/>
                <a:gd name="T8" fmla="*/ 0 w 201"/>
                <a:gd name="T9" fmla="*/ 0 h 158"/>
                <a:gd name="T10" fmla="*/ 0 w 201"/>
                <a:gd name="T11" fmla="*/ 0 h 158"/>
                <a:gd name="T12" fmla="*/ 0 w 201"/>
                <a:gd name="T13" fmla="*/ 0 h 158"/>
                <a:gd name="T14" fmla="*/ 0 60000 65536"/>
                <a:gd name="T15" fmla="*/ 0 60000 65536"/>
                <a:gd name="T16" fmla="*/ 0 60000 65536"/>
                <a:gd name="T17" fmla="*/ 0 60000 65536"/>
                <a:gd name="T18" fmla="*/ 0 60000 65536"/>
                <a:gd name="T19" fmla="*/ 0 60000 65536"/>
                <a:gd name="T20" fmla="*/ 0 60000 65536"/>
                <a:gd name="T21" fmla="*/ 0 w 201"/>
                <a:gd name="T22" fmla="*/ 0 h 158"/>
                <a:gd name="T23" fmla="*/ 201 w 201"/>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158">
                  <a:moveTo>
                    <a:pt x="165" y="158"/>
                  </a:moveTo>
                  <a:lnTo>
                    <a:pt x="201" y="76"/>
                  </a:lnTo>
                  <a:lnTo>
                    <a:pt x="132" y="31"/>
                  </a:lnTo>
                  <a:lnTo>
                    <a:pt x="29" y="0"/>
                  </a:lnTo>
                  <a:lnTo>
                    <a:pt x="0" y="87"/>
                  </a:lnTo>
                  <a:lnTo>
                    <a:pt x="94" y="114"/>
                  </a:lnTo>
                  <a:lnTo>
                    <a:pt x="165" y="158"/>
                  </a:lnTo>
                  <a:close/>
                </a:path>
              </a:pathLst>
            </a:custGeom>
            <a:solidFill>
              <a:srgbClr val="FFFFFF"/>
            </a:solidFill>
            <a:ln w="317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0" name="Oval 119">
              <a:extLst>
                <a:ext uri="{FF2B5EF4-FFF2-40B4-BE49-F238E27FC236}">
                  <a16:creationId xmlns:a16="http://schemas.microsoft.com/office/drawing/2014/main" id="{72AC1D14-1229-4DDB-AD17-A57E60A4075D}"/>
                </a:ext>
              </a:extLst>
            </p:cNvPr>
            <p:cNvSpPr>
              <a:spLocks noChangeArrowheads="1"/>
            </p:cNvSpPr>
            <p:nvPr/>
          </p:nvSpPr>
          <p:spPr bwMode="auto">
            <a:xfrm>
              <a:off x="304" y="1824"/>
              <a:ext cx="7" cy="9"/>
            </a:xfrm>
            <a:prstGeom prst="ellipse">
              <a:avLst/>
            </a:prstGeom>
            <a:solidFill>
              <a:srgbClr val="FFFFFF"/>
            </a:solidFill>
            <a:ln w="3175">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1" name="Freeform 120">
              <a:extLst>
                <a:ext uri="{FF2B5EF4-FFF2-40B4-BE49-F238E27FC236}">
                  <a16:creationId xmlns:a16="http://schemas.microsoft.com/office/drawing/2014/main" id="{E3C37F70-1D4F-4A8B-BB2F-B3BDAD24C4AD}"/>
                </a:ext>
              </a:extLst>
            </p:cNvPr>
            <p:cNvSpPr>
              <a:spLocks/>
            </p:cNvSpPr>
            <p:nvPr/>
          </p:nvSpPr>
          <p:spPr bwMode="auto">
            <a:xfrm>
              <a:off x="297" y="1826"/>
              <a:ext cx="10" cy="22"/>
            </a:xfrm>
            <a:custGeom>
              <a:avLst/>
              <a:gdLst>
                <a:gd name="T0" fmla="*/ 0 w 52"/>
                <a:gd name="T1" fmla="*/ 0 h 111"/>
                <a:gd name="T2" fmla="*/ 0 w 52"/>
                <a:gd name="T3" fmla="*/ 0 h 111"/>
                <a:gd name="T4" fmla="*/ 0 w 52"/>
                <a:gd name="T5" fmla="*/ 0 h 111"/>
                <a:gd name="T6" fmla="*/ 0 w 52"/>
                <a:gd name="T7" fmla="*/ 0 h 111"/>
                <a:gd name="T8" fmla="*/ 0 w 52"/>
                <a:gd name="T9" fmla="*/ 0 h 111"/>
                <a:gd name="T10" fmla="*/ 0 w 52"/>
                <a:gd name="T11" fmla="*/ 0 h 111"/>
                <a:gd name="T12" fmla="*/ 0 w 52"/>
                <a:gd name="T13" fmla="*/ 0 h 111"/>
                <a:gd name="T14" fmla="*/ 0 w 52"/>
                <a:gd name="T15" fmla="*/ 0 h 111"/>
                <a:gd name="T16" fmla="*/ 0 w 52"/>
                <a:gd name="T17" fmla="*/ 0 h 111"/>
                <a:gd name="T18" fmla="*/ 0 w 52"/>
                <a:gd name="T19" fmla="*/ 0 h 111"/>
                <a:gd name="T20" fmla="*/ 0 w 52"/>
                <a:gd name="T21" fmla="*/ 0 h 111"/>
                <a:gd name="T22" fmla="*/ 0 w 52"/>
                <a:gd name="T23" fmla="*/ 0 h 111"/>
                <a:gd name="T24" fmla="*/ 0 w 52"/>
                <a:gd name="T25" fmla="*/ 0 h 111"/>
                <a:gd name="T26" fmla="*/ 0 w 52"/>
                <a:gd name="T27" fmla="*/ 0 h 111"/>
                <a:gd name="T28" fmla="*/ 0 w 52"/>
                <a:gd name="T29" fmla="*/ 0 h 111"/>
                <a:gd name="T30" fmla="*/ 0 w 52"/>
                <a:gd name="T31" fmla="*/ 0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111"/>
                <a:gd name="T50" fmla="*/ 52 w 52"/>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111">
                  <a:moveTo>
                    <a:pt x="4" y="74"/>
                  </a:moveTo>
                  <a:lnTo>
                    <a:pt x="7" y="55"/>
                  </a:lnTo>
                  <a:lnTo>
                    <a:pt x="5" y="36"/>
                  </a:lnTo>
                  <a:lnTo>
                    <a:pt x="4" y="23"/>
                  </a:lnTo>
                  <a:lnTo>
                    <a:pt x="0" y="13"/>
                  </a:lnTo>
                  <a:lnTo>
                    <a:pt x="4" y="4"/>
                  </a:lnTo>
                  <a:lnTo>
                    <a:pt x="11" y="0"/>
                  </a:lnTo>
                  <a:lnTo>
                    <a:pt x="27" y="6"/>
                  </a:lnTo>
                  <a:lnTo>
                    <a:pt x="33" y="16"/>
                  </a:lnTo>
                  <a:lnTo>
                    <a:pt x="37" y="27"/>
                  </a:lnTo>
                  <a:lnTo>
                    <a:pt x="39" y="39"/>
                  </a:lnTo>
                  <a:lnTo>
                    <a:pt x="40" y="59"/>
                  </a:lnTo>
                  <a:lnTo>
                    <a:pt x="52" y="79"/>
                  </a:lnTo>
                  <a:lnTo>
                    <a:pt x="23" y="111"/>
                  </a:lnTo>
                  <a:lnTo>
                    <a:pt x="11" y="103"/>
                  </a:lnTo>
                  <a:lnTo>
                    <a:pt x="4" y="74"/>
                  </a:lnTo>
                  <a:close/>
                </a:path>
              </a:pathLst>
            </a:custGeom>
            <a:solidFill>
              <a:srgbClr val="FFC080"/>
            </a:solidFill>
            <a:ln w="3175">
              <a:solidFill>
                <a:srgbClr val="402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2" name="Freeform 121">
              <a:extLst>
                <a:ext uri="{FF2B5EF4-FFF2-40B4-BE49-F238E27FC236}">
                  <a16:creationId xmlns:a16="http://schemas.microsoft.com/office/drawing/2014/main" id="{5A20730C-2FED-45DA-B994-8801D79C1B3B}"/>
                </a:ext>
              </a:extLst>
            </p:cNvPr>
            <p:cNvSpPr>
              <a:spLocks/>
            </p:cNvSpPr>
            <p:nvPr/>
          </p:nvSpPr>
          <p:spPr bwMode="auto">
            <a:xfrm>
              <a:off x="301" y="1841"/>
              <a:ext cx="7" cy="7"/>
            </a:xfrm>
            <a:custGeom>
              <a:avLst/>
              <a:gdLst>
                <a:gd name="T0" fmla="*/ 0 w 35"/>
                <a:gd name="T1" fmla="*/ 0 h 34"/>
                <a:gd name="T2" fmla="*/ 0 w 35"/>
                <a:gd name="T3" fmla="*/ 0 h 34"/>
                <a:gd name="T4" fmla="*/ 0 w 35"/>
                <a:gd name="T5" fmla="*/ 0 h 34"/>
                <a:gd name="T6" fmla="*/ 0 w 35"/>
                <a:gd name="T7" fmla="*/ 0 h 34"/>
                <a:gd name="T8" fmla="*/ 0 w 35"/>
                <a:gd name="T9" fmla="*/ 0 h 34"/>
                <a:gd name="T10" fmla="*/ 0 60000 65536"/>
                <a:gd name="T11" fmla="*/ 0 60000 65536"/>
                <a:gd name="T12" fmla="*/ 0 60000 65536"/>
                <a:gd name="T13" fmla="*/ 0 60000 65536"/>
                <a:gd name="T14" fmla="*/ 0 60000 65536"/>
                <a:gd name="T15" fmla="*/ 0 w 35"/>
                <a:gd name="T16" fmla="*/ 0 h 34"/>
                <a:gd name="T17" fmla="*/ 35 w 35"/>
                <a:gd name="T18" fmla="*/ 34 h 34"/>
              </a:gdLst>
              <a:ahLst/>
              <a:cxnLst>
                <a:cxn ang="T10">
                  <a:pos x="T0" y="T1"/>
                </a:cxn>
                <a:cxn ang="T11">
                  <a:pos x="T2" y="T3"/>
                </a:cxn>
                <a:cxn ang="T12">
                  <a:pos x="T4" y="T5"/>
                </a:cxn>
                <a:cxn ang="T13">
                  <a:pos x="T6" y="T7"/>
                </a:cxn>
                <a:cxn ang="T14">
                  <a:pos x="T8" y="T9"/>
                </a:cxn>
              </a:cxnLst>
              <a:rect l="T15" t="T16" r="T17" b="T18"/>
              <a:pathLst>
                <a:path w="35" h="34">
                  <a:moveTo>
                    <a:pt x="24" y="0"/>
                  </a:moveTo>
                  <a:lnTo>
                    <a:pt x="35" y="4"/>
                  </a:lnTo>
                  <a:lnTo>
                    <a:pt x="9" y="34"/>
                  </a:lnTo>
                  <a:lnTo>
                    <a:pt x="0" y="26"/>
                  </a:lnTo>
                  <a:lnTo>
                    <a:pt x="24" y="0"/>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3" name="Freeform 122">
              <a:extLst>
                <a:ext uri="{FF2B5EF4-FFF2-40B4-BE49-F238E27FC236}">
                  <a16:creationId xmlns:a16="http://schemas.microsoft.com/office/drawing/2014/main" id="{7627F192-C13A-4A0B-A76D-22E35EC97B33}"/>
                </a:ext>
              </a:extLst>
            </p:cNvPr>
            <p:cNvSpPr>
              <a:spLocks/>
            </p:cNvSpPr>
            <p:nvPr/>
          </p:nvSpPr>
          <p:spPr bwMode="auto">
            <a:xfrm>
              <a:off x="312" y="1815"/>
              <a:ext cx="9" cy="20"/>
            </a:xfrm>
            <a:custGeom>
              <a:avLst/>
              <a:gdLst>
                <a:gd name="T0" fmla="*/ 0 w 48"/>
                <a:gd name="T1" fmla="*/ 0 h 97"/>
                <a:gd name="T2" fmla="*/ 0 w 48"/>
                <a:gd name="T3" fmla="*/ 0 h 97"/>
                <a:gd name="T4" fmla="*/ 0 w 48"/>
                <a:gd name="T5" fmla="*/ 0 h 97"/>
                <a:gd name="T6" fmla="*/ 0 w 48"/>
                <a:gd name="T7" fmla="*/ 0 h 97"/>
                <a:gd name="T8" fmla="*/ 0 w 48"/>
                <a:gd name="T9" fmla="*/ 0 h 97"/>
                <a:gd name="T10" fmla="*/ 0 w 48"/>
                <a:gd name="T11" fmla="*/ 0 h 97"/>
                <a:gd name="T12" fmla="*/ 0 w 48"/>
                <a:gd name="T13" fmla="*/ 0 h 97"/>
                <a:gd name="T14" fmla="*/ 0 w 48"/>
                <a:gd name="T15" fmla="*/ 0 h 97"/>
                <a:gd name="T16" fmla="*/ 0 w 48"/>
                <a:gd name="T17" fmla="*/ 0 h 97"/>
                <a:gd name="T18" fmla="*/ 0 w 48"/>
                <a:gd name="T19" fmla="*/ 0 h 97"/>
                <a:gd name="T20" fmla="*/ 0 w 48"/>
                <a:gd name="T21" fmla="*/ 0 h 97"/>
                <a:gd name="T22" fmla="*/ 0 w 48"/>
                <a:gd name="T23" fmla="*/ 0 h 97"/>
                <a:gd name="T24" fmla="*/ 0 w 48"/>
                <a:gd name="T25" fmla="*/ 0 h 97"/>
                <a:gd name="T26" fmla="*/ 0 w 48"/>
                <a:gd name="T27" fmla="*/ 0 h 97"/>
                <a:gd name="T28" fmla="*/ 0 w 48"/>
                <a:gd name="T29" fmla="*/ 0 h 97"/>
                <a:gd name="T30" fmla="*/ 0 w 48"/>
                <a:gd name="T31" fmla="*/ 0 h 97"/>
                <a:gd name="T32" fmla="*/ 0 w 48"/>
                <a:gd name="T33" fmla="*/ 0 h 97"/>
                <a:gd name="T34" fmla="*/ 0 w 48"/>
                <a:gd name="T35" fmla="*/ 0 h 97"/>
                <a:gd name="T36" fmla="*/ 0 w 48"/>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97"/>
                <a:gd name="T59" fmla="*/ 48 w 48"/>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97">
                  <a:moveTo>
                    <a:pt x="0" y="23"/>
                  </a:moveTo>
                  <a:lnTo>
                    <a:pt x="4" y="43"/>
                  </a:lnTo>
                  <a:lnTo>
                    <a:pt x="6" y="51"/>
                  </a:lnTo>
                  <a:lnTo>
                    <a:pt x="7" y="64"/>
                  </a:lnTo>
                  <a:lnTo>
                    <a:pt x="5" y="73"/>
                  </a:lnTo>
                  <a:lnTo>
                    <a:pt x="7" y="84"/>
                  </a:lnTo>
                  <a:lnTo>
                    <a:pt x="14" y="95"/>
                  </a:lnTo>
                  <a:lnTo>
                    <a:pt x="21" y="96"/>
                  </a:lnTo>
                  <a:lnTo>
                    <a:pt x="34" y="97"/>
                  </a:lnTo>
                  <a:lnTo>
                    <a:pt x="43" y="91"/>
                  </a:lnTo>
                  <a:lnTo>
                    <a:pt x="46" y="88"/>
                  </a:lnTo>
                  <a:lnTo>
                    <a:pt x="48" y="77"/>
                  </a:lnTo>
                  <a:lnTo>
                    <a:pt x="48" y="59"/>
                  </a:lnTo>
                  <a:lnTo>
                    <a:pt x="48" y="48"/>
                  </a:lnTo>
                  <a:lnTo>
                    <a:pt x="46" y="32"/>
                  </a:lnTo>
                  <a:lnTo>
                    <a:pt x="44" y="22"/>
                  </a:lnTo>
                  <a:lnTo>
                    <a:pt x="36" y="0"/>
                  </a:lnTo>
                  <a:lnTo>
                    <a:pt x="7" y="1"/>
                  </a:lnTo>
                  <a:lnTo>
                    <a:pt x="0" y="23"/>
                  </a:lnTo>
                  <a:close/>
                </a:path>
              </a:pathLst>
            </a:custGeom>
            <a:solidFill>
              <a:srgbClr val="FFC080"/>
            </a:solidFill>
            <a:ln w="3175">
              <a:solidFill>
                <a:srgbClr val="402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4" name="Freeform 123">
              <a:extLst>
                <a:ext uri="{FF2B5EF4-FFF2-40B4-BE49-F238E27FC236}">
                  <a16:creationId xmlns:a16="http://schemas.microsoft.com/office/drawing/2014/main" id="{072356BF-2727-4F46-AD16-03B8D6A717EE}"/>
                </a:ext>
              </a:extLst>
            </p:cNvPr>
            <p:cNvSpPr>
              <a:spLocks/>
            </p:cNvSpPr>
            <p:nvPr/>
          </p:nvSpPr>
          <p:spPr bwMode="auto">
            <a:xfrm>
              <a:off x="315" y="1828"/>
              <a:ext cx="5" cy="4"/>
            </a:xfrm>
            <a:custGeom>
              <a:avLst/>
              <a:gdLst>
                <a:gd name="T0" fmla="*/ 0 w 24"/>
                <a:gd name="T1" fmla="*/ 0 h 20"/>
                <a:gd name="T2" fmla="*/ 0 w 24"/>
                <a:gd name="T3" fmla="*/ 0 h 20"/>
                <a:gd name="T4" fmla="*/ 0 w 24"/>
                <a:gd name="T5" fmla="*/ 0 h 20"/>
                <a:gd name="T6" fmla="*/ 0 w 24"/>
                <a:gd name="T7" fmla="*/ 0 h 20"/>
                <a:gd name="T8" fmla="*/ 0 w 24"/>
                <a:gd name="T9" fmla="*/ 0 h 20"/>
                <a:gd name="T10" fmla="*/ 0 w 24"/>
                <a:gd name="T11" fmla="*/ 0 h 20"/>
                <a:gd name="T12" fmla="*/ 0 w 24"/>
                <a:gd name="T13" fmla="*/ 0 h 20"/>
                <a:gd name="T14" fmla="*/ 0 w 24"/>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0"/>
                <a:gd name="T26" fmla="*/ 24 w 24"/>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0">
                  <a:moveTo>
                    <a:pt x="24" y="5"/>
                  </a:moveTo>
                  <a:lnTo>
                    <a:pt x="12" y="0"/>
                  </a:lnTo>
                  <a:lnTo>
                    <a:pt x="3" y="1"/>
                  </a:lnTo>
                  <a:lnTo>
                    <a:pt x="0" y="5"/>
                  </a:lnTo>
                  <a:lnTo>
                    <a:pt x="1" y="20"/>
                  </a:lnTo>
                  <a:lnTo>
                    <a:pt x="3" y="8"/>
                  </a:lnTo>
                  <a:lnTo>
                    <a:pt x="5" y="4"/>
                  </a:lnTo>
                  <a:lnTo>
                    <a:pt x="24"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125" name="Group 124">
            <a:extLst>
              <a:ext uri="{FF2B5EF4-FFF2-40B4-BE49-F238E27FC236}">
                <a16:creationId xmlns:a16="http://schemas.microsoft.com/office/drawing/2014/main" id="{AFD66666-F907-43F9-A680-3578F12CE614}"/>
              </a:ext>
            </a:extLst>
          </p:cNvPr>
          <p:cNvGrpSpPr>
            <a:grpSpLocks/>
          </p:cNvGrpSpPr>
          <p:nvPr/>
        </p:nvGrpSpPr>
        <p:grpSpPr bwMode="auto">
          <a:xfrm>
            <a:off x="617054" y="5316537"/>
            <a:ext cx="220662" cy="112713"/>
            <a:chOff x="375" y="2315"/>
            <a:chExt cx="139" cy="71"/>
          </a:xfrm>
        </p:grpSpPr>
        <p:sp>
          <p:nvSpPr>
            <p:cNvPr id="126" name="Freeform 125">
              <a:extLst>
                <a:ext uri="{FF2B5EF4-FFF2-40B4-BE49-F238E27FC236}">
                  <a16:creationId xmlns:a16="http://schemas.microsoft.com/office/drawing/2014/main" id="{A5188FDF-AF2F-4E9B-97BA-F6DA9B3E029F}"/>
                </a:ext>
              </a:extLst>
            </p:cNvPr>
            <p:cNvSpPr>
              <a:spLocks/>
            </p:cNvSpPr>
            <p:nvPr/>
          </p:nvSpPr>
          <p:spPr bwMode="auto">
            <a:xfrm>
              <a:off x="375" y="2315"/>
              <a:ext cx="139" cy="71"/>
            </a:xfrm>
            <a:custGeom>
              <a:avLst/>
              <a:gdLst>
                <a:gd name="T0" fmla="*/ 0 w 691"/>
                <a:gd name="T1" fmla="*/ 0 h 355"/>
                <a:gd name="T2" fmla="*/ 0 w 691"/>
                <a:gd name="T3" fmla="*/ 0 h 355"/>
                <a:gd name="T4" fmla="*/ 0 w 691"/>
                <a:gd name="T5" fmla="*/ 0 h 355"/>
                <a:gd name="T6" fmla="*/ 0 w 691"/>
                <a:gd name="T7" fmla="*/ 0 h 355"/>
                <a:gd name="T8" fmla="*/ 0 w 691"/>
                <a:gd name="T9" fmla="*/ 0 h 355"/>
                <a:gd name="T10" fmla="*/ 0 w 691"/>
                <a:gd name="T11" fmla="*/ 0 h 355"/>
                <a:gd name="T12" fmla="*/ 0 w 691"/>
                <a:gd name="T13" fmla="*/ 0 h 355"/>
                <a:gd name="T14" fmla="*/ 0 w 691"/>
                <a:gd name="T15" fmla="*/ 0 h 355"/>
                <a:gd name="T16" fmla="*/ 0 w 691"/>
                <a:gd name="T17" fmla="*/ 0 h 355"/>
                <a:gd name="T18" fmla="*/ 0 w 691"/>
                <a:gd name="T19" fmla="*/ 0 h 355"/>
                <a:gd name="T20" fmla="*/ 0 w 691"/>
                <a:gd name="T21" fmla="*/ 0 h 355"/>
                <a:gd name="T22" fmla="*/ 0 w 691"/>
                <a:gd name="T23" fmla="*/ 0 h 355"/>
                <a:gd name="T24" fmla="*/ 0 w 691"/>
                <a:gd name="T25" fmla="*/ 0 h 355"/>
                <a:gd name="T26" fmla="*/ 0 w 691"/>
                <a:gd name="T27" fmla="*/ 0 h 355"/>
                <a:gd name="T28" fmla="*/ 0 w 691"/>
                <a:gd name="T29" fmla="*/ 0 h 355"/>
                <a:gd name="T30" fmla="*/ 0 w 691"/>
                <a:gd name="T31" fmla="*/ 0 h 355"/>
                <a:gd name="T32" fmla="*/ 0 w 691"/>
                <a:gd name="T33" fmla="*/ 0 h 355"/>
                <a:gd name="T34" fmla="*/ 0 w 691"/>
                <a:gd name="T35" fmla="*/ 0 h 355"/>
                <a:gd name="T36" fmla="*/ 0 w 691"/>
                <a:gd name="T37" fmla="*/ 0 h 355"/>
                <a:gd name="T38" fmla="*/ 0 w 691"/>
                <a:gd name="T39" fmla="*/ 0 h 3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1"/>
                <a:gd name="T61" fmla="*/ 0 h 355"/>
                <a:gd name="T62" fmla="*/ 691 w 691"/>
                <a:gd name="T63" fmla="*/ 355 h 3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1" h="355">
                  <a:moveTo>
                    <a:pt x="279" y="11"/>
                  </a:moveTo>
                  <a:lnTo>
                    <a:pt x="274" y="104"/>
                  </a:lnTo>
                  <a:lnTo>
                    <a:pt x="455" y="189"/>
                  </a:lnTo>
                  <a:lnTo>
                    <a:pt x="607" y="226"/>
                  </a:lnTo>
                  <a:lnTo>
                    <a:pt x="691" y="263"/>
                  </a:lnTo>
                  <a:lnTo>
                    <a:pt x="687" y="313"/>
                  </a:lnTo>
                  <a:lnTo>
                    <a:pt x="577" y="343"/>
                  </a:lnTo>
                  <a:lnTo>
                    <a:pt x="413" y="355"/>
                  </a:lnTo>
                  <a:lnTo>
                    <a:pt x="274" y="331"/>
                  </a:lnTo>
                  <a:lnTo>
                    <a:pt x="188" y="307"/>
                  </a:lnTo>
                  <a:lnTo>
                    <a:pt x="183" y="334"/>
                  </a:lnTo>
                  <a:lnTo>
                    <a:pt x="74" y="331"/>
                  </a:lnTo>
                  <a:lnTo>
                    <a:pt x="7" y="318"/>
                  </a:lnTo>
                  <a:lnTo>
                    <a:pt x="7" y="270"/>
                  </a:lnTo>
                  <a:lnTo>
                    <a:pt x="0" y="242"/>
                  </a:lnTo>
                  <a:lnTo>
                    <a:pt x="0" y="173"/>
                  </a:lnTo>
                  <a:lnTo>
                    <a:pt x="18" y="135"/>
                  </a:lnTo>
                  <a:lnTo>
                    <a:pt x="53" y="91"/>
                  </a:lnTo>
                  <a:lnTo>
                    <a:pt x="60" y="0"/>
                  </a:lnTo>
                  <a:lnTo>
                    <a:pt x="279" y="11"/>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27" name="Freeform 126">
              <a:extLst>
                <a:ext uri="{FF2B5EF4-FFF2-40B4-BE49-F238E27FC236}">
                  <a16:creationId xmlns:a16="http://schemas.microsoft.com/office/drawing/2014/main" id="{A2A34F41-7BAB-41C6-B3C0-CDF3AAE3C5E6}"/>
                </a:ext>
              </a:extLst>
            </p:cNvPr>
            <p:cNvSpPr>
              <a:spLocks/>
            </p:cNvSpPr>
            <p:nvPr/>
          </p:nvSpPr>
          <p:spPr bwMode="auto">
            <a:xfrm>
              <a:off x="421" y="2341"/>
              <a:ext cx="42" cy="22"/>
            </a:xfrm>
            <a:custGeom>
              <a:avLst/>
              <a:gdLst>
                <a:gd name="T0" fmla="*/ 0 w 208"/>
                <a:gd name="T1" fmla="*/ 0 h 110"/>
                <a:gd name="T2" fmla="*/ 0 w 208"/>
                <a:gd name="T3" fmla="*/ 0 h 110"/>
                <a:gd name="T4" fmla="*/ 0 w 208"/>
                <a:gd name="T5" fmla="*/ 0 h 110"/>
                <a:gd name="T6" fmla="*/ 0 w 208"/>
                <a:gd name="T7" fmla="*/ 0 h 110"/>
                <a:gd name="T8" fmla="*/ 0 w 208"/>
                <a:gd name="T9" fmla="*/ 0 h 110"/>
                <a:gd name="T10" fmla="*/ 0 60000 65536"/>
                <a:gd name="T11" fmla="*/ 0 60000 65536"/>
                <a:gd name="T12" fmla="*/ 0 60000 65536"/>
                <a:gd name="T13" fmla="*/ 0 60000 65536"/>
                <a:gd name="T14" fmla="*/ 0 60000 65536"/>
                <a:gd name="T15" fmla="*/ 0 w 208"/>
                <a:gd name="T16" fmla="*/ 0 h 110"/>
                <a:gd name="T17" fmla="*/ 208 w 208"/>
                <a:gd name="T18" fmla="*/ 110 h 110"/>
              </a:gdLst>
              <a:ahLst/>
              <a:cxnLst>
                <a:cxn ang="T10">
                  <a:pos x="T0" y="T1"/>
                </a:cxn>
                <a:cxn ang="T11">
                  <a:pos x="T2" y="T3"/>
                </a:cxn>
                <a:cxn ang="T12">
                  <a:pos x="T4" y="T5"/>
                </a:cxn>
                <a:cxn ang="T13">
                  <a:pos x="T6" y="T7"/>
                </a:cxn>
                <a:cxn ang="T14">
                  <a:pos x="T8" y="T9"/>
                </a:cxn>
              </a:cxnLst>
              <a:rect l="T15" t="T16" r="T17" b="T18"/>
              <a:pathLst>
                <a:path w="208" h="110">
                  <a:moveTo>
                    <a:pt x="53" y="0"/>
                  </a:moveTo>
                  <a:lnTo>
                    <a:pt x="0" y="58"/>
                  </a:lnTo>
                  <a:lnTo>
                    <a:pt x="186" y="110"/>
                  </a:lnTo>
                  <a:lnTo>
                    <a:pt x="208" y="70"/>
                  </a:lnTo>
                  <a:lnTo>
                    <a:pt x="5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28" name="Freeform 127">
              <a:extLst>
                <a:ext uri="{FF2B5EF4-FFF2-40B4-BE49-F238E27FC236}">
                  <a16:creationId xmlns:a16="http://schemas.microsoft.com/office/drawing/2014/main" id="{873FF9F9-DFB5-4E7C-89A8-435249B6AEEC}"/>
                </a:ext>
              </a:extLst>
            </p:cNvPr>
            <p:cNvSpPr>
              <a:spLocks/>
            </p:cNvSpPr>
            <p:nvPr/>
          </p:nvSpPr>
          <p:spPr bwMode="auto">
            <a:xfrm>
              <a:off x="463" y="2356"/>
              <a:ext cx="46" cy="13"/>
            </a:xfrm>
            <a:custGeom>
              <a:avLst/>
              <a:gdLst>
                <a:gd name="T0" fmla="*/ 0 w 233"/>
                <a:gd name="T1" fmla="*/ 0 h 67"/>
                <a:gd name="T2" fmla="*/ 0 w 233"/>
                <a:gd name="T3" fmla="*/ 0 h 67"/>
                <a:gd name="T4" fmla="*/ 0 w 233"/>
                <a:gd name="T5" fmla="*/ 0 h 67"/>
                <a:gd name="T6" fmla="*/ 0 w 233"/>
                <a:gd name="T7" fmla="*/ 0 h 67"/>
                <a:gd name="T8" fmla="*/ 0 w 233"/>
                <a:gd name="T9" fmla="*/ 0 h 67"/>
                <a:gd name="T10" fmla="*/ 0 w 233"/>
                <a:gd name="T11" fmla="*/ 0 h 67"/>
                <a:gd name="T12" fmla="*/ 0 w 233"/>
                <a:gd name="T13" fmla="*/ 0 h 67"/>
                <a:gd name="T14" fmla="*/ 0 60000 65536"/>
                <a:gd name="T15" fmla="*/ 0 60000 65536"/>
                <a:gd name="T16" fmla="*/ 0 60000 65536"/>
                <a:gd name="T17" fmla="*/ 0 60000 65536"/>
                <a:gd name="T18" fmla="*/ 0 60000 65536"/>
                <a:gd name="T19" fmla="*/ 0 60000 65536"/>
                <a:gd name="T20" fmla="*/ 0 60000 65536"/>
                <a:gd name="T21" fmla="*/ 0 w 233"/>
                <a:gd name="T22" fmla="*/ 0 h 67"/>
                <a:gd name="T23" fmla="*/ 233 w 233"/>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 h="67">
                  <a:moveTo>
                    <a:pt x="27" y="0"/>
                  </a:moveTo>
                  <a:lnTo>
                    <a:pt x="0" y="32"/>
                  </a:lnTo>
                  <a:lnTo>
                    <a:pt x="115" y="62"/>
                  </a:lnTo>
                  <a:lnTo>
                    <a:pt x="168" y="67"/>
                  </a:lnTo>
                  <a:lnTo>
                    <a:pt x="233" y="64"/>
                  </a:lnTo>
                  <a:lnTo>
                    <a:pt x="165" y="30"/>
                  </a:lnTo>
                  <a:lnTo>
                    <a:pt x="27"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29" name="Freeform 128">
              <a:extLst>
                <a:ext uri="{FF2B5EF4-FFF2-40B4-BE49-F238E27FC236}">
                  <a16:creationId xmlns:a16="http://schemas.microsoft.com/office/drawing/2014/main" id="{96011A53-9F0C-4589-A996-A0A6DB7EEFD5}"/>
                </a:ext>
              </a:extLst>
            </p:cNvPr>
            <p:cNvSpPr>
              <a:spLocks/>
            </p:cNvSpPr>
            <p:nvPr/>
          </p:nvSpPr>
          <p:spPr bwMode="auto">
            <a:xfrm>
              <a:off x="376" y="2341"/>
              <a:ext cx="134" cy="41"/>
            </a:xfrm>
            <a:custGeom>
              <a:avLst/>
              <a:gdLst>
                <a:gd name="T0" fmla="*/ 0 w 670"/>
                <a:gd name="T1" fmla="*/ 0 h 209"/>
                <a:gd name="T2" fmla="*/ 0 w 670"/>
                <a:gd name="T3" fmla="*/ 0 h 209"/>
                <a:gd name="T4" fmla="*/ 0 w 670"/>
                <a:gd name="T5" fmla="*/ 0 h 209"/>
                <a:gd name="T6" fmla="*/ 0 w 670"/>
                <a:gd name="T7" fmla="*/ 0 h 209"/>
                <a:gd name="T8" fmla="*/ 0 w 670"/>
                <a:gd name="T9" fmla="*/ 0 h 209"/>
                <a:gd name="T10" fmla="*/ 0 w 670"/>
                <a:gd name="T11" fmla="*/ 0 h 209"/>
                <a:gd name="T12" fmla="*/ 0 w 670"/>
                <a:gd name="T13" fmla="*/ 0 h 209"/>
                <a:gd name="T14" fmla="*/ 0 w 670"/>
                <a:gd name="T15" fmla="*/ 0 h 209"/>
                <a:gd name="T16" fmla="*/ 0 w 670"/>
                <a:gd name="T17" fmla="*/ 0 h 209"/>
                <a:gd name="T18" fmla="*/ 0 w 670"/>
                <a:gd name="T19" fmla="*/ 0 h 209"/>
                <a:gd name="T20" fmla="*/ 0 w 670"/>
                <a:gd name="T21" fmla="*/ 0 h 209"/>
                <a:gd name="T22" fmla="*/ 0 w 670"/>
                <a:gd name="T23" fmla="*/ 0 h 209"/>
                <a:gd name="T24" fmla="*/ 0 w 670"/>
                <a:gd name="T25" fmla="*/ 0 h 209"/>
                <a:gd name="T26" fmla="*/ 0 w 670"/>
                <a:gd name="T27" fmla="*/ 0 h 209"/>
                <a:gd name="T28" fmla="*/ 0 w 670"/>
                <a:gd name="T29" fmla="*/ 0 h 209"/>
                <a:gd name="T30" fmla="*/ 0 w 670"/>
                <a:gd name="T31" fmla="*/ 0 h 209"/>
                <a:gd name="T32" fmla="*/ 0 w 670"/>
                <a:gd name="T33" fmla="*/ 0 h 209"/>
                <a:gd name="T34" fmla="*/ 0 w 670"/>
                <a:gd name="T35" fmla="*/ 0 h 209"/>
                <a:gd name="T36" fmla="*/ 0 w 670"/>
                <a:gd name="T37" fmla="*/ 0 h 2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0"/>
                <a:gd name="T58" fmla="*/ 0 h 209"/>
                <a:gd name="T59" fmla="*/ 670 w 670"/>
                <a:gd name="T60" fmla="*/ 209 h 2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0" h="209">
                  <a:moveTo>
                    <a:pt x="670" y="178"/>
                  </a:moveTo>
                  <a:lnTo>
                    <a:pt x="670" y="146"/>
                  </a:lnTo>
                  <a:lnTo>
                    <a:pt x="582" y="155"/>
                  </a:lnTo>
                  <a:lnTo>
                    <a:pt x="442" y="134"/>
                  </a:lnTo>
                  <a:lnTo>
                    <a:pt x="361" y="116"/>
                  </a:lnTo>
                  <a:lnTo>
                    <a:pt x="206" y="66"/>
                  </a:lnTo>
                  <a:lnTo>
                    <a:pt x="140" y="58"/>
                  </a:lnTo>
                  <a:lnTo>
                    <a:pt x="73" y="34"/>
                  </a:lnTo>
                  <a:lnTo>
                    <a:pt x="40" y="0"/>
                  </a:lnTo>
                  <a:lnTo>
                    <a:pt x="0" y="43"/>
                  </a:lnTo>
                  <a:lnTo>
                    <a:pt x="0" y="132"/>
                  </a:lnTo>
                  <a:lnTo>
                    <a:pt x="49" y="146"/>
                  </a:lnTo>
                  <a:lnTo>
                    <a:pt x="170" y="162"/>
                  </a:lnTo>
                  <a:lnTo>
                    <a:pt x="218" y="167"/>
                  </a:lnTo>
                  <a:lnTo>
                    <a:pt x="298" y="196"/>
                  </a:lnTo>
                  <a:lnTo>
                    <a:pt x="388" y="209"/>
                  </a:lnTo>
                  <a:lnTo>
                    <a:pt x="452" y="209"/>
                  </a:lnTo>
                  <a:lnTo>
                    <a:pt x="553" y="209"/>
                  </a:lnTo>
                  <a:lnTo>
                    <a:pt x="670" y="1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0" name="Freeform 129">
              <a:extLst>
                <a:ext uri="{FF2B5EF4-FFF2-40B4-BE49-F238E27FC236}">
                  <a16:creationId xmlns:a16="http://schemas.microsoft.com/office/drawing/2014/main" id="{9D9EBF55-0FEA-4CF8-9F98-BE2E347411F4}"/>
                </a:ext>
              </a:extLst>
            </p:cNvPr>
            <p:cNvSpPr>
              <a:spLocks/>
            </p:cNvSpPr>
            <p:nvPr/>
          </p:nvSpPr>
          <p:spPr bwMode="auto">
            <a:xfrm>
              <a:off x="386" y="2317"/>
              <a:ext cx="44" cy="34"/>
            </a:xfrm>
            <a:custGeom>
              <a:avLst/>
              <a:gdLst>
                <a:gd name="T0" fmla="*/ 0 w 219"/>
                <a:gd name="T1" fmla="*/ 0 h 171"/>
                <a:gd name="T2" fmla="*/ 0 w 219"/>
                <a:gd name="T3" fmla="*/ 0 h 171"/>
                <a:gd name="T4" fmla="*/ 0 w 219"/>
                <a:gd name="T5" fmla="*/ 0 h 171"/>
                <a:gd name="T6" fmla="*/ 0 w 219"/>
                <a:gd name="T7" fmla="*/ 0 h 171"/>
                <a:gd name="T8" fmla="*/ 0 w 219"/>
                <a:gd name="T9" fmla="*/ 0 h 171"/>
                <a:gd name="T10" fmla="*/ 0 w 219"/>
                <a:gd name="T11" fmla="*/ 0 h 171"/>
                <a:gd name="T12" fmla="*/ 0 w 219"/>
                <a:gd name="T13" fmla="*/ 0 h 171"/>
                <a:gd name="T14" fmla="*/ 0 w 219"/>
                <a:gd name="T15" fmla="*/ 0 h 171"/>
                <a:gd name="T16" fmla="*/ 0 w 219"/>
                <a:gd name="T17" fmla="*/ 0 h 171"/>
                <a:gd name="T18" fmla="*/ 0 w 219"/>
                <a:gd name="T19" fmla="*/ 0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171"/>
                <a:gd name="T32" fmla="*/ 219 w 219"/>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171">
                  <a:moveTo>
                    <a:pt x="214" y="11"/>
                  </a:moveTo>
                  <a:lnTo>
                    <a:pt x="207" y="96"/>
                  </a:lnTo>
                  <a:lnTo>
                    <a:pt x="219" y="114"/>
                  </a:lnTo>
                  <a:lnTo>
                    <a:pt x="170" y="171"/>
                  </a:lnTo>
                  <a:lnTo>
                    <a:pt x="103" y="171"/>
                  </a:lnTo>
                  <a:lnTo>
                    <a:pt x="26" y="146"/>
                  </a:lnTo>
                  <a:lnTo>
                    <a:pt x="0" y="112"/>
                  </a:lnTo>
                  <a:lnTo>
                    <a:pt x="15" y="89"/>
                  </a:lnTo>
                  <a:lnTo>
                    <a:pt x="20" y="0"/>
                  </a:lnTo>
                  <a:lnTo>
                    <a:pt x="214" y="1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31" name="Group 130">
            <a:extLst>
              <a:ext uri="{FF2B5EF4-FFF2-40B4-BE49-F238E27FC236}">
                <a16:creationId xmlns:a16="http://schemas.microsoft.com/office/drawing/2014/main" id="{5CC31AE3-AC3F-495B-878C-BA5FA2BB9D19}"/>
              </a:ext>
            </a:extLst>
          </p:cNvPr>
          <p:cNvGrpSpPr>
            <a:grpSpLocks/>
          </p:cNvGrpSpPr>
          <p:nvPr/>
        </p:nvGrpSpPr>
        <p:grpSpPr bwMode="auto">
          <a:xfrm>
            <a:off x="621816" y="5119687"/>
            <a:ext cx="92075" cy="225425"/>
            <a:chOff x="378" y="2191"/>
            <a:chExt cx="58" cy="142"/>
          </a:xfrm>
        </p:grpSpPr>
        <p:sp>
          <p:nvSpPr>
            <p:cNvPr id="132" name="Freeform 131">
              <a:extLst>
                <a:ext uri="{FF2B5EF4-FFF2-40B4-BE49-F238E27FC236}">
                  <a16:creationId xmlns:a16="http://schemas.microsoft.com/office/drawing/2014/main" id="{39318F9D-A102-418D-A1B1-686920AFCDD8}"/>
                </a:ext>
              </a:extLst>
            </p:cNvPr>
            <p:cNvSpPr>
              <a:spLocks/>
            </p:cNvSpPr>
            <p:nvPr/>
          </p:nvSpPr>
          <p:spPr bwMode="auto">
            <a:xfrm>
              <a:off x="378" y="2191"/>
              <a:ext cx="58" cy="142"/>
            </a:xfrm>
            <a:custGeom>
              <a:avLst/>
              <a:gdLst>
                <a:gd name="T0" fmla="*/ 0 w 292"/>
                <a:gd name="T1" fmla="*/ 0 h 710"/>
                <a:gd name="T2" fmla="*/ 0 w 292"/>
                <a:gd name="T3" fmla="*/ 0 h 710"/>
                <a:gd name="T4" fmla="*/ 0 w 292"/>
                <a:gd name="T5" fmla="*/ 0 h 710"/>
                <a:gd name="T6" fmla="*/ 0 w 292"/>
                <a:gd name="T7" fmla="*/ 0 h 710"/>
                <a:gd name="T8" fmla="*/ 0 w 292"/>
                <a:gd name="T9" fmla="*/ 0 h 710"/>
                <a:gd name="T10" fmla="*/ 0 w 292"/>
                <a:gd name="T11" fmla="*/ 0 h 710"/>
                <a:gd name="T12" fmla="*/ 0 w 292"/>
                <a:gd name="T13" fmla="*/ 0 h 710"/>
                <a:gd name="T14" fmla="*/ 0 w 292"/>
                <a:gd name="T15" fmla="*/ 0 h 710"/>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710"/>
                <a:gd name="T26" fmla="*/ 292 w 292"/>
                <a:gd name="T27" fmla="*/ 710 h 7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710">
                  <a:moveTo>
                    <a:pt x="24" y="15"/>
                  </a:moveTo>
                  <a:lnTo>
                    <a:pt x="6" y="256"/>
                  </a:lnTo>
                  <a:lnTo>
                    <a:pt x="10" y="454"/>
                  </a:lnTo>
                  <a:lnTo>
                    <a:pt x="0" y="678"/>
                  </a:lnTo>
                  <a:lnTo>
                    <a:pt x="144" y="710"/>
                  </a:lnTo>
                  <a:lnTo>
                    <a:pt x="283" y="710"/>
                  </a:lnTo>
                  <a:lnTo>
                    <a:pt x="292" y="0"/>
                  </a:lnTo>
                  <a:lnTo>
                    <a:pt x="24" y="15"/>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3" name="Freeform 132">
              <a:extLst>
                <a:ext uri="{FF2B5EF4-FFF2-40B4-BE49-F238E27FC236}">
                  <a16:creationId xmlns:a16="http://schemas.microsoft.com/office/drawing/2014/main" id="{2593674E-8681-4302-8361-5AFF1C860356}"/>
                </a:ext>
              </a:extLst>
            </p:cNvPr>
            <p:cNvSpPr>
              <a:spLocks/>
            </p:cNvSpPr>
            <p:nvPr/>
          </p:nvSpPr>
          <p:spPr bwMode="auto">
            <a:xfrm>
              <a:off x="383" y="2193"/>
              <a:ext cx="50" cy="136"/>
            </a:xfrm>
            <a:custGeom>
              <a:avLst/>
              <a:gdLst>
                <a:gd name="T0" fmla="*/ 0 w 252"/>
                <a:gd name="T1" fmla="*/ 0 h 681"/>
                <a:gd name="T2" fmla="*/ 0 w 252"/>
                <a:gd name="T3" fmla="*/ 0 h 681"/>
                <a:gd name="T4" fmla="*/ 0 w 252"/>
                <a:gd name="T5" fmla="*/ 0 h 681"/>
                <a:gd name="T6" fmla="*/ 0 w 252"/>
                <a:gd name="T7" fmla="*/ 0 h 681"/>
                <a:gd name="T8" fmla="*/ 0 w 252"/>
                <a:gd name="T9" fmla="*/ 0 h 681"/>
                <a:gd name="T10" fmla="*/ 0 w 252"/>
                <a:gd name="T11" fmla="*/ 0 h 681"/>
                <a:gd name="T12" fmla="*/ 0 w 252"/>
                <a:gd name="T13" fmla="*/ 0 h 681"/>
                <a:gd name="T14" fmla="*/ 0 w 252"/>
                <a:gd name="T15" fmla="*/ 0 h 681"/>
                <a:gd name="T16" fmla="*/ 0 60000 65536"/>
                <a:gd name="T17" fmla="*/ 0 60000 65536"/>
                <a:gd name="T18" fmla="*/ 0 60000 65536"/>
                <a:gd name="T19" fmla="*/ 0 60000 65536"/>
                <a:gd name="T20" fmla="*/ 0 60000 65536"/>
                <a:gd name="T21" fmla="*/ 0 60000 65536"/>
                <a:gd name="T22" fmla="*/ 0 60000 65536"/>
                <a:gd name="T23" fmla="*/ 0 60000 65536"/>
                <a:gd name="T24" fmla="*/ 0 w 252"/>
                <a:gd name="T25" fmla="*/ 0 h 681"/>
                <a:gd name="T26" fmla="*/ 252 w 252"/>
                <a:gd name="T27" fmla="*/ 681 h 6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2" h="681">
                  <a:moveTo>
                    <a:pt x="23" y="21"/>
                  </a:moveTo>
                  <a:lnTo>
                    <a:pt x="0" y="223"/>
                  </a:lnTo>
                  <a:lnTo>
                    <a:pt x="5" y="385"/>
                  </a:lnTo>
                  <a:lnTo>
                    <a:pt x="5" y="633"/>
                  </a:lnTo>
                  <a:lnTo>
                    <a:pt x="128" y="681"/>
                  </a:lnTo>
                  <a:lnTo>
                    <a:pt x="238" y="681"/>
                  </a:lnTo>
                  <a:lnTo>
                    <a:pt x="252" y="0"/>
                  </a:lnTo>
                  <a:lnTo>
                    <a:pt x="23" y="2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34" name="Group 133">
            <a:extLst>
              <a:ext uri="{FF2B5EF4-FFF2-40B4-BE49-F238E27FC236}">
                <a16:creationId xmlns:a16="http://schemas.microsoft.com/office/drawing/2014/main" id="{34322657-B734-4D66-8834-DD0269FF7E1D}"/>
              </a:ext>
            </a:extLst>
          </p:cNvPr>
          <p:cNvGrpSpPr>
            <a:grpSpLocks/>
          </p:cNvGrpSpPr>
          <p:nvPr/>
        </p:nvGrpSpPr>
        <p:grpSpPr bwMode="auto">
          <a:xfrm>
            <a:off x="669441" y="5348287"/>
            <a:ext cx="223838" cy="112713"/>
            <a:chOff x="408" y="2335"/>
            <a:chExt cx="141" cy="71"/>
          </a:xfrm>
        </p:grpSpPr>
        <p:sp>
          <p:nvSpPr>
            <p:cNvPr id="135" name="Freeform 134">
              <a:extLst>
                <a:ext uri="{FF2B5EF4-FFF2-40B4-BE49-F238E27FC236}">
                  <a16:creationId xmlns:a16="http://schemas.microsoft.com/office/drawing/2014/main" id="{2DD71567-42DB-44AD-8F9F-C7FCAEAE28E3}"/>
                </a:ext>
              </a:extLst>
            </p:cNvPr>
            <p:cNvSpPr>
              <a:spLocks/>
            </p:cNvSpPr>
            <p:nvPr/>
          </p:nvSpPr>
          <p:spPr bwMode="auto">
            <a:xfrm>
              <a:off x="408" y="2335"/>
              <a:ext cx="141" cy="71"/>
            </a:xfrm>
            <a:custGeom>
              <a:avLst/>
              <a:gdLst>
                <a:gd name="T0" fmla="*/ 0 w 703"/>
                <a:gd name="T1" fmla="*/ 0 h 356"/>
                <a:gd name="T2" fmla="*/ 0 w 703"/>
                <a:gd name="T3" fmla="*/ 0 h 356"/>
                <a:gd name="T4" fmla="*/ 0 w 703"/>
                <a:gd name="T5" fmla="*/ 0 h 356"/>
                <a:gd name="T6" fmla="*/ 0 w 703"/>
                <a:gd name="T7" fmla="*/ 0 h 356"/>
                <a:gd name="T8" fmla="*/ 0 w 703"/>
                <a:gd name="T9" fmla="*/ 0 h 356"/>
                <a:gd name="T10" fmla="*/ 0 w 703"/>
                <a:gd name="T11" fmla="*/ 0 h 356"/>
                <a:gd name="T12" fmla="*/ 0 w 703"/>
                <a:gd name="T13" fmla="*/ 0 h 356"/>
                <a:gd name="T14" fmla="*/ 0 w 703"/>
                <a:gd name="T15" fmla="*/ 0 h 356"/>
                <a:gd name="T16" fmla="*/ 0 w 703"/>
                <a:gd name="T17" fmla="*/ 0 h 356"/>
                <a:gd name="T18" fmla="*/ 0 w 703"/>
                <a:gd name="T19" fmla="*/ 0 h 356"/>
                <a:gd name="T20" fmla="*/ 0 w 703"/>
                <a:gd name="T21" fmla="*/ 0 h 356"/>
                <a:gd name="T22" fmla="*/ 0 w 703"/>
                <a:gd name="T23" fmla="*/ 0 h 356"/>
                <a:gd name="T24" fmla="*/ 0 w 703"/>
                <a:gd name="T25" fmla="*/ 0 h 356"/>
                <a:gd name="T26" fmla="*/ 0 w 703"/>
                <a:gd name="T27" fmla="*/ 0 h 356"/>
                <a:gd name="T28" fmla="*/ 0 w 703"/>
                <a:gd name="T29" fmla="*/ 0 h 356"/>
                <a:gd name="T30" fmla="*/ 0 w 703"/>
                <a:gd name="T31" fmla="*/ 0 h 356"/>
                <a:gd name="T32" fmla="*/ 0 w 703"/>
                <a:gd name="T33" fmla="*/ 0 h 356"/>
                <a:gd name="T34" fmla="*/ 0 w 703"/>
                <a:gd name="T35" fmla="*/ 0 h 356"/>
                <a:gd name="T36" fmla="*/ 0 w 703"/>
                <a:gd name="T37" fmla="*/ 0 h 356"/>
                <a:gd name="T38" fmla="*/ 0 w 703"/>
                <a:gd name="T39" fmla="*/ 0 h 3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3"/>
                <a:gd name="T61" fmla="*/ 0 h 356"/>
                <a:gd name="T62" fmla="*/ 703 w 703"/>
                <a:gd name="T63" fmla="*/ 356 h 3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3" h="356">
                  <a:moveTo>
                    <a:pt x="285" y="13"/>
                  </a:moveTo>
                  <a:lnTo>
                    <a:pt x="280" y="104"/>
                  </a:lnTo>
                  <a:lnTo>
                    <a:pt x="463" y="191"/>
                  </a:lnTo>
                  <a:lnTo>
                    <a:pt x="617" y="227"/>
                  </a:lnTo>
                  <a:lnTo>
                    <a:pt x="703" y="264"/>
                  </a:lnTo>
                  <a:lnTo>
                    <a:pt x="698" y="314"/>
                  </a:lnTo>
                  <a:lnTo>
                    <a:pt x="588" y="345"/>
                  </a:lnTo>
                  <a:lnTo>
                    <a:pt x="420" y="356"/>
                  </a:lnTo>
                  <a:lnTo>
                    <a:pt x="280" y="332"/>
                  </a:lnTo>
                  <a:lnTo>
                    <a:pt x="194" y="307"/>
                  </a:lnTo>
                  <a:lnTo>
                    <a:pt x="188" y="335"/>
                  </a:lnTo>
                  <a:lnTo>
                    <a:pt x="76" y="332"/>
                  </a:lnTo>
                  <a:lnTo>
                    <a:pt x="8" y="320"/>
                  </a:lnTo>
                  <a:lnTo>
                    <a:pt x="8" y="271"/>
                  </a:lnTo>
                  <a:lnTo>
                    <a:pt x="0" y="243"/>
                  </a:lnTo>
                  <a:lnTo>
                    <a:pt x="0" y="174"/>
                  </a:lnTo>
                  <a:lnTo>
                    <a:pt x="22" y="136"/>
                  </a:lnTo>
                  <a:lnTo>
                    <a:pt x="56" y="94"/>
                  </a:lnTo>
                  <a:lnTo>
                    <a:pt x="64" y="0"/>
                  </a:lnTo>
                  <a:lnTo>
                    <a:pt x="285" y="13"/>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6" name="Freeform 135">
              <a:extLst>
                <a:ext uri="{FF2B5EF4-FFF2-40B4-BE49-F238E27FC236}">
                  <a16:creationId xmlns:a16="http://schemas.microsoft.com/office/drawing/2014/main" id="{C1775FA4-EDCE-40F4-80BD-3E96A2CE149A}"/>
                </a:ext>
              </a:extLst>
            </p:cNvPr>
            <p:cNvSpPr>
              <a:spLocks/>
            </p:cNvSpPr>
            <p:nvPr/>
          </p:nvSpPr>
          <p:spPr bwMode="auto">
            <a:xfrm>
              <a:off x="455" y="2361"/>
              <a:ext cx="42" cy="22"/>
            </a:xfrm>
            <a:custGeom>
              <a:avLst/>
              <a:gdLst>
                <a:gd name="T0" fmla="*/ 0 w 210"/>
                <a:gd name="T1" fmla="*/ 0 h 111"/>
                <a:gd name="T2" fmla="*/ 0 w 210"/>
                <a:gd name="T3" fmla="*/ 0 h 111"/>
                <a:gd name="T4" fmla="*/ 0 w 210"/>
                <a:gd name="T5" fmla="*/ 0 h 111"/>
                <a:gd name="T6" fmla="*/ 0 w 210"/>
                <a:gd name="T7" fmla="*/ 0 h 111"/>
                <a:gd name="T8" fmla="*/ 0 w 210"/>
                <a:gd name="T9" fmla="*/ 0 h 111"/>
                <a:gd name="T10" fmla="*/ 0 60000 65536"/>
                <a:gd name="T11" fmla="*/ 0 60000 65536"/>
                <a:gd name="T12" fmla="*/ 0 60000 65536"/>
                <a:gd name="T13" fmla="*/ 0 60000 65536"/>
                <a:gd name="T14" fmla="*/ 0 60000 65536"/>
                <a:gd name="T15" fmla="*/ 0 w 210"/>
                <a:gd name="T16" fmla="*/ 0 h 111"/>
                <a:gd name="T17" fmla="*/ 210 w 210"/>
                <a:gd name="T18" fmla="*/ 111 h 111"/>
              </a:gdLst>
              <a:ahLst/>
              <a:cxnLst>
                <a:cxn ang="T10">
                  <a:pos x="T0" y="T1"/>
                </a:cxn>
                <a:cxn ang="T11">
                  <a:pos x="T2" y="T3"/>
                </a:cxn>
                <a:cxn ang="T12">
                  <a:pos x="T4" y="T5"/>
                </a:cxn>
                <a:cxn ang="T13">
                  <a:pos x="T6" y="T7"/>
                </a:cxn>
                <a:cxn ang="T14">
                  <a:pos x="T8" y="T9"/>
                </a:cxn>
              </a:cxnLst>
              <a:rect l="T15" t="T16" r="T17" b="T18"/>
              <a:pathLst>
                <a:path w="210" h="111">
                  <a:moveTo>
                    <a:pt x="53" y="0"/>
                  </a:moveTo>
                  <a:lnTo>
                    <a:pt x="0" y="60"/>
                  </a:lnTo>
                  <a:lnTo>
                    <a:pt x="187" y="111"/>
                  </a:lnTo>
                  <a:lnTo>
                    <a:pt x="210" y="71"/>
                  </a:lnTo>
                  <a:lnTo>
                    <a:pt x="5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7" name="Freeform 136">
              <a:extLst>
                <a:ext uri="{FF2B5EF4-FFF2-40B4-BE49-F238E27FC236}">
                  <a16:creationId xmlns:a16="http://schemas.microsoft.com/office/drawing/2014/main" id="{3D553CB2-1F08-41AC-911D-CFF815CCB639}"/>
                </a:ext>
              </a:extLst>
            </p:cNvPr>
            <p:cNvSpPr>
              <a:spLocks/>
            </p:cNvSpPr>
            <p:nvPr/>
          </p:nvSpPr>
          <p:spPr bwMode="auto">
            <a:xfrm>
              <a:off x="497" y="2377"/>
              <a:ext cx="47" cy="13"/>
            </a:xfrm>
            <a:custGeom>
              <a:avLst/>
              <a:gdLst>
                <a:gd name="T0" fmla="*/ 0 w 237"/>
                <a:gd name="T1" fmla="*/ 0 h 66"/>
                <a:gd name="T2" fmla="*/ 0 w 237"/>
                <a:gd name="T3" fmla="*/ 0 h 66"/>
                <a:gd name="T4" fmla="*/ 0 w 237"/>
                <a:gd name="T5" fmla="*/ 0 h 66"/>
                <a:gd name="T6" fmla="*/ 0 w 237"/>
                <a:gd name="T7" fmla="*/ 0 h 66"/>
                <a:gd name="T8" fmla="*/ 0 w 237"/>
                <a:gd name="T9" fmla="*/ 0 h 66"/>
                <a:gd name="T10" fmla="*/ 0 w 237"/>
                <a:gd name="T11" fmla="*/ 0 h 66"/>
                <a:gd name="T12" fmla="*/ 0 w 237"/>
                <a:gd name="T13" fmla="*/ 0 h 66"/>
                <a:gd name="T14" fmla="*/ 0 60000 65536"/>
                <a:gd name="T15" fmla="*/ 0 60000 65536"/>
                <a:gd name="T16" fmla="*/ 0 60000 65536"/>
                <a:gd name="T17" fmla="*/ 0 60000 65536"/>
                <a:gd name="T18" fmla="*/ 0 60000 65536"/>
                <a:gd name="T19" fmla="*/ 0 60000 65536"/>
                <a:gd name="T20" fmla="*/ 0 60000 65536"/>
                <a:gd name="T21" fmla="*/ 0 w 237"/>
                <a:gd name="T22" fmla="*/ 0 h 66"/>
                <a:gd name="T23" fmla="*/ 237 w 237"/>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66">
                  <a:moveTo>
                    <a:pt x="27" y="0"/>
                  </a:moveTo>
                  <a:lnTo>
                    <a:pt x="0" y="31"/>
                  </a:lnTo>
                  <a:lnTo>
                    <a:pt x="116" y="59"/>
                  </a:lnTo>
                  <a:lnTo>
                    <a:pt x="171" y="66"/>
                  </a:lnTo>
                  <a:lnTo>
                    <a:pt x="237" y="61"/>
                  </a:lnTo>
                  <a:lnTo>
                    <a:pt x="168" y="28"/>
                  </a:lnTo>
                  <a:lnTo>
                    <a:pt x="27"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8" name="Freeform 137">
              <a:extLst>
                <a:ext uri="{FF2B5EF4-FFF2-40B4-BE49-F238E27FC236}">
                  <a16:creationId xmlns:a16="http://schemas.microsoft.com/office/drawing/2014/main" id="{B6BACF02-AA99-4A35-B807-E613A386CC28}"/>
                </a:ext>
              </a:extLst>
            </p:cNvPr>
            <p:cNvSpPr>
              <a:spLocks/>
            </p:cNvSpPr>
            <p:nvPr/>
          </p:nvSpPr>
          <p:spPr bwMode="auto">
            <a:xfrm>
              <a:off x="410" y="2361"/>
              <a:ext cx="135" cy="42"/>
            </a:xfrm>
            <a:custGeom>
              <a:avLst/>
              <a:gdLst>
                <a:gd name="T0" fmla="*/ 0 w 678"/>
                <a:gd name="T1" fmla="*/ 0 h 211"/>
                <a:gd name="T2" fmla="*/ 0 w 678"/>
                <a:gd name="T3" fmla="*/ 0 h 211"/>
                <a:gd name="T4" fmla="*/ 0 w 678"/>
                <a:gd name="T5" fmla="*/ 0 h 211"/>
                <a:gd name="T6" fmla="*/ 0 w 678"/>
                <a:gd name="T7" fmla="*/ 0 h 211"/>
                <a:gd name="T8" fmla="*/ 0 w 678"/>
                <a:gd name="T9" fmla="*/ 0 h 211"/>
                <a:gd name="T10" fmla="*/ 0 w 678"/>
                <a:gd name="T11" fmla="*/ 0 h 211"/>
                <a:gd name="T12" fmla="*/ 0 w 678"/>
                <a:gd name="T13" fmla="*/ 0 h 211"/>
                <a:gd name="T14" fmla="*/ 0 w 678"/>
                <a:gd name="T15" fmla="*/ 0 h 211"/>
                <a:gd name="T16" fmla="*/ 0 w 678"/>
                <a:gd name="T17" fmla="*/ 0 h 211"/>
                <a:gd name="T18" fmla="*/ 0 w 678"/>
                <a:gd name="T19" fmla="*/ 0 h 211"/>
                <a:gd name="T20" fmla="*/ 0 w 678"/>
                <a:gd name="T21" fmla="*/ 0 h 211"/>
                <a:gd name="T22" fmla="*/ 0 w 678"/>
                <a:gd name="T23" fmla="*/ 0 h 211"/>
                <a:gd name="T24" fmla="*/ 0 w 678"/>
                <a:gd name="T25" fmla="*/ 0 h 211"/>
                <a:gd name="T26" fmla="*/ 0 w 678"/>
                <a:gd name="T27" fmla="*/ 0 h 211"/>
                <a:gd name="T28" fmla="*/ 0 w 678"/>
                <a:gd name="T29" fmla="*/ 0 h 211"/>
                <a:gd name="T30" fmla="*/ 0 w 678"/>
                <a:gd name="T31" fmla="*/ 0 h 211"/>
                <a:gd name="T32" fmla="*/ 0 w 678"/>
                <a:gd name="T33" fmla="*/ 0 h 211"/>
                <a:gd name="T34" fmla="*/ 0 w 678"/>
                <a:gd name="T35" fmla="*/ 0 h 211"/>
                <a:gd name="T36" fmla="*/ 0 w 678"/>
                <a:gd name="T37" fmla="*/ 0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8"/>
                <a:gd name="T58" fmla="*/ 0 h 211"/>
                <a:gd name="T59" fmla="*/ 678 w 678"/>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8" h="211">
                  <a:moveTo>
                    <a:pt x="678" y="178"/>
                  </a:moveTo>
                  <a:lnTo>
                    <a:pt x="678" y="147"/>
                  </a:lnTo>
                  <a:lnTo>
                    <a:pt x="590" y="156"/>
                  </a:lnTo>
                  <a:lnTo>
                    <a:pt x="446" y="136"/>
                  </a:lnTo>
                  <a:lnTo>
                    <a:pt x="365" y="117"/>
                  </a:lnTo>
                  <a:lnTo>
                    <a:pt x="209" y="66"/>
                  </a:lnTo>
                  <a:lnTo>
                    <a:pt x="140" y="60"/>
                  </a:lnTo>
                  <a:lnTo>
                    <a:pt x="74" y="35"/>
                  </a:lnTo>
                  <a:lnTo>
                    <a:pt x="39" y="0"/>
                  </a:lnTo>
                  <a:lnTo>
                    <a:pt x="0" y="44"/>
                  </a:lnTo>
                  <a:lnTo>
                    <a:pt x="0" y="133"/>
                  </a:lnTo>
                  <a:lnTo>
                    <a:pt x="50" y="147"/>
                  </a:lnTo>
                  <a:lnTo>
                    <a:pt x="171" y="162"/>
                  </a:lnTo>
                  <a:lnTo>
                    <a:pt x="220" y="170"/>
                  </a:lnTo>
                  <a:lnTo>
                    <a:pt x="300" y="197"/>
                  </a:lnTo>
                  <a:lnTo>
                    <a:pt x="392" y="211"/>
                  </a:lnTo>
                  <a:lnTo>
                    <a:pt x="458" y="211"/>
                  </a:lnTo>
                  <a:lnTo>
                    <a:pt x="560" y="211"/>
                  </a:lnTo>
                  <a:lnTo>
                    <a:pt x="678" y="1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9" name="Freeform 138">
              <a:extLst>
                <a:ext uri="{FF2B5EF4-FFF2-40B4-BE49-F238E27FC236}">
                  <a16:creationId xmlns:a16="http://schemas.microsoft.com/office/drawing/2014/main" id="{990B9BA1-E8EE-46AD-8A43-ACE4ED21D9F6}"/>
                </a:ext>
              </a:extLst>
            </p:cNvPr>
            <p:cNvSpPr>
              <a:spLocks/>
            </p:cNvSpPr>
            <p:nvPr/>
          </p:nvSpPr>
          <p:spPr bwMode="auto">
            <a:xfrm>
              <a:off x="419" y="2337"/>
              <a:ext cx="45" cy="34"/>
            </a:xfrm>
            <a:custGeom>
              <a:avLst/>
              <a:gdLst>
                <a:gd name="T0" fmla="*/ 0 w 224"/>
                <a:gd name="T1" fmla="*/ 0 h 170"/>
                <a:gd name="T2" fmla="*/ 0 w 224"/>
                <a:gd name="T3" fmla="*/ 0 h 170"/>
                <a:gd name="T4" fmla="*/ 0 w 224"/>
                <a:gd name="T5" fmla="*/ 0 h 170"/>
                <a:gd name="T6" fmla="*/ 0 w 224"/>
                <a:gd name="T7" fmla="*/ 0 h 170"/>
                <a:gd name="T8" fmla="*/ 0 w 224"/>
                <a:gd name="T9" fmla="*/ 0 h 170"/>
                <a:gd name="T10" fmla="*/ 0 w 224"/>
                <a:gd name="T11" fmla="*/ 0 h 170"/>
                <a:gd name="T12" fmla="*/ 0 w 224"/>
                <a:gd name="T13" fmla="*/ 0 h 170"/>
                <a:gd name="T14" fmla="*/ 0 w 224"/>
                <a:gd name="T15" fmla="*/ 0 h 170"/>
                <a:gd name="T16" fmla="*/ 0 w 224"/>
                <a:gd name="T17" fmla="*/ 0 h 170"/>
                <a:gd name="T18" fmla="*/ 0 w 224"/>
                <a:gd name="T19" fmla="*/ 0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4"/>
                <a:gd name="T31" fmla="*/ 0 h 170"/>
                <a:gd name="T32" fmla="*/ 224 w 224"/>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4" h="170">
                  <a:moveTo>
                    <a:pt x="216" y="12"/>
                  </a:moveTo>
                  <a:lnTo>
                    <a:pt x="210" y="95"/>
                  </a:lnTo>
                  <a:lnTo>
                    <a:pt x="224" y="114"/>
                  </a:lnTo>
                  <a:lnTo>
                    <a:pt x="173" y="170"/>
                  </a:lnTo>
                  <a:lnTo>
                    <a:pt x="105" y="170"/>
                  </a:lnTo>
                  <a:lnTo>
                    <a:pt x="28" y="145"/>
                  </a:lnTo>
                  <a:lnTo>
                    <a:pt x="0" y="112"/>
                  </a:lnTo>
                  <a:lnTo>
                    <a:pt x="16" y="89"/>
                  </a:lnTo>
                  <a:lnTo>
                    <a:pt x="20" y="0"/>
                  </a:lnTo>
                  <a:lnTo>
                    <a:pt x="216" y="12"/>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40" name="Oval 139">
            <a:extLst>
              <a:ext uri="{FF2B5EF4-FFF2-40B4-BE49-F238E27FC236}">
                <a16:creationId xmlns:a16="http://schemas.microsoft.com/office/drawing/2014/main" id="{F9F9BA68-C2B4-46CC-BAE9-742B4759D365}"/>
              </a:ext>
            </a:extLst>
          </p:cNvPr>
          <p:cNvSpPr>
            <a:spLocks noChangeArrowheads="1"/>
          </p:cNvSpPr>
          <p:nvPr/>
        </p:nvSpPr>
        <p:spPr bwMode="auto">
          <a:xfrm>
            <a:off x="336066" y="5349875"/>
            <a:ext cx="265113" cy="103187"/>
          </a:xfrm>
          <a:prstGeom prst="ellipse">
            <a:avLst/>
          </a:prstGeom>
          <a:solidFill>
            <a:srgbClr val="606060"/>
          </a:solidFill>
          <a:ln w="3175">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1" name="Rectangle 140">
            <a:extLst>
              <a:ext uri="{FF2B5EF4-FFF2-40B4-BE49-F238E27FC236}">
                <a16:creationId xmlns:a16="http://schemas.microsoft.com/office/drawing/2014/main" id="{FC151ACC-AF17-4FBD-AC53-0E1A42681C44}"/>
              </a:ext>
            </a:extLst>
          </p:cNvPr>
          <p:cNvSpPr>
            <a:spLocks noChangeArrowheads="1"/>
          </p:cNvSpPr>
          <p:nvPr/>
        </p:nvSpPr>
        <p:spPr bwMode="auto">
          <a:xfrm>
            <a:off x="432904" y="5145087"/>
            <a:ext cx="69850" cy="234950"/>
          </a:xfrm>
          <a:prstGeom prst="rect">
            <a:avLst/>
          </a:prstGeom>
          <a:solidFill>
            <a:srgbClr val="606060"/>
          </a:solidFill>
          <a:ln w="3175">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42" name="Group 141">
            <a:extLst>
              <a:ext uri="{FF2B5EF4-FFF2-40B4-BE49-F238E27FC236}">
                <a16:creationId xmlns:a16="http://schemas.microsoft.com/office/drawing/2014/main" id="{8CD1FABD-D65E-4289-B590-C8903F45BAF5}"/>
              </a:ext>
            </a:extLst>
          </p:cNvPr>
          <p:cNvGrpSpPr>
            <a:grpSpLocks/>
          </p:cNvGrpSpPr>
          <p:nvPr/>
        </p:nvGrpSpPr>
        <p:grpSpPr bwMode="auto">
          <a:xfrm>
            <a:off x="310666" y="5056187"/>
            <a:ext cx="350838" cy="122238"/>
            <a:chOff x="182" y="2151"/>
            <a:chExt cx="221" cy="77"/>
          </a:xfrm>
        </p:grpSpPr>
        <p:sp>
          <p:nvSpPr>
            <p:cNvPr id="143" name="Freeform 142">
              <a:extLst>
                <a:ext uri="{FF2B5EF4-FFF2-40B4-BE49-F238E27FC236}">
                  <a16:creationId xmlns:a16="http://schemas.microsoft.com/office/drawing/2014/main" id="{08785B26-2899-4276-811E-5D17187ED298}"/>
                </a:ext>
              </a:extLst>
            </p:cNvPr>
            <p:cNvSpPr>
              <a:spLocks/>
            </p:cNvSpPr>
            <p:nvPr/>
          </p:nvSpPr>
          <p:spPr bwMode="auto">
            <a:xfrm>
              <a:off x="182" y="2151"/>
              <a:ext cx="221" cy="77"/>
            </a:xfrm>
            <a:custGeom>
              <a:avLst/>
              <a:gdLst>
                <a:gd name="T0" fmla="*/ 0 w 1106"/>
                <a:gd name="T1" fmla="*/ 0 h 386"/>
                <a:gd name="T2" fmla="*/ 0 w 1106"/>
                <a:gd name="T3" fmla="*/ 0 h 386"/>
                <a:gd name="T4" fmla="*/ 0 w 1106"/>
                <a:gd name="T5" fmla="*/ 0 h 386"/>
                <a:gd name="T6" fmla="*/ 0 w 1106"/>
                <a:gd name="T7" fmla="*/ 0 h 386"/>
                <a:gd name="T8" fmla="*/ 0 w 1106"/>
                <a:gd name="T9" fmla="*/ 0 h 386"/>
                <a:gd name="T10" fmla="*/ 0 w 1106"/>
                <a:gd name="T11" fmla="*/ 0 h 386"/>
                <a:gd name="T12" fmla="*/ 0 w 1106"/>
                <a:gd name="T13" fmla="*/ 0 h 386"/>
                <a:gd name="T14" fmla="*/ 0 w 1106"/>
                <a:gd name="T15" fmla="*/ 0 h 386"/>
                <a:gd name="T16" fmla="*/ 0 60000 65536"/>
                <a:gd name="T17" fmla="*/ 0 60000 65536"/>
                <a:gd name="T18" fmla="*/ 0 60000 65536"/>
                <a:gd name="T19" fmla="*/ 0 60000 65536"/>
                <a:gd name="T20" fmla="*/ 0 60000 65536"/>
                <a:gd name="T21" fmla="*/ 0 60000 65536"/>
                <a:gd name="T22" fmla="*/ 0 60000 65536"/>
                <a:gd name="T23" fmla="*/ 0 60000 65536"/>
                <a:gd name="T24" fmla="*/ 0 w 1106"/>
                <a:gd name="T25" fmla="*/ 0 h 386"/>
                <a:gd name="T26" fmla="*/ 1106 w 1106"/>
                <a:gd name="T27" fmla="*/ 386 h 3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6" h="386">
                  <a:moveTo>
                    <a:pt x="1106" y="202"/>
                  </a:moveTo>
                  <a:lnTo>
                    <a:pt x="1099" y="321"/>
                  </a:lnTo>
                  <a:lnTo>
                    <a:pt x="735" y="386"/>
                  </a:lnTo>
                  <a:lnTo>
                    <a:pt x="334" y="386"/>
                  </a:lnTo>
                  <a:lnTo>
                    <a:pt x="19" y="288"/>
                  </a:lnTo>
                  <a:lnTo>
                    <a:pt x="0" y="10"/>
                  </a:lnTo>
                  <a:lnTo>
                    <a:pt x="625" y="0"/>
                  </a:lnTo>
                  <a:lnTo>
                    <a:pt x="1106" y="202"/>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4" name="Freeform 143">
              <a:extLst>
                <a:ext uri="{FF2B5EF4-FFF2-40B4-BE49-F238E27FC236}">
                  <a16:creationId xmlns:a16="http://schemas.microsoft.com/office/drawing/2014/main" id="{F74CD73F-F932-4F03-8BE3-F91D27DA63E8}"/>
                </a:ext>
              </a:extLst>
            </p:cNvPr>
            <p:cNvSpPr>
              <a:spLocks/>
            </p:cNvSpPr>
            <p:nvPr/>
          </p:nvSpPr>
          <p:spPr bwMode="auto">
            <a:xfrm>
              <a:off x="187" y="2180"/>
              <a:ext cx="211" cy="45"/>
            </a:xfrm>
            <a:custGeom>
              <a:avLst/>
              <a:gdLst>
                <a:gd name="T0" fmla="*/ 0 w 1055"/>
                <a:gd name="T1" fmla="*/ 0 h 221"/>
                <a:gd name="T2" fmla="*/ 0 w 1055"/>
                <a:gd name="T3" fmla="*/ 0 h 221"/>
                <a:gd name="T4" fmla="*/ 0 w 1055"/>
                <a:gd name="T5" fmla="*/ 0 h 221"/>
                <a:gd name="T6" fmla="*/ 0 w 1055"/>
                <a:gd name="T7" fmla="*/ 0 h 221"/>
                <a:gd name="T8" fmla="*/ 0 w 1055"/>
                <a:gd name="T9" fmla="*/ 0 h 221"/>
                <a:gd name="T10" fmla="*/ 0 w 1055"/>
                <a:gd name="T11" fmla="*/ 0 h 221"/>
                <a:gd name="T12" fmla="*/ 0 w 1055"/>
                <a:gd name="T13" fmla="*/ 0 h 221"/>
                <a:gd name="T14" fmla="*/ 0 w 1055"/>
                <a:gd name="T15" fmla="*/ 0 h 221"/>
                <a:gd name="T16" fmla="*/ 0 w 105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5"/>
                <a:gd name="T28" fmla="*/ 0 h 221"/>
                <a:gd name="T29" fmla="*/ 1055 w 105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5" h="221">
                  <a:moveTo>
                    <a:pt x="1055" y="75"/>
                  </a:moveTo>
                  <a:lnTo>
                    <a:pt x="1049" y="162"/>
                  </a:lnTo>
                  <a:lnTo>
                    <a:pt x="721" y="221"/>
                  </a:lnTo>
                  <a:lnTo>
                    <a:pt x="296" y="221"/>
                  </a:lnTo>
                  <a:lnTo>
                    <a:pt x="0" y="119"/>
                  </a:lnTo>
                  <a:lnTo>
                    <a:pt x="0" y="0"/>
                  </a:lnTo>
                  <a:lnTo>
                    <a:pt x="283" y="119"/>
                  </a:lnTo>
                  <a:lnTo>
                    <a:pt x="716" y="124"/>
                  </a:lnTo>
                  <a:lnTo>
                    <a:pt x="1055" y="7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45" name="Freeform 144">
            <a:extLst>
              <a:ext uri="{FF2B5EF4-FFF2-40B4-BE49-F238E27FC236}">
                <a16:creationId xmlns:a16="http://schemas.microsoft.com/office/drawing/2014/main" id="{19A81283-250B-4708-B0A9-34B06ED442BC}"/>
              </a:ext>
            </a:extLst>
          </p:cNvPr>
          <p:cNvSpPr>
            <a:spLocks/>
          </p:cNvSpPr>
          <p:nvPr/>
        </p:nvSpPr>
        <p:spPr bwMode="auto">
          <a:xfrm>
            <a:off x="299554" y="4927600"/>
            <a:ext cx="479425" cy="444500"/>
          </a:xfrm>
          <a:custGeom>
            <a:avLst/>
            <a:gdLst>
              <a:gd name="T0" fmla="*/ 2147483646 w 1507"/>
              <a:gd name="T1" fmla="*/ 2147483646 h 1401"/>
              <a:gd name="T2" fmla="*/ 2147483646 w 1507"/>
              <a:gd name="T3" fmla="*/ 2147483646 h 1401"/>
              <a:gd name="T4" fmla="*/ 2147483646 w 1507"/>
              <a:gd name="T5" fmla="*/ 2147483646 h 1401"/>
              <a:gd name="T6" fmla="*/ 2147483646 w 1507"/>
              <a:gd name="T7" fmla="*/ 2147483646 h 1401"/>
              <a:gd name="T8" fmla="*/ 2147483646 w 1507"/>
              <a:gd name="T9" fmla="*/ 2147483646 h 1401"/>
              <a:gd name="T10" fmla="*/ 2147483646 w 1507"/>
              <a:gd name="T11" fmla="*/ 2147483646 h 1401"/>
              <a:gd name="T12" fmla="*/ 2147483646 w 1507"/>
              <a:gd name="T13" fmla="*/ 2147483646 h 1401"/>
              <a:gd name="T14" fmla="*/ 2147483646 w 1507"/>
              <a:gd name="T15" fmla="*/ 2147483646 h 1401"/>
              <a:gd name="T16" fmla="*/ 2147483646 w 1507"/>
              <a:gd name="T17" fmla="*/ 2147483646 h 1401"/>
              <a:gd name="T18" fmla="*/ 2147483646 w 1507"/>
              <a:gd name="T19" fmla="*/ 2147483646 h 1401"/>
              <a:gd name="T20" fmla="*/ 2147483646 w 1507"/>
              <a:gd name="T21" fmla="*/ 2147483646 h 1401"/>
              <a:gd name="T22" fmla="*/ 2147483646 w 1507"/>
              <a:gd name="T23" fmla="*/ 2147483646 h 1401"/>
              <a:gd name="T24" fmla="*/ 2147483646 w 1507"/>
              <a:gd name="T25" fmla="*/ 2147483646 h 1401"/>
              <a:gd name="T26" fmla="*/ 2147483646 w 1507"/>
              <a:gd name="T27" fmla="*/ 2147483646 h 1401"/>
              <a:gd name="T28" fmla="*/ 2147483646 w 1507"/>
              <a:gd name="T29" fmla="*/ 2147483646 h 1401"/>
              <a:gd name="T30" fmla="*/ 2147483646 w 1507"/>
              <a:gd name="T31" fmla="*/ 2147483646 h 1401"/>
              <a:gd name="T32" fmla="*/ 2147483646 w 1507"/>
              <a:gd name="T33" fmla="*/ 2147483646 h 1401"/>
              <a:gd name="T34" fmla="*/ 2147483646 w 1507"/>
              <a:gd name="T35" fmla="*/ 2147483646 h 1401"/>
              <a:gd name="T36" fmla="*/ 2147483646 w 1507"/>
              <a:gd name="T37" fmla="*/ 2147483646 h 1401"/>
              <a:gd name="T38" fmla="*/ 2147483646 w 1507"/>
              <a:gd name="T39" fmla="*/ 0 h 1401"/>
              <a:gd name="T40" fmla="*/ 2147483646 w 1507"/>
              <a:gd name="T41" fmla="*/ 2147483646 h 1401"/>
              <a:gd name="T42" fmla="*/ 2147483646 w 1507"/>
              <a:gd name="T43" fmla="*/ 2147483646 h 1401"/>
              <a:gd name="T44" fmla="*/ 2147483646 w 1507"/>
              <a:gd name="T45" fmla="*/ 2147483646 h 1401"/>
              <a:gd name="T46" fmla="*/ 2147483646 w 1507"/>
              <a:gd name="T47" fmla="*/ 2147483646 h 1401"/>
              <a:gd name="T48" fmla="*/ 2147483646 w 1507"/>
              <a:gd name="T49" fmla="*/ 2147483646 h 1401"/>
              <a:gd name="T50" fmla="*/ 0 w 1507"/>
              <a:gd name="T51" fmla="*/ 2147483646 h 1401"/>
              <a:gd name="T52" fmla="*/ 2147483646 w 1507"/>
              <a:gd name="T53" fmla="*/ 2147483646 h 1401"/>
              <a:gd name="T54" fmla="*/ 2147483646 w 1507"/>
              <a:gd name="T55" fmla="*/ 2147483646 h 1401"/>
              <a:gd name="T56" fmla="*/ 2147483646 w 1507"/>
              <a:gd name="T57" fmla="*/ 2147483646 h 1401"/>
              <a:gd name="T58" fmla="*/ 2147483646 w 1507"/>
              <a:gd name="T59" fmla="*/ 2147483646 h 1401"/>
              <a:gd name="T60" fmla="*/ 2147483646 w 1507"/>
              <a:gd name="T61" fmla="*/ 2147483646 h 1401"/>
              <a:gd name="T62" fmla="*/ 2147483646 w 1507"/>
              <a:gd name="T63" fmla="*/ 2147483646 h 1401"/>
              <a:gd name="T64" fmla="*/ 2147483646 w 1507"/>
              <a:gd name="T65" fmla="*/ 2147483646 h 1401"/>
              <a:gd name="T66" fmla="*/ 2147483646 w 1507"/>
              <a:gd name="T67" fmla="*/ 2147483646 h 1401"/>
              <a:gd name="T68" fmla="*/ 2147483646 w 1507"/>
              <a:gd name="T69" fmla="*/ 2147483646 h 1401"/>
              <a:gd name="T70" fmla="*/ 2147483646 w 1507"/>
              <a:gd name="T71" fmla="*/ 2147483646 h 1401"/>
              <a:gd name="T72" fmla="*/ 2147483646 w 1507"/>
              <a:gd name="T73" fmla="*/ 2147483646 h 1401"/>
              <a:gd name="T74" fmla="*/ 2147483646 w 1507"/>
              <a:gd name="T75" fmla="*/ 2147483646 h 1401"/>
              <a:gd name="T76" fmla="*/ 2147483646 w 1507"/>
              <a:gd name="T77" fmla="*/ 2147483646 h 1401"/>
              <a:gd name="T78" fmla="*/ 2147483646 w 1507"/>
              <a:gd name="T79" fmla="*/ 2147483646 h 1401"/>
              <a:gd name="T80" fmla="*/ 2147483646 w 1507"/>
              <a:gd name="T81" fmla="*/ 2147483646 h 1401"/>
              <a:gd name="T82" fmla="*/ 2147483646 w 1507"/>
              <a:gd name="T83" fmla="*/ 2147483646 h 1401"/>
              <a:gd name="T84" fmla="*/ 2147483646 w 1507"/>
              <a:gd name="T85" fmla="*/ 2147483646 h 1401"/>
              <a:gd name="T86" fmla="*/ 2147483646 w 1507"/>
              <a:gd name="T87" fmla="*/ 2147483646 h 1401"/>
              <a:gd name="T88" fmla="*/ 2147483646 w 1507"/>
              <a:gd name="T89" fmla="*/ 2147483646 h 1401"/>
              <a:gd name="T90" fmla="*/ 2147483646 w 1507"/>
              <a:gd name="T91" fmla="*/ 2147483646 h 1401"/>
              <a:gd name="T92" fmla="*/ 2147483646 w 1507"/>
              <a:gd name="T93" fmla="*/ 2147483646 h 1401"/>
              <a:gd name="T94" fmla="*/ 2147483646 w 1507"/>
              <a:gd name="T95" fmla="*/ 2147483646 h 1401"/>
              <a:gd name="T96" fmla="*/ 2147483646 w 1507"/>
              <a:gd name="T97" fmla="*/ 2147483646 h 1401"/>
              <a:gd name="T98" fmla="*/ 2147483646 w 1507"/>
              <a:gd name="T99" fmla="*/ 2147483646 h 1401"/>
              <a:gd name="T100" fmla="*/ 2147483646 w 1507"/>
              <a:gd name="T101" fmla="*/ 2147483646 h 1401"/>
              <a:gd name="T102" fmla="*/ 2147483646 w 1507"/>
              <a:gd name="T103" fmla="*/ 2147483646 h 1401"/>
              <a:gd name="T104" fmla="*/ 2147483646 w 1507"/>
              <a:gd name="T105" fmla="*/ 2147483646 h 1401"/>
              <a:gd name="T106" fmla="*/ 2147483646 w 1507"/>
              <a:gd name="T107" fmla="*/ 2147483646 h 1401"/>
              <a:gd name="T108" fmla="*/ 2147483646 w 1507"/>
              <a:gd name="T109" fmla="*/ 2147483646 h 1401"/>
              <a:gd name="T110" fmla="*/ 2147483646 w 1507"/>
              <a:gd name="T111" fmla="*/ 2147483646 h 1401"/>
              <a:gd name="T112" fmla="*/ 2147483646 w 1507"/>
              <a:gd name="T113" fmla="*/ 2147483646 h 14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07"/>
              <a:gd name="T172" fmla="*/ 0 h 1401"/>
              <a:gd name="T173" fmla="*/ 1507 w 1507"/>
              <a:gd name="T174" fmla="*/ 1401 h 14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07" h="1401">
                <a:moveTo>
                  <a:pt x="1501" y="789"/>
                </a:moveTo>
                <a:lnTo>
                  <a:pt x="1493" y="649"/>
                </a:lnTo>
                <a:lnTo>
                  <a:pt x="1495" y="499"/>
                </a:lnTo>
                <a:lnTo>
                  <a:pt x="1489" y="385"/>
                </a:lnTo>
                <a:lnTo>
                  <a:pt x="1424" y="317"/>
                </a:lnTo>
                <a:lnTo>
                  <a:pt x="1345" y="278"/>
                </a:lnTo>
                <a:lnTo>
                  <a:pt x="1166" y="213"/>
                </a:lnTo>
                <a:lnTo>
                  <a:pt x="903" y="149"/>
                </a:lnTo>
                <a:lnTo>
                  <a:pt x="852" y="144"/>
                </a:lnTo>
                <a:lnTo>
                  <a:pt x="817" y="149"/>
                </a:lnTo>
                <a:lnTo>
                  <a:pt x="809" y="135"/>
                </a:lnTo>
                <a:lnTo>
                  <a:pt x="794" y="122"/>
                </a:lnTo>
                <a:lnTo>
                  <a:pt x="777" y="125"/>
                </a:lnTo>
                <a:lnTo>
                  <a:pt x="754" y="126"/>
                </a:lnTo>
                <a:lnTo>
                  <a:pt x="745" y="100"/>
                </a:lnTo>
                <a:lnTo>
                  <a:pt x="726" y="85"/>
                </a:lnTo>
                <a:lnTo>
                  <a:pt x="704" y="82"/>
                </a:lnTo>
                <a:lnTo>
                  <a:pt x="678" y="82"/>
                </a:lnTo>
                <a:lnTo>
                  <a:pt x="681" y="59"/>
                </a:lnTo>
                <a:lnTo>
                  <a:pt x="651" y="0"/>
                </a:lnTo>
                <a:lnTo>
                  <a:pt x="37" y="16"/>
                </a:lnTo>
                <a:lnTo>
                  <a:pt x="39" y="79"/>
                </a:lnTo>
                <a:lnTo>
                  <a:pt x="28" y="135"/>
                </a:lnTo>
                <a:lnTo>
                  <a:pt x="18" y="175"/>
                </a:lnTo>
                <a:lnTo>
                  <a:pt x="8" y="225"/>
                </a:lnTo>
                <a:lnTo>
                  <a:pt x="0" y="306"/>
                </a:lnTo>
                <a:lnTo>
                  <a:pt x="9" y="354"/>
                </a:lnTo>
                <a:lnTo>
                  <a:pt x="28" y="399"/>
                </a:lnTo>
                <a:lnTo>
                  <a:pt x="49" y="438"/>
                </a:lnTo>
                <a:lnTo>
                  <a:pt x="78" y="451"/>
                </a:lnTo>
                <a:lnTo>
                  <a:pt x="122" y="464"/>
                </a:lnTo>
                <a:lnTo>
                  <a:pt x="180" y="483"/>
                </a:lnTo>
                <a:lnTo>
                  <a:pt x="208" y="514"/>
                </a:lnTo>
                <a:lnTo>
                  <a:pt x="240" y="541"/>
                </a:lnTo>
                <a:lnTo>
                  <a:pt x="289" y="564"/>
                </a:lnTo>
                <a:lnTo>
                  <a:pt x="348" y="582"/>
                </a:lnTo>
                <a:lnTo>
                  <a:pt x="441" y="594"/>
                </a:lnTo>
                <a:lnTo>
                  <a:pt x="520" y="594"/>
                </a:lnTo>
                <a:lnTo>
                  <a:pt x="581" y="587"/>
                </a:lnTo>
                <a:lnTo>
                  <a:pt x="637" y="582"/>
                </a:lnTo>
                <a:lnTo>
                  <a:pt x="678" y="604"/>
                </a:lnTo>
                <a:lnTo>
                  <a:pt x="758" y="600"/>
                </a:lnTo>
                <a:lnTo>
                  <a:pt x="1078" y="645"/>
                </a:lnTo>
                <a:lnTo>
                  <a:pt x="1165" y="655"/>
                </a:lnTo>
                <a:lnTo>
                  <a:pt x="1133" y="845"/>
                </a:lnTo>
                <a:lnTo>
                  <a:pt x="1130" y="942"/>
                </a:lnTo>
                <a:lnTo>
                  <a:pt x="1149" y="1066"/>
                </a:lnTo>
                <a:lnTo>
                  <a:pt x="1169" y="1212"/>
                </a:lnTo>
                <a:lnTo>
                  <a:pt x="1169" y="1363"/>
                </a:lnTo>
                <a:lnTo>
                  <a:pt x="1244" y="1385"/>
                </a:lnTo>
                <a:lnTo>
                  <a:pt x="1339" y="1395"/>
                </a:lnTo>
                <a:lnTo>
                  <a:pt x="1420" y="1401"/>
                </a:lnTo>
                <a:lnTo>
                  <a:pt x="1507" y="1391"/>
                </a:lnTo>
                <a:lnTo>
                  <a:pt x="1501" y="1252"/>
                </a:lnTo>
                <a:lnTo>
                  <a:pt x="1501" y="1024"/>
                </a:lnTo>
                <a:lnTo>
                  <a:pt x="1501" y="824"/>
                </a:lnTo>
                <a:lnTo>
                  <a:pt x="1501" y="789"/>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6" name="Freeform 145">
            <a:extLst>
              <a:ext uri="{FF2B5EF4-FFF2-40B4-BE49-F238E27FC236}">
                <a16:creationId xmlns:a16="http://schemas.microsoft.com/office/drawing/2014/main" id="{40D644F8-B018-40BE-9DB0-39A69E0F1B5A}"/>
              </a:ext>
            </a:extLst>
          </p:cNvPr>
          <p:cNvSpPr>
            <a:spLocks/>
          </p:cNvSpPr>
          <p:nvPr/>
        </p:nvSpPr>
        <p:spPr bwMode="auto">
          <a:xfrm>
            <a:off x="305904" y="4945062"/>
            <a:ext cx="468312" cy="420688"/>
          </a:xfrm>
          <a:custGeom>
            <a:avLst/>
            <a:gdLst>
              <a:gd name="T0" fmla="*/ 2147483646 w 1473"/>
              <a:gd name="T1" fmla="*/ 2147483646 h 1324"/>
              <a:gd name="T2" fmla="*/ 2147483646 w 1473"/>
              <a:gd name="T3" fmla="*/ 2147483646 h 1324"/>
              <a:gd name="T4" fmla="*/ 2147483646 w 1473"/>
              <a:gd name="T5" fmla="*/ 2147483646 h 1324"/>
              <a:gd name="T6" fmla="*/ 2147483646 w 1473"/>
              <a:gd name="T7" fmla="*/ 2147483646 h 1324"/>
              <a:gd name="T8" fmla="*/ 2147483646 w 1473"/>
              <a:gd name="T9" fmla="*/ 2147483646 h 1324"/>
              <a:gd name="T10" fmla="*/ 2147483646 w 1473"/>
              <a:gd name="T11" fmla="*/ 2147483646 h 1324"/>
              <a:gd name="T12" fmla="*/ 2147483646 w 1473"/>
              <a:gd name="T13" fmla="*/ 2147483646 h 1324"/>
              <a:gd name="T14" fmla="*/ 2147483646 w 1473"/>
              <a:gd name="T15" fmla="*/ 2147483646 h 1324"/>
              <a:gd name="T16" fmla="*/ 2147483646 w 1473"/>
              <a:gd name="T17" fmla="*/ 2147483646 h 1324"/>
              <a:gd name="T18" fmla="*/ 2147483646 w 1473"/>
              <a:gd name="T19" fmla="*/ 2147483646 h 1324"/>
              <a:gd name="T20" fmla="*/ 2147483646 w 1473"/>
              <a:gd name="T21" fmla="*/ 2147483646 h 1324"/>
              <a:gd name="T22" fmla="*/ 2147483646 w 1473"/>
              <a:gd name="T23" fmla="*/ 2147483646 h 1324"/>
              <a:gd name="T24" fmla="*/ 2147483646 w 1473"/>
              <a:gd name="T25" fmla="*/ 2147483646 h 1324"/>
              <a:gd name="T26" fmla="*/ 2147483646 w 1473"/>
              <a:gd name="T27" fmla="*/ 2147483646 h 1324"/>
              <a:gd name="T28" fmla="*/ 2147483646 w 1473"/>
              <a:gd name="T29" fmla="*/ 2147483646 h 1324"/>
              <a:gd name="T30" fmla="*/ 2147483646 w 1473"/>
              <a:gd name="T31" fmla="*/ 2147483646 h 1324"/>
              <a:gd name="T32" fmla="*/ 2147483646 w 1473"/>
              <a:gd name="T33" fmla="*/ 2147483646 h 1324"/>
              <a:gd name="T34" fmla="*/ 2147483646 w 1473"/>
              <a:gd name="T35" fmla="*/ 2147483646 h 1324"/>
              <a:gd name="T36" fmla="*/ 2147483646 w 1473"/>
              <a:gd name="T37" fmla="*/ 2147483646 h 1324"/>
              <a:gd name="T38" fmla="*/ 2147483646 w 1473"/>
              <a:gd name="T39" fmla="*/ 2147483646 h 1324"/>
              <a:gd name="T40" fmla="*/ 2147483646 w 1473"/>
              <a:gd name="T41" fmla="*/ 2147483646 h 1324"/>
              <a:gd name="T42" fmla="*/ 2147483646 w 1473"/>
              <a:gd name="T43" fmla="*/ 2147483646 h 1324"/>
              <a:gd name="T44" fmla="*/ 2147483646 w 1473"/>
              <a:gd name="T45" fmla="*/ 2147483646 h 1324"/>
              <a:gd name="T46" fmla="*/ 2147483646 w 1473"/>
              <a:gd name="T47" fmla="*/ 2147483646 h 1324"/>
              <a:gd name="T48" fmla="*/ 2147483646 w 1473"/>
              <a:gd name="T49" fmla="*/ 2147483646 h 1324"/>
              <a:gd name="T50" fmla="*/ 2147483646 w 1473"/>
              <a:gd name="T51" fmla="*/ 2147483646 h 1324"/>
              <a:gd name="T52" fmla="*/ 2147483646 w 1473"/>
              <a:gd name="T53" fmla="*/ 2147483646 h 1324"/>
              <a:gd name="T54" fmla="*/ 2147483646 w 1473"/>
              <a:gd name="T55" fmla="*/ 2147483646 h 1324"/>
              <a:gd name="T56" fmla="*/ 2147483646 w 1473"/>
              <a:gd name="T57" fmla="*/ 2147483646 h 1324"/>
              <a:gd name="T58" fmla="*/ 2147483646 w 1473"/>
              <a:gd name="T59" fmla="*/ 2147483646 h 1324"/>
              <a:gd name="T60" fmla="*/ 2147483646 w 1473"/>
              <a:gd name="T61" fmla="*/ 2147483646 h 1324"/>
              <a:gd name="T62" fmla="*/ 2147483646 w 1473"/>
              <a:gd name="T63" fmla="*/ 2147483646 h 1324"/>
              <a:gd name="T64" fmla="*/ 2147483646 w 1473"/>
              <a:gd name="T65" fmla="*/ 2147483646 h 1324"/>
              <a:gd name="T66" fmla="*/ 2147483646 w 1473"/>
              <a:gd name="T67" fmla="*/ 2147483646 h 1324"/>
              <a:gd name="T68" fmla="*/ 2147483646 w 1473"/>
              <a:gd name="T69" fmla="*/ 2147483646 h 1324"/>
              <a:gd name="T70" fmla="*/ 2147483646 w 1473"/>
              <a:gd name="T71" fmla="*/ 2147483646 h 1324"/>
              <a:gd name="T72" fmla="*/ 2147483646 w 1473"/>
              <a:gd name="T73" fmla="*/ 2147483646 h 1324"/>
              <a:gd name="T74" fmla="*/ 2147483646 w 1473"/>
              <a:gd name="T75" fmla="*/ 2147483646 h 1324"/>
              <a:gd name="T76" fmla="*/ 2147483646 w 1473"/>
              <a:gd name="T77" fmla="*/ 2147483646 h 13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73"/>
              <a:gd name="T118" fmla="*/ 0 h 1324"/>
              <a:gd name="T119" fmla="*/ 1473 w 1473"/>
              <a:gd name="T120" fmla="*/ 1324 h 13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73" h="1324">
                <a:moveTo>
                  <a:pt x="49" y="23"/>
                </a:moveTo>
                <a:lnTo>
                  <a:pt x="46" y="66"/>
                </a:lnTo>
                <a:lnTo>
                  <a:pt x="29" y="49"/>
                </a:lnTo>
                <a:lnTo>
                  <a:pt x="10" y="144"/>
                </a:lnTo>
                <a:lnTo>
                  <a:pt x="0" y="254"/>
                </a:lnTo>
                <a:lnTo>
                  <a:pt x="39" y="367"/>
                </a:lnTo>
                <a:lnTo>
                  <a:pt x="130" y="393"/>
                </a:lnTo>
                <a:lnTo>
                  <a:pt x="120" y="367"/>
                </a:lnTo>
                <a:lnTo>
                  <a:pt x="169" y="406"/>
                </a:lnTo>
                <a:lnTo>
                  <a:pt x="211" y="449"/>
                </a:lnTo>
                <a:lnTo>
                  <a:pt x="306" y="494"/>
                </a:lnTo>
                <a:lnTo>
                  <a:pt x="421" y="504"/>
                </a:lnTo>
                <a:lnTo>
                  <a:pt x="562" y="511"/>
                </a:lnTo>
                <a:lnTo>
                  <a:pt x="620" y="504"/>
                </a:lnTo>
                <a:lnTo>
                  <a:pt x="569" y="481"/>
                </a:lnTo>
                <a:lnTo>
                  <a:pt x="546" y="423"/>
                </a:lnTo>
                <a:lnTo>
                  <a:pt x="588" y="471"/>
                </a:lnTo>
                <a:lnTo>
                  <a:pt x="641" y="501"/>
                </a:lnTo>
                <a:lnTo>
                  <a:pt x="688" y="527"/>
                </a:lnTo>
                <a:lnTo>
                  <a:pt x="737" y="520"/>
                </a:lnTo>
                <a:lnTo>
                  <a:pt x="706" y="497"/>
                </a:lnTo>
                <a:lnTo>
                  <a:pt x="672" y="469"/>
                </a:lnTo>
                <a:lnTo>
                  <a:pt x="725" y="488"/>
                </a:lnTo>
                <a:lnTo>
                  <a:pt x="776" y="527"/>
                </a:lnTo>
                <a:lnTo>
                  <a:pt x="946" y="546"/>
                </a:lnTo>
                <a:lnTo>
                  <a:pt x="1114" y="572"/>
                </a:lnTo>
                <a:lnTo>
                  <a:pt x="1165" y="585"/>
                </a:lnTo>
                <a:lnTo>
                  <a:pt x="1122" y="833"/>
                </a:lnTo>
                <a:lnTo>
                  <a:pt x="1155" y="1063"/>
                </a:lnTo>
                <a:lnTo>
                  <a:pt x="1159" y="1288"/>
                </a:lnTo>
                <a:lnTo>
                  <a:pt x="1266" y="1310"/>
                </a:lnTo>
                <a:lnTo>
                  <a:pt x="1360" y="1324"/>
                </a:lnTo>
                <a:lnTo>
                  <a:pt x="1473" y="1321"/>
                </a:lnTo>
                <a:lnTo>
                  <a:pt x="1468" y="998"/>
                </a:lnTo>
                <a:lnTo>
                  <a:pt x="1468" y="729"/>
                </a:lnTo>
                <a:lnTo>
                  <a:pt x="1451" y="579"/>
                </a:lnTo>
                <a:lnTo>
                  <a:pt x="1465" y="485"/>
                </a:lnTo>
                <a:lnTo>
                  <a:pt x="1455" y="381"/>
                </a:lnTo>
                <a:lnTo>
                  <a:pt x="1436" y="314"/>
                </a:lnTo>
                <a:lnTo>
                  <a:pt x="1355" y="261"/>
                </a:lnTo>
                <a:lnTo>
                  <a:pt x="1253" y="215"/>
                </a:lnTo>
                <a:lnTo>
                  <a:pt x="1057" y="150"/>
                </a:lnTo>
                <a:lnTo>
                  <a:pt x="897" y="105"/>
                </a:lnTo>
                <a:lnTo>
                  <a:pt x="809" y="98"/>
                </a:lnTo>
                <a:lnTo>
                  <a:pt x="773" y="150"/>
                </a:lnTo>
                <a:lnTo>
                  <a:pt x="662" y="205"/>
                </a:lnTo>
                <a:lnTo>
                  <a:pt x="722" y="157"/>
                </a:lnTo>
                <a:lnTo>
                  <a:pt x="767" y="131"/>
                </a:lnTo>
                <a:lnTo>
                  <a:pt x="783" y="95"/>
                </a:lnTo>
                <a:lnTo>
                  <a:pt x="776" y="79"/>
                </a:lnTo>
                <a:lnTo>
                  <a:pt x="744" y="79"/>
                </a:lnTo>
                <a:lnTo>
                  <a:pt x="725" y="98"/>
                </a:lnTo>
                <a:lnTo>
                  <a:pt x="706" y="117"/>
                </a:lnTo>
                <a:lnTo>
                  <a:pt x="656" y="137"/>
                </a:lnTo>
                <a:lnTo>
                  <a:pt x="702" y="98"/>
                </a:lnTo>
                <a:lnTo>
                  <a:pt x="722" y="68"/>
                </a:lnTo>
                <a:lnTo>
                  <a:pt x="708" y="49"/>
                </a:lnTo>
                <a:lnTo>
                  <a:pt x="669" y="36"/>
                </a:lnTo>
                <a:lnTo>
                  <a:pt x="618" y="82"/>
                </a:lnTo>
                <a:lnTo>
                  <a:pt x="569" y="112"/>
                </a:lnTo>
                <a:lnTo>
                  <a:pt x="627" y="45"/>
                </a:lnTo>
                <a:lnTo>
                  <a:pt x="646" y="20"/>
                </a:lnTo>
                <a:lnTo>
                  <a:pt x="646" y="0"/>
                </a:lnTo>
                <a:lnTo>
                  <a:pt x="597" y="7"/>
                </a:lnTo>
                <a:lnTo>
                  <a:pt x="553" y="40"/>
                </a:lnTo>
                <a:lnTo>
                  <a:pt x="523" y="63"/>
                </a:lnTo>
                <a:lnTo>
                  <a:pt x="383" y="75"/>
                </a:lnTo>
                <a:lnTo>
                  <a:pt x="386" y="40"/>
                </a:lnTo>
                <a:lnTo>
                  <a:pt x="345" y="26"/>
                </a:lnTo>
                <a:lnTo>
                  <a:pt x="345" y="72"/>
                </a:lnTo>
                <a:lnTo>
                  <a:pt x="303" y="82"/>
                </a:lnTo>
                <a:lnTo>
                  <a:pt x="211" y="95"/>
                </a:lnTo>
                <a:lnTo>
                  <a:pt x="218" y="45"/>
                </a:lnTo>
                <a:lnTo>
                  <a:pt x="185" y="45"/>
                </a:lnTo>
                <a:lnTo>
                  <a:pt x="182" y="95"/>
                </a:lnTo>
                <a:lnTo>
                  <a:pt x="130" y="91"/>
                </a:lnTo>
                <a:lnTo>
                  <a:pt x="75" y="79"/>
                </a:lnTo>
                <a:lnTo>
                  <a:pt x="72" y="40"/>
                </a:lnTo>
                <a:lnTo>
                  <a:pt x="49" y="2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7" name="Freeform 146">
            <a:extLst>
              <a:ext uri="{FF2B5EF4-FFF2-40B4-BE49-F238E27FC236}">
                <a16:creationId xmlns:a16="http://schemas.microsoft.com/office/drawing/2014/main" id="{9AF835B1-4B05-40D8-A081-F493A7A664E3}"/>
              </a:ext>
            </a:extLst>
          </p:cNvPr>
          <p:cNvSpPr>
            <a:spLocks/>
          </p:cNvSpPr>
          <p:nvPr/>
        </p:nvSpPr>
        <p:spPr bwMode="auto">
          <a:xfrm>
            <a:off x="370991" y="5014912"/>
            <a:ext cx="63500" cy="11113"/>
          </a:xfrm>
          <a:custGeom>
            <a:avLst/>
            <a:gdLst>
              <a:gd name="T0" fmla="*/ 0 w 199"/>
              <a:gd name="T1" fmla="*/ 0 h 33"/>
              <a:gd name="T2" fmla="*/ 2147483646 w 199"/>
              <a:gd name="T3" fmla="*/ 2147483646 h 33"/>
              <a:gd name="T4" fmla="*/ 2147483646 w 199"/>
              <a:gd name="T5" fmla="*/ 2147483646 h 33"/>
              <a:gd name="T6" fmla="*/ 0 w 199"/>
              <a:gd name="T7" fmla="*/ 0 h 33"/>
              <a:gd name="T8" fmla="*/ 0 60000 65536"/>
              <a:gd name="T9" fmla="*/ 0 60000 65536"/>
              <a:gd name="T10" fmla="*/ 0 60000 65536"/>
              <a:gd name="T11" fmla="*/ 0 60000 65536"/>
              <a:gd name="T12" fmla="*/ 0 w 199"/>
              <a:gd name="T13" fmla="*/ 0 h 33"/>
              <a:gd name="T14" fmla="*/ 199 w 199"/>
              <a:gd name="T15" fmla="*/ 33 h 33"/>
            </a:gdLst>
            <a:ahLst/>
            <a:cxnLst>
              <a:cxn ang="T8">
                <a:pos x="T0" y="T1"/>
              </a:cxn>
              <a:cxn ang="T9">
                <a:pos x="T2" y="T3"/>
              </a:cxn>
              <a:cxn ang="T10">
                <a:pos x="T4" y="T5"/>
              </a:cxn>
              <a:cxn ang="T11">
                <a:pos x="T6" y="T7"/>
              </a:cxn>
            </a:cxnLst>
            <a:rect l="T12" t="T13" r="T14" b="T15"/>
            <a:pathLst>
              <a:path w="199" h="33">
                <a:moveTo>
                  <a:pt x="0" y="0"/>
                </a:moveTo>
                <a:lnTo>
                  <a:pt x="93" y="33"/>
                </a:lnTo>
                <a:lnTo>
                  <a:pt x="199" y="2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8" name="Freeform 147">
            <a:extLst>
              <a:ext uri="{FF2B5EF4-FFF2-40B4-BE49-F238E27FC236}">
                <a16:creationId xmlns:a16="http://schemas.microsoft.com/office/drawing/2014/main" id="{902A9D17-2FA7-45E0-A16F-A49ED93105CB}"/>
              </a:ext>
            </a:extLst>
          </p:cNvPr>
          <p:cNvSpPr>
            <a:spLocks/>
          </p:cNvSpPr>
          <p:nvPr/>
        </p:nvSpPr>
        <p:spPr bwMode="auto">
          <a:xfrm>
            <a:off x="307491" y="4997450"/>
            <a:ext cx="39688" cy="12700"/>
          </a:xfrm>
          <a:custGeom>
            <a:avLst/>
            <a:gdLst>
              <a:gd name="T0" fmla="*/ 0 w 122"/>
              <a:gd name="T1" fmla="*/ 0 h 40"/>
              <a:gd name="T2" fmla="*/ 2147483646 w 122"/>
              <a:gd name="T3" fmla="*/ 2147483646 h 40"/>
              <a:gd name="T4" fmla="*/ 2147483646 w 122"/>
              <a:gd name="T5" fmla="*/ 2147483646 h 40"/>
              <a:gd name="T6" fmla="*/ 2147483646 w 122"/>
              <a:gd name="T7" fmla="*/ 2147483646 h 40"/>
              <a:gd name="T8" fmla="*/ 0 w 122"/>
              <a:gd name="T9" fmla="*/ 0 h 40"/>
              <a:gd name="T10" fmla="*/ 0 60000 65536"/>
              <a:gd name="T11" fmla="*/ 0 60000 65536"/>
              <a:gd name="T12" fmla="*/ 0 60000 65536"/>
              <a:gd name="T13" fmla="*/ 0 60000 65536"/>
              <a:gd name="T14" fmla="*/ 0 60000 65536"/>
              <a:gd name="T15" fmla="*/ 0 w 122"/>
              <a:gd name="T16" fmla="*/ 0 h 40"/>
              <a:gd name="T17" fmla="*/ 122 w 122"/>
              <a:gd name="T18" fmla="*/ 40 h 40"/>
            </a:gdLst>
            <a:ahLst/>
            <a:cxnLst>
              <a:cxn ang="T10">
                <a:pos x="T0" y="T1"/>
              </a:cxn>
              <a:cxn ang="T11">
                <a:pos x="T2" y="T3"/>
              </a:cxn>
              <a:cxn ang="T12">
                <a:pos x="T4" y="T5"/>
              </a:cxn>
              <a:cxn ang="T13">
                <a:pos x="T6" y="T7"/>
              </a:cxn>
              <a:cxn ang="T14">
                <a:pos x="T8" y="T9"/>
              </a:cxn>
            </a:cxnLst>
            <a:rect l="T15" t="T16" r="T17" b="T18"/>
            <a:pathLst>
              <a:path w="122" h="40">
                <a:moveTo>
                  <a:pt x="0" y="0"/>
                </a:moveTo>
                <a:lnTo>
                  <a:pt x="32" y="25"/>
                </a:lnTo>
                <a:lnTo>
                  <a:pt x="122" y="38"/>
                </a:lnTo>
                <a:lnTo>
                  <a:pt x="30" y="40"/>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9" name="Freeform 148">
            <a:extLst>
              <a:ext uri="{FF2B5EF4-FFF2-40B4-BE49-F238E27FC236}">
                <a16:creationId xmlns:a16="http://schemas.microsoft.com/office/drawing/2014/main" id="{CA8C8D7F-7AEE-4652-917C-795049125ED2}"/>
              </a:ext>
            </a:extLst>
          </p:cNvPr>
          <p:cNvSpPr>
            <a:spLocks/>
          </p:cNvSpPr>
          <p:nvPr/>
        </p:nvSpPr>
        <p:spPr bwMode="auto">
          <a:xfrm>
            <a:off x="469416" y="4987925"/>
            <a:ext cx="60325" cy="31750"/>
          </a:xfrm>
          <a:custGeom>
            <a:avLst/>
            <a:gdLst>
              <a:gd name="T0" fmla="*/ 0 w 187"/>
              <a:gd name="T1" fmla="*/ 0 h 102"/>
              <a:gd name="T2" fmla="*/ 2147483646 w 187"/>
              <a:gd name="T3" fmla="*/ 2147483646 h 102"/>
              <a:gd name="T4" fmla="*/ 2147483646 w 187"/>
              <a:gd name="T5" fmla="*/ 2147483646 h 102"/>
              <a:gd name="T6" fmla="*/ 2147483646 w 187"/>
              <a:gd name="T7" fmla="*/ 2147483646 h 102"/>
              <a:gd name="T8" fmla="*/ 2147483646 w 187"/>
              <a:gd name="T9" fmla="*/ 2147483646 h 102"/>
              <a:gd name="T10" fmla="*/ 2147483646 w 187"/>
              <a:gd name="T11" fmla="*/ 2147483646 h 102"/>
              <a:gd name="T12" fmla="*/ 2147483646 w 187"/>
              <a:gd name="T13" fmla="*/ 2147483646 h 102"/>
              <a:gd name="T14" fmla="*/ 2147483646 w 187"/>
              <a:gd name="T15" fmla="*/ 2147483646 h 102"/>
              <a:gd name="T16" fmla="*/ 0 w 187"/>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102"/>
              <a:gd name="T29" fmla="*/ 187 w 187"/>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102">
                <a:moveTo>
                  <a:pt x="0" y="0"/>
                </a:moveTo>
                <a:lnTo>
                  <a:pt x="84" y="9"/>
                </a:lnTo>
                <a:lnTo>
                  <a:pt x="101" y="23"/>
                </a:lnTo>
                <a:lnTo>
                  <a:pt x="101" y="54"/>
                </a:lnTo>
                <a:lnTo>
                  <a:pt x="106" y="89"/>
                </a:lnTo>
                <a:lnTo>
                  <a:pt x="187" y="102"/>
                </a:lnTo>
                <a:lnTo>
                  <a:pt x="90" y="98"/>
                </a:lnTo>
                <a:lnTo>
                  <a:pt x="74"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0" name="Freeform 149">
            <a:extLst>
              <a:ext uri="{FF2B5EF4-FFF2-40B4-BE49-F238E27FC236}">
                <a16:creationId xmlns:a16="http://schemas.microsoft.com/office/drawing/2014/main" id="{CDC19E37-A847-4222-8DDF-50878D50BA6B}"/>
              </a:ext>
            </a:extLst>
          </p:cNvPr>
          <p:cNvSpPr>
            <a:spLocks/>
          </p:cNvSpPr>
          <p:nvPr/>
        </p:nvSpPr>
        <p:spPr bwMode="auto">
          <a:xfrm>
            <a:off x="529741" y="5060950"/>
            <a:ext cx="193675" cy="47625"/>
          </a:xfrm>
          <a:custGeom>
            <a:avLst/>
            <a:gdLst>
              <a:gd name="T0" fmla="*/ 0 w 609"/>
              <a:gd name="T1" fmla="*/ 0 h 150"/>
              <a:gd name="T2" fmla="*/ 2147483646 w 609"/>
              <a:gd name="T3" fmla="*/ 2147483646 h 150"/>
              <a:gd name="T4" fmla="*/ 2147483646 w 609"/>
              <a:gd name="T5" fmla="*/ 2147483646 h 150"/>
              <a:gd name="T6" fmla="*/ 2147483646 w 609"/>
              <a:gd name="T7" fmla="*/ 2147483646 h 150"/>
              <a:gd name="T8" fmla="*/ 2147483646 w 609"/>
              <a:gd name="T9" fmla="*/ 2147483646 h 150"/>
              <a:gd name="T10" fmla="*/ 2147483646 w 609"/>
              <a:gd name="T11" fmla="*/ 2147483646 h 150"/>
              <a:gd name="T12" fmla="*/ 2147483646 w 609"/>
              <a:gd name="T13" fmla="*/ 2147483646 h 150"/>
              <a:gd name="T14" fmla="*/ 2147483646 w 609"/>
              <a:gd name="T15" fmla="*/ 2147483646 h 150"/>
              <a:gd name="T16" fmla="*/ 2147483646 w 609"/>
              <a:gd name="T17" fmla="*/ 2147483646 h 150"/>
              <a:gd name="T18" fmla="*/ 2147483646 w 609"/>
              <a:gd name="T19" fmla="*/ 2147483646 h 150"/>
              <a:gd name="T20" fmla="*/ 2147483646 w 609"/>
              <a:gd name="T21" fmla="*/ 2147483646 h 150"/>
              <a:gd name="T22" fmla="*/ 2147483646 w 609"/>
              <a:gd name="T23" fmla="*/ 2147483646 h 150"/>
              <a:gd name="T24" fmla="*/ 2147483646 w 609"/>
              <a:gd name="T25" fmla="*/ 2147483646 h 150"/>
              <a:gd name="T26" fmla="*/ 0 w 609"/>
              <a:gd name="T27" fmla="*/ 0 h 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9"/>
              <a:gd name="T43" fmla="*/ 0 h 150"/>
              <a:gd name="T44" fmla="*/ 609 w 609"/>
              <a:gd name="T45" fmla="*/ 150 h 1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9" h="150">
                <a:moveTo>
                  <a:pt x="0" y="0"/>
                </a:moveTo>
                <a:lnTo>
                  <a:pt x="154" y="7"/>
                </a:lnTo>
                <a:lnTo>
                  <a:pt x="313" y="44"/>
                </a:lnTo>
                <a:lnTo>
                  <a:pt x="431" y="51"/>
                </a:lnTo>
                <a:lnTo>
                  <a:pt x="527" y="71"/>
                </a:lnTo>
                <a:lnTo>
                  <a:pt x="563" y="122"/>
                </a:lnTo>
                <a:lnTo>
                  <a:pt x="609" y="150"/>
                </a:lnTo>
                <a:lnTo>
                  <a:pt x="563" y="141"/>
                </a:lnTo>
                <a:lnTo>
                  <a:pt x="521" y="84"/>
                </a:lnTo>
                <a:lnTo>
                  <a:pt x="392" y="58"/>
                </a:lnTo>
                <a:lnTo>
                  <a:pt x="313" y="58"/>
                </a:lnTo>
                <a:lnTo>
                  <a:pt x="252" y="44"/>
                </a:lnTo>
                <a:lnTo>
                  <a:pt x="146" y="17"/>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1" name="Freeform 150">
            <a:extLst>
              <a:ext uri="{FF2B5EF4-FFF2-40B4-BE49-F238E27FC236}">
                <a16:creationId xmlns:a16="http://schemas.microsoft.com/office/drawing/2014/main" id="{E7667949-7E59-451B-92C0-308E3C8BFA06}"/>
              </a:ext>
            </a:extLst>
          </p:cNvPr>
          <p:cNvSpPr>
            <a:spLocks/>
          </p:cNvSpPr>
          <p:nvPr/>
        </p:nvSpPr>
        <p:spPr bwMode="auto">
          <a:xfrm>
            <a:off x="336066" y="4410075"/>
            <a:ext cx="168275" cy="184150"/>
          </a:xfrm>
          <a:custGeom>
            <a:avLst/>
            <a:gdLst>
              <a:gd name="T0" fmla="*/ 2147483646 w 529"/>
              <a:gd name="T1" fmla="*/ 2147483646 h 580"/>
              <a:gd name="T2" fmla="*/ 2147483646 w 529"/>
              <a:gd name="T3" fmla="*/ 2147483646 h 580"/>
              <a:gd name="T4" fmla="*/ 2147483646 w 529"/>
              <a:gd name="T5" fmla="*/ 2147483646 h 580"/>
              <a:gd name="T6" fmla="*/ 2147483646 w 529"/>
              <a:gd name="T7" fmla="*/ 2147483646 h 580"/>
              <a:gd name="T8" fmla="*/ 2147483646 w 529"/>
              <a:gd name="T9" fmla="*/ 2147483646 h 580"/>
              <a:gd name="T10" fmla="*/ 2147483646 w 529"/>
              <a:gd name="T11" fmla="*/ 2147483646 h 580"/>
              <a:gd name="T12" fmla="*/ 2147483646 w 529"/>
              <a:gd name="T13" fmla="*/ 2147483646 h 580"/>
              <a:gd name="T14" fmla="*/ 2147483646 w 529"/>
              <a:gd name="T15" fmla="*/ 2147483646 h 580"/>
              <a:gd name="T16" fmla="*/ 2147483646 w 529"/>
              <a:gd name="T17" fmla="*/ 2147483646 h 580"/>
              <a:gd name="T18" fmla="*/ 2147483646 w 529"/>
              <a:gd name="T19" fmla="*/ 2147483646 h 580"/>
              <a:gd name="T20" fmla="*/ 2147483646 w 529"/>
              <a:gd name="T21" fmla="*/ 2147483646 h 580"/>
              <a:gd name="T22" fmla="*/ 2147483646 w 529"/>
              <a:gd name="T23" fmla="*/ 2147483646 h 580"/>
              <a:gd name="T24" fmla="*/ 2147483646 w 529"/>
              <a:gd name="T25" fmla="*/ 2147483646 h 580"/>
              <a:gd name="T26" fmla="*/ 2147483646 w 529"/>
              <a:gd name="T27" fmla="*/ 2147483646 h 580"/>
              <a:gd name="T28" fmla="*/ 2147483646 w 529"/>
              <a:gd name="T29" fmla="*/ 2147483646 h 580"/>
              <a:gd name="T30" fmla="*/ 2147483646 w 529"/>
              <a:gd name="T31" fmla="*/ 2147483646 h 580"/>
              <a:gd name="T32" fmla="*/ 2147483646 w 529"/>
              <a:gd name="T33" fmla="*/ 2147483646 h 580"/>
              <a:gd name="T34" fmla="*/ 2147483646 w 529"/>
              <a:gd name="T35" fmla="*/ 2147483646 h 580"/>
              <a:gd name="T36" fmla="*/ 2147483646 w 529"/>
              <a:gd name="T37" fmla="*/ 2147483646 h 580"/>
              <a:gd name="T38" fmla="*/ 2147483646 w 529"/>
              <a:gd name="T39" fmla="*/ 2147483646 h 580"/>
              <a:gd name="T40" fmla="*/ 2147483646 w 529"/>
              <a:gd name="T41" fmla="*/ 2147483646 h 580"/>
              <a:gd name="T42" fmla="*/ 2147483646 w 529"/>
              <a:gd name="T43" fmla="*/ 2147483646 h 580"/>
              <a:gd name="T44" fmla="*/ 2147483646 w 529"/>
              <a:gd name="T45" fmla="*/ 2147483646 h 580"/>
              <a:gd name="T46" fmla="*/ 2147483646 w 529"/>
              <a:gd name="T47" fmla="*/ 2147483646 h 580"/>
              <a:gd name="T48" fmla="*/ 2147483646 w 529"/>
              <a:gd name="T49" fmla="*/ 2147483646 h 580"/>
              <a:gd name="T50" fmla="*/ 2147483646 w 529"/>
              <a:gd name="T51" fmla="*/ 2147483646 h 580"/>
              <a:gd name="T52" fmla="*/ 2147483646 w 529"/>
              <a:gd name="T53" fmla="*/ 2147483646 h 580"/>
              <a:gd name="T54" fmla="*/ 2147483646 w 529"/>
              <a:gd name="T55" fmla="*/ 2147483646 h 580"/>
              <a:gd name="T56" fmla="*/ 2147483646 w 529"/>
              <a:gd name="T57" fmla="*/ 2147483646 h 580"/>
              <a:gd name="T58" fmla="*/ 0 w 529"/>
              <a:gd name="T59" fmla="*/ 2147483646 h 580"/>
              <a:gd name="T60" fmla="*/ 0 w 529"/>
              <a:gd name="T61" fmla="*/ 2147483646 h 580"/>
              <a:gd name="T62" fmla="*/ 2147483646 w 529"/>
              <a:gd name="T63" fmla="*/ 2147483646 h 580"/>
              <a:gd name="T64" fmla="*/ 2147483646 w 529"/>
              <a:gd name="T65" fmla="*/ 2147483646 h 580"/>
              <a:gd name="T66" fmla="*/ 2147483646 w 529"/>
              <a:gd name="T67" fmla="*/ 0 h 580"/>
              <a:gd name="T68" fmla="*/ 2147483646 w 529"/>
              <a:gd name="T69" fmla="*/ 2147483646 h 580"/>
              <a:gd name="T70" fmla="*/ 2147483646 w 529"/>
              <a:gd name="T71" fmla="*/ 2147483646 h 5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9"/>
              <a:gd name="T109" fmla="*/ 0 h 580"/>
              <a:gd name="T110" fmla="*/ 529 w 529"/>
              <a:gd name="T111" fmla="*/ 580 h 5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9" h="580">
                <a:moveTo>
                  <a:pt x="357" y="20"/>
                </a:moveTo>
                <a:lnTo>
                  <a:pt x="403" y="53"/>
                </a:lnTo>
                <a:lnTo>
                  <a:pt x="428" y="94"/>
                </a:lnTo>
                <a:lnTo>
                  <a:pt x="451" y="138"/>
                </a:lnTo>
                <a:lnTo>
                  <a:pt x="464" y="161"/>
                </a:lnTo>
                <a:lnTo>
                  <a:pt x="464" y="186"/>
                </a:lnTo>
                <a:lnTo>
                  <a:pt x="453" y="216"/>
                </a:lnTo>
                <a:lnTo>
                  <a:pt x="476" y="239"/>
                </a:lnTo>
                <a:lnTo>
                  <a:pt x="511" y="301"/>
                </a:lnTo>
                <a:lnTo>
                  <a:pt x="529" y="334"/>
                </a:lnTo>
                <a:lnTo>
                  <a:pt x="529" y="346"/>
                </a:lnTo>
                <a:lnTo>
                  <a:pt x="526" y="357"/>
                </a:lnTo>
                <a:lnTo>
                  <a:pt x="510" y="361"/>
                </a:lnTo>
                <a:lnTo>
                  <a:pt x="487" y="362"/>
                </a:lnTo>
                <a:lnTo>
                  <a:pt x="475" y="366"/>
                </a:lnTo>
                <a:lnTo>
                  <a:pt x="476" y="391"/>
                </a:lnTo>
                <a:lnTo>
                  <a:pt x="483" y="421"/>
                </a:lnTo>
                <a:lnTo>
                  <a:pt x="469" y="437"/>
                </a:lnTo>
                <a:lnTo>
                  <a:pt x="473" y="459"/>
                </a:lnTo>
                <a:lnTo>
                  <a:pt x="462" y="472"/>
                </a:lnTo>
                <a:lnTo>
                  <a:pt x="452" y="511"/>
                </a:lnTo>
                <a:lnTo>
                  <a:pt x="436" y="523"/>
                </a:lnTo>
                <a:lnTo>
                  <a:pt x="411" y="523"/>
                </a:lnTo>
                <a:lnTo>
                  <a:pt x="375" y="517"/>
                </a:lnTo>
                <a:lnTo>
                  <a:pt x="339" y="511"/>
                </a:lnTo>
                <a:lnTo>
                  <a:pt x="342" y="580"/>
                </a:lnTo>
                <a:lnTo>
                  <a:pt x="60" y="488"/>
                </a:lnTo>
                <a:lnTo>
                  <a:pt x="83" y="435"/>
                </a:lnTo>
                <a:lnTo>
                  <a:pt x="78" y="394"/>
                </a:lnTo>
                <a:lnTo>
                  <a:pt x="0" y="316"/>
                </a:lnTo>
                <a:lnTo>
                  <a:pt x="0" y="111"/>
                </a:lnTo>
                <a:lnTo>
                  <a:pt x="52" y="55"/>
                </a:lnTo>
                <a:lnTo>
                  <a:pt x="117" y="25"/>
                </a:lnTo>
                <a:lnTo>
                  <a:pt x="186" y="0"/>
                </a:lnTo>
                <a:lnTo>
                  <a:pt x="276" y="13"/>
                </a:lnTo>
                <a:lnTo>
                  <a:pt x="357" y="20"/>
                </a:lnTo>
                <a:close/>
              </a:path>
            </a:pathLst>
          </a:custGeom>
          <a:solidFill>
            <a:srgbClr val="FFC080"/>
          </a:solidFill>
          <a:ln w="3175">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2" name="Freeform 151">
            <a:extLst>
              <a:ext uri="{FF2B5EF4-FFF2-40B4-BE49-F238E27FC236}">
                <a16:creationId xmlns:a16="http://schemas.microsoft.com/office/drawing/2014/main" id="{DD52A0AA-0D69-4F26-A497-1B207A58B04B}"/>
              </a:ext>
            </a:extLst>
          </p:cNvPr>
          <p:cNvSpPr>
            <a:spLocks/>
          </p:cNvSpPr>
          <p:nvPr/>
        </p:nvSpPr>
        <p:spPr bwMode="auto">
          <a:xfrm>
            <a:off x="485291" y="4521200"/>
            <a:ext cx="9525" cy="1587"/>
          </a:xfrm>
          <a:custGeom>
            <a:avLst/>
            <a:gdLst>
              <a:gd name="T0" fmla="*/ 2147483646 w 30"/>
              <a:gd name="T1" fmla="*/ 2147483646 h 6"/>
              <a:gd name="T2" fmla="*/ 2147483646 w 30"/>
              <a:gd name="T3" fmla="*/ 2147483646 h 6"/>
              <a:gd name="T4" fmla="*/ 2147483646 w 30"/>
              <a:gd name="T5" fmla="*/ 2147483646 h 6"/>
              <a:gd name="T6" fmla="*/ 2147483646 w 30"/>
              <a:gd name="T7" fmla="*/ 2147483646 h 6"/>
              <a:gd name="T8" fmla="*/ 0 w 30"/>
              <a:gd name="T9" fmla="*/ 2147483646 h 6"/>
              <a:gd name="T10" fmla="*/ 2147483646 w 30"/>
              <a:gd name="T11" fmla="*/ 0 h 6"/>
              <a:gd name="T12" fmla="*/ 2147483646 w 30"/>
              <a:gd name="T13" fmla="*/ 2147483646 h 6"/>
              <a:gd name="T14" fmla="*/ 0 60000 65536"/>
              <a:gd name="T15" fmla="*/ 0 60000 65536"/>
              <a:gd name="T16" fmla="*/ 0 60000 65536"/>
              <a:gd name="T17" fmla="*/ 0 60000 65536"/>
              <a:gd name="T18" fmla="*/ 0 60000 65536"/>
              <a:gd name="T19" fmla="*/ 0 60000 65536"/>
              <a:gd name="T20" fmla="*/ 0 60000 65536"/>
              <a:gd name="T21" fmla="*/ 0 w 30"/>
              <a:gd name="T22" fmla="*/ 0 h 6"/>
              <a:gd name="T23" fmla="*/ 30 w 3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6">
                <a:moveTo>
                  <a:pt x="30" y="2"/>
                </a:moveTo>
                <a:lnTo>
                  <a:pt x="23" y="6"/>
                </a:lnTo>
                <a:lnTo>
                  <a:pt x="8" y="5"/>
                </a:lnTo>
                <a:lnTo>
                  <a:pt x="2" y="6"/>
                </a:lnTo>
                <a:lnTo>
                  <a:pt x="0" y="1"/>
                </a:lnTo>
                <a:lnTo>
                  <a:pt x="9" y="0"/>
                </a:lnTo>
                <a:lnTo>
                  <a:pt x="30"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3" name="Freeform 152">
            <a:extLst>
              <a:ext uri="{FF2B5EF4-FFF2-40B4-BE49-F238E27FC236}">
                <a16:creationId xmlns:a16="http://schemas.microsoft.com/office/drawing/2014/main" id="{2A2ED4ED-CD9C-4440-A80E-D52A381880B7}"/>
              </a:ext>
            </a:extLst>
          </p:cNvPr>
          <p:cNvSpPr>
            <a:spLocks/>
          </p:cNvSpPr>
          <p:nvPr/>
        </p:nvSpPr>
        <p:spPr bwMode="auto">
          <a:xfrm>
            <a:off x="482116" y="4514850"/>
            <a:ext cx="3175" cy="6350"/>
          </a:xfrm>
          <a:custGeom>
            <a:avLst/>
            <a:gdLst>
              <a:gd name="T0" fmla="*/ 2147483646 w 11"/>
              <a:gd name="T1" fmla="*/ 0 h 22"/>
              <a:gd name="T2" fmla="*/ 2147483646 w 11"/>
              <a:gd name="T3" fmla="*/ 2147483646 h 22"/>
              <a:gd name="T4" fmla="*/ 2147483646 w 11"/>
              <a:gd name="T5" fmla="*/ 2147483646 h 22"/>
              <a:gd name="T6" fmla="*/ 2147483646 w 11"/>
              <a:gd name="T7" fmla="*/ 2147483646 h 22"/>
              <a:gd name="T8" fmla="*/ 0 w 11"/>
              <a:gd name="T9" fmla="*/ 2147483646 h 22"/>
              <a:gd name="T10" fmla="*/ 0 w 11"/>
              <a:gd name="T11" fmla="*/ 2147483646 h 22"/>
              <a:gd name="T12" fmla="*/ 2147483646 w 11"/>
              <a:gd name="T13" fmla="*/ 0 h 22"/>
              <a:gd name="T14" fmla="*/ 0 60000 65536"/>
              <a:gd name="T15" fmla="*/ 0 60000 65536"/>
              <a:gd name="T16" fmla="*/ 0 60000 65536"/>
              <a:gd name="T17" fmla="*/ 0 60000 65536"/>
              <a:gd name="T18" fmla="*/ 0 60000 65536"/>
              <a:gd name="T19" fmla="*/ 0 60000 65536"/>
              <a:gd name="T20" fmla="*/ 0 60000 65536"/>
              <a:gd name="T21" fmla="*/ 0 w 11"/>
              <a:gd name="T22" fmla="*/ 0 h 22"/>
              <a:gd name="T23" fmla="*/ 11 w 1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2">
                <a:moveTo>
                  <a:pt x="11" y="0"/>
                </a:moveTo>
                <a:lnTo>
                  <a:pt x="3" y="6"/>
                </a:lnTo>
                <a:lnTo>
                  <a:pt x="3" y="12"/>
                </a:lnTo>
                <a:lnTo>
                  <a:pt x="2" y="22"/>
                </a:lnTo>
                <a:lnTo>
                  <a:pt x="0" y="8"/>
                </a:lnTo>
                <a:lnTo>
                  <a:pt x="0" y="1"/>
                </a:lnTo>
                <a:lnTo>
                  <a:pt x="1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4" name="Freeform 153">
            <a:extLst>
              <a:ext uri="{FF2B5EF4-FFF2-40B4-BE49-F238E27FC236}">
                <a16:creationId xmlns:a16="http://schemas.microsoft.com/office/drawing/2014/main" id="{CBA3270B-0B51-4C7C-B223-1236567DA28C}"/>
              </a:ext>
            </a:extLst>
          </p:cNvPr>
          <p:cNvSpPr>
            <a:spLocks/>
          </p:cNvSpPr>
          <p:nvPr/>
        </p:nvSpPr>
        <p:spPr bwMode="auto">
          <a:xfrm>
            <a:off x="474179" y="4492625"/>
            <a:ext cx="4762" cy="12700"/>
          </a:xfrm>
          <a:custGeom>
            <a:avLst/>
            <a:gdLst>
              <a:gd name="T0" fmla="*/ 0 w 13"/>
              <a:gd name="T1" fmla="*/ 0 h 42"/>
              <a:gd name="T2" fmla="*/ 2147483646 w 13"/>
              <a:gd name="T3" fmla="*/ 2147483646 h 42"/>
              <a:gd name="T4" fmla="*/ 2147483646 w 13"/>
              <a:gd name="T5" fmla="*/ 2147483646 h 42"/>
              <a:gd name="T6" fmla="*/ 2147483646 w 13"/>
              <a:gd name="T7" fmla="*/ 2147483646 h 42"/>
              <a:gd name="T8" fmla="*/ 0 w 13"/>
              <a:gd name="T9" fmla="*/ 0 h 42"/>
              <a:gd name="T10" fmla="*/ 0 60000 65536"/>
              <a:gd name="T11" fmla="*/ 0 60000 65536"/>
              <a:gd name="T12" fmla="*/ 0 60000 65536"/>
              <a:gd name="T13" fmla="*/ 0 60000 65536"/>
              <a:gd name="T14" fmla="*/ 0 60000 65536"/>
              <a:gd name="T15" fmla="*/ 0 w 13"/>
              <a:gd name="T16" fmla="*/ 0 h 42"/>
              <a:gd name="T17" fmla="*/ 13 w 13"/>
              <a:gd name="T18" fmla="*/ 42 h 42"/>
            </a:gdLst>
            <a:ahLst/>
            <a:cxnLst>
              <a:cxn ang="T10">
                <a:pos x="T0" y="T1"/>
              </a:cxn>
              <a:cxn ang="T11">
                <a:pos x="T2" y="T3"/>
              </a:cxn>
              <a:cxn ang="T12">
                <a:pos x="T4" y="T5"/>
              </a:cxn>
              <a:cxn ang="T13">
                <a:pos x="T6" y="T7"/>
              </a:cxn>
              <a:cxn ang="T14">
                <a:pos x="T8" y="T9"/>
              </a:cxn>
            </a:cxnLst>
            <a:rect l="T15" t="T16" r="T17" b="T18"/>
            <a:pathLst>
              <a:path w="13" h="42">
                <a:moveTo>
                  <a:pt x="0" y="0"/>
                </a:moveTo>
                <a:lnTo>
                  <a:pt x="9" y="24"/>
                </a:lnTo>
                <a:lnTo>
                  <a:pt x="13" y="42"/>
                </a:lnTo>
                <a:lnTo>
                  <a:pt x="6" y="30"/>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5" name="Freeform 154">
            <a:extLst>
              <a:ext uri="{FF2B5EF4-FFF2-40B4-BE49-F238E27FC236}">
                <a16:creationId xmlns:a16="http://schemas.microsoft.com/office/drawing/2014/main" id="{7F4E88D0-EE47-4538-A248-FEC8EF9832A3}"/>
              </a:ext>
            </a:extLst>
          </p:cNvPr>
          <p:cNvSpPr>
            <a:spLocks/>
          </p:cNvSpPr>
          <p:nvPr/>
        </p:nvSpPr>
        <p:spPr bwMode="auto">
          <a:xfrm>
            <a:off x="456716" y="4478337"/>
            <a:ext cx="19050" cy="11113"/>
          </a:xfrm>
          <a:custGeom>
            <a:avLst/>
            <a:gdLst>
              <a:gd name="T0" fmla="*/ 2147483646 w 56"/>
              <a:gd name="T1" fmla="*/ 0 h 36"/>
              <a:gd name="T2" fmla="*/ 2147483646 w 56"/>
              <a:gd name="T3" fmla="*/ 2147483646 h 36"/>
              <a:gd name="T4" fmla="*/ 2147483646 w 56"/>
              <a:gd name="T5" fmla="*/ 2147483646 h 36"/>
              <a:gd name="T6" fmla="*/ 2147483646 w 56"/>
              <a:gd name="T7" fmla="*/ 2147483646 h 36"/>
              <a:gd name="T8" fmla="*/ 2147483646 w 56"/>
              <a:gd name="T9" fmla="*/ 2147483646 h 36"/>
              <a:gd name="T10" fmla="*/ 2147483646 w 56"/>
              <a:gd name="T11" fmla="*/ 2147483646 h 36"/>
              <a:gd name="T12" fmla="*/ 2147483646 w 56"/>
              <a:gd name="T13" fmla="*/ 2147483646 h 36"/>
              <a:gd name="T14" fmla="*/ 2147483646 w 56"/>
              <a:gd name="T15" fmla="*/ 2147483646 h 36"/>
              <a:gd name="T16" fmla="*/ 0 w 56"/>
              <a:gd name="T17" fmla="*/ 2147483646 h 36"/>
              <a:gd name="T18" fmla="*/ 2147483646 w 56"/>
              <a:gd name="T19" fmla="*/ 2147483646 h 36"/>
              <a:gd name="T20" fmla="*/ 2147483646 w 56"/>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36"/>
              <a:gd name="T35" fmla="*/ 56 w 56"/>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36">
                <a:moveTo>
                  <a:pt x="56" y="0"/>
                </a:moveTo>
                <a:lnTo>
                  <a:pt x="45" y="20"/>
                </a:lnTo>
                <a:lnTo>
                  <a:pt x="47" y="26"/>
                </a:lnTo>
                <a:lnTo>
                  <a:pt x="47" y="29"/>
                </a:lnTo>
                <a:lnTo>
                  <a:pt x="51" y="36"/>
                </a:lnTo>
                <a:lnTo>
                  <a:pt x="43" y="24"/>
                </a:lnTo>
                <a:lnTo>
                  <a:pt x="32" y="24"/>
                </a:lnTo>
                <a:lnTo>
                  <a:pt x="20" y="20"/>
                </a:lnTo>
                <a:lnTo>
                  <a:pt x="0" y="19"/>
                </a:lnTo>
                <a:lnTo>
                  <a:pt x="20" y="7"/>
                </a:lnTo>
                <a:lnTo>
                  <a:pt x="56"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6" name="Freeform 155">
            <a:extLst>
              <a:ext uri="{FF2B5EF4-FFF2-40B4-BE49-F238E27FC236}">
                <a16:creationId xmlns:a16="http://schemas.microsoft.com/office/drawing/2014/main" id="{B4B7267E-2EA6-4B95-82FE-B1E2056E36C9}"/>
              </a:ext>
            </a:extLst>
          </p:cNvPr>
          <p:cNvSpPr>
            <a:spLocks/>
          </p:cNvSpPr>
          <p:nvPr/>
        </p:nvSpPr>
        <p:spPr bwMode="auto">
          <a:xfrm>
            <a:off x="448779" y="4460875"/>
            <a:ext cx="31750" cy="11112"/>
          </a:xfrm>
          <a:custGeom>
            <a:avLst/>
            <a:gdLst>
              <a:gd name="T0" fmla="*/ 2147483646 w 96"/>
              <a:gd name="T1" fmla="*/ 2147483646 h 34"/>
              <a:gd name="T2" fmla="*/ 2147483646 w 96"/>
              <a:gd name="T3" fmla="*/ 2147483646 h 34"/>
              <a:gd name="T4" fmla="*/ 2147483646 w 96"/>
              <a:gd name="T5" fmla="*/ 2147483646 h 34"/>
              <a:gd name="T6" fmla="*/ 2147483646 w 96"/>
              <a:gd name="T7" fmla="*/ 2147483646 h 34"/>
              <a:gd name="T8" fmla="*/ 2147483646 w 96"/>
              <a:gd name="T9" fmla="*/ 2147483646 h 34"/>
              <a:gd name="T10" fmla="*/ 2147483646 w 96"/>
              <a:gd name="T11" fmla="*/ 2147483646 h 34"/>
              <a:gd name="T12" fmla="*/ 0 w 96"/>
              <a:gd name="T13" fmla="*/ 2147483646 h 34"/>
              <a:gd name="T14" fmla="*/ 2147483646 w 96"/>
              <a:gd name="T15" fmla="*/ 2147483646 h 34"/>
              <a:gd name="T16" fmla="*/ 2147483646 w 96"/>
              <a:gd name="T17" fmla="*/ 2147483646 h 34"/>
              <a:gd name="T18" fmla="*/ 2147483646 w 96"/>
              <a:gd name="T19" fmla="*/ 0 h 34"/>
              <a:gd name="T20" fmla="*/ 2147483646 w 96"/>
              <a:gd name="T21" fmla="*/ 2147483646 h 34"/>
              <a:gd name="T22" fmla="*/ 2147483646 w 96"/>
              <a:gd name="T23" fmla="*/ 2147483646 h 34"/>
              <a:gd name="T24" fmla="*/ 2147483646 w 96"/>
              <a:gd name="T25" fmla="*/ 2147483646 h 34"/>
              <a:gd name="T26" fmla="*/ 2147483646 w 96"/>
              <a:gd name="T27" fmla="*/ 2147483646 h 34"/>
              <a:gd name="T28" fmla="*/ 2147483646 w 96"/>
              <a:gd name="T29" fmla="*/ 2147483646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
              <a:gd name="T46" fmla="*/ 0 h 34"/>
              <a:gd name="T47" fmla="*/ 96 w 96"/>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 h="34">
                <a:moveTo>
                  <a:pt x="96" y="17"/>
                </a:moveTo>
                <a:lnTo>
                  <a:pt x="92" y="29"/>
                </a:lnTo>
                <a:lnTo>
                  <a:pt x="81" y="34"/>
                </a:lnTo>
                <a:lnTo>
                  <a:pt x="66" y="24"/>
                </a:lnTo>
                <a:lnTo>
                  <a:pt x="47" y="17"/>
                </a:lnTo>
                <a:lnTo>
                  <a:pt x="15" y="17"/>
                </a:lnTo>
                <a:lnTo>
                  <a:pt x="0" y="18"/>
                </a:lnTo>
                <a:lnTo>
                  <a:pt x="24" y="9"/>
                </a:lnTo>
                <a:lnTo>
                  <a:pt x="41" y="4"/>
                </a:lnTo>
                <a:lnTo>
                  <a:pt x="39" y="0"/>
                </a:lnTo>
                <a:lnTo>
                  <a:pt x="56" y="7"/>
                </a:lnTo>
                <a:lnTo>
                  <a:pt x="54" y="2"/>
                </a:lnTo>
                <a:lnTo>
                  <a:pt x="68" y="9"/>
                </a:lnTo>
                <a:lnTo>
                  <a:pt x="79" y="9"/>
                </a:lnTo>
                <a:lnTo>
                  <a:pt x="96" y="1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7" name="Freeform 156">
            <a:extLst>
              <a:ext uri="{FF2B5EF4-FFF2-40B4-BE49-F238E27FC236}">
                <a16:creationId xmlns:a16="http://schemas.microsoft.com/office/drawing/2014/main" id="{EA344B0B-B4C9-4DBF-8D9D-652169A40FE8}"/>
              </a:ext>
            </a:extLst>
          </p:cNvPr>
          <p:cNvSpPr>
            <a:spLocks/>
          </p:cNvSpPr>
          <p:nvPr/>
        </p:nvSpPr>
        <p:spPr bwMode="auto">
          <a:xfrm>
            <a:off x="393216" y="4476750"/>
            <a:ext cx="17463" cy="34925"/>
          </a:xfrm>
          <a:custGeom>
            <a:avLst/>
            <a:gdLst>
              <a:gd name="T0" fmla="*/ 2147483646 w 56"/>
              <a:gd name="T1" fmla="*/ 2147483646 h 113"/>
              <a:gd name="T2" fmla="*/ 2147483646 w 56"/>
              <a:gd name="T3" fmla="*/ 2147483646 h 113"/>
              <a:gd name="T4" fmla="*/ 2147483646 w 56"/>
              <a:gd name="T5" fmla="*/ 2147483646 h 113"/>
              <a:gd name="T6" fmla="*/ 2147483646 w 56"/>
              <a:gd name="T7" fmla="*/ 2147483646 h 113"/>
              <a:gd name="T8" fmla="*/ 2147483646 w 56"/>
              <a:gd name="T9" fmla="*/ 2147483646 h 113"/>
              <a:gd name="T10" fmla="*/ 2147483646 w 56"/>
              <a:gd name="T11" fmla="*/ 2147483646 h 113"/>
              <a:gd name="T12" fmla="*/ 2147483646 w 56"/>
              <a:gd name="T13" fmla="*/ 2147483646 h 113"/>
              <a:gd name="T14" fmla="*/ 2147483646 w 56"/>
              <a:gd name="T15" fmla="*/ 2147483646 h 113"/>
              <a:gd name="T16" fmla="*/ 2147483646 w 56"/>
              <a:gd name="T17" fmla="*/ 2147483646 h 113"/>
              <a:gd name="T18" fmla="*/ 2147483646 w 56"/>
              <a:gd name="T19" fmla="*/ 2147483646 h 113"/>
              <a:gd name="T20" fmla="*/ 2147483646 w 56"/>
              <a:gd name="T21" fmla="*/ 2147483646 h 113"/>
              <a:gd name="T22" fmla="*/ 2147483646 w 56"/>
              <a:gd name="T23" fmla="*/ 2147483646 h 113"/>
              <a:gd name="T24" fmla="*/ 2147483646 w 56"/>
              <a:gd name="T25" fmla="*/ 2147483646 h 113"/>
              <a:gd name="T26" fmla="*/ 2147483646 w 56"/>
              <a:gd name="T27" fmla="*/ 2147483646 h 113"/>
              <a:gd name="T28" fmla="*/ 2147483646 w 56"/>
              <a:gd name="T29" fmla="*/ 2147483646 h 113"/>
              <a:gd name="T30" fmla="*/ 2147483646 w 56"/>
              <a:gd name="T31" fmla="*/ 2147483646 h 113"/>
              <a:gd name="T32" fmla="*/ 2147483646 w 56"/>
              <a:gd name="T33" fmla="*/ 2147483646 h 113"/>
              <a:gd name="T34" fmla="*/ 0 w 56"/>
              <a:gd name="T35" fmla="*/ 2147483646 h 113"/>
              <a:gd name="T36" fmla="*/ 2147483646 w 56"/>
              <a:gd name="T37" fmla="*/ 2147483646 h 113"/>
              <a:gd name="T38" fmla="*/ 2147483646 w 56"/>
              <a:gd name="T39" fmla="*/ 2147483646 h 113"/>
              <a:gd name="T40" fmla="*/ 2147483646 w 56"/>
              <a:gd name="T41" fmla="*/ 0 h 113"/>
              <a:gd name="T42" fmla="*/ 2147483646 w 56"/>
              <a:gd name="T43" fmla="*/ 2147483646 h 113"/>
              <a:gd name="T44" fmla="*/ 2147483646 w 56"/>
              <a:gd name="T45" fmla="*/ 2147483646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13"/>
              <a:gd name="T71" fmla="*/ 56 w 56"/>
              <a:gd name="T72" fmla="*/ 113 h 1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13">
                <a:moveTo>
                  <a:pt x="56" y="21"/>
                </a:moveTo>
                <a:lnTo>
                  <a:pt x="39" y="8"/>
                </a:lnTo>
                <a:lnTo>
                  <a:pt x="19" y="11"/>
                </a:lnTo>
                <a:lnTo>
                  <a:pt x="8" y="29"/>
                </a:lnTo>
                <a:lnTo>
                  <a:pt x="6" y="55"/>
                </a:lnTo>
                <a:lnTo>
                  <a:pt x="8" y="75"/>
                </a:lnTo>
                <a:lnTo>
                  <a:pt x="15" y="91"/>
                </a:lnTo>
                <a:lnTo>
                  <a:pt x="24" y="66"/>
                </a:lnTo>
                <a:lnTo>
                  <a:pt x="35" y="52"/>
                </a:lnTo>
                <a:lnTo>
                  <a:pt x="53" y="42"/>
                </a:lnTo>
                <a:lnTo>
                  <a:pt x="38" y="62"/>
                </a:lnTo>
                <a:lnTo>
                  <a:pt x="22" y="79"/>
                </a:lnTo>
                <a:lnTo>
                  <a:pt x="21" y="95"/>
                </a:lnTo>
                <a:lnTo>
                  <a:pt x="28" y="110"/>
                </a:lnTo>
                <a:lnTo>
                  <a:pt x="37" y="113"/>
                </a:lnTo>
                <a:lnTo>
                  <a:pt x="14" y="107"/>
                </a:lnTo>
                <a:lnTo>
                  <a:pt x="2" y="83"/>
                </a:lnTo>
                <a:lnTo>
                  <a:pt x="0" y="52"/>
                </a:lnTo>
                <a:lnTo>
                  <a:pt x="2" y="24"/>
                </a:lnTo>
                <a:lnTo>
                  <a:pt x="15" y="5"/>
                </a:lnTo>
                <a:lnTo>
                  <a:pt x="32" y="0"/>
                </a:lnTo>
                <a:lnTo>
                  <a:pt x="48" y="3"/>
                </a:lnTo>
                <a:lnTo>
                  <a:pt x="56" y="2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8" name="Freeform 157">
            <a:extLst>
              <a:ext uri="{FF2B5EF4-FFF2-40B4-BE49-F238E27FC236}">
                <a16:creationId xmlns:a16="http://schemas.microsoft.com/office/drawing/2014/main" id="{D5177954-83BB-43BC-82BE-92CDD787AFC6}"/>
              </a:ext>
            </a:extLst>
          </p:cNvPr>
          <p:cNvSpPr>
            <a:spLocks/>
          </p:cNvSpPr>
          <p:nvPr/>
        </p:nvSpPr>
        <p:spPr bwMode="auto">
          <a:xfrm>
            <a:off x="386866" y="4470400"/>
            <a:ext cx="28575" cy="49212"/>
          </a:xfrm>
          <a:custGeom>
            <a:avLst/>
            <a:gdLst>
              <a:gd name="T0" fmla="*/ 2147483646 w 91"/>
              <a:gd name="T1" fmla="*/ 2147483646 h 153"/>
              <a:gd name="T2" fmla="*/ 2147483646 w 91"/>
              <a:gd name="T3" fmla="*/ 2147483646 h 153"/>
              <a:gd name="T4" fmla="*/ 2147483646 w 91"/>
              <a:gd name="T5" fmla="*/ 2147483646 h 153"/>
              <a:gd name="T6" fmla="*/ 2147483646 w 91"/>
              <a:gd name="T7" fmla="*/ 2147483646 h 153"/>
              <a:gd name="T8" fmla="*/ 2147483646 w 91"/>
              <a:gd name="T9" fmla="*/ 2147483646 h 153"/>
              <a:gd name="T10" fmla="*/ 2147483646 w 91"/>
              <a:gd name="T11" fmla="*/ 2147483646 h 153"/>
              <a:gd name="T12" fmla="*/ 2147483646 w 91"/>
              <a:gd name="T13" fmla="*/ 2147483646 h 153"/>
              <a:gd name="T14" fmla="*/ 2147483646 w 91"/>
              <a:gd name="T15" fmla="*/ 2147483646 h 153"/>
              <a:gd name="T16" fmla="*/ 2147483646 w 91"/>
              <a:gd name="T17" fmla="*/ 2147483646 h 153"/>
              <a:gd name="T18" fmla="*/ 2147483646 w 91"/>
              <a:gd name="T19" fmla="*/ 2147483646 h 153"/>
              <a:gd name="T20" fmla="*/ 2147483646 w 91"/>
              <a:gd name="T21" fmla="*/ 2147483646 h 153"/>
              <a:gd name="T22" fmla="*/ 2147483646 w 91"/>
              <a:gd name="T23" fmla="*/ 2147483646 h 153"/>
              <a:gd name="T24" fmla="*/ 2147483646 w 91"/>
              <a:gd name="T25" fmla="*/ 2147483646 h 153"/>
              <a:gd name="T26" fmla="*/ 2147483646 w 91"/>
              <a:gd name="T27" fmla="*/ 2147483646 h 153"/>
              <a:gd name="T28" fmla="*/ 2147483646 w 91"/>
              <a:gd name="T29" fmla="*/ 2147483646 h 153"/>
              <a:gd name="T30" fmla="*/ 2147483646 w 91"/>
              <a:gd name="T31" fmla="*/ 2147483646 h 153"/>
              <a:gd name="T32" fmla="*/ 2147483646 w 91"/>
              <a:gd name="T33" fmla="*/ 2147483646 h 153"/>
              <a:gd name="T34" fmla="*/ 2147483646 w 91"/>
              <a:gd name="T35" fmla="*/ 2147483646 h 153"/>
              <a:gd name="T36" fmla="*/ 2147483646 w 91"/>
              <a:gd name="T37" fmla="*/ 2147483646 h 153"/>
              <a:gd name="T38" fmla="*/ 0 w 91"/>
              <a:gd name="T39" fmla="*/ 2147483646 h 153"/>
              <a:gd name="T40" fmla="*/ 0 w 91"/>
              <a:gd name="T41" fmla="*/ 2147483646 h 153"/>
              <a:gd name="T42" fmla="*/ 2147483646 w 91"/>
              <a:gd name="T43" fmla="*/ 2147483646 h 153"/>
              <a:gd name="T44" fmla="*/ 2147483646 w 91"/>
              <a:gd name="T45" fmla="*/ 2147483646 h 153"/>
              <a:gd name="T46" fmla="*/ 2147483646 w 91"/>
              <a:gd name="T47" fmla="*/ 0 h 153"/>
              <a:gd name="T48" fmla="*/ 2147483646 w 91"/>
              <a:gd name="T49" fmla="*/ 2147483646 h 153"/>
              <a:gd name="T50" fmla="*/ 2147483646 w 91"/>
              <a:gd name="T51" fmla="*/ 2147483646 h 153"/>
              <a:gd name="T52" fmla="*/ 2147483646 w 91"/>
              <a:gd name="T53" fmla="*/ 2147483646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1"/>
              <a:gd name="T82" fmla="*/ 0 h 153"/>
              <a:gd name="T83" fmla="*/ 91 w 91"/>
              <a:gd name="T84" fmla="*/ 153 h 15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1" h="153">
                <a:moveTo>
                  <a:pt x="91" y="38"/>
                </a:moveTo>
                <a:lnTo>
                  <a:pt x="76" y="13"/>
                </a:lnTo>
                <a:lnTo>
                  <a:pt x="54" y="7"/>
                </a:lnTo>
                <a:lnTo>
                  <a:pt x="24" y="12"/>
                </a:lnTo>
                <a:lnTo>
                  <a:pt x="14" y="25"/>
                </a:lnTo>
                <a:lnTo>
                  <a:pt x="7" y="48"/>
                </a:lnTo>
                <a:lnTo>
                  <a:pt x="7" y="66"/>
                </a:lnTo>
                <a:lnTo>
                  <a:pt x="11" y="79"/>
                </a:lnTo>
                <a:lnTo>
                  <a:pt x="11" y="98"/>
                </a:lnTo>
                <a:lnTo>
                  <a:pt x="15" y="120"/>
                </a:lnTo>
                <a:lnTo>
                  <a:pt x="34" y="142"/>
                </a:lnTo>
                <a:lnTo>
                  <a:pt x="47" y="142"/>
                </a:lnTo>
                <a:lnTo>
                  <a:pt x="63" y="142"/>
                </a:lnTo>
                <a:lnTo>
                  <a:pt x="63" y="144"/>
                </a:lnTo>
                <a:lnTo>
                  <a:pt x="51" y="153"/>
                </a:lnTo>
                <a:lnTo>
                  <a:pt x="36" y="151"/>
                </a:lnTo>
                <a:lnTo>
                  <a:pt x="19" y="144"/>
                </a:lnTo>
                <a:lnTo>
                  <a:pt x="6" y="121"/>
                </a:lnTo>
                <a:lnTo>
                  <a:pt x="5" y="86"/>
                </a:lnTo>
                <a:lnTo>
                  <a:pt x="0" y="62"/>
                </a:lnTo>
                <a:lnTo>
                  <a:pt x="0" y="41"/>
                </a:lnTo>
                <a:lnTo>
                  <a:pt x="9" y="23"/>
                </a:lnTo>
                <a:lnTo>
                  <a:pt x="18" y="7"/>
                </a:lnTo>
                <a:lnTo>
                  <a:pt x="42" y="0"/>
                </a:lnTo>
                <a:lnTo>
                  <a:pt x="76" y="5"/>
                </a:lnTo>
                <a:lnTo>
                  <a:pt x="89" y="13"/>
                </a:lnTo>
                <a:lnTo>
                  <a:pt x="91" y="3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9" name="Freeform 158">
            <a:extLst>
              <a:ext uri="{FF2B5EF4-FFF2-40B4-BE49-F238E27FC236}">
                <a16:creationId xmlns:a16="http://schemas.microsoft.com/office/drawing/2014/main" id="{8F52DC2A-059B-479E-A631-0F0AD6453227}"/>
              </a:ext>
            </a:extLst>
          </p:cNvPr>
          <p:cNvSpPr>
            <a:spLocks/>
          </p:cNvSpPr>
          <p:nvPr/>
        </p:nvSpPr>
        <p:spPr bwMode="auto">
          <a:xfrm>
            <a:off x="404329" y="4522787"/>
            <a:ext cx="26987" cy="41275"/>
          </a:xfrm>
          <a:custGeom>
            <a:avLst/>
            <a:gdLst>
              <a:gd name="T0" fmla="*/ 0 w 83"/>
              <a:gd name="T1" fmla="*/ 0 h 127"/>
              <a:gd name="T2" fmla="*/ 2147483646 w 83"/>
              <a:gd name="T3" fmla="*/ 2147483646 h 127"/>
              <a:gd name="T4" fmla="*/ 2147483646 w 83"/>
              <a:gd name="T5" fmla="*/ 2147483646 h 127"/>
              <a:gd name="T6" fmla="*/ 2147483646 w 83"/>
              <a:gd name="T7" fmla="*/ 2147483646 h 127"/>
              <a:gd name="T8" fmla="*/ 2147483646 w 83"/>
              <a:gd name="T9" fmla="*/ 2147483646 h 127"/>
              <a:gd name="T10" fmla="*/ 2147483646 w 83"/>
              <a:gd name="T11" fmla="*/ 2147483646 h 127"/>
              <a:gd name="T12" fmla="*/ 2147483646 w 83"/>
              <a:gd name="T13" fmla="*/ 2147483646 h 127"/>
              <a:gd name="T14" fmla="*/ 2147483646 w 83"/>
              <a:gd name="T15" fmla="*/ 2147483646 h 127"/>
              <a:gd name="T16" fmla="*/ 2147483646 w 83"/>
              <a:gd name="T17" fmla="*/ 2147483646 h 127"/>
              <a:gd name="T18" fmla="*/ 0 w 83"/>
              <a:gd name="T19" fmla="*/ 0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27"/>
              <a:gd name="T32" fmla="*/ 83 w 83"/>
              <a:gd name="T33" fmla="*/ 127 h 1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27">
                <a:moveTo>
                  <a:pt x="0" y="0"/>
                </a:moveTo>
                <a:lnTo>
                  <a:pt x="10" y="27"/>
                </a:lnTo>
                <a:lnTo>
                  <a:pt x="27" y="57"/>
                </a:lnTo>
                <a:lnTo>
                  <a:pt x="45" y="83"/>
                </a:lnTo>
                <a:lnTo>
                  <a:pt x="70" y="116"/>
                </a:lnTo>
                <a:lnTo>
                  <a:pt x="83" y="127"/>
                </a:lnTo>
                <a:lnTo>
                  <a:pt x="55" y="113"/>
                </a:lnTo>
                <a:lnTo>
                  <a:pt x="33" y="82"/>
                </a:lnTo>
                <a:lnTo>
                  <a:pt x="12" y="46"/>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0" name="Freeform 159">
            <a:extLst>
              <a:ext uri="{FF2B5EF4-FFF2-40B4-BE49-F238E27FC236}">
                <a16:creationId xmlns:a16="http://schemas.microsoft.com/office/drawing/2014/main" id="{78189387-CF0E-4E46-9ACC-631C90C3C0D9}"/>
              </a:ext>
            </a:extLst>
          </p:cNvPr>
          <p:cNvSpPr>
            <a:spLocks/>
          </p:cNvSpPr>
          <p:nvPr/>
        </p:nvSpPr>
        <p:spPr bwMode="auto">
          <a:xfrm>
            <a:off x="323366" y="4384675"/>
            <a:ext cx="150813" cy="152400"/>
          </a:xfrm>
          <a:custGeom>
            <a:avLst/>
            <a:gdLst>
              <a:gd name="T0" fmla="*/ 2147483646 w 478"/>
              <a:gd name="T1" fmla="*/ 2147483646 h 480"/>
              <a:gd name="T2" fmla="*/ 2147483646 w 478"/>
              <a:gd name="T3" fmla="*/ 2147483646 h 480"/>
              <a:gd name="T4" fmla="*/ 2147483646 w 478"/>
              <a:gd name="T5" fmla="*/ 2147483646 h 480"/>
              <a:gd name="T6" fmla="*/ 2147483646 w 478"/>
              <a:gd name="T7" fmla="*/ 2147483646 h 480"/>
              <a:gd name="T8" fmla="*/ 2147483646 w 478"/>
              <a:gd name="T9" fmla="*/ 2147483646 h 480"/>
              <a:gd name="T10" fmla="*/ 2147483646 w 478"/>
              <a:gd name="T11" fmla="*/ 2147483646 h 480"/>
              <a:gd name="T12" fmla="*/ 2147483646 w 478"/>
              <a:gd name="T13" fmla="*/ 2147483646 h 480"/>
              <a:gd name="T14" fmla="*/ 2147483646 w 478"/>
              <a:gd name="T15" fmla="*/ 2147483646 h 480"/>
              <a:gd name="T16" fmla="*/ 2147483646 w 478"/>
              <a:gd name="T17" fmla="*/ 2147483646 h 480"/>
              <a:gd name="T18" fmla="*/ 2147483646 w 478"/>
              <a:gd name="T19" fmla="*/ 2147483646 h 480"/>
              <a:gd name="T20" fmla="*/ 2147483646 w 478"/>
              <a:gd name="T21" fmla="*/ 2147483646 h 480"/>
              <a:gd name="T22" fmla="*/ 2147483646 w 478"/>
              <a:gd name="T23" fmla="*/ 2147483646 h 480"/>
              <a:gd name="T24" fmla="*/ 2147483646 w 478"/>
              <a:gd name="T25" fmla="*/ 2147483646 h 480"/>
              <a:gd name="T26" fmla="*/ 2147483646 w 478"/>
              <a:gd name="T27" fmla="*/ 2147483646 h 480"/>
              <a:gd name="T28" fmla="*/ 2147483646 w 478"/>
              <a:gd name="T29" fmla="*/ 2147483646 h 480"/>
              <a:gd name="T30" fmla="*/ 2147483646 w 478"/>
              <a:gd name="T31" fmla="*/ 2147483646 h 480"/>
              <a:gd name="T32" fmla="*/ 2147483646 w 478"/>
              <a:gd name="T33" fmla="*/ 2147483646 h 480"/>
              <a:gd name="T34" fmla="*/ 2147483646 w 478"/>
              <a:gd name="T35" fmla="*/ 2147483646 h 480"/>
              <a:gd name="T36" fmla="*/ 2147483646 w 478"/>
              <a:gd name="T37" fmla="*/ 2147483646 h 480"/>
              <a:gd name="T38" fmla="*/ 2147483646 w 478"/>
              <a:gd name="T39" fmla="*/ 2147483646 h 480"/>
              <a:gd name="T40" fmla="*/ 2147483646 w 478"/>
              <a:gd name="T41" fmla="*/ 2147483646 h 480"/>
              <a:gd name="T42" fmla="*/ 2147483646 w 478"/>
              <a:gd name="T43" fmla="*/ 2147483646 h 480"/>
              <a:gd name="T44" fmla="*/ 2147483646 w 478"/>
              <a:gd name="T45" fmla="*/ 2147483646 h 480"/>
              <a:gd name="T46" fmla="*/ 2147483646 w 478"/>
              <a:gd name="T47" fmla="*/ 2147483646 h 480"/>
              <a:gd name="T48" fmla="*/ 2147483646 w 478"/>
              <a:gd name="T49" fmla="*/ 2147483646 h 480"/>
              <a:gd name="T50" fmla="*/ 0 w 478"/>
              <a:gd name="T51" fmla="*/ 2147483646 h 480"/>
              <a:gd name="T52" fmla="*/ 2147483646 w 478"/>
              <a:gd name="T53" fmla="*/ 2147483646 h 480"/>
              <a:gd name="T54" fmla="*/ 2147483646 w 478"/>
              <a:gd name="T55" fmla="*/ 2147483646 h 480"/>
              <a:gd name="T56" fmla="*/ 2147483646 w 478"/>
              <a:gd name="T57" fmla="*/ 2147483646 h 480"/>
              <a:gd name="T58" fmla="*/ 2147483646 w 478"/>
              <a:gd name="T59" fmla="*/ 2147483646 h 480"/>
              <a:gd name="T60" fmla="*/ 2147483646 w 478"/>
              <a:gd name="T61" fmla="*/ 0 h 480"/>
              <a:gd name="T62" fmla="*/ 2147483646 w 478"/>
              <a:gd name="T63" fmla="*/ 2147483646 h 480"/>
              <a:gd name="T64" fmla="*/ 2147483646 w 478"/>
              <a:gd name="T65" fmla="*/ 2147483646 h 480"/>
              <a:gd name="T66" fmla="*/ 2147483646 w 478"/>
              <a:gd name="T67" fmla="*/ 2147483646 h 480"/>
              <a:gd name="T68" fmla="*/ 2147483646 w 478"/>
              <a:gd name="T69" fmla="*/ 2147483646 h 480"/>
              <a:gd name="T70" fmla="*/ 2147483646 w 478"/>
              <a:gd name="T71" fmla="*/ 2147483646 h 480"/>
              <a:gd name="T72" fmla="*/ 2147483646 w 478"/>
              <a:gd name="T73" fmla="*/ 2147483646 h 480"/>
              <a:gd name="T74" fmla="*/ 2147483646 w 478"/>
              <a:gd name="T75" fmla="*/ 2147483646 h 4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8"/>
              <a:gd name="T115" fmla="*/ 0 h 480"/>
              <a:gd name="T116" fmla="*/ 478 w 478"/>
              <a:gd name="T117" fmla="*/ 480 h 4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8" h="480">
                <a:moveTo>
                  <a:pt x="440" y="138"/>
                </a:moveTo>
                <a:lnTo>
                  <a:pt x="367" y="127"/>
                </a:lnTo>
                <a:lnTo>
                  <a:pt x="320" y="133"/>
                </a:lnTo>
                <a:lnTo>
                  <a:pt x="290" y="168"/>
                </a:lnTo>
                <a:lnTo>
                  <a:pt x="308" y="209"/>
                </a:lnTo>
                <a:lnTo>
                  <a:pt x="331" y="224"/>
                </a:lnTo>
                <a:lnTo>
                  <a:pt x="338" y="262"/>
                </a:lnTo>
                <a:lnTo>
                  <a:pt x="324" y="287"/>
                </a:lnTo>
                <a:lnTo>
                  <a:pt x="335" y="325"/>
                </a:lnTo>
                <a:lnTo>
                  <a:pt x="306" y="325"/>
                </a:lnTo>
                <a:lnTo>
                  <a:pt x="298" y="282"/>
                </a:lnTo>
                <a:lnTo>
                  <a:pt x="280" y="262"/>
                </a:lnTo>
                <a:lnTo>
                  <a:pt x="243" y="262"/>
                </a:lnTo>
                <a:lnTo>
                  <a:pt x="209" y="271"/>
                </a:lnTo>
                <a:lnTo>
                  <a:pt x="197" y="301"/>
                </a:lnTo>
                <a:lnTo>
                  <a:pt x="193" y="341"/>
                </a:lnTo>
                <a:lnTo>
                  <a:pt x="197" y="370"/>
                </a:lnTo>
                <a:lnTo>
                  <a:pt x="197" y="391"/>
                </a:lnTo>
                <a:lnTo>
                  <a:pt x="195" y="416"/>
                </a:lnTo>
                <a:lnTo>
                  <a:pt x="172" y="439"/>
                </a:lnTo>
                <a:lnTo>
                  <a:pt x="156" y="453"/>
                </a:lnTo>
                <a:lnTo>
                  <a:pt x="115" y="480"/>
                </a:lnTo>
                <a:lnTo>
                  <a:pt x="37" y="399"/>
                </a:lnTo>
                <a:lnTo>
                  <a:pt x="14" y="334"/>
                </a:lnTo>
                <a:lnTo>
                  <a:pt x="5" y="229"/>
                </a:lnTo>
                <a:lnTo>
                  <a:pt x="0" y="154"/>
                </a:lnTo>
                <a:lnTo>
                  <a:pt x="9" y="82"/>
                </a:lnTo>
                <a:lnTo>
                  <a:pt x="30" y="42"/>
                </a:lnTo>
                <a:lnTo>
                  <a:pt x="78" y="15"/>
                </a:lnTo>
                <a:lnTo>
                  <a:pt x="121" y="7"/>
                </a:lnTo>
                <a:lnTo>
                  <a:pt x="204" y="0"/>
                </a:lnTo>
                <a:lnTo>
                  <a:pt x="285" y="5"/>
                </a:lnTo>
                <a:lnTo>
                  <a:pt x="387" y="22"/>
                </a:lnTo>
                <a:lnTo>
                  <a:pt x="432" y="44"/>
                </a:lnTo>
                <a:lnTo>
                  <a:pt x="455" y="67"/>
                </a:lnTo>
                <a:lnTo>
                  <a:pt x="478" y="102"/>
                </a:lnTo>
                <a:lnTo>
                  <a:pt x="475" y="120"/>
                </a:lnTo>
                <a:lnTo>
                  <a:pt x="440" y="13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1" name="Freeform 160">
            <a:extLst>
              <a:ext uri="{FF2B5EF4-FFF2-40B4-BE49-F238E27FC236}">
                <a16:creationId xmlns:a16="http://schemas.microsoft.com/office/drawing/2014/main" id="{BF8A2771-0DE8-48BE-8564-051D34514396}"/>
              </a:ext>
            </a:extLst>
          </p:cNvPr>
          <p:cNvSpPr>
            <a:spLocks/>
          </p:cNvSpPr>
          <p:nvPr/>
        </p:nvSpPr>
        <p:spPr bwMode="auto">
          <a:xfrm>
            <a:off x="326541" y="4386262"/>
            <a:ext cx="144463" cy="146050"/>
          </a:xfrm>
          <a:custGeom>
            <a:avLst/>
            <a:gdLst>
              <a:gd name="T0" fmla="*/ 2147483646 w 455"/>
              <a:gd name="T1" fmla="*/ 2147483646 h 460"/>
              <a:gd name="T2" fmla="*/ 2147483646 w 455"/>
              <a:gd name="T3" fmla="*/ 2147483646 h 460"/>
              <a:gd name="T4" fmla="*/ 2147483646 w 455"/>
              <a:gd name="T5" fmla="*/ 2147483646 h 460"/>
              <a:gd name="T6" fmla="*/ 2147483646 w 455"/>
              <a:gd name="T7" fmla="*/ 2147483646 h 460"/>
              <a:gd name="T8" fmla="*/ 2147483646 w 455"/>
              <a:gd name="T9" fmla="*/ 2147483646 h 460"/>
              <a:gd name="T10" fmla="*/ 2147483646 w 455"/>
              <a:gd name="T11" fmla="*/ 2147483646 h 460"/>
              <a:gd name="T12" fmla="*/ 2147483646 w 455"/>
              <a:gd name="T13" fmla="*/ 2147483646 h 460"/>
              <a:gd name="T14" fmla="*/ 2147483646 w 455"/>
              <a:gd name="T15" fmla="*/ 2147483646 h 460"/>
              <a:gd name="T16" fmla="*/ 2147483646 w 455"/>
              <a:gd name="T17" fmla="*/ 2147483646 h 460"/>
              <a:gd name="T18" fmla="*/ 2147483646 w 455"/>
              <a:gd name="T19" fmla="*/ 2147483646 h 460"/>
              <a:gd name="T20" fmla="*/ 2147483646 w 455"/>
              <a:gd name="T21" fmla="*/ 2147483646 h 460"/>
              <a:gd name="T22" fmla="*/ 2147483646 w 455"/>
              <a:gd name="T23" fmla="*/ 2147483646 h 460"/>
              <a:gd name="T24" fmla="*/ 2147483646 w 455"/>
              <a:gd name="T25" fmla="*/ 2147483646 h 460"/>
              <a:gd name="T26" fmla="*/ 2147483646 w 455"/>
              <a:gd name="T27" fmla="*/ 2147483646 h 460"/>
              <a:gd name="T28" fmla="*/ 2147483646 w 455"/>
              <a:gd name="T29" fmla="*/ 2147483646 h 460"/>
              <a:gd name="T30" fmla="*/ 2147483646 w 455"/>
              <a:gd name="T31" fmla="*/ 2147483646 h 460"/>
              <a:gd name="T32" fmla="*/ 2147483646 w 455"/>
              <a:gd name="T33" fmla="*/ 2147483646 h 460"/>
              <a:gd name="T34" fmla="*/ 2147483646 w 455"/>
              <a:gd name="T35" fmla="*/ 2147483646 h 460"/>
              <a:gd name="T36" fmla="*/ 2147483646 w 455"/>
              <a:gd name="T37" fmla="*/ 2147483646 h 460"/>
              <a:gd name="T38" fmla="*/ 2147483646 w 455"/>
              <a:gd name="T39" fmla="*/ 2147483646 h 460"/>
              <a:gd name="T40" fmla="*/ 2147483646 w 455"/>
              <a:gd name="T41" fmla="*/ 2147483646 h 460"/>
              <a:gd name="T42" fmla="*/ 2147483646 w 455"/>
              <a:gd name="T43" fmla="*/ 2147483646 h 460"/>
              <a:gd name="T44" fmla="*/ 2147483646 w 455"/>
              <a:gd name="T45" fmla="*/ 2147483646 h 460"/>
              <a:gd name="T46" fmla="*/ 2147483646 w 455"/>
              <a:gd name="T47" fmla="*/ 2147483646 h 460"/>
              <a:gd name="T48" fmla="*/ 2147483646 w 455"/>
              <a:gd name="T49" fmla="*/ 2147483646 h 460"/>
              <a:gd name="T50" fmla="*/ 2147483646 w 455"/>
              <a:gd name="T51" fmla="*/ 2147483646 h 460"/>
              <a:gd name="T52" fmla="*/ 2147483646 w 455"/>
              <a:gd name="T53" fmla="*/ 2147483646 h 460"/>
              <a:gd name="T54" fmla="*/ 2147483646 w 455"/>
              <a:gd name="T55" fmla="*/ 2147483646 h 460"/>
              <a:gd name="T56" fmla="*/ 2147483646 w 455"/>
              <a:gd name="T57" fmla="*/ 2147483646 h 460"/>
              <a:gd name="T58" fmla="*/ 2147483646 w 455"/>
              <a:gd name="T59" fmla="*/ 2147483646 h 460"/>
              <a:gd name="T60" fmla="*/ 2147483646 w 455"/>
              <a:gd name="T61" fmla="*/ 2147483646 h 460"/>
              <a:gd name="T62" fmla="*/ 2147483646 w 455"/>
              <a:gd name="T63" fmla="*/ 2147483646 h 460"/>
              <a:gd name="T64" fmla="*/ 2147483646 w 455"/>
              <a:gd name="T65" fmla="*/ 2147483646 h 460"/>
              <a:gd name="T66" fmla="*/ 2147483646 w 455"/>
              <a:gd name="T67" fmla="*/ 2147483646 h 460"/>
              <a:gd name="T68" fmla="*/ 2147483646 w 455"/>
              <a:gd name="T69" fmla="*/ 2147483646 h 460"/>
              <a:gd name="T70" fmla="*/ 2147483646 w 455"/>
              <a:gd name="T71" fmla="*/ 2147483646 h 460"/>
              <a:gd name="T72" fmla="*/ 2147483646 w 455"/>
              <a:gd name="T73" fmla="*/ 2147483646 h 460"/>
              <a:gd name="T74" fmla="*/ 2147483646 w 455"/>
              <a:gd name="T75" fmla="*/ 2147483646 h 460"/>
              <a:gd name="T76" fmla="*/ 2147483646 w 455"/>
              <a:gd name="T77" fmla="*/ 2147483646 h 460"/>
              <a:gd name="T78" fmla="*/ 2147483646 w 455"/>
              <a:gd name="T79" fmla="*/ 2147483646 h 460"/>
              <a:gd name="T80" fmla="*/ 2147483646 w 455"/>
              <a:gd name="T81" fmla="*/ 2147483646 h 460"/>
              <a:gd name="T82" fmla="*/ 2147483646 w 455"/>
              <a:gd name="T83" fmla="*/ 2147483646 h 460"/>
              <a:gd name="T84" fmla="*/ 2147483646 w 455"/>
              <a:gd name="T85" fmla="*/ 2147483646 h 460"/>
              <a:gd name="T86" fmla="*/ 2147483646 w 455"/>
              <a:gd name="T87" fmla="*/ 2147483646 h 4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5"/>
              <a:gd name="T133" fmla="*/ 0 h 460"/>
              <a:gd name="T134" fmla="*/ 455 w 455"/>
              <a:gd name="T135" fmla="*/ 460 h 4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5" h="460">
                <a:moveTo>
                  <a:pt x="379" y="28"/>
                </a:moveTo>
                <a:lnTo>
                  <a:pt x="418" y="44"/>
                </a:lnTo>
                <a:lnTo>
                  <a:pt x="436" y="69"/>
                </a:lnTo>
                <a:lnTo>
                  <a:pt x="447" y="85"/>
                </a:lnTo>
                <a:lnTo>
                  <a:pt x="455" y="98"/>
                </a:lnTo>
                <a:lnTo>
                  <a:pt x="444" y="108"/>
                </a:lnTo>
                <a:lnTo>
                  <a:pt x="425" y="120"/>
                </a:lnTo>
                <a:lnTo>
                  <a:pt x="376" y="113"/>
                </a:lnTo>
                <a:lnTo>
                  <a:pt x="339" y="113"/>
                </a:lnTo>
                <a:lnTo>
                  <a:pt x="315" y="100"/>
                </a:lnTo>
                <a:lnTo>
                  <a:pt x="279" y="92"/>
                </a:lnTo>
                <a:lnTo>
                  <a:pt x="247" y="90"/>
                </a:lnTo>
                <a:lnTo>
                  <a:pt x="209" y="92"/>
                </a:lnTo>
                <a:lnTo>
                  <a:pt x="264" y="98"/>
                </a:lnTo>
                <a:lnTo>
                  <a:pt x="291" y="105"/>
                </a:lnTo>
                <a:lnTo>
                  <a:pt x="311" y="113"/>
                </a:lnTo>
                <a:lnTo>
                  <a:pt x="315" y="115"/>
                </a:lnTo>
                <a:lnTo>
                  <a:pt x="302" y="120"/>
                </a:lnTo>
                <a:lnTo>
                  <a:pt x="291" y="131"/>
                </a:lnTo>
                <a:lnTo>
                  <a:pt x="272" y="120"/>
                </a:lnTo>
                <a:lnTo>
                  <a:pt x="256" y="116"/>
                </a:lnTo>
                <a:lnTo>
                  <a:pt x="223" y="110"/>
                </a:lnTo>
                <a:lnTo>
                  <a:pt x="212" y="110"/>
                </a:lnTo>
                <a:lnTo>
                  <a:pt x="246" y="122"/>
                </a:lnTo>
                <a:lnTo>
                  <a:pt x="270" y="133"/>
                </a:lnTo>
                <a:lnTo>
                  <a:pt x="283" y="142"/>
                </a:lnTo>
                <a:lnTo>
                  <a:pt x="272" y="154"/>
                </a:lnTo>
                <a:lnTo>
                  <a:pt x="246" y="145"/>
                </a:lnTo>
                <a:lnTo>
                  <a:pt x="223" y="140"/>
                </a:lnTo>
                <a:lnTo>
                  <a:pt x="264" y="161"/>
                </a:lnTo>
                <a:lnTo>
                  <a:pt x="277" y="170"/>
                </a:lnTo>
                <a:lnTo>
                  <a:pt x="281" y="189"/>
                </a:lnTo>
                <a:lnTo>
                  <a:pt x="289" y="199"/>
                </a:lnTo>
                <a:lnTo>
                  <a:pt x="264" y="187"/>
                </a:lnTo>
                <a:lnTo>
                  <a:pt x="241" y="183"/>
                </a:lnTo>
                <a:lnTo>
                  <a:pt x="205" y="181"/>
                </a:lnTo>
                <a:lnTo>
                  <a:pt x="259" y="197"/>
                </a:lnTo>
                <a:lnTo>
                  <a:pt x="293" y="210"/>
                </a:lnTo>
                <a:lnTo>
                  <a:pt x="315" y="222"/>
                </a:lnTo>
                <a:lnTo>
                  <a:pt x="318" y="239"/>
                </a:lnTo>
                <a:lnTo>
                  <a:pt x="291" y="227"/>
                </a:lnTo>
                <a:lnTo>
                  <a:pt x="254" y="214"/>
                </a:lnTo>
                <a:lnTo>
                  <a:pt x="237" y="214"/>
                </a:lnTo>
                <a:lnTo>
                  <a:pt x="277" y="228"/>
                </a:lnTo>
                <a:lnTo>
                  <a:pt x="309" y="242"/>
                </a:lnTo>
                <a:lnTo>
                  <a:pt x="320" y="253"/>
                </a:lnTo>
                <a:lnTo>
                  <a:pt x="315" y="264"/>
                </a:lnTo>
                <a:lnTo>
                  <a:pt x="291" y="255"/>
                </a:lnTo>
                <a:lnTo>
                  <a:pt x="269" y="246"/>
                </a:lnTo>
                <a:lnTo>
                  <a:pt x="221" y="244"/>
                </a:lnTo>
                <a:lnTo>
                  <a:pt x="202" y="246"/>
                </a:lnTo>
                <a:lnTo>
                  <a:pt x="158" y="249"/>
                </a:lnTo>
                <a:lnTo>
                  <a:pt x="107" y="242"/>
                </a:lnTo>
                <a:lnTo>
                  <a:pt x="137" y="253"/>
                </a:lnTo>
                <a:lnTo>
                  <a:pt x="191" y="262"/>
                </a:lnTo>
                <a:lnTo>
                  <a:pt x="181" y="280"/>
                </a:lnTo>
                <a:lnTo>
                  <a:pt x="141" y="271"/>
                </a:lnTo>
                <a:lnTo>
                  <a:pt x="104" y="258"/>
                </a:lnTo>
                <a:lnTo>
                  <a:pt x="79" y="246"/>
                </a:lnTo>
                <a:lnTo>
                  <a:pt x="126" y="280"/>
                </a:lnTo>
                <a:lnTo>
                  <a:pt x="156" y="290"/>
                </a:lnTo>
                <a:lnTo>
                  <a:pt x="181" y="298"/>
                </a:lnTo>
                <a:lnTo>
                  <a:pt x="178" y="317"/>
                </a:lnTo>
                <a:lnTo>
                  <a:pt x="141" y="310"/>
                </a:lnTo>
                <a:lnTo>
                  <a:pt x="113" y="302"/>
                </a:lnTo>
                <a:lnTo>
                  <a:pt x="131" y="315"/>
                </a:lnTo>
                <a:lnTo>
                  <a:pt x="161" y="323"/>
                </a:lnTo>
                <a:lnTo>
                  <a:pt x="178" y="325"/>
                </a:lnTo>
                <a:lnTo>
                  <a:pt x="178" y="365"/>
                </a:lnTo>
                <a:lnTo>
                  <a:pt x="143" y="351"/>
                </a:lnTo>
                <a:lnTo>
                  <a:pt x="116" y="341"/>
                </a:lnTo>
                <a:lnTo>
                  <a:pt x="145" y="363"/>
                </a:lnTo>
                <a:lnTo>
                  <a:pt x="182" y="379"/>
                </a:lnTo>
                <a:lnTo>
                  <a:pt x="181" y="397"/>
                </a:lnTo>
                <a:lnTo>
                  <a:pt x="159" y="418"/>
                </a:lnTo>
                <a:lnTo>
                  <a:pt x="141" y="395"/>
                </a:lnTo>
                <a:lnTo>
                  <a:pt x="116" y="365"/>
                </a:lnTo>
                <a:lnTo>
                  <a:pt x="100" y="337"/>
                </a:lnTo>
                <a:lnTo>
                  <a:pt x="116" y="381"/>
                </a:lnTo>
                <a:lnTo>
                  <a:pt x="131" y="397"/>
                </a:lnTo>
                <a:lnTo>
                  <a:pt x="156" y="429"/>
                </a:lnTo>
                <a:lnTo>
                  <a:pt x="137" y="449"/>
                </a:lnTo>
                <a:lnTo>
                  <a:pt x="109" y="424"/>
                </a:lnTo>
                <a:lnTo>
                  <a:pt x="88" y="395"/>
                </a:lnTo>
                <a:lnTo>
                  <a:pt x="69" y="363"/>
                </a:lnTo>
                <a:lnTo>
                  <a:pt x="86" y="409"/>
                </a:lnTo>
                <a:lnTo>
                  <a:pt x="104" y="430"/>
                </a:lnTo>
                <a:lnTo>
                  <a:pt x="121" y="452"/>
                </a:lnTo>
                <a:lnTo>
                  <a:pt x="107" y="460"/>
                </a:lnTo>
                <a:lnTo>
                  <a:pt x="69" y="429"/>
                </a:lnTo>
                <a:lnTo>
                  <a:pt x="34" y="379"/>
                </a:lnTo>
                <a:lnTo>
                  <a:pt x="21" y="341"/>
                </a:lnTo>
                <a:lnTo>
                  <a:pt x="12" y="275"/>
                </a:lnTo>
                <a:lnTo>
                  <a:pt x="7" y="227"/>
                </a:lnTo>
                <a:lnTo>
                  <a:pt x="0" y="170"/>
                </a:lnTo>
                <a:lnTo>
                  <a:pt x="39" y="181"/>
                </a:lnTo>
                <a:lnTo>
                  <a:pt x="81" y="197"/>
                </a:lnTo>
                <a:lnTo>
                  <a:pt x="145" y="212"/>
                </a:lnTo>
                <a:lnTo>
                  <a:pt x="88" y="189"/>
                </a:lnTo>
                <a:lnTo>
                  <a:pt x="67" y="177"/>
                </a:lnTo>
                <a:lnTo>
                  <a:pt x="26" y="162"/>
                </a:lnTo>
                <a:lnTo>
                  <a:pt x="5" y="158"/>
                </a:lnTo>
                <a:lnTo>
                  <a:pt x="5" y="129"/>
                </a:lnTo>
                <a:lnTo>
                  <a:pt x="10" y="92"/>
                </a:lnTo>
                <a:lnTo>
                  <a:pt x="61" y="100"/>
                </a:lnTo>
                <a:lnTo>
                  <a:pt x="94" y="110"/>
                </a:lnTo>
                <a:lnTo>
                  <a:pt x="135" y="129"/>
                </a:lnTo>
                <a:lnTo>
                  <a:pt x="97" y="100"/>
                </a:lnTo>
                <a:lnTo>
                  <a:pt x="54" y="88"/>
                </a:lnTo>
                <a:lnTo>
                  <a:pt x="12" y="77"/>
                </a:lnTo>
                <a:lnTo>
                  <a:pt x="21" y="49"/>
                </a:lnTo>
                <a:lnTo>
                  <a:pt x="34" y="31"/>
                </a:lnTo>
                <a:lnTo>
                  <a:pt x="73" y="19"/>
                </a:lnTo>
                <a:lnTo>
                  <a:pt x="111" y="28"/>
                </a:lnTo>
                <a:lnTo>
                  <a:pt x="145" y="53"/>
                </a:lnTo>
                <a:lnTo>
                  <a:pt x="121" y="25"/>
                </a:lnTo>
                <a:lnTo>
                  <a:pt x="86" y="10"/>
                </a:lnTo>
                <a:lnTo>
                  <a:pt x="126" y="4"/>
                </a:lnTo>
                <a:lnTo>
                  <a:pt x="156" y="2"/>
                </a:lnTo>
                <a:lnTo>
                  <a:pt x="198" y="8"/>
                </a:lnTo>
                <a:lnTo>
                  <a:pt x="226" y="27"/>
                </a:lnTo>
                <a:lnTo>
                  <a:pt x="272" y="35"/>
                </a:lnTo>
                <a:lnTo>
                  <a:pt x="241" y="23"/>
                </a:lnTo>
                <a:lnTo>
                  <a:pt x="218" y="8"/>
                </a:lnTo>
                <a:lnTo>
                  <a:pt x="205" y="0"/>
                </a:lnTo>
                <a:lnTo>
                  <a:pt x="249" y="2"/>
                </a:lnTo>
                <a:lnTo>
                  <a:pt x="289" y="4"/>
                </a:lnTo>
                <a:lnTo>
                  <a:pt x="313" y="15"/>
                </a:lnTo>
                <a:lnTo>
                  <a:pt x="337" y="37"/>
                </a:lnTo>
                <a:lnTo>
                  <a:pt x="356" y="67"/>
                </a:lnTo>
                <a:lnTo>
                  <a:pt x="346" y="33"/>
                </a:lnTo>
                <a:lnTo>
                  <a:pt x="322" y="10"/>
                </a:lnTo>
                <a:lnTo>
                  <a:pt x="37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62" name="Group 161">
            <a:extLst>
              <a:ext uri="{FF2B5EF4-FFF2-40B4-BE49-F238E27FC236}">
                <a16:creationId xmlns:a16="http://schemas.microsoft.com/office/drawing/2014/main" id="{35BE1734-5E0C-4C35-91F8-4E5A9DD133E3}"/>
              </a:ext>
            </a:extLst>
          </p:cNvPr>
          <p:cNvGrpSpPr>
            <a:grpSpLocks/>
          </p:cNvGrpSpPr>
          <p:nvPr/>
        </p:nvGrpSpPr>
        <p:grpSpPr bwMode="auto">
          <a:xfrm>
            <a:off x="620229" y="4756150"/>
            <a:ext cx="157162" cy="96837"/>
            <a:chOff x="377" y="1962"/>
            <a:chExt cx="99" cy="61"/>
          </a:xfrm>
        </p:grpSpPr>
        <p:sp>
          <p:nvSpPr>
            <p:cNvPr id="163" name="Freeform 162">
              <a:extLst>
                <a:ext uri="{FF2B5EF4-FFF2-40B4-BE49-F238E27FC236}">
                  <a16:creationId xmlns:a16="http://schemas.microsoft.com/office/drawing/2014/main" id="{3BFF61F7-8818-43E4-8090-4CE7BF22AD3E}"/>
                </a:ext>
              </a:extLst>
            </p:cNvPr>
            <p:cNvSpPr>
              <a:spLocks/>
            </p:cNvSpPr>
            <p:nvPr/>
          </p:nvSpPr>
          <p:spPr bwMode="auto">
            <a:xfrm>
              <a:off x="377" y="1962"/>
              <a:ext cx="99" cy="61"/>
            </a:xfrm>
            <a:custGeom>
              <a:avLst/>
              <a:gdLst>
                <a:gd name="T0" fmla="*/ 0 w 497"/>
                <a:gd name="T1" fmla="*/ 0 h 305"/>
                <a:gd name="T2" fmla="*/ 0 w 497"/>
                <a:gd name="T3" fmla="*/ 0 h 305"/>
                <a:gd name="T4" fmla="*/ 0 w 497"/>
                <a:gd name="T5" fmla="*/ 0 h 305"/>
                <a:gd name="T6" fmla="*/ 0 w 497"/>
                <a:gd name="T7" fmla="*/ 0 h 305"/>
                <a:gd name="T8" fmla="*/ 0 w 497"/>
                <a:gd name="T9" fmla="*/ 0 h 305"/>
                <a:gd name="T10" fmla="*/ 0 w 497"/>
                <a:gd name="T11" fmla="*/ 0 h 305"/>
                <a:gd name="T12" fmla="*/ 0 w 497"/>
                <a:gd name="T13" fmla="*/ 0 h 305"/>
                <a:gd name="T14" fmla="*/ 0 w 497"/>
                <a:gd name="T15" fmla="*/ 0 h 305"/>
                <a:gd name="T16" fmla="*/ 0 w 497"/>
                <a:gd name="T17" fmla="*/ 0 h 305"/>
                <a:gd name="T18" fmla="*/ 0 w 497"/>
                <a:gd name="T19" fmla="*/ 0 h 305"/>
                <a:gd name="T20" fmla="*/ 0 w 497"/>
                <a:gd name="T21" fmla="*/ 0 h 305"/>
                <a:gd name="T22" fmla="*/ 0 w 497"/>
                <a:gd name="T23" fmla="*/ 0 h 305"/>
                <a:gd name="T24" fmla="*/ 0 w 497"/>
                <a:gd name="T25" fmla="*/ 0 h 305"/>
                <a:gd name="T26" fmla="*/ 0 w 497"/>
                <a:gd name="T27" fmla="*/ 0 h 305"/>
                <a:gd name="T28" fmla="*/ 0 w 497"/>
                <a:gd name="T29" fmla="*/ 0 h 305"/>
                <a:gd name="T30" fmla="*/ 0 w 497"/>
                <a:gd name="T31" fmla="*/ 0 h 305"/>
                <a:gd name="T32" fmla="*/ 0 w 497"/>
                <a:gd name="T33" fmla="*/ 0 h 305"/>
                <a:gd name="T34" fmla="*/ 0 w 497"/>
                <a:gd name="T35" fmla="*/ 0 h 305"/>
                <a:gd name="T36" fmla="*/ 0 w 497"/>
                <a:gd name="T37" fmla="*/ 0 h 305"/>
                <a:gd name="T38" fmla="*/ 0 w 497"/>
                <a:gd name="T39" fmla="*/ 0 h 305"/>
                <a:gd name="T40" fmla="*/ 0 w 497"/>
                <a:gd name="T41" fmla="*/ 0 h 305"/>
                <a:gd name="T42" fmla="*/ 0 w 497"/>
                <a:gd name="T43" fmla="*/ 0 h 305"/>
                <a:gd name="T44" fmla="*/ 0 w 497"/>
                <a:gd name="T45" fmla="*/ 0 h 305"/>
                <a:gd name="T46" fmla="*/ 0 w 497"/>
                <a:gd name="T47" fmla="*/ 0 h 305"/>
                <a:gd name="T48" fmla="*/ 0 w 497"/>
                <a:gd name="T49" fmla="*/ 0 h 305"/>
                <a:gd name="T50" fmla="*/ 0 w 497"/>
                <a:gd name="T51" fmla="*/ 0 h 305"/>
                <a:gd name="T52" fmla="*/ 0 w 497"/>
                <a:gd name="T53" fmla="*/ 0 h 305"/>
                <a:gd name="T54" fmla="*/ 0 w 497"/>
                <a:gd name="T55" fmla="*/ 0 h 305"/>
                <a:gd name="T56" fmla="*/ 0 w 497"/>
                <a:gd name="T57" fmla="*/ 0 h 305"/>
                <a:gd name="T58" fmla="*/ 0 w 497"/>
                <a:gd name="T59" fmla="*/ 0 h 305"/>
                <a:gd name="T60" fmla="*/ 0 w 497"/>
                <a:gd name="T61" fmla="*/ 0 h 305"/>
                <a:gd name="T62" fmla="*/ 0 w 497"/>
                <a:gd name="T63" fmla="*/ 0 h 305"/>
                <a:gd name="T64" fmla="*/ 0 w 497"/>
                <a:gd name="T65" fmla="*/ 0 h 305"/>
                <a:gd name="T66" fmla="*/ 0 w 497"/>
                <a:gd name="T67" fmla="*/ 0 h 305"/>
                <a:gd name="T68" fmla="*/ 0 w 497"/>
                <a:gd name="T69" fmla="*/ 0 h 305"/>
                <a:gd name="T70" fmla="*/ 0 w 497"/>
                <a:gd name="T71" fmla="*/ 0 h 305"/>
                <a:gd name="T72" fmla="*/ 0 w 497"/>
                <a:gd name="T73" fmla="*/ 0 h 305"/>
                <a:gd name="T74" fmla="*/ 0 w 497"/>
                <a:gd name="T75" fmla="*/ 0 h 305"/>
                <a:gd name="T76" fmla="*/ 0 w 497"/>
                <a:gd name="T77" fmla="*/ 0 h 305"/>
                <a:gd name="T78" fmla="*/ 0 w 497"/>
                <a:gd name="T79" fmla="*/ 0 h 305"/>
                <a:gd name="T80" fmla="*/ 0 w 497"/>
                <a:gd name="T81" fmla="*/ 0 h 305"/>
                <a:gd name="T82" fmla="*/ 0 w 497"/>
                <a:gd name="T83" fmla="*/ 0 h 305"/>
                <a:gd name="T84" fmla="*/ 0 w 497"/>
                <a:gd name="T85" fmla="*/ 0 h 305"/>
                <a:gd name="T86" fmla="*/ 0 w 497"/>
                <a:gd name="T87" fmla="*/ 0 h 305"/>
                <a:gd name="T88" fmla="*/ 0 w 497"/>
                <a:gd name="T89" fmla="*/ 0 h 305"/>
                <a:gd name="T90" fmla="*/ 0 w 497"/>
                <a:gd name="T91" fmla="*/ 0 h 305"/>
                <a:gd name="T92" fmla="*/ 0 w 497"/>
                <a:gd name="T93" fmla="*/ 0 h 305"/>
                <a:gd name="T94" fmla="*/ 0 w 497"/>
                <a:gd name="T95" fmla="*/ 0 h 305"/>
                <a:gd name="T96" fmla="*/ 0 w 497"/>
                <a:gd name="T97" fmla="*/ 0 h 305"/>
                <a:gd name="T98" fmla="*/ 0 w 497"/>
                <a:gd name="T99" fmla="*/ 0 h 3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7"/>
                <a:gd name="T151" fmla="*/ 0 h 305"/>
                <a:gd name="T152" fmla="*/ 497 w 497"/>
                <a:gd name="T153" fmla="*/ 305 h 3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7" h="305">
                  <a:moveTo>
                    <a:pt x="0" y="182"/>
                  </a:moveTo>
                  <a:lnTo>
                    <a:pt x="61" y="168"/>
                  </a:lnTo>
                  <a:lnTo>
                    <a:pt x="84" y="163"/>
                  </a:lnTo>
                  <a:lnTo>
                    <a:pt x="98" y="150"/>
                  </a:lnTo>
                  <a:lnTo>
                    <a:pt x="112" y="130"/>
                  </a:lnTo>
                  <a:lnTo>
                    <a:pt x="142" y="102"/>
                  </a:lnTo>
                  <a:lnTo>
                    <a:pt x="197" y="56"/>
                  </a:lnTo>
                  <a:lnTo>
                    <a:pt x="206" y="41"/>
                  </a:lnTo>
                  <a:lnTo>
                    <a:pt x="221" y="28"/>
                  </a:lnTo>
                  <a:lnTo>
                    <a:pt x="249" y="23"/>
                  </a:lnTo>
                  <a:lnTo>
                    <a:pt x="336" y="8"/>
                  </a:lnTo>
                  <a:lnTo>
                    <a:pt x="360" y="0"/>
                  </a:lnTo>
                  <a:lnTo>
                    <a:pt x="382" y="11"/>
                  </a:lnTo>
                  <a:lnTo>
                    <a:pt x="393" y="20"/>
                  </a:lnTo>
                  <a:lnTo>
                    <a:pt x="443" y="37"/>
                  </a:lnTo>
                  <a:lnTo>
                    <a:pt x="464" y="45"/>
                  </a:lnTo>
                  <a:lnTo>
                    <a:pt x="471" y="53"/>
                  </a:lnTo>
                  <a:lnTo>
                    <a:pt x="481" y="81"/>
                  </a:lnTo>
                  <a:lnTo>
                    <a:pt x="486" y="96"/>
                  </a:lnTo>
                  <a:lnTo>
                    <a:pt x="490" y="104"/>
                  </a:lnTo>
                  <a:lnTo>
                    <a:pt x="497" y="119"/>
                  </a:lnTo>
                  <a:lnTo>
                    <a:pt x="497" y="129"/>
                  </a:lnTo>
                  <a:lnTo>
                    <a:pt x="487" y="137"/>
                  </a:lnTo>
                  <a:lnTo>
                    <a:pt x="466" y="136"/>
                  </a:lnTo>
                  <a:lnTo>
                    <a:pt x="434" y="121"/>
                  </a:lnTo>
                  <a:lnTo>
                    <a:pt x="393" y="113"/>
                  </a:lnTo>
                  <a:lnTo>
                    <a:pt x="356" y="119"/>
                  </a:lnTo>
                  <a:lnTo>
                    <a:pt x="395" y="128"/>
                  </a:lnTo>
                  <a:lnTo>
                    <a:pt x="422" y="137"/>
                  </a:lnTo>
                  <a:lnTo>
                    <a:pt x="454" y="150"/>
                  </a:lnTo>
                  <a:lnTo>
                    <a:pt x="462" y="161"/>
                  </a:lnTo>
                  <a:lnTo>
                    <a:pt x="462" y="173"/>
                  </a:lnTo>
                  <a:lnTo>
                    <a:pt x="449" y="182"/>
                  </a:lnTo>
                  <a:lnTo>
                    <a:pt x="435" y="179"/>
                  </a:lnTo>
                  <a:lnTo>
                    <a:pt x="391" y="168"/>
                  </a:lnTo>
                  <a:lnTo>
                    <a:pt x="351" y="166"/>
                  </a:lnTo>
                  <a:lnTo>
                    <a:pt x="320" y="168"/>
                  </a:lnTo>
                  <a:lnTo>
                    <a:pt x="303" y="179"/>
                  </a:lnTo>
                  <a:lnTo>
                    <a:pt x="282" y="200"/>
                  </a:lnTo>
                  <a:lnTo>
                    <a:pt x="267" y="223"/>
                  </a:lnTo>
                  <a:lnTo>
                    <a:pt x="251" y="246"/>
                  </a:lnTo>
                  <a:lnTo>
                    <a:pt x="237" y="263"/>
                  </a:lnTo>
                  <a:lnTo>
                    <a:pt x="213" y="280"/>
                  </a:lnTo>
                  <a:lnTo>
                    <a:pt x="190" y="284"/>
                  </a:lnTo>
                  <a:lnTo>
                    <a:pt x="165" y="287"/>
                  </a:lnTo>
                  <a:lnTo>
                    <a:pt x="135" y="284"/>
                  </a:lnTo>
                  <a:lnTo>
                    <a:pt x="112" y="282"/>
                  </a:lnTo>
                  <a:lnTo>
                    <a:pt x="82" y="290"/>
                  </a:lnTo>
                  <a:lnTo>
                    <a:pt x="0" y="305"/>
                  </a:lnTo>
                  <a:lnTo>
                    <a:pt x="0" y="182"/>
                  </a:lnTo>
                  <a:close/>
                </a:path>
              </a:pathLst>
            </a:custGeom>
            <a:solidFill>
              <a:srgbClr val="FFC080"/>
            </a:solidFill>
            <a:ln w="3175">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4" name="Freeform 163">
              <a:extLst>
                <a:ext uri="{FF2B5EF4-FFF2-40B4-BE49-F238E27FC236}">
                  <a16:creationId xmlns:a16="http://schemas.microsoft.com/office/drawing/2014/main" id="{4ED44675-EF43-4547-B6B5-6606AEEE2D17}"/>
                </a:ext>
              </a:extLst>
            </p:cNvPr>
            <p:cNvSpPr>
              <a:spLocks/>
            </p:cNvSpPr>
            <p:nvPr/>
          </p:nvSpPr>
          <p:spPr bwMode="auto">
            <a:xfrm>
              <a:off x="439" y="1973"/>
              <a:ext cx="32" cy="7"/>
            </a:xfrm>
            <a:custGeom>
              <a:avLst/>
              <a:gdLst>
                <a:gd name="T0" fmla="*/ 0 w 159"/>
                <a:gd name="T1" fmla="*/ 0 h 37"/>
                <a:gd name="T2" fmla="*/ 0 w 159"/>
                <a:gd name="T3" fmla="*/ 0 h 37"/>
                <a:gd name="T4" fmla="*/ 0 w 159"/>
                <a:gd name="T5" fmla="*/ 0 h 37"/>
                <a:gd name="T6" fmla="*/ 0 w 159"/>
                <a:gd name="T7" fmla="*/ 0 h 37"/>
                <a:gd name="T8" fmla="*/ 0 w 159"/>
                <a:gd name="T9" fmla="*/ 0 h 37"/>
                <a:gd name="T10" fmla="*/ 0 w 159"/>
                <a:gd name="T11" fmla="*/ 0 h 37"/>
                <a:gd name="T12" fmla="*/ 0 w 159"/>
                <a:gd name="T13" fmla="*/ 0 h 37"/>
                <a:gd name="T14" fmla="*/ 0 w 159"/>
                <a:gd name="T15" fmla="*/ 0 h 37"/>
                <a:gd name="T16" fmla="*/ 0 w 159"/>
                <a:gd name="T17" fmla="*/ 0 h 37"/>
                <a:gd name="T18" fmla="*/ 0 w 159"/>
                <a:gd name="T19" fmla="*/ 0 h 37"/>
                <a:gd name="T20" fmla="*/ 0 w 159"/>
                <a:gd name="T21" fmla="*/ 0 h 37"/>
                <a:gd name="T22" fmla="*/ 0 w 159"/>
                <a:gd name="T23" fmla="*/ 0 h 37"/>
                <a:gd name="T24" fmla="*/ 0 w 159"/>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37"/>
                <a:gd name="T41" fmla="*/ 159 w 15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37">
                  <a:moveTo>
                    <a:pt x="159" y="37"/>
                  </a:moveTo>
                  <a:lnTo>
                    <a:pt x="132" y="24"/>
                  </a:lnTo>
                  <a:lnTo>
                    <a:pt x="110" y="21"/>
                  </a:lnTo>
                  <a:lnTo>
                    <a:pt x="84" y="13"/>
                  </a:lnTo>
                  <a:lnTo>
                    <a:pt x="61" y="7"/>
                  </a:lnTo>
                  <a:lnTo>
                    <a:pt x="25" y="10"/>
                  </a:lnTo>
                  <a:lnTo>
                    <a:pt x="0" y="13"/>
                  </a:lnTo>
                  <a:lnTo>
                    <a:pt x="38" y="5"/>
                  </a:lnTo>
                  <a:lnTo>
                    <a:pt x="69" y="0"/>
                  </a:lnTo>
                  <a:lnTo>
                    <a:pt x="110" y="17"/>
                  </a:lnTo>
                  <a:lnTo>
                    <a:pt x="132" y="19"/>
                  </a:lnTo>
                  <a:lnTo>
                    <a:pt x="157" y="31"/>
                  </a:lnTo>
                  <a:lnTo>
                    <a:pt x="159" y="3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5" name="Freeform 164">
              <a:extLst>
                <a:ext uri="{FF2B5EF4-FFF2-40B4-BE49-F238E27FC236}">
                  <a16:creationId xmlns:a16="http://schemas.microsoft.com/office/drawing/2014/main" id="{57D3F9ED-F266-4D84-ADDB-1711622BDC0F}"/>
                </a:ext>
              </a:extLst>
            </p:cNvPr>
            <p:cNvSpPr>
              <a:spLocks/>
            </p:cNvSpPr>
            <p:nvPr/>
          </p:nvSpPr>
          <p:spPr bwMode="auto">
            <a:xfrm>
              <a:off x="427" y="1965"/>
              <a:ext cx="27" cy="5"/>
            </a:xfrm>
            <a:custGeom>
              <a:avLst/>
              <a:gdLst>
                <a:gd name="T0" fmla="*/ 0 w 133"/>
                <a:gd name="T1" fmla="*/ 0 h 25"/>
                <a:gd name="T2" fmla="*/ 0 w 133"/>
                <a:gd name="T3" fmla="*/ 0 h 25"/>
                <a:gd name="T4" fmla="*/ 0 w 133"/>
                <a:gd name="T5" fmla="*/ 0 h 25"/>
                <a:gd name="T6" fmla="*/ 0 w 133"/>
                <a:gd name="T7" fmla="*/ 0 h 25"/>
                <a:gd name="T8" fmla="*/ 0 w 133"/>
                <a:gd name="T9" fmla="*/ 0 h 25"/>
                <a:gd name="T10" fmla="*/ 0 w 133"/>
                <a:gd name="T11" fmla="*/ 0 h 25"/>
                <a:gd name="T12" fmla="*/ 0 w 133"/>
                <a:gd name="T13" fmla="*/ 0 h 25"/>
                <a:gd name="T14" fmla="*/ 0 w 133"/>
                <a:gd name="T15" fmla="*/ 0 h 25"/>
                <a:gd name="T16" fmla="*/ 0 w 133"/>
                <a:gd name="T17" fmla="*/ 0 h 25"/>
                <a:gd name="T18" fmla="*/ 0 w 133"/>
                <a:gd name="T19" fmla="*/ 0 h 25"/>
                <a:gd name="T20" fmla="*/ 0 w 133"/>
                <a:gd name="T21" fmla="*/ 0 h 25"/>
                <a:gd name="T22" fmla="*/ 0 w 133"/>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
                <a:gd name="T37" fmla="*/ 0 h 25"/>
                <a:gd name="T38" fmla="*/ 133 w 133"/>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 h="25">
                  <a:moveTo>
                    <a:pt x="97" y="0"/>
                  </a:moveTo>
                  <a:lnTo>
                    <a:pt x="113" y="1"/>
                  </a:lnTo>
                  <a:lnTo>
                    <a:pt x="133" y="8"/>
                  </a:lnTo>
                  <a:lnTo>
                    <a:pt x="120" y="7"/>
                  </a:lnTo>
                  <a:lnTo>
                    <a:pt x="99" y="3"/>
                  </a:lnTo>
                  <a:lnTo>
                    <a:pt x="56" y="15"/>
                  </a:lnTo>
                  <a:lnTo>
                    <a:pt x="32" y="21"/>
                  </a:lnTo>
                  <a:lnTo>
                    <a:pt x="4" y="25"/>
                  </a:lnTo>
                  <a:lnTo>
                    <a:pt x="0" y="21"/>
                  </a:lnTo>
                  <a:lnTo>
                    <a:pt x="29" y="16"/>
                  </a:lnTo>
                  <a:lnTo>
                    <a:pt x="64" y="8"/>
                  </a:lnTo>
                  <a:lnTo>
                    <a:pt x="9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6" name="Freeform 165">
              <a:extLst>
                <a:ext uri="{FF2B5EF4-FFF2-40B4-BE49-F238E27FC236}">
                  <a16:creationId xmlns:a16="http://schemas.microsoft.com/office/drawing/2014/main" id="{242F82F2-ED03-4831-879E-3A4EC6112BB7}"/>
                </a:ext>
              </a:extLst>
            </p:cNvPr>
            <p:cNvSpPr>
              <a:spLocks/>
            </p:cNvSpPr>
            <p:nvPr/>
          </p:nvSpPr>
          <p:spPr bwMode="auto">
            <a:xfrm>
              <a:off x="438" y="1984"/>
              <a:ext cx="11" cy="2"/>
            </a:xfrm>
            <a:custGeom>
              <a:avLst/>
              <a:gdLst>
                <a:gd name="T0" fmla="*/ 0 w 53"/>
                <a:gd name="T1" fmla="*/ 0 h 12"/>
                <a:gd name="T2" fmla="*/ 0 w 53"/>
                <a:gd name="T3" fmla="*/ 0 h 12"/>
                <a:gd name="T4" fmla="*/ 0 w 53"/>
                <a:gd name="T5" fmla="*/ 0 h 12"/>
                <a:gd name="T6" fmla="*/ 0 w 53"/>
                <a:gd name="T7" fmla="*/ 0 h 12"/>
                <a:gd name="T8" fmla="*/ 0 w 53"/>
                <a:gd name="T9" fmla="*/ 0 h 12"/>
                <a:gd name="T10" fmla="*/ 0 w 53"/>
                <a:gd name="T11" fmla="*/ 0 h 12"/>
                <a:gd name="T12" fmla="*/ 0 w 53"/>
                <a:gd name="T13" fmla="*/ 0 h 12"/>
                <a:gd name="T14" fmla="*/ 0 60000 65536"/>
                <a:gd name="T15" fmla="*/ 0 60000 65536"/>
                <a:gd name="T16" fmla="*/ 0 60000 65536"/>
                <a:gd name="T17" fmla="*/ 0 60000 65536"/>
                <a:gd name="T18" fmla="*/ 0 60000 65536"/>
                <a:gd name="T19" fmla="*/ 0 60000 65536"/>
                <a:gd name="T20" fmla="*/ 0 60000 65536"/>
                <a:gd name="T21" fmla="*/ 0 w 53"/>
                <a:gd name="T22" fmla="*/ 0 h 12"/>
                <a:gd name="T23" fmla="*/ 53 w 5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2">
                  <a:moveTo>
                    <a:pt x="53" y="5"/>
                  </a:moveTo>
                  <a:lnTo>
                    <a:pt x="46" y="12"/>
                  </a:lnTo>
                  <a:lnTo>
                    <a:pt x="27" y="9"/>
                  </a:lnTo>
                  <a:lnTo>
                    <a:pt x="5" y="9"/>
                  </a:lnTo>
                  <a:lnTo>
                    <a:pt x="0" y="0"/>
                  </a:lnTo>
                  <a:lnTo>
                    <a:pt x="14" y="3"/>
                  </a:lnTo>
                  <a:lnTo>
                    <a:pt x="53"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7" name="Freeform 166">
              <a:extLst>
                <a:ext uri="{FF2B5EF4-FFF2-40B4-BE49-F238E27FC236}">
                  <a16:creationId xmlns:a16="http://schemas.microsoft.com/office/drawing/2014/main" id="{FB44051C-AE90-4960-B451-6EAC5CCCA431}"/>
                </a:ext>
              </a:extLst>
            </p:cNvPr>
            <p:cNvSpPr>
              <a:spLocks/>
            </p:cNvSpPr>
            <p:nvPr/>
          </p:nvSpPr>
          <p:spPr bwMode="auto">
            <a:xfrm>
              <a:off x="469" y="1982"/>
              <a:ext cx="3" cy="4"/>
            </a:xfrm>
            <a:custGeom>
              <a:avLst/>
              <a:gdLst>
                <a:gd name="T0" fmla="*/ 0 w 11"/>
                <a:gd name="T1" fmla="*/ 0 h 23"/>
                <a:gd name="T2" fmla="*/ 0 w 11"/>
                <a:gd name="T3" fmla="*/ 0 h 23"/>
                <a:gd name="T4" fmla="*/ 0 w 11"/>
                <a:gd name="T5" fmla="*/ 0 h 23"/>
                <a:gd name="T6" fmla="*/ 0 w 11"/>
                <a:gd name="T7" fmla="*/ 0 h 23"/>
                <a:gd name="T8" fmla="*/ 0 w 11"/>
                <a:gd name="T9" fmla="*/ 0 h 23"/>
                <a:gd name="T10" fmla="*/ 0 60000 65536"/>
                <a:gd name="T11" fmla="*/ 0 60000 65536"/>
                <a:gd name="T12" fmla="*/ 0 60000 65536"/>
                <a:gd name="T13" fmla="*/ 0 60000 65536"/>
                <a:gd name="T14" fmla="*/ 0 60000 65536"/>
                <a:gd name="T15" fmla="*/ 0 w 11"/>
                <a:gd name="T16" fmla="*/ 0 h 23"/>
                <a:gd name="T17" fmla="*/ 11 w 11"/>
                <a:gd name="T18" fmla="*/ 23 h 23"/>
              </a:gdLst>
              <a:ahLst/>
              <a:cxnLst>
                <a:cxn ang="T10">
                  <a:pos x="T0" y="T1"/>
                </a:cxn>
                <a:cxn ang="T11">
                  <a:pos x="T2" y="T3"/>
                </a:cxn>
                <a:cxn ang="T12">
                  <a:pos x="T4" y="T5"/>
                </a:cxn>
                <a:cxn ang="T13">
                  <a:pos x="T6" y="T7"/>
                </a:cxn>
                <a:cxn ang="T14">
                  <a:pos x="T8" y="T9"/>
                </a:cxn>
              </a:cxnLst>
              <a:rect l="T15" t="T16" r="T17" b="T18"/>
              <a:pathLst>
                <a:path w="11" h="23">
                  <a:moveTo>
                    <a:pt x="0" y="0"/>
                  </a:moveTo>
                  <a:lnTo>
                    <a:pt x="0" y="6"/>
                  </a:lnTo>
                  <a:lnTo>
                    <a:pt x="2" y="18"/>
                  </a:lnTo>
                  <a:lnTo>
                    <a:pt x="11" y="2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8" name="Freeform 167">
              <a:extLst>
                <a:ext uri="{FF2B5EF4-FFF2-40B4-BE49-F238E27FC236}">
                  <a16:creationId xmlns:a16="http://schemas.microsoft.com/office/drawing/2014/main" id="{65017653-9C74-4CE7-90E6-9731BF0E4970}"/>
                </a:ext>
              </a:extLst>
            </p:cNvPr>
            <p:cNvSpPr>
              <a:spLocks/>
            </p:cNvSpPr>
            <p:nvPr/>
          </p:nvSpPr>
          <p:spPr bwMode="auto">
            <a:xfrm>
              <a:off x="462" y="1993"/>
              <a:ext cx="2" cy="2"/>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0"/>
                  </a:moveTo>
                  <a:lnTo>
                    <a:pt x="3" y="7"/>
                  </a:lnTo>
                  <a:lnTo>
                    <a:pt x="11" y="1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9" name="Freeform 168">
              <a:extLst>
                <a:ext uri="{FF2B5EF4-FFF2-40B4-BE49-F238E27FC236}">
                  <a16:creationId xmlns:a16="http://schemas.microsoft.com/office/drawing/2014/main" id="{8101240B-8696-4737-94EB-E895D851C4D1}"/>
                </a:ext>
              </a:extLst>
            </p:cNvPr>
            <p:cNvSpPr>
              <a:spLocks/>
            </p:cNvSpPr>
            <p:nvPr/>
          </p:nvSpPr>
          <p:spPr bwMode="auto">
            <a:xfrm>
              <a:off x="423" y="1977"/>
              <a:ext cx="5" cy="6"/>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60000 65536"/>
                <a:gd name="T11" fmla="*/ 0 60000 65536"/>
                <a:gd name="T12" fmla="*/ 0 60000 65536"/>
                <a:gd name="T13" fmla="*/ 0 60000 65536"/>
                <a:gd name="T14" fmla="*/ 0 60000 65536"/>
                <a:gd name="T15" fmla="*/ 0 w 25"/>
                <a:gd name="T16" fmla="*/ 0 h 29"/>
                <a:gd name="T17" fmla="*/ 25 w 25"/>
                <a:gd name="T18" fmla="*/ 29 h 29"/>
              </a:gdLst>
              <a:ahLst/>
              <a:cxnLst>
                <a:cxn ang="T10">
                  <a:pos x="T0" y="T1"/>
                </a:cxn>
                <a:cxn ang="T11">
                  <a:pos x="T2" y="T3"/>
                </a:cxn>
                <a:cxn ang="T12">
                  <a:pos x="T4" y="T5"/>
                </a:cxn>
                <a:cxn ang="T13">
                  <a:pos x="T6" y="T7"/>
                </a:cxn>
                <a:cxn ang="T14">
                  <a:pos x="T8" y="T9"/>
                </a:cxn>
              </a:cxnLst>
              <a:rect l="T15" t="T16" r="T17" b="T18"/>
              <a:pathLst>
                <a:path w="25" h="29">
                  <a:moveTo>
                    <a:pt x="25" y="0"/>
                  </a:moveTo>
                  <a:lnTo>
                    <a:pt x="21" y="9"/>
                  </a:lnTo>
                  <a:lnTo>
                    <a:pt x="21" y="17"/>
                  </a:lnTo>
                  <a:lnTo>
                    <a:pt x="0" y="29"/>
                  </a:lnTo>
                  <a:lnTo>
                    <a:pt x="25"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0" name="Freeform 169">
              <a:extLst>
                <a:ext uri="{FF2B5EF4-FFF2-40B4-BE49-F238E27FC236}">
                  <a16:creationId xmlns:a16="http://schemas.microsoft.com/office/drawing/2014/main" id="{22AAAE4E-A768-4BEC-9793-C2ECB564E959}"/>
                </a:ext>
              </a:extLst>
            </p:cNvPr>
            <p:cNvSpPr>
              <a:spLocks/>
            </p:cNvSpPr>
            <p:nvPr/>
          </p:nvSpPr>
          <p:spPr bwMode="auto">
            <a:xfrm>
              <a:off x="403" y="1977"/>
              <a:ext cx="16" cy="16"/>
            </a:xfrm>
            <a:custGeom>
              <a:avLst/>
              <a:gdLst>
                <a:gd name="T0" fmla="*/ 0 w 80"/>
                <a:gd name="T1" fmla="*/ 0 h 81"/>
                <a:gd name="T2" fmla="*/ 0 w 80"/>
                <a:gd name="T3" fmla="*/ 0 h 81"/>
                <a:gd name="T4" fmla="*/ 0 w 80"/>
                <a:gd name="T5" fmla="*/ 0 h 81"/>
                <a:gd name="T6" fmla="*/ 0 w 80"/>
                <a:gd name="T7" fmla="*/ 0 h 81"/>
                <a:gd name="T8" fmla="*/ 0 w 80"/>
                <a:gd name="T9" fmla="*/ 0 h 81"/>
                <a:gd name="T10" fmla="*/ 0 w 80"/>
                <a:gd name="T11" fmla="*/ 0 h 81"/>
                <a:gd name="T12" fmla="*/ 0 60000 65536"/>
                <a:gd name="T13" fmla="*/ 0 60000 65536"/>
                <a:gd name="T14" fmla="*/ 0 60000 65536"/>
                <a:gd name="T15" fmla="*/ 0 60000 65536"/>
                <a:gd name="T16" fmla="*/ 0 60000 65536"/>
                <a:gd name="T17" fmla="*/ 0 60000 65536"/>
                <a:gd name="T18" fmla="*/ 0 w 80"/>
                <a:gd name="T19" fmla="*/ 0 h 81"/>
                <a:gd name="T20" fmla="*/ 80 w 8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80" h="81">
                  <a:moveTo>
                    <a:pt x="80" y="0"/>
                  </a:moveTo>
                  <a:lnTo>
                    <a:pt x="66" y="26"/>
                  </a:lnTo>
                  <a:lnTo>
                    <a:pt x="50" y="46"/>
                  </a:lnTo>
                  <a:lnTo>
                    <a:pt x="0" y="81"/>
                  </a:lnTo>
                  <a:lnTo>
                    <a:pt x="47" y="38"/>
                  </a:lnTo>
                  <a:lnTo>
                    <a:pt x="8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1" name="Freeform 170">
              <a:extLst>
                <a:ext uri="{FF2B5EF4-FFF2-40B4-BE49-F238E27FC236}">
                  <a16:creationId xmlns:a16="http://schemas.microsoft.com/office/drawing/2014/main" id="{1657A3F2-E143-4FD7-B16F-A854EF744A14}"/>
                </a:ext>
              </a:extLst>
            </p:cNvPr>
            <p:cNvSpPr>
              <a:spLocks/>
            </p:cNvSpPr>
            <p:nvPr/>
          </p:nvSpPr>
          <p:spPr bwMode="auto">
            <a:xfrm>
              <a:off x="395" y="2000"/>
              <a:ext cx="4" cy="12"/>
            </a:xfrm>
            <a:custGeom>
              <a:avLst/>
              <a:gdLst>
                <a:gd name="T0" fmla="*/ 0 w 18"/>
                <a:gd name="T1" fmla="*/ 0 h 58"/>
                <a:gd name="T2" fmla="*/ 0 w 18"/>
                <a:gd name="T3" fmla="*/ 0 h 58"/>
                <a:gd name="T4" fmla="*/ 0 w 18"/>
                <a:gd name="T5" fmla="*/ 0 h 58"/>
                <a:gd name="T6" fmla="*/ 0 w 18"/>
                <a:gd name="T7" fmla="*/ 0 h 58"/>
                <a:gd name="T8" fmla="*/ 0 w 18"/>
                <a:gd name="T9" fmla="*/ 0 h 58"/>
                <a:gd name="T10" fmla="*/ 0 w 18"/>
                <a:gd name="T11" fmla="*/ 0 h 58"/>
                <a:gd name="T12" fmla="*/ 0 w 18"/>
                <a:gd name="T13" fmla="*/ 0 h 58"/>
                <a:gd name="T14" fmla="*/ 0 60000 65536"/>
                <a:gd name="T15" fmla="*/ 0 60000 65536"/>
                <a:gd name="T16" fmla="*/ 0 60000 65536"/>
                <a:gd name="T17" fmla="*/ 0 60000 65536"/>
                <a:gd name="T18" fmla="*/ 0 60000 65536"/>
                <a:gd name="T19" fmla="*/ 0 60000 65536"/>
                <a:gd name="T20" fmla="*/ 0 60000 65536"/>
                <a:gd name="T21" fmla="*/ 0 w 18"/>
                <a:gd name="T22" fmla="*/ 0 h 58"/>
                <a:gd name="T23" fmla="*/ 18 w 18"/>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8">
                  <a:moveTo>
                    <a:pt x="0" y="0"/>
                  </a:moveTo>
                  <a:lnTo>
                    <a:pt x="11" y="20"/>
                  </a:lnTo>
                  <a:lnTo>
                    <a:pt x="15" y="41"/>
                  </a:lnTo>
                  <a:lnTo>
                    <a:pt x="16" y="58"/>
                  </a:lnTo>
                  <a:lnTo>
                    <a:pt x="18" y="33"/>
                  </a:lnTo>
                  <a:lnTo>
                    <a:pt x="16" y="1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2" name="Freeform 171">
              <a:extLst>
                <a:ext uri="{FF2B5EF4-FFF2-40B4-BE49-F238E27FC236}">
                  <a16:creationId xmlns:a16="http://schemas.microsoft.com/office/drawing/2014/main" id="{70B63D79-4BD3-4656-9EA4-6C81D6C1D966}"/>
                </a:ext>
              </a:extLst>
            </p:cNvPr>
            <p:cNvSpPr>
              <a:spLocks/>
            </p:cNvSpPr>
            <p:nvPr/>
          </p:nvSpPr>
          <p:spPr bwMode="auto">
            <a:xfrm>
              <a:off x="432" y="1988"/>
              <a:ext cx="2" cy="4"/>
            </a:xfrm>
            <a:custGeom>
              <a:avLst/>
              <a:gdLst>
                <a:gd name="T0" fmla="*/ 0 w 9"/>
                <a:gd name="T1" fmla="*/ 0 h 21"/>
                <a:gd name="T2" fmla="*/ 0 w 9"/>
                <a:gd name="T3" fmla="*/ 0 h 21"/>
                <a:gd name="T4" fmla="*/ 0 w 9"/>
                <a:gd name="T5" fmla="*/ 0 h 21"/>
                <a:gd name="T6" fmla="*/ 0 w 9"/>
                <a:gd name="T7" fmla="*/ 0 h 21"/>
                <a:gd name="T8" fmla="*/ 0 60000 65536"/>
                <a:gd name="T9" fmla="*/ 0 60000 65536"/>
                <a:gd name="T10" fmla="*/ 0 60000 65536"/>
                <a:gd name="T11" fmla="*/ 0 60000 65536"/>
                <a:gd name="T12" fmla="*/ 0 w 9"/>
                <a:gd name="T13" fmla="*/ 0 h 21"/>
                <a:gd name="T14" fmla="*/ 9 w 9"/>
                <a:gd name="T15" fmla="*/ 21 h 21"/>
              </a:gdLst>
              <a:ahLst/>
              <a:cxnLst>
                <a:cxn ang="T8">
                  <a:pos x="T0" y="T1"/>
                </a:cxn>
                <a:cxn ang="T9">
                  <a:pos x="T2" y="T3"/>
                </a:cxn>
                <a:cxn ang="T10">
                  <a:pos x="T4" y="T5"/>
                </a:cxn>
                <a:cxn ang="T11">
                  <a:pos x="T6" y="T7"/>
                </a:cxn>
              </a:cxnLst>
              <a:rect l="T12" t="T13" r="T14" b="T15"/>
              <a:pathLst>
                <a:path w="9" h="21">
                  <a:moveTo>
                    <a:pt x="2" y="0"/>
                  </a:moveTo>
                  <a:lnTo>
                    <a:pt x="0" y="9"/>
                  </a:lnTo>
                  <a:lnTo>
                    <a:pt x="9" y="21"/>
                  </a:lnTo>
                  <a:lnTo>
                    <a:pt x="2"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73" name="Group 172">
            <a:extLst>
              <a:ext uri="{FF2B5EF4-FFF2-40B4-BE49-F238E27FC236}">
                <a16:creationId xmlns:a16="http://schemas.microsoft.com/office/drawing/2014/main" id="{2ED27F16-DB7A-46B0-88D3-87882B187AC6}"/>
              </a:ext>
            </a:extLst>
          </p:cNvPr>
          <p:cNvGrpSpPr>
            <a:grpSpLocks/>
          </p:cNvGrpSpPr>
          <p:nvPr/>
        </p:nvGrpSpPr>
        <p:grpSpPr bwMode="auto">
          <a:xfrm>
            <a:off x="278916" y="4543425"/>
            <a:ext cx="363538" cy="415925"/>
            <a:chOff x="162" y="1828"/>
            <a:chExt cx="229" cy="262"/>
          </a:xfrm>
        </p:grpSpPr>
        <p:sp>
          <p:nvSpPr>
            <p:cNvPr id="174" name="Freeform 173">
              <a:extLst>
                <a:ext uri="{FF2B5EF4-FFF2-40B4-BE49-F238E27FC236}">
                  <a16:creationId xmlns:a16="http://schemas.microsoft.com/office/drawing/2014/main" id="{BA22CA80-CDC9-4375-8380-D46B9396C4BA}"/>
                </a:ext>
              </a:extLst>
            </p:cNvPr>
            <p:cNvSpPr>
              <a:spLocks/>
            </p:cNvSpPr>
            <p:nvPr/>
          </p:nvSpPr>
          <p:spPr bwMode="auto">
            <a:xfrm>
              <a:off x="286" y="1828"/>
              <a:ext cx="7" cy="5"/>
            </a:xfrm>
            <a:custGeom>
              <a:avLst/>
              <a:gdLst>
                <a:gd name="T0" fmla="*/ 0 w 37"/>
                <a:gd name="T1" fmla="*/ 0 h 25"/>
                <a:gd name="T2" fmla="*/ 0 w 37"/>
                <a:gd name="T3" fmla="*/ 0 h 25"/>
                <a:gd name="T4" fmla="*/ 0 w 37"/>
                <a:gd name="T5" fmla="*/ 0 h 25"/>
                <a:gd name="T6" fmla="*/ 0 w 37"/>
                <a:gd name="T7" fmla="*/ 0 h 25"/>
                <a:gd name="T8" fmla="*/ 0 w 37"/>
                <a:gd name="T9" fmla="*/ 0 h 25"/>
                <a:gd name="T10" fmla="*/ 0 w 37"/>
                <a:gd name="T11" fmla="*/ 0 h 25"/>
                <a:gd name="T12" fmla="*/ 0 w 37"/>
                <a:gd name="T13" fmla="*/ 0 h 25"/>
                <a:gd name="T14" fmla="*/ 0 w 37"/>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5"/>
                <a:gd name="T26" fmla="*/ 37 w 3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5">
                  <a:moveTo>
                    <a:pt x="37" y="0"/>
                  </a:moveTo>
                  <a:lnTo>
                    <a:pt x="26" y="7"/>
                  </a:lnTo>
                  <a:lnTo>
                    <a:pt x="16" y="10"/>
                  </a:lnTo>
                  <a:lnTo>
                    <a:pt x="6" y="16"/>
                  </a:lnTo>
                  <a:lnTo>
                    <a:pt x="0" y="25"/>
                  </a:lnTo>
                  <a:lnTo>
                    <a:pt x="9" y="22"/>
                  </a:lnTo>
                  <a:lnTo>
                    <a:pt x="26" y="17"/>
                  </a:lnTo>
                  <a:lnTo>
                    <a:pt x="3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5" name="Freeform 174">
              <a:extLst>
                <a:ext uri="{FF2B5EF4-FFF2-40B4-BE49-F238E27FC236}">
                  <a16:creationId xmlns:a16="http://schemas.microsoft.com/office/drawing/2014/main" id="{16FEC3E0-ED3E-4084-956E-1ABC2ADA679E}"/>
                </a:ext>
              </a:extLst>
            </p:cNvPr>
            <p:cNvSpPr>
              <a:spLocks/>
            </p:cNvSpPr>
            <p:nvPr/>
          </p:nvSpPr>
          <p:spPr bwMode="auto">
            <a:xfrm>
              <a:off x="289" y="1837"/>
              <a:ext cx="2" cy="3"/>
            </a:xfrm>
            <a:custGeom>
              <a:avLst/>
              <a:gdLst>
                <a:gd name="T0" fmla="*/ 0 w 9"/>
                <a:gd name="T1" fmla="*/ 0 h 16"/>
                <a:gd name="T2" fmla="*/ 0 w 9"/>
                <a:gd name="T3" fmla="*/ 0 h 16"/>
                <a:gd name="T4" fmla="*/ 0 w 9"/>
                <a:gd name="T5" fmla="*/ 0 h 16"/>
                <a:gd name="T6" fmla="*/ 0 w 9"/>
                <a:gd name="T7" fmla="*/ 0 h 16"/>
                <a:gd name="T8" fmla="*/ 0 60000 65536"/>
                <a:gd name="T9" fmla="*/ 0 60000 65536"/>
                <a:gd name="T10" fmla="*/ 0 60000 65536"/>
                <a:gd name="T11" fmla="*/ 0 60000 65536"/>
                <a:gd name="T12" fmla="*/ 0 w 9"/>
                <a:gd name="T13" fmla="*/ 0 h 16"/>
                <a:gd name="T14" fmla="*/ 9 w 9"/>
                <a:gd name="T15" fmla="*/ 16 h 16"/>
              </a:gdLst>
              <a:ahLst/>
              <a:cxnLst>
                <a:cxn ang="T8">
                  <a:pos x="T0" y="T1"/>
                </a:cxn>
                <a:cxn ang="T9">
                  <a:pos x="T2" y="T3"/>
                </a:cxn>
                <a:cxn ang="T10">
                  <a:pos x="T4" y="T5"/>
                </a:cxn>
                <a:cxn ang="T11">
                  <a:pos x="T6" y="T7"/>
                </a:cxn>
              </a:cxnLst>
              <a:rect l="T12" t="T13" r="T14" b="T15"/>
              <a:pathLst>
                <a:path w="9" h="16">
                  <a:moveTo>
                    <a:pt x="9" y="0"/>
                  </a:moveTo>
                  <a:lnTo>
                    <a:pt x="0" y="0"/>
                  </a:lnTo>
                  <a:lnTo>
                    <a:pt x="0" y="16"/>
                  </a:lnTo>
                  <a:lnTo>
                    <a:pt x="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6" name="Freeform 175">
              <a:extLst>
                <a:ext uri="{FF2B5EF4-FFF2-40B4-BE49-F238E27FC236}">
                  <a16:creationId xmlns:a16="http://schemas.microsoft.com/office/drawing/2014/main" id="{91493A24-7E74-45CA-BF61-D858E663DAAF}"/>
                </a:ext>
              </a:extLst>
            </p:cNvPr>
            <p:cNvSpPr>
              <a:spLocks/>
            </p:cNvSpPr>
            <p:nvPr/>
          </p:nvSpPr>
          <p:spPr bwMode="auto">
            <a:xfrm>
              <a:off x="260" y="1863"/>
              <a:ext cx="62" cy="154"/>
            </a:xfrm>
            <a:custGeom>
              <a:avLst/>
              <a:gdLst>
                <a:gd name="T0" fmla="*/ 0 w 309"/>
                <a:gd name="T1" fmla="*/ 0 h 772"/>
                <a:gd name="T2" fmla="*/ 0 w 309"/>
                <a:gd name="T3" fmla="*/ 0 h 772"/>
                <a:gd name="T4" fmla="*/ 0 w 309"/>
                <a:gd name="T5" fmla="*/ 0 h 772"/>
                <a:gd name="T6" fmla="*/ 0 w 309"/>
                <a:gd name="T7" fmla="*/ 0 h 772"/>
                <a:gd name="T8" fmla="*/ 0 w 309"/>
                <a:gd name="T9" fmla="*/ 0 h 772"/>
                <a:gd name="T10" fmla="*/ 0 w 309"/>
                <a:gd name="T11" fmla="*/ 0 h 772"/>
                <a:gd name="T12" fmla="*/ 0 w 309"/>
                <a:gd name="T13" fmla="*/ 0 h 772"/>
                <a:gd name="T14" fmla="*/ 0 w 309"/>
                <a:gd name="T15" fmla="*/ 0 h 772"/>
                <a:gd name="T16" fmla="*/ 0 w 309"/>
                <a:gd name="T17" fmla="*/ 0 h 772"/>
                <a:gd name="T18" fmla="*/ 0 w 309"/>
                <a:gd name="T19" fmla="*/ 0 h 7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772"/>
                <a:gd name="T32" fmla="*/ 309 w 309"/>
                <a:gd name="T33" fmla="*/ 772 h 7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772">
                  <a:moveTo>
                    <a:pt x="46" y="0"/>
                  </a:moveTo>
                  <a:lnTo>
                    <a:pt x="75" y="32"/>
                  </a:lnTo>
                  <a:lnTo>
                    <a:pt x="84" y="78"/>
                  </a:lnTo>
                  <a:lnTo>
                    <a:pt x="127" y="122"/>
                  </a:lnTo>
                  <a:lnTo>
                    <a:pt x="218" y="330"/>
                  </a:lnTo>
                  <a:lnTo>
                    <a:pt x="269" y="519"/>
                  </a:lnTo>
                  <a:lnTo>
                    <a:pt x="309" y="772"/>
                  </a:lnTo>
                  <a:lnTo>
                    <a:pt x="182" y="659"/>
                  </a:lnTo>
                  <a:lnTo>
                    <a:pt x="0" y="100"/>
                  </a:lnTo>
                  <a:lnTo>
                    <a:pt x="46" y="0"/>
                  </a:lnTo>
                  <a:close/>
                </a:path>
              </a:pathLst>
            </a:custGeom>
            <a:solidFill>
              <a:srgbClr val="40000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7" name="Freeform 176">
              <a:extLst>
                <a:ext uri="{FF2B5EF4-FFF2-40B4-BE49-F238E27FC236}">
                  <a16:creationId xmlns:a16="http://schemas.microsoft.com/office/drawing/2014/main" id="{52779055-879E-4BF0-99AB-0934AB924C05}"/>
                </a:ext>
              </a:extLst>
            </p:cNvPr>
            <p:cNvSpPr>
              <a:spLocks/>
            </p:cNvSpPr>
            <p:nvPr/>
          </p:nvSpPr>
          <p:spPr bwMode="auto">
            <a:xfrm>
              <a:off x="162" y="1833"/>
              <a:ext cx="229" cy="257"/>
            </a:xfrm>
            <a:custGeom>
              <a:avLst/>
              <a:gdLst>
                <a:gd name="T0" fmla="*/ 0 w 1147"/>
                <a:gd name="T1" fmla="*/ 0 h 1285"/>
                <a:gd name="T2" fmla="*/ 0 w 1147"/>
                <a:gd name="T3" fmla="*/ 0 h 1285"/>
                <a:gd name="T4" fmla="*/ 0 w 1147"/>
                <a:gd name="T5" fmla="*/ 0 h 1285"/>
                <a:gd name="T6" fmla="*/ 0 w 1147"/>
                <a:gd name="T7" fmla="*/ 0 h 1285"/>
                <a:gd name="T8" fmla="*/ 0 w 1147"/>
                <a:gd name="T9" fmla="*/ 0 h 1285"/>
                <a:gd name="T10" fmla="*/ 0 w 1147"/>
                <a:gd name="T11" fmla="*/ 0 h 1285"/>
                <a:gd name="T12" fmla="*/ 0 w 1147"/>
                <a:gd name="T13" fmla="*/ 0 h 1285"/>
                <a:gd name="T14" fmla="*/ 0 w 1147"/>
                <a:gd name="T15" fmla="*/ 0 h 1285"/>
                <a:gd name="T16" fmla="*/ 0 w 1147"/>
                <a:gd name="T17" fmla="*/ 0 h 1285"/>
                <a:gd name="T18" fmla="*/ 0 w 1147"/>
                <a:gd name="T19" fmla="*/ 0 h 1285"/>
                <a:gd name="T20" fmla="*/ 0 w 1147"/>
                <a:gd name="T21" fmla="*/ 0 h 1285"/>
                <a:gd name="T22" fmla="*/ 0 w 1147"/>
                <a:gd name="T23" fmla="*/ 0 h 1285"/>
                <a:gd name="T24" fmla="*/ 0 w 1147"/>
                <a:gd name="T25" fmla="*/ 0 h 1285"/>
                <a:gd name="T26" fmla="*/ 0 w 1147"/>
                <a:gd name="T27" fmla="*/ 0 h 1285"/>
                <a:gd name="T28" fmla="*/ 0 w 1147"/>
                <a:gd name="T29" fmla="*/ 0 h 1285"/>
                <a:gd name="T30" fmla="*/ 0 w 1147"/>
                <a:gd name="T31" fmla="*/ 0 h 1285"/>
                <a:gd name="T32" fmla="*/ 0 w 1147"/>
                <a:gd name="T33" fmla="*/ 0 h 1285"/>
                <a:gd name="T34" fmla="*/ 0 w 1147"/>
                <a:gd name="T35" fmla="*/ 0 h 1285"/>
                <a:gd name="T36" fmla="*/ 0 w 1147"/>
                <a:gd name="T37" fmla="*/ 0 h 1285"/>
                <a:gd name="T38" fmla="*/ 0 w 1147"/>
                <a:gd name="T39" fmla="*/ 0 h 1285"/>
                <a:gd name="T40" fmla="*/ 0 w 1147"/>
                <a:gd name="T41" fmla="*/ 0 h 1285"/>
                <a:gd name="T42" fmla="*/ 0 w 1147"/>
                <a:gd name="T43" fmla="*/ 0 h 1285"/>
                <a:gd name="T44" fmla="*/ 0 w 1147"/>
                <a:gd name="T45" fmla="*/ 0 h 1285"/>
                <a:gd name="T46" fmla="*/ 0 w 1147"/>
                <a:gd name="T47" fmla="*/ 0 h 1285"/>
                <a:gd name="T48" fmla="*/ 0 w 1147"/>
                <a:gd name="T49" fmla="*/ 0 h 1285"/>
                <a:gd name="T50" fmla="*/ 0 w 1147"/>
                <a:gd name="T51" fmla="*/ 0 h 1285"/>
                <a:gd name="T52" fmla="*/ 0 w 1147"/>
                <a:gd name="T53" fmla="*/ 0 h 1285"/>
                <a:gd name="T54" fmla="*/ 0 w 1147"/>
                <a:gd name="T55" fmla="*/ 0 h 1285"/>
                <a:gd name="T56" fmla="*/ 0 w 1147"/>
                <a:gd name="T57" fmla="*/ 0 h 1285"/>
                <a:gd name="T58" fmla="*/ 0 w 1147"/>
                <a:gd name="T59" fmla="*/ 0 h 1285"/>
                <a:gd name="T60" fmla="*/ 0 w 1147"/>
                <a:gd name="T61" fmla="*/ 0 h 1285"/>
                <a:gd name="T62" fmla="*/ 0 w 1147"/>
                <a:gd name="T63" fmla="*/ 0 h 1285"/>
                <a:gd name="T64" fmla="*/ 0 w 1147"/>
                <a:gd name="T65" fmla="*/ 0 h 1285"/>
                <a:gd name="T66" fmla="*/ 0 w 1147"/>
                <a:gd name="T67" fmla="*/ 0 h 1285"/>
                <a:gd name="T68" fmla="*/ 0 w 1147"/>
                <a:gd name="T69" fmla="*/ 0 h 1285"/>
                <a:gd name="T70" fmla="*/ 0 w 1147"/>
                <a:gd name="T71" fmla="*/ 0 h 1285"/>
                <a:gd name="T72" fmla="*/ 0 w 1147"/>
                <a:gd name="T73" fmla="*/ 0 h 1285"/>
                <a:gd name="T74" fmla="*/ 0 w 1147"/>
                <a:gd name="T75" fmla="*/ 0 h 1285"/>
                <a:gd name="T76" fmla="*/ 0 w 1147"/>
                <a:gd name="T77" fmla="*/ 0 h 1285"/>
                <a:gd name="T78" fmla="*/ 0 w 1147"/>
                <a:gd name="T79" fmla="*/ 0 h 1285"/>
                <a:gd name="T80" fmla="*/ 0 w 1147"/>
                <a:gd name="T81" fmla="*/ 0 h 1285"/>
                <a:gd name="T82" fmla="*/ 0 w 1147"/>
                <a:gd name="T83" fmla="*/ 0 h 1285"/>
                <a:gd name="T84" fmla="*/ 0 w 1147"/>
                <a:gd name="T85" fmla="*/ 0 h 1285"/>
                <a:gd name="T86" fmla="*/ 0 w 1147"/>
                <a:gd name="T87" fmla="*/ 0 h 1285"/>
                <a:gd name="T88" fmla="*/ 0 w 1147"/>
                <a:gd name="T89" fmla="*/ 0 h 1285"/>
                <a:gd name="T90" fmla="*/ 0 w 1147"/>
                <a:gd name="T91" fmla="*/ 0 h 12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7"/>
                <a:gd name="T139" fmla="*/ 0 h 1285"/>
                <a:gd name="T140" fmla="*/ 1147 w 1147"/>
                <a:gd name="T141" fmla="*/ 1285 h 12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7" h="1285">
                  <a:moveTo>
                    <a:pt x="212" y="67"/>
                  </a:moveTo>
                  <a:lnTo>
                    <a:pt x="247" y="0"/>
                  </a:lnTo>
                  <a:lnTo>
                    <a:pt x="528" y="116"/>
                  </a:lnTo>
                  <a:lnTo>
                    <a:pt x="541" y="206"/>
                  </a:lnTo>
                  <a:lnTo>
                    <a:pt x="563" y="238"/>
                  </a:lnTo>
                  <a:lnTo>
                    <a:pt x="595" y="274"/>
                  </a:lnTo>
                  <a:lnTo>
                    <a:pt x="614" y="339"/>
                  </a:lnTo>
                  <a:lnTo>
                    <a:pt x="676" y="487"/>
                  </a:lnTo>
                  <a:lnTo>
                    <a:pt x="727" y="663"/>
                  </a:lnTo>
                  <a:lnTo>
                    <a:pt x="748" y="780"/>
                  </a:lnTo>
                  <a:lnTo>
                    <a:pt x="974" y="785"/>
                  </a:lnTo>
                  <a:lnTo>
                    <a:pt x="1011" y="807"/>
                  </a:lnTo>
                  <a:lnTo>
                    <a:pt x="1115" y="807"/>
                  </a:lnTo>
                  <a:lnTo>
                    <a:pt x="1143" y="853"/>
                  </a:lnTo>
                  <a:lnTo>
                    <a:pt x="1147" y="907"/>
                  </a:lnTo>
                  <a:lnTo>
                    <a:pt x="1137" y="956"/>
                  </a:lnTo>
                  <a:lnTo>
                    <a:pt x="1042" y="974"/>
                  </a:lnTo>
                  <a:lnTo>
                    <a:pt x="997" y="1041"/>
                  </a:lnTo>
                  <a:lnTo>
                    <a:pt x="907" y="1064"/>
                  </a:lnTo>
                  <a:lnTo>
                    <a:pt x="840" y="1064"/>
                  </a:lnTo>
                  <a:lnTo>
                    <a:pt x="763" y="1079"/>
                  </a:lnTo>
                  <a:lnTo>
                    <a:pt x="759" y="1110"/>
                  </a:lnTo>
                  <a:lnTo>
                    <a:pt x="763" y="1177"/>
                  </a:lnTo>
                  <a:lnTo>
                    <a:pt x="754" y="1223"/>
                  </a:lnTo>
                  <a:lnTo>
                    <a:pt x="713" y="1227"/>
                  </a:lnTo>
                  <a:lnTo>
                    <a:pt x="663" y="1236"/>
                  </a:lnTo>
                  <a:lnTo>
                    <a:pt x="614" y="1282"/>
                  </a:lnTo>
                  <a:lnTo>
                    <a:pt x="554" y="1282"/>
                  </a:lnTo>
                  <a:lnTo>
                    <a:pt x="501" y="1276"/>
                  </a:lnTo>
                  <a:lnTo>
                    <a:pt x="420" y="1250"/>
                  </a:lnTo>
                  <a:lnTo>
                    <a:pt x="330" y="1259"/>
                  </a:lnTo>
                  <a:lnTo>
                    <a:pt x="238" y="1285"/>
                  </a:lnTo>
                  <a:lnTo>
                    <a:pt x="153" y="1267"/>
                  </a:lnTo>
                  <a:lnTo>
                    <a:pt x="95" y="1200"/>
                  </a:lnTo>
                  <a:lnTo>
                    <a:pt x="99" y="1128"/>
                  </a:lnTo>
                  <a:lnTo>
                    <a:pt x="76" y="1038"/>
                  </a:lnTo>
                  <a:lnTo>
                    <a:pt x="64" y="920"/>
                  </a:lnTo>
                  <a:lnTo>
                    <a:pt x="36" y="812"/>
                  </a:lnTo>
                  <a:lnTo>
                    <a:pt x="0" y="650"/>
                  </a:lnTo>
                  <a:lnTo>
                    <a:pt x="4" y="487"/>
                  </a:lnTo>
                  <a:lnTo>
                    <a:pt x="4" y="342"/>
                  </a:lnTo>
                  <a:lnTo>
                    <a:pt x="14" y="243"/>
                  </a:lnTo>
                  <a:lnTo>
                    <a:pt x="36" y="198"/>
                  </a:lnTo>
                  <a:lnTo>
                    <a:pt x="87" y="162"/>
                  </a:lnTo>
                  <a:lnTo>
                    <a:pt x="145" y="102"/>
                  </a:lnTo>
                  <a:lnTo>
                    <a:pt x="212" y="67"/>
                  </a:lnTo>
                  <a:close/>
                </a:path>
              </a:pathLst>
            </a:custGeom>
            <a:solidFill>
              <a:srgbClr val="C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8" name="Freeform 177">
              <a:extLst>
                <a:ext uri="{FF2B5EF4-FFF2-40B4-BE49-F238E27FC236}">
                  <a16:creationId xmlns:a16="http://schemas.microsoft.com/office/drawing/2014/main" id="{0C14B464-F95D-4E85-9B44-8CA85EEE2A96}"/>
                </a:ext>
              </a:extLst>
            </p:cNvPr>
            <p:cNvSpPr>
              <a:spLocks/>
            </p:cNvSpPr>
            <p:nvPr/>
          </p:nvSpPr>
          <p:spPr bwMode="auto">
            <a:xfrm>
              <a:off x="166" y="1848"/>
              <a:ext cx="145" cy="240"/>
            </a:xfrm>
            <a:custGeom>
              <a:avLst/>
              <a:gdLst>
                <a:gd name="T0" fmla="*/ 0 w 725"/>
                <a:gd name="T1" fmla="*/ 0 h 1198"/>
                <a:gd name="T2" fmla="*/ 0 w 725"/>
                <a:gd name="T3" fmla="*/ 0 h 1198"/>
                <a:gd name="T4" fmla="*/ 0 w 725"/>
                <a:gd name="T5" fmla="*/ 0 h 1198"/>
                <a:gd name="T6" fmla="*/ 0 w 725"/>
                <a:gd name="T7" fmla="*/ 0 h 1198"/>
                <a:gd name="T8" fmla="*/ 0 w 725"/>
                <a:gd name="T9" fmla="*/ 0 h 1198"/>
                <a:gd name="T10" fmla="*/ 0 w 725"/>
                <a:gd name="T11" fmla="*/ 0 h 1198"/>
                <a:gd name="T12" fmla="*/ 0 w 725"/>
                <a:gd name="T13" fmla="*/ 0 h 1198"/>
                <a:gd name="T14" fmla="*/ 0 w 725"/>
                <a:gd name="T15" fmla="*/ 0 h 1198"/>
                <a:gd name="T16" fmla="*/ 0 w 725"/>
                <a:gd name="T17" fmla="*/ 0 h 1198"/>
                <a:gd name="T18" fmla="*/ 0 w 725"/>
                <a:gd name="T19" fmla="*/ 0 h 1198"/>
                <a:gd name="T20" fmla="*/ 0 w 725"/>
                <a:gd name="T21" fmla="*/ 0 h 1198"/>
                <a:gd name="T22" fmla="*/ 0 w 725"/>
                <a:gd name="T23" fmla="*/ 0 h 1198"/>
                <a:gd name="T24" fmla="*/ 0 w 725"/>
                <a:gd name="T25" fmla="*/ 0 h 1198"/>
                <a:gd name="T26" fmla="*/ 0 w 725"/>
                <a:gd name="T27" fmla="*/ 0 h 1198"/>
                <a:gd name="T28" fmla="*/ 0 w 725"/>
                <a:gd name="T29" fmla="*/ 0 h 1198"/>
                <a:gd name="T30" fmla="*/ 0 w 725"/>
                <a:gd name="T31" fmla="*/ 0 h 1198"/>
                <a:gd name="T32" fmla="*/ 0 w 725"/>
                <a:gd name="T33" fmla="*/ 0 h 1198"/>
                <a:gd name="T34" fmla="*/ 0 w 725"/>
                <a:gd name="T35" fmla="*/ 0 h 1198"/>
                <a:gd name="T36" fmla="*/ 0 w 725"/>
                <a:gd name="T37" fmla="*/ 0 h 1198"/>
                <a:gd name="T38" fmla="*/ 0 w 725"/>
                <a:gd name="T39" fmla="*/ 0 h 1198"/>
                <a:gd name="T40" fmla="*/ 0 w 725"/>
                <a:gd name="T41" fmla="*/ 0 h 1198"/>
                <a:gd name="T42" fmla="*/ 0 w 725"/>
                <a:gd name="T43" fmla="*/ 0 h 1198"/>
                <a:gd name="T44" fmla="*/ 0 w 725"/>
                <a:gd name="T45" fmla="*/ 0 h 1198"/>
                <a:gd name="T46" fmla="*/ 0 w 725"/>
                <a:gd name="T47" fmla="*/ 0 h 1198"/>
                <a:gd name="T48" fmla="*/ 0 w 725"/>
                <a:gd name="T49" fmla="*/ 0 h 1198"/>
                <a:gd name="T50" fmla="*/ 0 w 725"/>
                <a:gd name="T51" fmla="*/ 0 h 1198"/>
                <a:gd name="T52" fmla="*/ 0 w 725"/>
                <a:gd name="T53" fmla="*/ 0 h 1198"/>
                <a:gd name="T54" fmla="*/ 0 w 725"/>
                <a:gd name="T55" fmla="*/ 0 h 1198"/>
                <a:gd name="T56" fmla="*/ 0 w 725"/>
                <a:gd name="T57" fmla="*/ 0 h 1198"/>
                <a:gd name="T58" fmla="*/ 0 w 725"/>
                <a:gd name="T59" fmla="*/ 0 h 1198"/>
                <a:gd name="T60" fmla="*/ 0 w 725"/>
                <a:gd name="T61" fmla="*/ 0 h 1198"/>
                <a:gd name="T62" fmla="*/ 0 w 725"/>
                <a:gd name="T63" fmla="*/ 0 h 1198"/>
                <a:gd name="T64" fmla="*/ 0 w 725"/>
                <a:gd name="T65" fmla="*/ 0 h 1198"/>
                <a:gd name="T66" fmla="*/ 0 w 725"/>
                <a:gd name="T67" fmla="*/ 0 h 1198"/>
                <a:gd name="T68" fmla="*/ 0 w 725"/>
                <a:gd name="T69" fmla="*/ 0 h 1198"/>
                <a:gd name="T70" fmla="*/ 0 w 725"/>
                <a:gd name="T71" fmla="*/ 0 h 1198"/>
                <a:gd name="T72" fmla="*/ 0 w 725"/>
                <a:gd name="T73" fmla="*/ 0 h 1198"/>
                <a:gd name="T74" fmla="*/ 0 w 725"/>
                <a:gd name="T75" fmla="*/ 0 h 1198"/>
                <a:gd name="T76" fmla="*/ 0 w 725"/>
                <a:gd name="T77" fmla="*/ 0 h 11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5"/>
                <a:gd name="T118" fmla="*/ 0 h 1198"/>
                <a:gd name="T119" fmla="*/ 725 w 725"/>
                <a:gd name="T120" fmla="*/ 1198 h 11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5" h="1198">
                  <a:moveTo>
                    <a:pt x="725" y="1005"/>
                  </a:moveTo>
                  <a:lnTo>
                    <a:pt x="630" y="990"/>
                  </a:lnTo>
                  <a:lnTo>
                    <a:pt x="549" y="986"/>
                  </a:lnTo>
                  <a:lnTo>
                    <a:pt x="460" y="978"/>
                  </a:lnTo>
                  <a:lnTo>
                    <a:pt x="359" y="963"/>
                  </a:lnTo>
                  <a:lnTo>
                    <a:pt x="314" y="932"/>
                  </a:lnTo>
                  <a:lnTo>
                    <a:pt x="193" y="780"/>
                  </a:lnTo>
                  <a:lnTo>
                    <a:pt x="256" y="825"/>
                  </a:lnTo>
                  <a:lnTo>
                    <a:pt x="297" y="861"/>
                  </a:lnTo>
                  <a:lnTo>
                    <a:pt x="274" y="753"/>
                  </a:lnTo>
                  <a:lnTo>
                    <a:pt x="228" y="712"/>
                  </a:lnTo>
                  <a:lnTo>
                    <a:pt x="162" y="600"/>
                  </a:lnTo>
                  <a:lnTo>
                    <a:pt x="225" y="653"/>
                  </a:lnTo>
                  <a:lnTo>
                    <a:pt x="266" y="668"/>
                  </a:lnTo>
                  <a:lnTo>
                    <a:pt x="256" y="590"/>
                  </a:lnTo>
                  <a:lnTo>
                    <a:pt x="211" y="532"/>
                  </a:lnTo>
                  <a:lnTo>
                    <a:pt x="167" y="487"/>
                  </a:lnTo>
                  <a:lnTo>
                    <a:pt x="121" y="355"/>
                  </a:lnTo>
                  <a:lnTo>
                    <a:pt x="207" y="464"/>
                  </a:lnTo>
                  <a:lnTo>
                    <a:pt x="256" y="504"/>
                  </a:lnTo>
                  <a:lnTo>
                    <a:pt x="261" y="337"/>
                  </a:lnTo>
                  <a:lnTo>
                    <a:pt x="274" y="271"/>
                  </a:lnTo>
                  <a:lnTo>
                    <a:pt x="301" y="240"/>
                  </a:lnTo>
                  <a:lnTo>
                    <a:pt x="341" y="190"/>
                  </a:lnTo>
                  <a:lnTo>
                    <a:pt x="405" y="167"/>
                  </a:lnTo>
                  <a:lnTo>
                    <a:pt x="437" y="153"/>
                  </a:lnTo>
                  <a:lnTo>
                    <a:pt x="347" y="68"/>
                  </a:lnTo>
                  <a:lnTo>
                    <a:pt x="251" y="90"/>
                  </a:lnTo>
                  <a:lnTo>
                    <a:pt x="188" y="127"/>
                  </a:lnTo>
                  <a:lnTo>
                    <a:pt x="167" y="162"/>
                  </a:lnTo>
                  <a:lnTo>
                    <a:pt x="184" y="107"/>
                  </a:lnTo>
                  <a:lnTo>
                    <a:pt x="220" y="90"/>
                  </a:lnTo>
                  <a:lnTo>
                    <a:pt x="278" y="68"/>
                  </a:lnTo>
                  <a:lnTo>
                    <a:pt x="324" y="60"/>
                  </a:lnTo>
                  <a:lnTo>
                    <a:pt x="297" y="45"/>
                  </a:lnTo>
                  <a:lnTo>
                    <a:pt x="251" y="32"/>
                  </a:lnTo>
                  <a:lnTo>
                    <a:pt x="211" y="17"/>
                  </a:lnTo>
                  <a:lnTo>
                    <a:pt x="188" y="0"/>
                  </a:lnTo>
                  <a:lnTo>
                    <a:pt x="136" y="37"/>
                  </a:lnTo>
                  <a:lnTo>
                    <a:pt x="104" y="68"/>
                  </a:lnTo>
                  <a:lnTo>
                    <a:pt x="73" y="107"/>
                  </a:lnTo>
                  <a:lnTo>
                    <a:pt x="27" y="130"/>
                  </a:lnTo>
                  <a:lnTo>
                    <a:pt x="18" y="172"/>
                  </a:lnTo>
                  <a:lnTo>
                    <a:pt x="0" y="240"/>
                  </a:lnTo>
                  <a:lnTo>
                    <a:pt x="0" y="342"/>
                  </a:lnTo>
                  <a:lnTo>
                    <a:pt x="5" y="450"/>
                  </a:lnTo>
                  <a:lnTo>
                    <a:pt x="8" y="573"/>
                  </a:lnTo>
                  <a:lnTo>
                    <a:pt x="31" y="698"/>
                  </a:lnTo>
                  <a:lnTo>
                    <a:pt x="58" y="830"/>
                  </a:lnTo>
                  <a:lnTo>
                    <a:pt x="73" y="941"/>
                  </a:lnTo>
                  <a:lnTo>
                    <a:pt x="95" y="1022"/>
                  </a:lnTo>
                  <a:lnTo>
                    <a:pt x="90" y="1095"/>
                  </a:lnTo>
                  <a:lnTo>
                    <a:pt x="99" y="1135"/>
                  </a:lnTo>
                  <a:lnTo>
                    <a:pt x="131" y="1166"/>
                  </a:lnTo>
                  <a:lnTo>
                    <a:pt x="171" y="1193"/>
                  </a:lnTo>
                  <a:lnTo>
                    <a:pt x="225" y="1198"/>
                  </a:lnTo>
                  <a:lnTo>
                    <a:pt x="251" y="1185"/>
                  </a:lnTo>
                  <a:lnTo>
                    <a:pt x="288" y="1181"/>
                  </a:lnTo>
                  <a:lnTo>
                    <a:pt x="374" y="1163"/>
                  </a:lnTo>
                  <a:lnTo>
                    <a:pt x="337" y="1118"/>
                  </a:lnTo>
                  <a:lnTo>
                    <a:pt x="297" y="1053"/>
                  </a:lnTo>
                  <a:lnTo>
                    <a:pt x="356" y="1099"/>
                  </a:lnTo>
                  <a:lnTo>
                    <a:pt x="401" y="1140"/>
                  </a:lnTo>
                  <a:lnTo>
                    <a:pt x="433" y="1163"/>
                  </a:lnTo>
                  <a:lnTo>
                    <a:pt x="477" y="1185"/>
                  </a:lnTo>
                  <a:lnTo>
                    <a:pt x="527" y="1185"/>
                  </a:lnTo>
                  <a:lnTo>
                    <a:pt x="575" y="1185"/>
                  </a:lnTo>
                  <a:lnTo>
                    <a:pt x="603" y="1172"/>
                  </a:lnTo>
                  <a:lnTo>
                    <a:pt x="616" y="1158"/>
                  </a:lnTo>
                  <a:lnTo>
                    <a:pt x="553" y="1122"/>
                  </a:lnTo>
                  <a:lnTo>
                    <a:pt x="491" y="1063"/>
                  </a:lnTo>
                  <a:lnTo>
                    <a:pt x="472" y="1036"/>
                  </a:lnTo>
                  <a:lnTo>
                    <a:pt x="523" y="1050"/>
                  </a:lnTo>
                  <a:lnTo>
                    <a:pt x="598" y="1108"/>
                  </a:lnTo>
                  <a:lnTo>
                    <a:pt x="630" y="1135"/>
                  </a:lnTo>
                  <a:lnTo>
                    <a:pt x="702" y="1140"/>
                  </a:lnTo>
                  <a:lnTo>
                    <a:pt x="725" y="1126"/>
                  </a:lnTo>
                  <a:lnTo>
                    <a:pt x="725" y="1095"/>
                  </a:lnTo>
                  <a:lnTo>
                    <a:pt x="725" y="100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9" name="Freeform 178">
              <a:extLst>
                <a:ext uri="{FF2B5EF4-FFF2-40B4-BE49-F238E27FC236}">
                  <a16:creationId xmlns:a16="http://schemas.microsoft.com/office/drawing/2014/main" id="{86D7E387-4C6B-493F-9C69-6A11E9F20590}"/>
                </a:ext>
              </a:extLst>
            </p:cNvPr>
            <p:cNvSpPr>
              <a:spLocks/>
            </p:cNvSpPr>
            <p:nvPr/>
          </p:nvSpPr>
          <p:spPr bwMode="auto">
            <a:xfrm>
              <a:off x="176" y="1968"/>
              <a:ext cx="43" cy="110"/>
            </a:xfrm>
            <a:custGeom>
              <a:avLst/>
              <a:gdLst>
                <a:gd name="T0" fmla="*/ 0 w 211"/>
                <a:gd name="T1" fmla="*/ 0 h 553"/>
                <a:gd name="T2" fmla="*/ 0 w 211"/>
                <a:gd name="T3" fmla="*/ 0 h 553"/>
                <a:gd name="T4" fmla="*/ 0 w 211"/>
                <a:gd name="T5" fmla="*/ 0 h 553"/>
                <a:gd name="T6" fmla="*/ 0 w 211"/>
                <a:gd name="T7" fmla="*/ 0 h 553"/>
                <a:gd name="T8" fmla="*/ 0 w 211"/>
                <a:gd name="T9" fmla="*/ 0 h 553"/>
                <a:gd name="T10" fmla="*/ 0 w 211"/>
                <a:gd name="T11" fmla="*/ 0 h 553"/>
                <a:gd name="T12" fmla="*/ 0 w 211"/>
                <a:gd name="T13" fmla="*/ 0 h 553"/>
                <a:gd name="T14" fmla="*/ 0 w 211"/>
                <a:gd name="T15" fmla="*/ 0 h 553"/>
                <a:gd name="T16" fmla="*/ 0 w 211"/>
                <a:gd name="T17" fmla="*/ 0 h 553"/>
                <a:gd name="T18" fmla="*/ 0 w 211"/>
                <a:gd name="T19" fmla="*/ 0 h 553"/>
                <a:gd name="T20" fmla="*/ 0 w 211"/>
                <a:gd name="T21" fmla="*/ 0 h 553"/>
                <a:gd name="T22" fmla="*/ 0 w 211"/>
                <a:gd name="T23" fmla="*/ 0 h 553"/>
                <a:gd name="T24" fmla="*/ 0 w 211"/>
                <a:gd name="T25" fmla="*/ 0 h 553"/>
                <a:gd name="T26" fmla="*/ 0 w 211"/>
                <a:gd name="T27" fmla="*/ 0 h 5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1"/>
                <a:gd name="T43" fmla="*/ 0 h 553"/>
                <a:gd name="T44" fmla="*/ 211 w 211"/>
                <a:gd name="T45" fmla="*/ 553 h 5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1" h="553">
                  <a:moveTo>
                    <a:pt x="211" y="553"/>
                  </a:moveTo>
                  <a:lnTo>
                    <a:pt x="173" y="535"/>
                  </a:lnTo>
                  <a:lnTo>
                    <a:pt x="134" y="490"/>
                  </a:lnTo>
                  <a:lnTo>
                    <a:pt x="99" y="410"/>
                  </a:lnTo>
                  <a:lnTo>
                    <a:pt x="81" y="342"/>
                  </a:lnTo>
                  <a:lnTo>
                    <a:pt x="53" y="265"/>
                  </a:lnTo>
                  <a:lnTo>
                    <a:pt x="41" y="192"/>
                  </a:lnTo>
                  <a:lnTo>
                    <a:pt x="19" y="81"/>
                  </a:lnTo>
                  <a:lnTo>
                    <a:pt x="0" y="0"/>
                  </a:lnTo>
                  <a:lnTo>
                    <a:pt x="45" y="162"/>
                  </a:lnTo>
                  <a:lnTo>
                    <a:pt x="81" y="287"/>
                  </a:lnTo>
                  <a:lnTo>
                    <a:pt x="121" y="373"/>
                  </a:lnTo>
                  <a:lnTo>
                    <a:pt x="183" y="463"/>
                  </a:lnTo>
                  <a:lnTo>
                    <a:pt x="211" y="5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0" name="Freeform 179">
              <a:extLst>
                <a:ext uri="{FF2B5EF4-FFF2-40B4-BE49-F238E27FC236}">
                  <a16:creationId xmlns:a16="http://schemas.microsoft.com/office/drawing/2014/main" id="{994CC8E4-66A4-45CC-8F18-A44224BD1DBA}"/>
                </a:ext>
              </a:extLst>
            </p:cNvPr>
            <p:cNvSpPr>
              <a:spLocks/>
            </p:cNvSpPr>
            <p:nvPr/>
          </p:nvSpPr>
          <p:spPr bwMode="auto">
            <a:xfrm>
              <a:off x="220" y="1878"/>
              <a:ext cx="167" cy="167"/>
            </a:xfrm>
            <a:custGeom>
              <a:avLst/>
              <a:gdLst>
                <a:gd name="T0" fmla="*/ 0 w 838"/>
                <a:gd name="T1" fmla="*/ 0 h 832"/>
                <a:gd name="T2" fmla="*/ 0 w 838"/>
                <a:gd name="T3" fmla="*/ 0 h 832"/>
                <a:gd name="T4" fmla="*/ 0 w 838"/>
                <a:gd name="T5" fmla="*/ 0 h 832"/>
                <a:gd name="T6" fmla="*/ 0 w 838"/>
                <a:gd name="T7" fmla="*/ 0 h 832"/>
                <a:gd name="T8" fmla="*/ 0 w 838"/>
                <a:gd name="T9" fmla="*/ 0 h 832"/>
                <a:gd name="T10" fmla="*/ 0 w 838"/>
                <a:gd name="T11" fmla="*/ 0 h 832"/>
                <a:gd name="T12" fmla="*/ 0 w 838"/>
                <a:gd name="T13" fmla="*/ 0 h 832"/>
                <a:gd name="T14" fmla="*/ 0 w 838"/>
                <a:gd name="T15" fmla="*/ 0 h 832"/>
                <a:gd name="T16" fmla="*/ 0 w 838"/>
                <a:gd name="T17" fmla="*/ 0 h 832"/>
                <a:gd name="T18" fmla="*/ 0 w 838"/>
                <a:gd name="T19" fmla="*/ 0 h 832"/>
                <a:gd name="T20" fmla="*/ 0 w 838"/>
                <a:gd name="T21" fmla="*/ 0 h 832"/>
                <a:gd name="T22" fmla="*/ 0 w 838"/>
                <a:gd name="T23" fmla="*/ 0 h 832"/>
                <a:gd name="T24" fmla="*/ 0 w 838"/>
                <a:gd name="T25" fmla="*/ 0 h 832"/>
                <a:gd name="T26" fmla="*/ 0 w 838"/>
                <a:gd name="T27" fmla="*/ 0 h 832"/>
                <a:gd name="T28" fmla="*/ 0 w 838"/>
                <a:gd name="T29" fmla="*/ 0 h 832"/>
                <a:gd name="T30" fmla="*/ 0 w 838"/>
                <a:gd name="T31" fmla="*/ 0 h 832"/>
                <a:gd name="T32" fmla="*/ 0 w 838"/>
                <a:gd name="T33" fmla="*/ 0 h 832"/>
                <a:gd name="T34" fmla="*/ 0 w 838"/>
                <a:gd name="T35" fmla="*/ 0 h 832"/>
                <a:gd name="T36" fmla="*/ 0 w 838"/>
                <a:gd name="T37" fmla="*/ 0 h 832"/>
                <a:gd name="T38" fmla="*/ 0 w 838"/>
                <a:gd name="T39" fmla="*/ 0 h 832"/>
                <a:gd name="T40" fmla="*/ 0 w 838"/>
                <a:gd name="T41" fmla="*/ 0 h 832"/>
                <a:gd name="T42" fmla="*/ 0 w 838"/>
                <a:gd name="T43" fmla="*/ 0 h 832"/>
                <a:gd name="T44" fmla="*/ 0 w 838"/>
                <a:gd name="T45" fmla="*/ 0 h 832"/>
                <a:gd name="T46" fmla="*/ 0 w 838"/>
                <a:gd name="T47" fmla="*/ 0 h 832"/>
                <a:gd name="T48" fmla="*/ 0 w 838"/>
                <a:gd name="T49" fmla="*/ 0 h 832"/>
                <a:gd name="T50" fmla="*/ 0 w 838"/>
                <a:gd name="T51" fmla="*/ 0 h 832"/>
                <a:gd name="T52" fmla="*/ 0 w 838"/>
                <a:gd name="T53" fmla="*/ 0 h 832"/>
                <a:gd name="T54" fmla="*/ 0 w 838"/>
                <a:gd name="T55" fmla="*/ 0 h 832"/>
                <a:gd name="T56" fmla="*/ 0 w 838"/>
                <a:gd name="T57" fmla="*/ 0 h 832"/>
                <a:gd name="T58" fmla="*/ 0 w 838"/>
                <a:gd name="T59" fmla="*/ 0 h 832"/>
                <a:gd name="T60" fmla="*/ 0 w 838"/>
                <a:gd name="T61" fmla="*/ 0 h 832"/>
                <a:gd name="T62" fmla="*/ 0 w 838"/>
                <a:gd name="T63" fmla="*/ 0 h 832"/>
                <a:gd name="T64" fmla="*/ 0 w 838"/>
                <a:gd name="T65" fmla="*/ 0 h 832"/>
                <a:gd name="T66" fmla="*/ 0 w 838"/>
                <a:gd name="T67" fmla="*/ 0 h 832"/>
                <a:gd name="T68" fmla="*/ 0 w 838"/>
                <a:gd name="T69" fmla="*/ 0 h 832"/>
                <a:gd name="T70" fmla="*/ 0 w 838"/>
                <a:gd name="T71" fmla="*/ 0 h 832"/>
                <a:gd name="T72" fmla="*/ 0 w 838"/>
                <a:gd name="T73" fmla="*/ 0 h 832"/>
                <a:gd name="T74" fmla="*/ 0 w 838"/>
                <a:gd name="T75" fmla="*/ 0 h 832"/>
                <a:gd name="T76" fmla="*/ 0 w 838"/>
                <a:gd name="T77" fmla="*/ 0 h 832"/>
                <a:gd name="T78" fmla="*/ 0 w 838"/>
                <a:gd name="T79" fmla="*/ 0 h 832"/>
                <a:gd name="T80" fmla="*/ 0 w 838"/>
                <a:gd name="T81" fmla="*/ 0 h 832"/>
                <a:gd name="T82" fmla="*/ 0 w 838"/>
                <a:gd name="T83" fmla="*/ 0 h 832"/>
                <a:gd name="T84" fmla="*/ 0 w 838"/>
                <a:gd name="T85" fmla="*/ 0 h 832"/>
                <a:gd name="T86" fmla="*/ 0 w 838"/>
                <a:gd name="T87" fmla="*/ 0 h 832"/>
                <a:gd name="T88" fmla="*/ 0 w 838"/>
                <a:gd name="T89" fmla="*/ 0 h 832"/>
                <a:gd name="T90" fmla="*/ 0 w 838"/>
                <a:gd name="T91" fmla="*/ 0 h 832"/>
                <a:gd name="T92" fmla="*/ 0 w 838"/>
                <a:gd name="T93" fmla="*/ 0 h 832"/>
                <a:gd name="T94" fmla="*/ 0 w 838"/>
                <a:gd name="T95" fmla="*/ 0 h 832"/>
                <a:gd name="T96" fmla="*/ 0 w 838"/>
                <a:gd name="T97" fmla="*/ 0 h 832"/>
                <a:gd name="T98" fmla="*/ 0 w 838"/>
                <a:gd name="T99" fmla="*/ 0 h 832"/>
                <a:gd name="T100" fmla="*/ 0 w 838"/>
                <a:gd name="T101" fmla="*/ 0 h 832"/>
                <a:gd name="T102" fmla="*/ 0 w 838"/>
                <a:gd name="T103" fmla="*/ 0 h 832"/>
                <a:gd name="T104" fmla="*/ 0 w 838"/>
                <a:gd name="T105" fmla="*/ 0 h 832"/>
                <a:gd name="T106" fmla="*/ 0 w 838"/>
                <a:gd name="T107" fmla="*/ 0 h 832"/>
                <a:gd name="T108" fmla="*/ 0 w 838"/>
                <a:gd name="T109" fmla="*/ 0 h 832"/>
                <a:gd name="T110" fmla="*/ 0 w 838"/>
                <a:gd name="T111" fmla="*/ 0 h 8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38"/>
                <a:gd name="T169" fmla="*/ 0 h 832"/>
                <a:gd name="T170" fmla="*/ 838 w 838"/>
                <a:gd name="T171" fmla="*/ 832 h 8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38" h="832">
                  <a:moveTo>
                    <a:pt x="155" y="0"/>
                  </a:moveTo>
                  <a:lnTo>
                    <a:pt x="253" y="30"/>
                  </a:lnTo>
                  <a:lnTo>
                    <a:pt x="298" y="70"/>
                  </a:lnTo>
                  <a:lnTo>
                    <a:pt x="326" y="153"/>
                  </a:lnTo>
                  <a:lnTo>
                    <a:pt x="326" y="228"/>
                  </a:lnTo>
                  <a:lnTo>
                    <a:pt x="311" y="272"/>
                  </a:lnTo>
                  <a:lnTo>
                    <a:pt x="320" y="350"/>
                  </a:lnTo>
                  <a:lnTo>
                    <a:pt x="320" y="408"/>
                  </a:lnTo>
                  <a:lnTo>
                    <a:pt x="306" y="423"/>
                  </a:lnTo>
                  <a:lnTo>
                    <a:pt x="320" y="445"/>
                  </a:lnTo>
                  <a:lnTo>
                    <a:pt x="329" y="467"/>
                  </a:lnTo>
                  <a:lnTo>
                    <a:pt x="311" y="490"/>
                  </a:lnTo>
                  <a:lnTo>
                    <a:pt x="311" y="513"/>
                  </a:lnTo>
                  <a:lnTo>
                    <a:pt x="347" y="521"/>
                  </a:lnTo>
                  <a:lnTo>
                    <a:pt x="343" y="544"/>
                  </a:lnTo>
                  <a:lnTo>
                    <a:pt x="378" y="557"/>
                  </a:lnTo>
                  <a:lnTo>
                    <a:pt x="411" y="548"/>
                  </a:lnTo>
                  <a:lnTo>
                    <a:pt x="433" y="557"/>
                  </a:lnTo>
                  <a:lnTo>
                    <a:pt x="532" y="571"/>
                  </a:lnTo>
                  <a:lnTo>
                    <a:pt x="622" y="567"/>
                  </a:lnTo>
                  <a:lnTo>
                    <a:pt x="679" y="571"/>
                  </a:lnTo>
                  <a:lnTo>
                    <a:pt x="717" y="594"/>
                  </a:lnTo>
                  <a:lnTo>
                    <a:pt x="807" y="594"/>
                  </a:lnTo>
                  <a:lnTo>
                    <a:pt x="838" y="625"/>
                  </a:lnTo>
                  <a:lnTo>
                    <a:pt x="838" y="660"/>
                  </a:lnTo>
                  <a:lnTo>
                    <a:pt x="833" y="719"/>
                  </a:lnTo>
                  <a:lnTo>
                    <a:pt x="762" y="738"/>
                  </a:lnTo>
                  <a:lnTo>
                    <a:pt x="762" y="700"/>
                  </a:lnTo>
                  <a:lnTo>
                    <a:pt x="757" y="669"/>
                  </a:lnTo>
                  <a:lnTo>
                    <a:pt x="743" y="656"/>
                  </a:lnTo>
                  <a:lnTo>
                    <a:pt x="739" y="692"/>
                  </a:lnTo>
                  <a:lnTo>
                    <a:pt x="734" y="738"/>
                  </a:lnTo>
                  <a:lnTo>
                    <a:pt x="717" y="765"/>
                  </a:lnTo>
                  <a:lnTo>
                    <a:pt x="685" y="800"/>
                  </a:lnTo>
                  <a:lnTo>
                    <a:pt x="610" y="818"/>
                  </a:lnTo>
                  <a:lnTo>
                    <a:pt x="550" y="828"/>
                  </a:lnTo>
                  <a:lnTo>
                    <a:pt x="482" y="832"/>
                  </a:lnTo>
                  <a:lnTo>
                    <a:pt x="569" y="782"/>
                  </a:lnTo>
                  <a:lnTo>
                    <a:pt x="627" y="738"/>
                  </a:lnTo>
                  <a:lnTo>
                    <a:pt x="639" y="700"/>
                  </a:lnTo>
                  <a:lnTo>
                    <a:pt x="631" y="669"/>
                  </a:lnTo>
                  <a:lnTo>
                    <a:pt x="582" y="665"/>
                  </a:lnTo>
                  <a:lnTo>
                    <a:pt x="564" y="700"/>
                  </a:lnTo>
                  <a:lnTo>
                    <a:pt x="550" y="742"/>
                  </a:lnTo>
                  <a:lnTo>
                    <a:pt x="505" y="787"/>
                  </a:lnTo>
                  <a:lnTo>
                    <a:pt x="456" y="823"/>
                  </a:lnTo>
                  <a:lnTo>
                    <a:pt x="406" y="828"/>
                  </a:lnTo>
                  <a:lnTo>
                    <a:pt x="329" y="823"/>
                  </a:lnTo>
                  <a:lnTo>
                    <a:pt x="411" y="759"/>
                  </a:lnTo>
                  <a:lnTo>
                    <a:pt x="469" y="727"/>
                  </a:lnTo>
                  <a:lnTo>
                    <a:pt x="514" y="692"/>
                  </a:lnTo>
                  <a:lnTo>
                    <a:pt x="528" y="665"/>
                  </a:lnTo>
                  <a:lnTo>
                    <a:pt x="524" y="637"/>
                  </a:lnTo>
                  <a:lnTo>
                    <a:pt x="497" y="633"/>
                  </a:lnTo>
                  <a:lnTo>
                    <a:pt x="465" y="660"/>
                  </a:lnTo>
                  <a:lnTo>
                    <a:pt x="447" y="697"/>
                  </a:lnTo>
                  <a:lnTo>
                    <a:pt x="406" y="742"/>
                  </a:lnTo>
                  <a:lnTo>
                    <a:pt x="356" y="765"/>
                  </a:lnTo>
                  <a:lnTo>
                    <a:pt x="320" y="787"/>
                  </a:lnTo>
                  <a:lnTo>
                    <a:pt x="280" y="805"/>
                  </a:lnTo>
                  <a:lnTo>
                    <a:pt x="234" y="813"/>
                  </a:lnTo>
                  <a:lnTo>
                    <a:pt x="181" y="813"/>
                  </a:lnTo>
                  <a:lnTo>
                    <a:pt x="129" y="804"/>
                  </a:lnTo>
                  <a:lnTo>
                    <a:pt x="244" y="765"/>
                  </a:lnTo>
                  <a:lnTo>
                    <a:pt x="288" y="742"/>
                  </a:lnTo>
                  <a:lnTo>
                    <a:pt x="320" y="700"/>
                  </a:lnTo>
                  <a:lnTo>
                    <a:pt x="326" y="665"/>
                  </a:lnTo>
                  <a:lnTo>
                    <a:pt x="298" y="665"/>
                  </a:lnTo>
                  <a:lnTo>
                    <a:pt x="285" y="697"/>
                  </a:lnTo>
                  <a:lnTo>
                    <a:pt x="262" y="723"/>
                  </a:lnTo>
                  <a:lnTo>
                    <a:pt x="225" y="751"/>
                  </a:lnTo>
                  <a:lnTo>
                    <a:pt x="185" y="779"/>
                  </a:lnTo>
                  <a:lnTo>
                    <a:pt x="132" y="802"/>
                  </a:lnTo>
                  <a:lnTo>
                    <a:pt x="91" y="787"/>
                  </a:lnTo>
                  <a:lnTo>
                    <a:pt x="72" y="765"/>
                  </a:lnTo>
                  <a:lnTo>
                    <a:pt x="42" y="709"/>
                  </a:lnTo>
                  <a:lnTo>
                    <a:pt x="100" y="697"/>
                  </a:lnTo>
                  <a:lnTo>
                    <a:pt x="212" y="683"/>
                  </a:lnTo>
                  <a:lnTo>
                    <a:pt x="280" y="652"/>
                  </a:lnTo>
                  <a:lnTo>
                    <a:pt x="315" y="621"/>
                  </a:lnTo>
                  <a:lnTo>
                    <a:pt x="329" y="585"/>
                  </a:lnTo>
                  <a:lnTo>
                    <a:pt x="334" y="567"/>
                  </a:lnTo>
                  <a:lnTo>
                    <a:pt x="315" y="567"/>
                  </a:lnTo>
                  <a:lnTo>
                    <a:pt x="293" y="594"/>
                  </a:lnTo>
                  <a:lnTo>
                    <a:pt x="257" y="642"/>
                  </a:lnTo>
                  <a:lnTo>
                    <a:pt x="176" y="669"/>
                  </a:lnTo>
                  <a:lnTo>
                    <a:pt x="100" y="693"/>
                  </a:lnTo>
                  <a:lnTo>
                    <a:pt x="42" y="709"/>
                  </a:lnTo>
                  <a:lnTo>
                    <a:pt x="19" y="616"/>
                  </a:lnTo>
                  <a:lnTo>
                    <a:pt x="14" y="548"/>
                  </a:lnTo>
                  <a:lnTo>
                    <a:pt x="14" y="489"/>
                  </a:lnTo>
                  <a:lnTo>
                    <a:pt x="91" y="530"/>
                  </a:lnTo>
                  <a:lnTo>
                    <a:pt x="181" y="548"/>
                  </a:lnTo>
                  <a:lnTo>
                    <a:pt x="253" y="544"/>
                  </a:lnTo>
                  <a:lnTo>
                    <a:pt x="271" y="536"/>
                  </a:lnTo>
                  <a:lnTo>
                    <a:pt x="280" y="513"/>
                  </a:lnTo>
                  <a:lnTo>
                    <a:pt x="239" y="513"/>
                  </a:lnTo>
                  <a:lnTo>
                    <a:pt x="196" y="526"/>
                  </a:lnTo>
                  <a:lnTo>
                    <a:pt x="88" y="530"/>
                  </a:lnTo>
                  <a:lnTo>
                    <a:pt x="14" y="490"/>
                  </a:lnTo>
                  <a:lnTo>
                    <a:pt x="10" y="405"/>
                  </a:lnTo>
                  <a:lnTo>
                    <a:pt x="5" y="345"/>
                  </a:lnTo>
                  <a:lnTo>
                    <a:pt x="0" y="287"/>
                  </a:lnTo>
                  <a:lnTo>
                    <a:pt x="10" y="188"/>
                  </a:lnTo>
                  <a:lnTo>
                    <a:pt x="32" y="153"/>
                  </a:lnTo>
                  <a:lnTo>
                    <a:pt x="100" y="108"/>
                  </a:lnTo>
                  <a:lnTo>
                    <a:pt x="78" y="113"/>
                  </a:lnTo>
                  <a:lnTo>
                    <a:pt x="10" y="143"/>
                  </a:lnTo>
                  <a:lnTo>
                    <a:pt x="37" y="81"/>
                  </a:lnTo>
                  <a:lnTo>
                    <a:pt x="60" y="48"/>
                  </a:lnTo>
                  <a:lnTo>
                    <a:pt x="78" y="26"/>
                  </a:lnTo>
                  <a:lnTo>
                    <a:pt x="155"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1" name="Freeform 180">
              <a:extLst>
                <a:ext uri="{FF2B5EF4-FFF2-40B4-BE49-F238E27FC236}">
                  <a16:creationId xmlns:a16="http://schemas.microsoft.com/office/drawing/2014/main" id="{C4437436-6E69-43C6-8244-DFEFC3818992}"/>
                </a:ext>
              </a:extLst>
            </p:cNvPr>
            <p:cNvSpPr>
              <a:spLocks/>
            </p:cNvSpPr>
            <p:nvPr/>
          </p:nvSpPr>
          <p:spPr bwMode="auto">
            <a:xfrm>
              <a:off x="231" y="1940"/>
              <a:ext cx="42" cy="38"/>
            </a:xfrm>
            <a:custGeom>
              <a:avLst/>
              <a:gdLst>
                <a:gd name="T0" fmla="*/ 0 w 209"/>
                <a:gd name="T1" fmla="*/ 0 h 187"/>
                <a:gd name="T2" fmla="*/ 0 w 209"/>
                <a:gd name="T3" fmla="*/ 0 h 187"/>
                <a:gd name="T4" fmla="*/ 0 w 209"/>
                <a:gd name="T5" fmla="*/ 0 h 187"/>
                <a:gd name="T6" fmla="*/ 0 w 209"/>
                <a:gd name="T7" fmla="*/ 0 h 187"/>
                <a:gd name="T8" fmla="*/ 0 w 209"/>
                <a:gd name="T9" fmla="*/ 0 h 187"/>
                <a:gd name="T10" fmla="*/ 0 w 209"/>
                <a:gd name="T11" fmla="*/ 0 h 187"/>
                <a:gd name="T12" fmla="*/ 0 w 209"/>
                <a:gd name="T13" fmla="*/ 0 h 187"/>
                <a:gd name="T14" fmla="*/ 0 w 209"/>
                <a:gd name="T15" fmla="*/ 0 h 187"/>
                <a:gd name="T16" fmla="*/ 0 w 209"/>
                <a:gd name="T17" fmla="*/ 0 h 187"/>
                <a:gd name="T18" fmla="*/ 0 w 209"/>
                <a:gd name="T19" fmla="*/ 0 h 187"/>
                <a:gd name="T20" fmla="*/ 0 w 209"/>
                <a:gd name="T21" fmla="*/ 0 h 187"/>
                <a:gd name="T22" fmla="*/ 0 w 209"/>
                <a:gd name="T23" fmla="*/ 0 h 187"/>
                <a:gd name="T24" fmla="*/ 0 w 209"/>
                <a:gd name="T25" fmla="*/ 0 h 187"/>
                <a:gd name="T26" fmla="*/ 0 w 209"/>
                <a:gd name="T27" fmla="*/ 0 h 187"/>
                <a:gd name="T28" fmla="*/ 0 w 209"/>
                <a:gd name="T29" fmla="*/ 0 h 187"/>
                <a:gd name="T30" fmla="*/ 0 w 209"/>
                <a:gd name="T31" fmla="*/ 0 h 187"/>
                <a:gd name="T32" fmla="*/ 0 w 209"/>
                <a:gd name="T33" fmla="*/ 0 h 187"/>
                <a:gd name="T34" fmla="*/ 0 w 209"/>
                <a:gd name="T35" fmla="*/ 0 h 187"/>
                <a:gd name="T36" fmla="*/ 0 w 209"/>
                <a:gd name="T37" fmla="*/ 0 h 187"/>
                <a:gd name="T38" fmla="*/ 0 w 209"/>
                <a:gd name="T39" fmla="*/ 0 h 187"/>
                <a:gd name="T40" fmla="*/ 0 w 209"/>
                <a:gd name="T41" fmla="*/ 0 h 187"/>
                <a:gd name="T42" fmla="*/ 0 w 209"/>
                <a:gd name="T43" fmla="*/ 0 h 187"/>
                <a:gd name="T44" fmla="*/ 0 w 209"/>
                <a:gd name="T45" fmla="*/ 0 h 1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9"/>
                <a:gd name="T70" fmla="*/ 0 h 187"/>
                <a:gd name="T71" fmla="*/ 209 w 209"/>
                <a:gd name="T72" fmla="*/ 187 h 1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9" h="187">
                  <a:moveTo>
                    <a:pt x="209" y="0"/>
                  </a:moveTo>
                  <a:lnTo>
                    <a:pt x="209" y="15"/>
                  </a:lnTo>
                  <a:lnTo>
                    <a:pt x="182" y="51"/>
                  </a:lnTo>
                  <a:lnTo>
                    <a:pt x="157" y="71"/>
                  </a:lnTo>
                  <a:lnTo>
                    <a:pt x="100" y="113"/>
                  </a:lnTo>
                  <a:lnTo>
                    <a:pt x="77" y="130"/>
                  </a:lnTo>
                  <a:lnTo>
                    <a:pt x="25" y="170"/>
                  </a:lnTo>
                  <a:lnTo>
                    <a:pt x="82" y="152"/>
                  </a:lnTo>
                  <a:lnTo>
                    <a:pt x="140" y="135"/>
                  </a:lnTo>
                  <a:lnTo>
                    <a:pt x="198" y="130"/>
                  </a:lnTo>
                  <a:lnTo>
                    <a:pt x="194" y="147"/>
                  </a:lnTo>
                  <a:lnTo>
                    <a:pt x="100" y="164"/>
                  </a:lnTo>
                  <a:lnTo>
                    <a:pt x="52" y="184"/>
                  </a:lnTo>
                  <a:lnTo>
                    <a:pt x="25" y="187"/>
                  </a:lnTo>
                  <a:lnTo>
                    <a:pt x="2" y="180"/>
                  </a:lnTo>
                  <a:lnTo>
                    <a:pt x="0" y="158"/>
                  </a:lnTo>
                  <a:lnTo>
                    <a:pt x="18" y="141"/>
                  </a:lnTo>
                  <a:lnTo>
                    <a:pt x="44" y="116"/>
                  </a:lnTo>
                  <a:lnTo>
                    <a:pt x="75" y="80"/>
                  </a:lnTo>
                  <a:lnTo>
                    <a:pt x="107" y="40"/>
                  </a:lnTo>
                  <a:lnTo>
                    <a:pt x="144" y="12"/>
                  </a:lnTo>
                  <a:lnTo>
                    <a:pt x="184" y="2"/>
                  </a:lnTo>
                  <a:lnTo>
                    <a:pt x="20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2" name="Freeform 181">
              <a:extLst>
                <a:ext uri="{FF2B5EF4-FFF2-40B4-BE49-F238E27FC236}">
                  <a16:creationId xmlns:a16="http://schemas.microsoft.com/office/drawing/2014/main" id="{1B949305-A354-4CEC-86DF-9FECD2E16C17}"/>
                </a:ext>
              </a:extLst>
            </p:cNvPr>
            <p:cNvSpPr>
              <a:spLocks/>
            </p:cNvSpPr>
            <p:nvPr/>
          </p:nvSpPr>
          <p:spPr bwMode="auto">
            <a:xfrm>
              <a:off x="232" y="1909"/>
              <a:ext cx="39" cy="49"/>
            </a:xfrm>
            <a:custGeom>
              <a:avLst/>
              <a:gdLst>
                <a:gd name="T0" fmla="*/ 0 w 192"/>
                <a:gd name="T1" fmla="*/ 0 h 246"/>
                <a:gd name="T2" fmla="*/ 0 w 192"/>
                <a:gd name="T3" fmla="*/ 0 h 246"/>
                <a:gd name="T4" fmla="*/ 0 w 192"/>
                <a:gd name="T5" fmla="*/ 0 h 246"/>
                <a:gd name="T6" fmla="*/ 0 w 192"/>
                <a:gd name="T7" fmla="*/ 0 h 246"/>
                <a:gd name="T8" fmla="*/ 0 w 192"/>
                <a:gd name="T9" fmla="*/ 0 h 246"/>
                <a:gd name="T10" fmla="*/ 0 w 192"/>
                <a:gd name="T11" fmla="*/ 0 h 246"/>
                <a:gd name="T12" fmla="*/ 0 w 192"/>
                <a:gd name="T13" fmla="*/ 0 h 246"/>
                <a:gd name="T14" fmla="*/ 0 w 192"/>
                <a:gd name="T15" fmla="*/ 0 h 246"/>
                <a:gd name="T16" fmla="*/ 0 w 192"/>
                <a:gd name="T17" fmla="*/ 0 h 246"/>
                <a:gd name="T18" fmla="*/ 0 w 192"/>
                <a:gd name="T19" fmla="*/ 0 h 246"/>
                <a:gd name="T20" fmla="*/ 0 w 192"/>
                <a:gd name="T21" fmla="*/ 0 h 246"/>
                <a:gd name="T22" fmla="*/ 0 w 192"/>
                <a:gd name="T23" fmla="*/ 0 h 246"/>
                <a:gd name="T24" fmla="*/ 0 w 192"/>
                <a:gd name="T25" fmla="*/ 0 h 246"/>
                <a:gd name="T26" fmla="*/ 0 w 192"/>
                <a:gd name="T27" fmla="*/ 0 h 246"/>
                <a:gd name="T28" fmla="*/ 0 w 192"/>
                <a:gd name="T29" fmla="*/ 0 h 246"/>
                <a:gd name="T30" fmla="*/ 0 w 192"/>
                <a:gd name="T31" fmla="*/ 0 h 246"/>
                <a:gd name="T32" fmla="*/ 0 w 192"/>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246"/>
                <a:gd name="T53" fmla="*/ 192 w 192"/>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246">
                  <a:moveTo>
                    <a:pt x="156" y="0"/>
                  </a:moveTo>
                  <a:lnTo>
                    <a:pt x="183" y="4"/>
                  </a:lnTo>
                  <a:lnTo>
                    <a:pt x="192" y="27"/>
                  </a:lnTo>
                  <a:lnTo>
                    <a:pt x="190" y="46"/>
                  </a:lnTo>
                  <a:lnTo>
                    <a:pt x="174" y="71"/>
                  </a:lnTo>
                  <a:lnTo>
                    <a:pt x="152" y="78"/>
                  </a:lnTo>
                  <a:lnTo>
                    <a:pt x="110" y="106"/>
                  </a:lnTo>
                  <a:lnTo>
                    <a:pt x="69" y="140"/>
                  </a:lnTo>
                  <a:lnTo>
                    <a:pt x="41" y="184"/>
                  </a:lnTo>
                  <a:lnTo>
                    <a:pt x="8" y="231"/>
                  </a:lnTo>
                  <a:lnTo>
                    <a:pt x="0" y="246"/>
                  </a:lnTo>
                  <a:lnTo>
                    <a:pt x="8" y="190"/>
                  </a:lnTo>
                  <a:lnTo>
                    <a:pt x="16" y="141"/>
                  </a:lnTo>
                  <a:lnTo>
                    <a:pt x="31" y="99"/>
                  </a:lnTo>
                  <a:lnTo>
                    <a:pt x="57" y="60"/>
                  </a:lnTo>
                  <a:lnTo>
                    <a:pt x="128" y="6"/>
                  </a:lnTo>
                  <a:lnTo>
                    <a:pt x="15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3" name="Freeform 182">
              <a:extLst>
                <a:ext uri="{FF2B5EF4-FFF2-40B4-BE49-F238E27FC236}">
                  <a16:creationId xmlns:a16="http://schemas.microsoft.com/office/drawing/2014/main" id="{C8C825A0-421D-4C71-B968-70D8D48FADA5}"/>
                </a:ext>
              </a:extLst>
            </p:cNvPr>
            <p:cNvSpPr>
              <a:spLocks/>
            </p:cNvSpPr>
            <p:nvPr/>
          </p:nvSpPr>
          <p:spPr bwMode="auto">
            <a:xfrm>
              <a:off x="237" y="1860"/>
              <a:ext cx="41" cy="29"/>
            </a:xfrm>
            <a:custGeom>
              <a:avLst/>
              <a:gdLst>
                <a:gd name="T0" fmla="*/ 0 w 204"/>
                <a:gd name="T1" fmla="*/ 0 h 141"/>
                <a:gd name="T2" fmla="*/ 0 w 204"/>
                <a:gd name="T3" fmla="*/ 0 h 141"/>
                <a:gd name="T4" fmla="*/ 0 w 204"/>
                <a:gd name="T5" fmla="*/ 0 h 141"/>
                <a:gd name="T6" fmla="*/ 0 w 204"/>
                <a:gd name="T7" fmla="*/ 0 h 141"/>
                <a:gd name="T8" fmla="*/ 0 w 204"/>
                <a:gd name="T9" fmla="*/ 0 h 141"/>
                <a:gd name="T10" fmla="*/ 0 w 204"/>
                <a:gd name="T11" fmla="*/ 0 h 141"/>
                <a:gd name="T12" fmla="*/ 0 w 204"/>
                <a:gd name="T13" fmla="*/ 0 h 141"/>
                <a:gd name="T14" fmla="*/ 0 w 204"/>
                <a:gd name="T15" fmla="*/ 0 h 141"/>
                <a:gd name="T16" fmla="*/ 0 w 204"/>
                <a:gd name="T17" fmla="*/ 0 h 141"/>
                <a:gd name="T18" fmla="*/ 0 w 204"/>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4"/>
                <a:gd name="T31" fmla="*/ 0 h 141"/>
                <a:gd name="T32" fmla="*/ 204 w 204"/>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4" h="141">
                  <a:moveTo>
                    <a:pt x="204" y="141"/>
                  </a:moveTo>
                  <a:lnTo>
                    <a:pt x="169" y="110"/>
                  </a:lnTo>
                  <a:lnTo>
                    <a:pt x="111" y="89"/>
                  </a:lnTo>
                  <a:lnTo>
                    <a:pt x="71" y="78"/>
                  </a:lnTo>
                  <a:lnTo>
                    <a:pt x="0" y="0"/>
                  </a:lnTo>
                  <a:lnTo>
                    <a:pt x="53" y="30"/>
                  </a:lnTo>
                  <a:lnTo>
                    <a:pt x="103" y="51"/>
                  </a:lnTo>
                  <a:lnTo>
                    <a:pt x="138" y="69"/>
                  </a:lnTo>
                  <a:lnTo>
                    <a:pt x="155" y="89"/>
                  </a:lnTo>
                  <a:lnTo>
                    <a:pt x="204" y="14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4" name="Freeform 183">
              <a:extLst>
                <a:ext uri="{FF2B5EF4-FFF2-40B4-BE49-F238E27FC236}">
                  <a16:creationId xmlns:a16="http://schemas.microsoft.com/office/drawing/2014/main" id="{794826E6-8F94-4C8C-97DD-FDE5DEE64E10}"/>
                </a:ext>
              </a:extLst>
            </p:cNvPr>
            <p:cNvSpPr>
              <a:spLocks/>
            </p:cNvSpPr>
            <p:nvPr/>
          </p:nvSpPr>
          <p:spPr bwMode="auto">
            <a:xfrm>
              <a:off x="286" y="1913"/>
              <a:ext cx="23" cy="73"/>
            </a:xfrm>
            <a:custGeom>
              <a:avLst/>
              <a:gdLst>
                <a:gd name="T0" fmla="*/ 0 w 115"/>
                <a:gd name="T1" fmla="*/ 0 h 368"/>
                <a:gd name="T2" fmla="*/ 0 w 115"/>
                <a:gd name="T3" fmla="*/ 0 h 368"/>
                <a:gd name="T4" fmla="*/ 0 w 115"/>
                <a:gd name="T5" fmla="*/ 0 h 368"/>
                <a:gd name="T6" fmla="*/ 0 w 115"/>
                <a:gd name="T7" fmla="*/ 0 h 368"/>
                <a:gd name="T8" fmla="*/ 0 w 115"/>
                <a:gd name="T9" fmla="*/ 0 h 368"/>
                <a:gd name="T10" fmla="*/ 0 w 115"/>
                <a:gd name="T11" fmla="*/ 0 h 368"/>
                <a:gd name="T12" fmla="*/ 0 w 115"/>
                <a:gd name="T13" fmla="*/ 0 h 368"/>
                <a:gd name="T14" fmla="*/ 0 w 115"/>
                <a:gd name="T15" fmla="*/ 0 h 368"/>
                <a:gd name="T16" fmla="*/ 0 w 115"/>
                <a:gd name="T17" fmla="*/ 0 h 368"/>
                <a:gd name="T18" fmla="*/ 0 w 115"/>
                <a:gd name="T19" fmla="*/ 0 h 368"/>
                <a:gd name="T20" fmla="*/ 0 w 115"/>
                <a:gd name="T21" fmla="*/ 0 h 368"/>
                <a:gd name="T22" fmla="*/ 0 w 115"/>
                <a:gd name="T23" fmla="*/ 0 h 368"/>
                <a:gd name="T24" fmla="*/ 0 w 115"/>
                <a:gd name="T25" fmla="*/ 0 h 368"/>
                <a:gd name="T26" fmla="*/ 0 w 115"/>
                <a:gd name="T27" fmla="*/ 0 h 368"/>
                <a:gd name="T28" fmla="*/ 0 w 115"/>
                <a:gd name="T29" fmla="*/ 0 h 368"/>
                <a:gd name="T30" fmla="*/ 0 w 115"/>
                <a:gd name="T31" fmla="*/ 0 h 368"/>
                <a:gd name="T32" fmla="*/ 0 w 115"/>
                <a:gd name="T33" fmla="*/ 0 h 368"/>
                <a:gd name="T34" fmla="*/ 0 w 115"/>
                <a:gd name="T35" fmla="*/ 0 h 368"/>
                <a:gd name="T36" fmla="*/ 0 w 115"/>
                <a:gd name="T37" fmla="*/ 0 h 3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368"/>
                <a:gd name="T59" fmla="*/ 115 w 115"/>
                <a:gd name="T60" fmla="*/ 368 h 3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368">
                  <a:moveTo>
                    <a:pt x="115" y="368"/>
                  </a:moveTo>
                  <a:lnTo>
                    <a:pt x="58" y="368"/>
                  </a:lnTo>
                  <a:lnTo>
                    <a:pt x="40" y="364"/>
                  </a:lnTo>
                  <a:lnTo>
                    <a:pt x="40" y="349"/>
                  </a:lnTo>
                  <a:lnTo>
                    <a:pt x="28" y="336"/>
                  </a:lnTo>
                  <a:lnTo>
                    <a:pt x="9" y="323"/>
                  </a:lnTo>
                  <a:lnTo>
                    <a:pt x="19" y="309"/>
                  </a:lnTo>
                  <a:lnTo>
                    <a:pt x="19" y="291"/>
                  </a:lnTo>
                  <a:lnTo>
                    <a:pt x="5" y="269"/>
                  </a:lnTo>
                  <a:lnTo>
                    <a:pt x="5" y="246"/>
                  </a:lnTo>
                  <a:lnTo>
                    <a:pt x="14" y="219"/>
                  </a:lnTo>
                  <a:lnTo>
                    <a:pt x="14" y="161"/>
                  </a:lnTo>
                  <a:lnTo>
                    <a:pt x="0" y="107"/>
                  </a:lnTo>
                  <a:lnTo>
                    <a:pt x="5" y="67"/>
                  </a:lnTo>
                  <a:lnTo>
                    <a:pt x="5" y="0"/>
                  </a:lnTo>
                  <a:lnTo>
                    <a:pt x="40" y="101"/>
                  </a:lnTo>
                  <a:lnTo>
                    <a:pt x="71" y="197"/>
                  </a:lnTo>
                  <a:lnTo>
                    <a:pt x="93" y="300"/>
                  </a:lnTo>
                  <a:lnTo>
                    <a:pt x="115" y="36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5" name="Freeform 184">
              <a:extLst>
                <a:ext uri="{FF2B5EF4-FFF2-40B4-BE49-F238E27FC236}">
                  <a16:creationId xmlns:a16="http://schemas.microsoft.com/office/drawing/2014/main" id="{63C4BCE6-3A32-41A6-8E38-C946BFAFB329}"/>
                </a:ext>
              </a:extLst>
            </p:cNvPr>
            <p:cNvSpPr>
              <a:spLocks/>
            </p:cNvSpPr>
            <p:nvPr/>
          </p:nvSpPr>
          <p:spPr bwMode="auto">
            <a:xfrm>
              <a:off x="233" y="1992"/>
              <a:ext cx="41" cy="14"/>
            </a:xfrm>
            <a:custGeom>
              <a:avLst/>
              <a:gdLst>
                <a:gd name="T0" fmla="*/ 0 w 206"/>
                <a:gd name="T1" fmla="*/ 0 h 69"/>
                <a:gd name="T2" fmla="*/ 0 w 206"/>
                <a:gd name="T3" fmla="*/ 0 h 69"/>
                <a:gd name="T4" fmla="*/ 0 w 206"/>
                <a:gd name="T5" fmla="*/ 0 h 69"/>
                <a:gd name="T6" fmla="*/ 0 w 206"/>
                <a:gd name="T7" fmla="*/ 0 h 69"/>
                <a:gd name="T8" fmla="*/ 0 w 206"/>
                <a:gd name="T9" fmla="*/ 0 h 69"/>
                <a:gd name="T10" fmla="*/ 0 w 206"/>
                <a:gd name="T11" fmla="*/ 0 h 69"/>
                <a:gd name="T12" fmla="*/ 0 w 206"/>
                <a:gd name="T13" fmla="*/ 0 h 69"/>
                <a:gd name="T14" fmla="*/ 0 w 206"/>
                <a:gd name="T15" fmla="*/ 0 h 69"/>
                <a:gd name="T16" fmla="*/ 0 w 206"/>
                <a:gd name="T17" fmla="*/ 0 h 69"/>
                <a:gd name="T18" fmla="*/ 0 w 206"/>
                <a:gd name="T19" fmla="*/ 0 h 69"/>
                <a:gd name="T20" fmla="*/ 0 w 206"/>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
                <a:gd name="T34" fmla="*/ 0 h 69"/>
                <a:gd name="T35" fmla="*/ 206 w 206"/>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 h="69">
                  <a:moveTo>
                    <a:pt x="42" y="34"/>
                  </a:moveTo>
                  <a:lnTo>
                    <a:pt x="87" y="15"/>
                  </a:lnTo>
                  <a:lnTo>
                    <a:pt x="129" y="3"/>
                  </a:lnTo>
                  <a:lnTo>
                    <a:pt x="184" y="0"/>
                  </a:lnTo>
                  <a:lnTo>
                    <a:pt x="206" y="4"/>
                  </a:lnTo>
                  <a:lnTo>
                    <a:pt x="196" y="26"/>
                  </a:lnTo>
                  <a:lnTo>
                    <a:pt x="174" y="43"/>
                  </a:lnTo>
                  <a:lnTo>
                    <a:pt x="126" y="57"/>
                  </a:lnTo>
                  <a:lnTo>
                    <a:pt x="50" y="69"/>
                  </a:lnTo>
                  <a:lnTo>
                    <a:pt x="0" y="65"/>
                  </a:lnTo>
                  <a:lnTo>
                    <a:pt x="42"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6" name="Freeform 185">
              <a:extLst>
                <a:ext uri="{FF2B5EF4-FFF2-40B4-BE49-F238E27FC236}">
                  <a16:creationId xmlns:a16="http://schemas.microsoft.com/office/drawing/2014/main" id="{E3C4D70B-D52F-4A3A-BBC6-BFBECD062964}"/>
                </a:ext>
              </a:extLst>
            </p:cNvPr>
            <p:cNvSpPr>
              <a:spLocks/>
            </p:cNvSpPr>
            <p:nvPr/>
          </p:nvSpPr>
          <p:spPr bwMode="auto">
            <a:xfrm>
              <a:off x="284" y="1999"/>
              <a:ext cx="25" cy="31"/>
            </a:xfrm>
            <a:custGeom>
              <a:avLst/>
              <a:gdLst>
                <a:gd name="T0" fmla="*/ 0 w 124"/>
                <a:gd name="T1" fmla="*/ 0 h 154"/>
                <a:gd name="T2" fmla="*/ 0 w 124"/>
                <a:gd name="T3" fmla="*/ 0 h 154"/>
                <a:gd name="T4" fmla="*/ 0 w 124"/>
                <a:gd name="T5" fmla="*/ 0 h 154"/>
                <a:gd name="T6" fmla="*/ 0 w 124"/>
                <a:gd name="T7" fmla="*/ 0 h 154"/>
                <a:gd name="T8" fmla="*/ 0 w 124"/>
                <a:gd name="T9" fmla="*/ 0 h 154"/>
                <a:gd name="T10" fmla="*/ 0 w 124"/>
                <a:gd name="T11" fmla="*/ 0 h 154"/>
                <a:gd name="T12" fmla="*/ 0 w 124"/>
                <a:gd name="T13" fmla="*/ 0 h 154"/>
                <a:gd name="T14" fmla="*/ 0 w 124"/>
                <a:gd name="T15" fmla="*/ 0 h 154"/>
                <a:gd name="T16" fmla="*/ 0 w 124"/>
                <a:gd name="T17" fmla="*/ 0 h 154"/>
                <a:gd name="T18" fmla="*/ 0 w 124"/>
                <a:gd name="T19" fmla="*/ 0 h 154"/>
                <a:gd name="T20" fmla="*/ 0 w 124"/>
                <a:gd name="T21" fmla="*/ 0 h 154"/>
                <a:gd name="T22" fmla="*/ 0 w 124"/>
                <a:gd name="T23" fmla="*/ 0 h 154"/>
                <a:gd name="T24" fmla="*/ 0 w 124"/>
                <a:gd name="T25" fmla="*/ 0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4"/>
                <a:gd name="T40" fmla="*/ 0 h 154"/>
                <a:gd name="T41" fmla="*/ 124 w 124"/>
                <a:gd name="T42" fmla="*/ 154 h 1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4" h="154">
                  <a:moveTo>
                    <a:pt x="67" y="43"/>
                  </a:moveTo>
                  <a:lnTo>
                    <a:pt x="82" y="9"/>
                  </a:lnTo>
                  <a:lnTo>
                    <a:pt x="106" y="0"/>
                  </a:lnTo>
                  <a:lnTo>
                    <a:pt x="122" y="7"/>
                  </a:lnTo>
                  <a:lnTo>
                    <a:pt x="124" y="25"/>
                  </a:lnTo>
                  <a:lnTo>
                    <a:pt x="114" y="55"/>
                  </a:lnTo>
                  <a:lnTo>
                    <a:pt x="95" y="82"/>
                  </a:lnTo>
                  <a:lnTo>
                    <a:pt x="73" y="108"/>
                  </a:lnTo>
                  <a:lnTo>
                    <a:pt x="45" y="133"/>
                  </a:lnTo>
                  <a:lnTo>
                    <a:pt x="0" y="154"/>
                  </a:lnTo>
                  <a:lnTo>
                    <a:pt x="40" y="110"/>
                  </a:lnTo>
                  <a:lnTo>
                    <a:pt x="53" y="78"/>
                  </a:lnTo>
                  <a:lnTo>
                    <a:pt x="67" y="4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7" name="Freeform 186">
              <a:extLst>
                <a:ext uri="{FF2B5EF4-FFF2-40B4-BE49-F238E27FC236}">
                  <a16:creationId xmlns:a16="http://schemas.microsoft.com/office/drawing/2014/main" id="{B8FF7ED4-8A06-450D-8CFD-C606A2467E14}"/>
                </a:ext>
              </a:extLst>
            </p:cNvPr>
            <p:cNvSpPr>
              <a:spLocks/>
            </p:cNvSpPr>
            <p:nvPr/>
          </p:nvSpPr>
          <p:spPr bwMode="auto">
            <a:xfrm>
              <a:off x="208" y="1836"/>
              <a:ext cx="60" cy="37"/>
            </a:xfrm>
            <a:custGeom>
              <a:avLst/>
              <a:gdLst>
                <a:gd name="T0" fmla="*/ 0 w 298"/>
                <a:gd name="T1" fmla="*/ 0 h 186"/>
                <a:gd name="T2" fmla="*/ 0 w 298"/>
                <a:gd name="T3" fmla="*/ 0 h 186"/>
                <a:gd name="T4" fmla="*/ 0 w 298"/>
                <a:gd name="T5" fmla="*/ 0 h 186"/>
                <a:gd name="T6" fmla="*/ 0 w 298"/>
                <a:gd name="T7" fmla="*/ 0 h 186"/>
                <a:gd name="T8" fmla="*/ 0 w 298"/>
                <a:gd name="T9" fmla="*/ 0 h 186"/>
                <a:gd name="T10" fmla="*/ 0 w 298"/>
                <a:gd name="T11" fmla="*/ 0 h 186"/>
                <a:gd name="T12" fmla="*/ 0 w 298"/>
                <a:gd name="T13" fmla="*/ 0 h 186"/>
                <a:gd name="T14" fmla="*/ 0 w 298"/>
                <a:gd name="T15" fmla="*/ 0 h 186"/>
                <a:gd name="T16" fmla="*/ 0 w 298"/>
                <a:gd name="T17" fmla="*/ 0 h 186"/>
                <a:gd name="T18" fmla="*/ 0 w 298"/>
                <a:gd name="T19" fmla="*/ 0 h 186"/>
                <a:gd name="T20" fmla="*/ 0 w 298"/>
                <a:gd name="T21" fmla="*/ 0 h 186"/>
                <a:gd name="T22" fmla="*/ 0 w 2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8"/>
                <a:gd name="T37" fmla="*/ 0 h 186"/>
                <a:gd name="T38" fmla="*/ 298 w 298"/>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8" h="186">
                  <a:moveTo>
                    <a:pt x="298" y="186"/>
                  </a:moveTo>
                  <a:lnTo>
                    <a:pt x="289" y="109"/>
                  </a:lnTo>
                  <a:lnTo>
                    <a:pt x="226" y="82"/>
                  </a:lnTo>
                  <a:lnTo>
                    <a:pt x="142" y="49"/>
                  </a:lnTo>
                  <a:lnTo>
                    <a:pt x="80" y="25"/>
                  </a:lnTo>
                  <a:lnTo>
                    <a:pt x="23" y="0"/>
                  </a:lnTo>
                  <a:lnTo>
                    <a:pt x="0" y="53"/>
                  </a:lnTo>
                  <a:lnTo>
                    <a:pt x="55" y="84"/>
                  </a:lnTo>
                  <a:lnTo>
                    <a:pt x="119" y="107"/>
                  </a:lnTo>
                  <a:lnTo>
                    <a:pt x="168" y="122"/>
                  </a:lnTo>
                  <a:lnTo>
                    <a:pt x="229" y="154"/>
                  </a:lnTo>
                  <a:lnTo>
                    <a:pt x="298" y="18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88" name="Group 187">
            <a:extLst>
              <a:ext uri="{FF2B5EF4-FFF2-40B4-BE49-F238E27FC236}">
                <a16:creationId xmlns:a16="http://schemas.microsoft.com/office/drawing/2014/main" id="{78598CF1-D857-4A30-8A6C-E5A356B8B318}"/>
              </a:ext>
            </a:extLst>
          </p:cNvPr>
          <p:cNvGrpSpPr>
            <a:grpSpLocks/>
          </p:cNvGrpSpPr>
          <p:nvPr/>
        </p:nvGrpSpPr>
        <p:grpSpPr bwMode="auto">
          <a:xfrm>
            <a:off x="245579" y="4832350"/>
            <a:ext cx="195262" cy="265112"/>
            <a:chOff x="141" y="2010"/>
            <a:chExt cx="123" cy="167"/>
          </a:xfrm>
        </p:grpSpPr>
        <p:sp>
          <p:nvSpPr>
            <p:cNvPr id="189" name="Freeform 188">
              <a:extLst>
                <a:ext uri="{FF2B5EF4-FFF2-40B4-BE49-F238E27FC236}">
                  <a16:creationId xmlns:a16="http://schemas.microsoft.com/office/drawing/2014/main" id="{67B1A58C-FA0F-4716-96CD-A8639B5D26EF}"/>
                </a:ext>
              </a:extLst>
            </p:cNvPr>
            <p:cNvSpPr>
              <a:spLocks/>
            </p:cNvSpPr>
            <p:nvPr/>
          </p:nvSpPr>
          <p:spPr bwMode="auto">
            <a:xfrm>
              <a:off x="141" y="2010"/>
              <a:ext cx="123" cy="167"/>
            </a:xfrm>
            <a:custGeom>
              <a:avLst/>
              <a:gdLst>
                <a:gd name="T0" fmla="*/ 0 w 617"/>
                <a:gd name="T1" fmla="*/ 0 h 835"/>
                <a:gd name="T2" fmla="*/ 0 w 617"/>
                <a:gd name="T3" fmla="*/ 0 h 835"/>
                <a:gd name="T4" fmla="*/ 0 w 617"/>
                <a:gd name="T5" fmla="*/ 0 h 835"/>
                <a:gd name="T6" fmla="*/ 0 w 617"/>
                <a:gd name="T7" fmla="*/ 0 h 835"/>
                <a:gd name="T8" fmla="*/ 0 w 617"/>
                <a:gd name="T9" fmla="*/ 0 h 835"/>
                <a:gd name="T10" fmla="*/ 0 w 617"/>
                <a:gd name="T11" fmla="*/ 0 h 835"/>
                <a:gd name="T12" fmla="*/ 0 w 617"/>
                <a:gd name="T13" fmla="*/ 0 h 835"/>
                <a:gd name="T14" fmla="*/ 0 w 617"/>
                <a:gd name="T15" fmla="*/ 0 h 835"/>
                <a:gd name="T16" fmla="*/ 0 w 617"/>
                <a:gd name="T17" fmla="*/ 0 h 835"/>
                <a:gd name="T18" fmla="*/ 0 w 617"/>
                <a:gd name="T19" fmla="*/ 0 h 835"/>
                <a:gd name="T20" fmla="*/ 0 w 617"/>
                <a:gd name="T21" fmla="*/ 0 h 835"/>
                <a:gd name="T22" fmla="*/ 0 w 617"/>
                <a:gd name="T23" fmla="*/ 0 h 835"/>
                <a:gd name="T24" fmla="*/ 0 w 617"/>
                <a:gd name="T25" fmla="*/ 0 h 835"/>
                <a:gd name="T26" fmla="*/ 0 w 617"/>
                <a:gd name="T27" fmla="*/ 0 h 835"/>
                <a:gd name="T28" fmla="*/ 0 w 617"/>
                <a:gd name="T29" fmla="*/ 0 h 835"/>
                <a:gd name="T30" fmla="*/ 0 w 617"/>
                <a:gd name="T31" fmla="*/ 0 h 835"/>
                <a:gd name="T32" fmla="*/ 0 w 617"/>
                <a:gd name="T33" fmla="*/ 0 h 835"/>
                <a:gd name="T34" fmla="*/ 0 w 617"/>
                <a:gd name="T35" fmla="*/ 0 h 835"/>
                <a:gd name="T36" fmla="*/ 0 w 617"/>
                <a:gd name="T37" fmla="*/ 0 h 835"/>
                <a:gd name="T38" fmla="*/ 0 w 617"/>
                <a:gd name="T39" fmla="*/ 0 h 835"/>
                <a:gd name="T40" fmla="*/ 0 w 617"/>
                <a:gd name="T41" fmla="*/ 0 h 835"/>
                <a:gd name="T42" fmla="*/ 0 w 617"/>
                <a:gd name="T43" fmla="*/ 0 h 835"/>
                <a:gd name="T44" fmla="*/ 0 w 617"/>
                <a:gd name="T45" fmla="*/ 0 h 835"/>
                <a:gd name="T46" fmla="*/ 0 w 617"/>
                <a:gd name="T47" fmla="*/ 0 h 8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7"/>
                <a:gd name="T73" fmla="*/ 0 h 835"/>
                <a:gd name="T74" fmla="*/ 617 w 617"/>
                <a:gd name="T75" fmla="*/ 835 h 8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7" h="835">
                  <a:moveTo>
                    <a:pt x="342" y="123"/>
                  </a:moveTo>
                  <a:lnTo>
                    <a:pt x="229" y="113"/>
                  </a:lnTo>
                  <a:lnTo>
                    <a:pt x="160" y="96"/>
                  </a:lnTo>
                  <a:lnTo>
                    <a:pt x="139" y="64"/>
                  </a:lnTo>
                  <a:lnTo>
                    <a:pt x="139" y="38"/>
                  </a:lnTo>
                  <a:lnTo>
                    <a:pt x="121" y="15"/>
                  </a:lnTo>
                  <a:lnTo>
                    <a:pt x="58" y="0"/>
                  </a:lnTo>
                  <a:lnTo>
                    <a:pt x="0" y="5"/>
                  </a:lnTo>
                  <a:lnTo>
                    <a:pt x="70" y="650"/>
                  </a:lnTo>
                  <a:lnTo>
                    <a:pt x="121" y="710"/>
                  </a:lnTo>
                  <a:lnTo>
                    <a:pt x="183" y="768"/>
                  </a:lnTo>
                  <a:lnTo>
                    <a:pt x="273" y="813"/>
                  </a:lnTo>
                  <a:lnTo>
                    <a:pt x="377" y="827"/>
                  </a:lnTo>
                  <a:lnTo>
                    <a:pt x="518" y="835"/>
                  </a:lnTo>
                  <a:lnTo>
                    <a:pt x="599" y="823"/>
                  </a:lnTo>
                  <a:lnTo>
                    <a:pt x="617" y="777"/>
                  </a:lnTo>
                  <a:lnTo>
                    <a:pt x="608" y="718"/>
                  </a:lnTo>
                  <a:lnTo>
                    <a:pt x="550" y="537"/>
                  </a:lnTo>
                  <a:lnTo>
                    <a:pt x="500" y="357"/>
                  </a:lnTo>
                  <a:lnTo>
                    <a:pt x="478" y="221"/>
                  </a:lnTo>
                  <a:lnTo>
                    <a:pt x="478" y="186"/>
                  </a:lnTo>
                  <a:lnTo>
                    <a:pt x="446" y="136"/>
                  </a:lnTo>
                  <a:lnTo>
                    <a:pt x="409" y="123"/>
                  </a:lnTo>
                  <a:lnTo>
                    <a:pt x="342" y="123"/>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90" name="Freeform 189">
              <a:extLst>
                <a:ext uri="{FF2B5EF4-FFF2-40B4-BE49-F238E27FC236}">
                  <a16:creationId xmlns:a16="http://schemas.microsoft.com/office/drawing/2014/main" id="{4EDDF234-0C5C-450D-89F5-41137855E2B0}"/>
                </a:ext>
              </a:extLst>
            </p:cNvPr>
            <p:cNvSpPr>
              <a:spLocks/>
            </p:cNvSpPr>
            <p:nvPr/>
          </p:nvSpPr>
          <p:spPr bwMode="auto">
            <a:xfrm>
              <a:off x="143" y="2019"/>
              <a:ext cx="106" cy="153"/>
            </a:xfrm>
            <a:custGeom>
              <a:avLst/>
              <a:gdLst>
                <a:gd name="T0" fmla="*/ 0 w 531"/>
                <a:gd name="T1" fmla="*/ 0 h 766"/>
                <a:gd name="T2" fmla="*/ 0 w 531"/>
                <a:gd name="T3" fmla="*/ 0 h 766"/>
                <a:gd name="T4" fmla="*/ 0 w 531"/>
                <a:gd name="T5" fmla="*/ 0 h 766"/>
                <a:gd name="T6" fmla="*/ 0 w 531"/>
                <a:gd name="T7" fmla="*/ 0 h 766"/>
                <a:gd name="T8" fmla="*/ 0 w 531"/>
                <a:gd name="T9" fmla="*/ 0 h 766"/>
                <a:gd name="T10" fmla="*/ 0 w 531"/>
                <a:gd name="T11" fmla="*/ 0 h 766"/>
                <a:gd name="T12" fmla="*/ 0 w 531"/>
                <a:gd name="T13" fmla="*/ 0 h 766"/>
                <a:gd name="T14" fmla="*/ 0 w 531"/>
                <a:gd name="T15" fmla="*/ 0 h 766"/>
                <a:gd name="T16" fmla="*/ 0 w 531"/>
                <a:gd name="T17" fmla="*/ 0 h 766"/>
                <a:gd name="T18" fmla="*/ 0 w 531"/>
                <a:gd name="T19" fmla="*/ 0 h 766"/>
                <a:gd name="T20" fmla="*/ 0 w 531"/>
                <a:gd name="T21" fmla="*/ 0 h 766"/>
                <a:gd name="T22" fmla="*/ 0 w 531"/>
                <a:gd name="T23" fmla="*/ 0 h 766"/>
                <a:gd name="T24" fmla="*/ 0 w 531"/>
                <a:gd name="T25" fmla="*/ 0 h 766"/>
                <a:gd name="T26" fmla="*/ 0 w 531"/>
                <a:gd name="T27" fmla="*/ 0 h 766"/>
                <a:gd name="T28" fmla="*/ 0 w 531"/>
                <a:gd name="T29" fmla="*/ 0 h 766"/>
                <a:gd name="T30" fmla="*/ 0 w 531"/>
                <a:gd name="T31" fmla="*/ 0 h 766"/>
                <a:gd name="T32" fmla="*/ 0 w 531"/>
                <a:gd name="T33" fmla="*/ 0 h 766"/>
                <a:gd name="T34" fmla="*/ 0 w 531"/>
                <a:gd name="T35" fmla="*/ 0 h 766"/>
                <a:gd name="T36" fmla="*/ 0 w 531"/>
                <a:gd name="T37" fmla="*/ 0 h 766"/>
                <a:gd name="T38" fmla="*/ 0 w 531"/>
                <a:gd name="T39" fmla="*/ 0 h 766"/>
                <a:gd name="T40" fmla="*/ 0 w 531"/>
                <a:gd name="T41" fmla="*/ 0 h 7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1"/>
                <a:gd name="T64" fmla="*/ 0 h 766"/>
                <a:gd name="T65" fmla="*/ 531 w 531"/>
                <a:gd name="T66" fmla="*/ 766 h 7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1" h="766">
                  <a:moveTo>
                    <a:pt x="347" y="154"/>
                  </a:moveTo>
                  <a:lnTo>
                    <a:pt x="248" y="150"/>
                  </a:lnTo>
                  <a:lnTo>
                    <a:pt x="143" y="131"/>
                  </a:lnTo>
                  <a:lnTo>
                    <a:pt x="81" y="99"/>
                  </a:lnTo>
                  <a:lnTo>
                    <a:pt x="46" y="72"/>
                  </a:lnTo>
                  <a:lnTo>
                    <a:pt x="0" y="0"/>
                  </a:lnTo>
                  <a:lnTo>
                    <a:pt x="67" y="589"/>
                  </a:lnTo>
                  <a:lnTo>
                    <a:pt x="113" y="643"/>
                  </a:lnTo>
                  <a:lnTo>
                    <a:pt x="162" y="694"/>
                  </a:lnTo>
                  <a:lnTo>
                    <a:pt x="225" y="729"/>
                  </a:lnTo>
                  <a:lnTo>
                    <a:pt x="279" y="747"/>
                  </a:lnTo>
                  <a:lnTo>
                    <a:pt x="347" y="756"/>
                  </a:lnTo>
                  <a:lnTo>
                    <a:pt x="409" y="766"/>
                  </a:lnTo>
                  <a:lnTo>
                    <a:pt x="480" y="766"/>
                  </a:lnTo>
                  <a:lnTo>
                    <a:pt x="512" y="756"/>
                  </a:lnTo>
                  <a:lnTo>
                    <a:pt x="531" y="729"/>
                  </a:lnTo>
                  <a:lnTo>
                    <a:pt x="522" y="685"/>
                  </a:lnTo>
                  <a:lnTo>
                    <a:pt x="476" y="581"/>
                  </a:lnTo>
                  <a:lnTo>
                    <a:pt x="399" y="229"/>
                  </a:lnTo>
                  <a:lnTo>
                    <a:pt x="387" y="180"/>
                  </a:lnTo>
                  <a:lnTo>
                    <a:pt x="347" y="15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91" name="Freeform 190">
            <a:extLst>
              <a:ext uri="{FF2B5EF4-FFF2-40B4-BE49-F238E27FC236}">
                <a16:creationId xmlns:a16="http://schemas.microsoft.com/office/drawing/2014/main" id="{75953FC9-25A0-446F-B7D0-C1030F82BCA7}"/>
              </a:ext>
            </a:extLst>
          </p:cNvPr>
          <p:cNvSpPr>
            <a:spLocks/>
          </p:cNvSpPr>
          <p:nvPr/>
        </p:nvSpPr>
        <p:spPr bwMode="auto">
          <a:xfrm>
            <a:off x="725004" y="5133975"/>
            <a:ext cx="14287" cy="223837"/>
          </a:xfrm>
          <a:custGeom>
            <a:avLst/>
            <a:gdLst>
              <a:gd name="T0" fmla="*/ 2147483646 w 43"/>
              <a:gd name="T1" fmla="*/ 0 h 703"/>
              <a:gd name="T2" fmla="*/ 2147483646 w 43"/>
              <a:gd name="T3" fmla="*/ 2147483646 h 703"/>
              <a:gd name="T4" fmla="*/ 2147483646 w 43"/>
              <a:gd name="T5" fmla="*/ 2147483646 h 703"/>
              <a:gd name="T6" fmla="*/ 2147483646 w 43"/>
              <a:gd name="T7" fmla="*/ 2147483646 h 703"/>
              <a:gd name="T8" fmla="*/ 2147483646 w 43"/>
              <a:gd name="T9" fmla="*/ 2147483646 h 703"/>
              <a:gd name="T10" fmla="*/ 2147483646 w 43"/>
              <a:gd name="T11" fmla="*/ 2147483646 h 703"/>
              <a:gd name="T12" fmla="*/ 2147483646 w 43"/>
              <a:gd name="T13" fmla="*/ 2147483646 h 703"/>
              <a:gd name="T14" fmla="*/ 0 w 43"/>
              <a:gd name="T15" fmla="*/ 2147483646 h 703"/>
              <a:gd name="T16" fmla="*/ 2147483646 w 43"/>
              <a:gd name="T17" fmla="*/ 2147483646 h 703"/>
              <a:gd name="T18" fmla="*/ 2147483646 w 43"/>
              <a:gd name="T19" fmla="*/ 2147483646 h 703"/>
              <a:gd name="T20" fmla="*/ 2147483646 w 43"/>
              <a:gd name="T21" fmla="*/ 2147483646 h 703"/>
              <a:gd name="T22" fmla="*/ 2147483646 w 43"/>
              <a:gd name="T23" fmla="*/ 2147483646 h 703"/>
              <a:gd name="T24" fmla="*/ 2147483646 w 43"/>
              <a:gd name="T25" fmla="*/ 2147483646 h 703"/>
              <a:gd name="T26" fmla="*/ 2147483646 w 43"/>
              <a:gd name="T27" fmla="*/ 2147483646 h 703"/>
              <a:gd name="T28" fmla="*/ 2147483646 w 43"/>
              <a:gd name="T29" fmla="*/ 0 h 7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703"/>
              <a:gd name="T47" fmla="*/ 43 w 43"/>
              <a:gd name="T48" fmla="*/ 703 h 7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703">
                <a:moveTo>
                  <a:pt x="29" y="0"/>
                </a:moveTo>
                <a:lnTo>
                  <a:pt x="43" y="36"/>
                </a:lnTo>
                <a:lnTo>
                  <a:pt x="27" y="63"/>
                </a:lnTo>
                <a:lnTo>
                  <a:pt x="14" y="122"/>
                </a:lnTo>
                <a:lnTo>
                  <a:pt x="32" y="176"/>
                </a:lnTo>
                <a:lnTo>
                  <a:pt x="21" y="491"/>
                </a:lnTo>
                <a:lnTo>
                  <a:pt x="21" y="693"/>
                </a:lnTo>
                <a:lnTo>
                  <a:pt x="0" y="703"/>
                </a:lnTo>
                <a:lnTo>
                  <a:pt x="2" y="284"/>
                </a:lnTo>
                <a:lnTo>
                  <a:pt x="21" y="184"/>
                </a:lnTo>
                <a:lnTo>
                  <a:pt x="10" y="137"/>
                </a:lnTo>
                <a:lnTo>
                  <a:pt x="4" y="120"/>
                </a:lnTo>
                <a:lnTo>
                  <a:pt x="12" y="69"/>
                </a:lnTo>
                <a:lnTo>
                  <a:pt x="27" y="40"/>
                </a:lnTo>
                <a:lnTo>
                  <a:pt x="29"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92" name="Freeform 191">
            <a:extLst>
              <a:ext uri="{FF2B5EF4-FFF2-40B4-BE49-F238E27FC236}">
                <a16:creationId xmlns:a16="http://schemas.microsoft.com/office/drawing/2014/main" id="{4FAA406E-92F1-4967-862D-5DD3D698F88F}"/>
              </a:ext>
            </a:extLst>
          </p:cNvPr>
          <p:cNvSpPr>
            <a:spLocks/>
          </p:cNvSpPr>
          <p:nvPr/>
        </p:nvSpPr>
        <p:spPr bwMode="auto">
          <a:xfrm>
            <a:off x="667854" y="5137150"/>
            <a:ext cx="34925" cy="11112"/>
          </a:xfrm>
          <a:custGeom>
            <a:avLst/>
            <a:gdLst>
              <a:gd name="T0" fmla="*/ 2147483646 w 112"/>
              <a:gd name="T1" fmla="*/ 0 h 36"/>
              <a:gd name="T2" fmla="*/ 2147483646 w 112"/>
              <a:gd name="T3" fmla="*/ 2147483646 h 36"/>
              <a:gd name="T4" fmla="*/ 2147483646 w 112"/>
              <a:gd name="T5" fmla="*/ 2147483646 h 36"/>
              <a:gd name="T6" fmla="*/ 0 w 112"/>
              <a:gd name="T7" fmla="*/ 2147483646 h 36"/>
              <a:gd name="T8" fmla="*/ 2147483646 w 112"/>
              <a:gd name="T9" fmla="*/ 2147483646 h 36"/>
              <a:gd name="T10" fmla="*/ 2147483646 w 112"/>
              <a:gd name="T11" fmla="*/ 0 h 36"/>
              <a:gd name="T12" fmla="*/ 0 60000 65536"/>
              <a:gd name="T13" fmla="*/ 0 60000 65536"/>
              <a:gd name="T14" fmla="*/ 0 60000 65536"/>
              <a:gd name="T15" fmla="*/ 0 60000 65536"/>
              <a:gd name="T16" fmla="*/ 0 60000 65536"/>
              <a:gd name="T17" fmla="*/ 0 60000 65536"/>
              <a:gd name="T18" fmla="*/ 0 w 112"/>
              <a:gd name="T19" fmla="*/ 0 h 36"/>
              <a:gd name="T20" fmla="*/ 112 w 11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12" h="36">
                <a:moveTo>
                  <a:pt x="112" y="0"/>
                </a:moveTo>
                <a:lnTo>
                  <a:pt x="57" y="26"/>
                </a:lnTo>
                <a:lnTo>
                  <a:pt x="9" y="36"/>
                </a:lnTo>
                <a:lnTo>
                  <a:pt x="0" y="36"/>
                </a:lnTo>
                <a:lnTo>
                  <a:pt x="29" y="11"/>
                </a:lnTo>
                <a:lnTo>
                  <a:pt x="112"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93" name="Freeform 192">
            <a:extLst>
              <a:ext uri="{FF2B5EF4-FFF2-40B4-BE49-F238E27FC236}">
                <a16:creationId xmlns:a16="http://schemas.microsoft.com/office/drawing/2014/main" id="{046E930F-D1BA-4A31-B1EF-5FD08B696A9C}"/>
              </a:ext>
            </a:extLst>
          </p:cNvPr>
          <p:cNvSpPr>
            <a:spLocks/>
          </p:cNvSpPr>
          <p:nvPr/>
        </p:nvSpPr>
        <p:spPr bwMode="auto">
          <a:xfrm>
            <a:off x="520216" y="4556125"/>
            <a:ext cx="47625" cy="128587"/>
          </a:xfrm>
          <a:custGeom>
            <a:avLst/>
            <a:gdLst>
              <a:gd name="T0" fmla="*/ 0 w 150"/>
              <a:gd name="T1" fmla="*/ 0 h 407"/>
              <a:gd name="T2" fmla="*/ 2147483646 w 150"/>
              <a:gd name="T3" fmla="*/ 2147483646 h 407"/>
              <a:gd name="T4" fmla="*/ 2147483646 w 150"/>
              <a:gd name="T5" fmla="*/ 2147483646 h 407"/>
              <a:gd name="T6" fmla="*/ 2147483646 w 150"/>
              <a:gd name="T7" fmla="*/ 2147483646 h 407"/>
              <a:gd name="T8" fmla="*/ 2147483646 w 150"/>
              <a:gd name="T9" fmla="*/ 2147483646 h 407"/>
              <a:gd name="T10" fmla="*/ 2147483646 w 150"/>
              <a:gd name="T11" fmla="*/ 2147483646 h 407"/>
              <a:gd name="T12" fmla="*/ 2147483646 w 150"/>
              <a:gd name="T13" fmla="*/ 2147483646 h 407"/>
              <a:gd name="T14" fmla="*/ 2147483646 w 150"/>
              <a:gd name="T15" fmla="*/ 2147483646 h 407"/>
              <a:gd name="T16" fmla="*/ 2147483646 w 150"/>
              <a:gd name="T17" fmla="*/ 2147483646 h 407"/>
              <a:gd name="T18" fmla="*/ 2147483646 w 150"/>
              <a:gd name="T19" fmla="*/ 2147483646 h 407"/>
              <a:gd name="T20" fmla="*/ 2147483646 w 150"/>
              <a:gd name="T21" fmla="*/ 2147483646 h 407"/>
              <a:gd name="T22" fmla="*/ 2147483646 w 150"/>
              <a:gd name="T23" fmla="*/ 2147483646 h 407"/>
              <a:gd name="T24" fmla="*/ 2147483646 w 150"/>
              <a:gd name="T25" fmla="*/ 2147483646 h 407"/>
              <a:gd name="T26" fmla="*/ 2147483646 w 150"/>
              <a:gd name="T27" fmla="*/ 2147483646 h 407"/>
              <a:gd name="T28" fmla="*/ 2147483646 w 150"/>
              <a:gd name="T29" fmla="*/ 2147483646 h 407"/>
              <a:gd name="T30" fmla="*/ 2147483646 w 150"/>
              <a:gd name="T31" fmla="*/ 2147483646 h 407"/>
              <a:gd name="T32" fmla="*/ 2147483646 w 150"/>
              <a:gd name="T33" fmla="*/ 2147483646 h 407"/>
              <a:gd name="T34" fmla="*/ 2147483646 w 150"/>
              <a:gd name="T35" fmla="*/ 2147483646 h 407"/>
              <a:gd name="T36" fmla="*/ 2147483646 w 150"/>
              <a:gd name="T37" fmla="*/ 2147483646 h 407"/>
              <a:gd name="T38" fmla="*/ 2147483646 w 150"/>
              <a:gd name="T39" fmla="*/ 2147483646 h 407"/>
              <a:gd name="T40" fmla="*/ 2147483646 w 150"/>
              <a:gd name="T41" fmla="*/ 2147483646 h 407"/>
              <a:gd name="T42" fmla="*/ 2147483646 w 150"/>
              <a:gd name="T43" fmla="*/ 2147483646 h 407"/>
              <a:gd name="T44" fmla="*/ 2147483646 w 150"/>
              <a:gd name="T45" fmla="*/ 2147483646 h 407"/>
              <a:gd name="T46" fmla="*/ 2147483646 w 150"/>
              <a:gd name="T47" fmla="*/ 2147483646 h 407"/>
              <a:gd name="T48" fmla="*/ 2147483646 w 150"/>
              <a:gd name="T49" fmla="*/ 2147483646 h 4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0"/>
              <a:gd name="T76" fmla="*/ 0 h 407"/>
              <a:gd name="T77" fmla="*/ 150 w 150"/>
              <a:gd name="T78" fmla="*/ 407 h 4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0" h="407">
                <a:moveTo>
                  <a:pt x="0" y="0"/>
                </a:moveTo>
                <a:lnTo>
                  <a:pt x="20" y="10"/>
                </a:lnTo>
                <a:lnTo>
                  <a:pt x="17" y="34"/>
                </a:lnTo>
                <a:lnTo>
                  <a:pt x="36" y="22"/>
                </a:lnTo>
                <a:lnTo>
                  <a:pt x="33" y="50"/>
                </a:lnTo>
                <a:lnTo>
                  <a:pt x="58" y="46"/>
                </a:lnTo>
                <a:lnTo>
                  <a:pt x="39" y="69"/>
                </a:lnTo>
                <a:lnTo>
                  <a:pt x="91" y="73"/>
                </a:lnTo>
                <a:lnTo>
                  <a:pt x="61" y="101"/>
                </a:lnTo>
                <a:lnTo>
                  <a:pt x="105" y="101"/>
                </a:lnTo>
                <a:lnTo>
                  <a:pt x="75" y="130"/>
                </a:lnTo>
                <a:lnTo>
                  <a:pt x="121" y="127"/>
                </a:lnTo>
                <a:lnTo>
                  <a:pt x="92" y="167"/>
                </a:lnTo>
                <a:lnTo>
                  <a:pt x="133" y="164"/>
                </a:lnTo>
                <a:lnTo>
                  <a:pt x="98" y="199"/>
                </a:lnTo>
                <a:lnTo>
                  <a:pt x="150" y="205"/>
                </a:lnTo>
                <a:lnTo>
                  <a:pt x="105" y="237"/>
                </a:lnTo>
                <a:lnTo>
                  <a:pt x="150" y="250"/>
                </a:lnTo>
                <a:lnTo>
                  <a:pt x="101" y="266"/>
                </a:lnTo>
                <a:lnTo>
                  <a:pt x="146" y="293"/>
                </a:lnTo>
                <a:lnTo>
                  <a:pt x="98" y="312"/>
                </a:lnTo>
                <a:lnTo>
                  <a:pt x="140" y="343"/>
                </a:lnTo>
                <a:lnTo>
                  <a:pt x="98" y="355"/>
                </a:lnTo>
                <a:lnTo>
                  <a:pt x="121" y="382"/>
                </a:lnTo>
                <a:lnTo>
                  <a:pt x="88" y="40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94" name="Text Box 193">
            <a:extLst>
              <a:ext uri="{FF2B5EF4-FFF2-40B4-BE49-F238E27FC236}">
                <a16:creationId xmlns:a16="http://schemas.microsoft.com/office/drawing/2014/main" id="{57609D92-D393-41B5-9CB5-3857C567DA14}"/>
              </a:ext>
            </a:extLst>
          </p:cNvPr>
          <p:cNvSpPr txBox="1">
            <a:spLocks noChangeArrowheads="1"/>
          </p:cNvSpPr>
          <p:nvPr/>
        </p:nvSpPr>
        <p:spPr bwMode="auto">
          <a:xfrm>
            <a:off x="7794141" y="5272087"/>
            <a:ext cx="110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用户代理</a:t>
            </a:r>
          </a:p>
        </p:txBody>
      </p:sp>
      <p:sp>
        <p:nvSpPr>
          <p:cNvPr id="195" name="Oval 194">
            <a:extLst>
              <a:ext uri="{FF2B5EF4-FFF2-40B4-BE49-F238E27FC236}">
                <a16:creationId xmlns:a16="http://schemas.microsoft.com/office/drawing/2014/main" id="{12F6D67E-D5F1-4C36-A7D8-54DB29CBA6EE}"/>
              </a:ext>
            </a:extLst>
          </p:cNvPr>
          <p:cNvSpPr>
            <a:spLocks noChangeArrowheads="1"/>
          </p:cNvSpPr>
          <p:nvPr/>
        </p:nvSpPr>
        <p:spPr bwMode="auto">
          <a:xfrm>
            <a:off x="783741" y="4662487"/>
            <a:ext cx="298450" cy="16192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96" name="Group 195">
            <a:extLst>
              <a:ext uri="{FF2B5EF4-FFF2-40B4-BE49-F238E27FC236}">
                <a16:creationId xmlns:a16="http://schemas.microsoft.com/office/drawing/2014/main" id="{B50298D1-3CBE-4EC3-8058-2AB6BE2251ED}"/>
              </a:ext>
            </a:extLst>
          </p:cNvPr>
          <p:cNvGrpSpPr>
            <a:grpSpLocks/>
          </p:cNvGrpSpPr>
          <p:nvPr/>
        </p:nvGrpSpPr>
        <p:grpSpPr bwMode="auto">
          <a:xfrm>
            <a:off x="7948129" y="4298950"/>
            <a:ext cx="709612" cy="495300"/>
            <a:chOff x="4993" y="1674"/>
            <a:chExt cx="447" cy="312"/>
          </a:xfrm>
        </p:grpSpPr>
        <p:grpSp>
          <p:nvGrpSpPr>
            <p:cNvPr id="197" name="Group 196">
              <a:extLst>
                <a:ext uri="{FF2B5EF4-FFF2-40B4-BE49-F238E27FC236}">
                  <a16:creationId xmlns:a16="http://schemas.microsoft.com/office/drawing/2014/main" id="{FB6184A3-B814-44BA-9D22-FCAC7657D9A9}"/>
                </a:ext>
              </a:extLst>
            </p:cNvPr>
            <p:cNvGrpSpPr>
              <a:grpSpLocks/>
            </p:cNvGrpSpPr>
            <p:nvPr/>
          </p:nvGrpSpPr>
          <p:grpSpPr bwMode="auto">
            <a:xfrm>
              <a:off x="4993" y="1674"/>
              <a:ext cx="345" cy="282"/>
              <a:chOff x="4993" y="1674"/>
              <a:chExt cx="345" cy="282"/>
            </a:xfrm>
          </p:grpSpPr>
          <p:grpSp>
            <p:nvGrpSpPr>
              <p:cNvPr id="230" name="Group 197">
                <a:extLst>
                  <a:ext uri="{FF2B5EF4-FFF2-40B4-BE49-F238E27FC236}">
                    <a16:creationId xmlns:a16="http://schemas.microsoft.com/office/drawing/2014/main" id="{2EC3CBB7-9093-4BDE-9839-E882745BA13C}"/>
                  </a:ext>
                </a:extLst>
              </p:cNvPr>
              <p:cNvGrpSpPr>
                <a:grpSpLocks/>
              </p:cNvGrpSpPr>
              <p:nvPr/>
            </p:nvGrpSpPr>
            <p:grpSpPr bwMode="auto">
              <a:xfrm>
                <a:off x="4993" y="1674"/>
                <a:ext cx="345" cy="282"/>
                <a:chOff x="4993" y="1674"/>
                <a:chExt cx="345" cy="282"/>
              </a:xfrm>
            </p:grpSpPr>
            <p:grpSp>
              <p:nvGrpSpPr>
                <p:cNvPr id="239" name="Group 198">
                  <a:extLst>
                    <a:ext uri="{FF2B5EF4-FFF2-40B4-BE49-F238E27FC236}">
                      <a16:creationId xmlns:a16="http://schemas.microsoft.com/office/drawing/2014/main" id="{4059BE9C-E9B7-45C4-882D-CF0751801CD5}"/>
                    </a:ext>
                  </a:extLst>
                </p:cNvPr>
                <p:cNvGrpSpPr>
                  <a:grpSpLocks/>
                </p:cNvGrpSpPr>
                <p:nvPr/>
              </p:nvGrpSpPr>
              <p:grpSpPr bwMode="auto">
                <a:xfrm>
                  <a:off x="4993" y="1833"/>
                  <a:ext cx="345" cy="123"/>
                  <a:chOff x="4993" y="1833"/>
                  <a:chExt cx="345" cy="123"/>
                </a:xfrm>
              </p:grpSpPr>
              <p:sp>
                <p:nvSpPr>
                  <p:cNvPr id="245" name="Freeform 199">
                    <a:extLst>
                      <a:ext uri="{FF2B5EF4-FFF2-40B4-BE49-F238E27FC236}">
                        <a16:creationId xmlns:a16="http://schemas.microsoft.com/office/drawing/2014/main" id="{7947F8A1-2861-4889-9A54-D63C39228C98}"/>
                      </a:ext>
                    </a:extLst>
                  </p:cNvPr>
                  <p:cNvSpPr>
                    <a:spLocks/>
                  </p:cNvSpPr>
                  <p:nvPr/>
                </p:nvSpPr>
                <p:spPr bwMode="auto">
                  <a:xfrm>
                    <a:off x="5140" y="1833"/>
                    <a:ext cx="198" cy="123"/>
                  </a:xfrm>
                  <a:custGeom>
                    <a:avLst/>
                    <a:gdLst>
                      <a:gd name="T0" fmla="*/ 0 w 1188"/>
                      <a:gd name="T1" fmla="*/ 0 h 738"/>
                      <a:gd name="T2" fmla="*/ 0 w 1188"/>
                      <a:gd name="T3" fmla="*/ 0 h 738"/>
                      <a:gd name="T4" fmla="*/ 0 w 1188"/>
                      <a:gd name="T5" fmla="*/ 0 h 738"/>
                      <a:gd name="T6" fmla="*/ 0 w 1188"/>
                      <a:gd name="T7" fmla="*/ 0 h 738"/>
                      <a:gd name="T8" fmla="*/ 0 w 1188"/>
                      <a:gd name="T9" fmla="*/ 0 h 738"/>
                      <a:gd name="T10" fmla="*/ 0 60000 65536"/>
                      <a:gd name="T11" fmla="*/ 0 60000 65536"/>
                      <a:gd name="T12" fmla="*/ 0 60000 65536"/>
                      <a:gd name="T13" fmla="*/ 0 60000 65536"/>
                      <a:gd name="T14" fmla="*/ 0 60000 65536"/>
                      <a:gd name="T15" fmla="*/ 0 w 1188"/>
                      <a:gd name="T16" fmla="*/ 0 h 738"/>
                      <a:gd name="T17" fmla="*/ 1188 w 1188"/>
                      <a:gd name="T18" fmla="*/ 738 h 738"/>
                    </a:gdLst>
                    <a:ahLst/>
                    <a:cxnLst>
                      <a:cxn ang="T10">
                        <a:pos x="T0" y="T1"/>
                      </a:cxn>
                      <a:cxn ang="T11">
                        <a:pos x="T2" y="T3"/>
                      </a:cxn>
                      <a:cxn ang="T12">
                        <a:pos x="T4" y="T5"/>
                      </a:cxn>
                      <a:cxn ang="T13">
                        <a:pos x="T6" y="T7"/>
                      </a:cxn>
                      <a:cxn ang="T14">
                        <a:pos x="T8" y="T9"/>
                      </a:cxn>
                    </a:cxnLst>
                    <a:rect l="T15" t="T16" r="T17" b="T18"/>
                    <a:pathLst>
                      <a:path w="1188" h="738">
                        <a:moveTo>
                          <a:pt x="0" y="225"/>
                        </a:moveTo>
                        <a:lnTo>
                          <a:pt x="0" y="738"/>
                        </a:lnTo>
                        <a:lnTo>
                          <a:pt x="1188" y="360"/>
                        </a:lnTo>
                        <a:lnTo>
                          <a:pt x="1188" y="0"/>
                        </a:lnTo>
                        <a:lnTo>
                          <a:pt x="0" y="225"/>
                        </a:lnTo>
                        <a:close/>
                      </a:path>
                    </a:pathLst>
                  </a:custGeom>
                  <a:solidFill>
                    <a:srgbClr val="A0A0A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6" name="Freeform 200">
                    <a:extLst>
                      <a:ext uri="{FF2B5EF4-FFF2-40B4-BE49-F238E27FC236}">
                        <a16:creationId xmlns:a16="http://schemas.microsoft.com/office/drawing/2014/main" id="{D61BFEAD-236E-44C2-9933-97013C8B2BD9}"/>
                      </a:ext>
                    </a:extLst>
                  </p:cNvPr>
                  <p:cNvSpPr>
                    <a:spLocks/>
                  </p:cNvSpPr>
                  <p:nvPr/>
                </p:nvSpPr>
                <p:spPr bwMode="auto">
                  <a:xfrm>
                    <a:off x="4993" y="1862"/>
                    <a:ext cx="147" cy="94"/>
                  </a:xfrm>
                  <a:custGeom>
                    <a:avLst/>
                    <a:gdLst>
                      <a:gd name="T0" fmla="*/ 0 w 882"/>
                      <a:gd name="T1" fmla="*/ 0 h 563"/>
                      <a:gd name="T2" fmla="*/ 0 w 882"/>
                      <a:gd name="T3" fmla="*/ 0 h 563"/>
                      <a:gd name="T4" fmla="*/ 0 w 882"/>
                      <a:gd name="T5" fmla="*/ 0 h 563"/>
                      <a:gd name="T6" fmla="*/ 0 w 882"/>
                      <a:gd name="T7" fmla="*/ 0 h 563"/>
                      <a:gd name="T8" fmla="*/ 0 w 882"/>
                      <a:gd name="T9" fmla="*/ 0 h 563"/>
                      <a:gd name="T10" fmla="*/ 0 60000 65536"/>
                      <a:gd name="T11" fmla="*/ 0 60000 65536"/>
                      <a:gd name="T12" fmla="*/ 0 60000 65536"/>
                      <a:gd name="T13" fmla="*/ 0 60000 65536"/>
                      <a:gd name="T14" fmla="*/ 0 60000 65536"/>
                      <a:gd name="T15" fmla="*/ 0 w 882"/>
                      <a:gd name="T16" fmla="*/ 0 h 563"/>
                      <a:gd name="T17" fmla="*/ 882 w 882"/>
                      <a:gd name="T18" fmla="*/ 563 h 563"/>
                    </a:gdLst>
                    <a:ahLst/>
                    <a:cxnLst>
                      <a:cxn ang="T10">
                        <a:pos x="T0" y="T1"/>
                      </a:cxn>
                      <a:cxn ang="T11">
                        <a:pos x="T2" y="T3"/>
                      </a:cxn>
                      <a:cxn ang="T12">
                        <a:pos x="T4" y="T5"/>
                      </a:cxn>
                      <a:cxn ang="T13">
                        <a:pos x="T6" y="T7"/>
                      </a:cxn>
                      <a:cxn ang="T14">
                        <a:pos x="T8" y="T9"/>
                      </a:cxn>
                    </a:cxnLst>
                    <a:rect l="T15" t="T16" r="T17" b="T18"/>
                    <a:pathLst>
                      <a:path w="882" h="563">
                        <a:moveTo>
                          <a:pt x="882" y="50"/>
                        </a:moveTo>
                        <a:lnTo>
                          <a:pt x="882" y="563"/>
                        </a:lnTo>
                        <a:lnTo>
                          <a:pt x="0" y="436"/>
                        </a:lnTo>
                        <a:lnTo>
                          <a:pt x="0" y="0"/>
                        </a:lnTo>
                        <a:lnTo>
                          <a:pt x="882" y="50"/>
                        </a:lnTo>
                        <a:close/>
                      </a:path>
                    </a:pathLst>
                  </a:custGeom>
                  <a:solidFill>
                    <a:srgbClr val="80808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7" name="Freeform 201">
                    <a:extLst>
                      <a:ext uri="{FF2B5EF4-FFF2-40B4-BE49-F238E27FC236}">
                        <a16:creationId xmlns:a16="http://schemas.microsoft.com/office/drawing/2014/main" id="{41E7DDE2-700C-4B29-AB10-3FA077695A91}"/>
                      </a:ext>
                    </a:extLst>
                  </p:cNvPr>
                  <p:cNvSpPr>
                    <a:spLocks/>
                  </p:cNvSpPr>
                  <p:nvPr/>
                </p:nvSpPr>
                <p:spPr bwMode="auto">
                  <a:xfrm>
                    <a:off x="4993" y="1833"/>
                    <a:ext cx="345" cy="38"/>
                  </a:xfrm>
                  <a:custGeom>
                    <a:avLst/>
                    <a:gdLst>
                      <a:gd name="T0" fmla="*/ 0 w 2070"/>
                      <a:gd name="T1" fmla="*/ 0 h 225"/>
                      <a:gd name="T2" fmla="*/ 0 w 2070"/>
                      <a:gd name="T3" fmla="*/ 0 h 225"/>
                      <a:gd name="T4" fmla="*/ 0 w 2070"/>
                      <a:gd name="T5" fmla="*/ 0 h 225"/>
                      <a:gd name="T6" fmla="*/ 0 w 2070"/>
                      <a:gd name="T7" fmla="*/ 0 h 225"/>
                      <a:gd name="T8" fmla="*/ 0 w 2070"/>
                      <a:gd name="T9" fmla="*/ 0 h 225"/>
                      <a:gd name="T10" fmla="*/ 0 60000 65536"/>
                      <a:gd name="T11" fmla="*/ 0 60000 65536"/>
                      <a:gd name="T12" fmla="*/ 0 60000 65536"/>
                      <a:gd name="T13" fmla="*/ 0 60000 65536"/>
                      <a:gd name="T14" fmla="*/ 0 60000 65536"/>
                      <a:gd name="T15" fmla="*/ 0 w 2070"/>
                      <a:gd name="T16" fmla="*/ 0 h 225"/>
                      <a:gd name="T17" fmla="*/ 2070 w 2070"/>
                      <a:gd name="T18" fmla="*/ 225 h 225"/>
                    </a:gdLst>
                    <a:ahLst/>
                    <a:cxnLst>
                      <a:cxn ang="T10">
                        <a:pos x="T0" y="T1"/>
                      </a:cxn>
                      <a:cxn ang="T11">
                        <a:pos x="T2" y="T3"/>
                      </a:cxn>
                      <a:cxn ang="T12">
                        <a:pos x="T4" y="T5"/>
                      </a:cxn>
                      <a:cxn ang="T13">
                        <a:pos x="T6" y="T7"/>
                      </a:cxn>
                      <a:cxn ang="T14">
                        <a:pos x="T8" y="T9"/>
                      </a:cxn>
                    </a:cxnLst>
                    <a:rect l="T15" t="T16" r="T17" b="T18"/>
                    <a:pathLst>
                      <a:path w="2070" h="225">
                        <a:moveTo>
                          <a:pt x="0" y="175"/>
                        </a:moveTo>
                        <a:lnTo>
                          <a:pt x="892" y="225"/>
                        </a:lnTo>
                        <a:lnTo>
                          <a:pt x="2070" y="0"/>
                        </a:lnTo>
                        <a:lnTo>
                          <a:pt x="1202" y="0"/>
                        </a:lnTo>
                        <a:lnTo>
                          <a:pt x="0" y="175"/>
                        </a:lnTo>
                        <a:close/>
                      </a:path>
                    </a:pathLst>
                  </a:custGeom>
                  <a:solidFill>
                    <a:srgbClr val="C0C0C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240" name="Freeform 202">
                  <a:extLst>
                    <a:ext uri="{FF2B5EF4-FFF2-40B4-BE49-F238E27FC236}">
                      <a16:creationId xmlns:a16="http://schemas.microsoft.com/office/drawing/2014/main" id="{D126D9D8-A736-4C6F-944C-8F1B6C21F213}"/>
                    </a:ext>
                  </a:extLst>
                </p:cNvPr>
                <p:cNvSpPr>
                  <a:spLocks/>
                </p:cNvSpPr>
                <p:nvPr/>
              </p:nvSpPr>
              <p:spPr bwMode="auto">
                <a:xfrm>
                  <a:off x="5105" y="1823"/>
                  <a:ext cx="126" cy="35"/>
                </a:xfrm>
                <a:custGeom>
                  <a:avLst/>
                  <a:gdLst>
                    <a:gd name="T0" fmla="*/ 0 w 751"/>
                    <a:gd name="T1" fmla="*/ 0 h 210"/>
                    <a:gd name="T2" fmla="*/ 0 w 751"/>
                    <a:gd name="T3" fmla="*/ 0 h 210"/>
                    <a:gd name="T4" fmla="*/ 0 w 751"/>
                    <a:gd name="T5" fmla="*/ 0 h 210"/>
                    <a:gd name="T6" fmla="*/ 0 w 751"/>
                    <a:gd name="T7" fmla="*/ 0 h 210"/>
                    <a:gd name="T8" fmla="*/ 0 w 751"/>
                    <a:gd name="T9" fmla="*/ 0 h 210"/>
                    <a:gd name="T10" fmla="*/ 0 w 751"/>
                    <a:gd name="T11" fmla="*/ 0 h 210"/>
                    <a:gd name="T12" fmla="*/ 0 60000 65536"/>
                    <a:gd name="T13" fmla="*/ 0 60000 65536"/>
                    <a:gd name="T14" fmla="*/ 0 60000 65536"/>
                    <a:gd name="T15" fmla="*/ 0 60000 65536"/>
                    <a:gd name="T16" fmla="*/ 0 60000 65536"/>
                    <a:gd name="T17" fmla="*/ 0 60000 65536"/>
                    <a:gd name="T18" fmla="*/ 0 w 751"/>
                    <a:gd name="T19" fmla="*/ 0 h 210"/>
                    <a:gd name="T20" fmla="*/ 751 w 751"/>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751" h="210">
                      <a:moveTo>
                        <a:pt x="0" y="120"/>
                      </a:moveTo>
                      <a:lnTo>
                        <a:pt x="0" y="188"/>
                      </a:lnTo>
                      <a:lnTo>
                        <a:pt x="351" y="210"/>
                      </a:lnTo>
                      <a:lnTo>
                        <a:pt x="751" y="135"/>
                      </a:lnTo>
                      <a:lnTo>
                        <a:pt x="751" y="0"/>
                      </a:lnTo>
                      <a:lnTo>
                        <a:pt x="0" y="120"/>
                      </a:lnTo>
                      <a:close/>
                    </a:path>
                  </a:pathLst>
                </a:custGeom>
                <a:solidFill>
                  <a:srgbClr val="60606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nvGrpSpPr>
                <p:cNvPr id="241" name="Group 203">
                  <a:extLst>
                    <a:ext uri="{FF2B5EF4-FFF2-40B4-BE49-F238E27FC236}">
                      <a16:creationId xmlns:a16="http://schemas.microsoft.com/office/drawing/2014/main" id="{1D9B4980-7D74-49E1-AF4F-7DE12859869B}"/>
                    </a:ext>
                  </a:extLst>
                </p:cNvPr>
                <p:cNvGrpSpPr>
                  <a:grpSpLocks/>
                </p:cNvGrpSpPr>
                <p:nvPr/>
              </p:nvGrpSpPr>
              <p:grpSpPr bwMode="auto">
                <a:xfrm>
                  <a:off x="5020" y="1674"/>
                  <a:ext cx="279" cy="176"/>
                  <a:chOff x="5020" y="1674"/>
                  <a:chExt cx="279" cy="176"/>
                </a:xfrm>
              </p:grpSpPr>
              <p:sp>
                <p:nvSpPr>
                  <p:cNvPr id="242" name="Freeform 204">
                    <a:extLst>
                      <a:ext uri="{FF2B5EF4-FFF2-40B4-BE49-F238E27FC236}">
                        <a16:creationId xmlns:a16="http://schemas.microsoft.com/office/drawing/2014/main" id="{35F201E2-FBCD-43C4-8478-E7431F2D76A9}"/>
                      </a:ext>
                    </a:extLst>
                  </p:cNvPr>
                  <p:cNvSpPr>
                    <a:spLocks/>
                  </p:cNvSpPr>
                  <p:nvPr/>
                </p:nvSpPr>
                <p:spPr bwMode="auto">
                  <a:xfrm>
                    <a:off x="5139" y="1674"/>
                    <a:ext cx="160" cy="172"/>
                  </a:xfrm>
                  <a:custGeom>
                    <a:avLst/>
                    <a:gdLst>
                      <a:gd name="T0" fmla="*/ 0 w 960"/>
                      <a:gd name="T1" fmla="*/ 0 h 1031"/>
                      <a:gd name="T2" fmla="*/ 0 w 960"/>
                      <a:gd name="T3" fmla="*/ 0 h 1031"/>
                      <a:gd name="T4" fmla="*/ 0 w 960"/>
                      <a:gd name="T5" fmla="*/ 0 h 1031"/>
                      <a:gd name="T6" fmla="*/ 0 w 960"/>
                      <a:gd name="T7" fmla="*/ 0 h 1031"/>
                      <a:gd name="T8" fmla="*/ 0 w 960"/>
                      <a:gd name="T9" fmla="*/ 0 h 1031"/>
                      <a:gd name="T10" fmla="*/ 0 60000 65536"/>
                      <a:gd name="T11" fmla="*/ 0 60000 65536"/>
                      <a:gd name="T12" fmla="*/ 0 60000 65536"/>
                      <a:gd name="T13" fmla="*/ 0 60000 65536"/>
                      <a:gd name="T14" fmla="*/ 0 60000 65536"/>
                      <a:gd name="T15" fmla="*/ 0 w 960"/>
                      <a:gd name="T16" fmla="*/ 0 h 1031"/>
                      <a:gd name="T17" fmla="*/ 960 w 960"/>
                      <a:gd name="T18" fmla="*/ 1031 h 1031"/>
                    </a:gdLst>
                    <a:ahLst/>
                    <a:cxnLst>
                      <a:cxn ang="T10">
                        <a:pos x="T0" y="T1"/>
                      </a:cxn>
                      <a:cxn ang="T11">
                        <a:pos x="T2" y="T3"/>
                      </a:cxn>
                      <a:cxn ang="T12">
                        <a:pos x="T4" y="T5"/>
                      </a:cxn>
                      <a:cxn ang="T13">
                        <a:pos x="T6" y="T7"/>
                      </a:cxn>
                      <a:cxn ang="T14">
                        <a:pos x="T8" y="T9"/>
                      </a:cxn>
                    </a:cxnLst>
                    <a:rect l="T15" t="T16" r="T17" b="T18"/>
                    <a:pathLst>
                      <a:path w="960" h="1031">
                        <a:moveTo>
                          <a:pt x="135" y="1031"/>
                        </a:moveTo>
                        <a:lnTo>
                          <a:pt x="0" y="33"/>
                        </a:lnTo>
                        <a:lnTo>
                          <a:pt x="827" y="0"/>
                        </a:lnTo>
                        <a:lnTo>
                          <a:pt x="960" y="889"/>
                        </a:lnTo>
                        <a:lnTo>
                          <a:pt x="135" y="1031"/>
                        </a:lnTo>
                        <a:close/>
                      </a:path>
                    </a:pathLst>
                  </a:custGeom>
                  <a:solidFill>
                    <a:srgbClr val="A0A0A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3" name="Freeform 205">
                    <a:extLst>
                      <a:ext uri="{FF2B5EF4-FFF2-40B4-BE49-F238E27FC236}">
                        <a16:creationId xmlns:a16="http://schemas.microsoft.com/office/drawing/2014/main" id="{86D4340B-043C-4F8B-BD3E-E125D49D46CB}"/>
                      </a:ext>
                    </a:extLst>
                  </p:cNvPr>
                  <p:cNvSpPr>
                    <a:spLocks/>
                  </p:cNvSpPr>
                  <p:nvPr/>
                </p:nvSpPr>
                <p:spPr bwMode="auto">
                  <a:xfrm>
                    <a:off x="5020" y="1679"/>
                    <a:ext cx="141" cy="171"/>
                  </a:xfrm>
                  <a:custGeom>
                    <a:avLst/>
                    <a:gdLst>
                      <a:gd name="T0" fmla="*/ 0 w 850"/>
                      <a:gd name="T1" fmla="*/ 0 h 1026"/>
                      <a:gd name="T2" fmla="*/ 0 w 850"/>
                      <a:gd name="T3" fmla="*/ 0 h 1026"/>
                      <a:gd name="T4" fmla="*/ 0 w 850"/>
                      <a:gd name="T5" fmla="*/ 0 h 1026"/>
                      <a:gd name="T6" fmla="*/ 0 w 850"/>
                      <a:gd name="T7" fmla="*/ 0 h 1026"/>
                      <a:gd name="T8" fmla="*/ 0 w 850"/>
                      <a:gd name="T9" fmla="*/ 0 h 1026"/>
                      <a:gd name="T10" fmla="*/ 0 60000 65536"/>
                      <a:gd name="T11" fmla="*/ 0 60000 65536"/>
                      <a:gd name="T12" fmla="*/ 0 60000 65536"/>
                      <a:gd name="T13" fmla="*/ 0 60000 65536"/>
                      <a:gd name="T14" fmla="*/ 0 60000 65536"/>
                      <a:gd name="T15" fmla="*/ 0 w 850"/>
                      <a:gd name="T16" fmla="*/ 0 h 1026"/>
                      <a:gd name="T17" fmla="*/ 850 w 850"/>
                      <a:gd name="T18" fmla="*/ 1026 h 1026"/>
                    </a:gdLst>
                    <a:ahLst/>
                    <a:cxnLst>
                      <a:cxn ang="T10">
                        <a:pos x="T0" y="T1"/>
                      </a:cxn>
                      <a:cxn ang="T11">
                        <a:pos x="T2" y="T3"/>
                      </a:cxn>
                      <a:cxn ang="T12">
                        <a:pos x="T4" y="T5"/>
                      </a:cxn>
                      <a:cxn ang="T13">
                        <a:pos x="T6" y="T7"/>
                      </a:cxn>
                      <a:cxn ang="T14">
                        <a:pos x="T8" y="T9"/>
                      </a:cxn>
                    </a:cxnLst>
                    <a:rect l="T15" t="T16" r="T17" b="T18"/>
                    <a:pathLst>
                      <a:path w="850" h="1026">
                        <a:moveTo>
                          <a:pt x="715" y="0"/>
                        </a:moveTo>
                        <a:lnTo>
                          <a:pt x="0" y="228"/>
                        </a:lnTo>
                        <a:lnTo>
                          <a:pt x="102" y="1026"/>
                        </a:lnTo>
                        <a:lnTo>
                          <a:pt x="850" y="1000"/>
                        </a:lnTo>
                        <a:lnTo>
                          <a:pt x="715" y="0"/>
                        </a:lnTo>
                        <a:close/>
                      </a:path>
                    </a:pathLst>
                  </a:custGeom>
                  <a:solidFill>
                    <a:srgbClr val="80808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4" name="Freeform 206">
                    <a:extLst>
                      <a:ext uri="{FF2B5EF4-FFF2-40B4-BE49-F238E27FC236}">
                        <a16:creationId xmlns:a16="http://schemas.microsoft.com/office/drawing/2014/main" id="{B1C9E4E6-7E7C-4EE3-A0C1-E19240A0EE2D}"/>
                      </a:ext>
                    </a:extLst>
                  </p:cNvPr>
                  <p:cNvSpPr>
                    <a:spLocks/>
                  </p:cNvSpPr>
                  <p:nvPr/>
                </p:nvSpPr>
                <p:spPr bwMode="auto">
                  <a:xfrm>
                    <a:off x="5166" y="1691"/>
                    <a:ext cx="115" cy="129"/>
                  </a:xfrm>
                  <a:custGeom>
                    <a:avLst/>
                    <a:gdLst>
                      <a:gd name="T0" fmla="*/ 0 w 689"/>
                      <a:gd name="T1" fmla="*/ 0 h 778"/>
                      <a:gd name="T2" fmla="*/ 0 w 689"/>
                      <a:gd name="T3" fmla="*/ 0 h 778"/>
                      <a:gd name="T4" fmla="*/ 0 w 689"/>
                      <a:gd name="T5" fmla="*/ 0 h 778"/>
                      <a:gd name="T6" fmla="*/ 0 w 689"/>
                      <a:gd name="T7" fmla="*/ 0 h 778"/>
                      <a:gd name="T8" fmla="*/ 0 w 689"/>
                      <a:gd name="T9" fmla="*/ 0 h 778"/>
                      <a:gd name="T10" fmla="*/ 0 60000 65536"/>
                      <a:gd name="T11" fmla="*/ 0 60000 65536"/>
                      <a:gd name="T12" fmla="*/ 0 60000 65536"/>
                      <a:gd name="T13" fmla="*/ 0 60000 65536"/>
                      <a:gd name="T14" fmla="*/ 0 60000 65536"/>
                      <a:gd name="T15" fmla="*/ 0 w 689"/>
                      <a:gd name="T16" fmla="*/ 0 h 778"/>
                      <a:gd name="T17" fmla="*/ 689 w 689"/>
                      <a:gd name="T18" fmla="*/ 778 h 778"/>
                    </a:gdLst>
                    <a:ahLst/>
                    <a:cxnLst>
                      <a:cxn ang="T10">
                        <a:pos x="T0" y="T1"/>
                      </a:cxn>
                      <a:cxn ang="T11">
                        <a:pos x="T2" y="T3"/>
                      </a:cxn>
                      <a:cxn ang="T12">
                        <a:pos x="T4" y="T5"/>
                      </a:cxn>
                      <a:cxn ang="T13">
                        <a:pos x="T6" y="T7"/>
                      </a:cxn>
                      <a:cxn ang="T14">
                        <a:pos x="T8" y="T9"/>
                      </a:cxn>
                    </a:cxnLst>
                    <a:rect l="T15" t="T16" r="T17" b="T18"/>
                    <a:pathLst>
                      <a:path w="689" h="778">
                        <a:moveTo>
                          <a:pt x="0" y="36"/>
                        </a:moveTo>
                        <a:lnTo>
                          <a:pt x="98" y="778"/>
                        </a:lnTo>
                        <a:lnTo>
                          <a:pt x="689" y="689"/>
                        </a:lnTo>
                        <a:lnTo>
                          <a:pt x="587" y="0"/>
                        </a:lnTo>
                        <a:lnTo>
                          <a:pt x="0" y="36"/>
                        </a:lnTo>
                        <a:close/>
                      </a:path>
                    </a:pathLst>
                  </a:custGeom>
                  <a:solidFill>
                    <a:srgbClr val="00C0C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nvGrpSpPr>
              <p:cNvPr id="231" name="Group 207">
                <a:extLst>
                  <a:ext uri="{FF2B5EF4-FFF2-40B4-BE49-F238E27FC236}">
                    <a16:creationId xmlns:a16="http://schemas.microsoft.com/office/drawing/2014/main" id="{95B71ABB-19AD-4434-B8F2-9F38ADC6C2E2}"/>
                  </a:ext>
                </a:extLst>
              </p:cNvPr>
              <p:cNvGrpSpPr>
                <a:grpSpLocks/>
              </p:cNvGrpSpPr>
              <p:nvPr/>
            </p:nvGrpSpPr>
            <p:grpSpPr bwMode="auto">
              <a:xfrm>
                <a:off x="5212" y="1846"/>
                <a:ext cx="113" cy="80"/>
                <a:chOff x="5212" y="1846"/>
                <a:chExt cx="113" cy="80"/>
              </a:xfrm>
            </p:grpSpPr>
            <p:sp>
              <p:nvSpPr>
                <p:cNvPr id="232" name="Freeform 208">
                  <a:extLst>
                    <a:ext uri="{FF2B5EF4-FFF2-40B4-BE49-F238E27FC236}">
                      <a16:creationId xmlns:a16="http://schemas.microsoft.com/office/drawing/2014/main" id="{A51302FB-3AAF-4CF4-8C27-7FDB1BFD7AA7}"/>
                    </a:ext>
                  </a:extLst>
                </p:cNvPr>
                <p:cNvSpPr>
                  <a:spLocks/>
                </p:cNvSpPr>
                <p:nvPr/>
              </p:nvSpPr>
              <p:spPr bwMode="auto">
                <a:xfrm>
                  <a:off x="5212" y="1846"/>
                  <a:ext cx="112" cy="80"/>
                </a:xfrm>
                <a:custGeom>
                  <a:avLst/>
                  <a:gdLst>
                    <a:gd name="T0" fmla="*/ 0 w 674"/>
                    <a:gd name="T1" fmla="*/ 0 h 482"/>
                    <a:gd name="T2" fmla="*/ 0 w 674"/>
                    <a:gd name="T3" fmla="*/ 0 h 482"/>
                    <a:gd name="T4" fmla="*/ 0 w 674"/>
                    <a:gd name="T5" fmla="*/ 0 h 482"/>
                    <a:gd name="T6" fmla="*/ 0 w 674"/>
                    <a:gd name="T7" fmla="*/ 0 h 482"/>
                    <a:gd name="T8" fmla="*/ 0 w 674"/>
                    <a:gd name="T9" fmla="*/ 0 h 482"/>
                    <a:gd name="T10" fmla="*/ 0 60000 65536"/>
                    <a:gd name="T11" fmla="*/ 0 60000 65536"/>
                    <a:gd name="T12" fmla="*/ 0 60000 65536"/>
                    <a:gd name="T13" fmla="*/ 0 60000 65536"/>
                    <a:gd name="T14" fmla="*/ 0 60000 65536"/>
                    <a:gd name="T15" fmla="*/ 0 w 674"/>
                    <a:gd name="T16" fmla="*/ 0 h 482"/>
                    <a:gd name="T17" fmla="*/ 674 w 674"/>
                    <a:gd name="T18" fmla="*/ 482 h 482"/>
                  </a:gdLst>
                  <a:ahLst/>
                  <a:cxnLst>
                    <a:cxn ang="T10">
                      <a:pos x="T0" y="T1"/>
                    </a:cxn>
                    <a:cxn ang="T11">
                      <a:pos x="T2" y="T3"/>
                    </a:cxn>
                    <a:cxn ang="T12">
                      <a:pos x="T4" y="T5"/>
                    </a:cxn>
                    <a:cxn ang="T13">
                      <a:pos x="T6" y="T7"/>
                    </a:cxn>
                    <a:cxn ang="T14">
                      <a:pos x="T8" y="T9"/>
                    </a:cxn>
                  </a:cxnLst>
                  <a:rect l="T15" t="T16" r="T17" b="T18"/>
                  <a:pathLst>
                    <a:path w="674" h="482">
                      <a:moveTo>
                        <a:pt x="674" y="0"/>
                      </a:moveTo>
                      <a:lnTo>
                        <a:pt x="0" y="143"/>
                      </a:lnTo>
                      <a:lnTo>
                        <a:pt x="0" y="482"/>
                      </a:lnTo>
                      <a:lnTo>
                        <a:pt x="674" y="271"/>
                      </a:lnTo>
                      <a:lnTo>
                        <a:pt x="674" y="0"/>
                      </a:lnTo>
                      <a:close/>
                    </a:path>
                  </a:pathLst>
                </a:custGeom>
                <a:solidFill>
                  <a:srgbClr val="40404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3" name="Line 209">
                  <a:extLst>
                    <a:ext uri="{FF2B5EF4-FFF2-40B4-BE49-F238E27FC236}">
                      <a16:creationId xmlns:a16="http://schemas.microsoft.com/office/drawing/2014/main" id="{EB54B8BA-684F-4A7A-B77D-C2F086F3E625}"/>
                    </a:ext>
                  </a:extLst>
                </p:cNvPr>
                <p:cNvSpPr>
                  <a:spLocks noChangeShapeType="1"/>
                </p:cNvSpPr>
                <p:nvPr/>
              </p:nvSpPr>
              <p:spPr bwMode="auto">
                <a:xfrm flipV="1">
                  <a:off x="5286" y="1866"/>
                  <a:ext cx="30" cy="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4" name="Line 210">
                  <a:extLst>
                    <a:ext uri="{FF2B5EF4-FFF2-40B4-BE49-F238E27FC236}">
                      <a16:creationId xmlns:a16="http://schemas.microsoft.com/office/drawing/2014/main" id="{30DB6335-6ECC-47D6-B783-E21C8E84AF1E}"/>
                    </a:ext>
                  </a:extLst>
                </p:cNvPr>
                <p:cNvSpPr>
                  <a:spLocks noChangeShapeType="1"/>
                </p:cNvSpPr>
                <p:nvPr/>
              </p:nvSpPr>
              <p:spPr bwMode="auto">
                <a:xfrm flipH="1">
                  <a:off x="5231" y="1876"/>
                  <a:ext cx="39" cy="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5" name="Line 211">
                  <a:extLst>
                    <a:ext uri="{FF2B5EF4-FFF2-40B4-BE49-F238E27FC236}">
                      <a16:creationId xmlns:a16="http://schemas.microsoft.com/office/drawing/2014/main" id="{FDB19339-6BC2-4E0B-84DA-E14820718E2B}"/>
                    </a:ext>
                  </a:extLst>
                </p:cNvPr>
                <p:cNvSpPr>
                  <a:spLocks noChangeShapeType="1"/>
                </p:cNvSpPr>
                <p:nvPr/>
              </p:nvSpPr>
              <p:spPr bwMode="auto">
                <a:xfrm>
                  <a:off x="5277" y="1856"/>
                  <a:ext cx="1" cy="5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6" name="Line 212">
                  <a:extLst>
                    <a:ext uri="{FF2B5EF4-FFF2-40B4-BE49-F238E27FC236}">
                      <a16:creationId xmlns:a16="http://schemas.microsoft.com/office/drawing/2014/main" id="{77C28CA6-1F0F-43BF-A11B-26E7CEFB0C94}"/>
                    </a:ext>
                  </a:extLst>
                </p:cNvPr>
                <p:cNvSpPr>
                  <a:spLocks noChangeShapeType="1"/>
                </p:cNvSpPr>
                <p:nvPr/>
              </p:nvSpPr>
              <p:spPr bwMode="auto">
                <a:xfrm>
                  <a:off x="5223" y="1868"/>
                  <a:ext cx="1" cy="5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7" name="Line 213">
                  <a:extLst>
                    <a:ext uri="{FF2B5EF4-FFF2-40B4-BE49-F238E27FC236}">
                      <a16:creationId xmlns:a16="http://schemas.microsoft.com/office/drawing/2014/main" id="{DCD368CE-5F66-4502-8AA8-B6633A147F6F}"/>
                    </a:ext>
                  </a:extLst>
                </p:cNvPr>
                <p:cNvSpPr>
                  <a:spLocks noChangeShapeType="1"/>
                </p:cNvSpPr>
                <p:nvPr/>
              </p:nvSpPr>
              <p:spPr bwMode="auto">
                <a:xfrm flipH="1">
                  <a:off x="5223" y="1867"/>
                  <a:ext cx="102"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8" name="Line 214">
                  <a:extLst>
                    <a:ext uri="{FF2B5EF4-FFF2-40B4-BE49-F238E27FC236}">
                      <a16:creationId xmlns:a16="http://schemas.microsoft.com/office/drawing/2014/main" id="{D4DD19D5-B777-4D93-B991-65B53041A924}"/>
                    </a:ext>
                  </a:extLst>
                </p:cNvPr>
                <p:cNvSpPr>
                  <a:spLocks noChangeShapeType="1"/>
                </p:cNvSpPr>
                <p:nvPr/>
              </p:nvSpPr>
              <p:spPr bwMode="auto">
                <a:xfrm flipV="1">
                  <a:off x="5223" y="1860"/>
                  <a:ext cx="102"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nvGrpSpPr>
            <p:cNvPr id="198" name="Group 215">
              <a:extLst>
                <a:ext uri="{FF2B5EF4-FFF2-40B4-BE49-F238E27FC236}">
                  <a16:creationId xmlns:a16="http://schemas.microsoft.com/office/drawing/2014/main" id="{12F90726-130B-41F6-AA86-3A71F19A8A57}"/>
                </a:ext>
              </a:extLst>
            </p:cNvPr>
            <p:cNvGrpSpPr>
              <a:grpSpLocks/>
            </p:cNvGrpSpPr>
            <p:nvPr/>
          </p:nvGrpSpPr>
          <p:grpSpPr bwMode="auto">
            <a:xfrm>
              <a:off x="5170" y="1848"/>
              <a:ext cx="270" cy="138"/>
              <a:chOff x="5170" y="1848"/>
              <a:chExt cx="270" cy="138"/>
            </a:xfrm>
          </p:grpSpPr>
          <p:grpSp>
            <p:nvGrpSpPr>
              <p:cNvPr id="199" name="Group 216">
                <a:extLst>
                  <a:ext uri="{FF2B5EF4-FFF2-40B4-BE49-F238E27FC236}">
                    <a16:creationId xmlns:a16="http://schemas.microsoft.com/office/drawing/2014/main" id="{3EFE214A-87F2-4573-93F0-7BBDD1B2F159}"/>
                  </a:ext>
                </a:extLst>
              </p:cNvPr>
              <p:cNvGrpSpPr>
                <a:grpSpLocks/>
              </p:cNvGrpSpPr>
              <p:nvPr/>
            </p:nvGrpSpPr>
            <p:grpSpPr bwMode="auto">
              <a:xfrm>
                <a:off x="5188" y="1923"/>
                <a:ext cx="43" cy="32"/>
                <a:chOff x="5188" y="1923"/>
                <a:chExt cx="43" cy="32"/>
              </a:xfrm>
            </p:grpSpPr>
            <p:sp>
              <p:nvSpPr>
                <p:cNvPr id="228" name="Freeform 217">
                  <a:extLst>
                    <a:ext uri="{FF2B5EF4-FFF2-40B4-BE49-F238E27FC236}">
                      <a16:creationId xmlns:a16="http://schemas.microsoft.com/office/drawing/2014/main" id="{70D49C2F-74F4-4668-8978-56950673DA4A}"/>
                    </a:ext>
                  </a:extLst>
                </p:cNvPr>
                <p:cNvSpPr>
                  <a:spLocks/>
                </p:cNvSpPr>
                <p:nvPr/>
              </p:nvSpPr>
              <p:spPr bwMode="auto">
                <a:xfrm>
                  <a:off x="5188" y="1923"/>
                  <a:ext cx="12" cy="32"/>
                </a:xfrm>
                <a:custGeom>
                  <a:avLst/>
                  <a:gdLst>
                    <a:gd name="T0" fmla="*/ 0 w 75"/>
                    <a:gd name="T1" fmla="*/ 0 h 194"/>
                    <a:gd name="T2" fmla="*/ 0 w 75"/>
                    <a:gd name="T3" fmla="*/ 0 h 194"/>
                    <a:gd name="T4" fmla="*/ 0 w 75"/>
                    <a:gd name="T5" fmla="*/ 0 h 194"/>
                    <a:gd name="T6" fmla="*/ 0 w 75"/>
                    <a:gd name="T7" fmla="*/ 0 h 194"/>
                    <a:gd name="T8" fmla="*/ 0 w 75"/>
                    <a:gd name="T9" fmla="*/ 0 h 194"/>
                    <a:gd name="T10" fmla="*/ 0 60000 65536"/>
                    <a:gd name="T11" fmla="*/ 0 60000 65536"/>
                    <a:gd name="T12" fmla="*/ 0 60000 65536"/>
                    <a:gd name="T13" fmla="*/ 0 60000 65536"/>
                    <a:gd name="T14" fmla="*/ 0 60000 65536"/>
                    <a:gd name="T15" fmla="*/ 0 w 75"/>
                    <a:gd name="T16" fmla="*/ 0 h 194"/>
                    <a:gd name="T17" fmla="*/ 75 w 75"/>
                    <a:gd name="T18" fmla="*/ 194 h 194"/>
                  </a:gdLst>
                  <a:ahLst/>
                  <a:cxnLst>
                    <a:cxn ang="T10">
                      <a:pos x="T0" y="T1"/>
                    </a:cxn>
                    <a:cxn ang="T11">
                      <a:pos x="T2" y="T3"/>
                    </a:cxn>
                    <a:cxn ang="T12">
                      <a:pos x="T4" y="T5"/>
                    </a:cxn>
                    <a:cxn ang="T13">
                      <a:pos x="T6" y="T7"/>
                    </a:cxn>
                    <a:cxn ang="T14">
                      <a:pos x="T8" y="T9"/>
                    </a:cxn>
                  </a:cxnLst>
                  <a:rect l="T15" t="T16" r="T17" b="T18"/>
                  <a:pathLst>
                    <a:path w="75" h="194">
                      <a:moveTo>
                        <a:pt x="23" y="0"/>
                      </a:moveTo>
                      <a:lnTo>
                        <a:pt x="0" y="183"/>
                      </a:lnTo>
                      <a:lnTo>
                        <a:pt x="55" y="194"/>
                      </a:lnTo>
                      <a:lnTo>
                        <a:pt x="75" y="8"/>
                      </a:lnTo>
                      <a:lnTo>
                        <a:pt x="23" y="0"/>
                      </a:lnTo>
                      <a:close/>
                    </a:path>
                  </a:pathLst>
                </a:custGeom>
                <a:solidFill>
                  <a:srgbClr val="60606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9" name="Freeform 218">
                  <a:extLst>
                    <a:ext uri="{FF2B5EF4-FFF2-40B4-BE49-F238E27FC236}">
                      <a16:creationId xmlns:a16="http://schemas.microsoft.com/office/drawing/2014/main" id="{6F604F44-424A-4F7A-89C6-0EAD7F719B57}"/>
                    </a:ext>
                  </a:extLst>
                </p:cNvPr>
                <p:cNvSpPr>
                  <a:spLocks/>
                </p:cNvSpPr>
                <p:nvPr/>
              </p:nvSpPr>
              <p:spPr bwMode="auto">
                <a:xfrm>
                  <a:off x="5197" y="1927"/>
                  <a:ext cx="34" cy="28"/>
                </a:xfrm>
                <a:custGeom>
                  <a:avLst/>
                  <a:gdLst>
                    <a:gd name="T0" fmla="*/ 0 w 206"/>
                    <a:gd name="T1" fmla="*/ 0 h 168"/>
                    <a:gd name="T2" fmla="*/ 0 w 206"/>
                    <a:gd name="T3" fmla="*/ 0 h 168"/>
                    <a:gd name="T4" fmla="*/ 0 w 206"/>
                    <a:gd name="T5" fmla="*/ 0 h 168"/>
                    <a:gd name="T6" fmla="*/ 0 w 206"/>
                    <a:gd name="T7" fmla="*/ 0 h 168"/>
                    <a:gd name="T8" fmla="*/ 0 w 206"/>
                    <a:gd name="T9" fmla="*/ 0 h 168"/>
                    <a:gd name="T10" fmla="*/ 0 w 206"/>
                    <a:gd name="T11" fmla="*/ 0 h 168"/>
                    <a:gd name="T12" fmla="*/ 0 w 206"/>
                    <a:gd name="T13" fmla="*/ 0 h 168"/>
                    <a:gd name="T14" fmla="*/ 0 60000 65536"/>
                    <a:gd name="T15" fmla="*/ 0 60000 65536"/>
                    <a:gd name="T16" fmla="*/ 0 60000 65536"/>
                    <a:gd name="T17" fmla="*/ 0 60000 65536"/>
                    <a:gd name="T18" fmla="*/ 0 60000 65536"/>
                    <a:gd name="T19" fmla="*/ 0 60000 65536"/>
                    <a:gd name="T20" fmla="*/ 0 60000 65536"/>
                    <a:gd name="T21" fmla="*/ 0 w 206"/>
                    <a:gd name="T22" fmla="*/ 0 h 168"/>
                    <a:gd name="T23" fmla="*/ 206 w 206"/>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 h="168">
                      <a:moveTo>
                        <a:pt x="17" y="5"/>
                      </a:moveTo>
                      <a:lnTo>
                        <a:pt x="0" y="168"/>
                      </a:lnTo>
                      <a:lnTo>
                        <a:pt x="206" y="84"/>
                      </a:lnTo>
                      <a:lnTo>
                        <a:pt x="126" y="58"/>
                      </a:lnTo>
                      <a:lnTo>
                        <a:pt x="52" y="97"/>
                      </a:lnTo>
                      <a:lnTo>
                        <a:pt x="75" y="0"/>
                      </a:lnTo>
                      <a:lnTo>
                        <a:pt x="17" y="5"/>
                      </a:lnTo>
                      <a:close/>
                    </a:path>
                  </a:pathLst>
                </a:custGeom>
                <a:solidFill>
                  <a:srgbClr val="40404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200" name="Group 219">
                <a:extLst>
                  <a:ext uri="{FF2B5EF4-FFF2-40B4-BE49-F238E27FC236}">
                    <a16:creationId xmlns:a16="http://schemas.microsoft.com/office/drawing/2014/main" id="{0C5B6DD8-6D3E-4554-AD03-580CB21294C2}"/>
                  </a:ext>
                </a:extLst>
              </p:cNvPr>
              <p:cNvGrpSpPr>
                <a:grpSpLocks/>
              </p:cNvGrpSpPr>
              <p:nvPr/>
            </p:nvGrpSpPr>
            <p:grpSpPr bwMode="auto">
              <a:xfrm>
                <a:off x="5170" y="1848"/>
                <a:ext cx="270" cy="138"/>
                <a:chOff x="5170" y="1848"/>
                <a:chExt cx="270" cy="138"/>
              </a:xfrm>
            </p:grpSpPr>
            <p:sp>
              <p:nvSpPr>
                <p:cNvPr id="201" name="Freeform 220">
                  <a:extLst>
                    <a:ext uri="{FF2B5EF4-FFF2-40B4-BE49-F238E27FC236}">
                      <a16:creationId xmlns:a16="http://schemas.microsoft.com/office/drawing/2014/main" id="{BE698CF3-FF5B-4223-B0F9-2579A09B8E59}"/>
                    </a:ext>
                  </a:extLst>
                </p:cNvPr>
                <p:cNvSpPr>
                  <a:spLocks/>
                </p:cNvSpPr>
                <p:nvPr/>
              </p:nvSpPr>
              <p:spPr bwMode="auto">
                <a:xfrm>
                  <a:off x="5175" y="1848"/>
                  <a:ext cx="264" cy="122"/>
                </a:xfrm>
                <a:custGeom>
                  <a:avLst/>
                  <a:gdLst>
                    <a:gd name="T0" fmla="*/ 0 w 1583"/>
                    <a:gd name="T1" fmla="*/ 0 h 729"/>
                    <a:gd name="T2" fmla="*/ 0 w 1583"/>
                    <a:gd name="T3" fmla="*/ 0 h 729"/>
                    <a:gd name="T4" fmla="*/ 0 w 1583"/>
                    <a:gd name="T5" fmla="*/ 0 h 729"/>
                    <a:gd name="T6" fmla="*/ 0 w 1583"/>
                    <a:gd name="T7" fmla="*/ 0 h 729"/>
                    <a:gd name="T8" fmla="*/ 0 w 1583"/>
                    <a:gd name="T9" fmla="*/ 0 h 729"/>
                    <a:gd name="T10" fmla="*/ 0 60000 65536"/>
                    <a:gd name="T11" fmla="*/ 0 60000 65536"/>
                    <a:gd name="T12" fmla="*/ 0 60000 65536"/>
                    <a:gd name="T13" fmla="*/ 0 60000 65536"/>
                    <a:gd name="T14" fmla="*/ 0 60000 65536"/>
                    <a:gd name="T15" fmla="*/ 0 w 1583"/>
                    <a:gd name="T16" fmla="*/ 0 h 729"/>
                    <a:gd name="T17" fmla="*/ 1583 w 1583"/>
                    <a:gd name="T18" fmla="*/ 729 h 729"/>
                  </a:gdLst>
                  <a:ahLst/>
                  <a:cxnLst>
                    <a:cxn ang="T10">
                      <a:pos x="T0" y="T1"/>
                    </a:cxn>
                    <a:cxn ang="T11">
                      <a:pos x="T2" y="T3"/>
                    </a:cxn>
                    <a:cxn ang="T12">
                      <a:pos x="T4" y="T5"/>
                    </a:cxn>
                    <a:cxn ang="T13">
                      <a:pos x="T6" y="T7"/>
                    </a:cxn>
                    <a:cxn ang="T14">
                      <a:pos x="T8" y="T9"/>
                    </a:cxn>
                  </a:cxnLst>
                  <a:rect l="T15" t="T16" r="T17" b="T18"/>
                  <a:pathLst>
                    <a:path w="1583" h="729">
                      <a:moveTo>
                        <a:pt x="0" y="309"/>
                      </a:moveTo>
                      <a:lnTo>
                        <a:pt x="759" y="729"/>
                      </a:lnTo>
                      <a:lnTo>
                        <a:pt x="1583" y="318"/>
                      </a:lnTo>
                      <a:lnTo>
                        <a:pt x="951" y="0"/>
                      </a:lnTo>
                      <a:lnTo>
                        <a:pt x="0" y="309"/>
                      </a:lnTo>
                      <a:close/>
                    </a:path>
                  </a:pathLst>
                </a:custGeom>
                <a:solidFill>
                  <a:srgbClr val="80808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2" name="Freeform 221">
                  <a:extLst>
                    <a:ext uri="{FF2B5EF4-FFF2-40B4-BE49-F238E27FC236}">
                      <a16:creationId xmlns:a16="http://schemas.microsoft.com/office/drawing/2014/main" id="{D10CABA1-CA70-4BDF-A80B-EAE3AB0B5332}"/>
                    </a:ext>
                  </a:extLst>
                </p:cNvPr>
                <p:cNvSpPr>
                  <a:spLocks/>
                </p:cNvSpPr>
                <p:nvPr/>
              </p:nvSpPr>
              <p:spPr bwMode="auto">
                <a:xfrm>
                  <a:off x="5170" y="1899"/>
                  <a:ext cx="133" cy="86"/>
                </a:xfrm>
                <a:custGeom>
                  <a:avLst/>
                  <a:gdLst>
                    <a:gd name="T0" fmla="*/ 0 w 792"/>
                    <a:gd name="T1" fmla="*/ 0 h 516"/>
                    <a:gd name="T2" fmla="*/ 0 w 792"/>
                    <a:gd name="T3" fmla="*/ 0 h 516"/>
                    <a:gd name="T4" fmla="*/ 0 w 792"/>
                    <a:gd name="T5" fmla="*/ 0 h 516"/>
                    <a:gd name="T6" fmla="*/ 0 w 792"/>
                    <a:gd name="T7" fmla="*/ 0 h 516"/>
                    <a:gd name="T8" fmla="*/ 0 w 792"/>
                    <a:gd name="T9" fmla="*/ 0 h 516"/>
                    <a:gd name="T10" fmla="*/ 0 60000 65536"/>
                    <a:gd name="T11" fmla="*/ 0 60000 65536"/>
                    <a:gd name="T12" fmla="*/ 0 60000 65536"/>
                    <a:gd name="T13" fmla="*/ 0 60000 65536"/>
                    <a:gd name="T14" fmla="*/ 0 60000 65536"/>
                    <a:gd name="T15" fmla="*/ 0 w 792"/>
                    <a:gd name="T16" fmla="*/ 0 h 516"/>
                    <a:gd name="T17" fmla="*/ 792 w 792"/>
                    <a:gd name="T18" fmla="*/ 516 h 516"/>
                  </a:gdLst>
                  <a:ahLst/>
                  <a:cxnLst>
                    <a:cxn ang="T10">
                      <a:pos x="T0" y="T1"/>
                    </a:cxn>
                    <a:cxn ang="T11">
                      <a:pos x="T2" y="T3"/>
                    </a:cxn>
                    <a:cxn ang="T12">
                      <a:pos x="T4" y="T5"/>
                    </a:cxn>
                    <a:cxn ang="T13">
                      <a:pos x="T6" y="T7"/>
                    </a:cxn>
                    <a:cxn ang="T14">
                      <a:pos x="T8" y="T9"/>
                    </a:cxn>
                  </a:cxnLst>
                  <a:rect l="T15" t="T16" r="T17" b="T18"/>
                  <a:pathLst>
                    <a:path w="792" h="516">
                      <a:moveTo>
                        <a:pt x="28" y="0"/>
                      </a:moveTo>
                      <a:lnTo>
                        <a:pt x="792" y="426"/>
                      </a:lnTo>
                      <a:lnTo>
                        <a:pt x="770" y="516"/>
                      </a:lnTo>
                      <a:lnTo>
                        <a:pt x="0" y="82"/>
                      </a:lnTo>
                      <a:lnTo>
                        <a:pt x="28" y="0"/>
                      </a:lnTo>
                      <a:close/>
                    </a:path>
                  </a:pathLst>
                </a:custGeom>
                <a:solidFill>
                  <a:srgbClr val="60606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3" name="Freeform 222">
                  <a:extLst>
                    <a:ext uri="{FF2B5EF4-FFF2-40B4-BE49-F238E27FC236}">
                      <a16:creationId xmlns:a16="http://schemas.microsoft.com/office/drawing/2014/main" id="{80824A27-307E-4861-9F9B-CFF022097FAA}"/>
                    </a:ext>
                  </a:extLst>
                </p:cNvPr>
                <p:cNvSpPr>
                  <a:spLocks/>
                </p:cNvSpPr>
                <p:nvPr/>
              </p:nvSpPr>
              <p:spPr bwMode="auto">
                <a:xfrm>
                  <a:off x="5299" y="1901"/>
                  <a:ext cx="141" cy="85"/>
                </a:xfrm>
                <a:custGeom>
                  <a:avLst/>
                  <a:gdLst>
                    <a:gd name="T0" fmla="*/ 0 w 846"/>
                    <a:gd name="T1" fmla="*/ 0 h 507"/>
                    <a:gd name="T2" fmla="*/ 0 w 846"/>
                    <a:gd name="T3" fmla="*/ 0 h 507"/>
                    <a:gd name="T4" fmla="*/ 0 w 846"/>
                    <a:gd name="T5" fmla="*/ 0 h 507"/>
                    <a:gd name="T6" fmla="*/ 0 w 846"/>
                    <a:gd name="T7" fmla="*/ 0 h 507"/>
                    <a:gd name="T8" fmla="*/ 0 w 846"/>
                    <a:gd name="T9" fmla="*/ 0 h 507"/>
                    <a:gd name="T10" fmla="*/ 0 60000 65536"/>
                    <a:gd name="T11" fmla="*/ 0 60000 65536"/>
                    <a:gd name="T12" fmla="*/ 0 60000 65536"/>
                    <a:gd name="T13" fmla="*/ 0 60000 65536"/>
                    <a:gd name="T14" fmla="*/ 0 60000 65536"/>
                    <a:gd name="T15" fmla="*/ 0 w 846"/>
                    <a:gd name="T16" fmla="*/ 0 h 507"/>
                    <a:gd name="T17" fmla="*/ 846 w 846"/>
                    <a:gd name="T18" fmla="*/ 507 h 507"/>
                  </a:gdLst>
                  <a:ahLst/>
                  <a:cxnLst>
                    <a:cxn ang="T10">
                      <a:pos x="T0" y="T1"/>
                    </a:cxn>
                    <a:cxn ang="T11">
                      <a:pos x="T2" y="T3"/>
                    </a:cxn>
                    <a:cxn ang="T12">
                      <a:pos x="T4" y="T5"/>
                    </a:cxn>
                    <a:cxn ang="T13">
                      <a:pos x="T6" y="T7"/>
                    </a:cxn>
                    <a:cxn ang="T14">
                      <a:pos x="T8" y="T9"/>
                    </a:cxn>
                  </a:cxnLst>
                  <a:rect l="T15" t="T16" r="T17" b="T18"/>
                  <a:pathLst>
                    <a:path w="846" h="507">
                      <a:moveTo>
                        <a:pt x="0" y="507"/>
                      </a:moveTo>
                      <a:lnTo>
                        <a:pt x="25" y="411"/>
                      </a:lnTo>
                      <a:lnTo>
                        <a:pt x="846" y="0"/>
                      </a:lnTo>
                      <a:lnTo>
                        <a:pt x="817" y="76"/>
                      </a:lnTo>
                      <a:lnTo>
                        <a:pt x="0" y="507"/>
                      </a:lnTo>
                      <a:close/>
                    </a:path>
                  </a:pathLst>
                </a:custGeom>
                <a:solidFill>
                  <a:srgbClr val="40404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4" name="Freeform 223">
                  <a:extLst>
                    <a:ext uri="{FF2B5EF4-FFF2-40B4-BE49-F238E27FC236}">
                      <a16:creationId xmlns:a16="http://schemas.microsoft.com/office/drawing/2014/main" id="{DC637F6A-2D3D-4A2B-8F51-AF4219E0CD13}"/>
                    </a:ext>
                  </a:extLst>
                </p:cNvPr>
                <p:cNvSpPr>
                  <a:spLocks/>
                </p:cNvSpPr>
                <p:nvPr/>
              </p:nvSpPr>
              <p:spPr bwMode="auto">
                <a:xfrm>
                  <a:off x="5227" y="1905"/>
                  <a:ext cx="106" cy="54"/>
                </a:xfrm>
                <a:custGeom>
                  <a:avLst/>
                  <a:gdLst>
                    <a:gd name="T0" fmla="*/ 0 w 637"/>
                    <a:gd name="T1" fmla="*/ 0 h 321"/>
                    <a:gd name="T2" fmla="*/ 0 w 637"/>
                    <a:gd name="T3" fmla="*/ 0 h 321"/>
                    <a:gd name="T4" fmla="*/ 0 w 637"/>
                    <a:gd name="T5" fmla="*/ 0 h 321"/>
                    <a:gd name="T6" fmla="*/ 0 w 637"/>
                    <a:gd name="T7" fmla="*/ 0 h 321"/>
                    <a:gd name="T8" fmla="*/ 0 w 637"/>
                    <a:gd name="T9" fmla="*/ 0 h 321"/>
                    <a:gd name="T10" fmla="*/ 0 60000 65536"/>
                    <a:gd name="T11" fmla="*/ 0 60000 65536"/>
                    <a:gd name="T12" fmla="*/ 0 60000 65536"/>
                    <a:gd name="T13" fmla="*/ 0 60000 65536"/>
                    <a:gd name="T14" fmla="*/ 0 60000 65536"/>
                    <a:gd name="T15" fmla="*/ 0 w 637"/>
                    <a:gd name="T16" fmla="*/ 0 h 321"/>
                    <a:gd name="T17" fmla="*/ 637 w 637"/>
                    <a:gd name="T18" fmla="*/ 321 h 321"/>
                  </a:gdLst>
                  <a:ahLst/>
                  <a:cxnLst>
                    <a:cxn ang="T10">
                      <a:pos x="T0" y="T1"/>
                    </a:cxn>
                    <a:cxn ang="T11">
                      <a:pos x="T2" y="T3"/>
                    </a:cxn>
                    <a:cxn ang="T12">
                      <a:pos x="T4" y="T5"/>
                    </a:cxn>
                    <a:cxn ang="T13">
                      <a:pos x="T6" y="T7"/>
                    </a:cxn>
                    <a:cxn ang="T14">
                      <a:pos x="T8" y="T9"/>
                    </a:cxn>
                  </a:cxnLst>
                  <a:rect l="T15" t="T16" r="T17" b="T18"/>
                  <a:pathLst>
                    <a:path w="637" h="321">
                      <a:moveTo>
                        <a:pt x="0" y="83"/>
                      </a:moveTo>
                      <a:lnTo>
                        <a:pt x="220" y="0"/>
                      </a:lnTo>
                      <a:lnTo>
                        <a:pt x="637" y="224"/>
                      </a:lnTo>
                      <a:lnTo>
                        <a:pt x="425" y="321"/>
                      </a:lnTo>
                      <a:lnTo>
                        <a:pt x="0" y="83"/>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5" name="Freeform 224">
                  <a:extLst>
                    <a:ext uri="{FF2B5EF4-FFF2-40B4-BE49-F238E27FC236}">
                      <a16:creationId xmlns:a16="http://schemas.microsoft.com/office/drawing/2014/main" id="{F7064F3E-B09D-4F21-B3CB-7A95FE448CC0}"/>
                    </a:ext>
                  </a:extLst>
                </p:cNvPr>
                <p:cNvSpPr>
                  <a:spLocks/>
                </p:cNvSpPr>
                <p:nvPr/>
              </p:nvSpPr>
              <p:spPr bwMode="auto">
                <a:xfrm>
                  <a:off x="5270" y="1868"/>
                  <a:ext cx="156" cy="72"/>
                </a:xfrm>
                <a:custGeom>
                  <a:avLst/>
                  <a:gdLst>
                    <a:gd name="T0" fmla="*/ 0 w 938"/>
                    <a:gd name="T1" fmla="*/ 0 h 434"/>
                    <a:gd name="T2" fmla="*/ 0 w 938"/>
                    <a:gd name="T3" fmla="*/ 0 h 434"/>
                    <a:gd name="T4" fmla="*/ 0 w 938"/>
                    <a:gd name="T5" fmla="*/ 0 h 434"/>
                    <a:gd name="T6" fmla="*/ 0 w 938"/>
                    <a:gd name="T7" fmla="*/ 0 h 434"/>
                    <a:gd name="T8" fmla="*/ 0 w 938"/>
                    <a:gd name="T9" fmla="*/ 0 h 434"/>
                    <a:gd name="T10" fmla="*/ 0 60000 65536"/>
                    <a:gd name="T11" fmla="*/ 0 60000 65536"/>
                    <a:gd name="T12" fmla="*/ 0 60000 65536"/>
                    <a:gd name="T13" fmla="*/ 0 60000 65536"/>
                    <a:gd name="T14" fmla="*/ 0 60000 65536"/>
                    <a:gd name="T15" fmla="*/ 0 w 938"/>
                    <a:gd name="T16" fmla="*/ 0 h 434"/>
                    <a:gd name="T17" fmla="*/ 938 w 938"/>
                    <a:gd name="T18" fmla="*/ 434 h 434"/>
                  </a:gdLst>
                  <a:ahLst/>
                  <a:cxnLst>
                    <a:cxn ang="T10">
                      <a:pos x="T0" y="T1"/>
                    </a:cxn>
                    <a:cxn ang="T11">
                      <a:pos x="T2" y="T3"/>
                    </a:cxn>
                    <a:cxn ang="T12">
                      <a:pos x="T4" y="T5"/>
                    </a:cxn>
                    <a:cxn ang="T13">
                      <a:pos x="T6" y="T7"/>
                    </a:cxn>
                    <a:cxn ang="T14">
                      <a:pos x="T8" y="T9"/>
                    </a:cxn>
                  </a:cxnLst>
                  <a:rect l="T15" t="T16" r="T17" b="T18"/>
                  <a:pathLst>
                    <a:path w="938" h="434">
                      <a:moveTo>
                        <a:pt x="0" y="210"/>
                      </a:moveTo>
                      <a:lnTo>
                        <a:pt x="410" y="434"/>
                      </a:lnTo>
                      <a:lnTo>
                        <a:pt x="938" y="186"/>
                      </a:lnTo>
                      <a:lnTo>
                        <a:pt x="554" y="0"/>
                      </a:lnTo>
                      <a:lnTo>
                        <a:pt x="0" y="21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6" name="Freeform 225">
                  <a:extLst>
                    <a:ext uri="{FF2B5EF4-FFF2-40B4-BE49-F238E27FC236}">
                      <a16:creationId xmlns:a16="http://schemas.microsoft.com/office/drawing/2014/main" id="{C72F2B7B-B47C-4486-B179-64615884DAD0}"/>
                    </a:ext>
                  </a:extLst>
                </p:cNvPr>
                <p:cNvSpPr>
                  <a:spLocks/>
                </p:cNvSpPr>
                <p:nvPr/>
              </p:nvSpPr>
              <p:spPr bwMode="auto">
                <a:xfrm>
                  <a:off x="5188" y="1852"/>
                  <a:ext cx="172" cy="66"/>
                </a:xfrm>
                <a:custGeom>
                  <a:avLst/>
                  <a:gdLst>
                    <a:gd name="T0" fmla="*/ 0 w 1034"/>
                    <a:gd name="T1" fmla="*/ 0 h 395"/>
                    <a:gd name="T2" fmla="*/ 0 w 1034"/>
                    <a:gd name="T3" fmla="*/ 0 h 395"/>
                    <a:gd name="T4" fmla="*/ 0 w 1034"/>
                    <a:gd name="T5" fmla="*/ 0 h 395"/>
                    <a:gd name="T6" fmla="*/ 0 w 1034"/>
                    <a:gd name="T7" fmla="*/ 0 h 395"/>
                    <a:gd name="T8" fmla="*/ 0 w 1034"/>
                    <a:gd name="T9" fmla="*/ 0 h 395"/>
                    <a:gd name="T10" fmla="*/ 0 60000 65536"/>
                    <a:gd name="T11" fmla="*/ 0 60000 65536"/>
                    <a:gd name="T12" fmla="*/ 0 60000 65536"/>
                    <a:gd name="T13" fmla="*/ 0 60000 65536"/>
                    <a:gd name="T14" fmla="*/ 0 60000 65536"/>
                    <a:gd name="T15" fmla="*/ 0 w 1034"/>
                    <a:gd name="T16" fmla="*/ 0 h 395"/>
                    <a:gd name="T17" fmla="*/ 1034 w 1034"/>
                    <a:gd name="T18" fmla="*/ 395 h 395"/>
                  </a:gdLst>
                  <a:ahLst/>
                  <a:cxnLst>
                    <a:cxn ang="T10">
                      <a:pos x="T0" y="T1"/>
                    </a:cxn>
                    <a:cxn ang="T11">
                      <a:pos x="T2" y="T3"/>
                    </a:cxn>
                    <a:cxn ang="T12">
                      <a:pos x="T4" y="T5"/>
                    </a:cxn>
                    <a:cxn ang="T13">
                      <a:pos x="T6" y="T7"/>
                    </a:cxn>
                    <a:cxn ang="T14">
                      <a:pos x="T8" y="T9"/>
                    </a:cxn>
                  </a:cxnLst>
                  <a:rect l="T15" t="T16" r="T17" b="T18"/>
                  <a:pathLst>
                    <a:path w="1034" h="395">
                      <a:moveTo>
                        <a:pt x="216" y="395"/>
                      </a:moveTo>
                      <a:lnTo>
                        <a:pt x="0" y="285"/>
                      </a:lnTo>
                      <a:lnTo>
                        <a:pt x="867" y="0"/>
                      </a:lnTo>
                      <a:lnTo>
                        <a:pt x="1034" y="82"/>
                      </a:lnTo>
                      <a:lnTo>
                        <a:pt x="216" y="395"/>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7" name="Line 226">
                  <a:extLst>
                    <a:ext uri="{FF2B5EF4-FFF2-40B4-BE49-F238E27FC236}">
                      <a16:creationId xmlns:a16="http://schemas.microsoft.com/office/drawing/2014/main" id="{4B9B96EC-3284-4009-87D8-F4716CDDB626}"/>
                    </a:ext>
                  </a:extLst>
                </p:cNvPr>
                <p:cNvSpPr>
                  <a:spLocks noChangeShapeType="1"/>
                </p:cNvSpPr>
                <p:nvPr/>
              </p:nvSpPr>
              <p:spPr bwMode="auto">
                <a:xfrm flipV="1">
                  <a:off x="5193" y="1855"/>
                  <a:ext cx="148" cy="5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8" name="Line 227">
                  <a:extLst>
                    <a:ext uri="{FF2B5EF4-FFF2-40B4-BE49-F238E27FC236}">
                      <a16:creationId xmlns:a16="http://schemas.microsoft.com/office/drawing/2014/main" id="{A2ADC644-1B33-4EAE-96AB-878ACAF94C02}"/>
                    </a:ext>
                  </a:extLst>
                </p:cNvPr>
                <p:cNvSpPr>
                  <a:spLocks noChangeShapeType="1"/>
                </p:cNvSpPr>
                <p:nvPr/>
              </p:nvSpPr>
              <p:spPr bwMode="auto">
                <a:xfrm flipV="1">
                  <a:off x="5205" y="1858"/>
                  <a:ext cx="144" cy="5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9" name="Line 228">
                  <a:extLst>
                    <a:ext uri="{FF2B5EF4-FFF2-40B4-BE49-F238E27FC236}">
                      <a16:creationId xmlns:a16="http://schemas.microsoft.com/office/drawing/2014/main" id="{434F911A-A7D3-4AB7-825D-10EFB88BADAF}"/>
                    </a:ext>
                  </a:extLst>
                </p:cNvPr>
                <p:cNvSpPr>
                  <a:spLocks noChangeShapeType="1"/>
                </p:cNvSpPr>
                <p:nvPr/>
              </p:nvSpPr>
              <p:spPr bwMode="auto">
                <a:xfrm flipV="1">
                  <a:off x="5214" y="1862"/>
                  <a:ext cx="141" cy="54"/>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0" name="Line 229">
                  <a:extLst>
                    <a:ext uri="{FF2B5EF4-FFF2-40B4-BE49-F238E27FC236}">
                      <a16:creationId xmlns:a16="http://schemas.microsoft.com/office/drawing/2014/main" id="{0BAB9E86-6F43-414E-B51B-C76555B683E7}"/>
                    </a:ext>
                  </a:extLst>
                </p:cNvPr>
                <p:cNvSpPr>
                  <a:spLocks noChangeShapeType="1"/>
                </p:cNvSpPr>
                <p:nvPr/>
              </p:nvSpPr>
              <p:spPr bwMode="auto">
                <a:xfrm flipV="1">
                  <a:off x="5235" y="1871"/>
                  <a:ext cx="138" cy="55"/>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1" name="Line 230">
                  <a:extLst>
                    <a:ext uri="{FF2B5EF4-FFF2-40B4-BE49-F238E27FC236}">
                      <a16:creationId xmlns:a16="http://schemas.microsoft.com/office/drawing/2014/main" id="{6173A602-A5D1-4EF8-B633-C29123163CC0}"/>
                    </a:ext>
                  </a:extLst>
                </p:cNvPr>
                <p:cNvSpPr>
                  <a:spLocks noChangeShapeType="1"/>
                </p:cNvSpPr>
                <p:nvPr/>
              </p:nvSpPr>
              <p:spPr bwMode="auto">
                <a:xfrm flipV="1">
                  <a:off x="5246" y="1877"/>
                  <a:ext cx="137" cy="5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2" name="Line 231">
                  <a:extLst>
                    <a:ext uri="{FF2B5EF4-FFF2-40B4-BE49-F238E27FC236}">
                      <a16:creationId xmlns:a16="http://schemas.microsoft.com/office/drawing/2014/main" id="{2E488198-87B1-49D3-A68C-15B023B75C80}"/>
                    </a:ext>
                  </a:extLst>
                </p:cNvPr>
                <p:cNvSpPr>
                  <a:spLocks noChangeShapeType="1"/>
                </p:cNvSpPr>
                <p:nvPr/>
              </p:nvSpPr>
              <p:spPr bwMode="auto">
                <a:xfrm flipV="1">
                  <a:off x="5261" y="1885"/>
                  <a:ext cx="124" cy="53"/>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3" name="Line 232">
                  <a:extLst>
                    <a:ext uri="{FF2B5EF4-FFF2-40B4-BE49-F238E27FC236}">
                      <a16:creationId xmlns:a16="http://schemas.microsoft.com/office/drawing/2014/main" id="{4C6E989A-F562-430B-ADF4-E2D53555D5E8}"/>
                    </a:ext>
                  </a:extLst>
                </p:cNvPr>
                <p:cNvSpPr>
                  <a:spLocks noChangeShapeType="1"/>
                </p:cNvSpPr>
                <p:nvPr/>
              </p:nvSpPr>
              <p:spPr bwMode="auto">
                <a:xfrm flipV="1">
                  <a:off x="5274" y="1890"/>
                  <a:ext cx="119" cy="53"/>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4" name="Line 233">
                  <a:extLst>
                    <a:ext uri="{FF2B5EF4-FFF2-40B4-BE49-F238E27FC236}">
                      <a16:creationId xmlns:a16="http://schemas.microsoft.com/office/drawing/2014/main" id="{4F438FE4-C08E-4080-B43E-4ED4AA2A3139}"/>
                    </a:ext>
                  </a:extLst>
                </p:cNvPr>
                <p:cNvSpPr>
                  <a:spLocks noChangeShapeType="1"/>
                </p:cNvSpPr>
                <p:nvPr/>
              </p:nvSpPr>
              <p:spPr bwMode="auto">
                <a:xfrm flipV="1">
                  <a:off x="5291" y="1897"/>
                  <a:ext cx="114" cy="5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5" name="Line 234">
                  <a:extLst>
                    <a:ext uri="{FF2B5EF4-FFF2-40B4-BE49-F238E27FC236}">
                      <a16:creationId xmlns:a16="http://schemas.microsoft.com/office/drawing/2014/main" id="{65E662DA-ABA8-426A-9EA1-D5052F3608DD}"/>
                    </a:ext>
                  </a:extLst>
                </p:cNvPr>
                <p:cNvSpPr>
                  <a:spLocks noChangeShapeType="1"/>
                </p:cNvSpPr>
                <p:nvPr/>
              </p:nvSpPr>
              <p:spPr bwMode="auto">
                <a:xfrm>
                  <a:off x="5239" y="1915"/>
                  <a:ext cx="71" cy="40"/>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6" name="Line 235">
                  <a:extLst>
                    <a:ext uri="{FF2B5EF4-FFF2-40B4-BE49-F238E27FC236}">
                      <a16:creationId xmlns:a16="http://schemas.microsoft.com/office/drawing/2014/main" id="{5C34A80F-5999-4947-BD7E-5ACD39D29819}"/>
                    </a:ext>
                  </a:extLst>
                </p:cNvPr>
                <p:cNvSpPr>
                  <a:spLocks noChangeShapeType="1"/>
                </p:cNvSpPr>
                <p:nvPr/>
              </p:nvSpPr>
              <p:spPr bwMode="auto">
                <a:xfrm>
                  <a:off x="5255" y="1910"/>
                  <a:ext cx="69" cy="38"/>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7" name="Line 236">
                  <a:extLst>
                    <a:ext uri="{FF2B5EF4-FFF2-40B4-BE49-F238E27FC236}">
                      <a16:creationId xmlns:a16="http://schemas.microsoft.com/office/drawing/2014/main" id="{3A8F83FE-9B4F-4C45-8AF3-D2146BE9CB3C}"/>
                    </a:ext>
                  </a:extLst>
                </p:cNvPr>
                <p:cNvSpPr>
                  <a:spLocks noChangeShapeType="1"/>
                </p:cNvSpPr>
                <p:nvPr/>
              </p:nvSpPr>
              <p:spPr bwMode="auto">
                <a:xfrm>
                  <a:off x="5285" y="1897"/>
                  <a:ext cx="68" cy="37"/>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8" name="Line 237">
                  <a:extLst>
                    <a:ext uri="{FF2B5EF4-FFF2-40B4-BE49-F238E27FC236}">
                      <a16:creationId xmlns:a16="http://schemas.microsoft.com/office/drawing/2014/main" id="{8A9BF2E9-2E03-48E3-AFC0-24CFFCA7A246}"/>
                    </a:ext>
                  </a:extLst>
                </p:cNvPr>
                <p:cNvSpPr>
                  <a:spLocks noChangeShapeType="1"/>
                </p:cNvSpPr>
                <p:nvPr/>
              </p:nvSpPr>
              <p:spPr bwMode="auto">
                <a:xfrm>
                  <a:off x="5301" y="1891"/>
                  <a:ext cx="67" cy="3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9" name="Line 238">
                  <a:extLst>
                    <a:ext uri="{FF2B5EF4-FFF2-40B4-BE49-F238E27FC236}">
                      <a16:creationId xmlns:a16="http://schemas.microsoft.com/office/drawing/2014/main" id="{3F802AB1-CC6F-4688-B626-48E13CF0D886}"/>
                    </a:ext>
                  </a:extLst>
                </p:cNvPr>
                <p:cNvSpPr>
                  <a:spLocks noChangeShapeType="1"/>
                </p:cNvSpPr>
                <p:nvPr/>
              </p:nvSpPr>
              <p:spPr bwMode="auto">
                <a:xfrm>
                  <a:off x="5318" y="1886"/>
                  <a:ext cx="65" cy="3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0" name="Line 239">
                  <a:extLst>
                    <a:ext uri="{FF2B5EF4-FFF2-40B4-BE49-F238E27FC236}">
                      <a16:creationId xmlns:a16="http://schemas.microsoft.com/office/drawing/2014/main" id="{8DA013FB-BD50-4FDF-B14F-AA71595C1A6A}"/>
                    </a:ext>
                  </a:extLst>
                </p:cNvPr>
                <p:cNvSpPr>
                  <a:spLocks noChangeShapeType="1"/>
                </p:cNvSpPr>
                <p:nvPr/>
              </p:nvSpPr>
              <p:spPr bwMode="auto">
                <a:xfrm>
                  <a:off x="5332" y="1880"/>
                  <a:ext cx="64" cy="34"/>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1" name="Line 240">
                  <a:extLst>
                    <a:ext uri="{FF2B5EF4-FFF2-40B4-BE49-F238E27FC236}">
                      <a16:creationId xmlns:a16="http://schemas.microsoft.com/office/drawing/2014/main" id="{0E53790F-6510-4E14-9F92-7722C0965F88}"/>
                    </a:ext>
                  </a:extLst>
                </p:cNvPr>
                <p:cNvSpPr>
                  <a:spLocks noChangeShapeType="1"/>
                </p:cNvSpPr>
                <p:nvPr/>
              </p:nvSpPr>
              <p:spPr bwMode="auto">
                <a:xfrm>
                  <a:off x="5346" y="1874"/>
                  <a:ext cx="64" cy="33"/>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2" name="Line 241">
                  <a:extLst>
                    <a:ext uri="{FF2B5EF4-FFF2-40B4-BE49-F238E27FC236}">
                      <a16:creationId xmlns:a16="http://schemas.microsoft.com/office/drawing/2014/main" id="{036F8795-02A3-415C-895E-39547A62DC4A}"/>
                    </a:ext>
                  </a:extLst>
                </p:cNvPr>
                <p:cNvSpPr>
                  <a:spLocks noChangeShapeType="1"/>
                </p:cNvSpPr>
                <p:nvPr/>
              </p:nvSpPr>
              <p:spPr bwMode="auto">
                <a:xfrm>
                  <a:off x="5209" y="1892"/>
                  <a:ext cx="35" cy="18"/>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3" name="Line 242">
                  <a:extLst>
                    <a:ext uri="{FF2B5EF4-FFF2-40B4-BE49-F238E27FC236}">
                      <a16:creationId xmlns:a16="http://schemas.microsoft.com/office/drawing/2014/main" id="{F8ABD6EC-ED84-43B8-A90C-13457CF981A1}"/>
                    </a:ext>
                  </a:extLst>
                </p:cNvPr>
                <p:cNvSpPr>
                  <a:spLocks noChangeShapeType="1"/>
                </p:cNvSpPr>
                <p:nvPr/>
              </p:nvSpPr>
              <p:spPr bwMode="auto">
                <a:xfrm>
                  <a:off x="5232" y="1885"/>
                  <a:ext cx="32" cy="17"/>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4" name="Line 243">
                  <a:extLst>
                    <a:ext uri="{FF2B5EF4-FFF2-40B4-BE49-F238E27FC236}">
                      <a16:creationId xmlns:a16="http://schemas.microsoft.com/office/drawing/2014/main" id="{31F352A7-76BB-4F03-A453-280C913D9309}"/>
                    </a:ext>
                  </a:extLst>
                </p:cNvPr>
                <p:cNvSpPr>
                  <a:spLocks noChangeShapeType="1"/>
                </p:cNvSpPr>
                <p:nvPr/>
              </p:nvSpPr>
              <p:spPr bwMode="auto">
                <a:xfrm>
                  <a:off x="5252" y="1879"/>
                  <a:ext cx="33" cy="17"/>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5" name="Line 244">
                  <a:extLst>
                    <a:ext uri="{FF2B5EF4-FFF2-40B4-BE49-F238E27FC236}">
                      <a16:creationId xmlns:a16="http://schemas.microsoft.com/office/drawing/2014/main" id="{6B7891B5-0913-428A-822A-16EB21CFF0C7}"/>
                    </a:ext>
                  </a:extLst>
                </p:cNvPr>
                <p:cNvSpPr>
                  <a:spLocks noChangeShapeType="1"/>
                </p:cNvSpPr>
                <p:nvPr/>
              </p:nvSpPr>
              <p:spPr bwMode="auto">
                <a:xfrm>
                  <a:off x="5272" y="1872"/>
                  <a:ext cx="32" cy="15"/>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6" name="Line 245">
                  <a:extLst>
                    <a:ext uri="{FF2B5EF4-FFF2-40B4-BE49-F238E27FC236}">
                      <a16:creationId xmlns:a16="http://schemas.microsoft.com/office/drawing/2014/main" id="{B56FB6DA-A521-4977-BD19-1020E43060CD}"/>
                    </a:ext>
                  </a:extLst>
                </p:cNvPr>
                <p:cNvSpPr>
                  <a:spLocks noChangeShapeType="1"/>
                </p:cNvSpPr>
                <p:nvPr/>
              </p:nvSpPr>
              <p:spPr bwMode="auto">
                <a:xfrm>
                  <a:off x="5292" y="1865"/>
                  <a:ext cx="31" cy="1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7" name="Line 246">
                  <a:extLst>
                    <a:ext uri="{FF2B5EF4-FFF2-40B4-BE49-F238E27FC236}">
                      <a16:creationId xmlns:a16="http://schemas.microsoft.com/office/drawing/2014/main" id="{74E8ED91-07BE-405D-AA43-5F97EEEFE84F}"/>
                    </a:ext>
                  </a:extLst>
                </p:cNvPr>
                <p:cNvSpPr>
                  <a:spLocks noChangeShapeType="1"/>
                </p:cNvSpPr>
                <p:nvPr/>
              </p:nvSpPr>
              <p:spPr bwMode="auto">
                <a:xfrm>
                  <a:off x="5315" y="1858"/>
                  <a:ext cx="29" cy="15"/>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grpSp>
        <p:nvGrpSpPr>
          <p:cNvPr id="248" name="Group 247">
            <a:extLst>
              <a:ext uri="{FF2B5EF4-FFF2-40B4-BE49-F238E27FC236}">
                <a16:creationId xmlns:a16="http://schemas.microsoft.com/office/drawing/2014/main" id="{8EE335CA-0D8F-4FC6-BD1C-E354616334C6}"/>
              </a:ext>
            </a:extLst>
          </p:cNvPr>
          <p:cNvGrpSpPr>
            <a:grpSpLocks/>
          </p:cNvGrpSpPr>
          <p:nvPr/>
        </p:nvGrpSpPr>
        <p:grpSpPr bwMode="auto">
          <a:xfrm>
            <a:off x="8381516" y="4862512"/>
            <a:ext cx="552450" cy="246063"/>
            <a:chOff x="5266" y="2029"/>
            <a:chExt cx="348" cy="155"/>
          </a:xfrm>
        </p:grpSpPr>
        <p:sp>
          <p:nvSpPr>
            <p:cNvPr id="249" name="Freeform 248">
              <a:extLst>
                <a:ext uri="{FF2B5EF4-FFF2-40B4-BE49-F238E27FC236}">
                  <a16:creationId xmlns:a16="http://schemas.microsoft.com/office/drawing/2014/main" id="{968A9DBF-9C1E-4494-B13B-61E4D65EE08B}"/>
                </a:ext>
              </a:extLst>
            </p:cNvPr>
            <p:cNvSpPr>
              <a:spLocks/>
            </p:cNvSpPr>
            <p:nvPr/>
          </p:nvSpPr>
          <p:spPr bwMode="auto">
            <a:xfrm>
              <a:off x="5266" y="2029"/>
              <a:ext cx="348" cy="155"/>
            </a:xfrm>
            <a:custGeom>
              <a:avLst/>
              <a:gdLst>
                <a:gd name="T0" fmla="*/ 0 w 2091"/>
                <a:gd name="T1" fmla="*/ 0 h 931"/>
                <a:gd name="T2" fmla="*/ 0 w 2091"/>
                <a:gd name="T3" fmla="*/ 0 h 931"/>
                <a:gd name="T4" fmla="*/ 0 w 2091"/>
                <a:gd name="T5" fmla="*/ 0 h 931"/>
                <a:gd name="T6" fmla="*/ 0 w 2091"/>
                <a:gd name="T7" fmla="*/ 0 h 931"/>
                <a:gd name="T8" fmla="*/ 0 w 2091"/>
                <a:gd name="T9" fmla="*/ 0 h 931"/>
                <a:gd name="T10" fmla="*/ 0 w 2091"/>
                <a:gd name="T11" fmla="*/ 0 h 931"/>
                <a:gd name="T12" fmla="*/ 0 w 2091"/>
                <a:gd name="T13" fmla="*/ 0 h 931"/>
                <a:gd name="T14" fmla="*/ 0 w 2091"/>
                <a:gd name="T15" fmla="*/ 0 h 931"/>
                <a:gd name="T16" fmla="*/ 0 w 2091"/>
                <a:gd name="T17" fmla="*/ 0 h 931"/>
                <a:gd name="T18" fmla="*/ 0 w 2091"/>
                <a:gd name="T19" fmla="*/ 0 h 931"/>
                <a:gd name="T20" fmla="*/ 0 w 2091"/>
                <a:gd name="T21" fmla="*/ 0 h 931"/>
                <a:gd name="T22" fmla="*/ 0 w 2091"/>
                <a:gd name="T23" fmla="*/ 0 h 931"/>
                <a:gd name="T24" fmla="*/ 0 w 2091"/>
                <a:gd name="T25" fmla="*/ 0 h 931"/>
                <a:gd name="T26" fmla="*/ 0 w 2091"/>
                <a:gd name="T27" fmla="*/ 0 h 931"/>
                <a:gd name="T28" fmla="*/ 0 w 2091"/>
                <a:gd name="T29" fmla="*/ 0 h 931"/>
                <a:gd name="T30" fmla="*/ 0 w 2091"/>
                <a:gd name="T31" fmla="*/ 0 h 931"/>
                <a:gd name="T32" fmla="*/ 0 w 2091"/>
                <a:gd name="T33" fmla="*/ 0 h 931"/>
                <a:gd name="T34" fmla="*/ 0 w 2091"/>
                <a:gd name="T35" fmla="*/ 0 h 931"/>
                <a:gd name="T36" fmla="*/ 0 w 2091"/>
                <a:gd name="T37" fmla="*/ 0 h 931"/>
                <a:gd name="T38" fmla="*/ 0 w 2091"/>
                <a:gd name="T39" fmla="*/ 0 h 931"/>
                <a:gd name="T40" fmla="*/ 0 w 2091"/>
                <a:gd name="T41" fmla="*/ 0 h 931"/>
                <a:gd name="T42" fmla="*/ 0 w 2091"/>
                <a:gd name="T43" fmla="*/ 0 h 931"/>
                <a:gd name="T44" fmla="*/ 0 w 2091"/>
                <a:gd name="T45" fmla="*/ 0 h 931"/>
                <a:gd name="T46" fmla="*/ 0 w 2091"/>
                <a:gd name="T47" fmla="*/ 0 h 931"/>
                <a:gd name="T48" fmla="*/ 0 w 2091"/>
                <a:gd name="T49" fmla="*/ 0 h 931"/>
                <a:gd name="T50" fmla="*/ 0 w 2091"/>
                <a:gd name="T51" fmla="*/ 0 h 931"/>
                <a:gd name="T52" fmla="*/ 0 w 2091"/>
                <a:gd name="T53" fmla="*/ 0 h 931"/>
                <a:gd name="T54" fmla="*/ 0 w 2091"/>
                <a:gd name="T55" fmla="*/ 0 h 931"/>
                <a:gd name="T56" fmla="*/ 0 w 2091"/>
                <a:gd name="T57" fmla="*/ 0 h 931"/>
                <a:gd name="T58" fmla="*/ 0 w 2091"/>
                <a:gd name="T59" fmla="*/ 0 h 931"/>
                <a:gd name="T60" fmla="*/ 0 w 2091"/>
                <a:gd name="T61" fmla="*/ 0 h 931"/>
                <a:gd name="T62" fmla="*/ 0 w 2091"/>
                <a:gd name="T63" fmla="*/ 0 h 931"/>
                <a:gd name="T64" fmla="*/ 0 w 2091"/>
                <a:gd name="T65" fmla="*/ 0 h 931"/>
                <a:gd name="T66" fmla="*/ 0 w 2091"/>
                <a:gd name="T67" fmla="*/ 0 h 931"/>
                <a:gd name="T68" fmla="*/ 0 w 2091"/>
                <a:gd name="T69" fmla="*/ 0 h 931"/>
                <a:gd name="T70" fmla="*/ 0 w 2091"/>
                <a:gd name="T71" fmla="*/ 0 h 931"/>
                <a:gd name="T72" fmla="*/ 0 w 2091"/>
                <a:gd name="T73" fmla="*/ 0 h 931"/>
                <a:gd name="T74" fmla="*/ 0 w 2091"/>
                <a:gd name="T75" fmla="*/ 0 h 931"/>
                <a:gd name="T76" fmla="*/ 0 w 2091"/>
                <a:gd name="T77" fmla="*/ 0 h 931"/>
                <a:gd name="T78" fmla="*/ 0 w 2091"/>
                <a:gd name="T79" fmla="*/ 0 h 931"/>
                <a:gd name="T80" fmla="*/ 0 w 2091"/>
                <a:gd name="T81" fmla="*/ 0 h 931"/>
                <a:gd name="T82" fmla="*/ 0 w 2091"/>
                <a:gd name="T83" fmla="*/ 0 h 931"/>
                <a:gd name="T84" fmla="*/ 0 w 2091"/>
                <a:gd name="T85" fmla="*/ 0 h 931"/>
                <a:gd name="T86" fmla="*/ 0 w 2091"/>
                <a:gd name="T87" fmla="*/ 0 h 931"/>
                <a:gd name="T88" fmla="*/ 0 w 2091"/>
                <a:gd name="T89" fmla="*/ 0 h 9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91"/>
                <a:gd name="T136" fmla="*/ 0 h 931"/>
                <a:gd name="T137" fmla="*/ 2091 w 2091"/>
                <a:gd name="T138" fmla="*/ 931 h 9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91" h="931">
                  <a:moveTo>
                    <a:pt x="182" y="927"/>
                  </a:moveTo>
                  <a:lnTo>
                    <a:pt x="5" y="905"/>
                  </a:lnTo>
                  <a:lnTo>
                    <a:pt x="0" y="695"/>
                  </a:lnTo>
                  <a:lnTo>
                    <a:pt x="9" y="537"/>
                  </a:lnTo>
                  <a:lnTo>
                    <a:pt x="100" y="442"/>
                  </a:lnTo>
                  <a:lnTo>
                    <a:pt x="210" y="387"/>
                  </a:lnTo>
                  <a:lnTo>
                    <a:pt x="460" y="296"/>
                  </a:lnTo>
                  <a:lnTo>
                    <a:pt x="828" y="207"/>
                  </a:lnTo>
                  <a:lnTo>
                    <a:pt x="900" y="201"/>
                  </a:lnTo>
                  <a:lnTo>
                    <a:pt x="948" y="207"/>
                  </a:lnTo>
                  <a:lnTo>
                    <a:pt x="960" y="188"/>
                  </a:lnTo>
                  <a:lnTo>
                    <a:pt x="980" y="169"/>
                  </a:lnTo>
                  <a:lnTo>
                    <a:pt x="1003" y="173"/>
                  </a:lnTo>
                  <a:lnTo>
                    <a:pt x="1035" y="176"/>
                  </a:lnTo>
                  <a:lnTo>
                    <a:pt x="1049" y="138"/>
                  </a:lnTo>
                  <a:lnTo>
                    <a:pt x="1077" y="118"/>
                  </a:lnTo>
                  <a:lnTo>
                    <a:pt x="1106" y="112"/>
                  </a:lnTo>
                  <a:lnTo>
                    <a:pt x="1144" y="112"/>
                  </a:lnTo>
                  <a:lnTo>
                    <a:pt x="1138" y="82"/>
                  </a:lnTo>
                  <a:lnTo>
                    <a:pt x="1182" y="0"/>
                  </a:lnTo>
                  <a:lnTo>
                    <a:pt x="2040" y="22"/>
                  </a:lnTo>
                  <a:lnTo>
                    <a:pt x="2037" y="110"/>
                  </a:lnTo>
                  <a:lnTo>
                    <a:pt x="2053" y="188"/>
                  </a:lnTo>
                  <a:lnTo>
                    <a:pt x="2065" y="244"/>
                  </a:lnTo>
                  <a:lnTo>
                    <a:pt x="2080" y="314"/>
                  </a:lnTo>
                  <a:lnTo>
                    <a:pt x="2091" y="427"/>
                  </a:lnTo>
                  <a:lnTo>
                    <a:pt x="2077" y="494"/>
                  </a:lnTo>
                  <a:lnTo>
                    <a:pt x="2053" y="557"/>
                  </a:lnTo>
                  <a:lnTo>
                    <a:pt x="2023" y="610"/>
                  </a:lnTo>
                  <a:lnTo>
                    <a:pt x="1983" y="629"/>
                  </a:lnTo>
                  <a:lnTo>
                    <a:pt x="1921" y="648"/>
                  </a:lnTo>
                  <a:lnTo>
                    <a:pt x="1838" y="673"/>
                  </a:lnTo>
                  <a:lnTo>
                    <a:pt x="1801" y="717"/>
                  </a:lnTo>
                  <a:lnTo>
                    <a:pt x="1757" y="754"/>
                  </a:lnTo>
                  <a:lnTo>
                    <a:pt x="1686" y="786"/>
                  </a:lnTo>
                  <a:lnTo>
                    <a:pt x="1605" y="812"/>
                  </a:lnTo>
                  <a:lnTo>
                    <a:pt x="1475" y="827"/>
                  </a:lnTo>
                  <a:lnTo>
                    <a:pt x="1364" y="827"/>
                  </a:lnTo>
                  <a:lnTo>
                    <a:pt x="1279" y="818"/>
                  </a:lnTo>
                  <a:lnTo>
                    <a:pt x="1202" y="812"/>
                  </a:lnTo>
                  <a:lnTo>
                    <a:pt x="1144" y="843"/>
                  </a:lnTo>
                  <a:lnTo>
                    <a:pt x="1031" y="837"/>
                  </a:lnTo>
                  <a:lnTo>
                    <a:pt x="582" y="901"/>
                  </a:lnTo>
                  <a:lnTo>
                    <a:pt x="386" y="931"/>
                  </a:lnTo>
                  <a:lnTo>
                    <a:pt x="182" y="927"/>
                  </a:lnTo>
                  <a:close/>
                </a:path>
              </a:pathLst>
            </a:custGeom>
            <a:solidFill>
              <a:srgbClr val="60606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0" name="Freeform 249">
              <a:extLst>
                <a:ext uri="{FF2B5EF4-FFF2-40B4-BE49-F238E27FC236}">
                  <a16:creationId xmlns:a16="http://schemas.microsoft.com/office/drawing/2014/main" id="{143C463E-5B0D-4CD6-A7C7-E5B87636B8B8}"/>
                </a:ext>
              </a:extLst>
            </p:cNvPr>
            <p:cNvSpPr>
              <a:spLocks/>
            </p:cNvSpPr>
            <p:nvPr/>
          </p:nvSpPr>
          <p:spPr bwMode="auto">
            <a:xfrm>
              <a:off x="5268" y="2043"/>
              <a:ext cx="342" cy="138"/>
            </a:xfrm>
            <a:custGeom>
              <a:avLst/>
              <a:gdLst>
                <a:gd name="T0" fmla="*/ 0 w 2049"/>
                <a:gd name="T1" fmla="*/ 0 h 829"/>
                <a:gd name="T2" fmla="*/ 0 w 2049"/>
                <a:gd name="T3" fmla="*/ 0 h 829"/>
                <a:gd name="T4" fmla="*/ 0 w 2049"/>
                <a:gd name="T5" fmla="*/ 0 h 829"/>
                <a:gd name="T6" fmla="*/ 0 w 2049"/>
                <a:gd name="T7" fmla="*/ 0 h 829"/>
                <a:gd name="T8" fmla="*/ 0 w 2049"/>
                <a:gd name="T9" fmla="*/ 0 h 829"/>
                <a:gd name="T10" fmla="*/ 0 w 2049"/>
                <a:gd name="T11" fmla="*/ 0 h 829"/>
                <a:gd name="T12" fmla="*/ 0 w 2049"/>
                <a:gd name="T13" fmla="*/ 0 h 829"/>
                <a:gd name="T14" fmla="*/ 0 w 2049"/>
                <a:gd name="T15" fmla="*/ 0 h 829"/>
                <a:gd name="T16" fmla="*/ 0 w 2049"/>
                <a:gd name="T17" fmla="*/ 0 h 829"/>
                <a:gd name="T18" fmla="*/ 0 w 2049"/>
                <a:gd name="T19" fmla="*/ 0 h 829"/>
                <a:gd name="T20" fmla="*/ 0 w 2049"/>
                <a:gd name="T21" fmla="*/ 0 h 829"/>
                <a:gd name="T22" fmla="*/ 0 w 2049"/>
                <a:gd name="T23" fmla="*/ 0 h 829"/>
                <a:gd name="T24" fmla="*/ 0 w 2049"/>
                <a:gd name="T25" fmla="*/ 0 h 829"/>
                <a:gd name="T26" fmla="*/ 0 w 2049"/>
                <a:gd name="T27" fmla="*/ 0 h 829"/>
                <a:gd name="T28" fmla="*/ 0 w 2049"/>
                <a:gd name="T29" fmla="*/ 0 h 829"/>
                <a:gd name="T30" fmla="*/ 0 w 2049"/>
                <a:gd name="T31" fmla="*/ 0 h 829"/>
                <a:gd name="T32" fmla="*/ 0 w 2049"/>
                <a:gd name="T33" fmla="*/ 0 h 829"/>
                <a:gd name="T34" fmla="*/ 0 w 2049"/>
                <a:gd name="T35" fmla="*/ 0 h 829"/>
                <a:gd name="T36" fmla="*/ 0 w 2049"/>
                <a:gd name="T37" fmla="*/ 0 h 829"/>
                <a:gd name="T38" fmla="*/ 0 w 2049"/>
                <a:gd name="T39" fmla="*/ 0 h 829"/>
                <a:gd name="T40" fmla="*/ 0 w 2049"/>
                <a:gd name="T41" fmla="*/ 0 h 829"/>
                <a:gd name="T42" fmla="*/ 0 w 2049"/>
                <a:gd name="T43" fmla="*/ 0 h 829"/>
                <a:gd name="T44" fmla="*/ 0 w 2049"/>
                <a:gd name="T45" fmla="*/ 0 h 829"/>
                <a:gd name="T46" fmla="*/ 0 w 2049"/>
                <a:gd name="T47" fmla="*/ 0 h 829"/>
                <a:gd name="T48" fmla="*/ 0 w 2049"/>
                <a:gd name="T49" fmla="*/ 0 h 829"/>
                <a:gd name="T50" fmla="*/ 0 w 2049"/>
                <a:gd name="T51" fmla="*/ 0 h 829"/>
                <a:gd name="T52" fmla="*/ 0 w 2049"/>
                <a:gd name="T53" fmla="*/ 0 h 829"/>
                <a:gd name="T54" fmla="*/ 0 w 2049"/>
                <a:gd name="T55" fmla="*/ 0 h 829"/>
                <a:gd name="T56" fmla="*/ 0 w 2049"/>
                <a:gd name="T57" fmla="*/ 0 h 829"/>
                <a:gd name="T58" fmla="*/ 0 w 2049"/>
                <a:gd name="T59" fmla="*/ 0 h 829"/>
                <a:gd name="T60" fmla="*/ 0 w 2049"/>
                <a:gd name="T61" fmla="*/ 0 h 829"/>
                <a:gd name="T62" fmla="*/ 0 w 2049"/>
                <a:gd name="T63" fmla="*/ 0 h 829"/>
                <a:gd name="T64" fmla="*/ 0 w 2049"/>
                <a:gd name="T65" fmla="*/ 0 h 829"/>
                <a:gd name="T66" fmla="*/ 0 w 2049"/>
                <a:gd name="T67" fmla="*/ 0 h 829"/>
                <a:gd name="T68" fmla="*/ 0 w 2049"/>
                <a:gd name="T69" fmla="*/ 0 h 829"/>
                <a:gd name="T70" fmla="*/ 0 w 2049"/>
                <a:gd name="T71" fmla="*/ 0 h 829"/>
                <a:gd name="T72" fmla="*/ 0 w 2049"/>
                <a:gd name="T73" fmla="*/ 0 h 829"/>
                <a:gd name="T74" fmla="*/ 0 w 2049"/>
                <a:gd name="T75" fmla="*/ 0 h 829"/>
                <a:gd name="T76" fmla="*/ 0 w 2049"/>
                <a:gd name="T77" fmla="*/ 0 h 829"/>
                <a:gd name="T78" fmla="*/ 0 w 2049"/>
                <a:gd name="T79" fmla="*/ 0 h 829"/>
                <a:gd name="T80" fmla="*/ 0 w 2049"/>
                <a:gd name="T81" fmla="*/ 0 h 829"/>
                <a:gd name="T82" fmla="*/ 0 w 2049"/>
                <a:gd name="T83" fmla="*/ 0 h 829"/>
                <a:gd name="T84" fmla="*/ 0 w 2049"/>
                <a:gd name="T85" fmla="*/ 0 h 8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49"/>
                <a:gd name="T130" fmla="*/ 0 h 829"/>
                <a:gd name="T131" fmla="*/ 2049 w 2049"/>
                <a:gd name="T132" fmla="*/ 829 h 8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49" h="829">
                  <a:moveTo>
                    <a:pt x="1982" y="31"/>
                  </a:moveTo>
                  <a:lnTo>
                    <a:pt x="1986" y="90"/>
                  </a:lnTo>
                  <a:lnTo>
                    <a:pt x="2010" y="67"/>
                  </a:lnTo>
                  <a:lnTo>
                    <a:pt x="2037" y="199"/>
                  </a:lnTo>
                  <a:lnTo>
                    <a:pt x="2049" y="353"/>
                  </a:lnTo>
                  <a:lnTo>
                    <a:pt x="1995" y="512"/>
                  </a:lnTo>
                  <a:lnTo>
                    <a:pt x="1868" y="549"/>
                  </a:lnTo>
                  <a:lnTo>
                    <a:pt x="1882" y="512"/>
                  </a:lnTo>
                  <a:lnTo>
                    <a:pt x="1814" y="567"/>
                  </a:lnTo>
                  <a:lnTo>
                    <a:pt x="1754" y="624"/>
                  </a:lnTo>
                  <a:lnTo>
                    <a:pt x="1622" y="688"/>
                  </a:lnTo>
                  <a:lnTo>
                    <a:pt x="1460" y="701"/>
                  </a:lnTo>
                  <a:lnTo>
                    <a:pt x="1264" y="710"/>
                  </a:lnTo>
                  <a:lnTo>
                    <a:pt x="1181" y="701"/>
                  </a:lnTo>
                  <a:lnTo>
                    <a:pt x="1255" y="669"/>
                  </a:lnTo>
                  <a:lnTo>
                    <a:pt x="1287" y="589"/>
                  </a:lnTo>
                  <a:lnTo>
                    <a:pt x="1228" y="656"/>
                  </a:lnTo>
                  <a:lnTo>
                    <a:pt x="1155" y="697"/>
                  </a:lnTo>
                  <a:lnTo>
                    <a:pt x="1086" y="733"/>
                  </a:lnTo>
                  <a:lnTo>
                    <a:pt x="1017" y="724"/>
                  </a:lnTo>
                  <a:lnTo>
                    <a:pt x="1063" y="692"/>
                  </a:lnTo>
                  <a:lnTo>
                    <a:pt x="1109" y="652"/>
                  </a:lnTo>
                  <a:lnTo>
                    <a:pt x="1036" y="678"/>
                  </a:lnTo>
                  <a:lnTo>
                    <a:pt x="963" y="733"/>
                  </a:lnTo>
                  <a:lnTo>
                    <a:pt x="726" y="761"/>
                  </a:lnTo>
                  <a:lnTo>
                    <a:pt x="491" y="797"/>
                  </a:lnTo>
                  <a:lnTo>
                    <a:pt x="409" y="793"/>
                  </a:lnTo>
                  <a:lnTo>
                    <a:pt x="495" y="742"/>
                  </a:lnTo>
                  <a:lnTo>
                    <a:pt x="581" y="724"/>
                  </a:lnTo>
                  <a:lnTo>
                    <a:pt x="486" y="720"/>
                  </a:lnTo>
                  <a:lnTo>
                    <a:pt x="414" y="752"/>
                  </a:lnTo>
                  <a:lnTo>
                    <a:pt x="319" y="815"/>
                  </a:lnTo>
                  <a:lnTo>
                    <a:pt x="386" y="720"/>
                  </a:lnTo>
                  <a:lnTo>
                    <a:pt x="473" y="669"/>
                  </a:lnTo>
                  <a:lnTo>
                    <a:pt x="359" y="692"/>
                  </a:lnTo>
                  <a:lnTo>
                    <a:pt x="300" y="765"/>
                  </a:lnTo>
                  <a:lnTo>
                    <a:pt x="287" y="829"/>
                  </a:lnTo>
                  <a:lnTo>
                    <a:pt x="214" y="742"/>
                  </a:lnTo>
                  <a:lnTo>
                    <a:pt x="140" y="701"/>
                  </a:lnTo>
                  <a:lnTo>
                    <a:pt x="182" y="746"/>
                  </a:lnTo>
                  <a:lnTo>
                    <a:pt x="241" y="829"/>
                  </a:lnTo>
                  <a:lnTo>
                    <a:pt x="59" y="793"/>
                  </a:lnTo>
                  <a:lnTo>
                    <a:pt x="23" y="778"/>
                  </a:lnTo>
                  <a:lnTo>
                    <a:pt x="0" y="674"/>
                  </a:lnTo>
                  <a:lnTo>
                    <a:pt x="13" y="530"/>
                  </a:lnTo>
                  <a:lnTo>
                    <a:pt x="40" y="435"/>
                  </a:lnTo>
                  <a:lnTo>
                    <a:pt x="155" y="362"/>
                  </a:lnTo>
                  <a:lnTo>
                    <a:pt x="296" y="298"/>
                  </a:lnTo>
                  <a:lnTo>
                    <a:pt x="572" y="207"/>
                  </a:lnTo>
                  <a:lnTo>
                    <a:pt x="795" y="145"/>
                  </a:lnTo>
                  <a:lnTo>
                    <a:pt x="917" y="135"/>
                  </a:lnTo>
                  <a:lnTo>
                    <a:pt x="968" y="207"/>
                  </a:lnTo>
                  <a:lnTo>
                    <a:pt x="1123" y="285"/>
                  </a:lnTo>
                  <a:lnTo>
                    <a:pt x="1040" y="217"/>
                  </a:lnTo>
                  <a:lnTo>
                    <a:pt x="977" y="182"/>
                  </a:lnTo>
                  <a:lnTo>
                    <a:pt x="953" y="131"/>
                  </a:lnTo>
                  <a:lnTo>
                    <a:pt x="963" y="108"/>
                  </a:lnTo>
                  <a:lnTo>
                    <a:pt x="1008" y="108"/>
                  </a:lnTo>
                  <a:lnTo>
                    <a:pt x="1036" y="135"/>
                  </a:lnTo>
                  <a:lnTo>
                    <a:pt x="1063" y="163"/>
                  </a:lnTo>
                  <a:lnTo>
                    <a:pt x="1132" y="190"/>
                  </a:lnTo>
                  <a:lnTo>
                    <a:pt x="1068" y="135"/>
                  </a:lnTo>
                  <a:lnTo>
                    <a:pt x="1040" y="95"/>
                  </a:lnTo>
                  <a:lnTo>
                    <a:pt x="1059" y="67"/>
                  </a:lnTo>
                  <a:lnTo>
                    <a:pt x="1113" y="50"/>
                  </a:lnTo>
                  <a:lnTo>
                    <a:pt x="1186" y="113"/>
                  </a:lnTo>
                  <a:lnTo>
                    <a:pt x="1255" y="154"/>
                  </a:lnTo>
                  <a:lnTo>
                    <a:pt x="1173" y="63"/>
                  </a:lnTo>
                  <a:lnTo>
                    <a:pt x="1145" y="27"/>
                  </a:lnTo>
                  <a:lnTo>
                    <a:pt x="1145" y="0"/>
                  </a:lnTo>
                  <a:lnTo>
                    <a:pt x="1213" y="10"/>
                  </a:lnTo>
                  <a:lnTo>
                    <a:pt x="1277" y="54"/>
                  </a:lnTo>
                  <a:lnTo>
                    <a:pt x="1319" y="86"/>
                  </a:lnTo>
                  <a:lnTo>
                    <a:pt x="1514" y="104"/>
                  </a:lnTo>
                  <a:lnTo>
                    <a:pt x="1508" y="54"/>
                  </a:lnTo>
                  <a:lnTo>
                    <a:pt x="1567" y="35"/>
                  </a:lnTo>
                  <a:lnTo>
                    <a:pt x="1567" y="99"/>
                  </a:lnTo>
                  <a:lnTo>
                    <a:pt x="1626" y="113"/>
                  </a:lnTo>
                  <a:lnTo>
                    <a:pt x="1754" y="131"/>
                  </a:lnTo>
                  <a:lnTo>
                    <a:pt x="1745" y="63"/>
                  </a:lnTo>
                  <a:lnTo>
                    <a:pt x="1790" y="63"/>
                  </a:lnTo>
                  <a:lnTo>
                    <a:pt x="1795" y="131"/>
                  </a:lnTo>
                  <a:lnTo>
                    <a:pt x="1868" y="127"/>
                  </a:lnTo>
                  <a:lnTo>
                    <a:pt x="1946" y="108"/>
                  </a:lnTo>
                  <a:lnTo>
                    <a:pt x="1950" y="54"/>
                  </a:lnTo>
                  <a:lnTo>
                    <a:pt x="1982"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1" name="Freeform 250">
              <a:extLst>
                <a:ext uri="{FF2B5EF4-FFF2-40B4-BE49-F238E27FC236}">
                  <a16:creationId xmlns:a16="http://schemas.microsoft.com/office/drawing/2014/main" id="{85624931-BF5F-4F7F-AC90-DB833B124B83}"/>
                </a:ext>
              </a:extLst>
            </p:cNvPr>
            <p:cNvSpPr>
              <a:spLocks/>
            </p:cNvSpPr>
            <p:nvPr/>
          </p:nvSpPr>
          <p:spPr bwMode="auto">
            <a:xfrm>
              <a:off x="5515" y="2093"/>
              <a:ext cx="47" cy="8"/>
            </a:xfrm>
            <a:custGeom>
              <a:avLst/>
              <a:gdLst>
                <a:gd name="T0" fmla="*/ 0 w 280"/>
                <a:gd name="T1" fmla="*/ 0 h 48"/>
                <a:gd name="T2" fmla="*/ 0 w 280"/>
                <a:gd name="T3" fmla="*/ 0 h 48"/>
                <a:gd name="T4" fmla="*/ 0 w 280"/>
                <a:gd name="T5" fmla="*/ 0 h 48"/>
                <a:gd name="T6" fmla="*/ 0 w 280"/>
                <a:gd name="T7" fmla="*/ 0 h 48"/>
                <a:gd name="T8" fmla="*/ 0 60000 65536"/>
                <a:gd name="T9" fmla="*/ 0 60000 65536"/>
                <a:gd name="T10" fmla="*/ 0 60000 65536"/>
                <a:gd name="T11" fmla="*/ 0 60000 65536"/>
                <a:gd name="T12" fmla="*/ 0 w 280"/>
                <a:gd name="T13" fmla="*/ 0 h 48"/>
                <a:gd name="T14" fmla="*/ 280 w 280"/>
                <a:gd name="T15" fmla="*/ 48 h 48"/>
              </a:gdLst>
              <a:ahLst/>
              <a:cxnLst>
                <a:cxn ang="T8">
                  <a:pos x="T0" y="T1"/>
                </a:cxn>
                <a:cxn ang="T9">
                  <a:pos x="T2" y="T3"/>
                </a:cxn>
                <a:cxn ang="T10">
                  <a:pos x="T4" y="T5"/>
                </a:cxn>
                <a:cxn ang="T11">
                  <a:pos x="T6" y="T7"/>
                </a:cxn>
              </a:cxnLst>
              <a:rect l="T12" t="T13" r="T14" b="T15"/>
              <a:pathLst>
                <a:path w="280" h="48">
                  <a:moveTo>
                    <a:pt x="280" y="0"/>
                  </a:moveTo>
                  <a:lnTo>
                    <a:pt x="149" y="48"/>
                  </a:lnTo>
                  <a:lnTo>
                    <a:pt x="0" y="35"/>
                  </a:lnTo>
                  <a:lnTo>
                    <a:pt x="28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2" name="Freeform 251">
              <a:extLst>
                <a:ext uri="{FF2B5EF4-FFF2-40B4-BE49-F238E27FC236}">
                  <a16:creationId xmlns:a16="http://schemas.microsoft.com/office/drawing/2014/main" id="{FD28135F-4AF9-4BB1-BAC7-14A50E43D63C}"/>
                </a:ext>
              </a:extLst>
            </p:cNvPr>
            <p:cNvSpPr>
              <a:spLocks/>
            </p:cNvSpPr>
            <p:nvPr/>
          </p:nvSpPr>
          <p:spPr bwMode="auto">
            <a:xfrm>
              <a:off x="5580" y="2080"/>
              <a:ext cx="28" cy="10"/>
            </a:xfrm>
            <a:custGeom>
              <a:avLst/>
              <a:gdLst>
                <a:gd name="T0" fmla="*/ 0 w 170"/>
                <a:gd name="T1" fmla="*/ 0 h 57"/>
                <a:gd name="T2" fmla="*/ 0 w 170"/>
                <a:gd name="T3" fmla="*/ 0 h 57"/>
                <a:gd name="T4" fmla="*/ 0 w 170"/>
                <a:gd name="T5" fmla="*/ 0 h 57"/>
                <a:gd name="T6" fmla="*/ 0 w 170"/>
                <a:gd name="T7" fmla="*/ 0 h 57"/>
                <a:gd name="T8" fmla="*/ 0 w 170"/>
                <a:gd name="T9" fmla="*/ 0 h 57"/>
                <a:gd name="T10" fmla="*/ 0 60000 65536"/>
                <a:gd name="T11" fmla="*/ 0 60000 65536"/>
                <a:gd name="T12" fmla="*/ 0 60000 65536"/>
                <a:gd name="T13" fmla="*/ 0 60000 65536"/>
                <a:gd name="T14" fmla="*/ 0 60000 65536"/>
                <a:gd name="T15" fmla="*/ 0 w 170"/>
                <a:gd name="T16" fmla="*/ 0 h 57"/>
                <a:gd name="T17" fmla="*/ 170 w 170"/>
                <a:gd name="T18" fmla="*/ 57 h 57"/>
              </a:gdLst>
              <a:ahLst/>
              <a:cxnLst>
                <a:cxn ang="T10">
                  <a:pos x="T0" y="T1"/>
                </a:cxn>
                <a:cxn ang="T11">
                  <a:pos x="T2" y="T3"/>
                </a:cxn>
                <a:cxn ang="T12">
                  <a:pos x="T4" y="T5"/>
                </a:cxn>
                <a:cxn ang="T13">
                  <a:pos x="T6" y="T7"/>
                </a:cxn>
                <a:cxn ang="T14">
                  <a:pos x="T8" y="T9"/>
                </a:cxn>
              </a:cxnLst>
              <a:rect l="T15" t="T16" r="T17" b="T18"/>
              <a:pathLst>
                <a:path w="170" h="57">
                  <a:moveTo>
                    <a:pt x="170" y="0"/>
                  </a:moveTo>
                  <a:lnTo>
                    <a:pt x="125" y="35"/>
                  </a:lnTo>
                  <a:lnTo>
                    <a:pt x="0" y="53"/>
                  </a:lnTo>
                  <a:lnTo>
                    <a:pt x="130" y="57"/>
                  </a:lnTo>
                  <a:lnTo>
                    <a:pt x="17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3" name="Freeform 252">
              <a:extLst>
                <a:ext uri="{FF2B5EF4-FFF2-40B4-BE49-F238E27FC236}">
                  <a16:creationId xmlns:a16="http://schemas.microsoft.com/office/drawing/2014/main" id="{D28841E8-6D8A-4660-A524-EFB285C9D7D2}"/>
                </a:ext>
              </a:extLst>
            </p:cNvPr>
            <p:cNvSpPr>
              <a:spLocks/>
            </p:cNvSpPr>
            <p:nvPr/>
          </p:nvSpPr>
          <p:spPr bwMode="auto">
            <a:xfrm>
              <a:off x="5445" y="2073"/>
              <a:ext cx="44" cy="24"/>
            </a:xfrm>
            <a:custGeom>
              <a:avLst/>
              <a:gdLst>
                <a:gd name="T0" fmla="*/ 0 w 263"/>
                <a:gd name="T1" fmla="*/ 0 h 143"/>
                <a:gd name="T2" fmla="*/ 0 w 263"/>
                <a:gd name="T3" fmla="*/ 0 h 143"/>
                <a:gd name="T4" fmla="*/ 0 w 263"/>
                <a:gd name="T5" fmla="*/ 0 h 143"/>
                <a:gd name="T6" fmla="*/ 0 w 263"/>
                <a:gd name="T7" fmla="*/ 0 h 143"/>
                <a:gd name="T8" fmla="*/ 0 w 263"/>
                <a:gd name="T9" fmla="*/ 0 h 143"/>
                <a:gd name="T10" fmla="*/ 0 w 263"/>
                <a:gd name="T11" fmla="*/ 0 h 143"/>
                <a:gd name="T12" fmla="*/ 0 w 263"/>
                <a:gd name="T13" fmla="*/ 0 h 143"/>
                <a:gd name="T14" fmla="*/ 0 w 263"/>
                <a:gd name="T15" fmla="*/ 0 h 143"/>
                <a:gd name="T16" fmla="*/ 0 w 263"/>
                <a:gd name="T17" fmla="*/ 0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143"/>
                <a:gd name="T29" fmla="*/ 263 w 263"/>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143">
                  <a:moveTo>
                    <a:pt x="263" y="0"/>
                  </a:moveTo>
                  <a:lnTo>
                    <a:pt x="145" y="13"/>
                  </a:lnTo>
                  <a:lnTo>
                    <a:pt x="122" y="31"/>
                  </a:lnTo>
                  <a:lnTo>
                    <a:pt x="122" y="76"/>
                  </a:lnTo>
                  <a:lnTo>
                    <a:pt x="113" y="124"/>
                  </a:lnTo>
                  <a:lnTo>
                    <a:pt x="0" y="143"/>
                  </a:lnTo>
                  <a:lnTo>
                    <a:pt x="136" y="138"/>
                  </a:lnTo>
                  <a:lnTo>
                    <a:pt x="159" y="48"/>
                  </a:lnTo>
                  <a:lnTo>
                    <a:pt x="26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4" name="Freeform 253">
              <a:extLst>
                <a:ext uri="{FF2B5EF4-FFF2-40B4-BE49-F238E27FC236}">
                  <a16:creationId xmlns:a16="http://schemas.microsoft.com/office/drawing/2014/main" id="{C7E53195-B647-4B5E-BF46-E5DED8879DD1}"/>
                </a:ext>
              </a:extLst>
            </p:cNvPr>
            <p:cNvSpPr>
              <a:spLocks/>
            </p:cNvSpPr>
            <p:nvPr/>
          </p:nvSpPr>
          <p:spPr bwMode="auto">
            <a:xfrm>
              <a:off x="5303" y="2127"/>
              <a:ext cx="142" cy="35"/>
            </a:xfrm>
            <a:custGeom>
              <a:avLst/>
              <a:gdLst>
                <a:gd name="T0" fmla="*/ 0 w 853"/>
                <a:gd name="T1" fmla="*/ 0 h 212"/>
                <a:gd name="T2" fmla="*/ 0 w 853"/>
                <a:gd name="T3" fmla="*/ 0 h 212"/>
                <a:gd name="T4" fmla="*/ 0 w 853"/>
                <a:gd name="T5" fmla="*/ 0 h 212"/>
                <a:gd name="T6" fmla="*/ 0 w 853"/>
                <a:gd name="T7" fmla="*/ 0 h 212"/>
                <a:gd name="T8" fmla="*/ 0 w 853"/>
                <a:gd name="T9" fmla="*/ 0 h 212"/>
                <a:gd name="T10" fmla="*/ 0 w 853"/>
                <a:gd name="T11" fmla="*/ 0 h 212"/>
                <a:gd name="T12" fmla="*/ 0 w 853"/>
                <a:gd name="T13" fmla="*/ 0 h 212"/>
                <a:gd name="T14" fmla="*/ 0 w 853"/>
                <a:gd name="T15" fmla="*/ 0 h 212"/>
                <a:gd name="T16" fmla="*/ 0 w 853"/>
                <a:gd name="T17" fmla="*/ 0 h 212"/>
                <a:gd name="T18" fmla="*/ 0 w 853"/>
                <a:gd name="T19" fmla="*/ 0 h 212"/>
                <a:gd name="T20" fmla="*/ 0 w 853"/>
                <a:gd name="T21" fmla="*/ 0 h 212"/>
                <a:gd name="T22" fmla="*/ 0 w 853"/>
                <a:gd name="T23" fmla="*/ 0 h 212"/>
                <a:gd name="T24" fmla="*/ 0 w 853"/>
                <a:gd name="T25" fmla="*/ 0 h 212"/>
                <a:gd name="T26" fmla="*/ 0 w 853"/>
                <a:gd name="T27" fmla="*/ 0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3"/>
                <a:gd name="T43" fmla="*/ 0 h 212"/>
                <a:gd name="T44" fmla="*/ 853 w 853"/>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3" h="212">
                  <a:moveTo>
                    <a:pt x="853" y="0"/>
                  </a:moveTo>
                  <a:lnTo>
                    <a:pt x="636" y="10"/>
                  </a:lnTo>
                  <a:lnTo>
                    <a:pt x="413" y="63"/>
                  </a:lnTo>
                  <a:lnTo>
                    <a:pt x="249" y="71"/>
                  </a:lnTo>
                  <a:lnTo>
                    <a:pt x="114" y="99"/>
                  </a:lnTo>
                  <a:lnTo>
                    <a:pt x="64" y="170"/>
                  </a:lnTo>
                  <a:lnTo>
                    <a:pt x="0" y="212"/>
                  </a:lnTo>
                  <a:lnTo>
                    <a:pt x="64" y="198"/>
                  </a:lnTo>
                  <a:lnTo>
                    <a:pt x="123" y="117"/>
                  </a:lnTo>
                  <a:lnTo>
                    <a:pt x="304" y="81"/>
                  </a:lnTo>
                  <a:lnTo>
                    <a:pt x="413" y="81"/>
                  </a:lnTo>
                  <a:lnTo>
                    <a:pt x="500" y="63"/>
                  </a:lnTo>
                  <a:lnTo>
                    <a:pt x="649" y="23"/>
                  </a:lnTo>
                  <a:lnTo>
                    <a:pt x="85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255" name="Group 254">
            <a:extLst>
              <a:ext uri="{FF2B5EF4-FFF2-40B4-BE49-F238E27FC236}">
                <a16:creationId xmlns:a16="http://schemas.microsoft.com/office/drawing/2014/main" id="{CA0903C4-C4F4-48F3-AF17-263D0EB579BD}"/>
              </a:ext>
            </a:extLst>
          </p:cNvPr>
          <p:cNvGrpSpPr>
            <a:grpSpLocks/>
          </p:cNvGrpSpPr>
          <p:nvPr/>
        </p:nvGrpSpPr>
        <p:grpSpPr bwMode="auto">
          <a:xfrm>
            <a:off x="8475179" y="4594225"/>
            <a:ext cx="228600" cy="125412"/>
            <a:chOff x="5325" y="1860"/>
            <a:chExt cx="144" cy="79"/>
          </a:xfrm>
        </p:grpSpPr>
        <p:grpSp>
          <p:nvGrpSpPr>
            <p:cNvPr id="256" name="Group 255">
              <a:extLst>
                <a:ext uri="{FF2B5EF4-FFF2-40B4-BE49-F238E27FC236}">
                  <a16:creationId xmlns:a16="http://schemas.microsoft.com/office/drawing/2014/main" id="{C7B16986-76BC-491B-BB0D-E1C76285AC3A}"/>
                </a:ext>
              </a:extLst>
            </p:cNvPr>
            <p:cNvGrpSpPr>
              <a:grpSpLocks/>
            </p:cNvGrpSpPr>
            <p:nvPr/>
          </p:nvGrpSpPr>
          <p:grpSpPr bwMode="auto">
            <a:xfrm>
              <a:off x="5325" y="1860"/>
              <a:ext cx="125" cy="63"/>
              <a:chOff x="5325" y="1860"/>
              <a:chExt cx="125" cy="63"/>
            </a:xfrm>
          </p:grpSpPr>
          <p:sp>
            <p:nvSpPr>
              <p:cNvPr id="260" name="Freeform 256">
                <a:extLst>
                  <a:ext uri="{FF2B5EF4-FFF2-40B4-BE49-F238E27FC236}">
                    <a16:creationId xmlns:a16="http://schemas.microsoft.com/office/drawing/2014/main" id="{2400A2E7-A52A-439B-9676-CB6781690FA1}"/>
                  </a:ext>
                </a:extLst>
              </p:cNvPr>
              <p:cNvSpPr>
                <a:spLocks/>
              </p:cNvSpPr>
              <p:nvPr/>
            </p:nvSpPr>
            <p:spPr bwMode="auto">
              <a:xfrm>
                <a:off x="5325" y="1860"/>
                <a:ext cx="125" cy="63"/>
              </a:xfrm>
              <a:custGeom>
                <a:avLst/>
                <a:gdLst>
                  <a:gd name="T0" fmla="*/ 0 w 751"/>
                  <a:gd name="T1" fmla="*/ 0 h 379"/>
                  <a:gd name="T2" fmla="*/ 0 w 751"/>
                  <a:gd name="T3" fmla="*/ 0 h 379"/>
                  <a:gd name="T4" fmla="*/ 0 w 751"/>
                  <a:gd name="T5" fmla="*/ 0 h 379"/>
                  <a:gd name="T6" fmla="*/ 0 w 751"/>
                  <a:gd name="T7" fmla="*/ 0 h 379"/>
                  <a:gd name="T8" fmla="*/ 0 w 751"/>
                  <a:gd name="T9" fmla="*/ 0 h 379"/>
                  <a:gd name="T10" fmla="*/ 0 w 751"/>
                  <a:gd name="T11" fmla="*/ 0 h 379"/>
                  <a:gd name="T12" fmla="*/ 0 w 751"/>
                  <a:gd name="T13" fmla="*/ 0 h 379"/>
                  <a:gd name="T14" fmla="*/ 0 w 751"/>
                  <a:gd name="T15" fmla="*/ 0 h 379"/>
                  <a:gd name="T16" fmla="*/ 0 w 751"/>
                  <a:gd name="T17" fmla="*/ 0 h 379"/>
                  <a:gd name="T18" fmla="*/ 0 w 751"/>
                  <a:gd name="T19" fmla="*/ 0 h 379"/>
                  <a:gd name="T20" fmla="*/ 0 w 751"/>
                  <a:gd name="T21" fmla="*/ 0 h 379"/>
                  <a:gd name="T22" fmla="*/ 0 w 751"/>
                  <a:gd name="T23" fmla="*/ 0 h 379"/>
                  <a:gd name="T24" fmla="*/ 0 w 751"/>
                  <a:gd name="T25" fmla="*/ 0 h 379"/>
                  <a:gd name="T26" fmla="*/ 0 w 751"/>
                  <a:gd name="T27" fmla="*/ 0 h 379"/>
                  <a:gd name="T28" fmla="*/ 0 w 751"/>
                  <a:gd name="T29" fmla="*/ 0 h 379"/>
                  <a:gd name="T30" fmla="*/ 0 w 751"/>
                  <a:gd name="T31" fmla="*/ 0 h 379"/>
                  <a:gd name="T32" fmla="*/ 0 w 751"/>
                  <a:gd name="T33" fmla="*/ 0 h 379"/>
                  <a:gd name="T34" fmla="*/ 0 w 751"/>
                  <a:gd name="T35" fmla="*/ 0 h 379"/>
                  <a:gd name="T36" fmla="*/ 0 w 751"/>
                  <a:gd name="T37" fmla="*/ 0 h 379"/>
                  <a:gd name="T38" fmla="*/ 0 w 751"/>
                  <a:gd name="T39" fmla="*/ 0 h 379"/>
                  <a:gd name="T40" fmla="*/ 0 w 751"/>
                  <a:gd name="T41" fmla="*/ 0 h 379"/>
                  <a:gd name="T42" fmla="*/ 0 w 751"/>
                  <a:gd name="T43" fmla="*/ 0 h 379"/>
                  <a:gd name="T44" fmla="*/ 0 w 751"/>
                  <a:gd name="T45" fmla="*/ 0 h 379"/>
                  <a:gd name="T46" fmla="*/ 0 w 751"/>
                  <a:gd name="T47" fmla="*/ 0 h 379"/>
                  <a:gd name="T48" fmla="*/ 0 w 751"/>
                  <a:gd name="T49" fmla="*/ 0 h 379"/>
                  <a:gd name="T50" fmla="*/ 0 w 751"/>
                  <a:gd name="T51" fmla="*/ 0 h 379"/>
                  <a:gd name="T52" fmla="*/ 0 w 751"/>
                  <a:gd name="T53" fmla="*/ 0 h 379"/>
                  <a:gd name="T54" fmla="*/ 0 w 751"/>
                  <a:gd name="T55" fmla="*/ 0 h 379"/>
                  <a:gd name="T56" fmla="*/ 0 w 751"/>
                  <a:gd name="T57" fmla="*/ 0 h 379"/>
                  <a:gd name="T58" fmla="*/ 0 w 751"/>
                  <a:gd name="T59" fmla="*/ 0 h 379"/>
                  <a:gd name="T60" fmla="*/ 0 w 751"/>
                  <a:gd name="T61" fmla="*/ 0 h 379"/>
                  <a:gd name="T62" fmla="*/ 0 w 751"/>
                  <a:gd name="T63" fmla="*/ 0 h 379"/>
                  <a:gd name="T64" fmla="*/ 0 w 751"/>
                  <a:gd name="T65" fmla="*/ 0 h 379"/>
                  <a:gd name="T66" fmla="*/ 0 w 751"/>
                  <a:gd name="T67" fmla="*/ 0 h 379"/>
                  <a:gd name="T68" fmla="*/ 0 w 751"/>
                  <a:gd name="T69" fmla="*/ 0 h 379"/>
                  <a:gd name="T70" fmla="*/ 0 w 751"/>
                  <a:gd name="T71" fmla="*/ 0 h 379"/>
                  <a:gd name="T72" fmla="*/ 0 w 751"/>
                  <a:gd name="T73" fmla="*/ 0 h 379"/>
                  <a:gd name="T74" fmla="*/ 0 w 751"/>
                  <a:gd name="T75" fmla="*/ 0 h 379"/>
                  <a:gd name="T76" fmla="*/ 0 w 751"/>
                  <a:gd name="T77" fmla="*/ 0 h 379"/>
                  <a:gd name="T78" fmla="*/ 0 w 751"/>
                  <a:gd name="T79" fmla="*/ 0 h 379"/>
                  <a:gd name="T80" fmla="*/ 0 w 751"/>
                  <a:gd name="T81" fmla="*/ 0 h 379"/>
                  <a:gd name="T82" fmla="*/ 0 w 751"/>
                  <a:gd name="T83" fmla="*/ 0 h 379"/>
                  <a:gd name="T84" fmla="*/ 0 w 751"/>
                  <a:gd name="T85" fmla="*/ 0 h 379"/>
                  <a:gd name="T86" fmla="*/ 0 w 751"/>
                  <a:gd name="T87" fmla="*/ 0 h 379"/>
                  <a:gd name="T88" fmla="*/ 0 w 751"/>
                  <a:gd name="T89" fmla="*/ 0 h 379"/>
                  <a:gd name="T90" fmla="*/ 0 w 751"/>
                  <a:gd name="T91" fmla="*/ 0 h 379"/>
                  <a:gd name="T92" fmla="*/ 0 w 751"/>
                  <a:gd name="T93" fmla="*/ 0 h 379"/>
                  <a:gd name="T94" fmla="*/ 0 w 751"/>
                  <a:gd name="T95" fmla="*/ 0 h 379"/>
                  <a:gd name="T96" fmla="*/ 0 w 751"/>
                  <a:gd name="T97" fmla="*/ 0 h 379"/>
                  <a:gd name="T98" fmla="*/ 0 w 751"/>
                  <a:gd name="T99" fmla="*/ 0 h 379"/>
                  <a:gd name="T100" fmla="*/ 0 w 751"/>
                  <a:gd name="T101" fmla="*/ 0 h 379"/>
                  <a:gd name="T102" fmla="*/ 0 w 751"/>
                  <a:gd name="T103" fmla="*/ 0 h 379"/>
                  <a:gd name="T104" fmla="*/ 0 w 751"/>
                  <a:gd name="T105" fmla="*/ 0 h 379"/>
                  <a:gd name="T106" fmla="*/ 0 w 751"/>
                  <a:gd name="T107" fmla="*/ 0 h 379"/>
                  <a:gd name="T108" fmla="*/ 0 w 751"/>
                  <a:gd name="T109" fmla="*/ 0 h 379"/>
                  <a:gd name="T110" fmla="*/ 0 w 751"/>
                  <a:gd name="T111" fmla="*/ 0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1"/>
                  <a:gd name="T169" fmla="*/ 0 h 379"/>
                  <a:gd name="T170" fmla="*/ 751 w 751"/>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1" h="379">
                    <a:moveTo>
                      <a:pt x="679" y="379"/>
                    </a:moveTo>
                    <a:lnTo>
                      <a:pt x="639" y="370"/>
                    </a:lnTo>
                    <a:lnTo>
                      <a:pt x="600" y="352"/>
                    </a:lnTo>
                    <a:lnTo>
                      <a:pt x="564" y="344"/>
                    </a:lnTo>
                    <a:lnTo>
                      <a:pt x="502" y="353"/>
                    </a:lnTo>
                    <a:lnTo>
                      <a:pt x="457" y="352"/>
                    </a:lnTo>
                    <a:lnTo>
                      <a:pt x="425" y="341"/>
                    </a:lnTo>
                    <a:lnTo>
                      <a:pt x="399" y="332"/>
                    </a:lnTo>
                    <a:lnTo>
                      <a:pt x="373" y="320"/>
                    </a:lnTo>
                    <a:lnTo>
                      <a:pt x="346" y="295"/>
                    </a:lnTo>
                    <a:lnTo>
                      <a:pt x="324" y="273"/>
                    </a:lnTo>
                    <a:lnTo>
                      <a:pt x="288" y="246"/>
                    </a:lnTo>
                    <a:lnTo>
                      <a:pt x="238" y="254"/>
                    </a:lnTo>
                    <a:lnTo>
                      <a:pt x="208" y="256"/>
                    </a:lnTo>
                    <a:lnTo>
                      <a:pt x="190" y="251"/>
                    </a:lnTo>
                    <a:lnTo>
                      <a:pt x="182" y="243"/>
                    </a:lnTo>
                    <a:lnTo>
                      <a:pt x="176" y="228"/>
                    </a:lnTo>
                    <a:lnTo>
                      <a:pt x="180" y="215"/>
                    </a:lnTo>
                    <a:lnTo>
                      <a:pt x="190" y="200"/>
                    </a:lnTo>
                    <a:lnTo>
                      <a:pt x="208" y="193"/>
                    </a:lnTo>
                    <a:lnTo>
                      <a:pt x="248" y="188"/>
                    </a:lnTo>
                    <a:lnTo>
                      <a:pt x="296" y="171"/>
                    </a:lnTo>
                    <a:lnTo>
                      <a:pt x="256" y="140"/>
                    </a:lnTo>
                    <a:lnTo>
                      <a:pt x="209" y="121"/>
                    </a:lnTo>
                    <a:lnTo>
                      <a:pt x="168" y="124"/>
                    </a:lnTo>
                    <a:lnTo>
                      <a:pt x="121" y="121"/>
                    </a:lnTo>
                    <a:lnTo>
                      <a:pt x="93" y="131"/>
                    </a:lnTo>
                    <a:lnTo>
                      <a:pt x="54" y="132"/>
                    </a:lnTo>
                    <a:lnTo>
                      <a:pt x="42" y="121"/>
                    </a:lnTo>
                    <a:lnTo>
                      <a:pt x="39" y="105"/>
                    </a:lnTo>
                    <a:lnTo>
                      <a:pt x="18" y="106"/>
                    </a:lnTo>
                    <a:lnTo>
                      <a:pt x="6" y="103"/>
                    </a:lnTo>
                    <a:lnTo>
                      <a:pt x="0" y="87"/>
                    </a:lnTo>
                    <a:lnTo>
                      <a:pt x="4" y="74"/>
                    </a:lnTo>
                    <a:lnTo>
                      <a:pt x="15" y="68"/>
                    </a:lnTo>
                    <a:lnTo>
                      <a:pt x="36" y="56"/>
                    </a:lnTo>
                    <a:lnTo>
                      <a:pt x="52" y="44"/>
                    </a:lnTo>
                    <a:lnTo>
                      <a:pt x="71" y="34"/>
                    </a:lnTo>
                    <a:lnTo>
                      <a:pt x="93" y="27"/>
                    </a:lnTo>
                    <a:lnTo>
                      <a:pt x="112" y="27"/>
                    </a:lnTo>
                    <a:lnTo>
                      <a:pt x="203" y="9"/>
                    </a:lnTo>
                    <a:lnTo>
                      <a:pt x="222" y="4"/>
                    </a:lnTo>
                    <a:lnTo>
                      <a:pt x="244" y="0"/>
                    </a:lnTo>
                    <a:lnTo>
                      <a:pt x="267" y="4"/>
                    </a:lnTo>
                    <a:lnTo>
                      <a:pt x="295" y="13"/>
                    </a:lnTo>
                    <a:lnTo>
                      <a:pt x="373" y="56"/>
                    </a:lnTo>
                    <a:lnTo>
                      <a:pt x="410" y="64"/>
                    </a:lnTo>
                    <a:lnTo>
                      <a:pt x="443" y="71"/>
                    </a:lnTo>
                    <a:lnTo>
                      <a:pt x="469" y="87"/>
                    </a:lnTo>
                    <a:lnTo>
                      <a:pt x="484" y="108"/>
                    </a:lnTo>
                    <a:lnTo>
                      <a:pt x="549" y="153"/>
                    </a:lnTo>
                    <a:lnTo>
                      <a:pt x="578" y="174"/>
                    </a:lnTo>
                    <a:lnTo>
                      <a:pt x="617" y="215"/>
                    </a:lnTo>
                    <a:lnTo>
                      <a:pt x="641" y="227"/>
                    </a:lnTo>
                    <a:lnTo>
                      <a:pt x="751" y="232"/>
                    </a:lnTo>
                    <a:lnTo>
                      <a:pt x="679" y="379"/>
                    </a:lnTo>
                    <a:close/>
                  </a:path>
                </a:pathLst>
              </a:custGeom>
              <a:solidFill>
                <a:srgbClr val="FFC080"/>
              </a:solidFill>
              <a:ln w="1588">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1" name="Freeform 257">
                <a:extLst>
                  <a:ext uri="{FF2B5EF4-FFF2-40B4-BE49-F238E27FC236}">
                    <a16:creationId xmlns:a16="http://schemas.microsoft.com/office/drawing/2014/main" id="{2D4E5AE8-A6F7-4974-8D2A-875BE632295D}"/>
                  </a:ext>
                </a:extLst>
              </p:cNvPr>
              <p:cNvSpPr>
                <a:spLocks/>
              </p:cNvSpPr>
              <p:nvPr/>
            </p:nvSpPr>
            <p:spPr bwMode="auto">
              <a:xfrm>
                <a:off x="5374" y="1888"/>
                <a:ext cx="29" cy="7"/>
              </a:xfrm>
              <a:custGeom>
                <a:avLst/>
                <a:gdLst>
                  <a:gd name="T0" fmla="*/ 0 w 179"/>
                  <a:gd name="T1" fmla="*/ 0 h 43"/>
                  <a:gd name="T2" fmla="*/ 0 w 179"/>
                  <a:gd name="T3" fmla="*/ 0 h 43"/>
                  <a:gd name="T4" fmla="*/ 0 w 179"/>
                  <a:gd name="T5" fmla="*/ 0 h 43"/>
                  <a:gd name="T6" fmla="*/ 0 w 179"/>
                  <a:gd name="T7" fmla="*/ 0 h 43"/>
                  <a:gd name="T8" fmla="*/ 0 w 179"/>
                  <a:gd name="T9" fmla="*/ 0 h 43"/>
                  <a:gd name="T10" fmla="*/ 0 w 179"/>
                  <a:gd name="T11" fmla="*/ 0 h 43"/>
                  <a:gd name="T12" fmla="*/ 0 w 179"/>
                  <a:gd name="T13" fmla="*/ 0 h 43"/>
                  <a:gd name="T14" fmla="*/ 0 w 179"/>
                  <a:gd name="T15" fmla="*/ 0 h 43"/>
                  <a:gd name="T16" fmla="*/ 0 w 179"/>
                  <a:gd name="T17" fmla="*/ 0 h 43"/>
                  <a:gd name="T18" fmla="*/ 0 w 179"/>
                  <a:gd name="T19" fmla="*/ 0 h 43"/>
                  <a:gd name="T20" fmla="*/ 0 w 179"/>
                  <a:gd name="T21" fmla="*/ 0 h 43"/>
                  <a:gd name="T22" fmla="*/ 0 w 179"/>
                  <a:gd name="T23" fmla="*/ 0 h 43"/>
                  <a:gd name="T24" fmla="*/ 0 w 179"/>
                  <a:gd name="T25" fmla="*/ 0 h 43"/>
                  <a:gd name="T26" fmla="*/ 0 w 179"/>
                  <a:gd name="T27" fmla="*/ 0 h 43"/>
                  <a:gd name="T28" fmla="*/ 0 w 179"/>
                  <a:gd name="T29" fmla="*/ 0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9"/>
                  <a:gd name="T46" fmla="*/ 0 h 43"/>
                  <a:gd name="T47" fmla="*/ 179 w 179"/>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9" h="43">
                    <a:moveTo>
                      <a:pt x="0" y="0"/>
                    </a:moveTo>
                    <a:lnTo>
                      <a:pt x="6" y="11"/>
                    </a:lnTo>
                    <a:lnTo>
                      <a:pt x="38" y="10"/>
                    </a:lnTo>
                    <a:lnTo>
                      <a:pt x="50" y="16"/>
                    </a:lnTo>
                    <a:lnTo>
                      <a:pt x="76" y="29"/>
                    </a:lnTo>
                    <a:lnTo>
                      <a:pt x="112" y="37"/>
                    </a:lnTo>
                    <a:lnTo>
                      <a:pt x="150" y="38"/>
                    </a:lnTo>
                    <a:lnTo>
                      <a:pt x="179" y="43"/>
                    </a:lnTo>
                    <a:lnTo>
                      <a:pt x="155" y="34"/>
                    </a:lnTo>
                    <a:lnTo>
                      <a:pt x="125" y="29"/>
                    </a:lnTo>
                    <a:lnTo>
                      <a:pt x="105" y="29"/>
                    </a:lnTo>
                    <a:lnTo>
                      <a:pt x="76" y="21"/>
                    </a:lnTo>
                    <a:lnTo>
                      <a:pt x="53" y="8"/>
                    </a:lnTo>
                    <a:lnTo>
                      <a:pt x="43" y="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2" name="Freeform 258">
                <a:extLst>
                  <a:ext uri="{FF2B5EF4-FFF2-40B4-BE49-F238E27FC236}">
                    <a16:creationId xmlns:a16="http://schemas.microsoft.com/office/drawing/2014/main" id="{30C246AA-D729-4AB0-B6A7-E140E265598B}"/>
                  </a:ext>
                </a:extLst>
              </p:cNvPr>
              <p:cNvSpPr>
                <a:spLocks/>
              </p:cNvSpPr>
              <p:nvPr/>
            </p:nvSpPr>
            <p:spPr bwMode="auto">
              <a:xfrm>
                <a:off x="5362" y="1894"/>
                <a:ext cx="4" cy="4"/>
              </a:xfrm>
              <a:custGeom>
                <a:avLst/>
                <a:gdLst>
                  <a:gd name="T0" fmla="*/ 0 w 20"/>
                  <a:gd name="T1" fmla="*/ 0 h 24"/>
                  <a:gd name="T2" fmla="*/ 0 w 20"/>
                  <a:gd name="T3" fmla="*/ 0 h 24"/>
                  <a:gd name="T4" fmla="*/ 0 w 20"/>
                  <a:gd name="T5" fmla="*/ 0 h 24"/>
                  <a:gd name="T6" fmla="*/ 0 w 20"/>
                  <a:gd name="T7" fmla="*/ 0 h 24"/>
                  <a:gd name="T8" fmla="*/ 0 w 20"/>
                  <a:gd name="T9" fmla="*/ 0 h 24"/>
                  <a:gd name="T10" fmla="*/ 0 w 20"/>
                  <a:gd name="T11" fmla="*/ 0 h 24"/>
                  <a:gd name="T12" fmla="*/ 0 w 20"/>
                  <a:gd name="T13" fmla="*/ 0 h 24"/>
                  <a:gd name="T14" fmla="*/ 0 60000 65536"/>
                  <a:gd name="T15" fmla="*/ 0 60000 65536"/>
                  <a:gd name="T16" fmla="*/ 0 60000 65536"/>
                  <a:gd name="T17" fmla="*/ 0 60000 65536"/>
                  <a:gd name="T18" fmla="*/ 0 60000 65536"/>
                  <a:gd name="T19" fmla="*/ 0 60000 65536"/>
                  <a:gd name="T20" fmla="*/ 0 60000 65536"/>
                  <a:gd name="T21" fmla="*/ 0 w 20"/>
                  <a:gd name="T22" fmla="*/ 0 h 24"/>
                  <a:gd name="T23" fmla="*/ 20 w 2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4">
                    <a:moveTo>
                      <a:pt x="4" y="0"/>
                    </a:moveTo>
                    <a:lnTo>
                      <a:pt x="12" y="6"/>
                    </a:lnTo>
                    <a:lnTo>
                      <a:pt x="9" y="15"/>
                    </a:lnTo>
                    <a:lnTo>
                      <a:pt x="0" y="24"/>
                    </a:lnTo>
                    <a:lnTo>
                      <a:pt x="17" y="18"/>
                    </a:lnTo>
                    <a:lnTo>
                      <a:pt x="20" y="8"/>
                    </a:lnTo>
                    <a:lnTo>
                      <a:pt x="4"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3" name="Freeform 259">
                <a:extLst>
                  <a:ext uri="{FF2B5EF4-FFF2-40B4-BE49-F238E27FC236}">
                    <a16:creationId xmlns:a16="http://schemas.microsoft.com/office/drawing/2014/main" id="{B772E48D-2067-4F41-BB7B-E5AC1E67AD30}"/>
                  </a:ext>
                </a:extLst>
              </p:cNvPr>
              <p:cNvSpPr>
                <a:spLocks/>
              </p:cNvSpPr>
              <p:nvPr/>
            </p:nvSpPr>
            <p:spPr bwMode="auto">
              <a:xfrm>
                <a:off x="5331" y="1869"/>
                <a:ext cx="17" cy="8"/>
              </a:xfrm>
              <a:custGeom>
                <a:avLst/>
                <a:gdLst>
                  <a:gd name="T0" fmla="*/ 0 w 104"/>
                  <a:gd name="T1" fmla="*/ 0 h 48"/>
                  <a:gd name="T2" fmla="*/ 0 w 104"/>
                  <a:gd name="T3" fmla="*/ 0 h 48"/>
                  <a:gd name="T4" fmla="*/ 0 w 104"/>
                  <a:gd name="T5" fmla="*/ 0 h 48"/>
                  <a:gd name="T6" fmla="*/ 0 w 104"/>
                  <a:gd name="T7" fmla="*/ 0 h 48"/>
                  <a:gd name="T8" fmla="*/ 0 w 104"/>
                  <a:gd name="T9" fmla="*/ 0 h 48"/>
                  <a:gd name="T10" fmla="*/ 0 w 104"/>
                  <a:gd name="T11" fmla="*/ 0 h 48"/>
                  <a:gd name="T12" fmla="*/ 0 w 104"/>
                  <a:gd name="T13" fmla="*/ 0 h 48"/>
                  <a:gd name="T14" fmla="*/ 0 w 104"/>
                  <a:gd name="T15" fmla="*/ 0 h 48"/>
                  <a:gd name="T16" fmla="*/ 0 w 104"/>
                  <a:gd name="T17" fmla="*/ 0 h 48"/>
                  <a:gd name="T18" fmla="*/ 0 w 104"/>
                  <a:gd name="T19" fmla="*/ 0 h 48"/>
                  <a:gd name="T20" fmla="*/ 0 w 104"/>
                  <a:gd name="T21" fmla="*/ 0 h 48"/>
                  <a:gd name="T22" fmla="*/ 0 w 104"/>
                  <a:gd name="T23" fmla="*/ 0 h 48"/>
                  <a:gd name="T24" fmla="*/ 0 w 104"/>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0" y="45"/>
                    </a:moveTo>
                    <a:lnTo>
                      <a:pt x="11" y="48"/>
                    </a:lnTo>
                    <a:lnTo>
                      <a:pt x="25" y="33"/>
                    </a:lnTo>
                    <a:lnTo>
                      <a:pt x="46" y="25"/>
                    </a:lnTo>
                    <a:lnTo>
                      <a:pt x="56" y="14"/>
                    </a:lnTo>
                    <a:lnTo>
                      <a:pt x="66" y="9"/>
                    </a:lnTo>
                    <a:lnTo>
                      <a:pt x="89" y="4"/>
                    </a:lnTo>
                    <a:lnTo>
                      <a:pt x="104" y="1"/>
                    </a:lnTo>
                    <a:lnTo>
                      <a:pt x="84" y="0"/>
                    </a:lnTo>
                    <a:lnTo>
                      <a:pt x="58" y="4"/>
                    </a:lnTo>
                    <a:lnTo>
                      <a:pt x="49" y="12"/>
                    </a:lnTo>
                    <a:lnTo>
                      <a:pt x="37" y="20"/>
                    </a:lnTo>
                    <a:lnTo>
                      <a:pt x="0" y="4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4" name="Freeform 260">
                <a:extLst>
                  <a:ext uri="{FF2B5EF4-FFF2-40B4-BE49-F238E27FC236}">
                    <a16:creationId xmlns:a16="http://schemas.microsoft.com/office/drawing/2014/main" id="{24454A0D-00FC-479C-A608-4A91500A929D}"/>
                  </a:ext>
                </a:extLst>
              </p:cNvPr>
              <p:cNvSpPr>
                <a:spLocks/>
              </p:cNvSpPr>
              <p:nvPr/>
            </p:nvSpPr>
            <p:spPr bwMode="auto">
              <a:xfrm>
                <a:off x="5357" y="1866"/>
                <a:ext cx="27" cy="7"/>
              </a:xfrm>
              <a:custGeom>
                <a:avLst/>
                <a:gdLst>
                  <a:gd name="T0" fmla="*/ 0 w 166"/>
                  <a:gd name="T1" fmla="*/ 0 h 42"/>
                  <a:gd name="T2" fmla="*/ 0 w 166"/>
                  <a:gd name="T3" fmla="*/ 0 h 42"/>
                  <a:gd name="T4" fmla="*/ 0 w 166"/>
                  <a:gd name="T5" fmla="*/ 0 h 42"/>
                  <a:gd name="T6" fmla="*/ 0 w 166"/>
                  <a:gd name="T7" fmla="*/ 0 h 42"/>
                  <a:gd name="T8" fmla="*/ 0 w 166"/>
                  <a:gd name="T9" fmla="*/ 0 h 42"/>
                  <a:gd name="T10" fmla="*/ 0 w 166"/>
                  <a:gd name="T11" fmla="*/ 0 h 42"/>
                  <a:gd name="T12" fmla="*/ 0 w 166"/>
                  <a:gd name="T13" fmla="*/ 0 h 42"/>
                  <a:gd name="T14" fmla="*/ 0 w 166"/>
                  <a:gd name="T15" fmla="*/ 0 h 42"/>
                  <a:gd name="T16" fmla="*/ 0 w 166"/>
                  <a:gd name="T17" fmla="*/ 0 h 42"/>
                  <a:gd name="T18" fmla="*/ 0 w 166"/>
                  <a:gd name="T19" fmla="*/ 0 h 42"/>
                  <a:gd name="T20" fmla="*/ 0 w 166"/>
                  <a:gd name="T21" fmla="*/ 0 h 42"/>
                  <a:gd name="T22" fmla="*/ 0 w 166"/>
                  <a:gd name="T23" fmla="*/ 0 h 42"/>
                  <a:gd name="T24" fmla="*/ 0 w 166"/>
                  <a:gd name="T25" fmla="*/ 0 h 42"/>
                  <a:gd name="T26" fmla="*/ 0 w 166"/>
                  <a:gd name="T27" fmla="*/ 0 h 42"/>
                  <a:gd name="T28" fmla="*/ 0 w 166"/>
                  <a:gd name="T29" fmla="*/ 0 h 42"/>
                  <a:gd name="T30" fmla="*/ 0 w 166"/>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6"/>
                  <a:gd name="T49" fmla="*/ 0 h 42"/>
                  <a:gd name="T50" fmla="*/ 166 w 166"/>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6" h="42">
                    <a:moveTo>
                      <a:pt x="0" y="10"/>
                    </a:moveTo>
                    <a:lnTo>
                      <a:pt x="35" y="6"/>
                    </a:lnTo>
                    <a:lnTo>
                      <a:pt x="55" y="0"/>
                    </a:lnTo>
                    <a:lnTo>
                      <a:pt x="63" y="0"/>
                    </a:lnTo>
                    <a:lnTo>
                      <a:pt x="85" y="5"/>
                    </a:lnTo>
                    <a:lnTo>
                      <a:pt x="94" y="14"/>
                    </a:lnTo>
                    <a:lnTo>
                      <a:pt x="111" y="23"/>
                    </a:lnTo>
                    <a:lnTo>
                      <a:pt x="143" y="36"/>
                    </a:lnTo>
                    <a:lnTo>
                      <a:pt x="166" y="36"/>
                    </a:lnTo>
                    <a:lnTo>
                      <a:pt x="142" y="42"/>
                    </a:lnTo>
                    <a:lnTo>
                      <a:pt x="126" y="39"/>
                    </a:lnTo>
                    <a:lnTo>
                      <a:pt x="91" y="22"/>
                    </a:lnTo>
                    <a:lnTo>
                      <a:pt x="79" y="10"/>
                    </a:lnTo>
                    <a:lnTo>
                      <a:pt x="55" y="8"/>
                    </a:lnTo>
                    <a:lnTo>
                      <a:pt x="35" y="10"/>
                    </a:lnTo>
                    <a:lnTo>
                      <a:pt x="0" y="1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5" name="Freeform 261">
                <a:extLst>
                  <a:ext uri="{FF2B5EF4-FFF2-40B4-BE49-F238E27FC236}">
                    <a16:creationId xmlns:a16="http://schemas.microsoft.com/office/drawing/2014/main" id="{C29E4655-A998-4075-B981-C9F54382A2EE}"/>
                  </a:ext>
                </a:extLst>
              </p:cNvPr>
              <p:cNvSpPr>
                <a:spLocks/>
              </p:cNvSpPr>
              <p:nvPr/>
            </p:nvSpPr>
            <p:spPr bwMode="auto">
              <a:xfrm>
                <a:off x="5335" y="1874"/>
                <a:ext cx="6" cy="5"/>
              </a:xfrm>
              <a:custGeom>
                <a:avLst/>
                <a:gdLst>
                  <a:gd name="T0" fmla="*/ 0 w 33"/>
                  <a:gd name="T1" fmla="*/ 0 h 30"/>
                  <a:gd name="T2" fmla="*/ 0 w 33"/>
                  <a:gd name="T3" fmla="*/ 0 h 30"/>
                  <a:gd name="T4" fmla="*/ 0 w 33"/>
                  <a:gd name="T5" fmla="*/ 0 h 30"/>
                  <a:gd name="T6" fmla="*/ 0 w 33"/>
                  <a:gd name="T7" fmla="*/ 0 h 30"/>
                  <a:gd name="T8" fmla="*/ 0 w 33"/>
                  <a:gd name="T9" fmla="*/ 0 h 30"/>
                  <a:gd name="T10" fmla="*/ 0 w 33"/>
                  <a:gd name="T11" fmla="*/ 0 h 30"/>
                  <a:gd name="T12" fmla="*/ 0 60000 65536"/>
                  <a:gd name="T13" fmla="*/ 0 60000 65536"/>
                  <a:gd name="T14" fmla="*/ 0 60000 65536"/>
                  <a:gd name="T15" fmla="*/ 0 60000 65536"/>
                  <a:gd name="T16" fmla="*/ 0 60000 65536"/>
                  <a:gd name="T17" fmla="*/ 0 60000 65536"/>
                  <a:gd name="T18" fmla="*/ 0 w 33"/>
                  <a:gd name="T19" fmla="*/ 0 h 30"/>
                  <a:gd name="T20" fmla="*/ 33 w 33"/>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3" h="30">
                    <a:moveTo>
                      <a:pt x="25" y="0"/>
                    </a:moveTo>
                    <a:lnTo>
                      <a:pt x="33" y="11"/>
                    </a:lnTo>
                    <a:lnTo>
                      <a:pt x="23" y="24"/>
                    </a:lnTo>
                    <a:lnTo>
                      <a:pt x="0" y="30"/>
                    </a:lnTo>
                    <a:lnTo>
                      <a:pt x="25" y="15"/>
                    </a:lnTo>
                    <a:lnTo>
                      <a:pt x="25"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6" name="Freeform 262">
                <a:extLst>
                  <a:ext uri="{FF2B5EF4-FFF2-40B4-BE49-F238E27FC236}">
                    <a16:creationId xmlns:a16="http://schemas.microsoft.com/office/drawing/2014/main" id="{9D23E2DA-69C3-444D-826A-F84450DA43F0}"/>
                  </a:ext>
                </a:extLst>
              </p:cNvPr>
              <p:cNvSpPr>
                <a:spLocks/>
              </p:cNvSpPr>
              <p:nvPr/>
            </p:nvSpPr>
            <p:spPr bwMode="auto">
              <a:xfrm>
                <a:off x="5329" y="1870"/>
                <a:ext cx="6" cy="4"/>
              </a:xfrm>
              <a:custGeom>
                <a:avLst/>
                <a:gdLst>
                  <a:gd name="T0" fmla="*/ 0 w 33"/>
                  <a:gd name="T1" fmla="*/ 0 h 28"/>
                  <a:gd name="T2" fmla="*/ 0 w 33"/>
                  <a:gd name="T3" fmla="*/ 0 h 28"/>
                  <a:gd name="T4" fmla="*/ 0 w 33"/>
                  <a:gd name="T5" fmla="*/ 0 h 28"/>
                  <a:gd name="T6" fmla="*/ 0 w 33"/>
                  <a:gd name="T7" fmla="*/ 0 h 28"/>
                  <a:gd name="T8" fmla="*/ 0 w 33"/>
                  <a:gd name="T9" fmla="*/ 0 h 28"/>
                  <a:gd name="T10" fmla="*/ 0 w 33"/>
                  <a:gd name="T11" fmla="*/ 0 h 28"/>
                  <a:gd name="T12" fmla="*/ 0 60000 65536"/>
                  <a:gd name="T13" fmla="*/ 0 60000 65536"/>
                  <a:gd name="T14" fmla="*/ 0 60000 65536"/>
                  <a:gd name="T15" fmla="*/ 0 60000 65536"/>
                  <a:gd name="T16" fmla="*/ 0 60000 65536"/>
                  <a:gd name="T17" fmla="*/ 0 60000 65536"/>
                  <a:gd name="T18" fmla="*/ 0 w 33"/>
                  <a:gd name="T19" fmla="*/ 0 h 28"/>
                  <a:gd name="T20" fmla="*/ 33 w 3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3" h="28">
                    <a:moveTo>
                      <a:pt x="33" y="16"/>
                    </a:moveTo>
                    <a:lnTo>
                      <a:pt x="25" y="0"/>
                    </a:lnTo>
                    <a:lnTo>
                      <a:pt x="24" y="13"/>
                    </a:lnTo>
                    <a:lnTo>
                      <a:pt x="0" y="26"/>
                    </a:lnTo>
                    <a:lnTo>
                      <a:pt x="3" y="28"/>
                    </a:lnTo>
                    <a:lnTo>
                      <a:pt x="33" y="16"/>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7" name="Freeform 263">
                <a:extLst>
                  <a:ext uri="{FF2B5EF4-FFF2-40B4-BE49-F238E27FC236}">
                    <a16:creationId xmlns:a16="http://schemas.microsoft.com/office/drawing/2014/main" id="{FCDE7F2E-395F-4E79-B9A3-9AEBFDB20090}"/>
                  </a:ext>
                </a:extLst>
              </p:cNvPr>
              <p:cNvSpPr>
                <a:spLocks/>
              </p:cNvSpPr>
              <p:nvPr/>
            </p:nvSpPr>
            <p:spPr bwMode="auto">
              <a:xfrm>
                <a:off x="5399" y="1876"/>
                <a:ext cx="6" cy="7"/>
              </a:xfrm>
              <a:custGeom>
                <a:avLst/>
                <a:gdLst>
                  <a:gd name="T0" fmla="*/ 0 w 37"/>
                  <a:gd name="T1" fmla="*/ 0 h 42"/>
                  <a:gd name="T2" fmla="*/ 0 w 37"/>
                  <a:gd name="T3" fmla="*/ 0 h 42"/>
                  <a:gd name="T4" fmla="*/ 0 w 37"/>
                  <a:gd name="T5" fmla="*/ 0 h 42"/>
                  <a:gd name="T6" fmla="*/ 0 w 37"/>
                  <a:gd name="T7" fmla="*/ 0 h 42"/>
                  <a:gd name="T8" fmla="*/ 0 w 37"/>
                  <a:gd name="T9" fmla="*/ 0 h 42"/>
                  <a:gd name="T10" fmla="*/ 0 60000 65536"/>
                  <a:gd name="T11" fmla="*/ 0 60000 65536"/>
                  <a:gd name="T12" fmla="*/ 0 60000 65536"/>
                  <a:gd name="T13" fmla="*/ 0 60000 65536"/>
                  <a:gd name="T14" fmla="*/ 0 60000 65536"/>
                  <a:gd name="T15" fmla="*/ 0 w 37"/>
                  <a:gd name="T16" fmla="*/ 0 h 42"/>
                  <a:gd name="T17" fmla="*/ 37 w 37"/>
                  <a:gd name="T18" fmla="*/ 42 h 42"/>
                </a:gdLst>
                <a:ahLst/>
                <a:cxnLst>
                  <a:cxn ang="T10">
                    <a:pos x="T0" y="T1"/>
                  </a:cxn>
                  <a:cxn ang="T11">
                    <a:pos x="T2" y="T3"/>
                  </a:cxn>
                  <a:cxn ang="T12">
                    <a:pos x="T4" y="T5"/>
                  </a:cxn>
                  <a:cxn ang="T13">
                    <a:pos x="T6" y="T7"/>
                  </a:cxn>
                  <a:cxn ang="T14">
                    <a:pos x="T8" y="T9"/>
                  </a:cxn>
                </a:cxnLst>
                <a:rect l="T15" t="T16" r="T17" b="T18"/>
                <a:pathLst>
                  <a:path w="37" h="42">
                    <a:moveTo>
                      <a:pt x="0" y="0"/>
                    </a:moveTo>
                    <a:lnTo>
                      <a:pt x="8" y="21"/>
                    </a:lnTo>
                    <a:lnTo>
                      <a:pt x="23" y="39"/>
                    </a:lnTo>
                    <a:lnTo>
                      <a:pt x="37" y="4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8" name="Freeform 264">
                <a:extLst>
                  <a:ext uri="{FF2B5EF4-FFF2-40B4-BE49-F238E27FC236}">
                    <a16:creationId xmlns:a16="http://schemas.microsoft.com/office/drawing/2014/main" id="{983CA618-4F86-4EF6-991F-1B4AB658B5D8}"/>
                  </a:ext>
                </a:extLst>
              </p:cNvPr>
              <p:cNvSpPr>
                <a:spLocks/>
              </p:cNvSpPr>
              <p:nvPr/>
            </p:nvSpPr>
            <p:spPr bwMode="auto">
              <a:xfrm>
                <a:off x="5420" y="1907"/>
                <a:ext cx="9" cy="6"/>
              </a:xfrm>
              <a:custGeom>
                <a:avLst/>
                <a:gdLst>
                  <a:gd name="T0" fmla="*/ 0 w 50"/>
                  <a:gd name="T1" fmla="*/ 0 h 39"/>
                  <a:gd name="T2" fmla="*/ 0 w 50"/>
                  <a:gd name="T3" fmla="*/ 0 h 39"/>
                  <a:gd name="T4" fmla="*/ 0 w 50"/>
                  <a:gd name="T5" fmla="*/ 0 h 39"/>
                  <a:gd name="T6" fmla="*/ 0 w 50"/>
                  <a:gd name="T7" fmla="*/ 0 h 39"/>
                  <a:gd name="T8" fmla="*/ 0 60000 65536"/>
                  <a:gd name="T9" fmla="*/ 0 60000 65536"/>
                  <a:gd name="T10" fmla="*/ 0 60000 65536"/>
                  <a:gd name="T11" fmla="*/ 0 60000 65536"/>
                  <a:gd name="T12" fmla="*/ 0 w 50"/>
                  <a:gd name="T13" fmla="*/ 0 h 39"/>
                  <a:gd name="T14" fmla="*/ 50 w 50"/>
                  <a:gd name="T15" fmla="*/ 39 h 39"/>
                </a:gdLst>
                <a:ahLst/>
                <a:cxnLst>
                  <a:cxn ang="T8">
                    <a:pos x="T0" y="T1"/>
                  </a:cxn>
                  <a:cxn ang="T9">
                    <a:pos x="T2" y="T3"/>
                  </a:cxn>
                  <a:cxn ang="T10">
                    <a:pos x="T4" y="T5"/>
                  </a:cxn>
                  <a:cxn ang="T11">
                    <a:pos x="T6" y="T7"/>
                  </a:cxn>
                </a:cxnLst>
                <a:rect l="T12" t="T13" r="T14" b="T15"/>
                <a:pathLst>
                  <a:path w="50" h="39">
                    <a:moveTo>
                      <a:pt x="50" y="0"/>
                    </a:moveTo>
                    <a:lnTo>
                      <a:pt x="17" y="14"/>
                    </a:lnTo>
                    <a:lnTo>
                      <a:pt x="0" y="39"/>
                    </a:lnTo>
                    <a:lnTo>
                      <a:pt x="5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257" name="Group 265">
              <a:extLst>
                <a:ext uri="{FF2B5EF4-FFF2-40B4-BE49-F238E27FC236}">
                  <a16:creationId xmlns:a16="http://schemas.microsoft.com/office/drawing/2014/main" id="{AC6859D1-26CE-44E0-B78B-9F2E7EE8DA0A}"/>
                </a:ext>
              </a:extLst>
            </p:cNvPr>
            <p:cNvGrpSpPr>
              <a:grpSpLocks/>
            </p:cNvGrpSpPr>
            <p:nvPr/>
          </p:nvGrpSpPr>
          <p:grpSpPr bwMode="auto">
            <a:xfrm>
              <a:off x="5432" y="1894"/>
              <a:ext cx="37" cy="45"/>
              <a:chOff x="5432" y="1894"/>
              <a:chExt cx="37" cy="45"/>
            </a:xfrm>
          </p:grpSpPr>
          <p:sp>
            <p:nvSpPr>
              <p:cNvPr id="258" name="Freeform 266">
                <a:extLst>
                  <a:ext uri="{FF2B5EF4-FFF2-40B4-BE49-F238E27FC236}">
                    <a16:creationId xmlns:a16="http://schemas.microsoft.com/office/drawing/2014/main" id="{0692A59E-FEB8-438B-815B-A8F0599C3404}"/>
                  </a:ext>
                </a:extLst>
              </p:cNvPr>
              <p:cNvSpPr>
                <a:spLocks/>
              </p:cNvSpPr>
              <p:nvPr/>
            </p:nvSpPr>
            <p:spPr bwMode="auto">
              <a:xfrm>
                <a:off x="5432" y="1894"/>
                <a:ext cx="37" cy="45"/>
              </a:xfrm>
              <a:custGeom>
                <a:avLst/>
                <a:gdLst>
                  <a:gd name="T0" fmla="*/ 0 w 219"/>
                  <a:gd name="T1" fmla="*/ 0 h 267"/>
                  <a:gd name="T2" fmla="*/ 0 w 219"/>
                  <a:gd name="T3" fmla="*/ 0 h 267"/>
                  <a:gd name="T4" fmla="*/ 0 w 219"/>
                  <a:gd name="T5" fmla="*/ 0 h 267"/>
                  <a:gd name="T6" fmla="*/ 0 w 219"/>
                  <a:gd name="T7" fmla="*/ 0 h 267"/>
                  <a:gd name="T8" fmla="*/ 0 w 219"/>
                  <a:gd name="T9" fmla="*/ 0 h 267"/>
                  <a:gd name="T10" fmla="*/ 0 w 219"/>
                  <a:gd name="T11" fmla="*/ 0 h 267"/>
                  <a:gd name="T12" fmla="*/ 0 w 219"/>
                  <a:gd name="T13" fmla="*/ 0 h 267"/>
                  <a:gd name="T14" fmla="*/ 0 w 219"/>
                  <a:gd name="T15" fmla="*/ 0 h 267"/>
                  <a:gd name="T16" fmla="*/ 0 w 219"/>
                  <a:gd name="T17" fmla="*/ 0 h 267"/>
                  <a:gd name="T18" fmla="*/ 0 w 219"/>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267"/>
                  <a:gd name="T32" fmla="*/ 219 w 219"/>
                  <a:gd name="T33" fmla="*/ 267 h 2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267">
                    <a:moveTo>
                      <a:pt x="77" y="17"/>
                    </a:moveTo>
                    <a:lnTo>
                      <a:pt x="42" y="55"/>
                    </a:lnTo>
                    <a:lnTo>
                      <a:pt x="26" y="87"/>
                    </a:lnTo>
                    <a:lnTo>
                      <a:pt x="11" y="138"/>
                    </a:lnTo>
                    <a:lnTo>
                      <a:pt x="11" y="167"/>
                    </a:lnTo>
                    <a:lnTo>
                      <a:pt x="0" y="210"/>
                    </a:lnTo>
                    <a:lnTo>
                      <a:pt x="178" y="267"/>
                    </a:lnTo>
                    <a:lnTo>
                      <a:pt x="219" y="0"/>
                    </a:lnTo>
                    <a:lnTo>
                      <a:pt x="146" y="17"/>
                    </a:lnTo>
                    <a:lnTo>
                      <a:pt x="77" y="17"/>
                    </a:lnTo>
                    <a:close/>
                  </a:path>
                </a:pathLst>
              </a:custGeom>
              <a:solidFill>
                <a:srgbClr val="C0C0C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9" name="Freeform 267">
                <a:extLst>
                  <a:ext uri="{FF2B5EF4-FFF2-40B4-BE49-F238E27FC236}">
                    <a16:creationId xmlns:a16="http://schemas.microsoft.com/office/drawing/2014/main" id="{FA6B06A3-72AE-499C-A69B-63FE5C9B3ABA}"/>
                  </a:ext>
                </a:extLst>
              </p:cNvPr>
              <p:cNvSpPr>
                <a:spLocks/>
              </p:cNvSpPr>
              <p:nvPr/>
            </p:nvSpPr>
            <p:spPr bwMode="auto">
              <a:xfrm>
                <a:off x="5436" y="1898"/>
                <a:ext cx="29" cy="37"/>
              </a:xfrm>
              <a:custGeom>
                <a:avLst/>
                <a:gdLst>
                  <a:gd name="T0" fmla="*/ 0 w 175"/>
                  <a:gd name="T1" fmla="*/ 0 h 220"/>
                  <a:gd name="T2" fmla="*/ 0 w 175"/>
                  <a:gd name="T3" fmla="*/ 0 h 220"/>
                  <a:gd name="T4" fmla="*/ 0 w 175"/>
                  <a:gd name="T5" fmla="*/ 0 h 220"/>
                  <a:gd name="T6" fmla="*/ 0 w 175"/>
                  <a:gd name="T7" fmla="*/ 0 h 220"/>
                  <a:gd name="T8" fmla="*/ 0 w 175"/>
                  <a:gd name="T9" fmla="*/ 0 h 220"/>
                  <a:gd name="T10" fmla="*/ 0 w 175"/>
                  <a:gd name="T11" fmla="*/ 0 h 220"/>
                  <a:gd name="T12" fmla="*/ 0 w 175"/>
                  <a:gd name="T13" fmla="*/ 0 h 220"/>
                  <a:gd name="T14" fmla="*/ 0 w 175"/>
                  <a:gd name="T15" fmla="*/ 0 h 220"/>
                  <a:gd name="T16" fmla="*/ 0 w 175"/>
                  <a:gd name="T17" fmla="*/ 0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220"/>
                  <a:gd name="T29" fmla="*/ 175 w 175"/>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220">
                    <a:moveTo>
                      <a:pt x="69" y="7"/>
                    </a:moveTo>
                    <a:lnTo>
                      <a:pt x="38" y="42"/>
                    </a:lnTo>
                    <a:lnTo>
                      <a:pt x="12" y="92"/>
                    </a:lnTo>
                    <a:lnTo>
                      <a:pt x="6" y="128"/>
                    </a:lnTo>
                    <a:lnTo>
                      <a:pt x="0" y="171"/>
                    </a:lnTo>
                    <a:lnTo>
                      <a:pt x="140" y="220"/>
                    </a:lnTo>
                    <a:lnTo>
                      <a:pt x="175" y="0"/>
                    </a:lnTo>
                    <a:lnTo>
                      <a:pt x="122" y="10"/>
                    </a:lnTo>
                    <a:lnTo>
                      <a:pt x="69" y="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sp>
        <p:nvSpPr>
          <p:cNvPr id="269" name="Freeform 268">
            <a:extLst>
              <a:ext uri="{FF2B5EF4-FFF2-40B4-BE49-F238E27FC236}">
                <a16:creationId xmlns:a16="http://schemas.microsoft.com/office/drawing/2014/main" id="{1DB2312D-BD68-4385-AFB7-E44A54E30F68}"/>
              </a:ext>
            </a:extLst>
          </p:cNvPr>
          <p:cNvSpPr>
            <a:spLocks/>
          </p:cNvSpPr>
          <p:nvPr/>
        </p:nvSpPr>
        <p:spPr bwMode="auto">
          <a:xfrm>
            <a:off x="8697429" y="4262437"/>
            <a:ext cx="195262" cy="212725"/>
          </a:xfrm>
          <a:custGeom>
            <a:avLst/>
            <a:gdLst>
              <a:gd name="T0" fmla="*/ 2147483646 w 741"/>
              <a:gd name="T1" fmla="*/ 2147483646 h 807"/>
              <a:gd name="T2" fmla="*/ 2147483646 w 741"/>
              <a:gd name="T3" fmla="*/ 2147483646 h 807"/>
              <a:gd name="T4" fmla="*/ 2147483646 w 741"/>
              <a:gd name="T5" fmla="*/ 2147483646 h 807"/>
              <a:gd name="T6" fmla="*/ 2147483646 w 741"/>
              <a:gd name="T7" fmla="*/ 2147483646 h 807"/>
              <a:gd name="T8" fmla="*/ 2147483646 w 741"/>
              <a:gd name="T9" fmla="*/ 2147483646 h 807"/>
              <a:gd name="T10" fmla="*/ 2147483646 w 741"/>
              <a:gd name="T11" fmla="*/ 2147483646 h 807"/>
              <a:gd name="T12" fmla="*/ 2147483646 w 741"/>
              <a:gd name="T13" fmla="*/ 2147483646 h 807"/>
              <a:gd name="T14" fmla="*/ 2147483646 w 741"/>
              <a:gd name="T15" fmla="*/ 2147483646 h 807"/>
              <a:gd name="T16" fmla="*/ 2147483646 w 741"/>
              <a:gd name="T17" fmla="*/ 2147483646 h 807"/>
              <a:gd name="T18" fmla="*/ 0 w 741"/>
              <a:gd name="T19" fmla="*/ 2147483646 h 807"/>
              <a:gd name="T20" fmla="*/ 0 w 741"/>
              <a:gd name="T21" fmla="*/ 2147483646 h 807"/>
              <a:gd name="T22" fmla="*/ 2147483646 w 741"/>
              <a:gd name="T23" fmla="*/ 2147483646 h 807"/>
              <a:gd name="T24" fmla="*/ 2147483646 w 741"/>
              <a:gd name="T25" fmla="*/ 2147483646 h 807"/>
              <a:gd name="T26" fmla="*/ 2147483646 w 741"/>
              <a:gd name="T27" fmla="*/ 2147483646 h 807"/>
              <a:gd name="T28" fmla="*/ 2147483646 w 741"/>
              <a:gd name="T29" fmla="*/ 2147483646 h 807"/>
              <a:gd name="T30" fmla="*/ 2147483646 w 741"/>
              <a:gd name="T31" fmla="*/ 2147483646 h 807"/>
              <a:gd name="T32" fmla="*/ 2147483646 w 741"/>
              <a:gd name="T33" fmla="*/ 2147483646 h 807"/>
              <a:gd name="T34" fmla="*/ 2147483646 w 741"/>
              <a:gd name="T35" fmla="*/ 2147483646 h 807"/>
              <a:gd name="T36" fmla="*/ 2147483646 w 741"/>
              <a:gd name="T37" fmla="*/ 2147483646 h 807"/>
              <a:gd name="T38" fmla="*/ 2147483646 w 741"/>
              <a:gd name="T39" fmla="*/ 2147483646 h 807"/>
              <a:gd name="T40" fmla="*/ 2147483646 w 741"/>
              <a:gd name="T41" fmla="*/ 2147483646 h 807"/>
              <a:gd name="T42" fmla="*/ 2147483646 w 741"/>
              <a:gd name="T43" fmla="*/ 2147483646 h 807"/>
              <a:gd name="T44" fmla="*/ 2147483646 w 741"/>
              <a:gd name="T45" fmla="*/ 2147483646 h 807"/>
              <a:gd name="T46" fmla="*/ 2147483646 w 741"/>
              <a:gd name="T47" fmla="*/ 2147483646 h 807"/>
              <a:gd name="T48" fmla="*/ 2147483646 w 741"/>
              <a:gd name="T49" fmla="*/ 2147483646 h 807"/>
              <a:gd name="T50" fmla="*/ 2147483646 w 741"/>
              <a:gd name="T51" fmla="*/ 2147483646 h 807"/>
              <a:gd name="T52" fmla="*/ 2147483646 w 741"/>
              <a:gd name="T53" fmla="*/ 2147483646 h 807"/>
              <a:gd name="T54" fmla="*/ 2147483646 w 741"/>
              <a:gd name="T55" fmla="*/ 2147483646 h 807"/>
              <a:gd name="T56" fmla="*/ 2147483646 w 741"/>
              <a:gd name="T57" fmla="*/ 2147483646 h 807"/>
              <a:gd name="T58" fmla="*/ 2147483646 w 741"/>
              <a:gd name="T59" fmla="*/ 2147483646 h 807"/>
              <a:gd name="T60" fmla="*/ 2147483646 w 741"/>
              <a:gd name="T61" fmla="*/ 2147483646 h 807"/>
              <a:gd name="T62" fmla="*/ 2147483646 w 741"/>
              <a:gd name="T63" fmla="*/ 2147483646 h 807"/>
              <a:gd name="T64" fmla="*/ 2147483646 w 741"/>
              <a:gd name="T65" fmla="*/ 2147483646 h 807"/>
              <a:gd name="T66" fmla="*/ 2147483646 w 741"/>
              <a:gd name="T67" fmla="*/ 0 h 807"/>
              <a:gd name="T68" fmla="*/ 2147483646 w 741"/>
              <a:gd name="T69" fmla="*/ 2147483646 h 807"/>
              <a:gd name="T70" fmla="*/ 2147483646 w 741"/>
              <a:gd name="T71" fmla="*/ 2147483646 h 8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1"/>
              <a:gd name="T109" fmla="*/ 0 h 807"/>
              <a:gd name="T110" fmla="*/ 741 w 741"/>
              <a:gd name="T111" fmla="*/ 807 h 8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1" h="807">
                <a:moveTo>
                  <a:pt x="243" y="26"/>
                </a:moveTo>
                <a:lnTo>
                  <a:pt x="179" y="74"/>
                </a:lnTo>
                <a:lnTo>
                  <a:pt x="144" y="131"/>
                </a:lnTo>
                <a:lnTo>
                  <a:pt x="112" y="192"/>
                </a:lnTo>
                <a:lnTo>
                  <a:pt x="92" y="224"/>
                </a:lnTo>
                <a:lnTo>
                  <a:pt x="92" y="259"/>
                </a:lnTo>
                <a:lnTo>
                  <a:pt x="109" y="300"/>
                </a:lnTo>
                <a:lnTo>
                  <a:pt x="77" y="332"/>
                </a:lnTo>
                <a:lnTo>
                  <a:pt x="26" y="420"/>
                </a:lnTo>
                <a:lnTo>
                  <a:pt x="0" y="467"/>
                </a:lnTo>
                <a:lnTo>
                  <a:pt x="0" y="482"/>
                </a:lnTo>
                <a:lnTo>
                  <a:pt x="6" y="498"/>
                </a:lnTo>
                <a:lnTo>
                  <a:pt x="28" y="503"/>
                </a:lnTo>
                <a:lnTo>
                  <a:pt x="60" y="504"/>
                </a:lnTo>
                <a:lnTo>
                  <a:pt x="79" y="511"/>
                </a:lnTo>
                <a:lnTo>
                  <a:pt x="77" y="546"/>
                </a:lnTo>
                <a:lnTo>
                  <a:pt x="67" y="587"/>
                </a:lnTo>
                <a:lnTo>
                  <a:pt x="86" y="609"/>
                </a:lnTo>
                <a:lnTo>
                  <a:pt x="80" y="639"/>
                </a:lnTo>
                <a:lnTo>
                  <a:pt x="95" y="659"/>
                </a:lnTo>
                <a:lnTo>
                  <a:pt x="110" y="713"/>
                </a:lnTo>
                <a:lnTo>
                  <a:pt x="133" y="728"/>
                </a:lnTo>
                <a:lnTo>
                  <a:pt x="167" y="728"/>
                </a:lnTo>
                <a:lnTo>
                  <a:pt x="217" y="721"/>
                </a:lnTo>
                <a:lnTo>
                  <a:pt x="269" y="713"/>
                </a:lnTo>
                <a:lnTo>
                  <a:pt x="263" y="807"/>
                </a:lnTo>
                <a:lnTo>
                  <a:pt x="658" y="681"/>
                </a:lnTo>
                <a:lnTo>
                  <a:pt x="626" y="606"/>
                </a:lnTo>
                <a:lnTo>
                  <a:pt x="634" y="549"/>
                </a:lnTo>
                <a:lnTo>
                  <a:pt x="741" y="441"/>
                </a:lnTo>
                <a:lnTo>
                  <a:pt x="741" y="155"/>
                </a:lnTo>
                <a:lnTo>
                  <a:pt x="668" y="77"/>
                </a:lnTo>
                <a:lnTo>
                  <a:pt x="577" y="35"/>
                </a:lnTo>
                <a:lnTo>
                  <a:pt x="481" y="0"/>
                </a:lnTo>
                <a:lnTo>
                  <a:pt x="355" y="18"/>
                </a:lnTo>
                <a:lnTo>
                  <a:pt x="243" y="26"/>
                </a:lnTo>
                <a:close/>
              </a:path>
            </a:pathLst>
          </a:custGeom>
          <a:solidFill>
            <a:srgbClr val="FFC080"/>
          </a:solidFill>
          <a:ln w="1588">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0" name="Freeform 269">
            <a:extLst>
              <a:ext uri="{FF2B5EF4-FFF2-40B4-BE49-F238E27FC236}">
                <a16:creationId xmlns:a16="http://schemas.microsoft.com/office/drawing/2014/main" id="{D602C8FF-804E-4B33-91DC-42E5935635AB}"/>
              </a:ext>
            </a:extLst>
          </p:cNvPr>
          <p:cNvSpPr>
            <a:spLocks/>
          </p:cNvSpPr>
          <p:nvPr/>
        </p:nvSpPr>
        <p:spPr bwMode="auto">
          <a:xfrm>
            <a:off x="8706954" y="4391025"/>
            <a:ext cx="11112" cy="3175"/>
          </a:xfrm>
          <a:custGeom>
            <a:avLst/>
            <a:gdLst>
              <a:gd name="T0" fmla="*/ 0 w 42"/>
              <a:gd name="T1" fmla="*/ 2147483646 h 9"/>
              <a:gd name="T2" fmla="*/ 2147483646 w 42"/>
              <a:gd name="T3" fmla="*/ 2147483646 h 9"/>
              <a:gd name="T4" fmla="*/ 2147483646 w 42"/>
              <a:gd name="T5" fmla="*/ 2147483646 h 9"/>
              <a:gd name="T6" fmla="*/ 2147483646 w 42"/>
              <a:gd name="T7" fmla="*/ 2147483646 h 9"/>
              <a:gd name="T8" fmla="*/ 2147483646 w 42"/>
              <a:gd name="T9" fmla="*/ 2147483646 h 9"/>
              <a:gd name="T10" fmla="*/ 2147483646 w 42"/>
              <a:gd name="T11" fmla="*/ 0 h 9"/>
              <a:gd name="T12" fmla="*/ 0 w 42"/>
              <a:gd name="T13" fmla="*/ 2147483646 h 9"/>
              <a:gd name="T14" fmla="*/ 0 60000 65536"/>
              <a:gd name="T15" fmla="*/ 0 60000 65536"/>
              <a:gd name="T16" fmla="*/ 0 60000 65536"/>
              <a:gd name="T17" fmla="*/ 0 60000 65536"/>
              <a:gd name="T18" fmla="*/ 0 60000 65536"/>
              <a:gd name="T19" fmla="*/ 0 60000 65536"/>
              <a:gd name="T20" fmla="*/ 0 60000 65536"/>
              <a:gd name="T21" fmla="*/ 0 w 42"/>
              <a:gd name="T22" fmla="*/ 0 h 9"/>
              <a:gd name="T23" fmla="*/ 42 w 4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9">
                <a:moveTo>
                  <a:pt x="0" y="3"/>
                </a:moveTo>
                <a:lnTo>
                  <a:pt x="9" y="8"/>
                </a:lnTo>
                <a:lnTo>
                  <a:pt x="30" y="6"/>
                </a:lnTo>
                <a:lnTo>
                  <a:pt x="39" y="9"/>
                </a:lnTo>
                <a:lnTo>
                  <a:pt x="42" y="2"/>
                </a:lnTo>
                <a:lnTo>
                  <a:pt x="29" y="0"/>
                </a:lnTo>
                <a:lnTo>
                  <a:pt x="0" y="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1" name="Freeform 270">
            <a:extLst>
              <a:ext uri="{FF2B5EF4-FFF2-40B4-BE49-F238E27FC236}">
                <a16:creationId xmlns:a16="http://schemas.microsoft.com/office/drawing/2014/main" id="{C6E5F1DC-3058-4843-B1D7-96A148A52E5B}"/>
              </a:ext>
            </a:extLst>
          </p:cNvPr>
          <p:cNvSpPr>
            <a:spLocks/>
          </p:cNvSpPr>
          <p:nvPr/>
        </p:nvSpPr>
        <p:spPr bwMode="auto">
          <a:xfrm>
            <a:off x="8718066" y="4383087"/>
            <a:ext cx="4763" cy="7938"/>
          </a:xfrm>
          <a:custGeom>
            <a:avLst/>
            <a:gdLst>
              <a:gd name="T0" fmla="*/ 0 w 17"/>
              <a:gd name="T1" fmla="*/ 0 h 31"/>
              <a:gd name="T2" fmla="*/ 2147483646 w 17"/>
              <a:gd name="T3" fmla="*/ 2147483646 h 31"/>
              <a:gd name="T4" fmla="*/ 2147483646 w 17"/>
              <a:gd name="T5" fmla="*/ 2147483646 h 31"/>
              <a:gd name="T6" fmla="*/ 2147483646 w 17"/>
              <a:gd name="T7" fmla="*/ 2147483646 h 31"/>
              <a:gd name="T8" fmla="*/ 2147483646 w 17"/>
              <a:gd name="T9" fmla="*/ 2147483646 h 31"/>
              <a:gd name="T10" fmla="*/ 2147483646 w 17"/>
              <a:gd name="T11" fmla="*/ 2147483646 h 31"/>
              <a:gd name="T12" fmla="*/ 0 w 17"/>
              <a:gd name="T13" fmla="*/ 0 h 31"/>
              <a:gd name="T14" fmla="*/ 0 60000 65536"/>
              <a:gd name="T15" fmla="*/ 0 60000 65536"/>
              <a:gd name="T16" fmla="*/ 0 60000 65536"/>
              <a:gd name="T17" fmla="*/ 0 60000 65536"/>
              <a:gd name="T18" fmla="*/ 0 60000 65536"/>
              <a:gd name="T19" fmla="*/ 0 60000 65536"/>
              <a:gd name="T20" fmla="*/ 0 60000 65536"/>
              <a:gd name="T21" fmla="*/ 0 w 17"/>
              <a:gd name="T22" fmla="*/ 0 h 31"/>
              <a:gd name="T23" fmla="*/ 17 w 1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1">
                <a:moveTo>
                  <a:pt x="0" y="0"/>
                </a:moveTo>
                <a:lnTo>
                  <a:pt x="11" y="7"/>
                </a:lnTo>
                <a:lnTo>
                  <a:pt x="11" y="16"/>
                </a:lnTo>
                <a:lnTo>
                  <a:pt x="13" y="31"/>
                </a:lnTo>
                <a:lnTo>
                  <a:pt x="17" y="12"/>
                </a:lnTo>
                <a:lnTo>
                  <a:pt x="17" y="1"/>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2" name="Freeform 271">
            <a:extLst>
              <a:ext uri="{FF2B5EF4-FFF2-40B4-BE49-F238E27FC236}">
                <a16:creationId xmlns:a16="http://schemas.microsoft.com/office/drawing/2014/main" id="{CD926FFE-5E48-49C7-960D-BE2AB386DAB1}"/>
              </a:ext>
            </a:extLst>
          </p:cNvPr>
          <p:cNvSpPr>
            <a:spLocks/>
          </p:cNvSpPr>
          <p:nvPr/>
        </p:nvSpPr>
        <p:spPr bwMode="auto">
          <a:xfrm>
            <a:off x="8726004" y="4356100"/>
            <a:ext cx="4762" cy="15875"/>
          </a:xfrm>
          <a:custGeom>
            <a:avLst/>
            <a:gdLst>
              <a:gd name="T0" fmla="*/ 2147483646 w 19"/>
              <a:gd name="T1" fmla="*/ 0 h 60"/>
              <a:gd name="T2" fmla="*/ 2147483646 w 19"/>
              <a:gd name="T3" fmla="*/ 2147483646 h 60"/>
              <a:gd name="T4" fmla="*/ 0 w 19"/>
              <a:gd name="T5" fmla="*/ 2147483646 h 60"/>
              <a:gd name="T6" fmla="*/ 2147483646 w 19"/>
              <a:gd name="T7" fmla="*/ 2147483646 h 60"/>
              <a:gd name="T8" fmla="*/ 2147483646 w 19"/>
              <a:gd name="T9" fmla="*/ 0 h 60"/>
              <a:gd name="T10" fmla="*/ 0 60000 65536"/>
              <a:gd name="T11" fmla="*/ 0 60000 65536"/>
              <a:gd name="T12" fmla="*/ 0 60000 65536"/>
              <a:gd name="T13" fmla="*/ 0 60000 65536"/>
              <a:gd name="T14" fmla="*/ 0 60000 65536"/>
              <a:gd name="T15" fmla="*/ 0 w 19"/>
              <a:gd name="T16" fmla="*/ 0 h 60"/>
              <a:gd name="T17" fmla="*/ 19 w 19"/>
              <a:gd name="T18" fmla="*/ 60 h 60"/>
            </a:gdLst>
            <a:ahLst/>
            <a:cxnLst>
              <a:cxn ang="T10">
                <a:pos x="T0" y="T1"/>
              </a:cxn>
              <a:cxn ang="T11">
                <a:pos x="T2" y="T3"/>
              </a:cxn>
              <a:cxn ang="T12">
                <a:pos x="T4" y="T5"/>
              </a:cxn>
              <a:cxn ang="T13">
                <a:pos x="T6" y="T7"/>
              </a:cxn>
              <a:cxn ang="T14">
                <a:pos x="T8" y="T9"/>
              </a:cxn>
            </a:cxnLst>
            <a:rect l="T15" t="T16" r="T17" b="T18"/>
            <a:pathLst>
              <a:path w="19" h="60">
                <a:moveTo>
                  <a:pt x="19" y="0"/>
                </a:moveTo>
                <a:lnTo>
                  <a:pt x="5" y="34"/>
                </a:lnTo>
                <a:lnTo>
                  <a:pt x="0" y="60"/>
                </a:lnTo>
                <a:lnTo>
                  <a:pt x="9" y="43"/>
                </a:lnTo>
                <a:lnTo>
                  <a:pt x="1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3" name="Freeform 272">
            <a:extLst>
              <a:ext uri="{FF2B5EF4-FFF2-40B4-BE49-F238E27FC236}">
                <a16:creationId xmlns:a16="http://schemas.microsoft.com/office/drawing/2014/main" id="{AD0DCC86-48B2-4268-AE60-2DC28CE1B46B}"/>
              </a:ext>
            </a:extLst>
          </p:cNvPr>
          <p:cNvSpPr>
            <a:spLocks/>
          </p:cNvSpPr>
          <p:nvPr/>
        </p:nvSpPr>
        <p:spPr bwMode="auto">
          <a:xfrm>
            <a:off x="8729179" y="4340225"/>
            <a:ext cx="20637" cy="14287"/>
          </a:xfrm>
          <a:custGeom>
            <a:avLst/>
            <a:gdLst>
              <a:gd name="T0" fmla="*/ 0 w 80"/>
              <a:gd name="T1" fmla="*/ 0 h 51"/>
              <a:gd name="T2" fmla="*/ 2147483646 w 80"/>
              <a:gd name="T3" fmla="*/ 2147483646 h 51"/>
              <a:gd name="T4" fmla="*/ 2147483646 w 80"/>
              <a:gd name="T5" fmla="*/ 2147483646 h 51"/>
              <a:gd name="T6" fmla="*/ 2147483646 w 80"/>
              <a:gd name="T7" fmla="*/ 2147483646 h 51"/>
              <a:gd name="T8" fmla="*/ 2147483646 w 80"/>
              <a:gd name="T9" fmla="*/ 2147483646 h 51"/>
              <a:gd name="T10" fmla="*/ 2147483646 w 80"/>
              <a:gd name="T11" fmla="*/ 2147483646 h 51"/>
              <a:gd name="T12" fmla="*/ 2147483646 w 80"/>
              <a:gd name="T13" fmla="*/ 2147483646 h 51"/>
              <a:gd name="T14" fmla="*/ 2147483646 w 80"/>
              <a:gd name="T15" fmla="*/ 2147483646 h 51"/>
              <a:gd name="T16" fmla="*/ 2147483646 w 80"/>
              <a:gd name="T17" fmla="*/ 2147483646 h 51"/>
              <a:gd name="T18" fmla="*/ 2147483646 w 80"/>
              <a:gd name="T19" fmla="*/ 2147483646 h 51"/>
              <a:gd name="T20" fmla="*/ 0 w 80"/>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51"/>
              <a:gd name="T35" fmla="*/ 80 w 80"/>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51">
                <a:moveTo>
                  <a:pt x="0" y="0"/>
                </a:moveTo>
                <a:lnTo>
                  <a:pt x="17" y="28"/>
                </a:lnTo>
                <a:lnTo>
                  <a:pt x="13" y="35"/>
                </a:lnTo>
                <a:lnTo>
                  <a:pt x="13" y="40"/>
                </a:lnTo>
                <a:lnTo>
                  <a:pt x="9" y="51"/>
                </a:lnTo>
                <a:lnTo>
                  <a:pt x="20" y="34"/>
                </a:lnTo>
                <a:lnTo>
                  <a:pt x="35" y="34"/>
                </a:lnTo>
                <a:lnTo>
                  <a:pt x="52" y="28"/>
                </a:lnTo>
                <a:lnTo>
                  <a:pt x="80" y="26"/>
                </a:lnTo>
                <a:lnTo>
                  <a:pt x="52" y="9"/>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4" name="Freeform 273">
            <a:extLst>
              <a:ext uri="{FF2B5EF4-FFF2-40B4-BE49-F238E27FC236}">
                <a16:creationId xmlns:a16="http://schemas.microsoft.com/office/drawing/2014/main" id="{85E51140-A1A3-41E8-90A4-8794B6E17F5A}"/>
              </a:ext>
            </a:extLst>
          </p:cNvPr>
          <p:cNvSpPr>
            <a:spLocks/>
          </p:cNvSpPr>
          <p:nvPr/>
        </p:nvSpPr>
        <p:spPr bwMode="auto">
          <a:xfrm>
            <a:off x="8724416" y="4321175"/>
            <a:ext cx="34925" cy="12700"/>
          </a:xfrm>
          <a:custGeom>
            <a:avLst/>
            <a:gdLst>
              <a:gd name="T0" fmla="*/ 0 w 135"/>
              <a:gd name="T1" fmla="*/ 2147483646 h 48"/>
              <a:gd name="T2" fmla="*/ 2147483646 w 135"/>
              <a:gd name="T3" fmla="*/ 2147483646 h 48"/>
              <a:gd name="T4" fmla="*/ 2147483646 w 135"/>
              <a:gd name="T5" fmla="*/ 2147483646 h 48"/>
              <a:gd name="T6" fmla="*/ 2147483646 w 135"/>
              <a:gd name="T7" fmla="*/ 2147483646 h 48"/>
              <a:gd name="T8" fmla="*/ 2147483646 w 135"/>
              <a:gd name="T9" fmla="*/ 2147483646 h 48"/>
              <a:gd name="T10" fmla="*/ 2147483646 w 135"/>
              <a:gd name="T11" fmla="*/ 2147483646 h 48"/>
              <a:gd name="T12" fmla="*/ 2147483646 w 135"/>
              <a:gd name="T13" fmla="*/ 2147483646 h 48"/>
              <a:gd name="T14" fmla="*/ 2147483646 w 135"/>
              <a:gd name="T15" fmla="*/ 2147483646 h 48"/>
              <a:gd name="T16" fmla="*/ 2147483646 w 135"/>
              <a:gd name="T17" fmla="*/ 2147483646 h 48"/>
              <a:gd name="T18" fmla="*/ 2147483646 w 135"/>
              <a:gd name="T19" fmla="*/ 0 h 48"/>
              <a:gd name="T20" fmla="*/ 2147483646 w 135"/>
              <a:gd name="T21" fmla="*/ 2147483646 h 48"/>
              <a:gd name="T22" fmla="*/ 2147483646 w 135"/>
              <a:gd name="T23" fmla="*/ 2147483646 h 48"/>
              <a:gd name="T24" fmla="*/ 2147483646 w 135"/>
              <a:gd name="T25" fmla="*/ 2147483646 h 48"/>
              <a:gd name="T26" fmla="*/ 2147483646 w 135"/>
              <a:gd name="T27" fmla="*/ 2147483646 h 48"/>
              <a:gd name="T28" fmla="*/ 0 w 135"/>
              <a:gd name="T29" fmla="*/ 2147483646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
              <a:gd name="T46" fmla="*/ 0 h 48"/>
              <a:gd name="T47" fmla="*/ 135 w 135"/>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 h="48">
                <a:moveTo>
                  <a:pt x="0" y="25"/>
                </a:moveTo>
                <a:lnTo>
                  <a:pt x="6" y="42"/>
                </a:lnTo>
                <a:lnTo>
                  <a:pt x="20" y="48"/>
                </a:lnTo>
                <a:lnTo>
                  <a:pt x="42" y="34"/>
                </a:lnTo>
                <a:lnTo>
                  <a:pt x="69" y="25"/>
                </a:lnTo>
                <a:lnTo>
                  <a:pt x="113" y="24"/>
                </a:lnTo>
                <a:lnTo>
                  <a:pt x="135" y="27"/>
                </a:lnTo>
                <a:lnTo>
                  <a:pt x="101" y="12"/>
                </a:lnTo>
                <a:lnTo>
                  <a:pt x="77" y="6"/>
                </a:lnTo>
                <a:lnTo>
                  <a:pt x="80" y="0"/>
                </a:lnTo>
                <a:lnTo>
                  <a:pt x="57" y="9"/>
                </a:lnTo>
                <a:lnTo>
                  <a:pt x="59" y="3"/>
                </a:lnTo>
                <a:lnTo>
                  <a:pt x="40" y="12"/>
                </a:lnTo>
                <a:lnTo>
                  <a:pt x="23" y="12"/>
                </a:lnTo>
                <a:lnTo>
                  <a:pt x="0" y="2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5" name="Freeform 274">
            <a:extLst>
              <a:ext uri="{FF2B5EF4-FFF2-40B4-BE49-F238E27FC236}">
                <a16:creationId xmlns:a16="http://schemas.microsoft.com/office/drawing/2014/main" id="{74586727-E704-411D-82E4-F2ADDB6A5049}"/>
              </a:ext>
            </a:extLst>
          </p:cNvPr>
          <p:cNvSpPr>
            <a:spLocks/>
          </p:cNvSpPr>
          <p:nvPr/>
        </p:nvSpPr>
        <p:spPr bwMode="auto">
          <a:xfrm>
            <a:off x="8803791" y="4338637"/>
            <a:ext cx="20638" cy="41275"/>
          </a:xfrm>
          <a:custGeom>
            <a:avLst/>
            <a:gdLst>
              <a:gd name="T0" fmla="*/ 0 w 78"/>
              <a:gd name="T1" fmla="*/ 2147483646 h 159"/>
              <a:gd name="T2" fmla="*/ 2147483646 w 78"/>
              <a:gd name="T3" fmla="*/ 2147483646 h 159"/>
              <a:gd name="T4" fmla="*/ 2147483646 w 78"/>
              <a:gd name="T5" fmla="*/ 2147483646 h 159"/>
              <a:gd name="T6" fmla="*/ 2147483646 w 78"/>
              <a:gd name="T7" fmla="*/ 2147483646 h 159"/>
              <a:gd name="T8" fmla="*/ 2147483646 w 78"/>
              <a:gd name="T9" fmla="*/ 2147483646 h 159"/>
              <a:gd name="T10" fmla="*/ 2147483646 w 78"/>
              <a:gd name="T11" fmla="*/ 2147483646 h 159"/>
              <a:gd name="T12" fmla="*/ 2147483646 w 78"/>
              <a:gd name="T13" fmla="*/ 2147483646 h 159"/>
              <a:gd name="T14" fmla="*/ 2147483646 w 78"/>
              <a:gd name="T15" fmla="*/ 2147483646 h 159"/>
              <a:gd name="T16" fmla="*/ 2147483646 w 78"/>
              <a:gd name="T17" fmla="*/ 2147483646 h 159"/>
              <a:gd name="T18" fmla="*/ 2147483646 w 78"/>
              <a:gd name="T19" fmla="*/ 2147483646 h 159"/>
              <a:gd name="T20" fmla="*/ 2147483646 w 78"/>
              <a:gd name="T21" fmla="*/ 2147483646 h 159"/>
              <a:gd name="T22" fmla="*/ 2147483646 w 78"/>
              <a:gd name="T23" fmla="*/ 2147483646 h 159"/>
              <a:gd name="T24" fmla="*/ 2147483646 w 78"/>
              <a:gd name="T25" fmla="*/ 2147483646 h 159"/>
              <a:gd name="T26" fmla="*/ 2147483646 w 78"/>
              <a:gd name="T27" fmla="*/ 2147483646 h 159"/>
              <a:gd name="T28" fmla="*/ 2147483646 w 78"/>
              <a:gd name="T29" fmla="*/ 2147483646 h 159"/>
              <a:gd name="T30" fmla="*/ 2147483646 w 78"/>
              <a:gd name="T31" fmla="*/ 2147483646 h 159"/>
              <a:gd name="T32" fmla="*/ 2147483646 w 78"/>
              <a:gd name="T33" fmla="*/ 2147483646 h 159"/>
              <a:gd name="T34" fmla="*/ 2147483646 w 78"/>
              <a:gd name="T35" fmla="*/ 2147483646 h 159"/>
              <a:gd name="T36" fmla="*/ 2147483646 w 78"/>
              <a:gd name="T37" fmla="*/ 2147483646 h 159"/>
              <a:gd name="T38" fmla="*/ 2147483646 w 78"/>
              <a:gd name="T39" fmla="*/ 2147483646 h 159"/>
              <a:gd name="T40" fmla="*/ 2147483646 w 78"/>
              <a:gd name="T41" fmla="*/ 0 h 159"/>
              <a:gd name="T42" fmla="*/ 2147483646 w 78"/>
              <a:gd name="T43" fmla="*/ 2147483646 h 159"/>
              <a:gd name="T44" fmla="*/ 0 w 78"/>
              <a:gd name="T45" fmla="*/ 2147483646 h 1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159"/>
              <a:gd name="T71" fmla="*/ 78 w 78"/>
              <a:gd name="T72" fmla="*/ 159 h 1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159">
                <a:moveTo>
                  <a:pt x="0" y="30"/>
                </a:moveTo>
                <a:lnTo>
                  <a:pt x="24" y="10"/>
                </a:lnTo>
                <a:lnTo>
                  <a:pt x="52" y="15"/>
                </a:lnTo>
                <a:lnTo>
                  <a:pt x="68" y="41"/>
                </a:lnTo>
                <a:lnTo>
                  <a:pt x="71" y="77"/>
                </a:lnTo>
                <a:lnTo>
                  <a:pt x="68" y="105"/>
                </a:lnTo>
                <a:lnTo>
                  <a:pt x="59" y="128"/>
                </a:lnTo>
                <a:lnTo>
                  <a:pt x="44" y="93"/>
                </a:lnTo>
                <a:lnTo>
                  <a:pt x="31" y="73"/>
                </a:lnTo>
                <a:lnTo>
                  <a:pt x="5" y="60"/>
                </a:lnTo>
                <a:lnTo>
                  <a:pt x="25" y="89"/>
                </a:lnTo>
                <a:lnTo>
                  <a:pt x="47" y="111"/>
                </a:lnTo>
                <a:lnTo>
                  <a:pt x="49" y="134"/>
                </a:lnTo>
                <a:lnTo>
                  <a:pt x="40" y="156"/>
                </a:lnTo>
                <a:lnTo>
                  <a:pt x="28" y="159"/>
                </a:lnTo>
                <a:lnTo>
                  <a:pt x="61" y="151"/>
                </a:lnTo>
                <a:lnTo>
                  <a:pt x="77" y="117"/>
                </a:lnTo>
                <a:lnTo>
                  <a:pt x="78" y="73"/>
                </a:lnTo>
                <a:lnTo>
                  <a:pt x="77" y="33"/>
                </a:lnTo>
                <a:lnTo>
                  <a:pt x="59" y="7"/>
                </a:lnTo>
                <a:lnTo>
                  <a:pt x="34" y="0"/>
                </a:lnTo>
                <a:lnTo>
                  <a:pt x="10" y="4"/>
                </a:lnTo>
                <a:lnTo>
                  <a:pt x="0" y="3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6" name="Freeform 275">
            <a:extLst>
              <a:ext uri="{FF2B5EF4-FFF2-40B4-BE49-F238E27FC236}">
                <a16:creationId xmlns:a16="http://schemas.microsoft.com/office/drawing/2014/main" id="{C19B76A8-72D1-4DB9-8344-3CD8ADC0C345}"/>
              </a:ext>
            </a:extLst>
          </p:cNvPr>
          <p:cNvSpPr>
            <a:spLocks/>
          </p:cNvSpPr>
          <p:nvPr/>
        </p:nvSpPr>
        <p:spPr bwMode="auto">
          <a:xfrm>
            <a:off x="8799029" y="4332287"/>
            <a:ext cx="33337" cy="55563"/>
          </a:xfrm>
          <a:custGeom>
            <a:avLst/>
            <a:gdLst>
              <a:gd name="T0" fmla="*/ 0 w 129"/>
              <a:gd name="T1" fmla="*/ 2147483646 h 215"/>
              <a:gd name="T2" fmla="*/ 2147483646 w 129"/>
              <a:gd name="T3" fmla="*/ 2147483646 h 215"/>
              <a:gd name="T4" fmla="*/ 2147483646 w 129"/>
              <a:gd name="T5" fmla="*/ 2147483646 h 215"/>
              <a:gd name="T6" fmla="*/ 2147483646 w 129"/>
              <a:gd name="T7" fmla="*/ 2147483646 h 215"/>
              <a:gd name="T8" fmla="*/ 2147483646 w 129"/>
              <a:gd name="T9" fmla="*/ 2147483646 h 215"/>
              <a:gd name="T10" fmla="*/ 2147483646 w 129"/>
              <a:gd name="T11" fmla="*/ 2147483646 h 215"/>
              <a:gd name="T12" fmla="*/ 2147483646 w 129"/>
              <a:gd name="T13" fmla="*/ 2147483646 h 215"/>
              <a:gd name="T14" fmla="*/ 2147483646 w 129"/>
              <a:gd name="T15" fmla="*/ 2147483646 h 215"/>
              <a:gd name="T16" fmla="*/ 2147483646 w 129"/>
              <a:gd name="T17" fmla="*/ 2147483646 h 215"/>
              <a:gd name="T18" fmla="*/ 2147483646 w 129"/>
              <a:gd name="T19" fmla="*/ 2147483646 h 215"/>
              <a:gd name="T20" fmla="*/ 2147483646 w 129"/>
              <a:gd name="T21" fmla="*/ 2147483646 h 215"/>
              <a:gd name="T22" fmla="*/ 2147483646 w 129"/>
              <a:gd name="T23" fmla="*/ 2147483646 h 215"/>
              <a:gd name="T24" fmla="*/ 2147483646 w 129"/>
              <a:gd name="T25" fmla="*/ 2147483646 h 215"/>
              <a:gd name="T26" fmla="*/ 2147483646 w 129"/>
              <a:gd name="T27" fmla="*/ 2147483646 h 215"/>
              <a:gd name="T28" fmla="*/ 2147483646 w 129"/>
              <a:gd name="T29" fmla="*/ 2147483646 h 215"/>
              <a:gd name="T30" fmla="*/ 2147483646 w 129"/>
              <a:gd name="T31" fmla="*/ 2147483646 h 215"/>
              <a:gd name="T32" fmla="*/ 2147483646 w 129"/>
              <a:gd name="T33" fmla="*/ 2147483646 h 215"/>
              <a:gd name="T34" fmla="*/ 2147483646 w 129"/>
              <a:gd name="T35" fmla="*/ 2147483646 h 215"/>
              <a:gd name="T36" fmla="*/ 2147483646 w 129"/>
              <a:gd name="T37" fmla="*/ 2147483646 h 215"/>
              <a:gd name="T38" fmla="*/ 2147483646 w 129"/>
              <a:gd name="T39" fmla="*/ 2147483646 h 215"/>
              <a:gd name="T40" fmla="*/ 2147483646 w 129"/>
              <a:gd name="T41" fmla="*/ 2147483646 h 215"/>
              <a:gd name="T42" fmla="*/ 2147483646 w 129"/>
              <a:gd name="T43" fmla="*/ 2147483646 h 215"/>
              <a:gd name="T44" fmla="*/ 2147483646 w 129"/>
              <a:gd name="T45" fmla="*/ 2147483646 h 215"/>
              <a:gd name="T46" fmla="*/ 2147483646 w 129"/>
              <a:gd name="T47" fmla="*/ 0 h 215"/>
              <a:gd name="T48" fmla="*/ 2147483646 w 129"/>
              <a:gd name="T49" fmla="*/ 2147483646 h 215"/>
              <a:gd name="T50" fmla="*/ 2147483646 w 129"/>
              <a:gd name="T51" fmla="*/ 2147483646 h 215"/>
              <a:gd name="T52" fmla="*/ 0 w 129"/>
              <a:gd name="T53" fmla="*/ 2147483646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9"/>
              <a:gd name="T82" fmla="*/ 0 h 215"/>
              <a:gd name="T83" fmla="*/ 129 w 129"/>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9" h="215">
                <a:moveTo>
                  <a:pt x="0" y="53"/>
                </a:moveTo>
                <a:lnTo>
                  <a:pt x="20" y="19"/>
                </a:lnTo>
                <a:lnTo>
                  <a:pt x="54" y="9"/>
                </a:lnTo>
                <a:lnTo>
                  <a:pt x="95" y="16"/>
                </a:lnTo>
                <a:lnTo>
                  <a:pt x="109" y="35"/>
                </a:lnTo>
                <a:lnTo>
                  <a:pt x="120" y="67"/>
                </a:lnTo>
                <a:lnTo>
                  <a:pt x="120" y="93"/>
                </a:lnTo>
                <a:lnTo>
                  <a:pt x="114" y="111"/>
                </a:lnTo>
                <a:lnTo>
                  <a:pt x="114" y="137"/>
                </a:lnTo>
                <a:lnTo>
                  <a:pt x="107" y="168"/>
                </a:lnTo>
                <a:lnTo>
                  <a:pt x="80" y="198"/>
                </a:lnTo>
                <a:lnTo>
                  <a:pt x="63" y="198"/>
                </a:lnTo>
                <a:lnTo>
                  <a:pt x="40" y="198"/>
                </a:lnTo>
                <a:lnTo>
                  <a:pt x="40" y="203"/>
                </a:lnTo>
                <a:lnTo>
                  <a:pt x="57" y="215"/>
                </a:lnTo>
                <a:lnTo>
                  <a:pt x="76" y="211"/>
                </a:lnTo>
                <a:lnTo>
                  <a:pt x="101" y="201"/>
                </a:lnTo>
                <a:lnTo>
                  <a:pt x="121" y="171"/>
                </a:lnTo>
                <a:lnTo>
                  <a:pt x="123" y="121"/>
                </a:lnTo>
                <a:lnTo>
                  <a:pt x="129" y="87"/>
                </a:lnTo>
                <a:lnTo>
                  <a:pt x="129" y="58"/>
                </a:lnTo>
                <a:lnTo>
                  <a:pt x="117" y="32"/>
                </a:lnTo>
                <a:lnTo>
                  <a:pt x="103" y="9"/>
                </a:lnTo>
                <a:lnTo>
                  <a:pt x="69" y="0"/>
                </a:lnTo>
                <a:lnTo>
                  <a:pt x="20" y="6"/>
                </a:lnTo>
                <a:lnTo>
                  <a:pt x="3" y="19"/>
                </a:lnTo>
                <a:lnTo>
                  <a:pt x="0" y="5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7" name="Freeform 276">
            <a:extLst>
              <a:ext uri="{FF2B5EF4-FFF2-40B4-BE49-F238E27FC236}">
                <a16:creationId xmlns:a16="http://schemas.microsoft.com/office/drawing/2014/main" id="{550E199B-F7EF-416D-BB0A-0F753699AF83}"/>
              </a:ext>
            </a:extLst>
          </p:cNvPr>
          <p:cNvSpPr>
            <a:spLocks/>
          </p:cNvSpPr>
          <p:nvPr/>
        </p:nvSpPr>
        <p:spPr bwMode="auto">
          <a:xfrm>
            <a:off x="8781566" y="4392612"/>
            <a:ext cx="30163" cy="47625"/>
          </a:xfrm>
          <a:custGeom>
            <a:avLst/>
            <a:gdLst>
              <a:gd name="T0" fmla="*/ 2147483646 w 118"/>
              <a:gd name="T1" fmla="*/ 0 h 179"/>
              <a:gd name="T2" fmla="*/ 2147483646 w 118"/>
              <a:gd name="T3" fmla="*/ 2147483646 h 179"/>
              <a:gd name="T4" fmla="*/ 2147483646 w 118"/>
              <a:gd name="T5" fmla="*/ 2147483646 h 179"/>
              <a:gd name="T6" fmla="*/ 2147483646 w 118"/>
              <a:gd name="T7" fmla="*/ 2147483646 h 179"/>
              <a:gd name="T8" fmla="*/ 2147483646 w 118"/>
              <a:gd name="T9" fmla="*/ 2147483646 h 179"/>
              <a:gd name="T10" fmla="*/ 0 w 118"/>
              <a:gd name="T11" fmla="*/ 2147483646 h 179"/>
              <a:gd name="T12" fmla="*/ 2147483646 w 118"/>
              <a:gd name="T13" fmla="*/ 2147483646 h 179"/>
              <a:gd name="T14" fmla="*/ 2147483646 w 118"/>
              <a:gd name="T15" fmla="*/ 2147483646 h 179"/>
              <a:gd name="T16" fmla="*/ 2147483646 w 118"/>
              <a:gd name="T17" fmla="*/ 2147483646 h 179"/>
              <a:gd name="T18" fmla="*/ 2147483646 w 118"/>
              <a:gd name="T19" fmla="*/ 0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79"/>
              <a:gd name="T32" fmla="*/ 118 w 118"/>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79">
                <a:moveTo>
                  <a:pt x="118" y="0"/>
                </a:moveTo>
                <a:lnTo>
                  <a:pt x="102" y="39"/>
                </a:lnTo>
                <a:lnTo>
                  <a:pt x="77" y="80"/>
                </a:lnTo>
                <a:lnTo>
                  <a:pt x="52" y="116"/>
                </a:lnTo>
                <a:lnTo>
                  <a:pt x="17" y="164"/>
                </a:lnTo>
                <a:lnTo>
                  <a:pt x="0" y="179"/>
                </a:lnTo>
                <a:lnTo>
                  <a:pt x="39" y="159"/>
                </a:lnTo>
                <a:lnTo>
                  <a:pt x="70" y="115"/>
                </a:lnTo>
                <a:lnTo>
                  <a:pt x="99" y="67"/>
                </a:lnTo>
                <a:lnTo>
                  <a:pt x="118"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8" name="Freeform 277">
            <a:extLst>
              <a:ext uri="{FF2B5EF4-FFF2-40B4-BE49-F238E27FC236}">
                <a16:creationId xmlns:a16="http://schemas.microsoft.com/office/drawing/2014/main" id="{742F29DA-66AD-4376-B650-1460EF21D453}"/>
              </a:ext>
            </a:extLst>
          </p:cNvPr>
          <p:cNvSpPr>
            <a:spLocks/>
          </p:cNvSpPr>
          <p:nvPr/>
        </p:nvSpPr>
        <p:spPr bwMode="auto">
          <a:xfrm>
            <a:off x="8729179" y="4232275"/>
            <a:ext cx="177800" cy="176212"/>
          </a:xfrm>
          <a:custGeom>
            <a:avLst/>
            <a:gdLst>
              <a:gd name="T0" fmla="*/ 2147483646 w 671"/>
              <a:gd name="T1" fmla="*/ 2147483646 h 670"/>
              <a:gd name="T2" fmla="*/ 2147483646 w 671"/>
              <a:gd name="T3" fmla="*/ 2147483646 h 670"/>
              <a:gd name="T4" fmla="*/ 2147483646 w 671"/>
              <a:gd name="T5" fmla="*/ 2147483646 h 670"/>
              <a:gd name="T6" fmla="*/ 2147483646 w 671"/>
              <a:gd name="T7" fmla="*/ 2147483646 h 670"/>
              <a:gd name="T8" fmla="*/ 2147483646 w 671"/>
              <a:gd name="T9" fmla="*/ 2147483646 h 670"/>
              <a:gd name="T10" fmla="*/ 2147483646 w 671"/>
              <a:gd name="T11" fmla="*/ 2147483646 h 670"/>
              <a:gd name="T12" fmla="*/ 2147483646 w 671"/>
              <a:gd name="T13" fmla="*/ 2147483646 h 670"/>
              <a:gd name="T14" fmla="*/ 2147483646 w 671"/>
              <a:gd name="T15" fmla="*/ 2147483646 h 670"/>
              <a:gd name="T16" fmla="*/ 2147483646 w 671"/>
              <a:gd name="T17" fmla="*/ 2147483646 h 670"/>
              <a:gd name="T18" fmla="*/ 2147483646 w 671"/>
              <a:gd name="T19" fmla="*/ 2147483646 h 670"/>
              <a:gd name="T20" fmla="*/ 2147483646 w 671"/>
              <a:gd name="T21" fmla="*/ 2147483646 h 670"/>
              <a:gd name="T22" fmla="*/ 2147483646 w 671"/>
              <a:gd name="T23" fmla="*/ 2147483646 h 670"/>
              <a:gd name="T24" fmla="*/ 2147483646 w 671"/>
              <a:gd name="T25" fmla="*/ 2147483646 h 670"/>
              <a:gd name="T26" fmla="*/ 2147483646 w 671"/>
              <a:gd name="T27" fmla="*/ 2147483646 h 670"/>
              <a:gd name="T28" fmla="*/ 2147483646 w 671"/>
              <a:gd name="T29" fmla="*/ 2147483646 h 670"/>
              <a:gd name="T30" fmla="*/ 2147483646 w 671"/>
              <a:gd name="T31" fmla="*/ 2147483646 h 670"/>
              <a:gd name="T32" fmla="*/ 2147483646 w 671"/>
              <a:gd name="T33" fmla="*/ 2147483646 h 670"/>
              <a:gd name="T34" fmla="*/ 2147483646 w 671"/>
              <a:gd name="T35" fmla="*/ 2147483646 h 670"/>
              <a:gd name="T36" fmla="*/ 2147483646 w 671"/>
              <a:gd name="T37" fmla="*/ 2147483646 h 670"/>
              <a:gd name="T38" fmla="*/ 2147483646 w 671"/>
              <a:gd name="T39" fmla="*/ 2147483646 h 670"/>
              <a:gd name="T40" fmla="*/ 2147483646 w 671"/>
              <a:gd name="T41" fmla="*/ 2147483646 h 670"/>
              <a:gd name="T42" fmla="*/ 2147483646 w 671"/>
              <a:gd name="T43" fmla="*/ 2147483646 h 670"/>
              <a:gd name="T44" fmla="*/ 2147483646 w 671"/>
              <a:gd name="T45" fmla="*/ 2147483646 h 670"/>
              <a:gd name="T46" fmla="*/ 2147483646 w 671"/>
              <a:gd name="T47" fmla="*/ 2147483646 h 670"/>
              <a:gd name="T48" fmla="*/ 2147483646 w 671"/>
              <a:gd name="T49" fmla="*/ 2147483646 h 670"/>
              <a:gd name="T50" fmla="*/ 2147483646 w 671"/>
              <a:gd name="T51" fmla="*/ 2147483646 h 670"/>
              <a:gd name="T52" fmla="*/ 2147483646 w 671"/>
              <a:gd name="T53" fmla="*/ 2147483646 h 670"/>
              <a:gd name="T54" fmla="*/ 2147483646 w 671"/>
              <a:gd name="T55" fmla="*/ 2147483646 h 670"/>
              <a:gd name="T56" fmla="*/ 2147483646 w 671"/>
              <a:gd name="T57" fmla="*/ 2147483646 h 670"/>
              <a:gd name="T58" fmla="*/ 2147483646 w 671"/>
              <a:gd name="T59" fmla="*/ 2147483646 h 670"/>
              <a:gd name="T60" fmla="*/ 2147483646 w 671"/>
              <a:gd name="T61" fmla="*/ 0 h 670"/>
              <a:gd name="T62" fmla="*/ 2147483646 w 671"/>
              <a:gd name="T63" fmla="*/ 2147483646 h 670"/>
              <a:gd name="T64" fmla="*/ 2147483646 w 671"/>
              <a:gd name="T65" fmla="*/ 2147483646 h 670"/>
              <a:gd name="T66" fmla="*/ 2147483646 w 671"/>
              <a:gd name="T67" fmla="*/ 2147483646 h 670"/>
              <a:gd name="T68" fmla="*/ 2147483646 w 671"/>
              <a:gd name="T69" fmla="*/ 2147483646 h 670"/>
              <a:gd name="T70" fmla="*/ 0 w 671"/>
              <a:gd name="T71" fmla="*/ 2147483646 h 670"/>
              <a:gd name="T72" fmla="*/ 2147483646 w 671"/>
              <a:gd name="T73" fmla="*/ 2147483646 h 670"/>
              <a:gd name="T74" fmla="*/ 2147483646 w 671"/>
              <a:gd name="T75" fmla="*/ 2147483646 h 6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1"/>
              <a:gd name="T115" fmla="*/ 0 h 670"/>
              <a:gd name="T116" fmla="*/ 671 w 671"/>
              <a:gd name="T117" fmla="*/ 670 h 6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1" h="670">
                <a:moveTo>
                  <a:pt x="54" y="193"/>
                </a:moveTo>
                <a:lnTo>
                  <a:pt x="155" y="177"/>
                </a:lnTo>
                <a:lnTo>
                  <a:pt x="223" y="187"/>
                </a:lnTo>
                <a:lnTo>
                  <a:pt x="264" y="234"/>
                </a:lnTo>
                <a:lnTo>
                  <a:pt x="238" y="290"/>
                </a:lnTo>
                <a:lnTo>
                  <a:pt x="206" y="311"/>
                </a:lnTo>
                <a:lnTo>
                  <a:pt x="197" y="366"/>
                </a:lnTo>
                <a:lnTo>
                  <a:pt x="217" y="401"/>
                </a:lnTo>
                <a:lnTo>
                  <a:pt x="200" y="453"/>
                </a:lnTo>
                <a:lnTo>
                  <a:pt x="242" y="453"/>
                </a:lnTo>
                <a:lnTo>
                  <a:pt x="254" y="394"/>
                </a:lnTo>
                <a:lnTo>
                  <a:pt x="280" y="366"/>
                </a:lnTo>
                <a:lnTo>
                  <a:pt x="329" y="366"/>
                </a:lnTo>
                <a:lnTo>
                  <a:pt x="378" y="378"/>
                </a:lnTo>
                <a:lnTo>
                  <a:pt x="393" y="419"/>
                </a:lnTo>
                <a:lnTo>
                  <a:pt x="399" y="475"/>
                </a:lnTo>
                <a:lnTo>
                  <a:pt x="393" y="516"/>
                </a:lnTo>
                <a:lnTo>
                  <a:pt x="393" y="547"/>
                </a:lnTo>
                <a:lnTo>
                  <a:pt x="396" y="581"/>
                </a:lnTo>
                <a:lnTo>
                  <a:pt x="428" y="613"/>
                </a:lnTo>
                <a:lnTo>
                  <a:pt x="451" y="632"/>
                </a:lnTo>
                <a:lnTo>
                  <a:pt x="510" y="670"/>
                </a:lnTo>
                <a:lnTo>
                  <a:pt x="620" y="558"/>
                </a:lnTo>
                <a:lnTo>
                  <a:pt x="652" y="466"/>
                </a:lnTo>
                <a:lnTo>
                  <a:pt x="665" y="318"/>
                </a:lnTo>
                <a:lnTo>
                  <a:pt x="671" y="215"/>
                </a:lnTo>
                <a:lnTo>
                  <a:pt x="658" y="114"/>
                </a:lnTo>
                <a:lnTo>
                  <a:pt x="629" y="59"/>
                </a:lnTo>
                <a:lnTo>
                  <a:pt x="562" y="21"/>
                </a:lnTo>
                <a:lnTo>
                  <a:pt x="502" y="8"/>
                </a:lnTo>
                <a:lnTo>
                  <a:pt x="384" y="0"/>
                </a:lnTo>
                <a:lnTo>
                  <a:pt x="270" y="5"/>
                </a:lnTo>
                <a:lnTo>
                  <a:pt x="129" y="30"/>
                </a:lnTo>
                <a:lnTo>
                  <a:pt x="64" y="62"/>
                </a:lnTo>
                <a:lnTo>
                  <a:pt x="32" y="94"/>
                </a:lnTo>
                <a:lnTo>
                  <a:pt x="0" y="140"/>
                </a:lnTo>
                <a:lnTo>
                  <a:pt x="6" y="166"/>
                </a:lnTo>
                <a:lnTo>
                  <a:pt x="54" y="19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9" name="Freeform 278">
            <a:extLst>
              <a:ext uri="{FF2B5EF4-FFF2-40B4-BE49-F238E27FC236}">
                <a16:creationId xmlns:a16="http://schemas.microsoft.com/office/drawing/2014/main" id="{AB131AEA-A318-4D72-A17E-19C5FDD5F8CF}"/>
              </a:ext>
            </a:extLst>
          </p:cNvPr>
          <p:cNvSpPr>
            <a:spLocks/>
          </p:cNvSpPr>
          <p:nvPr/>
        </p:nvSpPr>
        <p:spPr bwMode="auto">
          <a:xfrm>
            <a:off x="8733941" y="4233862"/>
            <a:ext cx="169863" cy="169863"/>
          </a:xfrm>
          <a:custGeom>
            <a:avLst/>
            <a:gdLst>
              <a:gd name="T0" fmla="*/ 2147483646 w 636"/>
              <a:gd name="T1" fmla="*/ 2147483646 h 643"/>
              <a:gd name="T2" fmla="*/ 2147483646 w 636"/>
              <a:gd name="T3" fmla="*/ 2147483646 h 643"/>
              <a:gd name="T4" fmla="*/ 2147483646 w 636"/>
              <a:gd name="T5" fmla="*/ 2147483646 h 643"/>
              <a:gd name="T6" fmla="*/ 2147483646 w 636"/>
              <a:gd name="T7" fmla="*/ 2147483646 h 643"/>
              <a:gd name="T8" fmla="*/ 2147483646 w 636"/>
              <a:gd name="T9" fmla="*/ 2147483646 h 643"/>
              <a:gd name="T10" fmla="*/ 2147483646 w 636"/>
              <a:gd name="T11" fmla="*/ 2147483646 h 643"/>
              <a:gd name="T12" fmla="*/ 2147483646 w 636"/>
              <a:gd name="T13" fmla="*/ 2147483646 h 643"/>
              <a:gd name="T14" fmla="*/ 2147483646 w 636"/>
              <a:gd name="T15" fmla="*/ 2147483646 h 643"/>
              <a:gd name="T16" fmla="*/ 2147483646 w 636"/>
              <a:gd name="T17" fmla="*/ 2147483646 h 643"/>
              <a:gd name="T18" fmla="*/ 2147483646 w 636"/>
              <a:gd name="T19" fmla="*/ 2147483646 h 643"/>
              <a:gd name="T20" fmla="*/ 2147483646 w 636"/>
              <a:gd name="T21" fmla="*/ 2147483646 h 643"/>
              <a:gd name="T22" fmla="*/ 2147483646 w 636"/>
              <a:gd name="T23" fmla="*/ 2147483646 h 643"/>
              <a:gd name="T24" fmla="*/ 2147483646 w 636"/>
              <a:gd name="T25" fmla="*/ 2147483646 h 643"/>
              <a:gd name="T26" fmla="*/ 2147483646 w 636"/>
              <a:gd name="T27" fmla="*/ 2147483646 h 643"/>
              <a:gd name="T28" fmla="*/ 2147483646 w 636"/>
              <a:gd name="T29" fmla="*/ 2147483646 h 643"/>
              <a:gd name="T30" fmla="*/ 2147483646 w 636"/>
              <a:gd name="T31" fmla="*/ 2147483646 h 643"/>
              <a:gd name="T32" fmla="*/ 2147483646 w 636"/>
              <a:gd name="T33" fmla="*/ 2147483646 h 643"/>
              <a:gd name="T34" fmla="*/ 2147483646 w 636"/>
              <a:gd name="T35" fmla="*/ 2147483646 h 643"/>
              <a:gd name="T36" fmla="*/ 2147483646 w 636"/>
              <a:gd name="T37" fmla="*/ 2147483646 h 643"/>
              <a:gd name="T38" fmla="*/ 2147483646 w 636"/>
              <a:gd name="T39" fmla="*/ 2147483646 h 643"/>
              <a:gd name="T40" fmla="*/ 2147483646 w 636"/>
              <a:gd name="T41" fmla="*/ 2147483646 h 643"/>
              <a:gd name="T42" fmla="*/ 2147483646 w 636"/>
              <a:gd name="T43" fmla="*/ 2147483646 h 643"/>
              <a:gd name="T44" fmla="*/ 2147483646 w 636"/>
              <a:gd name="T45" fmla="*/ 2147483646 h 643"/>
              <a:gd name="T46" fmla="*/ 2147483646 w 636"/>
              <a:gd name="T47" fmla="*/ 2147483646 h 643"/>
              <a:gd name="T48" fmla="*/ 2147483646 w 636"/>
              <a:gd name="T49" fmla="*/ 2147483646 h 643"/>
              <a:gd name="T50" fmla="*/ 2147483646 w 636"/>
              <a:gd name="T51" fmla="*/ 2147483646 h 643"/>
              <a:gd name="T52" fmla="*/ 2147483646 w 636"/>
              <a:gd name="T53" fmla="*/ 2147483646 h 643"/>
              <a:gd name="T54" fmla="*/ 2147483646 w 636"/>
              <a:gd name="T55" fmla="*/ 2147483646 h 643"/>
              <a:gd name="T56" fmla="*/ 2147483646 w 636"/>
              <a:gd name="T57" fmla="*/ 2147483646 h 643"/>
              <a:gd name="T58" fmla="*/ 2147483646 w 636"/>
              <a:gd name="T59" fmla="*/ 2147483646 h 643"/>
              <a:gd name="T60" fmla="*/ 2147483646 w 636"/>
              <a:gd name="T61" fmla="*/ 2147483646 h 643"/>
              <a:gd name="T62" fmla="*/ 2147483646 w 636"/>
              <a:gd name="T63" fmla="*/ 2147483646 h 643"/>
              <a:gd name="T64" fmla="*/ 2147483646 w 636"/>
              <a:gd name="T65" fmla="*/ 2147483646 h 643"/>
              <a:gd name="T66" fmla="*/ 2147483646 w 636"/>
              <a:gd name="T67" fmla="*/ 2147483646 h 643"/>
              <a:gd name="T68" fmla="*/ 2147483646 w 636"/>
              <a:gd name="T69" fmla="*/ 2147483646 h 643"/>
              <a:gd name="T70" fmla="*/ 2147483646 w 636"/>
              <a:gd name="T71" fmla="*/ 2147483646 h 643"/>
              <a:gd name="T72" fmla="*/ 2147483646 w 636"/>
              <a:gd name="T73" fmla="*/ 2147483646 h 643"/>
              <a:gd name="T74" fmla="*/ 2147483646 w 636"/>
              <a:gd name="T75" fmla="*/ 2147483646 h 643"/>
              <a:gd name="T76" fmla="*/ 2147483646 w 636"/>
              <a:gd name="T77" fmla="*/ 2147483646 h 643"/>
              <a:gd name="T78" fmla="*/ 2147483646 w 636"/>
              <a:gd name="T79" fmla="*/ 2147483646 h 643"/>
              <a:gd name="T80" fmla="*/ 2147483646 w 636"/>
              <a:gd name="T81" fmla="*/ 2147483646 h 643"/>
              <a:gd name="T82" fmla="*/ 2147483646 w 636"/>
              <a:gd name="T83" fmla="*/ 2147483646 h 643"/>
              <a:gd name="T84" fmla="*/ 2147483646 w 636"/>
              <a:gd name="T85" fmla="*/ 2147483646 h 643"/>
              <a:gd name="T86" fmla="*/ 2147483646 w 636"/>
              <a:gd name="T87" fmla="*/ 2147483646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6"/>
              <a:gd name="T133" fmla="*/ 0 h 643"/>
              <a:gd name="T134" fmla="*/ 636 w 636"/>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6" h="643">
                <a:moveTo>
                  <a:pt x="104" y="41"/>
                </a:moveTo>
                <a:lnTo>
                  <a:pt x="51" y="63"/>
                </a:lnTo>
                <a:lnTo>
                  <a:pt x="25" y="98"/>
                </a:lnTo>
                <a:lnTo>
                  <a:pt x="10" y="121"/>
                </a:lnTo>
                <a:lnTo>
                  <a:pt x="0" y="138"/>
                </a:lnTo>
                <a:lnTo>
                  <a:pt x="13" y="152"/>
                </a:lnTo>
                <a:lnTo>
                  <a:pt x="41" y="169"/>
                </a:lnTo>
                <a:lnTo>
                  <a:pt x="110" y="158"/>
                </a:lnTo>
                <a:lnTo>
                  <a:pt x="160" y="158"/>
                </a:lnTo>
                <a:lnTo>
                  <a:pt x="194" y="141"/>
                </a:lnTo>
                <a:lnTo>
                  <a:pt x="245" y="129"/>
                </a:lnTo>
                <a:lnTo>
                  <a:pt x="290" y="126"/>
                </a:lnTo>
                <a:lnTo>
                  <a:pt x="342" y="129"/>
                </a:lnTo>
                <a:lnTo>
                  <a:pt x="267" y="138"/>
                </a:lnTo>
                <a:lnTo>
                  <a:pt x="229" y="148"/>
                </a:lnTo>
                <a:lnTo>
                  <a:pt x="201" y="158"/>
                </a:lnTo>
                <a:lnTo>
                  <a:pt x="194" y="161"/>
                </a:lnTo>
                <a:lnTo>
                  <a:pt x="213" y="169"/>
                </a:lnTo>
                <a:lnTo>
                  <a:pt x="229" y="185"/>
                </a:lnTo>
                <a:lnTo>
                  <a:pt x="255" y="169"/>
                </a:lnTo>
                <a:lnTo>
                  <a:pt x="277" y="163"/>
                </a:lnTo>
                <a:lnTo>
                  <a:pt x="325" y="155"/>
                </a:lnTo>
                <a:lnTo>
                  <a:pt x="339" y="155"/>
                </a:lnTo>
                <a:lnTo>
                  <a:pt x="293" y="172"/>
                </a:lnTo>
                <a:lnTo>
                  <a:pt x="258" y="188"/>
                </a:lnTo>
                <a:lnTo>
                  <a:pt x="239" y="201"/>
                </a:lnTo>
                <a:lnTo>
                  <a:pt x="255" y="217"/>
                </a:lnTo>
                <a:lnTo>
                  <a:pt x="293" y="204"/>
                </a:lnTo>
                <a:lnTo>
                  <a:pt x="325" y="198"/>
                </a:lnTo>
                <a:lnTo>
                  <a:pt x="267" y="226"/>
                </a:lnTo>
                <a:lnTo>
                  <a:pt x="248" y="239"/>
                </a:lnTo>
                <a:lnTo>
                  <a:pt x="242" y="266"/>
                </a:lnTo>
                <a:lnTo>
                  <a:pt x="232" y="280"/>
                </a:lnTo>
                <a:lnTo>
                  <a:pt x="267" y="263"/>
                </a:lnTo>
                <a:lnTo>
                  <a:pt x="298" y="257"/>
                </a:lnTo>
                <a:lnTo>
                  <a:pt x="348" y="255"/>
                </a:lnTo>
                <a:lnTo>
                  <a:pt x="272" y="276"/>
                </a:lnTo>
                <a:lnTo>
                  <a:pt x="226" y="294"/>
                </a:lnTo>
                <a:lnTo>
                  <a:pt x="194" y="310"/>
                </a:lnTo>
                <a:lnTo>
                  <a:pt x="191" y="335"/>
                </a:lnTo>
                <a:lnTo>
                  <a:pt x="229" y="317"/>
                </a:lnTo>
                <a:lnTo>
                  <a:pt x="280" y="300"/>
                </a:lnTo>
                <a:lnTo>
                  <a:pt x="304" y="300"/>
                </a:lnTo>
                <a:lnTo>
                  <a:pt x="248" y="320"/>
                </a:lnTo>
                <a:lnTo>
                  <a:pt x="204" y="338"/>
                </a:lnTo>
                <a:lnTo>
                  <a:pt x="187" y="355"/>
                </a:lnTo>
                <a:lnTo>
                  <a:pt x="194" y="370"/>
                </a:lnTo>
                <a:lnTo>
                  <a:pt x="229" y="358"/>
                </a:lnTo>
                <a:lnTo>
                  <a:pt x="261" y="344"/>
                </a:lnTo>
                <a:lnTo>
                  <a:pt x="327" y="341"/>
                </a:lnTo>
                <a:lnTo>
                  <a:pt x="354" y="344"/>
                </a:lnTo>
                <a:lnTo>
                  <a:pt x="415" y="348"/>
                </a:lnTo>
                <a:lnTo>
                  <a:pt x="488" y="338"/>
                </a:lnTo>
                <a:lnTo>
                  <a:pt x="444" y="355"/>
                </a:lnTo>
                <a:lnTo>
                  <a:pt x="368" y="367"/>
                </a:lnTo>
                <a:lnTo>
                  <a:pt x="384" y="393"/>
                </a:lnTo>
                <a:lnTo>
                  <a:pt x="438" y="379"/>
                </a:lnTo>
                <a:lnTo>
                  <a:pt x="491" y="361"/>
                </a:lnTo>
                <a:lnTo>
                  <a:pt x="525" y="344"/>
                </a:lnTo>
                <a:lnTo>
                  <a:pt x="460" y="393"/>
                </a:lnTo>
                <a:lnTo>
                  <a:pt x="419" y="405"/>
                </a:lnTo>
                <a:lnTo>
                  <a:pt x="384" y="417"/>
                </a:lnTo>
                <a:lnTo>
                  <a:pt x="387" y="442"/>
                </a:lnTo>
                <a:lnTo>
                  <a:pt x="438" y="434"/>
                </a:lnTo>
                <a:lnTo>
                  <a:pt x="478" y="423"/>
                </a:lnTo>
                <a:lnTo>
                  <a:pt x="454" y="440"/>
                </a:lnTo>
                <a:lnTo>
                  <a:pt x="409" y="452"/>
                </a:lnTo>
                <a:lnTo>
                  <a:pt x="387" y="455"/>
                </a:lnTo>
                <a:lnTo>
                  <a:pt x="387" y="511"/>
                </a:lnTo>
                <a:lnTo>
                  <a:pt x="435" y="492"/>
                </a:lnTo>
                <a:lnTo>
                  <a:pt x="473" y="477"/>
                </a:lnTo>
                <a:lnTo>
                  <a:pt x="432" y="508"/>
                </a:lnTo>
                <a:lnTo>
                  <a:pt x="380" y="530"/>
                </a:lnTo>
                <a:lnTo>
                  <a:pt x="384" y="556"/>
                </a:lnTo>
                <a:lnTo>
                  <a:pt x="412" y="586"/>
                </a:lnTo>
                <a:lnTo>
                  <a:pt x="438" y="553"/>
                </a:lnTo>
                <a:lnTo>
                  <a:pt x="473" y="511"/>
                </a:lnTo>
                <a:lnTo>
                  <a:pt x="496" y="471"/>
                </a:lnTo>
                <a:lnTo>
                  <a:pt x="473" y="533"/>
                </a:lnTo>
                <a:lnTo>
                  <a:pt x="454" y="556"/>
                </a:lnTo>
                <a:lnTo>
                  <a:pt x="419" y="599"/>
                </a:lnTo>
                <a:lnTo>
                  <a:pt x="444" y="628"/>
                </a:lnTo>
                <a:lnTo>
                  <a:pt x="485" y="594"/>
                </a:lnTo>
                <a:lnTo>
                  <a:pt x="514" y="553"/>
                </a:lnTo>
                <a:lnTo>
                  <a:pt x="540" y="508"/>
                </a:lnTo>
                <a:lnTo>
                  <a:pt x="517" y="573"/>
                </a:lnTo>
                <a:lnTo>
                  <a:pt x="491" y="602"/>
                </a:lnTo>
                <a:lnTo>
                  <a:pt x="465" y="631"/>
                </a:lnTo>
                <a:lnTo>
                  <a:pt x="488" y="643"/>
                </a:lnTo>
                <a:lnTo>
                  <a:pt x="540" y="599"/>
                </a:lnTo>
                <a:lnTo>
                  <a:pt x="589" y="530"/>
                </a:lnTo>
                <a:lnTo>
                  <a:pt x="607" y="477"/>
                </a:lnTo>
                <a:lnTo>
                  <a:pt x="620" y="386"/>
                </a:lnTo>
                <a:lnTo>
                  <a:pt x="627" y="317"/>
                </a:lnTo>
                <a:lnTo>
                  <a:pt x="636" y="239"/>
                </a:lnTo>
                <a:lnTo>
                  <a:pt x="582" y="255"/>
                </a:lnTo>
                <a:lnTo>
                  <a:pt x="522" y="276"/>
                </a:lnTo>
                <a:lnTo>
                  <a:pt x="432" y="297"/>
                </a:lnTo>
                <a:lnTo>
                  <a:pt x="514" y="266"/>
                </a:lnTo>
                <a:lnTo>
                  <a:pt x="543" y="249"/>
                </a:lnTo>
                <a:lnTo>
                  <a:pt x="601" y="229"/>
                </a:lnTo>
                <a:lnTo>
                  <a:pt x="630" y="223"/>
                </a:lnTo>
                <a:lnTo>
                  <a:pt x="630" y="182"/>
                </a:lnTo>
                <a:lnTo>
                  <a:pt x="623" y="129"/>
                </a:lnTo>
                <a:lnTo>
                  <a:pt x="551" y="141"/>
                </a:lnTo>
                <a:lnTo>
                  <a:pt x="505" y="155"/>
                </a:lnTo>
                <a:lnTo>
                  <a:pt x="447" y="182"/>
                </a:lnTo>
                <a:lnTo>
                  <a:pt x="499" y="141"/>
                </a:lnTo>
                <a:lnTo>
                  <a:pt x="560" y="124"/>
                </a:lnTo>
                <a:lnTo>
                  <a:pt x="620" y="109"/>
                </a:lnTo>
                <a:lnTo>
                  <a:pt x="607" y="69"/>
                </a:lnTo>
                <a:lnTo>
                  <a:pt x="589" y="45"/>
                </a:lnTo>
                <a:lnTo>
                  <a:pt x="534" y="28"/>
                </a:lnTo>
                <a:lnTo>
                  <a:pt x="482" y="41"/>
                </a:lnTo>
                <a:lnTo>
                  <a:pt x="432" y="76"/>
                </a:lnTo>
                <a:lnTo>
                  <a:pt x="465" y="35"/>
                </a:lnTo>
                <a:lnTo>
                  <a:pt x="517" y="16"/>
                </a:lnTo>
                <a:lnTo>
                  <a:pt x="460" y="6"/>
                </a:lnTo>
                <a:lnTo>
                  <a:pt x="419" y="3"/>
                </a:lnTo>
                <a:lnTo>
                  <a:pt x="359" y="13"/>
                </a:lnTo>
                <a:lnTo>
                  <a:pt x="318" y="38"/>
                </a:lnTo>
                <a:lnTo>
                  <a:pt x="255" y="51"/>
                </a:lnTo>
                <a:lnTo>
                  <a:pt x="298" y="32"/>
                </a:lnTo>
                <a:lnTo>
                  <a:pt x="330" y="13"/>
                </a:lnTo>
                <a:lnTo>
                  <a:pt x="348" y="0"/>
                </a:lnTo>
                <a:lnTo>
                  <a:pt x="287" y="3"/>
                </a:lnTo>
                <a:lnTo>
                  <a:pt x="232" y="6"/>
                </a:lnTo>
                <a:lnTo>
                  <a:pt x="198" y="22"/>
                </a:lnTo>
                <a:lnTo>
                  <a:pt x="163" y="54"/>
                </a:lnTo>
                <a:lnTo>
                  <a:pt x="136" y="95"/>
                </a:lnTo>
                <a:lnTo>
                  <a:pt x="151" y="48"/>
                </a:lnTo>
                <a:lnTo>
                  <a:pt x="184" y="16"/>
                </a:lnTo>
                <a:lnTo>
                  <a:pt x="10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280" name="Group 279">
            <a:extLst>
              <a:ext uri="{FF2B5EF4-FFF2-40B4-BE49-F238E27FC236}">
                <a16:creationId xmlns:a16="http://schemas.microsoft.com/office/drawing/2014/main" id="{86ACC62D-9256-4235-B289-5A687585AB30}"/>
              </a:ext>
            </a:extLst>
          </p:cNvPr>
          <p:cNvGrpSpPr>
            <a:grpSpLocks/>
          </p:cNvGrpSpPr>
          <p:nvPr/>
        </p:nvGrpSpPr>
        <p:grpSpPr bwMode="auto">
          <a:xfrm>
            <a:off x="8378341" y="4664075"/>
            <a:ext cx="184150" cy="112712"/>
            <a:chOff x="5264" y="1904"/>
            <a:chExt cx="116" cy="71"/>
          </a:xfrm>
        </p:grpSpPr>
        <p:sp>
          <p:nvSpPr>
            <p:cNvPr id="281" name="Freeform 280">
              <a:extLst>
                <a:ext uri="{FF2B5EF4-FFF2-40B4-BE49-F238E27FC236}">
                  <a16:creationId xmlns:a16="http://schemas.microsoft.com/office/drawing/2014/main" id="{BCF95BA4-DD86-4F71-A0E0-1AD053EF340F}"/>
                </a:ext>
              </a:extLst>
            </p:cNvPr>
            <p:cNvSpPr>
              <a:spLocks/>
            </p:cNvSpPr>
            <p:nvPr/>
          </p:nvSpPr>
          <p:spPr bwMode="auto">
            <a:xfrm>
              <a:off x="5264" y="1904"/>
              <a:ext cx="116" cy="71"/>
            </a:xfrm>
            <a:custGeom>
              <a:avLst/>
              <a:gdLst>
                <a:gd name="T0" fmla="*/ 0 w 698"/>
                <a:gd name="T1" fmla="*/ 0 h 425"/>
                <a:gd name="T2" fmla="*/ 0 w 698"/>
                <a:gd name="T3" fmla="*/ 0 h 425"/>
                <a:gd name="T4" fmla="*/ 0 w 698"/>
                <a:gd name="T5" fmla="*/ 0 h 425"/>
                <a:gd name="T6" fmla="*/ 0 w 698"/>
                <a:gd name="T7" fmla="*/ 0 h 425"/>
                <a:gd name="T8" fmla="*/ 0 w 698"/>
                <a:gd name="T9" fmla="*/ 0 h 425"/>
                <a:gd name="T10" fmla="*/ 0 w 698"/>
                <a:gd name="T11" fmla="*/ 0 h 425"/>
                <a:gd name="T12" fmla="*/ 0 w 698"/>
                <a:gd name="T13" fmla="*/ 0 h 425"/>
                <a:gd name="T14" fmla="*/ 0 w 698"/>
                <a:gd name="T15" fmla="*/ 0 h 425"/>
                <a:gd name="T16" fmla="*/ 0 w 698"/>
                <a:gd name="T17" fmla="*/ 0 h 425"/>
                <a:gd name="T18" fmla="*/ 0 w 698"/>
                <a:gd name="T19" fmla="*/ 0 h 425"/>
                <a:gd name="T20" fmla="*/ 0 w 698"/>
                <a:gd name="T21" fmla="*/ 0 h 425"/>
                <a:gd name="T22" fmla="*/ 0 w 698"/>
                <a:gd name="T23" fmla="*/ 0 h 425"/>
                <a:gd name="T24" fmla="*/ 0 w 698"/>
                <a:gd name="T25" fmla="*/ 0 h 425"/>
                <a:gd name="T26" fmla="*/ 0 w 698"/>
                <a:gd name="T27" fmla="*/ 0 h 425"/>
                <a:gd name="T28" fmla="*/ 0 w 698"/>
                <a:gd name="T29" fmla="*/ 0 h 425"/>
                <a:gd name="T30" fmla="*/ 0 w 698"/>
                <a:gd name="T31" fmla="*/ 0 h 425"/>
                <a:gd name="T32" fmla="*/ 0 w 698"/>
                <a:gd name="T33" fmla="*/ 0 h 425"/>
                <a:gd name="T34" fmla="*/ 0 w 698"/>
                <a:gd name="T35" fmla="*/ 0 h 425"/>
                <a:gd name="T36" fmla="*/ 0 w 698"/>
                <a:gd name="T37" fmla="*/ 0 h 425"/>
                <a:gd name="T38" fmla="*/ 0 w 698"/>
                <a:gd name="T39" fmla="*/ 0 h 425"/>
                <a:gd name="T40" fmla="*/ 0 w 698"/>
                <a:gd name="T41" fmla="*/ 0 h 425"/>
                <a:gd name="T42" fmla="*/ 0 w 698"/>
                <a:gd name="T43" fmla="*/ 0 h 425"/>
                <a:gd name="T44" fmla="*/ 0 w 698"/>
                <a:gd name="T45" fmla="*/ 0 h 425"/>
                <a:gd name="T46" fmla="*/ 0 w 698"/>
                <a:gd name="T47" fmla="*/ 0 h 425"/>
                <a:gd name="T48" fmla="*/ 0 w 698"/>
                <a:gd name="T49" fmla="*/ 0 h 425"/>
                <a:gd name="T50" fmla="*/ 0 w 698"/>
                <a:gd name="T51" fmla="*/ 0 h 425"/>
                <a:gd name="T52" fmla="*/ 0 w 698"/>
                <a:gd name="T53" fmla="*/ 0 h 425"/>
                <a:gd name="T54" fmla="*/ 0 w 698"/>
                <a:gd name="T55" fmla="*/ 0 h 425"/>
                <a:gd name="T56" fmla="*/ 0 w 698"/>
                <a:gd name="T57" fmla="*/ 0 h 425"/>
                <a:gd name="T58" fmla="*/ 0 w 698"/>
                <a:gd name="T59" fmla="*/ 0 h 425"/>
                <a:gd name="T60" fmla="*/ 0 w 698"/>
                <a:gd name="T61" fmla="*/ 0 h 425"/>
                <a:gd name="T62" fmla="*/ 0 w 698"/>
                <a:gd name="T63" fmla="*/ 0 h 425"/>
                <a:gd name="T64" fmla="*/ 0 w 698"/>
                <a:gd name="T65" fmla="*/ 0 h 425"/>
                <a:gd name="T66" fmla="*/ 0 w 698"/>
                <a:gd name="T67" fmla="*/ 0 h 425"/>
                <a:gd name="T68" fmla="*/ 0 w 698"/>
                <a:gd name="T69" fmla="*/ 0 h 425"/>
                <a:gd name="T70" fmla="*/ 0 w 698"/>
                <a:gd name="T71" fmla="*/ 0 h 425"/>
                <a:gd name="T72" fmla="*/ 0 w 698"/>
                <a:gd name="T73" fmla="*/ 0 h 425"/>
                <a:gd name="T74" fmla="*/ 0 w 698"/>
                <a:gd name="T75" fmla="*/ 0 h 425"/>
                <a:gd name="T76" fmla="*/ 0 w 698"/>
                <a:gd name="T77" fmla="*/ 0 h 425"/>
                <a:gd name="T78" fmla="*/ 0 w 698"/>
                <a:gd name="T79" fmla="*/ 0 h 425"/>
                <a:gd name="T80" fmla="*/ 0 w 698"/>
                <a:gd name="T81" fmla="*/ 0 h 425"/>
                <a:gd name="T82" fmla="*/ 0 w 698"/>
                <a:gd name="T83" fmla="*/ 0 h 425"/>
                <a:gd name="T84" fmla="*/ 0 w 698"/>
                <a:gd name="T85" fmla="*/ 0 h 425"/>
                <a:gd name="T86" fmla="*/ 0 w 698"/>
                <a:gd name="T87" fmla="*/ 0 h 425"/>
                <a:gd name="T88" fmla="*/ 0 w 698"/>
                <a:gd name="T89" fmla="*/ 0 h 425"/>
                <a:gd name="T90" fmla="*/ 0 w 698"/>
                <a:gd name="T91" fmla="*/ 0 h 425"/>
                <a:gd name="T92" fmla="*/ 0 w 698"/>
                <a:gd name="T93" fmla="*/ 0 h 425"/>
                <a:gd name="T94" fmla="*/ 0 w 698"/>
                <a:gd name="T95" fmla="*/ 0 h 425"/>
                <a:gd name="T96" fmla="*/ 0 w 698"/>
                <a:gd name="T97" fmla="*/ 0 h 425"/>
                <a:gd name="T98" fmla="*/ 0 w 698"/>
                <a:gd name="T99" fmla="*/ 0 h 4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8"/>
                <a:gd name="T151" fmla="*/ 0 h 425"/>
                <a:gd name="T152" fmla="*/ 698 w 698"/>
                <a:gd name="T153" fmla="*/ 425 h 4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8" h="425">
                  <a:moveTo>
                    <a:pt x="698" y="253"/>
                  </a:moveTo>
                  <a:lnTo>
                    <a:pt x="611" y="233"/>
                  </a:lnTo>
                  <a:lnTo>
                    <a:pt x="579" y="227"/>
                  </a:lnTo>
                  <a:lnTo>
                    <a:pt x="558" y="210"/>
                  </a:lnTo>
                  <a:lnTo>
                    <a:pt x="538" y="182"/>
                  </a:lnTo>
                  <a:lnTo>
                    <a:pt x="496" y="143"/>
                  </a:lnTo>
                  <a:lnTo>
                    <a:pt x="420" y="79"/>
                  </a:lnTo>
                  <a:lnTo>
                    <a:pt x="407" y="58"/>
                  </a:lnTo>
                  <a:lnTo>
                    <a:pt x="387" y="38"/>
                  </a:lnTo>
                  <a:lnTo>
                    <a:pt x="347" y="32"/>
                  </a:lnTo>
                  <a:lnTo>
                    <a:pt x="225" y="11"/>
                  </a:lnTo>
                  <a:lnTo>
                    <a:pt x="192" y="0"/>
                  </a:lnTo>
                  <a:lnTo>
                    <a:pt x="162" y="14"/>
                  </a:lnTo>
                  <a:lnTo>
                    <a:pt x="147" y="27"/>
                  </a:lnTo>
                  <a:lnTo>
                    <a:pt x="75" y="52"/>
                  </a:lnTo>
                  <a:lnTo>
                    <a:pt x="48" y="62"/>
                  </a:lnTo>
                  <a:lnTo>
                    <a:pt x="37" y="73"/>
                  </a:lnTo>
                  <a:lnTo>
                    <a:pt x="24" y="114"/>
                  </a:lnTo>
                  <a:lnTo>
                    <a:pt x="16" y="133"/>
                  </a:lnTo>
                  <a:lnTo>
                    <a:pt x="9" y="146"/>
                  </a:lnTo>
                  <a:lnTo>
                    <a:pt x="0" y="165"/>
                  </a:lnTo>
                  <a:lnTo>
                    <a:pt x="0" y="181"/>
                  </a:lnTo>
                  <a:lnTo>
                    <a:pt x="15" y="191"/>
                  </a:lnTo>
                  <a:lnTo>
                    <a:pt x="43" y="190"/>
                  </a:lnTo>
                  <a:lnTo>
                    <a:pt x="89" y="168"/>
                  </a:lnTo>
                  <a:lnTo>
                    <a:pt x="147" y="158"/>
                  </a:lnTo>
                  <a:lnTo>
                    <a:pt x="198" y="165"/>
                  </a:lnTo>
                  <a:lnTo>
                    <a:pt x="144" y="179"/>
                  </a:lnTo>
                  <a:lnTo>
                    <a:pt x="105" y="191"/>
                  </a:lnTo>
                  <a:lnTo>
                    <a:pt x="61" y="210"/>
                  </a:lnTo>
                  <a:lnTo>
                    <a:pt x="51" y="224"/>
                  </a:lnTo>
                  <a:lnTo>
                    <a:pt x="51" y="242"/>
                  </a:lnTo>
                  <a:lnTo>
                    <a:pt x="67" y="253"/>
                  </a:lnTo>
                  <a:lnTo>
                    <a:pt x="87" y="250"/>
                  </a:lnTo>
                  <a:lnTo>
                    <a:pt x="150" y="233"/>
                  </a:lnTo>
                  <a:lnTo>
                    <a:pt x="205" y="230"/>
                  </a:lnTo>
                  <a:lnTo>
                    <a:pt x="249" y="233"/>
                  </a:lnTo>
                  <a:lnTo>
                    <a:pt x="273" y="250"/>
                  </a:lnTo>
                  <a:lnTo>
                    <a:pt x="301" y="279"/>
                  </a:lnTo>
                  <a:lnTo>
                    <a:pt x="323" y="310"/>
                  </a:lnTo>
                  <a:lnTo>
                    <a:pt x="346" y="342"/>
                  </a:lnTo>
                  <a:lnTo>
                    <a:pt x="364" y="366"/>
                  </a:lnTo>
                  <a:lnTo>
                    <a:pt x="397" y="389"/>
                  </a:lnTo>
                  <a:lnTo>
                    <a:pt x="429" y="396"/>
                  </a:lnTo>
                  <a:lnTo>
                    <a:pt x="464" y="399"/>
                  </a:lnTo>
                  <a:lnTo>
                    <a:pt x="507" y="396"/>
                  </a:lnTo>
                  <a:lnTo>
                    <a:pt x="539" y="393"/>
                  </a:lnTo>
                  <a:lnTo>
                    <a:pt x="582" y="404"/>
                  </a:lnTo>
                  <a:lnTo>
                    <a:pt x="698" y="425"/>
                  </a:lnTo>
                  <a:lnTo>
                    <a:pt x="698" y="253"/>
                  </a:lnTo>
                  <a:close/>
                </a:path>
              </a:pathLst>
            </a:custGeom>
            <a:solidFill>
              <a:srgbClr val="FFC080"/>
            </a:solidFill>
            <a:ln w="1588">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2" name="Freeform 281">
              <a:extLst>
                <a:ext uri="{FF2B5EF4-FFF2-40B4-BE49-F238E27FC236}">
                  <a16:creationId xmlns:a16="http://schemas.microsoft.com/office/drawing/2014/main" id="{1FF5DAA3-FC4B-4E7D-8642-1EB367410F27}"/>
                </a:ext>
              </a:extLst>
            </p:cNvPr>
            <p:cNvSpPr>
              <a:spLocks/>
            </p:cNvSpPr>
            <p:nvPr/>
          </p:nvSpPr>
          <p:spPr bwMode="auto">
            <a:xfrm>
              <a:off x="5269" y="1916"/>
              <a:ext cx="37" cy="9"/>
            </a:xfrm>
            <a:custGeom>
              <a:avLst/>
              <a:gdLst>
                <a:gd name="T0" fmla="*/ 0 w 223"/>
                <a:gd name="T1" fmla="*/ 0 h 52"/>
                <a:gd name="T2" fmla="*/ 0 w 223"/>
                <a:gd name="T3" fmla="*/ 0 h 52"/>
                <a:gd name="T4" fmla="*/ 0 w 223"/>
                <a:gd name="T5" fmla="*/ 0 h 52"/>
                <a:gd name="T6" fmla="*/ 0 w 223"/>
                <a:gd name="T7" fmla="*/ 0 h 52"/>
                <a:gd name="T8" fmla="*/ 0 w 223"/>
                <a:gd name="T9" fmla="*/ 0 h 52"/>
                <a:gd name="T10" fmla="*/ 0 w 223"/>
                <a:gd name="T11" fmla="*/ 0 h 52"/>
                <a:gd name="T12" fmla="*/ 0 w 223"/>
                <a:gd name="T13" fmla="*/ 0 h 52"/>
                <a:gd name="T14" fmla="*/ 0 w 223"/>
                <a:gd name="T15" fmla="*/ 0 h 52"/>
                <a:gd name="T16" fmla="*/ 0 w 223"/>
                <a:gd name="T17" fmla="*/ 0 h 52"/>
                <a:gd name="T18" fmla="*/ 0 w 223"/>
                <a:gd name="T19" fmla="*/ 0 h 52"/>
                <a:gd name="T20" fmla="*/ 0 w 223"/>
                <a:gd name="T21" fmla="*/ 0 h 52"/>
                <a:gd name="T22" fmla="*/ 0 w 223"/>
                <a:gd name="T23" fmla="*/ 0 h 52"/>
                <a:gd name="T24" fmla="*/ 0 w 223"/>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3"/>
                <a:gd name="T40" fmla="*/ 0 h 52"/>
                <a:gd name="T41" fmla="*/ 223 w 223"/>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3" h="52">
                  <a:moveTo>
                    <a:pt x="0" y="52"/>
                  </a:moveTo>
                  <a:lnTo>
                    <a:pt x="38" y="36"/>
                  </a:lnTo>
                  <a:lnTo>
                    <a:pt x="69" y="30"/>
                  </a:lnTo>
                  <a:lnTo>
                    <a:pt x="107" y="18"/>
                  </a:lnTo>
                  <a:lnTo>
                    <a:pt x="139" y="11"/>
                  </a:lnTo>
                  <a:lnTo>
                    <a:pt x="189" y="15"/>
                  </a:lnTo>
                  <a:lnTo>
                    <a:pt x="223" y="18"/>
                  </a:lnTo>
                  <a:lnTo>
                    <a:pt x="171" y="8"/>
                  </a:lnTo>
                  <a:lnTo>
                    <a:pt x="127" y="0"/>
                  </a:lnTo>
                  <a:lnTo>
                    <a:pt x="69" y="24"/>
                  </a:lnTo>
                  <a:lnTo>
                    <a:pt x="38" y="28"/>
                  </a:lnTo>
                  <a:lnTo>
                    <a:pt x="3" y="45"/>
                  </a:lnTo>
                  <a:lnTo>
                    <a:pt x="0" y="5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3" name="Freeform 282">
              <a:extLst>
                <a:ext uri="{FF2B5EF4-FFF2-40B4-BE49-F238E27FC236}">
                  <a16:creationId xmlns:a16="http://schemas.microsoft.com/office/drawing/2014/main" id="{ED307911-56F8-4485-B704-2A690D60E8FE}"/>
                </a:ext>
              </a:extLst>
            </p:cNvPr>
            <p:cNvSpPr>
              <a:spLocks/>
            </p:cNvSpPr>
            <p:nvPr/>
          </p:nvSpPr>
          <p:spPr bwMode="auto">
            <a:xfrm>
              <a:off x="5289" y="1907"/>
              <a:ext cx="31" cy="6"/>
            </a:xfrm>
            <a:custGeom>
              <a:avLst/>
              <a:gdLst>
                <a:gd name="T0" fmla="*/ 0 w 188"/>
                <a:gd name="T1" fmla="*/ 0 h 36"/>
                <a:gd name="T2" fmla="*/ 0 w 188"/>
                <a:gd name="T3" fmla="*/ 0 h 36"/>
                <a:gd name="T4" fmla="*/ 0 w 188"/>
                <a:gd name="T5" fmla="*/ 0 h 36"/>
                <a:gd name="T6" fmla="*/ 0 w 188"/>
                <a:gd name="T7" fmla="*/ 0 h 36"/>
                <a:gd name="T8" fmla="*/ 0 w 188"/>
                <a:gd name="T9" fmla="*/ 0 h 36"/>
                <a:gd name="T10" fmla="*/ 0 w 188"/>
                <a:gd name="T11" fmla="*/ 0 h 36"/>
                <a:gd name="T12" fmla="*/ 0 w 188"/>
                <a:gd name="T13" fmla="*/ 0 h 36"/>
                <a:gd name="T14" fmla="*/ 0 w 188"/>
                <a:gd name="T15" fmla="*/ 0 h 36"/>
                <a:gd name="T16" fmla="*/ 0 w 188"/>
                <a:gd name="T17" fmla="*/ 0 h 36"/>
                <a:gd name="T18" fmla="*/ 0 w 188"/>
                <a:gd name="T19" fmla="*/ 0 h 36"/>
                <a:gd name="T20" fmla="*/ 0 w 188"/>
                <a:gd name="T21" fmla="*/ 0 h 36"/>
                <a:gd name="T22" fmla="*/ 0 w 18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
                <a:gd name="T37" fmla="*/ 0 h 36"/>
                <a:gd name="T38" fmla="*/ 188 w 18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 h="36">
                  <a:moveTo>
                    <a:pt x="51" y="0"/>
                  </a:moveTo>
                  <a:lnTo>
                    <a:pt x="29" y="1"/>
                  </a:lnTo>
                  <a:lnTo>
                    <a:pt x="0" y="11"/>
                  </a:lnTo>
                  <a:lnTo>
                    <a:pt x="19" y="9"/>
                  </a:lnTo>
                  <a:lnTo>
                    <a:pt x="48" y="4"/>
                  </a:lnTo>
                  <a:lnTo>
                    <a:pt x="109" y="20"/>
                  </a:lnTo>
                  <a:lnTo>
                    <a:pt x="143" y="30"/>
                  </a:lnTo>
                  <a:lnTo>
                    <a:pt x="181" y="36"/>
                  </a:lnTo>
                  <a:lnTo>
                    <a:pt x="188" y="30"/>
                  </a:lnTo>
                  <a:lnTo>
                    <a:pt x="146" y="22"/>
                  </a:lnTo>
                  <a:lnTo>
                    <a:pt x="97" y="11"/>
                  </a:lnTo>
                  <a:lnTo>
                    <a:pt x="5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4" name="Freeform 283">
              <a:extLst>
                <a:ext uri="{FF2B5EF4-FFF2-40B4-BE49-F238E27FC236}">
                  <a16:creationId xmlns:a16="http://schemas.microsoft.com/office/drawing/2014/main" id="{FD5FEC4C-24E8-401D-911A-8A0ACA100BBB}"/>
                </a:ext>
              </a:extLst>
            </p:cNvPr>
            <p:cNvSpPr>
              <a:spLocks/>
            </p:cNvSpPr>
            <p:nvPr/>
          </p:nvSpPr>
          <p:spPr bwMode="auto">
            <a:xfrm>
              <a:off x="5295" y="1929"/>
              <a:ext cx="13" cy="3"/>
            </a:xfrm>
            <a:custGeom>
              <a:avLst/>
              <a:gdLst>
                <a:gd name="T0" fmla="*/ 0 w 76"/>
                <a:gd name="T1" fmla="*/ 0 h 17"/>
                <a:gd name="T2" fmla="*/ 0 w 76"/>
                <a:gd name="T3" fmla="*/ 0 h 17"/>
                <a:gd name="T4" fmla="*/ 0 w 76"/>
                <a:gd name="T5" fmla="*/ 0 h 17"/>
                <a:gd name="T6" fmla="*/ 0 w 76"/>
                <a:gd name="T7" fmla="*/ 0 h 17"/>
                <a:gd name="T8" fmla="*/ 0 w 76"/>
                <a:gd name="T9" fmla="*/ 0 h 17"/>
                <a:gd name="T10" fmla="*/ 0 w 76"/>
                <a:gd name="T11" fmla="*/ 0 h 17"/>
                <a:gd name="T12" fmla="*/ 0 w 76"/>
                <a:gd name="T13" fmla="*/ 0 h 17"/>
                <a:gd name="T14" fmla="*/ 0 60000 65536"/>
                <a:gd name="T15" fmla="*/ 0 60000 65536"/>
                <a:gd name="T16" fmla="*/ 0 60000 65536"/>
                <a:gd name="T17" fmla="*/ 0 60000 65536"/>
                <a:gd name="T18" fmla="*/ 0 60000 65536"/>
                <a:gd name="T19" fmla="*/ 0 60000 65536"/>
                <a:gd name="T20" fmla="*/ 0 60000 65536"/>
                <a:gd name="T21" fmla="*/ 0 w 76"/>
                <a:gd name="T22" fmla="*/ 0 h 17"/>
                <a:gd name="T23" fmla="*/ 76 w 76"/>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7">
                  <a:moveTo>
                    <a:pt x="0" y="8"/>
                  </a:moveTo>
                  <a:lnTo>
                    <a:pt x="8" y="17"/>
                  </a:lnTo>
                  <a:lnTo>
                    <a:pt x="36" y="12"/>
                  </a:lnTo>
                  <a:lnTo>
                    <a:pt x="67" y="12"/>
                  </a:lnTo>
                  <a:lnTo>
                    <a:pt x="76" y="0"/>
                  </a:lnTo>
                  <a:lnTo>
                    <a:pt x="55" y="4"/>
                  </a:lnTo>
                  <a:lnTo>
                    <a:pt x="0" y="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5" name="Freeform 284">
              <a:extLst>
                <a:ext uri="{FF2B5EF4-FFF2-40B4-BE49-F238E27FC236}">
                  <a16:creationId xmlns:a16="http://schemas.microsoft.com/office/drawing/2014/main" id="{23DBADBD-DBC3-49DC-AAEA-7E88D580AE44}"/>
                </a:ext>
              </a:extLst>
            </p:cNvPr>
            <p:cNvSpPr>
              <a:spLocks/>
            </p:cNvSpPr>
            <p:nvPr/>
          </p:nvSpPr>
          <p:spPr bwMode="auto">
            <a:xfrm>
              <a:off x="5268" y="1926"/>
              <a:ext cx="3" cy="6"/>
            </a:xfrm>
            <a:custGeom>
              <a:avLst/>
              <a:gdLst>
                <a:gd name="T0" fmla="*/ 0 w 19"/>
                <a:gd name="T1" fmla="*/ 0 h 32"/>
                <a:gd name="T2" fmla="*/ 0 w 19"/>
                <a:gd name="T3" fmla="*/ 0 h 32"/>
                <a:gd name="T4" fmla="*/ 0 w 19"/>
                <a:gd name="T5" fmla="*/ 0 h 32"/>
                <a:gd name="T6" fmla="*/ 0 w 19"/>
                <a:gd name="T7" fmla="*/ 0 h 32"/>
                <a:gd name="T8" fmla="*/ 0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19" y="0"/>
                  </a:moveTo>
                  <a:lnTo>
                    <a:pt x="19" y="9"/>
                  </a:lnTo>
                  <a:lnTo>
                    <a:pt x="14" y="24"/>
                  </a:lnTo>
                  <a:lnTo>
                    <a:pt x="0" y="32"/>
                  </a:lnTo>
                  <a:lnTo>
                    <a:pt x="1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6" name="Freeform 285">
              <a:extLst>
                <a:ext uri="{FF2B5EF4-FFF2-40B4-BE49-F238E27FC236}">
                  <a16:creationId xmlns:a16="http://schemas.microsoft.com/office/drawing/2014/main" id="{704FB475-1F00-4612-9424-E9F07E6E2059}"/>
                </a:ext>
              </a:extLst>
            </p:cNvPr>
            <p:cNvSpPr>
              <a:spLocks/>
            </p:cNvSpPr>
            <p:nvPr/>
          </p:nvSpPr>
          <p:spPr bwMode="auto">
            <a:xfrm>
              <a:off x="5277" y="1940"/>
              <a:ext cx="3" cy="3"/>
            </a:xfrm>
            <a:custGeom>
              <a:avLst/>
              <a:gdLst>
                <a:gd name="T0" fmla="*/ 0 w 14"/>
                <a:gd name="T1" fmla="*/ 0 h 18"/>
                <a:gd name="T2" fmla="*/ 0 w 14"/>
                <a:gd name="T3" fmla="*/ 0 h 18"/>
                <a:gd name="T4" fmla="*/ 0 w 14"/>
                <a:gd name="T5" fmla="*/ 0 h 18"/>
                <a:gd name="T6" fmla="*/ 0 w 14"/>
                <a:gd name="T7" fmla="*/ 0 h 18"/>
                <a:gd name="T8" fmla="*/ 0 60000 65536"/>
                <a:gd name="T9" fmla="*/ 0 60000 65536"/>
                <a:gd name="T10" fmla="*/ 0 60000 65536"/>
                <a:gd name="T11" fmla="*/ 0 60000 65536"/>
                <a:gd name="T12" fmla="*/ 0 w 14"/>
                <a:gd name="T13" fmla="*/ 0 h 18"/>
                <a:gd name="T14" fmla="*/ 14 w 14"/>
                <a:gd name="T15" fmla="*/ 18 h 18"/>
              </a:gdLst>
              <a:ahLst/>
              <a:cxnLst>
                <a:cxn ang="T8">
                  <a:pos x="T0" y="T1"/>
                </a:cxn>
                <a:cxn ang="T9">
                  <a:pos x="T2" y="T3"/>
                </a:cxn>
                <a:cxn ang="T10">
                  <a:pos x="T4" y="T5"/>
                </a:cxn>
                <a:cxn ang="T11">
                  <a:pos x="T6" y="T7"/>
                </a:cxn>
              </a:cxnLst>
              <a:rect l="T12" t="T13" r="T14" b="T15"/>
              <a:pathLst>
                <a:path w="14" h="18">
                  <a:moveTo>
                    <a:pt x="14" y="0"/>
                  </a:moveTo>
                  <a:lnTo>
                    <a:pt x="11" y="9"/>
                  </a:lnTo>
                  <a:lnTo>
                    <a:pt x="0" y="18"/>
                  </a:lnTo>
                  <a:lnTo>
                    <a:pt x="14"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7" name="Freeform 286">
              <a:extLst>
                <a:ext uri="{FF2B5EF4-FFF2-40B4-BE49-F238E27FC236}">
                  <a16:creationId xmlns:a16="http://schemas.microsoft.com/office/drawing/2014/main" id="{68F24C84-306C-4095-87FB-AB8C79702FC5}"/>
                </a:ext>
              </a:extLst>
            </p:cNvPr>
            <p:cNvSpPr>
              <a:spLocks/>
            </p:cNvSpPr>
            <p:nvPr/>
          </p:nvSpPr>
          <p:spPr bwMode="auto">
            <a:xfrm>
              <a:off x="5319" y="1921"/>
              <a:ext cx="6" cy="7"/>
            </a:xfrm>
            <a:custGeom>
              <a:avLst/>
              <a:gdLst>
                <a:gd name="T0" fmla="*/ 0 w 35"/>
                <a:gd name="T1" fmla="*/ 0 h 43"/>
                <a:gd name="T2" fmla="*/ 0 w 35"/>
                <a:gd name="T3" fmla="*/ 0 h 43"/>
                <a:gd name="T4" fmla="*/ 0 w 35"/>
                <a:gd name="T5" fmla="*/ 0 h 43"/>
                <a:gd name="T6" fmla="*/ 0 w 35"/>
                <a:gd name="T7" fmla="*/ 0 h 43"/>
                <a:gd name="T8" fmla="*/ 0 w 35"/>
                <a:gd name="T9" fmla="*/ 0 h 43"/>
                <a:gd name="T10" fmla="*/ 0 60000 65536"/>
                <a:gd name="T11" fmla="*/ 0 60000 65536"/>
                <a:gd name="T12" fmla="*/ 0 60000 65536"/>
                <a:gd name="T13" fmla="*/ 0 60000 65536"/>
                <a:gd name="T14" fmla="*/ 0 60000 65536"/>
                <a:gd name="T15" fmla="*/ 0 w 35"/>
                <a:gd name="T16" fmla="*/ 0 h 43"/>
                <a:gd name="T17" fmla="*/ 35 w 35"/>
                <a:gd name="T18" fmla="*/ 43 h 43"/>
              </a:gdLst>
              <a:ahLst/>
              <a:cxnLst>
                <a:cxn ang="T10">
                  <a:pos x="T0" y="T1"/>
                </a:cxn>
                <a:cxn ang="T11">
                  <a:pos x="T2" y="T3"/>
                </a:cxn>
                <a:cxn ang="T12">
                  <a:pos x="T4" y="T5"/>
                </a:cxn>
                <a:cxn ang="T13">
                  <a:pos x="T6" y="T7"/>
                </a:cxn>
                <a:cxn ang="T14">
                  <a:pos x="T8" y="T9"/>
                </a:cxn>
              </a:cxnLst>
              <a:rect l="T15" t="T16" r="T17" b="T18"/>
              <a:pathLst>
                <a:path w="35" h="43">
                  <a:moveTo>
                    <a:pt x="0" y="0"/>
                  </a:moveTo>
                  <a:lnTo>
                    <a:pt x="7" y="14"/>
                  </a:lnTo>
                  <a:lnTo>
                    <a:pt x="7" y="24"/>
                  </a:lnTo>
                  <a:lnTo>
                    <a:pt x="35" y="4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8" name="Freeform 287">
              <a:extLst>
                <a:ext uri="{FF2B5EF4-FFF2-40B4-BE49-F238E27FC236}">
                  <a16:creationId xmlns:a16="http://schemas.microsoft.com/office/drawing/2014/main" id="{B7759F6C-3396-414E-9D6C-0ED68218439B}"/>
                </a:ext>
              </a:extLst>
            </p:cNvPr>
            <p:cNvSpPr>
              <a:spLocks/>
            </p:cNvSpPr>
            <p:nvPr/>
          </p:nvSpPr>
          <p:spPr bwMode="auto">
            <a:xfrm>
              <a:off x="5330" y="1921"/>
              <a:ext cx="19" cy="19"/>
            </a:xfrm>
            <a:custGeom>
              <a:avLst/>
              <a:gdLst>
                <a:gd name="T0" fmla="*/ 0 w 114"/>
                <a:gd name="T1" fmla="*/ 0 h 114"/>
                <a:gd name="T2" fmla="*/ 0 w 114"/>
                <a:gd name="T3" fmla="*/ 0 h 114"/>
                <a:gd name="T4" fmla="*/ 0 w 114"/>
                <a:gd name="T5" fmla="*/ 0 h 114"/>
                <a:gd name="T6" fmla="*/ 0 w 114"/>
                <a:gd name="T7" fmla="*/ 0 h 114"/>
                <a:gd name="T8" fmla="*/ 0 w 114"/>
                <a:gd name="T9" fmla="*/ 0 h 114"/>
                <a:gd name="T10" fmla="*/ 0 w 114"/>
                <a:gd name="T11" fmla="*/ 0 h 114"/>
                <a:gd name="T12" fmla="*/ 0 60000 65536"/>
                <a:gd name="T13" fmla="*/ 0 60000 65536"/>
                <a:gd name="T14" fmla="*/ 0 60000 65536"/>
                <a:gd name="T15" fmla="*/ 0 60000 65536"/>
                <a:gd name="T16" fmla="*/ 0 60000 65536"/>
                <a:gd name="T17" fmla="*/ 0 60000 65536"/>
                <a:gd name="T18" fmla="*/ 0 w 114"/>
                <a:gd name="T19" fmla="*/ 0 h 114"/>
                <a:gd name="T20" fmla="*/ 114 w 114"/>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114" h="114">
                  <a:moveTo>
                    <a:pt x="0" y="0"/>
                  </a:moveTo>
                  <a:lnTo>
                    <a:pt x="21" y="35"/>
                  </a:lnTo>
                  <a:lnTo>
                    <a:pt x="43" y="63"/>
                  </a:lnTo>
                  <a:lnTo>
                    <a:pt x="114" y="114"/>
                  </a:lnTo>
                  <a:lnTo>
                    <a:pt x="47" y="5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9" name="Freeform 288">
              <a:extLst>
                <a:ext uri="{FF2B5EF4-FFF2-40B4-BE49-F238E27FC236}">
                  <a16:creationId xmlns:a16="http://schemas.microsoft.com/office/drawing/2014/main" id="{998BE286-C5DC-49DD-BC2B-6D108D26CBCB}"/>
                </a:ext>
              </a:extLst>
            </p:cNvPr>
            <p:cNvSpPr>
              <a:spLocks/>
            </p:cNvSpPr>
            <p:nvPr/>
          </p:nvSpPr>
          <p:spPr bwMode="auto">
            <a:xfrm>
              <a:off x="5354" y="1948"/>
              <a:ext cx="4" cy="13"/>
            </a:xfrm>
            <a:custGeom>
              <a:avLst/>
              <a:gdLst>
                <a:gd name="T0" fmla="*/ 0 w 27"/>
                <a:gd name="T1" fmla="*/ 0 h 82"/>
                <a:gd name="T2" fmla="*/ 0 w 27"/>
                <a:gd name="T3" fmla="*/ 0 h 82"/>
                <a:gd name="T4" fmla="*/ 0 w 27"/>
                <a:gd name="T5" fmla="*/ 0 h 82"/>
                <a:gd name="T6" fmla="*/ 0 w 27"/>
                <a:gd name="T7" fmla="*/ 0 h 82"/>
                <a:gd name="T8" fmla="*/ 0 w 27"/>
                <a:gd name="T9" fmla="*/ 0 h 82"/>
                <a:gd name="T10" fmla="*/ 0 w 27"/>
                <a:gd name="T11" fmla="*/ 0 h 82"/>
                <a:gd name="T12" fmla="*/ 0 w 27"/>
                <a:gd name="T13" fmla="*/ 0 h 82"/>
                <a:gd name="T14" fmla="*/ 0 60000 65536"/>
                <a:gd name="T15" fmla="*/ 0 60000 65536"/>
                <a:gd name="T16" fmla="*/ 0 60000 65536"/>
                <a:gd name="T17" fmla="*/ 0 60000 65536"/>
                <a:gd name="T18" fmla="*/ 0 60000 65536"/>
                <a:gd name="T19" fmla="*/ 0 60000 65536"/>
                <a:gd name="T20" fmla="*/ 0 60000 65536"/>
                <a:gd name="T21" fmla="*/ 0 w 27"/>
                <a:gd name="T22" fmla="*/ 0 h 82"/>
                <a:gd name="T23" fmla="*/ 27 w 27"/>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82">
                  <a:moveTo>
                    <a:pt x="27" y="0"/>
                  </a:moveTo>
                  <a:lnTo>
                    <a:pt x="9" y="29"/>
                  </a:lnTo>
                  <a:lnTo>
                    <a:pt x="4" y="57"/>
                  </a:lnTo>
                  <a:lnTo>
                    <a:pt x="3" y="82"/>
                  </a:lnTo>
                  <a:lnTo>
                    <a:pt x="0" y="47"/>
                  </a:lnTo>
                  <a:lnTo>
                    <a:pt x="3" y="21"/>
                  </a:lnTo>
                  <a:lnTo>
                    <a:pt x="2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0" name="Freeform 289">
              <a:extLst>
                <a:ext uri="{FF2B5EF4-FFF2-40B4-BE49-F238E27FC236}">
                  <a16:creationId xmlns:a16="http://schemas.microsoft.com/office/drawing/2014/main" id="{75EDE4DB-30C5-44BD-921F-BDF4D51E9106}"/>
                </a:ext>
              </a:extLst>
            </p:cNvPr>
            <p:cNvSpPr>
              <a:spLocks/>
            </p:cNvSpPr>
            <p:nvPr/>
          </p:nvSpPr>
          <p:spPr bwMode="auto">
            <a:xfrm>
              <a:off x="5312" y="1934"/>
              <a:ext cx="2" cy="5"/>
            </a:xfrm>
            <a:custGeom>
              <a:avLst/>
              <a:gdLst>
                <a:gd name="T0" fmla="*/ 0 w 15"/>
                <a:gd name="T1" fmla="*/ 0 h 30"/>
                <a:gd name="T2" fmla="*/ 0 w 15"/>
                <a:gd name="T3" fmla="*/ 0 h 30"/>
                <a:gd name="T4" fmla="*/ 0 w 15"/>
                <a:gd name="T5" fmla="*/ 0 h 30"/>
                <a:gd name="T6" fmla="*/ 0 w 15"/>
                <a:gd name="T7" fmla="*/ 0 h 30"/>
                <a:gd name="T8" fmla="*/ 0 60000 65536"/>
                <a:gd name="T9" fmla="*/ 0 60000 65536"/>
                <a:gd name="T10" fmla="*/ 0 60000 65536"/>
                <a:gd name="T11" fmla="*/ 0 60000 65536"/>
                <a:gd name="T12" fmla="*/ 0 w 15"/>
                <a:gd name="T13" fmla="*/ 0 h 30"/>
                <a:gd name="T14" fmla="*/ 15 w 15"/>
                <a:gd name="T15" fmla="*/ 30 h 30"/>
              </a:gdLst>
              <a:ahLst/>
              <a:cxnLst>
                <a:cxn ang="T8">
                  <a:pos x="T0" y="T1"/>
                </a:cxn>
                <a:cxn ang="T9">
                  <a:pos x="T2" y="T3"/>
                </a:cxn>
                <a:cxn ang="T10">
                  <a:pos x="T4" y="T5"/>
                </a:cxn>
                <a:cxn ang="T11">
                  <a:pos x="T6" y="T7"/>
                </a:cxn>
              </a:cxnLst>
              <a:rect l="T12" t="T13" r="T14" b="T15"/>
              <a:pathLst>
                <a:path w="15" h="30">
                  <a:moveTo>
                    <a:pt x="11" y="0"/>
                  </a:moveTo>
                  <a:lnTo>
                    <a:pt x="15" y="12"/>
                  </a:lnTo>
                  <a:lnTo>
                    <a:pt x="0" y="30"/>
                  </a:lnTo>
                  <a:lnTo>
                    <a:pt x="1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291" name="Group 290">
            <a:extLst>
              <a:ext uri="{FF2B5EF4-FFF2-40B4-BE49-F238E27FC236}">
                <a16:creationId xmlns:a16="http://schemas.microsoft.com/office/drawing/2014/main" id="{76D77ADF-A746-4986-B895-7E401AA3EAEE}"/>
              </a:ext>
            </a:extLst>
          </p:cNvPr>
          <p:cNvGrpSpPr>
            <a:grpSpLocks/>
          </p:cNvGrpSpPr>
          <p:nvPr/>
        </p:nvGrpSpPr>
        <p:grpSpPr bwMode="auto">
          <a:xfrm>
            <a:off x="8533916" y="4416425"/>
            <a:ext cx="425450" cy="484187"/>
            <a:chOff x="5362" y="1748"/>
            <a:chExt cx="268" cy="305"/>
          </a:xfrm>
        </p:grpSpPr>
        <p:sp>
          <p:nvSpPr>
            <p:cNvPr id="292" name="Freeform 291">
              <a:extLst>
                <a:ext uri="{FF2B5EF4-FFF2-40B4-BE49-F238E27FC236}">
                  <a16:creationId xmlns:a16="http://schemas.microsoft.com/office/drawing/2014/main" id="{39C7E233-A8E0-4CF7-899F-3313C82F85F6}"/>
                </a:ext>
              </a:extLst>
            </p:cNvPr>
            <p:cNvSpPr>
              <a:spLocks/>
            </p:cNvSpPr>
            <p:nvPr/>
          </p:nvSpPr>
          <p:spPr bwMode="auto">
            <a:xfrm>
              <a:off x="5477" y="1748"/>
              <a:ext cx="8" cy="6"/>
            </a:xfrm>
            <a:custGeom>
              <a:avLst/>
              <a:gdLst>
                <a:gd name="T0" fmla="*/ 0 w 51"/>
                <a:gd name="T1" fmla="*/ 0 h 36"/>
                <a:gd name="T2" fmla="*/ 0 w 51"/>
                <a:gd name="T3" fmla="*/ 0 h 36"/>
                <a:gd name="T4" fmla="*/ 0 w 51"/>
                <a:gd name="T5" fmla="*/ 0 h 36"/>
                <a:gd name="T6" fmla="*/ 0 w 51"/>
                <a:gd name="T7" fmla="*/ 0 h 36"/>
                <a:gd name="T8" fmla="*/ 0 w 51"/>
                <a:gd name="T9" fmla="*/ 0 h 36"/>
                <a:gd name="T10" fmla="*/ 0 w 51"/>
                <a:gd name="T11" fmla="*/ 0 h 36"/>
                <a:gd name="T12" fmla="*/ 0 w 51"/>
                <a:gd name="T13" fmla="*/ 0 h 36"/>
                <a:gd name="T14" fmla="*/ 0 w 51"/>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36"/>
                <a:gd name="T26" fmla="*/ 51 w 51"/>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36">
                  <a:moveTo>
                    <a:pt x="0" y="0"/>
                  </a:moveTo>
                  <a:lnTo>
                    <a:pt x="14" y="10"/>
                  </a:lnTo>
                  <a:lnTo>
                    <a:pt x="29" y="15"/>
                  </a:lnTo>
                  <a:lnTo>
                    <a:pt x="43" y="23"/>
                  </a:lnTo>
                  <a:lnTo>
                    <a:pt x="51" y="36"/>
                  </a:lnTo>
                  <a:lnTo>
                    <a:pt x="39" y="32"/>
                  </a:lnTo>
                  <a:lnTo>
                    <a:pt x="14" y="2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3" name="Freeform 292">
              <a:extLst>
                <a:ext uri="{FF2B5EF4-FFF2-40B4-BE49-F238E27FC236}">
                  <a16:creationId xmlns:a16="http://schemas.microsoft.com/office/drawing/2014/main" id="{66ABD6F4-A767-45DC-ACD7-03373CE8AE4B}"/>
                </a:ext>
              </a:extLst>
            </p:cNvPr>
            <p:cNvSpPr>
              <a:spLocks/>
            </p:cNvSpPr>
            <p:nvPr/>
          </p:nvSpPr>
          <p:spPr bwMode="auto">
            <a:xfrm>
              <a:off x="5479" y="1758"/>
              <a:ext cx="2" cy="4"/>
            </a:xfrm>
            <a:custGeom>
              <a:avLst/>
              <a:gdLst>
                <a:gd name="T0" fmla="*/ 0 w 14"/>
                <a:gd name="T1" fmla="*/ 0 h 24"/>
                <a:gd name="T2" fmla="*/ 0 w 14"/>
                <a:gd name="T3" fmla="*/ 0 h 24"/>
                <a:gd name="T4" fmla="*/ 0 w 14"/>
                <a:gd name="T5" fmla="*/ 0 h 24"/>
                <a:gd name="T6" fmla="*/ 0 w 14"/>
                <a:gd name="T7" fmla="*/ 0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0" y="0"/>
                  </a:moveTo>
                  <a:lnTo>
                    <a:pt x="14" y="0"/>
                  </a:lnTo>
                  <a:lnTo>
                    <a:pt x="14" y="2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4" name="Freeform 293">
              <a:extLst>
                <a:ext uri="{FF2B5EF4-FFF2-40B4-BE49-F238E27FC236}">
                  <a16:creationId xmlns:a16="http://schemas.microsoft.com/office/drawing/2014/main" id="{8E4068B4-F74C-4A87-8FB4-314A395D2DD8}"/>
                </a:ext>
              </a:extLst>
            </p:cNvPr>
            <p:cNvSpPr>
              <a:spLocks/>
            </p:cNvSpPr>
            <p:nvPr/>
          </p:nvSpPr>
          <p:spPr bwMode="auto">
            <a:xfrm>
              <a:off x="5444" y="1788"/>
              <a:ext cx="71" cy="180"/>
            </a:xfrm>
            <a:custGeom>
              <a:avLst/>
              <a:gdLst>
                <a:gd name="T0" fmla="*/ 0 w 431"/>
                <a:gd name="T1" fmla="*/ 0 h 1076"/>
                <a:gd name="T2" fmla="*/ 0 w 431"/>
                <a:gd name="T3" fmla="*/ 0 h 1076"/>
                <a:gd name="T4" fmla="*/ 0 w 431"/>
                <a:gd name="T5" fmla="*/ 0 h 1076"/>
                <a:gd name="T6" fmla="*/ 0 w 431"/>
                <a:gd name="T7" fmla="*/ 0 h 1076"/>
                <a:gd name="T8" fmla="*/ 0 w 431"/>
                <a:gd name="T9" fmla="*/ 0 h 1076"/>
                <a:gd name="T10" fmla="*/ 0 w 431"/>
                <a:gd name="T11" fmla="*/ 0 h 1076"/>
                <a:gd name="T12" fmla="*/ 0 w 431"/>
                <a:gd name="T13" fmla="*/ 0 h 1076"/>
                <a:gd name="T14" fmla="*/ 0 w 431"/>
                <a:gd name="T15" fmla="*/ 0 h 1076"/>
                <a:gd name="T16" fmla="*/ 0 w 431"/>
                <a:gd name="T17" fmla="*/ 0 h 1076"/>
                <a:gd name="T18" fmla="*/ 0 w 431"/>
                <a:gd name="T19" fmla="*/ 0 h 10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
                <a:gd name="T31" fmla="*/ 0 h 1076"/>
                <a:gd name="T32" fmla="*/ 431 w 431"/>
                <a:gd name="T33" fmla="*/ 1076 h 10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 h="1076">
                  <a:moveTo>
                    <a:pt x="369" y="0"/>
                  </a:moveTo>
                  <a:lnTo>
                    <a:pt x="328" y="44"/>
                  </a:lnTo>
                  <a:lnTo>
                    <a:pt x="317" y="108"/>
                  </a:lnTo>
                  <a:lnTo>
                    <a:pt x="254" y="170"/>
                  </a:lnTo>
                  <a:lnTo>
                    <a:pt x="126" y="461"/>
                  </a:lnTo>
                  <a:lnTo>
                    <a:pt x="57" y="724"/>
                  </a:lnTo>
                  <a:lnTo>
                    <a:pt x="0" y="1076"/>
                  </a:lnTo>
                  <a:lnTo>
                    <a:pt x="178" y="919"/>
                  </a:lnTo>
                  <a:lnTo>
                    <a:pt x="431" y="140"/>
                  </a:lnTo>
                  <a:lnTo>
                    <a:pt x="369" y="0"/>
                  </a:lnTo>
                  <a:close/>
                </a:path>
              </a:pathLst>
            </a:custGeom>
            <a:solidFill>
              <a:srgbClr val="40000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5" name="Freeform 294">
              <a:extLst>
                <a:ext uri="{FF2B5EF4-FFF2-40B4-BE49-F238E27FC236}">
                  <a16:creationId xmlns:a16="http://schemas.microsoft.com/office/drawing/2014/main" id="{ED1D0176-A110-4597-9E55-915D0800CB8A}"/>
                </a:ext>
              </a:extLst>
            </p:cNvPr>
            <p:cNvSpPr>
              <a:spLocks/>
            </p:cNvSpPr>
            <p:nvPr/>
          </p:nvSpPr>
          <p:spPr bwMode="auto">
            <a:xfrm>
              <a:off x="5362" y="1754"/>
              <a:ext cx="268" cy="299"/>
            </a:xfrm>
            <a:custGeom>
              <a:avLst/>
              <a:gdLst>
                <a:gd name="T0" fmla="*/ 0 w 1606"/>
                <a:gd name="T1" fmla="*/ 0 h 1792"/>
                <a:gd name="T2" fmla="*/ 0 w 1606"/>
                <a:gd name="T3" fmla="*/ 0 h 1792"/>
                <a:gd name="T4" fmla="*/ 0 w 1606"/>
                <a:gd name="T5" fmla="*/ 0 h 1792"/>
                <a:gd name="T6" fmla="*/ 0 w 1606"/>
                <a:gd name="T7" fmla="*/ 0 h 1792"/>
                <a:gd name="T8" fmla="*/ 0 w 1606"/>
                <a:gd name="T9" fmla="*/ 0 h 1792"/>
                <a:gd name="T10" fmla="*/ 0 w 1606"/>
                <a:gd name="T11" fmla="*/ 0 h 1792"/>
                <a:gd name="T12" fmla="*/ 0 w 1606"/>
                <a:gd name="T13" fmla="*/ 0 h 1792"/>
                <a:gd name="T14" fmla="*/ 0 w 1606"/>
                <a:gd name="T15" fmla="*/ 0 h 1792"/>
                <a:gd name="T16" fmla="*/ 0 w 1606"/>
                <a:gd name="T17" fmla="*/ 0 h 1792"/>
                <a:gd name="T18" fmla="*/ 0 w 1606"/>
                <a:gd name="T19" fmla="*/ 0 h 1792"/>
                <a:gd name="T20" fmla="*/ 0 w 1606"/>
                <a:gd name="T21" fmla="*/ 0 h 1792"/>
                <a:gd name="T22" fmla="*/ 0 w 1606"/>
                <a:gd name="T23" fmla="*/ 0 h 1792"/>
                <a:gd name="T24" fmla="*/ 0 w 1606"/>
                <a:gd name="T25" fmla="*/ 0 h 1792"/>
                <a:gd name="T26" fmla="*/ 0 w 1606"/>
                <a:gd name="T27" fmla="*/ 0 h 1792"/>
                <a:gd name="T28" fmla="*/ 0 w 1606"/>
                <a:gd name="T29" fmla="*/ 0 h 1792"/>
                <a:gd name="T30" fmla="*/ 0 w 1606"/>
                <a:gd name="T31" fmla="*/ 0 h 1792"/>
                <a:gd name="T32" fmla="*/ 0 w 1606"/>
                <a:gd name="T33" fmla="*/ 0 h 1792"/>
                <a:gd name="T34" fmla="*/ 0 w 1606"/>
                <a:gd name="T35" fmla="*/ 0 h 1792"/>
                <a:gd name="T36" fmla="*/ 0 w 1606"/>
                <a:gd name="T37" fmla="*/ 0 h 1792"/>
                <a:gd name="T38" fmla="*/ 0 w 1606"/>
                <a:gd name="T39" fmla="*/ 0 h 1792"/>
                <a:gd name="T40" fmla="*/ 0 w 1606"/>
                <a:gd name="T41" fmla="*/ 0 h 1792"/>
                <a:gd name="T42" fmla="*/ 0 w 1606"/>
                <a:gd name="T43" fmla="*/ 0 h 1792"/>
                <a:gd name="T44" fmla="*/ 0 w 1606"/>
                <a:gd name="T45" fmla="*/ 0 h 1792"/>
                <a:gd name="T46" fmla="*/ 0 w 1606"/>
                <a:gd name="T47" fmla="*/ 0 h 1792"/>
                <a:gd name="T48" fmla="*/ 0 w 1606"/>
                <a:gd name="T49" fmla="*/ 0 h 1792"/>
                <a:gd name="T50" fmla="*/ 0 w 1606"/>
                <a:gd name="T51" fmla="*/ 0 h 1792"/>
                <a:gd name="T52" fmla="*/ 0 w 1606"/>
                <a:gd name="T53" fmla="*/ 0 h 1792"/>
                <a:gd name="T54" fmla="*/ 0 w 1606"/>
                <a:gd name="T55" fmla="*/ 0 h 1792"/>
                <a:gd name="T56" fmla="*/ 0 w 1606"/>
                <a:gd name="T57" fmla="*/ 0 h 1792"/>
                <a:gd name="T58" fmla="*/ 0 w 1606"/>
                <a:gd name="T59" fmla="*/ 0 h 1792"/>
                <a:gd name="T60" fmla="*/ 0 w 1606"/>
                <a:gd name="T61" fmla="*/ 0 h 1792"/>
                <a:gd name="T62" fmla="*/ 0 w 1606"/>
                <a:gd name="T63" fmla="*/ 0 h 1792"/>
                <a:gd name="T64" fmla="*/ 0 w 1606"/>
                <a:gd name="T65" fmla="*/ 0 h 1792"/>
                <a:gd name="T66" fmla="*/ 0 w 1606"/>
                <a:gd name="T67" fmla="*/ 0 h 1792"/>
                <a:gd name="T68" fmla="*/ 0 w 1606"/>
                <a:gd name="T69" fmla="*/ 0 h 1792"/>
                <a:gd name="T70" fmla="*/ 0 w 1606"/>
                <a:gd name="T71" fmla="*/ 0 h 1792"/>
                <a:gd name="T72" fmla="*/ 0 w 1606"/>
                <a:gd name="T73" fmla="*/ 0 h 1792"/>
                <a:gd name="T74" fmla="*/ 0 w 1606"/>
                <a:gd name="T75" fmla="*/ 0 h 1792"/>
                <a:gd name="T76" fmla="*/ 0 w 1606"/>
                <a:gd name="T77" fmla="*/ 0 h 1792"/>
                <a:gd name="T78" fmla="*/ 0 w 1606"/>
                <a:gd name="T79" fmla="*/ 0 h 1792"/>
                <a:gd name="T80" fmla="*/ 0 w 1606"/>
                <a:gd name="T81" fmla="*/ 0 h 1792"/>
                <a:gd name="T82" fmla="*/ 0 w 1606"/>
                <a:gd name="T83" fmla="*/ 0 h 1792"/>
                <a:gd name="T84" fmla="*/ 0 w 1606"/>
                <a:gd name="T85" fmla="*/ 0 h 1792"/>
                <a:gd name="T86" fmla="*/ 0 w 1606"/>
                <a:gd name="T87" fmla="*/ 0 h 1792"/>
                <a:gd name="T88" fmla="*/ 0 w 1606"/>
                <a:gd name="T89" fmla="*/ 0 h 1792"/>
                <a:gd name="T90" fmla="*/ 0 w 1606"/>
                <a:gd name="T91" fmla="*/ 0 h 17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06"/>
                <a:gd name="T139" fmla="*/ 0 h 1792"/>
                <a:gd name="T140" fmla="*/ 1606 w 1606"/>
                <a:gd name="T141" fmla="*/ 1792 h 17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06" h="1792">
                  <a:moveTo>
                    <a:pt x="1309" y="94"/>
                  </a:moveTo>
                  <a:lnTo>
                    <a:pt x="1258" y="0"/>
                  </a:lnTo>
                  <a:lnTo>
                    <a:pt x="867" y="163"/>
                  </a:lnTo>
                  <a:lnTo>
                    <a:pt x="850" y="288"/>
                  </a:lnTo>
                  <a:lnTo>
                    <a:pt x="818" y="332"/>
                  </a:lnTo>
                  <a:lnTo>
                    <a:pt x="773" y="382"/>
                  </a:lnTo>
                  <a:lnTo>
                    <a:pt x="747" y="472"/>
                  </a:lnTo>
                  <a:lnTo>
                    <a:pt x="660" y="678"/>
                  </a:lnTo>
                  <a:lnTo>
                    <a:pt x="590" y="924"/>
                  </a:lnTo>
                  <a:lnTo>
                    <a:pt x="558" y="1088"/>
                  </a:lnTo>
                  <a:lnTo>
                    <a:pt x="243" y="1094"/>
                  </a:lnTo>
                  <a:lnTo>
                    <a:pt x="192" y="1125"/>
                  </a:lnTo>
                  <a:lnTo>
                    <a:pt x="47" y="1125"/>
                  </a:lnTo>
                  <a:lnTo>
                    <a:pt x="7" y="1189"/>
                  </a:lnTo>
                  <a:lnTo>
                    <a:pt x="0" y="1264"/>
                  </a:lnTo>
                  <a:lnTo>
                    <a:pt x="15" y="1332"/>
                  </a:lnTo>
                  <a:lnTo>
                    <a:pt x="148" y="1358"/>
                  </a:lnTo>
                  <a:lnTo>
                    <a:pt x="211" y="1452"/>
                  </a:lnTo>
                  <a:lnTo>
                    <a:pt x="337" y="1484"/>
                  </a:lnTo>
                  <a:lnTo>
                    <a:pt x="430" y="1484"/>
                  </a:lnTo>
                  <a:lnTo>
                    <a:pt x="538" y="1503"/>
                  </a:lnTo>
                  <a:lnTo>
                    <a:pt x="544" y="1548"/>
                  </a:lnTo>
                  <a:lnTo>
                    <a:pt x="538" y="1642"/>
                  </a:lnTo>
                  <a:lnTo>
                    <a:pt x="550" y="1705"/>
                  </a:lnTo>
                  <a:lnTo>
                    <a:pt x="608" y="1712"/>
                  </a:lnTo>
                  <a:lnTo>
                    <a:pt x="677" y="1724"/>
                  </a:lnTo>
                  <a:lnTo>
                    <a:pt x="747" y="1786"/>
                  </a:lnTo>
                  <a:lnTo>
                    <a:pt x="830" y="1786"/>
                  </a:lnTo>
                  <a:lnTo>
                    <a:pt x="905" y="1779"/>
                  </a:lnTo>
                  <a:lnTo>
                    <a:pt x="1019" y="1744"/>
                  </a:lnTo>
                  <a:lnTo>
                    <a:pt x="1145" y="1756"/>
                  </a:lnTo>
                  <a:lnTo>
                    <a:pt x="1273" y="1792"/>
                  </a:lnTo>
                  <a:lnTo>
                    <a:pt x="1392" y="1766"/>
                  </a:lnTo>
                  <a:lnTo>
                    <a:pt x="1473" y="1674"/>
                  </a:lnTo>
                  <a:lnTo>
                    <a:pt x="1467" y="1571"/>
                  </a:lnTo>
                  <a:lnTo>
                    <a:pt x="1497" y="1446"/>
                  </a:lnTo>
                  <a:lnTo>
                    <a:pt x="1516" y="1282"/>
                  </a:lnTo>
                  <a:lnTo>
                    <a:pt x="1554" y="1131"/>
                  </a:lnTo>
                  <a:lnTo>
                    <a:pt x="1606" y="906"/>
                  </a:lnTo>
                  <a:lnTo>
                    <a:pt x="1598" y="678"/>
                  </a:lnTo>
                  <a:lnTo>
                    <a:pt x="1598" y="478"/>
                  </a:lnTo>
                  <a:lnTo>
                    <a:pt x="1586" y="338"/>
                  </a:lnTo>
                  <a:lnTo>
                    <a:pt x="1554" y="276"/>
                  </a:lnTo>
                  <a:lnTo>
                    <a:pt x="1484" y="225"/>
                  </a:lnTo>
                  <a:lnTo>
                    <a:pt x="1403" y="142"/>
                  </a:lnTo>
                  <a:lnTo>
                    <a:pt x="1309" y="94"/>
                  </a:lnTo>
                  <a:close/>
                </a:path>
              </a:pathLst>
            </a:custGeom>
            <a:solidFill>
              <a:srgbClr val="C0C0C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6" name="Freeform 295">
              <a:extLst>
                <a:ext uri="{FF2B5EF4-FFF2-40B4-BE49-F238E27FC236}">
                  <a16:creationId xmlns:a16="http://schemas.microsoft.com/office/drawing/2014/main" id="{254F4C84-6DA6-416D-990E-520927D28DDB}"/>
                </a:ext>
              </a:extLst>
            </p:cNvPr>
            <p:cNvSpPr>
              <a:spLocks/>
            </p:cNvSpPr>
            <p:nvPr/>
          </p:nvSpPr>
          <p:spPr bwMode="auto">
            <a:xfrm>
              <a:off x="5456" y="1772"/>
              <a:ext cx="169" cy="278"/>
            </a:xfrm>
            <a:custGeom>
              <a:avLst/>
              <a:gdLst>
                <a:gd name="T0" fmla="*/ 0 w 1014"/>
                <a:gd name="T1" fmla="*/ 0 h 1671"/>
                <a:gd name="T2" fmla="*/ 0 w 1014"/>
                <a:gd name="T3" fmla="*/ 0 h 1671"/>
                <a:gd name="T4" fmla="*/ 0 w 1014"/>
                <a:gd name="T5" fmla="*/ 0 h 1671"/>
                <a:gd name="T6" fmla="*/ 0 w 1014"/>
                <a:gd name="T7" fmla="*/ 0 h 1671"/>
                <a:gd name="T8" fmla="*/ 0 w 1014"/>
                <a:gd name="T9" fmla="*/ 0 h 1671"/>
                <a:gd name="T10" fmla="*/ 0 w 1014"/>
                <a:gd name="T11" fmla="*/ 0 h 1671"/>
                <a:gd name="T12" fmla="*/ 0 w 1014"/>
                <a:gd name="T13" fmla="*/ 0 h 1671"/>
                <a:gd name="T14" fmla="*/ 0 w 1014"/>
                <a:gd name="T15" fmla="*/ 0 h 1671"/>
                <a:gd name="T16" fmla="*/ 0 w 1014"/>
                <a:gd name="T17" fmla="*/ 0 h 1671"/>
                <a:gd name="T18" fmla="*/ 0 w 1014"/>
                <a:gd name="T19" fmla="*/ 0 h 1671"/>
                <a:gd name="T20" fmla="*/ 0 w 1014"/>
                <a:gd name="T21" fmla="*/ 0 h 1671"/>
                <a:gd name="T22" fmla="*/ 0 w 1014"/>
                <a:gd name="T23" fmla="*/ 0 h 1671"/>
                <a:gd name="T24" fmla="*/ 0 w 1014"/>
                <a:gd name="T25" fmla="*/ 0 h 1671"/>
                <a:gd name="T26" fmla="*/ 0 w 1014"/>
                <a:gd name="T27" fmla="*/ 0 h 1671"/>
                <a:gd name="T28" fmla="*/ 0 w 1014"/>
                <a:gd name="T29" fmla="*/ 0 h 1671"/>
                <a:gd name="T30" fmla="*/ 0 w 1014"/>
                <a:gd name="T31" fmla="*/ 0 h 1671"/>
                <a:gd name="T32" fmla="*/ 0 w 1014"/>
                <a:gd name="T33" fmla="*/ 0 h 1671"/>
                <a:gd name="T34" fmla="*/ 0 w 1014"/>
                <a:gd name="T35" fmla="*/ 0 h 1671"/>
                <a:gd name="T36" fmla="*/ 0 w 1014"/>
                <a:gd name="T37" fmla="*/ 0 h 1671"/>
                <a:gd name="T38" fmla="*/ 0 w 1014"/>
                <a:gd name="T39" fmla="*/ 0 h 1671"/>
                <a:gd name="T40" fmla="*/ 0 w 1014"/>
                <a:gd name="T41" fmla="*/ 0 h 1671"/>
                <a:gd name="T42" fmla="*/ 0 w 1014"/>
                <a:gd name="T43" fmla="*/ 0 h 1671"/>
                <a:gd name="T44" fmla="*/ 0 w 1014"/>
                <a:gd name="T45" fmla="*/ 0 h 1671"/>
                <a:gd name="T46" fmla="*/ 0 w 1014"/>
                <a:gd name="T47" fmla="*/ 0 h 1671"/>
                <a:gd name="T48" fmla="*/ 0 w 1014"/>
                <a:gd name="T49" fmla="*/ 0 h 1671"/>
                <a:gd name="T50" fmla="*/ 0 w 1014"/>
                <a:gd name="T51" fmla="*/ 0 h 1671"/>
                <a:gd name="T52" fmla="*/ 0 w 1014"/>
                <a:gd name="T53" fmla="*/ 0 h 1671"/>
                <a:gd name="T54" fmla="*/ 0 w 1014"/>
                <a:gd name="T55" fmla="*/ 0 h 1671"/>
                <a:gd name="T56" fmla="*/ 0 w 1014"/>
                <a:gd name="T57" fmla="*/ 0 h 1671"/>
                <a:gd name="T58" fmla="*/ 0 w 1014"/>
                <a:gd name="T59" fmla="*/ 0 h 1671"/>
                <a:gd name="T60" fmla="*/ 0 w 1014"/>
                <a:gd name="T61" fmla="*/ 0 h 1671"/>
                <a:gd name="T62" fmla="*/ 0 w 1014"/>
                <a:gd name="T63" fmla="*/ 0 h 1671"/>
                <a:gd name="T64" fmla="*/ 0 w 1014"/>
                <a:gd name="T65" fmla="*/ 0 h 1671"/>
                <a:gd name="T66" fmla="*/ 0 w 1014"/>
                <a:gd name="T67" fmla="*/ 0 h 1671"/>
                <a:gd name="T68" fmla="*/ 0 w 1014"/>
                <a:gd name="T69" fmla="*/ 0 h 1671"/>
                <a:gd name="T70" fmla="*/ 0 w 1014"/>
                <a:gd name="T71" fmla="*/ 0 h 1671"/>
                <a:gd name="T72" fmla="*/ 0 w 1014"/>
                <a:gd name="T73" fmla="*/ 0 h 1671"/>
                <a:gd name="T74" fmla="*/ 0 w 1014"/>
                <a:gd name="T75" fmla="*/ 0 h 1671"/>
                <a:gd name="T76" fmla="*/ 0 w 1014"/>
                <a:gd name="T77" fmla="*/ 0 h 16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4"/>
                <a:gd name="T118" fmla="*/ 0 h 1671"/>
                <a:gd name="T119" fmla="*/ 1014 w 1014"/>
                <a:gd name="T120" fmla="*/ 1671 h 16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4" h="1671">
                  <a:moveTo>
                    <a:pt x="0" y="1402"/>
                  </a:moveTo>
                  <a:lnTo>
                    <a:pt x="132" y="1382"/>
                  </a:lnTo>
                  <a:lnTo>
                    <a:pt x="245" y="1376"/>
                  </a:lnTo>
                  <a:lnTo>
                    <a:pt x="370" y="1363"/>
                  </a:lnTo>
                  <a:lnTo>
                    <a:pt x="509" y="1344"/>
                  </a:lnTo>
                  <a:lnTo>
                    <a:pt x="573" y="1301"/>
                  </a:lnTo>
                  <a:lnTo>
                    <a:pt x="744" y="1088"/>
                  </a:lnTo>
                  <a:lnTo>
                    <a:pt x="656" y="1149"/>
                  </a:lnTo>
                  <a:lnTo>
                    <a:pt x="598" y="1201"/>
                  </a:lnTo>
                  <a:lnTo>
                    <a:pt x="630" y="1050"/>
                  </a:lnTo>
                  <a:lnTo>
                    <a:pt x="693" y="992"/>
                  </a:lnTo>
                  <a:lnTo>
                    <a:pt x="787" y="837"/>
                  </a:lnTo>
                  <a:lnTo>
                    <a:pt x="699" y="911"/>
                  </a:lnTo>
                  <a:lnTo>
                    <a:pt x="642" y="931"/>
                  </a:lnTo>
                  <a:lnTo>
                    <a:pt x="656" y="823"/>
                  </a:lnTo>
                  <a:lnTo>
                    <a:pt x="718" y="741"/>
                  </a:lnTo>
                  <a:lnTo>
                    <a:pt x="781" y="679"/>
                  </a:lnTo>
                  <a:lnTo>
                    <a:pt x="845" y="497"/>
                  </a:lnTo>
                  <a:lnTo>
                    <a:pt x="724" y="647"/>
                  </a:lnTo>
                  <a:lnTo>
                    <a:pt x="656" y="703"/>
                  </a:lnTo>
                  <a:lnTo>
                    <a:pt x="648" y="471"/>
                  </a:lnTo>
                  <a:lnTo>
                    <a:pt x="630" y="378"/>
                  </a:lnTo>
                  <a:lnTo>
                    <a:pt x="592" y="334"/>
                  </a:lnTo>
                  <a:lnTo>
                    <a:pt x="535" y="264"/>
                  </a:lnTo>
                  <a:lnTo>
                    <a:pt x="445" y="232"/>
                  </a:lnTo>
                  <a:lnTo>
                    <a:pt x="402" y="214"/>
                  </a:lnTo>
                  <a:lnTo>
                    <a:pt x="528" y="94"/>
                  </a:lnTo>
                  <a:lnTo>
                    <a:pt x="661" y="126"/>
                  </a:lnTo>
                  <a:lnTo>
                    <a:pt x="750" y="176"/>
                  </a:lnTo>
                  <a:lnTo>
                    <a:pt x="781" y="226"/>
                  </a:lnTo>
                  <a:lnTo>
                    <a:pt x="756" y="150"/>
                  </a:lnTo>
                  <a:lnTo>
                    <a:pt x="705" y="126"/>
                  </a:lnTo>
                  <a:lnTo>
                    <a:pt x="624" y="94"/>
                  </a:lnTo>
                  <a:lnTo>
                    <a:pt x="560" y="82"/>
                  </a:lnTo>
                  <a:lnTo>
                    <a:pt x="598" y="62"/>
                  </a:lnTo>
                  <a:lnTo>
                    <a:pt x="661" y="44"/>
                  </a:lnTo>
                  <a:lnTo>
                    <a:pt x="718" y="25"/>
                  </a:lnTo>
                  <a:lnTo>
                    <a:pt x="750" y="0"/>
                  </a:lnTo>
                  <a:lnTo>
                    <a:pt x="825" y="50"/>
                  </a:lnTo>
                  <a:lnTo>
                    <a:pt x="868" y="94"/>
                  </a:lnTo>
                  <a:lnTo>
                    <a:pt x="913" y="150"/>
                  </a:lnTo>
                  <a:lnTo>
                    <a:pt x="976" y="182"/>
                  </a:lnTo>
                  <a:lnTo>
                    <a:pt x="988" y="240"/>
                  </a:lnTo>
                  <a:lnTo>
                    <a:pt x="1014" y="334"/>
                  </a:lnTo>
                  <a:lnTo>
                    <a:pt x="1014" y="478"/>
                  </a:lnTo>
                  <a:lnTo>
                    <a:pt x="1008" y="628"/>
                  </a:lnTo>
                  <a:lnTo>
                    <a:pt x="1002" y="799"/>
                  </a:lnTo>
                  <a:lnTo>
                    <a:pt x="970" y="975"/>
                  </a:lnTo>
                  <a:lnTo>
                    <a:pt x="931" y="1157"/>
                  </a:lnTo>
                  <a:lnTo>
                    <a:pt x="913" y="1314"/>
                  </a:lnTo>
                  <a:lnTo>
                    <a:pt x="882" y="1426"/>
                  </a:lnTo>
                  <a:lnTo>
                    <a:pt x="888" y="1527"/>
                  </a:lnTo>
                  <a:lnTo>
                    <a:pt x="875" y="1584"/>
                  </a:lnTo>
                  <a:lnTo>
                    <a:pt x="830" y="1627"/>
                  </a:lnTo>
                  <a:lnTo>
                    <a:pt x="775" y="1664"/>
                  </a:lnTo>
                  <a:lnTo>
                    <a:pt x="699" y="1671"/>
                  </a:lnTo>
                  <a:lnTo>
                    <a:pt x="661" y="1652"/>
                  </a:lnTo>
                  <a:lnTo>
                    <a:pt x="612" y="1648"/>
                  </a:lnTo>
                  <a:lnTo>
                    <a:pt x="490" y="1622"/>
                  </a:lnTo>
                  <a:lnTo>
                    <a:pt x="541" y="1559"/>
                  </a:lnTo>
                  <a:lnTo>
                    <a:pt x="598" y="1470"/>
                  </a:lnTo>
                  <a:lnTo>
                    <a:pt x="516" y="1534"/>
                  </a:lnTo>
                  <a:lnTo>
                    <a:pt x="452" y="1590"/>
                  </a:lnTo>
                  <a:lnTo>
                    <a:pt x="407" y="1622"/>
                  </a:lnTo>
                  <a:lnTo>
                    <a:pt x="345" y="1652"/>
                  </a:lnTo>
                  <a:lnTo>
                    <a:pt x="276" y="1652"/>
                  </a:lnTo>
                  <a:lnTo>
                    <a:pt x="208" y="1652"/>
                  </a:lnTo>
                  <a:lnTo>
                    <a:pt x="170" y="1636"/>
                  </a:lnTo>
                  <a:lnTo>
                    <a:pt x="151" y="1616"/>
                  </a:lnTo>
                  <a:lnTo>
                    <a:pt x="240" y="1565"/>
                  </a:lnTo>
                  <a:lnTo>
                    <a:pt x="327" y="1484"/>
                  </a:lnTo>
                  <a:lnTo>
                    <a:pt x="352" y="1446"/>
                  </a:lnTo>
                  <a:lnTo>
                    <a:pt x="282" y="1463"/>
                  </a:lnTo>
                  <a:lnTo>
                    <a:pt x="176" y="1546"/>
                  </a:lnTo>
                  <a:lnTo>
                    <a:pt x="132" y="1584"/>
                  </a:lnTo>
                  <a:lnTo>
                    <a:pt x="32" y="1590"/>
                  </a:lnTo>
                  <a:lnTo>
                    <a:pt x="0" y="1572"/>
                  </a:lnTo>
                  <a:lnTo>
                    <a:pt x="0" y="1527"/>
                  </a:lnTo>
                  <a:lnTo>
                    <a:pt x="0" y="140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7" name="Freeform 296">
              <a:extLst>
                <a:ext uri="{FF2B5EF4-FFF2-40B4-BE49-F238E27FC236}">
                  <a16:creationId xmlns:a16="http://schemas.microsoft.com/office/drawing/2014/main" id="{4F30109F-7DF6-436E-A2AF-F265ED53092D}"/>
                </a:ext>
              </a:extLst>
            </p:cNvPr>
            <p:cNvSpPr>
              <a:spLocks/>
            </p:cNvSpPr>
            <p:nvPr/>
          </p:nvSpPr>
          <p:spPr bwMode="auto">
            <a:xfrm>
              <a:off x="5563" y="1910"/>
              <a:ext cx="50" cy="129"/>
            </a:xfrm>
            <a:custGeom>
              <a:avLst/>
              <a:gdLst>
                <a:gd name="T0" fmla="*/ 0 w 295"/>
                <a:gd name="T1" fmla="*/ 0 h 774"/>
                <a:gd name="T2" fmla="*/ 0 w 295"/>
                <a:gd name="T3" fmla="*/ 0 h 774"/>
                <a:gd name="T4" fmla="*/ 0 w 295"/>
                <a:gd name="T5" fmla="*/ 0 h 774"/>
                <a:gd name="T6" fmla="*/ 0 w 295"/>
                <a:gd name="T7" fmla="*/ 0 h 774"/>
                <a:gd name="T8" fmla="*/ 0 w 295"/>
                <a:gd name="T9" fmla="*/ 0 h 774"/>
                <a:gd name="T10" fmla="*/ 0 w 295"/>
                <a:gd name="T11" fmla="*/ 0 h 774"/>
                <a:gd name="T12" fmla="*/ 0 w 295"/>
                <a:gd name="T13" fmla="*/ 0 h 774"/>
                <a:gd name="T14" fmla="*/ 0 w 295"/>
                <a:gd name="T15" fmla="*/ 0 h 774"/>
                <a:gd name="T16" fmla="*/ 0 w 295"/>
                <a:gd name="T17" fmla="*/ 0 h 774"/>
                <a:gd name="T18" fmla="*/ 0 w 295"/>
                <a:gd name="T19" fmla="*/ 0 h 774"/>
                <a:gd name="T20" fmla="*/ 0 w 295"/>
                <a:gd name="T21" fmla="*/ 0 h 774"/>
                <a:gd name="T22" fmla="*/ 0 w 295"/>
                <a:gd name="T23" fmla="*/ 0 h 774"/>
                <a:gd name="T24" fmla="*/ 0 w 295"/>
                <a:gd name="T25" fmla="*/ 0 h 774"/>
                <a:gd name="T26" fmla="*/ 0 w 295"/>
                <a:gd name="T27" fmla="*/ 0 h 7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5"/>
                <a:gd name="T43" fmla="*/ 0 h 774"/>
                <a:gd name="T44" fmla="*/ 295 w 295"/>
                <a:gd name="T45" fmla="*/ 774 h 7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5" h="774">
                  <a:moveTo>
                    <a:pt x="0" y="774"/>
                  </a:moveTo>
                  <a:lnTo>
                    <a:pt x="51" y="748"/>
                  </a:lnTo>
                  <a:lnTo>
                    <a:pt x="107" y="686"/>
                  </a:lnTo>
                  <a:lnTo>
                    <a:pt x="156" y="573"/>
                  </a:lnTo>
                  <a:lnTo>
                    <a:pt x="183" y="477"/>
                  </a:lnTo>
                  <a:lnTo>
                    <a:pt x="220" y="371"/>
                  </a:lnTo>
                  <a:lnTo>
                    <a:pt x="239" y="270"/>
                  </a:lnTo>
                  <a:lnTo>
                    <a:pt x="270" y="114"/>
                  </a:lnTo>
                  <a:lnTo>
                    <a:pt x="295" y="0"/>
                  </a:lnTo>
                  <a:lnTo>
                    <a:pt x="232" y="226"/>
                  </a:lnTo>
                  <a:lnTo>
                    <a:pt x="183" y="402"/>
                  </a:lnTo>
                  <a:lnTo>
                    <a:pt x="126" y="521"/>
                  </a:lnTo>
                  <a:lnTo>
                    <a:pt x="38" y="648"/>
                  </a:lnTo>
                  <a:lnTo>
                    <a:pt x="0" y="7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8" name="Freeform 297">
              <a:extLst>
                <a:ext uri="{FF2B5EF4-FFF2-40B4-BE49-F238E27FC236}">
                  <a16:creationId xmlns:a16="http://schemas.microsoft.com/office/drawing/2014/main" id="{6B30CDF4-34C6-4B5B-9321-FA2D09DFE40C}"/>
                </a:ext>
              </a:extLst>
            </p:cNvPr>
            <p:cNvSpPr>
              <a:spLocks/>
            </p:cNvSpPr>
            <p:nvPr/>
          </p:nvSpPr>
          <p:spPr bwMode="auto">
            <a:xfrm>
              <a:off x="5367" y="1806"/>
              <a:ext cx="195" cy="194"/>
            </a:xfrm>
            <a:custGeom>
              <a:avLst/>
              <a:gdLst>
                <a:gd name="T0" fmla="*/ 0 w 1172"/>
                <a:gd name="T1" fmla="*/ 0 h 1162"/>
                <a:gd name="T2" fmla="*/ 0 w 1172"/>
                <a:gd name="T3" fmla="*/ 0 h 1162"/>
                <a:gd name="T4" fmla="*/ 0 w 1172"/>
                <a:gd name="T5" fmla="*/ 0 h 1162"/>
                <a:gd name="T6" fmla="*/ 0 w 1172"/>
                <a:gd name="T7" fmla="*/ 0 h 1162"/>
                <a:gd name="T8" fmla="*/ 0 w 1172"/>
                <a:gd name="T9" fmla="*/ 0 h 1162"/>
                <a:gd name="T10" fmla="*/ 0 w 1172"/>
                <a:gd name="T11" fmla="*/ 0 h 1162"/>
                <a:gd name="T12" fmla="*/ 0 w 1172"/>
                <a:gd name="T13" fmla="*/ 0 h 1162"/>
                <a:gd name="T14" fmla="*/ 0 w 1172"/>
                <a:gd name="T15" fmla="*/ 0 h 1162"/>
                <a:gd name="T16" fmla="*/ 0 w 1172"/>
                <a:gd name="T17" fmla="*/ 0 h 1162"/>
                <a:gd name="T18" fmla="*/ 0 w 1172"/>
                <a:gd name="T19" fmla="*/ 0 h 1162"/>
                <a:gd name="T20" fmla="*/ 0 w 1172"/>
                <a:gd name="T21" fmla="*/ 0 h 1162"/>
                <a:gd name="T22" fmla="*/ 0 w 1172"/>
                <a:gd name="T23" fmla="*/ 0 h 1162"/>
                <a:gd name="T24" fmla="*/ 0 w 1172"/>
                <a:gd name="T25" fmla="*/ 0 h 1162"/>
                <a:gd name="T26" fmla="*/ 0 w 1172"/>
                <a:gd name="T27" fmla="*/ 0 h 1162"/>
                <a:gd name="T28" fmla="*/ 0 w 1172"/>
                <a:gd name="T29" fmla="*/ 0 h 1162"/>
                <a:gd name="T30" fmla="*/ 0 w 1172"/>
                <a:gd name="T31" fmla="*/ 0 h 1162"/>
                <a:gd name="T32" fmla="*/ 0 w 1172"/>
                <a:gd name="T33" fmla="*/ 0 h 1162"/>
                <a:gd name="T34" fmla="*/ 0 w 1172"/>
                <a:gd name="T35" fmla="*/ 0 h 1162"/>
                <a:gd name="T36" fmla="*/ 0 w 1172"/>
                <a:gd name="T37" fmla="*/ 0 h 1162"/>
                <a:gd name="T38" fmla="*/ 0 w 1172"/>
                <a:gd name="T39" fmla="*/ 0 h 1162"/>
                <a:gd name="T40" fmla="*/ 0 w 1172"/>
                <a:gd name="T41" fmla="*/ 0 h 1162"/>
                <a:gd name="T42" fmla="*/ 0 w 1172"/>
                <a:gd name="T43" fmla="*/ 0 h 1162"/>
                <a:gd name="T44" fmla="*/ 0 w 1172"/>
                <a:gd name="T45" fmla="*/ 0 h 1162"/>
                <a:gd name="T46" fmla="*/ 0 w 1172"/>
                <a:gd name="T47" fmla="*/ 0 h 1162"/>
                <a:gd name="T48" fmla="*/ 0 w 1172"/>
                <a:gd name="T49" fmla="*/ 0 h 1162"/>
                <a:gd name="T50" fmla="*/ 0 w 1172"/>
                <a:gd name="T51" fmla="*/ 0 h 1162"/>
                <a:gd name="T52" fmla="*/ 0 w 1172"/>
                <a:gd name="T53" fmla="*/ 0 h 1162"/>
                <a:gd name="T54" fmla="*/ 0 w 1172"/>
                <a:gd name="T55" fmla="*/ 0 h 1162"/>
                <a:gd name="T56" fmla="*/ 0 w 1172"/>
                <a:gd name="T57" fmla="*/ 0 h 1162"/>
                <a:gd name="T58" fmla="*/ 0 w 1172"/>
                <a:gd name="T59" fmla="*/ 0 h 1162"/>
                <a:gd name="T60" fmla="*/ 0 w 1172"/>
                <a:gd name="T61" fmla="*/ 0 h 1162"/>
                <a:gd name="T62" fmla="*/ 0 w 1172"/>
                <a:gd name="T63" fmla="*/ 0 h 1162"/>
                <a:gd name="T64" fmla="*/ 0 w 1172"/>
                <a:gd name="T65" fmla="*/ 0 h 1162"/>
                <a:gd name="T66" fmla="*/ 0 w 1172"/>
                <a:gd name="T67" fmla="*/ 0 h 1162"/>
                <a:gd name="T68" fmla="*/ 0 w 1172"/>
                <a:gd name="T69" fmla="*/ 0 h 1162"/>
                <a:gd name="T70" fmla="*/ 0 w 1172"/>
                <a:gd name="T71" fmla="*/ 0 h 1162"/>
                <a:gd name="T72" fmla="*/ 0 w 1172"/>
                <a:gd name="T73" fmla="*/ 0 h 1162"/>
                <a:gd name="T74" fmla="*/ 0 w 1172"/>
                <a:gd name="T75" fmla="*/ 0 h 1162"/>
                <a:gd name="T76" fmla="*/ 0 w 1172"/>
                <a:gd name="T77" fmla="*/ 0 h 1162"/>
                <a:gd name="T78" fmla="*/ 0 w 1172"/>
                <a:gd name="T79" fmla="*/ 0 h 1162"/>
                <a:gd name="T80" fmla="*/ 0 w 1172"/>
                <a:gd name="T81" fmla="*/ 0 h 1162"/>
                <a:gd name="T82" fmla="*/ 0 w 1172"/>
                <a:gd name="T83" fmla="*/ 0 h 1162"/>
                <a:gd name="T84" fmla="*/ 0 w 1172"/>
                <a:gd name="T85" fmla="*/ 0 h 1162"/>
                <a:gd name="T86" fmla="*/ 0 w 1172"/>
                <a:gd name="T87" fmla="*/ 0 h 1162"/>
                <a:gd name="T88" fmla="*/ 0 w 1172"/>
                <a:gd name="T89" fmla="*/ 0 h 1162"/>
                <a:gd name="T90" fmla="*/ 0 w 1172"/>
                <a:gd name="T91" fmla="*/ 0 h 1162"/>
                <a:gd name="T92" fmla="*/ 0 w 1172"/>
                <a:gd name="T93" fmla="*/ 0 h 1162"/>
                <a:gd name="T94" fmla="*/ 0 w 1172"/>
                <a:gd name="T95" fmla="*/ 0 h 1162"/>
                <a:gd name="T96" fmla="*/ 0 w 1172"/>
                <a:gd name="T97" fmla="*/ 0 h 1162"/>
                <a:gd name="T98" fmla="*/ 0 w 1172"/>
                <a:gd name="T99" fmla="*/ 0 h 1162"/>
                <a:gd name="T100" fmla="*/ 0 w 1172"/>
                <a:gd name="T101" fmla="*/ 0 h 1162"/>
                <a:gd name="T102" fmla="*/ 0 w 1172"/>
                <a:gd name="T103" fmla="*/ 0 h 1162"/>
                <a:gd name="T104" fmla="*/ 0 w 1172"/>
                <a:gd name="T105" fmla="*/ 0 h 1162"/>
                <a:gd name="T106" fmla="*/ 0 w 1172"/>
                <a:gd name="T107" fmla="*/ 0 h 1162"/>
                <a:gd name="T108" fmla="*/ 0 w 1172"/>
                <a:gd name="T109" fmla="*/ 0 h 1162"/>
                <a:gd name="T110" fmla="*/ 0 w 1172"/>
                <a:gd name="T111" fmla="*/ 0 h 1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72"/>
                <a:gd name="T169" fmla="*/ 0 h 1162"/>
                <a:gd name="T170" fmla="*/ 1172 w 1172"/>
                <a:gd name="T171" fmla="*/ 1162 h 1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72" h="1162">
                  <a:moveTo>
                    <a:pt x="959" y="0"/>
                  </a:moveTo>
                  <a:lnTo>
                    <a:pt x="820" y="43"/>
                  </a:lnTo>
                  <a:lnTo>
                    <a:pt x="756" y="100"/>
                  </a:lnTo>
                  <a:lnTo>
                    <a:pt x="719" y="213"/>
                  </a:lnTo>
                  <a:lnTo>
                    <a:pt x="719" y="321"/>
                  </a:lnTo>
                  <a:lnTo>
                    <a:pt x="739" y="381"/>
                  </a:lnTo>
                  <a:lnTo>
                    <a:pt x="727" y="489"/>
                  </a:lnTo>
                  <a:lnTo>
                    <a:pt x="727" y="571"/>
                  </a:lnTo>
                  <a:lnTo>
                    <a:pt x="745" y="591"/>
                  </a:lnTo>
                  <a:lnTo>
                    <a:pt x="727" y="621"/>
                  </a:lnTo>
                  <a:lnTo>
                    <a:pt x="713" y="652"/>
                  </a:lnTo>
                  <a:lnTo>
                    <a:pt x="739" y="684"/>
                  </a:lnTo>
                  <a:lnTo>
                    <a:pt x="739" y="716"/>
                  </a:lnTo>
                  <a:lnTo>
                    <a:pt x="688" y="729"/>
                  </a:lnTo>
                  <a:lnTo>
                    <a:pt x="695" y="761"/>
                  </a:lnTo>
                  <a:lnTo>
                    <a:pt x="644" y="779"/>
                  </a:lnTo>
                  <a:lnTo>
                    <a:pt x="599" y="767"/>
                  </a:lnTo>
                  <a:lnTo>
                    <a:pt x="569" y="779"/>
                  </a:lnTo>
                  <a:lnTo>
                    <a:pt x="428" y="799"/>
                  </a:lnTo>
                  <a:lnTo>
                    <a:pt x="304" y="793"/>
                  </a:lnTo>
                  <a:lnTo>
                    <a:pt x="222" y="799"/>
                  </a:lnTo>
                  <a:lnTo>
                    <a:pt x="170" y="831"/>
                  </a:lnTo>
                  <a:lnTo>
                    <a:pt x="45" y="831"/>
                  </a:lnTo>
                  <a:lnTo>
                    <a:pt x="0" y="873"/>
                  </a:lnTo>
                  <a:lnTo>
                    <a:pt x="0" y="923"/>
                  </a:lnTo>
                  <a:lnTo>
                    <a:pt x="6" y="1004"/>
                  </a:lnTo>
                  <a:lnTo>
                    <a:pt x="109" y="1030"/>
                  </a:lnTo>
                  <a:lnTo>
                    <a:pt x="109" y="978"/>
                  </a:lnTo>
                  <a:lnTo>
                    <a:pt x="115" y="935"/>
                  </a:lnTo>
                  <a:lnTo>
                    <a:pt x="133" y="916"/>
                  </a:lnTo>
                  <a:lnTo>
                    <a:pt x="141" y="966"/>
                  </a:lnTo>
                  <a:lnTo>
                    <a:pt x="147" y="1030"/>
                  </a:lnTo>
                  <a:lnTo>
                    <a:pt x="170" y="1068"/>
                  </a:lnTo>
                  <a:lnTo>
                    <a:pt x="215" y="1118"/>
                  </a:lnTo>
                  <a:lnTo>
                    <a:pt x="321" y="1142"/>
                  </a:lnTo>
                  <a:lnTo>
                    <a:pt x="403" y="1155"/>
                  </a:lnTo>
                  <a:lnTo>
                    <a:pt x="499" y="1162"/>
                  </a:lnTo>
                  <a:lnTo>
                    <a:pt x="379" y="1093"/>
                  </a:lnTo>
                  <a:lnTo>
                    <a:pt x="297" y="1030"/>
                  </a:lnTo>
                  <a:lnTo>
                    <a:pt x="279" y="978"/>
                  </a:lnTo>
                  <a:lnTo>
                    <a:pt x="291" y="935"/>
                  </a:lnTo>
                  <a:lnTo>
                    <a:pt x="358" y="929"/>
                  </a:lnTo>
                  <a:lnTo>
                    <a:pt x="385" y="978"/>
                  </a:lnTo>
                  <a:lnTo>
                    <a:pt x="403" y="1036"/>
                  </a:lnTo>
                  <a:lnTo>
                    <a:pt x="467" y="1098"/>
                  </a:lnTo>
                  <a:lnTo>
                    <a:pt x="537" y="1149"/>
                  </a:lnTo>
                  <a:lnTo>
                    <a:pt x="607" y="1155"/>
                  </a:lnTo>
                  <a:lnTo>
                    <a:pt x="713" y="1149"/>
                  </a:lnTo>
                  <a:lnTo>
                    <a:pt x="599" y="1061"/>
                  </a:lnTo>
                  <a:lnTo>
                    <a:pt x="517" y="1016"/>
                  </a:lnTo>
                  <a:lnTo>
                    <a:pt x="454" y="966"/>
                  </a:lnTo>
                  <a:lnTo>
                    <a:pt x="435" y="929"/>
                  </a:lnTo>
                  <a:lnTo>
                    <a:pt x="441" y="891"/>
                  </a:lnTo>
                  <a:lnTo>
                    <a:pt x="479" y="885"/>
                  </a:lnTo>
                  <a:lnTo>
                    <a:pt x="523" y="923"/>
                  </a:lnTo>
                  <a:lnTo>
                    <a:pt x="549" y="972"/>
                  </a:lnTo>
                  <a:lnTo>
                    <a:pt x="607" y="1036"/>
                  </a:lnTo>
                  <a:lnTo>
                    <a:pt x="675" y="1068"/>
                  </a:lnTo>
                  <a:lnTo>
                    <a:pt x="727" y="1098"/>
                  </a:lnTo>
                  <a:lnTo>
                    <a:pt x="782" y="1123"/>
                  </a:lnTo>
                  <a:lnTo>
                    <a:pt x="846" y="1136"/>
                  </a:lnTo>
                  <a:lnTo>
                    <a:pt x="921" y="1136"/>
                  </a:lnTo>
                  <a:lnTo>
                    <a:pt x="994" y="1122"/>
                  </a:lnTo>
                  <a:lnTo>
                    <a:pt x="833" y="1068"/>
                  </a:lnTo>
                  <a:lnTo>
                    <a:pt x="771" y="1036"/>
                  </a:lnTo>
                  <a:lnTo>
                    <a:pt x="727" y="978"/>
                  </a:lnTo>
                  <a:lnTo>
                    <a:pt x="719" y="929"/>
                  </a:lnTo>
                  <a:lnTo>
                    <a:pt x="756" y="929"/>
                  </a:lnTo>
                  <a:lnTo>
                    <a:pt x="777" y="972"/>
                  </a:lnTo>
                  <a:lnTo>
                    <a:pt x="808" y="1010"/>
                  </a:lnTo>
                  <a:lnTo>
                    <a:pt x="859" y="1049"/>
                  </a:lnTo>
                  <a:lnTo>
                    <a:pt x="914" y="1087"/>
                  </a:lnTo>
                  <a:lnTo>
                    <a:pt x="989" y="1119"/>
                  </a:lnTo>
                  <a:lnTo>
                    <a:pt x="1046" y="1098"/>
                  </a:lnTo>
                  <a:lnTo>
                    <a:pt x="1072" y="1068"/>
                  </a:lnTo>
                  <a:lnTo>
                    <a:pt x="1117" y="991"/>
                  </a:lnTo>
                  <a:lnTo>
                    <a:pt x="1034" y="972"/>
                  </a:lnTo>
                  <a:lnTo>
                    <a:pt x="878" y="954"/>
                  </a:lnTo>
                  <a:lnTo>
                    <a:pt x="782" y="910"/>
                  </a:lnTo>
                  <a:lnTo>
                    <a:pt x="733" y="868"/>
                  </a:lnTo>
                  <a:lnTo>
                    <a:pt x="713" y="816"/>
                  </a:lnTo>
                  <a:lnTo>
                    <a:pt x="707" y="793"/>
                  </a:lnTo>
                  <a:lnTo>
                    <a:pt x="733" y="793"/>
                  </a:lnTo>
                  <a:lnTo>
                    <a:pt x="765" y="831"/>
                  </a:lnTo>
                  <a:lnTo>
                    <a:pt x="814" y="897"/>
                  </a:lnTo>
                  <a:lnTo>
                    <a:pt x="927" y="935"/>
                  </a:lnTo>
                  <a:lnTo>
                    <a:pt x="1034" y="968"/>
                  </a:lnTo>
                  <a:lnTo>
                    <a:pt x="1117" y="991"/>
                  </a:lnTo>
                  <a:lnTo>
                    <a:pt x="1149" y="861"/>
                  </a:lnTo>
                  <a:lnTo>
                    <a:pt x="1155" y="767"/>
                  </a:lnTo>
                  <a:lnTo>
                    <a:pt x="1155" y="683"/>
                  </a:lnTo>
                  <a:lnTo>
                    <a:pt x="1046" y="741"/>
                  </a:lnTo>
                  <a:lnTo>
                    <a:pt x="921" y="767"/>
                  </a:lnTo>
                  <a:lnTo>
                    <a:pt x="820" y="761"/>
                  </a:lnTo>
                  <a:lnTo>
                    <a:pt x="795" y="748"/>
                  </a:lnTo>
                  <a:lnTo>
                    <a:pt x="782" y="716"/>
                  </a:lnTo>
                  <a:lnTo>
                    <a:pt x="840" y="716"/>
                  </a:lnTo>
                  <a:lnTo>
                    <a:pt x="901" y="735"/>
                  </a:lnTo>
                  <a:lnTo>
                    <a:pt x="1049" y="741"/>
                  </a:lnTo>
                  <a:lnTo>
                    <a:pt x="1155" y="684"/>
                  </a:lnTo>
                  <a:lnTo>
                    <a:pt x="1161" y="565"/>
                  </a:lnTo>
                  <a:lnTo>
                    <a:pt x="1167" y="483"/>
                  </a:lnTo>
                  <a:lnTo>
                    <a:pt x="1172" y="401"/>
                  </a:lnTo>
                  <a:lnTo>
                    <a:pt x="1161" y="264"/>
                  </a:lnTo>
                  <a:lnTo>
                    <a:pt x="1129" y="213"/>
                  </a:lnTo>
                  <a:lnTo>
                    <a:pt x="1034" y="152"/>
                  </a:lnTo>
                  <a:lnTo>
                    <a:pt x="1065" y="158"/>
                  </a:lnTo>
                  <a:lnTo>
                    <a:pt x="1161" y="201"/>
                  </a:lnTo>
                  <a:lnTo>
                    <a:pt x="1123" y="113"/>
                  </a:lnTo>
                  <a:lnTo>
                    <a:pt x="1091" y="68"/>
                  </a:lnTo>
                  <a:lnTo>
                    <a:pt x="1065" y="38"/>
                  </a:lnTo>
                  <a:lnTo>
                    <a:pt x="959"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9" name="Freeform 298">
              <a:extLst>
                <a:ext uri="{FF2B5EF4-FFF2-40B4-BE49-F238E27FC236}">
                  <a16:creationId xmlns:a16="http://schemas.microsoft.com/office/drawing/2014/main" id="{0B6A7827-3B01-4CC0-B58E-51DABC778596}"/>
                </a:ext>
              </a:extLst>
            </p:cNvPr>
            <p:cNvSpPr>
              <a:spLocks/>
            </p:cNvSpPr>
            <p:nvPr/>
          </p:nvSpPr>
          <p:spPr bwMode="auto">
            <a:xfrm>
              <a:off x="5500" y="1878"/>
              <a:ext cx="49" cy="44"/>
            </a:xfrm>
            <a:custGeom>
              <a:avLst/>
              <a:gdLst>
                <a:gd name="T0" fmla="*/ 0 w 295"/>
                <a:gd name="T1" fmla="*/ 0 h 263"/>
                <a:gd name="T2" fmla="*/ 0 w 295"/>
                <a:gd name="T3" fmla="*/ 0 h 263"/>
                <a:gd name="T4" fmla="*/ 0 w 295"/>
                <a:gd name="T5" fmla="*/ 0 h 263"/>
                <a:gd name="T6" fmla="*/ 0 w 295"/>
                <a:gd name="T7" fmla="*/ 0 h 263"/>
                <a:gd name="T8" fmla="*/ 0 w 295"/>
                <a:gd name="T9" fmla="*/ 0 h 263"/>
                <a:gd name="T10" fmla="*/ 0 w 295"/>
                <a:gd name="T11" fmla="*/ 0 h 263"/>
                <a:gd name="T12" fmla="*/ 0 w 295"/>
                <a:gd name="T13" fmla="*/ 0 h 263"/>
                <a:gd name="T14" fmla="*/ 0 w 295"/>
                <a:gd name="T15" fmla="*/ 0 h 263"/>
                <a:gd name="T16" fmla="*/ 0 w 295"/>
                <a:gd name="T17" fmla="*/ 0 h 263"/>
                <a:gd name="T18" fmla="*/ 0 w 295"/>
                <a:gd name="T19" fmla="*/ 0 h 263"/>
                <a:gd name="T20" fmla="*/ 0 w 295"/>
                <a:gd name="T21" fmla="*/ 0 h 263"/>
                <a:gd name="T22" fmla="*/ 0 w 295"/>
                <a:gd name="T23" fmla="*/ 0 h 263"/>
                <a:gd name="T24" fmla="*/ 0 w 295"/>
                <a:gd name="T25" fmla="*/ 0 h 263"/>
                <a:gd name="T26" fmla="*/ 0 w 295"/>
                <a:gd name="T27" fmla="*/ 0 h 263"/>
                <a:gd name="T28" fmla="*/ 0 w 295"/>
                <a:gd name="T29" fmla="*/ 0 h 263"/>
                <a:gd name="T30" fmla="*/ 0 w 295"/>
                <a:gd name="T31" fmla="*/ 0 h 263"/>
                <a:gd name="T32" fmla="*/ 0 w 295"/>
                <a:gd name="T33" fmla="*/ 0 h 263"/>
                <a:gd name="T34" fmla="*/ 0 w 295"/>
                <a:gd name="T35" fmla="*/ 0 h 263"/>
                <a:gd name="T36" fmla="*/ 0 w 295"/>
                <a:gd name="T37" fmla="*/ 0 h 263"/>
                <a:gd name="T38" fmla="*/ 0 w 295"/>
                <a:gd name="T39" fmla="*/ 0 h 263"/>
                <a:gd name="T40" fmla="*/ 0 w 295"/>
                <a:gd name="T41" fmla="*/ 0 h 263"/>
                <a:gd name="T42" fmla="*/ 0 w 295"/>
                <a:gd name="T43" fmla="*/ 0 h 263"/>
                <a:gd name="T44" fmla="*/ 0 w 295"/>
                <a:gd name="T45" fmla="*/ 0 h 2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5"/>
                <a:gd name="T70" fmla="*/ 0 h 263"/>
                <a:gd name="T71" fmla="*/ 295 w 295"/>
                <a:gd name="T72" fmla="*/ 263 h 2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5" h="263">
                  <a:moveTo>
                    <a:pt x="0" y="0"/>
                  </a:moveTo>
                  <a:lnTo>
                    <a:pt x="0" y="21"/>
                  </a:lnTo>
                  <a:lnTo>
                    <a:pt x="38" y="71"/>
                  </a:lnTo>
                  <a:lnTo>
                    <a:pt x="75" y="99"/>
                  </a:lnTo>
                  <a:lnTo>
                    <a:pt x="152" y="158"/>
                  </a:lnTo>
                  <a:lnTo>
                    <a:pt x="184" y="182"/>
                  </a:lnTo>
                  <a:lnTo>
                    <a:pt x="260" y="239"/>
                  </a:lnTo>
                  <a:lnTo>
                    <a:pt x="178" y="213"/>
                  </a:lnTo>
                  <a:lnTo>
                    <a:pt x="97" y="188"/>
                  </a:lnTo>
                  <a:lnTo>
                    <a:pt x="16" y="182"/>
                  </a:lnTo>
                  <a:lnTo>
                    <a:pt x="22" y="207"/>
                  </a:lnTo>
                  <a:lnTo>
                    <a:pt x="152" y="231"/>
                  </a:lnTo>
                  <a:lnTo>
                    <a:pt x="222" y="257"/>
                  </a:lnTo>
                  <a:lnTo>
                    <a:pt x="260" y="263"/>
                  </a:lnTo>
                  <a:lnTo>
                    <a:pt x="292" y="252"/>
                  </a:lnTo>
                  <a:lnTo>
                    <a:pt x="295" y="222"/>
                  </a:lnTo>
                  <a:lnTo>
                    <a:pt x="269" y="199"/>
                  </a:lnTo>
                  <a:lnTo>
                    <a:pt x="232" y="162"/>
                  </a:lnTo>
                  <a:lnTo>
                    <a:pt x="188" y="112"/>
                  </a:lnTo>
                  <a:lnTo>
                    <a:pt x="144" y="56"/>
                  </a:lnTo>
                  <a:lnTo>
                    <a:pt x="91" y="17"/>
                  </a:lnTo>
                  <a:lnTo>
                    <a:pt x="35"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0" name="Freeform 299">
              <a:extLst>
                <a:ext uri="{FF2B5EF4-FFF2-40B4-BE49-F238E27FC236}">
                  <a16:creationId xmlns:a16="http://schemas.microsoft.com/office/drawing/2014/main" id="{D84FB40E-D145-4A3B-81A4-26924D77196F}"/>
                </a:ext>
              </a:extLst>
            </p:cNvPr>
            <p:cNvSpPr>
              <a:spLocks/>
            </p:cNvSpPr>
            <p:nvPr/>
          </p:nvSpPr>
          <p:spPr bwMode="auto">
            <a:xfrm>
              <a:off x="5503" y="1842"/>
              <a:ext cx="44" cy="57"/>
            </a:xfrm>
            <a:custGeom>
              <a:avLst/>
              <a:gdLst>
                <a:gd name="T0" fmla="*/ 0 w 270"/>
                <a:gd name="T1" fmla="*/ 0 h 345"/>
                <a:gd name="T2" fmla="*/ 0 w 270"/>
                <a:gd name="T3" fmla="*/ 0 h 345"/>
                <a:gd name="T4" fmla="*/ 0 w 270"/>
                <a:gd name="T5" fmla="*/ 0 h 345"/>
                <a:gd name="T6" fmla="*/ 0 w 270"/>
                <a:gd name="T7" fmla="*/ 0 h 345"/>
                <a:gd name="T8" fmla="*/ 0 w 270"/>
                <a:gd name="T9" fmla="*/ 0 h 345"/>
                <a:gd name="T10" fmla="*/ 0 w 270"/>
                <a:gd name="T11" fmla="*/ 0 h 345"/>
                <a:gd name="T12" fmla="*/ 0 w 270"/>
                <a:gd name="T13" fmla="*/ 0 h 345"/>
                <a:gd name="T14" fmla="*/ 0 w 270"/>
                <a:gd name="T15" fmla="*/ 0 h 345"/>
                <a:gd name="T16" fmla="*/ 0 w 270"/>
                <a:gd name="T17" fmla="*/ 0 h 345"/>
                <a:gd name="T18" fmla="*/ 0 w 270"/>
                <a:gd name="T19" fmla="*/ 0 h 345"/>
                <a:gd name="T20" fmla="*/ 0 w 270"/>
                <a:gd name="T21" fmla="*/ 0 h 345"/>
                <a:gd name="T22" fmla="*/ 0 w 270"/>
                <a:gd name="T23" fmla="*/ 0 h 345"/>
                <a:gd name="T24" fmla="*/ 0 w 270"/>
                <a:gd name="T25" fmla="*/ 0 h 345"/>
                <a:gd name="T26" fmla="*/ 0 w 270"/>
                <a:gd name="T27" fmla="*/ 0 h 345"/>
                <a:gd name="T28" fmla="*/ 0 w 270"/>
                <a:gd name="T29" fmla="*/ 0 h 345"/>
                <a:gd name="T30" fmla="*/ 0 w 270"/>
                <a:gd name="T31" fmla="*/ 0 h 345"/>
                <a:gd name="T32" fmla="*/ 0 w 270"/>
                <a:gd name="T33" fmla="*/ 0 h 3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0"/>
                <a:gd name="T52" fmla="*/ 0 h 345"/>
                <a:gd name="T53" fmla="*/ 270 w 270"/>
                <a:gd name="T54" fmla="*/ 345 h 3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0" h="345">
                  <a:moveTo>
                    <a:pt x="51" y="0"/>
                  </a:moveTo>
                  <a:lnTo>
                    <a:pt x="13" y="7"/>
                  </a:lnTo>
                  <a:lnTo>
                    <a:pt x="0" y="39"/>
                  </a:lnTo>
                  <a:lnTo>
                    <a:pt x="3" y="65"/>
                  </a:lnTo>
                  <a:lnTo>
                    <a:pt x="26" y="101"/>
                  </a:lnTo>
                  <a:lnTo>
                    <a:pt x="57" y="112"/>
                  </a:lnTo>
                  <a:lnTo>
                    <a:pt x="116" y="149"/>
                  </a:lnTo>
                  <a:lnTo>
                    <a:pt x="172" y="195"/>
                  </a:lnTo>
                  <a:lnTo>
                    <a:pt x="212" y="259"/>
                  </a:lnTo>
                  <a:lnTo>
                    <a:pt x="257" y="325"/>
                  </a:lnTo>
                  <a:lnTo>
                    <a:pt x="270" y="345"/>
                  </a:lnTo>
                  <a:lnTo>
                    <a:pt x="257" y="267"/>
                  </a:lnTo>
                  <a:lnTo>
                    <a:pt x="247" y="198"/>
                  </a:lnTo>
                  <a:lnTo>
                    <a:pt x="225" y="140"/>
                  </a:lnTo>
                  <a:lnTo>
                    <a:pt x="188" y="86"/>
                  </a:lnTo>
                  <a:lnTo>
                    <a:pt x="90" y="10"/>
                  </a:lnTo>
                  <a:lnTo>
                    <a:pt x="5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1" name="Freeform 300">
              <a:extLst>
                <a:ext uri="{FF2B5EF4-FFF2-40B4-BE49-F238E27FC236}">
                  <a16:creationId xmlns:a16="http://schemas.microsoft.com/office/drawing/2014/main" id="{A436C26F-6067-4346-85B4-40122E8A116E}"/>
                </a:ext>
              </a:extLst>
            </p:cNvPr>
            <p:cNvSpPr>
              <a:spLocks/>
            </p:cNvSpPr>
            <p:nvPr/>
          </p:nvSpPr>
          <p:spPr bwMode="auto">
            <a:xfrm>
              <a:off x="5494" y="1785"/>
              <a:ext cx="48" cy="34"/>
            </a:xfrm>
            <a:custGeom>
              <a:avLst/>
              <a:gdLst>
                <a:gd name="T0" fmla="*/ 0 w 287"/>
                <a:gd name="T1" fmla="*/ 0 h 199"/>
                <a:gd name="T2" fmla="*/ 0 w 287"/>
                <a:gd name="T3" fmla="*/ 0 h 199"/>
                <a:gd name="T4" fmla="*/ 0 w 287"/>
                <a:gd name="T5" fmla="*/ 0 h 199"/>
                <a:gd name="T6" fmla="*/ 0 w 287"/>
                <a:gd name="T7" fmla="*/ 0 h 199"/>
                <a:gd name="T8" fmla="*/ 0 w 287"/>
                <a:gd name="T9" fmla="*/ 0 h 199"/>
                <a:gd name="T10" fmla="*/ 0 w 287"/>
                <a:gd name="T11" fmla="*/ 0 h 199"/>
                <a:gd name="T12" fmla="*/ 0 w 287"/>
                <a:gd name="T13" fmla="*/ 0 h 199"/>
                <a:gd name="T14" fmla="*/ 0 w 287"/>
                <a:gd name="T15" fmla="*/ 0 h 199"/>
                <a:gd name="T16" fmla="*/ 0 w 287"/>
                <a:gd name="T17" fmla="*/ 0 h 199"/>
                <a:gd name="T18" fmla="*/ 0 w 287"/>
                <a:gd name="T19" fmla="*/ 0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7"/>
                <a:gd name="T31" fmla="*/ 0 h 199"/>
                <a:gd name="T32" fmla="*/ 287 w 287"/>
                <a:gd name="T33" fmla="*/ 199 h 1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7" h="199">
                  <a:moveTo>
                    <a:pt x="0" y="199"/>
                  </a:moveTo>
                  <a:lnTo>
                    <a:pt x="49" y="156"/>
                  </a:lnTo>
                  <a:lnTo>
                    <a:pt x="130" y="125"/>
                  </a:lnTo>
                  <a:lnTo>
                    <a:pt x="185" y="111"/>
                  </a:lnTo>
                  <a:lnTo>
                    <a:pt x="287" y="0"/>
                  </a:lnTo>
                  <a:lnTo>
                    <a:pt x="211" y="44"/>
                  </a:lnTo>
                  <a:lnTo>
                    <a:pt x="142" y="74"/>
                  </a:lnTo>
                  <a:lnTo>
                    <a:pt x="93" y="99"/>
                  </a:lnTo>
                  <a:lnTo>
                    <a:pt x="68" y="125"/>
                  </a:lnTo>
                  <a:lnTo>
                    <a:pt x="0" y="19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2" name="Freeform 301">
              <a:extLst>
                <a:ext uri="{FF2B5EF4-FFF2-40B4-BE49-F238E27FC236}">
                  <a16:creationId xmlns:a16="http://schemas.microsoft.com/office/drawing/2014/main" id="{10325C1D-EDBA-409D-9EA1-5912F6E27A34}"/>
                </a:ext>
              </a:extLst>
            </p:cNvPr>
            <p:cNvSpPr>
              <a:spLocks/>
            </p:cNvSpPr>
            <p:nvPr/>
          </p:nvSpPr>
          <p:spPr bwMode="auto">
            <a:xfrm>
              <a:off x="5458" y="1846"/>
              <a:ext cx="27" cy="86"/>
            </a:xfrm>
            <a:custGeom>
              <a:avLst/>
              <a:gdLst>
                <a:gd name="T0" fmla="*/ 0 w 162"/>
                <a:gd name="T1" fmla="*/ 0 h 514"/>
                <a:gd name="T2" fmla="*/ 0 w 162"/>
                <a:gd name="T3" fmla="*/ 0 h 514"/>
                <a:gd name="T4" fmla="*/ 0 w 162"/>
                <a:gd name="T5" fmla="*/ 0 h 514"/>
                <a:gd name="T6" fmla="*/ 0 w 162"/>
                <a:gd name="T7" fmla="*/ 0 h 514"/>
                <a:gd name="T8" fmla="*/ 0 w 162"/>
                <a:gd name="T9" fmla="*/ 0 h 514"/>
                <a:gd name="T10" fmla="*/ 0 w 162"/>
                <a:gd name="T11" fmla="*/ 0 h 514"/>
                <a:gd name="T12" fmla="*/ 0 w 162"/>
                <a:gd name="T13" fmla="*/ 0 h 514"/>
                <a:gd name="T14" fmla="*/ 0 w 162"/>
                <a:gd name="T15" fmla="*/ 0 h 514"/>
                <a:gd name="T16" fmla="*/ 0 w 162"/>
                <a:gd name="T17" fmla="*/ 0 h 514"/>
                <a:gd name="T18" fmla="*/ 0 w 162"/>
                <a:gd name="T19" fmla="*/ 0 h 514"/>
                <a:gd name="T20" fmla="*/ 0 w 162"/>
                <a:gd name="T21" fmla="*/ 0 h 514"/>
                <a:gd name="T22" fmla="*/ 0 w 162"/>
                <a:gd name="T23" fmla="*/ 0 h 514"/>
                <a:gd name="T24" fmla="*/ 0 w 162"/>
                <a:gd name="T25" fmla="*/ 0 h 514"/>
                <a:gd name="T26" fmla="*/ 0 w 162"/>
                <a:gd name="T27" fmla="*/ 0 h 514"/>
                <a:gd name="T28" fmla="*/ 0 w 162"/>
                <a:gd name="T29" fmla="*/ 0 h 514"/>
                <a:gd name="T30" fmla="*/ 0 w 162"/>
                <a:gd name="T31" fmla="*/ 0 h 514"/>
                <a:gd name="T32" fmla="*/ 0 w 162"/>
                <a:gd name="T33" fmla="*/ 0 h 514"/>
                <a:gd name="T34" fmla="*/ 0 w 162"/>
                <a:gd name="T35" fmla="*/ 0 h 514"/>
                <a:gd name="T36" fmla="*/ 0 w 162"/>
                <a:gd name="T37" fmla="*/ 0 h 5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514"/>
                <a:gd name="T59" fmla="*/ 162 w 162"/>
                <a:gd name="T60" fmla="*/ 514 h 5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514">
                  <a:moveTo>
                    <a:pt x="0" y="514"/>
                  </a:moveTo>
                  <a:lnTo>
                    <a:pt x="81" y="514"/>
                  </a:lnTo>
                  <a:lnTo>
                    <a:pt x="106" y="508"/>
                  </a:lnTo>
                  <a:lnTo>
                    <a:pt x="106" y="489"/>
                  </a:lnTo>
                  <a:lnTo>
                    <a:pt x="124" y="470"/>
                  </a:lnTo>
                  <a:lnTo>
                    <a:pt x="150" y="451"/>
                  </a:lnTo>
                  <a:lnTo>
                    <a:pt x="137" y="433"/>
                  </a:lnTo>
                  <a:lnTo>
                    <a:pt x="137" y="407"/>
                  </a:lnTo>
                  <a:lnTo>
                    <a:pt x="156" y="376"/>
                  </a:lnTo>
                  <a:lnTo>
                    <a:pt x="156" y="344"/>
                  </a:lnTo>
                  <a:lnTo>
                    <a:pt x="144" y="306"/>
                  </a:lnTo>
                  <a:lnTo>
                    <a:pt x="144" y="224"/>
                  </a:lnTo>
                  <a:lnTo>
                    <a:pt x="162" y="150"/>
                  </a:lnTo>
                  <a:lnTo>
                    <a:pt x="156" y="94"/>
                  </a:lnTo>
                  <a:lnTo>
                    <a:pt x="156" y="0"/>
                  </a:lnTo>
                  <a:lnTo>
                    <a:pt x="106" y="142"/>
                  </a:lnTo>
                  <a:lnTo>
                    <a:pt x="62" y="275"/>
                  </a:lnTo>
                  <a:lnTo>
                    <a:pt x="32" y="419"/>
                  </a:lnTo>
                  <a:lnTo>
                    <a:pt x="0" y="51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3" name="Freeform 302">
              <a:extLst>
                <a:ext uri="{FF2B5EF4-FFF2-40B4-BE49-F238E27FC236}">
                  <a16:creationId xmlns:a16="http://schemas.microsoft.com/office/drawing/2014/main" id="{E4640288-4587-4BA6-857D-C14CA9A2C7F0}"/>
                </a:ext>
              </a:extLst>
            </p:cNvPr>
            <p:cNvSpPr>
              <a:spLocks/>
            </p:cNvSpPr>
            <p:nvPr/>
          </p:nvSpPr>
          <p:spPr bwMode="auto">
            <a:xfrm>
              <a:off x="5498" y="1939"/>
              <a:ext cx="48" cy="16"/>
            </a:xfrm>
            <a:custGeom>
              <a:avLst/>
              <a:gdLst>
                <a:gd name="T0" fmla="*/ 0 w 289"/>
                <a:gd name="T1" fmla="*/ 0 h 97"/>
                <a:gd name="T2" fmla="*/ 0 w 289"/>
                <a:gd name="T3" fmla="*/ 0 h 97"/>
                <a:gd name="T4" fmla="*/ 0 w 289"/>
                <a:gd name="T5" fmla="*/ 0 h 97"/>
                <a:gd name="T6" fmla="*/ 0 w 289"/>
                <a:gd name="T7" fmla="*/ 0 h 97"/>
                <a:gd name="T8" fmla="*/ 0 w 289"/>
                <a:gd name="T9" fmla="*/ 0 h 97"/>
                <a:gd name="T10" fmla="*/ 0 w 289"/>
                <a:gd name="T11" fmla="*/ 0 h 97"/>
                <a:gd name="T12" fmla="*/ 0 w 289"/>
                <a:gd name="T13" fmla="*/ 0 h 97"/>
                <a:gd name="T14" fmla="*/ 0 w 289"/>
                <a:gd name="T15" fmla="*/ 0 h 97"/>
                <a:gd name="T16" fmla="*/ 0 w 289"/>
                <a:gd name="T17" fmla="*/ 0 h 97"/>
                <a:gd name="T18" fmla="*/ 0 w 289"/>
                <a:gd name="T19" fmla="*/ 0 h 97"/>
                <a:gd name="T20" fmla="*/ 0 w 289"/>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97"/>
                <a:gd name="T35" fmla="*/ 289 w 289"/>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97">
                  <a:moveTo>
                    <a:pt x="232" y="47"/>
                  </a:moveTo>
                  <a:lnTo>
                    <a:pt x="168" y="19"/>
                  </a:lnTo>
                  <a:lnTo>
                    <a:pt x="110" y="4"/>
                  </a:lnTo>
                  <a:lnTo>
                    <a:pt x="32" y="0"/>
                  </a:lnTo>
                  <a:lnTo>
                    <a:pt x="0" y="6"/>
                  </a:lnTo>
                  <a:lnTo>
                    <a:pt x="15" y="37"/>
                  </a:lnTo>
                  <a:lnTo>
                    <a:pt x="45" y="61"/>
                  </a:lnTo>
                  <a:lnTo>
                    <a:pt x="113" y="79"/>
                  </a:lnTo>
                  <a:lnTo>
                    <a:pt x="219" y="97"/>
                  </a:lnTo>
                  <a:lnTo>
                    <a:pt x="289" y="91"/>
                  </a:lnTo>
                  <a:lnTo>
                    <a:pt x="232"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4" name="Freeform 303">
              <a:extLst>
                <a:ext uri="{FF2B5EF4-FFF2-40B4-BE49-F238E27FC236}">
                  <a16:creationId xmlns:a16="http://schemas.microsoft.com/office/drawing/2014/main" id="{89CCA8A1-A8E2-41E5-8D1A-8F34C6B9BC14}"/>
                </a:ext>
              </a:extLst>
            </p:cNvPr>
            <p:cNvSpPr>
              <a:spLocks/>
            </p:cNvSpPr>
            <p:nvPr/>
          </p:nvSpPr>
          <p:spPr bwMode="auto">
            <a:xfrm>
              <a:off x="5458" y="1947"/>
              <a:ext cx="30" cy="36"/>
            </a:xfrm>
            <a:custGeom>
              <a:avLst/>
              <a:gdLst>
                <a:gd name="T0" fmla="*/ 0 w 176"/>
                <a:gd name="T1" fmla="*/ 0 h 216"/>
                <a:gd name="T2" fmla="*/ 0 w 176"/>
                <a:gd name="T3" fmla="*/ 0 h 216"/>
                <a:gd name="T4" fmla="*/ 0 w 176"/>
                <a:gd name="T5" fmla="*/ 0 h 216"/>
                <a:gd name="T6" fmla="*/ 0 w 176"/>
                <a:gd name="T7" fmla="*/ 0 h 216"/>
                <a:gd name="T8" fmla="*/ 0 w 176"/>
                <a:gd name="T9" fmla="*/ 0 h 216"/>
                <a:gd name="T10" fmla="*/ 0 w 176"/>
                <a:gd name="T11" fmla="*/ 0 h 216"/>
                <a:gd name="T12" fmla="*/ 0 w 176"/>
                <a:gd name="T13" fmla="*/ 0 h 216"/>
                <a:gd name="T14" fmla="*/ 0 w 176"/>
                <a:gd name="T15" fmla="*/ 0 h 216"/>
                <a:gd name="T16" fmla="*/ 0 w 176"/>
                <a:gd name="T17" fmla="*/ 0 h 216"/>
                <a:gd name="T18" fmla="*/ 0 w 176"/>
                <a:gd name="T19" fmla="*/ 0 h 216"/>
                <a:gd name="T20" fmla="*/ 0 w 176"/>
                <a:gd name="T21" fmla="*/ 0 h 216"/>
                <a:gd name="T22" fmla="*/ 0 w 176"/>
                <a:gd name="T23" fmla="*/ 0 h 216"/>
                <a:gd name="T24" fmla="*/ 0 w 176"/>
                <a:gd name="T25" fmla="*/ 0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216"/>
                <a:gd name="T41" fmla="*/ 176 w 176"/>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216">
                  <a:moveTo>
                    <a:pt x="81" y="59"/>
                  </a:moveTo>
                  <a:lnTo>
                    <a:pt x="59" y="14"/>
                  </a:lnTo>
                  <a:lnTo>
                    <a:pt x="26" y="0"/>
                  </a:lnTo>
                  <a:lnTo>
                    <a:pt x="3" y="11"/>
                  </a:lnTo>
                  <a:lnTo>
                    <a:pt x="0" y="35"/>
                  </a:lnTo>
                  <a:lnTo>
                    <a:pt x="15" y="76"/>
                  </a:lnTo>
                  <a:lnTo>
                    <a:pt x="40" y="115"/>
                  </a:lnTo>
                  <a:lnTo>
                    <a:pt x="71" y="150"/>
                  </a:lnTo>
                  <a:lnTo>
                    <a:pt x="113" y="185"/>
                  </a:lnTo>
                  <a:lnTo>
                    <a:pt x="176" y="216"/>
                  </a:lnTo>
                  <a:lnTo>
                    <a:pt x="119" y="153"/>
                  </a:lnTo>
                  <a:lnTo>
                    <a:pt x="100" y="108"/>
                  </a:lnTo>
                  <a:lnTo>
                    <a:pt x="81" y="5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5" name="Freeform 304">
              <a:extLst>
                <a:ext uri="{FF2B5EF4-FFF2-40B4-BE49-F238E27FC236}">
                  <a16:creationId xmlns:a16="http://schemas.microsoft.com/office/drawing/2014/main" id="{E226C918-E047-4172-8DD8-BB7F82B246B8}"/>
                </a:ext>
              </a:extLst>
            </p:cNvPr>
            <p:cNvSpPr>
              <a:spLocks/>
            </p:cNvSpPr>
            <p:nvPr/>
          </p:nvSpPr>
          <p:spPr bwMode="auto">
            <a:xfrm>
              <a:off x="5506" y="1757"/>
              <a:ext cx="70" cy="44"/>
            </a:xfrm>
            <a:custGeom>
              <a:avLst/>
              <a:gdLst>
                <a:gd name="T0" fmla="*/ 0 w 418"/>
                <a:gd name="T1" fmla="*/ 0 h 260"/>
                <a:gd name="T2" fmla="*/ 0 w 418"/>
                <a:gd name="T3" fmla="*/ 0 h 260"/>
                <a:gd name="T4" fmla="*/ 0 w 418"/>
                <a:gd name="T5" fmla="*/ 0 h 260"/>
                <a:gd name="T6" fmla="*/ 0 w 418"/>
                <a:gd name="T7" fmla="*/ 0 h 260"/>
                <a:gd name="T8" fmla="*/ 0 w 418"/>
                <a:gd name="T9" fmla="*/ 0 h 260"/>
                <a:gd name="T10" fmla="*/ 0 w 418"/>
                <a:gd name="T11" fmla="*/ 0 h 260"/>
                <a:gd name="T12" fmla="*/ 0 w 418"/>
                <a:gd name="T13" fmla="*/ 0 h 260"/>
                <a:gd name="T14" fmla="*/ 0 w 418"/>
                <a:gd name="T15" fmla="*/ 0 h 260"/>
                <a:gd name="T16" fmla="*/ 0 w 418"/>
                <a:gd name="T17" fmla="*/ 0 h 260"/>
                <a:gd name="T18" fmla="*/ 0 w 418"/>
                <a:gd name="T19" fmla="*/ 0 h 260"/>
                <a:gd name="T20" fmla="*/ 0 w 418"/>
                <a:gd name="T21" fmla="*/ 0 h 260"/>
                <a:gd name="T22" fmla="*/ 0 w 418"/>
                <a:gd name="T23" fmla="*/ 0 h 2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8"/>
                <a:gd name="T37" fmla="*/ 0 h 260"/>
                <a:gd name="T38" fmla="*/ 418 w 418"/>
                <a:gd name="T39" fmla="*/ 260 h 2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8" h="260">
                  <a:moveTo>
                    <a:pt x="0" y="260"/>
                  </a:moveTo>
                  <a:lnTo>
                    <a:pt x="13" y="153"/>
                  </a:lnTo>
                  <a:lnTo>
                    <a:pt x="101" y="116"/>
                  </a:lnTo>
                  <a:lnTo>
                    <a:pt x="220" y="69"/>
                  </a:lnTo>
                  <a:lnTo>
                    <a:pt x="304" y="35"/>
                  </a:lnTo>
                  <a:lnTo>
                    <a:pt x="386" y="0"/>
                  </a:lnTo>
                  <a:lnTo>
                    <a:pt x="418" y="76"/>
                  </a:lnTo>
                  <a:lnTo>
                    <a:pt x="341" y="119"/>
                  </a:lnTo>
                  <a:lnTo>
                    <a:pt x="252" y="150"/>
                  </a:lnTo>
                  <a:lnTo>
                    <a:pt x="182" y="170"/>
                  </a:lnTo>
                  <a:lnTo>
                    <a:pt x="98" y="216"/>
                  </a:lnTo>
                  <a:lnTo>
                    <a:pt x="0" y="26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306" name="Group 305">
            <a:extLst>
              <a:ext uri="{FF2B5EF4-FFF2-40B4-BE49-F238E27FC236}">
                <a16:creationId xmlns:a16="http://schemas.microsoft.com/office/drawing/2014/main" id="{B42D7554-02CE-4B10-A655-EBC841F10139}"/>
              </a:ext>
            </a:extLst>
          </p:cNvPr>
          <p:cNvGrpSpPr>
            <a:grpSpLocks/>
          </p:cNvGrpSpPr>
          <p:nvPr/>
        </p:nvGrpSpPr>
        <p:grpSpPr bwMode="auto">
          <a:xfrm>
            <a:off x="8770454" y="4752975"/>
            <a:ext cx="228600" cy="307975"/>
            <a:chOff x="5511" y="1960"/>
            <a:chExt cx="144" cy="194"/>
          </a:xfrm>
        </p:grpSpPr>
        <p:sp>
          <p:nvSpPr>
            <p:cNvPr id="307" name="Freeform 306">
              <a:extLst>
                <a:ext uri="{FF2B5EF4-FFF2-40B4-BE49-F238E27FC236}">
                  <a16:creationId xmlns:a16="http://schemas.microsoft.com/office/drawing/2014/main" id="{F688C2B8-2D8C-434E-9E93-12CA829B8399}"/>
                </a:ext>
              </a:extLst>
            </p:cNvPr>
            <p:cNvSpPr>
              <a:spLocks/>
            </p:cNvSpPr>
            <p:nvPr/>
          </p:nvSpPr>
          <p:spPr bwMode="auto">
            <a:xfrm>
              <a:off x="5511" y="1960"/>
              <a:ext cx="144" cy="194"/>
            </a:xfrm>
            <a:custGeom>
              <a:avLst/>
              <a:gdLst>
                <a:gd name="T0" fmla="*/ 0 w 863"/>
                <a:gd name="T1" fmla="*/ 0 h 1164"/>
                <a:gd name="T2" fmla="*/ 0 w 863"/>
                <a:gd name="T3" fmla="*/ 0 h 1164"/>
                <a:gd name="T4" fmla="*/ 0 w 863"/>
                <a:gd name="T5" fmla="*/ 0 h 1164"/>
                <a:gd name="T6" fmla="*/ 0 w 863"/>
                <a:gd name="T7" fmla="*/ 0 h 1164"/>
                <a:gd name="T8" fmla="*/ 0 w 863"/>
                <a:gd name="T9" fmla="*/ 0 h 1164"/>
                <a:gd name="T10" fmla="*/ 0 w 863"/>
                <a:gd name="T11" fmla="*/ 0 h 1164"/>
                <a:gd name="T12" fmla="*/ 0 w 863"/>
                <a:gd name="T13" fmla="*/ 0 h 1164"/>
                <a:gd name="T14" fmla="*/ 0 w 863"/>
                <a:gd name="T15" fmla="*/ 0 h 1164"/>
                <a:gd name="T16" fmla="*/ 0 w 863"/>
                <a:gd name="T17" fmla="*/ 0 h 1164"/>
                <a:gd name="T18" fmla="*/ 0 w 863"/>
                <a:gd name="T19" fmla="*/ 0 h 1164"/>
                <a:gd name="T20" fmla="*/ 0 w 863"/>
                <a:gd name="T21" fmla="*/ 0 h 1164"/>
                <a:gd name="T22" fmla="*/ 0 w 863"/>
                <a:gd name="T23" fmla="*/ 0 h 1164"/>
                <a:gd name="T24" fmla="*/ 0 w 863"/>
                <a:gd name="T25" fmla="*/ 0 h 1164"/>
                <a:gd name="T26" fmla="*/ 0 w 863"/>
                <a:gd name="T27" fmla="*/ 0 h 1164"/>
                <a:gd name="T28" fmla="*/ 0 w 863"/>
                <a:gd name="T29" fmla="*/ 0 h 1164"/>
                <a:gd name="T30" fmla="*/ 0 w 863"/>
                <a:gd name="T31" fmla="*/ 0 h 1164"/>
                <a:gd name="T32" fmla="*/ 0 w 863"/>
                <a:gd name="T33" fmla="*/ 0 h 1164"/>
                <a:gd name="T34" fmla="*/ 0 w 863"/>
                <a:gd name="T35" fmla="*/ 0 h 1164"/>
                <a:gd name="T36" fmla="*/ 0 w 863"/>
                <a:gd name="T37" fmla="*/ 0 h 1164"/>
                <a:gd name="T38" fmla="*/ 0 w 863"/>
                <a:gd name="T39" fmla="*/ 0 h 1164"/>
                <a:gd name="T40" fmla="*/ 0 w 863"/>
                <a:gd name="T41" fmla="*/ 0 h 1164"/>
                <a:gd name="T42" fmla="*/ 0 w 863"/>
                <a:gd name="T43" fmla="*/ 0 h 1164"/>
                <a:gd name="T44" fmla="*/ 0 w 863"/>
                <a:gd name="T45" fmla="*/ 0 h 1164"/>
                <a:gd name="T46" fmla="*/ 0 w 863"/>
                <a:gd name="T47" fmla="*/ 0 h 11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3"/>
                <a:gd name="T73" fmla="*/ 0 h 1164"/>
                <a:gd name="T74" fmla="*/ 863 w 863"/>
                <a:gd name="T75" fmla="*/ 1164 h 11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3" h="1164">
                  <a:moveTo>
                    <a:pt x="385" y="172"/>
                  </a:moveTo>
                  <a:lnTo>
                    <a:pt x="543" y="158"/>
                  </a:lnTo>
                  <a:lnTo>
                    <a:pt x="637" y="133"/>
                  </a:lnTo>
                  <a:lnTo>
                    <a:pt x="667" y="90"/>
                  </a:lnTo>
                  <a:lnTo>
                    <a:pt x="667" y="52"/>
                  </a:lnTo>
                  <a:lnTo>
                    <a:pt x="694" y="20"/>
                  </a:lnTo>
                  <a:lnTo>
                    <a:pt x="782" y="0"/>
                  </a:lnTo>
                  <a:lnTo>
                    <a:pt x="863" y="7"/>
                  </a:lnTo>
                  <a:lnTo>
                    <a:pt x="763" y="907"/>
                  </a:lnTo>
                  <a:lnTo>
                    <a:pt x="694" y="990"/>
                  </a:lnTo>
                  <a:lnTo>
                    <a:pt x="605" y="1071"/>
                  </a:lnTo>
                  <a:lnTo>
                    <a:pt x="481" y="1134"/>
                  </a:lnTo>
                  <a:lnTo>
                    <a:pt x="334" y="1153"/>
                  </a:lnTo>
                  <a:lnTo>
                    <a:pt x="138" y="1164"/>
                  </a:lnTo>
                  <a:lnTo>
                    <a:pt x="25" y="1147"/>
                  </a:lnTo>
                  <a:lnTo>
                    <a:pt x="0" y="1083"/>
                  </a:lnTo>
                  <a:lnTo>
                    <a:pt x="13" y="1001"/>
                  </a:lnTo>
                  <a:lnTo>
                    <a:pt x="95" y="750"/>
                  </a:lnTo>
                  <a:lnTo>
                    <a:pt x="163" y="499"/>
                  </a:lnTo>
                  <a:lnTo>
                    <a:pt x="195" y="310"/>
                  </a:lnTo>
                  <a:lnTo>
                    <a:pt x="195" y="259"/>
                  </a:lnTo>
                  <a:lnTo>
                    <a:pt x="239" y="190"/>
                  </a:lnTo>
                  <a:lnTo>
                    <a:pt x="291" y="172"/>
                  </a:lnTo>
                  <a:lnTo>
                    <a:pt x="385" y="172"/>
                  </a:lnTo>
                  <a:close/>
                </a:path>
              </a:pathLst>
            </a:custGeom>
            <a:solidFill>
              <a:srgbClr val="40404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8" name="Freeform 307">
              <a:extLst>
                <a:ext uri="{FF2B5EF4-FFF2-40B4-BE49-F238E27FC236}">
                  <a16:creationId xmlns:a16="http://schemas.microsoft.com/office/drawing/2014/main" id="{38F3A0A3-2EA3-42E4-B446-A8BEB3EE4D9E}"/>
                </a:ext>
              </a:extLst>
            </p:cNvPr>
            <p:cNvSpPr>
              <a:spLocks/>
            </p:cNvSpPr>
            <p:nvPr/>
          </p:nvSpPr>
          <p:spPr bwMode="auto">
            <a:xfrm>
              <a:off x="5528" y="1970"/>
              <a:ext cx="124" cy="177"/>
            </a:xfrm>
            <a:custGeom>
              <a:avLst/>
              <a:gdLst>
                <a:gd name="T0" fmla="*/ 0 w 743"/>
                <a:gd name="T1" fmla="*/ 0 h 1068"/>
                <a:gd name="T2" fmla="*/ 0 w 743"/>
                <a:gd name="T3" fmla="*/ 0 h 1068"/>
                <a:gd name="T4" fmla="*/ 0 w 743"/>
                <a:gd name="T5" fmla="*/ 0 h 1068"/>
                <a:gd name="T6" fmla="*/ 0 w 743"/>
                <a:gd name="T7" fmla="*/ 0 h 1068"/>
                <a:gd name="T8" fmla="*/ 0 w 743"/>
                <a:gd name="T9" fmla="*/ 0 h 1068"/>
                <a:gd name="T10" fmla="*/ 0 w 743"/>
                <a:gd name="T11" fmla="*/ 0 h 1068"/>
                <a:gd name="T12" fmla="*/ 0 w 743"/>
                <a:gd name="T13" fmla="*/ 0 h 1068"/>
                <a:gd name="T14" fmla="*/ 0 w 743"/>
                <a:gd name="T15" fmla="*/ 0 h 1068"/>
                <a:gd name="T16" fmla="*/ 0 w 743"/>
                <a:gd name="T17" fmla="*/ 0 h 1068"/>
                <a:gd name="T18" fmla="*/ 0 w 743"/>
                <a:gd name="T19" fmla="*/ 0 h 1068"/>
                <a:gd name="T20" fmla="*/ 0 w 743"/>
                <a:gd name="T21" fmla="*/ 0 h 1068"/>
                <a:gd name="T22" fmla="*/ 0 w 743"/>
                <a:gd name="T23" fmla="*/ 0 h 1068"/>
                <a:gd name="T24" fmla="*/ 0 w 743"/>
                <a:gd name="T25" fmla="*/ 0 h 1068"/>
                <a:gd name="T26" fmla="*/ 0 w 743"/>
                <a:gd name="T27" fmla="*/ 0 h 1068"/>
                <a:gd name="T28" fmla="*/ 0 w 743"/>
                <a:gd name="T29" fmla="*/ 0 h 1068"/>
                <a:gd name="T30" fmla="*/ 0 w 743"/>
                <a:gd name="T31" fmla="*/ 0 h 1068"/>
                <a:gd name="T32" fmla="*/ 0 w 743"/>
                <a:gd name="T33" fmla="*/ 0 h 1068"/>
                <a:gd name="T34" fmla="*/ 0 w 743"/>
                <a:gd name="T35" fmla="*/ 0 h 1068"/>
                <a:gd name="T36" fmla="*/ 0 w 743"/>
                <a:gd name="T37" fmla="*/ 0 h 1068"/>
                <a:gd name="T38" fmla="*/ 0 w 743"/>
                <a:gd name="T39" fmla="*/ 0 h 1068"/>
                <a:gd name="T40" fmla="*/ 0 w 743"/>
                <a:gd name="T41" fmla="*/ 0 h 10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3"/>
                <a:gd name="T64" fmla="*/ 0 h 1068"/>
                <a:gd name="T65" fmla="*/ 743 w 743"/>
                <a:gd name="T66" fmla="*/ 1068 h 10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3" h="1068">
                  <a:moveTo>
                    <a:pt x="257" y="214"/>
                  </a:moveTo>
                  <a:lnTo>
                    <a:pt x="397" y="207"/>
                  </a:lnTo>
                  <a:lnTo>
                    <a:pt x="542" y="182"/>
                  </a:lnTo>
                  <a:lnTo>
                    <a:pt x="628" y="138"/>
                  </a:lnTo>
                  <a:lnTo>
                    <a:pt x="679" y="100"/>
                  </a:lnTo>
                  <a:lnTo>
                    <a:pt x="743" y="0"/>
                  </a:lnTo>
                  <a:lnTo>
                    <a:pt x="648" y="822"/>
                  </a:lnTo>
                  <a:lnTo>
                    <a:pt x="585" y="898"/>
                  </a:lnTo>
                  <a:lnTo>
                    <a:pt x="516" y="967"/>
                  </a:lnTo>
                  <a:lnTo>
                    <a:pt x="428" y="1016"/>
                  </a:lnTo>
                  <a:lnTo>
                    <a:pt x="353" y="1042"/>
                  </a:lnTo>
                  <a:lnTo>
                    <a:pt x="257" y="1055"/>
                  </a:lnTo>
                  <a:lnTo>
                    <a:pt x="170" y="1068"/>
                  </a:lnTo>
                  <a:lnTo>
                    <a:pt x="69" y="1068"/>
                  </a:lnTo>
                  <a:lnTo>
                    <a:pt x="24" y="1055"/>
                  </a:lnTo>
                  <a:lnTo>
                    <a:pt x="0" y="1016"/>
                  </a:lnTo>
                  <a:lnTo>
                    <a:pt x="11" y="956"/>
                  </a:lnTo>
                  <a:lnTo>
                    <a:pt x="75" y="809"/>
                  </a:lnTo>
                  <a:lnTo>
                    <a:pt x="184" y="321"/>
                  </a:lnTo>
                  <a:lnTo>
                    <a:pt x="201" y="252"/>
                  </a:lnTo>
                  <a:lnTo>
                    <a:pt x="257" y="21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309" name="Oval 308">
            <a:extLst>
              <a:ext uri="{FF2B5EF4-FFF2-40B4-BE49-F238E27FC236}">
                <a16:creationId xmlns:a16="http://schemas.microsoft.com/office/drawing/2014/main" id="{5B802FC2-9200-45B9-8C1B-20662D8C4496}"/>
              </a:ext>
            </a:extLst>
          </p:cNvPr>
          <p:cNvSpPr>
            <a:spLocks noChangeArrowheads="1"/>
          </p:cNvSpPr>
          <p:nvPr/>
        </p:nvSpPr>
        <p:spPr bwMode="auto">
          <a:xfrm>
            <a:off x="8029091" y="4503737"/>
            <a:ext cx="298450" cy="16192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0" name="Oval 309">
            <a:extLst>
              <a:ext uri="{FF2B5EF4-FFF2-40B4-BE49-F238E27FC236}">
                <a16:creationId xmlns:a16="http://schemas.microsoft.com/office/drawing/2014/main" id="{F5AFA92C-EB09-4AE7-8211-E88055F5D41B}"/>
              </a:ext>
            </a:extLst>
          </p:cNvPr>
          <p:cNvSpPr>
            <a:spLocks noChangeArrowheads="1"/>
          </p:cNvSpPr>
          <p:nvPr/>
        </p:nvSpPr>
        <p:spPr bwMode="auto">
          <a:xfrm>
            <a:off x="1774341" y="4232275"/>
            <a:ext cx="1296988" cy="1296987"/>
          </a:xfrm>
          <a:prstGeom prst="ellipse">
            <a:avLst/>
          </a:prstGeom>
          <a:solidFill>
            <a:srgbClr val="66FF66"/>
          </a:solidFill>
          <a:ln w="19050">
            <a:solidFill>
              <a:srgbClr val="000000"/>
            </a:solidFill>
            <a:round/>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311" name="Group 310">
            <a:extLst>
              <a:ext uri="{FF2B5EF4-FFF2-40B4-BE49-F238E27FC236}">
                <a16:creationId xmlns:a16="http://schemas.microsoft.com/office/drawing/2014/main" id="{DACB357F-AA6B-4A78-BEF4-0F6DCD7D14B8}"/>
              </a:ext>
            </a:extLst>
          </p:cNvPr>
          <p:cNvGrpSpPr>
            <a:grpSpLocks/>
          </p:cNvGrpSpPr>
          <p:nvPr/>
        </p:nvGrpSpPr>
        <p:grpSpPr bwMode="auto">
          <a:xfrm>
            <a:off x="2156929" y="4341812"/>
            <a:ext cx="457200" cy="457200"/>
            <a:chOff x="2351" y="2975"/>
            <a:chExt cx="481" cy="433"/>
          </a:xfrm>
        </p:grpSpPr>
        <p:sp>
          <p:nvSpPr>
            <p:cNvPr id="312" name="Rectangle 311">
              <a:extLst>
                <a:ext uri="{FF2B5EF4-FFF2-40B4-BE49-F238E27FC236}">
                  <a16:creationId xmlns:a16="http://schemas.microsoft.com/office/drawing/2014/main" id="{600235F0-C19D-4E24-A473-312DD97AFD90}"/>
                </a:ext>
              </a:extLst>
            </p:cNvPr>
            <p:cNvSpPr>
              <a:spLocks noChangeArrowheads="1"/>
            </p:cNvSpPr>
            <p:nvPr/>
          </p:nvSpPr>
          <p:spPr bwMode="auto">
            <a:xfrm rot="-5400000">
              <a:off x="2377" y="2953"/>
              <a:ext cx="431" cy="479"/>
            </a:xfrm>
            <a:prstGeom prst="rect">
              <a:avLst/>
            </a:prstGeom>
            <a:solidFill>
              <a:srgbClr val="CCECFF"/>
            </a:solidFill>
            <a:ln w="19050">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3" name="Line 312">
              <a:extLst>
                <a:ext uri="{FF2B5EF4-FFF2-40B4-BE49-F238E27FC236}">
                  <a16:creationId xmlns:a16="http://schemas.microsoft.com/office/drawing/2014/main" id="{759C8BAA-9DC8-4B3F-8026-E62DB3D643DE}"/>
                </a:ext>
              </a:extLst>
            </p:cNvPr>
            <p:cNvSpPr>
              <a:spLocks noChangeShapeType="1"/>
            </p:cNvSpPr>
            <p:nvPr/>
          </p:nvSpPr>
          <p:spPr bwMode="auto">
            <a:xfrm rot="10800000">
              <a:off x="2351" y="3321"/>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4" name="Line 313">
              <a:extLst>
                <a:ext uri="{FF2B5EF4-FFF2-40B4-BE49-F238E27FC236}">
                  <a16:creationId xmlns:a16="http://schemas.microsoft.com/office/drawing/2014/main" id="{9031FA86-1E95-4D6A-9752-983D22CC2A19}"/>
                </a:ext>
              </a:extLst>
            </p:cNvPr>
            <p:cNvSpPr>
              <a:spLocks noChangeShapeType="1"/>
            </p:cNvSpPr>
            <p:nvPr/>
          </p:nvSpPr>
          <p:spPr bwMode="auto">
            <a:xfrm rot="10800000">
              <a:off x="2351" y="3234"/>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5" name="Line 314">
              <a:extLst>
                <a:ext uri="{FF2B5EF4-FFF2-40B4-BE49-F238E27FC236}">
                  <a16:creationId xmlns:a16="http://schemas.microsoft.com/office/drawing/2014/main" id="{45DED79B-1114-4854-B129-015F38465C38}"/>
                </a:ext>
              </a:extLst>
            </p:cNvPr>
            <p:cNvSpPr>
              <a:spLocks noChangeShapeType="1"/>
            </p:cNvSpPr>
            <p:nvPr/>
          </p:nvSpPr>
          <p:spPr bwMode="auto">
            <a:xfrm rot="10800000">
              <a:off x="2351" y="3148"/>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6" name="Line 315">
              <a:extLst>
                <a:ext uri="{FF2B5EF4-FFF2-40B4-BE49-F238E27FC236}">
                  <a16:creationId xmlns:a16="http://schemas.microsoft.com/office/drawing/2014/main" id="{82031F27-49C2-416B-A2F5-D911AE370841}"/>
                </a:ext>
              </a:extLst>
            </p:cNvPr>
            <p:cNvSpPr>
              <a:spLocks noChangeShapeType="1"/>
            </p:cNvSpPr>
            <p:nvPr/>
          </p:nvSpPr>
          <p:spPr bwMode="auto">
            <a:xfrm rot="10800000">
              <a:off x="2351" y="3061"/>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7" name="Line 316">
              <a:extLst>
                <a:ext uri="{FF2B5EF4-FFF2-40B4-BE49-F238E27FC236}">
                  <a16:creationId xmlns:a16="http://schemas.microsoft.com/office/drawing/2014/main" id="{8EEDE4FD-85A1-4732-9E02-02E661FF96BB}"/>
                </a:ext>
              </a:extLst>
            </p:cNvPr>
            <p:cNvSpPr>
              <a:spLocks noChangeShapeType="1"/>
            </p:cNvSpPr>
            <p:nvPr/>
          </p:nvSpPr>
          <p:spPr bwMode="auto">
            <a:xfrm rot="5400000">
              <a:off x="2519"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8" name="Line 317">
              <a:extLst>
                <a:ext uri="{FF2B5EF4-FFF2-40B4-BE49-F238E27FC236}">
                  <a16:creationId xmlns:a16="http://schemas.microsoft.com/office/drawing/2014/main" id="{EC7A414C-3B67-4D12-B105-BAD865B68819}"/>
                </a:ext>
              </a:extLst>
            </p:cNvPr>
            <p:cNvSpPr>
              <a:spLocks noChangeShapeType="1"/>
            </p:cNvSpPr>
            <p:nvPr/>
          </p:nvSpPr>
          <p:spPr bwMode="auto">
            <a:xfrm rot="5400000">
              <a:off x="2423"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9" name="Line 318">
              <a:extLst>
                <a:ext uri="{FF2B5EF4-FFF2-40B4-BE49-F238E27FC236}">
                  <a16:creationId xmlns:a16="http://schemas.microsoft.com/office/drawing/2014/main" id="{95A939AF-1AE5-4349-A4D3-EBE59E8672FE}"/>
                </a:ext>
              </a:extLst>
            </p:cNvPr>
            <p:cNvSpPr>
              <a:spLocks noChangeShapeType="1"/>
            </p:cNvSpPr>
            <p:nvPr/>
          </p:nvSpPr>
          <p:spPr bwMode="auto">
            <a:xfrm rot="5400000">
              <a:off x="2327"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20" name="Line 319">
              <a:extLst>
                <a:ext uri="{FF2B5EF4-FFF2-40B4-BE49-F238E27FC236}">
                  <a16:creationId xmlns:a16="http://schemas.microsoft.com/office/drawing/2014/main" id="{859354C6-4AC3-427D-9E62-A0C7245E55A3}"/>
                </a:ext>
              </a:extLst>
            </p:cNvPr>
            <p:cNvSpPr>
              <a:spLocks noChangeShapeType="1"/>
            </p:cNvSpPr>
            <p:nvPr/>
          </p:nvSpPr>
          <p:spPr bwMode="auto">
            <a:xfrm rot="5400000">
              <a:off x="2231"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321" name="Group 320">
            <a:extLst>
              <a:ext uri="{FF2B5EF4-FFF2-40B4-BE49-F238E27FC236}">
                <a16:creationId xmlns:a16="http://schemas.microsoft.com/office/drawing/2014/main" id="{B70BCE4A-7F87-4D2F-AA61-DBA660AA4611}"/>
              </a:ext>
            </a:extLst>
          </p:cNvPr>
          <p:cNvGrpSpPr>
            <a:grpSpLocks/>
          </p:cNvGrpSpPr>
          <p:nvPr/>
        </p:nvGrpSpPr>
        <p:grpSpPr bwMode="auto">
          <a:xfrm>
            <a:off x="2052154" y="4894262"/>
            <a:ext cx="730250" cy="457200"/>
            <a:chOff x="1296" y="768"/>
            <a:chExt cx="556" cy="336"/>
          </a:xfrm>
        </p:grpSpPr>
        <p:sp>
          <p:nvSpPr>
            <p:cNvPr id="322" name="Rectangle 321">
              <a:extLst>
                <a:ext uri="{FF2B5EF4-FFF2-40B4-BE49-F238E27FC236}">
                  <a16:creationId xmlns:a16="http://schemas.microsoft.com/office/drawing/2014/main" id="{890E6905-B718-4D44-A83E-3FCAF5E626B4}"/>
                </a:ext>
              </a:extLst>
            </p:cNvPr>
            <p:cNvSpPr>
              <a:spLocks noChangeArrowheads="1"/>
            </p:cNvSpPr>
            <p:nvPr/>
          </p:nvSpPr>
          <p:spPr bwMode="auto">
            <a:xfrm>
              <a:off x="1296" y="768"/>
              <a:ext cx="556" cy="336"/>
            </a:xfrm>
            <a:prstGeom prst="rect">
              <a:avLst/>
            </a:prstGeom>
            <a:solidFill>
              <a:srgbClr val="FFFF99"/>
            </a:solidFill>
            <a:ln w="12700">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1" lang="zh-CN"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323" name="Group 322">
              <a:extLst>
                <a:ext uri="{FF2B5EF4-FFF2-40B4-BE49-F238E27FC236}">
                  <a16:creationId xmlns:a16="http://schemas.microsoft.com/office/drawing/2014/main" id="{BD26F920-F378-45F5-BE1E-9BA54A58D77C}"/>
                </a:ext>
              </a:extLst>
            </p:cNvPr>
            <p:cNvGrpSpPr>
              <a:grpSpLocks/>
            </p:cNvGrpSpPr>
            <p:nvPr/>
          </p:nvGrpSpPr>
          <p:grpSpPr bwMode="auto">
            <a:xfrm>
              <a:off x="1367" y="829"/>
              <a:ext cx="393" cy="214"/>
              <a:chOff x="2928" y="3744"/>
              <a:chExt cx="528" cy="336"/>
            </a:xfrm>
          </p:grpSpPr>
          <p:grpSp>
            <p:nvGrpSpPr>
              <p:cNvPr id="324" name="Group 323">
                <a:extLst>
                  <a:ext uri="{FF2B5EF4-FFF2-40B4-BE49-F238E27FC236}">
                    <a16:creationId xmlns:a16="http://schemas.microsoft.com/office/drawing/2014/main" id="{E1162021-5428-4D88-9BA7-9BCC4262594C}"/>
                  </a:ext>
                </a:extLst>
              </p:cNvPr>
              <p:cNvGrpSpPr>
                <a:grpSpLocks/>
              </p:cNvGrpSpPr>
              <p:nvPr/>
            </p:nvGrpSpPr>
            <p:grpSpPr bwMode="auto">
              <a:xfrm>
                <a:off x="3024" y="3744"/>
                <a:ext cx="432" cy="240"/>
                <a:chOff x="2736" y="3648"/>
                <a:chExt cx="432" cy="240"/>
              </a:xfrm>
            </p:grpSpPr>
            <p:grpSp>
              <p:nvGrpSpPr>
                <p:cNvPr id="339" name="Group 324">
                  <a:extLst>
                    <a:ext uri="{FF2B5EF4-FFF2-40B4-BE49-F238E27FC236}">
                      <a16:creationId xmlns:a16="http://schemas.microsoft.com/office/drawing/2014/main" id="{78DA5792-3C15-4164-A0CD-20E8750B8B35}"/>
                    </a:ext>
                  </a:extLst>
                </p:cNvPr>
                <p:cNvGrpSpPr>
                  <a:grpSpLocks/>
                </p:cNvGrpSpPr>
                <p:nvPr/>
              </p:nvGrpSpPr>
              <p:grpSpPr bwMode="auto">
                <a:xfrm>
                  <a:off x="2736" y="3648"/>
                  <a:ext cx="432" cy="240"/>
                  <a:chOff x="2592" y="3504"/>
                  <a:chExt cx="576" cy="384"/>
                </a:xfrm>
              </p:grpSpPr>
              <p:sp>
                <p:nvSpPr>
                  <p:cNvPr id="341" name="Rectangle 325">
                    <a:extLst>
                      <a:ext uri="{FF2B5EF4-FFF2-40B4-BE49-F238E27FC236}">
                        <a16:creationId xmlns:a16="http://schemas.microsoft.com/office/drawing/2014/main" id="{BFD0F485-0FB0-47BB-A6D3-A9659592A8BF}"/>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2" name="Freeform 326">
                    <a:extLst>
                      <a:ext uri="{FF2B5EF4-FFF2-40B4-BE49-F238E27FC236}">
                        <a16:creationId xmlns:a16="http://schemas.microsoft.com/office/drawing/2014/main" id="{A90F892D-C433-4F08-923F-936C41423952}"/>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3" name="Line 327">
                    <a:extLst>
                      <a:ext uri="{FF2B5EF4-FFF2-40B4-BE49-F238E27FC236}">
                        <a16:creationId xmlns:a16="http://schemas.microsoft.com/office/drawing/2014/main" id="{A8CBB5A6-43BA-430A-981B-872978CA2B68}"/>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4" name="Line 328">
                    <a:extLst>
                      <a:ext uri="{FF2B5EF4-FFF2-40B4-BE49-F238E27FC236}">
                        <a16:creationId xmlns:a16="http://schemas.microsoft.com/office/drawing/2014/main" id="{5FFBA652-BDF0-4C2A-91C0-E261B746B34F}"/>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40" name="Line 329">
                  <a:extLst>
                    <a:ext uri="{FF2B5EF4-FFF2-40B4-BE49-F238E27FC236}">
                      <a16:creationId xmlns:a16="http://schemas.microsoft.com/office/drawing/2014/main" id="{58C9C451-5CDA-4D21-94C9-575A7C0D4C96}"/>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325" name="Group 330">
                <a:extLst>
                  <a:ext uri="{FF2B5EF4-FFF2-40B4-BE49-F238E27FC236}">
                    <a16:creationId xmlns:a16="http://schemas.microsoft.com/office/drawing/2014/main" id="{81592FB6-FFC3-42EE-9116-71918AD6E8ED}"/>
                  </a:ext>
                </a:extLst>
              </p:cNvPr>
              <p:cNvGrpSpPr>
                <a:grpSpLocks/>
              </p:cNvGrpSpPr>
              <p:nvPr/>
            </p:nvGrpSpPr>
            <p:grpSpPr bwMode="auto">
              <a:xfrm>
                <a:off x="2976" y="3792"/>
                <a:ext cx="432" cy="240"/>
                <a:chOff x="2736" y="3648"/>
                <a:chExt cx="432" cy="240"/>
              </a:xfrm>
            </p:grpSpPr>
            <p:grpSp>
              <p:nvGrpSpPr>
                <p:cNvPr id="333" name="Group 331">
                  <a:extLst>
                    <a:ext uri="{FF2B5EF4-FFF2-40B4-BE49-F238E27FC236}">
                      <a16:creationId xmlns:a16="http://schemas.microsoft.com/office/drawing/2014/main" id="{FBA75601-F4FA-41CA-8226-8CC2A3D1696B}"/>
                    </a:ext>
                  </a:extLst>
                </p:cNvPr>
                <p:cNvGrpSpPr>
                  <a:grpSpLocks/>
                </p:cNvGrpSpPr>
                <p:nvPr/>
              </p:nvGrpSpPr>
              <p:grpSpPr bwMode="auto">
                <a:xfrm>
                  <a:off x="2736" y="3648"/>
                  <a:ext cx="432" cy="240"/>
                  <a:chOff x="2592" y="3504"/>
                  <a:chExt cx="576" cy="384"/>
                </a:xfrm>
              </p:grpSpPr>
              <p:sp>
                <p:nvSpPr>
                  <p:cNvPr id="335" name="Rectangle 332">
                    <a:extLst>
                      <a:ext uri="{FF2B5EF4-FFF2-40B4-BE49-F238E27FC236}">
                        <a16:creationId xmlns:a16="http://schemas.microsoft.com/office/drawing/2014/main" id="{75CB5C2E-117E-45D7-95F7-F91EE37A8438}"/>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6" name="Freeform 333">
                    <a:extLst>
                      <a:ext uri="{FF2B5EF4-FFF2-40B4-BE49-F238E27FC236}">
                        <a16:creationId xmlns:a16="http://schemas.microsoft.com/office/drawing/2014/main" id="{245AE2C5-4183-4AEA-8D98-4953BBD5D40D}"/>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7" name="Line 334">
                    <a:extLst>
                      <a:ext uri="{FF2B5EF4-FFF2-40B4-BE49-F238E27FC236}">
                        <a16:creationId xmlns:a16="http://schemas.microsoft.com/office/drawing/2014/main" id="{337B78DF-CC35-459F-A7A7-33E9FD745683}"/>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8" name="Line 335">
                    <a:extLst>
                      <a:ext uri="{FF2B5EF4-FFF2-40B4-BE49-F238E27FC236}">
                        <a16:creationId xmlns:a16="http://schemas.microsoft.com/office/drawing/2014/main" id="{74F06B22-46D6-4D18-967C-0F67C4541204}"/>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34" name="Line 336">
                  <a:extLst>
                    <a:ext uri="{FF2B5EF4-FFF2-40B4-BE49-F238E27FC236}">
                      <a16:creationId xmlns:a16="http://schemas.microsoft.com/office/drawing/2014/main" id="{BAAAF5BA-CF11-4711-91A7-475BDBBD8728}"/>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326" name="Group 337">
                <a:extLst>
                  <a:ext uri="{FF2B5EF4-FFF2-40B4-BE49-F238E27FC236}">
                    <a16:creationId xmlns:a16="http://schemas.microsoft.com/office/drawing/2014/main" id="{7F3A8785-4BA0-4156-BD5B-1158C20D209E}"/>
                  </a:ext>
                </a:extLst>
              </p:cNvPr>
              <p:cNvGrpSpPr>
                <a:grpSpLocks/>
              </p:cNvGrpSpPr>
              <p:nvPr/>
            </p:nvGrpSpPr>
            <p:grpSpPr bwMode="auto">
              <a:xfrm>
                <a:off x="2928" y="3840"/>
                <a:ext cx="432" cy="240"/>
                <a:chOff x="2736" y="3648"/>
                <a:chExt cx="432" cy="240"/>
              </a:xfrm>
            </p:grpSpPr>
            <p:grpSp>
              <p:nvGrpSpPr>
                <p:cNvPr id="327" name="Group 338">
                  <a:extLst>
                    <a:ext uri="{FF2B5EF4-FFF2-40B4-BE49-F238E27FC236}">
                      <a16:creationId xmlns:a16="http://schemas.microsoft.com/office/drawing/2014/main" id="{67545767-818C-48FD-BDBC-535D4BCD9B25}"/>
                    </a:ext>
                  </a:extLst>
                </p:cNvPr>
                <p:cNvGrpSpPr>
                  <a:grpSpLocks/>
                </p:cNvGrpSpPr>
                <p:nvPr/>
              </p:nvGrpSpPr>
              <p:grpSpPr bwMode="auto">
                <a:xfrm>
                  <a:off x="2736" y="3648"/>
                  <a:ext cx="432" cy="240"/>
                  <a:chOff x="2592" y="3504"/>
                  <a:chExt cx="576" cy="384"/>
                </a:xfrm>
              </p:grpSpPr>
              <p:sp>
                <p:nvSpPr>
                  <p:cNvPr id="329" name="Rectangle 339">
                    <a:extLst>
                      <a:ext uri="{FF2B5EF4-FFF2-40B4-BE49-F238E27FC236}">
                        <a16:creationId xmlns:a16="http://schemas.microsoft.com/office/drawing/2014/main" id="{87E0F14C-C121-449A-A8C8-D3164FF31FF5}"/>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0" name="Freeform 340">
                    <a:extLst>
                      <a:ext uri="{FF2B5EF4-FFF2-40B4-BE49-F238E27FC236}">
                        <a16:creationId xmlns:a16="http://schemas.microsoft.com/office/drawing/2014/main" id="{9141411E-DFA8-49BC-A34E-5671121B655F}"/>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1" name="Line 341">
                    <a:extLst>
                      <a:ext uri="{FF2B5EF4-FFF2-40B4-BE49-F238E27FC236}">
                        <a16:creationId xmlns:a16="http://schemas.microsoft.com/office/drawing/2014/main" id="{E95C79B2-0BEB-4AAE-9D99-5F14CDAE18FF}"/>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2" name="Line 342">
                    <a:extLst>
                      <a:ext uri="{FF2B5EF4-FFF2-40B4-BE49-F238E27FC236}">
                        <a16:creationId xmlns:a16="http://schemas.microsoft.com/office/drawing/2014/main" id="{840EFDD4-683A-4F4C-AF9C-E2A42DBC4C7E}"/>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28" name="Line 343">
                  <a:extLst>
                    <a:ext uri="{FF2B5EF4-FFF2-40B4-BE49-F238E27FC236}">
                      <a16:creationId xmlns:a16="http://schemas.microsoft.com/office/drawing/2014/main" id="{6D9489A0-33D3-4A41-8754-A3FCD10836B5}"/>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grpSp>
      <p:sp>
        <p:nvSpPr>
          <p:cNvPr id="345" name="Freeform 344">
            <a:extLst>
              <a:ext uri="{FF2B5EF4-FFF2-40B4-BE49-F238E27FC236}">
                <a16:creationId xmlns:a16="http://schemas.microsoft.com/office/drawing/2014/main" id="{338FE63C-1EFF-4AA9-BE27-868B3A37F205}"/>
              </a:ext>
            </a:extLst>
          </p:cNvPr>
          <p:cNvSpPr>
            <a:spLocks/>
          </p:cNvSpPr>
          <p:nvPr/>
        </p:nvSpPr>
        <p:spPr bwMode="auto">
          <a:xfrm>
            <a:off x="917091" y="4573587"/>
            <a:ext cx="1238250" cy="496888"/>
          </a:xfrm>
          <a:custGeom>
            <a:avLst/>
            <a:gdLst>
              <a:gd name="T0" fmla="*/ 0 w 780"/>
              <a:gd name="T1" fmla="*/ 2147483646 h 313"/>
              <a:gd name="T2" fmla="*/ 2147483646 w 780"/>
              <a:gd name="T3" fmla="*/ 2147483646 h 313"/>
              <a:gd name="T4" fmla="*/ 2147483646 w 780"/>
              <a:gd name="T5" fmla="*/ 2147483646 h 313"/>
              <a:gd name="T6" fmla="*/ 2147483646 w 780"/>
              <a:gd name="T7" fmla="*/ 2147483646 h 313"/>
              <a:gd name="T8" fmla="*/ 2147483646 w 780"/>
              <a:gd name="T9" fmla="*/ 2147483646 h 313"/>
              <a:gd name="T10" fmla="*/ 2147483646 w 780"/>
              <a:gd name="T11" fmla="*/ 2147483646 h 313"/>
              <a:gd name="T12" fmla="*/ 0 60000 65536"/>
              <a:gd name="T13" fmla="*/ 0 60000 65536"/>
              <a:gd name="T14" fmla="*/ 0 60000 65536"/>
              <a:gd name="T15" fmla="*/ 0 60000 65536"/>
              <a:gd name="T16" fmla="*/ 0 60000 65536"/>
              <a:gd name="T17" fmla="*/ 0 60000 65536"/>
              <a:gd name="T18" fmla="*/ 0 w 780"/>
              <a:gd name="T19" fmla="*/ 0 h 313"/>
              <a:gd name="T20" fmla="*/ 780 w 780"/>
              <a:gd name="T21" fmla="*/ 313 h 313"/>
            </a:gdLst>
            <a:ahLst/>
            <a:cxnLst>
              <a:cxn ang="T12">
                <a:pos x="T0" y="T1"/>
              </a:cxn>
              <a:cxn ang="T13">
                <a:pos x="T2" y="T3"/>
              </a:cxn>
              <a:cxn ang="T14">
                <a:pos x="T4" y="T5"/>
              </a:cxn>
              <a:cxn ang="T15">
                <a:pos x="T6" y="T7"/>
              </a:cxn>
              <a:cxn ang="T16">
                <a:pos x="T8" y="T9"/>
              </a:cxn>
              <a:cxn ang="T17">
                <a:pos x="T10" y="T11"/>
              </a:cxn>
            </a:cxnLst>
            <a:rect l="T18" t="T19" r="T20" b="T21"/>
            <a:pathLst>
              <a:path w="780" h="313">
                <a:moveTo>
                  <a:pt x="0" y="99"/>
                </a:moveTo>
                <a:cubicBezTo>
                  <a:pt x="38" y="85"/>
                  <a:pt x="154" y="26"/>
                  <a:pt x="228" y="13"/>
                </a:cubicBezTo>
                <a:cubicBezTo>
                  <a:pt x="302" y="0"/>
                  <a:pt x="385" y="10"/>
                  <a:pt x="444" y="19"/>
                </a:cubicBezTo>
                <a:cubicBezTo>
                  <a:pt x="503" y="28"/>
                  <a:pt x="534" y="34"/>
                  <a:pt x="582" y="67"/>
                </a:cubicBezTo>
                <a:cubicBezTo>
                  <a:pt x="630" y="100"/>
                  <a:pt x="699" y="176"/>
                  <a:pt x="732" y="217"/>
                </a:cubicBezTo>
                <a:cubicBezTo>
                  <a:pt x="765" y="258"/>
                  <a:pt x="768" y="289"/>
                  <a:pt x="780" y="313"/>
                </a:cubicBezTo>
              </a:path>
            </a:pathLst>
          </a:custGeom>
          <a:noFill/>
          <a:ln w="76200">
            <a:solidFill>
              <a:srgbClr val="FF00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46" name="Freeform 345">
            <a:extLst>
              <a:ext uri="{FF2B5EF4-FFF2-40B4-BE49-F238E27FC236}">
                <a16:creationId xmlns:a16="http://schemas.microsoft.com/office/drawing/2014/main" id="{086BE388-12C6-4CD3-8203-CCDAF5A86ADD}"/>
              </a:ext>
            </a:extLst>
          </p:cNvPr>
          <p:cNvSpPr>
            <a:spLocks/>
          </p:cNvSpPr>
          <p:nvPr/>
        </p:nvSpPr>
        <p:spPr bwMode="auto">
          <a:xfrm>
            <a:off x="2460141" y="3971925"/>
            <a:ext cx="4462463" cy="1022350"/>
          </a:xfrm>
          <a:custGeom>
            <a:avLst/>
            <a:gdLst>
              <a:gd name="T0" fmla="*/ 0 w 2811"/>
              <a:gd name="T1" fmla="*/ 2147483646 h 644"/>
              <a:gd name="T2" fmla="*/ 2147483646 w 2811"/>
              <a:gd name="T3" fmla="*/ 2147483646 h 644"/>
              <a:gd name="T4" fmla="*/ 2147483646 w 2811"/>
              <a:gd name="T5" fmla="*/ 2147483646 h 644"/>
              <a:gd name="T6" fmla="*/ 2147483646 w 2811"/>
              <a:gd name="T7" fmla="*/ 2147483646 h 644"/>
              <a:gd name="T8" fmla="*/ 2147483646 w 2811"/>
              <a:gd name="T9" fmla="*/ 2147483646 h 644"/>
              <a:gd name="T10" fmla="*/ 2147483646 w 2811"/>
              <a:gd name="T11" fmla="*/ 2147483646 h 644"/>
              <a:gd name="T12" fmla="*/ 2147483646 w 2811"/>
              <a:gd name="T13" fmla="*/ 2147483646 h 644"/>
              <a:gd name="T14" fmla="*/ 0 60000 65536"/>
              <a:gd name="T15" fmla="*/ 0 60000 65536"/>
              <a:gd name="T16" fmla="*/ 0 60000 65536"/>
              <a:gd name="T17" fmla="*/ 0 60000 65536"/>
              <a:gd name="T18" fmla="*/ 0 60000 65536"/>
              <a:gd name="T19" fmla="*/ 0 60000 65536"/>
              <a:gd name="T20" fmla="*/ 0 60000 65536"/>
              <a:gd name="T21" fmla="*/ 0 w 2811"/>
              <a:gd name="T22" fmla="*/ 0 h 644"/>
              <a:gd name="T23" fmla="*/ 2811 w 2811"/>
              <a:gd name="T24" fmla="*/ 644 h 6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11" h="644">
                <a:moveTo>
                  <a:pt x="0" y="644"/>
                </a:moveTo>
                <a:cubicBezTo>
                  <a:pt x="81" y="585"/>
                  <a:pt x="354" y="376"/>
                  <a:pt x="488" y="292"/>
                </a:cubicBezTo>
                <a:cubicBezTo>
                  <a:pt x="622" y="208"/>
                  <a:pt x="688" y="181"/>
                  <a:pt x="807" y="137"/>
                </a:cubicBezTo>
                <a:cubicBezTo>
                  <a:pt x="926" y="93"/>
                  <a:pt x="1051" y="49"/>
                  <a:pt x="1200" y="28"/>
                </a:cubicBezTo>
                <a:cubicBezTo>
                  <a:pt x="1349" y="7"/>
                  <a:pt x="1533" y="0"/>
                  <a:pt x="1704" y="12"/>
                </a:cubicBezTo>
                <a:cubicBezTo>
                  <a:pt x="1875" y="24"/>
                  <a:pt x="2042" y="45"/>
                  <a:pt x="2226" y="98"/>
                </a:cubicBezTo>
                <a:cubicBezTo>
                  <a:pt x="2410" y="151"/>
                  <a:pt x="2689" y="281"/>
                  <a:pt x="2811" y="329"/>
                </a:cubicBezTo>
              </a:path>
            </a:pathLst>
          </a:custGeom>
          <a:noFill/>
          <a:ln w="76200">
            <a:solidFill>
              <a:srgbClr val="FF00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47" name="Freeform 346">
            <a:extLst>
              <a:ext uri="{FF2B5EF4-FFF2-40B4-BE49-F238E27FC236}">
                <a16:creationId xmlns:a16="http://schemas.microsoft.com/office/drawing/2014/main" id="{CAB23E9D-9D51-40B2-A9F7-1E8779229CAF}"/>
              </a:ext>
            </a:extLst>
          </p:cNvPr>
          <p:cNvSpPr>
            <a:spLocks/>
          </p:cNvSpPr>
          <p:nvPr/>
        </p:nvSpPr>
        <p:spPr bwMode="auto">
          <a:xfrm>
            <a:off x="7021029" y="4265612"/>
            <a:ext cx="1154112" cy="347663"/>
          </a:xfrm>
          <a:custGeom>
            <a:avLst/>
            <a:gdLst>
              <a:gd name="T0" fmla="*/ 0 w 727"/>
              <a:gd name="T1" fmla="*/ 2147483646 h 219"/>
              <a:gd name="T2" fmla="*/ 2147483646 w 727"/>
              <a:gd name="T3" fmla="*/ 2147483646 h 219"/>
              <a:gd name="T4" fmla="*/ 2147483646 w 727"/>
              <a:gd name="T5" fmla="*/ 2147483646 h 219"/>
              <a:gd name="T6" fmla="*/ 2147483646 w 727"/>
              <a:gd name="T7" fmla="*/ 2147483646 h 219"/>
              <a:gd name="T8" fmla="*/ 2147483646 w 727"/>
              <a:gd name="T9" fmla="*/ 2147483646 h 219"/>
              <a:gd name="T10" fmla="*/ 2147483646 w 727"/>
              <a:gd name="T11" fmla="*/ 2147483646 h 219"/>
              <a:gd name="T12" fmla="*/ 2147483646 w 727"/>
              <a:gd name="T13" fmla="*/ 2147483646 h 219"/>
              <a:gd name="T14" fmla="*/ 0 60000 65536"/>
              <a:gd name="T15" fmla="*/ 0 60000 65536"/>
              <a:gd name="T16" fmla="*/ 0 60000 65536"/>
              <a:gd name="T17" fmla="*/ 0 60000 65536"/>
              <a:gd name="T18" fmla="*/ 0 60000 65536"/>
              <a:gd name="T19" fmla="*/ 0 60000 65536"/>
              <a:gd name="T20" fmla="*/ 0 60000 65536"/>
              <a:gd name="T21" fmla="*/ 0 w 727"/>
              <a:gd name="T22" fmla="*/ 0 h 219"/>
              <a:gd name="T23" fmla="*/ 727 w 727"/>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7" h="219">
                <a:moveTo>
                  <a:pt x="0" y="129"/>
                </a:moveTo>
                <a:cubicBezTo>
                  <a:pt x="24" y="114"/>
                  <a:pt x="107" y="58"/>
                  <a:pt x="145" y="38"/>
                </a:cubicBezTo>
                <a:cubicBezTo>
                  <a:pt x="183" y="18"/>
                  <a:pt x="202" y="15"/>
                  <a:pt x="229" y="9"/>
                </a:cubicBezTo>
                <a:cubicBezTo>
                  <a:pt x="256" y="3"/>
                  <a:pt x="282" y="3"/>
                  <a:pt x="307" y="3"/>
                </a:cubicBezTo>
                <a:cubicBezTo>
                  <a:pt x="332" y="3"/>
                  <a:pt x="353" y="0"/>
                  <a:pt x="382" y="6"/>
                </a:cubicBezTo>
                <a:cubicBezTo>
                  <a:pt x="411" y="12"/>
                  <a:pt x="423" y="3"/>
                  <a:pt x="481" y="39"/>
                </a:cubicBezTo>
                <a:cubicBezTo>
                  <a:pt x="539" y="75"/>
                  <a:pt x="676" y="182"/>
                  <a:pt x="727" y="219"/>
                </a:cubicBezTo>
              </a:path>
            </a:pathLst>
          </a:custGeom>
          <a:noFill/>
          <a:ln w="76200">
            <a:solidFill>
              <a:srgbClr val="FF00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48" name="Text Box 347">
            <a:extLst>
              <a:ext uri="{FF2B5EF4-FFF2-40B4-BE49-F238E27FC236}">
                <a16:creationId xmlns:a16="http://schemas.microsoft.com/office/drawing/2014/main" id="{F3B89AB8-5738-46A3-9F40-2ED5C4669C48}"/>
              </a:ext>
            </a:extLst>
          </p:cNvPr>
          <p:cNvSpPr txBox="1">
            <a:spLocks noChangeArrowheads="1"/>
          </p:cNvSpPr>
          <p:nvPr/>
        </p:nvSpPr>
        <p:spPr bwMode="auto">
          <a:xfrm>
            <a:off x="4454041" y="3651250"/>
            <a:ext cx="8322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SMTP</a:t>
            </a:r>
          </a:p>
        </p:txBody>
      </p:sp>
      <p:sp>
        <p:nvSpPr>
          <p:cNvPr id="349" name="Text Box 348">
            <a:extLst>
              <a:ext uri="{FF2B5EF4-FFF2-40B4-BE49-F238E27FC236}">
                <a16:creationId xmlns:a16="http://schemas.microsoft.com/office/drawing/2014/main" id="{1885505F-473D-4514-8B1E-89605F581FE5}"/>
              </a:ext>
            </a:extLst>
          </p:cNvPr>
          <p:cNvSpPr txBox="1">
            <a:spLocks noChangeArrowheads="1"/>
          </p:cNvSpPr>
          <p:nvPr/>
        </p:nvSpPr>
        <p:spPr bwMode="auto">
          <a:xfrm>
            <a:off x="1113941" y="4219575"/>
            <a:ext cx="8322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SMTP</a:t>
            </a:r>
          </a:p>
        </p:txBody>
      </p:sp>
      <p:sp>
        <p:nvSpPr>
          <p:cNvPr id="350" name="Text Box 349">
            <a:extLst>
              <a:ext uri="{FF2B5EF4-FFF2-40B4-BE49-F238E27FC236}">
                <a16:creationId xmlns:a16="http://schemas.microsoft.com/office/drawing/2014/main" id="{9E23A0B8-9F4A-4BAA-9810-B7CC98AFAF08}"/>
              </a:ext>
            </a:extLst>
          </p:cNvPr>
          <p:cNvSpPr txBox="1">
            <a:spLocks noChangeArrowheads="1"/>
          </p:cNvSpPr>
          <p:nvPr/>
        </p:nvSpPr>
        <p:spPr bwMode="auto">
          <a:xfrm>
            <a:off x="7189304" y="3937000"/>
            <a:ext cx="756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POP3</a:t>
            </a:r>
          </a:p>
        </p:txBody>
      </p:sp>
      <p:sp>
        <p:nvSpPr>
          <p:cNvPr id="351" name="Text Box 350">
            <a:extLst>
              <a:ext uri="{FF2B5EF4-FFF2-40B4-BE49-F238E27FC236}">
                <a16:creationId xmlns:a16="http://schemas.microsoft.com/office/drawing/2014/main" id="{CE8EC296-EC02-4833-B158-3E8D8A498922}"/>
              </a:ext>
            </a:extLst>
          </p:cNvPr>
          <p:cNvSpPr txBox="1">
            <a:spLocks noChangeArrowheads="1"/>
          </p:cNvSpPr>
          <p:nvPr/>
        </p:nvSpPr>
        <p:spPr bwMode="auto">
          <a:xfrm>
            <a:off x="2536341" y="5835650"/>
            <a:ext cx="1327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   </a:t>
            </a:r>
            <a:r>
              <a:rPr kumimoji="1" lang="zh-CN" altLang="en-US" sz="1800" b="1">
                <a:solidFill>
                  <a:srgbClr val="000000"/>
                </a:solidFill>
                <a:latin typeface="Comic Sans MS" panose="030F0702030302020204" pitchFamily="66" charset="0"/>
                <a:ea typeface="微软雅黑" panose="020B0503020204020204" pitchFamily="34" charset="-122"/>
              </a:rPr>
              <a:t>发送</a:t>
            </a:r>
          </a:p>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邮件服务器</a:t>
            </a:r>
          </a:p>
        </p:txBody>
      </p:sp>
      <p:sp>
        <p:nvSpPr>
          <p:cNvPr id="352" name="Line 351">
            <a:extLst>
              <a:ext uri="{FF2B5EF4-FFF2-40B4-BE49-F238E27FC236}">
                <a16:creationId xmlns:a16="http://schemas.microsoft.com/office/drawing/2014/main" id="{B3ED28DA-0BE2-4C27-9D21-89A75C8E5B2F}"/>
              </a:ext>
            </a:extLst>
          </p:cNvPr>
          <p:cNvSpPr>
            <a:spLocks noChangeShapeType="1"/>
          </p:cNvSpPr>
          <p:nvPr/>
        </p:nvSpPr>
        <p:spPr bwMode="auto">
          <a:xfrm flipV="1">
            <a:off x="8098941" y="4557712"/>
            <a:ext cx="119063" cy="741363"/>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53" name="Line 352">
            <a:extLst>
              <a:ext uri="{FF2B5EF4-FFF2-40B4-BE49-F238E27FC236}">
                <a16:creationId xmlns:a16="http://schemas.microsoft.com/office/drawing/2014/main" id="{23271281-D975-4307-AA33-1B1F41E1DB33}"/>
              </a:ext>
            </a:extLst>
          </p:cNvPr>
          <p:cNvSpPr>
            <a:spLocks noChangeShapeType="1"/>
          </p:cNvSpPr>
          <p:nvPr/>
        </p:nvSpPr>
        <p:spPr bwMode="auto">
          <a:xfrm flipV="1">
            <a:off x="1698141" y="5222875"/>
            <a:ext cx="609600" cy="609600"/>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54" name="Line 353">
            <a:extLst>
              <a:ext uri="{FF2B5EF4-FFF2-40B4-BE49-F238E27FC236}">
                <a16:creationId xmlns:a16="http://schemas.microsoft.com/office/drawing/2014/main" id="{B21A2E03-CE95-4625-A31A-C09139DBE38D}"/>
              </a:ext>
            </a:extLst>
          </p:cNvPr>
          <p:cNvSpPr>
            <a:spLocks noChangeShapeType="1"/>
          </p:cNvSpPr>
          <p:nvPr/>
        </p:nvSpPr>
        <p:spPr bwMode="auto">
          <a:xfrm flipV="1">
            <a:off x="758341" y="4748212"/>
            <a:ext cx="173038" cy="876300"/>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55" name="Text Box 354">
            <a:extLst>
              <a:ext uri="{FF2B5EF4-FFF2-40B4-BE49-F238E27FC236}">
                <a16:creationId xmlns:a16="http://schemas.microsoft.com/office/drawing/2014/main" id="{0BFA3313-0A38-42F0-AC60-BA120FB26522}"/>
              </a:ext>
            </a:extLst>
          </p:cNvPr>
          <p:cNvSpPr txBox="1">
            <a:spLocks noChangeArrowheads="1"/>
          </p:cNvSpPr>
          <p:nvPr/>
        </p:nvSpPr>
        <p:spPr bwMode="auto">
          <a:xfrm>
            <a:off x="250341" y="5567362"/>
            <a:ext cx="110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用户代理</a:t>
            </a:r>
          </a:p>
        </p:txBody>
      </p:sp>
      <p:sp>
        <p:nvSpPr>
          <p:cNvPr id="356" name="Text Box 355">
            <a:extLst>
              <a:ext uri="{FF2B5EF4-FFF2-40B4-BE49-F238E27FC236}">
                <a16:creationId xmlns:a16="http://schemas.microsoft.com/office/drawing/2014/main" id="{BCD491D3-0216-4A3E-BB2A-3ABEA2505BEC}"/>
              </a:ext>
            </a:extLst>
          </p:cNvPr>
          <p:cNvSpPr txBox="1">
            <a:spLocks noChangeArrowheads="1"/>
          </p:cNvSpPr>
          <p:nvPr/>
        </p:nvSpPr>
        <p:spPr bwMode="auto">
          <a:xfrm>
            <a:off x="5965341" y="3519487"/>
            <a:ext cx="110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用户邮箱</a:t>
            </a:r>
          </a:p>
        </p:txBody>
      </p:sp>
      <p:sp>
        <p:nvSpPr>
          <p:cNvPr id="357" name="Line 356">
            <a:extLst>
              <a:ext uri="{FF2B5EF4-FFF2-40B4-BE49-F238E27FC236}">
                <a16:creationId xmlns:a16="http://schemas.microsoft.com/office/drawing/2014/main" id="{90D7C8DB-F6EC-4B17-9E7C-3A7F02331530}"/>
              </a:ext>
            </a:extLst>
          </p:cNvPr>
          <p:cNvSpPr>
            <a:spLocks noChangeShapeType="1"/>
          </p:cNvSpPr>
          <p:nvPr/>
        </p:nvSpPr>
        <p:spPr bwMode="auto">
          <a:xfrm rot="10800000" flipH="1" flipV="1">
            <a:off x="6498741" y="3851275"/>
            <a:ext cx="439738" cy="444500"/>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58" name="Text Box 357">
            <a:extLst>
              <a:ext uri="{FF2B5EF4-FFF2-40B4-BE49-F238E27FC236}">
                <a16:creationId xmlns:a16="http://schemas.microsoft.com/office/drawing/2014/main" id="{D1E5B935-45F2-4B1A-93C2-5DF66629E347}"/>
              </a:ext>
            </a:extLst>
          </p:cNvPr>
          <p:cNvSpPr txBox="1">
            <a:spLocks noChangeArrowheads="1"/>
          </p:cNvSpPr>
          <p:nvPr/>
        </p:nvSpPr>
        <p:spPr bwMode="auto">
          <a:xfrm>
            <a:off x="8295791" y="3824287"/>
            <a:ext cx="874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接收方</a:t>
            </a:r>
          </a:p>
        </p:txBody>
      </p:sp>
      <p:sp>
        <p:nvSpPr>
          <p:cNvPr id="359" name="Line 358">
            <a:extLst>
              <a:ext uri="{FF2B5EF4-FFF2-40B4-BE49-F238E27FC236}">
                <a16:creationId xmlns:a16="http://schemas.microsoft.com/office/drawing/2014/main" id="{F98CE041-91BD-4FC2-A9BA-89C81B7F1A21}"/>
              </a:ext>
            </a:extLst>
          </p:cNvPr>
          <p:cNvSpPr>
            <a:spLocks noChangeShapeType="1"/>
          </p:cNvSpPr>
          <p:nvPr/>
        </p:nvSpPr>
        <p:spPr bwMode="auto">
          <a:xfrm flipV="1">
            <a:off x="6117741" y="5484812"/>
            <a:ext cx="595313" cy="403225"/>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60" name="Line 359">
            <a:extLst>
              <a:ext uri="{FF2B5EF4-FFF2-40B4-BE49-F238E27FC236}">
                <a16:creationId xmlns:a16="http://schemas.microsoft.com/office/drawing/2014/main" id="{81DAE7F8-7CA5-423D-A134-F89432151E28}"/>
              </a:ext>
            </a:extLst>
          </p:cNvPr>
          <p:cNvSpPr>
            <a:spLocks noChangeShapeType="1"/>
          </p:cNvSpPr>
          <p:nvPr/>
        </p:nvSpPr>
        <p:spPr bwMode="auto">
          <a:xfrm flipH="1" flipV="1">
            <a:off x="2612541" y="5527675"/>
            <a:ext cx="438150" cy="371475"/>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61" name="Rectangle 360">
            <a:extLst>
              <a:ext uri="{FF2B5EF4-FFF2-40B4-BE49-F238E27FC236}">
                <a16:creationId xmlns:a16="http://schemas.microsoft.com/office/drawing/2014/main" id="{3D136FEC-ED71-47C9-A245-CF49510F346D}"/>
              </a:ext>
            </a:extLst>
          </p:cNvPr>
          <p:cNvSpPr>
            <a:spLocks noChangeArrowheads="1"/>
          </p:cNvSpPr>
          <p:nvPr/>
        </p:nvSpPr>
        <p:spPr bwMode="auto">
          <a:xfrm>
            <a:off x="402741" y="2251075"/>
            <a:ext cx="381000" cy="990600"/>
          </a:xfrm>
          <a:prstGeom prst="rect">
            <a:avLst/>
          </a:prstGeom>
          <a:solidFill>
            <a:srgbClr val="FFFF99"/>
          </a:solidFill>
          <a:ln w="9525">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62" name="Text Box 361">
            <a:extLst>
              <a:ext uri="{FF2B5EF4-FFF2-40B4-BE49-F238E27FC236}">
                <a16:creationId xmlns:a16="http://schemas.microsoft.com/office/drawing/2014/main" id="{E14CC335-A88A-450E-A9C2-BAFE6D92AFC8}"/>
              </a:ext>
            </a:extLst>
          </p:cNvPr>
          <p:cNvSpPr txBox="1">
            <a:spLocks noChangeArrowheads="1"/>
          </p:cNvSpPr>
          <p:nvPr/>
        </p:nvSpPr>
        <p:spPr bwMode="auto">
          <a:xfrm>
            <a:off x="404329" y="2260600"/>
            <a:ext cx="4127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户</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代</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理</a:t>
            </a:r>
          </a:p>
        </p:txBody>
      </p:sp>
      <p:sp>
        <p:nvSpPr>
          <p:cNvPr id="363" name="Rectangle 362">
            <a:extLst>
              <a:ext uri="{FF2B5EF4-FFF2-40B4-BE49-F238E27FC236}">
                <a16:creationId xmlns:a16="http://schemas.microsoft.com/office/drawing/2014/main" id="{2C63BB56-3781-41D7-9020-274ECF37ECF0}"/>
              </a:ext>
            </a:extLst>
          </p:cNvPr>
          <p:cNvSpPr>
            <a:spLocks noChangeArrowheads="1"/>
          </p:cNvSpPr>
          <p:nvPr/>
        </p:nvSpPr>
        <p:spPr bwMode="auto">
          <a:xfrm>
            <a:off x="8395804" y="2251075"/>
            <a:ext cx="381000" cy="990600"/>
          </a:xfrm>
          <a:prstGeom prst="rect">
            <a:avLst/>
          </a:prstGeom>
          <a:solidFill>
            <a:srgbClr val="FFFF99"/>
          </a:solidFill>
          <a:ln w="9525">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64" name="Text Box 363">
            <a:extLst>
              <a:ext uri="{FF2B5EF4-FFF2-40B4-BE49-F238E27FC236}">
                <a16:creationId xmlns:a16="http://schemas.microsoft.com/office/drawing/2014/main" id="{D4D5B54D-EA0C-42FD-A7D3-F1192F45E873}"/>
              </a:ext>
            </a:extLst>
          </p:cNvPr>
          <p:cNvSpPr txBox="1">
            <a:spLocks noChangeArrowheads="1"/>
          </p:cNvSpPr>
          <p:nvPr/>
        </p:nvSpPr>
        <p:spPr bwMode="auto">
          <a:xfrm>
            <a:off x="8397391" y="2260600"/>
            <a:ext cx="4127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户</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代</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理</a:t>
            </a:r>
          </a:p>
        </p:txBody>
      </p:sp>
      <p:sp>
        <p:nvSpPr>
          <p:cNvPr id="365" name="Oval 364">
            <a:extLst>
              <a:ext uri="{FF2B5EF4-FFF2-40B4-BE49-F238E27FC236}">
                <a16:creationId xmlns:a16="http://schemas.microsoft.com/office/drawing/2014/main" id="{78AE032D-AB40-45E8-AEC0-808418A9D57F}"/>
              </a:ext>
            </a:extLst>
          </p:cNvPr>
          <p:cNvSpPr>
            <a:spLocks noChangeArrowheads="1"/>
          </p:cNvSpPr>
          <p:nvPr/>
        </p:nvSpPr>
        <p:spPr bwMode="auto">
          <a:xfrm>
            <a:off x="1980716" y="2368550"/>
            <a:ext cx="762000" cy="762000"/>
          </a:xfrm>
          <a:prstGeom prst="ellipse">
            <a:avLst/>
          </a:prstGeom>
          <a:solidFill>
            <a:srgbClr val="66FF66"/>
          </a:solidFill>
          <a:ln w="9525">
            <a:solidFill>
              <a:srgbClr val="000000"/>
            </a:solidFill>
            <a:round/>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66" name="Text Box 365">
            <a:extLst>
              <a:ext uri="{FF2B5EF4-FFF2-40B4-BE49-F238E27FC236}">
                <a16:creationId xmlns:a16="http://schemas.microsoft.com/office/drawing/2014/main" id="{EF6FBB4A-5D9A-48EE-8BFD-A9F4F826F282}"/>
              </a:ext>
            </a:extLst>
          </p:cNvPr>
          <p:cNvSpPr txBox="1">
            <a:spLocks noChangeArrowheads="1"/>
          </p:cNvSpPr>
          <p:nvPr/>
        </p:nvSpPr>
        <p:spPr bwMode="auto">
          <a:xfrm>
            <a:off x="1918804" y="2384425"/>
            <a:ext cx="874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  </a:t>
            </a:r>
            <a:r>
              <a:rPr kumimoji="1" lang="zh-CN" altLang="en-US" sz="1800" b="1">
                <a:solidFill>
                  <a:srgbClr val="000000"/>
                </a:solidFill>
                <a:latin typeface="Comic Sans MS" panose="030F0702030302020204" pitchFamily="66" charset="0"/>
                <a:ea typeface="微软雅黑" panose="020B0503020204020204" pitchFamily="34" charset="-122"/>
              </a:rPr>
              <a:t>邮件</a:t>
            </a:r>
          </a:p>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服务器</a:t>
            </a:r>
          </a:p>
        </p:txBody>
      </p:sp>
      <p:sp>
        <p:nvSpPr>
          <p:cNvPr id="367" name="Oval 366">
            <a:extLst>
              <a:ext uri="{FF2B5EF4-FFF2-40B4-BE49-F238E27FC236}">
                <a16:creationId xmlns:a16="http://schemas.microsoft.com/office/drawing/2014/main" id="{77DE780C-17AF-4070-888F-028741D95663}"/>
              </a:ext>
            </a:extLst>
          </p:cNvPr>
          <p:cNvSpPr>
            <a:spLocks noChangeArrowheads="1"/>
          </p:cNvSpPr>
          <p:nvPr/>
        </p:nvSpPr>
        <p:spPr bwMode="auto">
          <a:xfrm>
            <a:off x="6476516" y="2368550"/>
            <a:ext cx="762000" cy="762000"/>
          </a:xfrm>
          <a:prstGeom prst="ellipse">
            <a:avLst/>
          </a:prstGeom>
          <a:solidFill>
            <a:srgbClr val="66FF66"/>
          </a:solidFill>
          <a:ln w="9525">
            <a:solidFill>
              <a:srgbClr val="000000"/>
            </a:solidFill>
            <a:round/>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68" name="Text Box 367">
            <a:extLst>
              <a:ext uri="{FF2B5EF4-FFF2-40B4-BE49-F238E27FC236}">
                <a16:creationId xmlns:a16="http://schemas.microsoft.com/office/drawing/2014/main" id="{9A8C6CAB-AF67-43EF-8184-9D8FD5AB42C9}"/>
              </a:ext>
            </a:extLst>
          </p:cNvPr>
          <p:cNvSpPr txBox="1">
            <a:spLocks noChangeArrowheads="1"/>
          </p:cNvSpPr>
          <p:nvPr/>
        </p:nvSpPr>
        <p:spPr bwMode="auto">
          <a:xfrm>
            <a:off x="6430479" y="2384425"/>
            <a:ext cx="874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  </a:t>
            </a:r>
            <a:r>
              <a:rPr kumimoji="1" lang="zh-CN" altLang="en-US" sz="1800" b="1">
                <a:solidFill>
                  <a:srgbClr val="000000"/>
                </a:solidFill>
                <a:latin typeface="Comic Sans MS" panose="030F0702030302020204" pitchFamily="66" charset="0"/>
                <a:ea typeface="微软雅黑" panose="020B0503020204020204" pitchFamily="34" charset="-122"/>
              </a:rPr>
              <a:t>邮件</a:t>
            </a:r>
          </a:p>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服务器</a:t>
            </a:r>
          </a:p>
        </p:txBody>
      </p:sp>
      <p:sp>
        <p:nvSpPr>
          <p:cNvPr id="369" name="Line 368">
            <a:extLst>
              <a:ext uri="{FF2B5EF4-FFF2-40B4-BE49-F238E27FC236}">
                <a16:creationId xmlns:a16="http://schemas.microsoft.com/office/drawing/2014/main" id="{6709352E-C75D-48B2-95CF-8119390AF7C7}"/>
              </a:ext>
            </a:extLst>
          </p:cNvPr>
          <p:cNvSpPr>
            <a:spLocks noChangeShapeType="1"/>
          </p:cNvSpPr>
          <p:nvPr/>
        </p:nvSpPr>
        <p:spPr bwMode="auto">
          <a:xfrm>
            <a:off x="805966" y="2741612"/>
            <a:ext cx="1169988" cy="0"/>
          </a:xfrm>
          <a:prstGeom prst="line">
            <a:avLst/>
          </a:prstGeom>
          <a:noFill/>
          <a:ln w="76200">
            <a:solidFill>
              <a:srgbClr val="FF00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70" name="Line 369">
            <a:extLst>
              <a:ext uri="{FF2B5EF4-FFF2-40B4-BE49-F238E27FC236}">
                <a16:creationId xmlns:a16="http://schemas.microsoft.com/office/drawing/2014/main" id="{F9446D44-98A7-43FA-A721-0811FE56B59C}"/>
              </a:ext>
            </a:extLst>
          </p:cNvPr>
          <p:cNvSpPr>
            <a:spLocks noChangeShapeType="1"/>
          </p:cNvSpPr>
          <p:nvPr/>
        </p:nvSpPr>
        <p:spPr bwMode="auto">
          <a:xfrm>
            <a:off x="2764941" y="2741612"/>
            <a:ext cx="3698875" cy="0"/>
          </a:xfrm>
          <a:prstGeom prst="line">
            <a:avLst/>
          </a:prstGeom>
          <a:noFill/>
          <a:ln w="76200">
            <a:solidFill>
              <a:srgbClr val="FF00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71" name="Line 370">
            <a:extLst>
              <a:ext uri="{FF2B5EF4-FFF2-40B4-BE49-F238E27FC236}">
                <a16:creationId xmlns:a16="http://schemas.microsoft.com/office/drawing/2014/main" id="{539A4636-2A84-47C6-BF74-5F33BDFB0C87}"/>
              </a:ext>
            </a:extLst>
          </p:cNvPr>
          <p:cNvSpPr>
            <a:spLocks noChangeShapeType="1"/>
          </p:cNvSpPr>
          <p:nvPr/>
        </p:nvSpPr>
        <p:spPr bwMode="auto">
          <a:xfrm flipV="1">
            <a:off x="7262329" y="2744787"/>
            <a:ext cx="1133475" cy="0"/>
          </a:xfrm>
          <a:prstGeom prst="line">
            <a:avLst/>
          </a:prstGeom>
          <a:noFill/>
          <a:ln w="76200">
            <a:solidFill>
              <a:srgbClr val="FF00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72" name="Text Box 371">
            <a:extLst>
              <a:ext uri="{FF2B5EF4-FFF2-40B4-BE49-F238E27FC236}">
                <a16:creationId xmlns:a16="http://schemas.microsoft.com/office/drawing/2014/main" id="{E903A59A-4ADA-4E3A-BCB5-F014063DDB7D}"/>
              </a:ext>
            </a:extLst>
          </p:cNvPr>
          <p:cNvSpPr txBox="1">
            <a:spLocks noChangeArrowheads="1"/>
          </p:cNvSpPr>
          <p:nvPr/>
        </p:nvSpPr>
        <p:spPr bwMode="auto">
          <a:xfrm>
            <a:off x="979004" y="2346325"/>
            <a:ext cx="8322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SMTP</a:t>
            </a:r>
          </a:p>
        </p:txBody>
      </p:sp>
      <p:sp>
        <p:nvSpPr>
          <p:cNvPr id="373" name="Text Box 372">
            <a:extLst>
              <a:ext uri="{FF2B5EF4-FFF2-40B4-BE49-F238E27FC236}">
                <a16:creationId xmlns:a16="http://schemas.microsoft.com/office/drawing/2014/main" id="{D6F1B9C0-310B-4B04-B5E9-D9E07AC89375}"/>
              </a:ext>
            </a:extLst>
          </p:cNvPr>
          <p:cNvSpPr txBox="1">
            <a:spLocks noChangeArrowheads="1"/>
          </p:cNvSpPr>
          <p:nvPr/>
        </p:nvSpPr>
        <p:spPr bwMode="auto">
          <a:xfrm>
            <a:off x="4117491" y="2400300"/>
            <a:ext cx="8322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SMTP</a:t>
            </a:r>
          </a:p>
        </p:txBody>
      </p:sp>
      <p:sp>
        <p:nvSpPr>
          <p:cNvPr id="374" name="Text Box 373">
            <a:extLst>
              <a:ext uri="{FF2B5EF4-FFF2-40B4-BE49-F238E27FC236}">
                <a16:creationId xmlns:a16="http://schemas.microsoft.com/office/drawing/2014/main" id="{8C3CE31D-E21E-4EF2-B0B0-16F83B8C87FF}"/>
              </a:ext>
            </a:extLst>
          </p:cNvPr>
          <p:cNvSpPr txBox="1">
            <a:spLocks noChangeArrowheads="1"/>
          </p:cNvSpPr>
          <p:nvPr/>
        </p:nvSpPr>
        <p:spPr bwMode="auto">
          <a:xfrm>
            <a:off x="7413141" y="2346325"/>
            <a:ext cx="756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POP3</a:t>
            </a:r>
          </a:p>
        </p:txBody>
      </p:sp>
      <p:sp>
        <p:nvSpPr>
          <p:cNvPr id="375" name="Text Box 374">
            <a:extLst>
              <a:ext uri="{FF2B5EF4-FFF2-40B4-BE49-F238E27FC236}">
                <a16:creationId xmlns:a16="http://schemas.microsoft.com/office/drawing/2014/main" id="{5997C54B-0B47-4143-BD67-DAA874F16440}"/>
              </a:ext>
            </a:extLst>
          </p:cNvPr>
          <p:cNvSpPr txBox="1">
            <a:spLocks noChangeArrowheads="1"/>
          </p:cNvSpPr>
          <p:nvPr/>
        </p:nvSpPr>
        <p:spPr bwMode="auto">
          <a:xfrm>
            <a:off x="859941" y="2085975"/>
            <a:ext cx="12779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a:t>
            </a:r>
            <a:r>
              <a:rPr kumimoji="1" lang="zh-CN" altLang="en-US" sz="1800" b="1">
                <a:solidFill>
                  <a:srgbClr val="000000"/>
                </a:solidFill>
                <a:latin typeface="Comic Sans MS" panose="030F0702030302020204" pitchFamily="66" charset="0"/>
                <a:ea typeface="微软雅黑" panose="020B0503020204020204" pitchFamily="34" charset="-122"/>
              </a:rPr>
              <a:t>发送邮件</a:t>
            </a:r>
            <a:r>
              <a:rPr kumimoji="1" lang="en-US" altLang="zh-CN" sz="1800" b="1">
                <a:solidFill>
                  <a:srgbClr val="000000"/>
                </a:solidFill>
                <a:latin typeface="Comic Sans MS" panose="030F0702030302020204" pitchFamily="66" charset="0"/>
                <a:ea typeface="微软雅黑" panose="020B0503020204020204" pitchFamily="34" charset="-122"/>
              </a:rPr>
              <a:t>)</a:t>
            </a:r>
          </a:p>
        </p:txBody>
      </p:sp>
      <p:sp>
        <p:nvSpPr>
          <p:cNvPr id="376" name="Text Box 375">
            <a:extLst>
              <a:ext uri="{FF2B5EF4-FFF2-40B4-BE49-F238E27FC236}">
                <a16:creationId xmlns:a16="http://schemas.microsoft.com/office/drawing/2014/main" id="{9B2A86BB-EAF1-4AD4-9720-C874C81A0B48}"/>
              </a:ext>
            </a:extLst>
          </p:cNvPr>
          <p:cNvSpPr txBox="1">
            <a:spLocks noChangeArrowheads="1"/>
          </p:cNvSpPr>
          <p:nvPr/>
        </p:nvSpPr>
        <p:spPr bwMode="auto">
          <a:xfrm>
            <a:off x="945666" y="3951287"/>
            <a:ext cx="12779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a:t>
            </a:r>
            <a:r>
              <a:rPr kumimoji="1" lang="zh-CN" altLang="en-US" sz="1800" b="1">
                <a:solidFill>
                  <a:srgbClr val="000000"/>
                </a:solidFill>
                <a:latin typeface="Comic Sans MS" panose="030F0702030302020204" pitchFamily="66" charset="0"/>
                <a:ea typeface="微软雅黑" panose="020B0503020204020204" pitchFamily="34" charset="-122"/>
              </a:rPr>
              <a:t>发送邮件</a:t>
            </a:r>
            <a:r>
              <a:rPr kumimoji="1" lang="en-US" altLang="zh-CN" sz="1800" b="1">
                <a:solidFill>
                  <a:srgbClr val="000000"/>
                </a:solidFill>
                <a:latin typeface="Comic Sans MS" panose="030F0702030302020204" pitchFamily="66" charset="0"/>
                <a:ea typeface="微软雅黑" panose="020B0503020204020204" pitchFamily="34" charset="-122"/>
              </a:rPr>
              <a:t>)</a:t>
            </a:r>
          </a:p>
        </p:txBody>
      </p:sp>
      <p:sp>
        <p:nvSpPr>
          <p:cNvPr id="377" name="Text Box 376">
            <a:extLst>
              <a:ext uri="{FF2B5EF4-FFF2-40B4-BE49-F238E27FC236}">
                <a16:creationId xmlns:a16="http://schemas.microsoft.com/office/drawing/2014/main" id="{2986D085-D935-4BB6-A8DE-38C23920A154}"/>
              </a:ext>
            </a:extLst>
          </p:cNvPr>
          <p:cNvSpPr txBox="1">
            <a:spLocks noChangeArrowheads="1"/>
          </p:cNvSpPr>
          <p:nvPr/>
        </p:nvSpPr>
        <p:spPr bwMode="auto">
          <a:xfrm>
            <a:off x="4104791" y="3335337"/>
            <a:ext cx="1565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（发送邮件）</a:t>
            </a:r>
          </a:p>
        </p:txBody>
      </p:sp>
      <p:sp>
        <p:nvSpPr>
          <p:cNvPr id="378" name="Text Box 377">
            <a:extLst>
              <a:ext uri="{FF2B5EF4-FFF2-40B4-BE49-F238E27FC236}">
                <a16:creationId xmlns:a16="http://schemas.microsoft.com/office/drawing/2014/main" id="{00E694EB-9CD1-40F6-9CA6-3C4C2BEDA88E}"/>
              </a:ext>
            </a:extLst>
          </p:cNvPr>
          <p:cNvSpPr txBox="1">
            <a:spLocks noChangeArrowheads="1"/>
          </p:cNvSpPr>
          <p:nvPr/>
        </p:nvSpPr>
        <p:spPr bwMode="auto">
          <a:xfrm>
            <a:off x="3907941" y="2087562"/>
            <a:ext cx="12779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a:t>
            </a:r>
            <a:r>
              <a:rPr kumimoji="1" lang="zh-CN" altLang="en-US" sz="1800" b="1">
                <a:solidFill>
                  <a:srgbClr val="000000"/>
                </a:solidFill>
                <a:latin typeface="Comic Sans MS" panose="030F0702030302020204" pitchFamily="66" charset="0"/>
                <a:ea typeface="微软雅黑" panose="020B0503020204020204" pitchFamily="34" charset="-122"/>
              </a:rPr>
              <a:t>发送邮件</a:t>
            </a:r>
            <a:r>
              <a:rPr kumimoji="1" lang="en-US" altLang="zh-CN" sz="1800" b="1">
                <a:solidFill>
                  <a:srgbClr val="000000"/>
                </a:solidFill>
                <a:latin typeface="Comic Sans MS" panose="030F0702030302020204" pitchFamily="66" charset="0"/>
                <a:ea typeface="微软雅黑" panose="020B0503020204020204" pitchFamily="34" charset="-122"/>
              </a:rPr>
              <a:t>)</a:t>
            </a:r>
          </a:p>
        </p:txBody>
      </p:sp>
      <p:sp>
        <p:nvSpPr>
          <p:cNvPr id="379" name="Text Box 378">
            <a:extLst>
              <a:ext uri="{FF2B5EF4-FFF2-40B4-BE49-F238E27FC236}">
                <a16:creationId xmlns:a16="http://schemas.microsoft.com/office/drawing/2014/main" id="{689742C5-C7D4-404E-9AD3-10EE85B8A1E8}"/>
              </a:ext>
            </a:extLst>
          </p:cNvPr>
          <p:cNvSpPr txBox="1">
            <a:spLocks noChangeArrowheads="1"/>
          </p:cNvSpPr>
          <p:nvPr/>
        </p:nvSpPr>
        <p:spPr bwMode="auto">
          <a:xfrm>
            <a:off x="7160729" y="2073275"/>
            <a:ext cx="12779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a:t>
            </a:r>
            <a:r>
              <a:rPr kumimoji="1" lang="zh-CN" altLang="en-US" sz="1800" b="1">
                <a:solidFill>
                  <a:srgbClr val="000000"/>
                </a:solidFill>
                <a:latin typeface="Comic Sans MS" panose="030F0702030302020204" pitchFamily="66" charset="0"/>
                <a:ea typeface="微软雅黑" panose="020B0503020204020204" pitchFamily="34" charset="-122"/>
              </a:rPr>
              <a:t>读取邮件</a:t>
            </a:r>
            <a:r>
              <a:rPr kumimoji="1" lang="en-US" altLang="zh-CN" sz="1800" b="1">
                <a:solidFill>
                  <a:srgbClr val="000000"/>
                </a:solidFill>
                <a:latin typeface="Comic Sans MS" panose="030F0702030302020204" pitchFamily="66" charset="0"/>
                <a:ea typeface="微软雅黑" panose="020B0503020204020204" pitchFamily="34" charset="-122"/>
              </a:rPr>
              <a:t>)</a:t>
            </a:r>
          </a:p>
        </p:txBody>
      </p:sp>
      <p:sp>
        <p:nvSpPr>
          <p:cNvPr id="380" name="Text Box 379">
            <a:extLst>
              <a:ext uri="{FF2B5EF4-FFF2-40B4-BE49-F238E27FC236}">
                <a16:creationId xmlns:a16="http://schemas.microsoft.com/office/drawing/2014/main" id="{E31171DD-338D-4013-AE9C-F426A994AC09}"/>
              </a:ext>
            </a:extLst>
          </p:cNvPr>
          <p:cNvSpPr txBox="1">
            <a:spLocks noChangeArrowheads="1"/>
          </p:cNvSpPr>
          <p:nvPr/>
        </p:nvSpPr>
        <p:spPr bwMode="auto">
          <a:xfrm>
            <a:off x="7009916" y="3627437"/>
            <a:ext cx="12779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a:t>
            </a:r>
            <a:r>
              <a:rPr kumimoji="1" lang="zh-CN" altLang="en-US" sz="1800" b="1">
                <a:solidFill>
                  <a:srgbClr val="000000"/>
                </a:solidFill>
                <a:latin typeface="Comic Sans MS" panose="030F0702030302020204" pitchFamily="66" charset="0"/>
                <a:ea typeface="微软雅黑" panose="020B0503020204020204" pitchFamily="34" charset="-122"/>
              </a:rPr>
              <a:t>读取邮件</a:t>
            </a:r>
            <a:r>
              <a:rPr kumimoji="1" lang="en-US" altLang="zh-CN" sz="1800" b="1">
                <a:solidFill>
                  <a:srgbClr val="000000"/>
                </a:solidFill>
                <a:latin typeface="Comic Sans MS" panose="030F0702030302020204" pitchFamily="66" charset="0"/>
                <a:ea typeface="微软雅黑" panose="020B0503020204020204" pitchFamily="34" charset="-122"/>
              </a:rPr>
              <a:t>)</a:t>
            </a:r>
          </a:p>
        </p:txBody>
      </p:sp>
      <p:sp>
        <p:nvSpPr>
          <p:cNvPr id="381" name="Text Box 380">
            <a:extLst>
              <a:ext uri="{FF2B5EF4-FFF2-40B4-BE49-F238E27FC236}">
                <a16:creationId xmlns:a16="http://schemas.microsoft.com/office/drawing/2014/main" id="{F50AF77F-5F75-4B80-BA4A-C80FFD7A131D}"/>
              </a:ext>
            </a:extLst>
          </p:cNvPr>
          <p:cNvSpPr txBox="1">
            <a:spLocks noChangeArrowheads="1"/>
          </p:cNvSpPr>
          <p:nvPr/>
        </p:nvSpPr>
        <p:spPr bwMode="auto">
          <a:xfrm>
            <a:off x="817079" y="2817812"/>
            <a:ext cx="1342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(TCP </a:t>
            </a:r>
            <a:r>
              <a:rPr kumimoji="1" lang="zh-CN" altLang="en-US" sz="1800" b="1">
                <a:solidFill>
                  <a:srgbClr val="000000"/>
                </a:solidFill>
                <a:latin typeface="Comic Sans MS" panose="030F0702030302020204" pitchFamily="66" charset="0"/>
                <a:ea typeface="微软雅黑" panose="020B0503020204020204" pitchFamily="34" charset="-122"/>
              </a:rPr>
              <a:t>连接</a:t>
            </a:r>
            <a:r>
              <a:rPr kumimoji="1" lang="en-US" altLang="zh-CN" sz="1800" b="1">
                <a:solidFill>
                  <a:srgbClr val="000000"/>
                </a:solidFill>
                <a:latin typeface="Comic Sans MS" panose="030F0702030302020204" pitchFamily="66" charset="0"/>
                <a:ea typeface="微软雅黑" panose="020B0503020204020204" pitchFamily="34" charset="-122"/>
              </a:rPr>
              <a:t>)</a:t>
            </a:r>
          </a:p>
        </p:txBody>
      </p:sp>
      <p:sp>
        <p:nvSpPr>
          <p:cNvPr id="382" name="Text Box 381">
            <a:extLst>
              <a:ext uri="{FF2B5EF4-FFF2-40B4-BE49-F238E27FC236}">
                <a16:creationId xmlns:a16="http://schemas.microsoft.com/office/drawing/2014/main" id="{280C2A80-2A0F-4ED5-95FC-812EF9AC7973}"/>
              </a:ext>
            </a:extLst>
          </p:cNvPr>
          <p:cNvSpPr txBox="1">
            <a:spLocks noChangeArrowheads="1"/>
          </p:cNvSpPr>
          <p:nvPr/>
        </p:nvSpPr>
        <p:spPr bwMode="auto">
          <a:xfrm>
            <a:off x="3977791" y="2759075"/>
            <a:ext cx="1342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(TCP </a:t>
            </a:r>
            <a:r>
              <a:rPr kumimoji="1" lang="zh-CN" altLang="en-US" sz="1800" b="1">
                <a:solidFill>
                  <a:srgbClr val="000000"/>
                </a:solidFill>
                <a:latin typeface="Comic Sans MS" panose="030F0702030302020204" pitchFamily="66" charset="0"/>
                <a:ea typeface="微软雅黑" panose="020B0503020204020204" pitchFamily="34" charset="-122"/>
              </a:rPr>
              <a:t>连接</a:t>
            </a:r>
            <a:r>
              <a:rPr kumimoji="1" lang="en-US" altLang="zh-CN" sz="1800" b="1">
                <a:solidFill>
                  <a:srgbClr val="000000"/>
                </a:solidFill>
                <a:latin typeface="Comic Sans MS" panose="030F0702030302020204" pitchFamily="66" charset="0"/>
                <a:ea typeface="微软雅黑" panose="020B0503020204020204" pitchFamily="34" charset="-122"/>
              </a:rPr>
              <a:t>)</a:t>
            </a:r>
          </a:p>
        </p:txBody>
      </p:sp>
      <p:sp>
        <p:nvSpPr>
          <p:cNvPr id="383" name="Text Box 382">
            <a:extLst>
              <a:ext uri="{FF2B5EF4-FFF2-40B4-BE49-F238E27FC236}">
                <a16:creationId xmlns:a16="http://schemas.microsoft.com/office/drawing/2014/main" id="{F23846D9-D3F0-46C2-BFC7-F67B696AC135}"/>
              </a:ext>
            </a:extLst>
          </p:cNvPr>
          <p:cNvSpPr txBox="1">
            <a:spLocks noChangeArrowheads="1"/>
          </p:cNvSpPr>
          <p:nvPr/>
        </p:nvSpPr>
        <p:spPr bwMode="auto">
          <a:xfrm>
            <a:off x="7165491" y="2795587"/>
            <a:ext cx="1342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(TCP </a:t>
            </a:r>
            <a:r>
              <a:rPr kumimoji="1" lang="zh-CN" altLang="en-US" sz="1800" b="1">
                <a:solidFill>
                  <a:srgbClr val="000000"/>
                </a:solidFill>
                <a:latin typeface="Comic Sans MS" panose="030F0702030302020204" pitchFamily="66" charset="0"/>
                <a:ea typeface="微软雅黑" panose="020B0503020204020204" pitchFamily="34" charset="-122"/>
              </a:rPr>
              <a:t>连接</a:t>
            </a:r>
            <a:r>
              <a:rPr kumimoji="1" lang="en-US" altLang="zh-CN" sz="1800" b="1">
                <a:solidFill>
                  <a:srgbClr val="000000"/>
                </a:solidFill>
                <a:latin typeface="Comic Sans MS" panose="030F0702030302020204" pitchFamily="66" charset="0"/>
                <a:ea typeface="微软雅黑" panose="020B0503020204020204" pitchFamily="34" charset="-122"/>
              </a:rPr>
              <a:t>)</a:t>
            </a:r>
          </a:p>
        </p:txBody>
      </p:sp>
      <p:graphicFrame>
        <p:nvGraphicFramePr>
          <p:cNvPr id="384" name="Object 383">
            <a:extLst>
              <a:ext uri="{FF2B5EF4-FFF2-40B4-BE49-F238E27FC236}">
                <a16:creationId xmlns:a16="http://schemas.microsoft.com/office/drawing/2014/main" id="{FED9EA82-D926-4E9E-AE31-8B659141CBFB}"/>
              </a:ext>
            </a:extLst>
          </p:cNvPr>
          <p:cNvGraphicFramePr>
            <a:graphicFrameLocks noChangeAspect="1"/>
          </p:cNvGraphicFramePr>
          <p:nvPr/>
        </p:nvGraphicFramePr>
        <p:xfrm>
          <a:off x="3482491" y="4257675"/>
          <a:ext cx="2519363" cy="1439862"/>
        </p:xfrm>
        <a:graphic>
          <a:graphicData uri="http://schemas.openxmlformats.org/presentationml/2006/ole">
            <mc:AlternateContent xmlns:mc="http://schemas.openxmlformats.org/markup-compatibility/2006">
              <mc:Choice xmlns:v="urn:schemas-microsoft-com:vml" Requires="v">
                <p:oleObj spid="_x0000_s3076" name="VISIO" r:id="rId3" imgW="1687068" imgH="964692" progId="Visio.Drawing.6">
                  <p:embed/>
                </p:oleObj>
              </mc:Choice>
              <mc:Fallback>
                <p:oleObj name="VISIO" r:id="rId3" imgW="1687068" imgH="964692" progId="Visio.Drawing.6">
                  <p:embed/>
                  <p:pic>
                    <p:nvPicPr>
                      <p:cNvPr id="384" name="Object 383">
                        <a:extLst>
                          <a:ext uri="{FF2B5EF4-FFF2-40B4-BE49-F238E27FC236}">
                            <a16:creationId xmlns:a16="http://schemas.microsoft.com/office/drawing/2014/main" id="{FED9EA82-D926-4E9E-AE31-8B659141CB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2491" y="4257675"/>
                        <a:ext cx="2519363" cy="1439862"/>
                      </a:xfrm>
                      <a:prstGeom prst="rect">
                        <a:avLst/>
                      </a:prstGeom>
                      <a:noFill/>
                      <a:ln>
                        <a:noFill/>
                      </a:ln>
                      <a:effectLst>
                        <a:outerShdw dist="25400" dir="5400000" algn="ctr" rotWithShape="0">
                          <a:srgbClr val="1C1C1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85" name="Text Box 384">
            <a:extLst>
              <a:ext uri="{FF2B5EF4-FFF2-40B4-BE49-F238E27FC236}">
                <a16:creationId xmlns:a16="http://schemas.microsoft.com/office/drawing/2014/main" id="{95E41FDF-CC6D-43BC-B858-55335600EAB6}"/>
              </a:ext>
            </a:extLst>
          </p:cNvPr>
          <p:cNvSpPr txBox="1">
            <a:spLocks noChangeArrowheads="1"/>
          </p:cNvSpPr>
          <p:nvPr/>
        </p:nvSpPr>
        <p:spPr bwMode="auto">
          <a:xfrm>
            <a:off x="4344504" y="4686300"/>
            <a:ext cx="8747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因特网</a:t>
            </a:r>
          </a:p>
        </p:txBody>
      </p:sp>
      <p:sp>
        <p:nvSpPr>
          <p:cNvPr id="386" name="AutoShape 387">
            <a:extLst>
              <a:ext uri="{FF2B5EF4-FFF2-40B4-BE49-F238E27FC236}">
                <a16:creationId xmlns:a16="http://schemas.microsoft.com/office/drawing/2014/main" id="{714197CC-7DBE-4159-AE40-4409D91824F0}"/>
              </a:ext>
            </a:extLst>
          </p:cNvPr>
          <p:cNvSpPr>
            <a:spLocks noChangeArrowheads="1"/>
          </p:cNvSpPr>
          <p:nvPr/>
        </p:nvSpPr>
        <p:spPr bwMode="auto">
          <a:xfrm>
            <a:off x="1785454" y="3452812"/>
            <a:ext cx="3527425" cy="1611313"/>
          </a:xfrm>
          <a:prstGeom prst="wedgeRectCallout">
            <a:avLst>
              <a:gd name="adj1" fmla="val -26148"/>
              <a:gd name="adj2" fmla="val -83204"/>
            </a:avLst>
          </a:prstGeom>
          <a:solidFill>
            <a:srgbClr val="00E4A8"/>
          </a:solidFill>
          <a:ln w="9525">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just" defTabSz="914400" eaLnBrk="1" fontAlgn="auto" latinLnBrk="0" hangingPunct="1">
              <a:lnSpc>
                <a:spcPct val="110000"/>
              </a:lnSpc>
              <a:spcBef>
                <a:spcPct val="0"/>
              </a:spcBef>
              <a:spcAft>
                <a:spcPts val="0"/>
              </a:spcAft>
              <a:buClrTx/>
              <a:buSzTx/>
              <a:buFontTx/>
              <a:buNone/>
              <a:tabLst/>
              <a:defRPr/>
            </a:pP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邮件服务器</a:t>
            </a:r>
            <a:r>
              <a:rPr kumimoji="0"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a:t>
            </a: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消息传输代理（</a:t>
            </a:r>
            <a:r>
              <a:rPr kumimoji="0"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MTA</a:t>
            </a: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a:t>
            </a:r>
            <a:r>
              <a:rPr kumimoji="0"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Message Transfer Agent</a:t>
            </a: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）：发送和接收邮件，同时还要向发信人报告邮件传送的情况（已交付、被拒绝、丢失等）</a:t>
            </a:r>
          </a:p>
        </p:txBody>
      </p:sp>
      <p:sp>
        <p:nvSpPr>
          <p:cNvPr id="389" name="AutoShape 386">
            <a:extLst>
              <a:ext uri="{FF2B5EF4-FFF2-40B4-BE49-F238E27FC236}">
                <a16:creationId xmlns:a16="http://schemas.microsoft.com/office/drawing/2014/main" id="{B364591F-0B97-4B7B-B686-200F974EC893}"/>
              </a:ext>
            </a:extLst>
          </p:cNvPr>
          <p:cNvSpPr>
            <a:spLocks noChangeArrowheads="1"/>
          </p:cNvSpPr>
          <p:nvPr/>
        </p:nvSpPr>
        <p:spPr bwMode="auto">
          <a:xfrm>
            <a:off x="455129" y="1128894"/>
            <a:ext cx="5970588" cy="974544"/>
          </a:xfrm>
          <a:prstGeom prst="wedgeRectCallout">
            <a:avLst>
              <a:gd name="adj1" fmla="val -44375"/>
              <a:gd name="adj2" fmla="val 73250"/>
            </a:avLst>
          </a:prstGeom>
          <a:solidFill>
            <a:srgbClr val="00E4A8"/>
          </a:solidFill>
          <a:ln w="9525">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just" defTabSz="914400" eaLnBrk="1" fontAlgn="auto" latinLnBrk="0" hangingPunct="1">
              <a:lnSpc>
                <a:spcPct val="110000"/>
              </a:lnSpc>
              <a:spcBef>
                <a:spcPct val="0"/>
              </a:spcBef>
              <a:spcAft>
                <a:spcPts val="0"/>
              </a:spcAft>
              <a:buClrTx/>
              <a:buSzTx/>
              <a:buFontTx/>
              <a:buNone/>
              <a:tabLst/>
              <a:defRPr/>
            </a:pP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用户代理 （</a:t>
            </a:r>
            <a:r>
              <a:rPr kumimoji="0"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UA</a:t>
            </a: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a:t>
            </a:r>
            <a:r>
              <a:rPr kumimoji="0"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User Agent</a:t>
            </a: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）：负责邮件的生成与处理，实质上就是一个程序用来阅读、编写、发送邮件，例如</a:t>
            </a:r>
            <a:r>
              <a:rPr kumimoji="0"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Outlook Express</a:t>
            </a: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a:t>
            </a:r>
            <a:r>
              <a:rPr kumimoji="0" lang="en-US" altLang="zh-CN" sz="1800" b="1" i="0" u="none" strike="noStrike" kern="0" cap="none" spc="0" normalizeH="0" noProof="0" dirty="0" err="1">
                <a:ln>
                  <a:noFill/>
                </a:ln>
                <a:solidFill>
                  <a:srgbClr val="000000"/>
                </a:solidFill>
                <a:effectLst/>
                <a:uLnTx/>
                <a:uFillTx/>
                <a:latin typeface="Comic Sans MS" panose="030F0702030302020204" pitchFamily="66" charset="0"/>
                <a:ea typeface="微软雅黑" panose="020B0503020204020204" pitchFamily="34" charset="-122"/>
              </a:rPr>
              <a:t>Foxmail</a:t>
            </a: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等。</a:t>
            </a:r>
          </a:p>
        </p:txBody>
      </p:sp>
    </p:spTree>
    <p:extLst>
      <p:ext uri="{BB962C8B-B14F-4D97-AF65-F5344CB8AC3E}">
        <p14:creationId xmlns:p14="http://schemas.microsoft.com/office/powerpoint/2010/main" val="224175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blinds(horizontal)">
                                      <p:cBhvr>
                                        <p:cTn id="7" dur="500"/>
                                        <p:tgtEl>
                                          <p:spTgt spid="3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9"/>
                                        </p:tgtEl>
                                        <p:attrNameLst>
                                          <p:attrName>style.visibility</p:attrName>
                                        </p:attrNameLst>
                                      </p:cBhvr>
                                      <p:to>
                                        <p:strVal val="visible"/>
                                      </p:to>
                                    </p:set>
                                    <p:anim calcmode="lin" valueType="num">
                                      <p:cBhvr additive="base">
                                        <p:cTn id="12" dur="500" fill="hold"/>
                                        <p:tgtEl>
                                          <p:spTgt spid="389"/>
                                        </p:tgtEl>
                                        <p:attrNameLst>
                                          <p:attrName>ppt_x</p:attrName>
                                        </p:attrNameLst>
                                      </p:cBhvr>
                                      <p:tavLst>
                                        <p:tav tm="0">
                                          <p:val>
                                            <p:strVal val="#ppt_x"/>
                                          </p:val>
                                        </p:tav>
                                        <p:tav tm="100000">
                                          <p:val>
                                            <p:strVal val="#ppt_x"/>
                                          </p:val>
                                        </p:tav>
                                      </p:tavLst>
                                    </p:anim>
                                    <p:anim calcmode="lin" valueType="num">
                                      <p:cBhvr additive="base">
                                        <p:cTn id="13" dur="500" fill="hold"/>
                                        <p:tgtEl>
                                          <p:spTgt spid="3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 grpId="0" animBg="1"/>
      <p:bldP spid="38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0316C4-4270-4106-BF60-A27EFD46E3FE}"/>
              </a:ext>
            </a:extLst>
          </p:cNvPr>
          <p:cNvSpPr>
            <a:spLocks noGrp="1"/>
          </p:cNvSpPr>
          <p:nvPr>
            <p:ph type="title"/>
          </p:nvPr>
        </p:nvSpPr>
        <p:spPr>
          <a:xfrm>
            <a:off x="863847" y="436762"/>
            <a:ext cx="8245475" cy="609600"/>
          </a:xfrm>
        </p:spPr>
        <p:txBody>
          <a:bodyPr/>
          <a:lstStyle/>
          <a:p>
            <a:r>
              <a:rPr lang="zh-CN" altLang="en-US" sz="4000" dirty="0"/>
              <a:t>电子邮件的发送和接收过程</a:t>
            </a:r>
            <a:r>
              <a:rPr lang="en-US" altLang="zh-CN" sz="4000" dirty="0"/>
              <a:t>-1</a:t>
            </a:r>
            <a:endParaRPr lang="zh-CN" altLang="en-US" sz="4000" dirty="0"/>
          </a:p>
        </p:txBody>
      </p:sp>
      <p:sp>
        <p:nvSpPr>
          <p:cNvPr id="4" name="Line 2">
            <a:extLst>
              <a:ext uri="{FF2B5EF4-FFF2-40B4-BE49-F238E27FC236}">
                <a16:creationId xmlns:a16="http://schemas.microsoft.com/office/drawing/2014/main" id="{B8BB2BCE-C536-4F29-88F6-4F78CAE13007}"/>
              </a:ext>
            </a:extLst>
          </p:cNvPr>
          <p:cNvSpPr>
            <a:spLocks noChangeShapeType="1"/>
          </p:cNvSpPr>
          <p:nvPr/>
        </p:nvSpPr>
        <p:spPr bwMode="auto">
          <a:xfrm>
            <a:off x="615950" y="1905000"/>
            <a:ext cx="7848600"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 name="Line 3">
            <a:extLst>
              <a:ext uri="{FF2B5EF4-FFF2-40B4-BE49-F238E27FC236}">
                <a16:creationId xmlns:a16="http://schemas.microsoft.com/office/drawing/2014/main" id="{225A4F91-8D45-4FE4-8CCC-0516F4DF7C22}"/>
              </a:ext>
            </a:extLst>
          </p:cNvPr>
          <p:cNvSpPr>
            <a:spLocks noChangeShapeType="1"/>
          </p:cNvSpPr>
          <p:nvPr/>
        </p:nvSpPr>
        <p:spPr bwMode="auto">
          <a:xfrm flipH="1" flipV="1">
            <a:off x="1030287" y="3848100"/>
            <a:ext cx="762000" cy="76200"/>
          </a:xfrm>
          <a:prstGeom prst="line">
            <a:avLst/>
          </a:prstGeom>
          <a:noFill/>
          <a:ln w="38100">
            <a:solidFill>
              <a:srgbClr val="00FF00"/>
            </a:solidFill>
            <a:round/>
            <a:headEnd/>
            <a:tailEnd type="none" w="sm"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 name="Freeform 4">
            <a:extLst>
              <a:ext uri="{FF2B5EF4-FFF2-40B4-BE49-F238E27FC236}">
                <a16:creationId xmlns:a16="http://schemas.microsoft.com/office/drawing/2014/main" id="{D263ABF0-A67F-4B2F-A5F1-56BE18B0B3D7}"/>
              </a:ext>
            </a:extLst>
          </p:cNvPr>
          <p:cNvSpPr>
            <a:spLocks/>
          </p:cNvSpPr>
          <p:nvPr/>
        </p:nvSpPr>
        <p:spPr bwMode="auto">
          <a:xfrm>
            <a:off x="7412037" y="3783013"/>
            <a:ext cx="762000" cy="142875"/>
          </a:xfrm>
          <a:custGeom>
            <a:avLst/>
            <a:gdLst>
              <a:gd name="T0" fmla="*/ 2147483646 w 480"/>
              <a:gd name="T1" fmla="*/ 0 h 90"/>
              <a:gd name="T2" fmla="*/ 0 w 480"/>
              <a:gd name="T3" fmla="*/ 2147483646 h 90"/>
              <a:gd name="T4" fmla="*/ 0 60000 65536"/>
              <a:gd name="T5" fmla="*/ 0 60000 65536"/>
              <a:gd name="T6" fmla="*/ 0 w 480"/>
              <a:gd name="T7" fmla="*/ 0 h 90"/>
              <a:gd name="T8" fmla="*/ 480 w 480"/>
              <a:gd name="T9" fmla="*/ 90 h 90"/>
            </a:gdLst>
            <a:ahLst/>
            <a:cxnLst>
              <a:cxn ang="T4">
                <a:pos x="T0" y="T1"/>
              </a:cxn>
              <a:cxn ang="T5">
                <a:pos x="T2" y="T3"/>
              </a:cxn>
            </a:cxnLst>
            <a:rect l="T6" t="T7" r="T8" b="T9"/>
            <a:pathLst>
              <a:path w="480" h="90">
                <a:moveTo>
                  <a:pt x="480" y="0"/>
                </a:moveTo>
                <a:lnTo>
                  <a:pt x="0" y="90"/>
                </a:lnTo>
              </a:path>
            </a:pathLst>
          </a:custGeom>
          <a:noFill/>
          <a:ln w="38100">
            <a:solidFill>
              <a:srgbClr val="00FF00"/>
            </a:solidFill>
            <a:round/>
            <a:headEnd/>
            <a:tailEnd type="none" w="sm"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 name="Line 5">
            <a:extLst>
              <a:ext uri="{FF2B5EF4-FFF2-40B4-BE49-F238E27FC236}">
                <a16:creationId xmlns:a16="http://schemas.microsoft.com/office/drawing/2014/main" id="{9D61A472-1BF1-48B7-84B3-355977EBE902}"/>
              </a:ext>
            </a:extLst>
          </p:cNvPr>
          <p:cNvSpPr>
            <a:spLocks noChangeShapeType="1"/>
          </p:cNvSpPr>
          <p:nvPr/>
        </p:nvSpPr>
        <p:spPr bwMode="auto">
          <a:xfrm flipH="1" flipV="1">
            <a:off x="5811837" y="4000500"/>
            <a:ext cx="781050" cy="0"/>
          </a:xfrm>
          <a:prstGeom prst="line">
            <a:avLst/>
          </a:prstGeom>
          <a:noFill/>
          <a:ln w="38100">
            <a:solidFill>
              <a:srgbClr val="00FF00"/>
            </a:solidFill>
            <a:round/>
            <a:headEnd/>
            <a:tailEnd type="none" w="sm"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 name="Line 6">
            <a:extLst>
              <a:ext uri="{FF2B5EF4-FFF2-40B4-BE49-F238E27FC236}">
                <a16:creationId xmlns:a16="http://schemas.microsoft.com/office/drawing/2014/main" id="{79969308-DF6F-4FCF-9BB2-C6B9AD7C9BAF}"/>
              </a:ext>
            </a:extLst>
          </p:cNvPr>
          <p:cNvSpPr>
            <a:spLocks noChangeShapeType="1"/>
          </p:cNvSpPr>
          <p:nvPr/>
        </p:nvSpPr>
        <p:spPr bwMode="auto">
          <a:xfrm flipH="1" flipV="1">
            <a:off x="2782887" y="3987800"/>
            <a:ext cx="781050" cy="0"/>
          </a:xfrm>
          <a:prstGeom prst="line">
            <a:avLst/>
          </a:prstGeom>
          <a:noFill/>
          <a:ln w="38100">
            <a:solidFill>
              <a:srgbClr val="00FF00"/>
            </a:solidFill>
            <a:round/>
            <a:headEnd/>
            <a:tailEnd type="none" w="sm"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 name="Text Box 7">
            <a:extLst>
              <a:ext uri="{FF2B5EF4-FFF2-40B4-BE49-F238E27FC236}">
                <a16:creationId xmlns:a16="http://schemas.microsoft.com/office/drawing/2014/main" id="{94EEEDB4-BCA4-444F-8462-8D0B3593BE8F}"/>
              </a:ext>
            </a:extLst>
          </p:cNvPr>
          <p:cNvSpPr txBox="1">
            <a:spLocks noChangeArrowheads="1"/>
          </p:cNvSpPr>
          <p:nvPr/>
        </p:nvSpPr>
        <p:spPr bwMode="auto">
          <a:xfrm>
            <a:off x="39687" y="3027363"/>
            <a:ext cx="874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发送方</a:t>
            </a:r>
          </a:p>
        </p:txBody>
      </p:sp>
      <p:sp>
        <p:nvSpPr>
          <p:cNvPr id="10" name="Text Box 8">
            <a:extLst>
              <a:ext uri="{FF2B5EF4-FFF2-40B4-BE49-F238E27FC236}">
                <a16:creationId xmlns:a16="http://schemas.microsoft.com/office/drawing/2014/main" id="{C134BE54-CF8D-46BF-A49F-3B44995D9AB9}"/>
              </a:ext>
            </a:extLst>
          </p:cNvPr>
          <p:cNvSpPr txBox="1">
            <a:spLocks noChangeArrowheads="1"/>
          </p:cNvSpPr>
          <p:nvPr/>
        </p:nvSpPr>
        <p:spPr bwMode="auto">
          <a:xfrm>
            <a:off x="1023937" y="4887913"/>
            <a:ext cx="1104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邮件缓存</a:t>
            </a:r>
          </a:p>
        </p:txBody>
      </p:sp>
      <p:sp>
        <p:nvSpPr>
          <p:cNvPr id="11" name="Text Box 9">
            <a:extLst>
              <a:ext uri="{FF2B5EF4-FFF2-40B4-BE49-F238E27FC236}">
                <a16:creationId xmlns:a16="http://schemas.microsoft.com/office/drawing/2014/main" id="{36FA3396-EEF5-4649-9A06-5D9578E54A30}"/>
              </a:ext>
            </a:extLst>
          </p:cNvPr>
          <p:cNvSpPr txBox="1">
            <a:spLocks noChangeArrowheads="1"/>
          </p:cNvSpPr>
          <p:nvPr/>
        </p:nvSpPr>
        <p:spPr bwMode="auto">
          <a:xfrm>
            <a:off x="5111750" y="4918075"/>
            <a:ext cx="20875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接收方邮件服务器</a:t>
            </a:r>
            <a:br>
              <a:rPr kumimoji="1" lang="zh-CN" altLang="en-US" sz="1800" b="1">
                <a:solidFill>
                  <a:srgbClr val="000000"/>
                </a:solidFill>
                <a:latin typeface="Comic Sans MS" panose="030F0702030302020204" pitchFamily="66" charset="0"/>
                <a:ea typeface="微软雅黑" panose="020B0503020204020204" pitchFamily="34" charset="-122"/>
              </a:rPr>
            </a:br>
            <a:r>
              <a:rPr kumimoji="1" lang="en-US" altLang="zh-CN" sz="1800" b="1">
                <a:solidFill>
                  <a:srgbClr val="000000"/>
                </a:solidFill>
                <a:latin typeface="Comic Sans MS" panose="030F0702030302020204" pitchFamily="66" charset="0"/>
                <a:ea typeface="微软雅黑" panose="020B0503020204020204" pitchFamily="34" charset="-122"/>
              </a:rPr>
              <a:t>mail.xyz.com</a:t>
            </a:r>
          </a:p>
        </p:txBody>
      </p:sp>
      <p:sp>
        <p:nvSpPr>
          <p:cNvPr id="12" name="Oval 10">
            <a:extLst>
              <a:ext uri="{FF2B5EF4-FFF2-40B4-BE49-F238E27FC236}">
                <a16:creationId xmlns:a16="http://schemas.microsoft.com/office/drawing/2014/main" id="{4DE9786C-3201-4E34-8138-3426863E64BE}"/>
              </a:ext>
            </a:extLst>
          </p:cNvPr>
          <p:cNvSpPr>
            <a:spLocks noChangeArrowheads="1"/>
          </p:cNvSpPr>
          <p:nvPr/>
        </p:nvSpPr>
        <p:spPr bwMode="auto">
          <a:xfrm>
            <a:off x="6288087" y="3313113"/>
            <a:ext cx="1296988" cy="1296987"/>
          </a:xfrm>
          <a:prstGeom prst="ellipse">
            <a:avLst/>
          </a:prstGeom>
          <a:solidFill>
            <a:srgbClr val="66FF66"/>
          </a:solidFill>
          <a:ln w="19050">
            <a:solidFill>
              <a:srgbClr val="000000"/>
            </a:solidFill>
            <a:round/>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3" name="Group 11">
            <a:extLst>
              <a:ext uri="{FF2B5EF4-FFF2-40B4-BE49-F238E27FC236}">
                <a16:creationId xmlns:a16="http://schemas.microsoft.com/office/drawing/2014/main" id="{24FE0FE0-957F-4FB7-860E-44122A7B94F0}"/>
              </a:ext>
            </a:extLst>
          </p:cNvPr>
          <p:cNvGrpSpPr>
            <a:grpSpLocks/>
          </p:cNvGrpSpPr>
          <p:nvPr/>
        </p:nvGrpSpPr>
        <p:grpSpPr bwMode="auto">
          <a:xfrm>
            <a:off x="6670675" y="3422650"/>
            <a:ext cx="457200" cy="457200"/>
            <a:chOff x="2351" y="2975"/>
            <a:chExt cx="481" cy="433"/>
          </a:xfrm>
        </p:grpSpPr>
        <p:sp>
          <p:nvSpPr>
            <p:cNvPr id="14" name="Rectangle 12">
              <a:extLst>
                <a:ext uri="{FF2B5EF4-FFF2-40B4-BE49-F238E27FC236}">
                  <a16:creationId xmlns:a16="http://schemas.microsoft.com/office/drawing/2014/main" id="{D482BB1A-5D97-465B-B0C1-5897026D4EB3}"/>
                </a:ext>
              </a:extLst>
            </p:cNvPr>
            <p:cNvSpPr>
              <a:spLocks noChangeArrowheads="1"/>
            </p:cNvSpPr>
            <p:nvPr/>
          </p:nvSpPr>
          <p:spPr bwMode="auto">
            <a:xfrm rot="-5400000">
              <a:off x="2377" y="2953"/>
              <a:ext cx="431" cy="479"/>
            </a:xfrm>
            <a:prstGeom prst="rect">
              <a:avLst/>
            </a:prstGeom>
            <a:solidFill>
              <a:srgbClr val="CCECFF"/>
            </a:solidFill>
            <a:ln w="19050">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5" name="Line 13">
              <a:extLst>
                <a:ext uri="{FF2B5EF4-FFF2-40B4-BE49-F238E27FC236}">
                  <a16:creationId xmlns:a16="http://schemas.microsoft.com/office/drawing/2014/main" id="{386A723E-4E02-4FDF-9102-9BD3AE7337AC}"/>
                </a:ext>
              </a:extLst>
            </p:cNvPr>
            <p:cNvSpPr>
              <a:spLocks noChangeShapeType="1"/>
            </p:cNvSpPr>
            <p:nvPr/>
          </p:nvSpPr>
          <p:spPr bwMode="auto">
            <a:xfrm rot="10800000">
              <a:off x="2351" y="3321"/>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6" name="Line 14">
              <a:extLst>
                <a:ext uri="{FF2B5EF4-FFF2-40B4-BE49-F238E27FC236}">
                  <a16:creationId xmlns:a16="http://schemas.microsoft.com/office/drawing/2014/main" id="{15A1C927-2ADD-437A-94D4-7D73B0098190}"/>
                </a:ext>
              </a:extLst>
            </p:cNvPr>
            <p:cNvSpPr>
              <a:spLocks noChangeShapeType="1"/>
            </p:cNvSpPr>
            <p:nvPr/>
          </p:nvSpPr>
          <p:spPr bwMode="auto">
            <a:xfrm rot="10800000">
              <a:off x="2351" y="3234"/>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7" name="Line 15">
              <a:extLst>
                <a:ext uri="{FF2B5EF4-FFF2-40B4-BE49-F238E27FC236}">
                  <a16:creationId xmlns:a16="http://schemas.microsoft.com/office/drawing/2014/main" id="{EBBFA36E-84D1-44D5-9CA0-8D931B8D02C0}"/>
                </a:ext>
              </a:extLst>
            </p:cNvPr>
            <p:cNvSpPr>
              <a:spLocks noChangeShapeType="1"/>
            </p:cNvSpPr>
            <p:nvPr/>
          </p:nvSpPr>
          <p:spPr bwMode="auto">
            <a:xfrm rot="10800000">
              <a:off x="2351" y="3148"/>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8" name="Line 16">
              <a:extLst>
                <a:ext uri="{FF2B5EF4-FFF2-40B4-BE49-F238E27FC236}">
                  <a16:creationId xmlns:a16="http://schemas.microsoft.com/office/drawing/2014/main" id="{F8219C86-F2EF-46E4-BA70-16D6E7309890}"/>
                </a:ext>
              </a:extLst>
            </p:cNvPr>
            <p:cNvSpPr>
              <a:spLocks noChangeShapeType="1"/>
            </p:cNvSpPr>
            <p:nvPr/>
          </p:nvSpPr>
          <p:spPr bwMode="auto">
            <a:xfrm rot="10800000">
              <a:off x="2351" y="3061"/>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9" name="Line 17">
              <a:extLst>
                <a:ext uri="{FF2B5EF4-FFF2-40B4-BE49-F238E27FC236}">
                  <a16:creationId xmlns:a16="http://schemas.microsoft.com/office/drawing/2014/main" id="{DEE7C4DA-5B7E-461D-97BB-9320968F94DB}"/>
                </a:ext>
              </a:extLst>
            </p:cNvPr>
            <p:cNvSpPr>
              <a:spLocks noChangeShapeType="1"/>
            </p:cNvSpPr>
            <p:nvPr/>
          </p:nvSpPr>
          <p:spPr bwMode="auto">
            <a:xfrm rot="5400000">
              <a:off x="2519"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0" name="Line 18">
              <a:extLst>
                <a:ext uri="{FF2B5EF4-FFF2-40B4-BE49-F238E27FC236}">
                  <a16:creationId xmlns:a16="http://schemas.microsoft.com/office/drawing/2014/main" id="{8383C93C-7583-4B54-A2F7-EC20A801C27D}"/>
                </a:ext>
              </a:extLst>
            </p:cNvPr>
            <p:cNvSpPr>
              <a:spLocks noChangeShapeType="1"/>
            </p:cNvSpPr>
            <p:nvPr/>
          </p:nvSpPr>
          <p:spPr bwMode="auto">
            <a:xfrm rot="5400000">
              <a:off x="2423"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1" name="Line 19">
              <a:extLst>
                <a:ext uri="{FF2B5EF4-FFF2-40B4-BE49-F238E27FC236}">
                  <a16:creationId xmlns:a16="http://schemas.microsoft.com/office/drawing/2014/main" id="{A3A3D67C-23D7-4CE0-9F4C-DC3EC7D58CF0}"/>
                </a:ext>
              </a:extLst>
            </p:cNvPr>
            <p:cNvSpPr>
              <a:spLocks noChangeShapeType="1"/>
            </p:cNvSpPr>
            <p:nvPr/>
          </p:nvSpPr>
          <p:spPr bwMode="auto">
            <a:xfrm rot="5400000">
              <a:off x="2327"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2" name="Line 20">
              <a:extLst>
                <a:ext uri="{FF2B5EF4-FFF2-40B4-BE49-F238E27FC236}">
                  <a16:creationId xmlns:a16="http://schemas.microsoft.com/office/drawing/2014/main" id="{EF0EB9BC-9BED-4DE8-AD29-0AE19CFB4864}"/>
                </a:ext>
              </a:extLst>
            </p:cNvPr>
            <p:cNvSpPr>
              <a:spLocks noChangeShapeType="1"/>
            </p:cNvSpPr>
            <p:nvPr/>
          </p:nvSpPr>
          <p:spPr bwMode="auto">
            <a:xfrm rot="5400000">
              <a:off x="2231"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23" name="Group 21">
            <a:extLst>
              <a:ext uri="{FF2B5EF4-FFF2-40B4-BE49-F238E27FC236}">
                <a16:creationId xmlns:a16="http://schemas.microsoft.com/office/drawing/2014/main" id="{06B1D605-576A-44F7-898A-58EF11E17733}"/>
              </a:ext>
            </a:extLst>
          </p:cNvPr>
          <p:cNvGrpSpPr>
            <a:grpSpLocks/>
          </p:cNvGrpSpPr>
          <p:nvPr/>
        </p:nvGrpSpPr>
        <p:grpSpPr bwMode="auto">
          <a:xfrm>
            <a:off x="6565900" y="3975100"/>
            <a:ext cx="730250" cy="457200"/>
            <a:chOff x="1296" y="768"/>
            <a:chExt cx="556" cy="336"/>
          </a:xfrm>
        </p:grpSpPr>
        <p:sp>
          <p:nvSpPr>
            <p:cNvPr id="24" name="Rectangle 22">
              <a:extLst>
                <a:ext uri="{FF2B5EF4-FFF2-40B4-BE49-F238E27FC236}">
                  <a16:creationId xmlns:a16="http://schemas.microsoft.com/office/drawing/2014/main" id="{0AD1D962-DB46-4106-8335-2519525C5A4A}"/>
                </a:ext>
              </a:extLst>
            </p:cNvPr>
            <p:cNvSpPr>
              <a:spLocks noChangeArrowheads="1"/>
            </p:cNvSpPr>
            <p:nvPr/>
          </p:nvSpPr>
          <p:spPr bwMode="auto">
            <a:xfrm>
              <a:off x="1296" y="768"/>
              <a:ext cx="556" cy="336"/>
            </a:xfrm>
            <a:prstGeom prst="rect">
              <a:avLst/>
            </a:prstGeom>
            <a:solidFill>
              <a:srgbClr val="FFFF99"/>
            </a:solidFill>
            <a:ln w="12700">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1" lang="zh-CN"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25" name="Group 23">
              <a:extLst>
                <a:ext uri="{FF2B5EF4-FFF2-40B4-BE49-F238E27FC236}">
                  <a16:creationId xmlns:a16="http://schemas.microsoft.com/office/drawing/2014/main" id="{8B2DD041-8BF8-4426-A70C-9D6921FF77C3}"/>
                </a:ext>
              </a:extLst>
            </p:cNvPr>
            <p:cNvGrpSpPr>
              <a:grpSpLocks/>
            </p:cNvGrpSpPr>
            <p:nvPr/>
          </p:nvGrpSpPr>
          <p:grpSpPr bwMode="auto">
            <a:xfrm>
              <a:off x="1367" y="829"/>
              <a:ext cx="393" cy="214"/>
              <a:chOff x="2928" y="3744"/>
              <a:chExt cx="528" cy="336"/>
            </a:xfrm>
          </p:grpSpPr>
          <p:grpSp>
            <p:nvGrpSpPr>
              <p:cNvPr id="26" name="Group 24">
                <a:extLst>
                  <a:ext uri="{FF2B5EF4-FFF2-40B4-BE49-F238E27FC236}">
                    <a16:creationId xmlns:a16="http://schemas.microsoft.com/office/drawing/2014/main" id="{481CA346-BC5C-46B2-96EF-ABA01837CAB8}"/>
                  </a:ext>
                </a:extLst>
              </p:cNvPr>
              <p:cNvGrpSpPr>
                <a:grpSpLocks/>
              </p:cNvGrpSpPr>
              <p:nvPr/>
            </p:nvGrpSpPr>
            <p:grpSpPr bwMode="auto">
              <a:xfrm>
                <a:off x="3024" y="3744"/>
                <a:ext cx="432" cy="240"/>
                <a:chOff x="2736" y="3648"/>
                <a:chExt cx="432" cy="240"/>
              </a:xfrm>
            </p:grpSpPr>
            <p:grpSp>
              <p:nvGrpSpPr>
                <p:cNvPr id="41" name="Group 25">
                  <a:extLst>
                    <a:ext uri="{FF2B5EF4-FFF2-40B4-BE49-F238E27FC236}">
                      <a16:creationId xmlns:a16="http://schemas.microsoft.com/office/drawing/2014/main" id="{CEAE209C-A1F4-4B6F-8A22-31C97FC9851D}"/>
                    </a:ext>
                  </a:extLst>
                </p:cNvPr>
                <p:cNvGrpSpPr>
                  <a:grpSpLocks/>
                </p:cNvGrpSpPr>
                <p:nvPr/>
              </p:nvGrpSpPr>
              <p:grpSpPr bwMode="auto">
                <a:xfrm>
                  <a:off x="2736" y="3648"/>
                  <a:ext cx="432" cy="240"/>
                  <a:chOff x="2592" y="3504"/>
                  <a:chExt cx="576" cy="384"/>
                </a:xfrm>
              </p:grpSpPr>
              <p:sp>
                <p:nvSpPr>
                  <p:cNvPr id="43" name="Rectangle 26">
                    <a:extLst>
                      <a:ext uri="{FF2B5EF4-FFF2-40B4-BE49-F238E27FC236}">
                        <a16:creationId xmlns:a16="http://schemas.microsoft.com/office/drawing/2014/main" id="{230CD955-F555-45E1-BC5A-6B1A59E802C6}"/>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4" name="Freeform 27">
                    <a:extLst>
                      <a:ext uri="{FF2B5EF4-FFF2-40B4-BE49-F238E27FC236}">
                        <a16:creationId xmlns:a16="http://schemas.microsoft.com/office/drawing/2014/main" id="{B4F353A2-0F96-450F-8DCA-64DC78F718EA}"/>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5" name="Line 28">
                    <a:extLst>
                      <a:ext uri="{FF2B5EF4-FFF2-40B4-BE49-F238E27FC236}">
                        <a16:creationId xmlns:a16="http://schemas.microsoft.com/office/drawing/2014/main" id="{36FC563D-6452-4FD1-A0BD-3948E12FA886}"/>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6" name="Line 29">
                    <a:extLst>
                      <a:ext uri="{FF2B5EF4-FFF2-40B4-BE49-F238E27FC236}">
                        <a16:creationId xmlns:a16="http://schemas.microsoft.com/office/drawing/2014/main" id="{81488965-EB65-4AB6-9123-1960C118825F}"/>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42" name="Line 30">
                  <a:extLst>
                    <a:ext uri="{FF2B5EF4-FFF2-40B4-BE49-F238E27FC236}">
                      <a16:creationId xmlns:a16="http://schemas.microsoft.com/office/drawing/2014/main" id="{C43267C7-0DA2-48CF-937C-98B9DEE61D11}"/>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27" name="Group 31">
                <a:extLst>
                  <a:ext uri="{FF2B5EF4-FFF2-40B4-BE49-F238E27FC236}">
                    <a16:creationId xmlns:a16="http://schemas.microsoft.com/office/drawing/2014/main" id="{E47086A4-421C-4E65-968A-7E4DF22DCB7E}"/>
                  </a:ext>
                </a:extLst>
              </p:cNvPr>
              <p:cNvGrpSpPr>
                <a:grpSpLocks/>
              </p:cNvGrpSpPr>
              <p:nvPr/>
            </p:nvGrpSpPr>
            <p:grpSpPr bwMode="auto">
              <a:xfrm>
                <a:off x="2976" y="3792"/>
                <a:ext cx="432" cy="240"/>
                <a:chOff x="2736" y="3648"/>
                <a:chExt cx="432" cy="240"/>
              </a:xfrm>
            </p:grpSpPr>
            <p:grpSp>
              <p:nvGrpSpPr>
                <p:cNvPr id="35" name="Group 32">
                  <a:extLst>
                    <a:ext uri="{FF2B5EF4-FFF2-40B4-BE49-F238E27FC236}">
                      <a16:creationId xmlns:a16="http://schemas.microsoft.com/office/drawing/2014/main" id="{23F3D3B5-83A5-4616-9795-5B5EC7A12993}"/>
                    </a:ext>
                  </a:extLst>
                </p:cNvPr>
                <p:cNvGrpSpPr>
                  <a:grpSpLocks/>
                </p:cNvGrpSpPr>
                <p:nvPr/>
              </p:nvGrpSpPr>
              <p:grpSpPr bwMode="auto">
                <a:xfrm>
                  <a:off x="2736" y="3648"/>
                  <a:ext cx="432" cy="240"/>
                  <a:chOff x="2592" y="3504"/>
                  <a:chExt cx="576" cy="384"/>
                </a:xfrm>
              </p:grpSpPr>
              <p:sp>
                <p:nvSpPr>
                  <p:cNvPr id="37" name="Rectangle 33">
                    <a:extLst>
                      <a:ext uri="{FF2B5EF4-FFF2-40B4-BE49-F238E27FC236}">
                        <a16:creationId xmlns:a16="http://schemas.microsoft.com/office/drawing/2014/main" id="{2DAE11A7-444A-46E6-83D4-C572058248D8}"/>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8" name="Freeform 34">
                    <a:extLst>
                      <a:ext uri="{FF2B5EF4-FFF2-40B4-BE49-F238E27FC236}">
                        <a16:creationId xmlns:a16="http://schemas.microsoft.com/office/drawing/2014/main" id="{3E62CCF6-9AAB-4A17-87DE-F012EE76CD8E}"/>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9" name="Line 35">
                    <a:extLst>
                      <a:ext uri="{FF2B5EF4-FFF2-40B4-BE49-F238E27FC236}">
                        <a16:creationId xmlns:a16="http://schemas.microsoft.com/office/drawing/2014/main" id="{A5D7F2EC-08B0-4226-80C7-3E0E47B0A129}"/>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0" name="Line 36">
                    <a:extLst>
                      <a:ext uri="{FF2B5EF4-FFF2-40B4-BE49-F238E27FC236}">
                        <a16:creationId xmlns:a16="http://schemas.microsoft.com/office/drawing/2014/main" id="{B8DE74C2-7712-4C86-8827-E0D404D68075}"/>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6" name="Line 37">
                  <a:extLst>
                    <a:ext uri="{FF2B5EF4-FFF2-40B4-BE49-F238E27FC236}">
                      <a16:creationId xmlns:a16="http://schemas.microsoft.com/office/drawing/2014/main" id="{63DA6738-DBA0-401B-836F-0E93348758D9}"/>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28" name="Group 38">
                <a:extLst>
                  <a:ext uri="{FF2B5EF4-FFF2-40B4-BE49-F238E27FC236}">
                    <a16:creationId xmlns:a16="http://schemas.microsoft.com/office/drawing/2014/main" id="{452DBFBA-B3A0-4EF8-8203-57F317E733F6}"/>
                  </a:ext>
                </a:extLst>
              </p:cNvPr>
              <p:cNvGrpSpPr>
                <a:grpSpLocks/>
              </p:cNvGrpSpPr>
              <p:nvPr/>
            </p:nvGrpSpPr>
            <p:grpSpPr bwMode="auto">
              <a:xfrm>
                <a:off x="2928" y="3840"/>
                <a:ext cx="432" cy="240"/>
                <a:chOff x="2736" y="3648"/>
                <a:chExt cx="432" cy="240"/>
              </a:xfrm>
            </p:grpSpPr>
            <p:grpSp>
              <p:nvGrpSpPr>
                <p:cNvPr id="29" name="Group 39">
                  <a:extLst>
                    <a:ext uri="{FF2B5EF4-FFF2-40B4-BE49-F238E27FC236}">
                      <a16:creationId xmlns:a16="http://schemas.microsoft.com/office/drawing/2014/main" id="{8C4ACD7D-7282-4C3D-A322-504F2CDE5DC8}"/>
                    </a:ext>
                  </a:extLst>
                </p:cNvPr>
                <p:cNvGrpSpPr>
                  <a:grpSpLocks/>
                </p:cNvGrpSpPr>
                <p:nvPr/>
              </p:nvGrpSpPr>
              <p:grpSpPr bwMode="auto">
                <a:xfrm>
                  <a:off x="2736" y="3648"/>
                  <a:ext cx="432" cy="240"/>
                  <a:chOff x="2592" y="3504"/>
                  <a:chExt cx="576" cy="384"/>
                </a:xfrm>
              </p:grpSpPr>
              <p:sp>
                <p:nvSpPr>
                  <p:cNvPr id="31" name="Rectangle 40">
                    <a:extLst>
                      <a:ext uri="{FF2B5EF4-FFF2-40B4-BE49-F238E27FC236}">
                        <a16:creationId xmlns:a16="http://schemas.microsoft.com/office/drawing/2014/main" id="{77BF3B57-B544-4B52-8A4C-5749A1D16FB7}"/>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2" name="Freeform 41">
                    <a:extLst>
                      <a:ext uri="{FF2B5EF4-FFF2-40B4-BE49-F238E27FC236}">
                        <a16:creationId xmlns:a16="http://schemas.microsoft.com/office/drawing/2014/main" id="{FB009930-2A4A-4CAC-9815-5106718344A0}"/>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 name="Line 42">
                    <a:extLst>
                      <a:ext uri="{FF2B5EF4-FFF2-40B4-BE49-F238E27FC236}">
                        <a16:creationId xmlns:a16="http://schemas.microsoft.com/office/drawing/2014/main" id="{777CC33F-FF03-4343-9060-088C3F3CDD4D}"/>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 name="Line 43">
                    <a:extLst>
                      <a:ext uri="{FF2B5EF4-FFF2-40B4-BE49-F238E27FC236}">
                        <a16:creationId xmlns:a16="http://schemas.microsoft.com/office/drawing/2014/main" id="{AE6799DB-0F2A-4C70-8723-DAC9F5F4114E}"/>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0" name="Line 44">
                  <a:extLst>
                    <a:ext uri="{FF2B5EF4-FFF2-40B4-BE49-F238E27FC236}">
                      <a16:creationId xmlns:a16="http://schemas.microsoft.com/office/drawing/2014/main" id="{CA5CCC1F-D422-4408-8B90-249F83C94778}"/>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grpSp>
      <p:grpSp>
        <p:nvGrpSpPr>
          <p:cNvPr id="47" name="Group 45">
            <a:extLst>
              <a:ext uri="{FF2B5EF4-FFF2-40B4-BE49-F238E27FC236}">
                <a16:creationId xmlns:a16="http://schemas.microsoft.com/office/drawing/2014/main" id="{54A6CAA1-483D-4D0D-8507-7193603E144B}"/>
              </a:ext>
            </a:extLst>
          </p:cNvPr>
          <p:cNvGrpSpPr>
            <a:grpSpLocks/>
          </p:cNvGrpSpPr>
          <p:nvPr/>
        </p:nvGrpSpPr>
        <p:grpSpPr bwMode="auto">
          <a:xfrm>
            <a:off x="354012" y="3529013"/>
            <a:ext cx="884238" cy="1014412"/>
            <a:chOff x="246" y="1767"/>
            <a:chExt cx="557" cy="639"/>
          </a:xfrm>
        </p:grpSpPr>
        <p:grpSp>
          <p:nvGrpSpPr>
            <p:cNvPr id="48" name="Group 46">
              <a:extLst>
                <a:ext uri="{FF2B5EF4-FFF2-40B4-BE49-F238E27FC236}">
                  <a16:creationId xmlns:a16="http://schemas.microsoft.com/office/drawing/2014/main" id="{24FDAF4F-3965-40FD-89DA-D9D06F105922}"/>
                </a:ext>
              </a:extLst>
            </p:cNvPr>
            <p:cNvGrpSpPr>
              <a:grpSpLocks/>
            </p:cNvGrpSpPr>
            <p:nvPr/>
          </p:nvGrpSpPr>
          <p:grpSpPr bwMode="auto">
            <a:xfrm>
              <a:off x="246" y="1943"/>
              <a:ext cx="557" cy="463"/>
              <a:chOff x="246" y="1943"/>
              <a:chExt cx="557" cy="463"/>
            </a:xfrm>
          </p:grpSpPr>
          <p:sp>
            <p:nvSpPr>
              <p:cNvPr id="101" name="Freeform 47">
                <a:extLst>
                  <a:ext uri="{FF2B5EF4-FFF2-40B4-BE49-F238E27FC236}">
                    <a16:creationId xmlns:a16="http://schemas.microsoft.com/office/drawing/2014/main" id="{C0F0A69D-A20F-4AED-B5E2-348A06F80A51}"/>
                  </a:ext>
                </a:extLst>
              </p:cNvPr>
              <p:cNvSpPr>
                <a:spLocks/>
              </p:cNvSpPr>
              <p:nvPr/>
            </p:nvSpPr>
            <p:spPr bwMode="auto">
              <a:xfrm>
                <a:off x="373" y="2005"/>
                <a:ext cx="196" cy="295"/>
              </a:xfrm>
              <a:custGeom>
                <a:avLst/>
                <a:gdLst>
                  <a:gd name="T0" fmla="*/ 0 w 982"/>
                  <a:gd name="T1" fmla="*/ 0 h 1477"/>
                  <a:gd name="T2" fmla="*/ 0 w 982"/>
                  <a:gd name="T3" fmla="*/ 0 h 1477"/>
                  <a:gd name="T4" fmla="*/ 0 w 982"/>
                  <a:gd name="T5" fmla="*/ 0 h 1477"/>
                  <a:gd name="T6" fmla="*/ 0 w 982"/>
                  <a:gd name="T7" fmla="*/ 0 h 1477"/>
                  <a:gd name="T8" fmla="*/ 0 60000 65536"/>
                  <a:gd name="T9" fmla="*/ 0 60000 65536"/>
                  <a:gd name="T10" fmla="*/ 0 60000 65536"/>
                  <a:gd name="T11" fmla="*/ 0 60000 65536"/>
                  <a:gd name="T12" fmla="*/ 0 w 982"/>
                  <a:gd name="T13" fmla="*/ 0 h 1477"/>
                  <a:gd name="T14" fmla="*/ 982 w 982"/>
                  <a:gd name="T15" fmla="*/ 1477 h 1477"/>
                </a:gdLst>
                <a:ahLst/>
                <a:cxnLst>
                  <a:cxn ang="T8">
                    <a:pos x="T0" y="T1"/>
                  </a:cxn>
                  <a:cxn ang="T9">
                    <a:pos x="T2" y="T3"/>
                  </a:cxn>
                  <a:cxn ang="T10">
                    <a:pos x="T4" y="T5"/>
                  </a:cxn>
                  <a:cxn ang="T11">
                    <a:pos x="T6" y="T7"/>
                  </a:cxn>
                </a:cxnLst>
                <a:rect l="T12" t="T13" r="T14" b="T15"/>
                <a:pathLst>
                  <a:path w="982" h="1477">
                    <a:moveTo>
                      <a:pt x="652" y="26"/>
                    </a:moveTo>
                    <a:lnTo>
                      <a:pt x="982" y="1347"/>
                    </a:lnTo>
                    <a:lnTo>
                      <a:pt x="0" y="1477"/>
                    </a:lnTo>
                    <a:lnTo>
                      <a:pt x="252"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nvGrpSpPr>
              <p:cNvPr id="102" name="Group 48">
                <a:extLst>
                  <a:ext uri="{FF2B5EF4-FFF2-40B4-BE49-F238E27FC236}">
                    <a16:creationId xmlns:a16="http://schemas.microsoft.com/office/drawing/2014/main" id="{864C144B-CF50-40F0-862B-D2C0C383B0FF}"/>
                  </a:ext>
                </a:extLst>
              </p:cNvPr>
              <p:cNvGrpSpPr>
                <a:grpSpLocks/>
              </p:cNvGrpSpPr>
              <p:nvPr/>
            </p:nvGrpSpPr>
            <p:grpSpPr bwMode="auto">
              <a:xfrm>
                <a:off x="246" y="1943"/>
                <a:ext cx="551" cy="121"/>
                <a:chOff x="246" y="1943"/>
                <a:chExt cx="551" cy="121"/>
              </a:xfrm>
            </p:grpSpPr>
            <p:sp>
              <p:nvSpPr>
                <p:cNvPr id="104" name="Freeform 49">
                  <a:extLst>
                    <a:ext uri="{FF2B5EF4-FFF2-40B4-BE49-F238E27FC236}">
                      <a16:creationId xmlns:a16="http://schemas.microsoft.com/office/drawing/2014/main" id="{03B4F7B3-8693-465B-871B-45CECAA950C3}"/>
                    </a:ext>
                  </a:extLst>
                </p:cNvPr>
                <p:cNvSpPr>
                  <a:spLocks/>
                </p:cNvSpPr>
                <p:nvPr/>
              </p:nvSpPr>
              <p:spPr bwMode="auto">
                <a:xfrm>
                  <a:off x="246" y="1943"/>
                  <a:ext cx="551" cy="104"/>
                </a:xfrm>
                <a:custGeom>
                  <a:avLst/>
                  <a:gdLst>
                    <a:gd name="T0" fmla="*/ 0 w 2751"/>
                    <a:gd name="T1" fmla="*/ 0 h 522"/>
                    <a:gd name="T2" fmla="*/ 0 w 2751"/>
                    <a:gd name="T3" fmla="*/ 0 h 522"/>
                    <a:gd name="T4" fmla="*/ 0 w 2751"/>
                    <a:gd name="T5" fmla="*/ 0 h 522"/>
                    <a:gd name="T6" fmla="*/ 0 w 2751"/>
                    <a:gd name="T7" fmla="*/ 0 h 522"/>
                    <a:gd name="T8" fmla="*/ 0 w 2751"/>
                    <a:gd name="T9" fmla="*/ 0 h 522"/>
                    <a:gd name="T10" fmla="*/ 0 60000 65536"/>
                    <a:gd name="T11" fmla="*/ 0 60000 65536"/>
                    <a:gd name="T12" fmla="*/ 0 60000 65536"/>
                    <a:gd name="T13" fmla="*/ 0 60000 65536"/>
                    <a:gd name="T14" fmla="*/ 0 60000 65536"/>
                    <a:gd name="T15" fmla="*/ 0 w 2751"/>
                    <a:gd name="T16" fmla="*/ 0 h 522"/>
                    <a:gd name="T17" fmla="*/ 2751 w 2751"/>
                    <a:gd name="T18" fmla="*/ 522 h 522"/>
                  </a:gdLst>
                  <a:ahLst/>
                  <a:cxnLst>
                    <a:cxn ang="T10">
                      <a:pos x="T0" y="T1"/>
                    </a:cxn>
                    <a:cxn ang="T11">
                      <a:pos x="T2" y="T3"/>
                    </a:cxn>
                    <a:cxn ang="T12">
                      <a:pos x="T4" y="T5"/>
                    </a:cxn>
                    <a:cxn ang="T13">
                      <a:pos x="T6" y="T7"/>
                    </a:cxn>
                    <a:cxn ang="T14">
                      <a:pos x="T8" y="T9"/>
                    </a:cxn>
                  </a:cxnLst>
                  <a:rect l="T15" t="T16" r="T17" b="T18"/>
                  <a:pathLst>
                    <a:path w="2751" h="522">
                      <a:moveTo>
                        <a:pt x="2751" y="270"/>
                      </a:moveTo>
                      <a:lnTo>
                        <a:pt x="1016" y="522"/>
                      </a:lnTo>
                      <a:lnTo>
                        <a:pt x="0" y="132"/>
                      </a:lnTo>
                      <a:lnTo>
                        <a:pt x="1302" y="0"/>
                      </a:lnTo>
                      <a:lnTo>
                        <a:pt x="2751" y="270"/>
                      </a:lnTo>
                      <a:close/>
                    </a:path>
                  </a:pathLst>
                </a:custGeom>
                <a:solidFill>
                  <a:srgbClr val="FFFFFF"/>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05" name="Freeform 50">
                  <a:extLst>
                    <a:ext uri="{FF2B5EF4-FFF2-40B4-BE49-F238E27FC236}">
                      <a16:creationId xmlns:a16="http://schemas.microsoft.com/office/drawing/2014/main" id="{67D1AB3E-D1B5-48E6-9BAD-97216555C66A}"/>
                    </a:ext>
                  </a:extLst>
                </p:cNvPr>
                <p:cNvSpPr>
                  <a:spLocks/>
                </p:cNvSpPr>
                <p:nvPr/>
              </p:nvSpPr>
              <p:spPr bwMode="auto">
                <a:xfrm>
                  <a:off x="450" y="1997"/>
                  <a:ext cx="345" cy="67"/>
                </a:xfrm>
                <a:custGeom>
                  <a:avLst/>
                  <a:gdLst>
                    <a:gd name="T0" fmla="*/ 0 w 1728"/>
                    <a:gd name="T1" fmla="*/ 0 h 337"/>
                    <a:gd name="T2" fmla="*/ 0 w 1728"/>
                    <a:gd name="T3" fmla="*/ 0 h 337"/>
                    <a:gd name="T4" fmla="*/ 0 w 1728"/>
                    <a:gd name="T5" fmla="*/ 0 h 337"/>
                    <a:gd name="T6" fmla="*/ 0 w 1728"/>
                    <a:gd name="T7" fmla="*/ 0 h 337"/>
                    <a:gd name="T8" fmla="*/ 0 w 1728"/>
                    <a:gd name="T9" fmla="*/ 0 h 337"/>
                    <a:gd name="T10" fmla="*/ 0 60000 65536"/>
                    <a:gd name="T11" fmla="*/ 0 60000 65536"/>
                    <a:gd name="T12" fmla="*/ 0 60000 65536"/>
                    <a:gd name="T13" fmla="*/ 0 60000 65536"/>
                    <a:gd name="T14" fmla="*/ 0 60000 65536"/>
                    <a:gd name="T15" fmla="*/ 0 w 1728"/>
                    <a:gd name="T16" fmla="*/ 0 h 337"/>
                    <a:gd name="T17" fmla="*/ 1728 w 1728"/>
                    <a:gd name="T18" fmla="*/ 337 h 337"/>
                  </a:gdLst>
                  <a:ahLst/>
                  <a:cxnLst>
                    <a:cxn ang="T10">
                      <a:pos x="T0" y="T1"/>
                    </a:cxn>
                    <a:cxn ang="T11">
                      <a:pos x="T2" y="T3"/>
                    </a:cxn>
                    <a:cxn ang="T12">
                      <a:pos x="T4" y="T5"/>
                    </a:cxn>
                    <a:cxn ang="T13">
                      <a:pos x="T6" y="T7"/>
                    </a:cxn>
                    <a:cxn ang="T14">
                      <a:pos x="T8" y="T9"/>
                    </a:cxn>
                  </a:cxnLst>
                  <a:rect l="T15" t="T16" r="T17" b="T18"/>
                  <a:pathLst>
                    <a:path w="1728" h="337">
                      <a:moveTo>
                        <a:pt x="1728" y="0"/>
                      </a:moveTo>
                      <a:lnTo>
                        <a:pt x="0" y="251"/>
                      </a:lnTo>
                      <a:lnTo>
                        <a:pt x="0" y="337"/>
                      </a:lnTo>
                      <a:lnTo>
                        <a:pt x="1728" y="88"/>
                      </a:lnTo>
                      <a:lnTo>
                        <a:pt x="1728" y="0"/>
                      </a:lnTo>
                      <a:close/>
                    </a:path>
                  </a:pathLst>
                </a:custGeom>
                <a:solidFill>
                  <a:srgbClr val="E0E0E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06" name="Freeform 51">
                  <a:extLst>
                    <a:ext uri="{FF2B5EF4-FFF2-40B4-BE49-F238E27FC236}">
                      <a16:creationId xmlns:a16="http://schemas.microsoft.com/office/drawing/2014/main" id="{6FE27FD3-0960-4A79-84DA-A4DFF76AE20A}"/>
                    </a:ext>
                  </a:extLst>
                </p:cNvPr>
                <p:cNvSpPr>
                  <a:spLocks/>
                </p:cNvSpPr>
                <p:nvPr/>
              </p:nvSpPr>
              <p:spPr bwMode="auto">
                <a:xfrm>
                  <a:off x="246" y="1969"/>
                  <a:ext cx="204" cy="95"/>
                </a:xfrm>
                <a:custGeom>
                  <a:avLst/>
                  <a:gdLst>
                    <a:gd name="T0" fmla="*/ 0 w 1016"/>
                    <a:gd name="T1" fmla="*/ 0 h 476"/>
                    <a:gd name="T2" fmla="*/ 0 w 1016"/>
                    <a:gd name="T3" fmla="*/ 0 h 476"/>
                    <a:gd name="T4" fmla="*/ 0 w 1016"/>
                    <a:gd name="T5" fmla="*/ 0 h 476"/>
                    <a:gd name="T6" fmla="*/ 0 w 1016"/>
                    <a:gd name="T7" fmla="*/ 0 h 476"/>
                    <a:gd name="T8" fmla="*/ 0 w 1016"/>
                    <a:gd name="T9" fmla="*/ 0 h 476"/>
                    <a:gd name="T10" fmla="*/ 0 60000 65536"/>
                    <a:gd name="T11" fmla="*/ 0 60000 65536"/>
                    <a:gd name="T12" fmla="*/ 0 60000 65536"/>
                    <a:gd name="T13" fmla="*/ 0 60000 65536"/>
                    <a:gd name="T14" fmla="*/ 0 60000 65536"/>
                    <a:gd name="T15" fmla="*/ 0 w 1016"/>
                    <a:gd name="T16" fmla="*/ 0 h 476"/>
                    <a:gd name="T17" fmla="*/ 1016 w 1016"/>
                    <a:gd name="T18" fmla="*/ 476 h 476"/>
                  </a:gdLst>
                  <a:ahLst/>
                  <a:cxnLst>
                    <a:cxn ang="T10">
                      <a:pos x="T0" y="T1"/>
                    </a:cxn>
                    <a:cxn ang="T11">
                      <a:pos x="T2" y="T3"/>
                    </a:cxn>
                    <a:cxn ang="T12">
                      <a:pos x="T4" y="T5"/>
                    </a:cxn>
                    <a:cxn ang="T13">
                      <a:pos x="T6" y="T7"/>
                    </a:cxn>
                    <a:cxn ang="T14">
                      <a:pos x="T8" y="T9"/>
                    </a:cxn>
                  </a:cxnLst>
                  <a:rect l="T15" t="T16" r="T17" b="T18"/>
                  <a:pathLst>
                    <a:path w="1016" h="476">
                      <a:moveTo>
                        <a:pt x="1016" y="476"/>
                      </a:moveTo>
                      <a:lnTo>
                        <a:pt x="1016" y="390"/>
                      </a:lnTo>
                      <a:lnTo>
                        <a:pt x="0" y="0"/>
                      </a:lnTo>
                      <a:lnTo>
                        <a:pt x="0" y="60"/>
                      </a:lnTo>
                      <a:lnTo>
                        <a:pt x="1016" y="476"/>
                      </a:lnTo>
                      <a:close/>
                    </a:path>
                  </a:pathLst>
                </a:custGeom>
                <a:solidFill>
                  <a:srgbClr val="C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03" name="Freeform 52">
                <a:extLst>
                  <a:ext uri="{FF2B5EF4-FFF2-40B4-BE49-F238E27FC236}">
                    <a16:creationId xmlns:a16="http://schemas.microsoft.com/office/drawing/2014/main" id="{17642990-6B7F-4B0B-BB94-0972269D51FC}"/>
                  </a:ext>
                </a:extLst>
              </p:cNvPr>
              <p:cNvSpPr>
                <a:spLocks/>
              </p:cNvSpPr>
              <p:nvPr/>
            </p:nvSpPr>
            <p:spPr bwMode="auto">
              <a:xfrm>
                <a:off x="564" y="2028"/>
                <a:ext cx="239" cy="378"/>
              </a:xfrm>
              <a:custGeom>
                <a:avLst/>
                <a:gdLst>
                  <a:gd name="T0" fmla="*/ 0 w 1195"/>
                  <a:gd name="T1" fmla="*/ 0 h 1893"/>
                  <a:gd name="T2" fmla="*/ 0 w 1195"/>
                  <a:gd name="T3" fmla="*/ 0 h 1893"/>
                  <a:gd name="T4" fmla="*/ 0 w 1195"/>
                  <a:gd name="T5" fmla="*/ 0 h 1893"/>
                  <a:gd name="T6" fmla="*/ 0 w 1195"/>
                  <a:gd name="T7" fmla="*/ 0 h 1893"/>
                  <a:gd name="T8" fmla="*/ 0 60000 65536"/>
                  <a:gd name="T9" fmla="*/ 0 60000 65536"/>
                  <a:gd name="T10" fmla="*/ 0 60000 65536"/>
                  <a:gd name="T11" fmla="*/ 0 60000 65536"/>
                  <a:gd name="T12" fmla="*/ 0 w 1195"/>
                  <a:gd name="T13" fmla="*/ 0 h 1893"/>
                  <a:gd name="T14" fmla="*/ 1195 w 1195"/>
                  <a:gd name="T15" fmla="*/ 1893 h 1893"/>
                </a:gdLst>
                <a:ahLst/>
                <a:cxnLst>
                  <a:cxn ang="T8">
                    <a:pos x="T0" y="T1"/>
                  </a:cxn>
                  <a:cxn ang="T9">
                    <a:pos x="T2" y="T3"/>
                  </a:cxn>
                  <a:cxn ang="T10">
                    <a:pos x="T4" y="T5"/>
                  </a:cxn>
                  <a:cxn ang="T11">
                    <a:pos x="T6" y="T7"/>
                  </a:cxn>
                </a:cxnLst>
                <a:rect l="T12" t="T13" r="T14" b="T15"/>
                <a:pathLst>
                  <a:path w="1195" h="1893">
                    <a:moveTo>
                      <a:pt x="660" y="0"/>
                    </a:moveTo>
                    <a:lnTo>
                      <a:pt x="1195" y="1747"/>
                    </a:lnTo>
                    <a:lnTo>
                      <a:pt x="0" y="1893"/>
                    </a:lnTo>
                    <a:lnTo>
                      <a:pt x="191" y="35"/>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49" name="Group 53">
              <a:extLst>
                <a:ext uri="{FF2B5EF4-FFF2-40B4-BE49-F238E27FC236}">
                  <a16:creationId xmlns:a16="http://schemas.microsoft.com/office/drawing/2014/main" id="{14FEF933-5C9A-4750-9738-B05D5D37935D}"/>
                </a:ext>
              </a:extLst>
            </p:cNvPr>
            <p:cNvGrpSpPr>
              <a:grpSpLocks/>
            </p:cNvGrpSpPr>
            <p:nvPr/>
          </p:nvGrpSpPr>
          <p:grpSpPr bwMode="auto">
            <a:xfrm>
              <a:off x="325" y="1767"/>
              <a:ext cx="383" cy="268"/>
              <a:chOff x="325" y="1767"/>
              <a:chExt cx="383" cy="268"/>
            </a:xfrm>
          </p:grpSpPr>
          <p:grpSp>
            <p:nvGrpSpPr>
              <p:cNvPr id="50" name="Group 54">
                <a:extLst>
                  <a:ext uri="{FF2B5EF4-FFF2-40B4-BE49-F238E27FC236}">
                    <a16:creationId xmlns:a16="http://schemas.microsoft.com/office/drawing/2014/main" id="{9BF312D5-0276-4B11-ADC6-7274E5DC55C2}"/>
                  </a:ext>
                </a:extLst>
              </p:cNvPr>
              <p:cNvGrpSpPr>
                <a:grpSpLocks/>
              </p:cNvGrpSpPr>
              <p:nvPr/>
            </p:nvGrpSpPr>
            <p:grpSpPr bwMode="auto">
              <a:xfrm>
                <a:off x="412" y="1767"/>
                <a:ext cx="296" cy="243"/>
                <a:chOff x="412" y="1767"/>
                <a:chExt cx="296" cy="243"/>
              </a:xfrm>
            </p:grpSpPr>
            <p:grpSp>
              <p:nvGrpSpPr>
                <p:cNvPr id="83" name="Group 55">
                  <a:extLst>
                    <a:ext uri="{FF2B5EF4-FFF2-40B4-BE49-F238E27FC236}">
                      <a16:creationId xmlns:a16="http://schemas.microsoft.com/office/drawing/2014/main" id="{C8EAB873-90D9-47D6-939B-4013F20B2EFE}"/>
                    </a:ext>
                  </a:extLst>
                </p:cNvPr>
                <p:cNvGrpSpPr>
                  <a:grpSpLocks/>
                </p:cNvGrpSpPr>
                <p:nvPr/>
              </p:nvGrpSpPr>
              <p:grpSpPr bwMode="auto">
                <a:xfrm>
                  <a:off x="412" y="1767"/>
                  <a:ext cx="296" cy="243"/>
                  <a:chOff x="412" y="1767"/>
                  <a:chExt cx="296" cy="243"/>
                </a:xfrm>
              </p:grpSpPr>
              <p:grpSp>
                <p:nvGrpSpPr>
                  <p:cNvPr id="92" name="Group 56">
                    <a:extLst>
                      <a:ext uri="{FF2B5EF4-FFF2-40B4-BE49-F238E27FC236}">
                        <a16:creationId xmlns:a16="http://schemas.microsoft.com/office/drawing/2014/main" id="{263F7674-B0A3-4CB3-8AD7-AE016D8460C8}"/>
                      </a:ext>
                    </a:extLst>
                  </p:cNvPr>
                  <p:cNvGrpSpPr>
                    <a:grpSpLocks/>
                  </p:cNvGrpSpPr>
                  <p:nvPr/>
                </p:nvGrpSpPr>
                <p:grpSpPr bwMode="auto">
                  <a:xfrm>
                    <a:off x="412" y="1904"/>
                    <a:ext cx="296" cy="106"/>
                    <a:chOff x="412" y="1904"/>
                    <a:chExt cx="296" cy="106"/>
                  </a:xfrm>
                </p:grpSpPr>
                <p:sp>
                  <p:nvSpPr>
                    <p:cNvPr id="98" name="Freeform 57">
                      <a:extLst>
                        <a:ext uri="{FF2B5EF4-FFF2-40B4-BE49-F238E27FC236}">
                          <a16:creationId xmlns:a16="http://schemas.microsoft.com/office/drawing/2014/main" id="{5DA27588-3C88-481F-B6EF-46AE9C5AB292}"/>
                        </a:ext>
                      </a:extLst>
                    </p:cNvPr>
                    <p:cNvSpPr>
                      <a:spLocks/>
                    </p:cNvSpPr>
                    <p:nvPr/>
                  </p:nvSpPr>
                  <p:spPr bwMode="auto">
                    <a:xfrm>
                      <a:off x="412" y="1904"/>
                      <a:ext cx="170" cy="106"/>
                    </a:xfrm>
                    <a:custGeom>
                      <a:avLst/>
                      <a:gdLst>
                        <a:gd name="T0" fmla="*/ 0 w 848"/>
                        <a:gd name="T1" fmla="*/ 0 h 530"/>
                        <a:gd name="T2" fmla="*/ 0 w 848"/>
                        <a:gd name="T3" fmla="*/ 0 h 530"/>
                        <a:gd name="T4" fmla="*/ 0 w 848"/>
                        <a:gd name="T5" fmla="*/ 0 h 530"/>
                        <a:gd name="T6" fmla="*/ 0 w 848"/>
                        <a:gd name="T7" fmla="*/ 0 h 530"/>
                        <a:gd name="T8" fmla="*/ 0 w 848"/>
                        <a:gd name="T9" fmla="*/ 0 h 530"/>
                        <a:gd name="T10" fmla="*/ 0 60000 65536"/>
                        <a:gd name="T11" fmla="*/ 0 60000 65536"/>
                        <a:gd name="T12" fmla="*/ 0 60000 65536"/>
                        <a:gd name="T13" fmla="*/ 0 60000 65536"/>
                        <a:gd name="T14" fmla="*/ 0 60000 65536"/>
                        <a:gd name="T15" fmla="*/ 0 w 848"/>
                        <a:gd name="T16" fmla="*/ 0 h 530"/>
                        <a:gd name="T17" fmla="*/ 848 w 848"/>
                        <a:gd name="T18" fmla="*/ 530 h 530"/>
                      </a:gdLst>
                      <a:ahLst/>
                      <a:cxnLst>
                        <a:cxn ang="T10">
                          <a:pos x="T0" y="T1"/>
                        </a:cxn>
                        <a:cxn ang="T11">
                          <a:pos x="T2" y="T3"/>
                        </a:cxn>
                        <a:cxn ang="T12">
                          <a:pos x="T4" y="T5"/>
                        </a:cxn>
                        <a:cxn ang="T13">
                          <a:pos x="T6" y="T7"/>
                        </a:cxn>
                        <a:cxn ang="T14">
                          <a:pos x="T8" y="T9"/>
                        </a:cxn>
                      </a:cxnLst>
                      <a:rect l="T15" t="T16" r="T17" b="T18"/>
                      <a:pathLst>
                        <a:path w="848" h="530">
                          <a:moveTo>
                            <a:pt x="848" y="162"/>
                          </a:moveTo>
                          <a:lnTo>
                            <a:pt x="848" y="530"/>
                          </a:lnTo>
                          <a:lnTo>
                            <a:pt x="0" y="258"/>
                          </a:lnTo>
                          <a:lnTo>
                            <a:pt x="0" y="0"/>
                          </a:lnTo>
                          <a:lnTo>
                            <a:pt x="848" y="162"/>
                          </a:lnTo>
                          <a:close/>
                        </a:path>
                      </a:pathLst>
                    </a:custGeom>
                    <a:solidFill>
                      <a:srgbClr val="A0A0A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9" name="Freeform 58">
                      <a:extLst>
                        <a:ext uri="{FF2B5EF4-FFF2-40B4-BE49-F238E27FC236}">
                          <a16:creationId xmlns:a16="http://schemas.microsoft.com/office/drawing/2014/main" id="{C6B15DF6-9E1E-4FE7-8DFA-ADE3BC4EFC1C}"/>
                        </a:ext>
                      </a:extLst>
                    </p:cNvPr>
                    <p:cNvSpPr>
                      <a:spLocks/>
                    </p:cNvSpPr>
                    <p:nvPr/>
                  </p:nvSpPr>
                  <p:spPr bwMode="auto">
                    <a:xfrm>
                      <a:off x="582" y="1929"/>
                      <a:ext cx="126" cy="81"/>
                    </a:xfrm>
                    <a:custGeom>
                      <a:avLst/>
                      <a:gdLst>
                        <a:gd name="T0" fmla="*/ 0 w 631"/>
                        <a:gd name="T1" fmla="*/ 0 h 404"/>
                        <a:gd name="T2" fmla="*/ 0 w 631"/>
                        <a:gd name="T3" fmla="*/ 0 h 404"/>
                        <a:gd name="T4" fmla="*/ 0 w 631"/>
                        <a:gd name="T5" fmla="*/ 0 h 404"/>
                        <a:gd name="T6" fmla="*/ 0 w 631"/>
                        <a:gd name="T7" fmla="*/ 0 h 404"/>
                        <a:gd name="T8" fmla="*/ 0 w 631"/>
                        <a:gd name="T9" fmla="*/ 0 h 404"/>
                        <a:gd name="T10" fmla="*/ 0 60000 65536"/>
                        <a:gd name="T11" fmla="*/ 0 60000 65536"/>
                        <a:gd name="T12" fmla="*/ 0 60000 65536"/>
                        <a:gd name="T13" fmla="*/ 0 60000 65536"/>
                        <a:gd name="T14" fmla="*/ 0 60000 65536"/>
                        <a:gd name="T15" fmla="*/ 0 w 631"/>
                        <a:gd name="T16" fmla="*/ 0 h 404"/>
                        <a:gd name="T17" fmla="*/ 631 w 631"/>
                        <a:gd name="T18" fmla="*/ 404 h 404"/>
                      </a:gdLst>
                      <a:ahLst/>
                      <a:cxnLst>
                        <a:cxn ang="T10">
                          <a:pos x="T0" y="T1"/>
                        </a:cxn>
                        <a:cxn ang="T11">
                          <a:pos x="T2" y="T3"/>
                        </a:cxn>
                        <a:cxn ang="T12">
                          <a:pos x="T4" y="T5"/>
                        </a:cxn>
                        <a:cxn ang="T13">
                          <a:pos x="T6" y="T7"/>
                        </a:cxn>
                        <a:cxn ang="T14">
                          <a:pos x="T8" y="T9"/>
                        </a:cxn>
                      </a:cxnLst>
                      <a:rect l="T15" t="T16" r="T17" b="T18"/>
                      <a:pathLst>
                        <a:path w="631" h="404">
                          <a:moveTo>
                            <a:pt x="0" y="36"/>
                          </a:moveTo>
                          <a:lnTo>
                            <a:pt x="0" y="404"/>
                          </a:lnTo>
                          <a:lnTo>
                            <a:pt x="631" y="312"/>
                          </a:lnTo>
                          <a:lnTo>
                            <a:pt x="631" y="0"/>
                          </a:lnTo>
                          <a:lnTo>
                            <a:pt x="0" y="36"/>
                          </a:lnTo>
                          <a:close/>
                        </a:path>
                      </a:pathLst>
                    </a:custGeom>
                    <a:solidFill>
                      <a:srgbClr val="80808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00" name="Freeform 59">
                      <a:extLst>
                        <a:ext uri="{FF2B5EF4-FFF2-40B4-BE49-F238E27FC236}">
                          <a16:creationId xmlns:a16="http://schemas.microsoft.com/office/drawing/2014/main" id="{03E09C6A-49CB-4853-AC6B-93BFEAB40594}"/>
                        </a:ext>
                      </a:extLst>
                    </p:cNvPr>
                    <p:cNvSpPr>
                      <a:spLocks/>
                    </p:cNvSpPr>
                    <p:nvPr/>
                  </p:nvSpPr>
                  <p:spPr bwMode="auto">
                    <a:xfrm>
                      <a:off x="412" y="1904"/>
                      <a:ext cx="296" cy="32"/>
                    </a:xfrm>
                    <a:custGeom>
                      <a:avLst/>
                      <a:gdLst>
                        <a:gd name="T0" fmla="*/ 0 w 1479"/>
                        <a:gd name="T1" fmla="*/ 0 h 162"/>
                        <a:gd name="T2" fmla="*/ 0 w 1479"/>
                        <a:gd name="T3" fmla="*/ 0 h 162"/>
                        <a:gd name="T4" fmla="*/ 0 w 1479"/>
                        <a:gd name="T5" fmla="*/ 0 h 162"/>
                        <a:gd name="T6" fmla="*/ 0 w 1479"/>
                        <a:gd name="T7" fmla="*/ 0 h 162"/>
                        <a:gd name="T8" fmla="*/ 0 w 1479"/>
                        <a:gd name="T9" fmla="*/ 0 h 162"/>
                        <a:gd name="T10" fmla="*/ 0 60000 65536"/>
                        <a:gd name="T11" fmla="*/ 0 60000 65536"/>
                        <a:gd name="T12" fmla="*/ 0 60000 65536"/>
                        <a:gd name="T13" fmla="*/ 0 60000 65536"/>
                        <a:gd name="T14" fmla="*/ 0 60000 65536"/>
                        <a:gd name="T15" fmla="*/ 0 w 1479"/>
                        <a:gd name="T16" fmla="*/ 0 h 162"/>
                        <a:gd name="T17" fmla="*/ 1479 w 1479"/>
                        <a:gd name="T18" fmla="*/ 162 h 162"/>
                      </a:gdLst>
                      <a:ahLst/>
                      <a:cxnLst>
                        <a:cxn ang="T10">
                          <a:pos x="T0" y="T1"/>
                        </a:cxn>
                        <a:cxn ang="T11">
                          <a:pos x="T2" y="T3"/>
                        </a:cxn>
                        <a:cxn ang="T12">
                          <a:pos x="T4" y="T5"/>
                        </a:cxn>
                        <a:cxn ang="T13">
                          <a:pos x="T6" y="T7"/>
                        </a:cxn>
                        <a:cxn ang="T14">
                          <a:pos x="T8" y="T9"/>
                        </a:cxn>
                      </a:cxnLst>
                      <a:rect l="T15" t="T16" r="T17" b="T18"/>
                      <a:pathLst>
                        <a:path w="1479" h="162">
                          <a:moveTo>
                            <a:pt x="1479" y="126"/>
                          </a:moveTo>
                          <a:lnTo>
                            <a:pt x="842" y="162"/>
                          </a:lnTo>
                          <a:lnTo>
                            <a:pt x="0" y="0"/>
                          </a:lnTo>
                          <a:lnTo>
                            <a:pt x="619" y="0"/>
                          </a:lnTo>
                          <a:lnTo>
                            <a:pt x="1479" y="126"/>
                          </a:lnTo>
                          <a:close/>
                        </a:path>
                      </a:pathLst>
                    </a:custGeom>
                    <a:solidFill>
                      <a:srgbClr val="C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93" name="Freeform 60">
                    <a:extLst>
                      <a:ext uri="{FF2B5EF4-FFF2-40B4-BE49-F238E27FC236}">
                        <a16:creationId xmlns:a16="http://schemas.microsoft.com/office/drawing/2014/main" id="{94CAE85F-596F-4688-B890-15A8F1013C13}"/>
                      </a:ext>
                    </a:extLst>
                  </p:cNvPr>
                  <p:cNvSpPr>
                    <a:spLocks/>
                  </p:cNvSpPr>
                  <p:nvPr/>
                </p:nvSpPr>
                <p:spPr bwMode="auto">
                  <a:xfrm>
                    <a:off x="504" y="1895"/>
                    <a:ext cx="108" cy="30"/>
                  </a:xfrm>
                  <a:custGeom>
                    <a:avLst/>
                    <a:gdLst>
                      <a:gd name="T0" fmla="*/ 0 w 538"/>
                      <a:gd name="T1" fmla="*/ 0 h 151"/>
                      <a:gd name="T2" fmla="*/ 0 w 538"/>
                      <a:gd name="T3" fmla="*/ 0 h 151"/>
                      <a:gd name="T4" fmla="*/ 0 w 538"/>
                      <a:gd name="T5" fmla="*/ 0 h 151"/>
                      <a:gd name="T6" fmla="*/ 0 w 538"/>
                      <a:gd name="T7" fmla="*/ 0 h 151"/>
                      <a:gd name="T8" fmla="*/ 0 w 538"/>
                      <a:gd name="T9" fmla="*/ 0 h 151"/>
                      <a:gd name="T10" fmla="*/ 0 w 538"/>
                      <a:gd name="T11" fmla="*/ 0 h 151"/>
                      <a:gd name="T12" fmla="*/ 0 60000 65536"/>
                      <a:gd name="T13" fmla="*/ 0 60000 65536"/>
                      <a:gd name="T14" fmla="*/ 0 60000 65536"/>
                      <a:gd name="T15" fmla="*/ 0 60000 65536"/>
                      <a:gd name="T16" fmla="*/ 0 60000 65536"/>
                      <a:gd name="T17" fmla="*/ 0 60000 65536"/>
                      <a:gd name="T18" fmla="*/ 0 w 538"/>
                      <a:gd name="T19" fmla="*/ 0 h 151"/>
                      <a:gd name="T20" fmla="*/ 538 w 5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538" h="151">
                        <a:moveTo>
                          <a:pt x="538" y="86"/>
                        </a:moveTo>
                        <a:lnTo>
                          <a:pt x="538" y="135"/>
                        </a:lnTo>
                        <a:lnTo>
                          <a:pt x="287" y="151"/>
                        </a:lnTo>
                        <a:lnTo>
                          <a:pt x="0" y="97"/>
                        </a:lnTo>
                        <a:lnTo>
                          <a:pt x="0" y="0"/>
                        </a:lnTo>
                        <a:lnTo>
                          <a:pt x="538" y="86"/>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nvGrpSpPr>
                  <p:cNvPr id="94" name="Group 61">
                    <a:extLst>
                      <a:ext uri="{FF2B5EF4-FFF2-40B4-BE49-F238E27FC236}">
                        <a16:creationId xmlns:a16="http://schemas.microsoft.com/office/drawing/2014/main" id="{C6DCC2BA-CA92-4D88-8CCD-107350B7AEB2}"/>
                      </a:ext>
                    </a:extLst>
                  </p:cNvPr>
                  <p:cNvGrpSpPr>
                    <a:grpSpLocks/>
                  </p:cNvGrpSpPr>
                  <p:nvPr/>
                </p:nvGrpSpPr>
                <p:grpSpPr bwMode="auto">
                  <a:xfrm>
                    <a:off x="446" y="1767"/>
                    <a:ext cx="239" cy="151"/>
                    <a:chOff x="446" y="1767"/>
                    <a:chExt cx="239" cy="151"/>
                  </a:xfrm>
                </p:grpSpPr>
                <p:sp>
                  <p:nvSpPr>
                    <p:cNvPr id="95" name="Freeform 62">
                      <a:extLst>
                        <a:ext uri="{FF2B5EF4-FFF2-40B4-BE49-F238E27FC236}">
                          <a16:creationId xmlns:a16="http://schemas.microsoft.com/office/drawing/2014/main" id="{41A2A89A-65C6-42FE-BF93-2BBEA0FE8C61}"/>
                        </a:ext>
                      </a:extLst>
                    </p:cNvPr>
                    <p:cNvSpPr>
                      <a:spLocks/>
                    </p:cNvSpPr>
                    <p:nvPr/>
                  </p:nvSpPr>
                  <p:spPr bwMode="auto">
                    <a:xfrm>
                      <a:off x="446" y="1767"/>
                      <a:ext cx="137" cy="148"/>
                    </a:xfrm>
                    <a:custGeom>
                      <a:avLst/>
                      <a:gdLst>
                        <a:gd name="T0" fmla="*/ 0 w 686"/>
                        <a:gd name="T1" fmla="*/ 0 h 740"/>
                        <a:gd name="T2" fmla="*/ 0 w 686"/>
                        <a:gd name="T3" fmla="*/ 0 h 740"/>
                        <a:gd name="T4" fmla="*/ 0 w 686"/>
                        <a:gd name="T5" fmla="*/ 0 h 740"/>
                        <a:gd name="T6" fmla="*/ 0 w 686"/>
                        <a:gd name="T7" fmla="*/ 0 h 740"/>
                        <a:gd name="T8" fmla="*/ 0 w 686"/>
                        <a:gd name="T9" fmla="*/ 0 h 740"/>
                        <a:gd name="T10" fmla="*/ 0 60000 65536"/>
                        <a:gd name="T11" fmla="*/ 0 60000 65536"/>
                        <a:gd name="T12" fmla="*/ 0 60000 65536"/>
                        <a:gd name="T13" fmla="*/ 0 60000 65536"/>
                        <a:gd name="T14" fmla="*/ 0 60000 65536"/>
                        <a:gd name="T15" fmla="*/ 0 w 686"/>
                        <a:gd name="T16" fmla="*/ 0 h 740"/>
                        <a:gd name="T17" fmla="*/ 686 w 686"/>
                        <a:gd name="T18" fmla="*/ 740 h 740"/>
                      </a:gdLst>
                      <a:ahLst/>
                      <a:cxnLst>
                        <a:cxn ang="T10">
                          <a:pos x="T0" y="T1"/>
                        </a:cxn>
                        <a:cxn ang="T11">
                          <a:pos x="T2" y="T3"/>
                        </a:cxn>
                        <a:cxn ang="T12">
                          <a:pos x="T4" y="T5"/>
                        </a:cxn>
                        <a:cxn ang="T13">
                          <a:pos x="T6" y="T7"/>
                        </a:cxn>
                        <a:cxn ang="T14">
                          <a:pos x="T8" y="T9"/>
                        </a:cxn>
                      </a:cxnLst>
                      <a:rect l="T15" t="T16" r="T17" b="T18"/>
                      <a:pathLst>
                        <a:path w="686" h="740">
                          <a:moveTo>
                            <a:pt x="589" y="740"/>
                          </a:moveTo>
                          <a:lnTo>
                            <a:pt x="686" y="24"/>
                          </a:lnTo>
                          <a:lnTo>
                            <a:pt x="95" y="0"/>
                          </a:lnTo>
                          <a:lnTo>
                            <a:pt x="0" y="638"/>
                          </a:lnTo>
                          <a:lnTo>
                            <a:pt x="589" y="740"/>
                          </a:lnTo>
                          <a:close/>
                        </a:path>
                      </a:pathLst>
                    </a:custGeom>
                    <a:solidFill>
                      <a:srgbClr val="A0A0A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6" name="Freeform 63">
                      <a:extLst>
                        <a:ext uri="{FF2B5EF4-FFF2-40B4-BE49-F238E27FC236}">
                          <a16:creationId xmlns:a16="http://schemas.microsoft.com/office/drawing/2014/main" id="{C888FDC5-F593-4770-A893-C9B0578BEAED}"/>
                        </a:ext>
                      </a:extLst>
                    </p:cNvPr>
                    <p:cNvSpPr>
                      <a:spLocks/>
                    </p:cNvSpPr>
                    <p:nvPr/>
                  </p:nvSpPr>
                  <p:spPr bwMode="auto">
                    <a:xfrm>
                      <a:off x="564" y="1771"/>
                      <a:ext cx="121" cy="147"/>
                    </a:xfrm>
                    <a:custGeom>
                      <a:avLst/>
                      <a:gdLst>
                        <a:gd name="T0" fmla="*/ 0 w 608"/>
                        <a:gd name="T1" fmla="*/ 0 h 735"/>
                        <a:gd name="T2" fmla="*/ 0 w 608"/>
                        <a:gd name="T3" fmla="*/ 0 h 735"/>
                        <a:gd name="T4" fmla="*/ 0 w 608"/>
                        <a:gd name="T5" fmla="*/ 0 h 735"/>
                        <a:gd name="T6" fmla="*/ 0 w 608"/>
                        <a:gd name="T7" fmla="*/ 0 h 735"/>
                        <a:gd name="T8" fmla="*/ 0 w 608"/>
                        <a:gd name="T9" fmla="*/ 0 h 735"/>
                        <a:gd name="T10" fmla="*/ 0 60000 65536"/>
                        <a:gd name="T11" fmla="*/ 0 60000 65536"/>
                        <a:gd name="T12" fmla="*/ 0 60000 65536"/>
                        <a:gd name="T13" fmla="*/ 0 60000 65536"/>
                        <a:gd name="T14" fmla="*/ 0 60000 65536"/>
                        <a:gd name="T15" fmla="*/ 0 w 608"/>
                        <a:gd name="T16" fmla="*/ 0 h 735"/>
                        <a:gd name="T17" fmla="*/ 608 w 608"/>
                        <a:gd name="T18" fmla="*/ 735 h 735"/>
                      </a:gdLst>
                      <a:ahLst/>
                      <a:cxnLst>
                        <a:cxn ang="T10">
                          <a:pos x="T0" y="T1"/>
                        </a:cxn>
                        <a:cxn ang="T11">
                          <a:pos x="T2" y="T3"/>
                        </a:cxn>
                        <a:cxn ang="T12">
                          <a:pos x="T4" y="T5"/>
                        </a:cxn>
                        <a:cxn ang="T13">
                          <a:pos x="T6" y="T7"/>
                        </a:cxn>
                        <a:cxn ang="T14">
                          <a:pos x="T8" y="T9"/>
                        </a:cxn>
                      </a:cxnLst>
                      <a:rect l="T15" t="T16" r="T17" b="T18"/>
                      <a:pathLst>
                        <a:path w="608" h="735">
                          <a:moveTo>
                            <a:pt x="97" y="0"/>
                          </a:moveTo>
                          <a:lnTo>
                            <a:pt x="608" y="163"/>
                          </a:lnTo>
                          <a:lnTo>
                            <a:pt x="536" y="735"/>
                          </a:lnTo>
                          <a:lnTo>
                            <a:pt x="0" y="717"/>
                          </a:lnTo>
                          <a:lnTo>
                            <a:pt x="97" y="0"/>
                          </a:lnTo>
                          <a:close/>
                        </a:path>
                      </a:pathLst>
                    </a:custGeom>
                    <a:solidFill>
                      <a:srgbClr val="80808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7" name="Freeform 64">
                      <a:extLst>
                        <a:ext uri="{FF2B5EF4-FFF2-40B4-BE49-F238E27FC236}">
                          <a16:creationId xmlns:a16="http://schemas.microsoft.com/office/drawing/2014/main" id="{69D436C6-A5D2-4727-8F42-87D957AF36A0}"/>
                        </a:ext>
                      </a:extLst>
                    </p:cNvPr>
                    <p:cNvSpPr>
                      <a:spLocks/>
                    </p:cNvSpPr>
                    <p:nvPr/>
                  </p:nvSpPr>
                  <p:spPr bwMode="auto">
                    <a:xfrm>
                      <a:off x="462" y="1781"/>
                      <a:ext cx="98" cy="112"/>
                    </a:xfrm>
                    <a:custGeom>
                      <a:avLst/>
                      <a:gdLst>
                        <a:gd name="T0" fmla="*/ 0 w 493"/>
                        <a:gd name="T1" fmla="*/ 0 h 557"/>
                        <a:gd name="T2" fmla="*/ 0 w 493"/>
                        <a:gd name="T3" fmla="*/ 0 h 557"/>
                        <a:gd name="T4" fmla="*/ 0 w 493"/>
                        <a:gd name="T5" fmla="*/ 0 h 557"/>
                        <a:gd name="T6" fmla="*/ 0 w 493"/>
                        <a:gd name="T7" fmla="*/ 0 h 557"/>
                        <a:gd name="T8" fmla="*/ 0 w 493"/>
                        <a:gd name="T9" fmla="*/ 0 h 557"/>
                        <a:gd name="T10" fmla="*/ 0 60000 65536"/>
                        <a:gd name="T11" fmla="*/ 0 60000 65536"/>
                        <a:gd name="T12" fmla="*/ 0 60000 65536"/>
                        <a:gd name="T13" fmla="*/ 0 60000 65536"/>
                        <a:gd name="T14" fmla="*/ 0 60000 65536"/>
                        <a:gd name="T15" fmla="*/ 0 w 493"/>
                        <a:gd name="T16" fmla="*/ 0 h 557"/>
                        <a:gd name="T17" fmla="*/ 493 w 493"/>
                        <a:gd name="T18" fmla="*/ 557 h 557"/>
                      </a:gdLst>
                      <a:ahLst/>
                      <a:cxnLst>
                        <a:cxn ang="T10">
                          <a:pos x="T0" y="T1"/>
                        </a:cxn>
                        <a:cxn ang="T11">
                          <a:pos x="T2" y="T3"/>
                        </a:cxn>
                        <a:cxn ang="T12">
                          <a:pos x="T4" y="T5"/>
                        </a:cxn>
                        <a:cxn ang="T13">
                          <a:pos x="T6" y="T7"/>
                        </a:cxn>
                        <a:cxn ang="T14">
                          <a:pos x="T8" y="T9"/>
                        </a:cxn>
                      </a:cxnLst>
                      <a:rect l="T15" t="T16" r="T17" b="T18"/>
                      <a:pathLst>
                        <a:path w="493" h="557">
                          <a:moveTo>
                            <a:pt x="493" y="25"/>
                          </a:moveTo>
                          <a:lnTo>
                            <a:pt x="423" y="557"/>
                          </a:lnTo>
                          <a:lnTo>
                            <a:pt x="0" y="494"/>
                          </a:lnTo>
                          <a:lnTo>
                            <a:pt x="73" y="0"/>
                          </a:lnTo>
                          <a:lnTo>
                            <a:pt x="493" y="25"/>
                          </a:lnTo>
                          <a:close/>
                        </a:path>
                      </a:pathLst>
                    </a:custGeom>
                    <a:solidFill>
                      <a:srgbClr val="0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nvGrpSpPr>
                <p:cNvPr id="84" name="Group 65">
                  <a:extLst>
                    <a:ext uri="{FF2B5EF4-FFF2-40B4-BE49-F238E27FC236}">
                      <a16:creationId xmlns:a16="http://schemas.microsoft.com/office/drawing/2014/main" id="{01BCD6CC-B95A-4044-9E85-FDA2C3ACF14C}"/>
                    </a:ext>
                  </a:extLst>
                </p:cNvPr>
                <p:cNvGrpSpPr>
                  <a:grpSpLocks/>
                </p:cNvGrpSpPr>
                <p:nvPr/>
              </p:nvGrpSpPr>
              <p:grpSpPr bwMode="auto">
                <a:xfrm>
                  <a:off x="424" y="1915"/>
                  <a:ext cx="97" cy="69"/>
                  <a:chOff x="424" y="1915"/>
                  <a:chExt cx="97" cy="69"/>
                </a:xfrm>
              </p:grpSpPr>
              <p:sp>
                <p:nvSpPr>
                  <p:cNvPr id="85" name="Freeform 66">
                    <a:extLst>
                      <a:ext uri="{FF2B5EF4-FFF2-40B4-BE49-F238E27FC236}">
                        <a16:creationId xmlns:a16="http://schemas.microsoft.com/office/drawing/2014/main" id="{34C6C496-E0CA-4752-BBD9-26E2AF77BAC3}"/>
                      </a:ext>
                    </a:extLst>
                  </p:cNvPr>
                  <p:cNvSpPr>
                    <a:spLocks/>
                  </p:cNvSpPr>
                  <p:nvPr/>
                </p:nvSpPr>
                <p:spPr bwMode="auto">
                  <a:xfrm>
                    <a:off x="424" y="1915"/>
                    <a:ext cx="97" cy="69"/>
                  </a:xfrm>
                  <a:custGeom>
                    <a:avLst/>
                    <a:gdLst>
                      <a:gd name="T0" fmla="*/ 0 w 483"/>
                      <a:gd name="T1" fmla="*/ 0 h 346"/>
                      <a:gd name="T2" fmla="*/ 0 w 483"/>
                      <a:gd name="T3" fmla="*/ 0 h 346"/>
                      <a:gd name="T4" fmla="*/ 0 w 483"/>
                      <a:gd name="T5" fmla="*/ 0 h 346"/>
                      <a:gd name="T6" fmla="*/ 0 w 483"/>
                      <a:gd name="T7" fmla="*/ 0 h 346"/>
                      <a:gd name="T8" fmla="*/ 0 w 483"/>
                      <a:gd name="T9" fmla="*/ 0 h 346"/>
                      <a:gd name="T10" fmla="*/ 0 60000 65536"/>
                      <a:gd name="T11" fmla="*/ 0 60000 65536"/>
                      <a:gd name="T12" fmla="*/ 0 60000 65536"/>
                      <a:gd name="T13" fmla="*/ 0 60000 65536"/>
                      <a:gd name="T14" fmla="*/ 0 60000 65536"/>
                      <a:gd name="T15" fmla="*/ 0 w 483"/>
                      <a:gd name="T16" fmla="*/ 0 h 346"/>
                      <a:gd name="T17" fmla="*/ 483 w 483"/>
                      <a:gd name="T18" fmla="*/ 346 h 346"/>
                    </a:gdLst>
                    <a:ahLst/>
                    <a:cxnLst>
                      <a:cxn ang="T10">
                        <a:pos x="T0" y="T1"/>
                      </a:cxn>
                      <a:cxn ang="T11">
                        <a:pos x="T2" y="T3"/>
                      </a:cxn>
                      <a:cxn ang="T12">
                        <a:pos x="T4" y="T5"/>
                      </a:cxn>
                      <a:cxn ang="T13">
                        <a:pos x="T6" y="T7"/>
                      </a:cxn>
                      <a:cxn ang="T14">
                        <a:pos x="T8" y="T9"/>
                      </a:cxn>
                    </a:cxnLst>
                    <a:rect l="T15" t="T16" r="T17" b="T18"/>
                    <a:pathLst>
                      <a:path w="483" h="346">
                        <a:moveTo>
                          <a:pt x="0" y="0"/>
                        </a:moveTo>
                        <a:lnTo>
                          <a:pt x="483" y="104"/>
                        </a:lnTo>
                        <a:lnTo>
                          <a:pt x="483" y="346"/>
                        </a:lnTo>
                        <a:lnTo>
                          <a:pt x="0" y="195"/>
                        </a:lnTo>
                        <a:lnTo>
                          <a:pt x="0" y="0"/>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6" name="Line 67">
                    <a:extLst>
                      <a:ext uri="{FF2B5EF4-FFF2-40B4-BE49-F238E27FC236}">
                        <a16:creationId xmlns:a16="http://schemas.microsoft.com/office/drawing/2014/main" id="{4CE07FF3-0DA6-47B0-8317-160F7A03A458}"/>
                      </a:ext>
                    </a:extLst>
                  </p:cNvPr>
                  <p:cNvSpPr>
                    <a:spLocks noChangeShapeType="1"/>
                  </p:cNvSpPr>
                  <p:nvPr/>
                </p:nvSpPr>
                <p:spPr bwMode="auto">
                  <a:xfrm flipH="1" flipV="1">
                    <a:off x="433" y="1933"/>
                    <a:ext cx="26" cy="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7" name="Line 68">
                    <a:extLst>
                      <a:ext uri="{FF2B5EF4-FFF2-40B4-BE49-F238E27FC236}">
                        <a16:creationId xmlns:a16="http://schemas.microsoft.com/office/drawing/2014/main" id="{E398A4B9-94E6-4495-990B-BFD239A8D60B}"/>
                      </a:ext>
                    </a:extLst>
                  </p:cNvPr>
                  <p:cNvSpPr>
                    <a:spLocks noChangeShapeType="1"/>
                  </p:cNvSpPr>
                  <p:nvPr/>
                </p:nvSpPr>
                <p:spPr bwMode="auto">
                  <a:xfrm>
                    <a:off x="472" y="1941"/>
                    <a:ext cx="34" cy="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8" name="Line 69">
                    <a:extLst>
                      <a:ext uri="{FF2B5EF4-FFF2-40B4-BE49-F238E27FC236}">
                        <a16:creationId xmlns:a16="http://schemas.microsoft.com/office/drawing/2014/main" id="{51B2E38B-4282-4E9D-8C69-34EAA82A1388}"/>
                      </a:ext>
                    </a:extLst>
                  </p:cNvPr>
                  <p:cNvSpPr>
                    <a:spLocks noChangeShapeType="1"/>
                  </p:cNvSpPr>
                  <p:nvPr/>
                </p:nvSpPr>
                <p:spPr bwMode="auto">
                  <a:xfrm>
                    <a:off x="465" y="1924"/>
                    <a:ext cx="1" cy="4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9" name="Line 70">
                    <a:extLst>
                      <a:ext uri="{FF2B5EF4-FFF2-40B4-BE49-F238E27FC236}">
                        <a16:creationId xmlns:a16="http://schemas.microsoft.com/office/drawing/2014/main" id="{ED2FABA3-1E8E-4E0D-9F96-A4979A6533E8}"/>
                      </a:ext>
                    </a:extLst>
                  </p:cNvPr>
                  <p:cNvSpPr>
                    <a:spLocks noChangeShapeType="1"/>
                  </p:cNvSpPr>
                  <p:nvPr/>
                </p:nvSpPr>
                <p:spPr bwMode="auto">
                  <a:xfrm>
                    <a:off x="511" y="1934"/>
                    <a:ext cx="1" cy="4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0" name="Line 71">
                    <a:extLst>
                      <a:ext uri="{FF2B5EF4-FFF2-40B4-BE49-F238E27FC236}">
                        <a16:creationId xmlns:a16="http://schemas.microsoft.com/office/drawing/2014/main" id="{2CA94575-698D-45F4-A921-87EC1D4BCFDD}"/>
                      </a:ext>
                    </a:extLst>
                  </p:cNvPr>
                  <p:cNvSpPr>
                    <a:spLocks noChangeShapeType="1"/>
                  </p:cNvSpPr>
                  <p:nvPr/>
                </p:nvSpPr>
                <p:spPr bwMode="auto">
                  <a:xfrm>
                    <a:off x="425" y="1933"/>
                    <a:ext cx="88"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1" name="Line 72">
                    <a:extLst>
                      <a:ext uri="{FF2B5EF4-FFF2-40B4-BE49-F238E27FC236}">
                        <a16:creationId xmlns:a16="http://schemas.microsoft.com/office/drawing/2014/main" id="{E4E0D6DD-6C7B-4DF3-8A8A-127FE5DC655A}"/>
                      </a:ext>
                    </a:extLst>
                  </p:cNvPr>
                  <p:cNvSpPr>
                    <a:spLocks noChangeShapeType="1"/>
                  </p:cNvSpPr>
                  <p:nvPr/>
                </p:nvSpPr>
                <p:spPr bwMode="auto">
                  <a:xfrm flipH="1" flipV="1">
                    <a:off x="424" y="1926"/>
                    <a:ext cx="89" cy="2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nvGrpSpPr>
              <p:cNvPr id="51" name="Group 73">
                <a:extLst>
                  <a:ext uri="{FF2B5EF4-FFF2-40B4-BE49-F238E27FC236}">
                    <a16:creationId xmlns:a16="http://schemas.microsoft.com/office/drawing/2014/main" id="{76E269E5-1590-4781-A943-65F9C0991EBD}"/>
                  </a:ext>
                </a:extLst>
              </p:cNvPr>
              <p:cNvGrpSpPr>
                <a:grpSpLocks/>
              </p:cNvGrpSpPr>
              <p:nvPr/>
            </p:nvGrpSpPr>
            <p:grpSpPr bwMode="auto">
              <a:xfrm>
                <a:off x="325" y="1917"/>
                <a:ext cx="231" cy="118"/>
                <a:chOff x="325" y="1917"/>
                <a:chExt cx="231" cy="118"/>
              </a:xfrm>
            </p:grpSpPr>
            <p:grpSp>
              <p:nvGrpSpPr>
                <p:cNvPr id="52" name="Group 74">
                  <a:extLst>
                    <a:ext uri="{FF2B5EF4-FFF2-40B4-BE49-F238E27FC236}">
                      <a16:creationId xmlns:a16="http://schemas.microsoft.com/office/drawing/2014/main" id="{4DA24EAE-08D1-475F-866F-2D4D0F341FE7}"/>
                    </a:ext>
                  </a:extLst>
                </p:cNvPr>
                <p:cNvGrpSpPr>
                  <a:grpSpLocks/>
                </p:cNvGrpSpPr>
                <p:nvPr/>
              </p:nvGrpSpPr>
              <p:grpSpPr bwMode="auto">
                <a:xfrm>
                  <a:off x="504" y="1981"/>
                  <a:ext cx="37" cy="28"/>
                  <a:chOff x="504" y="1981"/>
                  <a:chExt cx="37" cy="28"/>
                </a:xfrm>
              </p:grpSpPr>
              <p:sp>
                <p:nvSpPr>
                  <p:cNvPr id="81" name="Freeform 75">
                    <a:extLst>
                      <a:ext uri="{FF2B5EF4-FFF2-40B4-BE49-F238E27FC236}">
                        <a16:creationId xmlns:a16="http://schemas.microsoft.com/office/drawing/2014/main" id="{0FB207AD-6EAB-43C2-B596-7242814D53DA}"/>
                      </a:ext>
                    </a:extLst>
                  </p:cNvPr>
                  <p:cNvSpPr>
                    <a:spLocks/>
                  </p:cNvSpPr>
                  <p:nvPr/>
                </p:nvSpPr>
                <p:spPr bwMode="auto">
                  <a:xfrm>
                    <a:off x="531" y="1981"/>
                    <a:ext cx="10" cy="28"/>
                  </a:xfrm>
                  <a:custGeom>
                    <a:avLst/>
                    <a:gdLst>
                      <a:gd name="T0" fmla="*/ 0 w 53"/>
                      <a:gd name="T1" fmla="*/ 0 h 140"/>
                      <a:gd name="T2" fmla="*/ 0 w 53"/>
                      <a:gd name="T3" fmla="*/ 0 h 140"/>
                      <a:gd name="T4" fmla="*/ 0 w 53"/>
                      <a:gd name="T5" fmla="*/ 0 h 140"/>
                      <a:gd name="T6" fmla="*/ 0 w 53"/>
                      <a:gd name="T7" fmla="*/ 0 h 140"/>
                      <a:gd name="T8" fmla="*/ 0 w 53"/>
                      <a:gd name="T9" fmla="*/ 0 h 140"/>
                      <a:gd name="T10" fmla="*/ 0 60000 65536"/>
                      <a:gd name="T11" fmla="*/ 0 60000 65536"/>
                      <a:gd name="T12" fmla="*/ 0 60000 65536"/>
                      <a:gd name="T13" fmla="*/ 0 60000 65536"/>
                      <a:gd name="T14" fmla="*/ 0 60000 65536"/>
                      <a:gd name="T15" fmla="*/ 0 w 53"/>
                      <a:gd name="T16" fmla="*/ 0 h 140"/>
                      <a:gd name="T17" fmla="*/ 53 w 53"/>
                      <a:gd name="T18" fmla="*/ 140 h 140"/>
                    </a:gdLst>
                    <a:ahLst/>
                    <a:cxnLst>
                      <a:cxn ang="T10">
                        <a:pos x="T0" y="T1"/>
                      </a:cxn>
                      <a:cxn ang="T11">
                        <a:pos x="T2" y="T3"/>
                      </a:cxn>
                      <a:cxn ang="T12">
                        <a:pos x="T4" y="T5"/>
                      </a:cxn>
                      <a:cxn ang="T13">
                        <a:pos x="T6" y="T7"/>
                      </a:cxn>
                      <a:cxn ang="T14">
                        <a:pos x="T8" y="T9"/>
                      </a:cxn>
                    </a:cxnLst>
                    <a:rect l="T15" t="T16" r="T17" b="T18"/>
                    <a:pathLst>
                      <a:path w="53" h="140">
                        <a:moveTo>
                          <a:pt x="37" y="0"/>
                        </a:moveTo>
                        <a:lnTo>
                          <a:pt x="53" y="131"/>
                        </a:lnTo>
                        <a:lnTo>
                          <a:pt x="14" y="140"/>
                        </a:lnTo>
                        <a:lnTo>
                          <a:pt x="0" y="6"/>
                        </a:lnTo>
                        <a:lnTo>
                          <a:pt x="37" y="0"/>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2" name="Freeform 76">
                    <a:extLst>
                      <a:ext uri="{FF2B5EF4-FFF2-40B4-BE49-F238E27FC236}">
                        <a16:creationId xmlns:a16="http://schemas.microsoft.com/office/drawing/2014/main" id="{EB38B258-90F6-4361-A93F-5F4CF9B89FB1}"/>
                      </a:ext>
                    </a:extLst>
                  </p:cNvPr>
                  <p:cNvSpPr>
                    <a:spLocks/>
                  </p:cNvSpPr>
                  <p:nvPr/>
                </p:nvSpPr>
                <p:spPr bwMode="auto">
                  <a:xfrm>
                    <a:off x="504" y="1985"/>
                    <a:ext cx="29" cy="24"/>
                  </a:xfrm>
                  <a:custGeom>
                    <a:avLst/>
                    <a:gdLst>
                      <a:gd name="T0" fmla="*/ 0 w 148"/>
                      <a:gd name="T1" fmla="*/ 0 h 122"/>
                      <a:gd name="T2" fmla="*/ 0 w 148"/>
                      <a:gd name="T3" fmla="*/ 0 h 122"/>
                      <a:gd name="T4" fmla="*/ 0 w 148"/>
                      <a:gd name="T5" fmla="*/ 0 h 122"/>
                      <a:gd name="T6" fmla="*/ 0 w 148"/>
                      <a:gd name="T7" fmla="*/ 0 h 122"/>
                      <a:gd name="T8" fmla="*/ 0 w 148"/>
                      <a:gd name="T9" fmla="*/ 0 h 122"/>
                      <a:gd name="T10" fmla="*/ 0 w 148"/>
                      <a:gd name="T11" fmla="*/ 0 h 122"/>
                      <a:gd name="T12" fmla="*/ 0 w 148"/>
                      <a:gd name="T13" fmla="*/ 0 h 122"/>
                      <a:gd name="T14" fmla="*/ 0 60000 65536"/>
                      <a:gd name="T15" fmla="*/ 0 60000 65536"/>
                      <a:gd name="T16" fmla="*/ 0 60000 65536"/>
                      <a:gd name="T17" fmla="*/ 0 60000 65536"/>
                      <a:gd name="T18" fmla="*/ 0 60000 65536"/>
                      <a:gd name="T19" fmla="*/ 0 60000 65536"/>
                      <a:gd name="T20" fmla="*/ 0 60000 65536"/>
                      <a:gd name="T21" fmla="*/ 0 w 148"/>
                      <a:gd name="T22" fmla="*/ 0 h 122"/>
                      <a:gd name="T23" fmla="*/ 148 w 148"/>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122">
                        <a:moveTo>
                          <a:pt x="136" y="5"/>
                        </a:moveTo>
                        <a:lnTo>
                          <a:pt x="148" y="122"/>
                        </a:lnTo>
                        <a:lnTo>
                          <a:pt x="0" y="61"/>
                        </a:lnTo>
                        <a:lnTo>
                          <a:pt x="58" y="43"/>
                        </a:lnTo>
                        <a:lnTo>
                          <a:pt x="111" y="70"/>
                        </a:lnTo>
                        <a:lnTo>
                          <a:pt x="94" y="0"/>
                        </a:lnTo>
                        <a:lnTo>
                          <a:pt x="136" y="5"/>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53" name="Group 77">
                  <a:extLst>
                    <a:ext uri="{FF2B5EF4-FFF2-40B4-BE49-F238E27FC236}">
                      <a16:creationId xmlns:a16="http://schemas.microsoft.com/office/drawing/2014/main" id="{AB4A7485-98CA-49C9-A0AE-DAE7EB62340F}"/>
                    </a:ext>
                  </a:extLst>
                </p:cNvPr>
                <p:cNvGrpSpPr>
                  <a:grpSpLocks/>
                </p:cNvGrpSpPr>
                <p:nvPr/>
              </p:nvGrpSpPr>
              <p:grpSpPr bwMode="auto">
                <a:xfrm>
                  <a:off x="325" y="1917"/>
                  <a:ext cx="231" cy="118"/>
                  <a:chOff x="325" y="1917"/>
                  <a:chExt cx="231" cy="118"/>
                </a:xfrm>
              </p:grpSpPr>
              <p:sp>
                <p:nvSpPr>
                  <p:cNvPr id="54" name="Freeform 78">
                    <a:extLst>
                      <a:ext uri="{FF2B5EF4-FFF2-40B4-BE49-F238E27FC236}">
                        <a16:creationId xmlns:a16="http://schemas.microsoft.com/office/drawing/2014/main" id="{9AE0A48F-631C-4914-A3F4-152A0F3441E8}"/>
                      </a:ext>
                    </a:extLst>
                  </p:cNvPr>
                  <p:cNvSpPr>
                    <a:spLocks/>
                  </p:cNvSpPr>
                  <p:nvPr/>
                </p:nvSpPr>
                <p:spPr bwMode="auto">
                  <a:xfrm>
                    <a:off x="326" y="1917"/>
                    <a:ext cx="226" cy="105"/>
                  </a:xfrm>
                  <a:custGeom>
                    <a:avLst/>
                    <a:gdLst>
                      <a:gd name="T0" fmla="*/ 0 w 1132"/>
                      <a:gd name="T1" fmla="*/ 0 h 525"/>
                      <a:gd name="T2" fmla="*/ 0 w 1132"/>
                      <a:gd name="T3" fmla="*/ 0 h 525"/>
                      <a:gd name="T4" fmla="*/ 0 w 1132"/>
                      <a:gd name="T5" fmla="*/ 0 h 525"/>
                      <a:gd name="T6" fmla="*/ 0 w 1132"/>
                      <a:gd name="T7" fmla="*/ 0 h 525"/>
                      <a:gd name="T8" fmla="*/ 0 w 1132"/>
                      <a:gd name="T9" fmla="*/ 0 h 525"/>
                      <a:gd name="T10" fmla="*/ 0 60000 65536"/>
                      <a:gd name="T11" fmla="*/ 0 60000 65536"/>
                      <a:gd name="T12" fmla="*/ 0 60000 65536"/>
                      <a:gd name="T13" fmla="*/ 0 60000 65536"/>
                      <a:gd name="T14" fmla="*/ 0 60000 65536"/>
                      <a:gd name="T15" fmla="*/ 0 w 1132"/>
                      <a:gd name="T16" fmla="*/ 0 h 525"/>
                      <a:gd name="T17" fmla="*/ 1132 w 1132"/>
                      <a:gd name="T18" fmla="*/ 525 h 525"/>
                    </a:gdLst>
                    <a:ahLst/>
                    <a:cxnLst>
                      <a:cxn ang="T10">
                        <a:pos x="T0" y="T1"/>
                      </a:cxn>
                      <a:cxn ang="T11">
                        <a:pos x="T2" y="T3"/>
                      </a:cxn>
                      <a:cxn ang="T12">
                        <a:pos x="T4" y="T5"/>
                      </a:cxn>
                      <a:cxn ang="T13">
                        <a:pos x="T6" y="T7"/>
                      </a:cxn>
                      <a:cxn ang="T14">
                        <a:pos x="T8" y="T9"/>
                      </a:cxn>
                    </a:cxnLst>
                    <a:rect l="T15" t="T16" r="T17" b="T18"/>
                    <a:pathLst>
                      <a:path w="1132" h="525">
                        <a:moveTo>
                          <a:pt x="1132" y="223"/>
                        </a:moveTo>
                        <a:lnTo>
                          <a:pt x="589" y="525"/>
                        </a:lnTo>
                        <a:lnTo>
                          <a:pt x="0" y="230"/>
                        </a:lnTo>
                        <a:lnTo>
                          <a:pt x="452" y="0"/>
                        </a:lnTo>
                        <a:lnTo>
                          <a:pt x="1132" y="223"/>
                        </a:lnTo>
                        <a:close/>
                      </a:path>
                    </a:pathLst>
                  </a:custGeom>
                  <a:solidFill>
                    <a:srgbClr val="80808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5" name="Freeform 79">
                    <a:extLst>
                      <a:ext uri="{FF2B5EF4-FFF2-40B4-BE49-F238E27FC236}">
                        <a16:creationId xmlns:a16="http://schemas.microsoft.com/office/drawing/2014/main" id="{62238A87-8326-498F-9B58-FB565437AF3A}"/>
                      </a:ext>
                    </a:extLst>
                  </p:cNvPr>
                  <p:cNvSpPr>
                    <a:spLocks/>
                  </p:cNvSpPr>
                  <p:nvPr/>
                </p:nvSpPr>
                <p:spPr bwMode="auto">
                  <a:xfrm>
                    <a:off x="443" y="1961"/>
                    <a:ext cx="113" cy="74"/>
                  </a:xfrm>
                  <a:custGeom>
                    <a:avLst/>
                    <a:gdLst>
                      <a:gd name="T0" fmla="*/ 0 w 566"/>
                      <a:gd name="T1" fmla="*/ 0 h 371"/>
                      <a:gd name="T2" fmla="*/ 0 w 566"/>
                      <a:gd name="T3" fmla="*/ 0 h 371"/>
                      <a:gd name="T4" fmla="*/ 0 w 566"/>
                      <a:gd name="T5" fmla="*/ 0 h 371"/>
                      <a:gd name="T6" fmla="*/ 0 w 566"/>
                      <a:gd name="T7" fmla="*/ 0 h 371"/>
                      <a:gd name="T8" fmla="*/ 0 w 566"/>
                      <a:gd name="T9" fmla="*/ 0 h 371"/>
                      <a:gd name="T10" fmla="*/ 0 60000 65536"/>
                      <a:gd name="T11" fmla="*/ 0 60000 65536"/>
                      <a:gd name="T12" fmla="*/ 0 60000 65536"/>
                      <a:gd name="T13" fmla="*/ 0 60000 65536"/>
                      <a:gd name="T14" fmla="*/ 0 60000 65536"/>
                      <a:gd name="T15" fmla="*/ 0 w 566"/>
                      <a:gd name="T16" fmla="*/ 0 h 371"/>
                      <a:gd name="T17" fmla="*/ 566 w 566"/>
                      <a:gd name="T18" fmla="*/ 371 h 371"/>
                    </a:gdLst>
                    <a:ahLst/>
                    <a:cxnLst>
                      <a:cxn ang="T10">
                        <a:pos x="T0" y="T1"/>
                      </a:cxn>
                      <a:cxn ang="T11">
                        <a:pos x="T2" y="T3"/>
                      </a:cxn>
                      <a:cxn ang="T12">
                        <a:pos x="T4" y="T5"/>
                      </a:cxn>
                      <a:cxn ang="T13">
                        <a:pos x="T6" y="T7"/>
                      </a:cxn>
                      <a:cxn ang="T14">
                        <a:pos x="T8" y="T9"/>
                      </a:cxn>
                    </a:cxnLst>
                    <a:rect l="T15" t="T16" r="T17" b="T18"/>
                    <a:pathLst>
                      <a:path w="566" h="371">
                        <a:moveTo>
                          <a:pt x="547" y="0"/>
                        </a:moveTo>
                        <a:lnTo>
                          <a:pt x="0" y="307"/>
                        </a:lnTo>
                        <a:lnTo>
                          <a:pt x="16" y="371"/>
                        </a:lnTo>
                        <a:lnTo>
                          <a:pt x="566" y="60"/>
                        </a:lnTo>
                        <a:lnTo>
                          <a:pt x="547" y="0"/>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6" name="Freeform 80">
                    <a:extLst>
                      <a:ext uri="{FF2B5EF4-FFF2-40B4-BE49-F238E27FC236}">
                        <a16:creationId xmlns:a16="http://schemas.microsoft.com/office/drawing/2014/main" id="{AFCF8299-2266-4AC2-9742-0877A3171142}"/>
                      </a:ext>
                    </a:extLst>
                  </p:cNvPr>
                  <p:cNvSpPr>
                    <a:spLocks/>
                  </p:cNvSpPr>
                  <p:nvPr/>
                </p:nvSpPr>
                <p:spPr bwMode="auto">
                  <a:xfrm>
                    <a:off x="325" y="1963"/>
                    <a:ext cx="121" cy="72"/>
                  </a:xfrm>
                  <a:custGeom>
                    <a:avLst/>
                    <a:gdLst>
                      <a:gd name="T0" fmla="*/ 0 w 605"/>
                      <a:gd name="T1" fmla="*/ 0 h 363"/>
                      <a:gd name="T2" fmla="*/ 0 w 605"/>
                      <a:gd name="T3" fmla="*/ 0 h 363"/>
                      <a:gd name="T4" fmla="*/ 0 w 605"/>
                      <a:gd name="T5" fmla="*/ 0 h 363"/>
                      <a:gd name="T6" fmla="*/ 0 w 605"/>
                      <a:gd name="T7" fmla="*/ 0 h 363"/>
                      <a:gd name="T8" fmla="*/ 0 w 605"/>
                      <a:gd name="T9" fmla="*/ 0 h 363"/>
                      <a:gd name="T10" fmla="*/ 0 60000 65536"/>
                      <a:gd name="T11" fmla="*/ 0 60000 65536"/>
                      <a:gd name="T12" fmla="*/ 0 60000 65536"/>
                      <a:gd name="T13" fmla="*/ 0 60000 65536"/>
                      <a:gd name="T14" fmla="*/ 0 60000 65536"/>
                      <a:gd name="T15" fmla="*/ 0 w 605"/>
                      <a:gd name="T16" fmla="*/ 0 h 363"/>
                      <a:gd name="T17" fmla="*/ 605 w 605"/>
                      <a:gd name="T18" fmla="*/ 363 h 363"/>
                    </a:gdLst>
                    <a:ahLst/>
                    <a:cxnLst>
                      <a:cxn ang="T10">
                        <a:pos x="T0" y="T1"/>
                      </a:cxn>
                      <a:cxn ang="T11">
                        <a:pos x="T2" y="T3"/>
                      </a:cxn>
                      <a:cxn ang="T12">
                        <a:pos x="T4" y="T5"/>
                      </a:cxn>
                      <a:cxn ang="T13">
                        <a:pos x="T6" y="T7"/>
                      </a:cxn>
                      <a:cxn ang="T14">
                        <a:pos x="T8" y="T9"/>
                      </a:cxn>
                    </a:cxnLst>
                    <a:rect l="T15" t="T16" r="T17" b="T18"/>
                    <a:pathLst>
                      <a:path w="605" h="363">
                        <a:moveTo>
                          <a:pt x="605" y="363"/>
                        </a:moveTo>
                        <a:lnTo>
                          <a:pt x="587" y="295"/>
                        </a:lnTo>
                        <a:lnTo>
                          <a:pt x="0" y="0"/>
                        </a:lnTo>
                        <a:lnTo>
                          <a:pt x="21" y="53"/>
                        </a:lnTo>
                        <a:lnTo>
                          <a:pt x="605" y="363"/>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7" name="Freeform 81">
                    <a:extLst>
                      <a:ext uri="{FF2B5EF4-FFF2-40B4-BE49-F238E27FC236}">
                        <a16:creationId xmlns:a16="http://schemas.microsoft.com/office/drawing/2014/main" id="{E5D545C2-48A9-40CD-A58A-3EBDBAA42D6A}"/>
                      </a:ext>
                    </a:extLst>
                  </p:cNvPr>
                  <p:cNvSpPr>
                    <a:spLocks/>
                  </p:cNvSpPr>
                  <p:nvPr/>
                </p:nvSpPr>
                <p:spPr bwMode="auto">
                  <a:xfrm>
                    <a:off x="417" y="1966"/>
                    <a:ext cx="90" cy="46"/>
                  </a:xfrm>
                  <a:custGeom>
                    <a:avLst/>
                    <a:gdLst>
                      <a:gd name="T0" fmla="*/ 0 w 454"/>
                      <a:gd name="T1" fmla="*/ 0 h 230"/>
                      <a:gd name="T2" fmla="*/ 0 w 454"/>
                      <a:gd name="T3" fmla="*/ 0 h 230"/>
                      <a:gd name="T4" fmla="*/ 0 w 454"/>
                      <a:gd name="T5" fmla="*/ 0 h 230"/>
                      <a:gd name="T6" fmla="*/ 0 w 454"/>
                      <a:gd name="T7" fmla="*/ 0 h 230"/>
                      <a:gd name="T8" fmla="*/ 0 w 454"/>
                      <a:gd name="T9" fmla="*/ 0 h 230"/>
                      <a:gd name="T10" fmla="*/ 0 60000 65536"/>
                      <a:gd name="T11" fmla="*/ 0 60000 65536"/>
                      <a:gd name="T12" fmla="*/ 0 60000 65536"/>
                      <a:gd name="T13" fmla="*/ 0 60000 65536"/>
                      <a:gd name="T14" fmla="*/ 0 60000 65536"/>
                      <a:gd name="T15" fmla="*/ 0 w 454"/>
                      <a:gd name="T16" fmla="*/ 0 h 230"/>
                      <a:gd name="T17" fmla="*/ 454 w 454"/>
                      <a:gd name="T18" fmla="*/ 230 h 230"/>
                    </a:gdLst>
                    <a:ahLst/>
                    <a:cxnLst>
                      <a:cxn ang="T10">
                        <a:pos x="T0" y="T1"/>
                      </a:cxn>
                      <a:cxn ang="T11">
                        <a:pos x="T2" y="T3"/>
                      </a:cxn>
                      <a:cxn ang="T12">
                        <a:pos x="T4" y="T5"/>
                      </a:cxn>
                      <a:cxn ang="T13">
                        <a:pos x="T6" y="T7"/>
                      </a:cxn>
                      <a:cxn ang="T14">
                        <a:pos x="T8" y="T9"/>
                      </a:cxn>
                    </a:cxnLst>
                    <a:rect l="T15" t="T16" r="T17" b="T18"/>
                    <a:pathLst>
                      <a:path w="454" h="230">
                        <a:moveTo>
                          <a:pt x="454" y="59"/>
                        </a:moveTo>
                        <a:lnTo>
                          <a:pt x="297" y="0"/>
                        </a:lnTo>
                        <a:lnTo>
                          <a:pt x="0" y="161"/>
                        </a:lnTo>
                        <a:lnTo>
                          <a:pt x="151" y="230"/>
                        </a:lnTo>
                        <a:lnTo>
                          <a:pt x="454" y="5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8" name="Freeform 82">
                    <a:extLst>
                      <a:ext uri="{FF2B5EF4-FFF2-40B4-BE49-F238E27FC236}">
                        <a16:creationId xmlns:a16="http://schemas.microsoft.com/office/drawing/2014/main" id="{127CC094-8B6B-4C60-905A-F7901365228D}"/>
                      </a:ext>
                    </a:extLst>
                  </p:cNvPr>
                  <p:cNvSpPr>
                    <a:spLocks/>
                  </p:cNvSpPr>
                  <p:nvPr/>
                </p:nvSpPr>
                <p:spPr bwMode="auto">
                  <a:xfrm>
                    <a:off x="336" y="1934"/>
                    <a:ext cx="134" cy="61"/>
                  </a:xfrm>
                  <a:custGeom>
                    <a:avLst/>
                    <a:gdLst>
                      <a:gd name="T0" fmla="*/ 0 w 669"/>
                      <a:gd name="T1" fmla="*/ 0 h 309"/>
                      <a:gd name="T2" fmla="*/ 0 w 669"/>
                      <a:gd name="T3" fmla="*/ 0 h 309"/>
                      <a:gd name="T4" fmla="*/ 0 w 669"/>
                      <a:gd name="T5" fmla="*/ 0 h 309"/>
                      <a:gd name="T6" fmla="*/ 0 w 669"/>
                      <a:gd name="T7" fmla="*/ 0 h 309"/>
                      <a:gd name="T8" fmla="*/ 0 w 669"/>
                      <a:gd name="T9" fmla="*/ 0 h 309"/>
                      <a:gd name="T10" fmla="*/ 0 60000 65536"/>
                      <a:gd name="T11" fmla="*/ 0 60000 65536"/>
                      <a:gd name="T12" fmla="*/ 0 60000 65536"/>
                      <a:gd name="T13" fmla="*/ 0 60000 65536"/>
                      <a:gd name="T14" fmla="*/ 0 60000 65536"/>
                      <a:gd name="T15" fmla="*/ 0 w 669"/>
                      <a:gd name="T16" fmla="*/ 0 h 309"/>
                      <a:gd name="T17" fmla="*/ 669 w 669"/>
                      <a:gd name="T18" fmla="*/ 309 h 309"/>
                    </a:gdLst>
                    <a:ahLst/>
                    <a:cxnLst>
                      <a:cxn ang="T10">
                        <a:pos x="T0" y="T1"/>
                      </a:cxn>
                      <a:cxn ang="T11">
                        <a:pos x="T2" y="T3"/>
                      </a:cxn>
                      <a:cxn ang="T12">
                        <a:pos x="T4" y="T5"/>
                      </a:cxn>
                      <a:cxn ang="T13">
                        <a:pos x="T6" y="T7"/>
                      </a:cxn>
                      <a:cxn ang="T14">
                        <a:pos x="T8" y="T9"/>
                      </a:cxn>
                    </a:cxnLst>
                    <a:rect l="T15" t="T16" r="T17" b="T18"/>
                    <a:pathLst>
                      <a:path w="669" h="309">
                        <a:moveTo>
                          <a:pt x="669" y="150"/>
                        </a:moveTo>
                        <a:lnTo>
                          <a:pt x="377" y="309"/>
                        </a:lnTo>
                        <a:lnTo>
                          <a:pt x="0" y="132"/>
                        </a:lnTo>
                        <a:lnTo>
                          <a:pt x="273" y="0"/>
                        </a:lnTo>
                        <a:lnTo>
                          <a:pt x="669" y="15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9" name="Freeform 83">
                    <a:extLst>
                      <a:ext uri="{FF2B5EF4-FFF2-40B4-BE49-F238E27FC236}">
                        <a16:creationId xmlns:a16="http://schemas.microsoft.com/office/drawing/2014/main" id="{B272AE0F-361B-4132-AD04-1B36CAF7A777}"/>
                      </a:ext>
                    </a:extLst>
                  </p:cNvPr>
                  <p:cNvSpPr>
                    <a:spLocks/>
                  </p:cNvSpPr>
                  <p:nvPr/>
                </p:nvSpPr>
                <p:spPr bwMode="auto">
                  <a:xfrm>
                    <a:off x="393" y="1920"/>
                    <a:ext cx="148" cy="57"/>
                  </a:xfrm>
                  <a:custGeom>
                    <a:avLst/>
                    <a:gdLst>
                      <a:gd name="T0" fmla="*/ 0 w 738"/>
                      <a:gd name="T1" fmla="*/ 0 h 283"/>
                      <a:gd name="T2" fmla="*/ 0 w 738"/>
                      <a:gd name="T3" fmla="*/ 0 h 283"/>
                      <a:gd name="T4" fmla="*/ 0 w 738"/>
                      <a:gd name="T5" fmla="*/ 0 h 283"/>
                      <a:gd name="T6" fmla="*/ 0 w 738"/>
                      <a:gd name="T7" fmla="*/ 0 h 283"/>
                      <a:gd name="T8" fmla="*/ 0 w 738"/>
                      <a:gd name="T9" fmla="*/ 0 h 283"/>
                      <a:gd name="T10" fmla="*/ 0 60000 65536"/>
                      <a:gd name="T11" fmla="*/ 0 60000 65536"/>
                      <a:gd name="T12" fmla="*/ 0 60000 65536"/>
                      <a:gd name="T13" fmla="*/ 0 60000 65536"/>
                      <a:gd name="T14" fmla="*/ 0 60000 65536"/>
                      <a:gd name="T15" fmla="*/ 0 w 738"/>
                      <a:gd name="T16" fmla="*/ 0 h 283"/>
                      <a:gd name="T17" fmla="*/ 738 w 738"/>
                      <a:gd name="T18" fmla="*/ 283 h 283"/>
                    </a:gdLst>
                    <a:ahLst/>
                    <a:cxnLst>
                      <a:cxn ang="T10">
                        <a:pos x="T0" y="T1"/>
                      </a:cxn>
                      <a:cxn ang="T11">
                        <a:pos x="T2" y="T3"/>
                      </a:cxn>
                      <a:cxn ang="T12">
                        <a:pos x="T4" y="T5"/>
                      </a:cxn>
                      <a:cxn ang="T13">
                        <a:pos x="T6" y="T7"/>
                      </a:cxn>
                      <a:cxn ang="T14">
                        <a:pos x="T8" y="T9"/>
                      </a:cxn>
                    </a:cxnLst>
                    <a:rect l="T15" t="T16" r="T17" b="T18"/>
                    <a:pathLst>
                      <a:path w="738" h="283">
                        <a:moveTo>
                          <a:pt x="584" y="283"/>
                        </a:moveTo>
                        <a:lnTo>
                          <a:pt x="738" y="205"/>
                        </a:lnTo>
                        <a:lnTo>
                          <a:pt x="118" y="0"/>
                        </a:lnTo>
                        <a:lnTo>
                          <a:pt x="0" y="60"/>
                        </a:lnTo>
                        <a:lnTo>
                          <a:pt x="584" y="283"/>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0" name="Line 84">
                    <a:extLst>
                      <a:ext uri="{FF2B5EF4-FFF2-40B4-BE49-F238E27FC236}">
                        <a16:creationId xmlns:a16="http://schemas.microsoft.com/office/drawing/2014/main" id="{D07C280F-67A5-47C9-BF11-1FD2E2101F78}"/>
                      </a:ext>
                    </a:extLst>
                  </p:cNvPr>
                  <p:cNvSpPr>
                    <a:spLocks noChangeShapeType="1"/>
                  </p:cNvSpPr>
                  <p:nvPr/>
                </p:nvSpPr>
                <p:spPr bwMode="auto">
                  <a:xfrm flipH="1" flipV="1">
                    <a:off x="411" y="1923"/>
                    <a:ext cx="128" cy="4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1" name="Line 85">
                    <a:extLst>
                      <a:ext uri="{FF2B5EF4-FFF2-40B4-BE49-F238E27FC236}">
                        <a16:creationId xmlns:a16="http://schemas.microsoft.com/office/drawing/2014/main" id="{3E3C41E8-943B-4242-9D05-A07D72F5F910}"/>
                      </a:ext>
                    </a:extLst>
                  </p:cNvPr>
                  <p:cNvSpPr>
                    <a:spLocks noChangeShapeType="1"/>
                  </p:cNvSpPr>
                  <p:nvPr/>
                </p:nvSpPr>
                <p:spPr bwMode="auto">
                  <a:xfrm flipH="1" flipV="1">
                    <a:off x="404" y="1925"/>
                    <a:ext cx="124" cy="45"/>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2" name="Line 86">
                    <a:extLst>
                      <a:ext uri="{FF2B5EF4-FFF2-40B4-BE49-F238E27FC236}">
                        <a16:creationId xmlns:a16="http://schemas.microsoft.com/office/drawing/2014/main" id="{B6526612-3DA0-4AA1-9BE1-DEE5BE24477B}"/>
                      </a:ext>
                    </a:extLst>
                  </p:cNvPr>
                  <p:cNvSpPr>
                    <a:spLocks noChangeShapeType="1"/>
                  </p:cNvSpPr>
                  <p:nvPr/>
                </p:nvSpPr>
                <p:spPr bwMode="auto">
                  <a:xfrm flipH="1" flipV="1">
                    <a:off x="399" y="1930"/>
                    <a:ext cx="121" cy="46"/>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3" name="Line 87">
                    <a:extLst>
                      <a:ext uri="{FF2B5EF4-FFF2-40B4-BE49-F238E27FC236}">
                        <a16:creationId xmlns:a16="http://schemas.microsoft.com/office/drawing/2014/main" id="{0F9050A5-F5E5-4100-93BE-AB127B6E6F01}"/>
                      </a:ext>
                    </a:extLst>
                  </p:cNvPr>
                  <p:cNvSpPr>
                    <a:spLocks noChangeShapeType="1"/>
                  </p:cNvSpPr>
                  <p:nvPr/>
                </p:nvSpPr>
                <p:spPr bwMode="auto">
                  <a:xfrm flipH="1" flipV="1">
                    <a:off x="384" y="1937"/>
                    <a:ext cx="119" cy="4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4" name="Line 88">
                    <a:extLst>
                      <a:ext uri="{FF2B5EF4-FFF2-40B4-BE49-F238E27FC236}">
                        <a16:creationId xmlns:a16="http://schemas.microsoft.com/office/drawing/2014/main" id="{8B7936C5-AC44-4B24-AACD-1AE74E77208F}"/>
                      </a:ext>
                    </a:extLst>
                  </p:cNvPr>
                  <p:cNvSpPr>
                    <a:spLocks noChangeShapeType="1"/>
                  </p:cNvSpPr>
                  <p:nvPr/>
                </p:nvSpPr>
                <p:spPr bwMode="auto">
                  <a:xfrm flipH="1" flipV="1">
                    <a:off x="375" y="1942"/>
                    <a:ext cx="118" cy="4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5" name="Line 89">
                    <a:extLst>
                      <a:ext uri="{FF2B5EF4-FFF2-40B4-BE49-F238E27FC236}">
                        <a16:creationId xmlns:a16="http://schemas.microsoft.com/office/drawing/2014/main" id="{C253A925-624A-4292-B368-BDCE49FD9690}"/>
                      </a:ext>
                    </a:extLst>
                  </p:cNvPr>
                  <p:cNvSpPr>
                    <a:spLocks noChangeShapeType="1"/>
                  </p:cNvSpPr>
                  <p:nvPr/>
                </p:nvSpPr>
                <p:spPr bwMode="auto">
                  <a:xfrm flipH="1" flipV="1">
                    <a:off x="365" y="1946"/>
                    <a:ext cx="119" cy="5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6" name="Line 90">
                    <a:extLst>
                      <a:ext uri="{FF2B5EF4-FFF2-40B4-BE49-F238E27FC236}">
                        <a16:creationId xmlns:a16="http://schemas.microsoft.com/office/drawing/2014/main" id="{9921CE02-2C20-4C29-831F-B50D3D246F3E}"/>
                      </a:ext>
                    </a:extLst>
                  </p:cNvPr>
                  <p:cNvSpPr>
                    <a:spLocks noChangeShapeType="1"/>
                  </p:cNvSpPr>
                  <p:nvPr/>
                </p:nvSpPr>
                <p:spPr bwMode="auto">
                  <a:xfrm flipH="1" flipV="1">
                    <a:off x="358" y="1951"/>
                    <a:ext cx="114" cy="50"/>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7" name="Line 91">
                    <a:extLst>
                      <a:ext uri="{FF2B5EF4-FFF2-40B4-BE49-F238E27FC236}">
                        <a16:creationId xmlns:a16="http://schemas.microsoft.com/office/drawing/2014/main" id="{3B9EDF1A-DCAF-4FED-87CA-4251970D0009}"/>
                      </a:ext>
                    </a:extLst>
                  </p:cNvPr>
                  <p:cNvSpPr>
                    <a:spLocks noChangeShapeType="1"/>
                  </p:cNvSpPr>
                  <p:nvPr/>
                </p:nvSpPr>
                <p:spPr bwMode="auto">
                  <a:xfrm flipH="1" flipV="1">
                    <a:off x="347" y="1956"/>
                    <a:ext cx="114" cy="5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8" name="Line 92">
                    <a:extLst>
                      <a:ext uri="{FF2B5EF4-FFF2-40B4-BE49-F238E27FC236}">
                        <a16:creationId xmlns:a16="http://schemas.microsoft.com/office/drawing/2014/main" id="{6E6C93D5-4BF1-4189-9167-5B99CE49B595}"/>
                      </a:ext>
                    </a:extLst>
                  </p:cNvPr>
                  <p:cNvSpPr>
                    <a:spLocks noChangeShapeType="1"/>
                  </p:cNvSpPr>
                  <p:nvPr/>
                </p:nvSpPr>
                <p:spPr bwMode="auto">
                  <a:xfrm flipH="1">
                    <a:off x="437" y="1974"/>
                    <a:ext cx="61" cy="3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9" name="Line 93">
                    <a:extLst>
                      <a:ext uri="{FF2B5EF4-FFF2-40B4-BE49-F238E27FC236}">
                        <a16:creationId xmlns:a16="http://schemas.microsoft.com/office/drawing/2014/main" id="{5E76A624-9CF9-4AD3-B461-59DABD85CA0C}"/>
                      </a:ext>
                    </a:extLst>
                  </p:cNvPr>
                  <p:cNvSpPr>
                    <a:spLocks noChangeShapeType="1"/>
                  </p:cNvSpPr>
                  <p:nvPr/>
                </p:nvSpPr>
                <p:spPr bwMode="auto">
                  <a:xfrm flipH="1">
                    <a:off x="426" y="1970"/>
                    <a:ext cx="58" cy="32"/>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0" name="Line 94">
                    <a:extLst>
                      <a:ext uri="{FF2B5EF4-FFF2-40B4-BE49-F238E27FC236}">
                        <a16:creationId xmlns:a16="http://schemas.microsoft.com/office/drawing/2014/main" id="{9B65C403-1847-44ED-9567-43E171668F7E}"/>
                      </a:ext>
                    </a:extLst>
                  </p:cNvPr>
                  <p:cNvSpPr>
                    <a:spLocks noChangeShapeType="1"/>
                  </p:cNvSpPr>
                  <p:nvPr/>
                </p:nvSpPr>
                <p:spPr bwMode="auto">
                  <a:xfrm flipH="1">
                    <a:off x="401" y="1959"/>
                    <a:ext cx="58" cy="3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1" name="Line 95">
                    <a:extLst>
                      <a:ext uri="{FF2B5EF4-FFF2-40B4-BE49-F238E27FC236}">
                        <a16:creationId xmlns:a16="http://schemas.microsoft.com/office/drawing/2014/main" id="{BDAB9BC6-3119-4429-830C-EA22EA3C3237}"/>
                      </a:ext>
                    </a:extLst>
                  </p:cNvPr>
                  <p:cNvSpPr>
                    <a:spLocks noChangeShapeType="1"/>
                  </p:cNvSpPr>
                  <p:nvPr/>
                </p:nvSpPr>
                <p:spPr bwMode="auto">
                  <a:xfrm flipH="1">
                    <a:off x="387" y="1954"/>
                    <a:ext cx="58" cy="3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2" name="Line 96">
                    <a:extLst>
                      <a:ext uri="{FF2B5EF4-FFF2-40B4-BE49-F238E27FC236}">
                        <a16:creationId xmlns:a16="http://schemas.microsoft.com/office/drawing/2014/main" id="{7665DF49-FB7C-4F94-9633-637E10453E48}"/>
                      </a:ext>
                    </a:extLst>
                  </p:cNvPr>
                  <p:cNvSpPr>
                    <a:spLocks noChangeShapeType="1"/>
                  </p:cNvSpPr>
                  <p:nvPr/>
                </p:nvSpPr>
                <p:spPr bwMode="auto">
                  <a:xfrm flipH="1">
                    <a:off x="375" y="1949"/>
                    <a:ext cx="56" cy="3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3" name="Line 97">
                    <a:extLst>
                      <a:ext uri="{FF2B5EF4-FFF2-40B4-BE49-F238E27FC236}">
                        <a16:creationId xmlns:a16="http://schemas.microsoft.com/office/drawing/2014/main" id="{FCC0C4B7-B89D-4530-80C1-895E039BE10F}"/>
                      </a:ext>
                    </a:extLst>
                  </p:cNvPr>
                  <p:cNvSpPr>
                    <a:spLocks noChangeShapeType="1"/>
                  </p:cNvSpPr>
                  <p:nvPr/>
                </p:nvSpPr>
                <p:spPr bwMode="auto">
                  <a:xfrm flipH="1">
                    <a:off x="364" y="1944"/>
                    <a:ext cx="53" cy="2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4" name="Line 98">
                    <a:extLst>
                      <a:ext uri="{FF2B5EF4-FFF2-40B4-BE49-F238E27FC236}">
                        <a16:creationId xmlns:a16="http://schemas.microsoft.com/office/drawing/2014/main" id="{D5C33EAA-7812-4472-B6D2-F242AB2916CA}"/>
                      </a:ext>
                    </a:extLst>
                  </p:cNvPr>
                  <p:cNvSpPr>
                    <a:spLocks noChangeShapeType="1"/>
                  </p:cNvSpPr>
                  <p:nvPr/>
                </p:nvSpPr>
                <p:spPr bwMode="auto">
                  <a:xfrm flipH="1">
                    <a:off x="352" y="1939"/>
                    <a:ext cx="55" cy="2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5" name="Line 99">
                    <a:extLst>
                      <a:ext uri="{FF2B5EF4-FFF2-40B4-BE49-F238E27FC236}">
                        <a16:creationId xmlns:a16="http://schemas.microsoft.com/office/drawing/2014/main" id="{EDBF24A6-C7C8-4446-B2F5-328CA34B5ACE}"/>
                      </a:ext>
                    </a:extLst>
                  </p:cNvPr>
                  <p:cNvSpPr>
                    <a:spLocks noChangeShapeType="1"/>
                  </p:cNvSpPr>
                  <p:nvPr/>
                </p:nvSpPr>
                <p:spPr bwMode="auto">
                  <a:xfrm flipH="1">
                    <a:off x="494" y="1955"/>
                    <a:ext cx="28"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6" name="Line 100">
                    <a:extLst>
                      <a:ext uri="{FF2B5EF4-FFF2-40B4-BE49-F238E27FC236}">
                        <a16:creationId xmlns:a16="http://schemas.microsoft.com/office/drawing/2014/main" id="{F684C0FC-F741-4DA1-8AF1-8CCE1D113C2C}"/>
                      </a:ext>
                    </a:extLst>
                  </p:cNvPr>
                  <p:cNvSpPr>
                    <a:spLocks noChangeShapeType="1"/>
                  </p:cNvSpPr>
                  <p:nvPr/>
                </p:nvSpPr>
                <p:spPr bwMode="auto">
                  <a:xfrm flipH="1">
                    <a:off x="477" y="1949"/>
                    <a:ext cx="26"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7" name="Line 101">
                    <a:extLst>
                      <a:ext uri="{FF2B5EF4-FFF2-40B4-BE49-F238E27FC236}">
                        <a16:creationId xmlns:a16="http://schemas.microsoft.com/office/drawing/2014/main" id="{BCF9564B-3424-42BC-9665-55DEED360174}"/>
                      </a:ext>
                    </a:extLst>
                  </p:cNvPr>
                  <p:cNvSpPr>
                    <a:spLocks noChangeShapeType="1"/>
                  </p:cNvSpPr>
                  <p:nvPr/>
                </p:nvSpPr>
                <p:spPr bwMode="auto">
                  <a:xfrm flipH="1">
                    <a:off x="460" y="1943"/>
                    <a:ext cx="28"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8" name="Line 102">
                    <a:extLst>
                      <a:ext uri="{FF2B5EF4-FFF2-40B4-BE49-F238E27FC236}">
                        <a16:creationId xmlns:a16="http://schemas.microsoft.com/office/drawing/2014/main" id="{65A58BB4-97FA-4DDA-8160-2D7059C8BAB4}"/>
                      </a:ext>
                    </a:extLst>
                  </p:cNvPr>
                  <p:cNvSpPr>
                    <a:spLocks noChangeShapeType="1"/>
                  </p:cNvSpPr>
                  <p:nvPr/>
                </p:nvSpPr>
                <p:spPr bwMode="auto">
                  <a:xfrm flipH="1">
                    <a:off x="443" y="1937"/>
                    <a:ext cx="27" cy="13"/>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9" name="Line 103">
                    <a:extLst>
                      <a:ext uri="{FF2B5EF4-FFF2-40B4-BE49-F238E27FC236}">
                        <a16:creationId xmlns:a16="http://schemas.microsoft.com/office/drawing/2014/main" id="{4799A0F0-0528-42A1-A8E2-1C7C6055B356}"/>
                      </a:ext>
                    </a:extLst>
                  </p:cNvPr>
                  <p:cNvSpPr>
                    <a:spLocks noChangeShapeType="1"/>
                  </p:cNvSpPr>
                  <p:nvPr/>
                </p:nvSpPr>
                <p:spPr bwMode="auto">
                  <a:xfrm flipH="1">
                    <a:off x="427" y="1931"/>
                    <a:ext cx="26"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0" name="Line 104">
                    <a:extLst>
                      <a:ext uri="{FF2B5EF4-FFF2-40B4-BE49-F238E27FC236}">
                        <a16:creationId xmlns:a16="http://schemas.microsoft.com/office/drawing/2014/main" id="{6A047735-6C7A-4C70-A77D-7225D2A2156E}"/>
                      </a:ext>
                    </a:extLst>
                  </p:cNvPr>
                  <p:cNvSpPr>
                    <a:spLocks noChangeShapeType="1"/>
                  </p:cNvSpPr>
                  <p:nvPr/>
                </p:nvSpPr>
                <p:spPr bwMode="auto">
                  <a:xfrm flipH="1">
                    <a:off x="408" y="1925"/>
                    <a:ext cx="24" cy="13"/>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grpSp>
      <p:grpSp>
        <p:nvGrpSpPr>
          <p:cNvPr id="107" name="Group 105">
            <a:extLst>
              <a:ext uri="{FF2B5EF4-FFF2-40B4-BE49-F238E27FC236}">
                <a16:creationId xmlns:a16="http://schemas.microsoft.com/office/drawing/2014/main" id="{C25CFB24-13B3-419A-AEBA-28DCF62AA89C}"/>
              </a:ext>
            </a:extLst>
          </p:cNvPr>
          <p:cNvGrpSpPr>
            <a:grpSpLocks/>
          </p:cNvGrpSpPr>
          <p:nvPr/>
        </p:nvGrpSpPr>
        <p:grpSpPr bwMode="auto">
          <a:xfrm>
            <a:off x="419100" y="3695700"/>
            <a:ext cx="87312" cy="171450"/>
            <a:chOff x="287" y="1872"/>
            <a:chExt cx="55" cy="108"/>
          </a:xfrm>
        </p:grpSpPr>
        <p:sp>
          <p:nvSpPr>
            <p:cNvPr id="108" name="Freeform 106">
              <a:extLst>
                <a:ext uri="{FF2B5EF4-FFF2-40B4-BE49-F238E27FC236}">
                  <a16:creationId xmlns:a16="http://schemas.microsoft.com/office/drawing/2014/main" id="{89DD1CAE-1734-49BD-A56B-4590CA34E9F9}"/>
                </a:ext>
              </a:extLst>
            </p:cNvPr>
            <p:cNvSpPr>
              <a:spLocks/>
            </p:cNvSpPr>
            <p:nvPr/>
          </p:nvSpPr>
          <p:spPr bwMode="auto">
            <a:xfrm>
              <a:off x="287" y="1872"/>
              <a:ext cx="55" cy="108"/>
            </a:xfrm>
            <a:custGeom>
              <a:avLst/>
              <a:gdLst>
                <a:gd name="T0" fmla="*/ 0 w 276"/>
                <a:gd name="T1" fmla="*/ 0 h 540"/>
                <a:gd name="T2" fmla="*/ 0 w 276"/>
                <a:gd name="T3" fmla="*/ 0 h 540"/>
                <a:gd name="T4" fmla="*/ 0 w 276"/>
                <a:gd name="T5" fmla="*/ 0 h 540"/>
                <a:gd name="T6" fmla="*/ 0 w 276"/>
                <a:gd name="T7" fmla="*/ 0 h 540"/>
                <a:gd name="T8" fmla="*/ 0 w 276"/>
                <a:gd name="T9" fmla="*/ 0 h 540"/>
                <a:gd name="T10" fmla="*/ 0 w 276"/>
                <a:gd name="T11" fmla="*/ 0 h 540"/>
                <a:gd name="T12" fmla="*/ 0 w 276"/>
                <a:gd name="T13" fmla="*/ 0 h 540"/>
                <a:gd name="T14" fmla="*/ 0 w 276"/>
                <a:gd name="T15" fmla="*/ 0 h 540"/>
                <a:gd name="T16" fmla="*/ 0 w 276"/>
                <a:gd name="T17" fmla="*/ 0 h 540"/>
                <a:gd name="T18" fmla="*/ 0 w 276"/>
                <a:gd name="T19" fmla="*/ 0 h 540"/>
                <a:gd name="T20" fmla="*/ 0 w 276"/>
                <a:gd name="T21" fmla="*/ 0 h 540"/>
                <a:gd name="T22" fmla="*/ 0 w 276"/>
                <a:gd name="T23" fmla="*/ 0 h 5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
                <a:gd name="T37" fmla="*/ 0 h 540"/>
                <a:gd name="T38" fmla="*/ 276 w 276"/>
                <a:gd name="T39" fmla="*/ 540 h 5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 h="540">
                  <a:moveTo>
                    <a:pt x="0" y="192"/>
                  </a:moveTo>
                  <a:lnTo>
                    <a:pt x="53" y="121"/>
                  </a:lnTo>
                  <a:lnTo>
                    <a:pt x="104" y="84"/>
                  </a:lnTo>
                  <a:lnTo>
                    <a:pt x="125" y="30"/>
                  </a:lnTo>
                  <a:lnTo>
                    <a:pt x="137" y="6"/>
                  </a:lnTo>
                  <a:lnTo>
                    <a:pt x="195" y="0"/>
                  </a:lnTo>
                  <a:lnTo>
                    <a:pt x="276" y="45"/>
                  </a:lnTo>
                  <a:lnTo>
                    <a:pt x="255" y="143"/>
                  </a:lnTo>
                  <a:lnTo>
                    <a:pt x="232" y="198"/>
                  </a:lnTo>
                  <a:lnTo>
                    <a:pt x="179" y="365"/>
                  </a:lnTo>
                  <a:lnTo>
                    <a:pt x="92" y="540"/>
                  </a:lnTo>
                  <a:lnTo>
                    <a:pt x="0" y="192"/>
                  </a:lnTo>
                  <a:close/>
                </a:path>
              </a:pathLst>
            </a:custGeom>
            <a:solidFill>
              <a:srgbClr val="C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09" name="Freeform 107">
              <a:extLst>
                <a:ext uri="{FF2B5EF4-FFF2-40B4-BE49-F238E27FC236}">
                  <a16:creationId xmlns:a16="http://schemas.microsoft.com/office/drawing/2014/main" id="{75886A01-D8C3-4284-9D8B-6B6C4D431BA4}"/>
                </a:ext>
              </a:extLst>
            </p:cNvPr>
            <p:cNvSpPr>
              <a:spLocks/>
            </p:cNvSpPr>
            <p:nvPr/>
          </p:nvSpPr>
          <p:spPr bwMode="auto">
            <a:xfrm>
              <a:off x="296" y="1880"/>
              <a:ext cx="43" cy="77"/>
            </a:xfrm>
            <a:custGeom>
              <a:avLst/>
              <a:gdLst>
                <a:gd name="T0" fmla="*/ 0 w 216"/>
                <a:gd name="T1" fmla="*/ 0 h 385"/>
                <a:gd name="T2" fmla="*/ 0 w 216"/>
                <a:gd name="T3" fmla="*/ 0 h 385"/>
                <a:gd name="T4" fmla="*/ 0 w 216"/>
                <a:gd name="T5" fmla="*/ 0 h 385"/>
                <a:gd name="T6" fmla="*/ 0 w 216"/>
                <a:gd name="T7" fmla="*/ 0 h 385"/>
                <a:gd name="T8" fmla="*/ 0 w 216"/>
                <a:gd name="T9" fmla="*/ 0 h 385"/>
                <a:gd name="T10" fmla="*/ 0 w 216"/>
                <a:gd name="T11" fmla="*/ 0 h 385"/>
                <a:gd name="T12" fmla="*/ 0 w 216"/>
                <a:gd name="T13" fmla="*/ 0 h 385"/>
                <a:gd name="T14" fmla="*/ 0 w 216"/>
                <a:gd name="T15" fmla="*/ 0 h 385"/>
                <a:gd name="T16" fmla="*/ 0 w 216"/>
                <a:gd name="T17" fmla="*/ 0 h 385"/>
                <a:gd name="T18" fmla="*/ 0 w 216"/>
                <a:gd name="T19" fmla="*/ 0 h 385"/>
                <a:gd name="T20" fmla="*/ 0 w 216"/>
                <a:gd name="T21" fmla="*/ 0 h 385"/>
                <a:gd name="T22" fmla="*/ 0 w 216"/>
                <a:gd name="T23" fmla="*/ 0 h 385"/>
                <a:gd name="T24" fmla="*/ 0 w 216"/>
                <a:gd name="T25" fmla="*/ 0 h 385"/>
                <a:gd name="T26" fmla="*/ 0 w 216"/>
                <a:gd name="T27" fmla="*/ 0 h 385"/>
                <a:gd name="T28" fmla="*/ 0 w 216"/>
                <a:gd name="T29" fmla="*/ 0 h 385"/>
                <a:gd name="T30" fmla="*/ 0 w 216"/>
                <a:gd name="T31" fmla="*/ 0 h 385"/>
                <a:gd name="T32" fmla="*/ 0 w 216"/>
                <a:gd name="T33" fmla="*/ 0 h 385"/>
                <a:gd name="T34" fmla="*/ 0 w 216"/>
                <a:gd name="T35" fmla="*/ 0 h 385"/>
                <a:gd name="T36" fmla="*/ 0 w 216"/>
                <a:gd name="T37" fmla="*/ 0 h 385"/>
                <a:gd name="T38" fmla="*/ 0 w 216"/>
                <a:gd name="T39" fmla="*/ 0 h 385"/>
                <a:gd name="T40" fmla="*/ 0 w 216"/>
                <a:gd name="T41" fmla="*/ 0 h 385"/>
                <a:gd name="T42" fmla="*/ 0 w 216"/>
                <a:gd name="T43" fmla="*/ 0 h 385"/>
                <a:gd name="T44" fmla="*/ 0 w 216"/>
                <a:gd name="T45" fmla="*/ 0 h 385"/>
                <a:gd name="T46" fmla="*/ 0 w 216"/>
                <a:gd name="T47" fmla="*/ 0 h 385"/>
                <a:gd name="T48" fmla="*/ 0 w 216"/>
                <a:gd name="T49" fmla="*/ 0 h 385"/>
                <a:gd name="T50" fmla="*/ 0 w 216"/>
                <a:gd name="T51" fmla="*/ 0 h 385"/>
                <a:gd name="T52" fmla="*/ 0 w 216"/>
                <a:gd name="T53" fmla="*/ 0 h 385"/>
                <a:gd name="T54" fmla="*/ 0 w 216"/>
                <a:gd name="T55" fmla="*/ 0 h 3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
                <a:gd name="T85" fmla="*/ 0 h 385"/>
                <a:gd name="T86" fmla="*/ 216 w 216"/>
                <a:gd name="T87" fmla="*/ 385 h 3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 h="385">
                  <a:moveTo>
                    <a:pt x="91" y="0"/>
                  </a:moveTo>
                  <a:lnTo>
                    <a:pt x="115" y="25"/>
                  </a:lnTo>
                  <a:lnTo>
                    <a:pt x="165" y="46"/>
                  </a:lnTo>
                  <a:lnTo>
                    <a:pt x="216" y="44"/>
                  </a:lnTo>
                  <a:lnTo>
                    <a:pt x="185" y="132"/>
                  </a:lnTo>
                  <a:lnTo>
                    <a:pt x="147" y="128"/>
                  </a:lnTo>
                  <a:lnTo>
                    <a:pt x="118" y="112"/>
                  </a:lnTo>
                  <a:lnTo>
                    <a:pt x="134" y="138"/>
                  </a:lnTo>
                  <a:lnTo>
                    <a:pt x="177" y="146"/>
                  </a:lnTo>
                  <a:lnTo>
                    <a:pt x="145" y="242"/>
                  </a:lnTo>
                  <a:lnTo>
                    <a:pt x="124" y="312"/>
                  </a:lnTo>
                  <a:lnTo>
                    <a:pt x="115" y="271"/>
                  </a:lnTo>
                  <a:lnTo>
                    <a:pt x="103" y="197"/>
                  </a:lnTo>
                  <a:lnTo>
                    <a:pt x="102" y="155"/>
                  </a:lnTo>
                  <a:lnTo>
                    <a:pt x="94" y="173"/>
                  </a:lnTo>
                  <a:lnTo>
                    <a:pt x="94" y="222"/>
                  </a:lnTo>
                  <a:lnTo>
                    <a:pt x="103" y="290"/>
                  </a:lnTo>
                  <a:lnTo>
                    <a:pt x="110" y="333"/>
                  </a:lnTo>
                  <a:lnTo>
                    <a:pt x="91" y="385"/>
                  </a:lnTo>
                  <a:lnTo>
                    <a:pt x="55" y="250"/>
                  </a:lnTo>
                  <a:lnTo>
                    <a:pt x="39" y="204"/>
                  </a:lnTo>
                  <a:lnTo>
                    <a:pt x="12" y="135"/>
                  </a:lnTo>
                  <a:lnTo>
                    <a:pt x="0" y="115"/>
                  </a:lnTo>
                  <a:lnTo>
                    <a:pt x="16" y="88"/>
                  </a:lnTo>
                  <a:lnTo>
                    <a:pt x="64" y="64"/>
                  </a:lnTo>
                  <a:lnTo>
                    <a:pt x="81" y="87"/>
                  </a:lnTo>
                  <a:lnTo>
                    <a:pt x="71" y="46"/>
                  </a:lnTo>
                  <a:lnTo>
                    <a:pt x="9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10" name="Group 108">
            <a:extLst>
              <a:ext uri="{FF2B5EF4-FFF2-40B4-BE49-F238E27FC236}">
                <a16:creationId xmlns:a16="http://schemas.microsoft.com/office/drawing/2014/main" id="{AB47B5D2-CE71-416A-8E58-B7CB9467293B}"/>
              </a:ext>
            </a:extLst>
          </p:cNvPr>
          <p:cNvGrpSpPr>
            <a:grpSpLocks/>
          </p:cNvGrpSpPr>
          <p:nvPr/>
        </p:nvGrpSpPr>
        <p:grpSpPr bwMode="auto">
          <a:xfrm>
            <a:off x="404812" y="3597275"/>
            <a:ext cx="111125" cy="120650"/>
            <a:chOff x="278" y="1810"/>
            <a:chExt cx="70" cy="76"/>
          </a:xfrm>
        </p:grpSpPr>
        <p:sp>
          <p:nvSpPr>
            <p:cNvPr id="111" name="Freeform 109">
              <a:extLst>
                <a:ext uri="{FF2B5EF4-FFF2-40B4-BE49-F238E27FC236}">
                  <a16:creationId xmlns:a16="http://schemas.microsoft.com/office/drawing/2014/main" id="{A937986B-1F70-45A7-903B-D73CC5777B40}"/>
                </a:ext>
              </a:extLst>
            </p:cNvPr>
            <p:cNvSpPr>
              <a:spLocks/>
            </p:cNvSpPr>
            <p:nvPr/>
          </p:nvSpPr>
          <p:spPr bwMode="auto">
            <a:xfrm>
              <a:off x="297" y="1815"/>
              <a:ext cx="51" cy="71"/>
            </a:xfrm>
            <a:custGeom>
              <a:avLst/>
              <a:gdLst>
                <a:gd name="T0" fmla="*/ 0 w 256"/>
                <a:gd name="T1" fmla="*/ 0 h 356"/>
                <a:gd name="T2" fmla="*/ 0 w 256"/>
                <a:gd name="T3" fmla="*/ 0 h 356"/>
                <a:gd name="T4" fmla="*/ 0 w 256"/>
                <a:gd name="T5" fmla="*/ 0 h 356"/>
                <a:gd name="T6" fmla="*/ 0 w 256"/>
                <a:gd name="T7" fmla="*/ 0 h 356"/>
                <a:gd name="T8" fmla="*/ 0 w 256"/>
                <a:gd name="T9" fmla="*/ 0 h 356"/>
                <a:gd name="T10" fmla="*/ 0 w 256"/>
                <a:gd name="T11" fmla="*/ 0 h 356"/>
                <a:gd name="T12" fmla="*/ 0 w 256"/>
                <a:gd name="T13" fmla="*/ 0 h 356"/>
                <a:gd name="T14" fmla="*/ 0 w 256"/>
                <a:gd name="T15" fmla="*/ 0 h 356"/>
                <a:gd name="T16" fmla="*/ 0 w 256"/>
                <a:gd name="T17" fmla="*/ 0 h 356"/>
                <a:gd name="T18" fmla="*/ 0 w 256"/>
                <a:gd name="T19" fmla="*/ 0 h 356"/>
                <a:gd name="T20" fmla="*/ 0 w 256"/>
                <a:gd name="T21" fmla="*/ 0 h 356"/>
                <a:gd name="T22" fmla="*/ 0 w 256"/>
                <a:gd name="T23" fmla="*/ 0 h 356"/>
                <a:gd name="T24" fmla="*/ 0 w 256"/>
                <a:gd name="T25" fmla="*/ 0 h 356"/>
                <a:gd name="T26" fmla="*/ 0 w 256"/>
                <a:gd name="T27" fmla="*/ 0 h 356"/>
                <a:gd name="T28" fmla="*/ 0 w 256"/>
                <a:gd name="T29" fmla="*/ 0 h 356"/>
                <a:gd name="T30" fmla="*/ 0 w 256"/>
                <a:gd name="T31" fmla="*/ 0 h 356"/>
                <a:gd name="T32" fmla="*/ 0 w 256"/>
                <a:gd name="T33" fmla="*/ 0 h 356"/>
                <a:gd name="T34" fmla="*/ 0 w 256"/>
                <a:gd name="T35" fmla="*/ 0 h 356"/>
                <a:gd name="T36" fmla="*/ 0 w 256"/>
                <a:gd name="T37" fmla="*/ 0 h 356"/>
                <a:gd name="T38" fmla="*/ 0 w 256"/>
                <a:gd name="T39" fmla="*/ 0 h 356"/>
                <a:gd name="T40" fmla="*/ 0 w 256"/>
                <a:gd name="T41" fmla="*/ 0 h 356"/>
                <a:gd name="T42" fmla="*/ 0 w 256"/>
                <a:gd name="T43" fmla="*/ 0 h 356"/>
                <a:gd name="T44" fmla="*/ 0 w 256"/>
                <a:gd name="T45" fmla="*/ 0 h 356"/>
                <a:gd name="T46" fmla="*/ 0 w 256"/>
                <a:gd name="T47" fmla="*/ 0 h 356"/>
                <a:gd name="T48" fmla="*/ 0 w 256"/>
                <a:gd name="T49" fmla="*/ 0 h 356"/>
                <a:gd name="T50" fmla="*/ 0 w 256"/>
                <a:gd name="T51" fmla="*/ 0 h 356"/>
                <a:gd name="T52" fmla="*/ 0 w 256"/>
                <a:gd name="T53" fmla="*/ 0 h 356"/>
                <a:gd name="T54" fmla="*/ 0 w 256"/>
                <a:gd name="T55" fmla="*/ 0 h 356"/>
                <a:gd name="T56" fmla="*/ 0 w 256"/>
                <a:gd name="T57" fmla="*/ 0 h 356"/>
                <a:gd name="T58" fmla="*/ 0 w 256"/>
                <a:gd name="T59" fmla="*/ 0 h 356"/>
                <a:gd name="T60" fmla="*/ 0 w 256"/>
                <a:gd name="T61" fmla="*/ 0 h 356"/>
                <a:gd name="T62" fmla="*/ 0 w 256"/>
                <a:gd name="T63" fmla="*/ 0 h 356"/>
                <a:gd name="T64" fmla="*/ 0 w 256"/>
                <a:gd name="T65" fmla="*/ 0 h 356"/>
                <a:gd name="T66" fmla="*/ 0 w 256"/>
                <a:gd name="T67" fmla="*/ 0 h 356"/>
                <a:gd name="T68" fmla="*/ 0 w 256"/>
                <a:gd name="T69" fmla="*/ 0 h 356"/>
                <a:gd name="T70" fmla="*/ 0 w 256"/>
                <a:gd name="T71" fmla="*/ 0 h 356"/>
                <a:gd name="T72" fmla="*/ 0 w 256"/>
                <a:gd name="T73" fmla="*/ 0 h 356"/>
                <a:gd name="T74" fmla="*/ 0 w 256"/>
                <a:gd name="T75" fmla="*/ 0 h 356"/>
                <a:gd name="T76" fmla="*/ 0 w 256"/>
                <a:gd name="T77" fmla="*/ 0 h 356"/>
                <a:gd name="T78" fmla="*/ 0 w 256"/>
                <a:gd name="T79" fmla="*/ 0 h 356"/>
                <a:gd name="T80" fmla="*/ 0 w 256"/>
                <a:gd name="T81" fmla="*/ 0 h 356"/>
                <a:gd name="T82" fmla="*/ 0 w 256"/>
                <a:gd name="T83" fmla="*/ 0 h 356"/>
                <a:gd name="T84" fmla="*/ 0 w 256"/>
                <a:gd name="T85" fmla="*/ 0 h 356"/>
                <a:gd name="T86" fmla="*/ 0 w 256"/>
                <a:gd name="T87" fmla="*/ 0 h 356"/>
                <a:gd name="T88" fmla="*/ 0 w 256"/>
                <a:gd name="T89" fmla="*/ 0 h 356"/>
                <a:gd name="T90" fmla="*/ 0 w 256"/>
                <a:gd name="T91" fmla="*/ 0 h 356"/>
                <a:gd name="T92" fmla="*/ 0 w 256"/>
                <a:gd name="T93" fmla="*/ 0 h 356"/>
                <a:gd name="T94" fmla="*/ 0 w 256"/>
                <a:gd name="T95" fmla="*/ 0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356"/>
                <a:gd name="T146" fmla="*/ 256 w 256"/>
                <a:gd name="T147" fmla="*/ 356 h 3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356">
                  <a:moveTo>
                    <a:pt x="3" y="130"/>
                  </a:moveTo>
                  <a:lnTo>
                    <a:pt x="11" y="155"/>
                  </a:lnTo>
                  <a:lnTo>
                    <a:pt x="26" y="167"/>
                  </a:lnTo>
                  <a:lnTo>
                    <a:pt x="35" y="187"/>
                  </a:lnTo>
                  <a:lnTo>
                    <a:pt x="45" y="203"/>
                  </a:lnTo>
                  <a:lnTo>
                    <a:pt x="61" y="218"/>
                  </a:lnTo>
                  <a:lnTo>
                    <a:pt x="73" y="227"/>
                  </a:lnTo>
                  <a:lnTo>
                    <a:pt x="93" y="238"/>
                  </a:lnTo>
                  <a:lnTo>
                    <a:pt x="96" y="252"/>
                  </a:lnTo>
                  <a:lnTo>
                    <a:pt x="96" y="270"/>
                  </a:lnTo>
                  <a:lnTo>
                    <a:pt x="91" y="315"/>
                  </a:lnTo>
                  <a:lnTo>
                    <a:pt x="127" y="341"/>
                  </a:lnTo>
                  <a:lnTo>
                    <a:pt x="157" y="354"/>
                  </a:lnTo>
                  <a:lnTo>
                    <a:pt x="182" y="356"/>
                  </a:lnTo>
                  <a:lnTo>
                    <a:pt x="207" y="354"/>
                  </a:lnTo>
                  <a:lnTo>
                    <a:pt x="216" y="325"/>
                  </a:lnTo>
                  <a:lnTo>
                    <a:pt x="222" y="260"/>
                  </a:lnTo>
                  <a:lnTo>
                    <a:pt x="237" y="237"/>
                  </a:lnTo>
                  <a:lnTo>
                    <a:pt x="248" y="204"/>
                  </a:lnTo>
                  <a:lnTo>
                    <a:pt x="250" y="173"/>
                  </a:lnTo>
                  <a:lnTo>
                    <a:pt x="255" y="131"/>
                  </a:lnTo>
                  <a:lnTo>
                    <a:pt x="256" y="107"/>
                  </a:lnTo>
                  <a:lnTo>
                    <a:pt x="255" y="92"/>
                  </a:lnTo>
                  <a:lnTo>
                    <a:pt x="248" y="66"/>
                  </a:lnTo>
                  <a:lnTo>
                    <a:pt x="234" y="52"/>
                  </a:lnTo>
                  <a:lnTo>
                    <a:pt x="215" y="48"/>
                  </a:lnTo>
                  <a:lnTo>
                    <a:pt x="208" y="33"/>
                  </a:lnTo>
                  <a:lnTo>
                    <a:pt x="191" y="23"/>
                  </a:lnTo>
                  <a:lnTo>
                    <a:pt x="173" y="33"/>
                  </a:lnTo>
                  <a:lnTo>
                    <a:pt x="160" y="12"/>
                  </a:lnTo>
                  <a:lnTo>
                    <a:pt x="140" y="5"/>
                  </a:lnTo>
                  <a:lnTo>
                    <a:pt x="118" y="24"/>
                  </a:lnTo>
                  <a:lnTo>
                    <a:pt x="108" y="0"/>
                  </a:lnTo>
                  <a:lnTo>
                    <a:pt x="78" y="3"/>
                  </a:lnTo>
                  <a:lnTo>
                    <a:pt x="63" y="42"/>
                  </a:lnTo>
                  <a:lnTo>
                    <a:pt x="60" y="64"/>
                  </a:lnTo>
                  <a:lnTo>
                    <a:pt x="57" y="93"/>
                  </a:lnTo>
                  <a:lnTo>
                    <a:pt x="51" y="131"/>
                  </a:lnTo>
                  <a:lnTo>
                    <a:pt x="43" y="116"/>
                  </a:lnTo>
                  <a:lnTo>
                    <a:pt x="39" y="89"/>
                  </a:lnTo>
                  <a:lnTo>
                    <a:pt x="34" y="70"/>
                  </a:lnTo>
                  <a:lnTo>
                    <a:pt x="27" y="61"/>
                  </a:lnTo>
                  <a:lnTo>
                    <a:pt x="12" y="54"/>
                  </a:lnTo>
                  <a:lnTo>
                    <a:pt x="4" y="57"/>
                  </a:lnTo>
                  <a:lnTo>
                    <a:pt x="0" y="66"/>
                  </a:lnTo>
                  <a:lnTo>
                    <a:pt x="5" y="80"/>
                  </a:lnTo>
                  <a:lnTo>
                    <a:pt x="7" y="107"/>
                  </a:lnTo>
                  <a:lnTo>
                    <a:pt x="3" y="130"/>
                  </a:lnTo>
                  <a:close/>
                </a:path>
              </a:pathLst>
            </a:custGeom>
            <a:solidFill>
              <a:srgbClr val="FFC080"/>
            </a:solidFill>
            <a:ln w="3175">
              <a:solidFill>
                <a:srgbClr val="402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2" name="Freeform 110">
              <a:extLst>
                <a:ext uri="{FF2B5EF4-FFF2-40B4-BE49-F238E27FC236}">
                  <a16:creationId xmlns:a16="http://schemas.microsoft.com/office/drawing/2014/main" id="{31E99205-546A-46FF-8DED-E70917102ED9}"/>
                </a:ext>
              </a:extLst>
            </p:cNvPr>
            <p:cNvSpPr>
              <a:spLocks/>
            </p:cNvSpPr>
            <p:nvPr/>
          </p:nvSpPr>
          <p:spPr bwMode="auto">
            <a:xfrm>
              <a:off x="320" y="1820"/>
              <a:ext cx="26" cy="27"/>
            </a:xfrm>
            <a:custGeom>
              <a:avLst/>
              <a:gdLst>
                <a:gd name="T0" fmla="*/ 0 w 129"/>
                <a:gd name="T1" fmla="*/ 0 h 134"/>
                <a:gd name="T2" fmla="*/ 0 w 129"/>
                <a:gd name="T3" fmla="*/ 0 h 134"/>
                <a:gd name="T4" fmla="*/ 0 w 129"/>
                <a:gd name="T5" fmla="*/ 0 h 134"/>
                <a:gd name="T6" fmla="*/ 0 w 129"/>
                <a:gd name="T7" fmla="*/ 0 h 134"/>
                <a:gd name="T8" fmla="*/ 0 w 129"/>
                <a:gd name="T9" fmla="*/ 0 h 134"/>
                <a:gd name="T10" fmla="*/ 0 w 129"/>
                <a:gd name="T11" fmla="*/ 0 h 134"/>
                <a:gd name="T12" fmla="*/ 0 w 129"/>
                <a:gd name="T13" fmla="*/ 0 h 134"/>
                <a:gd name="T14" fmla="*/ 0 w 129"/>
                <a:gd name="T15" fmla="*/ 0 h 134"/>
                <a:gd name="T16" fmla="*/ 0 w 129"/>
                <a:gd name="T17" fmla="*/ 0 h 134"/>
                <a:gd name="T18" fmla="*/ 0 w 129"/>
                <a:gd name="T19" fmla="*/ 0 h 134"/>
                <a:gd name="T20" fmla="*/ 0 w 129"/>
                <a:gd name="T21" fmla="*/ 0 h 134"/>
                <a:gd name="T22" fmla="*/ 0 w 129"/>
                <a:gd name="T23" fmla="*/ 0 h 134"/>
                <a:gd name="T24" fmla="*/ 0 w 129"/>
                <a:gd name="T25" fmla="*/ 0 h 134"/>
                <a:gd name="T26" fmla="*/ 0 w 129"/>
                <a:gd name="T27" fmla="*/ 0 h 134"/>
                <a:gd name="T28" fmla="*/ 0 w 129"/>
                <a:gd name="T29" fmla="*/ 0 h 134"/>
                <a:gd name="T30" fmla="*/ 0 w 129"/>
                <a:gd name="T31" fmla="*/ 0 h 134"/>
                <a:gd name="T32" fmla="*/ 0 w 129"/>
                <a:gd name="T33" fmla="*/ 0 h 134"/>
                <a:gd name="T34" fmla="*/ 0 w 129"/>
                <a:gd name="T35" fmla="*/ 0 h 134"/>
                <a:gd name="T36" fmla="*/ 0 w 129"/>
                <a:gd name="T37" fmla="*/ 0 h 134"/>
                <a:gd name="T38" fmla="*/ 0 w 129"/>
                <a:gd name="T39" fmla="*/ 0 h 134"/>
                <a:gd name="T40" fmla="*/ 0 w 129"/>
                <a:gd name="T41" fmla="*/ 0 h 134"/>
                <a:gd name="T42" fmla="*/ 0 w 129"/>
                <a:gd name="T43" fmla="*/ 0 h 134"/>
                <a:gd name="T44" fmla="*/ 0 w 129"/>
                <a:gd name="T45" fmla="*/ 0 h 134"/>
                <a:gd name="T46" fmla="*/ 0 w 129"/>
                <a:gd name="T47" fmla="*/ 0 h 134"/>
                <a:gd name="T48" fmla="*/ 0 w 129"/>
                <a:gd name="T49" fmla="*/ 0 h 134"/>
                <a:gd name="T50" fmla="*/ 0 w 129"/>
                <a:gd name="T51" fmla="*/ 0 h 134"/>
                <a:gd name="T52" fmla="*/ 0 w 129"/>
                <a:gd name="T53" fmla="*/ 0 h 134"/>
                <a:gd name="T54" fmla="*/ 0 w 129"/>
                <a:gd name="T55" fmla="*/ 0 h 134"/>
                <a:gd name="T56" fmla="*/ 0 w 129"/>
                <a:gd name="T57" fmla="*/ 0 h 134"/>
                <a:gd name="T58" fmla="*/ 0 w 129"/>
                <a:gd name="T59" fmla="*/ 0 h 134"/>
                <a:gd name="T60" fmla="*/ 0 w 129"/>
                <a:gd name="T61" fmla="*/ 0 h 134"/>
                <a:gd name="T62" fmla="*/ 0 w 129"/>
                <a:gd name="T63" fmla="*/ 0 h 134"/>
                <a:gd name="T64" fmla="*/ 0 w 129"/>
                <a:gd name="T65" fmla="*/ 0 h 134"/>
                <a:gd name="T66" fmla="*/ 0 w 129"/>
                <a:gd name="T67" fmla="*/ 0 h 134"/>
                <a:gd name="T68" fmla="*/ 0 w 129"/>
                <a:gd name="T69" fmla="*/ 0 h 134"/>
                <a:gd name="T70" fmla="*/ 0 w 129"/>
                <a:gd name="T71" fmla="*/ 0 h 134"/>
                <a:gd name="T72" fmla="*/ 0 w 129"/>
                <a:gd name="T73" fmla="*/ 0 h 134"/>
                <a:gd name="T74" fmla="*/ 0 w 129"/>
                <a:gd name="T75" fmla="*/ 0 h 134"/>
                <a:gd name="T76" fmla="*/ 0 w 129"/>
                <a:gd name="T77" fmla="*/ 0 h 134"/>
                <a:gd name="T78" fmla="*/ 0 w 129"/>
                <a:gd name="T79" fmla="*/ 0 h 134"/>
                <a:gd name="T80" fmla="*/ 0 w 129"/>
                <a:gd name="T81" fmla="*/ 0 h 134"/>
                <a:gd name="T82" fmla="*/ 0 w 129"/>
                <a:gd name="T83" fmla="*/ 0 h 134"/>
                <a:gd name="T84" fmla="*/ 0 w 129"/>
                <a:gd name="T85" fmla="*/ 0 h 134"/>
                <a:gd name="T86" fmla="*/ 0 w 129"/>
                <a:gd name="T87" fmla="*/ 0 h 134"/>
                <a:gd name="T88" fmla="*/ 0 w 129"/>
                <a:gd name="T89" fmla="*/ 0 h 134"/>
                <a:gd name="T90" fmla="*/ 0 w 129"/>
                <a:gd name="T91" fmla="*/ 0 h 134"/>
                <a:gd name="T92" fmla="*/ 0 w 129"/>
                <a:gd name="T93" fmla="*/ 0 h 134"/>
                <a:gd name="T94" fmla="*/ 0 w 129"/>
                <a:gd name="T95" fmla="*/ 0 h 134"/>
                <a:gd name="T96" fmla="*/ 0 w 129"/>
                <a:gd name="T97" fmla="*/ 0 h 134"/>
                <a:gd name="T98" fmla="*/ 0 w 129"/>
                <a:gd name="T99" fmla="*/ 0 h 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9"/>
                <a:gd name="T151" fmla="*/ 0 h 134"/>
                <a:gd name="T152" fmla="*/ 129 w 129"/>
                <a:gd name="T153" fmla="*/ 134 h 1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9" h="134">
                  <a:moveTo>
                    <a:pt x="6" y="2"/>
                  </a:moveTo>
                  <a:lnTo>
                    <a:pt x="13" y="30"/>
                  </a:lnTo>
                  <a:lnTo>
                    <a:pt x="22" y="49"/>
                  </a:lnTo>
                  <a:lnTo>
                    <a:pt x="11" y="91"/>
                  </a:lnTo>
                  <a:lnTo>
                    <a:pt x="18" y="100"/>
                  </a:lnTo>
                  <a:lnTo>
                    <a:pt x="28" y="104"/>
                  </a:lnTo>
                  <a:lnTo>
                    <a:pt x="41" y="102"/>
                  </a:lnTo>
                  <a:lnTo>
                    <a:pt x="51" y="79"/>
                  </a:lnTo>
                  <a:lnTo>
                    <a:pt x="60" y="61"/>
                  </a:lnTo>
                  <a:lnTo>
                    <a:pt x="55" y="36"/>
                  </a:lnTo>
                  <a:lnTo>
                    <a:pt x="53" y="9"/>
                  </a:lnTo>
                  <a:lnTo>
                    <a:pt x="60" y="12"/>
                  </a:lnTo>
                  <a:lnTo>
                    <a:pt x="62" y="37"/>
                  </a:lnTo>
                  <a:lnTo>
                    <a:pt x="65" y="54"/>
                  </a:lnTo>
                  <a:lnTo>
                    <a:pt x="65" y="68"/>
                  </a:lnTo>
                  <a:lnTo>
                    <a:pt x="56" y="83"/>
                  </a:lnTo>
                  <a:lnTo>
                    <a:pt x="47" y="100"/>
                  </a:lnTo>
                  <a:lnTo>
                    <a:pt x="46" y="116"/>
                  </a:lnTo>
                  <a:lnTo>
                    <a:pt x="56" y="123"/>
                  </a:lnTo>
                  <a:lnTo>
                    <a:pt x="75" y="120"/>
                  </a:lnTo>
                  <a:lnTo>
                    <a:pt x="86" y="106"/>
                  </a:lnTo>
                  <a:lnTo>
                    <a:pt x="104" y="84"/>
                  </a:lnTo>
                  <a:lnTo>
                    <a:pt x="103" y="70"/>
                  </a:lnTo>
                  <a:lnTo>
                    <a:pt x="101" y="45"/>
                  </a:lnTo>
                  <a:lnTo>
                    <a:pt x="107" y="65"/>
                  </a:lnTo>
                  <a:lnTo>
                    <a:pt x="108" y="84"/>
                  </a:lnTo>
                  <a:lnTo>
                    <a:pt x="94" y="103"/>
                  </a:lnTo>
                  <a:lnTo>
                    <a:pt x="93" y="117"/>
                  </a:lnTo>
                  <a:lnTo>
                    <a:pt x="96" y="128"/>
                  </a:lnTo>
                  <a:lnTo>
                    <a:pt x="104" y="131"/>
                  </a:lnTo>
                  <a:lnTo>
                    <a:pt x="113" y="125"/>
                  </a:lnTo>
                  <a:lnTo>
                    <a:pt x="129" y="109"/>
                  </a:lnTo>
                  <a:lnTo>
                    <a:pt x="116" y="127"/>
                  </a:lnTo>
                  <a:lnTo>
                    <a:pt x="111" y="134"/>
                  </a:lnTo>
                  <a:lnTo>
                    <a:pt x="97" y="134"/>
                  </a:lnTo>
                  <a:lnTo>
                    <a:pt x="91" y="126"/>
                  </a:lnTo>
                  <a:lnTo>
                    <a:pt x="87" y="114"/>
                  </a:lnTo>
                  <a:lnTo>
                    <a:pt x="79" y="125"/>
                  </a:lnTo>
                  <a:lnTo>
                    <a:pt x="63" y="127"/>
                  </a:lnTo>
                  <a:lnTo>
                    <a:pt x="49" y="127"/>
                  </a:lnTo>
                  <a:lnTo>
                    <a:pt x="43" y="116"/>
                  </a:lnTo>
                  <a:lnTo>
                    <a:pt x="41" y="106"/>
                  </a:lnTo>
                  <a:lnTo>
                    <a:pt x="35" y="109"/>
                  </a:lnTo>
                  <a:lnTo>
                    <a:pt x="24" y="109"/>
                  </a:lnTo>
                  <a:lnTo>
                    <a:pt x="11" y="101"/>
                  </a:lnTo>
                  <a:lnTo>
                    <a:pt x="8" y="86"/>
                  </a:lnTo>
                  <a:lnTo>
                    <a:pt x="18" y="51"/>
                  </a:lnTo>
                  <a:lnTo>
                    <a:pt x="7" y="29"/>
                  </a:lnTo>
                  <a:lnTo>
                    <a:pt x="0" y="0"/>
                  </a:lnTo>
                  <a:lnTo>
                    <a:pt x="6"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3" name="Freeform 111">
              <a:extLst>
                <a:ext uri="{FF2B5EF4-FFF2-40B4-BE49-F238E27FC236}">
                  <a16:creationId xmlns:a16="http://schemas.microsoft.com/office/drawing/2014/main" id="{16CFB096-0366-4469-9280-1591467D5E7F}"/>
                </a:ext>
              </a:extLst>
            </p:cNvPr>
            <p:cNvSpPr>
              <a:spLocks/>
            </p:cNvSpPr>
            <p:nvPr/>
          </p:nvSpPr>
          <p:spPr bwMode="auto">
            <a:xfrm>
              <a:off x="325" y="1834"/>
              <a:ext cx="4" cy="1"/>
            </a:xfrm>
            <a:custGeom>
              <a:avLst/>
              <a:gdLst>
                <a:gd name="T0" fmla="*/ 0 w 20"/>
                <a:gd name="T1" fmla="*/ 0 h 5"/>
                <a:gd name="T2" fmla="*/ 0 w 20"/>
                <a:gd name="T3" fmla="*/ 0 h 5"/>
                <a:gd name="T4" fmla="*/ 0 w 20"/>
                <a:gd name="T5" fmla="*/ 0 h 5"/>
                <a:gd name="T6" fmla="*/ 0 w 20"/>
                <a:gd name="T7" fmla="*/ 0 h 5"/>
                <a:gd name="T8" fmla="*/ 0 w 20"/>
                <a:gd name="T9" fmla="*/ 0 h 5"/>
                <a:gd name="T10" fmla="*/ 0 60000 65536"/>
                <a:gd name="T11" fmla="*/ 0 60000 65536"/>
                <a:gd name="T12" fmla="*/ 0 60000 65536"/>
                <a:gd name="T13" fmla="*/ 0 60000 65536"/>
                <a:gd name="T14" fmla="*/ 0 60000 65536"/>
                <a:gd name="T15" fmla="*/ 0 w 20"/>
                <a:gd name="T16" fmla="*/ 0 h 5"/>
                <a:gd name="T17" fmla="*/ 20 w 20"/>
                <a:gd name="T18" fmla="*/ 5 h 5"/>
              </a:gdLst>
              <a:ahLst/>
              <a:cxnLst>
                <a:cxn ang="T10">
                  <a:pos x="T0" y="T1"/>
                </a:cxn>
                <a:cxn ang="T11">
                  <a:pos x="T2" y="T3"/>
                </a:cxn>
                <a:cxn ang="T12">
                  <a:pos x="T4" y="T5"/>
                </a:cxn>
                <a:cxn ang="T13">
                  <a:pos x="T6" y="T7"/>
                </a:cxn>
                <a:cxn ang="T14">
                  <a:pos x="T8" y="T9"/>
                </a:cxn>
              </a:cxnLst>
              <a:rect l="T15" t="T16" r="T17" b="T18"/>
              <a:pathLst>
                <a:path w="20" h="5">
                  <a:moveTo>
                    <a:pt x="0" y="5"/>
                  </a:moveTo>
                  <a:lnTo>
                    <a:pt x="6" y="4"/>
                  </a:lnTo>
                  <a:lnTo>
                    <a:pt x="20" y="4"/>
                  </a:lnTo>
                  <a:lnTo>
                    <a:pt x="5" y="0"/>
                  </a:lnTo>
                  <a:lnTo>
                    <a:pt x="0"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4" name="Freeform 112">
              <a:extLst>
                <a:ext uri="{FF2B5EF4-FFF2-40B4-BE49-F238E27FC236}">
                  <a16:creationId xmlns:a16="http://schemas.microsoft.com/office/drawing/2014/main" id="{B10F163E-E4CF-40BA-AD84-F6309343184A}"/>
                </a:ext>
              </a:extLst>
            </p:cNvPr>
            <p:cNvSpPr>
              <a:spLocks/>
            </p:cNvSpPr>
            <p:nvPr/>
          </p:nvSpPr>
          <p:spPr bwMode="auto">
            <a:xfrm>
              <a:off x="330" y="1838"/>
              <a:ext cx="6" cy="2"/>
            </a:xfrm>
            <a:custGeom>
              <a:avLst/>
              <a:gdLst>
                <a:gd name="T0" fmla="*/ 0 w 27"/>
                <a:gd name="T1" fmla="*/ 0 h 9"/>
                <a:gd name="T2" fmla="*/ 0 w 27"/>
                <a:gd name="T3" fmla="*/ 0 h 9"/>
                <a:gd name="T4" fmla="*/ 0 w 27"/>
                <a:gd name="T5" fmla="*/ 0 h 9"/>
                <a:gd name="T6" fmla="*/ 0 w 27"/>
                <a:gd name="T7" fmla="*/ 0 h 9"/>
                <a:gd name="T8" fmla="*/ 0 w 27"/>
                <a:gd name="T9" fmla="*/ 0 h 9"/>
                <a:gd name="T10" fmla="*/ 0 w 27"/>
                <a:gd name="T11" fmla="*/ 0 h 9"/>
                <a:gd name="T12" fmla="*/ 0 w 27"/>
                <a:gd name="T13" fmla="*/ 0 h 9"/>
                <a:gd name="T14" fmla="*/ 0 w 27"/>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
                <a:gd name="T26" fmla="*/ 27 w 2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
                  <a:moveTo>
                    <a:pt x="27" y="7"/>
                  </a:moveTo>
                  <a:lnTo>
                    <a:pt x="23" y="3"/>
                  </a:lnTo>
                  <a:lnTo>
                    <a:pt x="17" y="1"/>
                  </a:lnTo>
                  <a:lnTo>
                    <a:pt x="6" y="0"/>
                  </a:lnTo>
                  <a:lnTo>
                    <a:pt x="0" y="9"/>
                  </a:lnTo>
                  <a:lnTo>
                    <a:pt x="8" y="3"/>
                  </a:lnTo>
                  <a:lnTo>
                    <a:pt x="15" y="2"/>
                  </a:lnTo>
                  <a:lnTo>
                    <a:pt x="27" y="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5" name="Freeform 113">
              <a:extLst>
                <a:ext uri="{FF2B5EF4-FFF2-40B4-BE49-F238E27FC236}">
                  <a16:creationId xmlns:a16="http://schemas.microsoft.com/office/drawing/2014/main" id="{D570696E-73F6-4926-BB73-D27EEB8747BC}"/>
                </a:ext>
              </a:extLst>
            </p:cNvPr>
            <p:cNvSpPr>
              <a:spLocks/>
            </p:cNvSpPr>
            <p:nvPr/>
          </p:nvSpPr>
          <p:spPr bwMode="auto">
            <a:xfrm>
              <a:off x="340" y="1841"/>
              <a:ext cx="4" cy="1"/>
            </a:xfrm>
            <a:custGeom>
              <a:avLst/>
              <a:gdLst>
                <a:gd name="T0" fmla="*/ 0 w 20"/>
                <a:gd name="T1" fmla="*/ 0 h 4"/>
                <a:gd name="T2" fmla="*/ 0 w 20"/>
                <a:gd name="T3" fmla="*/ 0 h 4"/>
                <a:gd name="T4" fmla="*/ 0 w 20"/>
                <a:gd name="T5" fmla="*/ 0 h 4"/>
                <a:gd name="T6" fmla="*/ 0 w 20"/>
                <a:gd name="T7" fmla="*/ 0 h 4"/>
                <a:gd name="T8" fmla="*/ 0 w 20"/>
                <a:gd name="T9" fmla="*/ 0 h 4"/>
                <a:gd name="T10" fmla="*/ 0 w 20"/>
                <a:gd name="T11" fmla="*/ 0 h 4"/>
                <a:gd name="T12" fmla="*/ 0 w 20"/>
                <a:gd name="T13" fmla="*/ 0 h 4"/>
                <a:gd name="T14" fmla="*/ 0 60000 65536"/>
                <a:gd name="T15" fmla="*/ 0 60000 65536"/>
                <a:gd name="T16" fmla="*/ 0 60000 65536"/>
                <a:gd name="T17" fmla="*/ 0 60000 65536"/>
                <a:gd name="T18" fmla="*/ 0 60000 65536"/>
                <a:gd name="T19" fmla="*/ 0 60000 65536"/>
                <a:gd name="T20" fmla="*/ 0 60000 65536"/>
                <a:gd name="T21" fmla="*/ 0 w 20"/>
                <a:gd name="T22" fmla="*/ 0 h 4"/>
                <a:gd name="T23" fmla="*/ 20 w 2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
                  <a:moveTo>
                    <a:pt x="0" y="2"/>
                  </a:moveTo>
                  <a:lnTo>
                    <a:pt x="4" y="0"/>
                  </a:lnTo>
                  <a:lnTo>
                    <a:pt x="11" y="0"/>
                  </a:lnTo>
                  <a:lnTo>
                    <a:pt x="20" y="4"/>
                  </a:lnTo>
                  <a:lnTo>
                    <a:pt x="15" y="3"/>
                  </a:lnTo>
                  <a:lnTo>
                    <a:pt x="11" y="1"/>
                  </a:lnTo>
                  <a:lnTo>
                    <a:pt x="0"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6" name="Freeform 114">
              <a:extLst>
                <a:ext uri="{FF2B5EF4-FFF2-40B4-BE49-F238E27FC236}">
                  <a16:creationId xmlns:a16="http://schemas.microsoft.com/office/drawing/2014/main" id="{43569911-4E0F-433B-BBE3-3C38AFE420DB}"/>
                </a:ext>
              </a:extLst>
            </p:cNvPr>
            <p:cNvSpPr>
              <a:spLocks/>
            </p:cNvSpPr>
            <p:nvPr/>
          </p:nvSpPr>
          <p:spPr bwMode="auto">
            <a:xfrm>
              <a:off x="323" y="1845"/>
              <a:ext cx="6" cy="15"/>
            </a:xfrm>
            <a:custGeom>
              <a:avLst/>
              <a:gdLst>
                <a:gd name="T0" fmla="*/ 0 w 31"/>
                <a:gd name="T1" fmla="*/ 0 h 74"/>
                <a:gd name="T2" fmla="*/ 0 w 31"/>
                <a:gd name="T3" fmla="*/ 0 h 74"/>
                <a:gd name="T4" fmla="*/ 0 w 31"/>
                <a:gd name="T5" fmla="*/ 0 h 74"/>
                <a:gd name="T6" fmla="*/ 0 w 31"/>
                <a:gd name="T7" fmla="*/ 0 h 74"/>
                <a:gd name="T8" fmla="*/ 0 w 31"/>
                <a:gd name="T9" fmla="*/ 0 h 74"/>
                <a:gd name="T10" fmla="*/ 0 w 31"/>
                <a:gd name="T11" fmla="*/ 0 h 74"/>
                <a:gd name="T12" fmla="*/ 0 w 31"/>
                <a:gd name="T13" fmla="*/ 0 h 74"/>
                <a:gd name="T14" fmla="*/ 0 w 31"/>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74"/>
                <a:gd name="T26" fmla="*/ 31 w 31"/>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74">
                  <a:moveTo>
                    <a:pt x="0" y="0"/>
                  </a:moveTo>
                  <a:lnTo>
                    <a:pt x="17" y="19"/>
                  </a:lnTo>
                  <a:lnTo>
                    <a:pt x="25" y="42"/>
                  </a:lnTo>
                  <a:lnTo>
                    <a:pt x="26" y="74"/>
                  </a:lnTo>
                  <a:lnTo>
                    <a:pt x="31" y="49"/>
                  </a:lnTo>
                  <a:lnTo>
                    <a:pt x="29" y="29"/>
                  </a:lnTo>
                  <a:lnTo>
                    <a:pt x="24" y="20"/>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7" name="Freeform 115">
              <a:extLst>
                <a:ext uri="{FF2B5EF4-FFF2-40B4-BE49-F238E27FC236}">
                  <a16:creationId xmlns:a16="http://schemas.microsoft.com/office/drawing/2014/main" id="{5167B828-A3C0-410E-8D24-882C78A73488}"/>
                </a:ext>
              </a:extLst>
            </p:cNvPr>
            <p:cNvSpPr>
              <a:spLocks/>
            </p:cNvSpPr>
            <p:nvPr/>
          </p:nvSpPr>
          <p:spPr bwMode="auto">
            <a:xfrm>
              <a:off x="308" y="1839"/>
              <a:ext cx="10" cy="5"/>
            </a:xfrm>
            <a:custGeom>
              <a:avLst/>
              <a:gdLst>
                <a:gd name="T0" fmla="*/ 0 w 50"/>
                <a:gd name="T1" fmla="*/ 0 h 25"/>
                <a:gd name="T2" fmla="*/ 0 w 50"/>
                <a:gd name="T3" fmla="*/ 0 h 25"/>
                <a:gd name="T4" fmla="*/ 0 w 50"/>
                <a:gd name="T5" fmla="*/ 0 h 25"/>
                <a:gd name="T6" fmla="*/ 0 w 50"/>
                <a:gd name="T7" fmla="*/ 0 h 25"/>
                <a:gd name="T8" fmla="*/ 0 w 50"/>
                <a:gd name="T9" fmla="*/ 0 h 25"/>
                <a:gd name="T10" fmla="*/ 0 w 50"/>
                <a:gd name="T11" fmla="*/ 0 h 25"/>
                <a:gd name="T12" fmla="*/ 0 60000 65536"/>
                <a:gd name="T13" fmla="*/ 0 60000 65536"/>
                <a:gd name="T14" fmla="*/ 0 60000 65536"/>
                <a:gd name="T15" fmla="*/ 0 60000 65536"/>
                <a:gd name="T16" fmla="*/ 0 60000 65536"/>
                <a:gd name="T17" fmla="*/ 0 60000 65536"/>
                <a:gd name="T18" fmla="*/ 0 w 50"/>
                <a:gd name="T19" fmla="*/ 0 h 25"/>
                <a:gd name="T20" fmla="*/ 50 w 5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50" h="25">
                  <a:moveTo>
                    <a:pt x="0" y="11"/>
                  </a:moveTo>
                  <a:lnTo>
                    <a:pt x="19" y="13"/>
                  </a:lnTo>
                  <a:lnTo>
                    <a:pt x="50" y="25"/>
                  </a:lnTo>
                  <a:lnTo>
                    <a:pt x="28" y="9"/>
                  </a:lnTo>
                  <a:lnTo>
                    <a:pt x="1" y="0"/>
                  </a:lnTo>
                  <a:lnTo>
                    <a:pt x="0" y="1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8" name="Freeform 116">
              <a:extLst>
                <a:ext uri="{FF2B5EF4-FFF2-40B4-BE49-F238E27FC236}">
                  <a16:creationId xmlns:a16="http://schemas.microsoft.com/office/drawing/2014/main" id="{CE7B2081-C088-4820-9607-49D617B9BED0}"/>
                </a:ext>
              </a:extLst>
            </p:cNvPr>
            <p:cNvSpPr>
              <a:spLocks/>
            </p:cNvSpPr>
            <p:nvPr/>
          </p:nvSpPr>
          <p:spPr bwMode="auto">
            <a:xfrm>
              <a:off x="321" y="1862"/>
              <a:ext cx="7" cy="7"/>
            </a:xfrm>
            <a:custGeom>
              <a:avLst/>
              <a:gdLst>
                <a:gd name="T0" fmla="*/ 0 w 39"/>
                <a:gd name="T1" fmla="*/ 0 h 33"/>
                <a:gd name="T2" fmla="*/ 0 w 39"/>
                <a:gd name="T3" fmla="*/ 0 h 33"/>
                <a:gd name="T4" fmla="*/ 0 w 39"/>
                <a:gd name="T5" fmla="*/ 0 h 33"/>
                <a:gd name="T6" fmla="*/ 0 w 39"/>
                <a:gd name="T7" fmla="*/ 0 h 33"/>
                <a:gd name="T8" fmla="*/ 0 w 39"/>
                <a:gd name="T9" fmla="*/ 0 h 33"/>
                <a:gd name="T10" fmla="*/ 0 60000 65536"/>
                <a:gd name="T11" fmla="*/ 0 60000 65536"/>
                <a:gd name="T12" fmla="*/ 0 60000 65536"/>
                <a:gd name="T13" fmla="*/ 0 60000 65536"/>
                <a:gd name="T14" fmla="*/ 0 60000 65536"/>
                <a:gd name="T15" fmla="*/ 0 w 39"/>
                <a:gd name="T16" fmla="*/ 0 h 33"/>
                <a:gd name="T17" fmla="*/ 39 w 39"/>
                <a:gd name="T18" fmla="*/ 33 h 33"/>
              </a:gdLst>
              <a:ahLst/>
              <a:cxnLst>
                <a:cxn ang="T10">
                  <a:pos x="T0" y="T1"/>
                </a:cxn>
                <a:cxn ang="T11">
                  <a:pos x="T2" y="T3"/>
                </a:cxn>
                <a:cxn ang="T12">
                  <a:pos x="T4" y="T5"/>
                </a:cxn>
                <a:cxn ang="T13">
                  <a:pos x="T6" y="T7"/>
                </a:cxn>
                <a:cxn ang="T14">
                  <a:pos x="T8" y="T9"/>
                </a:cxn>
              </a:cxnLst>
              <a:rect l="T15" t="T16" r="T17" b="T18"/>
              <a:pathLst>
                <a:path w="39" h="33">
                  <a:moveTo>
                    <a:pt x="39" y="0"/>
                  </a:moveTo>
                  <a:lnTo>
                    <a:pt x="20" y="21"/>
                  </a:lnTo>
                  <a:lnTo>
                    <a:pt x="0" y="33"/>
                  </a:lnTo>
                  <a:lnTo>
                    <a:pt x="26" y="25"/>
                  </a:lnTo>
                  <a:lnTo>
                    <a:pt x="3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9" name="Freeform 117">
              <a:extLst>
                <a:ext uri="{FF2B5EF4-FFF2-40B4-BE49-F238E27FC236}">
                  <a16:creationId xmlns:a16="http://schemas.microsoft.com/office/drawing/2014/main" id="{B4C15868-31C9-4531-93A5-D0C29224A050}"/>
                </a:ext>
              </a:extLst>
            </p:cNvPr>
            <p:cNvSpPr>
              <a:spLocks/>
            </p:cNvSpPr>
            <p:nvPr/>
          </p:nvSpPr>
          <p:spPr bwMode="auto">
            <a:xfrm>
              <a:off x="332" y="1858"/>
              <a:ext cx="7" cy="7"/>
            </a:xfrm>
            <a:custGeom>
              <a:avLst/>
              <a:gdLst>
                <a:gd name="T0" fmla="*/ 0 w 38"/>
                <a:gd name="T1" fmla="*/ 0 h 35"/>
                <a:gd name="T2" fmla="*/ 0 w 38"/>
                <a:gd name="T3" fmla="*/ 0 h 35"/>
                <a:gd name="T4" fmla="*/ 0 w 38"/>
                <a:gd name="T5" fmla="*/ 0 h 35"/>
                <a:gd name="T6" fmla="*/ 0 w 38"/>
                <a:gd name="T7" fmla="*/ 0 h 35"/>
                <a:gd name="T8" fmla="*/ 0 w 38"/>
                <a:gd name="T9" fmla="*/ 0 h 35"/>
                <a:gd name="T10" fmla="*/ 0 w 38"/>
                <a:gd name="T11" fmla="*/ 0 h 35"/>
                <a:gd name="T12" fmla="*/ 0 w 38"/>
                <a:gd name="T13" fmla="*/ 0 h 35"/>
                <a:gd name="T14" fmla="*/ 0 w 38"/>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5"/>
                <a:gd name="T26" fmla="*/ 38 w 38"/>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5">
                  <a:moveTo>
                    <a:pt x="0" y="0"/>
                  </a:moveTo>
                  <a:lnTo>
                    <a:pt x="3" y="13"/>
                  </a:lnTo>
                  <a:lnTo>
                    <a:pt x="22" y="29"/>
                  </a:lnTo>
                  <a:lnTo>
                    <a:pt x="38" y="35"/>
                  </a:lnTo>
                  <a:lnTo>
                    <a:pt x="12" y="32"/>
                  </a:lnTo>
                  <a:lnTo>
                    <a:pt x="3" y="21"/>
                  </a:lnTo>
                  <a:lnTo>
                    <a:pt x="2" y="9"/>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0" name="Freeform 118">
              <a:extLst>
                <a:ext uri="{FF2B5EF4-FFF2-40B4-BE49-F238E27FC236}">
                  <a16:creationId xmlns:a16="http://schemas.microsoft.com/office/drawing/2014/main" id="{DADDB975-1310-491E-977B-10B2C99BBA5A}"/>
                </a:ext>
              </a:extLst>
            </p:cNvPr>
            <p:cNvSpPr>
              <a:spLocks/>
            </p:cNvSpPr>
            <p:nvPr/>
          </p:nvSpPr>
          <p:spPr bwMode="auto">
            <a:xfrm>
              <a:off x="278" y="1810"/>
              <a:ext cx="41" cy="31"/>
            </a:xfrm>
            <a:custGeom>
              <a:avLst/>
              <a:gdLst>
                <a:gd name="T0" fmla="*/ 0 w 201"/>
                <a:gd name="T1" fmla="*/ 0 h 158"/>
                <a:gd name="T2" fmla="*/ 0 w 201"/>
                <a:gd name="T3" fmla="*/ 0 h 158"/>
                <a:gd name="T4" fmla="*/ 0 w 201"/>
                <a:gd name="T5" fmla="*/ 0 h 158"/>
                <a:gd name="T6" fmla="*/ 0 w 201"/>
                <a:gd name="T7" fmla="*/ 0 h 158"/>
                <a:gd name="T8" fmla="*/ 0 w 201"/>
                <a:gd name="T9" fmla="*/ 0 h 158"/>
                <a:gd name="T10" fmla="*/ 0 w 201"/>
                <a:gd name="T11" fmla="*/ 0 h 158"/>
                <a:gd name="T12" fmla="*/ 0 w 201"/>
                <a:gd name="T13" fmla="*/ 0 h 158"/>
                <a:gd name="T14" fmla="*/ 0 60000 65536"/>
                <a:gd name="T15" fmla="*/ 0 60000 65536"/>
                <a:gd name="T16" fmla="*/ 0 60000 65536"/>
                <a:gd name="T17" fmla="*/ 0 60000 65536"/>
                <a:gd name="T18" fmla="*/ 0 60000 65536"/>
                <a:gd name="T19" fmla="*/ 0 60000 65536"/>
                <a:gd name="T20" fmla="*/ 0 60000 65536"/>
                <a:gd name="T21" fmla="*/ 0 w 201"/>
                <a:gd name="T22" fmla="*/ 0 h 158"/>
                <a:gd name="T23" fmla="*/ 201 w 201"/>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158">
                  <a:moveTo>
                    <a:pt x="165" y="158"/>
                  </a:moveTo>
                  <a:lnTo>
                    <a:pt x="201" y="76"/>
                  </a:lnTo>
                  <a:lnTo>
                    <a:pt x="132" y="31"/>
                  </a:lnTo>
                  <a:lnTo>
                    <a:pt x="29" y="0"/>
                  </a:lnTo>
                  <a:lnTo>
                    <a:pt x="0" y="87"/>
                  </a:lnTo>
                  <a:lnTo>
                    <a:pt x="94" y="114"/>
                  </a:lnTo>
                  <a:lnTo>
                    <a:pt x="165" y="158"/>
                  </a:lnTo>
                  <a:close/>
                </a:path>
              </a:pathLst>
            </a:custGeom>
            <a:solidFill>
              <a:srgbClr val="FFFFFF"/>
            </a:solidFill>
            <a:ln w="317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1" name="Oval 119">
              <a:extLst>
                <a:ext uri="{FF2B5EF4-FFF2-40B4-BE49-F238E27FC236}">
                  <a16:creationId xmlns:a16="http://schemas.microsoft.com/office/drawing/2014/main" id="{5AB76AE1-E08F-4E75-B154-EEBAE6C9BD07}"/>
                </a:ext>
              </a:extLst>
            </p:cNvPr>
            <p:cNvSpPr>
              <a:spLocks noChangeArrowheads="1"/>
            </p:cNvSpPr>
            <p:nvPr/>
          </p:nvSpPr>
          <p:spPr bwMode="auto">
            <a:xfrm>
              <a:off x="304" y="1824"/>
              <a:ext cx="7" cy="9"/>
            </a:xfrm>
            <a:prstGeom prst="ellipse">
              <a:avLst/>
            </a:prstGeom>
            <a:solidFill>
              <a:srgbClr val="FFFFFF"/>
            </a:solidFill>
            <a:ln w="3175">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2" name="Freeform 120">
              <a:extLst>
                <a:ext uri="{FF2B5EF4-FFF2-40B4-BE49-F238E27FC236}">
                  <a16:creationId xmlns:a16="http://schemas.microsoft.com/office/drawing/2014/main" id="{A48AEEDD-495E-4742-8FF6-A446CC051FF8}"/>
                </a:ext>
              </a:extLst>
            </p:cNvPr>
            <p:cNvSpPr>
              <a:spLocks/>
            </p:cNvSpPr>
            <p:nvPr/>
          </p:nvSpPr>
          <p:spPr bwMode="auto">
            <a:xfrm>
              <a:off x="297" y="1826"/>
              <a:ext cx="10" cy="22"/>
            </a:xfrm>
            <a:custGeom>
              <a:avLst/>
              <a:gdLst>
                <a:gd name="T0" fmla="*/ 0 w 52"/>
                <a:gd name="T1" fmla="*/ 0 h 111"/>
                <a:gd name="T2" fmla="*/ 0 w 52"/>
                <a:gd name="T3" fmla="*/ 0 h 111"/>
                <a:gd name="T4" fmla="*/ 0 w 52"/>
                <a:gd name="T5" fmla="*/ 0 h 111"/>
                <a:gd name="T6" fmla="*/ 0 w 52"/>
                <a:gd name="T7" fmla="*/ 0 h 111"/>
                <a:gd name="T8" fmla="*/ 0 w 52"/>
                <a:gd name="T9" fmla="*/ 0 h 111"/>
                <a:gd name="T10" fmla="*/ 0 w 52"/>
                <a:gd name="T11" fmla="*/ 0 h 111"/>
                <a:gd name="T12" fmla="*/ 0 w 52"/>
                <a:gd name="T13" fmla="*/ 0 h 111"/>
                <a:gd name="T14" fmla="*/ 0 w 52"/>
                <a:gd name="T15" fmla="*/ 0 h 111"/>
                <a:gd name="T16" fmla="*/ 0 w 52"/>
                <a:gd name="T17" fmla="*/ 0 h 111"/>
                <a:gd name="T18" fmla="*/ 0 w 52"/>
                <a:gd name="T19" fmla="*/ 0 h 111"/>
                <a:gd name="T20" fmla="*/ 0 w 52"/>
                <a:gd name="T21" fmla="*/ 0 h 111"/>
                <a:gd name="T22" fmla="*/ 0 w 52"/>
                <a:gd name="T23" fmla="*/ 0 h 111"/>
                <a:gd name="T24" fmla="*/ 0 w 52"/>
                <a:gd name="T25" fmla="*/ 0 h 111"/>
                <a:gd name="T26" fmla="*/ 0 w 52"/>
                <a:gd name="T27" fmla="*/ 0 h 111"/>
                <a:gd name="T28" fmla="*/ 0 w 52"/>
                <a:gd name="T29" fmla="*/ 0 h 111"/>
                <a:gd name="T30" fmla="*/ 0 w 52"/>
                <a:gd name="T31" fmla="*/ 0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111"/>
                <a:gd name="T50" fmla="*/ 52 w 52"/>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111">
                  <a:moveTo>
                    <a:pt x="4" y="74"/>
                  </a:moveTo>
                  <a:lnTo>
                    <a:pt x="7" y="55"/>
                  </a:lnTo>
                  <a:lnTo>
                    <a:pt x="5" y="36"/>
                  </a:lnTo>
                  <a:lnTo>
                    <a:pt x="4" y="23"/>
                  </a:lnTo>
                  <a:lnTo>
                    <a:pt x="0" y="13"/>
                  </a:lnTo>
                  <a:lnTo>
                    <a:pt x="4" y="4"/>
                  </a:lnTo>
                  <a:lnTo>
                    <a:pt x="11" y="0"/>
                  </a:lnTo>
                  <a:lnTo>
                    <a:pt x="27" y="6"/>
                  </a:lnTo>
                  <a:lnTo>
                    <a:pt x="33" y="16"/>
                  </a:lnTo>
                  <a:lnTo>
                    <a:pt x="37" y="27"/>
                  </a:lnTo>
                  <a:lnTo>
                    <a:pt x="39" y="39"/>
                  </a:lnTo>
                  <a:lnTo>
                    <a:pt x="40" y="59"/>
                  </a:lnTo>
                  <a:lnTo>
                    <a:pt x="52" y="79"/>
                  </a:lnTo>
                  <a:lnTo>
                    <a:pt x="23" y="111"/>
                  </a:lnTo>
                  <a:lnTo>
                    <a:pt x="11" y="103"/>
                  </a:lnTo>
                  <a:lnTo>
                    <a:pt x="4" y="74"/>
                  </a:lnTo>
                  <a:close/>
                </a:path>
              </a:pathLst>
            </a:custGeom>
            <a:solidFill>
              <a:srgbClr val="FFC080"/>
            </a:solidFill>
            <a:ln w="3175">
              <a:solidFill>
                <a:srgbClr val="402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3" name="Freeform 121">
              <a:extLst>
                <a:ext uri="{FF2B5EF4-FFF2-40B4-BE49-F238E27FC236}">
                  <a16:creationId xmlns:a16="http://schemas.microsoft.com/office/drawing/2014/main" id="{82583C54-5095-4867-AD3B-4574DB641E21}"/>
                </a:ext>
              </a:extLst>
            </p:cNvPr>
            <p:cNvSpPr>
              <a:spLocks/>
            </p:cNvSpPr>
            <p:nvPr/>
          </p:nvSpPr>
          <p:spPr bwMode="auto">
            <a:xfrm>
              <a:off x="301" y="1841"/>
              <a:ext cx="7" cy="7"/>
            </a:xfrm>
            <a:custGeom>
              <a:avLst/>
              <a:gdLst>
                <a:gd name="T0" fmla="*/ 0 w 35"/>
                <a:gd name="T1" fmla="*/ 0 h 34"/>
                <a:gd name="T2" fmla="*/ 0 w 35"/>
                <a:gd name="T3" fmla="*/ 0 h 34"/>
                <a:gd name="T4" fmla="*/ 0 w 35"/>
                <a:gd name="T5" fmla="*/ 0 h 34"/>
                <a:gd name="T6" fmla="*/ 0 w 35"/>
                <a:gd name="T7" fmla="*/ 0 h 34"/>
                <a:gd name="T8" fmla="*/ 0 w 35"/>
                <a:gd name="T9" fmla="*/ 0 h 34"/>
                <a:gd name="T10" fmla="*/ 0 60000 65536"/>
                <a:gd name="T11" fmla="*/ 0 60000 65536"/>
                <a:gd name="T12" fmla="*/ 0 60000 65536"/>
                <a:gd name="T13" fmla="*/ 0 60000 65536"/>
                <a:gd name="T14" fmla="*/ 0 60000 65536"/>
                <a:gd name="T15" fmla="*/ 0 w 35"/>
                <a:gd name="T16" fmla="*/ 0 h 34"/>
                <a:gd name="T17" fmla="*/ 35 w 35"/>
                <a:gd name="T18" fmla="*/ 34 h 34"/>
              </a:gdLst>
              <a:ahLst/>
              <a:cxnLst>
                <a:cxn ang="T10">
                  <a:pos x="T0" y="T1"/>
                </a:cxn>
                <a:cxn ang="T11">
                  <a:pos x="T2" y="T3"/>
                </a:cxn>
                <a:cxn ang="T12">
                  <a:pos x="T4" y="T5"/>
                </a:cxn>
                <a:cxn ang="T13">
                  <a:pos x="T6" y="T7"/>
                </a:cxn>
                <a:cxn ang="T14">
                  <a:pos x="T8" y="T9"/>
                </a:cxn>
              </a:cxnLst>
              <a:rect l="T15" t="T16" r="T17" b="T18"/>
              <a:pathLst>
                <a:path w="35" h="34">
                  <a:moveTo>
                    <a:pt x="24" y="0"/>
                  </a:moveTo>
                  <a:lnTo>
                    <a:pt x="35" y="4"/>
                  </a:lnTo>
                  <a:lnTo>
                    <a:pt x="9" y="34"/>
                  </a:lnTo>
                  <a:lnTo>
                    <a:pt x="0" y="26"/>
                  </a:lnTo>
                  <a:lnTo>
                    <a:pt x="24" y="0"/>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4" name="Freeform 122">
              <a:extLst>
                <a:ext uri="{FF2B5EF4-FFF2-40B4-BE49-F238E27FC236}">
                  <a16:creationId xmlns:a16="http://schemas.microsoft.com/office/drawing/2014/main" id="{02460E35-270D-4034-B867-96E81D5CBC20}"/>
                </a:ext>
              </a:extLst>
            </p:cNvPr>
            <p:cNvSpPr>
              <a:spLocks/>
            </p:cNvSpPr>
            <p:nvPr/>
          </p:nvSpPr>
          <p:spPr bwMode="auto">
            <a:xfrm>
              <a:off x="312" y="1815"/>
              <a:ext cx="9" cy="20"/>
            </a:xfrm>
            <a:custGeom>
              <a:avLst/>
              <a:gdLst>
                <a:gd name="T0" fmla="*/ 0 w 48"/>
                <a:gd name="T1" fmla="*/ 0 h 97"/>
                <a:gd name="T2" fmla="*/ 0 w 48"/>
                <a:gd name="T3" fmla="*/ 0 h 97"/>
                <a:gd name="T4" fmla="*/ 0 w 48"/>
                <a:gd name="T5" fmla="*/ 0 h 97"/>
                <a:gd name="T6" fmla="*/ 0 w 48"/>
                <a:gd name="T7" fmla="*/ 0 h 97"/>
                <a:gd name="T8" fmla="*/ 0 w 48"/>
                <a:gd name="T9" fmla="*/ 0 h 97"/>
                <a:gd name="T10" fmla="*/ 0 w 48"/>
                <a:gd name="T11" fmla="*/ 0 h 97"/>
                <a:gd name="T12" fmla="*/ 0 w 48"/>
                <a:gd name="T13" fmla="*/ 0 h 97"/>
                <a:gd name="T14" fmla="*/ 0 w 48"/>
                <a:gd name="T15" fmla="*/ 0 h 97"/>
                <a:gd name="T16" fmla="*/ 0 w 48"/>
                <a:gd name="T17" fmla="*/ 0 h 97"/>
                <a:gd name="T18" fmla="*/ 0 w 48"/>
                <a:gd name="T19" fmla="*/ 0 h 97"/>
                <a:gd name="T20" fmla="*/ 0 w 48"/>
                <a:gd name="T21" fmla="*/ 0 h 97"/>
                <a:gd name="T22" fmla="*/ 0 w 48"/>
                <a:gd name="T23" fmla="*/ 0 h 97"/>
                <a:gd name="T24" fmla="*/ 0 w 48"/>
                <a:gd name="T25" fmla="*/ 0 h 97"/>
                <a:gd name="T26" fmla="*/ 0 w 48"/>
                <a:gd name="T27" fmla="*/ 0 h 97"/>
                <a:gd name="T28" fmla="*/ 0 w 48"/>
                <a:gd name="T29" fmla="*/ 0 h 97"/>
                <a:gd name="T30" fmla="*/ 0 w 48"/>
                <a:gd name="T31" fmla="*/ 0 h 97"/>
                <a:gd name="T32" fmla="*/ 0 w 48"/>
                <a:gd name="T33" fmla="*/ 0 h 97"/>
                <a:gd name="T34" fmla="*/ 0 w 48"/>
                <a:gd name="T35" fmla="*/ 0 h 97"/>
                <a:gd name="T36" fmla="*/ 0 w 48"/>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97"/>
                <a:gd name="T59" fmla="*/ 48 w 48"/>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97">
                  <a:moveTo>
                    <a:pt x="0" y="23"/>
                  </a:moveTo>
                  <a:lnTo>
                    <a:pt x="4" y="43"/>
                  </a:lnTo>
                  <a:lnTo>
                    <a:pt x="6" y="51"/>
                  </a:lnTo>
                  <a:lnTo>
                    <a:pt x="7" y="64"/>
                  </a:lnTo>
                  <a:lnTo>
                    <a:pt x="5" y="73"/>
                  </a:lnTo>
                  <a:lnTo>
                    <a:pt x="7" y="84"/>
                  </a:lnTo>
                  <a:lnTo>
                    <a:pt x="14" y="95"/>
                  </a:lnTo>
                  <a:lnTo>
                    <a:pt x="21" y="96"/>
                  </a:lnTo>
                  <a:lnTo>
                    <a:pt x="34" y="97"/>
                  </a:lnTo>
                  <a:lnTo>
                    <a:pt x="43" y="91"/>
                  </a:lnTo>
                  <a:lnTo>
                    <a:pt x="46" y="88"/>
                  </a:lnTo>
                  <a:lnTo>
                    <a:pt x="48" y="77"/>
                  </a:lnTo>
                  <a:lnTo>
                    <a:pt x="48" y="59"/>
                  </a:lnTo>
                  <a:lnTo>
                    <a:pt x="48" y="48"/>
                  </a:lnTo>
                  <a:lnTo>
                    <a:pt x="46" y="32"/>
                  </a:lnTo>
                  <a:lnTo>
                    <a:pt x="44" y="22"/>
                  </a:lnTo>
                  <a:lnTo>
                    <a:pt x="36" y="0"/>
                  </a:lnTo>
                  <a:lnTo>
                    <a:pt x="7" y="1"/>
                  </a:lnTo>
                  <a:lnTo>
                    <a:pt x="0" y="23"/>
                  </a:lnTo>
                  <a:close/>
                </a:path>
              </a:pathLst>
            </a:custGeom>
            <a:solidFill>
              <a:srgbClr val="FFC080"/>
            </a:solidFill>
            <a:ln w="3175">
              <a:solidFill>
                <a:srgbClr val="402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5" name="Freeform 123">
              <a:extLst>
                <a:ext uri="{FF2B5EF4-FFF2-40B4-BE49-F238E27FC236}">
                  <a16:creationId xmlns:a16="http://schemas.microsoft.com/office/drawing/2014/main" id="{77228270-5E2C-4A54-A0A3-ED903F88FD2C}"/>
                </a:ext>
              </a:extLst>
            </p:cNvPr>
            <p:cNvSpPr>
              <a:spLocks/>
            </p:cNvSpPr>
            <p:nvPr/>
          </p:nvSpPr>
          <p:spPr bwMode="auto">
            <a:xfrm>
              <a:off x="315" y="1828"/>
              <a:ext cx="5" cy="4"/>
            </a:xfrm>
            <a:custGeom>
              <a:avLst/>
              <a:gdLst>
                <a:gd name="T0" fmla="*/ 0 w 24"/>
                <a:gd name="T1" fmla="*/ 0 h 20"/>
                <a:gd name="T2" fmla="*/ 0 w 24"/>
                <a:gd name="T3" fmla="*/ 0 h 20"/>
                <a:gd name="T4" fmla="*/ 0 w 24"/>
                <a:gd name="T5" fmla="*/ 0 h 20"/>
                <a:gd name="T6" fmla="*/ 0 w 24"/>
                <a:gd name="T7" fmla="*/ 0 h 20"/>
                <a:gd name="T8" fmla="*/ 0 w 24"/>
                <a:gd name="T9" fmla="*/ 0 h 20"/>
                <a:gd name="T10" fmla="*/ 0 w 24"/>
                <a:gd name="T11" fmla="*/ 0 h 20"/>
                <a:gd name="T12" fmla="*/ 0 w 24"/>
                <a:gd name="T13" fmla="*/ 0 h 20"/>
                <a:gd name="T14" fmla="*/ 0 w 24"/>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0"/>
                <a:gd name="T26" fmla="*/ 24 w 24"/>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0">
                  <a:moveTo>
                    <a:pt x="24" y="5"/>
                  </a:moveTo>
                  <a:lnTo>
                    <a:pt x="12" y="0"/>
                  </a:lnTo>
                  <a:lnTo>
                    <a:pt x="3" y="1"/>
                  </a:lnTo>
                  <a:lnTo>
                    <a:pt x="0" y="5"/>
                  </a:lnTo>
                  <a:lnTo>
                    <a:pt x="1" y="20"/>
                  </a:lnTo>
                  <a:lnTo>
                    <a:pt x="3" y="8"/>
                  </a:lnTo>
                  <a:lnTo>
                    <a:pt x="5" y="4"/>
                  </a:lnTo>
                  <a:lnTo>
                    <a:pt x="24"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126" name="Group 124">
            <a:extLst>
              <a:ext uri="{FF2B5EF4-FFF2-40B4-BE49-F238E27FC236}">
                <a16:creationId xmlns:a16="http://schemas.microsoft.com/office/drawing/2014/main" id="{693CBB73-5566-4444-8183-AA5AE01B6833}"/>
              </a:ext>
            </a:extLst>
          </p:cNvPr>
          <p:cNvGrpSpPr>
            <a:grpSpLocks/>
          </p:cNvGrpSpPr>
          <p:nvPr/>
        </p:nvGrpSpPr>
        <p:grpSpPr bwMode="auto">
          <a:xfrm>
            <a:off x="558800" y="4398963"/>
            <a:ext cx="220662" cy="112712"/>
            <a:chOff x="375" y="2315"/>
            <a:chExt cx="139" cy="71"/>
          </a:xfrm>
        </p:grpSpPr>
        <p:sp>
          <p:nvSpPr>
            <p:cNvPr id="127" name="Freeform 125">
              <a:extLst>
                <a:ext uri="{FF2B5EF4-FFF2-40B4-BE49-F238E27FC236}">
                  <a16:creationId xmlns:a16="http://schemas.microsoft.com/office/drawing/2014/main" id="{09722370-A04D-42F4-B2C4-3D9E03D76A8D}"/>
                </a:ext>
              </a:extLst>
            </p:cNvPr>
            <p:cNvSpPr>
              <a:spLocks/>
            </p:cNvSpPr>
            <p:nvPr/>
          </p:nvSpPr>
          <p:spPr bwMode="auto">
            <a:xfrm>
              <a:off x="375" y="2315"/>
              <a:ext cx="139" cy="71"/>
            </a:xfrm>
            <a:custGeom>
              <a:avLst/>
              <a:gdLst>
                <a:gd name="T0" fmla="*/ 0 w 691"/>
                <a:gd name="T1" fmla="*/ 0 h 355"/>
                <a:gd name="T2" fmla="*/ 0 w 691"/>
                <a:gd name="T3" fmla="*/ 0 h 355"/>
                <a:gd name="T4" fmla="*/ 0 w 691"/>
                <a:gd name="T5" fmla="*/ 0 h 355"/>
                <a:gd name="T6" fmla="*/ 0 w 691"/>
                <a:gd name="T7" fmla="*/ 0 h 355"/>
                <a:gd name="T8" fmla="*/ 0 w 691"/>
                <a:gd name="T9" fmla="*/ 0 h 355"/>
                <a:gd name="T10" fmla="*/ 0 w 691"/>
                <a:gd name="T11" fmla="*/ 0 h 355"/>
                <a:gd name="T12" fmla="*/ 0 w 691"/>
                <a:gd name="T13" fmla="*/ 0 h 355"/>
                <a:gd name="T14" fmla="*/ 0 w 691"/>
                <a:gd name="T15" fmla="*/ 0 h 355"/>
                <a:gd name="T16" fmla="*/ 0 w 691"/>
                <a:gd name="T17" fmla="*/ 0 h 355"/>
                <a:gd name="T18" fmla="*/ 0 w 691"/>
                <a:gd name="T19" fmla="*/ 0 h 355"/>
                <a:gd name="T20" fmla="*/ 0 w 691"/>
                <a:gd name="T21" fmla="*/ 0 h 355"/>
                <a:gd name="T22" fmla="*/ 0 w 691"/>
                <a:gd name="T23" fmla="*/ 0 h 355"/>
                <a:gd name="T24" fmla="*/ 0 w 691"/>
                <a:gd name="T25" fmla="*/ 0 h 355"/>
                <a:gd name="T26" fmla="*/ 0 w 691"/>
                <a:gd name="T27" fmla="*/ 0 h 355"/>
                <a:gd name="T28" fmla="*/ 0 w 691"/>
                <a:gd name="T29" fmla="*/ 0 h 355"/>
                <a:gd name="T30" fmla="*/ 0 w 691"/>
                <a:gd name="T31" fmla="*/ 0 h 355"/>
                <a:gd name="T32" fmla="*/ 0 w 691"/>
                <a:gd name="T33" fmla="*/ 0 h 355"/>
                <a:gd name="T34" fmla="*/ 0 w 691"/>
                <a:gd name="T35" fmla="*/ 0 h 355"/>
                <a:gd name="T36" fmla="*/ 0 w 691"/>
                <a:gd name="T37" fmla="*/ 0 h 355"/>
                <a:gd name="T38" fmla="*/ 0 w 691"/>
                <a:gd name="T39" fmla="*/ 0 h 3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1"/>
                <a:gd name="T61" fmla="*/ 0 h 355"/>
                <a:gd name="T62" fmla="*/ 691 w 691"/>
                <a:gd name="T63" fmla="*/ 355 h 3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1" h="355">
                  <a:moveTo>
                    <a:pt x="279" y="11"/>
                  </a:moveTo>
                  <a:lnTo>
                    <a:pt x="274" y="104"/>
                  </a:lnTo>
                  <a:lnTo>
                    <a:pt x="455" y="189"/>
                  </a:lnTo>
                  <a:lnTo>
                    <a:pt x="607" y="226"/>
                  </a:lnTo>
                  <a:lnTo>
                    <a:pt x="691" y="263"/>
                  </a:lnTo>
                  <a:lnTo>
                    <a:pt x="687" y="313"/>
                  </a:lnTo>
                  <a:lnTo>
                    <a:pt x="577" y="343"/>
                  </a:lnTo>
                  <a:lnTo>
                    <a:pt x="413" y="355"/>
                  </a:lnTo>
                  <a:lnTo>
                    <a:pt x="274" y="331"/>
                  </a:lnTo>
                  <a:lnTo>
                    <a:pt x="188" y="307"/>
                  </a:lnTo>
                  <a:lnTo>
                    <a:pt x="183" y="334"/>
                  </a:lnTo>
                  <a:lnTo>
                    <a:pt x="74" y="331"/>
                  </a:lnTo>
                  <a:lnTo>
                    <a:pt x="7" y="318"/>
                  </a:lnTo>
                  <a:lnTo>
                    <a:pt x="7" y="270"/>
                  </a:lnTo>
                  <a:lnTo>
                    <a:pt x="0" y="242"/>
                  </a:lnTo>
                  <a:lnTo>
                    <a:pt x="0" y="173"/>
                  </a:lnTo>
                  <a:lnTo>
                    <a:pt x="18" y="135"/>
                  </a:lnTo>
                  <a:lnTo>
                    <a:pt x="53" y="91"/>
                  </a:lnTo>
                  <a:lnTo>
                    <a:pt x="60" y="0"/>
                  </a:lnTo>
                  <a:lnTo>
                    <a:pt x="279" y="11"/>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28" name="Freeform 126">
              <a:extLst>
                <a:ext uri="{FF2B5EF4-FFF2-40B4-BE49-F238E27FC236}">
                  <a16:creationId xmlns:a16="http://schemas.microsoft.com/office/drawing/2014/main" id="{C1AC0E0B-31D5-4DC4-AB33-9315CFD9C65C}"/>
                </a:ext>
              </a:extLst>
            </p:cNvPr>
            <p:cNvSpPr>
              <a:spLocks/>
            </p:cNvSpPr>
            <p:nvPr/>
          </p:nvSpPr>
          <p:spPr bwMode="auto">
            <a:xfrm>
              <a:off x="421" y="2341"/>
              <a:ext cx="42" cy="22"/>
            </a:xfrm>
            <a:custGeom>
              <a:avLst/>
              <a:gdLst>
                <a:gd name="T0" fmla="*/ 0 w 208"/>
                <a:gd name="T1" fmla="*/ 0 h 110"/>
                <a:gd name="T2" fmla="*/ 0 w 208"/>
                <a:gd name="T3" fmla="*/ 0 h 110"/>
                <a:gd name="T4" fmla="*/ 0 w 208"/>
                <a:gd name="T5" fmla="*/ 0 h 110"/>
                <a:gd name="T6" fmla="*/ 0 w 208"/>
                <a:gd name="T7" fmla="*/ 0 h 110"/>
                <a:gd name="T8" fmla="*/ 0 w 208"/>
                <a:gd name="T9" fmla="*/ 0 h 110"/>
                <a:gd name="T10" fmla="*/ 0 60000 65536"/>
                <a:gd name="T11" fmla="*/ 0 60000 65536"/>
                <a:gd name="T12" fmla="*/ 0 60000 65536"/>
                <a:gd name="T13" fmla="*/ 0 60000 65536"/>
                <a:gd name="T14" fmla="*/ 0 60000 65536"/>
                <a:gd name="T15" fmla="*/ 0 w 208"/>
                <a:gd name="T16" fmla="*/ 0 h 110"/>
                <a:gd name="T17" fmla="*/ 208 w 208"/>
                <a:gd name="T18" fmla="*/ 110 h 110"/>
              </a:gdLst>
              <a:ahLst/>
              <a:cxnLst>
                <a:cxn ang="T10">
                  <a:pos x="T0" y="T1"/>
                </a:cxn>
                <a:cxn ang="T11">
                  <a:pos x="T2" y="T3"/>
                </a:cxn>
                <a:cxn ang="T12">
                  <a:pos x="T4" y="T5"/>
                </a:cxn>
                <a:cxn ang="T13">
                  <a:pos x="T6" y="T7"/>
                </a:cxn>
                <a:cxn ang="T14">
                  <a:pos x="T8" y="T9"/>
                </a:cxn>
              </a:cxnLst>
              <a:rect l="T15" t="T16" r="T17" b="T18"/>
              <a:pathLst>
                <a:path w="208" h="110">
                  <a:moveTo>
                    <a:pt x="53" y="0"/>
                  </a:moveTo>
                  <a:lnTo>
                    <a:pt x="0" y="58"/>
                  </a:lnTo>
                  <a:lnTo>
                    <a:pt x="186" y="110"/>
                  </a:lnTo>
                  <a:lnTo>
                    <a:pt x="208" y="70"/>
                  </a:lnTo>
                  <a:lnTo>
                    <a:pt x="5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29" name="Freeform 127">
              <a:extLst>
                <a:ext uri="{FF2B5EF4-FFF2-40B4-BE49-F238E27FC236}">
                  <a16:creationId xmlns:a16="http://schemas.microsoft.com/office/drawing/2014/main" id="{BF49F0FA-2D12-4D6B-AAB7-12171F66DAD9}"/>
                </a:ext>
              </a:extLst>
            </p:cNvPr>
            <p:cNvSpPr>
              <a:spLocks/>
            </p:cNvSpPr>
            <p:nvPr/>
          </p:nvSpPr>
          <p:spPr bwMode="auto">
            <a:xfrm>
              <a:off x="463" y="2356"/>
              <a:ext cx="46" cy="13"/>
            </a:xfrm>
            <a:custGeom>
              <a:avLst/>
              <a:gdLst>
                <a:gd name="T0" fmla="*/ 0 w 233"/>
                <a:gd name="T1" fmla="*/ 0 h 67"/>
                <a:gd name="T2" fmla="*/ 0 w 233"/>
                <a:gd name="T3" fmla="*/ 0 h 67"/>
                <a:gd name="T4" fmla="*/ 0 w 233"/>
                <a:gd name="T5" fmla="*/ 0 h 67"/>
                <a:gd name="T6" fmla="*/ 0 w 233"/>
                <a:gd name="T7" fmla="*/ 0 h 67"/>
                <a:gd name="T8" fmla="*/ 0 w 233"/>
                <a:gd name="T9" fmla="*/ 0 h 67"/>
                <a:gd name="T10" fmla="*/ 0 w 233"/>
                <a:gd name="T11" fmla="*/ 0 h 67"/>
                <a:gd name="T12" fmla="*/ 0 w 233"/>
                <a:gd name="T13" fmla="*/ 0 h 67"/>
                <a:gd name="T14" fmla="*/ 0 60000 65536"/>
                <a:gd name="T15" fmla="*/ 0 60000 65536"/>
                <a:gd name="T16" fmla="*/ 0 60000 65536"/>
                <a:gd name="T17" fmla="*/ 0 60000 65536"/>
                <a:gd name="T18" fmla="*/ 0 60000 65536"/>
                <a:gd name="T19" fmla="*/ 0 60000 65536"/>
                <a:gd name="T20" fmla="*/ 0 60000 65536"/>
                <a:gd name="T21" fmla="*/ 0 w 233"/>
                <a:gd name="T22" fmla="*/ 0 h 67"/>
                <a:gd name="T23" fmla="*/ 233 w 233"/>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 h="67">
                  <a:moveTo>
                    <a:pt x="27" y="0"/>
                  </a:moveTo>
                  <a:lnTo>
                    <a:pt x="0" y="32"/>
                  </a:lnTo>
                  <a:lnTo>
                    <a:pt x="115" y="62"/>
                  </a:lnTo>
                  <a:lnTo>
                    <a:pt x="168" y="67"/>
                  </a:lnTo>
                  <a:lnTo>
                    <a:pt x="233" y="64"/>
                  </a:lnTo>
                  <a:lnTo>
                    <a:pt x="165" y="30"/>
                  </a:lnTo>
                  <a:lnTo>
                    <a:pt x="27"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0" name="Freeform 128">
              <a:extLst>
                <a:ext uri="{FF2B5EF4-FFF2-40B4-BE49-F238E27FC236}">
                  <a16:creationId xmlns:a16="http://schemas.microsoft.com/office/drawing/2014/main" id="{D5209BF6-849A-44BB-89F5-4DAB53852631}"/>
                </a:ext>
              </a:extLst>
            </p:cNvPr>
            <p:cNvSpPr>
              <a:spLocks/>
            </p:cNvSpPr>
            <p:nvPr/>
          </p:nvSpPr>
          <p:spPr bwMode="auto">
            <a:xfrm>
              <a:off x="376" y="2341"/>
              <a:ext cx="134" cy="41"/>
            </a:xfrm>
            <a:custGeom>
              <a:avLst/>
              <a:gdLst>
                <a:gd name="T0" fmla="*/ 0 w 670"/>
                <a:gd name="T1" fmla="*/ 0 h 209"/>
                <a:gd name="T2" fmla="*/ 0 w 670"/>
                <a:gd name="T3" fmla="*/ 0 h 209"/>
                <a:gd name="T4" fmla="*/ 0 w 670"/>
                <a:gd name="T5" fmla="*/ 0 h 209"/>
                <a:gd name="T6" fmla="*/ 0 w 670"/>
                <a:gd name="T7" fmla="*/ 0 h 209"/>
                <a:gd name="T8" fmla="*/ 0 w 670"/>
                <a:gd name="T9" fmla="*/ 0 h 209"/>
                <a:gd name="T10" fmla="*/ 0 w 670"/>
                <a:gd name="T11" fmla="*/ 0 h 209"/>
                <a:gd name="T12" fmla="*/ 0 w 670"/>
                <a:gd name="T13" fmla="*/ 0 h 209"/>
                <a:gd name="T14" fmla="*/ 0 w 670"/>
                <a:gd name="T15" fmla="*/ 0 h 209"/>
                <a:gd name="T16" fmla="*/ 0 w 670"/>
                <a:gd name="T17" fmla="*/ 0 h 209"/>
                <a:gd name="T18" fmla="*/ 0 w 670"/>
                <a:gd name="T19" fmla="*/ 0 h 209"/>
                <a:gd name="T20" fmla="*/ 0 w 670"/>
                <a:gd name="T21" fmla="*/ 0 h 209"/>
                <a:gd name="T22" fmla="*/ 0 w 670"/>
                <a:gd name="T23" fmla="*/ 0 h 209"/>
                <a:gd name="T24" fmla="*/ 0 w 670"/>
                <a:gd name="T25" fmla="*/ 0 h 209"/>
                <a:gd name="T26" fmla="*/ 0 w 670"/>
                <a:gd name="T27" fmla="*/ 0 h 209"/>
                <a:gd name="T28" fmla="*/ 0 w 670"/>
                <a:gd name="T29" fmla="*/ 0 h 209"/>
                <a:gd name="T30" fmla="*/ 0 w 670"/>
                <a:gd name="T31" fmla="*/ 0 h 209"/>
                <a:gd name="T32" fmla="*/ 0 w 670"/>
                <a:gd name="T33" fmla="*/ 0 h 209"/>
                <a:gd name="T34" fmla="*/ 0 w 670"/>
                <a:gd name="T35" fmla="*/ 0 h 209"/>
                <a:gd name="T36" fmla="*/ 0 w 670"/>
                <a:gd name="T37" fmla="*/ 0 h 2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0"/>
                <a:gd name="T58" fmla="*/ 0 h 209"/>
                <a:gd name="T59" fmla="*/ 670 w 670"/>
                <a:gd name="T60" fmla="*/ 209 h 2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0" h="209">
                  <a:moveTo>
                    <a:pt x="670" y="178"/>
                  </a:moveTo>
                  <a:lnTo>
                    <a:pt x="670" y="146"/>
                  </a:lnTo>
                  <a:lnTo>
                    <a:pt x="582" y="155"/>
                  </a:lnTo>
                  <a:lnTo>
                    <a:pt x="442" y="134"/>
                  </a:lnTo>
                  <a:lnTo>
                    <a:pt x="361" y="116"/>
                  </a:lnTo>
                  <a:lnTo>
                    <a:pt x="206" y="66"/>
                  </a:lnTo>
                  <a:lnTo>
                    <a:pt x="140" y="58"/>
                  </a:lnTo>
                  <a:lnTo>
                    <a:pt x="73" y="34"/>
                  </a:lnTo>
                  <a:lnTo>
                    <a:pt x="40" y="0"/>
                  </a:lnTo>
                  <a:lnTo>
                    <a:pt x="0" y="43"/>
                  </a:lnTo>
                  <a:lnTo>
                    <a:pt x="0" y="132"/>
                  </a:lnTo>
                  <a:lnTo>
                    <a:pt x="49" y="146"/>
                  </a:lnTo>
                  <a:lnTo>
                    <a:pt x="170" y="162"/>
                  </a:lnTo>
                  <a:lnTo>
                    <a:pt x="218" y="167"/>
                  </a:lnTo>
                  <a:lnTo>
                    <a:pt x="298" y="196"/>
                  </a:lnTo>
                  <a:lnTo>
                    <a:pt x="388" y="209"/>
                  </a:lnTo>
                  <a:lnTo>
                    <a:pt x="452" y="209"/>
                  </a:lnTo>
                  <a:lnTo>
                    <a:pt x="553" y="209"/>
                  </a:lnTo>
                  <a:lnTo>
                    <a:pt x="670" y="1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1" name="Freeform 129">
              <a:extLst>
                <a:ext uri="{FF2B5EF4-FFF2-40B4-BE49-F238E27FC236}">
                  <a16:creationId xmlns:a16="http://schemas.microsoft.com/office/drawing/2014/main" id="{6558D7D2-4236-419B-9F33-7353BC5BD140}"/>
                </a:ext>
              </a:extLst>
            </p:cNvPr>
            <p:cNvSpPr>
              <a:spLocks/>
            </p:cNvSpPr>
            <p:nvPr/>
          </p:nvSpPr>
          <p:spPr bwMode="auto">
            <a:xfrm>
              <a:off x="386" y="2317"/>
              <a:ext cx="44" cy="34"/>
            </a:xfrm>
            <a:custGeom>
              <a:avLst/>
              <a:gdLst>
                <a:gd name="T0" fmla="*/ 0 w 219"/>
                <a:gd name="T1" fmla="*/ 0 h 171"/>
                <a:gd name="T2" fmla="*/ 0 w 219"/>
                <a:gd name="T3" fmla="*/ 0 h 171"/>
                <a:gd name="T4" fmla="*/ 0 w 219"/>
                <a:gd name="T5" fmla="*/ 0 h 171"/>
                <a:gd name="T6" fmla="*/ 0 w 219"/>
                <a:gd name="T7" fmla="*/ 0 h 171"/>
                <a:gd name="T8" fmla="*/ 0 w 219"/>
                <a:gd name="T9" fmla="*/ 0 h 171"/>
                <a:gd name="T10" fmla="*/ 0 w 219"/>
                <a:gd name="T11" fmla="*/ 0 h 171"/>
                <a:gd name="T12" fmla="*/ 0 w 219"/>
                <a:gd name="T13" fmla="*/ 0 h 171"/>
                <a:gd name="T14" fmla="*/ 0 w 219"/>
                <a:gd name="T15" fmla="*/ 0 h 171"/>
                <a:gd name="T16" fmla="*/ 0 w 219"/>
                <a:gd name="T17" fmla="*/ 0 h 171"/>
                <a:gd name="T18" fmla="*/ 0 w 219"/>
                <a:gd name="T19" fmla="*/ 0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171"/>
                <a:gd name="T32" fmla="*/ 219 w 219"/>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171">
                  <a:moveTo>
                    <a:pt x="214" y="11"/>
                  </a:moveTo>
                  <a:lnTo>
                    <a:pt x="207" y="96"/>
                  </a:lnTo>
                  <a:lnTo>
                    <a:pt x="219" y="114"/>
                  </a:lnTo>
                  <a:lnTo>
                    <a:pt x="170" y="171"/>
                  </a:lnTo>
                  <a:lnTo>
                    <a:pt x="103" y="171"/>
                  </a:lnTo>
                  <a:lnTo>
                    <a:pt x="26" y="146"/>
                  </a:lnTo>
                  <a:lnTo>
                    <a:pt x="0" y="112"/>
                  </a:lnTo>
                  <a:lnTo>
                    <a:pt x="15" y="89"/>
                  </a:lnTo>
                  <a:lnTo>
                    <a:pt x="20" y="0"/>
                  </a:lnTo>
                  <a:lnTo>
                    <a:pt x="214" y="1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32" name="Group 130">
            <a:extLst>
              <a:ext uri="{FF2B5EF4-FFF2-40B4-BE49-F238E27FC236}">
                <a16:creationId xmlns:a16="http://schemas.microsoft.com/office/drawing/2014/main" id="{E876FC30-6B75-4945-8A6D-D63A9A81C305}"/>
              </a:ext>
            </a:extLst>
          </p:cNvPr>
          <p:cNvGrpSpPr>
            <a:grpSpLocks/>
          </p:cNvGrpSpPr>
          <p:nvPr/>
        </p:nvGrpSpPr>
        <p:grpSpPr bwMode="auto">
          <a:xfrm>
            <a:off x="563562" y="4202113"/>
            <a:ext cx="92075" cy="225425"/>
            <a:chOff x="378" y="2191"/>
            <a:chExt cx="58" cy="142"/>
          </a:xfrm>
        </p:grpSpPr>
        <p:sp>
          <p:nvSpPr>
            <p:cNvPr id="133" name="Freeform 131">
              <a:extLst>
                <a:ext uri="{FF2B5EF4-FFF2-40B4-BE49-F238E27FC236}">
                  <a16:creationId xmlns:a16="http://schemas.microsoft.com/office/drawing/2014/main" id="{AAB1450C-2AF2-4EE6-93D8-38D36AD52D92}"/>
                </a:ext>
              </a:extLst>
            </p:cNvPr>
            <p:cNvSpPr>
              <a:spLocks/>
            </p:cNvSpPr>
            <p:nvPr/>
          </p:nvSpPr>
          <p:spPr bwMode="auto">
            <a:xfrm>
              <a:off x="378" y="2191"/>
              <a:ext cx="58" cy="142"/>
            </a:xfrm>
            <a:custGeom>
              <a:avLst/>
              <a:gdLst>
                <a:gd name="T0" fmla="*/ 0 w 292"/>
                <a:gd name="T1" fmla="*/ 0 h 710"/>
                <a:gd name="T2" fmla="*/ 0 w 292"/>
                <a:gd name="T3" fmla="*/ 0 h 710"/>
                <a:gd name="T4" fmla="*/ 0 w 292"/>
                <a:gd name="T5" fmla="*/ 0 h 710"/>
                <a:gd name="T6" fmla="*/ 0 w 292"/>
                <a:gd name="T7" fmla="*/ 0 h 710"/>
                <a:gd name="T8" fmla="*/ 0 w 292"/>
                <a:gd name="T9" fmla="*/ 0 h 710"/>
                <a:gd name="T10" fmla="*/ 0 w 292"/>
                <a:gd name="T11" fmla="*/ 0 h 710"/>
                <a:gd name="T12" fmla="*/ 0 w 292"/>
                <a:gd name="T13" fmla="*/ 0 h 710"/>
                <a:gd name="T14" fmla="*/ 0 w 292"/>
                <a:gd name="T15" fmla="*/ 0 h 710"/>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710"/>
                <a:gd name="T26" fmla="*/ 292 w 292"/>
                <a:gd name="T27" fmla="*/ 710 h 7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710">
                  <a:moveTo>
                    <a:pt x="24" y="15"/>
                  </a:moveTo>
                  <a:lnTo>
                    <a:pt x="6" y="256"/>
                  </a:lnTo>
                  <a:lnTo>
                    <a:pt x="10" y="454"/>
                  </a:lnTo>
                  <a:lnTo>
                    <a:pt x="0" y="678"/>
                  </a:lnTo>
                  <a:lnTo>
                    <a:pt x="144" y="710"/>
                  </a:lnTo>
                  <a:lnTo>
                    <a:pt x="283" y="710"/>
                  </a:lnTo>
                  <a:lnTo>
                    <a:pt x="292" y="0"/>
                  </a:lnTo>
                  <a:lnTo>
                    <a:pt x="24" y="15"/>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4" name="Freeform 132">
              <a:extLst>
                <a:ext uri="{FF2B5EF4-FFF2-40B4-BE49-F238E27FC236}">
                  <a16:creationId xmlns:a16="http://schemas.microsoft.com/office/drawing/2014/main" id="{6E3D0F37-CEAE-4173-8628-1247F0B87F86}"/>
                </a:ext>
              </a:extLst>
            </p:cNvPr>
            <p:cNvSpPr>
              <a:spLocks/>
            </p:cNvSpPr>
            <p:nvPr/>
          </p:nvSpPr>
          <p:spPr bwMode="auto">
            <a:xfrm>
              <a:off x="383" y="2193"/>
              <a:ext cx="50" cy="136"/>
            </a:xfrm>
            <a:custGeom>
              <a:avLst/>
              <a:gdLst>
                <a:gd name="T0" fmla="*/ 0 w 252"/>
                <a:gd name="T1" fmla="*/ 0 h 681"/>
                <a:gd name="T2" fmla="*/ 0 w 252"/>
                <a:gd name="T3" fmla="*/ 0 h 681"/>
                <a:gd name="T4" fmla="*/ 0 w 252"/>
                <a:gd name="T5" fmla="*/ 0 h 681"/>
                <a:gd name="T6" fmla="*/ 0 w 252"/>
                <a:gd name="T7" fmla="*/ 0 h 681"/>
                <a:gd name="T8" fmla="*/ 0 w 252"/>
                <a:gd name="T9" fmla="*/ 0 h 681"/>
                <a:gd name="T10" fmla="*/ 0 w 252"/>
                <a:gd name="T11" fmla="*/ 0 h 681"/>
                <a:gd name="T12" fmla="*/ 0 w 252"/>
                <a:gd name="T13" fmla="*/ 0 h 681"/>
                <a:gd name="T14" fmla="*/ 0 w 252"/>
                <a:gd name="T15" fmla="*/ 0 h 681"/>
                <a:gd name="T16" fmla="*/ 0 60000 65536"/>
                <a:gd name="T17" fmla="*/ 0 60000 65536"/>
                <a:gd name="T18" fmla="*/ 0 60000 65536"/>
                <a:gd name="T19" fmla="*/ 0 60000 65536"/>
                <a:gd name="T20" fmla="*/ 0 60000 65536"/>
                <a:gd name="T21" fmla="*/ 0 60000 65536"/>
                <a:gd name="T22" fmla="*/ 0 60000 65536"/>
                <a:gd name="T23" fmla="*/ 0 60000 65536"/>
                <a:gd name="T24" fmla="*/ 0 w 252"/>
                <a:gd name="T25" fmla="*/ 0 h 681"/>
                <a:gd name="T26" fmla="*/ 252 w 252"/>
                <a:gd name="T27" fmla="*/ 681 h 6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2" h="681">
                  <a:moveTo>
                    <a:pt x="23" y="21"/>
                  </a:moveTo>
                  <a:lnTo>
                    <a:pt x="0" y="223"/>
                  </a:lnTo>
                  <a:lnTo>
                    <a:pt x="5" y="385"/>
                  </a:lnTo>
                  <a:lnTo>
                    <a:pt x="5" y="633"/>
                  </a:lnTo>
                  <a:lnTo>
                    <a:pt x="128" y="681"/>
                  </a:lnTo>
                  <a:lnTo>
                    <a:pt x="238" y="681"/>
                  </a:lnTo>
                  <a:lnTo>
                    <a:pt x="252" y="0"/>
                  </a:lnTo>
                  <a:lnTo>
                    <a:pt x="23" y="2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35" name="Group 133">
            <a:extLst>
              <a:ext uri="{FF2B5EF4-FFF2-40B4-BE49-F238E27FC236}">
                <a16:creationId xmlns:a16="http://schemas.microsoft.com/office/drawing/2014/main" id="{AD076B67-9973-4A5F-B4D1-E0693A6EE5AD}"/>
              </a:ext>
            </a:extLst>
          </p:cNvPr>
          <p:cNvGrpSpPr>
            <a:grpSpLocks/>
          </p:cNvGrpSpPr>
          <p:nvPr/>
        </p:nvGrpSpPr>
        <p:grpSpPr bwMode="auto">
          <a:xfrm>
            <a:off x="611187" y="4430713"/>
            <a:ext cx="223838" cy="112712"/>
            <a:chOff x="408" y="2335"/>
            <a:chExt cx="141" cy="71"/>
          </a:xfrm>
        </p:grpSpPr>
        <p:sp>
          <p:nvSpPr>
            <p:cNvPr id="136" name="Freeform 134">
              <a:extLst>
                <a:ext uri="{FF2B5EF4-FFF2-40B4-BE49-F238E27FC236}">
                  <a16:creationId xmlns:a16="http://schemas.microsoft.com/office/drawing/2014/main" id="{FD401DB0-2657-4C2B-B1CB-F0B18D960BD3}"/>
                </a:ext>
              </a:extLst>
            </p:cNvPr>
            <p:cNvSpPr>
              <a:spLocks/>
            </p:cNvSpPr>
            <p:nvPr/>
          </p:nvSpPr>
          <p:spPr bwMode="auto">
            <a:xfrm>
              <a:off x="408" y="2335"/>
              <a:ext cx="141" cy="71"/>
            </a:xfrm>
            <a:custGeom>
              <a:avLst/>
              <a:gdLst>
                <a:gd name="T0" fmla="*/ 0 w 703"/>
                <a:gd name="T1" fmla="*/ 0 h 356"/>
                <a:gd name="T2" fmla="*/ 0 w 703"/>
                <a:gd name="T3" fmla="*/ 0 h 356"/>
                <a:gd name="T4" fmla="*/ 0 w 703"/>
                <a:gd name="T5" fmla="*/ 0 h 356"/>
                <a:gd name="T6" fmla="*/ 0 w 703"/>
                <a:gd name="T7" fmla="*/ 0 h 356"/>
                <a:gd name="T8" fmla="*/ 0 w 703"/>
                <a:gd name="T9" fmla="*/ 0 h 356"/>
                <a:gd name="T10" fmla="*/ 0 w 703"/>
                <a:gd name="T11" fmla="*/ 0 h 356"/>
                <a:gd name="T12" fmla="*/ 0 w 703"/>
                <a:gd name="T13" fmla="*/ 0 h 356"/>
                <a:gd name="T14" fmla="*/ 0 w 703"/>
                <a:gd name="T15" fmla="*/ 0 h 356"/>
                <a:gd name="T16" fmla="*/ 0 w 703"/>
                <a:gd name="T17" fmla="*/ 0 h 356"/>
                <a:gd name="T18" fmla="*/ 0 w 703"/>
                <a:gd name="T19" fmla="*/ 0 h 356"/>
                <a:gd name="T20" fmla="*/ 0 w 703"/>
                <a:gd name="T21" fmla="*/ 0 h 356"/>
                <a:gd name="T22" fmla="*/ 0 w 703"/>
                <a:gd name="T23" fmla="*/ 0 h 356"/>
                <a:gd name="T24" fmla="*/ 0 w 703"/>
                <a:gd name="T25" fmla="*/ 0 h 356"/>
                <a:gd name="T26" fmla="*/ 0 w 703"/>
                <a:gd name="T27" fmla="*/ 0 h 356"/>
                <a:gd name="T28" fmla="*/ 0 w 703"/>
                <a:gd name="T29" fmla="*/ 0 h 356"/>
                <a:gd name="T30" fmla="*/ 0 w 703"/>
                <a:gd name="T31" fmla="*/ 0 h 356"/>
                <a:gd name="T32" fmla="*/ 0 w 703"/>
                <a:gd name="T33" fmla="*/ 0 h 356"/>
                <a:gd name="T34" fmla="*/ 0 w 703"/>
                <a:gd name="T35" fmla="*/ 0 h 356"/>
                <a:gd name="T36" fmla="*/ 0 w 703"/>
                <a:gd name="T37" fmla="*/ 0 h 356"/>
                <a:gd name="T38" fmla="*/ 0 w 703"/>
                <a:gd name="T39" fmla="*/ 0 h 3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3"/>
                <a:gd name="T61" fmla="*/ 0 h 356"/>
                <a:gd name="T62" fmla="*/ 703 w 703"/>
                <a:gd name="T63" fmla="*/ 356 h 3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3" h="356">
                  <a:moveTo>
                    <a:pt x="285" y="13"/>
                  </a:moveTo>
                  <a:lnTo>
                    <a:pt x="280" y="104"/>
                  </a:lnTo>
                  <a:lnTo>
                    <a:pt x="463" y="191"/>
                  </a:lnTo>
                  <a:lnTo>
                    <a:pt x="617" y="227"/>
                  </a:lnTo>
                  <a:lnTo>
                    <a:pt x="703" y="264"/>
                  </a:lnTo>
                  <a:lnTo>
                    <a:pt x="698" y="314"/>
                  </a:lnTo>
                  <a:lnTo>
                    <a:pt x="588" y="345"/>
                  </a:lnTo>
                  <a:lnTo>
                    <a:pt x="420" y="356"/>
                  </a:lnTo>
                  <a:lnTo>
                    <a:pt x="280" y="332"/>
                  </a:lnTo>
                  <a:lnTo>
                    <a:pt x="194" y="307"/>
                  </a:lnTo>
                  <a:lnTo>
                    <a:pt x="188" y="335"/>
                  </a:lnTo>
                  <a:lnTo>
                    <a:pt x="76" y="332"/>
                  </a:lnTo>
                  <a:lnTo>
                    <a:pt x="8" y="320"/>
                  </a:lnTo>
                  <a:lnTo>
                    <a:pt x="8" y="271"/>
                  </a:lnTo>
                  <a:lnTo>
                    <a:pt x="0" y="243"/>
                  </a:lnTo>
                  <a:lnTo>
                    <a:pt x="0" y="174"/>
                  </a:lnTo>
                  <a:lnTo>
                    <a:pt x="22" y="136"/>
                  </a:lnTo>
                  <a:lnTo>
                    <a:pt x="56" y="94"/>
                  </a:lnTo>
                  <a:lnTo>
                    <a:pt x="64" y="0"/>
                  </a:lnTo>
                  <a:lnTo>
                    <a:pt x="285" y="13"/>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7" name="Freeform 135">
              <a:extLst>
                <a:ext uri="{FF2B5EF4-FFF2-40B4-BE49-F238E27FC236}">
                  <a16:creationId xmlns:a16="http://schemas.microsoft.com/office/drawing/2014/main" id="{7B9E3744-2C52-4392-9CB9-7482AF528269}"/>
                </a:ext>
              </a:extLst>
            </p:cNvPr>
            <p:cNvSpPr>
              <a:spLocks/>
            </p:cNvSpPr>
            <p:nvPr/>
          </p:nvSpPr>
          <p:spPr bwMode="auto">
            <a:xfrm>
              <a:off x="455" y="2361"/>
              <a:ext cx="42" cy="22"/>
            </a:xfrm>
            <a:custGeom>
              <a:avLst/>
              <a:gdLst>
                <a:gd name="T0" fmla="*/ 0 w 210"/>
                <a:gd name="T1" fmla="*/ 0 h 111"/>
                <a:gd name="T2" fmla="*/ 0 w 210"/>
                <a:gd name="T3" fmla="*/ 0 h 111"/>
                <a:gd name="T4" fmla="*/ 0 w 210"/>
                <a:gd name="T5" fmla="*/ 0 h 111"/>
                <a:gd name="T6" fmla="*/ 0 w 210"/>
                <a:gd name="T7" fmla="*/ 0 h 111"/>
                <a:gd name="T8" fmla="*/ 0 w 210"/>
                <a:gd name="T9" fmla="*/ 0 h 111"/>
                <a:gd name="T10" fmla="*/ 0 60000 65536"/>
                <a:gd name="T11" fmla="*/ 0 60000 65536"/>
                <a:gd name="T12" fmla="*/ 0 60000 65536"/>
                <a:gd name="T13" fmla="*/ 0 60000 65536"/>
                <a:gd name="T14" fmla="*/ 0 60000 65536"/>
                <a:gd name="T15" fmla="*/ 0 w 210"/>
                <a:gd name="T16" fmla="*/ 0 h 111"/>
                <a:gd name="T17" fmla="*/ 210 w 210"/>
                <a:gd name="T18" fmla="*/ 111 h 111"/>
              </a:gdLst>
              <a:ahLst/>
              <a:cxnLst>
                <a:cxn ang="T10">
                  <a:pos x="T0" y="T1"/>
                </a:cxn>
                <a:cxn ang="T11">
                  <a:pos x="T2" y="T3"/>
                </a:cxn>
                <a:cxn ang="T12">
                  <a:pos x="T4" y="T5"/>
                </a:cxn>
                <a:cxn ang="T13">
                  <a:pos x="T6" y="T7"/>
                </a:cxn>
                <a:cxn ang="T14">
                  <a:pos x="T8" y="T9"/>
                </a:cxn>
              </a:cxnLst>
              <a:rect l="T15" t="T16" r="T17" b="T18"/>
              <a:pathLst>
                <a:path w="210" h="111">
                  <a:moveTo>
                    <a:pt x="53" y="0"/>
                  </a:moveTo>
                  <a:lnTo>
                    <a:pt x="0" y="60"/>
                  </a:lnTo>
                  <a:lnTo>
                    <a:pt x="187" y="111"/>
                  </a:lnTo>
                  <a:lnTo>
                    <a:pt x="210" y="71"/>
                  </a:lnTo>
                  <a:lnTo>
                    <a:pt x="5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8" name="Freeform 136">
              <a:extLst>
                <a:ext uri="{FF2B5EF4-FFF2-40B4-BE49-F238E27FC236}">
                  <a16:creationId xmlns:a16="http://schemas.microsoft.com/office/drawing/2014/main" id="{3F798C52-FE04-43D2-9A82-F55B82E8B645}"/>
                </a:ext>
              </a:extLst>
            </p:cNvPr>
            <p:cNvSpPr>
              <a:spLocks/>
            </p:cNvSpPr>
            <p:nvPr/>
          </p:nvSpPr>
          <p:spPr bwMode="auto">
            <a:xfrm>
              <a:off x="497" y="2377"/>
              <a:ext cx="47" cy="13"/>
            </a:xfrm>
            <a:custGeom>
              <a:avLst/>
              <a:gdLst>
                <a:gd name="T0" fmla="*/ 0 w 237"/>
                <a:gd name="T1" fmla="*/ 0 h 66"/>
                <a:gd name="T2" fmla="*/ 0 w 237"/>
                <a:gd name="T3" fmla="*/ 0 h 66"/>
                <a:gd name="T4" fmla="*/ 0 w 237"/>
                <a:gd name="T5" fmla="*/ 0 h 66"/>
                <a:gd name="T6" fmla="*/ 0 w 237"/>
                <a:gd name="T7" fmla="*/ 0 h 66"/>
                <a:gd name="T8" fmla="*/ 0 w 237"/>
                <a:gd name="T9" fmla="*/ 0 h 66"/>
                <a:gd name="T10" fmla="*/ 0 w 237"/>
                <a:gd name="T11" fmla="*/ 0 h 66"/>
                <a:gd name="T12" fmla="*/ 0 w 237"/>
                <a:gd name="T13" fmla="*/ 0 h 66"/>
                <a:gd name="T14" fmla="*/ 0 60000 65536"/>
                <a:gd name="T15" fmla="*/ 0 60000 65536"/>
                <a:gd name="T16" fmla="*/ 0 60000 65536"/>
                <a:gd name="T17" fmla="*/ 0 60000 65536"/>
                <a:gd name="T18" fmla="*/ 0 60000 65536"/>
                <a:gd name="T19" fmla="*/ 0 60000 65536"/>
                <a:gd name="T20" fmla="*/ 0 60000 65536"/>
                <a:gd name="T21" fmla="*/ 0 w 237"/>
                <a:gd name="T22" fmla="*/ 0 h 66"/>
                <a:gd name="T23" fmla="*/ 237 w 237"/>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66">
                  <a:moveTo>
                    <a:pt x="27" y="0"/>
                  </a:moveTo>
                  <a:lnTo>
                    <a:pt x="0" y="31"/>
                  </a:lnTo>
                  <a:lnTo>
                    <a:pt x="116" y="59"/>
                  </a:lnTo>
                  <a:lnTo>
                    <a:pt x="171" y="66"/>
                  </a:lnTo>
                  <a:lnTo>
                    <a:pt x="237" y="61"/>
                  </a:lnTo>
                  <a:lnTo>
                    <a:pt x="168" y="28"/>
                  </a:lnTo>
                  <a:lnTo>
                    <a:pt x="27"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9" name="Freeform 137">
              <a:extLst>
                <a:ext uri="{FF2B5EF4-FFF2-40B4-BE49-F238E27FC236}">
                  <a16:creationId xmlns:a16="http://schemas.microsoft.com/office/drawing/2014/main" id="{EAA33919-573F-45FC-B2A0-35F43A6C9C23}"/>
                </a:ext>
              </a:extLst>
            </p:cNvPr>
            <p:cNvSpPr>
              <a:spLocks/>
            </p:cNvSpPr>
            <p:nvPr/>
          </p:nvSpPr>
          <p:spPr bwMode="auto">
            <a:xfrm>
              <a:off x="410" y="2361"/>
              <a:ext cx="135" cy="42"/>
            </a:xfrm>
            <a:custGeom>
              <a:avLst/>
              <a:gdLst>
                <a:gd name="T0" fmla="*/ 0 w 678"/>
                <a:gd name="T1" fmla="*/ 0 h 211"/>
                <a:gd name="T2" fmla="*/ 0 w 678"/>
                <a:gd name="T3" fmla="*/ 0 h 211"/>
                <a:gd name="T4" fmla="*/ 0 w 678"/>
                <a:gd name="T5" fmla="*/ 0 h 211"/>
                <a:gd name="T6" fmla="*/ 0 w 678"/>
                <a:gd name="T7" fmla="*/ 0 h 211"/>
                <a:gd name="T8" fmla="*/ 0 w 678"/>
                <a:gd name="T9" fmla="*/ 0 h 211"/>
                <a:gd name="T10" fmla="*/ 0 w 678"/>
                <a:gd name="T11" fmla="*/ 0 h 211"/>
                <a:gd name="T12" fmla="*/ 0 w 678"/>
                <a:gd name="T13" fmla="*/ 0 h 211"/>
                <a:gd name="T14" fmla="*/ 0 w 678"/>
                <a:gd name="T15" fmla="*/ 0 h 211"/>
                <a:gd name="T16" fmla="*/ 0 w 678"/>
                <a:gd name="T17" fmla="*/ 0 h 211"/>
                <a:gd name="T18" fmla="*/ 0 w 678"/>
                <a:gd name="T19" fmla="*/ 0 h 211"/>
                <a:gd name="T20" fmla="*/ 0 w 678"/>
                <a:gd name="T21" fmla="*/ 0 h 211"/>
                <a:gd name="T22" fmla="*/ 0 w 678"/>
                <a:gd name="T23" fmla="*/ 0 h 211"/>
                <a:gd name="T24" fmla="*/ 0 w 678"/>
                <a:gd name="T25" fmla="*/ 0 h 211"/>
                <a:gd name="T26" fmla="*/ 0 w 678"/>
                <a:gd name="T27" fmla="*/ 0 h 211"/>
                <a:gd name="T28" fmla="*/ 0 w 678"/>
                <a:gd name="T29" fmla="*/ 0 h 211"/>
                <a:gd name="T30" fmla="*/ 0 w 678"/>
                <a:gd name="T31" fmla="*/ 0 h 211"/>
                <a:gd name="T32" fmla="*/ 0 w 678"/>
                <a:gd name="T33" fmla="*/ 0 h 211"/>
                <a:gd name="T34" fmla="*/ 0 w 678"/>
                <a:gd name="T35" fmla="*/ 0 h 211"/>
                <a:gd name="T36" fmla="*/ 0 w 678"/>
                <a:gd name="T37" fmla="*/ 0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8"/>
                <a:gd name="T58" fmla="*/ 0 h 211"/>
                <a:gd name="T59" fmla="*/ 678 w 678"/>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8" h="211">
                  <a:moveTo>
                    <a:pt x="678" y="178"/>
                  </a:moveTo>
                  <a:lnTo>
                    <a:pt x="678" y="147"/>
                  </a:lnTo>
                  <a:lnTo>
                    <a:pt x="590" y="156"/>
                  </a:lnTo>
                  <a:lnTo>
                    <a:pt x="446" y="136"/>
                  </a:lnTo>
                  <a:lnTo>
                    <a:pt x="365" y="117"/>
                  </a:lnTo>
                  <a:lnTo>
                    <a:pt x="209" y="66"/>
                  </a:lnTo>
                  <a:lnTo>
                    <a:pt x="140" y="60"/>
                  </a:lnTo>
                  <a:lnTo>
                    <a:pt x="74" y="35"/>
                  </a:lnTo>
                  <a:lnTo>
                    <a:pt x="39" y="0"/>
                  </a:lnTo>
                  <a:lnTo>
                    <a:pt x="0" y="44"/>
                  </a:lnTo>
                  <a:lnTo>
                    <a:pt x="0" y="133"/>
                  </a:lnTo>
                  <a:lnTo>
                    <a:pt x="50" y="147"/>
                  </a:lnTo>
                  <a:lnTo>
                    <a:pt x="171" y="162"/>
                  </a:lnTo>
                  <a:lnTo>
                    <a:pt x="220" y="170"/>
                  </a:lnTo>
                  <a:lnTo>
                    <a:pt x="300" y="197"/>
                  </a:lnTo>
                  <a:lnTo>
                    <a:pt x="392" y="211"/>
                  </a:lnTo>
                  <a:lnTo>
                    <a:pt x="458" y="211"/>
                  </a:lnTo>
                  <a:lnTo>
                    <a:pt x="560" y="211"/>
                  </a:lnTo>
                  <a:lnTo>
                    <a:pt x="678" y="1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0" name="Freeform 138">
              <a:extLst>
                <a:ext uri="{FF2B5EF4-FFF2-40B4-BE49-F238E27FC236}">
                  <a16:creationId xmlns:a16="http://schemas.microsoft.com/office/drawing/2014/main" id="{CD5A2CA1-27EF-44E6-B7D6-2FA9378BACF4}"/>
                </a:ext>
              </a:extLst>
            </p:cNvPr>
            <p:cNvSpPr>
              <a:spLocks/>
            </p:cNvSpPr>
            <p:nvPr/>
          </p:nvSpPr>
          <p:spPr bwMode="auto">
            <a:xfrm>
              <a:off x="419" y="2337"/>
              <a:ext cx="45" cy="34"/>
            </a:xfrm>
            <a:custGeom>
              <a:avLst/>
              <a:gdLst>
                <a:gd name="T0" fmla="*/ 0 w 224"/>
                <a:gd name="T1" fmla="*/ 0 h 170"/>
                <a:gd name="T2" fmla="*/ 0 w 224"/>
                <a:gd name="T3" fmla="*/ 0 h 170"/>
                <a:gd name="T4" fmla="*/ 0 w 224"/>
                <a:gd name="T5" fmla="*/ 0 h 170"/>
                <a:gd name="T6" fmla="*/ 0 w 224"/>
                <a:gd name="T7" fmla="*/ 0 h 170"/>
                <a:gd name="T8" fmla="*/ 0 w 224"/>
                <a:gd name="T9" fmla="*/ 0 h 170"/>
                <a:gd name="T10" fmla="*/ 0 w 224"/>
                <a:gd name="T11" fmla="*/ 0 h 170"/>
                <a:gd name="T12" fmla="*/ 0 w 224"/>
                <a:gd name="T13" fmla="*/ 0 h 170"/>
                <a:gd name="T14" fmla="*/ 0 w 224"/>
                <a:gd name="T15" fmla="*/ 0 h 170"/>
                <a:gd name="T16" fmla="*/ 0 w 224"/>
                <a:gd name="T17" fmla="*/ 0 h 170"/>
                <a:gd name="T18" fmla="*/ 0 w 224"/>
                <a:gd name="T19" fmla="*/ 0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4"/>
                <a:gd name="T31" fmla="*/ 0 h 170"/>
                <a:gd name="T32" fmla="*/ 224 w 224"/>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4" h="170">
                  <a:moveTo>
                    <a:pt x="216" y="12"/>
                  </a:moveTo>
                  <a:lnTo>
                    <a:pt x="210" y="95"/>
                  </a:lnTo>
                  <a:lnTo>
                    <a:pt x="224" y="114"/>
                  </a:lnTo>
                  <a:lnTo>
                    <a:pt x="173" y="170"/>
                  </a:lnTo>
                  <a:lnTo>
                    <a:pt x="105" y="170"/>
                  </a:lnTo>
                  <a:lnTo>
                    <a:pt x="28" y="145"/>
                  </a:lnTo>
                  <a:lnTo>
                    <a:pt x="0" y="112"/>
                  </a:lnTo>
                  <a:lnTo>
                    <a:pt x="16" y="89"/>
                  </a:lnTo>
                  <a:lnTo>
                    <a:pt x="20" y="0"/>
                  </a:lnTo>
                  <a:lnTo>
                    <a:pt x="216" y="12"/>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41" name="Oval 139">
            <a:extLst>
              <a:ext uri="{FF2B5EF4-FFF2-40B4-BE49-F238E27FC236}">
                <a16:creationId xmlns:a16="http://schemas.microsoft.com/office/drawing/2014/main" id="{BEDCF45D-72FE-4C33-B4F0-430ABFADF649}"/>
              </a:ext>
            </a:extLst>
          </p:cNvPr>
          <p:cNvSpPr>
            <a:spLocks noChangeArrowheads="1"/>
          </p:cNvSpPr>
          <p:nvPr/>
        </p:nvSpPr>
        <p:spPr bwMode="auto">
          <a:xfrm>
            <a:off x="277812" y="4432300"/>
            <a:ext cx="265113" cy="103188"/>
          </a:xfrm>
          <a:prstGeom prst="ellipse">
            <a:avLst/>
          </a:prstGeom>
          <a:solidFill>
            <a:srgbClr val="606060"/>
          </a:solidFill>
          <a:ln w="3175">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2" name="Rectangle 140">
            <a:extLst>
              <a:ext uri="{FF2B5EF4-FFF2-40B4-BE49-F238E27FC236}">
                <a16:creationId xmlns:a16="http://schemas.microsoft.com/office/drawing/2014/main" id="{FC668782-14CF-4F3A-B338-0250A3808048}"/>
              </a:ext>
            </a:extLst>
          </p:cNvPr>
          <p:cNvSpPr>
            <a:spLocks noChangeArrowheads="1"/>
          </p:cNvSpPr>
          <p:nvPr/>
        </p:nvSpPr>
        <p:spPr bwMode="auto">
          <a:xfrm>
            <a:off x="374650" y="4227513"/>
            <a:ext cx="69850" cy="234950"/>
          </a:xfrm>
          <a:prstGeom prst="rect">
            <a:avLst/>
          </a:prstGeom>
          <a:solidFill>
            <a:srgbClr val="606060"/>
          </a:solidFill>
          <a:ln w="3175">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43" name="Group 141">
            <a:extLst>
              <a:ext uri="{FF2B5EF4-FFF2-40B4-BE49-F238E27FC236}">
                <a16:creationId xmlns:a16="http://schemas.microsoft.com/office/drawing/2014/main" id="{E6DCC34C-4604-485A-870F-237F47557354}"/>
              </a:ext>
            </a:extLst>
          </p:cNvPr>
          <p:cNvGrpSpPr>
            <a:grpSpLocks/>
          </p:cNvGrpSpPr>
          <p:nvPr/>
        </p:nvGrpSpPr>
        <p:grpSpPr bwMode="auto">
          <a:xfrm>
            <a:off x="252412" y="4138613"/>
            <a:ext cx="350838" cy="122237"/>
            <a:chOff x="182" y="2151"/>
            <a:chExt cx="221" cy="77"/>
          </a:xfrm>
        </p:grpSpPr>
        <p:sp>
          <p:nvSpPr>
            <p:cNvPr id="144" name="Freeform 142">
              <a:extLst>
                <a:ext uri="{FF2B5EF4-FFF2-40B4-BE49-F238E27FC236}">
                  <a16:creationId xmlns:a16="http://schemas.microsoft.com/office/drawing/2014/main" id="{35CB2096-F193-4FAA-BA65-B6858E8B4796}"/>
                </a:ext>
              </a:extLst>
            </p:cNvPr>
            <p:cNvSpPr>
              <a:spLocks/>
            </p:cNvSpPr>
            <p:nvPr/>
          </p:nvSpPr>
          <p:spPr bwMode="auto">
            <a:xfrm>
              <a:off x="182" y="2151"/>
              <a:ext cx="221" cy="77"/>
            </a:xfrm>
            <a:custGeom>
              <a:avLst/>
              <a:gdLst>
                <a:gd name="T0" fmla="*/ 0 w 1106"/>
                <a:gd name="T1" fmla="*/ 0 h 386"/>
                <a:gd name="T2" fmla="*/ 0 w 1106"/>
                <a:gd name="T3" fmla="*/ 0 h 386"/>
                <a:gd name="T4" fmla="*/ 0 w 1106"/>
                <a:gd name="T5" fmla="*/ 0 h 386"/>
                <a:gd name="T6" fmla="*/ 0 w 1106"/>
                <a:gd name="T7" fmla="*/ 0 h 386"/>
                <a:gd name="T8" fmla="*/ 0 w 1106"/>
                <a:gd name="T9" fmla="*/ 0 h 386"/>
                <a:gd name="T10" fmla="*/ 0 w 1106"/>
                <a:gd name="T11" fmla="*/ 0 h 386"/>
                <a:gd name="T12" fmla="*/ 0 w 1106"/>
                <a:gd name="T13" fmla="*/ 0 h 386"/>
                <a:gd name="T14" fmla="*/ 0 w 1106"/>
                <a:gd name="T15" fmla="*/ 0 h 386"/>
                <a:gd name="T16" fmla="*/ 0 60000 65536"/>
                <a:gd name="T17" fmla="*/ 0 60000 65536"/>
                <a:gd name="T18" fmla="*/ 0 60000 65536"/>
                <a:gd name="T19" fmla="*/ 0 60000 65536"/>
                <a:gd name="T20" fmla="*/ 0 60000 65536"/>
                <a:gd name="T21" fmla="*/ 0 60000 65536"/>
                <a:gd name="T22" fmla="*/ 0 60000 65536"/>
                <a:gd name="T23" fmla="*/ 0 60000 65536"/>
                <a:gd name="T24" fmla="*/ 0 w 1106"/>
                <a:gd name="T25" fmla="*/ 0 h 386"/>
                <a:gd name="T26" fmla="*/ 1106 w 1106"/>
                <a:gd name="T27" fmla="*/ 386 h 3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6" h="386">
                  <a:moveTo>
                    <a:pt x="1106" y="202"/>
                  </a:moveTo>
                  <a:lnTo>
                    <a:pt x="1099" y="321"/>
                  </a:lnTo>
                  <a:lnTo>
                    <a:pt x="735" y="386"/>
                  </a:lnTo>
                  <a:lnTo>
                    <a:pt x="334" y="386"/>
                  </a:lnTo>
                  <a:lnTo>
                    <a:pt x="19" y="288"/>
                  </a:lnTo>
                  <a:lnTo>
                    <a:pt x="0" y="10"/>
                  </a:lnTo>
                  <a:lnTo>
                    <a:pt x="625" y="0"/>
                  </a:lnTo>
                  <a:lnTo>
                    <a:pt x="1106" y="202"/>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5" name="Freeform 143">
              <a:extLst>
                <a:ext uri="{FF2B5EF4-FFF2-40B4-BE49-F238E27FC236}">
                  <a16:creationId xmlns:a16="http://schemas.microsoft.com/office/drawing/2014/main" id="{A236AAF0-3CB5-44C9-9DC0-124BB77D5550}"/>
                </a:ext>
              </a:extLst>
            </p:cNvPr>
            <p:cNvSpPr>
              <a:spLocks/>
            </p:cNvSpPr>
            <p:nvPr/>
          </p:nvSpPr>
          <p:spPr bwMode="auto">
            <a:xfrm>
              <a:off x="187" y="2180"/>
              <a:ext cx="211" cy="45"/>
            </a:xfrm>
            <a:custGeom>
              <a:avLst/>
              <a:gdLst>
                <a:gd name="T0" fmla="*/ 0 w 1055"/>
                <a:gd name="T1" fmla="*/ 0 h 221"/>
                <a:gd name="T2" fmla="*/ 0 w 1055"/>
                <a:gd name="T3" fmla="*/ 0 h 221"/>
                <a:gd name="T4" fmla="*/ 0 w 1055"/>
                <a:gd name="T5" fmla="*/ 0 h 221"/>
                <a:gd name="T6" fmla="*/ 0 w 1055"/>
                <a:gd name="T7" fmla="*/ 0 h 221"/>
                <a:gd name="T8" fmla="*/ 0 w 1055"/>
                <a:gd name="T9" fmla="*/ 0 h 221"/>
                <a:gd name="T10" fmla="*/ 0 w 1055"/>
                <a:gd name="T11" fmla="*/ 0 h 221"/>
                <a:gd name="T12" fmla="*/ 0 w 1055"/>
                <a:gd name="T13" fmla="*/ 0 h 221"/>
                <a:gd name="T14" fmla="*/ 0 w 1055"/>
                <a:gd name="T15" fmla="*/ 0 h 221"/>
                <a:gd name="T16" fmla="*/ 0 w 105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5"/>
                <a:gd name="T28" fmla="*/ 0 h 221"/>
                <a:gd name="T29" fmla="*/ 1055 w 105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5" h="221">
                  <a:moveTo>
                    <a:pt x="1055" y="75"/>
                  </a:moveTo>
                  <a:lnTo>
                    <a:pt x="1049" y="162"/>
                  </a:lnTo>
                  <a:lnTo>
                    <a:pt x="721" y="221"/>
                  </a:lnTo>
                  <a:lnTo>
                    <a:pt x="296" y="221"/>
                  </a:lnTo>
                  <a:lnTo>
                    <a:pt x="0" y="119"/>
                  </a:lnTo>
                  <a:lnTo>
                    <a:pt x="0" y="0"/>
                  </a:lnTo>
                  <a:lnTo>
                    <a:pt x="283" y="119"/>
                  </a:lnTo>
                  <a:lnTo>
                    <a:pt x="716" y="124"/>
                  </a:lnTo>
                  <a:lnTo>
                    <a:pt x="1055" y="7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46" name="Freeform 144">
            <a:extLst>
              <a:ext uri="{FF2B5EF4-FFF2-40B4-BE49-F238E27FC236}">
                <a16:creationId xmlns:a16="http://schemas.microsoft.com/office/drawing/2014/main" id="{EF49E491-3125-4052-B669-F0FF5D287578}"/>
              </a:ext>
            </a:extLst>
          </p:cNvPr>
          <p:cNvSpPr>
            <a:spLocks/>
          </p:cNvSpPr>
          <p:nvPr/>
        </p:nvSpPr>
        <p:spPr bwMode="auto">
          <a:xfrm>
            <a:off x="241300" y="4010025"/>
            <a:ext cx="479425" cy="444500"/>
          </a:xfrm>
          <a:custGeom>
            <a:avLst/>
            <a:gdLst>
              <a:gd name="T0" fmla="*/ 2147483646 w 1507"/>
              <a:gd name="T1" fmla="*/ 2147483646 h 1401"/>
              <a:gd name="T2" fmla="*/ 2147483646 w 1507"/>
              <a:gd name="T3" fmla="*/ 2147483646 h 1401"/>
              <a:gd name="T4" fmla="*/ 2147483646 w 1507"/>
              <a:gd name="T5" fmla="*/ 2147483646 h 1401"/>
              <a:gd name="T6" fmla="*/ 2147483646 w 1507"/>
              <a:gd name="T7" fmla="*/ 2147483646 h 1401"/>
              <a:gd name="T8" fmla="*/ 2147483646 w 1507"/>
              <a:gd name="T9" fmla="*/ 2147483646 h 1401"/>
              <a:gd name="T10" fmla="*/ 2147483646 w 1507"/>
              <a:gd name="T11" fmla="*/ 2147483646 h 1401"/>
              <a:gd name="T12" fmla="*/ 2147483646 w 1507"/>
              <a:gd name="T13" fmla="*/ 2147483646 h 1401"/>
              <a:gd name="T14" fmla="*/ 2147483646 w 1507"/>
              <a:gd name="T15" fmla="*/ 2147483646 h 1401"/>
              <a:gd name="T16" fmla="*/ 2147483646 w 1507"/>
              <a:gd name="T17" fmla="*/ 2147483646 h 1401"/>
              <a:gd name="T18" fmla="*/ 2147483646 w 1507"/>
              <a:gd name="T19" fmla="*/ 2147483646 h 1401"/>
              <a:gd name="T20" fmla="*/ 2147483646 w 1507"/>
              <a:gd name="T21" fmla="*/ 2147483646 h 1401"/>
              <a:gd name="T22" fmla="*/ 2147483646 w 1507"/>
              <a:gd name="T23" fmla="*/ 2147483646 h 1401"/>
              <a:gd name="T24" fmla="*/ 2147483646 w 1507"/>
              <a:gd name="T25" fmla="*/ 2147483646 h 1401"/>
              <a:gd name="T26" fmla="*/ 2147483646 w 1507"/>
              <a:gd name="T27" fmla="*/ 2147483646 h 1401"/>
              <a:gd name="T28" fmla="*/ 2147483646 w 1507"/>
              <a:gd name="T29" fmla="*/ 2147483646 h 1401"/>
              <a:gd name="T30" fmla="*/ 2147483646 w 1507"/>
              <a:gd name="T31" fmla="*/ 2147483646 h 1401"/>
              <a:gd name="T32" fmla="*/ 2147483646 w 1507"/>
              <a:gd name="T33" fmla="*/ 2147483646 h 1401"/>
              <a:gd name="T34" fmla="*/ 2147483646 w 1507"/>
              <a:gd name="T35" fmla="*/ 2147483646 h 1401"/>
              <a:gd name="T36" fmla="*/ 2147483646 w 1507"/>
              <a:gd name="T37" fmla="*/ 2147483646 h 1401"/>
              <a:gd name="T38" fmla="*/ 2147483646 w 1507"/>
              <a:gd name="T39" fmla="*/ 0 h 1401"/>
              <a:gd name="T40" fmla="*/ 2147483646 w 1507"/>
              <a:gd name="T41" fmla="*/ 2147483646 h 1401"/>
              <a:gd name="T42" fmla="*/ 2147483646 w 1507"/>
              <a:gd name="T43" fmla="*/ 2147483646 h 1401"/>
              <a:gd name="T44" fmla="*/ 2147483646 w 1507"/>
              <a:gd name="T45" fmla="*/ 2147483646 h 1401"/>
              <a:gd name="T46" fmla="*/ 2147483646 w 1507"/>
              <a:gd name="T47" fmla="*/ 2147483646 h 1401"/>
              <a:gd name="T48" fmla="*/ 2147483646 w 1507"/>
              <a:gd name="T49" fmla="*/ 2147483646 h 1401"/>
              <a:gd name="T50" fmla="*/ 0 w 1507"/>
              <a:gd name="T51" fmla="*/ 2147483646 h 1401"/>
              <a:gd name="T52" fmla="*/ 2147483646 w 1507"/>
              <a:gd name="T53" fmla="*/ 2147483646 h 1401"/>
              <a:gd name="T54" fmla="*/ 2147483646 w 1507"/>
              <a:gd name="T55" fmla="*/ 2147483646 h 1401"/>
              <a:gd name="T56" fmla="*/ 2147483646 w 1507"/>
              <a:gd name="T57" fmla="*/ 2147483646 h 1401"/>
              <a:gd name="T58" fmla="*/ 2147483646 w 1507"/>
              <a:gd name="T59" fmla="*/ 2147483646 h 1401"/>
              <a:gd name="T60" fmla="*/ 2147483646 w 1507"/>
              <a:gd name="T61" fmla="*/ 2147483646 h 1401"/>
              <a:gd name="T62" fmla="*/ 2147483646 w 1507"/>
              <a:gd name="T63" fmla="*/ 2147483646 h 1401"/>
              <a:gd name="T64" fmla="*/ 2147483646 w 1507"/>
              <a:gd name="T65" fmla="*/ 2147483646 h 1401"/>
              <a:gd name="T66" fmla="*/ 2147483646 w 1507"/>
              <a:gd name="T67" fmla="*/ 2147483646 h 1401"/>
              <a:gd name="T68" fmla="*/ 2147483646 w 1507"/>
              <a:gd name="T69" fmla="*/ 2147483646 h 1401"/>
              <a:gd name="T70" fmla="*/ 2147483646 w 1507"/>
              <a:gd name="T71" fmla="*/ 2147483646 h 1401"/>
              <a:gd name="T72" fmla="*/ 2147483646 w 1507"/>
              <a:gd name="T73" fmla="*/ 2147483646 h 1401"/>
              <a:gd name="T74" fmla="*/ 2147483646 w 1507"/>
              <a:gd name="T75" fmla="*/ 2147483646 h 1401"/>
              <a:gd name="T76" fmla="*/ 2147483646 w 1507"/>
              <a:gd name="T77" fmla="*/ 2147483646 h 1401"/>
              <a:gd name="T78" fmla="*/ 2147483646 w 1507"/>
              <a:gd name="T79" fmla="*/ 2147483646 h 1401"/>
              <a:gd name="T80" fmla="*/ 2147483646 w 1507"/>
              <a:gd name="T81" fmla="*/ 2147483646 h 1401"/>
              <a:gd name="T82" fmla="*/ 2147483646 w 1507"/>
              <a:gd name="T83" fmla="*/ 2147483646 h 1401"/>
              <a:gd name="T84" fmla="*/ 2147483646 w 1507"/>
              <a:gd name="T85" fmla="*/ 2147483646 h 1401"/>
              <a:gd name="T86" fmla="*/ 2147483646 w 1507"/>
              <a:gd name="T87" fmla="*/ 2147483646 h 1401"/>
              <a:gd name="T88" fmla="*/ 2147483646 w 1507"/>
              <a:gd name="T89" fmla="*/ 2147483646 h 1401"/>
              <a:gd name="T90" fmla="*/ 2147483646 w 1507"/>
              <a:gd name="T91" fmla="*/ 2147483646 h 1401"/>
              <a:gd name="T92" fmla="*/ 2147483646 w 1507"/>
              <a:gd name="T93" fmla="*/ 2147483646 h 1401"/>
              <a:gd name="T94" fmla="*/ 2147483646 w 1507"/>
              <a:gd name="T95" fmla="*/ 2147483646 h 1401"/>
              <a:gd name="T96" fmla="*/ 2147483646 w 1507"/>
              <a:gd name="T97" fmla="*/ 2147483646 h 1401"/>
              <a:gd name="T98" fmla="*/ 2147483646 w 1507"/>
              <a:gd name="T99" fmla="*/ 2147483646 h 1401"/>
              <a:gd name="T100" fmla="*/ 2147483646 w 1507"/>
              <a:gd name="T101" fmla="*/ 2147483646 h 1401"/>
              <a:gd name="T102" fmla="*/ 2147483646 w 1507"/>
              <a:gd name="T103" fmla="*/ 2147483646 h 1401"/>
              <a:gd name="T104" fmla="*/ 2147483646 w 1507"/>
              <a:gd name="T105" fmla="*/ 2147483646 h 1401"/>
              <a:gd name="T106" fmla="*/ 2147483646 w 1507"/>
              <a:gd name="T107" fmla="*/ 2147483646 h 1401"/>
              <a:gd name="T108" fmla="*/ 2147483646 w 1507"/>
              <a:gd name="T109" fmla="*/ 2147483646 h 1401"/>
              <a:gd name="T110" fmla="*/ 2147483646 w 1507"/>
              <a:gd name="T111" fmla="*/ 2147483646 h 1401"/>
              <a:gd name="T112" fmla="*/ 2147483646 w 1507"/>
              <a:gd name="T113" fmla="*/ 2147483646 h 14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07"/>
              <a:gd name="T172" fmla="*/ 0 h 1401"/>
              <a:gd name="T173" fmla="*/ 1507 w 1507"/>
              <a:gd name="T174" fmla="*/ 1401 h 14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07" h="1401">
                <a:moveTo>
                  <a:pt x="1501" y="789"/>
                </a:moveTo>
                <a:lnTo>
                  <a:pt x="1493" y="649"/>
                </a:lnTo>
                <a:lnTo>
                  <a:pt x="1495" y="499"/>
                </a:lnTo>
                <a:lnTo>
                  <a:pt x="1489" y="385"/>
                </a:lnTo>
                <a:lnTo>
                  <a:pt x="1424" y="317"/>
                </a:lnTo>
                <a:lnTo>
                  <a:pt x="1345" y="278"/>
                </a:lnTo>
                <a:lnTo>
                  <a:pt x="1166" y="213"/>
                </a:lnTo>
                <a:lnTo>
                  <a:pt x="903" y="149"/>
                </a:lnTo>
                <a:lnTo>
                  <a:pt x="852" y="144"/>
                </a:lnTo>
                <a:lnTo>
                  <a:pt x="817" y="149"/>
                </a:lnTo>
                <a:lnTo>
                  <a:pt x="809" y="135"/>
                </a:lnTo>
                <a:lnTo>
                  <a:pt x="794" y="122"/>
                </a:lnTo>
                <a:lnTo>
                  <a:pt x="777" y="125"/>
                </a:lnTo>
                <a:lnTo>
                  <a:pt x="754" y="126"/>
                </a:lnTo>
                <a:lnTo>
                  <a:pt x="745" y="100"/>
                </a:lnTo>
                <a:lnTo>
                  <a:pt x="726" y="85"/>
                </a:lnTo>
                <a:lnTo>
                  <a:pt x="704" y="82"/>
                </a:lnTo>
                <a:lnTo>
                  <a:pt x="678" y="82"/>
                </a:lnTo>
                <a:lnTo>
                  <a:pt x="681" y="59"/>
                </a:lnTo>
                <a:lnTo>
                  <a:pt x="651" y="0"/>
                </a:lnTo>
                <a:lnTo>
                  <a:pt x="37" y="16"/>
                </a:lnTo>
                <a:lnTo>
                  <a:pt x="39" y="79"/>
                </a:lnTo>
                <a:lnTo>
                  <a:pt x="28" y="135"/>
                </a:lnTo>
                <a:lnTo>
                  <a:pt x="18" y="175"/>
                </a:lnTo>
                <a:lnTo>
                  <a:pt x="8" y="225"/>
                </a:lnTo>
                <a:lnTo>
                  <a:pt x="0" y="306"/>
                </a:lnTo>
                <a:lnTo>
                  <a:pt x="9" y="354"/>
                </a:lnTo>
                <a:lnTo>
                  <a:pt x="28" y="399"/>
                </a:lnTo>
                <a:lnTo>
                  <a:pt x="49" y="438"/>
                </a:lnTo>
                <a:lnTo>
                  <a:pt x="78" y="451"/>
                </a:lnTo>
                <a:lnTo>
                  <a:pt x="122" y="464"/>
                </a:lnTo>
                <a:lnTo>
                  <a:pt x="180" y="483"/>
                </a:lnTo>
                <a:lnTo>
                  <a:pt x="208" y="514"/>
                </a:lnTo>
                <a:lnTo>
                  <a:pt x="240" y="541"/>
                </a:lnTo>
                <a:lnTo>
                  <a:pt x="289" y="564"/>
                </a:lnTo>
                <a:lnTo>
                  <a:pt x="348" y="582"/>
                </a:lnTo>
                <a:lnTo>
                  <a:pt x="441" y="594"/>
                </a:lnTo>
                <a:lnTo>
                  <a:pt x="520" y="594"/>
                </a:lnTo>
                <a:lnTo>
                  <a:pt x="581" y="587"/>
                </a:lnTo>
                <a:lnTo>
                  <a:pt x="637" y="582"/>
                </a:lnTo>
                <a:lnTo>
                  <a:pt x="678" y="604"/>
                </a:lnTo>
                <a:lnTo>
                  <a:pt x="758" y="600"/>
                </a:lnTo>
                <a:lnTo>
                  <a:pt x="1078" y="645"/>
                </a:lnTo>
                <a:lnTo>
                  <a:pt x="1165" y="655"/>
                </a:lnTo>
                <a:lnTo>
                  <a:pt x="1133" y="845"/>
                </a:lnTo>
                <a:lnTo>
                  <a:pt x="1130" y="942"/>
                </a:lnTo>
                <a:lnTo>
                  <a:pt x="1149" y="1066"/>
                </a:lnTo>
                <a:lnTo>
                  <a:pt x="1169" y="1212"/>
                </a:lnTo>
                <a:lnTo>
                  <a:pt x="1169" y="1363"/>
                </a:lnTo>
                <a:lnTo>
                  <a:pt x="1244" y="1385"/>
                </a:lnTo>
                <a:lnTo>
                  <a:pt x="1339" y="1395"/>
                </a:lnTo>
                <a:lnTo>
                  <a:pt x="1420" y="1401"/>
                </a:lnTo>
                <a:lnTo>
                  <a:pt x="1507" y="1391"/>
                </a:lnTo>
                <a:lnTo>
                  <a:pt x="1501" y="1252"/>
                </a:lnTo>
                <a:lnTo>
                  <a:pt x="1501" y="1024"/>
                </a:lnTo>
                <a:lnTo>
                  <a:pt x="1501" y="824"/>
                </a:lnTo>
                <a:lnTo>
                  <a:pt x="1501" y="789"/>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7" name="Freeform 145">
            <a:extLst>
              <a:ext uri="{FF2B5EF4-FFF2-40B4-BE49-F238E27FC236}">
                <a16:creationId xmlns:a16="http://schemas.microsoft.com/office/drawing/2014/main" id="{9B71C0EB-C063-4F78-9A08-4623105E8218}"/>
              </a:ext>
            </a:extLst>
          </p:cNvPr>
          <p:cNvSpPr>
            <a:spLocks/>
          </p:cNvSpPr>
          <p:nvPr/>
        </p:nvSpPr>
        <p:spPr bwMode="auto">
          <a:xfrm>
            <a:off x="247650" y="4027488"/>
            <a:ext cx="468312" cy="420687"/>
          </a:xfrm>
          <a:custGeom>
            <a:avLst/>
            <a:gdLst>
              <a:gd name="T0" fmla="*/ 2147483646 w 1473"/>
              <a:gd name="T1" fmla="*/ 2147483646 h 1324"/>
              <a:gd name="T2" fmla="*/ 2147483646 w 1473"/>
              <a:gd name="T3" fmla="*/ 2147483646 h 1324"/>
              <a:gd name="T4" fmla="*/ 2147483646 w 1473"/>
              <a:gd name="T5" fmla="*/ 2147483646 h 1324"/>
              <a:gd name="T6" fmla="*/ 2147483646 w 1473"/>
              <a:gd name="T7" fmla="*/ 2147483646 h 1324"/>
              <a:gd name="T8" fmla="*/ 2147483646 w 1473"/>
              <a:gd name="T9" fmla="*/ 2147483646 h 1324"/>
              <a:gd name="T10" fmla="*/ 2147483646 w 1473"/>
              <a:gd name="T11" fmla="*/ 2147483646 h 1324"/>
              <a:gd name="T12" fmla="*/ 2147483646 w 1473"/>
              <a:gd name="T13" fmla="*/ 2147483646 h 1324"/>
              <a:gd name="T14" fmla="*/ 2147483646 w 1473"/>
              <a:gd name="T15" fmla="*/ 2147483646 h 1324"/>
              <a:gd name="T16" fmla="*/ 2147483646 w 1473"/>
              <a:gd name="T17" fmla="*/ 2147483646 h 1324"/>
              <a:gd name="T18" fmla="*/ 2147483646 w 1473"/>
              <a:gd name="T19" fmla="*/ 2147483646 h 1324"/>
              <a:gd name="T20" fmla="*/ 2147483646 w 1473"/>
              <a:gd name="T21" fmla="*/ 2147483646 h 1324"/>
              <a:gd name="T22" fmla="*/ 2147483646 w 1473"/>
              <a:gd name="T23" fmla="*/ 2147483646 h 1324"/>
              <a:gd name="T24" fmla="*/ 2147483646 w 1473"/>
              <a:gd name="T25" fmla="*/ 2147483646 h 1324"/>
              <a:gd name="T26" fmla="*/ 2147483646 w 1473"/>
              <a:gd name="T27" fmla="*/ 2147483646 h 1324"/>
              <a:gd name="T28" fmla="*/ 2147483646 w 1473"/>
              <a:gd name="T29" fmla="*/ 2147483646 h 1324"/>
              <a:gd name="T30" fmla="*/ 2147483646 w 1473"/>
              <a:gd name="T31" fmla="*/ 2147483646 h 1324"/>
              <a:gd name="T32" fmla="*/ 2147483646 w 1473"/>
              <a:gd name="T33" fmla="*/ 2147483646 h 1324"/>
              <a:gd name="T34" fmla="*/ 2147483646 w 1473"/>
              <a:gd name="T35" fmla="*/ 2147483646 h 1324"/>
              <a:gd name="T36" fmla="*/ 2147483646 w 1473"/>
              <a:gd name="T37" fmla="*/ 2147483646 h 1324"/>
              <a:gd name="T38" fmla="*/ 2147483646 w 1473"/>
              <a:gd name="T39" fmla="*/ 2147483646 h 1324"/>
              <a:gd name="T40" fmla="*/ 2147483646 w 1473"/>
              <a:gd name="T41" fmla="*/ 2147483646 h 1324"/>
              <a:gd name="T42" fmla="*/ 2147483646 w 1473"/>
              <a:gd name="T43" fmla="*/ 2147483646 h 1324"/>
              <a:gd name="T44" fmla="*/ 2147483646 w 1473"/>
              <a:gd name="T45" fmla="*/ 2147483646 h 1324"/>
              <a:gd name="T46" fmla="*/ 2147483646 w 1473"/>
              <a:gd name="T47" fmla="*/ 2147483646 h 1324"/>
              <a:gd name="T48" fmla="*/ 2147483646 w 1473"/>
              <a:gd name="T49" fmla="*/ 2147483646 h 1324"/>
              <a:gd name="T50" fmla="*/ 2147483646 w 1473"/>
              <a:gd name="T51" fmla="*/ 2147483646 h 1324"/>
              <a:gd name="T52" fmla="*/ 2147483646 w 1473"/>
              <a:gd name="T53" fmla="*/ 2147483646 h 1324"/>
              <a:gd name="T54" fmla="*/ 2147483646 w 1473"/>
              <a:gd name="T55" fmla="*/ 2147483646 h 1324"/>
              <a:gd name="T56" fmla="*/ 2147483646 w 1473"/>
              <a:gd name="T57" fmla="*/ 2147483646 h 1324"/>
              <a:gd name="T58" fmla="*/ 2147483646 w 1473"/>
              <a:gd name="T59" fmla="*/ 2147483646 h 1324"/>
              <a:gd name="T60" fmla="*/ 2147483646 w 1473"/>
              <a:gd name="T61" fmla="*/ 2147483646 h 1324"/>
              <a:gd name="T62" fmla="*/ 2147483646 w 1473"/>
              <a:gd name="T63" fmla="*/ 2147483646 h 1324"/>
              <a:gd name="T64" fmla="*/ 2147483646 w 1473"/>
              <a:gd name="T65" fmla="*/ 2147483646 h 1324"/>
              <a:gd name="T66" fmla="*/ 2147483646 w 1473"/>
              <a:gd name="T67" fmla="*/ 2147483646 h 1324"/>
              <a:gd name="T68" fmla="*/ 2147483646 w 1473"/>
              <a:gd name="T69" fmla="*/ 2147483646 h 1324"/>
              <a:gd name="T70" fmla="*/ 2147483646 w 1473"/>
              <a:gd name="T71" fmla="*/ 2147483646 h 1324"/>
              <a:gd name="T72" fmla="*/ 2147483646 w 1473"/>
              <a:gd name="T73" fmla="*/ 2147483646 h 1324"/>
              <a:gd name="T74" fmla="*/ 2147483646 w 1473"/>
              <a:gd name="T75" fmla="*/ 2147483646 h 1324"/>
              <a:gd name="T76" fmla="*/ 2147483646 w 1473"/>
              <a:gd name="T77" fmla="*/ 2147483646 h 13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73"/>
              <a:gd name="T118" fmla="*/ 0 h 1324"/>
              <a:gd name="T119" fmla="*/ 1473 w 1473"/>
              <a:gd name="T120" fmla="*/ 1324 h 13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73" h="1324">
                <a:moveTo>
                  <a:pt x="49" y="23"/>
                </a:moveTo>
                <a:lnTo>
                  <a:pt x="46" y="66"/>
                </a:lnTo>
                <a:lnTo>
                  <a:pt x="29" y="49"/>
                </a:lnTo>
                <a:lnTo>
                  <a:pt x="10" y="144"/>
                </a:lnTo>
                <a:lnTo>
                  <a:pt x="0" y="254"/>
                </a:lnTo>
                <a:lnTo>
                  <a:pt x="39" y="367"/>
                </a:lnTo>
                <a:lnTo>
                  <a:pt x="130" y="393"/>
                </a:lnTo>
                <a:lnTo>
                  <a:pt x="120" y="367"/>
                </a:lnTo>
                <a:lnTo>
                  <a:pt x="169" y="406"/>
                </a:lnTo>
                <a:lnTo>
                  <a:pt x="211" y="449"/>
                </a:lnTo>
                <a:lnTo>
                  <a:pt x="306" y="494"/>
                </a:lnTo>
                <a:lnTo>
                  <a:pt x="421" y="504"/>
                </a:lnTo>
                <a:lnTo>
                  <a:pt x="562" y="511"/>
                </a:lnTo>
                <a:lnTo>
                  <a:pt x="620" y="504"/>
                </a:lnTo>
                <a:lnTo>
                  <a:pt x="569" y="481"/>
                </a:lnTo>
                <a:lnTo>
                  <a:pt x="546" y="423"/>
                </a:lnTo>
                <a:lnTo>
                  <a:pt x="588" y="471"/>
                </a:lnTo>
                <a:lnTo>
                  <a:pt x="641" y="501"/>
                </a:lnTo>
                <a:lnTo>
                  <a:pt x="688" y="527"/>
                </a:lnTo>
                <a:lnTo>
                  <a:pt x="737" y="520"/>
                </a:lnTo>
                <a:lnTo>
                  <a:pt x="706" y="497"/>
                </a:lnTo>
                <a:lnTo>
                  <a:pt x="672" y="469"/>
                </a:lnTo>
                <a:lnTo>
                  <a:pt x="725" y="488"/>
                </a:lnTo>
                <a:lnTo>
                  <a:pt x="776" y="527"/>
                </a:lnTo>
                <a:lnTo>
                  <a:pt x="946" y="546"/>
                </a:lnTo>
                <a:lnTo>
                  <a:pt x="1114" y="572"/>
                </a:lnTo>
                <a:lnTo>
                  <a:pt x="1165" y="585"/>
                </a:lnTo>
                <a:lnTo>
                  <a:pt x="1122" y="833"/>
                </a:lnTo>
                <a:lnTo>
                  <a:pt x="1155" y="1063"/>
                </a:lnTo>
                <a:lnTo>
                  <a:pt x="1159" y="1288"/>
                </a:lnTo>
                <a:lnTo>
                  <a:pt x="1266" y="1310"/>
                </a:lnTo>
                <a:lnTo>
                  <a:pt x="1360" y="1324"/>
                </a:lnTo>
                <a:lnTo>
                  <a:pt x="1473" y="1321"/>
                </a:lnTo>
                <a:lnTo>
                  <a:pt x="1468" y="998"/>
                </a:lnTo>
                <a:lnTo>
                  <a:pt x="1468" y="729"/>
                </a:lnTo>
                <a:lnTo>
                  <a:pt x="1451" y="579"/>
                </a:lnTo>
                <a:lnTo>
                  <a:pt x="1465" y="485"/>
                </a:lnTo>
                <a:lnTo>
                  <a:pt x="1455" y="381"/>
                </a:lnTo>
                <a:lnTo>
                  <a:pt x="1436" y="314"/>
                </a:lnTo>
                <a:lnTo>
                  <a:pt x="1355" y="261"/>
                </a:lnTo>
                <a:lnTo>
                  <a:pt x="1253" y="215"/>
                </a:lnTo>
                <a:lnTo>
                  <a:pt x="1057" y="150"/>
                </a:lnTo>
                <a:lnTo>
                  <a:pt x="897" y="105"/>
                </a:lnTo>
                <a:lnTo>
                  <a:pt x="809" y="98"/>
                </a:lnTo>
                <a:lnTo>
                  <a:pt x="773" y="150"/>
                </a:lnTo>
                <a:lnTo>
                  <a:pt x="662" y="205"/>
                </a:lnTo>
                <a:lnTo>
                  <a:pt x="722" y="157"/>
                </a:lnTo>
                <a:lnTo>
                  <a:pt x="767" y="131"/>
                </a:lnTo>
                <a:lnTo>
                  <a:pt x="783" y="95"/>
                </a:lnTo>
                <a:lnTo>
                  <a:pt x="776" y="79"/>
                </a:lnTo>
                <a:lnTo>
                  <a:pt x="744" y="79"/>
                </a:lnTo>
                <a:lnTo>
                  <a:pt x="725" y="98"/>
                </a:lnTo>
                <a:lnTo>
                  <a:pt x="706" y="117"/>
                </a:lnTo>
                <a:lnTo>
                  <a:pt x="656" y="137"/>
                </a:lnTo>
                <a:lnTo>
                  <a:pt x="702" y="98"/>
                </a:lnTo>
                <a:lnTo>
                  <a:pt x="722" y="68"/>
                </a:lnTo>
                <a:lnTo>
                  <a:pt x="708" y="49"/>
                </a:lnTo>
                <a:lnTo>
                  <a:pt x="669" y="36"/>
                </a:lnTo>
                <a:lnTo>
                  <a:pt x="618" y="82"/>
                </a:lnTo>
                <a:lnTo>
                  <a:pt x="569" y="112"/>
                </a:lnTo>
                <a:lnTo>
                  <a:pt x="627" y="45"/>
                </a:lnTo>
                <a:lnTo>
                  <a:pt x="646" y="20"/>
                </a:lnTo>
                <a:lnTo>
                  <a:pt x="646" y="0"/>
                </a:lnTo>
                <a:lnTo>
                  <a:pt x="597" y="7"/>
                </a:lnTo>
                <a:lnTo>
                  <a:pt x="553" y="40"/>
                </a:lnTo>
                <a:lnTo>
                  <a:pt x="523" y="63"/>
                </a:lnTo>
                <a:lnTo>
                  <a:pt x="383" y="75"/>
                </a:lnTo>
                <a:lnTo>
                  <a:pt x="386" y="40"/>
                </a:lnTo>
                <a:lnTo>
                  <a:pt x="345" y="26"/>
                </a:lnTo>
                <a:lnTo>
                  <a:pt x="345" y="72"/>
                </a:lnTo>
                <a:lnTo>
                  <a:pt x="303" y="82"/>
                </a:lnTo>
                <a:lnTo>
                  <a:pt x="211" y="95"/>
                </a:lnTo>
                <a:lnTo>
                  <a:pt x="218" y="45"/>
                </a:lnTo>
                <a:lnTo>
                  <a:pt x="185" y="45"/>
                </a:lnTo>
                <a:lnTo>
                  <a:pt x="182" y="95"/>
                </a:lnTo>
                <a:lnTo>
                  <a:pt x="130" y="91"/>
                </a:lnTo>
                <a:lnTo>
                  <a:pt x="75" y="79"/>
                </a:lnTo>
                <a:lnTo>
                  <a:pt x="72" y="40"/>
                </a:lnTo>
                <a:lnTo>
                  <a:pt x="49" y="2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8" name="Freeform 146">
            <a:extLst>
              <a:ext uri="{FF2B5EF4-FFF2-40B4-BE49-F238E27FC236}">
                <a16:creationId xmlns:a16="http://schemas.microsoft.com/office/drawing/2014/main" id="{44541903-DF34-48F8-BD42-1BEA74881BC6}"/>
              </a:ext>
            </a:extLst>
          </p:cNvPr>
          <p:cNvSpPr>
            <a:spLocks/>
          </p:cNvSpPr>
          <p:nvPr/>
        </p:nvSpPr>
        <p:spPr bwMode="auto">
          <a:xfrm>
            <a:off x="312737" y="4097338"/>
            <a:ext cx="63500" cy="11112"/>
          </a:xfrm>
          <a:custGeom>
            <a:avLst/>
            <a:gdLst>
              <a:gd name="T0" fmla="*/ 0 w 199"/>
              <a:gd name="T1" fmla="*/ 0 h 33"/>
              <a:gd name="T2" fmla="*/ 2147483646 w 199"/>
              <a:gd name="T3" fmla="*/ 2147483646 h 33"/>
              <a:gd name="T4" fmla="*/ 2147483646 w 199"/>
              <a:gd name="T5" fmla="*/ 2147483646 h 33"/>
              <a:gd name="T6" fmla="*/ 0 w 199"/>
              <a:gd name="T7" fmla="*/ 0 h 33"/>
              <a:gd name="T8" fmla="*/ 0 60000 65536"/>
              <a:gd name="T9" fmla="*/ 0 60000 65536"/>
              <a:gd name="T10" fmla="*/ 0 60000 65536"/>
              <a:gd name="T11" fmla="*/ 0 60000 65536"/>
              <a:gd name="T12" fmla="*/ 0 w 199"/>
              <a:gd name="T13" fmla="*/ 0 h 33"/>
              <a:gd name="T14" fmla="*/ 199 w 199"/>
              <a:gd name="T15" fmla="*/ 33 h 33"/>
            </a:gdLst>
            <a:ahLst/>
            <a:cxnLst>
              <a:cxn ang="T8">
                <a:pos x="T0" y="T1"/>
              </a:cxn>
              <a:cxn ang="T9">
                <a:pos x="T2" y="T3"/>
              </a:cxn>
              <a:cxn ang="T10">
                <a:pos x="T4" y="T5"/>
              </a:cxn>
              <a:cxn ang="T11">
                <a:pos x="T6" y="T7"/>
              </a:cxn>
            </a:cxnLst>
            <a:rect l="T12" t="T13" r="T14" b="T15"/>
            <a:pathLst>
              <a:path w="199" h="33">
                <a:moveTo>
                  <a:pt x="0" y="0"/>
                </a:moveTo>
                <a:lnTo>
                  <a:pt x="93" y="33"/>
                </a:lnTo>
                <a:lnTo>
                  <a:pt x="199" y="2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9" name="Freeform 147">
            <a:extLst>
              <a:ext uri="{FF2B5EF4-FFF2-40B4-BE49-F238E27FC236}">
                <a16:creationId xmlns:a16="http://schemas.microsoft.com/office/drawing/2014/main" id="{F9361425-FE7A-4337-B188-FD6EACF83703}"/>
              </a:ext>
            </a:extLst>
          </p:cNvPr>
          <p:cNvSpPr>
            <a:spLocks/>
          </p:cNvSpPr>
          <p:nvPr/>
        </p:nvSpPr>
        <p:spPr bwMode="auto">
          <a:xfrm>
            <a:off x="249237" y="4079875"/>
            <a:ext cx="39688" cy="12700"/>
          </a:xfrm>
          <a:custGeom>
            <a:avLst/>
            <a:gdLst>
              <a:gd name="T0" fmla="*/ 0 w 122"/>
              <a:gd name="T1" fmla="*/ 0 h 40"/>
              <a:gd name="T2" fmla="*/ 2147483646 w 122"/>
              <a:gd name="T3" fmla="*/ 2147483646 h 40"/>
              <a:gd name="T4" fmla="*/ 2147483646 w 122"/>
              <a:gd name="T5" fmla="*/ 2147483646 h 40"/>
              <a:gd name="T6" fmla="*/ 2147483646 w 122"/>
              <a:gd name="T7" fmla="*/ 2147483646 h 40"/>
              <a:gd name="T8" fmla="*/ 0 w 122"/>
              <a:gd name="T9" fmla="*/ 0 h 40"/>
              <a:gd name="T10" fmla="*/ 0 60000 65536"/>
              <a:gd name="T11" fmla="*/ 0 60000 65536"/>
              <a:gd name="T12" fmla="*/ 0 60000 65536"/>
              <a:gd name="T13" fmla="*/ 0 60000 65536"/>
              <a:gd name="T14" fmla="*/ 0 60000 65536"/>
              <a:gd name="T15" fmla="*/ 0 w 122"/>
              <a:gd name="T16" fmla="*/ 0 h 40"/>
              <a:gd name="T17" fmla="*/ 122 w 122"/>
              <a:gd name="T18" fmla="*/ 40 h 40"/>
            </a:gdLst>
            <a:ahLst/>
            <a:cxnLst>
              <a:cxn ang="T10">
                <a:pos x="T0" y="T1"/>
              </a:cxn>
              <a:cxn ang="T11">
                <a:pos x="T2" y="T3"/>
              </a:cxn>
              <a:cxn ang="T12">
                <a:pos x="T4" y="T5"/>
              </a:cxn>
              <a:cxn ang="T13">
                <a:pos x="T6" y="T7"/>
              </a:cxn>
              <a:cxn ang="T14">
                <a:pos x="T8" y="T9"/>
              </a:cxn>
            </a:cxnLst>
            <a:rect l="T15" t="T16" r="T17" b="T18"/>
            <a:pathLst>
              <a:path w="122" h="40">
                <a:moveTo>
                  <a:pt x="0" y="0"/>
                </a:moveTo>
                <a:lnTo>
                  <a:pt x="32" y="25"/>
                </a:lnTo>
                <a:lnTo>
                  <a:pt x="122" y="38"/>
                </a:lnTo>
                <a:lnTo>
                  <a:pt x="30" y="40"/>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0" name="Freeform 148">
            <a:extLst>
              <a:ext uri="{FF2B5EF4-FFF2-40B4-BE49-F238E27FC236}">
                <a16:creationId xmlns:a16="http://schemas.microsoft.com/office/drawing/2014/main" id="{F47D3ECF-C04E-4BE3-90E5-8D0BB3A313A8}"/>
              </a:ext>
            </a:extLst>
          </p:cNvPr>
          <p:cNvSpPr>
            <a:spLocks/>
          </p:cNvSpPr>
          <p:nvPr/>
        </p:nvSpPr>
        <p:spPr bwMode="auto">
          <a:xfrm>
            <a:off x="411162" y="4070350"/>
            <a:ext cx="60325" cy="31750"/>
          </a:xfrm>
          <a:custGeom>
            <a:avLst/>
            <a:gdLst>
              <a:gd name="T0" fmla="*/ 0 w 187"/>
              <a:gd name="T1" fmla="*/ 0 h 102"/>
              <a:gd name="T2" fmla="*/ 2147483646 w 187"/>
              <a:gd name="T3" fmla="*/ 2147483646 h 102"/>
              <a:gd name="T4" fmla="*/ 2147483646 w 187"/>
              <a:gd name="T5" fmla="*/ 2147483646 h 102"/>
              <a:gd name="T6" fmla="*/ 2147483646 w 187"/>
              <a:gd name="T7" fmla="*/ 2147483646 h 102"/>
              <a:gd name="T8" fmla="*/ 2147483646 w 187"/>
              <a:gd name="T9" fmla="*/ 2147483646 h 102"/>
              <a:gd name="T10" fmla="*/ 2147483646 w 187"/>
              <a:gd name="T11" fmla="*/ 2147483646 h 102"/>
              <a:gd name="T12" fmla="*/ 2147483646 w 187"/>
              <a:gd name="T13" fmla="*/ 2147483646 h 102"/>
              <a:gd name="T14" fmla="*/ 2147483646 w 187"/>
              <a:gd name="T15" fmla="*/ 2147483646 h 102"/>
              <a:gd name="T16" fmla="*/ 0 w 187"/>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102"/>
              <a:gd name="T29" fmla="*/ 187 w 187"/>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102">
                <a:moveTo>
                  <a:pt x="0" y="0"/>
                </a:moveTo>
                <a:lnTo>
                  <a:pt x="84" y="9"/>
                </a:lnTo>
                <a:lnTo>
                  <a:pt x="101" y="23"/>
                </a:lnTo>
                <a:lnTo>
                  <a:pt x="101" y="54"/>
                </a:lnTo>
                <a:lnTo>
                  <a:pt x="106" y="89"/>
                </a:lnTo>
                <a:lnTo>
                  <a:pt x="187" y="102"/>
                </a:lnTo>
                <a:lnTo>
                  <a:pt x="90" y="98"/>
                </a:lnTo>
                <a:lnTo>
                  <a:pt x="74"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1" name="Freeform 149">
            <a:extLst>
              <a:ext uri="{FF2B5EF4-FFF2-40B4-BE49-F238E27FC236}">
                <a16:creationId xmlns:a16="http://schemas.microsoft.com/office/drawing/2014/main" id="{F9C64923-04AF-4650-85E6-33E5647E90C0}"/>
              </a:ext>
            </a:extLst>
          </p:cNvPr>
          <p:cNvSpPr>
            <a:spLocks/>
          </p:cNvSpPr>
          <p:nvPr/>
        </p:nvSpPr>
        <p:spPr bwMode="auto">
          <a:xfrm>
            <a:off x="471487" y="4143375"/>
            <a:ext cx="193675" cy="47625"/>
          </a:xfrm>
          <a:custGeom>
            <a:avLst/>
            <a:gdLst>
              <a:gd name="T0" fmla="*/ 0 w 609"/>
              <a:gd name="T1" fmla="*/ 0 h 150"/>
              <a:gd name="T2" fmla="*/ 2147483646 w 609"/>
              <a:gd name="T3" fmla="*/ 2147483646 h 150"/>
              <a:gd name="T4" fmla="*/ 2147483646 w 609"/>
              <a:gd name="T5" fmla="*/ 2147483646 h 150"/>
              <a:gd name="T6" fmla="*/ 2147483646 w 609"/>
              <a:gd name="T7" fmla="*/ 2147483646 h 150"/>
              <a:gd name="T8" fmla="*/ 2147483646 w 609"/>
              <a:gd name="T9" fmla="*/ 2147483646 h 150"/>
              <a:gd name="T10" fmla="*/ 2147483646 w 609"/>
              <a:gd name="T11" fmla="*/ 2147483646 h 150"/>
              <a:gd name="T12" fmla="*/ 2147483646 w 609"/>
              <a:gd name="T13" fmla="*/ 2147483646 h 150"/>
              <a:gd name="T14" fmla="*/ 2147483646 w 609"/>
              <a:gd name="T15" fmla="*/ 2147483646 h 150"/>
              <a:gd name="T16" fmla="*/ 2147483646 w 609"/>
              <a:gd name="T17" fmla="*/ 2147483646 h 150"/>
              <a:gd name="T18" fmla="*/ 2147483646 w 609"/>
              <a:gd name="T19" fmla="*/ 2147483646 h 150"/>
              <a:gd name="T20" fmla="*/ 2147483646 w 609"/>
              <a:gd name="T21" fmla="*/ 2147483646 h 150"/>
              <a:gd name="T22" fmla="*/ 2147483646 w 609"/>
              <a:gd name="T23" fmla="*/ 2147483646 h 150"/>
              <a:gd name="T24" fmla="*/ 2147483646 w 609"/>
              <a:gd name="T25" fmla="*/ 2147483646 h 150"/>
              <a:gd name="T26" fmla="*/ 0 w 609"/>
              <a:gd name="T27" fmla="*/ 0 h 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9"/>
              <a:gd name="T43" fmla="*/ 0 h 150"/>
              <a:gd name="T44" fmla="*/ 609 w 609"/>
              <a:gd name="T45" fmla="*/ 150 h 1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9" h="150">
                <a:moveTo>
                  <a:pt x="0" y="0"/>
                </a:moveTo>
                <a:lnTo>
                  <a:pt x="154" y="7"/>
                </a:lnTo>
                <a:lnTo>
                  <a:pt x="313" y="44"/>
                </a:lnTo>
                <a:lnTo>
                  <a:pt x="431" y="51"/>
                </a:lnTo>
                <a:lnTo>
                  <a:pt x="527" y="71"/>
                </a:lnTo>
                <a:lnTo>
                  <a:pt x="563" y="122"/>
                </a:lnTo>
                <a:lnTo>
                  <a:pt x="609" y="150"/>
                </a:lnTo>
                <a:lnTo>
                  <a:pt x="563" y="141"/>
                </a:lnTo>
                <a:lnTo>
                  <a:pt x="521" y="84"/>
                </a:lnTo>
                <a:lnTo>
                  <a:pt x="392" y="58"/>
                </a:lnTo>
                <a:lnTo>
                  <a:pt x="313" y="58"/>
                </a:lnTo>
                <a:lnTo>
                  <a:pt x="252" y="44"/>
                </a:lnTo>
                <a:lnTo>
                  <a:pt x="146" y="17"/>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2" name="Freeform 150">
            <a:extLst>
              <a:ext uri="{FF2B5EF4-FFF2-40B4-BE49-F238E27FC236}">
                <a16:creationId xmlns:a16="http://schemas.microsoft.com/office/drawing/2014/main" id="{8D052890-2EF8-45F1-9890-F028B5C42160}"/>
              </a:ext>
            </a:extLst>
          </p:cNvPr>
          <p:cNvSpPr>
            <a:spLocks/>
          </p:cNvSpPr>
          <p:nvPr/>
        </p:nvSpPr>
        <p:spPr bwMode="auto">
          <a:xfrm>
            <a:off x="277812" y="3492500"/>
            <a:ext cx="168275" cy="184150"/>
          </a:xfrm>
          <a:custGeom>
            <a:avLst/>
            <a:gdLst>
              <a:gd name="T0" fmla="*/ 2147483646 w 529"/>
              <a:gd name="T1" fmla="*/ 2147483646 h 580"/>
              <a:gd name="T2" fmla="*/ 2147483646 w 529"/>
              <a:gd name="T3" fmla="*/ 2147483646 h 580"/>
              <a:gd name="T4" fmla="*/ 2147483646 w 529"/>
              <a:gd name="T5" fmla="*/ 2147483646 h 580"/>
              <a:gd name="T6" fmla="*/ 2147483646 w 529"/>
              <a:gd name="T7" fmla="*/ 2147483646 h 580"/>
              <a:gd name="T8" fmla="*/ 2147483646 w 529"/>
              <a:gd name="T9" fmla="*/ 2147483646 h 580"/>
              <a:gd name="T10" fmla="*/ 2147483646 w 529"/>
              <a:gd name="T11" fmla="*/ 2147483646 h 580"/>
              <a:gd name="T12" fmla="*/ 2147483646 w 529"/>
              <a:gd name="T13" fmla="*/ 2147483646 h 580"/>
              <a:gd name="T14" fmla="*/ 2147483646 w 529"/>
              <a:gd name="T15" fmla="*/ 2147483646 h 580"/>
              <a:gd name="T16" fmla="*/ 2147483646 w 529"/>
              <a:gd name="T17" fmla="*/ 2147483646 h 580"/>
              <a:gd name="T18" fmla="*/ 2147483646 w 529"/>
              <a:gd name="T19" fmla="*/ 2147483646 h 580"/>
              <a:gd name="T20" fmla="*/ 2147483646 w 529"/>
              <a:gd name="T21" fmla="*/ 2147483646 h 580"/>
              <a:gd name="T22" fmla="*/ 2147483646 w 529"/>
              <a:gd name="T23" fmla="*/ 2147483646 h 580"/>
              <a:gd name="T24" fmla="*/ 2147483646 w 529"/>
              <a:gd name="T25" fmla="*/ 2147483646 h 580"/>
              <a:gd name="T26" fmla="*/ 2147483646 w 529"/>
              <a:gd name="T27" fmla="*/ 2147483646 h 580"/>
              <a:gd name="T28" fmla="*/ 2147483646 w 529"/>
              <a:gd name="T29" fmla="*/ 2147483646 h 580"/>
              <a:gd name="T30" fmla="*/ 2147483646 w 529"/>
              <a:gd name="T31" fmla="*/ 2147483646 h 580"/>
              <a:gd name="T32" fmla="*/ 2147483646 w 529"/>
              <a:gd name="T33" fmla="*/ 2147483646 h 580"/>
              <a:gd name="T34" fmla="*/ 2147483646 w 529"/>
              <a:gd name="T35" fmla="*/ 2147483646 h 580"/>
              <a:gd name="T36" fmla="*/ 2147483646 w 529"/>
              <a:gd name="T37" fmla="*/ 2147483646 h 580"/>
              <a:gd name="T38" fmla="*/ 2147483646 w 529"/>
              <a:gd name="T39" fmla="*/ 2147483646 h 580"/>
              <a:gd name="T40" fmla="*/ 2147483646 w 529"/>
              <a:gd name="T41" fmla="*/ 2147483646 h 580"/>
              <a:gd name="T42" fmla="*/ 2147483646 w 529"/>
              <a:gd name="T43" fmla="*/ 2147483646 h 580"/>
              <a:gd name="T44" fmla="*/ 2147483646 w 529"/>
              <a:gd name="T45" fmla="*/ 2147483646 h 580"/>
              <a:gd name="T46" fmla="*/ 2147483646 w 529"/>
              <a:gd name="T47" fmla="*/ 2147483646 h 580"/>
              <a:gd name="T48" fmla="*/ 2147483646 w 529"/>
              <a:gd name="T49" fmla="*/ 2147483646 h 580"/>
              <a:gd name="T50" fmla="*/ 2147483646 w 529"/>
              <a:gd name="T51" fmla="*/ 2147483646 h 580"/>
              <a:gd name="T52" fmla="*/ 2147483646 w 529"/>
              <a:gd name="T53" fmla="*/ 2147483646 h 580"/>
              <a:gd name="T54" fmla="*/ 2147483646 w 529"/>
              <a:gd name="T55" fmla="*/ 2147483646 h 580"/>
              <a:gd name="T56" fmla="*/ 2147483646 w 529"/>
              <a:gd name="T57" fmla="*/ 2147483646 h 580"/>
              <a:gd name="T58" fmla="*/ 0 w 529"/>
              <a:gd name="T59" fmla="*/ 2147483646 h 580"/>
              <a:gd name="T60" fmla="*/ 0 w 529"/>
              <a:gd name="T61" fmla="*/ 2147483646 h 580"/>
              <a:gd name="T62" fmla="*/ 2147483646 w 529"/>
              <a:gd name="T63" fmla="*/ 2147483646 h 580"/>
              <a:gd name="T64" fmla="*/ 2147483646 w 529"/>
              <a:gd name="T65" fmla="*/ 2147483646 h 580"/>
              <a:gd name="T66" fmla="*/ 2147483646 w 529"/>
              <a:gd name="T67" fmla="*/ 0 h 580"/>
              <a:gd name="T68" fmla="*/ 2147483646 w 529"/>
              <a:gd name="T69" fmla="*/ 2147483646 h 580"/>
              <a:gd name="T70" fmla="*/ 2147483646 w 529"/>
              <a:gd name="T71" fmla="*/ 2147483646 h 5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9"/>
              <a:gd name="T109" fmla="*/ 0 h 580"/>
              <a:gd name="T110" fmla="*/ 529 w 529"/>
              <a:gd name="T111" fmla="*/ 580 h 5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9" h="580">
                <a:moveTo>
                  <a:pt x="357" y="20"/>
                </a:moveTo>
                <a:lnTo>
                  <a:pt x="403" y="53"/>
                </a:lnTo>
                <a:lnTo>
                  <a:pt x="428" y="94"/>
                </a:lnTo>
                <a:lnTo>
                  <a:pt x="451" y="138"/>
                </a:lnTo>
                <a:lnTo>
                  <a:pt x="464" y="161"/>
                </a:lnTo>
                <a:lnTo>
                  <a:pt x="464" y="186"/>
                </a:lnTo>
                <a:lnTo>
                  <a:pt x="453" y="216"/>
                </a:lnTo>
                <a:lnTo>
                  <a:pt x="476" y="239"/>
                </a:lnTo>
                <a:lnTo>
                  <a:pt x="511" y="301"/>
                </a:lnTo>
                <a:lnTo>
                  <a:pt x="529" y="334"/>
                </a:lnTo>
                <a:lnTo>
                  <a:pt x="529" y="346"/>
                </a:lnTo>
                <a:lnTo>
                  <a:pt x="526" y="357"/>
                </a:lnTo>
                <a:lnTo>
                  <a:pt x="510" y="361"/>
                </a:lnTo>
                <a:lnTo>
                  <a:pt x="487" y="362"/>
                </a:lnTo>
                <a:lnTo>
                  <a:pt x="475" y="366"/>
                </a:lnTo>
                <a:lnTo>
                  <a:pt x="476" y="391"/>
                </a:lnTo>
                <a:lnTo>
                  <a:pt x="483" y="421"/>
                </a:lnTo>
                <a:lnTo>
                  <a:pt x="469" y="437"/>
                </a:lnTo>
                <a:lnTo>
                  <a:pt x="473" y="459"/>
                </a:lnTo>
                <a:lnTo>
                  <a:pt x="462" y="472"/>
                </a:lnTo>
                <a:lnTo>
                  <a:pt x="452" y="511"/>
                </a:lnTo>
                <a:lnTo>
                  <a:pt x="436" y="523"/>
                </a:lnTo>
                <a:lnTo>
                  <a:pt x="411" y="523"/>
                </a:lnTo>
                <a:lnTo>
                  <a:pt x="375" y="517"/>
                </a:lnTo>
                <a:lnTo>
                  <a:pt x="339" y="511"/>
                </a:lnTo>
                <a:lnTo>
                  <a:pt x="342" y="580"/>
                </a:lnTo>
                <a:lnTo>
                  <a:pt x="60" y="488"/>
                </a:lnTo>
                <a:lnTo>
                  <a:pt x="83" y="435"/>
                </a:lnTo>
                <a:lnTo>
                  <a:pt x="78" y="394"/>
                </a:lnTo>
                <a:lnTo>
                  <a:pt x="0" y="316"/>
                </a:lnTo>
                <a:lnTo>
                  <a:pt x="0" y="111"/>
                </a:lnTo>
                <a:lnTo>
                  <a:pt x="52" y="55"/>
                </a:lnTo>
                <a:lnTo>
                  <a:pt x="117" y="25"/>
                </a:lnTo>
                <a:lnTo>
                  <a:pt x="186" y="0"/>
                </a:lnTo>
                <a:lnTo>
                  <a:pt x="276" y="13"/>
                </a:lnTo>
                <a:lnTo>
                  <a:pt x="357" y="20"/>
                </a:lnTo>
                <a:close/>
              </a:path>
            </a:pathLst>
          </a:custGeom>
          <a:solidFill>
            <a:srgbClr val="FFC080"/>
          </a:solidFill>
          <a:ln w="3175">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3" name="Freeform 151">
            <a:extLst>
              <a:ext uri="{FF2B5EF4-FFF2-40B4-BE49-F238E27FC236}">
                <a16:creationId xmlns:a16="http://schemas.microsoft.com/office/drawing/2014/main" id="{4A954D72-D60E-41CA-AB19-282F8B81FBFC}"/>
              </a:ext>
            </a:extLst>
          </p:cNvPr>
          <p:cNvSpPr>
            <a:spLocks/>
          </p:cNvSpPr>
          <p:nvPr/>
        </p:nvSpPr>
        <p:spPr bwMode="auto">
          <a:xfrm>
            <a:off x="427037" y="3603625"/>
            <a:ext cx="9525" cy="1588"/>
          </a:xfrm>
          <a:custGeom>
            <a:avLst/>
            <a:gdLst>
              <a:gd name="T0" fmla="*/ 2147483646 w 30"/>
              <a:gd name="T1" fmla="*/ 2147483646 h 6"/>
              <a:gd name="T2" fmla="*/ 2147483646 w 30"/>
              <a:gd name="T3" fmla="*/ 2147483646 h 6"/>
              <a:gd name="T4" fmla="*/ 2147483646 w 30"/>
              <a:gd name="T5" fmla="*/ 2147483646 h 6"/>
              <a:gd name="T6" fmla="*/ 2147483646 w 30"/>
              <a:gd name="T7" fmla="*/ 2147483646 h 6"/>
              <a:gd name="T8" fmla="*/ 0 w 30"/>
              <a:gd name="T9" fmla="*/ 2147483646 h 6"/>
              <a:gd name="T10" fmla="*/ 2147483646 w 30"/>
              <a:gd name="T11" fmla="*/ 0 h 6"/>
              <a:gd name="T12" fmla="*/ 2147483646 w 30"/>
              <a:gd name="T13" fmla="*/ 2147483646 h 6"/>
              <a:gd name="T14" fmla="*/ 0 60000 65536"/>
              <a:gd name="T15" fmla="*/ 0 60000 65536"/>
              <a:gd name="T16" fmla="*/ 0 60000 65536"/>
              <a:gd name="T17" fmla="*/ 0 60000 65536"/>
              <a:gd name="T18" fmla="*/ 0 60000 65536"/>
              <a:gd name="T19" fmla="*/ 0 60000 65536"/>
              <a:gd name="T20" fmla="*/ 0 60000 65536"/>
              <a:gd name="T21" fmla="*/ 0 w 30"/>
              <a:gd name="T22" fmla="*/ 0 h 6"/>
              <a:gd name="T23" fmla="*/ 30 w 3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6">
                <a:moveTo>
                  <a:pt x="30" y="2"/>
                </a:moveTo>
                <a:lnTo>
                  <a:pt x="23" y="6"/>
                </a:lnTo>
                <a:lnTo>
                  <a:pt x="8" y="5"/>
                </a:lnTo>
                <a:lnTo>
                  <a:pt x="2" y="6"/>
                </a:lnTo>
                <a:lnTo>
                  <a:pt x="0" y="1"/>
                </a:lnTo>
                <a:lnTo>
                  <a:pt x="9" y="0"/>
                </a:lnTo>
                <a:lnTo>
                  <a:pt x="30"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4" name="Freeform 152">
            <a:extLst>
              <a:ext uri="{FF2B5EF4-FFF2-40B4-BE49-F238E27FC236}">
                <a16:creationId xmlns:a16="http://schemas.microsoft.com/office/drawing/2014/main" id="{62AE21BC-F3FC-4BF1-B2CF-762EA7646585}"/>
              </a:ext>
            </a:extLst>
          </p:cNvPr>
          <p:cNvSpPr>
            <a:spLocks/>
          </p:cNvSpPr>
          <p:nvPr/>
        </p:nvSpPr>
        <p:spPr bwMode="auto">
          <a:xfrm>
            <a:off x="423862" y="3597275"/>
            <a:ext cx="3175" cy="6350"/>
          </a:xfrm>
          <a:custGeom>
            <a:avLst/>
            <a:gdLst>
              <a:gd name="T0" fmla="*/ 2147483646 w 11"/>
              <a:gd name="T1" fmla="*/ 0 h 22"/>
              <a:gd name="T2" fmla="*/ 2147483646 w 11"/>
              <a:gd name="T3" fmla="*/ 2147483646 h 22"/>
              <a:gd name="T4" fmla="*/ 2147483646 w 11"/>
              <a:gd name="T5" fmla="*/ 2147483646 h 22"/>
              <a:gd name="T6" fmla="*/ 2147483646 w 11"/>
              <a:gd name="T7" fmla="*/ 2147483646 h 22"/>
              <a:gd name="T8" fmla="*/ 0 w 11"/>
              <a:gd name="T9" fmla="*/ 2147483646 h 22"/>
              <a:gd name="T10" fmla="*/ 0 w 11"/>
              <a:gd name="T11" fmla="*/ 2147483646 h 22"/>
              <a:gd name="T12" fmla="*/ 2147483646 w 11"/>
              <a:gd name="T13" fmla="*/ 0 h 22"/>
              <a:gd name="T14" fmla="*/ 0 60000 65536"/>
              <a:gd name="T15" fmla="*/ 0 60000 65536"/>
              <a:gd name="T16" fmla="*/ 0 60000 65536"/>
              <a:gd name="T17" fmla="*/ 0 60000 65536"/>
              <a:gd name="T18" fmla="*/ 0 60000 65536"/>
              <a:gd name="T19" fmla="*/ 0 60000 65536"/>
              <a:gd name="T20" fmla="*/ 0 60000 65536"/>
              <a:gd name="T21" fmla="*/ 0 w 11"/>
              <a:gd name="T22" fmla="*/ 0 h 22"/>
              <a:gd name="T23" fmla="*/ 11 w 1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2">
                <a:moveTo>
                  <a:pt x="11" y="0"/>
                </a:moveTo>
                <a:lnTo>
                  <a:pt x="3" y="6"/>
                </a:lnTo>
                <a:lnTo>
                  <a:pt x="3" y="12"/>
                </a:lnTo>
                <a:lnTo>
                  <a:pt x="2" y="22"/>
                </a:lnTo>
                <a:lnTo>
                  <a:pt x="0" y="8"/>
                </a:lnTo>
                <a:lnTo>
                  <a:pt x="0" y="1"/>
                </a:lnTo>
                <a:lnTo>
                  <a:pt x="1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5" name="Freeform 153">
            <a:extLst>
              <a:ext uri="{FF2B5EF4-FFF2-40B4-BE49-F238E27FC236}">
                <a16:creationId xmlns:a16="http://schemas.microsoft.com/office/drawing/2014/main" id="{5C46F988-E8B9-4219-9572-B47C8A92EEAA}"/>
              </a:ext>
            </a:extLst>
          </p:cNvPr>
          <p:cNvSpPr>
            <a:spLocks/>
          </p:cNvSpPr>
          <p:nvPr/>
        </p:nvSpPr>
        <p:spPr bwMode="auto">
          <a:xfrm>
            <a:off x="415925" y="3575050"/>
            <a:ext cx="4762" cy="12700"/>
          </a:xfrm>
          <a:custGeom>
            <a:avLst/>
            <a:gdLst>
              <a:gd name="T0" fmla="*/ 0 w 13"/>
              <a:gd name="T1" fmla="*/ 0 h 42"/>
              <a:gd name="T2" fmla="*/ 2147483646 w 13"/>
              <a:gd name="T3" fmla="*/ 2147483646 h 42"/>
              <a:gd name="T4" fmla="*/ 2147483646 w 13"/>
              <a:gd name="T5" fmla="*/ 2147483646 h 42"/>
              <a:gd name="T6" fmla="*/ 2147483646 w 13"/>
              <a:gd name="T7" fmla="*/ 2147483646 h 42"/>
              <a:gd name="T8" fmla="*/ 0 w 13"/>
              <a:gd name="T9" fmla="*/ 0 h 42"/>
              <a:gd name="T10" fmla="*/ 0 60000 65536"/>
              <a:gd name="T11" fmla="*/ 0 60000 65536"/>
              <a:gd name="T12" fmla="*/ 0 60000 65536"/>
              <a:gd name="T13" fmla="*/ 0 60000 65536"/>
              <a:gd name="T14" fmla="*/ 0 60000 65536"/>
              <a:gd name="T15" fmla="*/ 0 w 13"/>
              <a:gd name="T16" fmla="*/ 0 h 42"/>
              <a:gd name="T17" fmla="*/ 13 w 13"/>
              <a:gd name="T18" fmla="*/ 42 h 42"/>
            </a:gdLst>
            <a:ahLst/>
            <a:cxnLst>
              <a:cxn ang="T10">
                <a:pos x="T0" y="T1"/>
              </a:cxn>
              <a:cxn ang="T11">
                <a:pos x="T2" y="T3"/>
              </a:cxn>
              <a:cxn ang="T12">
                <a:pos x="T4" y="T5"/>
              </a:cxn>
              <a:cxn ang="T13">
                <a:pos x="T6" y="T7"/>
              </a:cxn>
              <a:cxn ang="T14">
                <a:pos x="T8" y="T9"/>
              </a:cxn>
            </a:cxnLst>
            <a:rect l="T15" t="T16" r="T17" b="T18"/>
            <a:pathLst>
              <a:path w="13" h="42">
                <a:moveTo>
                  <a:pt x="0" y="0"/>
                </a:moveTo>
                <a:lnTo>
                  <a:pt x="9" y="24"/>
                </a:lnTo>
                <a:lnTo>
                  <a:pt x="13" y="42"/>
                </a:lnTo>
                <a:lnTo>
                  <a:pt x="6" y="30"/>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6" name="Freeform 154">
            <a:extLst>
              <a:ext uri="{FF2B5EF4-FFF2-40B4-BE49-F238E27FC236}">
                <a16:creationId xmlns:a16="http://schemas.microsoft.com/office/drawing/2014/main" id="{D3688492-AA96-40B0-8CEC-A84C1F103324}"/>
              </a:ext>
            </a:extLst>
          </p:cNvPr>
          <p:cNvSpPr>
            <a:spLocks/>
          </p:cNvSpPr>
          <p:nvPr/>
        </p:nvSpPr>
        <p:spPr bwMode="auto">
          <a:xfrm>
            <a:off x="398462" y="3560763"/>
            <a:ext cx="19050" cy="11112"/>
          </a:xfrm>
          <a:custGeom>
            <a:avLst/>
            <a:gdLst>
              <a:gd name="T0" fmla="*/ 2147483646 w 56"/>
              <a:gd name="T1" fmla="*/ 0 h 36"/>
              <a:gd name="T2" fmla="*/ 2147483646 w 56"/>
              <a:gd name="T3" fmla="*/ 2147483646 h 36"/>
              <a:gd name="T4" fmla="*/ 2147483646 w 56"/>
              <a:gd name="T5" fmla="*/ 2147483646 h 36"/>
              <a:gd name="T6" fmla="*/ 2147483646 w 56"/>
              <a:gd name="T7" fmla="*/ 2147483646 h 36"/>
              <a:gd name="T8" fmla="*/ 2147483646 w 56"/>
              <a:gd name="T9" fmla="*/ 2147483646 h 36"/>
              <a:gd name="T10" fmla="*/ 2147483646 w 56"/>
              <a:gd name="T11" fmla="*/ 2147483646 h 36"/>
              <a:gd name="T12" fmla="*/ 2147483646 w 56"/>
              <a:gd name="T13" fmla="*/ 2147483646 h 36"/>
              <a:gd name="T14" fmla="*/ 2147483646 w 56"/>
              <a:gd name="T15" fmla="*/ 2147483646 h 36"/>
              <a:gd name="T16" fmla="*/ 0 w 56"/>
              <a:gd name="T17" fmla="*/ 2147483646 h 36"/>
              <a:gd name="T18" fmla="*/ 2147483646 w 56"/>
              <a:gd name="T19" fmla="*/ 2147483646 h 36"/>
              <a:gd name="T20" fmla="*/ 2147483646 w 56"/>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36"/>
              <a:gd name="T35" fmla="*/ 56 w 56"/>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36">
                <a:moveTo>
                  <a:pt x="56" y="0"/>
                </a:moveTo>
                <a:lnTo>
                  <a:pt x="45" y="20"/>
                </a:lnTo>
                <a:lnTo>
                  <a:pt x="47" y="26"/>
                </a:lnTo>
                <a:lnTo>
                  <a:pt x="47" y="29"/>
                </a:lnTo>
                <a:lnTo>
                  <a:pt x="51" y="36"/>
                </a:lnTo>
                <a:lnTo>
                  <a:pt x="43" y="24"/>
                </a:lnTo>
                <a:lnTo>
                  <a:pt x="32" y="24"/>
                </a:lnTo>
                <a:lnTo>
                  <a:pt x="20" y="20"/>
                </a:lnTo>
                <a:lnTo>
                  <a:pt x="0" y="19"/>
                </a:lnTo>
                <a:lnTo>
                  <a:pt x="20" y="7"/>
                </a:lnTo>
                <a:lnTo>
                  <a:pt x="56"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7" name="Freeform 155">
            <a:extLst>
              <a:ext uri="{FF2B5EF4-FFF2-40B4-BE49-F238E27FC236}">
                <a16:creationId xmlns:a16="http://schemas.microsoft.com/office/drawing/2014/main" id="{20F5DDA0-C6C5-4B1D-87DE-ED4E06100ECA}"/>
              </a:ext>
            </a:extLst>
          </p:cNvPr>
          <p:cNvSpPr>
            <a:spLocks/>
          </p:cNvSpPr>
          <p:nvPr/>
        </p:nvSpPr>
        <p:spPr bwMode="auto">
          <a:xfrm>
            <a:off x="390525" y="3543300"/>
            <a:ext cx="31750" cy="11113"/>
          </a:xfrm>
          <a:custGeom>
            <a:avLst/>
            <a:gdLst>
              <a:gd name="T0" fmla="*/ 2147483646 w 96"/>
              <a:gd name="T1" fmla="*/ 2147483646 h 34"/>
              <a:gd name="T2" fmla="*/ 2147483646 w 96"/>
              <a:gd name="T3" fmla="*/ 2147483646 h 34"/>
              <a:gd name="T4" fmla="*/ 2147483646 w 96"/>
              <a:gd name="T5" fmla="*/ 2147483646 h 34"/>
              <a:gd name="T6" fmla="*/ 2147483646 w 96"/>
              <a:gd name="T7" fmla="*/ 2147483646 h 34"/>
              <a:gd name="T8" fmla="*/ 2147483646 w 96"/>
              <a:gd name="T9" fmla="*/ 2147483646 h 34"/>
              <a:gd name="T10" fmla="*/ 2147483646 w 96"/>
              <a:gd name="T11" fmla="*/ 2147483646 h 34"/>
              <a:gd name="T12" fmla="*/ 0 w 96"/>
              <a:gd name="T13" fmla="*/ 2147483646 h 34"/>
              <a:gd name="T14" fmla="*/ 2147483646 w 96"/>
              <a:gd name="T15" fmla="*/ 2147483646 h 34"/>
              <a:gd name="T16" fmla="*/ 2147483646 w 96"/>
              <a:gd name="T17" fmla="*/ 2147483646 h 34"/>
              <a:gd name="T18" fmla="*/ 2147483646 w 96"/>
              <a:gd name="T19" fmla="*/ 0 h 34"/>
              <a:gd name="T20" fmla="*/ 2147483646 w 96"/>
              <a:gd name="T21" fmla="*/ 2147483646 h 34"/>
              <a:gd name="T22" fmla="*/ 2147483646 w 96"/>
              <a:gd name="T23" fmla="*/ 2147483646 h 34"/>
              <a:gd name="T24" fmla="*/ 2147483646 w 96"/>
              <a:gd name="T25" fmla="*/ 2147483646 h 34"/>
              <a:gd name="T26" fmla="*/ 2147483646 w 96"/>
              <a:gd name="T27" fmla="*/ 2147483646 h 34"/>
              <a:gd name="T28" fmla="*/ 2147483646 w 96"/>
              <a:gd name="T29" fmla="*/ 2147483646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
              <a:gd name="T46" fmla="*/ 0 h 34"/>
              <a:gd name="T47" fmla="*/ 96 w 96"/>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 h="34">
                <a:moveTo>
                  <a:pt x="96" y="17"/>
                </a:moveTo>
                <a:lnTo>
                  <a:pt x="92" y="29"/>
                </a:lnTo>
                <a:lnTo>
                  <a:pt x="81" y="34"/>
                </a:lnTo>
                <a:lnTo>
                  <a:pt x="66" y="24"/>
                </a:lnTo>
                <a:lnTo>
                  <a:pt x="47" y="17"/>
                </a:lnTo>
                <a:lnTo>
                  <a:pt x="15" y="17"/>
                </a:lnTo>
                <a:lnTo>
                  <a:pt x="0" y="18"/>
                </a:lnTo>
                <a:lnTo>
                  <a:pt x="24" y="9"/>
                </a:lnTo>
                <a:lnTo>
                  <a:pt x="41" y="4"/>
                </a:lnTo>
                <a:lnTo>
                  <a:pt x="39" y="0"/>
                </a:lnTo>
                <a:lnTo>
                  <a:pt x="56" y="7"/>
                </a:lnTo>
                <a:lnTo>
                  <a:pt x="54" y="2"/>
                </a:lnTo>
                <a:lnTo>
                  <a:pt x="68" y="9"/>
                </a:lnTo>
                <a:lnTo>
                  <a:pt x="79" y="9"/>
                </a:lnTo>
                <a:lnTo>
                  <a:pt x="96" y="1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8" name="Freeform 156">
            <a:extLst>
              <a:ext uri="{FF2B5EF4-FFF2-40B4-BE49-F238E27FC236}">
                <a16:creationId xmlns:a16="http://schemas.microsoft.com/office/drawing/2014/main" id="{6726D821-05A5-49BB-9BEC-68F3AD89F4E3}"/>
              </a:ext>
            </a:extLst>
          </p:cNvPr>
          <p:cNvSpPr>
            <a:spLocks/>
          </p:cNvSpPr>
          <p:nvPr/>
        </p:nvSpPr>
        <p:spPr bwMode="auto">
          <a:xfrm>
            <a:off x="334962" y="3559175"/>
            <a:ext cx="17463" cy="34925"/>
          </a:xfrm>
          <a:custGeom>
            <a:avLst/>
            <a:gdLst>
              <a:gd name="T0" fmla="*/ 2147483646 w 56"/>
              <a:gd name="T1" fmla="*/ 2147483646 h 113"/>
              <a:gd name="T2" fmla="*/ 2147483646 w 56"/>
              <a:gd name="T3" fmla="*/ 2147483646 h 113"/>
              <a:gd name="T4" fmla="*/ 2147483646 w 56"/>
              <a:gd name="T5" fmla="*/ 2147483646 h 113"/>
              <a:gd name="T6" fmla="*/ 2147483646 w 56"/>
              <a:gd name="T7" fmla="*/ 2147483646 h 113"/>
              <a:gd name="T8" fmla="*/ 2147483646 w 56"/>
              <a:gd name="T9" fmla="*/ 2147483646 h 113"/>
              <a:gd name="T10" fmla="*/ 2147483646 w 56"/>
              <a:gd name="T11" fmla="*/ 2147483646 h 113"/>
              <a:gd name="T12" fmla="*/ 2147483646 w 56"/>
              <a:gd name="T13" fmla="*/ 2147483646 h 113"/>
              <a:gd name="T14" fmla="*/ 2147483646 w 56"/>
              <a:gd name="T15" fmla="*/ 2147483646 h 113"/>
              <a:gd name="T16" fmla="*/ 2147483646 w 56"/>
              <a:gd name="T17" fmla="*/ 2147483646 h 113"/>
              <a:gd name="T18" fmla="*/ 2147483646 w 56"/>
              <a:gd name="T19" fmla="*/ 2147483646 h 113"/>
              <a:gd name="T20" fmla="*/ 2147483646 w 56"/>
              <a:gd name="T21" fmla="*/ 2147483646 h 113"/>
              <a:gd name="T22" fmla="*/ 2147483646 w 56"/>
              <a:gd name="T23" fmla="*/ 2147483646 h 113"/>
              <a:gd name="T24" fmla="*/ 2147483646 w 56"/>
              <a:gd name="T25" fmla="*/ 2147483646 h 113"/>
              <a:gd name="T26" fmla="*/ 2147483646 w 56"/>
              <a:gd name="T27" fmla="*/ 2147483646 h 113"/>
              <a:gd name="T28" fmla="*/ 2147483646 w 56"/>
              <a:gd name="T29" fmla="*/ 2147483646 h 113"/>
              <a:gd name="T30" fmla="*/ 2147483646 w 56"/>
              <a:gd name="T31" fmla="*/ 2147483646 h 113"/>
              <a:gd name="T32" fmla="*/ 2147483646 w 56"/>
              <a:gd name="T33" fmla="*/ 2147483646 h 113"/>
              <a:gd name="T34" fmla="*/ 0 w 56"/>
              <a:gd name="T35" fmla="*/ 2147483646 h 113"/>
              <a:gd name="T36" fmla="*/ 2147483646 w 56"/>
              <a:gd name="T37" fmla="*/ 2147483646 h 113"/>
              <a:gd name="T38" fmla="*/ 2147483646 w 56"/>
              <a:gd name="T39" fmla="*/ 2147483646 h 113"/>
              <a:gd name="T40" fmla="*/ 2147483646 w 56"/>
              <a:gd name="T41" fmla="*/ 0 h 113"/>
              <a:gd name="T42" fmla="*/ 2147483646 w 56"/>
              <a:gd name="T43" fmla="*/ 2147483646 h 113"/>
              <a:gd name="T44" fmla="*/ 2147483646 w 56"/>
              <a:gd name="T45" fmla="*/ 2147483646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13"/>
              <a:gd name="T71" fmla="*/ 56 w 56"/>
              <a:gd name="T72" fmla="*/ 113 h 1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13">
                <a:moveTo>
                  <a:pt x="56" y="21"/>
                </a:moveTo>
                <a:lnTo>
                  <a:pt x="39" y="8"/>
                </a:lnTo>
                <a:lnTo>
                  <a:pt x="19" y="11"/>
                </a:lnTo>
                <a:lnTo>
                  <a:pt x="8" y="29"/>
                </a:lnTo>
                <a:lnTo>
                  <a:pt x="6" y="55"/>
                </a:lnTo>
                <a:lnTo>
                  <a:pt x="8" y="75"/>
                </a:lnTo>
                <a:lnTo>
                  <a:pt x="15" y="91"/>
                </a:lnTo>
                <a:lnTo>
                  <a:pt x="24" y="66"/>
                </a:lnTo>
                <a:lnTo>
                  <a:pt x="35" y="52"/>
                </a:lnTo>
                <a:lnTo>
                  <a:pt x="53" y="42"/>
                </a:lnTo>
                <a:lnTo>
                  <a:pt x="38" y="62"/>
                </a:lnTo>
                <a:lnTo>
                  <a:pt x="22" y="79"/>
                </a:lnTo>
                <a:lnTo>
                  <a:pt x="21" y="95"/>
                </a:lnTo>
                <a:lnTo>
                  <a:pt x="28" y="110"/>
                </a:lnTo>
                <a:lnTo>
                  <a:pt x="37" y="113"/>
                </a:lnTo>
                <a:lnTo>
                  <a:pt x="14" y="107"/>
                </a:lnTo>
                <a:lnTo>
                  <a:pt x="2" y="83"/>
                </a:lnTo>
                <a:lnTo>
                  <a:pt x="0" y="52"/>
                </a:lnTo>
                <a:lnTo>
                  <a:pt x="2" y="24"/>
                </a:lnTo>
                <a:lnTo>
                  <a:pt x="15" y="5"/>
                </a:lnTo>
                <a:lnTo>
                  <a:pt x="32" y="0"/>
                </a:lnTo>
                <a:lnTo>
                  <a:pt x="48" y="3"/>
                </a:lnTo>
                <a:lnTo>
                  <a:pt x="56" y="2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9" name="Freeform 157">
            <a:extLst>
              <a:ext uri="{FF2B5EF4-FFF2-40B4-BE49-F238E27FC236}">
                <a16:creationId xmlns:a16="http://schemas.microsoft.com/office/drawing/2014/main" id="{B58465D2-C6DB-4BA5-93DA-19A55F5045B6}"/>
              </a:ext>
            </a:extLst>
          </p:cNvPr>
          <p:cNvSpPr>
            <a:spLocks/>
          </p:cNvSpPr>
          <p:nvPr/>
        </p:nvSpPr>
        <p:spPr bwMode="auto">
          <a:xfrm>
            <a:off x="328612" y="3552825"/>
            <a:ext cx="28575" cy="49213"/>
          </a:xfrm>
          <a:custGeom>
            <a:avLst/>
            <a:gdLst>
              <a:gd name="T0" fmla="*/ 2147483646 w 91"/>
              <a:gd name="T1" fmla="*/ 2147483646 h 153"/>
              <a:gd name="T2" fmla="*/ 2147483646 w 91"/>
              <a:gd name="T3" fmla="*/ 2147483646 h 153"/>
              <a:gd name="T4" fmla="*/ 2147483646 w 91"/>
              <a:gd name="T5" fmla="*/ 2147483646 h 153"/>
              <a:gd name="T6" fmla="*/ 2147483646 w 91"/>
              <a:gd name="T7" fmla="*/ 2147483646 h 153"/>
              <a:gd name="T8" fmla="*/ 2147483646 w 91"/>
              <a:gd name="T9" fmla="*/ 2147483646 h 153"/>
              <a:gd name="T10" fmla="*/ 2147483646 w 91"/>
              <a:gd name="T11" fmla="*/ 2147483646 h 153"/>
              <a:gd name="T12" fmla="*/ 2147483646 w 91"/>
              <a:gd name="T13" fmla="*/ 2147483646 h 153"/>
              <a:gd name="T14" fmla="*/ 2147483646 w 91"/>
              <a:gd name="T15" fmla="*/ 2147483646 h 153"/>
              <a:gd name="T16" fmla="*/ 2147483646 w 91"/>
              <a:gd name="T17" fmla="*/ 2147483646 h 153"/>
              <a:gd name="T18" fmla="*/ 2147483646 w 91"/>
              <a:gd name="T19" fmla="*/ 2147483646 h 153"/>
              <a:gd name="T20" fmla="*/ 2147483646 w 91"/>
              <a:gd name="T21" fmla="*/ 2147483646 h 153"/>
              <a:gd name="T22" fmla="*/ 2147483646 w 91"/>
              <a:gd name="T23" fmla="*/ 2147483646 h 153"/>
              <a:gd name="T24" fmla="*/ 2147483646 w 91"/>
              <a:gd name="T25" fmla="*/ 2147483646 h 153"/>
              <a:gd name="T26" fmla="*/ 2147483646 w 91"/>
              <a:gd name="T27" fmla="*/ 2147483646 h 153"/>
              <a:gd name="T28" fmla="*/ 2147483646 w 91"/>
              <a:gd name="T29" fmla="*/ 2147483646 h 153"/>
              <a:gd name="T30" fmla="*/ 2147483646 w 91"/>
              <a:gd name="T31" fmla="*/ 2147483646 h 153"/>
              <a:gd name="T32" fmla="*/ 2147483646 w 91"/>
              <a:gd name="T33" fmla="*/ 2147483646 h 153"/>
              <a:gd name="T34" fmla="*/ 2147483646 w 91"/>
              <a:gd name="T35" fmla="*/ 2147483646 h 153"/>
              <a:gd name="T36" fmla="*/ 2147483646 w 91"/>
              <a:gd name="T37" fmla="*/ 2147483646 h 153"/>
              <a:gd name="T38" fmla="*/ 0 w 91"/>
              <a:gd name="T39" fmla="*/ 2147483646 h 153"/>
              <a:gd name="T40" fmla="*/ 0 w 91"/>
              <a:gd name="T41" fmla="*/ 2147483646 h 153"/>
              <a:gd name="T42" fmla="*/ 2147483646 w 91"/>
              <a:gd name="T43" fmla="*/ 2147483646 h 153"/>
              <a:gd name="T44" fmla="*/ 2147483646 w 91"/>
              <a:gd name="T45" fmla="*/ 2147483646 h 153"/>
              <a:gd name="T46" fmla="*/ 2147483646 w 91"/>
              <a:gd name="T47" fmla="*/ 0 h 153"/>
              <a:gd name="T48" fmla="*/ 2147483646 w 91"/>
              <a:gd name="T49" fmla="*/ 2147483646 h 153"/>
              <a:gd name="T50" fmla="*/ 2147483646 w 91"/>
              <a:gd name="T51" fmla="*/ 2147483646 h 153"/>
              <a:gd name="T52" fmla="*/ 2147483646 w 91"/>
              <a:gd name="T53" fmla="*/ 2147483646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1"/>
              <a:gd name="T82" fmla="*/ 0 h 153"/>
              <a:gd name="T83" fmla="*/ 91 w 91"/>
              <a:gd name="T84" fmla="*/ 153 h 15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1" h="153">
                <a:moveTo>
                  <a:pt x="91" y="38"/>
                </a:moveTo>
                <a:lnTo>
                  <a:pt x="76" y="13"/>
                </a:lnTo>
                <a:lnTo>
                  <a:pt x="54" y="7"/>
                </a:lnTo>
                <a:lnTo>
                  <a:pt x="24" y="12"/>
                </a:lnTo>
                <a:lnTo>
                  <a:pt x="14" y="25"/>
                </a:lnTo>
                <a:lnTo>
                  <a:pt x="7" y="48"/>
                </a:lnTo>
                <a:lnTo>
                  <a:pt x="7" y="66"/>
                </a:lnTo>
                <a:lnTo>
                  <a:pt x="11" y="79"/>
                </a:lnTo>
                <a:lnTo>
                  <a:pt x="11" y="98"/>
                </a:lnTo>
                <a:lnTo>
                  <a:pt x="15" y="120"/>
                </a:lnTo>
                <a:lnTo>
                  <a:pt x="34" y="142"/>
                </a:lnTo>
                <a:lnTo>
                  <a:pt x="47" y="142"/>
                </a:lnTo>
                <a:lnTo>
                  <a:pt x="63" y="142"/>
                </a:lnTo>
                <a:lnTo>
                  <a:pt x="63" y="144"/>
                </a:lnTo>
                <a:lnTo>
                  <a:pt x="51" y="153"/>
                </a:lnTo>
                <a:lnTo>
                  <a:pt x="36" y="151"/>
                </a:lnTo>
                <a:lnTo>
                  <a:pt x="19" y="144"/>
                </a:lnTo>
                <a:lnTo>
                  <a:pt x="6" y="121"/>
                </a:lnTo>
                <a:lnTo>
                  <a:pt x="5" y="86"/>
                </a:lnTo>
                <a:lnTo>
                  <a:pt x="0" y="62"/>
                </a:lnTo>
                <a:lnTo>
                  <a:pt x="0" y="41"/>
                </a:lnTo>
                <a:lnTo>
                  <a:pt x="9" y="23"/>
                </a:lnTo>
                <a:lnTo>
                  <a:pt x="18" y="7"/>
                </a:lnTo>
                <a:lnTo>
                  <a:pt x="42" y="0"/>
                </a:lnTo>
                <a:lnTo>
                  <a:pt x="76" y="5"/>
                </a:lnTo>
                <a:lnTo>
                  <a:pt x="89" y="13"/>
                </a:lnTo>
                <a:lnTo>
                  <a:pt x="91" y="3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0" name="Freeform 158">
            <a:extLst>
              <a:ext uri="{FF2B5EF4-FFF2-40B4-BE49-F238E27FC236}">
                <a16:creationId xmlns:a16="http://schemas.microsoft.com/office/drawing/2014/main" id="{634CBFC7-6DA8-4222-89BE-8AEFE68E22C1}"/>
              </a:ext>
            </a:extLst>
          </p:cNvPr>
          <p:cNvSpPr>
            <a:spLocks/>
          </p:cNvSpPr>
          <p:nvPr/>
        </p:nvSpPr>
        <p:spPr bwMode="auto">
          <a:xfrm>
            <a:off x="346075" y="3605213"/>
            <a:ext cx="26987" cy="41275"/>
          </a:xfrm>
          <a:custGeom>
            <a:avLst/>
            <a:gdLst>
              <a:gd name="T0" fmla="*/ 0 w 83"/>
              <a:gd name="T1" fmla="*/ 0 h 127"/>
              <a:gd name="T2" fmla="*/ 2147483646 w 83"/>
              <a:gd name="T3" fmla="*/ 2147483646 h 127"/>
              <a:gd name="T4" fmla="*/ 2147483646 w 83"/>
              <a:gd name="T5" fmla="*/ 2147483646 h 127"/>
              <a:gd name="T6" fmla="*/ 2147483646 w 83"/>
              <a:gd name="T7" fmla="*/ 2147483646 h 127"/>
              <a:gd name="T8" fmla="*/ 2147483646 w 83"/>
              <a:gd name="T9" fmla="*/ 2147483646 h 127"/>
              <a:gd name="T10" fmla="*/ 2147483646 w 83"/>
              <a:gd name="T11" fmla="*/ 2147483646 h 127"/>
              <a:gd name="T12" fmla="*/ 2147483646 w 83"/>
              <a:gd name="T13" fmla="*/ 2147483646 h 127"/>
              <a:gd name="T14" fmla="*/ 2147483646 w 83"/>
              <a:gd name="T15" fmla="*/ 2147483646 h 127"/>
              <a:gd name="T16" fmla="*/ 2147483646 w 83"/>
              <a:gd name="T17" fmla="*/ 2147483646 h 127"/>
              <a:gd name="T18" fmla="*/ 0 w 83"/>
              <a:gd name="T19" fmla="*/ 0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27"/>
              <a:gd name="T32" fmla="*/ 83 w 83"/>
              <a:gd name="T33" fmla="*/ 127 h 1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27">
                <a:moveTo>
                  <a:pt x="0" y="0"/>
                </a:moveTo>
                <a:lnTo>
                  <a:pt x="10" y="27"/>
                </a:lnTo>
                <a:lnTo>
                  <a:pt x="27" y="57"/>
                </a:lnTo>
                <a:lnTo>
                  <a:pt x="45" y="83"/>
                </a:lnTo>
                <a:lnTo>
                  <a:pt x="70" y="116"/>
                </a:lnTo>
                <a:lnTo>
                  <a:pt x="83" y="127"/>
                </a:lnTo>
                <a:lnTo>
                  <a:pt x="55" y="113"/>
                </a:lnTo>
                <a:lnTo>
                  <a:pt x="33" y="82"/>
                </a:lnTo>
                <a:lnTo>
                  <a:pt x="12" y="46"/>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1" name="Freeform 159">
            <a:extLst>
              <a:ext uri="{FF2B5EF4-FFF2-40B4-BE49-F238E27FC236}">
                <a16:creationId xmlns:a16="http://schemas.microsoft.com/office/drawing/2014/main" id="{E6F5B390-D27F-480C-8F15-D9BB8EA7A41C}"/>
              </a:ext>
            </a:extLst>
          </p:cNvPr>
          <p:cNvSpPr>
            <a:spLocks/>
          </p:cNvSpPr>
          <p:nvPr/>
        </p:nvSpPr>
        <p:spPr bwMode="auto">
          <a:xfrm>
            <a:off x="265112" y="3467100"/>
            <a:ext cx="150813" cy="152400"/>
          </a:xfrm>
          <a:custGeom>
            <a:avLst/>
            <a:gdLst>
              <a:gd name="T0" fmla="*/ 2147483646 w 478"/>
              <a:gd name="T1" fmla="*/ 2147483646 h 480"/>
              <a:gd name="T2" fmla="*/ 2147483646 w 478"/>
              <a:gd name="T3" fmla="*/ 2147483646 h 480"/>
              <a:gd name="T4" fmla="*/ 2147483646 w 478"/>
              <a:gd name="T5" fmla="*/ 2147483646 h 480"/>
              <a:gd name="T6" fmla="*/ 2147483646 w 478"/>
              <a:gd name="T7" fmla="*/ 2147483646 h 480"/>
              <a:gd name="T8" fmla="*/ 2147483646 w 478"/>
              <a:gd name="T9" fmla="*/ 2147483646 h 480"/>
              <a:gd name="T10" fmla="*/ 2147483646 w 478"/>
              <a:gd name="T11" fmla="*/ 2147483646 h 480"/>
              <a:gd name="T12" fmla="*/ 2147483646 w 478"/>
              <a:gd name="T13" fmla="*/ 2147483646 h 480"/>
              <a:gd name="T14" fmla="*/ 2147483646 w 478"/>
              <a:gd name="T15" fmla="*/ 2147483646 h 480"/>
              <a:gd name="T16" fmla="*/ 2147483646 w 478"/>
              <a:gd name="T17" fmla="*/ 2147483646 h 480"/>
              <a:gd name="T18" fmla="*/ 2147483646 w 478"/>
              <a:gd name="T19" fmla="*/ 2147483646 h 480"/>
              <a:gd name="T20" fmla="*/ 2147483646 w 478"/>
              <a:gd name="T21" fmla="*/ 2147483646 h 480"/>
              <a:gd name="T22" fmla="*/ 2147483646 w 478"/>
              <a:gd name="T23" fmla="*/ 2147483646 h 480"/>
              <a:gd name="T24" fmla="*/ 2147483646 w 478"/>
              <a:gd name="T25" fmla="*/ 2147483646 h 480"/>
              <a:gd name="T26" fmla="*/ 2147483646 w 478"/>
              <a:gd name="T27" fmla="*/ 2147483646 h 480"/>
              <a:gd name="T28" fmla="*/ 2147483646 w 478"/>
              <a:gd name="T29" fmla="*/ 2147483646 h 480"/>
              <a:gd name="T30" fmla="*/ 2147483646 w 478"/>
              <a:gd name="T31" fmla="*/ 2147483646 h 480"/>
              <a:gd name="T32" fmla="*/ 2147483646 w 478"/>
              <a:gd name="T33" fmla="*/ 2147483646 h 480"/>
              <a:gd name="T34" fmla="*/ 2147483646 w 478"/>
              <a:gd name="T35" fmla="*/ 2147483646 h 480"/>
              <a:gd name="T36" fmla="*/ 2147483646 w 478"/>
              <a:gd name="T37" fmla="*/ 2147483646 h 480"/>
              <a:gd name="T38" fmla="*/ 2147483646 w 478"/>
              <a:gd name="T39" fmla="*/ 2147483646 h 480"/>
              <a:gd name="T40" fmla="*/ 2147483646 w 478"/>
              <a:gd name="T41" fmla="*/ 2147483646 h 480"/>
              <a:gd name="T42" fmla="*/ 2147483646 w 478"/>
              <a:gd name="T43" fmla="*/ 2147483646 h 480"/>
              <a:gd name="T44" fmla="*/ 2147483646 w 478"/>
              <a:gd name="T45" fmla="*/ 2147483646 h 480"/>
              <a:gd name="T46" fmla="*/ 2147483646 w 478"/>
              <a:gd name="T47" fmla="*/ 2147483646 h 480"/>
              <a:gd name="T48" fmla="*/ 2147483646 w 478"/>
              <a:gd name="T49" fmla="*/ 2147483646 h 480"/>
              <a:gd name="T50" fmla="*/ 0 w 478"/>
              <a:gd name="T51" fmla="*/ 2147483646 h 480"/>
              <a:gd name="T52" fmla="*/ 2147483646 w 478"/>
              <a:gd name="T53" fmla="*/ 2147483646 h 480"/>
              <a:gd name="T54" fmla="*/ 2147483646 w 478"/>
              <a:gd name="T55" fmla="*/ 2147483646 h 480"/>
              <a:gd name="T56" fmla="*/ 2147483646 w 478"/>
              <a:gd name="T57" fmla="*/ 2147483646 h 480"/>
              <a:gd name="T58" fmla="*/ 2147483646 w 478"/>
              <a:gd name="T59" fmla="*/ 2147483646 h 480"/>
              <a:gd name="T60" fmla="*/ 2147483646 w 478"/>
              <a:gd name="T61" fmla="*/ 0 h 480"/>
              <a:gd name="T62" fmla="*/ 2147483646 w 478"/>
              <a:gd name="T63" fmla="*/ 2147483646 h 480"/>
              <a:gd name="T64" fmla="*/ 2147483646 w 478"/>
              <a:gd name="T65" fmla="*/ 2147483646 h 480"/>
              <a:gd name="T66" fmla="*/ 2147483646 w 478"/>
              <a:gd name="T67" fmla="*/ 2147483646 h 480"/>
              <a:gd name="T68" fmla="*/ 2147483646 w 478"/>
              <a:gd name="T69" fmla="*/ 2147483646 h 480"/>
              <a:gd name="T70" fmla="*/ 2147483646 w 478"/>
              <a:gd name="T71" fmla="*/ 2147483646 h 480"/>
              <a:gd name="T72" fmla="*/ 2147483646 w 478"/>
              <a:gd name="T73" fmla="*/ 2147483646 h 480"/>
              <a:gd name="T74" fmla="*/ 2147483646 w 478"/>
              <a:gd name="T75" fmla="*/ 2147483646 h 4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8"/>
              <a:gd name="T115" fmla="*/ 0 h 480"/>
              <a:gd name="T116" fmla="*/ 478 w 478"/>
              <a:gd name="T117" fmla="*/ 480 h 4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8" h="480">
                <a:moveTo>
                  <a:pt x="440" y="138"/>
                </a:moveTo>
                <a:lnTo>
                  <a:pt x="367" y="127"/>
                </a:lnTo>
                <a:lnTo>
                  <a:pt x="320" y="133"/>
                </a:lnTo>
                <a:lnTo>
                  <a:pt x="290" y="168"/>
                </a:lnTo>
                <a:lnTo>
                  <a:pt x="308" y="209"/>
                </a:lnTo>
                <a:lnTo>
                  <a:pt x="331" y="224"/>
                </a:lnTo>
                <a:lnTo>
                  <a:pt x="338" y="262"/>
                </a:lnTo>
                <a:lnTo>
                  <a:pt x="324" y="287"/>
                </a:lnTo>
                <a:lnTo>
                  <a:pt x="335" y="325"/>
                </a:lnTo>
                <a:lnTo>
                  <a:pt x="306" y="325"/>
                </a:lnTo>
                <a:lnTo>
                  <a:pt x="298" y="282"/>
                </a:lnTo>
                <a:lnTo>
                  <a:pt x="280" y="262"/>
                </a:lnTo>
                <a:lnTo>
                  <a:pt x="243" y="262"/>
                </a:lnTo>
                <a:lnTo>
                  <a:pt x="209" y="271"/>
                </a:lnTo>
                <a:lnTo>
                  <a:pt x="197" y="301"/>
                </a:lnTo>
                <a:lnTo>
                  <a:pt x="193" y="341"/>
                </a:lnTo>
                <a:lnTo>
                  <a:pt x="197" y="370"/>
                </a:lnTo>
                <a:lnTo>
                  <a:pt x="197" y="391"/>
                </a:lnTo>
                <a:lnTo>
                  <a:pt x="195" y="416"/>
                </a:lnTo>
                <a:lnTo>
                  <a:pt x="172" y="439"/>
                </a:lnTo>
                <a:lnTo>
                  <a:pt x="156" y="453"/>
                </a:lnTo>
                <a:lnTo>
                  <a:pt x="115" y="480"/>
                </a:lnTo>
                <a:lnTo>
                  <a:pt x="37" y="399"/>
                </a:lnTo>
                <a:lnTo>
                  <a:pt x="14" y="334"/>
                </a:lnTo>
                <a:lnTo>
                  <a:pt x="5" y="229"/>
                </a:lnTo>
                <a:lnTo>
                  <a:pt x="0" y="154"/>
                </a:lnTo>
                <a:lnTo>
                  <a:pt x="9" y="82"/>
                </a:lnTo>
                <a:lnTo>
                  <a:pt x="30" y="42"/>
                </a:lnTo>
                <a:lnTo>
                  <a:pt x="78" y="15"/>
                </a:lnTo>
                <a:lnTo>
                  <a:pt x="121" y="7"/>
                </a:lnTo>
                <a:lnTo>
                  <a:pt x="204" y="0"/>
                </a:lnTo>
                <a:lnTo>
                  <a:pt x="285" y="5"/>
                </a:lnTo>
                <a:lnTo>
                  <a:pt x="387" y="22"/>
                </a:lnTo>
                <a:lnTo>
                  <a:pt x="432" y="44"/>
                </a:lnTo>
                <a:lnTo>
                  <a:pt x="455" y="67"/>
                </a:lnTo>
                <a:lnTo>
                  <a:pt x="478" y="102"/>
                </a:lnTo>
                <a:lnTo>
                  <a:pt x="475" y="120"/>
                </a:lnTo>
                <a:lnTo>
                  <a:pt x="440" y="13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2" name="Freeform 160">
            <a:extLst>
              <a:ext uri="{FF2B5EF4-FFF2-40B4-BE49-F238E27FC236}">
                <a16:creationId xmlns:a16="http://schemas.microsoft.com/office/drawing/2014/main" id="{EABE90D4-EAFF-4103-A498-38A00708F650}"/>
              </a:ext>
            </a:extLst>
          </p:cNvPr>
          <p:cNvSpPr>
            <a:spLocks/>
          </p:cNvSpPr>
          <p:nvPr/>
        </p:nvSpPr>
        <p:spPr bwMode="auto">
          <a:xfrm>
            <a:off x="268287" y="3468688"/>
            <a:ext cx="144463" cy="146050"/>
          </a:xfrm>
          <a:custGeom>
            <a:avLst/>
            <a:gdLst>
              <a:gd name="T0" fmla="*/ 2147483646 w 455"/>
              <a:gd name="T1" fmla="*/ 2147483646 h 460"/>
              <a:gd name="T2" fmla="*/ 2147483646 w 455"/>
              <a:gd name="T3" fmla="*/ 2147483646 h 460"/>
              <a:gd name="T4" fmla="*/ 2147483646 w 455"/>
              <a:gd name="T5" fmla="*/ 2147483646 h 460"/>
              <a:gd name="T6" fmla="*/ 2147483646 w 455"/>
              <a:gd name="T7" fmla="*/ 2147483646 h 460"/>
              <a:gd name="T8" fmla="*/ 2147483646 w 455"/>
              <a:gd name="T9" fmla="*/ 2147483646 h 460"/>
              <a:gd name="T10" fmla="*/ 2147483646 w 455"/>
              <a:gd name="T11" fmla="*/ 2147483646 h 460"/>
              <a:gd name="T12" fmla="*/ 2147483646 w 455"/>
              <a:gd name="T13" fmla="*/ 2147483646 h 460"/>
              <a:gd name="T14" fmla="*/ 2147483646 w 455"/>
              <a:gd name="T15" fmla="*/ 2147483646 h 460"/>
              <a:gd name="T16" fmla="*/ 2147483646 w 455"/>
              <a:gd name="T17" fmla="*/ 2147483646 h 460"/>
              <a:gd name="T18" fmla="*/ 2147483646 w 455"/>
              <a:gd name="T19" fmla="*/ 2147483646 h 460"/>
              <a:gd name="T20" fmla="*/ 2147483646 w 455"/>
              <a:gd name="T21" fmla="*/ 2147483646 h 460"/>
              <a:gd name="T22" fmla="*/ 2147483646 w 455"/>
              <a:gd name="T23" fmla="*/ 2147483646 h 460"/>
              <a:gd name="T24" fmla="*/ 2147483646 w 455"/>
              <a:gd name="T25" fmla="*/ 2147483646 h 460"/>
              <a:gd name="T26" fmla="*/ 2147483646 w 455"/>
              <a:gd name="T27" fmla="*/ 2147483646 h 460"/>
              <a:gd name="T28" fmla="*/ 2147483646 w 455"/>
              <a:gd name="T29" fmla="*/ 2147483646 h 460"/>
              <a:gd name="T30" fmla="*/ 2147483646 w 455"/>
              <a:gd name="T31" fmla="*/ 2147483646 h 460"/>
              <a:gd name="T32" fmla="*/ 2147483646 w 455"/>
              <a:gd name="T33" fmla="*/ 2147483646 h 460"/>
              <a:gd name="T34" fmla="*/ 2147483646 w 455"/>
              <a:gd name="T35" fmla="*/ 2147483646 h 460"/>
              <a:gd name="T36" fmla="*/ 2147483646 w 455"/>
              <a:gd name="T37" fmla="*/ 2147483646 h 460"/>
              <a:gd name="T38" fmla="*/ 2147483646 w 455"/>
              <a:gd name="T39" fmla="*/ 2147483646 h 460"/>
              <a:gd name="T40" fmla="*/ 2147483646 w 455"/>
              <a:gd name="T41" fmla="*/ 2147483646 h 460"/>
              <a:gd name="T42" fmla="*/ 2147483646 w 455"/>
              <a:gd name="T43" fmla="*/ 2147483646 h 460"/>
              <a:gd name="T44" fmla="*/ 2147483646 w 455"/>
              <a:gd name="T45" fmla="*/ 2147483646 h 460"/>
              <a:gd name="T46" fmla="*/ 2147483646 w 455"/>
              <a:gd name="T47" fmla="*/ 2147483646 h 460"/>
              <a:gd name="T48" fmla="*/ 2147483646 w 455"/>
              <a:gd name="T49" fmla="*/ 2147483646 h 460"/>
              <a:gd name="T50" fmla="*/ 2147483646 w 455"/>
              <a:gd name="T51" fmla="*/ 2147483646 h 460"/>
              <a:gd name="T52" fmla="*/ 2147483646 w 455"/>
              <a:gd name="T53" fmla="*/ 2147483646 h 460"/>
              <a:gd name="T54" fmla="*/ 2147483646 w 455"/>
              <a:gd name="T55" fmla="*/ 2147483646 h 460"/>
              <a:gd name="T56" fmla="*/ 2147483646 w 455"/>
              <a:gd name="T57" fmla="*/ 2147483646 h 460"/>
              <a:gd name="T58" fmla="*/ 2147483646 w 455"/>
              <a:gd name="T59" fmla="*/ 2147483646 h 460"/>
              <a:gd name="T60" fmla="*/ 2147483646 w 455"/>
              <a:gd name="T61" fmla="*/ 2147483646 h 460"/>
              <a:gd name="T62" fmla="*/ 2147483646 w 455"/>
              <a:gd name="T63" fmla="*/ 2147483646 h 460"/>
              <a:gd name="T64" fmla="*/ 2147483646 w 455"/>
              <a:gd name="T65" fmla="*/ 2147483646 h 460"/>
              <a:gd name="T66" fmla="*/ 2147483646 w 455"/>
              <a:gd name="T67" fmla="*/ 2147483646 h 460"/>
              <a:gd name="T68" fmla="*/ 2147483646 w 455"/>
              <a:gd name="T69" fmla="*/ 2147483646 h 460"/>
              <a:gd name="T70" fmla="*/ 2147483646 w 455"/>
              <a:gd name="T71" fmla="*/ 2147483646 h 460"/>
              <a:gd name="T72" fmla="*/ 2147483646 w 455"/>
              <a:gd name="T73" fmla="*/ 2147483646 h 460"/>
              <a:gd name="T74" fmla="*/ 2147483646 w 455"/>
              <a:gd name="T75" fmla="*/ 2147483646 h 460"/>
              <a:gd name="T76" fmla="*/ 2147483646 w 455"/>
              <a:gd name="T77" fmla="*/ 2147483646 h 460"/>
              <a:gd name="T78" fmla="*/ 2147483646 w 455"/>
              <a:gd name="T79" fmla="*/ 2147483646 h 460"/>
              <a:gd name="T80" fmla="*/ 2147483646 w 455"/>
              <a:gd name="T81" fmla="*/ 2147483646 h 460"/>
              <a:gd name="T82" fmla="*/ 2147483646 w 455"/>
              <a:gd name="T83" fmla="*/ 2147483646 h 460"/>
              <a:gd name="T84" fmla="*/ 2147483646 w 455"/>
              <a:gd name="T85" fmla="*/ 2147483646 h 460"/>
              <a:gd name="T86" fmla="*/ 2147483646 w 455"/>
              <a:gd name="T87" fmla="*/ 2147483646 h 4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5"/>
              <a:gd name="T133" fmla="*/ 0 h 460"/>
              <a:gd name="T134" fmla="*/ 455 w 455"/>
              <a:gd name="T135" fmla="*/ 460 h 4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5" h="460">
                <a:moveTo>
                  <a:pt x="379" y="28"/>
                </a:moveTo>
                <a:lnTo>
                  <a:pt x="418" y="44"/>
                </a:lnTo>
                <a:lnTo>
                  <a:pt x="436" y="69"/>
                </a:lnTo>
                <a:lnTo>
                  <a:pt x="447" y="85"/>
                </a:lnTo>
                <a:lnTo>
                  <a:pt x="455" y="98"/>
                </a:lnTo>
                <a:lnTo>
                  <a:pt x="444" y="108"/>
                </a:lnTo>
                <a:lnTo>
                  <a:pt x="425" y="120"/>
                </a:lnTo>
                <a:lnTo>
                  <a:pt x="376" y="113"/>
                </a:lnTo>
                <a:lnTo>
                  <a:pt x="339" y="113"/>
                </a:lnTo>
                <a:lnTo>
                  <a:pt x="315" y="100"/>
                </a:lnTo>
                <a:lnTo>
                  <a:pt x="279" y="92"/>
                </a:lnTo>
                <a:lnTo>
                  <a:pt x="247" y="90"/>
                </a:lnTo>
                <a:lnTo>
                  <a:pt x="209" y="92"/>
                </a:lnTo>
                <a:lnTo>
                  <a:pt x="264" y="98"/>
                </a:lnTo>
                <a:lnTo>
                  <a:pt x="291" y="105"/>
                </a:lnTo>
                <a:lnTo>
                  <a:pt x="311" y="113"/>
                </a:lnTo>
                <a:lnTo>
                  <a:pt x="315" y="115"/>
                </a:lnTo>
                <a:lnTo>
                  <a:pt x="302" y="120"/>
                </a:lnTo>
                <a:lnTo>
                  <a:pt x="291" y="131"/>
                </a:lnTo>
                <a:lnTo>
                  <a:pt x="272" y="120"/>
                </a:lnTo>
                <a:lnTo>
                  <a:pt x="256" y="116"/>
                </a:lnTo>
                <a:lnTo>
                  <a:pt x="223" y="110"/>
                </a:lnTo>
                <a:lnTo>
                  <a:pt x="212" y="110"/>
                </a:lnTo>
                <a:lnTo>
                  <a:pt x="246" y="122"/>
                </a:lnTo>
                <a:lnTo>
                  <a:pt x="270" y="133"/>
                </a:lnTo>
                <a:lnTo>
                  <a:pt x="283" y="142"/>
                </a:lnTo>
                <a:lnTo>
                  <a:pt x="272" y="154"/>
                </a:lnTo>
                <a:lnTo>
                  <a:pt x="246" y="145"/>
                </a:lnTo>
                <a:lnTo>
                  <a:pt x="223" y="140"/>
                </a:lnTo>
                <a:lnTo>
                  <a:pt x="264" y="161"/>
                </a:lnTo>
                <a:lnTo>
                  <a:pt x="277" y="170"/>
                </a:lnTo>
                <a:lnTo>
                  <a:pt x="281" y="189"/>
                </a:lnTo>
                <a:lnTo>
                  <a:pt x="289" y="199"/>
                </a:lnTo>
                <a:lnTo>
                  <a:pt x="264" y="187"/>
                </a:lnTo>
                <a:lnTo>
                  <a:pt x="241" y="183"/>
                </a:lnTo>
                <a:lnTo>
                  <a:pt x="205" y="181"/>
                </a:lnTo>
                <a:lnTo>
                  <a:pt x="259" y="197"/>
                </a:lnTo>
                <a:lnTo>
                  <a:pt x="293" y="210"/>
                </a:lnTo>
                <a:lnTo>
                  <a:pt x="315" y="222"/>
                </a:lnTo>
                <a:lnTo>
                  <a:pt x="318" y="239"/>
                </a:lnTo>
                <a:lnTo>
                  <a:pt x="291" y="227"/>
                </a:lnTo>
                <a:lnTo>
                  <a:pt x="254" y="214"/>
                </a:lnTo>
                <a:lnTo>
                  <a:pt x="237" y="214"/>
                </a:lnTo>
                <a:lnTo>
                  <a:pt x="277" y="228"/>
                </a:lnTo>
                <a:lnTo>
                  <a:pt x="309" y="242"/>
                </a:lnTo>
                <a:lnTo>
                  <a:pt x="320" y="253"/>
                </a:lnTo>
                <a:lnTo>
                  <a:pt x="315" y="264"/>
                </a:lnTo>
                <a:lnTo>
                  <a:pt x="291" y="255"/>
                </a:lnTo>
                <a:lnTo>
                  <a:pt x="269" y="246"/>
                </a:lnTo>
                <a:lnTo>
                  <a:pt x="221" y="244"/>
                </a:lnTo>
                <a:lnTo>
                  <a:pt x="202" y="246"/>
                </a:lnTo>
                <a:lnTo>
                  <a:pt x="158" y="249"/>
                </a:lnTo>
                <a:lnTo>
                  <a:pt x="107" y="242"/>
                </a:lnTo>
                <a:lnTo>
                  <a:pt x="137" y="253"/>
                </a:lnTo>
                <a:lnTo>
                  <a:pt x="191" y="262"/>
                </a:lnTo>
                <a:lnTo>
                  <a:pt x="181" y="280"/>
                </a:lnTo>
                <a:lnTo>
                  <a:pt x="141" y="271"/>
                </a:lnTo>
                <a:lnTo>
                  <a:pt x="104" y="258"/>
                </a:lnTo>
                <a:lnTo>
                  <a:pt x="79" y="246"/>
                </a:lnTo>
                <a:lnTo>
                  <a:pt x="126" y="280"/>
                </a:lnTo>
                <a:lnTo>
                  <a:pt x="156" y="290"/>
                </a:lnTo>
                <a:lnTo>
                  <a:pt x="181" y="298"/>
                </a:lnTo>
                <a:lnTo>
                  <a:pt x="178" y="317"/>
                </a:lnTo>
                <a:lnTo>
                  <a:pt x="141" y="310"/>
                </a:lnTo>
                <a:lnTo>
                  <a:pt x="113" y="302"/>
                </a:lnTo>
                <a:lnTo>
                  <a:pt x="131" y="315"/>
                </a:lnTo>
                <a:lnTo>
                  <a:pt x="161" y="323"/>
                </a:lnTo>
                <a:lnTo>
                  <a:pt x="178" y="325"/>
                </a:lnTo>
                <a:lnTo>
                  <a:pt x="178" y="365"/>
                </a:lnTo>
                <a:lnTo>
                  <a:pt x="143" y="351"/>
                </a:lnTo>
                <a:lnTo>
                  <a:pt x="116" y="341"/>
                </a:lnTo>
                <a:lnTo>
                  <a:pt x="145" y="363"/>
                </a:lnTo>
                <a:lnTo>
                  <a:pt x="182" y="379"/>
                </a:lnTo>
                <a:lnTo>
                  <a:pt x="181" y="397"/>
                </a:lnTo>
                <a:lnTo>
                  <a:pt x="159" y="418"/>
                </a:lnTo>
                <a:lnTo>
                  <a:pt x="141" y="395"/>
                </a:lnTo>
                <a:lnTo>
                  <a:pt x="116" y="365"/>
                </a:lnTo>
                <a:lnTo>
                  <a:pt x="100" y="337"/>
                </a:lnTo>
                <a:lnTo>
                  <a:pt x="116" y="381"/>
                </a:lnTo>
                <a:lnTo>
                  <a:pt x="131" y="397"/>
                </a:lnTo>
                <a:lnTo>
                  <a:pt x="156" y="429"/>
                </a:lnTo>
                <a:lnTo>
                  <a:pt x="137" y="449"/>
                </a:lnTo>
                <a:lnTo>
                  <a:pt x="109" y="424"/>
                </a:lnTo>
                <a:lnTo>
                  <a:pt x="88" y="395"/>
                </a:lnTo>
                <a:lnTo>
                  <a:pt x="69" y="363"/>
                </a:lnTo>
                <a:lnTo>
                  <a:pt x="86" y="409"/>
                </a:lnTo>
                <a:lnTo>
                  <a:pt x="104" y="430"/>
                </a:lnTo>
                <a:lnTo>
                  <a:pt x="121" y="452"/>
                </a:lnTo>
                <a:lnTo>
                  <a:pt x="107" y="460"/>
                </a:lnTo>
                <a:lnTo>
                  <a:pt x="69" y="429"/>
                </a:lnTo>
                <a:lnTo>
                  <a:pt x="34" y="379"/>
                </a:lnTo>
                <a:lnTo>
                  <a:pt x="21" y="341"/>
                </a:lnTo>
                <a:lnTo>
                  <a:pt x="12" y="275"/>
                </a:lnTo>
                <a:lnTo>
                  <a:pt x="7" y="227"/>
                </a:lnTo>
                <a:lnTo>
                  <a:pt x="0" y="170"/>
                </a:lnTo>
                <a:lnTo>
                  <a:pt x="39" y="181"/>
                </a:lnTo>
                <a:lnTo>
                  <a:pt x="81" y="197"/>
                </a:lnTo>
                <a:lnTo>
                  <a:pt x="145" y="212"/>
                </a:lnTo>
                <a:lnTo>
                  <a:pt x="88" y="189"/>
                </a:lnTo>
                <a:lnTo>
                  <a:pt x="67" y="177"/>
                </a:lnTo>
                <a:lnTo>
                  <a:pt x="26" y="162"/>
                </a:lnTo>
                <a:lnTo>
                  <a:pt x="5" y="158"/>
                </a:lnTo>
                <a:lnTo>
                  <a:pt x="5" y="129"/>
                </a:lnTo>
                <a:lnTo>
                  <a:pt x="10" y="92"/>
                </a:lnTo>
                <a:lnTo>
                  <a:pt x="61" y="100"/>
                </a:lnTo>
                <a:lnTo>
                  <a:pt x="94" y="110"/>
                </a:lnTo>
                <a:lnTo>
                  <a:pt x="135" y="129"/>
                </a:lnTo>
                <a:lnTo>
                  <a:pt x="97" y="100"/>
                </a:lnTo>
                <a:lnTo>
                  <a:pt x="54" y="88"/>
                </a:lnTo>
                <a:lnTo>
                  <a:pt x="12" y="77"/>
                </a:lnTo>
                <a:lnTo>
                  <a:pt x="21" y="49"/>
                </a:lnTo>
                <a:lnTo>
                  <a:pt x="34" y="31"/>
                </a:lnTo>
                <a:lnTo>
                  <a:pt x="73" y="19"/>
                </a:lnTo>
                <a:lnTo>
                  <a:pt x="111" y="28"/>
                </a:lnTo>
                <a:lnTo>
                  <a:pt x="145" y="53"/>
                </a:lnTo>
                <a:lnTo>
                  <a:pt x="121" y="25"/>
                </a:lnTo>
                <a:lnTo>
                  <a:pt x="86" y="10"/>
                </a:lnTo>
                <a:lnTo>
                  <a:pt x="126" y="4"/>
                </a:lnTo>
                <a:lnTo>
                  <a:pt x="156" y="2"/>
                </a:lnTo>
                <a:lnTo>
                  <a:pt x="198" y="8"/>
                </a:lnTo>
                <a:lnTo>
                  <a:pt x="226" y="27"/>
                </a:lnTo>
                <a:lnTo>
                  <a:pt x="272" y="35"/>
                </a:lnTo>
                <a:lnTo>
                  <a:pt x="241" y="23"/>
                </a:lnTo>
                <a:lnTo>
                  <a:pt x="218" y="8"/>
                </a:lnTo>
                <a:lnTo>
                  <a:pt x="205" y="0"/>
                </a:lnTo>
                <a:lnTo>
                  <a:pt x="249" y="2"/>
                </a:lnTo>
                <a:lnTo>
                  <a:pt x="289" y="4"/>
                </a:lnTo>
                <a:lnTo>
                  <a:pt x="313" y="15"/>
                </a:lnTo>
                <a:lnTo>
                  <a:pt x="337" y="37"/>
                </a:lnTo>
                <a:lnTo>
                  <a:pt x="356" y="67"/>
                </a:lnTo>
                <a:lnTo>
                  <a:pt x="346" y="33"/>
                </a:lnTo>
                <a:lnTo>
                  <a:pt x="322" y="10"/>
                </a:lnTo>
                <a:lnTo>
                  <a:pt x="37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63" name="Group 161">
            <a:extLst>
              <a:ext uri="{FF2B5EF4-FFF2-40B4-BE49-F238E27FC236}">
                <a16:creationId xmlns:a16="http://schemas.microsoft.com/office/drawing/2014/main" id="{E9195CB7-1C9C-49D4-822F-B8D304BC1477}"/>
              </a:ext>
            </a:extLst>
          </p:cNvPr>
          <p:cNvGrpSpPr>
            <a:grpSpLocks/>
          </p:cNvGrpSpPr>
          <p:nvPr/>
        </p:nvGrpSpPr>
        <p:grpSpPr bwMode="auto">
          <a:xfrm>
            <a:off x="561975" y="3838575"/>
            <a:ext cx="157162" cy="96838"/>
            <a:chOff x="377" y="1962"/>
            <a:chExt cx="99" cy="61"/>
          </a:xfrm>
        </p:grpSpPr>
        <p:sp>
          <p:nvSpPr>
            <p:cNvPr id="164" name="Freeform 162">
              <a:extLst>
                <a:ext uri="{FF2B5EF4-FFF2-40B4-BE49-F238E27FC236}">
                  <a16:creationId xmlns:a16="http://schemas.microsoft.com/office/drawing/2014/main" id="{799C4CDA-B939-4EE7-BE06-6074EF32D793}"/>
                </a:ext>
              </a:extLst>
            </p:cNvPr>
            <p:cNvSpPr>
              <a:spLocks/>
            </p:cNvSpPr>
            <p:nvPr/>
          </p:nvSpPr>
          <p:spPr bwMode="auto">
            <a:xfrm>
              <a:off x="377" y="1962"/>
              <a:ext cx="99" cy="61"/>
            </a:xfrm>
            <a:custGeom>
              <a:avLst/>
              <a:gdLst>
                <a:gd name="T0" fmla="*/ 0 w 497"/>
                <a:gd name="T1" fmla="*/ 0 h 305"/>
                <a:gd name="T2" fmla="*/ 0 w 497"/>
                <a:gd name="T3" fmla="*/ 0 h 305"/>
                <a:gd name="T4" fmla="*/ 0 w 497"/>
                <a:gd name="T5" fmla="*/ 0 h 305"/>
                <a:gd name="T6" fmla="*/ 0 w 497"/>
                <a:gd name="T7" fmla="*/ 0 h 305"/>
                <a:gd name="T8" fmla="*/ 0 w 497"/>
                <a:gd name="T9" fmla="*/ 0 h 305"/>
                <a:gd name="T10" fmla="*/ 0 w 497"/>
                <a:gd name="T11" fmla="*/ 0 h 305"/>
                <a:gd name="T12" fmla="*/ 0 w 497"/>
                <a:gd name="T13" fmla="*/ 0 h 305"/>
                <a:gd name="T14" fmla="*/ 0 w 497"/>
                <a:gd name="T15" fmla="*/ 0 h 305"/>
                <a:gd name="T16" fmla="*/ 0 w 497"/>
                <a:gd name="T17" fmla="*/ 0 h 305"/>
                <a:gd name="T18" fmla="*/ 0 w 497"/>
                <a:gd name="T19" fmla="*/ 0 h 305"/>
                <a:gd name="T20" fmla="*/ 0 w 497"/>
                <a:gd name="T21" fmla="*/ 0 h 305"/>
                <a:gd name="T22" fmla="*/ 0 w 497"/>
                <a:gd name="T23" fmla="*/ 0 h 305"/>
                <a:gd name="T24" fmla="*/ 0 w 497"/>
                <a:gd name="T25" fmla="*/ 0 h 305"/>
                <a:gd name="T26" fmla="*/ 0 w 497"/>
                <a:gd name="T27" fmla="*/ 0 h 305"/>
                <a:gd name="T28" fmla="*/ 0 w 497"/>
                <a:gd name="T29" fmla="*/ 0 h 305"/>
                <a:gd name="T30" fmla="*/ 0 w 497"/>
                <a:gd name="T31" fmla="*/ 0 h 305"/>
                <a:gd name="T32" fmla="*/ 0 w 497"/>
                <a:gd name="T33" fmla="*/ 0 h 305"/>
                <a:gd name="T34" fmla="*/ 0 w 497"/>
                <a:gd name="T35" fmla="*/ 0 h 305"/>
                <a:gd name="T36" fmla="*/ 0 w 497"/>
                <a:gd name="T37" fmla="*/ 0 h 305"/>
                <a:gd name="T38" fmla="*/ 0 w 497"/>
                <a:gd name="T39" fmla="*/ 0 h 305"/>
                <a:gd name="T40" fmla="*/ 0 w 497"/>
                <a:gd name="T41" fmla="*/ 0 h 305"/>
                <a:gd name="T42" fmla="*/ 0 w 497"/>
                <a:gd name="T43" fmla="*/ 0 h 305"/>
                <a:gd name="T44" fmla="*/ 0 w 497"/>
                <a:gd name="T45" fmla="*/ 0 h 305"/>
                <a:gd name="T46" fmla="*/ 0 w 497"/>
                <a:gd name="T47" fmla="*/ 0 h 305"/>
                <a:gd name="T48" fmla="*/ 0 w 497"/>
                <a:gd name="T49" fmla="*/ 0 h 305"/>
                <a:gd name="T50" fmla="*/ 0 w 497"/>
                <a:gd name="T51" fmla="*/ 0 h 305"/>
                <a:gd name="T52" fmla="*/ 0 w 497"/>
                <a:gd name="T53" fmla="*/ 0 h 305"/>
                <a:gd name="T54" fmla="*/ 0 w 497"/>
                <a:gd name="T55" fmla="*/ 0 h 305"/>
                <a:gd name="T56" fmla="*/ 0 w 497"/>
                <a:gd name="T57" fmla="*/ 0 h 305"/>
                <a:gd name="T58" fmla="*/ 0 w 497"/>
                <a:gd name="T59" fmla="*/ 0 h 305"/>
                <a:gd name="T60" fmla="*/ 0 w 497"/>
                <a:gd name="T61" fmla="*/ 0 h 305"/>
                <a:gd name="T62" fmla="*/ 0 w 497"/>
                <a:gd name="T63" fmla="*/ 0 h 305"/>
                <a:gd name="T64" fmla="*/ 0 w 497"/>
                <a:gd name="T65" fmla="*/ 0 h 305"/>
                <a:gd name="T66" fmla="*/ 0 w 497"/>
                <a:gd name="T67" fmla="*/ 0 h 305"/>
                <a:gd name="T68" fmla="*/ 0 w 497"/>
                <a:gd name="T69" fmla="*/ 0 h 305"/>
                <a:gd name="T70" fmla="*/ 0 w 497"/>
                <a:gd name="T71" fmla="*/ 0 h 305"/>
                <a:gd name="T72" fmla="*/ 0 w 497"/>
                <a:gd name="T73" fmla="*/ 0 h 305"/>
                <a:gd name="T74" fmla="*/ 0 w 497"/>
                <a:gd name="T75" fmla="*/ 0 h 305"/>
                <a:gd name="T76" fmla="*/ 0 w 497"/>
                <a:gd name="T77" fmla="*/ 0 h 305"/>
                <a:gd name="T78" fmla="*/ 0 w 497"/>
                <a:gd name="T79" fmla="*/ 0 h 305"/>
                <a:gd name="T80" fmla="*/ 0 w 497"/>
                <a:gd name="T81" fmla="*/ 0 h 305"/>
                <a:gd name="T82" fmla="*/ 0 w 497"/>
                <a:gd name="T83" fmla="*/ 0 h 305"/>
                <a:gd name="T84" fmla="*/ 0 w 497"/>
                <a:gd name="T85" fmla="*/ 0 h 305"/>
                <a:gd name="T86" fmla="*/ 0 w 497"/>
                <a:gd name="T87" fmla="*/ 0 h 305"/>
                <a:gd name="T88" fmla="*/ 0 w 497"/>
                <a:gd name="T89" fmla="*/ 0 h 305"/>
                <a:gd name="T90" fmla="*/ 0 w 497"/>
                <a:gd name="T91" fmla="*/ 0 h 305"/>
                <a:gd name="T92" fmla="*/ 0 w 497"/>
                <a:gd name="T93" fmla="*/ 0 h 305"/>
                <a:gd name="T94" fmla="*/ 0 w 497"/>
                <a:gd name="T95" fmla="*/ 0 h 305"/>
                <a:gd name="T96" fmla="*/ 0 w 497"/>
                <a:gd name="T97" fmla="*/ 0 h 305"/>
                <a:gd name="T98" fmla="*/ 0 w 497"/>
                <a:gd name="T99" fmla="*/ 0 h 3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7"/>
                <a:gd name="T151" fmla="*/ 0 h 305"/>
                <a:gd name="T152" fmla="*/ 497 w 497"/>
                <a:gd name="T153" fmla="*/ 305 h 3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7" h="305">
                  <a:moveTo>
                    <a:pt x="0" y="182"/>
                  </a:moveTo>
                  <a:lnTo>
                    <a:pt x="61" y="168"/>
                  </a:lnTo>
                  <a:lnTo>
                    <a:pt x="84" y="163"/>
                  </a:lnTo>
                  <a:lnTo>
                    <a:pt x="98" y="150"/>
                  </a:lnTo>
                  <a:lnTo>
                    <a:pt x="112" y="130"/>
                  </a:lnTo>
                  <a:lnTo>
                    <a:pt x="142" y="102"/>
                  </a:lnTo>
                  <a:lnTo>
                    <a:pt x="197" y="56"/>
                  </a:lnTo>
                  <a:lnTo>
                    <a:pt x="206" y="41"/>
                  </a:lnTo>
                  <a:lnTo>
                    <a:pt x="221" y="28"/>
                  </a:lnTo>
                  <a:lnTo>
                    <a:pt x="249" y="23"/>
                  </a:lnTo>
                  <a:lnTo>
                    <a:pt x="336" y="8"/>
                  </a:lnTo>
                  <a:lnTo>
                    <a:pt x="360" y="0"/>
                  </a:lnTo>
                  <a:lnTo>
                    <a:pt x="382" y="11"/>
                  </a:lnTo>
                  <a:lnTo>
                    <a:pt x="393" y="20"/>
                  </a:lnTo>
                  <a:lnTo>
                    <a:pt x="443" y="37"/>
                  </a:lnTo>
                  <a:lnTo>
                    <a:pt x="464" y="45"/>
                  </a:lnTo>
                  <a:lnTo>
                    <a:pt x="471" y="53"/>
                  </a:lnTo>
                  <a:lnTo>
                    <a:pt x="481" y="81"/>
                  </a:lnTo>
                  <a:lnTo>
                    <a:pt x="486" y="96"/>
                  </a:lnTo>
                  <a:lnTo>
                    <a:pt x="490" y="104"/>
                  </a:lnTo>
                  <a:lnTo>
                    <a:pt x="497" y="119"/>
                  </a:lnTo>
                  <a:lnTo>
                    <a:pt x="497" y="129"/>
                  </a:lnTo>
                  <a:lnTo>
                    <a:pt x="487" y="137"/>
                  </a:lnTo>
                  <a:lnTo>
                    <a:pt x="466" y="136"/>
                  </a:lnTo>
                  <a:lnTo>
                    <a:pt x="434" y="121"/>
                  </a:lnTo>
                  <a:lnTo>
                    <a:pt x="393" y="113"/>
                  </a:lnTo>
                  <a:lnTo>
                    <a:pt x="356" y="119"/>
                  </a:lnTo>
                  <a:lnTo>
                    <a:pt x="395" y="128"/>
                  </a:lnTo>
                  <a:lnTo>
                    <a:pt x="422" y="137"/>
                  </a:lnTo>
                  <a:lnTo>
                    <a:pt x="454" y="150"/>
                  </a:lnTo>
                  <a:lnTo>
                    <a:pt x="462" y="161"/>
                  </a:lnTo>
                  <a:lnTo>
                    <a:pt x="462" y="173"/>
                  </a:lnTo>
                  <a:lnTo>
                    <a:pt x="449" y="182"/>
                  </a:lnTo>
                  <a:lnTo>
                    <a:pt x="435" y="179"/>
                  </a:lnTo>
                  <a:lnTo>
                    <a:pt x="391" y="168"/>
                  </a:lnTo>
                  <a:lnTo>
                    <a:pt x="351" y="166"/>
                  </a:lnTo>
                  <a:lnTo>
                    <a:pt x="320" y="168"/>
                  </a:lnTo>
                  <a:lnTo>
                    <a:pt x="303" y="179"/>
                  </a:lnTo>
                  <a:lnTo>
                    <a:pt x="282" y="200"/>
                  </a:lnTo>
                  <a:lnTo>
                    <a:pt x="267" y="223"/>
                  </a:lnTo>
                  <a:lnTo>
                    <a:pt x="251" y="246"/>
                  </a:lnTo>
                  <a:lnTo>
                    <a:pt x="237" y="263"/>
                  </a:lnTo>
                  <a:lnTo>
                    <a:pt x="213" y="280"/>
                  </a:lnTo>
                  <a:lnTo>
                    <a:pt x="190" y="284"/>
                  </a:lnTo>
                  <a:lnTo>
                    <a:pt x="165" y="287"/>
                  </a:lnTo>
                  <a:lnTo>
                    <a:pt x="135" y="284"/>
                  </a:lnTo>
                  <a:lnTo>
                    <a:pt x="112" y="282"/>
                  </a:lnTo>
                  <a:lnTo>
                    <a:pt x="82" y="290"/>
                  </a:lnTo>
                  <a:lnTo>
                    <a:pt x="0" y="305"/>
                  </a:lnTo>
                  <a:lnTo>
                    <a:pt x="0" y="182"/>
                  </a:lnTo>
                  <a:close/>
                </a:path>
              </a:pathLst>
            </a:custGeom>
            <a:solidFill>
              <a:srgbClr val="FFC080"/>
            </a:solidFill>
            <a:ln w="3175">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5" name="Freeform 163">
              <a:extLst>
                <a:ext uri="{FF2B5EF4-FFF2-40B4-BE49-F238E27FC236}">
                  <a16:creationId xmlns:a16="http://schemas.microsoft.com/office/drawing/2014/main" id="{416159BB-EC9F-41E8-AC2E-8D29D1FDA4E4}"/>
                </a:ext>
              </a:extLst>
            </p:cNvPr>
            <p:cNvSpPr>
              <a:spLocks/>
            </p:cNvSpPr>
            <p:nvPr/>
          </p:nvSpPr>
          <p:spPr bwMode="auto">
            <a:xfrm>
              <a:off x="439" y="1973"/>
              <a:ext cx="32" cy="7"/>
            </a:xfrm>
            <a:custGeom>
              <a:avLst/>
              <a:gdLst>
                <a:gd name="T0" fmla="*/ 0 w 159"/>
                <a:gd name="T1" fmla="*/ 0 h 37"/>
                <a:gd name="T2" fmla="*/ 0 w 159"/>
                <a:gd name="T3" fmla="*/ 0 h 37"/>
                <a:gd name="T4" fmla="*/ 0 w 159"/>
                <a:gd name="T5" fmla="*/ 0 h 37"/>
                <a:gd name="T6" fmla="*/ 0 w 159"/>
                <a:gd name="T7" fmla="*/ 0 h 37"/>
                <a:gd name="T8" fmla="*/ 0 w 159"/>
                <a:gd name="T9" fmla="*/ 0 h 37"/>
                <a:gd name="T10" fmla="*/ 0 w 159"/>
                <a:gd name="T11" fmla="*/ 0 h 37"/>
                <a:gd name="T12" fmla="*/ 0 w 159"/>
                <a:gd name="T13" fmla="*/ 0 h 37"/>
                <a:gd name="T14" fmla="*/ 0 w 159"/>
                <a:gd name="T15" fmla="*/ 0 h 37"/>
                <a:gd name="T16" fmla="*/ 0 w 159"/>
                <a:gd name="T17" fmla="*/ 0 h 37"/>
                <a:gd name="T18" fmla="*/ 0 w 159"/>
                <a:gd name="T19" fmla="*/ 0 h 37"/>
                <a:gd name="T20" fmla="*/ 0 w 159"/>
                <a:gd name="T21" fmla="*/ 0 h 37"/>
                <a:gd name="T22" fmla="*/ 0 w 159"/>
                <a:gd name="T23" fmla="*/ 0 h 37"/>
                <a:gd name="T24" fmla="*/ 0 w 159"/>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37"/>
                <a:gd name="T41" fmla="*/ 159 w 15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37">
                  <a:moveTo>
                    <a:pt x="159" y="37"/>
                  </a:moveTo>
                  <a:lnTo>
                    <a:pt x="132" y="24"/>
                  </a:lnTo>
                  <a:lnTo>
                    <a:pt x="110" y="21"/>
                  </a:lnTo>
                  <a:lnTo>
                    <a:pt x="84" y="13"/>
                  </a:lnTo>
                  <a:lnTo>
                    <a:pt x="61" y="7"/>
                  </a:lnTo>
                  <a:lnTo>
                    <a:pt x="25" y="10"/>
                  </a:lnTo>
                  <a:lnTo>
                    <a:pt x="0" y="13"/>
                  </a:lnTo>
                  <a:lnTo>
                    <a:pt x="38" y="5"/>
                  </a:lnTo>
                  <a:lnTo>
                    <a:pt x="69" y="0"/>
                  </a:lnTo>
                  <a:lnTo>
                    <a:pt x="110" y="17"/>
                  </a:lnTo>
                  <a:lnTo>
                    <a:pt x="132" y="19"/>
                  </a:lnTo>
                  <a:lnTo>
                    <a:pt x="157" y="31"/>
                  </a:lnTo>
                  <a:lnTo>
                    <a:pt x="159" y="3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6" name="Freeform 164">
              <a:extLst>
                <a:ext uri="{FF2B5EF4-FFF2-40B4-BE49-F238E27FC236}">
                  <a16:creationId xmlns:a16="http://schemas.microsoft.com/office/drawing/2014/main" id="{9DF3DF0C-E6F3-48EB-B725-A2AD6EB8FC93}"/>
                </a:ext>
              </a:extLst>
            </p:cNvPr>
            <p:cNvSpPr>
              <a:spLocks/>
            </p:cNvSpPr>
            <p:nvPr/>
          </p:nvSpPr>
          <p:spPr bwMode="auto">
            <a:xfrm>
              <a:off x="427" y="1965"/>
              <a:ext cx="27" cy="5"/>
            </a:xfrm>
            <a:custGeom>
              <a:avLst/>
              <a:gdLst>
                <a:gd name="T0" fmla="*/ 0 w 133"/>
                <a:gd name="T1" fmla="*/ 0 h 25"/>
                <a:gd name="T2" fmla="*/ 0 w 133"/>
                <a:gd name="T3" fmla="*/ 0 h 25"/>
                <a:gd name="T4" fmla="*/ 0 w 133"/>
                <a:gd name="T5" fmla="*/ 0 h 25"/>
                <a:gd name="T6" fmla="*/ 0 w 133"/>
                <a:gd name="T7" fmla="*/ 0 h 25"/>
                <a:gd name="T8" fmla="*/ 0 w 133"/>
                <a:gd name="T9" fmla="*/ 0 h 25"/>
                <a:gd name="T10" fmla="*/ 0 w 133"/>
                <a:gd name="T11" fmla="*/ 0 h 25"/>
                <a:gd name="T12" fmla="*/ 0 w 133"/>
                <a:gd name="T13" fmla="*/ 0 h 25"/>
                <a:gd name="T14" fmla="*/ 0 w 133"/>
                <a:gd name="T15" fmla="*/ 0 h 25"/>
                <a:gd name="T16" fmla="*/ 0 w 133"/>
                <a:gd name="T17" fmla="*/ 0 h 25"/>
                <a:gd name="T18" fmla="*/ 0 w 133"/>
                <a:gd name="T19" fmla="*/ 0 h 25"/>
                <a:gd name="T20" fmla="*/ 0 w 133"/>
                <a:gd name="T21" fmla="*/ 0 h 25"/>
                <a:gd name="T22" fmla="*/ 0 w 133"/>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
                <a:gd name="T37" fmla="*/ 0 h 25"/>
                <a:gd name="T38" fmla="*/ 133 w 133"/>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 h="25">
                  <a:moveTo>
                    <a:pt x="97" y="0"/>
                  </a:moveTo>
                  <a:lnTo>
                    <a:pt x="113" y="1"/>
                  </a:lnTo>
                  <a:lnTo>
                    <a:pt x="133" y="8"/>
                  </a:lnTo>
                  <a:lnTo>
                    <a:pt x="120" y="7"/>
                  </a:lnTo>
                  <a:lnTo>
                    <a:pt x="99" y="3"/>
                  </a:lnTo>
                  <a:lnTo>
                    <a:pt x="56" y="15"/>
                  </a:lnTo>
                  <a:lnTo>
                    <a:pt x="32" y="21"/>
                  </a:lnTo>
                  <a:lnTo>
                    <a:pt x="4" y="25"/>
                  </a:lnTo>
                  <a:lnTo>
                    <a:pt x="0" y="21"/>
                  </a:lnTo>
                  <a:lnTo>
                    <a:pt x="29" y="16"/>
                  </a:lnTo>
                  <a:lnTo>
                    <a:pt x="64" y="8"/>
                  </a:lnTo>
                  <a:lnTo>
                    <a:pt x="9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7" name="Freeform 165">
              <a:extLst>
                <a:ext uri="{FF2B5EF4-FFF2-40B4-BE49-F238E27FC236}">
                  <a16:creationId xmlns:a16="http://schemas.microsoft.com/office/drawing/2014/main" id="{8B773667-CA9C-49BE-A155-64A7A2611143}"/>
                </a:ext>
              </a:extLst>
            </p:cNvPr>
            <p:cNvSpPr>
              <a:spLocks/>
            </p:cNvSpPr>
            <p:nvPr/>
          </p:nvSpPr>
          <p:spPr bwMode="auto">
            <a:xfrm>
              <a:off x="438" y="1984"/>
              <a:ext cx="11" cy="2"/>
            </a:xfrm>
            <a:custGeom>
              <a:avLst/>
              <a:gdLst>
                <a:gd name="T0" fmla="*/ 0 w 53"/>
                <a:gd name="T1" fmla="*/ 0 h 12"/>
                <a:gd name="T2" fmla="*/ 0 w 53"/>
                <a:gd name="T3" fmla="*/ 0 h 12"/>
                <a:gd name="T4" fmla="*/ 0 w 53"/>
                <a:gd name="T5" fmla="*/ 0 h 12"/>
                <a:gd name="T6" fmla="*/ 0 w 53"/>
                <a:gd name="T7" fmla="*/ 0 h 12"/>
                <a:gd name="T8" fmla="*/ 0 w 53"/>
                <a:gd name="T9" fmla="*/ 0 h 12"/>
                <a:gd name="T10" fmla="*/ 0 w 53"/>
                <a:gd name="T11" fmla="*/ 0 h 12"/>
                <a:gd name="T12" fmla="*/ 0 w 53"/>
                <a:gd name="T13" fmla="*/ 0 h 12"/>
                <a:gd name="T14" fmla="*/ 0 60000 65536"/>
                <a:gd name="T15" fmla="*/ 0 60000 65536"/>
                <a:gd name="T16" fmla="*/ 0 60000 65536"/>
                <a:gd name="T17" fmla="*/ 0 60000 65536"/>
                <a:gd name="T18" fmla="*/ 0 60000 65536"/>
                <a:gd name="T19" fmla="*/ 0 60000 65536"/>
                <a:gd name="T20" fmla="*/ 0 60000 65536"/>
                <a:gd name="T21" fmla="*/ 0 w 53"/>
                <a:gd name="T22" fmla="*/ 0 h 12"/>
                <a:gd name="T23" fmla="*/ 53 w 5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2">
                  <a:moveTo>
                    <a:pt x="53" y="5"/>
                  </a:moveTo>
                  <a:lnTo>
                    <a:pt x="46" y="12"/>
                  </a:lnTo>
                  <a:lnTo>
                    <a:pt x="27" y="9"/>
                  </a:lnTo>
                  <a:lnTo>
                    <a:pt x="5" y="9"/>
                  </a:lnTo>
                  <a:lnTo>
                    <a:pt x="0" y="0"/>
                  </a:lnTo>
                  <a:lnTo>
                    <a:pt x="14" y="3"/>
                  </a:lnTo>
                  <a:lnTo>
                    <a:pt x="53"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8" name="Freeform 166">
              <a:extLst>
                <a:ext uri="{FF2B5EF4-FFF2-40B4-BE49-F238E27FC236}">
                  <a16:creationId xmlns:a16="http://schemas.microsoft.com/office/drawing/2014/main" id="{D3C8F443-08FB-49BB-9025-D547A2AAE4DD}"/>
                </a:ext>
              </a:extLst>
            </p:cNvPr>
            <p:cNvSpPr>
              <a:spLocks/>
            </p:cNvSpPr>
            <p:nvPr/>
          </p:nvSpPr>
          <p:spPr bwMode="auto">
            <a:xfrm>
              <a:off x="469" y="1982"/>
              <a:ext cx="3" cy="4"/>
            </a:xfrm>
            <a:custGeom>
              <a:avLst/>
              <a:gdLst>
                <a:gd name="T0" fmla="*/ 0 w 11"/>
                <a:gd name="T1" fmla="*/ 0 h 23"/>
                <a:gd name="T2" fmla="*/ 0 w 11"/>
                <a:gd name="T3" fmla="*/ 0 h 23"/>
                <a:gd name="T4" fmla="*/ 0 w 11"/>
                <a:gd name="T5" fmla="*/ 0 h 23"/>
                <a:gd name="T6" fmla="*/ 0 w 11"/>
                <a:gd name="T7" fmla="*/ 0 h 23"/>
                <a:gd name="T8" fmla="*/ 0 w 11"/>
                <a:gd name="T9" fmla="*/ 0 h 23"/>
                <a:gd name="T10" fmla="*/ 0 60000 65536"/>
                <a:gd name="T11" fmla="*/ 0 60000 65536"/>
                <a:gd name="T12" fmla="*/ 0 60000 65536"/>
                <a:gd name="T13" fmla="*/ 0 60000 65536"/>
                <a:gd name="T14" fmla="*/ 0 60000 65536"/>
                <a:gd name="T15" fmla="*/ 0 w 11"/>
                <a:gd name="T16" fmla="*/ 0 h 23"/>
                <a:gd name="T17" fmla="*/ 11 w 11"/>
                <a:gd name="T18" fmla="*/ 23 h 23"/>
              </a:gdLst>
              <a:ahLst/>
              <a:cxnLst>
                <a:cxn ang="T10">
                  <a:pos x="T0" y="T1"/>
                </a:cxn>
                <a:cxn ang="T11">
                  <a:pos x="T2" y="T3"/>
                </a:cxn>
                <a:cxn ang="T12">
                  <a:pos x="T4" y="T5"/>
                </a:cxn>
                <a:cxn ang="T13">
                  <a:pos x="T6" y="T7"/>
                </a:cxn>
                <a:cxn ang="T14">
                  <a:pos x="T8" y="T9"/>
                </a:cxn>
              </a:cxnLst>
              <a:rect l="T15" t="T16" r="T17" b="T18"/>
              <a:pathLst>
                <a:path w="11" h="23">
                  <a:moveTo>
                    <a:pt x="0" y="0"/>
                  </a:moveTo>
                  <a:lnTo>
                    <a:pt x="0" y="6"/>
                  </a:lnTo>
                  <a:lnTo>
                    <a:pt x="2" y="18"/>
                  </a:lnTo>
                  <a:lnTo>
                    <a:pt x="11" y="2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9" name="Freeform 167">
              <a:extLst>
                <a:ext uri="{FF2B5EF4-FFF2-40B4-BE49-F238E27FC236}">
                  <a16:creationId xmlns:a16="http://schemas.microsoft.com/office/drawing/2014/main" id="{58E85F27-A250-4744-9644-90AD6DC02ACC}"/>
                </a:ext>
              </a:extLst>
            </p:cNvPr>
            <p:cNvSpPr>
              <a:spLocks/>
            </p:cNvSpPr>
            <p:nvPr/>
          </p:nvSpPr>
          <p:spPr bwMode="auto">
            <a:xfrm>
              <a:off x="462" y="1993"/>
              <a:ext cx="2" cy="2"/>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0"/>
                  </a:moveTo>
                  <a:lnTo>
                    <a:pt x="3" y="7"/>
                  </a:lnTo>
                  <a:lnTo>
                    <a:pt x="11" y="1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0" name="Freeform 168">
              <a:extLst>
                <a:ext uri="{FF2B5EF4-FFF2-40B4-BE49-F238E27FC236}">
                  <a16:creationId xmlns:a16="http://schemas.microsoft.com/office/drawing/2014/main" id="{014CF87B-613D-4299-AF8B-0617638EE420}"/>
                </a:ext>
              </a:extLst>
            </p:cNvPr>
            <p:cNvSpPr>
              <a:spLocks/>
            </p:cNvSpPr>
            <p:nvPr/>
          </p:nvSpPr>
          <p:spPr bwMode="auto">
            <a:xfrm>
              <a:off x="423" y="1977"/>
              <a:ext cx="5" cy="6"/>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60000 65536"/>
                <a:gd name="T11" fmla="*/ 0 60000 65536"/>
                <a:gd name="T12" fmla="*/ 0 60000 65536"/>
                <a:gd name="T13" fmla="*/ 0 60000 65536"/>
                <a:gd name="T14" fmla="*/ 0 60000 65536"/>
                <a:gd name="T15" fmla="*/ 0 w 25"/>
                <a:gd name="T16" fmla="*/ 0 h 29"/>
                <a:gd name="T17" fmla="*/ 25 w 25"/>
                <a:gd name="T18" fmla="*/ 29 h 29"/>
              </a:gdLst>
              <a:ahLst/>
              <a:cxnLst>
                <a:cxn ang="T10">
                  <a:pos x="T0" y="T1"/>
                </a:cxn>
                <a:cxn ang="T11">
                  <a:pos x="T2" y="T3"/>
                </a:cxn>
                <a:cxn ang="T12">
                  <a:pos x="T4" y="T5"/>
                </a:cxn>
                <a:cxn ang="T13">
                  <a:pos x="T6" y="T7"/>
                </a:cxn>
                <a:cxn ang="T14">
                  <a:pos x="T8" y="T9"/>
                </a:cxn>
              </a:cxnLst>
              <a:rect l="T15" t="T16" r="T17" b="T18"/>
              <a:pathLst>
                <a:path w="25" h="29">
                  <a:moveTo>
                    <a:pt x="25" y="0"/>
                  </a:moveTo>
                  <a:lnTo>
                    <a:pt x="21" y="9"/>
                  </a:lnTo>
                  <a:lnTo>
                    <a:pt x="21" y="17"/>
                  </a:lnTo>
                  <a:lnTo>
                    <a:pt x="0" y="29"/>
                  </a:lnTo>
                  <a:lnTo>
                    <a:pt x="25"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1" name="Freeform 169">
              <a:extLst>
                <a:ext uri="{FF2B5EF4-FFF2-40B4-BE49-F238E27FC236}">
                  <a16:creationId xmlns:a16="http://schemas.microsoft.com/office/drawing/2014/main" id="{45585DE0-6517-4051-8DF0-AF73557DCEE3}"/>
                </a:ext>
              </a:extLst>
            </p:cNvPr>
            <p:cNvSpPr>
              <a:spLocks/>
            </p:cNvSpPr>
            <p:nvPr/>
          </p:nvSpPr>
          <p:spPr bwMode="auto">
            <a:xfrm>
              <a:off x="403" y="1977"/>
              <a:ext cx="16" cy="16"/>
            </a:xfrm>
            <a:custGeom>
              <a:avLst/>
              <a:gdLst>
                <a:gd name="T0" fmla="*/ 0 w 80"/>
                <a:gd name="T1" fmla="*/ 0 h 81"/>
                <a:gd name="T2" fmla="*/ 0 w 80"/>
                <a:gd name="T3" fmla="*/ 0 h 81"/>
                <a:gd name="T4" fmla="*/ 0 w 80"/>
                <a:gd name="T5" fmla="*/ 0 h 81"/>
                <a:gd name="T6" fmla="*/ 0 w 80"/>
                <a:gd name="T7" fmla="*/ 0 h 81"/>
                <a:gd name="T8" fmla="*/ 0 w 80"/>
                <a:gd name="T9" fmla="*/ 0 h 81"/>
                <a:gd name="T10" fmla="*/ 0 w 80"/>
                <a:gd name="T11" fmla="*/ 0 h 81"/>
                <a:gd name="T12" fmla="*/ 0 60000 65536"/>
                <a:gd name="T13" fmla="*/ 0 60000 65536"/>
                <a:gd name="T14" fmla="*/ 0 60000 65536"/>
                <a:gd name="T15" fmla="*/ 0 60000 65536"/>
                <a:gd name="T16" fmla="*/ 0 60000 65536"/>
                <a:gd name="T17" fmla="*/ 0 60000 65536"/>
                <a:gd name="T18" fmla="*/ 0 w 80"/>
                <a:gd name="T19" fmla="*/ 0 h 81"/>
                <a:gd name="T20" fmla="*/ 80 w 8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80" h="81">
                  <a:moveTo>
                    <a:pt x="80" y="0"/>
                  </a:moveTo>
                  <a:lnTo>
                    <a:pt x="66" y="26"/>
                  </a:lnTo>
                  <a:lnTo>
                    <a:pt x="50" y="46"/>
                  </a:lnTo>
                  <a:lnTo>
                    <a:pt x="0" y="81"/>
                  </a:lnTo>
                  <a:lnTo>
                    <a:pt x="47" y="38"/>
                  </a:lnTo>
                  <a:lnTo>
                    <a:pt x="8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2" name="Freeform 170">
              <a:extLst>
                <a:ext uri="{FF2B5EF4-FFF2-40B4-BE49-F238E27FC236}">
                  <a16:creationId xmlns:a16="http://schemas.microsoft.com/office/drawing/2014/main" id="{2D3EDEA3-9D4C-43A5-A385-52E925F5A8D6}"/>
                </a:ext>
              </a:extLst>
            </p:cNvPr>
            <p:cNvSpPr>
              <a:spLocks/>
            </p:cNvSpPr>
            <p:nvPr/>
          </p:nvSpPr>
          <p:spPr bwMode="auto">
            <a:xfrm>
              <a:off x="395" y="2000"/>
              <a:ext cx="4" cy="12"/>
            </a:xfrm>
            <a:custGeom>
              <a:avLst/>
              <a:gdLst>
                <a:gd name="T0" fmla="*/ 0 w 18"/>
                <a:gd name="T1" fmla="*/ 0 h 58"/>
                <a:gd name="T2" fmla="*/ 0 w 18"/>
                <a:gd name="T3" fmla="*/ 0 h 58"/>
                <a:gd name="T4" fmla="*/ 0 w 18"/>
                <a:gd name="T5" fmla="*/ 0 h 58"/>
                <a:gd name="T6" fmla="*/ 0 w 18"/>
                <a:gd name="T7" fmla="*/ 0 h 58"/>
                <a:gd name="T8" fmla="*/ 0 w 18"/>
                <a:gd name="T9" fmla="*/ 0 h 58"/>
                <a:gd name="T10" fmla="*/ 0 w 18"/>
                <a:gd name="T11" fmla="*/ 0 h 58"/>
                <a:gd name="T12" fmla="*/ 0 w 18"/>
                <a:gd name="T13" fmla="*/ 0 h 58"/>
                <a:gd name="T14" fmla="*/ 0 60000 65536"/>
                <a:gd name="T15" fmla="*/ 0 60000 65536"/>
                <a:gd name="T16" fmla="*/ 0 60000 65536"/>
                <a:gd name="T17" fmla="*/ 0 60000 65536"/>
                <a:gd name="T18" fmla="*/ 0 60000 65536"/>
                <a:gd name="T19" fmla="*/ 0 60000 65536"/>
                <a:gd name="T20" fmla="*/ 0 60000 65536"/>
                <a:gd name="T21" fmla="*/ 0 w 18"/>
                <a:gd name="T22" fmla="*/ 0 h 58"/>
                <a:gd name="T23" fmla="*/ 18 w 18"/>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8">
                  <a:moveTo>
                    <a:pt x="0" y="0"/>
                  </a:moveTo>
                  <a:lnTo>
                    <a:pt x="11" y="20"/>
                  </a:lnTo>
                  <a:lnTo>
                    <a:pt x="15" y="41"/>
                  </a:lnTo>
                  <a:lnTo>
                    <a:pt x="16" y="58"/>
                  </a:lnTo>
                  <a:lnTo>
                    <a:pt x="18" y="33"/>
                  </a:lnTo>
                  <a:lnTo>
                    <a:pt x="16" y="1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3" name="Freeform 171">
              <a:extLst>
                <a:ext uri="{FF2B5EF4-FFF2-40B4-BE49-F238E27FC236}">
                  <a16:creationId xmlns:a16="http://schemas.microsoft.com/office/drawing/2014/main" id="{3A578F91-543C-4572-847A-C572F87D93AC}"/>
                </a:ext>
              </a:extLst>
            </p:cNvPr>
            <p:cNvSpPr>
              <a:spLocks/>
            </p:cNvSpPr>
            <p:nvPr/>
          </p:nvSpPr>
          <p:spPr bwMode="auto">
            <a:xfrm>
              <a:off x="432" y="1988"/>
              <a:ext cx="2" cy="4"/>
            </a:xfrm>
            <a:custGeom>
              <a:avLst/>
              <a:gdLst>
                <a:gd name="T0" fmla="*/ 0 w 9"/>
                <a:gd name="T1" fmla="*/ 0 h 21"/>
                <a:gd name="T2" fmla="*/ 0 w 9"/>
                <a:gd name="T3" fmla="*/ 0 h 21"/>
                <a:gd name="T4" fmla="*/ 0 w 9"/>
                <a:gd name="T5" fmla="*/ 0 h 21"/>
                <a:gd name="T6" fmla="*/ 0 w 9"/>
                <a:gd name="T7" fmla="*/ 0 h 21"/>
                <a:gd name="T8" fmla="*/ 0 60000 65536"/>
                <a:gd name="T9" fmla="*/ 0 60000 65536"/>
                <a:gd name="T10" fmla="*/ 0 60000 65536"/>
                <a:gd name="T11" fmla="*/ 0 60000 65536"/>
                <a:gd name="T12" fmla="*/ 0 w 9"/>
                <a:gd name="T13" fmla="*/ 0 h 21"/>
                <a:gd name="T14" fmla="*/ 9 w 9"/>
                <a:gd name="T15" fmla="*/ 21 h 21"/>
              </a:gdLst>
              <a:ahLst/>
              <a:cxnLst>
                <a:cxn ang="T8">
                  <a:pos x="T0" y="T1"/>
                </a:cxn>
                <a:cxn ang="T9">
                  <a:pos x="T2" y="T3"/>
                </a:cxn>
                <a:cxn ang="T10">
                  <a:pos x="T4" y="T5"/>
                </a:cxn>
                <a:cxn ang="T11">
                  <a:pos x="T6" y="T7"/>
                </a:cxn>
              </a:cxnLst>
              <a:rect l="T12" t="T13" r="T14" b="T15"/>
              <a:pathLst>
                <a:path w="9" h="21">
                  <a:moveTo>
                    <a:pt x="2" y="0"/>
                  </a:moveTo>
                  <a:lnTo>
                    <a:pt x="0" y="9"/>
                  </a:lnTo>
                  <a:lnTo>
                    <a:pt x="9" y="21"/>
                  </a:lnTo>
                  <a:lnTo>
                    <a:pt x="2"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74" name="Group 172">
            <a:extLst>
              <a:ext uri="{FF2B5EF4-FFF2-40B4-BE49-F238E27FC236}">
                <a16:creationId xmlns:a16="http://schemas.microsoft.com/office/drawing/2014/main" id="{828E0CBA-4855-4C2D-9162-DAB133D7C5E8}"/>
              </a:ext>
            </a:extLst>
          </p:cNvPr>
          <p:cNvGrpSpPr>
            <a:grpSpLocks/>
          </p:cNvGrpSpPr>
          <p:nvPr/>
        </p:nvGrpSpPr>
        <p:grpSpPr bwMode="auto">
          <a:xfrm>
            <a:off x="220662" y="3625850"/>
            <a:ext cx="363538" cy="415925"/>
            <a:chOff x="162" y="1828"/>
            <a:chExt cx="229" cy="262"/>
          </a:xfrm>
        </p:grpSpPr>
        <p:sp>
          <p:nvSpPr>
            <p:cNvPr id="175" name="Freeform 173">
              <a:extLst>
                <a:ext uri="{FF2B5EF4-FFF2-40B4-BE49-F238E27FC236}">
                  <a16:creationId xmlns:a16="http://schemas.microsoft.com/office/drawing/2014/main" id="{9B1F5C10-D5AF-4CFB-8B6C-8D74DA565EAC}"/>
                </a:ext>
              </a:extLst>
            </p:cNvPr>
            <p:cNvSpPr>
              <a:spLocks/>
            </p:cNvSpPr>
            <p:nvPr/>
          </p:nvSpPr>
          <p:spPr bwMode="auto">
            <a:xfrm>
              <a:off x="286" y="1828"/>
              <a:ext cx="7" cy="5"/>
            </a:xfrm>
            <a:custGeom>
              <a:avLst/>
              <a:gdLst>
                <a:gd name="T0" fmla="*/ 0 w 37"/>
                <a:gd name="T1" fmla="*/ 0 h 25"/>
                <a:gd name="T2" fmla="*/ 0 w 37"/>
                <a:gd name="T3" fmla="*/ 0 h 25"/>
                <a:gd name="T4" fmla="*/ 0 w 37"/>
                <a:gd name="T5" fmla="*/ 0 h 25"/>
                <a:gd name="T6" fmla="*/ 0 w 37"/>
                <a:gd name="T7" fmla="*/ 0 h 25"/>
                <a:gd name="T8" fmla="*/ 0 w 37"/>
                <a:gd name="T9" fmla="*/ 0 h 25"/>
                <a:gd name="T10" fmla="*/ 0 w 37"/>
                <a:gd name="T11" fmla="*/ 0 h 25"/>
                <a:gd name="T12" fmla="*/ 0 w 37"/>
                <a:gd name="T13" fmla="*/ 0 h 25"/>
                <a:gd name="T14" fmla="*/ 0 w 37"/>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5"/>
                <a:gd name="T26" fmla="*/ 37 w 3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5">
                  <a:moveTo>
                    <a:pt x="37" y="0"/>
                  </a:moveTo>
                  <a:lnTo>
                    <a:pt x="26" y="7"/>
                  </a:lnTo>
                  <a:lnTo>
                    <a:pt x="16" y="10"/>
                  </a:lnTo>
                  <a:lnTo>
                    <a:pt x="6" y="16"/>
                  </a:lnTo>
                  <a:lnTo>
                    <a:pt x="0" y="25"/>
                  </a:lnTo>
                  <a:lnTo>
                    <a:pt x="9" y="22"/>
                  </a:lnTo>
                  <a:lnTo>
                    <a:pt x="26" y="17"/>
                  </a:lnTo>
                  <a:lnTo>
                    <a:pt x="3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6" name="Freeform 174">
              <a:extLst>
                <a:ext uri="{FF2B5EF4-FFF2-40B4-BE49-F238E27FC236}">
                  <a16:creationId xmlns:a16="http://schemas.microsoft.com/office/drawing/2014/main" id="{7EE94B07-5010-40AA-B66A-E049E5896682}"/>
                </a:ext>
              </a:extLst>
            </p:cNvPr>
            <p:cNvSpPr>
              <a:spLocks/>
            </p:cNvSpPr>
            <p:nvPr/>
          </p:nvSpPr>
          <p:spPr bwMode="auto">
            <a:xfrm>
              <a:off x="289" y="1837"/>
              <a:ext cx="2" cy="3"/>
            </a:xfrm>
            <a:custGeom>
              <a:avLst/>
              <a:gdLst>
                <a:gd name="T0" fmla="*/ 0 w 9"/>
                <a:gd name="T1" fmla="*/ 0 h 16"/>
                <a:gd name="T2" fmla="*/ 0 w 9"/>
                <a:gd name="T3" fmla="*/ 0 h 16"/>
                <a:gd name="T4" fmla="*/ 0 w 9"/>
                <a:gd name="T5" fmla="*/ 0 h 16"/>
                <a:gd name="T6" fmla="*/ 0 w 9"/>
                <a:gd name="T7" fmla="*/ 0 h 16"/>
                <a:gd name="T8" fmla="*/ 0 60000 65536"/>
                <a:gd name="T9" fmla="*/ 0 60000 65536"/>
                <a:gd name="T10" fmla="*/ 0 60000 65536"/>
                <a:gd name="T11" fmla="*/ 0 60000 65536"/>
                <a:gd name="T12" fmla="*/ 0 w 9"/>
                <a:gd name="T13" fmla="*/ 0 h 16"/>
                <a:gd name="T14" fmla="*/ 9 w 9"/>
                <a:gd name="T15" fmla="*/ 16 h 16"/>
              </a:gdLst>
              <a:ahLst/>
              <a:cxnLst>
                <a:cxn ang="T8">
                  <a:pos x="T0" y="T1"/>
                </a:cxn>
                <a:cxn ang="T9">
                  <a:pos x="T2" y="T3"/>
                </a:cxn>
                <a:cxn ang="T10">
                  <a:pos x="T4" y="T5"/>
                </a:cxn>
                <a:cxn ang="T11">
                  <a:pos x="T6" y="T7"/>
                </a:cxn>
              </a:cxnLst>
              <a:rect l="T12" t="T13" r="T14" b="T15"/>
              <a:pathLst>
                <a:path w="9" h="16">
                  <a:moveTo>
                    <a:pt x="9" y="0"/>
                  </a:moveTo>
                  <a:lnTo>
                    <a:pt x="0" y="0"/>
                  </a:lnTo>
                  <a:lnTo>
                    <a:pt x="0" y="16"/>
                  </a:lnTo>
                  <a:lnTo>
                    <a:pt x="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7" name="Freeform 175">
              <a:extLst>
                <a:ext uri="{FF2B5EF4-FFF2-40B4-BE49-F238E27FC236}">
                  <a16:creationId xmlns:a16="http://schemas.microsoft.com/office/drawing/2014/main" id="{641B39AF-4BFD-4D3C-9041-BB64B647C35B}"/>
                </a:ext>
              </a:extLst>
            </p:cNvPr>
            <p:cNvSpPr>
              <a:spLocks/>
            </p:cNvSpPr>
            <p:nvPr/>
          </p:nvSpPr>
          <p:spPr bwMode="auto">
            <a:xfrm>
              <a:off x="260" y="1863"/>
              <a:ext cx="62" cy="154"/>
            </a:xfrm>
            <a:custGeom>
              <a:avLst/>
              <a:gdLst>
                <a:gd name="T0" fmla="*/ 0 w 309"/>
                <a:gd name="T1" fmla="*/ 0 h 772"/>
                <a:gd name="T2" fmla="*/ 0 w 309"/>
                <a:gd name="T3" fmla="*/ 0 h 772"/>
                <a:gd name="T4" fmla="*/ 0 w 309"/>
                <a:gd name="T5" fmla="*/ 0 h 772"/>
                <a:gd name="T6" fmla="*/ 0 w 309"/>
                <a:gd name="T7" fmla="*/ 0 h 772"/>
                <a:gd name="T8" fmla="*/ 0 w 309"/>
                <a:gd name="T9" fmla="*/ 0 h 772"/>
                <a:gd name="T10" fmla="*/ 0 w 309"/>
                <a:gd name="T11" fmla="*/ 0 h 772"/>
                <a:gd name="T12" fmla="*/ 0 w 309"/>
                <a:gd name="T13" fmla="*/ 0 h 772"/>
                <a:gd name="T14" fmla="*/ 0 w 309"/>
                <a:gd name="T15" fmla="*/ 0 h 772"/>
                <a:gd name="T16" fmla="*/ 0 w 309"/>
                <a:gd name="T17" fmla="*/ 0 h 772"/>
                <a:gd name="T18" fmla="*/ 0 w 309"/>
                <a:gd name="T19" fmla="*/ 0 h 7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772"/>
                <a:gd name="T32" fmla="*/ 309 w 309"/>
                <a:gd name="T33" fmla="*/ 772 h 7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772">
                  <a:moveTo>
                    <a:pt x="46" y="0"/>
                  </a:moveTo>
                  <a:lnTo>
                    <a:pt x="75" y="32"/>
                  </a:lnTo>
                  <a:lnTo>
                    <a:pt x="84" y="78"/>
                  </a:lnTo>
                  <a:lnTo>
                    <a:pt x="127" y="122"/>
                  </a:lnTo>
                  <a:lnTo>
                    <a:pt x="218" y="330"/>
                  </a:lnTo>
                  <a:lnTo>
                    <a:pt x="269" y="519"/>
                  </a:lnTo>
                  <a:lnTo>
                    <a:pt x="309" y="772"/>
                  </a:lnTo>
                  <a:lnTo>
                    <a:pt x="182" y="659"/>
                  </a:lnTo>
                  <a:lnTo>
                    <a:pt x="0" y="100"/>
                  </a:lnTo>
                  <a:lnTo>
                    <a:pt x="46" y="0"/>
                  </a:lnTo>
                  <a:close/>
                </a:path>
              </a:pathLst>
            </a:custGeom>
            <a:solidFill>
              <a:srgbClr val="40000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8" name="Freeform 176">
              <a:extLst>
                <a:ext uri="{FF2B5EF4-FFF2-40B4-BE49-F238E27FC236}">
                  <a16:creationId xmlns:a16="http://schemas.microsoft.com/office/drawing/2014/main" id="{47D7E78B-1C2E-43BB-95DC-61D48BE0714C}"/>
                </a:ext>
              </a:extLst>
            </p:cNvPr>
            <p:cNvSpPr>
              <a:spLocks/>
            </p:cNvSpPr>
            <p:nvPr/>
          </p:nvSpPr>
          <p:spPr bwMode="auto">
            <a:xfrm>
              <a:off x="162" y="1833"/>
              <a:ext cx="229" cy="257"/>
            </a:xfrm>
            <a:custGeom>
              <a:avLst/>
              <a:gdLst>
                <a:gd name="T0" fmla="*/ 0 w 1147"/>
                <a:gd name="T1" fmla="*/ 0 h 1285"/>
                <a:gd name="T2" fmla="*/ 0 w 1147"/>
                <a:gd name="T3" fmla="*/ 0 h 1285"/>
                <a:gd name="T4" fmla="*/ 0 w 1147"/>
                <a:gd name="T5" fmla="*/ 0 h 1285"/>
                <a:gd name="T6" fmla="*/ 0 w 1147"/>
                <a:gd name="T7" fmla="*/ 0 h 1285"/>
                <a:gd name="T8" fmla="*/ 0 w 1147"/>
                <a:gd name="T9" fmla="*/ 0 h 1285"/>
                <a:gd name="T10" fmla="*/ 0 w 1147"/>
                <a:gd name="T11" fmla="*/ 0 h 1285"/>
                <a:gd name="T12" fmla="*/ 0 w 1147"/>
                <a:gd name="T13" fmla="*/ 0 h 1285"/>
                <a:gd name="T14" fmla="*/ 0 w 1147"/>
                <a:gd name="T15" fmla="*/ 0 h 1285"/>
                <a:gd name="T16" fmla="*/ 0 w 1147"/>
                <a:gd name="T17" fmla="*/ 0 h 1285"/>
                <a:gd name="T18" fmla="*/ 0 w 1147"/>
                <a:gd name="T19" fmla="*/ 0 h 1285"/>
                <a:gd name="T20" fmla="*/ 0 w 1147"/>
                <a:gd name="T21" fmla="*/ 0 h 1285"/>
                <a:gd name="T22" fmla="*/ 0 w 1147"/>
                <a:gd name="T23" fmla="*/ 0 h 1285"/>
                <a:gd name="T24" fmla="*/ 0 w 1147"/>
                <a:gd name="T25" fmla="*/ 0 h 1285"/>
                <a:gd name="T26" fmla="*/ 0 w 1147"/>
                <a:gd name="T27" fmla="*/ 0 h 1285"/>
                <a:gd name="T28" fmla="*/ 0 w 1147"/>
                <a:gd name="T29" fmla="*/ 0 h 1285"/>
                <a:gd name="T30" fmla="*/ 0 w 1147"/>
                <a:gd name="T31" fmla="*/ 0 h 1285"/>
                <a:gd name="T32" fmla="*/ 0 w 1147"/>
                <a:gd name="T33" fmla="*/ 0 h 1285"/>
                <a:gd name="T34" fmla="*/ 0 w 1147"/>
                <a:gd name="T35" fmla="*/ 0 h 1285"/>
                <a:gd name="T36" fmla="*/ 0 w 1147"/>
                <a:gd name="T37" fmla="*/ 0 h 1285"/>
                <a:gd name="T38" fmla="*/ 0 w 1147"/>
                <a:gd name="T39" fmla="*/ 0 h 1285"/>
                <a:gd name="T40" fmla="*/ 0 w 1147"/>
                <a:gd name="T41" fmla="*/ 0 h 1285"/>
                <a:gd name="T42" fmla="*/ 0 w 1147"/>
                <a:gd name="T43" fmla="*/ 0 h 1285"/>
                <a:gd name="T44" fmla="*/ 0 w 1147"/>
                <a:gd name="T45" fmla="*/ 0 h 1285"/>
                <a:gd name="T46" fmla="*/ 0 w 1147"/>
                <a:gd name="T47" fmla="*/ 0 h 1285"/>
                <a:gd name="T48" fmla="*/ 0 w 1147"/>
                <a:gd name="T49" fmla="*/ 0 h 1285"/>
                <a:gd name="T50" fmla="*/ 0 w 1147"/>
                <a:gd name="T51" fmla="*/ 0 h 1285"/>
                <a:gd name="T52" fmla="*/ 0 w 1147"/>
                <a:gd name="T53" fmla="*/ 0 h 1285"/>
                <a:gd name="T54" fmla="*/ 0 w 1147"/>
                <a:gd name="T55" fmla="*/ 0 h 1285"/>
                <a:gd name="T56" fmla="*/ 0 w 1147"/>
                <a:gd name="T57" fmla="*/ 0 h 1285"/>
                <a:gd name="T58" fmla="*/ 0 w 1147"/>
                <a:gd name="T59" fmla="*/ 0 h 1285"/>
                <a:gd name="T60" fmla="*/ 0 w 1147"/>
                <a:gd name="T61" fmla="*/ 0 h 1285"/>
                <a:gd name="T62" fmla="*/ 0 w 1147"/>
                <a:gd name="T63" fmla="*/ 0 h 1285"/>
                <a:gd name="T64" fmla="*/ 0 w 1147"/>
                <a:gd name="T65" fmla="*/ 0 h 1285"/>
                <a:gd name="T66" fmla="*/ 0 w 1147"/>
                <a:gd name="T67" fmla="*/ 0 h 1285"/>
                <a:gd name="T68" fmla="*/ 0 w 1147"/>
                <a:gd name="T69" fmla="*/ 0 h 1285"/>
                <a:gd name="T70" fmla="*/ 0 w 1147"/>
                <a:gd name="T71" fmla="*/ 0 h 1285"/>
                <a:gd name="T72" fmla="*/ 0 w 1147"/>
                <a:gd name="T73" fmla="*/ 0 h 1285"/>
                <a:gd name="T74" fmla="*/ 0 w 1147"/>
                <a:gd name="T75" fmla="*/ 0 h 1285"/>
                <a:gd name="T76" fmla="*/ 0 w 1147"/>
                <a:gd name="T77" fmla="*/ 0 h 1285"/>
                <a:gd name="T78" fmla="*/ 0 w 1147"/>
                <a:gd name="T79" fmla="*/ 0 h 1285"/>
                <a:gd name="T80" fmla="*/ 0 w 1147"/>
                <a:gd name="T81" fmla="*/ 0 h 1285"/>
                <a:gd name="T82" fmla="*/ 0 w 1147"/>
                <a:gd name="T83" fmla="*/ 0 h 1285"/>
                <a:gd name="T84" fmla="*/ 0 w 1147"/>
                <a:gd name="T85" fmla="*/ 0 h 1285"/>
                <a:gd name="T86" fmla="*/ 0 w 1147"/>
                <a:gd name="T87" fmla="*/ 0 h 1285"/>
                <a:gd name="T88" fmla="*/ 0 w 1147"/>
                <a:gd name="T89" fmla="*/ 0 h 1285"/>
                <a:gd name="T90" fmla="*/ 0 w 1147"/>
                <a:gd name="T91" fmla="*/ 0 h 12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7"/>
                <a:gd name="T139" fmla="*/ 0 h 1285"/>
                <a:gd name="T140" fmla="*/ 1147 w 1147"/>
                <a:gd name="T141" fmla="*/ 1285 h 12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7" h="1285">
                  <a:moveTo>
                    <a:pt x="212" y="67"/>
                  </a:moveTo>
                  <a:lnTo>
                    <a:pt x="247" y="0"/>
                  </a:lnTo>
                  <a:lnTo>
                    <a:pt x="528" y="116"/>
                  </a:lnTo>
                  <a:lnTo>
                    <a:pt x="541" y="206"/>
                  </a:lnTo>
                  <a:lnTo>
                    <a:pt x="563" y="238"/>
                  </a:lnTo>
                  <a:lnTo>
                    <a:pt x="595" y="274"/>
                  </a:lnTo>
                  <a:lnTo>
                    <a:pt x="614" y="339"/>
                  </a:lnTo>
                  <a:lnTo>
                    <a:pt x="676" y="487"/>
                  </a:lnTo>
                  <a:lnTo>
                    <a:pt x="727" y="663"/>
                  </a:lnTo>
                  <a:lnTo>
                    <a:pt x="748" y="780"/>
                  </a:lnTo>
                  <a:lnTo>
                    <a:pt x="974" y="785"/>
                  </a:lnTo>
                  <a:lnTo>
                    <a:pt x="1011" y="807"/>
                  </a:lnTo>
                  <a:lnTo>
                    <a:pt x="1115" y="807"/>
                  </a:lnTo>
                  <a:lnTo>
                    <a:pt x="1143" y="853"/>
                  </a:lnTo>
                  <a:lnTo>
                    <a:pt x="1147" y="907"/>
                  </a:lnTo>
                  <a:lnTo>
                    <a:pt x="1137" y="956"/>
                  </a:lnTo>
                  <a:lnTo>
                    <a:pt x="1042" y="974"/>
                  </a:lnTo>
                  <a:lnTo>
                    <a:pt x="997" y="1041"/>
                  </a:lnTo>
                  <a:lnTo>
                    <a:pt x="907" y="1064"/>
                  </a:lnTo>
                  <a:lnTo>
                    <a:pt x="840" y="1064"/>
                  </a:lnTo>
                  <a:lnTo>
                    <a:pt x="763" y="1079"/>
                  </a:lnTo>
                  <a:lnTo>
                    <a:pt x="759" y="1110"/>
                  </a:lnTo>
                  <a:lnTo>
                    <a:pt x="763" y="1177"/>
                  </a:lnTo>
                  <a:lnTo>
                    <a:pt x="754" y="1223"/>
                  </a:lnTo>
                  <a:lnTo>
                    <a:pt x="713" y="1227"/>
                  </a:lnTo>
                  <a:lnTo>
                    <a:pt x="663" y="1236"/>
                  </a:lnTo>
                  <a:lnTo>
                    <a:pt x="614" y="1282"/>
                  </a:lnTo>
                  <a:lnTo>
                    <a:pt x="554" y="1282"/>
                  </a:lnTo>
                  <a:lnTo>
                    <a:pt x="501" y="1276"/>
                  </a:lnTo>
                  <a:lnTo>
                    <a:pt x="420" y="1250"/>
                  </a:lnTo>
                  <a:lnTo>
                    <a:pt x="330" y="1259"/>
                  </a:lnTo>
                  <a:lnTo>
                    <a:pt x="238" y="1285"/>
                  </a:lnTo>
                  <a:lnTo>
                    <a:pt x="153" y="1267"/>
                  </a:lnTo>
                  <a:lnTo>
                    <a:pt x="95" y="1200"/>
                  </a:lnTo>
                  <a:lnTo>
                    <a:pt x="99" y="1128"/>
                  </a:lnTo>
                  <a:lnTo>
                    <a:pt x="76" y="1038"/>
                  </a:lnTo>
                  <a:lnTo>
                    <a:pt x="64" y="920"/>
                  </a:lnTo>
                  <a:lnTo>
                    <a:pt x="36" y="812"/>
                  </a:lnTo>
                  <a:lnTo>
                    <a:pt x="0" y="650"/>
                  </a:lnTo>
                  <a:lnTo>
                    <a:pt x="4" y="487"/>
                  </a:lnTo>
                  <a:lnTo>
                    <a:pt x="4" y="342"/>
                  </a:lnTo>
                  <a:lnTo>
                    <a:pt x="14" y="243"/>
                  </a:lnTo>
                  <a:lnTo>
                    <a:pt x="36" y="198"/>
                  </a:lnTo>
                  <a:lnTo>
                    <a:pt x="87" y="162"/>
                  </a:lnTo>
                  <a:lnTo>
                    <a:pt x="145" y="102"/>
                  </a:lnTo>
                  <a:lnTo>
                    <a:pt x="212" y="67"/>
                  </a:lnTo>
                  <a:close/>
                </a:path>
              </a:pathLst>
            </a:custGeom>
            <a:solidFill>
              <a:srgbClr val="C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9" name="Freeform 177">
              <a:extLst>
                <a:ext uri="{FF2B5EF4-FFF2-40B4-BE49-F238E27FC236}">
                  <a16:creationId xmlns:a16="http://schemas.microsoft.com/office/drawing/2014/main" id="{1BED90F9-6F44-400A-A19C-4CD3C8E03DF1}"/>
                </a:ext>
              </a:extLst>
            </p:cNvPr>
            <p:cNvSpPr>
              <a:spLocks/>
            </p:cNvSpPr>
            <p:nvPr/>
          </p:nvSpPr>
          <p:spPr bwMode="auto">
            <a:xfrm>
              <a:off x="166" y="1848"/>
              <a:ext cx="145" cy="240"/>
            </a:xfrm>
            <a:custGeom>
              <a:avLst/>
              <a:gdLst>
                <a:gd name="T0" fmla="*/ 0 w 725"/>
                <a:gd name="T1" fmla="*/ 0 h 1198"/>
                <a:gd name="T2" fmla="*/ 0 w 725"/>
                <a:gd name="T3" fmla="*/ 0 h 1198"/>
                <a:gd name="T4" fmla="*/ 0 w 725"/>
                <a:gd name="T5" fmla="*/ 0 h 1198"/>
                <a:gd name="T6" fmla="*/ 0 w 725"/>
                <a:gd name="T7" fmla="*/ 0 h 1198"/>
                <a:gd name="T8" fmla="*/ 0 w 725"/>
                <a:gd name="T9" fmla="*/ 0 h 1198"/>
                <a:gd name="T10" fmla="*/ 0 w 725"/>
                <a:gd name="T11" fmla="*/ 0 h 1198"/>
                <a:gd name="T12" fmla="*/ 0 w 725"/>
                <a:gd name="T13" fmla="*/ 0 h 1198"/>
                <a:gd name="T14" fmla="*/ 0 w 725"/>
                <a:gd name="T15" fmla="*/ 0 h 1198"/>
                <a:gd name="T16" fmla="*/ 0 w 725"/>
                <a:gd name="T17" fmla="*/ 0 h 1198"/>
                <a:gd name="T18" fmla="*/ 0 w 725"/>
                <a:gd name="T19" fmla="*/ 0 h 1198"/>
                <a:gd name="T20" fmla="*/ 0 w 725"/>
                <a:gd name="T21" fmla="*/ 0 h 1198"/>
                <a:gd name="T22" fmla="*/ 0 w 725"/>
                <a:gd name="T23" fmla="*/ 0 h 1198"/>
                <a:gd name="T24" fmla="*/ 0 w 725"/>
                <a:gd name="T25" fmla="*/ 0 h 1198"/>
                <a:gd name="T26" fmla="*/ 0 w 725"/>
                <a:gd name="T27" fmla="*/ 0 h 1198"/>
                <a:gd name="T28" fmla="*/ 0 w 725"/>
                <a:gd name="T29" fmla="*/ 0 h 1198"/>
                <a:gd name="T30" fmla="*/ 0 w 725"/>
                <a:gd name="T31" fmla="*/ 0 h 1198"/>
                <a:gd name="T32" fmla="*/ 0 w 725"/>
                <a:gd name="T33" fmla="*/ 0 h 1198"/>
                <a:gd name="T34" fmla="*/ 0 w 725"/>
                <a:gd name="T35" fmla="*/ 0 h 1198"/>
                <a:gd name="T36" fmla="*/ 0 w 725"/>
                <a:gd name="T37" fmla="*/ 0 h 1198"/>
                <a:gd name="T38" fmla="*/ 0 w 725"/>
                <a:gd name="T39" fmla="*/ 0 h 1198"/>
                <a:gd name="T40" fmla="*/ 0 w 725"/>
                <a:gd name="T41" fmla="*/ 0 h 1198"/>
                <a:gd name="T42" fmla="*/ 0 w 725"/>
                <a:gd name="T43" fmla="*/ 0 h 1198"/>
                <a:gd name="T44" fmla="*/ 0 w 725"/>
                <a:gd name="T45" fmla="*/ 0 h 1198"/>
                <a:gd name="T46" fmla="*/ 0 w 725"/>
                <a:gd name="T47" fmla="*/ 0 h 1198"/>
                <a:gd name="T48" fmla="*/ 0 w 725"/>
                <a:gd name="T49" fmla="*/ 0 h 1198"/>
                <a:gd name="T50" fmla="*/ 0 w 725"/>
                <a:gd name="T51" fmla="*/ 0 h 1198"/>
                <a:gd name="T52" fmla="*/ 0 w 725"/>
                <a:gd name="T53" fmla="*/ 0 h 1198"/>
                <a:gd name="T54" fmla="*/ 0 w 725"/>
                <a:gd name="T55" fmla="*/ 0 h 1198"/>
                <a:gd name="T56" fmla="*/ 0 w 725"/>
                <a:gd name="T57" fmla="*/ 0 h 1198"/>
                <a:gd name="T58" fmla="*/ 0 w 725"/>
                <a:gd name="T59" fmla="*/ 0 h 1198"/>
                <a:gd name="T60" fmla="*/ 0 w 725"/>
                <a:gd name="T61" fmla="*/ 0 h 1198"/>
                <a:gd name="T62" fmla="*/ 0 w 725"/>
                <a:gd name="T63" fmla="*/ 0 h 1198"/>
                <a:gd name="T64" fmla="*/ 0 w 725"/>
                <a:gd name="T65" fmla="*/ 0 h 1198"/>
                <a:gd name="T66" fmla="*/ 0 w 725"/>
                <a:gd name="T67" fmla="*/ 0 h 1198"/>
                <a:gd name="T68" fmla="*/ 0 w 725"/>
                <a:gd name="T69" fmla="*/ 0 h 1198"/>
                <a:gd name="T70" fmla="*/ 0 w 725"/>
                <a:gd name="T71" fmla="*/ 0 h 1198"/>
                <a:gd name="T72" fmla="*/ 0 w 725"/>
                <a:gd name="T73" fmla="*/ 0 h 1198"/>
                <a:gd name="T74" fmla="*/ 0 w 725"/>
                <a:gd name="T75" fmla="*/ 0 h 1198"/>
                <a:gd name="T76" fmla="*/ 0 w 725"/>
                <a:gd name="T77" fmla="*/ 0 h 11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5"/>
                <a:gd name="T118" fmla="*/ 0 h 1198"/>
                <a:gd name="T119" fmla="*/ 725 w 725"/>
                <a:gd name="T120" fmla="*/ 1198 h 11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5" h="1198">
                  <a:moveTo>
                    <a:pt x="725" y="1005"/>
                  </a:moveTo>
                  <a:lnTo>
                    <a:pt x="630" y="990"/>
                  </a:lnTo>
                  <a:lnTo>
                    <a:pt x="549" y="986"/>
                  </a:lnTo>
                  <a:lnTo>
                    <a:pt x="460" y="978"/>
                  </a:lnTo>
                  <a:lnTo>
                    <a:pt x="359" y="963"/>
                  </a:lnTo>
                  <a:lnTo>
                    <a:pt x="314" y="932"/>
                  </a:lnTo>
                  <a:lnTo>
                    <a:pt x="193" y="780"/>
                  </a:lnTo>
                  <a:lnTo>
                    <a:pt x="256" y="825"/>
                  </a:lnTo>
                  <a:lnTo>
                    <a:pt x="297" y="861"/>
                  </a:lnTo>
                  <a:lnTo>
                    <a:pt x="274" y="753"/>
                  </a:lnTo>
                  <a:lnTo>
                    <a:pt x="228" y="712"/>
                  </a:lnTo>
                  <a:lnTo>
                    <a:pt x="162" y="600"/>
                  </a:lnTo>
                  <a:lnTo>
                    <a:pt x="225" y="653"/>
                  </a:lnTo>
                  <a:lnTo>
                    <a:pt x="266" y="668"/>
                  </a:lnTo>
                  <a:lnTo>
                    <a:pt x="256" y="590"/>
                  </a:lnTo>
                  <a:lnTo>
                    <a:pt x="211" y="532"/>
                  </a:lnTo>
                  <a:lnTo>
                    <a:pt x="167" y="487"/>
                  </a:lnTo>
                  <a:lnTo>
                    <a:pt x="121" y="355"/>
                  </a:lnTo>
                  <a:lnTo>
                    <a:pt x="207" y="464"/>
                  </a:lnTo>
                  <a:lnTo>
                    <a:pt x="256" y="504"/>
                  </a:lnTo>
                  <a:lnTo>
                    <a:pt x="261" y="337"/>
                  </a:lnTo>
                  <a:lnTo>
                    <a:pt x="274" y="271"/>
                  </a:lnTo>
                  <a:lnTo>
                    <a:pt x="301" y="240"/>
                  </a:lnTo>
                  <a:lnTo>
                    <a:pt x="341" y="190"/>
                  </a:lnTo>
                  <a:lnTo>
                    <a:pt x="405" y="167"/>
                  </a:lnTo>
                  <a:lnTo>
                    <a:pt x="437" y="153"/>
                  </a:lnTo>
                  <a:lnTo>
                    <a:pt x="347" y="68"/>
                  </a:lnTo>
                  <a:lnTo>
                    <a:pt x="251" y="90"/>
                  </a:lnTo>
                  <a:lnTo>
                    <a:pt x="188" y="127"/>
                  </a:lnTo>
                  <a:lnTo>
                    <a:pt x="167" y="162"/>
                  </a:lnTo>
                  <a:lnTo>
                    <a:pt x="184" y="107"/>
                  </a:lnTo>
                  <a:lnTo>
                    <a:pt x="220" y="90"/>
                  </a:lnTo>
                  <a:lnTo>
                    <a:pt x="278" y="68"/>
                  </a:lnTo>
                  <a:lnTo>
                    <a:pt x="324" y="60"/>
                  </a:lnTo>
                  <a:lnTo>
                    <a:pt x="297" y="45"/>
                  </a:lnTo>
                  <a:lnTo>
                    <a:pt x="251" y="32"/>
                  </a:lnTo>
                  <a:lnTo>
                    <a:pt x="211" y="17"/>
                  </a:lnTo>
                  <a:lnTo>
                    <a:pt x="188" y="0"/>
                  </a:lnTo>
                  <a:lnTo>
                    <a:pt x="136" y="37"/>
                  </a:lnTo>
                  <a:lnTo>
                    <a:pt x="104" y="68"/>
                  </a:lnTo>
                  <a:lnTo>
                    <a:pt x="73" y="107"/>
                  </a:lnTo>
                  <a:lnTo>
                    <a:pt x="27" y="130"/>
                  </a:lnTo>
                  <a:lnTo>
                    <a:pt x="18" y="172"/>
                  </a:lnTo>
                  <a:lnTo>
                    <a:pt x="0" y="240"/>
                  </a:lnTo>
                  <a:lnTo>
                    <a:pt x="0" y="342"/>
                  </a:lnTo>
                  <a:lnTo>
                    <a:pt x="5" y="450"/>
                  </a:lnTo>
                  <a:lnTo>
                    <a:pt x="8" y="573"/>
                  </a:lnTo>
                  <a:lnTo>
                    <a:pt x="31" y="698"/>
                  </a:lnTo>
                  <a:lnTo>
                    <a:pt x="58" y="830"/>
                  </a:lnTo>
                  <a:lnTo>
                    <a:pt x="73" y="941"/>
                  </a:lnTo>
                  <a:lnTo>
                    <a:pt x="95" y="1022"/>
                  </a:lnTo>
                  <a:lnTo>
                    <a:pt x="90" y="1095"/>
                  </a:lnTo>
                  <a:lnTo>
                    <a:pt x="99" y="1135"/>
                  </a:lnTo>
                  <a:lnTo>
                    <a:pt x="131" y="1166"/>
                  </a:lnTo>
                  <a:lnTo>
                    <a:pt x="171" y="1193"/>
                  </a:lnTo>
                  <a:lnTo>
                    <a:pt x="225" y="1198"/>
                  </a:lnTo>
                  <a:lnTo>
                    <a:pt x="251" y="1185"/>
                  </a:lnTo>
                  <a:lnTo>
                    <a:pt x="288" y="1181"/>
                  </a:lnTo>
                  <a:lnTo>
                    <a:pt x="374" y="1163"/>
                  </a:lnTo>
                  <a:lnTo>
                    <a:pt x="337" y="1118"/>
                  </a:lnTo>
                  <a:lnTo>
                    <a:pt x="297" y="1053"/>
                  </a:lnTo>
                  <a:lnTo>
                    <a:pt x="356" y="1099"/>
                  </a:lnTo>
                  <a:lnTo>
                    <a:pt x="401" y="1140"/>
                  </a:lnTo>
                  <a:lnTo>
                    <a:pt x="433" y="1163"/>
                  </a:lnTo>
                  <a:lnTo>
                    <a:pt x="477" y="1185"/>
                  </a:lnTo>
                  <a:lnTo>
                    <a:pt x="527" y="1185"/>
                  </a:lnTo>
                  <a:lnTo>
                    <a:pt x="575" y="1185"/>
                  </a:lnTo>
                  <a:lnTo>
                    <a:pt x="603" y="1172"/>
                  </a:lnTo>
                  <a:lnTo>
                    <a:pt x="616" y="1158"/>
                  </a:lnTo>
                  <a:lnTo>
                    <a:pt x="553" y="1122"/>
                  </a:lnTo>
                  <a:lnTo>
                    <a:pt x="491" y="1063"/>
                  </a:lnTo>
                  <a:lnTo>
                    <a:pt x="472" y="1036"/>
                  </a:lnTo>
                  <a:lnTo>
                    <a:pt x="523" y="1050"/>
                  </a:lnTo>
                  <a:lnTo>
                    <a:pt x="598" y="1108"/>
                  </a:lnTo>
                  <a:lnTo>
                    <a:pt x="630" y="1135"/>
                  </a:lnTo>
                  <a:lnTo>
                    <a:pt x="702" y="1140"/>
                  </a:lnTo>
                  <a:lnTo>
                    <a:pt x="725" y="1126"/>
                  </a:lnTo>
                  <a:lnTo>
                    <a:pt x="725" y="1095"/>
                  </a:lnTo>
                  <a:lnTo>
                    <a:pt x="725" y="100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0" name="Freeform 178">
              <a:extLst>
                <a:ext uri="{FF2B5EF4-FFF2-40B4-BE49-F238E27FC236}">
                  <a16:creationId xmlns:a16="http://schemas.microsoft.com/office/drawing/2014/main" id="{6097B66B-4AB6-46AF-9799-2F4FFB6C029A}"/>
                </a:ext>
              </a:extLst>
            </p:cNvPr>
            <p:cNvSpPr>
              <a:spLocks/>
            </p:cNvSpPr>
            <p:nvPr/>
          </p:nvSpPr>
          <p:spPr bwMode="auto">
            <a:xfrm>
              <a:off x="176" y="1968"/>
              <a:ext cx="43" cy="110"/>
            </a:xfrm>
            <a:custGeom>
              <a:avLst/>
              <a:gdLst>
                <a:gd name="T0" fmla="*/ 0 w 211"/>
                <a:gd name="T1" fmla="*/ 0 h 553"/>
                <a:gd name="T2" fmla="*/ 0 w 211"/>
                <a:gd name="T3" fmla="*/ 0 h 553"/>
                <a:gd name="T4" fmla="*/ 0 w 211"/>
                <a:gd name="T5" fmla="*/ 0 h 553"/>
                <a:gd name="T6" fmla="*/ 0 w 211"/>
                <a:gd name="T7" fmla="*/ 0 h 553"/>
                <a:gd name="T8" fmla="*/ 0 w 211"/>
                <a:gd name="T9" fmla="*/ 0 h 553"/>
                <a:gd name="T10" fmla="*/ 0 w 211"/>
                <a:gd name="T11" fmla="*/ 0 h 553"/>
                <a:gd name="T12" fmla="*/ 0 w 211"/>
                <a:gd name="T13" fmla="*/ 0 h 553"/>
                <a:gd name="T14" fmla="*/ 0 w 211"/>
                <a:gd name="T15" fmla="*/ 0 h 553"/>
                <a:gd name="T16" fmla="*/ 0 w 211"/>
                <a:gd name="T17" fmla="*/ 0 h 553"/>
                <a:gd name="T18" fmla="*/ 0 w 211"/>
                <a:gd name="T19" fmla="*/ 0 h 553"/>
                <a:gd name="T20" fmla="*/ 0 w 211"/>
                <a:gd name="T21" fmla="*/ 0 h 553"/>
                <a:gd name="T22" fmla="*/ 0 w 211"/>
                <a:gd name="T23" fmla="*/ 0 h 553"/>
                <a:gd name="T24" fmla="*/ 0 w 211"/>
                <a:gd name="T25" fmla="*/ 0 h 553"/>
                <a:gd name="T26" fmla="*/ 0 w 211"/>
                <a:gd name="T27" fmla="*/ 0 h 5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1"/>
                <a:gd name="T43" fmla="*/ 0 h 553"/>
                <a:gd name="T44" fmla="*/ 211 w 211"/>
                <a:gd name="T45" fmla="*/ 553 h 5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1" h="553">
                  <a:moveTo>
                    <a:pt x="211" y="553"/>
                  </a:moveTo>
                  <a:lnTo>
                    <a:pt x="173" y="535"/>
                  </a:lnTo>
                  <a:lnTo>
                    <a:pt x="134" y="490"/>
                  </a:lnTo>
                  <a:lnTo>
                    <a:pt x="99" y="410"/>
                  </a:lnTo>
                  <a:lnTo>
                    <a:pt x="81" y="342"/>
                  </a:lnTo>
                  <a:lnTo>
                    <a:pt x="53" y="265"/>
                  </a:lnTo>
                  <a:lnTo>
                    <a:pt x="41" y="192"/>
                  </a:lnTo>
                  <a:lnTo>
                    <a:pt x="19" y="81"/>
                  </a:lnTo>
                  <a:lnTo>
                    <a:pt x="0" y="0"/>
                  </a:lnTo>
                  <a:lnTo>
                    <a:pt x="45" y="162"/>
                  </a:lnTo>
                  <a:lnTo>
                    <a:pt x="81" y="287"/>
                  </a:lnTo>
                  <a:lnTo>
                    <a:pt x="121" y="373"/>
                  </a:lnTo>
                  <a:lnTo>
                    <a:pt x="183" y="463"/>
                  </a:lnTo>
                  <a:lnTo>
                    <a:pt x="211" y="5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1" name="Freeform 179">
              <a:extLst>
                <a:ext uri="{FF2B5EF4-FFF2-40B4-BE49-F238E27FC236}">
                  <a16:creationId xmlns:a16="http://schemas.microsoft.com/office/drawing/2014/main" id="{6B1AF3CE-D581-4F07-AC15-0739B5B79BF6}"/>
                </a:ext>
              </a:extLst>
            </p:cNvPr>
            <p:cNvSpPr>
              <a:spLocks/>
            </p:cNvSpPr>
            <p:nvPr/>
          </p:nvSpPr>
          <p:spPr bwMode="auto">
            <a:xfrm>
              <a:off x="220" y="1878"/>
              <a:ext cx="167" cy="167"/>
            </a:xfrm>
            <a:custGeom>
              <a:avLst/>
              <a:gdLst>
                <a:gd name="T0" fmla="*/ 0 w 838"/>
                <a:gd name="T1" fmla="*/ 0 h 832"/>
                <a:gd name="T2" fmla="*/ 0 w 838"/>
                <a:gd name="T3" fmla="*/ 0 h 832"/>
                <a:gd name="T4" fmla="*/ 0 w 838"/>
                <a:gd name="T5" fmla="*/ 0 h 832"/>
                <a:gd name="T6" fmla="*/ 0 w 838"/>
                <a:gd name="T7" fmla="*/ 0 h 832"/>
                <a:gd name="T8" fmla="*/ 0 w 838"/>
                <a:gd name="T9" fmla="*/ 0 h 832"/>
                <a:gd name="T10" fmla="*/ 0 w 838"/>
                <a:gd name="T11" fmla="*/ 0 h 832"/>
                <a:gd name="T12" fmla="*/ 0 w 838"/>
                <a:gd name="T13" fmla="*/ 0 h 832"/>
                <a:gd name="T14" fmla="*/ 0 w 838"/>
                <a:gd name="T15" fmla="*/ 0 h 832"/>
                <a:gd name="T16" fmla="*/ 0 w 838"/>
                <a:gd name="T17" fmla="*/ 0 h 832"/>
                <a:gd name="T18" fmla="*/ 0 w 838"/>
                <a:gd name="T19" fmla="*/ 0 h 832"/>
                <a:gd name="T20" fmla="*/ 0 w 838"/>
                <a:gd name="T21" fmla="*/ 0 h 832"/>
                <a:gd name="T22" fmla="*/ 0 w 838"/>
                <a:gd name="T23" fmla="*/ 0 h 832"/>
                <a:gd name="T24" fmla="*/ 0 w 838"/>
                <a:gd name="T25" fmla="*/ 0 h 832"/>
                <a:gd name="T26" fmla="*/ 0 w 838"/>
                <a:gd name="T27" fmla="*/ 0 h 832"/>
                <a:gd name="T28" fmla="*/ 0 w 838"/>
                <a:gd name="T29" fmla="*/ 0 h 832"/>
                <a:gd name="T30" fmla="*/ 0 w 838"/>
                <a:gd name="T31" fmla="*/ 0 h 832"/>
                <a:gd name="T32" fmla="*/ 0 w 838"/>
                <a:gd name="T33" fmla="*/ 0 h 832"/>
                <a:gd name="T34" fmla="*/ 0 w 838"/>
                <a:gd name="T35" fmla="*/ 0 h 832"/>
                <a:gd name="T36" fmla="*/ 0 w 838"/>
                <a:gd name="T37" fmla="*/ 0 h 832"/>
                <a:gd name="T38" fmla="*/ 0 w 838"/>
                <a:gd name="T39" fmla="*/ 0 h 832"/>
                <a:gd name="T40" fmla="*/ 0 w 838"/>
                <a:gd name="T41" fmla="*/ 0 h 832"/>
                <a:gd name="T42" fmla="*/ 0 w 838"/>
                <a:gd name="T43" fmla="*/ 0 h 832"/>
                <a:gd name="T44" fmla="*/ 0 w 838"/>
                <a:gd name="T45" fmla="*/ 0 h 832"/>
                <a:gd name="T46" fmla="*/ 0 w 838"/>
                <a:gd name="T47" fmla="*/ 0 h 832"/>
                <a:gd name="T48" fmla="*/ 0 w 838"/>
                <a:gd name="T49" fmla="*/ 0 h 832"/>
                <a:gd name="T50" fmla="*/ 0 w 838"/>
                <a:gd name="T51" fmla="*/ 0 h 832"/>
                <a:gd name="T52" fmla="*/ 0 w 838"/>
                <a:gd name="T53" fmla="*/ 0 h 832"/>
                <a:gd name="T54" fmla="*/ 0 w 838"/>
                <a:gd name="T55" fmla="*/ 0 h 832"/>
                <a:gd name="T56" fmla="*/ 0 w 838"/>
                <a:gd name="T57" fmla="*/ 0 h 832"/>
                <a:gd name="T58" fmla="*/ 0 w 838"/>
                <a:gd name="T59" fmla="*/ 0 h 832"/>
                <a:gd name="T60" fmla="*/ 0 w 838"/>
                <a:gd name="T61" fmla="*/ 0 h 832"/>
                <a:gd name="T62" fmla="*/ 0 w 838"/>
                <a:gd name="T63" fmla="*/ 0 h 832"/>
                <a:gd name="T64" fmla="*/ 0 w 838"/>
                <a:gd name="T65" fmla="*/ 0 h 832"/>
                <a:gd name="T66" fmla="*/ 0 w 838"/>
                <a:gd name="T67" fmla="*/ 0 h 832"/>
                <a:gd name="T68" fmla="*/ 0 w 838"/>
                <a:gd name="T69" fmla="*/ 0 h 832"/>
                <a:gd name="T70" fmla="*/ 0 w 838"/>
                <a:gd name="T71" fmla="*/ 0 h 832"/>
                <a:gd name="T72" fmla="*/ 0 w 838"/>
                <a:gd name="T73" fmla="*/ 0 h 832"/>
                <a:gd name="T74" fmla="*/ 0 w 838"/>
                <a:gd name="T75" fmla="*/ 0 h 832"/>
                <a:gd name="T76" fmla="*/ 0 w 838"/>
                <a:gd name="T77" fmla="*/ 0 h 832"/>
                <a:gd name="T78" fmla="*/ 0 w 838"/>
                <a:gd name="T79" fmla="*/ 0 h 832"/>
                <a:gd name="T80" fmla="*/ 0 w 838"/>
                <a:gd name="T81" fmla="*/ 0 h 832"/>
                <a:gd name="T82" fmla="*/ 0 w 838"/>
                <a:gd name="T83" fmla="*/ 0 h 832"/>
                <a:gd name="T84" fmla="*/ 0 w 838"/>
                <a:gd name="T85" fmla="*/ 0 h 832"/>
                <a:gd name="T86" fmla="*/ 0 w 838"/>
                <a:gd name="T87" fmla="*/ 0 h 832"/>
                <a:gd name="T88" fmla="*/ 0 w 838"/>
                <a:gd name="T89" fmla="*/ 0 h 832"/>
                <a:gd name="T90" fmla="*/ 0 w 838"/>
                <a:gd name="T91" fmla="*/ 0 h 832"/>
                <a:gd name="T92" fmla="*/ 0 w 838"/>
                <a:gd name="T93" fmla="*/ 0 h 832"/>
                <a:gd name="T94" fmla="*/ 0 w 838"/>
                <a:gd name="T95" fmla="*/ 0 h 832"/>
                <a:gd name="T96" fmla="*/ 0 w 838"/>
                <a:gd name="T97" fmla="*/ 0 h 832"/>
                <a:gd name="T98" fmla="*/ 0 w 838"/>
                <a:gd name="T99" fmla="*/ 0 h 832"/>
                <a:gd name="T100" fmla="*/ 0 w 838"/>
                <a:gd name="T101" fmla="*/ 0 h 832"/>
                <a:gd name="T102" fmla="*/ 0 w 838"/>
                <a:gd name="T103" fmla="*/ 0 h 832"/>
                <a:gd name="T104" fmla="*/ 0 w 838"/>
                <a:gd name="T105" fmla="*/ 0 h 832"/>
                <a:gd name="T106" fmla="*/ 0 w 838"/>
                <a:gd name="T107" fmla="*/ 0 h 832"/>
                <a:gd name="T108" fmla="*/ 0 w 838"/>
                <a:gd name="T109" fmla="*/ 0 h 832"/>
                <a:gd name="T110" fmla="*/ 0 w 838"/>
                <a:gd name="T111" fmla="*/ 0 h 8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38"/>
                <a:gd name="T169" fmla="*/ 0 h 832"/>
                <a:gd name="T170" fmla="*/ 838 w 838"/>
                <a:gd name="T171" fmla="*/ 832 h 8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38" h="832">
                  <a:moveTo>
                    <a:pt x="155" y="0"/>
                  </a:moveTo>
                  <a:lnTo>
                    <a:pt x="253" y="30"/>
                  </a:lnTo>
                  <a:lnTo>
                    <a:pt x="298" y="70"/>
                  </a:lnTo>
                  <a:lnTo>
                    <a:pt x="326" y="153"/>
                  </a:lnTo>
                  <a:lnTo>
                    <a:pt x="326" y="228"/>
                  </a:lnTo>
                  <a:lnTo>
                    <a:pt x="311" y="272"/>
                  </a:lnTo>
                  <a:lnTo>
                    <a:pt x="320" y="350"/>
                  </a:lnTo>
                  <a:lnTo>
                    <a:pt x="320" y="408"/>
                  </a:lnTo>
                  <a:lnTo>
                    <a:pt x="306" y="423"/>
                  </a:lnTo>
                  <a:lnTo>
                    <a:pt x="320" y="445"/>
                  </a:lnTo>
                  <a:lnTo>
                    <a:pt x="329" y="467"/>
                  </a:lnTo>
                  <a:lnTo>
                    <a:pt x="311" y="490"/>
                  </a:lnTo>
                  <a:lnTo>
                    <a:pt x="311" y="513"/>
                  </a:lnTo>
                  <a:lnTo>
                    <a:pt x="347" y="521"/>
                  </a:lnTo>
                  <a:lnTo>
                    <a:pt x="343" y="544"/>
                  </a:lnTo>
                  <a:lnTo>
                    <a:pt x="378" y="557"/>
                  </a:lnTo>
                  <a:lnTo>
                    <a:pt x="411" y="548"/>
                  </a:lnTo>
                  <a:lnTo>
                    <a:pt x="433" y="557"/>
                  </a:lnTo>
                  <a:lnTo>
                    <a:pt x="532" y="571"/>
                  </a:lnTo>
                  <a:lnTo>
                    <a:pt x="622" y="567"/>
                  </a:lnTo>
                  <a:lnTo>
                    <a:pt x="679" y="571"/>
                  </a:lnTo>
                  <a:lnTo>
                    <a:pt x="717" y="594"/>
                  </a:lnTo>
                  <a:lnTo>
                    <a:pt x="807" y="594"/>
                  </a:lnTo>
                  <a:lnTo>
                    <a:pt x="838" y="625"/>
                  </a:lnTo>
                  <a:lnTo>
                    <a:pt x="838" y="660"/>
                  </a:lnTo>
                  <a:lnTo>
                    <a:pt x="833" y="719"/>
                  </a:lnTo>
                  <a:lnTo>
                    <a:pt x="762" y="738"/>
                  </a:lnTo>
                  <a:lnTo>
                    <a:pt x="762" y="700"/>
                  </a:lnTo>
                  <a:lnTo>
                    <a:pt x="757" y="669"/>
                  </a:lnTo>
                  <a:lnTo>
                    <a:pt x="743" y="656"/>
                  </a:lnTo>
                  <a:lnTo>
                    <a:pt x="739" y="692"/>
                  </a:lnTo>
                  <a:lnTo>
                    <a:pt x="734" y="738"/>
                  </a:lnTo>
                  <a:lnTo>
                    <a:pt x="717" y="765"/>
                  </a:lnTo>
                  <a:lnTo>
                    <a:pt x="685" y="800"/>
                  </a:lnTo>
                  <a:lnTo>
                    <a:pt x="610" y="818"/>
                  </a:lnTo>
                  <a:lnTo>
                    <a:pt x="550" y="828"/>
                  </a:lnTo>
                  <a:lnTo>
                    <a:pt x="482" y="832"/>
                  </a:lnTo>
                  <a:lnTo>
                    <a:pt x="569" y="782"/>
                  </a:lnTo>
                  <a:lnTo>
                    <a:pt x="627" y="738"/>
                  </a:lnTo>
                  <a:lnTo>
                    <a:pt x="639" y="700"/>
                  </a:lnTo>
                  <a:lnTo>
                    <a:pt x="631" y="669"/>
                  </a:lnTo>
                  <a:lnTo>
                    <a:pt x="582" y="665"/>
                  </a:lnTo>
                  <a:lnTo>
                    <a:pt x="564" y="700"/>
                  </a:lnTo>
                  <a:lnTo>
                    <a:pt x="550" y="742"/>
                  </a:lnTo>
                  <a:lnTo>
                    <a:pt x="505" y="787"/>
                  </a:lnTo>
                  <a:lnTo>
                    <a:pt x="456" y="823"/>
                  </a:lnTo>
                  <a:lnTo>
                    <a:pt x="406" y="828"/>
                  </a:lnTo>
                  <a:lnTo>
                    <a:pt x="329" y="823"/>
                  </a:lnTo>
                  <a:lnTo>
                    <a:pt x="411" y="759"/>
                  </a:lnTo>
                  <a:lnTo>
                    <a:pt x="469" y="727"/>
                  </a:lnTo>
                  <a:lnTo>
                    <a:pt x="514" y="692"/>
                  </a:lnTo>
                  <a:lnTo>
                    <a:pt x="528" y="665"/>
                  </a:lnTo>
                  <a:lnTo>
                    <a:pt x="524" y="637"/>
                  </a:lnTo>
                  <a:lnTo>
                    <a:pt x="497" y="633"/>
                  </a:lnTo>
                  <a:lnTo>
                    <a:pt x="465" y="660"/>
                  </a:lnTo>
                  <a:lnTo>
                    <a:pt x="447" y="697"/>
                  </a:lnTo>
                  <a:lnTo>
                    <a:pt x="406" y="742"/>
                  </a:lnTo>
                  <a:lnTo>
                    <a:pt x="356" y="765"/>
                  </a:lnTo>
                  <a:lnTo>
                    <a:pt x="320" y="787"/>
                  </a:lnTo>
                  <a:lnTo>
                    <a:pt x="280" y="805"/>
                  </a:lnTo>
                  <a:lnTo>
                    <a:pt x="234" y="813"/>
                  </a:lnTo>
                  <a:lnTo>
                    <a:pt x="181" y="813"/>
                  </a:lnTo>
                  <a:lnTo>
                    <a:pt x="129" y="804"/>
                  </a:lnTo>
                  <a:lnTo>
                    <a:pt x="244" y="765"/>
                  </a:lnTo>
                  <a:lnTo>
                    <a:pt x="288" y="742"/>
                  </a:lnTo>
                  <a:lnTo>
                    <a:pt x="320" y="700"/>
                  </a:lnTo>
                  <a:lnTo>
                    <a:pt x="326" y="665"/>
                  </a:lnTo>
                  <a:lnTo>
                    <a:pt x="298" y="665"/>
                  </a:lnTo>
                  <a:lnTo>
                    <a:pt x="285" y="697"/>
                  </a:lnTo>
                  <a:lnTo>
                    <a:pt x="262" y="723"/>
                  </a:lnTo>
                  <a:lnTo>
                    <a:pt x="225" y="751"/>
                  </a:lnTo>
                  <a:lnTo>
                    <a:pt x="185" y="779"/>
                  </a:lnTo>
                  <a:lnTo>
                    <a:pt x="132" y="802"/>
                  </a:lnTo>
                  <a:lnTo>
                    <a:pt x="91" y="787"/>
                  </a:lnTo>
                  <a:lnTo>
                    <a:pt x="72" y="765"/>
                  </a:lnTo>
                  <a:lnTo>
                    <a:pt x="42" y="709"/>
                  </a:lnTo>
                  <a:lnTo>
                    <a:pt x="100" y="697"/>
                  </a:lnTo>
                  <a:lnTo>
                    <a:pt x="212" y="683"/>
                  </a:lnTo>
                  <a:lnTo>
                    <a:pt x="280" y="652"/>
                  </a:lnTo>
                  <a:lnTo>
                    <a:pt x="315" y="621"/>
                  </a:lnTo>
                  <a:lnTo>
                    <a:pt x="329" y="585"/>
                  </a:lnTo>
                  <a:lnTo>
                    <a:pt x="334" y="567"/>
                  </a:lnTo>
                  <a:lnTo>
                    <a:pt x="315" y="567"/>
                  </a:lnTo>
                  <a:lnTo>
                    <a:pt x="293" y="594"/>
                  </a:lnTo>
                  <a:lnTo>
                    <a:pt x="257" y="642"/>
                  </a:lnTo>
                  <a:lnTo>
                    <a:pt x="176" y="669"/>
                  </a:lnTo>
                  <a:lnTo>
                    <a:pt x="100" y="693"/>
                  </a:lnTo>
                  <a:lnTo>
                    <a:pt x="42" y="709"/>
                  </a:lnTo>
                  <a:lnTo>
                    <a:pt x="19" y="616"/>
                  </a:lnTo>
                  <a:lnTo>
                    <a:pt x="14" y="548"/>
                  </a:lnTo>
                  <a:lnTo>
                    <a:pt x="14" y="489"/>
                  </a:lnTo>
                  <a:lnTo>
                    <a:pt x="91" y="530"/>
                  </a:lnTo>
                  <a:lnTo>
                    <a:pt x="181" y="548"/>
                  </a:lnTo>
                  <a:lnTo>
                    <a:pt x="253" y="544"/>
                  </a:lnTo>
                  <a:lnTo>
                    <a:pt x="271" y="536"/>
                  </a:lnTo>
                  <a:lnTo>
                    <a:pt x="280" y="513"/>
                  </a:lnTo>
                  <a:lnTo>
                    <a:pt x="239" y="513"/>
                  </a:lnTo>
                  <a:lnTo>
                    <a:pt x="196" y="526"/>
                  </a:lnTo>
                  <a:lnTo>
                    <a:pt x="88" y="530"/>
                  </a:lnTo>
                  <a:lnTo>
                    <a:pt x="14" y="490"/>
                  </a:lnTo>
                  <a:lnTo>
                    <a:pt x="10" y="405"/>
                  </a:lnTo>
                  <a:lnTo>
                    <a:pt x="5" y="345"/>
                  </a:lnTo>
                  <a:lnTo>
                    <a:pt x="0" y="287"/>
                  </a:lnTo>
                  <a:lnTo>
                    <a:pt x="10" y="188"/>
                  </a:lnTo>
                  <a:lnTo>
                    <a:pt x="32" y="153"/>
                  </a:lnTo>
                  <a:lnTo>
                    <a:pt x="100" y="108"/>
                  </a:lnTo>
                  <a:lnTo>
                    <a:pt x="78" y="113"/>
                  </a:lnTo>
                  <a:lnTo>
                    <a:pt x="10" y="143"/>
                  </a:lnTo>
                  <a:lnTo>
                    <a:pt x="37" y="81"/>
                  </a:lnTo>
                  <a:lnTo>
                    <a:pt x="60" y="48"/>
                  </a:lnTo>
                  <a:lnTo>
                    <a:pt x="78" y="26"/>
                  </a:lnTo>
                  <a:lnTo>
                    <a:pt x="155"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2" name="Freeform 180">
              <a:extLst>
                <a:ext uri="{FF2B5EF4-FFF2-40B4-BE49-F238E27FC236}">
                  <a16:creationId xmlns:a16="http://schemas.microsoft.com/office/drawing/2014/main" id="{640CE119-619C-409F-886A-9A8211082B60}"/>
                </a:ext>
              </a:extLst>
            </p:cNvPr>
            <p:cNvSpPr>
              <a:spLocks/>
            </p:cNvSpPr>
            <p:nvPr/>
          </p:nvSpPr>
          <p:spPr bwMode="auto">
            <a:xfrm>
              <a:off x="231" y="1940"/>
              <a:ext cx="42" cy="38"/>
            </a:xfrm>
            <a:custGeom>
              <a:avLst/>
              <a:gdLst>
                <a:gd name="T0" fmla="*/ 0 w 209"/>
                <a:gd name="T1" fmla="*/ 0 h 187"/>
                <a:gd name="T2" fmla="*/ 0 w 209"/>
                <a:gd name="T3" fmla="*/ 0 h 187"/>
                <a:gd name="T4" fmla="*/ 0 w 209"/>
                <a:gd name="T5" fmla="*/ 0 h 187"/>
                <a:gd name="T6" fmla="*/ 0 w 209"/>
                <a:gd name="T7" fmla="*/ 0 h 187"/>
                <a:gd name="T8" fmla="*/ 0 w 209"/>
                <a:gd name="T9" fmla="*/ 0 h 187"/>
                <a:gd name="T10" fmla="*/ 0 w 209"/>
                <a:gd name="T11" fmla="*/ 0 h 187"/>
                <a:gd name="T12" fmla="*/ 0 w 209"/>
                <a:gd name="T13" fmla="*/ 0 h 187"/>
                <a:gd name="T14" fmla="*/ 0 w 209"/>
                <a:gd name="T15" fmla="*/ 0 h 187"/>
                <a:gd name="T16" fmla="*/ 0 w 209"/>
                <a:gd name="T17" fmla="*/ 0 h 187"/>
                <a:gd name="T18" fmla="*/ 0 w 209"/>
                <a:gd name="T19" fmla="*/ 0 h 187"/>
                <a:gd name="T20" fmla="*/ 0 w 209"/>
                <a:gd name="T21" fmla="*/ 0 h 187"/>
                <a:gd name="T22" fmla="*/ 0 w 209"/>
                <a:gd name="T23" fmla="*/ 0 h 187"/>
                <a:gd name="T24" fmla="*/ 0 w 209"/>
                <a:gd name="T25" fmla="*/ 0 h 187"/>
                <a:gd name="T26" fmla="*/ 0 w 209"/>
                <a:gd name="T27" fmla="*/ 0 h 187"/>
                <a:gd name="T28" fmla="*/ 0 w 209"/>
                <a:gd name="T29" fmla="*/ 0 h 187"/>
                <a:gd name="T30" fmla="*/ 0 w 209"/>
                <a:gd name="T31" fmla="*/ 0 h 187"/>
                <a:gd name="T32" fmla="*/ 0 w 209"/>
                <a:gd name="T33" fmla="*/ 0 h 187"/>
                <a:gd name="T34" fmla="*/ 0 w 209"/>
                <a:gd name="T35" fmla="*/ 0 h 187"/>
                <a:gd name="T36" fmla="*/ 0 w 209"/>
                <a:gd name="T37" fmla="*/ 0 h 187"/>
                <a:gd name="T38" fmla="*/ 0 w 209"/>
                <a:gd name="T39" fmla="*/ 0 h 187"/>
                <a:gd name="T40" fmla="*/ 0 w 209"/>
                <a:gd name="T41" fmla="*/ 0 h 187"/>
                <a:gd name="T42" fmla="*/ 0 w 209"/>
                <a:gd name="T43" fmla="*/ 0 h 187"/>
                <a:gd name="T44" fmla="*/ 0 w 209"/>
                <a:gd name="T45" fmla="*/ 0 h 1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9"/>
                <a:gd name="T70" fmla="*/ 0 h 187"/>
                <a:gd name="T71" fmla="*/ 209 w 209"/>
                <a:gd name="T72" fmla="*/ 187 h 1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9" h="187">
                  <a:moveTo>
                    <a:pt x="209" y="0"/>
                  </a:moveTo>
                  <a:lnTo>
                    <a:pt x="209" y="15"/>
                  </a:lnTo>
                  <a:lnTo>
                    <a:pt x="182" y="51"/>
                  </a:lnTo>
                  <a:lnTo>
                    <a:pt x="157" y="71"/>
                  </a:lnTo>
                  <a:lnTo>
                    <a:pt x="100" y="113"/>
                  </a:lnTo>
                  <a:lnTo>
                    <a:pt x="77" y="130"/>
                  </a:lnTo>
                  <a:lnTo>
                    <a:pt x="25" y="170"/>
                  </a:lnTo>
                  <a:lnTo>
                    <a:pt x="82" y="152"/>
                  </a:lnTo>
                  <a:lnTo>
                    <a:pt x="140" y="135"/>
                  </a:lnTo>
                  <a:lnTo>
                    <a:pt x="198" y="130"/>
                  </a:lnTo>
                  <a:lnTo>
                    <a:pt x="194" y="147"/>
                  </a:lnTo>
                  <a:lnTo>
                    <a:pt x="100" y="164"/>
                  </a:lnTo>
                  <a:lnTo>
                    <a:pt x="52" y="184"/>
                  </a:lnTo>
                  <a:lnTo>
                    <a:pt x="25" y="187"/>
                  </a:lnTo>
                  <a:lnTo>
                    <a:pt x="2" y="180"/>
                  </a:lnTo>
                  <a:lnTo>
                    <a:pt x="0" y="158"/>
                  </a:lnTo>
                  <a:lnTo>
                    <a:pt x="18" y="141"/>
                  </a:lnTo>
                  <a:lnTo>
                    <a:pt x="44" y="116"/>
                  </a:lnTo>
                  <a:lnTo>
                    <a:pt x="75" y="80"/>
                  </a:lnTo>
                  <a:lnTo>
                    <a:pt x="107" y="40"/>
                  </a:lnTo>
                  <a:lnTo>
                    <a:pt x="144" y="12"/>
                  </a:lnTo>
                  <a:lnTo>
                    <a:pt x="184" y="2"/>
                  </a:lnTo>
                  <a:lnTo>
                    <a:pt x="20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3" name="Freeform 181">
              <a:extLst>
                <a:ext uri="{FF2B5EF4-FFF2-40B4-BE49-F238E27FC236}">
                  <a16:creationId xmlns:a16="http://schemas.microsoft.com/office/drawing/2014/main" id="{8B54A474-2A2F-4016-977C-719AC62AC2F3}"/>
                </a:ext>
              </a:extLst>
            </p:cNvPr>
            <p:cNvSpPr>
              <a:spLocks/>
            </p:cNvSpPr>
            <p:nvPr/>
          </p:nvSpPr>
          <p:spPr bwMode="auto">
            <a:xfrm>
              <a:off x="232" y="1909"/>
              <a:ext cx="39" cy="49"/>
            </a:xfrm>
            <a:custGeom>
              <a:avLst/>
              <a:gdLst>
                <a:gd name="T0" fmla="*/ 0 w 192"/>
                <a:gd name="T1" fmla="*/ 0 h 246"/>
                <a:gd name="T2" fmla="*/ 0 w 192"/>
                <a:gd name="T3" fmla="*/ 0 h 246"/>
                <a:gd name="T4" fmla="*/ 0 w 192"/>
                <a:gd name="T5" fmla="*/ 0 h 246"/>
                <a:gd name="T6" fmla="*/ 0 w 192"/>
                <a:gd name="T7" fmla="*/ 0 h 246"/>
                <a:gd name="T8" fmla="*/ 0 w 192"/>
                <a:gd name="T9" fmla="*/ 0 h 246"/>
                <a:gd name="T10" fmla="*/ 0 w 192"/>
                <a:gd name="T11" fmla="*/ 0 h 246"/>
                <a:gd name="T12" fmla="*/ 0 w 192"/>
                <a:gd name="T13" fmla="*/ 0 h 246"/>
                <a:gd name="T14" fmla="*/ 0 w 192"/>
                <a:gd name="T15" fmla="*/ 0 h 246"/>
                <a:gd name="T16" fmla="*/ 0 w 192"/>
                <a:gd name="T17" fmla="*/ 0 h 246"/>
                <a:gd name="T18" fmla="*/ 0 w 192"/>
                <a:gd name="T19" fmla="*/ 0 h 246"/>
                <a:gd name="T20" fmla="*/ 0 w 192"/>
                <a:gd name="T21" fmla="*/ 0 h 246"/>
                <a:gd name="T22" fmla="*/ 0 w 192"/>
                <a:gd name="T23" fmla="*/ 0 h 246"/>
                <a:gd name="T24" fmla="*/ 0 w 192"/>
                <a:gd name="T25" fmla="*/ 0 h 246"/>
                <a:gd name="T26" fmla="*/ 0 w 192"/>
                <a:gd name="T27" fmla="*/ 0 h 246"/>
                <a:gd name="T28" fmla="*/ 0 w 192"/>
                <a:gd name="T29" fmla="*/ 0 h 246"/>
                <a:gd name="T30" fmla="*/ 0 w 192"/>
                <a:gd name="T31" fmla="*/ 0 h 246"/>
                <a:gd name="T32" fmla="*/ 0 w 192"/>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246"/>
                <a:gd name="T53" fmla="*/ 192 w 192"/>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246">
                  <a:moveTo>
                    <a:pt x="156" y="0"/>
                  </a:moveTo>
                  <a:lnTo>
                    <a:pt x="183" y="4"/>
                  </a:lnTo>
                  <a:lnTo>
                    <a:pt x="192" y="27"/>
                  </a:lnTo>
                  <a:lnTo>
                    <a:pt x="190" y="46"/>
                  </a:lnTo>
                  <a:lnTo>
                    <a:pt x="174" y="71"/>
                  </a:lnTo>
                  <a:lnTo>
                    <a:pt x="152" y="78"/>
                  </a:lnTo>
                  <a:lnTo>
                    <a:pt x="110" y="106"/>
                  </a:lnTo>
                  <a:lnTo>
                    <a:pt x="69" y="140"/>
                  </a:lnTo>
                  <a:lnTo>
                    <a:pt x="41" y="184"/>
                  </a:lnTo>
                  <a:lnTo>
                    <a:pt x="8" y="231"/>
                  </a:lnTo>
                  <a:lnTo>
                    <a:pt x="0" y="246"/>
                  </a:lnTo>
                  <a:lnTo>
                    <a:pt x="8" y="190"/>
                  </a:lnTo>
                  <a:lnTo>
                    <a:pt x="16" y="141"/>
                  </a:lnTo>
                  <a:lnTo>
                    <a:pt x="31" y="99"/>
                  </a:lnTo>
                  <a:lnTo>
                    <a:pt x="57" y="60"/>
                  </a:lnTo>
                  <a:lnTo>
                    <a:pt x="128" y="6"/>
                  </a:lnTo>
                  <a:lnTo>
                    <a:pt x="15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4" name="Freeform 182">
              <a:extLst>
                <a:ext uri="{FF2B5EF4-FFF2-40B4-BE49-F238E27FC236}">
                  <a16:creationId xmlns:a16="http://schemas.microsoft.com/office/drawing/2014/main" id="{701E317E-0A86-46F2-9E68-FC765ACD735B}"/>
                </a:ext>
              </a:extLst>
            </p:cNvPr>
            <p:cNvSpPr>
              <a:spLocks/>
            </p:cNvSpPr>
            <p:nvPr/>
          </p:nvSpPr>
          <p:spPr bwMode="auto">
            <a:xfrm>
              <a:off x="237" y="1860"/>
              <a:ext cx="41" cy="29"/>
            </a:xfrm>
            <a:custGeom>
              <a:avLst/>
              <a:gdLst>
                <a:gd name="T0" fmla="*/ 0 w 204"/>
                <a:gd name="T1" fmla="*/ 0 h 141"/>
                <a:gd name="T2" fmla="*/ 0 w 204"/>
                <a:gd name="T3" fmla="*/ 0 h 141"/>
                <a:gd name="T4" fmla="*/ 0 w 204"/>
                <a:gd name="T5" fmla="*/ 0 h 141"/>
                <a:gd name="T6" fmla="*/ 0 w 204"/>
                <a:gd name="T7" fmla="*/ 0 h 141"/>
                <a:gd name="T8" fmla="*/ 0 w 204"/>
                <a:gd name="T9" fmla="*/ 0 h 141"/>
                <a:gd name="T10" fmla="*/ 0 w 204"/>
                <a:gd name="T11" fmla="*/ 0 h 141"/>
                <a:gd name="T12" fmla="*/ 0 w 204"/>
                <a:gd name="T13" fmla="*/ 0 h 141"/>
                <a:gd name="T14" fmla="*/ 0 w 204"/>
                <a:gd name="T15" fmla="*/ 0 h 141"/>
                <a:gd name="T16" fmla="*/ 0 w 204"/>
                <a:gd name="T17" fmla="*/ 0 h 141"/>
                <a:gd name="T18" fmla="*/ 0 w 204"/>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4"/>
                <a:gd name="T31" fmla="*/ 0 h 141"/>
                <a:gd name="T32" fmla="*/ 204 w 204"/>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4" h="141">
                  <a:moveTo>
                    <a:pt x="204" y="141"/>
                  </a:moveTo>
                  <a:lnTo>
                    <a:pt x="169" y="110"/>
                  </a:lnTo>
                  <a:lnTo>
                    <a:pt x="111" y="89"/>
                  </a:lnTo>
                  <a:lnTo>
                    <a:pt x="71" y="78"/>
                  </a:lnTo>
                  <a:lnTo>
                    <a:pt x="0" y="0"/>
                  </a:lnTo>
                  <a:lnTo>
                    <a:pt x="53" y="30"/>
                  </a:lnTo>
                  <a:lnTo>
                    <a:pt x="103" y="51"/>
                  </a:lnTo>
                  <a:lnTo>
                    <a:pt x="138" y="69"/>
                  </a:lnTo>
                  <a:lnTo>
                    <a:pt x="155" y="89"/>
                  </a:lnTo>
                  <a:lnTo>
                    <a:pt x="204" y="14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5" name="Freeform 183">
              <a:extLst>
                <a:ext uri="{FF2B5EF4-FFF2-40B4-BE49-F238E27FC236}">
                  <a16:creationId xmlns:a16="http://schemas.microsoft.com/office/drawing/2014/main" id="{262E5E1B-7DE4-45DB-B524-9052F5215E28}"/>
                </a:ext>
              </a:extLst>
            </p:cNvPr>
            <p:cNvSpPr>
              <a:spLocks/>
            </p:cNvSpPr>
            <p:nvPr/>
          </p:nvSpPr>
          <p:spPr bwMode="auto">
            <a:xfrm>
              <a:off x="286" y="1913"/>
              <a:ext cx="23" cy="73"/>
            </a:xfrm>
            <a:custGeom>
              <a:avLst/>
              <a:gdLst>
                <a:gd name="T0" fmla="*/ 0 w 115"/>
                <a:gd name="T1" fmla="*/ 0 h 368"/>
                <a:gd name="T2" fmla="*/ 0 w 115"/>
                <a:gd name="T3" fmla="*/ 0 h 368"/>
                <a:gd name="T4" fmla="*/ 0 w 115"/>
                <a:gd name="T5" fmla="*/ 0 h 368"/>
                <a:gd name="T6" fmla="*/ 0 w 115"/>
                <a:gd name="T7" fmla="*/ 0 h 368"/>
                <a:gd name="T8" fmla="*/ 0 w 115"/>
                <a:gd name="T9" fmla="*/ 0 h 368"/>
                <a:gd name="T10" fmla="*/ 0 w 115"/>
                <a:gd name="T11" fmla="*/ 0 h 368"/>
                <a:gd name="T12" fmla="*/ 0 w 115"/>
                <a:gd name="T13" fmla="*/ 0 h 368"/>
                <a:gd name="T14" fmla="*/ 0 w 115"/>
                <a:gd name="T15" fmla="*/ 0 h 368"/>
                <a:gd name="T16" fmla="*/ 0 w 115"/>
                <a:gd name="T17" fmla="*/ 0 h 368"/>
                <a:gd name="T18" fmla="*/ 0 w 115"/>
                <a:gd name="T19" fmla="*/ 0 h 368"/>
                <a:gd name="T20" fmla="*/ 0 w 115"/>
                <a:gd name="T21" fmla="*/ 0 h 368"/>
                <a:gd name="T22" fmla="*/ 0 w 115"/>
                <a:gd name="T23" fmla="*/ 0 h 368"/>
                <a:gd name="T24" fmla="*/ 0 w 115"/>
                <a:gd name="T25" fmla="*/ 0 h 368"/>
                <a:gd name="T26" fmla="*/ 0 w 115"/>
                <a:gd name="T27" fmla="*/ 0 h 368"/>
                <a:gd name="T28" fmla="*/ 0 w 115"/>
                <a:gd name="T29" fmla="*/ 0 h 368"/>
                <a:gd name="T30" fmla="*/ 0 w 115"/>
                <a:gd name="T31" fmla="*/ 0 h 368"/>
                <a:gd name="T32" fmla="*/ 0 w 115"/>
                <a:gd name="T33" fmla="*/ 0 h 368"/>
                <a:gd name="T34" fmla="*/ 0 w 115"/>
                <a:gd name="T35" fmla="*/ 0 h 368"/>
                <a:gd name="T36" fmla="*/ 0 w 115"/>
                <a:gd name="T37" fmla="*/ 0 h 3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368"/>
                <a:gd name="T59" fmla="*/ 115 w 115"/>
                <a:gd name="T60" fmla="*/ 368 h 3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368">
                  <a:moveTo>
                    <a:pt x="115" y="368"/>
                  </a:moveTo>
                  <a:lnTo>
                    <a:pt x="58" y="368"/>
                  </a:lnTo>
                  <a:lnTo>
                    <a:pt x="40" y="364"/>
                  </a:lnTo>
                  <a:lnTo>
                    <a:pt x="40" y="349"/>
                  </a:lnTo>
                  <a:lnTo>
                    <a:pt x="28" y="336"/>
                  </a:lnTo>
                  <a:lnTo>
                    <a:pt x="9" y="323"/>
                  </a:lnTo>
                  <a:lnTo>
                    <a:pt x="19" y="309"/>
                  </a:lnTo>
                  <a:lnTo>
                    <a:pt x="19" y="291"/>
                  </a:lnTo>
                  <a:lnTo>
                    <a:pt x="5" y="269"/>
                  </a:lnTo>
                  <a:lnTo>
                    <a:pt x="5" y="246"/>
                  </a:lnTo>
                  <a:lnTo>
                    <a:pt x="14" y="219"/>
                  </a:lnTo>
                  <a:lnTo>
                    <a:pt x="14" y="161"/>
                  </a:lnTo>
                  <a:lnTo>
                    <a:pt x="0" y="107"/>
                  </a:lnTo>
                  <a:lnTo>
                    <a:pt x="5" y="67"/>
                  </a:lnTo>
                  <a:lnTo>
                    <a:pt x="5" y="0"/>
                  </a:lnTo>
                  <a:lnTo>
                    <a:pt x="40" y="101"/>
                  </a:lnTo>
                  <a:lnTo>
                    <a:pt x="71" y="197"/>
                  </a:lnTo>
                  <a:lnTo>
                    <a:pt x="93" y="300"/>
                  </a:lnTo>
                  <a:lnTo>
                    <a:pt x="115" y="36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6" name="Freeform 184">
              <a:extLst>
                <a:ext uri="{FF2B5EF4-FFF2-40B4-BE49-F238E27FC236}">
                  <a16:creationId xmlns:a16="http://schemas.microsoft.com/office/drawing/2014/main" id="{22A80B8B-BC4D-4680-9793-35F7CC5F3C2A}"/>
                </a:ext>
              </a:extLst>
            </p:cNvPr>
            <p:cNvSpPr>
              <a:spLocks/>
            </p:cNvSpPr>
            <p:nvPr/>
          </p:nvSpPr>
          <p:spPr bwMode="auto">
            <a:xfrm>
              <a:off x="233" y="1992"/>
              <a:ext cx="41" cy="14"/>
            </a:xfrm>
            <a:custGeom>
              <a:avLst/>
              <a:gdLst>
                <a:gd name="T0" fmla="*/ 0 w 206"/>
                <a:gd name="T1" fmla="*/ 0 h 69"/>
                <a:gd name="T2" fmla="*/ 0 w 206"/>
                <a:gd name="T3" fmla="*/ 0 h 69"/>
                <a:gd name="T4" fmla="*/ 0 w 206"/>
                <a:gd name="T5" fmla="*/ 0 h 69"/>
                <a:gd name="T6" fmla="*/ 0 w 206"/>
                <a:gd name="T7" fmla="*/ 0 h 69"/>
                <a:gd name="T8" fmla="*/ 0 w 206"/>
                <a:gd name="T9" fmla="*/ 0 h 69"/>
                <a:gd name="T10" fmla="*/ 0 w 206"/>
                <a:gd name="T11" fmla="*/ 0 h 69"/>
                <a:gd name="T12" fmla="*/ 0 w 206"/>
                <a:gd name="T13" fmla="*/ 0 h 69"/>
                <a:gd name="T14" fmla="*/ 0 w 206"/>
                <a:gd name="T15" fmla="*/ 0 h 69"/>
                <a:gd name="T16" fmla="*/ 0 w 206"/>
                <a:gd name="T17" fmla="*/ 0 h 69"/>
                <a:gd name="T18" fmla="*/ 0 w 206"/>
                <a:gd name="T19" fmla="*/ 0 h 69"/>
                <a:gd name="T20" fmla="*/ 0 w 206"/>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
                <a:gd name="T34" fmla="*/ 0 h 69"/>
                <a:gd name="T35" fmla="*/ 206 w 206"/>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 h="69">
                  <a:moveTo>
                    <a:pt x="42" y="34"/>
                  </a:moveTo>
                  <a:lnTo>
                    <a:pt x="87" y="15"/>
                  </a:lnTo>
                  <a:lnTo>
                    <a:pt x="129" y="3"/>
                  </a:lnTo>
                  <a:lnTo>
                    <a:pt x="184" y="0"/>
                  </a:lnTo>
                  <a:lnTo>
                    <a:pt x="206" y="4"/>
                  </a:lnTo>
                  <a:lnTo>
                    <a:pt x="196" y="26"/>
                  </a:lnTo>
                  <a:lnTo>
                    <a:pt x="174" y="43"/>
                  </a:lnTo>
                  <a:lnTo>
                    <a:pt x="126" y="57"/>
                  </a:lnTo>
                  <a:lnTo>
                    <a:pt x="50" y="69"/>
                  </a:lnTo>
                  <a:lnTo>
                    <a:pt x="0" y="65"/>
                  </a:lnTo>
                  <a:lnTo>
                    <a:pt x="42"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7" name="Freeform 185">
              <a:extLst>
                <a:ext uri="{FF2B5EF4-FFF2-40B4-BE49-F238E27FC236}">
                  <a16:creationId xmlns:a16="http://schemas.microsoft.com/office/drawing/2014/main" id="{7C805FC2-A6AB-4682-942D-98B3569C05B3}"/>
                </a:ext>
              </a:extLst>
            </p:cNvPr>
            <p:cNvSpPr>
              <a:spLocks/>
            </p:cNvSpPr>
            <p:nvPr/>
          </p:nvSpPr>
          <p:spPr bwMode="auto">
            <a:xfrm>
              <a:off x="284" y="1999"/>
              <a:ext cx="25" cy="31"/>
            </a:xfrm>
            <a:custGeom>
              <a:avLst/>
              <a:gdLst>
                <a:gd name="T0" fmla="*/ 0 w 124"/>
                <a:gd name="T1" fmla="*/ 0 h 154"/>
                <a:gd name="T2" fmla="*/ 0 w 124"/>
                <a:gd name="T3" fmla="*/ 0 h 154"/>
                <a:gd name="T4" fmla="*/ 0 w 124"/>
                <a:gd name="T5" fmla="*/ 0 h 154"/>
                <a:gd name="T6" fmla="*/ 0 w 124"/>
                <a:gd name="T7" fmla="*/ 0 h 154"/>
                <a:gd name="T8" fmla="*/ 0 w 124"/>
                <a:gd name="T9" fmla="*/ 0 h 154"/>
                <a:gd name="T10" fmla="*/ 0 w 124"/>
                <a:gd name="T11" fmla="*/ 0 h 154"/>
                <a:gd name="T12" fmla="*/ 0 w 124"/>
                <a:gd name="T13" fmla="*/ 0 h 154"/>
                <a:gd name="T14" fmla="*/ 0 w 124"/>
                <a:gd name="T15" fmla="*/ 0 h 154"/>
                <a:gd name="T16" fmla="*/ 0 w 124"/>
                <a:gd name="T17" fmla="*/ 0 h 154"/>
                <a:gd name="T18" fmla="*/ 0 w 124"/>
                <a:gd name="T19" fmla="*/ 0 h 154"/>
                <a:gd name="T20" fmla="*/ 0 w 124"/>
                <a:gd name="T21" fmla="*/ 0 h 154"/>
                <a:gd name="T22" fmla="*/ 0 w 124"/>
                <a:gd name="T23" fmla="*/ 0 h 154"/>
                <a:gd name="T24" fmla="*/ 0 w 124"/>
                <a:gd name="T25" fmla="*/ 0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4"/>
                <a:gd name="T40" fmla="*/ 0 h 154"/>
                <a:gd name="T41" fmla="*/ 124 w 124"/>
                <a:gd name="T42" fmla="*/ 154 h 1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4" h="154">
                  <a:moveTo>
                    <a:pt x="67" y="43"/>
                  </a:moveTo>
                  <a:lnTo>
                    <a:pt x="82" y="9"/>
                  </a:lnTo>
                  <a:lnTo>
                    <a:pt x="106" y="0"/>
                  </a:lnTo>
                  <a:lnTo>
                    <a:pt x="122" y="7"/>
                  </a:lnTo>
                  <a:lnTo>
                    <a:pt x="124" y="25"/>
                  </a:lnTo>
                  <a:lnTo>
                    <a:pt x="114" y="55"/>
                  </a:lnTo>
                  <a:lnTo>
                    <a:pt x="95" y="82"/>
                  </a:lnTo>
                  <a:lnTo>
                    <a:pt x="73" y="108"/>
                  </a:lnTo>
                  <a:lnTo>
                    <a:pt x="45" y="133"/>
                  </a:lnTo>
                  <a:lnTo>
                    <a:pt x="0" y="154"/>
                  </a:lnTo>
                  <a:lnTo>
                    <a:pt x="40" y="110"/>
                  </a:lnTo>
                  <a:lnTo>
                    <a:pt x="53" y="78"/>
                  </a:lnTo>
                  <a:lnTo>
                    <a:pt x="67" y="4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8" name="Freeform 186">
              <a:extLst>
                <a:ext uri="{FF2B5EF4-FFF2-40B4-BE49-F238E27FC236}">
                  <a16:creationId xmlns:a16="http://schemas.microsoft.com/office/drawing/2014/main" id="{31084715-3C2B-4FA8-8BF0-E14602202F8D}"/>
                </a:ext>
              </a:extLst>
            </p:cNvPr>
            <p:cNvSpPr>
              <a:spLocks/>
            </p:cNvSpPr>
            <p:nvPr/>
          </p:nvSpPr>
          <p:spPr bwMode="auto">
            <a:xfrm>
              <a:off x="208" y="1836"/>
              <a:ext cx="60" cy="37"/>
            </a:xfrm>
            <a:custGeom>
              <a:avLst/>
              <a:gdLst>
                <a:gd name="T0" fmla="*/ 0 w 298"/>
                <a:gd name="T1" fmla="*/ 0 h 186"/>
                <a:gd name="T2" fmla="*/ 0 w 298"/>
                <a:gd name="T3" fmla="*/ 0 h 186"/>
                <a:gd name="T4" fmla="*/ 0 w 298"/>
                <a:gd name="T5" fmla="*/ 0 h 186"/>
                <a:gd name="T6" fmla="*/ 0 w 298"/>
                <a:gd name="T7" fmla="*/ 0 h 186"/>
                <a:gd name="T8" fmla="*/ 0 w 298"/>
                <a:gd name="T9" fmla="*/ 0 h 186"/>
                <a:gd name="T10" fmla="*/ 0 w 298"/>
                <a:gd name="T11" fmla="*/ 0 h 186"/>
                <a:gd name="T12" fmla="*/ 0 w 298"/>
                <a:gd name="T13" fmla="*/ 0 h 186"/>
                <a:gd name="T14" fmla="*/ 0 w 298"/>
                <a:gd name="T15" fmla="*/ 0 h 186"/>
                <a:gd name="T16" fmla="*/ 0 w 298"/>
                <a:gd name="T17" fmla="*/ 0 h 186"/>
                <a:gd name="T18" fmla="*/ 0 w 298"/>
                <a:gd name="T19" fmla="*/ 0 h 186"/>
                <a:gd name="T20" fmla="*/ 0 w 298"/>
                <a:gd name="T21" fmla="*/ 0 h 186"/>
                <a:gd name="T22" fmla="*/ 0 w 2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8"/>
                <a:gd name="T37" fmla="*/ 0 h 186"/>
                <a:gd name="T38" fmla="*/ 298 w 298"/>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8" h="186">
                  <a:moveTo>
                    <a:pt x="298" y="186"/>
                  </a:moveTo>
                  <a:lnTo>
                    <a:pt x="289" y="109"/>
                  </a:lnTo>
                  <a:lnTo>
                    <a:pt x="226" y="82"/>
                  </a:lnTo>
                  <a:lnTo>
                    <a:pt x="142" y="49"/>
                  </a:lnTo>
                  <a:lnTo>
                    <a:pt x="80" y="25"/>
                  </a:lnTo>
                  <a:lnTo>
                    <a:pt x="23" y="0"/>
                  </a:lnTo>
                  <a:lnTo>
                    <a:pt x="0" y="53"/>
                  </a:lnTo>
                  <a:lnTo>
                    <a:pt x="55" y="84"/>
                  </a:lnTo>
                  <a:lnTo>
                    <a:pt x="119" y="107"/>
                  </a:lnTo>
                  <a:lnTo>
                    <a:pt x="168" y="122"/>
                  </a:lnTo>
                  <a:lnTo>
                    <a:pt x="229" y="154"/>
                  </a:lnTo>
                  <a:lnTo>
                    <a:pt x="298" y="18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89" name="Group 187">
            <a:extLst>
              <a:ext uri="{FF2B5EF4-FFF2-40B4-BE49-F238E27FC236}">
                <a16:creationId xmlns:a16="http://schemas.microsoft.com/office/drawing/2014/main" id="{C3360B85-0383-4D69-9151-CAA66E0D8251}"/>
              </a:ext>
            </a:extLst>
          </p:cNvPr>
          <p:cNvGrpSpPr>
            <a:grpSpLocks/>
          </p:cNvGrpSpPr>
          <p:nvPr/>
        </p:nvGrpSpPr>
        <p:grpSpPr bwMode="auto">
          <a:xfrm>
            <a:off x="187325" y="3914775"/>
            <a:ext cx="195262" cy="265113"/>
            <a:chOff x="141" y="2010"/>
            <a:chExt cx="123" cy="167"/>
          </a:xfrm>
        </p:grpSpPr>
        <p:sp>
          <p:nvSpPr>
            <p:cNvPr id="190" name="Freeform 188">
              <a:extLst>
                <a:ext uri="{FF2B5EF4-FFF2-40B4-BE49-F238E27FC236}">
                  <a16:creationId xmlns:a16="http://schemas.microsoft.com/office/drawing/2014/main" id="{15524ECF-D4C3-4F53-B99D-B3AE265636F7}"/>
                </a:ext>
              </a:extLst>
            </p:cNvPr>
            <p:cNvSpPr>
              <a:spLocks/>
            </p:cNvSpPr>
            <p:nvPr/>
          </p:nvSpPr>
          <p:spPr bwMode="auto">
            <a:xfrm>
              <a:off x="141" y="2010"/>
              <a:ext cx="123" cy="167"/>
            </a:xfrm>
            <a:custGeom>
              <a:avLst/>
              <a:gdLst>
                <a:gd name="T0" fmla="*/ 0 w 617"/>
                <a:gd name="T1" fmla="*/ 0 h 835"/>
                <a:gd name="T2" fmla="*/ 0 w 617"/>
                <a:gd name="T3" fmla="*/ 0 h 835"/>
                <a:gd name="T4" fmla="*/ 0 w 617"/>
                <a:gd name="T5" fmla="*/ 0 h 835"/>
                <a:gd name="T6" fmla="*/ 0 w 617"/>
                <a:gd name="T7" fmla="*/ 0 h 835"/>
                <a:gd name="T8" fmla="*/ 0 w 617"/>
                <a:gd name="T9" fmla="*/ 0 h 835"/>
                <a:gd name="T10" fmla="*/ 0 w 617"/>
                <a:gd name="T11" fmla="*/ 0 h 835"/>
                <a:gd name="T12" fmla="*/ 0 w 617"/>
                <a:gd name="T13" fmla="*/ 0 h 835"/>
                <a:gd name="T14" fmla="*/ 0 w 617"/>
                <a:gd name="T15" fmla="*/ 0 h 835"/>
                <a:gd name="T16" fmla="*/ 0 w 617"/>
                <a:gd name="T17" fmla="*/ 0 h 835"/>
                <a:gd name="T18" fmla="*/ 0 w 617"/>
                <a:gd name="T19" fmla="*/ 0 h 835"/>
                <a:gd name="T20" fmla="*/ 0 w 617"/>
                <a:gd name="T21" fmla="*/ 0 h 835"/>
                <a:gd name="T22" fmla="*/ 0 w 617"/>
                <a:gd name="T23" fmla="*/ 0 h 835"/>
                <a:gd name="T24" fmla="*/ 0 w 617"/>
                <a:gd name="T25" fmla="*/ 0 h 835"/>
                <a:gd name="T26" fmla="*/ 0 w 617"/>
                <a:gd name="T27" fmla="*/ 0 h 835"/>
                <a:gd name="T28" fmla="*/ 0 w 617"/>
                <a:gd name="T29" fmla="*/ 0 h 835"/>
                <a:gd name="T30" fmla="*/ 0 w 617"/>
                <a:gd name="T31" fmla="*/ 0 h 835"/>
                <a:gd name="T32" fmla="*/ 0 w 617"/>
                <a:gd name="T33" fmla="*/ 0 h 835"/>
                <a:gd name="T34" fmla="*/ 0 w 617"/>
                <a:gd name="T35" fmla="*/ 0 h 835"/>
                <a:gd name="T36" fmla="*/ 0 w 617"/>
                <a:gd name="T37" fmla="*/ 0 h 835"/>
                <a:gd name="T38" fmla="*/ 0 w 617"/>
                <a:gd name="T39" fmla="*/ 0 h 835"/>
                <a:gd name="T40" fmla="*/ 0 w 617"/>
                <a:gd name="T41" fmla="*/ 0 h 835"/>
                <a:gd name="T42" fmla="*/ 0 w 617"/>
                <a:gd name="T43" fmla="*/ 0 h 835"/>
                <a:gd name="T44" fmla="*/ 0 w 617"/>
                <a:gd name="T45" fmla="*/ 0 h 835"/>
                <a:gd name="T46" fmla="*/ 0 w 617"/>
                <a:gd name="T47" fmla="*/ 0 h 8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7"/>
                <a:gd name="T73" fmla="*/ 0 h 835"/>
                <a:gd name="T74" fmla="*/ 617 w 617"/>
                <a:gd name="T75" fmla="*/ 835 h 8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7" h="835">
                  <a:moveTo>
                    <a:pt x="342" y="123"/>
                  </a:moveTo>
                  <a:lnTo>
                    <a:pt x="229" y="113"/>
                  </a:lnTo>
                  <a:lnTo>
                    <a:pt x="160" y="96"/>
                  </a:lnTo>
                  <a:lnTo>
                    <a:pt x="139" y="64"/>
                  </a:lnTo>
                  <a:lnTo>
                    <a:pt x="139" y="38"/>
                  </a:lnTo>
                  <a:lnTo>
                    <a:pt x="121" y="15"/>
                  </a:lnTo>
                  <a:lnTo>
                    <a:pt x="58" y="0"/>
                  </a:lnTo>
                  <a:lnTo>
                    <a:pt x="0" y="5"/>
                  </a:lnTo>
                  <a:lnTo>
                    <a:pt x="70" y="650"/>
                  </a:lnTo>
                  <a:lnTo>
                    <a:pt x="121" y="710"/>
                  </a:lnTo>
                  <a:lnTo>
                    <a:pt x="183" y="768"/>
                  </a:lnTo>
                  <a:lnTo>
                    <a:pt x="273" y="813"/>
                  </a:lnTo>
                  <a:lnTo>
                    <a:pt x="377" y="827"/>
                  </a:lnTo>
                  <a:lnTo>
                    <a:pt x="518" y="835"/>
                  </a:lnTo>
                  <a:lnTo>
                    <a:pt x="599" y="823"/>
                  </a:lnTo>
                  <a:lnTo>
                    <a:pt x="617" y="777"/>
                  </a:lnTo>
                  <a:lnTo>
                    <a:pt x="608" y="718"/>
                  </a:lnTo>
                  <a:lnTo>
                    <a:pt x="550" y="537"/>
                  </a:lnTo>
                  <a:lnTo>
                    <a:pt x="500" y="357"/>
                  </a:lnTo>
                  <a:lnTo>
                    <a:pt x="478" y="221"/>
                  </a:lnTo>
                  <a:lnTo>
                    <a:pt x="478" y="186"/>
                  </a:lnTo>
                  <a:lnTo>
                    <a:pt x="446" y="136"/>
                  </a:lnTo>
                  <a:lnTo>
                    <a:pt x="409" y="123"/>
                  </a:lnTo>
                  <a:lnTo>
                    <a:pt x="342" y="123"/>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91" name="Freeform 189">
              <a:extLst>
                <a:ext uri="{FF2B5EF4-FFF2-40B4-BE49-F238E27FC236}">
                  <a16:creationId xmlns:a16="http://schemas.microsoft.com/office/drawing/2014/main" id="{DEAD7DE1-B395-4A48-8A4F-C3C96A8E5183}"/>
                </a:ext>
              </a:extLst>
            </p:cNvPr>
            <p:cNvSpPr>
              <a:spLocks/>
            </p:cNvSpPr>
            <p:nvPr/>
          </p:nvSpPr>
          <p:spPr bwMode="auto">
            <a:xfrm>
              <a:off x="143" y="2019"/>
              <a:ext cx="106" cy="153"/>
            </a:xfrm>
            <a:custGeom>
              <a:avLst/>
              <a:gdLst>
                <a:gd name="T0" fmla="*/ 0 w 531"/>
                <a:gd name="T1" fmla="*/ 0 h 766"/>
                <a:gd name="T2" fmla="*/ 0 w 531"/>
                <a:gd name="T3" fmla="*/ 0 h 766"/>
                <a:gd name="T4" fmla="*/ 0 w 531"/>
                <a:gd name="T5" fmla="*/ 0 h 766"/>
                <a:gd name="T6" fmla="*/ 0 w 531"/>
                <a:gd name="T7" fmla="*/ 0 h 766"/>
                <a:gd name="T8" fmla="*/ 0 w 531"/>
                <a:gd name="T9" fmla="*/ 0 h 766"/>
                <a:gd name="T10" fmla="*/ 0 w 531"/>
                <a:gd name="T11" fmla="*/ 0 h 766"/>
                <a:gd name="T12" fmla="*/ 0 w 531"/>
                <a:gd name="T13" fmla="*/ 0 h 766"/>
                <a:gd name="T14" fmla="*/ 0 w 531"/>
                <a:gd name="T15" fmla="*/ 0 h 766"/>
                <a:gd name="T16" fmla="*/ 0 w 531"/>
                <a:gd name="T17" fmla="*/ 0 h 766"/>
                <a:gd name="T18" fmla="*/ 0 w 531"/>
                <a:gd name="T19" fmla="*/ 0 h 766"/>
                <a:gd name="T20" fmla="*/ 0 w 531"/>
                <a:gd name="T21" fmla="*/ 0 h 766"/>
                <a:gd name="T22" fmla="*/ 0 w 531"/>
                <a:gd name="T23" fmla="*/ 0 h 766"/>
                <a:gd name="T24" fmla="*/ 0 w 531"/>
                <a:gd name="T25" fmla="*/ 0 h 766"/>
                <a:gd name="T26" fmla="*/ 0 w 531"/>
                <a:gd name="T27" fmla="*/ 0 h 766"/>
                <a:gd name="T28" fmla="*/ 0 w 531"/>
                <a:gd name="T29" fmla="*/ 0 h 766"/>
                <a:gd name="T30" fmla="*/ 0 w 531"/>
                <a:gd name="T31" fmla="*/ 0 h 766"/>
                <a:gd name="T32" fmla="*/ 0 w 531"/>
                <a:gd name="T33" fmla="*/ 0 h 766"/>
                <a:gd name="T34" fmla="*/ 0 w 531"/>
                <a:gd name="T35" fmla="*/ 0 h 766"/>
                <a:gd name="T36" fmla="*/ 0 w 531"/>
                <a:gd name="T37" fmla="*/ 0 h 766"/>
                <a:gd name="T38" fmla="*/ 0 w 531"/>
                <a:gd name="T39" fmla="*/ 0 h 766"/>
                <a:gd name="T40" fmla="*/ 0 w 531"/>
                <a:gd name="T41" fmla="*/ 0 h 7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1"/>
                <a:gd name="T64" fmla="*/ 0 h 766"/>
                <a:gd name="T65" fmla="*/ 531 w 531"/>
                <a:gd name="T66" fmla="*/ 766 h 7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1" h="766">
                  <a:moveTo>
                    <a:pt x="347" y="154"/>
                  </a:moveTo>
                  <a:lnTo>
                    <a:pt x="248" y="150"/>
                  </a:lnTo>
                  <a:lnTo>
                    <a:pt x="143" y="131"/>
                  </a:lnTo>
                  <a:lnTo>
                    <a:pt x="81" y="99"/>
                  </a:lnTo>
                  <a:lnTo>
                    <a:pt x="46" y="72"/>
                  </a:lnTo>
                  <a:lnTo>
                    <a:pt x="0" y="0"/>
                  </a:lnTo>
                  <a:lnTo>
                    <a:pt x="67" y="589"/>
                  </a:lnTo>
                  <a:lnTo>
                    <a:pt x="113" y="643"/>
                  </a:lnTo>
                  <a:lnTo>
                    <a:pt x="162" y="694"/>
                  </a:lnTo>
                  <a:lnTo>
                    <a:pt x="225" y="729"/>
                  </a:lnTo>
                  <a:lnTo>
                    <a:pt x="279" y="747"/>
                  </a:lnTo>
                  <a:lnTo>
                    <a:pt x="347" y="756"/>
                  </a:lnTo>
                  <a:lnTo>
                    <a:pt x="409" y="766"/>
                  </a:lnTo>
                  <a:lnTo>
                    <a:pt x="480" y="766"/>
                  </a:lnTo>
                  <a:lnTo>
                    <a:pt x="512" y="756"/>
                  </a:lnTo>
                  <a:lnTo>
                    <a:pt x="531" y="729"/>
                  </a:lnTo>
                  <a:lnTo>
                    <a:pt x="522" y="685"/>
                  </a:lnTo>
                  <a:lnTo>
                    <a:pt x="476" y="581"/>
                  </a:lnTo>
                  <a:lnTo>
                    <a:pt x="399" y="229"/>
                  </a:lnTo>
                  <a:lnTo>
                    <a:pt x="387" y="180"/>
                  </a:lnTo>
                  <a:lnTo>
                    <a:pt x="347" y="15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92" name="Freeform 190">
            <a:extLst>
              <a:ext uri="{FF2B5EF4-FFF2-40B4-BE49-F238E27FC236}">
                <a16:creationId xmlns:a16="http://schemas.microsoft.com/office/drawing/2014/main" id="{782D416D-DC83-4892-A009-75F8D6915ECF}"/>
              </a:ext>
            </a:extLst>
          </p:cNvPr>
          <p:cNvSpPr>
            <a:spLocks/>
          </p:cNvSpPr>
          <p:nvPr/>
        </p:nvSpPr>
        <p:spPr bwMode="auto">
          <a:xfrm>
            <a:off x="666750" y="4216400"/>
            <a:ext cx="14287" cy="223838"/>
          </a:xfrm>
          <a:custGeom>
            <a:avLst/>
            <a:gdLst>
              <a:gd name="T0" fmla="*/ 2147483646 w 43"/>
              <a:gd name="T1" fmla="*/ 0 h 703"/>
              <a:gd name="T2" fmla="*/ 2147483646 w 43"/>
              <a:gd name="T3" fmla="*/ 2147483646 h 703"/>
              <a:gd name="T4" fmla="*/ 2147483646 w 43"/>
              <a:gd name="T5" fmla="*/ 2147483646 h 703"/>
              <a:gd name="T6" fmla="*/ 2147483646 w 43"/>
              <a:gd name="T7" fmla="*/ 2147483646 h 703"/>
              <a:gd name="T8" fmla="*/ 2147483646 w 43"/>
              <a:gd name="T9" fmla="*/ 2147483646 h 703"/>
              <a:gd name="T10" fmla="*/ 2147483646 w 43"/>
              <a:gd name="T11" fmla="*/ 2147483646 h 703"/>
              <a:gd name="T12" fmla="*/ 2147483646 w 43"/>
              <a:gd name="T13" fmla="*/ 2147483646 h 703"/>
              <a:gd name="T14" fmla="*/ 0 w 43"/>
              <a:gd name="T15" fmla="*/ 2147483646 h 703"/>
              <a:gd name="T16" fmla="*/ 2147483646 w 43"/>
              <a:gd name="T17" fmla="*/ 2147483646 h 703"/>
              <a:gd name="T18" fmla="*/ 2147483646 w 43"/>
              <a:gd name="T19" fmla="*/ 2147483646 h 703"/>
              <a:gd name="T20" fmla="*/ 2147483646 w 43"/>
              <a:gd name="T21" fmla="*/ 2147483646 h 703"/>
              <a:gd name="T22" fmla="*/ 2147483646 w 43"/>
              <a:gd name="T23" fmla="*/ 2147483646 h 703"/>
              <a:gd name="T24" fmla="*/ 2147483646 w 43"/>
              <a:gd name="T25" fmla="*/ 2147483646 h 703"/>
              <a:gd name="T26" fmla="*/ 2147483646 w 43"/>
              <a:gd name="T27" fmla="*/ 2147483646 h 703"/>
              <a:gd name="T28" fmla="*/ 2147483646 w 43"/>
              <a:gd name="T29" fmla="*/ 0 h 7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703"/>
              <a:gd name="T47" fmla="*/ 43 w 43"/>
              <a:gd name="T48" fmla="*/ 703 h 7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703">
                <a:moveTo>
                  <a:pt x="29" y="0"/>
                </a:moveTo>
                <a:lnTo>
                  <a:pt x="43" y="36"/>
                </a:lnTo>
                <a:lnTo>
                  <a:pt x="27" y="63"/>
                </a:lnTo>
                <a:lnTo>
                  <a:pt x="14" y="122"/>
                </a:lnTo>
                <a:lnTo>
                  <a:pt x="32" y="176"/>
                </a:lnTo>
                <a:lnTo>
                  <a:pt x="21" y="491"/>
                </a:lnTo>
                <a:lnTo>
                  <a:pt x="21" y="693"/>
                </a:lnTo>
                <a:lnTo>
                  <a:pt x="0" y="703"/>
                </a:lnTo>
                <a:lnTo>
                  <a:pt x="2" y="284"/>
                </a:lnTo>
                <a:lnTo>
                  <a:pt x="21" y="184"/>
                </a:lnTo>
                <a:lnTo>
                  <a:pt x="10" y="137"/>
                </a:lnTo>
                <a:lnTo>
                  <a:pt x="4" y="120"/>
                </a:lnTo>
                <a:lnTo>
                  <a:pt x="12" y="69"/>
                </a:lnTo>
                <a:lnTo>
                  <a:pt x="27" y="40"/>
                </a:lnTo>
                <a:lnTo>
                  <a:pt x="29"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93" name="Freeform 191">
            <a:extLst>
              <a:ext uri="{FF2B5EF4-FFF2-40B4-BE49-F238E27FC236}">
                <a16:creationId xmlns:a16="http://schemas.microsoft.com/office/drawing/2014/main" id="{779E9D9F-740D-4667-A11C-6E11665BF536}"/>
              </a:ext>
            </a:extLst>
          </p:cNvPr>
          <p:cNvSpPr>
            <a:spLocks/>
          </p:cNvSpPr>
          <p:nvPr/>
        </p:nvSpPr>
        <p:spPr bwMode="auto">
          <a:xfrm>
            <a:off x="609600" y="4219575"/>
            <a:ext cx="34925" cy="11113"/>
          </a:xfrm>
          <a:custGeom>
            <a:avLst/>
            <a:gdLst>
              <a:gd name="T0" fmla="*/ 2147483646 w 112"/>
              <a:gd name="T1" fmla="*/ 0 h 36"/>
              <a:gd name="T2" fmla="*/ 2147483646 w 112"/>
              <a:gd name="T3" fmla="*/ 2147483646 h 36"/>
              <a:gd name="T4" fmla="*/ 2147483646 w 112"/>
              <a:gd name="T5" fmla="*/ 2147483646 h 36"/>
              <a:gd name="T6" fmla="*/ 0 w 112"/>
              <a:gd name="T7" fmla="*/ 2147483646 h 36"/>
              <a:gd name="T8" fmla="*/ 2147483646 w 112"/>
              <a:gd name="T9" fmla="*/ 2147483646 h 36"/>
              <a:gd name="T10" fmla="*/ 2147483646 w 112"/>
              <a:gd name="T11" fmla="*/ 0 h 36"/>
              <a:gd name="T12" fmla="*/ 0 60000 65536"/>
              <a:gd name="T13" fmla="*/ 0 60000 65536"/>
              <a:gd name="T14" fmla="*/ 0 60000 65536"/>
              <a:gd name="T15" fmla="*/ 0 60000 65536"/>
              <a:gd name="T16" fmla="*/ 0 60000 65536"/>
              <a:gd name="T17" fmla="*/ 0 60000 65536"/>
              <a:gd name="T18" fmla="*/ 0 w 112"/>
              <a:gd name="T19" fmla="*/ 0 h 36"/>
              <a:gd name="T20" fmla="*/ 112 w 11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12" h="36">
                <a:moveTo>
                  <a:pt x="112" y="0"/>
                </a:moveTo>
                <a:lnTo>
                  <a:pt x="57" y="26"/>
                </a:lnTo>
                <a:lnTo>
                  <a:pt x="9" y="36"/>
                </a:lnTo>
                <a:lnTo>
                  <a:pt x="0" y="36"/>
                </a:lnTo>
                <a:lnTo>
                  <a:pt x="29" y="11"/>
                </a:lnTo>
                <a:lnTo>
                  <a:pt x="112"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94" name="Freeform 192">
            <a:extLst>
              <a:ext uri="{FF2B5EF4-FFF2-40B4-BE49-F238E27FC236}">
                <a16:creationId xmlns:a16="http://schemas.microsoft.com/office/drawing/2014/main" id="{2A45FA8A-91A3-407C-BF35-833E730FF9C3}"/>
              </a:ext>
            </a:extLst>
          </p:cNvPr>
          <p:cNvSpPr>
            <a:spLocks/>
          </p:cNvSpPr>
          <p:nvPr/>
        </p:nvSpPr>
        <p:spPr bwMode="auto">
          <a:xfrm>
            <a:off x="461962" y="3638550"/>
            <a:ext cx="47625" cy="128588"/>
          </a:xfrm>
          <a:custGeom>
            <a:avLst/>
            <a:gdLst>
              <a:gd name="T0" fmla="*/ 0 w 150"/>
              <a:gd name="T1" fmla="*/ 0 h 407"/>
              <a:gd name="T2" fmla="*/ 2147483646 w 150"/>
              <a:gd name="T3" fmla="*/ 2147483646 h 407"/>
              <a:gd name="T4" fmla="*/ 2147483646 w 150"/>
              <a:gd name="T5" fmla="*/ 2147483646 h 407"/>
              <a:gd name="T6" fmla="*/ 2147483646 w 150"/>
              <a:gd name="T7" fmla="*/ 2147483646 h 407"/>
              <a:gd name="T8" fmla="*/ 2147483646 w 150"/>
              <a:gd name="T9" fmla="*/ 2147483646 h 407"/>
              <a:gd name="T10" fmla="*/ 2147483646 w 150"/>
              <a:gd name="T11" fmla="*/ 2147483646 h 407"/>
              <a:gd name="T12" fmla="*/ 2147483646 w 150"/>
              <a:gd name="T13" fmla="*/ 2147483646 h 407"/>
              <a:gd name="T14" fmla="*/ 2147483646 w 150"/>
              <a:gd name="T15" fmla="*/ 2147483646 h 407"/>
              <a:gd name="T16" fmla="*/ 2147483646 w 150"/>
              <a:gd name="T17" fmla="*/ 2147483646 h 407"/>
              <a:gd name="T18" fmla="*/ 2147483646 w 150"/>
              <a:gd name="T19" fmla="*/ 2147483646 h 407"/>
              <a:gd name="T20" fmla="*/ 2147483646 w 150"/>
              <a:gd name="T21" fmla="*/ 2147483646 h 407"/>
              <a:gd name="T22" fmla="*/ 2147483646 w 150"/>
              <a:gd name="T23" fmla="*/ 2147483646 h 407"/>
              <a:gd name="T24" fmla="*/ 2147483646 w 150"/>
              <a:gd name="T25" fmla="*/ 2147483646 h 407"/>
              <a:gd name="T26" fmla="*/ 2147483646 w 150"/>
              <a:gd name="T27" fmla="*/ 2147483646 h 407"/>
              <a:gd name="T28" fmla="*/ 2147483646 w 150"/>
              <a:gd name="T29" fmla="*/ 2147483646 h 407"/>
              <a:gd name="T30" fmla="*/ 2147483646 w 150"/>
              <a:gd name="T31" fmla="*/ 2147483646 h 407"/>
              <a:gd name="T32" fmla="*/ 2147483646 w 150"/>
              <a:gd name="T33" fmla="*/ 2147483646 h 407"/>
              <a:gd name="T34" fmla="*/ 2147483646 w 150"/>
              <a:gd name="T35" fmla="*/ 2147483646 h 407"/>
              <a:gd name="T36" fmla="*/ 2147483646 w 150"/>
              <a:gd name="T37" fmla="*/ 2147483646 h 407"/>
              <a:gd name="T38" fmla="*/ 2147483646 w 150"/>
              <a:gd name="T39" fmla="*/ 2147483646 h 407"/>
              <a:gd name="T40" fmla="*/ 2147483646 w 150"/>
              <a:gd name="T41" fmla="*/ 2147483646 h 407"/>
              <a:gd name="T42" fmla="*/ 2147483646 w 150"/>
              <a:gd name="T43" fmla="*/ 2147483646 h 407"/>
              <a:gd name="T44" fmla="*/ 2147483646 w 150"/>
              <a:gd name="T45" fmla="*/ 2147483646 h 407"/>
              <a:gd name="T46" fmla="*/ 2147483646 w 150"/>
              <a:gd name="T47" fmla="*/ 2147483646 h 407"/>
              <a:gd name="T48" fmla="*/ 2147483646 w 150"/>
              <a:gd name="T49" fmla="*/ 2147483646 h 4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0"/>
              <a:gd name="T76" fmla="*/ 0 h 407"/>
              <a:gd name="T77" fmla="*/ 150 w 150"/>
              <a:gd name="T78" fmla="*/ 407 h 4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0" h="407">
                <a:moveTo>
                  <a:pt x="0" y="0"/>
                </a:moveTo>
                <a:lnTo>
                  <a:pt x="20" y="10"/>
                </a:lnTo>
                <a:lnTo>
                  <a:pt x="17" y="34"/>
                </a:lnTo>
                <a:lnTo>
                  <a:pt x="36" y="22"/>
                </a:lnTo>
                <a:lnTo>
                  <a:pt x="33" y="50"/>
                </a:lnTo>
                <a:lnTo>
                  <a:pt x="58" y="46"/>
                </a:lnTo>
                <a:lnTo>
                  <a:pt x="39" y="69"/>
                </a:lnTo>
                <a:lnTo>
                  <a:pt x="91" y="73"/>
                </a:lnTo>
                <a:lnTo>
                  <a:pt x="61" y="101"/>
                </a:lnTo>
                <a:lnTo>
                  <a:pt x="105" y="101"/>
                </a:lnTo>
                <a:lnTo>
                  <a:pt x="75" y="130"/>
                </a:lnTo>
                <a:lnTo>
                  <a:pt x="121" y="127"/>
                </a:lnTo>
                <a:lnTo>
                  <a:pt x="92" y="167"/>
                </a:lnTo>
                <a:lnTo>
                  <a:pt x="133" y="164"/>
                </a:lnTo>
                <a:lnTo>
                  <a:pt x="98" y="199"/>
                </a:lnTo>
                <a:lnTo>
                  <a:pt x="150" y="205"/>
                </a:lnTo>
                <a:lnTo>
                  <a:pt x="105" y="237"/>
                </a:lnTo>
                <a:lnTo>
                  <a:pt x="150" y="250"/>
                </a:lnTo>
                <a:lnTo>
                  <a:pt x="101" y="266"/>
                </a:lnTo>
                <a:lnTo>
                  <a:pt x="146" y="293"/>
                </a:lnTo>
                <a:lnTo>
                  <a:pt x="98" y="312"/>
                </a:lnTo>
                <a:lnTo>
                  <a:pt x="140" y="343"/>
                </a:lnTo>
                <a:lnTo>
                  <a:pt x="98" y="355"/>
                </a:lnTo>
                <a:lnTo>
                  <a:pt x="121" y="382"/>
                </a:lnTo>
                <a:lnTo>
                  <a:pt x="88" y="40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95" name="Text Box 193">
            <a:extLst>
              <a:ext uri="{FF2B5EF4-FFF2-40B4-BE49-F238E27FC236}">
                <a16:creationId xmlns:a16="http://schemas.microsoft.com/office/drawing/2014/main" id="{A7A803A4-6375-4DF1-97B5-AA0A7C3C88BF}"/>
              </a:ext>
            </a:extLst>
          </p:cNvPr>
          <p:cNvSpPr txBox="1">
            <a:spLocks noChangeArrowheads="1"/>
          </p:cNvSpPr>
          <p:nvPr/>
        </p:nvSpPr>
        <p:spPr bwMode="auto">
          <a:xfrm>
            <a:off x="7735887" y="4354513"/>
            <a:ext cx="1104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用户代理</a:t>
            </a:r>
          </a:p>
        </p:txBody>
      </p:sp>
      <p:sp>
        <p:nvSpPr>
          <p:cNvPr id="196" name="Oval 194">
            <a:extLst>
              <a:ext uri="{FF2B5EF4-FFF2-40B4-BE49-F238E27FC236}">
                <a16:creationId xmlns:a16="http://schemas.microsoft.com/office/drawing/2014/main" id="{4657EDD8-F629-469D-91D5-FD0974C8B9AB}"/>
              </a:ext>
            </a:extLst>
          </p:cNvPr>
          <p:cNvSpPr>
            <a:spLocks noChangeArrowheads="1"/>
          </p:cNvSpPr>
          <p:nvPr/>
        </p:nvSpPr>
        <p:spPr bwMode="auto">
          <a:xfrm>
            <a:off x="725487" y="3744913"/>
            <a:ext cx="298450" cy="16192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97" name="Group 195">
            <a:extLst>
              <a:ext uri="{FF2B5EF4-FFF2-40B4-BE49-F238E27FC236}">
                <a16:creationId xmlns:a16="http://schemas.microsoft.com/office/drawing/2014/main" id="{DB865E72-6202-47E3-8872-B838B07B2B68}"/>
              </a:ext>
            </a:extLst>
          </p:cNvPr>
          <p:cNvGrpSpPr>
            <a:grpSpLocks/>
          </p:cNvGrpSpPr>
          <p:nvPr/>
        </p:nvGrpSpPr>
        <p:grpSpPr bwMode="auto">
          <a:xfrm>
            <a:off x="7889875" y="3381375"/>
            <a:ext cx="709612" cy="495300"/>
            <a:chOff x="4993" y="1674"/>
            <a:chExt cx="447" cy="312"/>
          </a:xfrm>
        </p:grpSpPr>
        <p:grpSp>
          <p:nvGrpSpPr>
            <p:cNvPr id="198" name="Group 196">
              <a:extLst>
                <a:ext uri="{FF2B5EF4-FFF2-40B4-BE49-F238E27FC236}">
                  <a16:creationId xmlns:a16="http://schemas.microsoft.com/office/drawing/2014/main" id="{FCEB8FB7-F106-46E7-B813-E07451098FC9}"/>
                </a:ext>
              </a:extLst>
            </p:cNvPr>
            <p:cNvGrpSpPr>
              <a:grpSpLocks/>
            </p:cNvGrpSpPr>
            <p:nvPr/>
          </p:nvGrpSpPr>
          <p:grpSpPr bwMode="auto">
            <a:xfrm>
              <a:off x="4993" y="1674"/>
              <a:ext cx="345" cy="282"/>
              <a:chOff x="4993" y="1674"/>
              <a:chExt cx="345" cy="282"/>
            </a:xfrm>
          </p:grpSpPr>
          <p:grpSp>
            <p:nvGrpSpPr>
              <p:cNvPr id="231" name="Group 197">
                <a:extLst>
                  <a:ext uri="{FF2B5EF4-FFF2-40B4-BE49-F238E27FC236}">
                    <a16:creationId xmlns:a16="http://schemas.microsoft.com/office/drawing/2014/main" id="{C3C333E5-161B-4192-9FF3-03E25B468D19}"/>
                  </a:ext>
                </a:extLst>
              </p:cNvPr>
              <p:cNvGrpSpPr>
                <a:grpSpLocks/>
              </p:cNvGrpSpPr>
              <p:nvPr/>
            </p:nvGrpSpPr>
            <p:grpSpPr bwMode="auto">
              <a:xfrm>
                <a:off x="4993" y="1674"/>
                <a:ext cx="345" cy="282"/>
                <a:chOff x="4993" y="1674"/>
                <a:chExt cx="345" cy="282"/>
              </a:xfrm>
            </p:grpSpPr>
            <p:grpSp>
              <p:nvGrpSpPr>
                <p:cNvPr id="240" name="Group 198">
                  <a:extLst>
                    <a:ext uri="{FF2B5EF4-FFF2-40B4-BE49-F238E27FC236}">
                      <a16:creationId xmlns:a16="http://schemas.microsoft.com/office/drawing/2014/main" id="{CFB088C4-AE21-4ED9-A7CC-C911D7BB9891}"/>
                    </a:ext>
                  </a:extLst>
                </p:cNvPr>
                <p:cNvGrpSpPr>
                  <a:grpSpLocks/>
                </p:cNvGrpSpPr>
                <p:nvPr/>
              </p:nvGrpSpPr>
              <p:grpSpPr bwMode="auto">
                <a:xfrm>
                  <a:off x="4993" y="1833"/>
                  <a:ext cx="345" cy="123"/>
                  <a:chOff x="4993" y="1833"/>
                  <a:chExt cx="345" cy="123"/>
                </a:xfrm>
              </p:grpSpPr>
              <p:sp>
                <p:nvSpPr>
                  <p:cNvPr id="246" name="Freeform 199">
                    <a:extLst>
                      <a:ext uri="{FF2B5EF4-FFF2-40B4-BE49-F238E27FC236}">
                        <a16:creationId xmlns:a16="http://schemas.microsoft.com/office/drawing/2014/main" id="{C1AF5CA2-35E9-4B34-AACC-EA6F5E80ABE5}"/>
                      </a:ext>
                    </a:extLst>
                  </p:cNvPr>
                  <p:cNvSpPr>
                    <a:spLocks/>
                  </p:cNvSpPr>
                  <p:nvPr/>
                </p:nvSpPr>
                <p:spPr bwMode="auto">
                  <a:xfrm>
                    <a:off x="5140" y="1833"/>
                    <a:ext cx="198" cy="123"/>
                  </a:xfrm>
                  <a:custGeom>
                    <a:avLst/>
                    <a:gdLst>
                      <a:gd name="T0" fmla="*/ 0 w 1188"/>
                      <a:gd name="T1" fmla="*/ 0 h 738"/>
                      <a:gd name="T2" fmla="*/ 0 w 1188"/>
                      <a:gd name="T3" fmla="*/ 0 h 738"/>
                      <a:gd name="T4" fmla="*/ 0 w 1188"/>
                      <a:gd name="T5" fmla="*/ 0 h 738"/>
                      <a:gd name="T6" fmla="*/ 0 w 1188"/>
                      <a:gd name="T7" fmla="*/ 0 h 738"/>
                      <a:gd name="T8" fmla="*/ 0 w 1188"/>
                      <a:gd name="T9" fmla="*/ 0 h 738"/>
                      <a:gd name="T10" fmla="*/ 0 60000 65536"/>
                      <a:gd name="T11" fmla="*/ 0 60000 65536"/>
                      <a:gd name="T12" fmla="*/ 0 60000 65536"/>
                      <a:gd name="T13" fmla="*/ 0 60000 65536"/>
                      <a:gd name="T14" fmla="*/ 0 60000 65536"/>
                      <a:gd name="T15" fmla="*/ 0 w 1188"/>
                      <a:gd name="T16" fmla="*/ 0 h 738"/>
                      <a:gd name="T17" fmla="*/ 1188 w 1188"/>
                      <a:gd name="T18" fmla="*/ 738 h 738"/>
                    </a:gdLst>
                    <a:ahLst/>
                    <a:cxnLst>
                      <a:cxn ang="T10">
                        <a:pos x="T0" y="T1"/>
                      </a:cxn>
                      <a:cxn ang="T11">
                        <a:pos x="T2" y="T3"/>
                      </a:cxn>
                      <a:cxn ang="T12">
                        <a:pos x="T4" y="T5"/>
                      </a:cxn>
                      <a:cxn ang="T13">
                        <a:pos x="T6" y="T7"/>
                      </a:cxn>
                      <a:cxn ang="T14">
                        <a:pos x="T8" y="T9"/>
                      </a:cxn>
                    </a:cxnLst>
                    <a:rect l="T15" t="T16" r="T17" b="T18"/>
                    <a:pathLst>
                      <a:path w="1188" h="738">
                        <a:moveTo>
                          <a:pt x="0" y="225"/>
                        </a:moveTo>
                        <a:lnTo>
                          <a:pt x="0" y="738"/>
                        </a:lnTo>
                        <a:lnTo>
                          <a:pt x="1188" y="360"/>
                        </a:lnTo>
                        <a:lnTo>
                          <a:pt x="1188" y="0"/>
                        </a:lnTo>
                        <a:lnTo>
                          <a:pt x="0" y="225"/>
                        </a:lnTo>
                        <a:close/>
                      </a:path>
                    </a:pathLst>
                  </a:custGeom>
                  <a:solidFill>
                    <a:srgbClr val="A0A0A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7" name="Freeform 200">
                    <a:extLst>
                      <a:ext uri="{FF2B5EF4-FFF2-40B4-BE49-F238E27FC236}">
                        <a16:creationId xmlns:a16="http://schemas.microsoft.com/office/drawing/2014/main" id="{7552F153-91CF-4384-85D1-80BC72F249EE}"/>
                      </a:ext>
                    </a:extLst>
                  </p:cNvPr>
                  <p:cNvSpPr>
                    <a:spLocks/>
                  </p:cNvSpPr>
                  <p:nvPr/>
                </p:nvSpPr>
                <p:spPr bwMode="auto">
                  <a:xfrm>
                    <a:off x="4993" y="1862"/>
                    <a:ext cx="147" cy="94"/>
                  </a:xfrm>
                  <a:custGeom>
                    <a:avLst/>
                    <a:gdLst>
                      <a:gd name="T0" fmla="*/ 0 w 882"/>
                      <a:gd name="T1" fmla="*/ 0 h 563"/>
                      <a:gd name="T2" fmla="*/ 0 w 882"/>
                      <a:gd name="T3" fmla="*/ 0 h 563"/>
                      <a:gd name="T4" fmla="*/ 0 w 882"/>
                      <a:gd name="T5" fmla="*/ 0 h 563"/>
                      <a:gd name="T6" fmla="*/ 0 w 882"/>
                      <a:gd name="T7" fmla="*/ 0 h 563"/>
                      <a:gd name="T8" fmla="*/ 0 w 882"/>
                      <a:gd name="T9" fmla="*/ 0 h 563"/>
                      <a:gd name="T10" fmla="*/ 0 60000 65536"/>
                      <a:gd name="T11" fmla="*/ 0 60000 65536"/>
                      <a:gd name="T12" fmla="*/ 0 60000 65536"/>
                      <a:gd name="T13" fmla="*/ 0 60000 65536"/>
                      <a:gd name="T14" fmla="*/ 0 60000 65536"/>
                      <a:gd name="T15" fmla="*/ 0 w 882"/>
                      <a:gd name="T16" fmla="*/ 0 h 563"/>
                      <a:gd name="T17" fmla="*/ 882 w 882"/>
                      <a:gd name="T18" fmla="*/ 563 h 563"/>
                    </a:gdLst>
                    <a:ahLst/>
                    <a:cxnLst>
                      <a:cxn ang="T10">
                        <a:pos x="T0" y="T1"/>
                      </a:cxn>
                      <a:cxn ang="T11">
                        <a:pos x="T2" y="T3"/>
                      </a:cxn>
                      <a:cxn ang="T12">
                        <a:pos x="T4" y="T5"/>
                      </a:cxn>
                      <a:cxn ang="T13">
                        <a:pos x="T6" y="T7"/>
                      </a:cxn>
                      <a:cxn ang="T14">
                        <a:pos x="T8" y="T9"/>
                      </a:cxn>
                    </a:cxnLst>
                    <a:rect l="T15" t="T16" r="T17" b="T18"/>
                    <a:pathLst>
                      <a:path w="882" h="563">
                        <a:moveTo>
                          <a:pt x="882" y="50"/>
                        </a:moveTo>
                        <a:lnTo>
                          <a:pt x="882" y="563"/>
                        </a:lnTo>
                        <a:lnTo>
                          <a:pt x="0" y="436"/>
                        </a:lnTo>
                        <a:lnTo>
                          <a:pt x="0" y="0"/>
                        </a:lnTo>
                        <a:lnTo>
                          <a:pt x="882" y="50"/>
                        </a:lnTo>
                        <a:close/>
                      </a:path>
                    </a:pathLst>
                  </a:custGeom>
                  <a:solidFill>
                    <a:srgbClr val="80808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8" name="Freeform 201">
                    <a:extLst>
                      <a:ext uri="{FF2B5EF4-FFF2-40B4-BE49-F238E27FC236}">
                        <a16:creationId xmlns:a16="http://schemas.microsoft.com/office/drawing/2014/main" id="{81D4E917-4F7F-4C6B-BB9B-4A1575D5C9AC}"/>
                      </a:ext>
                    </a:extLst>
                  </p:cNvPr>
                  <p:cNvSpPr>
                    <a:spLocks/>
                  </p:cNvSpPr>
                  <p:nvPr/>
                </p:nvSpPr>
                <p:spPr bwMode="auto">
                  <a:xfrm>
                    <a:off x="4993" y="1833"/>
                    <a:ext cx="345" cy="38"/>
                  </a:xfrm>
                  <a:custGeom>
                    <a:avLst/>
                    <a:gdLst>
                      <a:gd name="T0" fmla="*/ 0 w 2070"/>
                      <a:gd name="T1" fmla="*/ 0 h 225"/>
                      <a:gd name="T2" fmla="*/ 0 w 2070"/>
                      <a:gd name="T3" fmla="*/ 0 h 225"/>
                      <a:gd name="T4" fmla="*/ 0 w 2070"/>
                      <a:gd name="T5" fmla="*/ 0 h 225"/>
                      <a:gd name="T6" fmla="*/ 0 w 2070"/>
                      <a:gd name="T7" fmla="*/ 0 h 225"/>
                      <a:gd name="T8" fmla="*/ 0 w 2070"/>
                      <a:gd name="T9" fmla="*/ 0 h 225"/>
                      <a:gd name="T10" fmla="*/ 0 60000 65536"/>
                      <a:gd name="T11" fmla="*/ 0 60000 65536"/>
                      <a:gd name="T12" fmla="*/ 0 60000 65536"/>
                      <a:gd name="T13" fmla="*/ 0 60000 65536"/>
                      <a:gd name="T14" fmla="*/ 0 60000 65536"/>
                      <a:gd name="T15" fmla="*/ 0 w 2070"/>
                      <a:gd name="T16" fmla="*/ 0 h 225"/>
                      <a:gd name="T17" fmla="*/ 2070 w 2070"/>
                      <a:gd name="T18" fmla="*/ 225 h 225"/>
                    </a:gdLst>
                    <a:ahLst/>
                    <a:cxnLst>
                      <a:cxn ang="T10">
                        <a:pos x="T0" y="T1"/>
                      </a:cxn>
                      <a:cxn ang="T11">
                        <a:pos x="T2" y="T3"/>
                      </a:cxn>
                      <a:cxn ang="T12">
                        <a:pos x="T4" y="T5"/>
                      </a:cxn>
                      <a:cxn ang="T13">
                        <a:pos x="T6" y="T7"/>
                      </a:cxn>
                      <a:cxn ang="T14">
                        <a:pos x="T8" y="T9"/>
                      </a:cxn>
                    </a:cxnLst>
                    <a:rect l="T15" t="T16" r="T17" b="T18"/>
                    <a:pathLst>
                      <a:path w="2070" h="225">
                        <a:moveTo>
                          <a:pt x="0" y="175"/>
                        </a:moveTo>
                        <a:lnTo>
                          <a:pt x="892" y="225"/>
                        </a:lnTo>
                        <a:lnTo>
                          <a:pt x="2070" y="0"/>
                        </a:lnTo>
                        <a:lnTo>
                          <a:pt x="1202" y="0"/>
                        </a:lnTo>
                        <a:lnTo>
                          <a:pt x="0" y="175"/>
                        </a:lnTo>
                        <a:close/>
                      </a:path>
                    </a:pathLst>
                  </a:custGeom>
                  <a:solidFill>
                    <a:srgbClr val="C0C0C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241" name="Freeform 202">
                  <a:extLst>
                    <a:ext uri="{FF2B5EF4-FFF2-40B4-BE49-F238E27FC236}">
                      <a16:creationId xmlns:a16="http://schemas.microsoft.com/office/drawing/2014/main" id="{258129D2-0DCD-45CD-800D-52186589783A}"/>
                    </a:ext>
                  </a:extLst>
                </p:cNvPr>
                <p:cNvSpPr>
                  <a:spLocks/>
                </p:cNvSpPr>
                <p:nvPr/>
              </p:nvSpPr>
              <p:spPr bwMode="auto">
                <a:xfrm>
                  <a:off x="5105" y="1823"/>
                  <a:ext cx="126" cy="35"/>
                </a:xfrm>
                <a:custGeom>
                  <a:avLst/>
                  <a:gdLst>
                    <a:gd name="T0" fmla="*/ 0 w 751"/>
                    <a:gd name="T1" fmla="*/ 0 h 210"/>
                    <a:gd name="T2" fmla="*/ 0 w 751"/>
                    <a:gd name="T3" fmla="*/ 0 h 210"/>
                    <a:gd name="T4" fmla="*/ 0 w 751"/>
                    <a:gd name="T5" fmla="*/ 0 h 210"/>
                    <a:gd name="T6" fmla="*/ 0 w 751"/>
                    <a:gd name="T7" fmla="*/ 0 h 210"/>
                    <a:gd name="T8" fmla="*/ 0 w 751"/>
                    <a:gd name="T9" fmla="*/ 0 h 210"/>
                    <a:gd name="T10" fmla="*/ 0 w 751"/>
                    <a:gd name="T11" fmla="*/ 0 h 210"/>
                    <a:gd name="T12" fmla="*/ 0 60000 65536"/>
                    <a:gd name="T13" fmla="*/ 0 60000 65536"/>
                    <a:gd name="T14" fmla="*/ 0 60000 65536"/>
                    <a:gd name="T15" fmla="*/ 0 60000 65536"/>
                    <a:gd name="T16" fmla="*/ 0 60000 65536"/>
                    <a:gd name="T17" fmla="*/ 0 60000 65536"/>
                    <a:gd name="T18" fmla="*/ 0 w 751"/>
                    <a:gd name="T19" fmla="*/ 0 h 210"/>
                    <a:gd name="T20" fmla="*/ 751 w 751"/>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751" h="210">
                      <a:moveTo>
                        <a:pt x="0" y="120"/>
                      </a:moveTo>
                      <a:lnTo>
                        <a:pt x="0" y="188"/>
                      </a:lnTo>
                      <a:lnTo>
                        <a:pt x="351" y="210"/>
                      </a:lnTo>
                      <a:lnTo>
                        <a:pt x="751" y="135"/>
                      </a:lnTo>
                      <a:lnTo>
                        <a:pt x="751" y="0"/>
                      </a:lnTo>
                      <a:lnTo>
                        <a:pt x="0" y="120"/>
                      </a:lnTo>
                      <a:close/>
                    </a:path>
                  </a:pathLst>
                </a:custGeom>
                <a:solidFill>
                  <a:srgbClr val="60606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nvGrpSpPr>
                <p:cNvPr id="242" name="Group 203">
                  <a:extLst>
                    <a:ext uri="{FF2B5EF4-FFF2-40B4-BE49-F238E27FC236}">
                      <a16:creationId xmlns:a16="http://schemas.microsoft.com/office/drawing/2014/main" id="{60142473-99A6-456A-B1C1-6788F0010921}"/>
                    </a:ext>
                  </a:extLst>
                </p:cNvPr>
                <p:cNvGrpSpPr>
                  <a:grpSpLocks/>
                </p:cNvGrpSpPr>
                <p:nvPr/>
              </p:nvGrpSpPr>
              <p:grpSpPr bwMode="auto">
                <a:xfrm>
                  <a:off x="5020" y="1674"/>
                  <a:ext cx="279" cy="176"/>
                  <a:chOff x="5020" y="1674"/>
                  <a:chExt cx="279" cy="176"/>
                </a:xfrm>
              </p:grpSpPr>
              <p:sp>
                <p:nvSpPr>
                  <p:cNvPr id="243" name="Freeform 204">
                    <a:extLst>
                      <a:ext uri="{FF2B5EF4-FFF2-40B4-BE49-F238E27FC236}">
                        <a16:creationId xmlns:a16="http://schemas.microsoft.com/office/drawing/2014/main" id="{9CA40D60-EA6D-4812-90B5-57C6B10C4920}"/>
                      </a:ext>
                    </a:extLst>
                  </p:cNvPr>
                  <p:cNvSpPr>
                    <a:spLocks/>
                  </p:cNvSpPr>
                  <p:nvPr/>
                </p:nvSpPr>
                <p:spPr bwMode="auto">
                  <a:xfrm>
                    <a:off x="5139" y="1674"/>
                    <a:ext cx="160" cy="172"/>
                  </a:xfrm>
                  <a:custGeom>
                    <a:avLst/>
                    <a:gdLst>
                      <a:gd name="T0" fmla="*/ 0 w 960"/>
                      <a:gd name="T1" fmla="*/ 0 h 1031"/>
                      <a:gd name="T2" fmla="*/ 0 w 960"/>
                      <a:gd name="T3" fmla="*/ 0 h 1031"/>
                      <a:gd name="T4" fmla="*/ 0 w 960"/>
                      <a:gd name="T5" fmla="*/ 0 h 1031"/>
                      <a:gd name="T6" fmla="*/ 0 w 960"/>
                      <a:gd name="T7" fmla="*/ 0 h 1031"/>
                      <a:gd name="T8" fmla="*/ 0 w 960"/>
                      <a:gd name="T9" fmla="*/ 0 h 1031"/>
                      <a:gd name="T10" fmla="*/ 0 60000 65536"/>
                      <a:gd name="T11" fmla="*/ 0 60000 65536"/>
                      <a:gd name="T12" fmla="*/ 0 60000 65536"/>
                      <a:gd name="T13" fmla="*/ 0 60000 65536"/>
                      <a:gd name="T14" fmla="*/ 0 60000 65536"/>
                      <a:gd name="T15" fmla="*/ 0 w 960"/>
                      <a:gd name="T16" fmla="*/ 0 h 1031"/>
                      <a:gd name="T17" fmla="*/ 960 w 960"/>
                      <a:gd name="T18" fmla="*/ 1031 h 1031"/>
                    </a:gdLst>
                    <a:ahLst/>
                    <a:cxnLst>
                      <a:cxn ang="T10">
                        <a:pos x="T0" y="T1"/>
                      </a:cxn>
                      <a:cxn ang="T11">
                        <a:pos x="T2" y="T3"/>
                      </a:cxn>
                      <a:cxn ang="T12">
                        <a:pos x="T4" y="T5"/>
                      </a:cxn>
                      <a:cxn ang="T13">
                        <a:pos x="T6" y="T7"/>
                      </a:cxn>
                      <a:cxn ang="T14">
                        <a:pos x="T8" y="T9"/>
                      </a:cxn>
                    </a:cxnLst>
                    <a:rect l="T15" t="T16" r="T17" b="T18"/>
                    <a:pathLst>
                      <a:path w="960" h="1031">
                        <a:moveTo>
                          <a:pt x="135" y="1031"/>
                        </a:moveTo>
                        <a:lnTo>
                          <a:pt x="0" y="33"/>
                        </a:lnTo>
                        <a:lnTo>
                          <a:pt x="827" y="0"/>
                        </a:lnTo>
                        <a:lnTo>
                          <a:pt x="960" y="889"/>
                        </a:lnTo>
                        <a:lnTo>
                          <a:pt x="135" y="1031"/>
                        </a:lnTo>
                        <a:close/>
                      </a:path>
                    </a:pathLst>
                  </a:custGeom>
                  <a:solidFill>
                    <a:srgbClr val="A0A0A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4" name="Freeform 205">
                    <a:extLst>
                      <a:ext uri="{FF2B5EF4-FFF2-40B4-BE49-F238E27FC236}">
                        <a16:creationId xmlns:a16="http://schemas.microsoft.com/office/drawing/2014/main" id="{F1D18C42-DB23-4577-9419-BF2C0709E560}"/>
                      </a:ext>
                    </a:extLst>
                  </p:cNvPr>
                  <p:cNvSpPr>
                    <a:spLocks/>
                  </p:cNvSpPr>
                  <p:nvPr/>
                </p:nvSpPr>
                <p:spPr bwMode="auto">
                  <a:xfrm>
                    <a:off x="5020" y="1679"/>
                    <a:ext cx="141" cy="171"/>
                  </a:xfrm>
                  <a:custGeom>
                    <a:avLst/>
                    <a:gdLst>
                      <a:gd name="T0" fmla="*/ 0 w 850"/>
                      <a:gd name="T1" fmla="*/ 0 h 1026"/>
                      <a:gd name="T2" fmla="*/ 0 w 850"/>
                      <a:gd name="T3" fmla="*/ 0 h 1026"/>
                      <a:gd name="T4" fmla="*/ 0 w 850"/>
                      <a:gd name="T5" fmla="*/ 0 h 1026"/>
                      <a:gd name="T6" fmla="*/ 0 w 850"/>
                      <a:gd name="T7" fmla="*/ 0 h 1026"/>
                      <a:gd name="T8" fmla="*/ 0 w 850"/>
                      <a:gd name="T9" fmla="*/ 0 h 1026"/>
                      <a:gd name="T10" fmla="*/ 0 60000 65536"/>
                      <a:gd name="T11" fmla="*/ 0 60000 65536"/>
                      <a:gd name="T12" fmla="*/ 0 60000 65536"/>
                      <a:gd name="T13" fmla="*/ 0 60000 65536"/>
                      <a:gd name="T14" fmla="*/ 0 60000 65536"/>
                      <a:gd name="T15" fmla="*/ 0 w 850"/>
                      <a:gd name="T16" fmla="*/ 0 h 1026"/>
                      <a:gd name="T17" fmla="*/ 850 w 850"/>
                      <a:gd name="T18" fmla="*/ 1026 h 1026"/>
                    </a:gdLst>
                    <a:ahLst/>
                    <a:cxnLst>
                      <a:cxn ang="T10">
                        <a:pos x="T0" y="T1"/>
                      </a:cxn>
                      <a:cxn ang="T11">
                        <a:pos x="T2" y="T3"/>
                      </a:cxn>
                      <a:cxn ang="T12">
                        <a:pos x="T4" y="T5"/>
                      </a:cxn>
                      <a:cxn ang="T13">
                        <a:pos x="T6" y="T7"/>
                      </a:cxn>
                      <a:cxn ang="T14">
                        <a:pos x="T8" y="T9"/>
                      </a:cxn>
                    </a:cxnLst>
                    <a:rect l="T15" t="T16" r="T17" b="T18"/>
                    <a:pathLst>
                      <a:path w="850" h="1026">
                        <a:moveTo>
                          <a:pt x="715" y="0"/>
                        </a:moveTo>
                        <a:lnTo>
                          <a:pt x="0" y="228"/>
                        </a:lnTo>
                        <a:lnTo>
                          <a:pt x="102" y="1026"/>
                        </a:lnTo>
                        <a:lnTo>
                          <a:pt x="850" y="1000"/>
                        </a:lnTo>
                        <a:lnTo>
                          <a:pt x="715" y="0"/>
                        </a:lnTo>
                        <a:close/>
                      </a:path>
                    </a:pathLst>
                  </a:custGeom>
                  <a:solidFill>
                    <a:srgbClr val="80808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5" name="Freeform 206">
                    <a:extLst>
                      <a:ext uri="{FF2B5EF4-FFF2-40B4-BE49-F238E27FC236}">
                        <a16:creationId xmlns:a16="http://schemas.microsoft.com/office/drawing/2014/main" id="{A39DA1CC-62C0-43AD-97F9-E7B613E613B1}"/>
                      </a:ext>
                    </a:extLst>
                  </p:cNvPr>
                  <p:cNvSpPr>
                    <a:spLocks/>
                  </p:cNvSpPr>
                  <p:nvPr/>
                </p:nvSpPr>
                <p:spPr bwMode="auto">
                  <a:xfrm>
                    <a:off x="5166" y="1691"/>
                    <a:ext cx="115" cy="129"/>
                  </a:xfrm>
                  <a:custGeom>
                    <a:avLst/>
                    <a:gdLst>
                      <a:gd name="T0" fmla="*/ 0 w 689"/>
                      <a:gd name="T1" fmla="*/ 0 h 778"/>
                      <a:gd name="T2" fmla="*/ 0 w 689"/>
                      <a:gd name="T3" fmla="*/ 0 h 778"/>
                      <a:gd name="T4" fmla="*/ 0 w 689"/>
                      <a:gd name="T5" fmla="*/ 0 h 778"/>
                      <a:gd name="T6" fmla="*/ 0 w 689"/>
                      <a:gd name="T7" fmla="*/ 0 h 778"/>
                      <a:gd name="T8" fmla="*/ 0 w 689"/>
                      <a:gd name="T9" fmla="*/ 0 h 778"/>
                      <a:gd name="T10" fmla="*/ 0 60000 65536"/>
                      <a:gd name="T11" fmla="*/ 0 60000 65536"/>
                      <a:gd name="T12" fmla="*/ 0 60000 65536"/>
                      <a:gd name="T13" fmla="*/ 0 60000 65536"/>
                      <a:gd name="T14" fmla="*/ 0 60000 65536"/>
                      <a:gd name="T15" fmla="*/ 0 w 689"/>
                      <a:gd name="T16" fmla="*/ 0 h 778"/>
                      <a:gd name="T17" fmla="*/ 689 w 689"/>
                      <a:gd name="T18" fmla="*/ 778 h 778"/>
                    </a:gdLst>
                    <a:ahLst/>
                    <a:cxnLst>
                      <a:cxn ang="T10">
                        <a:pos x="T0" y="T1"/>
                      </a:cxn>
                      <a:cxn ang="T11">
                        <a:pos x="T2" y="T3"/>
                      </a:cxn>
                      <a:cxn ang="T12">
                        <a:pos x="T4" y="T5"/>
                      </a:cxn>
                      <a:cxn ang="T13">
                        <a:pos x="T6" y="T7"/>
                      </a:cxn>
                      <a:cxn ang="T14">
                        <a:pos x="T8" y="T9"/>
                      </a:cxn>
                    </a:cxnLst>
                    <a:rect l="T15" t="T16" r="T17" b="T18"/>
                    <a:pathLst>
                      <a:path w="689" h="778">
                        <a:moveTo>
                          <a:pt x="0" y="36"/>
                        </a:moveTo>
                        <a:lnTo>
                          <a:pt x="98" y="778"/>
                        </a:lnTo>
                        <a:lnTo>
                          <a:pt x="689" y="689"/>
                        </a:lnTo>
                        <a:lnTo>
                          <a:pt x="587" y="0"/>
                        </a:lnTo>
                        <a:lnTo>
                          <a:pt x="0" y="36"/>
                        </a:lnTo>
                        <a:close/>
                      </a:path>
                    </a:pathLst>
                  </a:custGeom>
                  <a:solidFill>
                    <a:srgbClr val="00C0C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nvGrpSpPr>
              <p:cNvPr id="232" name="Group 207">
                <a:extLst>
                  <a:ext uri="{FF2B5EF4-FFF2-40B4-BE49-F238E27FC236}">
                    <a16:creationId xmlns:a16="http://schemas.microsoft.com/office/drawing/2014/main" id="{A3584638-06D9-4BE0-A3A4-B6E582BCA0D4}"/>
                  </a:ext>
                </a:extLst>
              </p:cNvPr>
              <p:cNvGrpSpPr>
                <a:grpSpLocks/>
              </p:cNvGrpSpPr>
              <p:nvPr/>
            </p:nvGrpSpPr>
            <p:grpSpPr bwMode="auto">
              <a:xfrm>
                <a:off x="5212" y="1846"/>
                <a:ext cx="113" cy="80"/>
                <a:chOff x="5212" y="1846"/>
                <a:chExt cx="113" cy="80"/>
              </a:xfrm>
            </p:grpSpPr>
            <p:sp>
              <p:nvSpPr>
                <p:cNvPr id="233" name="Freeform 208">
                  <a:extLst>
                    <a:ext uri="{FF2B5EF4-FFF2-40B4-BE49-F238E27FC236}">
                      <a16:creationId xmlns:a16="http://schemas.microsoft.com/office/drawing/2014/main" id="{C5708C77-2C39-4B6C-A62A-18C614C8A0CB}"/>
                    </a:ext>
                  </a:extLst>
                </p:cNvPr>
                <p:cNvSpPr>
                  <a:spLocks/>
                </p:cNvSpPr>
                <p:nvPr/>
              </p:nvSpPr>
              <p:spPr bwMode="auto">
                <a:xfrm>
                  <a:off x="5212" y="1846"/>
                  <a:ext cx="112" cy="80"/>
                </a:xfrm>
                <a:custGeom>
                  <a:avLst/>
                  <a:gdLst>
                    <a:gd name="T0" fmla="*/ 0 w 674"/>
                    <a:gd name="T1" fmla="*/ 0 h 482"/>
                    <a:gd name="T2" fmla="*/ 0 w 674"/>
                    <a:gd name="T3" fmla="*/ 0 h 482"/>
                    <a:gd name="T4" fmla="*/ 0 w 674"/>
                    <a:gd name="T5" fmla="*/ 0 h 482"/>
                    <a:gd name="T6" fmla="*/ 0 w 674"/>
                    <a:gd name="T7" fmla="*/ 0 h 482"/>
                    <a:gd name="T8" fmla="*/ 0 w 674"/>
                    <a:gd name="T9" fmla="*/ 0 h 482"/>
                    <a:gd name="T10" fmla="*/ 0 60000 65536"/>
                    <a:gd name="T11" fmla="*/ 0 60000 65536"/>
                    <a:gd name="T12" fmla="*/ 0 60000 65536"/>
                    <a:gd name="T13" fmla="*/ 0 60000 65536"/>
                    <a:gd name="T14" fmla="*/ 0 60000 65536"/>
                    <a:gd name="T15" fmla="*/ 0 w 674"/>
                    <a:gd name="T16" fmla="*/ 0 h 482"/>
                    <a:gd name="T17" fmla="*/ 674 w 674"/>
                    <a:gd name="T18" fmla="*/ 482 h 482"/>
                  </a:gdLst>
                  <a:ahLst/>
                  <a:cxnLst>
                    <a:cxn ang="T10">
                      <a:pos x="T0" y="T1"/>
                    </a:cxn>
                    <a:cxn ang="T11">
                      <a:pos x="T2" y="T3"/>
                    </a:cxn>
                    <a:cxn ang="T12">
                      <a:pos x="T4" y="T5"/>
                    </a:cxn>
                    <a:cxn ang="T13">
                      <a:pos x="T6" y="T7"/>
                    </a:cxn>
                    <a:cxn ang="T14">
                      <a:pos x="T8" y="T9"/>
                    </a:cxn>
                  </a:cxnLst>
                  <a:rect l="T15" t="T16" r="T17" b="T18"/>
                  <a:pathLst>
                    <a:path w="674" h="482">
                      <a:moveTo>
                        <a:pt x="674" y="0"/>
                      </a:moveTo>
                      <a:lnTo>
                        <a:pt x="0" y="143"/>
                      </a:lnTo>
                      <a:lnTo>
                        <a:pt x="0" y="482"/>
                      </a:lnTo>
                      <a:lnTo>
                        <a:pt x="674" y="271"/>
                      </a:lnTo>
                      <a:lnTo>
                        <a:pt x="674" y="0"/>
                      </a:lnTo>
                      <a:close/>
                    </a:path>
                  </a:pathLst>
                </a:custGeom>
                <a:solidFill>
                  <a:srgbClr val="40404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4" name="Line 209">
                  <a:extLst>
                    <a:ext uri="{FF2B5EF4-FFF2-40B4-BE49-F238E27FC236}">
                      <a16:creationId xmlns:a16="http://schemas.microsoft.com/office/drawing/2014/main" id="{EC935147-9CC4-4C37-BCE2-B06321BF06EE}"/>
                    </a:ext>
                  </a:extLst>
                </p:cNvPr>
                <p:cNvSpPr>
                  <a:spLocks noChangeShapeType="1"/>
                </p:cNvSpPr>
                <p:nvPr/>
              </p:nvSpPr>
              <p:spPr bwMode="auto">
                <a:xfrm flipV="1">
                  <a:off x="5286" y="1866"/>
                  <a:ext cx="30" cy="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5" name="Line 210">
                  <a:extLst>
                    <a:ext uri="{FF2B5EF4-FFF2-40B4-BE49-F238E27FC236}">
                      <a16:creationId xmlns:a16="http://schemas.microsoft.com/office/drawing/2014/main" id="{9B7A4A14-04CD-46AE-AC70-32BC9CAEDF3B}"/>
                    </a:ext>
                  </a:extLst>
                </p:cNvPr>
                <p:cNvSpPr>
                  <a:spLocks noChangeShapeType="1"/>
                </p:cNvSpPr>
                <p:nvPr/>
              </p:nvSpPr>
              <p:spPr bwMode="auto">
                <a:xfrm flipH="1">
                  <a:off x="5231" y="1876"/>
                  <a:ext cx="39" cy="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6" name="Line 211">
                  <a:extLst>
                    <a:ext uri="{FF2B5EF4-FFF2-40B4-BE49-F238E27FC236}">
                      <a16:creationId xmlns:a16="http://schemas.microsoft.com/office/drawing/2014/main" id="{D317CBB8-B03F-4942-96FA-0D0F7B49EC08}"/>
                    </a:ext>
                  </a:extLst>
                </p:cNvPr>
                <p:cNvSpPr>
                  <a:spLocks noChangeShapeType="1"/>
                </p:cNvSpPr>
                <p:nvPr/>
              </p:nvSpPr>
              <p:spPr bwMode="auto">
                <a:xfrm>
                  <a:off x="5277" y="1856"/>
                  <a:ext cx="1" cy="5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7" name="Line 212">
                  <a:extLst>
                    <a:ext uri="{FF2B5EF4-FFF2-40B4-BE49-F238E27FC236}">
                      <a16:creationId xmlns:a16="http://schemas.microsoft.com/office/drawing/2014/main" id="{14648E9A-E5A3-42E3-89B4-1723118108F4}"/>
                    </a:ext>
                  </a:extLst>
                </p:cNvPr>
                <p:cNvSpPr>
                  <a:spLocks noChangeShapeType="1"/>
                </p:cNvSpPr>
                <p:nvPr/>
              </p:nvSpPr>
              <p:spPr bwMode="auto">
                <a:xfrm>
                  <a:off x="5223" y="1868"/>
                  <a:ext cx="1" cy="5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8" name="Line 213">
                  <a:extLst>
                    <a:ext uri="{FF2B5EF4-FFF2-40B4-BE49-F238E27FC236}">
                      <a16:creationId xmlns:a16="http://schemas.microsoft.com/office/drawing/2014/main" id="{911D5274-4625-43E2-8BFA-04ED0188CC73}"/>
                    </a:ext>
                  </a:extLst>
                </p:cNvPr>
                <p:cNvSpPr>
                  <a:spLocks noChangeShapeType="1"/>
                </p:cNvSpPr>
                <p:nvPr/>
              </p:nvSpPr>
              <p:spPr bwMode="auto">
                <a:xfrm flipH="1">
                  <a:off x="5223" y="1867"/>
                  <a:ext cx="102"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9" name="Line 214">
                  <a:extLst>
                    <a:ext uri="{FF2B5EF4-FFF2-40B4-BE49-F238E27FC236}">
                      <a16:creationId xmlns:a16="http://schemas.microsoft.com/office/drawing/2014/main" id="{713FD30B-46C5-4BB6-BEFA-E6913199FC0C}"/>
                    </a:ext>
                  </a:extLst>
                </p:cNvPr>
                <p:cNvSpPr>
                  <a:spLocks noChangeShapeType="1"/>
                </p:cNvSpPr>
                <p:nvPr/>
              </p:nvSpPr>
              <p:spPr bwMode="auto">
                <a:xfrm flipV="1">
                  <a:off x="5223" y="1860"/>
                  <a:ext cx="102"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nvGrpSpPr>
            <p:cNvPr id="199" name="Group 215">
              <a:extLst>
                <a:ext uri="{FF2B5EF4-FFF2-40B4-BE49-F238E27FC236}">
                  <a16:creationId xmlns:a16="http://schemas.microsoft.com/office/drawing/2014/main" id="{64A0A700-D7E9-4C95-9FAB-F14493828940}"/>
                </a:ext>
              </a:extLst>
            </p:cNvPr>
            <p:cNvGrpSpPr>
              <a:grpSpLocks/>
            </p:cNvGrpSpPr>
            <p:nvPr/>
          </p:nvGrpSpPr>
          <p:grpSpPr bwMode="auto">
            <a:xfrm>
              <a:off x="5170" y="1848"/>
              <a:ext cx="270" cy="138"/>
              <a:chOff x="5170" y="1848"/>
              <a:chExt cx="270" cy="138"/>
            </a:xfrm>
          </p:grpSpPr>
          <p:grpSp>
            <p:nvGrpSpPr>
              <p:cNvPr id="200" name="Group 216">
                <a:extLst>
                  <a:ext uri="{FF2B5EF4-FFF2-40B4-BE49-F238E27FC236}">
                    <a16:creationId xmlns:a16="http://schemas.microsoft.com/office/drawing/2014/main" id="{E4AD9B1E-668D-484B-9478-023950FCA89C}"/>
                  </a:ext>
                </a:extLst>
              </p:cNvPr>
              <p:cNvGrpSpPr>
                <a:grpSpLocks/>
              </p:cNvGrpSpPr>
              <p:nvPr/>
            </p:nvGrpSpPr>
            <p:grpSpPr bwMode="auto">
              <a:xfrm>
                <a:off x="5188" y="1923"/>
                <a:ext cx="43" cy="32"/>
                <a:chOff x="5188" y="1923"/>
                <a:chExt cx="43" cy="32"/>
              </a:xfrm>
            </p:grpSpPr>
            <p:sp>
              <p:nvSpPr>
                <p:cNvPr id="229" name="Freeform 217">
                  <a:extLst>
                    <a:ext uri="{FF2B5EF4-FFF2-40B4-BE49-F238E27FC236}">
                      <a16:creationId xmlns:a16="http://schemas.microsoft.com/office/drawing/2014/main" id="{25697B92-1D4F-4717-AB98-F94C5655C910}"/>
                    </a:ext>
                  </a:extLst>
                </p:cNvPr>
                <p:cNvSpPr>
                  <a:spLocks/>
                </p:cNvSpPr>
                <p:nvPr/>
              </p:nvSpPr>
              <p:spPr bwMode="auto">
                <a:xfrm>
                  <a:off x="5188" y="1923"/>
                  <a:ext cx="12" cy="32"/>
                </a:xfrm>
                <a:custGeom>
                  <a:avLst/>
                  <a:gdLst>
                    <a:gd name="T0" fmla="*/ 0 w 75"/>
                    <a:gd name="T1" fmla="*/ 0 h 194"/>
                    <a:gd name="T2" fmla="*/ 0 w 75"/>
                    <a:gd name="T3" fmla="*/ 0 h 194"/>
                    <a:gd name="T4" fmla="*/ 0 w 75"/>
                    <a:gd name="T5" fmla="*/ 0 h 194"/>
                    <a:gd name="T6" fmla="*/ 0 w 75"/>
                    <a:gd name="T7" fmla="*/ 0 h 194"/>
                    <a:gd name="T8" fmla="*/ 0 w 75"/>
                    <a:gd name="T9" fmla="*/ 0 h 194"/>
                    <a:gd name="T10" fmla="*/ 0 60000 65536"/>
                    <a:gd name="T11" fmla="*/ 0 60000 65536"/>
                    <a:gd name="T12" fmla="*/ 0 60000 65536"/>
                    <a:gd name="T13" fmla="*/ 0 60000 65536"/>
                    <a:gd name="T14" fmla="*/ 0 60000 65536"/>
                    <a:gd name="T15" fmla="*/ 0 w 75"/>
                    <a:gd name="T16" fmla="*/ 0 h 194"/>
                    <a:gd name="T17" fmla="*/ 75 w 75"/>
                    <a:gd name="T18" fmla="*/ 194 h 194"/>
                  </a:gdLst>
                  <a:ahLst/>
                  <a:cxnLst>
                    <a:cxn ang="T10">
                      <a:pos x="T0" y="T1"/>
                    </a:cxn>
                    <a:cxn ang="T11">
                      <a:pos x="T2" y="T3"/>
                    </a:cxn>
                    <a:cxn ang="T12">
                      <a:pos x="T4" y="T5"/>
                    </a:cxn>
                    <a:cxn ang="T13">
                      <a:pos x="T6" y="T7"/>
                    </a:cxn>
                    <a:cxn ang="T14">
                      <a:pos x="T8" y="T9"/>
                    </a:cxn>
                  </a:cxnLst>
                  <a:rect l="T15" t="T16" r="T17" b="T18"/>
                  <a:pathLst>
                    <a:path w="75" h="194">
                      <a:moveTo>
                        <a:pt x="23" y="0"/>
                      </a:moveTo>
                      <a:lnTo>
                        <a:pt x="0" y="183"/>
                      </a:lnTo>
                      <a:lnTo>
                        <a:pt x="55" y="194"/>
                      </a:lnTo>
                      <a:lnTo>
                        <a:pt x="75" y="8"/>
                      </a:lnTo>
                      <a:lnTo>
                        <a:pt x="23" y="0"/>
                      </a:lnTo>
                      <a:close/>
                    </a:path>
                  </a:pathLst>
                </a:custGeom>
                <a:solidFill>
                  <a:srgbClr val="60606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0" name="Freeform 218">
                  <a:extLst>
                    <a:ext uri="{FF2B5EF4-FFF2-40B4-BE49-F238E27FC236}">
                      <a16:creationId xmlns:a16="http://schemas.microsoft.com/office/drawing/2014/main" id="{A7066E1B-976B-481C-93CF-60FAA05C09F6}"/>
                    </a:ext>
                  </a:extLst>
                </p:cNvPr>
                <p:cNvSpPr>
                  <a:spLocks/>
                </p:cNvSpPr>
                <p:nvPr/>
              </p:nvSpPr>
              <p:spPr bwMode="auto">
                <a:xfrm>
                  <a:off x="5197" y="1927"/>
                  <a:ext cx="34" cy="28"/>
                </a:xfrm>
                <a:custGeom>
                  <a:avLst/>
                  <a:gdLst>
                    <a:gd name="T0" fmla="*/ 0 w 206"/>
                    <a:gd name="T1" fmla="*/ 0 h 168"/>
                    <a:gd name="T2" fmla="*/ 0 w 206"/>
                    <a:gd name="T3" fmla="*/ 0 h 168"/>
                    <a:gd name="T4" fmla="*/ 0 w 206"/>
                    <a:gd name="T5" fmla="*/ 0 h 168"/>
                    <a:gd name="T6" fmla="*/ 0 w 206"/>
                    <a:gd name="T7" fmla="*/ 0 h 168"/>
                    <a:gd name="T8" fmla="*/ 0 w 206"/>
                    <a:gd name="T9" fmla="*/ 0 h 168"/>
                    <a:gd name="T10" fmla="*/ 0 w 206"/>
                    <a:gd name="T11" fmla="*/ 0 h 168"/>
                    <a:gd name="T12" fmla="*/ 0 w 206"/>
                    <a:gd name="T13" fmla="*/ 0 h 168"/>
                    <a:gd name="T14" fmla="*/ 0 60000 65536"/>
                    <a:gd name="T15" fmla="*/ 0 60000 65536"/>
                    <a:gd name="T16" fmla="*/ 0 60000 65536"/>
                    <a:gd name="T17" fmla="*/ 0 60000 65536"/>
                    <a:gd name="T18" fmla="*/ 0 60000 65536"/>
                    <a:gd name="T19" fmla="*/ 0 60000 65536"/>
                    <a:gd name="T20" fmla="*/ 0 60000 65536"/>
                    <a:gd name="T21" fmla="*/ 0 w 206"/>
                    <a:gd name="T22" fmla="*/ 0 h 168"/>
                    <a:gd name="T23" fmla="*/ 206 w 206"/>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 h="168">
                      <a:moveTo>
                        <a:pt x="17" y="5"/>
                      </a:moveTo>
                      <a:lnTo>
                        <a:pt x="0" y="168"/>
                      </a:lnTo>
                      <a:lnTo>
                        <a:pt x="206" y="84"/>
                      </a:lnTo>
                      <a:lnTo>
                        <a:pt x="126" y="58"/>
                      </a:lnTo>
                      <a:lnTo>
                        <a:pt x="52" y="97"/>
                      </a:lnTo>
                      <a:lnTo>
                        <a:pt x="75" y="0"/>
                      </a:lnTo>
                      <a:lnTo>
                        <a:pt x="17" y="5"/>
                      </a:lnTo>
                      <a:close/>
                    </a:path>
                  </a:pathLst>
                </a:custGeom>
                <a:solidFill>
                  <a:srgbClr val="40404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201" name="Group 219">
                <a:extLst>
                  <a:ext uri="{FF2B5EF4-FFF2-40B4-BE49-F238E27FC236}">
                    <a16:creationId xmlns:a16="http://schemas.microsoft.com/office/drawing/2014/main" id="{CD902283-20A7-4C23-AD6C-9B84EBA3817F}"/>
                  </a:ext>
                </a:extLst>
              </p:cNvPr>
              <p:cNvGrpSpPr>
                <a:grpSpLocks/>
              </p:cNvGrpSpPr>
              <p:nvPr/>
            </p:nvGrpSpPr>
            <p:grpSpPr bwMode="auto">
              <a:xfrm>
                <a:off x="5170" y="1848"/>
                <a:ext cx="270" cy="138"/>
                <a:chOff x="5170" y="1848"/>
                <a:chExt cx="270" cy="138"/>
              </a:xfrm>
            </p:grpSpPr>
            <p:sp>
              <p:nvSpPr>
                <p:cNvPr id="202" name="Freeform 220">
                  <a:extLst>
                    <a:ext uri="{FF2B5EF4-FFF2-40B4-BE49-F238E27FC236}">
                      <a16:creationId xmlns:a16="http://schemas.microsoft.com/office/drawing/2014/main" id="{B44A2E7B-B9C4-4438-8BCB-825972916BBF}"/>
                    </a:ext>
                  </a:extLst>
                </p:cNvPr>
                <p:cNvSpPr>
                  <a:spLocks/>
                </p:cNvSpPr>
                <p:nvPr/>
              </p:nvSpPr>
              <p:spPr bwMode="auto">
                <a:xfrm>
                  <a:off x="5175" y="1848"/>
                  <a:ext cx="264" cy="122"/>
                </a:xfrm>
                <a:custGeom>
                  <a:avLst/>
                  <a:gdLst>
                    <a:gd name="T0" fmla="*/ 0 w 1583"/>
                    <a:gd name="T1" fmla="*/ 0 h 729"/>
                    <a:gd name="T2" fmla="*/ 0 w 1583"/>
                    <a:gd name="T3" fmla="*/ 0 h 729"/>
                    <a:gd name="T4" fmla="*/ 0 w 1583"/>
                    <a:gd name="T5" fmla="*/ 0 h 729"/>
                    <a:gd name="T6" fmla="*/ 0 w 1583"/>
                    <a:gd name="T7" fmla="*/ 0 h 729"/>
                    <a:gd name="T8" fmla="*/ 0 w 1583"/>
                    <a:gd name="T9" fmla="*/ 0 h 729"/>
                    <a:gd name="T10" fmla="*/ 0 60000 65536"/>
                    <a:gd name="T11" fmla="*/ 0 60000 65536"/>
                    <a:gd name="T12" fmla="*/ 0 60000 65536"/>
                    <a:gd name="T13" fmla="*/ 0 60000 65536"/>
                    <a:gd name="T14" fmla="*/ 0 60000 65536"/>
                    <a:gd name="T15" fmla="*/ 0 w 1583"/>
                    <a:gd name="T16" fmla="*/ 0 h 729"/>
                    <a:gd name="T17" fmla="*/ 1583 w 1583"/>
                    <a:gd name="T18" fmla="*/ 729 h 729"/>
                  </a:gdLst>
                  <a:ahLst/>
                  <a:cxnLst>
                    <a:cxn ang="T10">
                      <a:pos x="T0" y="T1"/>
                    </a:cxn>
                    <a:cxn ang="T11">
                      <a:pos x="T2" y="T3"/>
                    </a:cxn>
                    <a:cxn ang="T12">
                      <a:pos x="T4" y="T5"/>
                    </a:cxn>
                    <a:cxn ang="T13">
                      <a:pos x="T6" y="T7"/>
                    </a:cxn>
                    <a:cxn ang="T14">
                      <a:pos x="T8" y="T9"/>
                    </a:cxn>
                  </a:cxnLst>
                  <a:rect l="T15" t="T16" r="T17" b="T18"/>
                  <a:pathLst>
                    <a:path w="1583" h="729">
                      <a:moveTo>
                        <a:pt x="0" y="309"/>
                      </a:moveTo>
                      <a:lnTo>
                        <a:pt x="759" y="729"/>
                      </a:lnTo>
                      <a:lnTo>
                        <a:pt x="1583" y="318"/>
                      </a:lnTo>
                      <a:lnTo>
                        <a:pt x="951" y="0"/>
                      </a:lnTo>
                      <a:lnTo>
                        <a:pt x="0" y="309"/>
                      </a:lnTo>
                      <a:close/>
                    </a:path>
                  </a:pathLst>
                </a:custGeom>
                <a:solidFill>
                  <a:srgbClr val="80808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3" name="Freeform 221">
                  <a:extLst>
                    <a:ext uri="{FF2B5EF4-FFF2-40B4-BE49-F238E27FC236}">
                      <a16:creationId xmlns:a16="http://schemas.microsoft.com/office/drawing/2014/main" id="{82EF57A5-316D-4CCB-A66E-F74A9DE0EEEA}"/>
                    </a:ext>
                  </a:extLst>
                </p:cNvPr>
                <p:cNvSpPr>
                  <a:spLocks/>
                </p:cNvSpPr>
                <p:nvPr/>
              </p:nvSpPr>
              <p:spPr bwMode="auto">
                <a:xfrm>
                  <a:off x="5170" y="1899"/>
                  <a:ext cx="133" cy="86"/>
                </a:xfrm>
                <a:custGeom>
                  <a:avLst/>
                  <a:gdLst>
                    <a:gd name="T0" fmla="*/ 0 w 792"/>
                    <a:gd name="T1" fmla="*/ 0 h 516"/>
                    <a:gd name="T2" fmla="*/ 0 w 792"/>
                    <a:gd name="T3" fmla="*/ 0 h 516"/>
                    <a:gd name="T4" fmla="*/ 0 w 792"/>
                    <a:gd name="T5" fmla="*/ 0 h 516"/>
                    <a:gd name="T6" fmla="*/ 0 w 792"/>
                    <a:gd name="T7" fmla="*/ 0 h 516"/>
                    <a:gd name="T8" fmla="*/ 0 w 792"/>
                    <a:gd name="T9" fmla="*/ 0 h 516"/>
                    <a:gd name="T10" fmla="*/ 0 60000 65536"/>
                    <a:gd name="T11" fmla="*/ 0 60000 65536"/>
                    <a:gd name="T12" fmla="*/ 0 60000 65536"/>
                    <a:gd name="T13" fmla="*/ 0 60000 65536"/>
                    <a:gd name="T14" fmla="*/ 0 60000 65536"/>
                    <a:gd name="T15" fmla="*/ 0 w 792"/>
                    <a:gd name="T16" fmla="*/ 0 h 516"/>
                    <a:gd name="T17" fmla="*/ 792 w 792"/>
                    <a:gd name="T18" fmla="*/ 516 h 516"/>
                  </a:gdLst>
                  <a:ahLst/>
                  <a:cxnLst>
                    <a:cxn ang="T10">
                      <a:pos x="T0" y="T1"/>
                    </a:cxn>
                    <a:cxn ang="T11">
                      <a:pos x="T2" y="T3"/>
                    </a:cxn>
                    <a:cxn ang="T12">
                      <a:pos x="T4" y="T5"/>
                    </a:cxn>
                    <a:cxn ang="T13">
                      <a:pos x="T6" y="T7"/>
                    </a:cxn>
                    <a:cxn ang="T14">
                      <a:pos x="T8" y="T9"/>
                    </a:cxn>
                  </a:cxnLst>
                  <a:rect l="T15" t="T16" r="T17" b="T18"/>
                  <a:pathLst>
                    <a:path w="792" h="516">
                      <a:moveTo>
                        <a:pt x="28" y="0"/>
                      </a:moveTo>
                      <a:lnTo>
                        <a:pt x="792" y="426"/>
                      </a:lnTo>
                      <a:lnTo>
                        <a:pt x="770" y="516"/>
                      </a:lnTo>
                      <a:lnTo>
                        <a:pt x="0" y="82"/>
                      </a:lnTo>
                      <a:lnTo>
                        <a:pt x="28" y="0"/>
                      </a:lnTo>
                      <a:close/>
                    </a:path>
                  </a:pathLst>
                </a:custGeom>
                <a:solidFill>
                  <a:srgbClr val="60606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4" name="Freeform 222">
                  <a:extLst>
                    <a:ext uri="{FF2B5EF4-FFF2-40B4-BE49-F238E27FC236}">
                      <a16:creationId xmlns:a16="http://schemas.microsoft.com/office/drawing/2014/main" id="{E121AE50-1031-4898-B1E1-6C8E5B891ADD}"/>
                    </a:ext>
                  </a:extLst>
                </p:cNvPr>
                <p:cNvSpPr>
                  <a:spLocks/>
                </p:cNvSpPr>
                <p:nvPr/>
              </p:nvSpPr>
              <p:spPr bwMode="auto">
                <a:xfrm>
                  <a:off x="5299" y="1901"/>
                  <a:ext cx="141" cy="85"/>
                </a:xfrm>
                <a:custGeom>
                  <a:avLst/>
                  <a:gdLst>
                    <a:gd name="T0" fmla="*/ 0 w 846"/>
                    <a:gd name="T1" fmla="*/ 0 h 507"/>
                    <a:gd name="T2" fmla="*/ 0 w 846"/>
                    <a:gd name="T3" fmla="*/ 0 h 507"/>
                    <a:gd name="T4" fmla="*/ 0 w 846"/>
                    <a:gd name="T5" fmla="*/ 0 h 507"/>
                    <a:gd name="T6" fmla="*/ 0 w 846"/>
                    <a:gd name="T7" fmla="*/ 0 h 507"/>
                    <a:gd name="T8" fmla="*/ 0 w 846"/>
                    <a:gd name="T9" fmla="*/ 0 h 507"/>
                    <a:gd name="T10" fmla="*/ 0 60000 65536"/>
                    <a:gd name="T11" fmla="*/ 0 60000 65536"/>
                    <a:gd name="T12" fmla="*/ 0 60000 65536"/>
                    <a:gd name="T13" fmla="*/ 0 60000 65536"/>
                    <a:gd name="T14" fmla="*/ 0 60000 65536"/>
                    <a:gd name="T15" fmla="*/ 0 w 846"/>
                    <a:gd name="T16" fmla="*/ 0 h 507"/>
                    <a:gd name="T17" fmla="*/ 846 w 846"/>
                    <a:gd name="T18" fmla="*/ 507 h 507"/>
                  </a:gdLst>
                  <a:ahLst/>
                  <a:cxnLst>
                    <a:cxn ang="T10">
                      <a:pos x="T0" y="T1"/>
                    </a:cxn>
                    <a:cxn ang="T11">
                      <a:pos x="T2" y="T3"/>
                    </a:cxn>
                    <a:cxn ang="T12">
                      <a:pos x="T4" y="T5"/>
                    </a:cxn>
                    <a:cxn ang="T13">
                      <a:pos x="T6" y="T7"/>
                    </a:cxn>
                    <a:cxn ang="T14">
                      <a:pos x="T8" y="T9"/>
                    </a:cxn>
                  </a:cxnLst>
                  <a:rect l="T15" t="T16" r="T17" b="T18"/>
                  <a:pathLst>
                    <a:path w="846" h="507">
                      <a:moveTo>
                        <a:pt x="0" y="507"/>
                      </a:moveTo>
                      <a:lnTo>
                        <a:pt x="25" y="411"/>
                      </a:lnTo>
                      <a:lnTo>
                        <a:pt x="846" y="0"/>
                      </a:lnTo>
                      <a:lnTo>
                        <a:pt x="817" y="76"/>
                      </a:lnTo>
                      <a:lnTo>
                        <a:pt x="0" y="507"/>
                      </a:lnTo>
                      <a:close/>
                    </a:path>
                  </a:pathLst>
                </a:custGeom>
                <a:solidFill>
                  <a:srgbClr val="40404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5" name="Freeform 223">
                  <a:extLst>
                    <a:ext uri="{FF2B5EF4-FFF2-40B4-BE49-F238E27FC236}">
                      <a16:creationId xmlns:a16="http://schemas.microsoft.com/office/drawing/2014/main" id="{70BB5A81-A24C-486C-9A49-D6BBB32F6C79}"/>
                    </a:ext>
                  </a:extLst>
                </p:cNvPr>
                <p:cNvSpPr>
                  <a:spLocks/>
                </p:cNvSpPr>
                <p:nvPr/>
              </p:nvSpPr>
              <p:spPr bwMode="auto">
                <a:xfrm>
                  <a:off x="5227" y="1905"/>
                  <a:ext cx="106" cy="54"/>
                </a:xfrm>
                <a:custGeom>
                  <a:avLst/>
                  <a:gdLst>
                    <a:gd name="T0" fmla="*/ 0 w 637"/>
                    <a:gd name="T1" fmla="*/ 0 h 321"/>
                    <a:gd name="T2" fmla="*/ 0 w 637"/>
                    <a:gd name="T3" fmla="*/ 0 h 321"/>
                    <a:gd name="T4" fmla="*/ 0 w 637"/>
                    <a:gd name="T5" fmla="*/ 0 h 321"/>
                    <a:gd name="T6" fmla="*/ 0 w 637"/>
                    <a:gd name="T7" fmla="*/ 0 h 321"/>
                    <a:gd name="T8" fmla="*/ 0 w 637"/>
                    <a:gd name="T9" fmla="*/ 0 h 321"/>
                    <a:gd name="T10" fmla="*/ 0 60000 65536"/>
                    <a:gd name="T11" fmla="*/ 0 60000 65536"/>
                    <a:gd name="T12" fmla="*/ 0 60000 65536"/>
                    <a:gd name="T13" fmla="*/ 0 60000 65536"/>
                    <a:gd name="T14" fmla="*/ 0 60000 65536"/>
                    <a:gd name="T15" fmla="*/ 0 w 637"/>
                    <a:gd name="T16" fmla="*/ 0 h 321"/>
                    <a:gd name="T17" fmla="*/ 637 w 637"/>
                    <a:gd name="T18" fmla="*/ 321 h 321"/>
                  </a:gdLst>
                  <a:ahLst/>
                  <a:cxnLst>
                    <a:cxn ang="T10">
                      <a:pos x="T0" y="T1"/>
                    </a:cxn>
                    <a:cxn ang="T11">
                      <a:pos x="T2" y="T3"/>
                    </a:cxn>
                    <a:cxn ang="T12">
                      <a:pos x="T4" y="T5"/>
                    </a:cxn>
                    <a:cxn ang="T13">
                      <a:pos x="T6" y="T7"/>
                    </a:cxn>
                    <a:cxn ang="T14">
                      <a:pos x="T8" y="T9"/>
                    </a:cxn>
                  </a:cxnLst>
                  <a:rect l="T15" t="T16" r="T17" b="T18"/>
                  <a:pathLst>
                    <a:path w="637" h="321">
                      <a:moveTo>
                        <a:pt x="0" y="83"/>
                      </a:moveTo>
                      <a:lnTo>
                        <a:pt x="220" y="0"/>
                      </a:lnTo>
                      <a:lnTo>
                        <a:pt x="637" y="224"/>
                      </a:lnTo>
                      <a:lnTo>
                        <a:pt x="425" y="321"/>
                      </a:lnTo>
                      <a:lnTo>
                        <a:pt x="0" y="83"/>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6" name="Freeform 224">
                  <a:extLst>
                    <a:ext uri="{FF2B5EF4-FFF2-40B4-BE49-F238E27FC236}">
                      <a16:creationId xmlns:a16="http://schemas.microsoft.com/office/drawing/2014/main" id="{A0DC5AC2-DFB0-41B8-8D8B-531F09B6B007}"/>
                    </a:ext>
                  </a:extLst>
                </p:cNvPr>
                <p:cNvSpPr>
                  <a:spLocks/>
                </p:cNvSpPr>
                <p:nvPr/>
              </p:nvSpPr>
              <p:spPr bwMode="auto">
                <a:xfrm>
                  <a:off x="5270" y="1868"/>
                  <a:ext cx="156" cy="72"/>
                </a:xfrm>
                <a:custGeom>
                  <a:avLst/>
                  <a:gdLst>
                    <a:gd name="T0" fmla="*/ 0 w 938"/>
                    <a:gd name="T1" fmla="*/ 0 h 434"/>
                    <a:gd name="T2" fmla="*/ 0 w 938"/>
                    <a:gd name="T3" fmla="*/ 0 h 434"/>
                    <a:gd name="T4" fmla="*/ 0 w 938"/>
                    <a:gd name="T5" fmla="*/ 0 h 434"/>
                    <a:gd name="T6" fmla="*/ 0 w 938"/>
                    <a:gd name="T7" fmla="*/ 0 h 434"/>
                    <a:gd name="T8" fmla="*/ 0 w 938"/>
                    <a:gd name="T9" fmla="*/ 0 h 434"/>
                    <a:gd name="T10" fmla="*/ 0 60000 65536"/>
                    <a:gd name="T11" fmla="*/ 0 60000 65536"/>
                    <a:gd name="T12" fmla="*/ 0 60000 65536"/>
                    <a:gd name="T13" fmla="*/ 0 60000 65536"/>
                    <a:gd name="T14" fmla="*/ 0 60000 65536"/>
                    <a:gd name="T15" fmla="*/ 0 w 938"/>
                    <a:gd name="T16" fmla="*/ 0 h 434"/>
                    <a:gd name="T17" fmla="*/ 938 w 938"/>
                    <a:gd name="T18" fmla="*/ 434 h 434"/>
                  </a:gdLst>
                  <a:ahLst/>
                  <a:cxnLst>
                    <a:cxn ang="T10">
                      <a:pos x="T0" y="T1"/>
                    </a:cxn>
                    <a:cxn ang="T11">
                      <a:pos x="T2" y="T3"/>
                    </a:cxn>
                    <a:cxn ang="T12">
                      <a:pos x="T4" y="T5"/>
                    </a:cxn>
                    <a:cxn ang="T13">
                      <a:pos x="T6" y="T7"/>
                    </a:cxn>
                    <a:cxn ang="T14">
                      <a:pos x="T8" y="T9"/>
                    </a:cxn>
                  </a:cxnLst>
                  <a:rect l="T15" t="T16" r="T17" b="T18"/>
                  <a:pathLst>
                    <a:path w="938" h="434">
                      <a:moveTo>
                        <a:pt x="0" y="210"/>
                      </a:moveTo>
                      <a:lnTo>
                        <a:pt x="410" y="434"/>
                      </a:lnTo>
                      <a:lnTo>
                        <a:pt x="938" y="186"/>
                      </a:lnTo>
                      <a:lnTo>
                        <a:pt x="554" y="0"/>
                      </a:lnTo>
                      <a:lnTo>
                        <a:pt x="0" y="21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7" name="Freeform 225">
                  <a:extLst>
                    <a:ext uri="{FF2B5EF4-FFF2-40B4-BE49-F238E27FC236}">
                      <a16:creationId xmlns:a16="http://schemas.microsoft.com/office/drawing/2014/main" id="{0589C3BE-18FE-4166-8529-43446FF4CA89}"/>
                    </a:ext>
                  </a:extLst>
                </p:cNvPr>
                <p:cNvSpPr>
                  <a:spLocks/>
                </p:cNvSpPr>
                <p:nvPr/>
              </p:nvSpPr>
              <p:spPr bwMode="auto">
                <a:xfrm>
                  <a:off x="5188" y="1852"/>
                  <a:ext cx="172" cy="66"/>
                </a:xfrm>
                <a:custGeom>
                  <a:avLst/>
                  <a:gdLst>
                    <a:gd name="T0" fmla="*/ 0 w 1034"/>
                    <a:gd name="T1" fmla="*/ 0 h 395"/>
                    <a:gd name="T2" fmla="*/ 0 w 1034"/>
                    <a:gd name="T3" fmla="*/ 0 h 395"/>
                    <a:gd name="T4" fmla="*/ 0 w 1034"/>
                    <a:gd name="T5" fmla="*/ 0 h 395"/>
                    <a:gd name="T6" fmla="*/ 0 w 1034"/>
                    <a:gd name="T7" fmla="*/ 0 h 395"/>
                    <a:gd name="T8" fmla="*/ 0 w 1034"/>
                    <a:gd name="T9" fmla="*/ 0 h 395"/>
                    <a:gd name="T10" fmla="*/ 0 60000 65536"/>
                    <a:gd name="T11" fmla="*/ 0 60000 65536"/>
                    <a:gd name="T12" fmla="*/ 0 60000 65536"/>
                    <a:gd name="T13" fmla="*/ 0 60000 65536"/>
                    <a:gd name="T14" fmla="*/ 0 60000 65536"/>
                    <a:gd name="T15" fmla="*/ 0 w 1034"/>
                    <a:gd name="T16" fmla="*/ 0 h 395"/>
                    <a:gd name="T17" fmla="*/ 1034 w 1034"/>
                    <a:gd name="T18" fmla="*/ 395 h 395"/>
                  </a:gdLst>
                  <a:ahLst/>
                  <a:cxnLst>
                    <a:cxn ang="T10">
                      <a:pos x="T0" y="T1"/>
                    </a:cxn>
                    <a:cxn ang="T11">
                      <a:pos x="T2" y="T3"/>
                    </a:cxn>
                    <a:cxn ang="T12">
                      <a:pos x="T4" y="T5"/>
                    </a:cxn>
                    <a:cxn ang="T13">
                      <a:pos x="T6" y="T7"/>
                    </a:cxn>
                    <a:cxn ang="T14">
                      <a:pos x="T8" y="T9"/>
                    </a:cxn>
                  </a:cxnLst>
                  <a:rect l="T15" t="T16" r="T17" b="T18"/>
                  <a:pathLst>
                    <a:path w="1034" h="395">
                      <a:moveTo>
                        <a:pt x="216" y="395"/>
                      </a:moveTo>
                      <a:lnTo>
                        <a:pt x="0" y="285"/>
                      </a:lnTo>
                      <a:lnTo>
                        <a:pt x="867" y="0"/>
                      </a:lnTo>
                      <a:lnTo>
                        <a:pt x="1034" y="82"/>
                      </a:lnTo>
                      <a:lnTo>
                        <a:pt x="216" y="395"/>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8" name="Line 226">
                  <a:extLst>
                    <a:ext uri="{FF2B5EF4-FFF2-40B4-BE49-F238E27FC236}">
                      <a16:creationId xmlns:a16="http://schemas.microsoft.com/office/drawing/2014/main" id="{F1152ADF-76B9-4D15-BCF1-30A80B7FD6BB}"/>
                    </a:ext>
                  </a:extLst>
                </p:cNvPr>
                <p:cNvSpPr>
                  <a:spLocks noChangeShapeType="1"/>
                </p:cNvSpPr>
                <p:nvPr/>
              </p:nvSpPr>
              <p:spPr bwMode="auto">
                <a:xfrm flipV="1">
                  <a:off x="5193" y="1855"/>
                  <a:ext cx="148" cy="5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9" name="Line 227">
                  <a:extLst>
                    <a:ext uri="{FF2B5EF4-FFF2-40B4-BE49-F238E27FC236}">
                      <a16:creationId xmlns:a16="http://schemas.microsoft.com/office/drawing/2014/main" id="{6A57DE34-368F-46E6-8567-C39B98C82D4A}"/>
                    </a:ext>
                  </a:extLst>
                </p:cNvPr>
                <p:cNvSpPr>
                  <a:spLocks noChangeShapeType="1"/>
                </p:cNvSpPr>
                <p:nvPr/>
              </p:nvSpPr>
              <p:spPr bwMode="auto">
                <a:xfrm flipV="1">
                  <a:off x="5205" y="1858"/>
                  <a:ext cx="144" cy="5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0" name="Line 228">
                  <a:extLst>
                    <a:ext uri="{FF2B5EF4-FFF2-40B4-BE49-F238E27FC236}">
                      <a16:creationId xmlns:a16="http://schemas.microsoft.com/office/drawing/2014/main" id="{7F3360FD-FB64-4B86-ADF9-7CD1F7377FB3}"/>
                    </a:ext>
                  </a:extLst>
                </p:cNvPr>
                <p:cNvSpPr>
                  <a:spLocks noChangeShapeType="1"/>
                </p:cNvSpPr>
                <p:nvPr/>
              </p:nvSpPr>
              <p:spPr bwMode="auto">
                <a:xfrm flipV="1">
                  <a:off x="5214" y="1862"/>
                  <a:ext cx="141" cy="54"/>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1" name="Line 229">
                  <a:extLst>
                    <a:ext uri="{FF2B5EF4-FFF2-40B4-BE49-F238E27FC236}">
                      <a16:creationId xmlns:a16="http://schemas.microsoft.com/office/drawing/2014/main" id="{7232AFC5-6A12-40B2-9682-309DBBBA5539}"/>
                    </a:ext>
                  </a:extLst>
                </p:cNvPr>
                <p:cNvSpPr>
                  <a:spLocks noChangeShapeType="1"/>
                </p:cNvSpPr>
                <p:nvPr/>
              </p:nvSpPr>
              <p:spPr bwMode="auto">
                <a:xfrm flipV="1">
                  <a:off x="5235" y="1871"/>
                  <a:ext cx="138" cy="55"/>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2" name="Line 230">
                  <a:extLst>
                    <a:ext uri="{FF2B5EF4-FFF2-40B4-BE49-F238E27FC236}">
                      <a16:creationId xmlns:a16="http://schemas.microsoft.com/office/drawing/2014/main" id="{B880ABD9-7D94-461A-8DA9-064E775FA954}"/>
                    </a:ext>
                  </a:extLst>
                </p:cNvPr>
                <p:cNvSpPr>
                  <a:spLocks noChangeShapeType="1"/>
                </p:cNvSpPr>
                <p:nvPr/>
              </p:nvSpPr>
              <p:spPr bwMode="auto">
                <a:xfrm flipV="1">
                  <a:off x="5246" y="1877"/>
                  <a:ext cx="137" cy="5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3" name="Line 231">
                  <a:extLst>
                    <a:ext uri="{FF2B5EF4-FFF2-40B4-BE49-F238E27FC236}">
                      <a16:creationId xmlns:a16="http://schemas.microsoft.com/office/drawing/2014/main" id="{9EE39D3E-91FE-4181-BA55-40522FA0AECA}"/>
                    </a:ext>
                  </a:extLst>
                </p:cNvPr>
                <p:cNvSpPr>
                  <a:spLocks noChangeShapeType="1"/>
                </p:cNvSpPr>
                <p:nvPr/>
              </p:nvSpPr>
              <p:spPr bwMode="auto">
                <a:xfrm flipV="1">
                  <a:off x="5261" y="1885"/>
                  <a:ext cx="124" cy="53"/>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4" name="Line 232">
                  <a:extLst>
                    <a:ext uri="{FF2B5EF4-FFF2-40B4-BE49-F238E27FC236}">
                      <a16:creationId xmlns:a16="http://schemas.microsoft.com/office/drawing/2014/main" id="{6E897F17-F3E9-4191-94F8-3426C643F04C}"/>
                    </a:ext>
                  </a:extLst>
                </p:cNvPr>
                <p:cNvSpPr>
                  <a:spLocks noChangeShapeType="1"/>
                </p:cNvSpPr>
                <p:nvPr/>
              </p:nvSpPr>
              <p:spPr bwMode="auto">
                <a:xfrm flipV="1">
                  <a:off x="5274" y="1890"/>
                  <a:ext cx="119" cy="53"/>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5" name="Line 233">
                  <a:extLst>
                    <a:ext uri="{FF2B5EF4-FFF2-40B4-BE49-F238E27FC236}">
                      <a16:creationId xmlns:a16="http://schemas.microsoft.com/office/drawing/2014/main" id="{0072AE6C-1FAA-4C52-8B95-034CB312F578}"/>
                    </a:ext>
                  </a:extLst>
                </p:cNvPr>
                <p:cNvSpPr>
                  <a:spLocks noChangeShapeType="1"/>
                </p:cNvSpPr>
                <p:nvPr/>
              </p:nvSpPr>
              <p:spPr bwMode="auto">
                <a:xfrm flipV="1">
                  <a:off x="5291" y="1897"/>
                  <a:ext cx="114" cy="5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6" name="Line 234">
                  <a:extLst>
                    <a:ext uri="{FF2B5EF4-FFF2-40B4-BE49-F238E27FC236}">
                      <a16:creationId xmlns:a16="http://schemas.microsoft.com/office/drawing/2014/main" id="{2CCFBB15-DF81-4E18-989A-8CA8F71FDED2}"/>
                    </a:ext>
                  </a:extLst>
                </p:cNvPr>
                <p:cNvSpPr>
                  <a:spLocks noChangeShapeType="1"/>
                </p:cNvSpPr>
                <p:nvPr/>
              </p:nvSpPr>
              <p:spPr bwMode="auto">
                <a:xfrm>
                  <a:off x="5239" y="1915"/>
                  <a:ext cx="71" cy="40"/>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7" name="Line 235">
                  <a:extLst>
                    <a:ext uri="{FF2B5EF4-FFF2-40B4-BE49-F238E27FC236}">
                      <a16:creationId xmlns:a16="http://schemas.microsoft.com/office/drawing/2014/main" id="{017EFC53-A9F6-450C-8E5E-3213332EDFCE}"/>
                    </a:ext>
                  </a:extLst>
                </p:cNvPr>
                <p:cNvSpPr>
                  <a:spLocks noChangeShapeType="1"/>
                </p:cNvSpPr>
                <p:nvPr/>
              </p:nvSpPr>
              <p:spPr bwMode="auto">
                <a:xfrm>
                  <a:off x="5255" y="1910"/>
                  <a:ext cx="69" cy="38"/>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8" name="Line 236">
                  <a:extLst>
                    <a:ext uri="{FF2B5EF4-FFF2-40B4-BE49-F238E27FC236}">
                      <a16:creationId xmlns:a16="http://schemas.microsoft.com/office/drawing/2014/main" id="{0ACA73FA-6BD1-4262-93E0-FBBEF0847A50}"/>
                    </a:ext>
                  </a:extLst>
                </p:cNvPr>
                <p:cNvSpPr>
                  <a:spLocks noChangeShapeType="1"/>
                </p:cNvSpPr>
                <p:nvPr/>
              </p:nvSpPr>
              <p:spPr bwMode="auto">
                <a:xfrm>
                  <a:off x="5285" y="1897"/>
                  <a:ext cx="68" cy="37"/>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9" name="Line 237">
                  <a:extLst>
                    <a:ext uri="{FF2B5EF4-FFF2-40B4-BE49-F238E27FC236}">
                      <a16:creationId xmlns:a16="http://schemas.microsoft.com/office/drawing/2014/main" id="{6E21D16B-1520-4764-88BD-B577EF31B0A2}"/>
                    </a:ext>
                  </a:extLst>
                </p:cNvPr>
                <p:cNvSpPr>
                  <a:spLocks noChangeShapeType="1"/>
                </p:cNvSpPr>
                <p:nvPr/>
              </p:nvSpPr>
              <p:spPr bwMode="auto">
                <a:xfrm>
                  <a:off x="5301" y="1891"/>
                  <a:ext cx="67" cy="3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0" name="Line 238">
                  <a:extLst>
                    <a:ext uri="{FF2B5EF4-FFF2-40B4-BE49-F238E27FC236}">
                      <a16:creationId xmlns:a16="http://schemas.microsoft.com/office/drawing/2014/main" id="{7E5124E7-AA98-469D-94E4-5B8864C72EBD}"/>
                    </a:ext>
                  </a:extLst>
                </p:cNvPr>
                <p:cNvSpPr>
                  <a:spLocks noChangeShapeType="1"/>
                </p:cNvSpPr>
                <p:nvPr/>
              </p:nvSpPr>
              <p:spPr bwMode="auto">
                <a:xfrm>
                  <a:off x="5318" y="1886"/>
                  <a:ext cx="65" cy="3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1" name="Line 239">
                  <a:extLst>
                    <a:ext uri="{FF2B5EF4-FFF2-40B4-BE49-F238E27FC236}">
                      <a16:creationId xmlns:a16="http://schemas.microsoft.com/office/drawing/2014/main" id="{AD865B9F-06C0-4D7E-BDC2-752F30FFF8AD}"/>
                    </a:ext>
                  </a:extLst>
                </p:cNvPr>
                <p:cNvSpPr>
                  <a:spLocks noChangeShapeType="1"/>
                </p:cNvSpPr>
                <p:nvPr/>
              </p:nvSpPr>
              <p:spPr bwMode="auto">
                <a:xfrm>
                  <a:off x="5332" y="1880"/>
                  <a:ext cx="64" cy="34"/>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2" name="Line 240">
                  <a:extLst>
                    <a:ext uri="{FF2B5EF4-FFF2-40B4-BE49-F238E27FC236}">
                      <a16:creationId xmlns:a16="http://schemas.microsoft.com/office/drawing/2014/main" id="{B6495385-2F01-492E-AC5D-84294B93F5D7}"/>
                    </a:ext>
                  </a:extLst>
                </p:cNvPr>
                <p:cNvSpPr>
                  <a:spLocks noChangeShapeType="1"/>
                </p:cNvSpPr>
                <p:nvPr/>
              </p:nvSpPr>
              <p:spPr bwMode="auto">
                <a:xfrm>
                  <a:off x="5346" y="1874"/>
                  <a:ext cx="64" cy="33"/>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3" name="Line 241">
                  <a:extLst>
                    <a:ext uri="{FF2B5EF4-FFF2-40B4-BE49-F238E27FC236}">
                      <a16:creationId xmlns:a16="http://schemas.microsoft.com/office/drawing/2014/main" id="{33900068-0794-4563-BD0B-DFD5E18486CA}"/>
                    </a:ext>
                  </a:extLst>
                </p:cNvPr>
                <p:cNvSpPr>
                  <a:spLocks noChangeShapeType="1"/>
                </p:cNvSpPr>
                <p:nvPr/>
              </p:nvSpPr>
              <p:spPr bwMode="auto">
                <a:xfrm>
                  <a:off x="5209" y="1892"/>
                  <a:ext cx="35" cy="18"/>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4" name="Line 242">
                  <a:extLst>
                    <a:ext uri="{FF2B5EF4-FFF2-40B4-BE49-F238E27FC236}">
                      <a16:creationId xmlns:a16="http://schemas.microsoft.com/office/drawing/2014/main" id="{70C7CB8F-341B-48EB-825F-0CE301A4DDAA}"/>
                    </a:ext>
                  </a:extLst>
                </p:cNvPr>
                <p:cNvSpPr>
                  <a:spLocks noChangeShapeType="1"/>
                </p:cNvSpPr>
                <p:nvPr/>
              </p:nvSpPr>
              <p:spPr bwMode="auto">
                <a:xfrm>
                  <a:off x="5232" y="1885"/>
                  <a:ext cx="32" cy="17"/>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5" name="Line 243">
                  <a:extLst>
                    <a:ext uri="{FF2B5EF4-FFF2-40B4-BE49-F238E27FC236}">
                      <a16:creationId xmlns:a16="http://schemas.microsoft.com/office/drawing/2014/main" id="{D43214D0-A26E-4036-8A97-AB2EFA1F6FBF}"/>
                    </a:ext>
                  </a:extLst>
                </p:cNvPr>
                <p:cNvSpPr>
                  <a:spLocks noChangeShapeType="1"/>
                </p:cNvSpPr>
                <p:nvPr/>
              </p:nvSpPr>
              <p:spPr bwMode="auto">
                <a:xfrm>
                  <a:off x="5252" y="1879"/>
                  <a:ext cx="33" cy="17"/>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6" name="Line 244">
                  <a:extLst>
                    <a:ext uri="{FF2B5EF4-FFF2-40B4-BE49-F238E27FC236}">
                      <a16:creationId xmlns:a16="http://schemas.microsoft.com/office/drawing/2014/main" id="{FC823EA8-202F-4B38-A2A4-7C1280BA1EE8}"/>
                    </a:ext>
                  </a:extLst>
                </p:cNvPr>
                <p:cNvSpPr>
                  <a:spLocks noChangeShapeType="1"/>
                </p:cNvSpPr>
                <p:nvPr/>
              </p:nvSpPr>
              <p:spPr bwMode="auto">
                <a:xfrm>
                  <a:off x="5272" y="1872"/>
                  <a:ext cx="32" cy="15"/>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7" name="Line 245">
                  <a:extLst>
                    <a:ext uri="{FF2B5EF4-FFF2-40B4-BE49-F238E27FC236}">
                      <a16:creationId xmlns:a16="http://schemas.microsoft.com/office/drawing/2014/main" id="{287B33F1-9F47-4303-8B97-BB7DDFDB7402}"/>
                    </a:ext>
                  </a:extLst>
                </p:cNvPr>
                <p:cNvSpPr>
                  <a:spLocks noChangeShapeType="1"/>
                </p:cNvSpPr>
                <p:nvPr/>
              </p:nvSpPr>
              <p:spPr bwMode="auto">
                <a:xfrm>
                  <a:off x="5292" y="1865"/>
                  <a:ext cx="31" cy="1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8" name="Line 246">
                  <a:extLst>
                    <a:ext uri="{FF2B5EF4-FFF2-40B4-BE49-F238E27FC236}">
                      <a16:creationId xmlns:a16="http://schemas.microsoft.com/office/drawing/2014/main" id="{536FCA91-401C-4BE2-8CD7-EEE40F47EB46}"/>
                    </a:ext>
                  </a:extLst>
                </p:cNvPr>
                <p:cNvSpPr>
                  <a:spLocks noChangeShapeType="1"/>
                </p:cNvSpPr>
                <p:nvPr/>
              </p:nvSpPr>
              <p:spPr bwMode="auto">
                <a:xfrm>
                  <a:off x="5315" y="1858"/>
                  <a:ext cx="29" cy="15"/>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grpSp>
        <p:nvGrpSpPr>
          <p:cNvPr id="249" name="Group 247">
            <a:extLst>
              <a:ext uri="{FF2B5EF4-FFF2-40B4-BE49-F238E27FC236}">
                <a16:creationId xmlns:a16="http://schemas.microsoft.com/office/drawing/2014/main" id="{699FDB3F-3336-4807-93DE-5D5B88B2033B}"/>
              </a:ext>
            </a:extLst>
          </p:cNvPr>
          <p:cNvGrpSpPr>
            <a:grpSpLocks/>
          </p:cNvGrpSpPr>
          <p:nvPr/>
        </p:nvGrpSpPr>
        <p:grpSpPr bwMode="auto">
          <a:xfrm>
            <a:off x="8323262" y="3944938"/>
            <a:ext cx="552450" cy="246062"/>
            <a:chOff x="5266" y="2029"/>
            <a:chExt cx="348" cy="155"/>
          </a:xfrm>
        </p:grpSpPr>
        <p:sp>
          <p:nvSpPr>
            <p:cNvPr id="250" name="Freeform 248">
              <a:extLst>
                <a:ext uri="{FF2B5EF4-FFF2-40B4-BE49-F238E27FC236}">
                  <a16:creationId xmlns:a16="http://schemas.microsoft.com/office/drawing/2014/main" id="{BD00CBB8-9F15-4801-9F2D-B474862BBD84}"/>
                </a:ext>
              </a:extLst>
            </p:cNvPr>
            <p:cNvSpPr>
              <a:spLocks/>
            </p:cNvSpPr>
            <p:nvPr/>
          </p:nvSpPr>
          <p:spPr bwMode="auto">
            <a:xfrm>
              <a:off x="5266" y="2029"/>
              <a:ext cx="348" cy="155"/>
            </a:xfrm>
            <a:custGeom>
              <a:avLst/>
              <a:gdLst>
                <a:gd name="T0" fmla="*/ 0 w 2091"/>
                <a:gd name="T1" fmla="*/ 0 h 931"/>
                <a:gd name="T2" fmla="*/ 0 w 2091"/>
                <a:gd name="T3" fmla="*/ 0 h 931"/>
                <a:gd name="T4" fmla="*/ 0 w 2091"/>
                <a:gd name="T5" fmla="*/ 0 h 931"/>
                <a:gd name="T6" fmla="*/ 0 w 2091"/>
                <a:gd name="T7" fmla="*/ 0 h 931"/>
                <a:gd name="T8" fmla="*/ 0 w 2091"/>
                <a:gd name="T9" fmla="*/ 0 h 931"/>
                <a:gd name="T10" fmla="*/ 0 w 2091"/>
                <a:gd name="T11" fmla="*/ 0 h 931"/>
                <a:gd name="T12" fmla="*/ 0 w 2091"/>
                <a:gd name="T13" fmla="*/ 0 h 931"/>
                <a:gd name="T14" fmla="*/ 0 w 2091"/>
                <a:gd name="T15" fmla="*/ 0 h 931"/>
                <a:gd name="T16" fmla="*/ 0 w 2091"/>
                <a:gd name="T17" fmla="*/ 0 h 931"/>
                <a:gd name="T18" fmla="*/ 0 w 2091"/>
                <a:gd name="T19" fmla="*/ 0 h 931"/>
                <a:gd name="T20" fmla="*/ 0 w 2091"/>
                <a:gd name="T21" fmla="*/ 0 h 931"/>
                <a:gd name="T22" fmla="*/ 0 w 2091"/>
                <a:gd name="T23" fmla="*/ 0 h 931"/>
                <a:gd name="T24" fmla="*/ 0 w 2091"/>
                <a:gd name="T25" fmla="*/ 0 h 931"/>
                <a:gd name="T26" fmla="*/ 0 w 2091"/>
                <a:gd name="T27" fmla="*/ 0 h 931"/>
                <a:gd name="T28" fmla="*/ 0 w 2091"/>
                <a:gd name="T29" fmla="*/ 0 h 931"/>
                <a:gd name="T30" fmla="*/ 0 w 2091"/>
                <a:gd name="T31" fmla="*/ 0 h 931"/>
                <a:gd name="T32" fmla="*/ 0 w 2091"/>
                <a:gd name="T33" fmla="*/ 0 h 931"/>
                <a:gd name="T34" fmla="*/ 0 w 2091"/>
                <a:gd name="T35" fmla="*/ 0 h 931"/>
                <a:gd name="T36" fmla="*/ 0 w 2091"/>
                <a:gd name="T37" fmla="*/ 0 h 931"/>
                <a:gd name="T38" fmla="*/ 0 w 2091"/>
                <a:gd name="T39" fmla="*/ 0 h 931"/>
                <a:gd name="T40" fmla="*/ 0 w 2091"/>
                <a:gd name="T41" fmla="*/ 0 h 931"/>
                <a:gd name="T42" fmla="*/ 0 w 2091"/>
                <a:gd name="T43" fmla="*/ 0 h 931"/>
                <a:gd name="T44" fmla="*/ 0 w 2091"/>
                <a:gd name="T45" fmla="*/ 0 h 931"/>
                <a:gd name="T46" fmla="*/ 0 w 2091"/>
                <a:gd name="T47" fmla="*/ 0 h 931"/>
                <a:gd name="T48" fmla="*/ 0 w 2091"/>
                <a:gd name="T49" fmla="*/ 0 h 931"/>
                <a:gd name="T50" fmla="*/ 0 w 2091"/>
                <a:gd name="T51" fmla="*/ 0 h 931"/>
                <a:gd name="T52" fmla="*/ 0 w 2091"/>
                <a:gd name="T53" fmla="*/ 0 h 931"/>
                <a:gd name="T54" fmla="*/ 0 w 2091"/>
                <a:gd name="T55" fmla="*/ 0 h 931"/>
                <a:gd name="T56" fmla="*/ 0 w 2091"/>
                <a:gd name="T57" fmla="*/ 0 h 931"/>
                <a:gd name="T58" fmla="*/ 0 w 2091"/>
                <a:gd name="T59" fmla="*/ 0 h 931"/>
                <a:gd name="T60" fmla="*/ 0 w 2091"/>
                <a:gd name="T61" fmla="*/ 0 h 931"/>
                <a:gd name="T62" fmla="*/ 0 w 2091"/>
                <a:gd name="T63" fmla="*/ 0 h 931"/>
                <a:gd name="T64" fmla="*/ 0 w 2091"/>
                <a:gd name="T65" fmla="*/ 0 h 931"/>
                <a:gd name="T66" fmla="*/ 0 w 2091"/>
                <a:gd name="T67" fmla="*/ 0 h 931"/>
                <a:gd name="T68" fmla="*/ 0 w 2091"/>
                <a:gd name="T69" fmla="*/ 0 h 931"/>
                <a:gd name="T70" fmla="*/ 0 w 2091"/>
                <a:gd name="T71" fmla="*/ 0 h 931"/>
                <a:gd name="T72" fmla="*/ 0 w 2091"/>
                <a:gd name="T73" fmla="*/ 0 h 931"/>
                <a:gd name="T74" fmla="*/ 0 w 2091"/>
                <a:gd name="T75" fmla="*/ 0 h 931"/>
                <a:gd name="T76" fmla="*/ 0 w 2091"/>
                <a:gd name="T77" fmla="*/ 0 h 931"/>
                <a:gd name="T78" fmla="*/ 0 w 2091"/>
                <a:gd name="T79" fmla="*/ 0 h 931"/>
                <a:gd name="T80" fmla="*/ 0 w 2091"/>
                <a:gd name="T81" fmla="*/ 0 h 931"/>
                <a:gd name="T82" fmla="*/ 0 w 2091"/>
                <a:gd name="T83" fmla="*/ 0 h 931"/>
                <a:gd name="T84" fmla="*/ 0 w 2091"/>
                <a:gd name="T85" fmla="*/ 0 h 931"/>
                <a:gd name="T86" fmla="*/ 0 w 2091"/>
                <a:gd name="T87" fmla="*/ 0 h 931"/>
                <a:gd name="T88" fmla="*/ 0 w 2091"/>
                <a:gd name="T89" fmla="*/ 0 h 9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91"/>
                <a:gd name="T136" fmla="*/ 0 h 931"/>
                <a:gd name="T137" fmla="*/ 2091 w 2091"/>
                <a:gd name="T138" fmla="*/ 931 h 9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91" h="931">
                  <a:moveTo>
                    <a:pt x="182" y="927"/>
                  </a:moveTo>
                  <a:lnTo>
                    <a:pt x="5" y="905"/>
                  </a:lnTo>
                  <a:lnTo>
                    <a:pt x="0" y="695"/>
                  </a:lnTo>
                  <a:lnTo>
                    <a:pt x="9" y="537"/>
                  </a:lnTo>
                  <a:lnTo>
                    <a:pt x="100" y="442"/>
                  </a:lnTo>
                  <a:lnTo>
                    <a:pt x="210" y="387"/>
                  </a:lnTo>
                  <a:lnTo>
                    <a:pt x="460" y="296"/>
                  </a:lnTo>
                  <a:lnTo>
                    <a:pt x="828" y="207"/>
                  </a:lnTo>
                  <a:lnTo>
                    <a:pt x="900" y="201"/>
                  </a:lnTo>
                  <a:lnTo>
                    <a:pt x="948" y="207"/>
                  </a:lnTo>
                  <a:lnTo>
                    <a:pt x="960" y="188"/>
                  </a:lnTo>
                  <a:lnTo>
                    <a:pt x="980" y="169"/>
                  </a:lnTo>
                  <a:lnTo>
                    <a:pt x="1003" y="173"/>
                  </a:lnTo>
                  <a:lnTo>
                    <a:pt x="1035" y="176"/>
                  </a:lnTo>
                  <a:lnTo>
                    <a:pt x="1049" y="138"/>
                  </a:lnTo>
                  <a:lnTo>
                    <a:pt x="1077" y="118"/>
                  </a:lnTo>
                  <a:lnTo>
                    <a:pt x="1106" y="112"/>
                  </a:lnTo>
                  <a:lnTo>
                    <a:pt x="1144" y="112"/>
                  </a:lnTo>
                  <a:lnTo>
                    <a:pt x="1138" y="82"/>
                  </a:lnTo>
                  <a:lnTo>
                    <a:pt x="1182" y="0"/>
                  </a:lnTo>
                  <a:lnTo>
                    <a:pt x="2040" y="22"/>
                  </a:lnTo>
                  <a:lnTo>
                    <a:pt x="2037" y="110"/>
                  </a:lnTo>
                  <a:lnTo>
                    <a:pt x="2053" y="188"/>
                  </a:lnTo>
                  <a:lnTo>
                    <a:pt x="2065" y="244"/>
                  </a:lnTo>
                  <a:lnTo>
                    <a:pt x="2080" y="314"/>
                  </a:lnTo>
                  <a:lnTo>
                    <a:pt x="2091" y="427"/>
                  </a:lnTo>
                  <a:lnTo>
                    <a:pt x="2077" y="494"/>
                  </a:lnTo>
                  <a:lnTo>
                    <a:pt x="2053" y="557"/>
                  </a:lnTo>
                  <a:lnTo>
                    <a:pt x="2023" y="610"/>
                  </a:lnTo>
                  <a:lnTo>
                    <a:pt x="1983" y="629"/>
                  </a:lnTo>
                  <a:lnTo>
                    <a:pt x="1921" y="648"/>
                  </a:lnTo>
                  <a:lnTo>
                    <a:pt x="1838" y="673"/>
                  </a:lnTo>
                  <a:lnTo>
                    <a:pt x="1801" y="717"/>
                  </a:lnTo>
                  <a:lnTo>
                    <a:pt x="1757" y="754"/>
                  </a:lnTo>
                  <a:lnTo>
                    <a:pt x="1686" y="786"/>
                  </a:lnTo>
                  <a:lnTo>
                    <a:pt x="1605" y="812"/>
                  </a:lnTo>
                  <a:lnTo>
                    <a:pt x="1475" y="827"/>
                  </a:lnTo>
                  <a:lnTo>
                    <a:pt x="1364" y="827"/>
                  </a:lnTo>
                  <a:lnTo>
                    <a:pt x="1279" y="818"/>
                  </a:lnTo>
                  <a:lnTo>
                    <a:pt x="1202" y="812"/>
                  </a:lnTo>
                  <a:lnTo>
                    <a:pt x="1144" y="843"/>
                  </a:lnTo>
                  <a:lnTo>
                    <a:pt x="1031" y="837"/>
                  </a:lnTo>
                  <a:lnTo>
                    <a:pt x="582" y="901"/>
                  </a:lnTo>
                  <a:lnTo>
                    <a:pt x="386" y="931"/>
                  </a:lnTo>
                  <a:lnTo>
                    <a:pt x="182" y="927"/>
                  </a:lnTo>
                  <a:close/>
                </a:path>
              </a:pathLst>
            </a:custGeom>
            <a:solidFill>
              <a:srgbClr val="60606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1" name="Freeform 249">
              <a:extLst>
                <a:ext uri="{FF2B5EF4-FFF2-40B4-BE49-F238E27FC236}">
                  <a16:creationId xmlns:a16="http://schemas.microsoft.com/office/drawing/2014/main" id="{7367726A-4C2F-4066-97E1-8AD63923DC91}"/>
                </a:ext>
              </a:extLst>
            </p:cNvPr>
            <p:cNvSpPr>
              <a:spLocks/>
            </p:cNvSpPr>
            <p:nvPr/>
          </p:nvSpPr>
          <p:spPr bwMode="auto">
            <a:xfrm>
              <a:off x="5268" y="2043"/>
              <a:ext cx="342" cy="138"/>
            </a:xfrm>
            <a:custGeom>
              <a:avLst/>
              <a:gdLst>
                <a:gd name="T0" fmla="*/ 0 w 2049"/>
                <a:gd name="T1" fmla="*/ 0 h 829"/>
                <a:gd name="T2" fmla="*/ 0 w 2049"/>
                <a:gd name="T3" fmla="*/ 0 h 829"/>
                <a:gd name="T4" fmla="*/ 0 w 2049"/>
                <a:gd name="T5" fmla="*/ 0 h 829"/>
                <a:gd name="T6" fmla="*/ 0 w 2049"/>
                <a:gd name="T7" fmla="*/ 0 h 829"/>
                <a:gd name="T8" fmla="*/ 0 w 2049"/>
                <a:gd name="T9" fmla="*/ 0 h 829"/>
                <a:gd name="T10" fmla="*/ 0 w 2049"/>
                <a:gd name="T11" fmla="*/ 0 h 829"/>
                <a:gd name="T12" fmla="*/ 0 w 2049"/>
                <a:gd name="T13" fmla="*/ 0 h 829"/>
                <a:gd name="T14" fmla="*/ 0 w 2049"/>
                <a:gd name="T15" fmla="*/ 0 h 829"/>
                <a:gd name="T16" fmla="*/ 0 w 2049"/>
                <a:gd name="T17" fmla="*/ 0 h 829"/>
                <a:gd name="T18" fmla="*/ 0 w 2049"/>
                <a:gd name="T19" fmla="*/ 0 h 829"/>
                <a:gd name="T20" fmla="*/ 0 w 2049"/>
                <a:gd name="T21" fmla="*/ 0 h 829"/>
                <a:gd name="T22" fmla="*/ 0 w 2049"/>
                <a:gd name="T23" fmla="*/ 0 h 829"/>
                <a:gd name="T24" fmla="*/ 0 w 2049"/>
                <a:gd name="T25" fmla="*/ 0 h 829"/>
                <a:gd name="T26" fmla="*/ 0 w 2049"/>
                <a:gd name="T27" fmla="*/ 0 h 829"/>
                <a:gd name="T28" fmla="*/ 0 w 2049"/>
                <a:gd name="T29" fmla="*/ 0 h 829"/>
                <a:gd name="T30" fmla="*/ 0 w 2049"/>
                <a:gd name="T31" fmla="*/ 0 h 829"/>
                <a:gd name="T32" fmla="*/ 0 w 2049"/>
                <a:gd name="T33" fmla="*/ 0 h 829"/>
                <a:gd name="T34" fmla="*/ 0 w 2049"/>
                <a:gd name="T35" fmla="*/ 0 h 829"/>
                <a:gd name="T36" fmla="*/ 0 w 2049"/>
                <a:gd name="T37" fmla="*/ 0 h 829"/>
                <a:gd name="T38" fmla="*/ 0 w 2049"/>
                <a:gd name="T39" fmla="*/ 0 h 829"/>
                <a:gd name="T40" fmla="*/ 0 w 2049"/>
                <a:gd name="T41" fmla="*/ 0 h 829"/>
                <a:gd name="T42" fmla="*/ 0 w 2049"/>
                <a:gd name="T43" fmla="*/ 0 h 829"/>
                <a:gd name="T44" fmla="*/ 0 w 2049"/>
                <a:gd name="T45" fmla="*/ 0 h 829"/>
                <a:gd name="T46" fmla="*/ 0 w 2049"/>
                <a:gd name="T47" fmla="*/ 0 h 829"/>
                <a:gd name="T48" fmla="*/ 0 w 2049"/>
                <a:gd name="T49" fmla="*/ 0 h 829"/>
                <a:gd name="T50" fmla="*/ 0 w 2049"/>
                <a:gd name="T51" fmla="*/ 0 h 829"/>
                <a:gd name="T52" fmla="*/ 0 w 2049"/>
                <a:gd name="T53" fmla="*/ 0 h 829"/>
                <a:gd name="T54" fmla="*/ 0 w 2049"/>
                <a:gd name="T55" fmla="*/ 0 h 829"/>
                <a:gd name="T56" fmla="*/ 0 w 2049"/>
                <a:gd name="T57" fmla="*/ 0 h 829"/>
                <a:gd name="T58" fmla="*/ 0 w 2049"/>
                <a:gd name="T59" fmla="*/ 0 h 829"/>
                <a:gd name="T60" fmla="*/ 0 w 2049"/>
                <a:gd name="T61" fmla="*/ 0 h 829"/>
                <a:gd name="T62" fmla="*/ 0 w 2049"/>
                <a:gd name="T63" fmla="*/ 0 h 829"/>
                <a:gd name="T64" fmla="*/ 0 w 2049"/>
                <a:gd name="T65" fmla="*/ 0 h 829"/>
                <a:gd name="T66" fmla="*/ 0 w 2049"/>
                <a:gd name="T67" fmla="*/ 0 h 829"/>
                <a:gd name="T68" fmla="*/ 0 w 2049"/>
                <a:gd name="T69" fmla="*/ 0 h 829"/>
                <a:gd name="T70" fmla="*/ 0 w 2049"/>
                <a:gd name="T71" fmla="*/ 0 h 829"/>
                <a:gd name="T72" fmla="*/ 0 w 2049"/>
                <a:gd name="T73" fmla="*/ 0 h 829"/>
                <a:gd name="T74" fmla="*/ 0 w 2049"/>
                <a:gd name="T75" fmla="*/ 0 h 829"/>
                <a:gd name="T76" fmla="*/ 0 w 2049"/>
                <a:gd name="T77" fmla="*/ 0 h 829"/>
                <a:gd name="T78" fmla="*/ 0 w 2049"/>
                <a:gd name="T79" fmla="*/ 0 h 829"/>
                <a:gd name="T80" fmla="*/ 0 w 2049"/>
                <a:gd name="T81" fmla="*/ 0 h 829"/>
                <a:gd name="T82" fmla="*/ 0 w 2049"/>
                <a:gd name="T83" fmla="*/ 0 h 829"/>
                <a:gd name="T84" fmla="*/ 0 w 2049"/>
                <a:gd name="T85" fmla="*/ 0 h 8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49"/>
                <a:gd name="T130" fmla="*/ 0 h 829"/>
                <a:gd name="T131" fmla="*/ 2049 w 2049"/>
                <a:gd name="T132" fmla="*/ 829 h 8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49" h="829">
                  <a:moveTo>
                    <a:pt x="1982" y="31"/>
                  </a:moveTo>
                  <a:lnTo>
                    <a:pt x="1986" y="90"/>
                  </a:lnTo>
                  <a:lnTo>
                    <a:pt x="2010" y="67"/>
                  </a:lnTo>
                  <a:lnTo>
                    <a:pt x="2037" y="199"/>
                  </a:lnTo>
                  <a:lnTo>
                    <a:pt x="2049" y="353"/>
                  </a:lnTo>
                  <a:lnTo>
                    <a:pt x="1995" y="512"/>
                  </a:lnTo>
                  <a:lnTo>
                    <a:pt x="1868" y="549"/>
                  </a:lnTo>
                  <a:lnTo>
                    <a:pt x="1882" y="512"/>
                  </a:lnTo>
                  <a:lnTo>
                    <a:pt x="1814" y="567"/>
                  </a:lnTo>
                  <a:lnTo>
                    <a:pt x="1754" y="624"/>
                  </a:lnTo>
                  <a:lnTo>
                    <a:pt x="1622" y="688"/>
                  </a:lnTo>
                  <a:lnTo>
                    <a:pt x="1460" y="701"/>
                  </a:lnTo>
                  <a:lnTo>
                    <a:pt x="1264" y="710"/>
                  </a:lnTo>
                  <a:lnTo>
                    <a:pt x="1181" y="701"/>
                  </a:lnTo>
                  <a:lnTo>
                    <a:pt x="1255" y="669"/>
                  </a:lnTo>
                  <a:lnTo>
                    <a:pt x="1287" y="589"/>
                  </a:lnTo>
                  <a:lnTo>
                    <a:pt x="1228" y="656"/>
                  </a:lnTo>
                  <a:lnTo>
                    <a:pt x="1155" y="697"/>
                  </a:lnTo>
                  <a:lnTo>
                    <a:pt x="1086" y="733"/>
                  </a:lnTo>
                  <a:lnTo>
                    <a:pt x="1017" y="724"/>
                  </a:lnTo>
                  <a:lnTo>
                    <a:pt x="1063" y="692"/>
                  </a:lnTo>
                  <a:lnTo>
                    <a:pt x="1109" y="652"/>
                  </a:lnTo>
                  <a:lnTo>
                    <a:pt x="1036" y="678"/>
                  </a:lnTo>
                  <a:lnTo>
                    <a:pt x="963" y="733"/>
                  </a:lnTo>
                  <a:lnTo>
                    <a:pt x="726" y="761"/>
                  </a:lnTo>
                  <a:lnTo>
                    <a:pt x="491" y="797"/>
                  </a:lnTo>
                  <a:lnTo>
                    <a:pt x="409" y="793"/>
                  </a:lnTo>
                  <a:lnTo>
                    <a:pt x="495" y="742"/>
                  </a:lnTo>
                  <a:lnTo>
                    <a:pt x="581" y="724"/>
                  </a:lnTo>
                  <a:lnTo>
                    <a:pt x="486" y="720"/>
                  </a:lnTo>
                  <a:lnTo>
                    <a:pt x="414" y="752"/>
                  </a:lnTo>
                  <a:lnTo>
                    <a:pt x="319" y="815"/>
                  </a:lnTo>
                  <a:lnTo>
                    <a:pt x="386" y="720"/>
                  </a:lnTo>
                  <a:lnTo>
                    <a:pt x="473" y="669"/>
                  </a:lnTo>
                  <a:lnTo>
                    <a:pt x="359" y="692"/>
                  </a:lnTo>
                  <a:lnTo>
                    <a:pt x="300" y="765"/>
                  </a:lnTo>
                  <a:lnTo>
                    <a:pt x="287" y="829"/>
                  </a:lnTo>
                  <a:lnTo>
                    <a:pt x="214" y="742"/>
                  </a:lnTo>
                  <a:lnTo>
                    <a:pt x="140" y="701"/>
                  </a:lnTo>
                  <a:lnTo>
                    <a:pt x="182" y="746"/>
                  </a:lnTo>
                  <a:lnTo>
                    <a:pt x="241" y="829"/>
                  </a:lnTo>
                  <a:lnTo>
                    <a:pt x="59" y="793"/>
                  </a:lnTo>
                  <a:lnTo>
                    <a:pt x="23" y="778"/>
                  </a:lnTo>
                  <a:lnTo>
                    <a:pt x="0" y="674"/>
                  </a:lnTo>
                  <a:lnTo>
                    <a:pt x="13" y="530"/>
                  </a:lnTo>
                  <a:lnTo>
                    <a:pt x="40" y="435"/>
                  </a:lnTo>
                  <a:lnTo>
                    <a:pt x="155" y="362"/>
                  </a:lnTo>
                  <a:lnTo>
                    <a:pt x="296" y="298"/>
                  </a:lnTo>
                  <a:lnTo>
                    <a:pt x="572" y="207"/>
                  </a:lnTo>
                  <a:lnTo>
                    <a:pt x="795" y="145"/>
                  </a:lnTo>
                  <a:lnTo>
                    <a:pt x="917" y="135"/>
                  </a:lnTo>
                  <a:lnTo>
                    <a:pt x="968" y="207"/>
                  </a:lnTo>
                  <a:lnTo>
                    <a:pt x="1123" y="285"/>
                  </a:lnTo>
                  <a:lnTo>
                    <a:pt x="1040" y="217"/>
                  </a:lnTo>
                  <a:lnTo>
                    <a:pt x="977" y="182"/>
                  </a:lnTo>
                  <a:lnTo>
                    <a:pt x="953" y="131"/>
                  </a:lnTo>
                  <a:lnTo>
                    <a:pt x="963" y="108"/>
                  </a:lnTo>
                  <a:lnTo>
                    <a:pt x="1008" y="108"/>
                  </a:lnTo>
                  <a:lnTo>
                    <a:pt x="1036" y="135"/>
                  </a:lnTo>
                  <a:lnTo>
                    <a:pt x="1063" y="163"/>
                  </a:lnTo>
                  <a:lnTo>
                    <a:pt x="1132" y="190"/>
                  </a:lnTo>
                  <a:lnTo>
                    <a:pt x="1068" y="135"/>
                  </a:lnTo>
                  <a:lnTo>
                    <a:pt x="1040" y="95"/>
                  </a:lnTo>
                  <a:lnTo>
                    <a:pt x="1059" y="67"/>
                  </a:lnTo>
                  <a:lnTo>
                    <a:pt x="1113" y="50"/>
                  </a:lnTo>
                  <a:lnTo>
                    <a:pt x="1186" y="113"/>
                  </a:lnTo>
                  <a:lnTo>
                    <a:pt x="1255" y="154"/>
                  </a:lnTo>
                  <a:lnTo>
                    <a:pt x="1173" y="63"/>
                  </a:lnTo>
                  <a:lnTo>
                    <a:pt x="1145" y="27"/>
                  </a:lnTo>
                  <a:lnTo>
                    <a:pt x="1145" y="0"/>
                  </a:lnTo>
                  <a:lnTo>
                    <a:pt x="1213" y="10"/>
                  </a:lnTo>
                  <a:lnTo>
                    <a:pt x="1277" y="54"/>
                  </a:lnTo>
                  <a:lnTo>
                    <a:pt x="1319" y="86"/>
                  </a:lnTo>
                  <a:lnTo>
                    <a:pt x="1514" y="104"/>
                  </a:lnTo>
                  <a:lnTo>
                    <a:pt x="1508" y="54"/>
                  </a:lnTo>
                  <a:lnTo>
                    <a:pt x="1567" y="35"/>
                  </a:lnTo>
                  <a:lnTo>
                    <a:pt x="1567" y="99"/>
                  </a:lnTo>
                  <a:lnTo>
                    <a:pt x="1626" y="113"/>
                  </a:lnTo>
                  <a:lnTo>
                    <a:pt x="1754" y="131"/>
                  </a:lnTo>
                  <a:lnTo>
                    <a:pt x="1745" y="63"/>
                  </a:lnTo>
                  <a:lnTo>
                    <a:pt x="1790" y="63"/>
                  </a:lnTo>
                  <a:lnTo>
                    <a:pt x="1795" y="131"/>
                  </a:lnTo>
                  <a:lnTo>
                    <a:pt x="1868" y="127"/>
                  </a:lnTo>
                  <a:lnTo>
                    <a:pt x="1946" y="108"/>
                  </a:lnTo>
                  <a:lnTo>
                    <a:pt x="1950" y="54"/>
                  </a:lnTo>
                  <a:lnTo>
                    <a:pt x="1982"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2" name="Freeform 250">
              <a:extLst>
                <a:ext uri="{FF2B5EF4-FFF2-40B4-BE49-F238E27FC236}">
                  <a16:creationId xmlns:a16="http://schemas.microsoft.com/office/drawing/2014/main" id="{AF7DE675-826F-4C1E-AB40-D8FBAC85FEE0}"/>
                </a:ext>
              </a:extLst>
            </p:cNvPr>
            <p:cNvSpPr>
              <a:spLocks/>
            </p:cNvSpPr>
            <p:nvPr/>
          </p:nvSpPr>
          <p:spPr bwMode="auto">
            <a:xfrm>
              <a:off x="5515" y="2093"/>
              <a:ext cx="47" cy="8"/>
            </a:xfrm>
            <a:custGeom>
              <a:avLst/>
              <a:gdLst>
                <a:gd name="T0" fmla="*/ 0 w 280"/>
                <a:gd name="T1" fmla="*/ 0 h 48"/>
                <a:gd name="T2" fmla="*/ 0 w 280"/>
                <a:gd name="T3" fmla="*/ 0 h 48"/>
                <a:gd name="T4" fmla="*/ 0 w 280"/>
                <a:gd name="T5" fmla="*/ 0 h 48"/>
                <a:gd name="T6" fmla="*/ 0 w 280"/>
                <a:gd name="T7" fmla="*/ 0 h 48"/>
                <a:gd name="T8" fmla="*/ 0 60000 65536"/>
                <a:gd name="T9" fmla="*/ 0 60000 65536"/>
                <a:gd name="T10" fmla="*/ 0 60000 65536"/>
                <a:gd name="T11" fmla="*/ 0 60000 65536"/>
                <a:gd name="T12" fmla="*/ 0 w 280"/>
                <a:gd name="T13" fmla="*/ 0 h 48"/>
                <a:gd name="T14" fmla="*/ 280 w 280"/>
                <a:gd name="T15" fmla="*/ 48 h 48"/>
              </a:gdLst>
              <a:ahLst/>
              <a:cxnLst>
                <a:cxn ang="T8">
                  <a:pos x="T0" y="T1"/>
                </a:cxn>
                <a:cxn ang="T9">
                  <a:pos x="T2" y="T3"/>
                </a:cxn>
                <a:cxn ang="T10">
                  <a:pos x="T4" y="T5"/>
                </a:cxn>
                <a:cxn ang="T11">
                  <a:pos x="T6" y="T7"/>
                </a:cxn>
              </a:cxnLst>
              <a:rect l="T12" t="T13" r="T14" b="T15"/>
              <a:pathLst>
                <a:path w="280" h="48">
                  <a:moveTo>
                    <a:pt x="280" y="0"/>
                  </a:moveTo>
                  <a:lnTo>
                    <a:pt x="149" y="48"/>
                  </a:lnTo>
                  <a:lnTo>
                    <a:pt x="0" y="35"/>
                  </a:lnTo>
                  <a:lnTo>
                    <a:pt x="28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3" name="Freeform 251">
              <a:extLst>
                <a:ext uri="{FF2B5EF4-FFF2-40B4-BE49-F238E27FC236}">
                  <a16:creationId xmlns:a16="http://schemas.microsoft.com/office/drawing/2014/main" id="{30F1E656-9D94-48DF-B5EC-998EBB0148B2}"/>
                </a:ext>
              </a:extLst>
            </p:cNvPr>
            <p:cNvSpPr>
              <a:spLocks/>
            </p:cNvSpPr>
            <p:nvPr/>
          </p:nvSpPr>
          <p:spPr bwMode="auto">
            <a:xfrm>
              <a:off x="5580" y="2080"/>
              <a:ext cx="28" cy="10"/>
            </a:xfrm>
            <a:custGeom>
              <a:avLst/>
              <a:gdLst>
                <a:gd name="T0" fmla="*/ 0 w 170"/>
                <a:gd name="T1" fmla="*/ 0 h 57"/>
                <a:gd name="T2" fmla="*/ 0 w 170"/>
                <a:gd name="T3" fmla="*/ 0 h 57"/>
                <a:gd name="T4" fmla="*/ 0 w 170"/>
                <a:gd name="T5" fmla="*/ 0 h 57"/>
                <a:gd name="T6" fmla="*/ 0 w 170"/>
                <a:gd name="T7" fmla="*/ 0 h 57"/>
                <a:gd name="T8" fmla="*/ 0 w 170"/>
                <a:gd name="T9" fmla="*/ 0 h 57"/>
                <a:gd name="T10" fmla="*/ 0 60000 65536"/>
                <a:gd name="T11" fmla="*/ 0 60000 65536"/>
                <a:gd name="T12" fmla="*/ 0 60000 65536"/>
                <a:gd name="T13" fmla="*/ 0 60000 65536"/>
                <a:gd name="T14" fmla="*/ 0 60000 65536"/>
                <a:gd name="T15" fmla="*/ 0 w 170"/>
                <a:gd name="T16" fmla="*/ 0 h 57"/>
                <a:gd name="T17" fmla="*/ 170 w 170"/>
                <a:gd name="T18" fmla="*/ 57 h 57"/>
              </a:gdLst>
              <a:ahLst/>
              <a:cxnLst>
                <a:cxn ang="T10">
                  <a:pos x="T0" y="T1"/>
                </a:cxn>
                <a:cxn ang="T11">
                  <a:pos x="T2" y="T3"/>
                </a:cxn>
                <a:cxn ang="T12">
                  <a:pos x="T4" y="T5"/>
                </a:cxn>
                <a:cxn ang="T13">
                  <a:pos x="T6" y="T7"/>
                </a:cxn>
                <a:cxn ang="T14">
                  <a:pos x="T8" y="T9"/>
                </a:cxn>
              </a:cxnLst>
              <a:rect l="T15" t="T16" r="T17" b="T18"/>
              <a:pathLst>
                <a:path w="170" h="57">
                  <a:moveTo>
                    <a:pt x="170" y="0"/>
                  </a:moveTo>
                  <a:lnTo>
                    <a:pt x="125" y="35"/>
                  </a:lnTo>
                  <a:lnTo>
                    <a:pt x="0" y="53"/>
                  </a:lnTo>
                  <a:lnTo>
                    <a:pt x="130" y="57"/>
                  </a:lnTo>
                  <a:lnTo>
                    <a:pt x="17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4" name="Freeform 252">
              <a:extLst>
                <a:ext uri="{FF2B5EF4-FFF2-40B4-BE49-F238E27FC236}">
                  <a16:creationId xmlns:a16="http://schemas.microsoft.com/office/drawing/2014/main" id="{F76234AE-6039-48D3-A0F9-7D37EBB0891A}"/>
                </a:ext>
              </a:extLst>
            </p:cNvPr>
            <p:cNvSpPr>
              <a:spLocks/>
            </p:cNvSpPr>
            <p:nvPr/>
          </p:nvSpPr>
          <p:spPr bwMode="auto">
            <a:xfrm>
              <a:off x="5445" y="2073"/>
              <a:ext cx="44" cy="24"/>
            </a:xfrm>
            <a:custGeom>
              <a:avLst/>
              <a:gdLst>
                <a:gd name="T0" fmla="*/ 0 w 263"/>
                <a:gd name="T1" fmla="*/ 0 h 143"/>
                <a:gd name="T2" fmla="*/ 0 w 263"/>
                <a:gd name="T3" fmla="*/ 0 h 143"/>
                <a:gd name="T4" fmla="*/ 0 w 263"/>
                <a:gd name="T5" fmla="*/ 0 h 143"/>
                <a:gd name="T6" fmla="*/ 0 w 263"/>
                <a:gd name="T7" fmla="*/ 0 h 143"/>
                <a:gd name="T8" fmla="*/ 0 w 263"/>
                <a:gd name="T9" fmla="*/ 0 h 143"/>
                <a:gd name="T10" fmla="*/ 0 w 263"/>
                <a:gd name="T11" fmla="*/ 0 h 143"/>
                <a:gd name="T12" fmla="*/ 0 w 263"/>
                <a:gd name="T13" fmla="*/ 0 h 143"/>
                <a:gd name="T14" fmla="*/ 0 w 263"/>
                <a:gd name="T15" fmla="*/ 0 h 143"/>
                <a:gd name="T16" fmla="*/ 0 w 263"/>
                <a:gd name="T17" fmla="*/ 0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143"/>
                <a:gd name="T29" fmla="*/ 263 w 263"/>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143">
                  <a:moveTo>
                    <a:pt x="263" y="0"/>
                  </a:moveTo>
                  <a:lnTo>
                    <a:pt x="145" y="13"/>
                  </a:lnTo>
                  <a:lnTo>
                    <a:pt x="122" y="31"/>
                  </a:lnTo>
                  <a:lnTo>
                    <a:pt x="122" y="76"/>
                  </a:lnTo>
                  <a:lnTo>
                    <a:pt x="113" y="124"/>
                  </a:lnTo>
                  <a:lnTo>
                    <a:pt x="0" y="143"/>
                  </a:lnTo>
                  <a:lnTo>
                    <a:pt x="136" y="138"/>
                  </a:lnTo>
                  <a:lnTo>
                    <a:pt x="159" y="48"/>
                  </a:lnTo>
                  <a:lnTo>
                    <a:pt x="26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5" name="Freeform 253">
              <a:extLst>
                <a:ext uri="{FF2B5EF4-FFF2-40B4-BE49-F238E27FC236}">
                  <a16:creationId xmlns:a16="http://schemas.microsoft.com/office/drawing/2014/main" id="{589D9060-1A41-4230-A5B2-82FB6B93DE2D}"/>
                </a:ext>
              </a:extLst>
            </p:cNvPr>
            <p:cNvSpPr>
              <a:spLocks/>
            </p:cNvSpPr>
            <p:nvPr/>
          </p:nvSpPr>
          <p:spPr bwMode="auto">
            <a:xfrm>
              <a:off x="5303" y="2127"/>
              <a:ext cx="142" cy="35"/>
            </a:xfrm>
            <a:custGeom>
              <a:avLst/>
              <a:gdLst>
                <a:gd name="T0" fmla="*/ 0 w 853"/>
                <a:gd name="T1" fmla="*/ 0 h 212"/>
                <a:gd name="T2" fmla="*/ 0 w 853"/>
                <a:gd name="T3" fmla="*/ 0 h 212"/>
                <a:gd name="T4" fmla="*/ 0 w 853"/>
                <a:gd name="T5" fmla="*/ 0 h 212"/>
                <a:gd name="T6" fmla="*/ 0 w 853"/>
                <a:gd name="T7" fmla="*/ 0 h 212"/>
                <a:gd name="T8" fmla="*/ 0 w 853"/>
                <a:gd name="T9" fmla="*/ 0 h 212"/>
                <a:gd name="T10" fmla="*/ 0 w 853"/>
                <a:gd name="T11" fmla="*/ 0 h 212"/>
                <a:gd name="T12" fmla="*/ 0 w 853"/>
                <a:gd name="T13" fmla="*/ 0 h 212"/>
                <a:gd name="T14" fmla="*/ 0 w 853"/>
                <a:gd name="T15" fmla="*/ 0 h 212"/>
                <a:gd name="T16" fmla="*/ 0 w 853"/>
                <a:gd name="T17" fmla="*/ 0 h 212"/>
                <a:gd name="T18" fmla="*/ 0 w 853"/>
                <a:gd name="T19" fmla="*/ 0 h 212"/>
                <a:gd name="T20" fmla="*/ 0 w 853"/>
                <a:gd name="T21" fmla="*/ 0 h 212"/>
                <a:gd name="T22" fmla="*/ 0 w 853"/>
                <a:gd name="T23" fmla="*/ 0 h 212"/>
                <a:gd name="T24" fmla="*/ 0 w 853"/>
                <a:gd name="T25" fmla="*/ 0 h 212"/>
                <a:gd name="T26" fmla="*/ 0 w 853"/>
                <a:gd name="T27" fmla="*/ 0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3"/>
                <a:gd name="T43" fmla="*/ 0 h 212"/>
                <a:gd name="T44" fmla="*/ 853 w 853"/>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3" h="212">
                  <a:moveTo>
                    <a:pt x="853" y="0"/>
                  </a:moveTo>
                  <a:lnTo>
                    <a:pt x="636" y="10"/>
                  </a:lnTo>
                  <a:lnTo>
                    <a:pt x="413" y="63"/>
                  </a:lnTo>
                  <a:lnTo>
                    <a:pt x="249" y="71"/>
                  </a:lnTo>
                  <a:lnTo>
                    <a:pt x="114" y="99"/>
                  </a:lnTo>
                  <a:lnTo>
                    <a:pt x="64" y="170"/>
                  </a:lnTo>
                  <a:lnTo>
                    <a:pt x="0" y="212"/>
                  </a:lnTo>
                  <a:lnTo>
                    <a:pt x="64" y="198"/>
                  </a:lnTo>
                  <a:lnTo>
                    <a:pt x="123" y="117"/>
                  </a:lnTo>
                  <a:lnTo>
                    <a:pt x="304" y="81"/>
                  </a:lnTo>
                  <a:lnTo>
                    <a:pt x="413" y="81"/>
                  </a:lnTo>
                  <a:lnTo>
                    <a:pt x="500" y="63"/>
                  </a:lnTo>
                  <a:lnTo>
                    <a:pt x="649" y="23"/>
                  </a:lnTo>
                  <a:lnTo>
                    <a:pt x="85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256" name="Group 254">
            <a:extLst>
              <a:ext uri="{FF2B5EF4-FFF2-40B4-BE49-F238E27FC236}">
                <a16:creationId xmlns:a16="http://schemas.microsoft.com/office/drawing/2014/main" id="{2279C5D0-97A1-4757-95F5-D3AF0169063A}"/>
              </a:ext>
            </a:extLst>
          </p:cNvPr>
          <p:cNvGrpSpPr>
            <a:grpSpLocks/>
          </p:cNvGrpSpPr>
          <p:nvPr/>
        </p:nvGrpSpPr>
        <p:grpSpPr bwMode="auto">
          <a:xfrm>
            <a:off x="8416925" y="3676650"/>
            <a:ext cx="228600" cy="125413"/>
            <a:chOff x="5325" y="1860"/>
            <a:chExt cx="144" cy="79"/>
          </a:xfrm>
        </p:grpSpPr>
        <p:grpSp>
          <p:nvGrpSpPr>
            <p:cNvPr id="257" name="Group 255">
              <a:extLst>
                <a:ext uri="{FF2B5EF4-FFF2-40B4-BE49-F238E27FC236}">
                  <a16:creationId xmlns:a16="http://schemas.microsoft.com/office/drawing/2014/main" id="{362E1BEB-2C13-4982-8AA5-227639E86CC9}"/>
                </a:ext>
              </a:extLst>
            </p:cNvPr>
            <p:cNvGrpSpPr>
              <a:grpSpLocks/>
            </p:cNvGrpSpPr>
            <p:nvPr/>
          </p:nvGrpSpPr>
          <p:grpSpPr bwMode="auto">
            <a:xfrm>
              <a:off x="5325" y="1860"/>
              <a:ext cx="125" cy="63"/>
              <a:chOff x="5325" y="1860"/>
              <a:chExt cx="125" cy="63"/>
            </a:xfrm>
          </p:grpSpPr>
          <p:sp>
            <p:nvSpPr>
              <p:cNvPr id="261" name="Freeform 256">
                <a:extLst>
                  <a:ext uri="{FF2B5EF4-FFF2-40B4-BE49-F238E27FC236}">
                    <a16:creationId xmlns:a16="http://schemas.microsoft.com/office/drawing/2014/main" id="{9D55774A-91D5-48CA-B27A-8119BDC95F2B}"/>
                  </a:ext>
                </a:extLst>
              </p:cNvPr>
              <p:cNvSpPr>
                <a:spLocks/>
              </p:cNvSpPr>
              <p:nvPr/>
            </p:nvSpPr>
            <p:spPr bwMode="auto">
              <a:xfrm>
                <a:off x="5325" y="1860"/>
                <a:ext cx="125" cy="63"/>
              </a:xfrm>
              <a:custGeom>
                <a:avLst/>
                <a:gdLst>
                  <a:gd name="T0" fmla="*/ 0 w 751"/>
                  <a:gd name="T1" fmla="*/ 0 h 379"/>
                  <a:gd name="T2" fmla="*/ 0 w 751"/>
                  <a:gd name="T3" fmla="*/ 0 h 379"/>
                  <a:gd name="T4" fmla="*/ 0 w 751"/>
                  <a:gd name="T5" fmla="*/ 0 h 379"/>
                  <a:gd name="T6" fmla="*/ 0 w 751"/>
                  <a:gd name="T7" fmla="*/ 0 h 379"/>
                  <a:gd name="T8" fmla="*/ 0 w 751"/>
                  <a:gd name="T9" fmla="*/ 0 h 379"/>
                  <a:gd name="T10" fmla="*/ 0 w 751"/>
                  <a:gd name="T11" fmla="*/ 0 h 379"/>
                  <a:gd name="T12" fmla="*/ 0 w 751"/>
                  <a:gd name="T13" fmla="*/ 0 h 379"/>
                  <a:gd name="T14" fmla="*/ 0 w 751"/>
                  <a:gd name="T15" fmla="*/ 0 h 379"/>
                  <a:gd name="T16" fmla="*/ 0 w 751"/>
                  <a:gd name="T17" fmla="*/ 0 h 379"/>
                  <a:gd name="T18" fmla="*/ 0 w 751"/>
                  <a:gd name="T19" fmla="*/ 0 h 379"/>
                  <a:gd name="T20" fmla="*/ 0 w 751"/>
                  <a:gd name="T21" fmla="*/ 0 h 379"/>
                  <a:gd name="T22" fmla="*/ 0 w 751"/>
                  <a:gd name="T23" fmla="*/ 0 h 379"/>
                  <a:gd name="T24" fmla="*/ 0 w 751"/>
                  <a:gd name="T25" fmla="*/ 0 h 379"/>
                  <a:gd name="T26" fmla="*/ 0 w 751"/>
                  <a:gd name="T27" fmla="*/ 0 h 379"/>
                  <a:gd name="T28" fmla="*/ 0 w 751"/>
                  <a:gd name="T29" fmla="*/ 0 h 379"/>
                  <a:gd name="T30" fmla="*/ 0 w 751"/>
                  <a:gd name="T31" fmla="*/ 0 h 379"/>
                  <a:gd name="T32" fmla="*/ 0 w 751"/>
                  <a:gd name="T33" fmla="*/ 0 h 379"/>
                  <a:gd name="T34" fmla="*/ 0 w 751"/>
                  <a:gd name="T35" fmla="*/ 0 h 379"/>
                  <a:gd name="T36" fmla="*/ 0 w 751"/>
                  <a:gd name="T37" fmla="*/ 0 h 379"/>
                  <a:gd name="T38" fmla="*/ 0 w 751"/>
                  <a:gd name="T39" fmla="*/ 0 h 379"/>
                  <a:gd name="T40" fmla="*/ 0 w 751"/>
                  <a:gd name="T41" fmla="*/ 0 h 379"/>
                  <a:gd name="T42" fmla="*/ 0 w 751"/>
                  <a:gd name="T43" fmla="*/ 0 h 379"/>
                  <a:gd name="T44" fmla="*/ 0 w 751"/>
                  <a:gd name="T45" fmla="*/ 0 h 379"/>
                  <a:gd name="T46" fmla="*/ 0 w 751"/>
                  <a:gd name="T47" fmla="*/ 0 h 379"/>
                  <a:gd name="T48" fmla="*/ 0 w 751"/>
                  <a:gd name="T49" fmla="*/ 0 h 379"/>
                  <a:gd name="T50" fmla="*/ 0 w 751"/>
                  <a:gd name="T51" fmla="*/ 0 h 379"/>
                  <a:gd name="T52" fmla="*/ 0 w 751"/>
                  <a:gd name="T53" fmla="*/ 0 h 379"/>
                  <a:gd name="T54" fmla="*/ 0 w 751"/>
                  <a:gd name="T55" fmla="*/ 0 h 379"/>
                  <a:gd name="T56" fmla="*/ 0 w 751"/>
                  <a:gd name="T57" fmla="*/ 0 h 379"/>
                  <a:gd name="T58" fmla="*/ 0 w 751"/>
                  <a:gd name="T59" fmla="*/ 0 h 379"/>
                  <a:gd name="T60" fmla="*/ 0 w 751"/>
                  <a:gd name="T61" fmla="*/ 0 h 379"/>
                  <a:gd name="T62" fmla="*/ 0 w 751"/>
                  <a:gd name="T63" fmla="*/ 0 h 379"/>
                  <a:gd name="T64" fmla="*/ 0 w 751"/>
                  <a:gd name="T65" fmla="*/ 0 h 379"/>
                  <a:gd name="T66" fmla="*/ 0 w 751"/>
                  <a:gd name="T67" fmla="*/ 0 h 379"/>
                  <a:gd name="T68" fmla="*/ 0 w 751"/>
                  <a:gd name="T69" fmla="*/ 0 h 379"/>
                  <a:gd name="T70" fmla="*/ 0 w 751"/>
                  <a:gd name="T71" fmla="*/ 0 h 379"/>
                  <a:gd name="T72" fmla="*/ 0 w 751"/>
                  <a:gd name="T73" fmla="*/ 0 h 379"/>
                  <a:gd name="T74" fmla="*/ 0 w 751"/>
                  <a:gd name="T75" fmla="*/ 0 h 379"/>
                  <a:gd name="T76" fmla="*/ 0 w 751"/>
                  <a:gd name="T77" fmla="*/ 0 h 379"/>
                  <a:gd name="T78" fmla="*/ 0 w 751"/>
                  <a:gd name="T79" fmla="*/ 0 h 379"/>
                  <a:gd name="T80" fmla="*/ 0 w 751"/>
                  <a:gd name="T81" fmla="*/ 0 h 379"/>
                  <a:gd name="T82" fmla="*/ 0 w 751"/>
                  <a:gd name="T83" fmla="*/ 0 h 379"/>
                  <a:gd name="T84" fmla="*/ 0 w 751"/>
                  <a:gd name="T85" fmla="*/ 0 h 379"/>
                  <a:gd name="T86" fmla="*/ 0 w 751"/>
                  <a:gd name="T87" fmla="*/ 0 h 379"/>
                  <a:gd name="T88" fmla="*/ 0 w 751"/>
                  <a:gd name="T89" fmla="*/ 0 h 379"/>
                  <a:gd name="T90" fmla="*/ 0 w 751"/>
                  <a:gd name="T91" fmla="*/ 0 h 379"/>
                  <a:gd name="T92" fmla="*/ 0 w 751"/>
                  <a:gd name="T93" fmla="*/ 0 h 379"/>
                  <a:gd name="T94" fmla="*/ 0 w 751"/>
                  <a:gd name="T95" fmla="*/ 0 h 379"/>
                  <a:gd name="T96" fmla="*/ 0 w 751"/>
                  <a:gd name="T97" fmla="*/ 0 h 379"/>
                  <a:gd name="T98" fmla="*/ 0 w 751"/>
                  <a:gd name="T99" fmla="*/ 0 h 379"/>
                  <a:gd name="T100" fmla="*/ 0 w 751"/>
                  <a:gd name="T101" fmla="*/ 0 h 379"/>
                  <a:gd name="T102" fmla="*/ 0 w 751"/>
                  <a:gd name="T103" fmla="*/ 0 h 379"/>
                  <a:gd name="T104" fmla="*/ 0 w 751"/>
                  <a:gd name="T105" fmla="*/ 0 h 379"/>
                  <a:gd name="T106" fmla="*/ 0 w 751"/>
                  <a:gd name="T107" fmla="*/ 0 h 379"/>
                  <a:gd name="T108" fmla="*/ 0 w 751"/>
                  <a:gd name="T109" fmla="*/ 0 h 379"/>
                  <a:gd name="T110" fmla="*/ 0 w 751"/>
                  <a:gd name="T111" fmla="*/ 0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1"/>
                  <a:gd name="T169" fmla="*/ 0 h 379"/>
                  <a:gd name="T170" fmla="*/ 751 w 751"/>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1" h="379">
                    <a:moveTo>
                      <a:pt x="679" y="379"/>
                    </a:moveTo>
                    <a:lnTo>
                      <a:pt x="639" y="370"/>
                    </a:lnTo>
                    <a:lnTo>
                      <a:pt x="600" y="352"/>
                    </a:lnTo>
                    <a:lnTo>
                      <a:pt x="564" y="344"/>
                    </a:lnTo>
                    <a:lnTo>
                      <a:pt x="502" y="353"/>
                    </a:lnTo>
                    <a:lnTo>
                      <a:pt x="457" y="352"/>
                    </a:lnTo>
                    <a:lnTo>
                      <a:pt x="425" y="341"/>
                    </a:lnTo>
                    <a:lnTo>
                      <a:pt x="399" y="332"/>
                    </a:lnTo>
                    <a:lnTo>
                      <a:pt x="373" y="320"/>
                    </a:lnTo>
                    <a:lnTo>
                      <a:pt x="346" y="295"/>
                    </a:lnTo>
                    <a:lnTo>
                      <a:pt x="324" y="273"/>
                    </a:lnTo>
                    <a:lnTo>
                      <a:pt x="288" y="246"/>
                    </a:lnTo>
                    <a:lnTo>
                      <a:pt x="238" y="254"/>
                    </a:lnTo>
                    <a:lnTo>
                      <a:pt x="208" y="256"/>
                    </a:lnTo>
                    <a:lnTo>
                      <a:pt x="190" y="251"/>
                    </a:lnTo>
                    <a:lnTo>
                      <a:pt x="182" y="243"/>
                    </a:lnTo>
                    <a:lnTo>
                      <a:pt x="176" y="228"/>
                    </a:lnTo>
                    <a:lnTo>
                      <a:pt x="180" y="215"/>
                    </a:lnTo>
                    <a:lnTo>
                      <a:pt x="190" y="200"/>
                    </a:lnTo>
                    <a:lnTo>
                      <a:pt x="208" y="193"/>
                    </a:lnTo>
                    <a:lnTo>
                      <a:pt x="248" y="188"/>
                    </a:lnTo>
                    <a:lnTo>
                      <a:pt x="296" y="171"/>
                    </a:lnTo>
                    <a:lnTo>
                      <a:pt x="256" y="140"/>
                    </a:lnTo>
                    <a:lnTo>
                      <a:pt x="209" y="121"/>
                    </a:lnTo>
                    <a:lnTo>
                      <a:pt x="168" y="124"/>
                    </a:lnTo>
                    <a:lnTo>
                      <a:pt x="121" y="121"/>
                    </a:lnTo>
                    <a:lnTo>
                      <a:pt x="93" y="131"/>
                    </a:lnTo>
                    <a:lnTo>
                      <a:pt x="54" y="132"/>
                    </a:lnTo>
                    <a:lnTo>
                      <a:pt x="42" y="121"/>
                    </a:lnTo>
                    <a:lnTo>
                      <a:pt x="39" y="105"/>
                    </a:lnTo>
                    <a:lnTo>
                      <a:pt x="18" y="106"/>
                    </a:lnTo>
                    <a:lnTo>
                      <a:pt x="6" y="103"/>
                    </a:lnTo>
                    <a:lnTo>
                      <a:pt x="0" y="87"/>
                    </a:lnTo>
                    <a:lnTo>
                      <a:pt x="4" y="74"/>
                    </a:lnTo>
                    <a:lnTo>
                      <a:pt x="15" y="68"/>
                    </a:lnTo>
                    <a:lnTo>
                      <a:pt x="36" y="56"/>
                    </a:lnTo>
                    <a:lnTo>
                      <a:pt x="52" y="44"/>
                    </a:lnTo>
                    <a:lnTo>
                      <a:pt x="71" y="34"/>
                    </a:lnTo>
                    <a:lnTo>
                      <a:pt x="93" y="27"/>
                    </a:lnTo>
                    <a:lnTo>
                      <a:pt x="112" y="27"/>
                    </a:lnTo>
                    <a:lnTo>
                      <a:pt x="203" y="9"/>
                    </a:lnTo>
                    <a:lnTo>
                      <a:pt x="222" y="4"/>
                    </a:lnTo>
                    <a:lnTo>
                      <a:pt x="244" y="0"/>
                    </a:lnTo>
                    <a:lnTo>
                      <a:pt x="267" y="4"/>
                    </a:lnTo>
                    <a:lnTo>
                      <a:pt x="295" y="13"/>
                    </a:lnTo>
                    <a:lnTo>
                      <a:pt x="373" y="56"/>
                    </a:lnTo>
                    <a:lnTo>
                      <a:pt x="410" y="64"/>
                    </a:lnTo>
                    <a:lnTo>
                      <a:pt x="443" y="71"/>
                    </a:lnTo>
                    <a:lnTo>
                      <a:pt x="469" y="87"/>
                    </a:lnTo>
                    <a:lnTo>
                      <a:pt x="484" y="108"/>
                    </a:lnTo>
                    <a:lnTo>
                      <a:pt x="549" y="153"/>
                    </a:lnTo>
                    <a:lnTo>
                      <a:pt x="578" y="174"/>
                    </a:lnTo>
                    <a:lnTo>
                      <a:pt x="617" y="215"/>
                    </a:lnTo>
                    <a:lnTo>
                      <a:pt x="641" y="227"/>
                    </a:lnTo>
                    <a:lnTo>
                      <a:pt x="751" y="232"/>
                    </a:lnTo>
                    <a:lnTo>
                      <a:pt x="679" y="379"/>
                    </a:lnTo>
                    <a:close/>
                  </a:path>
                </a:pathLst>
              </a:custGeom>
              <a:solidFill>
                <a:srgbClr val="FFC080"/>
              </a:solidFill>
              <a:ln w="1588">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2" name="Freeform 257">
                <a:extLst>
                  <a:ext uri="{FF2B5EF4-FFF2-40B4-BE49-F238E27FC236}">
                    <a16:creationId xmlns:a16="http://schemas.microsoft.com/office/drawing/2014/main" id="{3B96739B-FCF1-4B85-B6C3-5AA2B756DC88}"/>
                  </a:ext>
                </a:extLst>
              </p:cNvPr>
              <p:cNvSpPr>
                <a:spLocks/>
              </p:cNvSpPr>
              <p:nvPr/>
            </p:nvSpPr>
            <p:spPr bwMode="auto">
              <a:xfrm>
                <a:off x="5374" y="1888"/>
                <a:ext cx="29" cy="7"/>
              </a:xfrm>
              <a:custGeom>
                <a:avLst/>
                <a:gdLst>
                  <a:gd name="T0" fmla="*/ 0 w 179"/>
                  <a:gd name="T1" fmla="*/ 0 h 43"/>
                  <a:gd name="T2" fmla="*/ 0 w 179"/>
                  <a:gd name="T3" fmla="*/ 0 h 43"/>
                  <a:gd name="T4" fmla="*/ 0 w 179"/>
                  <a:gd name="T5" fmla="*/ 0 h 43"/>
                  <a:gd name="T6" fmla="*/ 0 w 179"/>
                  <a:gd name="T7" fmla="*/ 0 h 43"/>
                  <a:gd name="T8" fmla="*/ 0 w 179"/>
                  <a:gd name="T9" fmla="*/ 0 h 43"/>
                  <a:gd name="T10" fmla="*/ 0 w 179"/>
                  <a:gd name="T11" fmla="*/ 0 h 43"/>
                  <a:gd name="T12" fmla="*/ 0 w 179"/>
                  <a:gd name="T13" fmla="*/ 0 h 43"/>
                  <a:gd name="T14" fmla="*/ 0 w 179"/>
                  <a:gd name="T15" fmla="*/ 0 h 43"/>
                  <a:gd name="T16" fmla="*/ 0 w 179"/>
                  <a:gd name="T17" fmla="*/ 0 h 43"/>
                  <a:gd name="T18" fmla="*/ 0 w 179"/>
                  <a:gd name="T19" fmla="*/ 0 h 43"/>
                  <a:gd name="T20" fmla="*/ 0 w 179"/>
                  <a:gd name="T21" fmla="*/ 0 h 43"/>
                  <a:gd name="T22" fmla="*/ 0 w 179"/>
                  <a:gd name="T23" fmla="*/ 0 h 43"/>
                  <a:gd name="T24" fmla="*/ 0 w 179"/>
                  <a:gd name="T25" fmla="*/ 0 h 43"/>
                  <a:gd name="T26" fmla="*/ 0 w 179"/>
                  <a:gd name="T27" fmla="*/ 0 h 43"/>
                  <a:gd name="T28" fmla="*/ 0 w 179"/>
                  <a:gd name="T29" fmla="*/ 0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9"/>
                  <a:gd name="T46" fmla="*/ 0 h 43"/>
                  <a:gd name="T47" fmla="*/ 179 w 179"/>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9" h="43">
                    <a:moveTo>
                      <a:pt x="0" y="0"/>
                    </a:moveTo>
                    <a:lnTo>
                      <a:pt x="6" y="11"/>
                    </a:lnTo>
                    <a:lnTo>
                      <a:pt x="38" y="10"/>
                    </a:lnTo>
                    <a:lnTo>
                      <a:pt x="50" y="16"/>
                    </a:lnTo>
                    <a:lnTo>
                      <a:pt x="76" y="29"/>
                    </a:lnTo>
                    <a:lnTo>
                      <a:pt x="112" y="37"/>
                    </a:lnTo>
                    <a:lnTo>
                      <a:pt x="150" y="38"/>
                    </a:lnTo>
                    <a:lnTo>
                      <a:pt x="179" y="43"/>
                    </a:lnTo>
                    <a:lnTo>
                      <a:pt x="155" y="34"/>
                    </a:lnTo>
                    <a:lnTo>
                      <a:pt x="125" y="29"/>
                    </a:lnTo>
                    <a:lnTo>
                      <a:pt x="105" y="29"/>
                    </a:lnTo>
                    <a:lnTo>
                      <a:pt x="76" y="21"/>
                    </a:lnTo>
                    <a:lnTo>
                      <a:pt x="53" y="8"/>
                    </a:lnTo>
                    <a:lnTo>
                      <a:pt x="43" y="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3" name="Freeform 258">
                <a:extLst>
                  <a:ext uri="{FF2B5EF4-FFF2-40B4-BE49-F238E27FC236}">
                    <a16:creationId xmlns:a16="http://schemas.microsoft.com/office/drawing/2014/main" id="{E3422F13-7A59-45C5-9336-A9CB5AC46D9B}"/>
                  </a:ext>
                </a:extLst>
              </p:cNvPr>
              <p:cNvSpPr>
                <a:spLocks/>
              </p:cNvSpPr>
              <p:nvPr/>
            </p:nvSpPr>
            <p:spPr bwMode="auto">
              <a:xfrm>
                <a:off x="5362" y="1894"/>
                <a:ext cx="4" cy="4"/>
              </a:xfrm>
              <a:custGeom>
                <a:avLst/>
                <a:gdLst>
                  <a:gd name="T0" fmla="*/ 0 w 20"/>
                  <a:gd name="T1" fmla="*/ 0 h 24"/>
                  <a:gd name="T2" fmla="*/ 0 w 20"/>
                  <a:gd name="T3" fmla="*/ 0 h 24"/>
                  <a:gd name="T4" fmla="*/ 0 w 20"/>
                  <a:gd name="T5" fmla="*/ 0 h 24"/>
                  <a:gd name="T6" fmla="*/ 0 w 20"/>
                  <a:gd name="T7" fmla="*/ 0 h 24"/>
                  <a:gd name="T8" fmla="*/ 0 w 20"/>
                  <a:gd name="T9" fmla="*/ 0 h 24"/>
                  <a:gd name="T10" fmla="*/ 0 w 20"/>
                  <a:gd name="T11" fmla="*/ 0 h 24"/>
                  <a:gd name="T12" fmla="*/ 0 w 20"/>
                  <a:gd name="T13" fmla="*/ 0 h 24"/>
                  <a:gd name="T14" fmla="*/ 0 60000 65536"/>
                  <a:gd name="T15" fmla="*/ 0 60000 65536"/>
                  <a:gd name="T16" fmla="*/ 0 60000 65536"/>
                  <a:gd name="T17" fmla="*/ 0 60000 65536"/>
                  <a:gd name="T18" fmla="*/ 0 60000 65536"/>
                  <a:gd name="T19" fmla="*/ 0 60000 65536"/>
                  <a:gd name="T20" fmla="*/ 0 60000 65536"/>
                  <a:gd name="T21" fmla="*/ 0 w 20"/>
                  <a:gd name="T22" fmla="*/ 0 h 24"/>
                  <a:gd name="T23" fmla="*/ 20 w 2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4">
                    <a:moveTo>
                      <a:pt x="4" y="0"/>
                    </a:moveTo>
                    <a:lnTo>
                      <a:pt x="12" y="6"/>
                    </a:lnTo>
                    <a:lnTo>
                      <a:pt x="9" y="15"/>
                    </a:lnTo>
                    <a:lnTo>
                      <a:pt x="0" y="24"/>
                    </a:lnTo>
                    <a:lnTo>
                      <a:pt x="17" y="18"/>
                    </a:lnTo>
                    <a:lnTo>
                      <a:pt x="20" y="8"/>
                    </a:lnTo>
                    <a:lnTo>
                      <a:pt x="4"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4" name="Freeform 259">
                <a:extLst>
                  <a:ext uri="{FF2B5EF4-FFF2-40B4-BE49-F238E27FC236}">
                    <a16:creationId xmlns:a16="http://schemas.microsoft.com/office/drawing/2014/main" id="{577B1CC0-597A-446C-94FE-F9A14CA8C7FD}"/>
                  </a:ext>
                </a:extLst>
              </p:cNvPr>
              <p:cNvSpPr>
                <a:spLocks/>
              </p:cNvSpPr>
              <p:nvPr/>
            </p:nvSpPr>
            <p:spPr bwMode="auto">
              <a:xfrm>
                <a:off x="5331" y="1869"/>
                <a:ext cx="17" cy="8"/>
              </a:xfrm>
              <a:custGeom>
                <a:avLst/>
                <a:gdLst>
                  <a:gd name="T0" fmla="*/ 0 w 104"/>
                  <a:gd name="T1" fmla="*/ 0 h 48"/>
                  <a:gd name="T2" fmla="*/ 0 w 104"/>
                  <a:gd name="T3" fmla="*/ 0 h 48"/>
                  <a:gd name="T4" fmla="*/ 0 w 104"/>
                  <a:gd name="T5" fmla="*/ 0 h 48"/>
                  <a:gd name="T6" fmla="*/ 0 w 104"/>
                  <a:gd name="T7" fmla="*/ 0 h 48"/>
                  <a:gd name="T8" fmla="*/ 0 w 104"/>
                  <a:gd name="T9" fmla="*/ 0 h 48"/>
                  <a:gd name="T10" fmla="*/ 0 w 104"/>
                  <a:gd name="T11" fmla="*/ 0 h 48"/>
                  <a:gd name="T12" fmla="*/ 0 w 104"/>
                  <a:gd name="T13" fmla="*/ 0 h 48"/>
                  <a:gd name="T14" fmla="*/ 0 w 104"/>
                  <a:gd name="T15" fmla="*/ 0 h 48"/>
                  <a:gd name="T16" fmla="*/ 0 w 104"/>
                  <a:gd name="T17" fmla="*/ 0 h 48"/>
                  <a:gd name="T18" fmla="*/ 0 w 104"/>
                  <a:gd name="T19" fmla="*/ 0 h 48"/>
                  <a:gd name="T20" fmla="*/ 0 w 104"/>
                  <a:gd name="T21" fmla="*/ 0 h 48"/>
                  <a:gd name="T22" fmla="*/ 0 w 104"/>
                  <a:gd name="T23" fmla="*/ 0 h 48"/>
                  <a:gd name="T24" fmla="*/ 0 w 104"/>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0" y="45"/>
                    </a:moveTo>
                    <a:lnTo>
                      <a:pt x="11" y="48"/>
                    </a:lnTo>
                    <a:lnTo>
                      <a:pt x="25" y="33"/>
                    </a:lnTo>
                    <a:lnTo>
                      <a:pt x="46" y="25"/>
                    </a:lnTo>
                    <a:lnTo>
                      <a:pt x="56" y="14"/>
                    </a:lnTo>
                    <a:lnTo>
                      <a:pt x="66" y="9"/>
                    </a:lnTo>
                    <a:lnTo>
                      <a:pt x="89" y="4"/>
                    </a:lnTo>
                    <a:lnTo>
                      <a:pt x="104" y="1"/>
                    </a:lnTo>
                    <a:lnTo>
                      <a:pt x="84" y="0"/>
                    </a:lnTo>
                    <a:lnTo>
                      <a:pt x="58" y="4"/>
                    </a:lnTo>
                    <a:lnTo>
                      <a:pt x="49" y="12"/>
                    </a:lnTo>
                    <a:lnTo>
                      <a:pt x="37" y="20"/>
                    </a:lnTo>
                    <a:lnTo>
                      <a:pt x="0" y="4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5" name="Freeform 260">
                <a:extLst>
                  <a:ext uri="{FF2B5EF4-FFF2-40B4-BE49-F238E27FC236}">
                    <a16:creationId xmlns:a16="http://schemas.microsoft.com/office/drawing/2014/main" id="{CEB54FF1-17EA-4BBB-9CE2-13F80576B449}"/>
                  </a:ext>
                </a:extLst>
              </p:cNvPr>
              <p:cNvSpPr>
                <a:spLocks/>
              </p:cNvSpPr>
              <p:nvPr/>
            </p:nvSpPr>
            <p:spPr bwMode="auto">
              <a:xfrm>
                <a:off x="5357" y="1866"/>
                <a:ext cx="27" cy="7"/>
              </a:xfrm>
              <a:custGeom>
                <a:avLst/>
                <a:gdLst>
                  <a:gd name="T0" fmla="*/ 0 w 166"/>
                  <a:gd name="T1" fmla="*/ 0 h 42"/>
                  <a:gd name="T2" fmla="*/ 0 w 166"/>
                  <a:gd name="T3" fmla="*/ 0 h 42"/>
                  <a:gd name="T4" fmla="*/ 0 w 166"/>
                  <a:gd name="T5" fmla="*/ 0 h 42"/>
                  <a:gd name="T6" fmla="*/ 0 w 166"/>
                  <a:gd name="T7" fmla="*/ 0 h 42"/>
                  <a:gd name="T8" fmla="*/ 0 w 166"/>
                  <a:gd name="T9" fmla="*/ 0 h 42"/>
                  <a:gd name="T10" fmla="*/ 0 w 166"/>
                  <a:gd name="T11" fmla="*/ 0 h 42"/>
                  <a:gd name="T12" fmla="*/ 0 w 166"/>
                  <a:gd name="T13" fmla="*/ 0 h 42"/>
                  <a:gd name="T14" fmla="*/ 0 w 166"/>
                  <a:gd name="T15" fmla="*/ 0 h 42"/>
                  <a:gd name="T16" fmla="*/ 0 w 166"/>
                  <a:gd name="T17" fmla="*/ 0 h 42"/>
                  <a:gd name="T18" fmla="*/ 0 w 166"/>
                  <a:gd name="T19" fmla="*/ 0 h 42"/>
                  <a:gd name="T20" fmla="*/ 0 w 166"/>
                  <a:gd name="T21" fmla="*/ 0 h 42"/>
                  <a:gd name="T22" fmla="*/ 0 w 166"/>
                  <a:gd name="T23" fmla="*/ 0 h 42"/>
                  <a:gd name="T24" fmla="*/ 0 w 166"/>
                  <a:gd name="T25" fmla="*/ 0 h 42"/>
                  <a:gd name="T26" fmla="*/ 0 w 166"/>
                  <a:gd name="T27" fmla="*/ 0 h 42"/>
                  <a:gd name="T28" fmla="*/ 0 w 166"/>
                  <a:gd name="T29" fmla="*/ 0 h 42"/>
                  <a:gd name="T30" fmla="*/ 0 w 166"/>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6"/>
                  <a:gd name="T49" fmla="*/ 0 h 42"/>
                  <a:gd name="T50" fmla="*/ 166 w 166"/>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6" h="42">
                    <a:moveTo>
                      <a:pt x="0" y="10"/>
                    </a:moveTo>
                    <a:lnTo>
                      <a:pt x="35" y="6"/>
                    </a:lnTo>
                    <a:lnTo>
                      <a:pt x="55" y="0"/>
                    </a:lnTo>
                    <a:lnTo>
                      <a:pt x="63" y="0"/>
                    </a:lnTo>
                    <a:lnTo>
                      <a:pt x="85" y="5"/>
                    </a:lnTo>
                    <a:lnTo>
                      <a:pt x="94" y="14"/>
                    </a:lnTo>
                    <a:lnTo>
                      <a:pt x="111" y="23"/>
                    </a:lnTo>
                    <a:lnTo>
                      <a:pt x="143" y="36"/>
                    </a:lnTo>
                    <a:lnTo>
                      <a:pt x="166" y="36"/>
                    </a:lnTo>
                    <a:lnTo>
                      <a:pt x="142" y="42"/>
                    </a:lnTo>
                    <a:lnTo>
                      <a:pt x="126" y="39"/>
                    </a:lnTo>
                    <a:lnTo>
                      <a:pt x="91" y="22"/>
                    </a:lnTo>
                    <a:lnTo>
                      <a:pt x="79" y="10"/>
                    </a:lnTo>
                    <a:lnTo>
                      <a:pt x="55" y="8"/>
                    </a:lnTo>
                    <a:lnTo>
                      <a:pt x="35" y="10"/>
                    </a:lnTo>
                    <a:lnTo>
                      <a:pt x="0" y="1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6" name="Freeform 261">
                <a:extLst>
                  <a:ext uri="{FF2B5EF4-FFF2-40B4-BE49-F238E27FC236}">
                    <a16:creationId xmlns:a16="http://schemas.microsoft.com/office/drawing/2014/main" id="{EECBC1A2-DF89-4909-BCF7-D1A8257B34DC}"/>
                  </a:ext>
                </a:extLst>
              </p:cNvPr>
              <p:cNvSpPr>
                <a:spLocks/>
              </p:cNvSpPr>
              <p:nvPr/>
            </p:nvSpPr>
            <p:spPr bwMode="auto">
              <a:xfrm>
                <a:off x="5335" y="1874"/>
                <a:ext cx="6" cy="5"/>
              </a:xfrm>
              <a:custGeom>
                <a:avLst/>
                <a:gdLst>
                  <a:gd name="T0" fmla="*/ 0 w 33"/>
                  <a:gd name="T1" fmla="*/ 0 h 30"/>
                  <a:gd name="T2" fmla="*/ 0 w 33"/>
                  <a:gd name="T3" fmla="*/ 0 h 30"/>
                  <a:gd name="T4" fmla="*/ 0 w 33"/>
                  <a:gd name="T5" fmla="*/ 0 h 30"/>
                  <a:gd name="T6" fmla="*/ 0 w 33"/>
                  <a:gd name="T7" fmla="*/ 0 h 30"/>
                  <a:gd name="T8" fmla="*/ 0 w 33"/>
                  <a:gd name="T9" fmla="*/ 0 h 30"/>
                  <a:gd name="T10" fmla="*/ 0 w 33"/>
                  <a:gd name="T11" fmla="*/ 0 h 30"/>
                  <a:gd name="T12" fmla="*/ 0 60000 65536"/>
                  <a:gd name="T13" fmla="*/ 0 60000 65536"/>
                  <a:gd name="T14" fmla="*/ 0 60000 65536"/>
                  <a:gd name="T15" fmla="*/ 0 60000 65536"/>
                  <a:gd name="T16" fmla="*/ 0 60000 65536"/>
                  <a:gd name="T17" fmla="*/ 0 60000 65536"/>
                  <a:gd name="T18" fmla="*/ 0 w 33"/>
                  <a:gd name="T19" fmla="*/ 0 h 30"/>
                  <a:gd name="T20" fmla="*/ 33 w 33"/>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3" h="30">
                    <a:moveTo>
                      <a:pt x="25" y="0"/>
                    </a:moveTo>
                    <a:lnTo>
                      <a:pt x="33" y="11"/>
                    </a:lnTo>
                    <a:lnTo>
                      <a:pt x="23" y="24"/>
                    </a:lnTo>
                    <a:lnTo>
                      <a:pt x="0" y="30"/>
                    </a:lnTo>
                    <a:lnTo>
                      <a:pt x="25" y="15"/>
                    </a:lnTo>
                    <a:lnTo>
                      <a:pt x="25"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7" name="Freeform 262">
                <a:extLst>
                  <a:ext uri="{FF2B5EF4-FFF2-40B4-BE49-F238E27FC236}">
                    <a16:creationId xmlns:a16="http://schemas.microsoft.com/office/drawing/2014/main" id="{F00D47BE-44C0-47D7-A9D0-E758A273C50A}"/>
                  </a:ext>
                </a:extLst>
              </p:cNvPr>
              <p:cNvSpPr>
                <a:spLocks/>
              </p:cNvSpPr>
              <p:nvPr/>
            </p:nvSpPr>
            <p:spPr bwMode="auto">
              <a:xfrm>
                <a:off x="5329" y="1870"/>
                <a:ext cx="6" cy="4"/>
              </a:xfrm>
              <a:custGeom>
                <a:avLst/>
                <a:gdLst>
                  <a:gd name="T0" fmla="*/ 0 w 33"/>
                  <a:gd name="T1" fmla="*/ 0 h 28"/>
                  <a:gd name="T2" fmla="*/ 0 w 33"/>
                  <a:gd name="T3" fmla="*/ 0 h 28"/>
                  <a:gd name="T4" fmla="*/ 0 w 33"/>
                  <a:gd name="T5" fmla="*/ 0 h 28"/>
                  <a:gd name="T6" fmla="*/ 0 w 33"/>
                  <a:gd name="T7" fmla="*/ 0 h 28"/>
                  <a:gd name="T8" fmla="*/ 0 w 33"/>
                  <a:gd name="T9" fmla="*/ 0 h 28"/>
                  <a:gd name="T10" fmla="*/ 0 w 33"/>
                  <a:gd name="T11" fmla="*/ 0 h 28"/>
                  <a:gd name="T12" fmla="*/ 0 60000 65536"/>
                  <a:gd name="T13" fmla="*/ 0 60000 65536"/>
                  <a:gd name="T14" fmla="*/ 0 60000 65536"/>
                  <a:gd name="T15" fmla="*/ 0 60000 65536"/>
                  <a:gd name="T16" fmla="*/ 0 60000 65536"/>
                  <a:gd name="T17" fmla="*/ 0 60000 65536"/>
                  <a:gd name="T18" fmla="*/ 0 w 33"/>
                  <a:gd name="T19" fmla="*/ 0 h 28"/>
                  <a:gd name="T20" fmla="*/ 33 w 3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3" h="28">
                    <a:moveTo>
                      <a:pt x="33" y="16"/>
                    </a:moveTo>
                    <a:lnTo>
                      <a:pt x="25" y="0"/>
                    </a:lnTo>
                    <a:lnTo>
                      <a:pt x="24" y="13"/>
                    </a:lnTo>
                    <a:lnTo>
                      <a:pt x="0" y="26"/>
                    </a:lnTo>
                    <a:lnTo>
                      <a:pt x="3" y="28"/>
                    </a:lnTo>
                    <a:lnTo>
                      <a:pt x="33" y="16"/>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8" name="Freeform 263">
                <a:extLst>
                  <a:ext uri="{FF2B5EF4-FFF2-40B4-BE49-F238E27FC236}">
                    <a16:creationId xmlns:a16="http://schemas.microsoft.com/office/drawing/2014/main" id="{D5E40125-4260-409D-85DD-291FD91A50F6}"/>
                  </a:ext>
                </a:extLst>
              </p:cNvPr>
              <p:cNvSpPr>
                <a:spLocks/>
              </p:cNvSpPr>
              <p:nvPr/>
            </p:nvSpPr>
            <p:spPr bwMode="auto">
              <a:xfrm>
                <a:off x="5399" y="1876"/>
                <a:ext cx="6" cy="7"/>
              </a:xfrm>
              <a:custGeom>
                <a:avLst/>
                <a:gdLst>
                  <a:gd name="T0" fmla="*/ 0 w 37"/>
                  <a:gd name="T1" fmla="*/ 0 h 42"/>
                  <a:gd name="T2" fmla="*/ 0 w 37"/>
                  <a:gd name="T3" fmla="*/ 0 h 42"/>
                  <a:gd name="T4" fmla="*/ 0 w 37"/>
                  <a:gd name="T5" fmla="*/ 0 h 42"/>
                  <a:gd name="T6" fmla="*/ 0 w 37"/>
                  <a:gd name="T7" fmla="*/ 0 h 42"/>
                  <a:gd name="T8" fmla="*/ 0 w 37"/>
                  <a:gd name="T9" fmla="*/ 0 h 42"/>
                  <a:gd name="T10" fmla="*/ 0 60000 65536"/>
                  <a:gd name="T11" fmla="*/ 0 60000 65536"/>
                  <a:gd name="T12" fmla="*/ 0 60000 65536"/>
                  <a:gd name="T13" fmla="*/ 0 60000 65536"/>
                  <a:gd name="T14" fmla="*/ 0 60000 65536"/>
                  <a:gd name="T15" fmla="*/ 0 w 37"/>
                  <a:gd name="T16" fmla="*/ 0 h 42"/>
                  <a:gd name="T17" fmla="*/ 37 w 37"/>
                  <a:gd name="T18" fmla="*/ 42 h 42"/>
                </a:gdLst>
                <a:ahLst/>
                <a:cxnLst>
                  <a:cxn ang="T10">
                    <a:pos x="T0" y="T1"/>
                  </a:cxn>
                  <a:cxn ang="T11">
                    <a:pos x="T2" y="T3"/>
                  </a:cxn>
                  <a:cxn ang="T12">
                    <a:pos x="T4" y="T5"/>
                  </a:cxn>
                  <a:cxn ang="T13">
                    <a:pos x="T6" y="T7"/>
                  </a:cxn>
                  <a:cxn ang="T14">
                    <a:pos x="T8" y="T9"/>
                  </a:cxn>
                </a:cxnLst>
                <a:rect l="T15" t="T16" r="T17" b="T18"/>
                <a:pathLst>
                  <a:path w="37" h="42">
                    <a:moveTo>
                      <a:pt x="0" y="0"/>
                    </a:moveTo>
                    <a:lnTo>
                      <a:pt x="8" y="21"/>
                    </a:lnTo>
                    <a:lnTo>
                      <a:pt x="23" y="39"/>
                    </a:lnTo>
                    <a:lnTo>
                      <a:pt x="37" y="4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9" name="Freeform 264">
                <a:extLst>
                  <a:ext uri="{FF2B5EF4-FFF2-40B4-BE49-F238E27FC236}">
                    <a16:creationId xmlns:a16="http://schemas.microsoft.com/office/drawing/2014/main" id="{C04F8415-CA6E-42F3-9F82-AA4DA48C8B0C}"/>
                  </a:ext>
                </a:extLst>
              </p:cNvPr>
              <p:cNvSpPr>
                <a:spLocks/>
              </p:cNvSpPr>
              <p:nvPr/>
            </p:nvSpPr>
            <p:spPr bwMode="auto">
              <a:xfrm>
                <a:off x="5420" y="1907"/>
                <a:ext cx="9" cy="6"/>
              </a:xfrm>
              <a:custGeom>
                <a:avLst/>
                <a:gdLst>
                  <a:gd name="T0" fmla="*/ 0 w 50"/>
                  <a:gd name="T1" fmla="*/ 0 h 39"/>
                  <a:gd name="T2" fmla="*/ 0 w 50"/>
                  <a:gd name="T3" fmla="*/ 0 h 39"/>
                  <a:gd name="T4" fmla="*/ 0 w 50"/>
                  <a:gd name="T5" fmla="*/ 0 h 39"/>
                  <a:gd name="T6" fmla="*/ 0 w 50"/>
                  <a:gd name="T7" fmla="*/ 0 h 39"/>
                  <a:gd name="T8" fmla="*/ 0 60000 65536"/>
                  <a:gd name="T9" fmla="*/ 0 60000 65536"/>
                  <a:gd name="T10" fmla="*/ 0 60000 65536"/>
                  <a:gd name="T11" fmla="*/ 0 60000 65536"/>
                  <a:gd name="T12" fmla="*/ 0 w 50"/>
                  <a:gd name="T13" fmla="*/ 0 h 39"/>
                  <a:gd name="T14" fmla="*/ 50 w 50"/>
                  <a:gd name="T15" fmla="*/ 39 h 39"/>
                </a:gdLst>
                <a:ahLst/>
                <a:cxnLst>
                  <a:cxn ang="T8">
                    <a:pos x="T0" y="T1"/>
                  </a:cxn>
                  <a:cxn ang="T9">
                    <a:pos x="T2" y="T3"/>
                  </a:cxn>
                  <a:cxn ang="T10">
                    <a:pos x="T4" y="T5"/>
                  </a:cxn>
                  <a:cxn ang="T11">
                    <a:pos x="T6" y="T7"/>
                  </a:cxn>
                </a:cxnLst>
                <a:rect l="T12" t="T13" r="T14" b="T15"/>
                <a:pathLst>
                  <a:path w="50" h="39">
                    <a:moveTo>
                      <a:pt x="50" y="0"/>
                    </a:moveTo>
                    <a:lnTo>
                      <a:pt x="17" y="14"/>
                    </a:lnTo>
                    <a:lnTo>
                      <a:pt x="0" y="39"/>
                    </a:lnTo>
                    <a:lnTo>
                      <a:pt x="5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258" name="Group 265">
              <a:extLst>
                <a:ext uri="{FF2B5EF4-FFF2-40B4-BE49-F238E27FC236}">
                  <a16:creationId xmlns:a16="http://schemas.microsoft.com/office/drawing/2014/main" id="{F363ABAC-F5D9-44F4-85E5-C1C05DC8B461}"/>
                </a:ext>
              </a:extLst>
            </p:cNvPr>
            <p:cNvGrpSpPr>
              <a:grpSpLocks/>
            </p:cNvGrpSpPr>
            <p:nvPr/>
          </p:nvGrpSpPr>
          <p:grpSpPr bwMode="auto">
            <a:xfrm>
              <a:off x="5432" y="1894"/>
              <a:ext cx="37" cy="45"/>
              <a:chOff x="5432" y="1894"/>
              <a:chExt cx="37" cy="45"/>
            </a:xfrm>
          </p:grpSpPr>
          <p:sp>
            <p:nvSpPr>
              <p:cNvPr id="259" name="Freeform 266">
                <a:extLst>
                  <a:ext uri="{FF2B5EF4-FFF2-40B4-BE49-F238E27FC236}">
                    <a16:creationId xmlns:a16="http://schemas.microsoft.com/office/drawing/2014/main" id="{B04EC2E1-00C9-4A17-BDE8-65446C7ECB74}"/>
                  </a:ext>
                </a:extLst>
              </p:cNvPr>
              <p:cNvSpPr>
                <a:spLocks/>
              </p:cNvSpPr>
              <p:nvPr/>
            </p:nvSpPr>
            <p:spPr bwMode="auto">
              <a:xfrm>
                <a:off x="5432" y="1894"/>
                <a:ext cx="37" cy="45"/>
              </a:xfrm>
              <a:custGeom>
                <a:avLst/>
                <a:gdLst>
                  <a:gd name="T0" fmla="*/ 0 w 219"/>
                  <a:gd name="T1" fmla="*/ 0 h 267"/>
                  <a:gd name="T2" fmla="*/ 0 w 219"/>
                  <a:gd name="T3" fmla="*/ 0 h 267"/>
                  <a:gd name="T4" fmla="*/ 0 w 219"/>
                  <a:gd name="T5" fmla="*/ 0 h 267"/>
                  <a:gd name="T6" fmla="*/ 0 w 219"/>
                  <a:gd name="T7" fmla="*/ 0 h 267"/>
                  <a:gd name="T8" fmla="*/ 0 w 219"/>
                  <a:gd name="T9" fmla="*/ 0 h 267"/>
                  <a:gd name="T10" fmla="*/ 0 w 219"/>
                  <a:gd name="T11" fmla="*/ 0 h 267"/>
                  <a:gd name="T12" fmla="*/ 0 w 219"/>
                  <a:gd name="T13" fmla="*/ 0 h 267"/>
                  <a:gd name="T14" fmla="*/ 0 w 219"/>
                  <a:gd name="T15" fmla="*/ 0 h 267"/>
                  <a:gd name="T16" fmla="*/ 0 w 219"/>
                  <a:gd name="T17" fmla="*/ 0 h 267"/>
                  <a:gd name="T18" fmla="*/ 0 w 219"/>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267"/>
                  <a:gd name="T32" fmla="*/ 219 w 219"/>
                  <a:gd name="T33" fmla="*/ 267 h 2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267">
                    <a:moveTo>
                      <a:pt x="77" y="17"/>
                    </a:moveTo>
                    <a:lnTo>
                      <a:pt x="42" y="55"/>
                    </a:lnTo>
                    <a:lnTo>
                      <a:pt x="26" y="87"/>
                    </a:lnTo>
                    <a:lnTo>
                      <a:pt x="11" y="138"/>
                    </a:lnTo>
                    <a:lnTo>
                      <a:pt x="11" y="167"/>
                    </a:lnTo>
                    <a:lnTo>
                      <a:pt x="0" y="210"/>
                    </a:lnTo>
                    <a:lnTo>
                      <a:pt x="178" y="267"/>
                    </a:lnTo>
                    <a:lnTo>
                      <a:pt x="219" y="0"/>
                    </a:lnTo>
                    <a:lnTo>
                      <a:pt x="146" y="17"/>
                    </a:lnTo>
                    <a:lnTo>
                      <a:pt x="77" y="17"/>
                    </a:lnTo>
                    <a:close/>
                  </a:path>
                </a:pathLst>
              </a:custGeom>
              <a:solidFill>
                <a:srgbClr val="C0C0C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0" name="Freeform 267">
                <a:extLst>
                  <a:ext uri="{FF2B5EF4-FFF2-40B4-BE49-F238E27FC236}">
                    <a16:creationId xmlns:a16="http://schemas.microsoft.com/office/drawing/2014/main" id="{446FFA6E-1212-41EC-BE85-19D44AA1FDFE}"/>
                  </a:ext>
                </a:extLst>
              </p:cNvPr>
              <p:cNvSpPr>
                <a:spLocks/>
              </p:cNvSpPr>
              <p:nvPr/>
            </p:nvSpPr>
            <p:spPr bwMode="auto">
              <a:xfrm>
                <a:off x="5436" y="1898"/>
                <a:ext cx="29" cy="37"/>
              </a:xfrm>
              <a:custGeom>
                <a:avLst/>
                <a:gdLst>
                  <a:gd name="T0" fmla="*/ 0 w 175"/>
                  <a:gd name="T1" fmla="*/ 0 h 220"/>
                  <a:gd name="T2" fmla="*/ 0 w 175"/>
                  <a:gd name="T3" fmla="*/ 0 h 220"/>
                  <a:gd name="T4" fmla="*/ 0 w 175"/>
                  <a:gd name="T5" fmla="*/ 0 h 220"/>
                  <a:gd name="T6" fmla="*/ 0 w 175"/>
                  <a:gd name="T7" fmla="*/ 0 h 220"/>
                  <a:gd name="T8" fmla="*/ 0 w 175"/>
                  <a:gd name="T9" fmla="*/ 0 h 220"/>
                  <a:gd name="T10" fmla="*/ 0 w 175"/>
                  <a:gd name="T11" fmla="*/ 0 h 220"/>
                  <a:gd name="T12" fmla="*/ 0 w 175"/>
                  <a:gd name="T13" fmla="*/ 0 h 220"/>
                  <a:gd name="T14" fmla="*/ 0 w 175"/>
                  <a:gd name="T15" fmla="*/ 0 h 220"/>
                  <a:gd name="T16" fmla="*/ 0 w 175"/>
                  <a:gd name="T17" fmla="*/ 0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220"/>
                  <a:gd name="T29" fmla="*/ 175 w 175"/>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220">
                    <a:moveTo>
                      <a:pt x="69" y="7"/>
                    </a:moveTo>
                    <a:lnTo>
                      <a:pt x="38" y="42"/>
                    </a:lnTo>
                    <a:lnTo>
                      <a:pt x="12" y="92"/>
                    </a:lnTo>
                    <a:lnTo>
                      <a:pt x="6" y="128"/>
                    </a:lnTo>
                    <a:lnTo>
                      <a:pt x="0" y="171"/>
                    </a:lnTo>
                    <a:lnTo>
                      <a:pt x="140" y="220"/>
                    </a:lnTo>
                    <a:lnTo>
                      <a:pt x="175" y="0"/>
                    </a:lnTo>
                    <a:lnTo>
                      <a:pt x="122" y="10"/>
                    </a:lnTo>
                    <a:lnTo>
                      <a:pt x="69" y="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sp>
        <p:nvSpPr>
          <p:cNvPr id="270" name="Freeform 268">
            <a:extLst>
              <a:ext uri="{FF2B5EF4-FFF2-40B4-BE49-F238E27FC236}">
                <a16:creationId xmlns:a16="http://schemas.microsoft.com/office/drawing/2014/main" id="{D2B0A1C9-B141-4B0D-91E3-C2BEE26BFB00}"/>
              </a:ext>
            </a:extLst>
          </p:cNvPr>
          <p:cNvSpPr>
            <a:spLocks/>
          </p:cNvSpPr>
          <p:nvPr/>
        </p:nvSpPr>
        <p:spPr bwMode="auto">
          <a:xfrm>
            <a:off x="8639175" y="3344863"/>
            <a:ext cx="195262" cy="212725"/>
          </a:xfrm>
          <a:custGeom>
            <a:avLst/>
            <a:gdLst>
              <a:gd name="T0" fmla="*/ 2147483646 w 741"/>
              <a:gd name="T1" fmla="*/ 2147483646 h 807"/>
              <a:gd name="T2" fmla="*/ 2147483646 w 741"/>
              <a:gd name="T3" fmla="*/ 2147483646 h 807"/>
              <a:gd name="T4" fmla="*/ 2147483646 w 741"/>
              <a:gd name="T5" fmla="*/ 2147483646 h 807"/>
              <a:gd name="T6" fmla="*/ 2147483646 w 741"/>
              <a:gd name="T7" fmla="*/ 2147483646 h 807"/>
              <a:gd name="T8" fmla="*/ 2147483646 w 741"/>
              <a:gd name="T9" fmla="*/ 2147483646 h 807"/>
              <a:gd name="T10" fmla="*/ 2147483646 w 741"/>
              <a:gd name="T11" fmla="*/ 2147483646 h 807"/>
              <a:gd name="T12" fmla="*/ 2147483646 w 741"/>
              <a:gd name="T13" fmla="*/ 2147483646 h 807"/>
              <a:gd name="T14" fmla="*/ 2147483646 w 741"/>
              <a:gd name="T15" fmla="*/ 2147483646 h 807"/>
              <a:gd name="T16" fmla="*/ 2147483646 w 741"/>
              <a:gd name="T17" fmla="*/ 2147483646 h 807"/>
              <a:gd name="T18" fmla="*/ 0 w 741"/>
              <a:gd name="T19" fmla="*/ 2147483646 h 807"/>
              <a:gd name="T20" fmla="*/ 0 w 741"/>
              <a:gd name="T21" fmla="*/ 2147483646 h 807"/>
              <a:gd name="T22" fmla="*/ 2147483646 w 741"/>
              <a:gd name="T23" fmla="*/ 2147483646 h 807"/>
              <a:gd name="T24" fmla="*/ 2147483646 w 741"/>
              <a:gd name="T25" fmla="*/ 2147483646 h 807"/>
              <a:gd name="T26" fmla="*/ 2147483646 w 741"/>
              <a:gd name="T27" fmla="*/ 2147483646 h 807"/>
              <a:gd name="T28" fmla="*/ 2147483646 w 741"/>
              <a:gd name="T29" fmla="*/ 2147483646 h 807"/>
              <a:gd name="T30" fmla="*/ 2147483646 w 741"/>
              <a:gd name="T31" fmla="*/ 2147483646 h 807"/>
              <a:gd name="T32" fmla="*/ 2147483646 w 741"/>
              <a:gd name="T33" fmla="*/ 2147483646 h 807"/>
              <a:gd name="T34" fmla="*/ 2147483646 w 741"/>
              <a:gd name="T35" fmla="*/ 2147483646 h 807"/>
              <a:gd name="T36" fmla="*/ 2147483646 w 741"/>
              <a:gd name="T37" fmla="*/ 2147483646 h 807"/>
              <a:gd name="T38" fmla="*/ 2147483646 w 741"/>
              <a:gd name="T39" fmla="*/ 2147483646 h 807"/>
              <a:gd name="T40" fmla="*/ 2147483646 w 741"/>
              <a:gd name="T41" fmla="*/ 2147483646 h 807"/>
              <a:gd name="T42" fmla="*/ 2147483646 w 741"/>
              <a:gd name="T43" fmla="*/ 2147483646 h 807"/>
              <a:gd name="T44" fmla="*/ 2147483646 w 741"/>
              <a:gd name="T45" fmla="*/ 2147483646 h 807"/>
              <a:gd name="T46" fmla="*/ 2147483646 w 741"/>
              <a:gd name="T47" fmla="*/ 2147483646 h 807"/>
              <a:gd name="T48" fmla="*/ 2147483646 w 741"/>
              <a:gd name="T49" fmla="*/ 2147483646 h 807"/>
              <a:gd name="T50" fmla="*/ 2147483646 w 741"/>
              <a:gd name="T51" fmla="*/ 2147483646 h 807"/>
              <a:gd name="T52" fmla="*/ 2147483646 w 741"/>
              <a:gd name="T53" fmla="*/ 2147483646 h 807"/>
              <a:gd name="T54" fmla="*/ 2147483646 w 741"/>
              <a:gd name="T55" fmla="*/ 2147483646 h 807"/>
              <a:gd name="T56" fmla="*/ 2147483646 w 741"/>
              <a:gd name="T57" fmla="*/ 2147483646 h 807"/>
              <a:gd name="T58" fmla="*/ 2147483646 w 741"/>
              <a:gd name="T59" fmla="*/ 2147483646 h 807"/>
              <a:gd name="T60" fmla="*/ 2147483646 w 741"/>
              <a:gd name="T61" fmla="*/ 2147483646 h 807"/>
              <a:gd name="T62" fmla="*/ 2147483646 w 741"/>
              <a:gd name="T63" fmla="*/ 2147483646 h 807"/>
              <a:gd name="T64" fmla="*/ 2147483646 w 741"/>
              <a:gd name="T65" fmla="*/ 2147483646 h 807"/>
              <a:gd name="T66" fmla="*/ 2147483646 w 741"/>
              <a:gd name="T67" fmla="*/ 0 h 807"/>
              <a:gd name="T68" fmla="*/ 2147483646 w 741"/>
              <a:gd name="T69" fmla="*/ 2147483646 h 807"/>
              <a:gd name="T70" fmla="*/ 2147483646 w 741"/>
              <a:gd name="T71" fmla="*/ 2147483646 h 8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1"/>
              <a:gd name="T109" fmla="*/ 0 h 807"/>
              <a:gd name="T110" fmla="*/ 741 w 741"/>
              <a:gd name="T111" fmla="*/ 807 h 8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1" h="807">
                <a:moveTo>
                  <a:pt x="243" y="26"/>
                </a:moveTo>
                <a:lnTo>
                  <a:pt x="179" y="74"/>
                </a:lnTo>
                <a:lnTo>
                  <a:pt x="144" y="131"/>
                </a:lnTo>
                <a:lnTo>
                  <a:pt x="112" y="192"/>
                </a:lnTo>
                <a:lnTo>
                  <a:pt x="92" y="224"/>
                </a:lnTo>
                <a:lnTo>
                  <a:pt x="92" y="259"/>
                </a:lnTo>
                <a:lnTo>
                  <a:pt x="109" y="300"/>
                </a:lnTo>
                <a:lnTo>
                  <a:pt x="77" y="332"/>
                </a:lnTo>
                <a:lnTo>
                  <a:pt x="26" y="420"/>
                </a:lnTo>
                <a:lnTo>
                  <a:pt x="0" y="467"/>
                </a:lnTo>
                <a:lnTo>
                  <a:pt x="0" y="482"/>
                </a:lnTo>
                <a:lnTo>
                  <a:pt x="6" y="498"/>
                </a:lnTo>
                <a:lnTo>
                  <a:pt x="28" y="503"/>
                </a:lnTo>
                <a:lnTo>
                  <a:pt x="60" y="504"/>
                </a:lnTo>
                <a:lnTo>
                  <a:pt x="79" y="511"/>
                </a:lnTo>
                <a:lnTo>
                  <a:pt x="77" y="546"/>
                </a:lnTo>
                <a:lnTo>
                  <a:pt x="67" y="587"/>
                </a:lnTo>
                <a:lnTo>
                  <a:pt x="86" y="609"/>
                </a:lnTo>
                <a:lnTo>
                  <a:pt x="80" y="639"/>
                </a:lnTo>
                <a:lnTo>
                  <a:pt x="95" y="659"/>
                </a:lnTo>
                <a:lnTo>
                  <a:pt x="110" y="713"/>
                </a:lnTo>
                <a:lnTo>
                  <a:pt x="133" y="728"/>
                </a:lnTo>
                <a:lnTo>
                  <a:pt x="167" y="728"/>
                </a:lnTo>
                <a:lnTo>
                  <a:pt x="217" y="721"/>
                </a:lnTo>
                <a:lnTo>
                  <a:pt x="269" y="713"/>
                </a:lnTo>
                <a:lnTo>
                  <a:pt x="263" y="807"/>
                </a:lnTo>
                <a:lnTo>
                  <a:pt x="658" y="681"/>
                </a:lnTo>
                <a:lnTo>
                  <a:pt x="626" y="606"/>
                </a:lnTo>
                <a:lnTo>
                  <a:pt x="634" y="549"/>
                </a:lnTo>
                <a:lnTo>
                  <a:pt x="741" y="441"/>
                </a:lnTo>
                <a:lnTo>
                  <a:pt x="741" y="155"/>
                </a:lnTo>
                <a:lnTo>
                  <a:pt x="668" y="77"/>
                </a:lnTo>
                <a:lnTo>
                  <a:pt x="577" y="35"/>
                </a:lnTo>
                <a:lnTo>
                  <a:pt x="481" y="0"/>
                </a:lnTo>
                <a:lnTo>
                  <a:pt x="355" y="18"/>
                </a:lnTo>
                <a:lnTo>
                  <a:pt x="243" y="26"/>
                </a:lnTo>
                <a:close/>
              </a:path>
            </a:pathLst>
          </a:custGeom>
          <a:solidFill>
            <a:srgbClr val="FFC080"/>
          </a:solidFill>
          <a:ln w="1588">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1" name="Freeform 269">
            <a:extLst>
              <a:ext uri="{FF2B5EF4-FFF2-40B4-BE49-F238E27FC236}">
                <a16:creationId xmlns:a16="http://schemas.microsoft.com/office/drawing/2014/main" id="{09F78229-DFF5-44E8-B6F9-4A6CF6A5F8A3}"/>
              </a:ext>
            </a:extLst>
          </p:cNvPr>
          <p:cNvSpPr>
            <a:spLocks/>
          </p:cNvSpPr>
          <p:nvPr/>
        </p:nvSpPr>
        <p:spPr bwMode="auto">
          <a:xfrm>
            <a:off x="8648700" y="3473450"/>
            <a:ext cx="11112" cy="3175"/>
          </a:xfrm>
          <a:custGeom>
            <a:avLst/>
            <a:gdLst>
              <a:gd name="T0" fmla="*/ 0 w 42"/>
              <a:gd name="T1" fmla="*/ 2147483646 h 9"/>
              <a:gd name="T2" fmla="*/ 2147483646 w 42"/>
              <a:gd name="T3" fmla="*/ 2147483646 h 9"/>
              <a:gd name="T4" fmla="*/ 2147483646 w 42"/>
              <a:gd name="T5" fmla="*/ 2147483646 h 9"/>
              <a:gd name="T6" fmla="*/ 2147483646 w 42"/>
              <a:gd name="T7" fmla="*/ 2147483646 h 9"/>
              <a:gd name="T8" fmla="*/ 2147483646 w 42"/>
              <a:gd name="T9" fmla="*/ 2147483646 h 9"/>
              <a:gd name="T10" fmla="*/ 2147483646 w 42"/>
              <a:gd name="T11" fmla="*/ 0 h 9"/>
              <a:gd name="T12" fmla="*/ 0 w 42"/>
              <a:gd name="T13" fmla="*/ 2147483646 h 9"/>
              <a:gd name="T14" fmla="*/ 0 60000 65536"/>
              <a:gd name="T15" fmla="*/ 0 60000 65536"/>
              <a:gd name="T16" fmla="*/ 0 60000 65536"/>
              <a:gd name="T17" fmla="*/ 0 60000 65536"/>
              <a:gd name="T18" fmla="*/ 0 60000 65536"/>
              <a:gd name="T19" fmla="*/ 0 60000 65536"/>
              <a:gd name="T20" fmla="*/ 0 60000 65536"/>
              <a:gd name="T21" fmla="*/ 0 w 42"/>
              <a:gd name="T22" fmla="*/ 0 h 9"/>
              <a:gd name="T23" fmla="*/ 42 w 4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9">
                <a:moveTo>
                  <a:pt x="0" y="3"/>
                </a:moveTo>
                <a:lnTo>
                  <a:pt x="9" y="8"/>
                </a:lnTo>
                <a:lnTo>
                  <a:pt x="30" y="6"/>
                </a:lnTo>
                <a:lnTo>
                  <a:pt x="39" y="9"/>
                </a:lnTo>
                <a:lnTo>
                  <a:pt x="42" y="2"/>
                </a:lnTo>
                <a:lnTo>
                  <a:pt x="29" y="0"/>
                </a:lnTo>
                <a:lnTo>
                  <a:pt x="0" y="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2" name="Freeform 270">
            <a:extLst>
              <a:ext uri="{FF2B5EF4-FFF2-40B4-BE49-F238E27FC236}">
                <a16:creationId xmlns:a16="http://schemas.microsoft.com/office/drawing/2014/main" id="{64BBF8E9-88ED-4670-93CB-4087EE0F677C}"/>
              </a:ext>
            </a:extLst>
          </p:cNvPr>
          <p:cNvSpPr>
            <a:spLocks/>
          </p:cNvSpPr>
          <p:nvPr/>
        </p:nvSpPr>
        <p:spPr bwMode="auto">
          <a:xfrm>
            <a:off x="8659812" y="3465513"/>
            <a:ext cx="4763" cy="7937"/>
          </a:xfrm>
          <a:custGeom>
            <a:avLst/>
            <a:gdLst>
              <a:gd name="T0" fmla="*/ 0 w 17"/>
              <a:gd name="T1" fmla="*/ 0 h 31"/>
              <a:gd name="T2" fmla="*/ 2147483646 w 17"/>
              <a:gd name="T3" fmla="*/ 2147483646 h 31"/>
              <a:gd name="T4" fmla="*/ 2147483646 w 17"/>
              <a:gd name="T5" fmla="*/ 2147483646 h 31"/>
              <a:gd name="T6" fmla="*/ 2147483646 w 17"/>
              <a:gd name="T7" fmla="*/ 2147483646 h 31"/>
              <a:gd name="T8" fmla="*/ 2147483646 w 17"/>
              <a:gd name="T9" fmla="*/ 2147483646 h 31"/>
              <a:gd name="T10" fmla="*/ 2147483646 w 17"/>
              <a:gd name="T11" fmla="*/ 2147483646 h 31"/>
              <a:gd name="T12" fmla="*/ 0 w 17"/>
              <a:gd name="T13" fmla="*/ 0 h 31"/>
              <a:gd name="T14" fmla="*/ 0 60000 65536"/>
              <a:gd name="T15" fmla="*/ 0 60000 65536"/>
              <a:gd name="T16" fmla="*/ 0 60000 65536"/>
              <a:gd name="T17" fmla="*/ 0 60000 65536"/>
              <a:gd name="T18" fmla="*/ 0 60000 65536"/>
              <a:gd name="T19" fmla="*/ 0 60000 65536"/>
              <a:gd name="T20" fmla="*/ 0 60000 65536"/>
              <a:gd name="T21" fmla="*/ 0 w 17"/>
              <a:gd name="T22" fmla="*/ 0 h 31"/>
              <a:gd name="T23" fmla="*/ 17 w 1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1">
                <a:moveTo>
                  <a:pt x="0" y="0"/>
                </a:moveTo>
                <a:lnTo>
                  <a:pt x="11" y="7"/>
                </a:lnTo>
                <a:lnTo>
                  <a:pt x="11" y="16"/>
                </a:lnTo>
                <a:lnTo>
                  <a:pt x="13" y="31"/>
                </a:lnTo>
                <a:lnTo>
                  <a:pt x="17" y="12"/>
                </a:lnTo>
                <a:lnTo>
                  <a:pt x="17" y="1"/>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3" name="Freeform 271">
            <a:extLst>
              <a:ext uri="{FF2B5EF4-FFF2-40B4-BE49-F238E27FC236}">
                <a16:creationId xmlns:a16="http://schemas.microsoft.com/office/drawing/2014/main" id="{2A03A3C4-E613-4A2F-8E20-A5C00742F587}"/>
              </a:ext>
            </a:extLst>
          </p:cNvPr>
          <p:cNvSpPr>
            <a:spLocks/>
          </p:cNvSpPr>
          <p:nvPr/>
        </p:nvSpPr>
        <p:spPr bwMode="auto">
          <a:xfrm>
            <a:off x="8667750" y="3438525"/>
            <a:ext cx="4762" cy="15875"/>
          </a:xfrm>
          <a:custGeom>
            <a:avLst/>
            <a:gdLst>
              <a:gd name="T0" fmla="*/ 2147483646 w 19"/>
              <a:gd name="T1" fmla="*/ 0 h 60"/>
              <a:gd name="T2" fmla="*/ 2147483646 w 19"/>
              <a:gd name="T3" fmla="*/ 2147483646 h 60"/>
              <a:gd name="T4" fmla="*/ 0 w 19"/>
              <a:gd name="T5" fmla="*/ 2147483646 h 60"/>
              <a:gd name="T6" fmla="*/ 2147483646 w 19"/>
              <a:gd name="T7" fmla="*/ 2147483646 h 60"/>
              <a:gd name="T8" fmla="*/ 2147483646 w 19"/>
              <a:gd name="T9" fmla="*/ 0 h 60"/>
              <a:gd name="T10" fmla="*/ 0 60000 65536"/>
              <a:gd name="T11" fmla="*/ 0 60000 65536"/>
              <a:gd name="T12" fmla="*/ 0 60000 65536"/>
              <a:gd name="T13" fmla="*/ 0 60000 65536"/>
              <a:gd name="T14" fmla="*/ 0 60000 65536"/>
              <a:gd name="T15" fmla="*/ 0 w 19"/>
              <a:gd name="T16" fmla="*/ 0 h 60"/>
              <a:gd name="T17" fmla="*/ 19 w 19"/>
              <a:gd name="T18" fmla="*/ 60 h 60"/>
            </a:gdLst>
            <a:ahLst/>
            <a:cxnLst>
              <a:cxn ang="T10">
                <a:pos x="T0" y="T1"/>
              </a:cxn>
              <a:cxn ang="T11">
                <a:pos x="T2" y="T3"/>
              </a:cxn>
              <a:cxn ang="T12">
                <a:pos x="T4" y="T5"/>
              </a:cxn>
              <a:cxn ang="T13">
                <a:pos x="T6" y="T7"/>
              </a:cxn>
              <a:cxn ang="T14">
                <a:pos x="T8" y="T9"/>
              </a:cxn>
            </a:cxnLst>
            <a:rect l="T15" t="T16" r="T17" b="T18"/>
            <a:pathLst>
              <a:path w="19" h="60">
                <a:moveTo>
                  <a:pt x="19" y="0"/>
                </a:moveTo>
                <a:lnTo>
                  <a:pt x="5" y="34"/>
                </a:lnTo>
                <a:lnTo>
                  <a:pt x="0" y="60"/>
                </a:lnTo>
                <a:lnTo>
                  <a:pt x="9" y="43"/>
                </a:lnTo>
                <a:lnTo>
                  <a:pt x="1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4" name="Freeform 272">
            <a:extLst>
              <a:ext uri="{FF2B5EF4-FFF2-40B4-BE49-F238E27FC236}">
                <a16:creationId xmlns:a16="http://schemas.microsoft.com/office/drawing/2014/main" id="{FDD44E96-0122-4432-BC9E-0B22ED1BE942}"/>
              </a:ext>
            </a:extLst>
          </p:cNvPr>
          <p:cNvSpPr>
            <a:spLocks/>
          </p:cNvSpPr>
          <p:nvPr/>
        </p:nvSpPr>
        <p:spPr bwMode="auto">
          <a:xfrm>
            <a:off x="8670925" y="3422650"/>
            <a:ext cx="20637" cy="14288"/>
          </a:xfrm>
          <a:custGeom>
            <a:avLst/>
            <a:gdLst>
              <a:gd name="T0" fmla="*/ 0 w 80"/>
              <a:gd name="T1" fmla="*/ 0 h 51"/>
              <a:gd name="T2" fmla="*/ 2147483646 w 80"/>
              <a:gd name="T3" fmla="*/ 2147483646 h 51"/>
              <a:gd name="T4" fmla="*/ 2147483646 w 80"/>
              <a:gd name="T5" fmla="*/ 2147483646 h 51"/>
              <a:gd name="T6" fmla="*/ 2147483646 w 80"/>
              <a:gd name="T7" fmla="*/ 2147483646 h 51"/>
              <a:gd name="T8" fmla="*/ 2147483646 w 80"/>
              <a:gd name="T9" fmla="*/ 2147483646 h 51"/>
              <a:gd name="T10" fmla="*/ 2147483646 w 80"/>
              <a:gd name="T11" fmla="*/ 2147483646 h 51"/>
              <a:gd name="T12" fmla="*/ 2147483646 w 80"/>
              <a:gd name="T13" fmla="*/ 2147483646 h 51"/>
              <a:gd name="T14" fmla="*/ 2147483646 w 80"/>
              <a:gd name="T15" fmla="*/ 2147483646 h 51"/>
              <a:gd name="T16" fmla="*/ 2147483646 w 80"/>
              <a:gd name="T17" fmla="*/ 2147483646 h 51"/>
              <a:gd name="T18" fmla="*/ 2147483646 w 80"/>
              <a:gd name="T19" fmla="*/ 2147483646 h 51"/>
              <a:gd name="T20" fmla="*/ 0 w 80"/>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51"/>
              <a:gd name="T35" fmla="*/ 80 w 80"/>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51">
                <a:moveTo>
                  <a:pt x="0" y="0"/>
                </a:moveTo>
                <a:lnTo>
                  <a:pt x="17" y="28"/>
                </a:lnTo>
                <a:lnTo>
                  <a:pt x="13" y="35"/>
                </a:lnTo>
                <a:lnTo>
                  <a:pt x="13" y="40"/>
                </a:lnTo>
                <a:lnTo>
                  <a:pt x="9" y="51"/>
                </a:lnTo>
                <a:lnTo>
                  <a:pt x="20" y="34"/>
                </a:lnTo>
                <a:lnTo>
                  <a:pt x="35" y="34"/>
                </a:lnTo>
                <a:lnTo>
                  <a:pt x="52" y="28"/>
                </a:lnTo>
                <a:lnTo>
                  <a:pt x="80" y="26"/>
                </a:lnTo>
                <a:lnTo>
                  <a:pt x="52" y="9"/>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5" name="Freeform 273">
            <a:extLst>
              <a:ext uri="{FF2B5EF4-FFF2-40B4-BE49-F238E27FC236}">
                <a16:creationId xmlns:a16="http://schemas.microsoft.com/office/drawing/2014/main" id="{5F4DA5FC-0E78-4925-812B-630153402C85}"/>
              </a:ext>
            </a:extLst>
          </p:cNvPr>
          <p:cNvSpPr>
            <a:spLocks/>
          </p:cNvSpPr>
          <p:nvPr/>
        </p:nvSpPr>
        <p:spPr bwMode="auto">
          <a:xfrm>
            <a:off x="8666162" y="3403600"/>
            <a:ext cx="34925" cy="12700"/>
          </a:xfrm>
          <a:custGeom>
            <a:avLst/>
            <a:gdLst>
              <a:gd name="T0" fmla="*/ 0 w 135"/>
              <a:gd name="T1" fmla="*/ 2147483646 h 48"/>
              <a:gd name="T2" fmla="*/ 2147483646 w 135"/>
              <a:gd name="T3" fmla="*/ 2147483646 h 48"/>
              <a:gd name="T4" fmla="*/ 2147483646 w 135"/>
              <a:gd name="T5" fmla="*/ 2147483646 h 48"/>
              <a:gd name="T6" fmla="*/ 2147483646 w 135"/>
              <a:gd name="T7" fmla="*/ 2147483646 h 48"/>
              <a:gd name="T8" fmla="*/ 2147483646 w 135"/>
              <a:gd name="T9" fmla="*/ 2147483646 h 48"/>
              <a:gd name="T10" fmla="*/ 2147483646 w 135"/>
              <a:gd name="T11" fmla="*/ 2147483646 h 48"/>
              <a:gd name="T12" fmla="*/ 2147483646 w 135"/>
              <a:gd name="T13" fmla="*/ 2147483646 h 48"/>
              <a:gd name="T14" fmla="*/ 2147483646 w 135"/>
              <a:gd name="T15" fmla="*/ 2147483646 h 48"/>
              <a:gd name="T16" fmla="*/ 2147483646 w 135"/>
              <a:gd name="T17" fmla="*/ 2147483646 h 48"/>
              <a:gd name="T18" fmla="*/ 2147483646 w 135"/>
              <a:gd name="T19" fmla="*/ 0 h 48"/>
              <a:gd name="T20" fmla="*/ 2147483646 w 135"/>
              <a:gd name="T21" fmla="*/ 2147483646 h 48"/>
              <a:gd name="T22" fmla="*/ 2147483646 w 135"/>
              <a:gd name="T23" fmla="*/ 2147483646 h 48"/>
              <a:gd name="T24" fmla="*/ 2147483646 w 135"/>
              <a:gd name="T25" fmla="*/ 2147483646 h 48"/>
              <a:gd name="T26" fmla="*/ 2147483646 w 135"/>
              <a:gd name="T27" fmla="*/ 2147483646 h 48"/>
              <a:gd name="T28" fmla="*/ 0 w 135"/>
              <a:gd name="T29" fmla="*/ 2147483646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
              <a:gd name="T46" fmla="*/ 0 h 48"/>
              <a:gd name="T47" fmla="*/ 135 w 135"/>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 h="48">
                <a:moveTo>
                  <a:pt x="0" y="25"/>
                </a:moveTo>
                <a:lnTo>
                  <a:pt x="6" y="42"/>
                </a:lnTo>
                <a:lnTo>
                  <a:pt x="20" y="48"/>
                </a:lnTo>
                <a:lnTo>
                  <a:pt x="42" y="34"/>
                </a:lnTo>
                <a:lnTo>
                  <a:pt x="69" y="25"/>
                </a:lnTo>
                <a:lnTo>
                  <a:pt x="113" y="24"/>
                </a:lnTo>
                <a:lnTo>
                  <a:pt x="135" y="27"/>
                </a:lnTo>
                <a:lnTo>
                  <a:pt x="101" y="12"/>
                </a:lnTo>
                <a:lnTo>
                  <a:pt x="77" y="6"/>
                </a:lnTo>
                <a:lnTo>
                  <a:pt x="80" y="0"/>
                </a:lnTo>
                <a:lnTo>
                  <a:pt x="57" y="9"/>
                </a:lnTo>
                <a:lnTo>
                  <a:pt x="59" y="3"/>
                </a:lnTo>
                <a:lnTo>
                  <a:pt x="40" y="12"/>
                </a:lnTo>
                <a:lnTo>
                  <a:pt x="23" y="12"/>
                </a:lnTo>
                <a:lnTo>
                  <a:pt x="0" y="2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6" name="Freeform 274">
            <a:extLst>
              <a:ext uri="{FF2B5EF4-FFF2-40B4-BE49-F238E27FC236}">
                <a16:creationId xmlns:a16="http://schemas.microsoft.com/office/drawing/2014/main" id="{0D3C2137-661B-41D1-B9AD-26D446B9B4FF}"/>
              </a:ext>
            </a:extLst>
          </p:cNvPr>
          <p:cNvSpPr>
            <a:spLocks/>
          </p:cNvSpPr>
          <p:nvPr/>
        </p:nvSpPr>
        <p:spPr bwMode="auto">
          <a:xfrm>
            <a:off x="8745537" y="3421063"/>
            <a:ext cx="20638" cy="41275"/>
          </a:xfrm>
          <a:custGeom>
            <a:avLst/>
            <a:gdLst>
              <a:gd name="T0" fmla="*/ 0 w 78"/>
              <a:gd name="T1" fmla="*/ 2147483646 h 159"/>
              <a:gd name="T2" fmla="*/ 2147483646 w 78"/>
              <a:gd name="T3" fmla="*/ 2147483646 h 159"/>
              <a:gd name="T4" fmla="*/ 2147483646 w 78"/>
              <a:gd name="T5" fmla="*/ 2147483646 h 159"/>
              <a:gd name="T6" fmla="*/ 2147483646 w 78"/>
              <a:gd name="T7" fmla="*/ 2147483646 h 159"/>
              <a:gd name="T8" fmla="*/ 2147483646 w 78"/>
              <a:gd name="T9" fmla="*/ 2147483646 h 159"/>
              <a:gd name="T10" fmla="*/ 2147483646 w 78"/>
              <a:gd name="T11" fmla="*/ 2147483646 h 159"/>
              <a:gd name="T12" fmla="*/ 2147483646 w 78"/>
              <a:gd name="T13" fmla="*/ 2147483646 h 159"/>
              <a:gd name="T14" fmla="*/ 2147483646 w 78"/>
              <a:gd name="T15" fmla="*/ 2147483646 h 159"/>
              <a:gd name="T16" fmla="*/ 2147483646 w 78"/>
              <a:gd name="T17" fmla="*/ 2147483646 h 159"/>
              <a:gd name="T18" fmla="*/ 2147483646 w 78"/>
              <a:gd name="T19" fmla="*/ 2147483646 h 159"/>
              <a:gd name="T20" fmla="*/ 2147483646 w 78"/>
              <a:gd name="T21" fmla="*/ 2147483646 h 159"/>
              <a:gd name="T22" fmla="*/ 2147483646 w 78"/>
              <a:gd name="T23" fmla="*/ 2147483646 h 159"/>
              <a:gd name="T24" fmla="*/ 2147483646 w 78"/>
              <a:gd name="T25" fmla="*/ 2147483646 h 159"/>
              <a:gd name="T26" fmla="*/ 2147483646 w 78"/>
              <a:gd name="T27" fmla="*/ 2147483646 h 159"/>
              <a:gd name="T28" fmla="*/ 2147483646 w 78"/>
              <a:gd name="T29" fmla="*/ 2147483646 h 159"/>
              <a:gd name="T30" fmla="*/ 2147483646 w 78"/>
              <a:gd name="T31" fmla="*/ 2147483646 h 159"/>
              <a:gd name="T32" fmla="*/ 2147483646 w 78"/>
              <a:gd name="T33" fmla="*/ 2147483646 h 159"/>
              <a:gd name="T34" fmla="*/ 2147483646 w 78"/>
              <a:gd name="T35" fmla="*/ 2147483646 h 159"/>
              <a:gd name="T36" fmla="*/ 2147483646 w 78"/>
              <a:gd name="T37" fmla="*/ 2147483646 h 159"/>
              <a:gd name="T38" fmla="*/ 2147483646 w 78"/>
              <a:gd name="T39" fmla="*/ 2147483646 h 159"/>
              <a:gd name="T40" fmla="*/ 2147483646 w 78"/>
              <a:gd name="T41" fmla="*/ 0 h 159"/>
              <a:gd name="T42" fmla="*/ 2147483646 w 78"/>
              <a:gd name="T43" fmla="*/ 2147483646 h 159"/>
              <a:gd name="T44" fmla="*/ 0 w 78"/>
              <a:gd name="T45" fmla="*/ 2147483646 h 1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159"/>
              <a:gd name="T71" fmla="*/ 78 w 78"/>
              <a:gd name="T72" fmla="*/ 159 h 1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159">
                <a:moveTo>
                  <a:pt x="0" y="30"/>
                </a:moveTo>
                <a:lnTo>
                  <a:pt x="24" y="10"/>
                </a:lnTo>
                <a:lnTo>
                  <a:pt x="52" y="15"/>
                </a:lnTo>
                <a:lnTo>
                  <a:pt x="68" y="41"/>
                </a:lnTo>
                <a:lnTo>
                  <a:pt x="71" y="77"/>
                </a:lnTo>
                <a:lnTo>
                  <a:pt x="68" y="105"/>
                </a:lnTo>
                <a:lnTo>
                  <a:pt x="59" y="128"/>
                </a:lnTo>
                <a:lnTo>
                  <a:pt x="44" y="93"/>
                </a:lnTo>
                <a:lnTo>
                  <a:pt x="31" y="73"/>
                </a:lnTo>
                <a:lnTo>
                  <a:pt x="5" y="60"/>
                </a:lnTo>
                <a:lnTo>
                  <a:pt x="25" y="89"/>
                </a:lnTo>
                <a:lnTo>
                  <a:pt x="47" y="111"/>
                </a:lnTo>
                <a:lnTo>
                  <a:pt x="49" y="134"/>
                </a:lnTo>
                <a:lnTo>
                  <a:pt x="40" y="156"/>
                </a:lnTo>
                <a:lnTo>
                  <a:pt x="28" y="159"/>
                </a:lnTo>
                <a:lnTo>
                  <a:pt x="61" y="151"/>
                </a:lnTo>
                <a:lnTo>
                  <a:pt x="77" y="117"/>
                </a:lnTo>
                <a:lnTo>
                  <a:pt x="78" y="73"/>
                </a:lnTo>
                <a:lnTo>
                  <a:pt x="77" y="33"/>
                </a:lnTo>
                <a:lnTo>
                  <a:pt x="59" y="7"/>
                </a:lnTo>
                <a:lnTo>
                  <a:pt x="34" y="0"/>
                </a:lnTo>
                <a:lnTo>
                  <a:pt x="10" y="4"/>
                </a:lnTo>
                <a:lnTo>
                  <a:pt x="0" y="3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7" name="Freeform 275">
            <a:extLst>
              <a:ext uri="{FF2B5EF4-FFF2-40B4-BE49-F238E27FC236}">
                <a16:creationId xmlns:a16="http://schemas.microsoft.com/office/drawing/2014/main" id="{EFF4DD3C-FCE2-442A-9740-C39C76F51717}"/>
              </a:ext>
            </a:extLst>
          </p:cNvPr>
          <p:cNvSpPr>
            <a:spLocks/>
          </p:cNvSpPr>
          <p:nvPr/>
        </p:nvSpPr>
        <p:spPr bwMode="auto">
          <a:xfrm>
            <a:off x="8740775" y="3414713"/>
            <a:ext cx="33337" cy="55562"/>
          </a:xfrm>
          <a:custGeom>
            <a:avLst/>
            <a:gdLst>
              <a:gd name="T0" fmla="*/ 0 w 129"/>
              <a:gd name="T1" fmla="*/ 2147483646 h 215"/>
              <a:gd name="T2" fmla="*/ 2147483646 w 129"/>
              <a:gd name="T3" fmla="*/ 2147483646 h 215"/>
              <a:gd name="T4" fmla="*/ 2147483646 w 129"/>
              <a:gd name="T5" fmla="*/ 2147483646 h 215"/>
              <a:gd name="T6" fmla="*/ 2147483646 w 129"/>
              <a:gd name="T7" fmla="*/ 2147483646 h 215"/>
              <a:gd name="T8" fmla="*/ 2147483646 w 129"/>
              <a:gd name="T9" fmla="*/ 2147483646 h 215"/>
              <a:gd name="T10" fmla="*/ 2147483646 w 129"/>
              <a:gd name="T11" fmla="*/ 2147483646 h 215"/>
              <a:gd name="T12" fmla="*/ 2147483646 w 129"/>
              <a:gd name="T13" fmla="*/ 2147483646 h 215"/>
              <a:gd name="T14" fmla="*/ 2147483646 w 129"/>
              <a:gd name="T15" fmla="*/ 2147483646 h 215"/>
              <a:gd name="T16" fmla="*/ 2147483646 w 129"/>
              <a:gd name="T17" fmla="*/ 2147483646 h 215"/>
              <a:gd name="T18" fmla="*/ 2147483646 w 129"/>
              <a:gd name="T19" fmla="*/ 2147483646 h 215"/>
              <a:gd name="T20" fmla="*/ 2147483646 w 129"/>
              <a:gd name="T21" fmla="*/ 2147483646 h 215"/>
              <a:gd name="T22" fmla="*/ 2147483646 w 129"/>
              <a:gd name="T23" fmla="*/ 2147483646 h 215"/>
              <a:gd name="T24" fmla="*/ 2147483646 w 129"/>
              <a:gd name="T25" fmla="*/ 2147483646 h 215"/>
              <a:gd name="T26" fmla="*/ 2147483646 w 129"/>
              <a:gd name="T27" fmla="*/ 2147483646 h 215"/>
              <a:gd name="T28" fmla="*/ 2147483646 w 129"/>
              <a:gd name="T29" fmla="*/ 2147483646 h 215"/>
              <a:gd name="T30" fmla="*/ 2147483646 w 129"/>
              <a:gd name="T31" fmla="*/ 2147483646 h 215"/>
              <a:gd name="T32" fmla="*/ 2147483646 w 129"/>
              <a:gd name="T33" fmla="*/ 2147483646 h 215"/>
              <a:gd name="T34" fmla="*/ 2147483646 w 129"/>
              <a:gd name="T35" fmla="*/ 2147483646 h 215"/>
              <a:gd name="T36" fmla="*/ 2147483646 w 129"/>
              <a:gd name="T37" fmla="*/ 2147483646 h 215"/>
              <a:gd name="T38" fmla="*/ 2147483646 w 129"/>
              <a:gd name="T39" fmla="*/ 2147483646 h 215"/>
              <a:gd name="T40" fmla="*/ 2147483646 w 129"/>
              <a:gd name="T41" fmla="*/ 2147483646 h 215"/>
              <a:gd name="T42" fmla="*/ 2147483646 w 129"/>
              <a:gd name="T43" fmla="*/ 2147483646 h 215"/>
              <a:gd name="T44" fmla="*/ 2147483646 w 129"/>
              <a:gd name="T45" fmla="*/ 2147483646 h 215"/>
              <a:gd name="T46" fmla="*/ 2147483646 w 129"/>
              <a:gd name="T47" fmla="*/ 0 h 215"/>
              <a:gd name="T48" fmla="*/ 2147483646 w 129"/>
              <a:gd name="T49" fmla="*/ 2147483646 h 215"/>
              <a:gd name="T50" fmla="*/ 2147483646 w 129"/>
              <a:gd name="T51" fmla="*/ 2147483646 h 215"/>
              <a:gd name="T52" fmla="*/ 0 w 129"/>
              <a:gd name="T53" fmla="*/ 2147483646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9"/>
              <a:gd name="T82" fmla="*/ 0 h 215"/>
              <a:gd name="T83" fmla="*/ 129 w 129"/>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9" h="215">
                <a:moveTo>
                  <a:pt x="0" y="53"/>
                </a:moveTo>
                <a:lnTo>
                  <a:pt x="20" y="19"/>
                </a:lnTo>
                <a:lnTo>
                  <a:pt x="54" y="9"/>
                </a:lnTo>
                <a:lnTo>
                  <a:pt x="95" y="16"/>
                </a:lnTo>
                <a:lnTo>
                  <a:pt x="109" y="35"/>
                </a:lnTo>
                <a:lnTo>
                  <a:pt x="120" y="67"/>
                </a:lnTo>
                <a:lnTo>
                  <a:pt x="120" y="93"/>
                </a:lnTo>
                <a:lnTo>
                  <a:pt x="114" y="111"/>
                </a:lnTo>
                <a:lnTo>
                  <a:pt x="114" y="137"/>
                </a:lnTo>
                <a:lnTo>
                  <a:pt x="107" y="168"/>
                </a:lnTo>
                <a:lnTo>
                  <a:pt x="80" y="198"/>
                </a:lnTo>
                <a:lnTo>
                  <a:pt x="63" y="198"/>
                </a:lnTo>
                <a:lnTo>
                  <a:pt x="40" y="198"/>
                </a:lnTo>
                <a:lnTo>
                  <a:pt x="40" y="203"/>
                </a:lnTo>
                <a:lnTo>
                  <a:pt x="57" y="215"/>
                </a:lnTo>
                <a:lnTo>
                  <a:pt x="76" y="211"/>
                </a:lnTo>
                <a:lnTo>
                  <a:pt x="101" y="201"/>
                </a:lnTo>
                <a:lnTo>
                  <a:pt x="121" y="171"/>
                </a:lnTo>
                <a:lnTo>
                  <a:pt x="123" y="121"/>
                </a:lnTo>
                <a:lnTo>
                  <a:pt x="129" y="87"/>
                </a:lnTo>
                <a:lnTo>
                  <a:pt x="129" y="58"/>
                </a:lnTo>
                <a:lnTo>
                  <a:pt x="117" y="32"/>
                </a:lnTo>
                <a:lnTo>
                  <a:pt x="103" y="9"/>
                </a:lnTo>
                <a:lnTo>
                  <a:pt x="69" y="0"/>
                </a:lnTo>
                <a:lnTo>
                  <a:pt x="20" y="6"/>
                </a:lnTo>
                <a:lnTo>
                  <a:pt x="3" y="19"/>
                </a:lnTo>
                <a:lnTo>
                  <a:pt x="0" y="5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8" name="Freeform 276">
            <a:extLst>
              <a:ext uri="{FF2B5EF4-FFF2-40B4-BE49-F238E27FC236}">
                <a16:creationId xmlns:a16="http://schemas.microsoft.com/office/drawing/2014/main" id="{729164A2-CCEB-49C1-935A-9749D57A2DE7}"/>
              </a:ext>
            </a:extLst>
          </p:cNvPr>
          <p:cNvSpPr>
            <a:spLocks/>
          </p:cNvSpPr>
          <p:nvPr/>
        </p:nvSpPr>
        <p:spPr bwMode="auto">
          <a:xfrm>
            <a:off x="8723312" y="3475038"/>
            <a:ext cx="30163" cy="47625"/>
          </a:xfrm>
          <a:custGeom>
            <a:avLst/>
            <a:gdLst>
              <a:gd name="T0" fmla="*/ 2147483646 w 118"/>
              <a:gd name="T1" fmla="*/ 0 h 179"/>
              <a:gd name="T2" fmla="*/ 2147483646 w 118"/>
              <a:gd name="T3" fmla="*/ 2147483646 h 179"/>
              <a:gd name="T4" fmla="*/ 2147483646 w 118"/>
              <a:gd name="T5" fmla="*/ 2147483646 h 179"/>
              <a:gd name="T6" fmla="*/ 2147483646 w 118"/>
              <a:gd name="T7" fmla="*/ 2147483646 h 179"/>
              <a:gd name="T8" fmla="*/ 2147483646 w 118"/>
              <a:gd name="T9" fmla="*/ 2147483646 h 179"/>
              <a:gd name="T10" fmla="*/ 0 w 118"/>
              <a:gd name="T11" fmla="*/ 2147483646 h 179"/>
              <a:gd name="T12" fmla="*/ 2147483646 w 118"/>
              <a:gd name="T13" fmla="*/ 2147483646 h 179"/>
              <a:gd name="T14" fmla="*/ 2147483646 w 118"/>
              <a:gd name="T15" fmla="*/ 2147483646 h 179"/>
              <a:gd name="T16" fmla="*/ 2147483646 w 118"/>
              <a:gd name="T17" fmla="*/ 2147483646 h 179"/>
              <a:gd name="T18" fmla="*/ 2147483646 w 118"/>
              <a:gd name="T19" fmla="*/ 0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79"/>
              <a:gd name="T32" fmla="*/ 118 w 118"/>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79">
                <a:moveTo>
                  <a:pt x="118" y="0"/>
                </a:moveTo>
                <a:lnTo>
                  <a:pt x="102" y="39"/>
                </a:lnTo>
                <a:lnTo>
                  <a:pt x="77" y="80"/>
                </a:lnTo>
                <a:lnTo>
                  <a:pt x="52" y="116"/>
                </a:lnTo>
                <a:lnTo>
                  <a:pt x="17" y="164"/>
                </a:lnTo>
                <a:lnTo>
                  <a:pt x="0" y="179"/>
                </a:lnTo>
                <a:lnTo>
                  <a:pt x="39" y="159"/>
                </a:lnTo>
                <a:lnTo>
                  <a:pt x="70" y="115"/>
                </a:lnTo>
                <a:lnTo>
                  <a:pt x="99" y="67"/>
                </a:lnTo>
                <a:lnTo>
                  <a:pt x="118"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9" name="Freeform 277">
            <a:extLst>
              <a:ext uri="{FF2B5EF4-FFF2-40B4-BE49-F238E27FC236}">
                <a16:creationId xmlns:a16="http://schemas.microsoft.com/office/drawing/2014/main" id="{D1541609-49F1-44D3-84BA-3F64FB41FB47}"/>
              </a:ext>
            </a:extLst>
          </p:cNvPr>
          <p:cNvSpPr>
            <a:spLocks/>
          </p:cNvSpPr>
          <p:nvPr/>
        </p:nvSpPr>
        <p:spPr bwMode="auto">
          <a:xfrm>
            <a:off x="8670925" y="3314700"/>
            <a:ext cx="177800" cy="176213"/>
          </a:xfrm>
          <a:custGeom>
            <a:avLst/>
            <a:gdLst>
              <a:gd name="T0" fmla="*/ 2147483646 w 671"/>
              <a:gd name="T1" fmla="*/ 2147483646 h 670"/>
              <a:gd name="T2" fmla="*/ 2147483646 w 671"/>
              <a:gd name="T3" fmla="*/ 2147483646 h 670"/>
              <a:gd name="T4" fmla="*/ 2147483646 w 671"/>
              <a:gd name="T5" fmla="*/ 2147483646 h 670"/>
              <a:gd name="T6" fmla="*/ 2147483646 w 671"/>
              <a:gd name="T7" fmla="*/ 2147483646 h 670"/>
              <a:gd name="T8" fmla="*/ 2147483646 w 671"/>
              <a:gd name="T9" fmla="*/ 2147483646 h 670"/>
              <a:gd name="T10" fmla="*/ 2147483646 w 671"/>
              <a:gd name="T11" fmla="*/ 2147483646 h 670"/>
              <a:gd name="T12" fmla="*/ 2147483646 w 671"/>
              <a:gd name="T13" fmla="*/ 2147483646 h 670"/>
              <a:gd name="T14" fmla="*/ 2147483646 w 671"/>
              <a:gd name="T15" fmla="*/ 2147483646 h 670"/>
              <a:gd name="T16" fmla="*/ 2147483646 w 671"/>
              <a:gd name="T17" fmla="*/ 2147483646 h 670"/>
              <a:gd name="T18" fmla="*/ 2147483646 w 671"/>
              <a:gd name="T19" fmla="*/ 2147483646 h 670"/>
              <a:gd name="T20" fmla="*/ 2147483646 w 671"/>
              <a:gd name="T21" fmla="*/ 2147483646 h 670"/>
              <a:gd name="T22" fmla="*/ 2147483646 w 671"/>
              <a:gd name="T23" fmla="*/ 2147483646 h 670"/>
              <a:gd name="T24" fmla="*/ 2147483646 w 671"/>
              <a:gd name="T25" fmla="*/ 2147483646 h 670"/>
              <a:gd name="T26" fmla="*/ 2147483646 w 671"/>
              <a:gd name="T27" fmla="*/ 2147483646 h 670"/>
              <a:gd name="T28" fmla="*/ 2147483646 w 671"/>
              <a:gd name="T29" fmla="*/ 2147483646 h 670"/>
              <a:gd name="T30" fmla="*/ 2147483646 w 671"/>
              <a:gd name="T31" fmla="*/ 2147483646 h 670"/>
              <a:gd name="T32" fmla="*/ 2147483646 w 671"/>
              <a:gd name="T33" fmla="*/ 2147483646 h 670"/>
              <a:gd name="T34" fmla="*/ 2147483646 w 671"/>
              <a:gd name="T35" fmla="*/ 2147483646 h 670"/>
              <a:gd name="T36" fmla="*/ 2147483646 w 671"/>
              <a:gd name="T37" fmla="*/ 2147483646 h 670"/>
              <a:gd name="T38" fmla="*/ 2147483646 w 671"/>
              <a:gd name="T39" fmla="*/ 2147483646 h 670"/>
              <a:gd name="T40" fmla="*/ 2147483646 w 671"/>
              <a:gd name="T41" fmla="*/ 2147483646 h 670"/>
              <a:gd name="T42" fmla="*/ 2147483646 w 671"/>
              <a:gd name="T43" fmla="*/ 2147483646 h 670"/>
              <a:gd name="T44" fmla="*/ 2147483646 w 671"/>
              <a:gd name="T45" fmla="*/ 2147483646 h 670"/>
              <a:gd name="T46" fmla="*/ 2147483646 w 671"/>
              <a:gd name="T47" fmla="*/ 2147483646 h 670"/>
              <a:gd name="T48" fmla="*/ 2147483646 w 671"/>
              <a:gd name="T49" fmla="*/ 2147483646 h 670"/>
              <a:gd name="T50" fmla="*/ 2147483646 w 671"/>
              <a:gd name="T51" fmla="*/ 2147483646 h 670"/>
              <a:gd name="T52" fmla="*/ 2147483646 w 671"/>
              <a:gd name="T53" fmla="*/ 2147483646 h 670"/>
              <a:gd name="T54" fmla="*/ 2147483646 w 671"/>
              <a:gd name="T55" fmla="*/ 2147483646 h 670"/>
              <a:gd name="T56" fmla="*/ 2147483646 w 671"/>
              <a:gd name="T57" fmla="*/ 2147483646 h 670"/>
              <a:gd name="T58" fmla="*/ 2147483646 w 671"/>
              <a:gd name="T59" fmla="*/ 2147483646 h 670"/>
              <a:gd name="T60" fmla="*/ 2147483646 w 671"/>
              <a:gd name="T61" fmla="*/ 0 h 670"/>
              <a:gd name="T62" fmla="*/ 2147483646 w 671"/>
              <a:gd name="T63" fmla="*/ 2147483646 h 670"/>
              <a:gd name="T64" fmla="*/ 2147483646 w 671"/>
              <a:gd name="T65" fmla="*/ 2147483646 h 670"/>
              <a:gd name="T66" fmla="*/ 2147483646 w 671"/>
              <a:gd name="T67" fmla="*/ 2147483646 h 670"/>
              <a:gd name="T68" fmla="*/ 2147483646 w 671"/>
              <a:gd name="T69" fmla="*/ 2147483646 h 670"/>
              <a:gd name="T70" fmla="*/ 0 w 671"/>
              <a:gd name="T71" fmla="*/ 2147483646 h 670"/>
              <a:gd name="T72" fmla="*/ 2147483646 w 671"/>
              <a:gd name="T73" fmla="*/ 2147483646 h 670"/>
              <a:gd name="T74" fmla="*/ 2147483646 w 671"/>
              <a:gd name="T75" fmla="*/ 2147483646 h 6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1"/>
              <a:gd name="T115" fmla="*/ 0 h 670"/>
              <a:gd name="T116" fmla="*/ 671 w 671"/>
              <a:gd name="T117" fmla="*/ 670 h 6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1" h="670">
                <a:moveTo>
                  <a:pt x="54" y="193"/>
                </a:moveTo>
                <a:lnTo>
                  <a:pt x="155" y="177"/>
                </a:lnTo>
                <a:lnTo>
                  <a:pt x="223" y="187"/>
                </a:lnTo>
                <a:lnTo>
                  <a:pt x="264" y="234"/>
                </a:lnTo>
                <a:lnTo>
                  <a:pt x="238" y="290"/>
                </a:lnTo>
                <a:lnTo>
                  <a:pt x="206" y="311"/>
                </a:lnTo>
                <a:lnTo>
                  <a:pt x="197" y="366"/>
                </a:lnTo>
                <a:lnTo>
                  <a:pt x="217" y="401"/>
                </a:lnTo>
                <a:lnTo>
                  <a:pt x="200" y="453"/>
                </a:lnTo>
                <a:lnTo>
                  <a:pt x="242" y="453"/>
                </a:lnTo>
                <a:lnTo>
                  <a:pt x="254" y="394"/>
                </a:lnTo>
                <a:lnTo>
                  <a:pt x="280" y="366"/>
                </a:lnTo>
                <a:lnTo>
                  <a:pt x="329" y="366"/>
                </a:lnTo>
                <a:lnTo>
                  <a:pt x="378" y="378"/>
                </a:lnTo>
                <a:lnTo>
                  <a:pt x="393" y="419"/>
                </a:lnTo>
                <a:lnTo>
                  <a:pt x="399" y="475"/>
                </a:lnTo>
                <a:lnTo>
                  <a:pt x="393" y="516"/>
                </a:lnTo>
                <a:lnTo>
                  <a:pt x="393" y="547"/>
                </a:lnTo>
                <a:lnTo>
                  <a:pt x="396" y="581"/>
                </a:lnTo>
                <a:lnTo>
                  <a:pt x="428" y="613"/>
                </a:lnTo>
                <a:lnTo>
                  <a:pt x="451" y="632"/>
                </a:lnTo>
                <a:lnTo>
                  <a:pt x="510" y="670"/>
                </a:lnTo>
                <a:lnTo>
                  <a:pt x="620" y="558"/>
                </a:lnTo>
                <a:lnTo>
                  <a:pt x="652" y="466"/>
                </a:lnTo>
                <a:lnTo>
                  <a:pt x="665" y="318"/>
                </a:lnTo>
                <a:lnTo>
                  <a:pt x="671" y="215"/>
                </a:lnTo>
                <a:lnTo>
                  <a:pt x="658" y="114"/>
                </a:lnTo>
                <a:lnTo>
                  <a:pt x="629" y="59"/>
                </a:lnTo>
                <a:lnTo>
                  <a:pt x="562" y="21"/>
                </a:lnTo>
                <a:lnTo>
                  <a:pt x="502" y="8"/>
                </a:lnTo>
                <a:lnTo>
                  <a:pt x="384" y="0"/>
                </a:lnTo>
                <a:lnTo>
                  <a:pt x="270" y="5"/>
                </a:lnTo>
                <a:lnTo>
                  <a:pt x="129" y="30"/>
                </a:lnTo>
                <a:lnTo>
                  <a:pt x="64" y="62"/>
                </a:lnTo>
                <a:lnTo>
                  <a:pt x="32" y="94"/>
                </a:lnTo>
                <a:lnTo>
                  <a:pt x="0" y="140"/>
                </a:lnTo>
                <a:lnTo>
                  <a:pt x="6" y="166"/>
                </a:lnTo>
                <a:lnTo>
                  <a:pt x="54" y="19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0" name="Freeform 278">
            <a:extLst>
              <a:ext uri="{FF2B5EF4-FFF2-40B4-BE49-F238E27FC236}">
                <a16:creationId xmlns:a16="http://schemas.microsoft.com/office/drawing/2014/main" id="{EE8AB67D-C93C-41F7-82F2-DF1F349B3D9E}"/>
              </a:ext>
            </a:extLst>
          </p:cNvPr>
          <p:cNvSpPr>
            <a:spLocks/>
          </p:cNvSpPr>
          <p:nvPr/>
        </p:nvSpPr>
        <p:spPr bwMode="auto">
          <a:xfrm>
            <a:off x="8675687" y="3316288"/>
            <a:ext cx="169863" cy="169862"/>
          </a:xfrm>
          <a:custGeom>
            <a:avLst/>
            <a:gdLst>
              <a:gd name="T0" fmla="*/ 2147483646 w 636"/>
              <a:gd name="T1" fmla="*/ 2147483646 h 643"/>
              <a:gd name="T2" fmla="*/ 2147483646 w 636"/>
              <a:gd name="T3" fmla="*/ 2147483646 h 643"/>
              <a:gd name="T4" fmla="*/ 2147483646 w 636"/>
              <a:gd name="T5" fmla="*/ 2147483646 h 643"/>
              <a:gd name="T6" fmla="*/ 2147483646 w 636"/>
              <a:gd name="T7" fmla="*/ 2147483646 h 643"/>
              <a:gd name="T8" fmla="*/ 2147483646 w 636"/>
              <a:gd name="T9" fmla="*/ 2147483646 h 643"/>
              <a:gd name="T10" fmla="*/ 2147483646 w 636"/>
              <a:gd name="T11" fmla="*/ 2147483646 h 643"/>
              <a:gd name="T12" fmla="*/ 2147483646 w 636"/>
              <a:gd name="T13" fmla="*/ 2147483646 h 643"/>
              <a:gd name="T14" fmla="*/ 2147483646 w 636"/>
              <a:gd name="T15" fmla="*/ 2147483646 h 643"/>
              <a:gd name="T16" fmla="*/ 2147483646 w 636"/>
              <a:gd name="T17" fmla="*/ 2147483646 h 643"/>
              <a:gd name="T18" fmla="*/ 2147483646 w 636"/>
              <a:gd name="T19" fmla="*/ 2147483646 h 643"/>
              <a:gd name="T20" fmla="*/ 2147483646 w 636"/>
              <a:gd name="T21" fmla="*/ 2147483646 h 643"/>
              <a:gd name="T22" fmla="*/ 2147483646 w 636"/>
              <a:gd name="T23" fmla="*/ 2147483646 h 643"/>
              <a:gd name="T24" fmla="*/ 2147483646 w 636"/>
              <a:gd name="T25" fmla="*/ 2147483646 h 643"/>
              <a:gd name="T26" fmla="*/ 2147483646 w 636"/>
              <a:gd name="T27" fmla="*/ 2147483646 h 643"/>
              <a:gd name="T28" fmla="*/ 2147483646 w 636"/>
              <a:gd name="T29" fmla="*/ 2147483646 h 643"/>
              <a:gd name="T30" fmla="*/ 2147483646 w 636"/>
              <a:gd name="T31" fmla="*/ 2147483646 h 643"/>
              <a:gd name="T32" fmla="*/ 2147483646 w 636"/>
              <a:gd name="T33" fmla="*/ 2147483646 h 643"/>
              <a:gd name="T34" fmla="*/ 2147483646 w 636"/>
              <a:gd name="T35" fmla="*/ 2147483646 h 643"/>
              <a:gd name="T36" fmla="*/ 2147483646 w 636"/>
              <a:gd name="T37" fmla="*/ 2147483646 h 643"/>
              <a:gd name="T38" fmla="*/ 2147483646 w 636"/>
              <a:gd name="T39" fmla="*/ 2147483646 h 643"/>
              <a:gd name="T40" fmla="*/ 2147483646 w 636"/>
              <a:gd name="T41" fmla="*/ 2147483646 h 643"/>
              <a:gd name="T42" fmla="*/ 2147483646 w 636"/>
              <a:gd name="T43" fmla="*/ 2147483646 h 643"/>
              <a:gd name="T44" fmla="*/ 2147483646 w 636"/>
              <a:gd name="T45" fmla="*/ 2147483646 h 643"/>
              <a:gd name="T46" fmla="*/ 2147483646 w 636"/>
              <a:gd name="T47" fmla="*/ 2147483646 h 643"/>
              <a:gd name="T48" fmla="*/ 2147483646 w 636"/>
              <a:gd name="T49" fmla="*/ 2147483646 h 643"/>
              <a:gd name="T50" fmla="*/ 2147483646 w 636"/>
              <a:gd name="T51" fmla="*/ 2147483646 h 643"/>
              <a:gd name="T52" fmla="*/ 2147483646 w 636"/>
              <a:gd name="T53" fmla="*/ 2147483646 h 643"/>
              <a:gd name="T54" fmla="*/ 2147483646 w 636"/>
              <a:gd name="T55" fmla="*/ 2147483646 h 643"/>
              <a:gd name="T56" fmla="*/ 2147483646 w 636"/>
              <a:gd name="T57" fmla="*/ 2147483646 h 643"/>
              <a:gd name="T58" fmla="*/ 2147483646 w 636"/>
              <a:gd name="T59" fmla="*/ 2147483646 h 643"/>
              <a:gd name="T60" fmla="*/ 2147483646 w 636"/>
              <a:gd name="T61" fmla="*/ 2147483646 h 643"/>
              <a:gd name="T62" fmla="*/ 2147483646 w 636"/>
              <a:gd name="T63" fmla="*/ 2147483646 h 643"/>
              <a:gd name="T64" fmla="*/ 2147483646 w 636"/>
              <a:gd name="T65" fmla="*/ 2147483646 h 643"/>
              <a:gd name="T66" fmla="*/ 2147483646 w 636"/>
              <a:gd name="T67" fmla="*/ 2147483646 h 643"/>
              <a:gd name="T68" fmla="*/ 2147483646 w 636"/>
              <a:gd name="T69" fmla="*/ 2147483646 h 643"/>
              <a:gd name="T70" fmla="*/ 2147483646 w 636"/>
              <a:gd name="T71" fmla="*/ 2147483646 h 643"/>
              <a:gd name="T72" fmla="*/ 2147483646 w 636"/>
              <a:gd name="T73" fmla="*/ 2147483646 h 643"/>
              <a:gd name="T74" fmla="*/ 2147483646 w 636"/>
              <a:gd name="T75" fmla="*/ 2147483646 h 643"/>
              <a:gd name="T76" fmla="*/ 2147483646 w 636"/>
              <a:gd name="T77" fmla="*/ 2147483646 h 643"/>
              <a:gd name="T78" fmla="*/ 2147483646 w 636"/>
              <a:gd name="T79" fmla="*/ 2147483646 h 643"/>
              <a:gd name="T80" fmla="*/ 2147483646 w 636"/>
              <a:gd name="T81" fmla="*/ 2147483646 h 643"/>
              <a:gd name="T82" fmla="*/ 2147483646 w 636"/>
              <a:gd name="T83" fmla="*/ 2147483646 h 643"/>
              <a:gd name="T84" fmla="*/ 2147483646 w 636"/>
              <a:gd name="T85" fmla="*/ 2147483646 h 643"/>
              <a:gd name="T86" fmla="*/ 2147483646 w 636"/>
              <a:gd name="T87" fmla="*/ 2147483646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6"/>
              <a:gd name="T133" fmla="*/ 0 h 643"/>
              <a:gd name="T134" fmla="*/ 636 w 636"/>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6" h="643">
                <a:moveTo>
                  <a:pt x="104" y="41"/>
                </a:moveTo>
                <a:lnTo>
                  <a:pt x="51" y="63"/>
                </a:lnTo>
                <a:lnTo>
                  <a:pt x="25" y="98"/>
                </a:lnTo>
                <a:lnTo>
                  <a:pt x="10" y="121"/>
                </a:lnTo>
                <a:lnTo>
                  <a:pt x="0" y="138"/>
                </a:lnTo>
                <a:lnTo>
                  <a:pt x="13" y="152"/>
                </a:lnTo>
                <a:lnTo>
                  <a:pt x="41" y="169"/>
                </a:lnTo>
                <a:lnTo>
                  <a:pt x="110" y="158"/>
                </a:lnTo>
                <a:lnTo>
                  <a:pt x="160" y="158"/>
                </a:lnTo>
                <a:lnTo>
                  <a:pt x="194" y="141"/>
                </a:lnTo>
                <a:lnTo>
                  <a:pt x="245" y="129"/>
                </a:lnTo>
                <a:lnTo>
                  <a:pt x="290" y="126"/>
                </a:lnTo>
                <a:lnTo>
                  <a:pt x="342" y="129"/>
                </a:lnTo>
                <a:lnTo>
                  <a:pt x="267" y="138"/>
                </a:lnTo>
                <a:lnTo>
                  <a:pt x="229" y="148"/>
                </a:lnTo>
                <a:lnTo>
                  <a:pt x="201" y="158"/>
                </a:lnTo>
                <a:lnTo>
                  <a:pt x="194" y="161"/>
                </a:lnTo>
                <a:lnTo>
                  <a:pt x="213" y="169"/>
                </a:lnTo>
                <a:lnTo>
                  <a:pt x="229" y="185"/>
                </a:lnTo>
                <a:lnTo>
                  <a:pt x="255" y="169"/>
                </a:lnTo>
                <a:lnTo>
                  <a:pt x="277" y="163"/>
                </a:lnTo>
                <a:lnTo>
                  <a:pt x="325" y="155"/>
                </a:lnTo>
                <a:lnTo>
                  <a:pt x="339" y="155"/>
                </a:lnTo>
                <a:lnTo>
                  <a:pt x="293" y="172"/>
                </a:lnTo>
                <a:lnTo>
                  <a:pt x="258" y="188"/>
                </a:lnTo>
                <a:lnTo>
                  <a:pt x="239" y="201"/>
                </a:lnTo>
                <a:lnTo>
                  <a:pt x="255" y="217"/>
                </a:lnTo>
                <a:lnTo>
                  <a:pt x="293" y="204"/>
                </a:lnTo>
                <a:lnTo>
                  <a:pt x="325" y="198"/>
                </a:lnTo>
                <a:lnTo>
                  <a:pt x="267" y="226"/>
                </a:lnTo>
                <a:lnTo>
                  <a:pt x="248" y="239"/>
                </a:lnTo>
                <a:lnTo>
                  <a:pt x="242" y="266"/>
                </a:lnTo>
                <a:lnTo>
                  <a:pt x="232" y="280"/>
                </a:lnTo>
                <a:lnTo>
                  <a:pt x="267" y="263"/>
                </a:lnTo>
                <a:lnTo>
                  <a:pt x="298" y="257"/>
                </a:lnTo>
                <a:lnTo>
                  <a:pt x="348" y="255"/>
                </a:lnTo>
                <a:lnTo>
                  <a:pt x="272" y="276"/>
                </a:lnTo>
                <a:lnTo>
                  <a:pt x="226" y="294"/>
                </a:lnTo>
                <a:lnTo>
                  <a:pt x="194" y="310"/>
                </a:lnTo>
                <a:lnTo>
                  <a:pt x="191" y="335"/>
                </a:lnTo>
                <a:lnTo>
                  <a:pt x="229" y="317"/>
                </a:lnTo>
                <a:lnTo>
                  <a:pt x="280" y="300"/>
                </a:lnTo>
                <a:lnTo>
                  <a:pt x="304" y="300"/>
                </a:lnTo>
                <a:lnTo>
                  <a:pt x="248" y="320"/>
                </a:lnTo>
                <a:lnTo>
                  <a:pt x="204" y="338"/>
                </a:lnTo>
                <a:lnTo>
                  <a:pt x="187" y="355"/>
                </a:lnTo>
                <a:lnTo>
                  <a:pt x="194" y="370"/>
                </a:lnTo>
                <a:lnTo>
                  <a:pt x="229" y="358"/>
                </a:lnTo>
                <a:lnTo>
                  <a:pt x="261" y="344"/>
                </a:lnTo>
                <a:lnTo>
                  <a:pt x="327" y="341"/>
                </a:lnTo>
                <a:lnTo>
                  <a:pt x="354" y="344"/>
                </a:lnTo>
                <a:lnTo>
                  <a:pt x="415" y="348"/>
                </a:lnTo>
                <a:lnTo>
                  <a:pt x="488" y="338"/>
                </a:lnTo>
                <a:lnTo>
                  <a:pt x="444" y="355"/>
                </a:lnTo>
                <a:lnTo>
                  <a:pt x="368" y="367"/>
                </a:lnTo>
                <a:lnTo>
                  <a:pt x="384" y="393"/>
                </a:lnTo>
                <a:lnTo>
                  <a:pt x="438" y="379"/>
                </a:lnTo>
                <a:lnTo>
                  <a:pt x="491" y="361"/>
                </a:lnTo>
                <a:lnTo>
                  <a:pt x="525" y="344"/>
                </a:lnTo>
                <a:lnTo>
                  <a:pt x="460" y="393"/>
                </a:lnTo>
                <a:lnTo>
                  <a:pt x="419" y="405"/>
                </a:lnTo>
                <a:lnTo>
                  <a:pt x="384" y="417"/>
                </a:lnTo>
                <a:lnTo>
                  <a:pt x="387" y="442"/>
                </a:lnTo>
                <a:lnTo>
                  <a:pt x="438" y="434"/>
                </a:lnTo>
                <a:lnTo>
                  <a:pt x="478" y="423"/>
                </a:lnTo>
                <a:lnTo>
                  <a:pt x="454" y="440"/>
                </a:lnTo>
                <a:lnTo>
                  <a:pt x="409" y="452"/>
                </a:lnTo>
                <a:lnTo>
                  <a:pt x="387" y="455"/>
                </a:lnTo>
                <a:lnTo>
                  <a:pt x="387" y="511"/>
                </a:lnTo>
                <a:lnTo>
                  <a:pt x="435" y="492"/>
                </a:lnTo>
                <a:lnTo>
                  <a:pt x="473" y="477"/>
                </a:lnTo>
                <a:lnTo>
                  <a:pt x="432" y="508"/>
                </a:lnTo>
                <a:lnTo>
                  <a:pt x="380" y="530"/>
                </a:lnTo>
                <a:lnTo>
                  <a:pt x="384" y="556"/>
                </a:lnTo>
                <a:lnTo>
                  <a:pt x="412" y="586"/>
                </a:lnTo>
                <a:lnTo>
                  <a:pt x="438" y="553"/>
                </a:lnTo>
                <a:lnTo>
                  <a:pt x="473" y="511"/>
                </a:lnTo>
                <a:lnTo>
                  <a:pt x="496" y="471"/>
                </a:lnTo>
                <a:lnTo>
                  <a:pt x="473" y="533"/>
                </a:lnTo>
                <a:lnTo>
                  <a:pt x="454" y="556"/>
                </a:lnTo>
                <a:lnTo>
                  <a:pt x="419" y="599"/>
                </a:lnTo>
                <a:lnTo>
                  <a:pt x="444" y="628"/>
                </a:lnTo>
                <a:lnTo>
                  <a:pt x="485" y="594"/>
                </a:lnTo>
                <a:lnTo>
                  <a:pt x="514" y="553"/>
                </a:lnTo>
                <a:lnTo>
                  <a:pt x="540" y="508"/>
                </a:lnTo>
                <a:lnTo>
                  <a:pt x="517" y="573"/>
                </a:lnTo>
                <a:lnTo>
                  <a:pt x="491" y="602"/>
                </a:lnTo>
                <a:lnTo>
                  <a:pt x="465" y="631"/>
                </a:lnTo>
                <a:lnTo>
                  <a:pt x="488" y="643"/>
                </a:lnTo>
                <a:lnTo>
                  <a:pt x="540" y="599"/>
                </a:lnTo>
                <a:lnTo>
                  <a:pt x="589" y="530"/>
                </a:lnTo>
                <a:lnTo>
                  <a:pt x="607" y="477"/>
                </a:lnTo>
                <a:lnTo>
                  <a:pt x="620" y="386"/>
                </a:lnTo>
                <a:lnTo>
                  <a:pt x="627" y="317"/>
                </a:lnTo>
                <a:lnTo>
                  <a:pt x="636" y="239"/>
                </a:lnTo>
                <a:lnTo>
                  <a:pt x="582" y="255"/>
                </a:lnTo>
                <a:lnTo>
                  <a:pt x="522" y="276"/>
                </a:lnTo>
                <a:lnTo>
                  <a:pt x="432" y="297"/>
                </a:lnTo>
                <a:lnTo>
                  <a:pt x="514" y="266"/>
                </a:lnTo>
                <a:lnTo>
                  <a:pt x="543" y="249"/>
                </a:lnTo>
                <a:lnTo>
                  <a:pt x="601" y="229"/>
                </a:lnTo>
                <a:lnTo>
                  <a:pt x="630" y="223"/>
                </a:lnTo>
                <a:lnTo>
                  <a:pt x="630" y="182"/>
                </a:lnTo>
                <a:lnTo>
                  <a:pt x="623" y="129"/>
                </a:lnTo>
                <a:lnTo>
                  <a:pt x="551" y="141"/>
                </a:lnTo>
                <a:lnTo>
                  <a:pt x="505" y="155"/>
                </a:lnTo>
                <a:lnTo>
                  <a:pt x="447" y="182"/>
                </a:lnTo>
                <a:lnTo>
                  <a:pt x="499" y="141"/>
                </a:lnTo>
                <a:lnTo>
                  <a:pt x="560" y="124"/>
                </a:lnTo>
                <a:lnTo>
                  <a:pt x="620" y="109"/>
                </a:lnTo>
                <a:lnTo>
                  <a:pt x="607" y="69"/>
                </a:lnTo>
                <a:lnTo>
                  <a:pt x="589" y="45"/>
                </a:lnTo>
                <a:lnTo>
                  <a:pt x="534" y="28"/>
                </a:lnTo>
                <a:lnTo>
                  <a:pt x="482" y="41"/>
                </a:lnTo>
                <a:lnTo>
                  <a:pt x="432" y="76"/>
                </a:lnTo>
                <a:lnTo>
                  <a:pt x="465" y="35"/>
                </a:lnTo>
                <a:lnTo>
                  <a:pt x="517" y="16"/>
                </a:lnTo>
                <a:lnTo>
                  <a:pt x="460" y="6"/>
                </a:lnTo>
                <a:lnTo>
                  <a:pt x="419" y="3"/>
                </a:lnTo>
                <a:lnTo>
                  <a:pt x="359" y="13"/>
                </a:lnTo>
                <a:lnTo>
                  <a:pt x="318" y="38"/>
                </a:lnTo>
                <a:lnTo>
                  <a:pt x="255" y="51"/>
                </a:lnTo>
                <a:lnTo>
                  <a:pt x="298" y="32"/>
                </a:lnTo>
                <a:lnTo>
                  <a:pt x="330" y="13"/>
                </a:lnTo>
                <a:lnTo>
                  <a:pt x="348" y="0"/>
                </a:lnTo>
                <a:lnTo>
                  <a:pt x="287" y="3"/>
                </a:lnTo>
                <a:lnTo>
                  <a:pt x="232" y="6"/>
                </a:lnTo>
                <a:lnTo>
                  <a:pt x="198" y="22"/>
                </a:lnTo>
                <a:lnTo>
                  <a:pt x="163" y="54"/>
                </a:lnTo>
                <a:lnTo>
                  <a:pt x="136" y="95"/>
                </a:lnTo>
                <a:lnTo>
                  <a:pt x="151" y="48"/>
                </a:lnTo>
                <a:lnTo>
                  <a:pt x="184" y="16"/>
                </a:lnTo>
                <a:lnTo>
                  <a:pt x="10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281" name="Group 279">
            <a:extLst>
              <a:ext uri="{FF2B5EF4-FFF2-40B4-BE49-F238E27FC236}">
                <a16:creationId xmlns:a16="http://schemas.microsoft.com/office/drawing/2014/main" id="{55AEC1B6-7755-4EEC-9257-3F03B63E306A}"/>
              </a:ext>
            </a:extLst>
          </p:cNvPr>
          <p:cNvGrpSpPr>
            <a:grpSpLocks/>
          </p:cNvGrpSpPr>
          <p:nvPr/>
        </p:nvGrpSpPr>
        <p:grpSpPr bwMode="auto">
          <a:xfrm>
            <a:off x="8320087" y="3746500"/>
            <a:ext cx="184150" cy="112713"/>
            <a:chOff x="5264" y="1904"/>
            <a:chExt cx="116" cy="71"/>
          </a:xfrm>
        </p:grpSpPr>
        <p:sp>
          <p:nvSpPr>
            <p:cNvPr id="282" name="Freeform 280">
              <a:extLst>
                <a:ext uri="{FF2B5EF4-FFF2-40B4-BE49-F238E27FC236}">
                  <a16:creationId xmlns:a16="http://schemas.microsoft.com/office/drawing/2014/main" id="{6C0D69C0-32A4-4432-BD9D-61C6C0EB2B6C}"/>
                </a:ext>
              </a:extLst>
            </p:cNvPr>
            <p:cNvSpPr>
              <a:spLocks/>
            </p:cNvSpPr>
            <p:nvPr/>
          </p:nvSpPr>
          <p:spPr bwMode="auto">
            <a:xfrm>
              <a:off x="5264" y="1904"/>
              <a:ext cx="116" cy="71"/>
            </a:xfrm>
            <a:custGeom>
              <a:avLst/>
              <a:gdLst>
                <a:gd name="T0" fmla="*/ 0 w 698"/>
                <a:gd name="T1" fmla="*/ 0 h 425"/>
                <a:gd name="T2" fmla="*/ 0 w 698"/>
                <a:gd name="T3" fmla="*/ 0 h 425"/>
                <a:gd name="T4" fmla="*/ 0 w 698"/>
                <a:gd name="T5" fmla="*/ 0 h 425"/>
                <a:gd name="T6" fmla="*/ 0 w 698"/>
                <a:gd name="T7" fmla="*/ 0 h 425"/>
                <a:gd name="T8" fmla="*/ 0 w 698"/>
                <a:gd name="T9" fmla="*/ 0 h 425"/>
                <a:gd name="T10" fmla="*/ 0 w 698"/>
                <a:gd name="T11" fmla="*/ 0 h 425"/>
                <a:gd name="T12" fmla="*/ 0 w 698"/>
                <a:gd name="T13" fmla="*/ 0 h 425"/>
                <a:gd name="T14" fmla="*/ 0 w 698"/>
                <a:gd name="T15" fmla="*/ 0 h 425"/>
                <a:gd name="T16" fmla="*/ 0 w 698"/>
                <a:gd name="T17" fmla="*/ 0 h 425"/>
                <a:gd name="T18" fmla="*/ 0 w 698"/>
                <a:gd name="T19" fmla="*/ 0 h 425"/>
                <a:gd name="T20" fmla="*/ 0 w 698"/>
                <a:gd name="T21" fmla="*/ 0 h 425"/>
                <a:gd name="T22" fmla="*/ 0 w 698"/>
                <a:gd name="T23" fmla="*/ 0 h 425"/>
                <a:gd name="T24" fmla="*/ 0 w 698"/>
                <a:gd name="T25" fmla="*/ 0 h 425"/>
                <a:gd name="T26" fmla="*/ 0 w 698"/>
                <a:gd name="T27" fmla="*/ 0 h 425"/>
                <a:gd name="T28" fmla="*/ 0 w 698"/>
                <a:gd name="T29" fmla="*/ 0 h 425"/>
                <a:gd name="T30" fmla="*/ 0 w 698"/>
                <a:gd name="T31" fmla="*/ 0 h 425"/>
                <a:gd name="T32" fmla="*/ 0 w 698"/>
                <a:gd name="T33" fmla="*/ 0 h 425"/>
                <a:gd name="T34" fmla="*/ 0 w 698"/>
                <a:gd name="T35" fmla="*/ 0 h 425"/>
                <a:gd name="T36" fmla="*/ 0 w 698"/>
                <a:gd name="T37" fmla="*/ 0 h 425"/>
                <a:gd name="T38" fmla="*/ 0 w 698"/>
                <a:gd name="T39" fmla="*/ 0 h 425"/>
                <a:gd name="T40" fmla="*/ 0 w 698"/>
                <a:gd name="T41" fmla="*/ 0 h 425"/>
                <a:gd name="T42" fmla="*/ 0 w 698"/>
                <a:gd name="T43" fmla="*/ 0 h 425"/>
                <a:gd name="T44" fmla="*/ 0 w 698"/>
                <a:gd name="T45" fmla="*/ 0 h 425"/>
                <a:gd name="T46" fmla="*/ 0 w 698"/>
                <a:gd name="T47" fmla="*/ 0 h 425"/>
                <a:gd name="T48" fmla="*/ 0 w 698"/>
                <a:gd name="T49" fmla="*/ 0 h 425"/>
                <a:gd name="T50" fmla="*/ 0 w 698"/>
                <a:gd name="T51" fmla="*/ 0 h 425"/>
                <a:gd name="T52" fmla="*/ 0 w 698"/>
                <a:gd name="T53" fmla="*/ 0 h 425"/>
                <a:gd name="T54" fmla="*/ 0 w 698"/>
                <a:gd name="T55" fmla="*/ 0 h 425"/>
                <a:gd name="T56" fmla="*/ 0 w 698"/>
                <a:gd name="T57" fmla="*/ 0 h 425"/>
                <a:gd name="T58" fmla="*/ 0 w 698"/>
                <a:gd name="T59" fmla="*/ 0 h 425"/>
                <a:gd name="T60" fmla="*/ 0 w 698"/>
                <a:gd name="T61" fmla="*/ 0 h 425"/>
                <a:gd name="T62" fmla="*/ 0 w 698"/>
                <a:gd name="T63" fmla="*/ 0 h 425"/>
                <a:gd name="T64" fmla="*/ 0 w 698"/>
                <a:gd name="T65" fmla="*/ 0 h 425"/>
                <a:gd name="T66" fmla="*/ 0 w 698"/>
                <a:gd name="T67" fmla="*/ 0 h 425"/>
                <a:gd name="T68" fmla="*/ 0 w 698"/>
                <a:gd name="T69" fmla="*/ 0 h 425"/>
                <a:gd name="T70" fmla="*/ 0 w 698"/>
                <a:gd name="T71" fmla="*/ 0 h 425"/>
                <a:gd name="T72" fmla="*/ 0 w 698"/>
                <a:gd name="T73" fmla="*/ 0 h 425"/>
                <a:gd name="T74" fmla="*/ 0 w 698"/>
                <a:gd name="T75" fmla="*/ 0 h 425"/>
                <a:gd name="T76" fmla="*/ 0 w 698"/>
                <a:gd name="T77" fmla="*/ 0 h 425"/>
                <a:gd name="T78" fmla="*/ 0 w 698"/>
                <a:gd name="T79" fmla="*/ 0 h 425"/>
                <a:gd name="T80" fmla="*/ 0 w 698"/>
                <a:gd name="T81" fmla="*/ 0 h 425"/>
                <a:gd name="T82" fmla="*/ 0 w 698"/>
                <a:gd name="T83" fmla="*/ 0 h 425"/>
                <a:gd name="T84" fmla="*/ 0 w 698"/>
                <a:gd name="T85" fmla="*/ 0 h 425"/>
                <a:gd name="T86" fmla="*/ 0 w 698"/>
                <a:gd name="T87" fmla="*/ 0 h 425"/>
                <a:gd name="T88" fmla="*/ 0 w 698"/>
                <a:gd name="T89" fmla="*/ 0 h 425"/>
                <a:gd name="T90" fmla="*/ 0 w 698"/>
                <a:gd name="T91" fmla="*/ 0 h 425"/>
                <a:gd name="T92" fmla="*/ 0 w 698"/>
                <a:gd name="T93" fmla="*/ 0 h 425"/>
                <a:gd name="T94" fmla="*/ 0 w 698"/>
                <a:gd name="T95" fmla="*/ 0 h 425"/>
                <a:gd name="T96" fmla="*/ 0 w 698"/>
                <a:gd name="T97" fmla="*/ 0 h 425"/>
                <a:gd name="T98" fmla="*/ 0 w 698"/>
                <a:gd name="T99" fmla="*/ 0 h 4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8"/>
                <a:gd name="T151" fmla="*/ 0 h 425"/>
                <a:gd name="T152" fmla="*/ 698 w 698"/>
                <a:gd name="T153" fmla="*/ 425 h 4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8" h="425">
                  <a:moveTo>
                    <a:pt x="698" y="253"/>
                  </a:moveTo>
                  <a:lnTo>
                    <a:pt x="611" y="233"/>
                  </a:lnTo>
                  <a:lnTo>
                    <a:pt x="579" y="227"/>
                  </a:lnTo>
                  <a:lnTo>
                    <a:pt x="558" y="210"/>
                  </a:lnTo>
                  <a:lnTo>
                    <a:pt x="538" y="182"/>
                  </a:lnTo>
                  <a:lnTo>
                    <a:pt x="496" y="143"/>
                  </a:lnTo>
                  <a:lnTo>
                    <a:pt x="420" y="79"/>
                  </a:lnTo>
                  <a:lnTo>
                    <a:pt x="407" y="58"/>
                  </a:lnTo>
                  <a:lnTo>
                    <a:pt x="387" y="38"/>
                  </a:lnTo>
                  <a:lnTo>
                    <a:pt x="347" y="32"/>
                  </a:lnTo>
                  <a:lnTo>
                    <a:pt x="225" y="11"/>
                  </a:lnTo>
                  <a:lnTo>
                    <a:pt x="192" y="0"/>
                  </a:lnTo>
                  <a:lnTo>
                    <a:pt x="162" y="14"/>
                  </a:lnTo>
                  <a:lnTo>
                    <a:pt x="147" y="27"/>
                  </a:lnTo>
                  <a:lnTo>
                    <a:pt x="75" y="52"/>
                  </a:lnTo>
                  <a:lnTo>
                    <a:pt x="48" y="62"/>
                  </a:lnTo>
                  <a:lnTo>
                    <a:pt x="37" y="73"/>
                  </a:lnTo>
                  <a:lnTo>
                    <a:pt x="24" y="114"/>
                  </a:lnTo>
                  <a:lnTo>
                    <a:pt x="16" y="133"/>
                  </a:lnTo>
                  <a:lnTo>
                    <a:pt x="9" y="146"/>
                  </a:lnTo>
                  <a:lnTo>
                    <a:pt x="0" y="165"/>
                  </a:lnTo>
                  <a:lnTo>
                    <a:pt x="0" y="181"/>
                  </a:lnTo>
                  <a:lnTo>
                    <a:pt x="15" y="191"/>
                  </a:lnTo>
                  <a:lnTo>
                    <a:pt x="43" y="190"/>
                  </a:lnTo>
                  <a:lnTo>
                    <a:pt x="89" y="168"/>
                  </a:lnTo>
                  <a:lnTo>
                    <a:pt x="147" y="158"/>
                  </a:lnTo>
                  <a:lnTo>
                    <a:pt x="198" y="165"/>
                  </a:lnTo>
                  <a:lnTo>
                    <a:pt x="144" y="179"/>
                  </a:lnTo>
                  <a:lnTo>
                    <a:pt x="105" y="191"/>
                  </a:lnTo>
                  <a:lnTo>
                    <a:pt x="61" y="210"/>
                  </a:lnTo>
                  <a:lnTo>
                    <a:pt x="51" y="224"/>
                  </a:lnTo>
                  <a:lnTo>
                    <a:pt x="51" y="242"/>
                  </a:lnTo>
                  <a:lnTo>
                    <a:pt x="67" y="253"/>
                  </a:lnTo>
                  <a:lnTo>
                    <a:pt x="87" y="250"/>
                  </a:lnTo>
                  <a:lnTo>
                    <a:pt x="150" y="233"/>
                  </a:lnTo>
                  <a:lnTo>
                    <a:pt x="205" y="230"/>
                  </a:lnTo>
                  <a:lnTo>
                    <a:pt x="249" y="233"/>
                  </a:lnTo>
                  <a:lnTo>
                    <a:pt x="273" y="250"/>
                  </a:lnTo>
                  <a:lnTo>
                    <a:pt x="301" y="279"/>
                  </a:lnTo>
                  <a:lnTo>
                    <a:pt x="323" y="310"/>
                  </a:lnTo>
                  <a:lnTo>
                    <a:pt x="346" y="342"/>
                  </a:lnTo>
                  <a:lnTo>
                    <a:pt x="364" y="366"/>
                  </a:lnTo>
                  <a:lnTo>
                    <a:pt x="397" y="389"/>
                  </a:lnTo>
                  <a:lnTo>
                    <a:pt x="429" y="396"/>
                  </a:lnTo>
                  <a:lnTo>
                    <a:pt x="464" y="399"/>
                  </a:lnTo>
                  <a:lnTo>
                    <a:pt x="507" y="396"/>
                  </a:lnTo>
                  <a:lnTo>
                    <a:pt x="539" y="393"/>
                  </a:lnTo>
                  <a:lnTo>
                    <a:pt x="582" y="404"/>
                  </a:lnTo>
                  <a:lnTo>
                    <a:pt x="698" y="425"/>
                  </a:lnTo>
                  <a:lnTo>
                    <a:pt x="698" y="253"/>
                  </a:lnTo>
                  <a:close/>
                </a:path>
              </a:pathLst>
            </a:custGeom>
            <a:solidFill>
              <a:srgbClr val="FFC080"/>
            </a:solidFill>
            <a:ln w="1588">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3" name="Freeform 281">
              <a:extLst>
                <a:ext uri="{FF2B5EF4-FFF2-40B4-BE49-F238E27FC236}">
                  <a16:creationId xmlns:a16="http://schemas.microsoft.com/office/drawing/2014/main" id="{0058A34F-1230-4F39-852D-44070F40426A}"/>
                </a:ext>
              </a:extLst>
            </p:cNvPr>
            <p:cNvSpPr>
              <a:spLocks/>
            </p:cNvSpPr>
            <p:nvPr/>
          </p:nvSpPr>
          <p:spPr bwMode="auto">
            <a:xfrm>
              <a:off x="5269" y="1916"/>
              <a:ext cx="37" cy="9"/>
            </a:xfrm>
            <a:custGeom>
              <a:avLst/>
              <a:gdLst>
                <a:gd name="T0" fmla="*/ 0 w 223"/>
                <a:gd name="T1" fmla="*/ 0 h 52"/>
                <a:gd name="T2" fmla="*/ 0 w 223"/>
                <a:gd name="T3" fmla="*/ 0 h 52"/>
                <a:gd name="T4" fmla="*/ 0 w 223"/>
                <a:gd name="T5" fmla="*/ 0 h 52"/>
                <a:gd name="T6" fmla="*/ 0 w 223"/>
                <a:gd name="T7" fmla="*/ 0 h 52"/>
                <a:gd name="T8" fmla="*/ 0 w 223"/>
                <a:gd name="T9" fmla="*/ 0 h 52"/>
                <a:gd name="T10" fmla="*/ 0 w 223"/>
                <a:gd name="T11" fmla="*/ 0 h 52"/>
                <a:gd name="T12" fmla="*/ 0 w 223"/>
                <a:gd name="T13" fmla="*/ 0 h 52"/>
                <a:gd name="T14" fmla="*/ 0 w 223"/>
                <a:gd name="T15" fmla="*/ 0 h 52"/>
                <a:gd name="T16" fmla="*/ 0 w 223"/>
                <a:gd name="T17" fmla="*/ 0 h 52"/>
                <a:gd name="T18" fmla="*/ 0 w 223"/>
                <a:gd name="T19" fmla="*/ 0 h 52"/>
                <a:gd name="T20" fmla="*/ 0 w 223"/>
                <a:gd name="T21" fmla="*/ 0 h 52"/>
                <a:gd name="T22" fmla="*/ 0 w 223"/>
                <a:gd name="T23" fmla="*/ 0 h 52"/>
                <a:gd name="T24" fmla="*/ 0 w 223"/>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3"/>
                <a:gd name="T40" fmla="*/ 0 h 52"/>
                <a:gd name="T41" fmla="*/ 223 w 223"/>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3" h="52">
                  <a:moveTo>
                    <a:pt x="0" y="52"/>
                  </a:moveTo>
                  <a:lnTo>
                    <a:pt x="38" y="36"/>
                  </a:lnTo>
                  <a:lnTo>
                    <a:pt x="69" y="30"/>
                  </a:lnTo>
                  <a:lnTo>
                    <a:pt x="107" y="18"/>
                  </a:lnTo>
                  <a:lnTo>
                    <a:pt x="139" y="11"/>
                  </a:lnTo>
                  <a:lnTo>
                    <a:pt x="189" y="15"/>
                  </a:lnTo>
                  <a:lnTo>
                    <a:pt x="223" y="18"/>
                  </a:lnTo>
                  <a:lnTo>
                    <a:pt x="171" y="8"/>
                  </a:lnTo>
                  <a:lnTo>
                    <a:pt x="127" y="0"/>
                  </a:lnTo>
                  <a:lnTo>
                    <a:pt x="69" y="24"/>
                  </a:lnTo>
                  <a:lnTo>
                    <a:pt x="38" y="28"/>
                  </a:lnTo>
                  <a:lnTo>
                    <a:pt x="3" y="45"/>
                  </a:lnTo>
                  <a:lnTo>
                    <a:pt x="0" y="5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4" name="Freeform 282">
              <a:extLst>
                <a:ext uri="{FF2B5EF4-FFF2-40B4-BE49-F238E27FC236}">
                  <a16:creationId xmlns:a16="http://schemas.microsoft.com/office/drawing/2014/main" id="{92FA6F32-3FA5-4302-A7E9-C00E66139FF6}"/>
                </a:ext>
              </a:extLst>
            </p:cNvPr>
            <p:cNvSpPr>
              <a:spLocks/>
            </p:cNvSpPr>
            <p:nvPr/>
          </p:nvSpPr>
          <p:spPr bwMode="auto">
            <a:xfrm>
              <a:off x="5289" y="1907"/>
              <a:ext cx="31" cy="6"/>
            </a:xfrm>
            <a:custGeom>
              <a:avLst/>
              <a:gdLst>
                <a:gd name="T0" fmla="*/ 0 w 188"/>
                <a:gd name="T1" fmla="*/ 0 h 36"/>
                <a:gd name="T2" fmla="*/ 0 w 188"/>
                <a:gd name="T3" fmla="*/ 0 h 36"/>
                <a:gd name="T4" fmla="*/ 0 w 188"/>
                <a:gd name="T5" fmla="*/ 0 h 36"/>
                <a:gd name="T6" fmla="*/ 0 w 188"/>
                <a:gd name="T7" fmla="*/ 0 h 36"/>
                <a:gd name="T8" fmla="*/ 0 w 188"/>
                <a:gd name="T9" fmla="*/ 0 h 36"/>
                <a:gd name="T10" fmla="*/ 0 w 188"/>
                <a:gd name="T11" fmla="*/ 0 h 36"/>
                <a:gd name="T12" fmla="*/ 0 w 188"/>
                <a:gd name="T13" fmla="*/ 0 h 36"/>
                <a:gd name="T14" fmla="*/ 0 w 188"/>
                <a:gd name="T15" fmla="*/ 0 h 36"/>
                <a:gd name="T16" fmla="*/ 0 w 188"/>
                <a:gd name="T17" fmla="*/ 0 h 36"/>
                <a:gd name="T18" fmla="*/ 0 w 188"/>
                <a:gd name="T19" fmla="*/ 0 h 36"/>
                <a:gd name="T20" fmla="*/ 0 w 188"/>
                <a:gd name="T21" fmla="*/ 0 h 36"/>
                <a:gd name="T22" fmla="*/ 0 w 18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
                <a:gd name="T37" fmla="*/ 0 h 36"/>
                <a:gd name="T38" fmla="*/ 188 w 18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 h="36">
                  <a:moveTo>
                    <a:pt x="51" y="0"/>
                  </a:moveTo>
                  <a:lnTo>
                    <a:pt x="29" y="1"/>
                  </a:lnTo>
                  <a:lnTo>
                    <a:pt x="0" y="11"/>
                  </a:lnTo>
                  <a:lnTo>
                    <a:pt x="19" y="9"/>
                  </a:lnTo>
                  <a:lnTo>
                    <a:pt x="48" y="4"/>
                  </a:lnTo>
                  <a:lnTo>
                    <a:pt x="109" y="20"/>
                  </a:lnTo>
                  <a:lnTo>
                    <a:pt x="143" y="30"/>
                  </a:lnTo>
                  <a:lnTo>
                    <a:pt x="181" y="36"/>
                  </a:lnTo>
                  <a:lnTo>
                    <a:pt x="188" y="30"/>
                  </a:lnTo>
                  <a:lnTo>
                    <a:pt x="146" y="22"/>
                  </a:lnTo>
                  <a:lnTo>
                    <a:pt x="97" y="11"/>
                  </a:lnTo>
                  <a:lnTo>
                    <a:pt x="5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5" name="Freeform 283">
              <a:extLst>
                <a:ext uri="{FF2B5EF4-FFF2-40B4-BE49-F238E27FC236}">
                  <a16:creationId xmlns:a16="http://schemas.microsoft.com/office/drawing/2014/main" id="{2A40FED0-7C5B-4842-A5F6-25B567736F32}"/>
                </a:ext>
              </a:extLst>
            </p:cNvPr>
            <p:cNvSpPr>
              <a:spLocks/>
            </p:cNvSpPr>
            <p:nvPr/>
          </p:nvSpPr>
          <p:spPr bwMode="auto">
            <a:xfrm>
              <a:off x="5295" y="1929"/>
              <a:ext cx="13" cy="3"/>
            </a:xfrm>
            <a:custGeom>
              <a:avLst/>
              <a:gdLst>
                <a:gd name="T0" fmla="*/ 0 w 76"/>
                <a:gd name="T1" fmla="*/ 0 h 17"/>
                <a:gd name="T2" fmla="*/ 0 w 76"/>
                <a:gd name="T3" fmla="*/ 0 h 17"/>
                <a:gd name="T4" fmla="*/ 0 w 76"/>
                <a:gd name="T5" fmla="*/ 0 h 17"/>
                <a:gd name="T6" fmla="*/ 0 w 76"/>
                <a:gd name="T7" fmla="*/ 0 h 17"/>
                <a:gd name="T8" fmla="*/ 0 w 76"/>
                <a:gd name="T9" fmla="*/ 0 h 17"/>
                <a:gd name="T10" fmla="*/ 0 w 76"/>
                <a:gd name="T11" fmla="*/ 0 h 17"/>
                <a:gd name="T12" fmla="*/ 0 w 76"/>
                <a:gd name="T13" fmla="*/ 0 h 17"/>
                <a:gd name="T14" fmla="*/ 0 60000 65536"/>
                <a:gd name="T15" fmla="*/ 0 60000 65536"/>
                <a:gd name="T16" fmla="*/ 0 60000 65536"/>
                <a:gd name="T17" fmla="*/ 0 60000 65536"/>
                <a:gd name="T18" fmla="*/ 0 60000 65536"/>
                <a:gd name="T19" fmla="*/ 0 60000 65536"/>
                <a:gd name="T20" fmla="*/ 0 60000 65536"/>
                <a:gd name="T21" fmla="*/ 0 w 76"/>
                <a:gd name="T22" fmla="*/ 0 h 17"/>
                <a:gd name="T23" fmla="*/ 76 w 76"/>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7">
                  <a:moveTo>
                    <a:pt x="0" y="8"/>
                  </a:moveTo>
                  <a:lnTo>
                    <a:pt x="8" y="17"/>
                  </a:lnTo>
                  <a:lnTo>
                    <a:pt x="36" y="12"/>
                  </a:lnTo>
                  <a:lnTo>
                    <a:pt x="67" y="12"/>
                  </a:lnTo>
                  <a:lnTo>
                    <a:pt x="76" y="0"/>
                  </a:lnTo>
                  <a:lnTo>
                    <a:pt x="55" y="4"/>
                  </a:lnTo>
                  <a:lnTo>
                    <a:pt x="0" y="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6" name="Freeform 284">
              <a:extLst>
                <a:ext uri="{FF2B5EF4-FFF2-40B4-BE49-F238E27FC236}">
                  <a16:creationId xmlns:a16="http://schemas.microsoft.com/office/drawing/2014/main" id="{93B7923F-FB65-4F51-B872-713B5B0E50DD}"/>
                </a:ext>
              </a:extLst>
            </p:cNvPr>
            <p:cNvSpPr>
              <a:spLocks/>
            </p:cNvSpPr>
            <p:nvPr/>
          </p:nvSpPr>
          <p:spPr bwMode="auto">
            <a:xfrm>
              <a:off x="5268" y="1926"/>
              <a:ext cx="3" cy="6"/>
            </a:xfrm>
            <a:custGeom>
              <a:avLst/>
              <a:gdLst>
                <a:gd name="T0" fmla="*/ 0 w 19"/>
                <a:gd name="T1" fmla="*/ 0 h 32"/>
                <a:gd name="T2" fmla="*/ 0 w 19"/>
                <a:gd name="T3" fmla="*/ 0 h 32"/>
                <a:gd name="T4" fmla="*/ 0 w 19"/>
                <a:gd name="T5" fmla="*/ 0 h 32"/>
                <a:gd name="T6" fmla="*/ 0 w 19"/>
                <a:gd name="T7" fmla="*/ 0 h 32"/>
                <a:gd name="T8" fmla="*/ 0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19" y="0"/>
                  </a:moveTo>
                  <a:lnTo>
                    <a:pt x="19" y="9"/>
                  </a:lnTo>
                  <a:lnTo>
                    <a:pt x="14" y="24"/>
                  </a:lnTo>
                  <a:lnTo>
                    <a:pt x="0" y="32"/>
                  </a:lnTo>
                  <a:lnTo>
                    <a:pt x="1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7" name="Freeform 285">
              <a:extLst>
                <a:ext uri="{FF2B5EF4-FFF2-40B4-BE49-F238E27FC236}">
                  <a16:creationId xmlns:a16="http://schemas.microsoft.com/office/drawing/2014/main" id="{98AA29D1-AEA3-47F7-95D5-903EADBD86F2}"/>
                </a:ext>
              </a:extLst>
            </p:cNvPr>
            <p:cNvSpPr>
              <a:spLocks/>
            </p:cNvSpPr>
            <p:nvPr/>
          </p:nvSpPr>
          <p:spPr bwMode="auto">
            <a:xfrm>
              <a:off x="5277" y="1940"/>
              <a:ext cx="3" cy="3"/>
            </a:xfrm>
            <a:custGeom>
              <a:avLst/>
              <a:gdLst>
                <a:gd name="T0" fmla="*/ 0 w 14"/>
                <a:gd name="T1" fmla="*/ 0 h 18"/>
                <a:gd name="T2" fmla="*/ 0 w 14"/>
                <a:gd name="T3" fmla="*/ 0 h 18"/>
                <a:gd name="T4" fmla="*/ 0 w 14"/>
                <a:gd name="T5" fmla="*/ 0 h 18"/>
                <a:gd name="T6" fmla="*/ 0 w 14"/>
                <a:gd name="T7" fmla="*/ 0 h 18"/>
                <a:gd name="T8" fmla="*/ 0 60000 65536"/>
                <a:gd name="T9" fmla="*/ 0 60000 65536"/>
                <a:gd name="T10" fmla="*/ 0 60000 65536"/>
                <a:gd name="T11" fmla="*/ 0 60000 65536"/>
                <a:gd name="T12" fmla="*/ 0 w 14"/>
                <a:gd name="T13" fmla="*/ 0 h 18"/>
                <a:gd name="T14" fmla="*/ 14 w 14"/>
                <a:gd name="T15" fmla="*/ 18 h 18"/>
              </a:gdLst>
              <a:ahLst/>
              <a:cxnLst>
                <a:cxn ang="T8">
                  <a:pos x="T0" y="T1"/>
                </a:cxn>
                <a:cxn ang="T9">
                  <a:pos x="T2" y="T3"/>
                </a:cxn>
                <a:cxn ang="T10">
                  <a:pos x="T4" y="T5"/>
                </a:cxn>
                <a:cxn ang="T11">
                  <a:pos x="T6" y="T7"/>
                </a:cxn>
              </a:cxnLst>
              <a:rect l="T12" t="T13" r="T14" b="T15"/>
              <a:pathLst>
                <a:path w="14" h="18">
                  <a:moveTo>
                    <a:pt x="14" y="0"/>
                  </a:moveTo>
                  <a:lnTo>
                    <a:pt x="11" y="9"/>
                  </a:lnTo>
                  <a:lnTo>
                    <a:pt x="0" y="18"/>
                  </a:lnTo>
                  <a:lnTo>
                    <a:pt x="14"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8" name="Freeform 286">
              <a:extLst>
                <a:ext uri="{FF2B5EF4-FFF2-40B4-BE49-F238E27FC236}">
                  <a16:creationId xmlns:a16="http://schemas.microsoft.com/office/drawing/2014/main" id="{5A7213FF-155D-45A7-B8D6-0C5197B75096}"/>
                </a:ext>
              </a:extLst>
            </p:cNvPr>
            <p:cNvSpPr>
              <a:spLocks/>
            </p:cNvSpPr>
            <p:nvPr/>
          </p:nvSpPr>
          <p:spPr bwMode="auto">
            <a:xfrm>
              <a:off x="5319" y="1921"/>
              <a:ext cx="6" cy="7"/>
            </a:xfrm>
            <a:custGeom>
              <a:avLst/>
              <a:gdLst>
                <a:gd name="T0" fmla="*/ 0 w 35"/>
                <a:gd name="T1" fmla="*/ 0 h 43"/>
                <a:gd name="T2" fmla="*/ 0 w 35"/>
                <a:gd name="T3" fmla="*/ 0 h 43"/>
                <a:gd name="T4" fmla="*/ 0 w 35"/>
                <a:gd name="T5" fmla="*/ 0 h 43"/>
                <a:gd name="T6" fmla="*/ 0 w 35"/>
                <a:gd name="T7" fmla="*/ 0 h 43"/>
                <a:gd name="T8" fmla="*/ 0 w 35"/>
                <a:gd name="T9" fmla="*/ 0 h 43"/>
                <a:gd name="T10" fmla="*/ 0 60000 65536"/>
                <a:gd name="T11" fmla="*/ 0 60000 65536"/>
                <a:gd name="T12" fmla="*/ 0 60000 65536"/>
                <a:gd name="T13" fmla="*/ 0 60000 65536"/>
                <a:gd name="T14" fmla="*/ 0 60000 65536"/>
                <a:gd name="T15" fmla="*/ 0 w 35"/>
                <a:gd name="T16" fmla="*/ 0 h 43"/>
                <a:gd name="T17" fmla="*/ 35 w 35"/>
                <a:gd name="T18" fmla="*/ 43 h 43"/>
              </a:gdLst>
              <a:ahLst/>
              <a:cxnLst>
                <a:cxn ang="T10">
                  <a:pos x="T0" y="T1"/>
                </a:cxn>
                <a:cxn ang="T11">
                  <a:pos x="T2" y="T3"/>
                </a:cxn>
                <a:cxn ang="T12">
                  <a:pos x="T4" y="T5"/>
                </a:cxn>
                <a:cxn ang="T13">
                  <a:pos x="T6" y="T7"/>
                </a:cxn>
                <a:cxn ang="T14">
                  <a:pos x="T8" y="T9"/>
                </a:cxn>
              </a:cxnLst>
              <a:rect l="T15" t="T16" r="T17" b="T18"/>
              <a:pathLst>
                <a:path w="35" h="43">
                  <a:moveTo>
                    <a:pt x="0" y="0"/>
                  </a:moveTo>
                  <a:lnTo>
                    <a:pt x="7" y="14"/>
                  </a:lnTo>
                  <a:lnTo>
                    <a:pt x="7" y="24"/>
                  </a:lnTo>
                  <a:lnTo>
                    <a:pt x="35" y="4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9" name="Freeform 287">
              <a:extLst>
                <a:ext uri="{FF2B5EF4-FFF2-40B4-BE49-F238E27FC236}">
                  <a16:creationId xmlns:a16="http://schemas.microsoft.com/office/drawing/2014/main" id="{EA9419EE-E73D-469D-A67B-3616D0E985AA}"/>
                </a:ext>
              </a:extLst>
            </p:cNvPr>
            <p:cNvSpPr>
              <a:spLocks/>
            </p:cNvSpPr>
            <p:nvPr/>
          </p:nvSpPr>
          <p:spPr bwMode="auto">
            <a:xfrm>
              <a:off x="5330" y="1921"/>
              <a:ext cx="19" cy="19"/>
            </a:xfrm>
            <a:custGeom>
              <a:avLst/>
              <a:gdLst>
                <a:gd name="T0" fmla="*/ 0 w 114"/>
                <a:gd name="T1" fmla="*/ 0 h 114"/>
                <a:gd name="T2" fmla="*/ 0 w 114"/>
                <a:gd name="T3" fmla="*/ 0 h 114"/>
                <a:gd name="T4" fmla="*/ 0 w 114"/>
                <a:gd name="T5" fmla="*/ 0 h 114"/>
                <a:gd name="T6" fmla="*/ 0 w 114"/>
                <a:gd name="T7" fmla="*/ 0 h 114"/>
                <a:gd name="T8" fmla="*/ 0 w 114"/>
                <a:gd name="T9" fmla="*/ 0 h 114"/>
                <a:gd name="T10" fmla="*/ 0 w 114"/>
                <a:gd name="T11" fmla="*/ 0 h 114"/>
                <a:gd name="T12" fmla="*/ 0 60000 65536"/>
                <a:gd name="T13" fmla="*/ 0 60000 65536"/>
                <a:gd name="T14" fmla="*/ 0 60000 65536"/>
                <a:gd name="T15" fmla="*/ 0 60000 65536"/>
                <a:gd name="T16" fmla="*/ 0 60000 65536"/>
                <a:gd name="T17" fmla="*/ 0 60000 65536"/>
                <a:gd name="T18" fmla="*/ 0 w 114"/>
                <a:gd name="T19" fmla="*/ 0 h 114"/>
                <a:gd name="T20" fmla="*/ 114 w 114"/>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114" h="114">
                  <a:moveTo>
                    <a:pt x="0" y="0"/>
                  </a:moveTo>
                  <a:lnTo>
                    <a:pt x="21" y="35"/>
                  </a:lnTo>
                  <a:lnTo>
                    <a:pt x="43" y="63"/>
                  </a:lnTo>
                  <a:lnTo>
                    <a:pt x="114" y="114"/>
                  </a:lnTo>
                  <a:lnTo>
                    <a:pt x="47" y="5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0" name="Freeform 288">
              <a:extLst>
                <a:ext uri="{FF2B5EF4-FFF2-40B4-BE49-F238E27FC236}">
                  <a16:creationId xmlns:a16="http://schemas.microsoft.com/office/drawing/2014/main" id="{1D788FA1-5DC7-4D2A-ABA6-2CB508EEE00B}"/>
                </a:ext>
              </a:extLst>
            </p:cNvPr>
            <p:cNvSpPr>
              <a:spLocks/>
            </p:cNvSpPr>
            <p:nvPr/>
          </p:nvSpPr>
          <p:spPr bwMode="auto">
            <a:xfrm>
              <a:off x="5354" y="1948"/>
              <a:ext cx="4" cy="13"/>
            </a:xfrm>
            <a:custGeom>
              <a:avLst/>
              <a:gdLst>
                <a:gd name="T0" fmla="*/ 0 w 27"/>
                <a:gd name="T1" fmla="*/ 0 h 82"/>
                <a:gd name="T2" fmla="*/ 0 w 27"/>
                <a:gd name="T3" fmla="*/ 0 h 82"/>
                <a:gd name="T4" fmla="*/ 0 w 27"/>
                <a:gd name="T5" fmla="*/ 0 h 82"/>
                <a:gd name="T6" fmla="*/ 0 w 27"/>
                <a:gd name="T7" fmla="*/ 0 h 82"/>
                <a:gd name="T8" fmla="*/ 0 w 27"/>
                <a:gd name="T9" fmla="*/ 0 h 82"/>
                <a:gd name="T10" fmla="*/ 0 w 27"/>
                <a:gd name="T11" fmla="*/ 0 h 82"/>
                <a:gd name="T12" fmla="*/ 0 w 27"/>
                <a:gd name="T13" fmla="*/ 0 h 82"/>
                <a:gd name="T14" fmla="*/ 0 60000 65536"/>
                <a:gd name="T15" fmla="*/ 0 60000 65536"/>
                <a:gd name="T16" fmla="*/ 0 60000 65536"/>
                <a:gd name="T17" fmla="*/ 0 60000 65536"/>
                <a:gd name="T18" fmla="*/ 0 60000 65536"/>
                <a:gd name="T19" fmla="*/ 0 60000 65536"/>
                <a:gd name="T20" fmla="*/ 0 60000 65536"/>
                <a:gd name="T21" fmla="*/ 0 w 27"/>
                <a:gd name="T22" fmla="*/ 0 h 82"/>
                <a:gd name="T23" fmla="*/ 27 w 27"/>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82">
                  <a:moveTo>
                    <a:pt x="27" y="0"/>
                  </a:moveTo>
                  <a:lnTo>
                    <a:pt x="9" y="29"/>
                  </a:lnTo>
                  <a:lnTo>
                    <a:pt x="4" y="57"/>
                  </a:lnTo>
                  <a:lnTo>
                    <a:pt x="3" y="82"/>
                  </a:lnTo>
                  <a:lnTo>
                    <a:pt x="0" y="47"/>
                  </a:lnTo>
                  <a:lnTo>
                    <a:pt x="3" y="21"/>
                  </a:lnTo>
                  <a:lnTo>
                    <a:pt x="2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1" name="Freeform 289">
              <a:extLst>
                <a:ext uri="{FF2B5EF4-FFF2-40B4-BE49-F238E27FC236}">
                  <a16:creationId xmlns:a16="http://schemas.microsoft.com/office/drawing/2014/main" id="{8C39446A-854C-4AC4-B778-4B005F9EDC15}"/>
                </a:ext>
              </a:extLst>
            </p:cNvPr>
            <p:cNvSpPr>
              <a:spLocks/>
            </p:cNvSpPr>
            <p:nvPr/>
          </p:nvSpPr>
          <p:spPr bwMode="auto">
            <a:xfrm>
              <a:off x="5312" y="1934"/>
              <a:ext cx="2" cy="5"/>
            </a:xfrm>
            <a:custGeom>
              <a:avLst/>
              <a:gdLst>
                <a:gd name="T0" fmla="*/ 0 w 15"/>
                <a:gd name="T1" fmla="*/ 0 h 30"/>
                <a:gd name="T2" fmla="*/ 0 w 15"/>
                <a:gd name="T3" fmla="*/ 0 h 30"/>
                <a:gd name="T4" fmla="*/ 0 w 15"/>
                <a:gd name="T5" fmla="*/ 0 h 30"/>
                <a:gd name="T6" fmla="*/ 0 w 15"/>
                <a:gd name="T7" fmla="*/ 0 h 30"/>
                <a:gd name="T8" fmla="*/ 0 60000 65536"/>
                <a:gd name="T9" fmla="*/ 0 60000 65536"/>
                <a:gd name="T10" fmla="*/ 0 60000 65536"/>
                <a:gd name="T11" fmla="*/ 0 60000 65536"/>
                <a:gd name="T12" fmla="*/ 0 w 15"/>
                <a:gd name="T13" fmla="*/ 0 h 30"/>
                <a:gd name="T14" fmla="*/ 15 w 15"/>
                <a:gd name="T15" fmla="*/ 30 h 30"/>
              </a:gdLst>
              <a:ahLst/>
              <a:cxnLst>
                <a:cxn ang="T8">
                  <a:pos x="T0" y="T1"/>
                </a:cxn>
                <a:cxn ang="T9">
                  <a:pos x="T2" y="T3"/>
                </a:cxn>
                <a:cxn ang="T10">
                  <a:pos x="T4" y="T5"/>
                </a:cxn>
                <a:cxn ang="T11">
                  <a:pos x="T6" y="T7"/>
                </a:cxn>
              </a:cxnLst>
              <a:rect l="T12" t="T13" r="T14" b="T15"/>
              <a:pathLst>
                <a:path w="15" h="30">
                  <a:moveTo>
                    <a:pt x="11" y="0"/>
                  </a:moveTo>
                  <a:lnTo>
                    <a:pt x="15" y="12"/>
                  </a:lnTo>
                  <a:lnTo>
                    <a:pt x="0" y="30"/>
                  </a:lnTo>
                  <a:lnTo>
                    <a:pt x="1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292" name="Group 290">
            <a:extLst>
              <a:ext uri="{FF2B5EF4-FFF2-40B4-BE49-F238E27FC236}">
                <a16:creationId xmlns:a16="http://schemas.microsoft.com/office/drawing/2014/main" id="{F4D5B63A-7E9C-439C-AB22-D4216076067E}"/>
              </a:ext>
            </a:extLst>
          </p:cNvPr>
          <p:cNvGrpSpPr>
            <a:grpSpLocks/>
          </p:cNvGrpSpPr>
          <p:nvPr/>
        </p:nvGrpSpPr>
        <p:grpSpPr bwMode="auto">
          <a:xfrm>
            <a:off x="8475662" y="3498850"/>
            <a:ext cx="425450" cy="484188"/>
            <a:chOff x="5362" y="1748"/>
            <a:chExt cx="268" cy="305"/>
          </a:xfrm>
        </p:grpSpPr>
        <p:sp>
          <p:nvSpPr>
            <p:cNvPr id="293" name="Freeform 291">
              <a:extLst>
                <a:ext uri="{FF2B5EF4-FFF2-40B4-BE49-F238E27FC236}">
                  <a16:creationId xmlns:a16="http://schemas.microsoft.com/office/drawing/2014/main" id="{64F8DDA2-FF71-4457-BB52-BD48EB90E80E}"/>
                </a:ext>
              </a:extLst>
            </p:cNvPr>
            <p:cNvSpPr>
              <a:spLocks/>
            </p:cNvSpPr>
            <p:nvPr/>
          </p:nvSpPr>
          <p:spPr bwMode="auto">
            <a:xfrm>
              <a:off x="5477" y="1748"/>
              <a:ext cx="8" cy="6"/>
            </a:xfrm>
            <a:custGeom>
              <a:avLst/>
              <a:gdLst>
                <a:gd name="T0" fmla="*/ 0 w 51"/>
                <a:gd name="T1" fmla="*/ 0 h 36"/>
                <a:gd name="T2" fmla="*/ 0 w 51"/>
                <a:gd name="T3" fmla="*/ 0 h 36"/>
                <a:gd name="T4" fmla="*/ 0 w 51"/>
                <a:gd name="T5" fmla="*/ 0 h 36"/>
                <a:gd name="T6" fmla="*/ 0 w 51"/>
                <a:gd name="T7" fmla="*/ 0 h 36"/>
                <a:gd name="T8" fmla="*/ 0 w 51"/>
                <a:gd name="T9" fmla="*/ 0 h 36"/>
                <a:gd name="T10" fmla="*/ 0 w 51"/>
                <a:gd name="T11" fmla="*/ 0 h 36"/>
                <a:gd name="T12" fmla="*/ 0 w 51"/>
                <a:gd name="T13" fmla="*/ 0 h 36"/>
                <a:gd name="T14" fmla="*/ 0 w 51"/>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36"/>
                <a:gd name="T26" fmla="*/ 51 w 51"/>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36">
                  <a:moveTo>
                    <a:pt x="0" y="0"/>
                  </a:moveTo>
                  <a:lnTo>
                    <a:pt x="14" y="10"/>
                  </a:lnTo>
                  <a:lnTo>
                    <a:pt x="29" y="15"/>
                  </a:lnTo>
                  <a:lnTo>
                    <a:pt x="43" y="23"/>
                  </a:lnTo>
                  <a:lnTo>
                    <a:pt x="51" y="36"/>
                  </a:lnTo>
                  <a:lnTo>
                    <a:pt x="39" y="32"/>
                  </a:lnTo>
                  <a:lnTo>
                    <a:pt x="14" y="2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4" name="Freeform 292">
              <a:extLst>
                <a:ext uri="{FF2B5EF4-FFF2-40B4-BE49-F238E27FC236}">
                  <a16:creationId xmlns:a16="http://schemas.microsoft.com/office/drawing/2014/main" id="{92EEB65C-F617-424B-845A-3BD1C126E6BF}"/>
                </a:ext>
              </a:extLst>
            </p:cNvPr>
            <p:cNvSpPr>
              <a:spLocks/>
            </p:cNvSpPr>
            <p:nvPr/>
          </p:nvSpPr>
          <p:spPr bwMode="auto">
            <a:xfrm>
              <a:off x="5479" y="1758"/>
              <a:ext cx="2" cy="4"/>
            </a:xfrm>
            <a:custGeom>
              <a:avLst/>
              <a:gdLst>
                <a:gd name="T0" fmla="*/ 0 w 14"/>
                <a:gd name="T1" fmla="*/ 0 h 24"/>
                <a:gd name="T2" fmla="*/ 0 w 14"/>
                <a:gd name="T3" fmla="*/ 0 h 24"/>
                <a:gd name="T4" fmla="*/ 0 w 14"/>
                <a:gd name="T5" fmla="*/ 0 h 24"/>
                <a:gd name="T6" fmla="*/ 0 w 14"/>
                <a:gd name="T7" fmla="*/ 0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0" y="0"/>
                  </a:moveTo>
                  <a:lnTo>
                    <a:pt x="14" y="0"/>
                  </a:lnTo>
                  <a:lnTo>
                    <a:pt x="14" y="2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5" name="Freeform 293">
              <a:extLst>
                <a:ext uri="{FF2B5EF4-FFF2-40B4-BE49-F238E27FC236}">
                  <a16:creationId xmlns:a16="http://schemas.microsoft.com/office/drawing/2014/main" id="{C5A6352B-4C5B-4CAB-B1CC-7D7947252F23}"/>
                </a:ext>
              </a:extLst>
            </p:cNvPr>
            <p:cNvSpPr>
              <a:spLocks/>
            </p:cNvSpPr>
            <p:nvPr/>
          </p:nvSpPr>
          <p:spPr bwMode="auto">
            <a:xfrm>
              <a:off x="5444" y="1788"/>
              <a:ext cx="71" cy="180"/>
            </a:xfrm>
            <a:custGeom>
              <a:avLst/>
              <a:gdLst>
                <a:gd name="T0" fmla="*/ 0 w 431"/>
                <a:gd name="T1" fmla="*/ 0 h 1076"/>
                <a:gd name="T2" fmla="*/ 0 w 431"/>
                <a:gd name="T3" fmla="*/ 0 h 1076"/>
                <a:gd name="T4" fmla="*/ 0 w 431"/>
                <a:gd name="T5" fmla="*/ 0 h 1076"/>
                <a:gd name="T6" fmla="*/ 0 w 431"/>
                <a:gd name="T7" fmla="*/ 0 h 1076"/>
                <a:gd name="T8" fmla="*/ 0 w 431"/>
                <a:gd name="T9" fmla="*/ 0 h 1076"/>
                <a:gd name="T10" fmla="*/ 0 w 431"/>
                <a:gd name="T11" fmla="*/ 0 h 1076"/>
                <a:gd name="T12" fmla="*/ 0 w 431"/>
                <a:gd name="T13" fmla="*/ 0 h 1076"/>
                <a:gd name="T14" fmla="*/ 0 w 431"/>
                <a:gd name="T15" fmla="*/ 0 h 1076"/>
                <a:gd name="T16" fmla="*/ 0 w 431"/>
                <a:gd name="T17" fmla="*/ 0 h 1076"/>
                <a:gd name="T18" fmla="*/ 0 w 431"/>
                <a:gd name="T19" fmla="*/ 0 h 10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
                <a:gd name="T31" fmla="*/ 0 h 1076"/>
                <a:gd name="T32" fmla="*/ 431 w 431"/>
                <a:gd name="T33" fmla="*/ 1076 h 10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 h="1076">
                  <a:moveTo>
                    <a:pt x="369" y="0"/>
                  </a:moveTo>
                  <a:lnTo>
                    <a:pt x="328" y="44"/>
                  </a:lnTo>
                  <a:lnTo>
                    <a:pt x="317" y="108"/>
                  </a:lnTo>
                  <a:lnTo>
                    <a:pt x="254" y="170"/>
                  </a:lnTo>
                  <a:lnTo>
                    <a:pt x="126" y="461"/>
                  </a:lnTo>
                  <a:lnTo>
                    <a:pt x="57" y="724"/>
                  </a:lnTo>
                  <a:lnTo>
                    <a:pt x="0" y="1076"/>
                  </a:lnTo>
                  <a:lnTo>
                    <a:pt x="178" y="919"/>
                  </a:lnTo>
                  <a:lnTo>
                    <a:pt x="431" y="140"/>
                  </a:lnTo>
                  <a:lnTo>
                    <a:pt x="369" y="0"/>
                  </a:lnTo>
                  <a:close/>
                </a:path>
              </a:pathLst>
            </a:custGeom>
            <a:solidFill>
              <a:srgbClr val="40000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6" name="Freeform 294">
              <a:extLst>
                <a:ext uri="{FF2B5EF4-FFF2-40B4-BE49-F238E27FC236}">
                  <a16:creationId xmlns:a16="http://schemas.microsoft.com/office/drawing/2014/main" id="{1FF27115-1FB1-4F21-979B-4C1EE7A39601}"/>
                </a:ext>
              </a:extLst>
            </p:cNvPr>
            <p:cNvSpPr>
              <a:spLocks/>
            </p:cNvSpPr>
            <p:nvPr/>
          </p:nvSpPr>
          <p:spPr bwMode="auto">
            <a:xfrm>
              <a:off x="5362" y="1754"/>
              <a:ext cx="268" cy="299"/>
            </a:xfrm>
            <a:custGeom>
              <a:avLst/>
              <a:gdLst>
                <a:gd name="T0" fmla="*/ 0 w 1606"/>
                <a:gd name="T1" fmla="*/ 0 h 1792"/>
                <a:gd name="T2" fmla="*/ 0 w 1606"/>
                <a:gd name="T3" fmla="*/ 0 h 1792"/>
                <a:gd name="T4" fmla="*/ 0 w 1606"/>
                <a:gd name="T5" fmla="*/ 0 h 1792"/>
                <a:gd name="T6" fmla="*/ 0 w 1606"/>
                <a:gd name="T7" fmla="*/ 0 h 1792"/>
                <a:gd name="T8" fmla="*/ 0 w 1606"/>
                <a:gd name="T9" fmla="*/ 0 h 1792"/>
                <a:gd name="T10" fmla="*/ 0 w 1606"/>
                <a:gd name="T11" fmla="*/ 0 h 1792"/>
                <a:gd name="T12" fmla="*/ 0 w 1606"/>
                <a:gd name="T13" fmla="*/ 0 h 1792"/>
                <a:gd name="T14" fmla="*/ 0 w 1606"/>
                <a:gd name="T15" fmla="*/ 0 h 1792"/>
                <a:gd name="T16" fmla="*/ 0 w 1606"/>
                <a:gd name="T17" fmla="*/ 0 h 1792"/>
                <a:gd name="T18" fmla="*/ 0 w 1606"/>
                <a:gd name="T19" fmla="*/ 0 h 1792"/>
                <a:gd name="T20" fmla="*/ 0 w 1606"/>
                <a:gd name="T21" fmla="*/ 0 h 1792"/>
                <a:gd name="T22" fmla="*/ 0 w 1606"/>
                <a:gd name="T23" fmla="*/ 0 h 1792"/>
                <a:gd name="T24" fmla="*/ 0 w 1606"/>
                <a:gd name="T25" fmla="*/ 0 h 1792"/>
                <a:gd name="T26" fmla="*/ 0 w 1606"/>
                <a:gd name="T27" fmla="*/ 0 h 1792"/>
                <a:gd name="T28" fmla="*/ 0 w 1606"/>
                <a:gd name="T29" fmla="*/ 0 h 1792"/>
                <a:gd name="T30" fmla="*/ 0 w 1606"/>
                <a:gd name="T31" fmla="*/ 0 h 1792"/>
                <a:gd name="T32" fmla="*/ 0 w 1606"/>
                <a:gd name="T33" fmla="*/ 0 h 1792"/>
                <a:gd name="T34" fmla="*/ 0 w 1606"/>
                <a:gd name="T35" fmla="*/ 0 h 1792"/>
                <a:gd name="T36" fmla="*/ 0 w 1606"/>
                <a:gd name="T37" fmla="*/ 0 h 1792"/>
                <a:gd name="T38" fmla="*/ 0 w 1606"/>
                <a:gd name="T39" fmla="*/ 0 h 1792"/>
                <a:gd name="T40" fmla="*/ 0 w 1606"/>
                <a:gd name="T41" fmla="*/ 0 h 1792"/>
                <a:gd name="T42" fmla="*/ 0 w 1606"/>
                <a:gd name="T43" fmla="*/ 0 h 1792"/>
                <a:gd name="T44" fmla="*/ 0 w 1606"/>
                <a:gd name="T45" fmla="*/ 0 h 1792"/>
                <a:gd name="T46" fmla="*/ 0 w 1606"/>
                <a:gd name="T47" fmla="*/ 0 h 1792"/>
                <a:gd name="T48" fmla="*/ 0 w 1606"/>
                <a:gd name="T49" fmla="*/ 0 h 1792"/>
                <a:gd name="T50" fmla="*/ 0 w 1606"/>
                <a:gd name="T51" fmla="*/ 0 h 1792"/>
                <a:gd name="T52" fmla="*/ 0 w 1606"/>
                <a:gd name="T53" fmla="*/ 0 h 1792"/>
                <a:gd name="T54" fmla="*/ 0 w 1606"/>
                <a:gd name="T55" fmla="*/ 0 h 1792"/>
                <a:gd name="T56" fmla="*/ 0 w 1606"/>
                <a:gd name="T57" fmla="*/ 0 h 1792"/>
                <a:gd name="T58" fmla="*/ 0 w 1606"/>
                <a:gd name="T59" fmla="*/ 0 h 1792"/>
                <a:gd name="T60" fmla="*/ 0 w 1606"/>
                <a:gd name="T61" fmla="*/ 0 h 1792"/>
                <a:gd name="T62" fmla="*/ 0 w 1606"/>
                <a:gd name="T63" fmla="*/ 0 h 1792"/>
                <a:gd name="T64" fmla="*/ 0 w 1606"/>
                <a:gd name="T65" fmla="*/ 0 h 1792"/>
                <a:gd name="T66" fmla="*/ 0 w 1606"/>
                <a:gd name="T67" fmla="*/ 0 h 1792"/>
                <a:gd name="T68" fmla="*/ 0 w 1606"/>
                <a:gd name="T69" fmla="*/ 0 h 1792"/>
                <a:gd name="T70" fmla="*/ 0 w 1606"/>
                <a:gd name="T71" fmla="*/ 0 h 1792"/>
                <a:gd name="T72" fmla="*/ 0 w 1606"/>
                <a:gd name="T73" fmla="*/ 0 h 1792"/>
                <a:gd name="T74" fmla="*/ 0 w 1606"/>
                <a:gd name="T75" fmla="*/ 0 h 1792"/>
                <a:gd name="T76" fmla="*/ 0 w 1606"/>
                <a:gd name="T77" fmla="*/ 0 h 1792"/>
                <a:gd name="T78" fmla="*/ 0 w 1606"/>
                <a:gd name="T79" fmla="*/ 0 h 1792"/>
                <a:gd name="T80" fmla="*/ 0 w 1606"/>
                <a:gd name="T81" fmla="*/ 0 h 1792"/>
                <a:gd name="T82" fmla="*/ 0 w 1606"/>
                <a:gd name="T83" fmla="*/ 0 h 1792"/>
                <a:gd name="T84" fmla="*/ 0 w 1606"/>
                <a:gd name="T85" fmla="*/ 0 h 1792"/>
                <a:gd name="T86" fmla="*/ 0 w 1606"/>
                <a:gd name="T87" fmla="*/ 0 h 1792"/>
                <a:gd name="T88" fmla="*/ 0 w 1606"/>
                <a:gd name="T89" fmla="*/ 0 h 1792"/>
                <a:gd name="T90" fmla="*/ 0 w 1606"/>
                <a:gd name="T91" fmla="*/ 0 h 17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06"/>
                <a:gd name="T139" fmla="*/ 0 h 1792"/>
                <a:gd name="T140" fmla="*/ 1606 w 1606"/>
                <a:gd name="T141" fmla="*/ 1792 h 17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06" h="1792">
                  <a:moveTo>
                    <a:pt x="1309" y="94"/>
                  </a:moveTo>
                  <a:lnTo>
                    <a:pt x="1258" y="0"/>
                  </a:lnTo>
                  <a:lnTo>
                    <a:pt x="867" y="163"/>
                  </a:lnTo>
                  <a:lnTo>
                    <a:pt x="850" y="288"/>
                  </a:lnTo>
                  <a:lnTo>
                    <a:pt x="818" y="332"/>
                  </a:lnTo>
                  <a:lnTo>
                    <a:pt x="773" y="382"/>
                  </a:lnTo>
                  <a:lnTo>
                    <a:pt x="747" y="472"/>
                  </a:lnTo>
                  <a:lnTo>
                    <a:pt x="660" y="678"/>
                  </a:lnTo>
                  <a:lnTo>
                    <a:pt x="590" y="924"/>
                  </a:lnTo>
                  <a:lnTo>
                    <a:pt x="558" y="1088"/>
                  </a:lnTo>
                  <a:lnTo>
                    <a:pt x="243" y="1094"/>
                  </a:lnTo>
                  <a:lnTo>
                    <a:pt x="192" y="1125"/>
                  </a:lnTo>
                  <a:lnTo>
                    <a:pt x="47" y="1125"/>
                  </a:lnTo>
                  <a:lnTo>
                    <a:pt x="7" y="1189"/>
                  </a:lnTo>
                  <a:lnTo>
                    <a:pt x="0" y="1264"/>
                  </a:lnTo>
                  <a:lnTo>
                    <a:pt x="15" y="1332"/>
                  </a:lnTo>
                  <a:lnTo>
                    <a:pt x="148" y="1358"/>
                  </a:lnTo>
                  <a:lnTo>
                    <a:pt x="211" y="1452"/>
                  </a:lnTo>
                  <a:lnTo>
                    <a:pt x="337" y="1484"/>
                  </a:lnTo>
                  <a:lnTo>
                    <a:pt x="430" y="1484"/>
                  </a:lnTo>
                  <a:lnTo>
                    <a:pt x="538" y="1503"/>
                  </a:lnTo>
                  <a:lnTo>
                    <a:pt x="544" y="1548"/>
                  </a:lnTo>
                  <a:lnTo>
                    <a:pt x="538" y="1642"/>
                  </a:lnTo>
                  <a:lnTo>
                    <a:pt x="550" y="1705"/>
                  </a:lnTo>
                  <a:lnTo>
                    <a:pt x="608" y="1712"/>
                  </a:lnTo>
                  <a:lnTo>
                    <a:pt x="677" y="1724"/>
                  </a:lnTo>
                  <a:lnTo>
                    <a:pt x="747" y="1786"/>
                  </a:lnTo>
                  <a:lnTo>
                    <a:pt x="830" y="1786"/>
                  </a:lnTo>
                  <a:lnTo>
                    <a:pt x="905" y="1779"/>
                  </a:lnTo>
                  <a:lnTo>
                    <a:pt x="1019" y="1744"/>
                  </a:lnTo>
                  <a:lnTo>
                    <a:pt x="1145" y="1756"/>
                  </a:lnTo>
                  <a:lnTo>
                    <a:pt x="1273" y="1792"/>
                  </a:lnTo>
                  <a:lnTo>
                    <a:pt x="1392" y="1766"/>
                  </a:lnTo>
                  <a:lnTo>
                    <a:pt x="1473" y="1674"/>
                  </a:lnTo>
                  <a:lnTo>
                    <a:pt x="1467" y="1571"/>
                  </a:lnTo>
                  <a:lnTo>
                    <a:pt x="1497" y="1446"/>
                  </a:lnTo>
                  <a:lnTo>
                    <a:pt x="1516" y="1282"/>
                  </a:lnTo>
                  <a:lnTo>
                    <a:pt x="1554" y="1131"/>
                  </a:lnTo>
                  <a:lnTo>
                    <a:pt x="1606" y="906"/>
                  </a:lnTo>
                  <a:lnTo>
                    <a:pt x="1598" y="678"/>
                  </a:lnTo>
                  <a:lnTo>
                    <a:pt x="1598" y="478"/>
                  </a:lnTo>
                  <a:lnTo>
                    <a:pt x="1586" y="338"/>
                  </a:lnTo>
                  <a:lnTo>
                    <a:pt x="1554" y="276"/>
                  </a:lnTo>
                  <a:lnTo>
                    <a:pt x="1484" y="225"/>
                  </a:lnTo>
                  <a:lnTo>
                    <a:pt x="1403" y="142"/>
                  </a:lnTo>
                  <a:lnTo>
                    <a:pt x="1309" y="94"/>
                  </a:lnTo>
                  <a:close/>
                </a:path>
              </a:pathLst>
            </a:custGeom>
            <a:solidFill>
              <a:srgbClr val="C0C0C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7" name="Freeform 295">
              <a:extLst>
                <a:ext uri="{FF2B5EF4-FFF2-40B4-BE49-F238E27FC236}">
                  <a16:creationId xmlns:a16="http://schemas.microsoft.com/office/drawing/2014/main" id="{F894AB35-1BC5-42AB-90B1-8D8CBD0D6D50}"/>
                </a:ext>
              </a:extLst>
            </p:cNvPr>
            <p:cNvSpPr>
              <a:spLocks/>
            </p:cNvSpPr>
            <p:nvPr/>
          </p:nvSpPr>
          <p:spPr bwMode="auto">
            <a:xfrm>
              <a:off x="5456" y="1772"/>
              <a:ext cx="169" cy="278"/>
            </a:xfrm>
            <a:custGeom>
              <a:avLst/>
              <a:gdLst>
                <a:gd name="T0" fmla="*/ 0 w 1014"/>
                <a:gd name="T1" fmla="*/ 0 h 1671"/>
                <a:gd name="T2" fmla="*/ 0 w 1014"/>
                <a:gd name="T3" fmla="*/ 0 h 1671"/>
                <a:gd name="T4" fmla="*/ 0 w 1014"/>
                <a:gd name="T5" fmla="*/ 0 h 1671"/>
                <a:gd name="T6" fmla="*/ 0 w 1014"/>
                <a:gd name="T7" fmla="*/ 0 h 1671"/>
                <a:gd name="T8" fmla="*/ 0 w 1014"/>
                <a:gd name="T9" fmla="*/ 0 h 1671"/>
                <a:gd name="T10" fmla="*/ 0 w 1014"/>
                <a:gd name="T11" fmla="*/ 0 h 1671"/>
                <a:gd name="T12" fmla="*/ 0 w 1014"/>
                <a:gd name="T13" fmla="*/ 0 h 1671"/>
                <a:gd name="T14" fmla="*/ 0 w 1014"/>
                <a:gd name="T15" fmla="*/ 0 h 1671"/>
                <a:gd name="T16" fmla="*/ 0 w 1014"/>
                <a:gd name="T17" fmla="*/ 0 h 1671"/>
                <a:gd name="T18" fmla="*/ 0 w 1014"/>
                <a:gd name="T19" fmla="*/ 0 h 1671"/>
                <a:gd name="T20" fmla="*/ 0 w 1014"/>
                <a:gd name="T21" fmla="*/ 0 h 1671"/>
                <a:gd name="T22" fmla="*/ 0 w 1014"/>
                <a:gd name="T23" fmla="*/ 0 h 1671"/>
                <a:gd name="T24" fmla="*/ 0 w 1014"/>
                <a:gd name="T25" fmla="*/ 0 h 1671"/>
                <a:gd name="T26" fmla="*/ 0 w 1014"/>
                <a:gd name="T27" fmla="*/ 0 h 1671"/>
                <a:gd name="T28" fmla="*/ 0 w 1014"/>
                <a:gd name="T29" fmla="*/ 0 h 1671"/>
                <a:gd name="T30" fmla="*/ 0 w 1014"/>
                <a:gd name="T31" fmla="*/ 0 h 1671"/>
                <a:gd name="T32" fmla="*/ 0 w 1014"/>
                <a:gd name="T33" fmla="*/ 0 h 1671"/>
                <a:gd name="T34" fmla="*/ 0 w 1014"/>
                <a:gd name="T35" fmla="*/ 0 h 1671"/>
                <a:gd name="T36" fmla="*/ 0 w 1014"/>
                <a:gd name="T37" fmla="*/ 0 h 1671"/>
                <a:gd name="T38" fmla="*/ 0 w 1014"/>
                <a:gd name="T39" fmla="*/ 0 h 1671"/>
                <a:gd name="T40" fmla="*/ 0 w 1014"/>
                <a:gd name="T41" fmla="*/ 0 h 1671"/>
                <a:gd name="T42" fmla="*/ 0 w 1014"/>
                <a:gd name="T43" fmla="*/ 0 h 1671"/>
                <a:gd name="T44" fmla="*/ 0 w 1014"/>
                <a:gd name="T45" fmla="*/ 0 h 1671"/>
                <a:gd name="T46" fmla="*/ 0 w 1014"/>
                <a:gd name="T47" fmla="*/ 0 h 1671"/>
                <a:gd name="T48" fmla="*/ 0 w 1014"/>
                <a:gd name="T49" fmla="*/ 0 h 1671"/>
                <a:gd name="T50" fmla="*/ 0 w 1014"/>
                <a:gd name="T51" fmla="*/ 0 h 1671"/>
                <a:gd name="T52" fmla="*/ 0 w 1014"/>
                <a:gd name="T53" fmla="*/ 0 h 1671"/>
                <a:gd name="T54" fmla="*/ 0 w 1014"/>
                <a:gd name="T55" fmla="*/ 0 h 1671"/>
                <a:gd name="T56" fmla="*/ 0 w 1014"/>
                <a:gd name="T57" fmla="*/ 0 h 1671"/>
                <a:gd name="T58" fmla="*/ 0 w 1014"/>
                <a:gd name="T59" fmla="*/ 0 h 1671"/>
                <a:gd name="T60" fmla="*/ 0 w 1014"/>
                <a:gd name="T61" fmla="*/ 0 h 1671"/>
                <a:gd name="T62" fmla="*/ 0 w 1014"/>
                <a:gd name="T63" fmla="*/ 0 h 1671"/>
                <a:gd name="T64" fmla="*/ 0 w 1014"/>
                <a:gd name="T65" fmla="*/ 0 h 1671"/>
                <a:gd name="T66" fmla="*/ 0 w 1014"/>
                <a:gd name="T67" fmla="*/ 0 h 1671"/>
                <a:gd name="T68" fmla="*/ 0 w 1014"/>
                <a:gd name="T69" fmla="*/ 0 h 1671"/>
                <a:gd name="T70" fmla="*/ 0 w 1014"/>
                <a:gd name="T71" fmla="*/ 0 h 1671"/>
                <a:gd name="T72" fmla="*/ 0 w 1014"/>
                <a:gd name="T73" fmla="*/ 0 h 1671"/>
                <a:gd name="T74" fmla="*/ 0 w 1014"/>
                <a:gd name="T75" fmla="*/ 0 h 1671"/>
                <a:gd name="T76" fmla="*/ 0 w 1014"/>
                <a:gd name="T77" fmla="*/ 0 h 16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4"/>
                <a:gd name="T118" fmla="*/ 0 h 1671"/>
                <a:gd name="T119" fmla="*/ 1014 w 1014"/>
                <a:gd name="T120" fmla="*/ 1671 h 16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4" h="1671">
                  <a:moveTo>
                    <a:pt x="0" y="1402"/>
                  </a:moveTo>
                  <a:lnTo>
                    <a:pt x="132" y="1382"/>
                  </a:lnTo>
                  <a:lnTo>
                    <a:pt x="245" y="1376"/>
                  </a:lnTo>
                  <a:lnTo>
                    <a:pt x="370" y="1363"/>
                  </a:lnTo>
                  <a:lnTo>
                    <a:pt x="509" y="1344"/>
                  </a:lnTo>
                  <a:lnTo>
                    <a:pt x="573" y="1301"/>
                  </a:lnTo>
                  <a:lnTo>
                    <a:pt x="744" y="1088"/>
                  </a:lnTo>
                  <a:lnTo>
                    <a:pt x="656" y="1149"/>
                  </a:lnTo>
                  <a:lnTo>
                    <a:pt x="598" y="1201"/>
                  </a:lnTo>
                  <a:lnTo>
                    <a:pt x="630" y="1050"/>
                  </a:lnTo>
                  <a:lnTo>
                    <a:pt x="693" y="992"/>
                  </a:lnTo>
                  <a:lnTo>
                    <a:pt x="787" y="837"/>
                  </a:lnTo>
                  <a:lnTo>
                    <a:pt x="699" y="911"/>
                  </a:lnTo>
                  <a:lnTo>
                    <a:pt x="642" y="931"/>
                  </a:lnTo>
                  <a:lnTo>
                    <a:pt x="656" y="823"/>
                  </a:lnTo>
                  <a:lnTo>
                    <a:pt x="718" y="741"/>
                  </a:lnTo>
                  <a:lnTo>
                    <a:pt x="781" y="679"/>
                  </a:lnTo>
                  <a:lnTo>
                    <a:pt x="845" y="497"/>
                  </a:lnTo>
                  <a:lnTo>
                    <a:pt x="724" y="647"/>
                  </a:lnTo>
                  <a:lnTo>
                    <a:pt x="656" y="703"/>
                  </a:lnTo>
                  <a:lnTo>
                    <a:pt x="648" y="471"/>
                  </a:lnTo>
                  <a:lnTo>
                    <a:pt x="630" y="378"/>
                  </a:lnTo>
                  <a:lnTo>
                    <a:pt x="592" y="334"/>
                  </a:lnTo>
                  <a:lnTo>
                    <a:pt x="535" y="264"/>
                  </a:lnTo>
                  <a:lnTo>
                    <a:pt x="445" y="232"/>
                  </a:lnTo>
                  <a:lnTo>
                    <a:pt x="402" y="214"/>
                  </a:lnTo>
                  <a:lnTo>
                    <a:pt x="528" y="94"/>
                  </a:lnTo>
                  <a:lnTo>
                    <a:pt x="661" y="126"/>
                  </a:lnTo>
                  <a:lnTo>
                    <a:pt x="750" y="176"/>
                  </a:lnTo>
                  <a:lnTo>
                    <a:pt x="781" y="226"/>
                  </a:lnTo>
                  <a:lnTo>
                    <a:pt x="756" y="150"/>
                  </a:lnTo>
                  <a:lnTo>
                    <a:pt x="705" y="126"/>
                  </a:lnTo>
                  <a:lnTo>
                    <a:pt x="624" y="94"/>
                  </a:lnTo>
                  <a:lnTo>
                    <a:pt x="560" y="82"/>
                  </a:lnTo>
                  <a:lnTo>
                    <a:pt x="598" y="62"/>
                  </a:lnTo>
                  <a:lnTo>
                    <a:pt x="661" y="44"/>
                  </a:lnTo>
                  <a:lnTo>
                    <a:pt x="718" y="25"/>
                  </a:lnTo>
                  <a:lnTo>
                    <a:pt x="750" y="0"/>
                  </a:lnTo>
                  <a:lnTo>
                    <a:pt x="825" y="50"/>
                  </a:lnTo>
                  <a:lnTo>
                    <a:pt x="868" y="94"/>
                  </a:lnTo>
                  <a:lnTo>
                    <a:pt x="913" y="150"/>
                  </a:lnTo>
                  <a:lnTo>
                    <a:pt x="976" y="182"/>
                  </a:lnTo>
                  <a:lnTo>
                    <a:pt x="988" y="240"/>
                  </a:lnTo>
                  <a:lnTo>
                    <a:pt x="1014" y="334"/>
                  </a:lnTo>
                  <a:lnTo>
                    <a:pt x="1014" y="478"/>
                  </a:lnTo>
                  <a:lnTo>
                    <a:pt x="1008" y="628"/>
                  </a:lnTo>
                  <a:lnTo>
                    <a:pt x="1002" y="799"/>
                  </a:lnTo>
                  <a:lnTo>
                    <a:pt x="970" y="975"/>
                  </a:lnTo>
                  <a:lnTo>
                    <a:pt x="931" y="1157"/>
                  </a:lnTo>
                  <a:lnTo>
                    <a:pt x="913" y="1314"/>
                  </a:lnTo>
                  <a:lnTo>
                    <a:pt x="882" y="1426"/>
                  </a:lnTo>
                  <a:lnTo>
                    <a:pt x="888" y="1527"/>
                  </a:lnTo>
                  <a:lnTo>
                    <a:pt x="875" y="1584"/>
                  </a:lnTo>
                  <a:lnTo>
                    <a:pt x="830" y="1627"/>
                  </a:lnTo>
                  <a:lnTo>
                    <a:pt x="775" y="1664"/>
                  </a:lnTo>
                  <a:lnTo>
                    <a:pt x="699" y="1671"/>
                  </a:lnTo>
                  <a:lnTo>
                    <a:pt x="661" y="1652"/>
                  </a:lnTo>
                  <a:lnTo>
                    <a:pt x="612" y="1648"/>
                  </a:lnTo>
                  <a:lnTo>
                    <a:pt x="490" y="1622"/>
                  </a:lnTo>
                  <a:lnTo>
                    <a:pt x="541" y="1559"/>
                  </a:lnTo>
                  <a:lnTo>
                    <a:pt x="598" y="1470"/>
                  </a:lnTo>
                  <a:lnTo>
                    <a:pt x="516" y="1534"/>
                  </a:lnTo>
                  <a:lnTo>
                    <a:pt x="452" y="1590"/>
                  </a:lnTo>
                  <a:lnTo>
                    <a:pt x="407" y="1622"/>
                  </a:lnTo>
                  <a:lnTo>
                    <a:pt x="345" y="1652"/>
                  </a:lnTo>
                  <a:lnTo>
                    <a:pt x="276" y="1652"/>
                  </a:lnTo>
                  <a:lnTo>
                    <a:pt x="208" y="1652"/>
                  </a:lnTo>
                  <a:lnTo>
                    <a:pt x="170" y="1636"/>
                  </a:lnTo>
                  <a:lnTo>
                    <a:pt x="151" y="1616"/>
                  </a:lnTo>
                  <a:lnTo>
                    <a:pt x="240" y="1565"/>
                  </a:lnTo>
                  <a:lnTo>
                    <a:pt x="327" y="1484"/>
                  </a:lnTo>
                  <a:lnTo>
                    <a:pt x="352" y="1446"/>
                  </a:lnTo>
                  <a:lnTo>
                    <a:pt x="282" y="1463"/>
                  </a:lnTo>
                  <a:lnTo>
                    <a:pt x="176" y="1546"/>
                  </a:lnTo>
                  <a:lnTo>
                    <a:pt x="132" y="1584"/>
                  </a:lnTo>
                  <a:lnTo>
                    <a:pt x="32" y="1590"/>
                  </a:lnTo>
                  <a:lnTo>
                    <a:pt x="0" y="1572"/>
                  </a:lnTo>
                  <a:lnTo>
                    <a:pt x="0" y="1527"/>
                  </a:lnTo>
                  <a:lnTo>
                    <a:pt x="0" y="140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8" name="Freeform 296">
              <a:extLst>
                <a:ext uri="{FF2B5EF4-FFF2-40B4-BE49-F238E27FC236}">
                  <a16:creationId xmlns:a16="http://schemas.microsoft.com/office/drawing/2014/main" id="{4A50676C-7222-4620-AF32-649D1C8AA2E1}"/>
                </a:ext>
              </a:extLst>
            </p:cNvPr>
            <p:cNvSpPr>
              <a:spLocks/>
            </p:cNvSpPr>
            <p:nvPr/>
          </p:nvSpPr>
          <p:spPr bwMode="auto">
            <a:xfrm>
              <a:off x="5563" y="1910"/>
              <a:ext cx="50" cy="129"/>
            </a:xfrm>
            <a:custGeom>
              <a:avLst/>
              <a:gdLst>
                <a:gd name="T0" fmla="*/ 0 w 295"/>
                <a:gd name="T1" fmla="*/ 0 h 774"/>
                <a:gd name="T2" fmla="*/ 0 w 295"/>
                <a:gd name="T3" fmla="*/ 0 h 774"/>
                <a:gd name="T4" fmla="*/ 0 w 295"/>
                <a:gd name="T5" fmla="*/ 0 h 774"/>
                <a:gd name="T6" fmla="*/ 0 w 295"/>
                <a:gd name="T7" fmla="*/ 0 h 774"/>
                <a:gd name="T8" fmla="*/ 0 w 295"/>
                <a:gd name="T9" fmla="*/ 0 h 774"/>
                <a:gd name="T10" fmla="*/ 0 w 295"/>
                <a:gd name="T11" fmla="*/ 0 h 774"/>
                <a:gd name="T12" fmla="*/ 0 w 295"/>
                <a:gd name="T13" fmla="*/ 0 h 774"/>
                <a:gd name="T14" fmla="*/ 0 w 295"/>
                <a:gd name="T15" fmla="*/ 0 h 774"/>
                <a:gd name="T16" fmla="*/ 0 w 295"/>
                <a:gd name="T17" fmla="*/ 0 h 774"/>
                <a:gd name="T18" fmla="*/ 0 w 295"/>
                <a:gd name="T19" fmla="*/ 0 h 774"/>
                <a:gd name="T20" fmla="*/ 0 w 295"/>
                <a:gd name="T21" fmla="*/ 0 h 774"/>
                <a:gd name="T22" fmla="*/ 0 w 295"/>
                <a:gd name="T23" fmla="*/ 0 h 774"/>
                <a:gd name="T24" fmla="*/ 0 w 295"/>
                <a:gd name="T25" fmla="*/ 0 h 774"/>
                <a:gd name="T26" fmla="*/ 0 w 295"/>
                <a:gd name="T27" fmla="*/ 0 h 7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5"/>
                <a:gd name="T43" fmla="*/ 0 h 774"/>
                <a:gd name="T44" fmla="*/ 295 w 295"/>
                <a:gd name="T45" fmla="*/ 774 h 7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5" h="774">
                  <a:moveTo>
                    <a:pt x="0" y="774"/>
                  </a:moveTo>
                  <a:lnTo>
                    <a:pt x="51" y="748"/>
                  </a:lnTo>
                  <a:lnTo>
                    <a:pt x="107" y="686"/>
                  </a:lnTo>
                  <a:lnTo>
                    <a:pt x="156" y="573"/>
                  </a:lnTo>
                  <a:lnTo>
                    <a:pt x="183" y="477"/>
                  </a:lnTo>
                  <a:lnTo>
                    <a:pt x="220" y="371"/>
                  </a:lnTo>
                  <a:lnTo>
                    <a:pt x="239" y="270"/>
                  </a:lnTo>
                  <a:lnTo>
                    <a:pt x="270" y="114"/>
                  </a:lnTo>
                  <a:lnTo>
                    <a:pt x="295" y="0"/>
                  </a:lnTo>
                  <a:lnTo>
                    <a:pt x="232" y="226"/>
                  </a:lnTo>
                  <a:lnTo>
                    <a:pt x="183" y="402"/>
                  </a:lnTo>
                  <a:lnTo>
                    <a:pt x="126" y="521"/>
                  </a:lnTo>
                  <a:lnTo>
                    <a:pt x="38" y="648"/>
                  </a:lnTo>
                  <a:lnTo>
                    <a:pt x="0" y="7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9" name="Freeform 297">
              <a:extLst>
                <a:ext uri="{FF2B5EF4-FFF2-40B4-BE49-F238E27FC236}">
                  <a16:creationId xmlns:a16="http://schemas.microsoft.com/office/drawing/2014/main" id="{901533E3-036F-4797-B743-8B8DED807F87}"/>
                </a:ext>
              </a:extLst>
            </p:cNvPr>
            <p:cNvSpPr>
              <a:spLocks/>
            </p:cNvSpPr>
            <p:nvPr/>
          </p:nvSpPr>
          <p:spPr bwMode="auto">
            <a:xfrm>
              <a:off x="5367" y="1806"/>
              <a:ext cx="195" cy="194"/>
            </a:xfrm>
            <a:custGeom>
              <a:avLst/>
              <a:gdLst>
                <a:gd name="T0" fmla="*/ 0 w 1172"/>
                <a:gd name="T1" fmla="*/ 0 h 1162"/>
                <a:gd name="T2" fmla="*/ 0 w 1172"/>
                <a:gd name="T3" fmla="*/ 0 h 1162"/>
                <a:gd name="T4" fmla="*/ 0 w 1172"/>
                <a:gd name="T5" fmla="*/ 0 h 1162"/>
                <a:gd name="T6" fmla="*/ 0 w 1172"/>
                <a:gd name="T7" fmla="*/ 0 h 1162"/>
                <a:gd name="T8" fmla="*/ 0 w 1172"/>
                <a:gd name="T9" fmla="*/ 0 h 1162"/>
                <a:gd name="T10" fmla="*/ 0 w 1172"/>
                <a:gd name="T11" fmla="*/ 0 h 1162"/>
                <a:gd name="T12" fmla="*/ 0 w 1172"/>
                <a:gd name="T13" fmla="*/ 0 h 1162"/>
                <a:gd name="T14" fmla="*/ 0 w 1172"/>
                <a:gd name="T15" fmla="*/ 0 h 1162"/>
                <a:gd name="T16" fmla="*/ 0 w 1172"/>
                <a:gd name="T17" fmla="*/ 0 h 1162"/>
                <a:gd name="T18" fmla="*/ 0 w 1172"/>
                <a:gd name="T19" fmla="*/ 0 h 1162"/>
                <a:gd name="T20" fmla="*/ 0 w 1172"/>
                <a:gd name="T21" fmla="*/ 0 h 1162"/>
                <a:gd name="T22" fmla="*/ 0 w 1172"/>
                <a:gd name="T23" fmla="*/ 0 h 1162"/>
                <a:gd name="T24" fmla="*/ 0 w 1172"/>
                <a:gd name="T25" fmla="*/ 0 h 1162"/>
                <a:gd name="T26" fmla="*/ 0 w 1172"/>
                <a:gd name="T27" fmla="*/ 0 h 1162"/>
                <a:gd name="T28" fmla="*/ 0 w 1172"/>
                <a:gd name="T29" fmla="*/ 0 h 1162"/>
                <a:gd name="T30" fmla="*/ 0 w 1172"/>
                <a:gd name="T31" fmla="*/ 0 h 1162"/>
                <a:gd name="T32" fmla="*/ 0 w 1172"/>
                <a:gd name="T33" fmla="*/ 0 h 1162"/>
                <a:gd name="T34" fmla="*/ 0 w 1172"/>
                <a:gd name="T35" fmla="*/ 0 h 1162"/>
                <a:gd name="T36" fmla="*/ 0 w 1172"/>
                <a:gd name="T37" fmla="*/ 0 h 1162"/>
                <a:gd name="T38" fmla="*/ 0 w 1172"/>
                <a:gd name="T39" fmla="*/ 0 h 1162"/>
                <a:gd name="T40" fmla="*/ 0 w 1172"/>
                <a:gd name="T41" fmla="*/ 0 h 1162"/>
                <a:gd name="T42" fmla="*/ 0 w 1172"/>
                <a:gd name="T43" fmla="*/ 0 h 1162"/>
                <a:gd name="T44" fmla="*/ 0 w 1172"/>
                <a:gd name="T45" fmla="*/ 0 h 1162"/>
                <a:gd name="T46" fmla="*/ 0 w 1172"/>
                <a:gd name="T47" fmla="*/ 0 h 1162"/>
                <a:gd name="T48" fmla="*/ 0 w 1172"/>
                <a:gd name="T49" fmla="*/ 0 h 1162"/>
                <a:gd name="T50" fmla="*/ 0 w 1172"/>
                <a:gd name="T51" fmla="*/ 0 h 1162"/>
                <a:gd name="T52" fmla="*/ 0 w 1172"/>
                <a:gd name="T53" fmla="*/ 0 h 1162"/>
                <a:gd name="T54" fmla="*/ 0 w 1172"/>
                <a:gd name="T55" fmla="*/ 0 h 1162"/>
                <a:gd name="T56" fmla="*/ 0 w 1172"/>
                <a:gd name="T57" fmla="*/ 0 h 1162"/>
                <a:gd name="T58" fmla="*/ 0 w 1172"/>
                <a:gd name="T59" fmla="*/ 0 h 1162"/>
                <a:gd name="T60" fmla="*/ 0 w 1172"/>
                <a:gd name="T61" fmla="*/ 0 h 1162"/>
                <a:gd name="T62" fmla="*/ 0 w 1172"/>
                <a:gd name="T63" fmla="*/ 0 h 1162"/>
                <a:gd name="T64" fmla="*/ 0 w 1172"/>
                <a:gd name="T65" fmla="*/ 0 h 1162"/>
                <a:gd name="T66" fmla="*/ 0 w 1172"/>
                <a:gd name="T67" fmla="*/ 0 h 1162"/>
                <a:gd name="T68" fmla="*/ 0 w 1172"/>
                <a:gd name="T69" fmla="*/ 0 h 1162"/>
                <a:gd name="T70" fmla="*/ 0 w 1172"/>
                <a:gd name="T71" fmla="*/ 0 h 1162"/>
                <a:gd name="T72" fmla="*/ 0 w 1172"/>
                <a:gd name="T73" fmla="*/ 0 h 1162"/>
                <a:gd name="T74" fmla="*/ 0 w 1172"/>
                <a:gd name="T75" fmla="*/ 0 h 1162"/>
                <a:gd name="T76" fmla="*/ 0 w 1172"/>
                <a:gd name="T77" fmla="*/ 0 h 1162"/>
                <a:gd name="T78" fmla="*/ 0 w 1172"/>
                <a:gd name="T79" fmla="*/ 0 h 1162"/>
                <a:gd name="T80" fmla="*/ 0 w 1172"/>
                <a:gd name="T81" fmla="*/ 0 h 1162"/>
                <a:gd name="T82" fmla="*/ 0 w 1172"/>
                <a:gd name="T83" fmla="*/ 0 h 1162"/>
                <a:gd name="T84" fmla="*/ 0 w 1172"/>
                <a:gd name="T85" fmla="*/ 0 h 1162"/>
                <a:gd name="T86" fmla="*/ 0 w 1172"/>
                <a:gd name="T87" fmla="*/ 0 h 1162"/>
                <a:gd name="T88" fmla="*/ 0 w 1172"/>
                <a:gd name="T89" fmla="*/ 0 h 1162"/>
                <a:gd name="T90" fmla="*/ 0 w 1172"/>
                <a:gd name="T91" fmla="*/ 0 h 1162"/>
                <a:gd name="T92" fmla="*/ 0 w 1172"/>
                <a:gd name="T93" fmla="*/ 0 h 1162"/>
                <a:gd name="T94" fmla="*/ 0 w 1172"/>
                <a:gd name="T95" fmla="*/ 0 h 1162"/>
                <a:gd name="T96" fmla="*/ 0 w 1172"/>
                <a:gd name="T97" fmla="*/ 0 h 1162"/>
                <a:gd name="T98" fmla="*/ 0 w 1172"/>
                <a:gd name="T99" fmla="*/ 0 h 1162"/>
                <a:gd name="T100" fmla="*/ 0 w 1172"/>
                <a:gd name="T101" fmla="*/ 0 h 1162"/>
                <a:gd name="T102" fmla="*/ 0 w 1172"/>
                <a:gd name="T103" fmla="*/ 0 h 1162"/>
                <a:gd name="T104" fmla="*/ 0 w 1172"/>
                <a:gd name="T105" fmla="*/ 0 h 1162"/>
                <a:gd name="T106" fmla="*/ 0 w 1172"/>
                <a:gd name="T107" fmla="*/ 0 h 1162"/>
                <a:gd name="T108" fmla="*/ 0 w 1172"/>
                <a:gd name="T109" fmla="*/ 0 h 1162"/>
                <a:gd name="T110" fmla="*/ 0 w 1172"/>
                <a:gd name="T111" fmla="*/ 0 h 1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72"/>
                <a:gd name="T169" fmla="*/ 0 h 1162"/>
                <a:gd name="T170" fmla="*/ 1172 w 1172"/>
                <a:gd name="T171" fmla="*/ 1162 h 1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72" h="1162">
                  <a:moveTo>
                    <a:pt x="959" y="0"/>
                  </a:moveTo>
                  <a:lnTo>
                    <a:pt x="820" y="43"/>
                  </a:lnTo>
                  <a:lnTo>
                    <a:pt x="756" y="100"/>
                  </a:lnTo>
                  <a:lnTo>
                    <a:pt x="719" y="213"/>
                  </a:lnTo>
                  <a:lnTo>
                    <a:pt x="719" y="321"/>
                  </a:lnTo>
                  <a:lnTo>
                    <a:pt x="739" y="381"/>
                  </a:lnTo>
                  <a:lnTo>
                    <a:pt x="727" y="489"/>
                  </a:lnTo>
                  <a:lnTo>
                    <a:pt x="727" y="571"/>
                  </a:lnTo>
                  <a:lnTo>
                    <a:pt x="745" y="591"/>
                  </a:lnTo>
                  <a:lnTo>
                    <a:pt x="727" y="621"/>
                  </a:lnTo>
                  <a:lnTo>
                    <a:pt x="713" y="652"/>
                  </a:lnTo>
                  <a:lnTo>
                    <a:pt x="739" y="684"/>
                  </a:lnTo>
                  <a:lnTo>
                    <a:pt x="739" y="716"/>
                  </a:lnTo>
                  <a:lnTo>
                    <a:pt x="688" y="729"/>
                  </a:lnTo>
                  <a:lnTo>
                    <a:pt x="695" y="761"/>
                  </a:lnTo>
                  <a:lnTo>
                    <a:pt x="644" y="779"/>
                  </a:lnTo>
                  <a:lnTo>
                    <a:pt x="599" y="767"/>
                  </a:lnTo>
                  <a:lnTo>
                    <a:pt x="569" y="779"/>
                  </a:lnTo>
                  <a:lnTo>
                    <a:pt x="428" y="799"/>
                  </a:lnTo>
                  <a:lnTo>
                    <a:pt x="304" y="793"/>
                  </a:lnTo>
                  <a:lnTo>
                    <a:pt x="222" y="799"/>
                  </a:lnTo>
                  <a:lnTo>
                    <a:pt x="170" y="831"/>
                  </a:lnTo>
                  <a:lnTo>
                    <a:pt x="45" y="831"/>
                  </a:lnTo>
                  <a:lnTo>
                    <a:pt x="0" y="873"/>
                  </a:lnTo>
                  <a:lnTo>
                    <a:pt x="0" y="923"/>
                  </a:lnTo>
                  <a:lnTo>
                    <a:pt x="6" y="1004"/>
                  </a:lnTo>
                  <a:lnTo>
                    <a:pt x="109" y="1030"/>
                  </a:lnTo>
                  <a:lnTo>
                    <a:pt x="109" y="978"/>
                  </a:lnTo>
                  <a:lnTo>
                    <a:pt x="115" y="935"/>
                  </a:lnTo>
                  <a:lnTo>
                    <a:pt x="133" y="916"/>
                  </a:lnTo>
                  <a:lnTo>
                    <a:pt x="141" y="966"/>
                  </a:lnTo>
                  <a:lnTo>
                    <a:pt x="147" y="1030"/>
                  </a:lnTo>
                  <a:lnTo>
                    <a:pt x="170" y="1068"/>
                  </a:lnTo>
                  <a:lnTo>
                    <a:pt x="215" y="1118"/>
                  </a:lnTo>
                  <a:lnTo>
                    <a:pt x="321" y="1142"/>
                  </a:lnTo>
                  <a:lnTo>
                    <a:pt x="403" y="1155"/>
                  </a:lnTo>
                  <a:lnTo>
                    <a:pt x="499" y="1162"/>
                  </a:lnTo>
                  <a:lnTo>
                    <a:pt x="379" y="1093"/>
                  </a:lnTo>
                  <a:lnTo>
                    <a:pt x="297" y="1030"/>
                  </a:lnTo>
                  <a:lnTo>
                    <a:pt x="279" y="978"/>
                  </a:lnTo>
                  <a:lnTo>
                    <a:pt x="291" y="935"/>
                  </a:lnTo>
                  <a:lnTo>
                    <a:pt x="358" y="929"/>
                  </a:lnTo>
                  <a:lnTo>
                    <a:pt x="385" y="978"/>
                  </a:lnTo>
                  <a:lnTo>
                    <a:pt x="403" y="1036"/>
                  </a:lnTo>
                  <a:lnTo>
                    <a:pt x="467" y="1098"/>
                  </a:lnTo>
                  <a:lnTo>
                    <a:pt x="537" y="1149"/>
                  </a:lnTo>
                  <a:lnTo>
                    <a:pt x="607" y="1155"/>
                  </a:lnTo>
                  <a:lnTo>
                    <a:pt x="713" y="1149"/>
                  </a:lnTo>
                  <a:lnTo>
                    <a:pt x="599" y="1061"/>
                  </a:lnTo>
                  <a:lnTo>
                    <a:pt x="517" y="1016"/>
                  </a:lnTo>
                  <a:lnTo>
                    <a:pt x="454" y="966"/>
                  </a:lnTo>
                  <a:lnTo>
                    <a:pt x="435" y="929"/>
                  </a:lnTo>
                  <a:lnTo>
                    <a:pt x="441" y="891"/>
                  </a:lnTo>
                  <a:lnTo>
                    <a:pt x="479" y="885"/>
                  </a:lnTo>
                  <a:lnTo>
                    <a:pt x="523" y="923"/>
                  </a:lnTo>
                  <a:lnTo>
                    <a:pt x="549" y="972"/>
                  </a:lnTo>
                  <a:lnTo>
                    <a:pt x="607" y="1036"/>
                  </a:lnTo>
                  <a:lnTo>
                    <a:pt x="675" y="1068"/>
                  </a:lnTo>
                  <a:lnTo>
                    <a:pt x="727" y="1098"/>
                  </a:lnTo>
                  <a:lnTo>
                    <a:pt x="782" y="1123"/>
                  </a:lnTo>
                  <a:lnTo>
                    <a:pt x="846" y="1136"/>
                  </a:lnTo>
                  <a:lnTo>
                    <a:pt x="921" y="1136"/>
                  </a:lnTo>
                  <a:lnTo>
                    <a:pt x="994" y="1122"/>
                  </a:lnTo>
                  <a:lnTo>
                    <a:pt x="833" y="1068"/>
                  </a:lnTo>
                  <a:lnTo>
                    <a:pt x="771" y="1036"/>
                  </a:lnTo>
                  <a:lnTo>
                    <a:pt x="727" y="978"/>
                  </a:lnTo>
                  <a:lnTo>
                    <a:pt x="719" y="929"/>
                  </a:lnTo>
                  <a:lnTo>
                    <a:pt x="756" y="929"/>
                  </a:lnTo>
                  <a:lnTo>
                    <a:pt x="777" y="972"/>
                  </a:lnTo>
                  <a:lnTo>
                    <a:pt x="808" y="1010"/>
                  </a:lnTo>
                  <a:lnTo>
                    <a:pt x="859" y="1049"/>
                  </a:lnTo>
                  <a:lnTo>
                    <a:pt x="914" y="1087"/>
                  </a:lnTo>
                  <a:lnTo>
                    <a:pt x="989" y="1119"/>
                  </a:lnTo>
                  <a:lnTo>
                    <a:pt x="1046" y="1098"/>
                  </a:lnTo>
                  <a:lnTo>
                    <a:pt x="1072" y="1068"/>
                  </a:lnTo>
                  <a:lnTo>
                    <a:pt x="1117" y="991"/>
                  </a:lnTo>
                  <a:lnTo>
                    <a:pt x="1034" y="972"/>
                  </a:lnTo>
                  <a:lnTo>
                    <a:pt x="878" y="954"/>
                  </a:lnTo>
                  <a:lnTo>
                    <a:pt x="782" y="910"/>
                  </a:lnTo>
                  <a:lnTo>
                    <a:pt x="733" y="868"/>
                  </a:lnTo>
                  <a:lnTo>
                    <a:pt x="713" y="816"/>
                  </a:lnTo>
                  <a:lnTo>
                    <a:pt x="707" y="793"/>
                  </a:lnTo>
                  <a:lnTo>
                    <a:pt x="733" y="793"/>
                  </a:lnTo>
                  <a:lnTo>
                    <a:pt x="765" y="831"/>
                  </a:lnTo>
                  <a:lnTo>
                    <a:pt x="814" y="897"/>
                  </a:lnTo>
                  <a:lnTo>
                    <a:pt x="927" y="935"/>
                  </a:lnTo>
                  <a:lnTo>
                    <a:pt x="1034" y="968"/>
                  </a:lnTo>
                  <a:lnTo>
                    <a:pt x="1117" y="991"/>
                  </a:lnTo>
                  <a:lnTo>
                    <a:pt x="1149" y="861"/>
                  </a:lnTo>
                  <a:lnTo>
                    <a:pt x="1155" y="767"/>
                  </a:lnTo>
                  <a:lnTo>
                    <a:pt x="1155" y="683"/>
                  </a:lnTo>
                  <a:lnTo>
                    <a:pt x="1046" y="741"/>
                  </a:lnTo>
                  <a:lnTo>
                    <a:pt x="921" y="767"/>
                  </a:lnTo>
                  <a:lnTo>
                    <a:pt x="820" y="761"/>
                  </a:lnTo>
                  <a:lnTo>
                    <a:pt x="795" y="748"/>
                  </a:lnTo>
                  <a:lnTo>
                    <a:pt x="782" y="716"/>
                  </a:lnTo>
                  <a:lnTo>
                    <a:pt x="840" y="716"/>
                  </a:lnTo>
                  <a:lnTo>
                    <a:pt x="901" y="735"/>
                  </a:lnTo>
                  <a:lnTo>
                    <a:pt x="1049" y="741"/>
                  </a:lnTo>
                  <a:lnTo>
                    <a:pt x="1155" y="684"/>
                  </a:lnTo>
                  <a:lnTo>
                    <a:pt x="1161" y="565"/>
                  </a:lnTo>
                  <a:lnTo>
                    <a:pt x="1167" y="483"/>
                  </a:lnTo>
                  <a:lnTo>
                    <a:pt x="1172" y="401"/>
                  </a:lnTo>
                  <a:lnTo>
                    <a:pt x="1161" y="264"/>
                  </a:lnTo>
                  <a:lnTo>
                    <a:pt x="1129" y="213"/>
                  </a:lnTo>
                  <a:lnTo>
                    <a:pt x="1034" y="152"/>
                  </a:lnTo>
                  <a:lnTo>
                    <a:pt x="1065" y="158"/>
                  </a:lnTo>
                  <a:lnTo>
                    <a:pt x="1161" y="201"/>
                  </a:lnTo>
                  <a:lnTo>
                    <a:pt x="1123" y="113"/>
                  </a:lnTo>
                  <a:lnTo>
                    <a:pt x="1091" y="68"/>
                  </a:lnTo>
                  <a:lnTo>
                    <a:pt x="1065" y="38"/>
                  </a:lnTo>
                  <a:lnTo>
                    <a:pt x="959"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0" name="Freeform 298">
              <a:extLst>
                <a:ext uri="{FF2B5EF4-FFF2-40B4-BE49-F238E27FC236}">
                  <a16:creationId xmlns:a16="http://schemas.microsoft.com/office/drawing/2014/main" id="{17BF055C-C7FB-446D-B294-781C609FD315}"/>
                </a:ext>
              </a:extLst>
            </p:cNvPr>
            <p:cNvSpPr>
              <a:spLocks/>
            </p:cNvSpPr>
            <p:nvPr/>
          </p:nvSpPr>
          <p:spPr bwMode="auto">
            <a:xfrm>
              <a:off x="5500" y="1878"/>
              <a:ext cx="49" cy="44"/>
            </a:xfrm>
            <a:custGeom>
              <a:avLst/>
              <a:gdLst>
                <a:gd name="T0" fmla="*/ 0 w 295"/>
                <a:gd name="T1" fmla="*/ 0 h 263"/>
                <a:gd name="T2" fmla="*/ 0 w 295"/>
                <a:gd name="T3" fmla="*/ 0 h 263"/>
                <a:gd name="T4" fmla="*/ 0 w 295"/>
                <a:gd name="T5" fmla="*/ 0 h 263"/>
                <a:gd name="T6" fmla="*/ 0 w 295"/>
                <a:gd name="T7" fmla="*/ 0 h 263"/>
                <a:gd name="T8" fmla="*/ 0 w 295"/>
                <a:gd name="T9" fmla="*/ 0 h 263"/>
                <a:gd name="T10" fmla="*/ 0 w 295"/>
                <a:gd name="T11" fmla="*/ 0 h 263"/>
                <a:gd name="T12" fmla="*/ 0 w 295"/>
                <a:gd name="T13" fmla="*/ 0 h 263"/>
                <a:gd name="T14" fmla="*/ 0 w 295"/>
                <a:gd name="T15" fmla="*/ 0 h 263"/>
                <a:gd name="T16" fmla="*/ 0 w 295"/>
                <a:gd name="T17" fmla="*/ 0 h 263"/>
                <a:gd name="T18" fmla="*/ 0 w 295"/>
                <a:gd name="T19" fmla="*/ 0 h 263"/>
                <a:gd name="T20" fmla="*/ 0 w 295"/>
                <a:gd name="T21" fmla="*/ 0 h 263"/>
                <a:gd name="T22" fmla="*/ 0 w 295"/>
                <a:gd name="T23" fmla="*/ 0 h 263"/>
                <a:gd name="T24" fmla="*/ 0 w 295"/>
                <a:gd name="T25" fmla="*/ 0 h 263"/>
                <a:gd name="T26" fmla="*/ 0 w 295"/>
                <a:gd name="T27" fmla="*/ 0 h 263"/>
                <a:gd name="T28" fmla="*/ 0 w 295"/>
                <a:gd name="T29" fmla="*/ 0 h 263"/>
                <a:gd name="T30" fmla="*/ 0 w 295"/>
                <a:gd name="T31" fmla="*/ 0 h 263"/>
                <a:gd name="T32" fmla="*/ 0 w 295"/>
                <a:gd name="T33" fmla="*/ 0 h 263"/>
                <a:gd name="T34" fmla="*/ 0 w 295"/>
                <a:gd name="T35" fmla="*/ 0 h 263"/>
                <a:gd name="T36" fmla="*/ 0 w 295"/>
                <a:gd name="T37" fmla="*/ 0 h 263"/>
                <a:gd name="T38" fmla="*/ 0 w 295"/>
                <a:gd name="T39" fmla="*/ 0 h 263"/>
                <a:gd name="T40" fmla="*/ 0 w 295"/>
                <a:gd name="T41" fmla="*/ 0 h 263"/>
                <a:gd name="T42" fmla="*/ 0 w 295"/>
                <a:gd name="T43" fmla="*/ 0 h 263"/>
                <a:gd name="T44" fmla="*/ 0 w 295"/>
                <a:gd name="T45" fmla="*/ 0 h 2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5"/>
                <a:gd name="T70" fmla="*/ 0 h 263"/>
                <a:gd name="T71" fmla="*/ 295 w 295"/>
                <a:gd name="T72" fmla="*/ 263 h 2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5" h="263">
                  <a:moveTo>
                    <a:pt x="0" y="0"/>
                  </a:moveTo>
                  <a:lnTo>
                    <a:pt x="0" y="21"/>
                  </a:lnTo>
                  <a:lnTo>
                    <a:pt x="38" y="71"/>
                  </a:lnTo>
                  <a:lnTo>
                    <a:pt x="75" y="99"/>
                  </a:lnTo>
                  <a:lnTo>
                    <a:pt x="152" y="158"/>
                  </a:lnTo>
                  <a:lnTo>
                    <a:pt x="184" y="182"/>
                  </a:lnTo>
                  <a:lnTo>
                    <a:pt x="260" y="239"/>
                  </a:lnTo>
                  <a:lnTo>
                    <a:pt x="178" y="213"/>
                  </a:lnTo>
                  <a:lnTo>
                    <a:pt x="97" y="188"/>
                  </a:lnTo>
                  <a:lnTo>
                    <a:pt x="16" y="182"/>
                  </a:lnTo>
                  <a:lnTo>
                    <a:pt x="22" y="207"/>
                  </a:lnTo>
                  <a:lnTo>
                    <a:pt x="152" y="231"/>
                  </a:lnTo>
                  <a:lnTo>
                    <a:pt x="222" y="257"/>
                  </a:lnTo>
                  <a:lnTo>
                    <a:pt x="260" y="263"/>
                  </a:lnTo>
                  <a:lnTo>
                    <a:pt x="292" y="252"/>
                  </a:lnTo>
                  <a:lnTo>
                    <a:pt x="295" y="222"/>
                  </a:lnTo>
                  <a:lnTo>
                    <a:pt x="269" y="199"/>
                  </a:lnTo>
                  <a:lnTo>
                    <a:pt x="232" y="162"/>
                  </a:lnTo>
                  <a:lnTo>
                    <a:pt x="188" y="112"/>
                  </a:lnTo>
                  <a:lnTo>
                    <a:pt x="144" y="56"/>
                  </a:lnTo>
                  <a:lnTo>
                    <a:pt x="91" y="17"/>
                  </a:lnTo>
                  <a:lnTo>
                    <a:pt x="35"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1" name="Freeform 299">
              <a:extLst>
                <a:ext uri="{FF2B5EF4-FFF2-40B4-BE49-F238E27FC236}">
                  <a16:creationId xmlns:a16="http://schemas.microsoft.com/office/drawing/2014/main" id="{2EEDDF02-4733-4BB4-9245-FD2DEFD4C337}"/>
                </a:ext>
              </a:extLst>
            </p:cNvPr>
            <p:cNvSpPr>
              <a:spLocks/>
            </p:cNvSpPr>
            <p:nvPr/>
          </p:nvSpPr>
          <p:spPr bwMode="auto">
            <a:xfrm>
              <a:off x="5503" y="1842"/>
              <a:ext cx="44" cy="57"/>
            </a:xfrm>
            <a:custGeom>
              <a:avLst/>
              <a:gdLst>
                <a:gd name="T0" fmla="*/ 0 w 270"/>
                <a:gd name="T1" fmla="*/ 0 h 345"/>
                <a:gd name="T2" fmla="*/ 0 w 270"/>
                <a:gd name="T3" fmla="*/ 0 h 345"/>
                <a:gd name="T4" fmla="*/ 0 w 270"/>
                <a:gd name="T5" fmla="*/ 0 h 345"/>
                <a:gd name="T6" fmla="*/ 0 w 270"/>
                <a:gd name="T7" fmla="*/ 0 h 345"/>
                <a:gd name="T8" fmla="*/ 0 w 270"/>
                <a:gd name="T9" fmla="*/ 0 h 345"/>
                <a:gd name="T10" fmla="*/ 0 w 270"/>
                <a:gd name="T11" fmla="*/ 0 h 345"/>
                <a:gd name="T12" fmla="*/ 0 w 270"/>
                <a:gd name="T13" fmla="*/ 0 h 345"/>
                <a:gd name="T14" fmla="*/ 0 w 270"/>
                <a:gd name="T15" fmla="*/ 0 h 345"/>
                <a:gd name="T16" fmla="*/ 0 w 270"/>
                <a:gd name="T17" fmla="*/ 0 h 345"/>
                <a:gd name="T18" fmla="*/ 0 w 270"/>
                <a:gd name="T19" fmla="*/ 0 h 345"/>
                <a:gd name="T20" fmla="*/ 0 w 270"/>
                <a:gd name="T21" fmla="*/ 0 h 345"/>
                <a:gd name="T22" fmla="*/ 0 w 270"/>
                <a:gd name="T23" fmla="*/ 0 h 345"/>
                <a:gd name="T24" fmla="*/ 0 w 270"/>
                <a:gd name="T25" fmla="*/ 0 h 345"/>
                <a:gd name="T26" fmla="*/ 0 w 270"/>
                <a:gd name="T27" fmla="*/ 0 h 345"/>
                <a:gd name="T28" fmla="*/ 0 w 270"/>
                <a:gd name="T29" fmla="*/ 0 h 345"/>
                <a:gd name="T30" fmla="*/ 0 w 270"/>
                <a:gd name="T31" fmla="*/ 0 h 345"/>
                <a:gd name="T32" fmla="*/ 0 w 270"/>
                <a:gd name="T33" fmla="*/ 0 h 3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0"/>
                <a:gd name="T52" fmla="*/ 0 h 345"/>
                <a:gd name="T53" fmla="*/ 270 w 270"/>
                <a:gd name="T54" fmla="*/ 345 h 3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0" h="345">
                  <a:moveTo>
                    <a:pt x="51" y="0"/>
                  </a:moveTo>
                  <a:lnTo>
                    <a:pt x="13" y="7"/>
                  </a:lnTo>
                  <a:lnTo>
                    <a:pt x="0" y="39"/>
                  </a:lnTo>
                  <a:lnTo>
                    <a:pt x="3" y="65"/>
                  </a:lnTo>
                  <a:lnTo>
                    <a:pt x="26" y="101"/>
                  </a:lnTo>
                  <a:lnTo>
                    <a:pt x="57" y="112"/>
                  </a:lnTo>
                  <a:lnTo>
                    <a:pt x="116" y="149"/>
                  </a:lnTo>
                  <a:lnTo>
                    <a:pt x="172" y="195"/>
                  </a:lnTo>
                  <a:lnTo>
                    <a:pt x="212" y="259"/>
                  </a:lnTo>
                  <a:lnTo>
                    <a:pt x="257" y="325"/>
                  </a:lnTo>
                  <a:lnTo>
                    <a:pt x="270" y="345"/>
                  </a:lnTo>
                  <a:lnTo>
                    <a:pt x="257" y="267"/>
                  </a:lnTo>
                  <a:lnTo>
                    <a:pt x="247" y="198"/>
                  </a:lnTo>
                  <a:lnTo>
                    <a:pt x="225" y="140"/>
                  </a:lnTo>
                  <a:lnTo>
                    <a:pt x="188" y="86"/>
                  </a:lnTo>
                  <a:lnTo>
                    <a:pt x="90" y="10"/>
                  </a:lnTo>
                  <a:lnTo>
                    <a:pt x="5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2" name="Freeform 300">
              <a:extLst>
                <a:ext uri="{FF2B5EF4-FFF2-40B4-BE49-F238E27FC236}">
                  <a16:creationId xmlns:a16="http://schemas.microsoft.com/office/drawing/2014/main" id="{44797022-2BD3-443A-AFAD-AA50254C53EF}"/>
                </a:ext>
              </a:extLst>
            </p:cNvPr>
            <p:cNvSpPr>
              <a:spLocks/>
            </p:cNvSpPr>
            <p:nvPr/>
          </p:nvSpPr>
          <p:spPr bwMode="auto">
            <a:xfrm>
              <a:off x="5494" y="1785"/>
              <a:ext cx="48" cy="34"/>
            </a:xfrm>
            <a:custGeom>
              <a:avLst/>
              <a:gdLst>
                <a:gd name="T0" fmla="*/ 0 w 287"/>
                <a:gd name="T1" fmla="*/ 0 h 199"/>
                <a:gd name="T2" fmla="*/ 0 w 287"/>
                <a:gd name="T3" fmla="*/ 0 h 199"/>
                <a:gd name="T4" fmla="*/ 0 w 287"/>
                <a:gd name="T5" fmla="*/ 0 h 199"/>
                <a:gd name="T6" fmla="*/ 0 w 287"/>
                <a:gd name="T7" fmla="*/ 0 h 199"/>
                <a:gd name="T8" fmla="*/ 0 w 287"/>
                <a:gd name="T9" fmla="*/ 0 h 199"/>
                <a:gd name="T10" fmla="*/ 0 w 287"/>
                <a:gd name="T11" fmla="*/ 0 h 199"/>
                <a:gd name="T12" fmla="*/ 0 w 287"/>
                <a:gd name="T13" fmla="*/ 0 h 199"/>
                <a:gd name="T14" fmla="*/ 0 w 287"/>
                <a:gd name="T15" fmla="*/ 0 h 199"/>
                <a:gd name="T16" fmla="*/ 0 w 287"/>
                <a:gd name="T17" fmla="*/ 0 h 199"/>
                <a:gd name="T18" fmla="*/ 0 w 287"/>
                <a:gd name="T19" fmla="*/ 0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7"/>
                <a:gd name="T31" fmla="*/ 0 h 199"/>
                <a:gd name="T32" fmla="*/ 287 w 287"/>
                <a:gd name="T33" fmla="*/ 199 h 1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7" h="199">
                  <a:moveTo>
                    <a:pt x="0" y="199"/>
                  </a:moveTo>
                  <a:lnTo>
                    <a:pt x="49" y="156"/>
                  </a:lnTo>
                  <a:lnTo>
                    <a:pt x="130" y="125"/>
                  </a:lnTo>
                  <a:lnTo>
                    <a:pt x="185" y="111"/>
                  </a:lnTo>
                  <a:lnTo>
                    <a:pt x="287" y="0"/>
                  </a:lnTo>
                  <a:lnTo>
                    <a:pt x="211" y="44"/>
                  </a:lnTo>
                  <a:lnTo>
                    <a:pt x="142" y="74"/>
                  </a:lnTo>
                  <a:lnTo>
                    <a:pt x="93" y="99"/>
                  </a:lnTo>
                  <a:lnTo>
                    <a:pt x="68" y="125"/>
                  </a:lnTo>
                  <a:lnTo>
                    <a:pt x="0" y="19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3" name="Freeform 301">
              <a:extLst>
                <a:ext uri="{FF2B5EF4-FFF2-40B4-BE49-F238E27FC236}">
                  <a16:creationId xmlns:a16="http://schemas.microsoft.com/office/drawing/2014/main" id="{1CE311F8-A7FF-47B0-A606-0FF64030552C}"/>
                </a:ext>
              </a:extLst>
            </p:cNvPr>
            <p:cNvSpPr>
              <a:spLocks/>
            </p:cNvSpPr>
            <p:nvPr/>
          </p:nvSpPr>
          <p:spPr bwMode="auto">
            <a:xfrm>
              <a:off x="5458" y="1846"/>
              <a:ext cx="27" cy="86"/>
            </a:xfrm>
            <a:custGeom>
              <a:avLst/>
              <a:gdLst>
                <a:gd name="T0" fmla="*/ 0 w 162"/>
                <a:gd name="T1" fmla="*/ 0 h 514"/>
                <a:gd name="T2" fmla="*/ 0 w 162"/>
                <a:gd name="T3" fmla="*/ 0 h 514"/>
                <a:gd name="T4" fmla="*/ 0 w 162"/>
                <a:gd name="T5" fmla="*/ 0 h 514"/>
                <a:gd name="T6" fmla="*/ 0 w 162"/>
                <a:gd name="T7" fmla="*/ 0 h 514"/>
                <a:gd name="T8" fmla="*/ 0 w 162"/>
                <a:gd name="T9" fmla="*/ 0 h 514"/>
                <a:gd name="T10" fmla="*/ 0 w 162"/>
                <a:gd name="T11" fmla="*/ 0 h 514"/>
                <a:gd name="T12" fmla="*/ 0 w 162"/>
                <a:gd name="T13" fmla="*/ 0 h 514"/>
                <a:gd name="T14" fmla="*/ 0 w 162"/>
                <a:gd name="T15" fmla="*/ 0 h 514"/>
                <a:gd name="T16" fmla="*/ 0 w 162"/>
                <a:gd name="T17" fmla="*/ 0 h 514"/>
                <a:gd name="T18" fmla="*/ 0 w 162"/>
                <a:gd name="T19" fmla="*/ 0 h 514"/>
                <a:gd name="T20" fmla="*/ 0 w 162"/>
                <a:gd name="T21" fmla="*/ 0 h 514"/>
                <a:gd name="T22" fmla="*/ 0 w 162"/>
                <a:gd name="T23" fmla="*/ 0 h 514"/>
                <a:gd name="T24" fmla="*/ 0 w 162"/>
                <a:gd name="T25" fmla="*/ 0 h 514"/>
                <a:gd name="T26" fmla="*/ 0 w 162"/>
                <a:gd name="T27" fmla="*/ 0 h 514"/>
                <a:gd name="T28" fmla="*/ 0 w 162"/>
                <a:gd name="T29" fmla="*/ 0 h 514"/>
                <a:gd name="T30" fmla="*/ 0 w 162"/>
                <a:gd name="T31" fmla="*/ 0 h 514"/>
                <a:gd name="T32" fmla="*/ 0 w 162"/>
                <a:gd name="T33" fmla="*/ 0 h 514"/>
                <a:gd name="T34" fmla="*/ 0 w 162"/>
                <a:gd name="T35" fmla="*/ 0 h 514"/>
                <a:gd name="T36" fmla="*/ 0 w 162"/>
                <a:gd name="T37" fmla="*/ 0 h 5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514"/>
                <a:gd name="T59" fmla="*/ 162 w 162"/>
                <a:gd name="T60" fmla="*/ 514 h 5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514">
                  <a:moveTo>
                    <a:pt x="0" y="514"/>
                  </a:moveTo>
                  <a:lnTo>
                    <a:pt x="81" y="514"/>
                  </a:lnTo>
                  <a:lnTo>
                    <a:pt x="106" y="508"/>
                  </a:lnTo>
                  <a:lnTo>
                    <a:pt x="106" y="489"/>
                  </a:lnTo>
                  <a:lnTo>
                    <a:pt x="124" y="470"/>
                  </a:lnTo>
                  <a:lnTo>
                    <a:pt x="150" y="451"/>
                  </a:lnTo>
                  <a:lnTo>
                    <a:pt x="137" y="433"/>
                  </a:lnTo>
                  <a:lnTo>
                    <a:pt x="137" y="407"/>
                  </a:lnTo>
                  <a:lnTo>
                    <a:pt x="156" y="376"/>
                  </a:lnTo>
                  <a:lnTo>
                    <a:pt x="156" y="344"/>
                  </a:lnTo>
                  <a:lnTo>
                    <a:pt x="144" y="306"/>
                  </a:lnTo>
                  <a:lnTo>
                    <a:pt x="144" y="224"/>
                  </a:lnTo>
                  <a:lnTo>
                    <a:pt x="162" y="150"/>
                  </a:lnTo>
                  <a:lnTo>
                    <a:pt x="156" y="94"/>
                  </a:lnTo>
                  <a:lnTo>
                    <a:pt x="156" y="0"/>
                  </a:lnTo>
                  <a:lnTo>
                    <a:pt x="106" y="142"/>
                  </a:lnTo>
                  <a:lnTo>
                    <a:pt x="62" y="275"/>
                  </a:lnTo>
                  <a:lnTo>
                    <a:pt x="32" y="419"/>
                  </a:lnTo>
                  <a:lnTo>
                    <a:pt x="0" y="51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4" name="Freeform 302">
              <a:extLst>
                <a:ext uri="{FF2B5EF4-FFF2-40B4-BE49-F238E27FC236}">
                  <a16:creationId xmlns:a16="http://schemas.microsoft.com/office/drawing/2014/main" id="{0A944BDD-E15B-49F0-9FD7-B4B9BAF6CC63}"/>
                </a:ext>
              </a:extLst>
            </p:cNvPr>
            <p:cNvSpPr>
              <a:spLocks/>
            </p:cNvSpPr>
            <p:nvPr/>
          </p:nvSpPr>
          <p:spPr bwMode="auto">
            <a:xfrm>
              <a:off x="5498" y="1939"/>
              <a:ext cx="48" cy="16"/>
            </a:xfrm>
            <a:custGeom>
              <a:avLst/>
              <a:gdLst>
                <a:gd name="T0" fmla="*/ 0 w 289"/>
                <a:gd name="T1" fmla="*/ 0 h 97"/>
                <a:gd name="T2" fmla="*/ 0 w 289"/>
                <a:gd name="T3" fmla="*/ 0 h 97"/>
                <a:gd name="T4" fmla="*/ 0 w 289"/>
                <a:gd name="T5" fmla="*/ 0 h 97"/>
                <a:gd name="T6" fmla="*/ 0 w 289"/>
                <a:gd name="T7" fmla="*/ 0 h 97"/>
                <a:gd name="T8" fmla="*/ 0 w 289"/>
                <a:gd name="T9" fmla="*/ 0 h 97"/>
                <a:gd name="T10" fmla="*/ 0 w 289"/>
                <a:gd name="T11" fmla="*/ 0 h 97"/>
                <a:gd name="T12" fmla="*/ 0 w 289"/>
                <a:gd name="T13" fmla="*/ 0 h 97"/>
                <a:gd name="T14" fmla="*/ 0 w 289"/>
                <a:gd name="T15" fmla="*/ 0 h 97"/>
                <a:gd name="T16" fmla="*/ 0 w 289"/>
                <a:gd name="T17" fmla="*/ 0 h 97"/>
                <a:gd name="T18" fmla="*/ 0 w 289"/>
                <a:gd name="T19" fmla="*/ 0 h 97"/>
                <a:gd name="T20" fmla="*/ 0 w 289"/>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97"/>
                <a:gd name="T35" fmla="*/ 289 w 289"/>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97">
                  <a:moveTo>
                    <a:pt x="232" y="47"/>
                  </a:moveTo>
                  <a:lnTo>
                    <a:pt x="168" y="19"/>
                  </a:lnTo>
                  <a:lnTo>
                    <a:pt x="110" y="4"/>
                  </a:lnTo>
                  <a:lnTo>
                    <a:pt x="32" y="0"/>
                  </a:lnTo>
                  <a:lnTo>
                    <a:pt x="0" y="6"/>
                  </a:lnTo>
                  <a:lnTo>
                    <a:pt x="15" y="37"/>
                  </a:lnTo>
                  <a:lnTo>
                    <a:pt x="45" y="61"/>
                  </a:lnTo>
                  <a:lnTo>
                    <a:pt x="113" y="79"/>
                  </a:lnTo>
                  <a:lnTo>
                    <a:pt x="219" y="97"/>
                  </a:lnTo>
                  <a:lnTo>
                    <a:pt x="289" y="91"/>
                  </a:lnTo>
                  <a:lnTo>
                    <a:pt x="232"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5" name="Freeform 303">
              <a:extLst>
                <a:ext uri="{FF2B5EF4-FFF2-40B4-BE49-F238E27FC236}">
                  <a16:creationId xmlns:a16="http://schemas.microsoft.com/office/drawing/2014/main" id="{38FFB63E-DB19-45F5-BF31-F37CA3FF861C}"/>
                </a:ext>
              </a:extLst>
            </p:cNvPr>
            <p:cNvSpPr>
              <a:spLocks/>
            </p:cNvSpPr>
            <p:nvPr/>
          </p:nvSpPr>
          <p:spPr bwMode="auto">
            <a:xfrm>
              <a:off x="5458" y="1947"/>
              <a:ext cx="30" cy="36"/>
            </a:xfrm>
            <a:custGeom>
              <a:avLst/>
              <a:gdLst>
                <a:gd name="T0" fmla="*/ 0 w 176"/>
                <a:gd name="T1" fmla="*/ 0 h 216"/>
                <a:gd name="T2" fmla="*/ 0 w 176"/>
                <a:gd name="T3" fmla="*/ 0 h 216"/>
                <a:gd name="T4" fmla="*/ 0 w 176"/>
                <a:gd name="T5" fmla="*/ 0 h 216"/>
                <a:gd name="T6" fmla="*/ 0 w 176"/>
                <a:gd name="T7" fmla="*/ 0 h 216"/>
                <a:gd name="T8" fmla="*/ 0 w 176"/>
                <a:gd name="T9" fmla="*/ 0 h 216"/>
                <a:gd name="T10" fmla="*/ 0 w 176"/>
                <a:gd name="T11" fmla="*/ 0 h 216"/>
                <a:gd name="T12" fmla="*/ 0 w 176"/>
                <a:gd name="T13" fmla="*/ 0 h 216"/>
                <a:gd name="T14" fmla="*/ 0 w 176"/>
                <a:gd name="T15" fmla="*/ 0 h 216"/>
                <a:gd name="T16" fmla="*/ 0 w 176"/>
                <a:gd name="T17" fmla="*/ 0 h 216"/>
                <a:gd name="T18" fmla="*/ 0 w 176"/>
                <a:gd name="T19" fmla="*/ 0 h 216"/>
                <a:gd name="T20" fmla="*/ 0 w 176"/>
                <a:gd name="T21" fmla="*/ 0 h 216"/>
                <a:gd name="T22" fmla="*/ 0 w 176"/>
                <a:gd name="T23" fmla="*/ 0 h 216"/>
                <a:gd name="T24" fmla="*/ 0 w 176"/>
                <a:gd name="T25" fmla="*/ 0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216"/>
                <a:gd name="T41" fmla="*/ 176 w 176"/>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216">
                  <a:moveTo>
                    <a:pt x="81" y="59"/>
                  </a:moveTo>
                  <a:lnTo>
                    <a:pt x="59" y="14"/>
                  </a:lnTo>
                  <a:lnTo>
                    <a:pt x="26" y="0"/>
                  </a:lnTo>
                  <a:lnTo>
                    <a:pt x="3" y="11"/>
                  </a:lnTo>
                  <a:lnTo>
                    <a:pt x="0" y="35"/>
                  </a:lnTo>
                  <a:lnTo>
                    <a:pt x="15" y="76"/>
                  </a:lnTo>
                  <a:lnTo>
                    <a:pt x="40" y="115"/>
                  </a:lnTo>
                  <a:lnTo>
                    <a:pt x="71" y="150"/>
                  </a:lnTo>
                  <a:lnTo>
                    <a:pt x="113" y="185"/>
                  </a:lnTo>
                  <a:lnTo>
                    <a:pt x="176" y="216"/>
                  </a:lnTo>
                  <a:lnTo>
                    <a:pt x="119" y="153"/>
                  </a:lnTo>
                  <a:lnTo>
                    <a:pt x="100" y="108"/>
                  </a:lnTo>
                  <a:lnTo>
                    <a:pt x="81" y="5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6" name="Freeform 304">
              <a:extLst>
                <a:ext uri="{FF2B5EF4-FFF2-40B4-BE49-F238E27FC236}">
                  <a16:creationId xmlns:a16="http://schemas.microsoft.com/office/drawing/2014/main" id="{19E33EF5-1201-4162-B452-BF55726A29DC}"/>
                </a:ext>
              </a:extLst>
            </p:cNvPr>
            <p:cNvSpPr>
              <a:spLocks/>
            </p:cNvSpPr>
            <p:nvPr/>
          </p:nvSpPr>
          <p:spPr bwMode="auto">
            <a:xfrm>
              <a:off x="5506" y="1757"/>
              <a:ext cx="70" cy="44"/>
            </a:xfrm>
            <a:custGeom>
              <a:avLst/>
              <a:gdLst>
                <a:gd name="T0" fmla="*/ 0 w 418"/>
                <a:gd name="T1" fmla="*/ 0 h 260"/>
                <a:gd name="T2" fmla="*/ 0 w 418"/>
                <a:gd name="T3" fmla="*/ 0 h 260"/>
                <a:gd name="T4" fmla="*/ 0 w 418"/>
                <a:gd name="T5" fmla="*/ 0 h 260"/>
                <a:gd name="T6" fmla="*/ 0 w 418"/>
                <a:gd name="T7" fmla="*/ 0 h 260"/>
                <a:gd name="T8" fmla="*/ 0 w 418"/>
                <a:gd name="T9" fmla="*/ 0 h 260"/>
                <a:gd name="T10" fmla="*/ 0 w 418"/>
                <a:gd name="T11" fmla="*/ 0 h 260"/>
                <a:gd name="T12" fmla="*/ 0 w 418"/>
                <a:gd name="T13" fmla="*/ 0 h 260"/>
                <a:gd name="T14" fmla="*/ 0 w 418"/>
                <a:gd name="T15" fmla="*/ 0 h 260"/>
                <a:gd name="T16" fmla="*/ 0 w 418"/>
                <a:gd name="T17" fmla="*/ 0 h 260"/>
                <a:gd name="T18" fmla="*/ 0 w 418"/>
                <a:gd name="T19" fmla="*/ 0 h 260"/>
                <a:gd name="T20" fmla="*/ 0 w 418"/>
                <a:gd name="T21" fmla="*/ 0 h 260"/>
                <a:gd name="T22" fmla="*/ 0 w 418"/>
                <a:gd name="T23" fmla="*/ 0 h 2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8"/>
                <a:gd name="T37" fmla="*/ 0 h 260"/>
                <a:gd name="T38" fmla="*/ 418 w 418"/>
                <a:gd name="T39" fmla="*/ 260 h 2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8" h="260">
                  <a:moveTo>
                    <a:pt x="0" y="260"/>
                  </a:moveTo>
                  <a:lnTo>
                    <a:pt x="13" y="153"/>
                  </a:lnTo>
                  <a:lnTo>
                    <a:pt x="101" y="116"/>
                  </a:lnTo>
                  <a:lnTo>
                    <a:pt x="220" y="69"/>
                  </a:lnTo>
                  <a:lnTo>
                    <a:pt x="304" y="35"/>
                  </a:lnTo>
                  <a:lnTo>
                    <a:pt x="386" y="0"/>
                  </a:lnTo>
                  <a:lnTo>
                    <a:pt x="418" y="76"/>
                  </a:lnTo>
                  <a:lnTo>
                    <a:pt x="341" y="119"/>
                  </a:lnTo>
                  <a:lnTo>
                    <a:pt x="252" y="150"/>
                  </a:lnTo>
                  <a:lnTo>
                    <a:pt x="182" y="170"/>
                  </a:lnTo>
                  <a:lnTo>
                    <a:pt x="98" y="216"/>
                  </a:lnTo>
                  <a:lnTo>
                    <a:pt x="0" y="26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307" name="Group 305">
            <a:extLst>
              <a:ext uri="{FF2B5EF4-FFF2-40B4-BE49-F238E27FC236}">
                <a16:creationId xmlns:a16="http://schemas.microsoft.com/office/drawing/2014/main" id="{7C4559D8-C027-4EE9-A95B-0B18BF896A5E}"/>
              </a:ext>
            </a:extLst>
          </p:cNvPr>
          <p:cNvGrpSpPr>
            <a:grpSpLocks/>
          </p:cNvGrpSpPr>
          <p:nvPr/>
        </p:nvGrpSpPr>
        <p:grpSpPr bwMode="auto">
          <a:xfrm>
            <a:off x="8712200" y="3835400"/>
            <a:ext cx="228600" cy="307975"/>
            <a:chOff x="5511" y="1960"/>
            <a:chExt cx="144" cy="194"/>
          </a:xfrm>
        </p:grpSpPr>
        <p:sp>
          <p:nvSpPr>
            <p:cNvPr id="308" name="Freeform 306">
              <a:extLst>
                <a:ext uri="{FF2B5EF4-FFF2-40B4-BE49-F238E27FC236}">
                  <a16:creationId xmlns:a16="http://schemas.microsoft.com/office/drawing/2014/main" id="{018068B0-B857-4784-92F6-9780A815AEF6}"/>
                </a:ext>
              </a:extLst>
            </p:cNvPr>
            <p:cNvSpPr>
              <a:spLocks/>
            </p:cNvSpPr>
            <p:nvPr/>
          </p:nvSpPr>
          <p:spPr bwMode="auto">
            <a:xfrm>
              <a:off x="5511" y="1960"/>
              <a:ext cx="144" cy="194"/>
            </a:xfrm>
            <a:custGeom>
              <a:avLst/>
              <a:gdLst>
                <a:gd name="T0" fmla="*/ 0 w 863"/>
                <a:gd name="T1" fmla="*/ 0 h 1164"/>
                <a:gd name="T2" fmla="*/ 0 w 863"/>
                <a:gd name="T3" fmla="*/ 0 h 1164"/>
                <a:gd name="T4" fmla="*/ 0 w 863"/>
                <a:gd name="T5" fmla="*/ 0 h 1164"/>
                <a:gd name="T6" fmla="*/ 0 w 863"/>
                <a:gd name="T7" fmla="*/ 0 h 1164"/>
                <a:gd name="T8" fmla="*/ 0 w 863"/>
                <a:gd name="T9" fmla="*/ 0 h 1164"/>
                <a:gd name="T10" fmla="*/ 0 w 863"/>
                <a:gd name="T11" fmla="*/ 0 h 1164"/>
                <a:gd name="T12" fmla="*/ 0 w 863"/>
                <a:gd name="T13" fmla="*/ 0 h 1164"/>
                <a:gd name="T14" fmla="*/ 0 w 863"/>
                <a:gd name="T15" fmla="*/ 0 h 1164"/>
                <a:gd name="T16" fmla="*/ 0 w 863"/>
                <a:gd name="T17" fmla="*/ 0 h 1164"/>
                <a:gd name="T18" fmla="*/ 0 w 863"/>
                <a:gd name="T19" fmla="*/ 0 h 1164"/>
                <a:gd name="T20" fmla="*/ 0 w 863"/>
                <a:gd name="T21" fmla="*/ 0 h 1164"/>
                <a:gd name="T22" fmla="*/ 0 w 863"/>
                <a:gd name="T23" fmla="*/ 0 h 1164"/>
                <a:gd name="T24" fmla="*/ 0 w 863"/>
                <a:gd name="T25" fmla="*/ 0 h 1164"/>
                <a:gd name="T26" fmla="*/ 0 w 863"/>
                <a:gd name="T27" fmla="*/ 0 h 1164"/>
                <a:gd name="T28" fmla="*/ 0 w 863"/>
                <a:gd name="T29" fmla="*/ 0 h 1164"/>
                <a:gd name="T30" fmla="*/ 0 w 863"/>
                <a:gd name="T31" fmla="*/ 0 h 1164"/>
                <a:gd name="T32" fmla="*/ 0 w 863"/>
                <a:gd name="T33" fmla="*/ 0 h 1164"/>
                <a:gd name="T34" fmla="*/ 0 w 863"/>
                <a:gd name="T35" fmla="*/ 0 h 1164"/>
                <a:gd name="T36" fmla="*/ 0 w 863"/>
                <a:gd name="T37" fmla="*/ 0 h 1164"/>
                <a:gd name="T38" fmla="*/ 0 w 863"/>
                <a:gd name="T39" fmla="*/ 0 h 1164"/>
                <a:gd name="T40" fmla="*/ 0 w 863"/>
                <a:gd name="T41" fmla="*/ 0 h 1164"/>
                <a:gd name="T42" fmla="*/ 0 w 863"/>
                <a:gd name="T43" fmla="*/ 0 h 1164"/>
                <a:gd name="T44" fmla="*/ 0 w 863"/>
                <a:gd name="T45" fmla="*/ 0 h 1164"/>
                <a:gd name="T46" fmla="*/ 0 w 863"/>
                <a:gd name="T47" fmla="*/ 0 h 11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3"/>
                <a:gd name="T73" fmla="*/ 0 h 1164"/>
                <a:gd name="T74" fmla="*/ 863 w 863"/>
                <a:gd name="T75" fmla="*/ 1164 h 11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3" h="1164">
                  <a:moveTo>
                    <a:pt x="385" y="172"/>
                  </a:moveTo>
                  <a:lnTo>
                    <a:pt x="543" y="158"/>
                  </a:lnTo>
                  <a:lnTo>
                    <a:pt x="637" y="133"/>
                  </a:lnTo>
                  <a:lnTo>
                    <a:pt x="667" y="90"/>
                  </a:lnTo>
                  <a:lnTo>
                    <a:pt x="667" y="52"/>
                  </a:lnTo>
                  <a:lnTo>
                    <a:pt x="694" y="20"/>
                  </a:lnTo>
                  <a:lnTo>
                    <a:pt x="782" y="0"/>
                  </a:lnTo>
                  <a:lnTo>
                    <a:pt x="863" y="7"/>
                  </a:lnTo>
                  <a:lnTo>
                    <a:pt x="763" y="907"/>
                  </a:lnTo>
                  <a:lnTo>
                    <a:pt x="694" y="990"/>
                  </a:lnTo>
                  <a:lnTo>
                    <a:pt x="605" y="1071"/>
                  </a:lnTo>
                  <a:lnTo>
                    <a:pt x="481" y="1134"/>
                  </a:lnTo>
                  <a:lnTo>
                    <a:pt x="334" y="1153"/>
                  </a:lnTo>
                  <a:lnTo>
                    <a:pt x="138" y="1164"/>
                  </a:lnTo>
                  <a:lnTo>
                    <a:pt x="25" y="1147"/>
                  </a:lnTo>
                  <a:lnTo>
                    <a:pt x="0" y="1083"/>
                  </a:lnTo>
                  <a:lnTo>
                    <a:pt x="13" y="1001"/>
                  </a:lnTo>
                  <a:lnTo>
                    <a:pt x="95" y="750"/>
                  </a:lnTo>
                  <a:lnTo>
                    <a:pt x="163" y="499"/>
                  </a:lnTo>
                  <a:lnTo>
                    <a:pt x="195" y="310"/>
                  </a:lnTo>
                  <a:lnTo>
                    <a:pt x="195" y="259"/>
                  </a:lnTo>
                  <a:lnTo>
                    <a:pt x="239" y="190"/>
                  </a:lnTo>
                  <a:lnTo>
                    <a:pt x="291" y="172"/>
                  </a:lnTo>
                  <a:lnTo>
                    <a:pt x="385" y="172"/>
                  </a:lnTo>
                  <a:close/>
                </a:path>
              </a:pathLst>
            </a:custGeom>
            <a:solidFill>
              <a:srgbClr val="40404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9" name="Freeform 307">
              <a:extLst>
                <a:ext uri="{FF2B5EF4-FFF2-40B4-BE49-F238E27FC236}">
                  <a16:creationId xmlns:a16="http://schemas.microsoft.com/office/drawing/2014/main" id="{37ABB06A-F43A-416A-857D-42C3C6DA9CDC}"/>
                </a:ext>
              </a:extLst>
            </p:cNvPr>
            <p:cNvSpPr>
              <a:spLocks/>
            </p:cNvSpPr>
            <p:nvPr/>
          </p:nvSpPr>
          <p:spPr bwMode="auto">
            <a:xfrm>
              <a:off x="5528" y="1970"/>
              <a:ext cx="124" cy="177"/>
            </a:xfrm>
            <a:custGeom>
              <a:avLst/>
              <a:gdLst>
                <a:gd name="T0" fmla="*/ 0 w 743"/>
                <a:gd name="T1" fmla="*/ 0 h 1068"/>
                <a:gd name="T2" fmla="*/ 0 w 743"/>
                <a:gd name="T3" fmla="*/ 0 h 1068"/>
                <a:gd name="T4" fmla="*/ 0 w 743"/>
                <a:gd name="T5" fmla="*/ 0 h 1068"/>
                <a:gd name="T6" fmla="*/ 0 w 743"/>
                <a:gd name="T7" fmla="*/ 0 h 1068"/>
                <a:gd name="T8" fmla="*/ 0 w 743"/>
                <a:gd name="T9" fmla="*/ 0 h 1068"/>
                <a:gd name="T10" fmla="*/ 0 w 743"/>
                <a:gd name="T11" fmla="*/ 0 h 1068"/>
                <a:gd name="T12" fmla="*/ 0 w 743"/>
                <a:gd name="T13" fmla="*/ 0 h 1068"/>
                <a:gd name="T14" fmla="*/ 0 w 743"/>
                <a:gd name="T15" fmla="*/ 0 h 1068"/>
                <a:gd name="T16" fmla="*/ 0 w 743"/>
                <a:gd name="T17" fmla="*/ 0 h 1068"/>
                <a:gd name="T18" fmla="*/ 0 w 743"/>
                <a:gd name="T19" fmla="*/ 0 h 1068"/>
                <a:gd name="T20" fmla="*/ 0 w 743"/>
                <a:gd name="T21" fmla="*/ 0 h 1068"/>
                <a:gd name="T22" fmla="*/ 0 w 743"/>
                <a:gd name="T23" fmla="*/ 0 h 1068"/>
                <a:gd name="T24" fmla="*/ 0 w 743"/>
                <a:gd name="T25" fmla="*/ 0 h 1068"/>
                <a:gd name="T26" fmla="*/ 0 w 743"/>
                <a:gd name="T27" fmla="*/ 0 h 1068"/>
                <a:gd name="T28" fmla="*/ 0 w 743"/>
                <a:gd name="T29" fmla="*/ 0 h 1068"/>
                <a:gd name="T30" fmla="*/ 0 w 743"/>
                <a:gd name="T31" fmla="*/ 0 h 1068"/>
                <a:gd name="T32" fmla="*/ 0 w 743"/>
                <a:gd name="T33" fmla="*/ 0 h 1068"/>
                <a:gd name="T34" fmla="*/ 0 w 743"/>
                <a:gd name="T35" fmla="*/ 0 h 1068"/>
                <a:gd name="T36" fmla="*/ 0 w 743"/>
                <a:gd name="T37" fmla="*/ 0 h 1068"/>
                <a:gd name="T38" fmla="*/ 0 w 743"/>
                <a:gd name="T39" fmla="*/ 0 h 1068"/>
                <a:gd name="T40" fmla="*/ 0 w 743"/>
                <a:gd name="T41" fmla="*/ 0 h 10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3"/>
                <a:gd name="T64" fmla="*/ 0 h 1068"/>
                <a:gd name="T65" fmla="*/ 743 w 743"/>
                <a:gd name="T66" fmla="*/ 1068 h 10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3" h="1068">
                  <a:moveTo>
                    <a:pt x="257" y="214"/>
                  </a:moveTo>
                  <a:lnTo>
                    <a:pt x="397" y="207"/>
                  </a:lnTo>
                  <a:lnTo>
                    <a:pt x="542" y="182"/>
                  </a:lnTo>
                  <a:lnTo>
                    <a:pt x="628" y="138"/>
                  </a:lnTo>
                  <a:lnTo>
                    <a:pt x="679" y="100"/>
                  </a:lnTo>
                  <a:lnTo>
                    <a:pt x="743" y="0"/>
                  </a:lnTo>
                  <a:lnTo>
                    <a:pt x="648" y="822"/>
                  </a:lnTo>
                  <a:lnTo>
                    <a:pt x="585" y="898"/>
                  </a:lnTo>
                  <a:lnTo>
                    <a:pt x="516" y="967"/>
                  </a:lnTo>
                  <a:lnTo>
                    <a:pt x="428" y="1016"/>
                  </a:lnTo>
                  <a:lnTo>
                    <a:pt x="353" y="1042"/>
                  </a:lnTo>
                  <a:lnTo>
                    <a:pt x="257" y="1055"/>
                  </a:lnTo>
                  <a:lnTo>
                    <a:pt x="170" y="1068"/>
                  </a:lnTo>
                  <a:lnTo>
                    <a:pt x="69" y="1068"/>
                  </a:lnTo>
                  <a:lnTo>
                    <a:pt x="24" y="1055"/>
                  </a:lnTo>
                  <a:lnTo>
                    <a:pt x="0" y="1016"/>
                  </a:lnTo>
                  <a:lnTo>
                    <a:pt x="11" y="956"/>
                  </a:lnTo>
                  <a:lnTo>
                    <a:pt x="75" y="809"/>
                  </a:lnTo>
                  <a:lnTo>
                    <a:pt x="184" y="321"/>
                  </a:lnTo>
                  <a:lnTo>
                    <a:pt x="201" y="252"/>
                  </a:lnTo>
                  <a:lnTo>
                    <a:pt x="257" y="21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310" name="Oval 308">
            <a:extLst>
              <a:ext uri="{FF2B5EF4-FFF2-40B4-BE49-F238E27FC236}">
                <a16:creationId xmlns:a16="http://schemas.microsoft.com/office/drawing/2014/main" id="{843F877E-865B-4C3A-81A8-B14FC1AECC73}"/>
              </a:ext>
            </a:extLst>
          </p:cNvPr>
          <p:cNvSpPr>
            <a:spLocks noChangeArrowheads="1"/>
          </p:cNvSpPr>
          <p:nvPr/>
        </p:nvSpPr>
        <p:spPr bwMode="auto">
          <a:xfrm>
            <a:off x="7970837" y="3586163"/>
            <a:ext cx="298450" cy="16192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1" name="Oval 309">
            <a:extLst>
              <a:ext uri="{FF2B5EF4-FFF2-40B4-BE49-F238E27FC236}">
                <a16:creationId xmlns:a16="http://schemas.microsoft.com/office/drawing/2014/main" id="{B0EB73FA-A3D8-4AA0-BEEA-82E0C47EEB83}"/>
              </a:ext>
            </a:extLst>
          </p:cNvPr>
          <p:cNvSpPr>
            <a:spLocks noChangeArrowheads="1"/>
          </p:cNvSpPr>
          <p:nvPr/>
        </p:nvSpPr>
        <p:spPr bwMode="auto">
          <a:xfrm>
            <a:off x="1716087" y="3314700"/>
            <a:ext cx="1296988" cy="1296988"/>
          </a:xfrm>
          <a:prstGeom prst="ellipse">
            <a:avLst/>
          </a:prstGeom>
          <a:solidFill>
            <a:srgbClr val="66FF66"/>
          </a:solidFill>
          <a:ln w="19050">
            <a:solidFill>
              <a:srgbClr val="000000"/>
            </a:solidFill>
            <a:round/>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312" name="Group 310">
            <a:extLst>
              <a:ext uri="{FF2B5EF4-FFF2-40B4-BE49-F238E27FC236}">
                <a16:creationId xmlns:a16="http://schemas.microsoft.com/office/drawing/2014/main" id="{E796BE28-F720-4BBB-9C66-C81FBB7E5DB9}"/>
              </a:ext>
            </a:extLst>
          </p:cNvPr>
          <p:cNvGrpSpPr>
            <a:grpSpLocks/>
          </p:cNvGrpSpPr>
          <p:nvPr/>
        </p:nvGrpSpPr>
        <p:grpSpPr bwMode="auto">
          <a:xfrm>
            <a:off x="2098675" y="3424238"/>
            <a:ext cx="457200" cy="457200"/>
            <a:chOff x="2351" y="2975"/>
            <a:chExt cx="481" cy="433"/>
          </a:xfrm>
        </p:grpSpPr>
        <p:sp>
          <p:nvSpPr>
            <p:cNvPr id="313" name="Rectangle 311">
              <a:extLst>
                <a:ext uri="{FF2B5EF4-FFF2-40B4-BE49-F238E27FC236}">
                  <a16:creationId xmlns:a16="http://schemas.microsoft.com/office/drawing/2014/main" id="{E7E24FDE-12AD-4862-9F74-1C7B0B5CEF0C}"/>
                </a:ext>
              </a:extLst>
            </p:cNvPr>
            <p:cNvSpPr>
              <a:spLocks noChangeArrowheads="1"/>
            </p:cNvSpPr>
            <p:nvPr/>
          </p:nvSpPr>
          <p:spPr bwMode="auto">
            <a:xfrm rot="-5400000">
              <a:off x="2377" y="2953"/>
              <a:ext cx="431" cy="479"/>
            </a:xfrm>
            <a:prstGeom prst="rect">
              <a:avLst/>
            </a:prstGeom>
            <a:solidFill>
              <a:srgbClr val="CCECFF"/>
            </a:solidFill>
            <a:ln w="19050">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4" name="Line 312">
              <a:extLst>
                <a:ext uri="{FF2B5EF4-FFF2-40B4-BE49-F238E27FC236}">
                  <a16:creationId xmlns:a16="http://schemas.microsoft.com/office/drawing/2014/main" id="{6FF07DBB-9D18-45C9-876D-6B6CFE07EE25}"/>
                </a:ext>
              </a:extLst>
            </p:cNvPr>
            <p:cNvSpPr>
              <a:spLocks noChangeShapeType="1"/>
            </p:cNvSpPr>
            <p:nvPr/>
          </p:nvSpPr>
          <p:spPr bwMode="auto">
            <a:xfrm rot="10800000">
              <a:off x="2351" y="3321"/>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5" name="Line 313">
              <a:extLst>
                <a:ext uri="{FF2B5EF4-FFF2-40B4-BE49-F238E27FC236}">
                  <a16:creationId xmlns:a16="http://schemas.microsoft.com/office/drawing/2014/main" id="{169F4C94-02CC-41E3-90BF-1B60571C088D}"/>
                </a:ext>
              </a:extLst>
            </p:cNvPr>
            <p:cNvSpPr>
              <a:spLocks noChangeShapeType="1"/>
            </p:cNvSpPr>
            <p:nvPr/>
          </p:nvSpPr>
          <p:spPr bwMode="auto">
            <a:xfrm rot="10800000">
              <a:off x="2351" y="3234"/>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6" name="Line 314">
              <a:extLst>
                <a:ext uri="{FF2B5EF4-FFF2-40B4-BE49-F238E27FC236}">
                  <a16:creationId xmlns:a16="http://schemas.microsoft.com/office/drawing/2014/main" id="{C8A59939-0B05-4AC8-BA2F-71D413242092}"/>
                </a:ext>
              </a:extLst>
            </p:cNvPr>
            <p:cNvSpPr>
              <a:spLocks noChangeShapeType="1"/>
            </p:cNvSpPr>
            <p:nvPr/>
          </p:nvSpPr>
          <p:spPr bwMode="auto">
            <a:xfrm rot="10800000">
              <a:off x="2351" y="3148"/>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7" name="Line 315">
              <a:extLst>
                <a:ext uri="{FF2B5EF4-FFF2-40B4-BE49-F238E27FC236}">
                  <a16:creationId xmlns:a16="http://schemas.microsoft.com/office/drawing/2014/main" id="{4BC39232-79B8-4FD7-B7EF-46EB5C0FB5B2}"/>
                </a:ext>
              </a:extLst>
            </p:cNvPr>
            <p:cNvSpPr>
              <a:spLocks noChangeShapeType="1"/>
            </p:cNvSpPr>
            <p:nvPr/>
          </p:nvSpPr>
          <p:spPr bwMode="auto">
            <a:xfrm rot="10800000">
              <a:off x="2351" y="3061"/>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8" name="Line 316">
              <a:extLst>
                <a:ext uri="{FF2B5EF4-FFF2-40B4-BE49-F238E27FC236}">
                  <a16:creationId xmlns:a16="http://schemas.microsoft.com/office/drawing/2014/main" id="{3F3C71E8-572F-4D32-8D01-6F9D8440B2AD}"/>
                </a:ext>
              </a:extLst>
            </p:cNvPr>
            <p:cNvSpPr>
              <a:spLocks noChangeShapeType="1"/>
            </p:cNvSpPr>
            <p:nvPr/>
          </p:nvSpPr>
          <p:spPr bwMode="auto">
            <a:xfrm rot="5400000">
              <a:off x="2519"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9" name="Line 317">
              <a:extLst>
                <a:ext uri="{FF2B5EF4-FFF2-40B4-BE49-F238E27FC236}">
                  <a16:creationId xmlns:a16="http://schemas.microsoft.com/office/drawing/2014/main" id="{6D74C0DA-0409-4BA9-BB25-51EA8A5BD92B}"/>
                </a:ext>
              </a:extLst>
            </p:cNvPr>
            <p:cNvSpPr>
              <a:spLocks noChangeShapeType="1"/>
            </p:cNvSpPr>
            <p:nvPr/>
          </p:nvSpPr>
          <p:spPr bwMode="auto">
            <a:xfrm rot="5400000">
              <a:off x="2423"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20" name="Line 318">
              <a:extLst>
                <a:ext uri="{FF2B5EF4-FFF2-40B4-BE49-F238E27FC236}">
                  <a16:creationId xmlns:a16="http://schemas.microsoft.com/office/drawing/2014/main" id="{705E877D-9D9F-4DA1-9DCC-099EC9E16912}"/>
                </a:ext>
              </a:extLst>
            </p:cNvPr>
            <p:cNvSpPr>
              <a:spLocks noChangeShapeType="1"/>
            </p:cNvSpPr>
            <p:nvPr/>
          </p:nvSpPr>
          <p:spPr bwMode="auto">
            <a:xfrm rot="5400000">
              <a:off x="2327"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21" name="Line 319">
              <a:extLst>
                <a:ext uri="{FF2B5EF4-FFF2-40B4-BE49-F238E27FC236}">
                  <a16:creationId xmlns:a16="http://schemas.microsoft.com/office/drawing/2014/main" id="{2735C63E-8D26-484F-85F8-0C45A3BBFE2E}"/>
                </a:ext>
              </a:extLst>
            </p:cNvPr>
            <p:cNvSpPr>
              <a:spLocks noChangeShapeType="1"/>
            </p:cNvSpPr>
            <p:nvPr/>
          </p:nvSpPr>
          <p:spPr bwMode="auto">
            <a:xfrm rot="5400000">
              <a:off x="2231"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322" name="Group 320">
            <a:extLst>
              <a:ext uri="{FF2B5EF4-FFF2-40B4-BE49-F238E27FC236}">
                <a16:creationId xmlns:a16="http://schemas.microsoft.com/office/drawing/2014/main" id="{AE65EFC9-017E-415F-8118-5488750AD9EA}"/>
              </a:ext>
            </a:extLst>
          </p:cNvPr>
          <p:cNvGrpSpPr>
            <a:grpSpLocks/>
          </p:cNvGrpSpPr>
          <p:nvPr/>
        </p:nvGrpSpPr>
        <p:grpSpPr bwMode="auto">
          <a:xfrm>
            <a:off x="1993900" y="3976688"/>
            <a:ext cx="730250" cy="457200"/>
            <a:chOff x="1296" y="768"/>
            <a:chExt cx="556" cy="336"/>
          </a:xfrm>
        </p:grpSpPr>
        <p:sp>
          <p:nvSpPr>
            <p:cNvPr id="323" name="Rectangle 321">
              <a:extLst>
                <a:ext uri="{FF2B5EF4-FFF2-40B4-BE49-F238E27FC236}">
                  <a16:creationId xmlns:a16="http://schemas.microsoft.com/office/drawing/2014/main" id="{1C966602-48A0-4557-9026-88829A16C9D4}"/>
                </a:ext>
              </a:extLst>
            </p:cNvPr>
            <p:cNvSpPr>
              <a:spLocks noChangeArrowheads="1"/>
            </p:cNvSpPr>
            <p:nvPr/>
          </p:nvSpPr>
          <p:spPr bwMode="auto">
            <a:xfrm>
              <a:off x="1296" y="768"/>
              <a:ext cx="556" cy="336"/>
            </a:xfrm>
            <a:prstGeom prst="rect">
              <a:avLst/>
            </a:prstGeom>
            <a:solidFill>
              <a:srgbClr val="FFFF99"/>
            </a:solidFill>
            <a:ln w="12700">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1" lang="zh-CN"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324" name="Group 322">
              <a:extLst>
                <a:ext uri="{FF2B5EF4-FFF2-40B4-BE49-F238E27FC236}">
                  <a16:creationId xmlns:a16="http://schemas.microsoft.com/office/drawing/2014/main" id="{E4F29E17-B7D9-4321-A0CD-F8F079553B48}"/>
                </a:ext>
              </a:extLst>
            </p:cNvPr>
            <p:cNvGrpSpPr>
              <a:grpSpLocks/>
            </p:cNvGrpSpPr>
            <p:nvPr/>
          </p:nvGrpSpPr>
          <p:grpSpPr bwMode="auto">
            <a:xfrm>
              <a:off x="1367" y="829"/>
              <a:ext cx="393" cy="214"/>
              <a:chOff x="2928" y="3744"/>
              <a:chExt cx="528" cy="336"/>
            </a:xfrm>
          </p:grpSpPr>
          <p:grpSp>
            <p:nvGrpSpPr>
              <p:cNvPr id="325" name="Group 323">
                <a:extLst>
                  <a:ext uri="{FF2B5EF4-FFF2-40B4-BE49-F238E27FC236}">
                    <a16:creationId xmlns:a16="http://schemas.microsoft.com/office/drawing/2014/main" id="{CC77F5BF-8E64-4027-B1BB-2BC22A6B1D69}"/>
                  </a:ext>
                </a:extLst>
              </p:cNvPr>
              <p:cNvGrpSpPr>
                <a:grpSpLocks/>
              </p:cNvGrpSpPr>
              <p:nvPr/>
            </p:nvGrpSpPr>
            <p:grpSpPr bwMode="auto">
              <a:xfrm>
                <a:off x="3024" y="3744"/>
                <a:ext cx="432" cy="240"/>
                <a:chOff x="2736" y="3648"/>
                <a:chExt cx="432" cy="240"/>
              </a:xfrm>
            </p:grpSpPr>
            <p:grpSp>
              <p:nvGrpSpPr>
                <p:cNvPr id="340" name="Group 324">
                  <a:extLst>
                    <a:ext uri="{FF2B5EF4-FFF2-40B4-BE49-F238E27FC236}">
                      <a16:creationId xmlns:a16="http://schemas.microsoft.com/office/drawing/2014/main" id="{A3482A73-AE41-42E9-8F4F-C40DDE2BA63D}"/>
                    </a:ext>
                  </a:extLst>
                </p:cNvPr>
                <p:cNvGrpSpPr>
                  <a:grpSpLocks/>
                </p:cNvGrpSpPr>
                <p:nvPr/>
              </p:nvGrpSpPr>
              <p:grpSpPr bwMode="auto">
                <a:xfrm>
                  <a:off x="2736" y="3648"/>
                  <a:ext cx="432" cy="240"/>
                  <a:chOff x="2592" y="3504"/>
                  <a:chExt cx="576" cy="384"/>
                </a:xfrm>
              </p:grpSpPr>
              <p:sp>
                <p:nvSpPr>
                  <p:cNvPr id="342" name="Rectangle 325">
                    <a:extLst>
                      <a:ext uri="{FF2B5EF4-FFF2-40B4-BE49-F238E27FC236}">
                        <a16:creationId xmlns:a16="http://schemas.microsoft.com/office/drawing/2014/main" id="{72CD165A-5129-42D7-8739-D8CB7BFDA800}"/>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3" name="Freeform 326">
                    <a:extLst>
                      <a:ext uri="{FF2B5EF4-FFF2-40B4-BE49-F238E27FC236}">
                        <a16:creationId xmlns:a16="http://schemas.microsoft.com/office/drawing/2014/main" id="{908C1824-47FA-4927-B139-218EBC23C1CF}"/>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4" name="Line 327">
                    <a:extLst>
                      <a:ext uri="{FF2B5EF4-FFF2-40B4-BE49-F238E27FC236}">
                        <a16:creationId xmlns:a16="http://schemas.microsoft.com/office/drawing/2014/main" id="{24161F27-6660-4D04-BE7A-13B40F8F3D3D}"/>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5" name="Line 328">
                    <a:extLst>
                      <a:ext uri="{FF2B5EF4-FFF2-40B4-BE49-F238E27FC236}">
                        <a16:creationId xmlns:a16="http://schemas.microsoft.com/office/drawing/2014/main" id="{6C7074D5-51EF-440F-829F-73ABA18B5B50}"/>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41" name="Line 329">
                  <a:extLst>
                    <a:ext uri="{FF2B5EF4-FFF2-40B4-BE49-F238E27FC236}">
                      <a16:creationId xmlns:a16="http://schemas.microsoft.com/office/drawing/2014/main" id="{53C51308-B6FA-460D-B9BD-B9A14B6B9B4C}"/>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326" name="Group 330">
                <a:extLst>
                  <a:ext uri="{FF2B5EF4-FFF2-40B4-BE49-F238E27FC236}">
                    <a16:creationId xmlns:a16="http://schemas.microsoft.com/office/drawing/2014/main" id="{351ECA52-6C10-457B-A60A-0615A25F473F}"/>
                  </a:ext>
                </a:extLst>
              </p:cNvPr>
              <p:cNvGrpSpPr>
                <a:grpSpLocks/>
              </p:cNvGrpSpPr>
              <p:nvPr/>
            </p:nvGrpSpPr>
            <p:grpSpPr bwMode="auto">
              <a:xfrm>
                <a:off x="2976" y="3792"/>
                <a:ext cx="432" cy="240"/>
                <a:chOff x="2736" y="3648"/>
                <a:chExt cx="432" cy="240"/>
              </a:xfrm>
            </p:grpSpPr>
            <p:grpSp>
              <p:nvGrpSpPr>
                <p:cNvPr id="334" name="Group 331">
                  <a:extLst>
                    <a:ext uri="{FF2B5EF4-FFF2-40B4-BE49-F238E27FC236}">
                      <a16:creationId xmlns:a16="http://schemas.microsoft.com/office/drawing/2014/main" id="{EBC7917B-E94D-4CA2-BC31-B58FD3B33000}"/>
                    </a:ext>
                  </a:extLst>
                </p:cNvPr>
                <p:cNvGrpSpPr>
                  <a:grpSpLocks/>
                </p:cNvGrpSpPr>
                <p:nvPr/>
              </p:nvGrpSpPr>
              <p:grpSpPr bwMode="auto">
                <a:xfrm>
                  <a:off x="2736" y="3648"/>
                  <a:ext cx="432" cy="240"/>
                  <a:chOff x="2592" y="3504"/>
                  <a:chExt cx="576" cy="384"/>
                </a:xfrm>
              </p:grpSpPr>
              <p:sp>
                <p:nvSpPr>
                  <p:cNvPr id="336" name="Rectangle 332">
                    <a:extLst>
                      <a:ext uri="{FF2B5EF4-FFF2-40B4-BE49-F238E27FC236}">
                        <a16:creationId xmlns:a16="http://schemas.microsoft.com/office/drawing/2014/main" id="{8AD58692-77CE-40BA-BA97-6114AD007B8F}"/>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7" name="Freeform 333">
                    <a:extLst>
                      <a:ext uri="{FF2B5EF4-FFF2-40B4-BE49-F238E27FC236}">
                        <a16:creationId xmlns:a16="http://schemas.microsoft.com/office/drawing/2014/main" id="{39C58EA8-4A70-4F12-8E66-1449B94719FC}"/>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8" name="Line 334">
                    <a:extLst>
                      <a:ext uri="{FF2B5EF4-FFF2-40B4-BE49-F238E27FC236}">
                        <a16:creationId xmlns:a16="http://schemas.microsoft.com/office/drawing/2014/main" id="{9A43EB2E-A1A5-4D0E-B0D0-89C3FB447F0D}"/>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9" name="Line 335">
                    <a:extLst>
                      <a:ext uri="{FF2B5EF4-FFF2-40B4-BE49-F238E27FC236}">
                        <a16:creationId xmlns:a16="http://schemas.microsoft.com/office/drawing/2014/main" id="{84922D02-3C06-4BED-86DE-1C93362DD9B7}"/>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35" name="Line 336">
                  <a:extLst>
                    <a:ext uri="{FF2B5EF4-FFF2-40B4-BE49-F238E27FC236}">
                      <a16:creationId xmlns:a16="http://schemas.microsoft.com/office/drawing/2014/main" id="{ED1E7DE1-EDB6-4F4D-BE8C-595DBD032F3B}"/>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327" name="Group 337">
                <a:extLst>
                  <a:ext uri="{FF2B5EF4-FFF2-40B4-BE49-F238E27FC236}">
                    <a16:creationId xmlns:a16="http://schemas.microsoft.com/office/drawing/2014/main" id="{3B66588E-5855-4AFE-9DFA-78B7BA90A9CD}"/>
                  </a:ext>
                </a:extLst>
              </p:cNvPr>
              <p:cNvGrpSpPr>
                <a:grpSpLocks/>
              </p:cNvGrpSpPr>
              <p:nvPr/>
            </p:nvGrpSpPr>
            <p:grpSpPr bwMode="auto">
              <a:xfrm>
                <a:off x="2928" y="3840"/>
                <a:ext cx="432" cy="240"/>
                <a:chOff x="2736" y="3648"/>
                <a:chExt cx="432" cy="240"/>
              </a:xfrm>
            </p:grpSpPr>
            <p:grpSp>
              <p:nvGrpSpPr>
                <p:cNvPr id="328" name="Group 338">
                  <a:extLst>
                    <a:ext uri="{FF2B5EF4-FFF2-40B4-BE49-F238E27FC236}">
                      <a16:creationId xmlns:a16="http://schemas.microsoft.com/office/drawing/2014/main" id="{CD108CDA-E2D1-4D81-B512-623CC8943513}"/>
                    </a:ext>
                  </a:extLst>
                </p:cNvPr>
                <p:cNvGrpSpPr>
                  <a:grpSpLocks/>
                </p:cNvGrpSpPr>
                <p:nvPr/>
              </p:nvGrpSpPr>
              <p:grpSpPr bwMode="auto">
                <a:xfrm>
                  <a:off x="2736" y="3648"/>
                  <a:ext cx="432" cy="240"/>
                  <a:chOff x="2592" y="3504"/>
                  <a:chExt cx="576" cy="384"/>
                </a:xfrm>
              </p:grpSpPr>
              <p:sp>
                <p:nvSpPr>
                  <p:cNvPr id="330" name="Rectangle 339">
                    <a:extLst>
                      <a:ext uri="{FF2B5EF4-FFF2-40B4-BE49-F238E27FC236}">
                        <a16:creationId xmlns:a16="http://schemas.microsoft.com/office/drawing/2014/main" id="{FC580C60-1BAB-4BB2-9AD9-303345118E68}"/>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1" name="Freeform 340">
                    <a:extLst>
                      <a:ext uri="{FF2B5EF4-FFF2-40B4-BE49-F238E27FC236}">
                        <a16:creationId xmlns:a16="http://schemas.microsoft.com/office/drawing/2014/main" id="{476AF082-41A9-4BC9-B22F-E46A38D956FC}"/>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2" name="Line 341">
                    <a:extLst>
                      <a:ext uri="{FF2B5EF4-FFF2-40B4-BE49-F238E27FC236}">
                        <a16:creationId xmlns:a16="http://schemas.microsoft.com/office/drawing/2014/main" id="{FF80ACE2-E2B0-4958-B373-0FAD505AAD2A}"/>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3" name="Line 342">
                    <a:extLst>
                      <a:ext uri="{FF2B5EF4-FFF2-40B4-BE49-F238E27FC236}">
                        <a16:creationId xmlns:a16="http://schemas.microsoft.com/office/drawing/2014/main" id="{FC1D6862-B1D8-481D-A5A1-4E074D57A62D}"/>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29" name="Line 343">
                  <a:extLst>
                    <a:ext uri="{FF2B5EF4-FFF2-40B4-BE49-F238E27FC236}">
                      <a16:creationId xmlns:a16="http://schemas.microsoft.com/office/drawing/2014/main" id="{69C50F7C-4F54-4701-BF51-C183C688E4AB}"/>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grpSp>
      <p:sp>
        <p:nvSpPr>
          <p:cNvPr id="346" name="Text Box 344">
            <a:extLst>
              <a:ext uri="{FF2B5EF4-FFF2-40B4-BE49-F238E27FC236}">
                <a16:creationId xmlns:a16="http://schemas.microsoft.com/office/drawing/2014/main" id="{2AD48D15-D5DC-4CD3-8135-43B9C0150881}"/>
              </a:ext>
            </a:extLst>
          </p:cNvPr>
          <p:cNvSpPr txBox="1">
            <a:spLocks noChangeArrowheads="1"/>
          </p:cNvSpPr>
          <p:nvPr/>
        </p:nvSpPr>
        <p:spPr bwMode="auto">
          <a:xfrm>
            <a:off x="2007243" y="4918075"/>
            <a:ext cx="21323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   </a:t>
            </a:r>
            <a:r>
              <a:rPr kumimoji="1" lang="zh-CN" altLang="en-US" sz="1800" b="1">
                <a:solidFill>
                  <a:srgbClr val="000000"/>
                </a:solidFill>
                <a:latin typeface="Comic Sans MS" panose="030F0702030302020204" pitchFamily="66" charset="0"/>
                <a:ea typeface="微软雅黑" panose="020B0503020204020204" pitchFamily="34" charset="-122"/>
              </a:rPr>
              <a:t>发送邮件服务器</a:t>
            </a:r>
            <a:br>
              <a:rPr kumimoji="1" lang="zh-CN" altLang="en-US" sz="1800" b="1">
                <a:solidFill>
                  <a:srgbClr val="000000"/>
                </a:solidFill>
                <a:latin typeface="Comic Sans MS" panose="030F0702030302020204" pitchFamily="66" charset="0"/>
                <a:ea typeface="微软雅黑" panose="020B0503020204020204" pitchFamily="34" charset="-122"/>
              </a:rPr>
            </a:br>
            <a:r>
              <a:rPr kumimoji="1" lang="en-US" altLang="zh-CN" sz="1800" b="1">
                <a:solidFill>
                  <a:srgbClr val="000000"/>
                </a:solidFill>
                <a:latin typeface="Comic Sans MS" panose="030F0702030302020204" pitchFamily="66" charset="0"/>
                <a:ea typeface="微软雅黑" panose="020B0503020204020204" pitchFamily="34" charset="-122"/>
              </a:rPr>
              <a:t>email.ustc.edu.cn</a:t>
            </a:r>
          </a:p>
        </p:txBody>
      </p:sp>
      <p:sp>
        <p:nvSpPr>
          <p:cNvPr id="347" name="Line 345">
            <a:extLst>
              <a:ext uri="{FF2B5EF4-FFF2-40B4-BE49-F238E27FC236}">
                <a16:creationId xmlns:a16="http://schemas.microsoft.com/office/drawing/2014/main" id="{08498367-B606-45D4-8255-81E5AB4A6E7B}"/>
              </a:ext>
            </a:extLst>
          </p:cNvPr>
          <p:cNvSpPr>
            <a:spLocks noChangeShapeType="1"/>
          </p:cNvSpPr>
          <p:nvPr/>
        </p:nvSpPr>
        <p:spPr bwMode="auto">
          <a:xfrm flipV="1">
            <a:off x="8040687" y="3640138"/>
            <a:ext cx="119063" cy="741362"/>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48" name="Line 346">
            <a:extLst>
              <a:ext uri="{FF2B5EF4-FFF2-40B4-BE49-F238E27FC236}">
                <a16:creationId xmlns:a16="http://schemas.microsoft.com/office/drawing/2014/main" id="{0E8D48BD-99C1-4B8D-859E-950FDCF20B75}"/>
              </a:ext>
            </a:extLst>
          </p:cNvPr>
          <p:cNvSpPr>
            <a:spLocks noChangeShapeType="1"/>
          </p:cNvSpPr>
          <p:nvPr/>
        </p:nvSpPr>
        <p:spPr bwMode="auto">
          <a:xfrm flipV="1">
            <a:off x="1639887" y="4305300"/>
            <a:ext cx="609600" cy="609600"/>
          </a:xfrm>
          <a:prstGeom prst="line">
            <a:avLst/>
          </a:prstGeom>
          <a:noFill/>
          <a:ln w="12700">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49" name="Line 347">
            <a:extLst>
              <a:ext uri="{FF2B5EF4-FFF2-40B4-BE49-F238E27FC236}">
                <a16:creationId xmlns:a16="http://schemas.microsoft.com/office/drawing/2014/main" id="{697AFA3F-EAF4-4897-BD7A-4A07FB91EC01}"/>
              </a:ext>
            </a:extLst>
          </p:cNvPr>
          <p:cNvSpPr>
            <a:spLocks noChangeShapeType="1"/>
          </p:cNvSpPr>
          <p:nvPr/>
        </p:nvSpPr>
        <p:spPr bwMode="auto">
          <a:xfrm flipV="1">
            <a:off x="700087" y="3830638"/>
            <a:ext cx="173038" cy="876300"/>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50" name="Text Box 348">
            <a:extLst>
              <a:ext uri="{FF2B5EF4-FFF2-40B4-BE49-F238E27FC236}">
                <a16:creationId xmlns:a16="http://schemas.microsoft.com/office/drawing/2014/main" id="{A67BD9E1-1D8C-4CF5-B822-289F85C3FD77}"/>
              </a:ext>
            </a:extLst>
          </p:cNvPr>
          <p:cNvSpPr txBox="1">
            <a:spLocks noChangeArrowheads="1"/>
          </p:cNvSpPr>
          <p:nvPr/>
        </p:nvSpPr>
        <p:spPr bwMode="auto">
          <a:xfrm>
            <a:off x="192087" y="4649788"/>
            <a:ext cx="1104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用户代理</a:t>
            </a:r>
          </a:p>
        </p:txBody>
      </p:sp>
      <p:sp>
        <p:nvSpPr>
          <p:cNvPr id="351" name="Text Box 349">
            <a:extLst>
              <a:ext uri="{FF2B5EF4-FFF2-40B4-BE49-F238E27FC236}">
                <a16:creationId xmlns:a16="http://schemas.microsoft.com/office/drawing/2014/main" id="{FD141D8F-F88D-4C75-9360-B0CAB8737DE5}"/>
              </a:ext>
            </a:extLst>
          </p:cNvPr>
          <p:cNvSpPr txBox="1">
            <a:spLocks noChangeArrowheads="1"/>
          </p:cNvSpPr>
          <p:nvPr/>
        </p:nvSpPr>
        <p:spPr bwMode="auto">
          <a:xfrm>
            <a:off x="8237537" y="2906713"/>
            <a:ext cx="874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接收方</a:t>
            </a:r>
          </a:p>
        </p:txBody>
      </p:sp>
      <p:sp>
        <p:nvSpPr>
          <p:cNvPr id="352" name="Line 350">
            <a:extLst>
              <a:ext uri="{FF2B5EF4-FFF2-40B4-BE49-F238E27FC236}">
                <a16:creationId xmlns:a16="http://schemas.microsoft.com/office/drawing/2014/main" id="{CDAA4B95-56B3-4976-A2DB-CC5DB77069AD}"/>
              </a:ext>
            </a:extLst>
          </p:cNvPr>
          <p:cNvSpPr>
            <a:spLocks noChangeShapeType="1"/>
          </p:cNvSpPr>
          <p:nvPr/>
        </p:nvSpPr>
        <p:spPr bwMode="auto">
          <a:xfrm flipV="1">
            <a:off x="6059487" y="4567238"/>
            <a:ext cx="595313" cy="403225"/>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53" name="Line 351">
            <a:extLst>
              <a:ext uri="{FF2B5EF4-FFF2-40B4-BE49-F238E27FC236}">
                <a16:creationId xmlns:a16="http://schemas.microsoft.com/office/drawing/2014/main" id="{5A01EA34-2D07-4E5D-A3C5-745F507C4BAC}"/>
              </a:ext>
            </a:extLst>
          </p:cNvPr>
          <p:cNvSpPr>
            <a:spLocks noChangeShapeType="1"/>
          </p:cNvSpPr>
          <p:nvPr/>
        </p:nvSpPr>
        <p:spPr bwMode="auto">
          <a:xfrm flipH="1" flipV="1">
            <a:off x="2554287" y="4610100"/>
            <a:ext cx="438150" cy="371475"/>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54" name="Rectangle 352">
            <a:extLst>
              <a:ext uri="{FF2B5EF4-FFF2-40B4-BE49-F238E27FC236}">
                <a16:creationId xmlns:a16="http://schemas.microsoft.com/office/drawing/2014/main" id="{DEBCEF69-76BC-4EA0-ADDB-A9FBCD321EB5}"/>
              </a:ext>
            </a:extLst>
          </p:cNvPr>
          <p:cNvSpPr>
            <a:spLocks noChangeArrowheads="1"/>
          </p:cNvSpPr>
          <p:nvPr/>
        </p:nvSpPr>
        <p:spPr bwMode="auto">
          <a:xfrm>
            <a:off x="344487" y="1409700"/>
            <a:ext cx="381000" cy="990600"/>
          </a:xfrm>
          <a:prstGeom prst="rect">
            <a:avLst/>
          </a:prstGeom>
          <a:solidFill>
            <a:srgbClr val="FFFF99"/>
          </a:solidFill>
          <a:ln w="9525">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55" name="Text Box 353">
            <a:extLst>
              <a:ext uri="{FF2B5EF4-FFF2-40B4-BE49-F238E27FC236}">
                <a16:creationId xmlns:a16="http://schemas.microsoft.com/office/drawing/2014/main" id="{176A9A46-D6C3-488B-9D55-F8EB5EF2299C}"/>
              </a:ext>
            </a:extLst>
          </p:cNvPr>
          <p:cNvSpPr txBox="1">
            <a:spLocks noChangeArrowheads="1"/>
          </p:cNvSpPr>
          <p:nvPr/>
        </p:nvSpPr>
        <p:spPr bwMode="auto">
          <a:xfrm>
            <a:off x="346075" y="1419225"/>
            <a:ext cx="4127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户</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代</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理</a:t>
            </a:r>
          </a:p>
        </p:txBody>
      </p:sp>
      <p:sp>
        <p:nvSpPr>
          <p:cNvPr id="356" name="Rectangle 354">
            <a:extLst>
              <a:ext uri="{FF2B5EF4-FFF2-40B4-BE49-F238E27FC236}">
                <a16:creationId xmlns:a16="http://schemas.microsoft.com/office/drawing/2014/main" id="{5F966A12-3397-40CC-865C-DFDF2B607F50}"/>
              </a:ext>
            </a:extLst>
          </p:cNvPr>
          <p:cNvSpPr>
            <a:spLocks noChangeArrowheads="1"/>
          </p:cNvSpPr>
          <p:nvPr/>
        </p:nvSpPr>
        <p:spPr bwMode="auto">
          <a:xfrm>
            <a:off x="8337550" y="1409700"/>
            <a:ext cx="381000" cy="990600"/>
          </a:xfrm>
          <a:prstGeom prst="rect">
            <a:avLst/>
          </a:prstGeom>
          <a:solidFill>
            <a:srgbClr val="FFFF99"/>
          </a:solidFill>
          <a:ln w="9525">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57" name="Text Box 355">
            <a:extLst>
              <a:ext uri="{FF2B5EF4-FFF2-40B4-BE49-F238E27FC236}">
                <a16:creationId xmlns:a16="http://schemas.microsoft.com/office/drawing/2014/main" id="{B135DBE7-BB7A-440D-9646-020539581CBA}"/>
              </a:ext>
            </a:extLst>
          </p:cNvPr>
          <p:cNvSpPr txBox="1">
            <a:spLocks noChangeArrowheads="1"/>
          </p:cNvSpPr>
          <p:nvPr/>
        </p:nvSpPr>
        <p:spPr bwMode="auto">
          <a:xfrm>
            <a:off x="8339137" y="1419225"/>
            <a:ext cx="4127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户</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代</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理</a:t>
            </a:r>
          </a:p>
        </p:txBody>
      </p:sp>
      <p:sp>
        <p:nvSpPr>
          <p:cNvPr id="358" name="Oval 356">
            <a:extLst>
              <a:ext uri="{FF2B5EF4-FFF2-40B4-BE49-F238E27FC236}">
                <a16:creationId xmlns:a16="http://schemas.microsoft.com/office/drawing/2014/main" id="{19A238CB-2E4F-4351-B571-A4AD2DD4D1FC}"/>
              </a:ext>
            </a:extLst>
          </p:cNvPr>
          <p:cNvSpPr>
            <a:spLocks noChangeArrowheads="1"/>
          </p:cNvSpPr>
          <p:nvPr/>
        </p:nvSpPr>
        <p:spPr bwMode="auto">
          <a:xfrm>
            <a:off x="1922462" y="1527175"/>
            <a:ext cx="762000" cy="762000"/>
          </a:xfrm>
          <a:prstGeom prst="ellipse">
            <a:avLst/>
          </a:prstGeom>
          <a:solidFill>
            <a:srgbClr val="66FF66"/>
          </a:solidFill>
          <a:ln w="9525">
            <a:solidFill>
              <a:srgbClr val="000000"/>
            </a:solidFill>
            <a:round/>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59" name="Text Box 357">
            <a:extLst>
              <a:ext uri="{FF2B5EF4-FFF2-40B4-BE49-F238E27FC236}">
                <a16:creationId xmlns:a16="http://schemas.microsoft.com/office/drawing/2014/main" id="{7400F912-11B9-45BB-86D2-7318562457D3}"/>
              </a:ext>
            </a:extLst>
          </p:cNvPr>
          <p:cNvSpPr txBox="1">
            <a:spLocks noChangeArrowheads="1"/>
          </p:cNvSpPr>
          <p:nvPr/>
        </p:nvSpPr>
        <p:spPr bwMode="auto">
          <a:xfrm>
            <a:off x="1858962" y="1525588"/>
            <a:ext cx="8747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  </a:t>
            </a:r>
            <a:r>
              <a:rPr kumimoji="1" lang="zh-CN" altLang="en-US" sz="1800" b="1">
                <a:solidFill>
                  <a:srgbClr val="000000"/>
                </a:solidFill>
                <a:latin typeface="Comic Sans MS" panose="030F0702030302020204" pitchFamily="66" charset="0"/>
                <a:ea typeface="微软雅黑" panose="020B0503020204020204" pitchFamily="34" charset="-122"/>
              </a:rPr>
              <a:t>邮件</a:t>
            </a:r>
          </a:p>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服务器</a:t>
            </a:r>
          </a:p>
        </p:txBody>
      </p:sp>
      <p:sp>
        <p:nvSpPr>
          <p:cNvPr id="360" name="Oval 358">
            <a:extLst>
              <a:ext uri="{FF2B5EF4-FFF2-40B4-BE49-F238E27FC236}">
                <a16:creationId xmlns:a16="http://schemas.microsoft.com/office/drawing/2014/main" id="{F32D2AA6-0363-4A3B-ABB9-72CB56C0514A}"/>
              </a:ext>
            </a:extLst>
          </p:cNvPr>
          <p:cNvSpPr>
            <a:spLocks noChangeArrowheads="1"/>
          </p:cNvSpPr>
          <p:nvPr/>
        </p:nvSpPr>
        <p:spPr bwMode="auto">
          <a:xfrm>
            <a:off x="6418262" y="1527175"/>
            <a:ext cx="762000" cy="762000"/>
          </a:xfrm>
          <a:prstGeom prst="ellipse">
            <a:avLst/>
          </a:prstGeom>
          <a:solidFill>
            <a:srgbClr val="66FF66"/>
          </a:solidFill>
          <a:ln w="9525">
            <a:solidFill>
              <a:srgbClr val="000000"/>
            </a:solidFill>
            <a:round/>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61" name="Text Box 359">
            <a:extLst>
              <a:ext uri="{FF2B5EF4-FFF2-40B4-BE49-F238E27FC236}">
                <a16:creationId xmlns:a16="http://schemas.microsoft.com/office/drawing/2014/main" id="{78549760-74BA-4F4A-95FE-95CE4F7757E3}"/>
              </a:ext>
            </a:extLst>
          </p:cNvPr>
          <p:cNvSpPr txBox="1">
            <a:spLocks noChangeArrowheads="1"/>
          </p:cNvSpPr>
          <p:nvPr/>
        </p:nvSpPr>
        <p:spPr bwMode="auto">
          <a:xfrm>
            <a:off x="6391275" y="1525588"/>
            <a:ext cx="874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  </a:t>
            </a:r>
            <a:r>
              <a:rPr kumimoji="1" lang="zh-CN" altLang="en-US" sz="1800" b="1">
                <a:solidFill>
                  <a:srgbClr val="000000"/>
                </a:solidFill>
                <a:latin typeface="Comic Sans MS" panose="030F0702030302020204" pitchFamily="66" charset="0"/>
                <a:ea typeface="微软雅黑" panose="020B0503020204020204" pitchFamily="34" charset="-122"/>
              </a:rPr>
              <a:t>邮件</a:t>
            </a:r>
          </a:p>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服务器</a:t>
            </a:r>
          </a:p>
        </p:txBody>
      </p:sp>
      <p:graphicFrame>
        <p:nvGraphicFramePr>
          <p:cNvPr id="362" name="Object 360">
            <a:extLst>
              <a:ext uri="{FF2B5EF4-FFF2-40B4-BE49-F238E27FC236}">
                <a16:creationId xmlns:a16="http://schemas.microsoft.com/office/drawing/2014/main" id="{0A433638-280E-46A8-9110-4BF1421A86CD}"/>
              </a:ext>
            </a:extLst>
          </p:cNvPr>
          <p:cNvGraphicFramePr>
            <a:graphicFrameLocks noChangeAspect="1"/>
          </p:cNvGraphicFramePr>
          <p:nvPr/>
        </p:nvGraphicFramePr>
        <p:xfrm>
          <a:off x="3424237" y="3340100"/>
          <a:ext cx="2519363" cy="1439863"/>
        </p:xfrm>
        <a:graphic>
          <a:graphicData uri="http://schemas.openxmlformats.org/presentationml/2006/ole">
            <mc:AlternateContent xmlns:mc="http://schemas.openxmlformats.org/markup-compatibility/2006">
              <mc:Choice xmlns:v="urn:schemas-microsoft-com:vml" Requires="v">
                <p:oleObj spid="_x0000_s4100" name="VISIO" r:id="rId3" imgW="1687068" imgH="964692" progId="Visio.Drawing.6">
                  <p:embed/>
                </p:oleObj>
              </mc:Choice>
              <mc:Fallback>
                <p:oleObj name="VISIO" r:id="rId3" imgW="1687068" imgH="964692" progId="Visio.Drawing.6">
                  <p:embed/>
                  <p:pic>
                    <p:nvPicPr>
                      <p:cNvPr id="362" name="Object 360">
                        <a:extLst>
                          <a:ext uri="{FF2B5EF4-FFF2-40B4-BE49-F238E27FC236}">
                            <a16:creationId xmlns:a16="http://schemas.microsoft.com/office/drawing/2014/main" id="{0A433638-280E-46A8-9110-4BF1421A86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37" y="3340100"/>
                        <a:ext cx="2519363" cy="1439863"/>
                      </a:xfrm>
                      <a:prstGeom prst="rect">
                        <a:avLst/>
                      </a:prstGeom>
                      <a:noFill/>
                      <a:ln>
                        <a:noFill/>
                      </a:ln>
                      <a:effectLst>
                        <a:outerShdw dist="25400" dir="5400000" algn="ctr" rotWithShape="0">
                          <a:srgbClr val="1C1C1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63" name="Text Box 361">
            <a:extLst>
              <a:ext uri="{FF2B5EF4-FFF2-40B4-BE49-F238E27FC236}">
                <a16:creationId xmlns:a16="http://schemas.microsoft.com/office/drawing/2014/main" id="{7A848BE9-670F-4ED3-9D9A-14B1F4CF0BE5}"/>
              </a:ext>
            </a:extLst>
          </p:cNvPr>
          <p:cNvSpPr txBox="1">
            <a:spLocks noChangeArrowheads="1"/>
          </p:cNvSpPr>
          <p:nvPr/>
        </p:nvSpPr>
        <p:spPr bwMode="auto">
          <a:xfrm>
            <a:off x="4286250" y="3783013"/>
            <a:ext cx="1140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Internet</a:t>
            </a:r>
          </a:p>
        </p:txBody>
      </p:sp>
      <p:grpSp>
        <p:nvGrpSpPr>
          <p:cNvPr id="364" name="Group 363">
            <a:extLst>
              <a:ext uri="{FF2B5EF4-FFF2-40B4-BE49-F238E27FC236}">
                <a16:creationId xmlns:a16="http://schemas.microsoft.com/office/drawing/2014/main" id="{42CECF2E-104A-4E0D-B919-2C83D2836DDA}"/>
              </a:ext>
            </a:extLst>
          </p:cNvPr>
          <p:cNvGrpSpPr>
            <a:grpSpLocks/>
          </p:cNvGrpSpPr>
          <p:nvPr/>
        </p:nvGrpSpPr>
        <p:grpSpPr bwMode="auto">
          <a:xfrm>
            <a:off x="725489" y="1216025"/>
            <a:ext cx="1489076" cy="2984500"/>
            <a:chOff x="4272" y="2064"/>
            <a:chExt cx="938" cy="1880"/>
          </a:xfrm>
        </p:grpSpPr>
        <p:sp>
          <p:nvSpPr>
            <p:cNvPr id="365" name="Text Box 364">
              <a:extLst>
                <a:ext uri="{FF2B5EF4-FFF2-40B4-BE49-F238E27FC236}">
                  <a16:creationId xmlns:a16="http://schemas.microsoft.com/office/drawing/2014/main" id="{6753A423-BFA1-4273-AF47-B281C8E93C29}"/>
                </a:ext>
              </a:extLst>
            </p:cNvPr>
            <p:cNvSpPr txBox="1">
              <a:spLocks noChangeArrowheads="1"/>
            </p:cNvSpPr>
            <p:nvPr/>
          </p:nvSpPr>
          <p:spPr bwMode="auto">
            <a:xfrm>
              <a:off x="4351" y="2064"/>
              <a:ext cx="80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a:t>
              </a:r>
              <a:r>
                <a:rPr kumimoji="1" lang="zh-CN" altLang="en-US" sz="1800" b="1">
                  <a:solidFill>
                    <a:srgbClr val="000000"/>
                  </a:solidFill>
                  <a:latin typeface="Comic Sans MS" panose="030F0702030302020204" pitchFamily="66" charset="0"/>
                  <a:ea typeface="微软雅黑" panose="020B0503020204020204" pitchFamily="34" charset="-122"/>
                </a:rPr>
                <a:t>发送邮件</a:t>
              </a:r>
              <a:r>
                <a:rPr kumimoji="1" lang="en-US" altLang="zh-CN" sz="1800" b="1">
                  <a:solidFill>
                    <a:srgbClr val="000000"/>
                  </a:solidFill>
                  <a:latin typeface="Comic Sans MS" panose="030F0702030302020204" pitchFamily="66" charset="0"/>
                  <a:ea typeface="微软雅黑" panose="020B0503020204020204" pitchFamily="34" charset="-122"/>
                </a:rPr>
                <a:t>)</a:t>
              </a:r>
            </a:p>
          </p:txBody>
        </p:sp>
        <p:sp>
          <p:nvSpPr>
            <p:cNvPr id="366" name="Text Box 365">
              <a:extLst>
                <a:ext uri="{FF2B5EF4-FFF2-40B4-BE49-F238E27FC236}">
                  <a16:creationId xmlns:a16="http://schemas.microsoft.com/office/drawing/2014/main" id="{B16F46CA-0606-4273-9AD1-77EE7AFAD5B0}"/>
                </a:ext>
              </a:extLst>
            </p:cNvPr>
            <p:cNvSpPr txBox="1">
              <a:spLocks noChangeArrowheads="1"/>
            </p:cNvSpPr>
            <p:nvPr/>
          </p:nvSpPr>
          <p:spPr bwMode="auto">
            <a:xfrm>
              <a:off x="4511" y="3408"/>
              <a:ext cx="5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SMTP</a:t>
              </a:r>
            </a:p>
          </p:txBody>
        </p:sp>
        <p:sp>
          <p:nvSpPr>
            <p:cNvPr id="367" name="Freeform 366">
              <a:extLst>
                <a:ext uri="{FF2B5EF4-FFF2-40B4-BE49-F238E27FC236}">
                  <a16:creationId xmlns:a16="http://schemas.microsoft.com/office/drawing/2014/main" id="{A2044CB2-CC73-47CD-B109-63BDDD701807}"/>
                </a:ext>
              </a:extLst>
            </p:cNvPr>
            <p:cNvSpPr>
              <a:spLocks/>
            </p:cNvSpPr>
            <p:nvPr/>
          </p:nvSpPr>
          <p:spPr bwMode="auto">
            <a:xfrm>
              <a:off x="4387" y="3631"/>
              <a:ext cx="780" cy="313"/>
            </a:xfrm>
            <a:custGeom>
              <a:avLst/>
              <a:gdLst>
                <a:gd name="T0" fmla="*/ 0 w 780"/>
                <a:gd name="T1" fmla="*/ 99 h 313"/>
                <a:gd name="T2" fmla="*/ 228 w 780"/>
                <a:gd name="T3" fmla="*/ 13 h 313"/>
                <a:gd name="T4" fmla="*/ 444 w 780"/>
                <a:gd name="T5" fmla="*/ 19 h 313"/>
                <a:gd name="T6" fmla="*/ 582 w 780"/>
                <a:gd name="T7" fmla="*/ 67 h 313"/>
                <a:gd name="T8" fmla="*/ 732 w 780"/>
                <a:gd name="T9" fmla="*/ 217 h 313"/>
                <a:gd name="T10" fmla="*/ 780 w 780"/>
                <a:gd name="T11" fmla="*/ 313 h 313"/>
                <a:gd name="T12" fmla="*/ 0 60000 65536"/>
                <a:gd name="T13" fmla="*/ 0 60000 65536"/>
                <a:gd name="T14" fmla="*/ 0 60000 65536"/>
                <a:gd name="T15" fmla="*/ 0 60000 65536"/>
                <a:gd name="T16" fmla="*/ 0 60000 65536"/>
                <a:gd name="T17" fmla="*/ 0 60000 65536"/>
                <a:gd name="T18" fmla="*/ 0 w 780"/>
                <a:gd name="T19" fmla="*/ 0 h 313"/>
                <a:gd name="T20" fmla="*/ 780 w 780"/>
                <a:gd name="T21" fmla="*/ 313 h 313"/>
              </a:gdLst>
              <a:ahLst/>
              <a:cxnLst>
                <a:cxn ang="T12">
                  <a:pos x="T0" y="T1"/>
                </a:cxn>
                <a:cxn ang="T13">
                  <a:pos x="T2" y="T3"/>
                </a:cxn>
                <a:cxn ang="T14">
                  <a:pos x="T4" y="T5"/>
                </a:cxn>
                <a:cxn ang="T15">
                  <a:pos x="T6" y="T7"/>
                </a:cxn>
                <a:cxn ang="T16">
                  <a:pos x="T8" y="T9"/>
                </a:cxn>
                <a:cxn ang="T17">
                  <a:pos x="T10" y="T11"/>
                </a:cxn>
              </a:cxnLst>
              <a:rect l="T18" t="T19" r="T20" b="T21"/>
              <a:pathLst>
                <a:path w="780" h="313">
                  <a:moveTo>
                    <a:pt x="0" y="99"/>
                  </a:moveTo>
                  <a:cubicBezTo>
                    <a:pt x="38" y="85"/>
                    <a:pt x="154" y="26"/>
                    <a:pt x="228" y="13"/>
                  </a:cubicBezTo>
                  <a:cubicBezTo>
                    <a:pt x="302" y="0"/>
                    <a:pt x="385" y="10"/>
                    <a:pt x="444" y="19"/>
                  </a:cubicBezTo>
                  <a:cubicBezTo>
                    <a:pt x="503" y="28"/>
                    <a:pt x="534" y="34"/>
                    <a:pt x="582" y="67"/>
                  </a:cubicBezTo>
                  <a:cubicBezTo>
                    <a:pt x="630" y="100"/>
                    <a:pt x="699" y="176"/>
                    <a:pt x="732" y="217"/>
                  </a:cubicBezTo>
                  <a:cubicBezTo>
                    <a:pt x="765" y="258"/>
                    <a:pt x="768" y="289"/>
                    <a:pt x="780" y="313"/>
                  </a:cubicBezTo>
                </a:path>
              </a:pathLst>
            </a:custGeom>
            <a:noFill/>
            <a:ln w="76200">
              <a:solidFill>
                <a:srgbClr val="FF00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68" name="Line 367">
              <a:extLst>
                <a:ext uri="{FF2B5EF4-FFF2-40B4-BE49-F238E27FC236}">
                  <a16:creationId xmlns:a16="http://schemas.microsoft.com/office/drawing/2014/main" id="{4DBA068A-F11F-4913-B745-3508107244CC}"/>
                </a:ext>
              </a:extLst>
            </p:cNvPr>
            <p:cNvSpPr>
              <a:spLocks noChangeShapeType="1"/>
            </p:cNvSpPr>
            <p:nvPr/>
          </p:nvSpPr>
          <p:spPr bwMode="auto">
            <a:xfrm>
              <a:off x="4317" y="2477"/>
              <a:ext cx="737" cy="0"/>
            </a:xfrm>
            <a:prstGeom prst="line">
              <a:avLst/>
            </a:prstGeom>
            <a:noFill/>
            <a:ln w="76200">
              <a:solidFill>
                <a:srgbClr val="FF00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69" name="Text Box 368">
              <a:extLst>
                <a:ext uri="{FF2B5EF4-FFF2-40B4-BE49-F238E27FC236}">
                  <a16:creationId xmlns:a16="http://schemas.microsoft.com/office/drawing/2014/main" id="{3F3FA8EE-D885-4597-9B55-2A44C15EAB18}"/>
                </a:ext>
              </a:extLst>
            </p:cNvPr>
            <p:cNvSpPr txBox="1">
              <a:spLocks noChangeArrowheads="1"/>
            </p:cNvSpPr>
            <p:nvPr/>
          </p:nvSpPr>
          <p:spPr bwMode="auto">
            <a:xfrm>
              <a:off x="4438" y="2228"/>
              <a:ext cx="5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SMTP</a:t>
              </a:r>
            </a:p>
          </p:txBody>
        </p:sp>
        <p:sp>
          <p:nvSpPr>
            <p:cNvPr id="370" name="Text Box 369">
              <a:extLst>
                <a:ext uri="{FF2B5EF4-FFF2-40B4-BE49-F238E27FC236}">
                  <a16:creationId xmlns:a16="http://schemas.microsoft.com/office/drawing/2014/main" id="{897EF28B-ED53-4579-B70F-DCDE5CD8C220}"/>
                </a:ext>
              </a:extLst>
            </p:cNvPr>
            <p:cNvSpPr txBox="1">
              <a:spLocks noChangeArrowheads="1"/>
            </p:cNvSpPr>
            <p:nvPr/>
          </p:nvSpPr>
          <p:spPr bwMode="auto">
            <a:xfrm>
              <a:off x="4405" y="3239"/>
              <a:ext cx="80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a:t>
              </a:r>
              <a:r>
                <a:rPr kumimoji="1" lang="zh-CN" altLang="en-US" sz="1800" b="1">
                  <a:solidFill>
                    <a:srgbClr val="000000"/>
                  </a:solidFill>
                  <a:latin typeface="Comic Sans MS" panose="030F0702030302020204" pitchFamily="66" charset="0"/>
                  <a:ea typeface="微软雅黑" panose="020B0503020204020204" pitchFamily="34" charset="-122"/>
                </a:rPr>
                <a:t>发送邮件</a:t>
              </a:r>
              <a:r>
                <a:rPr kumimoji="1" lang="en-US" altLang="zh-CN" sz="1800" b="1">
                  <a:solidFill>
                    <a:srgbClr val="000000"/>
                  </a:solidFill>
                  <a:latin typeface="Comic Sans MS" panose="030F0702030302020204" pitchFamily="66" charset="0"/>
                  <a:ea typeface="微软雅黑" panose="020B0503020204020204" pitchFamily="34" charset="-122"/>
                </a:rPr>
                <a:t>)</a:t>
              </a:r>
            </a:p>
          </p:txBody>
        </p:sp>
        <p:sp>
          <p:nvSpPr>
            <p:cNvPr id="371" name="Text Box 370">
              <a:extLst>
                <a:ext uri="{FF2B5EF4-FFF2-40B4-BE49-F238E27FC236}">
                  <a16:creationId xmlns:a16="http://schemas.microsoft.com/office/drawing/2014/main" id="{CE40D9F7-871C-4C90-A7FB-92C60EF68A04}"/>
                </a:ext>
              </a:extLst>
            </p:cNvPr>
            <p:cNvSpPr txBox="1">
              <a:spLocks noChangeArrowheads="1"/>
            </p:cNvSpPr>
            <p:nvPr/>
          </p:nvSpPr>
          <p:spPr bwMode="auto">
            <a:xfrm>
              <a:off x="4272" y="2499"/>
              <a:ext cx="84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(TCP </a:t>
              </a:r>
              <a:r>
                <a:rPr kumimoji="1" lang="zh-CN" altLang="en-US" sz="1800" b="1">
                  <a:solidFill>
                    <a:srgbClr val="000000"/>
                  </a:solidFill>
                  <a:latin typeface="Comic Sans MS" panose="030F0702030302020204" pitchFamily="66" charset="0"/>
                  <a:ea typeface="微软雅黑" panose="020B0503020204020204" pitchFamily="34" charset="-122"/>
                </a:rPr>
                <a:t>连接</a:t>
              </a:r>
              <a:r>
                <a:rPr kumimoji="1" lang="en-US" altLang="zh-CN" sz="1800" b="1">
                  <a:solidFill>
                    <a:srgbClr val="000000"/>
                  </a:solidFill>
                  <a:latin typeface="Comic Sans MS" panose="030F0702030302020204" pitchFamily="66" charset="0"/>
                  <a:ea typeface="微软雅黑" panose="020B0503020204020204" pitchFamily="34" charset="-122"/>
                </a:rPr>
                <a:t>)</a:t>
              </a:r>
            </a:p>
          </p:txBody>
        </p:sp>
      </p:grpSp>
      <p:sp>
        <p:nvSpPr>
          <p:cNvPr id="372" name="Text Box 372">
            <a:extLst>
              <a:ext uri="{FF2B5EF4-FFF2-40B4-BE49-F238E27FC236}">
                <a16:creationId xmlns:a16="http://schemas.microsoft.com/office/drawing/2014/main" id="{A3CDE319-9467-4BFC-8E11-F72890307966}"/>
              </a:ext>
            </a:extLst>
          </p:cNvPr>
          <p:cNvSpPr txBox="1">
            <a:spLocks noChangeArrowheads="1"/>
          </p:cNvSpPr>
          <p:nvPr/>
        </p:nvSpPr>
        <p:spPr bwMode="auto">
          <a:xfrm>
            <a:off x="-1588" y="2806700"/>
            <a:ext cx="1800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send@ustc.edu.cn</a:t>
            </a:r>
          </a:p>
        </p:txBody>
      </p:sp>
      <p:sp>
        <p:nvSpPr>
          <p:cNvPr id="373" name="Text Box 373">
            <a:extLst>
              <a:ext uri="{FF2B5EF4-FFF2-40B4-BE49-F238E27FC236}">
                <a16:creationId xmlns:a16="http://schemas.microsoft.com/office/drawing/2014/main" id="{D5D5735F-C0B6-4C6E-AF30-C3453CB1AEDD}"/>
              </a:ext>
            </a:extLst>
          </p:cNvPr>
          <p:cNvSpPr txBox="1">
            <a:spLocks noChangeArrowheads="1"/>
          </p:cNvSpPr>
          <p:nvPr/>
        </p:nvSpPr>
        <p:spPr bwMode="auto">
          <a:xfrm>
            <a:off x="7415212" y="2679700"/>
            <a:ext cx="1728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receipt@abc.com</a:t>
            </a:r>
          </a:p>
        </p:txBody>
      </p:sp>
      <p:sp>
        <p:nvSpPr>
          <p:cNvPr id="374" name="Text Box 362">
            <a:extLst>
              <a:ext uri="{FF2B5EF4-FFF2-40B4-BE49-F238E27FC236}">
                <a16:creationId xmlns:a16="http://schemas.microsoft.com/office/drawing/2014/main" id="{DEB5B4B9-C01A-4386-AD3A-FFD9D7170281}"/>
              </a:ext>
            </a:extLst>
          </p:cNvPr>
          <p:cNvSpPr txBox="1">
            <a:spLocks noChangeArrowheads="1"/>
          </p:cNvSpPr>
          <p:nvPr/>
        </p:nvSpPr>
        <p:spPr bwMode="auto">
          <a:xfrm>
            <a:off x="8145" y="5570536"/>
            <a:ext cx="9144000" cy="9334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115000"/>
              </a:lnSpc>
              <a:spcBef>
                <a:spcPct val="0"/>
              </a:spcBef>
              <a:buClrTx/>
              <a:buSzTx/>
              <a:buFontTx/>
              <a:buNone/>
            </a:pPr>
            <a:r>
              <a:rPr lang="en-US" altLang="zh-CN" sz="2400" b="1" dirty="0">
                <a:solidFill>
                  <a:srgbClr val="000000"/>
                </a:solidFill>
                <a:latin typeface="Comic Sans MS" panose="030F0702030302020204" pitchFamily="66" charset="0"/>
                <a:ea typeface="微软雅黑" panose="020B0503020204020204" pitchFamily="34" charset="-122"/>
              </a:rPr>
              <a:t>(1) </a:t>
            </a:r>
            <a:r>
              <a:rPr lang="zh-CN" altLang="en-US" sz="2400" b="1" dirty="0">
                <a:solidFill>
                  <a:srgbClr val="000000"/>
                </a:solidFill>
                <a:latin typeface="Comic Sans MS" panose="030F0702030302020204" pitchFamily="66" charset="0"/>
                <a:ea typeface="微软雅黑" panose="020B0503020204020204" pitchFamily="34" charset="-122"/>
              </a:rPr>
              <a:t>发信人调用用户代理来编辑要发送到</a:t>
            </a:r>
            <a:r>
              <a:rPr lang="en-US" altLang="zh-CN" sz="2400" b="1" dirty="0">
                <a:solidFill>
                  <a:srgbClr val="000000"/>
                </a:solidFill>
                <a:latin typeface="Comic Sans MS" panose="030F0702030302020204" pitchFamily="66" charset="0"/>
                <a:ea typeface="微软雅黑" panose="020B0503020204020204" pitchFamily="34" charset="-122"/>
              </a:rPr>
              <a:t>receipt@abc.com</a:t>
            </a:r>
            <a:r>
              <a:rPr lang="zh-CN" altLang="en-US" sz="2400" b="1" dirty="0">
                <a:solidFill>
                  <a:srgbClr val="000000"/>
                </a:solidFill>
                <a:latin typeface="Comic Sans MS" panose="030F0702030302020204" pitchFamily="66" charset="0"/>
                <a:ea typeface="微软雅黑" panose="020B0503020204020204" pitchFamily="34" charset="-122"/>
              </a:rPr>
              <a:t>的邮件。用户代理用 </a:t>
            </a:r>
            <a:r>
              <a:rPr lang="en-US" altLang="zh-CN" sz="2400" b="1" dirty="0">
                <a:solidFill>
                  <a:srgbClr val="FF0000"/>
                </a:solidFill>
                <a:latin typeface="Comic Sans MS" panose="030F0702030302020204" pitchFamily="66" charset="0"/>
                <a:ea typeface="微软雅黑" panose="020B0503020204020204" pitchFamily="34" charset="-122"/>
              </a:rPr>
              <a:t>SMTP</a:t>
            </a:r>
            <a:r>
              <a:rPr lang="en-US" altLang="zh-CN" sz="2400" b="1" dirty="0">
                <a:solidFill>
                  <a:srgbClr val="000000"/>
                </a:solidFill>
                <a:latin typeface="Comic Sans MS" panose="030F0702030302020204" pitchFamily="66" charset="0"/>
                <a:ea typeface="微软雅黑" panose="020B0503020204020204" pitchFamily="34" charset="-122"/>
              </a:rPr>
              <a:t> </a:t>
            </a:r>
            <a:r>
              <a:rPr lang="zh-CN" altLang="en-US" sz="2400" b="1" dirty="0">
                <a:solidFill>
                  <a:srgbClr val="000000"/>
                </a:solidFill>
                <a:latin typeface="Comic Sans MS" panose="030F0702030302020204" pitchFamily="66" charset="0"/>
                <a:ea typeface="微软雅黑" panose="020B0503020204020204" pitchFamily="34" charset="-122"/>
              </a:rPr>
              <a:t>把邮件传送给预先设置的发送邮件服务器</a:t>
            </a:r>
          </a:p>
        </p:txBody>
      </p:sp>
    </p:spTree>
    <p:extLst>
      <p:ext uri="{BB962C8B-B14F-4D97-AF65-F5344CB8AC3E}">
        <p14:creationId xmlns:p14="http://schemas.microsoft.com/office/powerpoint/2010/main" val="42803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4"/>
                                        </p:tgtEl>
                                        <p:attrNameLst>
                                          <p:attrName>style.visibility</p:attrName>
                                        </p:attrNameLst>
                                      </p:cBhvr>
                                      <p:to>
                                        <p:strVal val="visible"/>
                                      </p:to>
                                    </p:set>
                                    <p:animEffect transition="in" filter="wipe(left)">
                                      <p:cBhvr>
                                        <p:cTn id="7" dur="5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0316C4-4270-4106-BF60-A27EFD46E3FE}"/>
              </a:ext>
            </a:extLst>
          </p:cNvPr>
          <p:cNvSpPr>
            <a:spLocks noGrp="1"/>
          </p:cNvSpPr>
          <p:nvPr>
            <p:ph type="title"/>
          </p:nvPr>
        </p:nvSpPr>
        <p:spPr>
          <a:xfrm>
            <a:off x="1016372" y="261938"/>
            <a:ext cx="7793037" cy="766415"/>
          </a:xfrm>
        </p:spPr>
        <p:txBody>
          <a:bodyPr/>
          <a:lstStyle/>
          <a:p>
            <a:r>
              <a:rPr lang="zh-CN" altLang="en-US" sz="4000" dirty="0"/>
              <a:t>电子邮件的发送和接收过程</a:t>
            </a:r>
            <a:r>
              <a:rPr lang="en-US" altLang="zh-CN" sz="4000" dirty="0"/>
              <a:t>-2</a:t>
            </a:r>
            <a:endParaRPr lang="zh-CN" altLang="en-US" sz="4000" dirty="0"/>
          </a:p>
        </p:txBody>
      </p:sp>
      <p:sp>
        <p:nvSpPr>
          <p:cNvPr id="4" name="Line 2">
            <a:extLst>
              <a:ext uri="{FF2B5EF4-FFF2-40B4-BE49-F238E27FC236}">
                <a16:creationId xmlns:a16="http://schemas.microsoft.com/office/drawing/2014/main" id="{B8BB2BCE-C536-4F29-88F6-4F78CAE13007}"/>
              </a:ext>
            </a:extLst>
          </p:cNvPr>
          <p:cNvSpPr>
            <a:spLocks noChangeShapeType="1"/>
          </p:cNvSpPr>
          <p:nvPr/>
        </p:nvSpPr>
        <p:spPr bwMode="auto">
          <a:xfrm>
            <a:off x="615950" y="1905000"/>
            <a:ext cx="7848600"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 name="Line 3">
            <a:extLst>
              <a:ext uri="{FF2B5EF4-FFF2-40B4-BE49-F238E27FC236}">
                <a16:creationId xmlns:a16="http://schemas.microsoft.com/office/drawing/2014/main" id="{225A4F91-8D45-4FE4-8CCC-0516F4DF7C22}"/>
              </a:ext>
            </a:extLst>
          </p:cNvPr>
          <p:cNvSpPr>
            <a:spLocks noChangeShapeType="1"/>
          </p:cNvSpPr>
          <p:nvPr/>
        </p:nvSpPr>
        <p:spPr bwMode="auto">
          <a:xfrm flipH="1" flipV="1">
            <a:off x="1030287" y="3848100"/>
            <a:ext cx="762000" cy="76200"/>
          </a:xfrm>
          <a:prstGeom prst="line">
            <a:avLst/>
          </a:prstGeom>
          <a:noFill/>
          <a:ln w="38100">
            <a:solidFill>
              <a:srgbClr val="00FF00"/>
            </a:solidFill>
            <a:round/>
            <a:headEnd/>
            <a:tailEnd type="none" w="sm"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 name="Freeform 4">
            <a:extLst>
              <a:ext uri="{FF2B5EF4-FFF2-40B4-BE49-F238E27FC236}">
                <a16:creationId xmlns:a16="http://schemas.microsoft.com/office/drawing/2014/main" id="{D263ABF0-A67F-4B2F-A5F1-56BE18B0B3D7}"/>
              </a:ext>
            </a:extLst>
          </p:cNvPr>
          <p:cNvSpPr>
            <a:spLocks/>
          </p:cNvSpPr>
          <p:nvPr/>
        </p:nvSpPr>
        <p:spPr bwMode="auto">
          <a:xfrm>
            <a:off x="7412037" y="3783013"/>
            <a:ext cx="762000" cy="142875"/>
          </a:xfrm>
          <a:custGeom>
            <a:avLst/>
            <a:gdLst>
              <a:gd name="T0" fmla="*/ 2147483646 w 480"/>
              <a:gd name="T1" fmla="*/ 0 h 90"/>
              <a:gd name="T2" fmla="*/ 0 w 480"/>
              <a:gd name="T3" fmla="*/ 2147483646 h 90"/>
              <a:gd name="T4" fmla="*/ 0 60000 65536"/>
              <a:gd name="T5" fmla="*/ 0 60000 65536"/>
              <a:gd name="T6" fmla="*/ 0 w 480"/>
              <a:gd name="T7" fmla="*/ 0 h 90"/>
              <a:gd name="T8" fmla="*/ 480 w 480"/>
              <a:gd name="T9" fmla="*/ 90 h 90"/>
            </a:gdLst>
            <a:ahLst/>
            <a:cxnLst>
              <a:cxn ang="T4">
                <a:pos x="T0" y="T1"/>
              </a:cxn>
              <a:cxn ang="T5">
                <a:pos x="T2" y="T3"/>
              </a:cxn>
            </a:cxnLst>
            <a:rect l="T6" t="T7" r="T8" b="T9"/>
            <a:pathLst>
              <a:path w="480" h="90">
                <a:moveTo>
                  <a:pt x="480" y="0"/>
                </a:moveTo>
                <a:lnTo>
                  <a:pt x="0" y="90"/>
                </a:lnTo>
              </a:path>
            </a:pathLst>
          </a:custGeom>
          <a:noFill/>
          <a:ln w="38100">
            <a:solidFill>
              <a:srgbClr val="00FF00"/>
            </a:solidFill>
            <a:round/>
            <a:headEnd/>
            <a:tailEnd type="none" w="sm"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 name="Line 5">
            <a:extLst>
              <a:ext uri="{FF2B5EF4-FFF2-40B4-BE49-F238E27FC236}">
                <a16:creationId xmlns:a16="http://schemas.microsoft.com/office/drawing/2014/main" id="{9D61A472-1BF1-48B7-84B3-355977EBE902}"/>
              </a:ext>
            </a:extLst>
          </p:cNvPr>
          <p:cNvSpPr>
            <a:spLocks noChangeShapeType="1"/>
          </p:cNvSpPr>
          <p:nvPr/>
        </p:nvSpPr>
        <p:spPr bwMode="auto">
          <a:xfrm flipH="1" flipV="1">
            <a:off x="5811837" y="4000500"/>
            <a:ext cx="781050" cy="0"/>
          </a:xfrm>
          <a:prstGeom prst="line">
            <a:avLst/>
          </a:prstGeom>
          <a:noFill/>
          <a:ln w="38100">
            <a:solidFill>
              <a:srgbClr val="00FF00"/>
            </a:solidFill>
            <a:round/>
            <a:headEnd/>
            <a:tailEnd type="none" w="sm"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 name="Line 6">
            <a:extLst>
              <a:ext uri="{FF2B5EF4-FFF2-40B4-BE49-F238E27FC236}">
                <a16:creationId xmlns:a16="http://schemas.microsoft.com/office/drawing/2014/main" id="{79969308-DF6F-4FCF-9BB2-C6B9AD7C9BAF}"/>
              </a:ext>
            </a:extLst>
          </p:cNvPr>
          <p:cNvSpPr>
            <a:spLocks noChangeShapeType="1"/>
          </p:cNvSpPr>
          <p:nvPr/>
        </p:nvSpPr>
        <p:spPr bwMode="auto">
          <a:xfrm flipH="1" flipV="1">
            <a:off x="2782887" y="3987800"/>
            <a:ext cx="781050" cy="0"/>
          </a:xfrm>
          <a:prstGeom prst="line">
            <a:avLst/>
          </a:prstGeom>
          <a:noFill/>
          <a:ln w="38100">
            <a:solidFill>
              <a:srgbClr val="00FF00"/>
            </a:solidFill>
            <a:round/>
            <a:headEnd/>
            <a:tailEnd type="none" w="sm"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 name="Text Box 7">
            <a:extLst>
              <a:ext uri="{FF2B5EF4-FFF2-40B4-BE49-F238E27FC236}">
                <a16:creationId xmlns:a16="http://schemas.microsoft.com/office/drawing/2014/main" id="{94EEEDB4-BCA4-444F-8462-8D0B3593BE8F}"/>
              </a:ext>
            </a:extLst>
          </p:cNvPr>
          <p:cNvSpPr txBox="1">
            <a:spLocks noChangeArrowheads="1"/>
          </p:cNvSpPr>
          <p:nvPr/>
        </p:nvSpPr>
        <p:spPr bwMode="auto">
          <a:xfrm>
            <a:off x="39687" y="3027363"/>
            <a:ext cx="874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发送方</a:t>
            </a:r>
          </a:p>
        </p:txBody>
      </p:sp>
      <p:sp>
        <p:nvSpPr>
          <p:cNvPr id="10" name="Text Box 8">
            <a:extLst>
              <a:ext uri="{FF2B5EF4-FFF2-40B4-BE49-F238E27FC236}">
                <a16:creationId xmlns:a16="http://schemas.microsoft.com/office/drawing/2014/main" id="{C134BE54-CF8D-46BF-A49F-3B44995D9AB9}"/>
              </a:ext>
            </a:extLst>
          </p:cNvPr>
          <p:cNvSpPr txBox="1">
            <a:spLocks noChangeArrowheads="1"/>
          </p:cNvSpPr>
          <p:nvPr/>
        </p:nvSpPr>
        <p:spPr bwMode="auto">
          <a:xfrm>
            <a:off x="1023937" y="4887913"/>
            <a:ext cx="1104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邮件缓存</a:t>
            </a:r>
          </a:p>
        </p:txBody>
      </p:sp>
      <p:sp>
        <p:nvSpPr>
          <p:cNvPr id="11" name="Text Box 9">
            <a:extLst>
              <a:ext uri="{FF2B5EF4-FFF2-40B4-BE49-F238E27FC236}">
                <a16:creationId xmlns:a16="http://schemas.microsoft.com/office/drawing/2014/main" id="{36FA3396-EEF5-4649-9A06-5D9578E54A30}"/>
              </a:ext>
            </a:extLst>
          </p:cNvPr>
          <p:cNvSpPr txBox="1">
            <a:spLocks noChangeArrowheads="1"/>
          </p:cNvSpPr>
          <p:nvPr/>
        </p:nvSpPr>
        <p:spPr bwMode="auto">
          <a:xfrm>
            <a:off x="5111750" y="4918075"/>
            <a:ext cx="20875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接收方邮件服务器</a:t>
            </a:r>
            <a:br>
              <a:rPr kumimoji="1" lang="zh-CN" altLang="en-US" sz="1800" b="1">
                <a:solidFill>
                  <a:srgbClr val="000000"/>
                </a:solidFill>
                <a:latin typeface="Comic Sans MS" panose="030F0702030302020204" pitchFamily="66" charset="0"/>
                <a:ea typeface="微软雅黑" panose="020B0503020204020204" pitchFamily="34" charset="-122"/>
              </a:rPr>
            </a:br>
            <a:r>
              <a:rPr kumimoji="1" lang="en-US" altLang="zh-CN" sz="1800" b="1">
                <a:solidFill>
                  <a:srgbClr val="000000"/>
                </a:solidFill>
                <a:latin typeface="Comic Sans MS" panose="030F0702030302020204" pitchFamily="66" charset="0"/>
                <a:ea typeface="微软雅黑" panose="020B0503020204020204" pitchFamily="34" charset="-122"/>
              </a:rPr>
              <a:t>mail.xyz.com</a:t>
            </a:r>
          </a:p>
        </p:txBody>
      </p:sp>
      <p:sp>
        <p:nvSpPr>
          <p:cNvPr id="12" name="Oval 10">
            <a:extLst>
              <a:ext uri="{FF2B5EF4-FFF2-40B4-BE49-F238E27FC236}">
                <a16:creationId xmlns:a16="http://schemas.microsoft.com/office/drawing/2014/main" id="{4DE9786C-3201-4E34-8138-3426863E64BE}"/>
              </a:ext>
            </a:extLst>
          </p:cNvPr>
          <p:cNvSpPr>
            <a:spLocks noChangeArrowheads="1"/>
          </p:cNvSpPr>
          <p:nvPr/>
        </p:nvSpPr>
        <p:spPr bwMode="auto">
          <a:xfrm>
            <a:off x="6288087" y="3313113"/>
            <a:ext cx="1296988" cy="1296987"/>
          </a:xfrm>
          <a:prstGeom prst="ellipse">
            <a:avLst/>
          </a:prstGeom>
          <a:solidFill>
            <a:srgbClr val="66FF66"/>
          </a:solidFill>
          <a:ln w="19050">
            <a:solidFill>
              <a:srgbClr val="000000"/>
            </a:solidFill>
            <a:round/>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3" name="Group 11">
            <a:extLst>
              <a:ext uri="{FF2B5EF4-FFF2-40B4-BE49-F238E27FC236}">
                <a16:creationId xmlns:a16="http://schemas.microsoft.com/office/drawing/2014/main" id="{24FE0FE0-957F-4FB7-860E-44122A7B94F0}"/>
              </a:ext>
            </a:extLst>
          </p:cNvPr>
          <p:cNvGrpSpPr>
            <a:grpSpLocks/>
          </p:cNvGrpSpPr>
          <p:nvPr/>
        </p:nvGrpSpPr>
        <p:grpSpPr bwMode="auto">
          <a:xfrm>
            <a:off x="6670675" y="3422650"/>
            <a:ext cx="457200" cy="457200"/>
            <a:chOff x="2351" y="2975"/>
            <a:chExt cx="481" cy="433"/>
          </a:xfrm>
        </p:grpSpPr>
        <p:sp>
          <p:nvSpPr>
            <p:cNvPr id="14" name="Rectangle 12">
              <a:extLst>
                <a:ext uri="{FF2B5EF4-FFF2-40B4-BE49-F238E27FC236}">
                  <a16:creationId xmlns:a16="http://schemas.microsoft.com/office/drawing/2014/main" id="{D482BB1A-5D97-465B-B0C1-5897026D4EB3}"/>
                </a:ext>
              </a:extLst>
            </p:cNvPr>
            <p:cNvSpPr>
              <a:spLocks noChangeArrowheads="1"/>
            </p:cNvSpPr>
            <p:nvPr/>
          </p:nvSpPr>
          <p:spPr bwMode="auto">
            <a:xfrm rot="-5400000">
              <a:off x="2377" y="2953"/>
              <a:ext cx="431" cy="479"/>
            </a:xfrm>
            <a:prstGeom prst="rect">
              <a:avLst/>
            </a:prstGeom>
            <a:solidFill>
              <a:srgbClr val="CCECFF"/>
            </a:solidFill>
            <a:ln w="19050">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5" name="Line 13">
              <a:extLst>
                <a:ext uri="{FF2B5EF4-FFF2-40B4-BE49-F238E27FC236}">
                  <a16:creationId xmlns:a16="http://schemas.microsoft.com/office/drawing/2014/main" id="{386A723E-4E02-4FDF-9102-9BD3AE7337AC}"/>
                </a:ext>
              </a:extLst>
            </p:cNvPr>
            <p:cNvSpPr>
              <a:spLocks noChangeShapeType="1"/>
            </p:cNvSpPr>
            <p:nvPr/>
          </p:nvSpPr>
          <p:spPr bwMode="auto">
            <a:xfrm rot="10800000">
              <a:off x="2351" y="3321"/>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6" name="Line 14">
              <a:extLst>
                <a:ext uri="{FF2B5EF4-FFF2-40B4-BE49-F238E27FC236}">
                  <a16:creationId xmlns:a16="http://schemas.microsoft.com/office/drawing/2014/main" id="{15A1C927-2ADD-437A-94D4-7D73B0098190}"/>
                </a:ext>
              </a:extLst>
            </p:cNvPr>
            <p:cNvSpPr>
              <a:spLocks noChangeShapeType="1"/>
            </p:cNvSpPr>
            <p:nvPr/>
          </p:nvSpPr>
          <p:spPr bwMode="auto">
            <a:xfrm rot="10800000">
              <a:off x="2351" y="3234"/>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7" name="Line 15">
              <a:extLst>
                <a:ext uri="{FF2B5EF4-FFF2-40B4-BE49-F238E27FC236}">
                  <a16:creationId xmlns:a16="http://schemas.microsoft.com/office/drawing/2014/main" id="{EBBFA36E-84D1-44D5-9CA0-8D931B8D02C0}"/>
                </a:ext>
              </a:extLst>
            </p:cNvPr>
            <p:cNvSpPr>
              <a:spLocks noChangeShapeType="1"/>
            </p:cNvSpPr>
            <p:nvPr/>
          </p:nvSpPr>
          <p:spPr bwMode="auto">
            <a:xfrm rot="10800000">
              <a:off x="2351" y="3148"/>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8" name="Line 16">
              <a:extLst>
                <a:ext uri="{FF2B5EF4-FFF2-40B4-BE49-F238E27FC236}">
                  <a16:creationId xmlns:a16="http://schemas.microsoft.com/office/drawing/2014/main" id="{F8219C86-F2EF-46E4-BA70-16D6E7309890}"/>
                </a:ext>
              </a:extLst>
            </p:cNvPr>
            <p:cNvSpPr>
              <a:spLocks noChangeShapeType="1"/>
            </p:cNvSpPr>
            <p:nvPr/>
          </p:nvSpPr>
          <p:spPr bwMode="auto">
            <a:xfrm rot="10800000">
              <a:off x="2351" y="3061"/>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9" name="Line 17">
              <a:extLst>
                <a:ext uri="{FF2B5EF4-FFF2-40B4-BE49-F238E27FC236}">
                  <a16:creationId xmlns:a16="http://schemas.microsoft.com/office/drawing/2014/main" id="{DEE7C4DA-5B7E-461D-97BB-9320968F94DB}"/>
                </a:ext>
              </a:extLst>
            </p:cNvPr>
            <p:cNvSpPr>
              <a:spLocks noChangeShapeType="1"/>
            </p:cNvSpPr>
            <p:nvPr/>
          </p:nvSpPr>
          <p:spPr bwMode="auto">
            <a:xfrm rot="5400000">
              <a:off x="2519"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0" name="Line 18">
              <a:extLst>
                <a:ext uri="{FF2B5EF4-FFF2-40B4-BE49-F238E27FC236}">
                  <a16:creationId xmlns:a16="http://schemas.microsoft.com/office/drawing/2014/main" id="{8383C93C-7583-4B54-A2F7-EC20A801C27D}"/>
                </a:ext>
              </a:extLst>
            </p:cNvPr>
            <p:cNvSpPr>
              <a:spLocks noChangeShapeType="1"/>
            </p:cNvSpPr>
            <p:nvPr/>
          </p:nvSpPr>
          <p:spPr bwMode="auto">
            <a:xfrm rot="5400000">
              <a:off x="2423"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1" name="Line 19">
              <a:extLst>
                <a:ext uri="{FF2B5EF4-FFF2-40B4-BE49-F238E27FC236}">
                  <a16:creationId xmlns:a16="http://schemas.microsoft.com/office/drawing/2014/main" id="{A3A3D67C-23D7-4CE0-9F4C-DC3EC7D58CF0}"/>
                </a:ext>
              </a:extLst>
            </p:cNvPr>
            <p:cNvSpPr>
              <a:spLocks noChangeShapeType="1"/>
            </p:cNvSpPr>
            <p:nvPr/>
          </p:nvSpPr>
          <p:spPr bwMode="auto">
            <a:xfrm rot="5400000">
              <a:off x="2327"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2" name="Line 20">
              <a:extLst>
                <a:ext uri="{FF2B5EF4-FFF2-40B4-BE49-F238E27FC236}">
                  <a16:creationId xmlns:a16="http://schemas.microsoft.com/office/drawing/2014/main" id="{EF0EB9BC-9BED-4DE8-AD29-0AE19CFB4864}"/>
                </a:ext>
              </a:extLst>
            </p:cNvPr>
            <p:cNvSpPr>
              <a:spLocks noChangeShapeType="1"/>
            </p:cNvSpPr>
            <p:nvPr/>
          </p:nvSpPr>
          <p:spPr bwMode="auto">
            <a:xfrm rot="5400000">
              <a:off x="2231"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23" name="Group 21">
            <a:extLst>
              <a:ext uri="{FF2B5EF4-FFF2-40B4-BE49-F238E27FC236}">
                <a16:creationId xmlns:a16="http://schemas.microsoft.com/office/drawing/2014/main" id="{06B1D605-576A-44F7-898A-58EF11E17733}"/>
              </a:ext>
            </a:extLst>
          </p:cNvPr>
          <p:cNvGrpSpPr>
            <a:grpSpLocks/>
          </p:cNvGrpSpPr>
          <p:nvPr/>
        </p:nvGrpSpPr>
        <p:grpSpPr bwMode="auto">
          <a:xfrm>
            <a:off x="6565900" y="3975100"/>
            <a:ext cx="730250" cy="457200"/>
            <a:chOff x="1296" y="768"/>
            <a:chExt cx="556" cy="336"/>
          </a:xfrm>
        </p:grpSpPr>
        <p:sp>
          <p:nvSpPr>
            <p:cNvPr id="24" name="Rectangle 22">
              <a:extLst>
                <a:ext uri="{FF2B5EF4-FFF2-40B4-BE49-F238E27FC236}">
                  <a16:creationId xmlns:a16="http://schemas.microsoft.com/office/drawing/2014/main" id="{0AD1D962-DB46-4106-8335-2519525C5A4A}"/>
                </a:ext>
              </a:extLst>
            </p:cNvPr>
            <p:cNvSpPr>
              <a:spLocks noChangeArrowheads="1"/>
            </p:cNvSpPr>
            <p:nvPr/>
          </p:nvSpPr>
          <p:spPr bwMode="auto">
            <a:xfrm>
              <a:off x="1296" y="768"/>
              <a:ext cx="556" cy="336"/>
            </a:xfrm>
            <a:prstGeom prst="rect">
              <a:avLst/>
            </a:prstGeom>
            <a:solidFill>
              <a:srgbClr val="FFFF99"/>
            </a:solidFill>
            <a:ln w="12700">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1" lang="zh-CN"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25" name="Group 23">
              <a:extLst>
                <a:ext uri="{FF2B5EF4-FFF2-40B4-BE49-F238E27FC236}">
                  <a16:creationId xmlns:a16="http://schemas.microsoft.com/office/drawing/2014/main" id="{8B2DD041-8BF8-4426-A70C-9D6921FF77C3}"/>
                </a:ext>
              </a:extLst>
            </p:cNvPr>
            <p:cNvGrpSpPr>
              <a:grpSpLocks/>
            </p:cNvGrpSpPr>
            <p:nvPr/>
          </p:nvGrpSpPr>
          <p:grpSpPr bwMode="auto">
            <a:xfrm>
              <a:off x="1367" y="829"/>
              <a:ext cx="393" cy="214"/>
              <a:chOff x="2928" y="3744"/>
              <a:chExt cx="528" cy="336"/>
            </a:xfrm>
          </p:grpSpPr>
          <p:grpSp>
            <p:nvGrpSpPr>
              <p:cNvPr id="26" name="Group 24">
                <a:extLst>
                  <a:ext uri="{FF2B5EF4-FFF2-40B4-BE49-F238E27FC236}">
                    <a16:creationId xmlns:a16="http://schemas.microsoft.com/office/drawing/2014/main" id="{481CA346-BC5C-46B2-96EF-ABA01837CAB8}"/>
                  </a:ext>
                </a:extLst>
              </p:cNvPr>
              <p:cNvGrpSpPr>
                <a:grpSpLocks/>
              </p:cNvGrpSpPr>
              <p:nvPr/>
            </p:nvGrpSpPr>
            <p:grpSpPr bwMode="auto">
              <a:xfrm>
                <a:off x="3024" y="3744"/>
                <a:ext cx="432" cy="240"/>
                <a:chOff x="2736" y="3648"/>
                <a:chExt cx="432" cy="240"/>
              </a:xfrm>
            </p:grpSpPr>
            <p:grpSp>
              <p:nvGrpSpPr>
                <p:cNvPr id="41" name="Group 25">
                  <a:extLst>
                    <a:ext uri="{FF2B5EF4-FFF2-40B4-BE49-F238E27FC236}">
                      <a16:creationId xmlns:a16="http://schemas.microsoft.com/office/drawing/2014/main" id="{CEAE209C-A1F4-4B6F-8A22-31C97FC9851D}"/>
                    </a:ext>
                  </a:extLst>
                </p:cNvPr>
                <p:cNvGrpSpPr>
                  <a:grpSpLocks/>
                </p:cNvGrpSpPr>
                <p:nvPr/>
              </p:nvGrpSpPr>
              <p:grpSpPr bwMode="auto">
                <a:xfrm>
                  <a:off x="2736" y="3648"/>
                  <a:ext cx="432" cy="240"/>
                  <a:chOff x="2592" y="3504"/>
                  <a:chExt cx="576" cy="384"/>
                </a:xfrm>
              </p:grpSpPr>
              <p:sp>
                <p:nvSpPr>
                  <p:cNvPr id="43" name="Rectangle 26">
                    <a:extLst>
                      <a:ext uri="{FF2B5EF4-FFF2-40B4-BE49-F238E27FC236}">
                        <a16:creationId xmlns:a16="http://schemas.microsoft.com/office/drawing/2014/main" id="{230CD955-F555-45E1-BC5A-6B1A59E802C6}"/>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4" name="Freeform 27">
                    <a:extLst>
                      <a:ext uri="{FF2B5EF4-FFF2-40B4-BE49-F238E27FC236}">
                        <a16:creationId xmlns:a16="http://schemas.microsoft.com/office/drawing/2014/main" id="{B4F353A2-0F96-450F-8DCA-64DC78F718EA}"/>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5" name="Line 28">
                    <a:extLst>
                      <a:ext uri="{FF2B5EF4-FFF2-40B4-BE49-F238E27FC236}">
                        <a16:creationId xmlns:a16="http://schemas.microsoft.com/office/drawing/2014/main" id="{36FC563D-6452-4FD1-A0BD-3948E12FA886}"/>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6" name="Line 29">
                    <a:extLst>
                      <a:ext uri="{FF2B5EF4-FFF2-40B4-BE49-F238E27FC236}">
                        <a16:creationId xmlns:a16="http://schemas.microsoft.com/office/drawing/2014/main" id="{81488965-EB65-4AB6-9123-1960C118825F}"/>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42" name="Line 30">
                  <a:extLst>
                    <a:ext uri="{FF2B5EF4-FFF2-40B4-BE49-F238E27FC236}">
                      <a16:creationId xmlns:a16="http://schemas.microsoft.com/office/drawing/2014/main" id="{C43267C7-0DA2-48CF-937C-98B9DEE61D11}"/>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27" name="Group 31">
                <a:extLst>
                  <a:ext uri="{FF2B5EF4-FFF2-40B4-BE49-F238E27FC236}">
                    <a16:creationId xmlns:a16="http://schemas.microsoft.com/office/drawing/2014/main" id="{E47086A4-421C-4E65-968A-7E4DF22DCB7E}"/>
                  </a:ext>
                </a:extLst>
              </p:cNvPr>
              <p:cNvGrpSpPr>
                <a:grpSpLocks/>
              </p:cNvGrpSpPr>
              <p:nvPr/>
            </p:nvGrpSpPr>
            <p:grpSpPr bwMode="auto">
              <a:xfrm>
                <a:off x="2976" y="3792"/>
                <a:ext cx="432" cy="240"/>
                <a:chOff x="2736" y="3648"/>
                <a:chExt cx="432" cy="240"/>
              </a:xfrm>
            </p:grpSpPr>
            <p:grpSp>
              <p:nvGrpSpPr>
                <p:cNvPr id="35" name="Group 32">
                  <a:extLst>
                    <a:ext uri="{FF2B5EF4-FFF2-40B4-BE49-F238E27FC236}">
                      <a16:creationId xmlns:a16="http://schemas.microsoft.com/office/drawing/2014/main" id="{23F3D3B5-83A5-4616-9795-5B5EC7A12993}"/>
                    </a:ext>
                  </a:extLst>
                </p:cNvPr>
                <p:cNvGrpSpPr>
                  <a:grpSpLocks/>
                </p:cNvGrpSpPr>
                <p:nvPr/>
              </p:nvGrpSpPr>
              <p:grpSpPr bwMode="auto">
                <a:xfrm>
                  <a:off x="2736" y="3648"/>
                  <a:ext cx="432" cy="240"/>
                  <a:chOff x="2592" y="3504"/>
                  <a:chExt cx="576" cy="384"/>
                </a:xfrm>
              </p:grpSpPr>
              <p:sp>
                <p:nvSpPr>
                  <p:cNvPr id="37" name="Rectangle 33">
                    <a:extLst>
                      <a:ext uri="{FF2B5EF4-FFF2-40B4-BE49-F238E27FC236}">
                        <a16:creationId xmlns:a16="http://schemas.microsoft.com/office/drawing/2014/main" id="{2DAE11A7-444A-46E6-83D4-C572058248D8}"/>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8" name="Freeform 34">
                    <a:extLst>
                      <a:ext uri="{FF2B5EF4-FFF2-40B4-BE49-F238E27FC236}">
                        <a16:creationId xmlns:a16="http://schemas.microsoft.com/office/drawing/2014/main" id="{3E62CCF6-9AAB-4A17-87DE-F012EE76CD8E}"/>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9" name="Line 35">
                    <a:extLst>
                      <a:ext uri="{FF2B5EF4-FFF2-40B4-BE49-F238E27FC236}">
                        <a16:creationId xmlns:a16="http://schemas.microsoft.com/office/drawing/2014/main" id="{A5D7F2EC-08B0-4226-80C7-3E0E47B0A129}"/>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0" name="Line 36">
                    <a:extLst>
                      <a:ext uri="{FF2B5EF4-FFF2-40B4-BE49-F238E27FC236}">
                        <a16:creationId xmlns:a16="http://schemas.microsoft.com/office/drawing/2014/main" id="{B8DE74C2-7712-4C86-8827-E0D404D68075}"/>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6" name="Line 37">
                  <a:extLst>
                    <a:ext uri="{FF2B5EF4-FFF2-40B4-BE49-F238E27FC236}">
                      <a16:creationId xmlns:a16="http://schemas.microsoft.com/office/drawing/2014/main" id="{63DA6738-DBA0-401B-836F-0E93348758D9}"/>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28" name="Group 38">
                <a:extLst>
                  <a:ext uri="{FF2B5EF4-FFF2-40B4-BE49-F238E27FC236}">
                    <a16:creationId xmlns:a16="http://schemas.microsoft.com/office/drawing/2014/main" id="{452DBFBA-B3A0-4EF8-8203-57F317E733F6}"/>
                  </a:ext>
                </a:extLst>
              </p:cNvPr>
              <p:cNvGrpSpPr>
                <a:grpSpLocks/>
              </p:cNvGrpSpPr>
              <p:nvPr/>
            </p:nvGrpSpPr>
            <p:grpSpPr bwMode="auto">
              <a:xfrm>
                <a:off x="2928" y="3840"/>
                <a:ext cx="432" cy="240"/>
                <a:chOff x="2736" y="3648"/>
                <a:chExt cx="432" cy="240"/>
              </a:xfrm>
            </p:grpSpPr>
            <p:grpSp>
              <p:nvGrpSpPr>
                <p:cNvPr id="29" name="Group 39">
                  <a:extLst>
                    <a:ext uri="{FF2B5EF4-FFF2-40B4-BE49-F238E27FC236}">
                      <a16:creationId xmlns:a16="http://schemas.microsoft.com/office/drawing/2014/main" id="{8C4ACD7D-7282-4C3D-A322-504F2CDE5DC8}"/>
                    </a:ext>
                  </a:extLst>
                </p:cNvPr>
                <p:cNvGrpSpPr>
                  <a:grpSpLocks/>
                </p:cNvGrpSpPr>
                <p:nvPr/>
              </p:nvGrpSpPr>
              <p:grpSpPr bwMode="auto">
                <a:xfrm>
                  <a:off x="2736" y="3648"/>
                  <a:ext cx="432" cy="240"/>
                  <a:chOff x="2592" y="3504"/>
                  <a:chExt cx="576" cy="384"/>
                </a:xfrm>
              </p:grpSpPr>
              <p:sp>
                <p:nvSpPr>
                  <p:cNvPr id="31" name="Rectangle 40">
                    <a:extLst>
                      <a:ext uri="{FF2B5EF4-FFF2-40B4-BE49-F238E27FC236}">
                        <a16:creationId xmlns:a16="http://schemas.microsoft.com/office/drawing/2014/main" id="{77BF3B57-B544-4B52-8A4C-5749A1D16FB7}"/>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2" name="Freeform 41">
                    <a:extLst>
                      <a:ext uri="{FF2B5EF4-FFF2-40B4-BE49-F238E27FC236}">
                        <a16:creationId xmlns:a16="http://schemas.microsoft.com/office/drawing/2014/main" id="{FB009930-2A4A-4CAC-9815-5106718344A0}"/>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 name="Line 42">
                    <a:extLst>
                      <a:ext uri="{FF2B5EF4-FFF2-40B4-BE49-F238E27FC236}">
                        <a16:creationId xmlns:a16="http://schemas.microsoft.com/office/drawing/2014/main" id="{777CC33F-FF03-4343-9060-088C3F3CDD4D}"/>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 name="Line 43">
                    <a:extLst>
                      <a:ext uri="{FF2B5EF4-FFF2-40B4-BE49-F238E27FC236}">
                        <a16:creationId xmlns:a16="http://schemas.microsoft.com/office/drawing/2014/main" id="{AE6799DB-0F2A-4C70-8723-DAC9F5F4114E}"/>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0" name="Line 44">
                  <a:extLst>
                    <a:ext uri="{FF2B5EF4-FFF2-40B4-BE49-F238E27FC236}">
                      <a16:creationId xmlns:a16="http://schemas.microsoft.com/office/drawing/2014/main" id="{CA5CCC1F-D422-4408-8B90-249F83C94778}"/>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grpSp>
      <p:grpSp>
        <p:nvGrpSpPr>
          <p:cNvPr id="47" name="Group 45">
            <a:extLst>
              <a:ext uri="{FF2B5EF4-FFF2-40B4-BE49-F238E27FC236}">
                <a16:creationId xmlns:a16="http://schemas.microsoft.com/office/drawing/2014/main" id="{54A6CAA1-483D-4D0D-8507-7193603E144B}"/>
              </a:ext>
            </a:extLst>
          </p:cNvPr>
          <p:cNvGrpSpPr>
            <a:grpSpLocks/>
          </p:cNvGrpSpPr>
          <p:nvPr/>
        </p:nvGrpSpPr>
        <p:grpSpPr bwMode="auto">
          <a:xfrm>
            <a:off x="354012" y="3529013"/>
            <a:ext cx="884238" cy="1014412"/>
            <a:chOff x="246" y="1767"/>
            <a:chExt cx="557" cy="639"/>
          </a:xfrm>
        </p:grpSpPr>
        <p:grpSp>
          <p:nvGrpSpPr>
            <p:cNvPr id="48" name="Group 46">
              <a:extLst>
                <a:ext uri="{FF2B5EF4-FFF2-40B4-BE49-F238E27FC236}">
                  <a16:creationId xmlns:a16="http://schemas.microsoft.com/office/drawing/2014/main" id="{24FDAF4F-3965-40FD-89DA-D9D06F105922}"/>
                </a:ext>
              </a:extLst>
            </p:cNvPr>
            <p:cNvGrpSpPr>
              <a:grpSpLocks/>
            </p:cNvGrpSpPr>
            <p:nvPr/>
          </p:nvGrpSpPr>
          <p:grpSpPr bwMode="auto">
            <a:xfrm>
              <a:off x="246" y="1943"/>
              <a:ext cx="557" cy="463"/>
              <a:chOff x="246" y="1943"/>
              <a:chExt cx="557" cy="463"/>
            </a:xfrm>
          </p:grpSpPr>
          <p:sp>
            <p:nvSpPr>
              <p:cNvPr id="101" name="Freeform 47">
                <a:extLst>
                  <a:ext uri="{FF2B5EF4-FFF2-40B4-BE49-F238E27FC236}">
                    <a16:creationId xmlns:a16="http://schemas.microsoft.com/office/drawing/2014/main" id="{C0F0A69D-A20F-4AED-B5E2-348A06F80A51}"/>
                  </a:ext>
                </a:extLst>
              </p:cNvPr>
              <p:cNvSpPr>
                <a:spLocks/>
              </p:cNvSpPr>
              <p:nvPr/>
            </p:nvSpPr>
            <p:spPr bwMode="auto">
              <a:xfrm>
                <a:off x="373" y="2005"/>
                <a:ext cx="196" cy="295"/>
              </a:xfrm>
              <a:custGeom>
                <a:avLst/>
                <a:gdLst>
                  <a:gd name="T0" fmla="*/ 0 w 982"/>
                  <a:gd name="T1" fmla="*/ 0 h 1477"/>
                  <a:gd name="T2" fmla="*/ 0 w 982"/>
                  <a:gd name="T3" fmla="*/ 0 h 1477"/>
                  <a:gd name="T4" fmla="*/ 0 w 982"/>
                  <a:gd name="T5" fmla="*/ 0 h 1477"/>
                  <a:gd name="T6" fmla="*/ 0 w 982"/>
                  <a:gd name="T7" fmla="*/ 0 h 1477"/>
                  <a:gd name="T8" fmla="*/ 0 60000 65536"/>
                  <a:gd name="T9" fmla="*/ 0 60000 65536"/>
                  <a:gd name="T10" fmla="*/ 0 60000 65536"/>
                  <a:gd name="T11" fmla="*/ 0 60000 65536"/>
                  <a:gd name="T12" fmla="*/ 0 w 982"/>
                  <a:gd name="T13" fmla="*/ 0 h 1477"/>
                  <a:gd name="T14" fmla="*/ 982 w 982"/>
                  <a:gd name="T15" fmla="*/ 1477 h 1477"/>
                </a:gdLst>
                <a:ahLst/>
                <a:cxnLst>
                  <a:cxn ang="T8">
                    <a:pos x="T0" y="T1"/>
                  </a:cxn>
                  <a:cxn ang="T9">
                    <a:pos x="T2" y="T3"/>
                  </a:cxn>
                  <a:cxn ang="T10">
                    <a:pos x="T4" y="T5"/>
                  </a:cxn>
                  <a:cxn ang="T11">
                    <a:pos x="T6" y="T7"/>
                  </a:cxn>
                </a:cxnLst>
                <a:rect l="T12" t="T13" r="T14" b="T15"/>
                <a:pathLst>
                  <a:path w="982" h="1477">
                    <a:moveTo>
                      <a:pt x="652" y="26"/>
                    </a:moveTo>
                    <a:lnTo>
                      <a:pt x="982" y="1347"/>
                    </a:lnTo>
                    <a:lnTo>
                      <a:pt x="0" y="1477"/>
                    </a:lnTo>
                    <a:lnTo>
                      <a:pt x="252"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nvGrpSpPr>
              <p:cNvPr id="102" name="Group 48">
                <a:extLst>
                  <a:ext uri="{FF2B5EF4-FFF2-40B4-BE49-F238E27FC236}">
                    <a16:creationId xmlns:a16="http://schemas.microsoft.com/office/drawing/2014/main" id="{864C144B-CF50-40F0-862B-D2C0C383B0FF}"/>
                  </a:ext>
                </a:extLst>
              </p:cNvPr>
              <p:cNvGrpSpPr>
                <a:grpSpLocks/>
              </p:cNvGrpSpPr>
              <p:nvPr/>
            </p:nvGrpSpPr>
            <p:grpSpPr bwMode="auto">
              <a:xfrm>
                <a:off x="246" y="1943"/>
                <a:ext cx="551" cy="121"/>
                <a:chOff x="246" y="1943"/>
                <a:chExt cx="551" cy="121"/>
              </a:xfrm>
            </p:grpSpPr>
            <p:sp>
              <p:nvSpPr>
                <p:cNvPr id="104" name="Freeform 49">
                  <a:extLst>
                    <a:ext uri="{FF2B5EF4-FFF2-40B4-BE49-F238E27FC236}">
                      <a16:creationId xmlns:a16="http://schemas.microsoft.com/office/drawing/2014/main" id="{03B4F7B3-8693-465B-871B-45CECAA950C3}"/>
                    </a:ext>
                  </a:extLst>
                </p:cNvPr>
                <p:cNvSpPr>
                  <a:spLocks/>
                </p:cNvSpPr>
                <p:nvPr/>
              </p:nvSpPr>
              <p:spPr bwMode="auto">
                <a:xfrm>
                  <a:off x="246" y="1943"/>
                  <a:ext cx="551" cy="104"/>
                </a:xfrm>
                <a:custGeom>
                  <a:avLst/>
                  <a:gdLst>
                    <a:gd name="T0" fmla="*/ 0 w 2751"/>
                    <a:gd name="T1" fmla="*/ 0 h 522"/>
                    <a:gd name="T2" fmla="*/ 0 w 2751"/>
                    <a:gd name="T3" fmla="*/ 0 h 522"/>
                    <a:gd name="T4" fmla="*/ 0 w 2751"/>
                    <a:gd name="T5" fmla="*/ 0 h 522"/>
                    <a:gd name="T6" fmla="*/ 0 w 2751"/>
                    <a:gd name="T7" fmla="*/ 0 h 522"/>
                    <a:gd name="T8" fmla="*/ 0 w 2751"/>
                    <a:gd name="T9" fmla="*/ 0 h 522"/>
                    <a:gd name="T10" fmla="*/ 0 60000 65536"/>
                    <a:gd name="T11" fmla="*/ 0 60000 65536"/>
                    <a:gd name="T12" fmla="*/ 0 60000 65536"/>
                    <a:gd name="T13" fmla="*/ 0 60000 65536"/>
                    <a:gd name="T14" fmla="*/ 0 60000 65536"/>
                    <a:gd name="T15" fmla="*/ 0 w 2751"/>
                    <a:gd name="T16" fmla="*/ 0 h 522"/>
                    <a:gd name="T17" fmla="*/ 2751 w 2751"/>
                    <a:gd name="T18" fmla="*/ 522 h 522"/>
                  </a:gdLst>
                  <a:ahLst/>
                  <a:cxnLst>
                    <a:cxn ang="T10">
                      <a:pos x="T0" y="T1"/>
                    </a:cxn>
                    <a:cxn ang="T11">
                      <a:pos x="T2" y="T3"/>
                    </a:cxn>
                    <a:cxn ang="T12">
                      <a:pos x="T4" y="T5"/>
                    </a:cxn>
                    <a:cxn ang="T13">
                      <a:pos x="T6" y="T7"/>
                    </a:cxn>
                    <a:cxn ang="T14">
                      <a:pos x="T8" y="T9"/>
                    </a:cxn>
                  </a:cxnLst>
                  <a:rect l="T15" t="T16" r="T17" b="T18"/>
                  <a:pathLst>
                    <a:path w="2751" h="522">
                      <a:moveTo>
                        <a:pt x="2751" y="270"/>
                      </a:moveTo>
                      <a:lnTo>
                        <a:pt x="1016" y="522"/>
                      </a:lnTo>
                      <a:lnTo>
                        <a:pt x="0" y="132"/>
                      </a:lnTo>
                      <a:lnTo>
                        <a:pt x="1302" y="0"/>
                      </a:lnTo>
                      <a:lnTo>
                        <a:pt x="2751" y="270"/>
                      </a:lnTo>
                      <a:close/>
                    </a:path>
                  </a:pathLst>
                </a:custGeom>
                <a:solidFill>
                  <a:srgbClr val="FFFFFF"/>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05" name="Freeform 50">
                  <a:extLst>
                    <a:ext uri="{FF2B5EF4-FFF2-40B4-BE49-F238E27FC236}">
                      <a16:creationId xmlns:a16="http://schemas.microsoft.com/office/drawing/2014/main" id="{67D1AB3E-D1B5-48E6-9BAD-97216555C66A}"/>
                    </a:ext>
                  </a:extLst>
                </p:cNvPr>
                <p:cNvSpPr>
                  <a:spLocks/>
                </p:cNvSpPr>
                <p:nvPr/>
              </p:nvSpPr>
              <p:spPr bwMode="auto">
                <a:xfrm>
                  <a:off x="450" y="1997"/>
                  <a:ext cx="345" cy="67"/>
                </a:xfrm>
                <a:custGeom>
                  <a:avLst/>
                  <a:gdLst>
                    <a:gd name="T0" fmla="*/ 0 w 1728"/>
                    <a:gd name="T1" fmla="*/ 0 h 337"/>
                    <a:gd name="T2" fmla="*/ 0 w 1728"/>
                    <a:gd name="T3" fmla="*/ 0 h 337"/>
                    <a:gd name="T4" fmla="*/ 0 w 1728"/>
                    <a:gd name="T5" fmla="*/ 0 h 337"/>
                    <a:gd name="T6" fmla="*/ 0 w 1728"/>
                    <a:gd name="T7" fmla="*/ 0 h 337"/>
                    <a:gd name="T8" fmla="*/ 0 w 1728"/>
                    <a:gd name="T9" fmla="*/ 0 h 337"/>
                    <a:gd name="T10" fmla="*/ 0 60000 65536"/>
                    <a:gd name="T11" fmla="*/ 0 60000 65536"/>
                    <a:gd name="T12" fmla="*/ 0 60000 65536"/>
                    <a:gd name="T13" fmla="*/ 0 60000 65536"/>
                    <a:gd name="T14" fmla="*/ 0 60000 65536"/>
                    <a:gd name="T15" fmla="*/ 0 w 1728"/>
                    <a:gd name="T16" fmla="*/ 0 h 337"/>
                    <a:gd name="T17" fmla="*/ 1728 w 1728"/>
                    <a:gd name="T18" fmla="*/ 337 h 337"/>
                  </a:gdLst>
                  <a:ahLst/>
                  <a:cxnLst>
                    <a:cxn ang="T10">
                      <a:pos x="T0" y="T1"/>
                    </a:cxn>
                    <a:cxn ang="T11">
                      <a:pos x="T2" y="T3"/>
                    </a:cxn>
                    <a:cxn ang="T12">
                      <a:pos x="T4" y="T5"/>
                    </a:cxn>
                    <a:cxn ang="T13">
                      <a:pos x="T6" y="T7"/>
                    </a:cxn>
                    <a:cxn ang="T14">
                      <a:pos x="T8" y="T9"/>
                    </a:cxn>
                  </a:cxnLst>
                  <a:rect l="T15" t="T16" r="T17" b="T18"/>
                  <a:pathLst>
                    <a:path w="1728" h="337">
                      <a:moveTo>
                        <a:pt x="1728" y="0"/>
                      </a:moveTo>
                      <a:lnTo>
                        <a:pt x="0" y="251"/>
                      </a:lnTo>
                      <a:lnTo>
                        <a:pt x="0" y="337"/>
                      </a:lnTo>
                      <a:lnTo>
                        <a:pt x="1728" y="88"/>
                      </a:lnTo>
                      <a:lnTo>
                        <a:pt x="1728" y="0"/>
                      </a:lnTo>
                      <a:close/>
                    </a:path>
                  </a:pathLst>
                </a:custGeom>
                <a:solidFill>
                  <a:srgbClr val="E0E0E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06" name="Freeform 51">
                  <a:extLst>
                    <a:ext uri="{FF2B5EF4-FFF2-40B4-BE49-F238E27FC236}">
                      <a16:creationId xmlns:a16="http://schemas.microsoft.com/office/drawing/2014/main" id="{6FE27FD3-0960-4A79-84DA-A4DFF76AE20A}"/>
                    </a:ext>
                  </a:extLst>
                </p:cNvPr>
                <p:cNvSpPr>
                  <a:spLocks/>
                </p:cNvSpPr>
                <p:nvPr/>
              </p:nvSpPr>
              <p:spPr bwMode="auto">
                <a:xfrm>
                  <a:off x="246" y="1969"/>
                  <a:ext cx="204" cy="95"/>
                </a:xfrm>
                <a:custGeom>
                  <a:avLst/>
                  <a:gdLst>
                    <a:gd name="T0" fmla="*/ 0 w 1016"/>
                    <a:gd name="T1" fmla="*/ 0 h 476"/>
                    <a:gd name="T2" fmla="*/ 0 w 1016"/>
                    <a:gd name="T3" fmla="*/ 0 h 476"/>
                    <a:gd name="T4" fmla="*/ 0 w 1016"/>
                    <a:gd name="T5" fmla="*/ 0 h 476"/>
                    <a:gd name="T6" fmla="*/ 0 w 1016"/>
                    <a:gd name="T7" fmla="*/ 0 h 476"/>
                    <a:gd name="T8" fmla="*/ 0 w 1016"/>
                    <a:gd name="T9" fmla="*/ 0 h 476"/>
                    <a:gd name="T10" fmla="*/ 0 60000 65536"/>
                    <a:gd name="T11" fmla="*/ 0 60000 65536"/>
                    <a:gd name="T12" fmla="*/ 0 60000 65536"/>
                    <a:gd name="T13" fmla="*/ 0 60000 65536"/>
                    <a:gd name="T14" fmla="*/ 0 60000 65536"/>
                    <a:gd name="T15" fmla="*/ 0 w 1016"/>
                    <a:gd name="T16" fmla="*/ 0 h 476"/>
                    <a:gd name="T17" fmla="*/ 1016 w 1016"/>
                    <a:gd name="T18" fmla="*/ 476 h 476"/>
                  </a:gdLst>
                  <a:ahLst/>
                  <a:cxnLst>
                    <a:cxn ang="T10">
                      <a:pos x="T0" y="T1"/>
                    </a:cxn>
                    <a:cxn ang="T11">
                      <a:pos x="T2" y="T3"/>
                    </a:cxn>
                    <a:cxn ang="T12">
                      <a:pos x="T4" y="T5"/>
                    </a:cxn>
                    <a:cxn ang="T13">
                      <a:pos x="T6" y="T7"/>
                    </a:cxn>
                    <a:cxn ang="T14">
                      <a:pos x="T8" y="T9"/>
                    </a:cxn>
                  </a:cxnLst>
                  <a:rect l="T15" t="T16" r="T17" b="T18"/>
                  <a:pathLst>
                    <a:path w="1016" h="476">
                      <a:moveTo>
                        <a:pt x="1016" y="476"/>
                      </a:moveTo>
                      <a:lnTo>
                        <a:pt x="1016" y="390"/>
                      </a:lnTo>
                      <a:lnTo>
                        <a:pt x="0" y="0"/>
                      </a:lnTo>
                      <a:lnTo>
                        <a:pt x="0" y="60"/>
                      </a:lnTo>
                      <a:lnTo>
                        <a:pt x="1016" y="476"/>
                      </a:lnTo>
                      <a:close/>
                    </a:path>
                  </a:pathLst>
                </a:custGeom>
                <a:solidFill>
                  <a:srgbClr val="C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03" name="Freeform 52">
                <a:extLst>
                  <a:ext uri="{FF2B5EF4-FFF2-40B4-BE49-F238E27FC236}">
                    <a16:creationId xmlns:a16="http://schemas.microsoft.com/office/drawing/2014/main" id="{17642990-6B7F-4B0B-BB94-0972269D51FC}"/>
                  </a:ext>
                </a:extLst>
              </p:cNvPr>
              <p:cNvSpPr>
                <a:spLocks/>
              </p:cNvSpPr>
              <p:nvPr/>
            </p:nvSpPr>
            <p:spPr bwMode="auto">
              <a:xfrm>
                <a:off x="564" y="2028"/>
                <a:ext cx="239" cy="378"/>
              </a:xfrm>
              <a:custGeom>
                <a:avLst/>
                <a:gdLst>
                  <a:gd name="T0" fmla="*/ 0 w 1195"/>
                  <a:gd name="T1" fmla="*/ 0 h 1893"/>
                  <a:gd name="T2" fmla="*/ 0 w 1195"/>
                  <a:gd name="T3" fmla="*/ 0 h 1893"/>
                  <a:gd name="T4" fmla="*/ 0 w 1195"/>
                  <a:gd name="T5" fmla="*/ 0 h 1893"/>
                  <a:gd name="T6" fmla="*/ 0 w 1195"/>
                  <a:gd name="T7" fmla="*/ 0 h 1893"/>
                  <a:gd name="T8" fmla="*/ 0 60000 65536"/>
                  <a:gd name="T9" fmla="*/ 0 60000 65536"/>
                  <a:gd name="T10" fmla="*/ 0 60000 65536"/>
                  <a:gd name="T11" fmla="*/ 0 60000 65536"/>
                  <a:gd name="T12" fmla="*/ 0 w 1195"/>
                  <a:gd name="T13" fmla="*/ 0 h 1893"/>
                  <a:gd name="T14" fmla="*/ 1195 w 1195"/>
                  <a:gd name="T15" fmla="*/ 1893 h 1893"/>
                </a:gdLst>
                <a:ahLst/>
                <a:cxnLst>
                  <a:cxn ang="T8">
                    <a:pos x="T0" y="T1"/>
                  </a:cxn>
                  <a:cxn ang="T9">
                    <a:pos x="T2" y="T3"/>
                  </a:cxn>
                  <a:cxn ang="T10">
                    <a:pos x="T4" y="T5"/>
                  </a:cxn>
                  <a:cxn ang="T11">
                    <a:pos x="T6" y="T7"/>
                  </a:cxn>
                </a:cxnLst>
                <a:rect l="T12" t="T13" r="T14" b="T15"/>
                <a:pathLst>
                  <a:path w="1195" h="1893">
                    <a:moveTo>
                      <a:pt x="660" y="0"/>
                    </a:moveTo>
                    <a:lnTo>
                      <a:pt x="1195" y="1747"/>
                    </a:lnTo>
                    <a:lnTo>
                      <a:pt x="0" y="1893"/>
                    </a:lnTo>
                    <a:lnTo>
                      <a:pt x="191" y="35"/>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49" name="Group 53">
              <a:extLst>
                <a:ext uri="{FF2B5EF4-FFF2-40B4-BE49-F238E27FC236}">
                  <a16:creationId xmlns:a16="http://schemas.microsoft.com/office/drawing/2014/main" id="{14FEF933-5C9A-4750-9738-B05D5D37935D}"/>
                </a:ext>
              </a:extLst>
            </p:cNvPr>
            <p:cNvGrpSpPr>
              <a:grpSpLocks/>
            </p:cNvGrpSpPr>
            <p:nvPr/>
          </p:nvGrpSpPr>
          <p:grpSpPr bwMode="auto">
            <a:xfrm>
              <a:off x="325" y="1767"/>
              <a:ext cx="383" cy="268"/>
              <a:chOff x="325" y="1767"/>
              <a:chExt cx="383" cy="268"/>
            </a:xfrm>
          </p:grpSpPr>
          <p:grpSp>
            <p:nvGrpSpPr>
              <p:cNvPr id="50" name="Group 54">
                <a:extLst>
                  <a:ext uri="{FF2B5EF4-FFF2-40B4-BE49-F238E27FC236}">
                    <a16:creationId xmlns:a16="http://schemas.microsoft.com/office/drawing/2014/main" id="{9BF312D5-0276-4B11-ADC6-7274E5DC55C2}"/>
                  </a:ext>
                </a:extLst>
              </p:cNvPr>
              <p:cNvGrpSpPr>
                <a:grpSpLocks/>
              </p:cNvGrpSpPr>
              <p:nvPr/>
            </p:nvGrpSpPr>
            <p:grpSpPr bwMode="auto">
              <a:xfrm>
                <a:off x="412" y="1767"/>
                <a:ext cx="296" cy="243"/>
                <a:chOff x="412" y="1767"/>
                <a:chExt cx="296" cy="243"/>
              </a:xfrm>
            </p:grpSpPr>
            <p:grpSp>
              <p:nvGrpSpPr>
                <p:cNvPr id="83" name="Group 55">
                  <a:extLst>
                    <a:ext uri="{FF2B5EF4-FFF2-40B4-BE49-F238E27FC236}">
                      <a16:creationId xmlns:a16="http://schemas.microsoft.com/office/drawing/2014/main" id="{C8EAB873-90D9-47D6-939B-4013F20B2EFE}"/>
                    </a:ext>
                  </a:extLst>
                </p:cNvPr>
                <p:cNvGrpSpPr>
                  <a:grpSpLocks/>
                </p:cNvGrpSpPr>
                <p:nvPr/>
              </p:nvGrpSpPr>
              <p:grpSpPr bwMode="auto">
                <a:xfrm>
                  <a:off x="412" y="1767"/>
                  <a:ext cx="296" cy="243"/>
                  <a:chOff x="412" y="1767"/>
                  <a:chExt cx="296" cy="243"/>
                </a:xfrm>
              </p:grpSpPr>
              <p:grpSp>
                <p:nvGrpSpPr>
                  <p:cNvPr id="92" name="Group 56">
                    <a:extLst>
                      <a:ext uri="{FF2B5EF4-FFF2-40B4-BE49-F238E27FC236}">
                        <a16:creationId xmlns:a16="http://schemas.microsoft.com/office/drawing/2014/main" id="{263F7674-B0A3-4CB3-8AD7-AE016D8460C8}"/>
                      </a:ext>
                    </a:extLst>
                  </p:cNvPr>
                  <p:cNvGrpSpPr>
                    <a:grpSpLocks/>
                  </p:cNvGrpSpPr>
                  <p:nvPr/>
                </p:nvGrpSpPr>
                <p:grpSpPr bwMode="auto">
                  <a:xfrm>
                    <a:off x="412" y="1904"/>
                    <a:ext cx="296" cy="106"/>
                    <a:chOff x="412" y="1904"/>
                    <a:chExt cx="296" cy="106"/>
                  </a:xfrm>
                </p:grpSpPr>
                <p:sp>
                  <p:nvSpPr>
                    <p:cNvPr id="98" name="Freeform 57">
                      <a:extLst>
                        <a:ext uri="{FF2B5EF4-FFF2-40B4-BE49-F238E27FC236}">
                          <a16:creationId xmlns:a16="http://schemas.microsoft.com/office/drawing/2014/main" id="{5DA27588-3C88-481F-B6EF-46AE9C5AB292}"/>
                        </a:ext>
                      </a:extLst>
                    </p:cNvPr>
                    <p:cNvSpPr>
                      <a:spLocks/>
                    </p:cNvSpPr>
                    <p:nvPr/>
                  </p:nvSpPr>
                  <p:spPr bwMode="auto">
                    <a:xfrm>
                      <a:off x="412" y="1904"/>
                      <a:ext cx="170" cy="106"/>
                    </a:xfrm>
                    <a:custGeom>
                      <a:avLst/>
                      <a:gdLst>
                        <a:gd name="T0" fmla="*/ 0 w 848"/>
                        <a:gd name="T1" fmla="*/ 0 h 530"/>
                        <a:gd name="T2" fmla="*/ 0 w 848"/>
                        <a:gd name="T3" fmla="*/ 0 h 530"/>
                        <a:gd name="T4" fmla="*/ 0 w 848"/>
                        <a:gd name="T5" fmla="*/ 0 h 530"/>
                        <a:gd name="T6" fmla="*/ 0 w 848"/>
                        <a:gd name="T7" fmla="*/ 0 h 530"/>
                        <a:gd name="T8" fmla="*/ 0 w 848"/>
                        <a:gd name="T9" fmla="*/ 0 h 530"/>
                        <a:gd name="T10" fmla="*/ 0 60000 65536"/>
                        <a:gd name="T11" fmla="*/ 0 60000 65536"/>
                        <a:gd name="T12" fmla="*/ 0 60000 65536"/>
                        <a:gd name="T13" fmla="*/ 0 60000 65536"/>
                        <a:gd name="T14" fmla="*/ 0 60000 65536"/>
                        <a:gd name="T15" fmla="*/ 0 w 848"/>
                        <a:gd name="T16" fmla="*/ 0 h 530"/>
                        <a:gd name="T17" fmla="*/ 848 w 848"/>
                        <a:gd name="T18" fmla="*/ 530 h 530"/>
                      </a:gdLst>
                      <a:ahLst/>
                      <a:cxnLst>
                        <a:cxn ang="T10">
                          <a:pos x="T0" y="T1"/>
                        </a:cxn>
                        <a:cxn ang="T11">
                          <a:pos x="T2" y="T3"/>
                        </a:cxn>
                        <a:cxn ang="T12">
                          <a:pos x="T4" y="T5"/>
                        </a:cxn>
                        <a:cxn ang="T13">
                          <a:pos x="T6" y="T7"/>
                        </a:cxn>
                        <a:cxn ang="T14">
                          <a:pos x="T8" y="T9"/>
                        </a:cxn>
                      </a:cxnLst>
                      <a:rect l="T15" t="T16" r="T17" b="T18"/>
                      <a:pathLst>
                        <a:path w="848" h="530">
                          <a:moveTo>
                            <a:pt x="848" y="162"/>
                          </a:moveTo>
                          <a:lnTo>
                            <a:pt x="848" y="530"/>
                          </a:lnTo>
                          <a:lnTo>
                            <a:pt x="0" y="258"/>
                          </a:lnTo>
                          <a:lnTo>
                            <a:pt x="0" y="0"/>
                          </a:lnTo>
                          <a:lnTo>
                            <a:pt x="848" y="162"/>
                          </a:lnTo>
                          <a:close/>
                        </a:path>
                      </a:pathLst>
                    </a:custGeom>
                    <a:solidFill>
                      <a:srgbClr val="A0A0A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9" name="Freeform 58">
                      <a:extLst>
                        <a:ext uri="{FF2B5EF4-FFF2-40B4-BE49-F238E27FC236}">
                          <a16:creationId xmlns:a16="http://schemas.microsoft.com/office/drawing/2014/main" id="{C6B15DF6-9E1E-4FE7-8DFA-ADE3BC4EFC1C}"/>
                        </a:ext>
                      </a:extLst>
                    </p:cNvPr>
                    <p:cNvSpPr>
                      <a:spLocks/>
                    </p:cNvSpPr>
                    <p:nvPr/>
                  </p:nvSpPr>
                  <p:spPr bwMode="auto">
                    <a:xfrm>
                      <a:off x="582" y="1929"/>
                      <a:ext cx="126" cy="81"/>
                    </a:xfrm>
                    <a:custGeom>
                      <a:avLst/>
                      <a:gdLst>
                        <a:gd name="T0" fmla="*/ 0 w 631"/>
                        <a:gd name="T1" fmla="*/ 0 h 404"/>
                        <a:gd name="T2" fmla="*/ 0 w 631"/>
                        <a:gd name="T3" fmla="*/ 0 h 404"/>
                        <a:gd name="T4" fmla="*/ 0 w 631"/>
                        <a:gd name="T5" fmla="*/ 0 h 404"/>
                        <a:gd name="T6" fmla="*/ 0 w 631"/>
                        <a:gd name="T7" fmla="*/ 0 h 404"/>
                        <a:gd name="T8" fmla="*/ 0 w 631"/>
                        <a:gd name="T9" fmla="*/ 0 h 404"/>
                        <a:gd name="T10" fmla="*/ 0 60000 65536"/>
                        <a:gd name="T11" fmla="*/ 0 60000 65536"/>
                        <a:gd name="T12" fmla="*/ 0 60000 65536"/>
                        <a:gd name="T13" fmla="*/ 0 60000 65536"/>
                        <a:gd name="T14" fmla="*/ 0 60000 65536"/>
                        <a:gd name="T15" fmla="*/ 0 w 631"/>
                        <a:gd name="T16" fmla="*/ 0 h 404"/>
                        <a:gd name="T17" fmla="*/ 631 w 631"/>
                        <a:gd name="T18" fmla="*/ 404 h 404"/>
                      </a:gdLst>
                      <a:ahLst/>
                      <a:cxnLst>
                        <a:cxn ang="T10">
                          <a:pos x="T0" y="T1"/>
                        </a:cxn>
                        <a:cxn ang="T11">
                          <a:pos x="T2" y="T3"/>
                        </a:cxn>
                        <a:cxn ang="T12">
                          <a:pos x="T4" y="T5"/>
                        </a:cxn>
                        <a:cxn ang="T13">
                          <a:pos x="T6" y="T7"/>
                        </a:cxn>
                        <a:cxn ang="T14">
                          <a:pos x="T8" y="T9"/>
                        </a:cxn>
                      </a:cxnLst>
                      <a:rect l="T15" t="T16" r="T17" b="T18"/>
                      <a:pathLst>
                        <a:path w="631" h="404">
                          <a:moveTo>
                            <a:pt x="0" y="36"/>
                          </a:moveTo>
                          <a:lnTo>
                            <a:pt x="0" y="404"/>
                          </a:lnTo>
                          <a:lnTo>
                            <a:pt x="631" y="312"/>
                          </a:lnTo>
                          <a:lnTo>
                            <a:pt x="631" y="0"/>
                          </a:lnTo>
                          <a:lnTo>
                            <a:pt x="0" y="36"/>
                          </a:lnTo>
                          <a:close/>
                        </a:path>
                      </a:pathLst>
                    </a:custGeom>
                    <a:solidFill>
                      <a:srgbClr val="80808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00" name="Freeform 59">
                      <a:extLst>
                        <a:ext uri="{FF2B5EF4-FFF2-40B4-BE49-F238E27FC236}">
                          <a16:creationId xmlns:a16="http://schemas.microsoft.com/office/drawing/2014/main" id="{03E09C6A-49CB-4853-AC6B-93BFEAB40594}"/>
                        </a:ext>
                      </a:extLst>
                    </p:cNvPr>
                    <p:cNvSpPr>
                      <a:spLocks/>
                    </p:cNvSpPr>
                    <p:nvPr/>
                  </p:nvSpPr>
                  <p:spPr bwMode="auto">
                    <a:xfrm>
                      <a:off x="412" y="1904"/>
                      <a:ext cx="296" cy="32"/>
                    </a:xfrm>
                    <a:custGeom>
                      <a:avLst/>
                      <a:gdLst>
                        <a:gd name="T0" fmla="*/ 0 w 1479"/>
                        <a:gd name="T1" fmla="*/ 0 h 162"/>
                        <a:gd name="T2" fmla="*/ 0 w 1479"/>
                        <a:gd name="T3" fmla="*/ 0 h 162"/>
                        <a:gd name="T4" fmla="*/ 0 w 1479"/>
                        <a:gd name="T5" fmla="*/ 0 h 162"/>
                        <a:gd name="T6" fmla="*/ 0 w 1479"/>
                        <a:gd name="T7" fmla="*/ 0 h 162"/>
                        <a:gd name="T8" fmla="*/ 0 w 1479"/>
                        <a:gd name="T9" fmla="*/ 0 h 162"/>
                        <a:gd name="T10" fmla="*/ 0 60000 65536"/>
                        <a:gd name="T11" fmla="*/ 0 60000 65536"/>
                        <a:gd name="T12" fmla="*/ 0 60000 65536"/>
                        <a:gd name="T13" fmla="*/ 0 60000 65536"/>
                        <a:gd name="T14" fmla="*/ 0 60000 65536"/>
                        <a:gd name="T15" fmla="*/ 0 w 1479"/>
                        <a:gd name="T16" fmla="*/ 0 h 162"/>
                        <a:gd name="T17" fmla="*/ 1479 w 1479"/>
                        <a:gd name="T18" fmla="*/ 162 h 162"/>
                      </a:gdLst>
                      <a:ahLst/>
                      <a:cxnLst>
                        <a:cxn ang="T10">
                          <a:pos x="T0" y="T1"/>
                        </a:cxn>
                        <a:cxn ang="T11">
                          <a:pos x="T2" y="T3"/>
                        </a:cxn>
                        <a:cxn ang="T12">
                          <a:pos x="T4" y="T5"/>
                        </a:cxn>
                        <a:cxn ang="T13">
                          <a:pos x="T6" y="T7"/>
                        </a:cxn>
                        <a:cxn ang="T14">
                          <a:pos x="T8" y="T9"/>
                        </a:cxn>
                      </a:cxnLst>
                      <a:rect l="T15" t="T16" r="T17" b="T18"/>
                      <a:pathLst>
                        <a:path w="1479" h="162">
                          <a:moveTo>
                            <a:pt x="1479" y="126"/>
                          </a:moveTo>
                          <a:lnTo>
                            <a:pt x="842" y="162"/>
                          </a:lnTo>
                          <a:lnTo>
                            <a:pt x="0" y="0"/>
                          </a:lnTo>
                          <a:lnTo>
                            <a:pt x="619" y="0"/>
                          </a:lnTo>
                          <a:lnTo>
                            <a:pt x="1479" y="126"/>
                          </a:lnTo>
                          <a:close/>
                        </a:path>
                      </a:pathLst>
                    </a:custGeom>
                    <a:solidFill>
                      <a:srgbClr val="C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93" name="Freeform 60">
                    <a:extLst>
                      <a:ext uri="{FF2B5EF4-FFF2-40B4-BE49-F238E27FC236}">
                        <a16:creationId xmlns:a16="http://schemas.microsoft.com/office/drawing/2014/main" id="{94CAE85F-596F-4688-B890-15A8F1013C13}"/>
                      </a:ext>
                    </a:extLst>
                  </p:cNvPr>
                  <p:cNvSpPr>
                    <a:spLocks/>
                  </p:cNvSpPr>
                  <p:nvPr/>
                </p:nvSpPr>
                <p:spPr bwMode="auto">
                  <a:xfrm>
                    <a:off x="504" y="1895"/>
                    <a:ext cx="108" cy="30"/>
                  </a:xfrm>
                  <a:custGeom>
                    <a:avLst/>
                    <a:gdLst>
                      <a:gd name="T0" fmla="*/ 0 w 538"/>
                      <a:gd name="T1" fmla="*/ 0 h 151"/>
                      <a:gd name="T2" fmla="*/ 0 w 538"/>
                      <a:gd name="T3" fmla="*/ 0 h 151"/>
                      <a:gd name="T4" fmla="*/ 0 w 538"/>
                      <a:gd name="T5" fmla="*/ 0 h 151"/>
                      <a:gd name="T6" fmla="*/ 0 w 538"/>
                      <a:gd name="T7" fmla="*/ 0 h 151"/>
                      <a:gd name="T8" fmla="*/ 0 w 538"/>
                      <a:gd name="T9" fmla="*/ 0 h 151"/>
                      <a:gd name="T10" fmla="*/ 0 w 538"/>
                      <a:gd name="T11" fmla="*/ 0 h 151"/>
                      <a:gd name="T12" fmla="*/ 0 60000 65536"/>
                      <a:gd name="T13" fmla="*/ 0 60000 65536"/>
                      <a:gd name="T14" fmla="*/ 0 60000 65536"/>
                      <a:gd name="T15" fmla="*/ 0 60000 65536"/>
                      <a:gd name="T16" fmla="*/ 0 60000 65536"/>
                      <a:gd name="T17" fmla="*/ 0 60000 65536"/>
                      <a:gd name="T18" fmla="*/ 0 w 538"/>
                      <a:gd name="T19" fmla="*/ 0 h 151"/>
                      <a:gd name="T20" fmla="*/ 538 w 5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538" h="151">
                        <a:moveTo>
                          <a:pt x="538" y="86"/>
                        </a:moveTo>
                        <a:lnTo>
                          <a:pt x="538" y="135"/>
                        </a:lnTo>
                        <a:lnTo>
                          <a:pt x="287" y="151"/>
                        </a:lnTo>
                        <a:lnTo>
                          <a:pt x="0" y="97"/>
                        </a:lnTo>
                        <a:lnTo>
                          <a:pt x="0" y="0"/>
                        </a:lnTo>
                        <a:lnTo>
                          <a:pt x="538" y="86"/>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nvGrpSpPr>
                  <p:cNvPr id="94" name="Group 61">
                    <a:extLst>
                      <a:ext uri="{FF2B5EF4-FFF2-40B4-BE49-F238E27FC236}">
                        <a16:creationId xmlns:a16="http://schemas.microsoft.com/office/drawing/2014/main" id="{C6DCC2BA-CA92-4D88-8CCD-107350B7AEB2}"/>
                      </a:ext>
                    </a:extLst>
                  </p:cNvPr>
                  <p:cNvGrpSpPr>
                    <a:grpSpLocks/>
                  </p:cNvGrpSpPr>
                  <p:nvPr/>
                </p:nvGrpSpPr>
                <p:grpSpPr bwMode="auto">
                  <a:xfrm>
                    <a:off x="446" y="1767"/>
                    <a:ext cx="239" cy="151"/>
                    <a:chOff x="446" y="1767"/>
                    <a:chExt cx="239" cy="151"/>
                  </a:xfrm>
                </p:grpSpPr>
                <p:sp>
                  <p:nvSpPr>
                    <p:cNvPr id="95" name="Freeform 62">
                      <a:extLst>
                        <a:ext uri="{FF2B5EF4-FFF2-40B4-BE49-F238E27FC236}">
                          <a16:creationId xmlns:a16="http://schemas.microsoft.com/office/drawing/2014/main" id="{41A2A89A-65C6-42FE-BF93-2BBEA0FE8C61}"/>
                        </a:ext>
                      </a:extLst>
                    </p:cNvPr>
                    <p:cNvSpPr>
                      <a:spLocks/>
                    </p:cNvSpPr>
                    <p:nvPr/>
                  </p:nvSpPr>
                  <p:spPr bwMode="auto">
                    <a:xfrm>
                      <a:off x="446" y="1767"/>
                      <a:ext cx="137" cy="148"/>
                    </a:xfrm>
                    <a:custGeom>
                      <a:avLst/>
                      <a:gdLst>
                        <a:gd name="T0" fmla="*/ 0 w 686"/>
                        <a:gd name="T1" fmla="*/ 0 h 740"/>
                        <a:gd name="T2" fmla="*/ 0 w 686"/>
                        <a:gd name="T3" fmla="*/ 0 h 740"/>
                        <a:gd name="T4" fmla="*/ 0 w 686"/>
                        <a:gd name="T5" fmla="*/ 0 h 740"/>
                        <a:gd name="T6" fmla="*/ 0 w 686"/>
                        <a:gd name="T7" fmla="*/ 0 h 740"/>
                        <a:gd name="T8" fmla="*/ 0 w 686"/>
                        <a:gd name="T9" fmla="*/ 0 h 740"/>
                        <a:gd name="T10" fmla="*/ 0 60000 65536"/>
                        <a:gd name="T11" fmla="*/ 0 60000 65536"/>
                        <a:gd name="T12" fmla="*/ 0 60000 65536"/>
                        <a:gd name="T13" fmla="*/ 0 60000 65536"/>
                        <a:gd name="T14" fmla="*/ 0 60000 65536"/>
                        <a:gd name="T15" fmla="*/ 0 w 686"/>
                        <a:gd name="T16" fmla="*/ 0 h 740"/>
                        <a:gd name="T17" fmla="*/ 686 w 686"/>
                        <a:gd name="T18" fmla="*/ 740 h 740"/>
                      </a:gdLst>
                      <a:ahLst/>
                      <a:cxnLst>
                        <a:cxn ang="T10">
                          <a:pos x="T0" y="T1"/>
                        </a:cxn>
                        <a:cxn ang="T11">
                          <a:pos x="T2" y="T3"/>
                        </a:cxn>
                        <a:cxn ang="T12">
                          <a:pos x="T4" y="T5"/>
                        </a:cxn>
                        <a:cxn ang="T13">
                          <a:pos x="T6" y="T7"/>
                        </a:cxn>
                        <a:cxn ang="T14">
                          <a:pos x="T8" y="T9"/>
                        </a:cxn>
                      </a:cxnLst>
                      <a:rect l="T15" t="T16" r="T17" b="T18"/>
                      <a:pathLst>
                        <a:path w="686" h="740">
                          <a:moveTo>
                            <a:pt x="589" y="740"/>
                          </a:moveTo>
                          <a:lnTo>
                            <a:pt x="686" y="24"/>
                          </a:lnTo>
                          <a:lnTo>
                            <a:pt x="95" y="0"/>
                          </a:lnTo>
                          <a:lnTo>
                            <a:pt x="0" y="638"/>
                          </a:lnTo>
                          <a:lnTo>
                            <a:pt x="589" y="740"/>
                          </a:lnTo>
                          <a:close/>
                        </a:path>
                      </a:pathLst>
                    </a:custGeom>
                    <a:solidFill>
                      <a:srgbClr val="A0A0A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6" name="Freeform 63">
                      <a:extLst>
                        <a:ext uri="{FF2B5EF4-FFF2-40B4-BE49-F238E27FC236}">
                          <a16:creationId xmlns:a16="http://schemas.microsoft.com/office/drawing/2014/main" id="{C888FDC5-F593-4770-A893-C9B0578BEAED}"/>
                        </a:ext>
                      </a:extLst>
                    </p:cNvPr>
                    <p:cNvSpPr>
                      <a:spLocks/>
                    </p:cNvSpPr>
                    <p:nvPr/>
                  </p:nvSpPr>
                  <p:spPr bwMode="auto">
                    <a:xfrm>
                      <a:off x="564" y="1771"/>
                      <a:ext cx="121" cy="147"/>
                    </a:xfrm>
                    <a:custGeom>
                      <a:avLst/>
                      <a:gdLst>
                        <a:gd name="T0" fmla="*/ 0 w 608"/>
                        <a:gd name="T1" fmla="*/ 0 h 735"/>
                        <a:gd name="T2" fmla="*/ 0 w 608"/>
                        <a:gd name="T3" fmla="*/ 0 h 735"/>
                        <a:gd name="T4" fmla="*/ 0 w 608"/>
                        <a:gd name="T5" fmla="*/ 0 h 735"/>
                        <a:gd name="T6" fmla="*/ 0 w 608"/>
                        <a:gd name="T7" fmla="*/ 0 h 735"/>
                        <a:gd name="T8" fmla="*/ 0 w 608"/>
                        <a:gd name="T9" fmla="*/ 0 h 735"/>
                        <a:gd name="T10" fmla="*/ 0 60000 65536"/>
                        <a:gd name="T11" fmla="*/ 0 60000 65536"/>
                        <a:gd name="T12" fmla="*/ 0 60000 65536"/>
                        <a:gd name="T13" fmla="*/ 0 60000 65536"/>
                        <a:gd name="T14" fmla="*/ 0 60000 65536"/>
                        <a:gd name="T15" fmla="*/ 0 w 608"/>
                        <a:gd name="T16" fmla="*/ 0 h 735"/>
                        <a:gd name="T17" fmla="*/ 608 w 608"/>
                        <a:gd name="T18" fmla="*/ 735 h 735"/>
                      </a:gdLst>
                      <a:ahLst/>
                      <a:cxnLst>
                        <a:cxn ang="T10">
                          <a:pos x="T0" y="T1"/>
                        </a:cxn>
                        <a:cxn ang="T11">
                          <a:pos x="T2" y="T3"/>
                        </a:cxn>
                        <a:cxn ang="T12">
                          <a:pos x="T4" y="T5"/>
                        </a:cxn>
                        <a:cxn ang="T13">
                          <a:pos x="T6" y="T7"/>
                        </a:cxn>
                        <a:cxn ang="T14">
                          <a:pos x="T8" y="T9"/>
                        </a:cxn>
                      </a:cxnLst>
                      <a:rect l="T15" t="T16" r="T17" b="T18"/>
                      <a:pathLst>
                        <a:path w="608" h="735">
                          <a:moveTo>
                            <a:pt x="97" y="0"/>
                          </a:moveTo>
                          <a:lnTo>
                            <a:pt x="608" y="163"/>
                          </a:lnTo>
                          <a:lnTo>
                            <a:pt x="536" y="735"/>
                          </a:lnTo>
                          <a:lnTo>
                            <a:pt x="0" y="717"/>
                          </a:lnTo>
                          <a:lnTo>
                            <a:pt x="97" y="0"/>
                          </a:lnTo>
                          <a:close/>
                        </a:path>
                      </a:pathLst>
                    </a:custGeom>
                    <a:solidFill>
                      <a:srgbClr val="80808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7" name="Freeform 64">
                      <a:extLst>
                        <a:ext uri="{FF2B5EF4-FFF2-40B4-BE49-F238E27FC236}">
                          <a16:creationId xmlns:a16="http://schemas.microsoft.com/office/drawing/2014/main" id="{69D436C6-A5D2-4727-8F42-87D957AF36A0}"/>
                        </a:ext>
                      </a:extLst>
                    </p:cNvPr>
                    <p:cNvSpPr>
                      <a:spLocks/>
                    </p:cNvSpPr>
                    <p:nvPr/>
                  </p:nvSpPr>
                  <p:spPr bwMode="auto">
                    <a:xfrm>
                      <a:off x="462" y="1781"/>
                      <a:ext cx="98" cy="112"/>
                    </a:xfrm>
                    <a:custGeom>
                      <a:avLst/>
                      <a:gdLst>
                        <a:gd name="T0" fmla="*/ 0 w 493"/>
                        <a:gd name="T1" fmla="*/ 0 h 557"/>
                        <a:gd name="T2" fmla="*/ 0 w 493"/>
                        <a:gd name="T3" fmla="*/ 0 h 557"/>
                        <a:gd name="T4" fmla="*/ 0 w 493"/>
                        <a:gd name="T5" fmla="*/ 0 h 557"/>
                        <a:gd name="T6" fmla="*/ 0 w 493"/>
                        <a:gd name="T7" fmla="*/ 0 h 557"/>
                        <a:gd name="T8" fmla="*/ 0 w 493"/>
                        <a:gd name="T9" fmla="*/ 0 h 557"/>
                        <a:gd name="T10" fmla="*/ 0 60000 65536"/>
                        <a:gd name="T11" fmla="*/ 0 60000 65536"/>
                        <a:gd name="T12" fmla="*/ 0 60000 65536"/>
                        <a:gd name="T13" fmla="*/ 0 60000 65536"/>
                        <a:gd name="T14" fmla="*/ 0 60000 65536"/>
                        <a:gd name="T15" fmla="*/ 0 w 493"/>
                        <a:gd name="T16" fmla="*/ 0 h 557"/>
                        <a:gd name="T17" fmla="*/ 493 w 493"/>
                        <a:gd name="T18" fmla="*/ 557 h 557"/>
                      </a:gdLst>
                      <a:ahLst/>
                      <a:cxnLst>
                        <a:cxn ang="T10">
                          <a:pos x="T0" y="T1"/>
                        </a:cxn>
                        <a:cxn ang="T11">
                          <a:pos x="T2" y="T3"/>
                        </a:cxn>
                        <a:cxn ang="T12">
                          <a:pos x="T4" y="T5"/>
                        </a:cxn>
                        <a:cxn ang="T13">
                          <a:pos x="T6" y="T7"/>
                        </a:cxn>
                        <a:cxn ang="T14">
                          <a:pos x="T8" y="T9"/>
                        </a:cxn>
                      </a:cxnLst>
                      <a:rect l="T15" t="T16" r="T17" b="T18"/>
                      <a:pathLst>
                        <a:path w="493" h="557">
                          <a:moveTo>
                            <a:pt x="493" y="25"/>
                          </a:moveTo>
                          <a:lnTo>
                            <a:pt x="423" y="557"/>
                          </a:lnTo>
                          <a:lnTo>
                            <a:pt x="0" y="494"/>
                          </a:lnTo>
                          <a:lnTo>
                            <a:pt x="73" y="0"/>
                          </a:lnTo>
                          <a:lnTo>
                            <a:pt x="493" y="25"/>
                          </a:lnTo>
                          <a:close/>
                        </a:path>
                      </a:pathLst>
                    </a:custGeom>
                    <a:solidFill>
                      <a:srgbClr val="0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nvGrpSpPr>
                <p:cNvPr id="84" name="Group 65">
                  <a:extLst>
                    <a:ext uri="{FF2B5EF4-FFF2-40B4-BE49-F238E27FC236}">
                      <a16:creationId xmlns:a16="http://schemas.microsoft.com/office/drawing/2014/main" id="{01BCD6CC-B95A-4044-9E85-FDA2C3ACF14C}"/>
                    </a:ext>
                  </a:extLst>
                </p:cNvPr>
                <p:cNvGrpSpPr>
                  <a:grpSpLocks/>
                </p:cNvGrpSpPr>
                <p:nvPr/>
              </p:nvGrpSpPr>
              <p:grpSpPr bwMode="auto">
                <a:xfrm>
                  <a:off x="424" y="1915"/>
                  <a:ext cx="97" cy="69"/>
                  <a:chOff x="424" y="1915"/>
                  <a:chExt cx="97" cy="69"/>
                </a:xfrm>
              </p:grpSpPr>
              <p:sp>
                <p:nvSpPr>
                  <p:cNvPr id="85" name="Freeform 66">
                    <a:extLst>
                      <a:ext uri="{FF2B5EF4-FFF2-40B4-BE49-F238E27FC236}">
                        <a16:creationId xmlns:a16="http://schemas.microsoft.com/office/drawing/2014/main" id="{34C6C496-E0CA-4752-BBD9-26E2AF77BAC3}"/>
                      </a:ext>
                    </a:extLst>
                  </p:cNvPr>
                  <p:cNvSpPr>
                    <a:spLocks/>
                  </p:cNvSpPr>
                  <p:nvPr/>
                </p:nvSpPr>
                <p:spPr bwMode="auto">
                  <a:xfrm>
                    <a:off x="424" y="1915"/>
                    <a:ext cx="97" cy="69"/>
                  </a:xfrm>
                  <a:custGeom>
                    <a:avLst/>
                    <a:gdLst>
                      <a:gd name="T0" fmla="*/ 0 w 483"/>
                      <a:gd name="T1" fmla="*/ 0 h 346"/>
                      <a:gd name="T2" fmla="*/ 0 w 483"/>
                      <a:gd name="T3" fmla="*/ 0 h 346"/>
                      <a:gd name="T4" fmla="*/ 0 w 483"/>
                      <a:gd name="T5" fmla="*/ 0 h 346"/>
                      <a:gd name="T6" fmla="*/ 0 w 483"/>
                      <a:gd name="T7" fmla="*/ 0 h 346"/>
                      <a:gd name="T8" fmla="*/ 0 w 483"/>
                      <a:gd name="T9" fmla="*/ 0 h 346"/>
                      <a:gd name="T10" fmla="*/ 0 60000 65536"/>
                      <a:gd name="T11" fmla="*/ 0 60000 65536"/>
                      <a:gd name="T12" fmla="*/ 0 60000 65536"/>
                      <a:gd name="T13" fmla="*/ 0 60000 65536"/>
                      <a:gd name="T14" fmla="*/ 0 60000 65536"/>
                      <a:gd name="T15" fmla="*/ 0 w 483"/>
                      <a:gd name="T16" fmla="*/ 0 h 346"/>
                      <a:gd name="T17" fmla="*/ 483 w 483"/>
                      <a:gd name="T18" fmla="*/ 346 h 346"/>
                    </a:gdLst>
                    <a:ahLst/>
                    <a:cxnLst>
                      <a:cxn ang="T10">
                        <a:pos x="T0" y="T1"/>
                      </a:cxn>
                      <a:cxn ang="T11">
                        <a:pos x="T2" y="T3"/>
                      </a:cxn>
                      <a:cxn ang="T12">
                        <a:pos x="T4" y="T5"/>
                      </a:cxn>
                      <a:cxn ang="T13">
                        <a:pos x="T6" y="T7"/>
                      </a:cxn>
                      <a:cxn ang="T14">
                        <a:pos x="T8" y="T9"/>
                      </a:cxn>
                    </a:cxnLst>
                    <a:rect l="T15" t="T16" r="T17" b="T18"/>
                    <a:pathLst>
                      <a:path w="483" h="346">
                        <a:moveTo>
                          <a:pt x="0" y="0"/>
                        </a:moveTo>
                        <a:lnTo>
                          <a:pt x="483" y="104"/>
                        </a:lnTo>
                        <a:lnTo>
                          <a:pt x="483" y="346"/>
                        </a:lnTo>
                        <a:lnTo>
                          <a:pt x="0" y="195"/>
                        </a:lnTo>
                        <a:lnTo>
                          <a:pt x="0" y="0"/>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6" name="Line 67">
                    <a:extLst>
                      <a:ext uri="{FF2B5EF4-FFF2-40B4-BE49-F238E27FC236}">
                        <a16:creationId xmlns:a16="http://schemas.microsoft.com/office/drawing/2014/main" id="{4CE07FF3-0DA6-47B0-8317-160F7A03A458}"/>
                      </a:ext>
                    </a:extLst>
                  </p:cNvPr>
                  <p:cNvSpPr>
                    <a:spLocks noChangeShapeType="1"/>
                  </p:cNvSpPr>
                  <p:nvPr/>
                </p:nvSpPr>
                <p:spPr bwMode="auto">
                  <a:xfrm flipH="1" flipV="1">
                    <a:off x="433" y="1933"/>
                    <a:ext cx="26" cy="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7" name="Line 68">
                    <a:extLst>
                      <a:ext uri="{FF2B5EF4-FFF2-40B4-BE49-F238E27FC236}">
                        <a16:creationId xmlns:a16="http://schemas.microsoft.com/office/drawing/2014/main" id="{E398A4B9-94E6-4495-990B-BFD239A8D60B}"/>
                      </a:ext>
                    </a:extLst>
                  </p:cNvPr>
                  <p:cNvSpPr>
                    <a:spLocks noChangeShapeType="1"/>
                  </p:cNvSpPr>
                  <p:nvPr/>
                </p:nvSpPr>
                <p:spPr bwMode="auto">
                  <a:xfrm>
                    <a:off x="472" y="1941"/>
                    <a:ext cx="34" cy="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8" name="Line 69">
                    <a:extLst>
                      <a:ext uri="{FF2B5EF4-FFF2-40B4-BE49-F238E27FC236}">
                        <a16:creationId xmlns:a16="http://schemas.microsoft.com/office/drawing/2014/main" id="{51B2E38B-4282-4E9D-8C69-34EAA82A1388}"/>
                      </a:ext>
                    </a:extLst>
                  </p:cNvPr>
                  <p:cNvSpPr>
                    <a:spLocks noChangeShapeType="1"/>
                  </p:cNvSpPr>
                  <p:nvPr/>
                </p:nvSpPr>
                <p:spPr bwMode="auto">
                  <a:xfrm>
                    <a:off x="465" y="1924"/>
                    <a:ext cx="1" cy="4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9" name="Line 70">
                    <a:extLst>
                      <a:ext uri="{FF2B5EF4-FFF2-40B4-BE49-F238E27FC236}">
                        <a16:creationId xmlns:a16="http://schemas.microsoft.com/office/drawing/2014/main" id="{ED2FABA3-1E8E-4E0D-9F96-A4979A6533E8}"/>
                      </a:ext>
                    </a:extLst>
                  </p:cNvPr>
                  <p:cNvSpPr>
                    <a:spLocks noChangeShapeType="1"/>
                  </p:cNvSpPr>
                  <p:nvPr/>
                </p:nvSpPr>
                <p:spPr bwMode="auto">
                  <a:xfrm>
                    <a:off x="511" y="1934"/>
                    <a:ext cx="1" cy="4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0" name="Line 71">
                    <a:extLst>
                      <a:ext uri="{FF2B5EF4-FFF2-40B4-BE49-F238E27FC236}">
                        <a16:creationId xmlns:a16="http://schemas.microsoft.com/office/drawing/2014/main" id="{2CA94575-698D-45F4-A921-87EC1D4BCFDD}"/>
                      </a:ext>
                    </a:extLst>
                  </p:cNvPr>
                  <p:cNvSpPr>
                    <a:spLocks noChangeShapeType="1"/>
                  </p:cNvSpPr>
                  <p:nvPr/>
                </p:nvSpPr>
                <p:spPr bwMode="auto">
                  <a:xfrm>
                    <a:off x="425" y="1933"/>
                    <a:ext cx="88"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1" name="Line 72">
                    <a:extLst>
                      <a:ext uri="{FF2B5EF4-FFF2-40B4-BE49-F238E27FC236}">
                        <a16:creationId xmlns:a16="http://schemas.microsoft.com/office/drawing/2014/main" id="{E4E0D6DD-6C7B-4DF3-8A8A-127FE5DC655A}"/>
                      </a:ext>
                    </a:extLst>
                  </p:cNvPr>
                  <p:cNvSpPr>
                    <a:spLocks noChangeShapeType="1"/>
                  </p:cNvSpPr>
                  <p:nvPr/>
                </p:nvSpPr>
                <p:spPr bwMode="auto">
                  <a:xfrm flipH="1" flipV="1">
                    <a:off x="424" y="1926"/>
                    <a:ext cx="89" cy="2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nvGrpSpPr>
              <p:cNvPr id="51" name="Group 73">
                <a:extLst>
                  <a:ext uri="{FF2B5EF4-FFF2-40B4-BE49-F238E27FC236}">
                    <a16:creationId xmlns:a16="http://schemas.microsoft.com/office/drawing/2014/main" id="{76E269E5-1590-4781-A943-65F9C0991EBD}"/>
                  </a:ext>
                </a:extLst>
              </p:cNvPr>
              <p:cNvGrpSpPr>
                <a:grpSpLocks/>
              </p:cNvGrpSpPr>
              <p:nvPr/>
            </p:nvGrpSpPr>
            <p:grpSpPr bwMode="auto">
              <a:xfrm>
                <a:off x="325" y="1917"/>
                <a:ext cx="231" cy="118"/>
                <a:chOff x="325" y="1917"/>
                <a:chExt cx="231" cy="118"/>
              </a:xfrm>
            </p:grpSpPr>
            <p:grpSp>
              <p:nvGrpSpPr>
                <p:cNvPr id="52" name="Group 74">
                  <a:extLst>
                    <a:ext uri="{FF2B5EF4-FFF2-40B4-BE49-F238E27FC236}">
                      <a16:creationId xmlns:a16="http://schemas.microsoft.com/office/drawing/2014/main" id="{4DA24EAE-08D1-475F-866F-2D4D0F341FE7}"/>
                    </a:ext>
                  </a:extLst>
                </p:cNvPr>
                <p:cNvGrpSpPr>
                  <a:grpSpLocks/>
                </p:cNvGrpSpPr>
                <p:nvPr/>
              </p:nvGrpSpPr>
              <p:grpSpPr bwMode="auto">
                <a:xfrm>
                  <a:off x="504" y="1981"/>
                  <a:ext cx="37" cy="28"/>
                  <a:chOff x="504" y="1981"/>
                  <a:chExt cx="37" cy="28"/>
                </a:xfrm>
              </p:grpSpPr>
              <p:sp>
                <p:nvSpPr>
                  <p:cNvPr id="81" name="Freeform 75">
                    <a:extLst>
                      <a:ext uri="{FF2B5EF4-FFF2-40B4-BE49-F238E27FC236}">
                        <a16:creationId xmlns:a16="http://schemas.microsoft.com/office/drawing/2014/main" id="{0FB207AD-6EAB-43C2-B596-7242814D53DA}"/>
                      </a:ext>
                    </a:extLst>
                  </p:cNvPr>
                  <p:cNvSpPr>
                    <a:spLocks/>
                  </p:cNvSpPr>
                  <p:nvPr/>
                </p:nvSpPr>
                <p:spPr bwMode="auto">
                  <a:xfrm>
                    <a:off x="531" y="1981"/>
                    <a:ext cx="10" cy="28"/>
                  </a:xfrm>
                  <a:custGeom>
                    <a:avLst/>
                    <a:gdLst>
                      <a:gd name="T0" fmla="*/ 0 w 53"/>
                      <a:gd name="T1" fmla="*/ 0 h 140"/>
                      <a:gd name="T2" fmla="*/ 0 w 53"/>
                      <a:gd name="T3" fmla="*/ 0 h 140"/>
                      <a:gd name="T4" fmla="*/ 0 w 53"/>
                      <a:gd name="T5" fmla="*/ 0 h 140"/>
                      <a:gd name="T6" fmla="*/ 0 w 53"/>
                      <a:gd name="T7" fmla="*/ 0 h 140"/>
                      <a:gd name="T8" fmla="*/ 0 w 53"/>
                      <a:gd name="T9" fmla="*/ 0 h 140"/>
                      <a:gd name="T10" fmla="*/ 0 60000 65536"/>
                      <a:gd name="T11" fmla="*/ 0 60000 65536"/>
                      <a:gd name="T12" fmla="*/ 0 60000 65536"/>
                      <a:gd name="T13" fmla="*/ 0 60000 65536"/>
                      <a:gd name="T14" fmla="*/ 0 60000 65536"/>
                      <a:gd name="T15" fmla="*/ 0 w 53"/>
                      <a:gd name="T16" fmla="*/ 0 h 140"/>
                      <a:gd name="T17" fmla="*/ 53 w 53"/>
                      <a:gd name="T18" fmla="*/ 140 h 140"/>
                    </a:gdLst>
                    <a:ahLst/>
                    <a:cxnLst>
                      <a:cxn ang="T10">
                        <a:pos x="T0" y="T1"/>
                      </a:cxn>
                      <a:cxn ang="T11">
                        <a:pos x="T2" y="T3"/>
                      </a:cxn>
                      <a:cxn ang="T12">
                        <a:pos x="T4" y="T5"/>
                      </a:cxn>
                      <a:cxn ang="T13">
                        <a:pos x="T6" y="T7"/>
                      </a:cxn>
                      <a:cxn ang="T14">
                        <a:pos x="T8" y="T9"/>
                      </a:cxn>
                    </a:cxnLst>
                    <a:rect l="T15" t="T16" r="T17" b="T18"/>
                    <a:pathLst>
                      <a:path w="53" h="140">
                        <a:moveTo>
                          <a:pt x="37" y="0"/>
                        </a:moveTo>
                        <a:lnTo>
                          <a:pt x="53" y="131"/>
                        </a:lnTo>
                        <a:lnTo>
                          <a:pt x="14" y="140"/>
                        </a:lnTo>
                        <a:lnTo>
                          <a:pt x="0" y="6"/>
                        </a:lnTo>
                        <a:lnTo>
                          <a:pt x="37" y="0"/>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2" name="Freeform 76">
                    <a:extLst>
                      <a:ext uri="{FF2B5EF4-FFF2-40B4-BE49-F238E27FC236}">
                        <a16:creationId xmlns:a16="http://schemas.microsoft.com/office/drawing/2014/main" id="{EB38B258-90F6-4361-A93F-5F4CF9B89FB1}"/>
                      </a:ext>
                    </a:extLst>
                  </p:cNvPr>
                  <p:cNvSpPr>
                    <a:spLocks/>
                  </p:cNvSpPr>
                  <p:nvPr/>
                </p:nvSpPr>
                <p:spPr bwMode="auto">
                  <a:xfrm>
                    <a:off x="504" y="1985"/>
                    <a:ext cx="29" cy="24"/>
                  </a:xfrm>
                  <a:custGeom>
                    <a:avLst/>
                    <a:gdLst>
                      <a:gd name="T0" fmla="*/ 0 w 148"/>
                      <a:gd name="T1" fmla="*/ 0 h 122"/>
                      <a:gd name="T2" fmla="*/ 0 w 148"/>
                      <a:gd name="T3" fmla="*/ 0 h 122"/>
                      <a:gd name="T4" fmla="*/ 0 w 148"/>
                      <a:gd name="T5" fmla="*/ 0 h 122"/>
                      <a:gd name="T6" fmla="*/ 0 w 148"/>
                      <a:gd name="T7" fmla="*/ 0 h 122"/>
                      <a:gd name="T8" fmla="*/ 0 w 148"/>
                      <a:gd name="T9" fmla="*/ 0 h 122"/>
                      <a:gd name="T10" fmla="*/ 0 w 148"/>
                      <a:gd name="T11" fmla="*/ 0 h 122"/>
                      <a:gd name="T12" fmla="*/ 0 w 148"/>
                      <a:gd name="T13" fmla="*/ 0 h 122"/>
                      <a:gd name="T14" fmla="*/ 0 60000 65536"/>
                      <a:gd name="T15" fmla="*/ 0 60000 65536"/>
                      <a:gd name="T16" fmla="*/ 0 60000 65536"/>
                      <a:gd name="T17" fmla="*/ 0 60000 65536"/>
                      <a:gd name="T18" fmla="*/ 0 60000 65536"/>
                      <a:gd name="T19" fmla="*/ 0 60000 65536"/>
                      <a:gd name="T20" fmla="*/ 0 60000 65536"/>
                      <a:gd name="T21" fmla="*/ 0 w 148"/>
                      <a:gd name="T22" fmla="*/ 0 h 122"/>
                      <a:gd name="T23" fmla="*/ 148 w 148"/>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122">
                        <a:moveTo>
                          <a:pt x="136" y="5"/>
                        </a:moveTo>
                        <a:lnTo>
                          <a:pt x="148" y="122"/>
                        </a:lnTo>
                        <a:lnTo>
                          <a:pt x="0" y="61"/>
                        </a:lnTo>
                        <a:lnTo>
                          <a:pt x="58" y="43"/>
                        </a:lnTo>
                        <a:lnTo>
                          <a:pt x="111" y="70"/>
                        </a:lnTo>
                        <a:lnTo>
                          <a:pt x="94" y="0"/>
                        </a:lnTo>
                        <a:lnTo>
                          <a:pt x="136" y="5"/>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53" name="Group 77">
                  <a:extLst>
                    <a:ext uri="{FF2B5EF4-FFF2-40B4-BE49-F238E27FC236}">
                      <a16:creationId xmlns:a16="http://schemas.microsoft.com/office/drawing/2014/main" id="{AB4A7485-98CA-49C9-A0AE-DAE7EB62340F}"/>
                    </a:ext>
                  </a:extLst>
                </p:cNvPr>
                <p:cNvGrpSpPr>
                  <a:grpSpLocks/>
                </p:cNvGrpSpPr>
                <p:nvPr/>
              </p:nvGrpSpPr>
              <p:grpSpPr bwMode="auto">
                <a:xfrm>
                  <a:off x="325" y="1917"/>
                  <a:ext cx="231" cy="118"/>
                  <a:chOff x="325" y="1917"/>
                  <a:chExt cx="231" cy="118"/>
                </a:xfrm>
              </p:grpSpPr>
              <p:sp>
                <p:nvSpPr>
                  <p:cNvPr id="54" name="Freeform 78">
                    <a:extLst>
                      <a:ext uri="{FF2B5EF4-FFF2-40B4-BE49-F238E27FC236}">
                        <a16:creationId xmlns:a16="http://schemas.microsoft.com/office/drawing/2014/main" id="{9AE0A48F-631C-4914-A3F4-152A0F3441E8}"/>
                      </a:ext>
                    </a:extLst>
                  </p:cNvPr>
                  <p:cNvSpPr>
                    <a:spLocks/>
                  </p:cNvSpPr>
                  <p:nvPr/>
                </p:nvSpPr>
                <p:spPr bwMode="auto">
                  <a:xfrm>
                    <a:off x="326" y="1917"/>
                    <a:ext cx="226" cy="105"/>
                  </a:xfrm>
                  <a:custGeom>
                    <a:avLst/>
                    <a:gdLst>
                      <a:gd name="T0" fmla="*/ 0 w 1132"/>
                      <a:gd name="T1" fmla="*/ 0 h 525"/>
                      <a:gd name="T2" fmla="*/ 0 w 1132"/>
                      <a:gd name="T3" fmla="*/ 0 h 525"/>
                      <a:gd name="T4" fmla="*/ 0 w 1132"/>
                      <a:gd name="T5" fmla="*/ 0 h 525"/>
                      <a:gd name="T6" fmla="*/ 0 w 1132"/>
                      <a:gd name="T7" fmla="*/ 0 h 525"/>
                      <a:gd name="T8" fmla="*/ 0 w 1132"/>
                      <a:gd name="T9" fmla="*/ 0 h 525"/>
                      <a:gd name="T10" fmla="*/ 0 60000 65536"/>
                      <a:gd name="T11" fmla="*/ 0 60000 65536"/>
                      <a:gd name="T12" fmla="*/ 0 60000 65536"/>
                      <a:gd name="T13" fmla="*/ 0 60000 65536"/>
                      <a:gd name="T14" fmla="*/ 0 60000 65536"/>
                      <a:gd name="T15" fmla="*/ 0 w 1132"/>
                      <a:gd name="T16" fmla="*/ 0 h 525"/>
                      <a:gd name="T17" fmla="*/ 1132 w 1132"/>
                      <a:gd name="T18" fmla="*/ 525 h 525"/>
                    </a:gdLst>
                    <a:ahLst/>
                    <a:cxnLst>
                      <a:cxn ang="T10">
                        <a:pos x="T0" y="T1"/>
                      </a:cxn>
                      <a:cxn ang="T11">
                        <a:pos x="T2" y="T3"/>
                      </a:cxn>
                      <a:cxn ang="T12">
                        <a:pos x="T4" y="T5"/>
                      </a:cxn>
                      <a:cxn ang="T13">
                        <a:pos x="T6" y="T7"/>
                      </a:cxn>
                      <a:cxn ang="T14">
                        <a:pos x="T8" y="T9"/>
                      </a:cxn>
                    </a:cxnLst>
                    <a:rect l="T15" t="T16" r="T17" b="T18"/>
                    <a:pathLst>
                      <a:path w="1132" h="525">
                        <a:moveTo>
                          <a:pt x="1132" y="223"/>
                        </a:moveTo>
                        <a:lnTo>
                          <a:pt x="589" y="525"/>
                        </a:lnTo>
                        <a:lnTo>
                          <a:pt x="0" y="230"/>
                        </a:lnTo>
                        <a:lnTo>
                          <a:pt x="452" y="0"/>
                        </a:lnTo>
                        <a:lnTo>
                          <a:pt x="1132" y="223"/>
                        </a:lnTo>
                        <a:close/>
                      </a:path>
                    </a:pathLst>
                  </a:custGeom>
                  <a:solidFill>
                    <a:srgbClr val="80808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5" name="Freeform 79">
                    <a:extLst>
                      <a:ext uri="{FF2B5EF4-FFF2-40B4-BE49-F238E27FC236}">
                        <a16:creationId xmlns:a16="http://schemas.microsoft.com/office/drawing/2014/main" id="{62238A87-8326-498F-9B58-FB565437AF3A}"/>
                      </a:ext>
                    </a:extLst>
                  </p:cNvPr>
                  <p:cNvSpPr>
                    <a:spLocks/>
                  </p:cNvSpPr>
                  <p:nvPr/>
                </p:nvSpPr>
                <p:spPr bwMode="auto">
                  <a:xfrm>
                    <a:off x="443" y="1961"/>
                    <a:ext cx="113" cy="74"/>
                  </a:xfrm>
                  <a:custGeom>
                    <a:avLst/>
                    <a:gdLst>
                      <a:gd name="T0" fmla="*/ 0 w 566"/>
                      <a:gd name="T1" fmla="*/ 0 h 371"/>
                      <a:gd name="T2" fmla="*/ 0 w 566"/>
                      <a:gd name="T3" fmla="*/ 0 h 371"/>
                      <a:gd name="T4" fmla="*/ 0 w 566"/>
                      <a:gd name="T5" fmla="*/ 0 h 371"/>
                      <a:gd name="T6" fmla="*/ 0 w 566"/>
                      <a:gd name="T7" fmla="*/ 0 h 371"/>
                      <a:gd name="T8" fmla="*/ 0 w 566"/>
                      <a:gd name="T9" fmla="*/ 0 h 371"/>
                      <a:gd name="T10" fmla="*/ 0 60000 65536"/>
                      <a:gd name="T11" fmla="*/ 0 60000 65536"/>
                      <a:gd name="T12" fmla="*/ 0 60000 65536"/>
                      <a:gd name="T13" fmla="*/ 0 60000 65536"/>
                      <a:gd name="T14" fmla="*/ 0 60000 65536"/>
                      <a:gd name="T15" fmla="*/ 0 w 566"/>
                      <a:gd name="T16" fmla="*/ 0 h 371"/>
                      <a:gd name="T17" fmla="*/ 566 w 566"/>
                      <a:gd name="T18" fmla="*/ 371 h 371"/>
                    </a:gdLst>
                    <a:ahLst/>
                    <a:cxnLst>
                      <a:cxn ang="T10">
                        <a:pos x="T0" y="T1"/>
                      </a:cxn>
                      <a:cxn ang="T11">
                        <a:pos x="T2" y="T3"/>
                      </a:cxn>
                      <a:cxn ang="T12">
                        <a:pos x="T4" y="T5"/>
                      </a:cxn>
                      <a:cxn ang="T13">
                        <a:pos x="T6" y="T7"/>
                      </a:cxn>
                      <a:cxn ang="T14">
                        <a:pos x="T8" y="T9"/>
                      </a:cxn>
                    </a:cxnLst>
                    <a:rect l="T15" t="T16" r="T17" b="T18"/>
                    <a:pathLst>
                      <a:path w="566" h="371">
                        <a:moveTo>
                          <a:pt x="547" y="0"/>
                        </a:moveTo>
                        <a:lnTo>
                          <a:pt x="0" y="307"/>
                        </a:lnTo>
                        <a:lnTo>
                          <a:pt x="16" y="371"/>
                        </a:lnTo>
                        <a:lnTo>
                          <a:pt x="566" y="60"/>
                        </a:lnTo>
                        <a:lnTo>
                          <a:pt x="547" y="0"/>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6" name="Freeform 80">
                    <a:extLst>
                      <a:ext uri="{FF2B5EF4-FFF2-40B4-BE49-F238E27FC236}">
                        <a16:creationId xmlns:a16="http://schemas.microsoft.com/office/drawing/2014/main" id="{AFCF8299-2266-4AC2-9742-0877A3171142}"/>
                      </a:ext>
                    </a:extLst>
                  </p:cNvPr>
                  <p:cNvSpPr>
                    <a:spLocks/>
                  </p:cNvSpPr>
                  <p:nvPr/>
                </p:nvSpPr>
                <p:spPr bwMode="auto">
                  <a:xfrm>
                    <a:off x="325" y="1963"/>
                    <a:ext cx="121" cy="72"/>
                  </a:xfrm>
                  <a:custGeom>
                    <a:avLst/>
                    <a:gdLst>
                      <a:gd name="T0" fmla="*/ 0 w 605"/>
                      <a:gd name="T1" fmla="*/ 0 h 363"/>
                      <a:gd name="T2" fmla="*/ 0 w 605"/>
                      <a:gd name="T3" fmla="*/ 0 h 363"/>
                      <a:gd name="T4" fmla="*/ 0 w 605"/>
                      <a:gd name="T5" fmla="*/ 0 h 363"/>
                      <a:gd name="T6" fmla="*/ 0 w 605"/>
                      <a:gd name="T7" fmla="*/ 0 h 363"/>
                      <a:gd name="T8" fmla="*/ 0 w 605"/>
                      <a:gd name="T9" fmla="*/ 0 h 363"/>
                      <a:gd name="T10" fmla="*/ 0 60000 65536"/>
                      <a:gd name="T11" fmla="*/ 0 60000 65536"/>
                      <a:gd name="T12" fmla="*/ 0 60000 65536"/>
                      <a:gd name="T13" fmla="*/ 0 60000 65536"/>
                      <a:gd name="T14" fmla="*/ 0 60000 65536"/>
                      <a:gd name="T15" fmla="*/ 0 w 605"/>
                      <a:gd name="T16" fmla="*/ 0 h 363"/>
                      <a:gd name="T17" fmla="*/ 605 w 605"/>
                      <a:gd name="T18" fmla="*/ 363 h 363"/>
                    </a:gdLst>
                    <a:ahLst/>
                    <a:cxnLst>
                      <a:cxn ang="T10">
                        <a:pos x="T0" y="T1"/>
                      </a:cxn>
                      <a:cxn ang="T11">
                        <a:pos x="T2" y="T3"/>
                      </a:cxn>
                      <a:cxn ang="T12">
                        <a:pos x="T4" y="T5"/>
                      </a:cxn>
                      <a:cxn ang="T13">
                        <a:pos x="T6" y="T7"/>
                      </a:cxn>
                      <a:cxn ang="T14">
                        <a:pos x="T8" y="T9"/>
                      </a:cxn>
                    </a:cxnLst>
                    <a:rect l="T15" t="T16" r="T17" b="T18"/>
                    <a:pathLst>
                      <a:path w="605" h="363">
                        <a:moveTo>
                          <a:pt x="605" y="363"/>
                        </a:moveTo>
                        <a:lnTo>
                          <a:pt x="587" y="295"/>
                        </a:lnTo>
                        <a:lnTo>
                          <a:pt x="0" y="0"/>
                        </a:lnTo>
                        <a:lnTo>
                          <a:pt x="21" y="53"/>
                        </a:lnTo>
                        <a:lnTo>
                          <a:pt x="605" y="363"/>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7" name="Freeform 81">
                    <a:extLst>
                      <a:ext uri="{FF2B5EF4-FFF2-40B4-BE49-F238E27FC236}">
                        <a16:creationId xmlns:a16="http://schemas.microsoft.com/office/drawing/2014/main" id="{E5D545C2-48A9-40CD-A58A-3EBDBAA42D6A}"/>
                      </a:ext>
                    </a:extLst>
                  </p:cNvPr>
                  <p:cNvSpPr>
                    <a:spLocks/>
                  </p:cNvSpPr>
                  <p:nvPr/>
                </p:nvSpPr>
                <p:spPr bwMode="auto">
                  <a:xfrm>
                    <a:off x="417" y="1966"/>
                    <a:ext cx="90" cy="46"/>
                  </a:xfrm>
                  <a:custGeom>
                    <a:avLst/>
                    <a:gdLst>
                      <a:gd name="T0" fmla="*/ 0 w 454"/>
                      <a:gd name="T1" fmla="*/ 0 h 230"/>
                      <a:gd name="T2" fmla="*/ 0 w 454"/>
                      <a:gd name="T3" fmla="*/ 0 h 230"/>
                      <a:gd name="T4" fmla="*/ 0 w 454"/>
                      <a:gd name="T5" fmla="*/ 0 h 230"/>
                      <a:gd name="T6" fmla="*/ 0 w 454"/>
                      <a:gd name="T7" fmla="*/ 0 h 230"/>
                      <a:gd name="T8" fmla="*/ 0 w 454"/>
                      <a:gd name="T9" fmla="*/ 0 h 230"/>
                      <a:gd name="T10" fmla="*/ 0 60000 65536"/>
                      <a:gd name="T11" fmla="*/ 0 60000 65536"/>
                      <a:gd name="T12" fmla="*/ 0 60000 65536"/>
                      <a:gd name="T13" fmla="*/ 0 60000 65536"/>
                      <a:gd name="T14" fmla="*/ 0 60000 65536"/>
                      <a:gd name="T15" fmla="*/ 0 w 454"/>
                      <a:gd name="T16" fmla="*/ 0 h 230"/>
                      <a:gd name="T17" fmla="*/ 454 w 454"/>
                      <a:gd name="T18" fmla="*/ 230 h 230"/>
                    </a:gdLst>
                    <a:ahLst/>
                    <a:cxnLst>
                      <a:cxn ang="T10">
                        <a:pos x="T0" y="T1"/>
                      </a:cxn>
                      <a:cxn ang="T11">
                        <a:pos x="T2" y="T3"/>
                      </a:cxn>
                      <a:cxn ang="T12">
                        <a:pos x="T4" y="T5"/>
                      </a:cxn>
                      <a:cxn ang="T13">
                        <a:pos x="T6" y="T7"/>
                      </a:cxn>
                      <a:cxn ang="T14">
                        <a:pos x="T8" y="T9"/>
                      </a:cxn>
                    </a:cxnLst>
                    <a:rect l="T15" t="T16" r="T17" b="T18"/>
                    <a:pathLst>
                      <a:path w="454" h="230">
                        <a:moveTo>
                          <a:pt x="454" y="59"/>
                        </a:moveTo>
                        <a:lnTo>
                          <a:pt x="297" y="0"/>
                        </a:lnTo>
                        <a:lnTo>
                          <a:pt x="0" y="161"/>
                        </a:lnTo>
                        <a:lnTo>
                          <a:pt x="151" y="230"/>
                        </a:lnTo>
                        <a:lnTo>
                          <a:pt x="454" y="5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8" name="Freeform 82">
                    <a:extLst>
                      <a:ext uri="{FF2B5EF4-FFF2-40B4-BE49-F238E27FC236}">
                        <a16:creationId xmlns:a16="http://schemas.microsoft.com/office/drawing/2014/main" id="{127CC094-8B6B-4C60-905A-F7901365228D}"/>
                      </a:ext>
                    </a:extLst>
                  </p:cNvPr>
                  <p:cNvSpPr>
                    <a:spLocks/>
                  </p:cNvSpPr>
                  <p:nvPr/>
                </p:nvSpPr>
                <p:spPr bwMode="auto">
                  <a:xfrm>
                    <a:off x="336" y="1934"/>
                    <a:ext cx="134" cy="61"/>
                  </a:xfrm>
                  <a:custGeom>
                    <a:avLst/>
                    <a:gdLst>
                      <a:gd name="T0" fmla="*/ 0 w 669"/>
                      <a:gd name="T1" fmla="*/ 0 h 309"/>
                      <a:gd name="T2" fmla="*/ 0 w 669"/>
                      <a:gd name="T3" fmla="*/ 0 h 309"/>
                      <a:gd name="T4" fmla="*/ 0 w 669"/>
                      <a:gd name="T5" fmla="*/ 0 h 309"/>
                      <a:gd name="T6" fmla="*/ 0 w 669"/>
                      <a:gd name="T7" fmla="*/ 0 h 309"/>
                      <a:gd name="T8" fmla="*/ 0 w 669"/>
                      <a:gd name="T9" fmla="*/ 0 h 309"/>
                      <a:gd name="T10" fmla="*/ 0 60000 65536"/>
                      <a:gd name="T11" fmla="*/ 0 60000 65536"/>
                      <a:gd name="T12" fmla="*/ 0 60000 65536"/>
                      <a:gd name="T13" fmla="*/ 0 60000 65536"/>
                      <a:gd name="T14" fmla="*/ 0 60000 65536"/>
                      <a:gd name="T15" fmla="*/ 0 w 669"/>
                      <a:gd name="T16" fmla="*/ 0 h 309"/>
                      <a:gd name="T17" fmla="*/ 669 w 669"/>
                      <a:gd name="T18" fmla="*/ 309 h 309"/>
                    </a:gdLst>
                    <a:ahLst/>
                    <a:cxnLst>
                      <a:cxn ang="T10">
                        <a:pos x="T0" y="T1"/>
                      </a:cxn>
                      <a:cxn ang="T11">
                        <a:pos x="T2" y="T3"/>
                      </a:cxn>
                      <a:cxn ang="T12">
                        <a:pos x="T4" y="T5"/>
                      </a:cxn>
                      <a:cxn ang="T13">
                        <a:pos x="T6" y="T7"/>
                      </a:cxn>
                      <a:cxn ang="T14">
                        <a:pos x="T8" y="T9"/>
                      </a:cxn>
                    </a:cxnLst>
                    <a:rect l="T15" t="T16" r="T17" b="T18"/>
                    <a:pathLst>
                      <a:path w="669" h="309">
                        <a:moveTo>
                          <a:pt x="669" y="150"/>
                        </a:moveTo>
                        <a:lnTo>
                          <a:pt x="377" y="309"/>
                        </a:lnTo>
                        <a:lnTo>
                          <a:pt x="0" y="132"/>
                        </a:lnTo>
                        <a:lnTo>
                          <a:pt x="273" y="0"/>
                        </a:lnTo>
                        <a:lnTo>
                          <a:pt x="669" y="15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9" name="Freeform 83">
                    <a:extLst>
                      <a:ext uri="{FF2B5EF4-FFF2-40B4-BE49-F238E27FC236}">
                        <a16:creationId xmlns:a16="http://schemas.microsoft.com/office/drawing/2014/main" id="{B272AE0F-361B-4132-AD04-1B36CAF7A777}"/>
                      </a:ext>
                    </a:extLst>
                  </p:cNvPr>
                  <p:cNvSpPr>
                    <a:spLocks/>
                  </p:cNvSpPr>
                  <p:nvPr/>
                </p:nvSpPr>
                <p:spPr bwMode="auto">
                  <a:xfrm>
                    <a:off x="393" y="1920"/>
                    <a:ext cx="148" cy="57"/>
                  </a:xfrm>
                  <a:custGeom>
                    <a:avLst/>
                    <a:gdLst>
                      <a:gd name="T0" fmla="*/ 0 w 738"/>
                      <a:gd name="T1" fmla="*/ 0 h 283"/>
                      <a:gd name="T2" fmla="*/ 0 w 738"/>
                      <a:gd name="T3" fmla="*/ 0 h 283"/>
                      <a:gd name="T4" fmla="*/ 0 w 738"/>
                      <a:gd name="T5" fmla="*/ 0 h 283"/>
                      <a:gd name="T6" fmla="*/ 0 w 738"/>
                      <a:gd name="T7" fmla="*/ 0 h 283"/>
                      <a:gd name="T8" fmla="*/ 0 w 738"/>
                      <a:gd name="T9" fmla="*/ 0 h 283"/>
                      <a:gd name="T10" fmla="*/ 0 60000 65536"/>
                      <a:gd name="T11" fmla="*/ 0 60000 65536"/>
                      <a:gd name="T12" fmla="*/ 0 60000 65536"/>
                      <a:gd name="T13" fmla="*/ 0 60000 65536"/>
                      <a:gd name="T14" fmla="*/ 0 60000 65536"/>
                      <a:gd name="T15" fmla="*/ 0 w 738"/>
                      <a:gd name="T16" fmla="*/ 0 h 283"/>
                      <a:gd name="T17" fmla="*/ 738 w 738"/>
                      <a:gd name="T18" fmla="*/ 283 h 283"/>
                    </a:gdLst>
                    <a:ahLst/>
                    <a:cxnLst>
                      <a:cxn ang="T10">
                        <a:pos x="T0" y="T1"/>
                      </a:cxn>
                      <a:cxn ang="T11">
                        <a:pos x="T2" y="T3"/>
                      </a:cxn>
                      <a:cxn ang="T12">
                        <a:pos x="T4" y="T5"/>
                      </a:cxn>
                      <a:cxn ang="T13">
                        <a:pos x="T6" y="T7"/>
                      </a:cxn>
                      <a:cxn ang="T14">
                        <a:pos x="T8" y="T9"/>
                      </a:cxn>
                    </a:cxnLst>
                    <a:rect l="T15" t="T16" r="T17" b="T18"/>
                    <a:pathLst>
                      <a:path w="738" h="283">
                        <a:moveTo>
                          <a:pt x="584" y="283"/>
                        </a:moveTo>
                        <a:lnTo>
                          <a:pt x="738" y="205"/>
                        </a:lnTo>
                        <a:lnTo>
                          <a:pt x="118" y="0"/>
                        </a:lnTo>
                        <a:lnTo>
                          <a:pt x="0" y="60"/>
                        </a:lnTo>
                        <a:lnTo>
                          <a:pt x="584" y="283"/>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0" name="Line 84">
                    <a:extLst>
                      <a:ext uri="{FF2B5EF4-FFF2-40B4-BE49-F238E27FC236}">
                        <a16:creationId xmlns:a16="http://schemas.microsoft.com/office/drawing/2014/main" id="{D07C280F-67A5-47C9-BF11-1FD2E2101F78}"/>
                      </a:ext>
                    </a:extLst>
                  </p:cNvPr>
                  <p:cNvSpPr>
                    <a:spLocks noChangeShapeType="1"/>
                  </p:cNvSpPr>
                  <p:nvPr/>
                </p:nvSpPr>
                <p:spPr bwMode="auto">
                  <a:xfrm flipH="1" flipV="1">
                    <a:off x="411" y="1923"/>
                    <a:ext cx="128" cy="4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1" name="Line 85">
                    <a:extLst>
                      <a:ext uri="{FF2B5EF4-FFF2-40B4-BE49-F238E27FC236}">
                        <a16:creationId xmlns:a16="http://schemas.microsoft.com/office/drawing/2014/main" id="{3E3C41E8-943B-4242-9D05-A07D72F5F910}"/>
                      </a:ext>
                    </a:extLst>
                  </p:cNvPr>
                  <p:cNvSpPr>
                    <a:spLocks noChangeShapeType="1"/>
                  </p:cNvSpPr>
                  <p:nvPr/>
                </p:nvSpPr>
                <p:spPr bwMode="auto">
                  <a:xfrm flipH="1" flipV="1">
                    <a:off x="404" y="1925"/>
                    <a:ext cx="124" cy="45"/>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2" name="Line 86">
                    <a:extLst>
                      <a:ext uri="{FF2B5EF4-FFF2-40B4-BE49-F238E27FC236}">
                        <a16:creationId xmlns:a16="http://schemas.microsoft.com/office/drawing/2014/main" id="{B6526612-3DA0-4AA1-9BE1-DEE5BE24477B}"/>
                      </a:ext>
                    </a:extLst>
                  </p:cNvPr>
                  <p:cNvSpPr>
                    <a:spLocks noChangeShapeType="1"/>
                  </p:cNvSpPr>
                  <p:nvPr/>
                </p:nvSpPr>
                <p:spPr bwMode="auto">
                  <a:xfrm flipH="1" flipV="1">
                    <a:off x="399" y="1930"/>
                    <a:ext cx="121" cy="46"/>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3" name="Line 87">
                    <a:extLst>
                      <a:ext uri="{FF2B5EF4-FFF2-40B4-BE49-F238E27FC236}">
                        <a16:creationId xmlns:a16="http://schemas.microsoft.com/office/drawing/2014/main" id="{0F9050A5-F5E5-4100-93BE-AB127B6E6F01}"/>
                      </a:ext>
                    </a:extLst>
                  </p:cNvPr>
                  <p:cNvSpPr>
                    <a:spLocks noChangeShapeType="1"/>
                  </p:cNvSpPr>
                  <p:nvPr/>
                </p:nvSpPr>
                <p:spPr bwMode="auto">
                  <a:xfrm flipH="1" flipV="1">
                    <a:off x="384" y="1937"/>
                    <a:ext cx="119" cy="4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4" name="Line 88">
                    <a:extLst>
                      <a:ext uri="{FF2B5EF4-FFF2-40B4-BE49-F238E27FC236}">
                        <a16:creationId xmlns:a16="http://schemas.microsoft.com/office/drawing/2014/main" id="{8B7936C5-AC44-4B24-AACD-1AE74E77208F}"/>
                      </a:ext>
                    </a:extLst>
                  </p:cNvPr>
                  <p:cNvSpPr>
                    <a:spLocks noChangeShapeType="1"/>
                  </p:cNvSpPr>
                  <p:nvPr/>
                </p:nvSpPr>
                <p:spPr bwMode="auto">
                  <a:xfrm flipH="1" flipV="1">
                    <a:off x="375" y="1942"/>
                    <a:ext cx="118" cy="4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5" name="Line 89">
                    <a:extLst>
                      <a:ext uri="{FF2B5EF4-FFF2-40B4-BE49-F238E27FC236}">
                        <a16:creationId xmlns:a16="http://schemas.microsoft.com/office/drawing/2014/main" id="{C253A925-624A-4292-B368-BDCE49FD9690}"/>
                      </a:ext>
                    </a:extLst>
                  </p:cNvPr>
                  <p:cNvSpPr>
                    <a:spLocks noChangeShapeType="1"/>
                  </p:cNvSpPr>
                  <p:nvPr/>
                </p:nvSpPr>
                <p:spPr bwMode="auto">
                  <a:xfrm flipH="1" flipV="1">
                    <a:off x="365" y="1946"/>
                    <a:ext cx="119" cy="5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6" name="Line 90">
                    <a:extLst>
                      <a:ext uri="{FF2B5EF4-FFF2-40B4-BE49-F238E27FC236}">
                        <a16:creationId xmlns:a16="http://schemas.microsoft.com/office/drawing/2014/main" id="{9921CE02-2C20-4C29-831F-B50D3D246F3E}"/>
                      </a:ext>
                    </a:extLst>
                  </p:cNvPr>
                  <p:cNvSpPr>
                    <a:spLocks noChangeShapeType="1"/>
                  </p:cNvSpPr>
                  <p:nvPr/>
                </p:nvSpPr>
                <p:spPr bwMode="auto">
                  <a:xfrm flipH="1" flipV="1">
                    <a:off x="358" y="1951"/>
                    <a:ext cx="114" cy="50"/>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7" name="Line 91">
                    <a:extLst>
                      <a:ext uri="{FF2B5EF4-FFF2-40B4-BE49-F238E27FC236}">
                        <a16:creationId xmlns:a16="http://schemas.microsoft.com/office/drawing/2014/main" id="{3B9EDF1A-DCAF-4FED-87CA-4251970D0009}"/>
                      </a:ext>
                    </a:extLst>
                  </p:cNvPr>
                  <p:cNvSpPr>
                    <a:spLocks noChangeShapeType="1"/>
                  </p:cNvSpPr>
                  <p:nvPr/>
                </p:nvSpPr>
                <p:spPr bwMode="auto">
                  <a:xfrm flipH="1" flipV="1">
                    <a:off x="347" y="1956"/>
                    <a:ext cx="114" cy="5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8" name="Line 92">
                    <a:extLst>
                      <a:ext uri="{FF2B5EF4-FFF2-40B4-BE49-F238E27FC236}">
                        <a16:creationId xmlns:a16="http://schemas.microsoft.com/office/drawing/2014/main" id="{6E6C93D5-4BF1-4189-9167-5B99CE49B595}"/>
                      </a:ext>
                    </a:extLst>
                  </p:cNvPr>
                  <p:cNvSpPr>
                    <a:spLocks noChangeShapeType="1"/>
                  </p:cNvSpPr>
                  <p:nvPr/>
                </p:nvSpPr>
                <p:spPr bwMode="auto">
                  <a:xfrm flipH="1">
                    <a:off x="437" y="1974"/>
                    <a:ext cx="61" cy="3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9" name="Line 93">
                    <a:extLst>
                      <a:ext uri="{FF2B5EF4-FFF2-40B4-BE49-F238E27FC236}">
                        <a16:creationId xmlns:a16="http://schemas.microsoft.com/office/drawing/2014/main" id="{5E76A624-9CF9-4AD3-B461-59DABD85CA0C}"/>
                      </a:ext>
                    </a:extLst>
                  </p:cNvPr>
                  <p:cNvSpPr>
                    <a:spLocks noChangeShapeType="1"/>
                  </p:cNvSpPr>
                  <p:nvPr/>
                </p:nvSpPr>
                <p:spPr bwMode="auto">
                  <a:xfrm flipH="1">
                    <a:off x="426" y="1970"/>
                    <a:ext cx="58" cy="32"/>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0" name="Line 94">
                    <a:extLst>
                      <a:ext uri="{FF2B5EF4-FFF2-40B4-BE49-F238E27FC236}">
                        <a16:creationId xmlns:a16="http://schemas.microsoft.com/office/drawing/2014/main" id="{9B65C403-1847-44ED-9567-43E171668F7E}"/>
                      </a:ext>
                    </a:extLst>
                  </p:cNvPr>
                  <p:cNvSpPr>
                    <a:spLocks noChangeShapeType="1"/>
                  </p:cNvSpPr>
                  <p:nvPr/>
                </p:nvSpPr>
                <p:spPr bwMode="auto">
                  <a:xfrm flipH="1">
                    <a:off x="401" y="1959"/>
                    <a:ext cx="58" cy="3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1" name="Line 95">
                    <a:extLst>
                      <a:ext uri="{FF2B5EF4-FFF2-40B4-BE49-F238E27FC236}">
                        <a16:creationId xmlns:a16="http://schemas.microsoft.com/office/drawing/2014/main" id="{BDAB9BC6-3119-4429-830C-EA22EA3C3237}"/>
                      </a:ext>
                    </a:extLst>
                  </p:cNvPr>
                  <p:cNvSpPr>
                    <a:spLocks noChangeShapeType="1"/>
                  </p:cNvSpPr>
                  <p:nvPr/>
                </p:nvSpPr>
                <p:spPr bwMode="auto">
                  <a:xfrm flipH="1">
                    <a:off x="387" y="1954"/>
                    <a:ext cx="58" cy="3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2" name="Line 96">
                    <a:extLst>
                      <a:ext uri="{FF2B5EF4-FFF2-40B4-BE49-F238E27FC236}">
                        <a16:creationId xmlns:a16="http://schemas.microsoft.com/office/drawing/2014/main" id="{7665DF49-FB7C-4F94-9633-637E10453E48}"/>
                      </a:ext>
                    </a:extLst>
                  </p:cNvPr>
                  <p:cNvSpPr>
                    <a:spLocks noChangeShapeType="1"/>
                  </p:cNvSpPr>
                  <p:nvPr/>
                </p:nvSpPr>
                <p:spPr bwMode="auto">
                  <a:xfrm flipH="1">
                    <a:off x="375" y="1949"/>
                    <a:ext cx="56" cy="3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3" name="Line 97">
                    <a:extLst>
                      <a:ext uri="{FF2B5EF4-FFF2-40B4-BE49-F238E27FC236}">
                        <a16:creationId xmlns:a16="http://schemas.microsoft.com/office/drawing/2014/main" id="{FCC0C4B7-B89D-4530-80C1-895E039BE10F}"/>
                      </a:ext>
                    </a:extLst>
                  </p:cNvPr>
                  <p:cNvSpPr>
                    <a:spLocks noChangeShapeType="1"/>
                  </p:cNvSpPr>
                  <p:nvPr/>
                </p:nvSpPr>
                <p:spPr bwMode="auto">
                  <a:xfrm flipH="1">
                    <a:off x="364" y="1944"/>
                    <a:ext cx="53" cy="2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4" name="Line 98">
                    <a:extLst>
                      <a:ext uri="{FF2B5EF4-FFF2-40B4-BE49-F238E27FC236}">
                        <a16:creationId xmlns:a16="http://schemas.microsoft.com/office/drawing/2014/main" id="{D5C33EAA-7812-4472-B6D2-F242AB2916CA}"/>
                      </a:ext>
                    </a:extLst>
                  </p:cNvPr>
                  <p:cNvSpPr>
                    <a:spLocks noChangeShapeType="1"/>
                  </p:cNvSpPr>
                  <p:nvPr/>
                </p:nvSpPr>
                <p:spPr bwMode="auto">
                  <a:xfrm flipH="1">
                    <a:off x="352" y="1939"/>
                    <a:ext cx="55" cy="2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5" name="Line 99">
                    <a:extLst>
                      <a:ext uri="{FF2B5EF4-FFF2-40B4-BE49-F238E27FC236}">
                        <a16:creationId xmlns:a16="http://schemas.microsoft.com/office/drawing/2014/main" id="{EDBF24A6-C7C8-4446-B2F5-328CA34B5ACE}"/>
                      </a:ext>
                    </a:extLst>
                  </p:cNvPr>
                  <p:cNvSpPr>
                    <a:spLocks noChangeShapeType="1"/>
                  </p:cNvSpPr>
                  <p:nvPr/>
                </p:nvSpPr>
                <p:spPr bwMode="auto">
                  <a:xfrm flipH="1">
                    <a:off x="494" y="1955"/>
                    <a:ext cx="28"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6" name="Line 100">
                    <a:extLst>
                      <a:ext uri="{FF2B5EF4-FFF2-40B4-BE49-F238E27FC236}">
                        <a16:creationId xmlns:a16="http://schemas.microsoft.com/office/drawing/2014/main" id="{F684C0FC-F741-4DA1-8AF1-8CCE1D113C2C}"/>
                      </a:ext>
                    </a:extLst>
                  </p:cNvPr>
                  <p:cNvSpPr>
                    <a:spLocks noChangeShapeType="1"/>
                  </p:cNvSpPr>
                  <p:nvPr/>
                </p:nvSpPr>
                <p:spPr bwMode="auto">
                  <a:xfrm flipH="1">
                    <a:off x="477" y="1949"/>
                    <a:ext cx="26"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7" name="Line 101">
                    <a:extLst>
                      <a:ext uri="{FF2B5EF4-FFF2-40B4-BE49-F238E27FC236}">
                        <a16:creationId xmlns:a16="http://schemas.microsoft.com/office/drawing/2014/main" id="{BCF9564B-3424-42BC-9665-55DEED360174}"/>
                      </a:ext>
                    </a:extLst>
                  </p:cNvPr>
                  <p:cNvSpPr>
                    <a:spLocks noChangeShapeType="1"/>
                  </p:cNvSpPr>
                  <p:nvPr/>
                </p:nvSpPr>
                <p:spPr bwMode="auto">
                  <a:xfrm flipH="1">
                    <a:off x="460" y="1943"/>
                    <a:ext cx="28"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8" name="Line 102">
                    <a:extLst>
                      <a:ext uri="{FF2B5EF4-FFF2-40B4-BE49-F238E27FC236}">
                        <a16:creationId xmlns:a16="http://schemas.microsoft.com/office/drawing/2014/main" id="{65A58BB4-97FA-4DDA-8160-2D7059C8BAB4}"/>
                      </a:ext>
                    </a:extLst>
                  </p:cNvPr>
                  <p:cNvSpPr>
                    <a:spLocks noChangeShapeType="1"/>
                  </p:cNvSpPr>
                  <p:nvPr/>
                </p:nvSpPr>
                <p:spPr bwMode="auto">
                  <a:xfrm flipH="1">
                    <a:off x="443" y="1937"/>
                    <a:ext cx="27" cy="13"/>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9" name="Line 103">
                    <a:extLst>
                      <a:ext uri="{FF2B5EF4-FFF2-40B4-BE49-F238E27FC236}">
                        <a16:creationId xmlns:a16="http://schemas.microsoft.com/office/drawing/2014/main" id="{4799A0F0-0528-42A1-A8E2-1C7C6055B356}"/>
                      </a:ext>
                    </a:extLst>
                  </p:cNvPr>
                  <p:cNvSpPr>
                    <a:spLocks noChangeShapeType="1"/>
                  </p:cNvSpPr>
                  <p:nvPr/>
                </p:nvSpPr>
                <p:spPr bwMode="auto">
                  <a:xfrm flipH="1">
                    <a:off x="427" y="1931"/>
                    <a:ext cx="26"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0" name="Line 104">
                    <a:extLst>
                      <a:ext uri="{FF2B5EF4-FFF2-40B4-BE49-F238E27FC236}">
                        <a16:creationId xmlns:a16="http://schemas.microsoft.com/office/drawing/2014/main" id="{6A047735-6C7A-4C70-A77D-7225D2A2156E}"/>
                      </a:ext>
                    </a:extLst>
                  </p:cNvPr>
                  <p:cNvSpPr>
                    <a:spLocks noChangeShapeType="1"/>
                  </p:cNvSpPr>
                  <p:nvPr/>
                </p:nvSpPr>
                <p:spPr bwMode="auto">
                  <a:xfrm flipH="1">
                    <a:off x="408" y="1925"/>
                    <a:ext cx="24" cy="13"/>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grpSp>
      <p:grpSp>
        <p:nvGrpSpPr>
          <p:cNvPr id="107" name="Group 105">
            <a:extLst>
              <a:ext uri="{FF2B5EF4-FFF2-40B4-BE49-F238E27FC236}">
                <a16:creationId xmlns:a16="http://schemas.microsoft.com/office/drawing/2014/main" id="{C25CFB24-13B3-419A-AEBA-28DCF62AA89C}"/>
              </a:ext>
            </a:extLst>
          </p:cNvPr>
          <p:cNvGrpSpPr>
            <a:grpSpLocks/>
          </p:cNvGrpSpPr>
          <p:nvPr/>
        </p:nvGrpSpPr>
        <p:grpSpPr bwMode="auto">
          <a:xfrm>
            <a:off x="419100" y="3695700"/>
            <a:ext cx="87312" cy="171450"/>
            <a:chOff x="287" y="1872"/>
            <a:chExt cx="55" cy="108"/>
          </a:xfrm>
        </p:grpSpPr>
        <p:sp>
          <p:nvSpPr>
            <p:cNvPr id="108" name="Freeform 106">
              <a:extLst>
                <a:ext uri="{FF2B5EF4-FFF2-40B4-BE49-F238E27FC236}">
                  <a16:creationId xmlns:a16="http://schemas.microsoft.com/office/drawing/2014/main" id="{89DD1CAE-1734-49BD-A56B-4590CA34E9F9}"/>
                </a:ext>
              </a:extLst>
            </p:cNvPr>
            <p:cNvSpPr>
              <a:spLocks/>
            </p:cNvSpPr>
            <p:nvPr/>
          </p:nvSpPr>
          <p:spPr bwMode="auto">
            <a:xfrm>
              <a:off x="287" y="1872"/>
              <a:ext cx="55" cy="108"/>
            </a:xfrm>
            <a:custGeom>
              <a:avLst/>
              <a:gdLst>
                <a:gd name="T0" fmla="*/ 0 w 276"/>
                <a:gd name="T1" fmla="*/ 0 h 540"/>
                <a:gd name="T2" fmla="*/ 0 w 276"/>
                <a:gd name="T3" fmla="*/ 0 h 540"/>
                <a:gd name="T4" fmla="*/ 0 w 276"/>
                <a:gd name="T5" fmla="*/ 0 h 540"/>
                <a:gd name="T6" fmla="*/ 0 w 276"/>
                <a:gd name="T7" fmla="*/ 0 h 540"/>
                <a:gd name="T8" fmla="*/ 0 w 276"/>
                <a:gd name="T9" fmla="*/ 0 h 540"/>
                <a:gd name="T10" fmla="*/ 0 w 276"/>
                <a:gd name="T11" fmla="*/ 0 h 540"/>
                <a:gd name="T12" fmla="*/ 0 w 276"/>
                <a:gd name="T13" fmla="*/ 0 h 540"/>
                <a:gd name="T14" fmla="*/ 0 w 276"/>
                <a:gd name="T15" fmla="*/ 0 h 540"/>
                <a:gd name="T16" fmla="*/ 0 w 276"/>
                <a:gd name="T17" fmla="*/ 0 h 540"/>
                <a:gd name="T18" fmla="*/ 0 w 276"/>
                <a:gd name="T19" fmla="*/ 0 h 540"/>
                <a:gd name="T20" fmla="*/ 0 w 276"/>
                <a:gd name="T21" fmla="*/ 0 h 540"/>
                <a:gd name="T22" fmla="*/ 0 w 276"/>
                <a:gd name="T23" fmla="*/ 0 h 5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
                <a:gd name="T37" fmla="*/ 0 h 540"/>
                <a:gd name="T38" fmla="*/ 276 w 276"/>
                <a:gd name="T39" fmla="*/ 540 h 5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 h="540">
                  <a:moveTo>
                    <a:pt x="0" y="192"/>
                  </a:moveTo>
                  <a:lnTo>
                    <a:pt x="53" y="121"/>
                  </a:lnTo>
                  <a:lnTo>
                    <a:pt x="104" y="84"/>
                  </a:lnTo>
                  <a:lnTo>
                    <a:pt x="125" y="30"/>
                  </a:lnTo>
                  <a:lnTo>
                    <a:pt x="137" y="6"/>
                  </a:lnTo>
                  <a:lnTo>
                    <a:pt x="195" y="0"/>
                  </a:lnTo>
                  <a:lnTo>
                    <a:pt x="276" y="45"/>
                  </a:lnTo>
                  <a:lnTo>
                    <a:pt x="255" y="143"/>
                  </a:lnTo>
                  <a:lnTo>
                    <a:pt x="232" y="198"/>
                  </a:lnTo>
                  <a:lnTo>
                    <a:pt x="179" y="365"/>
                  </a:lnTo>
                  <a:lnTo>
                    <a:pt x="92" y="540"/>
                  </a:lnTo>
                  <a:lnTo>
                    <a:pt x="0" y="192"/>
                  </a:lnTo>
                  <a:close/>
                </a:path>
              </a:pathLst>
            </a:custGeom>
            <a:solidFill>
              <a:srgbClr val="C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09" name="Freeform 107">
              <a:extLst>
                <a:ext uri="{FF2B5EF4-FFF2-40B4-BE49-F238E27FC236}">
                  <a16:creationId xmlns:a16="http://schemas.microsoft.com/office/drawing/2014/main" id="{75886A01-D8C3-4284-9D8B-6B6C4D431BA4}"/>
                </a:ext>
              </a:extLst>
            </p:cNvPr>
            <p:cNvSpPr>
              <a:spLocks/>
            </p:cNvSpPr>
            <p:nvPr/>
          </p:nvSpPr>
          <p:spPr bwMode="auto">
            <a:xfrm>
              <a:off x="296" y="1880"/>
              <a:ext cx="43" cy="77"/>
            </a:xfrm>
            <a:custGeom>
              <a:avLst/>
              <a:gdLst>
                <a:gd name="T0" fmla="*/ 0 w 216"/>
                <a:gd name="T1" fmla="*/ 0 h 385"/>
                <a:gd name="T2" fmla="*/ 0 w 216"/>
                <a:gd name="T3" fmla="*/ 0 h 385"/>
                <a:gd name="T4" fmla="*/ 0 w 216"/>
                <a:gd name="T5" fmla="*/ 0 h 385"/>
                <a:gd name="T6" fmla="*/ 0 w 216"/>
                <a:gd name="T7" fmla="*/ 0 h 385"/>
                <a:gd name="T8" fmla="*/ 0 w 216"/>
                <a:gd name="T9" fmla="*/ 0 h 385"/>
                <a:gd name="T10" fmla="*/ 0 w 216"/>
                <a:gd name="T11" fmla="*/ 0 h 385"/>
                <a:gd name="T12" fmla="*/ 0 w 216"/>
                <a:gd name="T13" fmla="*/ 0 h 385"/>
                <a:gd name="T14" fmla="*/ 0 w 216"/>
                <a:gd name="T15" fmla="*/ 0 h 385"/>
                <a:gd name="T16" fmla="*/ 0 w 216"/>
                <a:gd name="T17" fmla="*/ 0 h 385"/>
                <a:gd name="T18" fmla="*/ 0 w 216"/>
                <a:gd name="T19" fmla="*/ 0 h 385"/>
                <a:gd name="T20" fmla="*/ 0 w 216"/>
                <a:gd name="T21" fmla="*/ 0 h 385"/>
                <a:gd name="T22" fmla="*/ 0 w 216"/>
                <a:gd name="T23" fmla="*/ 0 h 385"/>
                <a:gd name="T24" fmla="*/ 0 w 216"/>
                <a:gd name="T25" fmla="*/ 0 h 385"/>
                <a:gd name="T26" fmla="*/ 0 w 216"/>
                <a:gd name="T27" fmla="*/ 0 h 385"/>
                <a:gd name="T28" fmla="*/ 0 w 216"/>
                <a:gd name="T29" fmla="*/ 0 h 385"/>
                <a:gd name="T30" fmla="*/ 0 w 216"/>
                <a:gd name="T31" fmla="*/ 0 h 385"/>
                <a:gd name="T32" fmla="*/ 0 w 216"/>
                <a:gd name="T33" fmla="*/ 0 h 385"/>
                <a:gd name="T34" fmla="*/ 0 w 216"/>
                <a:gd name="T35" fmla="*/ 0 h 385"/>
                <a:gd name="T36" fmla="*/ 0 w 216"/>
                <a:gd name="T37" fmla="*/ 0 h 385"/>
                <a:gd name="T38" fmla="*/ 0 w 216"/>
                <a:gd name="T39" fmla="*/ 0 h 385"/>
                <a:gd name="T40" fmla="*/ 0 w 216"/>
                <a:gd name="T41" fmla="*/ 0 h 385"/>
                <a:gd name="T42" fmla="*/ 0 w 216"/>
                <a:gd name="T43" fmla="*/ 0 h 385"/>
                <a:gd name="T44" fmla="*/ 0 w 216"/>
                <a:gd name="T45" fmla="*/ 0 h 385"/>
                <a:gd name="T46" fmla="*/ 0 w 216"/>
                <a:gd name="T47" fmla="*/ 0 h 385"/>
                <a:gd name="T48" fmla="*/ 0 w 216"/>
                <a:gd name="T49" fmla="*/ 0 h 385"/>
                <a:gd name="T50" fmla="*/ 0 w 216"/>
                <a:gd name="T51" fmla="*/ 0 h 385"/>
                <a:gd name="T52" fmla="*/ 0 w 216"/>
                <a:gd name="T53" fmla="*/ 0 h 385"/>
                <a:gd name="T54" fmla="*/ 0 w 216"/>
                <a:gd name="T55" fmla="*/ 0 h 3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
                <a:gd name="T85" fmla="*/ 0 h 385"/>
                <a:gd name="T86" fmla="*/ 216 w 216"/>
                <a:gd name="T87" fmla="*/ 385 h 3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 h="385">
                  <a:moveTo>
                    <a:pt x="91" y="0"/>
                  </a:moveTo>
                  <a:lnTo>
                    <a:pt x="115" y="25"/>
                  </a:lnTo>
                  <a:lnTo>
                    <a:pt x="165" y="46"/>
                  </a:lnTo>
                  <a:lnTo>
                    <a:pt x="216" y="44"/>
                  </a:lnTo>
                  <a:lnTo>
                    <a:pt x="185" y="132"/>
                  </a:lnTo>
                  <a:lnTo>
                    <a:pt x="147" y="128"/>
                  </a:lnTo>
                  <a:lnTo>
                    <a:pt x="118" y="112"/>
                  </a:lnTo>
                  <a:lnTo>
                    <a:pt x="134" y="138"/>
                  </a:lnTo>
                  <a:lnTo>
                    <a:pt x="177" y="146"/>
                  </a:lnTo>
                  <a:lnTo>
                    <a:pt x="145" y="242"/>
                  </a:lnTo>
                  <a:lnTo>
                    <a:pt x="124" y="312"/>
                  </a:lnTo>
                  <a:lnTo>
                    <a:pt x="115" y="271"/>
                  </a:lnTo>
                  <a:lnTo>
                    <a:pt x="103" y="197"/>
                  </a:lnTo>
                  <a:lnTo>
                    <a:pt x="102" y="155"/>
                  </a:lnTo>
                  <a:lnTo>
                    <a:pt x="94" y="173"/>
                  </a:lnTo>
                  <a:lnTo>
                    <a:pt x="94" y="222"/>
                  </a:lnTo>
                  <a:lnTo>
                    <a:pt x="103" y="290"/>
                  </a:lnTo>
                  <a:lnTo>
                    <a:pt x="110" y="333"/>
                  </a:lnTo>
                  <a:lnTo>
                    <a:pt x="91" y="385"/>
                  </a:lnTo>
                  <a:lnTo>
                    <a:pt x="55" y="250"/>
                  </a:lnTo>
                  <a:lnTo>
                    <a:pt x="39" y="204"/>
                  </a:lnTo>
                  <a:lnTo>
                    <a:pt x="12" y="135"/>
                  </a:lnTo>
                  <a:lnTo>
                    <a:pt x="0" y="115"/>
                  </a:lnTo>
                  <a:lnTo>
                    <a:pt x="16" y="88"/>
                  </a:lnTo>
                  <a:lnTo>
                    <a:pt x="64" y="64"/>
                  </a:lnTo>
                  <a:lnTo>
                    <a:pt x="81" y="87"/>
                  </a:lnTo>
                  <a:lnTo>
                    <a:pt x="71" y="46"/>
                  </a:lnTo>
                  <a:lnTo>
                    <a:pt x="9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10" name="Group 108">
            <a:extLst>
              <a:ext uri="{FF2B5EF4-FFF2-40B4-BE49-F238E27FC236}">
                <a16:creationId xmlns:a16="http://schemas.microsoft.com/office/drawing/2014/main" id="{AB47B5D2-CE71-416A-8E58-B7CB9467293B}"/>
              </a:ext>
            </a:extLst>
          </p:cNvPr>
          <p:cNvGrpSpPr>
            <a:grpSpLocks/>
          </p:cNvGrpSpPr>
          <p:nvPr/>
        </p:nvGrpSpPr>
        <p:grpSpPr bwMode="auto">
          <a:xfrm>
            <a:off x="404812" y="3597275"/>
            <a:ext cx="111125" cy="120650"/>
            <a:chOff x="278" y="1810"/>
            <a:chExt cx="70" cy="76"/>
          </a:xfrm>
        </p:grpSpPr>
        <p:sp>
          <p:nvSpPr>
            <p:cNvPr id="111" name="Freeform 109">
              <a:extLst>
                <a:ext uri="{FF2B5EF4-FFF2-40B4-BE49-F238E27FC236}">
                  <a16:creationId xmlns:a16="http://schemas.microsoft.com/office/drawing/2014/main" id="{A937986B-1F70-45A7-903B-D73CC5777B40}"/>
                </a:ext>
              </a:extLst>
            </p:cNvPr>
            <p:cNvSpPr>
              <a:spLocks/>
            </p:cNvSpPr>
            <p:nvPr/>
          </p:nvSpPr>
          <p:spPr bwMode="auto">
            <a:xfrm>
              <a:off x="297" y="1815"/>
              <a:ext cx="51" cy="71"/>
            </a:xfrm>
            <a:custGeom>
              <a:avLst/>
              <a:gdLst>
                <a:gd name="T0" fmla="*/ 0 w 256"/>
                <a:gd name="T1" fmla="*/ 0 h 356"/>
                <a:gd name="T2" fmla="*/ 0 w 256"/>
                <a:gd name="T3" fmla="*/ 0 h 356"/>
                <a:gd name="T4" fmla="*/ 0 w 256"/>
                <a:gd name="T5" fmla="*/ 0 h 356"/>
                <a:gd name="T6" fmla="*/ 0 w 256"/>
                <a:gd name="T7" fmla="*/ 0 h 356"/>
                <a:gd name="T8" fmla="*/ 0 w 256"/>
                <a:gd name="T9" fmla="*/ 0 h 356"/>
                <a:gd name="T10" fmla="*/ 0 w 256"/>
                <a:gd name="T11" fmla="*/ 0 h 356"/>
                <a:gd name="T12" fmla="*/ 0 w 256"/>
                <a:gd name="T13" fmla="*/ 0 h 356"/>
                <a:gd name="T14" fmla="*/ 0 w 256"/>
                <a:gd name="T15" fmla="*/ 0 h 356"/>
                <a:gd name="T16" fmla="*/ 0 w 256"/>
                <a:gd name="T17" fmla="*/ 0 h 356"/>
                <a:gd name="T18" fmla="*/ 0 w 256"/>
                <a:gd name="T19" fmla="*/ 0 h 356"/>
                <a:gd name="T20" fmla="*/ 0 w 256"/>
                <a:gd name="T21" fmla="*/ 0 h 356"/>
                <a:gd name="T22" fmla="*/ 0 w 256"/>
                <a:gd name="T23" fmla="*/ 0 h 356"/>
                <a:gd name="T24" fmla="*/ 0 w 256"/>
                <a:gd name="T25" fmla="*/ 0 h 356"/>
                <a:gd name="T26" fmla="*/ 0 w 256"/>
                <a:gd name="T27" fmla="*/ 0 h 356"/>
                <a:gd name="T28" fmla="*/ 0 w 256"/>
                <a:gd name="T29" fmla="*/ 0 h 356"/>
                <a:gd name="T30" fmla="*/ 0 w 256"/>
                <a:gd name="T31" fmla="*/ 0 h 356"/>
                <a:gd name="T32" fmla="*/ 0 w 256"/>
                <a:gd name="T33" fmla="*/ 0 h 356"/>
                <a:gd name="T34" fmla="*/ 0 w 256"/>
                <a:gd name="T35" fmla="*/ 0 h 356"/>
                <a:gd name="T36" fmla="*/ 0 w 256"/>
                <a:gd name="T37" fmla="*/ 0 h 356"/>
                <a:gd name="T38" fmla="*/ 0 w 256"/>
                <a:gd name="T39" fmla="*/ 0 h 356"/>
                <a:gd name="T40" fmla="*/ 0 w 256"/>
                <a:gd name="T41" fmla="*/ 0 h 356"/>
                <a:gd name="T42" fmla="*/ 0 w 256"/>
                <a:gd name="T43" fmla="*/ 0 h 356"/>
                <a:gd name="T44" fmla="*/ 0 w 256"/>
                <a:gd name="T45" fmla="*/ 0 h 356"/>
                <a:gd name="T46" fmla="*/ 0 w 256"/>
                <a:gd name="T47" fmla="*/ 0 h 356"/>
                <a:gd name="T48" fmla="*/ 0 w 256"/>
                <a:gd name="T49" fmla="*/ 0 h 356"/>
                <a:gd name="T50" fmla="*/ 0 w 256"/>
                <a:gd name="T51" fmla="*/ 0 h 356"/>
                <a:gd name="T52" fmla="*/ 0 w 256"/>
                <a:gd name="T53" fmla="*/ 0 h 356"/>
                <a:gd name="T54" fmla="*/ 0 w 256"/>
                <a:gd name="T55" fmla="*/ 0 h 356"/>
                <a:gd name="T56" fmla="*/ 0 w 256"/>
                <a:gd name="T57" fmla="*/ 0 h 356"/>
                <a:gd name="T58" fmla="*/ 0 w 256"/>
                <a:gd name="T59" fmla="*/ 0 h 356"/>
                <a:gd name="T60" fmla="*/ 0 w 256"/>
                <a:gd name="T61" fmla="*/ 0 h 356"/>
                <a:gd name="T62" fmla="*/ 0 w 256"/>
                <a:gd name="T63" fmla="*/ 0 h 356"/>
                <a:gd name="T64" fmla="*/ 0 w 256"/>
                <a:gd name="T65" fmla="*/ 0 h 356"/>
                <a:gd name="T66" fmla="*/ 0 w 256"/>
                <a:gd name="T67" fmla="*/ 0 h 356"/>
                <a:gd name="T68" fmla="*/ 0 w 256"/>
                <a:gd name="T69" fmla="*/ 0 h 356"/>
                <a:gd name="T70" fmla="*/ 0 w 256"/>
                <a:gd name="T71" fmla="*/ 0 h 356"/>
                <a:gd name="T72" fmla="*/ 0 w 256"/>
                <a:gd name="T73" fmla="*/ 0 h 356"/>
                <a:gd name="T74" fmla="*/ 0 w 256"/>
                <a:gd name="T75" fmla="*/ 0 h 356"/>
                <a:gd name="T76" fmla="*/ 0 w 256"/>
                <a:gd name="T77" fmla="*/ 0 h 356"/>
                <a:gd name="T78" fmla="*/ 0 w 256"/>
                <a:gd name="T79" fmla="*/ 0 h 356"/>
                <a:gd name="T80" fmla="*/ 0 w 256"/>
                <a:gd name="T81" fmla="*/ 0 h 356"/>
                <a:gd name="T82" fmla="*/ 0 w 256"/>
                <a:gd name="T83" fmla="*/ 0 h 356"/>
                <a:gd name="T84" fmla="*/ 0 w 256"/>
                <a:gd name="T85" fmla="*/ 0 h 356"/>
                <a:gd name="T86" fmla="*/ 0 w 256"/>
                <a:gd name="T87" fmla="*/ 0 h 356"/>
                <a:gd name="T88" fmla="*/ 0 w 256"/>
                <a:gd name="T89" fmla="*/ 0 h 356"/>
                <a:gd name="T90" fmla="*/ 0 w 256"/>
                <a:gd name="T91" fmla="*/ 0 h 356"/>
                <a:gd name="T92" fmla="*/ 0 w 256"/>
                <a:gd name="T93" fmla="*/ 0 h 356"/>
                <a:gd name="T94" fmla="*/ 0 w 256"/>
                <a:gd name="T95" fmla="*/ 0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356"/>
                <a:gd name="T146" fmla="*/ 256 w 256"/>
                <a:gd name="T147" fmla="*/ 356 h 3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356">
                  <a:moveTo>
                    <a:pt x="3" y="130"/>
                  </a:moveTo>
                  <a:lnTo>
                    <a:pt x="11" y="155"/>
                  </a:lnTo>
                  <a:lnTo>
                    <a:pt x="26" y="167"/>
                  </a:lnTo>
                  <a:lnTo>
                    <a:pt x="35" y="187"/>
                  </a:lnTo>
                  <a:lnTo>
                    <a:pt x="45" y="203"/>
                  </a:lnTo>
                  <a:lnTo>
                    <a:pt x="61" y="218"/>
                  </a:lnTo>
                  <a:lnTo>
                    <a:pt x="73" y="227"/>
                  </a:lnTo>
                  <a:lnTo>
                    <a:pt x="93" y="238"/>
                  </a:lnTo>
                  <a:lnTo>
                    <a:pt x="96" y="252"/>
                  </a:lnTo>
                  <a:lnTo>
                    <a:pt x="96" y="270"/>
                  </a:lnTo>
                  <a:lnTo>
                    <a:pt x="91" y="315"/>
                  </a:lnTo>
                  <a:lnTo>
                    <a:pt x="127" y="341"/>
                  </a:lnTo>
                  <a:lnTo>
                    <a:pt x="157" y="354"/>
                  </a:lnTo>
                  <a:lnTo>
                    <a:pt x="182" y="356"/>
                  </a:lnTo>
                  <a:lnTo>
                    <a:pt x="207" y="354"/>
                  </a:lnTo>
                  <a:lnTo>
                    <a:pt x="216" y="325"/>
                  </a:lnTo>
                  <a:lnTo>
                    <a:pt x="222" y="260"/>
                  </a:lnTo>
                  <a:lnTo>
                    <a:pt x="237" y="237"/>
                  </a:lnTo>
                  <a:lnTo>
                    <a:pt x="248" y="204"/>
                  </a:lnTo>
                  <a:lnTo>
                    <a:pt x="250" y="173"/>
                  </a:lnTo>
                  <a:lnTo>
                    <a:pt x="255" y="131"/>
                  </a:lnTo>
                  <a:lnTo>
                    <a:pt x="256" y="107"/>
                  </a:lnTo>
                  <a:lnTo>
                    <a:pt x="255" y="92"/>
                  </a:lnTo>
                  <a:lnTo>
                    <a:pt x="248" y="66"/>
                  </a:lnTo>
                  <a:lnTo>
                    <a:pt x="234" y="52"/>
                  </a:lnTo>
                  <a:lnTo>
                    <a:pt x="215" y="48"/>
                  </a:lnTo>
                  <a:lnTo>
                    <a:pt x="208" y="33"/>
                  </a:lnTo>
                  <a:lnTo>
                    <a:pt x="191" y="23"/>
                  </a:lnTo>
                  <a:lnTo>
                    <a:pt x="173" y="33"/>
                  </a:lnTo>
                  <a:lnTo>
                    <a:pt x="160" y="12"/>
                  </a:lnTo>
                  <a:lnTo>
                    <a:pt x="140" y="5"/>
                  </a:lnTo>
                  <a:lnTo>
                    <a:pt x="118" y="24"/>
                  </a:lnTo>
                  <a:lnTo>
                    <a:pt x="108" y="0"/>
                  </a:lnTo>
                  <a:lnTo>
                    <a:pt x="78" y="3"/>
                  </a:lnTo>
                  <a:lnTo>
                    <a:pt x="63" y="42"/>
                  </a:lnTo>
                  <a:lnTo>
                    <a:pt x="60" y="64"/>
                  </a:lnTo>
                  <a:lnTo>
                    <a:pt x="57" y="93"/>
                  </a:lnTo>
                  <a:lnTo>
                    <a:pt x="51" y="131"/>
                  </a:lnTo>
                  <a:lnTo>
                    <a:pt x="43" y="116"/>
                  </a:lnTo>
                  <a:lnTo>
                    <a:pt x="39" y="89"/>
                  </a:lnTo>
                  <a:lnTo>
                    <a:pt x="34" y="70"/>
                  </a:lnTo>
                  <a:lnTo>
                    <a:pt x="27" y="61"/>
                  </a:lnTo>
                  <a:lnTo>
                    <a:pt x="12" y="54"/>
                  </a:lnTo>
                  <a:lnTo>
                    <a:pt x="4" y="57"/>
                  </a:lnTo>
                  <a:lnTo>
                    <a:pt x="0" y="66"/>
                  </a:lnTo>
                  <a:lnTo>
                    <a:pt x="5" y="80"/>
                  </a:lnTo>
                  <a:lnTo>
                    <a:pt x="7" y="107"/>
                  </a:lnTo>
                  <a:lnTo>
                    <a:pt x="3" y="130"/>
                  </a:lnTo>
                  <a:close/>
                </a:path>
              </a:pathLst>
            </a:custGeom>
            <a:solidFill>
              <a:srgbClr val="FFC080"/>
            </a:solidFill>
            <a:ln w="3175">
              <a:solidFill>
                <a:srgbClr val="402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2" name="Freeform 110">
              <a:extLst>
                <a:ext uri="{FF2B5EF4-FFF2-40B4-BE49-F238E27FC236}">
                  <a16:creationId xmlns:a16="http://schemas.microsoft.com/office/drawing/2014/main" id="{31E99205-546A-46FF-8DED-E70917102ED9}"/>
                </a:ext>
              </a:extLst>
            </p:cNvPr>
            <p:cNvSpPr>
              <a:spLocks/>
            </p:cNvSpPr>
            <p:nvPr/>
          </p:nvSpPr>
          <p:spPr bwMode="auto">
            <a:xfrm>
              <a:off x="320" y="1820"/>
              <a:ext cx="26" cy="27"/>
            </a:xfrm>
            <a:custGeom>
              <a:avLst/>
              <a:gdLst>
                <a:gd name="T0" fmla="*/ 0 w 129"/>
                <a:gd name="T1" fmla="*/ 0 h 134"/>
                <a:gd name="T2" fmla="*/ 0 w 129"/>
                <a:gd name="T3" fmla="*/ 0 h 134"/>
                <a:gd name="T4" fmla="*/ 0 w 129"/>
                <a:gd name="T5" fmla="*/ 0 h 134"/>
                <a:gd name="T6" fmla="*/ 0 w 129"/>
                <a:gd name="T7" fmla="*/ 0 h 134"/>
                <a:gd name="T8" fmla="*/ 0 w 129"/>
                <a:gd name="T9" fmla="*/ 0 h 134"/>
                <a:gd name="T10" fmla="*/ 0 w 129"/>
                <a:gd name="T11" fmla="*/ 0 h 134"/>
                <a:gd name="T12" fmla="*/ 0 w 129"/>
                <a:gd name="T13" fmla="*/ 0 h 134"/>
                <a:gd name="T14" fmla="*/ 0 w 129"/>
                <a:gd name="T15" fmla="*/ 0 h 134"/>
                <a:gd name="T16" fmla="*/ 0 w 129"/>
                <a:gd name="T17" fmla="*/ 0 h 134"/>
                <a:gd name="T18" fmla="*/ 0 w 129"/>
                <a:gd name="T19" fmla="*/ 0 h 134"/>
                <a:gd name="T20" fmla="*/ 0 w 129"/>
                <a:gd name="T21" fmla="*/ 0 h 134"/>
                <a:gd name="T22" fmla="*/ 0 w 129"/>
                <a:gd name="T23" fmla="*/ 0 h 134"/>
                <a:gd name="T24" fmla="*/ 0 w 129"/>
                <a:gd name="T25" fmla="*/ 0 h 134"/>
                <a:gd name="T26" fmla="*/ 0 w 129"/>
                <a:gd name="T27" fmla="*/ 0 h 134"/>
                <a:gd name="T28" fmla="*/ 0 w 129"/>
                <a:gd name="T29" fmla="*/ 0 h 134"/>
                <a:gd name="T30" fmla="*/ 0 w 129"/>
                <a:gd name="T31" fmla="*/ 0 h 134"/>
                <a:gd name="T32" fmla="*/ 0 w 129"/>
                <a:gd name="T33" fmla="*/ 0 h 134"/>
                <a:gd name="T34" fmla="*/ 0 w 129"/>
                <a:gd name="T35" fmla="*/ 0 h 134"/>
                <a:gd name="T36" fmla="*/ 0 w 129"/>
                <a:gd name="T37" fmla="*/ 0 h 134"/>
                <a:gd name="T38" fmla="*/ 0 w 129"/>
                <a:gd name="T39" fmla="*/ 0 h 134"/>
                <a:gd name="T40" fmla="*/ 0 w 129"/>
                <a:gd name="T41" fmla="*/ 0 h 134"/>
                <a:gd name="T42" fmla="*/ 0 w 129"/>
                <a:gd name="T43" fmla="*/ 0 h 134"/>
                <a:gd name="T44" fmla="*/ 0 w 129"/>
                <a:gd name="T45" fmla="*/ 0 h 134"/>
                <a:gd name="T46" fmla="*/ 0 w 129"/>
                <a:gd name="T47" fmla="*/ 0 h 134"/>
                <a:gd name="T48" fmla="*/ 0 w 129"/>
                <a:gd name="T49" fmla="*/ 0 h 134"/>
                <a:gd name="T50" fmla="*/ 0 w 129"/>
                <a:gd name="T51" fmla="*/ 0 h 134"/>
                <a:gd name="T52" fmla="*/ 0 w 129"/>
                <a:gd name="T53" fmla="*/ 0 h 134"/>
                <a:gd name="T54" fmla="*/ 0 w 129"/>
                <a:gd name="T55" fmla="*/ 0 h 134"/>
                <a:gd name="T56" fmla="*/ 0 w 129"/>
                <a:gd name="T57" fmla="*/ 0 h 134"/>
                <a:gd name="T58" fmla="*/ 0 w 129"/>
                <a:gd name="T59" fmla="*/ 0 h 134"/>
                <a:gd name="T60" fmla="*/ 0 w 129"/>
                <a:gd name="T61" fmla="*/ 0 h 134"/>
                <a:gd name="T62" fmla="*/ 0 w 129"/>
                <a:gd name="T63" fmla="*/ 0 h 134"/>
                <a:gd name="T64" fmla="*/ 0 w 129"/>
                <a:gd name="T65" fmla="*/ 0 h 134"/>
                <a:gd name="T66" fmla="*/ 0 w 129"/>
                <a:gd name="T67" fmla="*/ 0 h 134"/>
                <a:gd name="T68" fmla="*/ 0 w 129"/>
                <a:gd name="T69" fmla="*/ 0 h 134"/>
                <a:gd name="T70" fmla="*/ 0 w 129"/>
                <a:gd name="T71" fmla="*/ 0 h 134"/>
                <a:gd name="T72" fmla="*/ 0 w 129"/>
                <a:gd name="T73" fmla="*/ 0 h 134"/>
                <a:gd name="T74" fmla="*/ 0 w 129"/>
                <a:gd name="T75" fmla="*/ 0 h 134"/>
                <a:gd name="T76" fmla="*/ 0 w 129"/>
                <a:gd name="T77" fmla="*/ 0 h 134"/>
                <a:gd name="T78" fmla="*/ 0 w 129"/>
                <a:gd name="T79" fmla="*/ 0 h 134"/>
                <a:gd name="T80" fmla="*/ 0 w 129"/>
                <a:gd name="T81" fmla="*/ 0 h 134"/>
                <a:gd name="T82" fmla="*/ 0 w 129"/>
                <a:gd name="T83" fmla="*/ 0 h 134"/>
                <a:gd name="T84" fmla="*/ 0 w 129"/>
                <a:gd name="T85" fmla="*/ 0 h 134"/>
                <a:gd name="T86" fmla="*/ 0 w 129"/>
                <a:gd name="T87" fmla="*/ 0 h 134"/>
                <a:gd name="T88" fmla="*/ 0 w 129"/>
                <a:gd name="T89" fmla="*/ 0 h 134"/>
                <a:gd name="T90" fmla="*/ 0 w 129"/>
                <a:gd name="T91" fmla="*/ 0 h 134"/>
                <a:gd name="T92" fmla="*/ 0 w 129"/>
                <a:gd name="T93" fmla="*/ 0 h 134"/>
                <a:gd name="T94" fmla="*/ 0 w 129"/>
                <a:gd name="T95" fmla="*/ 0 h 134"/>
                <a:gd name="T96" fmla="*/ 0 w 129"/>
                <a:gd name="T97" fmla="*/ 0 h 134"/>
                <a:gd name="T98" fmla="*/ 0 w 129"/>
                <a:gd name="T99" fmla="*/ 0 h 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9"/>
                <a:gd name="T151" fmla="*/ 0 h 134"/>
                <a:gd name="T152" fmla="*/ 129 w 129"/>
                <a:gd name="T153" fmla="*/ 134 h 1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9" h="134">
                  <a:moveTo>
                    <a:pt x="6" y="2"/>
                  </a:moveTo>
                  <a:lnTo>
                    <a:pt x="13" y="30"/>
                  </a:lnTo>
                  <a:lnTo>
                    <a:pt x="22" y="49"/>
                  </a:lnTo>
                  <a:lnTo>
                    <a:pt x="11" y="91"/>
                  </a:lnTo>
                  <a:lnTo>
                    <a:pt x="18" y="100"/>
                  </a:lnTo>
                  <a:lnTo>
                    <a:pt x="28" y="104"/>
                  </a:lnTo>
                  <a:lnTo>
                    <a:pt x="41" y="102"/>
                  </a:lnTo>
                  <a:lnTo>
                    <a:pt x="51" y="79"/>
                  </a:lnTo>
                  <a:lnTo>
                    <a:pt x="60" y="61"/>
                  </a:lnTo>
                  <a:lnTo>
                    <a:pt x="55" y="36"/>
                  </a:lnTo>
                  <a:lnTo>
                    <a:pt x="53" y="9"/>
                  </a:lnTo>
                  <a:lnTo>
                    <a:pt x="60" y="12"/>
                  </a:lnTo>
                  <a:lnTo>
                    <a:pt x="62" y="37"/>
                  </a:lnTo>
                  <a:lnTo>
                    <a:pt x="65" y="54"/>
                  </a:lnTo>
                  <a:lnTo>
                    <a:pt x="65" y="68"/>
                  </a:lnTo>
                  <a:lnTo>
                    <a:pt x="56" y="83"/>
                  </a:lnTo>
                  <a:lnTo>
                    <a:pt x="47" y="100"/>
                  </a:lnTo>
                  <a:lnTo>
                    <a:pt x="46" y="116"/>
                  </a:lnTo>
                  <a:lnTo>
                    <a:pt x="56" y="123"/>
                  </a:lnTo>
                  <a:lnTo>
                    <a:pt x="75" y="120"/>
                  </a:lnTo>
                  <a:lnTo>
                    <a:pt x="86" y="106"/>
                  </a:lnTo>
                  <a:lnTo>
                    <a:pt x="104" y="84"/>
                  </a:lnTo>
                  <a:lnTo>
                    <a:pt x="103" y="70"/>
                  </a:lnTo>
                  <a:lnTo>
                    <a:pt x="101" y="45"/>
                  </a:lnTo>
                  <a:lnTo>
                    <a:pt x="107" y="65"/>
                  </a:lnTo>
                  <a:lnTo>
                    <a:pt x="108" y="84"/>
                  </a:lnTo>
                  <a:lnTo>
                    <a:pt x="94" y="103"/>
                  </a:lnTo>
                  <a:lnTo>
                    <a:pt x="93" y="117"/>
                  </a:lnTo>
                  <a:lnTo>
                    <a:pt x="96" y="128"/>
                  </a:lnTo>
                  <a:lnTo>
                    <a:pt x="104" y="131"/>
                  </a:lnTo>
                  <a:lnTo>
                    <a:pt x="113" y="125"/>
                  </a:lnTo>
                  <a:lnTo>
                    <a:pt x="129" y="109"/>
                  </a:lnTo>
                  <a:lnTo>
                    <a:pt x="116" y="127"/>
                  </a:lnTo>
                  <a:lnTo>
                    <a:pt x="111" y="134"/>
                  </a:lnTo>
                  <a:lnTo>
                    <a:pt x="97" y="134"/>
                  </a:lnTo>
                  <a:lnTo>
                    <a:pt x="91" y="126"/>
                  </a:lnTo>
                  <a:lnTo>
                    <a:pt x="87" y="114"/>
                  </a:lnTo>
                  <a:lnTo>
                    <a:pt x="79" y="125"/>
                  </a:lnTo>
                  <a:lnTo>
                    <a:pt x="63" y="127"/>
                  </a:lnTo>
                  <a:lnTo>
                    <a:pt x="49" y="127"/>
                  </a:lnTo>
                  <a:lnTo>
                    <a:pt x="43" y="116"/>
                  </a:lnTo>
                  <a:lnTo>
                    <a:pt x="41" y="106"/>
                  </a:lnTo>
                  <a:lnTo>
                    <a:pt x="35" y="109"/>
                  </a:lnTo>
                  <a:lnTo>
                    <a:pt x="24" y="109"/>
                  </a:lnTo>
                  <a:lnTo>
                    <a:pt x="11" y="101"/>
                  </a:lnTo>
                  <a:lnTo>
                    <a:pt x="8" y="86"/>
                  </a:lnTo>
                  <a:lnTo>
                    <a:pt x="18" y="51"/>
                  </a:lnTo>
                  <a:lnTo>
                    <a:pt x="7" y="29"/>
                  </a:lnTo>
                  <a:lnTo>
                    <a:pt x="0" y="0"/>
                  </a:lnTo>
                  <a:lnTo>
                    <a:pt x="6"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3" name="Freeform 111">
              <a:extLst>
                <a:ext uri="{FF2B5EF4-FFF2-40B4-BE49-F238E27FC236}">
                  <a16:creationId xmlns:a16="http://schemas.microsoft.com/office/drawing/2014/main" id="{16CFB096-0366-4469-9280-1591467D5E7F}"/>
                </a:ext>
              </a:extLst>
            </p:cNvPr>
            <p:cNvSpPr>
              <a:spLocks/>
            </p:cNvSpPr>
            <p:nvPr/>
          </p:nvSpPr>
          <p:spPr bwMode="auto">
            <a:xfrm>
              <a:off x="325" y="1834"/>
              <a:ext cx="4" cy="1"/>
            </a:xfrm>
            <a:custGeom>
              <a:avLst/>
              <a:gdLst>
                <a:gd name="T0" fmla="*/ 0 w 20"/>
                <a:gd name="T1" fmla="*/ 0 h 5"/>
                <a:gd name="T2" fmla="*/ 0 w 20"/>
                <a:gd name="T3" fmla="*/ 0 h 5"/>
                <a:gd name="T4" fmla="*/ 0 w 20"/>
                <a:gd name="T5" fmla="*/ 0 h 5"/>
                <a:gd name="T6" fmla="*/ 0 w 20"/>
                <a:gd name="T7" fmla="*/ 0 h 5"/>
                <a:gd name="T8" fmla="*/ 0 w 20"/>
                <a:gd name="T9" fmla="*/ 0 h 5"/>
                <a:gd name="T10" fmla="*/ 0 60000 65536"/>
                <a:gd name="T11" fmla="*/ 0 60000 65536"/>
                <a:gd name="T12" fmla="*/ 0 60000 65536"/>
                <a:gd name="T13" fmla="*/ 0 60000 65536"/>
                <a:gd name="T14" fmla="*/ 0 60000 65536"/>
                <a:gd name="T15" fmla="*/ 0 w 20"/>
                <a:gd name="T16" fmla="*/ 0 h 5"/>
                <a:gd name="T17" fmla="*/ 20 w 20"/>
                <a:gd name="T18" fmla="*/ 5 h 5"/>
              </a:gdLst>
              <a:ahLst/>
              <a:cxnLst>
                <a:cxn ang="T10">
                  <a:pos x="T0" y="T1"/>
                </a:cxn>
                <a:cxn ang="T11">
                  <a:pos x="T2" y="T3"/>
                </a:cxn>
                <a:cxn ang="T12">
                  <a:pos x="T4" y="T5"/>
                </a:cxn>
                <a:cxn ang="T13">
                  <a:pos x="T6" y="T7"/>
                </a:cxn>
                <a:cxn ang="T14">
                  <a:pos x="T8" y="T9"/>
                </a:cxn>
              </a:cxnLst>
              <a:rect l="T15" t="T16" r="T17" b="T18"/>
              <a:pathLst>
                <a:path w="20" h="5">
                  <a:moveTo>
                    <a:pt x="0" y="5"/>
                  </a:moveTo>
                  <a:lnTo>
                    <a:pt x="6" y="4"/>
                  </a:lnTo>
                  <a:lnTo>
                    <a:pt x="20" y="4"/>
                  </a:lnTo>
                  <a:lnTo>
                    <a:pt x="5" y="0"/>
                  </a:lnTo>
                  <a:lnTo>
                    <a:pt x="0"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4" name="Freeform 112">
              <a:extLst>
                <a:ext uri="{FF2B5EF4-FFF2-40B4-BE49-F238E27FC236}">
                  <a16:creationId xmlns:a16="http://schemas.microsoft.com/office/drawing/2014/main" id="{B10F163E-E4CF-40BA-AD84-F6309343184A}"/>
                </a:ext>
              </a:extLst>
            </p:cNvPr>
            <p:cNvSpPr>
              <a:spLocks/>
            </p:cNvSpPr>
            <p:nvPr/>
          </p:nvSpPr>
          <p:spPr bwMode="auto">
            <a:xfrm>
              <a:off x="330" y="1838"/>
              <a:ext cx="6" cy="2"/>
            </a:xfrm>
            <a:custGeom>
              <a:avLst/>
              <a:gdLst>
                <a:gd name="T0" fmla="*/ 0 w 27"/>
                <a:gd name="T1" fmla="*/ 0 h 9"/>
                <a:gd name="T2" fmla="*/ 0 w 27"/>
                <a:gd name="T3" fmla="*/ 0 h 9"/>
                <a:gd name="T4" fmla="*/ 0 w 27"/>
                <a:gd name="T5" fmla="*/ 0 h 9"/>
                <a:gd name="T6" fmla="*/ 0 w 27"/>
                <a:gd name="T7" fmla="*/ 0 h 9"/>
                <a:gd name="T8" fmla="*/ 0 w 27"/>
                <a:gd name="T9" fmla="*/ 0 h 9"/>
                <a:gd name="T10" fmla="*/ 0 w 27"/>
                <a:gd name="T11" fmla="*/ 0 h 9"/>
                <a:gd name="T12" fmla="*/ 0 w 27"/>
                <a:gd name="T13" fmla="*/ 0 h 9"/>
                <a:gd name="T14" fmla="*/ 0 w 27"/>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
                <a:gd name="T26" fmla="*/ 27 w 2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
                  <a:moveTo>
                    <a:pt x="27" y="7"/>
                  </a:moveTo>
                  <a:lnTo>
                    <a:pt x="23" y="3"/>
                  </a:lnTo>
                  <a:lnTo>
                    <a:pt x="17" y="1"/>
                  </a:lnTo>
                  <a:lnTo>
                    <a:pt x="6" y="0"/>
                  </a:lnTo>
                  <a:lnTo>
                    <a:pt x="0" y="9"/>
                  </a:lnTo>
                  <a:lnTo>
                    <a:pt x="8" y="3"/>
                  </a:lnTo>
                  <a:lnTo>
                    <a:pt x="15" y="2"/>
                  </a:lnTo>
                  <a:lnTo>
                    <a:pt x="27" y="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5" name="Freeform 113">
              <a:extLst>
                <a:ext uri="{FF2B5EF4-FFF2-40B4-BE49-F238E27FC236}">
                  <a16:creationId xmlns:a16="http://schemas.microsoft.com/office/drawing/2014/main" id="{D570696E-73F6-4926-BB73-D27EEB8747BC}"/>
                </a:ext>
              </a:extLst>
            </p:cNvPr>
            <p:cNvSpPr>
              <a:spLocks/>
            </p:cNvSpPr>
            <p:nvPr/>
          </p:nvSpPr>
          <p:spPr bwMode="auto">
            <a:xfrm>
              <a:off x="340" y="1841"/>
              <a:ext cx="4" cy="1"/>
            </a:xfrm>
            <a:custGeom>
              <a:avLst/>
              <a:gdLst>
                <a:gd name="T0" fmla="*/ 0 w 20"/>
                <a:gd name="T1" fmla="*/ 0 h 4"/>
                <a:gd name="T2" fmla="*/ 0 w 20"/>
                <a:gd name="T3" fmla="*/ 0 h 4"/>
                <a:gd name="T4" fmla="*/ 0 w 20"/>
                <a:gd name="T5" fmla="*/ 0 h 4"/>
                <a:gd name="T6" fmla="*/ 0 w 20"/>
                <a:gd name="T7" fmla="*/ 0 h 4"/>
                <a:gd name="T8" fmla="*/ 0 w 20"/>
                <a:gd name="T9" fmla="*/ 0 h 4"/>
                <a:gd name="T10" fmla="*/ 0 w 20"/>
                <a:gd name="T11" fmla="*/ 0 h 4"/>
                <a:gd name="T12" fmla="*/ 0 w 20"/>
                <a:gd name="T13" fmla="*/ 0 h 4"/>
                <a:gd name="T14" fmla="*/ 0 60000 65536"/>
                <a:gd name="T15" fmla="*/ 0 60000 65536"/>
                <a:gd name="T16" fmla="*/ 0 60000 65536"/>
                <a:gd name="T17" fmla="*/ 0 60000 65536"/>
                <a:gd name="T18" fmla="*/ 0 60000 65536"/>
                <a:gd name="T19" fmla="*/ 0 60000 65536"/>
                <a:gd name="T20" fmla="*/ 0 60000 65536"/>
                <a:gd name="T21" fmla="*/ 0 w 20"/>
                <a:gd name="T22" fmla="*/ 0 h 4"/>
                <a:gd name="T23" fmla="*/ 20 w 2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
                  <a:moveTo>
                    <a:pt x="0" y="2"/>
                  </a:moveTo>
                  <a:lnTo>
                    <a:pt x="4" y="0"/>
                  </a:lnTo>
                  <a:lnTo>
                    <a:pt x="11" y="0"/>
                  </a:lnTo>
                  <a:lnTo>
                    <a:pt x="20" y="4"/>
                  </a:lnTo>
                  <a:lnTo>
                    <a:pt x="15" y="3"/>
                  </a:lnTo>
                  <a:lnTo>
                    <a:pt x="11" y="1"/>
                  </a:lnTo>
                  <a:lnTo>
                    <a:pt x="0"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6" name="Freeform 114">
              <a:extLst>
                <a:ext uri="{FF2B5EF4-FFF2-40B4-BE49-F238E27FC236}">
                  <a16:creationId xmlns:a16="http://schemas.microsoft.com/office/drawing/2014/main" id="{43569911-4E0F-433B-BBE3-3C38AFE420DB}"/>
                </a:ext>
              </a:extLst>
            </p:cNvPr>
            <p:cNvSpPr>
              <a:spLocks/>
            </p:cNvSpPr>
            <p:nvPr/>
          </p:nvSpPr>
          <p:spPr bwMode="auto">
            <a:xfrm>
              <a:off x="323" y="1845"/>
              <a:ext cx="6" cy="15"/>
            </a:xfrm>
            <a:custGeom>
              <a:avLst/>
              <a:gdLst>
                <a:gd name="T0" fmla="*/ 0 w 31"/>
                <a:gd name="T1" fmla="*/ 0 h 74"/>
                <a:gd name="T2" fmla="*/ 0 w 31"/>
                <a:gd name="T3" fmla="*/ 0 h 74"/>
                <a:gd name="T4" fmla="*/ 0 w 31"/>
                <a:gd name="T5" fmla="*/ 0 h 74"/>
                <a:gd name="T6" fmla="*/ 0 w 31"/>
                <a:gd name="T7" fmla="*/ 0 h 74"/>
                <a:gd name="T8" fmla="*/ 0 w 31"/>
                <a:gd name="T9" fmla="*/ 0 h 74"/>
                <a:gd name="T10" fmla="*/ 0 w 31"/>
                <a:gd name="T11" fmla="*/ 0 h 74"/>
                <a:gd name="T12" fmla="*/ 0 w 31"/>
                <a:gd name="T13" fmla="*/ 0 h 74"/>
                <a:gd name="T14" fmla="*/ 0 w 31"/>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74"/>
                <a:gd name="T26" fmla="*/ 31 w 31"/>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74">
                  <a:moveTo>
                    <a:pt x="0" y="0"/>
                  </a:moveTo>
                  <a:lnTo>
                    <a:pt x="17" y="19"/>
                  </a:lnTo>
                  <a:lnTo>
                    <a:pt x="25" y="42"/>
                  </a:lnTo>
                  <a:lnTo>
                    <a:pt x="26" y="74"/>
                  </a:lnTo>
                  <a:lnTo>
                    <a:pt x="31" y="49"/>
                  </a:lnTo>
                  <a:lnTo>
                    <a:pt x="29" y="29"/>
                  </a:lnTo>
                  <a:lnTo>
                    <a:pt x="24" y="20"/>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7" name="Freeform 115">
              <a:extLst>
                <a:ext uri="{FF2B5EF4-FFF2-40B4-BE49-F238E27FC236}">
                  <a16:creationId xmlns:a16="http://schemas.microsoft.com/office/drawing/2014/main" id="{5167B828-A3C0-410E-8D24-882C78A73488}"/>
                </a:ext>
              </a:extLst>
            </p:cNvPr>
            <p:cNvSpPr>
              <a:spLocks/>
            </p:cNvSpPr>
            <p:nvPr/>
          </p:nvSpPr>
          <p:spPr bwMode="auto">
            <a:xfrm>
              <a:off x="308" y="1839"/>
              <a:ext cx="10" cy="5"/>
            </a:xfrm>
            <a:custGeom>
              <a:avLst/>
              <a:gdLst>
                <a:gd name="T0" fmla="*/ 0 w 50"/>
                <a:gd name="T1" fmla="*/ 0 h 25"/>
                <a:gd name="T2" fmla="*/ 0 w 50"/>
                <a:gd name="T3" fmla="*/ 0 h 25"/>
                <a:gd name="T4" fmla="*/ 0 w 50"/>
                <a:gd name="T5" fmla="*/ 0 h 25"/>
                <a:gd name="T6" fmla="*/ 0 w 50"/>
                <a:gd name="T7" fmla="*/ 0 h 25"/>
                <a:gd name="T8" fmla="*/ 0 w 50"/>
                <a:gd name="T9" fmla="*/ 0 h 25"/>
                <a:gd name="T10" fmla="*/ 0 w 50"/>
                <a:gd name="T11" fmla="*/ 0 h 25"/>
                <a:gd name="T12" fmla="*/ 0 60000 65536"/>
                <a:gd name="T13" fmla="*/ 0 60000 65536"/>
                <a:gd name="T14" fmla="*/ 0 60000 65536"/>
                <a:gd name="T15" fmla="*/ 0 60000 65536"/>
                <a:gd name="T16" fmla="*/ 0 60000 65536"/>
                <a:gd name="T17" fmla="*/ 0 60000 65536"/>
                <a:gd name="T18" fmla="*/ 0 w 50"/>
                <a:gd name="T19" fmla="*/ 0 h 25"/>
                <a:gd name="T20" fmla="*/ 50 w 5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50" h="25">
                  <a:moveTo>
                    <a:pt x="0" y="11"/>
                  </a:moveTo>
                  <a:lnTo>
                    <a:pt x="19" y="13"/>
                  </a:lnTo>
                  <a:lnTo>
                    <a:pt x="50" y="25"/>
                  </a:lnTo>
                  <a:lnTo>
                    <a:pt x="28" y="9"/>
                  </a:lnTo>
                  <a:lnTo>
                    <a:pt x="1" y="0"/>
                  </a:lnTo>
                  <a:lnTo>
                    <a:pt x="0" y="1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8" name="Freeform 116">
              <a:extLst>
                <a:ext uri="{FF2B5EF4-FFF2-40B4-BE49-F238E27FC236}">
                  <a16:creationId xmlns:a16="http://schemas.microsoft.com/office/drawing/2014/main" id="{CE7B2081-C088-4820-9607-49D617B9BED0}"/>
                </a:ext>
              </a:extLst>
            </p:cNvPr>
            <p:cNvSpPr>
              <a:spLocks/>
            </p:cNvSpPr>
            <p:nvPr/>
          </p:nvSpPr>
          <p:spPr bwMode="auto">
            <a:xfrm>
              <a:off x="321" y="1862"/>
              <a:ext cx="7" cy="7"/>
            </a:xfrm>
            <a:custGeom>
              <a:avLst/>
              <a:gdLst>
                <a:gd name="T0" fmla="*/ 0 w 39"/>
                <a:gd name="T1" fmla="*/ 0 h 33"/>
                <a:gd name="T2" fmla="*/ 0 w 39"/>
                <a:gd name="T3" fmla="*/ 0 h 33"/>
                <a:gd name="T4" fmla="*/ 0 w 39"/>
                <a:gd name="T5" fmla="*/ 0 h 33"/>
                <a:gd name="T6" fmla="*/ 0 w 39"/>
                <a:gd name="T7" fmla="*/ 0 h 33"/>
                <a:gd name="T8" fmla="*/ 0 w 39"/>
                <a:gd name="T9" fmla="*/ 0 h 33"/>
                <a:gd name="T10" fmla="*/ 0 60000 65536"/>
                <a:gd name="T11" fmla="*/ 0 60000 65536"/>
                <a:gd name="T12" fmla="*/ 0 60000 65536"/>
                <a:gd name="T13" fmla="*/ 0 60000 65536"/>
                <a:gd name="T14" fmla="*/ 0 60000 65536"/>
                <a:gd name="T15" fmla="*/ 0 w 39"/>
                <a:gd name="T16" fmla="*/ 0 h 33"/>
                <a:gd name="T17" fmla="*/ 39 w 39"/>
                <a:gd name="T18" fmla="*/ 33 h 33"/>
              </a:gdLst>
              <a:ahLst/>
              <a:cxnLst>
                <a:cxn ang="T10">
                  <a:pos x="T0" y="T1"/>
                </a:cxn>
                <a:cxn ang="T11">
                  <a:pos x="T2" y="T3"/>
                </a:cxn>
                <a:cxn ang="T12">
                  <a:pos x="T4" y="T5"/>
                </a:cxn>
                <a:cxn ang="T13">
                  <a:pos x="T6" y="T7"/>
                </a:cxn>
                <a:cxn ang="T14">
                  <a:pos x="T8" y="T9"/>
                </a:cxn>
              </a:cxnLst>
              <a:rect l="T15" t="T16" r="T17" b="T18"/>
              <a:pathLst>
                <a:path w="39" h="33">
                  <a:moveTo>
                    <a:pt x="39" y="0"/>
                  </a:moveTo>
                  <a:lnTo>
                    <a:pt x="20" y="21"/>
                  </a:lnTo>
                  <a:lnTo>
                    <a:pt x="0" y="33"/>
                  </a:lnTo>
                  <a:lnTo>
                    <a:pt x="26" y="25"/>
                  </a:lnTo>
                  <a:lnTo>
                    <a:pt x="3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9" name="Freeform 117">
              <a:extLst>
                <a:ext uri="{FF2B5EF4-FFF2-40B4-BE49-F238E27FC236}">
                  <a16:creationId xmlns:a16="http://schemas.microsoft.com/office/drawing/2014/main" id="{B4C15868-31C9-4531-93A5-D0C29224A050}"/>
                </a:ext>
              </a:extLst>
            </p:cNvPr>
            <p:cNvSpPr>
              <a:spLocks/>
            </p:cNvSpPr>
            <p:nvPr/>
          </p:nvSpPr>
          <p:spPr bwMode="auto">
            <a:xfrm>
              <a:off x="332" y="1858"/>
              <a:ext cx="7" cy="7"/>
            </a:xfrm>
            <a:custGeom>
              <a:avLst/>
              <a:gdLst>
                <a:gd name="T0" fmla="*/ 0 w 38"/>
                <a:gd name="T1" fmla="*/ 0 h 35"/>
                <a:gd name="T2" fmla="*/ 0 w 38"/>
                <a:gd name="T3" fmla="*/ 0 h 35"/>
                <a:gd name="T4" fmla="*/ 0 w 38"/>
                <a:gd name="T5" fmla="*/ 0 h 35"/>
                <a:gd name="T6" fmla="*/ 0 w 38"/>
                <a:gd name="T7" fmla="*/ 0 h 35"/>
                <a:gd name="T8" fmla="*/ 0 w 38"/>
                <a:gd name="T9" fmla="*/ 0 h 35"/>
                <a:gd name="T10" fmla="*/ 0 w 38"/>
                <a:gd name="T11" fmla="*/ 0 h 35"/>
                <a:gd name="T12" fmla="*/ 0 w 38"/>
                <a:gd name="T13" fmla="*/ 0 h 35"/>
                <a:gd name="T14" fmla="*/ 0 w 38"/>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5"/>
                <a:gd name="T26" fmla="*/ 38 w 38"/>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5">
                  <a:moveTo>
                    <a:pt x="0" y="0"/>
                  </a:moveTo>
                  <a:lnTo>
                    <a:pt x="3" y="13"/>
                  </a:lnTo>
                  <a:lnTo>
                    <a:pt x="22" y="29"/>
                  </a:lnTo>
                  <a:lnTo>
                    <a:pt x="38" y="35"/>
                  </a:lnTo>
                  <a:lnTo>
                    <a:pt x="12" y="32"/>
                  </a:lnTo>
                  <a:lnTo>
                    <a:pt x="3" y="21"/>
                  </a:lnTo>
                  <a:lnTo>
                    <a:pt x="2" y="9"/>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0" name="Freeform 118">
              <a:extLst>
                <a:ext uri="{FF2B5EF4-FFF2-40B4-BE49-F238E27FC236}">
                  <a16:creationId xmlns:a16="http://schemas.microsoft.com/office/drawing/2014/main" id="{DADDB975-1310-491E-977B-10B2C99BBA5A}"/>
                </a:ext>
              </a:extLst>
            </p:cNvPr>
            <p:cNvSpPr>
              <a:spLocks/>
            </p:cNvSpPr>
            <p:nvPr/>
          </p:nvSpPr>
          <p:spPr bwMode="auto">
            <a:xfrm>
              <a:off x="278" y="1810"/>
              <a:ext cx="41" cy="31"/>
            </a:xfrm>
            <a:custGeom>
              <a:avLst/>
              <a:gdLst>
                <a:gd name="T0" fmla="*/ 0 w 201"/>
                <a:gd name="T1" fmla="*/ 0 h 158"/>
                <a:gd name="T2" fmla="*/ 0 w 201"/>
                <a:gd name="T3" fmla="*/ 0 h 158"/>
                <a:gd name="T4" fmla="*/ 0 w 201"/>
                <a:gd name="T5" fmla="*/ 0 h 158"/>
                <a:gd name="T6" fmla="*/ 0 w 201"/>
                <a:gd name="T7" fmla="*/ 0 h 158"/>
                <a:gd name="T8" fmla="*/ 0 w 201"/>
                <a:gd name="T9" fmla="*/ 0 h 158"/>
                <a:gd name="T10" fmla="*/ 0 w 201"/>
                <a:gd name="T11" fmla="*/ 0 h 158"/>
                <a:gd name="T12" fmla="*/ 0 w 201"/>
                <a:gd name="T13" fmla="*/ 0 h 158"/>
                <a:gd name="T14" fmla="*/ 0 60000 65536"/>
                <a:gd name="T15" fmla="*/ 0 60000 65536"/>
                <a:gd name="T16" fmla="*/ 0 60000 65536"/>
                <a:gd name="T17" fmla="*/ 0 60000 65536"/>
                <a:gd name="T18" fmla="*/ 0 60000 65536"/>
                <a:gd name="T19" fmla="*/ 0 60000 65536"/>
                <a:gd name="T20" fmla="*/ 0 60000 65536"/>
                <a:gd name="T21" fmla="*/ 0 w 201"/>
                <a:gd name="T22" fmla="*/ 0 h 158"/>
                <a:gd name="T23" fmla="*/ 201 w 201"/>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158">
                  <a:moveTo>
                    <a:pt x="165" y="158"/>
                  </a:moveTo>
                  <a:lnTo>
                    <a:pt x="201" y="76"/>
                  </a:lnTo>
                  <a:lnTo>
                    <a:pt x="132" y="31"/>
                  </a:lnTo>
                  <a:lnTo>
                    <a:pt x="29" y="0"/>
                  </a:lnTo>
                  <a:lnTo>
                    <a:pt x="0" y="87"/>
                  </a:lnTo>
                  <a:lnTo>
                    <a:pt x="94" y="114"/>
                  </a:lnTo>
                  <a:lnTo>
                    <a:pt x="165" y="158"/>
                  </a:lnTo>
                  <a:close/>
                </a:path>
              </a:pathLst>
            </a:custGeom>
            <a:solidFill>
              <a:srgbClr val="FFFFFF"/>
            </a:solidFill>
            <a:ln w="317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1" name="Oval 119">
              <a:extLst>
                <a:ext uri="{FF2B5EF4-FFF2-40B4-BE49-F238E27FC236}">
                  <a16:creationId xmlns:a16="http://schemas.microsoft.com/office/drawing/2014/main" id="{5AB76AE1-E08F-4E75-B154-EEBAE6C9BD07}"/>
                </a:ext>
              </a:extLst>
            </p:cNvPr>
            <p:cNvSpPr>
              <a:spLocks noChangeArrowheads="1"/>
            </p:cNvSpPr>
            <p:nvPr/>
          </p:nvSpPr>
          <p:spPr bwMode="auto">
            <a:xfrm>
              <a:off x="304" y="1824"/>
              <a:ext cx="7" cy="9"/>
            </a:xfrm>
            <a:prstGeom prst="ellipse">
              <a:avLst/>
            </a:prstGeom>
            <a:solidFill>
              <a:srgbClr val="FFFFFF"/>
            </a:solidFill>
            <a:ln w="3175">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2" name="Freeform 120">
              <a:extLst>
                <a:ext uri="{FF2B5EF4-FFF2-40B4-BE49-F238E27FC236}">
                  <a16:creationId xmlns:a16="http://schemas.microsoft.com/office/drawing/2014/main" id="{A48AEEDD-495E-4742-8FF6-A446CC051FF8}"/>
                </a:ext>
              </a:extLst>
            </p:cNvPr>
            <p:cNvSpPr>
              <a:spLocks/>
            </p:cNvSpPr>
            <p:nvPr/>
          </p:nvSpPr>
          <p:spPr bwMode="auto">
            <a:xfrm>
              <a:off x="297" y="1826"/>
              <a:ext cx="10" cy="22"/>
            </a:xfrm>
            <a:custGeom>
              <a:avLst/>
              <a:gdLst>
                <a:gd name="T0" fmla="*/ 0 w 52"/>
                <a:gd name="T1" fmla="*/ 0 h 111"/>
                <a:gd name="T2" fmla="*/ 0 w 52"/>
                <a:gd name="T3" fmla="*/ 0 h 111"/>
                <a:gd name="T4" fmla="*/ 0 w 52"/>
                <a:gd name="T5" fmla="*/ 0 h 111"/>
                <a:gd name="T6" fmla="*/ 0 w 52"/>
                <a:gd name="T7" fmla="*/ 0 h 111"/>
                <a:gd name="T8" fmla="*/ 0 w 52"/>
                <a:gd name="T9" fmla="*/ 0 h 111"/>
                <a:gd name="T10" fmla="*/ 0 w 52"/>
                <a:gd name="T11" fmla="*/ 0 h 111"/>
                <a:gd name="T12" fmla="*/ 0 w 52"/>
                <a:gd name="T13" fmla="*/ 0 h 111"/>
                <a:gd name="T14" fmla="*/ 0 w 52"/>
                <a:gd name="T15" fmla="*/ 0 h 111"/>
                <a:gd name="T16" fmla="*/ 0 w 52"/>
                <a:gd name="T17" fmla="*/ 0 h 111"/>
                <a:gd name="T18" fmla="*/ 0 w 52"/>
                <a:gd name="T19" fmla="*/ 0 h 111"/>
                <a:gd name="T20" fmla="*/ 0 w 52"/>
                <a:gd name="T21" fmla="*/ 0 h 111"/>
                <a:gd name="T22" fmla="*/ 0 w 52"/>
                <a:gd name="T23" fmla="*/ 0 h 111"/>
                <a:gd name="T24" fmla="*/ 0 w 52"/>
                <a:gd name="T25" fmla="*/ 0 h 111"/>
                <a:gd name="T26" fmla="*/ 0 w 52"/>
                <a:gd name="T27" fmla="*/ 0 h 111"/>
                <a:gd name="T28" fmla="*/ 0 w 52"/>
                <a:gd name="T29" fmla="*/ 0 h 111"/>
                <a:gd name="T30" fmla="*/ 0 w 52"/>
                <a:gd name="T31" fmla="*/ 0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111"/>
                <a:gd name="T50" fmla="*/ 52 w 52"/>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111">
                  <a:moveTo>
                    <a:pt x="4" y="74"/>
                  </a:moveTo>
                  <a:lnTo>
                    <a:pt x="7" y="55"/>
                  </a:lnTo>
                  <a:lnTo>
                    <a:pt x="5" y="36"/>
                  </a:lnTo>
                  <a:lnTo>
                    <a:pt x="4" y="23"/>
                  </a:lnTo>
                  <a:lnTo>
                    <a:pt x="0" y="13"/>
                  </a:lnTo>
                  <a:lnTo>
                    <a:pt x="4" y="4"/>
                  </a:lnTo>
                  <a:lnTo>
                    <a:pt x="11" y="0"/>
                  </a:lnTo>
                  <a:lnTo>
                    <a:pt x="27" y="6"/>
                  </a:lnTo>
                  <a:lnTo>
                    <a:pt x="33" y="16"/>
                  </a:lnTo>
                  <a:lnTo>
                    <a:pt x="37" y="27"/>
                  </a:lnTo>
                  <a:lnTo>
                    <a:pt x="39" y="39"/>
                  </a:lnTo>
                  <a:lnTo>
                    <a:pt x="40" y="59"/>
                  </a:lnTo>
                  <a:lnTo>
                    <a:pt x="52" y="79"/>
                  </a:lnTo>
                  <a:lnTo>
                    <a:pt x="23" y="111"/>
                  </a:lnTo>
                  <a:lnTo>
                    <a:pt x="11" y="103"/>
                  </a:lnTo>
                  <a:lnTo>
                    <a:pt x="4" y="74"/>
                  </a:lnTo>
                  <a:close/>
                </a:path>
              </a:pathLst>
            </a:custGeom>
            <a:solidFill>
              <a:srgbClr val="FFC080"/>
            </a:solidFill>
            <a:ln w="3175">
              <a:solidFill>
                <a:srgbClr val="402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3" name="Freeform 121">
              <a:extLst>
                <a:ext uri="{FF2B5EF4-FFF2-40B4-BE49-F238E27FC236}">
                  <a16:creationId xmlns:a16="http://schemas.microsoft.com/office/drawing/2014/main" id="{82583C54-5095-4867-AD3B-4574DB641E21}"/>
                </a:ext>
              </a:extLst>
            </p:cNvPr>
            <p:cNvSpPr>
              <a:spLocks/>
            </p:cNvSpPr>
            <p:nvPr/>
          </p:nvSpPr>
          <p:spPr bwMode="auto">
            <a:xfrm>
              <a:off x="301" y="1841"/>
              <a:ext cx="7" cy="7"/>
            </a:xfrm>
            <a:custGeom>
              <a:avLst/>
              <a:gdLst>
                <a:gd name="T0" fmla="*/ 0 w 35"/>
                <a:gd name="T1" fmla="*/ 0 h 34"/>
                <a:gd name="T2" fmla="*/ 0 w 35"/>
                <a:gd name="T3" fmla="*/ 0 h 34"/>
                <a:gd name="T4" fmla="*/ 0 w 35"/>
                <a:gd name="T5" fmla="*/ 0 h 34"/>
                <a:gd name="T6" fmla="*/ 0 w 35"/>
                <a:gd name="T7" fmla="*/ 0 h 34"/>
                <a:gd name="T8" fmla="*/ 0 w 35"/>
                <a:gd name="T9" fmla="*/ 0 h 34"/>
                <a:gd name="T10" fmla="*/ 0 60000 65536"/>
                <a:gd name="T11" fmla="*/ 0 60000 65536"/>
                <a:gd name="T12" fmla="*/ 0 60000 65536"/>
                <a:gd name="T13" fmla="*/ 0 60000 65536"/>
                <a:gd name="T14" fmla="*/ 0 60000 65536"/>
                <a:gd name="T15" fmla="*/ 0 w 35"/>
                <a:gd name="T16" fmla="*/ 0 h 34"/>
                <a:gd name="T17" fmla="*/ 35 w 35"/>
                <a:gd name="T18" fmla="*/ 34 h 34"/>
              </a:gdLst>
              <a:ahLst/>
              <a:cxnLst>
                <a:cxn ang="T10">
                  <a:pos x="T0" y="T1"/>
                </a:cxn>
                <a:cxn ang="T11">
                  <a:pos x="T2" y="T3"/>
                </a:cxn>
                <a:cxn ang="T12">
                  <a:pos x="T4" y="T5"/>
                </a:cxn>
                <a:cxn ang="T13">
                  <a:pos x="T6" y="T7"/>
                </a:cxn>
                <a:cxn ang="T14">
                  <a:pos x="T8" y="T9"/>
                </a:cxn>
              </a:cxnLst>
              <a:rect l="T15" t="T16" r="T17" b="T18"/>
              <a:pathLst>
                <a:path w="35" h="34">
                  <a:moveTo>
                    <a:pt x="24" y="0"/>
                  </a:moveTo>
                  <a:lnTo>
                    <a:pt x="35" y="4"/>
                  </a:lnTo>
                  <a:lnTo>
                    <a:pt x="9" y="34"/>
                  </a:lnTo>
                  <a:lnTo>
                    <a:pt x="0" y="26"/>
                  </a:lnTo>
                  <a:lnTo>
                    <a:pt x="24" y="0"/>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4" name="Freeform 122">
              <a:extLst>
                <a:ext uri="{FF2B5EF4-FFF2-40B4-BE49-F238E27FC236}">
                  <a16:creationId xmlns:a16="http://schemas.microsoft.com/office/drawing/2014/main" id="{02460E35-270D-4034-B867-96E81D5CBC20}"/>
                </a:ext>
              </a:extLst>
            </p:cNvPr>
            <p:cNvSpPr>
              <a:spLocks/>
            </p:cNvSpPr>
            <p:nvPr/>
          </p:nvSpPr>
          <p:spPr bwMode="auto">
            <a:xfrm>
              <a:off x="312" y="1815"/>
              <a:ext cx="9" cy="20"/>
            </a:xfrm>
            <a:custGeom>
              <a:avLst/>
              <a:gdLst>
                <a:gd name="T0" fmla="*/ 0 w 48"/>
                <a:gd name="T1" fmla="*/ 0 h 97"/>
                <a:gd name="T2" fmla="*/ 0 w 48"/>
                <a:gd name="T3" fmla="*/ 0 h 97"/>
                <a:gd name="T4" fmla="*/ 0 w 48"/>
                <a:gd name="T5" fmla="*/ 0 h 97"/>
                <a:gd name="T6" fmla="*/ 0 w 48"/>
                <a:gd name="T7" fmla="*/ 0 h 97"/>
                <a:gd name="T8" fmla="*/ 0 w 48"/>
                <a:gd name="T9" fmla="*/ 0 h 97"/>
                <a:gd name="T10" fmla="*/ 0 w 48"/>
                <a:gd name="T11" fmla="*/ 0 h 97"/>
                <a:gd name="T12" fmla="*/ 0 w 48"/>
                <a:gd name="T13" fmla="*/ 0 h 97"/>
                <a:gd name="T14" fmla="*/ 0 w 48"/>
                <a:gd name="T15" fmla="*/ 0 h 97"/>
                <a:gd name="T16" fmla="*/ 0 w 48"/>
                <a:gd name="T17" fmla="*/ 0 h 97"/>
                <a:gd name="T18" fmla="*/ 0 w 48"/>
                <a:gd name="T19" fmla="*/ 0 h 97"/>
                <a:gd name="T20" fmla="*/ 0 w 48"/>
                <a:gd name="T21" fmla="*/ 0 h 97"/>
                <a:gd name="T22" fmla="*/ 0 w 48"/>
                <a:gd name="T23" fmla="*/ 0 h 97"/>
                <a:gd name="T24" fmla="*/ 0 w 48"/>
                <a:gd name="T25" fmla="*/ 0 h 97"/>
                <a:gd name="T26" fmla="*/ 0 w 48"/>
                <a:gd name="T27" fmla="*/ 0 h 97"/>
                <a:gd name="T28" fmla="*/ 0 w 48"/>
                <a:gd name="T29" fmla="*/ 0 h 97"/>
                <a:gd name="T30" fmla="*/ 0 w 48"/>
                <a:gd name="T31" fmla="*/ 0 h 97"/>
                <a:gd name="T32" fmla="*/ 0 w 48"/>
                <a:gd name="T33" fmla="*/ 0 h 97"/>
                <a:gd name="T34" fmla="*/ 0 w 48"/>
                <a:gd name="T35" fmla="*/ 0 h 97"/>
                <a:gd name="T36" fmla="*/ 0 w 48"/>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97"/>
                <a:gd name="T59" fmla="*/ 48 w 48"/>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97">
                  <a:moveTo>
                    <a:pt x="0" y="23"/>
                  </a:moveTo>
                  <a:lnTo>
                    <a:pt x="4" y="43"/>
                  </a:lnTo>
                  <a:lnTo>
                    <a:pt x="6" y="51"/>
                  </a:lnTo>
                  <a:lnTo>
                    <a:pt x="7" y="64"/>
                  </a:lnTo>
                  <a:lnTo>
                    <a:pt x="5" y="73"/>
                  </a:lnTo>
                  <a:lnTo>
                    <a:pt x="7" y="84"/>
                  </a:lnTo>
                  <a:lnTo>
                    <a:pt x="14" y="95"/>
                  </a:lnTo>
                  <a:lnTo>
                    <a:pt x="21" y="96"/>
                  </a:lnTo>
                  <a:lnTo>
                    <a:pt x="34" y="97"/>
                  </a:lnTo>
                  <a:lnTo>
                    <a:pt x="43" y="91"/>
                  </a:lnTo>
                  <a:lnTo>
                    <a:pt x="46" y="88"/>
                  </a:lnTo>
                  <a:lnTo>
                    <a:pt x="48" y="77"/>
                  </a:lnTo>
                  <a:lnTo>
                    <a:pt x="48" y="59"/>
                  </a:lnTo>
                  <a:lnTo>
                    <a:pt x="48" y="48"/>
                  </a:lnTo>
                  <a:lnTo>
                    <a:pt x="46" y="32"/>
                  </a:lnTo>
                  <a:lnTo>
                    <a:pt x="44" y="22"/>
                  </a:lnTo>
                  <a:lnTo>
                    <a:pt x="36" y="0"/>
                  </a:lnTo>
                  <a:lnTo>
                    <a:pt x="7" y="1"/>
                  </a:lnTo>
                  <a:lnTo>
                    <a:pt x="0" y="23"/>
                  </a:lnTo>
                  <a:close/>
                </a:path>
              </a:pathLst>
            </a:custGeom>
            <a:solidFill>
              <a:srgbClr val="FFC080"/>
            </a:solidFill>
            <a:ln w="3175">
              <a:solidFill>
                <a:srgbClr val="402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5" name="Freeform 123">
              <a:extLst>
                <a:ext uri="{FF2B5EF4-FFF2-40B4-BE49-F238E27FC236}">
                  <a16:creationId xmlns:a16="http://schemas.microsoft.com/office/drawing/2014/main" id="{77228270-5E2C-4A54-A0A3-ED903F88FD2C}"/>
                </a:ext>
              </a:extLst>
            </p:cNvPr>
            <p:cNvSpPr>
              <a:spLocks/>
            </p:cNvSpPr>
            <p:nvPr/>
          </p:nvSpPr>
          <p:spPr bwMode="auto">
            <a:xfrm>
              <a:off x="315" y="1828"/>
              <a:ext cx="5" cy="4"/>
            </a:xfrm>
            <a:custGeom>
              <a:avLst/>
              <a:gdLst>
                <a:gd name="T0" fmla="*/ 0 w 24"/>
                <a:gd name="T1" fmla="*/ 0 h 20"/>
                <a:gd name="T2" fmla="*/ 0 w 24"/>
                <a:gd name="T3" fmla="*/ 0 h 20"/>
                <a:gd name="T4" fmla="*/ 0 w 24"/>
                <a:gd name="T5" fmla="*/ 0 h 20"/>
                <a:gd name="T6" fmla="*/ 0 w 24"/>
                <a:gd name="T7" fmla="*/ 0 h 20"/>
                <a:gd name="T8" fmla="*/ 0 w 24"/>
                <a:gd name="T9" fmla="*/ 0 h 20"/>
                <a:gd name="T10" fmla="*/ 0 w 24"/>
                <a:gd name="T11" fmla="*/ 0 h 20"/>
                <a:gd name="T12" fmla="*/ 0 w 24"/>
                <a:gd name="T13" fmla="*/ 0 h 20"/>
                <a:gd name="T14" fmla="*/ 0 w 24"/>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0"/>
                <a:gd name="T26" fmla="*/ 24 w 24"/>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0">
                  <a:moveTo>
                    <a:pt x="24" y="5"/>
                  </a:moveTo>
                  <a:lnTo>
                    <a:pt x="12" y="0"/>
                  </a:lnTo>
                  <a:lnTo>
                    <a:pt x="3" y="1"/>
                  </a:lnTo>
                  <a:lnTo>
                    <a:pt x="0" y="5"/>
                  </a:lnTo>
                  <a:lnTo>
                    <a:pt x="1" y="20"/>
                  </a:lnTo>
                  <a:lnTo>
                    <a:pt x="3" y="8"/>
                  </a:lnTo>
                  <a:lnTo>
                    <a:pt x="5" y="4"/>
                  </a:lnTo>
                  <a:lnTo>
                    <a:pt x="24"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126" name="Group 124">
            <a:extLst>
              <a:ext uri="{FF2B5EF4-FFF2-40B4-BE49-F238E27FC236}">
                <a16:creationId xmlns:a16="http://schemas.microsoft.com/office/drawing/2014/main" id="{693CBB73-5566-4444-8183-AA5AE01B6833}"/>
              </a:ext>
            </a:extLst>
          </p:cNvPr>
          <p:cNvGrpSpPr>
            <a:grpSpLocks/>
          </p:cNvGrpSpPr>
          <p:nvPr/>
        </p:nvGrpSpPr>
        <p:grpSpPr bwMode="auto">
          <a:xfrm>
            <a:off x="558800" y="4398963"/>
            <a:ext cx="220662" cy="112712"/>
            <a:chOff x="375" y="2315"/>
            <a:chExt cx="139" cy="71"/>
          </a:xfrm>
        </p:grpSpPr>
        <p:sp>
          <p:nvSpPr>
            <p:cNvPr id="127" name="Freeform 125">
              <a:extLst>
                <a:ext uri="{FF2B5EF4-FFF2-40B4-BE49-F238E27FC236}">
                  <a16:creationId xmlns:a16="http://schemas.microsoft.com/office/drawing/2014/main" id="{09722370-A04D-42F4-B2C4-3D9E03D76A8D}"/>
                </a:ext>
              </a:extLst>
            </p:cNvPr>
            <p:cNvSpPr>
              <a:spLocks/>
            </p:cNvSpPr>
            <p:nvPr/>
          </p:nvSpPr>
          <p:spPr bwMode="auto">
            <a:xfrm>
              <a:off x="375" y="2315"/>
              <a:ext cx="139" cy="71"/>
            </a:xfrm>
            <a:custGeom>
              <a:avLst/>
              <a:gdLst>
                <a:gd name="T0" fmla="*/ 0 w 691"/>
                <a:gd name="T1" fmla="*/ 0 h 355"/>
                <a:gd name="T2" fmla="*/ 0 w 691"/>
                <a:gd name="T3" fmla="*/ 0 h 355"/>
                <a:gd name="T4" fmla="*/ 0 w 691"/>
                <a:gd name="T5" fmla="*/ 0 h 355"/>
                <a:gd name="T6" fmla="*/ 0 w 691"/>
                <a:gd name="T7" fmla="*/ 0 h 355"/>
                <a:gd name="T8" fmla="*/ 0 w 691"/>
                <a:gd name="T9" fmla="*/ 0 h 355"/>
                <a:gd name="T10" fmla="*/ 0 w 691"/>
                <a:gd name="T11" fmla="*/ 0 h 355"/>
                <a:gd name="T12" fmla="*/ 0 w 691"/>
                <a:gd name="T13" fmla="*/ 0 h 355"/>
                <a:gd name="T14" fmla="*/ 0 w 691"/>
                <a:gd name="T15" fmla="*/ 0 h 355"/>
                <a:gd name="T16" fmla="*/ 0 w 691"/>
                <a:gd name="T17" fmla="*/ 0 h 355"/>
                <a:gd name="T18" fmla="*/ 0 w 691"/>
                <a:gd name="T19" fmla="*/ 0 h 355"/>
                <a:gd name="T20" fmla="*/ 0 w 691"/>
                <a:gd name="T21" fmla="*/ 0 h 355"/>
                <a:gd name="T22" fmla="*/ 0 w 691"/>
                <a:gd name="T23" fmla="*/ 0 h 355"/>
                <a:gd name="T24" fmla="*/ 0 w 691"/>
                <a:gd name="T25" fmla="*/ 0 h 355"/>
                <a:gd name="T26" fmla="*/ 0 w 691"/>
                <a:gd name="T27" fmla="*/ 0 h 355"/>
                <a:gd name="T28" fmla="*/ 0 w 691"/>
                <a:gd name="T29" fmla="*/ 0 h 355"/>
                <a:gd name="T30" fmla="*/ 0 w 691"/>
                <a:gd name="T31" fmla="*/ 0 h 355"/>
                <a:gd name="T32" fmla="*/ 0 w 691"/>
                <a:gd name="T33" fmla="*/ 0 h 355"/>
                <a:gd name="T34" fmla="*/ 0 w 691"/>
                <a:gd name="T35" fmla="*/ 0 h 355"/>
                <a:gd name="T36" fmla="*/ 0 w 691"/>
                <a:gd name="T37" fmla="*/ 0 h 355"/>
                <a:gd name="T38" fmla="*/ 0 w 691"/>
                <a:gd name="T39" fmla="*/ 0 h 3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1"/>
                <a:gd name="T61" fmla="*/ 0 h 355"/>
                <a:gd name="T62" fmla="*/ 691 w 691"/>
                <a:gd name="T63" fmla="*/ 355 h 3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1" h="355">
                  <a:moveTo>
                    <a:pt x="279" y="11"/>
                  </a:moveTo>
                  <a:lnTo>
                    <a:pt x="274" y="104"/>
                  </a:lnTo>
                  <a:lnTo>
                    <a:pt x="455" y="189"/>
                  </a:lnTo>
                  <a:lnTo>
                    <a:pt x="607" y="226"/>
                  </a:lnTo>
                  <a:lnTo>
                    <a:pt x="691" y="263"/>
                  </a:lnTo>
                  <a:lnTo>
                    <a:pt x="687" y="313"/>
                  </a:lnTo>
                  <a:lnTo>
                    <a:pt x="577" y="343"/>
                  </a:lnTo>
                  <a:lnTo>
                    <a:pt x="413" y="355"/>
                  </a:lnTo>
                  <a:lnTo>
                    <a:pt x="274" y="331"/>
                  </a:lnTo>
                  <a:lnTo>
                    <a:pt x="188" y="307"/>
                  </a:lnTo>
                  <a:lnTo>
                    <a:pt x="183" y="334"/>
                  </a:lnTo>
                  <a:lnTo>
                    <a:pt x="74" y="331"/>
                  </a:lnTo>
                  <a:lnTo>
                    <a:pt x="7" y="318"/>
                  </a:lnTo>
                  <a:lnTo>
                    <a:pt x="7" y="270"/>
                  </a:lnTo>
                  <a:lnTo>
                    <a:pt x="0" y="242"/>
                  </a:lnTo>
                  <a:lnTo>
                    <a:pt x="0" y="173"/>
                  </a:lnTo>
                  <a:lnTo>
                    <a:pt x="18" y="135"/>
                  </a:lnTo>
                  <a:lnTo>
                    <a:pt x="53" y="91"/>
                  </a:lnTo>
                  <a:lnTo>
                    <a:pt x="60" y="0"/>
                  </a:lnTo>
                  <a:lnTo>
                    <a:pt x="279" y="11"/>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28" name="Freeform 126">
              <a:extLst>
                <a:ext uri="{FF2B5EF4-FFF2-40B4-BE49-F238E27FC236}">
                  <a16:creationId xmlns:a16="http://schemas.microsoft.com/office/drawing/2014/main" id="{C1AC0E0B-31D5-4DC4-AB33-9315CFD9C65C}"/>
                </a:ext>
              </a:extLst>
            </p:cNvPr>
            <p:cNvSpPr>
              <a:spLocks/>
            </p:cNvSpPr>
            <p:nvPr/>
          </p:nvSpPr>
          <p:spPr bwMode="auto">
            <a:xfrm>
              <a:off x="421" y="2341"/>
              <a:ext cx="42" cy="22"/>
            </a:xfrm>
            <a:custGeom>
              <a:avLst/>
              <a:gdLst>
                <a:gd name="T0" fmla="*/ 0 w 208"/>
                <a:gd name="T1" fmla="*/ 0 h 110"/>
                <a:gd name="T2" fmla="*/ 0 w 208"/>
                <a:gd name="T3" fmla="*/ 0 h 110"/>
                <a:gd name="T4" fmla="*/ 0 w 208"/>
                <a:gd name="T5" fmla="*/ 0 h 110"/>
                <a:gd name="T6" fmla="*/ 0 w 208"/>
                <a:gd name="T7" fmla="*/ 0 h 110"/>
                <a:gd name="T8" fmla="*/ 0 w 208"/>
                <a:gd name="T9" fmla="*/ 0 h 110"/>
                <a:gd name="T10" fmla="*/ 0 60000 65536"/>
                <a:gd name="T11" fmla="*/ 0 60000 65536"/>
                <a:gd name="T12" fmla="*/ 0 60000 65536"/>
                <a:gd name="T13" fmla="*/ 0 60000 65536"/>
                <a:gd name="T14" fmla="*/ 0 60000 65536"/>
                <a:gd name="T15" fmla="*/ 0 w 208"/>
                <a:gd name="T16" fmla="*/ 0 h 110"/>
                <a:gd name="T17" fmla="*/ 208 w 208"/>
                <a:gd name="T18" fmla="*/ 110 h 110"/>
              </a:gdLst>
              <a:ahLst/>
              <a:cxnLst>
                <a:cxn ang="T10">
                  <a:pos x="T0" y="T1"/>
                </a:cxn>
                <a:cxn ang="T11">
                  <a:pos x="T2" y="T3"/>
                </a:cxn>
                <a:cxn ang="T12">
                  <a:pos x="T4" y="T5"/>
                </a:cxn>
                <a:cxn ang="T13">
                  <a:pos x="T6" y="T7"/>
                </a:cxn>
                <a:cxn ang="T14">
                  <a:pos x="T8" y="T9"/>
                </a:cxn>
              </a:cxnLst>
              <a:rect l="T15" t="T16" r="T17" b="T18"/>
              <a:pathLst>
                <a:path w="208" h="110">
                  <a:moveTo>
                    <a:pt x="53" y="0"/>
                  </a:moveTo>
                  <a:lnTo>
                    <a:pt x="0" y="58"/>
                  </a:lnTo>
                  <a:lnTo>
                    <a:pt x="186" y="110"/>
                  </a:lnTo>
                  <a:lnTo>
                    <a:pt x="208" y="70"/>
                  </a:lnTo>
                  <a:lnTo>
                    <a:pt x="5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29" name="Freeform 127">
              <a:extLst>
                <a:ext uri="{FF2B5EF4-FFF2-40B4-BE49-F238E27FC236}">
                  <a16:creationId xmlns:a16="http://schemas.microsoft.com/office/drawing/2014/main" id="{BF49F0FA-2D12-4D6B-AAB7-12171F66DAD9}"/>
                </a:ext>
              </a:extLst>
            </p:cNvPr>
            <p:cNvSpPr>
              <a:spLocks/>
            </p:cNvSpPr>
            <p:nvPr/>
          </p:nvSpPr>
          <p:spPr bwMode="auto">
            <a:xfrm>
              <a:off x="463" y="2356"/>
              <a:ext cx="46" cy="13"/>
            </a:xfrm>
            <a:custGeom>
              <a:avLst/>
              <a:gdLst>
                <a:gd name="T0" fmla="*/ 0 w 233"/>
                <a:gd name="T1" fmla="*/ 0 h 67"/>
                <a:gd name="T2" fmla="*/ 0 w 233"/>
                <a:gd name="T3" fmla="*/ 0 h 67"/>
                <a:gd name="T4" fmla="*/ 0 w 233"/>
                <a:gd name="T5" fmla="*/ 0 h 67"/>
                <a:gd name="T6" fmla="*/ 0 w 233"/>
                <a:gd name="T7" fmla="*/ 0 h 67"/>
                <a:gd name="T8" fmla="*/ 0 w 233"/>
                <a:gd name="T9" fmla="*/ 0 h 67"/>
                <a:gd name="T10" fmla="*/ 0 w 233"/>
                <a:gd name="T11" fmla="*/ 0 h 67"/>
                <a:gd name="T12" fmla="*/ 0 w 233"/>
                <a:gd name="T13" fmla="*/ 0 h 67"/>
                <a:gd name="T14" fmla="*/ 0 60000 65536"/>
                <a:gd name="T15" fmla="*/ 0 60000 65536"/>
                <a:gd name="T16" fmla="*/ 0 60000 65536"/>
                <a:gd name="T17" fmla="*/ 0 60000 65536"/>
                <a:gd name="T18" fmla="*/ 0 60000 65536"/>
                <a:gd name="T19" fmla="*/ 0 60000 65536"/>
                <a:gd name="T20" fmla="*/ 0 60000 65536"/>
                <a:gd name="T21" fmla="*/ 0 w 233"/>
                <a:gd name="T22" fmla="*/ 0 h 67"/>
                <a:gd name="T23" fmla="*/ 233 w 233"/>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 h="67">
                  <a:moveTo>
                    <a:pt x="27" y="0"/>
                  </a:moveTo>
                  <a:lnTo>
                    <a:pt x="0" y="32"/>
                  </a:lnTo>
                  <a:lnTo>
                    <a:pt x="115" y="62"/>
                  </a:lnTo>
                  <a:lnTo>
                    <a:pt x="168" y="67"/>
                  </a:lnTo>
                  <a:lnTo>
                    <a:pt x="233" y="64"/>
                  </a:lnTo>
                  <a:lnTo>
                    <a:pt x="165" y="30"/>
                  </a:lnTo>
                  <a:lnTo>
                    <a:pt x="27"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0" name="Freeform 128">
              <a:extLst>
                <a:ext uri="{FF2B5EF4-FFF2-40B4-BE49-F238E27FC236}">
                  <a16:creationId xmlns:a16="http://schemas.microsoft.com/office/drawing/2014/main" id="{D5209BF6-849A-44BB-89F5-4DAB53852631}"/>
                </a:ext>
              </a:extLst>
            </p:cNvPr>
            <p:cNvSpPr>
              <a:spLocks/>
            </p:cNvSpPr>
            <p:nvPr/>
          </p:nvSpPr>
          <p:spPr bwMode="auto">
            <a:xfrm>
              <a:off x="376" y="2341"/>
              <a:ext cx="134" cy="41"/>
            </a:xfrm>
            <a:custGeom>
              <a:avLst/>
              <a:gdLst>
                <a:gd name="T0" fmla="*/ 0 w 670"/>
                <a:gd name="T1" fmla="*/ 0 h 209"/>
                <a:gd name="T2" fmla="*/ 0 w 670"/>
                <a:gd name="T3" fmla="*/ 0 h 209"/>
                <a:gd name="T4" fmla="*/ 0 w 670"/>
                <a:gd name="T5" fmla="*/ 0 h 209"/>
                <a:gd name="T6" fmla="*/ 0 w 670"/>
                <a:gd name="T7" fmla="*/ 0 h 209"/>
                <a:gd name="T8" fmla="*/ 0 w 670"/>
                <a:gd name="T9" fmla="*/ 0 h 209"/>
                <a:gd name="T10" fmla="*/ 0 w 670"/>
                <a:gd name="T11" fmla="*/ 0 h 209"/>
                <a:gd name="T12" fmla="*/ 0 w 670"/>
                <a:gd name="T13" fmla="*/ 0 h 209"/>
                <a:gd name="T14" fmla="*/ 0 w 670"/>
                <a:gd name="T15" fmla="*/ 0 h 209"/>
                <a:gd name="T16" fmla="*/ 0 w 670"/>
                <a:gd name="T17" fmla="*/ 0 h 209"/>
                <a:gd name="T18" fmla="*/ 0 w 670"/>
                <a:gd name="T19" fmla="*/ 0 h 209"/>
                <a:gd name="T20" fmla="*/ 0 w 670"/>
                <a:gd name="T21" fmla="*/ 0 h 209"/>
                <a:gd name="T22" fmla="*/ 0 w 670"/>
                <a:gd name="T23" fmla="*/ 0 h 209"/>
                <a:gd name="T24" fmla="*/ 0 w 670"/>
                <a:gd name="T25" fmla="*/ 0 h 209"/>
                <a:gd name="T26" fmla="*/ 0 w 670"/>
                <a:gd name="T27" fmla="*/ 0 h 209"/>
                <a:gd name="T28" fmla="*/ 0 w 670"/>
                <a:gd name="T29" fmla="*/ 0 h 209"/>
                <a:gd name="T30" fmla="*/ 0 w 670"/>
                <a:gd name="T31" fmla="*/ 0 h 209"/>
                <a:gd name="T32" fmla="*/ 0 w 670"/>
                <a:gd name="T33" fmla="*/ 0 h 209"/>
                <a:gd name="T34" fmla="*/ 0 w 670"/>
                <a:gd name="T35" fmla="*/ 0 h 209"/>
                <a:gd name="T36" fmla="*/ 0 w 670"/>
                <a:gd name="T37" fmla="*/ 0 h 2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0"/>
                <a:gd name="T58" fmla="*/ 0 h 209"/>
                <a:gd name="T59" fmla="*/ 670 w 670"/>
                <a:gd name="T60" fmla="*/ 209 h 2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0" h="209">
                  <a:moveTo>
                    <a:pt x="670" y="178"/>
                  </a:moveTo>
                  <a:lnTo>
                    <a:pt x="670" y="146"/>
                  </a:lnTo>
                  <a:lnTo>
                    <a:pt x="582" y="155"/>
                  </a:lnTo>
                  <a:lnTo>
                    <a:pt x="442" y="134"/>
                  </a:lnTo>
                  <a:lnTo>
                    <a:pt x="361" y="116"/>
                  </a:lnTo>
                  <a:lnTo>
                    <a:pt x="206" y="66"/>
                  </a:lnTo>
                  <a:lnTo>
                    <a:pt x="140" y="58"/>
                  </a:lnTo>
                  <a:lnTo>
                    <a:pt x="73" y="34"/>
                  </a:lnTo>
                  <a:lnTo>
                    <a:pt x="40" y="0"/>
                  </a:lnTo>
                  <a:lnTo>
                    <a:pt x="0" y="43"/>
                  </a:lnTo>
                  <a:lnTo>
                    <a:pt x="0" y="132"/>
                  </a:lnTo>
                  <a:lnTo>
                    <a:pt x="49" y="146"/>
                  </a:lnTo>
                  <a:lnTo>
                    <a:pt x="170" y="162"/>
                  </a:lnTo>
                  <a:lnTo>
                    <a:pt x="218" y="167"/>
                  </a:lnTo>
                  <a:lnTo>
                    <a:pt x="298" y="196"/>
                  </a:lnTo>
                  <a:lnTo>
                    <a:pt x="388" y="209"/>
                  </a:lnTo>
                  <a:lnTo>
                    <a:pt x="452" y="209"/>
                  </a:lnTo>
                  <a:lnTo>
                    <a:pt x="553" y="209"/>
                  </a:lnTo>
                  <a:lnTo>
                    <a:pt x="670" y="1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1" name="Freeform 129">
              <a:extLst>
                <a:ext uri="{FF2B5EF4-FFF2-40B4-BE49-F238E27FC236}">
                  <a16:creationId xmlns:a16="http://schemas.microsoft.com/office/drawing/2014/main" id="{6558D7D2-4236-419B-9F33-7353BC5BD140}"/>
                </a:ext>
              </a:extLst>
            </p:cNvPr>
            <p:cNvSpPr>
              <a:spLocks/>
            </p:cNvSpPr>
            <p:nvPr/>
          </p:nvSpPr>
          <p:spPr bwMode="auto">
            <a:xfrm>
              <a:off x="386" y="2317"/>
              <a:ext cx="44" cy="34"/>
            </a:xfrm>
            <a:custGeom>
              <a:avLst/>
              <a:gdLst>
                <a:gd name="T0" fmla="*/ 0 w 219"/>
                <a:gd name="T1" fmla="*/ 0 h 171"/>
                <a:gd name="T2" fmla="*/ 0 w 219"/>
                <a:gd name="T3" fmla="*/ 0 h 171"/>
                <a:gd name="T4" fmla="*/ 0 w 219"/>
                <a:gd name="T5" fmla="*/ 0 h 171"/>
                <a:gd name="T6" fmla="*/ 0 w 219"/>
                <a:gd name="T7" fmla="*/ 0 h 171"/>
                <a:gd name="T8" fmla="*/ 0 w 219"/>
                <a:gd name="T9" fmla="*/ 0 h 171"/>
                <a:gd name="T10" fmla="*/ 0 w 219"/>
                <a:gd name="T11" fmla="*/ 0 h 171"/>
                <a:gd name="T12" fmla="*/ 0 w 219"/>
                <a:gd name="T13" fmla="*/ 0 h 171"/>
                <a:gd name="T14" fmla="*/ 0 w 219"/>
                <a:gd name="T15" fmla="*/ 0 h 171"/>
                <a:gd name="T16" fmla="*/ 0 w 219"/>
                <a:gd name="T17" fmla="*/ 0 h 171"/>
                <a:gd name="T18" fmla="*/ 0 w 219"/>
                <a:gd name="T19" fmla="*/ 0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171"/>
                <a:gd name="T32" fmla="*/ 219 w 219"/>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171">
                  <a:moveTo>
                    <a:pt x="214" y="11"/>
                  </a:moveTo>
                  <a:lnTo>
                    <a:pt x="207" y="96"/>
                  </a:lnTo>
                  <a:lnTo>
                    <a:pt x="219" y="114"/>
                  </a:lnTo>
                  <a:lnTo>
                    <a:pt x="170" y="171"/>
                  </a:lnTo>
                  <a:lnTo>
                    <a:pt x="103" y="171"/>
                  </a:lnTo>
                  <a:lnTo>
                    <a:pt x="26" y="146"/>
                  </a:lnTo>
                  <a:lnTo>
                    <a:pt x="0" y="112"/>
                  </a:lnTo>
                  <a:lnTo>
                    <a:pt x="15" y="89"/>
                  </a:lnTo>
                  <a:lnTo>
                    <a:pt x="20" y="0"/>
                  </a:lnTo>
                  <a:lnTo>
                    <a:pt x="214" y="1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32" name="Group 130">
            <a:extLst>
              <a:ext uri="{FF2B5EF4-FFF2-40B4-BE49-F238E27FC236}">
                <a16:creationId xmlns:a16="http://schemas.microsoft.com/office/drawing/2014/main" id="{E876FC30-6B75-4945-8A6D-D63A9A81C305}"/>
              </a:ext>
            </a:extLst>
          </p:cNvPr>
          <p:cNvGrpSpPr>
            <a:grpSpLocks/>
          </p:cNvGrpSpPr>
          <p:nvPr/>
        </p:nvGrpSpPr>
        <p:grpSpPr bwMode="auto">
          <a:xfrm>
            <a:off x="563562" y="4202113"/>
            <a:ext cx="92075" cy="225425"/>
            <a:chOff x="378" y="2191"/>
            <a:chExt cx="58" cy="142"/>
          </a:xfrm>
        </p:grpSpPr>
        <p:sp>
          <p:nvSpPr>
            <p:cNvPr id="133" name="Freeform 131">
              <a:extLst>
                <a:ext uri="{FF2B5EF4-FFF2-40B4-BE49-F238E27FC236}">
                  <a16:creationId xmlns:a16="http://schemas.microsoft.com/office/drawing/2014/main" id="{AAB1450C-2AF2-4EE6-93D8-38D36AD52D92}"/>
                </a:ext>
              </a:extLst>
            </p:cNvPr>
            <p:cNvSpPr>
              <a:spLocks/>
            </p:cNvSpPr>
            <p:nvPr/>
          </p:nvSpPr>
          <p:spPr bwMode="auto">
            <a:xfrm>
              <a:off x="378" y="2191"/>
              <a:ext cx="58" cy="142"/>
            </a:xfrm>
            <a:custGeom>
              <a:avLst/>
              <a:gdLst>
                <a:gd name="T0" fmla="*/ 0 w 292"/>
                <a:gd name="T1" fmla="*/ 0 h 710"/>
                <a:gd name="T2" fmla="*/ 0 w 292"/>
                <a:gd name="T3" fmla="*/ 0 h 710"/>
                <a:gd name="T4" fmla="*/ 0 w 292"/>
                <a:gd name="T5" fmla="*/ 0 h 710"/>
                <a:gd name="T6" fmla="*/ 0 w 292"/>
                <a:gd name="T7" fmla="*/ 0 h 710"/>
                <a:gd name="T8" fmla="*/ 0 w 292"/>
                <a:gd name="T9" fmla="*/ 0 h 710"/>
                <a:gd name="T10" fmla="*/ 0 w 292"/>
                <a:gd name="T11" fmla="*/ 0 h 710"/>
                <a:gd name="T12" fmla="*/ 0 w 292"/>
                <a:gd name="T13" fmla="*/ 0 h 710"/>
                <a:gd name="T14" fmla="*/ 0 w 292"/>
                <a:gd name="T15" fmla="*/ 0 h 710"/>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710"/>
                <a:gd name="T26" fmla="*/ 292 w 292"/>
                <a:gd name="T27" fmla="*/ 710 h 7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710">
                  <a:moveTo>
                    <a:pt x="24" y="15"/>
                  </a:moveTo>
                  <a:lnTo>
                    <a:pt x="6" y="256"/>
                  </a:lnTo>
                  <a:lnTo>
                    <a:pt x="10" y="454"/>
                  </a:lnTo>
                  <a:lnTo>
                    <a:pt x="0" y="678"/>
                  </a:lnTo>
                  <a:lnTo>
                    <a:pt x="144" y="710"/>
                  </a:lnTo>
                  <a:lnTo>
                    <a:pt x="283" y="710"/>
                  </a:lnTo>
                  <a:lnTo>
                    <a:pt x="292" y="0"/>
                  </a:lnTo>
                  <a:lnTo>
                    <a:pt x="24" y="15"/>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4" name="Freeform 132">
              <a:extLst>
                <a:ext uri="{FF2B5EF4-FFF2-40B4-BE49-F238E27FC236}">
                  <a16:creationId xmlns:a16="http://schemas.microsoft.com/office/drawing/2014/main" id="{6E3D0F37-CEAE-4173-8628-1247F0B87F86}"/>
                </a:ext>
              </a:extLst>
            </p:cNvPr>
            <p:cNvSpPr>
              <a:spLocks/>
            </p:cNvSpPr>
            <p:nvPr/>
          </p:nvSpPr>
          <p:spPr bwMode="auto">
            <a:xfrm>
              <a:off x="383" y="2193"/>
              <a:ext cx="50" cy="136"/>
            </a:xfrm>
            <a:custGeom>
              <a:avLst/>
              <a:gdLst>
                <a:gd name="T0" fmla="*/ 0 w 252"/>
                <a:gd name="T1" fmla="*/ 0 h 681"/>
                <a:gd name="T2" fmla="*/ 0 w 252"/>
                <a:gd name="T3" fmla="*/ 0 h 681"/>
                <a:gd name="T4" fmla="*/ 0 w 252"/>
                <a:gd name="T5" fmla="*/ 0 h 681"/>
                <a:gd name="T6" fmla="*/ 0 w 252"/>
                <a:gd name="T7" fmla="*/ 0 h 681"/>
                <a:gd name="T8" fmla="*/ 0 w 252"/>
                <a:gd name="T9" fmla="*/ 0 h 681"/>
                <a:gd name="T10" fmla="*/ 0 w 252"/>
                <a:gd name="T11" fmla="*/ 0 h 681"/>
                <a:gd name="T12" fmla="*/ 0 w 252"/>
                <a:gd name="T13" fmla="*/ 0 h 681"/>
                <a:gd name="T14" fmla="*/ 0 w 252"/>
                <a:gd name="T15" fmla="*/ 0 h 681"/>
                <a:gd name="T16" fmla="*/ 0 60000 65536"/>
                <a:gd name="T17" fmla="*/ 0 60000 65536"/>
                <a:gd name="T18" fmla="*/ 0 60000 65536"/>
                <a:gd name="T19" fmla="*/ 0 60000 65536"/>
                <a:gd name="T20" fmla="*/ 0 60000 65536"/>
                <a:gd name="T21" fmla="*/ 0 60000 65536"/>
                <a:gd name="T22" fmla="*/ 0 60000 65536"/>
                <a:gd name="T23" fmla="*/ 0 60000 65536"/>
                <a:gd name="T24" fmla="*/ 0 w 252"/>
                <a:gd name="T25" fmla="*/ 0 h 681"/>
                <a:gd name="T26" fmla="*/ 252 w 252"/>
                <a:gd name="T27" fmla="*/ 681 h 6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2" h="681">
                  <a:moveTo>
                    <a:pt x="23" y="21"/>
                  </a:moveTo>
                  <a:lnTo>
                    <a:pt x="0" y="223"/>
                  </a:lnTo>
                  <a:lnTo>
                    <a:pt x="5" y="385"/>
                  </a:lnTo>
                  <a:lnTo>
                    <a:pt x="5" y="633"/>
                  </a:lnTo>
                  <a:lnTo>
                    <a:pt x="128" y="681"/>
                  </a:lnTo>
                  <a:lnTo>
                    <a:pt x="238" y="681"/>
                  </a:lnTo>
                  <a:lnTo>
                    <a:pt x="252" y="0"/>
                  </a:lnTo>
                  <a:lnTo>
                    <a:pt x="23" y="2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35" name="Group 133">
            <a:extLst>
              <a:ext uri="{FF2B5EF4-FFF2-40B4-BE49-F238E27FC236}">
                <a16:creationId xmlns:a16="http://schemas.microsoft.com/office/drawing/2014/main" id="{AD076B67-9973-4A5F-B4D1-E0693A6EE5AD}"/>
              </a:ext>
            </a:extLst>
          </p:cNvPr>
          <p:cNvGrpSpPr>
            <a:grpSpLocks/>
          </p:cNvGrpSpPr>
          <p:nvPr/>
        </p:nvGrpSpPr>
        <p:grpSpPr bwMode="auto">
          <a:xfrm>
            <a:off x="611187" y="4430713"/>
            <a:ext cx="223838" cy="112712"/>
            <a:chOff x="408" y="2335"/>
            <a:chExt cx="141" cy="71"/>
          </a:xfrm>
        </p:grpSpPr>
        <p:sp>
          <p:nvSpPr>
            <p:cNvPr id="136" name="Freeform 134">
              <a:extLst>
                <a:ext uri="{FF2B5EF4-FFF2-40B4-BE49-F238E27FC236}">
                  <a16:creationId xmlns:a16="http://schemas.microsoft.com/office/drawing/2014/main" id="{FD401DB0-2657-4C2B-B1CB-F0B18D960BD3}"/>
                </a:ext>
              </a:extLst>
            </p:cNvPr>
            <p:cNvSpPr>
              <a:spLocks/>
            </p:cNvSpPr>
            <p:nvPr/>
          </p:nvSpPr>
          <p:spPr bwMode="auto">
            <a:xfrm>
              <a:off x="408" y="2335"/>
              <a:ext cx="141" cy="71"/>
            </a:xfrm>
            <a:custGeom>
              <a:avLst/>
              <a:gdLst>
                <a:gd name="T0" fmla="*/ 0 w 703"/>
                <a:gd name="T1" fmla="*/ 0 h 356"/>
                <a:gd name="T2" fmla="*/ 0 w 703"/>
                <a:gd name="T3" fmla="*/ 0 h 356"/>
                <a:gd name="T4" fmla="*/ 0 w 703"/>
                <a:gd name="T5" fmla="*/ 0 h 356"/>
                <a:gd name="T6" fmla="*/ 0 w 703"/>
                <a:gd name="T7" fmla="*/ 0 h 356"/>
                <a:gd name="T8" fmla="*/ 0 w 703"/>
                <a:gd name="T9" fmla="*/ 0 h 356"/>
                <a:gd name="T10" fmla="*/ 0 w 703"/>
                <a:gd name="T11" fmla="*/ 0 h 356"/>
                <a:gd name="T12" fmla="*/ 0 w 703"/>
                <a:gd name="T13" fmla="*/ 0 h 356"/>
                <a:gd name="T14" fmla="*/ 0 w 703"/>
                <a:gd name="T15" fmla="*/ 0 h 356"/>
                <a:gd name="T16" fmla="*/ 0 w 703"/>
                <a:gd name="T17" fmla="*/ 0 h 356"/>
                <a:gd name="T18" fmla="*/ 0 w 703"/>
                <a:gd name="T19" fmla="*/ 0 h 356"/>
                <a:gd name="T20" fmla="*/ 0 w 703"/>
                <a:gd name="T21" fmla="*/ 0 h 356"/>
                <a:gd name="T22" fmla="*/ 0 w 703"/>
                <a:gd name="T23" fmla="*/ 0 h 356"/>
                <a:gd name="T24" fmla="*/ 0 w 703"/>
                <a:gd name="T25" fmla="*/ 0 h 356"/>
                <a:gd name="T26" fmla="*/ 0 w 703"/>
                <a:gd name="T27" fmla="*/ 0 h 356"/>
                <a:gd name="T28" fmla="*/ 0 w 703"/>
                <a:gd name="T29" fmla="*/ 0 h 356"/>
                <a:gd name="T30" fmla="*/ 0 w 703"/>
                <a:gd name="T31" fmla="*/ 0 h 356"/>
                <a:gd name="T32" fmla="*/ 0 w 703"/>
                <a:gd name="T33" fmla="*/ 0 h 356"/>
                <a:gd name="T34" fmla="*/ 0 w 703"/>
                <a:gd name="T35" fmla="*/ 0 h 356"/>
                <a:gd name="T36" fmla="*/ 0 w 703"/>
                <a:gd name="T37" fmla="*/ 0 h 356"/>
                <a:gd name="T38" fmla="*/ 0 w 703"/>
                <a:gd name="T39" fmla="*/ 0 h 3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3"/>
                <a:gd name="T61" fmla="*/ 0 h 356"/>
                <a:gd name="T62" fmla="*/ 703 w 703"/>
                <a:gd name="T63" fmla="*/ 356 h 3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3" h="356">
                  <a:moveTo>
                    <a:pt x="285" y="13"/>
                  </a:moveTo>
                  <a:lnTo>
                    <a:pt x="280" y="104"/>
                  </a:lnTo>
                  <a:lnTo>
                    <a:pt x="463" y="191"/>
                  </a:lnTo>
                  <a:lnTo>
                    <a:pt x="617" y="227"/>
                  </a:lnTo>
                  <a:lnTo>
                    <a:pt x="703" y="264"/>
                  </a:lnTo>
                  <a:lnTo>
                    <a:pt x="698" y="314"/>
                  </a:lnTo>
                  <a:lnTo>
                    <a:pt x="588" y="345"/>
                  </a:lnTo>
                  <a:lnTo>
                    <a:pt x="420" y="356"/>
                  </a:lnTo>
                  <a:lnTo>
                    <a:pt x="280" y="332"/>
                  </a:lnTo>
                  <a:lnTo>
                    <a:pt x="194" y="307"/>
                  </a:lnTo>
                  <a:lnTo>
                    <a:pt x="188" y="335"/>
                  </a:lnTo>
                  <a:lnTo>
                    <a:pt x="76" y="332"/>
                  </a:lnTo>
                  <a:lnTo>
                    <a:pt x="8" y="320"/>
                  </a:lnTo>
                  <a:lnTo>
                    <a:pt x="8" y="271"/>
                  </a:lnTo>
                  <a:lnTo>
                    <a:pt x="0" y="243"/>
                  </a:lnTo>
                  <a:lnTo>
                    <a:pt x="0" y="174"/>
                  </a:lnTo>
                  <a:lnTo>
                    <a:pt x="22" y="136"/>
                  </a:lnTo>
                  <a:lnTo>
                    <a:pt x="56" y="94"/>
                  </a:lnTo>
                  <a:lnTo>
                    <a:pt x="64" y="0"/>
                  </a:lnTo>
                  <a:lnTo>
                    <a:pt x="285" y="13"/>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7" name="Freeform 135">
              <a:extLst>
                <a:ext uri="{FF2B5EF4-FFF2-40B4-BE49-F238E27FC236}">
                  <a16:creationId xmlns:a16="http://schemas.microsoft.com/office/drawing/2014/main" id="{7B9E3744-2C52-4392-9CB9-7482AF528269}"/>
                </a:ext>
              </a:extLst>
            </p:cNvPr>
            <p:cNvSpPr>
              <a:spLocks/>
            </p:cNvSpPr>
            <p:nvPr/>
          </p:nvSpPr>
          <p:spPr bwMode="auto">
            <a:xfrm>
              <a:off x="455" y="2361"/>
              <a:ext cx="42" cy="22"/>
            </a:xfrm>
            <a:custGeom>
              <a:avLst/>
              <a:gdLst>
                <a:gd name="T0" fmla="*/ 0 w 210"/>
                <a:gd name="T1" fmla="*/ 0 h 111"/>
                <a:gd name="T2" fmla="*/ 0 w 210"/>
                <a:gd name="T3" fmla="*/ 0 h 111"/>
                <a:gd name="T4" fmla="*/ 0 w 210"/>
                <a:gd name="T5" fmla="*/ 0 h 111"/>
                <a:gd name="T6" fmla="*/ 0 w 210"/>
                <a:gd name="T7" fmla="*/ 0 h 111"/>
                <a:gd name="T8" fmla="*/ 0 w 210"/>
                <a:gd name="T9" fmla="*/ 0 h 111"/>
                <a:gd name="T10" fmla="*/ 0 60000 65536"/>
                <a:gd name="T11" fmla="*/ 0 60000 65536"/>
                <a:gd name="T12" fmla="*/ 0 60000 65536"/>
                <a:gd name="T13" fmla="*/ 0 60000 65536"/>
                <a:gd name="T14" fmla="*/ 0 60000 65536"/>
                <a:gd name="T15" fmla="*/ 0 w 210"/>
                <a:gd name="T16" fmla="*/ 0 h 111"/>
                <a:gd name="T17" fmla="*/ 210 w 210"/>
                <a:gd name="T18" fmla="*/ 111 h 111"/>
              </a:gdLst>
              <a:ahLst/>
              <a:cxnLst>
                <a:cxn ang="T10">
                  <a:pos x="T0" y="T1"/>
                </a:cxn>
                <a:cxn ang="T11">
                  <a:pos x="T2" y="T3"/>
                </a:cxn>
                <a:cxn ang="T12">
                  <a:pos x="T4" y="T5"/>
                </a:cxn>
                <a:cxn ang="T13">
                  <a:pos x="T6" y="T7"/>
                </a:cxn>
                <a:cxn ang="T14">
                  <a:pos x="T8" y="T9"/>
                </a:cxn>
              </a:cxnLst>
              <a:rect l="T15" t="T16" r="T17" b="T18"/>
              <a:pathLst>
                <a:path w="210" h="111">
                  <a:moveTo>
                    <a:pt x="53" y="0"/>
                  </a:moveTo>
                  <a:lnTo>
                    <a:pt x="0" y="60"/>
                  </a:lnTo>
                  <a:lnTo>
                    <a:pt x="187" y="111"/>
                  </a:lnTo>
                  <a:lnTo>
                    <a:pt x="210" y="71"/>
                  </a:lnTo>
                  <a:lnTo>
                    <a:pt x="5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8" name="Freeform 136">
              <a:extLst>
                <a:ext uri="{FF2B5EF4-FFF2-40B4-BE49-F238E27FC236}">
                  <a16:creationId xmlns:a16="http://schemas.microsoft.com/office/drawing/2014/main" id="{3F798C52-FE04-43D2-9A82-F55B82E8B645}"/>
                </a:ext>
              </a:extLst>
            </p:cNvPr>
            <p:cNvSpPr>
              <a:spLocks/>
            </p:cNvSpPr>
            <p:nvPr/>
          </p:nvSpPr>
          <p:spPr bwMode="auto">
            <a:xfrm>
              <a:off x="497" y="2377"/>
              <a:ext cx="47" cy="13"/>
            </a:xfrm>
            <a:custGeom>
              <a:avLst/>
              <a:gdLst>
                <a:gd name="T0" fmla="*/ 0 w 237"/>
                <a:gd name="T1" fmla="*/ 0 h 66"/>
                <a:gd name="T2" fmla="*/ 0 w 237"/>
                <a:gd name="T3" fmla="*/ 0 h 66"/>
                <a:gd name="T4" fmla="*/ 0 w 237"/>
                <a:gd name="T5" fmla="*/ 0 h 66"/>
                <a:gd name="T6" fmla="*/ 0 w 237"/>
                <a:gd name="T7" fmla="*/ 0 h 66"/>
                <a:gd name="T8" fmla="*/ 0 w 237"/>
                <a:gd name="T9" fmla="*/ 0 h 66"/>
                <a:gd name="T10" fmla="*/ 0 w 237"/>
                <a:gd name="T11" fmla="*/ 0 h 66"/>
                <a:gd name="T12" fmla="*/ 0 w 237"/>
                <a:gd name="T13" fmla="*/ 0 h 66"/>
                <a:gd name="T14" fmla="*/ 0 60000 65536"/>
                <a:gd name="T15" fmla="*/ 0 60000 65536"/>
                <a:gd name="T16" fmla="*/ 0 60000 65536"/>
                <a:gd name="T17" fmla="*/ 0 60000 65536"/>
                <a:gd name="T18" fmla="*/ 0 60000 65536"/>
                <a:gd name="T19" fmla="*/ 0 60000 65536"/>
                <a:gd name="T20" fmla="*/ 0 60000 65536"/>
                <a:gd name="T21" fmla="*/ 0 w 237"/>
                <a:gd name="T22" fmla="*/ 0 h 66"/>
                <a:gd name="T23" fmla="*/ 237 w 237"/>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66">
                  <a:moveTo>
                    <a:pt x="27" y="0"/>
                  </a:moveTo>
                  <a:lnTo>
                    <a:pt x="0" y="31"/>
                  </a:lnTo>
                  <a:lnTo>
                    <a:pt x="116" y="59"/>
                  </a:lnTo>
                  <a:lnTo>
                    <a:pt x="171" y="66"/>
                  </a:lnTo>
                  <a:lnTo>
                    <a:pt x="237" y="61"/>
                  </a:lnTo>
                  <a:lnTo>
                    <a:pt x="168" y="28"/>
                  </a:lnTo>
                  <a:lnTo>
                    <a:pt x="27"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9" name="Freeform 137">
              <a:extLst>
                <a:ext uri="{FF2B5EF4-FFF2-40B4-BE49-F238E27FC236}">
                  <a16:creationId xmlns:a16="http://schemas.microsoft.com/office/drawing/2014/main" id="{EAA33919-573F-45FC-B2A0-35F43A6C9C23}"/>
                </a:ext>
              </a:extLst>
            </p:cNvPr>
            <p:cNvSpPr>
              <a:spLocks/>
            </p:cNvSpPr>
            <p:nvPr/>
          </p:nvSpPr>
          <p:spPr bwMode="auto">
            <a:xfrm>
              <a:off x="410" y="2361"/>
              <a:ext cx="135" cy="42"/>
            </a:xfrm>
            <a:custGeom>
              <a:avLst/>
              <a:gdLst>
                <a:gd name="T0" fmla="*/ 0 w 678"/>
                <a:gd name="T1" fmla="*/ 0 h 211"/>
                <a:gd name="T2" fmla="*/ 0 w 678"/>
                <a:gd name="T3" fmla="*/ 0 h 211"/>
                <a:gd name="T4" fmla="*/ 0 w 678"/>
                <a:gd name="T5" fmla="*/ 0 h 211"/>
                <a:gd name="T6" fmla="*/ 0 w 678"/>
                <a:gd name="T7" fmla="*/ 0 h 211"/>
                <a:gd name="T8" fmla="*/ 0 w 678"/>
                <a:gd name="T9" fmla="*/ 0 h 211"/>
                <a:gd name="T10" fmla="*/ 0 w 678"/>
                <a:gd name="T11" fmla="*/ 0 h 211"/>
                <a:gd name="T12" fmla="*/ 0 w 678"/>
                <a:gd name="T13" fmla="*/ 0 h 211"/>
                <a:gd name="T14" fmla="*/ 0 w 678"/>
                <a:gd name="T15" fmla="*/ 0 h 211"/>
                <a:gd name="T16" fmla="*/ 0 w 678"/>
                <a:gd name="T17" fmla="*/ 0 h 211"/>
                <a:gd name="T18" fmla="*/ 0 w 678"/>
                <a:gd name="T19" fmla="*/ 0 h 211"/>
                <a:gd name="T20" fmla="*/ 0 w 678"/>
                <a:gd name="T21" fmla="*/ 0 h 211"/>
                <a:gd name="T22" fmla="*/ 0 w 678"/>
                <a:gd name="T23" fmla="*/ 0 h 211"/>
                <a:gd name="T24" fmla="*/ 0 w 678"/>
                <a:gd name="T25" fmla="*/ 0 h 211"/>
                <a:gd name="T26" fmla="*/ 0 w 678"/>
                <a:gd name="T27" fmla="*/ 0 h 211"/>
                <a:gd name="T28" fmla="*/ 0 w 678"/>
                <a:gd name="T29" fmla="*/ 0 h 211"/>
                <a:gd name="T30" fmla="*/ 0 w 678"/>
                <a:gd name="T31" fmla="*/ 0 h 211"/>
                <a:gd name="T32" fmla="*/ 0 w 678"/>
                <a:gd name="T33" fmla="*/ 0 h 211"/>
                <a:gd name="T34" fmla="*/ 0 w 678"/>
                <a:gd name="T35" fmla="*/ 0 h 211"/>
                <a:gd name="T36" fmla="*/ 0 w 678"/>
                <a:gd name="T37" fmla="*/ 0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8"/>
                <a:gd name="T58" fmla="*/ 0 h 211"/>
                <a:gd name="T59" fmla="*/ 678 w 678"/>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8" h="211">
                  <a:moveTo>
                    <a:pt x="678" y="178"/>
                  </a:moveTo>
                  <a:lnTo>
                    <a:pt x="678" y="147"/>
                  </a:lnTo>
                  <a:lnTo>
                    <a:pt x="590" y="156"/>
                  </a:lnTo>
                  <a:lnTo>
                    <a:pt x="446" y="136"/>
                  </a:lnTo>
                  <a:lnTo>
                    <a:pt x="365" y="117"/>
                  </a:lnTo>
                  <a:lnTo>
                    <a:pt x="209" y="66"/>
                  </a:lnTo>
                  <a:lnTo>
                    <a:pt x="140" y="60"/>
                  </a:lnTo>
                  <a:lnTo>
                    <a:pt x="74" y="35"/>
                  </a:lnTo>
                  <a:lnTo>
                    <a:pt x="39" y="0"/>
                  </a:lnTo>
                  <a:lnTo>
                    <a:pt x="0" y="44"/>
                  </a:lnTo>
                  <a:lnTo>
                    <a:pt x="0" y="133"/>
                  </a:lnTo>
                  <a:lnTo>
                    <a:pt x="50" y="147"/>
                  </a:lnTo>
                  <a:lnTo>
                    <a:pt x="171" y="162"/>
                  </a:lnTo>
                  <a:lnTo>
                    <a:pt x="220" y="170"/>
                  </a:lnTo>
                  <a:lnTo>
                    <a:pt x="300" y="197"/>
                  </a:lnTo>
                  <a:lnTo>
                    <a:pt x="392" y="211"/>
                  </a:lnTo>
                  <a:lnTo>
                    <a:pt x="458" y="211"/>
                  </a:lnTo>
                  <a:lnTo>
                    <a:pt x="560" y="211"/>
                  </a:lnTo>
                  <a:lnTo>
                    <a:pt x="678" y="1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0" name="Freeform 138">
              <a:extLst>
                <a:ext uri="{FF2B5EF4-FFF2-40B4-BE49-F238E27FC236}">
                  <a16:creationId xmlns:a16="http://schemas.microsoft.com/office/drawing/2014/main" id="{CD5A2CA1-27EF-44E6-B7D6-2FA9378BACF4}"/>
                </a:ext>
              </a:extLst>
            </p:cNvPr>
            <p:cNvSpPr>
              <a:spLocks/>
            </p:cNvSpPr>
            <p:nvPr/>
          </p:nvSpPr>
          <p:spPr bwMode="auto">
            <a:xfrm>
              <a:off x="419" y="2337"/>
              <a:ext cx="45" cy="34"/>
            </a:xfrm>
            <a:custGeom>
              <a:avLst/>
              <a:gdLst>
                <a:gd name="T0" fmla="*/ 0 w 224"/>
                <a:gd name="T1" fmla="*/ 0 h 170"/>
                <a:gd name="T2" fmla="*/ 0 w 224"/>
                <a:gd name="T3" fmla="*/ 0 h 170"/>
                <a:gd name="T4" fmla="*/ 0 w 224"/>
                <a:gd name="T5" fmla="*/ 0 h 170"/>
                <a:gd name="T6" fmla="*/ 0 w 224"/>
                <a:gd name="T7" fmla="*/ 0 h 170"/>
                <a:gd name="T8" fmla="*/ 0 w 224"/>
                <a:gd name="T9" fmla="*/ 0 h 170"/>
                <a:gd name="T10" fmla="*/ 0 w 224"/>
                <a:gd name="T11" fmla="*/ 0 h 170"/>
                <a:gd name="T12" fmla="*/ 0 w 224"/>
                <a:gd name="T13" fmla="*/ 0 h 170"/>
                <a:gd name="T14" fmla="*/ 0 w 224"/>
                <a:gd name="T15" fmla="*/ 0 h 170"/>
                <a:gd name="T16" fmla="*/ 0 w 224"/>
                <a:gd name="T17" fmla="*/ 0 h 170"/>
                <a:gd name="T18" fmla="*/ 0 w 224"/>
                <a:gd name="T19" fmla="*/ 0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4"/>
                <a:gd name="T31" fmla="*/ 0 h 170"/>
                <a:gd name="T32" fmla="*/ 224 w 224"/>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4" h="170">
                  <a:moveTo>
                    <a:pt x="216" y="12"/>
                  </a:moveTo>
                  <a:lnTo>
                    <a:pt x="210" y="95"/>
                  </a:lnTo>
                  <a:lnTo>
                    <a:pt x="224" y="114"/>
                  </a:lnTo>
                  <a:lnTo>
                    <a:pt x="173" y="170"/>
                  </a:lnTo>
                  <a:lnTo>
                    <a:pt x="105" y="170"/>
                  </a:lnTo>
                  <a:lnTo>
                    <a:pt x="28" y="145"/>
                  </a:lnTo>
                  <a:lnTo>
                    <a:pt x="0" y="112"/>
                  </a:lnTo>
                  <a:lnTo>
                    <a:pt x="16" y="89"/>
                  </a:lnTo>
                  <a:lnTo>
                    <a:pt x="20" y="0"/>
                  </a:lnTo>
                  <a:lnTo>
                    <a:pt x="216" y="12"/>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41" name="Oval 139">
            <a:extLst>
              <a:ext uri="{FF2B5EF4-FFF2-40B4-BE49-F238E27FC236}">
                <a16:creationId xmlns:a16="http://schemas.microsoft.com/office/drawing/2014/main" id="{BEDCF45D-72FE-4C33-B4F0-430ABFADF649}"/>
              </a:ext>
            </a:extLst>
          </p:cNvPr>
          <p:cNvSpPr>
            <a:spLocks noChangeArrowheads="1"/>
          </p:cNvSpPr>
          <p:nvPr/>
        </p:nvSpPr>
        <p:spPr bwMode="auto">
          <a:xfrm>
            <a:off x="277812" y="4432300"/>
            <a:ext cx="265113" cy="103188"/>
          </a:xfrm>
          <a:prstGeom prst="ellipse">
            <a:avLst/>
          </a:prstGeom>
          <a:solidFill>
            <a:srgbClr val="606060"/>
          </a:solidFill>
          <a:ln w="3175">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2" name="Rectangle 140">
            <a:extLst>
              <a:ext uri="{FF2B5EF4-FFF2-40B4-BE49-F238E27FC236}">
                <a16:creationId xmlns:a16="http://schemas.microsoft.com/office/drawing/2014/main" id="{FC668782-14CF-4F3A-B338-0250A3808048}"/>
              </a:ext>
            </a:extLst>
          </p:cNvPr>
          <p:cNvSpPr>
            <a:spLocks noChangeArrowheads="1"/>
          </p:cNvSpPr>
          <p:nvPr/>
        </p:nvSpPr>
        <p:spPr bwMode="auto">
          <a:xfrm>
            <a:off x="374650" y="4227513"/>
            <a:ext cx="69850" cy="234950"/>
          </a:xfrm>
          <a:prstGeom prst="rect">
            <a:avLst/>
          </a:prstGeom>
          <a:solidFill>
            <a:srgbClr val="606060"/>
          </a:solidFill>
          <a:ln w="3175">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43" name="Group 141">
            <a:extLst>
              <a:ext uri="{FF2B5EF4-FFF2-40B4-BE49-F238E27FC236}">
                <a16:creationId xmlns:a16="http://schemas.microsoft.com/office/drawing/2014/main" id="{E6DCC34C-4604-485A-870F-237F47557354}"/>
              </a:ext>
            </a:extLst>
          </p:cNvPr>
          <p:cNvGrpSpPr>
            <a:grpSpLocks/>
          </p:cNvGrpSpPr>
          <p:nvPr/>
        </p:nvGrpSpPr>
        <p:grpSpPr bwMode="auto">
          <a:xfrm>
            <a:off x="252412" y="4138613"/>
            <a:ext cx="350838" cy="122237"/>
            <a:chOff x="182" y="2151"/>
            <a:chExt cx="221" cy="77"/>
          </a:xfrm>
        </p:grpSpPr>
        <p:sp>
          <p:nvSpPr>
            <p:cNvPr id="144" name="Freeform 142">
              <a:extLst>
                <a:ext uri="{FF2B5EF4-FFF2-40B4-BE49-F238E27FC236}">
                  <a16:creationId xmlns:a16="http://schemas.microsoft.com/office/drawing/2014/main" id="{35CB2096-F193-4FAA-BA65-B6858E8B4796}"/>
                </a:ext>
              </a:extLst>
            </p:cNvPr>
            <p:cNvSpPr>
              <a:spLocks/>
            </p:cNvSpPr>
            <p:nvPr/>
          </p:nvSpPr>
          <p:spPr bwMode="auto">
            <a:xfrm>
              <a:off x="182" y="2151"/>
              <a:ext cx="221" cy="77"/>
            </a:xfrm>
            <a:custGeom>
              <a:avLst/>
              <a:gdLst>
                <a:gd name="T0" fmla="*/ 0 w 1106"/>
                <a:gd name="T1" fmla="*/ 0 h 386"/>
                <a:gd name="T2" fmla="*/ 0 w 1106"/>
                <a:gd name="T3" fmla="*/ 0 h 386"/>
                <a:gd name="T4" fmla="*/ 0 w 1106"/>
                <a:gd name="T5" fmla="*/ 0 h 386"/>
                <a:gd name="T6" fmla="*/ 0 w 1106"/>
                <a:gd name="T7" fmla="*/ 0 h 386"/>
                <a:gd name="T8" fmla="*/ 0 w 1106"/>
                <a:gd name="T9" fmla="*/ 0 h 386"/>
                <a:gd name="T10" fmla="*/ 0 w 1106"/>
                <a:gd name="T11" fmla="*/ 0 h 386"/>
                <a:gd name="T12" fmla="*/ 0 w 1106"/>
                <a:gd name="T13" fmla="*/ 0 h 386"/>
                <a:gd name="T14" fmla="*/ 0 w 1106"/>
                <a:gd name="T15" fmla="*/ 0 h 386"/>
                <a:gd name="T16" fmla="*/ 0 60000 65536"/>
                <a:gd name="T17" fmla="*/ 0 60000 65536"/>
                <a:gd name="T18" fmla="*/ 0 60000 65536"/>
                <a:gd name="T19" fmla="*/ 0 60000 65536"/>
                <a:gd name="T20" fmla="*/ 0 60000 65536"/>
                <a:gd name="T21" fmla="*/ 0 60000 65536"/>
                <a:gd name="T22" fmla="*/ 0 60000 65536"/>
                <a:gd name="T23" fmla="*/ 0 60000 65536"/>
                <a:gd name="T24" fmla="*/ 0 w 1106"/>
                <a:gd name="T25" fmla="*/ 0 h 386"/>
                <a:gd name="T26" fmla="*/ 1106 w 1106"/>
                <a:gd name="T27" fmla="*/ 386 h 3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6" h="386">
                  <a:moveTo>
                    <a:pt x="1106" y="202"/>
                  </a:moveTo>
                  <a:lnTo>
                    <a:pt x="1099" y="321"/>
                  </a:lnTo>
                  <a:lnTo>
                    <a:pt x="735" y="386"/>
                  </a:lnTo>
                  <a:lnTo>
                    <a:pt x="334" y="386"/>
                  </a:lnTo>
                  <a:lnTo>
                    <a:pt x="19" y="288"/>
                  </a:lnTo>
                  <a:lnTo>
                    <a:pt x="0" y="10"/>
                  </a:lnTo>
                  <a:lnTo>
                    <a:pt x="625" y="0"/>
                  </a:lnTo>
                  <a:lnTo>
                    <a:pt x="1106" y="202"/>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5" name="Freeform 143">
              <a:extLst>
                <a:ext uri="{FF2B5EF4-FFF2-40B4-BE49-F238E27FC236}">
                  <a16:creationId xmlns:a16="http://schemas.microsoft.com/office/drawing/2014/main" id="{A236AAF0-3CB5-44C9-9DC0-124BB77D5550}"/>
                </a:ext>
              </a:extLst>
            </p:cNvPr>
            <p:cNvSpPr>
              <a:spLocks/>
            </p:cNvSpPr>
            <p:nvPr/>
          </p:nvSpPr>
          <p:spPr bwMode="auto">
            <a:xfrm>
              <a:off x="187" y="2180"/>
              <a:ext cx="211" cy="45"/>
            </a:xfrm>
            <a:custGeom>
              <a:avLst/>
              <a:gdLst>
                <a:gd name="T0" fmla="*/ 0 w 1055"/>
                <a:gd name="T1" fmla="*/ 0 h 221"/>
                <a:gd name="T2" fmla="*/ 0 w 1055"/>
                <a:gd name="T3" fmla="*/ 0 h 221"/>
                <a:gd name="T4" fmla="*/ 0 w 1055"/>
                <a:gd name="T5" fmla="*/ 0 h 221"/>
                <a:gd name="T6" fmla="*/ 0 w 1055"/>
                <a:gd name="T7" fmla="*/ 0 h 221"/>
                <a:gd name="T8" fmla="*/ 0 w 1055"/>
                <a:gd name="T9" fmla="*/ 0 h 221"/>
                <a:gd name="T10" fmla="*/ 0 w 1055"/>
                <a:gd name="T11" fmla="*/ 0 h 221"/>
                <a:gd name="T12" fmla="*/ 0 w 1055"/>
                <a:gd name="T13" fmla="*/ 0 h 221"/>
                <a:gd name="T14" fmla="*/ 0 w 1055"/>
                <a:gd name="T15" fmla="*/ 0 h 221"/>
                <a:gd name="T16" fmla="*/ 0 w 105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5"/>
                <a:gd name="T28" fmla="*/ 0 h 221"/>
                <a:gd name="T29" fmla="*/ 1055 w 105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5" h="221">
                  <a:moveTo>
                    <a:pt x="1055" y="75"/>
                  </a:moveTo>
                  <a:lnTo>
                    <a:pt x="1049" y="162"/>
                  </a:lnTo>
                  <a:lnTo>
                    <a:pt x="721" y="221"/>
                  </a:lnTo>
                  <a:lnTo>
                    <a:pt x="296" y="221"/>
                  </a:lnTo>
                  <a:lnTo>
                    <a:pt x="0" y="119"/>
                  </a:lnTo>
                  <a:lnTo>
                    <a:pt x="0" y="0"/>
                  </a:lnTo>
                  <a:lnTo>
                    <a:pt x="283" y="119"/>
                  </a:lnTo>
                  <a:lnTo>
                    <a:pt x="716" y="124"/>
                  </a:lnTo>
                  <a:lnTo>
                    <a:pt x="1055" y="7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46" name="Freeform 144">
            <a:extLst>
              <a:ext uri="{FF2B5EF4-FFF2-40B4-BE49-F238E27FC236}">
                <a16:creationId xmlns:a16="http://schemas.microsoft.com/office/drawing/2014/main" id="{EF49E491-3125-4052-B669-F0FF5D287578}"/>
              </a:ext>
            </a:extLst>
          </p:cNvPr>
          <p:cNvSpPr>
            <a:spLocks/>
          </p:cNvSpPr>
          <p:nvPr/>
        </p:nvSpPr>
        <p:spPr bwMode="auto">
          <a:xfrm>
            <a:off x="241300" y="4010025"/>
            <a:ext cx="479425" cy="444500"/>
          </a:xfrm>
          <a:custGeom>
            <a:avLst/>
            <a:gdLst>
              <a:gd name="T0" fmla="*/ 2147483646 w 1507"/>
              <a:gd name="T1" fmla="*/ 2147483646 h 1401"/>
              <a:gd name="T2" fmla="*/ 2147483646 w 1507"/>
              <a:gd name="T3" fmla="*/ 2147483646 h 1401"/>
              <a:gd name="T4" fmla="*/ 2147483646 w 1507"/>
              <a:gd name="T5" fmla="*/ 2147483646 h 1401"/>
              <a:gd name="T6" fmla="*/ 2147483646 w 1507"/>
              <a:gd name="T7" fmla="*/ 2147483646 h 1401"/>
              <a:gd name="T8" fmla="*/ 2147483646 w 1507"/>
              <a:gd name="T9" fmla="*/ 2147483646 h 1401"/>
              <a:gd name="T10" fmla="*/ 2147483646 w 1507"/>
              <a:gd name="T11" fmla="*/ 2147483646 h 1401"/>
              <a:gd name="T12" fmla="*/ 2147483646 w 1507"/>
              <a:gd name="T13" fmla="*/ 2147483646 h 1401"/>
              <a:gd name="T14" fmla="*/ 2147483646 w 1507"/>
              <a:gd name="T15" fmla="*/ 2147483646 h 1401"/>
              <a:gd name="T16" fmla="*/ 2147483646 w 1507"/>
              <a:gd name="T17" fmla="*/ 2147483646 h 1401"/>
              <a:gd name="T18" fmla="*/ 2147483646 w 1507"/>
              <a:gd name="T19" fmla="*/ 2147483646 h 1401"/>
              <a:gd name="T20" fmla="*/ 2147483646 w 1507"/>
              <a:gd name="T21" fmla="*/ 2147483646 h 1401"/>
              <a:gd name="T22" fmla="*/ 2147483646 w 1507"/>
              <a:gd name="T23" fmla="*/ 2147483646 h 1401"/>
              <a:gd name="T24" fmla="*/ 2147483646 w 1507"/>
              <a:gd name="T25" fmla="*/ 2147483646 h 1401"/>
              <a:gd name="T26" fmla="*/ 2147483646 w 1507"/>
              <a:gd name="T27" fmla="*/ 2147483646 h 1401"/>
              <a:gd name="T28" fmla="*/ 2147483646 w 1507"/>
              <a:gd name="T29" fmla="*/ 2147483646 h 1401"/>
              <a:gd name="T30" fmla="*/ 2147483646 w 1507"/>
              <a:gd name="T31" fmla="*/ 2147483646 h 1401"/>
              <a:gd name="T32" fmla="*/ 2147483646 w 1507"/>
              <a:gd name="T33" fmla="*/ 2147483646 h 1401"/>
              <a:gd name="T34" fmla="*/ 2147483646 w 1507"/>
              <a:gd name="T35" fmla="*/ 2147483646 h 1401"/>
              <a:gd name="T36" fmla="*/ 2147483646 w 1507"/>
              <a:gd name="T37" fmla="*/ 2147483646 h 1401"/>
              <a:gd name="T38" fmla="*/ 2147483646 w 1507"/>
              <a:gd name="T39" fmla="*/ 0 h 1401"/>
              <a:gd name="T40" fmla="*/ 2147483646 w 1507"/>
              <a:gd name="T41" fmla="*/ 2147483646 h 1401"/>
              <a:gd name="T42" fmla="*/ 2147483646 w 1507"/>
              <a:gd name="T43" fmla="*/ 2147483646 h 1401"/>
              <a:gd name="T44" fmla="*/ 2147483646 w 1507"/>
              <a:gd name="T45" fmla="*/ 2147483646 h 1401"/>
              <a:gd name="T46" fmla="*/ 2147483646 w 1507"/>
              <a:gd name="T47" fmla="*/ 2147483646 h 1401"/>
              <a:gd name="T48" fmla="*/ 2147483646 w 1507"/>
              <a:gd name="T49" fmla="*/ 2147483646 h 1401"/>
              <a:gd name="T50" fmla="*/ 0 w 1507"/>
              <a:gd name="T51" fmla="*/ 2147483646 h 1401"/>
              <a:gd name="T52" fmla="*/ 2147483646 w 1507"/>
              <a:gd name="T53" fmla="*/ 2147483646 h 1401"/>
              <a:gd name="T54" fmla="*/ 2147483646 w 1507"/>
              <a:gd name="T55" fmla="*/ 2147483646 h 1401"/>
              <a:gd name="T56" fmla="*/ 2147483646 w 1507"/>
              <a:gd name="T57" fmla="*/ 2147483646 h 1401"/>
              <a:gd name="T58" fmla="*/ 2147483646 w 1507"/>
              <a:gd name="T59" fmla="*/ 2147483646 h 1401"/>
              <a:gd name="T60" fmla="*/ 2147483646 w 1507"/>
              <a:gd name="T61" fmla="*/ 2147483646 h 1401"/>
              <a:gd name="T62" fmla="*/ 2147483646 w 1507"/>
              <a:gd name="T63" fmla="*/ 2147483646 h 1401"/>
              <a:gd name="T64" fmla="*/ 2147483646 w 1507"/>
              <a:gd name="T65" fmla="*/ 2147483646 h 1401"/>
              <a:gd name="T66" fmla="*/ 2147483646 w 1507"/>
              <a:gd name="T67" fmla="*/ 2147483646 h 1401"/>
              <a:gd name="T68" fmla="*/ 2147483646 w 1507"/>
              <a:gd name="T69" fmla="*/ 2147483646 h 1401"/>
              <a:gd name="T70" fmla="*/ 2147483646 w 1507"/>
              <a:gd name="T71" fmla="*/ 2147483646 h 1401"/>
              <a:gd name="T72" fmla="*/ 2147483646 w 1507"/>
              <a:gd name="T73" fmla="*/ 2147483646 h 1401"/>
              <a:gd name="T74" fmla="*/ 2147483646 w 1507"/>
              <a:gd name="T75" fmla="*/ 2147483646 h 1401"/>
              <a:gd name="T76" fmla="*/ 2147483646 w 1507"/>
              <a:gd name="T77" fmla="*/ 2147483646 h 1401"/>
              <a:gd name="T78" fmla="*/ 2147483646 w 1507"/>
              <a:gd name="T79" fmla="*/ 2147483646 h 1401"/>
              <a:gd name="T80" fmla="*/ 2147483646 w 1507"/>
              <a:gd name="T81" fmla="*/ 2147483646 h 1401"/>
              <a:gd name="T82" fmla="*/ 2147483646 w 1507"/>
              <a:gd name="T83" fmla="*/ 2147483646 h 1401"/>
              <a:gd name="T84" fmla="*/ 2147483646 w 1507"/>
              <a:gd name="T85" fmla="*/ 2147483646 h 1401"/>
              <a:gd name="T86" fmla="*/ 2147483646 w 1507"/>
              <a:gd name="T87" fmla="*/ 2147483646 h 1401"/>
              <a:gd name="T88" fmla="*/ 2147483646 w 1507"/>
              <a:gd name="T89" fmla="*/ 2147483646 h 1401"/>
              <a:gd name="T90" fmla="*/ 2147483646 w 1507"/>
              <a:gd name="T91" fmla="*/ 2147483646 h 1401"/>
              <a:gd name="T92" fmla="*/ 2147483646 w 1507"/>
              <a:gd name="T93" fmla="*/ 2147483646 h 1401"/>
              <a:gd name="T94" fmla="*/ 2147483646 w 1507"/>
              <a:gd name="T95" fmla="*/ 2147483646 h 1401"/>
              <a:gd name="T96" fmla="*/ 2147483646 w 1507"/>
              <a:gd name="T97" fmla="*/ 2147483646 h 1401"/>
              <a:gd name="T98" fmla="*/ 2147483646 w 1507"/>
              <a:gd name="T99" fmla="*/ 2147483646 h 1401"/>
              <a:gd name="T100" fmla="*/ 2147483646 w 1507"/>
              <a:gd name="T101" fmla="*/ 2147483646 h 1401"/>
              <a:gd name="T102" fmla="*/ 2147483646 w 1507"/>
              <a:gd name="T103" fmla="*/ 2147483646 h 1401"/>
              <a:gd name="T104" fmla="*/ 2147483646 w 1507"/>
              <a:gd name="T105" fmla="*/ 2147483646 h 1401"/>
              <a:gd name="T106" fmla="*/ 2147483646 w 1507"/>
              <a:gd name="T107" fmla="*/ 2147483646 h 1401"/>
              <a:gd name="T108" fmla="*/ 2147483646 w 1507"/>
              <a:gd name="T109" fmla="*/ 2147483646 h 1401"/>
              <a:gd name="T110" fmla="*/ 2147483646 w 1507"/>
              <a:gd name="T111" fmla="*/ 2147483646 h 1401"/>
              <a:gd name="T112" fmla="*/ 2147483646 w 1507"/>
              <a:gd name="T113" fmla="*/ 2147483646 h 14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07"/>
              <a:gd name="T172" fmla="*/ 0 h 1401"/>
              <a:gd name="T173" fmla="*/ 1507 w 1507"/>
              <a:gd name="T174" fmla="*/ 1401 h 14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07" h="1401">
                <a:moveTo>
                  <a:pt x="1501" y="789"/>
                </a:moveTo>
                <a:lnTo>
                  <a:pt x="1493" y="649"/>
                </a:lnTo>
                <a:lnTo>
                  <a:pt x="1495" y="499"/>
                </a:lnTo>
                <a:lnTo>
                  <a:pt x="1489" y="385"/>
                </a:lnTo>
                <a:lnTo>
                  <a:pt x="1424" y="317"/>
                </a:lnTo>
                <a:lnTo>
                  <a:pt x="1345" y="278"/>
                </a:lnTo>
                <a:lnTo>
                  <a:pt x="1166" y="213"/>
                </a:lnTo>
                <a:lnTo>
                  <a:pt x="903" y="149"/>
                </a:lnTo>
                <a:lnTo>
                  <a:pt x="852" y="144"/>
                </a:lnTo>
                <a:lnTo>
                  <a:pt x="817" y="149"/>
                </a:lnTo>
                <a:lnTo>
                  <a:pt x="809" y="135"/>
                </a:lnTo>
                <a:lnTo>
                  <a:pt x="794" y="122"/>
                </a:lnTo>
                <a:lnTo>
                  <a:pt x="777" y="125"/>
                </a:lnTo>
                <a:lnTo>
                  <a:pt x="754" y="126"/>
                </a:lnTo>
                <a:lnTo>
                  <a:pt x="745" y="100"/>
                </a:lnTo>
                <a:lnTo>
                  <a:pt x="726" y="85"/>
                </a:lnTo>
                <a:lnTo>
                  <a:pt x="704" y="82"/>
                </a:lnTo>
                <a:lnTo>
                  <a:pt x="678" y="82"/>
                </a:lnTo>
                <a:lnTo>
                  <a:pt x="681" y="59"/>
                </a:lnTo>
                <a:lnTo>
                  <a:pt x="651" y="0"/>
                </a:lnTo>
                <a:lnTo>
                  <a:pt x="37" y="16"/>
                </a:lnTo>
                <a:lnTo>
                  <a:pt x="39" y="79"/>
                </a:lnTo>
                <a:lnTo>
                  <a:pt x="28" y="135"/>
                </a:lnTo>
                <a:lnTo>
                  <a:pt x="18" y="175"/>
                </a:lnTo>
                <a:lnTo>
                  <a:pt x="8" y="225"/>
                </a:lnTo>
                <a:lnTo>
                  <a:pt x="0" y="306"/>
                </a:lnTo>
                <a:lnTo>
                  <a:pt x="9" y="354"/>
                </a:lnTo>
                <a:lnTo>
                  <a:pt x="28" y="399"/>
                </a:lnTo>
                <a:lnTo>
                  <a:pt x="49" y="438"/>
                </a:lnTo>
                <a:lnTo>
                  <a:pt x="78" y="451"/>
                </a:lnTo>
                <a:lnTo>
                  <a:pt x="122" y="464"/>
                </a:lnTo>
                <a:lnTo>
                  <a:pt x="180" y="483"/>
                </a:lnTo>
                <a:lnTo>
                  <a:pt x="208" y="514"/>
                </a:lnTo>
                <a:lnTo>
                  <a:pt x="240" y="541"/>
                </a:lnTo>
                <a:lnTo>
                  <a:pt x="289" y="564"/>
                </a:lnTo>
                <a:lnTo>
                  <a:pt x="348" y="582"/>
                </a:lnTo>
                <a:lnTo>
                  <a:pt x="441" y="594"/>
                </a:lnTo>
                <a:lnTo>
                  <a:pt x="520" y="594"/>
                </a:lnTo>
                <a:lnTo>
                  <a:pt x="581" y="587"/>
                </a:lnTo>
                <a:lnTo>
                  <a:pt x="637" y="582"/>
                </a:lnTo>
                <a:lnTo>
                  <a:pt x="678" y="604"/>
                </a:lnTo>
                <a:lnTo>
                  <a:pt x="758" y="600"/>
                </a:lnTo>
                <a:lnTo>
                  <a:pt x="1078" y="645"/>
                </a:lnTo>
                <a:lnTo>
                  <a:pt x="1165" y="655"/>
                </a:lnTo>
                <a:lnTo>
                  <a:pt x="1133" y="845"/>
                </a:lnTo>
                <a:lnTo>
                  <a:pt x="1130" y="942"/>
                </a:lnTo>
                <a:lnTo>
                  <a:pt x="1149" y="1066"/>
                </a:lnTo>
                <a:lnTo>
                  <a:pt x="1169" y="1212"/>
                </a:lnTo>
                <a:lnTo>
                  <a:pt x="1169" y="1363"/>
                </a:lnTo>
                <a:lnTo>
                  <a:pt x="1244" y="1385"/>
                </a:lnTo>
                <a:lnTo>
                  <a:pt x="1339" y="1395"/>
                </a:lnTo>
                <a:lnTo>
                  <a:pt x="1420" y="1401"/>
                </a:lnTo>
                <a:lnTo>
                  <a:pt x="1507" y="1391"/>
                </a:lnTo>
                <a:lnTo>
                  <a:pt x="1501" y="1252"/>
                </a:lnTo>
                <a:lnTo>
                  <a:pt x="1501" y="1024"/>
                </a:lnTo>
                <a:lnTo>
                  <a:pt x="1501" y="824"/>
                </a:lnTo>
                <a:lnTo>
                  <a:pt x="1501" y="789"/>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7" name="Freeform 145">
            <a:extLst>
              <a:ext uri="{FF2B5EF4-FFF2-40B4-BE49-F238E27FC236}">
                <a16:creationId xmlns:a16="http://schemas.microsoft.com/office/drawing/2014/main" id="{9B71C0EB-C063-4F78-9A08-4623105E8218}"/>
              </a:ext>
            </a:extLst>
          </p:cNvPr>
          <p:cNvSpPr>
            <a:spLocks/>
          </p:cNvSpPr>
          <p:nvPr/>
        </p:nvSpPr>
        <p:spPr bwMode="auto">
          <a:xfrm>
            <a:off x="247650" y="4027488"/>
            <a:ext cx="468312" cy="420687"/>
          </a:xfrm>
          <a:custGeom>
            <a:avLst/>
            <a:gdLst>
              <a:gd name="T0" fmla="*/ 2147483646 w 1473"/>
              <a:gd name="T1" fmla="*/ 2147483646 h 1324"/>
              <a:gd name="T2" fmla="*/ 2147483646 w 1473"/>
              <a:gd name="T3" fmla="*/ 2147483646 h 1324"/>
              <a:gd name="T4" fmla="*/ 2147483646 w 1473"/>
              <a:gd name="T5" fmla="*/ 2147483646 h 1324"/>
              <a:gd name="T6" fmla="*/ 2147483646 w 1473"/>
              <a:gd name="T7" fmla="*/ 2147483646 h 1324"/>
              <a:gd name="T8" fmla="*/ 2147483646 w 1473"/>
              <a:gd name="T9" fmla="*/ 2147483646 h 1324"/>
              <a:gd name="T10" fmla="*/ 2147483646 w 1473"/>
              <a:gd name="T11" fmla="*/ 2147483646 h 1324"/>
              <a:gd name="T12" fmla="*/ 2147483646 w 1473"/>
              <a:gd name="T13" fmla="*/ 2147483646 h 1324"/>
              <a:gd name="T14" fmla="*/ 2147483646 w 1473"/>
              <a:gd name="T15" fmla="*/ 2147483646 h 1324"/>
              <a:gd name="T16" fmla="*/ 2147483646 w 1473"/>
              <a:gd name="T17" fmla="*/ 2147483646 h 1324"/>
              <a:gd name="T18" fmla="*/ 2147483646 w 1473"/>
              <a:gd name="T19" fmla="*/ 2147483646 h 1324"/>
              <a:gd name="T20" fmla="*/ 2147483646 w 1473"/>
              <a:gd name="T21" fmla="*/ 2147483646 h 1324"/>
              <a:gd name="T22" fmla="*/ 2147483646 w 1473"/>
              <a:gd name="T23" fmla="*/ 2147483646 h 1324"/>
              <a:gd name="T24" fmla="*/ 2147483646 w 1473"/>
              <a:gd name="T25" fmla="*/ 2147483646 h 1324"/>
              <a:gd name="T26" fmla="*/ 2147483646 w 1473"/>
              <a:gd name="T27" fmla="*/ 2147483646 h 1324"/>
              <a:gd name="T28" fmla="*/ 2147483646 w 1473"/>
              <a:gd name="T29" fmla="*/ 2147483646 h 1324"/>
              <a:gd name="T30" fmla="*/ 2147483646 w 1473"/>
              <a:gd name="T31" fmla="*/ 2147483646 h 1324"/>
              <a:gd name="T32" fmla="*/ 2147483646 w 1473"/>
              <a:gd name="T33" fmla="*/ 2147483646 h 1324"/>
              <a:gd name="T34" fmla="*/ 2147483646 w 1473"/>
              <a:gd name="T35" fmla="*/ 2147483646 h 1324"/>
              <a:gd name="T36" fmla="*/ 2147483646 w 1473"/>
              <a:gd name="T37" fmla="*/ 2147483646 h 1324"/>
              <a:gd name="T38" fmla="*/ 2147483646 w 1473"/>
              <a:gd name="T39" fmla="*/ 2147483646 h 1324"/>
              <a:gd name="T40" fmla="*/ 2147483646 w 1473"/>
              <a:gd name="T41" fmla="*/ 2147483646 h 1324"/>
              <a:gd name="T42" fmla="*/ 2147483646 w 1473"/>
              <a:gd name="T43" fmla="*/ 2147483646 h 1324"/>
              <a:gd name="T44" fmla="*/ 2147483646 w 1473"/>
              <a:gd name="T45" fmla="*/ 2147483646 h 1324"/>
              <a:gd name="T46" fmla="*/ 2147483646 w 1473"/>
              <a:gd name="T47" fmla="*/ 2147483646 h 1324"/>
              <a:gd name="T48" fmla="*/ 2147483646 w 1473"/>
              <a:gd name="T49" fmla="*/ 2147483646 h 1324"/>
              <a:gd name="T50" fmla="*/ 2147483646 w 1473"/>
              <a:gd name="T51" fmla="*/ 2147483646 h 1324"/>
              <a:gd name="T52" fmla="*/ 2147483646 w 1473"/>
              <a:gd name="T53" fmla="*/ 2147483646 h 1324"/>
              <a:gd name="T54" fmla="*/ 2147483646 w 1473"/>
              <a:gd name="T55" fmla="*/ 2147483646 h 1324"/>
              <a:gd name="T56" fmla="*/ 2147483646 w 1473"/>
              <a:gd name="T57" fmla="*/ 2147483646 h 1324"/>
              <a:gd name="T58" fmla="*/ 2147483646 w 1473"/>
              <a:gd name="T59" fmla="*/ 2147483646 h 1324"/>
              <a:gd name="T60" fmla="*/ 2147483646 w 1473"/>
              <a:gd name="T61" fmla="*/ 2147483646 h 1324"/>
              <a:gd name="T62" fmla="*/ 2147483646 w 1473"/>
              <a:gd name="T63" fmla="*/ 2147483646 h 1324"/>
              <a:gd name="T64" fmla="*/ 2147483646 w 1473"/>
              <a:gd name="T65" fmla="*/ 2147483646 h 1324"/>
              <a:gd name="T66" fmla="*/ 2147483646 w 1473"/>
              <a:gd name="T67" fmla="*/ 2147483646 h 1324"/>
              <a:gd name="T68" fmla="*/ 2147483646 w 1473"/>
              <a:gd name="T69" fmla="*/ 2147483646 h 1324"/>
              <a:gd name="T70" fmla="*/ 2147483646 w 1473"/>
              <a:gd name="T71" fmla="*/ 2147483646 h 1324"/>
              <a:gd name="T72" fmla="*/ 2147483646 w 1473"/>
              <a:gd name="T73" fmla="*/ 2147483646 h 1324"/>
              <a:gd name="T74" fmla="*/ 2147483646 w 1473"/>
              <a:gd name="T75" fmla="*/ 2147483646 h 1324"/>
              <a:gd name="T76" fmla="*/ 2147483646 w 1473"/>
              <a:gd name="T77" fmla="*/ 2147483646 h 13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73"/>
              <a:gd name="T118" fmla="*/ 0 h 1324"/>
              <a:gd name="T119" fmla="*/ 1473 w 1473"/>
              <a:gd name="T120" fmla="*/ 1324 h 13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73" h="1324">
                <a:moveTo>
                  <a:pt x="49" y="23"/>
                </a:moveTo>
                <a:lnTo>
                  <a:pt x="46" y="66"/>
                </a:lnTo>
                <a:lnTo>
                  <a:pt x="29" y="49"/>
                </a:lnTo>
                <a:lnTo>
                  <a:pt x="10" y="144"/>
                </a:lnTo>
                <a:lnTo>
                  <a:pt x="0" y="254"/>
                </a:lnTo>
                <a:lnTo>
                  <a:pt x="39" y="367"/>
                </a:lnTo>
                <a:lnTo>
                  <a:pt x="130" y="393"/>
                </a:lnTo>
                <a:lnTo>
                  <a:pt x="120" y="367"/>
                </a:lnTo>
                <a:lnTo>
                  <a:pt x="169" y="406"/>
                </a:lnTo>
                <a:lnTo>
                  <a:pt x="211" y="449"/>
                </a:lnTo>
                <a:lnTo>
                  <a:pt x="306" y="494"/>
                </a:lnTo>
                <a:lnTo>
                  <a:pt x="421" y="504"/>
                </a:lnTo>
                <a:lnTo>
                  <a:pt x="562" y="511"/>
                </a:lnTo>
                <a:lnTo>
                  <a:pt x="620" y="504"/>
                </a:lnTo>
                <a:lnTo>
                  <a:pt x="569" y="481"/>
                </a:lnTo>
                <a:lnTo>
                  <a:pt x="546" y="423"/>
                </a:lnTo>
                <a:lnTo>
                  <a:pt x="588" y="471"/>
                </a:lnTo>
                <a:lnTo>
                  <a:pt x="641" y="501"/>
                </a:lnTo>
                <a:lnTo>
                  <a:pt x="688" y="527"/>
                </a:lnTo>
                <a:lnTo>
                  <a:pt x="737" y="520"/>
                </a:lnTo>
                <a:lnTo>
                  <a:pt x="706" y="497"/>
                </a:lnTo>
                <a:lnTo>
                  <a:pt x="672" y="469"/>
                </a:lnTo>
                <a:lnTo>
                  <a:pt x="725" y="488"/>
                </a:lnTo>
                <a:lnTo>
                  <a:pt x="776" y="527"/>
                </a:lnTo>
                <a:lnTo>
                  <a:pt x="946" y="546"/>
                </a:lnTo>
                <a:lnTo>
                  <a:pt x="1114" y="572"/>
                </a:lnTo>
                <a:lnTo>
                  <a:pt x="1165" y="585"/>
                </a:lnTo>
                <a:lnTo>
                  <a:pt x="1122" y="833"/>
                </a:lnTo>
                <a:lnTo>
                  <a:pt x="1155" y="1063"/>
                </a:lnTo>
                <a:lnTo>
                  <a:pt x="1159" y="1288"/>
                </a:lnTo>
                <a:lnTo>
                  <a:pt x="1266" y="1310"/>
                </a:lnTo>
                <a:lnTo>
                  <a:pt x="1360" y="1324"/>
                </a:lnTo>
                <a:lnTo>
                  <a:pt x="1473" y="1321"/>
                </a:lnTo>
                <a:lnTo>
                  <a:pt x="1468" y="998"/>
                </a:lnTo>
                <a:lnTo>
                  <a:pt x="1468" y="729"/>
                </a:lnTo>
                <a:lnTo>
                  <a:pt x="1451" y="579"/>
                </a:lnTo>
                <a:lnTo>
                  <a:pt x="1465" y="485"/>
                </a:lnTo>
                <a:lnTo>
                  <a:pt x="1455" y="381"/>
                </a:lnTo>
                <a:lnTo>
                  <a:pt x="1436" y="314"/>
                </a:lnTo>
                <a:lnTo>
                  <a:pt x="1355" y="261"/>
                </a:lnTo>
                <a:lnTo>
                  <a:pt x="1253" y="215"/>
                </a:lnTo>
                <a:lnTo>
                  <a:pt x="1057" y="150"/>
                </a:lnTo>
                <a:lnTo>
                  <a:pt x="897" y="105"/>
                </a:lnTo>
                <a:lnTo>
                  <a:pt x="809" y="98"/>
                </a:lnTo>
                <a:lnTo>
                  <a:pt x="773" y="150"/>
                </a:lnTo>
                <a:lnTo>
                  <a:pt x="662" y="205"/>
                </a:lnTo>
                <a:lnTo>
                  <a:pt x="722" y="157"/>
                </a:lnTo>
                <a:lnTo>
                  <a:pt x="767" y="131"/>
                </a:lnTo>
                <a:lnTo>
                  <a:pt x="783" y="95"/>
                </a:lnTo>
                <a:lnTo>
                  <a:pt x="776" y="79"/>
                </a:lnTo>
                <a:lnTo>
                  <a:pt x="744" y="79"/>
                </a:lnTo>
                <a:lnTo>
                  <a:pt x="725" y="98"/>
                </a:lnTo>
                <a:lnTo>
                  <a:pt x="706" y="117"/>
                </a:lnTo>
                <a:lnTo>
                  <a:pt x="656" y="137"/>
                </a:lnTo>
                <a:lnTo>
                  <a:pt x="702" y="98"/>
                </a:lnTo>
                <a:lnTo>
                  <a:pt x="722" y="68"/>
                </a:lnTo>
                <a:lnTo>
                  <a:pt x="708" y="49"/>
                </a:lnTo>
                <a:lnTo>
                  <a:pt x="669" y="36"/>
                </a:lnTo>
                <a:lnTo>
                  <a:pt x="618" y="82"/>
                </a:lnTo>
                <a:lnTo>
                  <a:pt x="569" y="112"/>
                </a:lnTo>
                <a:lnTo>
                  <a:pt x="627" y="45"/>
                </a:lnTo>
                <a:lnTo>
                  <a:pt x="646" y="20"/>
                </a:lnTo>
                <a:lnTo>
                  <a:pt x="646" y="0"/>
                </a:lnTo>
                <a:lnTo>
                  <a:pt x="597" y="7"/>
                </a:lnTo>
                <a:lnTo>
                  <a:pt x="553" y="40"/>
                </a:lnTo>
                <a:lnTo>
                  <a:pt x="523" y="63"/>
                </a:lnTo>
                <a:lnTo>
                  <a:pt x="383" y="75"/>
                </a:lnTo>
                <a:lnTo>
                  <a:pt x="386" y="40"/>
                </a:lnTo>
                <a:lnTo>
                  <a:pt x="345" y="26"/>
                </a:lnTo>
                <a:lnTo>
                  <a:pt x="345" y="72"/>
                </a:lnTo>
                <a:lnTo>
                  <a:pt x="303" y="82"/>
                </a:lnTo>
                <a:lnTo>
                  <a:pt x="211" y="95"/>
                </a:lnTo>
                <a:lnTo>
                  <a:pt x="218" y="45"/>
                </a:lnTo>
                <a:lnTo>
                  <a:pt x="185" y="45"/>
                </a:lnTo>
                <a:lnTo>
                  <a:pt x="182" y="95"/>
                </a:lnTo>
                <a:lnTo>
                  <a:pt x="130" y="91"/>
                </a:lnTo>
                <a:lnTo>
                  <a:pt x="75" y="79"/>
                </a:lnTo>
                <a:lnTo>
                  <a:pt x="72" y="40"/>
                </a:lnTo>
                <a:lnTo>
                  <a:pt x="49" y="2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8" name="Freeform 146">
            <a:extLst>
              <a:ext uri="{FF2B5EF4-FFF2-40B4-BE49-F238E27FC236}">
                <a16:creationId xmlns:a16="http://schemas.microsoft.com/office/drawing/2014/main" id="{44541903-DF34-48F8-BD42-1BEA74881BC6}"/>
              </a:ext>
            </a:extLst>
          </p:cNvPr>
          <p:cNvSpPr>
            <a:spLocks/>
          </p:cNvSpPr>
          <p:nvPr/>
        </p:nvSpPr>
        <p:spPr bwMode="auto">
          <a:xfrm>
            <a:off x="312737" y="4097338"/>
            <a:ext cx="63500" cy="11112"/>
          </a:xfrm>
          <a:custGeom>
            <a:avLst/>
            <a:gdLst>
              <a:gd name="T0" fmla="*/ 0 w 199"/>
              <a:gd name="T1" fmla="*/ 0 h 33"/>
              <a:gd name="T2" fmla="*/ 2147483646 w 199"/>
              <a:gd name="T3" fmla="*/ 2147483646 h 33"/>
              <a:gd name="T4" fmla="*/ 2147483646 w 199"/>
              <a:gd name="T5" fmla="*/ 2147483646 h 33"/>
              <a:gd name="T6" fmla="*/ 0 w 199"/>
              <a:gd name="T7" fmla="*/ 0 h 33"/>
              <a:gd name="T8" fmla="*/ 0 60000 65536"/>
              <a:gd name="T9" fmla="*/ 0 60000 65536"/>
              <a:gd name="T10" fmla="*/ 0 60000 65536"/>
              <a:gd name="T11" fmla="*/ 0 60000 65536"/>
              <a:gd name="T12" fmla="*/ 0 w 199"/>
              <a:gd name="T13" fmla="*/ 0 h 33"/>
              <a:gd name="T14" fmla="*/ 199 w 199"/>
              <a:gd name="T15" fmla="*/ 33 h 33"/>
            </a:gdLst>
            <a:ahLst/>
            <a:cxnLst>
              <a:cxn ang="T8">
                <a:pos x="T0" y="T1"/>
              </a:cxn>
              <a:cxn ang="T9">
                <a:pos x="T2" y="T3"/>
              </a:cxn>
              <a:cxn ang="T10">
                <a:pos x="T4" y="T5"/>
              </a:cxn>
              <a:cxn ang="T11">
                <a:pos x="T6" y="T7"/>
              </a:cxn>
            </a:cxnLst>
            <a:rect l="T12" t="T13" r="T14" b="T15"/>
            <a:pathLst>
              <a:path w="199" h="33">
                <a:moveTo>
                  <a:pt x="0" y="0"/>
                </a:moveTo>
                <a:lnTo>
                  <a:pt x="93" y="33"/>
                </a:lnTo>
                <a:lnTo>
                  <a:pt x="199" y="2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9" name="Freeform 147">
            <a:extLst>
              <a:ext uri="{FF2B5EF4-FFF2-40B4-BE49-F238E27FC236}">
                <a16:creationId xmlns:a16="http://schemas.microsoft.com/office/drawing/2014/main" id="{F9361425-FE7A-4337-B188-FD6EACF83703}"/>
              </a:ext>
            </a:extLst>
          </p:cNvPr>
          <p:cNvSpPr>
            <a:spLocks/>
          </p:cNvSpPr>
          <p:nvPr/>
        </p:nvSpPr>
        <p:spPr bwMode="auto">
          <a:xfrm>
            <a:off x="249237" y="4079875"/>
            <a:ext cx="39688" cy="12700"/>
          </a:xfrm>
          <a:custGeom>
            <a:avLst/>
            <a:gdLst>
              <a:gd name="T0" fmla="*/ 0 w 122"/>
              <a:gd name="T1" fmla="*/ 0 h 40"/>
              <a:gd name="T2" fmla="*/ 2147483646 w 122"/>
              <a:gd name="T3" fmla="*/ 2147483646 h 40"/>
              <a:gd name="T4" fmla="*/ 2147483646 w 122"/>
              <a:gd name="T5" fmla="*/ 2147483646 h 40"/>
              <a:gd name="T6" fmla="*/ 2147483646 w 122"/>
              <a:gd name="T7" fmla="*/ 2147483646 h 40"/>
              <a:gd name="T8" fmla="*/ 0 w 122"/>
              <a:gd name="T9" fmla="*/ 0 h 40"/>
              <a:gd name="T10" fmla="*/ 0 60000 65536"/>
              <a:gd name="T11" fmla="*/ 0 60000 65536"/>
              <a:gd name="T12" fmla="*/ 0 60000 65536"/>
              <a:gd name="T13" fmla="*/ 0 60000 65536"/>
              <a:gd name="T14" fmla="*/ 0 60000 65536"/>
              <a:gd name="T15" fmla="*/ 0 w 122"/>
              <a:gd name="T16" fmla="*/ 0 h 40"/>
              <a:gd name="T17" fmla="*/ 122 w 122"/>
              <a:gd name="T18" fmla="*/ 40 h 40"/>
            </a:gdLst>
            <a:ahLst/>
            <a:cxnLst>
              <a:cxn ang="T10">
                <a:pos x="T0" y="T1"/>
              </a:cxn>
              <a:cxn ang="T11">
                <a:pos x="T2" y="T3"/>
              </a:cxn>
              <a:cxn ang="T12">
                <a:pos x="T4" y="T5"/>
              </a:cxn>
              <a:cxn ang="T13">
                <a:pos x="T6" y="T7"/>
              </a:cxn>
              <a:cxn ang="T14">
                <a:pos x="T8" y="T9"/>
              </a:cxn>
            </a:cxnLst>
            <a:rect l="T15" t="T16" r="T17" b="T18"/>
            <a:pathLst>
              <a:path w="122" h="40">
                <a:moveTo>
                  <a:pt x="0" y="0"/>
                </a:moveTo>
                <a:lnTo>
                  <a:pt x="32" y="25"/>
                </a:lnTo>
                <a:lnTo>
                  <a:pt x="122" y="38"/>
                </a:lnTo>
                <a:lnTo>
                  <a:pt x="30" y="40"/>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0" name="Freeform 148">
            <a:extLst>
              <a:ext uri="{FF2B5EF4-FFF2-40B4-BE49-F238E27FC236}">
                <a16:creationId xmlns:a16="http://schemas.microsoft.com/office/drawing/2014/main" id="{F47D3ECF-C04E-4BE3-90E5-8D0BB3A313A8}"/>
              </a:ext>
            </a:extLst>
          </p:cNvPr>
          <p:cNvSpPr>
            <a:spLocks/>
          </p:cNvSpPr>
          <p:nvPr/>
        </p:nvSpPr>
        <p:spPr bwMode="auto">
          <a:xfrm>
            <a:off x="411162" y="4070350"/>
            <a:ext cx="60325" cy="31750"/>
          </a:xfrm>
          <a:custGeom>
            <a:avLst/>
            <a:gdLst>
              <a:gd name="T0" fmla="*/ 0 w 187"/>
              <a:gd name="T1" fmla="*/ 0 h 102"/>
              <a:gd name="T2" fmla="*/ 2147483646 w 187"/>
              <a:gd name="T3" fmla="*/ 2147483646 h 102"/>
              <a:gd name="T4" fmla="*/ 2147483646 w 187"/>
              <a:gd name="T5" fmla="*/ 2147483646 h 102"/>
              <a:gd name="T6" fmla="*/ 2147483646 w 187"/>
              <a:gd name="T7" fmla="*/ 2147483646 h 102"/>
              <a:gd name="T8" fmla="*/ 2147483646 w 187"/>
              <a:gd name="T9" fmla="*/ 2147483646 h 102"/>
              <a:gd name="T10" fmla="*/ 2147483646 w 187"/>
              <a:gd name="T11" fmla="*/ 2147483646 h 102"/>
              <a:gd name="T12" fmla="*/ 2147483646 w 187"/>
              <a:gd name="T13" fmla="*/ 2147483646 h 102"/>
              <a:gd name="T14" fmla="*/ 2147483646 w 187"/>
              <a:gd name="T15" fmla="*/ 2147483646 h 102"/>
              <a:gd name="T16" fmla="*/ 0 w 187"/>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102"/>
              <a:gd name="T29" fmla="*/ 187 w 187"/>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102">
                <a:moveTo>
                  <a:pt x="0" y="0"/>
                </a:moveTo>
                <a:lnTo>
                  <a:pt x="84" y="9"/>
                </a:lnTo>
                <a:lnTo>
                  <a:pt x="101" y="23"/>
                </a:lnTo>
                <a:lnTo>
                  <a:pt x="101" y="54"/>
                </a:lnTo>
                <a:lnTo>
                  <a:pt x="106" y="89"/>
                </a:lnTo>
                <a:lnTo>
                  <a:pt x="187" y="102"/>
                </a:lnTo>
                <a:lnTo>
                  <a:pt x="90" y="98"/>
                </a:lnTo>
                <a:lnTo>
                  <a:pt x="74"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1" name="Freeform 149">
            <a:extLst>
              <a:ext uri="{FF2B5EF4-FFF2-40B4-BE49-F238E27FC236}">
                <a16:creationId xmlns:a16="http://schemas.microsoft.com/office/drawing/2014/main" id="{F9C64923-04AF-4650-85E6-33E5647E90C0}"/>
              </a:ext>
            </a:extLst>
          </p:cNvPr>
          <p:cNvSpPr>
            <a:spLocks/>
          </p:cNvSpPr>
          <p:nvPr/>
        </p:nvSpPr>
        <p:spPr bwMode="auto">
          <a:xfrm>
            <a:off x="471487" y="4143375"/>
            <a:ext cx="193675" cy="47625"/>
          </a:xfrm>
          <a:custGeom>
            <a:avLst/>
            <a:gdLst>
              <a:gd name="T0" fmla="*/ 0 w 609"/>
              <a:gd name="T1" fmla="*/ 0 h 150"/>
              <a:gd name="T2" fmla="*/ 2147483646 w 609"/>
              <a:gd name="T3" fmla="*/ 2147483646 h 150"/>
              <a:gd name="T4" fmla="*/ 2147483646 w 609"/>
              <a:gd name="T5" fmla="*/ 2147483646 h 150"/>
              <a:gd name="T6" fmla="*/ 2147483646 w 609"/>
              <a:gd name="T7" fmla="*/ 2147483646 h 150"/>
              <a:gd name="T8" fmla="*/ 2147483646 w 609"/>
              <a:gd name="T9" fmla="*/ 2147483646 h 150"/>
              <a:gd name="T10" fmla="*/ 2147483646 w 609"/>
              <a:gd name="T11" fmla="*/ 2147483646 h 150"/>
              <a:gd name="T12" fmla="*/ 2147483646 w 609"/>
              <a:gd name="T13" fmla="*/ 2147483646 h 150"/>
              <a:gd name="T14" fmla="*/ 2147483646 w 609"/>
              <a:gd name="T15" fmla="*/ 2147483646 h 150"/>
              <a:gd name="T16" fmla="*/ 2147483646 w 609"/>
              <a:gd name="T17" fmla="*/ 2147483646 h 150"/>
              <a:gd name="T18" fmla="*/ 2147483646 w 609"/>
              <a:gd name="T19" fmla="*/ 2147483646 h 150"/>
              <a:gd name="T20" fmla="*/ 2147483646 w 609"/>
              <a:gd name="T21" fmla="*/ 2147483646 h 150"/>
              <a:gd name="T22" fmla="*/ 2147483646 w 609"/>
              <a:gd name="T23" fmla="*/ 2147483646 h 150"/>
              <a:gd name="T24" fmla="*/ 2147483646 w 609"/>
              <a:gd name="T25" fmla="*/ 2147483646 h 150"/>
              <a:gd name="T26" fmla="*/ 0 w 609"/>
              <a:gd name="T27" fmla="*/ 0 h 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9"/>
              <a:gd name="T43" fmla="*/ 0 h 150"/>
              <a:gd name="T44" fmla="*/ 609 w 609"/>
              <a:gd name="T45" fmla="*/ 150 h 1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9" h="150">
                <a:moveTo>
                  <a:pt x="0" y="0"/>
                </a:moveTo>
                <a:lnTo>
                  <a:pt x="154" y="7"/>
                </a:lnTo>
                <a:lnTo>
                  <a:pt x="313" y="44"/>
                </a:lnTo>
                <a:lnTo>
                  <a:pt x="431" y="51"/>
                </a:lnTo>
                <a:lnTo>
                  <a:pt x="527" y="71"/>
                </a:lnTo>
                <a:lnTo>
                  <a:pt x="563" y="122"/>
                </a:lnTo>
                <a:lnTo>
                  <a:pt x="609" y="150"/>
                </a:lnTo>
                <a:lnTo>
                  <a:pt x="563" y="141"/>
                </a:lnTo>
                <a:lnTo>
                  <a:pt x="521" y="84"/>
                </a:lnTo>
                <a:lnTo>
                  <a:pt x="392" y="58"/>
                </a:lnTo>
                <a:lnTo>
                  <a:pt x="313" y="58"/>
                </a:lnTo>
                <a:lnTo>
                  <a:pt x="252" y="44"/>
                </a:lnTo>
                <a:lnTo>
                  <a:pt x="146" y="17"/>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2" name="Freeform 150">
            <a:extLst>
              <a:ext uri="{FF2B5EF4-FFF2-40B4-BE49-F238E27FC236}">
                <a16:creationId xmlns:a16="http://schemas.microsoft.com/office/drawing/2014/main" id="{8D052890-2EF8-45F1-9890-F028B5C42160}"/>
              </a:ext>
            </a:extLst>
          </p:cNvPr>
          <p:cNvSpPr>
            <a:spLocks/>
          </p:cNvSpPr>
          <p:nvPr/>
        </p:nvSpPr>
        <p:spPr bwMode="auto">
          <a:xfrm>
            <a:off x="277812" y="3492500"/>
            <a:ext cx="168275" cy="184150"/>
          </a:xfrm>
          <a:custGeom>
            <a:avLst/>
            <a:gdLst>
              <a:gd name="T0" fmla="*/ 2147483646 w 529"/>
              <a:gd name="T1" fmla="*/ 2147483646 h 580"/>
              <a:gd name="T2" fmla="*/ 2147483646 w 529"/>
              <a:gd name="T3" fmla="*/ 2147483646 h 580"/>
              <a:gd name="T4" fmla="*/ 2147483646 w 529"/>
              <a:gd name="T5" fmla="*/ 2147483646 h 580"/>
              <a:gd name="T6" fmla="*/ 2147483646 w 529"/>
              <a:gd name="T7" fmla="*/ 2147483646 h 580"/>
              <a:gd name="T8" fmla="*/ 2147483646 w 529"/>
              <a:gd name="T9" fmla="*/ 2147483646 h 580"/>
              <a:gd name="T10" fmla="*/ 2147483646 w 529"/>
              <a:gd name="T11" fmla="*/ 2147483646 h 580"/>
              <a:gd name="T12" fmla="*/ 2147483646 w 529"/>
              <a:gd name="T13" fmla="*/ 2147483646 h 580"/>
              <a:gd name="T14" fmla="*/ 2147483646 w 529"/>
              <a:gd name="T15" fmla="*/ 2147483646 h 580"/>
              <a:gd name="T16" fmla="*/ 2147483646 w 529"/>
              <a:gd name="T17" fmla="*/ 2147483646 h 580"/>
              <a:gd name="T18" fmla="*/ 2147483646 w 529"/>
              <a:gd name="T19" fmla="*/ 2147483646 h 580"/>
              <a:gd name="T20" fmla="*/ 2147483646 w 529"/>
              <a:gd name="T21" fmla="*/ 2147483646 h 580"/>
              <a:gd name="T22" fmla="*/ 2147483646 w 529"/>
              <a:gd name="T23" fmla="*/ 2147483646 h 580"/>
              <a:gd name="T24" fmla="*/ 2147483646 w 529"/>
              <a:gd name="T25" fmla="*/ 2147483646 h 580"/>
              <a:gd name="T26" fmla="*/ 2147483646 w 529"/>
              <a:gd name="T27" fmla="*/ 2147483646 h 580"/>
              <a:gd name="T28" fmla="*/ 2147483646 w 529"/>
              <a:gd name="T29" fmla="*/ 2147483646 h 580"/>
              <a:gd name="T30" fmla="*/ 2147483646 w 529"/>
              <a:gd name="T31" fmla="*/ 2147483646 h 580"/>
              <a:gd name="T32" fmla="*/ 2147483646 w 529"/>
              <a:gd name="T33" fmla="*/ 2147483646 h 580"/>
              <a:gd name="T34" fmla="*/ 2147483646 w 529"/>
              <a:gd name="T35" fmla="*/ 2147483646 h 580"/>
              <a:gd name="T36" fmla="*/ 2147483646 w 529"/>
              <a:gd name="T37" fmla="*/ 2147483646 h 580"/>
              <a:gd name="T38" fmla="*/ 2147483646 w 529"/>
              <a:gd name="T39" fmla="*/ 2147483646 h 580"/>
              <a:gd name="T40" fmla="*/ 2147483646 w 529"/>
              <a:gd name="T41" fmla="*/ 2147483646 h 580"/>
              <a:gd name="T42" fmla="*/ 2147483646 w 529"/>
              <a:gd name="T43" fmla="*/ 2147483646 h 580"/>
              <a:gd name="T44" fmla="*/ 2147483646 w 529"/>
              <a:gd name="T45" fmla="*/ 2147483646 h 580"/>
              <a:gd name="T46" fmla="*/ 2147483646 w 529"/>
              <a:gd name="T47" fmla="*/ 2147483646 h 580"/>
              <a:gd name="T48" fmla="*/ 2147483646 w 529"/>
              <a:gd name="T49" fmla="*/ 2147483646 h 580"/>
              <a:gd name="T50" fmla="*/ 2147483646 w 529"/>
              <a:gd name="T51" fmla="*/ 2147483646 h 580"/>
              <a:gd name="T52" fmla="*/ 2147483646 w 529"/>
              <a:gd name="T53" fmla="*/ 2147483646 h 580"/>
              <a:gd name="T54" fmla="*/ 2147483646 w 529"/>
              <a:gd name="T55" fmla="*/ 2147483646 h 580"/>
              <a:gd name="T56" fmla="*/ 2147483646 w 529"/>
              <a:gd name="T57" fmla="*/ 2147483646 h 580"/>
              <a:gd name="T58" fmla="*/ 0 w 529"/>
              <a:gd name="T59" fmla="*/ 2147483646 h 580"/>
              <a:gd name="T60" fmla="*/ 0 w 529"/>
              <a:gd name="T61" fmla="*/ 2147483646 h 580"/>
              <a:gd name="T62" fmla="*/ 2147483646 w 529"/>
              <a:gd name="T63" fmla="*/ 2147483646 h 580"/>
              <a:gd name="T64" fmla="*/ 2147483646 w 529"/>
              <a:gd name="T65" fmla="*/ 2147483646 h 580"/>
              <a:gd name="T66" fmla="*/ 2147483646 w 529"/>
              <a:gd name="T67" fmla="*/ 0 h 580"/>
              <a:gd name="T68" fmla="*/ 2147483646 w 529"/>
              <a:gd name="T69" fmla="*/ 2147483646 h 580"/>
              <a:gd name="T70" fmla="*/ 2147483646 w 529"/>
              <a:gd name="T71" fmla="*/ 2147483646 h 5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9"/>
              <a:gd name="T109" fmla="*/ 0 h 580"/>
              <a:gd name="T110" fmla="*/ 529 w 529"/>
              <a:gd name="T111" fmla="*/ 580 h 5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9" h="580">
                <a:moveTo>
                  <a:pt x="357" y="20"/>
                </a:moveTo>
                <a:lnTo>
                  <a:pt x="403" y="53"/>
                </a:lnTo>
                <a:lnTo>
                  <a:pt x="428" y="94"/>
                </a:lnTo>
                <a:lnTo>
                  <a:pt x="451" y="138"/>
                </a:lnTo>
                <a:lnTo>
                  <a:pt x="464" y="161"/>
                </a:lnTo>
                <a:lnTo>
                  <a:pt x="464" y="186"/>
                </a:lnTo>
                <a:lnTo>
                  <a:pt x="453" y="216"/>
                </a:lnTo>
                <a:lnTo>
                  <a:pt x="476" y="239"/>
                </a:lnTo>
                <a:lnTo>
                  <a:pt x="511" y="301"/>
                </a:lnTo>
                <a:lnTo>
                  <a:pt x="529" y="334"/>
                </a:lnTo>
                <a:lnTo>
                  <a:pt x="529" y="346"/>
                </a:lnTo>
                <a:lnTo>
                  <a:pt x="526" y="357"/>
                </a:lnTo>
                <a:lnTo>
                  <a:pt x="510" y="361"/>
                </a:lnTo>
                <a:lnTo>
                  <a:pt x="487" y="362"/>
                </a:lnTo>
                <a:lnTo>
                  <a:pt x="475" y="366"/>
                </a:lnTo>
                <a:lnTo>
                  <a:pt x="476" y="391"/>
                </a:lnTo>
                <a:lnTo>
                  <a:pt x="483" y="421"/>
                </a:lnTo>
                <a:lnTo>
                  <a:pt x="469" y="437"/>
                </a:lnTo>
                <a:lnTo>
                  <a:pt x="473" y="459"/>
                </a:lnTo>
                <a:lnTo>
                  <a:pt x="462" y="472"/>
                </a:lnTo>
                <a:lnTo>
                  <a:pt x="452" y="511"/>
                </a:lnTo>
                <a:lnTo>
                  <a:pt x="436" y="523"/>
                </a:lnTo>
                <a:lnTo>
                  <a:pt x="411" y="523"/>
                </a:lnTo>
                <a:lnTo>
                  <a:pt x="375" y="517"/>
                </a:lnTo>
                <a:lnTo>
                  <a:pt x="339" y="511"/>
                </a:lnTo>
                <a:lnTo>
                  <a:pt x="342" y="580"/>
                </a:lnTo>
                <a:lnTo>
                  <a:pt x="60" y="488"/>
                </a:lnTo>
                <a:lnTo>
                  <a:pt x="83" y="435"/>
                </a:lnTo>
                <a:lnTo>
                  <a:pt x="78" y="394"/>
                </a:lnTo>
                <a:lnTo>
                  <a:pt x="0" y="316"/>
                </a:lnTo>
                <a:lnTo>
                  <a:pt x="0" y="111"/>
                </a:lnTo>
                <a:lnTo>
                  <a:pt x="52" y="55"/>
                </a:lnTo>
                <a:lnTo>
                  <a:pt x="117" y="25"/>
                </a:lnTo>
                <a:lnTo>
                  <a:pt x="186" y="0"/>
                </a:lnTo>
                <a:lnTo>
                  <a:pt x="276" y="13"/>
                </a:lnTo>
                <a:lnTo>
                  <a:pt x="357" y="20"/>
                </a:lnTo>
                <a:close/>
              </a:path>
            </a:pathLst>
          </a:custGeom>
          <a:solidFill>
            <a:srgbClr val="FFC080"/>
          </a:solidFill>
          <a:ln w="3175">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3" name="Freeform 151">
            <a:extLst>
              <a:ext uri="{FF2B5EF4-FFF2-40B4-BE49-F238E27FC236}">
                <a16:creationId xmlns:a16="http://schemas.microsoft.com/office/drawing/2014/main" id="{4A954D72-D60E-41CA-AB19-282F8B81FBFC}"/>
              </a:ext>
            </a:extLst>
          </p:cNvPr>
          <p:cNvSpPr>
            <a:spLocks/>
          </p:cNvSpPr>
          <p:nvPr/>
        </p:nvSpPr>
        <p:spPr bwMode="auto">
          <a:xfrm>
            <a:off x="427037" y="3603625"/>
            <a:ext cx="9525" cy="1588"/>
          </a:xfrm>
          <a:custGeom>
            <a:avLst/>
            <a:gdLst>
              <a:gd name="T0" fmla="*/ 2147483646 w 30"/>
              <a:gd name="T1" fmla="*/ 2147483646 h 6"/>
              <a:gd name="T2" fmla="*/ 2147483646 w 30"/>
              <a:gd name="T3" fmla="*/ 2147483646 h 6"/>
              <a:gd name="T4" fmla="*/ 2147483646 w 30"/>
              <a:gd name="T5" fmla="*/ 2147483646 h 6"/>
              <a:gd name="T6" fmla="*/ 2147483646 w 30"/>
              <a:gd name="T7" fmla="*/ 2147483646 h 6"/>
              <a:gd name="T8" fmla="*/ 0 w 30"/>
              <a:gd name="T9" fmla="*/ 2147483646 h 6"/>
              <a:gd name="T10" fmla="*/ 2147483646 w 30"/>
              <a:gd name="T11" fmla="*/ 0 h 6"/>
              <a:gd name="T12" fmla="*/ 2147483646 w 30"/>
              <a:gd name="T13" fmla="*/ 2147483646 h 6"/>
              <a:gd name="T14" fmla="*/ 0 60000 65536"/>
              <a:gd name="T15" fmla="*/ 0 60000 65536"/>
              <a:gd name="T16" fmla="*/ 0 60000 65536"/>
              <a:gd name="T17" fmla="*/ 0 60000 65536"/>
              <a:gd name="T18" fmla="*/ 0 60000 65536"/>
              <a:gd name="T19" fmla="*/ 0 60000 65536"/>
              <a:gd name="T20" fmla="*/ 0 60000 65536"/>
              <a:gd name="T21" fmla="*/ 0 w 30"/>
              <a:gd name="T22" fmla="*/ 0 h 6"/>
              <a:gd name="T23" fmla="*/ 30 w 3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6">
                <a:moveTo>
                  <a:pt x="30" y="2"/>
                </a:moveTo>
                <a:lnTo>
                  <a:pt x="23" y="6"/>
                </a:lnTo>
                <a:lnTo>
                  <a:pt x="8" y="5"/>
                </a:lnTo>
                <a:lnTo>
                  <a:pt x="2" y="6"/>
                </a:lnTo>
                <a:lnTo>
                  <a:pt x="0" y="1"/>
                </a:lnTo>
                <a:lnTo>
                  <a:pt x="9" y="0"/>
                </a:lnTo>
                <a:lnTo>
                  <a:pt x="30"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4" name="Freeform 152">
            <a:extLst>
              <a:ext uri="{FF2B5EF4-FFF2-40B4-BE49-F238E27FC236}">
                <a16:creationId xmlns:a16="http://schemas.microsoft.com/office/drawing/2014/main" id="{62AE21BC-F3FC-4BF1-B2CF-762EA7646585}"/>
              </a:ext>
            </a:extLst>
          </p:cNvPr>
          <p:cNvSpPr>
            <a:spLocks/>
          </p:cNvSpPr>
          <p:nvPr/>
        </p:nvSpPr>
        <p:spPr bwMode="auto">
          <a:xfrm>
            <a:off x="423862" y="3597275"/>
            <a:ext cx="3175" cy="6350"/>
          </a:xfrm>
          <a:custGeom>
            <a:avLst/>
            <a:gdLst>
              <a:gd name="T0" fmla="*/ 2147483646 w 11"/>
              <a:gd name="T1" fmla="*/ 0 h 22"/>
              <a:gd name="T2" fmla="*/ 2147483646 w 11"/>
              <a:gd name="T3" fmla="*/ 2147483646 h 22"/>
              <a:gd name="T4" fmla="*/ 2147483646 w 11"/>
              <a:gd name="T5" fmla="*/ 2147483646 h 22"/>
              <a:gd name="T6" fmla="*/ 2147483646 w 11"/>
              <a:gd name="T7" fmla="*/ 2147483646 h 22"/>
              <a:gd name="T8" fmla="*/ 0 w 11"/>
              <a:gd name="T9" fmla="*/ 2147483646 h 22"/>
              <a:gd name="T10" fmla="*/ 0 w 11"/>
              <a:gd name="T11" fmla="*/ 2147483646 h 22"/>
              <a:gd name="T12" fmla="*/ 2147483646 w 11"/>
              <a:gd name="T13" fmla="*/ 0 h 22"/>
              <a:gd name="T14" fmla="*/ 0 60000 65536"/>
              <a:gd name="T15" fmla="*/ 0 60000 65536"/>
              <a:gd name="T16" fmla="*/ 0 60000 65536"/>
              <a:gd name="T17" fmla="*/ 0 60000 65536"/>
              <a:gd name="T18" fmla="*/ 0 60000 65536"/>
              <a:gd name="T19" fmla="*/ 0 60000 65536"/>
              <a:gd name="T20" fmla="*/ 0 60000 65536"/>
              <a:gd name="T21" fmla="*/ 0 w 11"/>
              <a:gd name="T22" fmla="*/ 0 h 22"/>
              <a:gd name="T23" fmla="*/ 11 w 1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2">
                <a:moveTo>
                  <a:pt x="11" y="0"/>
                </a:moveTo>
                <a:lnTo>
                  <a:pt x="3" y="6"/>
                </a:lnTo>
                <a:lnTo>
                  <a:pt x="3" y="12"/>
                </a:lnTo>
                <a:lnTo>
                  <a:pt x="2" y="22"/>
                </a:lnTo>
                <a:lnTo>
                  <a:pt x="0" y="8"/>
                </a:lnTo>
                <a:lnTo>
                  <a:pt x="0" y="1"/>
                </a:lnTo>
                <a:lnTo>
                  <a:pt x="1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5" name="Freeform 153">
            <a:extLst>
              <a:ext uri="{FF2B5EF4-FFF2-40B4-BE49-F238E27FC236}">
                <a16:creationId xmlns:a16="http://schemas.microsoft.com/office/drawing/2014/main" id="{5C46F988-E8B9-4219-9572-B47C8A92EEAA}"/>
              </a:ext>
            </a:extLst>
          </p:cNvPr>
          <p:cNvSpPr>
            <a:spLocks/>
          </p:cNvSpPr>
          <p:nvPr/>
        </p:nvSpPr>
        <p:spPr bwMode="auto">
          <a:xfrm>
            <a:off x="415925" y="3575050"/>
            <a:ext cx="4762" cy="12700"/>
          </a:xfrm>
          <a:custGeom>
            <a:avLst/>
            <a:gdLst>
              <a:gd name="T0" fmla="*/ 0 w 13"/>
              <a:gd name="T1" fmla="*/ 0 h 42"/>
              <a:gd name="T2" fmla="*/ 2147483646 w 13"/>
              <a:gd name="T3" fmla="*/ 2147483646 h 42"/>
              <a:gd name="T4" fmla="*/ 2147483646 w 13"/>
              <a:gd name="T5" fmla="*/ 2147483646 h 42"/>
              <a:gd name="T6" fmla="*/ 2147483646 w 13"/>
              <a:gd name="T7" fmla="*/ 2147483646 h 42"/>
              <a:gd name="T8" fmla="*/ 0 w 13"/>
              <a:gd name="T9" fmla="*/ 0 h 42"/>
              <a:gd name="T10" fmla="*/ 0 60000 65536"/>
              <a:gd name="T11" fmla="*/ 0 60000 65536"/>
              <a:gd name="T12" fmla="*/ 0 60000 65536"/>
              <a:gd name="T13" fmla="*/ 0 60000 65536"/>
              <a:gd name="T14" fmla="*/ 0 60000 65536"/>
              <a:gd name="T15" fmla="*/ 0 w 13"/>
              <a:gd name="T16" fmla="*/ 0 h 42"/>
              <a:gd name="T17" fmla="*/ 13 w 13"/>
              <a:gd name="T18" fmla="*/ 42 h 42"/>
            </a:gdLst>
            <a:ahLst/>
            <a:cxnLst>
              <a:cxn ang="T10">
                <a:pos x="T0" y="T1"/>
              </a:cxn>
              <a:cxn ang="T11">
                <a:pos x="T2" y="T3"/>
              </a:cxn>
              <a:cxn ang="T12">
                <a:pos x="T4" y="T5"/>
              </a:cxn>
              <a:cxn ang="T13">
                <a:pos x="T6" y="T7"/>
              </a:cxn>
              <a:cxn ang="T14">
                <a:pos x="T8" y="T9"/>
              </a:cxn>
            </a:cxnLst>
            <a:rect l="T15" t="T16" r="T17" b="T18"/>
            <a:pathLst>
              <a:path w="13" h="42">
                <a:moveTo>
                  <a:pt x="0" y="0"/>
                </a:moveTo>
                <a:lnTo>
                  <a:pt x="9" y="24"/>
                </a:lnTo>
                <a:lnTo>
                  <a:pt x="13" y="42"/>
                </a:lnTo>
                <a:lnTo>
                  <a:pt x="6" y="30"/>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6" name="Freeform 154">
            <a:extLst>
              <a:ext uri="{FF2B5EF4-FFF2-40B4-BE49-F238E27FC236}">
                <a16:creationId xmlns:a16="http://schemas.microsoft.com/office/drawing/2014/main" id="{D3688492-AA96-40B0-8CEC-A84C1F103324}"/>
              </a:ext>
            </a:extLst>
          </p:cNvPr>
          <p:cNvSpPr>
            <a:spLocks/>
          </p:cNvSpPr>
          <p:nvPr/>
        </p:nvSpPr>
        <p:spPr bwMode="auto">
          <a:xfrm>
            <a:off x="398462" y="3560763"/>
            <a:ext cx="19050" cy="11112"/>
          </a:xfrm>
          <a:custGeom>
            <a:avLst/>
            <a:gdLst>
              <a:gd name="T0" fmla="*/ 2147483646 w 56"/>
              <a:gd name="T1" fmla="*/ 0 h 36"/>
              <a:gd name="T2" fmla="*/ 2147483646 w 56"/>
              <a:gd name="T3" fmla="*/ 2147483646 h 36"/>
              <a:gd name="T4" fmla="*/ 2147483646 w 56"/>
              <a:gd name="T5" fmla="*/ 2147483646 h 36"/>
              <a:gd name="T6" fmla="*/ 2147483646 w 56"/>
              <a:gd name="T7" fmla="*/ 2147483646 h 36"/>
              <a:gd name="T8" fmla="*/ 2147483646 w 56"/>
              <a:gd name="T9" fmla="*/ 2147483646 h 36"/>
              <a:gd name="T10" fmla="*/ 2147483646 w 56"/>
              <a:gd name="T11" fmla="*/ 2147483646 h 36"/>
              <a:gd name="T12" fmla="*/ 2147483646 w 56"/>
              <a:gd name="T13" fmla="*/ 2147483646 h 36"/>
              <a:gd name="T14" fmla="*/ 2147483646 w 56"/>
              <a:gd name="T15" fmla="*/ 2147483646 h 36"/>
              <a:gd name="T16" fmla="*/ 0 w 56"/>
              <a:gd name="T17" fmla="*/ 2147483646 h 36"/>
              <a:gd name="T18" fmla="*/ 2147483646 w 56"/>
              <a:gd name="T19" fmla="*/ 2147483646 h 36"/>
              <a:gd name="T20" fmla="*/ 2147483646 w 56"/>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36"/>
              <a:gd name="T35" fmla="*/ 56 w 56"/>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36">
                <a:moveTo>
                  <a:pt x="56" y="0"/>
                </a:moveTo>
                <a:lnTo>
                  <a:pt x="45" y="20"/>
                </a:lnTo>
                <a:lnTo>
                  <a:pt x="47" y="26"/>
                </a:lnTo>
                <a:lnTo>
                  <a:pt x="47" y="29"/>
                </a:lnTo>
                <a:lnTo>
                  <a:pt x="51" y="36"/>
                </a:lnTo>
                <a:lnTo>
                  <a:pt x="43" y="24"/>
                </a:lnTo>
                <a:lnTo>
                  <a:pt x="32" y="24"/>
                </a:lnTo>
                <a:lnTo>
                  <a:pt x="20" y="20"/>
                </a:lnTo>
                <a:lnTo>
                  <a:pt x="0" y="19"/>
                </a:lnTo>
                <a:lnTo>
                  <a:pt x="20" y="7"/>
                </a:lnTo>
                <a:lnTo>
                  <a:pt x="56"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7" name="Freeform 155">
            <a:extLst>
              <a:ext uri="{FF2B5EF4-FFF2-40B4-BE49-F238E27FC236}">
                <a16:creationId xmlns:a16="http://schemas.microsoft.com/office/drawing/2014/main" id="{20F5DDA0-C6C5-4B1D-87DE-ED4E06100ECA}"/>
              </a:ext>
            </a:extLst>
          </p:cNvPr>
          <p:cNvSpPr>
            <a:spLocks/>
          </p:cNvSpPr>
          <p:nvPr/>
        </p:nvSpPr>
        <p:spPr bwMode="auto">
          <a:xfrm>
            <a:off x="390525" y="3543300"/>
            <a:ext cx="31750" cy="11113"/>
          </a:xfrm>
          <a:custGeom>
            <a:avLst/>
            <a:gdLst>
              <a:gd name="T0" fmla="*/ 2147483646 w 96"/>
              <a:gd name="T1" fmla="*/ 2147483646 h 34"/>
              <a:gd name="T2" fmla="*/ 2147483646 w 96"/>
              <a:gd name="T3" fmla="*/ 2147483646 h 34"/>
              <a:gd name="T4" fmla="*/ 2147483646 w 96"/>
              <a:gd name="T5" fmla="*/ 2147483646 h 34"/>
              <a:gd name="T6" fmla="*/ 2147483646 w 96"/>
              <a:gd name="T7" fmla="*/ 2147483646 h 34"/>
              <a:gd name="T8" fmla="*/ 2147483646 w 96"/>
              <a:gd name="T9" fmla="*/ 2147483646 h 34"/>
              <a:gd name="T10" fmla="*/ 2147483646 w 96"/>
              <a:gd name="T11" fmla="*/ 2147483646 h 34"/>
              <a:gd name="T12" fmla="*/ 0 w 96"/>
              <a:gd name="T13" fmla="*/ 2147483646 h 34"/>
              <a:gd name="T14" fmla="*/ 2147483646 w 96"/>
              <a:gd name="T15" fmla="*/ 2147483646 h 34"/>
              <a:gd name="T16" fmla="*/ 2147483646 w 96"/>
              <a:gd name="T17" fmla="*/ 2147483646 h 34"/>
              <a:gd name="T18" fmla="*/ 2147483646 w 96"/>
              <a:gd name="T19" fmla="*/ 0 h 34"/>
              <a:gd name="T20" fmla="*/ 2147483646 w 96"/>
              <a:gd name="T21" fmla="*/ 2147483646 h 34"/>
              <a:gd name="T22" fmla="*/ 2147483646 w 96"/>
              <a:gd name="T23" fmla="*/ 2147483646 h 34"/>
              <a:gd name="T24" fmla="*/ 2147483646 w 96"/>
              <a:gd name="T25" fmla="*/ 2147483646 h 34"/>
              <a:gd name="T26" fmla="*/ 2147483646 w 96"/>
              <a:gd name="T27" fmla="*/ 2147483646 h 34"/>
              <a:gd name="T28" fmla="*/ 2147483646 w 96"/>
              <a:gd name="T29" fmla="*/ 2147483646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
              <a:gd name="T46" fmla="*/ 0 h 34"/>
              <a:gd name="T47" fmla="*/ 96 w 96"/>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 h="34">
                <a:moveTo>
                  <a:pt x="96" y="17"/>
                </a:moveTo>
                <a:lnTo>
                  <a:pt x="92" y="29"/>
                </a:lnTo>
                <a:lnTo>
                  <a:pt x="81" y="34"/>
                </a:lnTo>
                <a:lnTo>
                  <a:pt x="66" y="24"/>
                </a:lnTo>
                <a:lnTo>
                  <a:pt x="47" y="17"/>
                </a:lnTo>
                <a:lnTo>
                  <a:pt x="15" y="17"/>
                </a:lnTo>
                <a:lnTo>
                  <a:pt x="0" y="18"/>
                </a:lnTo>
                <a:lnTo>
                  <a:pt x="24" y="9"/>
                </a:lnTo>
                <a:lnTo>
                  <a:pt x="41" y="4"/>
                </a:lnTo>
                <a:lnTo>
                  <a:pt x="39" y="0"/>
                </a:lnTo>
                <a:lnTo>
                  <a:pt x="56" y="7"/>
                </a:lnTo>
                <a:lnTo>
                  <a:pt x="54" y="2"/>
                </a:lnTo>
                <a:lnTo>
                  <a:pt x="68" y="9"/>
                </a:lnTo>
                <a:lnTo>
                  <a:pt x="79" y="9"/>
                </a:lnTo>
                <a:lnTo>
                  <a:pt x="96" y="1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8" name="Freeform 156">
            <a:extLst>
              <a:ext uri="{FF2B5EF4-FFF2-40B4-BE49-F238E27FC236}">
                <a16:creationId xmlns:a16="http://schemas.microsoft.com/office/drawing/2014/main" id="{6726D821-05A5-49BB-9BEC-68F3AD89F4E3}"/>
              </a:ext>
            </a:extLst>
          </p:cNvPr>
          <p:cNvSpPr>
            <a:spLocks/>
          </p:cNvSpPr>
          <p:nvPr/>
        </p:nvSpPr>
        <p:spPr bwMode="auto">
          <a:xfrm>
            <a:off x="334962" y="3559175"/>
            <a:ext cx="17463" cy="34925"/>
          </a:xfrm>
          <a:custGeom>
            <a:avLst/>
            <a:gdLst>
              <a:gd name="T0" fmla="*/ 2147483646 w 56"/>
              <a:gd name="T1" fmla="*/ 2147483646 h 113"/>
              <a:gd name="T2" fmla="*/ 2147483646 w 56"/>
              <a:gd name="T3" fmla="*/ 2147483646 h 113"/>
              <a:gd name="T4" fmla="*/ 2147483646 w 56"/>
              <a:gd name="T5" fmla="*/ 2147483646 h 113"/>
              <a:gd name="T6" fmla="*/ 2147483646 w 56"/>
              <a:gd name="T7" fmla="*/ 2147483646 h 113"/>
              <a:gd name="T8" fmla="*/ 2147483646 w 56"/>
              <a:gd name="T9" fmla="*/ 2147483646 h 113"/>
              <a:gd name="T10" fmla="*/ 2147483646 w 56"/>
              <a:gd name="T11" fmla="*/ 2147483646 h 113"/>
              <a:gd name="T12" fmla="*/ 2147483646 w 56"/>
              <a:gd name="T13" fmla="*/ 2147483646 h 113"/>
              <a:gd name="T14" fmla="*/ 2147483646 w 56"/>
              <a:gd name="T15" fmla="*/ 2147483646 h 113"/>
              <a:gd name="T16" fmla="*/ 2147483646 w 56"/>
              <a:gd name="T17" fmla="*/ 2147483646 h 113"/>
              <a:gd name="T18" fmla="*/ 2147483646 w 56"/>
              <a:gd name="T19" fmla="*/ 2147483646 h 113"/>
              <a:gd name="T20" fmla="*/ 2147483646 w 56"/>
              <a:gd name="T21" fmla="*/ 2147483646 h 113"/>
              <a:gd name="T22" fmla="*/ 2147483646 w 56"/>
              <a:gd name="T23" fmla="*/ 2147483646 h 113"/>
              <a:gd name="T24" fmla="*/ 2147483646 w 56"/>
              <a:gd name="T25" fmla="*/ 2147483646 h 113"/>
              <a:gd name="T26" fmla="*/ 2147483646 w 56"/>
              <a:gd name="T27" fmla="*/ 2147483646 h 113"/>
              <a:gd name="T28" fmla="*/ 2147483646 w 56"/>
              <a:gd name="T29" fmla="*/ 2147483646 h 113"/>
              <a:gd name="T30" fmla="*/ 2147483646 w 56"/>
              <a:gd name="T31" fmla="*/ 2147483646 h 113"/>
              <a:gd name="T32" fmla="*/ 2147483646 w 56"/>
              <a:gd name="T33" fmla="*/ 2147483646 h 113"/>
              <a:gd name="T34" fmla="*/ 0 w 56"/>
              <a:gd name="T35" fmla="*/ 2147483646 h 113"/>
              <a:gd name="T36" fmla="*/ 2147483646 w 56"/>
              <a:gd name="T37" fmla="*/ 2147483646 h 113"/>
              <a:gd name="T38" fmla="*/ 2147483646 w 56"/>
              <a:gd name="T39" fmla="*/ 2147483646 h 113"/>
              <a:gd name="T40" fmla="*/ 2147483646 w 56"/>
              <a:gd name="T41" fmla="*/ 0 h 113"/>
              <a:gd name="T42" fmla="*/ 2147483646 w 56"/>
              <a:gd name="T43" fmla="*/ 2147483646 h 113"/>
              <a:gd name="T44" fmla="*/ 2147483646 w 56"/>
              <a:gd name="T45" fmla="*/ 2147483646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13"/>
              <a:gd name="T71" fmla="*/ 56 w 56"/>
              <a:gd name="T72" fmla="*/ 113 h 1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13">
                <a:moveTo>
                  <a:pt x="56" y="21"/>
                </a:moveTo>
                <a:lnTo>
                  <a:pt x="39" y="8"/>
                </a:lnTo>
                <a:lnTo>
                  <a:pt x="19" y="11"/>
                </a:lnTo>
                <a:lnTo>
                  <a:pt x="8" y="29"/>
                </a:lnTo>
                <a:lnTo>
                  <a:pt x="6" y="55"/>
                </a:lnTo>
                <a:lnTo>
                  <a:pt x="8" y="75"/>
                </a:lnTo>
                <a:lnTo>
                  <a:pt x="15" y="91"/>
                </a:lnTo>
                <a:lnTo>
                  <a:pt x="24" y="66"/>
                </a:lnTo>
                <a:lnTo>
                  <a:pt x="35" y="52"/>
                </a:lnTo>
                <a:lnTo>
                  <a:pt x="53" y="42"/>
                </a:lnTo>
                <a:lnTo>
                  <a:pt x="38" y="62"/>
                </a:lnTo>
                <a:lnTo>
                  <a:pt x="22" y="79"/>
                </a:lnTo>
                <a:lnTo>
                  <a:pt x="21" y="95"/>
                </a:lnTo>
                <a:lnTo>
                  <a:pt x="28" y="110"/>
                </a:lnTo>
                <a:lnTo>
                  <a:pt x="37" y="113"/>
                </a:lnTo>
                <a:lnTo>
                  <a:pt x="14" y="107"/>
                </a:lnTo>
                <a:lnTo>
                  <a:pt x="2" y="83"/>
                </a:lnTo>
                <a:lnTo>
                  <a:pt x="0" y="52"/>
                </a:lnTo>
                <a:lnTo>
                  <a:pt x="2" y="24"/>
                </a:lnTo>
                <a:lnTo>
                  <a:pt x="15" y="5"/>
                </a:lnTo>
                <a:lnTo>
                  <a:pt x="32" y="0"/>
                </a:lnTo>
                <a:lnTo>
                  <a:pt x="48" y="3"/>
                </a:lnTo>
                <a:lnTo>
                  <a:pt x="56" y="2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9" name="Freeform 157">
            <a:extLst>
              <a:ext uri="{FF2B5EF4-FFF2-40B4-BE49-F238E27FC236}">
                <a16:creationId xmlns:a16="http://schemas.microsoft.com/office/drawing/2014/main" id="{B58465D2-C6DB-4BA5-93DA-19A55F5045B6}"/>
              </a:ext>
            </a:extLst>
          </p:cNvPr>
          <p:cNvSpPr>
            <a:spLocks/>
          </p:cNvSpPr>
          <p:nvPr/>
        </p:nvSpPr>
        <p:spPr bwMode="auto">
          <a:xfrm>
            <a:off x="328612" y="3552825"/>
            <a:ext cx="28575" cy="49213"/>
          </a:xfrm>
          <a:custGeom>
            <a:avLst/>
            <a:gdLst>
              <a:gd name="T0" fmla="*/ 2147483646 w 91"/>
              <a:gd name="T1" fmla="*/ 2147483646 h 153"/>
              <a:gd name="T2" fmla="*/ 2147483646 w 91"/>
              <a:gd name="T3" fmla="*/ 2147483646 h 153"/>
              <a:gd name="T4" fmla="*/ 2147483646 w 91"/>
              <a:gd name="T5" fmla="*/ 2147483646 h 153"/>
              <a:gd name="T6" fmla="*/ 2147483646 w 91"/>
              <a:gd name="T7" fmla="*/ 2147483646 h 153"/>
              <a:gd name="T8" fmla="*/ 2147483646 w 91"/>
              <a:gd name="T9" fmla="*/ 2147483646 h 153"/>
              <a:gd name="T10" fmla="*/ 2147483646 w 91"/>
              <a:gd name="T11" fmla="*/ 2147483646 h 153"/>
              <a:gd name="T12" fmla="*/ 2147483646 w 91"/>
              <a:gd name="T13" fmla="*/ 2147483646 h 153"/>
              <a:gd name="T14" fmla="*/ 2147483646 w 91"/>
              <a:gd name="T15" fmla="*/ 2147483646 h 153"/>
              <a:gd name="T16" fmla="*/ 2147483646 w 91"/>
              <a:gd name="T17" fmla="*/ 2147483646 h 153"/>
              <a:gd name="T18" fmla="*/ 2147483646 w 91"/>
              <a:gd name="T19" fmla="*/ 2147483646 h 153"/>
              <a:gd name="T20" fmla="*/ 2147483646 w 91"/>
              <a:gd name="T21" fmla="*/ 2147483646 h 153"/>
              <a:gd name="T22" fmla="*/ 2147483646 w 91"/>
              <a:gd name="T23" fmla="*/ 2147483646 h 153"/>
              <a:gd name="T24" fmla="*/ 2147483646 w 91"/>
              <a:gd name="T25" fmla="*/ 2147483646 h 153"/>
              <a:gd name="T26" fmla="*/ 2147483646 w 91"/>
              <a:gd name="T27" fmla="*/ 2147483646 h 153"/>
              <a:gd name="T28" fmla="*/ 2147483646 w 91"/>
              <a:gd name="T29" fmla="*/ 2147483646 h 153"/>
              <a:gd name="T30" fmla="*/ 2147483646 w 91"/>
              <a:gd name="T31" fmla="*/ 2147483646 h 153"/>
              <a:gd name="T32" fmla="*/ 2147483646 w 91"/>
              <a:gd name="T33" fmla="*/ 2147483646 h 153"/>
              <a:gd name="T34" fmla="*/ 2147483646 w 91"/>
              <a:gd name="T35" fmla="*/ 2147483646 h 153"/>
              <a:gd name="T36" fmla="*/ 2147483646 w 91"/>
              <a:gd name="T37" fmla="*/ 2147483646 h 153"/>
              <a:gd name="T38" fmla="*/ 0 w 91"/>
              <a:gd name="T39" fmla="*/ 2147483646 h 153"/>
              <a:gd name="T40" fmla="*/ 0 w 91"/>
              <a:gd name="T41" fmla="*/ 2147483646 h 153"/>
              <a:gd name="T42" fmla="*/ 2147483646 w 91"/>
              <a:gd name="T43" fmla="*/ 2147483646 h 153"/>
              <a:gd name="T44" fmla="*/ 2147483646 w 91"/>
              <a:gd name="T45" fmla="*/ 2147483646 h 153"/>
              <a:gd name="T46" fmla="*/ 2147483646 w 91"/>
              <a:gd name="T47" fmla="*/ 0 h 153"/>
              <a:gd name="T48" fmla="*/ 2147483646 w 91"/>
              <a:gd name="T49" fmla="*/ 2147483646 h 153"/>
              <a:gd name="T50" fmla="*/ 2147483646 w 91"/>
              <a:gd name="T51" fmla="*/ 2147483646 h 153"/>
              <a:gd name="T52" fmla="*/ 2147483646 w 91"/>
              <a:gd name="T53" fmla="*/ 2147483646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1"/>
              <a:gd name="T82" fmla="*/ 0 h 153"/>
              <a:gd name="T83" fmla="*/ 91 w 91"/>
              <a:gd name="T84" fmla="*/ 153 h 15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1" h="153">
                <a:moveTo>
                  <a:pt x="91" y="38"/>
                </a:moveTo>
                <a:lnTo>
                  <a:pt x="76" y="13"/>
                </a:lnTo>
                <a:lnTo>
                  <a:pt x="54" y="7"/>
                </a:lnTo>
                <a:lnTo>
                  <a:pt x="24" y="12"/>
                </a:lnTo>
                <a:lnTo>
                  <a:pt x="14" y="25"/>
                </a:lnTo>
                <a:lnTo>
                  <a:pt x="7" y="48"/>
                </a:lnTo>
                <a:lnTo>
                  <a:pt x="7" y="66"/>
                </a:lnTo>
                <a:lnTo>
                  <a:pt x="11" y="79"/>
                </a:lnTo>
                <a:lnTo>
                  <a:pt x="11" y="98"/>
                </a:lnTo>
                <a:lnTo>
                  <a:pt x="15" y="120"/>
                </a:lnTo>
                <a:lnTo>
                  <a:pt x="34" y="142"/>
                </a:lnTo>
                <a:lnTo>
                  <a:pt x="47" y="142"/>
                </a:lnTo>
                <a:lnTo>
                  <a:pt x="63" y="142"/>
                </a:lnTo>
                <a:lnTo>
                  <a:pt x="63" y="144"/>
                </a:lnTo>
                <a:lnTo>
                  <a:pt x="51" y="153"/>
                </a:lnTo>
                <a:lnTo>
                  <a:pt x="36" y="151"/>
                </a:lnTo>
                <a:lnTo>
                  <a:pt x="19" y="144"/>
                </a:lnTo>
                <a:lnTo>
                  <a:pt x="6" y="121"/>
                </a:lnTo>
                <a:lnTo>
                  <a:pt x="5" y="86"/>
                </a:lnTo>
                <a:lnTo>
                  <a:pt x="0" y="62"/>
                </a:lnTo>
                <a:lnTo>
                  <a:pt x="0" y="41"/>
                </a:lnTo>
                <a:lnTo>
                  <a:pt x="9" y="23"/>
                </a:lnTo>
                <a:lnTo>
                  <a:pt x="18" y="7"/>
                </a:lnTo>
                <a:lnTo>
                  <a:pt x="42" y="0"/>
                </a:lnTo>
                <a:lnTo>
                  <a:pt x="76" y="5"/>
                </a:lnTo>
                <a:lnTo>
                  <a:pt x="89" y="13"/>
                </a:lnTo>
                <a:lnTo>
                  <a:pt x="91" y="3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0" name="Freeform 158">
            <a:extLst>
              <a:ext uri="{FF2B5EF4-FFF2-40B4-BE49-F238E27FC236}">
                <a16:creationId xmlns:a16="http://schemas.microsoft.com/office/drawing/2014/main" id="{634CBFC7-6DA8-4222-89BE-8AEFE68E22C1}"/>
              </a:ext>
            </a:extLst>
          </p:cNvPr>
          <p:cNvSpPr>
            <a:spLocks/>
          </p:cNvSpPr>
          <p:nvPr/>
        </p:nvSpPr>
        <p:spPr bwMode="auto">
          <a:xfrm>
            <a:off x="346075" y="3605213"/>
            <a:ext cx="26987" cy="41275"/>
          </a:xfrm>
          <a:custGeom>
            <a:avLst/>
            <a:gdLst>
              <a:gd name="T0" fmla="*/ 0 w 83"/>
              <a:gd name="T1" fmla="*/ 0 h 127"/>
              <a:gd name="T2" fmla="*/ 2147483646 w 83"/>
              <a:gd name="T3" fmla="*/ 2147483646 h 127"/>
              <a:gd name="T4" fmla="*/ 2147483646 w 83"/>
              <a:gd name="T5" fmla="*/ 2147483646 h 127"/>
              <a:gd name="T6" fmla="*/ 2147483646 w 83"/>
              <a:gd name="T7" fmla="*/ 2147483646 h 127"/>
              <a:gd name="T8" fmla="*/ 2147483646 w 83"/>
              <a:gd name="T9" fmla="*/ 2147483646 h 127"/>
              <a:gd name="T10" fmla="*/ 2147483646 w 83"/>
              <a:gd name="T11" fmla="*/ 2147483646 h 127"/>
              <a:gd name="T12" fmla="*/ 2147483646 w 83"/>
              <a:gd name="T13" fmla="*/ 2147483646 h 127"/>
              <a:gd name="T14" fmla="*/ 2147483646 w 83"/>
              <a:gd name="T15" fmla="*/ 2147483646 h 127"/>
              <a:gd name="T16" fmla="*/ 2147483646 w 83"/>
              <a:gd name="T17" fmla="*/ 2147483646 h 127"/>
              <a:gd name="T18" fmla="*/ 0 w 83"/>
              <a:gd name="T19" fmla="*/ 0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27"/>
              <a:gd name="T32" fmla="*/ 83 w 83"/>
              <a:gd name="T33" fmla="*/ 127 h 1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27">
                <a:moveTo>
                  <a:pt x="0" y="0"/>
                </a:moveTo>
                <a:lnTo>
                  <a:pt x="10" y="27"/>
                </a:lnTo>
                <a:lnTo>
                  <a:pt x="27" y="57"/>
                </a:lnTo>
                <a:lnTo>
                  <a:pt x="45" y="83"/>
                </a:lnTo>
                <a:lnTo>
                  <a:pt x="70" y="116"/>
                </a:lnTo>
                <a:lnTo>
                  <a:pt x="83" y="127"/>
                </a:lnTo>
                <a:lnTo>
                  <a:pt x="55" y="113"/>
                </a:lnTo>
                <a:lnTo>
                  <a:pt x="33" y="82"/>
                </a:lnTo>
                <a:lnTo>
                  <a:pt x="12" y="46"/>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1" name="Freeform 159">
            <a:extLst>
              <a:ext uri="{FF2B5EF4-FFF2-40B4-BE49-F238E27FC236}">
                <a16:creationId xmlns:a16="http://schemas.microsoft.com/office/drawing/2014/main" id="{E6F5B390-D27F-480C-8F15-D9BB8EA7A41C}"/>
              </a:ext>
            </a:extLst>
          </p:cNvPr>
          <p:cNvSpPr>
            <a:spLocks/>
          </p:cNvSpPr>
          <p:nvPr/>
        </p:nvSpPr>
        <p:spPr bwMode="auto">
          <a:xfrm>
            <a:off x="265112" y="3467100"/>
            <a:ext cx="150813" cy="152400"/>
          </a:xfrm>
          <a:custGeom>
            <a:avLst/>
            <a:gdLst>
              <a:gd name="T0" fmla="*/ 2147483646 w 478"/>
              <a:gd name="T1" fmla="*/ 2147483646 h 480"/>
              <a:gd name="T2" fmla="*/ 2147483646 w 478"/>
              <a:gd name="T3" fmla="*/ 2147483646 h 480"/>
              <a:gd name="T4" fmla="*/ 2147483646 w 478"/>
              <a:gd name="T5" fmla="*/ 2147483646 h 480"/>
              <a:gd name="T6" fmla="*/ 2147483646 w 478"/>
              <a:gd name="T7" fmla="*/ 2147483646 h 480"/>
              <a:gd name="T8" fmla="*/ 2147483646 w 478"/>
              <a:gd name="T9" fmla="*/ 2147483646 h 480"/>
              <a:gd name="T10" fmla="*/ 2147483646 w 478"/>
              <a:gd name="T11" fmla="*/ 2147483646 h 480"/>
              <a:gd name="T12" fmla="*/ 2147483646 w 478"/>
              <a:gd name="T13" fmla="*/ 2147483646 h 480"/>
              <a:gd name="T14" fmla="*/ 2147483646 w 478"/>
              <a:gd name="T15" fmla="*/ 2147483646 h 480"/>
              <a:gd name="T16" fmla="*/ 2147483646 w 478"/>
              <a:gd name="T17" fmla="*/ 2147483646 h 480"/>
              <a:gd name="T18" fmla="*/ 2147483646 w 478"/>
              <a:gd name="T19" fmla="*/ 2147483646 h 480"/>
              <a:gd name="T20" fmla="*/ 2147483646 w 478"/>
              <a:gd name="T21" fmla="*/ 2147483646 h 480"/>
              <a:gd name="T22" fmla="*/ 2147483646 w 478"/>
              <a:gd name="T23" fmla="*/ 2147483646 h 480"/>
              <a:gd name="T24" fmla="*/ 2147483646 w 478"/>
              <a:gd name="T25" fmla="*/ 2147483646 h 480"/>
              <a:gd name="T26" fmla="*/ 2147483646 w 478"/>
              <a:gd name="T27" fmla="*/ 2147483646 h 480"/>
              <a:gd name="T28" fmla="*/ 2147483646 w 478"/>
              <a:gd name="T29" fmla="*/ 2147483646 h 480"/>
              <a:gd name="T30" fmla="*/ 2147483646 w 478"/>
              <a:gd name="T31" fmla="*/ 2147483646 h 480"/>
              <a:gd name="T32" fmla="*/ 2147483646 w 478"/>
              <a:gd name="T33" fmla="*/ 2147483646 h 480"/>
              <a:gd name="T34" fmla="*/ 2147483646 w 478"/>
              <a:gd name="T35" fmla="*/ 2147483646 h 480"/>
              <a:gd name="T36" fmla="*/ 2147483646 w 478"/>
              <a:gd name="T37" fmla="*/ 2147483646 h 480"/>
              <a:gd name="T38" fmla="*/ 2147483646 w 478"/>
              <a:gd name="T39" fmla="*/ 2147483646 h 480"/>
              <a:gd name="T40" fmla="*/ 2147483646 w 478"/>
              <a:gd name="T41" fmla="*/ 2147483646 h 480"/>
              <a:gd name="T42" fmla="*/ 2147483646 w 478"/>
              <a:gd name="T43" fmla="*/ 2147483646 h 480"/>
              <a:gd name="T44" fmla="*/ 2147483646 w 478"/>
              <a:gd name="T45" fmla="*/ 2147483646 h 480"/>
              <a:gd name="T46" fmla="*/ 2147483646 w 478"/>
              <a:gd name="T47" fmla="*/ 2147483646 h 480"/>
              <a:gd name="T48" fmla="*/ 2147483646 w 478"/>
              <a:gd name="T49" fmla="*/ 2147483646 h 480"/>
              <a:gd name="T50" fmla="*/ 0 w 478"/>
              <a:gd name="T51" fmla="*/ 2147483646 h 480"/>
              <a:gd name="T52" fmla="*/ 2147483646 w 478"/>
              <a:gd name="T53" fmla="*/ 2147483646 h 480"/>
              <a:gd name="T54" fmla="*/ 2147483646 w 478"/>
              <a:gd name="T55" fmla="*/ 2147483646 h 480"/>
              <a:gd name="T56" fmla="*/ 2147483646 w 478"/>
              <a:gd name="T57" fmla="*/ 2147483646 h 480"/>
              <a:gd name="T58" fmla="*/ 2147483646 w 478"/>
              <a:gd name="T59" fmla="*/ 2147483646 h 480"/>
              <a:gd name="T60" fmla="*/ 2147483646 w 478"/>
              <a:gd name="T61" fmla="*/ 0 h 480"/>
              <a:gd name="T62" fmla="*/ 2147483646 w 478"/>
              <a:gd name="T63" fmla="*/ 2147483646 h 480"/>
              <a:gd name="T64" fmla="*/ 2147483646 w 478"/>
              <a:gd name="T65" fmla="*/ 2147483646 h 480"/>
              <a:gd name="T66" fmla="*/ 2147483646 w 478"/>
              <a:gd name="T67" fmla="*/ 2147483646 h 480"/>
              <a:gd name="T68" fmla="*/ 2147483646 w 478"/>
              <a:gd name="T69" fmla="*/ 2147483646 h 480"/>
              <a:gd name="T70" fmla="*/ 2147483646 w 478"/>
              <a:gd name="T71" fmla="*/ 2147483646 h 480"/>
              <a:gd name="T72" fmla="*/ 2147483646 w 478"/>
              <a:gd name="T73" fmla="*/ 2147483646 h 480"/>
              <a:gd name="T74" fmla="*/ 2147483646 w 478"/>
              <a:gd name="T75" fmla="*/ 2147483646 h 4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8"/>
              <a:gd name="T115" fmla="*/ 0 h 480"/>
              <a:gd name="T116" fmla="*/ 478 w 478"/>
              <a:gd name="T117" fmla="*/ 480 h 4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8" h="480">
                <a:moveTo>
                  <a:pt x="440" y="138"/>
                </a:moveTo>
                <a:lnTo>
                  <a:pt x="367" y="127"/>
                </a:lnTo>
                <a:lnTo>
                  <a:pt x="320" y="133"/>
                </a:lnTo>
                <a:lnTo>
                  <a:pt x="290" y="168"/>
                </a:lnTo>
                <a:lnTo>
                  <a:pt x="308" y="209"/>
                </a:lnTo>
                <a:lnTo>
                  <a:pt x="331" y="224"/>
                </a:lnTo>
                <a:lnTo>
                  <a:pt x="338" y="262"/>
                </a:lnTo>
                <a:lnTo>
                  <a:pt x="324" y="287"/>
                </a:lnTo>
                <a:lnTo>
                  <a:pt x="335" y="325"/>
                </a:lnTo>
                <a:lnTo>
                  <a:pt x="306" y="325"/>
                </a:lnTo>
                <a:lnTo>
                  <a:pt x="298" y="282"/>
                </a:lnTo>
                <a:lnTo>
                  <a:pt x="280" y="262"/>
                </a:lnTo>
                <a:lnTo>
                  <a:pt x="243" y="262"/>
                </a:lnTo>
                <a:lnTo>
                  <a:pt x="209" y="271"/>
                </a:lnTo>
                <a:lnTo>
                  <a:pt x="197" y="301"/>
                </a:lnTo>
                <a:lnTo>
                  <a:pt x="193" y="341"/>
                </a:lnTo>
                <a:lnTo>
                  <a:pt x="197" y="370"/>
                </a:lnTo>
                <a:lnTo>
                  <a:pt x="197" y="391"/>
                </a:lnTo>
                <a:lnTo>
                  <a:pt x="195" y="416"/>
                </a:lnTo>
                <a:lnTo>
                  <a:pt x="172" y="439"/>
                </a:lnTo>
                <a:lnTo>
                  <a:pt x="156" y="453"/>
                </a:lnTo>
                <a:lnTo>
                  <a:pt x="115" y="480"/>
                </a:lnTo>
                <a:lnTo>
                  <a:pt x="37" y="399"/>
                </a:lnTo>
                <a:lnTo>
                  <a:pt x="14" y="334"/>
                </a:lnTo>
                <a:lnTo>
                  <a:pt x="5" y="229"/>
                </a:lnTo>
                <a:lnTo>
                  <a:pt x="0" y="154"/>
                </a:lnTo>
                <a:lnTo>
                  <a:pt x="9" y="82"/>
                </a:lnTo>
                <a:lnTo>
                  <a:pt x="30" y="42"/>
                </a:lnTo>
                <a:lnTo>
                  <a:pt x="78" y="15"/>
                </a:lnTo>
                <a:lnTo>
                  <a:pt x="121" y="7"/>
                </a:lnTo>
                <a:lnTo>
                  <a:pt x="204" y="0"/>
                </a:lnTo>
                <a:lnTo>
                  <a:pt x="285" y="5"/>
                </a:lnTo>
                <a:lnTo>
                  <a:pt x="387" y="22"/>
                </a:lnTo>
                <a:lnTo>
                  <a:pt x="432" y="44"/>
                </a:lnTo>
                <a:lnTo>
                  <a:pt x="455" y="67"/>
                </a:lnTo>
                <a:lnTo>
                  <a:pt x="478" y="102"/>
                </a:lnTo>
                <a:lnTo>
                  <a:pt x="475" y="120"/>
                </a:lnTo>
                <a:lnTo>
                  <a:pt x="440" y="13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2" name="Freeform 160">
            <a:extLst>
              <a:ext uri="{FF2B5EF4-FFF2-40B4-BE49-F238E27FC236}">
                <a16:creationId xmlns:a16="http://schemas.microsoft.com/office/drawing/2014/main" id="{EABE90D4-EAFF-4103-A498-38A00708F650}"/>
              </a:ext>
            </a:extLst>
          </p:cNvPr>
          <p:cNvSpPr>
            <a:spLocks/>
          </p:cNvSpPr>
          <p:nvPr/>
        </p:nvSpPr>
        <p:spPr bwMode="auto">
          <a:xfrm>
            <a:off x="268287" y="3468688"/>
            <a:ext cx="144463" cy="146050"/>
          </a:xfrm>
          <a:custGeom>
            <a:avLst/>
            <a:gdLst>
              <a:gd name="T0" fmla="*/ 2147483646 w 455"/>
              <a:gd name="T1" fmla="*/ 2147483646 h 460"/>
              <a:gd name="T2" fmla="*/ 2147483646 w 455"/>
              <a:gd name="T3" fmla="*/ 2147483646 h 460"/>
              <a:gd name="T4" fmla="*/ 2147483646 w 455"/>
              <a:gd name="T5" fmla="*/ 2147483646 h 460"/>
              <a:gd name="T6" fmla="*/ 2147483646 w 455"/>
              <a:gd name="T7" fmla="*/ 2147483646 h 460"/>
              <a:gd name="T8" fmla="*/ 2147483646 w 455"/>
              <a:gd name="T9" fmla="*/ 2147483646 h 460"/>
              <a:gd name="T10" fmla="*/ 2147483646 w 455"/>
              <a:gd name="T11" fmla="*/ 2147483646 h 460"/>
              <a:gd name="T12" fmla="*/ 2147483646 w 455"/>
              <a:gd name="T13" fmla="*/ 2147483646 h 460"/>
              <a:gd name="T14" fmla="*/ 2147483646 w 455"/>
              <a:gd name="T15" fmla="*/ 2147483646 h 460"/>
              <a:gd name="T16" fmla="*/ 2147483646 w 455"/>
              <a:gd name="T17" fmla="*/ 2147483646 h 460"/>
              <a:gd name="T18" fmla="*/ 2147483646 w 455"/>
              <a:gd name="T19" fmla="*/ 2147483646 h 460"/>
              <a:gd name="T20" fmla="*/ 2147483646 w 455"/>
              <a:gd name="T21" fmla="*/ 2147483646 h 460"/>
              <a:gd name="T22" fmla="*/ 2147483646 w 455"/>
              <a:gd name="T23" fmla="*/ 2147483646 h 460"/>
              <a:gd name="T24" fmla="*/ 2147483646 w 455"/>
              <a:gd name="T25" fmla="*/ 2147483646 h 460"/>
              <a:gd name="T26" fmla="*/ 2147483646 w 455"/>
              <a:gd name="T27" fmla="*/ 2147483646 h 460"/>
              <a:gd name="T28" fmla="*/ 2147483646 w 455"/>
              <a:gd name="T29" fmla="*/ 2147483646 h 460"/>
              <a:gd name="T30" fmla="*/ 2147483646 w 455"/>
              <a:gd name="T31" fmla="*/ 2147483646 h 460"/>
              <a:gd name="T32" fmla="*/ 2147483646 w 455"/>
              <a:gd name="T33" fmla="*/ 2147483646 h 460"/>
              <a:gd name="T34" fmla="*/ 2147483646 w 455"/>
              <a:gd name="T35" fmla="*/ 2147483646 h 460"/>
              <a:gd name="T36" fmla="*/ 2147483646 w 455"/>
              <a:gd name="T37" fmla="*/ 2147483646 h 460"/>
              <a:gd name="T38" fmla="*/ 2147483646 w 455"/>
              <a:gd name="T39" fmla="*/ 2147483646 h 460"/>
              <a:gd name="T40" fmla="*/ 2147483646 w 455"/>
              <a:gd name="T41" fmla="*/ 2147483646 h 460"/>
              <a:gd name="T42" fmla="*/ 2147483646 w 455"/>
              <a:gd name="T43" fmla="*/ 2147483646 h 460"/>
              <a:gd name="T44" fmla="*/ 2147483646 w 455"/>
              <a:gd name="T45" fmla="*/ 2147483646 h 460"/>
              <a:gd name="T46" fmla="*/ 2147483646 w 455"/>
              <a:gd name="T47" fmla="*/ 2147483646 h 460"/>
              <a:gd name="T48" fmla="*/ 2147483646 w 455"/>
              <a:gd name="T49" fmla="*/ 2147483646 h 460"/>
              <a:gd name="T50" fmla="*/ 2147483646 w 455"/>
              <a:gd name="T51" fmla="*/ 2147483646 h 460"/>
              <a:gd name="T52" fmla="*/ 2147483646 w 455"/>
              <a:gd name="T53" fmla="*/ 2147483646 h 460"/>
              <a:gd name="T54" fmla="*/ 2147483646 w 455"/>
              <a:gd name="T55" fmla="*/ 2147483646 h 460"/>
              <a:gd name="T56" fmla="*/ 2147483646 w 455"/>
              <a:gd name="T57" fmla="*/ 2147483646 h 460"/>
              <a:gd name="T58" fmla="*/ 2147483646 w 455"/>
              <a:gd name="T59" fmla="*/ 2147483646 h 460"/>
              <a:gd name="T60" fmla="*/ 2147483646 w 455"/>
              <a:gd name="T61" fmla="*/ 2147483646 h 460"/>
              <a:gd name="T62" fmla="*/ 2147483646 w 455"/>
              <a:gd name="T63" fmla="*/ 2147483646 h 460"/>
              <a:gd name="T64" fmla="*/ 2147483646 w 455"/>
              <a:gd name="T65" fmla="*/ 2147483646 h 460"/>
              <a:gd name="T66" fmla="*/ 2147483646 w 455"/>
              <a:gd name="T67" fmla="*/ 2147483646 h 460"/>
              <a:gd name="T68" fmla="*/ 2147483646 w 455"/>
              <a:gd name="T69" fmla="*/ 2147483646 h 460"/>
              <a:gd name="T70" fmla="*/ 2147483646 w 455"/>
              <a:gd name="T71" fmla="*/ 2147483646 h 460"/>
              <a:gd name="T72" fmla="*/ 2147483646 w 455"/>
              <a:gd name="T73" fmla="*/ 2147483646 h 460"/>
              <a:gd name="T74" fmla="*/ 2147483646 w 455"/>
              <a:gd name="T75" fmla="*/ 2147483646 h 460"/>
              <a:gd name="T76" fmla="*/ 2147483646 w 455"/>
              <a:gd name="T77" fmla="*/ 2147483646 h 460"/>
              <a:gd name="T78" fmla="*/ 2147483646 w 455"/>
              <a:gd name="T79" fmla="*/ 2147483646 h 460"/>
              <a:gd name="T80" fmla="*/ 2147483646 w 455"/>
              <a:gd name="T81" fmla="*/ 2147483646 h 460"/>
              <a:gd name="T82" fmla="*/ 2147483646 w 455"/>
              <a:gd name="T83" fmla="*/ 2147483646 h 460"/>
              <a:gd name="T84" fmla="*/ 2147483646 w 455"/>
              <a:gd name="T85" fmla="*/ 2147483646 h 460"/>
              <a:gd name="T86" fmla="*/ 2147483646 w 455"/>
              <a:gd name="T87" fmla="*/ 2147483646 h 4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5"/>
              <a:gd name="T133" fmla="*/ 0 h 460"/>
              <a:gd name="T134" fmla="*/ 455 w 455"/>
              <a:gd name="T135" fmla="*/ 460 h 4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5" h="460">
                <a:moveTo>
                  <a:pt x="379" y="28"/>
                </a:moveTo>
                <a:lnTo>
                  <a:pt x="418" y="44"/>
                </a:lnTo>
                <a:lnTo>
                  <a:pt x="436" y="69"/>
                </a:lnTo>
                <a:lnTo>
                  <a:pt x="447" y="85"/>
                </a:lnTo>
                <a:lnTo>
                  <a:pt x="455" y="98"/>
                </a:lnTo>
                <a:lnTo>
                  <a:pt x="444" y="108"/>
                </a:lnTo>
                <a:lnTo>
                  <a:pt x="425" y="120"/>
                </a:lnTo>
                <a:lnTo>
                  <a:pt x="376" y="113"/>
                </a:lnTo>
                <a:lnTo>
                  <a:pt x="339" y="113"/>
                </a:lnTo>
                <a:lnTo>
                  <a:pt x="315" y="100"/>
                </a:lnTo>
                <a:lnTo>
                  <a:pt x="279" y="92"/>
                </a:lnTo>
                <a:lnTo>
                  <a:pt x="247" y="90"/>
                </a:lnTo>
                <a:lnTo>
                  <a:pt x="209" y="92"/>
                </a:lnTo>
                <a:lnTo>
                  <a:pt x="264" y="98"/>
                </a:lnTo>
                <a:lnTo>
                  <a:pt x="291" y="105"/>
                </a:lnTo>
                <a:lnTo>
                  <a:pt x="311" y="113"/>
                </a:lnTo>
                <a:lnTo>
                  <a:pt x="315" y="115"/>
                </a:lnTo>
                <a:lnTo>
                  <a:pt x="302" y="120"/>
                </a:lnTo>
                <a:lnTo>
                  <a:pt x="291" y="131"/>
                </a:lnTo>
                <a:lnTo>
                  <a:pt x="272" y="120"/>
                </a:lnTo>
                <a:lnTo>
                  <a:pt x="256" y="116"/>
                </a:lnTo>
                <a:lnTo>
                  <a:pt x="223" y="110"/>
                </a:lnTo>
                <a:lnTo>
                  <a:pt x="212" y="110"/>
                </a:lnTo>
                <a:lnTo>
                  <a:pt x="246" y="122"/>
                </a:lnTo>
                <a:lnTo>
                  <a:pt x="270" y="133"/>
                </a:lnTo>
                <a:lnTo>
                  <a:pt x="283" y="142"/>
                </a:lnTo>
                <a:lnTo>
                  <a:pt x="272" y="154"/>
                </a:lnTo>
                <a:lnTo>
                  <a:pt x="246" y="145"/>
                </a:lnTo>
                <a:lnTo>
                  <a:pt x="223" y="140"/>
                </a:lnTo>
                <a:lnTo>
                  <a:pt x="264" y="161"/>
                </a:lnTo>
                <a:lnTo>
                  <a:pt x="277" y="170"/>
                </a:lnTo>
                <a:lnTo>
                  <a:pt x="281" y="189"/>
                </a:lnTo>
                <a:lnTo>
                  <a:pt x="289" y="199"/>
                </a:lnTo>
                <a:lnTo>
                  <a:pt x="264" y="187"/>
                </a:lnTo>
                <a:lnTo>
                  <a:pt x="241" y="183"/>
                </a:lnTo>
                <a:lnTo>
                  <a:pt x="205" y="181"/>
                </a:lnTo>
                <a:lnTo>
                  <a:pt x="259" y="197"/>
                </a:lnTo>
                <a:lnTo>
                  <a:pt x="293" y="210"/>
                </a:lnTo>
                <a:lnTo>
                  <a:pt x="315" y="222"/>
                </a:lnTo>
                <a:lnTo>
                  <a:pt x="318" y="239"/>
                </a:lnTo>
                <a:lnTo>
                  <a:pt x="291" y="227"/>
                </a:lnTo>
                <a:lnTo>
                  <a:pt x="254" y="214"/>
                </a:lnTo>
                <a:lnTo>
                  <a:pt x="237" y="214"/>
                </a:lnTo>
                <a:lnTo>
                  <a:pt x="277" y="228"/>
                </a:lnTo>
                <a:lnTo>
                  <a:pt x="309" y="242"/>
                </a:lnTo>
                <a:lnTo>
                  <a:pt x="320" y="253"/>
                </a:lnTo>
                <a:lnTo>
                  <a:pt x="315" y="264"/>
                </a:lnTo>
                <a:lnTo>
                  <a:pt x="291" y="255"/>
                </a:lnTo>
                <a:lnTo>
                  <a:pt x="269" y="246"/>
                </a:lnTo>
                <a:lnTo>
                  <a:pt x="221" y="244"/>
                </a:lnTo>
                <a:lnTo>
                  <a:pt x="202" y="246"/>
                </a:lnTo>
                <a:lnTo>
                  <a:pt x="158" y="249"/>
                </a:lnTo>
                <a:lnTo>
                  <a:pt x="107" y="242"/>
                </a:lnTo>
                <a:lnTo>
                  <a:pt x="137" y="253"/>
                </a:lnTo>
                <a:lnTo>
                  <a:pt x="191" y="262"/>
                </a:lnTo>
                <a:lnTo>
                  <a:pt x="181" y="280"/>
                </a:lnTo>
                <a:lnTo>
                  <a:pt x="141" y="271"/>
                </a:lnTo>
                <a:lnTo>
                  <a:pt x="104" y="258"/>
                </a:lnTo>
                <a:lnTo>
                  <a:pt x="79" y="246"/>
                </a:lnTo>
                <a:lnTo>
                  <a:pt x="126" y="280"/>
                </a:lnTo>
                <a:lnTo>
                  <a:pt x="156" y="290"/>
                </a:lnTo>
                <a:lnTo>
                  <a:pt x="181" y="298"/>
                </a:lnTo>
                <a:lnTo>
                  <a:pt x="178" y="317"/>
                </a:lnTo>
                <a:lnTo>
                  <a:pt x="141" y="310"/>
                </a:lnTo>
                <a:lnTo>
                  <a:pt x="113" y="302"/>
                </a:lnTo>
                <a:lnTo>
                  <a:pt x="131" y="315"/>
                </a:lnTo>
                <a:lnTo>
                  <a:pt x="161" y="323"/>
                </a:lnTo>
                <a:lnTo>
                  <a:pt x="178" y="325"/>
                </a:lnTo>
                <a:lnTo>
                  <a:pt x="178" y="365"/>
                </a:lnTo>
                <a:lnTo>
                  <a:pt x="143" y="351"/>
                </a:lnTo>
                <a:lnTo>
                  <a:pt x="116" y="341"/>
                </a:lnTo>
                <a:lnTo>
                  <a:pt x="145" y="363"/>
                </a:lnTo>
                <a:lnTo>
                  <a:pt x="182" y="379"/>
                </a:lnTo>
                <a:lnTo>
                  <a:pt x="181" y="397"/>
                </a:lnTo>
                <a:lnTo>
                  <a:pt x="159" y="418"/>
                </a:lnTo>
                <a:lnTo>
                  <a:pt x="141" y="395"/>
                </a:lnTo>
                <a:lnTo>
                  <a:pt x="116" y="365"/>
                </a:lnTo>
                <a:lnTo>
                  <a:pt x="100" y="337"/>
                </a:lnTo>
                <a:lnTo>
                  <a:pt x="116" y="381"/>
                </a:lnTo>
                <a:lnTo>
                  <a:pt x="131" y="397"/>
                </a:lnTo>
                <a:lnTo>
                  <a:pt x="156" y="429"/>
                </a:lnTo>
                <a:lnTo>
                  <a:pt x="137" y="449"/>
                </a:lnTo>
                <a:lnTo>
                  <a:pt x="109" y="424"/>
                </a:lnTo>
                <a:lnTo>
                  <a:pt x="88" y="395"/>
                </a:lnTo>
                <a:lnTo>
                  <a:pt x="69" y="363"/>
                </a:lnTo>
                <a:lnTo>
                  <a:pt x="86" y="409"/>
                </a:lnTo>
                <a:lnTo>
                  <a:pt x="104" y="430"/>
                </a:lnTo>
                <a:lnTo>
                  <a:pt x="121" y="452"/>
                </a:lnTo>
                <a:lnTo>
                  <a:pt x="107" y="460"/>
                </a:lnTo>
                <a:lnTo>
                  <a:pt x="69" y="429"/>
                </a:lnTo>
                <a:lnTo>
                  <a:pt x="34" y="379"/>
                </a:lnTo>
                <a:lnTo>
                  <a:pt x="21" y="341"/>
                </a:lnTo>
                <a:lnTo>
                  <a:pt x="12" y="275"/>
                </a:lnTo>
                <a:lnTo>
                  <a:pt x="7" y="227"/>
                </a:lnTo>
                <a:lnTo>
                  <a:pt x="0" y="170"/>
                </a:lnTo>
                <a:lnTo>
                  <a:pt x="39" y="181"/>
                </a:lnTo>
                <a:lnTo>
                  <a:pt x="81" y="197"/>
                </a:lnTo>
                <a:lnTo>
                  <a:pt x="145" y="212"/>
                </a:lnTo>
                <a:lnTo>
                  <a:pt x="88" y="189"/>
                </a:lnTo>
                <a:lnTo>
                  <a:pt x="67" y="177"/>
                </a:lnTo>
                <a:lnTo>
                  <a:pt x="26" y="162"/>
                </a:lnTo>
                <a:lnTo>
                  <a:pt x="5" y="158"/>
                </a:lnTo>
                <a:lnTo>
                  <a:pt x="5" y="129"/>
                </a:lnTo>
                <a:lnTo>
                  <a:pt x="10" y="92"/>
                </a:lnTo>
                <a:lnTo>
                  <a:pt x="61" y="100"/>
                </a:lnTo>
                <a:lnTo>
                  <a:pt x="94" y="110"/>
                </a:lnTo>
                <a:lnTo>
                  <a:pt x="135" y="129"/>
                </a:lnTo>
                <a:lnTo>
                  <a:pt x="97" y="100"/>
                </a:lnTo>
                <a:lnTo>
                  <a:pt x="54" y="88"/>
                </a:lnTo>
                <a:lnTo>
                  <a:pt x="12" y="77"/>
                </a:lnTo>
                <a:lnTo>
                  <a:pt x="21" y="49"/>
                </a:lnTo>
                <a:lnTo>
                  <a:pt x="34" y="31"/>
                </a:lnTo>
                <a:lnTo>
                  <a:pt x="73" y="19"/>
                </a:lnTo>
                <a:lnTo>
                  <a:pt x="111" y="28"/>
                </a:lnTo>
                <a:lnTo>
                  <a:pt x="145" y="53"/>
                </a:lnTo>
                <a:lnTo>
                  <a:pt x="121" y="25"/>
                </a:lnTo>
                <a:lnTo>
                  <a:pt x="86" y="10"/>
                </a:lnTo>
                <a:lnTo>
                  <a:pt x="126" y="4"/>
                </a:lnTo>
                <a:lnTo>
                  <a:pt x="156" y="2"/>
                </a:lnTo>
                <a:lnTo>
                  <a:pt x="198" y="8"/>
                </a:lnTo>
                <a:lnTo>
                  <a:pt x="226" y="27"/>
                </a:lnTo>
                <a:lnTo>
                  <a:pt x="272" y="35"/>
                </a:lnTo>
                <a:lnTo>
                  <a:pt x="241" y="23"/>
                </a:lnTo>
                <a:lnTo>
                  <a:pt x="218" y="8"/>
                </a:lnTo>
                <a:lnTo>
                  <a:pt x="205" y="0"/>
                </a:lnTo>
                <a:lnTo>
                  <a:pt x="249" y="2"/>
                </a:lnTo>
                <a:lnTo>
                  <a:pt x="289" y="4"/>
                </a:lnTo>
                <a:lnTo>
                  <a:pt x="313" y="15"/>
                </a:lnTo>
                <a:lnTo>
                  <a:pt x="337" y="37"/>
                </a:lnTo>
                <a:lnTo>
                  <a:pt x="356" y="67"/>
                </a:lnTo>
                <a:lnTo>
                  <a:pt x="346" y="33"/>
                </a:lnTo>
                <a:lnTo>
                  <a:pt x="322" y="10"/>
                </a:lnTo>
                <a:lnTo>
                  <a:pt x="37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63" name="Group 161">
            <a:extLst>
              <a:ext uri="{FF2B5EF4-FFF2-40B4-BE49-F238E27FC236}">
                <a16:creationId xmlns:a16="http://schemas.microsoft.com/office/drawing/2014/main" id="{E9195CB7-1C9C-49D4-822F-B8D304BC1477}"/>
              </a:ext>
            </a:extLst>
          </p:cNvPr>
          <p:cNvGrpSpPr>
            <a:grpSpLocks/>
          </p:cNvGrpSpPr>
          <p:nvPr/>
        </p:nvGrpSpPr>
        <p:grpSpPr bwMode="auto">
          <a:xfrm>
            <a:off x="561975" y="3838575"/>
            <a:ext cx="157162" cy="96838"/>
            <a:chOff x="377" y="1962"/>
            <a:chExt cx="99" cy="61"/>
          </a:xfrm>
        </p:grpSpPr>
        <p:sp>
          <p:nvSpPr>
            <p:cNvPr id="164" name="Freeform 162">
              <a:extLst>
                <a:ext uri="{FF2B5EF4-FFF2-40B4-BE49-F238E27FC236}">
                  <a16:creationId xmlns:a16="http://schemas.microsoft.com/office/drawing/2014/main" id="{799C4CDA-B939-4EE7-BE06-6074EF32D793}"/>
                </a:ext>
              </a:extLst>
            </p:cNvPr>
            <p:cNvSpPr>
              <a:spLocks/>
            </p:cNvSpPr>
            <p:nvPr/>
          </p:nvSpPr>
          <p:spPr bwMode="auto">
            <a:xfrm>
              <a:off x="377" y="1962"/>
              <a:ext cx="99" cy="61"/>
            </a:xfrm>
            <a:custGeom>
              <a:avLst/>
              <a:gdLst>
                <a:gd name="T0" fmla="*/ 0 w 497"/>
                <a:gd name="T1" fmla="*/ 0 h 305"/>
                <a:gd name="T2" fmla="*/ 0 w 497"/>
                <a:gd name="T3" fmla="*/ 0 h 305"/>
                <a:gd name="T4" fmla="*/ 0 w 497"/>
                <a:gd name="T5" fmla="*/ 0 h 305"/>
                <a:gd name="T6" fmla="*/ 0 w 497"/>
                <a:gd name="T7" fmla="*/ 0 h 305"/>
                <a:gd name="T8" fmla="*/ 0 w 497"/>
                <a:gd name="T9" fmla="*/ 0 h 305"/>
                <a:gd name="T10" fmla="*/ 0 w 497"/>
                <a:gd name="T11" fmla="*/ 0 h 305"/>
                <a:gd name="T12" fmla="*/ 0 w 497"/>
                <a:gd name="T13" fmla="*/ 0 h 305"/>
                <a:gd name="T14" fmla="*/ 0 w 497"/>
                <a:gd name="T15" fmla="*/ 0 h 305"/>
                <a:gd name="T16" fmla="*/ 0 w 497"/>
                <a:gd name="T17" fmla="*/ 0 h 305"/>
                <a:gd name="T18" fmla="*/ 0 w 497"/>
                <a:gd name="T19" fmla="*/ 0 h 305"/>
                <a:gd name="T20" fmla="*/ 0 w 497"/>
                <a:gd name="T21" fmla="*/ 0 h 305"/>
                <a:gd name="T22" fmla="*/ 0 w 497"/>
                <a:gd name="T23" fmla="*/ 0 h 305"/>
                <a:gd name="T24" fmla="*/ 0 w 497"/>
                <a:gd name="T25" fmla="*/ 0 h 305"/>
                <a:gd name="T26" fmla="*/ 0 w 497"/>
                <a:gd name="T27" fmla="*/ 0 h 305"/>
                <a:gd name="T28" fmla="*/ 0 w 497"/>
                <a:gd name="T29" fmla="*/ 0 h 305"/>
                <a:gd name="T30" fmla="*/ 0 w 497"/>
                <a:gd name="T31" fmla="*/ 0 h 305"/>
                <a:gd name="T32" fmla="*/ 0 w 497"/>
                <a:gd name="T33" fmla="*/ 0 h 305"/>
                <a:gd name="T34" fmla="*/ 0 w 497"/>
                <a:gd name="T35" fmla="*/ 0 h 305"/>
                <a:gd name="T36" fmla="*/ 0 w 497"/>
                <a:gd name="T37" fmla="*/ 0 h 305"/>
                <a:gd name="T38" fmla="*/ 0 w 497"/>
                <a:gd name="T39" fmla="*/ 0 h 305"/>
                <a:gd name="T40" fmla="*/ 0 w 497"/>
                <a:gd name="T41" fmla="*/ 0 h 305"/>
                <a:gd name="T42" fmla="*/ 0 w 497"/>
                <a:gd name="T43" fmla="*/ 0 h 305"/>
                <a:gd name="T44" fmla="*/ 0 w 497"/>
                <a:gd name="T45" fmla="*/ 0 h 305"/>
                <a:gd name="T46" fmla="*/ 0 w 497"/>
                <a:gd name="T47" fmla="*/ 0 h 305"/>
                <a:gd name="T48" fmla="*/ 0 w 497"/>
                <a:gd name="T49" fmla="*/ 0 h 305"/>
                <a:gd name="T50" fmla="*/ 0 w 497"/>
                <a:gd name="T51" fmla="*/ 0 h 305"/>
                <a:gd name="T52" fmla="*/ 0 w 497"/>
                <a:gd name="T53" fmla="*/ 0 h 305"/>
                <a:gd name="T54" fmla="*/ 0 w 497"/>
                <a:gd name="T55" fmla="*/ 0 h 305"/>
                <a:gd name="T56" fmla="*/ 0 w 497"/>
                <a:gd name="T57" fmla="*/ 0 h 305"/>
                <a:gd name="T58" fmla="*/ 0 w 497"/>
                <a:gd name="T59" fmla="*/ 0 h 305"/>
                <a:gd name="T60" fmla="*/ 0 w 497"/>
                <a:gd name="T61" fmla="*/ 0 h 305"/>
                <a:gd name="T62" fmla="*/ 0 w 497"/>
                <a:gd name="T63" fmla="*/ 0 h 305"/>
                <a:gd name="T64" fmla="*/ 0 w 497"/>
                <a:gd name="T65" fmla="*/ 0 h 305"/>
                <a:gd name="T66" fmla="*/ 0 w 497"/>
                <a:gd name="T67" fmla="*/ 0 h 305"/>
                <a:gd name="T68" fmla="*/ 0 w 497"/>
                <a:gd name="T69" fmla="*/ 0 h 305"/>
                <a:gd name="T70" fmla="*/ 0 w 497"/>
                <a:gd name="T71" fmla="*/ 0 h 305"/>
                <a:gd name="T72" fmla="*/ 0 w 497"/>
                <a:gd name="T73" fmla="*/ 0 h 305"/>
                <a:gd name="T74" fmla="*/ 0 w 497"/>
                <a:gd name="T75" fmla="*/ 0 h 305"/>
                <a:gd name="T76" fmla="*/ 0 w 497"/>
                <a:gd name="T77" fmla="*/ 0 h 305"/>
                <a:gd name="T78" fmla="*/ 0 w 497"/>
                <a:gd name="T79" fmla="*/ 0 h 305"/>
                <a:gd name="T80" fmla="*/ 0 w 497"/>
                <a:gd name="T81" fmla="*/ 0 h 305"/>
                <a:gd name="T82" fmla="*/ 0 w 497"/>
                <a:gd name="T83" fmla="*/ 0 h 305"/>
                <a:gd name="T84" fmla="*/ 0 w 497"/>
                <a:gd name="T85" fmla="*/ 0 h 305"/>
                <a:gd name="T86" fmla="*/ 0 w 497"/>
                <a:gd name="T87" fmla="*/ 0 h 305"/>
                <a:gd name="T88" fmla="*/ 0 w 497"/>
                <a:gd name="T89" fmla="*/ 0 h 305"/>
                <a:gd name="T90" fmla="*/ 0 w 497"/>
                <a:gd name="T91" fmla="*/ 0 h 305"/>
                <a:gd name="T92" fmla="*/ 0 w 497"/>
                <a:gd name="T93" fmla="*/ 0 h 305"/>
                <a:gd name="T94" fmla="*/ 0 w 497"/>
                <a:gd name="T95" fmla="*/ 0 h 305"/>
                <a:gd name="T96" fmla="*/ 0 w 497"/>
                <a:gd name="T97" fmla="*/ 0 h 305"/>
                <a:gd name="T98" fmla="*/ 0 w 497"/>
                <a:gd name="T99" fmla="*/ 0 h 3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7"/>
                <a:gd name="T151" fmla="*/ 0 h 305"/>
                <a:gd name="T152" fmla="*/ 497 w 497"/>
                <a:gd name="T153" fmla="*/ 305 h 3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7" h="305">
                  <a:moveTo>
                    <a:pt x="0" y="182"/>
                  </a:moveTo>
                  <a:lnTo>
                    <a:pt x="61" y="168"/>
                  </a:lnTo>
                  <a:lnTo>
                    <a:pt x="84" y="163"/>
                  </a:lnTo>
                  <a:lnTo>
                    <a:pt x="98" y="150"/>
                  </a:lnTo>
                  <a:lnTo>
                    <a:pt x="112" y="130"/>
                  </a:lnTo>
                  <a:lnTo>
                    <a:pt x="142" y="102"/>
                  </a:lnTo>
                  <a:lnTo>
                    <a:pt x="197" y="56"/>
                  </a:lnTo>
                  <a:lnTo>
                    <a:pt x="206" y="41"/>
                  </a:lnTo>
                  <a:lnTo>
                    <a:pt x="221" y="28"/>
                  </a:lnTo>
                  <a:lnTo>
                    <a:pt x="249" y="23"/>
                  </a:lnTo>
                  <a:lnTo>
                    <a:pt x="336" y="8"/>
                  </a:lnTo>
                  <a:lnTo>
                    <a:pt x="360" y="0"/>
                  </a:lnTo>
                  <a:lnTo>
                    <a:pt x="382" y="11"/>
                  </a:lnTo>
                  <a:lnTo>
                    <a:pt x="393" y="20"/>
                  </a:lnTo>
                  <a:lnTo>
                    <a:pt x="443" y="37"/>
                  </a:lnTo>
                  <a:lnTo>
                    <a:pt x="464" y="45"/>
                  </a:lnTo>
                  <a:lnTo>
                    <a:pt x="471" y="53"/>
                  </a:lnTo>
                  <a:lnTo>
                    <a:pt x="481" y="81"/>
                  </a:lnTo>
                  <a:lnTo>
                    <a:pt x="486" y="96"/>
                  </a:lnTo>
                  <a:lnTo>
                    <a:pt x="490" y="104"/>
                  </a:lnTo>
                  <a:lnTo>
                    <a:pt x="497" y="119"/>
                  </a:lnTo>
                  <a:lnTo>
                    <a:pt x="497" y="129"/>
                  </a:lnTo>
                  <a:lnTo>
                    <a:pt x="487" y="137"/>
                  </a:lnTo>
                  <a:lnTo>
                    <a:pt x="466" y="136"/>
                  </a:lnTo>
                  <a:lnTo>
                    <a:pt x="434" y="121"/>
                  </a:lnTo>
                  <a:lnTo>
                    <a:pt x="393" y="113"/>
                  </a:lnTo>
                  <a:lnTo>
                    <a:pt x="356" y="119"/>
                  </a:lnTo>
                  <a:lnTo>
                    <a:pt x="395" y="128"/>
                  </a:lnTo>
                  <a:lnTo>
                    <a:pt x="422" y="137"/>
                  </a:lnTo>
                  <a:lnTo>
                    <a:pt x="454" y="150"/>
                  </a:lnTo>
                  <a:lnTo>
                    <a:pt x="462" y="161"/>
                  </a:lnTo>
                  <a:lnTo>
                    <a:pt x="462" y="173"/>
                  </a:lnTo>
                  <a:lnTo>
                    <a:pt x="449" y="182"/>
                  </a:lnTo>
                  <a:lnTo>
                    <a:pt x="435" y="179"/>
                  </a:lnTo>
                  <a:lnTo>
                    <a:pt x="391" y="168"/>
                  </a:lnTo>
                  <a:lnTo>
                    <a:pt x="351" y="166"/>
                  </a:lnTo>
                  <a:lnTo>
                    <a:pt x="320" y="168"/>
                  </a:lnTo>
                  <a:lnTo>
                    <a:pt x="303" y="179"/>
                  </a:lnTo>
                  <a:lnTo>
                    <a:pt x="282" y="200"/>
                  </a:lnTo>
                  <a:lnTo>
                    <a:pt x="267" y="223"/>
                  </a:lnTo>
                  <a:lnTo>
                    <a:pt x="251" y="246"/>
                  </a:lnTo>
                  <a:lnTo>
                    <a:pt x="237" y="263"/>
                  </a:lnTo>
                  <a:lnTo>
                    <a:pt x="213" y="280"/>
                  </a:lnTo>
                  <a:lnTo>
                    <a:pt x="190" y="284"/>
                  </a:lnTo>
                  <a:lnTo>
                    <a:pt x="165" y="287"/>
                  </a:lnTo>
                  <a:lnTo>
                    <a:pt x="135" y="284"/>
                  </a:lnTo>
                  <a:lnTo>
                    <a:pt x="112" y="282"/>
                  </a:lnTo>
                  <a:lnTo>
                    <a:pt x="82" y="290"/>
                  </a:lnTo>
                  <a:lnTo>
                    <a:pt x="0" y="305"/>
                  </a:lnTo>
                  <a:lnTo>
                    <a:pt x="0" y="182"/>
                  </a:lnTo>
                  <a:close/>
                </a:path>
              </a:pathLst>
            </a:custGeom>
            <a:solidFill>
              <a:srgbClr val="FFC080"/>
            </a:solidFill>
            <a:ln w="3175">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5" name="Freeform 163">
              <a:extLst>
                <a:ext uri="{FF2B5EF4-FFF2-40B4-BE49-F238E27FC236}">
                  <a16:creationId xmlns:a16="http://schemas.microsoft.com/office/drawing/2014/main" id="{416159BB-EC9F-41E8-AC2E-8D29D1FDA4E4}"/>
                </a:ext>
              </a:extLst>
            </p:cNvPr>
            <p:cNvSpPr>
              <a:spLocks/>
            </p:cNvSpPr>
            <p:nvPr/>
          </p:nvSpPr>
          <p:spPr bwMode="auto">
            <a:xfrm>
              <a:off x="439" y="1973"/>
              <a:ext cx="32" cy="7"/>
            </a:xfrm>
            <a:custGeom>
              <a:avLst/>
              <a:gdLst>
                <a:gd name="T0" fmla="*/ 0 w 159"/>
                <a:gd name="T1" fmla="*/ 0 h 37"/>
                <a:gd name="T2" fmla="*/ 0 w 159"/>
                <a:gd name="T3" fmla="*/ 0 h 37"/>
                <a:gd name="T4" fmla="*/ 0 w 159"/>
                <a:gd name="T5" fmla="*/ 0 h 37"/>
                <a:gd name="T6" fmla="*/ 0 w 159"/>
                <a:gd name="T7" fmla="*/ 0 h 37"/>
                <a:gd name="T8" fmla="*/ 0 w 159"/>
                <a:gd name="T9" fmla="*/ 0 h 37"/>
                <a:gd name="T10" fmla="*/ 0 w 159"/>
                <a:gd name="T11" fmla="*/ 0 h 37"/>
                <a:gd name="T12" fmla="*/ 0 w 159"/>
                <a:gd name="T13" fmla="*/ 0 h 37"/>
                <a:gd name="T14" fmla="*/ 0 w 159"/>
                <a:gd name="T15" fmla="*/ 0 h 37"/>
                <a:gd name="T16" fmla="*/ 0 w 159"/>
                <a:gd name="T17" fmla="*/ 0 h 37"/>
                <a:gd name="T18" fmla="*/ 0 w 159"/>
                <a:gd name="T19" fmla="*/ 0 h 37"/>
                <a:gd name="T20" fmla="*/ 0 w 159"/>
                <a:gd name="T21" fmla="*/ 0 h 37"/>
                <a:gd name="T22" fmla="*/ 0 w 159"/>
                <a:gd name="T23" fmla="*/ 0 h 37"/>
                <a:gd name="T24" fmla="*/ 0 w 159"/>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37"/>
                <a:gd name="T41" fmla="*/ 159 w 15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37">
                  <a:moveTo>
                    <a:pt x="159" y="37"/>
                  </a:moveTo>
                  <a:lnTo>
                    <a:pt x="132" y="24"/>
                  </a:lnTo>
                  <a:lnTo>
                    <a:pt x="110" y="21"/>
                  </a:lnTo>
                  <a:lnTo>
                    <a:pt x="84" y="13"/>
                  </a:lnTo>
                  <a:lnTo>
                    <a:pt x="61" y="7"/>
                  </a:lnTo>
                  <a:lnTo>
                    <a:pt x="25" y="10"/>
                  </a:lnTo>
                  <a:lnTo>
                    <a:pt x="0" y="13"/>
                  </a:lnTo>
                  <a:lnTo>
                    <a:pt x="38" y="5"/>
                  </a:lnTo>
                  <a:lnTo>
                    <a:pt x="69" y="0"/>
                  </a:lnTo>
                  <a:lnTo>
                    <a:pt x="110" y="17"/>
                  </a:lnTo>
                  <a:lnTo>
                    <a:pt x="132" y="19"/>
                  </a:lnTo>
                  <a:lnTo>
                    <a:pt x="157" y="31"/>
                  </a:lnTo>
                  <a:lnTo>
                    <a:pt x="159" y="3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6" name="Freeform 164">
              <a:extLst>
                <a:ext uri="{FF2B5EF4-FFF2-40B4-BE49-F238E27FC236}">
                  <a16:creationId xmlns:a16="http://schemas.microsoft.com/office/drawing/2014/main" id="{9DF3DF0C-E6F3-48EB-B725-A2AD6EB8FC93}"/>
                </a:ext>
              </a:extLst>
            </p:cNvPr>
            <p:cNvSpPr>
              <a:spLocks/>
            </p:cNvSpPr>
            <p:nvPr/>
          </p:nvSpPr>
          <p:spPr bwMode="auto">
            <a:xfrm>
              <a:off x="427" y="1965"/>
              <a:ext cx="27" cy="5"/>
            </a:xfrm>
            <a:custGeom>
              <a:avLst/>
              <a:gdLst>
                <a:gd name="T0" fmla="*/ 0 w 133"/>
                <a:gd name="T1" fmla="*/ 0 h 25"/>
                <a:gd name="T2" fmla="*/ 0 w 133"/>
                <a:gd name="T3" fmla="*/ 0 h 25"/>
                <a:gd name="T4" fmla="*/ 0 w 133"/>
                <a:gd name="T5" fmla="*/ 0 h 25"/>
                <a:gd name="T6" fmla="*/ 0 w 133"/>
                <a:gd name="T7" fmla="*/ 0 h 25"/>
                <a:gd name="T8" fmla="*/ 0 w 133"/>
                <a:gd name="T9" fmla="*/ 0 h 25"/>
                <a:gd name="T10" fmla="*/ 0 w 133"/>
                <a:gd name="T11" fmla="*/ 0 h 25"/>
                <a:gd name="T12" fmla="*/ 0 w 133"/>
                <a:gd name="T13" fmla="*/ 0 h 25"/>
                <a:gd name="T14" fmla="*/ 0 w 133"/>
                <a:gd name="T15" fmla="*/ 0 h 25"/>
                <a:gd name="T16" fmla="*/ 0 w 133"/>
                <a:gd name="T17" fmla="*/ 0 h 25"/>
                <a:gd name="T18" fmla="*/ 0 w 133"/>
                <a:gd name="T19" fmla="*/ 0 h 25"/>
                <a:gd name="T20" fmla="*/ 0 w 133"/>
                <a:gd name="T21" fmla="*/ 0 h 25"/>
                <a:gd name="T22" fmla="*/ 0 w 133"/>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
                <a:gd name="T37" fmla="*/ 0 h 25"/>
                <a:gd name="T38" fmla="*/ 133 w 133"/>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 h="25">
                  <a:moveTo>
                    <a:pt x="97" y="0"/>
                  </a:moveTo>
                  <a:lnTo>
                    <a:pt x="113" y="1"/>
                  </a:lnTo>
                  <a:lnTo>
                    <a:pt x="133" y="8"/>
                  </a:lnTo>
                  <a:lnTo>
                    <a:pt x="120" y="7"/>
                  </a:lnTo>
                  <a:lnTo>
                    <a:pt x="99" y="3"/>
                  </a:lnTo>
                  <a:lnTo>
                    <a:pt x="56" y="15"/>
                  </a:lnTo>
                  <a:lnTo>
                    <a:pt x="32" y="21"/>
                  </a:lnTo>
                  <a:lnTo>
                    <a:pt x="4" y="25"/>
                  </a:lnTo>
                  <a:lnTo>
                    <a:pt x="0" y="21"/>
                  </a:lnTo>
                  <a:lnTo>
                    <a:pt x="29" y="16"/>
                  </a:lnTo>
                  <a:lnTo>
                    <a:pt x="64" y="8"/>
                  </a:lnTo>
                  <a:lnTo>
                    <a:pt x="9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7" name="Freeform 165">
              <a:extLst>
                <a:ext uri="{FF2B5EF4-FFF2-40B4-BE49-F238E27FC236}">
                  <a16:creationId xmlns:a16="http://schemas.microsoft.com/office/drawing/2014/main" id="{8B773667-CA9C-49BE-A155-64A7A2611143}"/>
                </a:ext>
              </a:extLst>
            </p:cNvPr>
            <p:cNvSpPr>
              <a:spLocks/>
            </p:cNvSpPr>
            <p:nvPr/>
          </p:nvSpPr>
          <p:spPr bwMode="auto">
            <a:xfrm>
              <a:off x="438" y="1984"/>
              <a:ext cx="11" cy="2"/>
            </a:xfrm>
            <a:custGeom>
              <a:avLst/>
              <a:gdLst>
                <a:gd name="T0" fmla="*/ 0 w 53"/>
                <a:gd name="T1" fmla="*/ 0 h 12"/>
                <a:gd name="T2" fmla="*/ 0 w 53"/>
                <a:gd name="T3" fmla="*/ 0 h 12"/>
                <a:gd name="T4" fmla="*/ 0 w 53"/>
                <a:gd name="T5" fmla="*/ 0 h 12"/>
                <a:gd name="T6" fmla="*/ 0 w 53"/>
                <a:gd name="T7" fmla="*/ 0 h 12"/>
                <a:gd name="T8" fmla="*/ 0 w 53"/>
                <a:gd name="T9" fmla="*/ 0 h 12"/>
                <a:gd name="T10" fmla="*/ 0 w 53"/>
                <a:gd name="T11" fmla="*/ 0 h 12"/>
                <a:gd name="T12" fmla="*/ 0 w 53"/>
                <a:gd name="T13" fmla="*/ 0 h 12"/>
                <a:gd name="T14" fmla="*/ 0 60000 65536"/>
                <a:gd name="T15" fmla="*/ 0 60000 65536"/>
                <a:gd name="T16" fmla="*/ 0 60000 65536"/>
                <a:gd name="T17" fmla="*/ 0 60000 65536"/>
                <a:gd name="T18" fmla="*/ 0 60000 65536"/>
                <a:gd name="T19" fmla="*/ 0 60000 65536"/>
                <a:gd name="T20" fmla="*/ 0 60000 65536"/>
                <a:gd name="T21" fmla="*/ 0 w 53"/>
                <a:gd name="T22" fmla="*/ 0 h 12"/>
                <a:gd name="T23" fmla="*/ 53 w 5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2">
                  <a:moveTo>
                    <a:pt x="53" y="5"/>
                  </a:moveTo>
                  <a:lnTo>
                    <a:pt x="46" y="12"/>
                  </a:lnTo>
                  <a:lnTo>
                    <a:pt x="27" y="9"/>
                  </a:lnTo>
                  <a:lnTo>
                    <a:pt x="5" y="9"/>
                  </a:lnTo>
                  <a:lnTo>
                    <a:pt x="0" y="0"/>
                  </a:lnTo>
                  <a:lnTo>
                    <a:pt x="14" y="3"/>
                  </a:lnTo>
                  <a:lnTo>
                    <a:pt x="53"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8" name="Freeform 166">
              <a:extLst>
                <a:ext uri="{FF2B5EF4-FFF2-40B4-BE49-F238E27FC236}">
                  <a16:creationId xmlns:a16="http://schemas.microsoft.com/office/drawing/2014/main" id="{D3C8F443-08FB-49BB-9025-D547A2AAE4DD}"/>
                </a:ext>
              </a:extLst>
            </p:cNvPr>
            <p:cNvSpPr>
              <a:spLocks/>
            </p:cNvSpPr>
            <p:nvPr/>
          </p:nvSpPr>
          <p:spPr bwMode="auto">
            <a:xfrm>
              <a:off x="469" y="1982"/>
              <a:ext cx="3" cy="4"/>
            </a:xfrm>
            <a:custGeom>
              <a:avLst/>
              <a:gdLst>
                <a:gd name="T0" fmla="*/ 0 w 11"/>
                <a:gd name="T1" fmla="*/ 0 h 23"/>
                <a:gd name="T2" fmla="*/ 0 w 11"/>
                <a:gd name="T3" fmla="*/ 0 h 23"/>
                <a:gd name="T4" fmla="*/ 0 w 11"/>
                <a:gd name="T5" fmla="*/ 0 h 23"/>
                <a:gd name="T6" fmla="*/ 0 w 11"/>
                <a:gd name="T7" fmla="*/ 0 h 23"/>
                <a:gd name="T8" fmla="*/ 0 w 11"/>
                <a:gd name="T9" fmla="*/ 0 h 23"/>
                <a:gd name="T10" fmla="*/ 0 60000 65536"/>
                <a:gd name="T11" fmla="*/ 0 60000 65536"/>
                <a:gd name="T12" fmla="*/ 0 60000 65536"/>
                <a:gd name="T13" fmla="*/ 0 60000 65536"/>
                <a:gd name="T14" fmla="*/ 0 60000 65536"/>
                <a:gd name="T15" fmla="*/ 0 w 11"/>
                <a:gd name="T16" fmla="*/ 0 h 23"/>
                <a:gd name="T17" fmla="*/ 11 w 11"/>
                <a:gd name="T18" fmla="*/ 23 h 23"/>
              </a:gdLst>
              <a:ahLst/>
              <a:cxnLst>
                <a:cxn ang="T10">
                  <a:pos x="T0" y="T1"/>
                </a:cxn>
                <a:cxn ang="T11">
                  <a:pos x="T2" y="T3"/>
                </a:cxn>
                <a:cxn ang="T12">
                  <a:pos x="T4" y="T5"/>
                </a:cxn>
                <a:cxn ang="T13">
                  <a:pos x="T6" y="T7"/>
                </a:cxn>
                <a:cxn ang="T14">
                  <a:pos x="T8" y="T9"/>
                </a:cxn>
              </a:cxnLst>
              <a:rect l="T15" t="T16" r="T17" b="T18"/>
              <a:pathLst>
                <a:path w="11" h="23">
                  <a:moveTo>
                    <a:pt x="0" y="0"/>
                  </a:moveTo>
                  <a:lnTo>
                    <a:pt x="0" y="6"/>
                  </a:lnTo>
                  <a:lnTo>
                    <a:pt x="2" y="18"/>
                  </a:lnTo>
                  <a:lnTo>
                    <a:pt x="11" y="2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9" name="Freeform 167">
              <a:extLst>
                <a:ext uri="{FF2B5EF4-FFF2-40B4-BE49-F238E27FC236}">
                  <a16:creationId xmlns:a16="http://schemas.microsoft.com/office/drawing/2014/main" id="{58E85F27-A250-4744-9644-90AD6DC02ACC}"/>
                </a:ext>
              </a:extLst>
            </p:cNvPr>
            <p:cNvSpPr>
              <a:spLocks/>
            </p:cNvSpPr>
            <p:nvPr/>
          </p:nvSpPr>
          <p:spPr bwMode="auto">
            <a:xfrm>
              <a:off x="462" y="1993"/>
              <a:ext cx="2" cy="2"/>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0"/>
                  </a:moveTo>
                  <a:lnTo>
                    <a:pt x="3" y="7"/>
                  </a:lnTo>
                  <a:lnTo>
                    <a:pt x="11" y="1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0" name="Freeform 168">
              <a:extLst>
                <a:ext uri="{FF2B5EF4-FFF2-40B4-BE49-F238E27FC236}">
                  <a16:creationId xmlns:a16="http://schemas.microsoft.com/office/drawing/2014/main" id="{014CF87B-613D-4299-AF8B-0617638EE420}"/>
                </a:ext>
              </a:extLst>
            </p:cNvPr>
            <p:cNvSpPr>
              <a:spLocks/>
            </p:cNvSpPr>
            <p:nvPr/>
          </p:nvSpPr>
          <p:spPr bwMode="auto">
            <a:xfrm>
              <a:off x="423" y="1977"/>
              <a:ext cx="5" cy="6"/>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60000 65536"/>
                <a:gd name="T11" fmla="*/ 0 60000 65536"/>
                <a:gd name="T12" fmla="*/ 0 60000 65536"/>
                <a:gd name="T13" fmla="*/ 0 60000 65536"/>
                <a:gd name="T14" fmla="*/ 0 60000 65536"/>
                <a:gd name="T15" fmla="*/ 0 w 25"/>
                <a:gd name="T16" fmla="*/ 0 h 29"/>
                <a:gd name="T17" fmla="*/ 25 w 25"/>
                <a:gd name="T18" fmla="*/ 29 h 29"/>
              </a:gdLst>
              <a:ahLst/>
              <a:cxnLst>
                <a:cxn ang="T10">
                  <a:pos x="T0" y="T1"/>
                </a:cxn>
                <a:cxn ang="T11">
                  <a:pos x="T2" y="T3"/>
                </a:cxn>
                <a:cxn ang="T12">
                  <a:pos x="T4" y="T5"/>
                </a:cxn>
                <a:cxn ang="T13">
                  <a:pos x="T6" y="T7"/>
                </a:cxn>
                <a:cxn ang="T14">
                  <a:pos x="T8" y="T9"/>
                </a:cxn>
              </a:cxnLst>
              <a:rect l="T15" t="T16" r="T17" b="T18"/>
              <a:pathLst>
                <a:path w="25" h="29">
                  <a:moveTo>
                    <a:pt x="25" y="0"/>
                  </a:moveTo>
                  <a:lnTo>
                    <a:pt x="21" y="9"/>
                  </a:lnTo>
                  <a:lnTo>
                    <a:pt x="21" y="17"/>
                  </a:lnTo>
                  <a:lnTo>
                    <a:pt x="0" y="29"/>
                  </a:lnTo>
                  <a:lnTo>
                    <a:pt x="25"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1" name="Freeform 169">
              <a:extLst>
                <a:ext uri="{FF2B5EF4-FFF2-40B4-BE49-F238E27FC236}">
                  <a16:creationId xmlns:a16="http://schemas.microsoft.com/office/drawing/2014/main" id="{45585DE0-6517-4051-8DF0-AF73557DCEE3}"/>
                </a:ext>
              </a:extLst>
            </p:cNvPr>
            <p:cNvSpPr>
              <a:spLocks/>
            </p:cNvSpPr>
            <p:nvPr/>
          </p:nvSpPr>
          <p:spPr bwMode="auto">
            <a:xfrm>
              <a:off x="403" y="1977"/>
              <a:ext cx="16" cy="16"/>
            </a:xfrm>
            <a:custGeom>
              <a:avLst/>
              <a:gdLst>
                <a:gd name="T0" fmla="*/ 0 w 80"/>
                <a:gd name="T1" fmla="*/ 0 h 81"/>
                <a:gd name="T2" fmla="*/ 0 w 80"/>
                <a:gd name="T3" fmla="*/ 0 h 81"/>
                <a:gd name="T4" fmla="*/ 0 w 80"/>
                <a:gd name="T5" fmla="*/ 0 h 81"/>
                <a:gd name="T6" fmla="*/ 0 w 80"/>
                <a:gd name="T7" fmla="*/ 0 h 81"/>
                <a:gd name="T8" fmla="*/ 0 w 80"/>
                <a:gd name="T9" fmla="*/ 0 h 81"/>
                <a:gd name="T10" fmla="*/ 0 w 80"/>
                <a:gd name="T11" fmla="*/ 0 h 81"/>
                <a:gd name="T12" fmla="*/ 0 60000 65536"/>
                <a:gd name="T13" fmla="*/ 0 60000 65536"/>
                <a:gd name="T14" fmla="*/ 0 60000 65536"/>
                <a:gd name="T15" fmla="*/ 0 60000 65536"/>
                <a:gd name="T16" fmla="*/ 0 60000 65536"/>
                <a:gd name="T17" fmla="*/ 0 60000 65536"/>
                <a:gd name="T18" fmla="*/ 0 w 80"/>
                <a:gd name="T19" fmla="*/ 0 h 81"/>
                <a:gd name="T20" fmla="*/ 80 w 8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80" h="81">
                  <a:moveTo>
                    <a:pt x="80" y="0"/>
                  </a:moveTo>
                  <a:lnTo>
                    <a:pt x="66" y="26"/>
                  </a:lnTo>
                  <a:lnTo>
                    <a:pt x="50" y="46"/>
                  </a:lnTo>
                  <a:lnTo>
                    <a:pt x="0" y="81"/>
                  </a:lnTo>
                  <a:lnTo>
                    <a:pt x="47" y="38"/>
                  </a:lnTo>
                  <a:lnTo>
                    <a:pt x="8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2" name="Freeform 170">
              <a:extLst>
                <a:ext uri="{FF2B5EF4-FFF2-40B4-BE49-F238E27FC236}">
                  <a16:creationId xmlns:a16="http://schemas.microsoft.com/office/drawing/2014/main" id="{2D3EDEA3-9D4C-43A5-A385-52E925F5A8D6}"/>
                </a:ext>
              </a:extLst>
            </p:cNvPr>
            <p:cNvSpPr>
              <a:spLocks/>
            </p:cNvSpPr>
            <p:nvPr/>
          </p:nvSpPr>
          <p:spPr bwMode="auto">
            <a:xfrm>
              <a:off x="395" y="2000"/>
              <a:ext cx="4" cy="12"/>
            </a:xfrm>
            <a:custGeom>
              <a:avLst/>
              <a:gdLst>
                <a:gd name="T0" fmla="*/ 0 w 18"/>
                <a:gd name="T1" fmla="*/ 0 h 58"/>
                <a:gd name="T2" fmla="*/ 0 w 18"/>
                <a:gd name="T3" fmla="*/ 0 h 58"/>
                <a:gd name="T4" fmla="*/ 0 w 18"/>
                <a:gd name="T5" fmla="*/ 0 h 58"/>
                <a:gd name="T6" fmla="*/ 0 w 18"/>
                <a:gd name="T7" fmla="*/ 0 h 58"/>
                <a:gd name="T8" fmla="*/ 0 w 18"/>
                <a:gd name="T9" fmla="*/ 0 h 58"/>
                <a:gd name="T10" fmla="*/ 0 w 18"/>
                <a:gd name="T11" fmla="*/ 0 h 58"/>
                <a:gd name="T12" fmla="*/ 0 w 18"/>
                <a:gd name="T13" fmla="*/ 0 h 58"/>
                <a:gd name="T14" fmla="*/ 0 60000 65536"/>
                <a:gd name="T15" fmla="*/ 0 60000 65536"/>
                <a:gd name="T16" fmla="*/ 0 60000 65536"/>
                <a:gd name="T17" fmla="*/ 0 60000 65536"/>
                <a:gd name="T18" fmla="*/ 0 60000 65536"/>
                <a:gd name="T19" fmla="*/ 0 60000 65536"/>
                <a:gd name="T20" fmla="*/ 0 60000 65536"/>
                <a:gd name="T21" fmla="*/ 0 w 18"/>
                <a:gd name="T22" fmla="*/ 0 h 58"/>
                <a:gd name="T23" fmla="*/ 18 w 18"/>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8">
                  <a:moveTo>
                    <a:pt x="0" y="0"/>
                  </a:moveTo>
                  <a:lnTo>
                    <a:pt x="11" y="20"/>
                  </a:lnTo>
                  <a:lnTo>
                    <a:pt x="15" y="41"/>
                  </a:lnTo>
                  <a:lnTo>
                    <a:pt x="16" y="58"/>
                  </a:lnTo>
                  <a:lnTo>
                    <a:pt x="18" y="33"/>
                  </a:lnTo>
                  <a:lnTo>
                    <a:pt x="16" y="1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3" name="Freeform 171">
              <a:extLst>
                <a:ext uri="{FF2B5EF4-FFF2-40B4-BE49-F238E27FC236}">
                  <a16:creationId xmlns:a16="http://schemas.microsoft.com/office/drawing/2014/main" id="{3A578F91-543C-4572-847A-C572F87D93AC}"/>
                </a:ext>
              </a:extLst>
            </p:cNvPr>
            <p:cNvSpPr>
              <a:spLocks/>
            </p:cNvSpPr>
            <p:nvPr/>
          </p:nvSpPr>
          <p:spPr bwMode="auto">
            <a:xfrm>
              <a:off x="432" y="1988"/>
              <a:ext cx="2" cy="4"/>
            </a:xfrm>
            <a:custGeom>
              <a:avLst/>
              <a:gdLst>
                <a:gd name="T0" fmla="*/ 0 w 9"/>
                <a:gd name="T1" fmla="*/ 0 h 21"/>
                <a:gd name="T2" fmla="*/ 0 w 9"/>
                <a:gd name="T3" fmla="*/ 0 h 21"/>
                <a:gd name="T4" fmla="*/ 0 w 9"/>
                <a:gd name="T5" fmla="*/ 0 h 21"/>
                <a:gd name="T6" fmla="*/ 0 w 9"/>
                <a:gd name="T7" fmla="*/ 0 h 21"/>
                <a:gd name="T8" fmla="*/ 0 60000 65536"/>
                <a:gd name="T9" fmla="*/ 0 60000 65536"/>
                <a:gd name="T10" fmla="*/ 0 60000 65536"/>
                <a:gd name="T11" fmla="*/ 0 60000 65536"/>
                <a:gd name="T12" fmla="*/ 0 w 9"/>
                <a:gd name="T13" fmla="*/ 0 h 21"/>
                <a:gd name="T14" fmla="*/ 9 w 9"/>
                <a:gd name="T15" fmla="*/ 21 h 21"/>
              </a:gdLst>
              <a:ahLst/>
              <a:cxnLst>
                <a:cxn ang="T8">
                  <a:pos x="T0" y="T1"/>
                </a:cxn>
                <a:cxn ang="T9">
                  <a:pos x="T2" y="T3"/>
                </a:cxn>
                <a:cxn ang="T10">
                  <a:pos x="T4" y="T5"/>
                </a:cxn>
                <a:cxn ang="T11">
                  <a:pos x="T6" y="T7"/>
                </a:cxn>
              </a:cxnLst>
              <a:rect l="T12" t="T13" r="T14" b="T15"/>
              <a:pathLst>
                <a:path w="9" h="21">
                  <a:moveTo>
                    <a:pt x="2" y="0"/>
                  </a:moveTo>
                  <a:lnTo>
                    <a:pt x="0" y="9"/>
                  </a:lnTo>
                  <a:lnTo>
                    <a:pt x="9" y="21"/>
                  </a:lnTo>
                  <a:lnTo>
                    <a:pt x="2"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74" name="Group 172">
            <a:extLst>
              <a:ext uri="{FF2B5EF4-FFF2-40B4-BE49-F238E27FC236}">
                <a16:creationId xmlns:a16="http://schemas.microsoft.com/office/drawing/2014/main" id="{828E0CBA-4855-4C2D-9162-DAB133D7C5E8}"/>
              </a:ext>
            </a:extLst>
          </p:cNvPr>
          <p:cNvGrpSpPr>
            <a:grpSpLocks/>
          </p:cNvGrpSpPr>
          <p:nvPr/>
        </p:nvGrpSpPr>
        <p:grpSpPr bwMode="auto">
          <a:xfrm>
            <a:off x="220662" y="3625850"/>
            <a:ext cx="363538" cy="415925"/>
            <a:chOff x="162" y="1828"/>
            <a:chExt cx="229" cy="262"/>
          </a:xfrm>
        </p:grpSpPr>
        <p:sp>
          <p:nvSpPr>
            <p:cNvPr id="175" name="Freeform 173">
              <a:extLst>
                <a:ext uri="{FF2B5EF4-FFF2-40B4-BE49-F238E27FC236}">
                  <a16:creationId xmlns:a16="http://schemas.microsoft.com/office/drawing/2014/main" id="{9B1F5C10-D5AF-4CFB-8B6C-8D74DA565EAC}"/>
                </a:ext>
              </a:extLst>
            </p:cNvPr>
            <p:cNvSpPr>
              <a:spLocks/>
            </p:cNvSpPr>
            <p:nvPr/>
          </p:nvSpPr>
          <p:spPr bwMode="auto">
            <a:xfrm>
              <a:off x="286" y="1828"/>
              <a:ext cx="7" cy="5"/>
            </a:xfrm>
            <a:custGeom>
              <a:avLst/>
              <a:gdLst>
                <a:gd name="T0" fmla="*/ 0 w 37"/>
                <a:gd name="T1" fmla="*/ 0 h 25"/>
                <a:gd name="T2" fmla="*/ 0 w 37"/>
                <a:gd name="T3" fmla="*/ 0 h 25"/>
                <a:gd name="T4" fmla="*/ 0 w 37"/>
                <a:gd name="T5" fmla="*/ 0 h 25"/>
                <a:gd name="T6" fmla="*/ 0 w 37"/>
                <a:gd name="T7" fmla="*/ 0 h 25"/>
                <a:gd name="T8" fmla="*/ 0 w 37"/>
                <a:gd name="T9" fmla="*/ 0 h 25"/>
                <a:gd name="T10" fmla="*/ 0 w 37"/>
                <a:gd name="T11" fmla="*/ 0 h 25"/>
                <a:gd name="T12" fmla="*/ 0 w 37"/>
                <a:gd name="T13" fmla="*/ 0 h 25"/>
                <a:gd name="T14" fmla="*/ 0 w 37"/>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5"/>
                <a:gd name="T26" fmla="*/ 37 w 3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5">
                  <a:moveTo>
                    <a:pt x="37" y="0"/>
                  </a:moveTo>
                  <a:lnTo>
                    <a:pt x="26" y="7"/>
                  </a:lnTo>
                  <a:lnTo>
                    <a:pt x="16" y="10"/>
                  </a:lnTo>
                  <a:lnTo>
                    <a:pt x="6" y="16"/>
                  </a:lnTo>
                  <a:lnTo>
                    <a:pt x="0" y="25"/>
                  </a:lnTo>
                  <a:lnTo>
                    <a:pt x="9" y="22"/>
                  </a:lnTo>
                  <a:lnTo>
                    <a:pt x="26" y="17"/>
                  </a:lnTo>
                  <a:lnTo>
                    <a:pt x="3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6" name="Freeform 174">
              <a:extLst>
                <a:ext uri="{FF2B5EF4-FFF2-40B4-BE49-F238E27FC236}">
                  <a16:creationId xmlns:a16="http://schemas.microsoft.com/office/drawing/2014/main" id="{7EE94B07-5010-40AA-B66A-E049E5896682}"/>
                </a:ext>
              </a:extLst>
            </p:cNvPr>
            <p:cNvSpPr>
              <a:spLocks/>
            </p:cNvSpPr>
            <p:nvPr/>
          </p:nvSpPr>
          <p:spPr bwMode="auto">
            <a:xfrm>
              <a:off x="289" y="1837"/>
              <a:ext cx="2" cy="3"/>
            </a:xfrm>
            <a:custGeom>
              <a:avLst/>
              <a:gdLst>
                <a:gd name="T0" fmla="*/ 0 w 9"/>
                <a:gd name="T1" fmla="*/ 0 h 16"/>
                <a:gd name="T2" fmla="*/ 0 w 9"/>
                <a:gd name="T3" fmla="*/ 0 h 16"/>
                <a:gd name="T4" fmla="*/ 0 w 9"/>
                <a:gd name="T5" fmla="*/ 0 h 16"/>
                <a:gd name="T6" fmla="*/ 0 w 9"/>
                <a:gd name="T7" fmla="*/ 0 h 16"/>
                <a:gd name="T8" fmla="*/ 0 60000 65536"/>
                <a:gd name="T9" fmla="*/ 0 60000 65536"/>
                <a:gd name="T10" fmla="*/ 0 60000 65536"/>
                <a:gd name="T11" fmla="*/ 0 60000 65536"/>
                <a:gd name="T12" fmla="*/ 0 w 9"/>
                <a:gd name="T13" fmla="*/ 0 h 16"/>
                <a:gd name="T14" fmla="*/ 9 w 9"/>
                <a:gd name="T15" fmla="*/ 16 h 16"/>
              </a:gdLst>
              <a:ahLst/>
              <a:cxnLst>
                <a:cxn ang="T8">
                  <a:pos x="T0" y="T1"/>
                </a:cxn>
                <a:cxn ang="T9">
                  <a:pos x="T2" y="T3"/>
                </a:cxn>
                <a:cxn ang="T10">
                  <a:pos x="T4" y="T5"/>
                </a:cxn>
                <a:cxn ang="T11">
                  <a:pos x="T6" y="T7"/>
                </a:cxn>
              </a:cxnLst>
              <a:rect l="T12" t="T13" r="T14" b="T15"/>
              <a:pathLst>
                <a:path w="9" h="16">
                  <a:moveTo>
                    <a:pt x="9" y="0"/>
                  </a:moveTo>
                  <a:lnTo>
                    <a:pt x="0" y="0"/>
                  </a:lnTo>
                  <a:lnTo>
                    <a:pt x="0" y="16"/>
                  </a:lnTo>
                  <a:lnTo>
                    <a:pt x="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7" name="Freeform 175">
              <a:extLst>
                <a:ext uri="{FF2B5EF4-FFF2-40B4-BE49-F238E27FC236}">
                  <a16:creationId xmlns:a16="http://schemas.microsoft.com/office/drawing/2014/main" id="{641B39AF-4BFD-4D3C-9041-BB64B647C35B}"/>
                </a:ext>
              </a:extLst>
            </p:cNvPr>
            <p:cNvSpPr>
              <a:spLocks/>
            </p:cNvSpPr>
            <p:nvPr/>
          </p:nvSpPr>
          <p:spPr bwMode="auto">
            <a:xfrm>
              <a:off x="260" y="1863"/>
              <a:ext cx="62" cy="154"/>
            </a:xfrm>
            <a:custGeom>
              <a:avLst/>
              <a:gdLst>
                <a:gd name="T0" fmla="*/ 0 w 309"/>
                <a:gd name="T1" fmla="*/ 0 h 772"/>
                <a:gd name="T2" fmla="*/ 0 w 309"/>
                <a:gd name="T3" fmla="*/ 0 h 772"/>
                <a:gd name="T4" fmla="*/ 0 w 309"/>
                <a:gd name="T5" fmla="*/ 0 h 772"/>
                <a:gd name="T6" fmla="*/ 0 w 309"/>
                <a:gd name="T7" fmla="*/ 0 h 772"/>
                <a:gd name="T8" fmla="*/ 0 w 309"/>
                <a:gd name="T9" fmla="*/ 0 h 772"/>
                <a:gd name="T10" fmla="*/ 0 w 309"/>
                <a:gd name="T11" fmla="*/ 0 h 772"/>
                <a:gd name="T12" fmla="*/ 0 w 309"/>
                <a:gd name="T13" fmla="*/ 0 h 772"/>
                <a:gd name="T14" fmla="*/ 0 w 309"/>
                <a:gd name="T15" fmla="*/ 0 h 772"/>
                <a:gd name="T16" fmla="*/ 0 w 309"/>
                <a:gd name="T17" fmla="*/ 0 h 772"/>
                <a:gd name="T18" fmla="*/ 0 w 309"/>
                <a:gd name="T19" fmla="*/ 0 h 7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772"/>
                <a:gd name="T32" fmla="*/ 309 w 309"/>
                <a:gd name="T33" fmla="*/ 772 h 7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772">
                  <a:moveTo>
                    <a:pt x="46" y="0"/>
                  </a:moveTo>
                  <a:lnTo>
                    <a:pt x="75" y="32"/>
                  </a:lnTo>
                  <a:lnTo>
                    <a:pt x="84" y="78"/>
                  </a:lnTo>
                  <a:lnTo>
                    <a:pt x="127" y="122"/>
                  </a:lnTo>
                  <a:lnTo>
                    <a:pt x="218" y="330"/>
                  </a:lnTo>
                  <a:lnTo>
                    <a:pt x="269" y="519"/>
                  </a:lnTo>
                  <a:lnTo>
                    <a:pt x="309" y="772"/>
                  </a:lnTo>
                  <a:lnTo>
                    <a:pt x="182" y="659"/>
                  </a:lnTo>
                  <a:lnTo>
                    <a:pt x="0" y="100"/>
                  </a:lnTo>
                  <a:lnTo>
                    <a:pt x="46" y="0"/>
                  </a:lnTo>
                  <a:close/>
                </a:path>
              </a:pathLst>
            </a:custGeom>
            <a:solidFill>
              <a:srgbClr val="40000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8" name="Freeform 176">
              <a:extLst>
                <a:ext uri="{FF2B5EF4-FFF2-40B4-BE49-F238E27FC236}">
                  <a16:creationId xmlns:a16="http://schemas.microsoft.com/office/drawing/2014/main" id="{47D7E78B-1C2E-43BB-95DC-61D48BE0714C}"/>
                </a:ext>
              </a:extLst>
            </p:cNvPr>
            <p:cNvSpPr>
              <a:spLocks/>
            </p:cNvSpPr>
            <p:nvPr/>
          </p:nvSpPr>
          <p:spPr bwMode="auto">
            <a:xfrm>
              <a:off x="162" y="1833"/>
              <a:ext cx="229" cy="257"/>
            </a:xfrm>
            <a:custGeom>
              <a:avLst/>
              <a:gdLst>
                <a:gd name="T0" fmla="*/ 0 w 1147"/>
                <a:gd name="T1" fmla="*/ 0 h 1285"/>
                <a:gd name="T2" fmla="*/ 0 w 1147"/>
                <a:gd name="T3" fmla="*/ 0 h 1285"/>
                <a:gd name="T4" fmla="*/ 0 w 1147"/>
                <a:gd name="T5" fmla="*/ 0 h 1285"/>
                <a:gd name="T6" fmla="*/ 0 w 1147"/>
                <a:gd name="T7" fmla="*/ 0 h 1285"/>
                <a:gd name="T8" fmla="*/ 0 w 1147"/>
                <a:gd name="T9" fmla="*/ 0 h 1285"/>
                <a:gd name="T10" fmla="*/ 0 w 1147"/>
                <a:gd name="T11" fmla="*/ 0 h 1285"/>
                <a:gd name="T12" fmla="*/ 0 w 1147"/>
                <a:gd name="T13" fmla="*/ 0 h 1285"/>
                <a:gd name="T14" fmla="*/ 0 w 1147"/>
                <a:gd name="T15" fmla="*/ 0 h 1285"/>
                <a:gd name="T16" fmla="*/ 0 w 1147"/>
                <a:gd name="T17" fmla="*/ 0 h 1285"/>
                <a:gd name="T18" fmla="*/ 0 w 1147"/>
                <a:gd name="T19" fmla="*/ 0 h 1285"/>
                <a:gd name="T20" fmla="*/ 0 w 1147"/>
                <a:gd name="T21" fmla="*/ 0 h 1285"/>
                <a:gd name="T22" fmla="*/ 0 w 1147"/>
                <a:gd name="T23" fmla="*/ 0 h 1285"/>
                <a:gd name="T24" fmla="*/ 0 w 1147"/>
                <a:gd name="T25" fmla="*/ 0 h 1285"/>
                <a:gd name="T26" fmla="*/ 0 w 1147"/>
                <a:gd name="T27" fmla="*/ 0 h 1285"/>
                <a:gd name="T28" fmla="*/ 0 w 1147"/>
                <a:gd name="T29" fmla="*/ 0 h 1285"/>
                <a:gd name="T30" fmla="*/ 0 w 1147"/>
                <a:gd name="T31" fmla="*/ 0 h 1285"/>
                <a:gd name="T32" fmla="*/ 0 w 1147"/>
                <a:gd name="T33" fmla="*/ 0 h 1285"/>
                <a:gd name="T34" fmla="*/ 0 w 1147"/>
                <a:gd name="T35" fmla="*/ 0 h 1285"/>
                <a:gd name="T36" fmla="*/ 0 w 1147"/>
                <a:gd name="T37" fmla="*/ 0 h 1285"/>
                <a:gd name="T38" fmla="*/ 0 w 1147"/>
                <a:gd name="T39" fmla="*/ 0 h 1285"/>
                <a:gd name="T40" fmla="*/ 0 w 1147"/>
                <a:gd name="T41" fmla="*/ 0 h 1285"/>
                <a:gd name="T42" fmla="*/ 0 w 1147"/>
                <a:gd name="T43" fmla="*/ 0 h 1285"/>
                <a:gd name="T44" fmla="*/ 0 w 1147"/>
                <a:gd name="T45" fmla="*/ 0 h 1285"/>
                <a:gd name="T46" fmla="*/ 0 w 1147"/>
                <a:gd name="T47" fmla="*/ 0 h 1285"/>
                <a:gd name="T48" fmla="*/ 0 w 1147"/>
                <a:gd name="T49" fmla="*/ 0 h 1285"/>
                <a:gd name="T50" fmla="*/ 0 w 1147"/>
                <a:gd name="T51" fmla="*/ 0 h 1285"/>
                <a:gd name="T52" fmla="*/ 0 w 1147"/>
                <a:gd name="T53" fmla="*/ 0 h 1285"/>
                <a:gd name="T54" fmla="*/ 0 w 1147"/>
                <a:gd name="T55" fmla="*/ 0 h 1285"/>
                <a:gd name="T56" fmla="*/ 0 w 1147"/>
                <a:gd name="T57" fmla="*/ 0 h 1285"/>
                <a:gd name="T58" fmla="*/ 0 w 1147"/>
                <a:gd name="T59" fmla="*/ 0 h 1285"/>
                <a:gd name="T60" fmla="*/ 0 w 1147"/>
                <a:gd name="T61" fmla="*/ 0 h 1285"/>
                <a:gd name="T62" fmla="*/ 0 w 1147"/>
                <a:gd name="T63" fmla="*/ 0 h 1285"/>
                <a:gd name="T64" fmla="*/ 0 w 1147"/>
                <a:gd name="T65" fmla="*/ 0 h 1285"/>
                <a:gd name="T66" fmla="*/ 0 w 1147"/>
                <a:gd name="T67" fmla="*/ 0 h 1285"/>
                <a:gd name="T68" fmla="*/ 0 w 1147"/>
                <a:gd name="T69" fmla="*/ 0 h 1285"/>
                <a:gd name="T70" fmla="*/ 0 w 1147"/>
                <a:gd name="T71" fmla="*/ 0 h 1285"/>
                <a:gd name="T72" fmla="*/ 0 w 1147"/>
                <a:gd name="T73" fmla="*/ 0 h 1285"/>
                <a:gd name="T74" fmla="*/ 0 w 1147"/>
                <a:gd name="T75" fmla="*/ 0 h 1285"/>
                <a:gd name="T76" fmla="*/ 0 w 1147"/>
                <a:gd name="T77" fmla="*/ 0 h 1285"/>
                <a:gd name="T78" fmla="*/ 0 w 1147"/>
                <a:gd name="T79" fmla="*/ 0 h 1285"/>
                <a:gd name="T80" fmla="*/ 0 w 1147"/>
                <a:gd name="T81" fmla="*/ 0 h 1285"/>
                <a:gd name="T82" fmla="*/ 0 w 1147"/>
                <a:gd name="T83" fmla="*/ 0 h 1285"/>
                <a:gd name="T84" fmla="*/ 0 w 1147"/>
                <a:gd name="T85" fmla="*/ 0 h 1285"/>
                <a:gd name="T86" fmla="*/ 0 w 1147"/>
                <a:gd name="T87" fmla="*/ 0 h 1285"/>
                <a:gd name="T88" fmla="*/ 0 w 1147"/>
                <a:gd name="T89" fmla="*/ 0 h 1285"/>
                <a:gd name="T90" fmla="*/ 0 w 1147"/>
                <a:gd name="T91" fmla="*/ 0 h 12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7"/>
                <a:gd name="T139" fmla="*/ 0 h 1285"/>
                <a:gd name="T140" fmla="*/ 1147 w 1147"/>
                <a:gd name="T141" fmla="*/ 1285 h 12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7" h="1285">
                  <a:moveTo>
                    <a:pt x="212" y="67"/>
                  </a:moveTo>
                  <a:lnTo>
                    <a:pt x="247" y="0"/>
                  </a:lnTo>
                  <a:lnTo>
                    <a:pt x="528" y="116"/>
                  </a:lnTo>
                  <a:lnTo>
                    <a:pt x="541" y="206"/>
                  </a:lnTo>
                  <a:lnTo>
                    <a:pt x="563" y="238"/>
                  </a:lnTo>
                  <a:lnTo>
                    <a:pt x="595" y="274"/>
                  </a:lnTo>
                  <a:lnTo>
                    <a:pt x="614" y="339"/>
                  </a:lnTo>
                  <a:lnTo>
                    <a:pt x="676" y="487"/>
                  </a:lnTo>
                  <a:lnTo>
                    <a:pt x="727" y="663"/>
                  </a:lnTo>
                  <a:lnTo>
                    <a:pt x="748" y="780"/>
                  </a:lnTo>
                  <a:lnTo>
                    <a:pt x="974" y="785"/>
                  </a:lnTo>
                  <a:lnTo>
                    <a:pt x="1011" y="807"/>
                  </a:lnTo>
                  <a:lnTo>
                    <a:pt x="1115" y="807"/>
                  </a:lnTo>
                  <a:lnTo>
                    <a:pt x="1143" y="853"/>
                  </a:lnTo>
                  <a:lnTo>
                    <a:pt x="1147" y="907"/>
                  </a:lnTo>
                  <a:lnTo>
                    <a:pt x="1137" y="956"/>
                  </a:lnTo>
                  <a:lnTo>
                    <a:pt x="1042" y="974"/>
                  </a:lnTo>
                  <a:lnTo>
                    <a:pt x="997" y="1041"/>
                  </a:lnTo>
                  <a:lnTo>
                    <a:pt x="907" y="1064"/>
                  </a:lnTo>
                  <a:lnTo>
                    <a:pt x="840" y="1064"/>
                  </a:lnTo>
                  <a:lnTo>
                    <a:pt x="763" y="1079"/>
                  </a:lnTo>
                  <a:lnTo>
                    <a:pt x="759" y="1110"/>
                  </a:lnTo>
                  <a:lnTo>
                    <a:pt x="763" y="1177"/>
                  </a:lnTo>
                  <a:lnTo>
                    <a:pt x="754" y="1223"/>
                  </a:lnTo>
                  <a:lnTo>
                    <a:pt x="713" y="1227"/>
                  </a:lnTo>
                  <a:lnTo>
                    <a:pt x="663" y="1236"/>
                  </a:lnTo>
                  <a:lnTo>
                    <a:pt x="614" y="1282"/>
                  </a:lnTo>
                  <a:lnTo>
                    <a:pt x="554" y="1282"/>
                  </a:lnTo>
                  <a:lnTo>
                    <a:pt x="501" y="1276"/>
                  </a:lnTo>
                  <a:lnTo>
                    <a:pt x="420" y="1250"/>
                  </a:lnTo>
                  <a:lnTo>
                    <a:pt x="330" y="1259"/>
                  </a:lnTo>
                  <a:lnTo>
                    <a:pt x="238" y="1285"/>
                  </a:lnTo>
                  <a:lnTo>
                    <a:pt x="153" y="1267"/>
                  </a:lnTo>
                  <a:lnTo>
                    <a:pt x="95" y="1200"/>
                  </a:lnTo>
                  <a:lnTo>
                    <a:pt x="99" y="1128"/>
                  </a:lnTo>
                  <a:lnTo>
                    <a:pt x="76" y="1038"/>
                  </a:lnTo>
                  <a:lnTo>
                    <a:pt x="64" y="920"/>
                  </a:lnTo>
                  <a:lnTo>
                    <a:pt x="36" y="812"/>
                  </a:lnTo>
                  <a:lnTo>
                    <a:pt x="0" y="650"/>
                  </a:lnTo>
                  <a:lnTo>
                    <a:pt x="4" y="487"/>
                  </a:lnTo>
                  <a:lnTo>
                    <a:pt x="4" y="342"/>
                  </a:lnTo>
                  <a:lnTo>
                    <a:pt x="14" y="243"/>
                  </a:lnTo>
                  <a:lnTo>
                    <a:pt x="36" y="198"/>
                  </a:lnTo>
                  <a:lnTo>
                    <a:pt x="87" y="162"/>
                  </a:lnTo>
                  <a:lnTo>
                    <a:pt x="145" y="102"/>
                  </a:lnTo>
                  <a:lnTo>
                    <a:pt x="212" y="67"/>
                  </a:lnTo>
                  <a:close/>
                </a:path>
              </a:pathLst>
            </a:custGeom>
            <a:solidFill>
              <a:srgbClr val="C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9" name="Freeform 177">
              <a:extLst>
                <a:ext uri="{FF2B5EF4-FFF2-40B4-BE49-F238E27FC236}">
                  <a16:creationId xmlns:a16="http://schemas.microsoft.com/office/drawing/2014/main" id="{1BED90F9-6F44-400A-A19C-4CD3C8E03DF1}"/>
                </a:ext>
              </a:extLst>
            </p:cNvPr>
            <p:cNvSpPr>
              <a:spLocks/>
            </p:cNvSpPr>
            <p:nvPr/>
          </p:nvSpPr>
          <p:spPr bwMode="auto">
            <a:xfrm>
              <a:off x="166" y="1848"/>
              <a:ext cx="145" cy="240"/>
            </a:xfrm>
            <a:custGeom>
              <a:avLst/>
              <a:gdLst>
                <a:gd name="T0" fmla="*/ 0 w 725"/>
                <a:gd name="T1" fmla="*/ 0 h 1198"/>
                <a:gd name="T2" fmla="*/ 0 w 725"/>
                <a:gd name="T3" fmla="*/ 0 h 1198"/>
                <a:gd name="T4" fmla="*/ 0 w 725"/>
                <a:gd name="T5" fmla="*/ 0 h 1198"/>
                <a:gd name="T6" fmla="*/ 0 w 725"/>
                <a:gd name="T7" fmla="*/ 0 h 1198"/>
                <a:gd name="T8" fmla="*/ 0 w 725"/>
                <a:gd name="T9" fmla="*/ 0 h 1198"/>
                <a:gd name="T10" fmla="*/ 0 w 725"/>
                <a:gd name="T11" fmla="*/ 0 h 1198"/>
                <a:gd name="T12" fmla="*/ 0 w 725"/>
                <a:gd name="T13" fmla="*/ 0 h 1198"/>
                <a:gd name="T14" fmla="*/ 0 w 725"/>
                <a:gd name="T15" fmla="*/ 0 h 1198"/>
                <a:gd name="T16" fmla="*/ 0 w 725"/>
                <a:gd name="T17" fmla="*/ 0 h 1198"/>
                <a:gd name="T18" fmla="*/ 0 w 725"/>
                <a:gd name="T19" fmla="*/ 0 h 1198"/>
                <a:gd name="T20" fmla="*/ 0 w 725"/>
                <a:gd name="T21" fmla="*/ 0 h 1198"/>
                <a:gd name="T22" fmla="*/ 0 w 725"/>
                <a:gd name="T23" fmla="*/ 0 h 1198"/>
                <a:gd name="T24" fmla="*/ 0 w 725"/>
                <a:gd name="T25" fmla="*/ 0 h 1198"/>
                <a:gd name="T26" fmla="*/ 0 w 725"/>
                <a:gd name="T27" fmla="*/ 0 h 1198"/>
                <a:gd name="T28" fmla="*/ 0 w 725"/>
                <a:gd name="T29" fmla="*/ 0 h 1198"/>
                <a:gd name="T30" fmla="*/ 0 w 725"/>
                <a:gd name="T31" fmla="*/ 0 h 1198"/>
                <a:gd name="T32" fmla="*/ 0 w 725"/>
                <a:gd name="T33" fmla="*/ 0 h 1198"/>
                <a:gd name="T34" fmla="*/ 0 w 725"/>
                <a:gd name="T35" fmla="*/ 0 h 1198"/>
                <a:gd name="T36" fmla="*/ 0 w 725"/>
                <a:gd name="T37" fmla="*/ 0 h 1198"/>
                <a:gd name="T38" fmla="*/ 0 w 725"/>
                <a:gd name="T39" fmla="*/ 0 h 1198"/>
                <a:gd name="T40" fmla="*/ 0 w 725"/>
                <a:gd name="T41" fmla="*/ 0 h 1198"/>
                <a:gd name="T42" fmla="*/ 0 w 725"/>
                <a:gd name="T43" fmla="*/ 0 h 1198"/>
                <a:gd name="T44" fmla="*/ 0 w 725"/>
                <a:gd name="T45" fmla="*/ 0 h 1198"/>
                <a:gd name="T46" fmla="*/ 0 w 725"/>
                <a:gd name="T47" fmla="*/ 0 h 1198"/>
                <a:gd name="T48" fmla="*/ 0 w 725"/>
                <a:gd name="T49" fmla="*/ 0 h 1198"/>
                <a:gd name="T50" fmla="*/ 0 w 725"/>
                <a:gd name="T51" fmla="*/ 0 h 1198"/>
                <a:gd name="T52" fmla="*/ 0 w 725"/>
                <a:gd name="T53" fmla="*/ 0 h 1198"/>
                <a:gd name="T54" fmla="*/ 0 w 725"/>
                <a:gd name="T55" fmla="*/ 0 h 1198"/>
                <a:gd name="T56" fmla="*/ 0 w 725"/>
                <a:gd name="T57" fmla="*/ 0 h 1198"/>
                <a:gd name="T58" fmla="*/ 0 w 725"/>
                <a:gd name="T59" fmla="*/ 0 h 1198"/>
                <a:gd name="T60" fmla="*/ 0 w 725"/>
                <a:gd name="T61" fmla="*/ 0 h 1198"/>
                <a:gd name="T62" fmla="*/ 0 w 725"/>
                <a:gd name="T63" fmla="*/ 0 h 1198"/>
                <a:gd name="T64" fmla="*/ 0 w 725"/>
                <a:gd name="T65" fmla="*/ 0 h 1198"/>
                <a:gd name="T66" fmla="*/ 0 w 725"/>
                <a:gd name="T67" fmla="*/ 0 h 1198"/>
                <a:gd name="T68" fmla="*/ 0 w 725"/>
                <a:gd name="T69" fmla="*/ 0 h 1198"/>
                <a:gd name="T70" fmla="*/ 0 w 725"/>
                <a:gd name="T71" fmla="*/ 0 h 1198"/>
                <a:gd name="T72" fmla="*/ 0 w 725"/>
                <a:gd name="T73" fmla="*/ 0 h 1198"/>
                <a:gd name="T74" fmla="*/ 0 w 725"/>
                <a:gd name="T75" fmla="*/ 0 h 1198"/>
                <a:gd name="T76" fmla="*/ 0 w 725"/>
                <a:gd name="T77" fmla="*/ 0 h 11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5"/>
                <a:gd name="T118" fmla="*/ 0 h 1198"/>
                <a:gd name="T119" fmla="*/ 725 w 725"/>
                <a:gd name="T120" fmla="*/ 1198 h 11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5" h="1198">
                  <a:moveTo>
                    <a:pt x="725" y="1005"/>
                  </a:moveTo>
                  <a:lnTo>
                    <a:pt x="630" y="990"/>
                  </a:lnTo>
                  <a:lnTo>
                    <a:pt x="549" y="986"/>
                  </a:lnTo>
                  <a:lnTo>
                    <a:pt x="460" y="978"/>
                  </a:lnTo>
                  <a:lnTo>
                    <a:pt x="359" y="963"/>
                  </a:lnTo>
                  <a:lnTo>
                    <a:pt x="314" y="932"/>
                  </a:lnTo>
                  <a:lnTo>
                    <a:pt x="193" y="780"/>
                  </a:lnTo>
                  <a:lnTo>
                    <a:pt x="256" y="825"/>
                  </a:lnTo>
                  <a:lnTo>
                    <a:pt x="297" y="861"/>
                  </a:lnTo>
                  <a:lnTo>
                    <a:pt x="274" y="753"/>
                  </a:lnTo>
                  <a:lnTo>
                    <a:pt x="228" y="712"/>
                  </a:lnTo>
                  <a:lnTo>
                    <a:pt x="162" y="600"/>
                  </a:lnTo>
                  <a:lnTo>
                    <a:pt x="225" y="653"/>
                  </a:lnTo>
                  <a:lnTo>
                    <a:pt x="266" y="668"/>
                  </a:lnTo>
                  <a:lnTo>
                    <a:pt x="256" y="590"/>
                  </a:lnTo>
                  <a:lnTo>
                    <a:pt x="211" y="532"/>
                  </a:lnTo>
                  <a:lnTo>
                    <a:pt x="167" y="487"/>
                  </a:lnTo>
                  <a:lnTo>
                    <a:pt x="121" y="355"/>
                  </a:lnTo>
                  <a:lnTo>
                    <a:pt x="207" y="464"/>
                  </a:lnTo>
                  <a:lnTo>
                    <a:pt x="256" y="504"/>
                  </a:lnTo>
                  <a:lnTo>
                    <a:pt x="261" y="337"/>
                  </a:lnTo>
                  <a:lnTo>
                    <a:pt x="274" y="271"/>
                  </a:lnTo>
                  <a:lnTo>
                    <a:pt x="301" y="240"/>
                  </a:lnTo>
                  <a:lnTo>
                    <a:pt x="341" y="190"/>
                  </a:lnTo>
                  <a:lnTo>
                    <a:pt x="405" y="167"/>
                  </a:lnTo>
                  <a:lnTo>
                    <a:pt x="437" y="153"/>
                  </a:lnTo>
                  <a:lnTo>
                    <a:pt x="347" y="68"/>
                  </a:lnTo>
                  <a:lnTo>
                    <a:pt x="251" y="90"/>
                  </a:lnTo>
                  <a:lnTo>
                    <a:pt x="188" y="127"/>
                  </a:lnTo>
                  <a:lnTo>
                    <a:pt x="167" y="162"/>
                  </a:lnTo>
                  <a:lnTo>
                    <a:pt x="184" y="107"/>
                  </a:lnTo>
                  <a:lnTo>
                    <a:pt x="220" y="90"/>
                  </a:lnTo>
                  <a:lnTo>
                    <a:pt x="278" y="68"/>
                  </a:lnTo>
                  <a:lnTo>
                    <a:pt x="324" y="60"/>
                  </a:lnTo>
                  <a:lnTo>
                    <a:pt x="297" y="45"/>
                  </a:lnTo>
                  <a:lnTo>
                    <a:pt x="251" y="32"/>
                  </a:lnTo>
                  <a:lnTo>
                    <a:pt x="211" y="17"/>
                  </a:lnTo>
                  <a:lnTo>
                    <a:pt x="188" y="0"/>
                  </a:lnTo>
                  <a:lnTo>
                    <a:pt x="136" y="37"/>
                  </a:lnTo>
                  <a:lnTo>
                    <a:pt x="104" y="68"/>
                  </a:lnTo>
                  <a:lnTo>
                    <a:pt x="73" y="107"/>
                  </a:lnTo>
                  <a:lnTo>
                    <a:pt x="27" y="130"/>
                  </a:lnTo>
                  <a:lnTo>
                    <a:pt x="18" y="172"/>
                  </a:lnTo>
                  <a:lnTo>
                    <a:pt x="0" y="240"/>
                  </a:lnTo>
                  <a:lnTo>
                    <a:pt x="0" y="342"/>
                  </a:lnTo>
                  <a:lnTo>
                    <a:pt x="5" y="450"/>
                  </a:lnTo>
                  <a:lnTo>
                    <a:pt x="8" y="573"/>
                  </a:lnTo>
                  <a:lnTo>
                    <a:pt x="31" y="698"/>
                  </a:lnTo>
                  <a:lnTo>
                    <a:pt x="58" y="830"/>
                  </a:lnTo>
                  <a:lnTo>
                    <a:pt x="73" y="941"/>
                  </a:lnTo>
                  <a:lnTo>
                    <a:pt x="95" y="1022"/>
                  </a:lnTo>
                  <a:lnTo>
                    <a:pt x="90" y="1095"/>
                  </a:lnTo>
                  <a:lnTo>
                    <a:pt x="99" y="1135"/>
                  </a:lnTo>
                  <a:lnTo>
                    <a:pt x="131" y="1166"/>
                  </a:lnTo>
                  <a:lnTo>
                    <a:pt x="171" y="1193"/>
                  </a:lnTo>
                  <a:lnTo>
                    <a:pt x="225" y="1198"/>
                  </a:lnTo>
                  <a:lnTo>
                    <a:pt x="251" y="1185"/>
                  </a:lnTo>
                  <a:lnTo>
                    <a:pt x="288" y="1181"/>
                  </a:lnTo>
                  <a:lnTo>
                    <a:pt x="374" y="1163"/>
                  </a:lnTo>
                  <a:lnTo>
                    <a:pt x="337" y="1118"/>
                  </a:lnTo>
                  <a:lnTo>
                    <a:pt x="297" y="1053"/>
                  </a:lnTo>
                  <a:lnTo>
                    <a:pt x="356" y="1099"/>
                  </a:lnTo>
                  <a:lnTo>
                    <a:pt x="401" y="1140"/>
                  </a:lnTo>
                  <a:lnTo>
                    <a:pt x="433" y="1163"/>
                  </a:lnTo>
                  <a:lnTo>
                    <a:pt x="477" y="1185"/>
                  </a:lnTo>
                  <a:lnTo>
                    <a:pt x="527" y="1185"/>
                  </a:lnTo>
                  <a:lnTo>
                    <a:pt x="575" y="1185"/>
                  </a:lnTo>
                  <a:lnTo>
                    <a:pt x="603" y="1172"/>
                  </a:lnTo>
                  <a:lnTo>
                    <a:pt x="616" y="1158"/>
                  </a:lnTo>
                  <a:lnTo>
                    <a:pt x="553" y="1122"/>
                  </a:lnTo>
                  <a:lnTo>
                    <a:pt x="491" y="1063"/>
                  </a:lnTo>
                  <a:lnTo>
                    <a:pt x="472" y="1036"/>
                  </a:lnTo>
                  <a:lnTo>
                    <a:pt x="523" y="1050"/>
                  </a:lnTo>
                  <a:lnTo>
                    <a:pt x="598" y="1108"/>
                  </a:lnTo>
                  <a:lnTo>
                    <a:pt x="630" y="1135"/>
                  </a:lnTo>
                  <a:lnTo>
                    <a:pt x="702" y="1140"/>
                  </a:lnTo>
                  <a:lnTo>
                    <a:pt x="725" y="1126"/>
                  </a:lnTo>
                  <a:lnTo>
                    <a:pt x="725" y="1095"/>
                  </a:lnTo>
                  <a:lnTo>
                    <a:pt x="725" y="100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0" name="Freeform 178">
              <a:extLst>
                <a:ext uri="{FF2B5EF4-FFF2-40B4-BE49-F238E27FC236}">
                  <a16:creationId xmlns:a16="http://schemas.microsoft.com/office/drawing/2014/main" id="{6097B66B-4AB6-46AF-9799-2F4FFB6C029A}"/>
                </a:ext>
              </a:extLst>
            </p:cNvPr>
            <p:cNvSpPr>
              <a:spLocks/>
            </p:cNvSpPr>
            <p:nvPr/>
          </p:nvSpPr>
          <p:spPr bwMode="auto">
            <a:xfrm>
              <a:off x="176" y="1968"/>
              <a:ext cx="43" cy="110"/>
            </a:xfrm>
            <a:custGeom>
              <a:avLst/>
              <a:gdLst>
                <a:gd name="T0" fmla="*/ 0 w 211"/>
                <a:gd name="T1" fmla="*/ 0 h 553"/>
                <a:gd name="T2" fmla="*/ 0 w 211"/>
                <a:gd name="T3" fmla="*/ 0 h 553"/>
                <a:gd name="T4" fmla="*/ 0 w 211"/>
                <a:gd name="T5" fmla="*/ 0 h 553"/>
                <a:gd name="T6" fmla="*/ 0 w 211"/>
                <a:gd name="T7" fmla="*/ 0 h 553"/>
                <a:gd name="T8" fmla="*/ 0 w 211"/>
                <a:gd name="T9" fmla="*/ 0 h 553"/>
                <a:gd name="T10" fmla="*/ 0 w 211"/>
                <a:gd name="T11" fmla="*/ 0 h 553"/>
                <a:gd name="T12" fmla="*/ 0 w 211"/>
                <a:gd name="T13" fmla="*/ 0 h 553"/>
                <a:gd name="T14" fmla="*/ 0 w 211"/>
                <a:gd name="T15" fmla="*/ 0 h 553"/>
                <a:gd name="T16" fmla="*/ 0 w 211"/>
                <a:gd name="T17" fmla="*/ 0 h 553"/>
                <a:gd name="T18" fmla="*/ 0 w 211"/>
                <a:gd name="T19" fmla="*/ 0 h 553"/>
                <a:gd name="T20" fmla="*/ 0 w 211"/>
                <a:gd name="T21" fmla="*/ 0 h 553"/>
                <a:gd name="T22" fmla="*/ 0 w 211"/>
                <a:gd name="T23" fmla="*/ 0 h 553"/>
                <a:gd name="T24" fmla="*/ 0 w 211"/>
                <a:gd name="T25" fmla="*/ 0 h 553"/>
                <a:gd name="T26" fmla="*/ 0 w 211"/>
                <a:gd name="T27" fmla="*/ 0 h 5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1"/>
                <a:gd name="T43" fmla="*/ 0 h 553"/>
                <a:gd name="T44" fmla="*/ 211 w 211"/>
                <a:gd name="T45" fmla="*/ 553 h 5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1" h="553">
                  <a:moveTo>
                    <a:pt x="211" y="553"/>
                  </a:moveTo>
                  <a:lnTo>
                    <a:pt x="173" y="535"/>
                  </a:lnTo>
                  <a:lnTo>
                    <a:pt x="134" y="490"/>
                  </a:lnTo>
                  <a:lnTo>
                    <a:pt x="99" y="410"/>
                  </a:lnTo>
                  <a:lnTo>
                    <a:pt x="81" y="342"/>
                  </a:lnTo>
                  <a:lnTo>
                    <a:pt x="53" y="265"/>
                  </a:lnTo>
                  <a:lnTo>
                    <a:pt x="41" y="192"/>
                  </a:lnTo>
                  <a:lnTo>
                    <a:pt x="19" y="81"/>
                  </a:lnTo>
                  <a:lnTo>
                    <a:pt x="0" y="0"/>
                  </a:lnTo>
                  <a:lnTo>
                    <a:pt x="45" y="162"/>
                  </a:lnTo>
                  <a:lnTo>
                    <a:pt x="81" y="287"/>
                  </a:lnTo>
                  <a:lnTo>
                    <a:pt x="121" y="373"/>
                  </a:lnTo>
                  <a:lnTo>
                    <a:pt x="183" y="463"/>
                  </a:lnTo>
                  <a:lnTo>
                    <a:pt x="211" y="5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1" name="Freeform 179">
              <a:extLst>
                <a:ext uri="{FF2B5EF4-FFF2-40B4-BE49-F238E27FC236}">
                  <a16:creationId xmlns:a16="http://schemas.microsoft.com/office/drawing/2014/main" id="{6B1AF3CE-D581-4F07-AC15-0739B5B79BF6}"/>
                </a:ext>
              </a:extLst>
            </p:cNvPr>
            <p:cNvSpPr>
              <a:spLocks/>
            </p:cNvSpPr>
            <p:nvPr/>
          </p:nvSpPr>
          <p:spPr bwMode="auto">
            <a:xfrm>
              <a:off x="220" y="1878"/>
              <a:ext cx="167" cy="167"/>
            </a:xfrm>
            <a:custGeom>
              <a:avLst/>
              <a:gdLst>
                <a:gd name="T0" fmla="*/ 0 w 838"/>
                <a:gd name="T1" fmla="*/ 0 h 832"/>
                <a:gd name="T2" fmla="*/ 0 w 838"/>
                <a:gd name="T3" fmla="*/ 0 h 832"/>
                <a:gd name="T4" fmla="*/ 0 w 838"/>
                <a:gd name="T5" fmla="*/ 0 h 832"/>
                <a:gd name="T6" fmla="*/ 0 w 838"/>
                <a:gd name="T7" fmla="*/ 0 h 832"/>
                <a:gd name="T8" fmla="*/ 0 w 838"/>
                <a:gd name="T9" fmla="*/ 0 h 832"/>
                <a:gd name="T10" fmla="*/ 0 w 838"/>
                <a:gd name="T11" fmla="*/ 0 h 832"/>
                <a:gd name="T12" fmla="*/ 0 w 838"/>
                <a:gd name="T13" fmla="*/ 0 h 832"/>
                <a:gd name="T14" fmla="*/ 0 w 838"/>
                <a:gd name="T15" fmla="*/ 0 h 832"/>
                <a:gd name="T16" fmla="*/ 0 w 838"/>
                <a:gd name="T17" fmla="*/ 0 h 832"/>
                <a:gd name="T18" fmla="*/ 0 w 838"/>
                <a:gd name="T19" fmla="*/ 0 h 832"/>
                <a:gd name="T20" fmla="*/ 0 w 838"/>
                <a:gd name="T21" fmla="*/ 0 h 832"/>
                <a:gd name="T22" fmla="*/ 0 w 838"/>
                <a:gd name="T23" fmla="*/ 0 h 832"/>
                <a:gd name="T24" fmla="*/ 0 w 838"/>
                <a:gd name="T25" fmla="*/ 0 h 832"/>
                <a:gd name="T26" fmla="*/ 0 w 838"/>
                <a:gd name="T27" fmla="*/ 0 h 832"/>
                <a:gd name="T28" fmla="*/ 0 w 838"/>
                <a:gd name="T29" fmla="*/ 0 h 832"/>
                <a:gd name="T30" fmla="*/ 0 w 838"/>
                <a:gd name="T31" fmla="*/ 0 h 832"/>
                <a:gd name="T32" fmla="*/ 0 w 838"/>
                <a:gd name="T33" fmla="*/ 0 h 832"/>
                <a:gd name="T34" fmla="*/ 0 w 838"/>
                <a:gd name="T35" fmla="*/ 0 h 832"/>
                <a:gd name="T36" fmla="*/ 0 w 838"/>
                <a:gd name="T37" fmla="*/ 0 h 832"/>
                <a:gd name="T38" fmla="*/ 0 w 838"/>
                <a:gd name="T39" fmla="*/ 0 h 832"/>
                <a:gd name="T40" fmla="*/ 0 w 838"/>
                <a:gd name="T41" fmla="*/ 0 h 832"/>
                <a:gd name="T42" fmla="*/ 0 w 838"/>
                <a:gd name="T43" fmla="*/ 0 h 832"/>
                <a:gd name="T44" fmla="*/ 0 w 838"/>
                <a:gd name="T45" fmla="*/ 0 h 832"/>
                <a:gd name="T46" fmla="*/ 0 w 838"/>
                <a:gd name="T47" fmla="*/ 0 h 832"/>
                <a:gd name="T48" fmla="*/ 0 w 838"/>
                <a:gd name="T49" fmla="*/ 0 h 832"/>
                <a:gd name="T50" fmla="*/ 0 w 838"/>
                <a:gd name="T51" fmla="*/ 0 h 832"/>
                <a:gd name="T52" fmla="*/ 0 w 838"/>
                <a:gd name="T53" fmla="*/ 0 h 832"/>
                <a:gd name="T54" fmla="*/ 0 w 838"/>
                <a:gd name="T55" fmla="*/ 0 h 832"/>
                <a:gd name="T56" fmla="*/ 0 w 838"/>
                <a:gd name="T57" fmla="*/ 0 h 832"/>
                <a:gd name="T58" fmla="*/ 0 w 838"/>
                <a:gd name="T59" fmla="*/ 0 h 832"/>
                <a:gd name="T60" fmla="*/ 0 w 838"/>
                <a:gd name="T61" fmla="*/ 0 h 832"/>
                <a:gd name="T62" fmla="*/ 0 w 838"/>
                <a:gd name="T63" fmla="*/ 0 h 832"/>
                <a:gd name="T64" fmla="*/ 0 w 838"/>
                <a:gd name="T65" fmla="*/ 0 h 832"/>
                <a:gd name="T66" fmla="*/ 0 w 838"/>
                <a:gd name="T67" fmla="*/ 0 h 832"/>
                <a:gd name="T68" fmla="*/ 0 w 838"/>
                <a:gd name="T69" fmla="*/ 0 h 832"/>
                <a:gd name="T70" fmla="*/ 0 w 838"/>
                <a:gd name="T71" fmla="*/ 0 h 832"/>
                <a:gd name="T72" fmla="*/ 0 w 838"/>
                <a:gd name="T73" fmla="*/ 0 h 832"/>
                <a:gd name="T74" fmla="*/ 0 w 838"/>
                <a:gd name="T75" fmla="*/ 0 h 832"/>
                <a:gd name="T76" fmla="*/ 0 w 838"/>
                <a:gd name="T77" fmla="*/ 0 h 832"/>
                <a:gd name="T78" fmla="*/ 0 w 838"/>
                <a:gd name="T79" fmla="*/ 0 h 832"/>
                <a:gd name="T80" fmla="*/ 0 w 838"/>
                <a:gd name="T81" fmla="*/ 0 h 832"/>
                <a:gd name="T82" fmla="*/ 0 w 838"/>
                <a:gd name="T83" fmla="*/ 0 h 832"/>
                <a:gd name="T84" fmla="*/ 0 w 838"/>
                <a:gd name="T85" fmla="*/ 0 h 832"/>
                <a:gd name="T86" fmla="*/ 0 w 838"/>
                <a:gd name="T87" fmla="*/ 0 h 832"/>
                <a:gd name="T88" fmla="*/ 0 w 838"/>
                <a:gd name="T89" fmla="*/ 0 h 832"/>
                <a:gd name="T90" fmla="*/ 0 w 838"/>
                <a:gd name="T91" fmla="*/ 0 h 832"/>
                <a:gd name="T92" fmla="*/ 0 w 838"/>
                <a:gd name="T93" fmla="*/ 0 h 832"/>
                <a:gd name="T94" fmla="*/ 0 w 838"/>
                <a:gd name="T95" fmla="*/ 0 h 832"/>
                <a:gd name="T96" fmla="*/ 0 w 838"/>
                <a:gd name="T97" fmla="*/ 0 h 832"/>
                <a:gd name="T98" fmla="*/ 0 w 838"/>
                <a:gd name="T99" fmla="*/ 0 h 832"/>
                <a:gd name="T100" fmla="*/ 0 w 838"/>
                <a:gd name="T101" fmla="*/ 0 h 832"/>
                <a:gd name="T102" fmla="*/ 0 w 838"/>
                <a:gd name="T103" fmla="*/ 0 h 832"/>
                <a:gd name="T104" fmla="*/ 0 w 838"/>
                <a:gd name="T105" fmla="*/ 0 h 832"/>
                <a:gd name="T106" fmla="*/ 0 w 838"/>
                <a:gd name="T107" fmla="*/ 0 h 832"/>
                <a:gd name="T108" fmla="*/ 0 w 838"/>
                <a:gd name="T109" fmla="*/ 0 h 832"/>
                <a:gd name="T110" fmla="*/ 0 w 838"/>
                <a:gd name="T111" fmla="*/ 0 h 8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38"/>
                <a:gd name="T169" fmla="*/ 0 h 832"/>
                <a:gd name="T170" fmla="*/ 838 w 838"/>
                <a:gd name="T171" fmla="*/ 832 h 8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38" h="832">
                  <a:moveTo>
                    <a:pt x="155" y="0"/>
                  </a:moveTo>
                  <a:lnTo>
                    <a:pt x="253" y="30"/>
                  </a:lnTo>
                  <a:lnTo>
                    <a:pt x="298" y="70"/>
                  </a:lnTo>
                  <a:lnTo>
                    <a:pt x="326" y="153"/>
                  </a:lnTo>
                  <a:lnTo>
                    <a:pt x="326" y="228"/>
                  </a:lnTo>
                  <a:lnTo>
                    <a:pt x="311" y="272"/>
                  </a:lnTo>
                  <a:lnTo>
                    <a:pt x="320" y="350"/>
                  </a:lnTo>
                  <a:lnTo>
                    <a:pt x="320" y="408"/>
                  </a:lnTo>
                  <a:lnTo>
                    <a:pt x="306" y="423"/>
                  </a:lnTo>
                  <a:lnTo>
                    <a:pt x="320" y="445"/>
                  </a:lnTo>
                  <a:lnTo>
                    <a:pt x="329" y="467"/>
                  </a:lnTo>
                  <a:lnTo>
                    <a:pt x="311" y="490"/>
                  </a:lnTo>
                  <a:lnTo>
                    <a:pt x="311" y="513"/>
                  </a:lnTo>
                  <a:lnTo>
                    <a:pt x="347" y="521"/>
                  </a:lnTo>
                  <a:lnTo>
                    <a:pt x="343" y="544"/>
                  </a:lnTo>
                  <a:lnTo>
                    <a:pt x="378" y="557"/>
                  </a:lnTo>
                  <a:lnTo>
                    <a:pt x="411" y="548"/>
                  </a:lnTo>
                  <a:lnTo>
                    <a:pt x="433" y="557"/>
                  </a:lnTo>
                  <a:lnTo>
                    <a:pt x="532" y="571"/>
                  </a:lnTo>
                  <a:lnTo>
                    <a:pt x="622" y="567"/>
                  </a:lnTo>
                  <a:lnTo>
                    <a:pt x="679" y="571"/>
                  </a:lnTo>
                  <a:lnTo>
                    <a:pt x="717" y="594"/>
                  </a:lnTo>
                  <a:lnTo>
                    <a:pt x="807" y="594"/>
                  </a:lnTo>
                  <a:lnTo>
                    <a:pt x="838" y="625"/>
                  </a:lnTo>
                  <a:lnTo>
                    <a:pt x="838" y="660"/>
                  </a:lnTo>
                  <a:lnTo>
                    <a:pt x="833" y="719"/>
                  </a:lnTo>
                  <a:lnTo>
                    <a:pt x="762" y="738"/>
                  </a:lnTo>
                  <a:lnTo>
                    <a:pt x="762" y="700"/>
                  </a:lnTo>
                  <a:lnTo>
                    <a:pt x="757" y="669"/>
                  </a:lnTo>
                  <a:lnTo>
                    <a:pt x="743" y="656"/>
                  </a:lnTo>
                  <a:lnTo>
                    <a:pt x="739" y="692"/>
                  </a:lnTo>
                  <a:lnTo>
                    <a:pt x="734" y="738"/>
                  </a:lnTo>
                  <a:lnTo>
                    <a:pt x="717" y="765"/>
                  </a:lnTo>
                  <a:lnTo>
                    <a:pt x="685" y="800"/>
                  </a:lnTo>
                  <a:lnTo>
                    <a:pt x="610" y="818"/>
                  </a:lnTo>
                  <a:lnTo>
                    <a:pt x="550" y="828"/>
                  </a:lnTo>
                  <a:lnTo>
                    <a:pt x="482" y="832"/>
                  </a:lnTo>
                  <a:lnTo>
                    <a:pt x="569" y="782"/>
                  </a:lnTo>
                  <a:lnTo>
                    <a:pt x="627" y="738"/>
                  </a:lnTo>
                  <a:lnTo>
                    <a:pt x="639" y="700"/>
                  </a:lnTo>
                  <a:lnTo>
                    <a:pt x="631" y="669"/>
                  </a:lnTo>
                  <a:lnTo>
                    <a:pt x="582" y="665"/>
                  </a:lnTo>
                  <a:lnTo>
                    <a:pt x="564" y="700"/>
                  </a:lnTo>
                  <a:lnTo>
                    <a:pt x="550" y="742"/>
                  </a:lnTo>
                  <a:lnTo>
                    <a:pt x="505" y="787"/>
                  </a:lnTo>
                  <a:lnTo>
                    <a:pt x="456" y="823"/>
                  </a:lnTo>
                  <a:lnTo>
                    <a:pt x="406" y="828"/>
                  </a:lnTo>
                  <a:lnTo>
                    <a:pt x="329" y="823"/>
                  </a:lnTo>
                  <a:lnTo>
                    <a:pt x="411" y="759"/>
                  </a:lnTo>
                  <a:lnTo>
                    <a:pt x="469" y="727"/>
                  </a:lnTo>
                  <a:lnTo>
                    <a:pt x="514" y="692"/>
                  </a:lnTo>
                  <a:lnTo>
                    <a:pt x="528" y="665"/>
                  </a:lnTo>
                  <a:lnTo>
                    <a:pt x="524" y="637"/>
                  </a:lnTo>
                  <a:lnTo>
                    <a:pt x="497" y="633"/>
                  </a:lnTo>
                  <a:lnTo>
                    <a:pt x="465" y="660"/>
                  </a:lnTo>
                  <a:lnTo>
                    <a:pt x="447" y="697"/>
                  </a:lnTo>
                  <a:lnTo>
                    <a:pt x="406" y="742"/>
                  </a:lnTo>
                  <a:lnTo>
                    <a:pt x="356" y="765"/>
                  </a:lnTo>
                  <a:lnTo>
                    <a:pt x="320" y="787"/>
                  </a:lnTo>
                  <a:lnTo>
                    <a:pt x="280" y="805"/>
                  </a:lnTo>
                  <a:lnTo>
                    <a:pt x="234" y="813"/>
                  </a:lnTo>
                  <a:lnTo>
                    <a:pt x="181" y="813"/>
                  </a:lnTo>
                  <a:lnTo>
                    <a:pt x="129" y="804"/>
                  </a:lnTo>
                  <a:lnTo>
                    <a:pt x="244" y="765"/>
                  </a:lnTo>
                  <a:lnTo>
                    <a:pt x="288" y="742"/>
                  </a:lnTo>
                  <a:lnTo>
                    <a:pt x="320" y="700"/>
                  </a:lnTo>
                  <a:lnTo>
                    <a:pt x="326" y="665"/>
                  </a:lnTo>
                  <a:lnTo>
                    <a:pt x="298" y="665"/>
                  </a:lnTo>
                  <a:lnTo>
                    <a:pt x="285" y="697"/>
                  </a:lnTo>
                  <a:lnTo>
                    <a:pt x="262" y="723"/>
                  </a:lnTo>
                  <a:lnTo>
                    <a:pt x="225" y="751"/>
                  </a:lnTo>
                  <a:lnTo>
                    <a:pt x="185" y="779"/>
                  </a:lnTo>
                  <a:lnTo>
                    <a:pt x="132" y="802"/>
                  </a:lnTo>
                  <a:lnTo>
                    <a:pt x="91" y="787"/>
                  </a:lnTo>
                  <a:lnTo>
                    <a:pt x="72" y="765"/>
                  </a:lnTo>
                  <a:lnTo>
                    <a:pt x="42" y="709"/>
                  </a:lnTo>
                  <a:lnTo>
                    <a:pt x="100" y="697"/>
                  </a:lnTo>
                  <a:lnTo>
                    <a:pt x="212" y="683"/>
                  </a:lnTo>
                  <a:lnTo>
                    <a:pt x="280" y="652"/>
                  </a:lnTo>
                  <a:lnTo>
                    <a:pt x="315" y="621"/>
                  </a:lnTo>
                  <a:lnTo>
                    <a:pt x="329" y="585"/>
                  </a:lnTo>
                  <a:lnTo>
                    <a:pt x="334" y="567"/>
                  </a:lnTo>
                  <a:lnTo>
                    <a:pt x="315" y="567"/>
                  </a:lnTo>
                  <a:lnTo>
                    <a:pt x="293" y="594"/>
                  </a:lnTo>
                  <a:lnTo>
                    <a:pt x="257" y="642"/>
                  </a:lnTo>
                  <a:lnTo>
                    <a:pt x="176" y="669"/>
                  </a:lnTo>
                  <a:lnTo>
                    <a:pt x="100" y="693"/>
                  </a:lnTo>
                  <a:lnTo>
                    <a:pt x="42" y="709"/>
                  </a:lnTo>
                  <a:lnTo>
                    <a:pt x="19" y="616"/>
                  </a:lnTo>
                  <a:lnTo>
                    <a:pt x="14" y="548"/>
                  </a:lnTo>
                  <a:lnTo>
                    <a:pt x="14" y="489"/>
                  </a:lnTo>
                  <a:lnTo>
                    <a:pt x="91" y="530"/>
                  </a:lnTo>
                  <a:lnTo>
                    <a:pt x="181" y="548"/>
                  </a:lnTo>
                  <a:lnTo>
                    <a:pt x="253" y="544"/>
                  </a:lnTo>
                  <a:lnTo>
                    <a:pt x="271" y="536"/>
                  </a:lnTo>
                  <a:lnTo>
                    <a:pt x="280" y="513"/>
                  </a:lnTo>
                  <a:lnTo>
                    <a:pt x="239" y="513"/>
                  </a:lnTo>
                  <a:lnTo>
                    <a:pt x="196" y="526"/>
                  </a:lnTo>
                  <a:lnTo>
                    <a:pt x="88" y="530"/>
                  </a:lnTo>
                  <a:lnTo>
                    <a:pt x="14" y="490"/>
                  </a:lnTo>
                  <a:lnTo>
                    <a:pt x="10" y="405"/>
                  </a:lnTo>
                  <a:lnTo>
                    <a:pt x="5" y="345"/>
                  </a:lnTo>
                  <a:lnTo>
                    <a:pt x="0" y="287"/>
                  </a:lnTo>
                  <a:lnTo>
                    <a:pt x="10" y="188"/>
                  </a:lnTo>
                  <a:lnTo>
                    <a:pt x="32" y="153"/>
                  </a:lnTo>
                  <a:lnTo>
                    <a:pt x="100" y="108"/>
                  </a:lnTo>
                  <a:lnTo>
                    <a:pt x="78" y="113"/>
                  </a:lnTo>
                  <a:lnTo>
                    <a:pt x="10" y="143"/>
                  </a:lnTo>
                  <a:lnTo>
                    <a:pt x="37" y="81"/>
                  </a:lnTo>
                  <a:lnTo>
                    <a:pt x="60" y="48"/>
                  </a:lnTo>
                  <a:lnTo>
                    <a:pt x="78" y="26"/>
                  </a:lnTo>
                  <a:lnTo>
                    <a:pt x="155"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2" name="Freeform 180">
              <a:extLst>
                <a:ext uri="{FF2B5EF4-FFF2-40B4-BE49-F238E27FC236}">
                  <a16:creationId xmlns:a16="http://schemas.microsoft.com/office/drawing/2014/main" id="{640CE119-619C-409F-886A-9A8211082B60}"/>
                </a:ext>
              </a:extLst>
            </p:cNvPr>
            <p:cNvSpPr>
              <a:spLocks/>
            </p:cNvSpPr>
            <p:nvPr/>
          </p:nvSpPr>
          <p:spPr bwMode="auto">
            <a:xfrm>
              <a:off x="231" y="1940"/>
              <a:ext cx="42" cy="38"/>
            </a:xfrm>
            <a:custGeom>
              <a:avLst/>
              <a:gdLst>
                <a:gd name="T0" fmla="*/ 0 w 209"/>
                <a:gd name="T1" fmla="*/ 0 h 187"/>
                <a:gd name="T2" fmla="*/ 0 w 209"/>
                <a:gd name="T3" fmla="*/ 0 h 187"/>
                <a:gd name="T4" fmla="*/ 0 w 209"/>
                <a:gd name="T5" fmla="*/ 0 h 187"/>
                <a:gd name="T6" fmla="*/ 0 w 209"/>
                <a:gd name="T7" fmla="*/ 0 h 187"/>
                <a:gd name="T8" fmla="*/ 0 w 209"/>
                <a:gd name="T9" fmla="*/ 0 h 187"/>
                <a:gd name="T10" fmla="*/ 0 w 209"/>
                <a:gd name="T11" fmla="*/ 0 h 187"/>
                <a:gd name="T12" fmla="*/ 0 w 209"/>
                <a:gd name="T13" fmla="*/ 0 h 187"/>
                <a:gd name="T14" fmla="*/ 0 w 209"/>
                <a:gd name="T15" fmla="*/ 0 h 187"/>
                <a:gd name="T16" fmla="*/ 0 w 209"/>
                <a:gd name="T17" fmla="*/ 0 h 187"/>
                <a:gd name="T18" fmla="*/ 0 w 209"/>
                <a:gd name="T19" fmla="*/ 0 h 187"/>
                <a:gd name="T20" fmla="*/ 0 w 209"/>
                <a:gd name="T21" fmla="*/ 0 h 187"/>
                <a:gd name="T22" fmla="*/ 0 w 209"/>
                <a:gd name="T23" fmla="*/ 0 h 187"/>
                <a:gd name="T24" fmla="*/ 0 w 209"/>
                <a:gd name="T25" fmla="*/ 0 h 187"/>
                <a:gd name="T26" fmla="*/ 0 w 209"/>
                <a:gd name="T27" fmla="*/ 0 h 187"/>
                <a:gd name="T28" fmla="*/ 0 w 209"/>
                <a:gd name="T29" fmla="*/ 0 h 187"/>
                <a:gd name="T30" fmla="*/ 0 w 209"/>
                <a:gd name="T31" fmla="*/ 0 h 187"/>
                <a:gd name="T32" fmla="*/ 0 w 209"/>
                <a:gd name="T33" fmla="*/ 0 h 187"/>
                <a:gd name="T34" fmla="*/ 0 w 209"/>
                <a:gd name="T35" fmla="*/ 0 h 187"/>
                <a:gd name="T36" fmla="*/ 0 w 209"/>
                <a:gd name="T37" fmla="*/ 0 h 187"/>
                <a:gd name="T38" fmla="*/ 0 w 209"/>
                <a:gd name="T39" fmla="*/ 0 h 187"/>
                <a:gd name="T40" fmla="*/ 0 w 209"/>
                <a:gd name="T41" fmla="*/ 0 h 187"/>
                <a:gd name="T42" fmla="*/ 0 w 209"/>
                <a:gd name="T43" fmla="*/ 0 h 187"/>
                <a:gd name="T44" fmla="*/ 0 w 209"/>
                <a:gd name="T45" fmla="*/ 0 h 1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9"/>
                <a:gd name="T70" fmla="*/ 0 h 187"/>
                <a:gd name="T71" fmla="*/ 209 w 209"/>
                <a:gd name="T72" fmla="*/ 187 h 1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9" h="187">
                  <a:moveTo>
                    <a:pt x="209" y="0"/>
                  </a:moveTo>
                  <a:lnTo>
                    <a:pt x="209" y="15"/>
                  </a:lnTo>
                  <a:lnTo>
                    <a:pt x="182" y="51"/>
                  </a:lnTo>
                  <a:lnTo>
                    <a:pt x="157" y="71"/>
                  </a:lnTo>
                  <a:lnTo>
                    <a:pt x="100" y="113"/>
                  </a:lnTo>
                  <a:lnTo>
                    <a:pt x="77" y="130"/>
                  </a:lnTo>
                  <a:lnTo>
                    <a:pt x="25" y="170"/>
                  </a:lnTo>
                  <a:lnTo>
                    <a:pt x="82" y="152"/>
                  </a:lnTo>
                  <a:lnTo>
                    <a:pt x="140" y="135"/>
                  </a:lnTo>
                  <a:lnTo>
                    <a:pt x="198" y="130"/>
                  </a:lnTo>
                  <a:lnTo>
                    <a:pt x="194" y="147"/>
                  </a:lnTo>
                  <a:lnTo>
                    <a:pt x="100" y="164"/>
                  </a:lnTo>
                  <a:lnTo>
                    <a:pt x="52" y="184"/>
                  </a:lnTo>
                  <a:lnTo>
                    <a:pt x="25" y="187"/>
                  </a:lnTo>
                  <a:lnTo>
                    <a:pt x="2" y="180"/>
                  </a:lnTo>
                  <a:lnTo>
                    <a:pt x="0" y="158"/>
                  </a:lnTo>
                  <a:lnTo>
                    <a:pt x="18" y="141"/>
                  </a:lnTo>
                  <a:lnTo>
                    <a:pt x="44" y="116"/>
                  </a:lnTo>
                  <a:lnTo>
                    <a:pt x="75" y="80"/>
                  </a:lnTo>
                  <a:lnTo>
                    <a:pt x="107" y="40"/>
                  </a:lnTo>
                  <a:lnTo>
                    <a:pt x="144" y="12"/>
                  </a:lnTo>
                  <a:lnTo>
                    <a:pt x="184" y="2"/>
                  </a:lnTo>
                  <a:lnTo>
                    <a:pt x="20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3" name="Freeform 181">
              <a:extLst>
                <a:ext uri="{FF2B5EF4-FFF2-40B4-BE49-F238E27FC236}">
                  <a16:creationId xmlns:a16="http://schemas.microsoft.com/office/drawing/2014/main" id="{8B54A474-2A2F-4016-977C-719AC62AC2F3}"/>
                </a:ext>
              </a:extLst>
            </p:cNvPr>
            <p:cNvSpPr>
              <a:spLocks/>
            </p:cNvSpPr>
            <p:nvPr/>
          </p:nvSpPr>
          <p:spPr bwMode="auto">
            <a:xfrm>
              <a:off x="232" y="1909"/>
              <a:ext cx="39" cy="49"/>
            </a:xfrm>
            <a:custGeom>
              <a:avLst/>
              <a:gdLst>
                <a:gd name="T0" fmla="*/ 0 w 192"/>
                <a:gd name="T1" fmla="*/ 0 h 246"/>
                <a:gd name="T2" fmla="*/ 0 w 192"/>
                <a:gd name="T3" fmla="*/ 0 h 246"/>
                <a:gd name="T4" fmla="*/ 0 w 192"/>
                <a:gd name="T5" fmla="*/ 0 h 246"/>
                <a:gd name="T6" fmla="*/ 0 w 192"/>
                <a:gd name="T7" fmla="*/ 0 h 246"/>
                <a:gd name="T8" fmla="*/ 0 w 192"/>
                <a:gd name="T9" fmla="*/ 0 h 246"/>
                <a:gd name="T10" fmla="*/ 0 w 192"/>
                <a:gd name="T11" fmla="*/ 0 h 246"/>
                <a:gd name="T12" fmla="*/ 0 w 192"/>
                <a:gd name="T13" fmla="*/ 0 h 246"/>
                <a:gd name="T14" fmla="*/ 0 w 192"/>
                <a:gd name="T15" fmla="*/ 0 h 246"/>
                <a:gd name="T16" fmla="*/ 0 w 192"/>
                <a:gd name="T17" fmla="*/ 0 h 246"/>
                <a:gd name="T18" fmla="*/ 0 w 192"/>
                <a:gd name="T19" fmla="*/ 0 h 246"/>
                <a:gd name="T20" fmla="*/ 0 w 192"/>
                <a:gd name="T21" fmla="*/ 0 h 246"/>
                <a:gd name="T22" fmla="*/ 0 w 192"/>
                <a:gd name="T23" fmla="*/ 0 h 246"/>
                <a:gd name="T24" fmla="*/ 0 w 192"/>
                <a:gd name="T25" fmla="*/ 0 h 246"/>
                <a:gd name="T26" fmla="*/ 0 w 192"/>
                <a:gd name="T27" fmla="*/ 0 h 246"/>
                <a:gd name="T28" fmla="*/ 0 w 192"/>
                <a:gd name="T29" fmla="*/ 0 h 246"/>
                <a:gd name="T30" fmla="*/ 0 w 192"/>
                <a:gd name="T31" fmla="*/ 0 h 246"/>
                <a:gd name="T32" fmla="*/ 0 w 192"/>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246"/>
                <a:gd name="T53" fmla="*/ 192 w 192"/>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246">
                  <a:moveTo>
                    <a:pt x="156" y="0"/>
                  </a:moveTo>
                  <a:lnTo>
                    <a:pt x="183" y="4"/>
                  </a:lnTo>
                  <a:lnTo>
                    <a:pt x="192" y="27"/>
                  </a:lnTo>
                  <a:lnTo>
                    <a:pt x="190" y="46"/>
                  </a:lnTo>
                  <a:lnTo>
                    <a:pt x="174" y="71"/>
                  </a:lnTo>
                  <a:lnTo>
                    <a:pt x="152" y="78"/>
                  </a:lnTo>
                  <a:lnTo>
                    <a:pt x="110" y="106"/>
                  </a:lnTo>
                  <a:lnTo>
                    <a:pt x="69" y="140"/>
                  </a:lnTo>
                  <a:lnTo>
                    <a:pt x="41" y="184"/>
                  </a:lnTo>
                  <a:lnTo>
                    <a:pt x="8" y="231"/>
                  </a:lnTo>
                  <a:lnTo>
                    <a:pt x="0" y="246"/>
                  </a:lnTo>
                  <a:lnTo>
                    <a:pt x="8" y="190"/>
                  </a:lnTo>
                  <a:lnTo>
                    <a:pt x="16" y="141"/>
                  </a:lnTo>
                  <a:lnTo>
                    <a:pt x="31" y="99"/>
                  </a:lnTo>
                  <a:lnTo>
                    <a:pt x="57" y="60"/>
                  </a:lnTo>
                  <a:lnTo>
                    <a:pt x="128" y="6"/>
                  </a:lnTo>
                  <a:lnTo>
                    <a:pt x="15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4" name="Freeform 182">
              <a:extLst>
                <a:ext uri="{FF2B5EF4-FFF2-40B4-BE49-F238E27FC236}">
                  <a16:creationId xmlns:a16="http://schemas.microsoft.com/office/drawing/2014/main" id="{701E317E-0A86-46F2-9E68-FC765ACD735B}"/>
                </a:ext>
              </a:extLst>
            </p:cNvPr>
            <p:cNvSpPr>
              <a:spLocks/>
            </p:cNvSpPr>
            <p:nvPr/>
          </p:nvSpPr>
          <p:spPr bwMode="auto">
            <a:xfrm>
              <a:off x="237" y="1860"/>
              <a:ext cx="41" cy="29"/>
            </a:xfrm>
            <a:custGeom>
              <a:avLst/>
              <a:gdLst>
                <a:gd name="T0" fmla="*/ 0 w 204"/>
                <a:gd name="T1" fmla="*/ 0 h 141"/>
                <a:gd name="T2" fmla="*/ 0 w 204"/>
                <a:gd name="T3" fmla="*/ 0 h 141"/>
                <a:gd name="T4" fmla="*/ 0 w 204"/>
                <a:gd name="T5" fmla="*/ 0 h 141"/>
                <a:gd name="T6" fmla="*/ 0 w 204"/>
                <a:gd name="T7" fmla="*/ 0 h 141"/>
                <a:gd name="T8" fmla="*/ 0 w 204"/>
                <a:gd name="T9" fmla="*/ 0 h 141"/>
                <a:gd name="T10" fmla="*/ 0 w 204"/>
                <a:gd name="T11" fmla="*/ 0 h 141"/>
                <a:gd name="T12" fmla="*/ 0 w 204"/>
                <a:gd name="T13" fmla="*/ 0 h 141"/>
                <a:gd name="T14" fmla="*/ 0 w 204"/>
                <a:gd name="T15" fmla="*/ 0 h 141"/>
                <a:gd name="T16" fmla="*/ 0 w 204"/>
                <a:gd name="T17" fmla="*/ 0 h 141"/>
                <a:gd name="T18" fmla="*/ 0 w 204"/>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4"/>
                <a:gd name="T31" fmla="*/ 0 h 141"/>
                <a:gd name="T32" fmla="*/ 204 w 204"/>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4" h="141">
                  <a:moveTo>
                    <a:pt x="204" y="141"/>
                  </a:moveTo>
                  <a:lnTo>
                    <a:pt x="169" y="110"/>
                  </a:lnTo>
                  <a:lnTo>
                    <a:pt x="111" y="89"/>
                  </a:lnTo>
                  <a:lnTo>
                    <a:pt x="71" y="78"/>
                  </a:lnTo>
                  <a:lnTo>
                    <a:pt x="0" y="0"/>
                  </a:lnTo>
                  <a:lnTo>
                    <a:pt x="53" y="30"/>
                  </a:lnTo>
                  <a:lnTo>
                    <a:pt x="103" y="51"/>
                  </a:lnTo>
                  <a:lnTo>
                    <a:pt x="138" y="69"/>
                  </a:lnTo>
                  <a:lnTo>
                    <a:pt x="155" y="89"/>
                  </a:lnTo>
                  <a:lnTo>
                    <a:pt x="204" y="14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5" name="Freeform 183">
              <a:extLst>
                <a:ext uri="{FF2B5EF4-FFF2-40B4-BE49-F238E27FC236}">
                  <a16:creationId xmlns:a16="http://schemas.microsoft.com/office/drawing/2014/main" id="{262E5E1B-7DE4-45DB-B524-9052F5215E28}"/>
                </a:ext>
              </a:extLst>
            </p:cNvPr>
            <p:cNvSpPr>
              <a:spLocks/>
            </p:cNvSpPr>
            <p:nvPr/>
          </p:nvSpPr>
          <p:spPr bwMode="auto">
            <a:xfrm>
              <a:off x="286" y="1913"/>
              <a:ext cx="23" cy="73"/>
            </a:xfrm>
            <a:custGeom>
              <a:avLst/>
              <a:gdLst>
                <a:gd name="T0" fmla="*/ 0 w 115"/>
                <a:gd name="T1" fmla="*/ 0 h 368"/>
                <a:gd name="T2" fmla="*/ 0 w 115"/>
                <a:gd name="T3" fmla="*/ 0 h 368"/>
                <a:gd name="T4" fmla="*/ 0 w 115"/>
                <a:gd name="T5" fmla="*/ 0 h 368"/>
                <a:gd name="T6" fmla="*/ 0 w 115"/>
                <a:gd name="T7" fmla="*/ 0 h 368"/>
                <a:gd name="T8" fmla="*/ 0 w 115"/>
                <a:gd name="T9" fmla="*/ 0 h 368"/>
                <a:gd name="T10" fmla="*/ 0 w 115"/>
                <a:gd name="T11" fmla="*/ 0 h 368"/>
                <a:gd name="T12" fmla="*/ 0 w 115"/>
                <a:gd name="T13" fmla="*/ 0 h 368"/>
                <a:gd name="T14" fmla="*/ 0 w 115"/>
                <a:gd name="T15" fmla="*/ 0 h 368"/>
                <a:gd name="T16" fmla="*/ 0 w 115"/>
                <a:gd name="T17" fmla="*/ 0 h 368"/>
                <a:gd name="T18" fmla="*/ 0 w 115"/>
                <a:gd name="T19" fmla="*/ 0 h 368"/>
                <a:gd name="T20" fmla="*/ 0 w 115"/>
                <a:gd name="T21" fmla="*/ 0 h 368"/>
                <a:gd name="T22" fmla="*/ 0 w 115"/>
                <a:gd name="T23" fmla="*/ 0 h 368"/>
                <a:gd name="T24" fmla="*/ 0 w 115"/>
                <a:gd name="T25" fmla="*/ 0 h 368"/>
                <a:gd name="T26" fmla="*/ 0 w 115"/>
                <a:gd name="T27" fmla="*/ 0 h 368"/>
                <a:gd name="T28" fmla="*/ 0 w 115"/>
                <a:gd name="T29" fmla="*/ 0 h 368"/>
                <a:gd name="T30" fmla="*/ 0 w 115"/>
                <a:gd name="T31" fmla="*/ 0 h 368"/>
                <a:gd name="T32" fmla="*/ 0 w 115"/>
                <a:gd name="T33" fmla="*/ 0 h 368"/>
                <a:gd name="T34" fmla="*/ 0 w 115"/>
                <a:gd name="T35" fmla="*/ 0 h 368"/>
                <a:gd name="T36" fmla="*/ 0 w 115"/>
                <a:gd name="T37" fmla="*/ 0 h 3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368"/>
                <a:gd name="T59" fmla="*/ 115 w 115"/>
                <a:gd name="T60" fmla="*/ 368 h 3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368">
                  <a:moveTo>
                    <a:pt x="115" y="368"/>
                  </a:moveTo>
                  <a:lnTo>
                    <a:pt x="58" y="368"/>
                  </a:lnTo>
                  <a:lnTo>
                    <a:pt x="40" y="364"/>
                  </a:lnTo>
                  <a:lnTo>
                    <a:pt x="40" y="349"/>
                  </a:lnTo>
                  <a:lnTo>
                    <a:pt x="28" y="336"/>
                  </a:lnTo>
                  <a:lnTo>
                    <a:pt x="9" y="323"/>
                  </a:lnTo>
                  <a:lnTo>
                    <a:pt x="19" y="309"/>
                  </a:lnTo>
                  <a:lnTo>
                    <a:pt x="19" y="291"/>
                  </a:lnTo>
                  <a:lnTo>
                    <a:pt x="5" y="269"/>
                  </a:lnTo>
                  <a:lnTo>
                    <a:pt x="5" y="246"/>
                  </a:lnTo>
                  <a:lnTo>
                    <a:pt x="14" y="219"/>
                  </a:lnTo>
                  <a:lnTo>
                    <a:pt x="14" y="161"/>
                  </a:lnTo>
                  <a:lnTo>
                    <a:pt x="0" y="107"/>
                  </a:lnTo>
                  <a:lnTo>
                    <a:pt x="5" y="67"/>
                  </a:lnTo>
                  <a:lnTo>
                    <a:pt x="5" y="0"/>
                  </a:lnTo>
                  <a:lnTo>
                    <a:pt x="40" y="101"/>
                  </a:lnTo>
                  <a:lnTo>
                    <a:pt x="71" y="197"/>
                  </a:lnTo>
                  <a:lnTo>
                    <a:pt x="93" y="300"/>
                  </a:lnTo>
                  <a:lnTo>
                    <a:pt x="115" y="36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6" name="Freeform 184">
              <a:extLst>
                <a:ext uri="{FF2B5EF4-FFF2-40B4-BE49-F238E27FC236}">
                  <a16:creationId xmlns:a16="http://schemas.microsoft.com/office/drawing/2014/main" id="{22A80B8B-BC4D-4680-9793-35F7CC5F3C2A}"/>
                </a:ext>
              </a:extLst>
            </p:cNvPr>
            <p:cNvSpPr>
              <a:spLocks/>
            </p:cNvSpPr>
            <p:nvPr/>
          </p:nvSpPr>
          <p:spPr bwMode="auto">
            <a:xfrm>
              <a:off x="233" y="1992"/>
              <a:ext cx="41" cy="14"/>
            </a:xfrm>
            <a:custGeom>
              <a:avLst/>
              <a:gdLst>
                <a:gd name="T0" fmla="*/ 0 w 206"/>
                <a:gd name="T1" fmla="*/ 0 h 69"/>
                <a:gd name="T2" fmla="*/ 0 w 206"/>
                <a:gd name="T3" fmla="*/ 0 h 69"/>
                <a:gd name="T4" fmla="*/ 0 w 206"/>
                <a:gd name="T5" fmla="*/ 0 h 69"/>
                <a:gd name="T6" fmla="*/ 0 w 206"/>
                <a:gd name="T7" fmla="*/ 0 h 69"/>
                <a:gd name="T8" fmla="*/ 0 w 206"/>
                <a:gd name="T9" fmla="*/ 0 h 69"/>
                <a:gd name="T10" fmla="*/ 0 w 206"/>
                <a:gd name="T11" fmla="*/ 0 h 69"/>
                <a:gd name="T12" fmla="*/ 0 w 206"/>
                <a:gd name="T13" fmla="*/ 0 h 69"/>
                <a:gd name="T14" fmla="*/ 0 w 206"/>
                <a:gd name="T15" fmla="*/ 0 h 69"/>
                <a:gd name="T16" fmla="*/ 0 w 206"/>
                <a:gd name="T17" fmla="*/ 0 h 69"/>
                <a:gd name="T18" fmla="*/ 0 w 206"/>
                <a:gd name="T19" fmla="*/ 0 h 69"/>
                <a:gd name="T20" fmla="*/ 0 w 206"/>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
                <a:gd name="T34" fmla="*/ 0 h 69"/>
                <a:gd name="T35" fmla="*/ 206 w 206"/>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 h="69">
                  <a:moveTo>
                    <a:pt x="42" y="34"/>
                  </a:moveTo>
                  <a:lnTo>
                    <a:pt x="87" y="15"/>
                  </a:lnTo>
                  <a:lnTo>
                    <a:pt x="129" y="3"/>
                  </a:lnTo>
                  <a:lnTo>
                    <a:pt x="184" y="0"/>
                  </a:lnTo>
                  <a:lnTo>
                    <a:pt x="206" y="4"/>
                  </a:lnTo>
                  <a:lnTo>
                    <a:pt x="196" y="26"/>
                  </a:lnTo>
                  <a:lnTo>
                    <a:pt x="174" y="43"/>
                  </a:lnTo>
                  <a:lnTo>
                    <a:pt x="126" y="57"/>
                  </a:lnTo>
                  <a:lnTo>
                    <a:pt x="50" y="69"/>
                  </a:lnTo>
                  <a:lnTo>
                    <a:pt x="0" y="65"/>
                  </a:lnTo>
                  <a:lnTo>
                    <a:pt x="42"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7" name="Freeform 185">
              <a:extLst>
                <a:ext uri="{FF2B5EF4-FFF2-40B4-BE49-F238E27FC236}">
                  <a16:creationId xmlns:a16="http://schemas.microsoft.com/office/drawing/2014/main" id="{7C805FC2-A6AB-4682-942D-98B3569C05B3}"/>
                </a:ext>
              </a:extLst>
            </p:cNvPr>
            <p:cNvSpPr>
              <a:spLocks/>
            </p:cNvSpPr>
            <p:nvPr/>
          </p:nvSpPr>
          <p:spPr bwMode="auto">
            <a:xfrm>
              <a:off x="284" y="1999"/>
              <a:ext cx="25" cy="31"/>
            </a:xfrm>
            <a:custGeom>
              <a:avLst/>
              <a:gdLst>
                <a:gd name="T0" fmla="*/ 0 w 124"/>
                <a:gd name="T1" fmla="*/ 0 h 154"/>
                <a:gd name="T2" fmla="*/ 0 w 124"/>
                <a:gd name="T3" fmla="*/ 0 h 154"/>
                <a:gd name="T4" fmla="*/ 0 w 124"/>
                <a:gd name="T5" fmla="*/ 0 h 154"/>
                <a:gd name="T6" fmla="*/ 0 w 124"/>
                <a:gd name="T7" fmla="*/ 0 h 154"/>
                <a:gd name="T8" fmla="*/ 0 w 124"/>
                <a:gd name="T9" fmla="*/ 0 h 154"/>
                <a:gd name="T10" fmla="*/ 0 w 124"/>
                <a:gd name="T11" fmla="*/ 0 h 154"/>
                <a:gd name="T12" fmla="*/ 0 w 124"/>
                <a:gd name="T13" fmla="*/ 0 h 154"/>
                <a:gd name="T14" fmla="*/ 0 w 124"/>
                <a:gd name="T15" fmla="*/ 0 h 154"/>
                <a:gd name="T16" fmla="*/ 0 w 124"/>
                <a:gd name="T17" fmla="*/ 0 h 154"/>
                <a:gd name="T18" fmla="*/ 0 w 124"/>
                <a:gd name="T19" fmla="*/ 0 h 154"/>
                <a:gd name="T20" fmla="*/ 0 w 124"/>
                <a:gd name="T21" fmla="*/ 0 h 154"/>
                <a:gd name="T22" fmla="*/ 0 w 124"/>
                <a:gd name="T23" fmla="*/ 0 h 154"/>
                <a:gd name="T24" fmla="*/ 0 w 124"/>
                <a:gd name="T25" fmla="*/ 0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4"/>
                <a:gd name="T40" fmla="*/ 0 h 154"/>
                <a:gd name="T41" fmla="*/ 124 w 124"/>
                <a:gd name="T42" fmla="*/ 154 h 1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4" h="154">
                  <a:moveTo>
                    <a:pt x="67" y="43"/>
                  </a:moveTo>
                  <a:lnTo>
                    <a:pt x="82" y="9"/>
                  </a:lnTo>
                  <a:lnTo>
                    <a:pt x="106" y="0"/>
                  </a:lnTo>
                  <a:lnTo>
                    <a:pt x="122" y="7"/>
                  </a:lnTo>
                  <a:lnTo>
                    <a:pt x="124" y="25"/>
                  </a:lnTo>
                  <a:lnTo>
                    <a:pt x="114" y="55"/>
                  </a:lnTo>
                  <a:lnTo>
                    <a:pt x="95" y="82"/>
                  </a:lnTo>
                  <a:lnTo>
                    <a:pt x="73" y="108"/>
                  </a:lnTo>
                  <a:lnTo>
                    <a:pt x="45" y="133"/>
                  </a:lnTo>
                  <a:lnTo>
                    <a:pt x="0" y="154"/>
                  </a:lnTo>
                  <a:lnTo>
                    <a:pt x="40" y="110"/>
                  </a:lnTo>
                  <a:lnTo>
                    <a:pt x="53" y="78"/>
                  </a:lnTo>
                  <a:lnTo>
                    <a:pt x="67" y="4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8" name="Freeform 186">
              <a:extLst>
                <a:ext uri="{FF2B5EF4-FFF2-40B4-BE49-F238E27FC236}">
                  <a16:creationId xmlns:a16="http://schemas.microsoft.com/office/drawing/2014/main" id="{31084715-3C2B-4FA8-8BF0-E14602202F8D}"/>
                </a:ext>
              </a:extLst>
            </p:cNvPr>
            <p:cNvSpPr>
              <a:spLocks/>
            </p:cNvSpPr>
            <p:nvPr/>
          </p:nvSpPr>
          <p:spPr bwMode="auto">
            <a:xfrm>
              <a:off x="208" y="1836"/>
              <a:ext cx="60" cy="37"/>
            </a:xfrm>
            <a:custGeom>
              <a:avLst/>
              <a:gdLst>
                <a:gd name="T0" fmla="*/ 0 w 298"/>
                <a:gd name="T1" fmla="*/ 0 h 186"/>
                <a:gd name="T2" fmla="*/ 0 w 298"/>
                <a:gd name="T3" fmla="*/ 0 h 186"/>
                <a:gd name="T4" fmla="*/ 0 w 298"/>
                <a:gd name="T5" fmla="*/ 0 h 186"/>
                <a:gd name="T6" fmla="*/ 0 w 298"/>
                <a:gd name="T7" fmla="*/ 0 h 186"/>
                <a:gd name="T8" fmla="*/ 0 w 298"/>
                <a:gd name="T9" fmla="*/ 0 h 186"/>
                <a:gd name="T10" fmla="*/ 0 w 298"/>
                <a:gd name="T11" fmla="*/ 0 h 186"/>
                <a:gd name="T12" fmla="*/ 0 w 298"/>
                <a:gd name="T13" fmla="*/ 0 h 186"/>
                <a:gd name="T14" fmla="*/ 0 w 298"/>
                <a:gd name="T15" fmla="*/ 0 h 186"/>
                <a:gd name="T16" fmla="*/ 0 w 298"/>
                <a:gd name="T17" fmla="*/ 0 h 186"/>
                <a:gd name="T18" fmla="*/ 0 w 298"/>
                <a:gd name="T19" fmla="*/ 0 h 186"/>
                <a:gd name="T20" fmla="*/ 0 w 298"/>
                <a:gd name="T21" fmla="*/ 0 h 186"/>
                <a:gd name="T22" fmla="*/ 0 w 2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8"/>
                <a:gd name="T37" fmla="*/ 0 h 186"/>
                <a:gd name="T38" fmla="*/ 298 w 298"/>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8" h="186">
                  <a:moveTo>
                    <a:pt x="298" y="186"/>
                  </a:moveTo>
                  <a:lnTo>
                    <a:pt x="289" y="109"/>
                  </a:lnTo>
                  <a:lnTo>
                    <a:pt x="226" y="82"/>
                  </a:lnTo>
                  <a:lnTo>
                    <a:pt x="142" y="49"/>
                  </a:lnTo>
                  <a:lnTo>
                    <a:pt x="80" y="25"/>
                  </a:lnTo>
                  <a:lnTo>
                    <a:pt x="23" y="0"/>
                  </a:lnTo>
                  <a:lnTo>
                    <a:pt x="0" y="53"/>
                  </a:lnTo>
                  <a:lnTo>
                    <a:pt x="55" y="84"/>
                  </a:lnTo>
                  <a:lnTo>
                    <a:pt x="119" y="107"/>
                  </a:lnTo>
                  <a:lnTo>
                    <a:pt x="168" y="122"/>
                  </a:lnTo>
                  <a:lnTo>
                    <a:pt x="229" y="154"/>
                  </a:lnTo>
                  <a:lnTo>
                    <a:pt x="298" y="18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89" name="Group 187">
            <a:extLst>
              <a:ext uri="{FF2B5EF4-FFF2-40B4-BE49-F238E27FC236}">
                <a16:creationId xmlns:a16="http://schemas.microsoft.com/office/drawing/2014/main" id="{C3360B85-0383-4D69-9151-CAA66E0D8251}"/>
              </a:ext>
            </a:extLst>
          </p:cNvPr>
          <p:cNvGrpSpPr>
            <a:grpSpLocks/>
          </p:cNvGrpSpPr>
          <p:nvPr/>
        </p:nvGrpSpPr>
        <p:grpSpPr bwMode="auto">
          <a:xfrm>
            <a:off x="187325" y="3914775"/>
            <a:ext cx="195262" cy="265113"/>
            <a:chOff x="141" y="2010"/>
            <a:chExt cx="123" cy="167"/>
          </a:xfrm>
        </p:grpSpPr>
        <p:sp>
          <p:nvSpPr>
            <p:cNvPr id="190" name="Freeform 188">
              <a:extLst>
                <a:ext uri="{FF2B5EF4-FFF2-40B4-BE49-F238E27FC236}">
                  <a16:creationId xmlns:a16="http://schemas.microsoft.com/office/drawing/2014/main" id="{15524ECF-D4C3-4F53-B99D-B3AE265636F7}"/>
                </a:ext>
              </a:extLst>
            </p:cNvPr>
            <p:cNvSpPr>
              <a:spLocks/>
            </p:cNvSpPr>
            <p:nvPr/>
          </p:nvSpPr>
          <p:spPr bwMode="auto">
            <a:xfrm>
              <a:off x="141" y="2010"/>
              <a:ext cx="123" cy="167"/>
            </a:xfrm>
            <a:custGeom>
              <a:avLst/>
              <a:gdLst>
                <a:gd name="T0" fmla="*/ 0 w 617"/>
                <a:gd name="T1" fmla="*/ 0 h 835"/>
                <a:gd name="T2" fmla="*/ 0 w 617"/>
                <a:gd name="T3" fmla="*/ 0 h 835"/>
                <a:gd name="T4" fmla="*/ 0 w 617"/>
                <a:gd name="T5" fmla="*/ 0 h 835"/>
                <a:gd name="T6" fmla="*/ 0 w 617"/>
                <a:gd name="T7" fmla="*/ 0 h 835"/>
                <a:gd name="T8" fmla="*/ 0 w 617"/>
                <a:gd name="T9" fmla="*/ 0 h 835"/>
                <a:gd name="T10" fmla="*/ 0 w 617"/>
                <a:gd name="T11" fmla="*/ 0 h 835"/>
                <a:gd name="T12" fmla="*/ 0 w 617"/>
                <a:gd name="T13" fmla="*/ 0 h 835"/>
                <a:gd name="T14" fmla="*/ 0 w 617"/>
                <a:gd name="T15" fmla="*/ 0 h 835"/>
                <a:gd name="T16" fmla="*/ 0 w 617"/>
                <a:gd name="T17" fmla="*/ 0 h 835"/>
                <a:gd name="T18" fmla="*/ 0 w 617"/>
                <a:gd name="T19" fmla="*/ 0 h 835"/>
                <a:gd name="T20" fmla="*/ 0 w 617"/>
                <a:gd name="T21" fmla="*/ 0 h 835"/>
                <a:gd name="T22" fmla="*/ 0 w 617"/>
                <a:gd name="T23" fmla="*/ 0 h 835"/>
                <a:gd name="T24" fmla="*/ 0 w 617"/>
                <a:gd name="T25" fmla="*/ 0 h 835"/>
                <a:gd name="T26" fmla="*/ 0 w 617"/>
                <a:gd name="T27" fmla="*/ 0 h 835"/>
                <a:gd name="T28" fmla="*/ 0 w 617"/>
                <a:gd name="T29" fmla="*/ 0 h 835"/>
                <a:gd name="T30" fmla="*/ 0 w 617"/>
                <a:gd name="T31" fmla="*/ 0 h 835"/>
                <a:gd name="T32" fmla="*/ 0 w 617"/>
                <a:gd name="T33" fmla="*/ 0 h 835"/>
                <a:gd name="T34" fmla="*/ 0 w 617"/>
                <a:gd name="T35" fmla="*/ 0 h 835"/>
                <a:gd name="T36" fmla="*/ 0 w 617"/>
                <a:gd name="T37" fmla="*/ 0 h 835"/>
                <a:gd name="T38" fmla="*/ 0 w 617"/>
                <a:gd name="T39" fmla="*/ 0 h 835"/>
                <a:gd name="T40" fmla="*/ 0 w 617"/>
                <a:gd name="T41" fmla="*/ 0 h 835"/>
                <a:gd name="T42" fmla="*/ 0 w 617"/>
                <a:gd name="T43" fmla="*/ 0 h 835"/>
                <a:gd name="T44" fmla="*/ 0 w 617"/>
                <a:gd name="T45" fmla="*/ 0 h 835"/>
                <a:gd name="T46" fmla="*/ 0 w 617"/>
                <a:gd name="T47" fmla="*/ 0 h 8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7"/>
                <a:gd name="T73" fmla="*/ 0 h 835"/>
                <a:gd name="T74" fmla="*/ 617 w 617"/>
                <a:gd name="T75" fmla="*/ 835 h 8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7" h="835">
                  <a:moveTo>
                    <a:pt x="342" y="123"/>
                  </a:moveTo>
                  <a:lnTo>
                    <a:pt x="229" y="113"/>
                  </a:lnTo>
                  <a:lnTo>
                    <a:pt x="160" y="96"/>
                  </a:lnTo>
                  <a:lnTo>
                    <a:pt x="139" y="64"/>
                  </a:lnTo>
                  <a:lnTo>
                    <a:pt x="139" y="38"/>
                  </a:lnTo>
                  <a:lnTo>
                    <a:pt x="121" y="15"/>
                  </a:lnTo>
                  <a:lnTo>
                    <a:pt x="58" y="0"/>
                  </a:lnTo>
                  <a:lnTo>
                    <a:pt x="0" y="5"/>
                  </a:lnTo>
                  <a:lnTo>
                    <a:pt x="70" y="650"/>
                  </a:lnTo>
                  <a:lnTo>
                    <a:pt x="121" y="710"/>
                  </a:lnTo>
                  <a:lnTo>
                    <a:pt x="183" y="768"/>
                  </a:lnTo>
                  <a:lnTo>
                    <a:pt x="273" y="813"/>
                  </a:lnTo>
                  <a:lnTo>
                    <a:pt x="377" y="827"/>
                  </a:lnTo>
                  <a:lnTo>
                    <a:pt x="518" y="835"/>
                  </a:lnTo>
                  <a:lnTo>
                    <a:pt x="599" y="823"/>
                  </a:lnTo>
                  <a:lnTo>
                    <a:pt x="617" y="777"/>
                  </a:lnTo>
                  <a:lnTo>
                    <a:pt x="608" y="718"/>
                  </a:lnTo>
                  <a:lnTo>
                    <a:pt x="550" y="537"/>
                  </a:lnTo>
                  <a:lnTo>
                    <a:pt x="500" y="357"/>
                  </a:lnTo>
                  <a:lnTo>
                    <a:pt x="478" y="221"/>
                  </a:lnTo>
                  <a:lnTo>
                    <a:pt x="478" y="186"/>
                  </a:lnTo>
                  <a:lnTo>
                    <a:pt x="446" y="136"/>
                  </a:lnTo>
                  <a:lnTo>
                    <a:pt x="409" y="123"/>
                  </a:lnTo>
                  <a:lnTo>
                    <a:pt x="342" y="123"/>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91" name="Freeform 189">
              <a:extLst>
                <a:ext uri="{FF2B5EF4-FFF2-40B4-BE49-F238E27FC236}">
                  <a16:creationId xmlns:a16="http://schemas.microsoft.com/office/drawing/2014/main" id="{DEAD7DE1-B395-4A48-8A4F-C3C96A8E5183}"/>
                </a:ext>
              </a:extLst>
            </p:cNvPr>
            <p:cNvSpPr>
              <a:spLocks/>
            </p:cNvSpPr>
            <p:nvPr/>
          </p:nvSpPr>
          <p:spPr bwMode="auto">
            <a:xfrm>
              <a:off x="143" y="2019"/>
              <a:ext cx="106" cy="153"/>
            </a:xfrm>
            <a:custGeom>
              <a:avLst/>
              <a:gdLst>
                <a:gd name="T0" fmla="*/ 0 w 531"/>
                <a:gd name="T1" fmla="*/ 0 h 766"/>
                <a:gd name="T2" fmla="*/ 0 w 531"/>
                <a:gd name="T3" fmla="*/ 0 h 766"/>
                <a:gd name="T4" fmla="*/ 0 w 531"/>
                <a:gd name="T5" fmla="*/ 0 h 766"/>
                <a:gd name="T6" fmla="*/ 0 w 531"/>
                <a:gd name="T7" fmla="*/ 0 h 766"/>
                <a:gd name="T8" fmla="*/ 0 w 531"/>
                <a:gd name="T9" fmla="*/ 0 h 766"/>
                <a:gd name="T10" fmla="*/ 0 w 531"/>
                <a:gd name="T11" fmla="*/ 0 h 766"/>
                <a:gd name="T12" fmla="*/ 0 w 531"/>
                <a:gd name="T13" fmla="*/ 0 h 766"/>
                <a:gd name="T14" fmla="*/ 0 w 531"/>
                <a:gd name="T15" fmla="*/ 0 h 766"/>
                <a:gd name="T16" fmla="*/ 0 w 531"/>
                <a:gd name="T17" fmla="*/ 0 h 766"/>
                <a:gd name="T18" fmla="*/ 0 w 531"/>
                <a:gd name="T19" fmla="*/ 0 h 766"/>
                <a:gd name="T20" fmla="*/ 0 w 531"/>
                <a:gd name="T21" fmla="*/ 0 h 766"/>
                <a:gd name="T22" fmla="*/ 0 w 531"/>
                <a:gd name="T23" fmla="*/ 0 h 766"/>
                <a:gd name="T24" fmla="*/ 0 w 531"/>
                <a:gd name="T25" fmla="*/ 0 h 766"/>
                <a:gd name="T26" fmla="*/ 0 w 531"/>
                <a:gd name="T27" fmla="*/ 0 h 766"/>
                <a:gd name="T28" fmla="*/ 0 w 531"/>
                <a:gd name="T29" fmla="*/ 0 h 766"/>
                <a:gd name="T30" fmla="*/ 0 w 531"/>
                <a:gd name="T31" fmla="*/ 0 h 766"/>
                <a:gd name="T32" fmla="*/ 0 w 531"/>
                <a:gd name="T33" fmla="*/ 0 h 766"/>
                <a:gd name="T34" fmla="*/ 0 w 531"/>
                <a:gd name="T35" fmla="*/ 0 h 766"/>
                <a:gd name="T36" fmla="*/ 0 w 531"/>
                <a:gd name="T37" fmla="*/ 0 h 766"/>
                <a:gd name="T38" fmla="*/ 0 w 531"/>
                <a:gd name="T39" fmla="*/ 0 h 766"/>
                <a:gd name="T40" fmla="*/ 0 w 531"/>
                <a:gd name="T41" fmla="*/ 0 h 7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1"/>
                <a:gd name="T64" fmla="*/ 0 h 766"/>
                <a:gd name="T65" fmla="*/ 531 w 531"/>
                <a:gd name="T66" fmla="*/ 766 h 7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1" h="766">
                  <a:moveTo>
                    <a:pt x="347" y="154"/>
                  </a:moveTo>
                  <a:lnTo>
                    <a:pt x="248" y="150"/>
                  </a:lnTo>
                  <a:lnTo>
                    <a:pt x="143" y="131"/>
                  </a:lnTo>
                  <a:lnTo>
                    <a:pt x="81" y="99"/>
                  </a:lnTo>
                  <a:lnTo>
                    <a:pt x="46" y="72"/>
                  </a:lnTo>
                  <a:lnTo>
                    <a:pt x="0" y="0"/>
                  </a:lnTo>
                  <a:lnTo>
                    <a:pt x="67" y="589"/>
                  </a:lnTo>
                  <a:lnTo>
                    <a:pt x="113" y="643"/>
                  </a:lnTo>
                  <a:lnTo>
                    <a:pt x="162" y="694"/>
                  </a:lnTo>
                  <a:lnTo>
                    <a:pt x="225" y="729"/>
                  </a:lnTo>
                  <a:lnTo>
                    <a:pt x="279" y="747"/>
                  </a:lnTo>
                  <a:lnTo>
                    <a:pt x="347" y="756"/>
                  </a:lnTo>
                  <a:lnTo>
                    <a:pt x="409" y="766"/>
                  </a:lnTo>
                  <a:lnTo>
                    <a:pt x="480" y="766"/>
                  </a:lnTo>
                  <a:lnTo>
                    <a:pt x="512" y="756"/>
                  </a:lnTo>
                  <a:lnTo>
                    <a:pt x="531" y="729"/>
                  </a:lnTo>
                  <a:lnTo>
                    <a:pt x="522" y="685"/>
                  </a:lnTo>
                  <a:lnTo>
                    <a:pt x="476" y="581"/>
                  </a:lnTo>
                  <a:lnTo>
                    <a:pt x="399" y="229"/>
                  </a:lnTo>
                  <a:lnTo>
                    <a:pt x="387" y="180"/>
                  </a:lnTo>
                  <a:lnTo>
                    <a:pt x="347" y="15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92" name="Freeform 190">
            <a:extLst>
              <a:ext uri="{FF2B5EF4-FFF2-40B4-BE49-F238E27FC236}">
                <a16:creationId xmlns:a16="http://schemas.microsoft.com/office/drawing/2014/main" id="{782D416D-DC83-4892-A009-75F8D6915ECF}"/>
              </a:ext>
            </a:extLst>
          </p:cNvPr>
          <p:cNvSpPr>
            <a:spLocks/>
          </p:cNvSpPr>
          <p:nvPr/>
        </p:nvSpPr>
        <p:spPr bwMode="auto">
          <a:xfrm>
            <a:off x="666750" y="4216400"/>
            <a:ext cx="14287" cy="223838"/>
          </a:xfrm>
          <a:custGeom>
            <a:avLst/>
            <a:gdLst>
              <a:gd name="T0" fmla="*/ 2147483646 w 43"/>
              <a:gd name="T1" fmla="*/ 0 h 703"/>
              <a:gd name="T2" fmla="*/ 2147483646 w 43"/>
              <a:gd name="T3" fmla="*/ 2147483646 h 703"/>
              <a:gd name="T4" fmla="*/ 2147483646 w 43"/>
              <a:gd name="T5" fmla="*/ 2147483646 h 703"/>
              <a:gd name="T6" fmla="*/ 2147483646 w 43"/>
              <a:gd name="T7" fmla="*/ 2147483646 h 703"/>
              <a:gd name="T8" fmla="*/ 2147483646 w 43"/>
              <a:gd name="T9" fmla="*/ 2147483646 h 703"/>
              <a:gd name="T10" fmla="*/ 2147483646 w 43"/>
              <a:gd name="T11" fmla="*/ 2147483646 h 703"/>
              <a:gd name="T12" fmla="*/ 2147483646 w 43"/>
              <a:gd name="T13" fmla="*/ 2147483646 h 703"/>
              <a:gd name="T14" fmla="*/ 0 w 43"/>
              <a:gd name="T15" fmla="*/ 2147483646 h 703"/>
              <a:gd name="T16" fmla="*/ 2147483646 w 43"/>
              <a:gd name="T17" fmla="*/ 2147483646 h 703"/>
              <a:gd name="T18" fmla="*/ 2147483646 w 43"/>
              <a:gd name="T19" fmla="*/ 2147483646 h 703"/>
              <a:gd name="T20" fmla="*/ 2147483646 w 43"/>
              <a:gd name="T21" fmla="*/ 2147483646 h 703"/>
              <a:gd name="T22" fmla="*/ 2147483646 w 43"/>
              <a:gd name="T23" fmla="*/ 2147483646 h 703"/>
              <a:gd name="T24" fmla="*/ 2147483646 w 43"/>
              <a:gd name="T25" fmla="*/ 2147483646 h 703"/>
              <a:gd name="T26" fmla="*/ 2147483646 w 43"/>
              <a:gd name="T27" fmla="*/ 2147483646 h 703"/>
              <a:gd name="T28" fmla="*/ 2147483646 w 43"/>
              <a:gd name="T29" fmla="*/ 0 h 7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703"/>
              <a:gd name="T47" fmla="*/ 43 w 43"/>
              <a:gd name="T48" fmla="*/ 703 h 7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703">
                <a:moveTo>
                  <a:pt x="29" y="0"/>
                </a:moveTo>
                <a:lnTo>
                  <a:pt x="43" y="36"/>
                </a:lnTo>
                <a:lnTo>
                  <a:pt x="27" y="63"/>
                </a:lnTo>
                <a:lnTo>
                  <a:pt x="14" y="122"/>
                </a:lnTo>
                <a:lnTo>
                  <a:pt x="32" y="176"/>
                </a:lnTo>
                <a:lnTo>
                  <a:pt x="21" y="491"/>
                </a:lnTo>
                <a:lnTo>
                  <a:pt x="21" y="693"/>
                </a:lnTo>
                <a:lnTo>
                  <a:pt x="0" y="703"/>
                </a:lnTo>
                <a:lnTo>
                  <a:pt x="2" y="284"/>
                </a:lnTo>
                <a:lnTo>
                  <a:pt x="21" y="184"/>
                </a:lnTo>
                <a:lnTo>
                  <a:pt x="10" y="137"/>
                </a:lnTo>
                <a:lnTo>
                  <a:pt x="4" y="120"/>
                </a:lnTo>
                <a:lnTo>
                  <a:pt x="12" y="69"/>
                </a:lnTo>
                <a:lnTo>
                  <a:pt x="27" y="40"/>
                </a:lnTo>
                <a:lnTo>
                  <a:pt x="29"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93" name="Freeform 191">
            <a:extLst>
              <a:ext uri="{FF2B5EF4-FFF2-40B4-BE49-F238E27FC236}">
                <a16:creationId xmlns:a16="http://schemas.microsoft.com/office/drawing/2014/main" id="{779E9D9F-740D-4667-A11C-6E11665BF536}"/>
              </a:ext>
            </a:extLst>
          </p:cNvPr>
          <p:cNvSpPr>
            <a:spLocks/>
          </p:cNvSpPr>
          <p:nvPr/>
        </p:nvSpPr>
        <p:spPr bwMode="auto">
          <a:xfrm>
            <a:off x="609600" y="4219575"/>
            <a:ext cx="34925" cy="11113"/>
          </a:xfrm>
          <a:custGeom>
            <a:avLst/>
            <a:gdLst>
              <a:gd name="T0" fmla="*/ 2147483646 w 112"/>
              <a:gd name="T1" fmla="*/ 0 h 36"/>
              <a:gd name="T2" fmla="*/ 2147483646 w 112"/>
              <a:gd name="T3" fmla="*/ 2147483646 h 36"/>
              <a:gd name="T4" fmla="*/ 2147483646 w 112"/>
              <a:gd name="T5" fmla="*/ 2147483646 h 36"/>
              <a:gd name="T6" fmla="*/ 0 w 112"/>
              <a:gd name="T7" fmla="*/ 2147483646 h 36"/>
              <a:gd name="T8" fmla="*/ 2147483646 w 112"/>
              <a:gd name="T9" fmla="*/ 2147483646 h 36"/>
              <a:gd name="T10" fmla="*/ 2147483646 w 112"/>
              <a:gd name="T11" fmla="*/ 0 h 36"/>
              <a:gd name="T12" fmla="*/ 0 60000 65536"/>
              <a:gd name="T13" fmla="*/ 0 60000 65536"/>
              <a:gd name="T14" fmla="*/ 0 60000 65536"/>
              <a:gd name="T15" fmla="*/ 0 60000 65536"/>
              <a:gd name="T16" fmla="*/ 0 60000 65536"/>
              <a:gd name="T17" fmla="*/ 0 60000 65536"/>
              <a:gd name="T18" fmla="*/ 0 w 112"/>
              <a:gd name="T19" fmla="*/ 0 h 36"/>
              <a:gd name="T20" fmla="*/ 112 w 11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12" h="36">
                <a:moveTo>
                  <a:pt x="112" y="0"/>
                </a:moveTo>
                <a:lnTo>
                  <a:pt x="57" y="26"/>
                </a:lnTo>
                <a:lnTo>
                  <a:pt x="9" y="36"/>
                </a:lnTo>
                <a:lnTo>
                  <a:pt x="0" y="36"/>
                </a:lnTo>
                <a:lnTo>
                  <a:pt x="29" y="11"/>
                </a:lnTo>
                <a:lnTo>
                  <a:pt x="112"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94" name="Freeform 192">
            <a:extLst>
              <a:ext uri="{FF2B5EF4-FFF2-40B4-BE49-F238E27FC236}">
                <a16:creationId xmlns:a16="http://schemas.microsoft.com/office/drawing/2014/main" id="{2A45FA8A-91A3-407C-BF35-833E730FF9C3}"/>
              </a:ext>
            </a:extLst>
          </p:cNvPr>
          <p:cNvSpPr>
            <a:spLocks/>
          </p:cNvSpPr>
          <p:nvPr/>
        </p:nvSpPr>
        <p:spPr bwMode="auto">
          <a:xfrm>
            <a:off x="461962" y="3638550"/>
            <a:ext cx="47625" cy="128588"/>
          </a:xfrm>
          <a:custGeom>
            <a:avLst/>
            <a:gdLst>
              <a:gd name="T0" fmla="*/ 0 w 150"/>
              <a:gd name="T1" fmla="*/ 0 h 407"/>
              <a:gd name="T2" fmla="*/ 2147483646 w 150"/>
              <a:gd name="T3" fmla="*/ 2147483646 h 407"/>
              <a:gd name="T4" fmla="*/ 2147483646 w 150"/>
              <a:gd name="T5" fmla="*/ 2147483646 h 407"/>
              <a:gd name="T6" fmla="*/ 2147483646 w 150"/>
              <a:gd name="T7" fmla="*/ 2147483646 h 407"/>
              <a:gd name="T8" fmla="*/ 2147483646 w 150"/>
              <a:gd name="T9" fmla="*/ 2147483646 h 407"/>
              <a:gd name="T10" fmla="*/ 2147483646 w 150"/>
              <a:gd name="T11" fmla="*/ 2147483646 h 407"/>
              <a:gd name="T12" fmla="*/ 2147483646 w 150"/>
              <a:gd name="T13" fmla="*/ 2147483646 h 407"/>
              <a:gd name="T14" fmla="*/ 2147483646 w 150"/>
              <a:gd name="T15" fmla="*/ 2147483646 h 407"/>
              <a:gd name="T16" fmla="*/ 2147483646 w 150"/>
              <a:gd name="T17" fmla="*/ 2147483646 h 407"/>
              <a:gd name="T18" fmla="*/ 2147483646 w 150"/>
              <a:gd name="T19" fmla="*/ 2147483646 h 407"/>
              <a:gd name="T20" fmla="*/ 2147483646 w 150"/>
              <a:gd name="T21" fmla="*/ 2147483646 h 407"/>
              <a:gd name="T22" fmla="*/ 2147483646 w 150"/>
              <a:gd name="T23" fmla="*/ 2147483646 h 407"/>
              <a:gd name="T24" fmla="*/ 2147483646 w 150"/>
              <a:gd name="T25" fmla="*/ 2147483646 h 407"/>
              <a:gd name="T26" fmla="*/ 2147483646 w 150"/>
              <a:gd name="T27" fmla="*/ 2147483646 h 407"/>
              <a:gd name="T28" fmla="*/ 2147483646 w 150"/>
              <a:gd name="T29" fmla="*/ 2147483646 h 407"/>
              <a:gd name="T30" fmla="*/ 2147483646 w 150"/>
              <a:gd name="T31" fmla="*/ 2147483646 h 407"/>
              <a:gd name="T32" fmla="*/ 2147483646 w 150"/>
              <a:gd name="T33" fmla="*/ 2147483646 h 407"/>
              <a:gd name="T34" fmla="*/ 2147483646 w 150"/>
              <a:gd name="T35" fmla="*/ 2147483646 h 407"/>
              <a:gd name="T36" fmla="*/ 2147483646 w 150"/>
              <a:gd name="T37" fmla="*/ 2147483646 h 407"/>
              <a:gd name="T38" fmla="*/ 2147483646 w 150"/>
              <a:gd name="T39" fmla="*/ 2147483646 h 407"/>
              <a:gd name="T40" fmla="*/ 2147483646 w 150"/>
              <a:gd name="T41" fmla="*/ 2147483646 h 407"/>
              <a:gd name="T42" fmla="*/ 2147483646 w 150"/>
              <a:gd name="T43" fmla="*/ 2147483646 h 407"/>
              <a:gd name="T44" fmla="*/ 2147483646 w 150"/>
              <a:gd name="T45" fmla="*/ 2147483646 h 407"/>
              <a:gd name="T46" fmla="*/ 2147483646 w 150"/>
              <a:gd name="T47" fmla="*/ 2147483646 h 407"/>
              <a:gd name="T48" fmla="*/ 2147483646 w 150"/>
              <a:gd name="T49" fmla="*/ 2147483646 h 4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0"/>
              <a:gd name="T76" fmla="*/ 0 h 407"/>
              <a:gd name="T77" fmla="*/ 150 w 150"/>
              <a:gd name="T78" fmla="*/ 407 h 4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0" h="407">
                <a:moveTo>
                  <a:pt x="0" y="0"/>
                </a:moveTo>
                <a:lnTo>
                  <a:pt x="20" y="10"/>
                </a:lnTo>
                <a:lnTo>
                  <a:pt x="17" y="34"/>
                </a:lnTo>
                <a:lnTo>
                  <a:pt x="36" y="22"/>
                </a:lnTo>
                <a:lnTo>
                  <a:pt x="33" y="50"/>
                </a:lnTo>
                <a:lnTo>
                  <a:pt x="58" y="46"/>
                </a:lnTo>
                <a:lnTo>
                  <a:pt x="39" y="69"/>
                </a:lnTo>
                <a:lnTo>
                  <a:pt x="91" y="73"/>
                </a:lnTo>
                <a:lnTo>
                  <a:pt x="61" y="101"/>
                </a:lnTo>
                <a:lnTo>
                  <a:pt x="105" y="101"/>
                </a:lnTo>
                <a:lnTo>
                  <a:pt x="75" y="130"/>
                </a:lnTo>
                <a:lnTo>
                  <a:pt x="121" y="127"/>
                </a:lnTo>
                <a:lnTo>
                  <a:pt x="92" y="167"/>
                </a:lnTo>
                <a:lnTo>
                  <a:pt x="133" y="164"/>
                </a:lnTo>
                <a:lnTo>
                  <a:pt x="98" y="199"/>
                </a:lnTo>
                <a:lnTo>
                  <a:pt x="150" y="205"/>
                </a:lnTo>
                <a:lnTo>
                  <a:pt x="105" y="237"/>
                </a:lnTo>
                <a:lnTo>
                  <a:pt x="150" y="250"/>
                </a:lnTo>
                <a:lnTo>
                  <a:pt x="101" y="266"/>
                </a:lnTo>
                <a:lnTo>
                  <a:pt x="146" y="293"/>
                </a:lnTo>
                <a:lnTo>
                  <a:pt x="98" y="312"/>
                </a:lnTo>
                <a:lnTo>
                  <a:pt x="140" y="343"/>
                </a:lnTo>
                <a:lnTo>
                  <a:pt x="98" y="355"/>
                </a:lnTo>
                <a:lnTo>
                  <a:pt x="121" y="382"/>
                </a:lnTo>
                <a:lnTo>
                  <a:pt x="88" y="40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95" name="Text Box 193">
            <a:extLst>
              <a:ext uri="{FF2B5EF4-FFF2-40B4-BE49-F238E27FC236}">
                <a16:creationId xmlns:a16="http://schemas.microsoft.com/office/drawing/2014/main" id="{A7A803A4-6375-4DF1-97B5-AA0A7C3C88BF}"/>
              </a:ext>
            </a:extLst>
          </p:cNvPr>
          <p:cNvSpPr txBox="1">
            <a:spLocks noChangeArrowheads="1"/>
          </p:cNvSpPr>
          <p:nvPr/>
        </p:nvSpPr>
        <p:spPr bwMode="auto">
          <a:xfrm>
            <a:off x="7735887" y="4354513"/>
            <a:ext cx="1104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用户代理</a:t>
            </a:r>
          </a:p>
        </p:txBody>
      </p:sp>
      <p:sp>
        <p:nvSpPr>
          <p:cNvPr id="196" name="Oval 194">
            <a:extLst>
              <a:ext uri="{FF2B5EF4-FFF2-40B4-BE49-F238E27FC236}">
                <a16:creationId xmlns:a16="http://schemas.microsoft.com/office/drawing/2014/main" id="{4657EDD8-F629-469D-91D5-FD0974C8B9AB}"/>
              </a:ext>
            </a:extLst>
          </p:cNvPr>
          <p:cNvSpPr>
            <a:spLocks noChangeArrowheads="1"/>
          </p:cNvSpPr>
          <p:nvPr/>
        </p:nvSpPr>
        <p:spPr bwMode="auto">
          <a:xfrm>
            <a:off x="725487" y="3744913"/>
            <a:ext cx="298450" cy="16192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97" name="Group 195">
            <a:extLst>
              <a:ext uri="{FF2B5EF4-FFF2-40B4-BE49-F238E27FC236}">
                <a16:creationId xmlns:a16="http://schemas.microsoft.com/office/drawing/2014/main" id="{DB865E72-6202-47E3-8872-B838B07B2B68}"/>
              </a:ext>
            </a:extLst>
          </p:cNvPr>
          <p:cNvGrpSpPr>
            <a:grpSpLocks/>
          </p:cNvGrpSpPr>
          <p:nvPr/>
        </p:nvGrpSpPr>
        <p:grpSpPr bwMode="auto">
          <a:xfrm>
            <a:off x="7889875" y="3381375"/>
            <a:ext cx="709612" cy="495300"/>
            <a:chOff x="4993" y="1674"/>
            <a:chExt cx="447" cy="312"/>
          </a:xfrm>
        </p:grpSpPr>
        <p:grpSp>
          <p:nvGrpSpPr>
            <p:cNvPr id="198" name="Group 196">
              <a:extLst>
                <a:ext uri="{FF2B5EF4-FFF2-40B4-BE49-F238E27FC236}">
                  <a16:creationId xmlns:a16="http://schemas.microsoft.com/office/drawing/2014/main" id="{FCEB8FB7-F106-46E7-B813-E07451098FC9}"/>
                </a:ext>
              </a:extLst>
            </p:cNvPr>
            <p:cNvGrpSpPr>
              <a:grpSpLocks/>
            </p:cNvGrpSpPr>
            <p:nvPr/>
          </p:nvGrpSpPr>
          <p:grpSpPr bwMode="auto">
            <a:xfrm>
              <a:off x="4993" y="1674"/>
              <a:ext cx="345" cy="282"/>
              <a:chOff x="4993" y="1674"/>
              <a:chExt cx="345" cy="282"/>
            </a:xfrm>
          </p:grpSpPr>
          <p:grpSp>
            <p:nvGrpSpPr>
              <p:cNvPr id="231" name="Group 197">
                <a:extLst>
                  <a:ext uri="{FF2B5EF4-FFF2-40B4-BE49-F238E27FC236}">
                    <a16:creationId xmlns:a16="http://schemas.microsoft.com/office/drawing/2014/main" id="{C3C333E5-161B-4192-9FF3-03E25B468D19}"/>
                  </a:ext>
                </a:extLst>
              </p:cNvPr>
              <p:cNvGrpSpPr>
                <a:grpSpLocks/>
              </p:cNvGrpSpPr>
              <p:nvPr/>
            </p:nvGrpSpPr>
            <p:grpSpPr bwMode="auto">
              <a:xfrm>
                <a:off x="4993" y="1674"/>
                <a:ext cx="345" cy="282"/>
                <a:chOff x="4993" y="1674"/>
                <a:chExt cx="345" cy="282"/>
              </a:xfrm>
            </p:grpSpPr>
            <p:grpSp>
              <p:nvGrpSpPr>
                <p:cNvPr id="240" name="Group 198">
                  <a:extLst>
                    <a:ext uri="{FF2B5EF4-FFF2-40B4-BE49-F238E27FC236}">
                      <a16:creationId xmlns:a16="http://schemas.microsoft.com/office/drawing/2014/main" id="{CFB088C4-AE21-4ED9-A7CC-C911D7BB9891}"/>
                    </a:ext>
                  </a:extLst>
                </p:cNvPr>
                <p:cNvGrpSpPr>
                  <a:grpSpLocks/>
                </p:cNvGrpSpPr>
                <p:nvPr/>
              </p:nvGrpSpPr>
              <p:grpSpPr bwMode="auto">
                <a:xfrm>
                  <a:off x="4993" y="1833"/>
                  <a:ext cx="345" cy="123"/>
                  <a:chOff x="4993" y="1833"/>
                  <a:chExt cx="345" cy="123"/>
                </a:xfrm>
              </p:grpSpPr>
              <p:sp>
                <p:nvSpPr>
                  <p:cNvPr id="246" name="Freeform 199">
                    <a:extLst>
                      <a:ext uri="{FF2B5EF4-FFF2-40B4-BE49-F238E27FC236}">
                        <a16:creationId xmlns:a16="http://schemas.microsoft.com/office/drawing/2014/main" id="{C1AF5CA2-35E9-4B34-AACC-EA6F5E80ABE5}"/>
                      </a:ext>
                    </a:extLst>
                  </p:cNvPr>
                  <p:cNvSpPr>
                    <a:spLocks/>
                  </p:cNvSpPr>
                  <p:nvPr/>
                </p:nvSpPr>
                <p:spPr bwMode="auto">
                  <a:xfrm>
                    <a:off x="5140" y="1833"/>
                    <a:ext cx="198" cy="123"/>
                  </a:xfrm>
                  <a:custGeom>
                    <a:avLst/>
                    <a:gdLst>
                      <a:gd name="T0" fmla="*/ 0 w 1188"/>
                      <a:gd name="T1" fmla="*/ 0 h 738"/>
                      <a:gd name="T2" fmla="*/ 0 w 1188"/>
                      <a:gd name="T3" fmla="*/ 0 h 738"/>
                      <a:gd name="T4" fmla="*/ 0 w 1188"/>
                      <a:gd name="T5" fmla="*/ 0 h 738"/>
                      <a:gd name="T6" fmla="*/ 0 w 1188"/>
                      <a:gd name="T7" fmla="*/ 0 h 738"/>
                      <a:gd name="T8" fmla="*/ 0 w 1188"/>
                      <a:gd name="T9" fmla="*/ 0 h 738"/>
                      <a:gd name="T10" fmla="*/ 0 60000 65536"/>
                      <a:gd name="T11" fmla="*/ 0 60000 65536"/>
                      <a:gd name="T12" fmla="*/ 0 60000 65536"/>
                      <a:gd name="T13" fmla="*/ 0 60000 65536"/>
                      <a:gd name="T14" fmla="*/ 0 60000 65536"/>
                      <a:gd name="T15" fmla="*/ 0 w 1188"/>
                      <a:gd name="T16" fmla="*/ 0 h 738"/>
                      <a:gd name="T17" fmla="*/ 1188 w 1188"/>
                      <a:gd name="T18" fmla="*/ 738 h 738"/>
                    </a:gdLst>
                    <a:ahLst/>
                    <a:cxnLst>
                      <a:cxn ang="T10">
                        <a:pos x="T0" y="T1"/>
                      </a:cxn>
                      <a:cxn ang="T11">
                        <a:pos x="T2" y="T3"/>
                      </a:cxn>
                      <a:cxn ang="T12">
                        <a:pos x="T4" y="T5"/>
                      </a:cxn>
                      <a:cxn ang="T13">
                        <a:pos x="T6" y="T7"/>
                      </a:cxn>
                      <a:cxn ang="T14">
                        <a:pos x="T8" y="T9"/>
                      </a:cxn>
                    </a:cxnLst>
                    <a:rect l="T15" t="T16" r="T17" b="T18"/>
                    <a:pathLst>
                      <a:path w="1188" h="738">
                        <a:moveTo>
                          <a:pt x="0" y="225"/>
                        </a:moveTo>
                        <a:lnTo>
                          <a:pt x="0" y="738"/>
                        </a:lnTo>
                        <a:lnTo>
                          <a:pt x="1188" y="360"/>
                        </a:lnTo>
                        <a:lnTo>
                          <a:pt x="1188" y="0"/>
                        </a:lnTo>
                        <a:lnTo>
                          <a:pt x="0" y="225"/>
                        </a:lnTo>
                        <a:close/>
                      </a:path>
                    </a:pathLst>
                  </a:custGeom>
                  <a:solidFill>
                    <a:srgbClr val="A0A0A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7" name="Freeform 200">
                    <a:extLst>
                      <a:ext uri="{FF2B5EF4-FFF2-40B4-BE49-F238E27FC236}">
                        <a16:creationId xmlns:a16="http://schemas.microsoft.com/office/drawing/2014/main" id="{7552F153-91CF-4384-85D1-80BC72F249EE}"/>
                      </a:ext>
                    </a:extLst>
                  </p:cNvPr>
                  <p:cNvSpPr>
                    <a:spLocks/>
                  </p:cNvSpPr>
                  <p:nvPr/>
                </p:nvSpPr>
                <p:spPr bwMode="auto">
                  <a:xfrm>
                    <a:off x="4993" y="1862"/>
                    <a:ext cx="147" cy="94"/>
                  </a:xfrm>
                  <a:custGeom>
                    <a:avLst/>
                    <a:gdLst>
                      <a:gd name="T0" fmla="*/ 0 w 882"/>
                      <a:gd name="T1" fmla="*/ 0 h 563"/>
                      <a:gd name="T2" fmla="*/ 0 w 882"/>
                      <a:gd name="T3" fmla="*/ 0 h 563"/>
                      <a:gd name="T4" fmla="*/ 0 w 882"/>
                      <a:gd name="T5" fmla="*/ 0 h 563"/>
                      <a:gd name="T6" fmla="*/ 0 w 882"/>
                      <a:gd name="T7" fmla="*/ 0 h 563"/>
                      <a:gd name="T8" fmla="*/ 0 w 882"/>
                      <a:gd name="T9" fmla="*/ 0 h 563"/>
                      <a:gd name="T10" fmla="*/ 0 60000 65536"/>
                      <a:gd name="T11" fmla="*/ 0 60000 65536"/>
                      <a:gd name="T12" fmla="*/ 0 60000 65536"/>
                      <a:gd name="T13" fmla="*/ 0 60000 65536"/>
                      <a:gd name="T14" fmla="*/ 0 60000 65536"/>
                      <a:gd name="T15" fmla="*/ 0 w 882"/>
                      <a:gd name="T16" fmla="*/ 0 h 563"/>
                      <a:gd name="T17" fmla="*/ 882 w 882"/>
                      <a:gd name="T18" fmla="*/ 563 h 563"/>
                    </a:gdLst>
                    <a:ahLst/>
                    <a:cxnLst>
                      <a:cxn ang="T10">
                        <a:pos x="T0" y="T1"/>
                      </a:cxn>
                      <a:cxn ang="T11">
                        <a:pos x="T2" y="T3"/>
                      </a:cxn>
                      <a:cxn ang="T12">
                        <a:pos x="T4" y="T5"/>
                      </a:cxn>
                      <a:cxn ang="T13">
                        <a:pos x="T6" y="T7"/>
                      </a:cxn>
                      <a:cxn ang="T14">
                        <a:pos x="T8" y="T9"/>
                      </a:cxn>
                    </a:cxnLst>
                    <a:rect l="T15" t="T16" r="T17" b="T18"/>
                    <a:pathLst>
                      <a:path w="882" h="563">
                        <a:moveTo>
                          <a:pt x="882" y="50"/>
                        </a:moveTo>
                        <a:lnTo>
                          <a:pt x="882" y="563"/>
                        </a:lnTo>
                        <a:lnTo>
                          <a:pt x="0" y="436"/>
                        </a:lnTo>
                        <a:lnTo>
                          <a:pt x="0" y="0"/>
                        </a:lnTo>
                        <a:lnTo>
                          <a:pt x="882" y="50"/>
                        </a:lnTo>
                        <a:close/>
                      </a:path>
                    </a:pathLst>
                  </a:custGeom>
                  <a:solidFill>
                    <a:srgbClr val="80808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8" name="Freeform 201">
                    <a:extLst>
                      <a:ext uri="{FF2B5EF4-FFF2-40B4-BE49-F238E27FC236}">
                        <a16:creationId xmlns:a16="http://schemas.microsoft.com/office/drawing/2014/main" id="{81D4E917-4F7F-4C6B-BB9B-4A1575D5C9AC}"/>
                      </a:ext>
                    </a:extLst>
                  </p:cNvPr>
                  <p:cNvSpPr>
                    <a:spLocks/>
                  </p:cNvSpPr>
                  <p:nvPr/>
                </p:nvSpPr>
                <p:spPr bwMode="auto">
                  <a:xfrm>
                    <a:off x="4993" y="1833"/>
                    <a:ext cx="345" cy="38"/>
                  </a:xfrm>
                  <a:custGeom>
                    <a:avLst/>
                    <a:gdLst>
                      <a:gd name="T0" fmla="*/ 0 w 2070"/>
                      <a:gd name="T1" fmla="*/ 0 h 225"/>
                      <a:gd name="T2" fmla="*/ 0 w 2070"/>
                      <a:gd name="T3" fmla="*/ 0 h 225"/>
                      <a:gd name="T4" fmla="*/ 0 w 2070"/>
                      <a:gd name="T5" fmla="*/ 0 h 225"/>
                      <a:gd name="T6" fmla="*/ 0 w 2070"/>
                      <a:gd name="T7" fmla="*/ 0 h 225"/>
                      <a:gd name="T8" fmla="*/ 0 w 2070"/>
                      <a:gd name="T9" fmla="*/ 0 h 225"/>
                      <a:gd name="T10" fmla="*/ 0 60000 65536"/>
                      <a:gd name="T11" fmla="*/ 0 60000 65536"/>
                      <a:gd name="T12" fmla="*/ 0 60000 65536"/>
                      <a:gd name="T13" fmla="*/ 0 60000 65536"/>
                      <a:gd name="T14" fmla="*/ 0 60000 65536"/>
                      <a:gd name="T15" fmla="*/ 0 w 2070"/>
                      <a:gd name="T16" fmla="*/ 0 h 225"/>
                      <a:gd name="T17" fmla="*/ 2070 w 2070"/>
                      <a:gd name="T18" fmla="*/ 225 h 225"/>
                    </a:gdLst>
                    <a:ahLst/>
                    <a:cxnLst>
                      <a:cxn ang="T10">
                        <a:pos x="T0" y="T1"/>
                      </a:cxn>
                      <a:cxn ang="T11">
                        <a:pos x="T2" y="T3"/>
                      </a:cxn>
                      <a:cxn ang="T12">
                        <a:pos x="T4" y="T5"/>
                      </a:cxn>
                      <a:cxn ang="T13">
                        <a:pos x="T6" y="T7"/>
                      </a:cxn>
                      <a:cxn ang="T14">
                        <a:pos x="T8" y="T9"/>
                      </a:cxn>
                    </a:cxnLst>
                    <a:rect l="T15" t="T16" r="T17" b="T18"/>
                    <a:pathLst>
                      <a:path w="2070" h="225">
                        <a:moveTo>
                          <a:pt x="0" y="175"/>
                        </a:moveTo>
                        <a:lnTo>
                          <a:pt x="892" y="225"/>
                        </a:lnTo>
                        <a:lnTo>
                          <a:pt x="2070" y="0"/>
                        </a:lnTo>
                        <a:lnTo>
                          <a:pt x="1202" y="0"/>
                        </a:lnTo>
                        <a:lnTo>
                          <a:pt x="0" y="175"/>
                        </a:lnTo>
                        <a:close/>
                      </a:path>
                    </a:pathLst>
                  </a:custGeom>
                  <a:solidFill>
                    <a:srgbClr val="C0C0C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241" name="Freeform 202">
                  <a:extLst>
                    <a:ext uri="{FF2B5EF4-FFF2-40B4-BE49-F238E27FC236}">
                      <a16:creationId xmlns:a16="http://schemas.microsoft.com/office/drawing/2014/main" id="{258129D2-0DCD-45CD-800D-52186589783A}"/>
                    </a:ext>
                  </a:extLst>
                </p:cNvPr>
                <p:cNvSpPr>
                  <a:spLocks/>
                </p:cNvSpPr>
                <p:nvPr/>
              </p:nvSpPr>
              <p:spPr bwMode="auto">
                <a:xfrm>
                  <a:off x="5105" y="1823"/>
                  <a:ext cx="126" cy="35"/>
                </a:xfrm>
                <a:custGeom>
                  <a:avLst/>
                  <a:gdLst>
                    <a:gd name="T0" fmla="*/ 0 w 751"/>
                    <a:gd name="T1" fmla="*/ 0 h 210"/>
                    <a:gd name="T2" fmla="*/ 0 w 751"/>
                    <a:gd name="T3" fmla="*/ 0 h 210"/>
                    <a:gd name="T4" fmla="*/ 0 w 751"/>
                    <a:gd name="T5" fmla="*/ 0 h 210"/>
                    <a:gd name="T6" fmla="*/ 0 w 751"/>
                    <a:gd name="T7" fmla="*/ 0 h 210"/>
                    <a:gd name="T8" fmla="*/ 0 w 751"/>
                    <a:gd name="T9" fmla="*/ 0 h 210"/>
                    <a:gd name="T10" fmla="*/ 0 w 751"/>
                    <a:gd name="T11" fmla="*/ 0 h 210"/>
                    <a:gd name="T12" fmla="*/ 0 60000 65536"/>
                    <a:gd name="T13" fmla="*/ 0 60000 65536"/>
                    <a:gd name="T14" fmla="*/ 0 60000 65536"/>
                    <a:gd name="T15" fmla="*/ 0 60000 65536"/>
                    <a:gd name="T16" fmla="*/ 0 60000 65536"/>
                    <a:gd name="T17" fmla="*/ 0 60000 65536"/>
                    <a:gd name="T18" fmla="*/ 0 w 751"/>
                    <a:gd name="T19" fmla="*/ 0 h 210"/>
                    <a:gd name="T20" fmla="*/ 751 w 751"/>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751" h="210">
                      <a:moveTo>
                        <a:pt x="0" y="120"/>
                      </a:moveTo>
                      <a:lnTo>
                        <a:pt x="0" y="188"/>
                      </a:lnTo>
                      <a:lnTo>
                        <a:pt x="351" y="210"/>
                      </a:lnTo>
                      <a:lnTo>
                        <a:pt x="751" y="135"/>
                      </a:lnTo>
                      <a:lnTo>
                        <a:pt x="751" y="0"/>
                      </a:lnTo>
                      <a:lnTo>
                        <a:pt x="0" y="120"/>
                      </a:lnTo>
                      <a:close/>
                    </a:path>
                  </a:pathLst>
                </a:custGeom>
                <a:solidFill>
                  <a:srgbClr val="60606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nvGrpSpPr>
                <p:cNvPr id="242" name="Group 203">
                  <a:extLst>
                    <a:ext uri="{FF2B5EF4-FFF2-40B4-BE49-F238E27FC236}">
                      <a16:creationId xmlns:a16="http://schemas.microsoft.com/office/drawing/2014/main" id="{60142473-99A6-456A-B1C1-6788F0010921}"/>
                    </a:ext>
                  </a:extLst>
                </p:cNvPr>
                <p:cNvGrpSpPr>
                  <a:grpSpLocks/>
                </p:cNvGrpSpPr>
                <p:nvPr/>
              </p:nvGrpSpPr>
              <p:grpSpPr bwMode="auto">
                <a:xfrm>
                  <a:off x="5020" y="1674"/>
                  <a:ext cx="279" cy="176"/>
                  <a:chOff x="5020" y="1674"/>
                  <a:chExt cx="279" cy="176"/>
                </a:xfrm>
              </p:grpSpPr>
              <p:sp>
                <p:nvSpPr>
                  <p:cNvPr id="243" name="Freeform 204">
                    <a:extLst>
                      <a:ext uri="{FF2B5EF4-FFF2-40B4-BE49-F238E27FC236}">
                        <a16:creationId xmlns:a16="http://schemas.microsoft.com/office/drawing/2014/main" id="{9CA40D60-EA6D-4812-90B5-57C6B10C4920}"/>
                      </a:ext>
                    </a:extLst>
                  </p:cNvPr>
                  <p:cNvSpPr>
                    <a:spLocks/>
                  </p:cNvSpPr>
                  <p:nvPr/>
                </p:nvSpPr>
                <p:spPr bwMode="auto">
                  <a:xfrm>
                    <a:off x="5139" y="1674"/>
                    <a:ext cx="160" cy="172"/>
                  </a:xfrm>
                  <a:custGeom>
                    <a:avLst/>
                    <a:gdLst>
                      <a:gd name="T0" fmla="*/ 0 w 960"/>
                      <a:gd name="T1" fmla="*/ 0 h 1031"/>
                      <a:gd name="T2" fmla="*/ 0 w 960"/>
                      <a:gd name="T3" fmla="*/ 0 h 1031"/>
                      <a:gd name="T4" fmla="*/ 0 w 960"/>
                      <a:gd name="T5" fmla="*/ 0 h 1031"/>
                      <a:gd name="T6" fmla="*/ 0 w 960"/>
                      <a:gd name="T7" fmla="*/ 0 h 1031"/>
                      <a:gd name="T8" fmla="*/ 0 w 960"/>
                      <a:gd name="T9" fmla="*/ 0 h 1031"/>
                      <a:gd name="T10" fmla="*/ 0 60000 65536"/>
                      <a:gd name="T11" fmla="*/ 0 60000 65536"/>
                      <a:gd name="T12" fmla="*/ 0 60000 65536"/>
                      <a:gd name="T13" fmla="*/ 0 60000 65536"/>
                      <a:gd name="T14" fmla="*/ 0 60000 65536"/>
                      <a:gd name="T15" fmla="*/ 0 w 960"/>
                      <a:gd name="T16" fmla="*/ 0 h 1031"/>
                      <a:gd name="T17" fmla="*/ 960 w 960"/>
                      <a:gd name="T18" fmla="*/ 1031 h 1031"/>
                    </a:gdLst>
                    <a:ahLst/>
                    <a:cxnLst>
                      <a:cxn ang="T10">
                        <a:pos x="T0" y="T1"/>
                      </a:cxn>
                      <a:cxn ang="T11">
                        <a:pos x="T2" y="T3"/>
                      </a:cxn>
                      <a:cxn ang="T12">
                        <a:pos x="T4" y="T5"/>
                      </a:cxn>
                      <a:cxn ang="T13">
                        <a:pos x="T6" y="T7"/>
                      </a:cxn>
                      <a:cxn ang="T14">
                        <a:pos x="T8" y="T9"/>
                      </a:cxn>
                    </a:cxnLst>
                    <a:rect l="T15" t="T16" r="T17" b="T18"/>
                    <a:pathLst>
                      <a:path w="960" h="1031">
                        <a:moveTo>
                          <a:pt x="135" y="1031"/>
                        </a:moveTo>
                        <a:lnTo>
                          <a:pt x="0" y="33"/>
                        </a:lnTo>
                        <a:lnTo>
                          <a:pt x="827" y="0"/>
                        </a:lnTo>
                        <a:lnTo>
                          <a:pt x="960" y="889"/>
                        </a:lnTo>
                        <a:lnTo>
                          <a:pt x="135" y="1031"/>
                        </a:lnTo>
                        <a:close/>
                      </a:path>
                    </a:pathLst>
                  </a:custGeom>
                  <a:solidFill>
                    <a:srgbClr val="A0A0A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4" name="Freeform 205">
                    <a:extLst>
                      <a:ext uri="{FF2B5EF4-FFF2-40B4-BE49-F238E27FC236}">
                        <a16:creationId xmlns:a16="http://schemas.microsoft.com/office/drawing/2014/main" id="{F1D18C42-DB23-4577-9419-BF2C0709E560}"/>
                      </a:ext>
                    </a:extLst>
                  </p:cNvPr>
                  <p:cNvSpPr>
                    <a:spLocks/>
                  </p:cNvSpPr>
                  <p:nvPr/>
                </p:nvSpPr>
                <p:spPr bwMode="auto">
                  <a:xfrm>
                    <a:off x="5020" y="1679"/>
                    <a:ext cx="141" cy="171"/>
                  </a:xfrm>
                  <a:custGeom>
                    <a:avLst/>
                    <a:gdLst>
                      <a:gd name="T0" fmla="*/ 0 w 850"/>
                      <a:gd name="T1" fmla="*/ 0 h 1026"/>
                      <a:gd name="T2" fmla="*/ 0 w 850"/>
                      <a:gd name="T3" fmla="*/ 0 h 1026"/>
                      <a:gd name="T4" fmla="*/ 0 w 850"/>
                      <a:gd name="T5" fmla="*/ 0 h 1026"/>
                      <a:gd name="T6" fmla="*/ 0 w 850"/>
                      <a:gd name="T7" fmla="*/ 0 h 1026"/>
                      <a:gd name="T8" fmla="*/ 0 w 850"/>
                      <a:gd name="T9" fmla="*/ 0 h 1026"/>
                      <a:gd name="T10" fmla="*/ 0 60000 65536"/>
                      <a:gd name="T11" fmla="*/ 0 60000 65536"/>
                      <a:gd name="T12" fmla="*/ 0 60000 65536"/>
                      <a:gd name="T13" fmla="*/ 0 60000 65536"/>
                      <a:gd name="T14" fmla="*/ 0 60000 65536"/>
                      <a:gd name="T15" fmla="*/ 0 w 850"/>
                      <a:gd name="T16" fmla="*/ 0 h 1026"/>
                      <a:gd name="T17" fmla="*/ 850 w 850"/>
                      <a:gd name="T18" fmla="*/ 1026 h 1026"/>
                    </a:gdLst>
                    <a:ahLst/>
                    <a:cxnLst>
                      <a:cxn ang="T10">
                        <a:pos x="T0" y="T1"/>
                      </a:cxn>
                      <a:cxn ang="T11">
                        <a:pos x="T2" y="T3"/>
                      </a:cxn>
                      <a:cxn ang="T12">
                        <a:pos x="T4" y="T5"/>
                      </a:cxn>
                      <a:cxn ang="T13">
                        <a:pos x="T6" y="T7"/>
                      </a:cxn>
                      <a:cxn ang="T14">
                        <a:pos x="T8" y="T9"/>
                      </a:cxn>
                    </a:cxnLst>
                    <a:rect l="T15" t="T16" r="T17" b="T18"/>
                    <a:pathLst>
                      <a:path w="850" h="1026">
                        <a:moveTo>
                          <a:pt x="715" y="0"/>
                        </a:moveTo>
                        <a:lnTo>
                          <a:pt x="0" y="228"/>
                        </a:lnTo>
                        <a:lnTo>
                          <a:pt x="102" y="1026"/>
                        </a:lnTo>
                        <a:lnTo>
                          <a:pt x="850" y="1000"/>
                        </a:lnTo>
                        <a:lnTo>
                          <a:pt x="715" y="0"/>
                        </a:lnTo>
                        <a:close/>
                      </a:path>
                    </a:pathLst>
                  </a:custGeom>
                  <a:solidFill>
                    <a:srgbClr val="80808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5" name="Freeform 206">
                    <a:extLst>
                      <a:ext uri="{FF2B5EF4-FFF2-40B4-BE49-F238E27FC236}">
                        <a16:creationId xmlns:a16="http://schemas.microsoft.com/office/drawing/2014/main" id="{A39DA1CC-62C0-43AD-97F9-E7B613E613B1}"/>
                      </a:ext>
                    </a:extLst>
                  </p:cNvPr>
                  <p:cNvSpPr>
                    <a:spLocks/>
                  </p:cNvSpPr>
                  <p:nvPr/>
                </p:nvSpPr>
                <p:spPr bwMode="auto">
                  <a:xfrm>
                    <a:off x="5166" y="1691"/>
                    <a:ext cx="115" cy="129"/>
                  </a:xfrm>
                  <a:custGeom>
                    <a:avLst/>
                    <a:gdLst>
                      <a:gd name="T0" fmla="*/ 0 w 689"/>
                      <a:gd name="T1" fmla="*/ 0 h 778"/>
                      <a:gd name="T2" fmla="*/ 0 w 689"/>
                      <a:gd name="T3" fmla="*/ 0 h 778"/>
                      <a:gd name="T4" fmla="*/ 0 w 689"/>
                      <a:gd name="T5" fmla="*/ 0 h 778"/>
                      <a:gd name="T6" fmla="*/ 0 w 689"/>
                      <a:gd name="T7" fmla="*/ 0 h 778"/>
                      <a:gd name="T8" fmla="*/ 0 w 689"/>
                      <a:gd name="T9" fmla="*/ 0 h 778"/>
                      <a:gd name="T10" fmla="*/ 0 60000 65536"/>
                      <a:gd name="T11" fmla="*/ 0 60000 65536"/>
                      <a:gd name="T12" fmla="*/ 0 60000 65536"/>
                      <a:gd name="T13" fmla="*/ 0 60000 65536"/>
                      <a:gd name="T14" fmla="*/ 0 60000 65536"/>
                      <a:gd name="T15" fmla="*/ 0 w 689"/>
                      <a:gd name="T16" fmla="*/ 0 h 778"/>
                      <a:gd name="T17" fmla="*/ 689 w 689"/>
                      <a:gd name="T18" fmla="*/ 778 h 778"/>
                    </a:gdLst>
                    <a:ahLst/>
                    <a:cxnLst>
                      <a:cxn ang="T10">
                        <a:pos x="T0" y="T1"/>
                      </a:cxn>
                      <a:cxn ang="T11">
                        <a:pos x="T2" y="T3"/>
                      </a:cxn>
                      <a:cxn ang="T12">
                        <a:pos x="T4" y="T5"/>
                      </a:cxn>
                      <a:cxn ang="T13">
                        <a:pos x="T6" y="T7"/>
                      </a:cxn>
                      <a:cxn ang="T14">
                        <a:pos x="T8" y="T9"/>
                      </a:cxn>
                    </a:cxnLst>
                    <a:rect l="T15" t="T16" r="T17" b="T18"/>
                    <a:pathLst>
                      <a:path w="689" h="778">
                        <a:moveTo>
                          <a:pt x="0" y="36"/>
                        </a:moveTo>
                        <a:lnTo>
                          <a:pt x="98" y="778"/>
                        </a:lnTo>
                        <a:lnTo>
                          <a:pt x="689" y="689"/>
                        </a:lnTo>
                        <a:lnTo>
                          <a:pt x="587" y="0"/>
                        </a:lnTo>
                        <a:lnTo>
                          <a:pt x="0" y="36"/>
                        </a:lnTo>
                        <a:close/>
                      </a:path>
                    </a:pathLst>
                  </a:custGeom>
                  <a:solidFill>
                    <a:srgbClr val="00C0C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nvGrpSpPr>
              <p:cNvPr id="232" name="Group 207">
                <a:extLst>
                  <a:ext uri="{FF2B5EF4-FFF2-40B4-BE49-F238E27FC236}">
                    <a16:creationId xmlns:a16="http://schemas.microsoft.com/office/drawing/2014/main" id="{A3584638-06D9-4BE0-A3A4-B6E582BCA0D4}"/>
                  </a:ext>
                </a:extLst>
              </p:cNvPr>
              <p:cNvGrpSpPr>
                <a:grpSpLocks/>
              </p:cNvGrpSpPr>
              <p:nvPr/>
            </p:nvGrpSpPr>
            <p:grpSpPr bwMode="auto">
              <a:xfrm>
                <a:off x="5212" y="1846"/>
                <a:ext cx="113" cy="80"/>
                <a:chOff x="5212" y="1846"/>
                <a:chExt cx="113" cy="80"/>
              </a:xfrm>
            </p:grpSpPr>
            <p:sp>
              <p:nvSpPr>
                <p:cNvPr id="233" name="Freeform 208">
                  <a:extLst>
                    <a:ext uri="{FF2B5EF4-FFF2-40B4-BE49-F238E27FC236}">
                      <a16:creationId xmlns:a16="http://schemas.microsoft.com/office/drawing/2014/main" id="{C5708C77-2C39-4B6C-A62A-18C614C8A0CB}"/>
                    </a:ext>
                  </a:extLst>
                </p:cNvPr>
                <p:cNvSpPr>
                  <a:spLocks/>
                </p:cNvSpPr>
                <p:nvPr/>
              </p:nvSpPr>
              <p:spPr bwMode="auto">
                <a:xfrm>
                  <a:off x="5212" y="1846"/>
                  <a:ext cx="112" cy="80"/>
                </a:xfrm>
                <a:custGeom>
                  <a:avLst/>
                  <a:gdLst>
                    <a:gd name="T0" fmla="*/ 0 w 674"/>
                    <a:gd name="T1" fmla="*/ 0 h 482"/>
                    <a:gd name="T2" fmla="*/ 0 w 674"/>
                    <a:gd name="T3" fmla="*/ 0 h 482"/>
                    <a:gd name="T4" fmla="*/ 0 w 674"/>
                    <a:gd name="T5" fmla="*/ 0 h 482"/>
                    <a:gd name="T6" fmla="*/ 0 w 674"/>
                    <a:gd name="T7" fmla="*/ 0 h 482"/>
                    <a:gd name="T8" fmla="*/ 0 w 674"/>
                    <a:gd name="T9" fmla="*/ 0 h 482"/>
                    <a:gd name="T10" fmla="*/ 0 60000 65536"/>
                    <a:gd name="T11" fmla="*/ 0 60000 65536"/>
                    <a:gd name="T12" fmla="*/ 0 60000 65536"/>
                    <a:gd name="T13" fmla="*/ 0 60000 65536"/>
                    <a:gd name="T14" fmla="*/ 0 60000 65536"/>
                    <a:gd name="T15" fmla="*/ 0 w 674"/>
                    <a:gd name="T16" fmla="*/ 0 h 482"/>
                    <a:gd name="T17" fmla="*/ 674 w 674"/>
                    <a:gd name="T18" fmla="*/ 482 h 482"/>
                  </a:gdLst>
                  <a:ahLst/>
                  <a:cxnLst>
                    <a:cxn ang="T10">
                      <a:pos x="T0" y="T1"/>
                    </a:cxn>
                    <a:cxn ang="T11">
                      <a:pos x="T2" y="T3"/>
                    </a:cxn>
                    <a:cxn ang="T12">
                      <a:pos x="T4" y="T5"/>
                    </a:cxn>
                    <a:cxn ang="T13">
                      <a:pos x="T6" y="T7"/>
                    </a:cxn>
                    <a:cxn ang="T14">
                      <a:pos x="T8" y="T9"/>
                    </a:cxn>
                  </a:cxnLst>
                  <a:rect l="T15" t="T16" r="T17" b="T18"/>
                  <a:pathLst>
                    <a:path w="674" h="482">
                      <a:moveTo>
                        <a:pt x="674" y="0"/>
                      </a:moveTo>
                      <a:lnTo>
                        <a:pt x="0" y="143"/>
                      </a:lnTo>
                      <a:lnTo>
                        <a:pt x="0" y="482"/>
                      </a:lnTo>
                      <a:lnTo>
                        <a:pt x="674" y="271"/>
                      </a:lnTo>
                      <a:lnTo>
                        <a:pt x="674" y="0"/>
                      </a:lnTo>
                      <a:close/>
                    </a:path>
                  </a:pathLst>
                </a:custGeom>
                <a:solidFill>
                  <a:srgbClr val="40404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4" name="Line 209">
                  <a:extLst>
                    <a:ext uri="{FF2B5EF4-FFF2-40B4-BE49-F238E27FC236}">
                      <a16:creationId xmlns:a16="http://schemas.microsoft.com/office/drawing/2014/main" id="{EC935147-9CC4-4C37-BCE2-B06321BF06EE}"/>
                    </a:ext>
                  </a:extLst>
                </p:cNvPr>
                <p:cNvSpPr>
                  <a:spLocks noChangeShapeType="1"/>
                </p:cNvSpPr>
                <p:nvPr/>
              </p:nvSpPr>
              <p:spPr bwMode="auto">
                <a:xfrm flipV="1">
                  <a:off x="5286" y="1866"/>
                  <a:ext cx="30" cy="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5" name="Line 210">
                  <a:extLst>
                    <a:ext uri="{FF2B5EF4-FFF2-40B4-BE49-F238E27FC236}">
                      <a16:creationId xmlns:a16="http://schemas.microsoft.com/office/drawing/2014/main" id="{9B7A4A14-04CD-46AE-AC70-32BC9CAEDF3B}"/>
                    </a:ext>
                  </a:extLst>
                </p:cNvPr>
                <p:cNvSpPr>
                  <a:spLocks noChangeShapeType="1"/>
                </p:cNvSpPr>
                <p:nvPr/>
              </p:nvSpPr>
              <p:spPr bwMode="auto">
                <a:xfrm flipH="1">
                  <a:off x="5231" y="1876"/>
                  <a:ext cx="39" cy="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6" name="Line 211">
                  <a:extLst>
                    <a:ext uri="{FF2B5EF4-FFF2-40B4-BE49-F238E27FC236}">
                      <a16:creationId xmlns:a16="http://schemas.microsoft.com/office/drawing/2014/main" id="{D317CBB8-B03F-4942-96FA-0D0F7B49EC08}"/>
                    </a:ext>
                  </a:extLst>
                </p:cNvPr>
                <p:cNvSpPr>
                  <a:spLocks noChangeShapeType="1"/>
                </p:cNvSpPr>
                <p:nvPr/>
              </p:nvSpPr>
              <p:spPr bwMode="auto">
                <a:xfrm>
                  <a:off x="5277" y="1856"/>
                  <a:ext cx="1" cy="5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7" name="Line 212">
                  <a:extLst>
                    <a:ext uri="{FF2B5EF4-FFF2-40B4-BE49-F238E27FC236}">
                      <a16:creationId xmlns:a16="http://schemas.microsoft.com/office/drawing/2014/main" id="{14648E9A-E5A3-42E3-89B4-1723118108F4}"/>
                    </a:ext>
                  </a:extLst>
                </p:cNvPr>
                <p:cNvSpPr>
                  <a:spLocks noChangeShapeType="1"/>
                </p:cNvSpPr>
                <p:nvPr/>
              </p:nvSpPr>
              <p:spPr bwMode="auto">
                <a:xfrm>
                  <a:off x="5223" y="1868"/>
                  <a:ext cx="1" cy="5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8" name="Line 213">
                  <a:extLst>
                    <a:ext uri="{FF2B5EF4-FFF2-40B4-BE49-F238E27FC236}">
                      <a16:creationId xmlns:a16="http://schemas.microsoft.com/office/drawing/2014/main" id="{911D5274-4625-43E2-8BFA-04ED0188CC73}"/>
                    </a:ext>
                  </a:extLst>
                </p:cNvPr>
                <p:cNvSpPr>
                  <a:spLocks noChangeShapeType="1"/>
                </p:cNvSpPr>
                <p:nvPr/>
              </p:nvSpPr>
              <p:spPr bwMode="auto">
                <a:xfrm flipH="1">
                  <a:off x="5223" y="1867"/>
                  <a:ext cx="102"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9" name="Line 214">
                  <a:extLst>
                    <a:ext uri="{FF2B5EF4-FFF2-40B4-BE49-F238E27FC236}">
                      <a16:creationId xmlns:a16="http://schemas.microsoft.com/office/drawing/2014/main" id="{713FD30B-46C5-4BB6-BEFA-E6913199FC0C}"/>
                    </a:ext>
                  </a:extLst>
                </p:cNvPr>
                <p:cNvSpPr>
                  <a:spLocks noChangeShapeType="1"/>
                </p:cNvSpPr>
                <p:nvPr/>
              </p:nvSpPr>
              <p:spPr bwMode="auto">
                <a:xfrm flipV="1">
                  <a:off x="5223" y="1860"/>
                  <a:ext cx="102"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nvGrpSpPr>
            <p:cNvPr id="199" name="Group 215">
              <a:extLst>
                <a:ext uri="{FF2B5EF4-FFF2-40B4-BE49-F238E27FC236}">
                  <a16:creationId xmlns:a16="http://schemas.microsoft.com/office/drawing/2014/main" id="{64A0A700-D7E9-4C95-9FAB-F14493828940}"/>
                </a:ext>
              </a:extLst>
            </p:cNvPr>
            <p:cNvGrpSpPr>
              <a:grpSpLocks/>
            </p:cNvGrpSpPr>
            <p:nvPr/>
          </p:nvGrpSpPr>
          <p:grpSpPr bwMode="auto">
            <a:xfrm>
              <a:off x="5170" y="1848"/>
              <a:ext cx="270" cy="138"/>
              <a:chOff x="5170" y="1848"/>
              <a:chExt cx="270" cy="138"/>
            </a:xfrm>
          </p:grpSpPr>
          <p:grpSp>
            <p:nvGrpSpPr>
              <p:cNvPr id="200" name="Group 216">
                <a:extLst>
                  <a:ext uri="{FF2B5EF4-FFF2-40B4-BE49-F238E27FC236}">
                    <a16:creationId xmlns:a16="http://schemas.microsoft.com/office/drawing/2014/main" id="{E4AD9B1E-668D-484B-9478-023950FCA89C}"/>
                  </a:ext>
                </a:extLst>
              </p:cNvPr>
              <p:cNvGrpSpPr>
                <a:grpSpLocks/>
              </p:cNvGrpSpPr>
              <p:nvPr/>
            </p:nvGrpSpPr>
            <p:grpSpPr bwMode="auto">
              <a:xfrm>
                <a:off x="5188" y="1923"/>
                <a:ext cx="43" cy="32"/>
                <a:chOff x="5188" y="1923"/>
                <a:chExt cx="43" cy="32"/>
              </a:xfrm>
            </p:grpSpPr>
            <p:sp>
              <p:nvSpPr>
                <p:cNvPr id="229" name="Freeform 217">
                  <a:extLst>
                    <a:ext uri="{FF2B5EF4-FFF2-40B4-BE49-F238E27FC236}">
                      <a16:creationId xmlns:a16="http://schemas.microsoft.com/office/drawing/2014/main" id="{25697B92-1D4F-4717-AB98-F94C5655C910}"/>
                    </a:ext>
                  </a:extLst>
                </p:cNvPr>
                <p:cNvSpPr>
                  <a:spLocks/>
                </p:cNvSpPr>
                <p:nvPr/>
              </p:nvSpPr>
              <p:spPr bwMode="auto">
                <a:xfrm>
                  <a:off x="5188" y="1923"/>
                  <a:ext cx="12" cy="32"/>
                </a:xfrm>
                <a:custGeom>
                  <a:avLst/>
                  <a:gdLst>
                    <a:gd name="T0" fmla="*/ 0 w 75"/>
                    <a:gd name="T1" fmla="*/ 0 h 194"/>
                    <a:gd name="T2" fmla="*/ 0 w 75"/>
                    <a:gd name="T3" fmla="*/ 0 h 194"/>
                    <a:gd name="T4" fmla="*/ 0 w 75"/>
                    <a:gd name="T5" fmla="*/ 0 h 194"/>
                    <a:gd name="T6" fmla="*/ 0 w 75"/>
                    <a:gd name="T7" fmla="*/ 0 h 194"/>
                    <a:gd name="T8" fmla="*/ 0 w 75"/>
                    <a:gd name="T9" fmla="*/ 0 h 194"/>
                    <a:gd name="T10" fmla="*/ 0 60000 65536"/>
                    <a:gd name="T11" fmla="*/ 0 60000 65536"/>
                    <a:gd name="T12" fmla="*/ 0 60000 65536"/>
                    <a:gd name="T13" fmla="*/ 0 60000 65536"/>
                    <a:gd name="T14" fmla="*/ 0 60000 65536"/>
                    <a:gd name="T15" fmla="*/ 0 w 75"/>
                    <a:gd name="T16" fmla="*/ 0 h 194"/>
                    <a:gd name="T17" fmla="*/ 75 w 75"/>
                    <a:gd name="T18" fmla="*/ 194 h 194"/>
                  </a:gdLst>
                  <a:ahLst/>
                  <a:cxnLst>
                    <a:cxn ang="T10">
                      <a:pos x="T0" y="T1"/>
                    </a:cxn>
                    <a:cxn ang="T11">
                      <a:pos x="T2" y="T3"/>
                    </a:cxn>
                    <a:cxn ang="T12">
                      <a:pos x="T4" y="T5"/>
                    </a:cxn>
                    <a:cxn ang="T13">
                      <a:pos x="T6" y="T7"/>
                    </a:cxn>
                    <a:cxn ang="T14">
                      <a:pos x="T8" y="T9"/>
                    </a:cxn>
                  </a:cxnLst>
                  <a:rect l="T15" t="T16" r="T17" b="T18"/>
                  <a:pathLst>
                    <a:path w="75" h="194">
                      <a:moveTo>
                        <a:pt x="23" y="0"/>
                      </a:moveTo>
                      <a:lnTo>
                        <a:pt x="0" y="183"/>
                      </a:lnTo>
                      <a:lnTo>
                        <a:pt x="55" y="194"/>
                      </a:lnTo>
                      <a:lnTo>
                        <a:pt x="75" y="8"/>
                      </a:lnTo>
                      <a:lnTo>
                        <a:pt x="23" y="0"/>
                      </a:lnTo>
                      <a:close/>
                    </a:path>
                  </a:pathLst>
                </a:custGeom>
                <a:solidFill>
                  <a:srgbClr val="60606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0" name="Freeform 218">
                  <a:extLst>
                    <a:ext uri="{FF2B5EF4-FFF2-40B4-BE49-F238E27FC236}">
                      <a16:creationId xmlns:a16="http://schemas.microsoft.com/office/drawing/2014/main" id="{A7066E1B-976B-481C-93CF-60FAA05C09F6}"/>
                    </a:ext>
                  </a:extLst>
                </p:cNvPr>
                <p:cNvSpPr>
                  <a:spLocks/>
                </p:cNvSpPr>
                <p:nvPr/>
              </p:nvSpPr>
              <p:spPr bwMode="auto">
                <a:xfrm>
                  <a:off x="5197" y="1927"/>
                  <a:ext cx="34" cy="28"/>
                </a:xfrm>
                <a:custGeom>
                  <a:avLst/>
                  <a:gdLst>
                    <a:gd name="T0" fmla="*/ 0 w 206"/>
                    <a:gd name="T1" fmla="*/ 0 h 168"/>
                    <a:gd name="T2" fmla="*/ 0 w 206"/>
                    <a:gd name="T3" fmla="*/ 0 h 168"/>
                    <a:gd name="T4" fmla="*/ 0 w 206"/>
                    <a:gd name="T5" fmla="*/ 0 h 168"/>
                    <a:gd name="T6" fmla="*/ 0 w 206"/>
                    <a:gd name="T7" fmla="*/ 0 h 168"/>
                    <a:gd name="T8" fmla="*/ 0 w 206"/>
                    <a:gd name="T9" fmla="*/ 0 h 168"/>
                    <a:gd name="T10" fmla="*/ 0 w 206"/>
                    <a:gd name="T11" fmla="*/ 0 h 168"/>
                    <a:gd name="T12" fmla="*/ 0 w 206"/>
                    <a:gd name="T13" fmla="*/ 0 h 168"/>
                    <a:gd name="T14" fmla="*/ 0 60000 65536"/>
                    <a:gd name="T15" fmla="*/ 0 60000 65536"/>
                    <a:gd name="T16" fmla="*/ 0 60000 65536"/>
                    <a:gd name="T17" fmla="*/ 0 60000 65536"/>
                    <a:gd name="T18" fmla="*/ 0 60000 65536"/>
                    <a:gd name="T19" fmla="*/ 0 60000 65536"/>
                    <a:gd name="T20" fmla="*/ 0 60000 65536"/>
                    <a:gd name="T21" fmla="*/ 0 w 206"/>
                    <a:gd name="T22" fmla="*/ 0 h 168"/>
                    <a:gd name="T23" fmla="*/ 206 w 206"/>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 h="168">
                      <a:moveTo>
                        <a:pt x="17" y="5"/>
                      </a:moveTo>
                      <a:lnTo>
                        <a:pt x="0" y="168"/>
                      </a:lnTo>
                      <a:lnTo>
                        <a:pt x="206" y="84"/>
                      </a:lnTo>
                      <a:lnTo>
                        <a:pt x="126" y="58"/>
                      </a:lnTo>
                      <a:lnTo>
                        <a:pt x="52" y="97"/>
                      </a:lnTo>
                      <a:lnTo>
                        <a:pt x="75" y="0"/>
                      </a:lnTo>
                      <a:lnTo>
                        <a:pt x="17" y="5"/>
                      </a:lnTo>
                      <a:close/>
                    </a:path>
                  </a:pathLst>
                </a:custGeom>
                <a:solidFill>
                  <a:srgbClr val="40404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201" name="Group 219">
                <a:extLst>
                  <a:ext uri="{FF2B5EF4-FFF2-40B4-BE49-F238E27FC236}">
                    <a16:creationId xmlns:a16="http://schemas.microsoft.com/office/drawing/2014/main" id="{CD902283-20A7-4C23-AD6C-9B84EBA3817F}"/>
                  </a:ext>
                </a:extLst>
              </p:cNvPr>
              <p:cNvGrpSpPr>
                <a:grpSpLocks/>
              </p:cNvGrpSpPr>
              <p:nvPr/>
            </p:nvGrpSpPr>
            <p:grpSpPr bwMode="auto">
              <a:xfrm>
                <a:off x="5170" y="1848"/>
                <a:ext cx="270" cy="138"/>
                <a:chOff x="5170" y="1848"/>
                <a:chExt cx="270" cy="138"/>
              </a:xfrm>
            </p:grpSpPr>
            <p:sp>
              <p:nvSpPr>
                <p:cNvPr id="202" name="Freeform 220">
                  <a:extLst>
                    <a:ext uri="{FF2B5EF4-FFF2-40B4-BE49-F238E27FC236}">
                      <a16:creationId xmlns:a16="http://schemas.microsoft.com/office/drawing/2014/main" id="{B44A2E7B-B9C4-4438-8BCB-825972916BBF}"/>
                    </a:ext>
                  </a:extLst>
                </p:cNvPr>
                <p:cNvSpPr>
                  <a:spLocks/>
                </p:cNvSpPr>
                <p:nvPr/>
              </p:nvSpPr>
              <p:spPr bwMode="auto">
                <a:xfrm>
                  <a:off x="5175" y="1848"/>
                  <a:ext cx="264" cy="122"/>
                </a:xfrm>
                <a:custGeom>
                  <a:avLst/>
                  <a:gdLst>
                    <a:gd name="T0" fmla="*/ 0 w 1583"/>
                    <a:gd name="T1" fmla="*/ 0 h 729"/>
                    <a:gd name="T2" fmla="*/ 0 w 1583"/>
                    <a:gd name="T3" fmla="*/ 0 h 729"/>
                    <a:gd name="T4" fmla="*/ 0 w 1583"/>
                    <a:gd name="T5" fmla="*/ 0 h 729"/>
                    <a:gd name="T6" fmla="*/ 0 w 1583"/>
                    <a:gd name="T7" fmla="*/ 0 h 729"/>
                    <a:gd name="T8" fmla="*/ 0 w 1583"/>
                    <a:gd name="T9" fmla="*/ 0 h 729"/>
                    <a:gd name="T10" fmla="*/ 0 60000 65536"/>
                    <a:gd name="T11" fmla="*/ 0 60000 65536"/>
                    <a:gd name="T12" fmla="*/ 0 60000 65536"/>
                    <a:gd name="T13" fmla="*/ 0 60000 65536"/>
                    <a:gd name="T14" fmla="*/ 0 60000 65536"/>
                    <a:gd name="T15" fmla="*/ 0 w 1583"/>
                    <a:gd name="T16" fmla="*/ 0 h 729"/>
                    <a:gd name="T17" fmla="*/ 1583 w 1583"/>
                    <a:gd name="T18" fmla="*/ 729 h 729"/>
                  </a:gdLst>
                  <a:ahLst/>
                  <a:cxnLst>
                    <a:cxn ang="T10">
                      <a:pos x="T0" y="T1"/>
                    </a:cxn>
                    <a:cxn ang="T11">
                      <a:pos x="T2" y="T3"/>
                    </a:cxn>
                    <a:cxn ang="T12">
                      <a:pos x="T4" y="T5"/>
                    </a:cxn>
                    <a:cxn ang="T13">
                      <a:pos x="T6" y="T7"/>
                    </a:cxn>
                    <a:cxn ang="T14">
                      <a:pos x="T8" y="T9"/>
                    </a:cxn>
                  </a:cxnLst>
                  <a:rect l="T15" t="T16" r="T17" b="T18"/>
                  <a:pathLst>
                    <a:path w="1583" h="729">
                      <a:moveTo>
                        <a:pt x="0" y="309"/>
                      </a:moveTo>
                      <a:lnTo>
                        <a:pt x="759" y="729"/>
                      </a:lnTo>
                      <a:lnTo>
                        <a:pt x="1583" y="318"/>
                      </a:lnTo>
                      <a:lnTo>
                        <a:pt x="951" y="0"/>
                      </a:lnTo>
                      <a:lnTo>
                        <a:pt x="0" y="309"/>
                      </a:lnTo>
                      <a:close/>
                    </a:path>
                  </a:pathLst>
                </a:custGeom>
                <a:solidFill>
                  <a:srgbClr val="80808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3" name="Freeform 221">
                  <a:extLst>
                    <a:ext uri="{FF2B5EF4-FFF2-40B4-BE49-F238E27FC236}">
                      <a16:creationId xmlns:a16="http://schemas.microsoft.com/office/drawing/2014/main" id="{82EF57A5-316D-4CCB-A66E-F74A9DE0EEEA}"/>
                    </a:ext>
                  </a:extLst>
                </p:cNvPr>
                <p:cNvSpPr>
                  <a:spLocks/>
                </p:cNvSpPr>
                <p:nvPr/>
              </p:nvSpPr>
              <p:spPr bwMode="auto">
                <a:xfrm>
                  <a:off x="5170" y="1899"/>
                  <a:ext cx="133" cy="86"/>
                </a:xfrm>
                <a:custGeom>
                  <a:avLst/>
                  <a:gdLst>
                    <a:gd name="T0" fmla="*/ 0 w 792"/>
                    <a:gd name="T1" fmla="*/ 0 h 516"/>
                    <a:gd name="T2" fmla="*/ 0 w 792"/>
                    <a:gd name="T3" fmla="*/ 0 h 516"/>
                    <a:gd name="T4" fmla="*/ 0 w 792"/>
                    <a:gd name="T5" fmla="*/ 0 h 516"/>
                    <a:gd name="T6" fmla="*/ 0 w 792"/>
                    <a:gd name="T7" fmla="*/ 0 h 516"/>
                    <a:gd name="T8" fmla="*/ 0 w 792"/>
                    <a:gd name="T9" fmla="*/ 0 h 516"/>
                    <a:gd name="T10" fmla="*/ 0 60000 65536"/>
                    <a:gd name="T11" fmla="*/ 0 60000 65536"/>
                    <a:gd name="T12" fmla="*/ 0 60000 65536"/>
                    <a:gd name="T13" fmla="*/ 0 60000 65536"/>
                    <a:gd name="T14" fmla="*/ 0 60000 65536"/>
                    <a:gd name="T15" fmla="*/ 0 w 792"/>
                    <a:gd name="T16" fmla="*/ 0 h 516"/>
                    <a:gd name="T17" fmla="*/ 792 w 792"/>
                    <a:gd name="T18" fmla="*/ 516 h 516"/>
                  </a:gdLst>
                  <a:ahLst/>
                  <a:cxnLst>
                    <a:cxn ang="T10">
                      <a:pos x="T0" y="T1"/>
                    </a:cxn>
                    <a:cxn ang="T11">
                      <a:pos x="T2" y="T3"/>
                    </a:cxn>
                    <a:cxn ang="T12">
                      <a:pos x="T4" y="T5"/>
                    </a:cxn>
                    <a:cxn ang="T13">
                      <a:pos x="T6" y="T7"/>
                    </a:cxn>
                    <a:cxn ang="T14">
                      <a:pos x="T8" y="T9"/>
                    </a:cxn>
                  </a:cxnLst>
                  <a:rect l="T15" t="T16" r="T17" b="T18"/>
                  <a:pathLst>
                    <a:path w="792" h="516">
                      <a:moveTo>
                        <a:pt x="28" y="0"/>
                      </a:moveTo>
                      <a:lnTo>
                        <a:pt x="792" y="426"/>
                      </a:lnTo>
                      <a:lnTo>
                        <a:pt x="770" y="516"/>
                      </a:lnTo>
                      <a:lnTo>
                        <a:pt x="0" y="82"/>
                      </a:lnTo>
                      <a:lnTo>
                        <a:pt x="28" y="0"/>
                      </a:lnTo>
                      <a:close/>
                    </a:path>
                  </a:pathLst>
                </a:custGeom>
                <a:solidFill>
                  <a:srgbClr val="60606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4" name="Freeform 222">
                  <a:extLst>
                    <a:ext uri="{FF2B5EF4-FFF2-40B4-BE49-F238E27FC236}">
                      <a16:creationId xmlns:a16="http://schemas.microsoft.com/office/drawing/2014/main" id="{E121AE50-1031-4898-B1E1-6C8E5B891ADD}"/>
                    </a:ext>
                  </a:extLst>
                </p:cNvPr>
                <p:cNvSpPr>
                  <a:spLocks/>
                </p:cNvSpPr>
                <p:nvPr/>
              </p:nvSpPr>
              <p:spPr bwMode="auto">
                <a:xfrm>
                  <a:off x="5299" y="1901"/>
                  <a:ext cx="141" cy="85"/>
                </a:xfrm>
                <a:custGeom>
                  <a:avLst/>
                  <a:gdLst>
                    <a:gd name="T0" fmla="*/ 0 w 846"/>
                    <a:gd name="T1" fmla="*/ 0 h 507"/>
                    <a:gd name="T2" fmla="*/ 0 w 846"/>
                    <a:gd name="T3" fmla="*/ 0 h 507"/>
                    <a:gd name="T4" fmla="*/ 0 w 846"/>
                    <a:gd name="T5" fmla="*/ 0 h 507"/>
                    <a:gd name="T6" fmla="*/ 0 w 846"/>
                    <a:gd name="T7" fmla="*/ 0 h 507"/>
                    <a:gd name="T8" fmla="*/ 0 w 846"/>
                    <a:gd name="T9" fmla="*/ 0 h 507"/>
                    <a:gd name="T10" fmla="*/ 0 60000 65536"/>
                    <a:gd name="T11" fmla="*/ 0 60000 65536"/>
                    <a:gd name="T12" fmla="*/ 0 60000 65536"/>
                    <a:gd name="T13" fmla="*/ 0 60000 65536"/>
                    <a:gd name="T14" fmla="*/ 0 60000 65536"/>
                    <a:gd name="T15" fmla="*/ 0 w 846"/>
                    <a:gd name="T16" fmla="*/ 0 h 507"/>
                    <a:gd name="T17" fmla="*/ 846 w 846"/>
                    <a:gd name="T18" fmla="*/ 507 h 507"/>
                  </a:gdLst>
                  <a:ahLst/>
                  <a:cxnLst>
                    <a:cxn ang="T10">
                      <a:pos x="T0" y="T1"/>
                    </a:cxn>
                    <a:cxn ang="T11">
                      <a:pos x="T2" y="T3"/>
                    </a:cxn>
                    <a:cxn ang="T12">
                      <a:pos x="T4" y="T5"/>
                    </a:cxn>
                    <a:cxn ang="T13">
                      <a:pos x="T6" y="T7"/>
                    </a:cxn>
                    <a:cxn ang="T14">
                      <a:pos x="T8" y="T9"/>
                    </a:cxn>
                  </a:cxnLst>
                  <a:rect l="T15" t="T16" r="T17" b="T18"/>
                  <a:pathLst>
                    <a:path w="846" h="507">
                      <a:moveTo>
                        <a:pt x="0" y="507"/>
                      </a:moveTo>
                      <a:lnTo>
                        <a:pt x="25" y="411"/>
                      </a:lnTo>
                      <a:lnTo>
                        <a:pt x="846" y="0"/>
                      </a:lnTo>
                      <a:lnTo>
                        <a:pt x="817" y="76"/>
                      </a:lnTo>
                      <a:lnTo>
                        <a:pt x="0" y="507"/>
                      </a:lnTo>
                      <a:close/>
                    </a:path>
                  </a:pathLst>
                </a:custGeom>
                <a:solidFill>
                  <a:srgbClr val="40404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5" name="Freeform 223">
                  <a:extLst>
                    <a:ext uri="{FF2B5EF4-FFF2-40B4-BE49-F238E27FC236}">
                      <a16:creationId xmlns:a16="http://schemas.microsoft.com/office/drawing/2014/main" id="{70BB5A81-A24C-486C-9A49-D6BBB32F6C79}"/>
                    </a:ext>
                  </a:extLst>
                </p:cNvPr>
                <p:cNvSpPr>
                  <a:spLocks/>
                </p:cNvSpPr>
                <p:nvPr/>
              </p:nvSpPr>
              <p:spPr bwMode="auto">
                <a:xfrm>
                  <a:off x="5227" y="1905"/>
                  <a:ext cx="106" cy="54"/>
                </a:xfrm>
                <a:custGeom>
                  <a:avLst/>
                  <a:gdLst>
                    <a:gd name="T0" fmla="*/ 0 w 637"/>
                    <a:gd name="T1" fmla="*/ 0 h 321"/>
                    <a:gd name="T2" fmla="*/ 0 w 637"/>
                    <a:gd name="T3" fmla="*/ 0 h 321"/>
                    <a:gd name="T4" fmla="*/ 0 w 637"/>
                    <a:gd name="T5" fmla="*/ 0 h 321"/>
                    <a:gd name="T6" fmla="*/ 0 w 637"/>
                    <a:gd name="T7" fmla="*/ 0 h 321"/>
                    <a:gd name="T8" fmla="*/ 0 w 637"/>
                    <a:gd name="T9" fmla="*/ 0 h 321"/>
                    <a:gd name="T10" fmla="*/ 0 60000 65536"/>
                    <a:gd name="T11" fmla="*/ 0 60000 65536"/>
                    <a:gd name="T12" fmla="*/ 0 60000 65536"/>
                    <a:gd name="T13" fmla="*/ 0 60000 65536"/>
                    <a:gd name="T14" fmla="*/ 0 60000 65536"/>
                    <a:gd name="T15" fmla="*/ 0 w 637"/>
                    <a:gd name="T16" fmla="*/ 0 h 321"/>
                    <a:gd name="T17" fmla="*/ 637 w 637"/>
                    <a:gd name="T18" fmla="*/ 321 h 321"/>
                  </a:gdLst>
                  <a:ahLst/>
                  <a:cxnLst>
                    <a:cxn ang="T10">
                      <a:pos x="T0" y="T1"/>
                    </a:cxn>
                    <a:cxn ang="T11">
                      <a:pos x="T2" y="T3"/>
                    </a:cxn>
                    <a:cxn ang="T12">
                      <a:pos x="T4" y="T5"/>
                    </a:cxn>
                    <a:cxn ang="T13">
                      <a:pos x="T6" y="T7"/>
                    </a:cxn>
                    <a:cxn ang="T14">
                      <a:pos x="T8" y="T9"/>
                    </a:cxn>
                  </a:cxnLst>
                  <a:rect l="T15" t="T16" r="T17" b="T18"/>
                  <a:pathLst>
                    <a:path w="637" h="321">
                      <a:moveTo>
                        <a:pt x="0" y="83"/>
                      </a:moveTo>
                      <a:lnTo>
                        <a:pt x="220" y="0"/>
                      </a:lnTo>
                      <a:lnTo>
                        <a:pt x="637" y="224"/>
                      </a:lnTo>
                      <a:lnTo>
                        <a:pt x="425" y="321"/>
                      </a:lnTo>
                      <a:lnTo>
                        <a:pt x="0" y="83"/>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6" name="Freeform 224">
                  <a:extLst>
                    <a:ext uri="{FF2B5EF4-FFF2-40B4-BE49-F238E27FC236}">
                      <a16:creationId xmlns:a16="http://schemas.microsoft.com/office/drawing/2014/main" id="{A0DC5AC2-DFB0-41B8-8D8B-531F09B6B007}"/>
                    </a:ext>
                  </a:extLst>
                </p:cNvPr>
                <p:cNvSpPr>
                  <a:spLocks/>
                </p:cNvSpPr>
                <p:nvPr/>
              </p:nvSpPr>
              <p:spPr bwMode="auto">
                <a:xfrm>
                  <a:off x="5270" y="1868"/>
                  <a:ext cx="156" cy="72"/>
                </a:xfrm>
                <a:custGeom>
                  <a:avLst/>
                  <a:gdLst>
                    <a:gd name="T0" fmla="*/ 0 w 938"/>
                    <a:gd name="T1" fmla="*/ 0 h 434"/>
                    <a:gd name="T2" fmla="*/ 0 w 938"/>
                    <a:gd name="T3" fmla="*/ 0 h 434"/>
                    <a:gd name="T4" fmla="*/ 0 w 938"/>
                    <a:gd name="T5" fmla="*/ 0 h 434"/>
                    <a:gd name="T6" fmla="*/ 0 w 938"/>
                    <a:gd name="T7" fmla="*/ 0 h 434"/>
                    <a:gd name="T8" fmla="*/ 0 w 938"/>
                    <a:gd name="T9" fmla="*/ 0 h 434"/>
                    <a:gd name="T10" fmla="*/ 0 60000 65536"/>
                    <a:gd name="T11" fmla="*/ 0 60000 65536"/>
                    <a:gd name="T12" fmla="*/ 0 60000 65536"/>
                    <a:gd name="T13" fmla="*/ 0 60000 65536"/>
                    <a:gd name="T14" fmla="*/ 0 60000 65536"/>
                    <a:gd name="T15" fmla="*/ 0 w 938"/>
                    <a:gd name="T16" fmla="*/ 0 h 434"/>
                    <a:gd name="T17" fmla="*/ 938 w 938"/>
                    <a:gd name="T18" fmla="*/ 434 h 434"/>
                  </a:gdLst>
                  <a:ahLst/>
                  <a:cxnLst>
                    <a:cxn ang="T10">
                      <a:pos x="T0" y="T1"/>
                    </a:cxn>
                    <a:cxn ang="T11">
                      <a:pos x="T2" y="T3"/>
                    </a:cxn>
                    <a:cxn ang="T12">
                      <a:pos x="T4" y="T5"/>
                    </a:cxn>
                    <a:cxn ang="T13">
                      <a:pos x="T6" y="T7"/>
                    </a:cxn>
                    <a:cxn ang="T14">
                      <a:pos x="T8" y="T9"/>
                    </a:cxn>
                  </a:cxnLst>
                  <a:rect l="T15" t="T16" r="T17" b="T18"/>
                  <a:pathLst>
                    <a:path w="938" h="434">
                      <a:moveTo>
                        <a:pt x="0" y="210"/>
                      </a:moveTo>
                      <a:lnTo>
                        <a:pt x="410" y="434"/>
                      </a:lnTo>
                      <a:lnTo>
                        <a:pt x="938" y="186"/>
                      </a:lnTo>
                      <a:lnTo>
                        <a:pt x="554" y="0"/>
                      </a:lnTo>
                      <a:lnTo>
                        <a:pt x="0" y="21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7" name="Freeform 225">
                  <a:extLst>
                    <a:ext uri="{FF2B5EF4-FFF2-40B4-BE49-F238E27FC236}">
                      <a16:creationId xmlns:a16="http://schemas.microsoft.com/office/drawing/2014/main" id="{0589C3BE-18FE-4166-8529-43446FF4CA89}"/>
                    </a:ext>
                  </a:extLst>
                </p:cNvPr>
                <p:cNvSpPr>
                  <a:spLocks/>
                </p:cNvSpPr>
                <p:nvPr/>
              </p:nvSpPr>
              <p:spPr bwMode="auto">
                <a:xfrm>
                  <a:off x="5188" y="1852"/>
                  <a:ext cx="172" cy="66"/>
                </a:xfrm>
                <a:custGeom>
                  <a:avLst/>
                  <a:gdLst>
                    <a:gd name="T0" fmla="*/ 0 w 1034"/>
                    <a:gd name="T1" fmla="*/ 0 h 395"/>
                    <a:gd name="T2" fmla="*/ 0 w 1034"/>
                    <a:gd name="T3" fmla="*/ 0 h 395"/>
                    <a:gd name="T4" fmla="*/ 0 w 1034"/>
                    <a:gd name="T5" fmla="*/ 0 h 395"/>
                    <a:gd name="T6" fmla="*/ 0 w 1034"/>
                    <a:gd name="T7" fmla="*/ 0 h 395"/>
                    <a:gd name="T8" fmla="*/ 0 w 1034"/>
                    <a:gd name="T9" fmla="*/ 0 h 395"/>
                    <a:gd name="T10" fmla="*/ 0 60000 65536"/>
                    <a:gd name="T11" fmla="*/ 0 60000 65536"/>
                    <a:gd name="T12" fmla="*/ 0 60000 65536"/>
                    <a:gd name="T13" fmla="*/ 0 60000 65536"/>
                    <a:gd name="T14" fmla="*/ 0 60000 65536"/>
                    <a:gd name="T15" fmla="*/ 0 w 1034"/>
                    <a:gd name="T16" fmla="*/ 0 h 395"/>
                    <a:gd name="T17" fmla="*/ 1034 w 1034"/>
                    <a:gd name="T18" fmla="*/ 395 h 395"/>
                  </a:gdLst>
                  <a:ahLst/>
                  <a:cxnLst>
                    <a:cxn ang="T10">
                      <a:pos x="T0" y="T1"/>
                    </a:cxn>
                    <a:cxn ang="T11">
                      <a:pos x="T2" y="T3"/>
                    </a:cxn>
                    <a:cxn ang="T12">
                      <a:pos x="T4" y="T5"/>
                    </a:cxn>
                    <a:cxn ang="T13">
                      <a:pos x="T6" y="T7"/>
                    </a:cxn>
                    <a:cxn ang="T14">
                      <a:pos x="T8" y="T9"/>
                    </a:cxn>
                  </a:cxnLst>
                  <a:rect l="T15" t="T16" r="T17" b="T18"/>
                  <a:pathLst>
                    <a:path w="1034" h="395">
                      <a:moveTo>
                        <a:pt x="216" y="395"/>
                      </a:moveTo>
                      <a:lnTo>
                        <a:pt x="0" y="285"/>
                      </a:lnTo>
                      <a:lnTo>
                        <a:pt x="867" y="0"/>
                      </a:lnTo>
                      <a:lnTo>
                        <a:pt x="1034" y="82"/>
                      </a:lnTo>
                      <a:lnTo>
                        <a:pt x="216" y="395"/>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8" name="Line 226">
                  <a:extLst>
                    <a:ext uri="{FF2B5EF4-FFF2-40B4-BE49-F238E27FC236}">
                      <a16:creationId xmlns:a16="http://schemas.microsoft.com/office/drawing/2014/main" id="{F1152ADF-76B9-4D15-BCF1-30A80B7FD6BB}"/>
                    </a:ext>
                  </a:extLst>
                </p:cNvPr>
                <p:cNvSpPr>
                  <a:spLocks noChangeShapeType="1"/>
                </p:cNvSpPr>
                <p:nvPr/>
              </p:nvSpPr>
              <p:spPr bwMode="auto">
                <a:xfrm flipV="1">
                  <a:off x="5193" y="1855"/>
                  <a:ext cx="148" cy="5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9" name="Line 227">
                  <a:extLst>
                    <a:ext uri="{FF2B5EF4-FFF2-40B4-BE49-F238E27FC236}">
                      <a16:creationId xmlns:a16="http://schemas.microsoft.com/office/drawing/2014/main" id="{6A57DE34-368F-46E6-8567-C39B98C82D4A}"/>
                    </a:ext>
                  </a:extLst>
                </p:cNvPr>
                <p:cNvSpPr>
                  <a:spLocks noChangeShapeType="1"/>
                </p:cNvSpPr>
                <p:nvPr/>
              </p:nvSpPr>
              <p:spPr bwMode="auto">
                <a:xfrm flipV="1">
                  <a:off x="5205" y="1858"/>
                  <a:ext cx="144" cy="5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0" name="Line 228">
                  <a:extLst>
                    <a:ext uri="{FF2B5EF4-FFF2-40B4-BE49-F238E27FC236}">
                      <a16:creationId xmlns:a16="http://schemas.microsoft.com/office/drawing/2014/main" id="{7F3360FD-FB64-4B86-ADF9-7CD1F7377FB3}"/>
                    </a:ext>
                  </a:extLst>
                </p:cNvPr>
                <p:cNvSpPr>
                  <a:spLocks noChangeShapeType="1"/>
                </p:cNvSpPr>
                <p:nvPr/>
              </p:nvSpPr>
              <p:spPr bwMode="auto">
                <a:xfrm flipV="1">
                  <a:off x="5214" y="1862"/>
                  <a:ext cx="141" cy="54"/>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1" name="Line 229">
                  <a:extLst>
                    <a:ext uri="{FF2B5EF4-FFF2-40B4-BE49-F238E27FC236}">
                      <a16:creationId xmlns:a16="http://schemas.microsoft.com/office/drawing/2014/main" id="{7232AFC5-6A12-40B2-9682-309DBBBA5539}"/>
                    </a:ext>
                  </a:extLst>
                </p:cNvPr>
                <p:cNvSpPr>
                  <a:spLocks noChangeShapeType="1"/>
                </p:cNvSpPr>
                <p:nvPr/>
              </p:nvSpPr>
              <p:spPr bwMode="auto">
                <a:xfrm flipV="1">
                  <a:off x="5235" y="1871"/>
                  <a:ext cx="138" cy="55"/>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2" name="Line 230">
                  <a:extLst>
                    <a:ext uri="{FF2B5EF4-FFF2-40B4-BE49-F238E27FC236}">
                      <a16:creationId xmlns:a16="http://schemas.microsoft.com/office/drawing/2014/main" id="{B880ABD9-7D94-461A-8DA9-064E775FA954}"/>
                    </a:ext>
                  </a:extLst>
                </p:cNvPr>
                <p:cNvSpPr>
                  <a:spLocks noChangeShapeType="1"/>
                </p:cNvSpPr>
                <p:nvPr/>
              </p:nvSpPr>
              <p:spPr bwMode="auto">
                <a:xfrm flipV="1">
                  <a:off x="5246" y="1877"/>
                  <a:ext cx="137" cy="5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3" name="Line 231">
                  <a:extLst>
                    <a:ext uri="{FF2B5EF4-FFF2-40B4-BE49-F238E27FC236}">
                      <a16:creationId xmlns:a16="http://schemas.microsoft.com/office/drawing/2014/main" id="{9EE39D3E-91FE-4181-BA55-40522FA0AECA}"/>
                    </a:ext>
                  </a:extLst>
                </p:cNvPr>
                <p:cNvSpPr>
                  <a:spLocks noChangeShapeType="1"/>
                </p:cNvSpPr>
                <p:nvPr/>
              </p:nvSpPr>
              <p:spPr bwMode="auto">
                <a:xfrm flipV="1">
                  <a:off x="5261" y="1885"/>
                  <a:ext cx="124" cy="53"/>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4" name="Line 232">
                  <a:extLst>
                    <a:ext uri="{FF2B5EF4-FFF2-40B4-BE49-F238E27FC236}">
                      <a16:creationId xmlns:a16="http://schemas.microsoft.com/office/drawing/2014/main" id="{6E897F17-F3E9-4191-94F8-3426C643F04C}"/>
                    </a:ext>
                  </a:extLst>
                </p:cNvPr>
                <p:cNvSpPr>
                  <a:spLocks noChangeShapeType="1"/>
                </p:cNvSpPr>
                <p:nvPr/>
              </p:nvSpPr>
              <p:spPr bwMode="auto">
                <a:xfrm flipV="1">
                  <a:off x="5274" y="1890"/>
                  <a:ext cx="119" cy="53"/>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5" name="Line 233">
                  <a:extLst>
                    <a:ext uri="{FF2B5EF4-FFF2-40B4-BE49-F238E27FC236}">
                      <a16:creationId xmlns:a16="http://schemas.microsoft.com/office/drawing/2014/main" id="{0072AE6C-1FAA-4C52-8B95-034CB312F578}"/>
                    </a:ext>
                  </a:extLst>
                </p:cNvPr>
                <p:cNvSpPr>
                  <a:spLocks noChangeShapeType="1"/>
                </p:cNvSpPr>
                <p:nvPr/>
              </p:nvSpPr>
              <p:spPr bwMode="auto">
                <a:xfrm flipV="1">
                  <a:off x="5291" y="1897"/>
                  <a:ext cx="114" cy="5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6" name="Line 234">
                  <a:extLst>
                    <a:ext uri="{FF2B5EF4-FFF2-40B4-BE49-F238E27FC236}">
                      <a16:creationId xmlns:a16="http://schemas.microsoft.com/office/drawing/2014/main" id="{2CCFBB15-DF81-4E18-989A-8CA8F71FDED2}"/>
                    </a:ext>
                  </a:extLst>
                </p:cNvPr>
                <p:cNvSpPr>
                  <a:spLocks noChangeShapeType="1"/>
                </p:cNvSpPr>
                <p:nvPr/>
              </p:nvSpPr>
              <p:spPr bwMode="auto">
                <a:xfrm>
                  <a:off x="5239" y="1915"/>
                  <a:ext cx="71" cy="40"/>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7" name="Line 235">
                  <a:extLst>
                    <a:ext uri="{FF2B5EF4-FFF2-40B4-BE49-F238E27FC236}">
                      <a16:creationId xmlns:a16="http://schemas.microsoft.com/office/drawing/2014/main" id="{017EFC53-A9F6-450C-8E5E-3213332EDFCE}"/>
                    </a:ext>
                  </a:extLst>
                </p:cNvPr>
                <p:cNvSpPr>
                  <a:spLocks noChangeShapeType="1"/>
                </p:cNvSpPr>
                <p:nvPr/>
              </p:nvSpPr>
              <p:spPr bwMode="auto">
                <a:xfrm>
                  <a:off x="5255" y="1910"/>
                  <a:ext cx="69" cy="38"/>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8" name="Line 236">
                  <a:extLst>
                    <a:ext uri="{FF2B5EF4-FFF2-40B4-BE49-F238E27FC236}">
                      <a16:creationId xmlns:a16="http://schemas.microsoft.com/office/drawing/2014/main" id="{0ACA73FA-6BD1-4262-93E0-FBBEF0847A50}"/>
                    </a:ext>
                  </a:extLst>
                </p:cNvPr>
                <p:cNvSpPr>
                  <a:spLocks noChangeShapeType="1"/>
                </p:cNvSpPr>
                <p:nvPr/>
              </p:nvSpPr>
              <p:spPr bwMode="auto">
                <a:xfrm>
                  <a:off x="5285" y="1897"/>
                  <a:ext cx="68" cy="37"/>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9" name="Line 237">
                  <a:extLst>
                    <a:ext uri="{FF2B5EF4-FFF2-40B4-BE49-F238E27FC236}">
                      <a16:creationId xmlns:a16="http://schemas.microsoft.com/office/drawing/2014/main" id="{6E21D16B-1520-4764-88BD-B577EF31B0A2}"/>
                    </a:ext>
                  </a:extLst>
                </p:cNvPr>
                <p:cNvSpPr>
                  <a:spLocks noChangeShapeType="1"/>
                </p:cNvSpPr>
                <p:nvPr/>
              </p:nvSpPr>
              <p:spPr bwMode="auto">
                <a:xfrm>
                  <a:off x="5301" y="1891"/>
                  <a:ext cx="67" cy="3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0" name="Line 238">
                  <a:extLst>
                    <a:ext uri="{FF2B5EF4-FFF2-40B4-BE49-F238E27FC236}">
                      <a16:creationId xmlns:a16="http://schemas.microsoft.com/office/drawing/2014/main" id="{7E5124E7-AA98-469D-94E4-5B8864C72EBD}"/>
                    </a:ext>
                  </a:extLst>
                </p:cNvPr>
                <p:cNvSpPr>
                  <a:spLocks noChangeShapeType="1"/>
                </p:cNvSpPr>
                <p:nvPr/>
              </p:nvSpPr>
              <p:spPr bwMode="auto">
                <a:xfrm>
                  <a:off x="5318" y="1886"/>
                  <a:ext cx="65" cy="3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1" name="Line 239">
                  <a:extLst>
                    <a:ext uri="{FF2B5EF4-FFF2-40B4-BE49-F238E27FC236}">
                      <a16:creationId xmlns:a16="http://schemas.microsoft.com/office/drawing/2014/main" id="{AD865B9F-06C0-4D7E-BDC2-752F30FFF8AD}"/>
                    </a:ext>
                  </a:extLst>
                </p:cNvPr>
                <p:cNvSpPr>
                  <a:spLocks noChangeShapeType="1"/>
                </p:cNvSpPr>
                <p:nvPr/>
              </p:nvSpPr>
              <p:spPr bwMode="auto">
                <a:xfrm>
                  <a:off x="5332" y="1880"/>
                  <a:ext cx="64" cy="34"/>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2" name="Line 240">
                  <a:extLst>
                    <a:ext uri="{FF2B5EF4-FFF2-40B4-BE49-F238E27FC236}">
                      <a16:creationId xmlns:a16="http://schemas.microsoft.com/office/drawing/2014/main" id="{B6495385-2F01-492E-AC5D-84294B93F5D7}"/>
                    </a:ext>
                  </a:extLst>
                </p:cNvPr>
                <p:cNvSpPr>
                  <a:spLocks noChangeShapeType="1"/>
                </p:cNvSpPr>
                <p:nvPr/>
              </p:nvSpPr>
              <p:spPr bwMode="auto">
                <a:xfrm>
                  <a:off x="5346" y="1874"/>
                  <a:ext cx="64" cy="33"/>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3" name="Line 241">
                  <a:extLst>
                    <a:ext uri="{FF2B5EF4-FFF2-40B4-BE49-F238E27FC236}">
                      <a16:creationId xmlns:a16="http://schemas.microsoft.com/office/drawing/2014/main" id="{33900068-0794-4563-BD0B-DFD5E18486CA}"/>
                    </a:ext>
                  </a:extLst>
                </p:cNvPr>
                <p:cNvSpPr>
                  <a:spLocks noChangeShapeType="1"/>
                </p:cNvSpPr>
                <p:nvPr/>
              </p:nvSpPr>
              <p:spPr bwMode="auto">
                <a:xfrm>
                  <a:off x="5209" y="1892"/>
                  <a:ext cx="35" cy="18"/>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4" name="Line 242">
                  <a:extLst>
                    <a:ext uri="{FF2B5EF4-FFF2-40B4-BE49-F238E27FC236}">
                      <a16:creationId xmlns:a16="http://schemas.microsoft.com/office/drawing/2014/main" id="{70C7CB8F-341B-48EB-825F-0CE301A4DDAA}"/>
                    </a:ext>
                  </a:extLst>
                </p:cNvPr>
                <p:cNvSpPr>
                  <a:spLocks noChangeShapeType="1"/>
                </p:cNvSpPr>
                <p:nvPr/>
              </p:nvSpPr>
              <p:spPr bwMode="auto">
                <a:xfrm>
                  <a:off x="5232" y="1885"/>
                  <a:ext cx="32" cy="17"/>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5" name="Line 243">
                  <a:extLst>
                    <a:ext uri="{FF2B5EF4-FFF2-40B4-BE49-F238E27FC236}">
                      <a16:creationId xmlns:a16="http://schemas.microsoft.com/office/drawing/2014/main" id="{D43214D0-A26E-4036-8A97-AB2EFA1F6FBF}"/>
                    </a:ext>
                  </a:extLst>
                </p:cNvPr>
                <p:cNvSpPr>
                  <a:spLocks noChangeShapeType="1"/>
                </p:cNvSpPr>
                <p:nvPr/>
              </p:nvSpPr>
              <p:spPr bwMode="auto">
                <a:xfrm>
                  <a:off x="5252" y="1879"/>
                  <a:ext cx="33" cy="17"/>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6" name="Line 244">
                  <a:extLst>
                    <a:ext uri="{FF2B5EF4-FFF2-40B4-BE49-F238E27FC236}">
                      <a16:creationId xmlns:a16="http://schemas.microsoft.com/office/drawing/2014/main" id="{FC823EA8-202F-4B38-A2A4-7C1280BA1EE8}"/>
                    </a:ext>
                  </a:extLst>
                </p:cNvPr>
                <p:cNvSpPr>
                  <a:spLocks noChangeShapeType="1"/>
                </p:cNvSpPr>
                <p:nvPr/>
              </p:nvSpPr>
              <p:spPr bwMode="auto">
                <a:xfrm>
                  <a:off x="5272" y="1872"/>
                  <a:ext cx="32" cy="15"/>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7" name="Line 245">
                  <a:extLst>
                    <a:ext uri="{FF2B5EF4-FFF2-40B4-BE49-F238E27FC236}">
                      <a16:creationId xmlns:a16="http://schemas.microsoft.com/office/drawing/2014/main" id="{287B33F1-9F47-4303-8B97-BB7DDFDB7402}"/>
                    </a:ext>
                  </a:extLst>
                </p:cNvPr>
                <p:cNvSpPr>
                  <a:spLocks noChangeShapeType="1"/>
                </p:cNvSpPr>
                <p:nvPr/>
              </p:nvSpPr>
              <p:spPr bwMode="auto">
                <a:xfrm>
                  <a:off x="5292" y="1865"/>
                  <a:ext cx="31" cy="1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8" name="Line 246">
                  <a:extLst>
                    <a:ext uri="{FF2B5EF4-FFF2-40B4-BE49-F238E27FC236}">
                      <a16:creationId xmlns:a16="http://schemas.microsoft.com/office/drawing/2014/main" id="{536FCA91-401C-4BE2-8CD7-EEE40F47EB46}"/>
                    </a:ext>
                  </a:extLst>
                </p:cNvPr>
                <p:cNvSpPr>
                  <a:spLocks noChangeShapeType="1"/>
                </p:cNvSpPr>
                <p:nvPr/>
              </p:nvSpPr>
              <p:spPr bwMode="auto">
                <a:xfrm>
                  <a:off x="5315" y="1858"/>
                  <a:ext cx="29" cy="15"/>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grpSp>
        <p:nvGrpSpPr>
          <p:cNvPr id="249" name="Group 247">
            <a:extLst>
              <a:ext uri="{FF2B5EF4-FFF2-40B4-BE49-F238E27FC236}">
                <a16:creationId xmlns:a16="http://schemas.microsoft.com/office/drawing/2014/main" id="{699FDB3F-3336-4807-93DE-5D5B88B2033B}"/>
              </a:ext>
            </a:extLst>
          </p:cNvPr>
          <p:cNvGrpSpPr>
            <a:grpSpLocks/>
          </p:cNvGrpSpPr>
          <p:nvPr/>
        </p:nvGrpSpPr>
        <p:grpSpPr bwMode="auto">
          <a:xfrm>
            <a:off x="8323262" y="3944938"/>
            <a:ext cx="552450" cy="246062"/>
            <a:chOff x="5266" y="2029"/>
            <a:chExt cx="348" cy="155"/>
          </a:xfrm>
        </p:grpSpPr>
        <p:sp>
          <p:nvSpPr>
            <p:cNvPr id="250" name="Freeform 248">
              <a:extLst>
                <a:ext uri="{FF2B5EF4-FFF2-40B4-BE49-F238E27FC236}">
                  <a16:creationId xmlns:a16="http://schemas.microsoft.com/office/drawing/2014/main" id="{BD00CBB8-9F15-4801-9F2D-B474862BBD84}"/>
                </a:ext>
              </a:extLst>
            </p:cNvPr>
            <p:cNvSpPr>
              <a:spLocks/>
            </p:cNvSpPr>
            <p:nvPr/>
          </p:nvSpPr>
          <p:spPr bwMode="auto">
            <a:xfrm>
              <a:off x="5266" y="2029"/>
              <a:ext cx="348" cy="155"/>
            </a:xfrm>
            <a:custGeom>
              <a:avLst/>
              <a:gdLst>
                <a:gd name="T0" fmla="*/ 0 w 2091"/>
                <a:gd name="T1" fmla="*/ 0 h 931"/>
                <a:gd name="T2" fmla="*/ 0 w 2091"/>
                <a:gd name="T3" fmla="*/ 0 h 931"/>
                <a:gd name="T4" fmla="*/ 0 w 2091"/>
                <a:gd name="T5" fmla="*/ 0 h 931"/>
                <a:gd name="T6" fmla="*/ 0 w 2091"/>
                <a:gd name="T7" fmla="*/ 0 h 931"/>
                <a:gd name="T8" fmla="*/ 0 w 2091"/>
                <a:gd name="T9" fmla="*/ 0 h 931"/>
                <a:gd name="T10" fmla="*/ 0 w 2091"/>
                <a:gd name="T11" fmla="*/ 0 h 931"/>
                <a:gd name="T12" fmla="*/ 0 w 2091"/>
                <a:gd name="T13" fmla="*/ 0 h 931"/>
                <a:gd name="T14" fmla="*/ 0 w 2091"/>
                <a:gd name="T15" fmla="*/ 0 h 931"/>
                <a:gd name="T16" fmla="*/ 0 w 2091"/>
                <a:gd name="T17" fmla="*/ 0 h 931"/>
                <a:gd name="T18" fmla="*/ 0 w 2091"/>
                <a:gd name="T19" fmla="*/ 0 h 931"/>
                <a:gd name="T20" fmla="*/ 0 w 2091"/>
                <a:gd name="T21" fmla="*/ 0 h 931"/>
                <a:gd name="T22" fmla="*/ 0 w 2091"/>
                <a:gd name="T23" fmla="*/ 0 h 931"/>
                <a:gd name="T24" fmla="*/ 0 w 2091"/>
                <a:gd name="T25" fmla="*/ 0 h 931"/>
                <a:gd name="T26" fmla="*/ 0 w 2091"/>
                <a:gd name="T27" fmla="*/ 0 h 931"/>
                <a:gd name="T28" fmla="*/ 0 w 2091"/>
                <a:gd name="T29" fmla="*/ 0 h 931"/>
                <a:gd name="T30" fmla="*/ 0 w 2091"/>
                <a:gd name="T31" fmla="*/ 0 h 931"/>
                <a:gd name="T32" fmla="*/ 0 w 2091"/>
                <a:gd name="T33" fmla="*/ 0 h 931"/>
                <a:gd name="T34" fmla="*/ 0 w 2091"/>
                <a:gd name="T35" fmla="*/ 0 h 931"/>
                <a:gd name="T36" fmla="*/ 0 w 2091"/>
                <a:gd name="T37" fmla="*/ 0 h 931"/>
                <a:gd name="T38" fmla="*/ 0 w 2091"/>
                <a:gd name="T39" fmla="*/ 0 h 931"/>
                <a:gd name="T40" fmla="*/ 0 w 2091"/>
                <a:gd name="T41" fmla="*/ 0 h 931"/>
                <a:gd name="T42" fmla="*/ 0 w 2091"/>
                <a:gd name="T43" fmla="*/ 0 h 931"/>
                <a:gd name="T44" fmla="*/ 0 w 2091"/>
                <a:gd name="T45" fmla="*/ 0 h 931"/>
                <a:gd name="T46" fmla="*/ 0 w 2091"/>
                <a:gd name="T47" fmla="*/ 0 h 931"/>
                <a:gd name="T48" fmla="*/ 0 w 2091"/>
                <a:gd name="T49" fmla="*/ 0 h 931"/>
                <a:gd name="T50" fmla="*/ 0 w 2091"/>
                <a:gd name="T51" fmla="*/ 0 h 931"/>
                <a:gd name="T52" fmla="*/ 0 w 2091"/>
                <a:gd name="T53" fmla="*/ 0 h 931"/>
                <a:gd name="T54" fmla="*/ 0 w 2091"/>
                <a:gd name="T55" fmla="*/ 0 h 931"/>
                <a:gd name="T56" fmla="*/ 0 w 2091"/>
                <a:gd name="T57" fmla="*/ 0 h 931"/>
                <a:gd name="T58" fmla="*/ 0 w 2091"/>
                <a:gd name="T59" fmla="*/ 0 h 931"/>
                <a:gd name="T60" fmla="*/ 0 w 2091"/>
                <a:gd name="T61" fmla="*/ 0 h 931"/>
                <a:gd name="T62" fmla="*/ 0 w 2091"/>
                <a:gd name="T63" fmla="*/ 0 h 931"/>
                <a:gd name="T64" fmla="*/ 0 w 2091"/>
                <a:gd name="T65" fmla="*/ 0 h 931"/>
                <a:gd name="T66" fmla="*/ 0 w 2091"/>
                <a:gd name="T67" fmla="*/ 0 h 931"/>
                <a:gd name="T68" fmla="*/ 0 w 2091"/>
                <a:gd name="T69" fmla="*/ 0 h 931"/>
                <a:gd name="T70" fmla="*/ 0 w 2091"/>
                <a:gd name="T71" fmla="*/ 0 h 931"/>
                <a:gd name="T72" fmla="*/ 0 w 2091"/>
                <a:gd name="T73" fmla="*/ 0 h 931"/>
                <a:gd name="T74" fmla="*/ 0 w 2091"/>
                <a:gd name="T75" fmla="*/ 0 h 931"/>
                <a:gd name="T76" fmla="*/ 0 w 2091"/>
                <a:gd name="T77" fmla="*/ 0 h 931"/>
                <a:gd name="T78" fmla="*/ 0 w 2091"/>
                <a:gd name="T79" fmla="*/ 0 h 931"/>
                <a:gd name="T80" fmla="*/ 0 w 2091"/>
                <a:gd name="T81" fmla="*/ 0 h 931"/>
                <a:gd name="T82" fmla="*/ 0 w 2091"/>
                <a:gd name="T83" fmla="*/ 0 h 931"/>
                <a:gd name="T84" fmla="*/ 0 w 2091"/>
                <a:gd name="T85" fmla="*/ 0 h 931"/>
                <a:gd name="T86" fmla="*/ 0 w 2091"/>
                <a:gd name="T87" fmla="*/ 0 h 931"/>
                <a:gd name="T88" fmla="*/ 0 w 2091"/>
                <a:gd name="T89" fmla="*/ 0 h 9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91"/>
                <a:gd name="T136" fmla="*/ 0 h 931"/>
                <a:gd name="T137" fmla="*/ 2091 w 2091"/>
                <a:gd name="T138" fmla="*/ 931 h 9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91" h="931">
                  <a:moveTo>
                    <a:pt x="182" y="927"/>
                  </a:moveTo>
                  <a:lnTo>
                    <a:pt x="5" y="905"/>
                  </a:lnTo>
                  <a:lnTo>
                    <a:pt x="0" y="695"/>
                  </a:lnTo>
                  <a:lnTo>
                    <a:pt x="9" y="537"/>
                  </a:lnTo>
                  <a:lnTo>
                    <a:pt x="100" y="442"/>
                  </a:lnTo>
                  <a:lnTo>
                    <a:pt x="210" y="387"/>
                  </a:lnTo>
                  <a:lnTo>
                    <a:pt x="460" y="296"/>
                  </a:lnTo>
                  <a:lnTo>
                    <a:pt x="828" y="207"/>
                  </a:lnTo>
                  <a:lnTo>
                    <a:pt x="900" y="201"/>
                  </a:lnTo>
                  <a:lnTo>
                    <a:pt x="948" y="207"/>
                  </a:lnTo>
                  <a:lnTo>
                    <a:pt x="960" y="188"/>
                  </a:lnTo>
                  <a:lnTo>
                    <a:pt x="980" y="169"/>
                  </a:lnTo>
                  <a:lnTo>
                    <a:pt x="1003" y="173"/>
                  </a:lnTo>
                  <a:lnTo>
                    <a:pt x="1035" y="176"/>
                  </a:lnTo>
                  <a:lnTo>
                    <a:pt x="1049" y="138"/>
                  </a:lnTo>
                  <a:lnTo>
                    <a:pt x="1077" y="118"/>
                  </a:lnTo>
                  <a:lnTo>
                    <a:pt x="1106" y="112"/>
                  </a:lnTo>
                  <a:lnTo>
                    <a:pt x="1144" y="112"/>
                  </a:lnTo>
                  <a:lnTo>
                    <a:pt x="1138" y="82"/>
                  </a:lnTo>
                  <a:lnTo>
                    <a:pt x="1182" y="0"/>
                  </a:lnTo>
                  <a:lnTo>
                    <a:pt x="2040" y="22"/>
                  </a:lnTo>
                  <a:lnTo>
                    <a:pt x="2037" y="110"/>
                  </a:lnTo>
                  <a:lnTo>
                    <a:pt x="2053" y="188"/>
                  </a:lnTo>
                  <a:lnTo>
                    <a:pt x="2065" y="244"/>
                  </a:lnTo>
                  <a:lnTo>
                    <a:pt x="2080" y="314"/>
                  </a:lnTo>
                  <a:lnTo>
                    <a:pt x="2091" y="427"/>
                  </a:lnTo>
                  <a:lnTo>
                    <a:pt x="2077" y="494"/>
                  </a:lnTo>
                  <a:lnTo>
                    <a:pt x="2053" y="557"/>
                  </a:lnTo>
                  <a:lnTo>
                    <a:pt x="2023" y="610"/>
                  </a:lnTo>
                  <a:lnTo>
                    <a:pt x="1983" y="629"/>
                  </a:lnTo>
                  <a:lnTo>
                    <a:pt x="1921" y="648"/>
                  </a:lnTo>
                  <a:lnTo>
                    <a:pt x="1838" y="673"/>
                  </a:lnTo>
                  <a:lnTo>
                    <a:pt x="1801" y="717"/>
                  </a:lnTo>
                  <a:lnTo>
                    <a:pt x="1757" y="754"/>
                  </a:lnTo>
                  <a:lnTo>
                    <a:pt x="1686" y="786"/>
                  </a:lnTo>
                  <a:lnTo>
                    <a:pt x="1605" y="812"/>
                  </a:lnTo>
                  <a:lnTo>
                    <a:pt x="1475" y="827"/>
                  </a:lnTo>
                  <a:lnTo>
                    <a:pt x="1364" y="827"/>
                  </a:lnTo>
                  <a:lnTo>
                    <a:pt x="1279" y="818"/>
                  </a:lnTo>
                  <a:lnTo>
                    <a:pt x="1202" y="812"/>
                  </a:lnTo>
                  <a:lnTo>
                    <a:pt x="1144" y="843"/>
                  </a:lnTo>
                  <a:lnTo>
                    <a:pt x="1031" y="837"/>
                  </a:lnTo>
                  <a:lnTo>
                    <a:pt x="582" y="901"/>
                  </a:lnTo>
                  <a:lnTo>
                    <a:pt x="386" y="931"/>
                  </a:lnTo>
                  <a:lnTo>
                    <a:pt x="182" y="927"/>
                  </a:lnTo>
                  <a:close/>
                </a:path>
              </a:pathLst>
            </a:custGeom>
            <a:solidFill>
              <a:srgbClr val="60606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1" name="Freeform 249">
              <a:extLst>
                <a:ext uri="{FF2B5EF4-FFF2-40B4-BE49-F238E27FC236}">
                  <a16:creationId xmlns:a16="http://schemas.microsoft.com/office/drawing/2014/main" id="{7367726A-4C2F-4066-97E1-8AD63923DC91}"/>
                </a:ext>
              </a:extLst>
            </p:cNvPr>
            <p:cNvSpPr>
              <a:spLocks/>
            </p:cNvSpPr>
            <p:nvPr/>
          </p:nvSpPr>
          <p:spPr bwMode="auto">
            <a:xfrm>
              <a:off x="5268" y="2043"/>
              <a:ext cx="342" cy="138"/>
            </a:xfrm>
            <a:custGeom>
              <a:avLst/>
              <a:gdLst>
                <a:gd name="T0" fmla="*/ 0 w 2049"/>
                <a:gd name="T1" fmla="*/ 0 h 829"/>
                <a:gd name="T2" fmla="*/ 0 w 2049"/>
                <a:gd name="T3" fmla="*/ 0 h 829"/>
                <a:gd name="T4" fmla="*/ 0 w 2049"/>
                <a:gd name="T5" fmla="*/ 0 h 829"/>
                <a:gd name="T6" fmla="*/ 0 w 2049"/>
                <a:gd name="T7" fmla="*/ 0 h 829"/>
                <a:gd name="T8" fmla="*/ 0 w 2049"/>
                <a:gd name="T9" fmla="*/ 0 h 829"/>
                <a:gd name="T10" fmla="*/ 0 w 2049"/>
                <a:gd name="T11" fmla="*/ 0 h 829"/>
                <a:gd name="T12" fmla="*/ 0 w 2049"/>
                <a:gd name="T13" fmla="*/ 0 h 829"/>
                <a:gd name="T14" fmla="*/ 0 w 2049"/>
                <a:gd name="T15" fmla="*/ 0 h 829"/>
                <a:gd name="T16" fmla="*/ 0 w 2049"/>
                <a:gd name="T17" fmla="*/ 0 h 829"/>
                <a:gd name="T18" fmla="*/ 0 w 2049"/>
                <a:gd name="T19" fmla="*/ 0 h 829"/>
                <a:gd name="T20" fmla="*/ 0 w 2049"/>
                <a:gd name="T21" fmla="*/ 0 h 829"/>
                <a:gd name="T22" fmla="*/ 0 w 2049"/>
                <a:gd name="T23" fmla="*/ 0 h 829"/>
                <a:gd name="T24" fmla="*/ 0 w 2049"/>
                <a:gd name="T25" fmla="*/ 0 h 829"/>
                <a:gd name="T26" fmla="*/ 0 w 2049"/>
                <a:gd name="T27" fmla="*/ 0 h 829"/>
                <a:gd name="T28" fmla="*/ 0 w 2049"/>
                <a:gd name="T29" fmla="*/ 0 h 829"/>
                <a:gd name="T30" fmla="*/ 0 w 2049"/>
                <a:gd name="T31" fmla="*/ 0 h 829"/>
                <a:gd name="T32" fmla="*/ 0 w 2049"/>
                <a:gd name="T33" fmla="*/ 0 h 829"/>
                <a:gd name="T34" fmla="*/ 0 w 2049"/>
                <a:gd name="T35" fmla="*/ 0 h 829"/>
                <a:gd name="T36" fmla="*/ 0 w 2049"/>
                <a:gd name="T37" fmla="*/ 0 h 829"/>
                <a:gd name="T38" fmla="*/ 0 w 2049"/>
                <a:gd name="T39" fmla="*/ 0 h 829"/>
                <a:gd name="T40" fmla="*/ 0 w 2049"/>
                <a:gd name="T41" fmla="*/ 0 h 829"/>
                <a:gd name="T42" fmla="*/ 0 w 2049"/>
                <a:gd name="T43" fmla="*/ 0 h 829"/>
                <a:gd name="T44" fmla="*/ 0 w 2049"/>
                <a:gd name="T45" fmla="*/ 0 h 829"/>
                <a:gd name="T46" fmla="*/ 0 w 2049"/>
                <a:gd name="T47" fmla="*/ 0 h 829"/>
                <a:gd name="T48" fmla="*/ 0 w 2049"/>
                <a:gd name="T49" fmla="*/ 0 h 829"/>
                <a:gd name="T50" fmla="*/ 0 w 2049"/>
                <a:gd name="T51" fmla="*/ 0 h 829"/>
                <a:gd name="T52" fmla="*/ 0 w 2049"/>
                <a:gd name="T53" fmla="*/ 0 h 829"/>
                <a:gd name="T54" fmla="*/ 0 w 2049"/>
                <a:gd name="T55" fmla="*/ 0 h 829"/>
                <a:gd name="T56" fmla="*/ 0 w 2049"/>
                <a:gd name="T57" fmla="*/ 0 h 829"/>
                <a:gd name="T58" fmla="*/ 0 w 2049"/>
                <a:gd name="T59" fmla="*/ 0 h 829"/>
                <a:gd name="T60" fmla="*/ 0 w 2049"/>
                <a:gd name="T61" fmla="*/ 0 h 829"/>
                <a:gd name="T62" fmla="*/ 0 w 2049"/>
                <a:gd name="T63" fmla="*/ 0 h 829"/>
                <a:gd name="T64" fmla="*/ 0 w 2049"/>
                <a:gd name="T65" fmla="*/ 0 h 829"/>
                <a:gd name="T66" fmla="*/ 0 w 2049"/>
                <a:gd name="T67" fmla="*/ 0 h 829"/>
                <a:gd name="T68" fmla="*/ 0 w 2049"/>
                <a:gd name="T69" fmla="*/ 0 h 829"/>
                <a:gd name="T70" fmla="*/ 0 w 2049"/>
                <a:gd name="T71" fmla="*/ 0 h 829"/>
                <a:gd name="T72" fmla="*/ 0 w 2049"/>
                <a:gd name="T73" fmla="*/ 0 h 829"/>
                <a:gd name="T74" fmla="*/ 0 w 2049"/>
                <a:gd name="T75" fmla="*/ 0 h 829"/>
                <a:gd name="T76" fmla="*/ 0 w 2049"/>
                <a:gd name="T77" fmla="*/ 0 h 829"/>
                <a:gd name="T78" fmla="*/ 0 w 2049"/>
                <a:gd name="T79" fmla="*/ 0 h 829"/>
                <a:gd name="T80" fmla="*/ 0 w 2049"/>
                <a:gd name="T81" fmla="*/ 0 h 829"/>
                <a:gd name="T82" fmla="*/ 0 w 2049"/>
                <a:gd name="T83" fmla="*/ 0 h 829"/>
                <a:gd name="T84" fmla="*/ 0 w 2049"/>
                <a:gd name="T85" fmla="*/ 0 h 8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49"/>
                <a:gd name="T130" fmla="*/ 0 h 829"/>
                <a:gd name="T131" fmla="*/ 2049 w 2049"/>
                <a:gd name="T132" fmla="*/ 829 h 8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49" h="829">
                  <a:moveTo>
                    <a:pt x="1982" y="31"/>
                  </a:moveTo>
                  <a:lnTo>
                    <a:pt x="1986" y="90"/>
                  </a:lnTo>
                  <a:lnTo>
                    <a:pt x="2010" y="67"/>
                  </a:lnTo>
                  <a:lnTo>
                    <a:pt x="2037" y="199"/>
                  </a:lnTo>
                  <a:lnTo>
                    <a:pt x="2049" y="353"/>
                  </a:lnTo>
                  <a:lnTo>
                    <a:pt x="1995" y="512"/>
                  </a:lnTo>
                  <a:lnTo>
                    <a:pt x="1868" y="549"/>
                  </a:lnTo>
                  <a:lnTo>
                    <a:pt x="1882" y="512"/>
                  </a:lnTo>
                  <a:lnTo>
                    <a:pt x="1814" y="567"/>
                  </a:lnTo>
                  <a:lnTo>
                    <a:pt x="1754" y="624"/>
                  </a:lnTo>
                  <a:lnTo>
                    <a:pt x="1622" y="688"/>
                  </a:lnTo>
                  <a:lnTo>
                    <a:pt x="1460" y="701"/>
                  </a:lnTo>
                  <a:lnTo>
                    <a:pt x="1264" y="710"/>
                  </a:lnTo>
                  <a:lnTo>
                    <a:pt x="1181" y="701"/>
                  </a:lnTo>
                  <a:lnTo>
                    <a:pt x="1255" y="669"/>
                  </a:lnTo>
                  <a:lnTo>
                    <a:pt x="1287" y="589"/>
                  </a:lnTo>
                  <a:lnTo>
                    <a:pt x="1228" y="656"/>
                  </a:lnTo>
                  <a:lnTo>
                    <a:pt x="1155" y="697"/>
                  </a:lnTo>
                  <a:lnTo>
                    <a:pt x="1086" y="733"/>
                  </a:lnTo>
                  <a:lnTo>
                    <a:pt x="1017" y="724"/>
                  </a:lnTo>
                  <a:lnTo>
                    <a:pt x="1063" y="692"/>
                  </a:lnTo>
                  <a:lnTo>
                    <a:pt x="1109" y="652"/>
                  </a:lnTo>
                  <a:lnTo>
                    <a:pt x="1036" y="678"/>
                  </a:lnTo>
                  <a:lnTo>
                    <a:pt x="963" y="733"/>
                  </a:lnTo>
                  <a:lnTo>
                    <a:pt x="726" y="761"/>
                  </a:lnTo>
                  <a:lnTo>
                    <a:pt x="491" y="797"/>
                  </a:lnTo>
                  <a:lnTo>
                    <a:pt x="409" y="793"/>
                  </a:lnTo>
                  <a:lnTo>
                    <a:pt x="495" y="742"/>
                  </a:lnTo>
                  <a:lnTo>
                    <a:pt x="581" y="724"/>
                  </a:lnTo>
                  <a:lnTo>
                    <a:pt x="486" y="720"/>
                  </a:lnTo>
                  <a:lnTo>
                    <a:pt x="414" y="752"/>
                  </a:lnTo>
                  <a:lnTo>
                    <a:pt x="319" y="815"/>
                  </a:lnTo>
                  <a:lnTo>
                    <a:pt x="386" y="720"/>
                  </a:lnTo>
                  <a:lnTo>
                    <a:pt x="473" y="669"/>
                  </a:lnTo>
                  <a:lnTo>
                    <a:pt x="359" y="692"/>
                  </a:lnTo>
                  <a:lnTo>
                    <a:pt x="300" y="765"/>
                  </a:lnTo>
                  <a:lnTo>
                    <a:pt x="287" y="829"/>
                  </a:lnTo>
                  <a:lnTo>
                    <a:pt x="214" y="742"/>
                  </a:lnTo>
                  <a:lnTo>
                    <a:pt x="140" y="701"/>
                  </a:lnTo>
                  <a:lnTo>
                    <a:pt x="182" y="746"/>
                  </a:lnTo>
                  <a:lnTo>
                    <a:pt x="241" y="829"/>
                  </a:lnTo>
                  <a:lnTo>
                    <a:pt x="59" y="793"/>
                  </a:lnTo>
                  <a:lnTo>
                    <a:pt x="23" y="778"/>
                  </a:lnTo>
                  <a:lnTo>
                    <a:pt x="0" y="674"/>
                  </a:lnTo>
                  <a:lnTo>
                    <a:pt x="13" y="530"/>
                  </a:lnTo>
                  <a:lnTo>
                    <a:pt x="40" y="435"/>
                  </a:lnTo>
                  <a:lnTo>
                    <a:pt x="155" y="362"/>
                  </a:lnTo>
                  <a:lnTo>
                    <a:pt x="296" y="298"/>
                  </a:lnTo>
                  <a:lnTo>
                    <a:pt x="572" y="207"/>
                  </a:lnTo>
                  <a:lnTo>
                    <a:pt x="795" y="145"/>
                  </a:lnTo>
                  <a:lnTo>
                    <a:pt x="917" y="135"/>
                  </a:lnTo>
                  <a:lnTo>
                    <a:pt x="968" y="207"/>
                  </a:lnTo>
                  <a:lnTo>
                    <a:pt x="1123" y="285"/>
                  </a:lnTo>
                  <a:lnTo>
                    <a:pt x="1040" y="217"/>
                  </a:lnTo>
                  <a:lnTo>
                    <a:pt x="977" y="182"/>
                  </a:lnTo>
                  <a:lnTo>
                    <a:pt x="953" y="131"/>
                  </a:lnTo>
                  <a:lnTo>
                    <a:pt x="963" y="108"/>
                  </a:lnTo>
                  <a:lnTo>
                    <a:pt x="1008" y="108"/>
                  </a:lnTo>
                  <a:lnTo>
                    <a:pt x="1036" y="135"/>
                  </a:lnTo>
                  <a:lnTo>
                    <a:pt x="1063" y="163"/>
                  </a:lnTo>
                  <a:lnTo>
                    <a:pt x="1132" y="190"/>
                  </a:lnTo>
                  <a:lnTo>
                    <a:pt x="1068" y="135"/>
                  </a:lnTo>
                  <a:lnTo>
                    <a:pt x="1040" y="95"/>
                  </a:lnTo>
                  <a:lnTo>
                    <a:pt x="1059" y="67"/>
                  </a:lnTo>
                  <a:lnTo>
                    <a:pt x="1113" y="50"/>
                  </a:lnTo>
                  <a:lnTo>
                    <a:pt x="1186" y="113"/>
                  </a:lnTo>
                  <a:lnTo>
                    <a:pt x="1255" y="154"/>
                  </a:lnTo>
                  <a:lnTo>
                    <a:pt x="1173" y="63"/>
                  </a:lnTo>
                  <a:lnTo>
                    <a:pt x="1145" y="27"/>
                  </a:lnTo>
                  <a:lnTo>
                    <a:pt x="1145" y="0"/>
                  </a:lnTo>
                  <a:lnTo>
                    <a:pt x="1213" y="10"/>
                  </a:lnTo>
                  <a:lnTo>
                    <a:pt x="1277" y="54"/>
                  </a:lnTo>
                  <a:lnTo>
                    <a:pt x="1319" y="86"/>
                  </a:lnTo>
                  <a:lnTo>
                    <a:pt x="1514" y="104"/>
                  </a:lnTo>
                  <a:lnTo>
                    <a:pt x="1508" y="54"/>
                  </a:lnTo>
                  <a:lnTo>
                    <a:pt x="1567" y="35"/>
                  </a:lnTo>
                  <a:lnTo>
                    <a:pt x="1567" y="99"/>
                  </a:lnTo>
                  <a:lnTo>
                    <a:pt x="1626" y="113"/>
                  </a:lnTo>
                  <a:lnTo>
                    <a:pt x="1754" y="131"/>
                  </a:lnTo>
                  <a:lnTo>
                    <a:pt x="1745" y="63"/>
                  </a:lnTo>
                  <a:lnTo>
                    <a:pt x="1790" y="63"/>
                  </a:lnTo>
                  <a:lnTo>
                    <a:pt x="1795" y="131"/>
                  </a:lnTo>
                  <a:lnTo>
                    <a:pt x="1868" y="127"/>
                  </a:lnTo>
                  <a:lnTo>
                    <a:pt x="1946" y="108"/>
                  </a:lnTo>
                  <a:lnTo>
                    <a:pt x="1950" y="54"/>
                  </a:lnTo>
                  <a:lnTo>
                    <a:pt x="1982"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2" name="Freeform 250">
              <a:extLst>
                <a:ext uri="{FF2B5EF4-FFF2-40B4-BE49-F238E27FC236}">
                  <a16:creationId xmlns:a16="http://schemas.microsoft.com/office/drawing/2014/main" id="{AF7DE675-826F-4C1E-AB40-D8FBAC85FEE0}"/>
                </a:ext>
              </a:extLst>
            </p:cNvPr>
            <p:cNvSpPr>
              <a:spLocks/>
            </p:cNvSpPr>
            <p:nvPr/>
          </p:nvSpPr>
          <p:spPr bwMode="auto">
            <a:xfrm>
              <a:off x="5515" y="2093"/>
              <a:ext cx="47" cy="8"/>
            </a:xfrm>
            <a:custGeom>
              <a:avLst/>
              <a:gdLst>
                <a:gd name="T0" fmla="*/ 0 w 280"/>
                <a:gd name="T1" fmla="*/ 0 h 48"/>
                <a:gd name="T2" fmla="*/ 0 w 280"/>
                <a:gd name="T3" fmla="*/ 0 h 48"/>
                <a:gd name="T4" fmla="*/ 0 w 280"/>
                <a:gd name="T5" fmla="*/ 0 h 48"/>
                <a:gd name="T6" fmla="*/ 0 w 280"/>
                <a:gd name="T7" fmla="*/ 0 h 48"/>
                <a:gd name="T8" fmla="*/ 0 60000 65536"/>
                <a:gd name="T9" fmla="*/ 0 60000 65536"/>
                <a:gd name="T10" fmla="*/ 0 60000 65536"/>
                <a:gd name="T11" fmla="*/ 0 60000 65536"/>
                <a:gd name="T12" fmla="*/ 0 w 280"/>
                <a:gd name="T13" fmla="*/ 0 h 48"/>
                <a:gd name="T14" fmla="*/ 280 w 280"/>
                <a:gd name="T15" fmla="*/ 48 h 48"/>
              </a:gdLst>
              <a:ahLst/>
              <a:cxnLst>
                <a:cxn ang="T8">
                  <a:pos x="T0" y="T1"/>
                </a:cxn>
                <a:cxn ang="T9">
                  <a:pos x="T2" y="T3"/>
                </a:cxn>
                <a:cxn ang="T10">
                  <a:pos x="T4" y="T5"/>
                </a:cxn>
                <a:cxn ang="T11">
                  <a:pos x="T6" y="T7"/>
                </a:cxn>
              </a:cxnLst>
              <a:rect l="T12" t="T13" r="T14" b="T15"/>
              <a:pathLst>
                <a:path w="280" h="48">
                  <a:moveTo>
                    <a:pt x="280" y="0"/>
                  </a:moveTo>
                  <a:lnTo>
                    <a:pt x="149" y="48"/>
                  </a:lnTo>
                  <a:lnTo>
                    <a:pt x="0" y="35"/>
                  </a:lnTo>
                  <a:lnTo>
                    <a:pt x="28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3" name="Freeform 251">
              <a:extLst>
                <a:ext uri="{FF2B5EF4-FFF2-40B4-BE49-F238E27FC236}">
                  <a16:creationId xmlns:a16="http://schemas.microsoft.com/office/drawing/2014/main" id="{30F1E656-9D94-48DF-B5EC-998EBB0148B2}"/>
                </a:ext>
              </a:extLst>
            </p:cNvPr>
            <p:cNvSpPr>
              <a:spLocks/>
            </p:cNvSpPr>
            <p:nvPr/>
          </p:nvSpPr>
          <p:spPr bwMode="auto">
            <a:xfrm>
              <a:off x="5580" y="2080"/>
              <a:ext cx="28" cy="10"/>
            </a:xfrm>
            <a:custGeom>
              <a:avLst/>
              <a:gdLst>
                <a:gd name="T0" fmla="*/ 0 w 170"/>
                <a:gd name="T1" fmla="*/ 0 h 57"/>
                <a:gd name="T2" fmla="*/ 0 w 170"/>
                <a:gd name="T3" fmla="*/ 0 h 57"/>
                <a:gd name="T4" fmla="*/ 0 w 170"/>
                <a:gd name="T5" fmla="*/ 0 h 57"/>
                <a:gd name="T6" fmla="*/ 0 w 170"/>
                <a:gd name="T7" fmla="*/ 0 h 57"/>
                <a:gd name="T8" fmla="*/ 0 w 170"/>
                <a:gd name="T9" fmla="*/ 0 h 57"/>
                <a:gd name="T10" fmla="*/ 0 60000 65536"/>
                <a:gd name="T11" fmla="*/ 0 60000 65536"/>
                <a:gd name="T12" fmla="*/ 0 60000 65536"/>
                <a:gd name="T13" fmla="*/ 0 60000 65536"/>
                <a:gd name="T14" fmla="*/ 0 60000 65536"/>
                <a:gd name="T15" fmla="*/ 0 w 170"/>
                <a:gd name="T16" fmla="*/ 0 h 57"/>
                <a:gd name="T17" fmla="*/ 170 w 170"/>
                <a:gd name="T18" fmla="*/ 57 h 57"/>
              </a:gdLst>
              <a:ahLst/>
              <a:cxnLst>
                <a:cxn ang="T10">
                  <a:pos x="T0" y="T1"/>
                </a:cxn>
                <a:cxn ang="T11">
                  <a:pos x="T2" y="T3"/>
                </a:cxn>
                <a:cxn ang="T12">
                  <a:pos x="T4" y="T5"/>
                </a:cxn>
                <a:cxn ang="T13">
                  <a:pos x="T6" y="T7"/>
                </a:cxn>
                <a:cxn ang="T14">
                  <a:pos x="T8" y="T9"/>
                </a:cxn>
              </a:cxnLst>
              <a:rect l="T15" t="T16" r="T17" b="T18"/>
              <a:pathLst>
                <a:path w="170" h="57">
                  <a:moveTo>
                    <a:pt x="170" y="0"/>
                  </a:moveTo>
                  <a:lnTo>
                    <a:pt x="125" y="35"/>
                  </a:lnTo>
                  <a:lnTo>
                    <a:pt x="0" y="53"/>
                  </a:lnTo>
                  <a:lnTo>
                    <a:pt x="130" y="57"/>
                  </a:lnTo>
                  <a:lnTo>
                    <a:pt x="17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4" name="Freeform 252">
              <a:extLst>
                <a:ext uri="{FF2B5EF4-FFF2-40B4-BE49-F238E27FC236}">
                  <a16:creationId xmlns:a16="http://schemas.microsoft.com/office/drawing/2014/main" id="{F76234AE-6039-48D3-A0F9-7D37EBB0891A}"/>
                </a:ext>
              </a:extLst>
            </p:cNvPr>
            <p:cNvSpPr>
              <a:spLocks/>
            </p:cNvSpPr>
            <p:nvPr/>
          </p:nvSpPr>
          <p:spPr bwMode="auto">
            <a:xfrm>
              <a:off x="5445" y="2073"/>
              <a:ext cx="44" cy="24"/>
            </a:xfrm>
            <a:custGeom>
              <a:avLst/>
              <a:gdLst>
                <a:gd name="T0" fmla="*/ 0 w 263"/>
                <a:gd name="T1" fmla="*/ 0 h 143"/>
                <a:gd name="T2" fmla="*/ 0 w 263"/>
                <a:gd name="T3" fmla="*/ 0 h 143"/>
                <a:gd name="T4" fmla="*/ 0 w 263"/>
                <a:gd name="T5" fmla="*/ 0 h 143"/>
                <a:gd name="T6" fmla="*/ 0 w 263"/>
                <a:gd name="T7" fmla="*/ 0 h 143"/>
                <a:gd name="T8" fmla="*/ 0 w 263"/>
                <a:gd name="T9" fmla="*/ 0 h 143"/>
                <a:gd name="T10" fmla="*/ 0 w 263"/>
                <a:gd name="T11" fmla="*/ 0 h 143"/>
                <a:gd name="T12" fmla="*/ 0 w 263"/>
                <a:gd name="T13" fmla="*/ 0 h 143"/>
                <a:gd name="T14" fmla="*/ 0 w 263"/>
                <a:gd name="T15" fmla="*/ 0 h 143"/>
                <a:gd name="T16" fmla="*/ 0 w 263"/>
                <a:gd name="T17" fmla="*/ 0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143"/>
                <a:gd name="T29" fmla="*/ 263 w 263"/>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143">
                  <a:moveTo>
                    <a:pt x="263" y="0"/>
                  </a:moveTo>
                  <a:lnTo>
                    <a:pt x="145" y="13"/>
                  </a:lnTo>
                  <a:lnTo>
                    <a:pt x="122" y="31"/>
                  </a:lnTo>
                  <a:lnTo>
                    <a:pt x="122" y="76"/>
                  </a:lnTo>
                  <a:lnTo>
                    <a:pt x="113" y="124"/>
                  </a:lnTo>
                  <a:lnTo>
                    <a:pt x="0" y="143"/>
                  </a:lnTo>
                  <a:lnTo>
                    <a:pt x="136" y="138"/>
                  </a:lnTo>
                  <a:lnTo>
                    <a:pt x="159" y="48"/>
                  </a:lnTo>
                  <a:lnTo>
                    <a:pt x="26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5" name="Freeform 253">
              <a:extLst>
                <a:ext uri="{FF2B5EF4-FFF2-40B4-BE49-F238E27FC236}">
                  <a16:creationId xmlns:a16="http://schemas.microsoft.com/office/drawing/2014/main" id="{589D9060-1A41-4230-A5B2-82FB6B93DE2D}"/>
                </a:ext>
              </a:extLst>
            </p:cNvPr>
            <p:cNvSpPr>
              <a:spLocks/>
            </p:cNvSpPr>
            <p:nvPr/>
          </p:nvSpPr>
          <p:spPr bwMode="auto">
            <a:xfrm>
              <a:off x="5303" y="2127"/>
              <a:ext cx="142" cy="35"/>
            </a:xfrm>
            <a:custGeom>
              <a:avLst/>
              <a:gdLst>
                <a:gd name="T0" fmla="*/ 0 w 853"/>
                <a:gd name="T1" fmla="*/ 0 h 212"/>
                <a:gd name="T2" fmla="*/ 0 w 853"/>
                <a:gd name="T3" fmla="*/ 0 h 212"/>
                <a:gd name="T4" fmla="*/ 0 w 853"/>
                <a:gd name="T5" fmla="*/ 0 h 212"/>
                <a:gd name="T6" fmla="*/ 0 w 853"/>
                <a:gd name="T7" fmla="*/ 0 h 212"/>
                <a:gd name="T8" fmla="*/ 0 w 853"/>
                <a:gd name="T9" fmla="*/ 0 h 212"/>
                <a:gd name="T10" fmla="*/ 0 w 853"/>
                <a:gd name="T11" fmla="*/ 0 h 212"/>
                <a:gd name="T12" fmla="*/ 0 w 853"/>
                <a:gd name="T13" fmla="*/ 0 h 212"/>
                <a:gd name="T14" fmla="*/ 0 w 853"/>
                <a:gd name="T15" fmla="*/ 0 h 212"/>
                <a:gd name="T16" fmla="*/ 0 w 853"/>
                <a:gd name="T17" fmla="*/ 0 h 212"/>
                <a:gd name="T18" fmla="*/ 0 w 853"/>
                <a:gd name="T19" fmla="*/ 0 h 212"/>
                <a:gd name="T20" fmla="*/ 0 w 853"/>
                <a:gd name="T21" fmla="*/ 0 h 212"/>
                <a:gd name="T22" fmla="*/ 0 w 853"/>
                <a:gd name="T23" fmla="*/ 0 h 212"/>
                <a:gd name="T24" fmla="*/ 0 w 853"/>
                <a:gd name="T25" fmla="*/ 0 h 212"/>
                <a:gd name="T26" fmla="*/ 0 w 853"/>
                <a:gd name="T27" fmla="*/ 0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3"/>
                <a:gd name="T43" fmla="*/ 0 h 212"/>
                <a:gd name="T44" fmla="*/ 853 w 853"/>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3" h="212">
                  <a:moveTo>
                    <a:pt x="853" y="0"/>
                  </a:moveTo>
                  <a:lnTo>
                    <a:pt x="636" y="10"/>
                  </a:lnTo>
                  <a:lnTo>
                    <a:pt x="413" y="63"/>
                  </a:lnTo>
                  <a:lnTo>
                    <a:pt x="249" y="71"/>
                  </a:lnTo>
                  <a:lnTo>
                    <a:pt x="114" y="99"/>
                  </a:lnTo>
                  <a:lnTo>
                    <a:pt x="64" y="170"/>
                  </a:lnTo>
                  <a:lnTo>
                    <a:pt x="0" y="212"/>
                  </a:lnTo>
                  <a:lnTo>
                    <a:pt x="64" y="198"/>
                  </a:lnTo>
                  <a:lnTo>
                    <a:pt x="123" y="117"/>
                  </a:lnTo>
                  <a:lnTo>
                    <a:pt x="304" y="81"/>
                  </a:lnTo>
                  <a:lnTo>
                    <a:pt x="413" y="81"/>
                  </a:lnTo>
                  <a:lnTo>
                    <a:pt x="500" y="63"/>
                  </a:lnTo>
                  <a:lnTo>
                    <a:pt x="649" y="23"/>
                  </a:lnTo>
                  <a:lnTo>
                    <a:pt x="85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256" name="Group 254">
            <a:extLst>
              <a:ext uri="{FF2B5EF4-FFF2-40B4-BE49-F238E27FC236}">
                <a16:creationId xmlns:a16="http://schemas.microsoft.com/office/drawing/2014/main" id="{2279C5D0-97A1-4757-95F5-D3AF0169063A}"/>
              </a:ext>
            </a:extLst>
          </p:cNvPr>
          <p:cNvGrpSpPr>
            <a:grpSpLocks/>
          </p:cNvGrpSpPr>
          <p:nvPr/>
        </p:nvGrpSpPr>
        <p:grpSpPr bwMode="auto">
          <a:xfrm>
            <a:off x="8416925" y="3676650"/>
            <a:ext cx="228600" cy="125413"/>
            <a:chOff x="5325" y="1860"/>
            <a:chExt cx="144" cy="79"/>
          </a:xfrm>
        </p:grpSpPr>
        <p:grpSp>
          <p:nvGrpSpPr>
            <p:cNvPr id="257" name="Group 255">
              <a:extLst>
                <a:ext uri="{FF2B5EF4-FFF2-40B4-BE49-F238E27FC236}">
                  <a16:creationId xmlns:a16="http://schemas.microsoft.com/office/drawing/2014/main" id="{362E1BEB-2C13-4982-8AA5-227639E86CC9}"/>
                </a:ext>
              </a:extLst>
            </p:cNvPr>
            <p:cNvGrpSpPr>
              <a:grpSpLocks/>
            </p:cNvGrpSpPr>
            <p:nvPr/>
          </p:nvGrpSpPr>
          <p:grpSpPr bwMode="auto">
            <a:xfrm>
              <a:off x="5325" y="1860"/>
              <a:ext cx="125" cy="63"/>
              <a:chOff x="5325" y="1860"/>
              <a:chExt cx="125" cy="63"/>
            </a:xfrm>
          </p:grpSpPr>
          <p:sp>
            <p:nvSpPr>
              <p:cNvPr id="261" name="Freeform 256">
                <a:extLst>
                  <a:ext uri="{FF2B5EF4-FFF2-40B4-BE49-F238E27FC236}">
                    <a16:creationId xmlns:a16="http://schemas.microsoft.com/office/drawing/2014/main" id="{9D55774A-91D5-48CA-B27A-8119BDC95F2B}"/>
                  </a:ext>
                </a:extLst>
              </p:cNvPr>
              <p:cNvSpPr>
                <a:spLocks/>
              </p:cNvSpPr>
              <p:nvPr/>
            </p:nvSpPr>
            <p:spPr bwMode="auto">
              <a:xfrm>
                <a:off x="5325" y="1860"/>
                <a:ext cx="125" cy="63"/>
              </a:xfrm>
              <a:custGeom>
                <a:avLst/>
                <a:gdLst>
                  <a:gd name="T0" fmla="*/ 0 w 751"/>
                  <a:gd name="T1" fmla="*/ 0 h 379"/>
                  <a:gd name="T2" fmla="*/ 0 w 751"/>
                  <a:gd name="T3" fmla="*/ 0 h 379"/>
                  <a:gd name="T4" fmla="*/ 0 w 751"/>
                  <a:gd name="T5" fmla="*/ 0 h 379"/>
                  <a:gd name="T6" fmla="*/ 0 w 751"/>
                  <a:gd name="T7" fmla="*/ 0 h 379"/>
                  <a:gd name="T8" fmla="*/ 0 w 751"/>
                  <a:gd name="T9" fmla="*/ 0 h 379"/>
                  <a:gd name="T10" fmla="*/ 0 w 751"/>
                  <a:gd name="T11" fmla="*/ 0 h 379"/>
                  <a:gd name="T12" fmla="*/ 0 w 751"/>
                  <a:gd name="T13" fmla="*/ 0 h 379"/>
                  <a:gd name="T14" fmla="*/ 0 w 751"/>
                  <a:gd name="T15" fmla="*/ 0 h 379"/>
                  <a:gd name="T16" fmla="*/ 0 w 751"/>
                  <a:gd name="T17" fmla="*/ 0 h 379"/>
                  <a:gd name="T18" fmla="*/ 0 w 751"/>
                  <a:gd name="T19" fmla="*/ 0 h 379"/>
                  <a:gd name="T20" fmla="*/ 0 w 751"/>
                  <a:gd name="T21" fmla="*/ 0 h 379"/>
                  <a:gd name="T22" fmla="*/ 0 w 751"/>
                  <a:gd name="T23" fmla="*/ 0 h 379"/>
                  <a:gd name="T24" fmla="*/ 0 w 751"/>
                  <a:gd name="T25" fmla="*/ 0 h 379"/>
                  <a:gd name="T26" fmla="*/ 0 w 751"/>
                  <a:gd name="T27" fmla="*/ 0 h 379"/>
                  <a:gd name="T28" fmla="*/ 0 w 751"/>
                  <a:gd name="T29" fmla="*/ 0 h 379"/>
                  <a:gd name="T30" fmla="*/ 0 w 751"/>
                  <a:gd name="T31" fmla="*/ 0 h 379"/>
                  <a:gd name="T32" fmla="*/ 0 w 751"/>
                  <a:gd name="T33" fmla="*/ 0 h 379"/>
                  <a:gd name="T34" fmla="*/ 0 w 751"/>
                  <a:gd name="T35" fmla="*/ 0 h 379"/>
                  <a:gd name="T36" fmla="*/ 0 w 751"/>
                  <a:gd name="T37" fmla="*/ 0 h 379"/>
                  <a:gd name="T38" fmla="*/ 0 w 751"/>
                  <a:gd name="T39" fmla="*/ 0 h 379"/>
                  <a:gd name="T40" fmla="*/ 0 w 751"/>
                  <a:gd name="T41" fmla="*/ 0 h 379"/>
                  <a:gd name="T42" fmla="*/ 0 w 751"/>
                  <a:gd name="T43" fmla="*/ 0 h 379"/>
                  <a:gd name="T44" fmla="*/ 0 w 751"/>
                  <a:gd name="T45" fmla="*/ 0 h 379"/>
                  <a:gd name="T46" fmla="*/ 0 w 751"/>
                  <a:gd name="T47" fmla="*/ 0 h 379"/>
                  <a:gd name="T48" fmla="*/ 0 w 751"/>
                  <a:gd name="T49" fmla="*/ 0 h 379"/>
                  <a:gd name="T50" fmla="*/ 0 w 751"/>
                  <a:gd name="T51" fmla="*/ 0 h 379"/>
                  <a:gd name="T52" fmla="*/ 0 w 751"/>
                  <a:gd name="T53" fmla="*/ 0 h 379"/>
                  <a:gd name="T54" fmla="*/ 0 w 751"/>
                  <a:gd name="T55" fmla="*/ 0 h 379"/>
                  <a:gd name="T56" fmla="*/ 0 w 751"/>
                  <a:gd name="T57" fmla="*/ 0 h 379"/>
                  <a:gd name="T58" fmla="*/ 0 w 751"/>
                  <a:gd name="T59" fmla="*/ 0 h 379"/>
                  <a:gd name="T60" fmla="*/ 0 w 751"/>
                  <a:gd name="T61" fmla="*/ 0 h 379"/>
                  <a:gd name="T62" fmla="*/ 0 w 751"/>
                  <a:gd name="T63" fmla="*/ 0 h 379"/>
                  <a:gd name="T64" fmla="*/ 0 w 751"/>
                  <a:gd name="T65" fmla="*/ 0 h 379"/>
                  <a:gd name="T66" fmla="*/ 0 w 751"/>
                  <a:gd name="T67" fmla="*/ 0 h 379"/>
                  <a:gd name="T68" fmla="*/ 0 w 751"/>
                  <a:gd name="T69" fmla="*/ 0 h 379"/>
                  <a:gd name="T70" fmla="*/ 0 w 751"/>
                  <a:gd name="T71" fmla="*/ 0 h 379"/>
                  <a:gd name="T72" fmla="*/ 0 w 751"/>
                  <a:gd name="T73" fmla="*/ 0 h 379"/>
                  <a:gd name="T74" fmla="*/ 0 w 751"/>
                  <a:gd name="T75" fmla="*/ 0 h 379"/>
                  <a:gd name="T76" fmla="*/ 0 w 751"/>
                  <a:gd name="T77" fmla="*/ 0 h 379"/>
                  <a:gd name="T78" fmla="*/ 0 w 751"/>
                  <a:gd name="T79" fmla="*/ 0 h 379"/>
                  <a:gd name="T80" fmla="*/ 0 w 751"/>
                  <a:gd name="T81" fmla="*/ 0 h 379"/>
                  <a:gd name="T82" fmla="*/ 0 w 751"/>
                  <a:gd name="T83" fmla="*/ 0 h 379"/>
                  <a:gd name="T84" fmla="*/ 0 w 751"/>
                  <a:gd name="T85" fmla="*/ 0 h 379"/>
                  <a:gd name="T86" fmla="*/ 0 w 751"/>
                  <a:gd name="T87" fmla="*/ 0 h 379"/>
                  <a:gd name="T88" fmla="*/ 0 w 751"/>
                  <a:gd name="T89" fmla="*/ 0 h 379"/>
                  <a:gd name="T90" fmla="*/ 0 w 751"/>
                  <a:gd name="T91" fmla="*/ 0 h 379"/>
                  <a:gd name="T92" fmla="*/ 0 w 751"/>
                  <a:gd name="T93" fmla="*/ 0 h 379"/>
                  <a:gd name="T94" fmla="*/ 0 w 751"/>
                  <a:gd name="T95" fmla="*/ 0 h 379"/>
                  <a:gd name="T96" fmla="*/ 0 w 751"/>
                  <a:gd name="T97" fmla="*/ 0 h 379"/>
                  <a:gd name="T98" fmla="*/ 0 w 751"/>
                  <a:gd name="T99" fmla="*/ 0 h 379"/>
                  <a:gd name="T100" fmla="*/ 0 w 751"/>
                  <a:gd name="T101" fmla="*/ 0 h 379"/>
                  <a:gd name="T102" fmla="*/ 0 w 751"/>
                  <a:gd name="T103" fmla="*/ 0 h 379"/>
                  <a:gd name="T104" fmla="*/ 0 w 751"/>
                  <a:gd name="T105" fmla="*/ 0 h 379"/>
                  <a:gd name="T106" fmla="*/ 0 w 751"/>
                  <a:gd name="T107" fmla="*/ 0 h 379"/>
                  <a:gd name="T108" fmla="*/ 0 w 751"/>
                  <a:gd name="T109" fmla="*/ 0 h 379"/>
                  <a:gd name="T110" fmla="*/ 0 w 751"/>
                  <a:gd name="T111" fmla="*/ 0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1"/>
                  <a:gd name="T169" fmla="*/ 0 h 379"/>
                  <a:gd name="T170" fmla="*/ 751 w 751"/>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1" h="379">
                    <a:moveTo>
                      <a:pt x="679" y="379"/>
                    </a:moveTo>
                    <a:lnTo>
                      <a:pt x="639" y="370"/>
                    </a:lnTo>
                    <a:lnTo>
                      <a:pt x="600" y="352"/>
                    </a:lnTo>
                    <a:lnTo>
                      <a:pt x="564" y="344"/>
                    </a:lnTo>
                    <a:lnTo>
                      <a:pt x="502" y="353"/>
                    </a:lnTo>
                    <a:lnTo>
                      <a:pt x="457" y="352"/>
                    </a:lnTo>
                    <a:lnTo>
                      <a:pt x="425" y="341"/>
                    </a:lnTo>
                    <a:lnTo>
                      <a:pt x="399" y="332"/>
                    </a:lnTo>
                    <a:lnTo>
                      <a:pt x="373" y="320"/>
                    </a:lnTo>
                    <a:lnTo>
                      <a:pt x="346" y="295"/>
                    </a:lnTo>
                    <a:lnTo>
                      <a:pt x="324" y="273"/>
                    </a:lnTo>
                    <a:lnTo>
                      <a:pt x="288" y="246"/>
                    </a:lnTo>
                    <a:lnTo>
                      <a:pt x="238" y="254"/>
                    </a:lnTo>
                    <a:lnTo>
                      <a:pt x="208" y="256"/>
                    </a:lnTo>
                    <a:lnTo>
                      <a:pt x="190" y="251"/>
                    </a:lnTo>
                    <a:lnTo>
                      <a:pt x="182" y="243"/>
                    </a:lnTo>
                    <a:lnTo>
                      <a:pt x="176" y="228"/>
                    </a:lnTo>
                    <a:lnTo>
                      <a:pt x="180" y="215"/>
                    </a:lnTo>
                    <a:lnTo>
                      <a:pt x="190" y="200"/>
                    </a:lnTo>
                    <a:lnTo>
                      <a:pt x="208" y="193"/>
                    </a:lnTo>
                    <a:lnTo>
                      <a:pt x="248" y="188"/>
                    </a:lnTo>
                    <a:lnTo>
                      <a:pt x="296" y="171"/>
                    </a:lnTo>
                    <a:lnTo>
                      <a:pt x="256" y="140"/>
                    </a:lnTo>
                    <a:lnTo>
                      <a:pt x="209" y="121"/>
                    </a:lnTo>
                    <a:lnTo>
                      <a:pt x="168" y="124"/>
                    </a:lnTo>
                    <a:lnTo>
                      <a:pt x="121" y="121"/>
                    </a:lnTo>
                    <a:lnTo>
                      <a:pt x="93" y="131"/>
                    </a:lnTo>
                    <a:lnTo>
                      <a:pt x="54" y="132"/>
                    </a:lnTo>
                    <a:lnTo>
                      <a:pt x="42" y="121"/>
                    </a:lnTo>
                    <a:lnTo>
                      <a:pt x="39" y="105"/>
                    </a:lnTo>
                    <a:lnTo>
                      <a:pt x="18" y="106"/>
                    </a:lnTo>
                    <a:lnTo>
                      <a:pt x="6" y="103"/>
                    </a:lnTo>
                    <a:lnTo>
                      <a:pt x="0" y="87"/>
                    </a:lnTo>
                    <a:lnTo>
                      <a:pt x="4" y="74"/>
                    </a:lnTo>
                    <a:lnTo>
                      <a:pt x="15" y="68"/>
                    </a:lnTo>
                    <a:lnTo>
                      <a:pt x="36" y="56"/>
                    </a:lnTo>
                    <a:lnTo>
                      <a:pt x="52" y="44"/>
                    </a:lnTo>
                    <a:lnTo>
                      <a:pt x="71" y="34"/>
                    </a:lnTo>
                    <a:lnTo>
                      <a:pt x="93" y="27"/>
                    </a:lnTo>
                    <a:lnTo>
                      <a:pt x="112" y="27"/>
                    </a:lnTo>
                    <a:lnTo>
                      <a:pt x="203" y="9"/>
                    </a:lnTo>
                    <a:lnTo>
                      <a:pt x="222" y="4"/>
                    </a:lnTo>
                    <a:lnTo>
                      <a:pt x="244" y="0"/>
                    </a:lnTo>
                    <a:lnTo>
                      <a:pt x="267" y="4"/>
                    </a:lnTo>
                    <a:lnTo>
                      <a:pt x="295" y="13"/>
                    </a:lnTo>
                    <a:lnTo>
                      <a:pt x="373" y="56"/>
                    </a:lnTo>
                    <a:lnTo>
                      <a:pt x="410" y="64"/>
                    </a:lnTo>
                    <a:lnTo>
                      <a:pt x="443" y="71"/>
                    </a:lnTo>
                    <a:lnTo>
                      <a:pt x="469" y="87"/>
                    </a:lnTo>
                    <a:lnTo>
                      <a:pt x="484" y="108"/>
                    </a:lnTo>
                    <a:lnTo>
                      <a:pt x="549" y="153"/>
                    </a:lnTo>
                    <a:lnTo>
                      <a:pt x="578" y="174"/>
                    </a:lnTo>
                    <a:lnTo>
                      <a:pt x="617" y="215"/>
                    </a:lnTo>
                    <a:lnTo>
                      <a:pt x="641" y="227"/>
                    </a:lnTo>
                    <a:lnTo>
                      <a:pt x="751" y="232"/>
                    </a:lnTo>
                    <a:lnTo>
                      <a:pt x="679" y="379"/>
                    </a:lnTo>
                    <a:close/>
                  </a:path>
                </a:pathLst>
              </a:custGeom>
              <a:solidFill>
                <a:srgbClr val="FFC080"/>
              </a:solidFill>
              <a:ln w="1588">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2" name="Freeform 257">
                <a:extLst>
                  <a:ext uri="{FF2B5EF4-FFF2-40B4-BE49-F238E27FC236}">
                    <a16:creationId xmlns:a16="http://schemas.microsoft.com/office/drawing/2014/main" id="{3B96739B-FCF1-4B85-B6C3-5AA2B756DC88}"/>
                  </a:ext>
                </a:extLst>
              </p:cNvPr>
              <p:cNvSpPr>
                <a:spLocks/>
              </p:cNvSpPr>
              <p:nvPr/>
            </p:nvSpPr>
            <p:spPr bwMode="auto">
              <a:xfrm>
                <a:off x="5374" y="1888"/>
                <a:ext cx="29" cy="7"/>
              </a:xfrm>
              <a:custGeom>
                <a:avLst/>
                <a:gdLst>
                  <a:gd name="T0" fmla="*/ 0 w 179"/>
                  <a:gd name="T1" fmla="*/ 0 h 43"/>
                  <a:gd name="T2" fmla="*/ 0 w 179"/>
                  <a:gd name="T3" fmla="*/ 0 h 43"/>
                  <a:gd name="T4" fmla="*/ 0 w 179"/>
                  <a:gd name="T5" fmla="*/ 0 h 43"/>
                  <a:gd name="T6" fmla="*/ 0 w 179"/>
                  <a:gd name="T7" fmla="*/ 0 h 43"/>
                  <a:gd name="T8" fmla="*/ 0 w 179"/>
                  <a:gd name="T9" fmla="*/ 0 h 43"/>
                  <a:gd name="T10" fmla="*/ 0 w 179"/>
                  <a:gd name="T11" fmla="*/ 0 h 43"/>
                  <a:gd name="T12" fmla="*/ 0 w 179"/>
                  <a:gd name="T13" fmla="*/ 0 h 43"/>
                  <a:gd name="T14" fmla="*/ 0 w 179"/>
                  <a:gd name="T15" fmla="*/ 0 h 43"/>
                  <a:gd name="T16" fmla="*/ 0 w 179"/>
                  <a:gd name="T17" fmla="*/ 0 h 43"/>
                  <a:gd name="T18" fmla="*/ 0 w 179"/>
                  <a:gd name="T19" fmla="*/ 0 h 43"/>
                  <a:gd name="T20" fmla="*/ 0 w 179"/>
                  <a:gd name="T21" fmla="*/ 0 h 43"/>
                  <a:gd name="T22" fmla="*/ 0 w 179"/>
                  <a:gd name="T23" fmla="*/ 0 h 43"/>
                  <a:gd name="T24" fmla="*/ 0 w 179"/>
                  <a:gd name="T25" fmla="*/ 0 h 43"/>
                  <a:gd name="T26" fmla="*/ 0 w 179"/>
                  <a:gd name="T27" fmla="*/ 0 h 43"/>
                  <a:gd name="T28" fmla="*/ 0 w 179"/>
                  <a:gd name="T29" fmla="*/ 0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9"/>
                  <a:gd name="T46" fmla="*/ 0 h 43"/>
                  <a:gd name="T47" fmla="*/ 179 w 179"/>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9" h="43">
                    <a:moveTo>
                      <a:pt x="0" y="0"/>
                    </a:moveTo>
                    <a:lnTo>
                      <a:pt x="6" y="11"/>
                    </a:lnTo>
                    <a:lnTo>
                      <a:pt x="38" y="10"/>
                    </a:lnTo>
                    <a:lnTo>
                      <a:pt x="50" y="16"/>
                    </a:lnTo>
                    <a:lnTo>
                      <a:pt x="76" y="29"/>
                    </a:lnTo>
                    <a:lnTo>
                      <a:pt x="112" y="37"/>
                    </a:lnTo>
                    <a:lnTo>
                      <a:pt x="150" y="38"/>
                    </a:lnTo>
                    <a:lnTo>
                      <a:pt x="179" y="43"/>
                    </a:lnTo>
                    <a:lnTo>
                      <a:pt x="155" y="34"/>
                    </a:lnTo>
                    <a:lnTo>
                      <a:pt x="125" y="29"/>
                    </a:lnTo>
                    <a:lnTo>
                      <a:pt x="105" y="29"/>
                    </a:lnTo>
                    <a:lnTo>
                      <a:pt x="76" y="21"/>
                    </a:lnTo>
                    <a:lnTo>
                      <a:pt x="53" y="8"/>
                    </a:lnTo>
                    <a:lnTo>
                      <a:pt x="43" y="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3" name="Freeform 258">
                <a:extLst>
                  <a:ext uri="{FF2B5EF4-FFF2-40B4-BE49-F238E27FC236}">
                    <a16:creationId xmlns:a16="http://schemas.microsoft.com/office/drawing/2014/main" id="{E3422F13-7A59-45C5-9336-A9CB5AC46D9B}"/>
                  </a:ext>
                </a:extLst>
              </p:cNvPr>
              <p:cNvSpPr>
                <a:spLocks/>
              </p:cNvSpPr>
              <p:nvPr/>
            </p:nvSpPr>
            <p:spPr bwMode="auto">
              <a:xfrm>
                <a:off x="5362" y="1894"/>
                <a:ext cx="4" cy="4"/>
              </a:xfrm>
              <a:custGeom>
                <a:avLst/>
                <a:gdLst>
                  <a:gd name="T0" fmla="*/ 0 w 20"/>
                  <a:gd name="T1" fmla="*/ 0 h 24"/>
                  <a:gd name="T2" fmla="*/ 0 w 20"/>
                  <a:gd name="T3" fmla="*/ 0 h 24"/>
                  <a:gd name="T4" fmla="*/ 0 w 20"/>
                  <a:gd name="T5" fmla="*/ 0 h 24"/>
                  <a:gd name="T6" fmla="*/ 0 w 20"/>
                  <a:gd name="T7" fmla="*/ 0 h 24"/>
                  <a:gd name="T8" fmla="*/ 0 w 20"/>
                  <a:gd name="T9" fmla="*/ 0 h 24"/>
                  <a:gd name="T10" fmla="*/ 0 w 20"/>
                  <a:gd name="T11" fmla="*/ 0 h 24"/>
                  <a:gd name="T12" fmla="*/ 0 w 20"/>
                  <a:gd name="T13" fmla="*/ 0 h 24"/>
                  <a:gd name="T14" fmla="*/ 0 60000 65536"/>
                  <a:gd name="T15" fmla="*/ 0 60000 65536"/>
                  <a:gd name="T16" fmla="*/ 0 60000 65536"/>
                  <a:gd name="T17" fmla="*/ 0 60000 65536"/>
                  <a:gd name="T18" fmla="*/ 0 60000 65536"/>
                  <a:gd name="T19" fmla="*/ 0 60000 65536"/>
                  <a:gd name="T20" fmla="*/ 0 60000 65536"/>
                  <a:gd name="T21" fmla="*/ 0 w 20"/>
                  <a:gd name="T22" fmla="*/ 0 h 24"/>
                  <a:gd name="T23" fmla="*/ 20 w 2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4">
                    <a:moveTo>
                      <a:pt x="4" y="0"/>
                    </a:moveTo>
                    <a:lnTo>
                      <a:pt x="12" y="6"/>
                    </a:lnTo>
                    <a:lnTo>
                      <a:pt x="9" y="15"/>
                    </a:lnTo>
                    <a:lnTo>
                      <a:pt x="0" y="24"/>
                    </a:lnTo>
                    <a:lnTo>
                      <a:pt x="17" y="18"/>
                    </a:lnTo>
                    <a:lnTo>
                      <a:pt x="20" y="8"/>
                    </a:lnTo>
                    <a:lnTo>
                      <a:pt x="4"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4" name="Freeform 259">
                <a:extLst>
                  <a:ext uri="{FF2B5EF4-FFF2-40B4-BE49-F238E27FC236}">
                    <a16:creationId xmlns:a16="http://schemas.microsoft.com/office/drawing/2014/main" id="{577B1CC0-597A-446C-94FE-F9A14CA8C7FD}"/>
                  </a:ext>
                </a:extLst>
              </p:cNvPr>
              <p:cNvSpPr>
                <a:spLocks/>
              </p:cNvSpPr>
              <p:nvPr/>
            </p:nvSpPr>
            <p:spPr bwMode="auto">
              <a:xfrm>
                <a:off x="5331" y="1869"/>
                <a:ext cx="17" cy="8"/>
              </a:xfrm>
              <a:custGeom>
                <a:avLst/>
                <a:gdLst>
                  <a:gd name="T0" fmla="*/ 0 w 104"/>
                  <a:gd name="T1" fmla="*/ 0 h 48"/>
                  <a:gd name="T2" fmla="*/ 0 w 104"/>
                  <a:gd name="T3" fmla="*/ 0 h 48"/>
                  <a:gd name="T4" fmla="*/ 0 w 104"/>
                  <a:gd name="T5" fmla="*/ 0 h 48"/>
                  <a:gd name="T6" fmla="*/ 0 w 104"/>
                  <a:gd name="T7" fmla="*/ 0 h 48"/>
                  <a:gd name="T8" fmla="*/ 0 w 104"/>
                  <a:gd name="T9" fmla="*/ 0 h 48"/>
                  <a:gd name="T10" fmla="*/ 0 w 104"/>
                  <a:gd name="T11" fmla="*/ 0 h 48"/>
                  <a:gd name="T12" fmla="*/ 0 w 104"/>
                  <a:gd name="T13" fmla="*/ 0 h 48"/>
                  <a:gd name="T14" fmla="*/ 0 w 104"/>
                  <a:gd name="T15" fmla="*/ 0 h 48"/>
                  <a:gd name="T16" fmla="*/ 0 w 104"/>
                  <a:gd name="T17" fmla="*/ 0 h 48"/>
                  <a:gd name="T18" fmla="*/ 0 w 104"/>
                  <a:gd name="T19" fmla="*/ 0 h 48"/>
                  <a:gd name="T20" fmla="*/ 0 w 104"/>
                  <a:gd name="T21" fmla="*/ 0 h 48"/>
                  <a:gd name="T22" fmla="*/ 0 w 104"/>
                  <a:gd name="T23" fmla="*/ 0 h 48"/>
                  <a:gd name="T24" fmla="*/ 0 w 104"/>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0" y="45"/>
                    </a:moveTo>
                    <a:lnTo>
                      <a:pt x="11" y="48"/>
                    </a:lnTo>
                    <a:lnTo>
                      <a:pt x="25" y="33"/>
                    </a:lnTo>
                    <a:lnTo>
                      <a:pt x="46" y="25"/>
                    </a:lnTo>
                    <a:lnTo>
                      <a:pt x="56" y="14"/>
                    </a:lnTo>
                    <a:lnTo>
                      <a:pt x="66" y="9"/>
                    </a:lnTo>
                    <a:lnTo>
                      <a:pt x="89" y="4"/>
                    </a:lnTo>
                    <a:lnTo>
                      <a:pt x="104" y="1"/>
                    </a:lnTo>
                    <a:lnTo>
                      <a:pt x="84" y="0"/>
                    </a:lnTo>
                    <a:lnTo>
                      <a:pt x="58" y="4"/>
                    </a:lnTo>
                    <a:lnTo>
                      <a:pt x="49" y="12"/>
                    </a:lnTo>
                    <a:lnTo>
                      <a:pt x="37" y="20"/>
                    </a:lnTo>
                    <a:lnTo>
                      <a:pt x="0" y="4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5" name="Freeform 260">
                <a:extLst>
                  <a:ext uri="{FF2B5EF4-FFF2-40B4-BE49-F238E27FC236}">
                    <a16:creationId xmlns:a16="http://schemas.microsoft.com/office/drawing/2014/main" id="{CEB54FF1-17EA-4BBB-9CE2-13F80576B449}"/>
                  </a:ext>
                </a:extLst>
              </p:cNvPr>
              <p:cNvSpPr>
                <a:spLocks/>
              </p:cNvSpPr>
              <p:nvPr/>
            </p:nvSpPr>
            <p:spPr bwMode="auto">
              <a:xfrm>
                <a:off x="5357" y="1866"/>
                <a:ext cx="27" cy="7"/>
              </a:xfrm>
              <a:custGeom>
                <a:avLst/>
                <a:gdLst>
                  <a:gd name="T0" fmla="*/ 0 w 166"/>
                  <a:gd name="T1" fmla="*/ 0 h 42"/>
                  <a:gd name="T2" fmla="*/ 0 w 166"/>
                  <a:gd name="T3" fmla="*/ 0 h 42"/>
                  <a:gd name="T4" fmla="*/ 0 w 166"/>
                  <a:gd name="T5" fmla="*/ 0 h 42"/>
                  <a:gd name="T6" fmla="*/ 0 w 166"/>
                  <a:gd name="T7" fmla="*/ 0 h 42"/>
                  <a:gd name="T8" fmla="*/ 0 w 166"/>
                  <a:gd name="T9" fmla="*/ 0 h 42"/>
                  <a:gd name="T10" fmla="*/ 0 w 166"/>
                  <a:gd name="T11" fmla="*/ 0 h 42"/>
                  <a:gd name="T12" fmla="*/ 0 w 166"/>
                  <a:gd name="T13" fmla="*/ 0 h 42"/>
                  <a:gd name="T14" fmla="*/ 0 w 166"/>
                  <a:gd name="T15" fmla="*/ 0 h 42"/>
                  <a:gd name="T16" fmla="*/ 0 w 166"/>
                  <a:gd name="T17" fmla="*/ 0 h 42"/>
                  <a:gd name="T18" fmla="*/ 0 w 166"/>
                  <a:gd name="T19" fmla="*/ 0 h 42"/>
                  <a:gd name="T20" fmla="*/ 0 w 166"/>
                  <a:gd name="T21" fmla="*/ 0 h 42"/>
                  <a:gd name="T22" fmla="*/ 0 w 166"/>
                  <a:gd name="T23" fmla="*/ 0 h 42"/>
                  <a:gd name="T24" fmla="*/ 0 w 166"/>
                  <a:gd name="T25" fmla="*/ 0 h 42"/>
                  <a:gd name="T26" fmla="*/ 0 w 166"/>
                  <a:gd name="T27" fmla="*/ 0 h 42"/>
                  <a:gd name="T28" fmla="*/ 0 w 166"/>
                  <a:gd name="T29" fmla="*/ 0 h 42"/>
                  <a:gd name="T30" fmla="*/ 0 w 166"/>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6"/>
                  <a:gd name="T49" fmla="*/ 0 h 42"/>
                  <a:gd name="T50" fmla="*/ 166 w 166"/>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6" h="42">
                    <a:moveTo>
                      <a:pt x="0" y="10"/>
                    </a:moveTo>
                    <a:lnTo>
                      <a:pt x="35" y="6"/>
                    </a:lnTo>
                    <a:lnTo>
                      <a:pt x="55" y="0"/>
                    </a:lnTo>
                    <a:lnTo>
                      <a:pt x="63" y="0"/>
                    </a:lnTo>
                    <a:lnTo>
                      <a:pt x="85" y="5"/>
                    </a:lnTo>
                    <a:lnTo>
                      <a:pt x="94" y="14"/>
                    </a:lnTo>
                    <a:lnTo>
                      <a:pt x="111" y="23"/>
                    </a:lnTo>
                    <a:lnTo>
                      <a:pt x="143" y="36"/>
                    </a:lnTo>
                    <a:lnTo>
                      <a:pt x="166" y="36"/>
                    </a:lnTo>
                    <a:lnTo>
                      <a:pt x="142" y="42"/>
                    </a:lnTo>
                    <a:lnTo>
                      <a:pt x="126" y="39"/>
                    </a:lnTo>
                    <a:lnTo>
                      <a:pt x="91" y="22"/>
                    </a:lnTo>
                    <a:lnTo>
                      <a:pt x="79" y="10"/>
                    </a:lnTo>
                    <a:lnTo>
                      <a:pt x="55" y="8"/>
                    </a:lnTo>
                    <a:lnTo>
                      <a:pt x="35" y="10"/>
                    </a:lnTo>
                    <a:lnTo>
                      <a:pt x="0" y="1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6" name="Freeform 261">
                <a:extLst>
                  <a:ext uri="{FF2B5EF4-FFF2-40B4-BE49-F238E27FC236}">
                    <a16:creationId xmlns:a16="http://schemas.microsoft.com/office/drawing/2014/main" id="{EECBC1A2-DF89-4909-BCF7-D1A8257B34DC}"/>
                  </a:ext>
                </a:extLst>
              </p:cNvPr>
              <p:cNvSpPr>
                <a:spLocks/>
              </p:cNvSpPr>
              <p:nvPr/>
            </p:nvSpPr>
            <p:spPr bwMode="auto">
              <a:xfrm>
                <a:off x="5335" y="1874"/>
                <a:ext cx="6" cy="5"/>
              </a:xfrm>
              <a:custGeom>
                <a:avLst/>
                <a:gdLst>
                  <a:gd name="T0" fmla="*/ 0 w 33"/>
                  <a:gd name="T1" fmla="*/ 0 h 30"/>
                  <a:gd name="T2" fmla="*/ 0 w 33"/>
                  <a:gd name="T3" fmla="*/ 0 h 30"/>
                  <a:gd name="T4" fmla="*/ 0 w 33"/>
                  <a:gd name="T5" fmla="*/ 0 h 30"/>
                  <a:gd name="T6" fmla="*/ 0 w 33"/>
                  <a:gd name="T7" fmla="*/ 0 h 30"/>
                  <a:gd name="T8" fmla="*/ 0 w 33"/>
                  <a:gd name="T9" fmla="*/ 0 h 30"/>
                  <a:gd name="T10" fmla="*/ 0 w 33"/>
                  <a:gd name="T11" fmla="*/ 0 h 30"/>
                  <a:gd name="T12" fmla="*/ 0 60000 65536"/>
                  <a:gd name="T13" fmla="*/ 0 60000 65536"/>
                  <a:gd name="T14" fmla="*/ 0 60000 65536"/>
                  <a:gd name="T15" fmla="*/ 0 60000 65536"/>
                  <a:gd name="T16" fmla="*/ 0 60000 65536"/>
                  <a:gd name="T17" fmla="*/ 0 60000 65536"/>
                  <a:gd name="T18" fmla="*/ 0 w 33"/>
                  <a:gd name="T19" fmla="*/ 0 h 30"/>
                  <a:gd name="T20" fmla="*/ 33 w 33"/>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3" h="30">
                    <a:moveTo>
                      <a:pt x="25" y="0"/>
                    </a:moveTo>
                    <a:lnTo>
                      <a:pt x="33" y="11"/>
                    </a:lnTo>
                    <a:lnTo>
                      <a:pt x="23" y="24"/>
                    </a:lnTo>
                    <a:lnTo>
                      <a:pt x="0" y="30"/>
                    </a:lnTo>
                    <a:lnTo>
                      <a:pt x="25" y="15"/>
                    </a:lnTo>
                    <a:lnTo>
                      <a:pt x="25"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7" name="Freeform 262">
                <a:extLst>
                  <a:ext uri="{FF2B5EF4-FFF2-40B4-BE49-F238E27FC236}">
                    <a16:creationId xmlns:a16="http://schemas.microsoft.com/office/drawing/2014/main" id="{F00D47BE-44C0-47D7-A9D0-E758A273C50A}"/>
                  </a:ext>
                </a:extLst>
              </p:cNvPr>
              <p:cNvSpPr>
                <a:spLocks/>
              </p:cNvSpPr>
              <p:nvPr/>
            </p:nvSpPr>
            <p:spPr bwMode="auto">
              <a:xfrm>
                <a:off x="5329" y="1870"/>
                <a:ext cx="6" cy="4"/>
              </a:xfrm>
              <a:custGeom>
                <a:avLst/>
                <a:gdLst>
                  <a:gd name="T0" fmla="*/ 0 w 33"/>
                  <a:gd name="T1" fmla="*/ 0 h 28"/>
                  <a:gd name="T2" fmla="*/ 0 w 33"/>
                  <a:gd name="T3" fmla="*/ 0 h 28"/>
                  <a:gd name="T4" fmla="*/ 0 w 33"/>
                  <a:gd name="T5" fmla="*/ 0 h 28"/>
                  <a:gd name="T6" fmla="*/ 0 w 33"/>
                  <a:gd name="T7" fmla="*/ 0 h 28"/>
                  <a:gd name="T8" fmla="*/ 0 w 33"/>
                  <a:gd name="T9" fmla="*/ 0 h 28"/>
                  <a:gd name="T10" fmla="*/ 0 w 33"/>
                  <a:gd name="T11" fmla="*/ 0 h 28"/>
                  <a:gd name="T12" fmla="*/ 0 60000 65536"/>
                  <a:gd name="T13" fmla="*/ 0 60000 65536"/>
                  <a:gd name="T14" fmla="*/ 0 60000 65536"/>
                  <a:gd name="T15" fmla="*/ 0 60000 65536"/>
                  <a:gd name="T16" fmla="*/ 0 60000 65536"/>
                  <a:gd name="T17" fmla="*/ 0 60000 65536"/>
                  <a:gd name="T18" fmla="*/ 0 w 33"/>
                  <a:gd name="T19" fmla="*/ 0 h 28"/>
                  <a:gd name="T20" fmla="*/ 33 w 3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3" h="28">
                    <a:moveTo>
                      <a:pt x="33" y="16"/>
                    </a:moveTo>
                    <a:lnTo>
                      <a:pt x="25" y="0"/>
                    </a:lnTo>
                    <a:lnTo>
                      <a:pt x="24" y="13"/>
                    </a:lnTo>
                    <a:lnTo>
                      <a:pt x="0" y="26"/>
                    </a:lnTo>
                    <a:lnTo>
                      <a:pt x="3" y="28"/>
                    </a:lnTo>
                    <a:lnTo>
                      <a:pt x="33" y="16"/>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8" name="Freeform 263">
                <a:extLst>
                  <a:ext uri="{FF2B5EF4-FFF2-40B4-BE49-F238E27FC236}">
                    <a16:creationId xmlns:a16="http://schemas.microsoft.com/office/drawing/2014/main" id="{D5E40125-4260-409D-85DD-291FD91A50F6}"/>
                  </a:ext>
                </a:extLst>
              </p:cNvPr>
              <p:cNvSpPr>
                <a:spLocks/>
              </p:cNvSpPr>
              <p:nvPr/>
            </p:nvSpPr>
            <p:spPr bwMode="auto">
              <a:xfrm>
                <a:off x="5399" y="1876"/>
                <a:ext cx="6" cy="7"/>
              </a:xfrm>
              <a:custGeom>
                <a:avLst/>
                <a:gdLst>
                  <a:gd name="T0" fmla="*/ 0 w 37"/>
                  <a:gd name="T1" fmla="*/ 0 h 42"/>
                  <a:gd name="T2" fmla="*/ 0 w 37"/>
                  <a:gd name="T3" fmla="*/ 0 h 42"/>
                  <a:gd name="T4" fmla="*/ 0 w 37"/>
                  <a:gd name="T5" fmla="*/ 0 h 42"/>
                  <a:gd name="T6" fmla="*/ 0 w 37"/>
                  <a:gd name="T7" fmla="*/ 0 h 42"/>
                  <a:gd name="T8" fmla="*/ 0 w 37"/>
                  <a:gd name="T9" fmla="*/ 0 h 42"/>
                  <a:gd name="T10" fmla="*/ 0 60000 65536"/>
                  <a:gd name="T11" fmla="*/ 0 60000 65536"/>
                  <a:gd name="T12" fmla="*/ 0 60000 65536"/>
                  <a:gd name="T13" fmla="*/ 0 60000 65536"/>
                  <a:gd name="T14" fmla="*/ 0 60000 65536"/>
                  <a:gd name="T15" fmla="*/ 0 w 37"/>
                  <a:gd name="T16" fmla="*/ 0 h 42"/>
                  <a:gd name="T17" fmla="*/ 37 w 37"/>
                  <a:gd name="T18" fmla="*/ 42 h 42"/>
                </a:gdLst>
                <a:ahLst/>
                <a:cxnLst>
                  <a:cxn ang="T10">
                    <a:pos x="T0" y="T1"/>
                  </a:cxn>
                  <a:cxn ang="T11">
                    <a:pos x="T2" y="T3"/>
                  </a:cxn>
                  <a:cxn ang="T12">
                    <a:pos x="T4" y="T5"/>
                  </a:cxn>
                  <a:cxn ang="T13">
                    <a:pos x="T6" y="T7"/>
                  </a:cxn>
                  <a:cxn ang="T14">
                    <a:pos x="T8" y="T9"/>
                  </a:cxn>
                </a:cxnLst>
                <a:rect l="T15" t="T16" r="T17" b="T18"/>
                <a:pathLst>
                  <a:path w="37" h="42">
                    <a:moveTo>
                      <a:pt x="0" y="0"/>
                    </a:moveTo>
                    <a:lnTo>
                      <a:pt x="8" y="21"/>
                    </a:lnTo>
                    <a:lnTo>
                      <a:pt x="23" y="39"/>
                    </a:lnTo>
                    <a:lnTo>
                      <a:pt x="37" y="4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9" name="Freeform 264">
                <a:extLst>
                  <a:ext uri="{FF2B5EF4-FFF2-40B4-BE49-F238E27FC236}">
                    <a16:creationId xmlns:a16="http://schemas.microsoft.com/office/drawing/2014/main" id="{C04F8415-CA6E-42F3-9F82-AA4DA48C8B0C}"/>
                  </a:ext>
                </a:extLst>
              </p:cNvPr>
              <p:cNvSpPr>
                <a:spLocks/>
              </p:cNvSpPr>
              <p:nvPr/>
            </p:nvSpPr>
            <p:spPr bwMode="auto">
              <a:xfrm>
                <a:off x="5420" y="1907"/>
                <a:ext cx="9" cy="6"/>
              </a:xfrm>
              <a:custGeom>
                <a:avLst/>
                <a:gdLst>
                  <a:gd name="T0" fmla="*/ 0 w 50"/>
                  <a:gd name="T1" fmla="*/ 0 h 39"/>
                  <a:gd name="T2" fmla="*/ 0 w 50"/>
                  <a:gd name="T3" fmla="*/ 0 h 39"/>
                  <a:gd name="T4" fmla="*/ 0 w 50"/>
                  <a:gd name="T5" fmla="*/ 0 h 39"/>
                  <a:gd name="T6" fmla="*/ 0 w 50"/>
                  <a:gd name="T7" fmla="*/ 0 h 39"/>
                  <a:gd name="T8" fmla="*/ 0 60000 65536"/>
                  <a:gd name="T9" fmla="*/ 0 60000 65536"/>
                  <a:gd name="T10" fmla="*/ 0 60000 65536"/>
                  <a:gd name="T11" fmla="*/ 0 60000 65536"/>
                  <a:gd name="T12" fmla="*/ 0 w 50"/>
                  <a:gd name="T13" fmla="*/ 0 h 39"/>
                  <a:gd name="T14" fmla="*/ 50 w 50"/>
                  <a:gd name="T15" fmla="*/ 39 h 39"/>
                </a:gdLst>
                <a:ahLst/>
                <a:cxnLst>
                  <a:cxn ang="T8">
                    <a:pos x="T0" y="T1"/>
                  </a:cxn>
                  <a:cxn ang="T9">
                    <a:pos x="T2" y="T3"/>
                  </a:cxn>
                  <a:cxn ang="T10">
                    <a:pos x="T4" y="T5"/>
                  </a:cxn>
                  <a:cxn ang="T11">
                    <a:pos x="T6" y="T7"/>
                  </a:cxn>
                </a:cxnLst>
                <a:rect l="T12" t="T13" r="T14" b="T15"/>
                <a:pathLst>
                  <a:path w="50" h="39">
                    <a:moveTo>
                      <a:pt x="50" y="0"/>
                    </a:moveTo>
                    <a:lnTo>
                      <a:pt x="17" y="14"/>
                    </a:lnTo>
                    <a:lnTo>
                      <a:pt x="0" y="39"/>
                    </a:lnTo>
                    <a:lnTo>
                      <a:pt x="5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258" name="Group 265">
              <a:extLst>
                <a:ext uri="{FF2B5EF4-FFF2-40B4-BE49-F238E27FC236}">
                  <a16:creationId xmlns:a16="http://schemas.microsoft.com/office/drawing/2014/main" id="{F363ABAC-F5D9-44F4-85E5-C1C05DC8B461}"/>
                </a:ext>
              </a:extLst>
            </p:cNvPr>
            <p:cNvGrpSpPr>
              <a:grpSpLocks/>
            </p:cNvGrpSpPr>
            <p:nvPr/>
          </p:nvGrpSpPr>
          <p:grpSpPr bwMode="auto">
            <a:xfrm>
              <a:off x="5432" y="1894"/>
              <a:ext cx="37" cy="45"/>
              <a:chOff x="5432" y="1894"/>
              <a:chExt cx="37" cy="45"/>
            </a:xfrm>
          </p:grpSpPr>
          <p:sp>
            <p:nvSpPr>
              <p:cNvPr id="259" name="Freeform 266">
                <a:extLst>
                  <a:ext uri="{FF2B5EF4-FFF2-40B4-BE49-F238E27FC236}">
                    <a16:creationId xmlns:a16="http://schemas.microsoft.com/office/drawing/2014/main" id="{B04EC2E1-00C9-4A17-BDE8-65446C7ECB74}"/>
                  </a:ext>
                </a:extLst>
              </p:cNvPr>
              <p:cNvSpPr>
                <a:spLocks/>
              </p:cNvSpPr>
              <p:nvPr/>
            </p:nvSpPr>
            <p:spPr bwMode="auto">
              <a:xfrm>
                <a:off x="5432" y="1894"/>
                <a:ext cx="37" cy="45"/>
              </a:xfrm>
              <a:custGeom>
                <a:avLst/>
                <a:gdLst>
                  <a:gd name="T0" fmla="*/ 0 w 219"/>
                  <a:gd name="T1" fmla="*/ 0 h 267"/>
                  <a:gd name="T2" fmla="*/ 0 w 219"/>
                  <a:gd name="T3" fmla="*/ 0 h 267"/>
                  <a:gd name="T4" fmla="*/ 0 w 219"/>
                  <a:gd name="T5" fmla="*/ 0 h 267"/>
                  <a:gd name="T6" fmla="*/ 0 w 219"/>
                  <a:gd name="T7" fmla="*/ 0 h 267"/>
                  <a:gd name="T8" fmla="*/ 0 w 219"/>
                  <a:gd name="T9" fmla="*/ 0 h 267"/>
                  <a:gd name="T10" fmla="*/ 0 w 219"/>
                  <a:gd name="T11" fmla="*/ 0 h 267"/>
                  <a:gd name="T12" fmla="*/ 0 w 219"/>
                  <a:gd name="T13" fmla="*/ 0 h 267"/>
                  <a:gd name="T14" fmla="*/ 0 w 219"/>
                  <a:gd name="T15" fmla="*/ 0 h 267"/>
                  <a:gd name="T16" fmla="*/ 0 w 219"/>
                  <a:gd name="T17" fmla="*/ 0 h 267"/>
                  <a:gd name="T18" fmla="*/ 0 w 219"/>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267"/>
                  <a:gd name="T32" fmla="*/ 219 w 219"/>
                  <a:gd name="T33" fmla="*/ 267 h 2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267">
                    <a:moveTo>
                      <a:pt x="77" y="17"/>
                    </a:moveTo>
                    <a:lnTo>
                      <a:pt x="42" y="55"/>
                    </a:lnTo>
                    <a:lnTo>
                      <a:pt x="26" y="87"/>
                    </a:lnTo>
                    <a:lnTo>
                      <a:pt x="11" y="138"/>
                    </a:lnTo>
                    <a:lnTo>
                      <a:pt x="11" y="167"/>
                    </a:lnTo>
                    <a:lnTo>
                      <a:pt x="0" y="210"/>
                    </a:lnTo>
                    <a:lnTo>
                      <a:pt x="178" y="267"/>
                    </a:lnTo>
                    <a:lnTo>
                      <a:pt x="219" y="0"/>
                    </a:lnTo>
                    <a:lnTo>
                      <a:pt x="146" y="17"/>
                    </a:lnTo>
                    <a:lnTo>
                      <a:pt x="77" y="17"/>
                    </a:lnTo>
                    <a:close/>
                  </a:path>
                </a:pathLst>
              </a:custGeom>
              <a:solidFill>
                <a:srgbClr val="C0C0C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0" name="Freeform 267">
                <a:extLst>
                  <a:ext uri="{FF2B5EF4-FFF2-40B4-BE49-F238E27FC236}">
                    <a16:creationId xmlns:a16="http://schemas.microsoft.com/office/drawing/2014/main" id="{446FFA6E-1212-41EC-BE85-19D44AA1FDFE}"/>
                  </a:ext>
                </a:extLst>
              </p:cNvPr>
              <p:cNvSpPr>
                <a:spLocks/>
              </p:cNvSpPr>
              <p:nvPr/>
            </p:nvSpPr>
            <p:spPr bwMode="auto">
              <a:xfrm>
                <a:off x="5436" y="1898"/>
                <a:ext cx="29" cy="37"/>
              </a:xfrm>
              <a:custGeom>
                <a:avLst/>
                <a:gdLst>
                  <a:gd name="T0" fmla="*/ 0 w 175"/>
                  <a:gd name="T1" fmla="*/ 0 h 220"/>
                  <a:gd name="T2" fmla="*/ 0 w 175"/>
                  <a:gd name="T3" fmla="*/ 0 h 220"/>
                  <a:gd name="T4" fmla="*/ 0 w 175"/>
                  <a:gd name="T5" fmla="*/ 0 h 220"/>
                  <a:gd name="T6" fmla="*/ 0 w 175"/>
                  <a:gd name="T7" fmla="*/ 0 h 220"/>
                  <a:gd name="T8" fmla="*/ 0 w 175"/>
                  <a:gd name="T9" fmla="*/ 0 h 220"/>
                  <a:gd name="T10" fmla="*/ 0 w 175"/>
                  <a:gd name="T11" fmla="*/ 0 h 220"/>
                  <a:gd name="T12" fmla="*/ 0 w 175"/>
                  <a:gd name="T13" fmla="*/ 0 h 220"/>
                  <a:gd name="T14" fmla="*/ 0 w 175"/>
                  <a:gd name="T15" fmla="*/ 0 h 220"/>
                  <a:gd name="T16" fmla="*/ 0 w 175"/>
                  <a:gd name="T17" fmla="*/ 0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220"/>
                  <a:gd name="T29" fmla="*/ 175 w 175"/>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220">
                    <a:moveTo>
                      <a:pt x="69" y="7"/>
                    </a:moveTo>
                    <a:lnTo>
                      <a:pt x="38" y="42"/>
                    </a:lnTo>
                    <a:lnTo>
                      <a:pt x="12" y="92"/>
                    </a:lnTo>
                    <a:lnTo>
                      <a:pt x="6" y="128"/>
                    </a:lnTo>
                    <a:lnTo>
                      <a:pt x="0" y="171"/>
                    </a:lnTo>
                    <a:lnTo>
                      <a:pt x="140" y="220"/>
                    </a:lnTo>
                    <a:lnTo>
                      <a:pt x="175" y="0"/>
                    </a:lnTo>
                    <a:lnTo>
                      <a:pt x="122" y="10"/>
                    </a:lnTo>
                    <a:lnTo>
                      <a:pt x="69" y="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sp>
        <p:nvSpPr>
          <p:cNvPr id="270" name="Freeform 268">
            <a:extLst>
              <a:ext uri="{FF2B5EF4-FFF2-40B4-BE49-F238E27FC236}">
                <a16:creationId xmlns:a16="http://schemas.microsoft.com/office/drawing/2014/main" id="{D2B0A1C9-B141-4B0D-91E3-C2BEE26BFB00}"/>
              </a:ext>
            </a:extLst>
          </p:cNvPr>
          <p:cNvSpPr>
            <a:spLocks/>
          </p:cNvSpPr>
          <p:nvPr/>
        </p:nvSpPr>
        <p:spPr bwMode="auto">
          <a:xfrm>
            <a:off x="8639175" y="3344863"/>
            <a:ext cx="195262" cy="212725"/>
          </a:xfrm>
          <a:custGeom>
            <a:avLst/>
            <a:gdLst>
              <a:gd name="T0" fmla="*/ 2147483646 w 741"/>
              <a:gd name="T1" fmla="*/ 2147483646 h 807"/>
              <a:gd name="T2" fmla="*/ 2147483646 w 741"/>
              <a:gd name="T3" fmla="*/ 2147483646 h 807"/>
              <a:gd name="T4" fmla="*/ 2147483646 w 741"/>
              <a:gd name="T5" fmla="*/ 2147483646 h 807"/>
              <a:gd name="T6" fmla="*/ 2147483646 w 741"/>
              <a:gd name="T7" fmla="*/ 2147483646 h 807"/>
              <a:gd name="T8" fmla="*/ 2147483646 w 741"/>
              <a:gd name="T9" fmla="*/ 2147483646 h 807"/>
              <a:gd name="T10" fmla="*/ 2147483646 w 741"/>
              <a:gd name="T11" fmla="*/ 2147483646 h 807"/>
              <a:gd name="T12" fmla="*/ 2147483646 w 741"/>
              <a:gd name="T13" fmla="*/ 2147483646 h 807"/>
              <a:gd name="T14" fmla="*/ 2147483646 w 741"/>
              <a:gd name="T15" fmla="*/ 2147483646 h 807"/>
              <a:gd name="T16" fmla="*/ 2147483646 w 741"/>
              <a:gd name="T17" fmla="*/ 2147483646 h 807"/>
              <a:gd name="T18" fmla="*/ 0 w 741"/>
              <a:gd name="T19" fmla="*/ 2147483646 h 807"/>
              <a:gd name="T20" fmla="*/ 0 w 741"/>
              <a:gd name="T21" fmla="*/ 2147483646 h 807"/>
              <a:gd name="T22" fmla="*/ 2147483646 w 741"/>
              <a:gd name="T23" fmla="*/ 2147483646 h 807"/>
              <a:gd name="T24" fmla="*/ 2147483646 w 741"/>
              <a:gd name="T25" fmla="*/ 2147483646 h 807"/>
              <a:gd name="T26" fmla="*/ 2147483646 w 741"/>
              <a:gd name="T27" fmla="*/ 2147483646 h 807"/>
              <a:gd name="T28" fmla="*/ 2147483646 w 741"/>
              <a:gd name="T29" fmla="*/ 2147483646 h 807"/>
              <a:gd name="T30" fmla="*/ 2147483646 w 741"/>
              <a:gd name="T31" fmla="*/ 2147483646 h 807"/>
              <a:gd name="T32" fmla="*/ 2147483646 w 741"/>
              <a:gd name="T33" fmla="*/ 2147483646 h 807"/>
              <a:gd name="T34" fmla="*/ 2147483646 w 741"/>
              <a:gd name="T35" fmla="*/ 2147483646 h 807"/>
              <a:gd name="T36" fmla="*/ 2147483646 w 741"/>
              <a:gd name="T37" fmla="*/ 2147483646 h 807"/>
              <a:gd name="T38" fmla="*/ 2147483646 w 741"/>
              <a:gd name="T39" fmla="*/ 2147483646 h 807"/>
              <a:gd name="T40" fmla="*/ 2147483646 w 741"/>
              <a:gd name="T41" fmla="*/ 2147483646 h 807"/>
              <a:gd name="T42" fmla="*/ 2147483646 w 741"/>
              <a:gd name="T43" fmla="*/ 2147483646 h 807"/>
              <a:gd name="T44" fmla="*/ 2147483646 w 741"/>
              <a:gd name="T45" fmla="*/ 2147483646 h 807"/>
              <a:gd name="T46" fmla="*/ 2147483646 w 741"/>
              <a:gd name="T47" fmla="*/ 2147483646 h 807"/>
              <a:gd name="T48" fmla="*/ 2147483646 w 741"/>
              <a:gd name="T49" fmla="*/ 2147483646 h 807"/>
              <a:gd name="T50" fmla="*/ 2147483646 w 741"/>
              <a:gd name="T51" fmla="*/ 2147483646 h 807"/>
              <a:gd name="T52" fmla="*/ 2147483646 w 741"/>
              <a:gd name="T53" fmla="*/ 2147483646 h 807"/>
              <a:gd name="T54" fmla="*/ 2147483646 w 741"/>
              <a:gd name="T55" fmla="*/ 2147483646 h 807"/>
              <a:gd name="T56" fmla="*/ 2147483646 w 741"/>
              <a:gd name="T57" fmla="*/ 2147483646 h 807"/>
              <a:gd name="T58" fmla="*/ 2147483646 w 741"/>
              <a:gd name="T59" fmla="*/ 2147483646 h 807"/>
              <a:gd name="T60" fmla="*/ 2147483646 w 741"/>
              <a:gd name="T61" fmla="*/ 2147483646 h 807"/>
              <a:gd name="T62" fmla="*/ 2147483646 w 741"/>
              <a:gd name="T63" fmla="*/ 2147483646 h 807"/>
              <a:gd name="T64" fmla="*/ 2147483646 w 741"/>
              <a:gd name="T65" fmla="*/ 2147483646 h 807"/>
              <a:gd name="T66" fmla="*/ 2147483646 w 741"/>
              <a:gd name="T67" fmla="*/ 0 h 807"/>
              <a:gd name="T68" fmla="*/ 2147483646 w 741"/>
              <a:gd name="T69" fmla="*/ 2147483646 h 807"/>
              <a:gd name="T70" fmla="*/ 2147483646 w 741"/>
              <a:gd name="T71" fmla="*/ 2147483646 h 8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1"/>
              <a:gd name="T109" fmla="*/ 0 h 807"/>
              <a:gd name="T110" fmla="*/ 741 w 741"/>
              <a:gd name="T111" fmla="*/ 807 h 8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1" h="807">
                <a:moveTo>
                  <a:pt x="243" y="26"/>
                </a:moveTo>
                <a:lnTo>
                  <a:pt x="179" y="74"/>
                </a:lnTo>
                <a:lnTo>
                  <a:pt x="144" y="131"/>
                </a:lnTo>
                <a:lnTo>
                  <a:pt x="112" y="192"/>
                </a:lnTo>
                <a:lnTo>
                  <a:pt x="92" y="224"/>
                </a:lnTo>
                <a:lnTo>
                  <a:pt x="92" y="259"/>
                </a:lnTo>
                <a:lnTo>
                  <a:pt x="109" y="300"/>
                </a:lnTo>
                <a:lnTo>
                  <a:pt x="77" y="332"/>
                </a:lnTo>
                <a:lnTo>
                  <a:pt x="26" y="420"/>
                </a:lnTo>
                <a:lnTo>
                  <a:pt x="0" y="467"/>
                </a:lnTo>
                <a:lnTo>
                  <a:pt x="0" y="482"/>
                </a:lnTo>
                <a:lnTo>
                  <a:pt x="6" y="498"/>
                </a:lnTo>
                <a:lnTo>
                  <a:pt x="28" y="503"/>
                </a:lnTo>
                <a:lnTo>
                  <a:pt x="60" y="504"/>
                </a:lnTo>
                <a:lnTo>
                  <a:pt x="79" y="511"/>
                </a:lnTo>
                <a:lnTo>
                  <a:pt x="77" y="546"/>
                </a:lnTo>
                <a:lnTo>
                  <a:pt x="67" y="587"/>
                </a:lnTo>
                <a:lnTo>
                  <a:pt x="86" y="609"/>
                </a:lnTo>
                <a:lnTo>
                  <a:pt x="80" y="639"/>
                </a:lnTo>
                <a:lnTo>
                  <a:pt x="95" y="659"/>
                </a:lnTo>
                <a:lnTo>
                  <a:pt x="110" y="713"/>
                </a:lnTo>
                <a:lnTo>
                  <a:pt x="133" y="728"/>
                </a:lnTo>
                <a:lnTo>
                  <a:pt x="167" y="728"/>
                </a:lnTo>
                <a:lnTo>
                  <a:pt x="217" y="721"/>
                </a:lnTo>
                <a:lnTo>
                  <a:pt x="269" y="713"/>
                </a:lnTo>
                <a:lnTo>
                  <a:pt x="263" y="807"/>
                </a:lnTo>
                <a:lnTo>
                  <a:pt x="658" y="681"/>
                </a:lnTo>
                <a:lnTo>
                  <a:pt x="626" y="606"/>
                </a:lnTo>
                <a:lnTo>
                  <a:pt x="634" y="549"/>
                </a:lnTo>
                <a:lnTo>
                  <a:pt x="741" y="441"/>
                </a:lnTo>
                <a:lnTo>
                  <a:pt x="741" y="155"/>
                </a:lnTo>
                <a:lnTo>
                  <a:pt x="668" y="77"/>
                </a:lnTo>
                <a:lnTo>
                  <a:pt x="577" y="35"/>
                </a:lnTo>
                <a:lnTo>
                  <a:pt x="481" y="0"/>
                </a:lnTo>
                <a:lnTo>
                  <a:pt x="355" y="18"/>
                </a:lnTo>
                <a:lnTo>
                  <a:pt x="243" y="26"/>
                </a:lnTo>
                <a:close/>
              </a:path>
            </a:pathLst>
          </a:custGeom>
          <a:solidFill>
            <a:srgbClr val="FFC080"/>
          </a:solidFill>
          <a:ln w="1588">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1" name="Freeform 269">
            <a:extLst>
              <a:ext uri="{FF2B5EF4-FFF2-40B4-BE49-F238E27FC236}">
                <a16:creationId xmlns:a16="http://schemas.microsoft.com/office/drawing/2014/main" id="{09F78229-DFF5-44E8-B6F9-4A6CF6A5F8A3}"/>
              </a:ext>
            </a:extLst>
          </p:cNvPr>
          <p:cNvSpPr>
            <a:spLocks/>
          </p:cNvSpPr>
          <p:nvPr/>
        </p:nvSpPr>
        <p:spPr bwMode="auto">
          <a:xfrm>
            <a:off x="8648700" y="3473450"/>
            <a:ext cx="11112" cy="3175"/>
          </a:xfrm>
          <a:custGeom>
            <a:avLst/>
            <a:gdLst>
              <a:gd name="T0" fmla="*/ 0 w 42"/>
              <a:gd name="T1" fmla="*/ 2147483646 h 9"/>
              <a:gd name="T2" fmla="*/ 2147483646 w 42"/>
              <a:gd name="T3" fmla="*/ 2147483646 h 9"/>
              <a:gd name="T4" fmla="*/ 2147483646 w 42"/>
              <a:gd name="T5" fmla="*/ 2147483646 h 9"/>
              <a:gd name="T6" fmla="*/ 2147483646 w 42"/>
              <a:gd name="T7" fmla="*/ 2147483646 h 9"/>
              <a:gd name="T8" fmla="*/ 2147483646 w 42"/>
              <a:gd name="T9" fmla="*/ 2147483646 h 9"/>
              <a:gd name="T10" fmla="*/ 2147483646 w 42"/>
              <a:gd name="T11" fmla="*/ 0 h 9"/>
              <a:gd name="T12" fmla="*/ 0 w 42"/>
              <a:gd name="T13" fmla="*/ 2147483646 h 9"/>
              <a:gd name="T14" fmla="*/ 0 60000 65536"/>
              <a:gd name="T15" fmla="*/ 0 60000 65536"/>
              <a:gd name="T16" fmla="*/ 0 60000 65536"/>
              <a:gd name="T17" fmla="*/ 0 60000 65536"/>
              <a:gd name="T18" fmla="*/ 0 60000 65536"/>
              <a:gd name="T19" fmla="*/ 0 60000 65536"/>
              <a:gd name="T20" fmla="*/ 0 60000 65536"/>
              <a:gd name="T21" fmla="*/ 0 w 42"/>
              <a:gd name="T22" fmla="*/ 0 h 9"/>
              <a:gd name="T23" fmla="*/ 42 w 4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9">
                <a:moveTo>
                  <a:pt x="0" y="3"/>
                </a:moveTo>
                <a:lnTo>
                  <a:pt x="9" y="8"/>
                </a:lnTo>
                <a:lnTo>
                  <a:pt x="30" y="6"/>
                </a:lnTo>
                <a:lnTo>
                  <a:pt x="39" y="9"/>
                </a:lnTo>
                <a:lnTo>
                  <a:pt x="42" y="2"/>
                </a:lnTo>
                <a:lnTo>
                  <a:pt x="29" y="0"/>
                </a:lnTo>
                <a:lnTo>
                  <a:pt x="0" y="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2" name="Freeform 270">
            <a:extLst>
              <a:ext uri="{FF2B5EF4-FFF2-40B4-BE49-F238E27FC236}">
                <a16:creationId xmlns:a16="http://schemas.microsoft.com/office/drawing/2014/main" id="{64BBF8E9-88ED-4670-93CB-4087EE0F677C}"/>
              </a:ext>
            </a:extLst>
          </p:cNvPr>
          <p:cNvSpPr>
            <a:spLocks/>
          </p:cNvSpPr>
          <p:nvPr/>
        </p:nvSpPr>
        <p:spPr bwMode="auto">
          <a:xfrm>
            <a:off x="8659812" y="3465513"/>
            <a:ext cx="4763" cy="7937"/>
          </a:xfrm>
          <a:custGeom>
            <a:avLst/>
            <a:gdLst>
              <a:gd name="T0" fmla="*/ 0 w 17"/>
              <a:gd name="T1" fmla="*/ 0 h 31"/>
              <a:gd name="T2" fmla="*/ 2147483646 w 17"/>
              <a:gd name="T3" fmla="*/ 2147483646 h 31"/>
              <a:gd name="T4" fmla="*/ 2147483646 w 17"/>
              <a:gd name="T5" fmla="*/ 2147483646 h 31"/>
              <a:gd name="T6" fmla="*/ 2147483646 w 17"/>
              <a:gd name="T7" fmla="*/ 2147483646 h 31"/>
              <a:gd name="T8" fmla="*/ 2147483646 w 17"/>
              <a:gd name="T9" fmla="*/ 2147483646 h 31"/>
              <a:gd name="T10" fmla="*/ 2147483646 w 17"/>
              <a:gd name="T11" fmla="*/ 2147483646 h 31"/>
              <a:gd name="T12" fmla="*/ 0 w 17"/>
              <a:gd name="T13" fmla="*/ 0 h 31"/>
              <a:gd name="T14" fmla="*/ 0 60000 65536"/>
              <a:gd name="T15" fmla="*/ 0 60000 65536"/>
              <a:gd name="T16" fmla="*/ 0 60000 65536"/>
              <a:gd name="T17" fmla="*/ 0 60000 65536"/>
              <a:gd name="T18" fmla="*/ 0 60000 65536"/>
              <a:gd name="T19" fmla="*/ 0 60000 65536"/>
              <a:gd name="T20" fmla="*/ 0 60000 65536"/>
              <a:gd name="T21" fmla="*/ 0 w 17"/>
              <a:gd name="T22" fmla="*/ 0 h 31"/>
              <a:gd name="T23" fmla="*/ 17 w 1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1">
                <a:moveTo>
                  <a:pt x="0" y="0"/>
                </a:moveTo>
                <a:lnTo>
                  <a:pt x="11" y="7"/>
                </a:lnTo>
                <a:lnTo>
                  <a:pt x="11" y="16"/>
                </a:lnTo>
                <a:lnTo>
                  <a:pt x="13" y="31"/>
                </a:lnTo>
                <a:lnTo>
                  <a:pt x="17" y="12"/>
                </a:lnTo>
                <a:lnTo>
                  <a:pt x="17" y="1"/>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3" name="Freeform 271">
            <a:extLst>
              <a:ext uri="{FF2B5EF4-FFF2-40B4-BE49-F238E27FC236}">
                <a16:creationId xmlns:a16="http://schemas.microsoft.com/office/drawing/2014/main" id="{2A03A3C4-E613-4A2F-8E20-A5C00742F587}"/>
              </a:ext>
            </a:extLst>
          </p:cNvPr>
          <p:cNvSpPr>
            <a:spLocks/>
          </p:cNvSpPr>
          <p:nvPr/>
        </p:nvSpPr>
        <p:spPr bwMode="auto">
          <a:xfrm>
            <a:off x="8667750" y="3438525"/>
            <a:ext cx="4762" cy="15875"/>
          </a:xfrm>
          <a:custGeom>
            <a:avLst/>
            <a:gdLst>
              <a:gd name="T0" fmla="*/ 2147483646 w 19"/>
              <a:gd name="T1" fmla="*/ 0 h 60"/>
              <a:gd name="T2" fmla="*/ 2147483646 w 19"/>
              <a:gd name="T3" fmla="*/ 2147483646 h 60"/>
              <a:gd name="T4" fmla="*/ 0 w 19"/>
              <a:gd name="T5" fmla="*/ 2147483646 h 60"/>
              <a:gd name="T6" fmla="*/ 2147483646 w 19"/>
              <a:gd name="T7" fmla="*/ 2147483646 h 60"/>
              <a:gd name="T8" fmla="*/ 2147483646 w 19"/>
              <a:gd name="T9" fmla="*/ 0 h 60"/>
              <a:gd name="T10" fmla="*/ 0 60000 65536"/>
              <a:gd name="T11" fmla="*/ 0 60000 65536"/>
              <a:gd name="T12" fmla="*/ 0 60000 65536"/>
              <a:gd name="T13" fmla="*/ 0 60000 65536"/>
              <a:gd name="T14" fmla="*/ 0 60000 65536"/>
              <a:gd name="T15" fmla="*/ 0 w 19"/>
              <a:gd name="T16" fmla="*/ 0 h 60"/>
              <a:gd name="T17" fmla="*/ 19 w 19"/>
              <a:gd name="T18" fmla="*/ 60 h 60"/>
            </a:gdLst>
            <a:ahLst/>
            <a:cxnLst>
              <a:cxn ang="T10">
                <a:pos x="T0" y="T1"/>
              </a:cxn>
              <a:cxn ang="T11">
                <a:pos x="T2" y="T3"/>
              </a:cxn>
              <a:cxn ang="T12">
                <a:pos x="T4" y="T5"/>
              </a:cxn>
              <a:cxn ang="T13">
                <a:pos x="T6" y="T7"/>
              </a:cxn>
              <a:cxn ang="T14">
                <a:pos x="T8" y="T9"/>
              </a:cxn>
            </a:cxnLst>
            <a:rect l="T15" t="T16" r="T17" b="T18"/>
            <a:pathLst>
              <a:path w="19" h="60">
                <a:moveTo>
                  <a:pt x="19" y="0"/>
                </a:moveTo>
                <a:lnTo>
                  <a:pt x="5" y="34"/>
                </a:lnTo>
                <a:lnTo>
                  <a:pt x="0" y="60"/>
                </a:lnTo>
                <a:lnTo>
                  <a:pt x="9" y="43"/>
                </a:lnTo>
                <a:lnTo>
                  <a:pt x="1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4" name="Freeform 272">
            <a:extLst>
              <a:ext uri="{FF2B5EF4-FFF2-40B4-BE49-F238E27FC236}">
                <a16:creationId xmlns:a16="http://schemas.microsoft.com/office/drawing/2014/main" id="{FDD44E96-0122-4432-BC9E-0B22ED1BE942}"/>
              </a:ext>
            </a:extLst>
          </p:cNvPr>
          <p:cNvSpPr>
            <a:spLocks/>
          </p:cNvSpPr>
          <p:nvPr/>
        </p:nvSpPr>
        <p:spPr bwMode="auto">
          <a:xfrm>
            <a:off x="8670925" y="3422650"/>
            <a:ext cx="20637" cy="14288"/>
          </a:xfrm>
          <a:custGeom>
            <a:avLst/>
            <a:gdLst>
              <a:gd name="T0" fmla="*/ 0 w 80"/>
              <a:gd name="T1" fmla="*/ 0 h 51"/>
              <a:gd name="T2" fmla="*/ 2147483646 w 80"/>
              <a:gd name="T3" fmla="*/ 2147483646 h 51"/>
              <a:gd name="T4" fmla="*/ 2147483646 w 80"/>
              <a:gd name="T5" fmla="*/ 2147483646 h 51"/>
              <a:gd name="T6" fmla="*/ 2147483646 w 80"/>
              <a:gd name="T7" fmla="*/ 2147483646 h 51"/>
              <a:gd name="T8" fmla="*/ 2147483646 w 80"/>
              <a:gd name="T9" fmla="*/ 2147483646 h 51"/>
              <a:gd name="T10" fmla="*/ 2147483646 w 80"/>
              <a:gd name="T11" fmla="*/ 2147483646 h 51"/>
              <a:gd name="T12" fmla="*/ 2147483646 w 80"/>
              <a:gd name="T13" fmla="*/ 2147483646 h 51"/>
              <a:gd name="T14" fmla="*/ 2147483646 w 80"/>
              <a:gd name="T15" fmla="*/ 2147483646 h 51"/>
              <a:gd name="T16" fmla="*/ 2147483646 w 80"/>
              <a:gd name="T17" fmla="*/ 2147483646 h 51"/>
              <a:gd name="T18" fmla="*/ 2147483646 w 80"/>
              <a:gd name="T19" fmla="*/ 2147483646 h 51"/>
              <a:gd name="T20" fmla="*/ 0 w 80"/>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51"/>
              <a:gd name="T35" fmla="*/ 80 w 80"/>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51">
                <a:moveTo>
                  <a:pt x="0" y="0"/>
                </a:moveTo>
                <a:lnTo>
                  <a:pt x="17" y="28"/>
                </a:lnTo>
                <a:lnTo>
                  <a:pt x="13" y="35"/>
                </a:lnTo>
                <a:lnTo>
                  <a:pt x="13" y="40"/>
                </a:lnTo>
                <a:lnTo>
                  <a:pt x="9" y="51"/>
                </a:lnTo>
                <a:lnTo>
                  <a:pt x="20" y="34"/>
                </a:lnTo>
                <a:lnTo>
                  <a:pt x="35" y="34"/>
                </a:lnTo>
                <a:lnTo>
                  <a:pt x="52" y="28"/>
                </a:lnTo>
                <a:lnTo>
                  <a:pt x="80" y="26"/>
                </a:lnTo>
                <a:lnTo>
                  <a:pt x="52" y="9"/>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5" name="Freeform 273">
            <a:extLst>
              <a:ext uri="{FF2B5EF4-FFF2-40B4-BE49-F238E27FC236}">
                <a16:creationId xmlns:a16="http://schemas.microsoft.com/office/drawing/2014/main" id="{5F4DA5FC-0E78-4925-812B-630153402C85}"/>
              </a:ext>
            </a:extLst>
          </p:cNvPr>
          <p:cNvSpPr>
            <a:spLocks/>
          </p:cNvSpPr>
          <p:nvPr/>
        </p:nvSpPr>
        <p:spPr bwMode="auto">
          <a:xfrm>
            <a:off x="8666162" y="3403600"/>
            <a:ext cx="34925" cy="12700"/>
          </a:xfrm>
          <a:custGeom>
            <a:avLst/>
            <a:gdLst>
              <a:gd name="T0" fmla="*/ 0 w 135"/>
              <a:gd name="T1" fmla="*/ 2147483646 h 48"/>
              <a:gd name="T2" fmla="*/ 2147483646 w 135"/>
              <a:gd name="T3" fmla="*/ 2147483646 h 48"/>
              <a:gd name="T4" fmla="*/ 2147483646 w 135"/>
              <a:gd name="T5" fmla="*/ 2147483646 h 48"/>
              <a:gd name="T6" fmla="*/ 2147483646 w 135"/>
              <a:gd name="T7" fmla="*/ 2147483646 h 48"/>
              <a:gd name="T8" fmla="*/ 2147483646 w 135"/>
              <a:gd name="T9" fmla="*/ 2147483646 h 48"/>
              <a:gd name="T10" fmla="*/ 2147483646 w 135"/>
              <a:gd name="T11" fmla="*/ 2147483646 h 48"/>
              <a:gd name="T12" fmla="*/ 2147483646 w 135"/>
              <a:gd name="T13" fmla="*/ 2147483646 h 48"/>
              <a:gd name="T14" fmla="*/ 2147483646 w 135"/>
              <a:gd name="T15" fmla="*/ 2147483646 h 48"/>
              <a:gd name="T16" fmla="*/ 2147483646 w 135"/>
              <a:gd name="T17" fmla="*/ 2147483646 h 48"/>
              <a:gd name="T18" fmla="*/ 2147483646 w 135"/>
              <a:gd name="T19" fmla="*/ 0 h 48"/>
              <a:gd name="T20" fmla="*/ 2147483646 w 135"/>
              <a:gd name="T21" fmla="*/ 2147483646 h 48"/>
              <a:gd name="T22" fmla="*/ 2147483646 w 135"/>
              <a:gd name="T23" fmla="*/ 2147483646 h 48"/>
              <a:gd name="T24" fmla="*/ 2147483646 w 135"/>
              <a:gd name="T25" fmla="*/ 2147483646 h 48"/>
              <a:gd name="T26" fmla="*/ 2147483646 w 135"/>
              <a:gd name="T27" fmla="*/ 2147483646 h 48"/>
              <a:gd name="T28" fmla="*/ 0 w 135"/>
              <a:gd name="T29" fmla="*/ 2147483646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
              <a:gd name="T46" fmla="*/ 0 h 48"/>
              <a:gd name="T47" fmla="*/ 135 w 135"/>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 h="48">
                <a:moveTo>
                  <a:pt x="0" y="25"/>
                </a:moveTo>
                <a:lnTo>
                  <a:pt x="6" y="42"/>
                </a:lnTo>
                <a:lnTo>
                  <a:pt x="20" y="48"/>
                </a:lnTo>
                <a:lnTo>
                  <a:pt x="42" y="34"/>
                </a:lnTo>
                <a:lnTo>
                  <a:pt x="69" y="25"/>
                </a:lnTo>
                <a:lnTo>
                  <a:pt x="113" y="24"/>
                </a:lnTo>
                <a:lnTo>
                  <a:pt x="135" y="27"/>
                </a:lnTo>
                <a:lnTo>
                  <a:pt x="101" y="12"/>
                </a:lnTo>
                <a:lnTo>
                  <a:pt x="77" y="6"/>
                </a:lnTo>
                <a:lnTo>
                  <a:pt x="80" y="0"/>
                </a:lnTo>
                <a:lnTo>
                  <a:pt x="57" y="9"/>
                </a:lnTo>
                <a:lnTo>
                  <a:pt x="59" y="3"/>
                </a:lnTo>
                <a:lnTo>
                  <a:pt x="40" y="12"/>
                </a:lnTo>
                <a:lnTo>
                  <a:pt x="23" y="12"/>
                </a:lnTo>
                <a:lnTo>
                  <a:pt x="0" y="2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6" name="Freeform 274">
            <a:extLst>
              <a:ext uri="{FF2B5EF4-FFF2-40B4-BE49-F238E27FC236}">
                <a16:creationId xmlns:a16="http://schemas.microsoft.com/office/drawing/2014/main" id="{0D3C2137-661B-41D1-B9AD-26D446B9B4FF}"/>
              </a:ext>
            </a:extLst>
          </p:cNvPr>
          <p:cNvSpPr>
            <a:spLocks/>
          </p:cNvSpPr>
          <p:nvPr/>
        </p:nvSpPr>
        <p:spPr bwMode="auto">
          <a:xfrm>
            <a:off x="8745537" y="3421063"/>
            <a:ext cx="20638" cy="41275"/>
          </a:xfrm>
          <a:custGeom>
            <a:avLst/>
            <a:gdLst>
              <a:gd name="T0" fmla="*/ 0 w 78"/>
              <a:gd name="T1" fmla="*/ 2147483646 h 159"/>
              <a:gd name="T2" fmla="*/ 2147483646 w 78"/>
              <a:gd name="T3" fmla="*/ 2147483646 h 159"/>
              <a:gd name="T4" fmla="*/ 2147483646 w 78"/>
              <a:gd name="T5" fmla="*/ 2147483646 h 159"/>
              <a:gd name="T6" fmla="*/ 2147483646 w 78"/>
              <a:gd name="T7" fmla="*/ 2147483646 h 159"/>
              <a:gd name="T8" fmla="*/ 2147483646 w 78"/>
              <a:gd name="T9" fmla="*/ 2147483646 h 159"/>
              <a:gd name="T10" fmla="*/ 2147483646 w 78"/>
              <a:gd name="T11" fmla="*/ 2147483646 h 159"/>
              <a:gd name="T12" fmla="*/ 2147483646 w 78"/>
              <a:gd name="T13" fmla="*/ 2147483646 h 159"/>
              <a:gd name="T14" fmla="*/ 2147483646 w 78"/>
              <a:gd name="T15" fmla="*/ 2147483646 h 159"/>
              <a:gd name="T16" fmla="*/ 2147483646 w 78"/>
              <a:gd name="T17" fmla="*/ 2147483646 h 159"/>
              <a:gd name="T18" fmla="*/ 2147483646 w 78"/>
              <a:gd name="T19" fmla="*/ 2147483646 h 159"/>
              <a:gd name="T20" fmla="*/ 2147483646 w 78"/>
              <a:gd name="T21" fmla="*/ 2147483646 h 159"/>
              <a:gd name="T22" fmla="*/ 2147483646 w 78"/>
              <a:gd name="T23" fmla="*/ 2147483646 h 159"/>
              <a:gd name="T24" fmla="*/ 2147483646 w 78"/>
              <a:gd name="T25" fmla="*/ 2147483646 h 159"/>
              <a:gd name="T26" fmla="*/ 2147483646 w 78"/>
              <a:gd name="T27" fmla="*/ 2147483646 h 159"/>
              <a:gd name="T28" fmla="*/ 2147483646 w 78"/>
              <a:gd name="T29" fmla="*/ 2147483646 h 159"/>
              <a:gd name="T30" fmla="*/ 2147483646 w 78"/>
              <a:gd name="T31" fmla="*/ 2147483646 h 159"/>
              <a:gd name="T32" fmla="*/ 2147483646 w 78"/>
              <a:gd name="T33" fmla="*/ 2147483646 h 159"/>
              <a:gd name="T34" fmla="*/ 2147483646 w 78"/>
              <a:gd name="T35" fmla="*/ 2147483646 h 159"/>
              <a:gd name="T36" fmla="*/ 2147483646 w 78"/>
              <a:gd name="T37" fmla="*/ 2147483646 h 159"/>
              <a:gd name="T38" fmla="*/ 2147483646 w 78"/>
              <a:gd name="T39" fmla="*/ 2147483646 h 159"/>
              <a:gd name="T40" fmla="*/ 2147483646 w 78"/>
              <a:gd name="T41" fmla="*/ 0 h 159"/>
              <a:gd name="T42" fmla="*/ 2147483646 w 78"/>
              <a:gd name="T43" fmla="*/ 2147483646 h 159"/>
              <a:gd name="T44" fmla="*/ 0 w 78"/>
              <a:gd name="T45" fmla="*/ 2147483646 h 1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159"/>
              <a:gd name="T71" fmla="*/ 78 w 78"/>
              <a:gd name="T72" fmla="*/ 159 h 1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159">
                <a:moveTo>
                  <a:pt x="0" y="30"/>
                </a:moveTo>
                <a:lnTo>
                  <a:pt x="24" y="10"/>
                </a:lnTo>
                <a:lnTo>
                  <a:pt x="52" y="15"/>
                </a:lnTo>
                <a:lnTo>
                  <a:pt x="68" y="41"/>
                </a:lnTo>
                <a:lnTo>
                  <a:pt x="71" y="77"/>
                </a:lnTo>
                <a:lnTo>
                  <a:pt x="68" y="105"/>
                </a:lnTo>
                <a:lnTo>
                  <a:pt x="59" y="128"/>
                </a:lnTo>
                <a:lnTo>
                  <a:pt x="44" y="93"/>
                </a:lnTo>
                <a:lnTo>
                  <a:pt x="31" y="73"/>
                </a:lnTo>
                <a:lnTo>
                  <a:pt x="5" y="60"/>
                </a:lnTo>
                <a:lnTo>
                  <a:pt x="25" y="89"/>
                </a:lnTo>
                <a:lnTo>
                  <a:pt x="47" y="111"/>
                </a:lnTo>
                <a:lnTo>
                  <a:pt x="49" y="134"/>
                </a:lnTo>
                <a:lnTo>
                  <a:pt x="40" y="156"/>
                </a:lnTo>
                <a:lnTo>
                  <a:pt x="28" y="159"/>
                </a:lnTo>
                <a:lnTo>
                  <a:pt x="61" y="151"/>
                </a:lnTo>
                <a:lnTo>
                  <a:pt x="77" y="117"/>
                </a:lnTo>
                <a:lnTo>
                  <a:pt x="78" y="73"/>
                </a:lnTo>
                <a:lnTo>
                  <a:pt x="77" y="33"/>
                </a:lnTo>
                <a:lnTo>
                  <a:pt x="59" y="7"/>
                </a:lnTo>
                <a:lnTo>
                  <a:pt x="34" y="0"/>
                </a:lnTo>
                <a:lnTo>
                  <a:pt x="10" y="4"/>
                </a:lnTo>
                <a:lnTo>
                  <a:pt x="0" y="3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7" name="Freeform 275">
            <a:extLst>
              <a:ext uri="{FF2B5EF4-FFF2-40B4-BE49-F238E27FC236}">
                <a16:creationId xmlns:a16="http://schemas.microsoft.com/office/drawing/2014/main" id="{EFF4DD3C-FCE2-442A-9740-C39C76F51717}"/>
              </a:ext>
            </a:extLst>
          </p:cNvPr>
          <p:cNvSpPr>
            <a:spLocks/>
          </p:cNvSpPr>
          <p:nvPr/>
        </p:nvSpPr>
        <p:spPr bwMode="auto">
          <a:xfrm>
            <a:off x="8740775" y="3414713"/>
            <a:ext cx="33337" cy="55562"/>
          </a:xfrm>
          <a:custGeom>
            <a:avLst/>
            <a:gdLst>
              <a:gd name="T0" fmla="*/ 0 w 129"/>
              <a:gd name="T1" fmla="*/ 2147483646 h 215"/>
              <a:gd name="T2" fmla="*/ 2147483646 w 129"/>
              <a:gd name="T3" fmla="*/ 2147483646 h 215"/>
              <a:gd name="T4" fmla="*/ 2147483646 w 129"/>
              <a:gd name="T5" fmla="*/ 2147483646 h 215"/>
              <a:gd name="T6" fmla="*/ 2147483646 w 129"/>
              <a:gd name="T7" fmla="*/ 2147483646 h 215"/>
              <a:gd name="T8" fmla="*/ 2147483646 w 129"/>
              <a:gd name="T9" fmla="*/ 2147483646 h 215"/>
              <a:gd name="T10" fmla="*/ 2147483646 w 129"/>
              <a:gd name="T11" fmla="*/ 2147483646 h 215"/>
              <a:gd name="T12" fmla="*/ 2147483646 w 129"/>
              <a:gd name="T13" fmla="*/ 2147483646 h 215"/>
              <a:gd name="T14" fmla="*/ 2147483646 w 129"/>
              <a:gd name="T15" fmla="*/ 2147483646 h 215"/>
              <a:gd name="T16" fmla="*/ 2147483646 w 129"/>
              <a:gd name="T17" fmla="*/ 2147483646 h 215"/>
              <a:gd name="T18" fmla="*/ 2147483646 w 129"/>
              <a:gd name="T19" fmla="*/ 2147483646 h 215"/>
              <a:gd name="T20" fmla="*/ 2147483646 w 129"/>
              <a:gd name="T21" fmla="*/ 2147483646 h 215"/>
              <a:gd name="T22" fmla="*/ 2147483646 w 129"/>
              <a:gd name="T23" fmla="*/ 2147483646 h 215"/>
              <a:gd name="T24" fmla="*/ 2147483646 w 129"/>
              <a:gd name="T25" fmla="*/ 2147483646 h 215"/>
              <a:gd name="T26" fmla="*/ 2147483646 w 129"/>
              <a:gd name="T27" fmla="*/ 2147483646 h 215"/>
              <a:gd name="T28" fmla="*/ 2147483646 w 129"/>
              <a:gd name="T29" fmla="*/ 2147483646 h 215"/>
              <a:gd name="T30" fmla="*/ 2147483646 w 129"/>
              <a:gd name="T31" fmla="*/ 2147483646 h 215"/>
              <a:gd name="T32" fmla="*/ 2147483646 w 129"/>
              <a:gd name="T33" fmla="*/ 2147483646 h 215"/>
              <a:gd name="T34" fmla="*/ 2147483646 w 129"/>
              <a:gd name="T35" fmla="*/ 2147483646 h 215"/>
              <a:gd name="T36" fmla="*/ 2147483646 w 129"/>
              <a:gd name="T37" fmla="*/ 2147483646 h 215"/>
              <a:gd name="T38" fmla="*/ 2147483646 w 129"/>
              <a:gd name="T39" fmla="*/ 2147483646 h 215"/>
              <a:gd name="T40" fmla="*/ 2147483646 w 129"/>
              <a:gd name="T41" fmla="*/ 2147483646 h 215"/>
              <a:gd name="T42" fmla="*/ 2147483646 w 129"/>
              <a:gd name="T43" fmla="*/ 2147483646 h 215"/>
              <a:gd name="T44" fmla="*/ 2147483646 w 129"/>
              <a:gd name="T45" fmla="*/ 2147483646 h 215"/>
              <a:gd name="T46" fmla="*/ 2147483646 w 129"/>
              <a:gd name="T47" fmla="*/ 0 h 215"/>
              <a:gd name="T48" fmla="*/ 2147483646 w 129"/>
              <a:gd name="T49" fmla="*/ 2147483646 h 215"/>
              <a:gd name="T50" fmla="*/ 2147483646 w 129"/>
              <a:gd name="T51" fmla="*/ 2147483646 h 215"/>
              <a:gd name="T52" fmla="*/ 0 w 129"/>
              <a:gd name="T53" fmla="*/ 2147483646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9"/>
              <a:gd name="T82" fmla="*/ 0 h 215"/>
              <a:gd name="T83" fmla="*/ 129 w 129"/>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9" h="215">
                <a:moveTo>
                  <a:pt x="0" y="53"/>
                </a:moveTo>
                <a:lnTo>
                  <a:pt x="20" y="19"/>
                </a:lnTo>
                <a:lnTo>
                  <a:pt x="54" y="9"/>
                </a:lnTo>
                <a:lnTo>
                  <a:pt x="95" y="16"/>
                </a:lnTo>
                <a:lnTo>
                  <a:pt x="109" y="35"/>
                </a:lnTo>
                <a:lnTo>
                  <a:pt x="120" y="67"/>
                </a:lnTo>
                <a:lnTo>
                  <a:pt x="120" y="93"/>
                </a:lnTo>
                <a:lnTo>
                  <a:pt x="114" y="111"/>
                </a:lnTo>
                <a:lnTo>
                  <a:pt x="114" y="137"/>
                </a:lnTo>
                <a:lnTo>
                  <a:pt x="107" y="168"/>
                </a:lnTo>
                <a:lnTo>
                  <a:pt x="80" y="198"/>
                </a:lnTo>
                <a:lnTo>
                  <a:pt x="63" y="198"/>
                </a:lnTo>
                <a:lnTo>
                  <a:pt x="40" y="198"/>
                </a:lnTo>
                <a:lnTo>
                  <a:pt x="40" y="203"/>
                </a:lnTo>
                <a:lnTo>
                  <a:pt x="57" y="215"/>
                </a:lnTo>
                <a:lnTo>
                  <a:pt x="76" y="211"/>
                </a:lnTo>
                <a:lnTo>
                  <a:pt x="101" y="201"/>
                </a:lnTo>
                <a:lnTo>
                  <a:pt x="121" y="171"/>
                </a:lnTo>
                <a:lnTo>
                  <a:pt x="123" y="121"/>
                </a:lnTo>
                <a:lnTo>
                  <a:pt x="129" y="87"/>
                </a:lnTo>
                <a:lnTo>
                  <a:pt x="129" y="58"/>
                </a:lnTo>
                <a:lnTo>
                  <a:pt x="117" y="32"/>
                </a:lnTo>
                <a:lnTo>
                  <a:pt x="103" y="9"/>
                </a:lnTo>
                <a:lnTo>
                  <a:pt x="69" y="0"/>
                </a:lnTo>
                <a:lnTo>
                  <a:pt x="20" y="6"/>
                </a:lnTo>
                <a:lnTo>
                  <a:pt x="3" y="19"/>
                </a:lnTo>
                <a:lnTo>
                  <a:pt x="0" y="5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8" name="Freeform 276">
            <a:extLst>
              <a:ext uri="{FF2B5EF4-FFF2-40B4-BE49-F238E27FC236}">
                <a16:creationId xmlns:a16="http://schemas.microsoft.com/office/drawing/2014/main" id="{729164A2-CCEB-49C1-935A-9749D57A2DE7}"/>
              </a:ext>
            </a:extLst>
          </p:cNvPr>
          <p:cNvSpPr>
            <a:spLocks/>
          </p:cNvSpPr>
          <p:nvPr/>
        </p:nvSpPr>
        <p:spPr bwMode="auto">
          <a:xfrm>
            <a:off x="8723312" y="3475038"/>
            <a:ext cx="30163" cy="47625"/>
          </a:xfrm>
          <a:custGeom>
            <a:avLst/>
            <a:gdLst>
              <a:gd name="T0" fmla="*/ 2147483646 w 118"/>
              <a:gd name="T1" fmla="*/ 0 h 179"/>
              <a:gd name="T2" fmla="*/ 2147483646 w 118"/>
              <a:gd name="T3" fmla="*/ 2147483646 h 179"/>
              <a:gd name="T4" fmla="*/ 2147483646 w 118"/>
              <a:gd name="T5" fmla="*/ 2147483646 h 179"/>
              <a:gd name="T6" fmla="*/ 2147483646 w 118"/>
              <a:gd name="T7" fmla="*/ 2147483646 h 179"/>
              <a:gd name="T8" fmla="*/ 2147483646 w 118"/>
              <a:gd name="T9" fmla="*/ 2147483646 h 179"/>
              <a:gd name="T10" fmla="*/ 0 w 118"/>
              <a:gd name="T11" fmla="*/ 2147483646 h 179"/>
              <a:gd name="T12" fmla="*/ 2147483646 w 118"/>
              <a:gd name="T13" fmla="*/ 2147483646 h 179"/>
              <a:gd name="T14" fmla="*/ 2147483646 w 118"/>
              <a:gd name="T15" fmla="*/ 2147483646 h 179"/>
              <a:gd name="T16" fmla="*/ 2147483646 w 118"/>
              <a:gd name="T17" fmla="*/ 2147483646 h 179"/>
              <a:gd name="T18" fmla="*/ 2147483646 w 118"/>
              <a:gd name="T19" fmla="*/ 0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79"/>
              <a:gd name="T32" fmla="*/ 118 w 118"/>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79">
                <a:moveTo>
                  <a:pt x="118" y="0"/>
                </a:moveTo>
                <a:lnTo>
                  <a:pt x="102" y="39"/>
                </a:lnTo>
                <a:lnTo>
                  <a:pt x="77" y="80"/>
                </a:lnTo>
                <a:lnTo>
                  <a:pt x="52" y="116"/>
                </a:lnTo>
                <a:lnTo>
                  <a:pt x="17" y="164"/>
                </a:lnTo>
                <a:lnTo>
                  <a:pt x="0" y="179"/>
                </a:lnTo>
                <a:lnTo>
                  <a:pt x="39" y="159"/>
                </a:lnTo>
                <a:lnTo>
                  <a:pt x="70" y="115"/>
                </a:lnTo>
                <a:lnTo>
                  <a:pt x="99" y="67"/>
                </a:lnTo>
                <a:lnTo>
                  <a:pt x="118"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9" name="Freeform 277">
            <a:extLst>
              <a:ext uri="{FF2B5EF4-FFF2-40B4-BE49-F238E27FC236}">
                <a16:creationId xmlns:a16="http://schemas.microsoft.com/office/drawing/2014/main" id="{D1541609-49F1-44D3-84BA-3F64FB41FB47}"/>
              </a:ext>
            </a:extLst>
          </p:cNvPr>
          <p:cNvSpPr>
            <a:spLocks/>
          </p:cNvSpPr>
          <p:nvPr/>
        </p:nvSpPr>
        <p:spPr bwMode="auto">
          <a:xfrm>
            <a:off x="8670925" y="3314700"/>
            <a:ext cx="177800" cy="176213"/>
          </a:xfrm>
          <a:custGeom>
            <a:avLst/>
            <a:gdLst>
              <a:gd name="T0" fmla="*/ 2147483646 w 671"/>
              <a:gd name="T1" fmla="*/ 2147483646 h 670"/>
              <a:gd name="T2" fmla="*/ 2147483646 w 671"/>
              <a:gd name="T3" fmla="*/ 2147483646 h 670"/>
              <a:gd name="T4" fmla="*/ 2147483646 w 671"/>
              <a:gd name="T5" fmla="*/ 2147483646 h 670"/>
              <a:gd name="T6" fmla="*/ 2147483646 w 671"/>
              <a:gd name="T7" fmla="*/ 2147483646 h 670"/>
              <a:gd name="T8" fmla="*/ 2147483646 w 671"/>
              <a:gd name="T9" fmla="*/ 2147483646 h 670"/>
              <a:gd name="T10" fmla="*/ 2147483646 w 671"/>
              <a:gd name="T11" fmla="*/ 2147483646 h 670"/>
              <a:gd name="T12" fmla="*/ 2147483646 w 671"/>
              <a:gd name="T13" fmla="*/ 2147483646 h 670"/>
              <a:gd name="T14" fmla="*/ 2147483646 w 671"/>
              <a:gd name="T15" fmla="*/ 2147483646 h 670"/>
              <a:gd name="T16" fmla="*/ 2147483646 w 671"/>
              <a:gd name="T17" fmla="*/ 2147483646 h 670"/>
              <a:gd name="T18" fmla="*/ 2147483646 w 671"/>
              <a:gd name="T19" fmla="*/ 2147483646 h 670"/>
              <a:gd name="T20" fmla="*/ 2147483646 w 671"/>
              <a:gd name="T21" fmla="*/ 2147483646 h 670"/>
              <a:gd name="T22" fmla="*/ 2147483646 w 671"/>
              <a:gd name="T23" fmla="*/ 2147483646 h 670"/>
              <a:gd name="T24" fmla="*/ 2147483646 w 671"/>
              <a:gd name="T25" fmla="*/ 2147483646 h 670"/>
              <a:gd name="T26" fmla="*/ 2147483646 w 671"/>
              <a:gd name="T27" fmla="*/ 2147483646 h 670"/>
              <a:gd name="T28" fmla="*/ 2147483646 w 671"/>
              <a:gd name="T29" fmla="*/ 2147483646 h 670"/>
              <a:gd name="T30" fmla="*/ 2147483646 w 671"/>
              <a:gd name="T31" fmla="*/ 2147483646 h 670"/>
              <a:gd name="T32" fmla="*/ 2147483646 w 671"/>
              <a:gd name="T33" fmla="*/ 2147483646 h 670"/>
              <a:gd name="T34" fmla="*/ 2147483646 w 671"/>
              <a:gd name="T35" fmla="*/ 2147483646 h 670"/>
              <a:gd name="T36" fmla="*/ 2147483646 w 671"/>
              <a:gd name="T37" fmla="*/ 2147483646 h 670"/>
              <a:gd name="T38" fmla="*/ 2147483646 w 671"/>
              <a:gd name="T39" fmla="*/ 2147483646 h 670"/>
              <a:gd name="T40" fmla="*/ 2147483646 w 671"/>
              <a:gd name="T41" fmla="*/ 2147483646 h 670"/>
              <a:gd name="T42" fmla="*/ 2147483646 w 671"/>
              <a:gd name="T43" fmla="*/ 2147483646 h 670"/>
              <a:gd name="T44" fmla="*/ 2147483646 w 671"/>
              <a:gd name="T45" fmla="*/ 2147483646 h 670"/>
              <a:gd name="T46" fmla="*/ 2147483646 w 671"/>
              <a:gd name="T47" fmla="*/ 2147483646 h 670"/>
              <a:gd name="T48" fmla="*/ 2147483646 w 671"/>
              <a:gd name="T49" fmla="*/ 2147483646 h 670"/>
              <a:gd name="T50" fmla="*/ 2147483646 w 671"/>
              <a:gd name="T51" fmla="*/ 2147483646 h 670"/>
              <a:gd name="T52" fmla="*/ 2147483646 w 671"/>
              <a:gd name="T53" fmla="*/ 2147483646 h 670"/>
              <a:gd name="T54" fmla="*/ 2147483646 w 671"/>
              <a:gd name="T55" fmla="*/ 2147483646 h 670"/>
              <a:gd name="T56" fmla="*/ 2147483646 w 671"/>
              <a:gd name="T57" fmla="*/ 2147483646 h 670"/>
              <a:gd name="T58" fmla="*/ 2147483646 w 671"/>
              <a:gd name="T59" fmla="*/ 2147483646 h 670"/>
              <a:gd name="T60" fmla="*/ 2147483646 w 671"/>
              <a:gd name="T61" fmla="*/ 0 h 670"/>
              <a:gd name="T62" fmla="*/ 2147483646 w 671"/>
              <a:gd name="T63" fmla="*/ 2147483646 h 670"/>
              <a:gd name="T64" fmla="*/ 2147483646 w 671"/>
              <a:gd name="T65" fmla="*/ 2147483646 h 670"/>
              <a:gd name="T66" fmla="*/ 2147483646 w 671"/>
              <a:gd name="T67" fmla="*/ 2147483646 h 670"/>
              <a:gd name="T68" fmla="*/ 2147483646 w 671"/>
              <a:gd name="T69" fmla="*/ 2147483646 h 670"/>
              <a:gd name="T70" fmla="*/ 0 w 671"/>
              <a:gd name="T71" fmla="*/ 2147483646 h 670"/>
              <a:gd name="T72" fmla="*/ 2147483646 w 671"/>
              <a:gd name="T73" fmla="*/ 2147483646 h 670"/>
              <a:gd name="T74" fmla="*/ 2147483646 w 671"/>
              <a:gd name="T75" fmla="*/ 2147483646 h 6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1"/>
              <a:gd name="T115" fmla="*/ 0 h 670"/>
              <a:gd name="T116" fmla="*/ 671 w 671"/>
              <a:gd name="T117" fmla="*/ 670 h 6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1" h="670">
                <a:moveTo>
                  <a:pt x="54" y="193"/>
                </a:moveTo>
                <a:lnTo>
                  <a:pt x="155" y="177"/>
                </a:lnTo>
                <a:lnTo>
                  <a:pt x="223" y="187"/>
                </a:lnTo>
                <a:lnTo>
                  <a:pt x="264" y="234"/>
                </a:lnTo>
                <a:lnTo>
                  <a:pt x="238" y="290"/>
                </a:lnTo>
                <a:lnTo>
                  <a:pt x="206" y="311"/>
                </a:lnTo>
                <a:lnTo>
                  <a:pt x="197" y="366"/>
                </a:lnTo>
                <a:lnTo>
                  <a:pt x="217" y="401"/>
                </a:lnTo>
                <a:lnTo>
                  <a:pt x="200" y="453"/>
                </a:lnTo>
                <a:lnTo>
                  <a:pt x="242" y="453"/>
                </a:lnTo>
                <a:lnTo>
                  <a:pt x="254" y="394"/>
                </a:lnTo>
                <a:lnTo>
                  <a:pt x="280" y="366"/>
                </a:lnTo>
                <a:lnTo>
                  <a:pt x="329" y="366"/>
                </a:lnTo>
                <a:lnTo>
                  <a:pt x="378" y="378"/>
                </a:lnTo>
                <a:lnTo>
                  <a:pt x="393" y="419"/>
                </a:lnTo>
                <a:lnTo>
                  <a:pt x="399" y="475"/>
                </a:lnTo>
                <a:lnTo>
                  <a:pt x="393" y="516"/>
                </a:lnTo>
                <a:lnTo>
                  <a:pt x="393" y="547"/>
                </a:lnTo>
                <a:lnTo>
                  <a:pt x="396" y="581"/>
                </a:lnTo>
                <a:lnTo>
                  <a:pt x="428" y="613"/>
                </a:lnTo>
                <a:lnTo>
                  <a:pt x="451" y="632"/>
                </a:lnTo>
                <a:lnTo>
                  <a:pt x="510" y="670"/>
                </a:lnTo>
                <a:lnTo>
                  <a:pt x="620" y="558"/>
                </a:lnTo>
                <a:lnTo>
                  <a:pt x="652" y="466"/>
                </a:lnTo>
                <a:lnTo>
                  <a:pt x="665" y="318"/>
                </a:lnTo>
                <a:lnTo>
                  <a:pt x="671" y="215"/>
                </a:lnTo>
                <a:lnTo>
                  <a:pt x="658" y="114"/>
                </a:lnTo>
                <a:lnTo>
                  <a:pt x="629" y="59"/>
                </a:lnTo>
                <a:lnTo>
                  <a:pt x="562" y="21"/>
                </a:lnTo>
                <a:lnTo>
                  <a:pt x="502" y="8"/>
                </a:lnTo>
                <a:lnTo>
                  <a:pt x="384" y="0"/>
                </a:lnTo>
                <a:lnTo>
                  <a:pt x="270" y="5"/>
                </a:lnTo>
                <a:lnTo>
                  <a:pt x="129" y="30"/>
                </a:lnTo>
                <a:lnTo>
                  <a:pt x="64" y="62"/>
                </a:lnTo>
                <a:lnTo>
                  <a:pt x="32" y="94"/>
                </a:lnTo>
                <a:lnTo>
                  <a:pt x="0" y="140"/>
                </a:lnTo>
                <a:lnTo>
                  <a:pt x="6" y="166"/>
                </a:lnTo>
                <a:lnTo>
                  <a:pt x="54" y="19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0" name="Freeform 278">
            <a:extLst>
              <a:ext uri="{FF2B5EF4-FFF2-40B4-BE49-F238E27FC236}">
                <a16:creationId xmlns:a16="http://schemas.microsoft.com/office/drawing/2014/main" id="{EE8AB67D-C93C-41F7-82F2-DF1F349B3D9E}"/>
              </a:ext>
            </a:extLst>
          </p:cNvPr>
          <p:cNvSpPr>
            <a:spLocks/>
          </p:cNvSpPr>
          <p:nvPr/>
        </p:nvSpPr>
        <p:spPr bwMode="auto">
          <a:xfrm>
            <a:off x="8675687" y="3316288"/>
            <a:ext cx="169863" cy="169862"/>
          </a:xfrm>
          <a:custGeom>
            <a:avLst/>
            <a:gdLst>
              <a:gd name="T0" fmla="*/ 2147483646 w 636"/>
              <a:gd name="T1" fmla="*/ 2147483646 h 643"/>
              <a:gd name="T2" fmla="*/ 2147483646 w 636"/>
              <a:gd name="T3" fmla="*/ 2147483646 h 643"/>
              <a:gd name="T4" fmla="*/ 2147483646 w 636"/>
              <a:gd name="T5" fmla="*/ 2147483646 h 643"/>
              <a:gd name="T6" fmla="*/ 2147483646 w 636"/>
              <a:gd name="T7" fmla="*/ 2147483646 h 643"/>
              <a:gd name="T8" fmla="*/ 2147483646 w 636"/>
              <a:gd name="T9" fmla="*/ 2147483646 h 643"/>
              <a:gd name="T10" fmla="*/ 2147483646 w 636"/>
              <a:gd name="T11" fmla="*/ 2147483646 h 643"/>
              <a:gd name="T12" fmla="*/ 2147483646 w 636"/>
              <a:gd name="T13" fmla="*/ 2147483646 h 643"/>
              <a:gd name="T14" fmla="*/ 2147483646 w 636"/>
              <a:gd name="T15" fmla="*/ 2147483646 h 643"/>
              <a:gd name="T16" fmla="*/ 2147483646 w 636"/>
              <a:gd name="T17" fmla="*/ 2147483646 h 643"/>
              <a:gd name="T18" fmla="*/ 2147483646 w 636"/>
              <a:gd name="T19" fmla="*/ 2147483646 h 643"/>
              <a:gd name="T20" fmla="*/ 2147483646 w 636"/>
              <a:gd name="T21" fmla="*/ 2147483646 h 643"/>
              <a:gd name="T22" fmla="*/ 2147483646 w 636"/>
              <a:gd name="T23" fmla="*/ 2147483646 h 643"/>
              <a:gd name="T24" fmla="*/ 2147483646 w 636"/>
              <a:gd name="T25" fmla="*/ 2147483646 h 643"/>
              <a:gd name="T26" fmla="*/ 2147483646 w 636"/>
              <a:gd name="T27" fmla="*/ 2147483646 h 643"/>
              <a:gd name="T28" fmla="*/ 2147483646 w 636"/>
              <a:gd name="T29" fmla="*/ 2147483646 h 643"/>
              <a:gd name="T30" fmla="*/ 2147483646 w 636"/>
              <a:gd name="T31" fmla="*/ 2147483646 h 643"/>
              <a:gd name="T32" fmla="*/ 2147483646 w 636"/>
              <a:gd name="T33" fmla="*/ 2147483646 h 643"/>
              <a:gd name="T34" fmla="*/ 2147483646 w 636"/>
              <a:gd name="T35" fmla="*/ 2147483646 h 643"/>
              <a:gd name="T36" fmla="*/ 2147483646 w 636"/>
              <a:gd name="T37" fmla="*/ 2147483646 h 643"/>
              <a:gd name="T38" fmla="*/ 2147483646 w 636"/>
              <a:gd name="T39" fmla="*/ 2147483646 h 643"/>
              <a:gd name="T40" fmla="*/ 2147483646 w 636"/>
              <a:gd name="T41" fmla="*/ 2147483646 h 643"/>
              <a:gd name="T42" fmla="*/ 2147483646 w 636"/>
              <a:gd name="T43" fmla="*/ 2147483646 h 643"/>
              <a:gd name="T44" fmla="*/ 2147483646 w 636"/>
              <a:gd name="T45" fmla="*/ 2147483646 h 643"/>
              <a:gd name="T46" fmla="*/ 2147483646 w 636"/>
              <a:gd name="T47" fmla="*/ 2147483646 h 643"/>
              <a:gd name="T48" fmla="*/ 2147483646 w 636"/>
              <a:gd name="T49" fmla="*/ 2147483646 h 643"/>
              <a:gd name="T50" fmla="*/ 2147483646 w 636"/>
              <a:gd name="T51" fmla="*/ 2147483646 h 643"/>
              <a:gd name="T52" fmla="*/ 2147483646 w 636"/>
              <a:gd name="T53" fmla="*/ 2147483646 h 643"/>
              <a:gd name="T54" fmla="*/ 2147483646 w 636"/>
              <a:gd name="T55" fmla="*/ 2147483646 h 643"/>
              <a:gd name="T56" fmla="*/ 2147483646 w 636"/>
              <a:gd name="T57" fmla="*/ 2147483646 h 643"/>
              <a:gd name="T58" fmla="*/ 2147483646 w 636"/>
              <a:gd name="T59" fmla="*/ 2147483646 h 643"/>
              <a:gd name="T60" fmla="*/ 2147483646 w 636"/>
              <a:gd name="T61" fmla="*/ 2147483646 h 643"/>
              <a:gd name="T62" fmla="*/ 2147483646 w 636"/>
              <a:gd name="T63" fmla="*/ 2147483646 h 643"/>
              <a:gd name="T64" fmla="*/ 2147483646 w 636"/>
              <a:gd name="T65" fmla="*/ 2147483646 h 643"/>
              <a:gd name="T66" fmla="*/ 2147483646 w 636"/>
              <a:gd name="T67" fmla="*/ 2147483646 h 643"/>
              <a:gd name="T68" fmla="*/ 2147483646 w 636"/>
              <a:gd name="T69" fmla="*/ 2147483646 h 643"/>
              <a:gd name="T70" fmla="*/ 2147483646 w 636"/>
              <a:gd name="T71" fmla="*/ 2147483646 h 643"/>
              <a:gd name="T72" fmla="*/ 2147483646 w 636"/>
              <a:gd name="T73" fmla="*/ 2147483646 h 643"/>
              <a:gd name="T74" fmla="*/ 2147483646 w 636"/>
              <a:gd name="T75" fmla="*/ 2147483646 h 643"/>
              <a:gd name="T76" fmla="*/ 2147483646 w 636"/>
              <a:gd name="T77" fmla="*/ 2147483646 h 643"/>
              <a:gd name="T78" fmla="*/ 2147483646 w 636"/>
              <a:gd name="T79" fmla="*/ 2147483646 h 643"/>
              <a:gd name="T80" fmla="*/ 2147483646 w 636"/>
              <a:gd name="T81" fmla="*/ 2147483646 h 643"/>
              <a:gd name="T82" fmla="*/ 2147483646 w 636"/>
              <a:gd name="T83" fmla="*/ 2147483646 h 643"/>
              <a:gd name="T84" fmla="*/ 2147483646 w 636"/>
              <a:gd name="T85" fmla="*/ 2147483646 h 643"/>
              <a:gd name="T86" fmla="*/ 2147483646 w 636"/>
              <a:gd name="T87" fmla="*/ 2147483646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6"/>
              <a:gd name="T133" fmla="*/ 0 h 643"/>
              <a:gd name="T134" fmla="*/ 636 w 636"/>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6" h="643">
                <a:moveTo>
                  <a:pt x="104" y="41"/>
                </a:moveTo>
                <a:lnTo>
                  <a:pt x="51" y="63"/>
                </a:lnTo>
                <a:lnTo>
                  <a:pt x="25" y="98"/>
                </a:lnTo>
                <a:lnTo>
                  <a:pt x="10" y="121"/>
                </a:lnTo>
                <a:lnTo>
                  <a:pt x="0" y="138"/>
                </a:lnTo>
                <a:lnTo>
                  <a:pt x="13" y="152"/>
                </a:lnTo>
                <a:lnTo>
                  <a:pt x="41" y="169"/>
                </a:lnTo>
                <a:lnTo>
                  <a:pt x="110" y="158"/>
                </a:lnTo>
                <a:lnTo>
                  <a:pt x="160" y="158"/>
                </a:lnTo>
                <a:lnTo>
                  <a:pt x="194" y="141"/>
                </a:lnTo>
                <a:lnTo>
                  <a:pt x="245" y="129"/>
                </a:lnTo>
                <a:lnTo>
                  <a:pt x="290" y="126"/>
                </a:lnTo>
                <a:lnTo>
                  <a:pt x="342" y="129"/>
                </a:lnTo>
                <a:lnTo>
                  <a:pt x="267" y="138"/>
                </a:lnTo>
                <a:lnTo>
                  <a:pt x="229" y="148"/>
                </a:lnTo>
                <a:lnTo>
                  <a:pt x="201" y="158"/>
                </a:lnTo>
                <a:lnTo>
                  <a:pt x="194" y="161"/>
                </a:lnTo>
                <a:lnTo>
                  <a:pt x="213" y="169"/>
                </a:lnTo>
                <a:lnTo>
                  <a:pt x="229" y="185"/>
                </a:lnTo>
                <a:lnTo>
                  <a:pt x="255" y="169"/>
                </a:lnTo>
                <a:lnTo>
                  <a:pt x="277" y="163"/>
                </a:lnTo>
                <a:lnTo>
                  <a:pt x="325" y="155"/>
                </a:lnTo>
                <a:lnTo>
                  <a:pt x="339" y="155"/>
                </a:lnTo>
                <a:lnTo>
                  <a:pt x="293" y="172"/>
                </a:lnTo>
                <a:lnTo>
                  <a:pt x="258" y="188"/>
                </a:lnTo>
                <a:lnTo>
                  <a:pt x="239" y="201"/>
                </a:lnTo>
                <a:lnTo>
                  <a:pt x="255" y="217"/>
                </a:lnTo>
                <a:lnTo>
                  <a:pt x="293" y="204"/>
                </a:lnTo>
                <a:lnTo>
                  <a:pt x="325" y="198"/>
                </a:lnTo>
                <a:lnTo>
                  <a:pt x="267" y="226"/>
                </a:lnTo>
                <a:lnTo>
                  <a:pt x="248" y="239"/>
                </a:lnTo>
                <a:lnTo>
                  <a:pt x="242" y="266"/>
                </a:lnTo>
                <a:lnTo>
                  <a:pt x="232" y="280"/>
                </a:lnTo>
                <a:lnTo>
                  <a:pt x="267" y="263"/>
                </a:lnTo>
                <a:lnTo>
                  <a:pt x="298" y="257"/>
                </a:lnTo>
                <a:lnTo>
                  <a:pt x="348" y="255"/>
                </a:lnTo>
                <a:lnTo>
                  <a:pt x="272" y="276"/>
                </a:lnTo>
                <a:lnTo>
                  <a:pt x="226" y="294"/>
                </a:lnTo>
                <a:lnTo>
                  <a:pt x="194" y="310"/>
                </a:lnTo>
                <a:lnTo>
                  <a:pt x="191" y="335"/>
                </a:lnTo>
                <a:lnTo>
                  <a:pt x="229" y="317"/>
                </a:lnTo>
                <a:lnTo>
                  <a:pt x="280" y="300"/>
                </a:lnTo>
                <a:lnTo>
                  <a:pt x="304" y="300"/>
                </a:lnTo>
                <a:lnTo>
                  <a:pt x="248" y="320"/>
                </a:lnTo>
                <a:lnTo>
                  <a:pt x="204" y="338"/>
                </a:lnTo>
                <a:lnTo>
                  <a:pt x="187" y="355"/>
                </a:lnTo>
                <a:lnTo>
                  <a:pt x="194" y="370"/>
                </a:lnTo>
                <a:lnTo>
                  <a:pt x="229" y="358"/>
                </a:lnTo>
                <a:lnTo>
                  <a:pt x="261" y="344"/>
                </a:lnTo>
                <a:lnTo>
                  <a:pt x="327" y="341"/>
                </a:lnTo>
                <a:lnTo>
                  <a:pt x="354" y="344"/>
                </a:lnTo>
                <a:lnTo>
                  <a:pt x="415" y="348"/>
                </a:lnTo>
                <a:lnTo>
                  <a:pt x="488" y="338"/>
                </a:lnTo>
                <a:lnTo>
                  <a:pt x="444" y="355"/>
                </a:lnTo>
                <a:lnTo>
                  <a:pt x="368" y="367"/>
                </a:lnTo>
                <a:lnTo>
                  <a:pt x="384" y="393"/>
                </a:lnTo>
                <a:lnTo>
                  <a:pt x="438" y="379"/>
                </a:lnTo>
                <a:lnTo>
                  <a:pt x="491" y="361"/>
                </a:lnTo>
                <a:lnTo>
                  <a:pt x="525" y="344"/>
                </a:lnTo>
                <a:lnTo>
                  <a:pt x="460" y="393"/>
                </a:lnTo>
                <a:lnTo>
                  <a:pt x="419" y="405"/>
                </a:lnTo>
                <a:lnTo>
                  <a:pt x="384" y="417"/>
                </a:lnTo>
                <a:lnTo>
                  <a:pt x="387" y="442"/>
                </a:lnTo>
                <a:lnTo>
                  <a:pt x="438" y="434"/>
                </a:lnTo>
                <a:lnTo>
                  <a:pt x="478" y="423"/>
                </a:lnTo>
                <a:lnTo>
                  <a:pt x="454" y="440"/>
                </a:lnTo>
                <a:lnTo>
                  <a:pt x="409" y="452"/>
                </a:lnTo>
                <a:lnTo>
                  <a:pt x="387" y="455"/>
                </a:lnTo>
                <a:lnTo>
                  <a:pt x="387" y="511"/>
                </a:lnTo>
                <a:lnTo>
                  <a:pt x="435" y="492"/>
                </a:lnTo>
                <a:lnTo>
                  <a:pt x="473" y="477"/>
                </a:lnTo>
                <a:lnTo>
                  <a:pt x="432" y="508"/>
                </a:lnTo>
                <a:lnTo>
                  <a:pt x="380" y="530"/>
                </a:lnTo>
                <a:lnTo>
                  <a:pt x="384" y="556"/>
                </a:lnTo>
                <a:lnTo>
                  <a:pt x="412" y="586"/>
                </a:lnTo>
                <a:lnTo>
                  <a:pt x="438" y="553"/>
                </a:lnTo>
                <a:lnTo>
                  <a:pt x="473" y="511"/>
                </a:lnTo>
                <a:lnTo>
                  <a:pt x="496" y="471"/>
                </a:lnTo>
                <a:lnTo>
                  <a:pt x="473" y="533"/>
                </a:lnTo>
                <a:lnTo>
                  <a:pt x="454" y="556"/>
                </a:lnTo>
                <a:lnTo>
                  <a:pt x="419" y="599"/>
                </a:lnTo>
                <a:lnTo>
                  <a:pt x="444" y="628"/>
                </a:lnTo>
                <a:lnTo>
                  <a:pt x="485" y="594"/>
                </a:lnTo>
                <a:lnTo>
                  <a:pt x="514" y="553"/>
                </a:lnTo>
                <a:lnTo>
                  <a:pt x="540" y="508"/>
                </a:lnTo>
                <a:lnTo>
                  <a:pt x="517" y="573"/>
                </a:lnTo>
                <a:lnTo>
                  <a:pt x="491" y="602"/>
                </a:lnTo>
                <a:lnTo>
                  <a:pt x="465" y="631"/>
                </a:lnTo>
                <a:lnTo>
                  <a:pt x="488" y="643"/>
                </a:lnTo>
                <a:lnTo>
                  <a:pt x="540" y="599"/>
                </a:lnTo>
                <a:lnTo>
                  <a:pt x="589" y="530"/>
                </a:lnTo>
                <a:lnTo>
                  <a:pt x="607" y="477"/>
                </a:lnTo>
                <a:lnTo>
                  <a:pt x="620" y="386"/>
                </a:lnTo>
                <a:lnTo>
                  <a:pt x="627" y="317"/>
                </a:lnTo>
                <a:lnTo>
                  <a:pt x="636" y="239"/>
                </a:lnTo>
                <a:lnTo>
                  <a:pt x="582" y="255"/>
                </a:lnTo>
                <a:lnTo>
                  <a:pt x="522" y="276"/>
                </a:lnTo>
                <a:lnTo>
                  <a:pt x="432" y="297"/>
                </a:lnTo>
                <a:lnTo>
                  <a:pt x="514" y="266"/>
                </a:lnTo>
                <a:lnTo>
                  <a:pt x="543" y="249"/>
                </a:lnTo>
                <a:lnTo>
                  <a:pt x="601" y="229"/>
                </a:lnTo>
                <a:lnTo>
                  <a:pt x="630" y="223"/>
                </a:lnTo>
                <a:lnTo>
                  <a:pt x="630" y="182"/>
                </a:lnTo>
                <a:lnTo>
                  <a:pt x="623" y="129"/>
                </a:lnTo>
                <a:lnTo>
                  <a:pt x="551" y="141"/>
                </a:lnTo>
                <a:lnTo>
                  <a:pt x="505" y="155"/>
                </a:lnTo>
                <a:lnTo>
                  <a:pt x="447" y="182"/>
                </a:lnTo>
                <a:lnTo>
                  <a:pt x="499" y="141"/>
                </a:lnTo>
                <a:lnTo>
                  <a:pt x="560" y="124"/>
                </a:lnTo>
                <a:lnTo>
                  <a:pt x="620" y="109"/>
                </a:lnTo>
                <a:lnTo>
                  <a:pt x="607" y="69"/>
                </a:lnTo>
                <a:lnTo>
                  <a:pt x="589" y="45"/>
                </a:lnTo>
                <a:lnTo>
                  <a:pt x="534" y="28"/>
                </a:lnTo>
                <a:lnTo>
                  <a:pt x="482" y="41"/>
                </a:lnTo>
                <a:lnTo>
                  <a:pt x="432" y="76"/>
                </a:lnTo>
                <a:lnTo>
                  <a:pt x="465" y="35"/>
                </a:lnTo>
                <a:lnTo>
                  <a:pt x="517" y="16"/>
                </a:lnTo>
                <a:lnTo>
                  <a:pt x="460" y="6"/>
                </a:lnTo>
                <a:lnTo>
                  <a:pt x="419" y="3"/>
                </a:lnTo>
                <a:lnTo>
                  <a:pt x="359" y="13"/>
                </a:lnTo>
                <a:lnTo>
                  <a:pt x="318" y="38"/>
                </a:lnTo>
                <a:lnTo>
                  <a:pt x="255" y="51"/>
                </a:lnTo>
                <a:lnTo>
                  <a:pt x="298" y="32"/>
                </a:lnTo>
                <a:lnTo>
                  <a:pt x="330" y="13"/>
                </a:lnTo>
                <a:lnTo>
                  <a:pt x="348" y="0"/>
                </a:lnTo>
                <a:lnTo>
                  <a:pt x="287" y="3"/>
                </a:lnTo>
                <a:lnTo>
                  <a:pt x="232" y="6"/>
                </a:lnTo>
                <a:lnTo>
                  <a:pt x="198" y="22"/>
                </a:lnTo>
                <a:lnTo>
                  <a:pt x="163" y="54"/>
                </a:lnTo>
                <a:lnTo>
                  <a:pt x="136" y="95"/>
                </a:lnTo>
                <a:lnTo>
                  <a:pt x="151" y="48"/>
                </a:lnTo>
                <a:lnTo>
                  <a:pt x="184" y="16"/>
                </a:lnTo>
                <a:lnTo>
                  <a:pt x="10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281" name="Group 279">
            <a:extLst>
              <a:ext uri="{FF2B5EF4-FFF2-40B4-BE49-F238E27FC236}">
                <a16:creationId xmlns:a16="http://schemas.microsoft.com/office/drawing/2014/main" id="{55AEC1B6-7755-4EEC-9257-3F03B63E306A}"/>
              </a:ext>
            </a:extLst>
          </p:cNvPr>
          <p:cNvGrpSpPr>
            <a:grpSpLocks/>
          </p:cNvGrpSpPr>
          <p:nvPr/>
        </p:nvGrpSpPr>
        <p:grpSpPr bwMode="auto">
          <a:xfrm>
            <a:off x="8320087" y="3746500"/>
            <a:ext cx="184150" cy="112713"/>
            <a:chOff x="5264" y="1904"/>
            <a:chExt cx="116" cy="71"/>
          </a:xfrm>
        </p:grpSpPr>
        <p:sp>
          <p:nvSpPr>
            <p:cNvPr id="282" name="Freeform 280">
              <a:extLst>
                <a:ext uri="{FF2B5EF4-FFF2-40B4-BE49-F238E27FC236}">
                  <a16:creationId xmlns:a16="http://schemas.microsoft.com/office/drawing/2014/main" id="{6C0D69C0-32A4-4432-BD9D-61C6C0EB2B6C}"/>
                </a:ext>
              </a:extLst>
            </p:cNvPr>
            <p:cNvSpPr>
              <a:spLocks/>
            </p:cNvSpPr>
            <p:nvPr/>
          </p:nvSpPr>
          <p:spPr bwMode="auto">
            <a:xfrm>
              <a:off x="5264" y="1904"/>
              <a:ext cx="116" cy="71"/>
            </a:xfrm>
            <a:custGeom>
              <a:avLst/>
              <a:gdLst>
                <a:gd name="T0" fmla="*/ 0 w 698"/>
                <a:gd name="T1" fmla="*/ 0 h 425"/>
                <a:gd name="T2" fmla="*/ 0 w 698"/>
                <a:gd name="T3" fmla="*/ 0 h 425"/>
                <a:gd name="T4" fmla="*/ 0 w 698"/>
                <a:gd name="T5" fmla="*/ 0 h 425"/>
                <a:gd name="T6" fmla="*/ 0 w 698"/>
                <a:gd name="T7" fmla="*/ 0 h 425"/>
                <a:gd name="T8" fmla="*/ 0 w 698"/>
                <a:gd name="T9" fmla="*/ 0 h 425"/>
                <a:gd name="T10" fmla="*/ 0 w 698"/>
                <a:gd name="T11" fmla="*/ 0 h 425"/>
                <a:gd name="T12" fmla="*/ 0 w 698"/>
                <a:gd name="T13" fmla="*/ 0 h 425"/>
                <a:gd name="T14" fmla="*/ 0 w 698"/>
                <a:gd name="T15" fmla="*/ 0 h 425"/>
                <a:gd name="T16" fmla="*/ 0 w 698"/>
                <a:gd name="T17" fmla="*/ 0 h 425"/>
                <a:gd name="T18" fmla="*/ 0 w 698"/>
                <a:gd name="T19" fmla="*/ 0 h 425"/>
                <a:gd name="T20" fmla="*/ 0 w 698"/>
                <a:gd name="T21" fmla="*/ 0 h 425"/>
                <a:gd name="T22" fmla="*/ 0 w 698"/>
                <a:gd name="T23" fmla="*/ 0 h 425"/>
                <a:gd name="T24" fmla="*/ 0 w 698"/>
                <a:gd name="T25" fmla="*/ 0 h 425"/>
                <a:gd name="T26" fmla="*/ 0 w 698"/>
                <a:gd name="T27" fmla="*/ 0 h 425"/>
                <a:gd name="T28" fmla="*/ 0 w 698"/>
                <a:gd name="T29" fmla="*/ 0 h 425"/>
                <a:gd name="T30" fmla="*/ 0 w 698"/>
                <a:gd name="T31" fmla="*/ 0 h 425"/>
                <a:gd name="T32" fmla="*/ 0 w 698"/>
                <a:gd name="T33" fmla="*/ 0 h 425"/>
                <a:gd name="T34" fmla="*/ 0 w 698"/>
                <a:gd name="T35" fmla="*/ 0 h 425"/>
                <a:gd name="T36" fmla="*/ 0 w 698"/>
                <a:gd name="T37" fmla="*/ 0 h 425"/>
                <a:gd name="T38" fmla="*/ 0 w 698"/>
                <a:gd name="T39" fmla="*/ 0 h 425"/>
                <a:gd name="T40" fmla="*/ 0 w 698"/>
                <a:gd name="T41" fmla="*/ 0 h 425"/>
                <a:gd name="T42" fmla="*/ 0 w 698"/>
                <a:gd name="T43" fmla="*/ 0 h 425"/>
                <a:gd name="T44" fmla="*/ 0 w 698"/>
                <a:gd name="T45" fmla="*/ 0 h 425"/>
                <a:gd name="T46" fmla="*/ 0 w 698"/>
                <a:gd name="T47" fmla="*/ 0 h 425"/>
                <a:gd name="T48" fmla="*/ 0 w 698"/>
                <a:gd name="T49" fmla="*/ 0 h 425"/>
                <a:gd name="T50" fmla="*/ 0 w 698"/>
                <a:gd name="T51" fmla="*/ 0 h 425"/>
                <a:gd name="T52" fmla="*/ 0 w 698"/>
                <a:gd name="T53" fmla="*/ 0 h 425"/>
                <a:gd name="T54" fmla="*/ 0 w 698"/>
                <a:gd name="T55" fmla="*/ 0 h 425"/>
                <a:gd name="T56" fmla="*/ 0 w 698"/>
                <a:gd name="T57" fmla="*/ 0 h 425"/>
                <a:gd name="T58" fmla="*/ 0 w 698"/>
                <a:gd name="T59" fmla="*/ 0 h 425"/>
                <a:gd name="T60" fmla="*/ 0 w 698"/>
                <a:gd name="T61" fmla="*/ 0 h 425"/>
                <a:gd name="T62" fmla="*/ 0 w 698"/>
                <a:gd name="T63" fmla="*/ 0 h 425"/>
                <a:gd name="T64" fmla="*/ 0 w 698"/>
                <a:gd name="T65" fmla="*/ 0 h 425"/>
                <a:gd name="T66" fmla="*/ 0 w 698"/>
                <a:gd name="T67" fmla="*/ 0 h 425"/>
                <a:gd name="T68" fmla="*/ 0 w 698"/>
                <a:gd name="T69" fmla="*/ 0 h 425"/>
                <a:gd name="T70" fmla="*/ 0 w 698"/>
                <a:gd name="T71" fmla="*/ 0 h 425"/>
                <a:gd name="T72" fmla="*/ 0 w 698"/>
                <a:gd name="T73" fmla="*/ 0 h 425"/>
                <a:gd name="T74" fmla="*/ 0 w 698"/>
                <a:gd name="T75" fmla="*/ 0 h 425"/>
                <a:gd name="T76" fmla="*/ 0 w 698"/>
                <a:gd name="T77" fmla="*/ 0 h 425"/>
                <a:gd name="T78" fmla="*/ 0 w 698"/>
                <a:gd name="T79" fmla="*/ 0 h 425"/>
                <a:gd name="T80" fmla="*/ 0 w 698"/>
                <a:gd name="T81" fmla="*/ 0 h 425"/>
                <a:gd name="T82" fmla="*/ 0 w 698"/>
                <a:gd name="T83" fmla="*/ 0 h 425"/>
                <a:gd name="T84" fmla="*/ 0 w 698"/>
                <a:gd name="T85" fmla="*/ 0 h 425"/>
                <a:gd name="T86" fmla="*/ 0 w 698"/>
                <a:gd name="T87" fmla="*/ 0 h 425"/>
                <a:gd name="T88" fmla="*/ 0 w 698"/>
                <a:gd name="T89" fmla="*/ 0 h 425"/>
                <a:gd name="T90" fmla="*/ 0 w 698"/>
                <a:gd name="T91" fmla="*/ 0 h 425"/>
                <a:gd name="T92" fmla="*/ 0 w 698"/>
                <a:gd name="T93" fmla="*/ 0 h 425"/>
                <a:gd name="T94" fmla="*/ 0 w 698"/>
                <a:gd name="T95" fmla="*/ 0 h 425"/>
                <a:gd name="T96" fmla="*/ 0 w 698"/>
                <a:gd name="T97" fmla="*/ 0 h 425"/>
                <a:gd name="T98" fmla="*/ 0 w 698"/>
                <a:gd name="T99" fmla="*/ 0 h 4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8"/>
                <a:gd name="T151" fmla="*/ 0 h 425"/>
                <a:gd name="T152" fmla="*/ 698 w 698"/>
                <a:gd name="T153" fmla="*/ 425 h 4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8" h="425">
                  <a:moveTo>
                    <a:pt x="698" y="253"/>
                  </a:moveTo>
                  <a:lnTo>
                    <a:pt x="611" y="233"/>
                  </a:lnTo>
                  <a:lnTo>
                    <a:pt x="579" y="227"/>
                  </a:lnTo>
                  <a:lnTo>
                    <a:pt x="558" y="210"/>
                  </a:lnTo>
                  <a:lnTo>
                    <a:pt x="538" y="182"/>
                  </a:lnTo>
                  <a:lnTo>
                    <a:pt x="496" y="143"/>
                  </a:lnTo>
                  <a:lnTo>
                    <a:pt x="420" y="79"/>
                  </a:lnTo>
                  <a:lnTo>
                    <a:pt x="407" y="58"/>
                  </a:lnTo>
                  <a:lnTo>
                    <a:pt x="387" y="38"/>
                  </a:lnTo>
                  <a:lnTo>
                    <a:pt x="347" y="32"/>
                  </a:lnTo>
                  <a:lnTo>
                    <a:pt x="225" y="11"/>
                  </a:lnTo>
                  <a:lnTo>
                    <a:pt x="192" y="0"/>
                  </a:lnTo>
                  <a:lnTo>
                    <a:pt x="162" y="14"/>
                  </a:lnTo>
                  <a:lnTo>
                    <a:pt x="147" y="27"/>
                  </a:lnTo>
                  <a:lnTo>
                    <a:pt x="75" y="52"/>
                  </a:lnTo>
                  <a:lnTo>
                    <a:pt x="48" y="62"/>
                  </a:lnTo>
                  <a:lnTo>
                    <a:pt x="37" y="73"/>
                  </a:lnTo>
                  <a:lnTo>
                    <a:pt x="24" y="114"/>
                  </a:lnTo>
                  <a:lnTo>
                    <a:pt x="16" y="133"/>
                  </a:lnTo>
                  <a:lnTo>
                    <a:pt x="9" y="146"/>
                  </a:lnTo>
                  <a:lnTo>
                    <a:pt x="0" y="165"/>
                  </a:lnTo>
                  <a:lnTo>
                    <a:pt x="0" y="181"/>
                  </a:lnTo>
                  <a:lnTo>
                    <a:pt x="15" y="191"/>
                  </a:lnTo>
                  <a:lnTo>
                    <a:pt x="43" y="190"/>
                  </a:lnTo>
                  <a:lnTo>
                    <a:pt x="89" y="168"/>
                  </a:lnTo>
                  <a:lnTo>
                    <a:pt x="147" y="158"/>
                  </a:lnTo>
                  <a:lnTo>
                    <a:pt x="198" y="165"/>
                  </a:lnTo>
                  <a:lnTo>
                    <a:pt x="144" y="179"/>
                  </a:lnTo>
                  <a:lnTo>
                    <a:pt x="105" y="191"/>
                  </a:lnTo>
                  <a:lnTo>
                    <a:pt x="61" y="210"/>
                  </a:lnTo>
                  <a:lnTo>
                    <a:pt x="51" y="224"/>
                  </a:lnTo>
                  <a:lnTo>
                    <a:pt x="51" y="242"/>
                  </a:lnTo>
                  <a:lnTo>
                    <a:pt x="67" y="253"/>
                  </a:lnTo>
                  <a:lnTo>
                    <a:pt x="87" y="250"/>
                  </a:lnTo>
                  <a:lnTo>
                    <a:pt x="150" y="233"/>
                  </a:lnTo>
                  <a:lnTo>
                    <a:pt x="205" y="230"/>
                  </a:lnTo>
                  <a:lnTo>
                    <a:pt x="249" y="233"/>
                  </a:lnTo>
                  <a:lnTo>
                    <a:pt x="273" y="250"/>
                  </a:lnTo>
                  <a:lnTo>
                    <a:pt x="301" y="279"/>
                  </a:lnTo>
                  <a:lnTo>
                    <a:pt x="323" y="310"/>
                  </a:lnTo>
                  <a:lnTo>
                    <a:pt x="346" y="342"/>
                  </a:lnTo>
                  <a:lnTo>
                    <a:pt x="364" y="366"/>
                  </a:lnTo>
                  <a:lnTo>
                    <a:pt x="397" y="389"/>
                  </a:lnTo>
                  <a:lnTo>
                    <a:pt x="429" y="396"/>
                  </a:lnTo>
                  <a:lnTo>
                    <a:pt x="464" y="399"/>
                  </a:lnTo>
                  <a:lnTo>
                    <a:pt x="507" y="396"/>
                  </a:lnTo>
                  <a:lnTo>
                    <a:pt x="539" y="393"/>
                  </a:lnTo>
                  <a:lnTo>
                    <a:pt x="582" y="404"/>
                  </a:lnTo>
                  <a:lnTo>
                    <a:pt x="698" y="425"/>
                  </a:lnTo>
                  <a:lnTo>
                    <a:pt x="698" y="253"/>
                  </a:lnTo>
                  <a:close/>
                </a:path>
              </a:pathLst>
            </a:custGeom>
            <a:solidFill>
              <a:srgbClr val="FFC080"/>
            </a:solidFill>
            <a:ln w="1588">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3" name="Freeform 281">
              <a:extLst>
                <a:ext uri="{FF2B5EF4-FFF2-40B4-BE49-F238E27FC236}">
                  <a16:creationId xmlns:a16="http://schemas.microsoft.com/office/drawing/2014/main" id="{0058A34F-1230-4F39-852D-44070F40426A}"/>
                </a:ext>
              </a:extLst>
            </p:cNvPr>
            <p:cNvSpPr>
              <a:spLocks/>
            </p:cNvSpPr>
            <p:nvPr/>
          </p:nvSpPr>
          <p:spPr bwMode="auto">
            <a:xfrm>
              <a:off x="5269" y="1916"/>
              <a:ext cx="37" cy="9"/>
            </a:xfrm>
            <a:custGeom>
              <a:avLst/>
              <a:gdLst>
                <a:gd name="T0" fmla="*/ 0 w 223"/>
                <a:gd name="T1" fmla="*/ 0 h 52"/>
                <a:gd name="T2" fmla="*/ 0 w 223"/>
                <a:gd name="T3" fmla="*/ 0 h 52"/>
                <a:gd name="T4" fmla="*/ 0 w 223"/>
                <a:gd name="T5" fmla="*/ 0 h 52"/>
                <a:gd name="T6" fmla="*/ 0 w 223"/>
                <a:gd name="T7" fmla="*/ 0 h 52"/>
                <a:gd name="T8" fmla="*/ 0 w 223"/>
                <a:gd name="T9" fmla="*/ 0 h 52"/>
                <a:gd name="T10" fmla="*/ 0 w 223"/>
                <a:gd name="T11" fmla="*/ 0 h 52"/>
                <a:gd name="T12" fmla="*/ 0 w 223"/>
                <a:gd name="T13" fmla="*/ 0 h 52"/>
                <a:gd name="T14" fmla="*/ 0 w 223"/>
                <a:gd name="T15" fmla="*/ 0 h 52"/>
                <a:gd name="T16" fmla="*/ 0 w 223"/>
                <a:gd name="T17" fmla="*/ 0 h 52"/>
                <a:gd name="T18" fmla="*/ 0 w 223"/>
                <a:gd name="T19" fmla="*/ 0 h 52"/>
                <a:gd name="T20" fmla="*/ 0 w 223"/>
                <a:gd name="T21" fmla="*/ 0 h 52"/>
                <a:gd name="T22" fmla="*/ 0 w 223"/>
                <a:gd name="T23" fmla="*/ 0 h 52"/>
                <a:gd name="T24" fmla="*/ 0 w 223"/>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3"/>
                <a:gd name="T40" fmla="*/ 0 h 52"/>
                <a:gd name="T41" fmla="*/ 223 w 223"/>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3" h="52">
                  <a:moveTo>
                    <a:pt x="0" y="52"/>
                  </a:moveTo>
                  <a:lnTo>
                    <a:pt x="38" y="36"/>
                  </a:lnTo>
                  <a:lnTo>
                    <a:pt x="69" y="30"/>
                  </a:lnTo>
                  <a:lnTo>
                    <a:pt x="107" y="18"/>
                  </a:lnTo>
                  <a:lnTo>
                    <a:pt x="139" y="11"/>
                  </a:lnTo>
                  <a:lnTo>
                    <a:pt x="189" y="15"/>
                  </a:lnTo>
                  <a:lnTo>
                    <a:pt x="223" y="18"/>
                  </a:lnTo>
                  <a:lnTo>
                    <a:pt x="171" y="8"/>
                  </a:lnTo>
                  <a:lnTo>
                    <a:pt x="127" y="0"/>
                  </a:lnTo>
                  <a:lnTo>
                    <a:pt x="69" y="24"/>
                  </a:lnTo>
                  <a:lnTo>
                    <a:pt x="38" y="28"/>
                  </a:lnTo>
                  <a:lnTo>
                    <a:pt x="3" y="45"/>
                  </a:lnTo>
                  <a:lnTo>
                    <a:pt x="0" y="5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4" name="Freeform 282">
              <a:extLst>
                <a:ext uri="{FF2B5EF4-FFF2-40B4-BE49-F238E27FC236}">
                  <a16:creationId xmlns:a16="http://schemas.microsoft.com/office/drawing/2014/main" id="{92FA6F32-3FA5-4302-A7E9-C00E66139FF6}"/>
                </a:ext>
              </a:extLst>
            </p:cNvPr>
            <p:cNvSpPr>
              <a:spLocks/>
            </p:cNvSpPr>
            <p:nvPr/>
          </p:nvSpPr>
          <p:spPr bwMode="auto">
            <a:xfrm>
              <a:off x="5289" y="1907"/>
              <a:ext cx="31" cy="6"/>
            </a:xfrm>
            <a:custGeom>
              <a:avLst/>
              <a:gdLst>
                <a:gd name="T0" fmla="*/ 0 w 188"/>
                <a:gd name="T1" fmla="*/ 0 h 36"/>
                <a:gd name="T2" fmla="*/ 0 w 188"/>
                <a:gd name="T3" fmla="*/ 0 h 36"/>
                <a:gd name="T4" fmla="*/ 0 w 188"/>
                <a:gd name="T5" fmla="*/ 0 h 36"/>
                <a:gd name="T6" fmla="*/ 0 w 188"/>
                <a:gd name="T7" fmla="*/ 0 h 36"/>
                <a:gd name="T8" fmla="*/ 0 w 188"/>
                <a:gd name="T9" fmla="*/ 0 h 36"/>
                <a:gd name="T10" fmla="*/ 0 w 188"/>
                <a:gd name="T11" fmla="*/ 0 h 36"/>
                <a:gd name="T12" fmla="*/ 0 w 188"/>
                <a:gd name="T13" fmla="*/ 0 h 36"/>
                <a:gd name="T14" fmla="*/ 0 w 188"/>
                <a:gd name="T15" fmla="*/ 0 h 36"/>
                <a:gd name="T16" fmla="*/ 0 w 188"/>
                <a:gd name="T17" fmla="*/ 0 h 36"/>
                <a:gd name="T18" fmla="*/ 0 w 188"/>
                <a:gd name="T19" fmla="*/ 0 h 36"/>
                <a:gd name="T20" fmla="*/ 0 w 188"/>
                <a:gd name="T21" fmla="*/ 0 h 36"/>
                <a:gd name="T22" fmla="*/ 0 w 18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
                <a:gd name="T37" fmla="*/ 0 h 36"/>
                <a:gd name="T38" fmla="*/ 188 w 18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 h="36">
                  <a:moveTo>
                    <a:pt x="51" y="0"/>
                  </a:moveTo>
                  <a:lnTo>
                    <a:pt x="29" y="1"/>
                  </a:lnTo>
                  <a:lnTo>
                    <a:pt x="0" y="11"/>
                  </a:lnTo>
                  <a:lnTo>
                    <a:pt x="19" y="9"/>
                  </a:lnTo>
                  <a:lnTo>
                    <a:pt x="48" y="4"/>
                  </a:lnTo>
                  <a:lnTo>
                    <a:pt x="109" y="20"/>
                  </a:lnTo>
                  <a:lnTo>
                    <a:pt x="143" y="30"/>
                  </a:lnTo>
                  <a:lnTo>
                    <a:pt x="181" y="36"/>
                  </a:lnTo>
                  <a:lnTo>
                    <a:pt x="188" y="30"/>
                  </a:lnTo>
                  <a:lnTo>
                    <a:pt x="146" y="22"/>
                  </a:lnTo>
                  <a:lnTo>
                    <a:pt x="97" y="11"/>
                  </a:lnTo>
                  <a:lnTo>
                    <a:pt x="5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5" name="Freeform 283">
              <a:extLst>
                <a:ext uri="{FF2B5EF4-FFF2-40B4-BE49-F238E27FC236}">
                  <a16:creationId xmlns:a16="http://schemas.microsoft.com/office/drawing/2014/main" id="{2A40FED0-7C5B-4842-A5F6-25B567736F32}"/>
                </a:ext>
              </a:extLst>
            </p:cNvPr>
            <p:cNvSpPr>
              <a:spLocks/>
            </p:cNvSpPr>
            <p:nvPr/>
          </p:nvSpPr>
          <p:spPr bwMode="auto">
            <a:xfrm>
              <a:off x="5295" y="1929"/>
              <a:ext cx="13" cy="3"/>
            </a:xfrm>
            <a:custGeom>
              <a:avLst/>
              <a:gdLst>
                <a:gd name="T0" fmla="*/ 0 w 76"/>
                <a:gd name="T1" fmla="*/ 0 h 17"/>
                <a:gd name="T2" fmla="*/ 0 w 76"/>
                <a:gd name="T3" fmla="*/ 0 h 17"/>
                <a:gd name="T4" fmla="*/ 0 w 76"/>
                <a:gd name="T5" fmla="*/ 0 h 17"/>
                <a:gd name="T6" fmla="*/ 0 w 76"/>
                <a:gd name="T7" fmla="*/ 0 h 17"/>
                <a:gd name="T8" fmla="*/ 0 w 76"/>
                <a:gd name="T9" fmla="*/ 0 h 17"/>
                <a:gd name="T10" fmla="*/ 0 w 76"/>
                <a:gd name="T11" fmla="*/ 0 h 17"/>
                <a:gd name="T12" fmla="*/ 0 w 76"/>
                <a:gd name="T13" fmla="*/ 0 h 17"/>
                <a:gd name="T14" fmla="*/ 0 60000 65536"/>
                <a:gd name="T15" fmla="*/ 0 60000 65536"/>
                <a:gd name="T16" fmla="*/ 0 60000 65536"/>
                <a:gd name="T17" fmla="*/ 0 60000 65536"/>
                <a:gd name="T18" fmla="*/ 0 60000 65536"/>
                <a:gd name="T19" fmla="*/ 0 60000 65536"/>
                <a:gd name="T20" fmla="*/ 0 60000 65536"/>
                <a:gd name="T21" fmla="*/ 0 w 76"/>
                <a:gd name="T22" fmla="*/ 0 h 17"/>
                <a:gd name="T23" fmla="*/ 76 w 76"/>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7">
                  <a:moveTo>
                    <a:pt x="0" y="8"/>
                  </a:moveTo>
                  <a:lnTo>
                    <a:pt x="8" y="17"/>
                  </a:lnTo>
                  <a:lnTo>
                    <a:pt x="36" y="12"/>
                  </a:lnTo>
                  <a:lnTo>
                    <a:pt x="67" y="12"/>
                  </a:lnTo>
                  <a:lnTo>
                    <a:pt x="76" y="0"/>
                  </a:lnTo>
                  <a:lnTo>
                    <a:pt x="55" y="4"/>
                  </a:lnTo>
                  <a:lnTo>
                    <a:pt x="0" y="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6" name="Freeform 284">
              <a:extLst>
                <a:ext uri="{FF2B5EF4-FFF2-40B4-BE49-F238E27FC236}">
                  <a16:creationId xmlns:a16="http://schemas.microsoft.com/office/drawing/2014/main" id="{93B7923F-FB65-4F51-B872-713B5B0E50DD}"/>
                </a:ext>
              </a:extLst>
            </p:cNvPr>
            <p:cNvSpPr>
              <a:spLocks/>
            </p:cNvSpPr>
            <p:nvPr/>
          </p:nvSpPr>
          <p:spPr bwMode="auto">
            <a:xfrm>
              <a:off x="5268" y="1926"/>
              <a:ext cx="3" cy="6"/>
            </a:xfrm>
            <a:custGeom>
              <a:avLst/>
              <a:gdLst>
                <a:gd name="T0" fmla="*/ 0 w 19"/>
                <a:gd name="T1" fmla="*/ 0 h 32"/>
                <a:gd name="T2" fmla="*/ 0 w 19"/>
                <a:gd name="T3" fmla="*/ 0 h 32"/>
                <a:gd name="T4" fmla="*/ 0 w 19"/>
                <a:gd name="T5" fmla="*/ 0 h 32"/>
                <a:gd name="T6" fmla="*/ 0 w 19"/>
                <a:gd name="T7" fmla="*/ 0 h 32"/>
                <a:gd name="T8" fmla="*/ 0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19" y="0"/>
                  </a:moveTo>
                  <a:lnTo>
                    <a:pt x="19" y="9"/>
                  </a:lnTo>
                  <a:lnTo>
                    <a:pt x="14" y="24"/>
                  </a:lnTo>
                  <a:lnTo>
                    <a:pt x="0" y="32"/>
                  </a:lnTo>
                  <a:lnTo>
                    <a:pt x="1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7" name="Freeform 285">
              <a:extLst>
                <a:ext uri="{FF2B5EF4-FFF2-40B4-BE49-F238E27FC236}">
                  <a16:creationId xmlns:a16="http://schemas.microsoft.com/office/drawing/2014/main" id="{98AA29D1-AEA3-47F7-95D5-903EADBD86F2}"/>
                </a:ext>
              </a:extLst>
            </p:cNvPr>
            <p:cNvSpPr>
              <a:spLocks/>
            </p:cNvSpPr>
            <p:nvPr/>
          </p:nvSpPr>
          <p:spPr bwMode="auto">
            <a:xfrm>
              <a:off x="5277" y="1940"/>
              <a:ext cx="3" cy="3"/>
            </a:xfrm>
            <a:custGeom>
              <a:avLst/>
              <a:gdLst>
                <a:gd name="T0" fmla="*/ 0 w 14"/>
                <a:gd name="T1" fmla="*/ 0 h 18"/>
                <a:gd name="T2" fmla="*/ 0 w 14"/>
                <a:gd name="T3" fmla="*/ 0 h 18"/>
                <a:gd name="T4" fmla="*/ 0 w 14"/>
                <a:gd name="T5" fmla="*/ 0 h 18"/>
                <a:gd name="T6" fmla="*/ 0 w 14"/>
                <a:gd name="T7" fmla="*/ 0 h 18"/>
                <a:gd name="T8" fmla="*/ 0 60000 65536"/>
                <a:gd name="T9" fmla="*/ 0 60000 65536"/>
                <a:gd name="T10" fmla="*/ 0 60000 65536"/>
                <a:gd name="T11" fmla="*/ 0 60000 65536"/>
                <a:gd name="T12" fmla="*/ 0 w 14"/>
                <a:gd name="T13" fmla="*/ 0 h 18"/>
                <a:gd name="T14" fmla="*/ 14 w 14"/>
                <a:gd name="T15" fmla="*/ 18 h 18"/>
              </a:gdLst>
              <a:ahLst/>
              <a:cxnLst>
                <a:cxn ang="T8">
                  <a:pos x="T0" y="T1"/>
                </a:cxn>
                <a:cxn ang="T9">
                  <a:pos x="T2" y="T3"/>
                </a:cxn>
                <a:cxn ang="T10">
                  <a:pos x="T4" y="T5"/>
                </a:cxn>
                <a:cxn ang="T11">
                  <a:pos x="T6" y="T7"/>
                </a:cxn>
              </a:cxnLst>
              <a:rect l="T12" t="T13" r="T14" b="T15"/>
              <a:pathLst>
                <a:path w="14" h="18">
                  <a:moveTo>
                    <a:pt x="14" y="0"/>
                  </a:moveTo>
                  <a:lnTo>
                    <a:pt x="11" y="9"/>
                  </a:lnTo>
                  <a:lnTo>
                    <a:pt x="0" y="18"/>
                  </a:lnTo>
                  <a:lnTo>
                    <a:pt x="14"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8" name="Freeform 286">
              <a:extLst>
                <a:ext uri="{FF2B5EF4-FFF2-40B4-BE49-F238E27FC236}">
                  <a16:creationId xmlns:a16="http://schemas.microsoft.com/office/drawing/2014/main" id="{5A7213FF-155D-45A7-B8D6-0C5197B75096}"/>
                </a:ext>
              </a:extLst>
            </p:cNvPr>
            <p:cNvSpPr>
              <a:spLocks/>
            </p:cNvSpPr>
            <p:nvPr/>
          </p:nvSpPr>
          <p:spPr bwMode="auto">
            <a:xfrm>
              <a:off x="5319" y="1921"/>
              <a:ext cx="6" cy="7"/>
            </a:xfrm>
            <a:custGeom>
              <a:avLst/>
              <a:gdLst>
                <a:gd name="T0" fmla="*/ 0 w 35"/>
                <a:gd name="T1" fmla="*/ 0 h 43"/>
                <a:gd name="T2" fmla="*/ 0 w 35"/>
                <a:gd name="T3" fmla="*/ 0 h 43"/>
                <a:gd name="T4" fmla="*/ 0 w 35"/>
                <a:gd name="T5" fmla="*/ 0 h 43"/>
                <a:gd name="T6" fmla="*/ 0 w 35"/>
                <a:gd name="T7" fmla="*/ 0 h 43"/>
                <a:gd name="T8" fmla="*/ 0 w 35"/>
                <a:gd name="T9" fmla="*/ 0 h 43"/>
                <a:gd name="T10" fmla="*/ 0 60000 65536"/>
                <a:gd name="T11" fmla="*/ 0 60000 65536"/>
                <a:gd name="T12" fmla="*/ 0 60000 65536"/>
                <a:gd name="T13" fmla="*/ 0 60000 65536"/>
                <a:gd name="T14" fmla="*/ 0 60000 65536"/>
                <a:gd name="T15" fmla="*/ 0 w 35"/>
                <a:gd name="T16" fmla="*/ 0 h 43"/>
                <a:gd name="T17" fmla="*/ 35 w 35"/>
                <a:gd name="T18" fmla="*/ 43 h 43"/>
              </a:gdLst>
              <a:ahLst/>
              <a:cxnLst>
                <a:cxn ang="T10">
                  <a:pos x="T0" y="T1"/>
                </a:cxn>
                <a:cxn ang="T11">
                  <a:pos x="T2" y="T3"/>
                </a:cxn>
                <a:cxn ang="T12">
                  <a:pos x="T4" y="T5"/>
                </a:cxn>
                <a:cxn ang="T13">
                  <a:pos x="T6" y="T7"/>
                </a:cxn>
                <a:cxn ang="T14">
                  <a:pos x="T8" y="T9"/>
                </a:cxn>
              </a:cxnLst>
              <a:rect l="T15" t="T16" r="T17" b="T18"/>
              <a:pathLst>
                <a:path w="35" h="43">
                  <a:moveTo>
                    <a:pt x="0" y="0"/>
                  </a:moveTo>
                  <a:lnTo>
                    <a:pt x="7" y="14"/>
                  </a:lnTo>
                  <a:lnTo>
                    <a:pt x="7" y="24"/>
                  </a:lnTo>
                  <a:lnTo>
                    <a:pt x="35" y="4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9" name="Freeform 287">
              <a:extLst>
                <a:ext uri="{FF2B5EF4-FFF2-40B4-BE49-F238E27FC236}">
                  <a16:creationId xmlns:a16="http://schemas.microsoft.com/office/drawing/2014/main" id="{EA9419EE-E73D-469D-A67B-3616D0E985AA}"/>
                </a:ext>
              </a:extLst>
            </p:cNvPr>
            <p:cNvSpPr>
              <a:spLocks/>
            </p:cNvSpPr>
            <p:nvPr/>
          </p:nvSpPr>
          <p:spPr bwMode="auto">
            <a:xfrm>
              <a:off x="5330" y="1921"/>
              <a:ext cx="19" cy="19"/>
            </a:xfrm>
            <a:custGeom>
              <a:avLst/>
              <a:gdLst>
                <a:gd name="T0" fmla="*/ 0 w 114"/>
                <a:gd name="T1" fmla="*/ 0 h 114"/>
                <a:gd name="T2" fmla="*/ 0 w 114"/>
                <a:gd name="T3" fmla="*/ 0 h 114"/>
                <a:gd name="T4" fmla="*/ 0 w 114"/>
                <a:gd name="T5" fmla="*/ 0 h 114"/>
                <a:gd name="T6" fmla="*/ 0 w 114"/>
                <a:gd name="T7" fmla="*/ 0 h 114"/>
                <a:gd name="T8" fmla="*/ 0 w 114"/>
                <a:gd name="T9" fmla="*/ 0 h 114"/>
                <a:gd name="T10" fmla="*/ 0 w 114"/>
                <a:gd name="T11" fmla="*/ 0 h 114"/>
                <a:gd name="T12" fmla="*/ 0 60000 65536"/>
                <a:gd name="T13" fmla="*/ 0 60000 65536"/>
                <a:gd name="T14" fmla="*/ 0 60000 65536"/>
                <a:gd name="T15" fmla="*/ 0 60000 65536"/>
                <a:gd name="T16" fmla="*/ 0 60000 65536"/>
                <a:gd name="T17" fmla="*/ 0 60000 65536"/>
                <a:gd name="T18" fmla="*/ 0 w 114"/>
                <a:gd name="T19" fmla="*/ 0 h 114"/>
                <a:gd name="T20" fmla="*/ 114 w 114"/>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114" h="114">
                  <a:moveTo>
                    <a:pt x="0" y="0"/>
                  </a:moveTo>
                  <a:lnTo>
                    <a:pt x="21" y="35"/>
                  </a:lnTo>
                  <a:lnTo>
                    <a:pt x="43" y="63"/>
                  </a:lnTo>
                  <a:lnTo>
                    <a:pt x="114" y="114"/>
                  </a:lnTo>
                  <a:lnTo>
                    <a:pt x="47" y="5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0" name="Freeform 288">
              <a:extLst>
                <a:ext uri="{FF2B5EF4-FFF2-40B4-BE49-F238E27FC236}">
                  <a16:creationId xmlns:a16="http://schemas.microsoft.com/office/drawing/2014/main" id="{1D788FA1-5DC7-4D2A-ABA6-2CB508EEE00B}"/>
                </a:ext>
              </a:extLst>
            </p:cNvPr>
            <p:cNvSpPr>
              <a:spLocks/>
            </p:cNvSpPr>
            <p:nvPr/>
          </p:nvSpPr>
          <p:spPr bwMode="auto">
            <a:xfrm>
              <a:off x="5354" y="1948"/>
              <a:ext cx="4" cy="13"/>
            </a:xfrm>
            <a:custGeom>
              <a:avLst/>
              <a:gdLst>
                <a:gd name="T0" fmla="*/ 0 w 27"/>
                <a:gd name="T1" fmla="*/ 0 h 82"/>
                <a:gd name="T2" fmla="*/ 0 w 27"/>
                <a:gd name="T3" fmla="*/ 0 h 82"/>
                <a:gd name="T4" fmla="*/ 0 w 27"/>
                <a:gd name="T5" fmla="*/ 0 h 82"/>
                <a:gd name="T6" fmla="*/ 0 w 27"/>
                <a:gd name="T7" fmla="*/ 0 h 82"/>
                <a:gd name="T8" fmla="*/ 0 w 27"/>
                <a:gd name="T9" fmla="*/ 0 h 82"/>
                <a:gd name="T10" fmla="*/ 0 w 27"/>
                <a:gd name="T11" fmla="*/ 0 h 82"/>
                <a:gd name="T12" fmla="*/ 0 w 27"/>
                <a:gd name="T13" fmla="*/ 0 h 82"/>
                <a:gd name="T14" fmla="*/ 0 60000 65536"/>
                <a:gd name="T15" fmla="*/ 0 60000 65536"/>
                <a:gd name="T16" fmla="*/ 0 60000 65536"/>
                <a:gd name="T17" fmla="*/ 0 60000 65536"/>
                <a:gd name="T18" fmla="*/ 0 60000 65536"/>
                <a:gd name="T19" fmla="*/ 0 60000 65536"/>
                <a:gd name="T20" fmla="*/ 0 60000 65536"/>
                <a:gd name="T21" fmla="*/ 0 w 27"/>
                <a:gd name="T22" fmla="*/ 0 h 82"/>
                <a:gd name="T23" fmla="*/ 27 w 27"/>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82">
                  <a:moveTo>
                    <a:pt x="27" y="0"/>
                  </a:moveTo>
                  <a:lnTo>
                    <a:pt x="9" y="29"/>
                  </a:lnTo>
                  <a:lnTo>
                    <a:pt x="4" y="57"/>
                  </a:lnTo>
                  <a:lnTo>
                    <a:pt x="3" y="82"/>
                  </a:lnTo>
                  <a:lnTo>
                    <a:pt x="0" y="47"/>
                  </a:lnTo>
                  <a:lnTo>
                    <a:pt x="3" y="21"/>
                  </a:lnTo>
                  <a:lnTo>
                    <a:pt x="2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1" name="Freeform 289">
              <a:extLst>
                <a:ext uri="{FF2B5EF4-FFF2-40B4-BE49-F238E27FC236}">
                  <a16:creationId xmlns:a16="http://schemas.microsoft.com/office/drawing/2014/main" id="{8C39446A-854C-4AC4-B778-4B005F9EDC15}"/>
                </a:ext>
              </a:extLst>
            </p:cNvPr>
            <p:cNvSpPr>
              <a:spLocks/>
            </p:cNvSpPr>
            <p:nvPr/>
          </p:nvSpPr>
          <p:spPr bwMode="auto">
            <a:xfrm>
              <a:off x="5312" y="1934"/>
              <a:ext cx="2" cy="5"/>
            </a:xfrm>
            <a:custGeom>
              <a:avLst/>
              <a:gdLst>
                <a:gd name="T0" fmla="*/ 0 w 15"/>
                <a:gd name="T1" fmla="*/ 0 h 30"/>
                <a:gd name="T2" fmla="*/ 0 w 15"/>
                <a:gd name="T3" fmla="*/ 0 h 30"/>
                <a:gd name="T4" fmla="*/ 0 w 15"/>
                <a:gd name="T5" fmla="*/ 0 h 30"/>
                <a:gd name="T6" fmla="*/ 0 w 15"/>
                <a:gd name="T7" fmla="*/ 0 h 30"/>
                <a:gd name="T8" fmla="*/ 0 60000 65536"/>
                <a:gd name="T9" fmla="*/ 0 60000 65536"/>
                <a:gd name="T10" fmla="*/ 0 60000 65536"/>
                <a:gd name="T11" fmla="*/ 0 60000 65536"/>
                <a:gd name="T12" fmla="*/ 0 w 15"/>
                <a:gd name="T13" fmla="*/ 0 h 30"/>
                <a:gd name="T14" fmla="*/ 15 w 15"/>
                <a:gd name="T15" fmla="*/ 30 h 30"/>
              </a:gdLst>
              <a:ahLst/>
              <a:cxnLst>
                <a:cxn ang="T8">
                  <a:pos x="T0" y="T1"/>
                </a:cxn>
                <a:cxn ang="T9">
                  <a:pos x="T2" y="T3"/>
                </a:cxn>
                <a:cxn ang="T10">
                  <a:pos x="T4" y="T5"/>
                </a:cxn>
                <a:cxn ang="T11">
                  <a:pos x="T6" y="T7"/>
                </a:cxn>
              </a:cxnLst>
              <a:rect l="T12" t="T13" r="T14" b="T15"/>
              <a:pathLst>
                <a:path w="15" h="30">
                  <a:moveTo>
                    <a:pt x="11" y="0"/>
                  </a:moveTo>
                  <a:lnTo>
                    <a:pt x="15" y="12"/>
                  </a:lnTo>
                  <a:lnTo>
                    <a:pt x="0" y="30"/>
                  </a:lnTo>
                  <a:lnTo>
                    <a:pt x="1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292" name="Group 290">
            <a:extLst>
              <a:ext uri="{FF2B5EF4-FFF2-40B4-BE49-F238E27FC236}">
                <a16:creationId xmlns:a16="http://schemas.microsoft.com/office/drawing/2014/main" id="{F4D5B63A-7E9C-439C-AB22-D4216076067E}"/>
              </a:ext>
            </a:extLst>
          </p:cNvPr>
          <p:cNvGrpSpPr>
            <a:grpSpLocks/>
          </p:cNvGrpSpPr>
          <p:nvPr/>
        </p:nvGrpSpPr>
        <p:grpSpPr bwMode="auto">
          <a:xfrm>
            <a:off x="8475662" y="3498850"/>
            <a:ext cx="425450" cy="484188"/>
            <a:chOff x="5362" y="1748"/>
            <a:chExt cx="268" cy="305"/>
          </a:xfrm>
        </p:grpSpPr>
        <p:sp>
          <p:nvSpPr>
            <p:cNvPr id="293" name="Freeform 291">
              <a:extLst>
                <a:ext uri="{FF2B5EF4-FFF2-40B4-BE49-F238E27FC236}">
                  <a16:creationId xmlns:a16="http://schemas.microsoft.com/office/drawing/2014/main" id="{64F8DDA2-FF71-4457-BB52-BD48EB90E80E}"/>
                </a:ext>
              </a:extLst>
            </p:cNvPr>
            <p:cNvSpPr>
              <a:spLocks/>
            </p:cNvSpPr>
            <p:nvPr/>
          </p:nvSpPr>
          <p:spPr bwMode="auto">
            <a:xfrm>
              <a:off x="5477" y="1748"/>
              <a:ext cx="8" cy="6"/>
            </a:xfrm>
            <a:custGeom>
              <a:avLst/>
              <a:gdLst>
                <a:gd name="T0" fmla="*/ 0 w 51"/>
                <a:gd name="T1" fmla="*/ 0 h 36"/>
                <a:gd name="T2" fmla="*/ 0 w 51"/>
                <a:gd name="T3" fmla="*/ 0 h 36"/>
                <a:gd name="T4" fmla="*/ 0 w 51"/>
                <a:gd name="T5" fmla="*/ 0 h 36"/>
                <a:gd name="T6" fmla="*/ 0 w 51"/>
                <a:gd name="T7" fmla="*/ 0 h 36"/>
                <a:gd name="T8" fmla="*/ 0 w 51"/>
                <a:gd name="T9" fmla="*/ 0 h 36"/>
                <a:gd name="T10" fmla="*/ 0 w 51"/>
                <a:gd name="T11" fmla="*/ 0 h 36"/>
                <a:gd name="T12" fmla="*/ 0 w 51"/>
                <a:gd name="T13" fmla="*/ 0 h 36"/>
                <a:gd name="T14" fmla="*/ 0 w 51"/>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36"/>
                <a:gd name="T26" fmla="*/ 51 w 51"/>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36">
                  <a:moveTo>
                    <a:pt x="0" y="0"/>
                  </a:moveTo>
                  <a:lnTo>
                    <a:pt x="14" y="10"/>
                  </a:lnTo>
                  <a:lnTo>
                    <a:pt x="29" y="15"/>
                  </a:lnTo>
                  <a:lnTo>
                    <a:pt x="43" y="23"/>
                  </a:lnTo>
                  <a:lnTo>
                    <a:pt x="51" y="36"/>
                  </a:lnTo>
                  <a:lnTo>
                    <a:pt x="39" y="32"/>
                  </a:lnTo>
                  <a:lnTo>
                    <a:pt x="14" y="2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4" name="Freeform 292">
              <a:extLst>
                <a:ext uri="{FF2B5EF4-FFF2-40B4-BE49-F238E27FC236}">
                  <a16:creationId xmlns:a16="http://schemas.microsoft.com/office/drawing/2014/main" id="{92EEB65C-F617-424B-845A-3BD1C126E6BF}"/>
                </a:ext>
              </a:extLst>
            </p:cNvPr>
            <p:cNvSpPr>
              <a:spLocks/>
            </p:cNvSpPr>
            <p:nvPr/>
          </p:nvSpPr>
          <p:spPr bwMode="auto">
            <a:xfrm>
              <a:off x="5479" y="1758"/>
              <a:ext cx="2" cy="4"/>
            </a:xfrm>
            <a:custGeom>
              <a:avLst/>
              <a:gdLst>
                <a:gd name="T0" fmla="*/ 0 w 14"/>
                <a:gd name="T1" fmla="*/ 0 h 24"/>
                <a:gd name="T2" fmla="*/ 0 w 14"/>
                <a:gd name="T3" fmla="*/ 0 h 24"/>
                <a:gd name="T4" fmla="*/ 0 w 14"/>
                <a:gd name="T5" fmla="*/ 0 h 24"/>
                <a:gd name="T6" fmla="*/ 0 w 14"/>
                <a:gd name="T7" fmla="*/ 0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0" y="0"/>
                  </a:moveTo>
                  <a:lnTo>
                    <a:pt x="14" y="0"/>
                  </a:lnTo>
                  <a:lnTo>
                    <a:pt x="14" y="2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5" name="Freeform 293">
              <a:extLst>
                <a:ext uri="{FF2B5EF4-FFF2-40B4-BE49-F238E27FC236}">
                  <a16:creationId xmlns:a16="http://schemas.microsoft.com/office/drawing/2014/main" id="{C5A6352B-4C5B-4CAB-B1CC-7D7947252F23}"/>
                </a:ext>
              </a:extLst>
            </p:cNvPr>
            <p:cNvSpPr>
              <a:spLocks/>
            </p:cNvSpPr>
            <p:nvPr/>
          </p:nvSpPr>
          <p:spPr bwMode="auto">
            <a:xfrm>
              <a:off x="5444" y="1788"/>
              <a:ext cx="71" cy="180"/>
            </a:xfrm>
            <a:custGeom>
              <a:avLst/>
              <a:gdLst>
                <a:gd name="T0" fmla="*/ 0 w 431"/>
                <a:gd name="T1" fmla="*/ 0 h 1076"/>
                <a:gd name="T2" fmla="*/ 0 w 431"/>
                <a:gd name="T3" fmla="*/ 0 h 1076"/>
                <a:gd name="T4" fmla="*/ 0 w 431"/>
                <a:gd name="T5" fmla="*/ 0 h 1076"/>
                <a:gd name="T6" fmla="*/ 0 w 431"/>
                <a:gd name="T7" fmla="*/ 0 h 1076"/>
                <a:gd name="T8" fmla="*/ 0 w 431"/>
                <a:gd name="T9" fmla="*/ 0 h 1076"/>
                <a:gd name="T10" fmla="*/ 0 w 431"/>
                <a:gd name="T11" fmla="*/ 0 h 1076"/>
                <a:gd name="T12" fmla="*/ 0 w 431"/>
                <a:gd name="T13" fmla="*/ 0 h 1076"/>
                <a:gd name="T14" fmla="*/ 0 w 431"/>
                <a:gd name="T15" fmla="*/ 0 h 1076"/>
                <a:gd name="T16" fmla="*/ 0 w 431"/>
                <a:gd name="T17" fmla="*/ 0 h 1076"/>
                <a:gd name="T18" fmla="*/ 0 w 431"/>
                <a:gd name="T19" fmla="*/ 0 h 10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
                <a:gd name="T31" fmla="*/ 0 h 1076"/>
                <a:gd name="T32" fmla="*/ 431 w 431"/>
                <a:gd name="T33" fmla="*/ 1076 h 10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 h="1076">
                  <a:moveTo>
                    <a:pt x="369" y="0"/>
                  </a:moveTo>
                  <a:lnTo>
                    <a:pt x="328" y="44"/>
                  </a:lnTo>
                  <a:lnTo>
                    <a:pt x="317" y="108"/>
                  </a:lnTo>
                  <a:lnTo>
                    <a:pt x="254" y="170"/>
                  </a:lnTo>
                  <a:lnTo>
                    <a:pt x="126" y="461"/>
                  </a:lnTo>
                  <a:lnTo>
                    <a:pt x="57" y="724"/>
                  </a:lnTo>
                  <a:lnTo>
                    <a:pt x="0" y="1076"/>
                  </a:lnTo>
                  <a:lnTo>
                    <a:pt x="178" y="919"/>
                  </a:lnTo>
                  <a:lnTo>
                    <a:pt x="431" y="140"/>
                  </a:lnTo>
                  <a:lnTo>
                    <a:pt x="369" y="0"/>
                  </a:lnTo>
                  <a:close/>
                </a:path>
              </a:pathLst>
            </a:custGeom>
            <a:solidFill>
              <a:srgbClr val="40000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6" name="Freeform 294">
              <a:extLst>
                <a:ext uri="{FF2B5EF4-FFF2-40B4-BE49-F238E27FC236}">
                  <a16:creationId xmlns:a16="http://schemas.microsoft.com/office/drawing/2014/main" id="{1FF27115-1FB1-4F21-979B-4C1EE7A39601}"/>
                </a:ext>
              </a:extLst>
            </p:cNvPr>
            <p:cNvSpPr>
              <a:spLocks/>
            </p:cNvSpPr>
            <p:nvPr/>
          </p:nvSpPr>
          <p:spPr bwMode="auto">
            <a:xfrm>
              <a:off x="5362" y="1754"/>
              <a:ext cx="268" cy="299"/>
            </a:xfrm>
            <a:custGeom>
              <a:avLst/>
              <a:gdLst>
                <a:gd name="T0" fmla="*/ 0 w 1606"/>
                <a:gd name="T1" fmla="*/ 0 h 1792"/>
                <a:gd name="T2" fmla="*/ 0 w 1606"/>
                <a:gd name="T3" fmla="*/ 0 h 1792"/>
                <a:gd name="T4" fmla="*/ 0 w 1606"/>
                <a:gd name="T5" fmla="*/ 0 h 1792"/>
                <a:gd name="T6" fmla="*/ 0 w 1606"/>
                <a:gd name="T7" fmla="*/ 0 h 1792"/>
                <a:gd name="T8" fmla="*/ 0 w 1606"/>
                <a:gd name="T9" fmla="*/ 0 h 1792"/>
                <a:gd name="T10" fmla="*/ 0 w 1606"/>
                <a:gd name="T11" fmla="*/ 0 h 1792"/>
                <a:gd name="T12" fmla="*/ 0 w 1606"/>
                <a:gd name="T13" fmla="*/ 0 h 1792"/>
                <a:gd name="T14" fmla="*/ 0 w 1606"/>
                <a:gd name="T15" fmla="*/ 0 h 1792"/>
                <a:gd name="T16" fmla="*/ 0 w 1606"/>
                <a:gd name="T17" fmla="*/ 0 h 1792"/>
                <a:gd name="T18" fmla="*/ 0 w 1606"/>
                <a:gd name="T19" fmla="*/ 0 h 1792"/>
                <a:gd name="T20" fmla="*/ 0 w 1606"/>
                <a:gd name="T21" fmla="*/ 0 h 1792"/>
                <a:gd name="T22" fmla="*/ 0 w 1606"/>
                <a:gd name="T23" fmla="*/ 0 h 1792"/>
                <a:gd name="T24" fmla="*/ 0 w 1606"/>
                <a:gd name="T25" fmla="*/ 0 h 1792"/>
                <a:gd name="T26" fmla="*/ 0 w 1606"/>
                <a:gd name="T27" fmla="*/ 0 h 1792"/>
                <a:gd name="T28" fmla="*/ 0 w 1606"/>
                <a:gd name="T29" fmla="*/ 0 h 1792"/>
                <a:gd name="T30" fmla="*/ 0 w 1606"/>
                <a:gd name="T31" fmla="*/ 0 h 1792"/>
                <a:gd name="T32" fmla="*/ 0 w 1606"/>
                <a:gd name="T33" fmla="*/ 0 h 1792"/>
                <a:gd name="T34" fmla="*/ 0 w 1606"/>
                <a:gd name="T35" fmla="*/ 0 h 1792"/>
                <a:gd name="T36" fmla="*/ 0 w 1606"/>
                <a:gd name="T37" fmla="*/ 0 h 1792"/>
                <a:gd name="T38" fmla="*/ 0 w 1606"/>
                <a:gd name="T39" fmla="*/ 0 h 1792"/>
                <a:gd name="T40" fmla="*/ 0 w 1606"/>
                <a:gd name="T41" fmla="*/ 0 h 1792"/>
                <a:gd name="T42" fmla="*/ 0 w 1606"/>
                <a:gd name="T43" fmla="*/ 0 h 1792"/>
                <a:gd name="T44" fmla="*/ 0 w 1606"/>
                <a:gd name="T45" fmla="*/ 0 h 1792"/>
                <a:gd name="T46" fmla="*/ 0 w 1606"/>
                <a:gd name="T47" fmla="*/ 0 h 1792"/>
                <a:gd name="T48" fmla="*/ 0 w 1606"/>
                <a:gd name="T49" fmla="*/ 0 h 1792"/>
                <a:gd name="T50" fmla="*/ 0 w 1606"/>
                <a:gd name="T51" fmla="*/ 0 h 1792"/>
                <a:gd name="T52" fmla="*/ 0 w 1606"/>
                <a:gd name="T53" fmla="*/ 0 h 1792"/>
                <a:gd name="T54" fmla="*/ 0 w 1606"/>
                <a:gd name="T55" fmla="*/ 0 h 1792"/>
                <a:gd name="T56" fmla="*/ 0 w 1606"/>
                <a:gd name="T57" fmla="*/ 0 h 1792"/>
                <a:gd name="T58" fmla="*/ 0 w 1606"/>
                <a:gd name="T59" fmla="*/ 0 h 1792"/>
                <a:gd name="T60" fmla="*/ 0 w 1606"/>
                <a:gd name="T61" fmla="*/ 0 h 1792"/>
                <a:gd name="T62" fmla="*/ 0 w 1606"/>
                <a:gd name="T63" fmla="*/ 0 h 1792"/>
                <a:gd name="T64" fmla="*/ 0 w 1606"/>
                <a:gd name="T65" fmla="*/ 0 h 1792"/>
                <a:gd name="T66" fmla="*/ 0 w 1606"/>
                <a:gd name="T67" fmla="*/ 0 h 1792"/>
                <a:gd name="T68" fmla="*/ 0 w 1606"/>
                <a:gd name="T69" fmla="*/ 0 h 1792"/>
                <a:gd name="T70" fmla="*/ 0 w 1606"/>
                <a:gd name="T71" fmla="*/ 0 h 1792"/>
                <a:gd name="T72" fmla="*/ 0 w 1606"/>
                <a:gd name="T73" fmla="*/ 0 h 1792"/>
                <a:gd name="T74" fmla="*/ 0 w 1606"/>
                <a:gd name="T75" fmla="*/ 0 h 1792"/>
                <a:gd name="T76" fmla="*/ 0 w 1606"/>
                <a:gd name="T77" fmla="*/ 0 h 1792"/>
                <a:gd name="T78" fmla="*/ 0 w 1606"/>
                <a:gd name="T79" fmla="*/ 0 h 1792"/>
                <a:gd name="T80" fmla="*/ 0 w 1606"/>
                <a:gd name="T81" fmla="*/ 0 h 1792"/>
                <a:gd name="T82" fmla="*/ 0 w 1606"/>
                <a:gd name="T83" fmla="*/ 0 h 1792"/>
                <a:gd name="T84" fmla="*/ 0 w 1606"/>
                <a:gd name="T85" fmla="*/ 0 h 1792"/>
                <a:gd name="T86" fmla="*/ 0 w 1606"/>
                <a:gd name="T87" fmla="*/ 0 h 1792"/>
                <a:gd name="T88" fmla="*/ 0 w 1606"/>
                <a:gd name="T89" fmla="*/ 0 h 1792"/>
                <a:gd name="T90" fmla="*/ 0 w 1606"/>
                <a:gd name="T91" fmla="*/ 0 h 17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06"/>
                <a:gd name="T139" fmla="*/ 0 h 1792"/>
                <a:gd name="T140" fmla="*/ 1606 w 1606"/>
                <a:gd name="T141" fmla="*/ 1792 h 17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06" h="1792">
                  <a:moveTo>
                    <a:pt x="1309" y="94"/>
                  </a:moveTo>
                  <a:lnTo>
                    <a:pt x="1258" y="0"/>
                  </a:lnTo>
                  <a:lnTo>
                    <a:pt x="867" y="163"/>
                  </a:lnTo>
                  <a:lnTo>
                    <a:pt x="850" y="288"/>
                  </a:lnTo>
                  <a:lnTo>
                    <a:pt x="818" y="332"/>
                  </a:lnTo>
                  <a:lnTo>
                    <a:pt x="773" y="382"/>
                  </a:lnTo>
                  <a:lnTo>
                    <a:pt x="747" y="472"/>
                  </a:lnTo>
                  <a:lnTo>
                    <a:pt x="660" y="678"/>
                  </a:lnTo>
                  <a:lnTo>
                    <a:pt x="590" y="924"/>
                  </a:lnTo>
                  <a:lnTo>
                    <a:pt x="558" y="1088"/>
                  </a:lnTo>
                  <a:lnTo>
                    <a:pt x="243" y="1094"/>
                  </a:lnTo>
                  <a:lnTo>
                    <a:pt x="192" y="1125"/>
                  </a:lnTo>
                  <a:lnTo>
                    <a:pt x="47" y="1125"/>
                  </a:lnTo>
                  <a:lnTo>
                    <a:pt x="7" y="1189"/>
                  </a:lnTo>
                  <a:lnTo>
                    <a:pt x="0" y="1264"/>
                  </a:lnTo>
                  <a:lnTo>
                    <a:pt x="15" y="1332"/>
                  </a:lnTo>
                  <a:lnTo>
                    <a:pt x="148" y="1358"/>
                  </a:lnTo>
                  <a:lnTo>
                    <a:pt x="211" y="1452"/>
                  </a:lnTo>
                  <a:lnTo>
                    <a:pt x="337" y="1484"/>
                  </a:lnTo>
                  <a:lnTo>
                    <a:pt x="430" y="1484"/>
                  </a:lnTo>
                  <a:lnTo>
                    <a:pt x="538" y="1503"/>
                  </a:lnTo>
                  <a:lnTo>
                    <a:pt x="544" y="1548"/>
                  </a:lnTo>
                  <a:lnTo>
                    <a:pt x="538" y="1642"/>
                  </a:lnTo>
                  <a:lnTo>
                    <a:pt x="550" y="1705"/>
                  </a:lnTo>
                  <a:lnTo>
                    <a:pt x="608" y="1712"/>
                  </a:lnTo>
                  <a:lnTo>
                    <a:pt x="677" y="1724"/>
                  </a:lnTo>
                  <a:lnTo>
                    <a:pt x="747" y="1786"/>
                  </a:lnTo>
                  <a:lnTo>
                    <a:pt x="830" y="1786"/>
                  </a:lnTo>
                  <a:lnTo>
                    <a:pt x="905" y="1779"/>
                  </a:lnTo>
                  <a:lnTo>
                    <a:pt x="1019" y="1744"/>
                  </a:lnTo>
                  <a:lnTo>
                    <a:pt x="1145" y="1756"/>
                  </a:lnTo>
                  <a:lnTo>
                    <a:pt x="1273" y="1792"/>
                  </a:lnTo>
                  <a:lnTo>
                    <a:pt x="1392" y="1766"/>
                  </a:lnTo>
                  <a:lnTo>
                    <a:pt x="1473" y="1674"/>
                  </a:lnTo>
                  <a:lnTo>
                    <a:pt x="1467" y="1571"/>
                  </a:lnTo>
                  <a:lnTo>
                    <a:pt x="1497" y="1446"/>
                  </a:lnTo>
                  <a:lnTo>
                    <a:pt x="1516" y="1282"/>
                  </a:lnTo>
                  <a:lnTo>
                    <a:pt x="1554" y="1131"/>
                  </a:lnTo>
                  <a:lnTo>
                    <a:pt x="1606" y="906"/>
                  </a:lnTo>
                  <a:lnTo>
                    <a:pt x="1598" y="678"/>
                  </a:lnTo>
                  <a:lnTo>
                    <a:pt x="1598" y="478"/>
                  </a:lnTo>
                  <a:lnTo>
                    <a:pt x="1586" y="338"/>
                  </a:lnTo>
                  <a:lnTo>
                    <a:pt x="1554" y="276"/>
                  </a:lnTo>
                  <a:lnTo>
                    <a:pt x="1484" y="225"/>
                  </a:lnTo>
                  <a:lnTo>
                    <a:pt x="1403" y="142"/>
                  </a:lnTo>
                  <a:lnTo>
                    <a:pt x="1309" y="94"/>
                  </a:lnTo>
                  <a:close/>
                </a:path>
              </a:pathLst>
            </a:custGeom>
            <a:solidFill>
              <a:srgbClr val="C0C0C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7" name="Freeform 295">
              <a:extLst>
                <a:ext uri="{FF2B5EF4-FFF2-40B4-BE49-F238E27FC236}">
                  <a16:creationId xmlns:a16="http://schemas.microsoft.com/office/drawing/2014/main" id="{F894AB35-1BC5-42AB-90B1-8D8CBD0D6D50}"/>
                </a:ext>
              </a:extLst>
            </p:cNvPr>
            <p:cNvSpPr>
              <a:spLocks/>
            </p:cNvSpPr>
            <p:nvPr/>
          </p:nvSpPr>
          <p:spPr bwMode="auto">
            <a:xfrm>
              <a:off x="5456" y="1772"/>
              <a:ext cx="169" cy="278"/>
            </a:xfrm>
            <a:custGeom>
              <a:avLst/>
              <a:gdLst>
                <a:gd name="T0" fmla="*/ 0 w 1014"/>
                <a:gd name="T1" fmla="*/ 0 h 1671"/>
                <a:gd name="T2" fmla="*/ 0 w 1014"/>
                <a:gd name="T3" fmla="*/ 0 h 1671"/>
                <a:gd name="T4" fmla="*/ 0 w 1014"/>
                <a:gd name="T5" fmla="*/ 0 h 1671"/>
                <a:gd name="T6" fmla="*/ 0 w 1014"/>
                <a:gd name="T7" fmla="*/ 0 h 1671"/>
                <a:gd name="T8" fmla="*/ 0 w 1014"/>
                <a:gd name="T9" fmla="*/ 0 h 1671"/>
                <a:gd name="T10" fmla="*/ 0 w 1014"/>
                <a:gd name="T11" fmla="*/ 0 h 1671"/>
                <a:gd name="T12" fmla="*/ 0 w 1014"/>
                <a:gd name="T13" fmla="*/ 0 h 1671"/>
                <a:gd name="T14" fmla="*/ 0 w 1014"/>
                <a:gd name="T15" fmla="*/ 0 h 1671"/>
                <a:gd name="T16" fmla="*/ 0 w 1014"/>
                <a:gd name="T17" fmla="*/ 0 h 1671"/>
                <a:gd name="T18" fmla="*/ 0 w 1014"/>
                <a:gd name="T19" fmla="*/ 0 h 1671"/>
                <a:gd name="T20" fmla="*/ 0 w 1014"/>
                <a:gd name="T21" fmla="*/ 0 h 1671"/>
                <a:gd name="T22" fmla="*/ 0 w 1014"/>
                <a:gd name="T23" fmla="*/ 0 h 1671"/>
                <a:gd name="T24" fmla="*/ 0 w 1014"/>
                <a:gd name="T25" fmla="*/ 0 h 1671"/>
                <a:gd name="T26" fmla="*/ 0 w 1014"/>
                <a:gd name="T27" fmla="*/ 0 h 1671"/>
                <a:gd name="T28" fmla="*/ 0 w 1014"/>
                <a:gd name="T29" fmla="*/ 0 h 1671"/>
                <a:gd name="T30" fmla="*/ 0 w 1014"/>
                <a:gd name="T31" fmla="*/ 0 h 1671"/>
                <a:gd name="T32" fmla="*/ 0 w 1014"/>
                <a:gd name="T33" fmla="*/ 0 h 1671"/>
                <a:gd name="T34" fmla="*/ 0 w 1014"/>
                <a:gd name="T35" fmla="*/ 0 h 1671"/>
                <a:gd name="T36" fmla="*/ 0 w 1014"/>
                <a:gd name="T37" fmla="*/ 0 h 1671"/>
                <a:gd name="T38" fmla="*/ 0 w 1014"/>
                <a:gd name="T39" fmla="*/ 0 h 1671"/>
                <a:gd name="T40" fmla="*/ 0 w 1014"/>
                <a:gd name="T41" fmla="*/ 0 h 1671"/>
                <a:gd name="T42" fmla="*/ 0 w 1014"/>
                <a:gd name="T43" fmla="*/ 0 h 1671"/>
                <a:gd name="T44" fmla="*/ 0 w 1014"/>
                <a:gd name="T45" fmla="*/ 0 h 1671"/>
                <a:gd name="T46" fmla="*/ 0 w 1014"/>
                <a:gd name="T47" fmla="*/ 0 h 1671"/>
                <a:gd name="T48" fmla="*/ 0 w 1014"/>
                <a:gd name="T49" fmla="*/ 0 h 1671"/>
                <a:gd name="T50" fmla="*/ 0 w 1014"/>
                <a:gd name="T51" fmla="*/ 0 h 1671"/>
                <a:gd name="T52" fmla="*/ 0 w 1014"/>
                <a:gd name="T53" fmla="*/ 0 h 1671"/>
                <a:gd name="T54" fmla="*/ 0 w 1014"/>
                <a:gd name="T55" fmla="*/ 0 h 1671"/>
                <a:gd name="T56" fmla="*/ 0 w 1014"/>
                <a:gd name="T57" fmla="*/ 0 h 1671"/>
                <a:gd name="T58" fmla="*/ 0 w 1014"/>
                <a:gd name="T59" fmla="*/ 0 h 1671"/>
                <a:gd name="T60" fmla="*/ 0 w 1014"/>
                <a:gd name="T61" fmla="*/ 0 h 1671"/>
                <a:gd name="T62" fmla="*/ 0 w 1014"/>
                <a:gd name="T63" fmla="*/ 0 h 1671"/>
                <a:gd name="T64" fmla="*/ 0 w 1014"/>
                <a:gd name="T65" fmla="*/ 0 h 1671"/>
                <a:gd name="T66" fmla="*/ 0 w 1014"/>
                <a:gd name="T67" fmla="*/ 0 h 1671"/>
                <a:gd name="T68" fmla="*/ 0 w 1014"/>
                <a:gd name="T69" fmla="*/ 0 h 1671"/>
                <a:gd name="T70" fmla="*/ 0 w 1014"/>
                <a:gd name="T71" fmla="*/ 0 h 1671"/>
                <a:gd name="T72" fmla="*/ 0 w 1014"/>
                <a:gd name="T73" fmla="*/ 0 h 1671"/>
                <a:gd name="T74" fmla="*/ 0 w 1014"/>
                <a:gd name="T75" fmla="*/ 0 h 1671"/>
                <a:gd name="T76" fmla="*/ 0 w 1014"/>
                <a:gd name="T77" fmla="*/ 0 h 16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4"/>
                <a:gd name="T118" fmla="*/ 0 h 1671"/>
                <a:gd name="T119" fmla="*/ 1014 w 1014"/>
                <a:gd name="T120" fmla="*/ 1671 h 16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4" h="1671">
                  <a:moveTo>
                    <a:pt x="0" y="1402"/>
                  </a:moveTo>
                  <a:lnTo>
                    <a:pt x="132" y="1382"/>
                  </a:lnTo>
                  <a:lnTo>
                    <a:pt x="245" y="1376"/>
                  </a:lnTo>
                  <a:lnTo>
                    <a:pt x="370" y="1363"/>
                  </a:lnTo>
                  <a:lnTo>
                    <a:pt x="509" y="1344"/>
                  </a:lnTo>
                  <a:lnTo>
                    <a:pt x="573" y="1301"/>
                  </a:lnTo>
                  <a:lnTo>
                    <a:pt x="744" y="1088"/>
                  </a:lnTo>
                  <a:lnTo>
                    <a:pt x="656" y="1149"/>
                  </a:lnTo>
                  <a:lnTo>
                    <a:pt x="598" y="1201"/>
                  </a:lnTo>
                  <a:lnTo>
                    <a:pt x="630" y="1050"/>
                  </a:lnTo>
                  <a:lnTo>
                    <a:pt x="693" y="992"/>
                  </a:lnTo>
                  <a:lnTo>
                    <a:pt x="787" y="837"/>
                  </a:lnTo>
                  <a:lnTo>
                    <a:pt x="699" y="911"/>
                  </a:lnTo>
                  <a:lnTo>
                    <a:pt x="642" y="931"/>
                  </a:lnTo>
                  <a:lnTo>
                    <a:pt x="656" y="823"/>
                  </a:lnTo>
                  <a:lnTo>
                    <a:pt x="718" y="741"/>
                  </a:lnTo>
                  <a:lnTo>
                    <a:pt x="781" y="679"/>
                  </a:lnTo>
                  <a:lnTo>
                    <a:pt x="845" y="497"/>
                  </a:lnTo>
                  <a:lnTo>
                    <a:pt x="724" y="647"/>
                  </a:lnTo>
                  <a:lnTo>
                    <a:pt x="656" y="703"/>
                  </a:lnTo>
                  <a:lnTo>
                    <a:pt x="648" y="471"/>
                  </a:lnTo>
                  <a:lnTo>
                    <a:pt x="630" y="378"/>
                  </a:lnTo>
                  <a:lnTo>
                    <a:pt x="592" y="334"/>
                  </a:lnTo>
                  <a:lnTo>
                    <a:pt x="535" y="264"/>
                  </a:lnTo>
                  <a:lnTo>
                    <a:pt x="445" y="232"/>
                  </a:lnTo>
                  <a:lnTo>
                    <a:pt x="402" y="214"/>
                  </a:lnTo>
                  <a:lnTo>
                    <a:pt x="528" y="94"/>
                  </a:lnTo>
                  <a:lnTo>
                    <a:pt x="661" y="126"/>
                  </a:lnTo>
                  <a:lnTo>
                    <a:pt x="750" y="176"/>
                  </a:lnTo>
                  <a:lnTo>
                    <a:pt x="781" y="226"/>
                  </a:lnTo>
                  <a:lnTo>
                    <a:pt x="756" y="150"/>
                  </a:lnTo>
                  <a:lnTo>
                    <a:pt x="705" y="126"/>
                  </a:lnTo>
                  <a:lnTo>
                    <a:pt x="624" y="94"/>
                  </a:lnTo>
                  <a:lnTo>
                    <a:pt x="560" y="82"/>
                  </a:lnTo>
                  <a:lnTo>
                    <a:pt x="598" y="62"/>
                  </a:lnTo>
                  <a:lnTo>
                    <a:pt x="661" y="44"/>
                  </a:lnTo>
                  <a:lnTo>
                    <a:pt x="718" y="25"/>
                  </a:lnTo>
                  <a:lnTo>
                    <a:pt x="750" y="0"/>
                  </a:lnTo>
                  <a:lnTo>
                    <a:pt x="825" y="50"/>
                  </a:lnTo>
                  <a:lnTo>
                    <a:pt x="868" y="94"/>
                  </a:lnTo>
                  <a:lnTo>
                    <a:pt x="913" y="150"/>
                  </a:lnTo>
                  <a:lnTo>
                    <a:pt x="976" y="182"/>
                  </a:lnTo>
                  <a:lnTo>
                    <a:pt x="988" y="240"/>
                  </a:lnTo>
                  <a:lnTo>
                    <a:pt x="1014" y="334"/>
                  </a:lnTo>
                  <a:lnTo>
                    <a:pt x="1014" y="478"/>
                  </a:lnTo>
                  <a:lnTo>
                    <a:pt x="1008" y="628"/>
                  </a:lnTo>
                  <a:lnTo>
                    <a:pt x="1002" y="799"/>
                  </a:lnTo>
                  <a:lnTo>
                    <a:pt x="970" y="975"/>
                  </a:lnTo>
                  <a:lnTo>
                    <a:pt x="931" y="1157"/>
                  </a:lnTo>
                  <a:lnTo>
                    <a:pt x="913" y="1314"/>
                  </a:lnTo>
                  <a:lnTo>
                    <a:pt x="882" y="1426"/>
                  </a:lnTo>
                  <a:lnTo>
                    <a:pt x="888" y="1527"/>
                  </a:lnTo>
                  <a:lnTo>
                    <a:pt x="875" y="1584"/>
                  </a:lnTo>
                  <a:lnTo>
                    <a:pt x="830" y="1627"/>
                  </a:lnTo>
                  <a:lnTo>
                    <a:pt x="775" y="1664"/>
                  </a:lnTo>
                  <a:lnTo>
                    <a:pt x="699" y="1671"/>
                  </a:lnTo>
                  <a:lnTo>
                    <a:pt x="661" y="1652"/>
                  </a:lnTo>
                  <a:lnTo>
                    <a:pt x="612" y="1648"/>
                  </a:lnTo>
                  <a:lnTo>
                    <a:pt x="490" y="1622"/>
                  </a:lnTo>
                  <a:lnTo>
                    <a:pt x="541" y="1559"/>
                  </a:lnTo>
                  <a:lnTo>
                    <a:pt x="598" y="1470"/>
                  </a:lnTo>
                  <a:lnTo>
                    <a:pt x="516" y="1534"/>
                  </a:lnTo>
                  <a:lnTo>
                    <a:pt x="452" y="1590"/>
                  </a:lnTo>
                  <a:lnTo>
                    <a:pt x="407" y="1622"/>
                  </a:lnTo>
                  <a:lnTo>
                    <a:pt x="345" y="1652"/>
                  </a:lnTo>
                  <a:lnTo>
                    <a:pt x="276" y="1652"/>
                  </a:lnTo>
                  <a:lnTo>
                    <a:pt x="208" y="1652"/>
                  </a:lnTo>
                  <a:lnTo>
                    <a:pt x="170" y="1636"/>
                  </a:lnTo>
                  <a:lnTo>
                    <a:pt x="151" y="1616"/>
                  </a:lnTo>
                  <a:lnTo>
                    <a:pt x="240" y="1565"/>
                  </a:lnTo>
                  <a:lnTo>
                    <a:pt x="327" y="1484"/>
                  </a:lnTo>
                  <a:lnTo>
                    <a:pt x="352" y="1446"/>
                  </a:lnTo>
                  <a:lnTo>
                    <a:pt x="282" y="1463"/>
                  </a:lnTo>
                  <a:lnTo>
                    <a:pt x="176" y="1546"/>
                  </a:lnTo>
                  <a:lnTo>
                    <a:pt x="132" y="1584"/>
                  </a:lnTo>
                  <a:lnTo>
                    <a:pt x="32" y="1590"/>
                  </a:lnTo>
                  <a:lnTo>
                    <a:pt x="0" y="1572"/>
                  </a:lnTo>
                  <a:lnTo>
                    <a:pt x="0" y="1527"/>
                  </a:lnTo>
                  <a:lnTo>
                    <a:pt x="0" y="140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8" name="Freeform 296">
              <a:extLst>
                <a:ext uri="{FF2B5EF4-FFF2-40B4-BE49-F238E27FC236}">
                  <a16:creationId xmlns:a16="http://schemas.microsoft.com/office/drawing/2014/main" id="{4A50676C-7222-4620-AF32-649D1C8AA2E1}"/>
                </a:ext>
              </a:extLst>
            </p:cNvPr>
            <p:cNvSpPr>
              <a:spLocks/>
            </p:cNvSpPr>
            <p:nvPr/>
          </p:nvSpPr>
          <p:spPr bwMode="auto">
            <a:xfrm>
              <a:off x="5563" y="1910"/>
              <a:ext cx="50" cy="129"/>
            </a:xfrm>
            <a:custGeom>
              <a:avLst/>
              <a:gdLst>
                <a:gd name="T0" fmla="*/ 0 w 295"/>
                <a:gd name="T1" fmla="*/ 0 h 774"/>
                <a:gd name="T2" fmla="*/ 0 w 295"/>
                <a:gd name="T3" fmla="*/ 0 h 774"/>
                <a:gd name="T4" fmla="*/ 0 w 295"/>
                <a:gd name="T5" fmla="*/ 0 h 774"/>
                <a:gd name="T6" fmla="*/ 0 w 295"/>
                <a:gd name="T7" fmla="*/ 0 h 774"/>
                <a:gd name="T8" fmla="*/ 0 w 295"/>
                <a:gd name="T9" fmla="*/ 0 h 774"/>
                <a:gd name="T10" fmla="*/ 0 w 295"/>
                <a:gd name="T11" fmla="*/ 0 h 774"/>
                <a:gd name="T12" fmla="*/ 0 w 295"/>
                <a:gd name="T13" fmla="*/ 0 h 774"/>
                <a:gd name="T14" fmla="*/ 0 w 295"/>
                <a:gd name="T15" fmla="*/ 0 h 774"/>
                <a:gd name="T16" fmla="*/ 0 w 295"/>
                <a:gd name="T17" fmla="*/ 0 h 774"/>
                <a:gd name="T18" fmla="*/ 0 w 295"/>
                <a:gd name="T19" fmla="*/ 0 h 774"/>
                <a:gd name="T20" fmla="*/ 0 w 295"/>
                <a:gd name="T21" fmla="*/ 0 h 774"/>
                <a:gd name="T22" fmla="*/ 0 w 295"/>
                <a:gd name="T23" fmla="*/ 0 h 774"/>
                <a:gd name="T24" fmla="*/ 0 w 295"/>
                <a:gd name="T25" fmla="*/ 0 h 774"/>
                <a:gd name="T26" fmla="*/ 0 w 295"/>
                <a:gd name="T27" fmla="*/ 0 h 7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5"/>
                <a:gd name="T43" fmla="*/ 0 h 774"/>
                <a:gd name="T44" fmla="*/ 295 w 295"/>
                <a:gd name="T45" fmla="*/ 774 h 7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5" h="774">
                  <a:moveTo>
                    <a:pt x="0" y="774"/>
                  </a:moveTo>
                  <a:lnTo>
                    <a:pt x="51" y="748"/>
                  </a:lnTo>
                  <a:lnTo>
                    <a:pt x="107" y="686"/>
                  </a:lnTo>
                  <a:lnTo>
                    <a:pt x="156" y="573"/>
                  </a:lnTo>
                  <a:lnTo>
                    <a:pt x="183" y="477"/>
                  </a:lnTo>
                  <a:lnTo>
                    <a:pt x="220" y="371"/>
                  </a:lnTo>
                  <a:lnTo>
                    <a:pt x="239" y="270"/>
                  </a:lnTo>
                  <a:lnTo>
                    <a:pt x="270" y="114"/>
                  </a:lnTo>
                  <a:lnTo>
                    <a:pt x="295" y="0"/>
                  </a:lnTo>
                  <a:lnTo>
                    <a:pt x="232" y="226"/>
                  </a:lnTo>
                  <a:lnTo>
                    <a:pt x="183" y="402"/>
                  </a:lnTo>
                  <a:lnTo>
                    <a:pt x="126" y="521"/>
                  </a:lnTo>
                  <a:lnTo>
                    <a:pt x="38" y="648"/>
                  </a:lnTo>
                  <a:lnTo>
                    <a:pt x="0" y="7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9" name="Freeform 297">
              <a:extLst>
                <a:ext uri="{FF2B5EF4-FFF2-40B4-BE49-F238E27FC236}">
                  <a16:creationId xmlns:a16="http://schemas.microsoft.com/office/drawing/2014/main" id="{901533E3-036F-4797-B743-8B8DED807F87}"/>
                </a:ext>
              </a:extLst>
            </p:cNvPr>
            <p:cNvSpPr>
              <a:spLocks/>
            </p:cNvSpPr>
            <p:nvPr/>
          </p:nvSpPr>
          <p:spPr bwMode="auto">
            <a:xfrm>
              <a:off x="5367" y="1806"/>
              <a:ext cx="195" cy="194"/>
            </a:xfrm>
            <a:custGeom>
              <a:avLst/>
              <a:gdLst>
                <a:gd name="T0" fmla="*/ 0 w 1172"/>
                <a:gd name="T1" fmla="*/ 0 h 1162"/>
                <a:gd name="T2" fmla="*/ 0 w 1172"/>
                <a:gd name="T3" fmla="*/ 0 h 1162"/>
                <a:gd name="T4" fmla="*/ 0 w 1172"/>
                <a:gd name="T5" fmla="*/ 0 h 1162"/>
                <a:gd name="T6" fmla="*/ 0 w 1172"/>
                <a:gd name="T7" fmla="*/ 0 h 1162"/>
                <a:gd name="T8" fmla="*/ 0 w 1172"/>
                <a:gd name="T9" fmla="*/ 0 h 1162"/>
                <a:gd name="T10" fmla="*/ 0 w 1172"/>
                <a:gd name="T11" fmla="*/ 0 h 1162"/>
                <a:gd name="T12" fmla="*/ 0 w 1172"/>
                <a:gd name="T13" fmla="*/ 0 h 1162"/>
                <a:gd name="T14" fmla="*/ 0 w 1172"/>
                <a:gd name="T15" fmla="*/ 0 h 1162"/>
                <a:gd name="T16" fmla="*/ 0 w 1172"/>
                <a:gd name="T17" fmla="*/ 0 h 1162"/>
                <a:gd name="T18" fmla="*/ 0 w 1172"/>
                <a:gd name="T19" fmla="*/ 0 h 1162"/>
                <a:gd name="T20" fmla="*/ 0 w 1172"/>
                <a:gd name="T21" fmla="*/ 0 h 1162"/>
                <a:gd name="T22" fmla="*/ 0 w 1172"/>
                <a:gd name="T23" fmla="*/ 0 h 1162"/>
                <a:gd name="T24" fmla="*/ 0 w 1172"/>
                <a:gd name="T25" fmla="*/ 0 h 1162"/>
                <a:gd name="T26" fmla="*/ 0 w 1172"/>
                <a:gd name="T27" fmla="*/ 0 h 1162"/>
                <a:gd name="T28" fmla="*/ 0 w 1172"/>
                <a:gd name="T29" fmla="*/ 0 h 1162"/>
                <a:gd name="T30" fmla="*/ 0 w 1172"/>
                <a:gd name="T31" fmla="*/ 0 h 1162"/>
                <a:gd name="T32" fmla="*/ 0 w 1172"/>
                <a:gd name="T33" fmla="*/ 0 h 1162"/>
                <a:gd name="T34" fmla="*/ 0 w 1172"/>
                <a:gd name="T35" fmla="*/ 0 h 1162"/>
                <a:gd name="T36" fmla="*/ 0 w 1172"/>
                <a:gd name="T37" fmla="*/ 0 h 1162"/>
                <a:gd name="T38" fmla="*/ 0 w 1172"/>
                <a:gd name="T39" fmla="*/ 0 h 1162"/>
                <a:gd name="T40" fmla="*/ 0 w 1172"/>
                <a:gd name="T41" fmla="*/ 0 h 1162"/>
                <a:gd name="T42" fmla="*/ 0 w 1172"/>
                <a:gd name="T43" fmla="*/ 0 h 1162"/>
                <a:gd name="T44" fmla="*/ 0 w 1172"/>
                <a:gd name="T45" fmla="*/ 0 h 1162"/>
                <a:gd name="T46" fmla="*/ 0 w 1172"/>
                <a:gd name="T47" fmla="*/ 0 h 1162"/>
                <a:gd name="T48" fmla="*/ 0 w 1172"/>
                <a:gd name="T49" fmla="*/ 0 h 1162"/>
                <a:gd name="T50" fmla="*/ 0 w 1172"/>
                <a:gd name="T51" fmla="*/ 0 h 1162"/>
                <a:gd name="T52" fmla="*/ 0 w 1172"/>
                <a:gd name="T53" fmla="*/ 0 h 1162"/>
                <a:gd name="T54" fmla="*/ 0 w 1172"/>
                <a:gd name="T55" fmla="*/ 0 h 1162"/>
                <a:gd name="T56" fmla="*/ 0 w 1172"/>
                <a:gd name="T57" fmla="*/ 0 h 1162"/>
                <a:gd name="T58" fmla="*/ 0 w 1172"/>
                <a:gd name="T59" fmla="*/ 0 h 1162"/>
                <a:gd name="T60" fmla="*/ 0 w 1172"/>
                <a:gd name="T61" fmla="*/ 0 h 1162"/>
                <a:gd name="T62" fmla="*/ 0 w 1172"/>
                <a:gd name="T63" fmla="*/ 0 h 1162"/>
                <a:gd name="T64" fmla="*/ 0 w 1172"/>
                <a:gd name="T65" fmla="*/ 0 h 1162"/>
                <a:gd name="T66" fmla="*/ 0 w 1172"/>
                <a:gd name="T67" fmla="*/ 0 h 1162"/>
                <a:gd name="T68" fmla="*/ 0 w 1172"/>
                <a:gd name="T69" fmla="*/ 0 h 1162"/>
                <a:gd name="T70" fmla="*/ 0 w 1172"/>
                <a:gd name="T71" fmla="*/ 0 h 1162"/>
                <a:gd name="T72" fmla="*/ 0 w 1172"/>
                <a:gd name="T73" fmla="*/ 0 h 1162"/>
                <a:gd name="T74" fmla="*/ 0 w 1172"/>
                <a:gd name="T75" fmla="*/ 0 h 1162"/>
                <a:gd name="T76" fmla="*/ 0 w 1172"/>
                <a:gd name="T77" fmla="*/ 0 h 1162"/>
                <a:gd name="T78" fmla="*/ 0 w 1172"/>
                <a:gd name="T79" fmla="*/ 0 h 1162"/>
                <a:gd name="T80" fmla="*/ 0 w 1172"/>
                <a:gd name="T81" fmla="*/ 0 h 1162"/>
                <a:gd name="T82" fmla="*/ 0 w 1172"/>
                <a:gd name="T83" fmla="*/ 0 h 1162"/>
                <a:gd name="T84" fmla="*/ 0 w 1172"/>
                <a:gd name="T85" fmla="*/ 0 h 1162"/>
                <a:gd name="T86" fmla="*/ 0 w 1172"/>
                <a:gd name="T87" fmla="*/ 0 h 1162"/>
                <a:gd name="T88" fmla="*/ 0 w 1172"/>
                <a:gd name="T89" fmla="*/ 0 h 1162"/>
                <a:gd name="T90" fmla="*/ 0 w 1172"/>
                <a:gd name="T91" fmla="*/ 0 h 1162"/>
                <a:gd name="T92" fmla="*/ 0 w 1172"/>
                <a:gd name="T93" fmla="*/ 0 h 1162"/>
                <a:gd name="T94" fmla="*/ 0 w 1172"/>
                <a:gd name="T95" fmla="*/ 0 h 1162"/>
                <a:gd name="T96" fmla="*/ 0 w 1172"/>
                <a:gd name="T97" fmla="*/ 0 h 1162"/>
                <a:gd name="T98" fmla="*/ 0 w 1172"/>
                <a:gd name="T99" fmla="*/ 0 h 1162"/>
                <a:gd name="T100" fmla="*/ 0 w 1172"/>
                <a:gd name="T101" fmla="*/ 0 h 1162"/>
                <a:gd name="T102" fmla="*/ 0 w 1172"/>
                <a:gd name="T103" fmla="*/ 0 h 1162"/>
                <a:gd name="T104" fmla="*/ 0 w 1172"/>
                <a:gd name="T105" fmla="*/ 0 h 1162"/>
                <a:gd name="T106" fmla="*/ 0 w 1172"/>
                <a:gd name="T107" fmla="*/ 0 h 1162"/>
                <a:gd name="T108" fmla="*/ 0 w 1172"/>
                <a:gd name="T109" fmla="*/ 0 h 1162"/>
                <a:gd name="T110" fmla="*/ 0 w 1172"/>
                <a:gd name="T111" fmla="*/ 0 h 1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72"/>
                <a:gd name="T169" fmla="*/ 0 h 1162"/>
                <a:gd name="T170" fmla="*/ 1172 w 1172"/>
                <a:gd name="T171" fmla="*/ 1162 h 1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72" h="1162">
                  <a:moveTo>
                    <a:pt x="959" y="0"/>
                  </a:moveTo>
                  <a:lnTo>
                    <a:pt x="820" y="43"/>
                  </a:lnTo>
                  <a:lnTo>
                    <a:pt x="756" y="100"/>
                  </a:lnTo>
                  <a:lnTo>
                    <a:pt x="719" y="213"/>
                  </a:lnTo>
                  <a:lnTo>
                    <a:pt x="719" y="321"/>
                  </a:lnTo>
                  <a:lnTo>
                    <a:pt x="739" y="381"/>
                  </a:lnTo>
                  <a:lnTo>
                    <a:pt x="727" y="489"/>
                  </a:lnTo>
                  <a:lnTo>
                    <a:pt x="727" y="571"/>
                  </a:lnTo>
                  <a:lnTo>
                    <a:pt x="745" y="591"/>
                  </a:lnTo>
                  <a:lnTo>
                    <a:pt x="727" y="621"/>
                  </a:lnTo>
                  <a:lnTo>
                    <a:pt x="713" y="652"/>
                  </a:lnTo>
                  <a:lnTo>
                    <a:pt x="739" y="684"/>
                  </a:lnTo>
                  <a:lnTo>
                    <a:pt x="739" y="716"/>
                  </a:lnTo>
                  <a:lnTo>
                    <a:pt x="688" y="729"/>
                  </a:lnTo>
                  <a:lnTo>
                    <a:pt x="695" y="761"/>
                  </a:lnTo>
                  <a:lnTo>
                    <a:pt x="644" y="779"/>
                  </a:lnTo>
                  <a:lnTo>
                    <a:pt x="599" y="767"/>
                  </a:lnTo>
                  <a:lnTo>
                    <a:pt x="569" y="779"/>
                  </a:lnTo>
                  <a:lnTo>
                    <a:pt x="428" y="799"/>
                  </a:lnTo>
                  <a:lnTo>
                    <a:pt x="304" y="793"/>
                  </a:lnTo>
                  <a:lnTo>
                    <a:pt x="222" y="799"/>
                  </a:lnTo>
                  <a:lnTo>
                    <a:pt x="170" y="831"/>
                  </a:lnTo>
                  <a:lnTo>
                    <a:pt x="45" y="831"/>
                  </a:lnTo>
                  <a:lnTo>
                    <a:pt x="0" y="873"/>
                  </a:lnTo>
                  <a:lnTo>
                    <a:pt x="0" y="923"/>
                  </a:lnTo>
                  <a:lnTo>
                    <a:pt x="6" y="1004"/>
                  </a:lnTo>
                  <a:lnTo>
                    <a:pt x="109" y="1030"/>
                  </a:lnTo>
                  <a:lnTo>
                    <a:pt x="109" y="978"/>
                  </a:lnTo>
                  <a:lnTo>
                    <a:pt x="115" y="935"/>
                  </a:lnTo>
                  <a:lnTo>
                    <a:pt x="133" y="916"/>
                  </a:lnTo>
                  <a:lnTo>
                    <a:pt x="141" y="966"/>
                  </a:lnTo>
                  <a:lnTo>
                    <a:pt x="147" y="1030"/>
                  </a:lnTo>
                  <a:lnTo>
                    <a:pt x="170" y="1068"/>
                  </a:lnTo>
                  <a:lnTo>
                    <a:pt x="215" y="1118"/>
                  </a:lnTo>
                  <a:lnTo>
                    <a:pt x="321" y="1142"/>
                  </a:lnTo>
                  <a:lnTo>
                    <a:pt x="403" y="1155"/>
                  </a:lnTo>
                  <a:lnTo>
                    <a:pt x="499" y="1162"/>
                  </a:lnTo>
                  <a:lnTo>
                    <a:pt x="379" y="1093"/>
                  </a:lnTo>
                  <a:lnTo>
                    <a:pt x="297" y="1030"/>
                  </a:lnTo>
                  <a:lnTo>
                    <a:pt x="279" y="978"/>
                  </a:lnTo>
                  <a:lnTo>
                    <a:pt x="291" y="935"/>
                  </a:lnTo>
                  <a:lnTo>
                    <a:pt x="358" y="929"/>
                  </a:lnTo>
                  <a:lnTo>
                    <a:pt x="385" y="978"/>
                  </a:lnTo>
                  <a:lnTo>
                    <a:pt x="403" y="1036"/>
                  </a:lnTo>
                  <a:lnTo>
                    <a:pt x="467" y="1098"/>
                  </a:lnTo>
                  <a:lnTo>
                    <a:pt x="537" y="1149"/>
                  </a:lnTo>
                  <a:lnTo>
                    <a:pt x="607" y="1155"/>
                  </a:lnTo>
                  <a:lnTo>
                    <a:pt x="713" y="1149"/>
                  </a:lnTo>
                  <a:lnTo>
                    <a:pt x="599" y="1061"/>
                  </a:lnTo>
                  <a:lnTo>
                    <a:pt x="517" y="1016"/>
                  </a:lnTo>
                  <a:lnTo>
                    <a:pt x="454" y="966"/>
                  </a:lnTo>
                  <a:lnTo>
                    <a:pt x="435" y="929"/>
                  </a:lnTo>
                  <a:lnTo>
                    <a:pt x="441" y="891"/>
                  </a:lnTo>
                  <a:lnTo>
                    <a:pt x="479" y="885"/>
                  </a:lnTo>
                  <a:lnTo>
                    <a:pt x="523" y="923"/>
                  </a:lnTo>
                  <a:lnTo>
                    <a:pt x="549" y="972"/>
                  </a:lnTo>
                  <a:lnTo>
                    <a:pt x="607" y="1036"/>
                  </a:lnTo>
                  <a:lnTo>
                    <a:pt x="675" y="1068"/>
                  </a:lnTo>
                  <a:lnTo>
                    <a:pt x="727" y="1098"/>
                  </a:lnTo>
                  <a:lnTo>
                    <a:pt x="782" y="1123"/>
                  </a:lnTo>
                  <a:lnTo>
                    <a:pt x="846" y="1136"/>
                  </a:lnTo>
                  <a:lnTo>
                    <a:pt x="921" y="1136"/>
                  </a:lnTo>
                  <a:lnTo>
                    <a:pt x="994" y="1122"/>
                  </a:lnTo>
                  <a:lnTo>
                    <a:pt x="833" y="1068"/>
                  </a:lnTo>
                  <a:lnTo>
                    <a:pt x="771" y="1036"/>
                  </a:lnTo>
                  <a:lnTo>
                    <a:pt x="727" y="978"/>
                  </a:lnTo>
                  <a:lnTo>
                    <a:pt x="719" y="929"/>
                  </a:lnTo>
                  <a:lnTo>
                    <a:pt x="756" y="929"/>
                  </a:lnTo>
                  <a:lnTo>
                    <a:pt x="777" y="972"/>
                  </a:lnTo>
                  <a:lnTo>
                    <a:pt x="808" y="1010"/>
                  </a:lnTo>
                  <a:lnTo>
                    <a:pt x="859" y="1049"/>
                  </a:lnTo>
                  <a:lnTo>
                    <a:pt x="914" y="1087"/>
                  </a:lnTo>
                  <a:lnTo>
                    <a:pt x="989" y="1119"/>
                  </a:lnTo>
                  <a:lnTo>
                    <a:pt x="1046" y="1098"/>
                  </a:lnTo>
                  <a:lnTo>
                    <a:pt x="1072" y="1068"/>
                  </a:lnTo>
                  <a:lnTo>
                    <a:pt x="1117" y="991"/>
                  </a:lnTo>
                  <a:lnTo>
                    <a:pt x="1034" y="972"/>
                  </a:lnTo>
                  <a:lnTo>
                    <a:pt x="878" y="954"/>
                  </a:lnTo>
                  <a:lnTo>
                    <a:pt x="782" y="910"/>
                  </a:lnTo>
                  <a:lnTo>
                    <a:pt x="733" y="868"/>
                  </a:lnTo>
                  <a:lnTo>
                    <a:pt x="713" y="816"/>
                  </a:lnTo>
                  <a:lnTo>
                    <a:pt x="707" y="793"/>
                  </a:lnTo>
                  <a:lnTo>
                    <a:pt x="733" y="793"/>
                  </a:lnTo>
                  <a:lnTo>
                    <a:pt x="765" y="831"/>
                  </a:lnTo>
                  <a:lnTo>
                    <a:pt x="814" y="897"/>
                  </a:lnTo>
                  <a:lnTo>
                    <a:pt x="927" y="935"/>
                  </a:lnTo>
                  <a:lnTo>
                    <a:pt x="1034" y="968"/>
                  </a:lnTo>
                  <a:lnTo>
                    <a:pt x="1117" y="991"/>
                  </a:lnTo>
                  <a:lnTo>
                    <a:pt x="1149" y="861"/>
                  </a:lnTo>
                  <a:lnTo>
                    <a:pt x="1155" y="767"/>
                  </a:lnTo>
                  <a:lnTo>
                    <a:pt x="1155" y="683"/>
                  </a:lnTo>
                  <a:lnTo>
                    <a:pt x="1046" y="741"/>
                  </a:lnTo>
                  <a:lnTo>
                    <a:pt x="921" y="767"/>
                  </a:lnTo>
                  <a:lnTo>
                    <a:pt x="820" y="761"/>
                  </a:lnTo>
                  <a:lnTo>
                    <a:pt x="795" y="748"/>
                  </a:lnTo>
                  <a:lnTo>
                    <a:pt x="782" y="716"/>
                  </a:lnTo>
                  <a:lnTo>
                    <a:pt x="840" y="716"/>
                  </a:lnTo>
                  <a:lnTo>
                    <a:pt x="901" y="735"/>
                  </a:lnTo>
                  <a:lnTo>
                    <a:pt x="1049" y="741"/>
                  </a:lnTo>
                  <a:lnTo>
                    <a:pt x="1155" y="684"/>
                  </a:lnTo>
                  <a:lnTo>
                    <a:pt x="1161" y="565"/>
                  </a:lnTo>
                  <a:lnTo>
                    <a:pt x="1167" y="483"/>
                  </a:lnTo>
                  <a:lnTo>
                    <a:pt x="1172" y="401"/>
                  </a:lnTo>
                  <a:lnTo>
                    <a:pt x="1161" y="264"/>
                  </a:lnTo>
                  <a:lnTo>
                    <a:pt x="1129" y="213"/>
                  </a:lnTo>
                  <a:lnTo>
                    <a:pt x="1034" y="152"/>
                  </a:lnTo>
                  <a:lnTo>
                    <a:pt x="1065" y="158"/>
                  </a:lnTo>
                  <a:lnTo>
                    <a:pt x="1161" y="201"/>
                  </a:lnTo>
                  <a:lnTo>
                    <a:pt x="1123" y="113"/>
                  </a:lnTo>
                  <a:lnTo>
                    <a:pt x="1091" y="68"/>
                  </a:lnTo>
                  <a:lnTo>
                    <a:pt x="1065" y="38"/>
                  </a:lnTo>
                  <a:lnTo>
                    <a:pt x="959"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0" name="Freeform 298">
              <a:extLst>
                <a:ext uri="{FF2B5EF4-FFF2-40B4-BE49-F238E27FC236}">
                  <a16:creationId xmlns:a16="http://schemas.microsoft.com/office/drawing/2014/main" id="{17BF055C-C7FB-446D-B294-781C609FD315}"/>
                </a:ext>
              </a:extLst>
            </p:cNvPr>
            <p:cNvSpPr>
              <a:spLocks/>
            </p:cNvSpPr>
            <p:nvPr/>
          </p:nvSpPr>
          <p:spPr bwMode="auto">
            <a:xfrm>
              <a:off x="5500" y="1878"/>
              <a:ext cx="49" cy="44"/>
            </a:xfrm>
            <a:custGeom>
              <a:avLst/>
              <a:gdLst>
                <a:gd name="T0" fmla="*/ 0 w 295"/>
                <a:gd name="T1" fmla="*/ 0 h 263"/>
                <a:gd name="T2" fmla="*/ 0 w 295"/>
                <a:gd name="T3" fmla="*/ 0 h 263"/>
                <a:gd name="T4" fmla="*/ 0 w 295"/>
                <a:gd name="T5" fmla="*/ 0 h 263"/>
                <a:gd name="T6" fmla="*/ 0 w 295"/>
                <a:gd name="T7" fmla="*/ 0 h 263"/>
                <a:gd name="T8" fmla="*/ 0 w 295"/>
                <a:gd name="T9" fmla="*/ 0 h 263"/>
                <a:gd name="T10" fmla="*/ 0 w 295"/>
                <a:gd name="T11" fmla="*/ 0 h 263"/>
                <a:gd name="T12" fmla="*/ 0 w 295"/>
                <a:gd name="T13" fmla="*/ 0 h 263"/>
                <a:gd name="T14" fmla="*/ 0 w 295"/>
                <a:gd name="T15" fmla="*/ 0 h 263"/>
                <a:gd name="T16" fmla="*/ 0 w 295"/>
                <a:gd name="T17" fmla="*/ 0 h 263"/>
                <a:gd name="T18" fmla="*/ 0 w 295"/>
                <a:gd name="T19" fmla="*/ 0 h 263"/>
                <a:gd name="T20" fmla="*/ 0 w 295"/>
                <a:gd name="T21" fmla="*/ 0 h 263"/>
                <a:gd name="T22" fmla="*/ 0 w 295"/>
                <a:gd name="T23" fmla="*/ 0 h 263"/>
                <a:gd name="T24" fmla="*/ 0 w 295"/>
                <a:gd name="T25" fmla="*/ 0 h 263"/>
                <a:gd name="T26" fmla="*/ 0 w 295"/>
                <a:gd name="T27" fmla="*/ 0 h 263"/>
                <a:gd name="T28" fmla="*/ 0 w 295"/>
                <a:gd name="T29" fmla="*/ 0 h 263"/>
                <a:gd name="T30" fmla="*/ 0 w 295"/>
                <a:gd name="T31" fmla="*/ 0 h 263"/>
                <a:gd name="T32" fmla="*/ 0 w 295"/>
                <a:gd name="T33" fmla="*/ 0 h 263"/>
                <a:gd name="T34" fmla="*/ 0 w 295"/>
                <a:gd name="T35" fmla="*/ 0 h 263"/>
                <a:gd name="T36" fmla="*/ 0 w 295"/>
                <a:gd name="T37" fmla="*/ 0 h 263"/>
                <a:gd name="T38" fmla="*/ 0 w 295"/>
                <a:gd name="T39" fmla="*/ 0 h 263"/>
                <a:gd name="T40" fmla="*/ 0 w 295"/>
                <a:gd name="T41" fmla="*/ 0 h 263"/>
                <a:gd name="T42" fmla="*/ 0 w 295"/>
                <a:gd name="T43" fmla="*/ 0 h 263"/>
                <a:gd name="T44" fmla="*/ 0 w 295"/>
                <a:gd name="T45" fmla="*/ 0 h 2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5"/>
                <a:gd name="T70" fmla="*/ 0 h 263"/>
                <a:gd name="T71" fmla="*/ 295 w 295"/>
                <a:gd name="T72" fmla="*/ 263 h 2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5" h="263">
                  <a:moveTo>
                    <a:pt x="0" y="0"/>
                  </a:moveTo>
                  <a:lnTo>
                    <a:pt x="0" y="21"/>
                  </a:lnTo>
                  <a:lnTo>
                    <a:pt x="38" y="71"/>
                  </a:lnTo>
                  <a:lnTo>
                    <a:pt x="75" y="99"/>
                  </a:lnTo>
                  <a:lnTo>
                    <a:pt x="152" y="158"/>
                  </a:lnTo>
                  <a:lnTo>
                    <a:pt x="184" y="182"/>
                  </a:lnTo>
                  <a:lnTo>
                    <a:pt x="260" y="239"/>
                  </a:lnTo>
                  <a:lnTo>
                    <a:pt x="178" y="213"/>
                  </a:lnTo>
                  <a:lnTo>
                    <a:pt x="97" y="188"/>
                  </a:lnTo>
                  <a:lnTo>
                    <a:pt x="16" y="182"/>
                  </a:lnTo>
                  <a:lnTo>
                    <a:pt x="22" y="207"/>
                  </a:lnTo>
                  <a:lnTo>
                    <a:pt x="152" y="231"/>
                  </a:lnTo>
                  <a:lnTo>
                    <a:pt x="222" y="257"/>
                  </a:lnTo>
                  <a:lnTo>
                    <a:pt x="260" y="263"/>
                  </a:lnTo>
                  <a:lnTo>
                    <a:pt x="292" y="252"/>
                  </a:lnTo>
                  <a:lnTo>
                    <a:pt x="295" y="222"/>
                  </a:lnTo>
                  <a:lnTo>
                    <a:pt x="269" y="199"/>
                  </a:lnTo>
                  <a:lnTo>
                    <a:pt x="232" y="162"/>
                  </a:lnTo>
                  <a:lnTo>
                    <a:pt x="188" y="112"/>
                  </a:lnTo>
                  <a:lnTo>
                    <a:pt x="144" y="56"/>
                  </a:lnTo>
                  <a:lnTo>
                    <a:pt x="91" y="17"/>
                  </a:lnTo>
                  <a:lnTo>
                    <a:pt x="35"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1" name="Freeform 299">
              <a:extLst>
                <a:ext uri="{FF2B5EF4-FFF2-40B4-BE49-F238E27FC236}">
                  <a16:creationId xmlns:a16="http://schemas.microsoft.com/office/drawing/2014/main" id="{2EEDDF02-4733-4BB4-9245-FD2DEFD4C337}"/>
                </a:ext>
              </a:extLst>
            </p:cNvPr>
            <p:cNvSpPr>
              <a:spLocks/>
            </p:cNvSpPr>
            <p:nvPr/>
          </p:nvSpPr>
          <p:spPr bwMode="auto">
            <a:xfrm>
              <a:off x="5503" y="1842"/>
              <a:ext cx="44" cy="57"/>
            </a:xfrm>
            <a:custGeom>
              <a:avLst/>
              <a:gdLst>
                <a:gd name="T0" fmla="*/ 0 w 270"/>
                <a:gd name="T1" fmla="*/ 0 h 345"/>
                <a:gd name="T2" fmla="*/ 0 w 270"/>
                <a:gd name="T3" fmla="*/ 0 h 345"/>
                <a:gd name="T4" fmla="*/ 0 w 270"/>
                <a:gd name="T5" fmla="*/ 0 h 345"/>
                <a:gd name="T6" fmla="*/ 0 w 270"/>
                <a:gd name="T7" fmla="*/ 0 h 345"/>
                <a:gd name="T8" fmla="*/ 0 w 270"/>
                <a:gd name="T9" fmla="*/ 0 h 345"/>
                <a:gd name="T10" fmla="*/ 0 w 270"/>
                <a:gd name="T11" fmla="*/ 0 h 345"/>
                <a:gd name="T12" fmla="*/ 0 w 270"/>
                <a:gd name="T13" fmla="*/ 0 h 345"/>
                <a:gd name="T14" fmla="*/ 0 w 270"/>
                <a:gd name="T15" fmla="*/ 0 h 345"/>
                <a:gd name="T16" fmla="*/ 0 w 270"/>
                <a:gd name="T17" fmla="*/ 0 h 345"/>
                <a:gd name="T18" fmla="*/ 0 w 270"/>
                <a:gd name="T19" fmla="*/ 0 h 345"/>
                <a:gd name="T20" fmla="*/ 0 w 270"/>
                <a:gd name="T21" fmla="*/ 0 h 345"/>
                <a:gd name="T22" fmla="*/ 0 w 270"/>
                <a:gd name="T23" fmla="*/ 0 h 345"/>
                <a:gd name="T24" fmla="*/ 0 w 270"/>
                <a:gd name="T25" fmla="*/ 0 h 345"/>
                <a:gd name="T26" fmla="*/ 0 w 270"/>
                <a:gd name="T27" fmla="*/ 0 h 345"/>
                <a:gd name="T28" fmla="*/ 0 w 270"/>
                <a:gd name="T29" fmla="*/ 0 h 345"/>
                <a:gd name="T30" fmla="*/ 0 w 270"/>
                <a:gd name="T31" fmla="*/ 0 h 345"/>
                <a:gd name="T32" fmla="*/ 0 w 270"/>
                <a:gd name="T33" fmla="*/ 0 h 3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0"/>
                <a:gd name="T52" fmla="*/ 0 h 345"/>
                <a:gd name="T53" fmla="*/ 270 w 270"/>
                <a:gd name="T54" fmla="*/ 345 h 3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0" h="345">
                  <a:moveTo>
                    <a:pt x="51" y="0"/>
                  </a:moveTo>
                  <a:lnTo>
                    <a:pt x="13" y="7"/>
                  </a:lnTo>
                  <a:lnTo>
                    <a:pt x="0" y="39"/>
                  </a:lnTo>
                  <a:lnTo>
                    <a:pt x="3" y="65"/>
                  </a:lnTo>
                  <a:lnTo>
                    <a:pt x="26" y="101"/>
                  </a:lnTo>
                  <a:lnTo>
                    <a:pt x="57" y="112"/>
                  </a:lnTo>
                  <a:lnTo>
                    <a:pt x="116" y="149"/>
                  </a:lnTo>
                  <a:lnTo>
                    <a:pt x="172" y="195"/>
                  </a:lnTo>
                  <a:lnTo>
                    <a:pt x="212" y="259"/>
                  </a:lnTo>
                  <a:lnTo>
                    <a:pt x="257" y="325"/>
                  </a:lnTo>
                  <a:lnTo>
                    <a:pt x="270" y="345"/>
                  </a:lnTo>
                  <a:lnTo>
                    <a:pt x="257" y="267"/>
                  </a:lnTo>
                  <a:lnTo>
                    <a:pt x="247" y="198"/>
                  </a:lnTo>
                  <a:lnTo>
                    <a:pt x="225" y="140"/>
                  </a:lnTo>
                  <a:lnTo>
                    <a:pt x="188" y="86"/>
                  </a:lnTo>
                  <a:lnTo>
                    <a:pt x="90" y="10"/>
                  </a:lnTo>
                  <a:lnTo>
                    <a:pt x="5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2" name="Freeform 300">
              <a:extLst>
                <a:ext uri="{FF2B5EF4-FFF2-40B4-BE49-F238E27FC236}">
                  <a16:creationId xmlns:a16="http://schemas.microsoft.com/office/drawing/2014/main" id="{44797022-2BD3-443A-AFAD-AA50254C53EF}"/>
                </a:ext>
              </a:extLst>
            </p:cNvPr>
            <p:cNvSpPr>
              <a:spLocks/>
            </p:cNvSpPr>
            <p:nvPr/>
          </p:nvSpPr>
          <p:spPr bwMode="auto">
            <a:xfrm>
              <a:off x="5494" y="1785"/>
              <a:ext cx="48" cy="34"/>
            </a:xfrm>
            <a:custGeom>
              <a:avLst/>
              <a:gdLst>
                <a:gd name="T0" fmla="*/ 0 w 287"/>
                <a:gd name="T1" fmla="*/ 0 h 199"/>
                <a:gd name="T2" fmla="*/ 0 w 287"/>
                <a:gd name="T3" fmla="*/ 0 h 199"/>
                <a:gd name="T4" fmla="*/ 0 w 287"/>
                <a:gd name="T5" fmla="*/ 0 h 199"/>
                <a:gd name="T6" fmla="*/ 0 w 287"/>
                <a:gd name="T7" fmla="*/ 0 h 199"/>
                <a:gd name="T8" fmla="*/ 0 w 287"/>
                <a:gd name="T9" fmla="*/ 0 h 199"/>
                <a:gd name="T10" fmla="*/ 0 w 287"/>
                <a:gd name="T11" fmla="*/ 0 h 199"/>
                <a:gd name="T12" fmla="*/ 0 w 287"/>
                <a:gd name="T13" fmla="*/ 0 h 199"/>
                <a:gd name="T14" fmla="*/ 0 w 287"/>
                <a:gd name="T15" fmla="*/ 0 h 199"/>
                <a:gd name="T16" fmla="*/ 0 w 287"/>
                <a:gd name="T17" fmla="*/ 0 h 199"/>
                <a:gd name="T18" fmla="*/ 0 w 287"/>
                <a:gd name="T19" fmla="*/ 0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7"/>
                <a:gd name="T31" fmla="*/ 0 h 199"/>
                <a:gd name="T32" fmla="*/ 287 w 287"/>
                <a:gd name="T33" fmla="*/ 199 h 1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7" h="199">
                  <a:moveTo>
                    <a:pt x="0" y="199"/>
                  </a:moveTo>
                  <a:lnTo>
                    <a:pt x="49" y="156"/>
                  </a:lnTo>
                  <a:lnTo>
                    <a:pt x="130" y="125"/>
                  </a:lnTo>
                  <a:lnTo>
                    <a:pt x="185" y="111"/>
                  </a:lnTo>
                  <a:lnTo>
                    <a:pt x="287" y="0"/>
                  </a:lnTo>
                  <a:lnTo>
                    <a:pt x="211" y="44"/>
                  </a:lnTo>
                  <a:lnTo>
                    <a:pt x="142" y="74"/>
                  </a:lnTo>
                  <a:lnTo>
                    <a:pt x="93" y="99"/>
                  </a:lnTo>
                  <a:lnTo>
                    <a:pt x="68" y="125"/>
                  </a:lnTo>
                  <a:lnTo>
                    <a:pt x="0" y="19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3" name="Freeform 301">
              <a:extLst>
                <a:ext uri="{FF2B5EF4-FFF2-40B4-BE49-F238E27FC236}">
                  <a16:creationId xmlns:a16="http://schemas.microsoft.com/office/drawing/2014/main" id="{1CE311F8-A7FF-47B0-A606-0FF64030552C}"/>
                </a:ext>
              </a:extLst>
            </p:cNvPr>
            <p:cNvSpPr>
              <a:spLocks/>
            </p:cNvSpPr>
            <p:nvPr/>
          </p:nvSpPr>
          <p:spPr bwMode="auto">
            <a:xfrm>
              <a:off x="5458" y="1846"/>
              <a:ext cx="27" cy="86"/>
            </a:xfrm>
            <a:custGeom>
              <a:avLst/>
              <a:gdLst>
                <a:gd name="T0" fmla="*/ 0 w 162"/>
                <a:gd name="T1" fmla="*/ 0 h 514"/>
                <a:gd name="T2" fmla="*/ 0 w 162"/>
                <a:gd name="T3" fmla="*/ 0 h 514"/>
                <a:gd name="T4" fmla="*/ 0 w 162"/>
                <a:gd name="T5" fmla="*/ 0 h 514"/>
                <a:gd name="T6" fmla="*/ 0 w 162"/>
                <a:gd name="T7" fmla="*/ 0 h 514"/>
                <a:gd name="T8" fmla="*/ 0 w 162"/>
                <a:gd name="T9" fmla="*/ 0 h 514"/>
                <a:gd name="T10" fmla="*/ 0 w 162"/>
                <a:gd name="T11" fmla="*/ 0 h 514"/>
                <a:gd name="T12" fmla="*/ 0 w 162"/>
                <a:gd name="T13" fmla="*/ 0 h 514"/>
                <a:gd name="T14" fmla="*/ 0 w 162"/>
                <a:gd name="T15" fmla="*/ 0 h 514"/>
                <a:gd name="T16" fmla="*/ 0 w 162"/>
                <a:gd name="T17" fmla="*/ 0 h 514"/>
                <a:gd name="T18" fmla="*/ 0 w 162"/>
                <a:gd name="T19" fmla="*/ 0 h 514"/>
                <a:gd name="T20" fmla="*/ 0 w 162"/>
                <a:gd name="T21" fmla="*/ 0 h 514"/>
                <a:gd name="T22" fmla="*/ 0 w 162"/>
                <a:gd name="T23" fmla="*/ 0 h 514"/>
                <a:gd name="T24" fmla="*/ 0 w 162"/>
                <a:gd name="T25" fmla="*/ 0 h 514"/>
                <a:gd name="T26" fmla="*/ 0 w 162"/>
                <a:gd name="T27" fmla="*/ 0 h 514"/>
                <a:gd name="T28" fmla="*/ 0 w 162"/>
                <a:gd name="T29" fmla="*/ 0 h 514"/>
                <a:gd name="T30" fmla="*/ 0 w 162"/>
                <a:gd name="T31" fmla="*/ 0 h 514"/>
                <a:gd name="T32" fmla="*/ 0 w 162"/>
                <a:gd name="T33" fmla="*/ 0 h 514"/>
                <a:gd name="T34" fmla="*/ 0 w 162"/>
                <a:gd name="T35" fmla="*/ 0 h 514"/>
                <a:gd name="T36" fmla="*/ 0 w 162"/>
                <a:gd name="T37" fmla="*/ 0 h 5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514"/>
                <a:gd name="T59" fmla="*/ 162 w 162"/>
                <a:gd name="T60" fmla="*/ 514 h 5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514">
                  <a:moveTo>
                    <a:pt x="0" y="514"/>
                  </a:moveTo>
                  <a:lnTo>
                    <a:pt x="81" y="514"/>
                  </a:lnTo>
                  <a:lnTo>
                    <a:pt x="106" y="508"/>
                  </a:lnTo>
                  <a:lnTo>
                    <a:pt x="106" y="489"/>
                  </a:lnTo>
                  <a:lnTo>
                    <a:pt x="124" y="470"/>
                  </a:lnTo>
                  <a:lnTo>
                    <a:pt x="150" y="451"/>
                  </a:lnTo>
                  <a:lnTo>
                    <a:pt x="137" y="433"/>
                  </a:lnTo>
                  <a:lnTo>
                    <a:pt x="137" y="407"/>
                  </a:lnTo>
                  <a:lnTo>
                    <a:pt x="156" y="376"/>
                  </a:lnTo>
                  <a:lnTo>
                    <a:pt x="156" y="344"/>
                  </a:lnTo>
                  <a:lnTo>
                    <a:pt x="144" y="306"/>
                  </a:lnTo>
                  <a:lnTo>
                    <a:pt x="144" y="224"/>
                  </a:lnTo>
                  <a:lnTo>
                    <a:pt x="162" y="150"/>
                  </a:lnTo>
                  <a:lnTo>
                    <a:pt x="156" y="94"/>
                  </a:lnTo>
                  <a:lnTo>
                    <a:pt x="156" y="0"/>
                  </a:lnTo>
                  <a:lnTo>
                    <a:pt x="106" y="142"/>
                  </a:lnTo>
                  <a:lnTo>
                    <a:pt x="62" y="275"/>
                  </a:lnTo>
                  <a:lnTo>
                    <a:pt x="32" y="419"/>
                  </a:lnTo>
                  <a:lnTo>
                    <a:pt x="0" y="51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4" name="Freeform 302">
              <a:extLst>
                <a:ext uri="{FF2B5EF4-FFF2-40B4-BE49-F238E27FC236}">
                  <a16:creationId xmlns:a16="http://schemas.microsoft.com/office/drawing/2014/main" id="{0A944BDD-E15B-49F0-9FD7-B4B9BAF6CC63}"/>
                </a:ext>
              </a:extLst>
            </p:cNvPr>
            <p:cNvSpPr>
              <a:spLocks/>
            </p:cNvSpPr>
            <p:nvPr/>
          </p:nvSpPr>
          <p:spPr bwMode="auto">
            <a:xfrm>
              <a:off x="5498" y="1939"/>
              <a:ext cx="48" cy="16"/>
            </a:xfrm>
            <a:custGeom>
              <a:avLst/>
              <a:gdLst>
                <a:gd name="T0" fmla="*/ 0 w 289"/>
                <a:gd name="T1" fmla="*/ 0 h 97"/>
                <a:gd name="T2" fmla="*/ 0 w 289"/>
                <a:gd name="T3" fmla="*/ 0 h 97"/>
                <a:gd name="T4" fmla="*/ 0 w 289"/>
                <a:gd name="T5" fmla="*/ 0 h 97"/>
                <a:gd name="T6" fmla="*/ 0 w 289"/>
                <a:gd name="T7" fmla="*/ 0 h 97"/>
                <a:gd name="T8" fmla="*/ 0 w 289"/>
                <a:gd name="T9" fmla="*/ 0 h 97"/>
                <a:gd name="T10" fmla="*/ 0 w 289"/>
                <a:gd name="T11" fmla="*/ 0 h 97"/>
                <a:gd name="T12" fmla="*/ 0 w 289"/>
                <a:gd name="T13" fmla="*/ 0 h 97"/>
                <a:gd name="T14" fmla="*/ 0 w 289"/>
                <a:gd name="T15" fmla="*/ 0 h 97"/>
                <a:gd name="T16" fmla="*/ 0 w 289"/>
                <a:gd name="T17" fmla="*/ 0 h 97"/>
                <a:gd name="T18" fmla="*/ 0 w 289"/>
                <a:gd name="T19" fmla="*/ 0 h 97"/>
                <a:gd name="T20" fmla="*/ 0 w 289"/>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97"/>
                <a:gd name="T35" fmla="*/ 289 w 289"/>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97">
                  <a:moveTo>
                    <a:pt x="232" y="47"/>
                  </a:moveTo>
                  <a:lnTo>
                    <a:pt x="168" y="19"/>
                  </a:lnTo>
                  <a:lnTo>
                    <a:pt x="110" y="4"/>
                  </a:lnTo>
                  <a:lnTo>
                    <a:pt x="32" y="0"/>
                  </a:lnTo>
                  <a:lnTo>
                    <a:pt x="0" y="6"/>
                  </a:lnTo>
                  <a:lnTo>
                    <a:pt x="15" y="37"/>
                  </a:lnTo>
                  <a:lnTo>
                    <a:pt x="45" y="61"/>
                  </a:lnTo>
                  <a:lnTo>
                    <a:pt x="113" y="79"/>
                  </a:lnTo>
                  <a:lnTo>
                    <a:pt x="219" y="97"/>
                  </a:lnTo>
                  <a:lnTo>
                    <a:pt x="289" y="91"/>
                  </a:lnTo>
                  <a:lnTo>
                    <a:pt x="232"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5" name="Freeform 303">
              <a:extLst>
                <a:ext uri="{FF2B5EF4-FFF2-40B4-BE49-F238E27FC236}">
                  <a16:creationId xmlns:a16="http://schemas.microsoft.com/office/drawing/2014/main" id="{38FFB63E-DB19-45F5-BF31-F37CA3FF861C}"/>
                </a:ext>
              </a:extLst>
            </p:cNvPr>
            <p:cNvSpPr>
              <a:spLocks/>
            </p:cNvSpPr>
            <p:nvPr/>
          </p:nvSpPr>
          <p:spPr bwMode="auto">
            <a:xfrm>
              <a:off x="5458" y="1947"/>
              <a:ext cx="30" cy="36"/>
            </a:xfrm>
            <a:custGeom>
              <a:avLst/>
              <a:gdLst>
                <a:gd name="T0" fmla="*/ 0 w 176"/>
                <a:gd name="T1" fmla="*/ 0 h 216"/>
                <a:gd name="T2" fmla="*/ 0 w 176"/>
                <a:gd name="T3" fmla="*/ 0 h 216"/>
                <a:gd name="T4" fmla="*/ 0 w 176"/>
                <a:gd name="T5" fmla="*/ 0 h 216"/>
                <a:gd name="T6" fmla="*/ 0 w 176"/>
                <a:gd name="T7" fmla="*/ 0 h 216"/>
                <a:gd name="T8" fmla="*/ 0 w 176"/>
                <a:gd name="T9" fmla="*/ 0 h 216"/>
                <a:gd name="T10" fmla="*/ 0 w 176"/>
                <a:gd name="T11" fmla="*/ 0 h 216"/>
                <a:gd name="T12" fmla="*/ 0 w 176"/>
                <a:gd name="T13" fmla="*/ 0 h 216"/>
                <a:gd name="T14" fmla="*/ 0 w 176"/>
                <a:gd name="T15" fmla="*/ 0 h 216"/>
                <a:gd name="T16" fmla="*/ 0 w 176"/>
                <a:gd name="T17" fmla="*/ 0 h 216"/>
                <a:gd name="T18" fmla="*/ 0 w 176"/>
                <a:gd name="T19" fmla="*/ 0 h 216"/>
                <a:gd name="T20" fmla="*/ 0 w 176"/>
                <a:gd name="T21" fmla="*/ 0 h 216"/>
                <a:gd name="T22" fmla="*/ 0 w 176"/>
                <a:gd name="T23" fmla="*/ 0 h 216"/>
                <a:gd name="T24" fmla="*/ 0 w 176"/>
                <a:gd name="T25" fmla="*/ 0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216"/>
                <a:gd name="T41" fmla="*/ 176 w 176"/>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216">
                  <a:moveTo>
                    <a:pt x="81" y="59"/>
                  </a:moveTo>
                  <a:lnTo>
                    <a:pt x="59" y="14"/>
                  </a:lnTo>
                  <a:lnTo>
                    <a:pt x="26" y="0"/>
                  </a:lnTo>
                  <a:lnTo>
                    <a:pt x="3" y="11"/>
                  </a:lnTo>
                  <a:lnTo>
                    <a:pt x="0" y="35"/>
                  </a:lnTo>
                  <a:lnTo>
                    <a:pt x="15" y="76"/>
                  </a:lnTo>
                  <a:lnTo>
                    <a:pt x="40" y="115"/>
                  </a:lnTo>
                  <a:lnTo>
                    <a:pt x="71" y="150"/>
                  </a:lnTo>
                  <a:lnTo>
                    <a:pt x="113" y="185"/>
                  </a:lnTo>
                  <a:lnTo>
                    <a:pt x="176" y="216"/>
                  </a:lnTo>
                  <a:lnTo>
                    <a:pt x="119" y="153"/>
                  </a:lnTo>
                  <a:lnTo>
                    <a:pt x="100" y="108"/>
                  </a:lnTo>
                  <a:lnTo>
                    <a:pt x="81" y="5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6" name="Freeform 304">
              <a:extLst>
                <a:ext uri="{FF2B5EF4-FFF2-40B4-BE49-F238E27FC236}">
                  <a16:creationId xmlns:a16="http://schemas.microsoft.com/office/drawing/2014/main" id="{19E33EF5-1201-4162-B452-BF55726A29DC}"/>
                </a:ext>
              </a:extLst>
            </p:cNvPr>
            <p:cNvSpPr>
              <a:spLocks/>
            </p:cNvSpPr>
            <p:nvPr/>
          </p:nvSpPr>
          <p:spPr bwMode="auto">
            <a:xfrm>
              <a:off x="5506" y="1757"/>
              <a:ext cx="70" cy="44"/>
            </a:xfrm>
            <a:custGeom>
              <a:avLst/>
              <a:gdLst>
                <a:gd name="T0" fmla="*/ 0 w 418"/>
                <a:gd name="T1" fmla="*/ 0 h 260"/>
                <a:gd name="T2" fmla="*/ 0 w 418"/>
                <a:gd name="T3" fmla="*/ 0 h 260"/>
                <a:gd name="T4" fmla="*/ 0 w 418"/>
                <a:gd name="T5" fmla="*/ 0 h 260"/>
                <a:gd name="T6" fmla="*/ 0 w 418"/>
                <a:gd name="T7" fmla="*/ 0 h 260"/>
                <a:gd name="T8" fmla="*/ 0 w 418"/>
                <a:gd name="T9" fmla="*/ 0 h 260"/>
                <a:gd name="T10" fmla="*/ 0 w 418"/>
                <a:gd name="T11" fmla="*/ 0 h 260"/>
                <a:gd name="T12" fmla="*/ 0 w 418"/>
                <a:gd name="T13" fmla="*/ 0 h 260"/>
                <a:gd name="T14" fmla="*/ 0 w 418"/>
                <a:gd name="T15" fmla="*/ 0 h 260"/>
                <a:gd name="T16" fmla="*/ 0 w 418"/>
                <a:gd name="T17" fmla="*/ 0 h 260"/>
                <a:gd name="T18" fmla="*/ 0 w 418"/>
                <a:gd name="T19" fmla="*/ 0 h 260"/>
                <a:gd name="T20" fmla="*/ 0 w 418"/>
                <a:gd name="T21" fmla="*/ 0 h 260"/>
                <a:gd name="T22" fmla="*/ 0 w 418"/>
                <a:gd name="T23" fmla="*/ 0 h 2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8"/>
                <a:gd name="T37" fmla="*/ 0 h 260"/>
                <a:gd name="T38" fmla="*/ 418 w 418"/>
                <a:gd name="T39" fmla="*/ 260 h 2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8" h="260">
                  <a:moveTo>
                    <a:pt x="0" y="260"/>
                  </a:moveTo>
                  <a:lnTo>
                    <a:pt x="13" y="153"/>
                  </a:lnTo>
                  <a:lnTo>
                    <a:pt x="101" y="116"/>
                  </a:lnTo>
                  <a:lnTo>
                    <a:pt x="220" y="69"/>
                  </a:lnTo>
                  <a:lnTo>
                    <a:pt x="304" y="35"/>
                  </a:lnTo>
                  <a:lnTo>
                    <a:pt x="386" y="0"/>
                  </a:lnTo>
                  <a:lnTo>
                    <a:pt x="418" y="76"/>
                  </a:lnTo>
                  <a:lnTo>
                    <a:pt x="341" y="119"/>
                  </a:lnTo>
                  <a:lnTo>
                    <a:pt x="252" y="150"/>
                  </a:lnTo>
                  <a:lnTo>
                    <a:pt x="182" y="170"/>
                  </a:lnTo>
                  <a:lnTo>
                    <a:pt x="98" y="216"/>
                  </a:lnTo>
                  <a:lnTo>
                    <a:pt x="0" y="26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307" name="Group 305">
            <a:extLst>
              <a:ext uri="{FF2B5EF4-FFF2-40B4-BE49-F238E27FC236}">
                <a16:creationId xmlns:a16="http://schemas.microsoft.com/office/drawing/2014/main" id="{7C4559D8-C027-4EE9-A95B-0B18BF896A5E}"/>
              </a:ext>
            </a:extLst>
          </p:cNvPr>
          <p:cNvGrpSpPr>
            <a:grpSpLocks/>
          </p:cNvGrpSpPr>
          <p:nvPr/>
        </p:nvGrpSpPr>
        <p:grpSpPr bwMode="auto">
          <a:xfrm>
            <a:off x="8712200" y="3835400"/>
            <a:ext cx="228600" cy="307975"/>
            <a:chOff x="5511" y="1960"/>
            <a:chExt cx="144" cy="194"/>
          </a:xfrm>
        </p:grpSpPr>
        <p:sp>
          <p:nvSpPr>
            <p:cNvPr id="308" name="Freeform 306">
              <a:extLst>
                <a:ext uri="{FF2B5EF4-FFF2-40B4-BE49-F238E27FC236}">
                  <a16:creationId xmlns:a16="http://schemas.microsoft.com/office/drawing/2014/main" id="{018068B0-B857-4784-92F6-9780A815AEF6}"/>
                </a:ext>
              </a:extLst>
            </p:cNvPr>
            <p:cNvSpPr>
              <a:spLocks/>
            </p:cNvSpPr>
            <p:nvPr/>
          </p:nvSpPr>
          <p:spPr bwMode="auto">
            <a:xfrm>
              <a:off x="5511" y="1960"/>
              <a:ext cx="144" cy="194"/>
            </a:xfrm>
            <a:custGeom>
              <a:avLst/>
              <a:gdLst>
                <a:gd name="T0" fmla="*/ 0 w 863"/>
                <a:gd name="T1" fmla="*/ 0 h 1164"/>
                <a:gd name="T2" fmla="*/ 0 w 863"/>
                <a:gd name="T3" fmla="*/ 0 h 1164"/>
                <a:gd name="T4" fmla="*/ 0 w 863"/>
                <a:gd name="T5" fmla="*/ 0 h 1164"/>
                <a:gd name="T6" fmla="*/ 0 w 863"/>
                <a:gd name="T7" fmla="*/ 0 h 1164"/>
                <a:gd name="T8" fmla="*/ 0 w 863"/>
                <a:gd name="T9" fmla="*/ 0 h 1164"/>
                <a:gd name="T10" fmla="*/ 0 w 863"/>
                <a:gd name="T11" fmla="*/ 0 h 1164"/>
                <a:gd name="T12" fmla="*/ 0 w 863"/>
                <a:gd name="T13" fmla="*/ 0 h 1164"/>
                <a:gd name="T14" fmla="*/ 0 w 863"/>
                <a:gd name="T15" fmla="*/ 0 h 1164"/>
                <a:gd name="T16" fmla="*/ 0 w 863"/>
                <a:gd name="T17" fmla="*/ 0 h 1164"/>
                <a:gd name="T18" fmla="*/ 0 w 863"/>
                <a:gd name="T19" fmla="*/ 0 h 1164"/>
                <a:gd name="T20" fmla="*/ 0 w 863"/>
                <a:gd name="T21" fmla="*/ 0 h 1164"/>
                <a:gd name="T22" fmla="*/ 0 w 863"/>
                <a:gd name="T23" fmla="*/ 0 h 1164"/>
                <a:gd name="T24" fmla="*/ 0 w 863"/>
                <a:gd name="T25" fmla="*/ 0 h 1164"/>
                <a:gd name="T26" fmla="*/ 0 w 863"/>
                <a:gd name="T27" fmla="*/ 0 h 1164"/>
                <a:gd name="T28" fmla="*/ 0 w 863"/>
                <a:gd name="T29" fmla="*/ 0 h 1164"/>
                <a:gd name="T30" fmla="*/ 0 w 863"/>
                <a:gd name="T31" fmla="*/ 0 h 1164"/>
                <a:gd name="T32" fmla="*/ 0 w 863"/>
                <a:gd name="T33" fmla="*/ 0 h 1164"/>
                <a:gd name="T34" fmla="*/ 0 w 863"/>
                <a:gd name="T35" fmla="*/ 0 h 1164"/>
                <a:gd name="T36" fmla="*/ 0 w 863"/>
                <a:gd name="T37" fmla="*/ 0 h 1164"/>
                <a:gd name="T38" fmla="*/ 0 w 863"/>
                <a:gd name="T39" fmla="*/ 0 h 1164"/>
                <a:gd name="T40" fmla="*/ 0 w 863"/>
                <a:gd name="T41" fmla="*/ 0 h 1164"/>
                <a:gd name="T42" fmla="*/ 0 w 863"/>
                <a:gd name="T43" fmla="*/ 0 h 1164"/>
                <a:gd name="T44" fmla="*/ 0 w 863"/>
                <a:gd name="T45" fmla="*/ 0 h 1164"/>
                <a:gd name="T46" fmla="*/ 0 w 863"/>
                <a:gd name="T47" fmla="*/ 0 h 11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3"/>
                <a:gd name="T73" fmla="*/ 0 h 1164"/>
                <a:gd name="T74" fmla="*/ 863 w 863"/>
                <a:gd name="T75" fmla="*/ 1164 h 11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3" h="1164">
                  <a:moveTo>
                    <a:pt x="385" y="172"/>
                  </a:moveTo>
                  <a:lnTo>
                    <a:pt x="543" y="158"/>
                  </a:lnTo>
                  <a:lnTo>
                    <a:pt x="637" y="133"/>
                  </a:lnTo>
                  <a:lnTo>
                    <a:pt x="667" y="90"/>
                  </a:lnTo>
                  <a:lnTo>
                    <a:pt x="667" y="52"/>
                  </a:lnTo>
                  <a:lnTo>
                    <a:pt x="694" y="20"/>
                  </a:lnTo>
                  <a:lnTo>
                    <a:pt x="782" y="0"/>
                  </a:lnTo>
                  <a:lnTo>
                    <a:pt x="863" y="7"/>
                  </a:lnTo>
                  <a:lnTo>
                    <a:pt x="763" y="907"/>
                  </a:lnTo>
                  <a:lnTo>
                    <a:pt x="694" y="990"/>
                  </a:lnTo>
                  <a:lnTo>
                    <a:pt x="605" y="1071"/>
                  </a:lnTo>
                  <a:lnTo>
                    <a:pt x="481" y="1134"/>
                  </a:lnTo>
                  <a:lnTo>
                    <a:pt x="334" y="1153"/>
                  </a:lnTo>
                  <a:lnTo>
                    <a:pt x="138" y="1164"/>
                  </a:lnTo>
                  <a:lnTo>
                    <a:pt x="25" y="1147"/>
                  </a:lnTo>
                  <a:lnTo>
                    <a:pt x="0" y="1083"/>
                  </a:lnTo>
                  <a:lnTo>
                    <a:pt x="13" y="1001"/>
                  </a:lnTo>
                  <a:lnTo>
                    <a:pt x="95" y="750"/>
                  </a:lnTo>
                  <a:lnTo>
                    <a:pt x="163" y="499"/>
                  </a:lnTo>
                  <a:lnTo>
                    <a:pt x="195" y="310"/>
                  </a:lnTo>
                  <a:lnTo>
                    <a:pt x="195" y="259"/>
                  </a:lnTo>
                  <a:lnTo>
                    <a:pt x="239" y="190"/>
                  </a:lnTo>
                  <a:lnTo>
                    <a:pt x="291" y="172"/>
                  </a:lnTo>
                  <a:lnTo>
                    <a:pt x="385" y="172"/>
                  </a:lnTo>
                  <a:close/>
                </a:path>
              </a:pathLst>
            </a:custGeom>
            <a:solidFill>
              <a:srgbClr val="40404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9" name="Freeform 307">
              <a:extLst>
                <a:ext uri="{FF2B5EF4-FFF2-40B4-BE49-F238E27FC236}">
                  <a16:creationId xmlns:a16="http://schemas.microsoft.com/office/drawing/2014/main" id="{37ABB06A-F43A-416A-857D-42C3C6DA9CDC}"/>
                </a:ext>
              </a:extLst>
            </p:cNvPr>
            <p:cNvSpPr>
              <a:spLocks/>
            </p:cNvSpPr>
            <p:nvPr/>
          </p:nvSpPr>
          <p:spPr bwMode="auto">
            <a:xfrm>
              <a:off x="5528" y="1970"/>
              <a:ext cx="124" cy="177"/>
            </a:xfrm>
            <a:custGeom>
              <a:avLst/>
              <a:gdLst>
                <a:gd name="T0" fmla="*/ 0 w 743"/>
                <a:gd name="T1" fmla="*/ 0 h 1068"/>
                <a:gd name="T2" fmla="*/ 0 w 743"/>
                <a:gd name="T3" fmla="*/ 0 h 1068"/>
                <a:gd name="T4" fmla="*/ 0 w 743"/>
                <a:gd name="T5" fmla="*/ 0 h 1068"/>
                <a:gd name="T6" fmla="*/ 0 w 743"/>
                <a:gd name="T7" fmla="*/ 0 h 1068"/>
                <a:gd name="T8" fmla="*/ 0 w 743"/>
                <a:gd name="T9" fmla="*/ 0 h 1068"/>
                <a:gd name="T10" fmla="*/ 0 w 743"/>
                <a:gd name="T11" fmla="*/ 0 h 1068"/>
                <a:gd name="T12" fmla="*/ 0 w 743"/>
                <a:gd name="T13" fmla="*/ 0 h 1068"/>
                <a:gd name="T14" fmla="*/ 0 w 743"/>
                <a:gd name="T15" fmla="*/ 0 h 1068"/>
                <a:gd name="T16" fmla="*/ 0 w 743"/>
                <a:gd name="T17" fmla="*/ 0 h 1068"/>
                <a:gd name="T18" fmla="*/ 0 w 743"/>
                <a:gd name="T19" fmla="*/ 0 h 1068"/>
                <a:gd name="T20" fmla="*/ 0 w 743"/>
                <a:gd name="T21" fmla="*/ 0 h 1068"/>
                <a:gd name="T22" fmla="*/ 0 w 743"/>
                <a:gd name="T23" fmla="*/ 0 h 1068"/>
                <a:gd name="T24" fmla="*/ 0 w 743"/>
                <a:gd name="T25" fmla="*/ 0 h 1068"/>
                <a:gd name="T26" fmla="*/ 0 w 743"/>
                <a:gd name="T27" fmla="*/ 0 h 1068"/>
                <a:gd name="T28" fmla="*/ 0 w 743"/>
                <a:gd name="T29" fmla="*/ 0 h 1068"/>
                <a:gd name="T30" fmla="*/ 0 w 743"/>
                <a:gd name="T31" fmla="*/ 0 h 1068"/>
                <a:gd name="T32" fmla="*/ 0 w 743"/>
                <a:gd name="T33" fmla="*/ 0 h 1068"/>
                <a:gd name="T34" fmla="*/ 0 w 743"/>
                <a:gd name="T35" fmla="*/ 0 h 1068"/>
                <a:gd name="T36" fmla="*/ 0 w 743"/>
                <a:gd name="T37" fmla="*/ 0 h 1068"/>
                <a:gd name="T38" fmla="*/ 0 w 743"/>
                <a:gd name="T39" fmla="*/ 0 h 1068"/>
                <a:gd name="T40" fmla="*/ 0 w 743"/>
                <a:gd name="T41" fmla="*/ 0 h 10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3"/>
                <a:gd name="T64" fmla="*/ 0 h 1068"/>
                <a:gd name="T65" fmla="*/ 743 w 743"/>
                <a:gd name="T66" fmla="*/ 1068 h 10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3" h="1068">
                  <a:moveTo>
                    <a:pt x="257" y="214"/>
                  </a:moveTo>
                  <a:lnTo>
                    <a:pt x="397" y="207"/>
                  </a:lnTo>
                  <a:lnTo>
                    <a:pt x="542" y="182"/>
                  </a:lnTo>
                  <a:lnTo>
                    <a:pt x="628" y="138"/>
                  </a:lnTo>
                  <a:lnTo>
                    <a:pt x="679" y="100"/>
                  </a:lnTo>
                  <a:lnTo>
                    <a:pt x="743" y="0"/>
                  </a:lnTo>
                  <a:lnTo>
                    <a:pt x="648" y="822"/>
                  </a:lnTo>
                  <a:lnTo>
                    <a:pt x="585" y="898"/>
                  </a:lnTo>
                  <a:lnTo>
                    <a:pt x="516" y="967"/>
                  </a:lnTo>
                  <a:lnTo>
                    <a:pt x="428" y="1016"/>
                  </a:lnTo>
                  <a:lnTo>
                    <a:pt x="353" y="1042"/>
                  </a:lnTo>
                  <a:lnTo>
                    <a:pt x="257" y="1055"/>
                  </a:lnTo>
                  <a:lnTo>
                    <a:pt x="170" y="1068"/>
                  </a:lnTo>
                  <a:lnTo>
                    <a:pt x="69" y="1068"/>
                  </a:lnTo>
                  <a:lnTo>
                    <a:pt x="24" y="1055"/>
                  </a:lnTo>
                  <a:lnTo>
                    <a:pt x="0" y="1016"/>
                  </a:lnTo>
                  <a:lnTo>
                    <a:pt x="11" y="956"/>
                  </a:lnTo>
                  <a:lnTo>
                    <a:pt x="75" y="809"/>
                  </a:lnTo>
                  <a:lnTo>
                    <a:pt x="184" y="321"/>
                  </a:lnTo>
                  <a:lnTo>
                    <a:pt x="201" y="252"/>
                  </a:lnTo>
                  <a:lnTo>
                    <a:pt x="257" y="21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310" name="Oval 308">
            <a:extLst>
              <a:ext uri="{FF2B5EF4-FFF2-40B4-BE49-F238E27FC236}">
                <a16:creationId xmlns:a16="http://schemas.microsoft.com/office/drawing/2014/main" id="{843F877E-865B-4C3A-81A8-B14FC1AECC73}"/>
              </a:ext>
            </a:extLst>
          </p:cNvPr>
          <p:cNvSpPr>
            <a:spLocks noChangeArrowheads="1"/>
          </p:cNvSpPr>
          <p:nvPr/>
        </p:nvSpPr>
        <p:spPr bwMode="auto">
          <a:xfrm>
            <a:off x="7970837" y="3586163"/>
            <a:ext cx="298450" cy="16192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1" name="Oval 309">
            <a:extLst>
              <a:ext uri="{FF2B5EF4-FFF2-40B4-BE49-F238E27FC236}">
                <a16:creationId xmlns:a16="http://schemas.microsoft.com/office/drawing/2014/main" id="{B0EB73FA-A3D8-4AA0-BEEA-82E0C47EEB83}"/>
              </a:ext>
            </a:extLst>
          </p:cNvPr>
          <p:cNvSpPr>
            <a:spLocks noChangeArrowheads="1"/>
          </p:cNvSpPr>
          <p:nvPr/>
        </p:nvSpPr>
        <p:spPr bwMode="auto">
          <a:xfrm>
            <a:off x="1716087" y="3314700"/>
            <a:ext cx="1296988" cy="1296988"/>
          </a:xfrm>
          <a:prstGeom prst="ellipse">
            <a:avLst/>
          </a:prstGeom>
          <a:solidFill>
            <a:srgbClr val="66FF66"/>
          </a:solidFill>
          <a:ln w="19050">
            <a:solidFill>
              <a:srgbClr val="000000"/>
            </a:solidFill>
            <a:round/>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312" name="Group 310">
            <a:extLst>
              <a:ext uri="{FF2B5EF4-FFF2-40B4-BE49-F238E27FC236}">
                <a16:creationId xmlns:a16="http://schemas.microsoft.com/office/drawing/2014/main" id="{E796BE28-F720-4BBB-9C66-C81FBB7E5DB9}"/>
              </a:ext>
            </a:extLst>
          </p:cNvPr>
          <p:cNvGrpSpPr>
            <a:grpSpLocks/>
          </p:cNvGrpSpPr>
          <p:nvPr/>
        </p:nvGrpSpPr>
        <p:grpSpPr bwMode="auto">
          <a:xfrm>
            <a:off x="2098675" y="3424238"/>
            <a:ext cx="457200" cy="457200"/>
            <a:chOff x="2351" y="2975"/>
            <a:chExt cx="481" cy="433"/>
          </a:xfrm>
        </p:grpSpPr>
        <p:sp>
          <p:nvSpPr>
            <p:cNvPr id="313" name="Rectangle 311">
              <a:extLst>
                <a:ext uri="{FF2B5EF4-FFF2-40B4-BE49-F238E27FC236}">
                  <a16:creationId xmlns:a16="http://schemas.microsoft.com/office/drawing/2014/main" id="{E7E24FDE-12AD-4862-9F74-1C7B0B5CEF0C}"/>
                </a:ext>
              </a:extLst>
            </p:cNvPr>
            <p:cNvSpPr>
              <a:spLocks noChangeArrowheads="1"/>
            </p:cNvSpPr>
            <p:nvPr/>
          </p:nvSpPr>
          <p:spPr bwMode="auto">
            <a:xfrm rot="-5400000">
              <a:off x="2377" y="2953"/>
              <a:ext cx="431" cy="479"/>
            </a:xfrm>
            <a:prstGeom prst="rect">
              <a:avLst/>
            </a:prstGeom>
            <a:solidFill>
              <a:srgbClr val="CCECFF"/>
            </a:solidFill>
            <a:ln w="19050">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4" name="Line 312">
              <a:extLst>
                <a:ext uri="{FF2B5EF4-FFF2-40B4-BE49-F238E27FC236}">
                  <a16:creationId xmlns:a16="http://schemas.microsoft.com/office/drawing/2014/main" id="{6FF07DBB-9D18-45C9-876D-6B6CFE07EE25}"/>
                </a:ext>
              </a:extLst>
            </p:cNvPr>
            <p:cNvSpPr>
              <a:spLocks noChangeShapeType="1"/>
            </p:cNvSpPr>
            <p:nvPr/>
          </p:nvSpPr>
          <p:spPr bwMode="auto">
            <a:xfrm rot="10800000">
              <a:off x="2351" y="3321"/>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5" name="Line 313">
              <a:extLst>
                <a:ext uri="{FF2B5EF4-FFF2-40B4-BE49-F238E27FC236}">
                  <a16:creationId xmlns:a16="http://schemas.microsoft.com/office/drawing/2014/main" id="{169F4C94-02CC-41E3-90BF-1B60571C088D}"/>
                </a:ext>
              </a:extLst>
            </p:cNvPr>
            <p:cNvSpPr>
              <a:spLocks noChangeShapeType="1"/>
            </p:cNvSpPr>
            <p:nvPr/>
          </p:nvSpPr>
          <p:spPr bwMode="auto">
            <a:xfrm rot="10800000">
              <a:off x="2351" y="3234"/>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6" name="Line 314">
              <a:extLst>
                <a:ext uri="{FF2B5EF4-FFF2-40B4-BE49-F238E27FC236}">
                  <a16:creationId xmlns:a16="http://schemas.microsoft.com/office/drawing/2014/main" id="{C8A59939-0B05-4AC8-BA2F-71D413242092}"/>
                </a:ext>
              </a:extLst>
            </p:cNvPr>
            <p:cNvSpPr>
              <a:spLocks noChangeShapeType="1"/>
            </p:cNvSpPr>
            <p:nvPr/>
          </p:nvSpPr>
          <p:spPr bwMode="auto">
            <a:xfrm rot="10800000">
              <a:off x="2351" y="3148"/>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7" name="Line 315">
              <a:extLst>
                <a:ext uri="{FF2B5EF4-FFF2-40B4-BE49-F238E27FC236}">
                  <a16:creationId xmlns:a16="http://schemas.microsoft.com/office/drawing/2014/main" id="{4BC39232-79B8-4FD7-B7EF-46EB5C0FB5B2}"/>
                </a:ext>
              </a:extLst>
            </p:cNvPr>
            <p:cNvSpPr>
              <a:spLocks noChangeShapeType="1"/>
            </p:cNvSpPr>
            <p:nvPr/>
          </p:nvSpPr>
          <p:spPr bwMode="auto">
            <a:xfrm rot="10800000">
              <a:off x="2351" y="3061"/>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8" name="Line 316">
              <a:extLst>
                <a:ext uri="{FF2B5EF4-FFF2-40B4-BE49-F238E27FC236}">
                  <a16:creationId xmlns:a16="http://schemas.microsoft.com/office/drawing/2014/main" id="{3F3C71E8-572F-4D32-8D01-6F9D8440B2AD}"/>
                </a:ext>
              </a:extLst>
            </p:cNvPr>
            <p:cNvSpPr>
              <a:spLocks noChangeShapeType="1"/>
            </p:cNvSpPr>
            <p:nvPr/>
          </p:nvSpPr>
          <p:spPr bwMode="auto">
            <a:xfrm rot="5400000">
              <a:off x="2519"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9" name="Line 317">
              <a:extLst>
                <a:ext uri="{FF2B5EF4-FFF2-40B4-BE49-F238E27FC236}">
                  <a16:creationId xmlns:a16="http://schemas.microsoft.com/office/drawing/2014/main" id="{6D74C0DA-0409-4BA9-BB25-51EA8A5BD92B}"/>
                </a:ext>
              </a:extLst>
            </p:cNvPr>
            <p:cNvSpPr>
              <a:spLocks noChangeShapeType="1"/>
            </p:cNvSpPr>
            <p:nvPr/>
          </p:nvSpPr>
          <p:spPr bwMode="auto">
            <a:xfrm rot="5400000">
              <a:off x="2423"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20" name="Line 318">
              <a:extLst>
                <a:ext uri="{FF2B5EF4-FFF2-40B4-BE49-F238E27FC236}">
                  <a16:creationId xmlns:a16="http://schemas.microsoft.com/office/drawing/2014/main" id="{705E877D-9D9F-4DA1-9DCC-099EC9E16912}"/>
                </a:ext>
              </a:extLst>
            </p:cNvPr>
            <p:cNvSpPr>
              <a:spLocks noChangeShapeType="1"/>
            </p:cNvSpPr>
            <p:nvPr/>
          </p:nvSpPr>
          <p:spPr bwMode="auto">
            <a:xfrm rot="5400000">
              <a:off x="2327"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21" name="Line 319">
              <a:extLst>
                <a:ext uri="{FF2B5EF4-FFF2-40B4-BE49-F238E27FC236}">
                  <a16:creationId xmlns:a16="http://schemas.microsoft.com/office/drawing/2014/main" id="{2735C63E-8D26-484F-85F8-0C45A3BBFE2E}"/>
                </a:ext>
              </a:extLst>
            </p:cNvPr>
            <p:cNvSpPr>
              <a:spLocks noChangeShapeType="1"/>
            </p:cNvSpPr>
            <p:nvPr/>
          </p:nvSpPr>
          <p:spPr bwMode="auto">
            <a:xfrm rot="5400000">
              <a:off x="2231"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322" name="Group 320">
            <a:extLst>
              <a:ext uri="{FF2B5EF4-FFF2-40B4-BE49-F238E27FC236}">
                <a16:creationId xmlns:a16="http://schemas.microsoft.com/office/drawing/2014/main" id="{AE65EFC9-017E-415F-8118-5488750AD9EA}"/>
              </a:ext>
            </a:extLst>
          </p:cNvPr>
          <p:cNvGrpSpPr>
            <a:grpSpLocks/>
          </p:cNvGrpSpPr>
          <p:nvPr/>
        </p:nvGrpSpPr>
        <p:grpSpPr bwMode="auto">
          <a:xfrm>
            <a:off x="1993900" y="3976688"/>
            <a:ext cx="730250" cy="457200"/>
            <a:chOff x="1296" y="768"/>
            <a:chExt cx="556" cy="336"/>
          </a:xfrm>
        </p:grpSpPr>
        <p:sp>
          <p:nvSpPr>
            <p:cNvPr id="323" name="Rectangle 321">
              <a:extLst>
                <a:ext uri="{FF2B5EF4-FFF2-40B4-BE49-F238E27FC236}">
                  <a16:creationId xmlns:a16="http://schemas.microsoft.com/office/drawing/2014/main" id="{1C966602-48A0-4557-9026-88829A16C9D4}"/>
                </a:ext>
              </a:extLst>
            </p:cNvPr>
            <p:cNvSpPr>
              <a:spLocks noChangeArrowheads="1"/>
            </p:cNvSpPr>
            <p:nvPr/>
          </p:nvSpPr>
          <p:spPr bwMode="auto">
            <a:xfrm>
              <a:off x="1296" y="768"/>
              <a:ext cx="556" cy="336"/>
            </a:xfrm>
            <a:prstGeom prst="rect">
              <a:avLst/>
            </a:prstGeom>
            <a:solidFill>
              <a:srgbClr val="FFFF99"/>
            </a:solidFill>
            <a:ln w="12700">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1" lang="zh-CN"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324" name="Group 322">
              <a:extLst>
                <a:ext uri="{FF2B5EF4-FFF2-40B4-BE49-F238E27FC236}">
                  <a16:creationId xmlns:a16="http://schemas.microsoft.com/office/drawing/2014/main" id="{E4F29E17-B7D9-4321-A0CD-F8F079553B48}"/>
                </a:ext>
              </a:extLst>
            </p:cNvPr>
            <p:cNvGrpSpPr>
              <a:grpSpLocks/>
            </p:cNvGrpSpPr>
            <p:nvPr/>
          </p:nvGrpSpPr>
          <p:grpSpPr bwMode="auto">
            <a:xfrm>
              <a:off x="1367" y="829"/>
              <a:ext cx="393" cy="214"/>
              <a:chOff x="2928" y="3744"/>
              <a:chExt cx="528" cy="336"/>
            </a:xfrm>
          </p:grpSpPr>
          <p:grpSp>
            <p:nvGrpSpPr>
              <p:cNvPr id="325" name="Group 323">
                <a:extLst>
                  <a:ext uri="{FF2B5EF4-FFF2-40B4-BE49-F238E27FC236}">
                    <a16:creationId xmlns:a16="http://schemas.microsoft.com/office/drawing/2014/main" id="{CC77F5BF-8E64-4027-B1BB-2BC22A6B1D69}"/>
                  </a:ext>
                </a:extLst>
              </p:cNvPr>
              <p:cNvGrpSpPr>
                <a:grpSpLocks/>
              </p:cNvGrpSpPr>
              <p:nvPr/>
            </p:nvGrpSpPr>
            <p:grpSpPr bwMode="auto">
              <a:xfrm>
                <a:off x="3024" y="3744"/>
                <a:ext cx="432" cy="240"/>
                <a:chOff x="2736" y="3648"/>
                <a:chExt cx="432" cy="240"/>
              </a:xfrm>
            </p:grpSpPr>
            <p:grpSp>
              <p:nvGrpSpPr>
                <p:cNvPr id="340" name="Group 324">
                  <a:extLst>
                    <a:ext uri="{FF2B5EF4-FFF2-40B4-BE49-F238E27FC236}">
                      <a16:creationId xmlns:a16="http://schemas.microsoft.com/office/drawing/2014/main" id="{A3482A73-AE41-42E9-8F4F-C40DDE2BA63D}"/>
                    </a:ext>
                  </a:extLst>
                </p:cNvPr>
                <p:cNvGrpSpPr>
                  <a:grpSpLocks/>
                </p:cNvGrpSpPr>
                <p:nvPr/>
              </p:nvGrpSpPr>
              <p:grpSpPr bwMode="auto">
                <a:xfrm>
                  <a:off x="2736" y="3648"/>
                  <a:ext cx="432" cy="240"/>
                  <a:chOff x="2592" y="3504"/>
                  <a:chExt cx="576" cy="384"/>
                </a:xfrm>
              </p:grpSpPr>
              <p:sp>
                <p:nvSpPr>
                  <p:cNvPr id="342" name="Rectangle 325">
                    <a:extLst>
                      <a:ext uri="{FF2B5EF4-FFF2-40B4-BE49-F238E27FC236}">
                        <a16:creationId xmlns:a16="http://schemas.microsoft.com/office/drawing/2014/main" id="{72CD165A-5129-42D7-8739-D8CB7BFDA800}"/>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3" name="Freeform 326">
                    <a:extLst>
                      <a:ext uri="{FF2B5EF4-FFF2-40B4-BE49-F238E27FC236}">
                        <a16:creationId xmlns:a16="http://schemas.microsoft.com/office/drawing/2014/main" id="{908C1824-47FA-4927-B139-218EBC23C1CF}"/>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4" name="Line 327">
                    <a:extLst>
                      <a:ext uri="{FF2B5EF4-FFF2-40B4-BE49-F238E27FC236}">
                        <a16:creationId xmlns:a16="http://schemas.microsoft.com/office/drawing/2014/main" id="{24161F27-6660-4D04-BE7A-13B40F8F3D3D}"/>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5" name="Line 328">
                    <a:extLst>
                      <a:ext uri="{FF2B5EF4-FFF2-40B4-BE49-F238E27FC236}">
                        <a16:creationId xmlns:a16="http://schemas.microsoft.com/office/drawing/2014/main" id="{6C7074D5-51EF-440F-829F-73ABA18B5B50}"/>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41" name="Line 329">
                  <a:extLst>
                    <a:ext uri="{FF2B5EF4-FFF2-40B4-BE49-F238E27FC236}">
                      <a16:creationId xmlns:a16="http://schemas.microsoft.com/office/drawing/2014/main" id="{53C51308-B6FA-460D-B9BD-B9A14B6B9B4C}"/>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326" name="Group 330">
                <a:extLst>
                  <a:ext uri="{FF2B5EF4-FFF2-40B4-BE49-F238E27FC236}">
                    <a16:creationId xmlns:a16="http://schemas.microsoft.com/office/drawing/2014/main" id="{351ECA52-6C10-457B-A60A-0615A25F473F}"/>
                  </a:ext>
                </a:extLst>
              </p:cNvPr>
              <p:cNvGrpSpPr>
                <a:grpSpLocks/>
              </p:cNvGrpSpPr>
              <p:nvPr/>
            </p:nvGrpSpPr>
            <p:grpSpPr bwMode="auto">
              <a:xfrm>
                <a:off x="2976" y="3792"/>
                <a:ext cx="432" cy="240"/>
                <a:chOff x="2736" y="3648"/>
                <a:chExt cx="432" cy="240"/>
              </a:xfrm>
            </p:grpSpPr>
            <p:grpSp>
              <p:nvGrpSpPr>
                <p:cNvPr id="334" name="Group 331">
                  <a:extLst>
                    <a:ext uri="{FF2B5EF4-FFF2-40B4-BE49-F238E27FC236}">
                      <a16:creationId xmlns:a16="http://schemas.microsoft.com/office/drawing/2014/main" id="{EBC7917B-E94D-4CA2-BC31-B58FD3B33000}"/>
                    </a:ext>
                  </a:extLst>
                </p:cNvPr>
                <p:cNvGrpSpPr>
                  <a:grpSpLocks/>
                </p:cNvGrpSpPr>
                <p:nvPr/>
              </p:nvGrpSpPr>
              <p:grpSpPr bwMode="auto">
                <a:xfrm>
                  <a:off x="2736" y="3648"/>
                  <a:ext cx="432" cy="240"/>
                  <a:chOff x="2592" y="3504"/>
                  <a:chExt cx="576" cy="384"/>
                </a:xfrm>
              </p:grpSpPr>
              <p:sp>
                <p:nvSpPr>
                  <p:cNvPr id="336" name="Rectangle 332">
                    <a:extLst>
                      <a:ext uri="{FF2B5EF4-FFF2-40B4-BE49-F238E27FC236}">
                        <a16:creationId xmlns:a16="http://schemas.microsoft.com/office/drawing/2014/main" id="{8AD58692-77CE-40BA-BA97-6114AD007B8F}"/>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7" name="Freeform 333">
                    <a:extLst>
                      <a:ext uri="{FF2B5EF4-FFF2-40B4-BE49-F238E27FC236}">
                        <a16:creationId xmlns:a16="http://schemas.microsoft.com/office/drawing/2014/main" id="{39C58EA8-4A70-4F12-8E66-1449B94719FC}"/>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8" name="Line 334">
                    <a:extLst>
                      <a:ext uri="{FF2B5EF4-FFF2-40B4-BE49-F238E27FC236}">
                        <a16:creationId xmlns:a16="http://schemas.microsoft.com/office/drawing/2014/main" id="{9A43EB2E-A1A5-4D0E-B0D0-89C3FB447F0D}"/>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9" name="Line 335">
                    <a:extLst>
                      <a:ext uri="{FF2B5EF4-FFF2-40B4-BE49-F238E27FC236}">
                        <a16:creationId xmlns:a16="http://schemas.microsoft.com/office/drawing/2014/main" id="{84922D02-3C06-4BED-86DE-1C93362DD9B7}"/>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35" name="Line 336">
                  <a:extLst>
                    <a:ext uri="{FF2B5EF4-FFF2-40B4-BE49-F238E27FC236}">
                      <a16:creationId xmlns:a16="http://schemas.microsoft.com/office/drawing/2014/main" id="{ED1E7DE1-EDB6-4F4D-BE8C-595DBD032F3B}"/>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327" name="Group 337">
                <a:extLst>
                  <a:ext uri="{FF2B5EF4-FFF2-40B4-BE49-F238E27FC236}">
                    <a16:creationId xmlns:a16="http://schemas.microsoft.com/office/drawing/2014/main" id="{3B66588E-5855-4AFE-9DFA-78B7BA90A9CD}"/>
                  </a:ext>
                </a:extLst>
              </p:cNvPr>
              <p:cNvGrpSpPr>
                <a:grpSpLocks/>
              </p:cNvGrpSpPr>
              <p:nvPr/>
            </p:nvGrpSpPr>
            <p:grpSpPr bwMode="auto">
              <a:xfrm>
                <a:off x="2928" y="3840"/>
                <a:ext cx="432" cy="240"/>
                <a:chOff x="2736" y="3648"/>
                <a:chExt cx="432" cy="240"/>
              </a:xfrm>
            </p:grpSpPr>
            <p:grpSp>
              <p:nvGrpSpPr>
                <p:cNvPr id="328" name="Group 338">
                  <a:extLst>
                    <a:ext uri="{FF2B5EF4-FFF2-40B4-BE49-F238E27FC236}">
                      <a16:creationId xmlns:a16="http://schemas.microsoft.com/office/drawing/2014/main" id="{CD108CDA-E2D1-4D81-B512-623CC8943513}"/>
                    </a:ext>
                  </a:extLst>
                </p:cNvPr>
                <p:cNvGrpSpPr>
                  <a:grpSpLocks/>
                </p:cNvGrpSpPr>
                <p:nvPr/>
              </p:nvGrpSpPr>
              <p:grpSpPr bwMode="auto">
                <a:xfrm>
                  <a:off x="2736" y="3648"/>
                  <a:ext cx="432" cy="240"/>
                  <a:chOff x="2592" y="3504"/>
                  <a:chExt cx="576" cy="384"/>
                </a:xfrm>
              </p:grpSpPr>
              <p:sp>
                <p:nvSpPr>
                  <p:cNvPr id="330" name="Rectangle 339">
                    <a:extLst>
                      <a:ext uri="{FF2B5EF4-FFF2-40B4-BE49-F238E27FC236}">
                        <a16:creationId xmlns:a16="http://schemas.microsoft.com/office/drawing/2014/main" id="{FC580C60-1BAB-4BB2-9AD9-303345118E68}"/>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1" name="Freeform 340">
                    <a:extLst>
                      <a:ext uri="{FF2B5EF4-FFF2-40B4-BE49-F238E27FC236}">
                        <a16:creationId xmlns:a16="http://schemas.microsoft.com/office/drawing/2014/main" id="{476AF082-41A9-4BC9-B22F-E46A38D956FC}"/>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2" name="Line 341">
                    <a:extLst>
                      <a:ext uri="{FF2B5EF4-FFF2-40B4-BE49-F238E27FC236}">
                        <a16:creationId xmlns:a16="http://schemas.microsoft.com/office/drawing/2014/main" id="{FF80ACE2-E2B0-4958-B373-0FAD505AAD2A}"/>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3" name="Line 342">
                    <a:extLst>
                      <a:ext uri="{FF2B5EF4-FFF2-40B4-BE49-F238E27FC236}">
                        <a16:creationId xmlns:a16="http://schemas.microsoft.com/office/drawing/2014/main" id="{FC1D6862-B1D8-481D-A5A1-4E074D57A62D}"/>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29" name="Line 343">
                  <a:extLst>
                    <a:ext uri="{FF2B5EF4-FFF2-40B4-BE49-F238E27FC236}">
                      <a16:creationId xmlns:a16="http://schemas.microsoft.com/office/drawing/2014/main" id="{69C50F7C-4F54-4701-BF51-C183C688E4AB}"/>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grpSp>
      <p:sp>
        <p:nvSpPr>
          <p:cNvPr id="346" name="Text Box 344">
            <a:extLst>
              <a:ext uri="{FF2B5EF4-FFF2-40B4-BE49-F238E27FC236}">
                <a16:creationId xmlns:a16="http://schemas.microsoft.com/office/drawing/2014/main" id="{2AD48D15-D5DC-4CD3-8135-43B9C0150881}"/>
              </a:ext>
            </a:extLst>
          </p:cNvPr>
          <p:cNvSpPr txBox="1">
            <a:spLocks noChangeArrowheads="1"/>
          </p:cNvSpPr>
          <p:nvPr/>
        </p:nvSpPr>
        <p:spPr bwMode="auto">
          <a:xfrm>
            <a:off x="2007243" y="4918075"/>
            <a:ext cx="21323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   </a:t>
            </a:r>
            <a:r>
              <a:rPr kumimoji="1" lang="zh-CN" altLang="en-US" sz="1800" b="1">
                <a:solidFill>
                  <a:srgbClr val="000000"/>
                </a:solidFill>
                <a:latin typeface="Comic Sans MS" panose="030F0702030302020204" pitchFamily="66" charset="0"/>
                <a:ea typeface="微软雅黑" panose="020B0503020204020204" pitchFamily="34" charset="-122"/>
              </a:rPr>
              <a:t>发送邮件服务器</a:t>
            </a:r>
            <a:br>
              <a:rPr kumimoji="1" lang="zh-CN" altLang="en-US" sz="1800" b="1">
                <a:solidFill>
                  <a:srgbClr val="000000"/>
                </a:solidFill>
                <a:latin typeface="Comic Sans MS" panose="030F0702030302020204" pitchFamily="66" charset="0"/>
                <a:ea typeface="微软雅黑" panose="020B0503020204020204" pitchFamily="34" charset="-122"/>
              </a:rPr>
            </a:br>
            <a:r>
              <a:rPr kumimoji="1" lang="en-US" altLang="zh-CN" sz="1800" b="1">
                <a:solidFill>
                  <a:srgbClr val="000000"/>
                </a:solidFill>
                <a:latin typeface="Comic Sans MS" panose="030F0702030302020204" pitchFamily="66" charset="0"/>
                <a:ea typeface="微软雅黑" panose="020B0503020204020204" pitchFamily="34" charset="-122"/>
              </a:rPr>
              <a:t>email.ustc.edu.cn</a:t>
            </a:r>
          </a:p>
        </p:txBody>
      </p:sp>
      <p:sp>
        <p:nvSpPr>
          <p:cNvPr id="347" name="Line 345">
            <a:extLst>
              <a:ext uri="{FF2B5EF4-FFF2-40B4-BE49-F238E27FC236}">
                <a16:creationId xmlns:a16="http://schemas.microsoft.com/office/drawing/2014/main" id="{08498367-B606-45D4-8255-81E5AB4A6E7B}"/>
              </a:ext>
            </a:extLst>
          </p:cNvPr>
          <p:cNvSpPr>
            <a:spLocks noChangeShapeType="1"/>
          </p:cNvSpPr>
          <p:nvPr/>
        </p:nvSpPr>
        <p:spPr bwMode="auto">
          <a:xfrm flipV="1">
            <a:off x="8040687" y="3640138"/>
            <a:ext cx="119063" cy="741362"/>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48" name="Line 346">
            <a:extLst>
              <a:ext uri="{FF2B5EF4-FFF2-40B4-BE49-F238E27FC236}">
                <a16:creationId xmlns:a16="http://schemas.microsoft.com/office/drawing/2014/main" id="{0E8D48BD-99C1-4B8D-859E-950FDCF20B75}"/>
              </a:ext>
            </a:extLst>
          </p:cNvPr>
          <p:cNvSpPr>
            <a:spLocks noChangeShapeType="1"/>
          </p:cNvSpPr>
          <p:nvPr/>
        </p:nvSpPr>
        <p:spPr bwMode="auto">
          <a:xfrm flipV="1">
            <a:off x="1639887" y="4305300"/>
            <a:ext cx="609600" cy="609600"/>
          </a:xfrm>
          <a:prstGeom prst="line">
            <a:avLst/>
          </a:prstGeom>
          <a:noFill/>
          <a:ln w="12700">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49" name="Line 347">
            <a:extLst>
              <a:ext uri="{FF2B5EF4-FFF2-40B4-BE49-F238E27FC236}">
                <a16:creationId xmlns:a16="http://schemas.microsoft.com/office/drawing/2014/main" id="{697AFA3F-EAF4-4897-BD7A-4A07FB91EC01}"/>
              </a:ext>
            </a:extLst>
          </p:cNvPr>
          <p:cNvSpPr>
            <a:spLocks noChangeShapeType="1"/>
          </p:cNvSpPr>
          <p:nvPr/>
        </p:nvSpPr>
        <p:spPr bwMode="auto">
          <a:xfrm flipV="1">
            <a:off x="700087" y="3830638"/>
            <a:ext cx="173038" cy="876300"/>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50" name="Text Box 348">
            <a:extLst>
              <a:ext uri="{FF2B5EF4-FFF2-40B4-BE49-F238E27FC236}">
                <a16:creationId xmlns:a16="http://schemas.microsoft.com/office/drawing/2014/main" id="{A67BD9E1-1D8C-4CF5-B822-289F85C3FD77}"/>
              </a:ext>
            </a:extLst>
          </p:cNvPr>
          <p:cNvSpPr txBox="1">
            <a:spLocks noChangeArrowheads="1"/>
          </p:cNvSpPr>
          <p:nvPr/>
        </p:nvSpPr>
        <p:spPr bwMode="auto">
          <a:xfrm>
            <a:off x="192087" y="4649788"/>
            <a:ext cx="1104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用户代理</a:t>
            </a:r>
          </a:p>
        </p:txBody>
      </p:sp>
      <p:sp>
        <p:nvSpPr>
          <p:cNvPr id="351" name="Text Box 349">
            <a:extLst>
              <a:ext uri="{FF2B5EF4-FFF2-40B4-BE49-F238E27FC236}">
                <a16:creationId xmlns:a16="http://schemas.microsoft.com/office/drawing/2014/main" id="{FD141D8F-F88D-4C75-9360-B0CAB8737DE5}"/>
              </a:ext>
            </a:extLst>
          </p:cNvPr>
          <p:cNvSpPr txBox="1">
            <a:spLocks noChangeArrowheads="1"/>
          </p:cNvSpPr>
          <p:nvPr/>
        </p:nvSpPr>
        <p:spPr bwMode="auto">
          <a:xfrm>
            <a:off x="8237537" y="2906713"/>
            <a:ext cx="874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接收方</a:t>
            </a:r>
          </a:p>
        </p:txBody>
      </p:sp>
      <p:sp>
        <p:nvSpPr>
          <p:cNvPr id="352" name="Line 350">
            <a:extLst>
              <a:ext uri="{FF2B5EF4-FFF2-40B4-BE49-F238E27FC236}">
                <a16:creationId xmlns:a16="http://schemas.microsoft.com/office/drawing/2014/main" id="{CDAA4B95-56B3-4976-A2DB-CC5DB77069AD}"/>
              </a:ext>
            </a:extLst>
          </p:cNvPr>
          <p:cNvSpPr>
            <a:spLocks noChangeShapeType="1"/>
          </p:cNvSpPr>
          <p:nvPr/>
        </p:nvSpPr>
        <p:spPr bwMode="auto">
          <a:xfrm flipV="1">
            <a:off x="6059487" y="4567238"/>
            <a:ext cx="595313" cy="403225"/>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53" name="Line 351">
            <a:extLst>
              <a:ext uri="{FF2B5EF4-FFF2-40B4-BE49-F238E27FC236}">
                <a16:creationId xmlns:a16="http://schemas.microsoft.com/office/drawing/2014/main" id="{5A01EA34-2D07-4E5D-A3C5-745F507C4BAC}"/>
              </a:ext>
            </a:extLst>
          </p:cNvPr>
          <p:cNvSpPr>
            <a:spLocks noChangeShapeType="1"/>
          </p:cNvSpPr>
          <p:nvPr/>
        </p:nvSpPr>
        <p:spPr bwMode="auto">
          <a:xfrm flipH="1" flipV="1">
            <a:off x="2554287" y="4610100"/>
            <a:ext cx="438150" cy="371475"/>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54" name="Rectangle 352">
            <a:extLst>
              <a:ext uri="{FF2B5EF4-FFF2-40B4-BE49-F238E27FC236}">
                <a16:creationId xmlns:a16="http://schemas.microsoft.com/office/drawing/2014/main" id="{DEBCEF69-76BC-4EA0-ADDB-A9FBCD321EB5}"/>
              </a:ext>
            </a:extLst>
          </p:cNvPr>
          <p:cNvSpPr>
            <a:spLocks noChangeArrowheads="1"/>
          </p:cNvSpPr>
          <p:nvPr/>
        </p:nvSpPr>
        <p:spPr bwMode="auto">
          <a:xfrm>
            <a:off x="344487" y="1409700"/>
            <a:ext cx="381000" cy="990600"/>
          </a:xfrm>
          <a:prstGeom prst="rect">
            <a:avLst/>
          </a:prstGeom>
          <a:solidFill>
            <a:srgbClr val="FFFF99"/>
          </a:solidFill>
          <a:ln w="9525">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55" name="Text Box 353">
            <a:extLst>
              <a:ext uri="{FF2B5EF4-FFF2-40B4-BE49-F238E27FC236}">
                <a16:creationId xmlns:a16="http://schemas.microsoft.com/office/drawing/2014/main" id="{176A9A46-D6C3-488B-9D55-F8EB5EF2299C}"/>
              </a:ext>
            </a:extLst>
          </p:cNvPr>
          <p:cNvSpPr txBox="1">
            <a:spLocks noChangeArrowheads="1"/>
          </p:cNvSpPr>
          <p:nvPr/>
        </p:nvSpPr>
        <p:spPr bwMode="auto">
          <a:xfrm>
            <a:off x="346075" y="1419225"/>
            <a:ext cx="4127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户</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代</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理</a:t>
            </a:r>
          </a:p>
        </p:txBody>
      </p:sp>
      <p:sp>
        <p:nvSpPr>
          <p:cNvPr id="356" name="Rectangle 354">
            <a:extLst>
              <a:ext uri="{FF2B5EF4-FFF2-40B4-BE49-F238E27FC236}">
                <a16:creationId xmlns:a16="http://schemas.microsoft.com/office/drawing/2014/main" id="{5F966A12-3397-40CC-865C-DFDF2B607F50}"/>
              </a:ext>
            </a:extLst>
          </p:cNvPr>
          <p:cNvSpPr>
            <a:spLocks noChangeArrowheads="1"/>
          </p:cNvSpPr>
          <p:nvPr/>
        </p:nvSpPr>
        <p:spPr bwMode="auto">
          <a:xfrm>
            <a:off x="8337550" y="1409700"/>
            <a:ext cx="381000" cy="990600"/>
          </a:xfrm>
          <a:prstGeom prst="rect">
            <a:avLst/>
          </a:prstGeom>
          <a:solidFill>
            <a:srgbClr val="FFFF99"/>
          </a:solidFill>
          <a:ln w="9525">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57" name="Text Box 355">
            <a:extLst>
              <a:ext uri="{FF2B5EF4-FFF2-40B4-BE49-F238E27FC236}">
                <a16:creationId xmlns:a16="http://schemas.microsoft.com/office/drawing/2014/main" id="{B135DBE7-BB7A-440D-9646-020539581CBA}"/>
              </a:ext>
            </a:extLst>
          </p:cNvPr>
          <p:cNvSpPr txBox="1">
            <a:spLocks noChangeArrowheads="1"/>
          </p:cNvSpPr>
          <p:nvPr/>
        </p:nvSpPr>
        <p:spPr bwMode="auto">
          <a:xfrm>
            <a:off x="8339137" y="1419225"/>
            <a:ext cx="4127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户</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代</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理</a:t>
            </a:r>
          </a:p>
        </p:txBody>
      </p:sp>
      <p:sp>
        <p:nvSpPr>
          <p:cNvPr id="358" name="Oval 356">
            <a:extLst>
              <a:ext uri="{FF2B5EF4-FFF2-40B4-BE49-F238E27FC236}">
                <a16:creationId xmlns:a16="http://schemas.microsoft.com/office/drawing/2014/main" id="{19A238CB-2E4F-4351-B571-A4AD2DD4D1FC}"/>
              </a:ext>
            </a:extLst>
          </p:cNvPr>
          <p:cNvSpPr>
            <a:spLocks noChangeArrowheads="1"/>
          </p:cNvSpPr>
          <p:nvPr/>
        </p:nvSpPr>
        <p:spPr bwMode="auto">
          <a:xfrm>
            <a:off x="1922462" y="1527175"/>
            <a:ext cx="762000" cy="762000"/>
          </a:xfrm>
          <a:prstGeom prst="ellipse">
            <a:avLst/>
          </a:prstGeom>
          <a:solidFill>
            <a:srgbClr val="66FF66"/>
          </a:solidFill>
          <a:ln w="9525">
            <a:solidFill>
              <a:srgbClr val="000000"/>
            </a:solidFill>
            <a:round/>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59" name="Text Box 357">
            <a:extLst>
              <a:ext uri="{FF2B5EF4-FFF2-40B4-BE49-F238E27FC236}">
                <a16:creationId xmlns:a16="http://schemas.microsoft.com/office/drawing/2014/main" id="{7400F912-11B9-45BB-86D2-7318562457D3}"/>
              </a:ext>
            </a:extLst>
          </p:cNvPr>
          <p:cNvSpPr txBox="1">
            <a:spLocks noChangeArrowheads="1"/>
          </p:cNvSpPr>
          <p:nvPr/>
        </p:nvSpPr>
        <p:spPr bwMode="auto">
          <a:xfrm>
            <a:off x="1858962" y="1525588"/>
            <a:ext cx="8747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  </a:t>
            </a:r>
            <a:r>
              <a:rPr kumimoji="1" lang="zh-CN" altLang="en-US" sz="1800" b="1">
                <a:solidFill>
                  <a:srgbClr val="000000"/>
                </a:solidFill>
                <a:latin typeface="Comic Sans MS" panose="030F0702030302020204" pitchFamily="66" charset="0"/>
                <a:ea typeface="微软雅黑" panose="020B0503020204020204" pitchFamily="34" charset="-122"/>
              </a:rPr>
              <a:t>邮件</a:t>
            </a:r>
          </a:p>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服务器</a:t>
            </a:r>
          </a:p>
        </p:txBody>
      </p:sp>
      <p:sp>
        <p:nvSpPr>
          <p:cNvPr id="360" name="Oval 358">
            <a:extLst>
              <a:ext uri="{FF2B5EF4-FFF2-40B4-BE49-F238E27FC236}">
                <a16:creationId xmlns:a16="http://schemas.microsoft.com/office/drawing/2014/main" id="{F32D2AA6-0363-4A3B-ABB9-72CB56C0514A}"/>
              </a:ext>
            </a:extLst>
          </p:cNvPr>
          <p:cNvSpPr>
            <a:spLocks noChangeArrowheads="1"/>
          </p:cNvSpPr>
          <p:nvPr/>
        </p:nvSpPr>
        <p:spPr bwMode="auto">
          <a:xfrm>
            <a:off x="6418262" y="1527175"/>
            <a:ext cx="762000" cy="762000"/>
          </a:xfrm>
          <a:prstGeom prst="ellipse">
            <a:avLst/>
          </a:prstGeom>
          <a:solidFill>
            <a:srgbClr val="66FF66"/>
          </a:solidFill>
          <a:ln w="9525">
            <a:solidFill>
              <a:srgbClr val="000000"/>
            </a:solidFill>
            <a:round/>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61" name="Text Box 359">
            <a:extLst>
              <a:ext uri="{FF2B5EF4-FFF2-40B4-BE49-F238E27FC236}">
                <a16:creationId xmlns:a16="http://schemas.microsoft.com/office/drawing/2014/main" id="{78549760-74BA-4F4A-95FE-95CE4F7757E3}"/>
              </a:ext>
            </a:extLst>
          </p:cNvPr>
          <p:cNvSpPr txBox="1">
            <a:spLocks noChangeArrowheads="1"/>
          </p:cNvSpPr>
          <p:nvPr/>
        </p:nvSpPr>
        <p:spPr bwMode="auto">
          <a:xfrm>
            <a:off x="6391275" y="1525588"/>
            <a:ext cx="874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  </a:t>
            </a:r>
            <a:r>
              <a:rPr kumimoji="1" lang="zh-CN" altLang="en-US" sz="1800" b="1">
                <a:solidFill>
                  <a:srgbClr val="000000"/>
                </a:solidFill>
                <a:latin typeface="Comic Sans MS" panose="030F0702030302020204" pitchFamily="66" charset="0"/>
                <a:ea typeface="微软雅黑" panose="020B0503020204020204" pitchFamily="34" charset="-122"/>
              </a:rPr>
              <a:t>邮件</a:t>
            </a:r>
          </a:p>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服务器</a:t>
            </a:r>
          </a:p>
        </p:txBody>
      </p:sp>
      <p:graphicFrame>
        <p:nvGraphicFramePr>
          <p:cNvPr id="362" name="Object 360">
            <a:extLst>
              <a:ext uri="{FF2B5EF4-FFF2-40B4-BE49-F238E27FC236}">
                <a16:creationId xmlns:a16="http://schemas.microsoft.com/office/drawing/2014/main" id="{0A433638-280E-46A8-9110-4BF1421A86CD}"/>
              </a:ext>
            </a:extLst>
          </p:cNvPr>
          <p:cNvGraphicFramePr>
            <a:graphicFrameLocks noChangeAspect="1"/>
          </p:cNvGraphicFramePr>
          <p:nvPr/>
        </p:nvGraphicFramePr>
        <p:xfrm>
          <a:off x="3424237" y="3340100"/>
          <a:ext cx="2519363" cy="1439863"/>
        </p:xfrm>
        <a:graphic>
          <a:graphicData uri="http://schemas.openxmlformats.org/presentationml/2006/ole">
            <mc:AlternateContent xmlns:mc="http://schemas.openxmlformats.org/markup-compatibility/2006">
              <mc:Choice xmlns:v="urn:schemas-microsoft-com:vml" Requires="v">
                <p:oleObj spid="_x0000_s5124" name="VISIO" r:id="rId3" imgW="1687068" imgH="964692" progId="Visio.Drawing.6">
                  <p:embed/>
                </p:oleObj>
              </mc:Choice>
              <mc:Fallback>
                <p:oleObj name="VISIO" r:id="rId3" imgW="1687068" imgH="964692" progId="Visio.Drawing.6">
                  <p:embed/>
                  <p:pic>
                    <p:nvPicPr>
                      <p:cNvPr id="362" name="Object 360">
                        <a:extLst>
                          <a:ext uri="{FF2B5EF4-FFF2-40B4-BE49-F238E27FC236}">
                            <a16:creationId xmlns:a16="http://schemas.microsoft.com/office/drawing/2014/main" id="{0A433638-280E-46A8-9110-4BF1421A86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37" y="3340100"/>
                        <a:ext cx="2519363" cy="1439863"/>
                      </a:xfrm>
                      <a:prstGeom prst="rect">
                        <a:avLst/>
                      </a:prstGeom>
                      <a:noFill/>
                      <a:ln>
                        <a:noFill/>
                      </a:ln>
                      <a:effectLst>
                        <a:outerShdw dist="25400" dir="5400000" algn="ctr" rotWithShape="0">
                          <a:srgbClr val="1C1C1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63" name="Text Box 361">
            <a:extLst>
              <a:ext uri="{FF2B5EF4-FFF2-40B4-BE49-F238E27FC236}">
                <a16:creationId xmlns:a16="http://schemas.microsoft.com/office/drawing/2014/main" id="{7A848BE9-670F-4ED3-9D9A-14B1F4CF0BE5}"/>
              </a:ext>
            </a:extLst>
          </p:cNvPr>
          <p:cNvSpPr txBox="1">
            <a:spLocks noChangeArrowheads="1"/>
          </p:cNvSpPr>
          <p:nvPr/>
        </p:nvSpPr>
        <p:spPr bwMode="auto">
          <a:xfrm>
            <a:off x="4286250" y="3783013"/>
            <a:ext cx="1140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Internet</a:t>
            </a:r>
          </a:p>
        </p:txBody>
      </p:sp>
      <p:grpSp>
        <p:nvGrpSpPr>
          <p:cNvPr id="364" name="Group 363">
            <a:extLst>
              <a:ext uri="{FF2B5EF4-FFF2-40B4-BE49-F238E27FC236}">
                <a16:creationId xmlns:a16="http://schemas.microsoft.com/office/drawing/2014/main" id="{42CECF2E-104A-4E0D-B919-2C83D2836DDA}"/>
              </a:ext>
            </a:extLst>
          </p:cNvPr>
          <p:cNvGrpSpPr>
            <a:grpSpLocks/>
          </p:cNvGrpSpPr>
          <p:nvPr/>
        </p:nvGrpSpPr>
        <p:grpSpPr bwMode="auto">
          <a:xfrm>
            <a:off x="725489" y="1216025"/>
            <a:ext cx="1489076" cy="2984500"/>
            <a:chOff x="4272" y="2064"/>
            <a:chExt cx="938" cy="1880"/>
          </a:xfrm>
        </p:grpSpPr>
        <p:sp>
          <p:nvSpPr>
            <p:cNvPr id="365" name="Text Box 364">
              <a:extLst>
                <a:ext uri="{FF2B5EF4-FFF2-40B4-BE49-F238E27FC236}">
                  <a16:creationId xmlns:a16="http://schemas.microsoft.com/office/drawing/2014/main" id="{6753A423-BFA1-4273-AF47-B281C8E93C29}"/>
                </a:ext>
              </a:extLst>
            </p:cNvPr>
            <p:cNvSpPr txBox="1">
              <a:spLocks noChangeArrowheads="1"/>
            </p:cNvSpPr>
            <p:nvPr/>
          </p:nvSpPr>
          <p:spPr bwMode="auto">
            <a:xfrm>
              <a:off x="4351" y="2064"/>
              <a:ext cx="80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a:t>
              </a:r>
              <a:r>
                <a:rPr kumimoji="1" lang="zh-CN" altLang="en-US" sz="1800" b="1">
                  <a:solidFill>
                    <a:srgbClr val="000000"/>
                  </a:solidFill>
                  <a:latin typeface="Comic Sans MS" panose="030F0702030302020204" pitchFamily="66" charset="0"/>
                  <a:ea typeface="微软雅黑" panose="020B0503020204020204" pitchFamily="34" charset="-122"/>
                </a:rPr>
                <a:t>发送邮件</a:t>
              </a:r>
              <a:r>
                <a:rPr kumimoji="1" lang="en-US" altLang="zh-CN" sz="1800" b="1">
                  <a:solidFill>
                    <a:srgbClr val="000000"/>
                  </a:solidFill>
                  <a:latin typeface="Comic Sans MS" panose="030F0702030302020204" pitchFamily="66" charset="0"/>
                  <a:ea typeface="微软雅黑" panose="020B0503020204020204" pitchFamily="34" charset="-122"/>
                </a:rPr>
                <a:t>)</a:t>
              </a:r>
            </a:p>
          </p:txBody>
        </p:sp>
        <p:sp>
          <p:nvSpPr>
            <p:cNvPr id="366" name="Text Box 365">
              <a:extLst>
                <a:ext uri="{FF2B5EF4-FFF2-40B4-BE49-F238E27FC236}">
                  <a16:creationId xmlns:a16="http://schemas.microsoft.com/office/drawing/2014/main" id="{B16F46CA-0606-4273-9AD1-77EE7AFAD5B0}"/>
                </a:ext>
              </a:extLst>
            </p:cNvPr>
            <p:cNvSpPr txBox="1">
              <a:spLocks noChangeArrowheads="1"/>
            </p:cNvSpPr>
            <p:nvPr/>
          </p:nvSpPr>
          <p:spPr bwMode="auto">
            <a:xfrm>
              <a:off x="4511" y="3408"/>
              <a:ext cx="5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SMTP</a:t>
              </a:r>
            </a:p>
          </p:txBody>
        </p:sp>
        <p:sp>
          <p:nvSpPr>
            <p:cNvPr id="367" name="Freeform 366">
              <a:extLst>
                <a:ext uri="{FF2B5EF4-FFF2-40B4-BE49-F238E27FC236}">
                  <a16:creationId xmlns:a16="http://schemas.microsoft.com/office/drawing/2014/main" id="{A2044CB2-CC73-47CD-B109-63BDDD701807}"/>
                </a:ext>
              </a:extLst>
            </p:cNvPr>
            <p:cNvSpPr>
              <a:spLocks/>
            </p:cNvSpPr>
            <p:nvPr/>
          </p:nvSpPr>
          <p:spPr bwMode="auto">
            <a:xfrm>
              <a:off x="4387" y="3631"/>
              <a:ext cx="780" cy="313"/>
            </a:xfrm>
            <a:custGeom>
              <a:avLst/>
              <a:gdLst>
                <a:gd name="T0" fmla="*/ 0 w 780"/>
                <a:gd name="T1" fmla="*/ 99 h 313"/>
                <a:gd name="T2" fmla="*/ 228 w 780"/>
                <a:gd name="T3" fmla="*/ 13 h 313"/>
                <a:gd name="T4" fmla="*/ 444 w 780"/>
                <a:gd name="T5" fmla="*/ 19 h 313"/>
                <a:gd name="T6" fmla="*/ 582 w 780"/>
                <a:gd name="T7" fmla="*/ 67 h 313"/>
                <a:gd name="T8" fmla="*/ 732 w 780"/>
                <a:gd name="T9" fmla="*/ 217 h 313"/>
                <a:gd name="T10" fmla="*/ 780 w 780"/>
                <a:gd name="T11" fmla="*/ 313 h 313"/>
                <a:gd name="T12" fmla="*/ 0 60000 65536"/>
                <a:gd name="T13" fmla="*/ 0 60000 65536"/>
                <a:gd name="T14" fmla="*/ 0 60000 65536"/>
                <a:gd name="T15" fmla="*/ 0 60000 65536"/>
                <a:gd name="T16" fmla="*/ 0 60000 65536"/>
                <a:gd name="T17" fmla="*/ 0 60000 65536"/>
                <a:gd name="T18" fmla="*/ 0 w 780"/>
                <a:gd name="T19" fmla="*/ 0 h 313"/>
                <a:gd name="T20" fmla="*/ 780 w 780"/>
                <a:gd name="T21" fmla="*/ 313 h 313"/>
              </a:gdLst>
              <a:ahLst/>
              <a:cxnLst>
                <a:cxn ang="T12">
                  <a:pos x="T0" y="T1"/>
                </a:cxn>
                <a:cxn ang="T13">
                  <a:pos x="T2" y="T3"/>
                </a:cxn>
                <a:cxn ang="T14">
                  <a:pos x="T4" y="T5"/>
                </a:cxn>
                <a:cxn ang="T15">
                  <a:pos x="T6" y="T7"/>
                </a:cxn>
                <a:cxn ang="T16">
                  <a:pos x="T8" y="T9"/>
                </a:cxn>
                <a:cxn ang="T17">
                  <a:pos x="T10" y="T11"/>
                </a:cxn>
              </a:cxnLst>
              <a:rect l="T18" t="T19" r="T20" b="T21"/>
              <a:pathLst>
                <a:path w="780" h="313">
                  <a:moveTo>
                    <a:pt x="0" y="99"/>
                  </a:moveTo>
                  <a:cubicBezTo>
                    <a:pt x="38" y="85"/>
                    <a:pt x="154" y="26"/>
                    <a:pt x="228" y="13"/>
                  </a:cubicBezTo>
                  <a:cubicBezTo>
                    <a:pt x="302" y="0"/>
                    <a:pt x="385" y="10"/>
                    <a:pt x="444" y="19"/>
                  </a:cubicBezTo>
                  <a:cubicBezTo>
                    <a:pt x="503" y="28"/>
                    <a:pt x="534" y="34"/>
                    <a:pt x="582" y="67"/>
                  </a:cubicBezTo>
                  <a:cubicBezTo>
                    <a:pt x="630" y="100"/>
                    <a:pt x="699" y="176"/>
                    <a:pt x="732" y="217"/>
                  </a:cubicBezTo>
                  <a:cubicBezTo>
                    <a:pt x="765" y="258"/>
                    <a:pt x="768" y="289"/>
                    <a:pt x="780" y="313"/>
                  </a:cubicBezTo>
                </a:path>
              </a:pathLst>
            </a:custGeom>
            <a:noFill/>
            <a:ln w="76200">
              <a:solidFill>
                <a:srgbClr val="FF00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68" name="Line 367">
              <a:extLst>
                <a:ext uri="{FF2B5EF4-FFF2-40B4-BE49-F238E27FC236}">
                  <a16:creationId xmlns:a16="http://schemas.microsoft.com/office/drawing/2014/main" id="{4DBA068A-F11F-4913-B745-3508107244CC}"/>
                </a:ext>
              </a:extLst>
            </p:cNvPr>
            <p:cNvSpPr>
              <a:spLocks noChangeShapeType="1"/>
            </p:cNvSpPr>
            <p:nvPr/>
          </p:nvSpPr>
          <p:spPr bwMode="auto">
            <a:xfrm>
              <a:off x="4317" y="2477"/>
              <a:ext cx="737" cy="0"/>
            </a:xfrm>
            <a:prstGeom prst="line">
              <a:avLst/>
            </a:prstGeom>
            <a:noFill/>
            <a:ln w="76200">
              <a:solidFill>
                <a:srgbClr val="FF00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69" name="Text Box 368">
              <a:extLst>
                <a:ext uri="{FF2B5EF4-FFF2-40B4-BE49-F238E27FC236}">
                  <a16:creationId xmlns:a16="http://schemas.microsoft.com/office/drawing/2014/main" id="{3F3FA8EE-D885-4597-9B55-2A44C15EAB18}"/>
                </a:ext>
              </a:extLst>
            </p:cNvPr>
            <p:cNvSpPr txBox="1">
              <a:spLocks noChangeArrowheads="1"/>
            </p:cNvSpPr>
            <p:nvPr/>
          </p:nvSpPr>
          <p:spPr bwMode="auto">
            <a:xfrm>
              <a:off x="4438" y="2228"/>
              <a:ext cx="5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SMTP</a:t>
              </a:r>
            </a:p>
          </p:txBody>
        </p:sp>
        <p:sp>
          <p:nvSpPr>
            <p:cNvPr id="370" name="Text Box 369">
              <a:extLst>
                <a:ext uri="{FF2B5EF4-FFF2-40B4-BE49-F238E27FC236}">
                  <a16:creationId xmlns:a16="http://schemas.microsoft.com/office/drawing/2014/main" id="{897EF28B-ED53-4579-B70F-DCDE5CD8C220}"/>
                </a:ext>
              </a:extLst>
            </p:cNvPr>
            <p:cNvSpPr txBox="1">
              <a:spLocks noChangeArrowheads="1"/>
            </p:cNvSpPr>
            <p:nvPr/>
          </p:nvSpPr>
          <p:spPr bwMode="auto">
            <a:xfrm>
              <a:off x="4405" y="3239"/>
              <a:ext cx="80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a:t>
              </a:r>
              <a:r>
                <a:rPr kumimoji="1" lang="zh-CN" altLang="en-US" sz="1800" b="1">
                  <a:solidFill>
                    <a:srgbClr val="000000"/>
                  </a:solidFill>
                  <a:latin typeface="Comic Sans MS" panose="030F0702030302020204" pitchFamily="66" charset="0"/>
                  <a:ea typeface="微软雅黑" panose="020B0503020204020204" pitchFamily="34" charset="-122"/>
                </a:rPr>
                <a:t>发送邮件</a:t>
              </a:r>
              <a:r>
                <a:rPr kumimoji="1" lang="en-US" altLang="zh-CN" sz="1800" b="1">
                  <a:solidFill>
                    <a:srgbClr val="000000"/>
                  </a:solidFill>
                  <a:latin typeface="Comic Sans MS" panose="030F0702030302020204" pitchFamily="66" charset="0"/>
                  <a:ea typeface="微软雅黑" panose="020B0503020204020204" pitchFamily="34" charset="-122"/>
                </a:rPr>
                <a:t>)</a:t>
              </a:r>
            </a:p>
          </p:txBody>
        </p:sp>
        <p:sp>
          <p:nvSpPr>
            <p:cNvPr id="371" name="Text Box 370">
              <a:extLst>
                <a:ext uri="{FF2B5EF4-FFF2-40B4-BE49-F238E27FC236}">
                  <a16:creationId xmlns:a16="http://schemas.microsoft.com/office/drawing/2014/main" id="{CE40D9F7-871C-4C90-A7FB-92C60EF68A04}"/>
                </a:ext>
              </a:extLst>
            </p:cNvPr>
            <p:cNvSpPr txBox="1">
              <a:spLocks noChangeArrowheads="1"/>
            </p:cNvSpPr>
            <p:nvPr/>
          </p:nvSpPr>
          <p:spPr bwMode="auto">
            <a:xfrm>
              <a:off x="4272" y="2499"/>
              <a:ext cx="84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(TCP </a:t>
              </a:r>
              <a:r>
                <a:rPr kumimoji="1" lang="zh-CN" altLang="en-US" sz="1800" b="1">
                  <a:solidFill>
                    <a:srgbClr val="000000"/>
                  </a:solidFill>
                  <a:latin typeface="Comic Sans MS" panose="030F0702030302020204" pitchFamily="66" charset="0"/>
                  <a:ea typeface="微软雅黑" panose="020B0503020204020204" pitchFamily="34" charset="-122"/>
                </a:rPr>
                <a:t>连接</a:t>
              </a:r>
              <a:r>
                <a:rPr kumimoji="1" lang="en-US" altLang="zh-CN" sz="1800" b="1">
                  <a:solidFill>
                    <a:srgbClr val="000000"/>
                  </a:solidFill>
                  <a:latin typeface="Comic Sans MS" panose="030F0702030302020204" pitchFamily="66" charset="0"/>
                  <a:ea typeface="微软雅黑" panose="020B0503020204020204" pitchFamily="34" charset="-122"/>
                </a:rPr>
                <a:t>)</a:t>
              </a:r>
            </a:p>
          </p:txBody>
        </p:sp>
      </p:grpSp>
      <p:sp>
        <p:nvSpPr>
          <p:cNvPr id="372" name="Text Box 372">
            <a:extLst>
              <a:ext uri="{FF2B5EF4-FFF2-40B4-BE49-F238E27FC236}">
                <a16:creationId xmlns:a16="http://schemas.microsoft.com/office/drawing/2014/main" id="{A3CDE319-9467-4BFC-8E11-F72890307966}"/>
              </a:ext>
            </a:extLst>
          </p:cNvPr>
          <p:cNvSpPr txBox="1">
            <a:spLocks noChangeArrowheads="1"/>
          </p:cNvSpPr>
          <p:nvPr/>
        </p:nvSpPr>
        <p:spPr bwMode="auto">
          <a:xfrm>
            <a:off x="-1588" y="2806700"/>
            <a:ext cx="1800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send@ustc.edu.cn</a:t>
            </a:r>
          </a:p>
        </p:txBody>
      </p:sp>
      <p:sp>
        <p:nvSpPr>
          <p:cNvPr id="373" name="Text Box 373">
            <a:extLst>
              <a:ext uri="{FF2B5EF4-FFF2-40B4-BE49-F238E27FC236}">
                <a16:creationId xmlns:a16="http://schemas.microsoft.com/office/drawing/2014/main" id="{D5D5735F-C0B6-4C6E-AF30-C3453CB1AEDD}"/>
              </a:ext>
            </a:extLst>
          </p:cNvPr>
          <p:cNvSpPr txBox="1">
            <a:spLocks noChangeArrowheads="1"/>
          </p:cNvSpPr>
          <p:nvPr/>
        </p:nvSpPr>
        <p:spPr bwMode="auto">
          <a:xfrm>
            <a:off x="7415212" y="2679700"/>
            <a:ext cx="1728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receipt@abc.com</a:t>
            </a:r>
          </a:p>
        </p:txBody>
      </p:sp>
      <p:sp>
        <p:nvSpPr>
          <p:cNvPr id="375" name="Text Box 360">
            <a:extLst>
              <a:ext uri="{FF2B5EF4-FFF2-40B4-BE49-F238E27FC236}">
                <a16:creationId xmlns:a16="http://schemas.microsoft.com/office/drawing/2014/main" id="{6BDF59AF-DD76-42D8-8A92-560401BBBBF6}"/>
              </a:ext>
            </a:extLst>
          </p:cNvPr>
          <p:cNvSpPr txBox="1">
            <a:spLocks noChangeArrowheads="1"/>
          </p:cNvSpPr>
          <p:nvPr/>
        </p:nvSpPr>
        <p:spPr bwMode="auto">
          <a:xfrm>
            <a:off x="0" y="5993085"/>
            <a:ext cx="9144000" cy="48391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115000"/>
              </a:lnSpc>
              <a:spcBef>
                <a:spcPct val="0"/>
              </a:spcBef>
              <a:buClrTx/>
              <a:buSzTx/>
              <a:buFontTx/>
              <a:buNone/>
            </a:pPr>
            <a:r>
              <a:rPr lang="en-US" altLang="zh-CN" sz="2400" b="1" dirty="0">
                <a:solidFill>
                  <a:srgbClr val="000000"/>
                </a:solidFill>
                <a:latin typeface="Times New Roman" panose="02020603050405020304" pitchFamily="18" charset="0"/>
                <a:ea typeface="微软雅黑" panose="020B0503020204020204" pitchFamily="34" charset="-122"/>
              </a:rPr>
              <a:t>(2) </a:t>
            </a:r>
            <a:r>
              <a:rPr lang="zh-CN" altLang="en-US" sz="2400" b="1" dirty="0">
                <a:solidFill>
                  <a:srgbClr val="000000"/>
                </a:solidFill>
                <a:latin typeface="Times New Roman" panose="02020603050405020304" pitchFamily="18" charset="0"/>
                <a:ea typeface="微软雅黑" panose="020B0503020204020204" pitchFamily="34" charset="-122"/>
              </a:rPr>
              <a:t>发送邮件服务器将邮件放入邮件缓存队列中，等待发送。</a:t>
            </a:r>
          </a:p>
        </p:txBody>
      </p:sp>
    </p:spTree>
    <p:extLst>
      <p:ext uri="{BB962C8B-B14F-4D97-AF65-F5344CB8AC3E}">
        <p14:creationId xmlns:p14="http://schemas.microsoft.com/office/powerpoint/2010/main" val="402605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4"/>
                                        </p:tgtEl>
                                        <p:attrNameLst>
                                          <p:attrName>style.visibility</p:attrName>
                                        </p:attrNameLst>
                                      </p:cBhvr>
                                      <p:to>
                                        <p:strVal val="visible"/>
                                      </p:to>
                                    </p:set>
                                    <p:animEffect transition="in" filter="wipe(left)">
                                      <p:cBhvr>
                                        <p:cTn id="7" dur="5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9E6B22-57E4-4B30-9DEA-9F05AE4BD572}"/>
              </a:ext>
            </a:extLst>
          </p:cNvPr>
          <p:cNvSpPr>
            <a:spLocks noGrp="1"/>
          </p:cNvSpPr>
          <p:nvPr>
            <p:ph type="title"/>
          </p:nvPr>
        </p:nvSpPr>
        <p:spPr>
          <a:xfrm>
            <a:off x="968313" y="262914"/>
            <a:ext cx="7793037" cy="766415"/>
          </a:xfrm>
        </p:spPr>
        <p:txBody>
          <a:bodyPr/>
          <a:lstStyle/>
          <a:p>
            <a:r>
              <a:rPr lang="zh-CN" altLang="en-US" sz="4000" dirty="0"/>
              <a:t>电子邮件的发送和接收过程</a:t>
            </a:r>
            <a:r>
              <a:rPr lang="en-US" altLang="zh-CN" sz="4000" dirty="0"/>
              <a:t>-3</a:t>
            </a:r>
            <a:endParaRPr lang="zh-CN" altLang="en-US" sz="4000" dirty="0"/>
          </a:p>
        </p:txBody>
      </p:sp>
      <p:sp>
        <p:nvSpPr>
          <p:cNvPr id="4" name="Line 2">
            <a:extLst>
              <a:ext uri="{FF2B5EF4-FFF2-40B4-BE49-F238E27FC236}">
                <a16:creationId xmlns:a16="http://schemas.microsoft.com/office/drawing/2014/main" id="{08B93A73-5ECC-4588-A218-F83AC07DB37D}"/>
              </a:ext>
            </a:extLst>
          </p:cNvPr>
          <p:cNvSpPr>
            <a:spLocks noChangeShapeType="1"/>
          </p:cNvSpPr>
          <p:nvPr/>
        </p:nvSpPr>
        <p:spPr bwMode="auto">
          <a:xfrm>
            <a:off x="615950" y="1903194"/>
            <a:ext cx="7848600"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 name="Line 3">
            <a:extLst>
              <a:ext uri="{FF2B5EF4-FFF2-40B4-BE49-F238E27FC236}">
                <a16:creationId xmlns:a16="http://schemas.microsoft.com/office/drawing/2014/main" id="{DAD36469-9A81-48BB-9D67-7E7325099CFA}"/>
              </a:ext>
            </a:extLst>
          </p:cNvPr>
          <p:cNvSpPr>
            <a:spLocks noChangeShapeType="1"/>
          </p:cNvSpPr>
          <p:nvPr/>
        </p:nvSpPr>
        <p:spPr bwMode="auto">
          <a:xfrm flipH="1" flipV="1">
            <a:off x="1030287" y="3846294"/>
            <a:ext cx="762000" cy="76200"/>
          </a:xfrm>
          <a:prstGeom prst="line">
            <a:avLst/>
          </a:prstGeom>
          <a:noFill/>
          <a:ln w="38100">
            <a:solidFill>
              <a:srgbClr val="00FF00"/>
            </a:solidFill>
            <a:round/>
            <a:headEnd/>
            <a:tailEnd type="none" w="sm"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 name="Freeform 4">
            <a:extLst>
              <a:ext uri="{FF2B5EF4-FFF2-40B4-BE49-F238E27FC236}">
                <a16:creationId xmlns:a16="http://schemas.microsoft.com/office/drawing/2014/main" id="{F16C996A-AD2F-4D8E-8DFE-859F3D938BB0}"/>
              </a:ext>
            </a:extLst>
          </p:cNvPr>
          <p:cNvSpPr>
            <a:spLocks/>
          </p:cNvSpPr>
          <p:nvPr/>
        </p:nvSpPr>
        <p:spPr bwMode="auto">
          <a:xfrm>
            <a:off x="7412037" y="3781207"/>
            <a:ext cx="762000" cy="142875"/>
          </a:xfrm>
          <a:custGeom>
            <a:avLst/>
            <a:gdLst>
              <a:gd name="T0" fmla="*/ 2147483646 w 480"/>
              <a:gd name="T1" fmla="*/ 0 h 90"/>
              <a:gd name="T2" fmla="*/ 0 w 480"/>
              <a:gd name="T3" fmla="*/ 2147483646 h 90"/>
              <a:gd name="T4" fmla="*/ 0 60000 65536"/>
              <a:gd name="T5" fmla="*/ 0 60000 65536"/>
              <a:gd name="T6" fmla="*/ 0 w 480"/>
              <a:gd name="T7" fmla="*/ 0 h 90"/>
              <a:gd name="T8" fmla="*/ 480 w 480"/>
              <a:gd name="T9" fmla="*/ 90 h 90"/>
            </a:gdLst>
            <a:ahLst/>
            <a:cxnLst>
              <a:cxn ang="T4">
                <a:pos x="T0" y="T1"/>
              </a:cxn>
              <a:cxn ang="T5">
                <a:pos x="T2" y="T3"/>
              </a:cxn>
            </a:cxnLst>
            <a:rect l="T6" t="T7" r="T8" b="T9"/>
            <a:pathLst>
              <a:path w="480" h="90">
                <a:moveTo>
                  <a:pt x="480" y="0"/>
                </a:moveTo>
                <a:lnTo>
                  <a:pt x="0" y="90"/>
                </a:lnTo>
              </a:path>
            </a:pathLst>
          </a:custGeom>
          <a:noFill/>
          <a:ln w="38100">
            <a:solidFill>
              <a:srgbClr val="00FF00"/>
            </a:solidFill>
            <a:round/>
            <a:headEnd/>
            <a:tailEnd type="none" w="sm"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 name="Line 5">
            <a:extLst>
              <a:ext uri="{FF2B5EF4-FFF2-40B4-BE49-F238E27FC236}">
                <a16:creationId xmlns:a16="http://schemas.microsoft.com/office/drawing/2014/main" id="{70D7B292-CAC6-4EF8-809D-27FDCCBB8C99}"/>
              </a:ext>
            </a:extLst>
          </p:cNvPr>
          <p:cNvSpPr>
            <a:spLocks noChangeShapeType="1"/>
          </p:cNvSpPr>
          <p:nvPr/>
        </p:nvSpPr>
        <p:spPr bwMode="auto">
          <a:xfrm flipH="1" flipV="1">
            <a:off x="5811837" y="3998694"/>
            <a:ext cx="781050" cy="0"/>
          </a:xfrm>
          <a:prstGeom prst="line">
            <a:avLst/>
          </a:prstGeom>
          <a:noFill/>
          <a:ln w="38100">
            <a:solidFill>
              <a:srgbClr val="00FF00"/>
            </a:solidFill>
            <a:round/>
            <a:headEnd/>
            <a:tailEnd type="none" w="sm"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 name="Line 6">
            <a:extLst>
              <a:ext uri="{FF2B5EF4-FFF2-40B4-BE49-F238E27FC236}">
                <a16:creationId xmlns:a16="http://schemas.microsoft.com/office/drawing/2014/main" id="{EEE099EB-4429-4407-A564-FEB6D57F85C2}"/>
              </a:ext>
            </a:extLst>
          </p:cNvPr>
          <p:cNvSpPr>
            <a:spLocks noChangeShapeType="1"/>
          </p:cNvSpPr>
          <p:nvPr/>
        </p:nvSpPr>
        <p:spPr bwMode="auto">
          <a:xfrm flipH="1" flipV="1">
            <a:off x="2782887" y="3985994"/>
            <a:ext cx="781050" cy="0"/>
          </a:xfrm>
          <a:prstGeom prst="line">
            <a:avLst/>
          </a:prstGeom>
          <a:noFill/>
          <a:ln w="38100">
            <a:solidFill>
              <a:srgbClr val="00FF00"/>
            </a:solidFill>
            <a:round/>
            <a:headEnd/>
            <a:tailEnd type="none" w="sm"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 name="Text Box 7">
            <a:extLst>
              <a:ext uri="{FF2B5EF4-FFF2-40B4-BE49-F238E27FC236}">
                <a16:creationId xmlns:a16="http://schemas.microsoft.com/office/drawing/2014/main" id="{8874BDC8-5A96-4E32-A224-C1BDC306E7A0}"/>
              </a:ext>
            </a:extLst>
          </p:cNvPr>
          <p:cNvSpPr txBox="1">
            <a:spLocks noChangeArrowheads="1"/>
          </p:cNvSpPr>
          <p:nvPr/>
        </p:nvSpPr>
        <p:spPr bwMode="auto">
          <a:xfrm>
            <a:off x="39687" y="3025557"/>
            <a:ext cx="874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发送方</a:t>
            </a:r>
          </a:p>
        </p:txBody>
      </p:sp>
      <p:sp>
        <p:nvSpPr>
          <p:cNvPr id="10" name="Text Box 8">
            <a:extLst>
              <a:ext uri="{FF2B5EF4-FFF2-40B4-BE49-F238E27FC236}">
                <a16:creationId xmlns:a16="http://schemas.microsoft.com/office/drawing/2014/main" id="{BA93E89D-137B-4A36-8358-5B363DA1E87D}"/>
              </a:ext>
            </a:extLst>
          </p:cNvPr>
          <p:cNvSpPr txBox="1">
            <a:spLocks noChangeArrowheads="1"/>
          </p:cNvSpPr>
          <p:nvPr/>
        </p:nvSpPr>
        <p:spPr bwMode="auto">
          <a:xfrm>
            <a:off x="1023937" y="4886107"/>
            <a:ext cx="1104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邮件缓存</a:t>
            </a:r>
          </a:p>
        </p:txBody>
      </p:sp>
      <p:sp>
        <p:nvSpPr>
          <p:cNvPr id="11" name="Oval 9">
            <a:extLst>
              <a:ext uri="{FF2B5EF4-FFF2-40B4-BE49-F238E27FC236}">
                <a16:creationId xmlns:a16="http://schemas.microsoft.com/office/drawing/2014/main" id="{C93A1589-DF91-4533-A680-AC7FCFBE71E4}"/>
              </a:ext>
            </a:extLst>
          </p:cNvPr>
          <p:cNvSpPr>
            <a:spLocks noChangeArrowheads="1"/>
          </p:cNvSpPr>
          <p:nvPr/>
        </p:nvSpPr>
        <p:spPr bwMode="auto">
          <a:xfrm>
            <a:off x="6288087" y="3311307"/>
            <a:ext cx="1296988" cy="1296987"/>
          </a:xfrm>
          <a:prstGeom prst="ellipse">
            <a:avLst/>
          </a:prstGeom>
          <a:solidFill>
            <a:srgbClr val="66FF66"/>
          </a:solidFill>
          <a:ln w="19050">
            <a:solidFill>
              <a:srgbClr val="000000"/>
            </a:solidFill>
            <a:round/>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2" name="Group 10">
            <a:extLst>
              <a:ext uri="{FF2B5EF4-FFF2-40B4-BE49-F238E27FC236}">
                <a16:creationId xmlns:a16="http://schemas.microsoft.com/office/drawing/2014/main" id="{B503C23E-43C3-4C96-8BF8-92CB37AF4CED}"/>
              </a:ext>
            </a:extLst>
          </p:cNvPr>
          <p:cNvGrpSpPr>
            <a:grpSpLocks/>
          </p:cNvGrpSpPr>
          <p:nvPr/>
        </p:nvGrpSpPr>
        <p:grpSpPr bwMode="auto">
          <a:xfrm>
            <a:off x="6670675" y="3420844"/>
            <a:ext cx="457200" cy="457200"/>
            <a:chOff x="2351" y="2975"/>
            <a:chExt cx="481" cy="433"/>
          </a:xfrm>
        </p:grpSpPr>
        <p:sp>
          <p:nvSpPr>
            <p:cNvPr id="13" name="Rectangle 11">
              <a:extLst>
                <a:ext uri="{FF2B5EF4-FFF2-40B4-BE49-F238E27FC236}">
                  <a16:creationId xmlns:a16="http://schemas.microsoft.com/office/drawing/2014/main" id="{F3D8A83A-63C6-4A2F-A252-3F66931619CF}"/>
                </a:ext>
              </a:extLst>
            </p:cNvPr>
            <p:cNvSpPr>
              <a:spLocks noChangeArrowheads="1"/>
            </p:cNvSpPr>
            <p:nvPr/>
          </p:nvSpPr>
          <p:spPr bwMode="auto">
            <a:xfrm rot="-5400000">
              <a:off x="2377" y="2953"/>
              <a:ext cx="431" cy="479"/>
            </a:xfrm>
            <a:prstGeom prst="rect">
              <a:avLst/>
            </a:prstGeom>
            <a:solidFill>
              <a:srgbClr val="CCECFF"/>
            </a:solidFill>
            <a:ln w="19050">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 name="Line 12">
              <a:extLst>
                <a:ext uri="{FF2B5EF4-FFF2-40B4-BE49-F238E27FC236}">
                  <a16:creationId xmlns:a16="http://schemas.microsoft.com/office/drawing/2014/main" id="{28D4B09D-0A3E-4B59-8FC4-5D7B72F60728}"/>
                </a:ext>
              </a:extLst>
            </p:cNvPr>
            <p:cNvSpPr>
              <a:spLocks noChangeShapeType="1"/>
            </p:cNvSpPr>
            <p:nvPr/>
          </p:nvSpPr>
          <p:spPr bwMode="auto">
            <a:xfrm rot="10800000">
              <a:off x="2351" y="3321"/>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5" name="Line 13">
              <a:extLst>
                <a:ext uri="{FF2B5EF4-FFF2-40B4-BE49-F238E27FC236}">
                  <a16:creationId xmlns:a16="http://schemas.microsoft.com/office/drawing/2014/main" id="{8D2C4194-2AF1-4E77-8442-047C23A98087}"/>
                </a:ext>
              </a:extLst>
            </p:cNvPr>
            <p:cNvSpPr>
              <a:spLocks noChangeShapeType="1"/>
            </p:cNvSpPr>
            <p:nvPr/>
          </p:nvSpPr>
          <p:spPr bwMode="auto">
            <a:xfrm rot="10800000">
              <a:off x="2351" y="3234"/>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6" name="Line 14">
              <a:extLst>
                <a:ext uri="{FF2B5EF4-FFF2-40B4-BE49-F238E27FC236}">
                  <a16:creationId xmlns:a16="http://schemas.microsoft.com/office/drawing/2014/main" id="{E087586E-7BB2-448C-A6FB-F13A438BF37E}"/>
                </a:ext>
              </a:extLst>
            </p:cNvPr>
            <p:cNvSpPr>
              <a:spLocks noChangeShapeType="1"/>
            </p:cNvSpPr>
            <p:nvPr/>
          </p:nvSpPr>
          <p:spPr bwMode="auto">
            <a:xfrm rot="10800000">
              <a:off x="2351" y="3148"/>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7" name="Line 15">
              <a:extLst>
                <a:ext uri="{FF2B5EF4-FFF2-40B4-BE49-F238E27FC236}">
                  <a16:creationId xmlns:a16="http://schemas.microsoft.com/office/drawing/2014/main" id="{6FA2D25F-D89D-49E3-B82A-E1E3DCCCD486}"/>
                </a:ext>
              </a:extLst>
            </p:cNvPr>
            <p:cNvSpPr>
              <a:spLocks noChangeShapeType="1"/>
            </p:cNvSpPr>
            <p:nvPr/>
          </p:nvSpPr>
          <p:spPr bwMode="auto">
            <a:xfrm rot="10800000">
              <a:off x="2351" y="3061"/>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8" name="Line 16">
              <a:extLst>
                <a:ext uri="{FF2B5EF4-FFF2-40B4-BE49-F238E27FC236}">
                  <a16:creationId xmlns:a16="http://schemas.microsoft.com/office/drawing/2014/main" id="{376FC643-D037-4122-9E69-04DF8BEACBA0}"/>
                </a:ext>
              </a:extLst>
            </p:cNvPr>
            <p:cNvSpPr>
              <a:spLocks noChangeShapeType="1"/>
            </p:cNvSpPr>
            <p:nvPr/>
          </p:nvSpPr>
          <p:spPr bwMode="auto">
            <a:xfrm rot="5400000">
              <a:off x="2519"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9" name="Line 17">
              <a:extLst>
                <a:ext uri="{FF2B5EF4-FFF2-40B4-BE49-F238E27FC236}">
                  <a16:creationId xmlns:a16="http://schemas.microsoft.com/office/drawing/2014/main" id="{AFE5E40E-09DC-413A-BFBF-39437797F411}"/>
                </a:ext>
              </a:extLst>
            </p:cNvPr>
            <p:cNvSpPr>
              <a:spLocks noChangeShapeType="1"/>
            </p:cNvSpPr>
            <p:nvPr/>
          </p:nvSpPr>
          <p:spPr bwMode="auto">
            <a:xfrm rot="5400000">
              <a:off x="2423"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0" name="Line 18">
              <a:extLst>
                <a:ext uri="{FF2B5EF4-FFF2-40B4-BE49-F238E27FC236}">
                  <a16:creationId xmlns:a16="http://schemas.microsoft.com/office/drawing/2014/main" id="{63D7C3AA-7AD1-4069-9EC0-9BC9A83FEDA0}"/>
                </a:ext>
              </a:extLst>
            </p:cNvPr>
            <p:cNvSpPr>
              <a:spLocks noChangeShapeType="1"/>
            </p:cNvSpPr>
            <p:nvPr/>
          </p:nvSpPr>
          <p:spPr bwMode="auto">
            <a:xfrm rot="5400000">
              <a:off x="2327"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1" name="Line 19">
              <a:extLst>
                <a:ext uri="{FF2B5EF4-FFF2-40B4-BE49-F238E27FC236}">
                  <a16:creationId xmlns:a16="http://schemas.microsoft.com/office/drawing/2014/main" id="{A86C262F-E67F-44EB-AEE6-A17F2C289FF2}"/>
                </a:ext>
              </a:extLst>
            </p:cNvPr>
            <p:cNvSpPr>
              <a:spLocks noChangeShapeType="1"/>
            </p:cNvSpPr>
            <p:nvPr/>
          </p:nvSpPr>
          <p:spPr bwMode="auto">
            <a:xfrm rot="5400000">
              <a:off x="2231"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22" name="Group 20">
            <a:extLst>
              <a:ext uri="{FF2B5EF4-FFF2-40B4-BE49-F238E27FC236}">
                <a16:creationId xmlns:a16="http://schemas.microsoft.com/office/drawing/2014/main" id="{49F27706-4B7F-4980-8F12-5337DE023A42}"/>
              </a:ext>
            </a:extLst>
          </p:cNvPr>
          <p:cNvGrpSpPr>
            <a:grpSpLocks/>
          </p:cNvGrpSpPr>
          <p:nvPr/>
        </p:nvGrpSpPr>
        <p:grpSpPr bwMode="auto">
          <a:xfrm>
            <a:off x="6565900" y="3973294"/>
            <a:ext cx="730250" cy="457200"/>
            <a:chOff x="1296" y="768"/>
            <a:chExt cx="556" cy="336"/>
          </a:xfrm>
        </p:grpSpPr>
        <p:sp>
          <p:nvSpPr>
            <p:cNvPr id="23" name="Rectangle 21">
              <a:extLst>
                <a:ext uri="{FF2B5EF4-FFF2-40B4-BE49-F238E27FC236}">
                  <a16:creationId xmlns:a16="http://schemas.microsoft.com/office/drawing/2014/main" id="{52185306-9115-40E1-B775-9E215C26126B}"/>
                </a:ext>
              </a:extLst>
            </p:cNvPr>
            <p:cNvSpPr>
              <a:spLocks noChangeArrowheads="1"/>
            </p:cNvSpPr>
            <p:nvPr/>
          </p:nvSpPr>
          <p:spPr bwMode="auto">
            <a:xfrm>
              <a:off x="1296" y="768"/>
              <a:ext cx="556" cy="336"/>
            </a:xfrm>
            <a:prstGeom prst="rect">
              <a:avLst/>
            </a:prstGeom>
            <a:solidFill>
              <a:srgbClr val="FFFF99"/>
            </a:solidFill>
            <a:ln w="12700">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1" lang="zh-CN"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24" name="Group 22">
              <a:extLst>
                <a:ext uri="{FF2B5EF4-FFF2-40B4-BE49-F238E27FC236}">
                  <a16:creationId xmlns:a16="http://schemas.microsoft.com/office/drawing/2014/main" id="{2466FC33-B370-46B7-8F3F-08BC175935CF}"/>
                </a:ext>
              </a:extLst>
            </p:cNvPr>
            <p:cNvGrpSpPr>
              <a:grpSpLocks/>
            </p:cNvGrpSpPr>
            <p:nvPr/>
          </p:nvGrpSpPr>
          <p:grpSpPr bwMode="auto">
            <a:xfrm>
              <a:off x="1367" y="829"/>
              <a:ext cx="393" cy="214"/>
              <a:chOff x="2928" y="3744"/>
              <a:chExt cx="528" cy="336"/>
            </a:xfrm>
          </p:grpSpPr>
          <p:grpSp>
            <p:nvGrpSpPr>
              <p:cNvPr id="25" name="Group 23">
                <a:extLst>
                  <a:ext uri="{FF2B5EF4-FFF2-40B4-BE49-F238E27FC236}">
                    <a16:creationId xmlns:a16="http://schemas.microsoft.com/office/drawing/2014/main" id="{E02D98FF-D243-4B6C-A5D3-6FDC821E8972}"/>
                  </a:ext>
                </a:extLst>
              </p:cNvPr>
              <p:cNvGrpSpPr>
                <a:grpSpLocks/>
              </p:cNvGrpSpPr>
              <p:nvPr/>
            </p:nvGrpSpPr>
            <p:grpSpPr bwMode="auto">
              <a:xfrm>
                <a:off x="3024" y="3744"/>
                <a:ext cx="432" cy="240"/>
                <a:chOff x="2736" y="3648"/>
                <a:chExt cx="432" cy="240"/>
              </a:xfrm>
            </p:grpSpPr>
            <p:grpSp>
              <p:nvGrpSpPr>
                <p:cNvPr id="40" name="Group 24">
                  <a:extLst>
                    <a:ext uri="{FF2B5EF4-FFF2-40B4-BE49-F238E27FC236}">
                      <a16:creationId xmlns:a16="http://schemas.microsoft.com/office/drawing/2014/main" id="{2AC00C27-50DA-408C-BE58-BDE8BF1A412A}"/>
                    </a:ext>
                  </a:extLst>
                </p:cNvPr>
                <p:cNvGrpSpPr>
                  <a:grpSpLocks/>
                </p:cNvGrpSpPr>
                <p:nvPr/>
              </p:nvGrpSpPr>
              <p:grpSpPr bwMode="auto">
                <a:xfrm>
                  <a:off x="2736" y="3648"/>
                  <a:ext cx="432" cy="240"/>
                  <a:chOff x="2592" y="3504"/>
                  <a:chExt cx="576" cy="384"/>
                </a:xfrm>
              </p:grpSpPr>
              <p:sp>
                <p:nvSpPr>
                  <p:cNvPr id="42" name="Rectangle 25">
                    <a:extLst>
                      <a:ext uri="{FF2B5EF4-FFF2-40B4-BE49-F238E27FC236}">
                        <a16:creationId xmlns:a16="http://schemas.microsoft.com/office/drawing/2014/main" id="{17DDE530-9608-4BAC-92BC-147A64490D3B}"/>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3" name="Freeform 26">
                    <a:extLst>
                      <a:ext uri="{FF2B5EF4-FFF2-40B4-BE49-F238E27FC236}">
                        <a16:creationId xmlns:a16="http://schemas.microsoft.com/office/drawing/2014/main" id="{948D0BD7-18BA-457E-8590-3CF1C184696D}"/>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4" name="Line 27">
                    <a:extLst>
                      <a:ext uri="{FF2B5EF4-FFF2-40B4-BE49-F238E27FC236}">
                        <a16:creationId xmlns:a16="http://schemas.microsoft.com/office/drawing/2014/main" id="{C70D769B-AB88-4F44-B02B-E433B6BE8D1C}"/>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5" name="Line 28">
                    <a:extLst>
                      <a:ext uri="{FF2B5EF4-FFF2-40B4-BE49-F238E27FC236}">
                        <a16:creationId xmlns:a16="http://schemas.microsoft.com/office/drawing/2014/main" id="{74EFDC54-0764-4408-BA8A-5C568104E1E8}"/>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41" name="Line 29">
                  <a:extLst>
                    <a:ext uri="{FF2B5EF4-FFF2-40B4-BE49-F238E27FC236}">
                      <a16:creationId xmlns:a16="http://schemas.microsoft.com/office/drawing/2014/main" id="{743A07B2-0A40-485E-B2EB-835837B7B277}"/>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26" name="Group 30">
                <a:extLst>
                  <a:ext uri="{FF2B5EF4-FFF2-40B4-BE49-F238E27FC236}">
                    <a16:creationId xmlns:a16="http://schemas.microsoft.com/office/drawing/2014/main" id="{A108CCD4-3A20-46AC-A66B-8723AB6E3D13}"/>
                  </a:ext>
                </a:extLst>
              </p:cNvPr>
              <p:cNvGrpSpPr>
                <a:grpSpLocks/>
              </p:cNvGrpSpPr>
              <p:nvPr/>
            </p:nvGrpSpPr>
            <p:grpSpPr bwMode="auto">
              <a:xfrm>
                <a:off x="2976" y="3792"/>
                <a:ext cx="432" cy="240"/>
                <a:chOff x="2736" y="3648"/>
                <a:chExt cx="432" cy="240"/>
              </a:xfrm>
            </p:grpSpPr>
            <p:grpSp>
              <p:nvGrpSpPr>
                <p:cNvPr id="34" name="Group 31">
                  <a:extLst>
                    <a:ext uri="{FF2B5EF4-FFF2-40B4-BE49-F238E27FC236}">
                      <a16:creationId xmlns:a16="http://schemas.microsoft.com/office/drawing/2014/main" id="{5CE781B1-DF4D-4601-ADD0-4E768C542F99}"/>
                    </a:ext>
                  </a:extLst>
                </p:cNvPr>
                <p:cNvGrpSpPr>
                  <a:grpSpLocks/>
                </p:cNvGrpSpPr>
                <p:nvPr/>
              </p:nvGrpSpPr>
              <p:grpSpPr bwMode="auto">
                <a:xfrm>
                  <a:off x="2736" y="3648"/>
                  <a:ext cx="432" cy="240"/>
                  <a:chOff x="2592" y="3504"/>
                  <a:chExt cx="576" cy="384"/>
                </a:xfrm>
              </p:grpSpPr>
              <p:sp>
                <p:nvSpPr>
                  <p:cNvPr id="36" name="Rectangle 32">
                    <a:extLst>
                      <a:ext uri="{FF2B5EF4-FFF2-40B4-BE49-F238E27FC236}">
                        <a16:creationId xmlns:a16="http://schemas.microsoft.com/office/drawing/2014/main" id="{608D5263-F04E-41AE-B593-EC8E5F453A74}"/>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7" name="Freeform 33">
                    <a:extLst>
                      <a:ext uri="{FF2B5EF4-FFF2-40B4-BE49-F238E27FC236}">
                        <a16:creationId xmlns:a16="http://schemas.microsoft.com/office/drawing/2014/main" id="{BEDD4CF1-3A8D-4557-ACEE-4A6F131708FA}"/>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8" name="Line 34">
                    <a:extLst>
                      <a:ext uri="{FF2B5EF4-FFF2-40B4-BE49-F238E27FC236}">
                        <a16:creationId xmlns:a16="http://schemas.microsoft.com/office/drawing/2014/main" id="{98D2DB0F-9E3A-4F22-836B-0CCE2278E271}"/>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9" name="Line 35">
                    <a:extLst>
                      <a:ext uri="{FF2B5EF4-FFF2-40B4-BE49-F238E27FC236}">
                        <a16:creationId xmlns:a16="http://schemas.microsoft.com/office/drawing/2014/main" id="{B4DE9DBD-079D-4AE3-8A47-38F8F79A703F}"/>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5" name="Line 36">
                  <a:extLst>
                    <a:ext uri="{FF2B5EF4-FFF2-40B4-BE49-F238E27FC236}">
                      <a16:creationId xmlns:a16="http://schemas.microsoft.com/office/drawing/2014/main" id="{39EF6BD7-C11B-4731-974F-661308E953A0}"/>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27" name="Group 37">
                <a:extLst>
                  <a:ext uri="{FF2B5EF4-FFF2-40B4-BE49-F238E27FC236}">
                    <a16:creationId xmlns:a16="http://schemas.microsoft.com/office/drawing/2014/main" id="{AE632A5E-1818-4EE1-8FCF-01937D347DF3}"/>
                  </a:ext>
                </a:extLst>
              </p:cNvPr>
              <p:cNvGrpSpPr>
                <a:grpSpLocks/>
              </p:cNvGrpSpPr>
              <p:nvPr/>
            </p:nvGrpSpPr>
            <p:grpSpPr bwMode="auto">
              <a:xfrm>
                <a:off x="2928" y="3840"/>
                <a:ext cx="432" cy="240"/>
                <a:chOff x="2736" y="3648"/>
                <a:chExt cx="432" cy="240"/>
              </a:xfrm>
            </p:grpSpPr>
            <p:grpSp>
              <p:nvGrpSpPr>
                <p:cNvPr id="28" name="Group 38">
                  <a:extLst>
                    <a:ext uri="{FF2B5EF4-FFF2-40B4-BE49-F238E27FC236}">
                      <a16:creationId xmlns:a16="http://schemas.microsoft.com/office/drawing/2014/main" id="{F9C2036F-8D1F-48EA-AD3C-8E15134AF972}"/>
                    </a:ext>
                  </a:extLst>
                </p:cNvPr>
                <p:cNvGrpSpPr>
                  <a:grpSpLocks/>
                </p:cNvGrpSpPr>
                <p:nvPr/>
              </p:nvGrpSpPr>
              <p:grpSpPr bwMode="auto">
                <a:xfrm>
                  <a:off x="2736" y="3648"/>
                  <a:ext cx="432" cy="240"/>
                  <a:chOff x="2592" y="3504"/>
                  <a:chExt cx="576" cy="384"/>
                </a:xfrm>
              </p:grpSpPr>
              <p:sp>
                <p:nvSpPr>
                  <p:cNvPr id="30" name="Rectangle 39">
                    <a:extLst>
                      <a:ext uri="{FF2B5EF4-FFF2-40B4-BE49-F238E27FC236}">
                        <a16:creationId xmlns:a16="http://schemas.microsoft.com/office/drawing/2014/main" id="{3F49AC1F-4A47-41C6-B775-FFD1F3A2EBBA}"/>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 name="Freeform 40">
                    <a:extLst>
                      <a:ext uri="{FF2B5EF4-FFF2-40B4-BE49-F238E27FC236}">
                        <a16:creationId xmlns:a16="http://schemas.microsoft.com/office/drawing/2014/main" id="{A5E94DDB-F1E8-4F25-93EC-20CC28A9A520}"/>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2" name="Line 41">
                    <a:extLst>
                      <a:ext uri="{FF2B5EF4-FFF2-40B4-BE49-F238E27FC236}">
                        <a16:creationId xmlns:a16="http://schemas.microsoft.com/office/drawing/2014/main" id="{C54D6487-1C6A-473E-AA52-8F4964E52C8F}"/>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 name="Line 42">
                    <a:extLst>
                      <a:ext uri="{FF2B5EF4-FFF2-40B4-BE49-F238E27FC236}">
                        <a16:creationId xmlns:a16="http://schemas.microsoft.com/office/drawing/2014/main" id="{892DB44A-A6FA-4678-BB41-A450CB96C73D}"/>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29" name="Line 43">
                  <a:extLst>
                    <a:ext uri="{FF2B5EF4-FFF2-40B4-BE49-F238E27FC236}">
                      <a16:creationId xmlns:a16="http://schemas.microsoft.com/office/drawing/2014/main" id="{AB1B2E44-6A2C-4A04-AE69-6FECDA318214}"/>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grpSp>
      <p:grpSp>
        <p:nvGrpSpPr>
          <p:cNvPr id="46" name="Group 44">
            <a:extLst>
              <a:ext uri="{FF2B5EF4-FFF2-40B4-BE49-F238E27FC236}">
                <a16:creationId xmlns:a16="http://schemas.microsoft.com/office/drawing/2014/main" id="{05E103E3-6B94-43E5-8BA7-2214CCF7318A}"/>
              </a:ext>
            </a:extLst>
          </p:cNvPr>
          <p:cNvGrpSpPr>
            <a:grpSpLocks/>
          </p:cNvGrpSpPr>
          <p:nvPr/>
        </p:nvGrpSpPr>
        <p:grpSpPr bwMode="auto">
          <a:xfrm>
            <a:off x="354012" y="3527207"/>
            <a:ext cx="884238" cy="1014412"/>
            <a:chOff x="246" y="1767"/>
            <a:chExt cx="557" cy="639"/>
          </a:xfrm>
        </p:grpSpPr>
        <p:grpSp>
          <p:nvGrpSpPr>
            <p:cNvPr id="47" name="Group 45">
              <a:extLst>
                <a:ext uri="{FF2B5EF4-FFF2-40B4-BE49-F238E27FC236}">
                  <a16:creationId xmlns:a16="http://schemas.microsoft.com/office/drawing/2014/main" id="{B45279F5-1DCD-43DC-A42E-CD23FA1C19B1}"/>
                </a:ext>
              </a:extLst>
            </p:cNvPr>
            <p:cNvGrpSpPr>
              <a:grpSpLocks/>
            </p:cNvGrpSpPr>
            <p:nvPr/>
          </p:nvGrpSpPr>
          <p:grpSpPr bwMode="auto">
            <a:xfrm>
              <a:off x="246" y="1943"/>
              <a:ext cx="557" cy="463"/>
              <a:chOff x="246" y="1943"/>
              <a:chExt cx="557" cy="463"/>
            </a:xfrm>
          </p:grpSpPr>
          <p:sp>
            <p:nvSpPr>
              <p:cNvPr id="100" name="Freeform 46">
                <a:extLst>
                  <a:ext uri="{FF2B5EF4-FFF2-40B4-BE49-F238E27FC236}">
                    <a16:creationId xmlns:a16="http://schemas.microsoft.com/office/drawing/2014/main" id="{96B07249-E751-45CF-9177-B7FD2CE00DE2}"/>
                  </a:ext>
                </a:extLst>
              </p:cNvPr>
              <p:cNvSpPr>
                <a:spLocks/>
              </p:cNvSpPr>
              <p:nvPr/>
            </p:nvSpPr>
            <p:spPr bwMode="auto">
              <a:xfrm>
                <a:off x="373" y="2005"/>
                <a:ext cx="196" cy="295"/>
              </a:xfrm>
              <a:custGeom>
                <a:avLst/>
                <a:gdLst>
                  <a:gd name="T0" fmla="*/ 0 w 982"/>
                  <a:gd name="T1" fmla="*/ 0 h 1477"/>
                  <a:gd name="T2" fmla="*/ 0 w 982"/>
                  <a:gd name="T3" fmla="*/ 0 h 1477"/>
                  <a:gd name="T4" fmla="*/ 0 w 982"/>
                  <a:gd name="T5" fmla="*/ 0 h 1477"/>
                  <a:gd name="T6" fmla="*/ 0 w 982"/>
                  <a:gd name="T7" fmla="*/ 0 h 1477"/>
                  <a:gd name="T8" fmla="*/ 0 60000 65536"/>
                  <a:gd name="T9" fmla="*/ 0 60000 65536"/>
                  <a:gd name="T10" fmla="*/ 0 60000 65536"/>
                  <a:gd name="T11" fmla="*/ 0 60000 65536"/>
                  <a:gd name="T12" fmla="*/ 0 w 982"/>
                  <a:gd name="T13" fmla="*/ 0 h 1477"/>
                  <a:gd name="T14" fmla="*/ 982 w 982"/>
                  <a:gd name="T15" fmla="*/ 1477 h 1477"/>
                </a:gdLst>
                <a:ahLst/>
                <a:cxnLst>
                  <a:cxn ang="T8">
                    <a:pos x="T0" y="T1"/>
                  </a:cxn>
                  <a:cxn ang="T9">
                    <a:pos x="T2" y="T3"/>
                  </a:cxn>
                  <a:cxn ang="T10">
                    <a:pos x="T4" y="T5"/>
                  </a:cxn>
                  <a:cxn ang="T11">
                    <a:pos x="T6" y="T7"/>
                  </a:cxn>
                </a:cxnLst>
                <a:rect l="T12" t="T13" r="T14" b="T15"/>
                <a:pathLst>
                  <a:path w="982" h="1477">
                    <a:moveTo>
                      <a:pt x="652" y="26"/>
                    </a:moveTo>
                    <a:lnTo>
                      <a:pt x="982" y="1347"/>
                    </a:lnTo>
                    <a:lnTo>
                      <a:pt x="0" y="1477"/>
                    </a:lnTo>
                    <a:lnTo>
                      <a:pt x="252"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nvGrpSpPr>
              <p:cNvPr id="101" name="Group 47">
                <a:extLst>
                  <a:ext uri="{FF2B5EF4-FFF2-40B4-BE49-F238E27FC236}">
                    <a16:creationId xmlns:a16="http://schemas.microsoft.com/office/drawing/2014/main" id="{1F347444-C637-44BD-970E-ADFE269B6A09}"/>
                  </a:ext>
                </a:extLst>
              </p:cNvPr>
              <p:cNvGrpSpPr>
                <a:grpSpLocks/>
              </p:cNvGrpSpPr>
              <p:nvPr/>
            </p:nvGrpSpPr>
            <p:grpSpPr bwMode="auto">
              <a:xfrm>
                <a:off x="246" y="1943"/>
                <a:ext cx="551" cy="121"/>
                <a:chOff x="246" y="1943"/>
                <a:chExt cx="551" cy="121"/>
              </a:xfrm>
            </p:grpSpPr>
            <p:sp>
              <p:nvSpPr>
                <p:cNvPr id="103" name="Freeform 48">
                  <a:extLst>
                    <a:ext uri="{FF2B5EF4-FFF2-40B4-BE49-F238E27FC236}">
                      <a16:creationId xmlns:a16="http://schemas.microsoft.com/office/drawing/2014/main" id="{0E8DB2A0-079F-4949-AA92-5EC1019EBFE1}"/>
                    </a:ext>
                  </a:extLst>
                </p:cNvPr>
                <p:cNvSpPr>
                  <a:spLocks/>
                </p:cNvSpPr>
                <p:nvPr/>
              </p:nvSpPr>
              <p:spPr bwMode="auto">
                <a:xfrm>
                  <a:off x="246" y="1943"/>
                  <a:ext cx="551" cy="104"/>
                </a:xfrm>
                <a:custGeom>
                  <a:avLst/>
                  <a:gdLst>
                    <a:gd name="T0" fmla="*/ 0 w 2751"/>
                    <a:gd name="T1" fmla="*/ 0 h 522"/>
                    <a:gd name="T2" fmla="*/ 0 w 2751"/>
                    <a:gd name="T3" fmla="*/ 0 h 522"/>
                    <a:gd name="T4" fmla="*/ 0 w 2751"/>
                    <a:gd name="T5" fmla="*/ 0 h 522"/>
                    <a:gd name="T6" fmla="*/ 0 w 2751"/>
                    <a:gd name="T7" fmla="*/ 0 h 522"/>
                    <a:gd name="T8" fmla="*/ 0 w 2751"/>
                    <a:gd name="T9" fmla="*/ 0 h 522"/>
                    <a:gd name="T10" fmla="*/ 0 60000 65536"/>
                    <a:gd name="T11" fmla="*/ 0 60000 65536"/>
                    <a:gd name="T12" fmla="*/ 0 60000 65536"/>
                    <a:gd name="T13" fmla="*/ 0 60000 65536"/>
                    <a:gd name="T14" fmla="*/ 0 60000 65536"/>
                    <a:gd name="T15" fmla="*/ 0 w 2751"/>
                    <a:gd name="T16" fmla="*/ 0 h 522"/>
                    <a:gd name="T17" fmla="*/ 2751 w 2751"/>
                    <a:gd name="T18" fmla="*/ 522 h 522"/>
                  </a:gdLst>
                  <a:ahLst/>
                  <a:cxnLst>
                    <a:cxn ang="T10">
                      <a:pos x="T0" y="T1"/>
                    </a:cxn>
                    <a:cxn ang="T11">
                      <a:pos x="T2" y="T3"/>
                    </a:cxn>
                    <a:cxn ang="T12">
                      <a:pos x="T4" y="T5"/>
                    </a:cxn>
                    <a:cxn ang="T13">
                      <a:pos x="T6" y="T7"/>
                    </a:cxn>
                    <a:cxn ang="T14">
                      <a:pos x="T8" y="T9"/>
                    </a:cxn>
                  </a:cxnLst>
                  <a:rect l="T15" t="T16" r="T17" b="T18"/>
                  <a:pathLst>
                    <a:path w="2751" h="522">
                      <a:moveTo>
                        <a:pt x="2751" y="270"/>
                      </a:moveTo>
                      <a:lnTo>
                        <a:pt x="1016" y="522"/>
                      </a:lnTo>
                      <a:lnTo>
                        <a:pt x="0" y="132"/>
                      </a:lnTo>
                      <a:lnTo>
                        <a:pt x="1302" y="0"/>
                      </a:lnTo>
                      <a:lnTo>
                        <a:pt x="2751" y="270"/>
                      </a:lnTo>
                      <a:close/>
                    </a:path>
                  </a:pathLst>
                </a:custGeom>
                <a:solidFill>
                  <a:srgbClr val="FFFFFF"/>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04" name="Freeform 49">
                  <a:extLst>
                    <a:ext uri="{FF2B5EF4-FFF2-40B4-BE49-F238E27FC236}">
                      <a16:creationId xmlns:a16="http://schemas.microsoft.com/office/drawing/2014/main" id="{39E2B3CF-F0F5-4D8C-B77A-901A2950E1D4}"/>
                    </a:ext>
                  </a:extLst>
                </p:cNvPr>
                <p:cNvSpPr>
                  <a:spLocks/>
                </p:cNvSpPr>
                <p:nvPr/>
              </p:nvSpPr>
              <p:spPr bwMode="auto">
                <a:xfrm>
                  <a:off x="450" y="1997"/>
                  <a:ext cx="345" cy="67"/>
                </a:xfrm>
                <a:custGeom>
                  <a:avLst/>
                  <a:gdLst>
                    <a:gd name="T0" fmla="*/ 0 w 1728"/>
                    <a:gd name="T1" fmla="*/ 0 h 337"/>
                    <a:gd name="T2" fmla="*/ 0 w 1728"/>
                    <a:gd name="T3" fmla="*/ 0 h 337"/>
                    <a:gd name="T4" fmla="*/ 0 w 1728"/>
                    <a:gd name="T5" fmla="*/ 0 h 337"/>
                    <a:gd name="T6" fmla="*/ 0 w 1728"/>
                    <a:gd name="T7" fmla="*/ 0 h 337"/>
                    <a:gd name="T8" fmla="*/ 0 w 1728"/>
                    <a:gd name="T9" fmla="*/ 0 h 337"/>
                    <a:gd name="T10" fmla="*/ 0 60000 65536"/>
                    <a:gd name="T11" fmla="*/ 0 60000 65536"/>
                    <a:gd name="T12" fmla="*/ 0 60000 65536"/>
                    <a:gd name="T13" fmla="*/ 0 60000 65536"/>
                    <a:gd name="T14" fmla="*/ 0 60000 65536"/>
                    <a:gd name="T15" fmla="*/ 0 w 1728"/>
                    <a:gd name="T16" fmla="*/ 0 h 337"/>
                    <a:gd name="T17" fmla="*/ 1728 w 1728"/>
                    <a:gd name="T18" fmla="*/ 337 h 337"/>
                  </a:gdLst>
                  <a:ahLst/>
                  <a:cxnLst>
                    <a:cxn ang="T10">
                      <a:pos x="T0" y="T1"/>
                    </a:cxn>
                    <a:cxn ang="T11">
                      <a:pos x="T2" y="T3"/>
                    </a:cxn>
                    <a:cxn ang="T12">
                      <a:pos x="T4" y="T5"/>
                    </a:cxn>
                    <a:cxn ang="T13">
                      <a:pos x="T6" y="T7"/>
                    </a:cxn>
                    <a:cxn ang="T14">
                      <a:pos x="T8" y="T9"/>
                    </a:cxn>
                  </a:cxnLst>
                  <a:rect l="T15" t="T16" r="T17" b="T18"/>
                  <a:pathLst>
                    <a:path w="1728" h="337">
                      <a:moveTo>
                        <a:pt x="1728" y="0"/>
                      </a:moveTo>
                      <a:lnTo>
                        <a:pt x="0" y="251"/>
                      </a:lnTo>
                      <a:lnTo>
                        <a:pt x="0" y="337"/>
                      </a:lnTo>
                      <a:lnTo>
                        <a:pt x="1728" y="88"/>
                      </a:lnTo>
                      <a:lnTo>
                        <a:pt x="1728" y="0"/>
                      </a:lnTo>
                      <a:close/>
                    </a:path>
                  </a:pathLst>
                </a:custGeom>
                <a:solidFill>
                  <a:srgbClr val="E0E0E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05" name="Freeform 50">
                  <a:extLst>
                    <a:ext uri="{FF2B5EF4-FFF2-40B4-BE49-F238E27FC236}">
                      <a16:creationId xmlns:a16="http://schemas.microsoft.com/office/drawing/2014/main" id="{3D2CFE92-4A0C-4853-AACB-F2A05A5762B9}"/>
                    </a:ext>
                  </a:extLst>
                </p:cNvPr>
                <p:cNvSpPr>
                  <a:spLocks/>
                </p:cNvSpPr>
                <p:nvPr/>
              </p:nvSpPr>
              <p:spPr bwMode="auto">
                <a:xfrm>
                  <a:off x="246" y="1969"/>
                  <a:ext cx="204" cy="95"/>
                </a:xfrm>
                <a:custGeom>
                  <a:avLst/>
                  <a:gdLst>
                    <a:gd name="T0" fmla="*/ 0 w 1016"/>
                    <a:gd name="T1" fmla="*/ 0 h 476"/>
                    <a:gd name="T2" fmla="*/ 0 w 1016"/>
                    <a:gd name="T3" fmla="*/ 0 h 476"/>
                    <a:gd name="T4" fmla="*/ 0 w 1016"/>
                    <a:gd name="T5" fmla="*/ 0 h 476"/>
                    <a:gd name="T6" fmla="*/ 0 w 1016"/>
                    <a:gd name="T7" fmla="*/ 0 h 476"/>
                    <a:gd name="T8" fmla="*/ 0 w 1016"/>
                    <a:gd name="T9" fmla="*/ 0 h 476"/>
                    <a:gd name="T10" fmla="*/ 0 60000 65536"/>
                    <a:gd name="T11" fmla="*/ 0 60000 65536"/>
                    <a:gd name="T12" fmla="*/ 0 60000 65536"/>
                    <a:gd name="T13" fmla="*/ 0 60000 65536"/>
                    <a:gd name="T14" fmla="*/ 0 60000 65536"/>
                    <a:gd name="T15" fmla="*/ 0 w 1016"/>
                    <a:gd name="T16" fmla="*/ 0 h 476"/>
                    <a:gd name="T17" fmla="*/ 1016 w 1016"/>
                    <a:gd name="T18" fmla="*/ 476 h 476"/>
                  </a:gdLst>
                  <a:ahLst/>
                  <a:cxnLst>
                    <a:cxn ang="T10">
                      <a:pos x="T0" y="T1"/>
                    </a:cxn>
                    <a:cxn ang="T11">
                      <a:pos x="T2" y="T3"/>
                    </a:cxn>
                    <a:cxn ang="T12">
                      <a:pos x="T4" y="T5"/>
                    </a:cxn>
                    <a:cxn ang="T13">
                      <a:pos x="T6" y="T7"/>
                    </a:cxn>
                    <a:cxn ang="T14">
                      <a:pos x="T8" y="T9"/>
                    </a:cxn>
                  </a:cxnLst>
                  <a:rect l="T15" t="T16" r="T17" b="T18"/>
                  <a:pathLst>
                    <a:path w="1016" h="476">
                      <a:moveTo>
                        <a:pt x="1016" y="476"/>
                      </a:moveTo>
                      <a:lnTo>
                        <a:pt x="1016" y="390"/>
                      </a:lnTo>
                      <a:lnTo>
                        <a:pt x="0" y="0"/>
                      </a:lnTo>
                      <a:lnTo>
                        <a:pt x="0" y="60"/>
                      </a:lnTo>
                      <a:lnTo>
                        <a:pt x="1016" y="476"/>
                      </a:lnTo>
                      <a:close/>
                    </a:path>
                  </a:pathLst>
                </a:custGeom>
                <a:solidFill>
                  <a:srgbClr val="C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02" name="Freeform 51">
                <a:extLst>
                  <a:ext uri="{FF2B5EF4-FFF2-40B4-BE49-F238E27FC236}">
                    <a16:creationId xmlns:a16="http://schemas.microsoft.com/office/drawing/2014/main" id="{32A93E28-D194-43A1-8A84-44C769ACD0C0}"/>
                  </a:ext>
                </a:extLst>
              </p:cNvPr>
              <p:cNvSpPr>
                <a:spLocks/>
              </p:cNvSpPr>
              <p:nvPr/>
            </p:nvSpPr>
            <p:spPr bwMode="auto">
              <a:xfrm>
                <a:off x="564" y="2028"/>
                <a:ext cx="239" cy="378"/>
              </a:xfrm>
              <a:custGeom>
                <a:avLst/>
                <a:gdLst>
                  <a:gd name="T0" fmla="*/ 0 w 1195"/>
                  <a:gd name="T1" fmla="*/ 0 h 1893"/>
                  <a:gd name="T2" fmla="*/ 0 w 1195"/>
                  <a:gd name="T3" fmla="*/ 0 h 1893"/>
                  <a:gd name="T4" fmla="*/ 0 w 1195"/>
                  <a:gd name="T5" fmla="*/ 0 h 1893"/>
                  <a:gd name="T6" fmla="*/ 0 w 1195"/>
                  <a:gd name="T7" fmla="*/ 0 h 1893"/>
                  <a:gd name="T8" fmla="*/ 0 60000 65536"/>
                  <a:gd name="T9" fmla="*/ 0 60000 65536"/>
                  <a:gd name="T10" fmla="*/ 0 60000 65536"/>
                  <a:gd name="T11" fmla="*/ 0 60000 65536"/>
                  <a:gd name="T12" fmla="*/ 0 w 1195"/>
                  <a:gd name="T13" fmla="*/ 0 h 1893"/>
                  <a:gd name="T14" fmla="*/ 1195 w 1195"/>
                  <a:gd name="T15" fmla="*/ 1893 h 1893"/>
                </a:gdLst>
                <a:ahLst/>
                <a:cxnLst>
                  <a:cxn ang="T8">
                    <a:pos x="T0" y="T1"/>
                  </a:cxn>
                  <a:cxn ang="T9">
                    <a:pos x="T2" y="T3"/>
                  </a:cxn>
                  <a:cxn ang="T10">
                    <a:pos x="T4" y="T5"/>
                  </a:cxn>
                  <a:cxn ang="T11">
                    <a:pos x="T6" y="T7"/>
                  </a:cxn>
                </a:cxnLst>
                <a:rect l="T12" t="T13" r="T14" b="T15"/>
                <a:pathLst>
                  <a:path w="1195" h="1893">
                    <a:moveTo>
                      <a:pt x="660" y="0"/>
                    </a:moveTo>
                    <a:lnTo>
                      <a:pt x="1195" y="1747"/>
                    </a:lnTo>
                    <a:lnTo>
                      <a:pt x="0" y="1893"/>
                    </a:lnTo>
                    <a:lnTo>
                      <a:pt x="191" y="35"/>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48" name="Group 52">
              <a:extLst>
                <a:ext uri="{FF2B5EF4-FFF2-40B4-BE49-F238E27FC236}">
                  <a16:creationId xmlns:a16="http://schemas.microsoft.com/office/drawing/2014/main" id="{74DAE604-7617-455B-8C2C-C7A40412C748}"/>
                </a:ext>
              </a:extLst>
            </p:cNvPr>
            <p:cNvGrpSpPr>
              <a:grpSpLocks/>
            </p:cNvGrpSpPr>
            <p:nvPr/>
          </p:nvGrpSpPr>
          <p:grpSpPr bwMode="auto">
            <a:xfrm>
              <a:off x="325" y="1767"/>
              <a:ext cx="383" cy="268"/>
              <a:chOff x="325" y="1767"/>
              <a:chExt cx="383" cy="268"/>
            </a:xfrm>
          </p:grpSpPr>
          <p:grpSp>
            <p:nvGrpSpPr>
              <p:cNvPr id="49" name="Group 53">
                <a:extLst>
                  <a:ext uri="{FF2B5EF4-FFF2-40B4-BE49-F238E27FC236}">
                    <a16:creationId xmlns:a16="http://schemas.microsoft.com/office/drawing/2014/main" id="{0F7C2BEA-2FA3-485E-AD43-3C022790E8B0}"/>
                  </a:ext>
                </a:extLst>
              </p:cNvPr>
              <p:cNvGrpSpPr>
                <a:grpSpLocks/>
              </p:cNvGrpSpPr>
              <p:nvPr/>
            </p:nvGrpSpPr>
            <p:grpSpPr bwMode="auto">
              <a:xfrm>
                <a:off x="412" y="1767"/>
                <a:ext cx="296" cy="243"/>
                <a:chOff x="412" y="1767"/>
                <a:chExt cx="296" cy="243"/>
              </a:xfrm>
            </p:grpSpPr>
            <p:grpSp>
              <p:nvGrpSpPr>
                <p:cNvPr id="82" name="Group 54">
                  <a:extLst>
                    <a:ext uri="{FF2B5EF4-FFF2-40B4-BE49-F238E27FC236}">
                      <a16:creationId xmlns:a16="http://schemas.microsoft.com/office/drawing/2014/main" id="{20588D39-AB18-4D52-B8DA-37234454167D}"/>
                    </a:ext>
                  </a:extLst>
                </p:cNvPr>
                <p:cNvGrpSpPr>
                  <a:grpSpLocks/>
                </p:cNvGrpSpPr>
                <p:nvPr/>
              </p:nvGrpSpPr>
              <p:grpSpPr bwMode="auto">
                <a:xfrm>
                  <a:off x="412" y="1767"/>
                  <a:ext cx="296" cy="243"/>
                  <a:chOff x="412" y="1767"/>
                  <a:chExt cx="296" cy="243"/>
                </a:xfrm>
              </p:grpSpPr>
              <p:grpSp>
                <p:nvGrpSpPr>
                  <p:cNvPr id="91" name="Group 55">
                    <a:extLst>
                      <a:ext uri="{FF2B5EF4-FFF2-40B4-BE49-F238E27FC236}">
                        <a16:creationId xmlns:a16="http://schemas.microsoft.com/office/drawing/2014/main" id="{7C04B12F-FEBA-4A39-851E-C0C90302B62F}"/>
                      </a:ext>
                    </a:extLst>
                  </p:cNvPr>
                  <p:cNvGrpSpPr>
                    <a:grpSpLocks/>
                  </p:cNvGrpSpPr>
                  <p:nvPr/>
                </p:nvGrpSpPr>
                <p:grpSpPr bwMode="auto">
                  <a:xfrm>
                    <a:off x="412" y="1904"/>
                    <a:ext cx="296" cy="106"/>
                    <a:chOff x="412" y="1904"/>
                    <a:chExt cx="296" cy="106"/>
                  </a:xfrm>
                </p:grpSpPr>
                <p:sp>
                  <p:nvSpPr>
                    <p:cNvPr id="97" name="Freeform 56">
                      <a:extLst>
                        <a:ext uri="{FF2B5EF4-FFF2-40B4-BE49-F238E27FC236}">
                          <a16:creationId xmlns:a16="http://schemas.microsoft.com/office/drawing/2014/main" id="{29644995-2C80-4377-96F9-819B3F0BDBC9}"/>
                        </a:ext>
                      </a:extLst>
                    </p:cNvPr>
                    <p:cNvSpPr>
                      <a:spLocks/>
                    </p:cNvSpPr>
                    <p:nvPr/>
                  </p:nvSpPr>
                  <p:spPr bwMode="auto">
                    <a:xfrm>
                      <a:off x="412" y="1904"/>
                      <a:ext cx="170" cy="106"/>
                    </a:xfrm>
                    <a:custGeom>
                      <a:avLst/>
                      <a:gdLst>
                        <a:gd name="T0" fmla="*/ 0 w 848"/>
                        <a:gd name="T1" fmla="*/ 0 h 530"/>
                        <a:gd name="T2" fmla="*/ 0 w 848"/>
                        <a:gd name="T3" fmla="*/ 0 h 530"/>
                        <a:gd name="T4" fmla="*/ 0 w 848"/>
                        <a:gd name="T5" fmla="*/ 0 h 530"/>
                        <a:gd name="T6" fmla="*/ 0 w 848"/>
                        <a:gd name="T7" fmla="*/ 0 h 530"/>
                        <a:gd name="T8" fmla="*/ 0 w 848"/>
                        <a:gd name="T9" fmla="*/ 0 h 530"/>
                        <a:gd name="T10" fmla="*/ 0 60000 65536"/>
                        <a:gd name="T11" fmla="*/ 0 60000 65536"/>
                        <a:gd name="T12" fmla="*/ 0 60000 65536"/>
                        <a:gd name="T13" fmla="*/ 0 60000 65536"/>
                        <a:gd name="T14" fmla="*/ 0 60000 65536"/>
                        <a:gd name="T15" fmla="*/ 0 w 848"/>
                        <a:gd name="T16" fmla="*/ 0 h 530"/>
                        <a:gd name="T17" fmla="*/ 848 w 848"/>
                        <a:gd name="T18" fmla="*/ 530 h 530"/>
                      </a:gdLst>
                      <a:ahLst/>
                      <a:cxnLst>
                        <a:cxn ang="T10">
                          <a:pos x="T0" y="T1"/>
                        </a:cxn>
                        <a:cxn ang="T11">
                          <a:pos x="T2" y="T3"/>
                        </a:cxn>
                        <a:cxn ang="T12">
                          <a:pos x="T4" y="T5"/>
                        </a:cxn>
                        <a:cxn ang="T13">
                          <a:pos x="T6" y="T7"/>
                        </a:cxn>
                        <a:cxn ang="T14">
                          <a:pos x="T8" y="T9"/>
                        </a:cxn>
                      </a:cxnLst>
                      <a:rect l="T15" t="T16" r="T17" b="T18"/>
                      <a:pathLst>
                        <a:path w="848" h="530">
                          <a:moveTo>
                            <a:pt x="848" y="162"/>
                          </a:moveTo>
                          <a:lnTo>
                            <a:pt x="848" y="530"/>
                          </a:lnTo>
                          <a:lnTo>
                            <a:pt x="0" y="258"/>
                          </a:lnTo>
                          <a:lnTo>
                            <a:pt x="0" y="0"/>
                          </a:lnTo>
                          <a:lnTo>
                            <a:pt x="848" y="162"/>
                          </a:lnTo>
                          <a:close/>
                        </a:path>
                      </a:pathLst>
                    </a:custGeom>
                    <a:solidFill>
                      <a:srgbClr val="A0A0A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8" name="Freeform 57">
                      <a:extLst>
                        <a:ext uri="{FF2B5EF4-FFF2-40B4-BE49-F238E27FC236}">
                          <a16:creationId xmlns:a16="http://schemas.microsoft.com/office/drawing/2014/main" id="{33C60068-A65E-4470-B42C-1C62712CB194}"/>
                        </a:ext>
                      </a:extLst>
                    </p:cNvPr>
                    <p:cNvSpPr>
                      <a:spLocks/>
                    </p:cNvSpPr>
                    <p:nvPr/>
                  </p:nvSpPr>
                  <p:spPr bwMode="auto">
                    <a:xfrm>
                      <a:off x="582" y="1929"/>
                      <a:ext cx="126" cy="81"/>
                    </a:xfrm>
                    <a:custGeom>
                      <a:avLst/>
                      <a:gdLst>
                        <a:gd name="T0" fmla="*/ 0 w 631"/>
                        <a:gd name="T1" fmla="*/ 0 h 404"/>
                        <a:gd name="T2" fmla="*/ 0 w 631"/>
                        <a:gd name="T3" fmla="*/ 0 h 404"/>
                        <a:gd name="T4" fmla="*/ 0 w 631"/>
                        <a:gd name="T5" fmla="*/ 0 h 404"/>
                        <a:gd name="T6" fmla="*/ 0 w 631"/>
                        <a:gd name="T7" fmla="*/ 0 h 404"/>
                        <a:gd name="T8" fmla="*/ 0 w 631"/>
                        <a:gd name="T9" fmla="*/ 0 h 404"/>
                        <a:gd name="T10" fmla="*/ 0 60000 65536"/>
                        <a:gd name="T11" fmla="*/ 0 60000 65536"/>
                        <a:gd name="T12" fmla="*/ 0 60000 65536"/>
                        <a:gd name="T13" fmla="*/ 0 60000 65536"/>
                        <a:gd name="T14" fmla="*/ 0 60000 65536"/>
                        <a:gd name="T15" fmla="*/ 0 w 631"/>
                        <a:gd name="T16" fmla="*/ 0 h 404"/>
                        <a:gd name="T17" fmla="*/ 631 w 631"/>
                        <a:gd name="T18" fmla="*/ 404 h 404"/>
                      </a:gdLst>
                      <a:ahLst/>
                      <a:cxnLst>
                        <a:cxn ang="T10">
                          <a:pos x="T0" y="T1"/>
                        </a:cxn>
                        <a:cxn ang="T11">
                          <a:pos x="T2" y="T3"/>
                        </a:cxn>
                        <a:cxn ang="T12">
                          <a:pos x="T4" y="T5"/>
                        </a:cxn>
                        <a:cxn ang="T13">
                          <a:pos x="T6" y="T7"/>
                        </a:cxn>
                        <a:cxn ang="T14">
                          <a:pos x="T8" y="T9"/>
                        </a:cxn>
                      </a:cxnLst>
                      <a:rect l="T15" t="T16" r="T17" b="T18"/>
                      <a:pathLst>
                        <a:path w="631" h="404">
                          <a:moveTo>
                            <a:pt x="0" y="36"/>
                          </a:moveTo>
                          <a:lnTo>
                            <a:pt x="0" y="404"/>
                          </a:lnTo>
                          <a:lnTo>
                            <a:pt x="631" y="312"/>
                          </a:lnTo>
                          <a:lnTo>
                            <a:pt x="631" y="0"/>
                          </a:lnTo>
                          <a:lnTo>
                            <a:pt x="0" y="36"/>
                          </a:lnTo>
                          <a:close/>
                        </a:path>
                      </a:pathLst>
                    </a:custGeom>
                    <a:solidFill>
                      <a:srgbClr val="80808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9" name="Freeform 58">
                      <a:extLst>
                        <a:ext uri="{FF2B5EF4-FFF2-40B4-BE49-F238E27FC236}">
                          <a16:creationId xmlns:a16="http://schemas.microsoft.com/office/drawing/2014/main" id="{0A9D4FE8-6892-4369-820E-FDDA715224D9}"/>
                        </a:ext>
                      </a:extLst>
                    </p:cNvPr>
                    <p:cNvSpPr>
                      <a:spLocks/>
                    </p:cNvSpPr>
                    <p:nvPr/>
                  </p:nvSpPr>
                  <p:spPr bwMode="auto">
                    <a:xfrm>
                      <a:off x="412" y="1904"/>
                      <a:ext cx="296" cy="32"/>
                    </a:xfrm>
                    <a:custGeom>
                      <a:avLst/>
                      <a:gdLst>
                        <a:gd name="T0" fmla="*/ 0 w 1479"/>
                        <a:gd name="T1" fmla="*/ 0 h 162"/>
                        <a:gd name="T2" fmla="*/ 0 w 1479"/>
                        <a:gd name="T3" fmla="*/ 0 h 162"/>
                        <a:gd name="T4" fmla="*/ 0 w 1479"/>
                        <a:gd name="T5" fmla="*/ 0 h 162"/>
                        <a:gd name="T6" fmla="*/ 0 w 1479"/>
                        <a:gd name="T7" fmla="*/ 0 h 162"/>
                        <a:gd name="T8" fmla="*/ 0 w 1479"/>
                        <a:gd name="T9" fmla="*/ 0 h 162"/>
                        <a:gd name="T10" fmla="*/ 0 60000 65536"/>
                        <a:gd name="T11" fmla="*/ 0 60000 65536"/>
                        <a:gd name="T12" fmla="*/ 0 60000 65536"/>
                        <a:gd name="T13" fmla="*/ 0 60000 65536"/>
                        <a:gd name="T14" fmla="*/ 0 60000 65536"/>
                        <a:gd name="T15" fmla="*/ 0 w 1479"/>
                        <a:gd name="T16" fmla="*/ 0 h 162"/>
                        <a:gd name="T17" fmla="*/ 1479 w 1479"/>
                        <a:gd name="T18" fmla="*/ 162 h 162"/>
                      </a:gdLst>
                      <a:ahLst/>
                      <a:cxnLst>
                        <a:cxn ang="T10">
                          <a:pos x="T0" y="T1"/>
                        </a:cxn>
                        <a:cxn ang="T11">
                          <a:pos x="T2" y="T3"/>
                        </a:cxn>
                        <a:cxn ang="T12">
                          <a:pos x="T4" y="T5"/>
                        </a:cxn>
                        <a:cxn ang="T13">
                          <a:pos x="T6" y="T7"/>
                        </a:cxn>
                        <a:cxn ang="T14">
                          <a:pos x="T8" y="T9"/>
                        </a:cxn>
                      </a:cxnLst>
                      <a:rect l="T15" t="T16" r="T17" b="T18"/>
                      <a:pathLst>
                        <a:path w="1479" h="162">
                          <a:moveTo>
                            <a:pt x="1479" y="126"/>
                          </a:moveTo>
                          <a:lnTo>
                            <a:pt x="842" y="162"/>
                          </a:lnTo>
                          <a:lnTo>
                            <a:pt x="0" y="0"/>
                          </a:lnTo>
                          <a:lnTo>
                            <a:pt x="619" y="0"/>
                          </a:lnTo>
                          <a:lnTo>
                            <a:pt x="1479" y="126"/>
                          </a:lnTo>
                          <a:close/>
                        </a:path>
                      </a:pathLst>
                    </a:custGeom>
                    <a:solidFill>
                      <a:srgbClr val="C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92" name="Freeform 59">
                    <a:extLst>
                      <a:ext uri="{FF2B5EF4-FFF2-40B4-BE49-F238E27FC236}">
                        <a16:creationId xmlns:a16="http://schemas.microsoft.com/office/drawing/2014/main" id="{957047C5-EE5E-443E-AF06-30E8888152AD}"/>
                      </a:ext>
                    </a:extLst>
                  </p:cNvPr>
                  <p:cNvSpPr>
                    <a:spLocks/>
                  </p:cNvSpPr>
                  <p:nvPr/>
                </p:nvSpPr>
                <p:spPr bwMode="auto">
                  <a:xfrm>
                    <a:off x="504" y="1895"/>
                    <a:ext cx="108" cy="30"/>
                  </a:xfrm>
                  <a:custGeom>
                    <a:avLst/>
                    <a:gdLst>
                      <a:gd name="T0" fmla="*/ 0 w 538"/>
                      <a:gd name="T1" fmla="*/ 0 h 151"/>
                      <a:gd name="T2" fmla="*/ 0 w 538"/>
                      <a:gd name="T3" fmla="*/ 0 h 151"/>
                      <a:gd name="T4" fmla="*/ 0 w 538"/>
                      <a:gd name="T5" fmla="*/ 0 h 151"/>
                      <a:gd name="T6" fmla="*/ 0 w 538"/>
                      <a:gd name="T7" fmla="*/ 0 h 151"/>
                      <a:gd name="T8" fmla="*/ 0 w 538"/>
                      <a:gd name="T9" fmla="*/ 0 h 151"/>
                      <a:gd name="T10" fmla="*/ 0 w 538"/>
                      <a:gd name="T11" fmla="*/ 0 h 151"/>
                      <a:gd name="T12" fmla="*/ 0 60000 65536"/>
                      <a:gd name="T13" fmla="*/ 0 60000 65536"/>
                      <a:gd name="T14" fmla="*/ 0 60000 65536"/>
                      <a:gd name="T15" fmla="*/ 0 60000 65536"/>
                      <a:gd name="T16" fmla="*/ 0 60000 65536"/>
                      <a:gd name="T17" fmla="*/ 0 60000 65536"/>
                      <a:gd name="T18" fmla="*/ 0 w 538"/>
                      <a:gd name="T19" fmla="*/ 0 h 151"/>
                      <a:gd name="T20" fmla="*/ 538 w 5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538" h="151">
                        <a:moveTo>
                          <a:pt x="538" y="86"/>
                        </a:moveTo>
                        <a:lnTo>
                          <a:pt x="538" y="135"/>
                        </a:lnTo>
                        <a:lnTo>
                          <a:pt x="287" y="151"/>
                        </a:lnTo>
                        <a:lnTo>
                          <a:pt x="0" y="97"/>
                        </a:lnTo>
                        <a:lnTo>
                          <a:pt x="0" y="0"/>
                        </a:lnTo>
                        <a:lnTo>
                          <a:pt x="538" y="86"/>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nvGrpSpPr>
                  <p:cNvPr id="93" name="Group 60">
                    <a:extLst>
                      <a:ext uri="{FF2B5EF4-FFF2-40B4-BE49-F238E27FC236}">
                        <a16:creationId xmlns:a16="http://schemas.microsoft.com/office/drawing/2014/main" id="{362BDC35-22C9-4E26-B27E-9EAF08607996}"/>
                      </a:ext>
                    </a:extLst>
                  </p:cNvPr>
                  <p:cNvGrpSpPr>
                    <a:grpSpLocks/>
                  </p:cNvGrpSpPr>
                  <p:nvPr/>
                </p:nvGrpSpPr>
                <p:grpSpPr bwMode="auto">
                  <a:xfrm>
                    <a:off x="446" y="1767"/>
                    <a:ext cx="239" cy="151"/>
                    <a:chOff x="446" y="1767"/>
                    <a:chExt cx="239" cy="151"/>
                  </a:xfrm>
                </p:grpSpPr>
                <p:sp>
                  <p:nvSpPr>
                    <p:cNvPr id="94" name="Freeform 61">
                      <a:extLst>
                        <a:ext uri="{FF2B5EF4-FFF2-40B4-BE49-F238E27FC236}">
                          <a16:creationId xmlns:a16="http://schemas.microsoft.com/office/drawing/2014/main" id="{D17B57C4-4308-42A4-A1A3-92683433B63A}"/>
                        </a:ext>
                      </a:extLst>
                    </p:cNvPr>
                    <p:cNvSpPr>
                      <a:spLocks/>
                    </p:cNvSpPr>
                    <p:nvPr/>
                  </p:nvSpPr>
                  <p:spPr bwMode="auto">
                    <a:xfrm>
                      <a:off x="446" y="1767"/>
                      <a:ext cx="137" cy="148"/>
                    </a:xfrm>
                    <a:custGeom>
                      <a:avLst/>
                      <a:gdLst>
                        <a:gd name="T0" fmla="*/ 0 w 686"/>
                        <a:gd name="T1" fmla="*/ 0 h 740"/>
                        <a:gd name="T2" fmla="*/ 0 w 686"/>
                        <a:gd name="T3" fmla="*/ 0 h 740"/>
                        <a:gd name="T4" fmla="*/ 0 w 686"/>
                        <a:gd name="T5" fmla="*/ 0 h 740"/>
                        <a:gd name="T6" fmla="*/ 0 w 686"/>
                        <a:gd name="T7" fmla="*/ 0 h 740"/>
                        <a:gd name="T8" fmla="*/ 0 w 686"/>
                        <a:gd name="T9" fmla="*/ 0 h 740"/>
                        <a:gd name="T10" fmla="*/ 0 60000 65536"/>
                        <a:gd name="T11" fmla="*/ 0 60000 65536"/>
                        <a:gd name="T12" fmla="*/ 0 60000 65536"/>
                        <a:gd name="T13" fmla="*/ 0 60000 65536"/>
                        <a:gd name="T14" fmla="*/ 0 60000 65536"/>
                        <a:gd name="T15" fmla="*/ 0 w 686"/>
                        <a:gd name="T16" fmla="*/ 0 h 740"/>
                        <a:gd name="T17" fmla="*/ 686 w 686"/>
                        <a:gd name="T18" fmla="*/ 740 h 740"/>
                      </a:gdLst>
                      <a:ahLst/>
                      <a:cxnLst>
                        <a:cxn ang="T10">
                          <a:pos x="T0" y="T1"/>
                        </a:cxn>
                        <a:cxn ang="T11">
                          <a:pos x="T2" y="T3"/>
                        </a:cxn>
                        <a:cxn ang="T12">
                          <a:pos x="T4" y="T5"/>
                        </a:cxn>
                        <a:cxn ang="T13">
                          <a:pos x="T6" y="T7"/>
                        </a:cxn>
                        <a:cxn ang="T14">
                          <a:pos x="T8" y="T9"/>
                        </a:cxn>
                      </a:cxnLst>
                      <a:rect l="T15" t="T16" r="T17" b="T18"/>
                      <a:pathLst>
                        <a:path w="686" h="740">
                          <a:moveTo>
                            <a:pt x="589" y="740"/>
                          </a:moveTo>
                          <a:lnTo>
                            <a:pt x="686" y="24"/>
                          </a:lnTo>
                          <a:lnTo>
                            <a:pt x="95" y="0"/>
                          </a:lnTo>
                          <a:lnTo>
                            <a:pt x="0" y="638"/>
                          </a:lnTo>
                          <a:lnTo>
                            <a:pt x="589" y="740"/>
                          </a:lnTo>
                          <a:close/>
                        </a:path>
                      </a:pathLst>
                    </a:custGeom>
                    <a:solidFill>
                      <a:srgbClr val="A0A0A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5" name="Freeform 62">
                      <a:extLst>
                        <a:ext uri="{FF2B5EF4-FFF2-40B4-BE49-F238E27FC236}">
                          <a16:creationId xmlns:a16="http://schemas.microsoft.com/office/drawing/2014/main" id="{E77339BE-4A63-4F85-8D06-7D0FB1330A59}"/>
                        </a:ext>
                      </a:extLst>
                    </p:cNvPr>
                    <p:cNvSpPr>
                      <a:spLocks/>
                    </p:cNvSpPr>
                    <p:nvPr/>
                  </p:nvSpPr>
                  <p:spPr bwMode="auto">
                    <a:xfrm>
                      <a:off x="564" y="1771"/>
                      <a:ext cx="121" cy="147"/>
                    </a:xfrm>
                    <a:custGeom>
                      <a:avLst/>
                      <a:gdLst>
                        <a:gd name="T0" fmla="*/ 0 w 608"/>
                        <a:gd name="T1" fmla="*/ 0 h 735"/>
                        <a:gd name="T2" fmla="*/ 0 w 608"/>
                        <a:gd name="T3" fmla="*/ 0 h 735"/>
                        <a:gd name="T4" fmla="*/ 0 w 608"/>
                        <a:gd name="T5" fmla="*/ 0 h 735"/>
                        <a:gd name="T6" fmla="*/ 0 w 608"/>
                        <a:gd name="T7" fmla="*/ 0 h 735"/>
                        <a:gd name="T8" fmla="*/ 0 w 608"/>
                        <a:gd name="T9" fmla="*/ 0 h 735"/>
                        <a:gd name="T10" fmla="*/ 0 60000 65536"/>
                        <a:gd name="T11" fmla="*/ 0 60000 65536"/>
                        <a:gd name="T12" fmla="*/ 0 60000 65536"/>
                        <a:gd name="T13" fmla="*/ 0 60000 65536"/>
                        <a:gd name="T14" fmla="*/ 0 60000 65536"/>
                        <a:gd name="T15" fmla="*/ 0 w 608"/>
                        <a:gd name="T16" fmla="*/ 0 h 735"/>
                        <a:gd name="T17" fmla="*/ 608 w 608"/>
                        <a:gd name="T18" fmla="*/ 735 h 735"/>
                      </a:gdLst>
                      <a:ahLst/>
                      <a:cxnLst>
                        <a:cxn ang="T10">
                          <a:pos x="T0" y="T1"/>
                        </a:cxn>
                        <a:cxn ang="T11">
                          <a:pos x="T2" y="T3"/>
                        </a:cxn>
                        <a:cxn ang="T12">
                          <a:pos x="T4" y="T5"/>
                        </a:cxn>
                        <a:cxn ang="T13">
                          <a:pos x="T6" y="T7"/>
                        </a:cxn>
                        <a:cxn ang="T14">
                          <a:pos x="T8" y="T9"/>
                        </a:cxn>
                      </a:cxnLst>
                      <a:rect l="T15" t="T16" r="T17" b="T18"/>
                      <a:pathLst>
                        <a:path w="608" h="735">
                          <a:moveTo>
                            <a:pt x="97" y="0"/>
                          </a:moveTo>
                          <a:lnTo>
                            <a:pt x="608" y="163"/>
                          </a:lnTo>
                          <a:lnTo>
                            <a:pt x="536" y="735"/>
                          </a:lnTo>
                          <a:lnTo>
                            <a:pt x="0" y="717"/>
                          </a:lnTo>
                          <a:lnTo>
                            <a:pt x="97" y="0"/>
                          </a:lnTo>
                          <a:close/>
                        </a:path>
                      </a:pathLst>
                    </a:custGeom>
                    <a:solidFill>
                      <a:srgbClr val="80808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6" name="Freeform 63">
                      <a:extLst>
                        <a:ext uri="{FF2B5EF4-FFF2-40B4-BE49-F238E27FC236}">
                          <a16:creationId xmlns:a16="http://schemas.microsoft.com/office/drawing/2014/main" id="{23843279-422E-4459-A509-0073849BEF42}"/>
                        </a:ext>
                      </a:extLst>
                    </p:cNvPr>
                    <p:cNvSpPr>
                      <a:spLocks/>
                    </p:cNvSpPr>
                    <p:nvPr/>
                  </p:nvSpPr>
                  <p:spPr bwMode="auto">
                    <a:xfrm>
                      <a:off x="462" y="1781"/>
                      <a:ext cx="98" cy="112"/>
                    </a:xfrm>
                    <a:custGeom>
                      <a:avLst/>
                      <a:gdLst>
                        <a:gd name="T0" fmla="*/ 0 w 493"/>
                        <a:gd name="T1" fmla="*/ 0 h 557"/>
                        <a:gd name="T2" fmla="*/ 0 w 493"/>
                        <a:gd name="T3" fmla="*/ 0 h 557"/>
                        <a:gd name="T4" fmla="*/ 0 w 493"/>
                        <a:gd name="T5" fmla="*/ 0 h 557"/>
                        <a:gd name="T6" fmla="*/ 0 w 493"/>
                        <a:gd name="T7" fmla="*/ 0 h 557"/>
                        <a:gd name="T8" fmla="*/ 0 w 493"/>
                        <a:gd name="T9" fmla="*/ 0 h 557"/>
                        <a:gd name="T10" fmla="*/ 0 60000 65536"/>
                        <a:gd name="T11" fmla="*/ 0 60000 65536"/>
                        <a:gd name="T12" fmla="*/ 0 60000 65536"/>
                        <a:gd name="T13" fmla="*/ 0 60000 65536"/>
                        <a:gd name="T14" fmla="*/ 0 60000 65536"/>
                        <a:gd name="T15" fmla="*/ 0 w 493"/>
                        <a:gd name="T16" fmla="*/ 0 h 557"/>
                        <a:gd name="T17" fmla="*/ 493 w 493"/>
                        <a:gd name="T18" fmla="*/ 557 h 557"/>
                      </a:gdLst>
                      <a:ahLst/>
                      <a:cxnLst>
                        <a:cxn ang="T10">
                          <a:pos x="T0" y="T1"/>
                        </a:cxn>
                        <a:cxn ang="T11">
                          <a:pos x="T2" y="T3"/>
                        </a:cxn>
                        <a:cxn ang="T12">
                          <a:pos x="T4" y="T5"/>
                        </a:cxn>
                        <a:cxn ang="T13">
                          <a:pos x="T6" y="T7"/>
                        </a:cxn>
                        <a:cxn ang="T14">
                          <a:pos x="T8" y="T9"/>
                        </a:cxn>
                      </a:cxnLst>
                      <a:rect l="T15" t="T16" r="T17" b="T18"/>
                      <a:pathLst>
                        <a:path w="493" h="557">
                          <a:moveTo>
                            <a:pt x="493" y="25"/>
                          </a:moveTo>
                          <a:lnTo>
                            <a:pt x="423" y="557"/>
                          </a:lnTo>
                          <a:lnTo>
                            <a:pt x="0" y="494"/>
                          </a:lnTo>
                          <a:lnTo>
                            <a:pt x="73" y="0"/>
                          </a:lnTo>
                          <a:lnTo>
                            <a:pt x="493" y="25"/>
                          </a:lnTo>
                          <a:close/>
                        </a:path>
                      </a:pathLst>
                    </a:custGeom>
                    <a:solidFill>
                      <a:srgbClr val="0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nvGrpSpPr>
                <p:cNvPr id="83" name="Group 64">
                  <a:extLst>
                    <a:ext uri="{FF2B5EF4-FFF2-40B4-BE49-F238E27FC236}">
                      <a16:creationId xmlns:a16="http://schemas.microsoft.com/office/drawing/2014/main" id="{66057759-5E86-46E1-887D-13F07ED64598}"/>
                    </a:ext>
                  </a:extLst>
                </p:cNvPr>
                <p:cNvGrpSpPr>
                  <a:grpSpLocks/>
                </p:cNvGrpSpPr>
                <p:nvPr/>
              </p:nvGrpSpPr>
              <p:grpSpPr bwMode="auto">
                <a:xfrm>
                  <a:off x="424" y="1915"/>
                  <a:ext cx="97" cy="69"/>
                  <a:chOff x="424" y="1915"/>
                  <a:chExt cx="97" cy="69"/>
                </a:xfrm>
              </p:grpSpPr>
              <p:sp>
                <p:nvSpPr>
                  <p:cNvPr id="84" name="Freeform 65">
                    <a:extLst>
                      <a:ext uri="{FF2B5EF4-FFF2-40B4-BE49-F238E27FC236}">
                        <a16:creationId xmlns:a16="http://schemas.microsoft.com/office/drawing/2014/main" id="{BE5A6086-143D-4AF2-89A7-EE716F279F64}"/>
                      </a:ext>
                    </a:extLst>
                  </p:cNvPr>
                  <p:cNvSpPr>
                    <a:spLocks/>
                  </p:cNvSpPr>
                  <p:nvPr/>
                </p:nvSpPr>
                <p:spPr bwMode="auto">
                  <a:xfrm>
                    <a:off x="424" y="1915"/>
                    <a:ext cx="97" cy="69"/>
                  </a:xfrm>
                  <a:custGeom>
                    <a:avLst/>
                    <a:gdLst>
                      <a:gd name="T0" fmla="*/ 0 w 483"/>
                      <a:gd name="T1" fmla="*/ 0 h 346"/>
                      <a:gd name="T2" fmla="*/ 0 w 483"/>
                      <a:gd name="T3" fmla="*/ 0 h 346"/>
                      <a:gd name="T4" fmla="*/ 0 w 483"/>
                      <a:gd name="T5" fmla="*/ 0 h 346"/>
                      <a:gd name="T6" fmla="*/ 0 w 483"/>
                      <a:gd name="T7" fmla="*/ 0 h 346"/>
                      <a:gd name="T8" fmla="*/ 0 w 483"/>
                      <a:gd name="T9" fmla="*/ 0 h 346"/>
                      <a:gd name="T10" fmla="*/ 0 60000 65536"/>
                      <a:gd name="T11" fmla="*/ 0 60000 65536"/>
                      <a:gd name="T12" fmla="*/ 0 60000 65536"/>
                      <a:gd name="T13" fmla="*/ 0 60000 65536"/>
                      <a:gd name="T14" fmla="*/ 0 60000 65536"/>
                      <a:gd name="T15" fmla="*/ 0 w 483"/>
                      <a:gd name="T16" fmla="*/ 0 h 346"/>
                      <a:gd name="T17" fmla="*/ 483 w 483"/>
                      <a:gd name="T18" fmla="*/ 346 h 346"/>
                    </a:gdLst>
                    <a:ahLst/>
                    <a:cxnLst>
                      <a:cxn ang="T10">
                        <a:pos x="T0" y="T1"/>
                      </a:cxn>
                      <a:cxn ang="T11">
                        <a:pos x="T2" y="T3"/>
                      </a:cxn>
                      <a:cxn ang="T12">
                        <a:pos x="T4" y="T5"/>
                      </a:cxn>
                      <a:cxn ang="T13">
                        <a:pos x="T6" y="T7"/>
                      </a:cxn>
                      <a:cxn ang="T14">
                        <a:pos x="T8" y="T9"/>
                      </a:cxn>
                    </a:cxnLst>
                    <a:rect l="T15" t="T16" r="T17" b="T18"/>
                    <a:pathLst>
                      <a:path w="483" h="346">
                        <a:moveTo>
                          <a:pt x="0" y="0"/>
                        </a:moveTo>
                        <a:lnTo>
                          <a:pt x="483" y="104"/>
                        </a:lnTo>
                        <a:lnTo>
                          <a:pt x="483" y="346"/>
                        </a:lnTo>
                        <a:lnTo>
                          <a:pt x="0" y="195"/>
                        </a:lnTo>
                        <a:lnTo>
                          <a:pt x="0" y="0"/>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5" name="Line 66">
                    <a:extLst>
                      <a:ext uri="{FF2B5EF4-FFF2-40B4-BE49-F238E27FC236}">
                        <a16:creationId xmlns:a16="http://schemas.microsoft.com/office/drawing/2014/main" id="{DD72D7BB-5D07-48BE-91F7-ACABEAB65345}"/>
                      </a:ext>
                    </a:extLst>
                  </p:cNvPr>
                  <p:cNvSpPr>
                    <a:spLocks noChangeShapeType="1"/>
                  </p:cNvSpPr>
                  <p:nvPr/>
                </p:nvSpPr>
                <p:spPr bwMode="auto">
                  <a:xfrm flipH="1" flipV="1">
                    <a:off x="433" y="1933"/>
                    <a:ext cx="26" cy="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6" name="Line 67">
                    <a:extLst>
                      <a:ext uri="{FF2B5EF4-FFF2-40B4-BE49-F238E27FC236}">
                        <a16:creationId xmlns:a16="http://schemas.microsoft.com/office/drawing/2014/main" id="{D37413AA-1B0E-4E9F-9674-D62209CBE490}"/>
                      </a:ext>
                    </a:extLst>
                  </p:cNvPr>
                  <p:cNvSpPr>
                    <a:spLocks noChangeShapeType="1"/>
                  </p:cNvSpPr>
                  <p:nvPr/>
                </p:nvSpPr>
                <p:spPr bwMode="auto">
                  <a:xfrm>
                    <a:off x="472" y="1941"/>
                    <a:ext cx="34" cy="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7" name="Line 68">
                    <a:extLst>
                      <a:ext uri="{FF2B5EF4-FFF2-40B4-BE49-F238E27FC236}">
                        <a16:creationId xmlns:a16="http://schemas.microsoft.com/office/drawing/2014/main" id="{877BBCE6-165E-4056-A372-22A5563E3EFE}"/>
                      </a:ext>
                    </a:extLst>
                  </p:cNvPr>
                  <p:cNvSpPr>
                    <a:spLocks noChangeShapeType="1"/>
                  </p:cNvSpPr>
                  <p:nvPr/>
                </p:nvSpPr>
                <p:spPr bwMode="auto">
                  <a:xfrm>
                    <a:off x="465" y="1924"/>
                    <a:ext cx="1" cy="4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8" name="Line 69">
                    <a:extLst>
                      <a:ext uri="{FF2B5EF4-FFF2-40B4-BE49-F238E27FC236}">
                        <a16:creationId xmlns:a16="http://schemas.microsoft.com/office/drawing/2014/main" id="{BBD7AF23-FF1D-40D8-B659-AC5CFA74BFB2}"/>
                      </a:ext>
                    </a:extLst>
                  </p:cNvPr>
                  <p:cNvSpPr>
                    <a:spLocks noChangeShapeType="1"/>
                  </p:cNvSpPr>
                  <p:nvPr/>
                </p:nvSpPr>
                <p:spPr bwMode="auto">
                  <a:xfrm>
                    <a:off x="511" y="1934"/>
                    <a:ext cx="1" cy="4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9" name="Line 70">
                    <a:extLst>
                      <a:ext uri="{FF2B5EF4-FFF2-40B4-BE49-F238E27FC236}">
                        <a16:creationId xmlns:a16="http://schemas.microsoft.com/office/drawing/2014/main" id="{915E369D-764D-4768-89F5-D86E9F46F5BC}"/>
                      </a:ext>
                    </a:extLst>
                  </p:cNvPr>
                  <p:cNvSpPr>
                    <a:spLocks noChangeShapeType="1"/>
                  </p:cNvSpPr>
                  <p:nvPr/>
                </p:nvSpPr>
                <p:spPr bwMode="auto">
                  <a:xfrm>
                    <a:off x="425" y="1933"/>
                    <a:ext cx="88"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0" name="Line 71">
                    <a:extLst>
                      <a:ext uri="{FF2B5EF4-FFF2-40B4-BE49-F238E27FC236}">
                        <a16:creationId xmlns:a16="http://schemas.microsoft.com/office/drawing/2014/main" id="{3C421145-ED25-4F72-AFF6-E75F6F723413}"/>
                      </a:ext>
                    </a:extLst>
                  </p:cNvPr>
                  <p:cNvSpPr>
                    <a:spLocks noChangeShapeType="1"/>
                  </p:cNvSpPr>
                  <p:nvPr/>
                </p:nvSpPr>
                <p:spPr bwMode="auto">
                  <a:xfrm flipH="1" flipV="1">
                    <a:off x="424" y="1926"/>
                    <a:ext cx="89" cy="2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nvGrpSpPr>
              <p:cNvPr id="50" name="Group 72">
                <a:extLst>
                  <a:ext uri="{FF2B5EF4-FFF2-40B4-BE49-F238E27FC236}">
                    <a16:creationId xmlns:a16="http://schemas.microsoft.com/office/drawing/2014/main" id="{FF5C05F5-B38C-4B62-84D1-6632ADB0D8FA}"/>
                  </a:ext>
                </a:extLst>
              </p:cNvPr>
              <p:cNvGrpSpPr>
                <a:grpSpLocks/>
              </p:cNvGrpSpPr>
              <p:nvPr/>
            </p:nvGrpSpPr>
            <p:grpSpPr bwMode="auto">
              <a:xfrm>
                <a:off x="325" y="1917"/>
                <a:ext cx="231" cy="118"/>
                <a:chOff x="325" y="1917"/>
                <a:chExt cx="231" cy="118"/>
              </a:xfrm>
            </p:grpSpPr>
            <p:grpSp>
              <p:nvGrpSpPr>
                <p:cNvPr id="51" name="Group 73">
                  <a:extLst>
                    <a:ext uri="{FF2B5EF4-FFF2-40B4-BE49-F238E27FC236}">
                      <a16:creationId xmlns:a16="http://schemas.microsoft.com/office/drawing/2014/main" id="{5AFB0FB6-9476-492E-9ECD-76DCDFDD5E26}"/>
                    </a:ext>
                  </a:extLst>
                </p:cNvPr>
                <p:cNvGrpSpPr>
                  <a:grpSpLocks/>
                </p:cNvGrpSpPr>
                <p:nvPr/>
              </p:nvGrpSpPr>
              <p:grpSpPr bwMode="auto">
                <a:xfrm>
                  <a:off x="504" y="1981"/>
                  <a:ext cx="37" cy="28"/>
                  <a:chOff x="504" y="1981"/>
                  <a:chExt cx="37" cy="28"/>
                </a:xfrm>
              </p:grpSpPr>
              <p:sp>
                <p:nvSpPr>
                  <p:cNvPr id="80" name="Freeform 74">
                    <a:extLst>
                      <a:ext uri="{FF2B5EF4-FFF2-40B4-BE49-F238E27FC236}">
                        <a16:creationId xmlns:a16="http://schemas.microsoft.com/office/drawing/2014/main" id="{F7659F19-8A70-4626-BD30-4D668C875297}"/>
                      </a:ext>
                    </a:extLst>
                  </p:cNvPr>
                  <p:cNvSpPr>
                    <a:spLocks/>
                  </p:cNvSpPr>
                  <p:nvPr/>
                </p:nvSpPr>
                <p:spPr bwMode="auto">
                  <a:xfrm>
                    <a:off x="531" y="1981"/>
                    <a:ext cx="10" cy="28"/>
                  </a:xfrm>
                  <a:custGeom>
                    <a:avLst/>
                    <a:gdLst>
                      <a:gd name="T0" fmla="*/ 0 w 53"/>
                      <a:gd name="T1" fmla="*/ 0 h 140"/>
                      <a:gd name="T2" fmla="*/ 0 w 53"/>
                      <a:gd name="T3" fmla="*/ 0 h 140"/>
                      <a:gd name="T4" fmla="*/ 0 w 53"/>
                      <a:gd name="T5" fmla="*/ 0 h 140"/>
                      <a:gd name="T6" fmla="*/ 0 w 53"/>
                      <a:gd name="T7" fmla="*/ 0 h 140"/>
                      <a:gd name="T8" fmla="*/ 0 w 53"/>
                      <a:gd name="T9" fmla="*/ 0 h 140"/>
                      <a:gd name="T10" fmla="*/ 0 60000 65536"/>
                      <a:gd name="T11" fmla="*/ 0 60000 65536"/>
                      <a:gd name="T12" fmla="*/ 0 60000 65536"/>
                      <a:gd name="T13" fmla="*/ 0 60000 65536"/>
                      <a:gd name="T14" fmla="*/ 0 60000 65536"/>
                      <a:gd name="T15" fmla="*/ 0 w 53"/>
                      <a:gd name="T16" fmla="*/ 0 h 140"/>
                      <a:gd name="T17" fmla="*/ 53 w 53"/>
                      <a:gd name="T18" fmla="*/ 140 h 140"/>
                    </a:gdLst>
                    <a:ahLst/>
                    <a:cxnLst>
                      <a:cxn ang="T10">
                        <a:pos x="T0" y="T1"/>
                      </a:cxn>
                      <a:cxn ang="T11">
                        <a:pos x="T2" y="T3"/>
                      </a:cxn>
                      <a:cxn ang="T12">
                        <a:pos x="T4" y="T5"/>
                      </a:cxn>
                      <a:cxn ang="T13">
                        <a:pos x="T6" y="T7"/>
                      </a:cxn>
                      <a:cxn ang="T14">
                        <a:pos x="T8" y="T9"/>
                      </a:cxn>
                    </a:cxnLst>
                    <a:rect l="T15" t="T16" r="T17" b="T18"/>
                    <a:pathLst>
                      <a:path w="53" h="140">
                        <a:moveTo>
                          <a:pt x="37" y="0"/>
                        </a:moveTo>
                        <a:lnTo>
                          <a:pt x="53" y="131"/>
                        </a:lnTo>
                        <a:lnTo>
                          <a:pt x="14" y="140"/>
                        </a:lnTo>
                        <a:lnTo>
                          <a:pt x="0" y="6"/>
                        </a:lnTo>
                        <a:lnTo>
                          <a:pt x="37" y="0"/>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1" name="Freeform 75">
                    <a:extLst>
                      <a:ext uri="{FF2B5EF4-FFF2-40B4-BE49-F238E27FC236}">
                        <a16:creationId xmlns:a16="http://schemas.microsoft.com/office/drawing/2014/main" id="{D71B61E8-E857-43C9-9088-FFEF1807D776}"/>
                      </a:ext>
                    </a:extLst>
                  </p:cNvPr>
                  <p:cNvSpPr>
                    <a:spLocks/>
                  </p:cNvSpPr>
                  <p:nvPr/>
                </p:nvSpPr>
                <p:spPr bwMode="auto">
                  <a:xfrm>
                    <a:off x="504" y="1985"/>
                    <a:ext cx="29" cy="24"/>
                  </a:xfrm>
                  <a:custGeom>
                    <a:avLst/>
                    <a:gdLst>
                      <a:gd name="T0" fmla="*/ 0 w 148"/>
                      <a:gd name="T1" fmla="*/ 0 h 122"/>
                      <a:gd name="T2" fmla="*/ 0 w 148"/>
                      <a:gd name="T3" fmla="*/ 0 h 122"/>
                      <a:gd name="T4" fmla="*/ 0 w 148"/>
                      <a:gd name="T5" fmla="*/ 0 h 122"/>
                      <a:gd name="T6" fmla="*/ 0 w 148"/>
                      <a:gd name="T7" fmla="*/ 0 h 122"/>
                      <a:gd name="T8" fmla="*/ 0 w 148"/>
                      <a:gd name="T9" fmla="*/ 0 h 122"/>
                      <a:gd name="T10" fmla="*/ 0 w 148"/>
                      <a:gd name="T11" fmla="*/ 0 h 122"/>
                      <a:gd name="T12" fmla="*/ 0 w 148"/>
                      <a:gd name="T13" fmla="*/ 0 h 122"/>
                      <a:gd name="T14" fmla="*/ 0 60000 65536"/>
                      <a:gd name="T15" fmla="*/ 0 60000 65536"/>
                      <a:gd name="T16" fmla="*/ 0 60000 65536"/>
                      <a:gd name="T17" fmla="*/ 0 60000 65536"/>
                      <a:gd name="T18" fmla="*/ 0 60000 65536"/>
                      <a:gd name="T19" fmla="*/ 0 60000 65536"/>
                      <a:gd name="T20" fmla="*/ 0 60000 65536"/>
                      <a:gd name="T21" fmla="*/ 0 w 148"/>
                      <a:gd name="T22" fmla="*/ 0 h 122"/>
                      <a:gd name="T23" fmla="*/ 148 w 148"/>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122">
                        <a:moveTo>
                          <a:pt x="136" y="5"/>
                        </a:moveTo>
                        <a:lnTo>
                          <a:pt x="148" y="122"/>
                        </a:lnTo>
                        <a:lnTo>
                          <a:pt x="0" y="61"/>
                        </a:lnTo>
                        <a:lnTo>
                          <a:pt x="58" y="43"/>
                        </a:lnTo>
                        <a:lnTo>
                          <a:pt x="111" y="70"/>
                        </a:lnTo>
                        <a:lnTo>
                          <a:pt x="94" y="0"/>
                        </a:lnTo>
                        <a:lnTo>
                          <a:pt x="136" y="5"/>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52" name="Group 76">
                  <a:extLst>
                    <a:ext uri="{FF2B5EF4-FFF2-40B4-BE49-F238E27FC236}">
                      <a16:creationId xmlns:a16="http://schemas.microsoft.com/office/drawing/2014/main" id="{15A993B5-1FD3-48E2-B21F-DBED449B71B5}"/>
                    </a:ext>
                  </a:extLst>
                </p:cNvPr>
                <p:cNvGrpSpPr>
                  <a:grpSpLocks/>
                </p:cNvGrpSpPr>
                <p:nvPr/>
              </p:nvGrpSpPr>
              <p:grpSpPr bwMode="auto">
                <a:xfrm>
                  <a:off x="325" y="1917"/>
                  <a:ext cx="231" cy="118"/>
                  <a:chOff x="325" y="1917"/>
                  <a:chExt cx="231" cy="118"/>
                </a:xfrm>
              </p:grpSpPr>
              <p:sp>
                <p:nvSpPr>
                  <p:cNvPr id="53" name="Freeform 77">
                    <a:extLst>
                      <a:ext uri="{FF2B5EF4-FFF2-40B4-BE49-F238E27FC236}">
                        <a16:creationId xmlns:a16="http://schemas.microsoft.com/office/drawing/2014/main" id="{A857F36B-9AEF-4ABD-861D-178AFF4EB60F}"/>
                      </a:ext>
                    </a:extLst>
                  </p:cNvPr>
                  <p:cNvSpPr>
                    <a:spLocks/>
                  </p:cNvSpPr>
                  <p:nvPr/>
                </p:nvSpPr>
                <p:spPr bwMode="auto">
                  <a:xfrm>
                    <a:off x="326" y="1917"/>
                    <a:ext cx="226" cy="105"/>
                  </a:xfrm>
                  <a:custGeom>
                    <a:avLst/>
                    <a:gdLst>
                      <a:gd name="T0" fmla="*/ 0 w 1132"/>
                      <a:gd name="T1" fmla="*/ 0 h 525"/>
                      <a:gd name="T2" fmla="*/ 0 w 1132"/>
                      <a:gd name="T3" fmla="*/ 0 h 525"/>
                      <a:gd name="T4" fmla="*/ 0 w 1132"/>
                      <a:gd name="T5" fmla="*/ 0 h 525"/>
                      <a:gd name="T6" fmla="*/ 0 w 1132"/>
                      <a:gd name="T7" fmla="*/ 0 h 525"/>
                      <a:gd name="T8" fmla="*/ 0 w 1132"/>
                      <a:gd name="T9" fmla="*/ 0 h 525"/>
                      <a:gd name="T10" fmla="*/ 0 60000 65536"/>
                      <a:gd name="T11" fmla="*/ 0 60000 65536"/>
                      <a:gd name="T12" fmla="*/ 0 60000 65536"/>
                      <a:gd name="T13" fmla="*/ 0 60000 65536"/>
                      <a:gd name="T14" fmla="*/ 0 60000 65536"/>
                      <a:gd name="T15" fmla="*/ 0 w 1132"/>
                      <a:gd name="T16" fmla="*/ 0 h 525"/>
                      <a:gd name="T17" fmla="*/ 1132 w 1132"/>
                      <a:gd name="T18" fmla="*/ 525 h 525"/>
                    </a:gdLst>
                    <a:ahLst/>
                    <a:cxnLst>
                      <a:cxn ang="T10">
                        <a:pos x="T0" y="T1"/>
                      </a:cxn>
                      <a:cxn ang="T11">
                        <a:pos x="T2" y="T3"/>
                      </a:cxn>
                      <a:cxn ang="T12">
                        <a:pos x="T4" y="T5"/>
                      </a:cxn>
                      <a:cxn ang="T13">
                        <a:pos x="T6" y="T7"/>
                      </a:cxn>
                      <a:cxn ang="T14">
                        <a:pos x="T8" y="T9"/>
                      </a:cxn>
                    </a:cxnLst>
                    <a:rect l="T15" t="T16" r="T17" b="T18"/>
                    <a:pathLst>
                      <a:path w="1132" h="525">
                        <a:moveTo>
                          <a:pt x="1132" y="223"/>
                        </a:moveTo>
                        <a:lnTo>
                          <a:pt x="589" y="525"/>
                        </a:lnTo>
                        <a:lnTo>
                          <a:pt x="0" y="230"/>
                        </a:lnTo>
                        <a:lnTo>
                          <a:pt x="452" y="0"/>
                        </a:lnTo>
                        <a:lnTo>
                          <a:pt x="1132" y="223"/>
                        </a:lnTo>
                        <a:close/>
                      </a:path>
                    </a:pathLst>
                  </a:custGeom>
                  <a:solidFill>
                    <a:srgbClr val="80808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4" name="Freeform 78">
                    <a:extLst>
                      <a:ext uri="{FF2B5EF4-FFF2-40B4-BE49-F238E27FC236}">
                        <a16:creationId xmlns:a16="http://schemas.microsoft.com/office/drawing/2014/main" id="{28BC8F87-DCBB-44CF-ACE3-CAFA3A81626E}"/>
                      </a:ext>
                    </a:extLst>
                  </p:cNvPr>
                  <p:cNvSpPr>
                    <a:spLocks/>
                  </p:cNvSpPr>
                  <p:nvPr/>
                </p:nvSpPr>
                <p:spPr bwMode="auto">
                  <a:xfrm>
                    <a:off x="443" y="1961"/>
                    <a:ext cx="113" cy="74"/>
                  </a:xfrm>
                  <a:custGeom>
                    <a:avLst/>
                    <a:gdLst>
                      <a:gd name="T0" fmla="*/ 0 w 566"/>
                      <a:gd name="T1" fmla="*/ 0 h 371"/>
                      <a:gd name="T2" fmla="*/ 0 w 566"/>
                      <a:gd name="T3" fmla="*/ 0 h 371"/>
                      <a:gd name="T4" fmla="*/ 0 w 566"/>
                      <a:gd name="T5" fmla="*/ 0 h 371"/>
                      <a:gd name="T6" fmla="*/ 0 w 566"/>
                      <a:gd name="T7" fmla="*/ 0 h 371"/>
                      <a:gd name="T8" fmla="*/ 0 w 566"/>
                      <a:gd name="T9" fmla="*/ 0 h 371"/>
                      <a:gd name="T10" fmla="*/ 0 60000 65536"/>
                      <a:gd name="T11" fmla="*/ 0 60000 65536"/>
                      <a:gd name="T12" fmla="*/ 0 60000 65536"/>
                      <a:gd name="T13" fmla="*/ 0 60000 65536"/>
                      <a:gd name="T14" fmla="*/ 0 60000 65536"/>
                      <a:gd name="T15" fmla="*/ 0 w 566"/>
                      <a:gd name="T16" fmla="*/ 0 h 371"/>
                      <a:gd name="T17" fmla="*/ 566 w 566"/>
                      <a:gd name="T18" fmla="*/ 371 h 371"/>
                    </a:gdLst>
                    <a:ahLst/>
                    <a:cxnLst>
                      <a:cxn ang="T10">
                        <a:pos x="T0" y="T1"/>
                      </a:cxn>
                      <a:cxn ang="T11">
                        <a:pos x="T2" y="T3"/>
                      </a:cxn>
                      <a:cxn ang="T12">
                        <a:pos x="T4" y="T5"/>
                      </a:cxn>
                      <a:cxn ang="T13">
                        <a:pos x="T6" y="T7"/>
                      </a:cxn>
                      <a:cxn ang="T14">
                        <a:pos x="T8" y="T9"/>
                      </a:cxn>
                    </a:cxnLst>
                    <a:rect l="T15" t="T16" r="T17" b="T18"/>
                    <a:pathLst>
                      <a:path w="566" h="371">
                        <a:moveTo>
                          <a:pt x="547" y="0"/>
                        </a:moveTo>
                        <a:lnTo>
                          <a:pt x="0" y="307"/>
                        </a:lnTo>
                        <a:lnTo>
                          <a:pt x="16" y="371"/>
                        </a:lnTo>
                        <a:lnTo>
                          <a:pt x="566" y="60"/>
                        </a:lnTo>
                        <a:lnTo>
                          <a:pt x="547" y="0"/>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5" name="Freeform 79">
                    <a:extLst>
                      <a:ext uri="{FF2B5EF4-FFF2-40B4-BE49-F238E27FC236}">
                        <a16:creationId xmlns:a16="http://schemas.microsoft.com/office/drawing/2014/main" id="{8BFC9BFA-222D-46F1-B3A0-BDC331B7556A}"/>
                      </a:ext>
                    </a:extLst>
                  </p:cNvPr>
                  <p:cNvSpPr>
                    <a:spLocks/>
                  </p:cNvSpPr>
                  <p:nvPr/>
                </p:nvSpPr>
                <p:spPr bwMode="auto">
                  <a:xfrm>
                    <a:off x="325" y="1963"/>
                    <a:ext cx="121" cy="72"/>
                  </a:xfrm>
                  <a:custGeom>
                    <a:avLst/>
                    <a:gdLst>
                      <a:gd name="T0" fmla="*/ 0 w 605"/>
                      <a:gd name="T1" fmla="*/ 0 h 363"/>
                      <a:gd name="T2" fmla="*/ 0 w 605"/>
                      <a:gd name="T3" fmla="*/ 0 h 363"/>
                      <a:gd name="T4" fmla="*/ 0 w 605"/>
                      <a:gd name="T5" fmla="*/ 0 h 363"/>
                      <a:gd name="T6" fmla="*/ 0 w 605"/>
                      <a:gd name="T7" fmla="*/ 0 h 363"/>
                      <a:gd name="T8" fmla="*/ 0 w 605"/>
                      <a:gd name="T9" fmla="*/ 0 h 363"/>
                      <a:gd name="T10" fmla="*/ 0 60000 65536"/>
                      <a:gd name="T11" fmla="*/ 0 60000 65536"/>
                      <a:gd name="T12" fmla="*/ 0 60000 65536"/>
                      <a:gd name="T13" fmla="*/ 0 60000 65536"/>
                      <a:gd name="T14" fmla="*/ 0 60000 65536"/>
                      <a:gd name="T15" fmla="*/ 0 w 605"/>
                      <a:gd name="T16" fmla="*/ 0 h 363"/>
                      <a:gd name="T17" fmla="*/ 605 w 605"/>
                      <a:gd name="T18" fmla="*/ 363 h 363"/>
                    </a:gdLst>
                    <a:ahLst/>
                    <a:cxnLst>
                      <a:cxn ang="T10">
                        <a:pos x="T0" y="T1"/>
                      </a:cxn>
                      <a:cxn ang="T11">
                        <a:pos x="T2" y="T3"/>
                      </a:cxn>
                      <a:cxn ang="T12">
                        <a:pos x="T4" y="T5"/>
                      </a:cxn>
                      <a:cxn ang="T13">
                        <a:pos x="T6" y="T7"/>
                      </a:cxn>
                      <a:cxn ang="T14">
                        <a:pos x="T8" y="T9"/>
                      </a:cxn>
                    </a:cxnLst>
                    <a:rect l="T15" t="T16" r="T17" b="T18"/>
                    <a:pathLst>
                      <a:path w="605" h="363">
                        <a:moveTo>
                          <a:pt x="605" y="363"/>
                        </a:moveTo>
                        <a:lnTo>
                          <a:pt x="587" y="295"/>
                        </a:lnTo>
                        <a:lnTo>
                          <a:pt x="0" y="0"/>
                        </a:lnTo>
                        <a:lnTo>
                          <a:pt x="21" y="53"/>
                        </a:lnTo>
                        <a:lnTo>
                          <a:pt x="605" y="363"/>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6" name="Freeform 80">
                    <a:extLst>
                      <a:ext uri="{FF2B5EF4-FFF2-40B4-BE49-F238E27FC236}">
                        <a16:creationId xmlns:a16="http://schemas.microsoft.com/office/drawing/2014/main" id="{A71D21A8-6656-4750-9B19-8C8F98C6D753}"/>
                      </a:ext>
                    </a:extLst>
                  </p:cNvPr>
                  <p:cNvSpPr>
                    <a:spLocks/>
                  </p:cNvSpPr>
                  <p:nvPr/>
                </p:nvSpPr>
                <p:spPr bwMode="auto">
                  <a:xfrm>
                    <a:off x="417" y="1966"/>
                    <a:ext cx="90" cy="46"/>
                  </a:xfrm>
                  <a:custGeom>
                    <a:avLst/>
                    <a:gdLst>
                      <a:gd name="T0" fmla="*/ 0 w 454"/>
                      <a:gd name="T1" fmla="*/ 0 h 230"/>
                      <a:gd name="T2" fmla="*/ 0 w 454"/>
                      <a:gd name="T3" fmla="*/ 0 h 230"/>
                      <a:gd name="T4" fmla="*/ 0 w 454"/>
                      <a:gd name="T5" fmla="*/ 0 h 230"/>
                      <a:gd name="T6" fmla="*/ 0 w 454"/>
                      <a:gd name="T7" fmla="*/ 0 h 230"/>
                      <a:gd name="T8" fmla="*/ 0 w 454"/>
                      <a:gd name="T9" fmla="*/ 0 h 230"/>
                      <a:gd name="T10" fmla="*/ 0 60000 65536"/>
                      <a:gd name="T11" fmla="*/ 0 60000 65536"/>
                      <a:gd name="T12" fmla="*/ 0 60000 65536"/>
                      <a:gd name="T13" fmla="*/ 0 60000 65536"/>
                      <a:gd name="T14" fmla="*/ 0 60000 65536"/>
                      <a:gd name="T15" fmla="*/ 0 w 454"/>
                      <a:gd name="T16" fmla="*/ 0 h 230"/>
                      <a:gd name="T17" fmla="*/ 454 w 454"/>
                      <a:gd name="T18" fmla="*/ 230 h 230"/>
                    </a:gdLst>
                    <a:ahLst/>
                    <a:cxnLst>
                      <a:cxn ang="T10">
                        <a:pos x="T0" y="T1"/>
                      </a:cxn>
                      <a:cxn ang="T11">
                        <a:pos x="T2" y="T3"/>
                      </a:cxn>
                      <a:cxn ang="T12">
                        <a:pos x="T4" y="T5"/>
                      </a:cxn>
                      <a:cxn ang="T13">
                        <a:pos x="T6" y="T7"/>
                      </a:cxn>
                      <a:cxn ang="T14">
                        <a:pos x="T8" y="T9"/>
                      </a:cxn>
                    </a:cxnLst>
                    <a:rect l="T15" t="T16" r="T17" b="T18"/>
                    <a:pathLst>
                      <a:path w="454" h="230">
                        <a:moveTo>
                          <a:pt x="454" y="59"/>
                        </a:moveTo>
                        <a:lnTo>
                          <a:pt x="297" y="0"/>
                        </a:lnTo>
                        <a:lnTo>
                          <a:pt x="0" y="161"/>
                        </a:lnTo>
                        <a:lnTo>
                          <a:pt x="151" y="230"/>
                        </a:lnTo>
                        <a:lnTo>
                          <a:pt x="454" y="5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7" name="Freeform 81">
                    <a:extLst>
                      <a:ext uri="{FF2B5EF4-FFF2-40B4-BE49-F238E27FC236}">
                        <a16:creationId xmlns:a16="http://schemas.microsoft.com/office/drawing/2014/main" id="{C284D880-1FF3-48A7-96EA-871DF06ED6D2}"/>
                      </a:ext>
                    </a:extLst>
                  </p:cNvPr>
                  <p:cNvSpPr>
                    <a:spLocks/>
                  </p:cNvSpPr>
                  <p:nvPr/>
                </p:nvSpPr>
                <p:spPr bwMode="auto">
                  <a:xfrm>
                    <a:off x="336" y="1934"/>
                    <a:ext cx="134" cy="61"/>
                  </a:xfrm>
                  <a:custGeom>
                    <a:avLst/>
                    <a:gdLst>
                      <a:gd name="T0" fmla="*/ 0 w 669"/>
                      <a:gd name="T1" fmla="*/ 0 h 309"/>
                      <a:gd name="T2" fmla="*/ 0 w 669"/>
                      <a:gd name="T3" fmla="*/ 0 h 309"/>
                      <a:gd name="T4" fmla="*/ 0 w 669"/>
                      <a:gd name="T5" fmla="*/ 0 h 309"/>
                      <a:gd name="T6" fmla="*/ 0 w 669"/>
                      <a:gd name="T7" fmla="*/ 0 h 309"/>
                      <a:gd name="T8" fmla="*/ 0 w 669"/>
                      <a:gd name="T9" fmla="*/ 0 h 309"/>
                      <a:gd name="T10" fmla="*/ 0 60000 65536"/>
                      <a:gd name="T11" fmla="*/ 0 60000 65536"/>
                      <a:gd name="T12" fmla="*/ 0 60000 65536"/>
                      <a:gd name="T13" fmla="*/ 0 60000 65536"/>
                      <a:gd name="T14" fmla="*/ 0 60000 65536"/>
                      <a:gd name="T15" fmla="*/ 0 w 669"/>
                      <a:gd name="T16" fmla="*/ 0 h 309"/>
                      <a:gd name="T17" fmla="*/ 669 w 669"/>
                      <a:gd name="T18" fmla="*/ 309 h 309"/>
                    </a:gdLst>
                    <a:ahLst/>
                    <a:cxnLst>
                      <a:cxn ang="T10">
                        <a:pos x="T0" y="T1"/>
                      </a:cxn>
                      <a:cxn ang="T11">
                        <a:pos x="T2" y="T3"/>
                      </a:cxn>
                      <a:cxn ang="T12">
                        <a:pos x="T4" y="T5"/>
                      </a:cxn>
                      <a:cxn ang="T13">
                        <a:pos x="T6" y="T7"/>
                      </a:cxn>
                      <a:cxn ang="T14">
                        <a:pos x="T8" y="T9"/>
                      </a:cxn>
                    </a:cxnLst>
                    <a:rect l="T15" t="T16" r="T17" b="T18"/>
                    <a:pathLst>
                      <a:path w="669" h="309">
                        <a:moveTo>
                          <a:pt x="669" y="150"/>
                        </a:moveTo>
                        <a:lnTo>
                          <a:pt x="377" y="309"/>
                        </a:lnTo>
                        <a:lnTo>
                          <a:pt x="0" y="132"/>
                        </a:lnTo>
                        <a:lnTo>
                          <a:pt x="273" y="0"/>
                        </a:lnTo>
                        <a:lnTo>
                          <a:pt x="669" y="15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8" name="Freeform 82">
                    <a:extLst>
                      <a:ext uri="{FF2B5EF4-FFF2-40B4-BE49-F238E27FC236}">
                        <a16:creationId xmlns:a16="http://schemas.microsoft.com/office/drawing/2014/main" id="{79399CAB-D038-42D2-85E8-DC6AEBFCE16E}"/>
                      </a:ext>
                    </a:extLst>
                  </p:cNvPr>
                  <p:cNvSpPr>
                    <a:spLocks/>
                  </p:cNvSpPr>
                  <p:nvPr/>
                </p:nvSpPr>
                <p:spPr bwMode="auto">
                  <a:xfrm>
                    <a:off x="393" y="1920"/>
                    <a:ext cx="148" cy="57"/>
                  </a:xfrm>
                  <a:custGeom>
                    <a:avLst/>
                    <a:gdLst>
                      <a:gd name="T0" fmla="*/ 0 w 738"/>
                      <a:gd name="T1" fmla="*/ 0 h 283"/>
                      <a:gd name="T2" fmla="*/ 0 w 738"/>
                      <a:gd name="T3" fmla="*/ 0 h 283"/>
                      <a:gd name="T4" fmla="*/ 0 w 738"/>
                      <a:gd name="T5" fmla="*/ 0 h 283"/>
                      <a:gd name="T6" fmla="*/ 0 w 738"/>
                      <a:gd name="T7" fmla="*/ 0 h 283"/>
                      <a:gd name="T8" fmla="*/ 0 w 738"/>
                      <a:gd name="T9" fmla="*/ 0 h 283"/>
                      <a:gd name="T10" fmla="*/ 0 60000 65536"/>
                      <a:gd name="T11" fmla="*/ 0 60000 65536"/>
                      <a:gd name="T12" fmla="*/ 0 60000 65536"/>
                      <a:gd name="T13" fmla="*/ 0 60000 65536"/>
                      <a:gd name="T14" fmla="*/ 0 60000 65536"/>
                      <a:gd name="T15" fmla="*/ 0 w 738"/>
                      <a:gd name="T16" fmla="*/ 0 h 283"/>
                      <a:gd name="T17" fmla="*/ 738 w 738"/>
                      <a:gd name="T18" fmla="*/ 283 h 283"/>
                    </a:gdLst>
                    <a:ahLst/>
                    <a:cxnLst>
                      <a:cxn ang="T10">
                        <a:pos x="T0" y="T1"/>
                      </a:cxn>
                      <a:cxn ang="T11">
                        <a:pos x="T2" y="T3"/>
                      </a:cxn>
                      <a:cxn ang="T12">
                        <a:pos x="T4" y="T5"/>
                      </a:cxn>
                      <a:cxn ang="T13">
                        <a:pos x="T6" y="T7"/>
                      </a:cxn>
                      <a:cxn ang="T14">
                        <a:pos x="T8" y="T9"/>
                      </a:cxn>
                    </a:cxnLst>
                    <a:rect l="T15" t="T16" r="T17" b="T18"/>
                    <a:pathLst>
                      <a:path w="738" h="283">
                        <a:moveTo>
                          <a:pt x="584" y="283"/>
                        </a:moveTo>
                        <a:lnTo>
                          <a:pt x="738" y="205"/>
                        </a:lnTo>
                        <a:lnTo>
                          <a:pt x="118" y="0"/>
                        </a:lnTo>
                        <a:lnTo>
                          <a:pt x="0" y="60"/>
                        </a:lnTo>
                        <a:lnTo>
                          <a:pt x="584" y="283"/>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9" name="Line 83">
                    <a:extLst>
                      <a:ext uri="{FF2B5EF4-FFF2-40B4-BE49-F238E27FC236}">
                        <a16:creationId xmlns:a16="http://schemas.microsoft.com/office/drawing/2014/main" id="{D24CA325-5949-4A94-964D-660F44A22D6E}"/>
                      </a:ext>
                    </a:extLst>
                  </p:cNvPr>
                  <p:cNvSpPr>
                    <a:spLocks noChangeShapeType="1"/>
                  </p:cNvSpPr>
                  <p:nvPr/>
                </p:nvSpPr>
                <p:spPr bwMode="auto">
                  <a:xfrm flipH="1" flipV="1">
                    <a:off x="411" y="1923"/>
                    <a:ext cx="128" cy="4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0" name="Line 84">
                    <a:extLst>
                      <a:ext uri="{FF2B5EF4-FFF2-40B4-BE49-F238E27FC236}">
                        <a16:creationId xmlns:a16="http://schemas.microsoft.com/office/drawing/2014/main" id="{70B0CB51-17D7-43D9-ADB9-035D84291F94}"/>
                      </a:ext>
                    </a:extLst>
                  </p:cNvPr>
                  <p:cNvSpPr>
                    <a:spLocks noChangeShapeType="1"/>
                  </p:cNvSpPr>
                  <p:nvPr/>
                </p:nvSpPr>
                <p:spPr bwMode="auto">
                  <a:xfrm flipH="1" flipV="1">
                    <a:off x="404" y="1925"/>
                    <a:ext cx="124" cy="45"/>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1" name="Line 85">
                    <a:extLst>
                      <a:ext uri="{FF2B5EF4-FFF2-40B4-BE49-F238E27FC236}">
                        <a16:creationId xmlns:a16="http://schemas.microsoft.com/office/drawing/2014/main" id="{82359B4F-1A24-48C8-B5EA-158ABE40636F}"/>
                      </a:ext>
                    </a:extLst>
                  </p:cNvPr>
                  <p:cNvSpPr>
                    <a:spLocks noChangeShapeType="1"/>
                  </p:cNvSpPr>
                  <p:nvPr/>
                </p:nvSpPr>
                <p:spPr bwMode="auto">
                  <a:xfrm flipH="1" flipV="1">
                    <a:off x="399" y="1930"/>
                    <a:ext cx="121" cy="46"/>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2" name="Line 86">
                    <a:extLst>
                      <a:ext uri="{FF2B5EF4-FFF2-40B4-BE49-F238E27FC236}">
                        <a16:creationId xmlns:a16="http://schemas.microsoft.com/office/drawing/2014/main" id="{5E00DFD2-E1DE-4504-BE45-22EE2AEEA715}"/>
                      </a:ext>
                    </a:extLst>
                  </p:cNvPr>
                  <p:cNvSpPr>
                    <a:spLocks noChangeShapeType="1"/>
                  </p:cNvSpPr>
                  <p:nvPr/>
                </p:nvSpPr>
                <p:spPr bwMode="auto">
                  <a:xfrm flipH="1" flipV="1">
                    <a:off x="384" y="1937"/>
                    <a:ext cx="119" cy="4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3" name="Line 87">
                    <a:extLst>
                      <a:ext uri="{FF2B5EF4-FFF2-40B4-BE49-F238E27FC236}">
                        <a16:creationId xmlns:a16="http://schemas.microsoft.com/office/drawing/2014/main" id="{03E286E5-048F-4ED2-B896-49DA958E8211}"/>
                      </a:ext>
                    </a:extLst>
                  </p:cNvPr>
                  <p:cNvSpPr>
                    <a:spLocks noChangeShapeType="1"/>
                  </p:cNvSpPr>
                  <p:nvPr/>
                </p:nvSpPr>
                <p:spPr bwMode="auto">
                  <a:xfrm flipH="1" flipV="1">
                    <a:off x="375" y="1942"/>
                    <a:ext cx="118" cy="4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4" name="Line 88">
                    <a:extLst>
                      <a:ext uri="{FF2B5EF4-FFF2-40B4-BE49-F238E27FC236}">
                        <a16:creationId xmlns:a16="http://schemas.microsoft.com/office/drawing/2014/main" id="{4988561D-29AE-4B70-B661-7086995DD394}"/>
                      </a:ext>
                    </a:extLst>
                  </p:cNvPr>
                  <p:cNvSpPr>
                    <a:spLocks noChangeShapeType="1"/>
                  </p:cNvSpPr>
                  <p:nvPr/>
                </p:nvSpPr>
                <p:spPr bwMode="auto">
                  <a:xfrm flipH="1" flipV="1">
                    <a:off x="365" y="1946"/>
                    <a:ext cx="119" cy="5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5" name="Line 89">
                    <a:extLst>
                      <a:ext uri="{FF2B5EF4-FFF2-40B4-BE49-F238E27FC236}">
                        <a16:creationId xmlns:a16="http://schemas.microsoft.com/office/drawing/2014/main" id="{731AD796-C624-4AC3-8AE1-A92131607C47}"/>
                      </a:ext>
                    </a:extLst>
                  </p:cNvPr>
                  <p:cNvSpPr>
                    <a:spLocks noChangeShapeType="1"/>
                  </p:cNvSpPr>
                  <p:nvPr/>
                </p:nvSpPr>
                <p:spPr bwMode="auto">
                  <a:xfrm flipH="1" flipV="1">
                    <a:off x="358" y="1951"/>
                    <a:ext cx="114" cy="50"/>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6" name="Line 90">
                    <a:extLst>
                      <a:ext uri="{FF2B5EF4-FFF2-40B4-BE49-F238E27FC236}">
                        <a16:creationId xmlns:a16="http://schemas.microsoft.com/office/drawing/2014/main" id="{6BD008E4-6A9E-4732-A286-C66187F783FE}"/>
                      </a:ext>
                    </a:extLst>
                  </p:cNvPr>
                  <p:cNvSpPr>
                    <a:spLocks noChangeShapeType="1"/>
                  </p:cNvSpPr>
                  <p:nvPr/>
                </p:nvSpPr>
                <p:spPr bwMode="auto">
                  <a:xfrm flipH="1" flipV="1">
                    <a:off x="347" y="1956"/>
                    <a:ext cx="114" cy="5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7" name="Line 91">
                    <a:extLst>
                      <a:ext uri="{FF2B5EF4-FFF2-40B4-BE49-F238E27FC236}">
                        <a16:creationId xmlns:a16="http://schemas.microsoft.com/office/drawing/2014/main" id="{8E5FFF0C-A10E-4712-B470-C34EA43FCC34}"/>
                      </a:ext>
                    </a:extLst>
                  </p:cNvPr>
                  <p:cNvSpPr>
                    <a:spLocks noChangeShapeType="1"/>
                  </p:cNvSpPr>
                  <p:nvPr/>
                </p:nvSpPr>
                <p:spPr bwMode="auto">
                  <a:xfrm flipH="1">
                    <a:off x="437" y="1974"/>
                    <a:ext cx="61" cy="3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8" name="Line 92">
                    <a:extLst>
                      <a:ext uri="{FF2B5EF4-FFF2-40B4-BE49-F238E27FC236}">
                        <a16:creationId xmlns:a16="http://schemas.microsoft.com/office/drawing/2014/main" id="{576CD80A-0B98-418F-8891-68D86020A900}"/>
                      </a:ext>
                    </a:extLst>
                  </p:cNvPr>
                  <p:cNvSpPr>
                    <a:spLocks noChangeShapeType="1"/>
                  </p:cNvSpPr>
                  <p:nvPr/>
                </p:nvSpPr>
                <p:spPr bwMode="auto">
                  <a:xfrm flipH="1">
                    <a:off x="426" y="1970"/>
                    <a:ext cx="58" cy="32"/>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9" name="Line 93">
                    <a:extLst>
                      <a:ext uri="{FF2B5EF4-FFF2-40B4-BE49-F238E27FC236}">
                        <a16:creationId xmlns:a16="http://schemas.microsoft.com/office/drawing/2014/main" id="{B3503FEA-4C32-426C-981B-1C47A719778D}"/>
                      </a:ext>
                    </a:extLst>
                  </p:cNvPr>
                  <p:cNvSpPr>
                    <a:spLocks noChangeShapeType="1"/>
                  </p:cNvSpPr>
                  <p:nvPr/>
                </p:nvSpPr>
                <p:spPr bwMode="auto">
                  <a:xfrm flipH="1">
                    <a:off x="401" y="1959"/>
                    <a:ext cx="58" cy="3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0" name="Line 94">
                    <a:extLst>
                      <a:ext uri="{FF2B5EF4-FFF2-40B4-BE49-F238E27FC236}">
                        <a16:creationId xmlns:a16="http://schemas.microsoft.com/office/drawing/2014/main" id="{E4B737CE-71F0-4253-8CC1-437BD8179E3F}"/>
                      </a:ext>
                    </a:extLst>
                  </p:cNvPr>
                  <p:cNvSpPr>
                    <a:spLocks noChangeShapeType="1"/>
                  </p:cNvSpPr>
                  <p:nvPr/>
                </p:nvSpPr>
                <p:spPr bwMode="auto">
                  <a:xfrm flipH="1">
                    <a:off x="387" y="1954"/>
                    <a:ext cx="58" cy="3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1" name="Line 95">
                    <a:extLst>
                      <a:ext uri="{FF2B5EF4-FFF2-40B4-BE49-F238E27FC236}">
                        <a16:creationId xmlns:a16="http://schemas.microsoft.com/office/drawing/2014/main" id="{0F173EF1-572F-4E60-93D7-8503E22869F6}"/>
                      </a:ext>
                    </a:extLst>
                  </p:cNvPr>
                  <p:cNvSpPr>
                    <a:spLocks noChangeShapeType="1"/>
                  </p:cNvSpPr>
                  <p:nvPr/>
                </p:nvSpPr>
                <p:spPr bwMode="auto">
                  <a:xfrm flipH="1">
                    <a:off x="375" y="1949"/>
                    <a:ext cx="56" cy="3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2" name="Line 96">
                    <a:extLst>
                      <a:ext uri="{FF2B5EF4-FFF2-40B4-BE49-F238E27FC236}">
                        <a16:creationId xmlns:a16="http://schemas.microsoft.com/office/drawing/2014/main" id="{06B1BA38-C5D9-4B0B-A9B1-4E048A2A2F13}"/>
                      </a:ext>
                    </a:extLst>
                  </p:cNvPr>
                  <p:cNvSpPr>
                    <a:spLocks noChangeShapeType="1"/>
                  </p:cNvSpPr>
                  <p:nvPr/>
                </p:nvSpPr>
                <p:spPr bwMode="auto">
                  <a:xfrm flipH="1">
                    <a:off x="364" y="1944"/>
                    <a:ext cx="53" cy="2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3" name="Line 97">
                    <a:extLst>
                      <a:ext uri="{FF2B5EF4-FFF2-40B4-BE49-F238E27FC236}">
                        <a16:creationId xmlns:a16="http://schemas.microsoft.com/office/drawing/2014/main" id="{F585041D-8556-491E-A1F0-2D99FAB21A04}"/>
                      </a:ext>
                    </a:extLst>
                  </p:cNvPr>
                  <p:cNvSpPr>
                    <a:spLocks noChangeShapeType="1"/>
                  </p:cNvSpPr>
                  <p:nvPr/>
                </p:nvSpPr>
                <p:spPr bwMode="auto">
                  <a:xfrm flipH="1">
                    <a:off x="352" y="1939"/>
                    <a:ext cx="55" cy="2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4" name="Line 98">
                    <a:extLst>
                      <a:ext uri="{FF2B5EF4-FFF2-40B4-BE49-F238E27FC236}">
                        <a16:creationId xmlns:a16="http://schemas.microsoft.com/office/drawing/2014/main" id="{04CD56E1-35C1-4BAD-809B-AFD24CEE8F16}"/>
                      </a:ext>
                    </a:extLst>
                  </p:cNvPr>
                  <p:cNvSpPr>
                    <a:spLocks noChangeShapeType="1"/>
                  </p:cNvSpPr>
                  <p:nvPr/>
                </p:nvSpPr>
                <p:spPr bwMode="auto">
                  <a:xfrm flipH="1">
                    <a:off x="494" y="1955"/>
                    <a:ext cx="28"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5" name="Line 99">
                    <a:extLst>
                      <a:ext uri="{FF2B5EF4-FFF2-40B4-BE49-F238E27FC236}">
                        <a16:creationId xmlns:a16="http://schemas.microsoft.com/office/drawing/2014/main" id="{DB7F3DBA-4FF0-443D-ADDD-741FAC03BA8E}"/>
                      </a:ext>
                    </a:extLst>
                  </p:cNvPr>
                  <p:cNvSpPr>
                    <a:spLocks noChangeShapeType="1"/>
                  </p:cNvSpPr>
                  <p:nvPr/>
                </p:nvSpPr>
                <p:spPr bwMode="auto">
                  <a:xfrm flipH="1">
                    <a:off x="477" y="1949"/>
                    <a:ext cx="26"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6" name="Line 100">
                    <a:extLst>
                      <a:ext uri="{FF2B5EF4-FFF2-40B4-BE49-F238E27FC236}">
                        <a16:creationId xmlns:a16="http://schemas.microsoft.com/office/drawing/2014/main" id="{155E0917-B70A-4826-9B4C-72B2BB2D796D}"/>
                      </a:ext>
                    </a:extLst>
                  </p:cNvPr>
                  <p:cNvSpPr>
                    <a:spLocks noChangeShapeType="1"/>
                  </p:cNvSpPr>
                  <p:nvPr/>
                </p:nvSpPr>
                <p:spPr bwMode="auto">
                  <a:xfrm flipH="1">
                    <a:off x="460" y="1943"/>
                    <a:ext cx="28"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7" name="Line 101">
                    <a:extLst>
                      <a:ext uri="{FF2B5EF4-FFF2-40B4-BE49-F238E27FC236}">
                        <a16:creationId xmlns:a16="http://schemas.microsoft.com/office/drawing/2014/main" id="{227C0A57-BACD-4F02-B99D-F827A5400EE5}"/>
                      </a:ext>
                    </a:extLst>
                  </p:cNvPr>
                  <p:cNvSpPr>
                    <a:spLocks noChangeShapeType="1"/>
                  </p:cNvSpPr>
                  <p:nvPr/>
                </p:nvSpPr>
                <p:spPr bwMode="auto">
                  <a:xfrm flipH="1">
                    <a:off x="443" y="1937"/>
                    <a:ext cx="27" cy="13"/>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8" name="Line 102">
                    <a:extLst>
                      <a:ext uri="{FF2B5EF4-FFF2-40B4-BE49-F238E27FC236}">
                        <a16:creationId xmlns:a16="http://schemas.microsoft.com/office/drawing/2014/main" id="{C92DA25A-5C7B-471A-A327-3F7ED991ADEE}"/>
                      </a:ext>
                    </a:extLst>
                  </p:cNvPr>
                  <p:cNvSpPr>
                    <a:spLocks noChangeShapeType="1"/>
                  </p:cNvSpPr>
                  <p:nvPr/>
                </p:nvSpPr>
                <p:spPr bwMode="auto">
                  <a:xfrm flipH="1">
                    <a:off x="427" y="1931"/>
                    <a:ext cx="26"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9" name="Line 103">
                    <a:extLst>
                      <a:ext uri="{FF2B5EF4-FFF2-40B4-BE49-F238E27FC236}">
                        <a16:creationId xmlns:a16="http://schemas.microsoft.com/office/drawing/2014/main" id="{4686FBD0-A8C2-44F3-A0D4-74E0BC8E0A45}"/>
                      </a:ext>
                    </a:extLst>
                  </p:cNvPr>
                  <p:cNvSpPr>
                    <a:spLocks noChangeShapeType="1"/>
                  </p:cNvSpPr>
                  <p:nvPr/>
                </p:nvSpPr>
                <p:spPr bwMode="auto">
                  <a:xfrm flipH="1">
                    <a:off x="408" y="1925"/>
                    <a:ext cx="24" cy="13"/>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grpSp>
      <p:grpSp>
        <p:nvGrpSpPr>
          <p:cNvPr id="106" name="Group 104">
            <a:extLst>
              <a:ext uri="{FF2B5EF4-FFF2-40B4-BE49-F238E27FC236}">
                <a16:creationId xmlns:a16="http://schemas.microsoft.com/office/drawing/2014/main" id="{BA7755A8-E85D-4BE4-B652-88652C48EC17}"/>
              </a:ext>
            </a:extLst>
          </p:cNvPr>
          <p:cNvGrpSpPr>
            <a:grpSpLocks/>
          </p:cNvGrpSpPr>
          <p:nvPr/>
        </p:nvGrpSpPr>
        <p:grpSpPr bwMode="auto">
          <a:xfrm>
            <a:off x="419100" y="3693894"/>
            <a:ext cx="87312" cy="171450"/>
            <a:chOff x="287" y="1872"/>
            <a:chExt cx="55" cy="108"/>
          </a:xfrm>
        </p:grpSpPr>
        <p:sp>
          <p:nvSpPr>
            <p:cNvPr id="107" name="Freeform 105">
              <a:extLst>
                <a:ext uri="{FF2B5EF4-FFF2-40B4-BE49-F238E27FC236}">
                  <a16:creationId xmlns:a16="http://schemas.microsoft.com/office/drawing/2014/main" id="{C7AA6170-A4C1-46A4-AE77-1A2D986FAC3E}"/>
                </a:ext>
              </a:extLst>
            </p:cNvPr>
            <p:cNvSpPr>
              <a:spLocks/>
            </p:cNvSpPr>
            <p:nvPr/>
          </p:nvSpPr>
          <p:spPr bwMode="auto">
            <a:xfrm>
              <a:off x="287" y="1872"/>
              <a:ext cx="55" cy="108"/>
            </a:xfrm>
            <a:custGeom>
              <a:avLst/>
              <a:gdLst>
                <a:gd name="T0" fmla="*/ 0 w 276"/>
                <a:gd name="T1" fmla="*/ 0 h 540"/>
                <a:gd name="T2" fmla="*/ 0 w 276"/>
                <a:gd name="T3" fmla="*/ 0 h 540"/>
                <a:gd name="T4" fmla="*/ 0 w 276"/>
                <a:gd name="T5" fmla="*/ 0 h 540"/>
                <a:gd name="T6" fmla="*/ 0 w 276"/>
                <a:gd name="T7" fmla="*/ 0 h 540"/>
                <a:gd name="T8" fmla="*/ 0 w 276"/>
                <a:gd name="T9" fmla="*/ 0 h 540"/>
                <a:gd name="T10" fmla="*/ 0 w 276"/>
                <a:gd name="T11" fmla="*/ 0 h 540"/>
                <a:gd name="T12" fmla="*/ 0 w 276"/>
                <a:gd name="T13" fmla="*/ 0 h 540"/>
                <a:gd name="T14" fmla="*/ 0 w 276"/>
                <a:gd name="T15" fmla="*/ 0 h 540"/>
                <a:gd name="T16" fmla="*/ 0 w 276"/>
                <a:gd name="T17" fmla="*/ 0 h 540"/>
                <a:gd name="T18" fmla="*/ 0 w 276"/>
                <a:gd name="T19" fmla="*/ 0 h 540"/>
                <a:gd name="T20" fmla="*/ 0 w 276"/>
                <a:gd name="T21" fmla="*/ 0 h 540"/>
                <a:gd name="T22" fmla="*/ 0 w 276"/>
                <a:gd name="T23" fmla="*/ 0 h 5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
                <a:gd name="T37" fmla="*/ 0 h 540"/>
                <a:gd name="T38" fmla="*/ 276 w 276"/>
                <a:gd name="T39" fmla="*/ 540 h 5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 h="540">
                  <a:moveTo>
                    <a:pt x="0" y="192"/>
                  </a:moveTo>
                  <a:lnTo>
                    <a:pt x="53" y="121"/>
                  </a:lnTo>
                  <a:lnTo>
                    <a:pt x="104" y="84"/>
                  </a:lnTo>
                  <a:lnTo>
                    <a:pt x="125" y="30"/>
                  </a:lnTo>
                  <a:lnTo>
                    <a:pt x="137" y="6"/>
                  </a:lnTo>
                  <a:lnTo>
                    <a:pt x="195" y="0"/>
                  </a:lnTo>
                  <a:lnTo>
                    <a:pt x="276" y="45"/>
                  </a:lnTo>
                  <a:lnTo>
                    <a:pt x="255" y="143"/>
                  </a:lnTo>
                  <a:lnTo>
                    <a:pt x="232" y="198"/>
                  </a:lnTo>
                  <a:lnTo>
                    <a:pt x="179" y="365"/>
                  </a:lnTo>
                  <a:lnTo>
                    <a:pt x="92" y="540"/>
                  </a:lnTo>
                  <a:lnTo>
                    <a:pt x="0" y="192"/>
                  </a:lnTo>
                  <a:close/>
                </a:path>
              </a:pathLst>
            </a:custGeom>
            <a:solidFill>
              <a:srgbClr val="C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08" name="Freeform 106">
              <a:extLst>
                <a:ext uri="{FF2B5EF4-FFF2-40B4-BE49-F238E27FC236}">
                  <a16:creationId xmlns:a16="http://schemas.microsoft.com/office/drawing/2014/main" id="{E869A64B-19F5-4330-A244-E3CB2C48E537}"/>
                </a:ext>
              </a:extLst>
            </p:cNvPr>
            <p:cNvSpPr>
              <a:spLocks/>
            </p:cNvSpPr>
            <p:nvPr/>
          </p:nvSpPr>
          <p:spPr bwMode="auto">
            <a:xfrm>
              <a:off x="296" y="1880"/>
              <a:ext cx="43" cy="77"/>
            </a:xfrm>
            <a:custGeom>
              <a:avLst/>
              <a:gdLst>
                <a:gd name="T0" fmla="*/ 0 w 216"/>
                <a:gd name="T1" fmla="*/ 0 h 385"/>
                <a:gd name="T2" fmla="*/ 0 w 216"/>
                <a:gd name="T3" fmla="*/ 0 h 385"/>
                <a:gd name="T4" fmla="*/ 0 w 216"/>
                <a:gd name="T5" fmla="*/ 0 h 385"/>
                <a:gd name="T6" fmla="*/ 0 w 216"/>
                <a:gd name="T7" fmla="*/ 0 h 385"/>
                <a:gd name="T8" fmla="*/ 0 w 216"/>
                <a:gd name="T9" fmla="*/ 0 h 385"/>
                <a:gd name="T10" fmla="*/ 0 w 216"/>
                <a:gd name="T11" fmla="*/ 0 h 385"/>
                <a:gd name="T12" fmla="*/ 0 w 216"/>
                <a:gd name="T13" fmla="*/ 0 h 385"/>
                <a:gd name="T14" fmla="*/ 0 w 216"/>
                <a:gd name="T15" fmla="*/ 0 h 385"/>
                <a:gd name="T16" fmla="*/ 0 w 216"/>
                <a:gd name="T17" fmla="*/ 0 h 385"/>
                <a:gd name="T18" fmla="*/ 0 w 216"/>
                <a:gd name="T19" fmla="*/ 0 h 385"/>
                <a:gd name="T20" fmla="*/ 0 w 216"/>
                <a:gd name="T21" fmla="*/ 0 h 385"/>
                <a:gd name="T22" fmla="*/ 0 w 216"/>
                <a:gd name="T23" fmla="*/ 0 h 385"/>
                <a:gd name="T24" fmla="*/ 0 w 216"/>
                <a:gd name="T25" fmla="*/ 0 h 385"/>
                <a:gd name="T26" fmla="*/ 0 w 216"/>
                <a:gd name="T27" fmla="*/ 0 h 385"/>
                <a:gd name="T28" fmla="*/ 0 w 216"/>
                <a:gd name="T29" fmla="*/ 0 h 385"/>
                <a:gd name="T30" fmla="*/ 0 w 216"/>
                <a:gd name="T31" fmla="*/ 0 h 385"/>
                <a:gd name="T32" fmla="*/ 0 w 216"/>
                <a:gd name="T33" fmla="*/ 0 h 385"/>
                <a:gd name="T34" fmla="*/ 0 w 216"/>
                <a:gd name="T35" fmla="*/ 0 h 385"/>
                <a:gd name="T36" fmla="*/ 0 w 216"/>
                <a:gd name="T37" fmla="*/ 0 h 385"/>
                <a:gd name="T38" fmla="*/ 0 w 216"/>
                <a:gd name="T39" fmla="*/ 0 h 385"/>
                <a:gd name="T40" fmla="*/ 0 w 216"/>
                <a:gd name="T41" fmla="*/ 0 h 385"/>
                <a:gd name="T42" fmla="*/ 0 w 216"/>
                <a:gd name="T43" fmla="*/ 0 h 385"/>
                <a:gd name="T44" fmla="*/ 0 w 216"/>
                <a:gd name="T45" fmla="*/ 0 h 385"/>
                <a:gd name="T46" fmla="*/ 0 w 216"/>
                <a:gd name="T47" fmla="*/ 0 h 385"/>
                <a:gd name="T48" fmla="*/ 0 w 216"/>
                <a:gd name="T49" fmla="*/ 0 h 385"/>
                <a:gd name="T50" fmla="*/ 0 w 216"/>
                <a:gd name="T51" fmla="*/ 0 h 385"/>
                <a:gd name="T52" fmla="*/ 0 w 216"/>
                <a:gd name="T53" fmla="*/ 0 h 385"/>
                <a:gd name="T54" fmla="*/ 0 w 216"/>
                <a:gd name="T55" fmla="*/ 0 h 3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
                <a:gd name="T85" fmla="*/ 0 h 385"/>
                <a:gd name="T86" fmla="*/ 216 w 216"/>
                <a:gd name="T87" fmla="*/ 385 h 3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 h="385">
                  <a:moveTo>
                    <a:pt x="91" y="0"/>
                  </a:moveTo>
                  <a:lnTo>
                    <a:pt x="115" y="25"/>
                  </a:lnTo>
                  <a:lnTo>
                    <a:pt x="165" y="46"/>
                  </a:lnTo>
                  <a:lnTo>
                    <a:pt x="216" y="44"/>
                  </a:lnTo>
                  <a:lnTo>
                    <a:pt x="185" y="132"/>
                  </a:lnTo>
                  <a:lnTo>
                    <a:pt x="147" y="128"/>
                  </a:lnTo>
                  <a:lnTo>
                    <a:pt x="118" y="112"/>
                  </a:lnTo>
                  <a:lnTo>
                    <a:pt x="134" y="138"/>
                  </a:lnTo>
                  <a:lnTo>
                    <a:pt x="177" y="146"/>
                  </a:lnTo>
                  <a:lnTo>
                    <a:pt x="145" y="242"/>
                  </a:lnTo>
                  <a:lnTo>
                    <a:pt x="124" y="312"/>
                  </a:lnTo>
                  <a:lnTo>
                    <a:pt x="115" y="271"/>
                  </a:lnTo>
                  <a:lnTo>
                    <a:pt x="103" y="197"/>
                  </a:lnTo>
                  <a:lnTo>
                    <a:pt x="102" y="155"/>
                  </a:lnTo>
                  <a:lnTo>
                    <a:pt x="94" y="173"/>
                  </a:lnTo>
                  <a:lnTo>
                    <a:pt x="94" y="222"/>
                  </a:lnTo>
                  <a:lnTo>
                    <a:pt x="103" y="290"/>
                  </a:lnTo>
                  <a:lnTo>
                    <a:pt x="110" y="333"/>
                  </a:lnTo>
                  <a:lnTo>
                    <a:pt x="91" y="385"/>
                  </a:lnTo>
                  <a:lnTo>
                    <a:pt x="55" y="250"/>
                  </a:lnTo>
                  <a:lnTo>
                    <a:pt x="39" y="204"/>
                  </a:lnTo>
                  <a:lnTo>
                    <a:pt x="12" y="135"/>
                  </a:lnTo>
                  <a:lnTo>
                    <a:pt x="0" y="115"/>
                  </a:lnTo>
                  <a:lnTo>
                    <a:pt x="16" y="88"/>
                  </a:lnTo>
                  <a:lnTo>
                    <a:pt x="64" y="64"/>
                  </a:lnTo>
                  <a:lnTo>
                    <a:pt x="81" y="87"/>
                  </a:lnTo>
                  <a:lnTo>
                    <a:pt x="71" y="46"/>
                  </a:lnTo>
                  <a:lnTo>
                    <a:pt x="9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09" name="Group 107">
            <a:extLst>
              <a:ext uri="{FF2B5EF4-FFF2-40B4-BE49-F238E27FC236}">
                <a16:creationId xmlns:a16="http://schemas.microsoft.com/office/drawing/2014/main" id="{C9188A18-56D1-4088-9DFB-681180BC748C}"/>
              </a:ext>
            </a:extLst>
          </p:cNvPr>
          <p:cNvGrpSpPr>
            <a:grpSpLocks/>
          </p:cNvGrpSpPr>
          <p:nvPr/>
        </p:nvGrpSpPr>
        <p:grpSpPr bwMode="auto">
          <a:xfrm>
            <a:off x="404812" y="3595469"/>
            <a:ext cx="111125" cy="120650"/>
            <a:chOff x="278" y="1810"/>
            <a:chExt cx="70" cy="76"/>
          </a:xfrm>
        </p:grpSpPr>
        <p:sp>
          <p:nvSpPr>
            <p:cNvPr id="110" name="Freeform 108">
              <a:extLst>
                <a:ext uri="{FF2B5EF4-FFF2-40B4-BE49-F238E27FC236}">
                  <a16:creationId xmlns:a16="http://schemas.microsoft.com/office/drawing/2014/main" id="{8695D802-9BFB-4EA1-B7B3-8D5044891F41}"/>
                </a:ext>
              </a:extLst>
            </p:cNvPr>
            <p:cNvSpPr>
              <a:spLocks/>
            </p:cNvSpPr>
            <p:nvPr/>
          </p:nvSpPr>
          <p:spPr bwMode="auto">
            <a:xfrm>
              <a:off x="297" y="1815"/>
              <a:ext cx="51" cy="71"/>
            </a:xfrm>
            <a:custGeom>
              <a:avLst/>
              <a:gdLst>
                <a:gd name="T0" fmla="*/ 0 w 256"/>
                <a:gd name="T1" fmla="*/ 0 h 356"/>
                <a:gd name="T2" fmla="*/ 0 w 256"/>
                <a:gd name="T3" fmla="*/ 0 h 356"/>
                <a:gd name="T4" fmla="*/ 0 w 256"/>
                <a:gd name="T5" fmla="*/ 0 h 356"/>
                <a:gd name="T6" fmla="*/ 0 w 256"/>
                <a:gd name="T7" fmla="*/ 0 h 356"/>
                <a:gd name="T8" fmla="*/ 0 w 256"/>
                <a:gd name="T9" fmla="*/ 0 h 356"/>
                <a:gd name="T10" fmla="*/ 0 w 256"/>
                <a:gd name="T11" fmla="*/ 0 h 356"/>
                <a:gd name="T12" fmla="*/ 0 w 256"/>
                <a:gd name="T13" fmla="*/ 0 h 356"/>
                <a:gd name="T14" fmla="*/ 0 w 256"/>
                <a:gd name="T15" fmla="*/ 0 h 356"/>
                <a:gd name="T16" fmla="*/ 0 w 256"/>
                <a:gd name="T17" fmla="*/ 0 h 356"/>
                <a:gd name="T18" fmla="*/ 0 w 256"/>
                <a:gd name="T19" fmla="*/ 0 h 356"/>
                <a:gd name="T20" fmla="*/ 0 w 256"/>
                <a:gd name="T21" fmla="*/ 0 h 356"/>
                <a:gd name="T22" fmla="*/ 0 w 256"/>
                <a:gd name="T23" fmla="*/ 0 h 356"/>
                <a:gd name="T24" fmla="*/ 0 w 256"/>
                <a:gd name="T25" fmla="*/ 0 h 356"/>
                <a:gd name="T26" fmla="*/ 0 w 256"/>
                <a:gd name="T27" fmla="*/ 0 h 356"/>
                <a:gd name="T28" fmla="*/ 0 w 256"/>
                <a:gd name="T29" fmla="*/ 0 h 356"/>
                <a:gd name="T30" fmla="*/ 0 w 256"/>
                <a:gd name="T31" fmla="*/ 0 h 356"/>
                <a:gd name="T32" fmla="*/ 0 w 256"/>
                <a:gd name="T33" fmla="*/ 0 h 356"/>
                <a:gd name="T34" fmla="*/ 0 w 256"/>
                <a:gd name="T35" fmla="*/ 0 h 356"/>
                <a:gd name="T36" fmla="*/ 0 w 256"/>
                <a:gd name="T37" fmla="*/ 0 h 356"/>
                <a:gd name="T38" fmla="*/ 0 w 256"/>
                <a:gd name="T39" fmla="*/ 0 h 356"/>
                <a:gd name="T40" fmla="*/ 0 w 256"/>
                <a:gd name="T41" fmla="*/ 0 h 356"/>
                <a:gd name="T42" fmla="*/ 0 w 256"/>
                <a:gd name="T43" fmla="*/ 0 h 356"/>
                <a:gd name="T44" fmla="*/ 0 w 256"/>
                <a:gd name="T45" fmla="*/ 0 h 356"/>
                <a:gd name="T46" fmla="*/ 0 w 256"/>
                <a:gd name="T47" fmla="*/ 0 h 356"/>
                <a:gd name="T48" fmla="*/ 0 w 256"/>
                <a:gd name="T49" fmla="*/ 0 h 356"/>
                <a:gd name="T50" fmla="*/ 0 w 256"/>
                <a:gd name="T51" fmla="*/ 0 h 356"/>
                <a:gd name="T52" fmla="*/ 0 w 256"/>
                <a:gd name="T53" fmla="*/ 0 h 356"/>
                <a:gd name="T54" fmla="*/ 0 w 256"/>
                <a:gd name="T55" fmla="*/ 0 h 356"/>
                <a:gd name="T56" fmla="*/ 0 w 256"/>
                <a:gd name="T57" fmla="*/ 0 h 356"/>
                <a:gd name="T58" fmla="*/ 0 w 256"/>
                <a:gd name="T59" fmla="*/ 0 h 356"/>
                <a:gd name="T60" fmla="*/ 0 w 256"/>
                <a:gd name="T61" fmla="*/ 0 h 356"/>
                <a:gd name="T62" fmla="*/ 0 w 256"/>
                <a:gd name="T63" fmla="*/ 0 h 356"/>
                <a:gd name="T64" fmla="*/ 0 w 256"/>
                <a:gd name="T65" fmla="*/ 0 h 356"/>
                <a:gd name="T66" fmla="*/ 0 w 256"/>
                <a:gd name="T67" fmla="*/ 0 h 356"/>
                <a:gd name="T68" fmla="*/ 0 w 256"/>
                <a:gd name="T69" fmla="*/ 0 h 356"/>
                <a:gd name="T70" fmla="*/ 0 w 256"/>
                <a:gd name="T71" fmla="*/ 0 h 356"/>
                <a:gd name="T72" fmla="*/ 0 w 256"/>
                <a:gd name="T73" fmla="*/ 0 h 356"/>
                <a:gd name="T74" fmla="*/ 0 w 256"/>
                <a:gd name="T75" fmla="*/ 0 h 356"/>
                <a:gd name="T76" fmla="*/ 0 w 256"/>
                <a:gd name="T77" fmla="*/ 0 h 356"/>
                <a:gd name="T78" fmla="*/ 0 w 256"/>
                <a:gd name="T79" fmla="*/ 0 h 356"/>
                <a:gd name="T80" fmla="*/ 0 w 256"/>
                <a:gd name="T81" fmla="*/ 0 h 356"/>
                <a:gd name="T82" fmla="*/ 0 w 256"/>
                <a:gd name="T83" fmla="*/ 0 h 356"/>
                <a:gd name="T84" fmla="*/ 0 w 256"/>
                <a:gd name="T85" fmla="*/ 0 h 356"/>
                <a:gd name="T86" fmla="*/ 0 w 256"/>
                <a:gd name="T87" fmla="*/ 0 h 356"/>
                <a:gd name="T88" fmla="*/ 0 w 256"/>
                <a:gd name="T89" fmla="*/ 0 h 356"/>
                <a:gd name="T90" fmla="*/ 0 w 256"/>
                <a:gd name="T91" fmla="*/ 0 h 356"/>
                <a:gd name="T92" fmla="*/ 0 w 256"/>
                <a:gd name="T93" fmla="*/ 0 h 356"/>
                <a:gd name="T94" fmla="*/ 0 w 256"/>
                <a:gd name="T95" fmla="*/ 0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356"/>
                <a:gd name="T146" fmla="*/ 256 w 256"/>
                <a:gd name="T147" fmla="*/ 356 h 3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356">
                  <a:moveTo>
                    <a:pt x="3" y="130"/>
                  </a:moveTo>
                  <a:lnTo>
                    <a:pt x="11" y="155"/>
                  </a:lnTo>
                  <a:lnTo>
                    <a:pt x="26" y="167"/>
                  </a:lnTo>
                  <a:lnTo>
                    <a:pt x="35" y="187"/>
                  </a:lnTo>
                  <a:lnTo>
                    <a:pt x="45" y="203"/>
                  </a:lnTo>
                  <a:lnTo>
                    <a:pt x="61" y="218"/>
                  </a:lnTo>
                  <a:lnTo>
                    <a:pt x="73" y="227"/>
                  </a:lnTo>
                  <a:lnTo>
                    <a:pt x="93" y="238"/>
                  </a:lnTo>
                  <a:lnTo>
                    <a:pt x="96" y="252"/>
                  </a:lnTo>
                  <a:lnTo>
                    <a:pt x="96" y="270"/>
                  </a:lnTo>
                  <a:lnTo>
                    <a:pt x="91" y="315"/>
                  </a:lnTo>
                  <a:lnTo>
                    <a:pt x="127" y="341"/>
                  </a:lnTo>
                  <a:lnTo>
                    <a:pt x="157" y="354"/>
                  </a:lnTo>
                  <a:lnTo>
                    <a:pt x="182" y="356"/>
                  </a:lnTo>
                  <a:lnTo>
                    <a:pt x="207" y="354"/>
                  </a:lnTo>
                  <a:lnTo>
                    <a:pt x="216" y="325"/>
                  </a:lnTo>
                  <a:lnTo>
                    <a:pt x="222" y="260"/>
                  </a:lnTo>
                  <a:lnTo>
                    <a:pt x="237" y="237"/>
                  </a:lnTo>
                  <a:lnTo>
                    <a:pt x="248" y="204"/>
                  </a:lnTo>
                  <a:lnTo>
                    <a:pt x="250" y="173"/>
                  </a:lnTo>
                  <a:lnTo>
                    <a:pt x="255" y="131"/>
                  </a:lnTo>
                  <a:lnTo>
                    <a:pt x="256" y="107"/>
                  </a:lnTo>
                  <a:lnTo>
                    <a:pt x="255" y="92"/>
                  </a:lnTo>
                  <a:lnTo>
                    <a:pt x="248" y="66"/>
                  </a:lnTo>
                  <a:lnTo>
                    <a:pt x="234" y="52"/>
                  </a:lnTo>
                  <a:lnTo>
                    <a:pt x="215" y="48"/>
                  </a:lnTo>
                  <a:lnTo>
                    <a:pt x="208" y="33"/>
                  </a:lnTo>
                  <a:lnTo>
                    <a:pt x="191" y="23"/>
                  </a:lnTo>
                  <a:lnTo>
                    <a:pt x="173" y="33"/>
                  </a:lnTo>
                  <a:lnTo>
                    <a:pt x="160" y="12"/>
                  </a:lnTo>
                  <a:lnTo>
                    <a:pt x="140" y="5"/>
                  </a:lnTo>
                  <a:lnTo>
                    <a:pt x="118" y="24"/>
                  </a:lnTo>
                  <a:lnTo>
                    <a:pt x="108" y="0"/>
                  </a:lnTo>
                  <a:lnTo>
                    <a:pt x="78" y="3"/>
                  </a:lnTo>
                  <a:lnTo>
                    <a:pt x="63" y="42"/>
                  </a:lnTo>
                  <a:lnTo>
                    <a:pt x="60" y="64"/>
                  </a:lnTo>
                  <a:lnTo>
                    <a:pt x="57" y="93"/>
                  </a:lnTo>
                  <a:lnTo>
                    <a:pt x="51" y="131"/>
                  </a:lnTo>
                  <a:lnTo>
                    <a:pt x="43" y="116"/>
                  </a:lnTo>
                  <a:lnTo>
                    <a:pt x="39" y="89"/>
                  </a:lnTo>
                  <a:lnTo>
                    <a:pt x="34" y="70"/>
                  </a:lnTo>
                  <a:lnTo>
                    <a:pt x="27" y="61"/>
                  </a:lnTo>
                  <a:lnTo>
                    <a:pt x="12" y="54"/>
                  </a:lnTo>
                  <a:lnTo>
                    <a:pt x="4" y="57"/>
                  </a:lnTo>
                  <a:lnTo>
                    <a:pt x="0" y="66"/>
                  </a:lnTo>
                  <a:lnTo>
                    <a:pt x="5" y="80"/>
                  </a:lnTo>
                  <a:lnTo>
                    <a:pt x="7" y="107"/>
                  </a:lnTo>
                  <a:lnTo>
                    <a:pt x="3" y="130"/>
                  </a:lnTo>
                  <a:close/>
                </a:path>
              </a:pathLst>
            </a:custGeom>
            <a:solidFill>
              <a:srgbClr val="FFC080"/>
            </a:solidFill>
            <a:ln w="3175">
              <a:solidFill>
                <a:srgbClr val="402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1" name="Freeform 109">
              <a:extLst>
                <a:ext uri="{FF2B5EF4-FFF2-40B4-BE49-F238E27FC236}">
                  <a16:creationId xmlns:a16="http://schemas.microsoft.com/office/drawing/2014/main" id="{38EA1E20-2432-4E2C-A236-B48316C2A55F}"/>
                </a:ext>
              </a:extLst>
            </p:cNvPr>
            <p:cNvSpPr>
              <a:spLocks/>
            </p:cNvSpPr>
            <p:nvPr/>
          </p:nvSpPr>
          <p:spPr bwMode="auto">
            <a:xfrm>
              <a:off x="320" y="1820"/>
              <a:ext cx="26" cy="27"/>
            </a:xfrm>
            <a:custGeom>
              <a:avLst/>
              <a:gdLst>
                <a:gd name="T0" fmla="*/ 0 w 129"/>
                <a:gd name="T1" fmla="*/ 0 h 134"/>
                <a:gd name="T2" fmla="*/ 0 w 129"/>
                <a:gd name="T3" fmla="*/ 0 h 134"/>
                <a:gd name="T4" fmla="*/ 0 w 129"/>
                <a:gd name="T5" fmla="*/ 0 h 134"/>
                <a:gd name="T6" fmla="*/ 0 w 129"/>
                <a:gd name="T7" fmla="*/ 0 h 134"/>
                <a:gd name="T8" fmla="*/ 0 w 129"/>
                <a:gd name="T9" fmla="*/ 0 h 134"/>
                <a:gd name="T10" fmla="*/ 0 w 129"/>
                <a:gd name="T11" fmla="*/ 0 h 134"/>
                <a:gd name="T12" fmla="*/ 0 w 129"/>
                <a:gd name="T13" fmla="*/ 0 h 134"/>
                <a:gd name="T14" fmla="*/ 0 w 129"/>
                <a:gd name="T15" fmla="*/ 0 h 134"/>
                <a:gd name="T16" fmla="*/ 0 w 129"/>
                <a:gd name="T17" fmla="*/ 0 h 134"/>
                <a:gd name="T18" fmla="*/ 0 w 129"/>
                <a:gd name="T19" fmla="*/ 0 h 134"/>
                <a:gd name="T20" fmla="*/ 0 w 129"/>
                <a:gd name="T21" fmla="*/ 0 h 134"/>
                <a:gd name="T22" fmla="*/ 0 w 129"/>
                <a:gd name="T23" fmla="*/ 0 h 134"/>
                <a:gd name="T24" fmla="*/ 0 w 129"/>
                <a:gd name="T25" fmla="*/ 0 h 134"/>
                <a:gd name="T26" fmla="*/ 0 w 129"/>
                <a:gd name="T27" fmla="*/ 0 h 134"/>
                <a:gd name="T28" fmla="*/ 0 w 129"/>
                <a:gd name="T29" fmla="*/ 0 h 134"/>
                <a:gd name="T30" fmla="*/ 0 w 129"/>
                <a:gd name="T31" fmla="*/ 0 h 134"/>
                <a:gd name="T32" fmla="*/ 0 w 129"/>
                <a:gd name="T33" fmla="*/ 0 h 134"/>
                <a:gd name="T34" fmla="*/ 0 w 129"/>
                <a:gd name="T35" fmla="*/ 0 h 134"/>
                <a:gd name="T36" fmla="*/ 0 w 129"/>
                <a:gd name="T37" fmla="*/ 0 h 134"/>
                <a:gd name="T38" fmla="*/ 0 w 129"/>
                <a:gd name="T39" fmla="*/ 0 h 134"/>
                <a:gd name="T40" fmla="*/ 0 w 129"/>
                <a:gd name="T41" fmla="*/ 0 h 134"/>
                <a:gd name="T42" fmla="*/ 0 w 129"/>
                <a:gd name="T43" fmla="*/ 0 h 134"/>
                <a:gd name="T44" fmla="*/ 0 w 129"/>
                <a:gd name="T45" fmla="*/ 0 h 134"/>
                <a:gd name="T46" fmla="*/ 0 w 129"/>
                <a:gd name="T47" fmla="*/ 0 h 134"/>
                <a:gd name="T48" fmla="*/ 0 w 129"/>
                <a:gd name="T49" fmla="*/ 0 h 134"/>
                <a:gd name="T50" fmla="*/ 0 w 129"/>
                <a:gd name="T51" fmla="*/ 0 h 134"/>
                <a:gd name="T52" fmla="*/ 0 w 129"/>
                <a:gd name="T53" fmla="*/ 0 h 134"/>
                <a:gd name="T54" fmla="*/ 0 w 129"/>
                <a:gd name="T55" fmla="*/ 0 h 134"/>
                <a:gd name="T56" fmla="*/ 0 w 129"/>
                <a:gd name="T57" fmla="*/ 0 h 134"/>
                <a:gd name="T58" fmla="*/ 0 w 129"/>
                <a:gd name="T59" fmla="*/ 0 h 134"/>
                <a:gd name="T60" fmla="*/ 0 w 129"/>
                <a:gd name="T61" fmla="*/ 0 h 134"/>
                <a:gd name="T62" fmla="*/ 0 w 129"/>
                <a:gd name="T63" fmla="*/ 0 h 134"/>
                <a:gd name="T64" fmla="*/ 0 w 129"/>
                <a:gd name="T65" fmla="*/ 0 h 134"/>
                <a:gd name="T66" fmla="*/ 0 w 129"/>
                <a:gd name="T67" fmla="*/ 0 h 134"/>
                <a:gd name="T68" fmla="*/ 0 w 129"/>
                <a:gd name="T69" fmla="*/ 0 h 134"/>
                <a:gd name="T70" fmla="*/ 0 w 129"/>
                <a:gd name="T71" fmla="*/ 0 h 134"/>
                <a:gd name="T72" fmla="*/ 0 w 129"/>
                <a:gd name="T73" fmla="*/ 0 h 134"/>
                <a:gd name="T74" fmla="*/ 0 w 129"/>
                <a:gd name="T75" fmla="*/ 0 h 134"/>
                <a:gd name="T76" fmla="*/ 0 w 129"/>
                <a:gd name="T77" fmla="*/ 0 h 134"/>
                <a:gd name="T78" fmla="*/ 0 w 129"/>
                <a:gd name="T79" fmla="*/ 0 h 134"/>
                <a:gd name="T80" fmla="*/ 0 w 129"/>
                <a:gd name="T81" fmla="*/ 0 h 134"/>
                <a:gd name="T82" fmla="*/ 0 w 129"/>
                <a:gd name="T83" fmla="*/ 0 h 134"/>
                <a:gd name="T84" fmla="*/ 0 w 129"/>
                <a:gd name="T85" fmla="*/ 0 h 134"/>
                <a:gd name="T86" fmla="*/ 0 w 129"/>
                <a:gd name="T87" fmla="*/ 0 h 134"/>
                <a:gd name="T88" fmla="*/ 0 w 129"/>
                <a:gd name="T89" fmla="*/ 0 h 134"/>
                <a:gd name="T90" fmla="*/ 0 w 129"/>
                <a:gd name="T91" fmla="*/ 0 h 134"/>
                <a:gd name="T92" fmla="*/ 0 w 129"/>
                <a:gd name="T93" fmla="*/ 0 h 134"/>
                <a:gd name="T94" fmla="*/ 0 w 129"/>
                <a:gd name="T95" fmla="*/ 0 h 134"/>
                <a:gd name="T96" fmla="*/ 0 w 129"/>
                <a:gd name="T97" fmla="*/ 0 h 134"/>
                <a:gd name="T98" fmla="*/ 0 w 129"/>
                <a:gd name="T99" fmla="*/ 0 h 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9"/>
                <a:gd name="T151" fmla="*/ 0 h 134"/>
                <a:gd name="T152" fmla="*/ 129 w 129"/>
                <a:gd name="T153" fmla="*/ 134 h 1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9" h="134">
                  <a:moveTo>
                    <a:pt x="6" y="2"/>
                  </a:moveTo>
                  <a:lnTo>
                    <a:pt x="13" y="30"/>
                  </a:lnTo>
                  <a:lnTo>
                    <a:pt x="22" y="49"/>
                  </a:lnTo>
                  <a:lnTo>
                    <a:pt x="11" y="91"/>
                  </a:lnTo>
                  <a:lnTo>
                    <a:pt x="18" y="100"/>
                  </a:lnTo>
                  <a:lnTo>
                    <a:pt x="28" y="104"/>
                  </a:lnTo>
                  <a:lnTo>
                    <a:pt x="41" y="102"/>
                  </a:lnTo>
                  <a:lnTo>
                    <a:pt x="51" y="79"/>
                  </a:lnTo>
                  <a:lnTo>
                    <a:pt x="60" y="61"/>
                  </a:lnTo>
                  <a:lnTo>
                    <a:pt x="55" y="36"/>
                  </a:lnTo>
                  <a:lnTo>
                    <a:pt x="53" y="9"/>
                  </a:lnTo>
                  <a:lnTo>
                    <a:pt x="60" y="12"/>
                  </a:lnTo>
                  <a:lnTo>
                    <a:pt x="62" y="37"/>
                  </a:lnTo>
                  <a:lnTo>
                    <a:pt x="65" y="54"/>
                  </a:lnTo>
                  <a:lnTo>
                    <a:pt x="65" y="68"/>
                  </a:lnTo>
                  <a:lnTo>
                    <a:pt x="56" y="83"/>
                  </a:lnTo>
                  <a:lnTo>
                    <a:pt x="47" y="100"/>
                  </a:lnTo>
                  <a:lnTo>
                    <a:pt x="46" y="116"/>
                  </a:lnTo>
                  <a:lnTo>
                    <a:pt x="56" y="123"/>
                  </a:lnTo>
                  <a:lnTo>
                    <a:pt x="75" y="120"/>
                  </a:lnTo>
                  <a:lnTo>
                    <a:pt x="86" y="106"/>
                  </a:lnTo>
                  <a:lnTo>
                    <a:pt x="104" y="84"/>
                  </a:lnTo>
                  <a:lnTo>
                    <a:pt x="103" y="70"/>
                  </a:lnTo>
                  <a:lnTo>
                    <a:pt x="101" y="45"/>
                  </a:lnTo>
                  <a:lnTo>
                    <a:pt x="107" y="65"/>
                  </a:lnTo>
                  <a:lnTo>
                    <a:pt x="108" y="84"/>
                  </a:lnTo>
                  <a:lnTo>
                    <a:pt x="94" y="103"/>
                  </a:lnTo>
                  <a:lnTo>
                    <a:pt x="93" y="117"/>
                  </a:lnTo>
                  <a:lnTo>
                    <a:pt x="96" y="128"/>
                  </a:lnTo>
                  <a:lnTo>
                    <a:pt x="104" y="131"/>
                  </a:lnTo>
                  <a:lnTo>
                    <a:pt x="113" y="125"/>
                  </a:lnTo>
                  <a:lnTo>
                    <a:pt x="129" y="109"/>
                  </a:lnTo>
                  <a:lnTo>
                    <a:pt x="116" y="127"/>
                  </a:lnTo>
                  <a:lnTo>
                    <a:pt x="111" y="134"/>
                  </a:lnTo>
                  <a:lnTo>
                    <a:pt x="97" y="134"/>
                  </a:lnTo>
                  <a:lnTo>
                    <a:pt x="91" y="126"/>
                  </a:lnTo>
                  <a:lnTo>
                    <a:pt x="87" y="114"/>
                  </a:lnTo>
                  <a:lnTo>
                    <a:pt x="79" y="125"/>
                  </a:lnTo>
                  <a:lnTo>
                    <a:pt x="63" y="127"/>
                  </a:lnTo>
                  <a:lnTo>
                    <a:pt x="49" y="127"/>
                  </a:lnTo>
                  <a:lnTo>
                    <a:pt x="43" y="116"/>
                  </a:lnTo>
                  <a:lnTo>
                    <a:pt x="41" y="106"/>
                  </a:lnTo>
                  <a:lnTo>
                    <a:pt x="35" y="109"/>
                  </a:lnTo>
                  <a:lnTo>
                    <a:pt x="24" y="109"/>
                  </a:lnTo>
                  <a:lnTo>
                    <a:pt x="11" y="101"/>
                  </a:lnTo>
                  <a:lnTo>
                    <a:pt x="8" y="86"/>
                  </a:lnTo>
                  <a:lnTo>
                    <a:pt x="18" y="51"/>
                  </a:lnTo>
                  <a:lnTo>
                    <a:pt x="7" y="29"/>
                  </a:lnTo>
                  <a:lnTo>
                    <a:pt x="0" y="0"/>
                  </a:lnTo>
                  <a:lnTo>
                    <a:pt x="6"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2" name="Freeform 110">
              <a:extLst>
                <a:ext uri="{FF2B5EF4-FFF2-40B4-BE49-F238E27FC236}">
                  <a16:creationId xmlns:a16="http://schemas.microsoft.com/office/drawing/2014/main" id="{5F77788B-7FE2-4150-A067-C8572F38A257}"/>
                </a:ext>
              </a:extLst>
            </p:cNvPr>
            <p:cNvSpPr>
              <a:spLocks/>
            </p:cNvSpPr>
            <p:nvPr/>
          </p:nvSpPr>
          <p:spPr bwMode="auto">
            <a:xfrm>
              <a:off x="325" y="1834"/>
              <a:ext cx="4" cy="1"/>
            </a:xfrm>
            <a:custGeom>
              <a:avLst/>
              <a:gdLst>
                <a:gd name="T0" fmla="*/ 0 w 20"/>
                <a:gd name="T1" fmla="*/ 0 h 5"/>
                <a:gd name="T2" fmla="*/ 0 w 20"/>
                <a:gd name="T3" fmla="*/ 0 h 5"/>
                <a:gd name="T4" fmla="*/ 0 w 20"/>
                <a:gd name="T5" fmla="*/ 0 h 5"/>
                <a:gd name="T6" fmla="*/ 0 w 20"/>
                <a:gd name="T7" fmla="*/ 0 h 5"/>
                <a:gd name="T8" fmla="*/ 0 w 20"/>
                <a:gd name="T9" fmla="*/ 0 h 5"/>
                <a:gd name="T10" fmla="*/ 0 60000 65536"/>
                <a:gd name="T11" fmla="*/ 0 60000 65536"/>
                <a:gd name="T12" fmla="*/ 0 60000 65536"/>
                <a:gd name="T13" fmla="*/ 0 60000 65536"/>
                <a:gd name="T14" fmla="*/ 0 60000 65536"/>
                <a:gd name="T15" fmla="*/ 0 w 20"/>
                <a:gd name="T16" fmla="*/ 0 h 5"/>
                <a:gd name="T17" fmla="*/ 20 w 20"/>
                <a:gd name="T18" fmla="*/ 5 h 5"/>
              </a:gdLst>
              <a:ahLst/>
              <a:cxnLst>
                <a:cxn ang="T10">
                  <a:pos x="T0" y="T1"/>
                </a:cxn>
                <a:cxn ang="T11">
                  <a:pos x="T2" y="T3"/>
                </a:cxn>
                <a:cxn ang="T12">
                  <a:pos x="T4" y="T5"/>
                </a:cxn>
                <a:cxn ang="T13">
                  <a:pos x="T6" y="T7"/>
                </a:cxn>
                <a:cxn ang="T14">
                  <a:pos x="T8" y="T9"/>
                </a:cxn>
              </a:cxnLst>
              <a:rect l="T15" t="T16" r="T17" b="T18"/>
              <a:pathLst>
                <a:path w="20" h="5">
                  <a:moveTo>
                    <a:pt x="0" y="5"/>
                  </a:moveTo>
                  <a:lnTo>
                    <a:pt x="6" y="4"/>
                  </a:lnTo>
                  <a:lnTo>
                    <a:pt x="20" y="4"/>
                  </a:lnTo>
                  <a:lnTo>
                    <a:pt x="5" y="0"/>
                  </a:lnTo>
                  <a:lnTo>
                    <a:pt x="0"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3" name="Freeform 111">
              <a:extLst>
                <a:ext uri="{FF2B5EF4-FFF2-40B4-BE49-F238E27FC236}">
                  <a16:creationId xmlns:a16="http://schemas.microsoft.com/office/drawing/2014/main" id="{B7B6DB24-8490-41A8-901F-E2861C7E55E9}"/>
                </a:ext>
              </a:extLst>
            </p:cNvPr>
            <p:cNvSpPr>
              <a:spLocks/>
            </p:cNvSpPr>
            <p:nvPr/>
          </p:nvSpPr>
          <p:spPr bwMode="auto">
            <a:xfrm>
              <a:off x="330" y="1838"/>
              <a:ext cx="6" cy="2"/>
            </a:xfrm>
            <a:custGeom>
              <a:avLst/>
              <a:gdLst>
                <a:gd name="T0" fmla="*/ 0 w 27"/>
                <a:gd name="T1" fmla="*/ 0 h 9"/>
                <a:gd name="T2" fmla="*/ 0 w 27"/>
                <a:gd name="T3" fmla="*/ 0 h 9"/>
                <a:gd name="T4" fmla="*/ 0 w 27"/>
                <a:gd name="T5" fmla="*/ 0 h 9"/>
                <a:gd name="T6" fmla="*/ 0 w 27"/>
                <a:gd name="T7" fmla="*/ 0 h 9"/>
                <a:gd name="T8" fmla="*/ 0 w 27"/>
                <a:gd name="T9" fmla="*/ 0 h 9"/>
                <a:gd name="T10" fmla="*/ 0 w 27"/>
                <a:gd name="T11" fmla="*/ 0 h 9"/>
                <a:gd name="T12" fmla="*/ 0 w 27"/>
                <a:gd name="T13" fmla="*/ 0 h 9"/>
                <a:gd name="T14" fmla="*/ 0 w 27"/>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
                <a:gd name="T26" fmla="*/ 27 w 2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
                  <a:moveTo>
                    <a:pt x="27" y="7"/>
                  </a:moveTo>
                  <a:lnTo>
                    <a:pt x="23" y="3"/>
                  </a:lnTo>
                  <a:lnTo>
                    <a:pt x="17" y="1"/>
                  </a:lnTo>
                  <a:lnTo>
                    <a:pt x="6" y="0"/>
                  </a:lnTo>
                  <a:lnTo>
                    <a:pt x="0" y="9"/>
                  </a:lnTo>
                  <a:lnTo>
                    <a:pt x="8" y="3"/>
                  </a:lnTo>
                  <a:lnTo>
                    <a:pt x="15" y="2"/>
                  </a:lnTo>
                  <a:lnTo>
                    <a:pt x="27" y="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4" name="Freeform 112">
              <a:extLst>
                <a:ext uri="{FF2B5EF4-FFF2-40B4-BE49-F238E27FC236}">
                  <a16:creationId xmlns:a16="http://schemas.microsoft.com/office/drawing/2014/main" id="{217BD9CF-BB18-48B8-9ADA-E7365D73546A}"/>
                </a:ext>
              </a:extLst>
            </p:cNvPr>
            <p:cNvSpPr>
              <a:spLocks/>
            </p:cNvSpPr>
            <p:nvPr/>
          </p:nvSpPr>
          <p:spPr bwMode="auto">
            <a:xfrm>
              <a:off x="340" y="1841"/>
              <a:ext cx="4" cy="1"/>
            </a:xfrm>
            <a:custGeom>
              <a:avLst/>
              <a:gdLst>
                <a:gd name="T0" fmla="*/ 0 w 20"/>
                <a:gd name="T1" fmla="*/ 0 h 4"/>
                <a:gd name="T2" fmla="*/ 0 w 20"/>
                <a:gd name="T3" fmla="*/ 0 h 4"/>
                <a:gd name="T4" fmla="*/ 0 w 20"/>
                <a:gd name="T5" fmla="*/ 0 h 4"/>
                <a:gd name="T6" fmla="*/ 0 w 20"/>
                <a:gd name="T7" fmla="*/ 0 h 4"/>
                <a:gd name="T8" fmla="*/ 0 w 20"/>
                <a:gd name="T9" fmla="*/ 0 h 4"/>
                <a:gd name="T10" fmla="*/ 0 w 20"/>
                <a:gd name="T11" fmla="*/ 0 h 4"/>
                <a:gd name="T12" fmla="*/ 0 w 20"/>
                <a:gd name="T13" fmla="*/ 0 h 4"/>
                <a:gd name="T14" fmla="*/ 0 60000 65536"/>
                <a:gd name="T15" fmla="*/ 0 60000 65536"/>
                <a:gd name="T16" fmla="*/ 0 60000 65536"/>
                <a:gd name="T17" fmla="*/ 0 60000 65536"/>
                <a:gd name="T18" fmla="*/ 0 60000 65536"/>
                <a:gd name="T19" fmla="*/ 0 60000 65536"/>
                <a:gd name="T20" fmla="*/ 0 60000 65536"/>
                <a:gd name="T21" fmla="*/ 0 w 20"/>
                <a:gd name="T22" fmla="*/ 0 h 4"/>
                <a:gd name="T23" fmla="*/ 20 w 2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
                  <a:moveTo>
                    <a:pt x="0" y="2"/>
                  </a:moveTo>
                  <a:lnTo>
                    <a:pt x="4" y="0"/>
                  </a:lnTo>
                  <a:lnTo>
                    <a:pt x="11" y="0"/>
                  </a:lnTo>
                  <a:lnTo>
                    <a:pt x="20" y="4"/>
                  </a:lnTo>
                  <a:lnTo>
                    <a:pt x="15" y="3"/>
                  </a:lnTo>
                  <a:lnTo>
                    <a:pt x="11" y="1"/>
                  </a:lnTo>
                  <a:lnTo>
                    <a:pt x="0"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5" name="Freeform 113">
              <a:extLst>
                <a:ext uri="{FF2B5EF4-FFF2-40B4-BE49-F238E27FC236}">
                  <a16:creationId xmlns:a16="http://schemas.microsoft.com/office/drawing/2014/main" id="{5410F391-FA84-4CBB-8BD6-3BED00096DDF}"/>
                </a:ext>
              </a:extLst>
            </p:cNvPr>
            <p:cNvSpPr>
              <a:spLocks/>
            </p:cNvSpPr>
            <p:nvPr/>
          </p:nvSpPr>
          <p:spPr bwMode="auto">
            <a:xfrm>
              <a:off x="323" y="1845"/>
              <a:ext cx="6" cy="15"/>
            </a:xfrm>
            <a:custGeom>
              <a:avLst/>
              <a:gdLst>
                <a:gd name="T0" fmla="*/ 0 w 31"/>
                <a:gd name="T1" fmla="*/ 0 h 74"/>
                <a:gd name="T2" fmla="*/ 0 w 31"/>
                <a:gd name="T3" fmla="*/ 0 h 74"/>
                <a:gd name="T4" fmla="*/ 0 w 31"/>
                <a:gd name="T5" fmla="*/ 0 h 74"/>
                <a:gd name="T6" fmla="*/ 0 w 31"/>
                <a:gd name="T7" fmla="*/ 0 h 74"/>
                <a:gd name="T8" fmla="*/ 0 w 31"/>
                <a:gd name="T9" fmla="*/ 0 h 74"/>
                <a:gd name="T10" fmla="*/ 0 w 31"/>
                <a:gd name="T11" fmla="*/ 0 h 74"/>
                <a:gd name="T12" fmla="*/ 0 w 31"/>
                <a:gd name="T13" fmla="*/ 0 h 74"/>
                <a:gd name="T14" fmla="*/ 0 w 31"/>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74"/>
                <a:gd name="T26" fmla="*/ 31 w 31"/>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74">
                  <a:moveTo>
                    <a:pt x="0" y="0"/>
                  </a:moveTo>
                  <a:lnTo>
                    <a:pt x="17" y="19"/>
                  </a:lnTo>
                  <a:lnTo>
                    <a:pt x="25" y="42"/>
                  </a:lnTo>
                  <a:lnTo>
                    <a:pt x="26" y="74"/>
                  </a:lnTo>
                  <a:lnTo>
                    <a:pt x="31" y="49"/>
                  </a:lnTo>
                  <a:lnTo>
                    <a:pt x="29" y="29"/>
                  </a:lnTo>
                  <a:lnTo>
                    <a:pt x="24" y="20"/>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6" name="Freeform 114">
              <a:extLst>
                <a:ext uri="{FF2B5EF4-FFF2-40B4-BE49-F238E27FC236}">
                  <a16:creationId xmlns:a16="http://schemas.microsoft.com/office/drawing/2014/main" id="{148CC8A0-A731-4C2D-843F-3C9042E08175}"/>
                </a:ext>
              </a:extLst>
            </p:cNvPr>
            <p:cNvSpPr>
              <a:spLocks/>
            </p:cNvSpPr>
            <p:nvPr/>
          </p:nvSpPr>
          <p:spPr bwMode="auto">
            <a:xfrm>
              <a:off x="308" y="1839"/>
              <a:ext cx="10" cy="5"/>
            </a:xfrm>
            <a:custGeom>
              <a:avLst/>
              <a:gdLst>
                <a:gd name="T0" fmla="*/ 0 w 50"/>
                <a:gd name="T1" fmla="*/ 0 h 25"/>
                <a:gd name="T2" fmla="*/ 0 w 50"/>
                <a:gd name="T3" fmla="*/ 0 h 25"/>
                <a:gd name="T4" fmla="*/ 0 w 50"/>
                <a:gd name="T5" fmla="*/ 0 h 25"/>
                <a:gd name="T6" fmla="*/ 0 w 50"/>
                <a:gd name="T7" fmla="*/ 0 h 25"/>
                <a:gd name="T8" fmla="*/ 0 w 50"/>
                <a:gd name="T9" fmla="*/ 0 h 25"/>
                <a:gd name="T10" fmla="*/ 0 w 50"/>
                <a:gd name="T11" fmla="*/ 0 h 25"/>
                <a:gd name="T12" fmla="*/ 0 60000 65536"/>
                <a:gd name="T13" fmla="*/ 0 60000 65536"/>
                <a:gd name="T14" fmla="*/ 0 60000 65536"/>
                <a:gd name="T15" fmla="*/ 0 60000 65536"/>
                <a:gd name="T16" fmla="*/ 0 60000 65536"/>
                <a:gd name="T17" fmla="*/ 0 60000 65536"/>
                <a:gd name="T18" fmla="*/ 0 w 50"/>
                <a:gd name="T19" fmla="*/ 0 h 25"/>
                <a:gd name="T20" fmla="*/ 50 w 5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50" h="25">
                  <a:moveTo>
                    <a:pt x="0" y="11"/>
                  </a:moveTo>
                  <a:lnTo>
                    <a:pt x="19" y="13"/>
                  </a:lnTo>
                  <a:lnTo>
                    <a:pt x="50" y="25"/>
                  </a:lnTo>
                  <a:lnTo>
                    <a:pt x="28" y="9"/>
                  </a:lnTo>
                  <a:lnTo>
                    <a:pt x="1" y="0"/>
                  </a:lnTo>
                  <a:lnTo>
                    <a:pt x="0" y="1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7" name="Freeform 115">
              <a:extLst>
                <a:ext uri="{FF2B5EF4-FFF2-40B4-BE49-F238E27FC236}">
                  <a16:creationId xmlns:a16="http://schemas.microsoft.com/office/drawing/2014/main" id="{75274039-2595-4D87-98CE-894B073F9F64}"/>
                </a:ext>
              </a:extLst>
            </p:cNvPr>
            <p:cNvSpPr>
              <a:spLocks/>
            </p:cNvSpPr>
            <p:nvPr/>
          </p:nvSpPr>
          <p:spPr bwMode="auto">
            <a:xfrm>
              <a:off x="321" y="1862"/>
              <a:ext cx="7" cy="7"/>
            </a:xfrm>
            <a:custGeom>
              <a:avLst/>
              <a:gdLst>
                <a:gd name="T0" fmla="*/ 0 w 39"/>
                <a:gd name="T1" fmla="*/ 0 h 33"/>
                <a:gd name="T2" fmla="*/ 0 w 39"/>
                <a:gd name="T3" fmla="*/ 0 h 33"/>
                <a:gd name="T4" fmla="*/ 0 w 39"/>
                <a:gd name="T5" fmla="*/ 0 h 33"/>
                <a:gd name="T6" fmla="*/ 0 w 39"/>
                <a:gd name="T7" fmla="*/ 0 h 33"/>
                <a:gd name="T8" fmla="*/ 0 w 39"/>
                <a:gd name="T9" fmla="*/ 0 h 33"/>
                <a:gd name="T10" fmla="*/ 0 60000 65536"/>
                <a:gd name="T11" fmla="*/ 0 60000 65536"/>
                <a:gd name="T12" fmla="*/ 0 60000 65536"/>
                <a:gd name="T13" fmla="*/ 0 60000 65536"/>
                <a:gd name="T14" fmla="*/ 0 60000 65536"/>
                <a:gd name="T15" fmla="*/ 0 w 39"/>
                <a:gd name="T16" fmla="*/ 0 h 33"/>
                <a:gd name="T17" fmla="*/ 39 w 39"/>
                <a:gd name="T18" fmla="*/ 33 h 33"/>
              </a:gdLst>
              <a:ahLst/>
              <a:cxnLst>
                <a:cxn ang="T10">
                  <a:pos x="T0" y="T1"/>
                </a:cxn>
                <a:cxn ang="T11">
                  <a:pos x="T2" y="T3"/>
                </a:cxn>
                <a:cxn ang="T12">
                  <a:pos x="T4" y="T5"/>
                </a:cxn>
                <a:cxn ang="T13">
                  <a:pos x="T6" y="T7"/>
                </a:cxn>
                <a:cxn ang="T14">
                  <a:pos x="T8" y="T9"/>
                </a:cxn>
              </a:cxnLst>
              <a:rect l="T15" t="T16" r="T17" b="T18"/>
              <a:pathLst>
                <a:path w="39" h="33">
                  <a:moveTo>
                    <a:pt x="39" y="0"/>
                  </a:moveTo>
                  <a:lnTo>
                    <a:pt x="20" y="21"/>
                  </a:lnTo>
                  <a:lnTo>
                    <a:pt x="0" y="33"/>
                  </a:lnTo>
                  <a:lnTo>
                    <a:pt x="26" y="25"/>
                  </a:lnTo>
                  <a:lnTo>
                    <a:pt x="3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8" name="Freeform 116">
              <a:extLst>
                <a:ext uri="{FF2B5EF4-FFF2-40B4-BE49-F238E27FC236}">
                  <a16:creationId xmlns:a16="http://schemas.microsoft.com/office/drawing/2014/main" id="{0DFF7E65-7768-4312-A576-B1CF60185980}"/>
                </a:ext>
              </a:extLst>
            </p:cNvPr>
            <p:cNvSpPr>
              <a:spLocks/>
            </p:cNvSpPr>
            <p:nvPr/>
          </p:nvSpPr>
          <p:spPr bwMode="auto">
            <a:xfrm>
              <a:off x="332" y="1858"/>
              <a:ext cx="7" cy="7"/>
            </a:xfrm>
            <a:custGeom>
              <a:avLst/>
              <a:gdLst>
                <a:gd name="T0" fmla="*/ 0 w 38"/>
                <a:gd name="T1" fmla="*/ 0 h 35"/>
                <a:gd name="T2" fmla="*/ 0 w 38"/>
                <a:gd name="T3" fmla="*/ 0 h 35"/>
                <a:gd name="T4" fmla="*/ 0 w 38"/>
                <a:gd name="T5" fmla="*/ 0 h 35"/>
                <a:gd name="T6" fmla="*/ 0 w 38"/>
                <a:gd name="T7" fmla="*/ 0 h 35"/>
                <a:gd name="T8" fmla="*/ 0 w 38"/>
                <a:gd name="T9" fmla="*/ 0 h 35"/>
                <a:gd name="T10" fmla="*/ 0 w 38"/>
                <a:gd name="T11" fmla="*/ 0 h 35"/>
                <a:gd name="T12" fmla="*/ 0 w 38"/>
                <a:gd name="T13" fmla="*/ 0 h 35"/>
                <a:gd name="T14" fmla="*/ 0 w 38"/>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5"/>
                <a:gd name="T26" fmla="*/ 38 w 38"/>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5">
                  <a:moveTo>
                    <a:pt x="0" y="0"/>
                  </a:moveTo>
                  <a:lnTo>
                    <a:pt x="3" y="13"/>
                  </a:lnTo>
                  <a:lnTo>
                    <a:pt x="22" y="29"/>
                  </a:lnTo>
                  <a:lnTo>
                    <a:pt x="38" y="35"/>
                  </a:lnTo>
                  <a:lnTo>
                    <a:pt x="12" y="32"/>
                  </a:lnTo>
                  <a:lnTo>
                    <a:pt x="3" y="21"/>
                  </a:lnTo>
                  <a:lnTo>
                    <a:pt x="2" y="9"/>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9" name="Freeform 117">
              <a:extLst>
                <a:ext uri="{FF2B5EF4-FFF2-40B4-BE49-F238E27FC236}">
                  <a16:creationId xmlns:a16="http://schemas.microsoft.com/office/drawing/2014/main" id="{24C68193-E6CE-4D49-89F3-0516B4A6CF59}"/>
                </a:ext>
              </a:extLst>
            </p:cNvPr>
            <p:cNvSpPr>
              <a:spLocks/>
            </p:cNvSpPr>
            <p:nvPr/>
          </p:nvSpPr>
          <p:spPr bwMode="auto">
            <a:xfrm>
              <a:off x="278" y="1810"/>
              <a:ext cx="41" cy="31"/>
            </a:xfrm>
            <a:custGeom>
              <a:avLst/>
              <a:gdLst>
                <a:gd name="T0" fmla="*/ 0 w 201"/>
                <a:gd name="T1" fmla="*/ 0 h 158"/>
                <a:gd name="T2" fmla="*/ 0 w 201"/>
                <a:gd name="T3" fmla="*/ 0 h 158"/>
                <a:gd name="T4" fmla="*/ 0 w 201"/>
                <a:gd name="T5" fmla="*/ 0 h 158"/>
                <a:gd name="T6" fmla="*/ 0 w 201"/>
                <a:gd name="T7" fmla="*/ 0 h 158"/>
                <a:gd name="T8" fmla="*/ 0 w 201"/>
                <a:gd name="T9" fmla="*/ 0 h 158"/>
                <a:gd name="T10" fmla="*/ 0 w 201"/>
                <a:gd name="T11" fmla="*/ 0 h 158"/>
                <a:gd name="T12" fmla="*/ 0 w 201"/>
                <a:gd name="T13" fmla="*/ 0 h 158"/>
                <a:gd name="T14" fmla="*/ 0 60000 65536"/>
                <a:gd name="T15" fmla="*/ 0 60000 65536"/>
                <a:gd name="T16" fmla="*/ 0 60000 65536"/>
                <a:gd name="T17" fmla="*/ 0 60000 65536"/>
                <a:gd name="T18" fmla="*/ 0 60000 65536"/>
                <a:gd name="T19" fmla="*/ 0 60000 65536"/>
                <a:gd name="T20" fmla="*/ 0 60000 65536"/>
                <a:gd name="T21" fmla="*/ 0 w 201"/>
                <a:gd name="T22" fmla="*/ 0 h 158"/>
                <a:gd name="T23" fmla="*/ 201 w 201"/>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158">
                  <a:moveTo>
                    <a:pt x="165" y="158"/>
                  </a:moveTo>
                  <a:lnTo>
                    <a:pt x="201" y="76"/>
                  </a:lnTo>
                  <a:lnTo>
                    <a:pt x="132" y="31"/>
                  </a:lnTo>
                  <a:lnTo>
                    <a:pt x="29" y="0"/>
                  </a:lnTo>
                  <a:lnTo>
                    <a:pt x="0" y="87"/>
                  </a:lnTo>
                  <a:lnTo>
                    <a:pt x="94" y="114"/>
                  </a:lnTo>
                  <a:lnTo>
                    <a:pt x="165" y="158"/>
                  </a:lnTo>
                  <a:close/>
                </a:path>
              </a:pathLst>
            </a:custGeom>
            <a:solidFill>
              <a:srgbClr val="FFFFFF"/>
            </a:solidFill>
            <a:ln w="317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0" name="Oval 118">
              <a:extLst>
                <a:ext uri="{FF2B5EF4-FFF2-40B4-BE49-F238E27FC236}">
                  <a16:creationId xmlns:a16="http://schemas.microsoft.com/office/drawing/2014/main" id="{180C0307-ABD5-4C9A-B2E8-EA2F5416437B}"/>
                </a:ext>
              </a:extLst>
            </p:cNvPr>
            <p:cNvSpPr>
              <a:spLocks noChangeArrowheads="1"/>
            </p:cNvSpPr>
            <p:nvPr/>
          </p:nvSpPr>
          <p:spPr bwMode="auto">
            <a:xfrm>
              <a:off x="304" y="1824"/>
              <a:ext cx="7" cy="9"/>
            </a:xfrm>
            <a:prstGeom prst="ellipse">
              <a:avLst/>
            </a:prstGeom>
            <a:solidFill>
              <a:srgbClr val="FFFFFF"/>
            </a:solidFill>
            <a:ln w="3175">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1" name="Freeform 119">
              <a:extLst>
                <a:ext uri="{FF2B5EF4-FFF2-40B4-BE49-F238E27FC236}">
                  <a16:creationId xmlns:a16="http://schemas.microsoft.com/office/drawing/2014/main" id="{EDC1D07D-4F28-4600-B30B-1C77E0BE49AB}"/>
                </a:ext>
              </a:extLst>
            </p:cNvPr>
            <p:cNvSpPr>
              <a:spLocks/>
            </p:cNvSpPr>
            <p:nvPr/>
          </p:nvSpPr>
          <p:spPr bwMode="auto">
            <a:xfrm>
              <a:off x="297" y="1826"/>
              <a:ext cx="10" cy="22"/>
            </a:xfrm>
            <a:custGeom>
              <a:avLst/>
              <a:gdLst>
                <a:gd name="T0" fmla="*/ 0 w 52"/>
                <a:gd name="T1" fmla="*/ 0 h 111"/>
                <a:gd name="T2" fmla="*/ 0 w 52"/>
                <a:gd name="T3" fmla="*/ 0 h 111"/>
                <a:gd name="T4" fmla="*/ 0 w 52"/>
                <a:gd name="T5" fmla="*/ 0 h 111"/>
                <a:gd name="T6" fmla="*/ 0 w 52"/>
                <a:gd name="T7" fmla="*/ 0 h 111"/>
                <a:gd name="T8" fmla="*/ 0 w 52"/>
                <a:gd name="T9" fmla="*/ 0 h 111"/>
                <a:gd name="T10" fmla="*/ 0 w 52"/>
                <a:gd name="T11" fmla="*/ 0 h 111"/>
                <a:gd name="T12" fmla="*/ 0 w 52"/>
                <a:gd name="T13" fmla="*/ 0 h 111"/>
                <a:gd name="T14" fmla="*/ 0 w 52"/>
                <a:gd name="T15" fmla="*/ 0 h 111"/>
                <a:gd name="T16" fmla="*/ 0 w 52"/>
                <a:gd name="T17" fmla="*/ 0 h 111"/>
                <a:gd name="T18" fmla="*/ 0 w 52"/>
                <a:gd name="T19" fmla="*/ 0 h 111"/>
                <a:gd name="T20" fmla="*/ 0 w 52"/>
                <a:gd name="T21" fmla="*/ 0 h 111"/>
                <a:gd name="T22" fmla="*/ 0 w 52"/>
                <a:gd name="T23" fmla="*/ 0 h 111"/>
                <a:gd name="T24" fmla="*/ 0 w 52"/>
                <a:gd name="T25" fmla="*/ 0 h 111"/>
                <a:gd name="T26" fmla="*/ 0 w 52"/>
                <a:gd name="T27" fmla="*/ 0 h 111"/>
                <a:gd name="T28" fmla="*/ 0 w 52"/>
                <a:gd name="T29" fmla="*/ 0 h 111"/>
                <a:gd name="T30" fmla="*/ 0 w 52"/>
                <a:gd name="T31" fmla="*/ 0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111"/>
                <a:gd name="T50" fmla="*/ 52 w 52"/>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111">
                  <a:moveTo>
                    <a:pt x="4" y="74"/>
                  </a:moveTo>
                  <a:lnTo>
                    <a:pt x="7" y="55"/>
                  </a:lnTo>
                  <a:lnTo>
                    <a:pt x="5" y="36"/>
                  </a:lnTo>
                  <a:lnTo>
                    <a:pt x="4" y="23"/>
                  </a:lnTo>
                  <a:lnTo>
                    <a:pt x="0" y="13"/>
                  </a:lnTo>
                  <a:lnTo>
                    <a:pt x="4" y="4"/>
                  </a:lnTo>
                  <a:lnTo>
                    <a:pt x="11" y="0"/>
                  </a:lnTo>
                  <a:lnTo>
                    <a:pt x="27" y="6"/>
                  </a:lnTo>
                  <a:lnTo>
                    <a:pt x="33" y="16"/>
                  </a:lnTo>
                  <a:lnTo>
                    <a:pt x="37" y="27"/>
                  </a:lnTo>
                  <a:lnTo>
                    <a:pt x="39" y="39"/>
                  </a:lnTo>
                  <a:lnTo>
                    <a:pt x="40" y="59"/>
                  </a:lnTo>
                  <a:lnTo>
                    <a:pt x="52" y="79"/>
                  </a:lnTo>
                  <a:lnTo>
                    <a:pt x="23" y="111"/>
                  </a:lnTo>
                  <a:lnTo>
                    <a:pt x="11" y="103"/>
                  </a:lnTo>
                  <a:lnTo>
                    <a:pt x="4" y="74"/>
                  </a:lnTo>
                  <a:close/>
                </a:path>
              </a:pathLst>
            </a:custGeom>
            <a:solidFill>
              <a:srgbClr val="FFC080"/>
            </a:solidFill>
            <a:ln w="3175">
              <a:solidFill>
                <a:srgbClr val="402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2" name="Freeform 120">
              <a:extLst>
                <a:ext uri="{FF2B5EF4-FFF2-40B4-BE49-F238E27FC236}">
                  <a16:creationId xmlns:a16="http://schemas.microsoft.com/office/drawing/2014/main" id="{B898C9B4-8304-436A-885B-09595268CE58}"/>
                </a:ext>
              </a:extLst>
            </p:cNvPr>
            <p:cNvSpPr>
              <a:spLocks/>
            </p:cNvSpPr>
            <p:nvPr/>
          </p:nvSpPr>
          <p:spPr bwMode="auto">
            <a:xfrm>
              <a:off x="301" y="1841"/>
              <a:ext cx="7" cy="7"/>
            </a:xfrm>
            <a:custGeom>
              <a:avLst/>
              <a:gdLst>
                <a:gd name="T0" fmla="*/ 0 w 35"/>
                <a:gd name="T1" fmla="*/ 0 h 34"/>
                <a:gd name="T2" fmla="*/ 0 w 35"/>
                <a:gd name="T3" fmla="*/ 0 h 34"/>
                <a:gd name="T4" fmla="*/ 0 w 35"/>
                <a:gd name="T5" fmla="*/ 0 h 34"/>
                <a:gd name="T6" fmla="*/ 0 w 35"/>
                <a:gd name="T7" fmla="*/ 0 h 34"/>
                <a:gd name="T8" fmla="*/ 0 w 35"/>
                <a:gd name="T9" fmla="*/ 0 h 34"/>
                <a:gd name="T10" fmla="*/ 0 60000 65536"/>
                <a:gd name="T11" fmla="*/ 0 60000 65536"/>
                <a:gd name="T12" fmla="*/ 0 60000 65536"/>
                <a:gd name="T13" fmla="*/ 0 60000 65536"/>
                <a:gd name="T14" fmla="*/ 0 60000 65536"/>
                <a:gd name="T15" fmla="*/ 0 w 35"/>
                <a:gd name="T16" fmla="*/ 0 h 34"/>
                <a:gd name="T17" fmla="*/ 35 w 35"/>
                <a:gd name="T18" fmla="*/ 34 h 34"/>
              </a:gdLst>
              <a:ahLst/>
              <a:cxnLst>
                <a:cxn ang="T10">
                  <a:pos x="T0" y="T1"/>
                </a:cxn>
                <a:cxn ang="T11">
                  <a:pos x="T2" y="T3"/>
                </a:cxn>
                <a:cxn ang="T12">
                  <a:pos x="T4" y="T5"/>
                </a:cxn>
                <a:cxn ang="T13">
                  <a:pos x="T6" y="T7"/>
                </a:cxn>
                <a:cxn ang="T14">
                  <a:pos x="T8" y="T9"/>
                </a:cxn>
              </a:cxnLst>
              <a:rect l="T15" t="T16" r="T17" b="T18"/>
              <a:pathLst>
                <a:path w="35" h="34">
                  <a:moveTo>
                    <a:pt x="24" y="0"/>
                  </a:moveTo>
                  <a:lnTo>
                    <a:pt x="35" y="4"/>
                  </a:lnTo>
                  <a:lnTo>
                    <a:pt x="9" y="34"/>
                  </a:lnTo>
                  <a:lnTo>
                    <a:pt x="0" y="26"/>
                  </a:lnTo>
                  <a:lnTo>
                    <a:pt x="24" y="0"/>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3" name="Freeform 121">
              <a:extLst>
                <a:ext uri="{FF2B5EF4-FFF2-40B4-BE49-F238E27FC236}">
                  <a16:creationId xmlns:a16="http://schemas.microsoft.com/office/drawing/2014/main" id="{5FA2C669-F679-481F-9504-C5EB025A8D66}"/>
                </a:ext>
              </a:extLst>
            </p:cNvPr>
            <p:cNvSpPr>
              <a:spLocks/>
            </p:cNvSpPr>
            <p:nvPr/>
          </p:nvSpPr>
          <p:spPr bwMode="auto">
            <a:xfrm>
              <a:off x="312" y="1815"/>
              <a:ext cx="9" cy="20"/>
            </a:xfrm>
            <a:custGeom>
              <a:avLst/>
              <a:gdLst>
                <a:gd name="T0" fmla="*/ 0 w 48"/>
                <a:gd name="T1" fmla="*/ 0 h 97"/>
                <a:gd name="T2" fmla="*/ 0 w 48"/>
                <a:gd name="T3" fmla="*/ 0 h 97"/>
                <a:gd name="T4" fmla="*/ 0 w 48"/>
                <a:gd name="T5" fmla="*/ 0 h 97"/>
                <a:gd name="T6" fmla="*/ 0 w 48"/>
                <a:gd name="T7" fmla="*/ 0 h 97"/>
                <a:gd name="T8" fmla="*/ 0 w 48"/>
                <a:gd name="T9" fmla="*/ 0 h 97"/>
                <a:gd name="T10" fmla="*/ 0 w 48"/>
                <a:gd name="T11" fmla="*/ 0 h 97"/>
                <a:gd name="T12" fmla="*/ 0 w 48"/>
                <a:gd name="T13" fmla="*/ 0 h 97"/>
                <a:gd name="T14" fmla="*/ 0 w 48"/>
                <a:gd name="T15" fmla="*/ 0 h 97"/>
                <a:gd name="T16" fmla="*/ 0 w 48"/>
                <a:gd name="T17" fmla="*/ 0 h 97"/>
                <a:gd name="T18" fmla="*/ 0 w 48"/>
                <a:gd name="T19" fmla="*/ 0 h 97"/>
                <a:gd name="T20" fmla="*/ 0 w 48"/>
                <a:gd name="T21" fmla="*/ 0 h 97"/>
                <a:gd name="T22" fmla="*/ 0 w 48"/>
                <a:gd name="T23" fmla="*/ 0 h 97"/>
                <a:gd name="T24" fmla="*/ 0 w 48"/>
                <a:gd name="T25" fmla="*/ 0 h 97"/>
                <a:gd name="T26" fmla="*/ 0 w 48"/>
                <a:gd name="T27" fmla="*/ 0 h 97"/>
                <a:gd name="T28" fmla="*/ 0 w 48"/>
                <a:gd name="T29" fmla="*/ 0 h 97"/>
                <a:gd name="T30" fmla="*/ 0 w 48"/>
                <a:gd name="T31" fmla="*/ 0 h 97"/>
                <a:gd name="T32" fmla="*/ 0 w 48"/>
                <a:gd name="T33" fmla="*/ 0 h 97"/>
                <a:gd name="T34" fmla="*/ 0 w 48"/>
                <a:gd name="T35" fmla="*/ 0 h 97"/>
                <a:gd name="T36" fmla="*/ 0 w 48"/>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97"/>
                <a:gd name="T59" fmla="*/ 48 w 48"/>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97">
                  <a:moveTo>
                    <a:pt x="0" y="23"/>
                  </a:moveTo>
                  <a:lnTo>
                    <a:pt x="4" y="43"/>
                  </a:lnTo>
                  <a:lnTo>
                    <a:pt x="6" y="51"/>
                  </a:lnTo>
                  <a:lnTo>
                    <a:pt x="7" y="64"/>
                  </a:lnTo>
                  <a:lnTo>
                    <a:pt x="5" y="73"/>
                  </a:lnTo>
                  <a:lnTo>
                    <a:pt x="7" y="84"/>
                  </a:lnTo>
                  <a:lnTo>
                    <a:pt x="14" y="95"/>
                  </a:lnTo>
                  <a:lnTo>
                    <a:pt x="21" y="96"/>
                  </a:lnTo>
                  <a:lnTo>
                    <a:pt x="34" y="97"/>
                  </a:lnTo>
                  <a:lnTo>
                    <a:pt x="43" y="91"/>
                  </a:lnTo>
                  <a:lnTo>
                    <a:pt x="46" y="88"/>
                  </a:lnTo>
                  <a:lnTo>
                    <a:pt x="48" y="77"/>
                  </a:lnTo>
                  <a:lnTo>
                    <a:pt x="48" y="59"/>
                  </a:lnTo>
                  <a:lnTo>
                    <a:pt x="48" y="48"/>
                  </a:lnTo>
                  <a:lnTo>
                    <a:pt x="46" y="32"/>
                  </a:lnTo>
                  <a:lnTo>
                    <a:pt x="44" y="22"/>
                  </a:lnTo>
                  <a:lnTo>
                    <a:pt x="36" y="0"/>
                  </a:lnTo>
                  <a:lnTo>
                    <a:pt x="7" y="1"/>
                  </a:lnTo>
                  <a:lnTo>
                    <a:pt x="0" y="23"/>
                  </a:lnTo>
                  <a:close/>
                </a:path>
              </a:pathLst>
            </a:custGeom>
            <a:solidFill>
              <a:srgbClr val="FFC080"/>
            </a:solidFill>
            <a:ln w="3175">
              <a:solidFill>
                <a:srgbClr val="402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4" name="Freeform 122">
              <a:extLst>
                <a:ext uri="{FF2B5EF4-FFF2-40B4-BE49-F238E27FC236}">
                  <a16:creationId xmlns:a16="http://schemas.microsoft.com/office/drawing/2014/main" id="{7CE15E77-092E-4448-BB72-3C532E8EEDD1}"/>
                </a:ext>
              </a:extLst>
            </p:cNvPr>
            <p:cNvSpPr>
              <a:spLocks/>
            </p:cNvSpPr>
            <p:nvPr/>
          </p:nvSpPr>
          <p:spPr bwMode="auto">
            <a:xfrm>
              <a:off x="315" y="1828"/>
              <a:ext cx="5" cy="4"/>
            </a:xfrm>
            <a:custGeom>
              <a:avLst/>
              <a:gdLst>
                <a:gd name="T0" fmla="*/ 0 w 24"/>
                <a:gd name="T1" fmla="*/ 0 h 20"/>
                <a:gd name="T2" fmla="*/ 0 w 24"/>
                <a:gd name="T3" fmla="*/ 0 h 20"/>
                <a:gd name="T4" fmla="*/ 0 w 24"/>
                <a:gd name="T5" fmla="*/ 0 h 20"/>
                <a:gd name="T6" fmla="*/ 0 w 24"/>
                <a:gd name="T7" fmla="*/ 0 h 20"/>
                <a:gd name="T8" fmla="*/ 0 w 24"/>
                <a:gd name="T9" fmla="*/ 0 h 20"/>
                <a:gd name="T10" fmla="*/ 0 w 24"/>
                <a:gd name="T11" fmla="*/ 0 h 20"/>
                <a:gd name="T12" fmla="*/ 0 w 24"/>
                <a:gd name="T13" fmla="*/ 0 h 20"/>
                <a:gd name="T14" fmla="*/ 0 w 24"/>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0"/>
                <a:gd name="T26" fmla="*/ 24 w 24"/>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0">
                  <a:moveTo>
                    <a:pt x="24" y="5"/>
                  </a:moveTo>
                  <a:lnTo>
                    <a:pt x="12" y="0"/>
                  </a:lnTo>
                  <a:lnTo>
                    <a:pt x="3" y="1"/>
                  </a:lnTo>
                  <a:lnTo>
                    <a:pt x="0" y="5"/>
                  </a:lnTo>
                  <a:lnTo>
                    <a:pt x="1" y="20"/>
                  </a:lnTo>
                  <a:lnTo>
                    <a:pt x="3" y="8"/>
                  </a:lnTo>
                  <a:lnTo>
                    <a:pt x="5" y="4"/>
                  </a:lnTo>
                  <a:lnTo>
                    <a:pt x="24"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125" name="Group 123">
            <a:extLst>
              <a:ext uri="{FF2B5EF4-FFF2-40B4-BE49-F238E27FC236}">
                <a16:creationId xmlns:a16="http://schemas.microsoft.com/office/drawing/2014/main" id="{08C094B3-7DEE-4A1E-A78F-A192C2F077FC}"/>
              </a:ext>
            </a:extLst>
          </p:cNvPr>
          <p:cNvGrpSpPr>
            <a:grpSpLocks/>
          </p:cNvGrpSpPr>
          <p:nvPr/>
        </p:nvGrpSpPr>
        <p:grpSpPr bwMode="auto">
          <a:xfrm>
            <a:off x="558800" y="4397157"/>
            <a:ext cx="220662" cy="112712"/>
            <a:chOff x="375" y="2315"/>
            <a:chExt cx="139" cy="71"/>
          </a:xfrm>
        </p:grpSpPr>
        <p:sp>
          <p:nvSpPr>
            <p:cNvPr id="126" name="Freeform 124">
              <a:extLst>
                <a:ext uri="{FF2B5EF4-FFF2-40B4-BE49-F238E27FC236}">
                  <a16:creationId xmlns:a16="http://schemas.microsoft.com/office/drawing/2014/main" id="{E0B89C9C-DBC0-44A6-8489-C02162639CC8}"/>
                </a:ext>
              </a:extLst>
            </p:cNvPr>
            <p:cNvSpPr>
              <a:spLocks/>
            </p:cNvSpPr>
            <p:nvPr/>
          </p:nvSpPr>
          <p:spPr bwMode="auto">
            <a:xfrm>
              <a:off x="375" y="2315"/>
              <a:ext cx="139" cy="71"/>
            </a:xfrm>
            <a:custGeom>
              <a:avLst/>
              <a:gdLst>
                <a:gd name="T0" fmla="*/ 0 w 691"/>
                <a:gd name="T1" fmla="*/ 0 h 355"/>
                <a:gd name="T2" fmla="*/ 0 w 691"/>
                <a:gd name="T3" fmla="*/ 0 h 355"/>
                <a:gd name="T4" fmla="*/ 0 w 691"/>
                <a:gd name="T5" fmla="*/ 0 h 355"/>
                <a:gd name="T6" fmla="*/ 0 w 691"/>
                <a:gd name="T7" fmla="*/ 0 h 355"/>
                <a:gd name="T8" fmla="*/ 0 w 691"/>
                <a:gd name="T9" fmla="*/ 0 h 355"/>
                <a:gd name="T10" fmla="*/ 0 w 691"/>
                <a:gd name="T11" fmla="*/ 0 h 355"/>
                <a:gd name="T12" fmla="*/ 0 w 691"/>
                <a:gd name="T13" fmla="*/ 0 h 355"/>
                <a:gd name="T14" fmla="*/ 0 w 691"/>
                <a:gd name="T15" fmla="*/ 0 h 355"/>
                <a:gd name="T16" fmla="*/ 0 w 691"/>
                <a:gd name="T17" fmla="*/ 0 h 355"/>
                <a:gd name="T18" fmla="*/ 0 w 691"/>
                <a:gd name="T19" fmla="*/ 0 h 355"/>
                <a:gd name="T20" fmla="*/ 0 w 691"/>
                <a:gd name="T21" fmla="*/ 0 h 355"/>
                <a:gd name="T22" fmla="*/ 0 w 691"/>
                <a:gd name="T23" fmla="*/ 0 h 355"/>
                <a:gd name="T24" fmla="*/ 0 w 691"/>
                <a:gd name="T25" fmla="*/ 0 h 355"/>
                <a:gd name="T26" fmla="*/ 0 w 691"/>
                <a:gd name="T27" fmla="*/ 0 h 355"/>
                <a:gd name="T28" fmla="*/ 0 w 691"/>
                <a:gd name="T29" fmla="*/ 0 h 355"/>
                <a:gd name="T30" fmla="*/ 0 w 691"/>
                <a:gd name="T31" fmla="*/ 0 h 355"/>
                <a:gd name="T32" fmla="*/ 0 w 691"/>
                <a:gd name="T33" fmla="*/ 0 h 355"/>
                <a:gd name="T34" fmla="*/ 0 w 691"/>
                <a:gd name="T35" fmla="*/ 0 h 355"/>
                <a:gd name="T36" fmla="*/ 0 w 691"/>
                <a:gd name="T37" fmla="*/ 0 h 355"/>
                <a:gd name="T38" fmla="*/ 0 w 691"/>
                <a:gd name="T39" fmla="*/ 0 h 3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1"/>
                <a:gd name="T61" fmla="*/ 0 h 355"/>
                <a:gd name="T62" fmla="*/ 691 w 691"/>
                <a:gd name="T63" fmla="*/ 355 h 3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1" h="355">
                  <a:moveTo>
                    <a:pt x="279" y="11"/>
                  </a:moveTo>
                  <a:lnTo>
                    <a:pt x="274" y="104"/>
                  </a:lnTo>
                  <a:lnTo>
                    <a:pt x="455" y="189"/>
                  </a:lnTo>
                  <a:lnTo>
                    <a:pt x="607" y="226"/>
                  </a:lnTo>
                  <a:lnTo>
                    <a:pt x="691" y="263"/>
                  </a:lnTo>
                  <a:lnTo>
                    <a:pt x="687" y="313"/>
                  </a:lnTo>
                  <a:lnTo>
                    <a:pt x="577" y="343"/>
                  </a:lnTo>
                  <a:lnTo>
                    <a:pt x="413" y="355"/>
                  </a:lnTo>
                  <a:lnTo>
                    <a:pt x="274" y="331"/>
                  </a:lnTo>
                  <a:lnTo>
                    <a:pt x="188" y="307"/>
                  </a:lnTo>
                  <a:lnTo>
                    <a:pt x="183" y="334"/>
                  </a:lnTo>
                  <a:lnTo>
                    <a:pt x="74" y="331"/>
                  </a:lnTo>
                  <a:lnTo>
                    <a:pt x="7" y="318"/>
                  </a:lnTo>
                  <a:lnTo>
                    <a:pt x="7" y="270"/>
                  </a:lnTo>
                  <a:lnTo>
                    <a:pt x="0" y="242"/>
                  </a:lnTo>
                  <a:lnTo>
                    <a:pt x="0" y="173"/>
                  </a:lnTo>
                  <a:lnTo>
                    <a:pt x="18" y="135"/>
                  </a:lnTo>
                  <a:lnTo>
                    <a:pt x="53" y="91"/>
                  </a:lnTo>
                  <a:lnTo>
                    <a:pt x="60" y="0"/>
                  </a:lnTo>
                  <a:lnTo>
                    <a:pt x="279" y="11"/>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27" name="Freeform 125">
              <a:extLst>
                <a:ext uri="{FF2B5EF4-FFF2-40B4-BE49-F238E27FC236}">
                  <a16:creationId xmlns:a16="http://schemas.microsoft.com/office/drawing/2014/main" id="{D4F22F2D-8BF5-40DC-AFA2-E08493F8DA83}"/>
                </a:ext>
              </a:extLst>
            </p:cNvPr>
            <p:cNvSpPr>
              <a:spLocks/>
            </p:cNvSpPr>
            <p:nvPr/>
          </p:nvSpPr>
          <p:spPr bwMode="auto">
            <a:xfrm>
              <a:off x="421" y="2341"/>
              <a:ext cx="42" cy="22"/>
            </a:xfrm>
            <a:custGeom>
              <a:avLst/>
              <a:gdLst>
                <a:gd name="T0" fmla="*/ 0 w 208"/>
                <a:gd name="T1" fmla="*/ 0 h 110"/>
                <a:gd name="T2" fmla="*/ 0 w 208"/>
                <a:gd name="T3" fmla="*/ 0 h 110"/>
                <a:gd name="T4" fmla="*/ 0 w 208"/>
                <a:gd name="T5" fmla="*/ 0 h 110"/>
                <a:gd name="T6" fmla="*/ 0 w 208"/>
                <a:gd name="T7" fmla="*/ 0 h 110"/>
                <a:gd name="T8" fmla="*/ 0 w 208"/>
                <a:gd name="T9" fmla="*/ 0 h 110"/>
                <a:gd name="T10" fmla="*/ 0 60000 65536"/>
                <a:gd name="T11" fmla="*/ 0 60000 65536"/>
                <a:gd name="T12" fmla="*/ 0 60000 65536"/>
                <a:gd name="T13" fmla="*/ 0 60000 65536"/>
                <a:gd name="T14" fmla="*/ 0 60000 65536"/>
                <a:gd name="T15" fmla="*/ 0 w 208"/>
                <a:gd name="T16" fmla="*/ 0 h 110"/>
                <a:gd name="T17" fmla="*/ 208 w 208"/>
                <a:gd name="T18" fmla="*/ 110 h 110"/>
              </a:gdLst>
              <a:ahLst/>
              <a:cxnLst>
                <a:cxn ang="T10">
                  <a:pos x="T0" y="T1"/>
                </a:cxn>
                <a:cxn ang="T11">
                  <a:pos x="T2" y="T3"/>
                </a:cxn>
                <a:cxn ang="T12">
                  <a:pos x="T4" y="T5"/>
                </a:cxn>
                <a:cxn ang="T13">
                  <a:pos x="T6" y="T7"/>
                </a:cxn>
                <a:cxn ang="T14">
                  <a:pos x="T8" y="T9"/>
                </a:cxn>
              </a:cxnLst>
              <a:rect l="T15" t="T16" r="T17" b="T18"/>
              <a:pathLst>
                <a:path w="208" h="110">
                  <a:moveTo>
                    <a:pt x="53" y="0"/>
                  </a:moveTo>
                  <a:lnTo>
                    <a:pt x="0" y="58"/>
                  </a:lnTo>
                  <a:lnTo>
                    <a:pt x="186" y="110"/>
                  </a:lnTo>
                  <a:lnTo>
                    <a:pt x="208" y="70"/>
                  </a:lnTo>
                  <a:lnTo>
                    <a:pt x="5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28" name="Freeform 126">
              <a:extLst>
                <a:ext uri="{FF2B5EF4-FFF2-40B4-BE49-F238E27FC236}">
                  <a16:creationId xmlns:a16="http://schemas.microsoft.com/office/drawing/2014/main" id="{23090E1E-98BC-4848-B5AB-31A9FCD81AEE}"/>
                </a:ext>
              </a:extLst>
            </p:cNvPr>
            <p:cNvSpPr>
              <a:spLocks/>
            </p:cNvSpPr>
            <p:nvPr/>
          </p:nvSpPr>
          <p:spPr bwMode="auto">
            <a:xfrm>
              <a:off x="463" y="2356"/>
              <a:ext cx="46" cy="13"/>
            </a:xfrm>
            <a:custGeom>
              <a:avLst/>
              <a:gdLst>
                <a:gd name="T0" fmla="*/ 0 w 233"/>
                <a:gd name="T1" fmla="*/ 0 h 67"/>
                <a:gd name="T2" fmla="*/ 0 w 233"/>
                <a:gd name="T3" fmla="*/ 0 h 67"/>
                <a:gd name="T4" fmla="*/ 0 w 233"/>
                <a:gd name="T5" fmla="*/ 0 h 67"/>
                <a:gd name="T6" fmla="*/ 0 w 233"/>
                <a:gd name="T7" fmla="*/ 0 h 67"/>
                <a:gd name="T8" fmla="*/ 0 w 233"/>
                <a:gd name="T9" fmla="*/ 0 h 67"/>
                <a:gd name="T10" fmla="*/ 0 w 233"/>
                <a:gd name="T11" fmla="*/ 0 h 67"/>
                <a:gd name="T12" fmla="*/ 0 w 233"/>
                <a:gd name="T13" fmla="*/ 0 h 67"/>
                <a:gd name="T14" fmla="*/ 0 60000 65536"/>
                <a:gd name="T15" fmla="*/ 0 60000 65536"/>
                <a:gd name="T16" fmla="*/ 0 60000 65536"/>
                <a:gd name="T17" fmla="*/ 0 60000 65536"/>
                <a:gd name="T18" fmla="*/ 0 60000 65536"/>
                <a:gd name="T19" fmla="*/ 0 60000 65536"/>
                <a:gd name="T20" fmla="*/ 0 60000 65536"/>
                <a:gd name="T21" fmla="*/ 0 w 233"/>
                <a:gd name="T22" fmla="*/ 0 h 67"/>
                <a:gd name="T23" fmla="*/ 233 w 233"/>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 h="67">
                  <a:moveTo>
                    <a:pt x="27" y="0"/>
                  </a:moveTo>
                  <a:lnTo>
                    <a:pt x="0" y="32"/>
                  </a:lnTo>
                  <a:lnTo>
                    <a:pt x="115" y="62"/>
                  </a:lnTo>
                  <a:lnTo>
                    <a:pt x="168" y="67"/>
                  </a:lnTo>
                  <a:lnTo>
                    <a:pt x="233" y="64"/>
                  </a:lnTo>
                  <a:lnTo>
                    <a:pt x="165" y="30"/>
                  </a:lnTo>
                  <a:lnTo>
                    <a:pt x="27"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29" name="Freeform 127">
              <a:extLst>
                <a:ext uri="{FF2B5EF4-FFF2-40B4-BE49-F238E27FC236}">
                  <a16:creationId xmlns:a16="http://schemas.microsoft.com/office/drawing/2014/main" id="{A9A3CC7B-D8AA-4891-B01D-D17E7B2A88E7}"/>
                </a:ext>
              </a:extLst>
            </p:cNvPr>
            <p:cNvSpPr>
              <a:spLocks/>
            </p:cNvSpPr>
            <p:nvPr/>
          </p:nvSpPr>
          <p:spPr bwMode="auto">
            <a:xfrm>
              <a:off x="376" y="2341"/>
              <a:ext cx="134" cy="41"/>
            </a:xfrm>
            <a:custGeom>
              <a:avLst/>
              <a:gdLst>
                <a:gd name="T0" fmla="*/ 0 w 670"/>
                <a:gd name="T1" fmla="*/ 0 h 209"/>
                <a:gd name="T2" fmla="*/ 0 w 670"/>
                <a:gd name="T3" fmla="*/ 0 h 209"/>
                <a:gd name="T4" fmla="*/ 0 w 670"/>
                <a:gd name="T5" fmla="*/ 0 h 209"/>
                <a:gd name="T6" fmla="*/ 0 w 670"/>
                <a:gd name="T7" fmla="*/ 0 h 209"/>
                <a:gd name="T8" fmla="*/ 0 w 670"/>
                <a:gd name="T9" fmla="*/ 0 h 209"/>
                <a:gd name="T10" fmla="*/ 0 w 670"/>
                <a:gd name="T11" fmla="*/ 0 h 209"/>
                <a:gd name="T12" fmla="*/ 0 w 670"/>
                <a:gd name="T13" fmla="*/ 0 h 209"/>
                <a:gd name="T14" fmla="*/ 0 w 670"/>
                <a:gd name="T15" fmla="*/ 0 h 209"/>
                <a:gd name="T16" fmla="*/ 0 w 670"/>
                <a:gd name="T17" fmla="*/ 0 h 209"/>
                <a:gd name="T18" fmla="*/ 0 w 670"/>
                <a:gd name="T19" fmla="*/ 0 h 209"/>
                <a:gd name="T20" fmla="*/ 0 w 670"/>
                <a:gd name="T21" fmla="*/ 0 h 209"/>
                <a:gd name="T22" fmla="*/ 0 w 670"/>
                <a:gd name="T23" fmla="*/ 0 h 209"/>
                <a:gd name="T24" fmla="*/ 0 w 670"/>
                <a:gd name="T25" fmla="*/ 0 h 209"/>
                <a:gd name="T26" fmla="*/ 0 w 670"/>
                <a:gd name="T27" fmla="*/ 0 h 209"/>
                <a:gd name="T28" fmla="*/ 0 w 670"/>
                <a:gd name="T29" fmla="*/ 0 h 209"/>
                <a:gd name="T30" fmla="*/ 0 w 670"/>
                <a:gd name="T31" fmla="*/ 0 h 209"/>
                <a:gd name="T32" fmla="*/ 0 w 670"/>
                <a:gd name="T33" fmla="*/ 0 h 209"/>
                <a:gd name="T34" fmla="*/ 0 w 670"/>
                <a:gd name="T35" fmla="*/ 0 h 209"/>
                <a:gd name="T36" fmla="*/ 0 w 670"/>
                <a:gd name="T37" fmla="*/ 0 h 2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0"/>
                <a:gd name="T58" fmla="*/ 0 h 209"/>
                <a:gd name="T59" fmla="*/ 670 w 670"/>
                <a:gd name="T60" fmla="*/ 209 h 2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0" h="209">
                  <a:moveTo>
                    <a:pt x="670" y="178"/>
                  </a:moveTo>
                  <a:lnTo>
                    <a:pt x="670" y="146"/>
                  </a:lnTo>
                  <a:lnTo>
                    <a:pt x="582" y="155"/>
                  </a:lnTo>
                  <a:lnTo>
                    <a:pt x="442" y="134"/>
                  </a:lnTo>
                  <a:lnTo>
                    <a:pt x="361" y="116"/>
                  </a:lnTo>
                  <a:lnTo>
                    <a:pt x="206" y="66"/>
                  </a:lnTo>
                  <a:lnTo>
                    <a:pt x="140" y="58"/>
                  </a:lnTo>
                  <a:lnTo>
                    <a:pt x="73" y="34"/>
                  </a:lnTo>
                  <a:lnTo>
                    <a:pt x="40" y="0"/>
                  </a:lnTo>
                  <a:lnTo>
                    <a:pt x="0" y="43"/>
                  </a:lnTo>
                  <a:lnTo>
                    <a:pt x="0" y="132"/>
                  </a:lnTo>
                  <a:lnTo>
                    <a:pt x="49" y="146"/>
                  </a:lnTo>
                  <a:lnTo>
                    <a:pt x="170" y="162"/>
                  </a:lnTo>
                  <a:lnTo>
                    <a:pt x="218" y="167"/>
                  </a:lnTo>
                  <a:lnTo>
                    <a:pt x="298" y="196"/>
                  </a:lnTo>
                  <a:lnTo>
                    <a:pt x="388" y="209"/>
                  </a:lnTo>
                  <a:lnTo>
                    <a:pt x="452" y="209"/>
                  </a:lnTo>
                  <a:lnTo>
                    <a:pt x="553" y="209"/>
                  </a:lnTo>
                  <a:lnTo>
                    <a:pt x="670" y="1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0" name="Freeform 128">
              <a:extLst>
                <a:ext uri="{FF2B5EF4-FFF2-40B4-BE49-F238E27FC236}">
                  <a16:creationId xmlns:a16="http://schemas.microsoft.com/office/drawing/2014/main" id="{167D62F8-D48E-4660-BAD2-A349D713BD11}"/>
                </a:ext>
              </a:extLst>
            </p:cNvPr>
            <p:cNvSpPr>
              <a:spLocks/>
            </p:cNvSpPr>
            <p:nvPr/>
          </p:nvSpPr>
          <p:spPr bwMode="auto">
            <a:xfrm>
              <a:off x="386" y="2317"/>
              <a:ext cx="44" cy="34"/>
            </a:xfrm>
            <a:custGeom>
              <a:avLst/>
              <a:gdLst>
                <a:gd name="T0" fmla="*/ 0 w 219"/>
                <a:gd name="T1" fmla="*/ 0 h 171"/>
                <a:gd name="T2" fmla="*/ 0 w 219"/>
                <a:gd name="T3" fmla="*/ 0 h 171"/>
                <a:gd name="T4" fmla="*/ 0 w 219"/>
                <a:gd name="T5" fmla="*/ 0 h 171"/>
                <a:gd name="T6" fmla="*/ 0 w 219"/>
                <a:gd name="T7" fmla="*/ 0 h 171"/>
                <a:gd name="T8" fmla="*/ 0 w 219"/>
                <a:gd name="T9" fmla="*/ 0 h 171"/>
                <a:gd name="T10" fmla="*/ 0 w 219"/>
                <a:gd name="T11" fmla="*/ 0 h 171"/>
                <a:gd name="T12" fmla="*/ 0 w 219"/>
                <a:gd name="T13" fmla="*/ 0 h 171"/>
                <a:gd name="T14" fmla="*/ 0 w 219"/>
                <a:gd name="T15" fmla="*/ 0 h 171"/>
                <a:gd name="T16" fmla="*/ 0 w 219"/>
                <a:gd name="T17" fmla="*/ 0 h 171"/>
                <a:gd name="T18" fmla="*/ 0 w 219"/>
                <a:gd name="T19" fmla="*/ 0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171"/>
                <a:gd name="T32" fmla="*/ 219 w 219"/>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171">
                  <a:moveTo>
                    <a:pt x="214" y="11"/>
                  </a:moveTo>
                  <a:lnTo>
                    <a:pt x="207" y="96"/>
                  </a:lnTo>
                  <a:lnTo>
                    <a:pt x="219" y="114"/>
                  </a:lnTo>
                  <a:lnTo>
                    <a:pt x="170" y="171"/>
                  </a:lnTo>
                  <a:lnTo>
                    <a:pt x="103" y="171"/>
                  </a:lnTo>
                  <a:lnTo>
                    <a:pt x="26" y="146"/>
                  </a:lnTo>
                  <a:lnTo>
                    <a:pt x="0" y="112"/>
                  </a:lnTo>
                  <a:lnTo>
                    <a:pt x="15" y="89"/>
                  </a:lnTo>
                  <a:lnTo>
                    <a:pt x="20" y="0"/>
                  </a:lnTo>
                  <a:lnTo>
                    <a:pt x="214" y="1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31" name="Group 129">
            <a:extLst>
              <a:ext uri="{FF2B5EF4-FFF2-40B4-BE49-F238E27FC236}">
                <a16:creationId xmlns:a16="http://schemas.microsoft.com/office/drawing/2014/main" id="{5F72EC0D-3571-4AA3-95B5-AC37285A153B}"/>
              </a:ext>
            </a:extLst>
          </p:cNvPr>
          <p:cNvGrpSpPr>
            <a:grpSpLocks/>
          </p:cNvGrpSpPr>
          <p:nvPr/>
        </p:nvGrpSpPr>
        <p:grpSpPr bwMode="auto">
          <a:xfrm>
            <a:off x="563562" y="4200307"/>
            <a:ext cx="92075" cy="225425"/>
            <a:chOff x="378" y="2191"/>
            <a:chExt cx="58" cy="142"/>
          </a:xfrm>
        </p:grpSpPr>
        <p:sp>
          <p:nvSpPr>
            <p:cNvPr id="132" name="Freeform 130">
              <a:extLst>
                <a:ext uri="{FF2B5EF4-FFF2-40B4-BE49-F238E27FC236}">
                  <a16:creationId xmlns:a16="http://schemas.microsoft.com/office/drawing/2014/main" id="{6DF807E2-633E-48D2-9AE0-88F853848EF5}"/>
                </a:ext>
              </a:extLst>
            </p:cNvPr>
            <p:cNvSpPr>
              <a:spLocks/>
            </p:cNvSpPr>
            <p:nvPr/>
          </p:nvSpPr>
          <p:spPr bwMode="auto">
            <a:xfrm>
              <a:off x="378" y="2191"/>
              <a:ext cx="58" cy="142"/>
            </a:xfrm>
            <a:custGeom>
              <a:avLst/>
              <a:gdLst>
                <a:gd name="T0" fmla="*/ 0 w 292"/>
                <a:gd name="T1" fmla="*/ 0 h 710"/>
                <a:gd name="T2" fmla="*/ 0 w 292"/>
                <a:gd name="T3" fmla="*/ 0 h 710"/>
                <a:gd name="T4" fmla="*/ 0 w 292"/>
                <a:gd name="T5" fmla="*/ 0 h 710"/>
                <a:gd name="T6" fmla="*/ 0 w 292"/>
                <a:gd name="T7" fmla="*/ 0 h 710"/>
                <a:gd name="T8" fmla="*/ 0 w 292"/>
                <a:gd name="T9" fmla="*/ 0 h 710"/>
                <a:gd name="T10" fmla="*/ 0 w 292"/>
                <a:gd name="T11" fmla="*/ 0 h 710"/>
                <a:gd name="T12" fmla="*/ 0 w 292"/>
                <a:gd name="T13" fmla="*/ 0 h 710"/>
                <a:gd name="T14" fmla="*/ 0 w 292"/>
                <a:gd name="T15" fmla="*/ 0 h 710"/>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710"/>
                <a:gd name="T26" fmla="*/ 292 w 292"/>
                <a:gd name="T27" fmla="*/ 710 h 7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710">
                  <a:moveTo>
                    <a:pt x="24" y="15"/>
                  </a:moveTo>
                  <a:lnTo>
                    <a:pt x="6" y="256"/>
                  </a:lnTo>
                  <a:lnTo>
                    <a:pt x="10" y="454"/>
                  </a:lnTo>
                  <a:lnTo>
                    <a:pt x="0" y="678"/>
                  </a:lnTo>
                  <a:lnTo>
                    <a:pt x="144" y="710"/>
                  </a:lnTo>
                  <a:lnTo>
                    <a:pt x="283" y="710"/>
                  </a:lnTo>
                  <a:lnTo>
                    <a:pt x="292" y="0"/>
                  </a:lnTo>
                  <a:lnTo>
                    <a:pt x="24" y="15"/>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3" name="Freeform 131">
              <a:extLst>
                <a:ext uri="{FF2B5EF4-FFF2-40B4-BE49-F238E27FC236}">
                  <a16:creationId xmlns:a16="http://schemas.microsoft.com/office/drawing/2014/main" id="{B099338B-21F3-48C6-9A49-655460852FE7}"/>
                </a:ext>
              </a:extLst>
            </p:cNvPr>
            <p:cNvSpPr>
              <a:spLocks/>
            </p:cNvSpPr>
            <p:nvPr/>
          </p:nvSpPr>
          <p:spPr bwMode="auto">
            <a:xfrm>
              <a:off x="383" y="2193"/>
              <a:ext cx="50" cy="136"/>
            </a:xfrm>
            <a:custGeom>
              <a:avLst/>
              <a:gdLst>
                <a:gd name="T0" fmla="*/ 0 w 252"/>
                <a:gd name="T1" fmla="*/ 0 h 681"/>
                <a:gd name="T2" fmla="*/ 0 w 252"/>
                <a:gd name="T3" fmla="*/ 0 h 681"/>
                <a:gd name="T4" fmla="*/ 0 w 252"/>
                <a:gd name="T5" fmla="*/ 0 h 681"/>
                <a:gd name="T6" fmla="*/ 0 w 252"/>
                <a:gd name="T7" fmla="*/ 0 h 681"/>
                <a:gd name="T8" fmla="*/ 0 w 252"/>
                <a:gd name="T9" fmla="*/ 0 h 681"/>
                <a:gd name="T10" fmla="*/ 0 w 252"/>
                <a:gd name="T11" fmla="*/ 0 h 681"/>
                <a:gd name="T12" fmla="*/ 0 w 252"/>
                <a:gd name="T13" fmla="*/ 0 h 681"/>
                <a:gd name="T14" fmla="*/ 0 w 252"/>
                <a:gd name="T15" fmla="*/ 0 h 681"/>
                <a:gd name="T16" fmla="*/ 0 60000 65536"/>
                <a:gd name="T17" fmla="*/ 0 60000 65536"/>
                <a:gd name="T18" fmla="*/ 0 60000 65536"/>
                <a:gd name="T19" fmla="*/ 0 60000 65536"/>
                <a:gd name="T20" fmla="*/ 0 60000 65536"/>
                <a:gd name="T21" fmla="*/ 0 60000 65536"/>
                <a:gd name="T22" fmla="*/ 0 60000 65536"/>
                <a:gd name="T23" fmla="*/ 0 60000 65536"/>
                <a:gd name="T24" fmla="*/ 0 w 252"/>
                <a:gd name="T25" fmla="*/ 0 h 681"/>
                <a:gd name="T26" fmla="*/ 252 w 252"/>
                <a:gd name="T27" fmla="*/ 681 h 6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2" h="681">
                  <a:moveTo>
                    <a:pt x="23" y="21"/>
                  </a:moveTo>
                  <a:lnTo>
                    <a:pt x="0" y="223"/>
                  </a:lnTo>
                  <a:lnTo>
                    <a:pt x="5" y="385"/>
                  </a:lnTo>
                  <a:lnTo>
                    <a:pt x="5" y="633"/>
                  </a:lnTo>
                  <a:lnTo>
                    <a:pt x="128" y="681"/>
                  </a:lnTo>
                  <a:lnTo>
                    <a:pt x="238" y="681"/>
                  </a:lnTo>
                  <a:lnTo>
                    <a:pt x="252" y="0"/>
                  </a:lnTo>
                  <a:lnTo>
                    <a:pt x="23" y="2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34" name="Group 132">
            <a:extLst>
              <a:ext uri="{FF2B5EF4-FFF2-40B4-BE49-F238E27FC236}">
                <a16:creationId xmlns:a16="http://schemas.microsoft.com/office/drawing/2014/main" id="{88F0AEA3-42B6-433C-B2CB-E783BDEF40AD}"/>
              </a:ext>
            </a:extLst>
          </p:cNvPr>
          <p:cNvGrpSpPr>
            <a:grpSpLocks/>
          </p:cNvGrpSpPr>
          <p:nvPr/>
        </p:nvGrpSpPr>
        <p:grpSpPr bwMode="auto">
          <a:xfrm>
            <a:off x="611187" y="4428907"/>
            <a:ext cx="223838" cy="112712"/>
            <a:chOff x="408" y="2335"/>
            <a:chExt cx="141" cy="71"/>
          </a:xfrm>
        </p:grpSpPr>
        <p:sp>
          <p:nvSpPr>
            <p:cNvPr id="135" name="Freeform 133">
              <a:extLst>
                <a:ext uri="{FF2B5EF4-FFF2-40B4-BE49-F238E27FC236}">
                  <a16:creationId xmlns:a16="http://schemas.microsoft.com/office/drawing/2014/main" id="{EFCC58C7-E0F6-4B6B-BF73-488BB9327178}"/>
                </a:ext>
              </a:extLst>
            </p:cNvPr>
            <p:cNvSpPr>
              <a:spLocks/>
            </p:cNvSpPr>
            <p:nvPr/>
          </p:nvSpPr>
          <p:spPr bwMode="auto">
            <a:xfrm>
              <a:off x="408" y="2335"/>
              <a:ext cx="141" cy="71"/>
            </a:xfrm>
            <a:custGeom>
              <a:avLst/>
              <a:gdLst>
                <a:gd name="T0" fmla="*/ 0 w 703"/>
                <a:gd name="T1" fmla="*/ 0 h 356"/>
                <a:gd name="T2" fmla="*/ 0 w 703"/>
                <a:gd name="T3" fmla="*/ 0 h 356"/>
                <a:gd name="T4" fmla="*/ 0 w 703"/>
                <a:gd name="T5" fmla="*/ 0 h 356"/>
                <a:gd name="T6" fmla="*/ 0 w 703"/>
                <a:gd name="T7" fmla="*/ 0 h 356"/>
                <a:gd name="T8" fmla="*/ 0 w 703"/>
                <a:gd name="T9" fmla="*/ 0 h 356"/>
                <a:gd name="T10" fmla="*/ 0 w 703"/>
                <a:gd name="T11" fmla="*/ 0 h 356"/>
                <a:gd name="T12" fmla="*/ 0 w 703"/>
                <a:gd name="T13" fmla="*/ 0 h 356"/>
                <a:gd name="T14" fmla="*/ 0 w 703"/>
                <a:gd name="T15" fmla="*/ 0 h 356"/>
                <a:gd name="T16" fmla="*/ 0 w 703"/>
                <a:gd name="T17" fmla="*/ 0 h 356"/>
                <a:gd name="T18" fmla="*/ 0 w 703"/>
                <a:gd name="T19" fmla="*/ 0 h 356"/>
                <a:gd name="T20" fmla="*/ 0 w 703"/>
                <a:gd name="T21" fmla="*/ 0 h 356"/>
                <a:gd name="T22" fmla="*/ 0 w 703"/>
                <a:gd name="T23" fmla="*/ 0 h 356"/>
                <a:gd name="T24" fmla="*/ 0 w 703"/>
                <a:gd name="T25" fmla="*/ 0 h 356"/>
                <a:gd name="T26" fmla="*/ 0 w 703"/>
                <a:gd name="T27" fmla="*/ 0 h 356"/>
                <a:gd name="T28" fmla="*/ 0 w 703"/>
                <a:gd name="T29" fmla="*/ 0 h 356"/>
                <a:gd name="T30" fmla="*/ 0 w 703"/>
                <a:gd name="T31" fmla="*/ 0 h 356"/>
                <a:gd name="T32" fmla="*/ 0 w 703"/>
                <a:gd name="T33" fmla="*/ 0 h 356"/>
                <a:gd name="T34" fmla="*/ 0 w 703"/>
                <a:gd name="T35" fmla="*/ 0 h 356"/>
                <a:gd name="T36" fmla="*/ 0 w 703"/>
                <a:gd name="T37" fmla="*/ 0 h 356"/>
                <a:gd name="T38" fmla="*/ 0 w 703"/>
                <a:gd name="T39" fmla="*/ 0 h 3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3"/>
                <a:gd name="T61" fmla="*/ 0 h 356"/>
                <a:gd name="T62" fmla="*/ 703 w 703"/>
                <a:gd name="T63" fmla="*/ 356 h 3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3" h="356">
                  <a:moveTo>
                    <a:pt x="285" y="13"/>
                  </a:moveTo>
                  <a:lnTo>
                    <a:pt x="280" y="104"/>
                  </a:lnTo>
                  <a:lnTo>
                    <a:pt x="463" y="191"/>
                  </a:lnTo>
                  <a:lnTo>
                    <a:pt x="617" y="227"/>
                  </a:lnTo>
                  <a:lnTo>
                    <a:pt x="703" y="264"/>
                  </a:lnTo>
                  <a:lnTo>
                    <a:pt x="698" y="314"/>
                  </a:lnTo>
                  <a:lnTo>
                    <a:pt x="588" y="345"/>
                  </a:lnTo>
                  <a:lnTo>
                    <a:pt x="420" y="356"/>
                  </a:lnTo>
                  <a:lnTo>
                    <a:pt x="280" y="332"/>
                  </a:lnTo>
                  <a:lnTo>
                    <a:pt x="194" y="307"/>
                  </a:lnTo>
                  <a:lnTo>
                    <a:pt x="188" y="335"/>
                  </a:lnTo>
                  <a:lnTo>
                    <a:pt x="76" y="332"/>
                  </a:lnTo>
                  <a:lnTo>
                    <a:pt x="8" y="320"/>
                  </a:lnTo>
                  <a:lnTo>
                    <a:pt x="8" y="271"/>
                  </a:lnTo>
                  <a:lnTo>
                    <a:pt x="0" y="243"/>
                  </a:lnTo>
                  <a:lnTo>
                    <a:pt x="0" y="174"/>
                  </a:lnTo>
                  <a:lnTo>
                    <a:pt x="22" y="136"/>
                  </a:lnTo>
                  <a:lnTo>
                    <a:pt x="56" y="94"/>
                  </a:lnTo>
                  <a:lnTo>
                    <a:pt x="64" y="0"/>
                  </a:lnTo>
                  <a:lnTo>
                    <a:pt x="285" y="13"/>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6" name="Freeform 134">
              <a:extLst>
                <a:ext uri="{FF2B5EF4-FFF2-40B4-BE49-F238E27FC236}">
                  <a16:creationId xmlns:a16="http://schemas.microsoft.com/office/drawing/2014/main" id="{C738CB4C-2D4D-4325-BE43-D054CC9B3E0F}"/>
                </a:ext>
              </a:extLst>
            </p:cNvPr>
            <p:cNvSpPr>
              <a:spLocks/>
            </p:cNvSpPr>
            <p:nvPr/>
          </p:nvSpPr>
          <p:spPr bwMode="auto">
            <a:xfrm>
              <a:off x="455" y="2361"/>
              <a:ext cx="42" cy="22"/>
            </a:xfrm>
            <a:custGeom>
              <a:avLst/>
              <a:gdLst>
                <a:gd name="T0" fmla="*/ 0 w 210"/>
                <a:gd name="T1" fmla="*/ 0 h 111"/>
                <a:gd name="T2" fmla="*/ 0 w 210"/>
                <a:gd name="T3" fmla="*/ 0 h 111"/>
                <a:gd name="T4" fmla="*/ 0 w 210"/>
                <a:gd name="T5" fmla="*/ 0 h 111"/>
                <a:gd name="T6" fmla="*/ 0 w 210"/>
                <a:gd name="T7" fmla="*/ 0 h 111"/>
                <a:gd name="T8" fmla="*/ 0 w 210"/>
                <a:gd name="T9" fmla="*/ 0 h 111"/>
                <a:gd name="T10" fmla="*/ 0 60000 65536"/>
                <a:gd name="T11" fmla="*/ 0 60000 65536"/>
                <a:gd name="T12" fmla="*/ 0 60000 65536"/>
                <a:gd name="T13" fmla="*/ 0 60000 65536"/>
                <a:gd name="T14" fmla="*/ 0 60000 65536"/>
                <a:gd name="T15" fmla="*/ 0 w 210"/>
                <a:gd name="T16" fmla="*/ 0 h 111"/>
                <a:gd name="T17" fmla="*/ 210 w 210"/>
                <a:gd name="T18" fmla="*/ 111 h 111"/>
              </a:gdLst>
              <a:ahLst/>
              <a:cxnLst>
                <a:cxn ang="T10">
                  <a:pos x="T0" y="T1"/>
                </a:cxn>
                <a:cxn ang="T11">
                  <a:pos x="T2" y="T3"/>
                </a:cxn>
                <a:cxn ang="T12">
                  <a:pos x="T4" y="T5"/>
                </a:cxn>
                <a:cxn ang="T13">
                  <a:pos x="T6" y="T7"/>
                </a:cxn>
                <a:cxn ang="T14">
                  <a:pos x="T8" y="T9"/>
                </a:cxn>
              </a:cxnLst>
              <a:rect l="T15" t="T16" r="T17" b="T18"/>
              <a:pathLst>
                <a:path w="210" h="111">
                  <a:moveTo>
                    <a:pt x="53" y="0"/>
                  </a:moveTo>
                  <a:lnTo>
                    <a:pt x="0" y="60"/>
                  </a:lnTo>
                  <a:lnTo>
                    <a:pt x="187" y="111"/>
                  </a:lnTo>
                  <a:lnTo>
                    <a:pt x="210" y="71"/>
                  </a:lnTo>
                  <a:lnTo>
                    <a:pt x="5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7" name="Freeform 135">
              <a:extLst>
                <a:ext uri="{FF2B5EF4-FFF2-40B4-BE49-F238E27FC236}">
                  <a16:creationId xmlns:a16="http://schemas.microsoft.com/office/drawing/2014/main" id="{4FE7EEDD-F4BA-4F18-A5D1-FA328D758F80}"/>
                </a:ext>
              </a:extLst>
            </p:cNvPr>
            <p:cNvSpPr>
              <a:spLocks/>
            </p:cNvSpPr>
            <p:nvPr/>
          </p:nvSpPr>
          <p:spPr bwMode="auto">
            <a:xfrm>
              <a:off x="497" y="2377"/>
              <a:ext cx="47" cy="13"/>
            </a:xfrm>
            <a:custGeom>
              <a:avLst/>
              <a:gdLst>
                <a:gd name="T0" fmla="*/ 0 w 237"/>
                <a:gd name="T1" fmla="*/ 0 h 66"/>
                <a:gd name="T2" fmla="*/ 0 w 237"/>
                <a:gd name="T3" fmla="*/ 0 h 66"/>
                <a:gd name="T4" fmla="*/ 0 w 237"/>
                <a:gd name="T5" fmla="*/ 0 h 66"/>
                <a:gd name="T6" fmla="*/ 0 w 237"/>
                <a:gd name="T7" fmla="*/ 0 h 66"/>
                <a:gd name="T8" fmla="*/ 0 w 237"/>
                <a:gd name="T9" fmla="*/ 0 h 66"/>
                <a:gd name="T10" fmla="*/ 0 w 237"/>
                <a:gd name="T11" fmla="*/ 0 h 66"/>
                <a:gd name="T12" fmla="*/ 0 w 237"/>
                <a:gd name="T13" fmla="*/ 0 h 66"/>
                <a:gd name="T14" fmla="*/ 0 60000 65536"/>
                <a:gd name="T15" fmla="*/ 0 60000 65536"/>
                <a:gd name="T16" fmla="*/ 0 60000 65536"/>
                <a:gd name="T17" fmla="*/ 0 60000 65536"/>
                <a:gd name="T18" fmla="*/ 0 60000 65536"/>
                <a:gd name="T19" fmla="*/ 0 60000 65536"/>
                <a:gd name="T20" fmla="*/ 0 60000 65536"/>
                <a:gd name="T21" fmla="*/ 0 w 237"/>
                <a:gd name="T22" fmla="*/ 0 h 66"/>
                <a:gd name="T23" fmla="*/ 237 w 237"/>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66">
                  <a:moveTo>
                    <a:pt x="27" y="0"/>
                  </a:moveTo>
                  <a:lnTo>
                    <a:pt x="0" y="31"/>
                  </a:lnTo>
                  <a:lnTo>
                    <a:pt x="116" y="59"/>
                  </a:lnTo>
                  <a:lnTo>
                    <a:pt x="171" y="66"/>
                  </a:lnTo>
                  <a:lnTo>
                    <a:pt x="237" y="61"/>
                  </a:lnTo>
                  <a:lnTo>
                    <a:pt x="168" y="28"/>
                  </a:lnTo>
                  <a:lnTo>
                    <a:pt x="27"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8" name="Freeform 136">
              <a:extLst>
                <a:ext uri="{FF2B5EF4-FFF2-40B4-BE49-F238E27FC236}">
                  <a16:creationId xmlns:a16="http://schemas.microsoft.com/office/drawing/2014/main" id="{59AD864A-7106-427F-9E0E-740167C72365}"/>
                </a:ext>
              </a:extLst>
            </p:cNvPr>
            <p:cNvSpPr>
              <a:spLocks/>
            </p:cNvSpPr>
            <p:nvPr/>
          </p:nvSpPr>
          <p:spPr bwMode="auto">
            <a:xfrm>
              <a:off x="410" y="2361"/>
              <a:ext cx="135" cy="42"/>
            </a:xfrm>
            <a:custGeom>
              <a:avLst/>
              <a:gdLst>
                <a:gd name="T0" fmla="*/ 0 w 678"/>
                <a:gd name="T1" fmla="*/ 0 h 211"/>
                <a:gd name="T2" fmla="*/ 0 w 678"/>
                <a:gd name="T3" fmla="*/ 0 h 211"/>
                <a:gd name="T4" fmla="*/ 0 w 678"/>
                <a:gd name="T5" fmla="*/ 0 h 211"/>
                <a:gd name="T6" fmla="*/ 0 w 678"/>
                <a:gd name="T7" fmla="*/ 0 h 211"/>
                <a:gd name="T8" fmla="*/ 0 w 678"/>
                <a:gd name="T9" fmla="*/ 0 h 211"/>
                <a:gd name="T10" fmla="*/ 0 w 678"/>
                <a:gd name="T11" fmla="*/ 0 h 211"/>
                <a:gd name="T12" fmla="*/ 0 w 678"/>
                <a:gd name="T13" fmla="*/ 0 h 211"/>
                <a:gd name="T14" fmla="*/ 0 w 678"/>
                <a:gd name="T15" fmla="*/ 0 h 211"/>
                <a:gd name="T16" fmla="*/ 0 w 678"/>
                <a:gd name="T17" fmla="*/ 0 h 211"/>
                <a:gd name="T18" fmla="*/ 0 w 678"/>
                <a:gd name="T19" fmla="*/ 0 h 211"/>
                <a:gd name="T20" fmla="*/ 0 w 678"/>
                <a:gd name="T21" fmla="*/ 0 h 211"/>
                <a:gd name="T22" fmla="*/ 0 w 678"/>
                <a:gd name="T23" fmla="*/ 0 h 211"/>
                <a:gd name="T24" fmla="*/ 0 w 678"/>
                <a:gd name="T25" fmla="*/ 0 h 211"/>
                <a:gd name="T26" fmla="*/ 0 w 678"/>
                <a:gd name="T27" fmla="*/ 0 h 211"/>
                <a:gd name="T28" fmla="*/ 0 w 678"/>
                <a:gd name="T29" fmla="*/ 0 h 211"/>
                <a:gd name="T30" fmla="*/ 0 w 678"/>
                <a:gd name="T31" fmla="*/ 0 h 211"/>
                <a:gd name="T32" fmla="*/ 0 w 678"/>
                <a:gd name="T33" fmla="*/ 0 h 211"/>
                <a:gd name="T34" fmla="*/ 0 w 678"/>
                <a:gd name="T35" fmla="*/ 0 h 211"/>
                <a:gd name="T36" fmla="*/ 0 w 678"/>
                <a:gd name="T37" fmla="*/ 0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8"/>
                <a:gd name="T58" fmla="*/ 0 h 211"/>
                <a:gd name="T59" fmla="*/ 678 w 678"/>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8" h="211">
                  <a:moveTo>
                    <a:pt x="678" y="178"/>
                  </a:moveTo>
                  <a:lnTo>
                    <a:pt x="678" y="147"/>
                  </a:lnTo>
                  <a:lnTo>
                    <a:pt x="590" y="156"/>
                  </a:lnTo>
                  <a:lnTo>
                    <a:pt x="446" y="136"/>
                  </a:lnTo>
                  <a:lnTo>
                    <a:pt x="365" y="117"/>
                  </a:lnTo>
                  <a:lnTo>
                    <a:pt x="209" y="66"/>
                  </a:lnTo>
                  <a:lnTo>
                    <a:pt x="140" y="60"/>
                  </a:lnTo>
                  <a:lnTo>
                    <a:pt x="74" y="35"/>
                  </a:lnTo>
                  <a:lnTo>
                    <a:pt x="39" y="0"/>
                  </a:lnTo>
                  <a:lnTo>
                    <a:pt x="0" y="44"/>
                  </a:lnTo>
                  <a:lnTo>
                    <a:pt x="0" y="133"/>
                  </a:lnTo>
                  <a:lnTo>
                    <a:pt x="50" y="147"/>
                  </a:lnTo>
                  <a:lnTo>
                    <a:pt x="171" y="162"/>
                  </a:lnTo>
                  <a:lnTo>
                    <a:pt x="220" y="170"/>
                  </a:lnTo>
                  <a:lnTo>
                    <a:pt x="300" y="197"/>
                  </a:lnTo>
                  <a:lnTo>
                    <a:pt x="392" y="211"/>
                  </a:lnTo>
                  <a:lnTo>
                    <a:pt x="458" y="211"/>
                  </a:lnTo>
                  <a:lnTo>
                    <a:pt x="560" y="211"/>
                  </a:lnTo>
                  <a:lnTo>
                    <a:pt x="678" y="1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9" name="Freeform 137">
              <a:extLst>
                <a:ext uri="{FF2B5EF4-FFF2-40B4-BE49-F238E27FC236}">
                  <a16:creationId xmlns:a16="http://schemas.microsoft.com/office/drawing/2014/main" id="{33DF7EA3-BAE3-4F4B-A0BF-6CC6F31E2A31}"/>
                </a:ext>
              </a:extLst>
            </p:cNvPr>
            <p:cNvSpPr>
              <a:spLocks/>
            </p:cNvSpPr>
            <p:nvPr/>
          </p:nvSpPr>
          <p:spPr bwMode="auto">
            <a:xfrm>
              <a:off x="419" y="2337"/>
              <a:ext cx="45" cy="34"/>
            </a:xfrm>
            <a:custGeom>
              <a:avLst/>
              <a:gdLst>
                <a:gd name="T0" fmla="*/ 0 w 224"/>
                <a:gd name="T1" fmla="*/ 0 h 170"/>
                <a:gd name="T2" fmla="*/ 0 w 224"/>
                <a:gd name="T3" fmla="*/ 0 h 170"/>
                <a:gd name="T4" fmla="*/ 0 w 224"/>
                <a:gd name="T5" fmla="*/ 0 h 170"/>
                <a:gd name="T6" fmla="*/ 0 w 224"/>
                <a:gd name="T7" fmla="*/ 0 h 170"/>
                <a:gd name="T8" fmla="*/ 0 w 224"/>
                <a:gd name="T9" fmla="*/ 0 h 170"/>
                <a:gd name="T10" fmla="*/ 0 w 224"/>
                <a:gd name="T11" fmla="*/ 0 h 170"/>
                <a:gd name="T12" fmla="*/ 0 w 224"/>
                <a:gd name="T13" fmla="*/ 0 h 170"/>
                <a:gd name="T14" fmla="*/ 0 w 224"/>
                <a:gd name="T15" fmla="*/ 0 h 170"/>
                <a:gd name="T16" fmla="*/ 0 w 224"/>
                <a:gd name="T17" fmla="*/ 0 h 170"/>
                <a:gd name="T18" fmla="*/ 0 w 224"/>
                <a:gd name="T19" fmla="*/ 0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4"/>
                <a:gd name="T31" fmla="*/ 0 h 170"/>
                <a:gd name="T32" fmla="*/ 224 w 224"/>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4" h="170">
                  <a:moveTo>
                    <a:pt x="216" y="12"/>
                  </a:moveTo>
                  <a:lnTo>
                    <a:pt x="210" y="95"/>
                  </a:lnTo>
                  <a:lnTo>
                    <a:pt x="224" y="114"/>
                  </a:lnTo>
                  <a:lnTo>
                    <a:pt x="173" y="170"/>
                  </a:lnTo>
                  <a:lnTo>
                    <a:pt x="105" y="170"/>
                  </a:lnTo>
                  <a:lnTo>
                    <a:pt x="28" y="145"/>
                  </a:lnTo>
                  <a:lnTo>
                    <a:pt x="0" y="112"/>
                  </a:lnTo>
                  <a:lnTo>
                    <a:pt x="16" y="89"/>
                  </a:lnTo>
                  <a:lnTo>
                    <a:pt x="20" y="0"/>
                  </a:lnTo>
                  <a:lnTo>
                    <a:pt x="216" y="12"/>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40" name="Oval 138">
            <a:extLst>
              <a:ext uri="{FF2B5EF4-FFF2-40B4-BE49-F238E27FC236}">
                <a16:creationId xmlns:a16="http://schemas.microsoft.com/office/drawing/2014/main" id="{D73E21FF-C550-4F20-BC9E-C96AAB12861F}"/>
              </a:ext>
            </a:extLst>
          </p:cNvPr>
          <p:cNvSpPr>
            <a:spLocks noChangeArrowheads="1"/>
          </p:cNvSpPr>
          <p:nvPr/>
        </p:nvSpPr>
        <p:spPr bwMode="auto">
          <a:xfrm>
            <a:off x="277812" y="4430494"/>
            <a:ext cx="265113" cy="103188"/>
          </a:xfrm>
          <a:prstGeom prst="ellipse">
            <a:avLst/>
          </a:prstGeom>
          <a:solidFill>
            <a:srgbClr val="606060"/>
          </a:solidFill>
          <a:ln w="3175">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1" name="Rectangle 139">
            <a:extLst>
              <a:ext uri="{FF2B5EF4-FFF2-40B4-BE49-F238E27FC236}">
                <a16:creationId xmlns:a16="http://schemas.microsoft.com/office/drawing/2014/main" id="{DD6979C0-307A-4EC2-B0DD-CAD86E262F43}"/>
              </a:ext>
            </a:extLst>
          </p:cNvPr>
          <p:cNvSpPr>
            <a:spLocks noChangeArrowheads="1"/>
          </p:cNvSpPr>
          <p:nvPr/>
        </p:nvSpPr>
        <p:spPr bwMode="auto">
          <a:xfrm>
            <a:off x="374650" y="4225707"/>
            <a:ext cx="69850" cy="234950"/>
          </a:xfrm>
          <a:prstGeom prst="rect">
            <a:avLst/>
          </a:prstGeom>
          <a:solidFill>
            <a:srgbClr val="606060"/>
          </a:solidFill>
          <a:ln w="3175">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42" name="Group 140">
            <a:extLst>
              <a:ext uri="{FF2B5EF4-FFF2-40B4-BE49-F238E27FC236}">
                <a16:creationId xmlns:a16="http://schemas.microsoft.com/office/drawing/2014/main" id="{07A84706-C7E3-4D1F-854B-D1F3D2A9DFC1}"/>
              </a:ext>
            </a:extLst>
          </p:cNvPr>
          <p:cNvGrpSpPr>
            <a:grpSpLocks/>
          </p:cNvGrpSpPr>
          <p:nvPr/>
        </p:nvGrpSpPr>
        <p:grpSpPr bwMode="auto">
          <a:xfrm>
            <a:off x="252412" y="4136807"/>
            <a:ext cx="350838" cy="122237"/>
            <a:chOff x="182" y="2151"/>
            <a:chExt cx="221" cy="77"/>
          </a:xfrm>
        </p:grpSpPr>
        <p:sp>
          <p:nvSpPr>
            <p:cNvPr id="143" name="Freeform 141">
              <a:extLst>
                <a:ext uri="{FF2B5EF4-FFF2-40B4-BE49-F238E27FC236}">
                  <a16:creationId xmlns:a16="http://schemas.microsoft.com/office/drawing/2014/main" id="{A04DB4BD-8669-46D9-9166-2B3CC69350B6}"/>
                </a:ext>
              </a:extLst>
            </p:cNvPr>
            <p:cNvSpPr>
              <a:spLocks/>
            </p:cNvSpPr>
            <p:nvPr/>
          </p:nvSpPr>
          <p:spPr bwMode="auto">
            <a:xfrm>
              <a:off x="182" y="2151"/>
              <a:ext cx="221" cy="77"/>
            </a:xfrm>
            <a:custGeom>
              <a:avLst/>
              <a:gdLst>
                <a:gd name="T0" fmla="*/ 0 w 1106"/>
                <a:gd name="T1" fmla="*/ 0 h 386"/>
                <a:gd name="T2" fmla="*/ 0 w 1106"/>
                <a:gd name="T3" fmla="*/ 0 h 386"/>
                <a:gd name="T4" fmla="*/ 0 w 1106"/>
                <a:gd name="T5" fmla="*/ 0 h 386"/>
                <a:gd name="T6" fmla="*/ 0 w 1106"/>
                <a:gd name="T7" fmla="*/ 0 h 386"/>
                <a:gd name="T8" fmla="*/ 0 w 1106"/>
                <a:gd name="T9" fmla="*/ 0 h 386"/>
                <a:gd name="T10" fmla="*/ 0 w 1106"/>
                <a:gd name="T11" fmla="*/ 0 h 386"/>
                <a:gd name="T12" fmla="*/ 0 w 1106"/>
                <a:gd name="T13" fmla="*/ 0 h 386"/>
                <a:gd name="T14" fmla="*/ 0 w 1106"/>
                <a:gd name="T15" fmla="*/ 0 h 386"/>
                <a:gd name="T16" fmla="*/ 0 60000 65536"/>
                <a:gd name="T17" fmla="*/ 0 60000 65536"/>
                <a:gd name="T18" fmla="*/ 0 60000 65536"/>
                <a:gd name="T19" fmla="*/ 0 60000 65536"/>
                <a:gd name="T20" fmla="*/ 0 60000 65536"/>
                <a:gd name="T21" fmla="*/ 0 60000 65536"/>
                <a:gd name="T22" fmla="*/ 0 60000 65536"/>
                <a:gd name="T23" fmla="*/ 0 60000 65536"/>
                <a:gd name="T24" fmla="*/ 0 w 1106"/>
                <a:gd name="T25" fmla="*/ 0 h 386"/>
                <a:gd name="T26" fmla="*/ 1106 w 1106"/>
                <a:gd name="T27" fmla="*/ 386 h 3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6" h="386">
                  <a:moveTo>
                    <a:pt x="1106" y="202"/>
                  </a:moveTo>
                  <a:lnTo>
                    <a:pt x="1099" y="321"/>
                  </a:lnTo>
                  <a:lnTo>
                    <a:pt x="735" y="386"/>
                  </a:lnTo>
                  <a:lnTo>
                    <a:pt x="334" y="386"/>
                  </a:lnTo>
                  <a:lnTo>
                    <a:pt x="19" y="288"/>
                  </a:lnTo>
                  <a:lnTo>
                    <a:pt x="0" y="10"/>
                  </a:lnTo>
                  <a:lnTo>
                    <a:pt x="625" y="0"/>
                  </a:lnTo>
                  <a:lnTo>
                    <a:pt x="1106" y="202"/>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4" name="Freeform 142">
              <a:extLst>
                <a:ext uri="{FF2B5EF4-FFF2-40B4-BE49-F238E27FC236}">
                  <a16:creationId xmlns:a16="http://schemas.microsoft.com/office/drawing/2014/main" id="{8F8D995C-6F60-41EE-8ED0-5FD52D3FF7A6}"/>
                </a:ext>
              </a:extLst>
            </p:cNvPr>
            <p:cNvSpPr>
              <a:spLocks/>
            </p:cNvSpPr>
            <p:nvPr/>
          </p:nvSpPr>
          <p:spPr bwMode="auto">
            <a:xfrm>
              <a:off x="187" y="2180"/>
              <a:ext cx="211" cy="45"/>
            </a:xfrm>
            <a:custGeom>
              <a:avLst/>
              <a:gdLst>
                <a:gd name="T0" fmla="*/ 0 w 1055"/>
                <a:gd name="T1" fmla="*/ 0 h 221"/>
                <a:gd name="T2" fmla="*/ 0 w 1055"/>
                <a:gd name="T3" fmla="*/ 0 h 221"/>
                <a:gd name="T4" fmla="*/ 0 w 1055"/>
                <a:gd name="T5" fmla="*/ 0 h 221"/>
                <a:gd name="T6" fmla="*/ 0 w 1055"/>
                <a:gd name="T7" fmla="*/ 0 h 221"/>
                <a:gd name="T8" fmla="*/ 0 w 1055"/>
                <a:gd name="T9" fmla="*/ 0 h 221"/>
                <a:gd name="T10" fmla="*/ 0 w 1055"/>
                <a:gd name="T11" fmla="*/ 0 h 221"/>
                <a:gd name="T12" fmla="*/ 0 w 1055"/>
                <a:gd name="T13" fmla="*/ 0 h 221"/>
                <a:gd name="T14" fmla="*/ 0 w 1055"/>
                <a:gd name="T15" fmla="*/ 0 h 221"/>
                <a:gd name="T16" fmla="*/ 0 w 105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5"/>
                <a:gd name="T28" fmla="*/ 0 h 221"/>
                <a:gd name="T29" fmla="*/ 1055 w 105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5" h="221">
                  <a:moveTo>
                    <a:pt x="1055" y="75"/>
                  </a:moveTo>
                  <a:lnTo>
                    <a:pt x="1049" y="162"/>
                  </a:lnTo>
                  <a:lnTo>
                    <a:pt x="721" y="221"/>
                  </a:lnTo>
                  <a:lnTo>
                    <a:pt x="296" y="221"/>
                  </a:lnTo>
                  <a:lnTo>
                    <a:pt x="0" y="119"/>
                  </a:lnTo>
                  <a:lnTo>
                    <a:pt x="0" y="0"/>
                  </a:lnTo>
                  <a:lnTo>
                    <a:pt x="283" y="119"/>
                  </a:lnTo>
                  <a:lnTo>
                    <a:pt x="716" y="124"/>
                  </a:lnTo>
                  <a:lnTo>
                    <a:pt x="1055" y="7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45" name="Freeform 143">
            <a:extLst>
              <a:ext uri="{FF2B5EF4-FFF2-40B4-BE49-F238E27FC236}">
                <a16:creationId xmlns:a16="http://schemas.microsoft.com/office/drawing/2014/main" id="{1927BE72-1F65-43ED-A6D8-19FAA8593C17}"/>
              </a:ext>
            </a:extLst>
          </p:cNvPr>
          <p:cNvSpPr>
            <a:spLocks/>
          </p:cNvSpPr>
          <p:nvPr/>
        </p:nvSpPr>
        <p:spPr bwMode="auto">
          <a:xfrm>
            <a:off x="241300" y="4008219"/>
            <a:ext cx="479425" cy="444500"/>
          </a:xfrm>
          <a:custGeom>
            <a:avLst/>
            <a:gdLst>
              <a:gd name="T0" fmla="*/ 2147483646 w 1507"/>
              <a:gd name="T1" fmla="*/ 2147483646 h 1401"/>
              <a:gd name="T2" fmla="*/ 2147483646 w 1507"/>
              <a:gd name="T3" fmla="*/ 2147483646 h 1401"/>
              <a:gd name="T4" fmla="*/ 2147483646 w 1507"/>
              <a:gd name="T5" fmla="*/ 2147483646 h 1401"/>
              <a:gd name="T6" fmla="*/ 2147483646 w 1507"/>
              <a:gd name="T7" fmla="*/ 2147483646 h 1401"/>
              <a:gd name="T8" fmla="*/ 2147483646 w 1507"/>
              <a:gd name="T9" fmla="*/ 2147483646 h 1401"/>
              <a:gd name="T10" fmla="*/ 2147483646 w 1507"/>
              <a:gd name="T11" fmla="*/ 2147483646 h 1401"/>
              <a:gd name="T12" fmla="*/ 2147483646 w 1507"/>
              <a:gd name="T13" fmla="*/ 2147483646 h 1401"/>
              <a:gd name="T14" fmla="*/ 2147483646 w 1507"/>
              <a:gd name="T15" fmla="*/ 2147483646 h 1401"/>
              <a:gd name="T16" fmla="*/ 2147483646 w 1507"/>
              <a:gd name="T17" fmla="*/ 2147483646 h 1401"/>
              <a:gd name="T18" fmla="*/ 2147483646 w 1507"/>
              <a:gd name="T19" fmla="*/ 2147483646 h 1401"/>
              <a:gd name="T20" fmla="*/ 2147483646 w 1507"/>
              <a:gd name="T21" fmla="*/ 2147483646 h 1401"/>
              <a:gd name="T22" fmla="*/ 2147483646 w 1507"/>
              <a:gd name="T23" fmla="*/ 2147483646 h 1401"/>
              <a:gd name="T24" fmla="*/ 2147483646 w 1507"/>
              <a:gd name="T25" fmla="*/ 2147483646 h 1401"/>
              <a:gd name="T26" fmla="*/ 2147483646 w 1507"/>
              <a:gd name="T27" fmla="*/ 2147483646 h 1401"/>
              <a:gd name="T28" fmla="*/ 2147483646 w 1507"/>
              <a:gd name="T29" fmla="*/ 2147483646 h 1401"/>
              <a:gd name="T30" fmla="*/ 2147483646 w 1507"/>
              <a:gd name="T31" fmla="*/ 2147483646 h 1401"/>
              <a:gd name="T32" fmla="*/ 2147483646 w 1507"/>
              <a:gd name="T33" fmla="*/ 2147483646 h 1401"/>
              <a:gd name="T34" fmla="*/ 2147483646 w 1507"/>
              <a:gd name="T35" fmla="*/ 2147483646 h 1401"/>
              <a:gd name="T36" fmla="*/ 2147483646 w 1507"/>
              <a:gd name="T37" fmla="*/ 2147483646 h 1401"/>
              <a:gd name="T38" fmla="*/ 2147483646 w 1507"/>
              <a:gd name="T39" fmla="*/ 0 h 1401"/>
              <a:gd name="T40" fmla="*/ 2147483646 w 1507"/>
              <a:gd name="T41" fmla="*/ 2147483646 h 1401"/>
              <a:gd name="T42" fmla="*/ 2147483646 w 1507"/>
              <a:gd name="T43" fmla="*/ 2147483646 h 1401"/>
              <a:gd name="T44" fmla="*/ 2147483646 w 1507"/>
              <a:gd name="T45" fmla="*/ 2147483646 h 1401"/>
              <a:gd name="T46" fmla="*/ 2147483646 w 1507"/>
              <a:gd name="T47" fmla="*/ 2147483646 h 1401"/>
              <a:gd name="T48" fmla="*/ 2147483646 w 1507"/>
              <a:gd name="T49" fmla="*/ 2147483646 h 1401"/>
              <a:gd name="T50" fmla="*/ 0 w 1507"/>
              <a:gd name="T51" fmla="*/ 2147483646 h 1401"/>
              <a:gd name="T52" fmla="*/ 2147483646 w 1507"/>
              <a:gd name="T53" fmla="*/ 2147483646 h 1401"/>
              <a:gd name="T54" fmla="*/ 2147483646 w 1507"/>
              <a:gd name="T55" fmla="*/ 2147483646 h 1401"/>
              <a:gd name="T56" fmla="*/ 2147483646 w 1507"/>
              <a:gd name="T57" fmla="*/ 2147483646 h 1401"/>
              <a:gd name="T58" fmla="*/ 2147483646 w 1507"/>
              <a:gd name="T59" fmla="*/ 2147483646 h 1401"/>
              <a:gd name="T60" fmla="*/ 2147483646 w 1507"/>
              <a:gd name="T61" fmla="*/ 2147483646 h 1401"/>
              <a:gd name="T62" fmla="*/ 2147483646 w 1507"/>
              <a:gd name="T63" fmla="*/ 2147483646 h 1401"/>
              <a:gd name="T64" fmla="*/ 2147483646 w 1507"/>
              <a:gd name="T65" fmla="*/ 2147483646 h 1401"/>
              <a:gd name="T66" fmla="*/ 2147483646 w 1507"/>
              <a:gd name="T67" fmla="*/ 2147483646 h 1401"/>
              <a:gd name="T68" fmla="*/ 2147483646 w 1507"/>
              <a:gd name="T69" fmla="*/ 2147483646 h 1401"/>
              <a:gd name="T70" fmla="*/ 2147483646 w 1507"/>
              <a:gd name="T71" fmla="*/ 2147483646 h 1401"/>
              <a:gd name="T72" fmla="*/ 2147483646 w 1507"/>
              <a:gd name="T73" fmla="*/ 2147483646 h 1401"/>
              <a:gd name="T74" fmla="*/ 2147483646 w 1507"/>
              <a:gd name="T75" fmla="*/ 2147483646 h 1401"/>
              <a:gd name="T76" fmla="*/ 2147483646 w 1507"/>
              <a:gd name="T77" fmla="*/ 2147483646 h 1401"/>
              <a:gd name="T78" fmla="*/ 2147483646 w 1507"/>
              <a:gd name="T79" fmla="*/ 2147483646 h 1401"/>
              <a:gd name="T80" fmla="*/ 2147483646 w 1507"/>
              <a:gd name="T81" fmla="*/ 2147483646 h 1401"/>
              <a:gd name="T82" fmla="*/ 2147483646 w 1507"/>
              <a:gd name="T83" fmla="*/ 2147483646 h 1401"/>
              <a:gd name="T84" fmla="*/ 2147483646 w 1507"/>
              <a:gd name="T85" fmla="*/ 2147483646 h 1401"/>
              <a:gd name="T86" fmla="*/ 2147483646 w 1507"/>
              <a:gd name="T87" fmla="*/ 2147483646 h 1401"/>
              <a:gd name="T88" fmla="*/ 2147483646 w 1507"/>
              <a:gd name="T89" fmla="*/ 2147483646 h 1401"/>
              <a:gd name="T90" fmla="*/ 2147483646 w 1507"/>
              <a:gd name="T91" fmla="*/ 2147483646 h 1401"/>
              <a:gd name="T92" fmla="*/ 2147483646 w 1507"/>
              <a:gd name="T93" fmla="*/ 2147483646 h 1401"/>
              <a:gd name="T94" fmla="*/ 2147483646 w 1507"/>
              <a:gd name="T95" fmla="*/ 2147483646 h 1401"/>
              <a:gd name="T96" fmla="*/ 2147483646 w 1507"/>
              <a:gd name="T97" fmla="*/ 2147483646 h 1401"/>
              <a:gd name="T98" fmla="*/ 2147483646 w 1507"/>
              <a:gd name="T99" fmla="*/ 2147483646 h 1401"/>
              <a:gd name="T100" fmla="*/ 2147483646 w 1507"/>
              <a:gd name="T101" fmla="*/ 2147483646 h 1401"/>
              <a:gd name="T102" fmla="*/ 2147483646 w 1507"/>
              <a:gd name="T103" fmla="*/ 2147483646 h 1401"/>
              <a:gd name="T104" fmla="*/ 2147483646 w 1507"/>
              <a:gd name="T105" fmla="*/ 2147483646 h 1401"/>
              <a:gd name="T106" fmla="*/ 2147483646 w 1507"/>
              <a:gd name="T107" fmla="*/ 2147483646 h 1401"/>
              <a:gd name="T108" fmla="*/ 2147483646 w 1507"/>
              <a:gd name="T109" fmla="*/ 2147483646 h 1401"/>
              <a:gd name="T110" fmla="*/ 2147483646 w 1507"/>
              <a:gd name="T111" fmla="*/ 2147483646 h 1401"/>
              <a:gd name="T112" fmla="*/ 2147483646 w 1507"/>
              <a:gd name="T113" fmla="*/ 2147483646 h 14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07"/>
              <a:gd name="T172" fmla="*/ 0 h 1401"/>
              <a:gd name="T173" fmla="*/ 1507 w 1507"/>
              <a:gd name="T174" fmla="*/ 1401 h 14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07" h="1401">
                <a:moveTo>
                  <a:pt x="1501" y="789"/>
                </a:moveTo>
                <a:lnTo>
                  <a:pt x="1493" y="649"/>
                </a:lnTo>
                <a:lnTo>
                  <a:pt x="1495" y="499"/>
                </a:lnTo>
                <a:lnTo>
                  <a:pt x="1489" y="385"/>
                </a:lnTo>
                <a:lnTo>
                  <a:pt x="1424" y="317"/>
                </a:lnTo>
                <a:lnTo>
                  <a:pt x="1345" y="278"/>
                </a:lnTo>
                <a:lnTo>
                  <a:pt x="1166" y="213"/>
                </a:lnTo>
                <a:lnTo>
                  <a:pt x="903" y="149"/>
                </a:lnTo>
                <a:lnTo>
                  <a:pt x="852" y="144"/>
                </a:lnTo>
                <a:lnTo>
                  <a:pt x="817" y="149"/>
                </a:lnTo>
                <a:lnTo>
                  <a:pt x="809" y="135"/>
                </a:lnTo>
                <a:lnTo>
                  <a:pt x="794" y="122"/>
                </a:lnTo>
                <a:lnTo>
                  <a:pt x="777" y="125"/>
                </a:lnTo>
                <a:lnTo>
                  <a:pt x="754" y="126"/>
                </a:lnTo>
                <a:lnTo>
                  <a:pt x="745" y="100"/>
                </a:lnTo>
                <a:lnTo>
                  <a:pt x="726" y="85"/>
                </a:lnTo>
                <a:lnTo>
                  <a:pt x="704" y="82"/>
                </a:lnTo>
                <a:lnTo>
                  <a:pt x="678" y="82"/>
                </a:lnTo>
                <a:lnTo>
                  <a:pt x="681" y="59"/>
                </a:lnTo>
                <a:lnTo>
                  <a:pt x="651" y="0"/>
                </a:lnTo>
                <a:lnTo>
                  <a:pt x="37" y="16"/>
                </a:lnTo>
                <a:lnTo>
                  <a:pt x="39" y="79"/>
                </a:lnTo>
                <a:lnTo>
                  <a:pt x="28" y="135"/>
                </a:lnTo>
                <a:lnTo>
                  <a:pt x="18" y="175"/>
                </a:lnTo>
                <a:lnTo>
                  <a:pt x="8" y="225"/>
                </a:lnTo>
                <a:lnTo>
                  <a:pt x="0" y="306"/>
                </a:lnTo>
                <a:lnTo>
                  <a:pt x="9" y="354"/>
                </a:lnTo>
                <a:lnTo>
                  <a:pt x="28" y="399"/>
                </a:lnTo>
                <a:lnTo>
                  <a:pt x="49" y="438"/>
                </a:lnTo>
                <a:lnTo>
                  <a:pt x="78" y="451"/>
                </a:lnTo>
                <a:lnTo>
                  <a:pt x="122" y="464"/>
                </a:lnTo>
                <a:lnTo>
                  <a:pt x="180" y="483"/>
                </a:lnTo>
                <a:lnTo>
                  <a:pt x="208" y="514"/>
                </a:lnTo>
                <a:lnTo>
                  <a:pt x="240" y="541"/>
                </a:lnTo>
                <a:lnTo>
                  <a:pt x="289" y="564"/>
                </a:lnTo>
                <a:lnTo>
                  <a:pt x="348" y="582"/>
                </a:lnTo>
                <a:lnTo>
                  <a:pt x="441" y="594"/>
                </a:lnTo>
                <a:lnTo>
                  <a:pt x="520" y="594"/>
                </a:lnTo>
                <a:lnTo>
                  <a:pt x="581" y="587"/>
                </a:lnTo>
                <a:lnTo>
                  <a:pt x="637" y="582"/>
                </a:lnTo>
                <a:lnTo>
                  <a:pt x="678" y="604"/>
                </a:lnTo>
                <a:lnTo>
                  <a:pt x="758" y="600"/>
                </a:lnTo>
                <a:lnTo>
                  <a:pt x="1078" y="645"/>
                </a:lnTo>
                <a:lnTo>
                  <a:pt x="1165" y="655"/>
                </a:lnTo>
                <a:lnTo>
                  <a:pt x="1133" y="845"/>
                </a:lnTo>
                <a:lnTo>
                  <a:pt x="1130" y="942"/>
                </a:lnTo>
                <a:lnTo>
                  <a:pt x="1149" y="1066"/>
                </a:lnTo>
                <a:lnTo>
                  <a:pt x="1169" y="1212"/>
                </a:lnTo>
                <a:lnTo>
                  <a:pt x="1169" y="1363"/>
                </a:lnTo>
                <a:lnTo>
                  <a:pt x="1244" y="1385"/>
                </a:lnTo>
                <a:lnTo>
                  <a:pt x="1339" y="1395"/>
                </a:lnTo>
                <a:lnTo>
                  <a:pt x="1420" y="1401"/>
                </a:lnTo>
                <a:lnTo>
                  <a:pt x="1507" y="1391"/>
                </a:lnTo>
                <a:lnTo>
                  <a:pt x="1501" y="1252"/>
                </a:lnTo>
                <a:lnTo>
                  <a:pt x="1501" y="1024"/>
                </a:lnTo>
                <a:lnTo>
                  <a:pt x="1501" y="824"/>
                </a:lnTo>
                <a:lnTo>
                  <a:pt x="1501" y="789"/>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6" name="Freeform 144">
            <a:extLst>
              <a:ext uri="{FF2B5EF4-FFF2-40B4-BE49-F238E27FC236}">
                <a16:creationId xmlns:a16="http://schemas.microsoft.com/office/drawing/2014/main" id="{E0AA5B29-01DB-472B-AB3E-0D9F63CEAF95}"/>
              </a:ext>
            </a:extLst>
          </p:cNvPr>
          <p:cNvSpPr>
            <a:spLocks/>
          </p:cNvSpPr>
          <p:nvPr/>
        </p:nvSpPr>
        <p:spPr bwMode="auto">
          <a:xfrm>
            <a:off x="247650" y="4025682"/>
            <a:ext cx="468312" cy="420687"/>
          </a:xfrm>
          <a:custGeom>
            <a:avLst/>
            <a:gdLst>
              <a:gd name="T0" fmla="*/ 2147483646 w 1473"/>
              <a:gd name="T1" fmla="*/ 2147483646 h 1324"/>
              <a:gd name="T2" fmla="*/ 2147483646 w 1473"/>
              <a:gd name="T3" fmla="*/ 2147483646 h 1324"/>
              <a:gd name="T4" fmla="*/ 2147483646 w 1473"/>
              <a:gd name="T5" fmla="*/ 2147483646 h 1324"/>
              <a:gd name="T6" fmla="*/ 2147483646 w 1473"/>
              <a:gd name="T7" fmla="*/ 2147483646 h 1324"/>
              <a:gd name="T8" fmla="*/ 2147483646 w 1473"/>
              <a:gd name="T9" fmla="*/ 2147483646 h 1324"/>
              <a:gd name="T10" fmla="*/ 2147483646 w 1473"/>
              <a:gd name="T11" fmla="*/ 2147483646 h 1324"/>
              <a:gd name="T12" fmla="*/ 2147483646 w 1473"/>
              <a:gd name="T13" fmla="*/ 2147483646 h 1324"/>
              <a:gd name="T14" fmla="*/ 2147483646 w 1473"/>
              <a:gd name="T15" fmla="*/ 2147483646 h 1324"/>
              <a:gd name="T16" fmla="*/ 2147483646 w 1473"/>
              <a:gd name="T17" fmla="*/ 2147483646 h 1324"/>
              <a:gd name="T18" fmla="*/ 2147483646 w 1473"/>
              <a:gd name="T19" fmla="*/ 2147483646 h 1324"/>
              <a:gd name="T20" fmla="*/ 2147483646 w 1473"/>
              <a:gd name="T21" fmla="*/ 2147483646 h 1324"/>
              <a:gd name="T22" fmla="*/ 2147483646 w 1473"/>
              <a:gd name="T23" fmla="*/ 2147483646 h 1324"/>
              <a:gd name="T24" fmla="*/ 2147483646 w 1473"/>
              <a:gd name="T25" fmla="*/ 2147483646 h 1324"/>
              <a:gd name="T26" fmla="*/ 2147483646 w 1473"/>
              <a:gd name="T27" fmla="*/ 2147483646 h 1324"/>
              <a:gd name="T28" fmla="*/ 2147483646 w 1473"/>
              <a:gd name="T29" fmla="*/ 2147483646 h 1324"/>
              <a:gd name="T30" fmla="*/ 2147483646 w 1473"/>
              <a:gd name="T31" fmla="*/ 2147483646 h 1324"/>
              <a:gd name="T32" fmla="*/ 2147483646 w 1473"/>
              <a:gd name="T33" fmla="*/ 2147483646 h 1324"/>
              <a:gd name="T34" fmla="*/ 2147483646 w 1473"/>
              <a:gd name="T35" fmla="*/ 2147483646 h 1324"/>
              <a:gd name="T36" fmla="*/ 2147483646 w 1473"/>
              <a:gd name="T37" fmla="*/ 2147483646 h 1324"/>
              <a:gd name="T38" fmla="*/ 2147483646 w 1473"/>
              <a:gd name="T39" fmla="*/ 2147483646 h 1324"/>
              <a:gd name="T40" fmla="*/ 2147483646 w 1473"/>
              <a:gd name="T41" fmla="*/ 2147483646 h 1324"/>
              <a:gd name="T42" fmla="*/ 2147483646 w 1473"/>
              <a:gd name="T43" fmla="*/ 2147483646 h 1324"/>
              <a:gd name="T44" fmla="*/ 2147483646 w 1473"/>
              <a:gd name="T45" fmla="*/ 2147483646 h 1324"/>
              <a:gd name="T46" fmla="*/ 2147483646 w 1473"/>
              <a:gd name="T47" fmla="*/ 2147483646 h 1324"/>
              <a:gd name="T48" fmla="*/ 2147483646 w 1473"/>
              <a:gd name="T49" fmla="*/ 2147483646 h 1324"/>
              <a:gd name="T50" fmla="*/ 2147483646 w 1473"/>
              <a:gd name="T51" fmla="*/ 2147483646 h 1324"/>
              <a:gd name="T52" fmla="*/ 2147483646 w 1473"/>
              <a:gd name="T53" fmla="*/ 2147483646 h 1324"/>
              <a:gd name="T54" fmla="*/ 2147483646 w 1473"/>
              <a:gd name="T55" fmla="*/ 2147483646 h 1324"/>
              <a:gd name="T56" fmla="*/ 2147483646 w 1473"/>
              <a:gd name="T57" fmla="*/ 2147483646 h 1324"/>
              <a:gd name="T58" fmla="*/ 2147483646 w 1473"/>
              <a:gd name="T59" fmla="*/ 2147483646 h 1324"/>
              <a:gd name="T60" fmla="*/ 2147483646 w 1473"/>
              <a:gd name="T61" fmla="*/ 2147483646 h 1324"/>
              <a:gd name="T62" fmla="*/ 2147483646 w 1473"/>
              <a:gd name="T63" fmla="*/ 2147483646 h 1324"/>
              <a:gd name="T64" fmla="*/ 2147483646 w 1473"/>
              <a:gd name="T65" fmla="*/ 2147483646 h 1324"/>
              <a:gd name="T66" fmla="*/ 2147483646 w 1473"/>
              <a:gd name="T67" fmla="*/ 2147483646 h 1324"/>
              <a:gd name="T68" fmla="*/ 2147483646 w 1473"/>
              <a:gd name="T69" fmla="*/ 2147483646 h 1324"/>
              <a:gd name="T70" fmla="*/ 2147483646 w 1473"/>
              <a:gd name="T71" fmla="*/ 2147483646 h 1324"/>
              <a:gd name="T72" fmla="*/ 2147483646 w 1473"/>
              <a:gd name="T73" fmla="*/ 2147483646 h 1324"/>
              <a:gd name="T74" fmla="*/ 2147483646 w 1473"/>
              <a:gd name="T75" fmla="*/ 2147483646 h 1324"/>
              <a:gd name="T76" fmla="*/ 2147483646 w 1473"/>
              <a:gd name="T77" fmla="*/ 2147483646 h 13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73"/>
              <a:gd name="T118" fmla="*/ 0 h 1324"/>
              <a:gd name="T119" fmla="*/ 1473 w 1473"/>
              <a:gd name="T120" fmla="*/ 1324 h 13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73" h="1324">
                <a:moveTo>
                  <a:pt x="49" y="23"/>
                </a:moveTo>
                <a:lnTo>
                  <a:pt x="46" y="66"/>
                </a:lnTo>
                <a:lnTo>
                  <a:pt x="29" y="49"/>
                </a:lnTo>
                <a:lnTo>
                  <a:pt x="10" y="144"/>
                </a:lnTo>
                <a:lnTo>
                  <a:pt x="0" y="254"/>
                </a:lnTo>
                <a:lnTo>
                  <a:pt x="39" y="367"/>
                </a:lnTo>
                <a:lnTo>
                  <a:pt x="130" y="393"/>
                </a:lnTo>
                <a:lnTo>
                  <a:pt x="120" y="367"/>
                </a:lnTo>
                <a:lnTo>
                  <a:pt x="169" y="406"/>
                </a:lnTo>
                <a:lnTo>
                  <a:pt x="211" y="449"/>
                </a:lnTo>
                <a:lnTo>
                  <a:pt x="306" y="494"/>
                </a:lnTo>
                <a:lnTo>
                  <a:pt x="421" y="504"/>
                </a:lnTo>
                <a:lnTo>
                  <a:pt x="562" y="511"/>
                </a:lnTo>
                <a:lnTo>
                  <a:pt x="620" y="504"/>
                </a:lnTo>
                <a:lnTo>
                  <a:pt x="569" y="481"/>
                </a:lnTo>
                <a:lnTo>
                  <a:pt x="546" y="423"/>
                </a:lnTo>
                <a:lnTo>
                  <a:pt x="588" y="471"/>
                </a:lnTo>
                <a:lnTo>
                  <a:pt x="641" y="501"/>
                </a:lnTo>
                <a:lnTo>
                  <a:pt x="688" y="527"/>
                </a:lnTo>
                <a:lnTo>
                  <a:pt x="737" y="520"/>
                </a:lnTo>
                <a:lnTo>
                  <a:pt x="706" y="497"/>
                </a:lnTo>
                <a:lnTo>
                  <a:pt x="672" y="469"/>
                </a:lnTo>
                <a:lnTo>
                  <a:pt x="725" y="488"/>
                </a:lnTo>
                <a:lnTo>
                  <a:pt x="776" y="527"/>
                </a:lnTo>
                <a:lnTo>
                  <a:pt x="946" y="546"/>
                </a:lnTo>
                <a:lnTo>
                  <a:pt x="1114" y="572"/>
                </a:lnTo>
                <a:lnTo>
                  <a:pt x="1165" y="585"/>
                </a:lnTo>
                <a:lnTo>
                  <a:pt x="1122" y="833"/>
                </a:lnTo>
                <a:lnTo>
                  <a:pt x="1155" y="1063"/>
                </a:lnTo>
                <a:lnTo>
                  <a:pt x="1159" y="1288"/>
                </a:lnTo>
                <a:lnTo>
                  <a:pt x="1266" y="1310"/>
                </a:lnTo>
                <a:lnTo>
                  <a:pt x="1360" y="1324"/>
                </a:lnTo>
                <a:lnTo>
                  <a:pt x="1473" y="1321"/>
                </a:lnTo>
                <a:lnTo>
                  <a:pt x="1468" y="998"/>
                </a:lnTo>
                <a:lnTo>
                  <a:pt x="1468" y="729"/>
                </a:lnTo>
                <a:lnTo>
                  <a:pt x="1451" y="579"/>
                </a:lnTo>
                <a:lnTo>
                  <a:pt x="1465" y="485"/>
                </a:lnTo>
                <a:lnTo>
                  <a:pt x="1455" y="381"/>
                </a:lnTo>
                <a:lnTo>
                  <a:pt x="1436" y="314"/>
                </a:lnTo>
                <a:lnTo>
                  <a:pt x="1355" y="261"/>
                </a:lnTo>
                <a:lnTo>
                  <a:pt x="1253" y="215"/>
                </a:lnTo>
                <a:lnTo>
                  <a:pt x="1057" y="150"/>
                </a:lnTo>
                <a:lnTo>
                  <a:pt x="897" y="105"/>
                </a:lnTo>
                <a:lnTo>
                  <a:pt x="809" y="98"/>
                </a:lnTo>
                <a:lnTo>
                  <a:pt x="773" y="150"/>
                </a:lnTo>
                <a:lnTo>
                  <a:pt x="662" y="205"/>
                </a:lnTo>
                <a:lnTo>
                  <a:pt x="722" y="157"/>
                </a:lnTo>
                <a:lnTo>
                  <a:pt x="767" y="131"/>
                </a:lnTo>
                <a:lnTo>
                  <a:pt x="783" y="95"/>
                </a:lnTo>
                <a:lnTo>
                  <a:pt x="776" y="79"/>
                </a:lnTo>
                <a:lnTo>
                  <a:pt x="744" y="79"/>
                </a:lnTo>
                <a:lnTo>
                  <a:pt x="725" y="98"/>
                </a:lnTo>
                <a:lnTo>
                  <a:pt x="706" y="117"/>
                </a:lnTo>
                <a:lnTo>
                  <a:pt x="656" y="137"/>
                </a:lnTo>
                <a:lnTo>
                  <a:pt x="702" y="98"/>
                </a:lnTo>
                <a:lnTo>
                  <a:pt x="722" y="68"/>
                </a:lnTo>
                <a:lnTo>
                  <a:pt x="708" y="49"/>
                </a:lnTo>
                <a:lnTo>
                  <a:pt x="669" y="36"/>
                </a:lnTo>
                <a:lnTo>
                  <a:pt x="618" y="82"/>
                </a:lnTo>
                <a:lnTo>
                  <a:pt x="569" y="112"/>
                </a:lnTo>
                <a:lnTo>
                  <a:pt x="627" y="45"/>
                </a:lnTo>
                <a:lnTo>
                  <a:pt x="646" y="20"/>
                </a:lnTo>
                <a:lnTo>
                  <a:pt x="646" y="0"/>
                </a:lnTo>
                <a:lnTo>
                  <a:pt x="597" y="7"/>
                </a:lnTo>
                <a:lnTo>
                  <a:pt x="553" y="40"/>
                </a:lnTo>
                <a:lnTo>
                  <a:pt x="523" y="63"/>
                </a:lnTo>
                <a:lnTo>
                  <a:pt x="383" y="75"/>
                </a:lnTo>
                <a:lnTo>
                  <a:pt x="386" y="40"/>
                </a:lnTo>
                <a:lnTo>
                  <a:pt x="345" y="26"/>
                </a:lnTo>
                <a:lnTo>
                  <a:pt x="345" y="72"/>
                </a:lnTo>
                <a:lnTo>
                  <a:pt x="303" y="82"/>
                </a:lnTo>
                <a:lnTo>
                  <a:pt x="211" y="95"/>
                </a:lnTo>
                <a:lnTo>
                  <a:pt x="218" y="45"/>
                </a:lnTo>
                <a:lnTo>
                  <a:pt x="185" y="45"/>
                </a:lnTo>
                <a:lnTo>
                  <a:pt x="182" y="95"/>
                </a:lnTo>
                <a:lnTo>
                  <a:pt x="130" y="91"/>
                </a:lnTo>
                <a:lnTo>
                  <a:pt x="75" y="79"/>
                </a:lnTo>
                <a:lnTo>
                  <a:pt x="72" y="40"/>
                </a:lnTo>
                <a:lnTo>
                  <a:pt x="49" y="2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7" name="Freeform 145">
            <a:extLst>
              <a:ext uri="{FF2B5EF4-FFF2-40B4-BE49-F238E27FC236}">
                <a16:creationId xmlns:a16="http://schemas.microsoft.com/office/drawing/2014/main" id="{E6C39011-BB32-4F3C-95D6-53893998FBFA}"/>
              </a:ext>
            </a:extLst>
          </p:cNvPr>
          <p:cNvSpPr>
            <a:spLocks/>
          </p:cNvSpPr>
          <p:nvPr/>
        </p:nvSpPr>
        <p:spPr bwMode="auto">
          <a:xfrm>
            <a:off x="312737" y="4095532"/>
            <a:ext cx="63500" cy="11112"/>
          </a:xfrm>
          <a:custGeom>
            <a:avLst/>
            <a:gdLst>
              <a:gd name="T0" fmla="*/ 0 w 199"/>
              <a:gd name="T1" fmla="*/ 0 h 33"/>
              <a:gd name="T2" fmla="*/ 2147483646 w 199"/>
              <a:gd name="T3" fmla="*/ 2147483646 h 33"/>
              <a:gd name="T4" fmla="*/ 2147483646 w 199"/>
              <a:gd name="T5" fmla="*/ 2147483646 h 33"/>
              <a:gd name="T6" fmla="*/ 0 w 199"/>
              <a:gd name="T7" fmla="*/ 0 h 33"/>
              <a:gd name="T8" fmla="*/ 0 60000 65536"/>
              <a:gd name="T9" fmla="*/ 0 60000 65536"/>
              <a:gd name="T10" fmla="*/ 0 60000 65536"/>
              <a:gd name="T11" fmla="*/ 0 60000 65536"/>
              <a:gd name="T12" fmla="*/ 0 w 199"/>
              <a:gd name="T13" fmla="*/ 0 h 33"/>
              <a:gd name="T14" fmla="*/ 199 w 199"/>
              <a:gd name="T15" fmla="*/ 33 h 33"/>
            </a:gdLst>
            <a:ahLst/>
            <a:cxnLst>
              <a:cxn ang="T8">
                <a:pos x="T0" y="T1"/>
              </a:cxn>
              <a:cxn ang="T9">
                <a:pos x="T2" y="T3"/>
              </a:cxn>
              <a:cxn ang="T10">
                <a:pos x="T4" y="T5"/>
              </a:cxn>
              <a:cxn ang="T11">
                <a:pos x="T6" y="T7"/>
              </a:cxn>
            </a:cxnLst>
            <a:rect l="T12" t="T13" r="T14" b="T15"/>
            <a:pathLst>
              <a:path w="199" h="33">
                <a:moveTo>
                  <a:pt x="0" y="0"/>
                </a:moveTo>
                <a:lnTo>
                  <a:pt x="93" y="33"/>
                </a:lnTo>
                <a:lnTo>
                  <a:pt x="199" y="2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8" name="Freeform 146">
            <a:extLst>
              <a:ext uri="{FF2B5EF4-FFF2-40B4-BE49-F238E27FC236}">
                <a16:creationId xmlns:a16="http://schemas.microsoft.com/office/drawing/2014/main" id="{6CD52D4D-D734-49FD-843F-FA41F15DDC83}"/>
              </a:ext>
            </a:extLst>
          </p:cNvPr>
          <p:cNvSpPr>
            <a:spLocks/>
          </p:cNvSpPr>
          <p:nvPr/>
        </p:nvSpPr>
        <p:spPr bwMode="auto">
          <a:xfrm>
            <a:off x="249237" y="4078069"/>
            <a:ext cx="39688" cy="12700"/>
          </a:xfrm>
          <a:custGeom>
            <a:avLst/>
            <a:gdLst>
              <a:gd name="T0" fmla="*/ 0 w 122"/>
              <a:gd name="T1" fmla="*/ 0 h 40"/>
              <a:gd name="T2" fmla="*/ 2147483646 w 122"/>
              <a:gd name="T3" fmla="*/ 2147483646 h 40"/>
              <a:gd name="T4" fmla="*/ 2147483646 w 122"/>
              <a:gd name="T5" fmla="*/ 2147483646 h 40"/>
              <a:gd name="T6" fmla="*/ 2147483646 w 122"/>
              <a:gd name="T7" fmla="*/ 2147483646 h 40"/>
              <a:gd name="T8" fmla="*/ 0 w 122"/>
              <a:gd name="T9" fmla="*/ 0 h 40"/>
              <a:gd name="T10" fmla="*/ 0 60000 65536"/>
              <a:gd name="T11" fmla="*/ 0 60000 65536"/>
              <a:gd name="T12" fmla="*/ 0 60000 65536"/>
              <a:gd name="T13" fmla="*/ 0 60000 65536"/>
              <a:gd name="T14" fmla="*/ 0 60000 65536"/>
              <a:gd name="T15" fmla="*/ 0 w 122"/>
              <a:gd name="T16" fmla="*/ 0 h 40"/>
              <a:gd name="T17" fmla="*/ 122 w 122"/>
              <a:gd name="T18" fmla="*/ 40 h 40"/>
            </a:gdLst>
            <a:ahLst/>
            <a:cxnLst>
              <a:cxn ang="T10">
                <a:pos x="T0" y="T1"/>
              </a:cxn>
              <a:cxn ang="T11">
                <a:pos x="T2" y="T3"/>
              </a:cxn>
              <a:cxn ang="T12">
                <a:pos x="T4" y="T5"/>
              </a:cxn>
              <a:cxn ang="T13">
                <a:pos x="T6" y="T7"/>
              </a:cxn>
              <a:cxn ang="T14">
                <a:pos x="T8" y="T9"/>
              </a:cxn>
            </a:cxnLst>
            <a:rect l="T15" t="T16" r="T17" b="T18"/>
            <a:pathLst>
              <a:path w="122" h="40">
                <a:moveTo>
                  <a:pt x="0" y="0"/>
                </a:moveTo>
                <a:lnTo>
                  <a:pt x="32" y="25"/>
                </a:lnTo>
                <a:lnTo>
                  <a:pt x="122" y="38"/>
                </a:lnTo>
                <a:lnTo>
                  <a:pt x="30" y="40"/>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9" name="Freeform 147">
            <a:extLst>
              <a:ext uri="{FF2B5EF4-FFF2-40B4-BE49-F238E27FC236}">
                <a16:creationId xmlns:a16="http://schemas.microsoft.com/office/drawing/2014/main" id="{93B35469-0046-4F71-AAF2-268191541E5D}"/>
              </a:ext>
            </a:extLst>
          </p:cNvPr>
          <p:cNvSpPr>
            <a:spLocks/>
          </p:cNvSpPr>
          <p:nvPr/>
        </p:nvSpPr>
        <p:spPr bwMode="auto">
          <a:xfrm>
            <a:off x="411162" y="4068544"/>
            <a:ext cx="60325" cy="31750"/>
          </a:xfrm>
          <a:custGeom>
            <a:avLst/>
            <a:gdLst>
              <a:gd name="T0" fmla="*/ 0 w 187"/>
              <a:gd name="T1" fmla="*/ 0 h 102"/>
              <a:gd name="T2" fmla="*/ 2147483646 w 187"/>
              <a:gd name="T3" fmla="*/ 2147483646 h 102"/>
              <a:gd name="T4" fmla="*/ 2147483646 w 187"/>
              <a:gd name="T5" fmla="*/ 2147483646 h 102"/>
              <a:gd name="T6" fmla="*/ 2147483646 w 187"/>
              <a:gd name="T7" fmla="*/ 2147483646 h 102"/>
              <a:gd name="T8" fmla="*/ 2147483646 w 187"/>
              <a:gd name="T9" fmla="*/ 2147483646 h 102"/>
              <a:gd name="T10" fmla="*/ 2147483646 w 187"/>
              <a:gd name="T11" fmla="*/ 2147483646 h 102"/>
              <a:gd name="T12" fmla="*/ 2147483646 w 187"/>
              <a:gd name="T13" fmla="*/ 2147483646 h 102"/>
              <a:gd name="T14" fmla="*/ 2147483646 w 187"/>
              <a:gd name="T15" fmla="*/ 2147483646 h 102"/>
              <a:gd name="T16" fmla="*/ 0 w 187"/>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102"/>
              <a:gd name="T29" fmla="*/ 187 w 187"/>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102">
                <a:moveTo>
                  <a:pt x="0" y="0"/>
                </a:moveTo>
                <a:lnTo>
                  <a:pt x="84" y="9"/>
                </a:lnTo>
                <a:lnTo>
                  <a:pt x="101" y="23"/>
                </a:lnTo>
                <a:lnTo>
                  <a:pt x="101" y="54"/>
                </a:lnTo>
                <a:lnTo>
                  <a:pt x="106" y="89"/>
                </a:lnTo>
                <a:lnTo>
                  <a:pt x="187" y="102"/>
                </a:lnTo>
                <a:lnTo>
                  <a:pt x="90" y="98"/>
                </a:lnTo>
                <a:lnTo>
                  <a:pt x="74"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0" name="Freeform 148">
            <a:extLst>
              <a:ext uri="{FF2B5EF4-FFF2-40B4-BE49-F238E27FC236}">
                <a16:creationId xmlns:a16="http://schemas.microsoft.com/office/drawing/2014/main" id="{F03C5CE8-DF74-40E7-8216-1C6A1352C2B5}"/>
              </a:ext>
            </a:extLst>
          </p:cNvPr>
          <p:cNvSpPr>
            <a:spLocks/>
          </p:cNvSpPr>
          <p:nvPr/>
        </p:nvSpPr>
        <p:spPr bwMode="auto">
          <a:xfrm>
            <a:off x="471487" y="4141569"/>
            <a:ext cx="193675" cy="47625"/>
          </a:xfrm>
          <a:custGeom>
            <a:avLst/>
            <a:gdLst>
              <a:gd name="T0" fmla="*/ 0 w 609"/>
              <a:gd name="T1" fmla="*/ 0 h 150"/>
              <a:gd name="T2" fmla="*/ 2147483646 w 609"/>
              <a:gd name="T3" fmla="*/ 2147483646 h 150"/>
              <a:gd name="T4" fmla="*/ 2147483646 w 609"/>
              <a:gd name="T5" fmla="*/ 2147483646 h 150"/>
              <a:gd name="T6" fmla="*/ 2147483646 w 609"/>
              <a:gd name="T7" fmla="*/ 2147483646 h 150"/>
              <a:gd name="T8" fmla="*/ 2147483646 w 609"/>
              <a:gd name="T9" fmla="*/ 2147483646 h 150"/>
              <a:gd name="T10" fmla="*/ 2147483646 w 609"/>
              <a:gd name="T11" fmla="*/ 2147483646 h 150"/>
              <a:gd name="T12" fmla="*/ 2147483646 w 609"/>
              <a:gd name="T13" fmla="*/ 2147483646 h 150"/>
              <a:gd name="T14" fmla="*/ 2147483646 w 609"/>
              <a:gd name="T15" fmla="*/ 2147483646 h 150"/>
              <a:gd name="T16" fmla="*/ 2147483646 w 609"/>
              <a:gd name="T17" fmla="*/ 2147483646 h 150"/>
              <a:gd name="T18" fmla="*/ 2147483646 w 609"/>
              <a:gd name="T19" fmla="*/ 2147483646 h 150"/>
              <a:gd name="T20" fmla="*/ 2147483646 w 609"/>
              <a:gd name="T21" fmla="*/ 2147483646 h 150"/>
              <a:gd name="T22" fmla="*/ 2147483646 w 609"/>
              <a:gd name="T23" fmla="*/ 2147483646 h 150"/>
              <a:gd name="T24" fmla="*/ 2147483646 w 609"/>
              <a:gd name="T25" fmla="*/ 2147483646 h 150"/>
              <a:gd name="T26" fmla="*/ 0 w 609"/>
              <a:gd name="T27" fmla="*/ 0 h 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9"/>
              <a:gd name="T43" fmla="*/ 0 h 150"/>
              <a:gd name="T44" fmla="*/ 609 w 609"/>
              <a:gd name="T45" fmla="*/ 150 h 1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9" h="150">
                <a:moveTo>
                  <a:pt x="0" y="0"/>
                </a:moveTo>
                <a:lnTo>
                  <a:pt x="154" y="7"/>
                </a:lnTo>
                <a:lnTo>
                  <a:pt x="313" y="44"/>
                </a:lnTo>
                <a:lnTo>
                  <a:pt x="431" y="51"/>
                </a:lnTo>
                <a:lnTo>
                  <a:pt x="527" y="71"/>
                </a:lnTo>
                <a:lnTo>
                  <a:pt x="563" y="122"/>
                </a:lnTo>
                <a:lnTo>
                  <a:pt x="609" y="150"/>
                </a:lnTo>
                <a:lnTo>
                  <a:pt x="563" y="141"/>
                </a:lnTo>
                <a:lnTo>
                  <a:pt x="521" y="84"/>
                </a:lnTo>
                <a:lnTo>
                  <a:pt x="392" y="58"/>
                </a:lnTo>
                <a:lnTo>
                  <a:pt x="313" y="58"/>
                </a:lnTo>
                <a:lnTo>
                  <a:pt x="252" y="44"/>
                </a:lnTo>
                <a:lnTo>
                  <a:pt x="146" y="17"/>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1" name="Freeform 149">
            <a:extLst>
              <a:ext uri="{FF2B5EF4-FFF2-40B4-BE49-F238E27FC236}">
                <a16:creationId xmlns:a16="http://schemas.microsoft.com/office/drawing/2014/main" id="{D61E5EEA-5E95-4294-B5CA-A835C9C861DD}"/>
              </a:ext>
            </a:extLst>
          </p:cNvPr>
          <p:cNvSpPr>
            <a:spLocks/>
          </p:cNvSpPr>
          <p:nvPr/>
        </p:nvSpPr>
        <p:spPr bwMode="auto">
          <a:xfrm>
            <a:off x="277812" y="3490694"/>
            <a:ext cx="168275" cy="184150"/>
          </a:xfrm>
          <a:custGeom>
            <a:avLst/>
            <a:gdLst>
              <a:gd name="T0" fmla="*/ 2147483646 w 529"/>
              <a:gd name="T1" fmla="*/ 2147483646 h 580"/>
              <a:gd name="T2" fmla="*/ 2147483646 w 529"/>
              <a:gd name="T3" fmla="*/ 2147483646 h 580"/>
              <a:gd name="T4" fmla="*/ 2147483646 w 529"/>
              <a:gd name="T5" fmla="*/ 2147483646 h 580"/>
              <a:gd name="T6" fmla="*/ 2147483646 w 529"/>
              <a:gd name="T7" fmla="*/ 2147483646 h 580"/>
              <a:gd name="T8" fmla="*/ 2147483646 w 529"/>
              <a:gd name="T9" fmla="*/ 2147483646 h 580"/>
              <a:gd name="T10" fmla="*/ 2147483646 w 529"/>
              <a:gd name="T11" fmla="*/ 2147483646 h 580"/>
              <a:gd name="T12" fmla="*/ 2147483646 w 529"/>
              <a:gd name="T13" fmla="*/ 2147483646 h 580"/>
              <a:gd name="T14" fmla="*/ 2147483646 w 529"/>
              <a:gd name="T15" fmla="*/ 2147483646 h 580"/>
              <a:gd name="T16" fmla="*/ 2147483646 w 529"/>
              <a:gd name="T17" fmla="*/ 2147483646 h 580"/>
              <a:gd name="T18" fmla="*/ 2147483646 w 529"/>
              <a:gd name="T19" fmla="*/ 2147483646 h 580"/>
              <a:gd name="T20" fmla="*/ 2147483646 w 529"/>
              <a:gd name="T21" fmla="*/ 2147483646 h 580"/>
              <a:gd name="T22" fmla="*/ 2147483646 w 529"/>
              <a:gd name="T23" fmla="*/ 2147483646 h 580"/>
              <a:gd name="T24" fmla="*/ 2147483646 w 529"/>
              <a:gd name="T25" fmla="*/ 2147483646 h 580"/>
              <a:gd name="T26" fmla="*/ 2147483646 w 529"/>
              <a:gd name="T27" fmla="*/ 2147483646 h 580"/>
              <a:gd name="T28" fmla="*/ 2147483646 w 529"/>
              <a:gd name="T29" fmla="*/ 2147483646 h 580"/>
              <a:gd name="T30" fmla="*/ 2147483646 w 529"/>
              <a:gd name="T31" fmla="*/ 2147483646 h 580"/>
              <a:gd name="T32" fmla="*/ 2147483646 w 529"/>
              <a:gd name="T33" fmla="*/ 2147483646 h 580"/>
              <a:gd name="T34" fmla="*/ 2147483646 w 529"/>
              <a:gd name="T35" fmla="*/ 2147483646 h 580"/>
              <a:gd name="T36" fmla="*/ 2147483646 w 529"/>
              <a:gd name="T37" fmla="*/ 2147483646 h 580"/>
              <a:gd name="T38" fmla="*/ 2147483646 w 529"/>
              <a:gd name="T39" fmla="*/ 2147483646 h 580"/>
              <a:gd name="T40" fmla="*/ 2147483646 w 529"/>
              <a:gd name="T41" fmla="*/ 2147483646 h 580"/>
              <a:gd name="T42" fmla="*/ 2147483646 w 529"/>
              <a:gd name="T43" fmla="*/ 2147483646 h 580"/>
              <a:gd name="T44" fmla="*/ 2147483646 w 529"/>
              <a:gd name="T45" fmla="*/ 2147483646 h 580"/>
              <a:gd name="T46" fmla="*/ 2147483646 w 529"/>
              <a:gd name="T47" fmla="*/ 2147483646 h 580"/>
              <a:gd name="T48" fmla="*/ 2147483646 w 529"/>
              <a:gd name="T49" fmla="*/ 2147483646 h 580"/>
              <a:gd name="T50" fmla="*/ 2147483646 w 529"/>
              <a:gd name="T51" fmla="*/ 2147483646 h 580"/>
              <a:gd name="T52" fmla="*/ 2147483646 w 529"/>
              <a:gd name="T53" fmla="*/ 2147483646 h 580"/>
              <a:gd name="T54" fmla="*/ 2147483646 w 529"/>
              <a:gd name="T55" fmla="*/ 2147483646 h 580"/>
              <a:gd name="T56" fmla="*/ 2147483646 w 529"/>
              <a:gd name="T57" fmla="*/ 2147483646 h 580"/>
              <a:gd name="T58" fmla="*/ 0 w 529"/>
              <a:gd name="T59" fmla="*/ 2147483646 h 580"/>
              <a:gd name="T60" fmla="*/ 0 w 529"/>
              <a:gd name="T61" fmla="*/ 2147483646 h 580"/>
              <a:gd name="T62" fmla="*/ 2147483646 w 529"/>
              <a:gd name="T63" fmla="*/ 2147483646 h 580"/>
              <a:gd name="T64" fmla="*/ 2147483646 w 529"/>
              <a:gd name="T65" fmla="*/ 2147483646 h 580"/>
              <a:gd name="T66" fmla="*/ 2147483646 w 529"/>
              <a:gd name="T67" fmla="*/ 0 h 580"/>
              <a:gd name="T68" fmla="*/ 2147483646 w 529"/>
              <a:gd name="T69" fmla="*/ 2147483646 h 580"/>
              <a:gd name="T70" fmla="*/ 2147483646 w 529"/>
              <a:gd name="T71" fmla="*/ 2147483646 h 5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9"/>
              <a:gd name="T109" fmla="*/ 0 h 580"/>
              <a:gd name="T110" fmla="*/ 529 w 529"/>
              <a:gd name="T111" fmla="*/ 580 h 5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9" h="580">
                <a:moveTo>
                  <a:pt x="357" y="20"/>
                </a:moveTo>
                <a:lnTo>
                  <a:pt x="403" y="53"/>
                </a:lnTo>
                <a:lnTo>
                  <a:pt x="428" y="94"/>
                </a:lnTo>
                <a:lnTo>
                  <a:pt x="451" y="138"/>
                </a:lnTo>
                <a:lnTo>
                  <a:pt x="464" y="161"/>
                </a:lnTo>
                <a:lnTo>
                  <a:pt x="464" y="186"/>
                </a:lnTo>
                <a:lnTo>
                  <a:pt x="453" y="216"/>
                </a:lnTo>
                <a:lnTo>
                  <a:pt x="476" y="239"/>
                </a:lnTo>
                <a:lnTo>
                  <a:pt x="511" y="301"/>
                </a:lnTo>
                <a:lnTo>
                  <a:pt x="529" y="334"/>
                </a:lnTo>
                <a:lnTo>
                  <a:pt x="529" y="346"/>
                </a:lnTo>
                <a:lnTo>
                  <a:pt x="526" y="357"/>
                </a:lnTo>
                <a:lnTo>
                  <a:pt x="510" y="361"/>
                </a:lnTo>
                <a:lnTo>
                  <a:pt x="487" y="362"/>
                </a:lnTo>
                <a:lnTo>
                  <a:pt x="475" y="366"/>
                </a:lnTo>
                <a:lnTo>
                  <a:pt x="476" y="391"/>
                </a:lnTo>
                <a:lnTo>
                  <a:pt x="483" y="421"/>
                </a:lnTo>
                <a:lnTo>
                  <a:pt x="469" y="437"/>
                </a:lnTo>
                <a:lnTo>
                  <a:pt x="473" y="459"/>
                </a:lnTo>
                <a:lnTo>
                  <a:pt x="462" y="472"/>
                </a:lnTo>
                <a:lnTo>
                  <a:pt x="452" y="511"/>
                </a:lnTo>
                <a:lnTo>
                  <a:pt x="436" y="523"/>
                </a:lnTo>
                <a:lnTo>
                  <a:pt x="411" y="523"/>
                </a:lnTo>
                <a:lnTo>
                  <a:pt x="375" y="517"/>
                </a:lnTo>
                <a:lnTo>
                  <a:pt x="339" y="511"/>
                </a:lnTo>
                <a:lnTo>
                  <a:pt x="342" y="580"/>
                </a:lnTo>
                <a:lnTo>
                  <a:pt x="60" y="488"/>
                </a:lnTo>
                <a:lnTo>
                  <a:pt x="83" y="435"/>
                </a:lnTo>
                <a:lnTo>
                  <a:pt x="78" y="394"/>
                </a:lnTo>
                <a:lnTo>
                  <a:pt x="0" y="316"/>
                </a:lnTo>
                <a:lnTo>
                  <a:pt x="0" y="111"/>
                </a:lnTo>
                <a:lnTo>
                  <a:pt x="52" y="55"/>
                </a:lnTo>
                <a:lnTo>
                  <a:pt x="117" y="25"/>
                </a:lnTo>
                <a:lnTo>
                  <a:pt x="186" y="0"/>
                </a:lnTo>
                <a:lnTo>
                  <a:pt x="276" y="13"/>
                </a:lnTo>
                <a:lnTo>
                  <a:pt x="357" y="20"/>
                </a:lnTo>
                <a:close/>
              </a:path>
            </a:pathLst>
          </a:custGeom>
          <a:solidFill>
            <a:srgbClr val="FFC080"/>
          </a:solidFill>
          <a:ln w="3175">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2" name="Freeform 150">
            <a:extLst>
              <a:ext uri="{FF2B5EF4-FFF2-40B4-BE49-F238E27FC236}">
                <a16:creationId xmlns:a16="http://schemas.microsoft.com/office/drawing/2014/main" id="{3F931CA3-2BB1-494D-809F-E19508DF6F28}"/>
              </a:ext>
            </a:extLst>
          </p:cNvPr>
          <p:cNvSpPr>
            <a:spLocks/>
          </p:cNvSpPr>
          <p:nvPr/>
        </p:nvSpPr>
        <p:spPr bwMode="auto">
          <a:xfrm>
            <a:off x="427037" y="3601819"/>
            <a:ext cx="9525" cy="1588"/>
          </a:xfrm>
          <a:custGeom>
            <a:avLst/>
            <a:gdLst>
              <a:gd name="T0" fmla="*/ 2147483646 w 30"/>
              <a:gd name="T1" fmla="*/ 2147483646 h 6"/>
              <a:gd name="T2" fmla="*/ 2147483646 w 30"/>
              <a:gd name="T3" fmla="*/ 2147483646 h 6"/>
              <a:gd name="T4" fmla="*/ 2147483646 w 30"/>
              <a:gd name="T5" fmla="*/ 2147483646 h 6"/>
              <a:gd name="T6" fmla="*/ 2147483646 w 30"/>
              <a:gd name="T7" fmla="*/ 2147483646 h 6"/>
              <a:gd name="T8" fmla="*/ 0 w 30"/>
              <a:gd name="T9" fmla="*/ 2147483646 h 6"/>
              <a:gd name="T10" fmla="*/ 2147483646 w 30"/>
              <a:gd name="T11" fmla="*/ 0 h 6"/>
              <a:gd name="T12" fmla="*/ 2147483646 w 30"/>
              <a:gd name="T13" fmla="*/ 2147483646 h 6"/>
              <a:gd name="T14" fmla="*/ 0 60000 65536"/>
              <a:gd name="T15" fmla="*/ 0 60000 65536"/>
              <a:gd name="T16" fmla="*/ 0 60000 65536"/>
              <a:gd name="T17" fmla="*/ 0 60000 65536"/>
              <a:gd name="T18" fmla="*/ 0 60000 65536"/>
              <a:gd name="T19" fmla="*/ 0 60000 65536"/>
              <a:gd name="T20" fmla="*/ 0 60000 65536"/>
              <a:gd name="T21" fmla="*/ 0 w 30"/>
              <a:gd name="T22" fmla="*/ 0 h 6"/>
              <a:gd name="T23" fmla="*/ 30 w 3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6">
                <a:moveTo>
                  <a:pt x="30" y="2"/>
                </a:moveTo>
                <a:lnTo>
                  <a:pt x="23" y="6"/>
                </a:lnTo>
                <a:lnTo>
                  <a:pt x="8" y="5"/>
                </a:lnTo>
                <a:lnTo>
                  <a:pt x="2" y="6"/>
                </a:lnTo>
                <a:lnTo>
                  <a:pt x="0" y="1"/>
                </a:lnTo>
                <a:lnTo>
                  <a:pt x="9" y="0"/>
                </a:lnTo>
                <a:lnTo>
                  <a:pt x="30"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3" name="Freeform 151">
            <a:extLst>
              <a:ext uri="{FF2B5EF4-FFF2-40B4-BE49-F238E27FC236}">
                <a16:creationId xmlns:a16="http://schemas.microsoft.com/office/drawing/2014/main" id="{430A107A-0159-400E-9194-94B3659D4653}"/>
              </a:ext>
            </a:extLst>
          </p:cNvPr>
          <p:cNvSpPr>
            <a:spLocks/>
          </p:cNvSpPr>
          <p:nvPr/>
        </p:nvSpPr>
        <p:spPr bwMode="auto">
          <a:xfrm>
            <a:off x="423862" y="3595469"/>
            <a:ext cx="3175" cy="6350"/>
          </a:xfrm>
          <a:custGeom>
            <a:avLst/>
            <a:gdLst>
              <a:gd name="T0" fmla="*/ 2147483646 w 11"/>
              <a:gd name="T1" fmla="*/ 0 h 22"/>
              <a:gd name="T2" fmla="*/ 2147483646 w 11"/>
              <a:gd name="T3" fmla="*/ 2147483646 h 22"/>
              <a:gd name="T4" fmla="*/ 2147483646 w 11"/>
              <a:gd name="T5" fmla="*/ 2147483646 h 22"/>
              <a:gd name="T6" fmla="*/ 2147483646 w 11"/>
              <a:gd name="T7" fmla="*/ 2147483646 h 22"/>
              <a:gd name="T8" fmla="*/ 0 w 11"/>
              <a:gd name="T9" fmla="*/ 2147483646 h 22"/>
              <a:gd name="T10" fmla="*/ 0 w 11"/>
              <a:gd name="T11" fmla="*/ 2147483646 h 22"/>
              <a:gd name="T12" fmla="*/ 2147483646 w 11"/>
              <a:gd name="T13" fmla="*/ 0 h 22"/>
              <a:gd name="T14" fmla="*/ 0 60000 65536"/>
              <a:gd name="T15" fmla="*/ 0 60000 65536"/>
              <a:gd name="T16" fmla="*/ 0 60000 65536"/>
              <a:gd name="T17" fmla="*/ 0 60000 65536"/>
              <a:gd name="T18" fmla="*/ 0 60000 65536"/>
              <a:gd name="T19" fmla="*/ 0 60000 65536"/>
              <a:gd name="T20" fmla="*/ 0 60000 65536"/>
              <a:gd name="T21" fmla="*/ 0 w 11"/>
              <a:gd name="T22" fmla="*/ 0 h 22"/>
              <a:gd name="T23" fmla="*/ 11 w 1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2">
                <a:moveTo>
                  <a:pt x="11" y="0"/>
                </a:moveTo>
                <a:lnTo>
                  <a:pt x="3" y="6"/>
                </a:lnTo>
                <a:lnTo>
                  <a:pt x="3" y="12"/>
                </a:lnTo>
                <a:lnTo>
                  <a:pt x="2" y="22"/>
                </a:lnTo>
                <a:lnTo>
                  <a:pt x="0" y="8"/>
                </a:lnTo>
                <a:lnTo>
                  <a:pt x="0" y="1"/>
                </a:lnTo>
                <a:lnTo>
                  <a:pt x="1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4" name="Freeform 152">
            <a:extLst>
              <a:ext uri="{FF2B5EF4-FFF2-40B4-BE49-F238E27FC236}">
                <a16:creationId xmlns:a16="http://schemas.microsoft.com/office/drawing/2014/main" id="{C79AC259-8337-49BA-83D0-DDDB3F34097B}"/>
              </a:ext>
            </a:extLst>
          </p:cNvPr>
          <p:cNvSpPr>
            <a:spLocks/>
          </p:cNvSpPr>
          <p:nvPr/>
        </p:nvSpPr>
        <p:spPr bwMode="auto">
          <a:xfrm>
            <a:off x="415925" y="3573244"/>
            <a:ext cx="4762" cy="12700"/>
          </a:xfrm>
          <a:custGeom>
            <a:avLst/>
            <a:gdLst>
              <a:gd name="T0" fmla="*/ 0 w 13"/>
              <a:gd name="T1" fmla="*/ 0 h 42"/>
              <a:gd name="T2" fmla="*/ 2147483646 w 13"/>
              <a:gd name="T3" fmla="*/ 2147483646 h 42"/>
              <a:gd name="T4" fmla="*/ 2147483646 w 13"/>
              <a:gd name="T5" fmla="*/ 2147483646 h 42"/>
              <a:gd name="T6" fmla="*/ 2147483646 w 13"/>
              <a:gd name="T7" fmla="*/ 2147483646 h 42"/>
              <a:gd name="T8" fmla="*/ 0 w 13"/>
              <a:gd name="T9" fmla="*/ 0 h 42"/>
              <a:gd name="T10" fmla="*/ 0 60000 65536"/>
              <a:gd name="T11" fmla="*/ 0 60000 65536"/>
              <a:gd name="T12" fmla="*/ 0 60000 65536"/>
              <a:gd name="T13" fmla="*/ 0 60000 65536"/>
              <a:gd name="T14" fmla="*/ 0 60000 65536"/>
              <a:gd name="T15" fmla="*/ 0 w 13"/>
              <a:gd name="T16" fmla="*/ 0 h 42"/>
              <a:gd name="T17" fmla="*/ 13 w 13"/>
              <a:gd name="T18" fmla="*/ 42 h 42"/>
            </a:gdLst>
            <a:ahLst/>
            <a:cxnLst>
              <a:cxn ang="T10">
                <a:pos x="T0" y="T1"/>
              </a:cxn>
              <a:cxn ang="T11">
                <a:pos x="T2" y="T3"/>
              </a:cxn>
              <a:cxn ang="T12">
                <a:pos x="T4" y="T5"/>
              </a:cxn>
              <a:cxn ang="T13">
                <a:pos x="T6" y="T7"/>
              </a:cxn>
              <a:cxn ang="T14">
                <a:pos x="T8" y="T9"/>
              </a:cxn>
            </a:cxnLst>
            <a:rect l="T15" t="T16" r="T17" b="T18"/>
            <a:pathLst>
              <a:path w="13" h="42">
                <a:moveTo>
                  <a:pt x="0" y="0"/>
                </a:moveTo>
                <a:lnTo>
                  <a:pt x="9" y="24"/>
                </a:lnTo>
                <a:lnTo>
                  <a:pt x="13" y="42"/>
                </a:lnTo>
                <a:lnTo>
                  <a:pt x="6" y="30"/>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5" name="Freeform 153">
            <a:extLst>
              <a:ext uri="{FF2B5EF4-FFF2-40B4-BE49-F238E27FC236}">
                <a16:creationId xmlns:a16="http://schemas.microsoft.com/office/drawing/2014/main" id="{8E3AEC16-265C-4F8C-B060-AA9D2C9AE34F}"/>
              </a:ext>
            </a:extLst>
          </p:cNvPr>
          <p:cNvSpPr>
            <a:spLocks/>
          </p:cNvSpPr>
          <p:nvPr/>
        </p:nvSpPr>
        <p:spPr bwMode="auto">
          <a:xfrm>
            <a:off x="398462" y="3558957"/>
            <a:ext cx="19050" cy="11112"/>
          </a:xfrm>
          <a:custGeom>
            <a:avLst/>
            <a:gdLst>
              <a:gd name="T0" fmla="*/ 2147483646 w 56"/>
              <a:gd name="T1" fmla="*/ 0 h 36"/>
              <a:gd name="T2" fmla="*/ 2147483646 w 56"/>
              <a:gd name="T3" fmla="*/ 2147483646 h 36"/>
              <a:gd name="T4" fmla="*/ 2147483646 w 56"/>
              <a:gd name="T5" fmla="*/ 2147483646 h 36"/>
              <a:gd name="T6" fmla="*/ 2147483646 w 56"/>
              <a:gd name="T7" fmla="*/ 2147483646 h 36"/>
              <a:gd name="T8" fmla="*/ 2147483646 w 56"/>
              <a:gd name="T9" fmla="*/ 2147483646 h 36"/>
              <a:gd name="T10" fmla="*/ 2147483646 w 56"/>
              <a:gd name="T11" fmla="*/ 2147483646 h 36"/>
              <a:gd name="T12" fmla="*/ 2147483646 w 56"/>
              <a:gd name="T13" fmla="*/ 2147483646 h 36"/>
              <a:gd name="T14" fmla="*/ 2147483646 w 56"/>
              <a:gd name="T15" fmla="*/ 2147483646 h 36"/>
              <a:gd name="T16" fmla="*/ 0 w 56"/>
              <a:gd name="T17" fmla="*/ 2147483646 h 36"/>
              <a:gd name="T18" fmla="*/ 2147483646 w 56"/>
              <a:gd name="T19" fmla="*/ 2147483646 h 36"/>
              <a:gd name="T20" fmla="*/ 2147483646 w 56"/>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36"/>
              <a:gd name="T35" fmla="*/ 56 w 56"/>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36">
                <a:moveTo>
                  <a:pt x="56" y="0"/>
                </a:moveTo>
                <a:lnTo>
                  <a:pt x="45" y="20"/>
                </a:lnTo>
                <a:lnTo>
                  <a:pt x="47" y="26"/>
                </a:lnTo>
                <a:lnTo>
                  <a:pt x="47" y="29"/>
                </a:lnTo>
                <a:lnTo>
                  <a:pt x="51" y="36"/>
                </a:lnTo>
                <a:lnTo>
                  <a:pt x="43" y="24"/>
                </a:lnTo>
                <a:lnTo>
                  <a:pt x="32" y="24"/>
                </a:lnTo>
                <a:lnTo>
                  <a:pt x="20" y="20"/>
                </a:lnTo>
                <a:lnTo>
                  <a:pt x="0" y="19"/>
                </a:lnTo>
                <a:lnTo>
                  <a:pt x="20" y="7"/>
                </a:lnTo>
                <a:lnTo>
                  <a:pt x="56"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6" name="Freeform 154">
            <a:extLst>
              <a:ext uri="{FF2B5EF4-FFF2-40B4-BE49-F238E27FC236}">
                <a16:creationId xmlns:a16="http://schemas.microsoft.com/office/drawing/2014/main" id="{423DCE83-2576-4A56-95AD-57D539D2A94C}"/>
              </a:ext>
            </a:extLst>
          </p:cNvPr>
          <p:cNvSpPr>
            <a:spLocks/>
          </p:cNvSpPr>
          <p:nvPr/>
        </p:nvSpPr>
        <p:spPr bwMode="auto">
          <a:xfrm>
            <a:off x="390525" y="3541494"/>
            <a:ext cx="31750" cy="11113"/>
          </a:xfrm>
          <a:custGeom>
            <a:avLst/>
            <a:gdLst>
              <a:gd name="T0" fmla="*/ 2147483646 w 96"/>
              <a:gd name="T1" fmla="*/ 2147483646 h 34"/>
              <a:gd name="T2" fmla="*/ 2147483646 w 96"/>
              <a:gd name="T3" fmla="*/ 2147483646 h 34"/>
              <a:gd name="T4" fmla="*/ 2147483646 w 96"/>
              <a:gd name="T5" fmla="*/ 2147483646 h 34"/>
              <a:gd name="T6" fmla="*/ 2147483646 w 96"/>
              <a:gd name="T7" fmla="*/ 2147483646 h 34"/>
              <a:gd name="T8" fmla="*/ 2147483646 w 96"/>
              <a:gd name="T9" fmla="*/ 2147483646 h 34"/>
              <a:gd name="T10" fmla="*/ 2147483646 w 96"/>
              <a:gd name="T11" fmla="*/ 2147483646 h 34"/>
              <a:gd name="T12" fmla="*/ 0 w 96"/>
              <a:gd name="T13" fmla="*/ 2147483646 h 34"/>
              <a:gd name="T14" fmla="*/ 2147483646 w 96"/>
              <a:gd name="T15" fmla="*/ 2147483646 h 34"/>
              <a:gd name="T16" fmla="*/ 2147483646 w 96"/>
              <a:gd name="T17" fmla="*/ 2147483646 h 34"/>
              <a:gd name="T18" fmla="*/ 2147483646 w 96"/>
              <a:gd name="T19" fmla="*/ 0 h 34"/>
              <a:gd name="T20" fmla="*/ 2147483646 w 96"/>
              <a:gd name="T21" fmla="*/ 2147483646 h 34"/>
              <a:gd name="T22" fmla="*/ 2147483646 w 96"/>
              <a:gd name="T23" fmla="*/ 2147483646 h 34"/>
              <a:gd name="T24" fmla="*/ 2147483646 w 96"/>
              <a:gd name="T25" fmla="*/ 2147483646 h 34"/>
              <a:gd name="T26" fmla="*/ 2147483646 w 96"/>
              <a:gd name="T27" fmla="*/ 2147483646 h 34"/>
              <a:gd name="T28" fmla="*/ 2147483646 w 96"/>
              <a:gd name="T29" fmla="*/ 2147483646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
              <a:gd name="T46" fmla="*/ 0 h 34"/>
              <a:gd name="T47" fmla="*/ 96 w 96"/>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 h="34">
                <a:moveTo>
                  <a:pt x="96" y="17"/>
                </a:moveTo>
                <a:lnTo>
                  <a:pt x="92" y="29"/>
                </a:lnTo>
                <a:lnTo>
                  <a:pt x="81" y="34"/>
                </a:lnTo>
                <a:lnTo>
                  <a:pt x="66" y="24"/>
                </a:lnTo>
                <a:lnTo>
                  <a:pt x="47" y="17"/>
                </a:lnTo>
                <a:lnTo>
                  <a:pt x="15" y="17"/>
                </a:lnTo>
                <a:lnTo>
                  <a:pt x="0" y="18"/>
                </a:lnTo>
                <a:lnTo>
                  <a:pt x="24" y="9"/>
                </a:lnTo>
                <a:lnTo>
                  <a:pt x="41" y="4"/>
                </a:lnTo>
                <a:lnTo>
                  <a:pt x="39" y="0"/>
                </a:lnTo>
                <a:lnTo>
                  <a:pt x="56" y="7"/>
                </a:lnTo>
                <a:lnTo>
                  <a:pt x="54" y="2"/>
                </a:lnTo>
                <a:lnTo>
                  <a:pt x="68" y="9"/>
                </a:lnTo>
                <a:lnTo>
                  <a:pt x="79" y="9"/>
                </a:lnTo>
                <a:lnTo>
                  <a:pt x="96" y="1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7" name="Freeform 155">
            <a:extLst>
              <a:ext uri="{FF2B5EF4-FFF2-40B4-BE49-F238E27FC236}">
                <a16:creationId xmlns:a16="http://schemas.microsoft.com/office/drawing/2014/main" id="{760FC2E6-38E4-4E3A-AF7C-6171F01E6768}"/>
              </a:ext>
            </a:extLst>
          </p:cNvPr>
          <p:cNvSpPr>
            <a:spLocks/>
          </p:cNvSpPr>
          <p:nvPr/>
        </p:nvSpPr>
        <p:spPr bwMode="auto">
          <a:xfrm>
            <a:off x="334962" y="3557369"/>
            <a:ext cx="17463" cy="34925"/>
          </a:xfrm>
          <a:custGeom>
            <a:avLst/>
            <a:gdLst>
              <a:gd name="T0" fmla="*/ 2147483646 w 56"/>
              <a:gd name="T1" fmla="*/ 2147483646 h 113"/>
              <a:gd name="T2" fmla="*/ 2147483646 w 56"/>
              <a:gd name="T3" fmla="*/ 2147483646 h 113"/>
              <a:gd name="T4" fmla="*/ 2147483646 w 56"/>
              <a:gd name="T5" fmla="*/ 2147483646 h 113"/>
              <a:gd name="T6" fmla="*/ 2147483646 w 56"/>
              <a:gd name="T7" fmla="*/ 2147483646 h 113"/>
              <a:gd name="T8" fmla="*/ 2147483646 w 56"/>
              <a:gd name="T9" fmla="*/ 2147483646 h 113"/>
              <a:gd name="T10" fmla="*/ 2147483646 w 56"/>
              <a:gd name="T11" fmla="*/ 2147483646 h 113"/>
              <a:gd name="T12" fmla="*/ 2147483646 w 56"/>
              <a:gd name="T13" fmla="*/ 2147483646 h 113"/>
              <a:gd name="T14" fmla="*/ 2147483646 w 56"/>
              <a:gd name="T15" fmla="*/ 2147483646 h 113"/>
              <a:gd name="T16" fmla="*/ 2147483646 w 56"/>
              <a:gd name="T17" fmla="*/ 2147483646 h 113"/>
              <a:gd name="T18" fmla="*/ 2147483646 w 56"/>
              <a:gd name="T19" fmla="*/ 2147483646 h 113"/>
              <a:gd name="T20" fmla="*/ 2147483646 w 56"/>
              <a:gd name="T21" fmla="*/ 2147483646 h 113"/>
              <a:gd name="T22" fmla="*/ 2147483646 w 56"/>
              <a:gd name="T23" fmla="*/ 2147483646 h 113"/>
              <a:gd name="T24" fmla="*/ 2147483646 w 56"/>
              <a:gd name="T25" fmla="*/ 2147483646 h 113"/>
              <a:gd name="T26" fmla="*/ 2147483646 w 56"/>
              <a:gd name="T27" fmla="*/ 2147483646 h 113"/>
              <a:gd name="T28" fmla="*/ 2147483646 w 56"/>
              <a:gd name="T29" fmla="*/ 2147483646 h 113"/>
              <a:gd name="T30" fmla="*/ 2147483646 w 56"/>
              <a:gd name="T31" fmla="*/ 2147483646 h 113"/>
              <a:gd name="T32" fmla="*/ 2147483646 w 56"/>
              <a:gd name="T33" fmla="*/ 2147483646 h 113"/>
              <a:gd name="T34" fmla="*/ 0 w 56"/>
              <a:gd name="T35" fmla="*/ 2147483646 h 113"/>
              <a:gd name="T36" fmla="*/ 2147483646 w 56"/>
              <a:gd name="T37" fmla="*/ 2147483646 h 113"/>
              <a:gd name="T38" fmla="*/ 2147483646 w 56"/>
              <a:gd name="T39" fmla="*/ 2147483646 h 113"/>
              <a:gd name="T40" fmla="*/ 2147483646 w 56"/>
              <a:gd name="T41" fmla="*/ 0 h 113"/>
              <a:gd name="T42" fmla="*/ 2147483646 w 56"/>
              <a:gd name="T43" fmla="*/ 2147483646 h 113"/>
              <a:gd name="T44" fmla="*/ 2147483646 w 56"/>
              <a:gd name="T45" fmla="*/ 2147483646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13"/>
              <a:gd name="T71" fmla="*/ 56 w 56"/>
              <a:gd name="T72" fmla="*/ 113 h 1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13">
                <a:moveTo>
                  <a:pt x="56" y="21"/>
                </a:moveTo>
                <a:lnTo>
                  <a:pt x="39" y="8"/>
                </a:lnTo>
                <a:lnTo>
                  <a:pt x="19" y="11"/>
                </a:lnTo>
                <a:lnTo>
                  <a:pt x="8" y="29"/>
                </a:lnTo>
                <a:lnTo>
                  <a:pt x="6" y="55"/>
                </a:lnTo>
                <a:lnTo>
                  <a:pt x="8" y="75"/>
                </a:lnTo>
                <a:lnTo>
                  <a:pt x="15" y="91"/>
                </a:lnTo>
                <a:lnTo>
                  <a:pt x="24" y="66"/>
                </a:lnTo>
                <a:lnTo>
                  <a:pt x="35" y="52"/>
                </a:lnTo>
                <a:lnTo>
                  <a:pt x="53" y="42"/>
                </a:lnTo>
                <a:lnTo>
                  <a:pt x="38" y="62"/>
                </a:lnTo>
                <a:lnTo>
                  <a:pt x="22" y="79"/>
                </a:lnTo>
                <a:lnTo>
                  <a:pt x="21" y="95"/>
                </a:lnTo>
                <a:lnTo>
                  <a:pt x="28" y="110"/>
                </a:lnTo>
                <a:lnTo>
                  <a:pt x="37" y="113"/>
                </a:lnTo>
                <a:lnTo>
                  <a:pt x="14" y="107"/>
                </a:lnTo>
                <a:lnTo>
                  <a:pt x="2" y="83"/>
                </a:lnTo>
                <a:lnTo>
                  <a:pt x="0" y="52"/>
                </a:lnTo>
                <a:lnTo>
                  <a:pt x="2" y="24"/>
                </a:lnTo>
                <a:lnTo>
                  <a:pt x="15" y="5"/>
                </a:lnTo>
                <a:lnTo>
                  <a:pt x="32" y="0"/>
                </a:lnTo>
                <a:lnTo>
                  <a:pt x="48" y="3"/>
                </a:lnTo>
                <a:lnTo>
                  <a:pt x="56" y="2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8" name="Freeform 156">
            <a:extLst>
              <a:ext uri="{FF2B5EF4-FFF2-40B4-BE49-F238E27FC236}">
                <a16:creationId xmlns:a16="http://schemas.microsoft.com/office/drawing/2014/main" id="{FDF3550A-32B6-4632-BBD7-17B31EB80A85}"/>
              </a:ext>
            </a:extLst>
          </p:cNvPr>
          <p:cNvSpPr>
            <a:spLocks/>
          </p:cNvSpPr>
          <p:nvPr/>
        </p:nvSpPr>
        <p:spPr bwMode="auto">
          <a:xfrm>
            <a:off x="328612" y="3551019"/>
            <a:ext cx="28575" cy="49213"/>
          </a:xfrm>
          <a:custGeom>
            <a:avLst/>
            <a:gdLst>
              <a:gd name="T0" fmla="*/ 2147483646 w 91"/>
              <a:gd name="T1" fmla="*/ 2147483646 h 153"/>
              <a:gd name="T2" fmla="*/ 2147483646 w 91"/>
              <a:gd name="T3" fmla="*/ 2147483646 h 153"/>
              <a:gd name="T4" fmla="*/ 2147483646 w 91"/>
              <a:gd name="T5" fmla="*/ 2147483646 h 153"/>
              <a:gd name="T6" fmla="*/ 2147483646 w 91"/>
              <a:gd name="T7" fmla="*/ 2147483646 h 153"/>
              <a:gd name="T8" fmla="*/ 2147483646 w 91"/>
              <a:gd name="T9" fmla="*/ 2147483646 h 153"/>
              <a:gd name="T10" fmla="*/ 2147483646 w 91"/>
              <a:gd name="T11" fmla="*/ 2147483646 h 153"/>
              <a:gd name="T12" fmla="*/ 2147483646 w 91"/>
              <a:gd name="T13" fmla="*/ 2147483646 h 153"/>
              <a:gd name="T14" fmla="*/ 2147483646 w 91"/>
              <a:gd name="T15" fmla="*/ 2147483646 h 153"/>
              <a:gd name="T16" fmla="*/ 2147483646 w 91"/>
              <a:gd name="T17" fmla="*/ 2147483646 h 153"/>
              <a:gd name="T18" fmla="*/ 2147483646 w 91"/>
              <a:gd name="T19" fmla="*/ 2147483646 h 153"/>
              <a:gd name="T20" fmla="*/ 2147483646 w 91"/>
              <a:gd name="T21" fmla="*/ 2147483646 h 153"/>
              <a:gd name="T22" fmla="*/ 2147483646 w 91"/>
              <a:gd name="T23" fmla="*/ 2147483646 h 153"/>
              <a:gd name="T24" fmla="*/ 2147483646 w 91"/>
              <a:gd name="T25" fmla="*/ 2147483646 h 153"/>
              <a:gd name="T26" fmla="*/ 2147483646 w 91"/>
              <a:gd name="T27" fmla="*/ 2147483646 h 153"/>
              <a:gd name="T28" fmla="*/ 2147483646 w 91"/>
              <a:gd name="T29" fmla="*/ 2147483646 h 153"/>
              <a:gd name="T30" fmla="*/ 2147483646 w 91"/>
              <a:gd name="T31" fmla="*/ 2147483646 h 153"/>
              <a:gd name="T32" fmla="*/ 2147483646 w 91"/>
              <a:gd name="T33" fmla="*/ 2147483646 h 153"/>
              <a:gd name="T34" fmla="*/ 2147483646 w 91"/>
              <a:gd name="T35" fmla="*/ 2147483646 h 153"/>
              <a:gd name="T36" fmla="*/ 2147483646 w 91"/>
              <a:gd name="T37" fmla="*/ 2147483646 h 153"/>
              <a:gd name="T38" fmla="*/ 0 w 91"/>
              <a:gd name="T39" fmla="*/ 2147483646 h 153"/>
              <a:gd name="T40" fmla="*/ 0 w 91"/>
              <a:gd name="T41" fmla="*/ 2147483646 h 153"/>
              <a:gd name="T42" fmla="*/ 2147483646 w 91"/>
              <a:gd name="T43" fmla="*/ 2147483646 h 153"/>
              <a:gd name="T44" fmla="*/ 2147483646 w 91"/>
              <a:gd name="T45" fmla="*/ 2147483646 h 153"/>
              <a:gd name="T46" fmla="*/ 2147483646 w 91"/>
              <a:gd name="T47" fmla="*/ 0 h 153"/>
              <a:gd name="T48" fmla="*/ 2147483646 w 91"/>
              <a:gd name="T49" fmla="*/ 2147483646 h 153"/>
              <a:gd name="T50" fmla="*/ 2147483646 w 91"/>
              <a:gd name="T51" fmla="*/ 2147483646 h 153"/>
              <a:gd name="T52" fmla="*/ 2147483646 w 91"/>
              <a:gd name="T53" fmla="*/ 2147483646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1"/>
              <a:gd name="T82" fmla="*/ 0 h 153"/>
              <a:gd name="T83" fmla="*/ 91 w 91"/>
              <a:gd name="T84" fmla="*/ 153 h 15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1" h="153">
                <a:moveTo>
                  <a:pt x="91" y="38"/>
                </a:moveTo>
                <a:lnTo>
                  <a:pt x="76" y="13"/>
                </a:lnTo>
                <a:lnTo>
                  <a:pt x="54" y="7"/>
                </a:lnTo>
                <a:lnTo>
                  <a:pt x="24" y="12"/>
                </a:lnTo>
                <a:lnTo>
                  <a:pt x="14" y="25"/>
                </a:lnTo>
                <a:lnTo>
                  <a:pt x="7" y="48"/>
                </a:lnTo>
                <a:lnTo>
                  <a:pt x="7" y="66"/>
                </a:lnTo>
                <a:lnTo>
                  <a:pt x="11" y="79"/>
                </a:lnTo>
                <a:lnTo>
                  <a:pt x="11" y="98"/>
                </a:lnTo>
                <a:lnTo>
                  <a:pt x="15" y="120"/>
                </a:lnTo>
                <a:lnTo>
                  <a:pt x="34" y="142"/>
                </a:lnTo>
                <a:lnTo>
                  <a:pt x="47" y="142"/>
                </a:lnTo>
                <a:lnTo>
                  <a:pt x="63" y="142"/>
                </a:lnTo>
                <a:lnTo>
                  <a:pt x="63" y="144"/>
                </a:lnTo>
                <a:lnTo>
                  <a:pt x="51" y="153"/>
                </a:lnTo>
                <a:lnTo>
                  <a:pt x="36" y="151"/>
                </a:lnTo>
                <a:lnTo>
                  <a:pt x="19" y="144"/>
                </a:lnTo>
                <a:lnTo>
                  <a:pt x="6" y="121"/>
                </a:lnTo>
                <a:lnTo>
                  <a:pt x="5" y="86"/>
                </a:lnTo>
                <a:lnTo>
                  <a:pt x="0" y="62"/>
                </a:lnTo>
                <a:lnTo>
                  <a:pt x="0" y="41"/>
                </a:lnTo>
                <a:lnTo>
                  <a:pt x="9" y="23"/>
                </a:lnTo>
                <a:lnTo>
                  <a:pt x="18" y="7"/>
                </a:lnTo>
                <a:lnTo>
                  <a:pt x="42" y="0"/>
                </a:lnTo>
                <a:lnTo>
                  <a:pt x="76" y="5"/>
                </a:lnTo>
                <a:lnTo>
                  <a:pt x="89" y="13"/>
                </a:lnTo>
                <a:lnTo>
                  <a:pt x="91" y="3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9" name="Freeform 157">
            <a:extLst>
              <a:ext uri="{FF2B5EF4-FFF2-40B4-BE49-F238E27FC236}">
                <a16:creationId xmlns:a16="http://schemas.microsoft.com/office/drawing/2014/main" id="{E495BD7C-665F-4B78-A5A4-C4228C07D7E5}"/>
              </a:ext>
            </a:extLst>
          </p:cNvPr>
          <p:cNvSpPr>
            <a:spLocks/>
          </p:cNvSpPr>
          <p:nvPr/>
        </p:nvSpPr>
        <p:spPr bwMode="auto">
          <a:xfrm>
            <a:off x="346075" y="3603407"/>
            <a:ext cx="26987" cy="41275"/>
          </a:xfrm>
          <a:custGeom>
            <a:avLst/>
            <a:gdLst>
              <a:gd name="T0" fmla="*/ 0 w 83"/>
              <a:gd name="T1" fmla="*/ 0 h 127"/>
              <a:gd name="T2" fmla="*/ 2147483646 w 83"/>
              <a:gd name="T3" fmla="*/ 2147483646 h 127"/>
              <a:gd name="T4" fmla="*/ 2147483646 w 83"/>
              <a:gd name="T5" fmla="*/ 2147483646 h 127"/>
              <a:gd name="T6" fmla="*/ 2147483646 w 83"/>
              <a:gd name="T7" fmla="*/ 2147483646 h 127"/>
              <a:gd name="T8" fmla="*/ 2147483646 w 83"/>
              <a:gd name="T9" fmla="*/ 2147483646 h 127"/>
              <a:gd name="T10" fmla="*/ 2147483646 w 83"/>
              <a:gd name="T11" fmla="*/ 2147483646 h 127"/>
              <a:gd name="T12" fmla="*/ 2147483646 w 83"/>
              <a:gd name="T13" fmla="*/ 2147483646 h 127"/>
              <a:gd name="T14" fmla="*/ 2147483646 w 83"/>
              <a:gd name="T15" fmla="*/ 2147483646 h 127"/>
              <a:gd name="T16" fmla="*/ 2147483646 w 83"/>
              <a:gd name="T17" fmla="*/ 2147483646 h 127"/>
              <a:gd name="T18" fmla="*/ 0 w 83"/>
              <a:gd name="T19" fmla="*/ 0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27"/>
              <a:gd name="T32" fmla="*/ 83 w 83"/>
              <a:gd name="T33" fmla="*/ 127 h 1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27">
                <a:moveTo>
                  <a:pt x="0" y="0"/>
                </a:moveTo>
                <a:lnTo>
                  <a:pt x="10" y="27"/>
                </a:lnTo>
                <a:lnTo>
                  <a:pt x="27" y="57"/>
                </a:lnTo>
                <a:lnTo>
                  <a:pt x="45" y="83"/>
                </a:lnTo>
                <a:lnTo>
                  <a:pt x="70" y="116"/>
                </a:lnTo>
                <a:lnTo>
                  <a:pt x="83" y="127"/>
                </a:lnTo>
                <a:lnTo>
                  <a:pt x="55" y="113"/>
                </a:lnTo>
                <a:lnTo>
                  <a:pt x="33" y="82"/>
                </a:lnTo>
                <a:lnTo>
                  <a:pt x="12" y="46"/>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0" name="Freeform 158">
            <a:extLst>
              <a:ext uri="{FF2B5EF4-FFF2-40B4-BE49-F238E27FC236}">
                <a16:creationId xmlns:a16="http://schemas.microsoft.com/office/drawing/2014/main" id="{DFE71B0B-431F-4463-AB3D-9E3D7199B6B5}"/>
              </a:ext>
            </a:extLst>
          </p:cNvPr>
          <p:cNvSpPr>
            <a:spLocks/>
          </p:cNvSpPr>
          <p:nvPr/>
        </p:nvSpPr>
        <p:spPr bwMode="auto">
          <a:xfrm>
            <a:off x="265112" y="3465294"/>
            <a:ext cx="150813" cy="152400"/>
          </a:xfrm>
          <a:custGeom>
            <a:avLst/>
            <a:gdLst>
              <a:gd name="T0" fmla="*/ 2147483646 w 478"/>
              <a:gd name="T1" fmla="*/ 2147483646 h 480"/>
              <a:gd name="T2" fmla="*/ 2147483646 w 478"/>
              <a:gd name="T3" fmla="*/ 2147483646 h 480"/>
              <a:gd name="T4" fmla="*/ 2147483646 w 478"/>
              <a:gd name="T5" fmla="*/ 2147483646 h 480"/>
              <a:gd name="T6" fmla="*/ 2147483646 w 478"/>
              <a:gd name="T7" fmla="*/ 2147483646 h 480"/>
              <a:gd name="T8" fmla="*/ 2147483646 w 478"/>
              <a:gd name="T9" fmla="*/ 2147483646 h 480"/>
              <a:gd name="T10" fmla="*/ 2147483646 w 478"/>
              <a:gd name="T11" fmla="*/ 2147483646 h 480"/>
              <a:gd name="T12" fmla="*/ 2147483646 w 478"/>
              <a:gd name="T13" fmla="*/ 2147483646 h 480"/>
              <a:gd name="T14" fmla="*/ 2147483646 w 478"/>
              <a:gd name="T15" fmla="*/ 2147483646 h 480"/>
              <a:gd name="T16" fmla="*/ 2147483646 w 478"/>
              <a:gd name="T17" fmla="*/ 2147483646 h 480"/>
              <a:gd name="T18" fmla="*/ 2147483646 w 478"/>
              <a:gd name="T19" fmla="*/ 2147483646 h 480"/>
              <a:gd name="T20" fmla="*/ 2147483646 w 478"/>
              <a:gd name="T21" fmla="*/ 2147483646 h 480"/>
              <a:gd name="T22" fmla="*/ 2147483646 w 478"/>
              <a:gd name="T23" fmla="*/ 2147483646 h 480"/>
              <a:gd name="T24" fmla="*/ 2147483646 w 478"/>
              <a:gd name="T25" fmla="*/ 2147483646 h 480"/>
              <a:gd name="T26" fmla="*/ 2147483646 w 478"/>
              <a:gd name="T27" fmla="*/ 2147483646 h 480"/>
              <a:gd name="T28" fmla="*/ 2147483646 w 478"/>
              <a:gd name="T29" fmla="*/ 2147483646 h 480"/>
              <a:gd name="T30" fmla="*/ 2147483646 w 478"/>
              <a:gd name="T31" fmla="*/ 2147483646 h 480"/>
              <a:gd name="T32" fmla="*/ 2147483646 w 478"/>
              <a:gd name="T33" fmla="*/ 2147483646 h 480"/>
              <a:gd name="T34" fmla="*/ 2147483646 w 478"/>
              <a:gd name="T35" fmla="*/ 2147483646 h 480"/>
              <a:gd name="T36" fmla="*/ 2147483646 w 478"/>
              <a:gd name="T37" fmla="*/ 2147483646 h 480"/>
              <a:gd name="T38" fmla="*/ 2147483646 w 478"/>
              <a:gd name="T39" fmla="*/ 2147483646 h 480"/>
              <a:gd name="T40" fmla="*/ 2147483646 w 478"/>
              <a:gd name="T41" fmla="*/ 2147483646 h 480"/>
              <a:gd name="T42" fmla="*/ 2147483646 w 478"/>
              <a:gd name="T43" fmla="*/ 2147483646 h 480"/>
              <a:gd name="T44" fmla="*/ 2147483646 w 478"/>
              <a:gd name="T45" fmla="*/ 2147483646 h 480"/>
              <a:gd name="T46" fmla="*/ 2147483646 w 478"/>
              <a:gd name="T47" fmla="*/ 2147483646 h 480"/>
              <a:gd name="T48" fmla="*/ 2147483646 w 478"/>
              <a:gd name="T49" fmla="*/ 2147483646 h 480"/>
              <a:gd name="T50" fmla="*/ 0 w 478"/>
              <a:gd name="T51" fmla="*/ 2147483646 h 480"/>
              <a:gd name="T52" fmla="*/ 2147483646 w 478"/>
              <a:gd name="T53" fmla="*/ 2147483646 h 480"/>
              <a:gd name="T54" fmla="*/ 2147483646 w 478"/>
              <a:gd name="T55" fmla="*/ 2147483646 h 480"/>
              <a:gd name="T56" fmla="*/ 2147483646 w 478"/>
              <a:gd name="T57" fmla="*/ 2147483646 h 480"/>
              <a:gd name="T58" fmla="*/ 2147483646 w 478"/>
              <a:gd name="T59" fmla="*/ 2147483646 h 480"/>
              <a:gd name="T60" fmla="*/ 2147483646 w 478"/>
              <a:gd name="T61" fmla="*/ 0 h 480"/>
              <a:gd name="T62" fmla="*/ 2147483646 w 478"/>
              <a:gd name="T63" fmla="*/ 2147483646 h 480"/>
              <a:gd name="T64" fmla="*/ 2147483646 w 478"/>
              <a:gd name="T65" fmla="*/ 2147483646 h 480"/>
              <a:gd name="T66" fmla="*/ 2147483646 w 478"/>
              <a:gd name="T67" fmla="*/ 2147483646 h 480"/>
              <a:gd name="T68" fmla="*/ 2147483646 w 478"/>
              <a:gd name="T69" fmla="*/ 2147483646 h 480"/>
              <a:gd name="T70" fmla="*/ 2147483646 w 478"/>
              <a:gd name="T71" fmla="*/ 2147483646 h 480"/>
              <a:gd name="T72" fmla="*/ 2147483646 w 478"/>
              <a:gd name="T73" fmla="*/ 2147483646 h 480"/>
              <a:gd name="T74" fmla="*/ 2147483646 w 478"/>
              <a:gd name="T75" fmla="*/ 2147483646 h 4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8"/>
              <a:gd name="T115" fmla="*/ 0 h 480"/>
              <a:gd name="T116" fmla="*/ 478 w 478"/>
              <a:gd name="T117" fmla="*/ 480 h 4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8" h="480">
                <a:moveTo>
                  <a:pt x="440" y="138"/>
                </a:moveTo>
                <a:lnTo>
                  <a:pt x="367" y="127"/>
                </a:lnTo>
                <a:lnTo>
                  <a:pt x="320" y="133"/>
                </a:lnTo>
                <a:lnTo>
                  <a:pt x="290" y="168"/>
                </a:lnTo>
                <a:lnTo>
                  <a:pt x="308" y="209"/>
                </a:lnTo>
                <a:lnTo>
                  <a:pt x="331" y="224"/>
                </a:lnTo>
                <a:lnTo>
                  <a:pt x="338" y="262"/>
                </a:lnTo>
                <a:lnTo>
                  <a:pt x="324" y="287"/>
                </a:lnTo>
                <a:lnTo>
                  <a:pt x="335" y="325"/>
                </a:lnTo>
                <a:lnTo>
                  <a:pt x="306" y="325"/>
                </a:lnTo>
                <a:lnTo>
                  <a:pt x="298" y="282"/>
                </a:lnTo>
                <a:lnTo>
                  <a:pt x="280" y="262"/>
                </a:lnTo>
                <a:lnTo>
                  <a:pt x="243" y="262"/>
                </a:lnTo>
                <a:lnTo>
                  <a:pt x="209" y="271"/>
                </a:lnTo>
                <a:lnTo>
                  <a:pt x="197" y="301"/>
                </a:lnTo>
                <a:lnTo>
                  <a:pt x="193" y="341"/>
                </a:lnTo>
                <a:lnTo>
                  <a:pt x="197" y="370"/>
                </a:lnTo>
                <a:lnTo>
                  <a:pt x="197" y="391"/>
                </a:lnTo>
                <a:lnTo>
                  <a:pt x="195" y="416"/>
                </a:lnTo>
                <a:lnTo>
                  <a:pt x="172" y="439"/>
                </a:lnTo>
                <a:lnTo>
                  <a:pt x="156" y="453"/>
                </a:lnTo>
                <a:lnTo>
                  <a:pt x="115" y="480"/>
                </a:lnTo>
                <a:lnTo>
                  <a:pt x="37" y="399"/>
                </a:lnTo>
                <a:lnTo>
                  <a:pt x="14" y="334"/>
                </a:lnTo>
                <a:lnTo>
                  <a:pt x="5" y="229"/>
                </a:lnTo>
                <a:lnTo>
                  <a:pt x="0" y="154"/>
                </a:lnTo>
                <a:lnTo>
                  <a:pt x="9" y="82"/>
                </a:lnTo>
                <a:lnTo>
                  <a:pt x="30" y="42"/>
                </a:lnTo>
                <a:lnTo>
                  <a:pt x="78" y="15"/>
                </a:lnTo>
                <a:lnTo>
                  <a:pt x="121" y="7"/>
                </a:lnTo>
                <a:lnTo>
                  <a:pt x="204" y="0"/>
                </a:lnTo>
                <a:lnTo>
                  <a:pt x="285" y="5"/>
                </a:lnTo>
                <a:lnTo>
                  <a:pt x="387" y="22"/>
                </a:lnTo>
                <a:lnTo>
                  <a:pt x="432" y="44"/>
                </a:lnTo>
                <a:lnTo>
                  <a:pt x="455" y="67"/>
                </a:lnTo>
                <a:lnTo>
                  <a:pt x="478" y="102"/>
                </a:lnTo>
                <a:lnTo>
                  <a:pt x="475" y="120"/>
                </a:lnTo>
                <a:lnTo>
                  <a:pt x="440" y="13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1" name="Freeform 159">
            <a:extLst>
              <a:ext uri="{FF2B5EF4-FFF2-40B4-BE49-F238E27FC236}">
                <a16:creationId xmlns:a16="http://schemas.microsoft.com/office/drawing/2014/main" id="{3154DC95-1272-4DCA-9EE7-E85FAD3C519A}"/>
              </a:ext>
            </a:extLst>
          </p:cNvPr>
          <p:cNvSpPr>
            <a:spLocks/>
          </p:cNvSpPr>
          <p:nvPr/>
        </p:nvSpPr>
        <p:spPr bwMode="auto">
          <a:xfrm>
            <a:off x="268287" y="3466882"/>
            <a:ext cx="144463" cy="146050"/>
          </a:xfrm>
          <a:custGeom>
            <a:avLst/>
            <a:gdLst>
              <a:gd name="T0" fmla="*/ 2147483646 w 455"/>
              <a:gd name="T1" fmla="*/ 2147483646 h 460"/>
              <a:gd name="T2" fmla="*/ 2147483646 w 455"/>
              <a:gd name="T3" fmla="*/ 2147483646 h 460"/>
              <a:gd name="T4" fmla="*/ 2147483646 w 455"/>
              <a:gd name="T5" fmla="*/ 2147483646 h 460"/>
              <a:gd name="T6" fmla="*/ 2147483646 w 455"/>
              <a:gd name="T7" fmla="*/ 2147483646 h 460"/>
              <a:gd name="T8" fmla="*/ 2147483646 w 455"/>
              <a:gd name="T9" fmla="*/ 2147483646 h 460"/>
              <a:gd name="T10" fmla="*/ 2147483646 w 455"/>
              <a:gd name="T11" fmla="*/ 2147483646 h 460"/>
              <a:gd name="T12" fmla="*/ 2147483646 w 455"/>
              <a:gd name="T13" fmla="*/ 2147483646 h 460"/>
              <a:gd name="T14" fmla="*/ 2147483646 w 455"/>
              <a:gd name="T15" fmla="*/ 2147483646 h 460"/>
              <a:gd name="T16" fmla="*/ 2147483646 w 455"/>
              <a:gd name="T17" fmla="*/ 2147483646 h 460"/>
              <a:gd name="T18" fmla="*/ 2147483646 w 455"/>
              <a:gd name="T19" fmla="*/ 2147483646 h 460"/>
              <a:gd name="T20" fmla="*/ 2147483646 w 455"/>
              <a:gd name="T21" fmla="*/ 2147483646 h 460"/>
              <a:gd name="T22" fmla="*/ 2147483646 w 455"/>
              <a:gd name="T23" fmla="*/ 2147483646 h 460"/>
              <a:gd name="T24" fmla="*/ 2147483646 w 455"/>
              <a:gd name="T25" fmla="*/ 2147483646 h 460"/>
              <a:gd name="T26" fmla="*/ 2147483646 w 455"/>
              <a:gd name="T27" fmla="*/ 2147483646 h 460"/>
              <a:gd name="T28" fmla="*/ 2147483646 w 455"/>
              <a:gd name="T29" fmla="*/ 2147483646 h 460"/>
              <a:gd name="T30" fmla="*/ 2147483646 w 455"/>
              <a:gd name="T31" fmla="*/ 2147483646 h 460"/>
              <a:gd name="T32" fmla="*/ 2147483646 w 455"/>
              <a:gd name="T33" fmla="*/ 2147483646 h 460"/>
              <a:gd name="T34" fmla="*/ 2147483646 w 455"/>
              <a:gd name="T35" fmla="*/ 2147483646 h 460"/>
              <a:gd name="T36" fmla="*/ 2147483646 w 455"/>
              <a:gd name="T37" fmla="*/ 2147483646 h 460"/>
              <a:gd name="T38" fmla="*/ 2147483646 w 455"/>
              <a:gd name="T39" fmla="*/ 2147483646 h 460"/>
              <a:gd name="T40" fmla="*/ 2147483646 w 455"/>
              <a:gd name="T41" fmla="*/ 2147483646 h 460"/>
              <a:gd name="T42" fmla="*/ 2147483646 w 455"/>
              <a:gd name="T43" fmla="*/ 2147483646 h 460"/>
              <a:gd name="T44" fmla="*/ 2147483646 w 455"/>
              <a:gd name="T45" fmla="*/ 2147483646 h 460"/>
              <a:gd name="T46" fmla="*/ 2147483646 w 455"/>
              <a:gd name="T47" fmla="*/ 2147483646 h 460"/>
              <a:gd name="T48" fmla="*/ 2147483646 w 455"/>
              <a:gd name="T49" fmla="*/ 2147483646 h 460"/>
              <a:gd name="T50" fmla="*/ 2147483646 w 455"/>
              <a:gd name="T51" fmla="*/ 2147483646 h 460"/>
              <a:gd name="T52" fmla="*/ 2147483646 w 455"/>
              <a:gd name="T53" fmla="*/ 2147483646 h 460"/>
              <a:gd name="T54" fmla="*/ 2147483646 w 455"/>
              <a:gd name="T55" fmla="*/ 2147483646 h 460"/>
              <a:gd name="T56" fmla="*/ 2147483646 w 455"/>
              <a:gd name="T57" fmla="*/ 2147483646 h 460"/>
              <a:gd name="T58" fmla="*/ 2147483646 w 455"/>
              <a:gd name="T59" fmla="*/ 2147483646 h 460"/>
              <a:gd name="T60" fmla="*/ 2147483646 w 455"/>
              <a:gd name="T61" fmla="*/ 2147483646 h 460"/>
              <a:gd name="T62" fmla="*/ 2147483646 w 455"/>
              <a:gd name="T63" fmla="*/ 2147483646 h 460"/>
              <a:gd name="T64" fmla="*/ 2147483646 w 455"/>
              <a:gd name="T65" fmla="*/ 2147483646 h 460"/>
              <a:gd name="T66" fmla="*/ 2147483646 w 455"/>
              <a:gd name="T67" fmla="*/ 2147483646 h 460"/>
              <a:gd name="T68" fmla="*/ 2147483646 w 455"/>
              <a:gd name="T69" fmla="*/ 2147483646 h 460"/>
              <a:gd name="T70" fmla="*/ 2147483646 w 455"/>
              <a:gd name="T71" fmla="*/ 2147483646 h 460"/>
              <a:gd name="T72" fmla="*/ 2147483646 w 455"/>
              <a:gd name="T73" fmla="*/ 2147483646 h 460"/>
              <a:gd name="T74" fmla="*/ 2147483646 w 455"/>
              <a:gd name="T75" fmla="*/ 2147483646 h 460"/>
              <a:gd name="T76" fmla="*/ 2147483646 w 455"/>
              <a:gd name="T77" fmla="*/ 2147483646 h 460"/>
              <a:gd name="T78" fmla="*/ 2147483646 w 455"/>
              <a:gd name="T79" fmla="*/ 2147483646 h 460"/>
              <a:gd name="T80" fmla="*/ 2147483646 w 455"/>
              <a:gd name="T81" fmla="*/ 2147483646 h 460"/>
              <a:gd name="T82" fmla="*/ 2147483646 w 455"/>
              <a:gd name="T83" fmla="*/ 2147483646 h 460"/>
              <a:gd name="T84" fmla="*/ 2147483646 w 455"/>
              <a:gd name="T85" fmla="*/ 2147483646 h 460"/>
              <a:gd name="T86" fmla="*/ 2147483646 w 455"/>
              <a:gd name="T87" fmla="*/ 2147483646 h 4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5"/>
              <a:gd name="T133" fmla="*/ 0 h 460"/>
              <a:gd name="T134" fmla="*/ 455 w 455"/>
              <a:gd name="T135" fmla="*/ 460 h 4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5" h="460">
                <a:moveTo>
                  <a:pt x="379" y="28"/>
                </a:moveTo>
                <a:lnTo>
                  <a:pt x="418" y="44"/>
                </a:lnTo>
                <a:lnTo>
                  <a:pt x="436" y="69"/>
                </a:lnTo>
                <a:lnTo>
                  <a:pt x="447" y="85"/>
                </a:lnTo>
                <a:lnTo>
                  <a:pt x="455" y="98"/>
                </a:lnTo>
                <a:lnTo>
                  <a:pt x="444" y="108"/>
                </a:lnTo>
                <a:lnTo>
                  <a:pt x="425" y="120"/>
                </a:lnTo>
                <a:lnTo>
                  <a:pt x="376" y="113"/>
                </a:lnTo>
                <a:lnTo>
                  <a:pt x="339" y="113"/>
                </a:lnTo>
                <a:lnTo>
                  <a:pt x="315" y="100"/>
                </a:lnTo>
                <a:lnTo>
                  <a:pt x="279" y="92"/>
                </a:lnTo>
                <a:lnTo>
                  <a:pt x="247" y="90"/>
                </a:lnTo>
                <a:lnTo>
                  <a:pt x="209" y="92"/>
                </a:lnTo>
                <a:lnTo>
                  <a:pt x="264" y="98"/>
                </a:lnTo>
                <a:lnTo>
                  <a:pt x="291" y="105"/>
                </a:lnTo>
                <a:lnTo>
                  <a:pt x="311" y="113"/>
                </a:lnTo>
                <a:lnTo>
                  <a:pt x="315" y="115"/>
                </a:lnTo>
                <a:lnTo>
                  <a:pt x="302" y="120"/>
                </a:lnTo>
                <a:lnTo>
                  <a:pt x="291" y="131"/>
                </a:lnTo>
                <a:lnTo>
                  <a:pt x="272" y="120"/>
                </a:lnTo>
                <a:lnTo>
                  <a:pt x="256" y="116"/>
                </a:lnTo>
                <a:lnTo>
                  <a:pt x="223" y="110"/>
                </a:lnTo>
                <a:lnTo>
                  <a:pt x="212" y="110"/>
                </a:lnTo>
                <a:lnTo>
                  <a:pt x="246" y="122"/>
                </a:lnTo>
                <a:lnTo>
                  <a:pt x="270" y="133"/>
                </a:lnTo>
                <a:lnTo>
                  <a:pt x="283" y="142"/>
                </a:lnTo>
                <a:lnTo>
                  <a:pt x="272" y="154"/>
                </a:lnTo>
                <a:lnTo>
                  <a:pt x="246" y="145"/>
                </a:lnTo>
                <a:lnTo>
                  <a:pt x="223" y="140"/>
                </a:lnTo>
                <a:lnTo>
                  <a:pt x="264" y="161"/>
                </a:lnTo>
                <a:lnTo>
                  <a:pt x="277" y="170"/>
                </a:lnTo>
                <a:lnTo>
                  <a:pt x="281" y="189"/>
                </a:lnTo>
                <a:lnTo>
                  <a:pt x="289" y="199"/>
                </a:lnTo>
                <a:lnTo>
                  <a:pt x="264" y="187"/>
                </a:lnTo>
                <a:lnTo>
                  <a:pt x="241" y="183"/>
                </a:lnTo>
                <a:lnTo>
                  <a:pt x="205" y="181"/>
                </a:lnTo>
                <a:lnTo>
                  <a:pt x="259" y="197"/>
                </a:lnTo>
                <a:lnTo>
                  <a:pt x="293" y="210"/>
                </a:lnTo>
                <a:lnTo>
                  <a:pt x="315" y="222"/>
                </a:lnTo>
                <a:lnTo>
                  <a:pt x="318" y="239"/>
                </a:lnTo>
                <a:lnTo>
                  <a:pt x="291" y="227"/>
                </a:lnTo>
                <a:lnTo>
                  <a:pt x="254" y="214"/>
                </a:lnTo>
                <a:lnTo>
                  <a:pt x="237" y="214"/>
                </a:lnTo>
                <a:lnTo>
                  <a:pt x="277" y="228"/>
                </a:lnTo>
                <a:lnTo>
                  <a:pt x="309" y="242"/>
                </a:lnTo>
                <a:lnTo>
                  <a:pt x="320" y="253"/>
                </a:lnTo>
                <a:lnTo>
                  <a:pt x="315" y="264"/>
                </a:lnTo>
                <a:lnTo>
                  <a:pt x="291" y="255"/>
                </a:lnTo>
                <a:lnTo>
                  <a:pt x="269" y="246"/>
                </a:lnTo>
                <a:lnTo>
                  <a:pt x="221" y="244"/>
                </a:lnTo>
                <a:lnTo>
                  <a:pt x="202" y="246"/>
                </a:lnTo>
                <a:lnTo>
                  <a:pt x="158" y="249"/>
                </a:lnTo>
                <a:lnTo>
                  <a:pt x="107" y="242"/>
                </a:lnTo>
                <a:lnTo>
                  <a:pt x="137" y="253"/>
                </a:lnTo>
                <a:lnTo>
                  <a:pt x="191" y="262"/>
                </a:lnTo>
                <a:lnTo>
                  <a:pt x="181" y="280"/>
                </a:lnTo>
                <a:lnTo>
                  <a:pt x="141" y="271"/>
                </a:lnTo>
                <a:lnTo>
                  <a:pt x="104" y="258"/>
                </a:lnTo>
                <a:lnTo>
                  <a:pt x="79" y="246"/>
                </a:lnTo>
                <a:lnTo>
                  <a:pt x="126" y="280"/>
                </a:lnTo>
                <a:lnTo>
                  <a:pt x="156" y="290"/>
                </a:lnTo>
                <a:lnTo>
                  <a:pt x="181" y="298"/>
                </a:lnTo>
                <a:lnTo>
                  <a:pt x="178" y="317"/>
                </a:lnTo>
                <a:lnTo>
                  <a:pt x="141" y="310"/>
                </a:lnTo>
                <a:lnTo>
                  <a:pt x="113" y="302"/>
                </a:lnTo>
                <a:lnTo>
                  <a:pt x="131" y="315"/>
                </a:lnTo>
                <a:lnTo>
                  <a:pt x="161" y="323"/>
                </a:lnTo>
                <a:lnTo>
                  <a:pt x="178" y="325"/>
                </a:lnTo>
                <a:lnTo>
                  <a:pt x="178" y="365"/>
                </a:lnTo>
                <a:lnTo>
                  <a:pt x="143" y="351"/>
                </a:lnTo>
                <a:lnTo>
                  <a:pt x="116" y="341"/>
                </a:lnTo>
                <a:lnTo>
                  <a:pt x="145" y="363"/>
                </a:lnTo>
                <a:lnTo>
                  <a:pt x="182" y="379"/>
                </a:lnTo>
                <a:lnTo>
                  <a:pt x="181" y="397"/>
                </a:lnTo>
                <a:lnTo>
                  <a:pt x="159" y="418"/>
                </a:lnTo>
                <a:lnTo>
                  <a:pt x="141" y="395"/>
                </a:lnTo>
                <a:lnTo>
                  <a:pt x="116" y="365"/>
                </a:lnTo>
                <a:lnTo>
                  <a:pt x="100" y="337"/>
                </a:lnTo>
                <a:lnTo>
                  <a:pt x="116" y="381"/>
                </a:lnTo>
                <a:lnTo>
                  <a:pt x="131" y="397"/>
                </a:lnTo>
                <a:lnTo>
                  <a:pt x="156" y="429"/>
                </a:lnTo>
                <a:lnTo>
                  <a:pt x="137" y="449"/>
                </a:lnTo>
                <a:lnTo>
                  <a:pt x="109" y="424"/>
                </a:lnTo>
                <a:lnTo>
                  <a:pt x="88" y="395"/>
                </a:lnTo>
                <a:lnTo>
                  <a:pt x="69" y="363"/>
                </a:lnTo>
                <a:lnTo>
                  <a:pt x="86" y="409"/>
                </a:lnTo>
                <a:lnTo>
                  <a:pt x="104" y="430"/>
                </a:lnTo>
                <a:lnTo>
                  <a:pt x="121" y="452"/>
                </a:lnTo>
                <a:lnTo>
                  <a:pt x="107" y="460"/>
                </a:lnTo>
                <a:lnTo>
                  <a:pt x="69" y="429"/>
                </a:lnTo>
                <a:lnTo>
                  <a:pt x="34" y="379"/>
                </a:lnTo>
                <a:lnTo>
                  <a:pt x="21" y="341"/>
                </a:lnTo>
                <a:lnTo>
                  <a:pt x="12" y="275"/>
                </a:lnTo>
                <a:lnTo>
                  <a:pt x="7" y="227"/>
                </a:lnTo>
                <a:lnTo>
                  <a:pt x="0" y="170"/>
                </a:lnTo>
                <a:lnTo>
                  <a:pt x="39" y="181"/>
                </a:lnTo>
                <a:lnTo>
                  <a:pt x="81" y="197"/>
                </a:lnTo>
                <a:lnTo>
                  <a:pt x="145" y="212"/>
                </a:lnTo>
                <a:lnTo>
                  <a:pt x="88" y="189"/>
                </a:lnTo>
                <a:lnTo>
                  <a:pt x="67" y="177"/>
                </a:lnTo>
                <a:lnTo>
                  <a:pt x="26" y="162"/>
                </a:lnTo>
                <a:lnTo>
                  <a:pt x="5" y="158"/>
                </a:lnTo>
                <a:lnTo>
                  <a:pt x="5" y="129"/>
                </a:lnTo>
                <a:lnTo>
                  <a:pt x="10" y="92"/>
                </a:lnTo>
                <a:lnTo>
                  <a:pt x="61" y="100"/>
                </a:lnTo>
                <a:lnTo>
                  <a:pt x="94" y="110"/>
                </a:lnTo>
                <a:lnTo>
                  <a:pt x="135" y="129"/>
                </a:lnTo>
                <a:lnTo>
                  <a:pt x="97" y="100"/>
                </a:lnTo>
                <a:lnTo>
                  <a:pt x="54" y="88"/>
                </a:lnTo>
                <a:lnTo>
                  <a:pt x="12" y="77"/>
                </a:lnTo>
                <a:lnTo>
                  <a:pt x="21" y="49"/>
                </a:lnTo>
                <a:lnTo>
                  <a:pt x="34" y="31"/>
                </a:lnTo>
                <a:lnTo>
                  <a:pt x="73" y="19"/>
                </a:lnTo>
                <a:lnTo>
                  <a:pt x="111" y="28"/>
                </a:lnTo>
                <a:lnTo>
                  <a:pt x="145" y="53"/>
                </a:lnTo>
                <a:lnTo>
                  <a:pt x="121" y="25"/>
                </a:lnTo>
                <a:lnTo>
                  <a:pt x="86" y="10"/>
                </a:lnTo>
                <a:lnTo>
                  <a:pt x="126" y="4"/>
                </a:lnTo>
                <a:lnTo>
                  <a:pt x="156" y="2"/>
                </a:lnTo>
                <a:lnTo>
                  <a:pt x="198" y="8"/>
                </a:lnTo>
                <a:lnTo>
                  <a:pt x="226" y="27"/>
                </a:lnTo>
                <a:lnTo>
                  <a:pt x="272" y="35"/>
                </a:lnTo>
                <a:lnTo>
                  <a:pt x="241" y="23"/>
                </a:lnTo>
                <a:lnTo>
                  <a:pt x="218" y="8"/>
                </a:lnTo>
                <a:lnTo>
                  <a:pt x="205" y="0"/>
                </a:lnTo>
                <a:lnTo>
                  <a:pt x="249" y="2"/>
                </a:lnTo>
                <a:lnTo>
                  <a:pt x="289" y="4"/>
                </a:lnTo>
                <a:lnTo>
                  <a:pt x="313" y="15"/>
                </a:lnTo>
                <a:lnTo>
                  <a:pt x="337" y="37"/>
                </a:lnTo>
                <a:lnTo>
                  <a:pt x="356" y="67"/>
                </a:lnTo>
                <a:lnTo>
                  <a:pt x="346" y="33"/>
                </a:lnTo>
                <a:lnTo>
                  <a:pt x="322" y="10"/>
                </a:lnTo>
                <a:lnTo>
                  <a:pt x="37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62" name="Group 160">
            <a:extLst>
              <a:ext uri="{FF2B5EF4-FFF2-40B4-BE49-F238E27FC236}">
                <a16:creationId xmlns:a16="http://schemas.microsoft.com/office/drawing/2014/main" id="{5CECB12B-FCC4-4522-B3C7-FCFABA3D1AEB}"/>
              </a:ext>
            </a:extLst>
          </p:cNvPr>
          <p:cNvGrpSpPr>
            <a:grpSpLocks/>
          </p:cNvGrpSpPr>
          <p:nvPr/>
        </p:nvGrpSpPr>
        <p:grpSpPr bwMode="auto">
          <a:xfrm>
            <a:off x="561975" y="3836769"/>
            <a:ext cx="157162" cy="96838"/>
            <a:chOff x="377" y="1962"/>
            <a:chExt cx="99" cy="61"/>
          </a:xfrm>
        </p:grpSpPr>
        <p:sp>
          <p:nvSpPr>
            <p:cNvPr id="163" name="Freeform 161">
              <a:extLst>
                <a:ext uri="{FF2B5EF4-FFF2-40B4-BE49-F238E27FC236}">
                  <a16:creationId xmlns:a16="http://schemas.microsoft.com/office/drawing/2014/main" id="{ADF4193D-946E-438A-BA51-9C4B07167B40}"/>
                </a:ext>
              </a:extLst>
            </p:cNvPr>
            <p:cNvSpPr>
              <a:spLocks/>
            </p:cNvSpPr>
            <p:nvPr/>
          </p:nvSpPr>
          <p:spPr bwMode="auto">
            <a:xfrm>
              <a:off x="377" y="1962"/>
              <a:ext cx="99" cy="61"/>
            </a:xfrm>
            <a:custGeom>
              <a:avLst/>
              <a:gdLst>
                <a:gd name="T0" fmla="*/ 0 w 497"/>
                <a:gd name="T1" fmla="*/ 0 h 305"/>
                <a:gd name="T2" fmla="*/ 0 w 497"/>
                <a:gd name="T3" fmla="*/ 0 h 305"/>
                <a:gd name="T4" fmla="*/ 0 w 497"/>
                <a:gd name="T5" fmla="*/ 0 h 305"/>
                <a:gd name="T6" fmla="*/ 0 w 497"/>
                <a:gd name="T7" fmla="*/ 0 h 305"/>
                <a:gd name="T8" fmla="*/ 0 w 497"/>
                <a:gd name="T9" fmla="*/ 0 h 305"/>
                <a:gd name="T10" fmla="*/ 0 w 497"/>
                <a:gd name="T11" fmla="*/ 0 h 305"/>
                <a:gd name="T12" fmla="*/ 0 w 497"/>
                <a:gd name="T13" fmla="*/ 0 h 305"/>
                <a:gd name="T14" fmla="*/ 0 w 497"/>
                <a:gd name="T15" fmla="*/ 0 h 305"/>
                <a:gd name="T16" fmla="*/ 0 w 497"/>
                <a:gd name="T17" fmla="*/ 0 h 305"/>
                <a:gd name="T18" fmla="*/ 0 w 497"/>
                <a:gd name="T19" fmla="*/ 0 h 305"/>
                <a:gd name="T20" fmla="*/ 0 w 497"/>
                <a:gd name="T21" fmla="*/ 0 h 305"/>
                <a:gd name="T22" fmla="*/ 0 w 497"/>
                <a:gd name="T23" fmla="*/ 0 h 305"/>
                <a:gd name="T24" fmla="*/ 0 w 497"/>
                <a:gd name="T25" fmla="*/ 0 h 305"/>
                <a:gd name="T26" fmla="*/ 0 w 497"/>
                <a:gd name="T27" fmla="*/ 0 h 305"/>
                <a:gd name="T28" fmla="*/ 0 w 497"/>
                <a:gd name="T29" fmla="*/ 0 h 305"/>
                <a:gd name="T30" fmla="*/ 0 w 497"/>
                <a:gd name="T31" fmla="*/ 0 h 305"/>
                <a:gd name="T32" fmla="*/ 0 w 497"/>
                <a:gd name="T33" fmla="*/ 0 h 305"/>
                <a:gd name="T34" fmla="*/ 0 w 497"/>
                <a:gd name="T35" fmla="*/ 0 h 305"/>
                <a:gd name="T36" fmla="*/ 0 w 497"/>
                <a:gd name="T37" fmla="*/ 0 h 305"/>
                <a:gd name="T38" fmla="*/ 0 w 497"/>
                <a:gd name="T39" fmla="*/ 0 h 305"/>
                <a:gd name="T40" fmla="*/ 0 w 497"/>
                <a:gd name="T41" fmla="*/ 0 h 305"/>
                <a:gd name="T42" fmla="*/ 0 w 497"/>
                <a:gd name="T43" fmla="*/ 0 h 305"/>
                <a:gd name="T44" fmla="*/ 0 w 497"/>
                <a:gd name="T45" fmla="*/ 0 h 305"/>
                <a:gd name="T46" fmla="*/ 0 w 497"/>
                <a:gd name="T47" fmla="*/ 0 h 305"/>
                <a:gd name="T48" fmla="*/ 0 w 497"/>
                <a:gd name="T49" fmla="*/ 0 h 305"/>
                <a:gd name="T50" fmla="*/ 0 w 497"/>
                <a:gd name="T51" fmla="*/ 0 h 305"/>
                <a:gd name="T52" fmla="*/ 0 w 497"/>
                <a:gd name="T53" fmla="*/ 0 h 305"/>
                <a:gd name="T54" fmla="*/ 0 w 497"/>
                <a:gd name="T55" fmla="*/ 0 h 305"/>
                <a:gd name="T56" fmla="*/ 0 w 497"/>
                <a:gd name="T57" fmla="*/ 0 h 305"/>
                <a:gd name="T58" fmla="*/ 0 w 497"/>
                <a:gd name="T59" fmla="*/ 0 h 305"/>
                <a:gd name="T60" fmla="*/ 0 w 497"/>
                <a:gd name="T61" fmla="*/ 0 h 305"/>
                <a:gd name="T62" fmla="*/ 0 w 497"/>
                <a:gd name="T63" fmla="*/ 0 h 305"/>
                <a:gd name="T64" fmla="*/ 0 w 497"/>
                <a:gd name="T65" fmla="*/ 0 h 305"/>
                <a:gd name="T66" fmla="*/ 0 w 497"/>
                <a:gd name="T67" fmla="*/ 0 h 305"/>
                <a:gd name="T68" fmla="*/ 0 w 497"/>
                <a:gd name="T69" fmla="*/ 0 h 305"/>
                <a:gd name="T70" fmla="*/ 0 w 497"/>
                <a:gd name="T71" fmla="*/ 0 h 305"/>
                <a:gd name="T72" fmla="*/ 0 w 497"/>
                <a:gd name="T73" fmla="*/ 0 h 305"/>
                <a:gd name="T74" fmla="*/ 0 w 497"/>
                <a:gd name="T75" fmla="*/ 0 h 305"/>
                <a:gd name="T76" fmla="*/ 0 w 497"/>
                <a:gd name="T77" fmla="*/ 0 h 305"/>
                <a:gd name="T78" fmla="*/ 0 w 497"/>
                <a:gd name="T79" fmla="*/ 0 h 305"/>
                <a:gd name="T80" fmla="*/ 0 w 497"/>
                <a:gd name="T81" fmla="*/ 0 h 305"/>
                <a:gd name="T82" fmla="*/ 0 w 497"/>
                <a:gd name="T83" fmla="*/ 0 h 305"/>
                <a:gd name="T84" fmla="*/ 0 w 497"/>
                <a:gd name="T85" fmla="*/ 0 h 305"/>
                <a:gd name="T86" fmla="*/ 0 w 497"/>
                <a:gd name="T87" fmla="*/ 0 h 305"/>
                <a:gd name="T88" fmla="*/ 0 w 497"/>
                <a:gd name="T89" fmla="*/ 0 h 305"/>
                <a:gd name="T90" fmla="*/ 0 w 497"/>
                <a:gd name="T91" fmla="*/ 0 h 305"/>
                <a:gd name="T92" fmla="*/ 0 w 497"/>
                <a:gd name="T93" fmla="*/ 0 h 305"/>
                <a:gd name="T94" fmla="*/ 0 w 497"/>
                <a:gd name="T95" fmla="*/ 0 h 305"/>
                <a:gd name="T96" fmla="*/ 0 w 497"/>
                <a:gd name="T97" fmla="*/ 0 h 305"/>
                <a:gd name="T98" fmla="*/ 0 w 497"/>
                <a:gd name="T99" fmla="*/ 0 h 3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7"/>
                <a:gd name="T151" fmla="*/ 0 h 305"/>
                <a:gd name="T152" fmla="*/ 497 w 497"/>
                <a:gd name="T153" fmla="*/ 305 h 3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7" h="305">
                  <a:moveTo>
                    <a:pt x="0" y="182"/>
                  </a:moveTo>
                  <a:lnTo>
                    <a:pt x="61" y="168"/>
                  </a:lnTo>
                  <a:lnTo>
                    <a:pt x="84" y="163"/>
                  </a:lnTo>
                  <a:lnTo>
                    <a:pt x="98" y="150"/>
                  </a:lnTo>
                  <a:lnTo>
                    <a:pt x="112" y="130"/>
                  </a:lnTo>
                  <a:lnTo>
                    <a:pt x="142" y="102"/>
                  </a:lnTo>
                  <a:lnTo>
                    <a:pt x="197" y="56"/>
                  </a:lnTo>
                  <a:lnTo>
                    <a:pt x="206" y="41"/>
                  </a:lnTo>
                  <a:lnTo>
                    <a:pt x="221" y="28"/>
                  </a:lnTo>
                  <a:lnTo>
                    <a:pt x="249" y="23"/>
                  </a:lnTo>
                  <a:lnTo>
                    <a:pt x="336" y="8"/>
                  </a:lnTo>
                  <a:lnTo>
                    <a:pt x="360" y="0"/>
                  </a:lnTo>
                  <a:lnTo>
                    <a:pt x="382" y="11"/>
                  </a:lnTo>
                  <a:lnTo>
                    <a:pt x="393" y="20"/>
                  </a:lnTo>
                  <a:lnTo>
                    <a:pt x="443" y="37"/>
                  </a:lnTo>
                  <a:lnTo>
                    <a:pt x="464" y="45"/>
                  </a:lnTo>
                  <a:lnTo>
                    <a:pt x="471" y="53"/>
                  </a:lnTo>
                  <a:lnTo>
                    <a:pt x="481" y="81"/>
                  </a:lnTo>
                  <a:lnTo>
                    <a:pt x="486" y="96"/>
                  </a:lnTo>
                  <a:lnTo>
                    <a:pt x="490" y="104"/>
                  </a:lnTo>
                  <a:lnTo>
                    <a:pt x="497" y="119"/>
                  </a:lnTo>
                  <a:lnTo>
                    <a:pt x="497" y="129"/>
                  </a:lnTo>
                  <a:lnTo>
                    <a:pt x="487" y="137"/>
                  </a:lnTo>
                  <a:lnTo>
                    <a:pt x="466" y="136"/>
                  </a:lnTo>
                  <a:lnTo>
                    <a:pt x="434" y="121"/>
                  </a:lnTo>
                  <a:lnTo>
                    <a:pt x="393" y="113"/>
                  </a:lnTo>
                  <a:lnTo>
                    <a:pt x="356" y="119"/>
                  </a:lnTo>
                  <a:lnTo>
                    <a:pt x="395" y="128"/>
                  </a:lnTo>
                  <a:lnTo>
                    <a:pt x="422" y="137"/>
                  </a:lnTo>
                  <a:lnTo>
                    <a:pt x="454" y="150"/>
                  </a:lnTo>
                  <a:lnTo>
                    <a:pt x="462" y="161"/>
                  </a:lnTo>
                  <a:lnTo>
                    <a:pt x="462" y="173"/>
                  </a:lnTo>
                  <a:lnTo>
                    <a:pt x="449" y="182"/>
                  </a:lnTo>
                  <a:lnTo>
                    <a:pt x="435" y="179"/>
                  </a:lnTo>
                  <a:lnTo>
                    <a:pt x="391" y="168"/>
                  </a:lnTo>
                  <a:lnTo>
                    <a:pt x="351" y="166"/>
                  </a:lnTo>
                  <a:lnTo>
                    <a:pt x="320" y="168"/>
                  </a:lnTo>
                  <a:lnTo>
                    <a:pt x="303" y="179"/>
                  </a:lnTo>
                  <a:lnTo>
                    <a:pt x="282" y="200"/>
                  </a:lnTo>
                  <a:lnTo>
                    <a:pt x="267" y="223"/>
                  </a:lnTo>
                  <a:lnTo>
                    <a:pt x="251" y="246"/>
                  </a:lnTo>
                  <a:lnTo>
                    <a:pt x="237" y="263"/>
                  </a:lnTo>
                  <a:lnTo>
                    <a:pt x="213" y="280"/>
                  </a:lnTo>
                  <a:lnTo>
                    <a:pt x="190" y="284"/>
                  </a:lnTo>
                  <a:lnTo>
                    <a:pt x="165" y="287"/>
                  </a:lnTo>
                  <a:lnTo>
                    <a:pt x="135" y="284"/>
                  </a:lnTo>
                  <a:lnTo>
                    <a:pt x="112" y="282"/>
                  </a:lnTo>
                  <a:lnTo>
                    <a:pt x="82" y="290"/>
                  </a:lnTo>
                  <a:lnTo>
                    <a:pt x="0" y="305"/>
                  </a:lnTo>
                  <a:lnTo>
                    <a:pt x="0" y="182"/>
                  </a:lnTo>
                  <a:close/>
                </a:path>
              </a:pathLst>
            </a:custGeom>
            <a:solidFill>
              <a:srgbClr val="FFC080"/>
            </a:solidFill>
            <a:ln w="3175">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4" name="Freeform 162">
              <a:extLst>
                <a:ext uri="{FF2B5EF4-FFF2-40B4-BE49-F238E27FC236}">
                  <a16:creationId xmlns:a16="http://schemas.microsoft.com/office/drawing/2014/main" id="{79718136-E733-4A83-8D0E-00CEF63D505B}"/>
                </a:ext>
              </a:extLst>
            </p:cNvPr>
            <p:cNvSpPr>
              <a:spLocks/>
            </p:cNvSpPr>
            <p:nvPr/>
          </p:nvSpPr>
          <p:spPr bwMode="auto">
            <a:xfrm>
              <a:off x="439" y="1973"/>
              <a:ext cx="32" cy="7"/>
            </a:xfrm>
            <a:custGeom>
              <a:avLst/>
              <a:gdLst>
                <a:gd name="T0" fmla="*/ 0 w 159"/>
                <a:gd name="T1" fmla="*/ 0 h 37"/>
                <a:gd name="T2" fmla="*/ 0 w 159"/>
                <a:gd name="T3" fmla="*/ 0 h 37"/>
                <a:gd name="T4" fmla="*/ 0 w 159"/>
                <a:gd name="T5" fmla="*/ 0 h 37"/>
                <a:gd name="T6" fmla="*/ 0 w 159"/>
                <a:gd name="T7" fmla="*/ 0 h 37"/>
                <a:gd name="T8" fmla="*/ 0 w 159"/>
                <a:gd name="T9" fmla="*/ 0 h 37"/>
                <a:gd name="T10" fmla="*/ 0 w 159"/>
                <a:gd name="T11" fmla="*/ 0 h 37"/>
                <a:gd name="T12" fmla="*/ 0 w 159"/>
                <a:gd name="T13" fmla="*/ 0 h 37"/>
                <a:gd name="T14" fmla="*/ 0 w 159"/>
                <a:gd name="T15" fmla="*/ 0 h 37"/>
                <a:gd name="T16" fmla="*/ 0 w 159"/>
                <a:gd name="T17" fmla="*/ 0 h 37"/>
                <a:gd name="T18" fmla="*/ 0 w 159"/>
                <a:gd name="T19" fmla="*/ 0 h 37"/>
                <a:gd name="T20" fmla="*/ 0 w 159"/>
                <a:gd name="T21" fmla="*/ 0 h 37"/>
                <a:gd name="T22" fmla="*/ 0 w 159"/>
                <a:gd name="T23" fmla="*/ 0 h 37"/>
                <a:gd name="T24" fmla="*/ 0 w 159"/>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37"/>
                <a:gd name="T41" fmla="*/ 159 w 15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37">
                  <a:moveTo>
                    <a:pt x="159" y="37"/>
                  </a:moveTo>
                  <a:lnTo>
                    <a:pt x="132" y="24"/>
                  </a:lnTo>
                  <a:lnTo>
                    <a:pt x="110" y="21"/>
                  </a:lnTo>
                  <a:lnTo>
                    <a:pt x="84" y="13"/>
                  </a:lnTo>
                  <a:lnTo>
                    <a:pt x="61" y="7"/>
                  </a:lnTo>
                  <a:lnTo>
                    <a:pt x="25" y="10"/>
                  </a:lnTo>
                  <a:lnTo>
                    <a:pt x="0" y="13"/>
                  </a:lnTo>
                  <a:lnTo>
                    <a:pt x="38" y="5"/>
                  </a:lnTo>
                  <a:lnTo>
                    <a:pt x="69" y="0"/>
                  </a:lnTo>
                  <a:lnTo>
                    <a:pt x="110" y="17"/>
                  </a:lnTo>
                  <a:lnTo>
                    <a:pt x="132" y="19"/>
                  </a:lnTo>
                  <a:lnTo>
                    <a:pt x="157" y="31"/>
                  </a:lnTo>
                  <a:lnTo>
                    <a:pt x="159" y="3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5" name="Freeform 163">
              <a:extLst>
                <a:ext uri="{FF2B5EF4-FFF2-40B4-BE49-F238E27FC236}">
                  <a16:creationId xmlns:a16="http://schemas.microsoft.com/office/drawing/2014/main" id="{F0F520AE-860B-4A90-95B2-CB7EF9E6D26D}"/>
                </a:ext>
              </a:extLst>
            </p:cNvPr>
            <p:cNvSpPr>
              <a:spLocks/>
            </p:cNvSpPr>
            <p:nvPr/>
          </p:nvSpPr>
          <p:spPr bwMode="auto">
            <a:xfrm>
              <a:off x="427" y="1965"/>
              <a:ext cx="27" cy="5"/>
            </a:xfrm>
            <a:custGeom>
              <a:avLst/>
              <a:gdLst>
                <a:gd name="T0" fmla="*/ 0 w 133"/>
                <a:gd name="T1" fmla="*/ 0 h 25"/>
                <a:gd name="T2" fmla="*/ 0 w 133"/>
                <a:gd name="T3" fmla="*/ 0 h 25"/>
                <a:gd name="T4" fmla="*/ 0 w 133"/>
                <a:gd name="T5" fmla="*/ 0 h 25"/>
                <a:gd name="T6" fmla="*/ 0 w 133"/>
                <a:gd name="T7" fmla="*/ 0 h 25"/>
                <a:gd name="T8" fmla="*/ 0 w 133"/>
                <a:gd name="T9" fmla="*/ 0 h 25"/>
                <a:gd name="T10" fmla="*/ 0 w 133"/>
                <a:gd name="T11" fmla="*/ 0 h 25"/>
                <a:gd name="T12" fmla="*/ 0 w 133"/>
                <a:gd name="T13" fmla="*/ 0 h 25"/>
                <a:gd name="T14" fmla="*/ 0 w 133"/>
                <a:gd name="T15" fmla="*/ 0 h 25"/>
                <a:gd name="T16" fmla="*/ 0 w 133"/>
                <a:gd name="T17" fmla="*/ 0 h 25"/>
                <a:gd name="T18" fmla="*/ 0 w 133"/>
                <a:gd name="T19" fmla="*/ 0 h 25"/>
                <a:gd name="T20" fmla="*/ 0 w 133"/>
                <a:gd name="T21" fmla="*/ 0 h 25"/>
                <a:gd name="T22" fmla="*/ 0 w 133"/>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
                <a:gd name="T37" fmla="*/ 0 h 25"/>
                <a:gd name="T38" fmla="*/ 133 w 133"/>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 h="25">
                  <a:moveTo>
                    <a:pt x="97" y="0"/>
                  </a:moveTo>
                  <a:lnTo>
                    <a:pt x="113" y="1"/>
                  </a:lnTo>
                  <a:lnTo>
                    <a:pt x="133" y="8"/>
                  </a:lnTo>
                  <a:lnTo>
                    <a:pt x="120" y="7"/>
                  </a:lnTo>
                  <a:lnTo>
                    <a:pt x="99" y="3"/>
                  </a:lnTo>
                  <a:lnTo>
                    <a:pt x="56" y="15"/>
                  </a:lnTo>
                  <a:lnTo>
                    <a:pt x="32" y="21"/>
                  </a:lnTo>
                  <a:lnTo>
                    <a:pt x="4" y="25"/>
                  </a:lnTo>
                  <a:lnTo>
                    <a:pt x="0" y="21"/>
                  </a:lnTo>
                  <a:lnTo>
                    <a:pt x="29" y="16"/>
                  </a:lnTo>
                  <a:lnTo>
                    <a:pt x="64" y="8"/>
                  </a:lnTo>
                  <a:lnTo>
                    <a:pt x="9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6" name="Freeform 164">
              <a:extLst>
                <a:ext uri="{FF2B5EF4-FFF2-40B4-BE49-F238E27FC236}">
                  <a16:creationId xmlns:a16="http://schemas.microsoft.com/office/drawing/2014/main" id="{95D0F2B9-7AF4-472B-856E-661DAF132364}"/>
                </a:ext>
              </a:extLst>
            </p:cNvPr>
            <p:cNvSpPr>
              <a:spLocks/>
            </p:cNvSpPr>
            <p:nvPr/>
          </p:nvSpPr>
          <p:spPr bwMode="auto">
            <a:xfrm>
              <a:off x="438" y="1984"/>
              <a:ext cx="11" cy="2"/>
            </a:xfrm>
            <a:custGeom>
              <a:avLst/>
              <a:gdLst>
                <a:gd name="T0" fmla="*/ 0 w 53"/>
                <a:gd name="T1" fmla="*/ 0 h 12"/>
                <a:gd name="T2" fmla="*/ 0 w 53"/>
                <a:gd name="T3" fmla="*/ 0 h 12"/>
                <a:gd name="T4" fmla="*/ 0 w 53"/>
                <a:gd name="T5" fmla="*/ 0 h 12"/>
                <a:gd name="T6" fmla="*/ 0 w 53"/>
                <a:gd name="T7" fmla="*/ 0 h 12"/>
                <a:gd name="T8" fmla="*/ 0 w 53"/>
                <a:gd name="T9" fmla="*/ 0 h 12"/>
                <a:gd name="T10" fmla="*/ 0 w 53"/>
                <a:gd name="T11" fmla="*/ 0 h 12"/>
                <a:gd name="T12" fmla="*/ 0 w 53"/>
                <a:gd name="T13" fmla="*/ 0 h 12"/>
                <a:gd name="T14" fmla="*/ 0 60000 65536"/>
                <a:gd name="T15" fmla="*/ 0 60000 65536"/>
                <a:gd name="T16" fmla="*/ 0 60000 65536"/>
                <a:gd name="T17" fmla="*/ 0 60000 65536"/>
                <a:gd name="T18" fmla="*/ 0 60000 65536"/>
                <a:gd name="T19" fmla="*/ 0 60000 65536"/>
                <a:gd name="T20" fmla="*/ 0 60000 65536"/>
                <a:gd name="T21" fmla="*/ 0 w 53"/>
                <a:gd name="T22" fmla="*/ 0 h 12"/>
                <a:gd name="T23" fmla="*/ 53 w 5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2">
                  <a:moveTo>
                    <a:pt x="53" y="5"/>
                  </a:moveTo>
                  <a:lnTo>
                    <a:pt x="46" y="12"/>
                  </a:lnTo>
                  <a:lnTo>
                    <a:pt x="27" y="9"/>
                  </a:lnTo>
                  <a:lnTo>
                    <a:pt x="5" y="9"/>
                  </a:lnTo>
                  <a:lnTo>
                    <a:pt x="0" y="0"/>
                  </a:lnTo>
                  <a:lnTo>
                    <a:pt x="14" y="3"/>
                  </a:lnTo>
                  <a:lnTo>
                    <a:pt x="53"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7" name="Freeform 165">
              <a:extLst>
                <a:ext uri="{FF2B5EF4-FFF2-40B4-BE49-F238E27FC236}">
                  <a16:creationId xmlns:a16="http://schemas.microsoft.com/office/drawing/2014/main" id="{34ED8F8C-4A73-46E0-8639-2FC9205E318E}"/>
                </a:ext>
              </a:extLst>
            </p:cNvPr>
            <p:cNvSpPr>
              <a:spLocks/>
            </p:cNvSpPr>
            <p:nvPr/>
          </p:nvSpPr>
          <p:spPr bwMode="auto">
            <a:xfrm>
              <a:off x="469" y="1982"/>
              <a:ext cx="3" cy="4"/>
            </a:xfrm>
            <a:custGeom>
              <a:avLst/>
              <a:gdLst>
                <a:gd name="T0" fmla="*/ 0 w 11"/>
                <a:gd name="T1" fmla="*/ 0 h 23"/>
                <a:gd name="T2" fmla="*/ 0 w 11"/>
                <a:gd name="T3" fmla="*/ 0 h 23"/>
                <a:gd name="T4" fmla="*/ 0 w 11"/>
                <a:gd name="T5" fmla="*/ 0 h 23"/>
                <a:gd name="T6" fmla="*/ 0 w 11"/>
                <a:gd name="T7" fmla="*/ 0 h 23"/>
                <a:gd name="T8" fmla="*/ 0 w 11"/>
                <a:gd name="T9" fmla="*/ 0 h 23"/>
                <a:gd name="T10" fmla="*/ 0 60000 65536"/>
                <a:gd name="T11" fmla="*/ 0 60000 65536"/>
                <a:gd name="T12" fmla="*/ 0 60000 65536"/>
                <a:gd name="T13" fmla="*/ 0 60000 65536"/>
                <a:gd name="T14" fmla="*/ 0 60000 65536"/>
                <a:gd name="T15" fmla="*/ 0 w 11"/>
                <a:gd name="T16" fmla="*/ 0 h 23"/>
                <a:gd name="T17" fmla="*/ 11 w 11"/>
                <a:gd name="T18" fmla="*/ 23 h 23"/>
              </a:gdLst>
              <a:ahLst/>
              <a:cxnLst>
                <a:cxn ang="T10">
                  <a:pos x="T0" y="T1"/>
                </a:cxn>
                <a:cxn ang="T11">
                  <a:pos x="T2" y="T3"/>
                </a:cxn>
                <a:cxn ang="T12">
                  <a:pos x="T4" y="T5"/>
                </a:cxn>
                <a:cxn ang="T13">
                  <a:pos x="T6" y="T7"/>
                </a:cxn>
                <a:cxn ang="T14">
                  <a:pos x="T8" y="T9"/>
                </a:cxn>
              </a:cxnLst>
              <a:rect l="T15" t="T16" r="T17" b="T18"/>
              <a:pathLst>
                <a:path w="11" h="23">
                  <a:moveTo>
                    <a:pt x="0" y="0"/>
                  </a:moveTo>
                  <a:lnTo>
                    <a:pt x="0" y="6"/>
                  </a:lnTo>
                  <a:lnTo>
                    <a:pt x="2" y="18"/>
                  </a:lnTo>
                  <a:lnTo>
                    <a:pt x="11" y="2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8" name="Freeform 166">
              <a:extLst>
                <a:ext uri="{FF2B5EF4-FFF2-40B4-BE49-F238E27FC236}">
                  <a16:creationId xmlns:a16="http://schemas.microsoft.com/office/drawing/2014/main" id="{007A3700-7B7F-4BFA-A422-C2D99F02604F}"/>
                </a:ext>
              </a:extLst>
            </p:cNvPr>
            <p:cNvSpPr>
              <a:spLocks/>
            </p:cNvSpPr>
            <p:nvPr/>
          </p:nvSpPr>
          <p:spPr bwMode="auto">
            <a:xfrm>
              <a:off x="462" y="1993"/>
              <a:ext cx="2" cy="2"/>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0"/>
                  </a:moveTo>
                  <a:lnTo>
                    <a:pt x="3" y="7"/>
                  </a:lnTo>
                  <a:lnTo>
                    <a:pt x="11" y="1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9" name="Freeform 167">
              <a:extLst>
                <a:ext uri="{FF2B5EF4-FFF2-40B4-BE49-F238E27FC236}">
                  <a16:creationId xmlns:a16="http://schemas.microsoft.com/office/drawing/2014/main" id="{DBEB2D19-7F22-415D-B39D-6DF8F8F6E213}"/>
                </a:ext>
              </a:extLst>
            </p:cNvPr>
            <p:cNvSpPr>
              <a:spLocks/>
            </p:cNvSpPr>
            <p:nvPr/>
          </p:nvSpPr>
          <p:spPr bwMode="auto">
            <a:xfrm>
              <a:off x="423" y="1977"/>
              <a:ext cx="5" cy="6"/>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60000 65536"/>
                <a:gd name="T11" fmla="*/ 0 60000 65536"/>
                <a:gd name="T12" fmla="*/ 0 60000 65536"/>
                <a:gd name="T13" fmla="*/ 0 60000 65536"/>
                <a:gd name="T14" fmla="*/ 0 60000 65536"/>
                <a:gd name="T15" fmla="*/ 0 w 25"/>
                <a:gd name="T16" fmla="*/ 0 h 29"/>
                <a:gd name="T17" fmla="*/ 25 w 25"/>
                <a:gd name="T18" fmla="*/ 29 h 29"/>
              </a:gdLst>
              <a:ahLst/>
              <a:cxnLst>
                <a:cxn ang="T10">
                  <a:pos x="T0" y="T1"/>
                </a:cxn>
                <a:cxn ang="T11">
                  <a:pos x="T2" y="T3"/>
                </a:cxn>
                <a:cxn ang="T12">
                  <a:pos x="T4" y="T5"/>
                </a:cxn>
                <a:cxn ang="T13">
                  <a:pos x="T6" y="T7"/>
                </a:cxn>
                <a:cxn ang="T14">
                  <a:pos x="T8" y="T9"/>
                </a:cxn>
              </a:cxnLst>
              <a:rect l="T15" t="T16" r="T17" b="T18"/>
              <a:pathLst>
                <a:path w="25" h="29">
                  <a:moveTo>
                    <a:pt x="25" y="0"/>
                  </a:moveTo>
                  <a:lnTo>
                    <a:pt x="21" y="9"/>
                  </a:lnTo>
                  <a:lnTo>
                    <a:pt x="21" y="17"/>
                  </a:lnTo>
                  <a:lnTo>
                    <a:pt x="0" y="29"/>
                  </a:lnTo>
                  <a:lnTo>
                    <a:pt x="25"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0" name="Freeform 168">
              <a:extLst>
                <a:ext uri="{FF2B5EF4-FFF2-40B4-BE49-F238E27FC236}">
                  <a16:creationId xmlns:a16="http://schemas.microsoft.com/office/drawing/2014/main" id="{61A80038-7A59-4B5B-AD2F-EBCB1931A792}"/>
                </a:ext>
              </a:extLst>
            </p:cNvPr>
            <p:cNvSpPr>
              <a:spLocks/>
            </p:cNvSpPr>
            <p:nvPr/>
          </p:nvSpPr>
          <p:spPr bwMode="auto">
            <a:xfrm>
              <a:off x="403" y="1977"/>
              <a:ext cx="16" cy="16"/>
            </a:xfrm>
            <a:custGeom>
              <a:avLst/>
              <a:gdLst>
                <a:gd name="T0" fmla="*/ 0 w 80"/>
                <a:gd name="T1" fmla="*/ 0 h 81"/>
                <a:gd name="T2" fmla="*/ 0 w 80"/>
                <a:gd name="T3" fmla="*/ 0 h 81"/>
                <a:gd name="T4" fmla="*/ 0 w 80"/>
                <a:gd name="T5" fmla="*/ 0 h 81"/>
                <a:gd name="T6" fmla="*/ 0 w 80"/>
                <a:gd name="T7" fmla="*/ 0 h 81"/>
                <a:gd name="T8" fmla="*/ 0 w 80"/>
                <a:gd name="T9" fmla="*/ 0 h 81"/>
                <a:gd name="T10" fmla="*/ 0 w 80"/>
                <a:gd name="T11" fmla="*/ 0 h 81"/>
                <a:gd name="T12" fmla="*/ 0 60000 65536"/>
                <a:gd name="T13" fmla="*/ 0 60000 65536"/>
                <a:gd name="T14" fmla="*/ 0 60000 65536"/>
                <a:gd name="T15" fmla="*/ 0 60000 65536"/>
                <a:gd name="T16" fmla="*/ 0 60000 65536"/>
                <a:gd name="T17" fmla="*/ 0 60000 65536"/>
                <a:gd name="T18" fmla="*/ 0 w 80"/>
                <a:gd name="T19" fmla="*/ 0 h 81"/>
                <a:gd name="T20" fmla="*/ 80 w 8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80" h="81">
                  <a:moveTo>
                    <a:pt x="80" y="0"/>
                  </a:moveTo>
                  <a:lnTo>
                    <a:pt x="66" y="26"/>
                  </a:lnTo>
                  <a:lnTo>
                    <a:pt x="50" y="46"/>
                  </a:lnTo>
                  <a:lnTo>
                    <a:pt x="0" y="81"/>
                  </a:lnTo>
                  <a:lnTo>
                    <a:pt x="47" y="38"/>
                  </a:lnTo>
                  <a:lnTo>
                    <a:pt x="8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1" name="Freeform 169">
              <a:extLst>
                <a:ext uri="{FF2B5EF4-FFF2-40B4-BE49-F238E27FC236}">
                  <a16:creationId xmlns:a16="http://schemas.microsoft.com/office/drawing/2014/main" id="{E8E9E945-F0B3-4485-B7B4-916F9FBAF517}"/>
                </a:ext>
              </a:extLst>
            </p:cNvPr>
            <p:cNvSpPr>
              <a:spLocks/>
            </p:cNvSpPr>
            <p:nvPr/>
          </p:nvSpPr>
          <p:spPr bwMode="auto">
            <a:xfrm>
              <a:off x="395" y="2000"/>
              <a:ext cx="4" cy="12"/>
            </a:xfrm>
            <a:custGeom>
              <a:avLst/>
              <a:gdLst>
                <a:gd name="T0" fmla="*/ 0 w 18"/>
                <a:gd name="T1" fmla="*/ 0 h 58"/>
                <a:gd name="T2" fmla="*/ 0 w 18"/>
                <a:gd name="T3" fmla="*/ 0 h 58"/>
                <a:gd name="T4" fmla="*/ 0 w 18"/>
                <a:gd name="T5" fmla="*/ 0 h 58"/>
                <a:gd name="T6" fmla="*/ 0 w 18"/>
                <a:gd name="T7" fmla="*/ 0 h 58"/>
                <a:gd name="T8" fmla="*/ 0 w 18"/>
                <a:gd name="T9" fmla="*/ 0 h 58"/>
                <a:gd name="T10" fmla="*/ 0 w 18"/>
                <a:gd name="T11" fmla="*/ 0 h 58"/>
                <a:gd name="T12" fmla="*/ 0 w 18"/>
                <a:gd name="T13" fmla="*/ 0 h 58"/>
                <a:gd name="T14" fmla="*/ 0 60000 65536"/>
                <a:gd name="T15" fmla="*/ 0 60000 65536"/>
                <a:gd name="T16" fmla="*/ 0 60000 65536"/>
                <a:gd name="T17" fmla="*/ 0 60000 65536"/>
                <a:gd name="T18" fmla="*/ 0 60000 65536"/>
                <a:gd name="T19" fmla="*/ 0 60000 65536"/>
                <a:gd name="T20" fmla="*/ 0 60000 65536"/>
                <a:gd name="T21" fmla="*/ 0 w 18"/>
                <a:gd name="T22" fmla="*/ 0 h 58"/>
                <a:gd name="T23" fmla="*/ 18 w 18"/>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8">
                  <a:moveTo>
                    <a:pt x="0" y="0"/>
                  </a:moveTo>
                  <a:lnTo>
                    <a:pt x="11" y="20"/>
                  </a:lnTo>
                  <a:lnTo>
                    <a:pt x="15" y="41"/>
                  </a:lnTo>
                  <a:lnTo>
                    <a:pt x="16" y="58"/>
                  </a:lnTo>
                  <a:lnTo>
                    <a:pt x="18" y="33"/>
                  </a:lnTo>
                  <a:lnTo>
                    <a:pt x="16" y="1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2" name="Freeform 170">
              <a:extLst>
                <a:ext uri="{FF2B5EF4-FFF2-40B4-BE49-F238E27FC236}">
                  <a16:creationId xmlns:a16="http://schemas.microsoft.com/office/drawing/2014/main" id="{773FBF83-9BCE-4D24-AB6B-65512D7E5105}"/>
                </a:ext>
              </a:extLst>
            </p:cNvPr>
            <p:cNvSpPr>
              <a:spLocks/>
            </p:cNvSpPr>
            <p:nvPr/>
          </p:nvSpPr>
          <p:spPr bwMode="auto">
            <a:xfrm>
              <a:off x="432" y="1988"/>
              <a:ext cx="2" cy="4"/>
            </a:xfrm>
            <a:custGeom>
              <a:avLst/>
              <a:gdLst>
                <a:gd name="T0" fmla="*/ 0 w 9"/>
                <a:gd name="T1" fmla="*/ 0 h 21"/>
                <a:gd name="T2" fmla="*/ 0 w 9"/>
                <a:gd name="T3" fmla="*/ 0 h 21"/>
                <a:gd name="T4" fmla="*/ 0 w 9"/>
                <a:gd name="T5" fmla="*/ 0 h 21"/>
                <a:gd name="T6" fmla="*/ 0 w 9"/>
                <a:gd name="T7" fmla="*/ 0 h 21"/>
                <a:gd name="T8" fmla="*/ 0 60000 65536"/>
                <a:gd name="T9" fmla="*/ 0 60000 65536"/>
                <a:gd name="T10" fmla="*/ 0 60000 65536"/>
                <a:gd name="T11" fmla="*/ 0 60000 65536"/>
                <a:gd name="T12" fmla="*/ 0 w 9"/>
                <a:gd name="T13" fmla="*/ 0 h 21"/>
                <a:gd name="T14" fmla="*/ 9 w 9"/>
                <a:gd name="T15" fmla="*/ 21 h 21"/>
              </a:gdLst>
              <a:ahLst/>
              <a:cxnLst>
                <a:cxn ang="T8">
                  <a:pos x="T0" y="T1"/>
                </a:cxn>
                <a:cxn ang="T9">
                  <a:pos x="T2" y="T3"/>
                </a:cxn>
                <a:cxn ang="T10">
                  <a:pos x="T4" y="T5"/>
                </a:cxn>
                <a:cxn ang="T11">
                  <a:pos x="T6" y="T7"/>
                </a:cxn>
              </a:cxnLst>
              <a:rect l="T12" t="T13" r="T14" b="T15"/>
              <a:pathLst>
                <a:path w="9" h="21">
                  <a:moveTo>
                    <a:pt x="2" y="0"/>
                  </a:moveTo>
                  <a:lnTo>
                    <a:pt x="0" y="9"/>
                  </a:lnTo>
                  <a:lnTo>
                    <a:pt x="9" y="21"/>
                  </a:lnTo>
                  <a:lnTo>
                    <a:pt x="2"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73" name="Group 171">
            <a:extLst>
              <a:ext uri="{FF2B5EF4-FFF2-40B4-BE49-F238E27FC236}">
                <a16:creationId xmlns:a16="http://schemas.microsoft.com/office/drawing/2014/main" id="{71DE9422-5E64-4902-A845-D8D8169EC99E}"/>
              </a:ext>
            </a:extLst>
          </p:cNvPr>
          <p:cNvGrpSpPr>
            <a:grpSpLocks/>
          </p:cNvGrpSpPr>
          <p:nvPr/>
        </p:nvGrpSpPr>
        <p:grpSpPr bwMode="auto">
          <a:xfrm>
            <a:off x="220662" y="3624044"/>
            <a:ext cx="363538" cy="415925"/>
            <a:chOff x="162" y="1828"/>
            <a:chExt cx="229" cy="262"/>
          </a:xfrm>
        </p:grpSpPr>
        <p:sp>
          <p:nvSpPr>
            <p:cNvPr id="174" name="Freeform 172">
              <a:extLst>
                <a:ext uri="{FF2B5EF4-FFF2-40B4-BE49-F238E27FC236}">
                  <a16:creationId xmlns:a16="http://schemas.microsoft.com/office/drawing/2014/main" id="{F4FE0C6D-B904-4B63-BE48-B2AAE41D204F}"/>
                </a:ext>
              </a:extLst>
            </p:cNvPr>
            <p:cNvSpPr>
              <a:spLocks/>
            </p:cNvSpPr>
            <p:nvPr/>
          </p:nvSpPr>
          <p:spPr bwMode="auto">
            <a:xfrm>
              <a:off x="286" y="1828"/>
              <a:ext cx="7" cy="5"/>
            </a:xfrm>
            <a:custGeom>
              <a:avLst/>
              <a:gdLst>
                <a:gd name="T0" fmla="*/ 0 w 37"/>
                <a:gd name="T1" fmla="*/ 0 h 25"/>
                <a:gd name="T2" fmla="*/ 0 w 37"/>
                <a:gd name="T3" fmla="*/ 0 h 25"/>
                <a:gd name="T4" fmla="*/ 0 w 37"/>
                <a:gd name="T5" fmla="*/ 0 h 25"/>
                <a:gd name="T6" fmla="*/ 0 w 37"/>
                <a:gd name="T7" fmla="*/ 0 h 25"/>
                <a:gd name="T8" fmla="*/ 0 w 37"/>
                <a:gd name="T9" fmla="*/ 0 h 25"/>
                <a:gd name="T10" fmla="*/ 0 w 37"/>
                <a:gd name="T11" fmla="*/ 0 h 25"/>
                <a:gd name="T12" fmla="*/ 0 w 37"/>
                <a:gd name="T13" fmla="*/ 0 h 25"/>
                <a:gd name="T14" fmla="*/ 0 w 37"/>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5"/>
                <a:gd name="T26" fmla="*/ 37 w 3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5">
                  <a:moveTo>
                    <a:pt x="37" y="0"/>
                  </a:moveTo>
                  <a:lnTo>
                    <a:pt x="26" y="7"/>
                  </a:lnTo>
                  <a:lnTo>
                    <a:pt x="16" y="10"/>
                  </a:lnTo>
                  <a:lnTo>
                    <a:pt x="6" y="16"/>
                  </a:lnTo>
                  <a:lnTo>
                    <a:pt x="0" y="25"/>
                  </a:lnTo>
                  <a:lnTo>
                    <a:pt x="9" y="22"/>
                  </a:lnTo>
                  <a:lnTo>
                    <a:pt x="26" y="17"/>
                  </a:lnTo>
                  <a:lnTo>
                    <a:pt x="3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5" name="Freeform 173">
              <a:extLst>
                <a:ext uri="{FF2B5EF4-FFF2-40B4-BE49-F238E27FC236}">
                  <a16:creationId xmlns:a16="http://schemas.microsoft.com/office/drawing/2014/main" id="{8FCB1505-E5FB-46CA-A1CF-CA04857CE1C2}"/>
                </a:ext>
              </a:extLst>
            </p:cNvPr>
            <p:cNvSpPr>
              <a:spLocks/>
            </p:cNvSpPr>
            <p:nvPr/>
          </p:nvSpPr>
          <p:spPr bwMode="auto">
            <a:xfrm>
              <a:off x="289" y="1837"/>
              <a:ext cx="2" cy="3"/>
            </a:xfrm>
            <a:custGeom>
              <a:avLst/>
              <a:gdLst>
                <a:gd name="T0" fmla="*/ 0 w 9"/>
                <a:gd name="T1" fmla="*/ 0 h 16"/>
                <a:gd name="T2" fmla="*/ 0 w 9"/>
                <a:gd name="T3" fmla="*/ 0 h 16"/>
                <a:gd name="T4" fmla="*/ 0 w 9"/>
                <a:gd name="T5" fmla="*/ 0 h 16"/>
                <a:gd name="T6" fmla="*/ 0 w 9"/>
                <a:gd name="T7" fmla="*/ 0 h 16"/>
                <a:gd name="T8" fmla="*/ 0 60000 65536"/>
                <a:gd name="T9" fmla="*/ 0 60000 65536"/>
                <a:gd name="T10" fmla="*/ 0 60000 65536"/>
                <a:gd name="T11" fmla="*/ 0 60000 65536"/>
                <a:gd name="T12" fmla="*/ 0 w 9"/>
                <a:gd name="T13" fmla="*/ 0 h 16"/>
                <a:gd name="T14" fmla="*/ 9 w 9"/>
                <a:gd name="T15" fmla="*/ 16 h 16"/>
              </a:gdLst>
              <a:ahLst/>
              <a:cxnLst>
                <a:cxn ang="T8">
                  <a:pos x="T0" y="T1"/>
                </a:cxn>
                <a:cxn ang="T9">
                  <a:pos x="T2" y="T3"/>
                </a:cxn>
                <a:cxn ang="T10">
                  <a:pos x="T4" y="T5"/>
                </a:cxn>
                <a:cxn ang="T11">
                  <a:pos x="T6" y="T7"/>
                </a:cxn>
              </a:cxnLst>
              <a:rect l="T12" t="T13" r="T14" b="T15"/>
              <a:pathLst>
                <a:path w="9" h="16">
                  <a:moveTo>
                    <a:pt x="9" y="0"/>
                  </a:moveTo>
                  <a:lnTo>
                    <a:pt x="0" y="0"/>
                  </a:lnTo>
                  <a:lnTo>
                    <a:pt x="0" y="16"/>
                  </a:lnTo>
                  <a:lnTo>
                    <a:pt x="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6" name="Freeform 174">
              <a:extLst>
                <a:ext uri="{FF2B5EF4-FFF2-40B4-BE49-F238E27FC236}">
                  <a16:creationId xmlns:a16="http://schemas.microsoft.com/office/drawing/2014/main" id="{07AE11F2-C661-4B02-893C-F4D5CAC9BAE8}"/>
                </a:ext>
              </a:extLst>
            </p:cNvPr>
            <p:cNvSpPr>
              <a:spLocks/>
            </p:cNvSpPr>
            <p:nvPr/>
          </p:nvSpPr>
          <p:spPr bwMode="auto">
            <a:xfrm>
              <a:off x="260" y="1863"/>
              <a:ext cx="62" cy="154"/>
            </a:xfrm>
            <a:custGeom>
              <a:avLst/>
              <a:gdLst>
                <a:gd name="T0" fmla="*/ 0 w 309"/>
                <a:gd name="T1" fmla="*/ 0 h 772"/>
                <a:gd name="T2" fmla="*/ 0 w 309"/>
                <a:gd name="T3" fmla="*/ 0 h 772"/>
                <a:gd name="T4" fmla="*/ 0 w 309"/>
                <a:gd name="T5" fmla="*/ 0 h 772"/>
                <a:gd name="T6" fmla="*/ 0 w 309"/>
                <a:gd name="T7" fmla="*/ 0 h 772"/>
                <a:gd name="T8" fmla="*/ 0 w 309"/>
                <a:gd name="T9" fmla="*/ 0 h 772"/>
                <a:gd name="T10" fmla="*/ 0 w 309"/>
                <a:gd name="T11" fmla="*/ 0 h 772"/>
                <a:gd name="T12" fmla="*/ 0 w 309"/>
                <a:gd name="T13" fmla="*/ 0 h 772"/>
                <a:gd name="T14" fmla="*/ 0 w 309"/>
                <a:gd name="T15" fmla="*/ 0 h 772"/>
                <a:gd name="T16" fmla="*/ 0 w 309"/>
                <a:gd name="T17" fmla="*/ 0 h 772"/>
                <a:gd name="T18" fmla="*/ 0 w 309"/>
                <a:gd name="T19" fmla="*/ 0 h 7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772"/>
                <a:gd name="T32" fmla="*/ 309 w 309"/>
                <a:gd name="T33" fmla="*/ 772 h 7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772">
                  <a:moveTo>
                    <a:pt x="46" y="0"/>
                  </a:moveTo>
                  <a:lnTo>
                    <a:pt x="75" y="32"/>
                  </a:lnTo>
                  <a:lnTo>
                    <a:pt x="84" y="78"/>
                  </a:lnTo>
                  <a:lnTo>
                    <a:pt x="127" y="122"/>
                  </a:lnTo>
                  <a:lnTo>
                    <a:pt x="218" y="330"/>
                  </a:lnTo>
                  <a:lnTo>
                    <a:pt x="269" y="519"/>
                  </a:lnTo>
                  <a:lnTo>
                    <a:pt x="309" y="772"/>
                  </a:lnTo>
                  <a:lnTo>
                    <a:pt x="182" y="659"/>
                  </a:lnTo>
                  <a:lnTo>
                    <a:pt x="0" y="100"/>
                  </a:lnTo>
                  <a:lnTo>
                    <a:pt x="46" y="0"/>
                  </a:lnTo>
                  <a:close/>
                </a:path>
              </a:pathLst>
            </a:custGeom>
            <a:solidFill>
              <a:srgbClr val="40000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7" name="Freeform 175">
              <a:extLst>
                <a:ext uri="{FF2B5EF4-FFF2-40B4-BE49-F238E27FC236}">
                  <a16:creationId xmlns:a16="http://schemas.microsoft.com/office/drawing/2014/main" id="{F05BEAFF-1F31-4906-AA7B-5B3C04028012}"/>
                </a:ext>
              </a:extLst>
            </p:cNvPr>
            <p:cNvSpPr>
              <a:spLocks/>
            </p:cNvSpPr>
            <p:nvPr/>
          </p:nvSpPr>
          <p:spPr bwMode="auto">
            <a:xfrm>
              <a:off x="162" y="1833"/>
              <a:ext cx="229" cy="257"/>
            </a:xfrm>
            <a:custGeom>
              <a:avLst/>
              <a:gdLst>
                <a:gd name="T0" fmla="*/ 0 w 1147"/>
                <a:gd name="T1" fmla="*/ 0 h 1285"/>
                <a:gd name="T2" fmla="*/ 0 w 1147"/>
                <a:gd name="T3" fmla="*/ 0 h 1285"/>
                <a:gd name="T4" fmla="*/ 0 w 1147"/>
                <a:gd name="T5" fmla="*/ 0 h 1285"/>
                <a:gd name="T6" fmla="*/ 0 w 1147"/>
                <a:gd name="T7" fmla="*/ 0 h 1285"/>
                <a:gd name="T8" fmla="*/ 0 w 1147"/>
                <a:gd name="T9" fmla="*/ 0 h 1285"/>
                <a:gd name="T10" fmla="*/ 0 w 1147"/>
                <a:gd name="T11" fmla="*/ 0 h 1285"/>
                <a:gd name="T12" fmla="*/ 0 w 1147"/>
                <a:gd name="T13" fmla="*/ 0 h 1285"/>
                <a:gd name="T14" fmla="*/ 0 w 1147"/>
                <a:gd name="T15" fmla="*/ 0 h 1285"/>
                <a:gd name="T16" fmla="*/ 0 w 1147"/>
                <a:gd name="T17" fmla="*/ 0 h 1285"/>
                <a:gd name="T18" fmla="*/ 0 w 1147"/>
                <a:gd name="T19" fmla="*/ 0 h 1285"/>
                <a:gd name="T20" fmla="*/ 0 w 1147"/>
                <a:gd name="T21" fmla="*/ 0 h 1285"/>
                <a:gd name="T22" fmla="*/ 0 w 1147"/>
                <a:gd name="T23" fmla="*/ 0 h 1285"/>
                <a:gd name="T24" fmla="*/ 0 w 1147"/>
                <a:gd name="T25" fmla="*/ 0 h 1285"/>
                <a:gd name="T26" fmla="*/ 0 w 1147"/>
                <a:gd name="T27" fmla="*/ 0 h 1285"/>
                <a:gd name="T28" fmla="*/ 0 w 1147"/>
                <a:gd name="T29" fmla="*/ 0 h 1285"/>
                <a:gd name="T30" fmla="*/ 0 w 1147"/>
                <a:gd name="T31" fmla="*/ 0 h 1285"/>
                <a:gd name="T32" fmla="*/ 0 w 1147"/>
                <a:gd name="T33" fmla="*/ 0 h 1285"/>
                <a:gd name="T34" fmla="*/ 0 w 1147"/>
                <a:gd name="T35" fmla="*/ 0 h 1285"/>
                <a:gd name="T36" fmla="*/ 0 w 1147"/>
                <a:gd name="T37" fmla="*/ 0 h 1285"/>
                <a:gd name="T38" fmla="*/ 0 w 1147"/>
                <a:gd name="T39" fmla="*/ 0 h 1285"/>
                <a:gd name="T40" fmla="*/ 0 w 1147"/>
                <a:gd name="T41" fmla="*/ 0 h 1285"/>
                <a:gd name="T42" fmla="*/ 0 w 1147"/>
                <a:gd name="T43" fmla="*/ 0 h 1285"/>
                <a:gd name="T44" fmla="*/ 0 w 1147"/>
                <a:gd name="T45" fmla="*/ 0 h 1285"/>
                <a:gd name="T46" fmla="*/ 0 w 1147"/>
                <a:gd name="T47" fmla="*/ 0 h 1285"/>
                <a:gd name="T48" fmla="*/ 0 w 1147"/>
                <a:gd name="T49" fmla="*/ 0 h 1285"/>
                <a:gd name="T50" fmla="*/ 0 w 1147"/>
                <a:gd name="T51" fmla="*/ 0 h 1285"/>
                <a:gd name="T52" fmla="*/ 0 w 1147"/>
                <a:gd name="T53" fmla="*/ 0 h 1285"/>
                <a:gd name="T54" fmla="*/ 0 w 1147"/>
                <a:gd name="T55" fmla="*/ 0 h 1285"/>
                <a:gd name="T56" fmla="*/ 0 w 1147"/>
                <a:gd name="T57" fmla="*/ 0 h 1285"/>
                <a:gd name="T58" fmla="*/ 0 w 1147"/>
                <a:gd name="T59" fmla="*/ 0 h 1285"/>
                <a:gd name="T60" fmla="*/ 0 w 1147"/>
                <a:gd name="T61" fmla="*/ 0 h 1285"/>
                <a:gd name="T62" fmla="*/ 0 w 1147"/>
                <a:gd name="T63" fmla="*/ 0 h 1285"/>
                <a:gd name="T64" fmla="*/ 0 w 1147"/>
                <a:gd name="T65" fmla="*/ 0 h 1285"/>
                <a:gd name="T66" fmla="*/ 0 w 1147"/>
                <a:gd name="T67" fmla="*/ 0 h 1285"/>
                <a:gd name="T68" fmla="*/ 0 w 1147"/>
                <a:gd name="T69" fmla="*/ 0 h 1285"/>
                <a:gd name="T70" fmla="*/ 0 w 1147"/>
                <a:gd name="T71" fmla="*/ 0 h 1285"/>
                <a:gd name="T72" fmla="*/ 0 w 1147"/>
                <a:gd name="T73" fmla="*/ 0 h 1285"/>
                <a:gd name="T74" fmla="*/ 0 w 1147"/>
                <a:gd name="T75" fmla="*/ 0 h 1285"/>
                <a:gd name="T76" fmla="*/ 0 w 1147"/>
                <a:gd name="T77" fmla="*/ 0 h 1285"/>
                <a:gd name="T78" fmla="*/ 0 w 1147"/>
                <a:gd name="T79" fmla="*/ 0 h 1285"/>
                <a:gd name="T80" fmla="*/ 0 w 1147"/>
                <a:gd name="T81" fmla="*/ 0 h 1285"/>
                <a:gd name="T82" fmla="*/ 0 w 1147"/>
                <a:gd name="T83" fmla="*/ 0 h 1285"/>
                <a:gd name="T84" fmla="*/ 0 w 1147"/>
                <a:gd name="T85" fmla="*/ 0 h 1285"/>
                <a:gd name="T86" fmla="*/ 0 w 1147"/>
                <a:gd name="T87" fmla="*/ 0 h 1285"/>
                <a:gd name="T88" fmla="*/ 0 w 1147"/>
                <a:gd name="T89" fmla="*/ 0 h 1285"/>
                <a:gd name="T90" fmla="*/ 0 w 1147"/>
                <a:gd name="T91" fmla="*/ 0 h 12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7"/>
                <a:gd name="T139" fmla="*/ 0 h 1285"/>
                <a:gd name="T140" fmla="*/ 1147 w 1147"/>
                <a:gd name="T141" fmla="*/ 1285 h 12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7" h="1285">
                  <a:moveTo>
                    <a:pt x="212" y="67"/>
                  </a:moveTo>
                  <a:lnTo>
                    <a:pt x="247" y="0"/>
                  </a:lnTo>
                  <a:lnTo>
                    <a:pt x="528" y="116"/>
                  </a:lnTo>
                  <a:lnTo>
                    <a:pt x="541" y="206"/>
                  </a:lnTo>
                  <a:lnTo>
                    <a:pt x="563" y="238"/>
                  </a:lnTo>
                  <a:lnTo>
                    <a:pt x="595" y="274"/>
                  </a:lnTo>
                  <a:lnTo>
                    <a:pt x="614" y="339"/>
                  </a:lnTo>
                  <a:lnTo>
                    <a:pt x="676" y="487"/>
                  </a:lnTo>
                  <a:lnTo>
                    <a:pt x="727" y="663"/>
                  </a:lnTo>
                  <a:lnTo>
                    <a:pt x="748" y="780"/>
                  </a:lnTo>
                  <a:lnTo>
                    <a:pt x="974" y="785"/>
                  </a:lnTo>
                  <a:lnTo>
                    <a:pt x="1011" y="807"/>
                  </a:lnTo>
                  <a:lnTo>
                    <a:pt x="1115" y="807"/>
                  </a:lnTo>
                  <a:lnTo>
                    <a:pt x="1143" y="853"/>
                  </a:lnTo>
                  <a:lnTo>
                    <a:pt x="1147" y="907"/>
                  </a:lnTo>
                  <a:lnTo>
                    <a:pt x="1137" y="956"/>
                  </a:lnTo>
                  <a:lnTo>
                    <a:pt x="1042" y="974"/>
                  </a:lnTo>
                  <a:lnTo>
                    <a:pt x="997" y="1041"/>
                  </a:lnTo>
                  <a:lnTo>
                    <a:pt x="907" y="1064"/>
                  </a:lnTo>
                  <a:lnTo>
                    <a:pt x="840" y="1064"/>
                  </a:lnTo>
                  <a:lnTo>
                    <a:pt x="763" y="1079"/>
                  </a:lnTo>
                  <a:lnTo>
                    <a:pt x="759" y="1110"/>
                  </a:lnTo>
                  <a:lnTo>
                    <a:pt x="763" y="1177"/>
                  </a:lnTo>
                  <a:lnTo>
                    <a:pt x="754" y="1223"/>
                  </a:lnTo>
                  <a:lnTo>
                    <a:pt x="713" y="1227"/>
                  </a:lnTo>
                  <a:lnTo>
                    <a:pt x="663" y="1236"/>
                  </a:lnTo>
                  <a:lnTo>
                    <a:pt x="614" y="1282"/>
                  </a:lnTo>
                  <a:lnTo>
                    <a:pt x="554" y="1282"/>
                  </a:lnTo>
                  <a:lnTo>
                    <a:pt x="501" y="1276"/>
                  </a:lnTo>
                  <a:lnTo>
                    <a:pt x="420" y="1250"/>
                  </a:lnTo>
                  <a:lnTo>
                    <a:pt x="330" y="1259"/>
                  </a:lnTo>
                  <a:lnTo>
                    <a:pt x="238" y="1285"/>
                  </a:lnTo>
                  <a:lnTo>
                    <a:pt x="153" y="1267"/>
                  </a:lnTo>
                  <a:lnTo>
                    <a:pt x="95" y="1200"/>
                  </a:lnTo>
                  <a:lnTo>
                    <a:pt x="99" y="1128"/>
                  </a:lnTo>
                  <a:lnTo>
                    <a:pt x="76" y="1038"/>
                  </a:lnTo>
                  <a:lnTo>
                    <a:pt x="64" y="920"/>
                  </a:lnTo>
                  <a:lnTo>
                    <a:pt x="36" y="812"/>
                  </a:lnTo>
                  <a:lnTo>
                    <a:pt x="0" y="650"/>
                  </a:lnTo>
                  <a:lnTo>
                    <a:pt x="4" y="487"/>
                  </a:lnTo>
                  <a:lnTo>
                    <a:pt x="4" y="342"/>
                  </a:lnTo>
                  <a:lnTo>
                    <a:pt x="14" y="243"/>
                  </a:lnTo>
                  <a:lnTo>
                    <a:pt x="36" y="198"/>
                  </a:lnTo>
                  <a:lnTo>
                    <a:pt x="87" y="162"/>
                  </a:lnTo>
                  <a:lnTo>
                    <a:pt x="145" y="102"/>
                  </a:lnTo>
                  <a:lnTo>
                    <a:pt x="212" y="67"/>
                  </a:lnTo>
                  <a:close/>
                </a:path>
              </a:pathLst>
            </a:custGeom>
            <a:solidFill>
              <a:srgbClr val="C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8" name="Freeform 176">
              <a:extLst>
                <a:ext uri="{FF2B5EF4-FFF2-40B4-BE49-F238E27FC236}">
                  <a16:creationId xmlns:a16="http://schemas.microsoft.com/office/drawing/2014/main" id="{13E39735-5BDF-43A3-8B45-E26750882CFB}"/>
                </a:ext>
              </a:extLst>
            </p:cNvPr>
            <p:cNvSpPr>
              <a:spLocks/>
            </p:cNvSpPr>
            <p:nvPr/>
          </p:nvSpPr>
          <p:spPr bwMode="auto">
            <a:xfrm>
              <a:off x="166" y="1848"/>
              <a:ext cx="145" cy="240"/>
            </a:xfrm>
            <a:custGeom>
              <a:avLst/>
              <a:gdLst>
                <a:gd name="T0" fmla="*/ 0 w 725"/>
                <a:gd name="T1" fmla="*/ 0 h 1198"/>
                <a:gd name="T2" fmla="*/ 0 w 725"/>
                <a:gd name="T3" fmla="*/ 0 h 1198"/>
                <a:gd name="T4" fmla="*/ 0 w 725"/>
                <a:gd name="T5" fmla="*/ 0 h 1198"/>
                <a:gd name="T6" fmla="*/ 0 w 725"/>
                <a:gd name="T7" fmla="*/ 0 h 1198"/>
                <a:gd name="T8" fmla="*/ 0 w 725"/>
                <a:gd name="T9" fmla="*/ 0 h 1198"/>
                <a:gd name="T10" fmla="*/ 0 w 725"/>
                <a:gd name="T11" fmla="*/ 0 h 1198"/>
                <a:gd name="T12" fmla="*/ 0 w 725"/>
                <a:gd name="T13" fmla="*/ 0 h 1198"/>
                <a:gd name="T14" fmla="*/ 0 w 725"/>
                <a:gd name="T15" fmla="*/ 0 h 1198"/>
                <a:gd name="T16" fmla="*/ 0 w 725"/>
                <a:gd name="T17" fmla="*/ 0 h 1198"/>
                <a:gd name="T18" fmla="*/ 0 w 725"/>
                <a:gd name="T19" fmla="*/ 0 h 1198"/>
                <a:gd name="T20" fmla="*/ 0 w 725"/>
                <a:gd name="T21" fmla="*/ 0 h 1198"/>
                <a:gd name="T22" fmla="*/ 0 w 725"/>
                <a:gd name="T23" fmla="*/ 0 h 1198"/>
                <a:gd name="T24" fmla="*/ 0 w 725"/>
                <a:gd name="T25" fmla="*/ 0 h 1198"/>
                <a:gd name="T26" fmla="*/ 0 w 725"/>
                <a:gd name="T27" fmla="*/ 0 h 1198"/>
                <a:gd name="T28" fmla="*/ 0 w 725"/>
                <a:gd name="T29" fmla="*/ 0 h 1198"/>
                <a:gd name="T30" fmla="*/ 0 w 725"/>
                <a:gd name="T31" fmla="*/ 0 h 1198"/>
                <a:gd name="T32" fmla="*/ 0 w 725"/>
                <a:gd name="T33" fmla="*/ 0 h 1198"/>
                <a:gd name="T34" fmla="*/ 0 w 725"/>
                <a:gd name="T35" fmla="*/ 0 h 1198"/>
                <a:gd name="T36" fmla="*/ 0 w 725"/>
                <a:gd name="T37" fmla="*/ 0 h 1198"/>
                <a:gd name="T38" fmla="*/ 0 w 725"/>
                <a:gd name="T39" fmla="*/ 0 h 1198"/>
                <a:gd name="T40" fmla="*/ 0 w 725"/>
                <a:gd name="T41" fmla="*/ 0 h 1198"/>
                <a:gd name="T42" fmla="*/ 0 w 725"/>
                <a:gd name="T43" fmla="*/ 0 h 1198"/>
                <a:gd name="T44" fmla="*/ 0 w 725"/>
                <a:gd name="T45" fmla="*/ 0 h 1198"/>
                <a:gd name="T46" fmla="*/ 0 w 725"/>
                <a:gd name="T47" fmla="*/ 0 h 1198"/>
                <a:gd name="T48" fmla="*/ 0 w 725"/>
                <a:gd name="T49" fmla="*/ 0 h 1198"/>
                <a:gd name="T50" fmla="*/ 0 w 725"/>
                <a:gd name="T51" fmla="*/ 0 h 1198"/>
                <a:gd name="T52" fmla="*/ 0 w 725"/>
                <a:gd name="T53" fmla="*/ 0 h 1198"/>
                <a:gd name="T54" fmla="*/ 0 w 725"/>
                <a:gd name="T55" fmla="*/ 0 h 1198"/>
                <a:gd name="T56" fmla="*/ 0 w 725"/>
                <a:gd name="T57" fmla="*/ 0 h 1198"/>
                <a:gd name="T58" fmla="*/ 0 w 725"/>
                <a:gd name="T59" fmla="*/ 0 h 1198"/>
                <a:gd name="T60" fmla="*/ 0 w 725"/>
                <a:gd name="T61" fmla="*/ 0 h 1198"/>
                <a:gd name="T62" fmla="*/ 0 w 725"/>
                <a:gd name="T63" fmla="*/ 0 h 1198"/>
                <a:gd name="T64" fmla="*/ 0 w 725"/>
                <a:gd name="T65" fmla="*/ 0 h 1198"/>
                <a:gd name="T66" fmla="*/ 0 w 725"/>
                <a:gd name="T67" fmla="*/ 0 h 1198"/>
                <a:gd name="T68" fmla="*/ 0 w 725"/>
                <a:gd name="T69" fmla="*/ 0 h 1198"/>
                <a:gd name="T70" fmla="*/ 0 w 725"/>
                <a:gd name="T71" fmla="*/ 0 h 1198"/>
                <a:gd name="T72" fmla="*/ 0 w 725"/>
                <a:gd name="T73" fmla="*/ 0 h 1198"/>
                <a:gd name="T74" fmla="*/ 0 w 725"/>
                <a:gd name="T75" fmla="*/ 0 h 1198"/>
                <a:gd name="T76" fmla="*/ 0 w 725"/>
                <a:gd name="T77" fmla="*/ 0 h 11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5"/>
                <a:gd name="T118" fmla="*/ 0 h 1198"/>
                <a:gd name="T119" fmla="*/ 725 w 725"/>
                <a:gd name="T120" fmla="*/ 1198 h 11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5" h="1198">
                  <a:moveTo>
                    <a:pt x="725" y="1005"/>
                  </a:moveTo>
                  <a:lnTo>
                    <a:pt x="630" y="990"/>
                  </a:lnTo>
                  <a:lnTo>
                    <a:pt x="549" y="986"/>
                  </a:lnTo>
                  <a:lnTo>
                    <a:pt x="460" y="978"/>
                  </a:lnTo>
                  <a:lnTo>
                    <a:pt x="359" y="963"/>
                  </a:lnTo>
                  <a:lnTo>
                    <a:pt x="314" y="932"/>
                  </a:lnTo>
                  <a:lnTo>
                    <a:pt x="193" y="780"/>
                  </a:lnTo>
                  <a:lnTo>
                    <a:pt x="256" y="825"/>
                  </a:lnTo>
                  <a:lnTo>
                    <a:pt x="297" y="861"/>
                  </a:lnTo>
                  <a:lnTo>
                    <a:pt x="274" y="753"/>
                  </a:lnTo>
                  <a:lnTo>
                    <a:pt x="228" y="712"/>
                  </a:lnTo>
                  <a:lnTo>
                    <a:pt x="162" y="600"/>
                  </a:lnTo>
                  <a:lnTo>
                    <a:pt x="225" y="653"/>
                  </a:lnTo>
                  <a:lnTo>
                    <a:pt x="266" y="668"/>
                  </a:lnTo>
                  <a:lnTo>
                    <a:pt x="256" y="590"/>
                  </a:lnTo>
                  <a:lnTo>
                    <a:pt x="211" y="532"/>
                  </a:lnTo>
                  <a:lnTo>
                    <a:pt x="167" y="487"/>
                  </a:lnTo>
                  <a:lnTo>
                    <a:pt x="121" y="355"/>
                  </a:lnTo>
                  <a:lnTo>
                    <a:pt x="207" y="464"/>
                  </a:lnTo>
                  <a:lnTo>
                    <a:pt x="256" y="504"/>
                  </a:lnTo>
                  <a:lnTo>
                    <a:pt x="261" y="337"/>
                  </a:lnTo>
                  <a:lnTo>
                    <a:pt x="274" y="271"/>
                  </a:lnTo>
                  <a:lnTo>
                    <a:pt x="301" y="240"/>
                  </a:lnTo>
                  <a:lnTo>
                    <a:pt x="341" y="190"/>
                  </a:lnTo>
                  <a:lnTo>
                    <a:pt x="405" y="167"/>
                  </a:lnTo>
                  <a:lnTo>
                    <a:pt x="437" y="153"/>
                  </a:lnTo>
                  <a:lnTo>
                    <a:pt x="347" y="68"/>
                  </a:lnTo>
                  <a:lnTo>
                    <a:pt x="251" y="90"/>
                  </a:lnTo>
                  <a:lnTo>
                    <a:pt x="188" y="127"/>
                  </a:lnTo>
                  <a:lnTo>
                    <a:pt x="167" y="162"/>
                  </a:lnTo>
                  <a:lnTo>
                    <a:pt x="184" y="107"/>
                  </a:lnTo>
                  <a:lnTo>
                    <a:pt x="220" y="90"/>
                  </a:lnTo>
                  <a:lnTo>
                    <a:pt x="278" y="68"/>
                  </a:lnTo>
                  <a:lnTo>
                    <a:pt x="324" y="60"/>
                  </a:lnTo>
                  <a:lnTo>
                    <a:pt x="297" y="45"/>
                  </a:lnTo>
                  <a:lnTo>
                    <a:pt x="251" y="32"/>
                  </a:lnTo>
                  <a:lnTo>
                    <a:pt x="211" y="17"/>
                  </a:lnTo>
                  <a:lnTo>
                    <a:pt x="188" y="0"/>
                  </a:lnTo>
                  <a:lnTo>
                    <a:pt x="136" y="37"/>
                  </a:lnTo>
                  <a:lnTo>
                    <a:pt x="104" y="68"/>
                  </a:lnTo>
                  <a:lnTo>
                    <a:pt x="73" y="107"/>
                  </a:lnTo>
                  <a:lnTo>
                    <a:pt x="27" y="130"/>
                  </a:lnTo>
                  <a:lnTo>
                    <a:pt x="18" y="172"/>
                  </a:lnTo>
                  <a:lnTo>
                    <a:pt x="0" y="240"/>
                  </a:lnTo>
                  <a:lnTo>
                    <a:pt x="0" y="342"/>
                  </a:lnTo>
                  <a:lnTo>
                    <a:pt x="5" y="450"/>
                  </a:lnTo>
                  <a:lnTo>
                    <a:pt x="8" y="573"/>
                  </a:lnTo>
                  <a:lnTo>
                    <a:pt x="31" y="698"/>
                  </a:lnTo>
                  <a:lnTo>
                    <a:pt x="58" y="830"/>
                  </a:lnTo>
                  <a:lnTo>
                    <a:pt x="73" y="941"/>
                  </a:lnTo>
                  <a:lnTo>
                    <a:pt x="95" y="1022"/>
                  </a:lnTo>
                  <a:lnTo>
                    <a:pt x="90" y="1095"/>
                  </a:lnTo>
                  <a:lnTo>
                    <a:pt x="99" y="1135"/>
                  </a:lnTo>
                  <a:lnTo>
                    <a:pt x="131" y="1166"/>
                  </a:lnTo>
                  <a:lnTo>
                    <a:pt x="171" y="1193"/>
                  </a:lnTo>
                  <a:lnTo>
                    <a:pt x="225" y="1198"/>
                  </a:lnTo>
                  <a:lnTo>
                    <a:pt x="251" y="1185"/>
                  </a:lnTo>
                  <a:lnTo>
                    <a:pt x="288" y="1181"/>
                  </a:lnTo>
                  <a:lnTo>
                    <a:pt x="374" y="1163"/>
                  </a:lnTo>
                  <a:lnTo>
                    <a:pt x="337" y="1118"/>
                  </a:lnTo>
                  <a:lnTo>
                    <a:pt x="297" y="1053"/>
                  </a:lnTo>
                  <a:lnTo>
                    <a:pt x="356" y="1099"/>
                  </a:lnTo>
                  <a:lnTo>
                    <a:pt x="401" y="1140"/>
                  </a:lnTo>
                  <a:lnTo>
                    <a:pt x="433" y="1163"/>
                  </a:lnTo>
                  <a:lnTo>
                    <a:pt x="477" y="1185"/>
                  </a:lnTo>
                  <a:lnTo>
                    <a:pt x="527" y="1185"/>
                  </a:lnTo>
                  <a:lnTo>
                    <a:pt x="575" y="1185"/>
                  </a:lnTo>
                  <a:lnTo>
                    <a:pt x="603" y="1172"/>
                  </a:lnTo>
                  <a:lnTo>
                    <a:pt x="616" y="1158"/>
                  </a:lnTo>
                  <a:lnTo>
                    <a:pt x="553" y="1122"/>
                  </a:lnTo>
                  <a:lnTo>
                    <a:pt x="491" y="1063"/>
                  </a:lnTo>
                  <a:lnTo>
                    <a:pt x="472" y="1036"/>
                  </a:lnTo>
                  <a:lnTo>
                    <a:pt x="523" y="1050"/>
                  </a:lnTo>
                  <a:lnTo>
                    <a:pt x="598" y="1108"/>
                  </a:lnTo>
                  <a:lnTo>
                    <a:pt x="630" y="1135"/>
                  </a:lnTo>
                  <a:lnTo>
                    <a:pt x="702" y="1140"/>
                  </a:lnTo>
                  <a:lnTo>
                    <a:pt x="725" y="1126"/>
                  </a:lnTo>
                  <a:lnTo>
                    <a:pt x="725" y="1095"/>
                  </a:lnTo>
                  <a:lnTo>
                    <a:pt x="725" y="100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9" name="Freeform 177">
              <a:extLst>
                <a:ext uri="{FF2B5EF4-FFF2-40B4-BE49-F238E27FC236}">
                  <a16:creationId xmlns:a16="http://schemas.microsoft.com/office/drawing/2014/main" id="{14B77FCF-D023-487F-8B14-9F626B1FCAA3}"/>
                </a:ext>
              </a:extLst>
            </p:cNvPr>
            <p:cNvSpPr>
              <a:spLocks/>
            </p:cNvSpPr>
            <p:nvPr/>
          </p:nvSpPr>
          <p:spPr bwMode="auto">
            <a:xfrm>
              <a:off x="176" y="1968"/>
              <a:ext cx="43" cy="110"/>
            </a:xfrm>
            <a:custGeom>
              <a:avLst/>
              <a:gdLst>
                <a:gd name="T0" fmla="*/ 0 w 211"/>
                <a:gd name="T1" fmla="*/ 0 h 553"/>
                <a:gd name="T2" fmla="*/ 0 w 211"/>
                <a:gd name="T3" fmla="*/ 0 h 553"/>
                <a:gd name="T4" fmla="*/ 0 w 211"/>
                <a:gd name="T5" fmla="*/ 0 h 553"/>
                <a:gd name="T6" fmla="*/ 0 w 211"/>
                <a:gd name="T7" fmla="*/ 0 h 553"/>
                <a:gd name="T8" fmla="*/ 0 w 211"/>
                <a:gd name="T9" fmla="*/ 0 h 553"/>
                <a:gd name="T10" fmla="*/ 0 w 211"/>
                <a:gd name="T11" fmla="*/ 0 h 553"/>
                <a:gd name="T12" fmla="*/ 0 w 211"/>
                <a:gd name="T13" fmla="*/ 0 h 553"/>
                <a:gd name="T14" fmla="*/ 0 w 211"/>
                <a:gd name="T15" fmla="*/ 0 h 553"/>
                <a:gd name="T16" fmla="*/ 0 w 211"/>
                <a:gd name="T17" fmla="*/ 0 h 553"/>
                <a:gd name="T18" fmla="*/ 0 w 211"/>
                <a:gd name="T19" fmla="*/ 0 h 553"/>
                <a:gd name="T20" fmla="*/ 0 w 211"/>
                <a:gd name="T21" fmla="*/ 0 h 553"/>
                <a:gd name="T22" fmla="*/ 0 w 211"/>
                <a:gd name="T23" fmla="*/ 0 h 553"/>
                <a:gd name="T24" fmla="*/ 0 w 211"/>
                <a:gd name="T25" fmla="*/ 0 h 553"/>
                <a:gd name="T26" fmla="*/ 0 w 211"/>
                <a:gd name="T27" fmla="*/ 0 h 5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1"/>
                <a:gd name="T43" fmla="*/ 0 h 553"/>
                <a:gd name="T44" fmla="*/ 211 w 211"/>
                <a:gd name="T45" fmla="*/ 553 h 5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1" h="553">
                  <a:moveTo>
                    <a:pt x="211" y="553"/>
                  </a:moveTo>
                  <a:lnTo>
                    <a:pt x="173" y="535"/>
                  </a:lnTo>
                  <a:lnTo>
                    <a:pt x="134" y="490"/>
                  </a:lnTo>
                  <a:lnTo>
                    <a:pt x="99" y="410"/>
                  </a:lnTo>
                  <a:lnTo>
                    <a:pt x="81" y="342"/>
                  </a:lnTo>
                  <a:lnTo>
                    <a:pt x="53" y="265"/>
                  </a:lnTo>
                  <a:lnTo>
                    <a:pt x="41" y="192"/>
                  </a:lnTo>
                  <a:lnTo>
                    <a:pt x="19" y="81"/>
                  </a:lnTo>
                  <a:lnTo>
                    <a:pt x="0" y="0"/>
                  </a:lnTo>
                  <a:lnTo>
                    <a:pt x="45" y="162"/>
                  </a:lnTo>
                  <a:lnTo>
                    <a:pt x="81" y="287"/>
                  </a:lnTo>
                  <a:lnTo>
                    <a:pt x="121" y="373"/>
                  </a:lnTo>
                  <a:lnTo>
                    <a:pt x="183" y="463"/>
                  </a:lnTo>
                  <a:lnTo>
                    <a:pt x="211" y="5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0" name="Freeform 178">
              <a:extLst>
                <a:ext uri="{FF2B5EF4-FFF2-40B4-BE49-F238E27FC236}">
                  <a16:creationId xmlns:a16="http://schemas.microsoft.com/office/drawing/2014/main" id="{8836044C-F27A-4D28-A68A-229F57FAF4A7}"/>
                </a:ext>
              </a:extLst>
            </p:cNvPr>
            <p:cNvSpPr>
              <a:spLocks/>
            </p:cNvSpPr>
            <p:nvPr/>
          </p:nvSpPr>
          <p:spPr bwMode="auto">
            <a:xfrm>
              <a:off x="220" y="1878"/>
              <a:ext cx="167" cy="167"/>
            </a:xfrm>
            <a:custGeom>
              <a:avLst/>
              <a:gdLst>
                <a:gd name="T0" fmla="*/ 0 w 838"/>
                <a:gd name="T1" fmla="*/ 0 h 832"/>
                <a:gd name="T2" fmla="*/ 0 w 838"/>
                <a:gd name="T3" fmla="*/ 0 h 832"/>
                <a:gd name="T4" fmla="*/ 0 w 838"/>
                <a:gd name="T5" fmla="*/ 0 h 832"/>
                <a:gd name="T6" fmla="*/ 0 w 838"/>
                <a:gd name="T7" fmla="*/ 0 h 832"/>
                <a:gd name="T8" fmla="*/ 0 w 838"/>
                <a:gd name="T9" fmla="*/ 0 h 832"/>
                <a:gd name="T10" fmla="*/ 0 w 838"/>
                <a:gd name="T11" fmla="*/ 0 h 832"/>
                <a:gd name="T12" fmla="*/ 0 w 838"/>
                <a:gd name="T13" fmla="*/ 0 h 832"/>
                <a:gd name="T14" fmla="*/ 0 w 838"/>
                <a:gd name="T15" fmla="*/ 0 h 832"/>
                <a:gd name="T16" fmla="*/ 0 w 838"/>
                <a:gd name="T17" fmla="*/ 0 h 832"/>
                <a:gd name="T18" fmla="*/ 0 w 838"/>
                <a:gd name="T19" fmla="*/ 0 h 832"/>
                <a:gd name="T20" fmla="*/ 0 w 838"/>
                <a:gd name="T21" fmla="*/ 0 h 832"/>
                <a:gd name="T22" fmla="*/ 0 w 838"/>
                <a:gd name="T23" fmla="*/ 0 h 832"/>
                <a:gd name="T24" fmla="*/ 0 w 838"/>
                <a:gd name="T25" fmla="*/ 0 h 832"/>
                <a:gd name="T26" fmla="*/ 0 w 838"/>
                <a:gd name="T27" fmla="*/ 0 h 832"/>
                <a:gd name="T28" fmla="*/ 0 w 838"/>
                <a:gd name="T29" fmla="*/ 0 h 832"/>
                <a:gd name="T30" fmla="*/ 0 w 838"/>
                <a:gd name="T31" fmla="*/ 0 h 832"/>
                <a:gd name="T32" fmla="*/ 0 w 838"/>
                <a:gd name="T33" fmla="*/ 0 h 832"/>
                <a:gd name="T34" fmla="*/ 0 w 838"/>
                <a:gd name="T35" fmla="*/ 0 h 832"/>
                <a:gd name="T36" fmla="*/ 0 w 838"/>
                <a:gd name="T37" fmla="*/ 0 h 832"/>
                <a:gd name="T38" fmla="*/ 0 w 838"/>
                <a:gd name="T39" fmla="*/ 0 h 832"/>
                <a:gd name="T40" fmla="*/ 0 w 838"/>
                <a:gd name="T41" fmla="*/ 0 h 832"/>
                <a:gd name="T42" fmla="*/ 0 w 838"/>
                <a:gd name="T43" fmla="*/ 0 h 832"/>
                <a:gd name="T44" fmla="*/ 0 w 838"/>
                <a:gd name="T45" fmla="*/ 0 h 832"/>
                <a:gd name="T46" fmla="*/ 0 w 838"/>
                <a:gd name="T47" fmla="*/ 0 h 832"/>
                <a:gd name="T48" fmla="*/ 0 w 838"/>
                <a:gd name="T49" fmla="*/ 0 h 832"/>
                <a:gd name="T50" fmla="*/ 0 w 838"/>
                <a:gd name="T51" fmla="*/ 0 h 832"/>
                <a:gd name="T52" fmla="*/ 0 w 838"/>
                <a:gd name="T53" fmla="*/ 0 h 832"/>
                <a:gd name="T54" fmla="*/ 0 w 838"/>
                <a:gd name="T55" fmla="*/ 0 h 832"/>
                <a:gd name="T56" fmla="*/ 0 w 838"/>
                <a:gd name="T57" fmla="*/ 0 h 832"/>
                <a:gd name="T58" fmla="*/ 0 w 838"/>
                <a:gd name="T59" fmla="*/ 0 h 832"/>
                <a:gd name="T60" fmla="*/ 0 w 838"/>
                <a:gd name="T61" fmla="*/ 0 h 832"/>
                <a:gd name="T62" fmla="*/ 0 w 838"/>
                <a:gd name="T63" fmla="*/ 0 h 832"/>
                <a:gd name="T64" fmla="*/ 0 w 838"/>
                <a:gd name="T65" fmla="*/ 0 h 832"/>
                <a:gd name="T66" fmla="*/ 0 w 838"/>
                <a:gd name="T67" fmla="*/ 0 h 832"/>
                <a:gd name="T68" fmla="*/ 0 w 838"/>
                <a:gd name="T69" fmla="*/ 0 h 832"/>
                <a:gd name="T70" fmla="*/ 0 w 838"/>
                <a:gd name="T71" fmla="*/ 0 h 832"/>
                <a:gd name="T72" fmla="*/ 0 w 838"/>
                <a:gd name="T73" fmla="*/ 0 h 832"/>
                <a:gd name="T74" fmla="*/ 0 w 838"/>
                <a:gd name="T75" fmla="*/ 0 h 832"/>
                <a:gd name="T76" fmla="*/ 0 w 838"/>
                <a:gd name="T77" fmla="*/ 0 h 832"/>
                <a:gd name="T78" fmla="*/ 0 w 838"/>
                <a:gd name="T79" fmla="*/ 0 h 832"/>
                <a:gd name="T80" fmla="*/ 0 w 838"/>
                <a:gd name="T81" fmla="*/ 0 h 832"/>
                <a:gd name="T82" fmla="*/ 0 w 838"/>
                <a:gd name="T83" fmla="*/ 0 h 832"/>
                <a:gd name="T84" fmla="*/ 0 w 838"/>
                <a:gd name="T85" fmla="*/ 0 h 832"/>
                <a:gd name="T86" fmla="*/ 0 w 838"/>
                <a:gd name="T87" fmla="*/ 0 h 832"/>
                <a:gd name="T88" fmla="*/ 0 w 838"/>
                <a:gd name="T89" fmla="*/ 0 h 832"/>
                <a:gd name="T90" fmla="*/ 0 w 838"/>
                <a:gd name="T91" fmla="*/ 0 h 832"/>
                <a:gd name="T92" fmla="*/ 0 w 838"/>
                <a:gd name="T93" fmla="*/ 0 h 832"/>
                <a:gd name="T94" fmla="*/ 0 w 838"/>
                <a:gd name="T95" fmla="*/ 0 h 832"/>
                <a:gd name="T96" fmla="*/ 0 w 838"/>
                <a:gd name="T97" fmla="*/ 0 h 832"/>
                <a:gd name="T98" fmla="*/ 0 w 838"/>
                <a:gd name="T99" fmla="*/ 0 h 832"/>
                <a:gd name="T100" fmla="*/ 0 w 838"/>
                <a:gd name="T101" fmla="*/ 0 h 832"/>
                <a:gd name="T102" fmla="*/ 0 w 838"/>
                <a:gd name="T103" fmla="*/ 0 h 832"/>
                <a:gd name="T104" fmla="*/ 0 w 838"/>
                <a:gd name="T105" fmla="*/ 0 h 832"/>
                <a:gd name="T106" fmla="*/ 0 w 838"/>
                <a:gd name="T107" fmla="*/ 0 h 832"/>
                <a:gd name="T108" fmla="*/ 0 w 838"/>
                <a:gd name="T109" fmla="*/ 0 h 832"/>
                <a:gd name="T110" fmla="*/ 0 w 838"/>
                <a:gd name="T111" fmla="*/ 0 h 8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38"/>
                <a:gd name="T169" fmla="*/ 0 h 832"/>
                <a:gd name="T170" fmla="*/ 838 w 838"/>
                <a:gd name="T171" fmla="*/ 832 h 8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38" h="832">
                  <a:moveTo>
                    <a:pt x="155" y="0"/>
                  </a:moveTo>
                  <a:lnTo>
                    <a:pt x="253" y="30"/>
                  </a:lnTo>
                  <a:lnTo>
                    <a:pt x="298" y="70"/>
                  </a:lnTo>
                  <a:lnTo>
                    <a:pt x="326" y="153"/>
                  </a:lnTo>
                  <a:lnTo>
                    <a:pt x="326" y="228"/>
                  </a:lnTo>
                  <a:lnTo>
                    <a:pt x="311" y="272"/>
                  </a:lnTo>
                  <a:lnTo>
                    <a:pt x="320" y="350"/>
                  </a:lnTo>
                  <a:lnTo>
                    <a:pt x="320" y="408"/>
                  </a:lnTo>
                  <a:lnTo>
                    <a:pt x="306" y="423"/>
                  </a:lnTo>
                  <a:lnTo>
                    <a:pt x="320" y="445"/>
                  </a:lnTo>
                  <a:lnTo>
                    <a:pt x="329" y="467"/>
                  </a:lnTo>
                  <a:lnTo>
                    <a:pt x="311" y="490"/>
                  </a:lnTo>
                  <a:lnTo>
                    <a:pt x="311" y="513"/>
                  </a:lnTo>
                  <a:lnTo>
                    <a:pt x="347" y="521"/>
                  </a:lnTo>
                  <a:lnTo>
                    <a:pt x="343" y="544"/>
                  </a:lnTo>
                  <a:lnTo>
                    <a:pt x="378" y="557"/>
                  </a:lnTo>
                  <a:lnTo>
                    <a:pt x="411" y="548"/>
                  </a:lnTo>
                  <a:lnTo>
                    <a:pt x="433" y="557"/>
                  </a:lnTo>
                  <a:lnTo>
                    <a:pt x="532" y="571"/>
                  </a:lnTo>
                  <a:lnTo>
                    <a:pt x="622" y="567"/>
                  </a:lnTo>
                  <a:lnTo>
                    <a:pt x="679" y="571"/>
                  </a:lnTo>
                  <a:lnTo>
                    <a:pt x="717" y="594"/>
                  </a:lnTo>
                  <a:lnTo>
                    <a:pt x="807" y="594"/>
                  </a:lnTo>
                  <a:lnTo>
                    <a:pt x="838" y="625"/>
                  </a:lnTo>
                  <a:lnTo>
                    <a:pt x="838" y="660"/>
                  </a:lnTo>
                  <a:lnTo>
                    <a:pt x="833" y="719"/>
                  </a:lnTo>
                  <a:lnTo>
                    <a:pt x="762" y="738"/>
                  </a:lnTo>
                  <a:lnTo>
                    <a:pt x="762" y="700"/>
                  </a:lnTo>
                  <a:lnTo>
                    <a:pt x="757" y="669"/>
                  </a:lnTo>
                  <a:lnTo>
                    <a:pt x="743" y="656"/>
                  </a:lnTo>
                  <a:lnTo>
                    <a:pt x="739" y="692"/>
                  </a:lnTo>
                  <a:lnTo>
                    <a:pt x="734" y="738"/>
                  </a:lnTo>
                  <a:lnTo>
                    <a:pt x="717" y="765"/>
                  </a:lnTo>
                  <a:lnTo>
                    <a:pt x="685" y="800"/>
                  </a:lnTo>
                  <a:lnTo>
                    <a:pt x="610" y="818"/>
                  </a:lnTo>
                  <a:lnTo>
                    <a:pt x="550" y="828"/>
                  </a:lnTo>
                  <a:lnTo>
                    <a:pt x="482" y="832"/>
                  </a:lnTo>
                  <a:lnTo>
                    <a:pt x="569" y="782"/>
                  </a:lnTo>
                  <a:lnTo>
                    <a:pt x="627" y="738"/>
                  </a:lnTo>
                  <a:lnTo>
                    <a:pt x="639" y="700"/>
                  </a:lnTo>
                  <a:lnTo>
                    <a:pt x="631" y="669"/>
                  </a:lnTo>
                  <a:lnTo>
                    <a:pt x="582" y="665"/>
                  </a:lnTo>
                  <a:lnTo>
                    <a:pt x="564" y="700"/>
                  </a:lnTo>
                  <a:lnTo>
                    <a:pt x="550" y="742"/>
                  </a:lnTo>
                  <a:lnTo>
                    <a:pt x="505" y="787"/>
                  </a:lnTo>
                  <a:lnTo>
                    <a:pt x="456" y="823"/>
                  </a:lnTo>
                  <a:lnTo>
                    <a:pt x="406" y="828"/>
                  </a:lnTo>
                  <a:lnTo>
                    <a:pt x="329" y="823"/>
                  </a:lnTo>
                  <a:lnTo>
                    <a:pt x="411" y="759"/>
                  </a:lnTo>
                  <a:lnTo>
                    <a:pt x="469" y="727"/>
                  </a:lnTo>
                  <a:lnTo>
                    <a:pt x="514" y="692"/>
                  </a:lnTo>
                  <a:lnTo>
                    <a:pt x="528" y="665"/>
                  </a:lnTo>
                  <a:lnTo>
                    <a:pt x="524" y="637"/>
                  </a:lnTo>
                  <a:lnTo>
                    <a:pt x="497" y="633"/>
                  </a:lnTo>
                  <a:lnTo>
                    <a:pt x="465" y="660"/>
                  </a:lnTo>
                  <a:lnTo>
                    <a:pt x="447" y="697"/>
                  </a:lnTo>
                  <a:lnTo>
                    <a:pt x="406" y="742"/>
                  </a:lnTo>
                  <a:lnTo>
                    <a:pt x="356" y="765"/>
                  </a:lnTo>
                  <a:lnTo>
                    <a:pt x="320" y="787"/>
                  </a:lnTo>
                  <a:lnTo>
                    <a:pt x="280" y="805"/>
                  </a:lnTo>
                  <a:lnTo>
                    <a:pt x="234" y="813"/>
                  </a:lnTo>
                  <a:lnTo>
                    <a:pt x="181" y="813"/>
                  </a:lnTo>
                  <a:lnTo>
                    <a:pt x="129" y="804"/>
                  </a:lnTo>
                  <a:lnTo>
                    <a:pt x="244" y="765"/>
                  </a:lnTo>
                  <a:lnTo>
                    <a:pt x="288" y="742"/>
                  </a:lnTo>
                  <a:lnTo>
                    <a:pt x="320" y="700"/>
                  </a:lnTo>
                  <a:lnTo>
                    <a:pt x="326" y="665"/>
                  </a:lnTo>
                  <a:lnTo>
                    <a:pt x="298" y="665"/>
                  </a:lnTo>
                  <a:lnTo>
                    <a:pt x="285" y="697"/>
                  </a:lnTo>
                  <a:lnTo>
                    <a:pt x="262" y="723"/>
                  </a:lnTo>
                  <a:lnTo>
                    <a:pt x="225" y="751"/>
                  </a:lnTo>
                  <a:lnTo>
                    <a:pt x="185" y="779"/>
                  </a:lnTo>
                  <a:lnTo>
                    <a:pt x="132" y="802"/>
                  </a:lnTo>
                  <a:lnTo>
                    <a:pt x="91" y="787"/>
                  </a:lnTo>
                  <a:lnTo>
                    <a:pt x="72" y="765"/>
                  </a:lnTo>
                  <a:lnTo>
                    <a:pt x="42" y="709"/>
                  </a:lnTo>
                  <a:lnTo>
                    <a:pt x="100" y="697"/>
                  </a:lnTo>
                  <a:lnTo>
                    <a:pt x="212" y="683"/>
                  </a:lnTo>
                  <a:lnTo>
                    <a:pt x="280" y="652"/>
                  </a:lnTo>
                  <a:lnTo>
                    <a:pt x="315" y="621"/>
                  </a:lnTo>
                  <a:lnTo>
                    <a:pt x="329" y="585"/>
                  </a:lnTo>
                  <a:lnTo>
                    <a:pt x="334" y="567"/>
                  </a:lnTo>
                  <a:lnTo>
                    <a:pt x="315" y="567"/>
                  </a:lnTo>
                  <a:lnTo>
                    <a:pt x="293" y="594"/>
                  </a:lnTo>
                  <a:lnTo>
                    <a:pt x="257" y="642"/>
                  </a:lnTo>
                  <a:lnTo>
                    <a:pt x="176" y="669"/>
                  </a:lnTo>
                  <a:lnTo>
                    <a:pt x="100" y="693"/>
                  </a:lnTo>
                  <a:lnTo>
                    <a:pt x="42" y="709"/>
                  </a:lnTo>
                  <a:lnTo>
                    <a:pt x="19" y="616"/>
                  </a:lnTo>
                  <a:lnTo>
                    <a:pt x="14" y="548"/>
                  </a:lnTo>
                  <a:lnTo>
                    <a:pt x="14" y="489"/>
                  </a:lnTo>
                  <a:lnTo>
                    <a:pt x="91" y="530"/>
                  </a:lnTo>
                  <a:lnTo>
                    <a:pt x="181" y="548"/>
                  </a:lnTo>
                  <a:lnTo>
                    <a:pt x="253" y="544"/>
                  </a:lnTo>
                  <a:lnTo>
                    <a:pt x="271" y="536"/>
                  </a:lnTo>
                  <a:lnTo>
                    <a:pt x="280" y="513"/>
                  </a:lnTo>
                  <a:lnTo>
                    <a:pt x="239" y="513"/>
                  </a:lnTo>
                  <a:lnTo>
                    <a:pt x="196" y="526"/>
                  </a:lnTo>
                  <a:lnTo>
                    <a:pt x="88" y="530"/>
                  </a:lnTo>
                  <a:lnTo>
                    <a:pt x="14" y="490"/>
                  </a:lnTo>
                  <a:lnTo>
                    <a:pt x="10" y="405"/>
                  </a:lnTo>
                  <a:lnTo>
                    <a:pt x="5" y="345"/>
                  </a:lnTo>
                  <a:lnTo>
                    <a:pt x="0" y="287"/>
                  </a:lnTo>
                  <a:lnTo>
                    <a:pt x="10" y="188"/>
                  </a:lnTo>
                  <a:lnTo>
                    <a:pt x="32" y="153"/>
                  </a:lnTo>
                  <a:lnTo>
                    <a:pt x="100" y="108"/>
                  </a:lnTo>
                  <a:lnTo>
                    <a:pt x="78" y="113"/>
                  </a:lnTo>
                  <a:lnTo>
                    <a:pt x="10" y="143"/>
                  </a:lnTo>
                  <a:lnTo>
                    <a:pt x="37" y="81"/>
                  </a:lnTo>
                  <a:lnTo>
                    <a:pt x="60" y="48"/>
                  </a:lnTo>
                  <a:lnTo>
                    <a:pt x="78" y="26"/>
                  </a:lnTo>
                  <a:lnTo>
                    <a:pt x="155"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1" name="Freeform 179">
              <a:extLst>
                <a:ext uri="{FF2B5EF4-FFF2-40B4-BE49-F238E27FC236}">
                  <a16:creationId xmlns:a16="http://schemas.microsoft.com/office/drawing/2014/main" id="{27D72E87-46AA-45CD-AB6D-414052CC5A6D}"/>
                </a:ext>
              </a:extLst>
            </p:cNvPr>
            <p:cNvSpPr>
              <a:spLocks/>
            </p:cNvSpPr>
            <p:nvPr/>
          </p:nvSpPr>
          <p:spPr bwMode="auto">
            <a:xfrm>
              <a:off x="231" y="1940"/>
              <a:ext cx="42" cy="38"/>
            </a:xfrm>
            <a:custGeom>
              <a:avLst/>
              <a:gdLst>
                <a:gd name="T0" fmla="*/ 0 w 209"/>
                <a:gd name="T1" fmla="*/ 0 h 187"/>
                <a:gd name="T2" fmla="*/ 0 w 209"/>
                <a:gd name="T3" fmla="*/ 0 h 187"/>
                <a:gd name="T4" fmla="*/ 0 w 209"/>
                <a:gd name="T5" fmla="*/ 0 h 187"/>
                <a:gd name="T6" fmla="*/ 0 w 209"/>
                <a:gd name="T7" fmla="*/ 0 h 187"/>
                <a:gd name="T8" fmla="*/ 0 w 209"/>
                <a:gd name="T9" fmla="*/ 0 h 187"/>
                <a:gd name="T10" fmla="*/ 0 w 209"/>
                <a:gd name="T11" fmla="*/ 0 h 187"/>
                <a:gd name="T12" fmla="*/ 0 w 209"/>
                <a:gd name="T13" fmla="*/ 0 h 187"/>
                <a:gd name="T14" fmla="*/ 0 w 209"/>
                <a:gd name="T15" fmla="*/ 0 h 187"/>
                <a:gd name="T16" fmla="*/ 0 w 209"/>
                <a:gd name="T17" fmla="*/ 0 h 187"/>
                <a:gd name="T18" fmla="*/ 0 w 209"/>
                <a:gd name="T19" fmla="*/ 0 h 187"/>
                <a:gd name="T20" fmla="*/ 0 w 209"/>
                <a:gd name="T21" fmla="*/ 0 h 187"/>
                <a:gd name="T22" fmla="*/ 0 w 209"/>
                <a:gd name="T23" fmla="*/ 0 h 187"/>
                <a:gd name="T24" fmla="*/ 0 w 209"/>
                <a:gd name="T25" fmla="*/ 0 h 187"/>
                <a:gd name="T26" fmla="*/ 0 w 209"/>
                <a:gd name="T27" fmla="*/ 0 h 187"/>
                <a:gd name="T28" fmla="*/ 0 w 209"/>
                <a:gd name="T29" fmla="*/ 0 h 187"/>
                <a:gd name="T30" fmla="*/ 0 w 209"/>
                <a:gd name="T31" fmla="*/ 0 h 187"/>
                <a:gd name="T32" fmla="*/ 0 w 209"/>
                <a:gd name="T33" fmla="*/ 0 h 187"/>
                <a:gd name="T34" fmla="*/ 0 w 209"/>
                <a:gd name="T35" fmla="*/ 0 h 187"/>
                <a:gd name="T36" fmla="*/ 0 w 209"/>
                <a:gd name="T37" fmla="*/ 0 h 187"/>
                <a:gd name="T38" fmla="*/ 0 w 209"/>
                <a:gd name="T39" fmla="*/ 0 h 187"/>
                <a:gd name="T40" fmla="*/ 0 w 209"/>
                <a:gd name="T41" fmla="*/ 0 h 187"/>
                <a:gd name="T42" fmla="*/ 0 w 209"/>
                <a:gd name="T43" fmla="*/ 0 h 187"/>
                <a:gd name="T44" fmla="*/ 0 w 209"/>
                <a:gd name="T45" fmla="*/ 0 h 1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9"/>
                <a:gd name="T70" fmla="*/ 0 h 187"/>
                <a:gd name="T71" fmla="*/ 209 w 209"/>
                <a:gd name="T72" fmla="*/ 187 h 1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9" h="187">
                  <a:moveTo>
                    <a:pt x="209" y="0"/>
                  </a:moveTo>
                  <a:lnTo>
                    <a:pt x="209" y="15"/>
                  </a:lnTo>
                  <a:lnTo>
                    <a:pt x="182" y="51"/>
                  </a:lnTo>
                  <a:lnTo>
                    <a:pt x="157" y="71"/>
                  </a:lnTo>
                  <a:lnTo>
                    <a:pt x="100" y="113"/>
                  </a:lnTo>
                  <a:lnTo>
                    <a:pt x="77" y="130"/>
                  </a:lnTo>
                  <a:lnTo>
                    <a:pt x="25" y="170"/>
                  </a:lnTo>
                  <a:lnTo>
                    <a:pt x="82" y="152"/>
                  </a:lnTo>
                  <a:lnTo>
                    <a:pt x="140" y="135"/>
                  </a:lnTo>
                  <a:lnTo>
                    <a:pt x="198" y="130"/>
                  </a:lnTo>
                  <a:lnTo>
                    <a:pt x="194" y="147"/>
                  </a:lnTo>
                  <a:lnTo>
                    <a:pt x="100" y="164"/>
                  </a:lnTo>
                  <a:lnTo>
                    <a:pt x="52" y="184"/>
                  </a:lnTo>
                  <a:lnTo>
                    <a:pt x="25" y="187"/>
                  </a:lnTo>
                  <a:lnTo>
                    <a:pt x="2" y="180"/>
                  </a:lnTo>
                  <a:lnTo>
                    <a:pt x="0" y="158"/>
                  </a:lnTo>
                  <a:lnTo>
                    <a:pt x="18" y="141"/>
                  </a:lnTo>
                  <a:lnTo>
                    <a:pt x="44" y="116"/>
                  </a:lnTo>
                  <a:lnTo>
                    <a:pt x="75" y="80"/>
                  </a:lnTo>
                  <a:lnTo>
                    <a:pt x="107" y="40"/>
                  </a:lnTo>
                  <a:lnTo>
                    <a:pt x="144" y="12"/>
                  </a:lnTo>
                  <a:lnTo>
                    <a:pt x="184" y="2"/>
                  </a:lnTo>
                  <a:lnTo>
                    <a:pt x="20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2" name="Freeform 180">
              <a:extLst>
                <a:ext uri="{FF2B5EF4-FFF2-40B4-BE49-F238E27FC236}">
                  <a16:creationId xmlns:a16="http://schemas.microsoft.com/office/drawing/2014/main" id="{19AA042D-9508-471A-993F-8D5D98FF4B61}"/>
                </a:ext>
              </a:extLst>
            </p:cNvPr>
            <p:cNvSpPr>
              <a:spLocks/>
            </p:cNvSpPr>
            <p:nvPr/>
          </p:nvSpPr>
          <p:spPr bwMode="auto">
            <a:xfrm>
              <a:off x="232" y="1909"/>
              <a:ext cx="39" cy="49"/>
            </a:xfrm>
            <a:custGeom>
              <a:avLst/>
              <a:gdLst>
                <a:gd name="T0" fmla="*/ 0 w 192"/>
                <a:gd name="T1" fmla="*/ 0 h 246"/>
                <a:gd name="T2" fmla="*/ 0 w 192"/>
                <a:gd name="T3" fmla="*/ 0 h 246"/>
                <a:gd name="T4" fmla="*/ 0 w 192"/>
                <a:gd name="T5" fmla="*/ 0 h 246"/>
                <a:gd name="T6" fmla="*/ 0 w 192"/>
                <a:gd name="T7" fmla="*/ 0 h 246"/>
                <a:gd name="T8" fmla="*/ 0 w 192"/>
                <a:gd name="T9" fmla="*/ 0 h 246"/>
                <a:gd name="T10" fmla="*/ 0 w 192"/>
                <a:gd name="T11" fmla="*/ 0 h 246"/>
                <a:gd name="T12" fmla="*/ 0 w 192"/>
                <a:gd name="T13" fmla="*/ 0 h 246"/>
                <a:gd name="T14" fmla="*/ 0 w 192"/>
                <a:gd name="T15" fmla="*/ 0 h 246"/>
                <a:gd name="T16" fmla="*/ 0 w 192"/>
                <a:gd name="T17" fmla="*/ 0 h 246"/>
                <a:gd name="T18" fmla="*/ 0 w 192"/>
                <a:gd name="T19" fmla="*/ 0 h 246"/>
                <a:gd name="T20" fmla="*/ 0 w 192"/>
                <a:gd name="T21" fmla="*/ 0 h 246"/>
                <a:gd name="T22" fmla="*/ 0 w 192"/>
                <a:gd name="T23" fmla="*/ 0 h 246"/>
                <a:gd name="T24" fmla="*/ 0 w 192"/>
                <a:gd name="T25" fmla="*/ 0 h 246"/>
                <a:gd name="T26" fmla="*/ 0 w 192"/>
                <a:gd name="T27" fmla="*/ 0 h 246"/>
                <a:gd name="T28" fmla="*/ 0 w 192"/>
                <a:gd name="T29" fmla="*/ 0 h 246"/>
                <a:gd name="T30" fmla="*/ 0 w 192"/>
                <a:gd name="T31" fmla="*/ 0 h 246"/>
                <a:gd name="T32" fmla="*/ 0 w 192"/>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246"/>
                <a:gd name="T53" fmla="*/ 192 w 192"/>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246">
                  <a:moveTo>
                    <a:pt x="156" y="0"/>
                  </a:moveTo>
                  <a:lnTo>
                    <a:pt x="183" y="4"/>
                  </a:lnTo>
                  <a:lnTo>
                    <a:pt x="192" y="27"/>
                  </a:lnTo>
                  <a:lnTo>
                    <a:pt x="190" y="46"/>
                  </a:lnTo>
                  <a:lnTo>
                    <a:pt x="174" y="71"/>
                  </a:lnTo>
                  <a:lnTo>
                    <a:pt x="152" y="78"/>
                  </a:lnTo>
                  <a:lnTo>
                    <a:pt x="110" y="106"/>
                  </a:lnTo>
                  <a:lnTo>
                    <a:pt x="69" y="140"/>
                  </a:lnTo>
                  <a:lnTo>
                    <a:pt x="41" y="184"/>
                  </a:lnTo>
                  <a:lnTo>
                    <a:pt x="8" y="231"/>
                  </a:lnTo>
                  <a:lnTo>
                    <a:pt x="0" y="246"/>
                  </a:lnTo>
                  <a:lnTo>
                    <a:pt x="8" y="190"/>
                  </a:lnTo>
                  <a:lnTo>
                    <a:pt x="16" y="141"/>
                  </a:lnTo>
                  <a:lnTo>
                    <a:pt x="31" y="99"/>
                  </a:lnTo>
                  <a:lnTo>
                    <a:pt x="57" y="60"/>
                  </a:lnTo>
                  <a:lnTo>
                    <a:pt x="128" y="6"/>
                  </a:lnTo>
                  <a:lnTo>
                    <a:pt x="15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3" name="Freeform 181">
              <a:extLst>
                <a:ext uri="{FF2B5EF4-FFF2-40B4-BE49-F238E27FC236}">
                  <a16:creationId xmlns:a16="http://schemas.microsoft.com/office/drawing/2014/main" id="{43C1D110-41E7-4174-95B1-2D1E61363B07}"/>
                </a:ext>
              </a:extLst>
            </p:cNvPr>
            <p:cNvSpPr>
              <a:spLocks/>
            </p:cNvSpPr>
            <p:nvPr/>
          </p:nvSpPr>
          <p:spPr bwMode="auto">
            <a:xfrm>
              <a:off x="237" y="1860"/>
              <a:ext cx="41" cy="29"/>
            </a:xfrm>
            <a:custGeom>
              <a:avLst/>
              <a:gdLst>
                <a:gd name="T0" fmla="*/ 0 w 204"/>
                <a:gd name="T1" fmla="*/ 0 h 141"/>
                <a:gd name="T2" fmla="*/ 0 w 204"/>
                <a:gd name="T3" fmla="*/ 0 h 141"/>
                <a:gd name="T4" fmla="*/ 0 w 204"/>
                <a:gd name="T5" fmla="*/ 0 h 141"/>
                <a:gd name="T6" fmla="*/ 0 w 204"/>
                <a:gd name="T7" fmla="*/ 0 h 141"/>
                <a:gd name="T8" fmla="*/ 0 w 204"/>
                <a:gd name="T9" fmla="*/ 0 h 141"/>
                <a:gd name="T10" fmla="*/ 0 w 204"/>
                <a:gd name="T11" fmla="*/ 0 h 141"/>
                <a:gd name="T12" fmla="*/ 0 w 204"/>
                <a:gd name="T13" fmla="*/ 0 h 141"/>
                <a:gd name="T14" fmla="*/ 0 w 204"/>
                <a:gd name="T15" fmla="*/ 0 h 141"/>
                <a:gd name="T16" fmla="*/ 0 w 204"/>
                <a:gd name="T17" fmla="*/ 0 h 141"/>
                <a:gd name="T18" fmla="*/ 0 w 204"/>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4"/>
                <a:gd name="T31" fmla="*/ 0 h 141"/>
                <a:gd name="T32" fmla="*/ 204 w 204"/>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4" h="141">
                  <a:moveTo>
                    <a:pt x="204" y="141"/>
                  </a:moveTo>
                  <a:lnTo>
                    <a:pt x="169" y="110"/>
                  </a:lnTo>
                  <a:lnTo>
                    <a:pt x="111" y="89"/>
                  </a:lnTo>
                  <a:lnTo>
                    <a:pt x="71" y="78"/>
                  </a:lnTo>
                  <a:lnTo>
                    <a:pt x="0" y="0"/>
                  </a:lnTo>
                  <a:lnTo>
                    <a:pt x="53" y="30"/>
                  </a:lnTo>
                  <a:lnTo>
                    <a:pt x="103" y="51"/>
                  </a:lnTo>
                  <a:lnTo>
                    <a:pt x="138" y="69"/>
                  </a:lnTo>
                  <a:lnTo>
                    <a:pt x="155" y="89"/>
                  </a:lnTo>
                  <a:lnTo>
                    <a:pt x="204" y="14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4" name="Freeform 182">
              <a:extLst>
                <a:ext uri="{FF2B5EF4-FFF2-40B4-BE49-F238E27FC236}">
                  <a16:creationId xmlns:a16="http://schemas.microsoft.com/office/drawing/2014/main" id="{1D0BE936-02CD-4B81-BDEC-4B4ADFF18747}"/>
                </a:ext>
              </a:extLst>
            </p:cNvPr>
            <p:cNvSpPr>
              <a:spLocks/>
            </p:cNvSpPr>
            <p:nvPr/>
          </p:nvSpPr>
          <p:spPr bwMode="auto">
            <a:xfrm>
              <a:off x="286" y="1913"/>
              <a:ext cx="23" cy="73"/>
            </a:xfrm>
            <a:custGeom>
              <a:avLst/>
              <a:gdLst>
                <a:gd name="T0" fmla="*/ 0 w 115"/>
                <a:gd name="T1" fmla="*/ 0 h 368"/>
                <a:gd name="T2" fmla="*/ 0 w 115"/>
                <a:gd name="T3" fmla="*/ 0 h 368"/>
                <a:gd name="T4" fmla="*/ 0 w 115"/>
                <a:gd name="T5" fmla="*/ 0 h 368"/>
                <a:gd name="T6" fmla="*/ 0 w 115"/>
                <a:gd name="T7" fmla="*/ 0 h 368"/>
                <a:gd name="T8" fmla="*/ 0 w 115"/>
                <a:gd name="T9" fmla="*/ 0 h 368"/>
                <a:gd name="T10" fmla="*/ 0 w 115"/>
                <a:gd name="T11" fmla="*/ 0 h 368"/>
                <a:gd name="T12" fmla="*/ 0 w 115"/>
                <a:gd name="T13" fmla="*/ 0 h 368"/>
                <a:gd name="T14" fmla="*/ 0 w 115"/>
                <a:gd name="T15" fmla="*/ 0 h 368"/>
                <a:gd name="T16" fmla="*/ 0 w 115"/>
                <a:gd name="T17" fmla="*/ 0 h 368"/>
                <a:gd name="T18" fmla="*/ 0 w 115"/>
                <a:gd name="T19" fmla="*/ 0 h 368"/>
                <a:gd name="T20" fmla="*/ 0 w 115"/>
                <a:gd name="T21" fmla="*/ 0 h 368"/>
                <a:gd name="T22" fmla="*/ 0 w 115"/>
                <a:gd name="T23" fmla="*/ 0 h 368"/>
                <a:gd name="T24" fmla="*/ 0 w 115"/>
                <a:gd name="T25" fmla="*/ 0 h 368"/>
                <a:gd name="T26" fmla="*/ 0 w 115"/>
                <a:gd name="T27" fmla="*/ 0 h 368"/>
                <a:gd name="T28" fmla="*/ 0 w 115"/>
                <a:gd name="T29" fmla="*/ 0 h 368"/>
                <a:gd name="T30" fmla="*/ 0 w 115"/>
                <a:gd name="T31" fmla="*/ 0 h 368"/>
                <a:gd name="T32" fmla="*/ 0 w 115"/>
                <a:gd name="T33" fmla="*/ 0 h 368"/>
                <a:gd name="T34" fmla="*/ 0 w 115"/>
                <a:gd name="T35" fmla="*/ 0 h 368"/>
                <a:gd name="T36" fmla="*/ 0 w 115"/>
                <a:gd name="T37" fmla="*/ 0 h 3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368"/>
                <a:gd name="T59" fmla="*/ 115 w 115"/>
                <a:gd name="T60" fmla="*/ 368 h 3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368">
                  <a:moveTo>
                    <a:pt x="115" y="368"/>
                  </a:moveTo>
                  <a:lnTo>
                    <a:pt x="58" y="368"/>
                  </a:lnTo>
                  <a:lnTo>
                    <a:pt x="40" y="364"/>
                  </a:lnTo>
                  <a:lnTo>
                    <a:pt x="40" y="349"/>
                  </a:lnTo>
                  <a:lnTo>
                    <a:pt x="28" y="336"/>
                  </a:lnTo>
                  <a:lnTo>
                    <a:pt x="9" y="323"/>
                  </a:lnTo>
                  <a:lnTo>
                    <a:pt x="19" y="309"/>
                  </a:lnTo>
                  <a:lnTo>
                    <a:pt x="19" y="291"/>
                  </a:lnTo>
                  <a:lnTo>
                    <a:pt x="5" y="269"/>
                  </a:lnTo>
                  <a:lnTo>
                    <a:pt x="5" y="246"/>
                  </a:lnTo>
                  <a:lnTo>
                    <a:pt x="14" y="219"/>
                  </a:lnTo>
                  <a:lnTo>
                    <a:pt x="14" y="161"/>
                  </a:lnTo>
                  <a:lnTo>
                    <a:pt x="0" y="107"/>
                  </a:lnTo>
                  <a:lnTo>
                    <a:pt x="5" y="67"/>
                  </a:lnTo>
                  <a:lnTo>
                    <a:pt x="5" y="0"/>
                  </a:lnTo>
                  <a:lnTo>
                    <a:pt x="40" y="101"/>
                  </a:lnTo>
                  <a:lnTo>
                    <a:pt x="71" y="197"/>
                  </a:lnTo>
                  <a:lnTo>
                    <a:pt x="93" y="300"/>
                  </a:lnTo>
                  <a:lnTo>
                    <a:pt x="115" y="36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5" name="Freeform 183">
              <a:extLst>
                <a:ext uri="{FF2B5EF4-FFF2-40B4-BE49-F238E27FC236}">
                  <a16:creationId xmlns:a16="http://schemas.microsoft.com/office/drawing/2014/main" id="{BB14E35F-F29A-40DD-A0CF-CF607612F61C}"/>
                </a:ext>
              </a:extLst>
            </p:cNvPr>
            <p:cNvSpPr>
              <a:spLocks/>
            </p:cNvSpPr>
            <p:nvPr/>
          </p:nvSpPr>
          <p:spPr bwMode="auto">
            <a:xfrm>
              <a:off x="233" y="1992"/>
              <a:ext cx="41" cy="14"/>
            </a:xfrm>
            <a:custGeom>
              <a:avLst/>
              <a:gdLst>
                <a:gd name="T0" fmla="*/ 0 w 206"/>
                <a:gd name="T1" fmla="*/ 0 h 69"/>
                <a:gd name="T2" fmla="*/ 0 w 206"/>
                <a:gd name="T3" fmla="*/ 0 h 69"/>
                <a:gd name="T4" fmla="*/ 0 w 206"/>
                <a:gd name="T5" fmla="*/ 0 h 69"/>
                <a:gd name="T6" fmla="*/ 0 w 206"/>
                <a:gd name="T7" fmla="*/ 0 h 69"/>
                <a:gd name="T8" fmla="*/ 0 w 206"/>
                <a:gd name="T9" fmla="*/ 0 h 69"/>
                <a:gd name="T10" fmla="*/ 0 w 206"/>
                <a:gd name="T11" fmla="*/ 0 h 69"/>
                <a:gd name="T12" fmla="*/ 0 w 206"/>
                <a:gd name="T13" fmla="*/ 0 h 69"/>
                <a:gd name="T14" fmla="*/ 0 w 206"/>
                <a:gd name="T15" fmla="*/ 0 h 69"/>
                <a:gd name="T16" fmla="*/ 0 w 206"/>
                <a:gd name="T17" fmla="*/ 0 h 69"/>
                <a:gd name="T18" fmla="*/ 0 w 206"/>
                <a:gd name="T19" fmla="*/ 0 h 69"/>
                <a:gd name="T20" fmla="*/ 0 w 206"/>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
                <a:gd name="T34" fmla="*/ 0 h 69"/>
                <a:gd name="T35" fmla="*/ 206 w 206"/>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 h="69">
                  <a:moveTo>
                    <a:pt x="42" y="34"/>
                  </a:moveTo>
                  <a:lnTo>
                    <a:pt x="87" y="15"/>
                  </a:lnTo>
                  <a:lnTo>
                    <a:pt x="129" y="3"/>
                  </a:lnTo>
                  <a:lnTo>
                    <a:pt x="184" y="0"/>
                  </a:lnTo>
                  <a:lnTo>
                    <a:pt x="206" y="4"/>
                  </a:lnTo>
                  <a:lnTo>
                    <a:pt x="196" y="26"/>
                  </a:lnTo>
                  <a:lnTo>
                    <a:pt x="174" y="43"/>
                  </a:lnTo>
                  <a:lnTo>
                    <a:pt x="126" y="57"/>
                  </a:lnTo>
                  <a:lnTo>
                    <a:pt x="50" y="69"/>
                  </a:lnTo>
                  <a:lnTo>
                    <a:pt x="0" y="65"/>
                  </a:lnTo>
                  <a:lnTo>
                    <a:pt x="42"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6" name="Freeform 184">
              <a:extLst>
                <a:ext uri="{FF2B5EF4-FFF2-40B4-BE49-F238E27FC236}">
                  <a16:creationId xmlns:a16="http://schemas.microsoft.com/office/drawing/2014/main" id="{8BABA75F-4991-4248-8462-C3D37FC798CF}"/>
                </a:ext>
              </a:extLst>
            </p:cNvPr>
            <p:cNvSpPr>
              <a:spLocks/>
            </p:cNvSpPr>
            <p:nvPr/>
          </p:nvSpPr>
          <p:spPr bwMode="auto">
            <a:xfrm>
              <a:off x="284" y="1999"/>
              <a:ext cx="25" cy="31"/>
            </a:xfrm>
            <a:custGeom>
              <a:avLst/>
              <a:gdLst>
                <a:gd name="T0" fmla="*/ 0 w 124"/>
                <a:gd name="T1" fmla="*/ 0 h 154"/>
                <a:gd name="T2" fmla="*/ 0 w 124"/>
                <a:gd name="T3" fmla="*/ 0 h 154"/>
                <a:gd name="T4" fmla="*/ 0 w 124"/>
                <a:gd name="T5" fmla="*/ 0 h 154"/>
                <a:gd name="T6" fmla="*/ 0 w 124"/>
                <a:gd name="T7" fmla="*/ 0 h 154"/>
                <a:gd name="T8" fmla="*/ 0 w 124"/>
                <a:gd name="T9" fmla="*/ 0 h 154"/>
                <a:gd name="T10" fmla="*/ 0 w 124"/>
                <a:gd name="T11" fmla="*/ 0 h 154"/>
                <a:gd name="T12" fmla="*/ 0 w 124"/>
                <a:gd name="T13" fmla="*/ 0 h 154"/>
                <a:gd name="T14" fmla="*/ 0 w 124"/>
                <a:gd name="T15" fmla="*/ 0 h 154"/>
                <a:gd name="T16" fmla="*/ 0 w 124"/>
                <a:gd name="T17" fmla="*/ 0 h 154"/>
                <a:gd name="T18" fmla="*/ 0 w 124"/>
                <a:gd name="T19" fmla="*/ 0 h 154"/>
                <a:gd name="T20" fmla="*/ 0 w 124"/>
                <a:gd name="T21" fmla="*/ 0 h 154"/>
                <a:gd name="T22" fmla="*/ 0 w 124"/>
                <a:gd name="T23" fmla="*/ 0 h 154"/>
                <a:gd name="T24" fmla="*/ 0 w 124"/>
                <a:gd name="T25" fmla="*/ 0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4"/>
                <a:gd name="T40" fmla="*/ 0 h 154"/>
                <a:gd name="T41" fmla="*/ 124 w 124"/>
                <a:gd name="T42" fmla="*/ 154 h 1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4" h="154">
                  <a:moveTo>
                    <a:pt x="67" y="43"/>
                  </a:moveTo>
                  <a:lnTo>
                    <a:pt x="82" y="9"/>
                  </a:lnTo>
                  <a:lnTo>
                    <a:pt x="106" y="0"/>
                  </a:lnTo>
                  <a:lnTo>
                    <a:pt x="122" y="7"/>
                  </a:lnTo>
                  <a:lnTo>
                    <a:pt x="124" y="25"/>
                  </a:lnTo>
                  <a:lnTo>
                    <a:pt x="114" y="55"/>
                  </a:lnTo>
                  <a:lnTo>
                    <a:pt x="95" y="82"/>
                  </a:lnTo>
                  <a:lnTo>
                    <a:pt x="73" y="108"/>
                  </a:lnTo>
                  <a:lnTo>
                    <a:pt x="45" y="133"/>
                  </a:lnTo>
                  <a:lnTo>
                    <a:pt x="0" y="154"/>
                  </a:lnTo>
                  <a:lnTo>
                    <a:pt x="40" y="110"/>
                  </a:lnTo>
                  <a:lnTo>
                    <a:pt x="53" y="78"/>
                  </a:lnTo>
                  <a:lnTo>
                    <a:pt x="67" y="4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7" name="Freeform 185">
              <a:extLst>
                <a:ext uri="{FF2B5EF4-FFF2-40B4-BE49-F238E27FC236}">
                  <a16:creationId xmlns:a16="http://schemas.microsoft.com/office/drawing/2014/main" id="{4D66E485-2B4F-4760-9B7A-E16F9597323A}"/>
                </a:ext>
              </a:extLst>
            </p:cNvPr>
            <p:cNvSpPr>
              <a:spLocks/>
            </p:cNvSpPr>
            <p:nvPr/>
          </p:nvSpPr>
          <p:spPr bwMode="auto">
            <a:xfrm>
              <a:off x="208" y="1836"/>
              <a:ext cx="60" cy="37"/>
            </a:xfrm>
            <a:custGeom>
              <a:avLst/>
              <a:gdLst>
                <a:gd name="T0" fmla="*/ 0 w 298"/>
                <a:gd name="T1" fmla="*/ 0 h 186"/>
                <a:gd name="T2" fmla="*/ 0 w 298"/>
                <a:gd name="T3" fmla="*/ 0 h 186"/>
                <a:gd name="T4" fmla="*/ 0 w 298"/>
                <a:gd name="T5" fmla="*/ 0 h 186"/>
                <a:gd name="T6" fmla="*/ 0 w 298"/>
                <a:gd name="T7" fmla="*/ 0 h 186"/>
                <a:gd name="T8" fmla="*/ 0 w 298"/>
                <a:gd name="T9" fmla="*/ 0 h 186"/>
                <a:gd name="T10" fmla="*/ 0 w 298"/>
                <a:gd name="T11" fmla="*/ 0 h 186"/>
                <a:gd name="T12" fmla="*/ 0 w 298"/>
                <a:gd name="T13" fmla="*/ 0 h 186"/>
                <a:gd name="T14" fmla="*/ 0 w 298"/>
                <a:gd name="T15" fmla="*/ 0 h 186"/>
                <a:gd name="T16" fmla="*/ 0 w 298"/>
                <a:gd name="T17" fmla="*/ 0 h 186"/>
                <a:gd name="T18" fmla="*/ 0 w 298"/>
                <a:gd name="T19" fmla="*/ 0 h 186"/>
                <a:gd name="T20" fmla="*/ 0 w 298"/>
                <a:gd name="T21" fmla="*/ 0 h 186"/>
                <a:gd name="T22" fmla="*/ 0 w 2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8"/>
                <a:gd name="T37" fmla="*/ 0 h 186"/>
                <a:gd name="T38" fmla="*/ 298 w 298"/>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8" h="186">
                  <a:moveTo>
                    <a:pt x="298" y="186"/>
                  </a:moveTo>
                  <a:lnTo>
                    <a:pt x="289" y="109"/>
                  </a:lnTo>
                  <a:lnTo>
                    <a:pt x="226" y="82"/>
                  </a:lnTo>
                  <a:lnTo>
                    <a:pt x="142" y="49"/>
                  </a:lnTo>
                  <a:lnTo>
                    <a:pt x="80" y="25"/>
                  </a:lnTo>
                  <a:lnTo>
                    <a:pt x="23" y="0"/>
                  </a:lnTo>
                  <a:lnTo>
                    <a:pt x="0" y="53"/>
                  </a:lnTo>
                  <a:lnTo>
                    <a:pt x="55" y="84"/>
                  </a:lnTo>
                  <a:lnTo>
                    <a:pt x="119" y="107"/>
                  </a:lnTo>
                  <a:lnTo>
                    <a:pt x="168" y="122"/>
                  </a:lnTo>
                  <a:lnTo>
                    <a:pt x="229" y="154"/>
                  </a:lnTo>
                  <a:lnTo>
                    <a:pt x="298" y="18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88" name="Group 186">
            <a:extLst>
              <a:ext uri="{FF2B5EF4-FFF2-40B4-BE49-F238E27FC236}">
                <a16:creationId xmlns:a16="http://schemas.microsoft.com/office/drawing/2014/main" id="{08CF835E-E756-4C36-989A-DF6D81EC9147}"/>
              </a:ext>
            </a:extLst>
          </p:cNvPr>
          <p:cNvGrpSpPr>
            <a:grpSpLocks/>
          </p:cNvGrpSpPr>
          <p:nvPr/>
        </p:nvGrpSpPr>
        <p:grpSpPr bwMode="auto">
          <a:xfrm>
            <a:off x="187325" y="3912969"/>
            <a:ext cx="195262" cy="265113"/>
            <a:chOff x="141" y="2010"/>
            <a:chExt cx="123" cy="167"/>
          </a:xfrm>
        </p:grpSpPr>
        <p:sp>
          <p:nvSpPr>
            <p:cNvPr id="189" name="Freeform 187">
              <a:extLst>
                <a:ext uri="{FF2B5EF4-FFF2-40B4-BE49-F238E27FC236}">
                  <a16:creationId xmlns:a16="http://schemas.microsoft.com/office/drawing/2014/main" id="{25360519-E4BB-4A31-9CDF-F6ED118ACB79}"/>
                </a:ext>
              </a:extLst>
            </p:cNvPr>
            <p:cNvSpPr>
              <a:spLocks/>
            </p:cNvSpPr>
            <p:nvPr/>
          </p:nvSpPr>
          <p:spPr bwMode="auto">
            <a:xfrm>
              <a:off x="141" y="2010"/>
              <a:ext cx="123" cy="167"/>
            </a:xfrm>
            <a:custGeom>
              <a:avLst/>
              <a:gdLst>
                <a:gd name="T0" fmla="*/ 0 w 617"/>
                <a:gd name="T1" fmla="*/ 0 h 835"/>
                <a:gd name="T2" fmla="*/ 0 w 617"/>
                <a:gd name="T3" fmla="*/ 0 h 835"/>
                <a:gd name="T4" fmla="*/ 0 w 617"/>
                <a:gd name="T5" fmla="*/ 0 h 835"/>
                <a:gd name="T6" fmla="*/ 0 w 617"/>
                <a:gd name="T7" fmla="*/ 0 h 835"/>
                <a:gd name="T8" fmla="*/ 0 w 617"/>
                <a:gd name="T9" fmla="*/ 0 h 835"/>
                <a:gd name="T10" fmla="*/ 0 w 617"/>
                <a:gd name="T11" fmla="*/ 0 h 835"/>
                <a:gd name="T12" fmla="*/ 0 w 617"/>
                <a:gd name="T13" fmla="*/ 0 h 835"/>
                <a:gd name="T14" fmla="*/ 0 w 617"/>
                <a:gd name="T15" fmla="*/ 0 h 835"/>
                <a:gd name="T16" fmla="*/ 0 w 617"/>
                <a:gd name="T17" fmla="*/ 0 h 835"/>
                <a:gd name="T18" fmla="*/ 0 w 617"/>
                <a:gd name="T19" fmla="*/ 0 h 835"/>
                <a:gd name="T20" fmla="*/ 0 w 617"/>
                <a:gd name="T21" fmla="*/ 0 h 835"/>
                <a:gd name="T22" fmla="*/ 0 w 617"/>
                <a:gd name="T23" fmla="*/ 0 h 835"/>
                <a:gd name="T24" fmla="*/ 0 w 617"/>
                <a:gd name="T25" fmla="*/ 0 h 835"/>
                <a:gd name="T26" fmla="*/ 0 w 617"/>
                <a:gd name="T27" fmla="*/ 0 h 835"/>
                <a:gd name="T28" fmla="*/ 0 w 617"/>
                <a:gd name="T29" fmla="*/ 0 h 835"/>
                <a:gd name="T30" fmla="*/ 0 w 617"/>
                <a:gd name="T31" fmla="*/ 0 h 835"/>
                <a:gd name="T32" fmla="*/ 0 w 617"/>
                <a:gd name="T33" fmla="*/ 0 h 835"/>
                <a:gd name="T34" fmla="*/ 0 w 617"/>
                <a:gd name="T35" fmla="*/ 0 h 835"/>
                <a:gd name="T36" fmla="*/ 0 w 617"/>
                <a:gd name="T37" fmla="*/ 0 h 835"/>
                <a:gd name="T38" fmla="*/ 0 w 617"/>
                <a:gd name="T39" fmla="*/ 0 h 835"/>
                <a:gd name="T40" fmla="*/ 0 w 617"/>
                <a:gd name="T41" fmla="*/ 0 h 835"/>
                <a:gd name="T42" fmla="*/ 0 w 617"/>
                <a:gd name="T43" fmla="*/ 0 h 835"/>
                <a:gd name="T44" fmla="*/ 0 w 617"/>
                <a:gd name="T45" fmla="*/ 0 h 835"/>
                <a:gd name="T46" fmla="*/ 0 w 617"/>
                <a:gd name="T47" fmla="*/ 0 h 8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7"/>
                <a:gd name="T73" fmla="*/ 0 h 835"/>
                <a:gd name="T74" fmla="*/ 617 w 617"/>
                <a:gd name="T75" fmla="*/ 835 h 8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7" h="835">
                  <a:moveTo>
                    <a:pt x="342" y="123"/>
                  </a:moveTo>
                  <a:lnTo>
                    <a:pt x="229" y="113"/>
                  </a:lnTo>
                  <a:lnTo>
                    <a:pt x="160" y="96"/>
                  </a:lnTo>
                  <a:lnTo>
                    <a:pt x="139" y="64"/>
                  </a:lnTo>
                  <a:lnTo>
                    <a:pt x="139" y="38"/>
                  </a:lnTo>
                  <a:lnTo>
                    <a:pt x="121" y="15"/>
                  </a:lnTo>
                  <a:lnTo>
                    <a:pt x="58" y="0"/>
                  </a:lnTo>
                  <a:lnTo>
                    <a:pt x="0" y="5"/>
                  </a:lnTo>
                  <a:lnTo>
                    <a:pt x="70" y="650"/>
                  </a:lnTo>
                  <a:lnTo>
                    <a:pt x="121" y="710"/>
                  </a:lnTo>
                  <a:lnTo>
                    <a:pt x="183" y="768"/>
                  </a:lnTo>
                  <a:lnTo>
                    <a:pt x="273" y="813"/>
                  </a:lnTo>
                  <a:lnTo>
                    <a:pt x="377" y="827"/>
                  </a:lnTo>
                  <a:lnTo>
                    <a:pt x="518" y="835"/>
                  </a:lnTo>
                  <a:lnTo>
                    <a:pt x="599" y="823"/>
                  </a:lnTo>
                  <a:lnTo>
                    <a:pt x="617" y="777"/>
                  </a:lnTo>
                  <a:lnTo>
                    <a:pt x="608" y="718"/>
                  </a:lnTo>
                  <a:lnTo>
                    <a:pt x="550" y="537"/>
                  </a:lnTo>
                  <a:lnTo>
                    <a:pt x="500" y="357"/>
                  </a:lnTo>
                  <a:lnTo>
                    <a:pt x="478" y="221"/>
                  </a:lnTo>
                  <a:lnTo>
                    <a:pt x="478" y="186"/>
                  </a:lnTo>
                  <a:lnTo>
                    <a:pt x="446" y="136"/>
                  </a:lnTo>
                  <a:lnTo>
                    <a:pt x="409" y="123"/>
                  </a:lnTo>
                  <a:lnTo>
                    <a:pt x="342" y="123"/>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90" name="Freeform 188">
              <a:extLst>
                <a:ext uri="{FF2B5EF4-FFF2-40B4-BE49-F238E27FC236}">
                  <a16:creationId xmlns:a16="http://schemas.microsoft.com/office/drawing/2014/main" id="{F5A0FDC7-D60F-4113-BDC4-F5160721E6E2}"/>
                </a:ext>
              </a:extLst>
            </p:cNvPr>
            <p:cNvSpPr>
              <a:spLocks/>
            </p:cNvSpPr>
            <p:nvPr/>
          </p:nvSpPr>
          <p:spPr bwMode="auto">
            <a:xfrm>
              <a:off x="143" y="2019"/>
              <a:ext cx="106" cy="153"/>
            </a:xfrm>
            <a:custGeom>
              <a:avLst/>
              <a:gdLst>
                <a:gd name="T0" fmla="*/ 0 w 531"/>
                <a:gd name="T1" fmla="*/ 0 h 766"/>
                <a:gd name="T2" fmla="*/ 0 w 531"/>
                <a:gd name="T3" fmla="*/ 0 h 766"/>
                <a:gd name="T4" fmla="*/ 0 w 531"/>
                <a:gd name="T5" fmla="*/ 0 h 766"/>
                <a:gd name="T6" fmla="*/ 0 w 531"/>
                <a:gd name="T7" fmla="*/ 0 h 766"/>
                <a:gd name="T8" fmla="*/ 0 w 531"/>
                <a:gd name="T9" fmla="*/ 0 h 766"/>
                <a:gd name="T10" fmla="*/ 0 w 531"/>
                <a:gd name="T11" fmla="*/ 0 h 766"/>
                <a:gd name="T12" fmla="*/ 0 w 531"/>
                <a:gd name="T13" fmla="*/ 0 h 766"/>
                <a:gd name="T14" fmla="*/ 0 w 531"/>
                <a:gd name="T15" fmla="*/ 0 h 766"/>
                <a:gd name="T16" fmla="*/ 0 w 531"/>
                <a:gd name="T17" fmla="*/ 0 h 766"/>
                <a:gd name="T18" fmla="*/ 0 w 531"/>
                <a:gd name="T19" fmla="*/ 0 h 766"/>
                <a:gd name="T20" fmla="*/ 0 w 531"/>
                <a:gd name="T21" fmla="*/ 0 h 766"/>
                <a:gd name="T22" fmla="*/ 0 w 531"/>
                <a:gd name="T23" fmla="*/ 0 h 766"/>
                <a:gd name="T24" fmla="*/ 0 w 531"/>
                <a:gd name="T25" fmla="*/ 0 h 766"/>
                <a:gd name="T26" fmla="*/ 0 w 531"/>
                <a:gd name="T27" fmla="*/ 0 h 766"/>
                <a:gd name="T28" fmla="*/ 0 w 531"/>
                <a:gd name="T29" fmla="*/ 0 h 766"/>
                <a:gd name="T30" fmla="*/ 0 w 531"/>
                <a:gd name="T31" fmla="*/ 0 h 766"/>
                <a:gd name="T32" fmla="*/ 0 w 531"/>
                <a:gd name="T33" fmla="*/ 0 h 766"/>
                <a:gd name="T34" fmla="*/ 0 w 531"/>
                <a:gd name="T35" fmla="*/ 0 h 766"/>
                <a:gd name="T36" fmla="*/ 0 w 531"/>
                <a:gd name="T37" fmla="*/ 0 h 766"/>
                <a:gd name="T38" fmla="*/ 0 w 531"/>
                <a:gd name="T39" fmla="*/ 0 h 766"/>
                <a:gd name="T40" fmla="*/ 0 w 531"/>
                <a:gd name="T41" fmla="*/ 0 h 7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1"/>
                <a:gd name="T64" fmla="*/ 0 h 766"/>
                <a:gd name="T65" fmla="*/ 531 w 531"/>
                <a:gd name="T66" fmla="*/ 766 h 7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1" h="766">
                  <a:moveTo>
                    <a:pt x="347" y="154"/>
                  </a:moveTo>
                  <a:lnTo>
                    <a:pt x="248" y="150"/>
                  </a:lnTo>
                  <a:lnTo>
                    <a:pt x="143" y="131"/>
                  </a:lnTo>
                  <a:lnTo>
                    <a:pt x="81" y="99"/>
                  </a:lnTo>
                  <a:lnTo>
                    <a:pt x="46" y="72"/>
                  </a:lnTo>
                  <a:lnTo>
                    <a:pt x="0" y="0"/>
                  </a:lnTo>
                  <a:lnTo>
                    <a:pt x="67" y="589"/>
                  </a:lnTo>
                  <a:lnTo>
                    <a:pt x="113" y="643"/>
                  </a:lnTo>
                  <a:lnTo>
                    <a:pt x="162" y="694"/>
                  </a:lnTo>
                  <a:lnTo>
                    <a:pt x="225" y="729"/>
                  </a:lnTo>
                  <a:lnTo>
                    <a:pt x="279" y="747"/>
                  </a:lnTo>
                  <a:lnTo>
                    <a:pt x="347" y="756"/>
                  </a:lnTo>
                  <a:lnTo>
                    <a:pt x="409" y="766"/>
                  </a:lnTo>
                  <a:lnTo>
                    <a:pt x="480" y="766"/>
                  </a:lnTo>
                  <a:lnTo>
                    <a:pt x="512" y="756"/>
                  </a:lnTo>
                  <a:lnTo>
                    <a:pt x="531" y="729"/>
                  </a:lnTo>
                  <a:lnTo>
                    <a:pt x="522" y="685"/>
                  </a:lnTo>
                  <a:lnTo>
                    <a:pt x="476" y="581"/>
                  </a:lnTo>
                  <a:lnTo>
                    <a:pt x="399" y="229"/>
                  </a:lnTo>
                  <a:lnTo>
                    <a:pt x="387" y="180"/>
                  </a:lnTo>
                  <a:lnTo>
                    <a:pt x="347" y="15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91" name="Freeform 189">
            <a:extLst>
              <a:ext uri="{FF2B5EF4-FFF2-40B4-BE49-F238E27FC236}">
                <a16:creationId xmlns:a16="http://schemas.microsoft.com/office/drawing/2014/main" id="{3D40D248-4A5B-4D46-AA54-0D9195995454}"/>
              </a:ext>
            </a:extLst>
          </p:cNvPr>
          <p:cNvSpPr>
            <a:spLocks/>
          </p:cNvSpPr>
          <p:nvPr/>
        </p:nvSpPr>
        <p:spPr bwMode="auto">
          <a:xfrm>
            <a:off x="666750" y="4214594"/>
            <a:ext cx="14287" cy="223838"/>
          </a:xfrm>
          <a:custGeom>
            <a:avLst/>
            <a:gdLst>
              <a:gd name="T0" fmla="*/ 2147483646 w 43"/>
              <a:gd name="T1" fmla="*/ 0 h 703"/>
              <a:gd name="T2" fmla="*/ 2147483646 w 43"/>
              <a:gd name="T3" fmla="*/ 2147483646 h 703"/>
              <a:gd name="T4" fmla="*/ 2147483646 w 43"/>
              <a:gd name="T5" fmla="*/ 2147483646 h 703"/>
              <a:gd name="T6" fmla="*/ 2147483646 w 43"/>
              <a:gd name="T7" fmla="*/ 2147483646 h 703"/>
              <a:gd name="T8" fmla="*/ 2147483646 w 43"/>
              <a:gd name="T9" fmla="*/ 2147483646 h 703"/>
              <a:gd name="T10" fmla="*/ 2147483646 w 43"/>
              <a:gd name="T11" fmla="*/ 2147483646 h 703"/>
              <a:gd name="T12" fmla="*/ 2147483646 w 43"/>
              <a:gd name="T13" fmla="*/ 2147483646 h 703"/>
              <a:gd name="T14" fmla="*/ 0 w 43"/>
              <a:gd name="T15" fmla="*/ 2147483646 h 703"/>
              <a:gd name="T16" fmla="*/ 2147483646 w 43"/>
              <a:gd name="T17" fmla="*/ 2147483646 h 703"/>
              <a:gd name="T18" fmla="*/ 2147483646 w 43"/>
              <a:gd name="T19" fmla="*/ 2147483646 h 703"/>
              <a:gd name="T20" fmla="*/ 2147483646 w 43"/>
              <a:gd name="T21" fmla="*/ 2147483646 h 703"/>
              <a:gd name="T22" fmla="*/ 2147483646 w 43"/>
              <a:gd name="T23" fmla="*/ 2147483646 h 703"/>
              <a:gd name="T24" fmla="*/ 2147483646 w 43"/>
              <a:gd name="T25" fmla="*/ 2147483646 h 703"/>
              <a:gd name="T26" fmla="*/ 2147483646 w 43"/>
              <a:gd name="T27" fmla="*/ 2147483646 h 703"/>
              <a:gd name="T28" fmla="*/ 2147483646 w 43"/>
              <a:gd name="T29" fmla="*/ 0 h 7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703"/>
              <a:gd name="T47" fmla="*/ 43 w 43"/>
              <a:gd name="T48" fmla="*/ 703 h 7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703">
                <a:moveTo>
                  <a:pt x="29" y="0"/>
                </a:moveTo>
                <a:lnTo>
                  <a:pt x="43" y="36"/>
                </a:lnTo>
                <a:lnTo>
                  <a:pt x="27" y="63"/>
                </a:lnTo>
                <a:lnTo>
                  <a:pt x="14" y="122"/>
                </a:lnTo>
                <a:lnTo>
                  <a:pt x="32" y="176"/>
                </a:lnTo>
                <a:lnTo>
                  <a:pt x="21" y="491"/>
                </a:lnTo>
                <a:lnTo>
                  <a:pt x="21" y="693"/>
                </a:lnTo>
                <a:lnTo>
                  <a:pt x="0" y="703"/>
                </a:lnTo>
                <a:lnTo>
                  <a:pt x="2" y="284"/>
                </a:lnTo>
                <a:lnTo>
                  <a:pt x="21" y="184"/>
                </a:lnTo>
                <a:lnTo>
                  <a:pt x="10" y="137"/>
                </a:lnTo>
                <a:lnTo>
                  <a:pt x="4" y="120"/>
                </a:lnTo>
                <a:lnTo>
                  <a:pt x="12" y="69"/>
                </a:lnTo>
                <a:lnTo>
                  <a:pt x="27" y="40"/>
                </a:lnTo>
                <a:lnTo>
                  <a:pt x="29"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92" name="Freeform 190">
            <a:extLst>
              <a:ext uri="{FF2B5EF4-FFF2-40B4-BE49-F238E27FC236}">
                <a16:creationId xmlns:a16="http://schemas.microsoft.com/office/drawing/2014/main" id="{BFEA2EED-CE0A-4C31-9B4D-75ACB8751D99}"/>
              </a:ext>
            </a:extLst>
          </p:cNvPr>
          <p:cNvSpPr>
            <a:spLocks/>
          </p:cNvSpPr>
          <p:nvPr/>
        </p:nvSpPr>
        <p:spPr bwMode="auto">
          <a:xfrm>
            <a:off x="609600" y="4217769"/>
            <a:ext cx="34925" cy="11113"/>
          </a:xfrm>
          <a:custGeom>
            <a:avLst/>
            <a:gdLst>
              <a:gd name="T0" fmla="*/ 2147483646 w 112"/>
              <a:gd name="T1" fmla="*/ 0 h 36"/>
              <a:gd name="T2" fmla="*/ 2147483646 w 112"/>
              <a:gd name="T3" fmla="*/ 2147483646 h 36"/>
              <a:gd name="T4" fmla="*/ 2147483646 w 112"/>
              <a:gd name="T5" fmla="*/ 2147483646 h 36"/>
              <a:gd name="T6" fmla="*/ 0 w 112"/>
              <a:gd name="T7" fmla="*/ 2147483646 h 36"/>
              <a:gd name="T8" fmla="*/ 2147483646 w 112"/>
              <a:gd name="T9" fmla="*/ 2147483646 h 36"/>
              <a:gd name="T10" fmla="*/ 2147483646 w 112"/>
              <a:gd name="T11" fmla="*/ 0 h 36"/>
              <a:gd name="T12" fmla="*/ 0 60000 65536"/>
              <a:gd name="T13" fmla="*/ 0 60000 65536"/>
              <a:gd name="T14" fmla="*/ 0 60000 65536"/>
              <a:gd name="T15" fmla="*/ 0 60000 65536"/>
              <a:gd name="T16" fmla="*/ 0 60000 65536"/>
              <a:gd name="T17" fmla="*/ 0 60000 65536"/>
              <a:gd name="T18" fmla="*/ 0 w 112"/>
              <a:gd name="T19" fmla="*/ 0 h 36"/>
              <a:gd name="T20" fmla="*/ 112 w 11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12" h="36">
                <a:moveTo>
                  <a:pt x="112" y="0"/>
                </a:moveTo>
                <a:lnTo>
                  <a:pt x="57" y="26"/>
                </a:lnTo>
                <a:lnTo>
                  <a:pt x="9" y="36"/>
                </a:lnTo>
                <a:lnTo>
                  <a:pt x="0" y="36"/>
                </a:lnTo>
                <a:lnTo>
                  <a:pt x="29" y="11"/>
                </a:lnTo>
                <a:lnTo>
                  <a:pt x="112"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93" name="Freeform 191">
            <a:extLst>
              <a:ext uri="{FF2B5EF4-FFF2-40B4-BE49-F238E27FC236}">
                <a16:creationId xmlns:a16="http://schemas.microsoft.com/office/drawing/2014/main" id="{DB87583E-5DAF-44FA-A653-1249B4F777B5}"/>
              </a:ext>
            </a:extLst>
          </p:cNvPr>
          <p:cNvSpPr>
            <a:spLocks/>
          </p:cNvSpPr>
          <p:nvPr/>
        </p:nvSpPr>
        <p:spPr bwMode="auto">
          <a:xfrm>
            <a:off x="461962" y="3636744"/>
            <a:ext cx="47625" cy="128588"/>
          </a:xfrm>
          <a:custGeom>
            <a:avLst/>
            <a:gdLst>
              <a:gd name="T0" fmla="*/ 0 w 150"/>
              <a:gd name="T1" fmla="*/ 0 h 407"/>
              <a:gd name="T2" fmla="*/ 2147483646 w 150"/>
              <a:gd name="T3" fmla="*/ 2147483646 h 407"/>
              <a:gd name="T4" fmla="*/ 2147483646 w 150"/>
              <a:gd name="T5" fmla="*/ 2147483646 h 407"/>
              <a:gd name="T6" fmla="*/ 2147483646 w 150"/>
              <a:gd name="T7" fmla="*/ 2147483646 h 407"/>
              <a:gd name="T8" fmla="*/ 2147483646 w 150"/>
              <a:gd name="T9" fmla="*/ 2147483646 h 407"/>
              <a:gd name="T10" fmla="*/ 2147483646 w 150"/>
              <a:gd name="T11" fmla="*/ 2147483646 h 407"/>
              <a:gd name="T12" fmla="*/ 2147483646 w 150"/>
              <a:gd name="T13" fmla="*/ 2147483646 h 407"/>
              <a:gd name="T14" fmla="*/ 2147483646 w 150"/>
              <a:gd name="T15" fmla="*/ 2147483646 h 407"/>
              <a:gd name="T16" fmla="*/ 2147483646 w 150"/>
              <a:gd name="T17" fmla="*/ 2147483646 h 407"/>
              <a:gd name="T18" fmla="*/ 2147483646 w 150"/>
              <a:gd name="T19" fmla="*/ 2147483646 h 407"/>
              <a:gd name="T20" fmla="*/ 2147483646 w 150"/>
              <a:gd name="T21" fmla="*/ 2147483646 h 407"/>
              <a:gd name="T22" fmla="*/ 2147483646 w 150"/>
              <a:gd name="T23" fmla="*/ 2147483646 h 407"/>
              <a:gd name="T24" fmla="*/ 2147483646 w 150"/>
              <a:gd name="T25" fmla="*/ 2147483646 h 407"/>
              <a:gd name="T26" fmla="*/ 2147483646 w 150"/>
              <a:gd name="T27" fmla="*/ 2147483646 h 407"/>
              <a:gd name="T28" fmla="*/ 2147483646 w 150"/>
              <a:gd name="T29" fmla="*/ 2147483646 h 407"/>
              <a:gd name="T30" fmla="*/ 2147483646 w 150"/>
              <a:gd name="T31" fmla="*/ 2147483646 h 407"/>
              <a:gd name="T32" fmla="*/ 2147483646 w 150"/>
              <a:gd name="T33" fmla="*/ 2147483646 h 407"/>
              <a:gd name="T34" fmla="*/ 2147483646 w 150"/>
              <a:gd name="T35" fmla="*/ 2147483646 h 407"/>
              <a:gd name="T36" fmla="*/ 2147483646 w 150"/>
              <a:gd name="T37" fmla="*/ 2147483646 h 407"/>
              <a:gd name="T38" fmla="*/ 2147483646 w 150"/>
              <a:gd name="T39" fmla="*/ 2147483646 h 407"/>
              <a:gd name="T40" fmla="*/ 2147483646 w 150"/>
              <a:gd name="T41" fmla="*/ 2147483646 h 407"/>
              <a:gd name="T42" fmla="*/ 2147483646 w 150"/>
              <a:gd name="T43" fmla="*/ 2147483646 h 407"/>
              <a:gd name="T44" fmla="*/ 2147483646 w 150"/>
              <a:gd name="T45" fmla="*/ 2147483646 h 407"/>
              <a:gd name="T46" fmla="*/ 2147483646 w 150"/>
              <a:gd name="T47" fmla="*/ 2147483646 h 407"/>
              <a:gd name="T48" fmla="*/ 2147483646 w 150"/>
              <a:gd name="T49" fmla="*/ 2147483646 h 4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0"/>
              <a:gd name="T76" fmla="*/ 0 h 407"/>
              <a:gd name="T77" fmla="*/ 150 w 150"/>
              <a:gd name="T78" fmla="*/ 407 h 4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0" h="407">
                <a:moveTo>
                  <a:pt x="0" y="0"/>
                </a:moveTo>
                <a:lnTo>
                  <a:pt x="20" y="10"/>
                </a:lnTo>
                <a:lnTo>
                  <a:pt x="17" y="34"/>
                </a:lnTo>
                <a:lnTo>
                  <a:pt x="36" y="22"/>
                </a:lnTo>
                <a:lnTo>
                  <a:pt x="33" y="50"/>
                </a:lnTo>
                <a:lnTo>
                  <a:pt x="58" y="46"/>
                </a:lnTo>
                <a:lnTo>
                  <a:pt x="39" y="69"/>
                </a:lnTo>
                <a:lnTo>
                  <a:pt x="91" y="73"/>
                </a:lnTo>
                <a:lnTo>
                  <a:pt x="61" y="101"/>
                </a:lnTo>
                <a:lnTo>
                  <a:pt x="105" y="101"/>
                </a:lnTo>
                <a:lnTo>
                  <a:pt x="75" y="130"/>
                </a:lnTo>
                <a:lnTo>
                  <a:pt x="121" y="127"/>
                </a:lnTo>
                <a:lnTo>
                  <a:pt x="92" y="167"/>
                </a:lnTo>
                <a:lnTo>
                  <a:pt x="133" y="164"/>
                </a:lnTo>
                <a:lnTo>
                  <a:pt x="98" y="199"/>
                </a:lnTo>
                <a:lnTo>
                  <a:pt x="150" y="205"/>
                </a:lnTo>
                <a:lnTo>
                  <a:pt x="105" y="237"/>
                </a:lnTo>
                <a:lnTo>
                  <a:pt x="150" y="250"/>
                </a:lnTo>
                <a:lnTo>
                  <a:pt x="101" y="266"/>
                </a:lnTo>
                <a:lnTo>
                  <a:pt x="146" y="293"/>
                </a:lnTo>
                <a:lnTo>
                  <a:pt x="98" y="312"/>
                </a:lnTo>
                <a:lnTo>
                  <a:pt x="140" y="343"/>
                </a:lnTo>
                <a:lnTo>
                  <a:pt x="98" y="355"/>
                </a:lnTo>
                <a:lnTo>
                  <a:pt x="121" y="382"/>
                </a:lnTo>
                <a:lnTo>
                  <a:pt x="88" y="40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94" name="Text Box 192">
            <a:extLst>
              <a:ext uri="{FF2B5EF4-FFF2-40B4-BE49-F238E27FC236}">
                <a16:creationId xmlns:a16="http://schemas.microsoft.com/office/drawing/2014/main" id="{4503DE4E-E6E4-4BE6-A3A6-A28DB8284118}"/>
              </a:ext>
            </a:extLst>
          </p:cNvPr>
          <p:cNvSpPr txBox="1">
            <a:spLocks noChangeArrowheads="1"/>
          </p:cNvSpPr>
          <p:nvPr/>
        </p:nvSpPr>
        <p:spPr bwMode="auto">
          <a:xfrm>
            <a:off x="7735887" y="4352707"/>
            <a:ext cx="1104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用户代理</a:t>
            </a:r>
          </a:p>
        </p:txBody>
      </p:sp>
      <p:sp>
        <p:nvSpPr>
          <p:cNvPr id="195" name="Oval 193">
            <a:extLst>
              <a:ext uri="{FF2B5EF4-FFF2-40B4-BE49-F238E27FC236}">
                <a16:creationId xmlns:a16="http://schemas.microsoft.com/office/drawing/2014/main" id="{5623974E-BDE1-4DA9-BBE2-EA9740603794}"/>
              </a:ext>
            </a:extLst>
          </p:cNvPr>
          <p:cNvSpPr>
            <a:spLocks noChangeArrowheads="1"/>
          </p:cNvSpPr>
          <p:nvPr/>
        </p:nvSpPr>
        <p:spPr bwMode="auto">
          <a:xfrm>
            <a:off x="725487" y="3743107"/>
            <a:ext cx="298450" cy="16192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96" name="Group 194">
            <a:extLst>
              <a:ext uri="{FF2B5EF4-FFF2-40B4-BE49-F238E27FC236}">
                <a16:creationId xmlns:a16="http://schemas.microsoft.com/office/drawing/2014/main" id="{8B62F181-5C14-4555-A519-BF9C43B76AFD}"/>
              </a:ext>
            </a:extLst>
          </p:cNvPr>
          <p:cNvGrpSpPr>
            <a:grpSpLocks/>
          </p:cNvGrpSpPr>
          <p:nvPr/>
        </p:nvGrpSpPr>
        <p:grpSpPr bwMode="auto">
          <a:xfrm>
            <a:off x="7889875" y="3379569"/>
            <a:ext cx="709612" cy="495300"/>
            <a:chOff x="4993" y="1674"/>
            <a:chExt cx="447" cy="312"/>
          </a:xfrm>
        </p:grpSpPr>
        <p:grpSp>
          <p:nvGrpSpPr>
            <p:cNvPr id="197" name="Group 195">
              <a:extLst>
                <a:ext uri="{FF2B5EF4-FFF2-40B4-BE49-F238E27FC236}">
                  <a16:creationId xmlns:a16="http://schemas.microsoft.com/office/drawing/2014/main" id="{2236D48C-5014-4E5A-AFDC-6DAD2D63BB97}"/>
                </a:ext>
              </a:extLst>
            </p:cNvPr>
            <p:cNvGrpSpPr>
              <a:grpSpLocks/>
            </p:cNvGrpSpPr>
            <p:nvPr/>
          </p:nvGrpSpPr>
          <p:grpSpPr bwMode="auto">
            <a:xfrm>
              <a:off x="4993" y="1674"/>
              <a:ext cx="345" cy="282"/>
              <a:chOff x="4993" y="1674"/>
              <a:chExt cx="345" cy="282"/>
            </a:xfrm>
          </p:grpSpPr>
          <p:grpSp>
            <p:nvGrpSpPr>
              <p:cNvPr id="230" name="Group 196">
                <a:extLst>
                  <a:ext uri="{FF2B5EF4-FFF2-40B4-BE49-F238E27FC236}">
                    <a16:creationId xmlns:a16="http://schemas.microsoft.com/office/drawing/2014/main" id="{165F32EE-7DAC-43A6-9B20-423864BC7E63}"/>
                  </a:ext>
                </a:extLst>
              </p:cNvPr>
              <p:cNvGrpSpPr>
                <a:grpSpLocks/>
              </p:cNvGrpSpPr>
              <p:nvPr/>
            </p:nvGrpSpPr>
            <p:grpSpPr bwMode="auto">
              <a:xfrm>
                <a:off x="4993" y="1674"/>
                <a:ext cx="345" cy="282"/>
                <a:chOff x="4993" y="1674"/>
                <a:chExt cx="345" cy="282"/>
              </a:xfrm>
            </p:grpSpPr>
            <p:grpSp>
              <p:nvGrpSpPr>
                <p:cNvPr id="239" name="Group 197">
                  <a:extLst>
                    <a:ext uri="{FF2B5EF4-FFF2-40B4-BE49-F238E27FC236}">
                      <a16:creationId xmlns:a16="http://schemas.microsoft.com/office/drawing/2014/main" id="{B6379566-F7B4-4385-9E08-9B2523FB4A3D}"/>
                    </a:ext>
                  </a:extLst>
                </p:cNvPr>
                <p:cNvGrpSpPr>
                  <a:grpSpLocks/>
                </p:cNvGrpSpPr>
                <p:nvPr/>
              </p:nvGrpSpPr>
              <p:grpSpPr bwMode="auto">
                <a:xfrm>
                  <a:off x="4993" y="1833"/>
                  <a:ext cx="345" cy="123"/>
                  <a:chOff x="4993" y="1833"/>
                  <a:chExt cx="345" cy="123"/>
                </a:xfrm>
              </p:grpSpPr>
              <p:sp>
                <p:nvSpPr>
                  <p:cNvPr id="245" name="Freeform 198">
                    <a:extLst>
                      <a:ext uri="{FF2B5EF4-FFF2-40B4-BE49-F238E27FC236}">
                        <a16:creationId xmlns:a16="http://schemas.microsoft.com/office/drawing/2014/main" id="{F345E459-E728-4E1D-AEB6-48B1041D49EF}"/>
                      </a:ext>
                    </a:extLst>
                  </p:cNvPr>
                  <p:cNvSpPr>
                    <a:spLocks/>
                  </p:cNvSpPr>
                  <p:nvPr/>
                </p:nvSpPr>
                <p:spPr bwMode="auto">
                  <a:xfrm>
                    <a:off x="5140" y="1833"/>
                    <a:ext cx="198" cy="123"/>
                  </a:xfrm>
                  <a:custGeom>
                    <a:avLst/>
                    <a:gdLst>
                      <a:gd name="T0" fmla="*/ 0 w 1188"/>
                      <a:gd name="T1" fmla="*/ 0 h 738"/>
                      <a:gd name="T2" fmla="*/ 0 w 1188"/>
                      <a:gd name="T3" fmla="*/ 0 h 738"/>
                      <a:gd name="T4" fmla="*/ 0 w 1188"/>
                      <a:gd name="T5" fmla="*/ 0 h 738"/>
                      <a:gd name="T6" fmla="*/ 0 w 1188"/>
                      <a:gd name="T7" fmla="*/ 0 h 738"/>
                      <a:gd name="T8" fmla="*/ 0 w 1188"/>
                      <a:gd name="T9" fmla="*/ 0 h 738"/>
                      <a:gd name="T10" fmla="*/ 0 60000 65536"/>
                      <a:gd name="T11" fmla="*/ 0 60000 65536"/>
                      <a:gd name="T12" fmla="*/ 0 60000 65536"/>
                      <a:gd name="T13" fmla="*/ 0 60000 65536"/>
                      <a:gd name="T14" fmla="*/ 0 60000 65536"/>
                      <a:gd name="T15" fmla="*/ 0 w 1188"/>
                      <a:gd name="T16" fmla="*/ 0 h 738"/>
                      <a:gd name="T17" fmla="*/ 1188 w 1188"/>
                      <a:gd name="T18" fmla="*/ 738 h 738"/>
                    </a:gdLst>
                    <a:ahLst/>
                    <a:cxnLst>
                      <a:cxn ang="T10">
                        <a:pos x="T0" y="T1"/>
                      </a:cxn>
                      <a:cxn ang="T11">
                        <a:pos x="T2" y="T3"/>
                      </a:cxn>
                      <a:cxn ang="T12">
                        <a:pos x="T4" y="T5"/>
                      </a:cxn>
                      <a:cxn ang="T13">
                        <a:pos x="T6" y="T7"/>
                      </a:cxn>
                      <a:cxn ang="T14">
                        <a:pos x="T8" y="T9"/>
                      </a:cxn>
                    </a:cxnLst>
                    <a:rect l="T15" t="T16" r="T17" b="T18"/>
                    <a:pathLst>
                      <a:path w="1188" h="738">
                        <a:moveTo>
                          <a:pt x="0" y="225"/>
                        </a:moveTo>
                        <a:lnTo>
                          <a:pt x="0" y="738"/>
                        </a:lnTo>
                        <a:lnTo>
                          <a:pt x="1188" y="360"/>
                        </a:lnTo>
                        <a:lnTo>
                          <a:pt x="1188" y="0"/>
                        </a:lnTo>
                        <a:lnTo>
                          <a:pt x="0" y="225"/>
                        </a:lnTo>
                        <a:close/>
                      </a:path>
                    </a:pathLst>
                  </a:custGeom>
                  <a:solidFill>
                    <a:srgbClr val="A0A0A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6" name="Freeform 199">
                    <a:extLst>
                      <a:ext uri="{FF2B5EF4-FFF2-40B4-BE49-F238E27FC236}">
                        <a16:creationId xmlns:a16="http://schemas.microsoft.com/office/drawing/2014/main" id="{EDBA0BAC-A421-454C-BF36-169F5AFBE85A}"/>
                      </a:ext>
                    </a:extLst>
                  </p:cNvPr>
                  <p:cNvSpPr>
                    <a:spLocks/>
                  </p:cNvSpPr>
                  <p:nvPr/>
                </p:nvSpPr>
                <p:spPr bwMode="auto">
                  <a:xfrm>
                    <a:off x="4993" y="1862"/>
                    <a:ext cx="147" cy="94"/>
                  </a:xfrm>
                  <a:custGeom>
                    <a:avLst/>
                    <a:gdLst>
                      <a:gd name="T0" fmla="*/ 0 w 882"/>
                      <a:gd name="T1" fmla="*/ 0 h 563"/>
                      <a:gd name="T2" fmla="*/ 0 w 882"/>
                      <a:gd name="T3" fmla="*/ 0 h 563"/>
                      <a:gd name="T4" fmla="*/ 0 w 882"/>
                      <a:gd name="T5" fmla="*/ 0 h 563"/>
                      <a:gd name="T6" fmla="*/ 0 w 882"/>
                      <a:gd name="T7" fmla="*/ 0 h 563"/>
                      <a:gd name="T8" fmla="*/ 0 w 882"/>
                      <a:gd name="T9" fmla="*/ 0 h 563"/>
                      <a:gd name="T10" fmla="*/ 0 60000 65536"/>
                      <a:gd name="T11" fmla="*/ 0 60000 65536"/>
                      <a:gd name="T12" fmla="*/ 0 60000 65536"/>
                      <a:gd name="T13" fmla="*/ 0 60000 65536"/>
                      <a:gd name="T14" fmla="*/ 0 60000 65536"/>
                      <a:gd name="T15" fmla="*/ 0 w 882"/>
                      <a:gd name="T16" fmla="*/ 0 h 563"/>
                      <a:gd name="T17" fmla="*/ 882 w 882"/>
                      <a:gd name="T18" fmla="*/ 563 h 563"/>
                    </a:gdLst>
                    <a:ahLst/>
                    <a:cxnLst>
                      <a:cxn ang="T10">
                        <a:pos x="T0" y="T1"/>
                      </a:cxn>
                      <a:cxn ang="T11">
                        <a:pos x="T2" y="T3"/>
                      </a:cxn>
                      <a:cxn ang="T12">
                        <a:pos x="T4" y="T5"/>
                      </a:cxn>
                      <a:cxn ang="T13">
                        <a:pos x="T6" y="T7"/>
                      </a:cxn>
                      <a:cxn ang="T14">
                        <a:pos x="T8" y="T9"/>
                      </a:cxn>
                    </a:cxnLst>
                    <a:rect l="T15" t="T16" r="T17" b="T18"/>
                    <a:pathLst>
                      <a:path w="882" h="563">
                        <a:moveTo>
                          <a:pt x="882" y="50"/>
                        </a:moveTo>
                        <a:lnTo>
                          <a:pt x="882" y="563"/>
                        </a:lnTo>
                        <a:lnTo>
                          <a:pt x="0" y="436"/>
                        </a:lnTo>
                        <a:lnTo>
                          <a:pt x="0" y="0"/>
                        </a:lnTo>
                        <a:lnTo>
                          <a:pt x="882" y="50"/>
                        </a:lnTo>
                        <a:close/>
                      </a:path>
                    </a:pathLst>
                  </a:custGeom>
                  <a:solidFill>
                    <a:srgbClr val="80808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7" name="Freeform 200">
                    <a:extLst>
                      <a:ext uri="{FF2B5EF4-FFF2-40B4-BE49-F238E27FC236}">
                        <a16:creationId xmlns:a16="http://schemas.microsoft.com/office/drawing/2014/main" id="{74C90ED4-41E1-49B1-A04A-2C9DF03B8945}"/>
                      </a:ext>
                    </a:extLst>
                  </p:cNvPr>
                  <p:cNvSpPr>
                    <a:spLocks/>
                  </p:cNvSpPr>
                  <p:nvPr/>
                </p:nvSpPr>
                <p:spPr bwMode="auto">
                  <a:xfrm>
                    <a:off x="4993" y="1833"/>
                    <a:ext cx="345" cy="38"/>
                  </a:xfrm>
                  <a:custGeom>
                    <a:avLst/>
                    <a:gdLst>
                      <a:gd name="T0" fmla="*/ 0 w 2070"/>
                      <a:gd name="T1" fmla="*/ 0 h 225"/>
                      <a:gd name="T2" fmla="*/ 0 w 2070"/>
                      <a:gd name="T3" fmla="*/ 0 h 225"/>
                      <a:gd name="T4" fmla="*/ 0 w 2070"/>
                      <a:gd name="T5" fmla="*/ 0 h 225"/>
                      <a:gd name="T6" fmla="*/ 0 w 2070"/>
                      <a:gd name="T7" fmla="*/ 0 h 225"/>
                      <a:gd name="T8" fmla="*/ 0 w 2070"/>
                      <a:gd name="T9" fmla="*/ 0 h 225"/>
                      <a:gd name="T10" fmla="*/ 0 60000 65536"/>
                      <a:gd name="T11" fmla="*/ 0 60000 65536"/>
                      <a:gd name="T12" fmla="*/ 0 60000 65536"/>
                      <a:gd name="T13" fmla="*/ 0 60000 65536"/>
                      <a:gd name="T14" fmla="*/ 0 60000 65536"/>
                      <a:gd name="T15" fmla="*/ 0 w 2070"/>
                      <a:gd name="T16" fmla="*/ 0 h 225"/>
                      <a:gd name="T17" fmla="*/ 2070 w 2070"/>
                      <a:gd name="T18" fmla="*/ 225 h 225"/>
                    </a:gdLst>
                    <a:ahLst/>
                    <a:cxnLst>
                      <a:cxn ang="T10">
                        <a:pos x="T0" y="T1"/>
                      </a:cxn>
                      <a:cxn ang="T11">
                        <a:pos x="T2" y="T3"/>
                      </a:cxn>
                      <a:cxn ang="T12">
                        <a:pos x="T4" y="T5"/>
                      </a:cxn>
                      <a:cxn ang="T13">
                        <a:pos x="T6" y="T7"/>
                      </a:cxn>
                      <a:cxn ang="T14">
                        <a:pos x="T8" y="T9"/>
                      </a:cxn>
                    </a:cxnLst>
                    <a:rect l="T15" t="T16" r="T17" b="T18"/>
                    <a:pathLst>
                      <a:path w="2070" h="225">
                        <a:moveTo>
                          <a:pt x="0" y="175"/>
                        </a:moveTo>
                        <a:lnTo>
                          <a:pt x="892" y="225"/>
                        </a:lnTo>
                        <a:lnTo>
                          <a:pt x="2070" y="0"/>
                        </a:lnTo>
                        <a:lnTo>
                          <a:pt x="1202" y="0"/>
                        </a:lnTo>
                        <a:lnTo>
                          <a:pt x="0" y="175"/>
                        </a:lnTo>
                        <a:close/>
                      </a:path>
                    </a:pathLst>
                  </a:custGeom>
                  <a:solidFill>
                    <a:srgbClr val="C0C0C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240" name="Freeform 201">
                  <a:extLst>
                    <a:ext uri="{FF2B5EF4-FFF2-40B4-BE49-F238E27FC236}">
                      <a16:creationId xmlns:a16="http://schemas.microsoft.com/office/drawing/2014/main" id="{FACFAFC9-B653-4AFE-A881-0B483BA9FE46}"/>
                    </a:ext>
                  </a:extLst>
                </p:cNvPr>
                <p:cNvSpPr>
                  <a:spLocks/>
                </p:cNvSpPr>
                <p:nvPr/>
              </p:nvSpPr>
              <p:spPr bwMode="auto">
                <a:xfrm>
                  <a:off x="5105" y="1823"/>
                  <a:ext cx="126" cy="35"/>
                </a:xfrm>
                <a:custGeom>
                  <a:avLst/>
                  <a:gdLst>
                    <a:gd name="T0" fmla="*/ 0 w 751"/>
                    <a:gd name="T1" fmla="*/ 0 h 210"/>
                    <a:gd name="T2" fmla="*/ 0 w 751"/>
                    <a:gd name="T3" fmla="*/ 0 h 210"/>
                    <a:gd name="T4" fmla="*/ 0 w 751"/>
                    <a:gd name="T5" fmla="*/ 0 h 210"/>
                    <a:gd name="T6" fmla="*/ 0 w 751"/>
                    <a:gd name="T7" fmla="*/ 0 h 210"/>
                    <a:gd name="T8" fmla="*/ 0 w 751"/>
                    <a:gd name="T9" fmla="*/ 0 h 210"/>
                    <a:gd name="T10" fmla="*/ 0 w 751"/>
                    <a:gd name="T11" fmla="*/ 0 h 210"/>
                    <a:gd name="T12" fmla="*/ 0 60000 65536"/>
                    <a:gd name="T13" fmla="*/ 0 60000 65536"/>
                    <a:gd name="T14" fmla="*/ 0 60000 65536"/>
                    <a:gd name="T15" fmla="*/ 0 60000 65536"/>
                    <a:gd name="T16" fmla="*/ 0 60000 65536"/>
                    <a:gd name="T17" fmla="*/ 0 60000 65536"/>
                    <a:gd name="T18" fmla="*/ 0 w 751"/>
                    <a:gd name="T19" fmla="*/ 0 h 210"/>
                    <a:gd name="T20" fmla="*/ 751 w 751"/>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751" h="210">
                      <a:moveTo>
                        <a:pt x="0" y="120"/>
                      </a:moveTo>
                      <a:lnTo>
                        <a:pt x="0" y="188"/>
                      </a:lnTo>
                      <a:lnTo>
                        <a:pt x="351" y="210"/>
                      </a:lnTo>
                      <a:lnTo>
                        <a:pt x="751" y="135"/>
                      </a:lnTo>
                      <a:lnTo>
                        <a:pt x="751" y="0"/>
                      </a:lnTo>
                      <a:lnTo>
                        <a:pt x="0" y="120"/>
                      </a:lnTo>
                      <a:close/>
                    </a:path>
                  </a:pathLst>
                </a:custGeom>
                <a:solidFill>
                  <a:srgbClr val="60606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nvGrpSpPr>
                <p:cNvPr id="241" name="Group 202">
                  <a:extLst>
                    <a:ext uri="{FF2B5EF4-FFF2-40B4-BE49-F238E27FC236}">
                      <a16:creationId xmlns:a16="http://schemas.microsoft.com/office/drawing/2014/main" id="{4AC09210-D8E7-40CF-B500-18DECB1ECE0F}"/>
                    </a:ext>
                  </a:extLst>
                </p:cNvPr>
                <p:cNvGrpSpPr>
                  <a:grpSpLocks/>
                </p:cNvGrpSpPr>
                <p:nvPr/>
              </p:nvGrpSpPr>
              <p:grpSpPr bwMode="auto">
                <a:xfrm>
                  <a:off x="5020" y="1674"/>
                  <a:ext cx="279" cy="176"/>
                  <a:chOff x="5020" y="1674"/>
                  <a:chExt cx="279" cy="176"/>
                </a:xfrm>
              </p:grpSpPr>
              <p:sp>
                <p:nvSpPr>
                  <p:cNvPr id="242" name="Freeform 203">
                    <a:extLst>
                      <a:ext uri="{FF2B5EF4-FFF2-40B4-BE49-F238E27FC236}">
                        <a16:creationId xmlns:a16="http://schemas.microsoft.com/office/drawing/2014/main" id="{720BC247-8EBB-41CD-8B14-1B24C07BCED7}"/>
                      </a:ext>
                    </a:extLst>
                  </p:cNvPr>
                  <p:cNvSpPr>
                    <a:spLocks/>
                  </p:cNvSpPr>
                  <p:nvPr/>
                </p:nvSpPr>
                <p:spPr bwMode="auto">
                  <a:xfrm>
                    <a:off x="5139" y="1674"/>
                    <a:ext cx="160" cy="172"/>
                  </a:xfrm>
                  <a:custGeom>
                    <a:avLst/>
                    <a:gdLst>
                      <a:gd name="T0" fmla="*/ 0 w 960"/>
                      <a:gd name="T1" fmla="*/ 0 h 1031"/>
                      <a:gd name="T2" fmla="*/ 0 w 960"/>
                      <a:gd name="T3" fmla="*/ 0 h 1031"/>
                      <a:gd name="T4" fmla="*/ 0 w 960"/>
                      <a:gd name="T5" fmla="*/ 0 h 1031"/>
                      <a:gd name="T6" fmla="*/ 0 w 960"/>
                      <a:gd name="T7" fmla="*/ 0 h 1031"/>
                      <a:gd name="T8" fmla="*/ 0 w 960"/>
                      <a:gd name="T9" fmla="*/ 0 h 1031"/>
                      <a:gd name="T10" fmla="*/ 0 60000 65536"/>
                      <a:gd name="T11" fmla="*/ 0 60000 65536"/>
                      <a:gd name="T12" fmla="*/ 0 60000 65536"/>
                      <a:gd name="T13" fmla="*/ 0 60000 65536"/>
                      <a:gd name="T14" fmla="*/ 0 60000 65536"/>
                      <a:gd name="T15" fmla="*/ 0 w 960"/>
                      <a:gd name="T16" fmla="*/ 0 h 1031"/>
                      <a:gd name="T17" fmla="*/ 960 w 960"/>
                      <a:gd name="T18" fmla="*/ 1031 h 1031"/>
                    </a:gdLst>
                    <a:ahLst/>
                    <a:cxnLst>
                      <a:cxn ang="T10">
                        <a:pos x="T0" y="T1"/>
                      </a:cxn>
                      <a:cxn ang="T11">
                        <a:pos x="T2" y="T3"/>
                      </a:cxn>
                      <a:cxn ang="T12">
                        <a:pos x="T4" y="T5"/>
                      </a:cxn>
                      <a:cxn ang="T13">
                        <a:pos x="T6" y="T7"/>
                      </a:cxn>
                      <a:cxn ang="T14">
                        <a:pos x="T8" y="T9"/>
                      </a:cxn>
                    </a:cxnLst>
                    <a:rect l="T15" t="T16" r="T17" b="T18"/>
                    <a:pathLst>
                      <a:path w="960" h="1031">
                        <a:moveTo>
                          <a:pt x="135" y="1031"/>
                        </a:moveTo>
                        <a:lnTo>
                          <a:pt x="0" y="33"/>
                        </a:lnTo>
                        <a:lnTo>
                          <a:pt x="827" y="0"/>
                        </a:lnTo>
                        <a:lnTo>
                          <a:pt x="960" y="889"/>
                        </a:lnTo>
                        <a:lnTo>
                          <a:pt x="135" y="1031"/>
                        </a:lnTo>
                        <a:close/>
                      </a:path>
                    </a:pathLst>
                  </a:custGeom>
                  <a:solidFill>
                    <a:srgbClr val="A0A0A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3" name="Freeform 204">
                    <a:extLst>
                      <a:ext uri="{FF2B5EF4-FFF2-40B4-BE49-F238E27FC236}">
                        <a16:creationId xmlns:a16="http://schemas.microsoft.com/office/drawing/2014/main" id="{3C95E2E0-06F9-41D7-BAD3-99B8B7281529}"/>
                      </a:ext>
                    </a:extLst>
                  </p:cNvPr>
                  <p:cNvSpPr>
                    <a:spLocks/>
                  </p:cNvSpPr>
                  <p:nvPr/>
                </p:nvSpPr>
                <p:spPr bwMode="auto">
                  <a:xfrm>
                    <a:off x="5020" y="1679"/>
                    <a:ext cx="141" cy="171"/>
                  </a:xfrm>
                  <a:custGeom>
                    <a:avLst/>
                    <a:gdLst>
                      <a:gd name="T0" fmla="*/ 0 w 850"/>
                      <a:gd name="T1" fmla="*/ 0 h 1026"/>
                      <a:gd name="T2" fmla="*/ 0 w 850"/>
                      <a:gd name="T3" fmla="*/ 0 h 1026"/>
                      <a:gd name="T4" fmla="*/ 0 w 850"/>
                      <a:gd name="T5" fmla="*/ 0 h 1026"/>
                      <a:gd name="T6" fmla="*/ 0 w 850"/>
                      <a:gd name="T7" fmla="*/ 0 h 1026"/>
                      <a:gd name="T8" fmla="*/ 0 w 850"/>
                      <a:gd name="T9" fmla="*/ 0 h 1026"/>
                      <a:gd name="T10" fmla="*/ 0 60000 65536"/>
                      <a:gd name="T11" fmla="*/ 0 60000 65536"/>
                      <a:gd name="T12" fmla="*/ 0 60000 65536"/>
                      <a:gd name="T13" fmla="*/ 0 60000 65536"/>
                      <a:gd name="T14" fmla="*/ 0 60000 65536"/>
                      <a:gd name="T15" fmla="*/ 0 w 850"/>
                      <a:gd name="T16" fmla="*/ 0 h 1026"/>
                      <a:gd name="T17" fmla="*/ 850 w 850"/>
                      <a:gd name="T18" fmla="*/ 1026 h 1026"/>
                    </a:gdLst>
                    <a:ahLst/>
                    <a:cxnLst>
                      <a:cxn ang="T10">
                        <a:pos x="T0" y="T1"/>
                      </a:cxn>
                      <a:cxn ang="T11">
                        <a:pos x="T2" y="T3"/>
                      </a:cxn>
                      <a:cxn ang="T12">
                        <a:pos x="T4" y="T5"/>
                      </a:cxn>
                      <a:cxn ang="T13">
                        <a:pos x="T6" y="T7"/>
                      </a:cxn>
                      <a:cxn ang="T14">
                        <a:pos x="T8" y="T9"/>
                      </a:cxn>
                    </a:cxnLst>
                    <a:rect l="T15" t="T16" r="T17" b="T18"/>
                    <a:pathLst>
                      <a:path w="850" h="1026">
                        <a:moveTo>
                          <a:pt x="715" y="0"/>
                        </a:moveTo>
                        <a:lnTo>
                          <a:pt x="0" y="228"/>
                        </a:lnTo>
                        <a:lnTo>
                          <a:pt x="102" y="1026"/>
                        </a:lnTo>
                        <a:lnTo>
                          <a:pt x="850" y="1000"/>
                        </a:lnTo>
                        <a:lnTo>
                          <a:pt x="715" y="0"/>
                        </a:lnTo>
                        <a:close/>
                      </a:path>
                    </a:pathLst>
                  </a:custGeom>
                  <a:solidFill>
                    <a:srgbClr val="80808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4" name="Freeform 205">
                    <a:extLst>
                      <a:ext uri="{FF2B5EF4-FFF2-40B4-BE49-F238E27FC236}">
                        <a16:creationId xmlns:a16="http://schemas.microsoft.com/office/drawing/2014/main" id="{0197466E-14CA-46F7-AC66-B2044A211CE5}"/>
                      </a:ext>
                    </a:extLst>
                  </p:cNvPr>
                  <p:cNvSpPr>
                    <a:spLocks/>
                  </p:cNvSpPr>
                  <p:nvPr/>
                </p:nvSpPr>
                <p:spPr bwMode="auto">
                  <a:xfrm>
                    <a:off x="5166" y="1691"/>
                    <a:ext cx="115" cy="129"/>
                  </a:xfrm>
                  <a:custGeom>
                    <a:avLst/>
                    <a:gdLst>
                      <a:gd name="T0" fmla="*/ 0 w 689"/>
                      <a:gd name="T1" fmla="*/ 0 h 778"/>
                      <a:gd name="T2" fmla="*/ 0 w 689"/>
                      <a:gd name="T3" fmla="*/ 0 h 778"/>
                      <a:gd name="T4" fmla="*/ 0 w 689"/>
                      <a:gd name="T5" fmla="*/ 0 h 778"/>
                      <a:gd name="T6" fmla="*/ 0 w 689"/>
                      <a:gd name="T7" fmla="*/ 0 h 778"/>
                      <a:gd name="T8" fmla="*/ 0 w 689"/>
                      <a:gd name="T9" fmla="*/ 0 h 778"/>
                      <a:gd name="T10" fmla="*/ 0 60000 65536"/>
                      <a:gd name="T11" fmla="*/ 0 60000 65536"/>
                      <a:gd name="T12" fmla="*/ 0 60000 65536"/>
                      <a:gd name="T13" fmla="*/ 0 60000 65536"/>
                      <a:gd name="T14" fmla="*/ 0 60000 65536"/>
                      <a:gd name="T15" fmla="*/ 0 w 689"/>
                      <a:gd name="T16" fmla="*/ 0 h 778"/>
                      <a:gd name="T17" fmla="*/ 689 w 689"/>
                      <a:gd name="T18" fmla="*/ 778 h 778"/>
                    </a:gdLst>
                    <a:ahLst/>
                    <a:cxnLst>
                      <a:cxn ang="T10">
                        <a:pos x="T0" y="T1"/>
                      </a:cxn>
                      <a:cxn ang="T11">
                        <a:pos x="T2" y="T3"/>
                      </a:cxn>
                      <a:cxn ang="T12">
                        <a:pos x="T4" y="T5"/>
                      </a:cxn>
                      <a:cxn ang="T13">
                        <a:pos x="T6" y="T7"/>
                      </a:cxn>
                      <a:cxn ang="T14">
                        <a:pos x="T8" y="T9"/>
                      </a:cxn>
                    </a:cxnLst>
                    <a:rect l="T15" t="T16" r="T17" b="T18"/>
                    <a:pathLst>
                      <a:path w="689" h="778">
                        <a:moveTo>
                          <a:pt x="0" y="36"/>
                        </a:moveTo>
                        <a:lnTo>
                          <a:pt x="98" y="778"/>
                        </a:lnTo>
                        <a:lnTo>
                          <a:pt x="689" y="689"/>
                        </a:lnTo>
                        <a:lnTo>
                          <a:pt x="587" y="0"/>
                        </a:lnTo>
                        <a:lnTo>
                          <a:pt x="0" y="36"/>
                        </a:lnTo>
                        <a:close/>
                      </a:path>
                    </a:pathLst>
                  </a:custGeom>
                  <a:solidFill>
                    <a:srgbClr val="00C0C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nvGrpSpPr>
              <p:cNvPr id="231" name="Group 206">
                <a:extLst>
                  <a:ext uri="{FF2B5EF4-FFF2-40B4-BE49-F238E27FC236}">
                    <a16:creationId xmlns:a16="http://schemas.microsoft.com/office/drawing/2014/main" id="{B82102A5-98D9-4511-8E1E-9E092B749DA1}"/>
                  </a:ext>
                </a:extLst>
              </p:cNvPr>
              <p:cNvGrpSpPr>
                <a:grpSpLocks/>
              </p:cNvGrpSpPr>
              <p:nvPr/>
            </p:nvGrpSpPr>
            <p:grpSpPr bwMode="auto">
              <a:xfrm>
                <a:off x="5212" y="1846"/>
                <a:ext cx="113" cy="80"/>
                <a:chOff x="5212" y="1846"/>
                <a:chExt cx="113" cy="80"/>
              </a:xfrm>
            </p:grpSpPr>
            <p:sp>
              <p:nvSpPr>
                <p:cNvPr id="232" name="Freeform 207">
                  <a:extLst>
                    <a:ext uri="{FF2B5EF4-FFF2-40B4-BE49-F238E27FC236}">
                      <a16:creationId xmlns:a16="http://schemas.microsoft.com/office/drawing/2014/main" id="{F0FDBE9E-B117-4784-BDC8-BF8A0672BFB3}"/>
                    </a:ext>
                  </a:extLst>
                </p:cNvPr>
                <p:cNvSpPr>
                  <a:spLocks/>
                </p:cNvSpPr>
                <p:nvPr/>
              </p:nvSpPr>
              <p:spPr bwMode="auto">
                <a:xfrm>
                  <a:off x="5212" y="1846"/>
                  <a:ext cx="112" cy="80"/>
                </a:xfrm>
                <a:custGeom>
                  <a:avLst/>
                  <a:gdLst>
                    <a:gd name="T0" fmla="*/ 0 w 674"/>
                    <a:gd name="T1" fmla="*/ 0 h 482"/>
                    <a:gd name="T2" fmla="*/ 0 w 674"/>
                    <a:gd name="T3" fmla="*/ 0 h 482"/>
                    <a:gd name="T4" fmla="*/ 0 w 674"/>
                    <a:gd name="T5" fmla="*/ 0 h 482"/>
                    <a:gd name="T6" fmla="*/ 0 w 674"/>
                    <a:gd name="T7" fmla="*/ 0 h 482"/>
                    <a:gd name="T8" fmla="*/ 0 w 674"/>
                    <a:gd name="T9" fmla="*/ 0 h 482"/>
                    <a:gd name="T10" fmla="*/ 0 60000 65536"/>
                    <a:gd name="T11" fmla="*/ 0 60000 65536"/>
                    <a:gd name="T12" fmla="*/ 0 60000 65536"/>
                    <a:gd name="T13" fmla="*/ 0 60000 65536"/>
                    <a:gd name="T14" fmla="*/ 0 60000 65536"/>
                    <a:gd name="T15" fmla="*/ 0 w 674"/>
                    <a:gd name="T16" fmla="*/ 0 h 482"/>
                    <a:gd name="T17" fmla="*/ 674 w 674"/>
                    <a:gd name="T18" fmla="*/ 482 h 482"/>
                  </a:gdLst>
                  <a:ahLst/>
                  <a:cxnLst>
                    <a:cxn ang="T10">
                      <a:pos x="T0" y="T1"/>
                    </a:cxn>
                    <a:cxn ang="T11">
                      <a:pos x="T2" y="T3"/>
                    </a:cxn>
                    <a:cxn ang="T12">
                      <a:pos x="T4" y="T5"/>
                    </a:cxn>
                    <a:cxn ang="T13">
                      <a:pos x="T6" y="T7"/>
                    </a:cxn>
                    <a:cxn ang="T14">
                      <a:pos x="T8" y="T9"/>
                    </a:cxn>
                  </a:cxnLst>
                  <a:rect l="T15" t="T16" r="T17" b="T18"/>
                  <a:pathLst>
                    <a:path w="674" h="482">
                      <a:moveTo>
                        <a:pt x="674" y="0"/>
                      </a:moveTo>
                      <a:lnTo>
                        <a:pt x="0" y="143"/>
                      </a:lnTo>
                      <a:lnTo>
                        <a:pt x="0" y="482"/>
                      </a:lnTo>
                      <a:lnTo>
                        <a:pt x="674" y="271"/>
                      </a:lnTo>
                      <a:lnTo>
                        <a:pt x="674" y="0"/>
                      </a:lnTo>
                      <a:close/>
                    </a:path>
                  </a:pathLst>
                </a:custGeom>
                <a:solidFill>
                  <a:srgbClr val="40404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3" name="Line 208">
                  <a:extLst>
                    <a:ext uri="{FF2B5EF4-FFF2-40B4-BE49-F238E27FC236}">
                      <a16:creationId xmlns:a16="http://schemas.microsoft.com/office/drawing/2014/main" id="{E63ABCD7-6E6D-48C9-BD03-E3447621F747}"/>
                    </a:ext>
                  </a:extLst>
                </p:cNvPr>
                <p:cNvSpPr>
                  <a:spLocks noChangeShapeType="1"/>
                </p:cNvSpPr>
                <p:nvPr/>
              </p:nvSpPr>
              <p:spPr bwMode="auto">
                <a:xfrm flipV="1">
                  <a:off x="5286" y="1866"/>
                  <a:ext cx="30" cy="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4" name="Line 209">
                  <a:extLst>
                    <a:ext uri="{FF2B5EF4-FFF2-40B4-BE49-F238E27FC236}">
                      <a16:creationId xmlns:a16="http://schemas.microsoft.com/office/drawing/2014/main" id="{020A24DF-D69F-4F64-94CC-10E3CA0DCEDC}"/>
                    </a:ext>
                  </a:extLst>
                </p:cNvPr>
                <p:cNvSpPr>
                  <a:spLocks noChangeShapeType="1"/>
                </p:cNvSpPr>
                <p:nvPr/>
              </p:nvSpPr>
              <p:spPr bwMode="auto">
                <a:xfrm flipH="1">
                  <a:off x="5231" y="1876"/>
                  <a:ext cx="39" cy="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5" name="Line 210">
                  <a:extLst>
                    <a:ext uri="{FF2B5EF4-FFF2-40B4-BE49-F238E27FC236}">
                      <a16:creationId xmlns:a16="http://schemas.microsoft.com/office/drawing/2014/main" id="{DE690202-F570-42FA-80C2-592000EA205E}"/>
                    </a:ext>
                  </a:extLst>
                </p:cNvPr>
                <p:cNvSpPr>
                  <a:spLocks noChangeShapeType="1"/>
                </p:cNvSpPr>
                <p:nvPr/>
              </p:nvSpPr>
              <p:spPr bwMode="auto">
                <a:xfrm>
                  <a:off x="5277" y="1856"/>
                  <a:ext cx="1" cy="5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6" name="Line 211">
                  <a:extLst>
                    <a:ext uri="{FF2B5EF4-FFF2-40B4-BE49-F238E27FC236}">
                      <a16:creationId xmlns:a16="http://schemas.microsoft.com/office/drawing/2014/main" id="{7BEC5AEA-2C0E-4174-80E3-72D8F7C45F43}"/>
                    </a:ext>
                  </a:extLst>
                </p:cNvPr>
                <p:cNvSpPr>
                  <a:spLocks noChangeShapeType="1"/>
                </p:cNvSpPr>
                <p:nvPr/>
              </p:nvSpPr>
              <p:spPr bwMode="auto">
                <a:xfrm>
                  <a:off x="5223" y="1868"/>
                  <a:ext cx="1" cy="5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7" name="Line 212">
                  <a:extLst>
                    <a:ext uri="{FF2B5EF4-FFF2-40B4-BE49-F238E27FC236}">
                      <a16:creationId xmlns:a16="http://schemas.microsoft.com/office/drawing/2014/main" id="{C44C8AC6-EF1E-44A4-B368-D6E7B9CBE167}"/>
                    </a:ext>
                  </a:extLst>
                </p:cNvPr>
                <p:cNvSpPr>
                  <a:spLocks noChangeShapeType="1"/>
                </p:cNvSpPr>
                <p:nvPr/>
              </p:nvSpPr>
              <p:spPr bwMode="auto">
                <a:xfrm flipH="1">
                  <a:off x="5223" y="1867"/>
                  <a:ext cx="102"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8" name="Line 213">
                  <a:extLst>
                    <a:ext uri="{FF2B5EF4-FFF2-40B4-BE49-F238E27FC236}">
                      <a16:creationId xmlns:a16="http://schemas.microsoft.com/office/drawing/2014/main" id="{C2934030-13AF-49D4-A1A6-0DE8F3F5E0C8}"/>
                    </a:ext>
                  </a:extLst>
                </p:cNvPr>
                <p:cNvSpPr>
                  <a:spLocks noChangeShapeType="1"/>
                </p:cNvSpPr>
                <p:nvPr/>
              </p:nvSpPr>
              <p:spPr bwMode="auto">
                <a:xfrm flipV="1">
                  <a:off x="5223" y="1860"/>
                  <a:ext cx="102"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nvGrpSpPr>
            <p:cNvPr id="198" name="Group 214">
              <a:extLst>
                <a:ext uri="{FF2B5EF4-FFF2-40B4-BE49-F238E27FC236}">
                  <a16:creationId xmlns:a16="http://schemas.microsoft.com/office/drawing/2014/main" id="{0083D648-7088-454F-906C-040AED083B3B}"/>
                </a:ext>
              </a:extLst>
            </p:cNvPr>
            <p:cNvGrpSpPr>
              <a:grpSpLocks/>
            </p:cNvGrpSpPr>
            <p:nvPr/>
          </p:nvGrpSpPr>
          <p:grpSpPr bwMode="auto">
            <a:xfrm>
              <a:off x="5170" y="1848"/>
              <a:ext cx="270" cy="138"/>
              <a:chOff x="5170" y="1848"/>
              <a:chExt cx="270" cy="138"/>
            </a:xfrm>
          </p:grpSpPr>
          <p:grpSp>
            <p:nvGrpSpPr>
              <p:cNvPr id="199" name="Group 215">
                <a:extLst>
                  <a:ext uri="{FF2B5EF4-FFF2-40B4-BE49-F238E27FC236}">
                    <a16:creationId xmlns:a16="http://schemas.microsoft.com/office/drawing/2014/main" id="{A9F3FD4B-9A84-4EC1-BDD0-8FA11656F9DE}"/>
                  </a:ext>
                </a:extLst>
              </p:cNvPr>
              <p:cNvGrpSpPr>
                <a:grpSpLocks/>
              </p:cNvGrpSpPr>
              <p:nvPr/>
            </p:nvGrpSpPr>
            <p:grpSpPr bwMode="auto">
              <a:xfrm>
                <a:off x="5188" y="1923"/>
                <a:ext cx="43" cy="32"/>
                <a:chOff x="5188" y="1923"/>
                <a:chExt cx="43" cy="32"/>
              </a:xfrm>
            </p:grpSpPr>
            <p:sp>
              <p:nvSpPr>
                <p:cNvPr id="228" name="Freeform 216">
                  <a:extLst>
                    <a:ext uri="{FF2B5EF4-FFF2-40B4-BE49-F238E27FC236}">
                      <a16:creationId xmlns:a16="http://schemas.microsoft.com/office/drawing/2014/main" id="{43E64804-5C02-4B4B-B363-9B80605ED081}"/>
                    </a:ext>
                  </a:extLst>
                </p:cNvPr>
                <p:cNvSpPr>
                  <a:spLocks/>
                </p:cNvSpPr>
                <p:nvPr/>
              </p:nvSpPr>
              <p:spPr bwMode="auto">
                <a:xfrm>
                  <a:off x="5188" y="1923"/>
                  <a:ext cx="12" cy="32"/>
                </a:xfrm>
                <a:custGeom>
                  <a:avLst/>
                  <a:gdLst>
                    <a:gd name="T0" fmla="*/ 0 w 75"/>
                    <a:gd name="T1" fmla="*/ 0 h 194"/>
                    <a:gd name="T2" fmla="*/ 0 w 75"/>
                    <a:gd name="T3" fmla="*/ 0 h 194"/>
                    <a:gd name="T4" fmla="*/ 0 w 75"/>
                    <a:gd name="T5" fmla="*/ 0 h 194"/>
                    <a:gd name="T6" fmla="*/ 0 w 75"/>
                    <a:gd name="T7" fmla="*/ 0 h 194"/>
                    <a:gd name="T8" fmla="*/ 0 w 75"/>
                    <a:gd name="T9" fmla="*/ 0 h 194"/>
                    <a:gd name="T10" fmla="*/ 0 60000 65536"/>
                    <a:gd name="T11" fmla="*/ 0 60000 65536"/>
                    <a:gd name="T12" fmla="*/ 0 60000 65536"/>
                    <a:gd name="T13" fmla="*/ 0 60000 65536"/>
                    <a:gd name="T14" fmla="*/ 0 60000 65536"/>
                    <a:gd name="T15" fmla="*/ 0 w 75"/>
                    <a:gd name="T16" fmla="*/ 0 h 194"/>
                    <a:gd name="T17" fmla="*/ 75 w 75"/>
                    <a:gd name="T18" fmla="*/ 194 h 194"/>
                  </a:gdLst>
                  <a:ahLst/>
                  <a:cxnLst>
                    <a:cxn ang="T10">
                      <a:pos x="T0" y="T1"/>
                    </a:cxn>
                    <a:cxn ang="T11">
                      <a:pos x="T2" y="T3"/>
                    </a:cxn>
                    <a:cxn ang="T12">
                      <a:pos x="T4" y="T5"/>
                    </a:cxn>
                    <a:cxn ang="T13">
                      <a:pos x="T6" y="T7"/>
                    </a:cxn>
                    <a:cxn ang="T14">
                      <a:pos x="T8" y="T9"/>
                    </a:cxn>
                  </a:cxnLst>
                  <a:rect l="T15" t="T16" r="T17" b="T18"/>
                  <a:pathLst>
                    <a:path w="75" h="194">
                      <a:moveTo>
                        <a:pt x="23" y="0"/>
                      </a:moveTo>
                      <a:lnTo>
                        <a:pt x="0" y="183"/>
                      </a:lnTo>
                      <a:lnTo>
                        <a:pt x="55" y="194"/>
                      </a:lnTo>
                      <a:lnTo>
                        <a:pt x="75" y="8"/>
                      </a:lnTo>
                      <a:lnTo>
                        <a:pt x="23" y="0"/>
                      </a:lnTo>
                      <a:close/>
                    </a:path>
                  </a:pathLst>
                </a:custGeom>
                <a:solidFill>
                  <a:srgbClr val="60606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9" name="Freeform 217">
                  <a:extLst>
                    <a:ext uri="{FF2B5EF4-FFF2-40B4-BE49-F238E27FC236}">
                      <a16:creationId xmlns:a16="http://schemas.microsoft.com/office/drawing/2014/main" id="{C68FC293-3D1F-470E-9B37-C2296B67BAF9}"/>
                    </a:ext>
                  </a:extLst>
                </p:cNvPr>
                <p:cNvSpPr>
                  <a:spLocks/>
                </p:cNvSpPr>
                <p:nvPr/>
              </p:nvSpPr>
              <p:spPr bwMode="auto">
                <a:xfrm>
                  <a:off x="5197" y="1927"/>
                  <a:ext cx="34" cy="28"/>
                </a:xfrm>
                <a:custGeom>
                  <a:avLst/>
                  <a:gdLst>
                    <a:gd name="T0" fmla="*/ 0 w 206"/>
                    <a:gd name="T1" fmla="*/ 0 h 168"/>
                    <a:gd name="T2" fmla="*/ 0 w 206"/>
                    <a:gd name="T3" fmla="*/ 0 h 168"/>
                    <a:gd name="T4" fmla="*/ 0 w 206"/>
                    <a:gd name="T5" fmla="*/ 0 h 168"/>
                    <a:gd name="T6" fmla="*/ 0 w 206"/>
                    <a:gd name="T7" fmla="*/ 0 h 168"/>
                    <a:gd name="T8" fmla="*/ 0 w 206"/>
                    <a:gd name="T9" fmla="*/ 0 h 168"/>
                    <a:gd name="T10" fmla="*/ 0 w 206"/>
                    <a:gd name="T11" fmla="*/ 0 h 168"/>
                    <a:gd name="T12" fmla="*/ 0 w 206"/>
                    <a:gd name="T13" fmla="*/ 0 h 168"/>
                    <a:gd name="T14" fmla="*/ 0 60000 65536"/>
                    <a:gd name="T15" fmla="*/ 0 60000 65536"/>
                    <a:gd name="T16" fmla="*/ 0 60000 65536"/>
                    <a:gd name="T17" fmla="*/ 0 60000 65536"/>
                    <a:gd name="T18" fmla="*/ 0 60000 65536"/>
                    <a:gd name="T19" fmla="*/ 0 60000 65536"/>
                    <a:gd name="T20" fmla="*/ 0 60000 65536"/>
                    <a:gd name="T21" fmla="*/ 0 w 206"/>
                    <a:gd name="T22" fmla="*/ 0 h 168"/>
                    <a:gd name="T23" fmla="*/ 206 w 206"/>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 h="168">
                      <a:moveTo>
                        <a:pt x="17" y="5"/>
                      </a:moveTo>
                      <a:lnTo>
                        <a:pt x="0" y="168"/>
                      </a:lnTo>
                      <a:lnTo>
                        <a:pt x="206" y="84"/>
                      </a:lnTo>
                      <a:lnTo>
                        <a:pt x="126" y="58"/>
                      </a:lnTo>
                      <a:lnTo>
                        <a:pt x="52" y="97"/>
                      </a:lnTo>
                      <a:lnTo>
                        <a:pt x="75" y="0"/>
                      </a:lnTo>
                      <a:lnTo>
                        <a:pt x="17" y="5"/>
                      </a:lnTo>
                      <a:close/>
                    </a:path>
                  </a:pathLst>
                </a:custGeom>
                <a:solidFill>
                  <a:srgbClr val="40404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200" name="Group 218">
                <a:extLst>
                  <a:ext uri="{FF2B5EF4-FFF2-40B4-BE49-F238E27FC236}">
                    <a16:creationId xmlns:a16="http://schemas.microsoft.com/office/drawing/2014/main" id="{CF13ABC1-A009-4CB5-9017-6F45547C2E22}"/>
                  </a:ext>
                </a:extLst>
              </p:cNvPr>
              <p:cNvGrpSpPr>
                <a:grpSpLocks/>
              </p:cNvGrpSpPr>
              <p:nvPr/>
            </p:nvGrpSpPr>
            <p:grpSpPr bwMode="auto">
              <a:xfrm>
                <a:off x="5170" y="1848"/>
                <a:ext cx="270" cy="138"/>
                <a:chOff x="5170" y="1848"/>
                <a:chExt cx="270" cy="138"/>
              </a:xfrm>
            </p:grpSpPr>
            <p:sp>
              <p:nvSpPr>
                <p:cNvPr id="201" name="Freeform 219">
                  <a:extLst>
                    <a:ext uri="{FF2B5EF4-FFF2-40B4-BE49-F238E27FC236}">
                      <a16:creationId xmlns:a16="http://schemas.microsoft.com/office/drawing/2014/main" id="{071F6F9A-83B0-444C-8E6F-B8D7C14789D3}"/>
                    </a:ext>
                  </a:extLst>
                </p:cNvPr>
                <p:cNvSpPr>
                  <a:spLocks/>
                </p:cNvSpPr>
                <p:nvPr/>
              </p:nvSpPr>
              <p:spPr bwMode="auto">
                <a:xfrm>
                  <a:off x="5175" y="1848"/>
                  <a:ext cx="264" cy="122"/>
                </a:xfrm>
                <a:custGeom>
                  <a:avLst/>
                  <a:gdLst>
                    <a:gd name="T0" fmla="*/ 0 w 1583"/>
                    <a:gd name="T1" fmla="*/ 0 h 729"/>
                    <a:gd name="T2" fmla="*/ 0 w 1583"/>
                    <a:gd name="T3" fmla="*/ 0 h 729"/>
                    <a:gd name="T4" fmla="*/ 0 w 1583"/>
                    <a:gd name="T5" fmla="*/ 0 h 729"/>
                    <a:gd name="T6" fmla="*/ 0 w 1583"/>
                    <a:gd name="T7" fmla="*/ 0 h 729"/>
                    <a:gd name="T8" fmla="*/ 0 w 1583"/>
                    <a:gd name="T9" fmla="*/ 0 h 729"/>
                    <a:gd name="T10" fmla="*/ 0 60000 65536"/>
                    <a:gd name="T11" fmla="*/ 0 60000 65536"/>
                    <a:gd name="T12" fmla="*/ 0 60000 65536"/>
                    <a:gd name="T13" fmla="*/ 0 60000 65536"/>
                    <a:gd name="T14" fmla="*/ 0 60000 65536"/>
                    <a:gd name="T15" fmla="*/ 0 w 1583"/>
                    <a:gd name="T16" fmla="*/ 0 h 729"/>
                    <a:gd name="T17" fmla="*/ 1583 w 1583"/>
                    <a:gd name="T18" fmla="*/ 729 h 729"/>
                  </a:gdLst>
                  <a:ahLst/>
                  <a:cxnLst>
                    <a:cxn ang="T10">
                      <a:pos x="T0" y="T1"/>
                    </a:cxn>
                    <a:cxn ang="T11">
                      <a:pos x="T2" y="T3"/>
                    </a:cxn>
                    <a:cxn ang="T12">
                      <a:pos x="T4" y="T5"/>
                    </a:cxn>
                    <a:cxn ang="T13">
                      <a:pos x="T6" y="T7"/>
                    </a:cxn>
                    <a:cxn ang="T14">
                      <a:pos x="T8" y="T9"/>
                    </a:cxn>
                  </a:cxnLst>
                  <a:rect l="T15" t="T16" r="T17" b="T18"/>
                  <a:pathLst>
                    <a:path w="1583" h="729">
                      <a:moveTo>
                        <a:pt x="0" y="309"/>
                      </a:moveTo>
                      <a:lnTo>
                        <a:pt x="759" y="729"/>
                      </a:lnTo>
                      <a:lnTo>
                        <a:pt x="1583" y="318"/>
                      </a:lnTo>
                      <a:lnTo>
                        <a:pt x="951" y="0"/>
                      </a:lnTo>
                      <a:lnTo>
                        <a:pt x="0" y="309"/>
                      </a:lnTo>
                      <a:close/>
                    </a:path>
                  </a:pathLst>
                </a:custGeom>
                <a:solidFill>
                  <a:srgbClr val="80808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2" name="Freeform 220">
                  <a:extLst>
                    <a:ext uri="{FF2B5EF4-FFF2-40B4-BE49-F238E27FC236}">
                      <a16:creationId xmlns:a16="http://schemas.microsoft.com/office/drawing/2014/main" id="{A040D1A7-E228-4216-B678-2BE17740B14D}"/>
                    </a:ext>
                  </a:extLst>
                </p:cNvPr>
                <p:cNvSpPr>
                  <a:spLocks/>
                </p:cNvSpPr>
                <p:nvPr/>
              </p:nvSpPr>
              <p:spPr bwMode="auto">
                <a:xfrm>
                  <a:off x="5170" y="1899"/>
                  <a:ext cx="133" cy="86"/>
                </a:xfrm>
                <a:custGeom>
                  <a:avLst/>
                  <a:gdLst>
                    <a:gd name="T0" fmla="*/ 0 w 792"/>
                    <a:gd name="T1" fmla="*/ 0 h 516"/>
                    <a:gd name="T2" fmla="*/ 0 w 792"/>
                    <a:gd name="T3" fmla="*/ 0 h 516"/>
                    <a:gd name="T4" fmla="*/ 0 w 792"/>
                    <a:gd name="T5" fmla="*/ 0 h 516"/>
                    <a:gd name="T6" fmla="*/ 0 w 792"/>
                    <a:gd name="T7" fmla="*/ 0 h 516"/>
                    <a:gd name="T8" fmla="*/ 0 w 792"/>
                    <a:gd name="T9" fmla="*/ 0 h 516"/>
                    <a:gd name="T10" fmla="*/ 0 60000 65536"/>
                    <a:gd name="T11" fmla="*/ 0 60000 65536"/>
                    <a:gd name="T12" fmla="*/ 0 60000 65536"/>
                    <a:gd name="T13" fmla="*/ 0 60000 65536"/>
                    <a:gd name="T14" fmla="*/ 0 60000 65536"/>
                    <a:gd name="T15" fmla="*/ 0 w 792"/>
                    <a:gd name="T16" fmla="*/ 0 h 516"/>
                    <a:gd name="T17" fmla="*/ 792 w 792"/>
                    <a:gd name="T18" fmla="*/ 516 h 516"/>
                  </a:gdLst>
                  <a:ahLst/>
                  <a:cxnLst>
                    <a:cxn ang="T10">
                      <a:pos x="T0" y="T1"/>
                    </a:cxn>
                    <a:cxn ang="T11">
                      <a:pos x="T2" y="T3"/>
                    </a:cxn>
                    <a:cxn ang="T12">
                      <a:pos x="T4" y="T5"/>
                    </a:cxn>
                    <a:cxn ang="T13">
                      <a:pos x="T6" y="T7"/>
                    </a:cxn>
                    <a:cxn ang="T14">
                      <a:pos x="T8" y="T9"/>
                    </a:cxn>
                  </a:cxnLst>
                  <a:rect l="T15" t="T16" r="T17" b="T18"/>
                  <a:pathLst>
                    <a:path w="792" h="516">
                      <a:moveTo>
                        <a:pt x="28" y="0"/>
                      </a:moveTo>
                      <a:lnTo>
                        <a:pt x="792" y="426"/>
                      </a:lnTo>
                      <a:lnTo>
                        <a:pt x="770" y="516"/>
                      </a:lnTo>
                      <a:lnTo>
                        <a:pt x="0" y="82"/>
                      </a:lnTo>
                      <a:lnTo>
                        <a:pt x="28" y="0"/>
                      </a:lnTo>
                      <a:close/>
                    </a:path>
                  </a:pathLst>
                </a:custGeom>
                <a:solidFill>
                  <a:srgbClr val="60606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3" name="Freeform 221">
                  <a:extLst>
                    <a:ext uri="{FF2B5EF4-FFF2-40B4-BE49-F238E27FC236}">
                      <a16:creationId xmlns:a16="http://schemas.microsoft.com/office/drawing/2014/main" id="{E9E4924A-D12D-42F9-800E-BE98E2C553B0}"/>
                    </a:ext>
                  </a:extLst>
                </p:cNvPr>
                <p:cNvSpPr>
                  <a:spLocks/>
                </p:cNvSpPr>
                <p:nvPr/>
              </p:nvSpPr>
              <p:spPr bwMode="auto">
                <a:xfrm>
                  <a:off x="5299" y="1901"/>
                  <a:ext cx="141" cy="85"/>
                </a:xfrm>
                <a:custGeom>
                  <a:avLst/>
                  <a:gdLst>
                    <a:gd name="T0" fmla="*/ 0 w 846"/>
                    <a:gd name="T1" fmla="*/ 0 h 507"/>
                    <a:gd name="T2" fmla="*/ 0 w 846"/>
                    <a:gd name="T3" fmla="*/ 0 h 507"/>
                    <a:gd name="T4" fmla="*/ 0 w 846"/>
                    <a:gd name="T5" fmla="*/ 0 h 507"/>
                    <a:gd name="T6" fmla="*/ 0 w 846"/>
                    <a:gd name="T7" fmla="*/ 0 h 507"/>
                    <a:gd name="T8" fmla="*/ 0 w 846"/>
                    <a:gd name="T9" fmla="*/ 0 h 507"/>
                    <a:gd name="T10" fmla="*/ 0 60000 65536"/>
                    <a:gd name="T11" fmla="*/ 0 60000 65536"/>
                    <a:gd name="T12" fmla="*/ 0 60000 65536"/>
                    <a:gd name="T13" fmla="*/ 0 60000 65536"/>
                    <a:gd name="T14" fmla="*/ 0 60000 65536"/>
                    <a:gd name="T15" fmla="*/ 0 w 846"/>
                    <a:gd name="T16" fmla="*/ 0 h 507"/>
                    <a:gd name="T17" fmla="*/ 846 w 846"/>
                    <a:gd name="T18" fmla="*/ 507 h 507"/>
                  </a:gdLst>
                  <a:ahLst/>
                  <a:cxnLst>
                    <a:cxn ang="T10">
                      <a:pos x="T0" y="T1"/>
                    </a:cxn>
                    <a:cxn ang="T11">
                      <a:pos x="T2" y="T3"/>
                    </a:cxn>
                    <a:cxn ang="T12">
                      <a:pos x="T4" y="T5"/>
                    </a:cxn>
                    <a:cxn ang="T13">
                      <a:pos x="T6" y="T7"/>
                    </a:cxn>
                    <a:cxn ang="T14">
                      <a:pos x="T8" y="T9"/>
                    </a:cxn>
                  </a:cxnLst>
                  <a:rect l="T15" t="T16" r="T17" b="T18"/>
                  <a:pathLst>
                    <a:path w="846" h="507">
                      <a:moveTo>
                        <a:pt x="0" y="507"/>
                      </a:moveTo>
                      <a:lnTo>
                        <a:pt x="25" y="411"/>
                      </a:lnTo>
                      <a:lnTo>
                        <a:pt x="846" y="0"/>
                      </a:lnTo>
                      <a:lnTo>
                        <a:pt x="817" y="76"/>
                      </a:lnTo>
                      <a:lnTo>
                        <a:pt x="0" y="507"/>
                      </a:lnTo>
                      <a:close/>
                    </a:path>
                  </a:pathLst>
                </a:custGeom>
                <a:solidFill>
                  <a:srgbClr val="40404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4" name="Freeform 222">
                  <a:extLst>
                    <a:ext uri="{FF2B5EF4-FFF2-40B4-BE49-F238E27FC236}">
                      <a16:creationId xmlns:a16="http://schemas.microsoft.com/office/drawing/2014/main" id="{7E381131-3A26-4307-8288-84BC3F2D7654}"/>
                    </a:ext>
                  </a:extLst>
                </p:cNvPr>
                <p:cNvSpPr>
                  <a:spLocks/>
                </p:cNvSpPr>
                <p:nvPr/>
              </p:nvSpPr>
              <p:spPr bwMode="auto">
                <a:xfrm>
                  <a:off x="5227" y="1905"/>
                  <a:ext cx="106" cy="54"/>
                </a:xfrm>
                <a:custGeom>
                  <a:avLst/>
                  <a:gdLst>
                    <a:gd name="T0" fmla="*/ 0 w 637"/>
                    <a:gd name="T1" fmla="*/ 0 h 321"/>
                    <a:gd name="T2" fmla="*/ 0 w 637"/>
                    <a:gd name="T3" fmla="*/ 0 h 321"/>
                    <a:gd name="T4" fmla="*/ 0 w 637"/>
                    <a:gd name="T5" fmla="*/ 0 h 321"/>
                    <a:gd name="T6" fmla="*/ 0 w 637"/>
                    <a:gd name="T7" fmla="*/ 0 h 321"/>
                    <a:gd name="T8" fmla="*/ 0 w 637"/>
                    <a:gd name="T9" fmla="*/ 0 h 321"/>
                    <a:gd name="T10" fmla="*/ 0 60000 65536"/>
                    <a:gd name="T11" fmla="*/ 0 60000 65536"/>
                    <a:gd name="T12" fmla="*/ 0 60000 65536"/>
                    <a:gd name="T13" fmla="*/ 0 60000 65536"/>
                    <a:gd name="T14" fmla="*/ 0 60000 65536"/>
                    <a:gd name="T15" fmla="*/ 0 w 637"/>
                    <a:gd name="T16" fmla="*/ 0 h 321"/>
                    <a:gd name="T17" fmla="*/ 637 w 637"/>
                    <a:gd name="T18" fmla="*/ 321 h 321"/>
                  </a:gdLst>
                  <a:ahLst/>
                  <a:cxnLst>
                    <a:cxn ang="T10">
                      <a:pos x="T0" y="T1"/>
                    </a:cxn>
                    <a:cxn ang="T11">
                      <a:pos x="T2" y="T3"/>
                    </a:cxn>
                    <a:cxn ang="T12">
                      <a:pos x="T4" y="T5"/>
                    </a:cxn>
                    <a:cxn ang="T13">
                      <a:pos x="T6" y="T7"/>
                    </a:cxn>
                    <a:cxn ang="T14">
                      <a:pos x="T8" y="T9"/>
                    </a:cxn>
                  </a:cxnLst>
                  <a:rect l="T15" t="T16" r="T17" b="T18"/>
                  <a:pathLst>
                    <a:path w="637" h="321">
                      <a:moveTo>
                        <a:pt x="0" y="83"/>
                      </a:moveTo>
                      <a:lnTo>
                        <a:pt x="220" y="0"/>
                      </a:lnTo>
                      <a:lnTo>
                        <a:pt x="637" y="224"/>
                      </a:lnTo>
                      <a:lnTo>
                        <a:pt x="425" y="321"/>
                      </a:lnTo>
                      <a:lnTo>
                        <a:pt x="0" y="83"/>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5" name="Freeform 223">
                  <a:extLst>
                    <a:ext uri="{FF2B5EF4-FFF2-40B4-BE49-F238E27FC236}">
                      <a16:creationId xmlns:a16="http://schemas.microsoft.com/office/drawing/2014/main" id="{32C7C1A9-CC37-4E18-B8FE-50F958D77B28}"/>
                    </a:ext>
                  </a:extLst>
                </p:cNvPr>
                <p:cNvSpPr>
                  <a:spLocks/>
                </p:cNvSpPr>
                <p:nvPr/>
              </p:nvSpPr>
              <p:spPr bwMode="auto">
                <a:xfrm>
                  <a:off x="5270" y="1868"/>
                  <a:ext cx="156" cy="72"/>
                </a:xfrm>
                <a:custGeom>
                  <a:avLst/>
                  <a:gdLst>
                    <a:gd name="T0" fmla="*/ 0 w 938"/>
                    <a:gd name="T1" fmla="*/ 0 h 434"/>
                    <a:gd name="T2" fmla="*/ 0 w 938"/>
                    <a:gd name="T3" fmla="*/ 0 h 434"/>
                    <a:gd name="T4" fmla="*/ 0 w 938"/>
                    <a:gd name="T5" fmla="*/ 0 h 434"/>
                    <a:gd name="T6" fmla="*/ 0 w 938"/>
                    <a:gd name="T7" fmla="*/ 0 h 434"/>
                    <a:gd name="T8" fmla="*/ 0 w 938"/>
                    <a:gd name="T9" fmla="*/ 0 h 434"/>
                    <a:gd name="T10" fmla="*/ 0 60000 65536"/>
                    <a:gd name="T11" fmla="*/ 0 60000 65536"/>
                    <a:gd name="T12" fmla="*/ 0 60000 65536"/>
                    <a:gd name="T13" fmla="*/ 0 60000 65536"/>
                    <a:gd name="T14" fmla="*/ 0 60000 65536"/>
                    <a:gd name="T15" fmla="*/ 0 w 938"/>
                    <a:gd name="T16" fmla="*/ 0 h 434"/>
                    <a:gd name="T17" fmla="*/ 938 w 938"/>
                    <a:gd name="T18" fmla="*/ 434 h 434"/>
                  </a:gdLst>
                  <a:ahLst/>
                  <a:cxnLst>
                    <a:cxn ang="T10">
                      <a:pos x="T0" y="T1"/>
                    </a:cxn>
                    <a:cxn ang="T11">
                      <a:pos x="T2" y="T3"/>
                    </a:cxn>
                    <a:cxn ang="T12">
                      <a:pos x="T4" y="T5"/>
                    </a:cxn>
                    <a:cxn ang="T13">
                      <a:pos x="T6" y="T7"/>
                    </a:cxn>
                    <a:cxn ang="T14">
                      <a:pos x="T8" y="T9"/>
                    </a:cxn>
                  </a:cxnLst>
                  <a:rect l="T15" t="T16" r="T17" b="T18"/>
                  <a:pathLst>
                    <a:path w="938" h="434">
                      <a:moveTo>
                        <a:pt x="0" y="210"/>
                      </a:moveTo>
                      <a:lnTo>
                        <a:pt x="410" y="434"/>
                      </a:lnTo>
                      <a:lnTo>
                        <a:pt x="938" y="186"/>
                      </a:lnTo>
                      <a:lnTo>
                        <a:pt x="554" y="0"/>
                      </a:lnTo>
                      <a:lnTo>
                        <a:pt x="0" y="21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6" name="Freeform 224">
                  <a:extLst>
                    <a:ext uri="{FF2B5EF4-FFF2-40B4-BE49-F238E27FC236}">
                      <a16:creationId xmlns:a16="http://schemas.microsoft.com/office/drawing/2014/main" id="{2EE9AAAA-E00F-47F7-BE37-BAF1FBDA839C}"/>
                    </a:ext>
                  </a:extLst>
                </p:cNvPr>
                <p:cNvSpPr>
                  <a:spLocks/>
                </p:cNvSpPr>
                <p:nvPr/>
              </p:nvSpPr>
              <p:spPr bwMode="auto">
                <a:xfrm>
                  <a:off x="5188" y="1852"/>
                  <a:ext cx="172" cy="66"/>
                </a:xfrm>
                <a:custGeom>
                  <a:avLst/>
                  <a:gdLst>
                    <a:gd name="T0" fmla="*/ 0 w 1034"/>
                    <a:gd name="T1" fmla="*/ 0 h 395"/>
                    <a:gd name="T2" fmla="*/ 0 w 1034"/>
                    <a:gd name="T3" fmla="*/ 0 h 395"/>
                    <a:gd name="T4" fmla="*/ 0 w 1034"/>
                    <a:gd name="T5" fmla="*/ 0 h 395"/>
                    <a:gd name="T6" fmla="*/ 0 w 1034"/>
                    <a:gd name="T7" fmla="*/ 0 h 395"/>
                    <a:gd name="T8" fmla="*/ 0 w 1034"/>
                    <a:gd name="T9" fmla="*/ 0 h 395"/>
                    <a:gd name="T10" fmla="*/ 0 60000 65536"/>
                    <a:gd name="T11" fmla="*/ 0 60000 65536"/>
                    <a:gd name="T12" fmla="*/ 0 60000 65536"/>
                    <a:gd name="T13" fmla="*/ 0 60000 65536"/>
                    <a:gd name="T14" fmla="*/ 0 60000 65536"/>
                    <a:gd name="T15" fmla="*/ 0 w 1034"/>
                    <a:gd name="T16" fmla="*/ 0 h 395"/>
                    <a:gd name="T17" fmla="*/ 1034 w 1034"/>
                    <a:gd name="T18" fmla="*/ 395 h 395"/>
                  </a:gdLst>
                  <a:ahLst/>
                  <a:cxnLst>
                    <a:cxn ang="T10">
                      <a:pos x="T0" y="T1"/>
                    </a:cxn>
                    <a:cxn ang="T11">
                      <a:pos x="T2" y="T3"/>
                    </a:cxn>
                    <a:cxn ang="T12">
                      <a:pos x="T4" y="T5"/>
                    </a:cxn>
                    <a:cxn ang="T13">
                      <a:pos x="T6" y="T7"/>
                    </a:cxn>
                    <a:cxn ang="T14">
                      <a:pos x="T8" y="T9"/>
                    </a:cxn>
                  </a:cxnLst>
                  <a:rect l="T15" t="T16" r="T17" b="T18"/>
                  <a:pathLst>
                    <a:path w="1034" h="395">
                      <a:moveTo>
                        <a:pt x="216" y="395"/>
                      </a:moveTo>
                      <a:lnTo>
                        <a:pt x="0" y="285"/>
                      </a:lnTo>
                      <a:lnTo>
                        <a:pt x="867" y="0"/>
                      </a:lnTo>
                      <a:lnTo>
                        <a:pt x="1034" y="82"/>
                      </a:lnTo>
                      <a:lnTo>
                        <a:pt x="216" y="395"/>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7" name="Line 225">
                  <a:extLst>
                    <a:ext uri="{FF2B5EF4-FFF2-40B4-BE49-F238E27FC236}">
                      <a16:creationId xmlns:a16="http://schemas.microsoft.com/office/drawing/2014/main" id="{667AD937-DA57-45D1-A2DD-6CFE6242E920}"/>
                    </a:ext>
                  </a:extLst>
                </p:cNvPr>
                <p:cNvSpPr>
                  <a:spLocks noChangeShapeType="1"/>
                </p:cNvSpPr>
                <p:nvPr/>
              </p:nvSpPr>
              <p:spPr bwMode="auto">
                <a:xfrm flipV="1">
                  <a:off x="5193" y="1855"/>
                  <a:ext cx="148" cy="5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8" name="Line 226">
                  <a:extLst>
                    <a:ext uri="{FF2B5EF4-FFF2-40B4-BE49-F238E27FC236}">
                      <a16:creationId xmlns:a16="http://schemas.microsoft.com/office/drawing/2014/main" id="{54B6B523-18F3-406C-8836-5884BD0EC196}"/>
                    </a:ext>
                  </a:extLst>
                </p:cNvPr>
                <p:cNvSpPr>
                  <a:spLocks noChangeShapeType="1"/>
                </p:cNvSpPr>
                <p:nvPr/>
              </p:nvSpPr>
              <p:spPr bwMode="auto">
                <a:xfrm flipV="1">
                  <a:off x="5205" y="1858"/>
                  <a:ext cx="144" cy="5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9" name="Line 227">
                  <a:extLst>
                    <a:ext uri="{FF2B5EF4-FFF2-40B4-BE49-F238E27FC236}">
                      <a16:creationId xmlns:a16="http://schemas.microsoft.com/office/drawing/2014/main" id="{BD4A65AE-D5EA-49BF-8E37-F981512DB96A}"/>
                    </a:ext>
                  </a:extLst>
                </p:cNvPr>
                <p:cNvSpPr>
                  <a:spLocks noChangeShapeType="1"/>
                </p:cNvSpPr>
                <p:nvPr/>
              </p:nvSpPr>
              <p:spPr bwMode="auto">
                <a:xfrm flipV="1">
                  <a:off x="5214" y="1862"/>
                  <a:ext cx="141" cy="54"/>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0" name="Line 228">
                  <a:extLst>
                    <a:ext uri="{FF2B5EF4-FFF2-40B4-BE49-F238E27FC236}">
                      <a16:creationId xmlns:a16="http://schemas.microsoft.com/office/drawing/2014/main" id="{C2882DDC-383F-46F3-9E6F-ACA44D4808BC}"/>
                    </a:ext>
                  </a:extLst>
                </p:cNvPr>
                <p:cNvSpPr>
                  <a:spLocks noChangeShapeType="1"/>
                </p:cNvSpPr>
                <p:nvPr/>
              </p:nvSpPr>
              <p:spPr bwMode="auto">
                <a:xfrm flipV="1">
                  <a:off x="5235" y="1871"/>
                  <a:ext cx="138" cy="55"/>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1" name="Line 229">
                  <a:extLst>
                    <a:ext uri="{FF2B5EF4-FFF2-40B4-BE49-F238E27FC236}">
                      <a16:creationId xmlns:a16="http://schemas.microsoft.com/office/drawing/2014/main" id="{54D0159C-1415-4FE9-902B-108B67930292}"/>
                    </a:ext>
                  </a:extLst>
                </p:cNvPr>
                <p:cNvSpPr>
                  <a:spLocks noChangeShapeType="1"/>
                </p:cNvSpPr>
                <p:nvPr/>
              </p:nvSpPr>
              <p:spPr bwMode="auto">
                <a:xfrm flipV="1">
                  <a:off x="5246" y="1877"/>
                  <a:ext cx="137" cy="5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2" name="Line 230">
                  <a:extLst>
                    <a:ext uri="{FF2B5EF4-FFF2-40B4-BE49-F238E27FC236}">
                      <a16:creationId xmlns:a16="http://schemas.microsoft.com/office/drawing/2014/main" id="{03923D6A-4AC7-4C40-8215-99EEE3575CA1}"/>
                    </a:ext>
                  </a:extLst>
                </p:cNvPr>
                <p:cNvSpPr>
                  <a:spLocks noChangeShapeType="1"/>
                </p:cNvSpPr>
                <p:nvPr/>
              </p:nvSpPr>
              <p:spPr bwMode="auto">
                <a:xfrm flipV="1">
                  <a:off x="5261" y="1885"/>
                  <a:ext cx="124" cy="53"/>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3" name="Line 231">
                  <a:extLst>
                    <a:ext uri="{FF2B5EF4-FFF2-40B4-BE49-F238E27FC236}">
                      <a16:creationId xmlns:a16="http://schemas.microsoft.com/office/drawing/2014/main" id="{3A6D1843-8921-42E8-8401-498239BBB632}"/>
                    </a:ext>
                  </a:extLst>
                </p:cNvPr>
                <p:cNvSpPr>
                  <a:spLocks noChangeShapeType="1"/>
                </p:cNvSpPr>
                <p:nvPr/>
              </p:nvSpPr>
              <p:spPr bwMode="auto">
                <a:xfrm flipV="1">
                  <a:off x="5274" y="1890"/>
                  <a:ext cx="119" cy="53"/>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4" name="Line 232">
                  <a:extLst>
                    <a:ext uri="{FF2B5EF4-FFF2-40B4-BE49-F238E27FC236}">
                      <a16:creationId xmlns:a16="http://schemas.microsoft.com/office/drawing/2014/main" id="{51140011-1038-4C7D-A903-A695052A9902}"/>
                    </a:ext>
                  </a:extLst>
                </p:cNvPr>
                <p:cNvSpPr>
                  <a:spLocks noChangeShapeType="1"/>
                </p:cNvSpPr>
                <p:nvPr/>
              </p:nvSpPr>
              <p:spPr bwMode="auto">
                <a:xfrm flipV="1">
                  <a:off x="5291" y="1897"/>
                  <a:ext cx="114" cy="5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5" name="Line 233">
                  <a:extLst>
                    <a:ext uri="{FF2B5EF4-FFF2-40B4-BE49-F238E27FC236}">
                      <a16:creationId xmlns:a16="http://schemas.microsoft.com/office/drawing/2014/main" id="{DADE44BF-F4A5-4C13-A62A-99442C6BD4D8}"/>
                    </a:ext>
                  </a:extLst>
                </p:cNvPr>
                <p:cNvSpPr>
                  <a:spLocks noChangeShapeType="1"/>
                </p:cNvSpPr>
                <p:nvPr/>
              </p:nvSpPr>
              <p:spPr bwMode="auto">
                <a:xfrm>
                  <a:off x="5239" y="1915"/>
                  <a:ext cx="71" cy="40"/>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6" name="Line 234">
                  <a:extLst>
                    <a:ext uri="{FF2B5EF4-FFF2-40B4-BE49-F238E27FC236}">
                      <a16:creationId xmlns:a16="http://schemas.microsoft.com/office/drawing/2014/main" id="{4BA83B0A-2001-46E1-B8E9-A2E90EB6154D}"/>
                    </a:ext>
                  </a:extLst>
                </p:cNvPr>
                <p:cNvSpPr>
                  <a:spLocks noChangeShapeType="1"/>
                </p:cNvSpPr>
                <p:nvPr/>
              </p:nvSpPr>
              <p:spPr bwMode="auto">
                <a:xfrm>
                  <a:off x="5255" y="1910"/>
                  <a:ext cx="69" cy="38"/>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7" name="Line 235">
                  <a:extLst>
                    <a:ext uri="{FF2B5EF4-FFF2-40B4-BE49-F238E27FC236}">
                      <a16:creationId xmlns:a16="http://schemas.microsoft.com/office/drawing/2014/main" id="{72951A71-22C7-47E1-BCE9-F21A5F256123}"/>
                    </a:ext>
                  </a:extLst>
                </p:cNvPr>
                <p:cNvSpPr>
                  <a:spLocks noChangeShapeType="1"/>
                </p:cNvSpPr>
                <p:nvPr/>
              </p:nvSpPr>
              <p:spPr bwMode="auto">
                <a:xfrm>
                  <a:off x="5285" y="1897"/>
                  <a:ext cx="68" cy="37"/>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8" name="Line 236">
                  <a:extLst>
                    <a:ext uri="{FF2B5EF4-FFF2-40B4-BE49-F238E27FC236}">
                      <a16:creationId xmlns:a16="http://schemas.microsoft.com/office/drawing/2014/main" id="{8C5832B3-1DFF-4D21-94A5-55A5EF310D14}"/>
                    </a:ext>
                  </a:extLst>
                </p:cNvPr>
                <p:cNvSpPr>
                  <a:spLocks noChangeShapeType="1"/>
                </p:cNvSpPr>
                <p:nvPr/>
              </p:nvSpPr>
              <p:spPr bwMode="auto">
                <a:xfrm>
                  <a:off x="5301" y="1891"/>
                  <a:ext cx="67" cy="3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9" name="Line 237">
                  <a:extLst>
                    <a:ext uri="{FF2B5EF4-FFF2-40B4-BE49-F238E27FC236}">
                      <a16:creationId xmlns:a16="http://schemas.microsoft.com/office/drawing/2014/main" id="{6C8A3A19-838C-4C20-A20B-11C4D1B66E29}"/>
                    </a:ext>
                  </a:extLst>
                </p:cNvPr>
                <p:cNvSpPr>
                  <a:spLocks noChangeShapeType="1"/>
                </p:cNvSpPr>
                <p:nvPr/>
              </p:nvSpPr>
              <p:spPr bwMode="auto">
                <a:xfrm>
                  <a:off x="5318" y="1886"/>
                  <a:ext cx="65" cy="3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0" name="Line 238">
                  <a:extLst>
                    <a:ext uri="{FF2B5EF4-FFF2-40B4-BE49-F238E27FC236}">
                      <a16:creationId xmlns:a16="http://schemas.microsoft.com/office/drawing/2014/main" id="{3C56CE77-BBCB-4783-B389-C7640E98558F}"/>
                    </a:ext>
                  </a:extLst>
                </p:cNvPr>
                <p:cNvSpPr>
                  <a:spLocks noChangeShapeType="1"/>
                </p:cNvSpPr>
                <p:nvPr/>
              </p:nvSpPr>
              <p:spPr bwMode="auto">
                <a:xfrm>
                  <a:off x="5332" y="1880"/>
                  <a:ext cx="64" cy="34"/>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1" name="Line 239">
                  <a:extLst>
                    <a:ext uri="{FF2B5EF4-FFF2-40B4-BE49-F238E27FC236}">
                      <a16:creationId xmlns:a16="http://schemas.microsoft.com/office/drawing/2014/main" id="{F0ABE804-F5BD-46EA-80E2-3CDAB2B8705D}"/>
                    </a:ext>
                  </a:extLst>
                </p:cNvPr>
                <p:cNvSpPr>
                  <a:spLocks noChangeShapeType="1"/>
                </p:cNvSpPr>
                <p:nvPr/>
              </p:nvSpPr>
              <p:spPr bwMode="auto">
                <a:xfrm>
                  <a:off x="5346" y="1874"/>
                  <a:ext cx="64" cy="33"/>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2" name="Line 240">
                  <a:extLst>
                    <a:ext uri="{FF2B5EF4-FFF2-40B4-BE49-F238E27FC236}">
                      <a16:creationId xmlns:a16="http://schemas.microsoft.com/office/drawing/2014/main" id="{DA98BFE2-D9D5-4385-8A22-34797A861072}"/>
                    </a:ext>
                  </a:extLst>
                </p:cNvPr>
                <p:cNvSpPr>
                  <a:spLocks noChangeShapeType="1"/>
                </p:cNvSpPr>
                <p:nvPr/>
              </p:nvSpPr>
              <p:spPr bwMode="auto">
                <a:xfrm>
                  <a:off x="5209" y="1892"/>
                  <a:ext cx="35" cy="18"/>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3" name="Line 241">
                  <a:extLst>
                    <a:ext uri="{FF2B5EF4-FFF2-40B4-BE49-F238E27FC236}">
                      <a16:creationId xmlns:a16="http://schemas.microsoft.com/office/drawing/2014/main" id="{B33E56D5-3328-4DA1-A3BA-D48688269247}"/>
                    </a:ext>
                  </a:extLst>
                </p:cNvPr>
                <p:cNvSpPr>
                  <a:spLocks noChangeShapeType="1"/>
                </p:cNvSpPr>
                <p:nvPr/>
              </p:nvSpPr>
              <p:spPr bwMode="auto">
                <a:xfrm>
                  <a:off x="5232" y="1885"/>
                  <a:ext cx="32" cy="17"/>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4" name="Line 242">
                  <a:extLst>
                    <a:ext uri="{FF2B5EF4-FFF2-40B4-BE49-F238E27FC236}">
                      <a16:creationId xmlns:a16="http://schemas.microsoft.com/office/drawing/2014/main" id="{F027C7E1-4C2E-49B7-9E34-C5E0690BC0A0}"/>
                    </a:ext>
                  </a:extLst>
                </p:cNvPr>
                <p:cNvSpPr>
                  <a:spLocks noChangeShapeType="1"/>
                </p:cNvSpPr>
                <p:nvPr/>
              </p:nvSpPr>
              <p:spPr bwMode="auto">
                <a:xfrm>
                  <a:off x="5252" y="1879"/>
                  <a:ext cx="33" cy="17"/>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5" name="Line 243">
                  <a:extLst>
                    <a:ext uri="{FF2B5EF4-FFF2-40B4-BE49-F238E27FC236}">
                      <a16:creationId xmlns:a16="http://schemas.microsoft.com/office/drawing/2014/main" id="{6BC1D163-4B86-414F-8C71-D53A859EBBBB}"/>
                    </a:ext>
                  </a:extLst>
                </p:cNvPr>
                <p:cNvSpPr>
                  <a:spLocks noChangeShapeType="1"/>
                </p:cNvSpPr>
                <p:nvPr/>
              </p:nvSpPr>
              <p:spPr bwMode="auto">
                <a:xfrm>
                  <a:off x="5272" y="1872"/>
                  <a:ext cx="32" cy="15"/>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6" name="Line 244">
                  <a:extLst>
                    <a:ext uri="{FF2B5EF4-FFF2-40B4-BE49-F238E27FC236}">
                      <a16:creationId xmlns:a16="http://schemas.microsoft.com/office/drawing/2014/main" id="{DF172054-E030-48C5-BAB1-77689DE79D69}"/>
                    </a:ext>
                  </a:extLst>
                </p:cNvPr>
                <p:cNvSpPr>
                  <a:spLocks noChangeShapeType="1"/>
                </p:cNvSpPr>
                <p:nvPr/>
              </p:nvSpPr>
              <p:spPr bwMode="auto">
                <a:xfrm>
                  <a:off x="5292" y="1865"/>
                  <a:ext cx="31" cy="1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7" name="Line 245">
                  <a:extLst>
                    <a:ext uri="{FF2B5EF4-FFF2-40B4-BE49-F238E27FC236}">
                      <a16:creationId xmlns:a16="http://schemas.microsoft.com/office/drawing/2014/main" id="{262AF7E1-A74B-447F-9FAC-6FFD0BA8CA98}"/>
                    </a:ext>
                  </a:extLst>
                </p:cNvPr>
                <p:cNvSpPr>
                  <a:spLocks noChangeShapeType="1"/>
                </p:cNvSpPr>
                <p:nvPr/>
              </p:nvSpPr>
              <p:spPr bwMode="auto">
                <a:xfrm>
                  <a:off x="5315" y="1858"/>
                  <a:ext cx="29" cy="15"/>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grpSp>
        <p:nvGrpSpPr>
          <p:cNvPr id="248" name="Group 246">
            <a:extLst>
              <a:ext uri="{FF2B5EF4-FFF2-40B4-BE49-F238E27FC236}">
                <a16:creationId xmlns:a16="http://schemas.microsoft.com/office/drawing/2014/main" id="{14747AF9-AE9B-48DA-88ED-909800F63963}"/>
              </a:ext>
            </a:extLst>
          </p:cNvPr>
          <p:cNvGrpSpPr>
            <a:grpSpLocks/>
          </p:cNvGrpSpPr>
          <p:nvPr/>
        </p:nvGrpSpPr>
        <p:grpSpPr bwMode="auto">
          <a:xfrm>
            <a:off x="8323262" y="3943132"/>
            <a:ext cx="552450" cy="246062"/>
            <a:chOff x="5266" y="2029"/>
            <a:chExt cx="348" cy="155"/>
          </a:xfrm>
        </p:grpSpPr>
        <p:sp>
          <p:nvSpPr>
            <p:cNvPr id="249" name="Freeform 247">
              <a:extLst>
                <a:ext uri="{FF2B5EF4-FFF2-40B4-BE49-F238E27FC236}">
                  <a16:creationId xmlns:a16="http://schemas.microsoft.com/office/drawing/2014/main" id="{39F9CAD0-0A5D-43AC-99ED-F8882CEEC28C}"/>
                </a:ext>
              </a:extLst>
            </p:cNvPr>
            <p:cNvSpPr>
              <a:spLocks/>
            </p:cNvSpPr>
            <p:nvPr/>
          </p:nvSpPr>
          <p:spPr bwMode="auto">
            <a:xfrm>
              <a:off x="5266" y="2029"/>
              <a:ext cx="348" cy="155"/>
            </a:xfrm>
            <a:custGeom>
              <a:avLst/>
              <a:gdLst>
                <a:gd name="T0" fmla="*/ 0 w 2091"/>
                <a:gd name="T1" fmla="*/ 0 h 931"/>
                <a:gd name="T2" fmla="*/ 0 w 2091"/>
                <a:gd name="T3" fmla="*/ 0 h 931"/>
                <a:gd name="T4" fmla="*/ 0 w 2091"/>
                <a:gd name="T5" fmla="*/ 0 h 931"/>
                <a:gd name="T6" fmla="*/ 0 w 2091"/>
                <a:gd name="T7" fmla="*/ 0 h 931"/>
                <a:gd name="T8" fmla="*/ 0 w 2091"/>
                <a:gd name="T9" fmla="*/ 0 h 931"/>
                <a:gd name="T10" fmla="*/ 0 w 2091"/>
                <a:gd name="T11" fmla="*/ 0 h 931"/>
                <a:gd name="T12" fmla="*/ 0 w 2091"/>
                <a:gd name="T13" fmla="*/ 0 h 931"/>
                <a:gd name="T14" fmla="*/ 0 w 2091"/>
                <a:gd name="T15" fmla="*/ 0 h 931"/>
                <a:gd name="T16" fmla="*/ 0 w 2091"/>
                <a:gd name="T17" fmla="*/ 0 h 931"/>
                <a:gd name="T18" fmla="*/ 0 w 2091"/>
                <a:gd name="T19" fmla="*/ 0 h 931"/>
                <a:gd name="T20" fmla="*/ 0 w 2091"/>
                <a:gd name="T21" fmla="*/ 0 h 931"/>
                <a:gd name="T22" fmla="*/ 0 w 2091"/>
                <a:gd name="T23" fmla="*/ 0 h 931"/>
                <a:gd name="T24" fmla="*/ 0 w 2091"/>
                <a:gd name="T25" fmla="*/ 0 h 931"/>
                <a:gd name="T26" fmla="*/ 0 w 2091"/>
                <a:gd name="T27" fmla="*/ 0 h 931"/>
                <a:gd name="T28" fmla="*/ 0 w 2091"/>
                <a:gd name="T29" fmla="*/ 0 h 931"/>
                <a:gd name="T30" fmla="*/ 0 w 2091"/>
                <a:gd name="T31" fmla="*/ 0 h 931"/>
                <a:gd name="T32" fmla="*/ 0 w 2091"/>
                <a:gd name="T33" fmla="*/ 0 h 931"/>
                <a:gd name="T34" fmla="*/ 0 w 2091"/>
                <a:gd name="T35" fmla="*/ 0 h 931"/>
                <a:gd name="T36" fmla="*/ 0 w 2091"/>
                <a:gd name="T37" fmla="*/ 0 h 931"/>
                <a:gd name="T38" fmla="*/ 0 w 2091"/>
                <a:gd name="T39" fmla="*/ 0 h 931"/>
                <a:gd name="T40" fmla="*/ 0 w 2091"/>
                <a:gd name="T41" fmla="*/ 0 h 931"/>
                <a:gd name="T42" fmla="*/ 0 w 2091"/>
                <a:gd name="T43" fmla="*/ 0 h 931"/>
                <a:gd name="T44" fmla="*/ 0 w 2091"/>
                <a:gd name="T45" fmla="*/ 0 h 931"/>
                <a:gd name="T46" fmla="*/ 0 w 2091"/>
                <a:gd name="T47" fmla="*/ 0 h 931"/>
                <a:gd name="T48" fmla="*/ 0 w 2091"/>
                <a:gd name="T49" fmla="*/ 0 h 931"/>
                <a:gd name="T50" fmla="*/ 0 w 2091"/>
                <a:gd name="T51" fmla="*/ 0 h 931"/>
                <a:gd name="T52" fmla="*/ 0 w 2091"/>
                <a:gd name="T53" fmla="*/ 0 h 931"/>
                <a:gd name="T54" fmla="*/ 0 w 2091"/>
                <a:gd name="T55" fmla="*/ 0 h 931"/>
                <a:gd name="T56" fmla="*/ 0 w 2091"/>
                <a:gd name="T57" fmla="*/ 0 h 931"/>
                <a:gd name="T58" fmla="*/ 0 w 2091"/>
                <a:gd name="T59" fmla="*/ 0 h 931"/>
                <a:gd name="T60" fmla="*/ 0 w 2091"/>
                <a:gd name="T61" fmla="*/ 0 h 931"/>
                <a:gd name="T62" fmla="*/ 0 w 2091"/>
                <a:gd name="T63" fmla="*/ 0 h 931"/>
                <a:gd name="T64" fmla="*/ 0 w 2091"/>
                <a:gd name="T65" fmla="*/ 0 h 931"/>
                <a:gd name="T66" fmla="*/ 0 w 2091"/>
                <a:gd name="T67" fmla="*/ 0 h 931"/>
                <a:gd name="T68" fmla="*/ 0 w 2091"/>
                <a:gd name="T69" fmla="*/ 0 h 931"/>
                <a:gd name="T70" fmla="*/ 0 w 2091"/>
                <a:gd name="T71" fmla="*/ 0 h 931"/>
                <a:gd name="T72" fmla="*/ 0 w 2091"/>
                <a:gd name="T73" fmla="*/ 0 h 931"/>
                <a:gd name="T74" fmla="*/ 0 w 2091"/>
                <a:gd name="T75" fmla="*/ 0 h 931"/>
                <a:gd name="T76" fmla="*/ 0 w 2091"/>
                <a:gd name="T77" fmla="*/ 0 h 931"/>
                <a:gd name="T78" fmla="*/ 0 w 2091"/>
                <a:gd name="T79" fmla="*/ 0 h 931"/>
                <a:gd name="T80" fmla="*/ 0 w 2091"/>
                <a:gd name="T81" fmla="*/ 0 h 931"/>
                <a:gd name="T82" fmla="*/ 0 w 2091"/>
                <a:gd name="T83" fmla="*/ 0 h 931"/>
                <a:gd name="T84" fmla="*/ 0 w 2091"/>
                <a:gd name="T85" fmla="*/ 0 h 931"/>
                <a:gd name="T86" fmla="*/ 0 w 2091"/>
                <a:gd name="T87" fmla="*/ 0 h 931"/>
                <a:gd name="T88" fmla="*/ 0 w 2091"/>
                <a:gd name="T89" fmla="*/ 0 h 9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91"/>
                <a:gd name="T136" fmla="*/ 0 h 931"/>
                <a:gd name="T137" fmla="*/ 2091 w 2091"/>
                <a:gd name="T138" fmla="*/ 931 h 9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91" h="931">
                  <a:moveTo>
                    <a:pt x="182" y="927"/>
                  </a:moveTo>
                  <a:lnTo>
                    <a:pt x="5" y="905"/>
                  </a:lnTo>
                  <a:lnTo>
                    <a:pt x="0" y="695"/>
                  </a:lnTo>
                  <a:lnTo>
                    <a:pt x="9" y="537"/>
                  </a:lnTo>
                  <a:lnTo>
                    <a:pt x="100" y="442"/>
                  </a:lnTo>
                  <a:lnTo>
                    <a:pt x="210" y="387"/>
                  </a:lnTo>
                  <a:lnTo>
                    <a:pt x="460" y="296"/>
                  </a:lnTo>
                  <a:lnTo>
                    <a:pt x="828" y="207"/>
                  </a:lnTo>
                  <a:lnTo>
                    <a:pt x="900" y="201"/>
                  </a:lnTo>
                  <a:lnTo>
                    <a:pt x="948" y="207"/>
                  </a:lnTo>
                  <a:lnTo>
                    <a:pt x="960" y="188"/>
                  </a:lnTo>
                  <a:lnTo>
                    <a:pt x="980" y="169"/>
                  </a:lnTo>
                  <a:lnTo>
                    <a:pt x="1003" y="173"/>
                  </a:lnTo>
                  <a:lnTo>
                    <a:pt x="1035" y="176"/>
                  </a:lnTo>
                  <a:lnTo>
                    <a:pt x="1049" y="138"/>
                  </a:lnTo>
                  <a:lnTo>
                    <a:pt x="1077" y="118"/>
                  </a:lnTo>
                  <a:lnTo>
                    <a:pt x="1106" y="112"/>
                  </a:lnTo>
                  <a:lnTo>
                    <a:pt x="1144" y="112"/>
                  </a:lnTo>
                  <a:lnTo>
                    <a:pt x="1138" y="82"/>
                  </a:lnTo>
                  <a:lnTo>
                    <a:pt x="1182" y="0"/>
                  </a:lnTo>
                  <a:lnTo>
                    <a:pt x="2040" y="22"/>
                  </a:lnTo>
                  <a:lnTo>
                    <a:pt x="2037" y="110"/>
                  </a:lnTo>
                  <a:lnTo>
                    <a:pt x="2053" y="188"/>
                  </a:lnTo>
                  <a:lnTo>
                    <a:pt x="2065" y="244"/>
                  </a:lnTo>
                  <a:lnTo>
                    <a:pt x="2080" y="314"/>
                  </a:lnTo>
                  <a:lnTo>
                    <a:pt x="2091" y="427"/>
                  </a:lnTo>
                  <a:lnTo>
                    <a:pt x="2077" y="494"/>
                  </a:lnTo>
                  <a:lnTo>
                    <a:pt x="2053" y="557"/>
                  </a:lnTo>
                  <a:lnTo>
                    <a:pt x="2023" y="610"/>
                  </a:lnTo>
                  <a:lnTo>
                    <a:pt x="1983" y="629"/>
                  </a:lnTo>
                  <a:lnTo>
                    <a:pt x="1921" y="648"/>
                  </a:lnTo>
                  <a:lnTo>
                    <a:pt x="1838" y="673"/>
                  </a:lnTo>
                  <a:lnTo>
                    <a:pt x="1801" y="717"/>
                  </a:lnTo>
                  <a:lnTo>
                    <a:pt x="1757" y="754"/>
                  </a:lnTo>
                  <a:lnTo>
                    <a:pt x="1686" y="786"/>
                  </a:lnTo>
                  <a:lnTo>
                    <a:pt x="1605" y="812"/>
                  </a:lnTo>
                  <a:lnTo>
                    <a:pt x="1475" y="827"/>
                  </a:lnTo>
                  <a:lnTo>
                    <a:pt x="1364" y="827"/>
                  </a:lnTo>
                  <a:lnTo>
                    <a:pt x="1279" y="818"/>
                  </a:lnTo>
                  <a:lnTo>
                    <a:pt x="1202" y="812"/>
                  </a:lnTo>
                  <a:lnTo>
                    <a:pt x="1144" y="843"/>
                  </a:lnTo>
                  <a:lnTo>
                    <a:pt x="1031" y="837"/>
                  </a:lnTo>
                  <a:lnTo>
                    <a:pt x="582" y="901"/>
                  </a:lnTo>
                  <a:lnTo>
                    <a:pt x="386" y="931"/>
                  </a:lnTo>
                  <a:lnTo>
                    <a:pt x="182" y="927"/>
                  </a:lnTo>
                  <a:close/>
                </a:path>
              </a:pathLst>
            </a:custGeom>
            <a:solidFill>
              <a:srgbClr val="60606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0" name="Freeform 248">
              <a:extLst>
                <a:ext uri="{FF2B5EF4-FFF2-40B4-BE49-F238E27FC236}">
                  <a16:creationId xmlns:a16="http://schemas.microsoft.com/office/drawing/2014/main" id="{D182AB56-A18D-4593-8A4D-09BF41DFC921}"/>
                </a:ext>
              </a:extLst>
            </p:cNvPr>
            <p:cNvSpPr>
              <a:spLocks/>
            </p:cNvSpPr>
            <p:nvPr/>
          </p:nvSpPr>
          <p:spPr bwMode="auto">
            <a:xfrm>
              <a:off x="5268" y="2043"/>
              <a:ext cx="342" cy="138"/>
            </a:xfrm>
            <a:custGeom>
              <a:avLst/>
              <a:gdLst>
                <a:gd name="T0" fmla="*/ 0 w 2049"/>
                <a:gd name="T1" fmla="*/ 0 h 829"/>
                <a:gd name="T2" fmla="*/ 0 w 2049"/>
                <a:gd name="T3" fmla="*/ 0 h 829"/>
                <a:gd name="T4" fmla="*/ 0 w 2049"/>
                <a:gd name="T5" fmla="*/ 0 h 829"/>
                <a:gd name="T6" fmla="*/ 0 w 2049"/>
                <a:gd name="T7" fmla="*/ 0 h 829"/>
                <a:gd name="T8" fmla="*/ 0 w 2049"/>
                <a:gd name="T9" fmla="*/ 0 h 829"/>
                <a:gd name="T10" fmla="*/ 0 w 2049"/>
                <a:gd name="T11" fmla="*/ 0 h 829"/>
                <a:gd name="T12" fmla="*/ 0 w 2049"/>
                <a:gd name="T13" fmla="*/ 0 h 829"/>
                <a:gd name="T14" fmla="*/ 0 w 2049"/>
                <a:gd name="T15" fmla="*/ 0 h 829"/>
                <a:gd name="T16" fmla="*/ 0 w 2049"/>
                <a:gd name="T17" fmla="*/ 0 h 829"/>
                <a:gd name="T18" fmla="*/ 0 w 2049"/>
                <a:gd name="T19" fmla="*/ 0 h 829"/>
                <a:gd name="T20" fmla="*/ 0 w 2049"/>
                <a:gd name="T21" fmla="*/ 0 h 829"/>
                <a:gd name="T22" fmla="*/ 0 w 2049"/>
                <a:gd name="T23" fmla="*/ 0 h 829"/>
                <a:gd name="T24" fmla="*/ 0 w 2049"/>
                <a:gd name="T25" fmla="*/ 0 h 829"/>
                <a:gd name="T26" fmla="*/ 0 w 2049"/>
                <a:gd name="T27" fmla="*/ 0 h 829"/>
                <a:gd name="T28" fmla="*/ 0 w 2049"/>
                <a:gd name="T29" fmla="*/ 0 h 829"/>
                <a:gd name="T30" fmla="*/ 0 w 2049"/>
                <a:gd name="T31" fmla="*/ 0 h 829"/>
                <a:gd name="T32" fmla="*/ 0 w 2049"/>
                <a:gd name="T33" fmla="*/ 0 h 829"/>
                <a:gd name="T34" fmla="*/ 0 w 2049"/>
                <a:gd name="T35" fmla="*/ 0 h 829"/>
                <a:gd name="T36" fmla="*/ 0 w 2049"/>
                <a:gd name="T37" fmla="*/ 0 h 829"/>
                <a:gd name="T38" fmla="*/ 0 w 2049"/>
                <a:gd name="T39" fmla="*/ 0 h 829"/>
                <a:gd name="T40" fmla="*/ 0 w 2049"/>
                <a:gd name="T41" fmla="*/ 0 h 829"/>
                <a:gd name="T42" fmla="*/ 0 w 2049"/>
                <a:gd name="T43" fmla="*/ 0 h 829"/>
                <a:gd name="T44" fmla="*/ 0 w 2049"/>
                <a:gd name="T45" fmla="*/ 0 h 829"/>
                <a:gd name="T46" fmla="*/ 0 w 2049"/>
                <a:gd name="T47" fmla="*/ 0 h 829"/>
                <a:gd name="T48" fmla="*/ 0 w 2049"/>
                <a:gd name="T49" fmla="*/ 0 h 829"/>
                <a:gd name="T50" fmla="*/ 0 w 2049"/>
                <a:gd name="T51" fmla="*/ 0 h 829"/>
                <a:gd name="T52" fmla="*/ 0 w 2049"/>
                <a:gd name="T53" fmla="*/ 0 h 829"/>
                <a:gd name="T54" fmla="*/ 0 w 2049"/>
                <a:gd name="T55" fmla="*/ 0 h 829"/>
                <a:gd name="T56" fmla="*/ 0 w 2049"/>
                <a:gd name="T57" fmla="*/ 0 h 829"/>
                <a:gd name="T58" fmla="*/ 0 w 2049"/>
                <a:gd name="T59" fmla="*/ 0 h 829"/>
                <a:gd name="T60" fmla="*/ 0 w 2049"/>
                <a:gd name="T61" fmla="*/ 0 h 829"/>
                <a:gd name="T62" fmla="*/ 0 w 2049"/>
                <a:gd name="T63" fmla="*/ 0 h 829"/>
                <a:gd name="T64" fmla="*/ 0 w 2049"/>
                <a:gd name="T65" fmla="*/ 0 h 829"/>
                <a:gd name="T66" fmla="*/ 0 w 2049"/>
                <a:gd name="T67" fmla="*/ 0 h 829"/>
                <a:gd name="T68" fmla="*/ 0 w 2049"/>
                <a:gd name="T69" fmla="*/ 0 h 829"/>
                <a:gd name="T70" fmla="*/ 0 w 2049"/>
                <a:gd name="T71" fmla="*/ 0 h 829"/>
                <a:gd name="T72" fmla="*/ 0 w 2049"/>
                <a:gd name="T73" fmla="*/ 0 h 829"/>
                <a:gd name="T74" fmla="*/ 0 w 2049"/>
                <a:gd name="T75" fmla="*/ 0 h 829"/>
                <a:gd name="T76" fmla="*/ 0 w 2049"/>
                <a:gd name="T77" fmla="*/ 0 h 829"/>
                <a:gd name="T78" fmla="*/ 0 w 2049"/>
                <a:gd name="T79" fmla="*/ 0 h 829"/>
                <a:gd name="T80" fmla="*/ 0 w 2049"/>
                <a:gd name="T81" fmla="*/ 0 h 829"/>
                <a:gd name="T82" fmla="*/ 0 w 2049"/>
                <a:gd name="T83" fmla="*/ 0 h 829"/>
                <a:gd name="T84" fmla="*/ 0 w 2049"/>
                <a:gd name="T85" fmla="*/ 0 h 8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49"/>
                <a:gd name="T130" fmla="*/ 0 h 829"/>
                <a:gd name="T131" fmla="*/ 2049 w 2049"/>
                <a:gd name="T132" fmla="*/ 829 h 8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49" h="829">
                  <a:moveTo>
                    <a:pt x="1982" y="31"/>
                  </a:moveTo>
                  <a:lnTo>
                    <a:pt x="1986" y="90"/>
                  </a:lnTo>
                  <a:lnTo>
                    <a:pt x="2010" y="67"/>
                  </a:lnTo>
                  <a:lnTo>
                    <a:pt x="2037" y="199"/>
                  </a:lnTo>
                  <a:lnTo>
                    <a:pt x="2049" y="353"/>
                  </a:lnTo>
                  <a:lnTo>
                    <a:pt x="1995" y="512"/>
                  </a:lnTo>
                  <a:lnTo>
                    <a:pt x="1868" y="549"/>
                  </a:lnTo>
                  <a:lnTo>
                    <a:pt x="1882" y="512"/>
                  </a:lnTo>
                  <a:lnTo>
                    <a:pt x="1814" y="567"/>
                  </a:lnTo>
                  <a:lnTo>
                    <a:pt x="1754" y="624"/>
                  </a:lnTo>
                  <a:lnTo>
                    <a:pt x="1622" y="688"/>
                  </a:lnTo>
                  <a:lnTo>
                    <a:pt x="1460" y="701"/>
                  </a:lnTo>
                  <a:lnTo>
                    <a:pt x="1264" y="710"/>
                  </a:lnTo>
                  <a:lnTo>
                    <a:pt x="1181" y="701"/>
                  </a:lnTo>
                  <a:lnTo>
                    <a:pt x="1255" y="669"/>
                  </a:lnTo>
                  <a:lnTo>
                    <a:pt x="1287" y="589"/>
                  </a:lnTo>
                  <a:lnTo>
                    <a:pt x="1228" y="656"/>
                  </a:lnTo>
                  <a:lnTo>
                    <a:pt x="1155" y="697"/>
                  </a:lnTo>
                  <a:lnTo>
                    <a:pt x="1086" y="733"/>
                  </a:lnTo>
                  <a:lnTo>
                    <a:pt x="1017" y="724"/>
                  </a:lnTo>
                  <a:lnTo>
                    <a:pt x="1063" y="692"/>
                  </a:lnTo>
                  <a:lnTo>
                    <a:pt x="1109" y="652"/>
                  </a:lnTo>
                  <a:lnTo>
                    <a:pt x="1036" y="678"/>
                  </a:lnTo>
                  <a:lnTo>
                    <a:pt x="963" y="733"/>
                  </a:lnTo>
                  <a:lnTo>
                    <a:pt x="726" y="761"/>
                  </a:lnTo>
                  <a:lnTo>
                    <a:pt x="491" y="797"/>
                  </a:lnTo>
                  <a:lnTo>
                    <a:pt x="409" y="793"/>
                  </a:lnTo>
                  <a:lnTo>
                    <a:pt x="495" y="742"/>
                  </a:lnTo>
                  <a:lnTo>
                    <a:pt x="581" y="724"/>
                  </a:lnTo>
                  <a:lnTo>
                    <a:pt x="486" y="720"/>
                  </a:lnTo>
                  <a:lnTo>
                    <a:pt x="414" y="752"/>
                  </a:lnTo>
                  <a:lnTo>
                    <a:pt x="319" y="815"/>
                  </a:lnTo>
                  <a:lnTo>
                    <a:pt x="386" y="720"/>
                  </a:lnTo>
                  <a:lnTo>
                    <a:pt x="473" y="669"/>
                  </a:lnTo>
                  <a:lnTo>
                    <a:pt x="359" y="692"/>
                  </a:lnTo>
                  <a:lnTo>
                    <a:pt x="300" y="765"/>
                  </a:lnTo>
                  <a:lnTo>
                    <a:pt x="287" y="829"/>
                  </a:lnTo>
                  <a:lnTo>
                    <a:pt x="214" y="742"/>
                  </a:lnTo>
                  <a:lnTo>
                    <a:pt x="140" y="701"/>
                  </a:lnTo>
                  <a:lnTo>
                    <a:pt x="182" y="746"/>
                  </a:lnTo>
                  <a:lnTo>
                    <a:pt x="241" y="829"/>
                  </a:lnTo>
                  <a:lnTo>
                    <a:pt x="59" y="793"/>
                  </a:lnTo>
                  <a:lnTo>
                    <a:pt x="23" y="778"/>
                  </a:lnTo>
                  <a:lnTo>
                    <a:pt x="0" y="674"/>
                  </a:lnTo>
                  <a:lnTo>
                    <a:pt x="13" y="530"/>
                  </a:lnTo>
                  <a:lnTo>
                    <a:pt x="40" y="435"/>
                  </a:lnTo>
                  <a:lnTo>
                    <a:pt x="155" y="362"/>
                  </a:lnTo>
                  <a:lnTo>
                    <a:pt x="296" y="298"/>
                  </a:lnTo>
                  <a:lnTo>
                    <a:pt x="572" y="207"/>
                  </a:lnTo>
                  <a:lnTo>
                    <a:pt x="795" y="145"/>
                  </a:lnTo>
                  <a:lnTo>
                    <a:pt x="917" y="135"/>
                  </a:lnTo>
                  <a:lnTo>
                    <a:pt x="968" y="207"/>
                  </a:lnTo>
                  <a:lnTo>
                    <a:pt x="1123" y="285"/>
                  </a:lnTo>
                  <a:lnTo>
                    <a:pt x="1040" y="217"/>
                  </a:lnTo>
                  <a:lnTo>
                    <a:pt x="977" y="182"/>
                  </a:lnTo>
                  <a:lnTo>
                    <a:pt x="953" y="131"/>
                  </a:lnTo>
                  <a:lnTo>
                    <a:pt x="963" y="108"/>
                  </a:lnTo>
                  <a:lnTo>
                    <a:pt x="1008" y="108"/>
                  </a:lnTo>
                  <a:lnTo>
                    <a:pt x="1036" y="135"/>
                  </a:lnTo>
                  <a:lnTo>
                    <a:pt x="1063" y="163"/>
                  </a:lnTo>
                  <a:lnTo>
                    <a:pt x="1132" y="190"/>
                  </a:lnTo>
                  <a:lnTo>
                    <a:pt x="1068" y="135"/>
                  </a:lnTo>
                  <a:lnTo>
                    <a:pt x="1040" y="95"/>
                  </a:lnTo>
                  <a:lnTo>
                    <a:pt x="1059" y="67"/>
                  </a:lnTo>
                  <a:lnTo>
                    <a:pt x="1113" y="50"/>
                  </a:lnTo>
                  <a:lnTo>
                    <a:pt x="1186" y="113"/>
                  </a:lnTo>
                  <a:lnTo>
                    <a:pt x="1255" y="154"/>
                  </a:lnTo>
                  <a:lnTo>
                    <a:pt x="1173" y="63"/>
                  </a:lnTo>
                  <a:lnTo>
                    <a:pt x="1145" y="27"/>
                  </a:lnTo>
                  <a:lnTo>
                    <a:pt x="1145" y="0"/>
                  </a:lnTo>
                  <a:lnTo>
                    <a:pt x="1213" y="10"/>
                  </a:lnTo>
                  <a:lnTo>
                    <a:pt x="1277" y="54"/>
                  </a:lnTo>
                  <a:lnTo>
                    <a:pt x="1319" y="86"/>
                  </a:lnTo>
                  <a:lnTo>
                    <a:pt x="1514" y="104"/>
                  </a:lnTo>
                  <a:lnTo>
                    <a:pt x="1508" y="54"/>
                  </a:lnTo>
                  <a:lnTo>
                    <a:pt x="1567" y="35"/>
                  </a:lnTo>
                  <a:lnTo>
                    <a:pt x="1567" y="99"/>
                  </a:lnTo>
                  <a:lnTo>
                    <a:pt x="1626" y="113"/>
                  </a:lnTo>
                  <a:lnTo>
                    <a:pt x="1754" y="131"/>
                  </a:lnTo>
                  <a:lnTo>
                    <a:pt x="1745" y="63"/>
                  </a:lnTo>
                  <a:lnTo>
                    <a:pt x="1790" y="63"/>
                  </a:lnTo>
                  <a:lnTo>
                    <a:pt x="1795" y="131"/>
                  </a:lnTo>
                  <a:lnTo>
                    <a:pt x="1868" y="127"/>
                  </a:lnTo>
                  <a:lnTo>
                    <a:pt x="1946" y="108"/>
                  </a:lnTo>
                  <a:lnTo>
                    <a:pt x="1950" y="54"/>
                  </a:lnTo>
                  <a:lnTo>
                    <a:pt x="1982"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1" name="Freeform 249">
              <a:extLst>
                <a:ext uri="{FF2B5EF4-FFF2-40B4-BE49-F238E27FC236}">
                  <a16:creationId xmlns:a16="http://schemas.microsoft.com/office/drawing/2014/main" id="{64513534-FAC7-4454-B9CE-399CD620C75C}"/>
                </a:ext>
              </a:extLst>
            </p:cNvPr>
            <p:cNvSpPr>
              <a:spLocks/>
            </p:cNvSpPr>
            <p:nvPr/>
          </p:nvSpPr>
          <p:spPr bwMode="auto">
            <a:xfrm>
              <a:off x="5515" y="2093"/>
              <a:ext cx="47" cy="8"/>
            </a:xfrm>
            <a:custGeom>
              <a:avLst/>
              <a:gdLst>
                <a:gd name="T0" fmla="*/ 0 w 280"/>
                <a:gd name="T1" fmla="*/ 0 h 48"/>
                <a:gd name="T2" fmla="*/ 0 w 280"/>
                <a:gd name="T3" fmla="*/ 0 h 48"/>
                <a:gd name="T4" fmla="*/ 0 w 280"/>
                <a:gd name="T5" fmla="*/ 0 h 48"/>
                <a:gd name="T6" fmla="*/ 0 w 280"/>
                <a:gd name="T7" fmla="*/ 0 h 48"/>
                <a:gd name="T8" fmla="*/ 0 60000 65536"/>
                <a:gd name="T9" fmla="*/ 0 60000 65536"/>
                <a:gd name="T10" fmla="*/ 0 60000 65536"/>
                <a:gd name="T11" fmla="*/ 0 60000 65536"/>
                <a:gd name="T12" fmla="*/ 0 w 280"/>
                <a:gd name="T13" fmla="*/ 0 h 48"/>
                <a:gd name="T14" fmla="*/ 280 w 280"/>
                <a:gd name="T15" fmla="*/ 48 h 48"/>
              </a:gdLst>
              <a:ahLst/>
              <a:cxnLst>
                <a:cxn ang="T8">
                  <a:pos x="T0" y="T1"/>
                </a:cxn>
                <a:cxn ang="T9">
                  <a:pos x="T2" y="T3"/>
                </a:cxn>
                <a:cxn ang="T10">
                  <a:pos x="T4" y="T5"/>
                </a:cxn>
                <a:cxn ang="T11">
                  <a:pos x="T6" y="T7"/>
                </a:cxn>
              </a:cxnLst>
              <a:rect l="T12" t="T13" r="T14" b="T15"/>
              <a:pathLst>
                <a:path w="280" h="48">
                  <a:moveTo>
                    <a:pt x="280" y="0"/>
                  </a:moveTo>
                  <a:lnTo>
                    <a:pt x="149" y="48"/>
                  </a:lnTo>
                  <a:lnTo>
                    <a:pt x="0" y="35"/>
                  </a:lnTo>
                  <a:lnTo>
                    <a:pt x="28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2" name="Freeform 250">
              <a:extLst>
                <a:ext uri="{FF2B5EF4-FFF2-40B4-BE49-F238E27FC236}">
                  <a16:creationId xmlns:a16="http://schemas.microsoft.com/office/drawing/2014/main" id="{9043AE3E-2F15-4D57-BB28-0C12F435F7E2}"/>
                </a:ext>
              </a:extLst>
            </p:cNvPr>
            <p:cNvSpPr>
              <a:spLocks/>
            </p:cNvSpPr>
            <p:nvPr/>
          </p:nvSpPr>
          <p:spPr bwMode="auto">
            <a:xfrm>
              <a:off x="5580" y="2080"/>
              <a:ext cx="28" cy="10"/>
            </a:xfrm>
            <a:custGeom>
              <a:avLst/>
              <a:gdLst>
                <a:gd name="T0" fmla="*/ 0 w 170"/>
                <a:gd name="T1" fmla="*/ 0 h 57"/>
                <a:gd name="T2" fmla="*/ 0 w 170"/>
                <a:gd name="T3" fmla="*/ 0 h 57"/>
                <a:gd name="T4" fmla="*/ 0 w 170"/>
                <a:gd name="T5" fmla="*/ 0 h 57"/>
                <a:gd name="T6" fmla="*/ 0 w 170"/>
                <a:gd name="T7" fmla="*/ 0 h 57"/>
                <a:gd name="T8" fmla="*/ 0 w 170"/>
                <a:gd name="T9" fmla="*/ 0 h 57"/>
                <a:gd name="T10" fmla="*/ 0 60000 65536"/>
                <a:gd name="T11" fmla="*/ 0 60000 65536"/>
                <a:gd name="T12" fmla="*/ 0 60000 65536"/>
                <a:gd name="T13" fmla="*/ 0 60000 65536"/>
                <a:gd name="T14" fmla="*/ 0 60000 65536"/>
                <a:gd name="T15" fmla="*/ 0 w 170"/>
                <a:gd name="T16" fmla="*/ 0 h 57"/>
                <a:gd name="T17" fmla="*/ 170 w 170"/>
                <a:gd name="T18" fmla="*/ 57 h 57"/>
              </a:gdLst>
              <a:ahLst/>
              <a:cxnLst>
                <a:cxn ang="T10">
                  <a:pos x="T0" y="T1"/>
                </a:cxn>
                <a:cxn ang="T11">
                  <a:pos x="T2" y="T3"/>
                </a:cxn>
                <a:cxn ang="T12">
                  <a:pos x="T4" y="T5"/>
                </a:cxn>
                <a:cxn ang="T13">
                  <a:pos x="T6" y="T7"/>
                </a:cxn>
                <a:cxn ang="T14">
                  <a:pos x="T8" y="T9"/>
                </a:cxn>
              </a:cxnLst>
              <a:rect l="T15" t="T16" r="T17" b="T18"/>
              <a:pathLst>
                <a:path w="170" h="57">
                  <a:moveTo>
                    <a:pt x="170" y="0"/>
                  </a:moveTo>
                  <a:lnTo>
                    <a:pt x="125" y="35"/>
                  </a:lnTo>
                  <a:lnTo>
                    <a:pt x="0" y="53"/>
                  </a:lnTo>
                  <a:lnTo>
                    <a:pt x="130" y="57"/>
                  </a:lnTo>
                  <a:lnTo>
                    <a:pt x="17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3" name="Freeform 251">
              <a:extLst>
                <a:ext uri="{FF2B5EF4-FFF2-40B4-BE49-F238E27FC236}">
                  <a16:creationId xmlns:a16="http://schemas.microsoft.com/office/drawing/2014/main" id="{80B49790-A6C0-4A81-9B7D-6FD2F62E187A}"/>
                </a:ext>
              </a:extLst>
            </p:cNvPr>
            <p:cNvSpPr>
              <a:spLocks/>
            </p:cNvSpPr>
            <p:nvPr/>
          </p:nvSpPr>
          <p:spPr bwMode="auto">
            <a:xfrm>
              <a:off x="5445" y="2073"/>
              <a:ext cx="44" cy="24"/>
            </a:xfrm>
            <a:custGeom>
              <a:avLst/>
              <a:gdLst>
                <a:gd name="T0" fmla="*/ 0 w 263"/>
                <a:gd name="T1" fmla="*/ 0 h 143"/>
                <a:gd name="T2" fmla="*/ 0 w 263"/>
                <a:gd name="T3" fmla="*/ 0 h 143"/>
                <a:gd name="T4" fmla="*/ 0 w 263"/>
                <a:gd name="T5" fmla="*/ 0 h 143"/>
                <a:gd name="T6" fmla="*/ 0 w 263"/>
                <a:gd name="T7" fmla="*/ 0 h 143"/>
                <a:gd name="T8" fmla="*/ 0 w 263"/>
                <a:gd name="T9" fmla="*/ 0 h 143"/>
                <a:gd name="T10" fmla="*/ 0 w 263"/>
                <a:gd name="T11" fmla="*/ 0 h 143"/>
                <a:gd name="T12" fmla="*/ 0 w 263"/>
                <a:gd name="T13" fmla="*/ 0 h 143"/>
                <a:gd name="T14" fmla="*/ 0 w 263"/>
                <a:gd name="T15" fmla="*/ 0 h 143"/>
                <a:gd name="T16" fmla="*/ 0 w 263"/>
                <a:gd name="T17" fmla="*/ 0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143"/>
                <a:gd name="T29" fmla="*/ 263 w 263"/>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143">
                  <a:moveTo>
                    <a:pt x="263" y="0"/>
                  </a:moveTo>
                  <a:lnTo>
                    <a:pt x="145" y="13"/>
                  </a:lnTo>
                  <a:lnTo>
                    <a:pt x="122" y="31"/>
                  </a:lnTo>
                  <a:lnTo>
                    <a:pt x="122" y="76"/>
                  </a:lnTo>
                  <a:lnTo>
                    <a:pt x="113" y="124"/>
                  </a:lnTo>
                  <a:lnTo>
                    <a:pt x="0" y="143"/>
                  </a:lnTo>
                  <a:lnTo>
                    <a:pt x="136" y="138"/>
                  </a:lnTo>
                  <a:lnTo>
                    <a:pt x="159" y="48"/>
                  </a:lnTo>
                  <a:lnTo>
                    <a:pt x="26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4" name="Freeform 252">
              <a:extLst>
                <a:ext uri="{FF2B5EF4-FFF2-40B4-BE49-F238E27FC236}">
                  <a16:creationId xmlns:a16="http://schemas.microsoft.com/office/drawing/2014/main" id="{DE174309-04D2-47AF-85B5-42D821DB8186}"/>
                </a:ext>
              </a:extLst>
            </p:cNvPr>
            <p:cNvSpPr>
              <a:spLocks/>
            </p:cNvSpPr>
            <p:nvPr/>
          </p:nvSpPr>
          <p:spPr bwMode="auto">
            <a:xfrm>
              <a:off x="5303" y="2127"/>
              <a:ext cx="142" cy="35"/>
            </a:xfrm>
            <a:custGeom>
              <a:avLst/>
              <a:gdLst>
                <a:gd name="T0" fmla="*/ 0 w 853"/>
                <a:gd name="T1" fmla="*/ 0 h 212"/>
                <a:gd name="T2" fmla="*/ 0 w 853"/>
                <a:gd name="T3" fmla="*/ 0 h 212"/>
                <a:gd name="T4" fmla="*/ 0 w 853"/>
                <a:gd name="T5" fmla="*/ 0 h 212"/>
                <a:gd name="T6" fmla="*/ 0 w 853"/>
                <a:gd name="T7" fmla="*/ 0 h 212"/>
                <a:gd name="T8" fmla="*/ 0 w 853"/>
                <a:gd name="T9" fmla="*/ 0 h 212"/>
                <a:gd name="T10" fmla="*/ 0 w 853"/>
                <a:gd name="T11" fmla="*/ 0 h 212"/>
                <a:gd name="T12" fmla="*/ 0 w 853"/>
                <a:gd name="T13" fmla="*/ 0 h 212"/>
                <a:gd name="T14" fmla="*/ 0 w 853"/>
                <a:gd name="T15" fmla="*/ 0 h 212"/>
                <a:gd name="T16" fmla="*/ 0 w 853"/>
                <a:gd name="T17" fmla="*/ 0 h 212"/>
                <a:gd name="T18" fmla="*/ 0 w 853"/>
                <a:gd name="T19" fmla="*/ 0 h 212"/>
                <a:gd name="T20" fmla="*/ 0 w 853"/>
                <a:gd name="T21" fmla="*/ 0 h 212"/>
                <a:gd name="T22" fmla="*/ 0 w 853"/>
                <a:gd name="T23" fmla="*/ 0 h 212"/>
                <a:gd name="T24" fmla="*/ 0 w 853"/>
                <a:gd name="T25" fmla="*/ 0 h 212"/>
                <a:gd name="T26" fmla="*/ 0 w 853"/>
                <a:gd name="T27" fmla="*/ 0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3"/>
                <a:gd name="T43" fmla="*/ 0 h 212"/>
                <a:gd name="T44" fmla="*/ 853 w 853"/>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3" h="212">
                  <a:moveTo>
                    <a:pt x="853" y="0"/>
                  </a:moveTo>
                  <a:lnTo>
                    <a:pt x="636" y="10"/>
                  </a:lnTo>
                  <a:lnTo>
                    <a:pt x="413" y="63"/>
                  </a:lnTo>
                  <a:lnTo>
                    <a:pt x="249" y="71"/>
                  </a:lnTo>
                  <a:lnTo>
                    <a:pt x="114" y="99"/>
                  </a:lnTo>
                  <a:lnTo>
                    <a:pt x="64" y="170"/>
                  </a:lnTo>
                  <a:lnTo>
                    <a:pt x="0" y="212"/>
                  </a:lnTo>
                  <a:lnTo>
                    <a:pt x="64" y="198"/>
                  </a:lnTo>
                  <a:lnTo>
                    <a:pt x="123" y="117"/>
                  </a:lnTo>
                  <a:lnTo>
                    <a:pt x="304" y="81"/>
                  </a:lnTo>
                  <a:lnTo>
                    <a:pt x="413" y="81"/>
                  </a:lnTo>
                  <a:lnTo>
                    <a:pt x="500" y="63"/>
                  </a:lnTo>
                  <a:lnTo>
                    <a:pt x="649" y="23"/>
                  </a:lnTo>
                  <a:lnTo>
                    <a:pt x="85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255" name="Group 253">
            <a:extLst>
              <a:ext uri="{FF2B5EF4-FFF2-40B4-BE49-F238E27FC236}">
                <a16:creationId xmlns:a16="http://schemas.microsoft.com/office/drawing/2014/main" id="{C2C8D418-A37B-45E3-915B-593AB527F887}"/>
              </a:ext>
            </a:extLst>
          </p:cNvPr>
          <p:cNvGrpSpPr>
            <a:grpSpLocks/>
          </p:cNvGrpSpPr>
          <p:nvPr/>
        </p:nvGrpSpPr>
        <p:grpSpPr bwMode="auto">
          <a:xfrm>
            <a:off x="8416925" y="3674844"/>
            <a:ext cx="228600" cy="125413"/>
            <a:chOff x="5325" y="1860"/>
            <a:chExt cx="144" cy="79"/>
          </a:xfrm>
        </p:grpSpPr>
        <p:grpSp>
          <p:nvGrpSpPr>
            <p:cNvPr id="256" name="Group 254">
              <a:extLst>
                <a:ext uri="{FF2B5EF4-FFF2-40B4-BE49-F238E27FC236}">
                  <a16:creationId xmlns:a16="http://schemas.microsoft.com/office/drawing/2014/main" id="{57414DD7-A36C-4D8F-95F3-7D5E0E8DD434}"/>
                </a:ext>
              </a:extLst>
            </p:cNvPr>
            <p:cNvGrpSpPr>
              <a:grpSpLocks/>
            </p:cNvGrpSpPr>
            <p:nvPr/>
          </p:nvGrpSpPr>
          <p:grpSpPr bwMode="auto">
            <a:xfrm>
              <a:off x="5325" y="1860"/>
              <a:ext cx="125" cy="63"/>
              <a:chOff x="5325" y="1860"/>
              <a:chExt cx="125" cy="63"/>
            </a:xfrm>
          </p:grpSpPr>
          <p:sp>
            <p:nvSpPr>
              <p:cNvPr id="260" name="Freeform 255">
                <a:extLst>
                  <a:ext uri="{FF2B5EF4-FFF2-40B4-BE49-F238E27FC236}">
                    <a16:creationId xmlns:a16="http://schemas.microsoft.com/office/drawing/2014/main" id="{1E6C32C7-916A-457D-96B0-1F1F15529BCC}"/>
                  </a:ext>
                </a:extLst>
              </p:cNvPr>
              <p:cNvSpPr>
                <a:spLocks/>
              </p:cNvSpPr>
              <p:nvPr/>
            </p:nvSpPr>
            <p:spPr bwMode="auto">
              <a:xfrm>
                <a:off x="5325" y="1860"/>
                <a:ext cx="125" cy="63"/>
              </a:xfrm>
              <a:custGeom>
                <a:avLst/>
                <a:gdLst>
                  <a:gd name="T0" fmla="*/ 0 w 751"/>
                  <a:gd name="T1" fmla="*/ 0 h 379"/>
                  <a:gd name="T2" fmla="*/ 0 w 751"/>
                  <a:gd name="T3" fmla="*/ 0 h 379"/>
                  <a:gd name="T4" fmla="*/ 0 w 751"/>
                  <a:gd name="T5" fmla="*/ 0 h 379"/>
                  <a:gd name="T6" fmla="*/ 0 w 751"/>
                  <a:gd name="T7" fmla="*/ 0 h 379"/>
                  <a:gd name="T8" fmla="*/ 0 w 751"/>
                  <a:gd name="T9" fmla="*/ 0 h 379"/>
                  <a:gd name="T10" fmla="*/ 0 w 751"/>
                  <a:gd name="T11" fmla="*/ 0 h 379"/>
                  <a:gd name="T12" fmla="*/ 0 w 751"/>
                  <a:gd name="T13" fmla="*/ 0 h 379"/>
                  <a:gd name="T14" fmla="*/ 0 w 751"/>
                  <a:gd name="T15" fmla="*/ 0 h 379"/>
                  <a:gd name="T16" fmla="*/ 0 w 751"/>
                  <a:gd name="T17" fmla="*/ 0 h 379"/>
                  <a:gd name="T18" fmla="*/ 0 w 751"/>
                  <a:gd name="T19" fmla="*/ 0 h 379"/>
                  <a:gd name="T20" fmla="*/ 0 w 751"/>
                  <a:gd name="T21" fmla="*/ 0 h 379"/>
                  <a:gd name="T22" fmla="*/ 0 w 751"/>
                  <a:gd name="T23" fmla="*/ 0 h 379"/>
                  <a:gd name="T24" fmla="*/ 0 w 751"/>
                  <a:gd name="T25" fmla="*/ 0 h 379"/>
                  <a:gd name="T26" fmla="*/ 0 w 751"/>
                  <a:gd name="T27" fmla="*/ 0 h 379"/>
                  <a:gd name="T28" fmla="*/ 0 w 751"/>
                  <a:gd name="T29" fmla="*/ 0 h 379"/>
                  <a:gd name="T30" fmla="*/ 0 w 751"/>
                  <a:gd name="T31" fmla="*/ 0 h 379"/>
                  <a:gd name="T32" fmla="*/ 0 w 751"/>
                  <a:gd name="T33" fmla="*/ 0 h 379"/>
                  <a:gd name="T34" fmla="*/ 0 w 751"/>
                  <a:gd name="T35" fmla="*/ 0 h 379"/>
                  <a:gd name="T36" fmla="*/ 0 w 751"/>
                  <a:gd name="T37" fmla="*/ 0 h 379"/>
                  <a:gd name="T38" fmla="*/ 0 w 751"/>
                  <a:gd name="T39" fmla="*/ 0 h 379"/>
                  <a:gd name="T40" fmla="*/ 0 w 751"/>
                  <a:gd name="T41" fmla="*/ 0 h 379"/>
                  <a:gd name="T42" fmla="*/ 0 w 751"/>
                  <a:gd name="T43" fmla="*/ 0 h 379"/>
                  <a:gd name="T44" fmla="*/ 0 w 751"/>
                  <a:gd name="T45" fmla="*/ 0 h 379"/>
                  <a:gd name="T46" fmla="*/ 0 w 751"/>
                  <a:gd name="T47" fmla="*/ 0 h 379"/>
                  <a:gd name="T48" fmla="*/ 0 w 751"/>
                  <a:gd name="T49" fmla="*/ 0 h 379"/>
                  <a:gd name="T50" fmla="*/ 0 w 751"/>
                  <a:gd name="T51" fmla="*/ 0 h 379"/>
                  <a:gd name="T52" fmla="*/ 0 w 751"/>
                  <a:gd name="T53" fmla="*/ 0 h 379"/>
                  <a:gd name="T54" fmla="*/ 0 w 751"/>
                  <a:gd name="T55" fmla="*/ 0 h 379"/>
                  <a:gd name="T56" fmla="*/ 0 w 751"/>
                  <a:gd name="T57" fmla="*/ 0 h 379"/>
                  <a:gd name="T58" fmla="*/ 0 w 751"/>
                  <a:gd name="T59" fmla="*/ 0 h 379"/>
                  <a:gd name="T60" fmla="*/ 0 w 751"/>
                  <a:gd name="T61" fmla="*/ 0 h 379"/>
                  <a:gd name="T62" fmla="*/ 0 w 751"/>
                  <a:gd name="T63" fmla="*/ 0 h 379"/>
                  <a:gd name="T64" fmla="*/ 0 w 751"/>
                  <a:gd name="T65" fmla="*/ 0 h 379"/>
                  <a:gd name="T66" fmla="*/ 0 w 751"/>
                  <a:gd name="T67" fmla="*/ 0 h 379"/>
                  <a:gd name="T68" fmla="*/ 0 w 751"/>
                  <a:gd name="T69" fmla="*/ 0 h 379"/>
                  <a:gd name="T70" fmla="*/ 0 w 751"/>
                  <a:gd name="T71" fmla="*/ 0 h 379"/>
                  <a:gd name="T72" fmla="*/ 0 w 751"/>
                  <a:gd name="T73" fmla="*/ 0 h 379"/>
                  <a:gd name="T74" fmla="*/ 0 w 751"/>
                  <a:gd name="T75" fmla="*/ 0 h 379"/>
                  <a:gd name="T76" fmla="*/ 0 w 751"/>
                  <a:gd name="T77" fmla="*/ 0 h 379"/>
                  <a:gd name="T78" fmla="*/ 0 w 751"/>
                  <a:gd name="T79" fmla="*/ 0 h 379"/>
                  <a:gd name="T80" fmla="*/ 0 w 751"/>
                  <a:gd name="T81" fmla="*/ 0 h 379"/>
                  <a:gd name="T82" fmla="*/ 0 w 751"/>
                  <a:gd name="T83" fmla="*/ 0 h 379"/>
                  <a:gd name="T84" fmla="*/ 0 w 751"/>
                  <a:gd name="T85" fmla="*/ 0 h 379"/>
                  <a:gd name="T86" fmla="*/ 0 w 751"/>
                  <a:gd name="T87" fmla="*/ 0 h 379"/>
                  <a:gd name="T88" fmla="*/ 0 w 751"/>
                  <a:gd name="T89" fmla="*/ 0 h 379"/>
                  <a:gd name="T90" fmla="*/ 0 w 751"/>
                  <a:gd name="T91" fmla="*/ 0 h 379"/>
                  <a:gd name="T92" fmla="*/ 0 w 751"/>
                  <a:gd name="T93" fmla="*/ 0 h 379"/>
                  <a:gd name="T94" fmla="*/ 0 w 751"/>
                  <a:gd name="T95" fmla="*/ 0 h 379"/>
                  <a:gd name="T96" fmla="*/ 0 w 751"/>
                  <a:gd name="T97" fmla="*/ 0 h 379"/>
                  <a:gd name="T98" fmla="*/ 0 w 751"/>
                  <a:gd name="T99" fmla="*/ 0 h 379"/>
                  <a:gd name="T100" fmla="*/ 0 w 751"/>
                  <a:gd name="T101" fmla="*/ 0 h 379"/>
                  <a:gd name="T102" fmla="*/ 0 w 751"/>
                  <a:gd name="T103" fmla="*/ 0 h 379"/>
                  <a:gd name="T104" fmla="*/ 0 w 751"/>
                  <a:gd name="T105" fmla="*/ 0 h 379"/>
                  <a:gd name="T106" fmla="*/ 0 w 751"/>
                  <a:gd name="T107" fmla="*/ 0 h 379"/>
                  <a:gd name="T108" fmla="*/ 0 w 751"/>
                  <a:gd name="T109" fmla="*/ 0 h 379"/>
                  <a:gd name="T110" fmla="*/ 0 w 751"/>
                  <a:gd name="T111" fmla="*/ 0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1"/>
                  <a:gd name="T169" fmla="*/ 0 h 379"/>
                  <a:gd name="T170" fmla="*/ 751 w 751"/>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1" h="379">
                    <a:moveTo>
                      <a:pt x="679" y="379"/>
                    </a:moveTo>
                    <a:lnTo>
                      <a:pt x="639" y="370"/>
                    </a:lnTo>
                    <a:lnTo>
                      <a:pt x="600" y="352"/>
                    </a:lnTo>
                    <a:lnTo>
                      <a:pt x="564" y="344"/>
                    </a:lnTo>
                    <a:lnTo>
                      <a:pt x="502" y="353"/>
                    </a:lnTo>
                    <a:lnTo>
                      <a:pt x="457" y="352"/>
                    </a:lnTo>
                    <a:lnTo>
                      <a:pt x="425" y="341"/>
                    </a:lnTo>
                    <a:lnTo>
                      <a:pt x="399" y="332"/>
                    </a:lnTo>
                    <a:lnTo>
                      <a:pt x="373" y="320"/>
                    </a:lnTo>
                    <a:lnTo>
                      <a:pt x="346" y="295"/>
                    </a:lnTo>
                    <a:lnTo>
                      <a:pt x="324" y="273"/>
                    </a:lnTo>
                    <a:lnTo>
                      <a:pt x="288" y="246"/>
                    </a:lnTo>
                    <a:lnTo>
                      <a:pt x="238" y="254"/>
                    </a:lnTo>
                    <a:lnTo>
                      <a:pt x="208" y="256"/>
                    </a:lnTo>
                    <a:lnTo>
                      <a:pt x="190" y="251"/>
                    </a:lnTo>
                    <a:lnTo>
                      <a:pt x="182" y="243"/>
                    </a:lnTo>
                    <a:lnTo>
                      <a:pt x="176" y="228"/>
                    </a:lnTo>
                    <a:lnTo>
                      <a:pt x="180" y="215"/>
                    </a:lnTo>
                    <a:lnTo>
                      <a:pt x="190" y="200"/>
                    </a:lnTo>
                    <a:lnTo>
                      <a:pt x="208" y="193"/>
                    </a:lnTo>
                    <a:lnTo>
                      <a:pt x="248" y="188"/>
                    </a:lnTo>
                    <a:lnTo>
                      <a:pt x="296" y="171"/>
                    </a:lnTo>
                    <a:lnTo>
                      <a:pt x="256" y="140"/>
                    </a:lnTo>
                    <a:lnTo>
                      <a:pt x="209" y="121"/>
                    </a:lnTo>
                    <a:lnTo>
                      <a:pt x="168" y="124"/>
                    </a:lnTo>
                    <a:lnTo>
                      <a:pt x="121" y="121"/>
                    </a:lnTo>
                    <a:lnTo>
                      <a:pt x="93" y="131"/>
                    </a:lnTo>
                    <a:lnTo>
                      <a:pt x="54" y="132"/>
                    </a:lnTo>
                    <a:lnTo>
                      <a:pt x="42" y="121"/>
                    </a:lnTo>
                    <a:lnTo>
                      <a:pt x="39" y="105"/>
                    </a:lnTo>
                    <a:lnTo>
                      <a:pt x="18" y="106"/>
                    </a:lnTo>
                    <a:lnTo>
                      <a:pt x="6" y="103"/>
                    </a:lnTo>
                    <a:lnTo>
                      <a:pt x="0" y="87"/>
                    </a:lnTo>
                    <a:lnTo>
                      <a:pt x="4" y="74"/>
                    </a:lnTo>
                    <a:lnTo>
                      <a:pt x="15" y="68"/>
                    </a:lnTo>
                    <a:lnTo>
                      <a:pt x="36" y="56"/>
                    </a:lnTo>
                    <a:lnTo>
                      <a:pt x="52" y="44"/>
                    </a:lnTo>
                    <a:lnTo>
                      <a:pt x="71" y="34"/>
                    </a:lnTo>
                    <a:lnTo>
                      <a:pt x="93" y="27"/>
                    </a:lnTo>
                    <a:lnTo>
                      <a:pt x="112" y="27"/>
                    </a:lnTo>
                    <a:lnTo>
                      <a:pt x="203" y="9"/>
                    </a:lnTo>
                    <a:lnTo>
                      <a:pt x="222" y="4"/>
                    </a:lnTo>
                    <a:lnTo>
                      <a:pt x="244" y="0"/>
                    </a:lnTo>
                    <a:lnTo>
                      <a:pt x="267" y="4"/>
                    </a:lnTo>
                    <a:lnTo>
                      <a:pt x="295" y="13"/>
                    </a:lnTo>
                    <a:lnTo>
                      <a:pt x="373" y="56"/>
                    </a:lnTo>
                    <a:lnTo>
                      <a:pt x="410" y="64"/>
                    </a:lnTo>
                    <a:lnTo>
                      <a:pt x="443" y="71"/>
                    </a:lnTo>
                    <a:lnTo>
                      <a:pt x="469" y="87"/>
                    </a:lnTo>
                    <a:lnTo>
                      <a:pt x="484" y="108"/>
                    </a:lnTo>
                    <a:lnTo>
                      <a:pt x="549" y="153"/>
                    </a:lnTo>
                    <a:lnTo>
                      <a:pt x="578" y="174"/>
                    </a:lnTo>
                    <a:lnTo>
                      <a:pt x="617" y="215"/>
                    </a:lnTo>
                    <a:lnTo>
                      <a:pt x="641" y="227"/>
                    </a:lnTo>
                    <a:lnTo>
                      <a:pt x="751" y="232"/>
                    </a:lnTo>
                    <a:lnTo>
                      <a:pt x="679" y="379"/>
                    </a:lnTo>
                    <a:close/>
                  </a:path>
                </a:pathLst>
              </a:custGeom>
              <a:solidFill>
                <a:srgbClr val="FFC080"/>
              </a:solidFill>
              <a:ln w="1588">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1" name="Freeform 256">
                <a:extLst>
                  <a:ext uri="{FF2B5EF4-FFF2-40B4-BE49-F238E27FC236}">
                    <a16:creationId xmlns:a16="http://schemas.microsoft.com/office/drawing/2014/main" id="{9AAE7C26-F7A1-4892-82DB-0D0B34BBC848}"/>
                  </a:ext>
                </a:extLst>
              </p:cNvPr>
              <p:cNvSpPr>
                <a:spLocks/>
              </p:cNvSpPr>
              <p:nvPr/>
            </p:nvSpPr>
            <p:spPr bwMode="auto">
              <a:xfrm>
                <a:off x="5374" y="1888"/>
                <a:ext cx="29" cy="7"/>
              </a:xfrm>
              <a:custGeom>
                <a:avLst/>
                <a:gdLst>
                  <a:gd name="T0" fmla="*/ 0 w 179"/>
                  <a:gd name="T1" fmla="*/ 0 h 43"/>
                  <a:gd name="T2" fmla="*/ 0 w 179"/>
                  <a:gd name="T3" fmla="*/ 0 h 43"/>
                  <a:gd name="T4" fmla="*/ 0 w 179"/>
                  <a:gd name="T5" fmla="*/ 0 h 43"/>
                  <a:gd name="T6" fmla="*/ 0 w 179"/>
                  <a:gd name="T7" fmla="*/ 0 h 43"/>
                  <a:gd name="T8" fmla="*/ 0 w 179"/>
                  <a:gd name="T9" fmla="*/ 0 h 43"/>
                  <a:gd name="T10" fmla="*/ 0 w 179"/>
                  <a:gd name="T11" fmla="*/ 0 h 43"/>
                  <a:gd name="T12" fmla="*/ 0 w 179"/>
                  <a:gd name="T13" fmla="*/ 0 h 43"/>
                  <a:gd name="T14" fmla="*/ 0 w 179"/>
                  <a:gd name="T15" fmla="*/ 0 h 43"/>
                  <a:gd name="T16" fmla="*/ 0 w 179"/>
                  <a:gd name="T17" fmla="*/ 0 h 43"/>
                  <a:gd name="T18" fmla="*/ 0 w 179"/>
                  <a:gd name="T19" fmla="*/ 0 h 43"/>
                  <a:gd name="T20" fmla="*/ 0 w 179"/>
                  <a:gd name="T21" fmla="*/ 0 h 43"/>
                  <a:gd name="T22" fmla="*/ 0 w 179"/>
                  <a:gd name="T23" fmla="*/ 0 h 43"/>
                  <a:gd name="T24" fmla="*/ 0 w 179"/>
                  <a:gd name="T25" fmla="*/ 0 h 43"/>
                  <a:gd name="T26" fmla="*/ 0 w 179"/>
                  <a:gd name="T27" fmla="*/ 0 h 43"/>
                  <a:gd name="T28" fmla="*/ 0 w 179"/>
                  <a:gd name="T29" fmla="*/ 0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9"/>
                  <a:gd name="T46" fmla="*/ 0 h 43"/>
                  <a:gd name="T47" fmla="*/ 179 w 179"/>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9" h="43">
                    <a:moveTo>
                      <a:pt x="0" y="0"/>
                    </a:moveTo>
                    <a:lnTo>
                      <a:pt x="6" y="11"/>
                    </a:lnTo>
                    <a:lnTo>
                      <a:pt x="38" y="10"/>
                    </a:lnTo>
                    <a:lnTo>
                      <a:pt x="50" y="16"/>
                    </a:lnTo>
                    <a:lnTo>
                      <a:pt x="76" y="29"/>
                    </a:lnTo>
                    <a:lnTo>
                      <a:pt x="112" y="37"/>
                    </a:lnTo>
                    <a:lnTo>
                      <a:pt x="150" y="38"/>
                    </a:lnTo>
                    <a:lnTo>
                      <a:pt x="179" y="43"/>
                    </a:lnTo>
                    <a:lnTo>
                      <a:pt x="155" y="34"/>
                    </a:lnTo>
                    <a:lnTo>
                      <a:pt x="125" y="29"/>
                    </a:lnTo>
                    <a:lnTo>
                      <a:pt x="105" y="29"/>
                    </a:lnTo>
                    <a:lnTo>
                      <a:pt x="76" y="21"/>
                    </a:lnTo>
                    <a:lnTo>
                      <a:pt x="53" y="8"/>
                    </a:lnTo>
                    <a:lnTo>
                      <a:pt x="43" y="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2" name="Freeform 257">
                <a:extLst>
                  <a:ext uri="{FF2B5EF4-FFF2-40B4-BE49-F238E27FC236}">
                    <a16:creationId xmlns:a16="http://schemas.microsoft.com/office/drawing/2014/main" id="{5667AF88-12EA-41DF-9ECB-F0DF6E86EC3C}"/>
                  </a:ext>
                </a:extLst>
              </p:cNvPr>
              <p:cNvSpPr>
                <a:spLocks/>
              </p:cNvSpPr>
              <p:nvPr/>
            </p:nvSpPr>
            <p:spPr bwMode="auto">
              <a:xfrm>
                <a:off x="5362" y="1894"/>
                <a:ext cx="4" cy="4"/>
              </a:xfrm>
              <a:custGeom>
                <a:avLst/>
                <a:gdLst>
                  <a:gd name="T0" fmla="*/ 0 w 20"/>
                  <a:gd name="T1" fmla="*/ 0 h 24"/>
                  <a:gd name="T2" fmla="*/ 0 w 20"/>
                  <a:gd name="T3" fmla="*/ 0 h 24"/>
                  <a:gd name="T4" fmla="*/ 0 w 20"/>
                  <a:gd name="T5" fmla="*/ 0 h 24"/>
                  <a:gd name="T6" fmla="*/ 0 w 20"/>
                  <a:gd name="T7" fmla="*/ 0 h 24"/>
                  <a:gd name="T8" fmla="*/ 0 w 20"/>
                  <a:gd name="T9" fmla="*/ 0 h 24"/>
                  <a:gd name="T10" fmla="*/ 0 w 20"/>
                  <a:gd name="T11" fmla="*/ 0 h 24"/>
                  <a:gd name="T12" fmla="*/ 0 w 20"/>
                  <a:gd name="T13" fmla="*/ 0 h 24"/>
                  <a:gd name="T14" fmla="*/ 0 60000 65536"/>
                  <a:gd name="T15" fmla="*/ 0 60000 65536"/>
                  <a:gd name="T16" fmla="*/ 0 60000 65536"/>
                  <a:gd name="T17" fmla="*/ 0 60000 65536"/>
                  <a:gd name="T18" fmla="*/ 0 60000 65536"/>
                  <a:gd name="T19" fmla="*/ 0 60000 65536"/>
                  <a:gd name="T20" fmla="*/ 0 60000 65536"/>
                  <a:gd name="T21" fmla="*/ 0 w 20"/>
                  <a:gd name="T22" fmla="*/ 0 h 24"/>
                  <a:gd name="T23" fmla="*/ 20 w 2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4">
                    <a:moveTo>
                      <a:pt x="4" y="0"/>
                    </a:moveTo>
                    <a:lnTo>
                      <a:pt x="12" y="6"/>
                    </a:lnTo>
                    <a:lnTo>
                      <a:pt x="9" y="15"/>
                    </a:lnTo>
                    <a:lnTo>
                      <a:pt x="0" y="24"/>
                    </a:lnTo>
                    <a:lnTo>
                      <a:pt x="17" y="18"/>
                    </a:lnTo>
                    <a:lnTo>
                      <a:pt x="20" y="8"/>
                    </a:lnTo>
                    <a:lnTo>
                      <a:pt x="4"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3" name="Freeform 258">
                <a:extLst>
                  <a:ext uri="{FF2B5EF4-FFF2-40B4-BE49-F238E27FC236}">
                    <a16:creationId xmlns:a16="http://schemas.microsoft.com/office/drawing/2014/main" id="{D241D2A6-AC7E-4D15-9DD9-76D738912B91}"/>
                  </a:ext>
                </a:extLst>
              </p:cNvPr>
              <p:cNvSpPr>
                <a:spLocks/>
              </p:cNvSpPr>
              <p:nvPr/>
            </p:nvSpPr>
            <p:spPr bwMode="auto">
              <a:xfrm>
                <a:off x="5331" y="1869"/>
                <a:ext cx="17" cy="8"/>
              </a:xfrm>
              <a:custGeom>
                <a:avLst/>
                <a:gdLst>
                  <a:gd name="T0" fmla="*/ 0 w 104"/>
                  <a:gd name="T1" fmla="*/ 0 h 48"/>
                  <a:gd name="T2" fmla="*/ 0 w 104"/>
                  <a:gd name="T3" fmla="*/ 0 h 48"/>
                  <a:gd name="T4" fmla="*/ 0 w 104"/>
                  <a:gd name="T5" fmla="*/ 0 h 48"/>
                  <a:gd name="T6" fmla="*/ 0 w 104"/>
                  <a:gd name="T7" fmla="*/ 0 h 48"/>
                  <a:gd name="T8" fmla="*/ 0 w 104"/>
                  <a:gd name="T9" fmla="*/ 0 h 48"/>
                  <a:gd name="T10" fmla="*/ 0 w 104"/>
                  <a:gd name="T11" fmla="*/ 0 h 48"/>
                  <a:gd name="T12" fmla="*/ 0 w 104"/>
                  <a:gd name="T13" fmla="*/ 0 h 48"/>
                  <a:gd name="T14" fmla="*/ 0 w 104"/>
                  <a:gd name="T15" fmla="*/ 0 h 48"/>
                  <a:gd name="T16" fmla="*/ 0 w 104"/>
                  <a:gd name="T17" fmla="*/ 0 h 48"/>
                  <a:gd name="T18" fmla="*/ 0 w 104"/>
                  <a:gd name="T19" fmla="*/ 0 h 48"/>
                  <a:gd name="T20" fmla="*/ 0 w 104"/>
                  <a:gd name="T21" fmla="*/ 0 h 48"/>
                  <a:gd name="T22" fmla="*/ 0 w 104"/>
                  <a:gd name="T23" fmla="*/ 0 h 48"/>
                  <a:gd name="T24" fmla="*/ 0 w 104"/>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0" y="45"/>
                    </a:moveTo>
                    <a:lnTo>
                      <a:pt x="11" y="48"/>
                    </a:lnTo>
                    <a:lnTo>
                      <a:pt x="25" y="33"/>
                    </a:lnTo>
                    <a:lnTo>
                      <a:pt x="46" y="25"/>
                    </a:lnTo>
                    <a:lnTo>
                      <a:pt x="56" y="14"/>
                    </a:lnTo>
                    <a:lnTo>
                      <a:pt x="66" y="9"/>
                    </a:lnTo>
                    <a:lnTo>
                      <a:pt x="89" y="4"/>
                    </a:lnTo>
                    <a:lnTo>
                      <a:pt x="104" y="1"/>
                    </a:lnTo>
                    <a:lnTo>
                      <a:pt x="84" y="0"/>
                    </a:lnTo>
                    <a:lnTo>
                      <a:pt x="58" y="4"/>
                    </a:lnTo>
                    <a:lnTo>
                      <a:pt x="49" y="12"/>
                    </a:lnTo>
                    <a:lnTo>
                      <a:pt x="37" y="20"/>
                    </a:lnTo>
                    <a:lnTo>
                      <a:pt x="0" y="4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4" name="Freeform 259">
                <a:extLst>
                  <a:ext uri="{FF2B5EF4-FFF2-40B4-BE49-F238E27FC236}">
                    <a16:creationId xmlns:a16="http://schemas.microsoft.com/office/drawing/2014/main" id="{04E45273-BF0E-48D5-90B0-CA0AD2BD836D}"/>
                  </a:ext>
                </a:extLst>
              </p:cNvPr>
              <p:cNvSpPr>
                <a:spLocks/>
              </p:cNvSpPr>
              <p:nvPr/>
            </p:nvSpPr>
            <p:spPr bwMode="auto">
              <a:xfrm>
                <a:off x="5357" y="1866"/>
                <a:ext cx="27" cy="7"/>
              </a:xfrm>
              <a:custGeom>
                <a:avLst/>
                <a:gdLst>
                  <a:gd name="T0" fmla="*/ 0 w 166"/>
                  <a:gd name="T1" fmla="*/ 0 h 42"/>
                  <a:gd name="T2" fmla="*/ 0 w 166"/>
                  <a:gd name="T3" fmla="*/ 0 h 42"/>
                  <a:gd name="T4" fmla="*/ 0 w 166"/>
                  <a:gd name="T5" fmla="*/ 0 h 42"/>
                  <a:gd name="T6" fmla="*/ 0 w 166"/>
                  <a:gd name="T7" fmla="*/ 0 h 42"/>
                  <a:gd name="T8" fmla="*/ 0 w 166"/>
                  <a:gd name="T9" fmla="*/ 0 h 42"/>
                  <a:gd name="T10" fmla="*/ 0 w 166"/>
                  <a:gd name="T11" fmla="*/ 0 h 42"/>
                  <a:gd name="T12" fmla="*/ 0 w 166"/>
                  <a:gd name="T13" fmla="*/ 0 h 42"/>
                  <a:gd name="T14" fmla="*/ 0 w 166"/>
                  <a:gd name="T15" fmla="*/ 0 h 42"/>
                  <a:gd name="T16" fmla="*/ 0 w 166"/>
                  <a:gd name="T17" fmla="*/ 0 h 42"/>
                  <a:gd name="T18" fmla="*/ 0 w 166"/>
                  <a:gd name="T19" fmla="*/ 0 h 42"/>
                  <a:gd name="T20" fmla="*/ 0 w 166"/>
                  <a:gd name="T21" fmla="*/ 0 h 42"/>
                  <a:gd name="T22" fmla="*/ 0 w 166"/>
                  <a:gd name="T23" fmla="*/ 0 h 42"/>
                  <a:gd name="T24" fmla="*/ 0 w 166"/>
                  <a:gd name="T25" fmla="*/ 0 h 42"/>
                  <a:gd name="T26" fmla="*/ 0 w 166"/>
                  <a:gd name="T27" fmla="*/ 0 h 42"/>
                  <a:gd name="T28" fmla="*/ 0 w 166"/>
                  <a:gd name="T29" fmla="*/ 0 h 42"/>
                  <a:gd name="T30" fmla="*/ 0 w 166"/>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6"/>
                  <a:gd name="T49" fmla="*/ 0 h 42"/>
                  <a:gd name="T50" fmla="*/ 166 w 166"/>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6" h="42">
                    <a:moveTo>
                      <a:pt x="0" y="10"/>
                    </a:moveTo>
                    <a:lnTo>
                      <a:pt x="35" y="6"/>
                    </a:lnTo>
                    <a:lnTo>
                      <a:pt x="55" y="0"/>
                    </a:lnTo>
                    <a:lnTo>
                      <a:pt x="63" y="0"/>
                    </a:lnTo>
                    <a:lnTo>
                      <a:pt x="85" y="5"/>
                    </a:lnTo>
                    <a:lnTo>
                      <a:pt x="94" y="14"/>
                    </a:lnTo>
                    <a:lnTo>
                      <a:pt x="111" y="23"/>
                    </a:lnTo>
                    <a:lnTo>
                      <a:pt x="143" y="36"/>
                    </a:lnTo>
                    <a:lnTo>
                      <a:pt x="166" y="36"/>
                    </a:lnTo>
                    <a:lnTo>
                      <a:pt x="142" y="42"/>
                    </a:lnTo>
                    <a:lnTo>
                      <a:pt x="126" y="39"/>
                    </a:lnTo>
                    <a:lnTo>
                      <a:pt x="91" y="22"/>
                    </a:lnTo>
                    <a:lnTo>
                      <a:pt x="79" y="10"/>
                    </a:lnTo>
                    <a:lnTo>
                      <a:pt x="55" y="8"/>
                    </a:lnTo>
                    <a:lnTo>
                      <a:pt x="35" y="10"/>
                    </a:lnTo>
                    <a:lnTo>
                      <a:pt x="0" y="1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5" name="Freeform 260">
                <a:extLst>
                  <a:ext uri="{FF2B5EF4-FFF2-40B4-BE49-F238E27FC236}">
                    <a16:creationId xmlns:a16="http://schemas.microsoft.com/office/drawing/2014/main" id="{B5452A51-1A38-4230-8B4E-77B5ED249BBA}"/>
                  </a:ext>
                </a:extLst>
              </p:cNvPr>
              <p:cNvSpPr>
                <a:spLocks/>
              </p:cNvSpPr>
              <p:nvPr/>
            </p:nvSpPr>
            <p:spPr bwMode="auto">
              <a:xfrm>
                <a:off x="5335" y="1874"/>
                <a:ext cx="6" cy="5"/>
              </a:xfrm>
              <a:custGeom>
                <a:avLst/>
                <a:gdLst>
                  <a:gd name="T0" fmla="*/ 0 w 33"/>
                  <a:gd name="T1" fmla="*/ 0 h 30"/>
                  <a:gd name="T2" fmla="*/ 0 w 33"/>
                  <a:gd name="T3" fmla="*/ 0 h 30"/>
                  <a:gd name="T4" fmla="*/ 0 w 33"/>
                  <a:gd name="T5" fmla="*/ 0 h 30"/>
                  <a:gd name="T6" fmla="*/ 0 w 33"/>
                  <a:gd name="T7" fmla="*/ 0 h 30"/>
                  <a:gd name="T8" fmla="*/ 0 w 33"/>
                  <a:gd name="T9" fmla="*/ 0 h 30"/>
                  <a:gd name="T10" fmla="*/ 0 w 33"/>
                  <a:gd name="T11" fmla="*/ 0 h 30"/>
                  <a:gd name="T12" fmla="*/ 0 60000 65536"/>
                  <a:gd name="T13" fmla="*/ 0 60000 65536"/>
                  <a:gd name="T14" fmla="*/ 0 60000 65536"/>
                  <a:gd name="T15" fmla="*/ 0 60000 65536"/>
                  <a:gd name="T16" fmla="*/ 0 60000 65536"/>
                  <a:gd name="T17" fmla="*/ 0 60000 65536"/>
                  <a:gd name="T18" fmla="*/ 0 w 33"/>
                  <a:gd name="T19" fmla="*/ 0 h 30"/>
                  <a:gd name="T20" fmla="*/ 33 w 33"/>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3" h="30">
                    <a:moveTo>
                      <a:pt x="25" y="0"/>
                    </a:moveTo>
                    <a:lnTo>
                      <a:pt x="33" y="11"/>
                    </a:lnTo>
                    <a:lnTo>
                      <a:pt x="23" y="24"/>
                    </a:lnTo>
                    <a:lnTo>
                      <a:pt x="0" y="30"/>
                    </a:lnTo>
                    <a:lnTo>
                      <a:pt x="25" y="15"/>
                    </a:lnTo>
                    <a:lnTo>
                      <a:pt x="25"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6" name="Freeform 261">
                <a:extLst>
                  <a:ext uri="{FF2B5EF4-FFF2-40B4-BE49-F238E27FC236}">
                    <a16:creationId xmlns:a16="http://schemas.microsoft.com/office/drawing/2014/main" id="{6915E176-5B17-4AA6-B3A5-9206BD4B223E}"/>
                  </a:ext>
                </a:extLst>
              </p:cNvPr>
              <p:cNvSpPr>
                <a:spLocks/>
              </p:cNvSpPr>
              <p:nvPr/>
            </p:nvSpPr>
            <p:spPr bwMode="auto">
              <a:xfrm>
                <a:off x="5329" y="1870"/>
                <a:ext cx="6" cy="4"/>
              </a:xfrm>
              <a:custGeom>
                <a:avLst/>
                <a:gdLst>
                  <a:gd name="T0" fmla="*/ 0 w 33"/>
                  <a:gd name="T1" fmla="*/ 0 h 28"/>
                  <a:gd name="T2" fmla="*/ 0 w 33"/>
                  <a:gd name="T3" fmla="*/ 0 h 28"/>
                  <a:gd name="T4" fmla="*/ 0 w 33"/>
                  <a:gd name="T5" fmla="*/ 0 h 28"/>
                  <a:gd name="T6" fmla="*/ 0 w 33"/>
                  <a:gd name="T7" fmla="*/ 0 h 28"/>
                  <a:gd name="T8" fmla="*/ 0 w 33"/>
                  <a:gd name="T9" fmla="*/ 0 h 28"/>
                  <a:gd name="T10" fmla="*/ 0 w 33"/>
                  <a:gd name="T11" fmla="*/ 0 h 28"/>
                  <a:gd name="T12" fmla="*/ 0 60000 65536"/>
                  <a:gd name="T13" fmla="*/ 0 60000 65536"/>
                  <a:gd name="T14" fmla="*/ 0 60000 65536"/>
                  <a:gd name="T15" fmla="*/ 0 60000 65536"/>
                  <a:gd name="T16" fmla="*/ 0 60000 65536"/>
                  <a:gd name="T17" fmla="*/ 0 60000 65536"/>
                  <a:gd name="T18" fmla="*/ 0 w 33"/>
                  <a:gd name="T19" fmla="*/ 0 h 28"/>
                  <a:gd name="T20" fmla="*/ 33 w 3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3" h="28">
                    <a:moveTo>
                      <a:pt x="33" y="16"/>
                    </a:moveTo>
                    <a:lnTo>
                      <a:pt x="25" y="0"/>
                    </a:lnTo>
                    <a:lnTo>
                      <a:pt x="24" y="13"/>
                    </a:lnTo>
                    <a:lnTo>
                      <a:pt x="0" y="26"/>
                    </a:lnTo>
                    <a:lnTo>
                      <a:pt x="3" y="28"/>
                    </a:lnTo>
                    <a:lnTo>
                      <a:pt x="33" y="16"/>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7" name="Freeform 262">
                <a:extLst>
                  <a:ext uri="{FF2B5EF4-FFF2-40B4-BE49-F238E27FC236}">
                    <a16:creationId xmlns:a16="http://schemas.microsoft.com/office/drawing/2014/main" id="{6C130ECA-688E-492D-8930-0CE2D2BEA410}"/>
                  </a:ext>
                </a:extLst>
              </p:cNvPr>
              <p:cNvSpPr>
                <a:spLocks/>
              </p:cNvSpPr>
              <p:nvPr/>
            </p:nvSpPr>
            <p:spPr bwMode="auto">
              <a:xfrm>
                <a:off x="5399" y="1876"/>
                <a:ext cx="6" cy="7"/>
              </a:xfrm>
              <a:custGeom>
                <a:avLst/>
                <a:gdLst>
                  <a:gd name="T0" fmla="*/ 0 w 37"/>
                  <a:gd name="T1" fmla="*/ 0 h 42"/>
                  <a:gd name="T2" fmla="*/ 0 w 37"/>
                  <a:gd name="T3" fmla="*/ 0 h 42"/>
                  <a:gd name="T4" fmla="*/ 0 w 37"/>
                  <a:gd name="T5" fmla="*/ 0 h 42"/>
                  <a:gd name="T6" fmla="*/ 0 w 37"/>
                  <a:gd name="T7" fmla="*/ 0 h 42"/>
                  <a:gd name="T8" fmla="*/ 0 w 37"/>
                  <a:gd name="T9" fmla="*/ 0 h 42"/>
                  <a:gd name="T10" fmla="*/ 0 60000 65536"/>
                  <a:gd name="T11" fmla="*/ 0 60000 65536"/>
                  <a:gd name="T12" fmla="*/ 0 60000 65536"/>
                  <a:gd name="T13" fmla="*/ 0 60000 65536"/>
                  <a:gd name="T14" fmla="*/ 0 60000 65536"/>
                  <a:gd name="T15" fmla="*/ 0 w 37"/>
                  <a:gd name="T16" fmla="*/ 0 h 42"/>
                  <a:gd name="T17" fmla="*/ 37 w 37"/>
                  <a:gd name="T18" fmla="*/ 42 h 42"/>
                </a:gdLst>
                <a:ahLst/>
                <a:cxnLst>
                  <a:cxn ang="T10">
                    <a:pos x="T0" y="T1"/>
                  </a:cxn>
                  <a:cxn ang="T11">
                    <a:pos x="T2" y="T3"/>
                  </a:cxn>
                  <a:cxn ang="T12">
                    <a:pos x="T4" y="T5"/>
                  </a:cxn>
                  <a:cxn ang="T13">
                    <a:pos x="T6" y="T7"/>
                  </a:cxn>
                  <a:cxn ang="T14">
                    <a:pos x="T8" y="T9"/>
                  </a:cxn>
                </a:cxnLst>
                <a:rect l="T15" t="T16" r="T17" b="T18"/>
                <a:pathLst>
                  <a:path w="37" h="42">
                    <a:moveTo>
                      <a:pt x="0" y="0"/>
                    </a:moveTo>
                    <a:lnTo>
                      <a:pt x="8" y="21"/>
                    </a:lnTo>
                    <a:lnTo>
                      <a:pt x="23" y="39"/>
                    </a:lnTo>
                    <a:lnTo>
                      <a:pt x="37" y="4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8" name="Freeform 263">
                <a:extLst>
                  <a:ext uri="{FF2B5EF4-FFF2-40B4-BE49-F238E27FC236}">
                    <a16:creationId xmlns:a16="http://schemas.microsoft.com/office/drawing/2014/main" id="{AFEDD5BC-C6C3-4927-BBDA-86C80DBB43D6}"/>
                  </a:ext>
                </a:extLst>
              </p:cNvPr>
              <p:cNvSpPr>
                <a:spLocks/>
              </p:cNvSpPr>
              <p:nvPr/>
            </p:nvSpPr>
            <p:spPr bwMode="auto">
              <a:xfrm>
                <a:off x="5420" y="1907"/>
                <a:ext cx="9" cy="6"/>
              </a:xfrm>
              <a:custGeom>
                <a:avLst/>
                <a:gdLst>
                  <a:gd name="T0" fmla="*/ 0 w 50"/>
                  <a:gd name="T1" fmla="*/ 0 h 39"/>
                  <a:gd name="T2" fmla="*/ 0 w 50"/>
                  <a:gd name="T3" fmla="*/ 0 h 39"/>
                  <a:gd name="T4" fmla="*/ 0 w 50"/>
                  <a:gd name="T5" fmla="*/ 0 h 39"/>
                  <a:gd name="T6" fmla="*/ 0 w 50"/>
                  <a:gd name="T7" fmla="*/ 0 h 39"/>
                  <a:gd name="T8" fmla="*/ 0 60000 65536"/>
                  <a:gd name="T9" fmla="*/ 0 60000 65536"/>
                  <a:gd name="T10" fmla="*/ 0 60000 65536"/>
                  <a:gd name="T11" fmla="*/ 0 60000 65536"/>
                  <a:gd name="T12" fmla="*/ 0 w 50"/>
                  <a:gd name="T13" fmla="*/ 0 h 39"/>
                  <a:gd name="T14" fmla="*/ 50 w 50"/>
                  <a:gd name="T15" fmla="*/ 39 h 39"/>
                </a:gdLst>
                <a:ahLst/>
                <a:cxnLst>
                  <a:cxn ang="T8">
                    <a:pos x="T0" y="T1"/>
                  </a:cxn>
                  <a:cxn ang="T9">
                    <a:pos x="T2" y="T3"/>
                  </a:cxn>
                  <a:cxn ang="T10">
                    <a:pos x="T4" y="T5"/>
                  </a:cxn>
                  <a:cxn ang="T11">
                    <a:pos x="T6" y="T7"/>
                  </a:cxn>
                </a:cxnLst>
                <a:rect l="T12" t="T13" r="T14" b="T15"/>
                <a:pathLst>
                  <a:path w="50" h="39">
                    <a:moveTo>
                      <a:pt x="50" y="0"/>
                    </a:moveTo>
                    <a:lnTo>
                      <a:pt x="17" y="14"/>
                    </a:lnTo>
                    <a:lnTo>
                      <a:pt x="0" y="39"/>
                    </a:lnTo>
                    <a:lnTo>
                      <a:pt x="5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257" name="Group 264">
              <a:extLst>
                <a:ext uri="{FF2B5EF4-FFF2-40B4-BE49-F238E27FC236}">
                  <a16:creationId xmlns:a16="http://schemas.microsoft.com/office/drawing/2014/main" id="{446FAF45-F81A-432C-86E7-DECB94E33D31}"/>
                </a:ext>
              </a:extLst>
            </p:cNvPr>
            <p:cNvGrpSpPr>
              <a:grpSpLocks/>
            </p:cNvGrpSpPr>
            <p:nvPr/>
          </p:nvGrpSpPr>
          <p:grpSpPr bwMode="auto">
            <a:xfrm>
              <a:off x="5432" y="1894"/>
              <a:ext cx="37" cy="45"/>
              <a:chOff x="5432" y="1894"/>
              <a:chExt cx="37" cy="45"/>
            </a:xfrm>
          </p:grpSpPr>
          <p:sp>
            <p:nvSpPr>
              <p:cNvPr id="258" name="Freeform 265">
                <a:extLst>
                  <a:ext uri="{FF2B5EF4-FFF2-40B4-BE49-F238E27FC236}">
                    <a16:creationId xmlns:a16="http://schemas.microsoft.com/office/drawing/2014/main" id="{414E0CA3-5075-47D8-9CF5-6AF82AAD6EAC}"/>
                  </a:ext>
                </a:extLst>
              </p:cNvPr>
              <p:cNvSpPr>
                <a:spLocks/>
              </p:cNvSpPr>
              <p:nvPr/>
            </p:nvSpPr>
            <p:spPr bwMode="auto">
              <a:xfrm>
                <a:off x="5432" y="1894"/>
                <a:ext cx="37" cy="45"/>
              </a:xfrm>
              <a:custGeom>
                <a:avLst/>
                <a:gdLst>
                  <a:gd name="T0" fmla="*/ 0 w 219"/>
                  <a:gd name="T1" fmla="*/ 0 h 267"/>
                  <a:gd name="T2" fmla="*/ 0 w 219"/>
                  <a:gd name="T3" fmla="*/ 0 h 267"/>
                  <a:gd name="T4" fmla="*/ 0 w 219"/>
                  <a:gd name="T5" fmla="*/ 0 h 267"/>
                  <a:gd name="T6" fmla="*/ 0 w 219"/>
                  <a:gd name="T7" fmla="*/ 0 h 267"/>
                  <a:gd name="T8" fmla="*/ 0 w 219"/>
                  <a:gd name="T9" fmla="*/ 0 h 267"/>
                  <a:gd name="T10" fmla="*/ 0 w 219"/>
                  <a:gd name="T11" fmla="*/ 0 h 267"/>
                  <a:gd name="T12" fmla="*/ 0 w 219"/>
                  <a:gd name="T13" fmla="*/ 0 h 267"/>
                  <a:gd name="T14" fmla="*/ 0 w 219"/>
                  <a:gd name="T15" fmla="*/ 0 h 267"/>
                  <a:gd name="T16" fmla="*/ 0 w 219"/>
                  <a:gd name="T17" fmla="*/ 0 h 267"/>
                  <a:gd name="T18" fmla="*/ 0 w 219"/>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267"/>
                  <a:gd name="T32" fmla="*/ 219 w 219"/>
                  <a:gd name="T33" fmla="*/ 267 h 2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267">
                    <a:moveTo>
                      <a:pt x="77" y="17"/>
                    </a:moveTo>
                    <a:lnTo>
                      <a:pt x="42" y="55"/>
                    </a:lnTo>
                    <a:lnTo>
                      <a:pt x="26" y="87"/>
                    </a:lnTo>
                    <a:lnTo>
                      <a:pt x="11" y="138"/>
                    </a:lnTo>
                    <a:lnTo>
                      <a:pt x="11" y="167"/>
                    </a:lnTo>
                    <a:lnTo>
                      <a:pt x="0" y="210"/>
                    </a:lnTo>
                    <a:lnTo>
                      <a:pt x="178" y="267"/>
                    </a:lnTo>
                    <a:lnTo>
                      <a:pt x="219" y="0"/>
                    </a:lnTo>
                    <a:lnTo>
                      <a:pt x="146" y="17"/>
                    </a:lnTo>
                    <a:lnTo>
                      <a:pt x="77" y="17"/>
                    </a:lnTo>
                    <a:close/>
                  </a:path>
                </a:pathLst>
              </a:custGeom>
              <a:solidFill>
                <a:srgbClr val="C0C0C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9" name="Freeform 266">
                <a:extLst>
                  <a:ext uri="{FF2B5EF4-FFF2-40B4-BE49-F238E27FC236}">
                    <a16:creationId xmlns:a16="http://schemas.microsoft.com/office/drawing/2014/main" id="{C894B75C-4E8B-43F3-BDA0-D5E005F8B314}"/>
                  </a:ext>
                </a:extLst>
              </p:cNvPr>
              <p:cNvSpPr>
                <a:spLocks/>
              </p:cNvSpPr>
              <p:nvPr/>
            </p:nvSpPr>
            <p:spPr bwMode="auto">
              <a:xfrm>
                <a:off x="5436" y="1898"/>
                <a:ext cx="29" cy="37"/>
              </a:xfrm>
              <a:custGeom>
                <a:avLst/>
                <a:gdLst>
                  <a:gd name="T0" fmla="*/ 0 w 175"/>
                  <a:gd name="T1" fmla="*/ 0 h 220"/>
                  <a:gd name="T2" fmla="*/ 0 w 175"/>
                  <a:gd name="T3" fmla="*/ 0 h 220"/>
                  <a:gd name="T4" fmla="*/ 0 w 175"/>
                  <a:gd name="T5" fmla="*/ 0 h 220"/>
                  <a:gd name="T6" fmla="*/ 0 w 175"/>
                  <a:gd name="T7" fmla="*/ 0 h 220"/>
                  <a:gd name="T8" fmla="*/ 0 w 175"/>
                  <a:gd name="T9" fmla="*/ 0 h 220"/>
                  <a:gd name="T10" fmla="*/ 0 w 175"/>
                  <a:gd name="T11" fmla="*/ 0 h 220"/>
                  <a:gd name="T12" fmla="*/ 0 w 175"/>
                  <a:gd name="T13" fmla="*/ 0 h 220"/>
                  <a:gd name="T14" fmla="*/ 0 w 175"/>
                  <a:gd name="T15" fmla="*/ 0 h 220"/>
                  <a:gd name="T16" fmla="*/ 0 w 175"/>
                  <a:gd name="T17" fmla="*/ 0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220"/>
                  <a:gd name="T29" fmla="*/ 175 w 175"/>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220">
                    <a:moveTo>
                      <a:pt x="69" y="7"/>
                    </a:moveTo>
                    <a:lnTo>
                      <a:pt x="38" y="42"/>
                    </a:lnTo>
                    <a:lnTo>
                      <a:pt x="12" y="92"/>
                    </a:lnTo>
                    <a:lnTo>
                      <a:pt x="6" y="128"/>
                    </a:lnTo>
                    <a:lnTo>
                      <a:pt x="0" y="171"/>
                    </a:lnTo>
                    <a:lnTo>
                      <a:pt x="140" y="220"/>
                    </a:lnTo>
                    <a:lnTo>
                      <a:pt x="175" y="0"/>
                    </a:lnTo>
                    <a:lnTo>
                      <a:pt x="122" y="10"/>
                    </a:lnTo>
                    <a:lnTo>
                      <a:pt x="69" y="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sp>
        <p:nvSpPr>
          <p:cNvPr id="269" name="Freeform 267">
            <a:extLst>
              <a:ext uri="{FF2B5EF4-FFF2-40B4-BE49-F238E27FC236}">
                <a16:creationId xmlns:a16="http://schemas.microsoft.com/office/drawing/2014/main" id="{02ED39A8-045D-4B11-B72F-90D659C76014}"/>
              </a:ext>
            </a:extLst>
          </p:cNvPr>
          <p:cNvSpPr>
            <a:spLocks/>
          </p:cNvSpPr>
          <p:nvPr/>
        </p:nvSpPr>
        <p:spPr bwMode="auto">
          <a:xfrm>
            <a:off x="8639175" y="3343057"/>
            <a:ext cx="195262" cy="212725"/>
          </a:xfrm>
          <a:custGeom>
            <a:avLst/>
            <a:gdLst>
              <a:gd name="T0" fmla="*/ 2147483646 w 741"/>
              <a:gd name="T1" fmla="*/ 2147483646 h 807"/>
              <a:gd name="T2" fmla="*/ 2147483646 w 741"/>
              <a:gd name="T3" fmla="*/ 2147483646 h 807"/>
              <a:gd name="T4" fmla="*/ 2147483646 w 741"/>
              <a:gd name="T5" fmla="*/ 2147483646 h 807"/>
              <a:gd name="T6" fmla="*/ 2147483646 w 741"/>
              <a:gd name="T7" fmla="*/ 2147483646 h 807"/>
              <a:gd name="T8" fmla="*/ 2147483646 w 741"/>
              <a:gd name="T9" fmla="*/ 2147483646 h 807"/>
              <a:gd name="T10" fmla="*/ 2147483646 w 741"/>
              <a:gd name="T11" fmla="*/ 2147483646 h 807"/>
              <a:gd name="T12" fmla="*/ 2147483646 w 741"/>
              <a:gd name="T13" fmla="*/ 2147483646 h 807"/>
              <a:gd name="T14" fmla="*/ 2147483646 w 741"/>
              <a:gd name="T15" fmla="*/ 2147483646 h 807"/>
              <a:gd name="T16" fmla="*/ 2147483646 w 741"/>
              <a:gd name="T17" fmla="*/ 2147483646 h 807"/>
              <a:gd name="T18" fmla="*/ 0 w 741"/>
              <a:gd name="T19" fmla="*/ 2147483646 h 807"/>
              <a:gd name="T20" fmla="*/ 0 w 741"/>
              <a:gd name="T21" fmla="*/ 2147483646 h 807"/>
              <a:gd name="T22" fmla="*/ 2147483646 w 741"/>
              <a:gd name="T23" fmla="*/ 2147483646 h 807"/>
              <a:gd name="T24" fmla="*/ 2147483646 w 741"/>
              <a:gd name="T25" fmla="*/ 2147483646 h 807"/>
              <a:gd name="T26" fmla="*/ 2147483646 w 741"/>
              <a:gd name="T27" fmla="*/ 2147483646 h 807"/>
              <a:gd name="T28" fmla="*/ 2147483646 w 741"/>
              <a:gd name="T29" fmla="*/ 2147483646 h 807"/>
              <a:gd name="T30" fmla="*/ 2147483646 w 741"/>
              <a:gd name="T31" fmla="*/ 2147483646 h 807"/>
              <a:gd name="T32" fmla="*/ 2147483646 w 741"/>
              <a:gd name="T33" fmla="*/ 2147483646 h 807"/>
              <a:gd name="T34" fmla="*/ 2147483646 w 741"/>
              <a:gd name="T35" fmla="*/ 2147483646 h 807"/>
              <a:gd name="T36" fmla="*/ 2147483646 w 741"/>
              <a:gd name="T37" fmla="*/ 2147483646 h 807"/>
              <a:gd name="T38" fmla="*/ 2147483646 w 741"/>
              <a:gd name="T39" fmla="*/ 2147483646 h 807"/>
              <a:gd name="T40" fmla="*/ 2147483646 w 741"/>
              <a:gd name="T41" fmla="*/ 2147483646 h 807"/>
              <a:gd name="T42" fmla="*/ 2147483646 w 741"/>
              <a:gd name="T43" fmla="*/ 2147483646 h 807"/>
              <a:gd name="T44" fmla="*/ 2147483646 w 741"/>
              <a:gd name="T45" fmla="*/ 2147483646 h 807"/>
              <a:gd name="T46" fmla="*/ 2147483646 w 741"/>
              <a:gd name="T47" fmla="*/ 2147483646 h 807"/>
              <a:gd name="T48" fmla="*/ 2147483646 w 741"/>
              <a:gd name="T49" fmla="*/ 2147483646 h 807"/>
              <a:gd name="T50" fmla="*/ 2147483646 w 741"/>
              <a:gd name="T51" fmla="*/ 2147483646 h 807"/>
              <a:gd name="T52" fmla="*/ 2147483646 w 741"/>
              <a:gd name="T53" fmla="*/ 2147483646 h 807"/>
              <a:gd name="T54" fmla="*/ 2147483646 w 741"/>
              <a:gd name="T55" fmla="*/ 2147483646 h 807"/>
              <a:gd name="T56" fmla="*/ 2147483646 w 741"/>
              <a:gd name="T57" fmla="*/ 2147483646 h 807"/>
              <a:gd name="T58" fmla="*/ 2147483646 w 741"/>
              <a:gd name="T59" fmla="*/ 2147483646 h 807"/>
              <a:gd name="T60" fmla="*/ 2147483646 w 741"/>
              <a:gd name="T61" fmla="*/ 2147483646 h 807"/>
              <a:gd name="T62" fmla="*/ 2147483646 w 741"/>
              <a:gd name="T63" fmla="*/ 2147483646 h 807"/>
              <a:gd name="T64" fmla="*/ 2147483646 w 741"/>
              <a:gd name="T65" fmla="*/ 2147483646 h 807"/>
              <a:gd name="T66" fmla="*/ 2147483646 w 741"/>
              <a:gd name="T67" fmla="*/ 0 h 807"/>
              <a:gd name="T68" fmla="*/ 2147483646 w 741"/>
              <a:gd name="T69" fmla="*/ 2147483646 h 807"/>
              <a:gd name="T70" fmla="*/ 2147483646 w 741"/>
              <a:gd name="T71" fmla="*/ 2147483646 h 8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1"/>
              <a:gd name="T109" fmla="*/ 0 h 807"/>
              <a:gd name="T110" fmla="*/ 741 w 741"/>
              <a:gd name="T111" fmla="*/ 807 h 8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1" h="807">
                <a:moveTo>
                  <a:pt x="243" y="26"/>
                </a:moveTo>
                <a:lnTo>
                  <a:pt x="179" y="74"/>
                </a:lnTo>
                <a:lnTo>
                  <a:pt x="144" y="131"/>
                </a:lnTo>
                <a:lnTo>
                  <a:pt x="112" y="192"/>
                </a:lnTo>
                <a:lnTo>
                  <a:pt x="92" y="224"/>
                </a:lnTo>
                <a:lnTo>
                  <a:pt x="92" y="259"/>
                </a:lnTo>
                <a:lnTo>
                  <a:pt x="109" y="300"/>
                </a:lnTo>
                <a:lnTo>
                  <a:pt x="77" y="332"/>
                </a:lnTo>
                <a:lnTo>
                  <a:pt x="26" y="420"/>
                </a:lnTo>
                <a:lnTo>
                  <a:pt x="0" y="467"/>
                </a:lnTo>
                <a:lnTo>
                  <a:pt x="0" y="482"/>
                </a:lnTo>
                <a:lnTo>
                  <a:pt x="6" y="498"/>
                </a:lnTo>
                <a:lnTo>
                  <a:pt x="28" y="503"/>
                </a:lnTo>
                <a:lnTo>
                  <a:pt x="60" y="504"/>
                </a:lnTo>
                <a:lnTo>
                  <a:pt x="79" y="511"/>
                </a:lnTo>
                <a:lnTo>
                  <a:pt x="77" y="546"/>
                </a:lnTo>
                <a:lnTo>
                  <a:pt x="67" y="587"/>
                </a:lnTo>
                <a:lnTo>
                  <a:pt x="86" y="609"/>
                </a:lnTo>
                <a:lnTo>
                  <a:pt x="80" y="639"/>
                </a:lnTo>
                <a:lnTo>
                  <a:pt x="95" y="659"/>
                </a:lnTo>
                <a:lnTo>
                  <a:pt x="110" y="713"/>
                </a:lnTo>
                <a:lnTo>
                  <a:pt x="133" y="728"/>
                </a:lnTo>
                <a:lnTo>
                  <a:pt x="167" y="728"/>
                </a:lnTo>
                <a:lnTo>
                  <a:pt x="217" y="721"/>
                </a:lnTo>
                <a:lnTo>
                  <a:pt x="269" y="713"/>
                </a:lnTo>
                <a:lnTo>
                  <a:pt x="263" y="807"/>
                </a:lnTo>
                <a:lnTo>
                  <a:pt x="658" y="681"/>
                </a:lnTo>
                <a:lnTo>
                  <a:pt x="626" y="606"/>
                </a:lnTo>
                <a:lnTo>
                  <a:pt x="634" y="549"/>
                </a:lnTo>
                <a:lnTo>
                  <a:pt x="741" y="441"/>
                </a:lnTo>
                <a:lnTo>
                  <a:pt x="741" y="155"/>
                </a:lnTo>
                <a:lnTo>
                  <a:pt x="668" y="77"/>
                </a:lnTo>
                <a:lnTo>
                  <a:pt x="577" y="35"/>
                </a:lnTo>
                <a:lnTo>
                  <a:pt x="481" y="0"/>
                </a:lnTo>
                <a:lnTo>
                  <a:pt x="355" y="18"/>
                </a:lnTo>
                <a:lnTo>
                  <a:pt x="243" y="26"/>
                </a:lnTo>
                <a:close/>
              </a:path>
            </a:pathLst>
          </a:custGeom>
          <a:solidFill>
            <a:srgbClr val="FFC080"/>
          </a:solidFill>
          <a:ln w="1588">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0" name="Freeform 268">
            <a:extLst>
              <a:ext uri="{FF2B5EF4-FFF2-40B4-BE49-F238E27FC236}">
                <a16:creationId xmlns:a16="http://schemas.microsoft.com/office/drawing/2014/main" id="{C47321B0-A56E-4A68-8AFD-9EDCC8515F9F}"/>
              </a:ext>
            </a:extLst>
          </p:cNvPr>
          <p:cNvSpPr>
            <a:spLocks/>
          </p:cNvSpPr>
          <p:nvPr/>
        </p:nvSpPr>
        <p:spPr bwMode="auto">
          <a:xfrm>
            <a:off x="8648700" y="3471644"/>
            <a:ext cx="11112" cy="3175"/>
          </a:xfrm>
          <a:custGeom>
            <a:avLst/>
            <a:gdLst>
              <a:gd name="T0" fmla="*/ 0 w 42"/>
              <a:gd name="T1" fmla="*/ 2147483646 h 9"/>
              <a:gd name="T2" fmla="*/ 2147483646 w 42"/>
              <a:gd name="T3" fmla="*/ 2147483646 h 9"/>
              <a:gd name="T4" fmla="*/ 2147483646 w 42"/>
              <a:gd name="T5" fmla="*/ 2147483646 h 9"/>
              <a:gd name="T6" fmla="*/ 2147483646 w 42"/>
              <a:gd name="T7" fmla="*/ 2147483646 h 9"/>
              <a:gd name="T8" fmla="*/ 2147483646 w 42"/>
              <a:gd name="T9" fmla="*/ 2147483646 h 9"/>
              <a:gd name="T10" fmla="*/ 2147483646 w 42"/>
              <a:gd name="T11" fmla="*/ 0 h 9"/>
              <a:gd name="T12" fmla="*/ 0 w 42"/>
              <a:gd name="T13" fmla="*/ 2147483646 h 9"/>
              <a:gd name="T14" fmla="*/ 0 60000 65536"/>
              <a:gd name="T15" fmla="*/ 0 60000 65536"/>
              <a:gd name="T16" fmla="*/ 0 60000 65536"/>
              <a:gd name="T17" fmla="*/ 0 60000 65536"/>
              <a:gd name="T18" fmla="*/ 0 60000 65536"/>
              <a:gd name="T19" fmla="*/ 0 60000 65536"/>
              <a:gd name="T20" fmla="*/ 0 60000 65536"/>
              <a:gd name="T21" fmla="*/ 0 w 42"/>
              <a:gd name="T22" fmla="*/ 0 h 9"/>
              <a:gd name="T23" fmla="*/ 42 w 4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9">
                <a:moveTo>
                  <a:pt x="0" y="3"/>
                </a:moveTo>
                <a:lnTo>
                  <a:pt x="9" y="8"/>
                </a:lnTo>
                <a:lnTo>
                  <a:pt x="30" y="6"/>
                </a:lnTo>
                <a:lnTo>
                  <a:pt x="39" y="9"/>
                </a:lnTo>
                <a:lnTo>
                  <a:pt x="42" y="2"/>
                </a:lnTo>
                <a:lnTo>
                  <a:pt x="29" y="0"/>
                </a:lnTo>
                <a:lnTo>
                  <a:pt x="0" y="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1" name="Freeform 269">
            <a:extLst>
              <a:ext uri="{FF2B5EF4-FFF2-40B4-BE49-F238E27FC236}">
                <a16:creationId xmlns:a16="http://schemas.microsoft.com/office/drawing/2014/main" id="{5D374938-3D50-4A0F-AD51-6E49EF21A92A}"/>
              </a:ext>
            </a:extLst>
          </p:cNvPr>
          <p:cNvSpPr>
            <a:spLocks/>
          </p:cNvSpPr>
          <p:nvPr/>
        </p:nvSpPr>
        <p:spPr bwMode="auto">
          <a:xfrm>
            <a:off x="8659812" y="3463707"/>
            <a:ext cx="4763" cy="7937"/>
          </a:xfrm>
          <a:custGeom>
            <a:avLst/>
            <a:gdLst>
              <a:gd name="T0" fmla="*/ 0 w 17"/>
              <a:gd name="T1" fmla="*/ 0 h 31"/>
              <a:gd name="T2" fmla="*/ 2147483646 w 17"/>
              <a:gd name="T3" fmla="*/ 2147483646 h 31"/>
              <a:gd name="T4" fmla="*/ 2147483646 w 17"/>
              <a:gd name="T5" fmla="*/ 2147483646 h 31"/>
              <a:gd name="T6" fmla="*/ 2147483646 w 17"/>
              <a:gd name="T7" fmla="*/ 2147483646 h 31"/>
              <a:gd name="T8" fmla="*/ 2147483646 w 17"/>
              <a:gd name="T9" fmla="*/ 2147483646 h 31"/>
              <a:gd name="T10" fmla="*/ 2147483646 w 17"/>
              <a:gd name="T11" fmla="*/ 2147483646 h 31"/>
              <a:gd name="T12" fmla="*/ 0 w 17"/>
              <a:gd name="T13" fmla="*/ 0 h 31"/>
              <a:gd name="T14" fmla="*/ 0 60000 65536"/>
              <a:gd name="T15" fmla="*/ 0 60000 65536"/>
              <a:gd name="T16" fmla="*/ 0 60000 65536"/>
              <a:gd name="T17" fmla="*/ 0 60000 65536"/>
              <a:gd name="T18" fmla="*/ 0 60000 65536"/>
              <a:gd name="T19" fmla="*/ 0 60000 65536"/>
              <a:gd name="T20" fmla="*/ 0 60000 65536"/>
              <a:gd name="T21" fmla="*/ 0 w 17"/>
              <a:gd name="T22" fmla="*/ 0 h 31"/>
              <a:gd name="T23" fmla="*/ 17 w 1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1">
                <a:moveTo>
                  <a:pt x="0" y="0"/>
                </a:moveTo>
                <a:lnTo>
                  <a:pt x="11" y="7"/>
                </a:lnTo>
                <a:lnTo>
                  <a:pt x="11" y="16"/>
                </a:lnTo>
                <a:lnTo>
                  <a:pt x="13" y="31"/>
                </a:lnTo>
                <a:lnTo>
                  <a:pt x="17" y="12"/>
                </a:lnTo>
                <a:lnTo>
                  <a:pt x="17" y="1"/>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2" name="Freeform 270">
            <a:extLst>
              <a:ext uri="{FF2B5EF4-FFF2-40B4-BE49-F238E27FC236}">
                <a16:creationId xmlns:a16="http://schemas.microsoft.com/office/drawing/2014/main" id="{964D897A-041D-4BAE-9628-E4647010F239}"/>
              </a:ext>
            </a:extLst>
          </p:cNvPr>
          <p:cNvSpPr>
            <a:spLocks/>
          </p:cNvSpPr>
          <p:nvPr/>
        </p:nvSpPr>
        <p:spPr bwMode="auto">
          <a:xfrm>
            <a:off x="8667750" y="3436719"/>
            <a:ext cx="4762" cy="15875"/>
          </a:xfrm>
          <a:custGeom>
            <a:avLst/>
            <a:gdLst>
              <a:gd name="T0" fmla="*/ 2147483646 w 19"/>
              <a:gd name="T1" fmla="*/ 0 h 60"/>
              <a:gd name="T2" fmla="*/ 2147483646 w 19"/>
              <a:gd name="T3" fmla="*/ 2147483646 h 60"/>
              <a:gd name="T4" fmla="*/ 0 w 19"/>
              <a:gd name="T5" fmla="*/ 2147483646 h 60"/>
              <a:gd name="T6" fmla="*/ 2147483646 w 19"/>
              <a:gd name="T7" fmla="*/ 2147483646 h 60"/>
              <a:gd name="T8" fmla="*/ 2147483646 w 19"/>
              <a:gd name="T9" fmla="*/ 0 h 60"/>
              <a:gd name="T10" fmla="*/ 0 60000 65536"/>
              <a:gd name="T11" fmla="*/ 0 60000 65536"/>
              <a:gd name="T12" fmla="*/ 0 60000 65536"/>
              <a:gd name="T13" fmla="*/ 0 60000 65536"/>
              <a:gd name="T14" fmla="*/ 0 60000 65536"/>
              <a:gd name="T15" fmla="*/ 0 w 19"/>
              <a:gd name="T16" fmla="*/ 0 h 60"/>
              <a:gd name="T17" fmla="*/ 19 w 19"/>
              <a:gd name="T18" fmla="*/ 60 h 60"/>
            </a:gdLst>
            <a:ahLst/>
            <a:cxnLst>
              <a:cxn ang="T10">
                <a:pos x="T0" y="T1"/>
              </a:cxn>
              <a:cxn ang="T11">
                <a:pos x="T2" y="T3"/>
              </a:cxn>
              <a:cxn ang="T12">
                <a:pos x="T4" y="T5"/>
              </a:cxn>
              <a:cxn ang="T13">
                <a:pos x="T6" y="T7"/>
              </a:cxn>
              <a:cxn ang="T14">
                <a:pos x="T8" y="T9"/>
              </a:cxn>
            </a:cxnLst>
            <a:rect l="T15" t="T16" r="T17" b="T18"/>
            <a:pathLst>
              <a:path w="19" h="60">
                <a:moveTo>
                  <a:pt x="19" y="0"/>
                </a:moveTo>
                <a:lnTo>
                  <a:pt x="5" y="34"/>
                </a:lnTo>
                <a:lnTo>
                  <a:pt x="0" y="60"/>
                </a:lnTo>
                <a:lnTo>
                  <a:pt x="9" y="43"/>
                </a:lnTo>
                <a:lnTo>
                  <a:pt x="1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3" name="Freeform 271">
            <a:extLst>
              <a:ext uri="{FF2B5EF4-FFF2-40B4-BE49-F238E27FC236}">
                <a16:creationId xmlns:a16="http://schemas.microsoft.com/office/drawing/2014/main" id="{0E4EA8FD-5B73-4466-817F-C6206282C225}"/>
              </a:ext>
            </a:extLst>
          </p:cNvPr>
          <p:cNvSpPr>
            <a:spLocks/>
          </p:cNvSpPr>
          <p:nvPr/>
        </p:nvSpPr>
        <p:spPr bwMode="auto">
          <a:xfrm>
            <a:off x="8670925" y="3420844"/>
            <a:ext cx="20637" cy="14288"/>
          </a:xfrm>
          <a:custGeom>
            <a:avLst/>
            <a:gdLst>
              <a:gd name="T0" fmla="*/ 0 w 80"/>
              <a:gd name="T1" fmla="*/ 0 h 51"/>
              <a:gd name="T2" fmla="*/ 2147483646 w 80"/>
              <a:gd name="T3" fmla="*/ 2147483646 h 51"/>
              <a:gd name="T4" fmla="*/ 2147483646 w 80"/>
              <a:gd name="T5" fmla="*/ 2147483646 h 51"/>
              <a:gd name="T6" fmla="*/ 2147483646 w 80"/>
              <a:gd name="T7" fmla="*/ 2147483646 h 51"/>
              <a:gd name="T8" fmla="*/ 2147483646 w 80"/>
              <a:gd name="T9" fmla="*/ 2147483646 h 51"/>
              <a:gd name="T10" fmla="*/ 2147483646 w 80"/>
              <a:gd name="T11" fmla="*/ 2147483646 h 51"/>
              <a:gd name="T12" fmla="*/ 2147483646 w 80"/>
              <a:gd name="T13" fmla="*/ 2147483646 h 51"/>
              <a:gd name="T14" fmla="*/ 2147483646 w 80"/>
              <a:gd name="T15" fmla="*/ 2147483646 h 51"/>
              <a:gd name="T16" fmla="*/ 2147483646 w 80"/>
              <a:gd name="T17" fmla="*/ 2147483646 h 51"/>
              <a:gd name="T18" fmla="*/ 2147483646 w 80"/>
              <a:gd name="T19" fmla="*/ 2147483646 h 51"/>
              <a:gd name="T20" fmla="*/ 0 w 80"/>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51"/>
              <a:gd name="T35" fmla="*/ 80 w 80"/>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51">
                <a:moveTo>
                  <a:pt x="0" y="0"/>
                </a:moveTo>
                <a:lnTo>
                  <a:pt x="17" y="28"/>
                </a:lnTo>
                <a:lnTo>
                  <a:pt x="13" y="35"/>
                </a:lnTo>
                <a:lnTo>
                  <a:pt x="13" y="40"/>
                </a:lnTo>
                <a:lnTo>
                  <a:pt x="9" y="51"/>
                </a:lnTo>
                <a:lnTo>
                  <a:pt x="20" y="34"/>
                </a:lnTo>
                <a:lnTo>
                  <a:pt x="35" y="34"/>
                </a:lnTo>
                <a:lnTo>
                  <a:pt x="52" y="28"/>
                </a:lnTo>
                <a:lnTo>
                  <a:pt x="80" y="26"/>
                </a:lnTo>
                <a:lnTo>
                  <a:pt x="52" y="9"/>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4" name="Freeform 272">
            <a:extLst>
              <a:ext uri="{FF2B5EF4-FFF2-40B4-BE49-F238E27FC236}">
                <a16:creationId xmlns:a16="http://schemas.microsoft.com/office/drawing/2014/main" id="{4E3048E8-804C-4B00-A22F-EB3AE2BEE7E5}"/>
              </a:ext>
            </a:extLst>
          </p:cNvPr>
          <p:cNvSpPr>
            <a:spLocks/>
          </p:cNvSpPr>
          <p:nvPr/>
        </p:nvSpPr>
        <p:spPr bwMode="auto">
          <a:xfrm>
            <a:off x="8666162" y="3401794"/>
            <a:ext cx="34925" cy="12700"/>
          </a:xfrm>
          <a:custGeom>
            <a:avLst/>
            <a:gdLst>
              <a:gd name="T0" fmla="*/ 0 w 135"/>
              <a:gd name="T1" fmla="*/ 2147483646 h 48"/>
              <a:gd name="T2" fmla="*/ 2147483646 w 135"/>
              <a:gd name="T3" fmla="*/ 2147483646 h 48"/>
              <a:gd name="T4" fmla="*/ 2147483646 w 135"/>
              <a:gd name="T5" fmla="*/ 2147483646 h 48"/>
              <a:gd name="T6" fmla="*/ 2147483646 w 135"/>
              <a:gd name="T7" fmla="*/ 2147483646 h 48"/>
              <a:gd name="T8" fmla="*/ 2147483646 w 135"/>
              <a:gd name="T9" fmla="*/ 2147483646 h 48"/>
              <a:gd name="T10" fmla="*/ 2147483646 w 135"/>
              <a:gd name="T11" fmla="*/ 2147483646 h 48"/>
              <a:gd name="T12" fmla="*/ 2147483646 w 135"/>
              <a:gd name="T13" fmla="*/ 2147483646 h 48"/>
              <a:gd name="T14" fmla="*/ 2147483646 w 135"/>
              <a:gd name="T15" fmla="*/ 2147483646 h 48"/>
              <a:gd name="T16" fmla="*/ 2147483646 w 135"/>
              <a:gd name="T17" fmla="*/ 2147483646 h 48"/>
              <a:gd name="T18" fmla="*/ 2147483646 w 135"/>
              <a:gd name="T19" fmla="*/ 0 h 48"/>
              <a:gd name="T20" fmla="*/ 2147483646 w 135"/>
              <a:gd name="T21" fmla="*/ 2147483646 h 48"/>
              <a:gd name="T22" fmla="*/ 2147483646 w 135"/>
              <a:gd name="T23" fmla="*/ 2147483646 h 48"/>
              <a:gd name="T24" fmla="*/ 2147483646 w 135"/>
              <a:gd name="T25" fmla="*/ 2147483646 h 48"/>
              <a:gd name="T26" fmla="*/ 2147483646 w 135"/>
              <a:gd name="T27" fmla="*/ 2147483646 h 48"/>
              <a:gd name="T28" fmla="*/ 0 w 135"/>
              <a:gd name="T29" fmla="*/ 2147483646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
              <a:gd name="T46" fmla="*/ 0 h 48"/>
              <a:gd name="T47" fmla="*/ 135 w 135"/>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 h="48">
                <a:moveTo>
                  <a:pt x="0" y="25"/>
                </a:moveTo>
                <a:lnTo>
                  <a:pt x="6" y="42"/>
                </a:lnTo>
                <a:lnTo>
                  <a:pt x="20" y="48"/>
                </a:lnTo>
                <a:lnTo>
                  <a:pt x="42" y="34"/>
                </a:lnTo>
                <a:lnTo>
                  <a:pt x="69" y="25"/>
                </a:lnTo>
                <a:lnTo>
                  <a:pt x="113" y="24"/>
                </a:lnTo>
                <a:lnTo>
                  <a:pt x="135" y="27"/>
                </a:lnTo>
                <a:lnTo>
                  <a:pt x="101" y="12"/>
                </a:lnTo>
                <a:lnTo>
                  <a:pt x="77" y="6"/>
                </a:lnTo>
                <a:lnTo>
                  <a:pt x="80" y="0"/>
                </a:lnTo>
                <a:lnTo>
                  <a:pt x="57" y="9"/>
                </a:lnTo>
                <a:lnTo>
                  <a:pt x="59" y="3"/>
                </a:lnTo>
                <a:lnTo>
                  <a:pt x="40" y="12"/>
                </a:lnTo>
                <a:lnTo>
                  <a:pt x="23" y="12"/>
                </a:lnTo>
                <a:lnTo>
                  <a:pt x="0" y="2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5" name="Freeform 273">
            <a:extLst>
              <a:ext uri="{FF2B5EF4-FFF2-40B4-BE49-F238E27FC236}">
                <a16:creationId xmlns:a16="http://schemas.microsoft.com/office/drawing/2014/main" id="{2AA15369-B69D-4F12-960A-41EEB880D493}"/>
              </a:ext>
            </a:extLst>
          </p:cNvPr>
          <p:cNvSpPr>
            <a:spLocks/>
          </p:cNvSpPr>
          <p:nvPr/>
        </p:nvSpPr>
        <p:spPr bwMode="auto">
          <a:xfrm>
            <a:off x="8745537" y="3419257"/>
            <a:ext cx="20638" cy="41275"/>
          </a:xfrm>
          <a:custGeom>
            <a:avLst/>
            <a:gdLst>
              <a:gd name="T0" fmla="*/ 0 w 78"/>
              <a:gd name="T1" fmla="*/ 2147483646 h 159"/>
              <a:gd name="T2" fmla="*/ 2147483646 w 78"/>
              <a:gd name="T3" fmla="*/ 2147483646 h 159"/>
              <a:gd name="T4" fmla="*/ 2147483646 w 78"/>
              <a:gd name="T5" fmla="*/ 2147483646 h 159"/>
              <a:gd name="T6" fmla="*/ 2147483646 w 78"/>
              <a:gd name="T7" fmla="*/ 2147483646 h 159"/>
              <a:gd name="T8" fmla="*/ 2147483646 w 78"/>
              <a:gd name="T9" fmla="*/ 2147483646 h 159"/>
              <a:gd name="T10" fmla="*/ 2147483646 w 78"/>
              <a:gd name="T11" fmla="*/ 2147483646 h 159"/>
              <a:gd name="T12" fmla="*/ 2147483646 w 78"/>
              <a:gd name="T13" fmla="*/ 2147483646 h 159"/>
              <a:gd name="T14" fmla="*/ 2147483646 w 78"/>
              <a:gd name="T15" fmla="*/ 2147483646 h 159"/>
              <a:gd name="T16" fmla="*/ 2147483646 w 78"/>
              <a:gd name="T17" fmla="*/ 2147483646 h 159"/>
              <a:gd name="T18" fmla="*/ 2147483646 w 78"/>
              <a:gd name="T19" fmla="*/ 2147483646 h 159"/>
              <a:gd name="T20" fmla="*/ 2147483646 w 78"/>
              <a:gd name="T21" fmla="*/ 2147483646 h 159"/>
              <a:gd name="T22" fmla="*/ 2147483646 w 78"/>
              <a:gd name="T23" fmla="*/ 2147483646 h 159"/>
              <a:gd name="T24" fmla="*/ 2147483646 w 78"/>
              <a:gd name="T25" fmla="*/ 2147483646 h 159"/>
              <a:gd name="T26" fmla="*/ 2147483646 w 78"/>
              <a:gd name="T27" fmla="*/ 2147483646 h 159"/>
              <a:gd name="T28" fmla="*/ 2147483646 w 78"/>
              <a:gd name="T29" fmla="*/ 2147483646 h 159"/>
              <a:gd name="T30" fmla="*/ 2147483646 w 78"/>
              <a:gd name="T31" fmla="*/ 2147483646 h 159"/>
              <a:gd name="T32" fmla="*/ 2147483646 w 78"/>
              <a:gd name="T33" fmla="*/ 2147483646 h 159"/>
              <a:gd name="T34" fmla="*/ 2147483646 w 78"/>
              <a:gd name="T35" fmla="*/ 2147483646 h 159"/>
              <a:gd name="T36" fmla="*/ 2147483646 w 78"/>
              <a:gd name="T37" fmla="*/ 2147483646 h 159"/>
              <a:gd name="T38" fmla="*/ 2147483646 w 78"/>
              <a:gd name="T39" fmla="*/ 2147483646 h 159"/>
              <a:gd name="T40" fmla="*/ 2147483646 w 78"/>
              <a:gd name="T41" fmla="*/ 0 h 159"/>
              <a:gd name="T42" fmla="*/ 2147483646 w 78"/>
              <a:gd name="T43" fmla="*/ 2147483646 h 159"/>
              <a:gd name="T44" fmla="*/ 0 w 78"/>
              <a:gd name="T45" fmla="*/ 2147483646 h 1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159"/>
              <a:gd name="T71" fmla="*/ 78 w 78"/>
              <a:gd name="T72" fmla="*/ 159 h 1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159">
                <a:moveTo>
                  <a:pt x="0" y="30"/>
                </a:moveTo>
                <a:lnTo>
                  <a:pt x="24" y="10"/>
                </a:lnTo>
                <a:lnTo>
                  <a:pt x="52" y="15"/>
                </a:lnTo>
                <a:lnTo>
                  <a:pt x="68" y="41"/>
                </a:lnTo>
                <a:lnTo>
                  <a:pt x="71" y="77"/>
                </a:lnTo>
                <a:lnTo>
                  <a:pt x="68" y="105"/>
                </a:lnTo>
                <a:lnTo>
                  <a:pt x="59" y="128"/>
                </a:lnTo>
                <a:lnTo>
                  <a:pt x="44" y="93"/>
                </a:lnTo>
                <a:lnTo>
                  <a:pt x="31" y="73"/>
                </a:lnTo>
                <a:lnTo>
                  <a:pt x="5" y="60"/>
                </a:lnTo>
                <a:lnTo>
                  <a:pt x="25" y="89"/>
                </a:lnTo>
                <a:lnTo>
                  <a:pt x="47" y="111"/>
                </a:lnTo>
                <a:lnTo>
                  <a:pt x="49" y="134"/>
                </a:lnTo>
                <a:lnTo>
                  <a:pt x="40" y="156"/>
                </a:lnTo>
                <a:lnTo>
                  <a:pt x="28" y="159"/>
                </a:lnTo>
                <a:lnTo>
                  <a:pt x="61" y="151"/>
                </a:lnTo>
                <a:lnTo>
                  <a:pt x="77" y="117"/>
                </a:lnTo>
                <a:lnTo>
                  <a:pt x="78" y="73"/>
                </a:lnTo>
                <a:lnTo>
                  <a:pt x="77" y="33"/>
                </a:lnTo>
                <a:lnTo>
                  <a:pt x="59" y="7"/>
                </a:lnTo>
                <a:lnTo>
                  <a:pt x="34" y="0"/>
                </a:lnTo>
                <a:lnTo>
                  <a:pt x="10" y="4"/>
                </a:lnTo>
                <a:lnTo>
                  <a:pt x="0" y="3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6" name="Freeform 274">
            <a:extLst>
              <a:ext uri="{FF2B5EF4-FFF2-40B4-BE49-F238E27FC236}">
                <a16:creationId xmlns:a16="http://schemas.microsoft.com/office/drawing/2014/main" id="{45FE7CAD-6F6E-4D29-86E8-5DB917696520}"/>
              </a:ext>
            </a:extLst>
          </p:cNvPr>
          <p:cNvSpPr>
            <a:spLocks/>
          </p:cNvSpPr>
          <p:nvPr/>
        </p:nvSpPr>
        <p:spPr bwMode="auto">
          <a:xfrm>
            <a:off x="8740775" y="3412907"/>
            <a:ext cx="33337" cy="55562"/>
          </a:xfrm>
          <a:custGeom>
            <a:avLst/>
            <a:gdLst>
              <a:gd name="T0" fmla="*/ 0 w 129"/>
              <a:gd name="T1" fmla="*/ 2147483646 h 215"/>
              <a:gd name="T2" fmla="*/ 2147483646 w 129"/>
              <a:gd name="T3" fmla="*/ 2147483646 h 215"/>
              <a:gd name="T4" fmla="*/ 2147483646 w 129"/>
              <a:gd name="T5" fmla="*/ 2147483646 h 215"/>
              <a:gd name="T6" fmla="*/ 2147483646 w 129"/>
              <a:gd name="T7" fmla="*/ 2147483646 h 215"/>
              <a:gd name="T8" fmla="*/ 2147483646 w 129"/>
              <a:gd name="T9" fmla="*/ 2147483646 h 215"/>
              <a:gd name="T10" fmla="*/ 2147483646 w 129"/>
              <a:gd name="T11" fmla="*/ 2147483646 h 215"/>
              <a:gd name="T12" fmla="*/ 2147483646 w 129"/>
              <a:gd name="T13" fmla="*/ 2147483646 h 215"/>
              <a:gd name="T14" fmla="*/ 2147483646 w 129"/>
              <a:gd name="T15" fmla="*/ 2147483646 h 215"/>
              <a:gd name="T16" fmla="*/ 2147483646 w 129"/>
              <a:gd name="T17" fmla="*/ 2147483646 h 215"/>
              <a:gd name="T18" fmla="*/ 2147483646 w 129"/>
              <a:gd name="T19" fmla="*/ 2147483646 h 215"/>
              <a:gd name="T20" fmla="*/ 2147483646 w 129"/>
              <a:gd name="T21" fmla="*/ 2147483646 h 215"/>
              <a:gd name="T22" fmla="*/ 2147483646 w 129"/>
              <a:gd name="T23" fmla="*/ 2147483646 h 215"/>
              <a:gd name="T24" fmla="*/ 2147483646 w 129"/>
              <a:gd name="T25" fmla="*/ 2147483646 h 215"/>
              <a:gd name="T26" fmla="*/ 2147483646 w 129"/>
              <a:gd name="T27" fmla="*/ 2147483646 h 215"/>
              <a:gd name="T28" fmla="*/ 2147483646 w 129"/>
              <a:gd name="T29" fmla="*/ 2147483646 h 215"/>
              <a:gd name="T30" fmla="*/ 2147483646 w 129"/>
              <a:gd name="T31" fmla="*/ 2147483646 h 215"/>
              <a:gd name="T32" fmla="*/ 2147483646 w 129"/>
              <a:gd name="T33" fmla="*/ 2147483646 h 215"/>
              <a:gd name="T34" fmla="*/ 2147483646 w 129"/>
              <a:gd name="T35" fmla="*/ 2147483646 h 215"/>
              <a:gd name="T36" fmla="*/ 2147483646 w 129"/>
              <a:gd name="T37" fmla="*/ 2147483646 h 215"/>
              <a:gd name="T38" fmla="*/ 2147483646 w 129"/>
              <a:gd name="T39" fmla="*/ 2147483646 h 215"/>
              <a:gd name="T40" fmla="*/ 2147483646 w 129"/>
              <a:gd name="T41" fmla="*/ 2147483646 h 215"/>
              <a:gd name="T42" fmla="*/ 2147483646 w 129"/>
              <a:gd name="T43" fmla="*/ 2147483646 h 215"/>
              <a:gd name="T44" fmla="*/ 2147483646 w 129"/>
              <a:gd name="T45" fmla="*/ 2147483646 h 215"/>
              <a:gd name="T46" fmla="*/ 2147483646 w 129"/>
              <a:gd name="T47" fmla="*/ 0 h 215"/>
              <a:gd name="T48" fmla="*/ 2147483646 w 129"/>
              <a:gd name="T49" fmla="*/ 2147483646 h 215"/>
              <a:gd name="T50" fmla="*/ 2147483646 w 129"/>
              <a:gd name="T51" fmla="*/ 2147483646 h 215"/>
              <a:gd name="T52" fmla="*/ 0 w 129"/>
              <a:gd name="T53" fmla="*/ 2147483646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9"/>
              <a:gd name="T82" fmla="*/ 0 h 215"/>
              <a:gd name="T83" fmla="*/ 129 w 129"/>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9" h="215">
                <a:moveTo>
                  <a:pt x="0" y="53"/>
                </a:moveTo>
                <a:lnTo>
                  <a:pt x="20" y="19"/>
                </a:lnTo>
                <a:lnTo>
                  <a:pt x="54" y="9"/>
                </a:lnTo>
                <a:lnTo>
                  <a:pt x="95" y="16"/>
                </a:lnTo>
                <a:lnTo>
                  <a:pt x="109" y="35"/>
                </a:lnTo>
                <a:lnTo>
                  <a:pt x="120" y="67"/>
                </a:lnTo>
                <a:lnTo>
                  <a:pt x="120" y="93"/>
                </a:lnTo>
                <a:lnTo>
                  <a:pt x="114" y="111"/>
                </a:lnTo>
                <a:lnTo>
                  <a:pt x="114" y="137"/>
                </a:lnTo>
                <a:lnTo>
                  <a:pt x="107" y="168"/>
                </a:lnTo>
                <a:lnTo>
                  <a:pt x="80" y="198"/>
                </a:lnTo>
                <a:lnTo>
                  <a:pt x="63" y="198"/>
                </a:lnTo>
                <a:lnTo>
                  <a:pt x="40" y="198"/>
                </a:lnTo>
                <a:lnTo>
                  <a:pt x="40" y="203"/>
                </a:lnTo>
                <a:lnTo>
                  <a:pt x="57" y="215"/>
                </a:lnTo>
                <a:lnTo>
                  <a:pt x="76" y="211"/>
                </a:lnTo>
                <a:lnTo>
                  <a:pt x="101" y="201"/>
                </a:lnTo>
                <a:lnTo>
                  <a:pt x="121" y="171"/>
                </a:lnTo>
                <a:lnTo>
                  <a:pt x="123" y="121"/>
                </a:lnTo>
                <a:lnTo>
                  <a:pt x="129" y="87"/>
                </a:lnTo>
                <a:lnTo>
                  <a:pt x="129" y="58"/>
                </a:lnTo>
                <a:lnTo>
                  <a:pt x="117" y="32"/>
                </a:lnTo>
                <a:lnTo>
                  <a:pt x="103" y="9"/>
                </a:lnTo>
                <a:lnTo>
                  <a:pt x="69" y="0"/>
                </a:lnTo>
                <a:lnTo>
                  <a:pt x="20" y="6"/>
                </a:lnTo>
                <a:lnTo>
                  <a:pt x="3" y="19"/>
                </a:lnTo>
                <a:lnTo>
                  <a:pt x="0" y="5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7" name="Freeform 275">
            <a:extLst>
              <a:ext uri="{FF2B5EF4-FFF2-40B4-BE49-F238E27FC236}">
                <a16:creationId xmlns:a16="http://schemas.microsoft.com/office/drawing/2014/main" id="{9CD64D5F-7925-48C4-921C-72537AB1FB2D}"/>
              </a:ext>
            </a:extLst>
          </p:cNvPr>
          <p:cNvSpPr>
            <a:spLocks/>
          </p:cNvSpPr>
          <p:nvPr/>
        </p:nvSpPr>
        <p:spPr bwMode="auto">
          <a:xfrm>
            <a:off x="8723312" y="3473232"/>
            <a:ext cx="30163" cy="47625"/>
          </a:xfrm>
          <a:custGeom>
            <a:avLst/>
            <a:gdLst>
              <a:gd name="T0" fmla="*/ 2147483646 w 118"/>
              <a:gd name="T1" fmla="*/ 0 h 179"/>
              <a:gd name="T2" fmla="*/ 2147483646 w 118"/>
              <a:gd name="T3" fmla="*/ 2147483646 h 179"/>
              <a:gd name="T4" fmla="*/ 2147483646 w 118"/>
              <a:gd name="T5" fmla="*/ 2147483646 h 179"/>
              <a:gd name="T6" fmla="*/ 2147483646 w 118"/>
              <a:gd name="T7" fmla="*/ 2147483646 h 179"/>
              <a:gd name="T8" fmla="*/ 2147483646 w 118"/>
              <a:gd name="T9" fmla="*/ 2147483646 h 179"/>
              <a:gd name="T10" fmla="*/ 0 w 118"/>
              <a:gd name="T11" fmla="*/ 2147483646 h 179"/>
              <a:gd name="T12" fmla="*/ 2147483646 w 118"/>
              <a:gd name="T13" fmla="*/ 2147483646 h 179"/>
              <a:gd name="T14" fmla="*/ 2147483646 w 118"/>
              <a:gd name="T15" fmla="*/ 2147483646 h 179"/>
              <a:gd name="T16" fmla="*/ 2147483646 w 118"/>
              <a:gd name="T17" fmla="*/ 2147483646 h 179"/>
              <a:gd name="T18" fmla="*/ 2147483646 w 118"/>
              <a:gd name="T19" fmla="*/ 0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79"/>
              <a:gd name="T32" fmla="*/ 118 w 118"/>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79">
                <a:moveTo>
                  <a:pt x="118" y="0"/>
                </a:moveTo>
                <a:lnTo>
                  <a:pt x="102" y="39"/>
                </a:lnTo>
                <a:lnTo>
                  <a:pt x="77" y="80"/>
                </a:lnTo>
                <a:lnTo>
                  <a:pt x="52" y="116"/>
                </a:lnTo>
                <a:lnTo>
                  <a:pt x="17" y="164"/>
                </a:lnTo>
                <a:lnTo>
                  <a:pt x="0" y="179"/>
                </a:lnTo>
                <a:lnTo>
                  <a:pt x="39" y="159"/>
                </a:lnTo>
                <a:lnTo>
                  <a:pt x="70" y="115"/>
                </a:lnTo>
                <a:lnTo>
                  <a:pt x="99" y="67"/>
                </a:lnTo>
                <a:lnTo>
                  <a:pt x="118"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8" name="Freeform 276">
            <a:extLst>
              <a:ext uri="{FF2B5EF4-FFF2-40B4-BE49-F238E27FC236}">
                <a16:creationId xmlns:a16="http://schemas.microsoft.com/office/drawing/2014/main" id="{E17446F2-4CEE-44FC-896C-BEFFA90AF9FA}"/>
              </a:ext>
            </a:extLst>
          </p:cNvPr>
          <p:cNvSpPr>
            <a:spLocks/>
          </p:cNvSpPr>
          <p:nvPr/>
        </p:nvSpPr>
        <p:spPr bwMode="auto">
          <a:xfrm>
            <a:off x="8670925" y="3312894"/>
            <a:ext cx="177800" cy="176213"/>
          </a:xfrm>
          <a:custGeom>
            <a:avLst/>
            <a:gdLst>
              <a:gd name="T0" fmla="*/ 2147483646 w 671"/>
              <a:gd name="T1" fmla="*/ 2147483646 h 670"/>
              <a:gd name="T2" fmla="*/ 2147483646 w 671"/>
              <a:gd name="T3" fmla="*/ 2147483646 h 670"/>
              <a:gd name="T4" fmla="*/ 2147483646 w 671"/>
              <a:gd name="T5" fmla="*/ 2147483646 h 670"/>
              <a:gd name="T6" fmla="*/ 2147483646 w 671"/>
              <a:gd name="T7" fmla="*/ 2147483646 h 670"/>
              <a:gd name="T8" fmla="*/ 2147483646 w 671"/>
              <a:gd name="T9" fmla="*/ 2147483646 h 670"/>
              <a:gd name="T10" fmla="*/ 2147483646 w 671"/>
              <a:gd name="T11" fmla="*/ 2147483646 h 670"/>
              <a:gd name="T12" fmla="*/ 2147483646 w 671"/>
              <a:gd name="T13" fmla="*/ 2147483646 h 670"/>
              <a:gd name="T14" fmla="*/ 2147483646 w 671"/>
              <a:gd name="T15" fmla="*/ 2147483646 h 670"/>
              <a:gd name="T16" fmla="*/ 2147483646 w 671"/>
              <a:gd name="T17" fmla="*/ 2147483646 h 670"/>
              <a:gd name="T18" fmla="*/ 2147483646 w 671"/>
              <a:gd name="T19" fmla="*/ 2147483646 h 670"/>
              <a:gd name="T20" fmla="*/ 2147483646 w 671"/>
              <a:gd name="T21" fmla="*/ 2147483646 h 670"/>
              <a:gd name="T22" fmla="*/ 2147483646 w 671"/>
              <a:gd name="T23" fmla="*/ 2147483646 h 670"/>
              <a:gd name="T24" fmla="*/ 2147483646 w 671"/>
              <a:gd name="T25" fmla="*/ 2147483646 h 670"/>
              <a:gd name="T26" fmla="*/ 2147483646 w 671"/>
              <a:gd name="T27" fmla="*/ 2147483646 h 670"/>
              <a:gd name="T28" fmla="*/ 2147483646 w 671"/>
              <a:gd name="T29" fmla="*/ 2147483646 h 670"/>
              <a:gd name="T30" fmla="*/ 2147483646 w 671"/>
              <a:gd name="T31" fmla="*/ 2147483646 h 670"/>
              <a:gd name="T32" fmla="*/ 2147483646 w 671"/>
              <a:gd name="T33" fmla="*/ 2147483646 h 670"/>
              <a:gd name="T34" fmla="*/ 2147483646 w 671"/>
              <a:gd name="T35" fmla="*/ 2147483646 h 670"/>
              <a:gd name="T36" fmla="*/ 2147483646 w 671"/>
              <a:gd name="T37" fmla="*/ 2147483646 h 670"/>
              <a:gd name="T38" fmla="*/ 2147483646 w 671"/>
              <a:gd name="T39" fmla="*/ 2147483646 h 670"/>
              <a:gd name="T40" fmla="*/ 2147483646 w 671"/>
              <a:gd name="T41" fmla="*/ 2147483646 h 670"/>
              <a:gd name="T42" fmla="*/ 2147483646 w 671"/>
              <a:gd name="T43" fmla="*/ 2147483646 h 670"/>
              <a:gd name="T44" fmla="*/ 2147483646 w 671"/>
              <a:gd name="T45" fmla="*/ 2147483646 h 670"/>
              <a:gd name="T46" fmla="*/ 2147483646 w 671"/>
              <a:gd name="T47" fmla="*/ 2147483646 h 670"/>
              <a:gd name="T48" fmla="*/ 2147483646 w 671"/>
              <a:gd name="T49" fmla="*/ 2147483646 h 670"/>
              <a:gd name="T50" fmla="*/ 2147483646 w 671"/>
              <a:gd name="T51" fmla="*/ 2147483646 h 670"/>
              <a:gd name="T52" fmla="*/ 2147483646 w 671"/>
              <a:gd name="T53" fmla="*/ 2147483646 h 670"/>
              <a:gd name="T54" fmla="*/ 2147483646 w 671"/>
              <a:gd name="T55" fmla="*/ 2147483646 h 670"/>
              <a:gd name="T56" fmla="*/ 2147483646 w 671"/>
              <a:gd name="T57" fmla="*/ 2147483646 h 670"/>
              <a:gd name="T58" fmla="*/ 2147483646 w 671"/>
              <a:gd name="T59" fmla="*/ 2147483646 h 670"/>
              <a:gd name="T60" fmla="*/ 2147483646 w 671"/>
              <a:gd name="T61" fmla="*/ 0 h 670"/>
              <a:gd name="T62" fmla="*/ 2147483646 w 671"/>
              <a:gd name="T63" fmla="*/ 2147483646 h 670"/>
              <a:gd name="T64" fmla="*/ 2147483646 w 671"/>
              <a:gd name="T65" fmla="*/ 2147483646 h 670"/>
              <a:gd name="T66" fmla="*/ 2147483646 w 671"/>
              <a:gd name="T67" fmla="*/ 2147483646 h 670"/>
              <a:gd name="T68" fmla="*/ 2147483646 w 671"/>
              <a:gd name="T69" fmla="*/ 2147483646 h 670"/>
              <a:gd name="T70" fmla="*/ 0 w 671"/>
              <a:gd name="T71" fmla="*/ 2147483646 h 670"/>
              <a:gd name="T72" fmla="*/ 2147483646 w 671"/>
              <a:gd name="T73" fmla="*/ 2147483646 h 670"/>
              <a:gd name="T74" fmla="*/ 2147483646 w 671"/>
              <a:gd name="T75" fmla="*/ 2147483646 h 6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1"/>
              <a:gd name="T115" fmla="*/ 0 h 670"/>
              <a:gd name="T116" fmla="*/ 671 w 671"/>
              <a:gd name="T117" fmla="*/ 670 h 6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1" h="670">
                <a:moveTo>
                  <a:pt x="54" y="193"/>
                </a:moveTo>
                <a:lnTo>
                  <a:pt x="155" y="177"/>
                </a:lnTo>
                <a:lnTo>
                  <a:pt x="223" y="187"/>
                </a:lnTo>
                <a:lnTo>
                  <a:pt x="264" y="234"/>
                </a:lnTo>
                <a:lnTo>
                  <a:pt x="238" y="290"/>
                </a:lnTo>
                <a:lnTo>
                  <a:pt x="206" y="311"/>
                </a:lnTo>
                <a:lnTo>
                  <a:pt x="197" y="366"/>
                </a:lnTo>
                <a:lnTo>
                  <a:pt x="217" y="401"/>
                </a:lnTo>
                <a:lnTo>
                  <a:pt x="200" y="453"/>
                </a:lnTo>
                <a:lnTo>
                  <a:pt x="242" y="453"/>
                </a:lnTo>
                <a:lnTo>
                  <a:pt x="254" y="394"/>
                </a:lnTo>
                <a:lnTo>
                  <a:pt x="280" y="366"/>
                </a:lnTo>
                <a:lnTo>
                  <a:pt x="329" y="366"/>
                </a:lnTo>
                <a:lnTo>
                  <a:pt x="378" y="378"/>
                </a:lnTo>
                <a:lnTo>
                  <a:pt x="393" y="419"/>
                </a:lnTo>
                <a:lnTo>
                  <a:pt x="399" y="475"/>
                </a:lnTo>
                <a:lnTo>
                  <a:pt x="393" y="516"/>
                </a:lnTo>
                <a:lnTo>
                  <a:pt x="393" y="547"/>
                </a:lnTo>
                <a:lnTo>
                  <a:pt x="396" y="581"/>
                </a:lnTo>
                <a:lnTo>
                  <a:pt x="428" y="613"/>
                </a:lnTo>
                <a:lnTo>
                  <a:pt x="451" y="632"/>
                </a:lnTo>
                <a:lnTo>
                  <a:pt x="510" y="670"/>
                </a:lnTo>
                <a:lnTo>
                  <a:pt x="620" y="558"/>
                </a:lnTo>
                <a:lnTo>
                  <a:pt x="652" y="466"/>
                </a:lnTo>
                <a:lnTo>
                  <a:pt x="665" y="318"/>
                </a:lnTo>
                <a:lnTo>
                  <a:pt x="671" y="215"/>
                </a:lnTo>
                <a:lnTo>
                  <a:pt x="658" y="114"/>
                </a:lnTo>
                <a:lnTo>
                  <a:pt x="629" y="59"/>
                </a:lnTo>
                <a:lnTo>
                  <a:pt x="562" y="21"/>
                </a:lnTo>
                <a:lnTo>
                  <a:pt x="502" y="8"/>
                </a:lnTo>
                <a:lnTo>
                  <a:pt x="384" y="0"/>
                </a:lnTo>
                <a:lnTo>
                  <a:pt x="270" y="5"/>
                </a:lnTo>
                <a:lnTo>
                  <a:pt x="129" y="30"/>
                </a:lnTo>
                <a:lnTo>
                  <a:pt x="64" y="62"/>
                </a:lnTo>
                <a:lnTo>
                  <a:pt x="32" y="94"/>
                </a:lnTo>
                <a:lnTo>
                  <a:pt x="0" y="140"/>
                </a:lnTo>
                <a:lnTo>
                  <a:pt x="6" y="166"/>
                </a:lnTo>
                <a:lnTo>
                  <a:pt x="54" y="19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9" name="Freeform 277">
            <a:extLst>
              <a:ext uri="{FF2B5EF4-FFF2-40B4-BE49-F238E27FC236}">
                <a16:creationId xmlns:a16="http://schemas.microsoft.com/office/drawing/2014/main" id="{F2B664D2-6366-4CE3-AB22-260DFD00B092}"/>
              </a:ext>
            </a:extLst>
          </p:cNvPr>
          <p:cNvSpPr>
            <a:spLocks/>
          </p:cNvSpPr>
          <p:nvPr/>
        </p:nvSpPr>
        <p:spPr bwMode="auto">
          <a:xfrm>
            <a:off x="8675687" y="3314482"/>
            <a:ext cx="169863" cy="169862"/>
          </a:xfrm>
          <a:custGeom>
            <a:avLst/>
            <a:gdLst>
              <a:gd name="T0" fmla="*/ 2147483646 w 636"/>
              <a:gd name="T1" fmla="*/ 2147483646 h 643"/>
              <a:gd name="T2" fmla="*/ 2147483646 w 636"/>
              <a:gd name="T3" fmla="*/ 2147483646 h 643"/>
              <a:gd name="T4" fmla="*/ 2147483646 w 636"/>
              <a:gd name="T5" fmla="*/ 2147483646 h 643"/>
              <a:gd name="T6" fmla="*/ 2147483646 w 636"/>
              <a:gd name="T7" fmla="*/ 2147483646 h 643"/>
              <a:gd name="T8" fmla="*/ 2147483646 w 636"/>
              <a:gd name="T9" fmla="*/ 2147483646 h 643"/>
              <a:gd name="T10" fmla="*/ 2147483646 w 636"/>
              <a:gd name="T11" fmla="*/ 2147483646 h 643"/>
              <a:gd name="T12" fmla="*/ 2147483646 w 636"/>
              <a:gd name="T13" fmla="*/ 2147483646 h 643"/>
              <a:gd name="T14" fmla="*/ 2147483646 w 636"/>
              <a:gd name="T15" fmla="*/ 2147483646 h 643"/>
              <a:gd name="T16" fmla="*/ 2147483646 w 636"/>
              <a:gd name="T17" fmla="*/ 2147483646 h 643"/>
              <a:gd name="T18" fmla="*/ 2147483646 w 636"/>
              <a:gd name="T19" fmla="*/ 2147483646 h 643"/>
              <a:gd name="T20" fmla="*/ 2147483646 w 636"/>
              <a:gd name="T21" fmla="*/ 2147483646 h 643"/>
              <a:gd name="T22" fmla="*/ 2147483646 w 636"/>
              <a:gd name="T23" fmla="*/ 2147483646 h 643"/>
              <a:gd name="T24" fmla="*/ 2147483646 w 636"/>
              <a:gd name="T25" fmla="*/ 2147483646 h 643"/>
              <a:gd name="T26" fmla="*/ 2147483646 w 636"/>
              <a:gd name="T27" fmla="*/ 2147483646 h 643"/>
              <a:gd name="T28" fmla="*/ 2147483646 w 636"/>
              <a:gd name="T29" fmla="*/ 2147483646 h 643"/>
              <a:gd name="T30" fmla="*/ 2147483646 w 636"/>
              <a:gd name="T31" fmla="*/ 2147483646 h 643"/>
              <a:gd name="T32" fmla="*/ 2147483646 w 636"/>
              <a:gd name="T33" fmla="*/ 2147483646 h 643"/>
              <a:gd name="T34" fmla="*/ 2147483646 w 636"/>
              <a:gd name="T35" fmla="*/ 2147483646 h 643"/>
              <a:gd name="T36" fmla="*/ 2147483646 w 636"/>
              <a:gd name="T37" fmla="*/ 2147483646 h 643"/>
              <a:gd name="T38" fmla="*/ 2147483646 w 636"/>
              <a:gd name="T39" fmla="*/ 2147483646 h 643"/>
              <a:gd name="T40" fmla="*/ 2147483646 w 636"/>
              <a:gd name="T41" fmla="*/ 2147483646 h 643"/>
              <a:gd name="T42" fmla="*/ 2147483646 w 636"/>
              <a:gd name="T43" fmla="*/ 2147483646 h 643"/>
              <a:gd name="T44" fmla="*/ 2147483646 w 636"/>
              <a:gd name="T45" fmla="*/ 2147483646 h 643"/>
              <a:gd name="T46" fmla="*/ 2147483646 w 636"/>
              <a:gd name="T47" fmla="*/ 2147483646 h 643"/>
              <a:gd name="T48" fmla="*/ 2147483646 w 636"/>
              <a:gd name="T49" fmla="*/ 2147483646 h 643"/>
              <a:gd name="T50" fmla="*/ 2147483646 w 636"/>
              <a:gd name="T51" fmla="*/ 2147483646 h 643"/>
              <a:gd name="T52" fmla="*/ 2147483646 w 636"/>
              <a:gd name="T53" fmla="*/ 2147483646 h 643"/>
              <a:gd name="T54" fmla="*/ 2147483646 w 636"/>
              <a:gd name="T55" fmla="*/ 2147483646 h 643"/>
              <a:gd name="T56" fmla="*/ 2147483646 w 636"/>
              <a:gd name="T57" fmla="*/ 2147483646 h 643"/>
              <a:gd name="T58" fmla="*/ 2147483646 w 636"/>
              <a:gd name="T59" fmla="*/ 2147483646 h 643"/>
              <a:gd name="T60" fmla="*/ 2147483646 w 636"/>
              <a:gd name="T61" fmla="*/ 2147483646 h 643"/>
              <a:gd name="T62" fmla="*/ 2147483646 w 636"/>
              <a:gd name="T63" fmla="*/ 2147483646 h 643"/>
              <a:gd name="T64" fmla="*/ 2147483646 w 636"/>
              <a:gd name="T65" fmla="*/ 2147483646 h 643"/>
              <a:gd name="T66" fmla="*/ 2147483646 w 636"/>
              <a:gd name="T67" fmla="*/ 2147483646 h 643"/>
              <a:gd name="T68" fmla="*/ 2147483646 w 636"/>
              <a:gd name="T69" fmla="*/ 2147483646 h 643"/>
              <a:gd name="T70" fmla="*/ 2147483646 w 636"/>
              <a:gd name="T71" fmla="*/ 2147483646 h 643"/>
              <a:gd name="T72" fmla="*/ 2147483646 w 636"/>
              <a:gd name="T73" fmla="*/ 2147483646 h 643"/>
              <a:gd name="T74" fmla="*/ 2147483646 w 636"/>
              <a:gd name="T75" fmla="*/ 2147483646 h 643"/>
              <a:gd name="T76" fmla="*/ 2147483646 w 636"/>
              <a:gd name="T77" fmla="*/ 2147483646 h 643"/>
              <a:gd name="T78" fmla="*/ 2147483646 w 636"/>
              <a:gd name="T79" fmla="*/ 2147483646 h 643"/>
              <a:gd name="T80" fmla="*/ 2147483646 w 636"/>
              <a:gd name="T81" fmla="*/ 2147483646 h 643"/>
              <a:gd name="T82" fmla="*/ 2147483646 w 636"/>
              <a:gd name="T83" fmla="*/ 2147483646 h 643"/>
              <a:gd name="T84" fmla="*/ 2147483646 w 636"/>
              <a:gd name="T85" fmla="*/ 2147483646 h 643"/>
              <a:gd name="T86" fmla="*/ 2147483646 w 636"/>
              <a:gd name="T87" fmla="*/ 2147483646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6"/>
              <a:gd name="T133" fmla="*/ 0 h 643"/>
              <a:gd name="T134" fmla="*/ 636 w 636"/>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6" h="643">
                <a:moveTo>
                  <a:pt x="104" y="41"/>
                </a:moveTo>
                <a:lnTo>
                  <a:pt x="51" y="63"/>
                </a:lnTo>
                <a:lnTo>
                  <a:pt x="25" y="98"/>
                </a:lnTo>
                <a:lnTo>
                  <a:pt x="10" y="121"/>
                </a:lnTo>
                <a:lnTo>
                  <a:pt x="0" y="138"/>
                </a:lnTo>
                <a:lnTo>
                  <a:pt x="13" y="152"/>
                </a:lnTo>
                <a:lnTo>
                  <a:pt x="41" y="169"/>
                </a:lnTo>
                <a:lnTo>
                  <a:pt x="110" y="158"/>
                </a:lnTo>
                <a:lnTo>
                  <a:pt x="160" y="158"/>
                </a:lnTo>
                <a:lnTo>
                  <a:pt x="194" y="141"/>
                </a:lnTo>
                <a:lnTo>
                  <a:pt x="245" y="129"/>
                </a:lnTo>
                <a:lnTo>
                  <a:pt x="290" y="126"/>
                </a:lnTo>
                <a:lnTo>
                  <a:pt x="342" y="129"/>
                </a:lnTo>
                <a:lnTo>
                  <a:pt x="267" y="138"/>
                </a:lnTo>
                <a:lnTo>
                  <a:pt x="229" y="148"/>
                </a:lnTo>
                <a:lnTo>
                  <a:pt x="201" y="158"/>
                </a:lnTo>
                <a:lnTo>
                  <a:pt x="194" y="161"/>
                </a:lnTo>
                <a:lnTo>
                  <a:pt x="213" y="169"/>
                </a:lnTo>
                <a:lnTo>
                  <a:pt x="229" y="185"/>
                </a:lnTo>
                <a:lnTo>
                  <a:pt x="255" y="169"/>
                </a:lnTo>
                <a:lnTo>
                  <a:pt x="277" y="163"/>
                </a:lnTo>
                <a:lnTo>
                  <a:pt x="325" y="155"/>
                </a:lnTo>
                <a:lnTo>
                  <a:pt x="339" y="155"/>
                </a:lnTo>
                <a:lnTo>
                  <a:pt x="293" y="172"/>
                </a:lnTo>
                <a:lnTo>
                  <a:pt x="258" y="188"/>
                </a:lnTo>
                <a:lnTo>
                  <a:pt x="239" y="201"/>
                </a:lnTo>
                <a:lnTo>
                  <a:pt x="255" y="217"/>
                </a:lnTo>
                <a:lnTo>
                  <a:pt x="293" y="204"/>
                </a:lnTo>
                <a:lnTo>
                  <a:pt x="325" y="198"/>
                </a:lnTo>
                <a:lnTo>
                  <a:pt x="267" y="226"/>
                </a:lnTo>
                <a:lnTo>
                  <a:pt x="248" y="239"/>
                </a:lnTo>
                <a:lnTo>
                  <a:pt x="242" y="266"/>
                </a:lnTo>
                <a:lnTo>
                  <a:pt x="232" y="280"/>
                </a:lnTo>
                <a:lnTo>
                  <a:pt x="267" y="263"/>
                </a:lnTo>
                <a:lnTo>
                  <a:pt x="298" y="257"/>
                </a:lnTo>
                <a:lnTo>
                  <a:pt x="348" y="255"/>
                </a:lnTo>
                <a:lnTo>
                  <a:pt x="272" y="276"/>
                </a:lnTo>
                <a:lnTo>
                  <a:pt x="226" y="294"/>
                </a:lnTo>
                <a:lnTo>
                  <a:pt x="194" y="310"/>
                </a:lnTo>
                <a:lnTo>
                  <a:pt x="191" y="335"/>
                </a:lnTo>
                <a:lnTo>
                  <a:pt x="229" y="317"/>
                </a:lnTo>
                <a:lnTo>
                  <a:pt x="280" y="300"/>
                </a:lnTo>
                <a:lnTo>
                  <a:pt x="304" y="300"/>
                </a:lnTo>
                <a:lnTo>
                  <a:pt x="248" y="320"/>
                </a:lnTo>
                <a:lnTo>
                  <a:pt x="204" y="338"/>
                </a:lnTo>
                <a:lnTo>
                  <a:pt x="187" y="355"/>
                </a:lnTo>
                <a:lnTo>
                  <a:pt x="194" y="370"/>
                </a:lnTo>
                <a:lnTo>
                  <a:pt x="229" y="358"/>
                </a:lnTo>
                <a:lnTo>
                  <a:pt x="261" y="344"/>
                </a:lnTo>
                <a:lnTo>
                  <a:pt x="327" y="341"/>
                </a:lnTo>
                <a:lnTo>
                  <a:pt x="354" y="344"/>
                </a:lnTo>
                <a:lnTo>
                  <a:pt x="415" y="348"/>
                </a:lnTo>
                <a:lnTo>
                  <a:pt x="488" y="338"/>
                </a:lnTo>
                <a:lnTo>
                  <a:pt x="444" y="355"/>
                </a:lnTo>
                <a:lnTo>
                  <a:pt x="368" y="367"/>
                </a:lnTo>
                <a:lnTo>
                  <a:pt x="384" y="393"/>
                </a:lnTo>
                <a:lnTo>
                  <a:pt x="438" y="379"/>
                </a:lnTo>
                <a:lnTo>
                  <a:pt x="491" y="361"/>
                </a:lnTo>
                <a:lnTo>
                  <a:pt x="525" y="344"/>
                </a:lnTo>
                <a:lnTo>
                  <a:pt x="460" y="393"/>
                </a:lnTo>
                <a:lnTo>
                  <a:pt x="419" y="405"/>
                </a:lnTo>
                <a:lnTo>
                  <a:pt x="384" y="417"/>
                </a:lnTo>
                <a:lnTo>
                  <a:pt x="387" y="442"/>
                </a:lnTo>
                <a:lnTo>
                  <a:pt x="438" y="434"/>
                </a:lnTo>
                <a:lnTo>
                  <a:pt x="478" y="423"/>
                </a:lnTo>
                <a:lnTo>
                  <a:pt x="454" y="440"/>
                </a:lnTo>
                <a:lnTo>
                  <a:pt x="409" y="452"/>
                </a:lnTo>
                <a:lnTo>
                  <a:pt x="387" y="455"/>
                </a:lnTo>
                <a:lnTo>
                  <a:pt x="387" y="511"/>
                </a:lnTo>
                <a:lnTo>
                  <a:pt x="435" y="492"/>
                </a:lnTo>
                <a:lnTo>
                  <a:pt x="473" y="477"/>
                </a:lnTo>
                <a:lnTo>
                  <a:pt x="432" y="508"/>
                </a:lnTo>
                <a:lnTo>
                  <a:pt x="380" y="530"/>
                </a:lnTo>
                <a:lnTo>
                  <a:pt x="384" y="556"/>
                </a:lnTo>
                <a:lnTo>
                  <a:pt x="412" y="586"/>
                </a:lnTo>
                <a:lnTo>
                  <a:pt x="438" y="553"/>
                </a:lnTo>
                <a:lnTo>
                  <a:pt x="473" y="511"/>
                </a:lnTo>
                <a:lnTo>
                  <a:pt x="496" y="471"/>
                </a:lnTo>
                <a:lnTo>
                  <a:pt x="473" y="533"/>
                </a:lnTo>
                <a:lnTo>
                  <a:pt x="454" y="556"/>
                </a:lnTo>
                <a:lnTo>
                  <a:pt x="419" y="599"/>
                </a:lnTo>
                <a:lnTo>
                  <a:pt x="444" y="628"/>
                </a:lnTo>
                <a:lnTo>
                  <a:pt x="485" y="594"/>
                </a:lnTo>
                <a:lnTo>
                  <a:pt x="514" y="553"/>
                </a:lnTo>
                <a:lnTo>
                  <a:pt x="540" y="508"/>
                </a:lnTo>
                <a:lnTo>
                  <a:pt x="517" y="573"/>
                </a:lnTo>
                <a:lnTo>
                  <a:pt x="491" y="602"/>
                </a:lnTo>
                <a:lnTo>
                  <a:pt x="465" y="631"/>
                </a:lnTo>
                <a:lnTo>
                  <a:pt x="488" y="643"/>
                </a:lnTo>
                <a:lnTo>
                  <a:pt x="540" y="599"/>
                </a:lnTo>
                <a:lnTo>
                  <a:pt x="589" y="530"/>
                </a:lnTo>
                <a:lnTo>
                  <a:pt x="607" y="477"/>
                </a:lnTo>
                <a:lnTo>
                  <a:pt x="620" y="386"/>
                </a:lnTo>
                <a:lnTo>
                  <a:pt x="627" y="317"/>
                </a:lnTo>
                <a:lnTo>
                  <a:pt x="636" y="239"/>
                </a:lnTo>
                <a:lnTo>
                  <a:pt x="582" y="255"/>
                </a:lnTo>
                <a:lnTo>
                  <a:pt x="522" y="276"/>
                </a:lnTo>
                <a:lnTo>
                  <a:pt x="432" y="297"/>
                </a:lnTo>
                <a:lnTo>
                  <a:pt x="514" y="266"/>
                </a:lnTo>
                <a:lnTo>
                  <a:pt x="543" y="249"/>
                </a:lnTo>
                <a:lnTo>
                  <a:pt x="601" y="229"/>
                </a:lnTo>
                <a:lnTo>
                  <a:pt x="630" y="223"/>
                </a:lnTo>
                <a:lnTo>
                  <a:pt x="630" y="182"/>
                </a:lnTo>
                <a:lnTo>
                  <a:pt x="623" y="129"/>
                </a:lnTo>
                <a:lnTo>
                  <a:pt x="551" y="141"/>
                </a:lnTo>
                <a:lnTo>
                  <a:pt x="505" y="155"/>
                </a:lnTo>
                <a:lnTo>
                  <a:pt x="447" y="182"/>
                </a:lnTo>
                <a:lnTo>
                  <a:pt x="499" y="141"/>
                </a:lnTo>
                <a:lnTo>
                  <a:pt x="560" y="124"/>
                </a:lnTo>
                <a:lnTo>
                  <a:pt x="620" y="109"/>
                </a:lnTo>
                <a:lnTo>
                  <a:pt x="607" y="69"/>
                </a:lnTo>
                <a:lnTo>
                  <a:pt x="589" y="45"/>
                </a:lnTo>
                <a:lnTo>
                  <a:pt x="534" y="28"/>
                </a:lnTo>
                <a:lnTo>
                  <a:pt x="482" y="41"/>
                </a:lnTo>
                <a:lnTo>
                  <a:pt x="432" y="76"/>
                </a:lnTo>
                <a:lnTo>
                  <a:pt x="465" y="35"/>
                </a:lnTo>
                <a:lnTo>
                  <a:pt x="517" y="16"/>
                </a:lnTo>
                <a:lnTo>
                  <a:pt x="460" y="6"/>
                </a:lnTo>
                <a:lnTo>
                  <a:pt x="419" y="3"/>
                </a:lnTo>
                <a:lnTo>
                  <a:pt x="359" y="13"/>
                </a:lnTo>
                <a:lnTo>
                  <a:pt x="318" y="38"/>
                </a:lnTo>
                <a:lnTo>
                  <a:pt x="255" y="51"/>
                </a:lnTo>
                <a:lnTo>
                  <a:pt x="298" y="32"/>
                </a:lnTo>
                <a:lnTo>
                  <a:pt x="330" y="13"/>
                </a:lnTo>
                <a:lnTo>
                  <a:pt x="348" y="0"/>
                </a:lnTo>
                <a:lnTo>
                  <a:pt x="287" y="3"/>
                </a:lnTo>
                <a:lnTo>
                  <a:pt x="232" y="6"/>
                </a:lnTo>
                <a:lnTo>
                  <a:pt x="198" y="22"/>
                </a:lnTo>
                <a:lnTo>
                  <a:pt x="163" y="54"/>
                </a:lnTo>
                <a:lnTo>
                  <a:pt x="136" y="95"/>
                </a:lnTo>
                <a:lnTo>
                  <a:pt x="151" y="48"/>
                </a:lnTo>
                <a:lnTo>
                  <a:pt x="184" y="16"/>
                </a:lnTo>
                <a:lnTo>
                  <a:pt x="10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280" name="Group 278">
            <a:extLst>
              <a:ext uri="{FF2B5EF4-FFF2-40B4-BE49-F238E27FC236}">
                <a16:creationId xmlns:a16="http://schemas.microsoft.com/office/drawing/2014/main" id="{AF365532-7D23-4386-A8BC-34174DECBDFD}"/>
              </a:ext>
            </a:extLst>
          </p:cNvPr>
          <p:cNvGrpSpPr>
            <a:grpSpLocks/>
          </p:cNvGrpSpPr>
          <p:nvPr/>
        </p:nvGrpSpPr>
        <p:grpSpPr bwMode="auto">
          <a:xfrm>
            <a:off x="8320087" y="3744694"/>
            <a:ext cx="184150" cy="112713"/>
            <a:chOff x="5264" y="1904"/>
            <a:chExt cx="116" cy="71"/>
          </a:xfrm>
        </p:grpSpPr>
        <p:sp>
          <p:nvSpPr>
            <p:cNvPr id="281" name="Freeform 279">
              <a:extLst>
                <a:ext uri="{FF2B5EF4-FFF2-40B4-BE49-F238E27FC236}">
                  <a16:creationId xmlns:a16="http://schemas.microsoft.com/office/drawing/2014/main" id="{5672697B-8DD8-47F1-B4A3-62A29A824BB3}"/>
                </a:ext>
              </a:extLst>
            </p:cNvPr>
            <p:cNvSpPr>
              <a:spLocks/>
            </p:cNvSpPr>
            <p:nvPr/>
          </p:nvSpPr>
          <p:spPr bwMode="auto">
            <a:xfrm>
              <a:off x="5264" y="1904"/>
              <a:ext cx="116" cy="71"/>
            </a:xfrm>
            <a:custGeom>
              <a:avLst/>
              <a:gdLst>
                <a:gd name="T0" fmla="*/ 0 w 698"/>
                <a:gd name="T1" fmla="*/ 0 h 425"/>
                <a:gd name="T2" fmla="*/ 0 w 698"/>
                <a:gd name="T3" fmla="*/ 0 h 425"/>
                <a:gd name="T4" fmla="*/ 0 w 698"/>
                <a:gd name="T5" fmla="*/ 0 h 425"/>
                <a:gd name="T6" fmla="*/ 0 w 698"/>
                <a:gd name="T7" fmla="*/ 0 h 425"/>
                <a:gd name="T8" fmla="*/ 0 w 698"/>
                <a:gd name="T9" fmla="*/ 0 h 425"/>
                <a:gd name="T10" fmla="*/ 0 w 698"/>
                <a:gd name="T11" fmla="*/ 0 h 425"/>
                <a:gd name="T12" fmla="*/ 0 w 698"/>
                <a:gd name="T13" fmla="*/ 0 h 425"/>
                <a:gd name="T14" fmla="*/ 0 w 698"/>
                <a:gd name="T15" fmla="*/ 0 h 425"/>
                <a:gd name="T16" fmla="*/ 0 w 698"/>
                <a:gd name="T17" fmla="*/ 0 h 425"/>
                <a:gd name="T18" fmla="*/ 0 w 698"/>
                <a:gd name="T19" fmla="*/ 0 h 425"/>
                <a:gd name="T20" fmla="*/ 0 w 698"/>
                <a:gd name="T21" fmla="*/ 0 h 425"/>
                <a:gd name="T22" fmla="*/ 0 w 698"/>
                <a:gd name="T23" fmla="*/ 0 h 425"/>
                <a:gd name="T24" fmla="*/ 0 w 698"/>
                <a:gd name="T25" fmla="*/ 0 h 425"/>
                <a:gd name="T26" fmla="*/ 0 w 698"/>
                <a:gd name="T27" fmla="*/ 0 h 425"/>
                <a:gd name="T28" fmla="*/ 0 w 698"/>
                <a:gd name="T29" fmla="*/ 0 h 425"/>
                <a:gd name="T30" fmla="*/ 0 w 698"/>
                <a:gd name="T31" fmla="*/ 0 h 425"/>
                <a:gd name="T32" fmla="*/ 0 w 698"/>
                <a:gd name="T33" fmla="*/ 0 h 425"/>
                <a:gd name="T34" fmla="*/ 0 w 698"/>
                <a:gd name="T35" fmla="*/ 0 h 425"/>
                <a:gd name="T36" fmla="*/ 0 w 698"/>
                <a:gd name="T37" fmla="*/ 0 h 425"/>
                <a:gd name="T38" fmla="*/ 0 w 698"/>
                <a:gd name="T39" fmla="*/ 0 h 425"/>
                <a:gd name="T40" fmla="*/ 0 w 698"/>
                <a:gd name="T41" fmla="*/ 0 h 425"/>
                <a:gd name="T42" fmla="*/ 0 w 698"/>
                <a:gd name="T43" fmla="*/ 0 h 425"/>
                <a:gd name="T44" fmla="*/ 0 w 698"/>
                <a:gd name="T45" fmla="*/ 0 h 425"/>
                <a:gd name="T46" fmla="*/ 0 w 698"/>
                <a:gd name="T47" fmla="*/ 0 h 425"/>
                <a:gd name="T48" fmla="*/ 0 w 698"/>
                <a:gd name="T49" fmla="*/ 0 h 425"/>
                <a:gd name="T50" fmla="*/ 0 w 698"/>
                <a:gd name="T51" fmla="*/ 0 h 425"/>
                <a:gd name="T52" fmla="*/ 0 w 698"/>
                <a:gd name="T53" fmla="*/ 0 h 425"/>
                <a:gd name="T54" fmla="*/ 0 w 698"/>
                <a:gd name="T55" fmla="*/ 0 h 425"/>
                <a:gd name="T56" fmla="*/ 0 w 698"/>
                <a:gd name="T57" fmla="*/ 0 h 425"/>
                <a:gd name="T58" fmla="*/ 0 w 698"/>
                <a:gd name="T59" fmla="*/ 0 h 425"/>
                <a:gd name="T60" fmla="*/ 0 w 698"/>
                <a:gd name="T61" fmla="*/ 0 h 425"/>
                <a:gd name="T62" fmla="*/ 0 w 698"/>
                <a:gd name="T63" fmla="*/ 0 h 425"/>
                <a:gd name="T64" fmla="*/ 0 w 698"/>
                <a:gd name="T65" fmla="*/ 0 h 425"/>
                <a:gd name="T66" fmla="*/ 0 w 698"/>
                <a:gd name="T67" fmla="*/ 0 h 425"/>
                <a:gd name="T68" fmla="*/ 0 w 698"/>
                <a:gd name="T69" fmla="*/ 0 h 425"/>
                <a:gd name="T70" fmla="*/ 0 w 698"/>
                <a:gd name="T71" fmla="*/ 0 h 425"/>
                <a:gd name="T72" fmla="*/ 0 w 698"/>
                <a:gd name="T73" fmla="*/ 0 h 425"/>
                <a:gd name="T74" fmla="*/ 0 w 698"/>
                <a:gd name="T75" fmla="*/ 0 h 425"/>
                <a:gd name="T76" fmla="*/ 0 w 698"/>
                <a:gd name="T77" fmla="*/ 0 h 425"/>
                <a:gd name="T78" fmla="*/ 0 w 698"/>
                <a:gd name="T79" fmla="*/ 0 h 425"/>
                <a:gd name="T80" fmla="*/ 0 w 698"/>
                <a:gd name="T81" fmla="*/ 0 h 425"/>
                <a:gd name="T82" fmla="*/ 0 w 698"/>
                <a:gd name="T83" fmla="*/ 0 h 425"/>
                <a:gd name="T84" fmla="*/ 0 w 698"/>
                <a:gd name="T85" fmla="*/ 0 h 425"/>
                <a:gd name="T86" fmla="*/ 0 w 698"/>
                <a:gd name="T87" fmla="*/ 0 h 425"/>
                <a:gd name="T88" fmla="*/ 0 w 698"/>
                <a:gd name="T89" fmla="*/ 0 h 425"/>
                <a:gd name="T90" fmla="*/ 0 w 698"/>
                <a:gd name="T91" fmla="*/ 0 h 425"/>
                <a:gd name="T92" fmla="*/ 0 w 698"/>
                <a:gd name="T93" fmla="*/ 0 h 425"/>
                <a:gd name="T94" fmla="*/ 0 w 698"/>
                <a:gd name="T95" fmla="*/ 0 h 425"/>
                <a:gd name="T96" fmla="*/ 0 w 698"/>
                <a:gd name="T97" fmla="*/ 0 h 425"/>
                <a:gd name="T98" fmla="*/ 0 w 698"/>
                <a:gd name="T99" fmla="*/ 0 h 4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8"/>
                <a:gd name="T151" fmla="*/ 0 h 425"/>
                <a:gd name="T152" fmla="*/ 698 w 698"/>
                <a:gd name="T153" fmla="*/ 425 h 4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8" h="425">
                  <a:moveTo>
                    <a:pt x="698" y="253"/>
                  </a:moveTo>
                  <a:lnTo>
                    <a:pt x="611" y="233"/>
                  </a:lnTo>
                  <a:lnTo>
                    <a:pt x="579" y="227"/>
                  </a:lnTo>
                  <a:lnTo>
                    <a:pt x="558" y="210"/>
                  </a:lnTo>
                  <a:lnTo>
                    <a:pt x="538" y="182"/>
                  </a:lnTo>
                  <a:lnTo>
                    <a:pt x="496" y="143"/>
                  </a:lnTo>
                  <a:lnTo>
                    <a:pt x="420" y="79"/>
                  </a:lnTo>
                  <a:lnTo>
                    <a:pt x="407" y="58"/>
                  </a:lnTo>
                  <a:lnTo>
                    <a:pt x="387" y="38"/>
                  </a:lnTo>
                  <a:lnTo>
                    <a:pt x="347" y="32"/>
                  </a:lnTo>
                  <a:lnTo>
                    <a:pt x="225" y="11"/>
                  </a:lnTo>
                  <a:lnTo>
                    <a:pt x="192" y="0"/>
                  </a:lnTo>
                  <a:lnTo>
                    <a:pt x="162" y="14"/>
                  </a:lnTo>
                  <a:lnTo>
                    <a:pt x="147" y="27"/>
                  </a:lnTo>
                  <a:lnTo>
                    <a:pt x="75" y="52"/>
                  </a:lnTo>
                  <a:lnTo>
                    <a:pt x="48" y="62"/>
                  </a:lnTo>
                  <a:lnTo>
                    <a:pt x="37" y="73"/>
                  </a:lnTo>
                  <a:lnTo>
                    <a:pt x="24" y="114"/>
                  </a:lnTo>
                  <a:lnTo>
                    <a:pt x="16" y="133"/>
                  </a:lnTo>
                  <a:lnTo>
                    <a:pt x="9" y="146"/>
                  </a:lnTo>
                  <a:lnTo>
                    <a:pt x="0" y="165"/>
                  </a:lnTo>
                  <a:lnTo>
                    <a:pt x="0" y="181"/>
                  </a:lnTo>
                  <a:lnTo>
                    <a:pt x="15" y="191"/>
                  </a:lnTo>
                  <a:lnTo>
                    <a:pt x="43" y="190"/>
                  </a:lnTo>
                  <a:lnTo>
                    <a:pt x="89" y="168"/>
                  </a:lnTo>
                  <a:lnTo>
                    <a:pt x="147" y="158"/>
                  </a:lnTo>
                  <a:lnTo>
                    <a:pt x="198" y="165"/>
                  </a:lnTo>
                  <a:lnTo>
                    <a:pt x="144" y="179"/>
                  </a:lnTo>
                  <a:lnTo>
                    <a:pt x="105" y="191"/>
                  </a:lnTo>
                  <a:lnTo>
                    <a:pt x="61" y="210"/>
                  </a:lnTo>
                  <a:lnTo>
                    <a:pt x="51" y="224"/>
                  </a:lnTo>
                  <a:lnTo>
                    <a:pt x="51" y="242"/>
                  </a:lnTo>
                  <a:lnTo>
                    <a:pt x="67" y="253"/>
                  </a:lnTo>
                  <a:lnTo>
                    <a:pt x="87" y="250"/>
                  </a:lnTo>
                  <a:lnTo>
                    <a:pt x="150" y="233"/>
                  </a:lnTo>
                  <a:lnTo>
                    <a:pt x="205" y="230"/>
                  </a:lnTo>
                  <a:lnTo>
                    <a:pt x="249" y="233"/>
                  </a:lnTo>
                  <a:lnTo>
                    <a:pt x="273" y="250"/>
                  </a:lnTo>
                  <a:lnTo>
                    <a:pt x="301" y="279"/>
                  </a:lnTo>
                  <a:lnTo>
                    <a:pt x="323" y="310"/>
                  </a:lnTo>
                  <a:lnTo>
                    <a:pt x="346" y="342"/>
                  </a:lnTo>
                  <a:lnTo>
                    <a:pt x="364" y="366"/>
                  </a:lnTo>
                  <a:lnTo>
                    <a:pt x="397" y="389"/>
                  </a:lnTo>
                  <a:lnTo>
                    <a:pt x="429" y="396"/>
                  </a:lnTo>
                  <a:lnTo>
                    <a:pt x="464" y="399"/>
                  </a:lnTo>
                  <a:lnTo>
                    <a:pt x="507" y="396"/>
                  </a:lnTo>
                  <a:lnTo>
                    <a:pt x="539" y="393"/>
                  </a:lnTo>
                  <a:lnTo>
                    <a:pt x="582" y="404"/>
                  </a:lnTo>
                  <a:lnTo>
                    <a:pt x="698" y="425"/>
                  </a:lnTo>
                  <a:lnTo>
                    <a:pt x="698" y="253"/>
                  </a:lnTo>
                  <a:close/>
                </a:path>
              </a:pathLst>
            </a:custGeom>
            <a:solidFill>
              <a:srgbClr val="FFC080"/>
            </a:solidFill>
            <a:ln w="1588">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2" name="Freeform 280">
              <a:extLst>
                <a:ext uri="{FF2B5EF4-FFF2-40B4-BE49-F238E27FC236}">
                  <a16:creationId xmlns:a16="http://schemas.microsoft.com/office/drawing/2014/main" id="{36D66928-FB41-4511-B39D-A4F1DDF6F1C4}"/>
                </a:ext>
              </a:extLst>
            </p:cNvPr>
            <p:cNvSpPr>
              <a:spLocks/>
            </p:cNvSpPr>
            <p:nvPr/>
          </p:nvSpPr>
          <p:spPr bwMode="auto">
            <a:xfrm>
              <a:off x="5269" y="1916"/>
              <a:ext cx="37" cy="9"/>
            </a:xfrm>
            <a:custGeom>
              <a:avLst/>
              <a:gdLst>
                <a:gd name="T0" fmla="*/ 0 w 223"/>
                <a:gd name="T1" fmla="*/ 0 h 52"/>
                <a:gd name="T2" fmla="*/ 0 w 223"/>
                <a:gd name="T3" fmla="*/ 0 h 52"/>
                <a:gd name="T4" fmla="*/ 0 w 223"/>
                <a:gd name="T5" fmla="*/ 0 h 52"/>
                <a:gd name="T6" fmla="*/ 0 w 223"/>
                <a:gd name="T7" fmla="*/ 0 h 52"/>
                <a:gd name="T8" fmla="*/ 0 w 223"/>
                <a:gd name="T9" fmla="*/ 0 h 52"/>
                <a:gd name="T10" fmla="*/ 0 w 223"/>
                <a:gd name="T11" fmla="*/ 0 h 52"/>
                <a:gd name="T12" fmla="*/ 0 w 223"/>
                <a:gd name="T13" fmla="*/ 0 h 52"/>
                <a:gd name="T14" fmla="*/ 0 w 223"/>
                <a:gd name="T15" fmla="*/ 0 h 52"/>
                <a:gd name="T16" fmla="*/ 0 w 223"/>
                <a:gd name="T17" fmla="*/ 0 h 52"/>
                <a:gd name="T18" fmla="*/ 0 w 223"/>
                <a:gd name="T19" fmla="*/ 0 h 52"/>
                <a:gd name="T20" fmla="*/ 0 w 223"/>
                <a:gd name="T21" fmla="*/ 0 h 52"/>
                <a:gd name="T22" fmla="*/ 0 w 223"/>
                <a:gd name="T23" fmla="*/ 0 h 52"/>
                <a:gd name="T24" fmla="*/ 0 w 223"/>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3"/>
                <a:gd name="T40" fmla="*/ 0 h 52"/>
                <a:gd name="T41" fmla="*/ 223 w 223"/>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3" h="52">
                  <a:moveTo>
                    <a:pt x="0" y="52"/>
                  </a:moveTo>
                  <a:lnTo>
                    <a:pt x="38" y="36"/>
                  </a:lnTo>
                  <a:lnTo>
                    <a:pt x="69" y="30"/>
                  </a:lnTo>
                  <a:lnTo>
                    <a:pt x="107" y="18"/>
                  </a:lnTo>
                  <a:lnTo>
                    <a:pt x="139" y="11"/>
                  </a:lnTo>
                  <a:lnTo>
                    <a:pt x="189" y="15"/>
                  </a:lnTo>
                  <a:lnTo>
                    <a:pt x="223" y="18"/>
                  </a:lnTo>
                  <a:lnTo>
                    <a:pt x="171" y="8"/>
                  </a:lnTo>
                  <a:lnTo>
                    <a:pt x="127" y="0"/>
                  </a:lnTo>
                  <a:lnTo>
                    <a:pt x="69" y="24"/>
                  </a:lnTo>
                  <a:lnTo>
                    <a:pt x="38" y="28"/>
                  </a:lnTo>
                  <a:lnTo>
                    <a:pt x="3" y="45"/>
                  </a:lnTo>
                  <a:lnTo>
                    <a:pt x="0" y="5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3" name="Freeform 281">
              <a:extLst>
                <a:ext uri="{FF2B5EF4-FFF2-40B4-BE49-F238E27FC236}">
                  <a16:creationId xmlns:a16="http://schemas.microsoft.com/office/drawing/2014/main" id="{2C884677-F6F7-43DD-8C9F-7D9077D81B53}"/>
                </a:ext>
              </a:extLst>
            </p:cNvPr>
            <p:cNvSpPr>
              <a:spLocks/>
            </p:cNvSpPr>
            <p:nvPr/>
          </p:nvSpPr>
          <p:spPr bwMode="auto">
            <a:xfrm>
              <a:off x="5289" y="1907"/>
              <a:ext cx="31" cy="6"/>
            </a:xfrm>
            <a:custGeom>
              <a:avLst/>
              <a:gdLst>
                <a:gd name="T0" fmla="*/ 0 w 188"/>
                <a:gd name="T1" fmla="*/ 0 h 36"/>
                <a:gd name="T2" fmla="*/ 0 w 188"/>
                <a:gd name="T3" fmla="*/ 0 h 36"/>
                <a:gd name="T4" fmla="*/ 0 w 188"/>
                <a:gd name="T5" fmla="*/ 0 h 36"/>
                <a:gd name="T6" fmla="*/ 0 w 188"/>
                <a:gd name="T7" fmla="*/ 0 h 36"/>
                <a:gd name="T8" fmla="*/ 0 w 188"/>
                <a:gd name="T9" fmla="*/ 0 h 36"/>
                <a:gd name="T10" fmla="*/ 0 w 188"/>
                <a:gd name="T11" fmla="*/ 0 h 36"/>
                <a:gd name="T12" fmla="*/ 0 w 188"/>
                <a:gd name="T13" fmla="*/ 0 h 36"/>
                <a:gd name="T14" fmla="*/ 0 w 188"/>
                <a:gd name="T15" fmla="*/ 0 h 36"/>
                <a:gd name="T16" fmla="*/ 0 w 188"/>
                <a:gd name="T17" fmla="*/ 0 h 36"/>
                <a:gd name="T18" fmla="*/ 0 w 188"/>
                <a:gd name="T19" fmla="*/ 0 h 36"/>
                <a:gd name="T20" fmla="*/ 0 w 188"/>
                <a:gd name="T21" fmla="*/ 0 h 36"/>
                <a:gd name="T22" fmla="*/ 0 w 18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
                <a:gd name="T37" fmla="*/ 0 h 36"/>
                <a:gd name="T38" fmla="*/ 188 w 18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 h="36">
                  <a:moveTo>
                    <a:pt x="51" y="0"/>
                  </a:moveTo>
                  <a:lnTo>
                    <a:pt x="29" y="1"/>
                  </a:lnTo>
                  <a:lnTo>
                    <a:pt x="0" y="11"/>
                  </a:lnTo>
                  <a:lnTo>
                    <a:pt x="19" y="9"/>
                  </a:lnTo>
                  <a:lnTo>
                    <a:pt x="48" y="4"/>
                  </a:lnTo>
                  <a:lnTo>
                    <a:pt x="109" y="20"/>
                  </a:lnTo>
                  <a:lnTo>
                    <a:pt x="143" y="30"/>
                  </a:lnTo>
                  <a:lnTo>
                    <a:pt x="181" y="36"/>
                  </a:lnTo>
                  <a:lnTo>
                    <a:pt x="188" y="30"/>
                  </a:lnTo>
                  <a:lnTo>
                    <a:pt x="146" y="22"/>
                  </a:lnTo>
                  <a:lnTo>
                    <a:pt x="97" y="11"/>
                  </a:lnTo>
                  <a:lnTo>
                    <a:pt x="5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4" name="Freeform 282">
              <a:extLst>
                <a:ext uri="{FF2B5EF4-FFF2-40B4-BE49-F238E27FC236}">
                  <a16:creationId xmlns:a16="http://schemas.microsoft.com/office/drawing/2014/main" id="{A31416B9-B7CA-4122-80D5-434E4F8E1D52}"/>
                </a:ext>
              </a:extLst>
            </p:cNvPr>
            <p:cNvSpPr>
              <a:spLocks/>
            </p:cNvSpPr>
            <p:nvPr/>
          </p:nvSpPr>
          <p:spPr bwMode="auto">
            <a:xfrm>
              <a:off x="5295" y="1929"/>
              <a:ext cx="13" cy="3"/>
            </a:xfrm>
            <a:custGeom>
              <a:avLst/>
              <a:gdLst>
                <a:gd name="T0" fmla="*/ 0 w 76"/>
                <a:gd name="T1" fmla="*/ 0 h 17"/>
                <a:gd name="T2" fmla="*/ 0 w 76"/>
                <a:gd name="T3" fmla="*/ 0 h 17"/>
                <a:gd name="T4" fmla="*/ 0 w 76"/>
                <a:gd name="T5" fmla="*/ 0 h 17"/>
                <a:gd name="T6" fmla="*/ 0 w 76"/>
                <a:gd name="T7" fmla="*/ 0 h 17"/>
                <a:gd name="T8" fmla="*/ 0 w 76"/>
                <a:gd name="T9" fmla="*/ 0 h 17"/>
                <a:gd name="T10" fmla="*/ 0 w 76"/>
                <a:gd name="T11" fmla="*/ 0 h 17"/>
                <a:gd name="T12" fmla="*/ 0 w 76"/>
                <a:gd name="T13" fmla="*/ 0 h 17"/>
                <a:gd name="T14" fmla="*/ 0 60000 65536"/>
                <a:gd name="T15" fmla="*/ 0 60000 65536"/>
                <a:gd name="T16" fmla="*/ 0 60000 65536"/>
                <a:gd name="T17" fmla="*/ 0 60000 65536"/>
                <a:gd name="T18" fmla="*/ 0 60000 65536"/>
                <a:gd name="T19" fmla="*/ 0 60000 65536"/>
                <a:gd name="T20" fmla="*/ 0 60000 65536"/>
                <a:gd name="T21" fmla="*/ 0 w 76"/>
                <a:gd name="T22" fmla="*/ 0 h 17"/>
                <a:gd name="T23" fmla="*/ 76 w 76"/>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7">
                  <a:moveTo>
                    <a:pt x="0" y="8"/>
                  </a:moveTo>
                  <a:lnTo>
                    <a:pt x="8" y="17"/>
                  </a:lnTo>
                  <a:lnTo>
                    <a:pt x="36" y="12"/>
                  </a:lnTo>
                  <a:lnTo>
                    <a:pt x="67" y="12"/>
                  </a:lnTo>
                  <a:lnTo>
                    <a:pt x="76" y="0"/>
                  </a:lnTo>
                  <a:lnTo>
                    <a:pt x="55" y="4"/>
                  </a:lnTo>
                  <a:lnTo>
                    <a:pt x="0" y="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5" name="Freeform 283">
              <a:extLst>
                <a:ext uri="{FF2B5EF4-FFF2-40B4-BE49-F238E27FC236}">
                  <a16:creationId xmlns:a16="http://schemas.microsoft.com/office/drawing/2014/main" id="{A0579A6F-8033-48D5-BCF6-DC445515DF5B}"/>
                </a:ext>
              </a:extLst>
            </p:cNvPr>
            <p:cNvSpPr>
              <a:spLocks/>
            </p:cNvSpPr>
            <p:nvPr/>
          </p:nvSpPr>
          <p:spPr bwMode="auto">
            <a:xfrm>
              <a:off x="5268" y="1926"/>
              <a:ext cx="3" cy="6"/>
            </a:xfrm>
            <a:custGeom>
              <a:avLst/>
              <a:gdLst>
                <a:gd name="T0" fmla="*/ 0 w 19"/>
                <a:gd name="T1" fmla="*/ 0 h 32"/>
                <a:gd name="T2" fmla="*/ 0 w 19"/>
                <a:gd name="T3" fmla="*/ 0 h 32"/>
                <a:gd name="T4" fmla="*/ 0 w 19"/>
                <a:gd name="T5" fmla="*/ 0 h 32"/>
                <a:gd name="T6" fmla="*/ 0 w 19"/>
                <a:gd name="T7" fmla="*/ 0 h 32"/>
                <a:gd name="T8" fmla="*/ 0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19" y="0"/>
                  </a:moveTo>
                  <a:lnTo>
                    <a:pt x="19" y="9"/>
                  </a:lnTo>
                  <a:lnTo>
                    <a:pt x="14" y="24"/>
                  </a:lnTo>
                  <a:lnTo>
                    <a:pt x="0" y="32"/>
                  </a:lnTo>
                  <a:lnTo>
                    <a:pt x="1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6" name="Freeform 284">
              <a:extLst>
                <a:ext uri="{FF2B5EF4-FFF2-40B4-BE49-F238E27FC236}">
                  <a16:creationId xmlns:a16="http://schemas.microsoft.com/office/drawing/2014/main" id="{9D4A54D4-91D3-493E-A5F8-B90A1C5E87D6}"/>
                </a:ext>
              </a:extLst>
            </p:cNvPr>
            <p:cNvSpPr>
              <a:spLocks/>
            </p:cNvSpPr>
            <p:nvPr/>
          </p:nvSpPr>
          <p:spPr bwMode="auto">
            <a:xfrm>
              <a:off x="5277" y="1940"/>
              <a:ext cx="3" cy="3"/>
            </a:xfrm>
            <a:custGeom>
              <a:avLst/>
              <a:gdLst>
                <a:gd name="T0" fmla="*/ 0 w 14"/>
                <a:gd name="T1" fmla="*/ 0 h 18"/>
                <a:gd name="T2" fmla="*/ 0 w 14"/>
                <a:gd name="T3" fmla="*/ 0 h 18"/>
                <a:gd name="T4" fmla="*/ 0 w 14"/>
                <a:gd name="T5" fmla="*/ 0 h 18"/>
                <a:gd name="T6" fmla="*/ 0 w 14"/>
                <a:gd name="T7" fmla="*/ 0 h 18"/>
                <a:gd name="T8" fmla="*/ 0 60000 65536"/>
                <a:gd name="T9" fmla="*/ 0 60000 65536"/>
                <a:gd name="T10" fmla="*/ 0 60000 65536"/>
                <a:gd name="T11" fmla="*/ 0 60000 65536"/>
                <a:gd name="T12" fmla="*/ 0 w 14"/>
                <a:gd name="T13" fmla="*/ 0 h 18"/>
                <a:gd name="T14" fmla="*/ 14 w 14"/>
                <a:gd name="T15" fmla="*/ 18 h 18"/>
              </a:gdLst>
              <a:ahLst/>
              <a:cxnLst>
                <a:cxn ang="T8">
                  <a:pos x="T0" y="T1"/>
                </a:cxn>
                <a:cxn ang="T9">
                  <a:pos x="T2" y="T3"/>
                </a:cxn>
                <a:cxn ang="T10">
                  <a:pos x="T4" y="T5"/>
                </a:cxn>
                <a:cxn ang="T11">
                  <a:pos x="T6" y="T7"/>
                </a:cxn>
              </a:cxnLst>
              <a:rect l="T12" t="T13" r="T14" b="T15"/>
              <a:pathLst>
                <a:path w="14" h="18">
                  <a:moveTo>
                    <a:pt x="14" y="0"/>
                  </a:moveTo>
                  <a:lnTo>
                    <a:pt x="11" y="9"/>
                  </a:lnTo>
                  <a:lnTo>
                    <a:pt x="0" y="18"/>
                  </a:lnTo>
                  <a:lnTo>
                    <a:pt x="14"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7" name="Freeform 285">
              <a:extLst>
                <a:ext uri="{FF2B5EF4-FFF2-40B4-BE49-F238E27FC236}">
                  <a16:creationId xmlns:a16="http://schemas.microsoft.com/office/drawing/2014/main" id="{BE3CD054-CF02-4AB1-8AEC-DE7A24108ACD}"/>
                </a:ext>
              </a:extLst>
            </p:cNvPr>
            <p:cNvSpPr>
              <a:spLocks/>
            </p:cNvSpPr>
            <p:nvPr/>
          </p:nvSpPr>
          <p:spPr bwMode="auto">
            <a:xfrm>
              <a:off x="5319" y="1921"/>
              <a:ext cx="6" cy="7"/>
            </a:xfrm>
            <a:custGeom>
              <a:avLst/>
              <a:gdLst>
                <a:gd name="T0" fmla="*/ 0 w 35"/>
                <a:gd name="T1" fmla="*/ 0 h 43"/>
                <a:gd name="T2" fmla="*/ 0 w 35"/>
                <a:gd name="T3" fmla="*/ 0 h 43"/>
                <a:gd name="T4" fmla="*/ 0 w 35"/>
                <a:gd name="T5" fmla="*/ 0 h 43"/>
                <a:gd name="T6" fmla="*/ 0 w 35"/>
                <a:gd name="T7" fmla="*/ 0 h 43"/>
                <a:gd name="T8" fmla="*/ 0 w 35"/>
                <a:gd name="T9" fmla="*/ 0 h 43"/>
                <a:gd name="T10" fmla="*/ 0 60000 65536"/>
                <a:gd name="T11" fmla="*/ 0 60000 65536"/>
                <a:gd name="T12" fmla="*/ 0 60000 65536"/>
                <a:gd name="T13" fmla="*/ 0 60000 65536"/>
                <a:gd name="T14" fmla="*/ 0 60000 65536"/>
                <a:gd name="T15" fmla="*/ 0 w 35"/>
                <a:gd name="T16" fmla="*/ 0 h 43"/>
                <a:gd name="T17" fmla="*/ 35 w 35"/>
                <a:gd name="T18" fmla="*/ 43 h 43"/>
              </a:gdLst>
              <a:ahLst/>
              <a:cxnLst>
                <a:cxn ang="T10">
                  <a:pos x="T0" y="T1"/>
                </a:cxn>
                <a:cxn ang="T11">
                  <a:pos x="T2" y="T3"/>
                </a:cxn>
                <a:cxn ang="T12">
                  <a:pos x="T4" y="T5"/>
                </a:cxn>
                <a:cxn ang="T13">
                  <a:pos x="T6" y="T7"/>
                </a:cxn>
                <a:cxn ang="T14">
                  <a:pos x="T8" y="T9"/>
                </a:cxn>
              </a:cxnLst>
              <a:rect l="T15" t="T16" r="T17" b="T18"/>
              <a:pathLst>
                <a:path w="35" h="43">
                  <a:moveTo>
                    <a:pt x="0" y="0"/>
                  </a:moveTo>
                  <a:lnTo>
                    <a:pt x="7" y="14"/>
                  </a:lnTo>
                  <a:lnTo>
                    <a:pt x="7" y="24"/>
                  </a:lnTo>
                  <a:lnTo>
                    <a:pt x="35" y="4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8" name="Freeform 286">
              <a:extLst>
                <a:ext uri="{FF2B5EF4-FFF2-40B4-BE49-F238E27FC236}">
                  <a16:creationId xmlns:a16="http://schemas.microsoft.com/office/drawing/2014/main" id="{40AF5D57-D5EE-4619-9D27-EB6F2AAC552B}"/>
                </a:ext>
              </a:extLst>
            </p:cNvPr>
            <p:cNvSpPr>
              <a:spLocks/>
            </p:cNvSpPr>
            <p:nvPr/>
          </p:nvSpPr>
          <p:spPr bwMode="auto">
            <a:xfrm>
              <a:off x="5330" y="1921"/>
              <a:ext cx="19" cy="19"/>
            </a:xfrm>
            <a:custGeom>
              <a:avLst/>
              <a:gdLst>
                <a:gd name="T0" fmla="*/ 0 w 114"/>
                <a:gd name="T1" fmla="*/ 0 h 114"/>
                <a:gd name="T2" fmla="*/ 0 w 114"/>
                <a:gd name="T3" fmla="*/ 0 h 114"/>
                <a:gd name="T4" fmla="*/ 0 w 114"/>
                <a:gd name="T5" fmla="*/ 0 h 114"/>
                <a:gd name="T6" fmla="*/ 0 w 114"/>
                <a:gd name="T7" fmla="*/ 0 h 114"/>
                <a:gd name="T8" fmla="*/ 0 w 114"/>
                <a:gd name="T9" fmla="*/ 0 h 114"/>
                <a:gd name="T10" fmla="*/ 0 w 114"/>
                <a:gd name="T11" fmla="*/ 0 h 114"/>
                <a:gd name="T12" fmla="*/ 0 60000 65536"/>
                <a:gd name="T13" fmla="*/ 0 60000 65536"/>
                <a:gd name="T14" fmla="*/ 0 60000 65536"/>
                <a:gd name="T15" fmla="*/ 0 60000 65536"/>
                <a:gd name="T16" fmla="*/ 0 60000 65536"/>
                <a:gd name="T17" fmla="*/ 0 60000 65536"/>
                <a:gd name="T18" fmla="*/ 0 w 114"/>
                <a:gd name="T19" fmla="*/ 0 h 114"/>
                <a:gd name="T20" fmla="*/ 114 w 114"/>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114" h="114">
                  <a:moveTo>
                    <a:pt x="0" y="0"/>
                  </a:moveTo>
                  <a:lnTo>
                    <a:pt x="21" y="35"/>
                  </a:lnTo>
                  <a:lnTo>
                    <a:pt x="43" y="63"/>
                  </a:lnTo>
                  <a:lnTo>
                    <a:pt x="114" y="114"/>
                  </a:lnTo>
                  <a:lnTo>
                    <a:pt x="47" y="5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9" name="Freeform 287">
              <a:extLst>
                <a:ext uri="{FF2B5EF4-FFF2-40B4-BE49-F238E27FC236}">
                  <a16:creationId xmlns:a16="http://schemas.microsoft.com/office/drawing/2014/main" id="{9FC87CA2-DAFC-40B8-A556-39631CAB5610}"/>
                </a:ext>
              </a:extLst>
            </p:cNvPr>
            <p:cNvSpPr>
              <a:spLocks/>
            </p:cNvSpPr>
            <p:nvPr/>
          </p:nvSpPr>
          <p:spPr bwMode="auto">
            <a:xfrm>
              <a:off x="5354" y="1948"/>
              <a:ext cx="4" cy="13"/>
            </a:xfrm>
            <a:custGeom>
              <a:avLst/>
              <a:gdLst>
                <a:gd name="T0" fmla="*/ 0 w 27"/>
                <a:gd name="T1" fmla="*/ 0 h 82"/>
                <a:gd name="T2" fmla="*/ 0 w 27"/>
                <a:gd name="T3" fmla="*/ 0 h 82"/>
                <a:gd name="T4" fmla="*/ 0 w 27"/>
                <a:gd name="T5" fmla="*/ 0 h 82"/>
                <a:gd name="T6" fmla="*/ 0 w 27"/>
                <a:gd name="T7" fmla="*/ 0 h 82"/>
                <a:gd name="T8" fmla="*/ 0 w 27"/>
                <a:gd name="T9" fmla="*/ 0 h 82"/>
                <a:gd name="T10" fmla="*/ 0 w 27"/>
                <a:gd name="T11" fmla="*/ 0 h 82"/>
                <a:gd name="T12" fmla="*/ 0 w 27"/>
                <a:gd name="T13" fmla="*/ 0 h 82"/>
                <a:gd name="T14" fmla="*/ 0 60000 65536"/>
                <a:gd name="T15" fmla="*/ 0 60000 65536"/>
                <a:gd name="T16" fmla="*/ 0 60000 65536"/>
                <a:gd name="T17" fmla="*/ 0 60000 65536"/>
                <a:gd name="T18" fmla="*/ 0 60000 65536"/>
                <a:gd name="T19" fmla="*/ 0 60000 65536"/>
                <a:gd name="T20" fmla="*/ 0 60000 65536"/>
                <a:gd name="T21" fmla="*/ 0 w 27"/>
                <a:gd name="T22" fmla="*/ 0 h 82"/>
                <a:gd name="T23" fmla="*/ 27 w 27"/>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82">
                  <a:moveTo>
                    <a:pt x="27" y="0"/>
                  </a:moveTo>
                  <a:lnTo>
                    <a:pt x="9" y="29"/>
                  </a:lnTo>
                  <a:lnTo>
                    <a:pt x="4" y="57"/>
                  </a:lnTo>
                  <a:lnTo>
                    <a:pt x="3" y="82"/>
                  </a:lnTo>
                  <a:lnTo>
                    <a:pt x="0" y="47"/>
                  </a:lnTo>
                  <a:lnTo>
                    <a:pt x="3" y="21"/>
                  </a:lnTo>
                  <a:lnTo>
                    <a:pt x="2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0" name="Freeform 288">
              <a:extLst>
                <a:ext uri="{FF2B5EF4-FFF2-40B4-BE49-F238E27FC236}">
                  <a16:creationId xmlns:a16="http://schemas.microsoft.com/office/drawing/2014/main" id="{BFCD0459-5081-48B7-A688-4F804802B1AD}"/>
                </a:ext>
              </a:extLst>
            </p:cNvPr>
            <p:cNvSpPr>
              <a:spLocks/>
            </p:cNvSpPr>
            <p:nvPr/>
          </p:nvSpPr>
          <p:spPr bwMode="auto">
            <a:xfrm>
              <a:off x="5312" y="1934"/>
              <a:ext cx="2" cy="5"/>
            </a:xfrm>
            <a:custGeom>
              <a:avLst/>
              <a:gdLst>
                <a:gd name="T0" fmla="*/ 0 w 15"/>
                <a:gd name="T1" fmla="*/ 0 h 30"/>
                <a:gd name="T2" fmla="*/ 0 w 15"/>
                <a:gd name="T3" fmla="*/ 0 h 30"/>
                <a:gd name="T4" fmla="*/ 0 w 15"/>
                <a:gd name="T5" fmla="*/ 0 h 30"/>
                <a:gd name="T6" fmla="*/ 0 w 15"/>
                <a:gd name="T7" fmla="*/ 0 h 30"/>
                <a:gd name="T8" fmla="*/ 0 60000 65536"/>
                <a:gd name="T9" fmla="*/ 0 60000 65536"/>
                <a:gd name="T10" fmla="*/ 0 60000 65536"/>
                <a:gd name="T11" fmla="*/ 0 60000 65536"/>
                <a:gd name="T12" fmla="*/ 0 w 15"/>
                <a:gd name="T13" fmla="*/ 0 h 30"/>
                <a:gd name="T14" fmla="*/ 15 w 15"/>
                <a:gd name="T15" fmla="*/ 30 h 30"/>
              </a:gdLst>
              <a:ahLst/>
              <a:cxnLst>
                <a:cxn ang="T8">
                  <a:pos x="T0" y="T1"/>
                </a:cxn>
                <a:cxn ang="T9">
                  <a:pos x="T2" y="T3"/>
                </a:cxn>
                <a:cxn ang="T10">
                  <a:pos x="T4" y="T5"/>
                </a:cxn>
                <a:cxn ang="T11">
                  <a:pos x="T6" y="T7"/>
                </a:cxn>
              </a:cxnLst>
              <a:rect l="T12" t="T13" r="T14" b="T15"/>
              <a:pathLst>
                <a:path w="15" h="30">
                  <a:moveTo>
                    <a:pt x="11" y="0"/>
                  </a:moveTo>
                  <a:lnTo>
                    <a:pt x="15" y="12"/>
                  </a:lnTo>
                  <a:lnTo>
                    <a:pt x="0" y="30"/>
                  </a:lnTo>
                  <a:lnTo>
                    <a:pt x="1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291" name="Group 289">
            <a:extLst>
              <a:ext uri="{FF2B5EF4-FFF2-40B4-BE49-F238E27FC236}">
                <a16:creationId xmlns:a16="http://schemas.microsoft.com/office/drawing/2014/main" id="{163B606E-3079-4B84-A494-F778B6425126}"/>
              </a:ext>
            </a:extLst>
          </p:cNvPr>
          <p:cNvGrpSpPr>
            <a:grpSpLocks/>
          </p:cNvGrpSpPr>
          <p:nvPr/>
        </p:nvGrpSpPr>
        <p:grpSpPr bwMode="auto">
          <a:xfrm>
            <a:off x="8475662" y="3497044"/>
            <a:ext cx="425450" cy="484188"/>
            <a:chOff x="5362" y="1748"/>
            <a:chExt cx="268" cy="305"/>
          </a:xfrm>
        </p:grpSpPr>
        <p:sp>
          <p:nvSpPr>
            <p:cNvPr id="292" name="Freeform 290">
              <a:extLst>
                <a:ext uri="{FF2B5EF4-FFF2-40B4-BE49-F238E27FC236}">
                  <a16:creationId xmlns:a16="http://schemas.microsoft.com/office/drawing/2014/main" id="{40C44AA7-3D52-43D3-B47A-D14899A748DB}"/>
                </a:ext>
              </a:extLst>
            </p:cNvPr>
            <p:cNvSpPr>
              <a:spLocks/>
            </p:cNvSpPr>
            <p:nvPr/>
          </p:nvSpPr>
          <p:spPr bwMode="auto">
            <a:xfrm>
              <a:off x="5477" y="1748"/>
              <a:ext cx="8" cy="6"/>
            </a:xfrm>
            <a:custGeom>
              <a:avLst/>
              <a:gdLst>
                <a:gd name="T0" fmla="*/ 0 w 51"/>
                <a:gd name="T1" fmla="*/ 0 h 36"/>
                <a:gd name="T2" fmla="*/ 0 w 51"/>
                <a:gd name="T3" fmla="*/ 0 h 36"/>
                <a:gd name="T4" fmla="*/ 0 w 51"/>
                <a:gd name="T5" fmla="*/ 0 h 36"/>
                <a:gd name="T6" fmla="*/ 0 w 51"/>
                <a:gd name="T7" fmla="*/ 0 h 36"/>
                <a:gd name="T8" fmla="*/ 0 w 51"/>
                <a:gd name="T9" fmla="*/ 0 h 36"/>
                <a:gd name="T10" fmla="*/ 0 w 51"/>
                <a:gd name="T11" fmla="*/ 0 h 36"/>
                <a:gd name="T12" fmla="*/ 0 w 51"/>
                <a:gd name="T13" fmla="*/ 0 h 36"/>
                <a:gd name="T14" fmla="*/ 0 w 51"/>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36"/>
                <a:gd name="T26" fmla="*/ 51 w 51"/>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36">
                  <a:moveTo>
                    <a:pt x="0" y="0"/>
                  </a:moveTo>
                  <a:lnTo>
                    <a:pt x="14" y="10"/>
                  </a:lnTo>
                  <a:lnTo>
                    <a:pt x="29" y="15"/>
                  </a:lnTo>
                  <a:lnTo>
                    <a:pt x="43" y="23"/>
                  </a:lnTo>
                  <a:lnTo>
                    <a:pt x="51" y="36"/>
                  </a:lnTo>
                  <a:lnTo>
                    <a:pt x="39" y="32"/>
                  </a:lnTo>
                  <a:lnTo>
                    <a:pt x="14" y="2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3" name="Freeform 291">
              <a:extLst>
                <a:ext uri="{FF2B5EF4-FFF2-40B4-BE49-F238E27FC236}">
                  <a16:creationId xmlns:a16="http://schemas.microsoft.com/office/drawing/2014/main" id="{5D6B23F6-16CB-4899-8FE1-4036BEF9FD26}"/>
                </a:ext>
              </a:extLst>
            </p:cNvPr>
            <p:cNvSpPr>
              <a:spLocks/>
            </p:cNvSpPr>
            <p:nvPr/>
          </p:nvSpPr>
          <p:spPr bwMode="auto">
            <a:xfrm>
              <a:off x="5479" y="1758"/>
              <a:ext cx="2" cy="4"/>
            </a:xfrm>
            <a:custGeom>
              <a:avLst/>
              <a:gdLst>
                <a:gd name="T0" fmla="*/ 0 w 14"/>
                <a:gd name="T1" fmla="*/ 0 h 24"/>
                <a:gd name="T2" fmla="*/ 0 w 14"/>
                <a:gd name="T3" fmla="*/ 0 h 24"/>
                <a:gd name="T4" fmla="*/ 0 w 14"/>
                <a:gd name="T5" fmla="*/ 0 h 24"/>
                <a:gd name="T6" fmla="*/ 0 w 14"/>
                <a:gd name="T7" fmla="*/ 0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0" y="0"/>
                  </a:moveTo>
                  <a:lnTo>
                    <a:pt x="14" y="0"/>
                  </a:lnTo>
                  <a:lnTo>
                    <a:pt x="14" y="2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4" name="Freeform 292">
              <a:extLst>
                <a:ext uri="{FF2B5EF4-FFF2-40B4-BE49-F238E27FC236}">
                  <a16:creationId xmlns:a16="http://schemas.microsoft.com/office/drawing/2014/main" id="{DBBB32E1-F939-4561-AD35-DA264ADCC544}"/>
                </a:ext>
              </a:extLst>
            </p:cNvPr>
            <p:cNvSpPr>
              <a:spLocks/>
            </p:cNvSpPr>
            <p:nvPr/>
          </p:nvSpPr>
          <p:spPr bwMode="auto">
            <a:xfrm>
              <a:off x="5444" y="1788"/>
              <a:ext cx="71" cy="180"/>
            </a:xfrm>
            <a:custGeom>
              <a:avLst/>
              <a:gdLst>
                <a:gd name="T0" fmla="*/ 0 w 431"/>
                <a:gd name="T1" fmla="*/ 0 h 1076"/>
                <a:gd name="T2" fmla="*/ 0 w 431"/>
                <a:gd name="T3" fmla="*/ 0 h 1076"/>
                <a:gd name="T4" fmla="*/ 0 w 431"/>
                <a:gd name="T5" fmla="*/ 0 h 1076"/>
                <a:gd name="T6" fmla="*/ 0 w 431"/>
                <a:gd name="T7" fmla="*/ 0 h 1076"/>
                <a:gd name="T8" fmla="*/ 0 w 431"/>
                <a:gd name="T9" fmla="*/ 0 h 1076"/>
                <a:gd name="T10" fmla="*/ 0 w 431"/>
                <a:gd name="T11" fmla="*/ 0 h 1076"/>
                <a:gd name="T12" fmla="*/ 0 w 431"/>
                <a:gd name="T13" fmla="*/ 0 h 1076"/>
                <a:gd name="T14" fmla="*/ 0 w 431"/>
                <a:gd name="T15" fmla="*/ 0 h 1076"/>
                <a:gd name="T16" fmla="*/ 0 w 431"/>
                <a:gd name="T17" fmla="*/ 0 h 1076"/>
                <a:gd name="T18" fmla="*/ 0 w 431"/>
                <a:gd name="T19" fmla="*/ 0 h 10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
                <a:gd name="T31" fmla="*/ 0 h 1076"/>
                <a:gd name="T32" fmla="*/ 431 w 431"/>
                <a:gd name="T33" fmla="*/ 1076 h 10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 h="1076">
                  <a:moveTo>
                    <a:pt x="369" y="0"/>
                  </a:moveTo>
                  <a:lnTo>
                    <a:pt x="328" y="44"/>
                  </a:lnTo>
                  <a:lnTo>
                    <a:pt x="317" y="108"/>
                  </a:lnTo>
                  <a:lnTo>
                    <a:pt x="254" y="170"/>
                  </a:lnTo>
                  <a:lnTo>
                    <a:pt x="126" y="461"/>
                  </a:lnTo>
                  <a:lnTo>
                    <a:pt x="57" y="724"/>
                  </a:lnTo>
                  <a:lnTo>
                    <a:pt x="0" y="1076"/>
                  </a:lnTo>
                  <a:lnTo>
                    <a:pt x="178" y="919"/>
                  </a:lnTo>
                  <a:lnTo>
                    <a:pt x="431" y="140"/>
                  </a:lnTo>
                  <a:lnTo>
                    <a:pt x="369" y="0"/>
                  </a:lnTo>
                  <a:close/>
                </a:path>
              </a:pathLst>
            </a:custGeom>
            <a:solidFill>
              <a:srgbClr val="40000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5" name="Freeform 293">
              <a:extLst>
                <a:ext uri="{FF2B5EF4-FFF2-40B4-BE49-F238E27FC236}">
                  <a16:creationId xmlns:a16="http://schemas.microsoft.com/office/drawing/2014/main" id="{46B7288B-FA15-4129-8131-2238186E6007}"/>
                </a:ext>
              </a:extLst>
            </p:cNvPr>
            <p:cNvSpPr>
              <a:spLocks/>
            </p:cNvSpPr>
            <p:nvPr/>
          </p:nvSpPr>
          <p:spPr bwMode="auto">
            <a:xfrm>
              <a:off x="5362" y="1754"/>
              <a:ext cx="268" cy="299"/>
            </a:xfrm>
            <a:custGeom>
              <a:avLst/>
              <a:gdLst>
                <a:gd name="T0" fmla="*/ 0 w 1606"/>
                <a:gd name="T1" fmla="*/ 0 h 1792"/>
                <a:gd name="T2" fmla="*/ 0 w 1606"/>
                <a:gd name="T3" fmla="*/ 0 h 1792"/>
                <a:gd name="T4" fmla="*/ 0 w 1606"/>
                <a:gd name="T5" fmla="*/ 0 h 1792"/>
                <a:gd name="T6" fmla="*/ 0 w 1606"/>
                <a:gd name="T7" fmla="*/ 0 h 1792"/>
                <a:gd name="T8" fmla="*/ 0 w 1606"/>
                <a:gd name="T9" fmla="*/ 0 h 1792"/>
                <a:gd name="T10" fmla="*/ 0 w 1606"/>
                <a:gd name="T11" fmla="*/ 0 h 1792"/>
                <a:gd name="T12" fmla="*/ 0 w 1606"/>
                <a:gd name="T13" fmla="*/ 0 h 1792"/>
                <a:gd name="T14" fmla="*/ 0 w 1606"/>
                <a:gd name="T15" fmla="*/ 0 h 1792"/>
                <a:gd name="T16" fmla="*/ 0 w 1606"/>
                <a:gd name="T17" fmla="*/ 0 h 1792"/>
                <a:gd name="T18" fmla="*/ 0 w 1606"/>
                <a:gd name="T19" fmla="*/ 0 h 1792"/>
                <a:gd name="T20" fmla="*/ 0 w 1606"/>
                <a:gd name="T21" fmla="*/ 0 h 1792"/>
                <a:gd name="T22" fmla="*/ 0 w 1606"/>
                <a:gd name="T23" fmla="*/ 0 h 1792"/>
                <a:gd name="T24" fmla="*/ 0 w 1606"/>
                <a:gd name="T25" fmla="*/ 0 h 1792"/>
                <a:gd name="T26" fmla="*/ 0 w 1606"/>
                <a:gd name="T27" fmla="*/ 0 h 1792"/>
                <a:gd name="T28" fmla="*/ 0 w 1606"/>
                <a:gd name="T29" fmla="*/ 0 h 1792"/>
                <a:gd name="T30" fmla="*/ 0 w 1606"/>
                <a:gd name="T31" fmla="*/ 0 h 1792"/>
                <a:gd name="T32" fmla="*/ 0 w 1606"/>
                <a:gd name="T33" fmla="*/ 0 h 1792"/>
                <a:gd name="T34" fmla="*/ 0 w 1606"/>
                <a:gd name="T35" fmla="*/ 0 h 1792"/>
                <a:gd name="T36" fmla="*/ 0 w 1606"/>
                <a:gd name="T37" fmla="*/ 0 h 1792"/>
                <a:gd name="T38" fmla="*/ 0 w 1606"/>
                <a:gd name="T39" fmla="*/ 0 h 1792"/>
                <a:gd name="T40" fmla="*/ 0 w 1606"/>
                <a:gd name="T41" fmla="*/ 0 h 1792"/>
                <a:gd name="T42" fmla="*/ 0 w 1606"/>
                <a:gd name="T43" fmla="*/ 0 h 1792"/>
                <a:gd name="T44" fmla="*/ 0 w 1606"/>
                <a:gd name="T45" fmla="*/ 0 h 1792"/>
                <a:gd name="T46" fmla="*/ 0 w 1606"/>
                <a:gd name="T47" fmla="*/ 0 h 1792"/>
                <a:gd name="T48" fmla="*/ 0 w 1606"/>
                <a:gd name="T49" fmla="*/ 0 h 1792"/>
                <a:gd name="T50" fmla="*/ 0 w 1606"/>
                <a:gd name="T51" fmla="*/ 0 h 1792"/>
                <a:gd name="T52" fmla="*/ 0 w 1606"/>
                <a:gd name="T53" fmla="*/ 0 h 1792"/>
                <a:gd name="T54" fmla="*/ 0 w 1606"/>
                <a:gd name="T55" fmla="*/ 0 h 1792"/>
                <a:gd name="T56" fmla="*/ 0 w 1606"/>
                <a:gd name="T57" fmla="*/ 0 h 1792"/>
                <a:gd name="T58" fmla="*/ 0 w 1606"/>
                <a:gd name="T59" fmla="*/ 0 h 1792"/>
                <a:gd name="T60" fmla="*/ 0 w 1606"/>
                <a:gd name="T61" fmla="*/ 0 h 1792"/>
                <a:gd name="T62" fmla="*/ 0 w 1606"/>
                <a:gd name="T63" fmla="*/ 0 h 1792"/>
                <a:gd name="T64" fmla="*/ 0 w 1606"/>
                <a:gd name="T65" fmla="*/ 0 h 1792"/>
                <a:gd name="T66" fmla="*/ 0 w 1606"/>
                <a:gd name="T67" fmla="*/ 0 h 1792"/>
                <a:gd name="T68" fmla="*/ 0 w 1606"/>
                <a:gd name="T69" fmla="*/ 0 h 1792"/>
                <a:gd name="T70" fmla="*/ 0 w 1606"/>
                <a:gd name="T71" fmla="*/ 0 h 1792"/>
                <a:gd name="T72" fmla="*/ 0 w 1606"/>
                <a:gd name="T73" fmla="*/ 0 h 1792"/>
                <a:gd name="T74" fmla="*/ 0 w 1606"/>
                <a:gd name="T75" fmla="*/ 0 h 1792"/>
                <a:gd name="T76" fmla="*/ 0 w 1606"/>
                <a:gd name="T77" fmla="*/ 0 h 1792"/>
                <a:gd name="T78" fmla="*/ 0 w 1606"/>
                <a:gd name="T79" fmla="*/ 0 h 1792"/>
                <a:gd name="T80" fmla="*/ 0 w 1606"/>
                <a:gd name="T81" fmla="*/ 0 h 1792"/>
                <a:gd name="T82" fmla="*/ 0 w 1606"/>
                <a:gd name="T83" fmla="*/ 0 h 1792"/>
                <a:gd name="T84" fmla="*/ 0 w 1606"/>
                <a:gd name="T85" fmla="*/ 0 h 1792"/>
                <a:gd name="T86" fmla="*/ 0 w 1606"/>
                <a:gd name="T87" fmla="*/ 0 h 1792"/>
                <a:gd name="T88" fmla="*/ 0 w 1606"/>
                <a:gd name="T89" fmla="*/ 0 h 1792"/>
                <a:gd name="T90" fmla="*/ 0 w 1606"/>
                <a:gd name="T91" fmla="*/ 0 h 17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06"/>
                <a:gd name="T139" fmla="*/ 0 h 1792"/>
                <a:gd name="T140" fmla="*/ 1606 w 1606"/>
                <a:gd name="T141" fmla="*/ 1792 h 17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06" h="1792">
                  <a:moveTo>
                    <a:pt x="1309" y="94"/>
                  </a:moveTo>
                  <a:lnTo>
                    <a:pt x="1258" y="0"/>
                  </a:lnTo>
                  <a:lnTo>
                    <a:pt x="867" y="163"/>
                  </a:lnTo>
                  <a:lnTo>
                    <a:pt x="850" y="288"/>
                  </a:lnTo>
                  <a:lnTo>
                    <a:pt x="818" y="332"/>
                  </a:lnTo>
                  <a:lnTo>
                    <a:pt x="773" y="382"/>
                  </a:lnTo>
                  <a:lnTo>
                    <a:pt x="747" y="472"/>
                  </a:lnTo>
                  <a:lnTo>
                    <a:pt x="660" y="678"/>
                  </a:lnTo>
                  <a:lnTo>
                    <a:pt x="590" y="924"/>
                  </a:lnTo>
                  <a:lnTo>
                    <a:pt x="558" y="1088"/>
                  </a:lnTo>
                  <a:lnTo>
                    <a:pt x="243" y="1094"/>
                  </a:lnTo>
                  <a:lnTo>
                    <a:pt x="192" y="1125"/>
                  </a:lnTo>
                  <a:lnTo>
                    <a:pt x="47" y="1125"/>
                  </a:lnTo>
                  <a:lnTo>
                    <a:pt x="7" y="1189"/>
                  </a:lnTo>
                  <a:lnTo>
                    <a:pt x="0" y="1264"/>
                  </a:lnTo>
                  <a:lnTo>
                    <a:pt x="15" y="1332"/>
                  </a:lnTo>
                  <a:lnTo>
                    <a:pt x="148" y="1358"/>
                  </a:lnTo>
                  <a:lnTo>
                    <a:pt x="211" y="1452"/>
                  </a:lnTo>
                  <a:lnTo>
                    <a:pt x="337" y="1484"/>
                  </a:lnTo>
                  <a:lnTo>
                    <a:pt x="430" y="1484"/>
                  </a:lnTo>
                  <a:lnTo>
                    <a:pt x="538" y="1503"/>
                  </a:lnTo>
                  <a:lnTo>
                    <a:pt x="544" y="1548"/>
                  </a:lnTo>
                  <a:lnTo>
                    <a:pt x="538" y="1642"/>
                  </a:lnTo>
                  <a:lnTo>
                    <a:pt x="550" y="1705"/>
                  </a:lnTo>
                  <a:lnTo>
                    <a:pt x="608" y="1712"/>
                  </a:lnTo>
                  <a:lnTo>
                    <a:pt x="677" y="1724"/>
                  </a:lnTo>
                  <a:lnTo>
                    <a:pt x="747" y="1786"/>
                  </a:lnTo>
                  <a:lnTo>
                    <a:pt x="830" y="1786"/>
                  </a:lnTo>
                  <a:lnTo>
                    <a:pt x="905" y="1779"/>
                  </a:lnTo>
                  <a:lnTo>
                    <a:pt x="1019" y="1744"/>
                  </a:lnTo>
                  <a:lnTo>
                    <a:pt x="1145" y="1756"/>
                  </a:lnTo>
                  <a:lnTo>
                    <a:pt x="1273" y="1792"/>
                  </a:lnTo>
                  <a:lnTo>
                    <a:pt x="1392" y="1766"/>
                  </a:lnTo>
                  <a:lnTo>
                    <a:pt x="1473" y="1674"/>
                  </a:lnTo>
                  <a:lnTo>
                    <a:pt x="1467" y="1571"/>
                  </a:lnTo>
                  <a:lnTo>
                    <a:pt x="1497" y="1446"/>
                  </a:lnTo>
                  <a:lnTo>
                    <a:pt x="1516" y="1282"/>
                  </a:lnTo>
                  <a:lnTo>
                    <a:pt x="1554" y="1131"/>
                  </a:lnTo>
                  <a:lnTo>
                    <a:pt x="1606" y="906"/>
                  </a:lnTo>
                  <a:lnTo>
                    <a:pt x="1598" y="678"/>
                  </a:lnTo>
                  <a:lnTo>
                    <a:pt x="1598" y="478"/>
                  </a:lnTo>
                  <a:lnTo>
                    <a:pt x="1586" y="338"/>
                  </a:lnTo>
                  <a:lnTo>
                    <a:pt x="1554" y="276"/>
                  </a:lnTo>
                  <a:lnTo>
                    <a:pt x="1484" y="225"/>
                  </a:lnTo>
                  <a:lnTo>
                    <a:pt x="1403" y="142"/>
                  </a:lnTo>
                  <a:lnTo>
                    <a:pt x="1309" y="94"/>
                  </a:lnTo>
                  <a:close/>
                </a:path>
              </a:pathLst>
            </a:custGeom>
            <a:solidFill>
              <a:srgbClr val="C0C0C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6" name="Freeform 294">
              <a:extLst>
                <a:ext uri="{FF2B5EF4-FFF2-40B4-BE49-F238E27FC236}">
                  <a16:creationId xmlns:a16="http://schemas.microsoft.com/office/drawing/2014/main" id="{55DCAAE0-2FAD-4321-9F97-D53E58F51975}"/>
                </a:ext>
              </a:extLst>
            </p:cNvPr>
            <p:cNvSpPr>
              <a:spLocks/>
            </p:cNvSpPr>
            <p:nvPr/>
          </p:nvSpPr>
          <p:spPr bwMode="auto">
            <a:xfrm>
              <a:off x="5456" y="1772"/>
              <a:ext cx="169" cy="278"/>
            </a:xfrm>
            <a:custGeom>
              <a:avLst/>
              <a:gdLst>
                <a:gd name="T0" fmla="*/ 0 w 1014"/>
                <a:gd name="T1" fmla="*/ 0 h 1671"/>
                <a:gd name="T2" fmla="*/ 0 w 1014"/>
                <a:gd name="T3" fmla="*/ 0 h 1671"/>
                <a:gd name="T4" fmla="*/ 0 w 1014"/>
                <a:gd name="T5" fmla="*/ 0 h 1671"/>
                <a:gd name="T6" fmla="*/ 0 w 1014"/>
                <a:gd name="T7" fmla="*/ 0 h 1671"/>
                <a:gd name="T8" fmla="*/ 0 w 1014"/>
                <a:gd name="T9" fmla="*/ 0 h 1671"/>
                <a:gd name="T10" fmla="*/ 0 w 1014"/>
                <a:gd name="T11" fmla="*/ 0 h 1671"/>
                <a:gd name="T12" fmla="*/ 0 w 1014"/>
                <a:gd name="T13" fmla="*/ 0 h 1671"/>
                <a:gd name="T14" fmla="*/ 0 w 1014"/>
                <a:gd name="T15" fmla="*/ 0 h 1671"/>
                <a:gd name="T16" fmla="*/ 0 w 1014"/>
                <a:gd name="T17" fmla="*/ 0 h 1671"/>
                <a:gd name="T18" fmla="*/ 0 w 1014"/>
                <a:gd name="T19" fmla="*/ 0 h 1671"/>
                <a:gd name="T20" fmla="*/ 0 w 1014"/>
                <a:gd name="T21" fmla="*/ 0 h 1671"/>
                <a:gd name="T22" fmla="*/ 0 w 1014"/>
                <a:gd name="T23" fmla="*/ 0 h 1671"/>
                <a:gd name="T24" fmla="*/ 0 w 1014"/>
                <a:gd name="T25" fmla="*/ 0 h 1671"/>
                <a:gd name="T26" fmla="*/ 0 w 1014"/>
                <a:gd name="T27" fmla="*/ 0 h 1671"/>
                <a:gd name="T28" fmla="*/ 0 w 1014"/>
                <a:gd name="T29" fmla="*/ 0 h 1671"/>
                <a:gd name="T30" fmla="*/ 0 w 1014"/>
                <a:gd name="T31" fmla="*/ 0 h 1671"/>
                <a:gd name="T32" fmla="*/ 0 w 1014"/>
                <a:gd name="T33" fmla="*/ 0 h 1671"/>
                <a:gd name="T34" fmla="*/ 0 w 1014"/>
                <a:gd name="T35" fmla="*/ 0 h 1671"/>
                <a:gd name="T36" fmla="*/ 0 w 1014"/>
                <a:gd name="T37" fmla="*/ 0 h 1671"/>
                <a:gd name="T38" fmla="*/ 0 w 1014"/>
                <a:gd name="T39" fmla="*/ 0 h 1671"/>
                <a:gd name="T40" fmla="*/ 0 w 1014"/>
                <a:gd name="T41" fmla="*/ 0 h 1671"/>
                <a:gd name="T42" fmla="*/ 0 w 1014"/>
                <a:gd name="T43" fmla="*/ 0 h 1671"/>
                <a:gd name="T44" fmla="*/ 0 w 1014"/>
                <a:gd name="T45" fmla="*/ 0 h 1671"/>
                <a:gd name="T46" fmla="*/ 0 w 1014"/>
                <a:gd name="T47" fmla="*/ 0 h 1671"/>
                <a:gd name="T48" fmla="*/ 0 w 1014"/>
                <a:gd name="T49" fmla="*/ 0 h 1671"/>
                <a:gd name="T50" fmla="*/ 0 w 1014"/>
                <a:gd name="T51" fmla="*/ 0 h 1671"/>
                <a:gd name="T52" fmla="*/ 0 w 1014"/>
                <a:gd name="T53" fmla="*/ 0 h 1671"/>
                <a:gd name="T54" fmla="*/ 0 w 1014"/>
                <a:gd name="T55" fmla="*/ 0 h 1671"/>
                <a:gd name="T56" fmla="*/ 0 w 1014"/>
                <a:gd name="T57" fmla="*/ 0 h 1671"/>
                <a:gd name="T58" fmla="*/ 0 w 1014"/>
                <a:gd name="T59" fmla="*/ 0 h 1671"/>
                <a:gd name="T60" fmla="*/ 0 w 1014"/>
                <a:gd name="T61" fmla="*/ 0 h 1671"/>
                <a:gd name="T62" fmla="*/ 0 w 1014"/>
                <a:gd name="T63" fmla="*/ 0 h 1671"/>
                <a:gd name="T64" fmla="*/ 0 w 1014"/>
                <a:gd name="T65" fmla="*/ 0 h 1671"/>
                <a:gd name="T66" fmla="*/ 0 w 1014"/>
                <a:gd name="T67" fmla="*/ 0 h 1671"/>
                <a:gd name="T68" fmla="*/ 0 w 1014"/>
                <a:gd name="T69" fmla="*/ 0 h 1671"/>
                <a:gd name="T70" fmla="*/ 0 w 1014"/>
                <a:gd name="T71" fmla="*/ 0 h 1671"/>
                <a:gd name="T72" fmla="*/ 0 w 1014"/>
                <a:gd name="T73" fmla="*/ 0 h 1671"/>
                <a:gd name="T74" fmla="*/ 0 w 1014"/>
                <a:gd name="T75" fmla="*/ 0 h 1671"/>
                <a:gd name="T76" fmla="*/ 0 w 1014"/>
                <a:gd name="T77" fmla="*/ 0 h 16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4"/>
                <a:gd name="T118" fmla="*/ 0 h 1671"/>
                <a:gd name="T119" fmla="*/ 1014 w 1014"/>
                <a:gd name="T120" fmla="*/ 1671 h 16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4" h="1671">
                  <a:moveTo>
                    <a:pt x="0" y="1402"/>
                  </a:moveTo>
                  <a:lnTo>
                    <a:pt x="132" y="1382"/>
                  </a:lnTo>
                  <a:lnTo>
                    <a:pt x="245" y="1376"/>
                  </a:lnTo>
                  <a:lnTo>
                    <a:pt x="370" y="1363"/>
                  </a:lnTo>
                  <a:lnTo>
                    <a:pt x="509" y="1344"/>
                  </a:lnTo>
                  <a:lnTo>
                    <a:pt x="573" y="1301"/>
                  </a:lnTo>
                  <a:lnTo>
                    <a:pt x="744" y="1088"/>
                  </a:lnTo>
                  <a:lnTo>
                    <a:pt x="656" y="1149"/>
                  </a:lnTo>
                  <a:lnTo>
                    <a:pt x="598" y="1201"/>
                  </a:lnTo>
                  <a:lnTo>
                    <a:pt x="630" y="1050"/>
                  </a:lnTo>
                  <a:lnTo>
                    <a:pt x="693" y="992"/>
                  </a:lnTo>
                  <a:lnTo>
                    <a:pt x="787" y="837"/>
                  </a:lnTo>
                  <a:lnTo>
                    <a:pt x="699" y="911"/>
                  </a:lnTo>
                  <a:lnTo>
                    <a:pt x="642" y="931"/>
                  </a:lnTo>
                  <a:lnTo>
                    <a:pt x="656" y="823"/>
                  </a:lnTo>
                  <a:lnTo>
                    <a:pt x="718" y="741"/>
                  </a:lnTo>
                  <a:lnTo>
                    <a:pt x="781" y="679"/>
                  </a:lnTo>
                  <a:lnTo>
                    <a:pt x="845" y="497"/>
                  </a:lnTo>
                  <a:lnTo>
                    <a:pt x="724" y="647"/>
                  </a:lnTo>
                  <a:lnTo>
                    <a:pt x="656" y="703"/>
                  </a:lnTo>
                  <a:lnTo>
                    <a:pt x="648" y="471"/>
                  </a:lnTo>
                  <a:lnTo>
                    <a:pt x="630" y="378"/>
                  </a:lnTo>
                  <a:lnTo>
                    <a:pt x="592" y="334"/>
                  </a:lnTo>
                  <a:lnTo>
                    <a:pt x="535" y="264"/>
                  </a:lnTo>
                  <a:lnTo>
                    <a:pt x="445" y="232"/>
                  </a:lnTo>
                  <a:lnTo>
                    <a:pt x="402" y="214"/>
                  </a:lnTo>
                  <a:lnTo>
                    <a:pt x="528" y="94"/>
                  </a:lnTo>
                  <a:lnTo>
                    <a:pt x="661" y="126"/>
                  </a:lnTo>
                  <a:lnTo>
                    <a:pt x="750" y="176"/>
                  </a:lnTo>
                  <a:lnTo>
                    <a:pt x="781" y="226"/>
                  </a:lnTo>
                  <a:lnTo>
                    <a:pt x="756" y="150"/>
                  </a:lnTo>
                  <a:lnTo>
                    <a:pt x="705" y="126"/>
                  </a:lnTo>
                  <a:lnTo>
                    <a:pt x="624" y="94"/>
                  </a:lnTo>
                  <a:lnTo>
                    <a:pt x="560" y="82"/>
                  </a:lnTo>
                  <a:lnTo>
                    <a:pt x="598" y="62"/>
                  </a:lnTo>
                  <a:lnTo>
                    <a:pt x="661" y="44"/>
                  </a:lnTo>
                  <a:lnTo>
                    <a:pt x="718" y="25"/>
                  </a:lnTo>
                  <a:lnTo>
                    <a:pt x="750" y="0"/>
                  </a:lnTo>
                  <a:lnTo>
                    <a:pt x="825" y="50"/>
                  </a:lnTo>
                  <a:lnTo>
                    <a:pt x="868" y="94"/>
                  </a:lnTo>
                  <a:lnTo>
                    <a:pt x="913" y="150"/>
                  </a:lnTo>
                  <a:lnTo>
                    <a:pt x="976" y="182"/>
                  </a:lnTo>
                  <a:lnTo>
                    <a:pt x="988" y="240"/>
                  </a:lnTo>
                  <a:lnTo>
                    <a:pt x="1014" y="334"/>
                  </a:lnTo>
                  <a:lnTo>
                    <a:pt x="1014" y="478"/>
                  </a:lnTo>
                  <a:lnTo>
                    <a:pt x="1008" y="628"/>
                  </a:lnTo>
                  <a:lnTo>
                    <a:pt x="1002" y="799"/>
                  </a:lnTo>
                  <a:lnTo>
                    <a:pt x="970" y="975"/>
                  </a:lnTo>
                  <a:lnTo>
                    <a:pt x="931" y="1157"/>
                  </a:lnTo>
                  <a:lnTo>
                    <a:pt x="913" y="1314"/>
                  </a:lnTo>
                  <a:lnTo>
                    <a:pt x="882" y="1426"/>
                  </a:lnTo>
                  <a:lnTo>
                    <a:pt x="888" y="1527"/>
                  </a:lnTo>
                  <a:lnTo>
                    <a:pt x="875" y="1584"/>
                  </a:lnTo>
                  <a:lnTo>
                    <a:pt x="830" y="1627"/>
                  </a:lnTo>
                  <a:lnTo>
                    <a:pt x="775" y="1664"/>
                  </a:lnTo>
                  <a:lnTo>
                    <a:pt x="699" y="1671"/>
                  </a:lnTo>
                  <a:lnTo>
                    <a:pt x="661" y="1652"/>
                  </a:lnTo>
                  <a:lnTo>
                    <a:pt x="612" y="1648"/>
                  </a:lnTo>
                  <a:lnTo>
                    <a:pt x="490" y="1622"/>
                  </a:lnTo>
                  <a:lnTo>
                    <a:pt x="541" y="1559"/>
                  </a:lnTo>
                  <a:lnTo>
                    <a:pt x="598" y="1470"/>
                  </a:lnTo>
                  <a:lnTo>
                    <a:pt x="516" y="1534"/>
                  </a:lnTo>
                  <a:lnTo>
                    <a:pt x="452" y="1590"/>
                  </a:lnTo>
                  <a:lnTo>
                    <a:pt x="407" y="1622"/>
                  </a:lnTo>
                  <a:lnTo>
                    <a:pt x="345" y="1652"/>
                  </a:lnTo>
                  <a:lnTo>
                    <a:pt x="276" y="1652"/>
                  </a:lnTo>
                  <a:lnTo>
                    <a:pt x="208" y="1652"/>
                  </a:lnTo>
                  <a:lnTo>
                    <a:pt x="170" y="1636"/>
                  </a:lnTo>
                  <a:lnTo>
                    <a:pt x="151" y="1616"/>
                  </a:lnTo>
                  <a:lnTo>
                    <a:pt x="240" y="1565"/>
                  </a:lnTo>
                  <a:lnTo>
                    <a:pt x="327" y="1484"/>
                  </a:lnTo>
                  <a:lnTo>
                    <a:pt x="352" y="1446"/>
                  </a:lnTo>
                  <a:lnTo>
                    <a:pt x="282" y="1463"/>
                  </a:lnTo>
                  <a:lnTo>
                    <a:pt x="176" y="1546"/>
                  </a:lnTo>
                  <a:lnTo>
                    <a:pt x="132" y="1584"/>
                  </a:lnTo>
                  <a:lnTo>
                    <a:pt x="32" y="1590"/>
                  </a:lnTo>
                  <a:lnTo>
                    <a:pt x="0" y="1572"/>
                  </a:lnTo>
                  <a:lnTo>
                    <a:pt x="0" y="1527"/>
                  </a:lnTo>
                  <a:lnTo>
                    <a:pt x="0" y="140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7" name="Freeform 295">
              <a:extLst>
                <a:ext uri="{FF2B5EF4-FFF2-40B4-BE49-F238E27FC236}">
                  <a16:creationId xmlns:a16="http://schemas.microsoft.com/office/drawing/2014/main" id="{8EC7ACD6-112D-48D8-A360-3E8A0F10556C}"/>
                </a:ext>
              </a:extLst>
            </p:cNvPr>
            <p:cNvSpPr>
              <a:spLocks/>
            </p:cNvSpPr>
            <p:nvPr/>
          </p:nvSpPr>
          <p:spPr bwMode="auto">
            <a:xfrm>
              <a:off x="5563" y="1910"/>
              <a:ext cx="50" cy="129"/>
            </a:xfrm>
            <a:custGeom>
              <a:avLst/>
              <a:gdLst>
                <a:gd name="T0" fmla="*/ 0 w 295"/>
                <a:gd name="T1" fmla="*/ 0 h 774"/>
                <a:gd name="T2" fmla="*/ 0 w 295"/>
                <a:gd name="T3" fmla="*/ 0 h 774"/>
                <a:gd name="T4" fmla="*/ 0 w 295"/>
                <a:gd name="T5" fmla="*/ 0 h 774"/>
                <a:gd name="T6" fmla="*/ 0 w 295"/>
                <a:gd name="T7" fmla="*/ 0 h 774"/>
                <a:gd name="T8" fmla="*/ 0 w 295"/>
                <a:gd name="T9" fmla="*/ 0 h 774"/>
                <a:gd name="T10" fmla="*/ 0 w 295"/>
                <a:gd name="T11" fmla="*/ 0 h 774"/>
                <a:gd name="T12" fmla="*/ 0 w 295"/>
                <a:gd name="T13" fmla="*/ 0 h 774"/>
                <a:gd name="T14" fmla="*/ 0 w 295"/>
                <a:gd name="T15" fmla="*/ 0 h 774"/>
                <a:gd name="T16" fmla="*/ 0 w 295"/>
                <a:gd name="T17" fmla="*/ 0 h 774"/>
                <a:gd name="T18" fmla="*/ 0 w 295"/>
                <a:gd name="T19" fmla="*/ 0 h 774"/>
                <a:gd name="T20" fmla="*/ 0 w 295"/>
                <a:gd name="T21" fmla="*/ 0 h 774"/>
                <a:gd name="T22" fmla="*/ 0 w 295"/>
                <a:gd name="T23" fmla="*/ 0 h 774"/>
                <a:gd name="T24" fmla="*/ 0 w 295"/>
                <a:gd name="T25" fmla="*/ 0 h 774"/>
                <a:gd name="T26" fmla="*/ 0 w 295"/>
                <a:gd name="T27" fmla="*/ 0 h 7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5"/>
                <a:gd name="T43" fmla="*/ 0 h 774"/>
                <a:gd name="T44" fmla="*/ 295 w 295"/>
                <a:gd name="T45" fmla="*/ 774 h 7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5" h="774">
                  <a:moveTo>
                    <a:pt x="0" y="774"/>
                  </a:moveTo>
                  <a:lnTo>
                    <a:pt x="51" y="748"/>
                  </a:lnTo>
                  <a:lnTo>
                    <a:pt x="107" y="686"/>
                  </a:lnTo>
                  <a:lnTo>
                    <a:pt x="156" y="573"/>
                  </a:lnTo>
                  <a:lnTo>
                    <a:pt x="183" y="477"/>
                  </a:lnTo>
                  <a:lnTo>
                    <a:pt x="220" y="371"/>
                  </a:lnTo>
                  <a:lnTo>
                    <a:pt x="239" y="270"/>
                  </a:lnTo>
                  <a:lnTo>
                    <a:pt x="270" y="114"/>
                  </a:lnTo>
                  <a:lnTo>
                    <a:pt x="295" y="0"/>
                  </a:lnTo>
                  <a:lnTo>
                    <a:pt x="232" y="226"/>
                  </a:lnTo>
                  <a:lnTo>
                    <a:pt x="183" y="402"/>
                  </a:lnTo>
                  <a:lnTo>
                    <a:pt x="126" y="521"/>
                  </a:lnTo>
                  <a:lnTo>
                    <a:pt x="38" y="648"/>
                  </a:lnTo>
                  <a:lnTo>
                    <a:pt x="0" y="7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8" name="Freeform 296">
              <a:extLst>
                <a:ext uri="{FF2B5EF4-FFF2-40B4-BE49-F238E27FC236}">
                  <a16:creationId xmlns:a16="http://schemas.microsoft.com/office/drawing/2014/main" id="{BA79D29B-B594-4E7E-8F7A-98911FBF389C}"/>
                </a:ext>
              </a:extLst>
            </p:cNvPr>
            <p:cNvSpPr>
              <a:spLocks/>
            </p:cNvSpPr>
            <p:nvPr/>
          </p:nvSpPr>
          <p:spPr bwMode="auto">
            <a:xfrm>
              <a:off x="5367" y="1806"/>
              <a:ext cx="195" cy="194"/>
            </a:xfrm>
            <a:custGeom>
              <a:avLst/>
              <a:gdLst>
                <a:gd name="T0" fmla="*/ 0 w 1172"/>
                <a:gd name="T1" fmla="*/ 0 h 1162"/>
                <a:gd name="T2" fmla="*/ 0 w 1172"/>
                <a:gd name="T3" fmla="*/ 0 h 1162"/>
                <a:gd name="T4" fmla="*/ 0 w 1172"/>
                <a:gd name="T5" fmla="*/ 0 h 1162"/>
                <a:gd name="T6" fmla="*/ 0 w 1172"/>
                <a:gd name="T7" fmla="*/ 0 h 1162"/>
                <a:gd name="T8" fmla="*/ 0 w 1172"/>
                <a:gd name="T9" fmla="*/ 0 h 1162"/>
                <a:gd name="T10" fmla="*/ 0 w 1172"/>
                <a:gd name="T11" fmla="*/ 0 h 1162"/>
                <a:gd name="T12" fmla="*/ 0 w 1172"/>
                <a:gd name="T13" fmla="*/ 0 h 1162"/>
                <a:gd name="T14" fmla="*/ 0 w 1172"/>
                <a:gd name="T15" fmla="*/ 0 h 1162"/>
                <a:gd name="T16" fmla="*/ 0 w 1172"/>
                <a:gd name="T17" fmla="*/ 0 h 1162"/>
                <a:gd name="T18" fmla="*/ 0 w 1172"/>
                <a:gd name="T19" fmla="*/ 0 h 1162"/>
                <a:gd name="T20" fmla="*/ 0 w 1172"/>
                <a:gd name="T21" fmla="*/ 0 h 1162"/>
                <a:gd name="T22" fmla="*/ 0 w 1172"/>
                <a:gd name="T23" fmla="*/ 0 h 1162"/>
                <a:gd name="T24" fmla="*/ 0 w 1172"/>
                <a:gd name="T25" fmla="*/ 0 h 1162"/>
                <a:gd name="T26" fmla="*/ 0 w 1172"/>
                <a:gd name="T27" fmla="*/ 0 h 1162"/>
                <a:gd name="T28" fmla="*/ 0 w 1172"/>
                <a:gd name="T29" fmla="*/ 0 h 1162"/>
                <a:gd name="T30" fmla="*/ 0 w 1172"/>
                <a:gd name="T31" fmla="*/ 0 h 1162"/>
                <a:gd name="T32" fmla="*/ 0 w 1172"/>
                <a:gd name="T33" fmla="*/ 0 h 1162"/>
                <a:gd name="T34" fmla="*/ 0 w 1172"/>
                <a:gd name="T35" fmla="*/ 0 h 1162"/>
                <a:gd name="T36" fmla="*/ 0 w 1172"/>
                <a:gd name="T37" fmla="*/ 0 h 1162"/>
                <a:gd name="T38" fmla="*/ 0 w 1172"/>
                <a:gd name="T39" fmla="*/ 0 h 1162"/>
                <a:gd name="T40" fmla="*/ 0 w 1172"/>
                <a:gd name="T41" fmla="*/ 0 h 1162"/>
                <a:gd name="T42" fmla="*/ 0 w 1172"/>
                <a:gd name="T43" fmla="*/ 0 h 1162"/>
                <a:gd name="T44" fmla="*/ 0 w 1172"/>
                <a:gd name="T45" fmla="*/ 0 h 1162"/>
                <a:gd name="T46" fmla="*/ 0 w 1172"/>
                <a:gd name="T47" fmla="*/ 0 h 1162"/>
                <a:gd name="T48" fmla="*/ 0 w 1172"/>
                <a:gd name="T49" fmla="*/ 0 h 1162"/>
                <a:gd name="T50" fmla="*/ 0 w 1172"/>
                <a:gd name="T51" fmla="*/ 0 h 1162"/>
                <a:gd name="T52" fmla="*/ 0 w 1172"/>
                <a:gd name="T53" fmla="*/ 0 h 1162"/>
                <a:gd name="T54" fmla="*/ 0 w 1172"/>
                <a:gd name="T55" fmla="*/ 0 h 1162"/>
                <a:gd name="T56" fmla="*/ 0 w 1172"/>
                <a:gd name="T57" fmla="*/ 0 h 1162"/>
                <a:gd name="T58" fmla="*/ 0 w 1172"/>
                <a:gd name="T59" fmla="*/ 0 h 1162"/>
                <a:gd name="T60" fmla="*/ 0 w 1172"/>
                <a:gd name="T61" fmla="*/ 0 h 1162"/>
                <a:gd name="T62" fmla="*/ 0 w 1172"/>
                <a:gd name="T63" fmla="*/ 0 h 1162"/>
                <a:gd name="T64" fmla="*/ 0 w 1172"/>
                <a:gd name="T65" fmla="*/ 0 h 1162"/>
                <a:gd name="T66" fmla="*/ 0 w 1172"/>
                <a:gd name="T67" fmla="*/ 0 h 1162"/>
                <a:gd name="T68" fmla="*/ 0 w 1172"/>
                <a:gd name="T69" fmla="*/ 0 h 1162"/>
                <a:gd name="T70" fmla="*/ 0 w 1172"/>
                <a:gd name="T71" fmla="*/ 0 h 1162"/>
                <a:gd name="T72" fmla="*/ 0 w 1172"/>
                <a:gd name="T73" fmla="*/ 0 h 1162"/>
                <a:gd name="T74" fmla="*/ 0 w 1172"/>
                <a:gd name="T75" fmla="*/ 0 h 1162"/>
                <a:gd name="T76" fmla="*/ 0 w 1172"/>
                <a:gd name="T77" fmla="*/ 0 h 1162"/>
                <a:gd name="T78" fmla="*/ 0 w 1172"/>
                <a:gd name="T79" fmla="*/ 0 h 1162"/>
                <a:gd name="T80" fmla="*/ 0 w 1172"/>
                <a:gd name="T81" fmla="*/ 0 h 1162"/>
                <a:gd name="T82" fmla="*/ 0 w 1172"/>
                <a:gd name="T83" fmla="*/ 0 h 1162"/>
                <a:gd name="T84" fmla="*/ 0 w 1172"/>
                <a:gd name="T85" fmla="*/ 0 h 1162"/>
                <a:gd name="T86" fmla="*/ 0 w 1172"/>
                <a:gd name="T87" fmla="*/ 0 h 1162"/>
                <a:gd name="T88" fmla="*/ 0 w 1172"/>
                <a:gd name="T89" fmla="*/ 0 h 1162"/>
                <a:gd name="T90" fmla="*/ 0 w 1172"/>
                <a:gd name="T91" fmla="*/ 0 h 1162"/>
                <a:gd name="T92" fmla="*/ 0 w 1172"/>
                <a:gd name="T93" fmla="*/ 0 h 1162"/>
                <a:gd name="T94" fmla="*/ 0 w 1172"/>
                <a:gd name="T95" fmla="*/ 0 h 1162"/>
                <a:gd name="T96" fmla="*/ 0 w 1172"/>
                <a:gd name="T97" fmla="*/ 0 h 1162"/>
                <a:gd name="T98" fmla="*/ 0 w 1172"/>
                <a:gd name="T99" fmla="*/ 0 h 1162"/>
                <a:gd name="T100" fmla="*/ 0 w 1172"/>
                <a:gd name="T101" fmla="*/ 0 h 1162"/>
                <a:gd name="T102" fmla="*/ 0 w 1172"/>
                <a:gd name="T103" fmla="*/ 0 h 1162"/>
                <a:gd name="T104" fmla="*/ 0 w 1172"/>
                <a:gd name="T105" fmla="*/ 0 h 1162"/>
                <a:gd name="T106" fmla="*/ 0 w 1172"/>
                <a:gd name="T107" fmla="*/ 0 h 1162"/>
                <a:gd name="T108" fmla="*/ 0 w 1172"/>
                <a:gd name="T109" fmla="*/ 0 h 1162"/>
                <a:gd name="T110" fmla="*/ 0 w 1172"/>
                <a:gd name="T111" fmla="*/ 0 h 1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72"/>
                <a:gd name="T169" fmla="*/ 0 h 1162"/>
                <a:gd name="T170" fmla="*/ 1172 w 1172"/>
                <a:gd name="T171" fmla="*/ 1162 h 1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72" h="1162">
                  <a:moveTo>
                    <a:pt x="959" y="0"/>
                  </a:moveTo>
                  <a:lnTo>
                    <a:pt x="820" y="43"/>
                  </a:lnTo>
                  <a:lnTo>
                    <a:pt x="756" y="100"/>
                  </a:lnTo>
                  <a:lnTo>
                    <a:pt x="719" y="213"/>
                  </a:lnTo>
                  <a:lnTo>
                    <a:pt x="719" y="321"/>
                  </a:lnTo>
                  <a:lnTo>
                    <a:pt x="739" y="381"/>
                  </a:lnTo>
                  <a:lnTo>
                    <a:pt x="727" y="489"/>
                  </a:lnTo>
                  <a:lnTo>
                    <a:pt x="727" y="571"/>
                  </a:lnTo>
                  <a:lnTo>
                    <a:pt x="745" y="591"/>
                  </a:lnTo>
                  <a:lnTo>
                    <a:pt x="727" y="621"/>
                  </a:lnTo>
                  <a:lnTo>
                    <a:pt x="713" y="652"/>
                  </a:lnTo>
                  <a:lnTo>
                    <a:pt x="739" y="684"/>
                  </a:lnTo>
                  <a:lnTo>
                    <a:pt x="739" y="716"/>
                  </a:lnTo>
                  <a:lnTo>
                    <a:pt x="688" y="729"/>
                  </a:lnTo>
                  <a:lnTo>
                    <a:pt x="695" y="761"/>
                  </a:lnTo>
                  <a:lnTo>
                    <a:pt x="644" y="779"/>
                  </a:lnTo>
                  <a:lnTo>
                    <a:pt x="599" y="767"/>
                  </a:lnTo>
                  <a:lnTo>
                    <a:pt x="569" y="779"/>
                  </a:lnTo>
                  <a:lnTo>
                    <a:pt x="428" y="799"/>
                  </a:lnTo>
                  <a:lnTo>
                    <a:pt x="304" y="793"/>
                  </a:lnTo>
                  <a:lnTo>
                    <a:pt x="222" y="799"/>
                  </a:lnTo>
                  <a:lnTo>
                    <a:pt x="170" y="831"/>
                  </a:lnTo>
                  <a:lnTo>
                    <a:pt x="45" y="831"/>
                  </a:lnTo>
                  <a:lnTo>
                    <a:pt x="0" y="873"/>
                  </a:lnTo>
                  <a:lnTo>
                    <a:pt x="0" y="923"/>
                  </a:lnTo>
                  <a:lnTo>
                    <a:pt x="6" y="1004"/>
                  </a:lnTo>
                  <a:lnTo>
                    <a:pt x="109" y="1030"/>
                  </a:lnTo>
                  <a:lnTo>
                    <a:pt x="109" y="978"/>
                  </a:lnTo>
                  <a:lnTo>
                    <a:pt x="115" y="935"/>
                  </a:lnTo>
                  <a:lnTo>
                    <a:pt x="133" y="916"/>
                  </a:lnTo>
                  <a:lnTo>
                    <a:pt x="141" y="966"/>
                  </a:lnTo>
                  <a:lnTo>
                    <a:pt x="147" y="1030"/>
                  </a:lnTo>
                  <a:lnTo>
                    <a:pt x="170" y="1068"/>
                  </a:lnTo>
                  <a:lnTo>
                    <a:pt x="215" y="1118"/>
                  </a:lnTo>
                  <a:lnTo>
                    <a:pt x="321" y="1142"/>
                  </a:lnTo>
                  <a:lnTo>
                    <a:pt x="403" y="1155"/>
                  </a:lnTo>
                  <a:lnTo>
                    <a:pt x="499" y="1162"/>
                  </a:lnTo>
                  <a:lnTo>
                    <a:pt x="379" y="1093"/>
                  </a:lnTo>
                  <a:lnTo>
                    <a:pt x="297" y="1030"/>
                  </a:lnTo>
                  <a:lnTo>
                    <a:pt x="279" y="978"/>
                  </a:lnTo>
                  <a:lnTo>
                    <a:pt x="291" y="935"/>
                  </a:lnTo>
                  <a:lnTo>
                    <a:pt x="358" y="929"/>
                  </a:lnTo>
                  <a:lnTo>
                    <a:pt x="385" y="978"/>
                  </a:lnTo>
                  <a:lnTo>
                    <a:pt x="403" y="1036"/>
                  </a:lnTo>
                  <a:lnTo>
                    <a:pt x="467" y="1098"/>
                  </a:lnTo>
                  <a:lnTo>
                    <a:pt x="537" y="1149"/>
                  </a:lnTo>
                  <a:lnTo>
                    <a:pt x="607" y="1155"/>
                  </a:lnTo>
                  <a:lnTo>
                    <a:pt x="713" y="1149"/>
                  </a:lnTo>
                  <a:lnTo>
                    <a:pt x="599" y="1061"/>
                  </a:lnTo>
                  <a:lnTo>
                    <a:pt x="517" y="1016"/>
                  </a:lnTo>
                  <a:lnTo>
                    <a:pt x="454" y="966"/>
                  </a:lnTo>
                  <a:lnTo>
                    <a:pt x="435" y="929"/>
                  </a:lnTo>
                  <a:lnTo>
                    <a:pt x="441" y="891"/>
                  </a:lnTo>
                  <a:lnTo>
                    <a:pt x="479" y="885"/>
                  </a:lnTo>
                  <a:lnTo>
                    <a:pt x="523" y="923"/>
                  </a:lnTo>
                  <a:lnTo>
                    <a:pt x="549" y="972"/>
                  </a:lnTo>
                  <a:lnTo>
                    <a:pt x="607" y="1036"/>
                  </a:lnTo>
                  <a:lnTo>
                    <a:pt x="675" y="1068"/>
                  </a:lnTo>
                  <a:lnTo>
                    <a:pt x="727" y="1098"/>
                  </a:lnTo>
                  <a:lnTo>
                    <a:pt x="782" y="1123"/>
                  </a:lnTo>
                  <a:lnTo>
                    <a:pt x="846" y="1136"/>
                  </a:lnTo>
                  <a:lnTo>
                    <a:pt x="921" y="1136"/>
                  </a:lnTo>
                  <a:lnTo>
                    <a:pt x="994" y="1122"/>
                  </a:lnTo>
                  <a:lnTo>
                    <a:pt x="833" y="1068"/>
                  </a:lnTo>
                  <a:lnTo>
                    <a:pt x="771" y="1036"/>
                  </a:lnTo>
                  <a:lnTo>
                    <a:pt x="727" y="978"/>
                  </a:lnTo>
                  <a:lnTo>
                    <a:pt x="719" y="929"/>
                  </a:lnTo>
                  <a:lnTo>
                    <a:pt x="756" y="929"/>
                  </a:lnTo>
                  <a:lnTo>
                    <a:pt x="777" y="972"/>
                  </a:lnTo>
                  <a:lnTo>
                    <a:pt x="808" y="1010"/>
                  </a:lnTo>
                  <a:lnTo>
                    <a:pt x="859" y="1049"/>
                  </a:lnTo>
                  <a:lnTo>
                    <a:pt x="914" y="1087"/>
                  </a:lnTo>
                  <a:lnTo>
                    <a:pt x="989" y="1119"/>
                  </a:lnTo>
                  <a:lnTo>
                    <a:pt x="1046" y="1098"/>
                  </a:lnTo>
                  <a:lnTo>
                    <a:pt x="1072" y="1068"/>
                  </a:lnTo>
                  <a:lnTo>
                    <a:pt x="1117" y="991"/>
                  </a:lnTo>
                  <a:lnTo>
                    <a:pt x="1034" y="972"/>
                  </a:lnTo>
                  <a:lnTo>
                    <a:pt x="878" y="954"/>
                  </a:lnTo>
                  <a:lnTo>
                    <a:pt x="782" y="910"/>
                  </a:lnTo>
                  <a:lnTo>
                    <a:pt x="733" y="868"/>
                  </a:lnTo>
                  <a:lnTo>
                    <a:pt x="713" y="816"/>
                  </a:lnTo>
                  <a:lnTo>
                    <a:pt x="707" y="793"/>
                  </a:lnTo>
                  <a:lnTo>
                    <a:pt x="733" y="793"/>
                  </a:lnTo>
                  <a:lnTo>
                    <a:pt x="765" y="831"/>
                  </a:lnTo>
                  <a:lnTo>
                    <a:pt x="814" y="897"/>
                  </a:lnTo>
                  <a:lnTo>
                    <a:pt x="927" y="935"/>
                  </a:lnTo>
                  <a:lnTo>
                    <a:pt x="1034" y="968"/>
                  </a:lnTo>
                  <a:lnTo>
                    <a:pt x="1117" y="991"/>
                  </a:lnTo>
                  <a:lnTo>
                    <a:pt x="1149" y="861"/>
                  </a:lnTo>
                  <a:lnTo>
                    <a:pt x="1155" y="767"/>
                  </a:lnTo>
                  <a:lnTo>
                    <a:pt x="1155" y="683"/>
                  </a:lnTo>
                  <a:lnTo>
                    <a:pt x="1046" y="741"/>
                  </a:lnTo>
                  <a:lnTo>
                    <a:pt x="921" y="767"/>
                  </a:lnTo>
                  <a:lnTo>
                    <a:pt x="820" y="761"/>
                  </a:lnTo>
                  <a:lnTo>
                    <a:pt x="795" y="748"/>
                  </a:lnTo>
                  <a:lnTo>
                    <a:pt x="782" y="716"/>
                  </a:lnTo>
                  <a:lnTo>
                    <a:pt x="840" y="716"/>
                  </a:lnTo>
                  <a:lnTo>
                    <a:pt x="901" y="735"/>
                  </a:lnTo>
                  <a:lnTo>
                    <a:pt x="1049" y="741"/>
                  </a:lnTo>
                  <a:lnTo>
                    <a:pt x="1155" y="684"/>
                  </a:lnTo>
                  <a:lnTo>
                    <a:pt x="1161" y="565"/>
                  </a:lnTo>
                  <a:lnTo>
                    <a:pt x="1167" y="483"/>
                  </a:lnTo>
                  <a:lnTo>
                    <a:pt x="1172" y="401"/>
                  </a:lnTo>
                  <a:lnTo>
                    <a:pt x="1161" y="264"/>
                  </a:lnTo>
                  <a:lnTo>
                    <a:pt x="1129" y="213"/>
                  </a:lnTo>
                  <a:lnTo>
                    <a:pt x="1034" y="152"/>
                  </a:lnTo>
                  <a:lnTo>
                    <a:pt x="1065" y="158"/>
                  </a:lnTo>
                  <a:lnTo>
                    <a:pt x="1161" y="201"/>
                  </a:lnTo>
                  <a:lnTo>
                    <a:pt x="1123" y="113"/>
                  </a:lnTo>
                  <a:lnTo>
                    <a:pt x="1091" y="68"/>
                  </a:lnTo>
                  <a:lnTo>
                    <a:pt x="1065" y="38"/>
                  </a:lnTo>
                  <a:lnTo>
                    <a:pt x="959"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9" name="Freeform 297">
              <a:extLst>
                <a:ext uri="{FF2B5EF4-FFF2-40B4-BE49-F238E27FC236}">
                  <a16:creationId xmlns:a16="http://schemas.microsoft.com/office/drawing/2014/main" id="{BBA63BC2-0A77-490D-8314-6BA0CB47116C}"/>
                </a:ext>
              </a:extLst>
            </p:cNvPr>
            <p:cNvSpPr>
              <a:spLocks/>
            </p:cNvSpPr>
            <p:nvPr/>
          </p:nvSpPr>
          <p:spPr bwMode="auto">
            <a:xfrm>
              <a:off x="5500" y="1878"/>
              <a:ext cx="49" cy="44"/>
            </a:xfrm>
            <a:custGeom>
              <a:avLst/>
              <a:gdLst>
                <a:gd name="T0" fmla="*/ 0 w 295"/>
                <a:gd name="T1" fmla="*/ 0 h 263"/>
                <a:gd name="T2" fmla="*/ 0 w 295"/>
                <a:gd name="T3" fmla="*/ 0 h 263"/>
                <a:gd name="T4" fmla="*/ 0 w 295"/>
                <a:gd name="T5" fmla="*/ 0 h 263"/>
                <a:gd name="T6" fmla="*/ 0 w 295"/>
                <a:gd name="T7" fmla="*/ 0 h 263"/>
                <a:gd name="T8" fmla="*/ 0 w 295"/>
                <a:gd name="T9" fmla="*/ 0 h 263"/>
                <a:gd name="T10" fmla="*/ 0 w 295"/>
                <a:gd name="T11" fmla="*/ 0 h 263"/>
                <a:gd name="T12" fmla="*/ 0 w 295"/>
                <a:gd name="T13" fmla="*/ 0 h 263"/>
                <a:gd name="T14" fmla="*/ 0 w 295"/>
                <a:gd name="T15" fmla="*/ 0 h 263"/>
                <a:gd name="T16" fmla="*/ 0 w 295"/>
                <a:gd name="T17" fmla="*/ 0 h 263"/>
                <a:gd name="T18" fmla="*/ 0 w 295"/>
                <a:gd name="T19" fmla="*/ 0 h 263"/>
                <a:gd name="T20" fmla="*/ 0 w 295"/>
                <a:gd name="T21" fmla="*/ 0 h 263"/>
                <a:gd name="T22" fmla="*/ 0 w 295"/>
                <a:gd name="T23" fmla="*/ 0 h 263"/>
                <a:gd name="T24" fmla="*/ 0 w 295"/>
                <a:gd name="T25" fmla="*/ 0 h 263"/>
                <a:gd name="T26" fmla="*/ 0 w 295"/>
                <a:gd name="T27" fmla="*/ 0 h 263"/>
                <a:gd name="T28" fmla="*/ 0 w 295"/>
                <a:gd name="T29" fmla="*/ 0 h 263"/>
                <a:gd name="T30" fmla="*/ 0 w 295"/>
                <a:gd name="T31" fmla="*/ 0 h 263"/>
                <a:gd name="T32" fmla="*/ 0 w 295"/>
                <a:gd name="T33" fmla="*/ 0 h 263"/>
                <a:gd name="T34" fmla="*/ 0 w 295"/>
                <a:gd name="T35" fmla="*/ 0 h 263"/>
                <a:gd name="T36" fmla="*/ 0 w 295"/>
                <a:gd name="T37" fmla="*/ 0 h 263"/>
                <a:gd name="T38" fmla="*/ 0 w 295"/>
                <a:gd name="T39" fmla="*/ 0 h 263"/>
                <a:gd name="T40" fmla="*/ 0 w 295"/>
                <a:gd name="T41" fmla="*/ 0 h 263"/>
                <a:gd name="T42" fmla="*/ 0 w 295"/>
                <a:gd name="T43" fmla="*/ 0 h 263"/>
                <a:gd name="T44" fmla="*/ 0 w 295"/>
                <a:gd name="T45" fmla="*/ 0 h 2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5"/>
                <a:gd name="T70" fmla="*/ 0 h 263"/>
                <a:gd name="T71" fmla="*/ 295 w 295"/>
                <a:gd name="T72" fmla="*/ 263 h 2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5" h="263">
                  <a:moveTo>
                    <a:pt x="0" y="0"/>
                  </a:moveTo>
                  <a:lnTo>
                    <a:pt x="0" y="21"/>
                  </a:lnTo>
                  <a:lnTo>
                    <a:pt x="38" y="71"/>
                  </a:lnTo>
                  <a:lnTo>
                    <a:pt x="75" y="99"/>
                  </a:lnTo>
                  <a:lnTo>
                    <a:pt x="152" y="158"/>
                  </a:lnTo>
                  <a:lnTo>
                    <a:pt x="184" y="182"/>
                  </a:lnTo>
                  <a:lnTo>
                    <a:pt x="260" y="239"/>
                  </a:lnTo>
                  <a:lnTo>
                    <a:pt x="178" y="213"/>
                  </a:lnTo>
                  <a:lnTo>
                    <a:pt x="97" y="188"/>
                  </a:lnTo>
                  <a:lnTo>
                    <a:pt x="16" y="182"/>
                  </a:lnTo>
                  <a:lnTo>
                    <a:pt x="22" y="207"/>
                  </a:lnTo>
                  <a:lnTo>
                    <a:pt x="152" y="231"/>
                  </a:lnTo>
                  <a:lnTo>
                    <a:pt x="222" y="257"/>
                  </a:lnTo>
                  <a:lnTo>
                    <a:pt x="260" y="263"/>
                  </a:lnTo>
                  <a:lnTo>
                    <a:pt x="292" y="252"/>
                  </a:lnTo>
                  <a:lnTo>
                    <a:pt x="295" y="222"/>
                  </a:lnTo>
                  <a:lnTo>
                    <a:pt x="269" y="199"/>
                  </a:lnTo>
                  <a:lnTo>
                    <a:pt x="232" y="162"/>
                  </a:lnTo>
                  <a:lnTo>
                    <a:pt x="188" y="112"/>
                  </a:lnTo>
                  <a:lnTo>
                    <a:pt x="144" y="56"/>
                  </a:lnTo>
                  <a:lnTo>
                    <a:pt x="91" y="17"/>
                  </a:lnTo>
                  <a:lnTo>
                    <a:pt x="35"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0" name="Freeform 298">
              <a:extLst>
                <a:ext uri="{FF2B5EF4-FFF2-40B4-BE49-F238E27FC236}">
                  <a16:creationId xmlns:a16="http://schemas.microsoft.com/office/drawing/2014/main" id="{1CD1DE1A-8AE4-4AE8-9375-F5FBB2C49FDD}"/>
                </a:ext>
              </a:extLst>
            </p:cNvPr>
            <p:cNvSpPr>
              <a:spLocks/>
            </p:cNvSpPr>
            <p:nvPr/>
          </p:nvSpPr>
          <p:spPr bwMode="auto">
            <a:xfrm>
              <a:off x="5503" y="1842"/>
              <a:ext cx="44" cy="57"/>
            </a:xfrm>
            <a:custGeom>
              <a:avLst/>
              <a:gdLst>
                <a:gd name="T0" fmla="*/ 0 w 270"/>
                <a:gd name="T1" fmla="*/ 0 h 345"/>
                <a:gd name="T2" fmla="*/ 0 w 270"/>
                <a:gd name="T3" fmla="*/ 0 h 345"/>
                <a:gd name="T4" fmla="*/ 0 w 270"/>
                <a:gd name="T5" fmla="*/ 0 h 345"/>
                <a:gd name="T6" fmla="*/ 0 w 270"/>
                <a:gd name="T7" fmla="*/ 0 h 345"/>
                <a:gd name="T8" fmla="*/ 0 w 270"/>
                <a:gd name="T9" fmla="*/ 0 h 345"/>
                <a:gd name="T10" fmla="*/ 0 w 270"/>
                <a:gd name="T11" fmla="*/ 0 h 345"/>
                <a:gd name="T12" fmla="*/ 0 w 270"/>
                <a:gd name="T13" fmla="*/ 0 h 345"/>
                <a:gd name="T14" fmla="*/ 0 w 270"/>
                <a:gd name="T15" fmla="*/ 0 h 345"/>
                <a:gd name="T16" fmla="*/ 0 w 270"/>
                <a:gd name="T17" fmla="*/ 0 h 345"/>
                <a:gd name="T18" fmla="*/ 0 w 270"/>
                <a:gd name="T19" fmla="*/ 0 h 345"/>
                <a:gd name="T20" fmla="*/ 0 w 270"/>
                <a:gd name="T21" fmla="*/ 0 h 345"/>
                <a:gd name="T22" fmla="*/ 0 w 270"/>
                <a:gd name="T23" fmla="*/ 0 h 345"/>
                <a:gd name="T24" fmla="*/ 0 w 270"/>
                <a:gd name="T25" fmla="*/ 0 h 345"/>
                <a:gd name="T26" fmla="*/ 0 w 270"/>
                <a:gd name="T27" fmla="*/ 0 h 345"/>
                <a:gd name="T28" fmla="*/ 0 w 270"/>
                <a:gd name="T29" fmla="*/ 0 h 345"/>
                <a:gd name="T30" fmla="*/ 0 w 270"/>
                <a:gd name="T31" fmla="*/ 0 h 345"/>
                <a:gd name="T32" fmla="*/ 0 w 270"/>
                <a:gd name="T33" fmla="*/ 0 h 3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0"/>
                <a:gd name="T52" fmla="*/ 0 h 345"/>
                <a:gd name="T53" fmla="*/ 270 w 270"/>
                <a:gd name="T54" fmla="*/ 345 h 3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0" h="345">
                  <a:moveTo>
                    <a:pt x="51" y="0"/>
                  </a:moveTo>
                  <a:lnTo>
                    <a:pt x="13" y="7"/>
                  </a:lnTo>
                  <a:lnTo>
                    <a:pt x="0" y="39"/>
                  </a:lnTo>
                  <a:lnTo>
                    <a:pt x="3" y="65"/>
                  </a:lnTo>
                  <a:lnTo>
                    <a:pt x="26" y="101"/>
                  </a:lnTo>
                  <a:lnTo>
                    <a:pt x="57" y="112"/>
                  </a:lnTo>
                  <a:lnTo>
                    <a:pt x="116" y="149"/>
                  </a:lnTo>
                  <a:lnTo>
                    <a:pt x="172" y="195"/>
                  </a:lnTo>
                  <a:lnTo>
                    <a:pt x="212" y="259"/>
                  </a:lnTo>
                  <a:lnTo>
                    <a:pt x="257" y="325"/>
                  </a:lnTo>
                  <a:lnTo>
                    <a:pt x="270" y="345"/>
                  </a:lnTo>
                  <a:lnTo>
                    <a:pt x="257" y="267"/>
                  </a:lnTo>
                  <a:lnTo>
                    <a:pt x="247" y="198"/>
                  </a:lnTo>
                  <a:lnTo>
                    <a:pt x="225" y="140"/>
                  </a:lnTo>
                  <a:lnTo>
                    <a:pt x="188" y="86"/>
                  </a:lnTo>
                  <a:lnTo>
                    <a:pt x="90" y="10"/>
                  </a:lnTo>
                  <a:lnTo>
                    <a:pt x="5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1" name="Freeform 299">
              <a:extLst>
                <a:ext uri="{FF2B5EF4-FFF2-40B4-BE49-F238E27FC236}">
                  <a16:creationId xmlns:a16="http://schemas.microsoft.com/office/drawing/2014/main" id="{32990417-DE30-4D22-A9C9-A26AA3AAF88F}"/>
                </a:ext>
              </a:extLst>
            </p:cNvPr>
            <p:cNvSpPr>
              <a:spLocks/>
            </p:cNvSpPr>
            <p:nvPr/>
          </p:nvSpPr>
          <p:spPr bwMode="auto">
            <a:xfrm>
              <a:off x="5494" y="1785"/>
              <a:ext cx="48" cy="34"/>
            </a:xfrm>
            <a:custGeom>
              <a:avLst/>
              <a:gdLst>
                <a:gd name="T0" fmla="*/ 0 w 287"/>
                <a:gd name="T1" fmla="*/ 0 h 199"/>
                <a:gd name="T2" fmla="*/ 0 w 287"/>
                <a:gd name="T3" fmla="*/ 0 h 199"/>
                <a:gd name="T4" fmla="*/ 0 w 287"/>
                <a:gd name="T5" fmla="*/ 0 h 199"/>
                <a:gd name="T6" fmla="*/ 0 w 287"/>
                <a:gd name="T7" fmla="*/ 0 h 199"/>
                <a:gd name="T8" fmla="*/ 0 w 287"/>
                <a:gd name="T9" fmla="*/ 0 h 199"/>
                <a:gd name="T10" fmla="*/ 0 w 287"/>
                <a:gd name="T11" fmla="*/ 0 h 199"/>
                <a:gd name="T12" fmla="*/ 0 w 287"/>
                <a:gd name="T13" fmla="*/ 0 h 199"/>
                <a:gd name="T14" fmla="*/ 0 w 287"/>
                <a:gd name="T15" fmla="*/ 0 h 199"/>
                <a:gd name="T16" fmla="*/ 0 w 287"/>
                <a:gd name="T17" fmla="*/ 0 h 199"/>
                <a:gd name="T18" fmla="*/ 0 w 287"/>
                <a:gd name="T19" fmla="*/ 0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7"/>
                <a:gd name="T31" fmla="*/ 0 h 199"/>
                <a:gd name="T32" fmla="*/ 287 w 287"/>
                <a:gd name="T33" fmla="*/ 199 h 1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7" h="199">
                  <a:moveTo>
                    <a:pt x="0" y="199"/>
                  </a:moveTo>
                  <a:lnTo>
                    <a:pt x="49" y="156"/>
                  </a:lnTo>
                  <a:lnTo>
                    <a:pt x="130" y="125"/>
                  </a:lnTo>
                  <a:lnTo>
                    <a:pt x="185" y="111"/>
                  </a:lnTo>
                  <a:lnTo>
                    <a:pt x="287" y="0"/>
                  </a:lnTo>
                  <a:lnTo>
                    <a:pt x="211" y="44"/>
                  </a:lnTo>
                  <a:lnTo>
                    <a:pt x="142" y="74"/>
                  </a:lnTo>
                  <a:lnTo>
                    <a:pt x="93" y="99"/>
                  </a:lnTo>
                  <a:lnTo>
                    <a:pt x="68" y="125"/>
                  </a:lnTo>
                  <a:lnTo>
                    <a:pt x="0" y="19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2" name="Freeform 300">
              <a:extLst>
                <a:ext uri="{FF2B5EF4-FFF2-40B4-BE49-F238E27FC236}">
                  <a16:creationId xmlns:a16="http://schemas.microsoft.com/office/drawing/2014/main" id="{181FF728-D652-4A1E-A1A6-29D878FAA4CA}"/>
                </a:ext>
              </a:extLst>
            </p:cNvPr>
            <p:cNvSpPr>
              <a:spLocks/>
            </p:cNvSpPr>
            <p:nvPr/>
          </p:nvSpPr>
          <p:spPr bwMode="auto">
            <a:xfrm>
              <a:off x="5458" y="1846"/>
              <a:ext cx="27" cy="86"/>
            </a:xfrm>
            <a:custGeom>
              <a:avLst/>
              <a:gdLst>
                <a:gd name="T0" fmla="*/ 0 w 162"/>
                <a:gd name="T1" fmla="*/ 0 h 514"/>
                <a:gd name="T2" fmla="*/ 0 w 162"/>
                <a:gd name="T3" fmla="*/ 0 h 514"/>
                <a:gd name="T4" fmla="*/ 0 w 162"/>
                <a:gd name="T5" fmla="*/ 0 h 514"/>
                <a:gd name="T6" fmla="*/ 0 w 162"/>
                <a:gd name="T7" fmla="*/ 0 h 514"/>
                <a:gd name="T8" fmla="*/ 0 w 162"/>
                <a:gd name="T9" fmla="*/ 0 h 514"/>
                <a:gd name="T10" fmla="*/ 0 w 162"/>
                <a:gd name="T11" fmla="*/ 0 h 514"/>
                <a:gd name="T12" fmla="*/ 0 w 162"/>
                <a:gd name="T13" fmla="*/ 0 h 514"/>
                <a:gd name="T14" fmla="*/ 0 w 162"/>
                <a:gd name="T15" fmla="*/ 0 h 514"/>
                <a:gd name="T16" fmla="*/ 0 w 162"/>
                <a:gd name="T17" fmla="*/ 0 h 514"/>
                <a:gd name="T18" fmla="*/ 0 w 162"/>
                <a:gd name="T19" fmla="*/ 0 h 514"/>
                <a:gd name="T20" fmla="*/ 0 w 162"/>
                <a:gd name="T21" fmla="*/ 0 h 514"/>
                <a:gd name="T22" fmla="*/ 0 w 162"/>
                <a:gd name="T23" fmla="*/ 0 h 514"/>
                <a:gd name="T24" fmla="*/ 0 w 162"/>
                <a:gd name="T25" fmla="*/ 0 h 514"/>
                <a:gd name="T26" fmla="*/ 0 w 162"/>
                <a:gd name="T27" fmla="*/ 0 h 514"/>
                <a:gd name="T28" fmla="*/ 0 w 162"/>
                <a:gd name="T29" fmla="*/ 0 h 514"/>
                <a:gd name="T30" fmla="*/ 0 w 162"/>
                <a:gd name="T31" fmla="*/ 0 h 514"/>
                <a:gd name="T32" fmla="*/ 0 w 162"/>
                <a:gd name="T33" fmla="*/ 0 h 514"/>
                <a:gd name="T34" fmla="*/ 0 w 162"/>
                <a:gd name="T35" fmla="*/ 0 h 514"/>
                <a:gd name="T36" fmla="*/ 0 w 162"/>
                <a:gd name="T37" fmla="*/ 0 h 5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514"/>
                <a:gd name="T59" fmla="*/ 162 w 162"/>
                <a:gd name="T60" fmla="*/ 514 h 5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514">
                  <a:moveTo>
                    <a:pt x="0" y="514"/>
                  </a:moveTo>
                  <a:lnTo>
                    <a:pt x="81" y="514"/>
                  </a:lnTo>
                  <a:lnTo>
                    <a:pt x="106" y="508"/>
                  </a:lnTo>
                  <a:lnTo>
                    <a:pt x="106" y="489"/>
                  </a:lnTo>
                  <a:lnTo>
                    <a:pt x="124" y="470"/>
                  </a:lnTo>
                  <a:lnTo>
                    <a:pt x="150" y="451"/>
                  </a:lnTo>
                  <a:lnTo>
                    <a:pt x="137" y="433"/>
                  </a:lnTo>
                  <a:lnTo>
                    <a:pt x="137" y="407"/>
                  </a:lnTo>
                  <a:lnTo>
                    <a:pt x="156" y="376"/>
                  </a:lnTo>
                  <a:lnTo>
                    <a:pt x="156" y="344"/>
                  </a:lnTo>
                  <a:lnTo>
                    <a:pt x="144" y="306"/>
                  </a:lnTo>
                  <a:lnTo>
                    <a:pt x="144" y="224"/>
                  </a:lnTo>
                  <a:lnTo>
                    <a:pt x="162" y="150"/>
                  </a:lnTo>
                  <a:lnTo>
                    <a:pt x="156" y="94"/>
                  </a:lnTo>
                  <a:lnTo>
                    <a:pt x="156" y="0"/>
                  </a:lnTo>
                  <a:lnTo>
                    <a:pt x="106" y="142"/>
                  </a:lnTo>
                  <a:lnTo>
                    <a:pt x="62" y="275"/>
                  </a:lnTo>
                  <a:lnTo>
                    <a:pt x="32" y="419"/>
                  </a:lnTo>
                  <a:lnTo>
                    <a:pt x="0" y="51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3" name="Freeform 301">
              <a:extLst>
                <a:ext uri="{FF2B5EF4-FFF2-40B4-BE49-F238E27FC236}">
                  <a16:creationId xmlns:a16="http://schemas.microsoft.com/office/drawing/2014/main" id="{20865DA5-21F3-41E9-BBB5-122D1DEE32EF}"/>
                </a:ext>
              </a:extLst>
            </p:cNvPr>
            <p:cNvSpPr>
              <a:spLocks/>
            </p:cNvSpPr>
            <p:nvPr/>
          </p:nvSpPr>
          <p:spPr bwMode="auto">
            <a:xfrm>
              <a:off x="5498" y="1939"/>
              <a:ext cx="48" cy="16"/>
            </a:xfrm>
            <a:custGeom>
              <a:avLst/>
              <a:gdLst>
                <a:gd name="T0" fmla="*/ 0 w 289"/>
                <a:gd name="T1" fmla="*/ 0 h 97"/>
                <a:gd name="T2" fmla="*/ 0 w 289"/>
                <a:gd name="T3" fmla="*/ 0 h 97"/>
                <a:gd name="T4" fmla="*/ 0 w 289"/>
                <a:gd name="T5" fmla="*/ 0 h 97"/>
                <a:gd name="T6" fmla="*/ 0 w 289"/>
                <a:gd name="T7" fmla="*/ 0 h 97"/>
                <a:gd name="T8" fmla="*/ 0 w 289"/>
                <a:gd name="T9" fmla="*/ 0 h 97"/>
                <a:gd name="T10" fmla="*/ 0 w 289"/>
                <a:gd name="T11" fmla="*/ 0 h 97"/>
                <a:gd name="T12" fmla="*/ 0 w 289"/>
                <a:gd name="T13" fmla="*/ 0 h 97"/>
                <a:gd name="T14" fmla="*/ 0 w 289"/>
                <a:gd name="T15" fmla="*/ 0 h 97"/>
                <a:gd name="T16" fmla="*/ 0 w 289"/>
                <a:gd name="T17" fmla="*/ 0 h 97"/>
                <a:gd name="T18" fmla="*/ 0 w 289"/>
                <a:gd name="T19" fmla="*/ 0 h 97"/>
                <a:gd name="T20" fmla="*/ 0 w 289"/>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97"/>
                <a:gd name="T35" fmla="*/ 289 w 289"/>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97">
                  <a:moveTo>
                    <a:pt x="232" y="47"/>
                  </a:moveTo>
                  <a:lnTo>
                    <a:pt x="168" y="19"/>
                  </a:lnTo>
                  <a:lnTo>
                    <a:pt x="110" y="4"/>
                  </a:lnTo>
                  <a:lnTo>
                    <a:pt x="32" y="0"/>
                  </a:lnTo>
                  <a:lnTo>
                    <a:pt x="0" y="6"/>
                  </a:lnTo>
                  <a:lnTo>
                    <a:pt x="15" y="37"/>
                  </a:lnTo>
                  <a:lnTo>
                    <a:pt x="45" y="61"/>
                  </a:lnTo>
                  <a:lnTo>
                    <a:pt x="113" y="79"/>
                  </a:lnTo>
                  <a:lnTo>
                    <a:pt x="219" y="97"/>
                  </a:lnTo>
                  <a:lnTo>
                    <a:pt x="289" y="91"/>
                  </a:lnTo>
                  <a:lnTo>
                    <a:pt x="232"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4" name="Freeform 302">
              <a:extLst>
                <a:ext uri="{FF2B5EF4-FFF2-40B4-BE49-F238E27FC236}">
                  <a16:creationId xmlns:a16="http://schemas.microsoft.com/office/drawing/2014/main" id="{2CA70DC5-8668-4770-B867-3DFF1C7611DC}"/>
                </a:ext>
              </a:extLst>
            </p:cNvPr>
            <p:cNvSpPr>
              <a:spLocks/>
            </p:cNvSpPr>
            <p:nvPr/>
          </p:nvSpPr>
          <p:spPr bwMode="auto">
            <a:xfrm>
              <a:off x="5458" y="1947"/>
              <a:ext cx="30" cy="36"/>
            </a:xfrm>
            <a:custGeom>
              <a:avLst/>
              <a:gdLst>
                <a:gd name="T0" fmla="*/ 0 w 176"/>
                <a:gd name="T1" fmla="*/ 0 h 216"/>
                <a:gd name="T2" fmla="*/ 0 w 176"/>
                <a:gd name="T3" fmla="*/ 0 h 216"/>
                <a:gd name="T4" fmla="*/ 0 w 176"/>
                <a:gd name="T5" fmla="*/ 0 h 216"/>
                <a:gd name="T6" fmla="*/ 0 w 176"/>
                <a:gd name="T7" fmla="*/ 0 h 216"/>
                <a:gd name="T8" fmla="*/ 0 w 176"/>
                <a:gd name="T9" fmla="*/ 0 h 216"/>
                <a:gd name="T10" fmla="*/ 0 w 176"/>
                <a:gd name="T11" fmla="*/ 0 h 216"/>
                <a:gd name="T12" fmla="*/ 0 w 176"/>
                <a:gd name="T13" fmla="*/ 0 h 216"/>
                <a:gd name="T14" fmla="*/ 0 w 176"/>
                <a:gd name="T15" fmla="*/ 0 h 216"/>
                <a:gd name="T16" fmla="*/ 0 w 176"/>
                <a:gd name="T17" fmla="*/ 0 h 216"/>
                <a:gd name="T18" fmla="*/ 0 w 176"/>
                <a:gd name="T19" fmla="*/ 0 h 216"/>
                <a:gd name="T20" fmla="*/ 0 w 176"/>
                <a:gd name="T21" fmla="*/ 0 h 216"/>
                <a:gd name="T22" fmla="*/ 0 w 176"/>
                <a:gd name="T23" fmla="*/ 0 h 216"/>
                <a:gd name="T24" fmla="*/ 0 w 176"/>
                <a:gd name="T25" fmla="*/ 0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216"/>
                <a:gd name="T41" fmla="*/ 176 w 176"/>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216">
                  <a:moveTo>
                    <a:pt x="81" y="59"/>
                  </a:moveTo>
                  <a:lnTo>
                    <a:pt x="59" y="14"/>
                  </a:lnTo>
                  <a:lnTo>
                    <a:pt x="26" y="0"/>
                  </a:lnTo>
                  <a:lnTo>
                    <a:pt x="3" y="11"/>
                  </a:lnTo>
                  <a:lnTo>
                    <a:pt x="0" y="35"/>
                  </a:lnTo>
                  <a:lnTo>
                    <a:pt x="15" y="76"/>
                  </a:lnTo>
                  <a:lnTo>
                    <a:pt x="40" y="115"/>
                  </a:lnTo>
                  <a:lnTo>
                    <a:pt x="71" y="150"/>
                  </a:lnTo>
                  <a:lnTo>
                    <a:pt x="113" y="185"/>
                  </a:lnTo>
                  <a:lnTo>
                    <a:pt x="176" y="216"/>
                  </a:lnTo>
                  <a:lnTo>
                    <a:pt x="119" y="153"/>
                  </a:lnTo>
                  <a:lnTo>
                    <a:pt x="100" y="108"/>
                  </a:lnTo>
                  <a:lnTo>
                    <a:pt x="81" y="5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5" name="Freeform 303">
              <a:extLst>
                <a:ext uri="{FF2B5EF4-FFF2-40B4-BE49-F238E27FC236}">
                  <a16:creationId xmlns:a16="http://schemas.microsoft.com/office/drawing/2014/main" id="{FDB9D84D-EFDA-4603-9DEF-95E27B383FA4}"/>
                </a:ext>
              </a:extLst>
            </p:cNvPr>
            <p:cNvSpPr>
              <a:spLocks/>
            </p:cNvSpPr>
            <p:nvPr/>
          </p:nvSpPr>
          <p:spPr bwMode="auto">
            <a:xfrm>
              <a:off x="5506" y="1757"/>
              <a:ext cx="70" cy="44"/>
            </a:xfrm>
            <a:custGeom>
              <a:avLst/>
              <a:gdLst>
                <a:gd name="T0" fmla="*/ 0 w 418"/>
                <a:gd name="T1" fmla="*/ 0 h 260"/>
                <a:gd name="T2" fmla="*/ 0 w 418"/>
                <a:gd name="T3" fmla="*/ 0 h 260"/>
                <a:gd name="T4" fmla="*/ 0 w 418"/>
                <a:gd name="T5" fmla="*/ 0 h 260"/>
                <a:gd name="T6" fmla="*/ 0 w 418"/>
                <a:gd name="T7" fmla="*/ 0 h 260"/>
                <a:gd name="T8" fmla="*/ 0 w 418"/>
                <a:gd name="T9" fmla="*/ 0 h 260"/>
                <a:gd name="T10" fmla="*/ 0 w 418"/>
                <a:gd name="T11" fmla="*/ 0 h 260"/>
                <a:gd name="T12" fmla="*/ 0 w 418"/>
                <a:gd name="T13" fmla="*/ 0 h 260"/>
                <a:gd name="T14" fmla="*/ 0 w 418"/>
                <a:gd name="T15" fmla="*/ 0 h 260"/>
                <a:gd name="T16" fmla="*/ 0 w 418"/>
                <a:gd name="T17" fmla="*/ 0 h 260"/>
                <a:gd name="T18" fmla="*/ 0 w 418"/>
                <a:gd name="T19" fmla="*/ 0 h 260"/>
                <a:gd name="T20" fmla="*/ 0 w 418"/>
                <a:gd name="T21" fmla="*/ 0 h 260"/>
                <a:gd name="T22" fmla="*/ 0 w 418"/>
                <a:gd name="T23" fmla="*/ 0 h 2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8"/>
                <a:gd name="T37" fmla="*/ 0 h 260"/>
                <a:gd name="T38" fmla="*/ 418 w 418"/>
                <a:gd name="T39" fmla="*/ 260 h 2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8" h="260">
                  <a:moveTo>
                    <a:pt x="0" y="260"/>
                  </a:moveTo>
                  <a:lnTo>
                    <a:pt x="13" y="153"/>
                  </a:lnTo>
                  <a:lnTo>
                    <a:pt x="101" y="116"/>
                  </a:lnTo>
                  <a:lnTo>
                    <a:pt x="220" y="69"/>
                  </a:lnTo>
                  <a:lnTo>
                    <a:pt x="304" y="35"/>
                  </a:lnTo>
                  <a:lnTo>
                    <a:pt x="386" y="0"/>
                  </a:lnTo>
                  <a:lnTo>
                    <a:pt x="418" y="76"/>
                  </a:lnTo>
                  <a:lnTo>
                    <a:pt x="341" y="119"/>
                  </a:lnTo>
                  <a:lnTo>
                    <a:pt x="252" y="150"/>
                  </a:lnTo>
                  <a:lnTo>
                    <a:pt x="182" y="170"/>
                  </a:lnTo>
                  <a:lnTo>
                    <a:pt x="98" y="216"/>
                  </a:lnTo>
                  <a:lnTo>
                    <a:pt x="0" y="26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306" name="Group 304">
            <a:extLst>
              <a:ext uri="{FF2B5EF4-FFF2-40B4-BE49-F238E27FC236}">
                <a16:creationId xmlns:a16="http://schemas.microsoft.com/office/drawing/2014/main" id="{D990C716-B37E-4CCD-950E-11772383CA6B}"/>
              </a:ext>
            </a:extLst>
          </p:cNvPr>
          <p:cNvGrpSpPr>
            <a:grpSpLocks/>
          </p:cNvGrpSpPr>
          <p:nvPr/>
        </p:nvGrpSpPr>
        <p:grpSpPr bwMode="auto">
          <a:xfrm>
            <a:off x="8712200" y="3833594"/>
            <a:ext cx="228600" cy="307975"/>
            <a:chOff x="5511" y="1960"/>
            <a:chExt cx="144" cy="194"/>
          </a:xfrm>
        </p:grpSpPr>
        <p:sp>
          <p:nvSpPr>
            <p:cNvPr id="307" name="Freeform 305">
              <a:extLst>
                <a:ext uri="{FF2B5EF4-FFF2-40B4-BE49-F238E27FC236}">
                  <a16:creationId xmlns:a16="http://schemas.microsoft.com/office/drawing/2014/main" id="{732BFDEA-044C-40CF-84A7-1B8D34E51BAC}"/>
                </a:ext>
              </a:extLst>
            </p:cNvPr>
            <p:cNvSpPr>
              <a:spLocks/>
            </p:cNvSpPr>
            <p:nvPr/>
          </p:nvSpPr>
          <p:spPr bwMode="auto">
            <a:xfrm>
              <a:off x="5511" y="1960"/>
              <a:ext cx="144" cy="194"/>
            </a:xfrm>
            <a:custGeom>
              <a:avLst/>
              <a:gdLst>
                <a:gd name="T0" fmla="*/ 0 w 863"/>
                <a:gd name="T1" fmla="*/ 0 h 1164"/>
                <a:gd name="T2" fmla="*/ 0 w 863"/>
                <a:gd name="T3" fmla="*/ 0 h 1164"/>
                <a:gd name="T4" fmla="*/ 0 w 863"/>
                <a:gd name="T5" fmla="*/ 0 h 1164"/>
                <a:gd name="T6" fmla="*/ 0 w 863"/>
                <a:gd name="T7" fmla="*/ 0 h 1164"/>
                <a:gd name="T8" fmla="*/ 0 w 863"/>
                <a:gd name="T9" fmla="*/ 0 h 1164"/>
                <a:gd name="T10" fmla="*/ 0 w 863"/>
                <a:gd name="T11" fmla="*/ 0 h 1164"/>
                <a:gd name="T12" fmla="*/ 0 w 863"/>
                <a:gd name="T13" fmla="*/ 0 h 1164"/>
                <a:gd name="T14" fmla="*/ 0 w 863"/>
                <a:gd name="T15" fmla="*/ 0 h 1164"/>
                <a:gd name="T16" fmla="*/ 0 w 863"/>
                <a:gd name="T17" fmla="*/ 0 h 1164"/>
                <a:gd name="T18" fmla="*/ 0 w 863"/>
                <a:gd name="T19" fmla="*/ 0 h 1164"/>
                <a:gd name="T20" fmla="*/ 0 w 863"/>
                <a:gd name="T21" fmla="*/ 0 h 1164"/>
                <a:gd name="T22" fmla="*/ 0 w 863"/>
                <a:gd name="T23" fmla="*/ 0 h 1164"/>
                <a:gd name="T24" fmla="*/ 0 w 863"/>
                <a:gd name="T25" fmla="*/ 0 h 1164"/>
                <a:gd name="T26" fmla="*/ 0 w 863"/>
                <a:gd name="T27" fmla="*/ 0 h 1164"/>
                <a:gd name="T28" fmla="*/ 0 w 863"/>
                <a:gd name="T29" fmla="*/ 0 h 1164"/>
                <a:gd name="T30" fmla="*/ 0 w 863"/>
                <a:gd name="T31" fmla="*/ 0 h 1164"/>
                <a:gd name="T32" fmla="*/ 0 w 863"/>
                <a:gd name="T33" fmla="*/ 0 h 1164"/>
                <a:gd name="T34" fmla="*/ 0 w 863"/>
                <a:gd name="T35" fmla="*/ 0 h 1164"/>
                <a:gd name="T36" fmla="*/ 0 w 863"/>
                <a:gd name="T37" fmla="*/ 0 h 1164"/>
                <a:gd name="T38" fmla="*/ 0 w 863"/>
                <a:gd name="T39" fmla="*/ 0 h 1164"/>
                <a:gd name="T40" fmla="*/ 0 w 863"/>
                <a:gd name="T41" fmla="*/ 0 h 1164"/>
                <a:gd name="T42" fmla="*/ 0 w 863"/>
                <a:gd name="T43" fmla="*/ 0 h 1164"/>
                <a:gd name="T44" fmla="*/ 0 w 863"/>
                <a:gd name="T45" fmla="*/ 0 h 1164"/>
                <a:gd name="T46" fmla="*/ 0 w 863"/>
                <a:gd name="T47" fmla="*/ 0 h 11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3"/>
                <a:gd name="T73" fmla="*/ 0 h 1164"/>
                <a:gd name="T74" fmla="*/ 863 w 863"/>
                <a:gd name="T75" fmla="*/ 1164 h 11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3" h="1164">
                  <a:moveTo>
                    <a:pt x="385" y="172"/>
                  </a:moveTo>
                  <a:lnTo>
                    <a:pt x="543" y="158"/>
                  </a:lnTo>
                  <a:lnTo>
                    <a:pt x="637" y="133"/>
                  </a:lnTo>
                  <a:lnTo>
                    <a:pt x="667" y="90"/>
                  </a:lnTo>
                  <a:lnTo>
                    <a:pt x="667" y="52"/>
                  </a:lnTo>
                  <a:lnTo>
                    <a:pt x="694" y="20"/>
                  </a:lnTo>
                  <a:lnTo>
                    <a:pt x="782" y="0"/>
                  </a:lnTo>
                  <a:lnTo>
                    <a:pt x="863" y="7"/>
                  </a:lnTo>
                  <a:lnTo>
                    <a:pt x="763" y="907"/>
                  </a:lnTo>
                  <a:lnTo>
                    <a:pt x="694" y="990"/>
                  </a:lnTo>
                  <a:lnTo>
                    <a:pt x="605" y="1071"/>
                  </a:lnTo>
                  <a:lnTo>
                    <a:pt x="481" y="1134"/>
                  </a:lnTo>
                  <a:lnTo>
                    <a:pt x="334" y="1153"/>
                  </a:lnTo>
                  <a:lnTo>
                    <a:pt x="138" y="1164"/>
                  </a:lnTo>
                  <a:lnTo>
                    <a:pt x="25" y="1147"/>
                  </a:lnTo>
                  <a:lnTo>
                    <a:pt x="0" y="1083"/>
                  </a:lnTo>
                  <a:lnTo>
                    <a:pt x="13" y="1001"/>
                  </a:lnTo>
                  <a:lnTo>
                    <a:pt x="95" y="750"/>
                  </a:lnTo>
                  <a:lnTo>
                    <a:pt x="163" y="499"/>
                  </a:lnTo>
                  <a:lnTo>
                    <a:pt x="195" y="310"/>
                  </a:lnTo>
                  <a:lnTo>
                    <a:pt x="195" y="259"/>
                  </a:lnTo>
                  <a:lnTo>
                    <a:pt x="239" y="190"/>
                  </a:lnTo>
                  <a:lnTo>
                    <a:pt x="291" y="172"/>
                  </a:lnTo>
                  <a:lnTo>
                    <a:pt x="385" y="172"/>
                  </a:lnTo>
                  <a:close/>
                </a:path>
              </a:pathLst>
            </a:custGeom>
            <a:solidFill>
              <a:srgbClr val="40404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8" name="Freeform 306">
              <a:extLst>
                <a:ext uri="{FF2B5EF4-FFF2-40B4-BE49-F238E27FC236}">
                  <a16:creationId xmlns:a16="http://schemas.microsoft.com/office/drawing/2014/main" id="{B76F4B0D-6ACB-45A6-B08B-651BBD955229}"/>
                </a:ext>
              </a:extLst>
            </p:cNvPr>
            <p:cNvSpPr>
              <a:spLocks/>
            </p:cNvSpPr>
            <p:nvPr/>
          </p:nvSpPr>
          <p:spPr bwMode="auto">
            <a:xfrm>
              <a:off x="5528" y="1970"/>
              <a:ext cx="124" cy="177"/>
            </a:xfrm>
            <a:custGeom>
              <a:avLst/>
              <a:gdLst>
                <a:gd name="T0" fmla="*/ 0 w 743"/>
                <a:gd name="T1" fmla="*/ 0 h 1068"/>
                <a:gd name="T2" fmla="*/ 0 w 743"/>
                <a:gd name="T3" fmla="*/ 0 h 1068"/>
                <a:gd name="T4" fmla="*/ 0 w 743"/>
                <a:gd name="T5" fmla="*/ 0 h 1068"/>
                <a:gd name="T6" fmla="*/ 0 w 743"/>
                <a:gd name="T7" fmla="*/ 0 h 1068"/>
                <a:gd name="T8" fmla="*/ 0 w 743"/>
                <a:gd name="T9" fmla="*/ 0 h 1068"/>
                <a:gd name="T10" fmla="*/ 0 w 743"/>
                <a:gd name="T11" fmla="*/ 0 h 1068"/>
                <a:gd name="T12" fmla="*/ 0 w 743"/>
                <a:gd name="T13" fmla="*/ 0 h 1068"/>
                <a:gd name="T14" fmla="*/ 0 w 743"/>
                <a:gd name="T15" fmla="*/ 0 h 1068"/>
                <a:gd name="T16" fmla="*/ 0 w 743"/>
                <a:gd name="T17" fmla="*/ 0 h 1068"/>
                <a:gd name="T18" fmla="*/ 0 w 743"/>
                <a:gd name="T19" fmla="*/ 0 h 1068"/>
                <a:gd name="T20" fmla="*/ 0 w 743"/>
                <a:gd name="T21" fmla="*/ 0 h 1068"/>
                <a:gd name="T22" fmla="*/ 0 w 743"/>
                <a:gd name="T23" fmla="*/ 0 h 1068"/>
                <a:gd name="T24" fmla="*/ 0 w 743"/>
                <a:gd name="T25" fmla="*/ 0 h 1068"/>
                <a:gd name="T26" fmla="*/ 0 w 743"/>
                <a:gd name="T27" fmla="*/ 0 h 1068"/>
                <a:gd name="T28" fmla="*/ 0 w 743"/>
                <a:gd name="T29" fmla="*/ 0 h 1068"/>
                <a:gd name="T30" fmla="*/ 0 w 743"/>
                <a:gd name="T31" fmla="*/ 0 h 1068"/>
                <a:gd name="T32" fmla="*/ 0 w 743"/>
                <a:gd name="T33" fmla="*/ 0 h 1068"/>
                <a:gd name="T34" fmla="*/ 0 w 743"/>
                <a:gd name="T35" fmla="*/ 0 h 1068"/>
                <a:gd name="T36" fmla="*/ 0 w 743"/>
                <a:gd name="T37" fmla="*/ 0 h 1068"/>
                <a:gd name="T38" fmla="*/ 0 w 743"/>
                <a:gd name="T39" fmla="*/ 0 h 1068"/>
                <a:gd name="T40" fmla="*/ 0 w 743"/>
                <a:gd name="T41" fmla="*/ 0 h 10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3"/>
                <a:gd name="T64" fmla="*/ 0 h 1068"/>
                <a:gd name="T65" fmla="*/ 743 w 743"/>
                <a:gd name="T66" fmla="*/ 1068 h 10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3" h="1068">
                  <a:moveTo>
                    <a:pt x="257" y="214"/>
                  </a:moveTo>
                  <a:lnTo>
                    <a:pt x="397" y="207"/>
                  </a:lnTo>
                  <a:lnTo>
                    <a:pt x="542" y="182"/>
                  </a:lnTo>
                  <a:lnTo>
                    <a:pt x="628" y="138"/>
                  </a:lnTo>
                  <a:lnTo>
                    <a:pt x="679" y="100"/>
                  </a:lnTo>
                  <a:lnTo>
                    <a:pt x="743" y="0"/>
                  </a:lnTo>
                  <a:lnTo>
                    <a:pt x="648" y="822"/>
                  </a:lnTo>
                  <a:lnTo>
                    <a:pt x="585" y="898"/>
                  </a:lnTo>
                  <a:lnTo>
                    <a:pt x="516" y="967"/>
                  </a:lnTo>
                  <a:lnTo>
                    <a:pt x="428" y="1016"/>
                  </a:lnTo>
                  <a:lnTo>
                    <a:pt x="353" y="1042"/>
                  </a:lnTo>
                  <a:lnTo>
                    <a:pt x="257" y="1055"/>
                  </a:lnTo>
                  <a:lnTo>
                    <a:pt x="170" y="1068"/>
                  </a:lnTo>
                  <a:lnTo>
                    <a:pt x="69" y="1068"/>
                  </a:lnTo>
                  <a:lnTo>
                    <a:pt x="24" y="1055"/>
                  </a:lnTo>
                  <a:lnTo>
                    <a:pt x="0" y="1016"/>
                  </a:lnTo>
                  <a:lnTo>
                    <a:pt x="11" y="956"/>
                  </a:lnTo>
                  <a:lnTo>
                    <a:pt x="75" y="809"/>
                  </a:lnTo>
                  <a:lnTo>
                    <a:pt x="184" y="321"/>
                  </a:lnTo>
                  <a:lnTo>
                    <a:pt x="201" y="252"/>
                  </a:lnTo>
                  <a:lnTo>
                    <a:pt x="257" y="21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309" name="Oval 307">
            <a:extLst>
              <a:ext uri="{FF2B5EF4-FFF2-40B4-BE49-F238E27FC236}">
                <a16:creationId xmlns:a16="http://schemas.microsoft.com/office/drawing/2014/main" id="{FD48452F-74D5-498C-A565-33849C0DD03C}"/>
              </a:ext>
            </a:extLst>
          </p:cNvPr>
          <p:cNvSpPr>
            <a:spLocks noChangeArrowheads="1"/>
          </p:cNvSpPr>
          <p:nvPr/>
        </p:nvSpPr>
        <p:spPr bwMode="auto">
          <a:xfrm>
            <a:off x="7970837" y="3584357"/>
            <a:ext cx="298450" cy="16192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0" name="Oval 308">
            <a:extLst>
              <a:ext uri="{FF2B5EF4-FFF2-40B4-BE49-F238E27FC236}">
                <a16:creationId xmlns:a16="http://schemas.microsoft.com/office/drawing/2014/main" id="{E4995E18-2881-4B19-8C3B-20766C861C27}"/>
              </a:ext>
            </a:extLst>
          </p:cNvPr>
          <p:cNvSpPr>
            <a:spLocks noChangeArrowheads="1"/>
          </p:cNvSpPr>
          <p:nvPr/>
        </p:nvSpPr>
        <p:spPr bwMode="auto">
          <a:xfrm>
            <a:off x="1716087" y="3312894"/>
            <a:ext cx="1296988" cy="1296988"/>
          </a:xfrm>
          <a:prstGeom prst="ellipse">
            <a:avLst/>
          </a:prstGeom>
          <a:solidFill>
            <a:srgbClr val="66FF66"/>
          </a:solidFill>
          <a:ln w="19050">
            <a:solidFill>
              <a:srgbClr val="000000"/>
            </a:solidFill>
            <a:round/>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311" name="Group 309">
            <a:extLst>
              <a:ext uri="{FF2B5EF4-FFF2-40B4-BE49-F238E27FC236}">
                <a16:creationId xmlns:a16="http://schemas.microsoft.com/office/drawing/2014/main" id="{CD12F4D4-806F-4268-8003-FF7841A952B5}"/>
              </a:ext>
            </a:extLst>
          </p:cNvPr>
          <p:cNvGrpSpPr>
            <a:grpSpLocks/>
          </p:cNvGrpSpPr>
          <p:nvPr/>
        </p:nvGrpSpPr>
        <p:grpSpPr bwMode="auto">
          <a:xfrm>
            <a:off x="2098675" y="3422432"/>
            <a:ext cx="457200" cy="457200"/>
            <a:chOff x="2351" y="2975"/>
            <a:chExt cx="481" cy="433"/>
          </a:xfrm>
        </p:grpSpPr>
        <p:sp>
          <p:nvSpPr>
            <p:cNvPr id="312" name="Rectangle 310">
              <a:extLst>
                <a:ext uri="{FF2B5EF4-FFF2-40B4-BE49-F238E27FC236}">
                  <a16:creationId xmlns:a16="http://schemas.microsoft.com/office/drawing/2014/main" id="{A73EC040-62BD-4C44-8122-60297D752E5B}"/>
                </a:ext>
              </a:extLst>
            </p:cNvPr>
            <p:cNvSpPr>
              <a:spLocks noChangeArrowheads="1"/>
            </p:cNvSpPr>
            <p:nvPr/>
          </p:nvSpPr>
          <p:spPr bwMode="auto">
            <a:xfrm rot="-5400000">
              <a:off x="2377" y="2953"/>
              <a:ext cx="431" cy="479"/>
            </a:xfrm>
            <a:prstGeom prst="rect">
              <a:avLst/>
            </a:prstGeom>
            <a:solidFill>
              <a:srgbClr val="CCECFF"/>
            </a:solidFill>
            <a:ln w="19050">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3" name="Line 311">
              <a:extLst>
                <a:ext uri="{FF2B5EF4-FFF2-40B4-BE49-F238E27FC236}">
                  <a16:creationId xmlns:a16="http://schemas.microsoft.com/office/drawing/2014/main" id="{0CAA689C-4EC4-4295-A459-F18513301CBC}"/>
                </a:ext>
              </a:extLst>
            </p:cNvPr>
            <p:cNvSpPr>
              <a:spLocks noChangeShapeType="1"/>
            </p:cNvSpPr>
            <p:nvPr/>
          </p:nvSpPr>
          <p:spPr bwMode="auto">
            <a:xfrm rot="10800000">
              <a:off x="2351" y="3321"/>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4" name="Line 312">
              <a:extLst>
                <a:ext uri="{FF2B5EF4-FFF2-40B4-BE49-F238E27FC236}">
                  <a16:creationId xmlns:a16="http://schemas.microsoft.com/office/drawing/2014/main" id="{31A2DD45-C046-42A7-982D-78CED25E5724}"/>
                </a:ext>
              </a:extLst>
            </p:cNvPr>
            <p:cNvSpPr>
              <a:spLocks noChangeShapeType="1"/>
            </p:cNvSpPr>
            <p:nvPr/>
          </p:nvSpPr>
          <p:spPr bwMode="auto">
            <a:xfrm rot="10800000">
              <a:off x="2351" y="3234"/>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5" name="Line 313">
              <a:extLst>
                <a:ext uri="{FF2B5EF4-FFF2-40B4-BE49-F238E27FC236}">
                  <a16:creationId xmlns:a16="http://schemas.microsoft.com/office/drawing/2014/main" id="{281167D0-2A26-4823-9F5C-13535D0902D4}"/>
                </a:ext>
              </a:extLst>
            </p:cNvPr>
            <p:cNvSpPr>
              <a:spLocks noChangeShapeType="1"/>
            </p:cNvSpPr>
            <p:nvPr/>
          </p:nvSpPr>
          <p:spPr bwMode="auto">
            <a:xfrm rot="10800000">
              <a:off x="2351" y="3148"/>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6" name="Line 314">
              <a:extLst>
                <a:ext uri="{FF2B5EF4-FFF2-40B4-BE49-F238E27FC236}">
                  <a16:creationId xmlns:a16="http://schemas.microsoft.com/office/drawing/2014/main" id="{AF16DC31-5D79-4869-A078-1C03F852FAC0}"/>
                </a:ext>
              </a:extLst>
            </p:cNvPr>
            <p:cNvSpPr>
              <a:spLocks noChangeShapeType="1"/>
            </p:cNvSpPr>
            <p:nvPr/>
          </p:nvSpPr>
          <p:spPr bwMode="auto">
            <a:xfrm rot="10800000">
              <a:off x="2351" y="3061"/>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7" name="Line 315">
              <a:extLst>
                <a:ext uri="{FF2B5EF4-FFF2-40B4-BE49-F238E27FC236}">
                  <a16:creationId xmlns:a16="http://schemas.microsoft.com/office/drawing/2014/main" id="{24F74DCD-C3EC-45EC-B892-A24524B6992F}"/>
                </a:ext>
              </a:extLst>
            </p:cNvPr>
            <p:cNvSpPr>
              <a:spLocks noChangeShapeType="1"/>
            </p:cNvSpPr>
            <p:nvPr/>
          </p:nvSpPr>
          <p:spPr bwMode="auto">
            <a:xfrm rot="5400000">
              <a:off x="2519"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8" name="Line 316">
              <a:extLst>
                <a:ext uri="{FF2B5EF4-FFF2-40B4-BE49-F238E27FC236}">
                  <a16:creationId xmlns:a16="http://schemas.microsoft.com/office/drawing/2014/main" id="{A4AF2F83-0A87-4ADD-8C0B-4FE1E08B22A6}"/>
                </a:ext>
              </a:extLst>
            </p:cNvPr>
            <p:cNvSpPr>
              <a:spLocks noChangeShapeType="1"/>
            </p:cNvSpPr>
            <p:nvPr/>
          </p:nvSpPr>
          <p:spPr bwMode="auto">
            <a:xfrm rot="5400000">
              <a:off x="2423"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9" name="Line 317">
              <a:extLst>
                <a:ext uri="{FF2B5EF4-FFF2-40B4-BE49-F238E27FC236}">
                  <a16:creationId xmlns:a16="http://schemas.microsoft.com/office/drawing/2014/main" id="{7628F007-D487-4EE8-A68A-A9213DFBCB56}"/>
                </a:ext>
              </a:extLst>
            </p:cNvPr>
            <p:cNvSpPr>
              <a:spLocks noChangeShapeType="1"/>
            </p:cNvSpPr>
            <p:nvPr/>
          </p:nvSpPr>
          <p:spPr bwMode="auto">
            <a:xfrm rot="5400000">
              <a:off x="2327"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20" name="Line 318">
              <a:extLst>
                <a:ext uri="{FF2B5EF4-FFF2-40B4-BE49-F238E27FC236}">
                  <a16:creationId xmlns:a16="http://schemas.microsoft.com/office/drawing/2014/main" id="{95DFD48B-124F-4CCF-92E9-3E8990E4C400}"/>
                </a:ext>
              </a:extLst>
            </p:cNvPr>
            <p:cNvSpPr>
              <a:spLocks noChangeShapeType="1"/>
            </p:cNvSpPr>
            <p:nvPr/>
          </p:nvSpPr>
          <p:spPr bwMode="auto">
            <a:xfrm rot="5400000">
              <a:off x="2231"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321" name="Group 319">
            <a:extLst>
              <a:ext uri="{FF2B5EF4-FFF2-40B4-BE49-F238E27FC236}">
                <a16:creationId xmlns:a16="http://schemas.microsoft.com/office/drawing/2014/main" id="{B1AEC0BF-3984-4877-8023-BFE32958359A}"/>
              </a:ext>
            </a:extLst>
          </p:cNvPr>
          <p:cNvGrpSpPr>
            <a:grpSpLocks/>
          </p:cNvGrpSpPr>
          <p:nvPr/>
        </p:nvGrpSpPr>
        <p:grpSpPr bwMode="auto">
          <a:xfrm>
            <a:off x="1993900" y="3974882"/>
            <a:ext cx="730250" cy="457200"/>
            <a:chOff x="1296" y="768"/>
            <a:chExt cx="556" cy="336"/>
          </a:xfrm>
        </p:grpSpPr>
        <p:sp>
          <p:nvSpPr>
            <p:cNvPr id="322" name="Rectangle 320">
              <a:extLst>
                <a:ext uri="{FF2B5EF4-FFF2-40B4-BE49-F238E27FC236}">
                  <a16:creationId xmlns:a16="http://schemas.microsoft.com/office/drawing/2014/main" id="{90F13F47-D775-4214-A96E-80676A907F36}"/>
                </a:ext>
              </a:extLst>
            </p:cNvPr>
            <p:cNvSpPr>
              <a:spLocks noChangeArrowheads="1"/>
            </p:cNvSpPr>
            <p:nvPr/>
          </p:nvSpPr>
          <p:spPr bwMode="auto">
            <a:xfrm>
              <a:off x="1296" y="768"/>
              <a:ext cx="556" cy="336"/>
            </a:xfrm>
            <a:prstGeom prst="rect">
              <a:avLst/>
            </a:prstGeom>
            <a:solidFill>
              <a:srgbClr val="FFFF99"/>
            </a:solidFill>
            <a:ln w="12700">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1" lang="zh-CN"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323" name="Group 321">
              <a:extLst>
                <a:ext uri="{FF2B5EF4-FFF2-40B4-BE49-F238E27FC236}">
                  <a16:creationId xmlns:a16="http://schemas.microsoft.com/office/drawing/2014/main" id="{BF45D4D1-294A-4F64-9043-C6A69D5C3F3F}"/>
                </a:ext>
              </a:extLst>
            </p:cNvPr>
            <p:cNvGrpSpPr>
              <a:grpSpLocks/>
            </p:cNvGrpSpPr>
            <p:nvPr/>
          </p:nvGrpSpPr>
          <p:grpSpPr bwMode="auto">
            <a:xfrm>
              <a:off x="1367" y="829"/>
              <a:ext cx="393" cy="214"/>
              <a:chOff x="2928" y="3744"/>
              <a:chExt cx="528" cy="336"/>
            </a:xfrm>
          </p:grpSpPr>
          <p:grpSp>
            <p:nvGrpSpPr>
              <p:cNvPr id="324" name="Group 322">
                <a:extLst>
                  <a:ext uri="{FF2B5EF4-FFF2-40B4-BE49-F238E27FC236}">
                    <a16:creationId xmlns:a16="http://schemas.microsoft.com/office/drawing/2014/main" id="{849781F7-DE2C-4754-9CCD-C3661A6610D2}"/>
                  </a:ext>
                </a:extLst>
              </p:cNvPr>
              <p:cNvGrpSpPr>
                <a:grpSpLocks/>
              </p:cNvGrpSpPr>
              <p:nvPr/>
            </p:nvGrpSpPr>
            <p:grpSpPr bwMode="auto">
              <a:xfrm>
                <a:off x="3024" y="3744"/>
                <a:ext cx="432" cy="240"/>
                <a:chOff x="2736" y="3648"/>
                <a:chExt cx="432" cy="240"/>
              </a:xfrm>
            </p:grpSpPr>
            <p:grpSp>
              <p:nvGrpSpPr>
                <p:cNvPr id="339" name="Group 323">
                  <a:extLst>
                    <a:ext uri="{FF2B5EF4-FFF2-40B4-BE49-F238E27FC236}">
                      <a16:creationId xmlns:a16="http://schemas.microsoft.com/office/drawing/2014/main" id="{88A7853A-9A58-43E6-9FCD-F4BA98117DF7}"/>
                    </a:ext>
                  </a:extLst>
                </p:cNvPr>
                <p:cNvGrpSpPr>
                  <a:grpSpLocks/>
                </p:cNvGrpSpPr>
                <p:nvPr/>
              </p:nvGrpSpPr>
              <p:grpSpPr bwMode="auto">
                <a:xfrm>
                  <a:off x="2736" y="3648"/>
                  <a:ext cx="432" cy="240"/>
                  <a:chOff x="2592" y="3504"/>
                  <a:chExt cx="576" cy="384"/>
                </a:xfrm>
              </p:grpSpPr>
              <p:sp>
                <p:nvSpPr>
                  <p:cNvPr id="341" name="Rectangle 324">
                    <a:extLst>
                      <a:ext uri="{FF2B5EF4-FFF2-40B4-BE49-F238E27FC236}">
                        <a16:creationId xmlns:a16="http://schemas.microsoft.com/office/drawing/2014/main" id="{C2C411C4-DC77-4A5E-8AA0-D9E1E3F2A855}"/>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2" name="Freeform 325">
                    <a:extLst>
                      <a:ext uri="{FF2B5EF4-FFF2-40B4-BE49-F238E27FC236}">
                        <a16:creationId xmlns:a16="http://schemas.microsoft.com/office/drawing/2014/main" id="{E80375FD-D88B-43F5-BE0C-CC0627DF9E68}"/>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3" name="Line 326">
                    <a:extLst>
                      <a:ext uri="{FF2B5EF4-FFF2-40B4-BE49-F238E27FC236}">
                        <a16:creationId xmlns:a16="http://schemas.microsoft.com/office/drawing/2014/main" id="{C6111466-0CFE-4E9C-B8D5-5C0BC3F5F324}"/>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4" name="Line 327">
                    <a:extLst>
                      <a:ext uri="{FF2B5EF4-FFF2-40B4-BE49-F238E27FC236}">
                        <a16:creationId xmlns:a16="http://schemas.microsoft.com/office/drawing/2014/main" id="{CFBC97C2-9BEE-4123-B410-53A1FA5C88CC}"/>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40" name="Line 328">
                  <a:extLst>
                    <a:ext uri="{FF2B5EF4-FFF2-40B4-BE49-F238E27FC236}">
                      <a16:creationId xmlns:a16="http://schemas.microsoft.com/office/drawing/2014/main" id="{242E8861-D446-43D3-BF68-7A345B7301BF}"/>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325" name="Group 329">
                <a:extLst>
                  <a:ext uri="{FF2B5EF4-FFF2-40B4-BE49-F238E27FC236}">
                    <a16:creationId xmlns:a16="http://schemas.microsoft.com/office/drawing/2014/main" id="{E0E8EC02-6A6C-41B8-96CD-38CAC562F020}"/>
                  </a:ext>
                </a:extLst>
              </p:cNvPr>
              <p:cNvGrpSpPr>
                <a:grpSpLocks/>
              </p:cNvGrpSpPr>
              <p:nvPr/>
            </p:nvGrpSpPr>
            <p:grpSpPr bwMode="auto">
              <a:xfrm>
                <a:off x="2976" y="3792"/>
                <a:ext cx="432" cy="240"/>
                <a:chOff x="2736" y="3648"/>
                <a:chExt cx="432" cy="240"/>
              </a:xfrm>
            </p:grpSpPr>
            <p:grpSp>
              <p:nvGrpSpPr>
                <p:cNvPr id="333" name="Group 330">
                  <a:extLst>
                    <a:ext uri="{FF2B5EF4-FFF2-40B4-BE49-F238E27FC236}">
                      <a16:creationId xmlns:a16="http://schemas.microsoft.com/office/drawing/2014/main" id="{BEF395D8-56AA-49D6-87FE-2AA98B299D29}"/>
                    </a:ext>
                  </a:extLst>
                </p:cNvPr>
                <p:cNvGrpSpPr>
                  <a:grpSpLocks/>
                </p:cNvGrpSpPr>
                <p:nvPr/>
              </p:nvGrpSpPr>
              <p:grpSpPr bwMode="auto">
                <a:xfrm>
                  <a:off x="2736" y="3648"/>
                  <a:ext cx="432" cy="240"/>
                  <a:chOff x="2592" y="3504"/>
                  <a:chExt cx="576" cy="384"/>
                </a:xfrm>
              </p:grpSpPr>
              <p:sp>
                <p:nvSpPr>
                  <p:cNvPr id="335" name="Rectangle 331">
                    <a:extLst>
                      <a:ext uri="{FF2B5EF4-FFF2-40B4-BE49-F238E27FC236}">
                        <a16:creationId xmlns:a16="http://schemas.microsoft.com/office/drawing/2014/main" id="{52341DFD-7BD8-402A-885E-41E34C3786D8}"/>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6" name="Freeform 332">
                    <a:extLst>
                      <a:ext uri="{FF2B5EF4-FFF2-40B4-BE49-F238E27FC236}">
                        <a16:creationId xmlns:a16="http://schemas.microsoft.com/office/drawing/2014/main" id="{6C77F751-4C9C-491C-90B8-4B7439395412}"/>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7" name="Line 333">
                    <a:extLst>
                      <a:ext uri="{FF2B5EF4-FFF2-40B4-BE49-F238E27FC236}">
                        <a16:creationId xmlns:a16="http://schemas.microsoft.com/office/drawing/2014/main" id="{CC52F2B0-4000-4CEE-911F-6FAC09C07FAD}"/>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8" name="Line 334">
                    <a:extLst>
                      <a:ext uri="{FF2B5EF4-FFF2-40B4-BE49-F238E27FC236}">
                        <a16:creationId xmlns:a16="http://schemas.microsoft.com/office/drawing/2014/main" id="{056F61D4-6A2F-492D-AEB9-1A7F284D3108}"/>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34" name="Line 335">
                  <a:extLst>
                    <a:ext uri="{FF2B5EF4-FFF2-40B4-BE49-F238E27FC236}">
                      <a16:creationId xmlns:a16="http://schemas.microsoft.com/office/drawing/2014/main" id="{C70C43C6-AA34-4CAB-84B7-E06B2D880E56}"/>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326" name="Group 336">
                <a:extLst>
                  <a:ext uri="{FF2B5EF4-FFF2-40B4-BE49-F238E27FC236}">
                    <a16:creationId xmlns:a16="http://schemas.microsoft.com/office/drawing/2014/main" id="{723C6A76-A1DB-4BA3-85ED-9D2A9F29814D}"/>
                  </a:ext>
                </a:extLst>
              </p:cNvPr>
              <p:cNvGrpSpPr>
                <a:grpSpLocks/>
              </p:cNvGrpSpPr>
              <p:nvPr/>
            </p:nvGrpSpPr>
            <p:grpSpPr bwMode="auto">
              <a:xfrm>
                <a:off x="2928" y="3840"/>
                <a:ext cx="432" cy="240"/>
                <a:chOff x="2736" y="3648"/>
                <a:chExt cx="432" cy="240"/>
              </a:xfrm>
            </p:grpSpPr>
            <p:grpSp>
              <p:nvGrpSpPr>
                <p:cNvPr id="327" name="Group 337">
                  <a:extLst>
                    <a:ext uri="{FF2B5EF4-FFF2-40B4-BE49-F238E27FC236}">
                      <a16:creationId xmlns:a16="http://schemas.microsoft.com/office/drawing/2014/main" id="{78DCA584-221C-4850-8E4D-A70729FB1101}"/>
                    </a:ext>
                  </a:extLst>
                </p:cNvPr>
                <p:cNvGrpSpPr>
                  <a:grpSpLocks/>
                </p:cNvGrpSpPr>
                <p:nvPr/>
              </p:nvGrpSpPr>
              <p:grpSpPr bwMode="auto">
                <a:xfrm>
                  <a:off x="2736" y="3648"/>
                  <a:ext cx="432" cy="240"/>
                  <a:chOff x="2592" y="3504"/>
                  <a:chExt cx="576" cy="384"/>
                </a:xfrm>
              </p:grpSpPr>
              <p:sp>
                <p:nvSpPr>
                  <p:cNvPr id="329" name="Rectangle 338">
                    <a:extLst>
                      <a:ext uri="{FF2B5EF4-FFF2-40B4-BE49-F238E27FC236}">
                        <a16:creationId xmlns:a16="http://schemas.microsoft.com/office/drawing/2014/main" id="{400A41FF-F8E3-462D-81A9-5A4B1A752F07}"/>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0" name="Freeform 339">
                    <a:extLst>
                      <a:ext uri="{FF2B5EF4-FFF2-40B4-BE49-F238E27FC236}">
                        <a16:creationId xmlns:a16="http://schemas.microsoft.com/office/drawing/2014/main" id="{703DDDD6-0933-435E-A97D-BDD703A369F9}"/>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1" name="Line 340">
                    <a:extLst>
                      <a:ext uri="{FF2B5EF4-FFF2-40B4-BE49-F238E27FC236}">
                        <a16:creationId xmlns:a16="http://schemas.microsoft.com/office/drawing/2014/main" id="{1675D8B6-EFA2-443E-82F7-D0518694F8EC}"/>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2" name="Line 341">
                    <a:extLst>
                      <a:ext uri="{FF2B5EF4-FFF2-40B4-BE49-F238E27FC236}">
                        <a16:creationId xmlns:a16="http://schemas.microsoft.com/office/drawing/2014/main" id="{87B50191-BB1F-4AED-940C-B1FAF9D2E204}"/>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28" name="Line 342">
                  <a:extLst>
                    <a:ext uri="{FF2B5EF4-FFF2-40B4-BE49-F238E27FC236}">
                      <a16:creationId xmlns:a16="http://schemas.microsoft.com/office/drawing/2014/main" id="{B7A37555-F6B8-4394-9073-844C388C0BE9}"/>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grpSp>
      <p:sp>
        <p:nvSpPr>
          <p:cNvPr id="345" name="Line 343">
            <a:extLst>
              <a:ext uri="{FF2B5EF4-FFF2-40B4-BE49-F238E27FC236}">
                <a16:creationId xmlns:a16="http://schemas.microsoft.com/office/drawing/2014/main" id="{1E6B95B9-381E-4DC4-A1E8-584CB8ABC2AF}"/>
              </a:ext>
            </a:extLst>
          </p:cNvPr>
          <p:cNvSpPr>
            <a:spLocks noChangeShapeType="1"/>
          </p:cNvSpPr>
          <p:nvPr/>
        </p:nvSpPr>
        <p:spPr bwMode="auto">
          <a:xfrm flipV="1">
            <a:off x="8040687" y="3638332"/>
            <a:ext cx="119063" cy="741362"/>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46" name="Line 344">
            <a:extLst>
              <a:ext uri="{FF2B5EF4-FFF2-40B4-BE49-F238E27FC236}">
                <a16:creationId xmlns:a16="http://schemas.microsoft.com/office/drawing/2014/main" id="{76E87EBE-7C31-426D-93A4-B2BF302336C3}"/>
              </a:ext>
            </a:extLst>
          </p:cNvPr>
          <p:cNvSpPr>
            <a:spLocks noChangeShapeType="1"/>
          </p:cNvSpPr>
          <p:nvPr/>
        </p:nvSpPr>
        <p:spPr bwMode="auto">
          <a:xfrm flipV="1">
            <a:off x="1639887" y="4303494"/>
            <a:ext cx="609600" cy="609600"/>
          </a:xfrm>
          <a:prstGeom prst="line">
            <a:avLst/>
          </a:prstGeom>
          <a:noFill/>
          <a:ln w="12700">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47" name="Line 345">
            <a:extLst>
              <a:ext uri="{FF2B5EF4-FFF2-40B4-BE49-F238E27FC236}">
                <a16:creationId xmlns:a16="http://schemas.microsoft.com/office/drawing/2014/main" id="{9334656D-D23B-40C1-9C51-08C8D87985A3}"/>
              </a:ext>
            </a:extLst>
          </p:cNvPr>
          <p:cNvSpPr>
            <a:spLocks noChangeShapeType="1"/>
          </p:cNvSpPr>
          <p:nvPr/>
        </p:nvSpPr>
        <p:spPr bwMode="auto">
          <a:xfrm flipV="1">
            <a:off x="700087" y="3828832"/>
            <a:ext cx="173038" cy="876300"/>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48" name="Text Box 346">
            <a:extLst>
              <a:ext uri="{FF2B5EF4-FFF2-40B4-BE49-F238E27FC236}">
                <a16:creationId xmlns:a16="http://schemas.microsoft.com/office/drawing/2014/main" id="{0F58B688-8D5B-48BF-94DA-5C2380A09753}"/>
              </a:ext>
            </a:extLst>
          </p:cNvPr>
          <p:cNvSpPr txBox="1">
            <a:spLocks noChangeArrowheads="1"/>
          </p:cNvSpPr>
          <p:nvPr/>
        </p:nvSpPr>
        <p:spPr bwMode="auto">
          <a:xfrm>
            <a:off x="192087" y="4647982"/>
            <a:ext cx="1104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用户代理</a:t>
            </a:r>
          </a:p>
        </p:txBody>
      </p:sp>
      <p:sp>
        <p:nvSpPr>
          <p:cNvPr id="349" name="Text Box 347">
            <a:extLst>
              <a:ext uri="{FF2B5EF4-FFF2-40B4-BE49-F238E27FC236}">
                <a16:creationId xmlns:a16="http://schemas.microsoft.com/office/drawing/2014/main" id="{9889517B-356E-4087-9985-9CDABFBF2A1C}"/>
              </a:ext>
            </a:extLst>
          </p:cNvPr>
          <p:cNvSpPr txBox="1">
            <a:spLocks noChangeArrowheads="1"/>
          </p:cNvSpPr>
          <p:nvPr/>
        </p:nvSpPr>
        <p:spPr bwMode="auto">
          <a:xfrm>
            <a:off x="8237537" y="2904907"/>
            <a:ext cx="874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接收方</a:t>
            </a:r>
          </a:p>
        </p:txBody>
      </p:sp>
      <p:sp>
        <p:nvSpPr>
          <p:cNvPr id="350" name="Line 348">
            <a:extLst>
              <a:ext uri="{FF2B5EF4-FFF2-40B4-BE49-F238E27FC236}">
                <a16:creationId xmlns:a16="http://schemas.microsoft.com/office/drawing/2014/main" id="{82B0B7C4-6411-4A81-90BC-04454FA70D89}"/>
              </a:ext>
            </a:extLst>
          </p:cNvPr>
          <p:cNvSpPr>
            <a:spLocks noChangeShapeType="1"/>
          </p:cNvSpPr>
          <p:nvPr/>
        </p:nvSpPr>
        <p:spPr bwMode="auto">
          <a:xfrm flipV="1">
            <a:off x="6059487" y="4565432"/>
            <a:ext cx="595313" cy="403225"/>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51" name="Line 349">
            <a:extLst>
              <a:ext uri="{FF2B5EF4-FFF2-40B4-BE49-F238E27FC236}">
                <a16:creationId xmlns:a16="http://schemas.microsoft.com/office/drawing/2014/main" id="{D39A0B17-E9F7-47B7-B4B4-35C528264735}"/>
              </a:ext>
            </a:extLst>
          </p:cNvPr>
          <p:cNvSpPr>
            <a:spLocks noChangeShapeType="1"/>
          </p:cNvSpPr>
          <p:nvPr/>
        </p:nvSpPr>
        <p:spPr bwMode="auto">
          <a:xfrm flipH="1" flipV="1">
            <a:off x="2554287" y="4608294"/>
            <a:ext cx="438150" cy="371475"/>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52" name="Rectangle 350">
            <a:extLst>
              <a:ext uri="{FF2B5EF4-FFF2-40B4-BE49-F238E27FC236}">
                <a16:creationId xmlns:a16="http://schemas.microsoft.com/office/drawing/2014/main" id="{1C3E1B9C-D5B4-4C26-83F3-13288676612A}"/>
              </a:ext>
            </a:extLst>
          </p:cNvPr>
          <p:cNvSpPr>
            <a:spLocks noChangeArrowheads="1"/>
          </p:cNvSpPr>
          <p:nvPr/>
        </p:nvSpPr>
        <p:spPr bwMode="auto">
          <a:xfrm>
            <a:off x="344487" y="1407894"/>
            <a:ext cx="381000" cy="990600"/>
          </a:xfrm>
          <a:prstGeom prst="rect">
            <a:avLst/>
          </a:prstGeom>
          <a:solidFill>
            <a:srgbClr val="FFFF99"/>
          </a:solidFill>
          <a:ln w="9525">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53" name="Text Box 351">
            <a:extLst>
              <a:ext uri="{FF2B5EF4-FFF2-40B4-BE49-F238E27FC236}">
                <a16:creationId xmlns:a16="http://schemas.microsoft.com/office/drawing/2014/main" id="{E09A2340-CE6C-4276-B345-73516E972344}"/>
              </a:ext>
            </a:extLst>
          </p:cNvPr>
          <p:cNvSpPr txBox="1">
            <a:spLocks noChangeArrowheads="1"/>
          </p:cNvSpPr>
          <p:nvPr/>
        </p:nvSpPr>
        <p:spPr bwMode="auto">
          <a:xfrm>
            <a:off x="346075" y="1417419"/>
            <a:ext cx="4127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户</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代</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理</a:t>
            </a:r>
          </a:p>
        </p:txBody>
      </p:sp>
      <p:sp>
        <p:nvSpPr>
          <p:cNvPr id="354" name="Rectangle 352">
            <a:extLst>
              <a:ext uri="{FF2B5EF4-FFF2-40B4-BE49-F238E27FC236}">
                <a16:creationId xmlns:a16="http://schemas.microsoft.com/office/drawing/2014/main" id="{186E6172-3886-4F85-B980-69FB59096808}"/>
              </a:ext>
            </a:extLst>
          </p:cNvPr>
          <p:cNvSpPr>
            <a:spLocks noChangeArrowheads="1"/>
          </p:cNvSpPr>
          <p:nvPr/>
        </p:nvSpPr>
        <p:spPr bwMode="auto">
          <a:xfrm>
            <a:off x="8337550" y="1407894"/>
            <a:ext cx="381000" cy="990600"/>
          </a:xfrm>
          <a:prstGeom prst="rect">
            <a:avLst/>
          </a:prstGeom>
          <a:solidFill>
            <a:srgbClr val="FFFF99"/>
          </a:solidFill>
          <a:ln w="9525">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55" name="Text Box 353">
            <a:extLst>
              <a:ext uri="{FF2B5EF4-FFF2-40B4-BE49-F238E27FC236}">
                <a16:creationId xmlns:a16="http://schemas.microsoft.com/office/drawing/2014/main" id="{6595E3D5-1C57-41EE-A1E6-26BBD52C0743}"/>
              </a:ext>
            </a:extLst>
          </p:cNvPr>
          <p:cNvSpPr txBox="1">
            <a:spLocks noChangeArrowheads="1"/>
          </p:cNvSpPr>
          <p:nvPr/>
        </p:nvSpPr>
        <p:spPr bwMode="auto">
          <a:xfrm>
            <a:off x="8339137" y="1417419"/>
            <a:ext cx="4127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户</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代</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理</a:t>
            </a:r>
          </a:p>
        </p:txBody>
      </p:sp>
      <p:sp>
        <p:nvSpPr>
          <p:cNvPr id="356" name="Oval 354">
            <a:extLst>
              <a:ext uri="{FF2B5EF4-FFF2-40B4-BE49-F238E27FC236}">
                <a16:creationId xmlns:a16="http://schemas.microsoft.com/office/drawing/2014/main" id="{E2C036F5-50D0-42E5-8F61-2A2FD47DAA81}"/>
              </a:ext>
            </a:extLst>
          </p:cNvPr>
          <p:cNvSpPr>
            <a:spLocks noChangeArrowheads="1"/>
          </p:cNvSpPr>
          <p:nvPr/>
        </p:nvSpPr>
        <p:spPr bwMode="auto">
          <a:xfrm>
            <a:off x="1922462" y="1525369"/>
            <a:ext cx="762000" cy="762000"/>
          </a:xfrm>
          <a:prstGeom prst="ellipse">
            <a:avLst/>
          </a:prstGeom>
          <a:solidFill>
            <a:srgbClr val="66FF66"/>
          </a:solidFill>
          <a:ln w="9525">
            <a:solidFill>
              <a:srgbClr val="000000"/>
            </a:solidFill>
            <a:round/>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57" name="Text Box 355">
            <a:extLst>
              <a:ext uri="{FF2B5EF4-FFF2-40B4-BE49-F238E27FC236}">
                <a16:creationId xmlns:a16="http://schemas.microsoft.com/office/drawing/2014/main" id="{BE4C2E4E-7EF4-4C18-810C-73A7D949033A}"/>
              </a:ext>
            </a:extLst>
          </p:cNvPr>
          <p:cNvSpPr txBox="1">
            <a:spLocks noChangeArrowheads="1"/>
          </p:cNvSpPr>
          <p:nvPr/>
        </p:nvSpPr>
        <p:spPr bwMode="auto">
          <a:xfrm>
            <a:off x="1858962" y="1523782"/>
            <a:ext cx="8747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  </a:t>
            </a:r>
            <a:r>
              <a:rPr kumimoji="1" lang="zh-CN" altLang="en-US" sz="1800" b="1">
                <a:solidFill>
                  <a:srgbClr val="000000"/>
                </a:solidFill>
                <a:latin typeface="Comic Sans MS" panose="030F0702030302020204" pitchFamily="66" charset="0"/>
                <a:ea typeface="微软雅黑" panose="020B0503020204020204" pitchFamily="34" charset="-122"/>
              </a:rPr>
              <a:t>邮件</a:t>
            </a:r>
          </a:p>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服务器</a:t>
            </a:r>
          </a:p>
        </p:txBody>
      </p:sp>
      <p:sp>
        <p:nvSpPr>
          <p:cNvPr id="358" name="Oval 356">
            <a:extLst>
              <a:ext uri="{FF2B5EF4-FFF2-40B4-BE49-F238E27FC236}">
                <a16:creationId xmlns:a16="http://schemas.microsoft.com/office/drawing/2014/main" id="{11D55BA8-4AB5-49A2-89CE-096ED61793DF}"/>
              </a:ext>
            </a:extLst>
          </p:cNvPr>
          <p:cNvSpPr>
            <a:spLocks noChangeArrowheads="1"/>
          </p:cNvSpPr>
          <p:nvPr/>
        </p:nvSpPr>
        <p:spPr bwMode="auto">
          <a:xfrm>
            <a:off x="6418262" y="1525369"/>
            <a:ext cx="762000" cy="762000"/>
          </a:xfrm>
          <a:prstGeom prst="ellipse">
            <a:avLst/>
          </a:prstGeom>
          <a:solidFill>
            <a:srgbClr val="66FF66"/>
          </a:solidFill>
          <a:ln w="9525">
            <a:solidFill>
              <a:srgbClr val="000000"/>
            </a:solidFill>
            <a:round/>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59" name="Text Box 357">
            <a:extLst>
              <a:ext uri="{FF2B5EF4-FFF2-40B4-BE49-F238E27FC236}">
                <a16:creationId xmlns:a16="http://schemas.microsoft.com/office/drawing/2014/main" id="{9BF3C0D8-9D58-489A-ACBC-7271378690D1}"/>
              </a:ext>
            </a:extLst>
          </p:cNvPr>
          <p:cNvSpPr txBox="1">
            <a:spLocks noChangeArrowheads="1"/>
          </p:cNvSpPr>
          <p:nvPr/>
        </p:nvSpPr>
        <p:spPr bwMode="auto">
          <a:xfrm>
            <a:off x="6391275" y="1523782"/>
            <a:ext cx="874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  </a:t>
            </a:r>
            <a:r>
              <a:rPr kumimoji="1" lang="zh-CN" altLang="en-US" sz="1800" b="1">
                <a:solidFill>
                  <a:srgbClr val="000000"/>
                </a:solidFill>
                <a:latin typeface="Comic Sans MS" panose="030F0702030302020204" pitchFamily="66" charset="0"/>
                <a:ea typeface="微软雅黑" panose="020B0503020204020204" pitchFamily="34" charset="-122"/>
              </a:rPr>
              <a:t>邮件</a:t>
            </a:r>
          </a:p>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服务器</a:t>
            </a:r>
          </a:p>
        </p:txBody>
      </p:sp>
      <p:graphicFrame>
        <p:nvGraphicFramePr>
          <p:cNvPr id="360" name="Object 358">
            <a:extLst>
              <a:ext uri="{FF2B5EF4-FFF2-40B4-BE49-F238E27FC236}">
                <a16:creationId xmlns:a16="http://schemas.microsoft.com/office/drawing/2014/main" id="{B124C4A0-0189-428D-92F6-089ACC752D8C}"/>
              </a:ext>
            </a:extLst>
          </p:cNvPr>
          <p:cNvGraphicFramePr>
            <a:graphicFrameLocks noChangeAspect="1"/>
          </p:cNvGraphicFramePr>
          <p:nvPr/>
        </p:nvGraphicFramePr>
        <p:xfrm>
          <a:off x="3424237" y="3338294"/>
          <a:ext cx="2519363" cy="1439863"/>
        </p:xfrm>
        <a:graphic>
          <a:graphicData uri="http://schemas.openxmlformats.org/presentationml/2006/ole">
            <mc:AlternateContent xmlns:mc="http://schemas.openxmlformats.org/markup-compatibility/2006">
              <mc:Choice xmlns:v="urn:schemas-microsoft-com:vml" Requires="v">
                <p:oleObj spid="_x0000_s6148" name="VISIO" r:id="rId3" imgW="1687068" imgH="964692" progId="Visio.Drawing.6">
                  <p:embed/>
                </p:oleObj>
              </mc:Choice>
              <mc:Fallback>
                <p:oleObj name="VISIO" r:id="rId3" imgW="1687068" imgH="964692" progId="Visio.Drawing.6">
                  <p:embed/>
                  <p:pic>
                    <p:nvPicPr>
                      <p:cNvPr id="360" name="Object 358">
                        <a:extLst>
                          <a:ext uri="{FF2B5EF4-FFF2-40B4-BE49-F238E27FC236}">
                            <a16:creationId xmlns:a16="http://schemas.microsoft.com/office/drawing/2014/main" id="{B124C4A0-0189-428D-92F6-089ACC752D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37" y="3338294"/>
                        <a:ext cx="2519363" cy="1439863"/>
                      </a:xfrm>
                      <a:prstGeom prst="rect">
                        <a:avLst/>
                      </a:prstGeom>
                      <a:noFill/>
                      <a:ln>
                        <a:noFill/>
                      </a:ln>
                      <a:effectLst>
                        <a:outerShdw dist="25400" dir="5400000" algn="ctr" rotWithShape="0">
                          <a:srgbClr val="1C1C1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61" name="Text Box 359">
            <a:extLst>
              <a:ext uri="{FF2B5EF4-FFF2-40B4-BE49-F238E27FC236}">
                <a16:creationId xmlns:a16="http://schemas.microsoft.com/office/drawing/2014/main" id="{5E4F78C5-2D58-4FE2-92B0-1CDA86524321}"/>
              </a:ext>
            </a:extLst>
          </p:cNvPr>
          <p:cNvSpPr txBox="1">
            <a:spLocks noChangeArrowheads="1"/>
          </p:cNvSpPr>
          <p:nvPr/>
        </p:nvSpPr>
        <p:spPr bwMode="auto">
          <a:xfrm>
            <a:off x="4286250" y="3781207"/>
            <a:ext cx="1140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Internet</a:t>
            </a:r>
          </a:p>
        </p:txBody>
      </p:sp>
      <p:sp>
        <p:nvSpPr>
          <p:cNvPr id="362" name="Text Box 360">
            <a:extLst>
              <a:ext uri="{FF2B5EF4-FFF2-40B4-BE49-F238E27FC236}">
                <a16:creationId xmlns:a16="http://schemas.microsoft.com/office/drawing/2014/main" id="{D7696CB5-7298-48D3-A999-4BFA071E711C}"/>
              </a:ext>
            </a:extLst>
          </p:cNvPr>
          <p:cNvSpPr txBox="1">
            <a:spLocks noChangeArrowheads="1"/>
          </p:cNvSpPr>
          <p:nvPr/>
        </p:nvSpPr>
        <p:spPr bwMode="auto">
          <a:xfrm>
            <a:off x="0" y="5543550"/>
            <a:ext cx="9144000" cy="9334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115000"/>
              </a:lnSpc>
              <a:spcBef>
                <a:spcPct val="0"/>
              </a:spcBef>
              <a:buClrTx/>
              <a:buSzTx/>
              <a:buFontTx/>
              <a:buNone/>
            </a:pPr>
            <a:r>
              <a:rPr lang="en-US" altLang="zh-CN" sz="2400" b="1" dirty="0">
                <a:solidFill>
                  <a:srgbClr val="000000"/>
                </a:solidFill>
                <a:latin typeface="Comic Sans MS" panose="030F0702030302020204" pitchFamily="66" charset="0"/>
                <a:ea typeface="微软雅黑" panose="020B0503020204020204" pitchFamily="34" charset="-122"/>
              </a:rPr>
              <a:t>(3) </a:t>
            </a:r>
            <a:r>
              <a:rPr lang="zh-CN" altLang="en-US" sz="2400" b="1" dirty="0">
                <a:solidFill>
                  <a:srgbClr val="000000"/>
                </a:solidFill>
                <a:latin typeface="Comic Sans MS" panose="030F0702030302020204" pitchFamily="66" charset="0"/>
                <a:ea typeface="微软雅黑" panose="020B0503020204020204" pitchFamily="34" charset="-122"/>
              </a:rPr>
              <a:t>发送邮件服务器的 </a:t>
            </a:r>
            <a:r>
              <a:rPr lang="en-US" altLang="zh-CN" sz="2400" b="1" dirty="0">
                <a:solidFill>
                  <a:srgbClr val="000000"/>
                </a:solidFill>
                <a:latin typeface="Comic Sans MS" panose="030F0702030302020204" pitchFamily="66" charset="0"/>
                <a:ea typeface="微软雅黑" panose="020B0503020204020204" pitchFamily="34" charset="-122"/>
              </a:rPr>
              <a:t>SMTP </a:t>
            </a:r>
            <a:r>
              <a:rPr lang="zh-CN" altLang="en-US" sz="2400" b="1" dirty="0">
                <a:solidFill>
                  <a:srgbClr val="000000"/>
                </a:solidFill>
                <a:latin typeface="Comic Sans MS" panose="030F0702030302020204" pitchFamily="66" charset="0"/>
                <a:ea typeface="微软雅黑" panose="020B0503020204020204" pitchFamily="34" charset="-122"/>
              </a:rPr>
              <a:t>客户进程，发现在有待发送的邮件，向接收方邮件服务器的</a:t>
            </a:r>
            <a:r>
              <a:rPr lang="en-US" altLang="zh-CN" sz="2400" b="1" dirty="0">
                <a:solidFill>
                  <a:srgbClr val="000000"/>
                </a:solidFill>
                <a:latin typeface="Comic Sans MS" panose="030F0702030302020204" pitchFamily="66" charset="0"/>
                <a:ea typeface="微软雅黑" panose="020B0503020204020204" pitchFamily="34" charset="-122"/>
              </a:rPr>
              <a:t>SMTP </a:t>
            </a:r>
            <a:r>
              <a:rPr lang="zh-CN" altLang="en-US" sz="2400" b="1" dirty="0">
                <a:solidFill>
                  <a:srgbClr val="000000"/>
                </a:solidFill>
                <a:latin typeface="Comic Sans MS" panose="030F0702030302020204" pitchFamily="66" charset="0"/>
                <a:ea typeface="微软雅黑" panose="020B0503020204020204" pitchFamily="34" charset="-122"/>
              </a:rPr>
              <a:t>服务器进程发起 </a:t>
            </a:r>
            <a:r>
              <a:rPr lang="en-US" altLang="zh-CN" sz="2400" b="1" dirty="0">
                <a:solidFill>
                  <a:srgbClr val="000000"/>
                </a:solidFill>
                <a:latin typeface="Comic Sans MS" panose="030F0702030302020204" pitchFamily="66" charset="0"/>
                <a:ea typeface="微软雅黑" panose="020B0503020204020204" pitchFamily="34" charset="-122"/>
              </a:rPr>
              <a:t>TCP </a:t>
            </a:r>
            <a:r>
              <a:rPr lang="zh-CN" altLang="en-US" sz="2400" b="1" dirty="0">
                <a:solidFill>
                  <a:srgbClr val="000000"/>
                </a:solidFill>
                <a:latin typeface="Comic Sans MS" panose="030F0702030302020204" pitchFamily="66" charset="0"/>
                <a:ea typeface="微软雅黑" panose="020B0503020204020204" pitchFamily="34" charset="-122"/>
              </a:rPr>
              <a:t>连接</a:t>
            </a:r>
          </a:p>
        </p:txBody>
      </p:sp>
      <p:grpSp>
        <p:nvGrpSpPr>
          <p:cNvPr id="363" name="Group 361">
            <a:extLst>
              <a:ext uri="{FF2B5EF4-FFF2-40B4-BE49-F238E27FC236}">
                <a16:creationId xmlns:a16="http://schemas.microsoft.com/office/drawing/2014/main" id="{840748F3-47EA-430B-BB67-4C7BBEFDD7B3}"/>
              </a:ext>
            </a:extLst>
          </p:cNvPr>
          <p:cNvGrpSpPr>
            <a:grpSpLocks/>
          </p:cNvGrpSpPr>
          <p:nvPr/>
        </p:nvGrpSpPr>
        <p:grpSpPr bwMode="auto">
          <a:xfrm>
            <a:off x="725489" y="1214219"/>
            <a:ext cx="1489076" cy="2984500"/>
            <a:chOff x="4272" y="2064"/>
            <a:chExt cx="938" cy="1880"/>
          </a:xfrm>
        </p:grpSpPr>
        <p:sp>
          <p:nvSpPr>
            <p:cNvPr id="364" name="Text Box 362">
              <a:extLst>
                <a:ext uri="{FF2B5EF4-FFF2-40B4-BE49-F238E27FC236}">
                  <a16:creationId xmlns:a16="http://schemas.microsoft.com/office/drawing/2014/main" id="{D2795034-037A-444F-A393-ABB578717F44}"/>
                </a:ext>
              </a:extLst>
            </p:cNvPr>
            <p:cNvSpPr txBox="1">
              <a:spLocks noChangeArrowheads="1"/>
            </p:cNvSpPr>
            <p:nvPr/>
          </p:nvSpPr>
          <p:spPr bwMode="auto">
            <a:xfrm>
              <a:off x="4351" y="2064"/>
              <a:ext cx="80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a:t>
              </a:r>
              <a:r>
                <a:rPr kumimoji="1" lang="zh-CN" altLang="en-US" sz="1800" b="1">
                  <a:solidFill>
                    <a:srgbClr val="000000"/>
                  </a:solidFill>
                  <a:latin typeface="Comic Sans MS" panose="030F0702030302020204" pitchFamily="66" charset="0"/>
                  <a:ea typeface="微软雅黑" panose="020B0503020204020204" pitchFamily="34" charset="-122"/>
                </a:rPr>
                <a:t>发送邮件</a:t>
              </a:r>
              <a:r>
                <a:rPr kumimoji="1" lang="en-US" altLang="zh-CN" sz="1800" b="1">
                  <a:solidFill>
                    <a:srgbClr val="000000"/>
                  </a:solidFill>
                  <a:latin typeface="Comic Sans MS" panose="030F0702030302020204" pitchFamily="66" charset="0"/>
                  <a:ea typeface="微软雅黑" panose="020B0503020204020204" pitchFamily="34" charset="-122"/>
                </a:rPr>
                <a:t>)</a:t>
              </a:r>
            </a:p>
          </p:txBody>
        </p:sp>
        <p:sp>
          <p:nvSpPr>
            <p:cNvPr id="365" name="Text Box 363">
              <a:extLst>
                <a:ext uri="{FF2B5EF4-FFF2-40B4-BE49-F238E27FC236}">
                  <a16:creationId xmlns:a16="http://schemas.microsoft.com/office/drawing/2014/main" id="{4F364B24-2289-48E4-88A6-CA334A42EC17}"/>
                </a:ext>
              </a:extLst>
            </p:cNvPr>
            <p:cNvSpPr txBox="1">
              <a:spLocks noChangeArrowheads="1"/>
            </p:cNvSpPr>
            <p:nvPr/>
          </p:nvSpPr>
          <p:spPr bwMode="auto">
            <a:xfrm>
              <a:off x="4511" y="3408"/>
              <a:ext cx="5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SMTP</a:t>
              </a:r>
            </a:p>
          </p:txBody>
        </p:sp>
        <p:sp>
          <p:nvSpPr>
            <p:cNvPr id="366" name="Freeform 364">
              <a:extLst>
                <a:ext uri="{FF2B5EF4-FFF2-40B4-BE49-F238E27FC236}">
                  <a16:creationId xmlns:a16="http://schemas.microsoft.com/office/drawing/2014/main" id="{3F775D45-B8D4-4E75-9E53-BE7BFD51890D}"/>
                </a:ext>
              </a:extLst>
            </p:cNvPr>
            <p:cNvSpPr>
              <a:spLocks/>
            </p:cNvSpPr>
            <p:nvPr/>
          </p:nvSpPr>
          <p:spPr bwMode="auto">
            <a:xfrm>
              <a:off x="4387" y="3631"/>
              <a:ext cx="780" cy="313"/>
            </a:xfrm>
            <a:custGeom>
              <a:avLst/>
              <a:gdLst>
                <a:gd name="T0" fmla="*/ 0 w 780"/>
                <a:gd name="T1" fmla="*/ 99 h 313"/>
                <a:gd name="T2" fmla="*/ 228 w 780"/>
                <a:gd name="T3" fmla="*/ 13 h 313"/>
                <a:gd name="T4" fmla="*/ 444 w 780"/>
                <a:gd name="T5" fmla="*/ 19 h 313"/>
                <a:gd name="T6" fmla="*/ 582 w 780"/>
                <a:gd name="T7" fmla="*/ 67 h 313"/>
                <a:gd name="T8" fmla="*/ 732 w 780"/>
                <a:gd name="T9" fmla="*/ 217 h 313"/>
                <a:gd name="T10" fmla="*/ 780 w 780"/>
                <a:gd name="T11" fmla="*/ 313 h 313"/>
                <a:gd name="T12" fmla="*/ 0 60000 65536"/>
                <a:gd name="T13" fmla="*/ 0 60000 65536"/>
                <a:gd name="T14" fmla="*/ 0 60000 65536"/>
                <a:gd name="T15" fmla="*/ 0 60000 65536"/>
                <a:gd name="T16" fmla="*/ 0 60000 65536"/>
                <a:gd name="T17" fmla="*/ 0 60000 65536"/>
                <a:gd name="T18" fmla="*/ 0 w 780"/>
                <a:gd name="T19" fmla="*/ 0 h 313"/>
                <a:gd name="T20" fmla="*/ 780 w 780"/>
                <a:gd name="T21" fmla="*/ 313 h 313"/>
              </a:gdLst>
              <a:ahLst/>
              <a:cxnLst>
                <a:cxn ang="T12">
                  <a:pos x="T0" y="T1"/>
                </a:cxn>
                <a:cxn ang="T13">
                  <a:pos x="T2" y="T3"/>
                </a:cxn>
                <a:cxn ang="T14">
                  <a:pos x="T4" y="T5"/>
                </a:cxn>
                <a:cxn ang="T15">
                  <a:pos x="T6" y="T7"/>
                </a:cxn>
                <a:cxn ang="T16">
                  <a:pos x="T8" y="T9"/>
                </a:cxn>
                <a:cxn ang="T17">
                  <a:pos x="T10" y="T11"/>
                </a:cxn>
              </a:cxnLst>
              <a:rect l="T18" t="T19" r="T20" b="T21"/>
              <a:pathLst>
                <a:path w="780" h="313">
                  <a:moveTo>
                    <a:pt x="0" y="99"/>
                  </a:moveTo>
                  <a:cubicBezTo>
                    <a:pt x="38" y="85"/>
                    <a:pt x="154" y="26"/>
                    <a:pt x="228" y="13"/>
                  </a:cubicBezTo>
                  <a:cubicBezTo>
                    <a:pt x="302" y="0"/>
                    <a:pt x="385" y="10"/>
                    <a:pt x="444" y="19"/>
                  </a:cubicBezTo>
                  <a:cubicBezTo>
                    <a:pt x="503" y="28"/>
                    <a:pt x="534" y="34"/>
                    <a:pt x="582" y="67"/>
                  </a:cubicBezTo>
                  <a:cubicBezTo>
                    <a:pt x="630" y="100"/>
                    <a:pt x="699" y="176"/>
                    <a:pt x="732" y="217"/>
                  </a:cubicBezTo>
                  <a:cubicBezTo>
                    <a:pt x="765" y="258"/>
                    <a:pt x="768" y="289"/>
                    <a:pt x="780" y="313"/>
                  </a:cubicBezTo>
                </a:path>
              </a:pathLst>
            </a:custGeom>
            <a:noFill/>
            <a:ln w="76200">
              <a:solidFill>
                <a:srgbClr val="FF00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67" name="Line 365">
              <a:extLst>
                <a:ext uri="{FF2B5EF4-FFF2-40B4-BE49-F238E27FC236}">
                  <a16:creationId xmlns:a16="http://schemas.microsoft.com/office/drawing/2014/main" id="{D4BE1B53-542A-4CAD-8B75-2909E850C7F4}"/>
                </a:ext>
              </a:extLst>
            </p:cNvPr>
            <p:cNvSpPr>
              <a:spLocks noChangeShapeType="1"/>
            </p:cNvSpPr>
            <p:nvPr/>
          </p:nvSpPr>
          <p:spPr bwMode="auto">
            <a:xfrm>
              <a:off x="4317" y="2477"/>
              <a:ext cx="737" cy="0"/>
            </a:xfrm>
            <a:prstGeom prst="line">
              <a:avLst/>
            </a:prstGeom>
            <a:noFill/>
            <a:ln w="76200">
              <a:solidFill>
                <a:srgbClr val="FF00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68" name="Text Box 366">
              <a:extLst>
                <a:ext uri="{FF2B5EF4-FFF2-40B4-BE49-F238E27FC236}">
                  <a16:creationId xmlns:a16="http://schemas.microsoft.com/office/drawing/2014/main" id="{373D682E-C197-4F56-9896-03C85C13D4FF}"/>
                </a:ext>
              </a:extLst>
            </p:cNvPr>
            <p:cNvSpPr txBox="1">
              <a:spLocks noChangeArrowheads="1"/>
            </p:cNvSpPr>
            <p:nvPr/>
          </p:nvSpPr>
          <p:spPr bwMode="auto">
            <a:xfrm>
              <a:off x="4438" y="2228"/>
              <a:ext cx="5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SMTP</a:t>
              </a:r>
            </a:p>
          </p:txBody>
        </p:sp>
        <p:sp>
          <p:nvSpPr>
            <p:cNvPr id="369" name="Text Box 367">
              <a:extLst>
                <a:ext uri="{FF2B5EF4-FFF2-40B4-BE49-F238E27FC236}">
                  <a16:creationId xmlns:a16="http://schemas.microsoft.com/office/drawing/2014/main" id="{F30145FC-BC0F-490C-B093-872EEE1D2373}"/>
                </a:ext>
              </a:extLst>
            </p:cNvPr>
            <p:cNvSpPr txBox="1">
              <a:spLocks noChangeArrowheads="1"/>
            </p:cNvSpPr>
            <p:nvPr/>
          </p:nvSpPr>
          <p:spPr bwMode="auto">
            <a:xfrm>
              <a:off x="4405" y="3239"/>
              <a:ext cx="80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a:t>
              </a:r>
              <a:r>
                <a:rPr kumimoji="1" lang="zh-CN" altLang="en-US" sz="1800" b="1">
                  <a:solidFill>
                    <a:srgbClr val="000000"/>
                  </a:solidFill>
                  <a:latin typeface="Comic Sans MS" panose="030F0702030302020204" pitchFamily="66" charset="0"/>
                  <a:ea typeface="微软雅黑" panose="020B0503020204020204" pitchFamily="34" charset="-122"/>
                </a:rPr>
                <a:t>发送邮件</a:t>
              </a:r>
              <a:r>
                <a:rPr kumimoji="1" lang="en-US" altLang="zh-CN" sz="1800" b="1">
                  <a:solidFill>
                    <a:srgbClr val="000000"/>
                  </a:solidFill>
                  <a:latin typeface="Comic Sans MS" panose="030F0702030302020204" pitchFamily="66" charset="0"/>
                  <a:ea typeface="微软雅黑" panose="020B0503020204020204" pitchFamily="34" charset="-122"/>
                </a:rPr>
                <a:t>)</a:t>
              </a:r>
            </a:p>
          </p:txBody>
        </p:sp>
        <p:sp>
          <p:nvSpPr>
            <p:cNvPr id="370" name="Text Box 368">
              <a:extLst>
                <a:ext uri="{FF2B5EF4-FFF2-40B4-BE49-F238E27FC236}">
                  <a16:creationId xmlns:a16="http://schemas.microsoft.com/office/drawing/2014/main" id="{246BE3B2-472A-491F-AB11-184F1E643118}"/>
                </a:ext>
              </a:extLst>
            </p:cNvPr>
            <p:cNvSpPr txBox="1">
              <a:spLocks noChangeArrowheads="1"/>
            </p:cNvSpPr>
            <p:nvPr/>
          </p:nvSpPr>
          <p:spPr bwMode="auto">
            <a:xfrm>
              <a:off x="4272" y="2499"/>
              <a:ext cx="84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(TCP </a:t>
              </a:r>
              <a:r>
                <a:rPr kumimoji="1" lang="zh-CN" altLang="en-US" sz="1800" b="1">
                  <a:solidFill>
                    <a:srgbClr val="000000"/>
                  </a:solidFill>
                  <a:latin typeface="Comic Sans MS" panose="030F0702030302020204" pitchFamily="66" charset="0"/>
                  <a:ea typeface="微软雅黑" panose="020B0503020204020204" pitchFamily="34" charset="-122"/>
                </a:rPr>
                <a:t>连接</a:t>
              </a:r>
              <a:r>
                <a:rPr kumimoji="1" lang="en-US" altLang="zh-CN" sz="1800" b="1">
                  <a:solidFill>
                    <a:srgbClr val="000000"/>
                  </a:solidFill>
                  <a:latin typeface="Comic Sans MS" panose="030F0702030302020204" pitchFamily="66" charset="0"/>
                  <a:ea typeface="微软雅黑" panose="020B0503020204020204" pitchFamily="34" charset="-122"/>
                </a:rPr>
                <a:t>)</a:t>
              </a:r>
            </a:p>
          </p:txBody>
        </p:sp>
      </p:grpSp>
      <p:grpSp>
        <p:nvGrpSpPr>
          <p:cNvPr id="371" name="Group 369">
            <a:extLst>
              <a:ext uri="{FF2B5EF4-FFF2-40B4-BE49-F238E27FC236}">
                <a16:creationId xmlns:a16="http://schemas.microsoft.com/office/drawing/2014/main" id="{E7C31CD9-5FDB-4DF3-8A26-1649E07553FD}"/>
              </a:ext>
            </a:extLst>
          </p:cNvPr>
          <p:cNvGrpSpPr>
            <a:grpSpLocks/>
          </p:cNvGrpSpPr>
          <p:nvPr/>
        </p:nvGrpSpPr>
        <p:grpSpPr bwMode="auto">
          <a:xfrm>
            <a:off x="2401887" y="1290419"/>
            <a:ext cx="4462463" cy="2882900"/>
            <a:chOff x="1536" y="864"/>
            <a:chExt cx="2811" cy="1816"/>
          </a:xfrm>
        </p:grpSpPr>
        <p:sp>
          <p:nvSpPr>
            <p:cNvPr id="372" name="Freeform 370">
              <a:extLst>
                <a:ext uri="{FF2B5EF4-FFF2-40B4-BE49-F238E27FC236}">
                  <a16:creationId xmlns:a16="http://schemas.microsoft.com/office/drawing/2014/main" id="{D652EA95-C4CC-45AF-8C51-4341912F2F1C}"/>
                </a:ext>
              </a:extLst>
            </p:cNvPr>
            <p:cNvSpPr>
              <a:spLocks/>
            </p:cNvSpPr>
            <p:nvPr/>
          </p:nvSpPr>
          <p:spPr bwMode="auto">
            <a:xfrm>
              <a:off x="1536" y="2036"/>
              <a:ext cx="2811" cy="644"/>
            </a:xfrm>
            <a:custGeom>
              <a:avLst/>
              <a:gdLst>
                <a:gd name="T0" fmla="*/ 0 w 2811"/>
                <a:gd name="T1" fmla="*/ 644 h 644"/>
                <a:gd name="T2" fmla="*/ 488 w 2811"/>
                <a:gd name="T3" fmla="*/ 292 h 644"/>
                <a:gd name="T4" fmla="*/ 807 w 2811"/>
                <a:gd name="T5" fmla="*/ 137 h 644"/>
                <a:gd name="T6" fmla="*/ 1200 w 2811"/>
                <a:gd name="T7" fmla="*/ 28 h 644"/>
                <a:gd name="T8" fmla="*/ 1704 w 2811"/>
                <a:gd name="T9" fmla="*/ 12 h 644"/>
                <a:gd name="T10" fmla="*/ 2226 w 2811"/>
                <a:gd name="T11" fmla="*/ 98 h 644"/>
                <a:gd name="T12" fmla="*/ 2811 w 2811"/>
                <a:gd name="T13" fmla="*/ 329 h 644"/>
                <a:gd name="T14" fmla="*/ 0 60000 65536"/>
                <a:gd name="T15" fmla="*/ 0 60000 65536"/>
                <a:gd name="T16" fmla="*/ 0 60000 65536"/>
                <a:gd name="T17" fmla="*/ 0 60000 65536"/>
                <a:gd name="T18" fmla="*/ 0 60000 65536"/>
                <a:gd name="T19" fmla="*/ 0 60000 65536"/>
                <a:gd name="T20" fmla="*/ 0 60000 65536"/>
                <a:gd name="T21" fmla="*/ 0 w 2811"/>
                <a:gd name="T22" fmla="*/ 0 h 644"/>
                <a:gd name="T23" fmla="*/ 2811 w 2811"/>
                <a:gd name="T24" fmla="*/ 644 h 6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11" h="644">
                  <a:moveTo>
                    <a:pt x="0" y="644"/>
                  </a:moveTo>
                  <a:cubicBezTo>
                    <a:pt x="81" y="585"/>
                    <a:pt x="354" y="376"/>
                    <a:pt x="488" y="292"/>
                  </a:cubicBezTo>
                  <a:cubicBezTo>
                    <a:pt x="622" y="208"/>
                    <a:pt x="688" y="181"/>
                    <a:pt x="807" y="137"/>
                  </a:cubicBezTo>
                  <a:cubicBezTo>
                    <a:pt x="926" y="93"/>
                    <a:pt x="1051" y="49"/>
                    <a:pt x="1200" y="28"/>
                  </a:cubicBezTo>
                  <a:cubicBezTo>
                    <a:pt x="1349" y="7"/>
                    <a:pt x="1533" y="0"/>
                    <a:pt x="1704" y="12"/>
                  </a:cubicBezTo>
                  <a:cubicBezTo>
                    <a:pt x="1875" y="24"/>
                    <a:pt x="2042" y="45"/>
                    <a:pt x="2226" y="98"/>
                  </a:cubicBezTo>
                  <a:cubicBezTo>
                    <a:pt x="2410" y="151"/>
                    <a:pt x="2689" y="281"/>
                    <a:pt x="2811" y="329"/>
                  </a:cubicBezTo>
                </a:path>
              </a:pathLst>
            </a:custGeom>
            <a:noFill/>
            <a:ln w="76200">
              <a:solidFill>
                <a:srgbClr val="FF00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73" name="Line 371">
              <a:extLst>
                <a:ext uri="{FF2B5EF4-FFF2-40B4-BE49-F238E27FC236}">
                  <a16:creationId xmlns:a16="http://schemas.microsoft.com/office/drawing/2014/main" id="{C5878B1C-D54B-4C16-A806-3E988B7DAA65}"/>
                </a:ext>
              </a:extLst>
            </p:cNvPr>
            <p:cNvSpPr>
              <a:spLocks noChangeShapeType="1"/>
            </p:cNvSpPr>
            <p:nvPr/>
          </p:nvSpPr>
          <p:spPr bwMode="auto">
            <a:xfrm>
              <a:off x="1728" y="1261"/>
              <a:ext cx="2330" cy="0"/>
            </a:xfrm>
            <a:prstGeom prst="line">
              <a:avLst/>
            </a:prstGeom>
            <a:noFill/>
            <a:ln w="76200">
              <a:solidFill>
                <a:srgbClr val="FF00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nvGrpSpPr>
            <p:cNvPr id="374" name="Group 372">
              <a:extLst>
                <a:ext uri="{FF2B5EF4-FFF2-40B4-BE49-F238E27FC236}">
                  <a16:creationId xmlns:a16="http://schemas.microsoft.com/office/drawing/2014/main" id="{B3A9D7D9-9638-484B-BA67-D0E5051AA51B}"/>
                </a:ext>
              </a:extLst>
            </p:cNvPr>
            <p:cNvGrpSpPr>
              <a:grpSpLocks/>
            </p:cNvGrpSpPr>
            <p:nvPr/>
          </p:nvGrpSpPr>
          <p:grpSpPr bwMode="auto">
            <a:xfrm>
              <a:off x="2448" y="864"/>
              <a:ext cx="1014" cy="1164"/>
              <a:chOff x="2468" y="581"/>
              <a:chExt cx="1014" cy="1164"/>
            </a:xfrm>
          </p:grpSpPr>
          <p:sp>
            <p:nvSpPr>
              <p:cNvPr id="375" name="Text Box 373">
                <a:extLst>
                  <a:ext uri="{FF2B5EF4-FFF2-40B4-BE49-F238E27FC236}">
                    <a16:creationId xmlns:a16="http://schemas.microsoft.com/office/drawing/2014/main" id="{268F21F0-01BD-4DA5-B4AA-6BE456EF03FC}"/>
                  </a:ext>
                </a:extLst>
              </p:cNvPr>
              <p:cNvSpPr txBox="1">
                <a:spLocks noChangeArrowheads="1"/>
              </p:cNvSpPr>
              <p:nvPr/>
            </p:nvSpPr>
            <p:spPr bwMode="auto">
              <a:xfrm>
                <a:off x="2612" y="744"/>
                <a:ext cx="47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600" b="1">
                    <a:solidFill>
                      <a:srgbClr val="000000"/>
                    </a:solidFill>
                    <a:latin typeface="Comic Sans MS" panose="030F0702030302020204" pitchFamily="66" charset="0"/>
                    <a:ea typeface="微软雅黑" panose="020B0503020204020204" pitchFamily="34" charset="-122"/>
                  </a:rPr>
                  <a:t>SMTP</a:t>
                </a:r>
              </a:p>
            </p:txBody>
          </p:sp>
          <p:grpSp>
            <p:nvGrpSpPr>
              <p:cNvPr id="376" name="Group 374">
                <a:extLst>
                  <a:ext uri="{FF2B5EF4-FFF2-40B4-BE49-F238E27FC236}">
                    <a16:creationId xmlns:a16="http://schemas.microsoft.com/office/drawing/2014/main" id="{79C0B35B-9433-462D-8E33-AF6D76ECB4DA}"/>
                  </a:ext>
                </a:extLst>
              </p:cNvPr>
              <p:cNvGrpSpPr>
                <a:grpSpLocks/>
              </p:cNvGrpSpPr>
              <p:nvPr/>
            </p:nvGrpSpPr>
            <p:grpSpPr bwMode="auto">
              <a:xfrm>
                <a:off x="2468" y="581"/>
                <a:ext cx="1014" cy="1164"/>
                <a:chOff x="2468" y="581"/>
                <a:chExt cx="1014" cy="1164"/>
              </a:xfrm>
            </p:grpSpPr>
            <p:sp>
              <p:nvSpPr>
                <p:cNvPr id="377" name="Text Box 375">
                  <a:extLst>
                    <a:ext uri="{FF2B5EF4-FFF2-40B4-BE49-F238E27FC236}">
                      <a16:creationId xmlns:a16="http://schemas.microsoft.com/office/drawing/2014/main" id="{8E7A720E-3FA2-47F6-A1E0-9E66316BAA0A}"/>
                    </a:ext>
                  </a:extLst>
                </p:cNvPr>
                <p:cNvSpPr txBox="1">
                  <a:spLocks noChangeArrowheads="1"/>
                </p:cNvSpPr>
                <p:nvPr/>
              </p:nvSpPr>
              <p:spPr bwMode="auto">
                <a:xfrm>
                  <a:off x="2812" y="1532"/>
                  <a:ext cx="47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600" b="1">
                      <a:solidFill>
                        <a:srgbClr val="000000"/>
                      </a:solidFill>
                      <a:latin typeface="Comic Sans MS" panose="030F0702030302020204" pitchFamily="66" charset="0"/>
                      <a:ea typeface="微软雅黑" panose="020B0503020204020204" pitchFamily="34" charset="-122"/>
                    </a:rPr>
                    <a:t>SMTP</a:t>
                  </a:r>
                </a:p>
              </p:txBody>
            </p:sp>
            <p:grpSp>
              <p:nvGrpSpPr>
                <p:cNvPr id="378" name="Group 376">
                  <a:extLst>
                    <a:ext uri="{FF2B5EF4-FFF2-40B4-BE49-F238E27FC236}">
                      <a16:creationId xmlns:a16="http://schemas.microsoft.com/office/drawing/2014/main" id="{44753A97-D3A5-4715-9177-B5CB2E45565C}"/>
                    </a:ext>
                  </a:extLst>
                </p:cNvPr>
                <p:cNvGrpSpPr>
                  <a:grpSpLocks/>
                </p:cNvGrpSpPr>
                <p:nvPr/>
              </p:nvGrpSpPr>
              <p:grpSpPr bwMode="auto">
                <a:xfrm>
                  <a:off x="2468" y="581"/>
                  <a:ext cx="1014" cy="1000"/>
                  <a:chOff x="2468" y="581"/>
                  <a:chExt cx="1014" cy="1000"/>
                </a:xfrm>
              </p:grpSpPr>
              <p:sp>
                <p:nvSpPr>
                  <p:cNvPr id="379" name="Text Box 377">
                    <a:extLst>
                      <a:ext uri="{FF2B5EF4-FFF2-40B4-BE49-F238E27FC236}">
                        <a16:creationId xmlns:a16="http://schemas.microsoft.com/office/drawing/2014/main" id="{8C5784C3-8A10-4A6E-8C34-26E3AA1C3038}"/>
                      </a:ext>
                    </a:extLst>
                  </p:cNvPr>
                  <p:cNvSpPr txBox="1">
                    <a:spLocks noChangeArrowheads="1"/>
                  </p:cNvSpPr>
                  <p:nvPr/>
                </p:nvSpPr>
                <p:spPr bwMode="auto">
                  <a:xfrm>
                    <a:off x="2592" y="1369"/>
                    <a:ext cx="89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600" b="1">
                        <a:solidFill>
                          <a:srgbClr val="000000"/>
                        </a:solidFill>
                        <a:latin typeface="Comic Sans MS" panose="030F0702030302020204" pitchFamily="66" charset="0"/>
                        <a:ea typeface="微软雅黑" panose="020B0503020204020204" pitchFamily="34" charset="-122"/>
                      </a:rPr>
                      <a:t>（发送邮件）</a:t>
                    </a:r>
                  </a:p>
                </p:txBody>
              </p:sp>
              <p:sp>
                <p:nvSpPr>
                  <p:cNvPr id="380" name="Text Box 378">
                    <a:extLst>
                      <a:ext uri="{FF2B5EF4-FFF2-40B4-BE49-F238E27FC236}">
                        <a16:creationId xmlns:a16="http://schemas.microsoft.com/office/drawing/2014/main" id="{23564DBF-6D88-4761-8756-8D5069CBB5EB}"/>
                      </a:ext>
                    </a:extLst>
                  </p:cNvPr>
                  <p:cNvSpPr txBox="1">
                    <a:spLocks noChangeArrowheads="1"/>
                  </p:cNvSpPr>
                  <p:nvPr/>
                </p:nvSpPr>
                <p:spPr bwMode="auto">
                  <a:xfrm>
                    <a:off x="2468" y="581"/>
                    <a:ext cx="72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600" b="1">
                        <a:solidFill>
                          <a:srgbClr val="000000"/>
                        </a:solidFill>
                        <a:latin typeface="Comic Sans MS" panose="030F0702030302020204" pitchFamily="66" charset="0"/>
                        <a:ea typeface="微软雅黑" panose="020B0503020204020204" pitchFamily="34" charset="-122"/>
                      </a:rPr>
                      <a:t>(</a:t>
                    </a:r>
                    <a:r>
                      <a:rPr kumimoji="1" lang="zh-CN" altLang="en-US" sz="1600" b="1">
                        <a:solidFill>
                          <a:srgbClr val="000000"/>
                        </a:solidFill>
                        <a:latin typeface="Comic Sans MS" panose="030F0702030302020204" pitchFamily="66" charset="0"/>
                        <a:ea typeface="微软雅黑" panose="020B0503020204020204" pitchFamily="34" charset="-122"/>
                      </a:rPr>
                      <a:t>发送邮件</a:t>
                    </a:r>
                    <a:r>
                      <a:rPr kumimoji="1" lang="en-US" altLang="zh-CN" sz="1600" b="1">
                        <a:solidFill>
                          <a:srgbClr val="000000"/>
                        </a:solidFill>
                        <a:latin typeface="Comic Sans MS" panose="030F0702030302020204" pitchFamily="66" charset="0"/>
                        <a:ea typeface="微软雅黑" panose="020B0503020204020204" pitchFamily="34" charset="-122"/>
                      </a:rPr>
                      <a:t>)</a:t>
                    </a:r>
                  </a:p>
                </p:txBody>
              </p:sp>
              <p:sp>
                <p:nvSpPr>
                  <p:cNvPr id="381" name="Text Box 379">
                    <a:extLst>
                      <a:ext uri="{FF2B5EF4-FFF2-40B4-BE49-F238E27FC236}">
                        <a16:creationId xmlns:a16="http://schemas.microsoft.com/office/drawing/2014/main" id="{64AFE250-6A38-4D3C-BB63-2A6366D10EBB}"/>
                      </a:ext>
                    </a:extLst>
                  </p:cNvPr>
                  <p:cNvSpPr txBox="1">
                    <a:spLocks noChangeArrowheads="1"/>
                  </p:cNvSpPr>
                  <p:nvPr/>
                </p:nvSpPr>
                <p:spPr bwMode="auto">
                  <a:xfrm>
                    <a:off x="2512" y="1004"/>
                    <a:ext cx="76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600" b="1">
                        <a:solidFill>
                          <a:srgbClr val="000000"/>
                        </a:solidFill>
                        <a:latin typeface="Comic Sans MS" panose="030F0702030302020204" pitchFamily="66" charset="0"/>
                        <a:ea typeface="微软雅黑" panose="020B0503020204020204" pitchFamily="34" charset="-122"/>
                      </a:rPr>
                      <a:t>(TCP </a:t>
                    </a:r>
                    <a:r>
                      <a:rPr kumimoji="1" lang="zh-CN" altLang="en-US" sz="1600" b="1">
                        <a:solidFill>
                          <a:srgbClr val="000000"/>
                        </a:solidFill>
                        <a:latin typeface="Comic Sans MS" panose="030F0702030302020204" pitchFamily="66" charset="0"/>
                        <a:ea typeface="微软雅黑" panose="020B0503020204020204" pitchFamily="34" charset="-122"/>
                      </a:rPr>
                      <a:t>连接</a:t>
                    </a:r>
                    <a:r>
                      <a:rPr kumimoji="1" lang="en-US" altLang="zh-CN" sz="1600" b="1">
                        <a:solidFill>
                          <a:srgbClr val="000000"/>
                        </a:solidFill>
                        <a:latin typeface="Comic Sans MS" panose="030F0702030302020204" pitchFamily="66" charset="0"/>
                        <a:ea typeface="微软雅黑" panose="020B0503020204020204" pitchFamily="34" charset="-122"/>
                      </a:rPr>
                      <a:t>)</a:t>
                    </a:r>
                  </a:p>
                </p:txBody>
              </p:sp>
            </p:grpSp>
          </p:grpSp>
        </p:grpSp>
      </p:grpSp>
      <p:sp>
        <p:nvSpPr>
          <p:cNvPr id="382" name="Text Box 381">
            <a:extLst>
              <a:ext uri="{FF2B5EF4-FFF2-40B4-BE49-F238E27FC236}">
                <a16:creationId xmlns:a16="http://schemas.microsoft.com/office/drawing/2014/main" id="{A94FA5B4-5A25-4655-A249-4FAEF0B9D464}"/>
              </a:ext>
            </a:extLst>
          </p:cNvPr>
          <p:cNvSpPr txBox="1">
            <a:spLocks noChangeArrowheads="1"/>
          </p:cNvSpPr>
          <p:nvPr/>
        </p:nvSpPr>
        <p:spPr bwMode="auto">
          <a:xfrm>
            <a:off x="5111750" y="4916269"/>
            <a:ext cx="20875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接收方邮件服务器</a:t>
            </a:r>
            <a:br>
              <a:rPr kumimoji="1" lang="zh-CN" altLang="en-US" sz="1800" b="1">
                <a:solidFill>
                  <a:srgbClr val="000000"/>
                </a:solidFill>
                <a:latin typeface="Comic Sans MS" panose="030F0702030302020204" pitchFamily="66" charset="0"/>
                <a:ea typeface="微软雅黑" panose="020B0503020204020204" pitchFamily="34" charset="-122"/>
              </a:rPr>
            </a:br>
            <a:r>
              <a:rPr kumimoji="1" lang="en-US" altLang="zh-CN" sz="1800" b="1">
                <a:solidFill>
                  <a:srgbClr val="000000"/>
                </a:solidFill>
                <a:latin typeface="Comic Sans MS" panose="030F0702030302020204" pitchFamily="66" charset="0"/>
                <a:ea typeface="微软雅黑" panose="020B0503020204020204" pitchFamily="34" charset="-122"/>
              </a:rPr>
              <a:t>mail.xyz.com</a:t>
            </a:r>
          </a:p>
        </p:txBody>
      </p:sp>
      <p:sp>
        <p:nvSpPr>
          <p:cNvPr id="383" name="Text Box 382">
            <a:extLst>
              <a:ext uri="{FF2B5EF4-FFF2-40B4-BE49-F238E27FC236}">
                <a16:creationId xmlns:a16="http://schemas.microsoft.com/office/drawing/2014/main" id="{B91F8A3A-4C2B-47F1-B797-99565C5E8417}"/>
              </a:ext>
            </a:extLst>
          </p:cNvPr>
          <p:cNvSpPr txBox="1">
            <a:spLocks noChangeArrowheads="1"/>
          </p:cNvSpPr>
          <p:nvPr/>
        </p:nvSpPr>
        <p:spPr bwMode="auto">
          <a:xfrm>
            <a:off x="2007242" y="4916269"/>
            <a:ext cx="21323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   </a:t>
            </a:r>
            <a:r>
              <a:rPr kumimoji="1" lang="zh-CN" altLang="en-US" sz="1800" b="1">
                <a:solidFill>
                  <a:srgbClr val="000000"/>
                </a:solidFill>
                <a:latin typeface="Comic Sans MS" panose="030F0702030302020204" pitchFamily="66" charset="0"/>
                <a:ea typeface="微软雅黑" panose="020B0503020204020204" pitchFamily="34" charset="-122"/>
              </a:rPr>
              <a:t>发送邮件服务器</a:t>
            </a:r>
            <a:br>
              <a:rPr kumimoji="1" lang="zh-CN" altLang="en-US" sz="1800" b="1">
                <a:solidFill>
                  <a:srgbClr val="000000"/>
                </a:solidFill>
                <a:latin typeface="Comic Sans MS" panose="030F0702030302020204" pitchFamily="66" charset="0"/>
                <a:ea typeface="微软雅黑" panose="020B0503020204020204" pitchFamily="34" charset="-122"/>
              </a:rPr>
            </a:br>
            <a:r>
              <a:rPr kumimoji="1" lang="en-US" altLang="zh-CN" sz="1800" b="1">
                <a:solidFill>
                  <a:srgbClr val="000000"/>
                </a:solidFill>
                <a:latin typeface="Comic Sans MS" panose="030F0702030302020204" pitchFamily="66" charset="0"/>
                <a:ea typeface="微软雅黑" panose="020B0503020204020204" pitchFamily="34" charset="-122"/>
              </a:rPr>
              <a:t>email.ustc.edu.cn</a:t>
            </a:r>
          </a:p>
        </p:txBody>
      </p:sp>
      <p:sp>
        <p:nvSpPr>
          <p:cNvPr id="384" name="Text Box 383">
            <a:extLst>
              <a:ext uri="{FF2B5EF4-FFF2-40B4-BE49-F238E27FC236}">
                <a16:creationId xmlns:a16="http://schemas.microsoft.com/office/drawing/2014/main" id="{A1AD22B8-7A03-47B7-9530-1864BC51766F}"/>
              </a:ext>
            </a:extLst>
          </p:cNvPr>
          <p:cNvSpPr txBox="1">
            <a:spLocks noChangeArrowheads="1"/>
          </p:cNvSpPr>
          <p:nvPr/>
        </p:nvSpPr>
        <p:spPr bwMode="auto">
          <a:xfrm>
            <a:off x="-1588" y="2804894"/>
            <a:ext cx="2251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send@ustc.edu.cn</a:t>
            </a:r>
          </a:p>
        </p:txBody>
      </p:sp>
      <p:sp>
        <p:nvSpPr>
          <p:cNvPr id="385" name="Text Box 384">
            <a:extLst>
              <a:ext uri="{FF2B5EF4-FFF2-40B4-BE49-F238E27FC236}">
                <a16:creationId xmlns:a16="http://schemas.microsoft.com/office/drawing/2014/main" id="{57522B3B-6528-43A0-AB11-A4257D1F5633}"/>
              </a:ext>
            </a:extLst>
          </p:cNvPr>
          <p:cNvSpPr txBox="1">
            <a:spLocks noChangeArrowheads="1"/>
          </p:cNvSpPr>
          <p:nvPr/>
        </p:nvSpPr>
        <p:spPr bwMode="auto">
          <a:xfrm>
            <a:off x="7415212" y="2677894"/>
            <a:ext cx="1728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receipt@abc.com</a:t>
            </a:r>
          </a:p>
        </p:txBody>
      </p:sp>
    </p:spTree>
    <p:extLst>
      <p:ext uri="{BB962C8B-B14F-4D97-AF65-F5344CB8AC3E}">
        <p14:creationId xmlns:p14="http://schemas.microsoft.com/office/powerpoint/2010/main" val="162331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1"/>
                                        </p:tgtEl>
                                        <p:attrNameLst>
                                          <p:attrName>style.visibility</p:attrName>
                                        </p:attrNameLst>
                                      </p:cBhvr>
                                      <p:to>
                                        <p:strVal val="visible"/>
                                      </p:to>
                                    </p:set>
                                    <p:animEffect transition="in" filter="wipe(left)">
                                      <p:cBhvr>
                                        <p:cTn id="7" dur="500"/>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8A1F2F-97D7-4B10-A716-D930C701EEE2}"/>
              </a:ext>
            </a:extLst>
          </p:cNvPr>
          <p:cNvSpPr>
            <a:spLocks noGrp="1"/>
          </p:cNvSpPr>
          <p:nvPr>
            <p:ph type="title"/>
          </p:nvPr>
        </p:nvSpPr>
        <p:spPr/>
        <p:txBody>
          <a:bodyPr/>
          <a:lstStyle/>
          <a:p>
            <a:r>
              <a:rPr lang="zh-CN" altLang="en-US" sz="4000" dirty="0"/>
              <a:t>电子邮件的发送和接收过程</a:t>
            </a:r>
            <a:r>
              <a:rPr lang="en-US" altLang="zh-CN" sz="4000" dirty="0"/>
              <a:t>-4</a:t>
            </a:r>
            <a:endParaRPr lang="zh-CN" altLang="en-US" sz="4000" dirty="0"/>
          </a:p>
        </p:txBody>
      </p:sp>
      <p:sp>
        <p:nvSpPr>
          <p:cNvPr id="4" name="Line 2">
            <a:extLst>
              <a:ext uri="{FF2B5EF4-FFF2-40B4-BE49-F238E27FC236}">
                <a16:creationId xmlns:a16="http://schemas.microsoft.com/office/drawing/2014/main" id="{63A9E48C-BA3B-4561-A8C7-B9834729B56D}"/>
              </a:ext>
            </a:extLst>
          </p:cNvPr>
          <p:cNvSpPr>
            <a:spLocks noChangeShapeType="1"/>
          </p:cNvSpPr>
          <p:nvPr/>
        </p:nvSpPr>
        <p:spPr bwMode="auto">
          <a:xfrm>
            <a:off x="617538" y="1920657"/>
            <a:ext cx="7848600"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 name="Line 3">
            <a:extLst>
              <a:ext uri="{FF2B5EF4-FFF2-40B4-BE49-F238E27FC236}">
                <a16:creationId xmlns:a16="http://schemas.microsoft.com/office/drawing/2014/main" id="{961712A7-4F5A-4EAB-9E09-F797B8ED8338}"/>
              </a:ext>
            </a:extLst>
          </p:cNvPr>
          <p:cNvSpPr>
            <a:spLocks noChangeShapeType="1"/>
          </p:cNvSpPr>
          <p:nvPr/>
        </p:nvSpPr>
        <p:spPr bwMode="auto">
          <a:xfrm flipH="1" flipV="1">
            <a:off x="1031875" y="3863757"/>
            <a:ext cx="762000" cy="76200"/>
          </a:xfrm>
          <a:prstGeom prst="line">
            <a:avLst/>
          </a:prstGeom>
          <a:noFill/>
          <a:ln w="38100">
            <a:solidFill>
              <a:srgbClr val="00FF00"/>
            </a:solidFill>
            <a:round/>
            <a:headEnd/>
            <a:tailEnd type="none" w="sm"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 name="Freeform 4">
            <a:extLst>
              <a:ext uri="{FF2B5EF4-FFF2-40B4-BE49-F238E27FC236}">
                <a16:creationId xmlns:a16="http://schemas.microsoft.com/office/drawing/2014/main" id="{0183D3AD-988B-4E5F-ADF2-235106E62E1D}"/>
              </a:ext>
            </a:extLst>
          </p:cNvPr>
          <p:cNvSpPr>
            <a:spLocks/>
          </p:cNvSpPr>
          <p:nvPr/>
        </p:nvSpPr>
        <p:spPr bwMode="auto">
          <a:xfrm>
            <a:off x="7413625" y="3798669"/>
            <a:ext cx="762000" cy="142875"/>
          </a:xfrm>
          <a:custGeom>
            <a:avLst/>
            <a:gdLst>
              <a:gd name="T0" fmla="*/ 2147483646 w 480"/>
              <a:gd name="T1" fmla="*/ 0 h 90"/>
              <a:gd name="T2" fmla="*/ 0 w 480"/>
              <a:gd name="T3" fmla="*/ 2147483646 h 90"/>
              <a:gd name="T4" fmla="*/ 0 60000 65536"/>
              <a:gd name="T5" fmla="*/ 0 60000 65536"/>
              <a:gd name="T6" fmla="*/ 0 w 480"/>
              <a:gd name="T7" fmla="*/ 0 h 90"/>
              <a:gd name="T8" fmla="*/ 480 w 480"/>
              <a:gd name="T9" fmla="*/ 90 h 90"/>
            </a:gdLst>
            <a:ahLst/>
            <a:cxnLst>
              <a:cxn ang="T4">
                <a:pos x="T0" y="T1"/>
              </a:cxn>
              <a:cxn ang="T5">
                <a:pos x="T2" y="T3"/>
              </a:cxn>
            </a:cxnLst>
            <a:rect l="T6" t="T7" r="T8" b="T9"/>
            <a:pathLst>
              <a:path w="480" h="90">
                <a:moveTo>
                  <a:pt x="480" y="0"/>
                </a:moveTo>
                <a:lnTo>
                  <a:pt x="0" y="90"/>
                </a:lnTo>
              </a:path>
            </a:pathLst>
          </a:custGeom>
          <a:noFill/>
          <a:ln w="38100">
            <a:solidFill>
              <a:srgbClr val="00FF00"/>
            </a:solidFill>
            <a:round/>
            <a:headEnd/>
            <a:tailEnd type="none" w="sm"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 name="Line 5">
            <a:extLst>
              <a:ext uri="{FF2B5EF4-FFF2-40B4-BE49-F238E27FC236}">
                <a16:creationId xmlns:a16="http://schemas.microsoft.com/office/drawing/2014/main" id="{D59A2EB4-EE58-4A31-B73F-A975B22B6DCB}"/>
              </a:ext>
            </a:extLst>
          </p:cNvPr>
          <p:cNvSpPr>
            <a:spLocks noChangeShapeType="1"/>
          </p:cNvSpPr>
          <p:nvPr/>
        </p:nvSpPr>
        <p:spPr bwMode="auto">
          <a:xfrm flipH="1" flipV="1">
            <a:off x="5813425" y="4016157"/>
            <a:ext cx="781050" cy="0"/>
          </a:xfrm>
          <a:prstGeom prst="line">
            <a:avLst/>
          </a:prstGeom>
          <a:noFill/>
          <a:ln w="38100">
            <a:solidFill>
              <a:srgbClr val="00FF00"/>
            </a:solidFill>
            <a:round/>
            <a:headEnd/>
            <a:tailEnd type="none" w="sm"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 name="Line 6">
            <a:extLst>
              <a:ext uri="{FF2B5EF4-FFF2-40B4-BE49-F238E27FC236}">
                <a16:creationId xmlns:a16="http://schemas.microsoft.com/office/drawing/2014/main" id="{E13020CF-3664-4C6D-BA34-8A35D679ADB9}"/>
              </a:ext>
            </a:extLst>
          </p:cNvPr>
          <p:cNvSpPr>
            <a:spLocks noChangeShapeType="1"/>
          </p:cNvSpPr>
          <p:nvPr/>
        </p:nvSpPr>
        <p:spPr bwMode="auto">
          <a:xfrm flipH="1" flipV="1">
            <a:off x="2784475" y="4003457"/>
            <a:ext cx="781050" cy="0"/>
          </a:xfrm>
          <a:prstGeom prst="line">
            <a:avLst/>
          </a:prstGeom>
          <a:noFill/>
          <a:ln w="38100">
            <a:solidFill>
              <a:srgbClr val="00FF00"/>
            </a:solidFill>
            <a:round/>
            <a:headEnd/>
            <a:tailEnd type="none" w="sm"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 name="Text Box 7">
            <a:extLst>
              <a:ext uri="{FF2B5EF4-FFF2-40B4-BE49-F238E27FC236}">
                <a16:creationId xmlns:a16="http://schemas.microsoft.com/office/drawing/2014/main" id="{B109FAAD-D2A6-4F28-AF10-CBB510F6F5DE}"/>
              </a:ext>
            </a:extLst>
          </p:cNvPr>
          <p:cNvSpPr txBox="1">
            <a:spLocks noChangeArrowheads="1"/>
          </p:cNvSpPr>
          <p:nvPr/>
        </p:nvSpPr>
        <p:spPr bwMode="auto">
          <a:xfrm>
            <a:off x="41275" y="3043019"/>
            <a:ext cx="874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发送方</a:t>
            </a:r>
          </a:p>
        </p:txBody>
      </p:sp>
      <p:sp>
        <p:nvSpPr>
          <p:cNvPr id="10" name="Text Box 8">
            <a:extLst>
              <a:ext uri="{FF2B5EF4-FFF2-40B4-BE49-F238E27FC236}">
                <a16:creationId xmlns:a16="http://schemas.microsoft.com/office/drawing/2014/main" id="{21895B18-5B28-4D2D-8AAF-984E884B84F3}"/>
              </a:ext>
            </a:extLst>
          </p:cNvPr>
          <p:cNvSpPr txBox="1">
            <a:spLocks noChangeArrowheads="1"/>
          </p:cNvSpPr>
          <p:nvPr/>
        </p:nvSpPr>
        <p:spPr bwMode="auto">
          <a:xfrm>
            <a:off x="1025525" y="4903569"/>
            <a:ext cx="110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邮件缓存</a:t>
            </a:r>
          </a:p>
        </p:txBody>
      </p:sp>
      <p:sp>
        <p:nvSpPr>
          <p:cNvPr id="11" name="Text Box 9">
            <a:extLst>
              <a:ext uri="{FF2B5EF4-FFF2-40B4-BE49-F238E27FC236}">
                <a16:creationId xmlns:a16="http://schemas.microsoft.com/office/drawing/2014/main" id="{FF80FC17-ECAE-4543-831A-D2EC21AFD548}"/>
              </a:ext>
            </a:extLst>
          </p:cNvPr>
          <p:cNvSpPr txBox="1">
            <a:spLocks noChangeArrowheads="1"/>
          </p:cNvSpPr>
          <p:nvPr/>
        </p:nvSpPr>
        <p:spPr bwMode="auto">
          <a:xfrm>
            <a:off x="5451475" y="4678144"/>
            <a:ext cx="13350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FFFFFF"/>
                </a:solidFill>
                <a:latin typeface="Comic Sans MS" panose="030F0702030302020204" pitchFamily="66" charset="0"/>
                <a:ea typeface="微软雅黑" panose="020B0503020204020204" pitchFamily="34" charset="-122"/>
              </a:rPr>
              <a:t>   </a:t>
            </a:r>
            <a:r>
              <a:rPr kumimoji="1" lang="zh-CN" altLang="en-US" sz="1800" b="1">
                <a:solidFill>
                  <a:srgbClr val="FFFFFF"/>
                </a:solidFill>
                <a:latin typeface="Comic Sans MS" panose="030F0702030302020204" pitchFamily="66" charset="0"/>
                <a:ea typeface="微软雅黑" panose="020B0503020204020204" pitchFamily="34" charset="-122"/>
              </a:rPr>
              <a:t>接收端</a:t>
            </a:r>
          </a:p>
          <a:p>
            <a:pPr eaLnBrk="1" hangingPunct="1">
              <a:spcBef>
                <a:spcPct val="0"/>
              </a:spcBef>
              <a:buClrTx/>
              <a:buSzTx/>
              <a:buFontTx/>
              <a:buNone/>
            </a:pPr>
            <a:r>
              <a:rPr kumimoji="1" lang="zh-CN" altLang="en-US" sz="1800" b="1">
                <a:solidFill>
                  <a:srgbClr val="FFFFFF"/>
                </a:solidFill>
                <a:latin typeface="Comic Sans MS" panose="030F0702030302020204" pitchFamily="66" charset="0"/>
                <a:ea typeface="微软雅黑" panose="020B0503020204020204" pitchFamily="34" charset="-122"/>
              </a:rPr>
              <a:t>邮件服务器</a:t>
            </a:r>
          </a:p>
        </p:txBody>
      </p:sp>
      <p:sp>
        <p:nvSpPr>
          <p:cNvPr id="12" name="Oval 10">
            <a:extLst>
              <a:ext uri="{FF2B5EF4-FFF2-40B4-BE49-F238E27FC236}">
                <a16:creationId xmlns:a16="http://schemas.microsoft.com/office/drawing/2014/main" id="{4B755F4A-CFF0-4605-BB8C-30E34BA1C2A2}"/>
              </a:ext>
            </a:extLst>
          </p:cNvPr>
          <p:cNvSpPr>
            <a:spLocks noChangeArrowheads="1"/>
          </p:cNvSpPr>
          <p:nvPr/>
        </p:nvSpPr>
        <p:spPr bwMode="auto">
          <a:xfrm>
            <a:off x="6289675" y="3328769"/>
            <a:ext cx="1296988" cy="1296988"/>
          </a:xfrm>
          <a:prstGeom prst="ellipse">
            <a:avLst/>
          </a:prstGeom>
          <a:solidFill>
            <a:srgbClr val="66FF66"/>
          </a:solidFill>
          <a:ln w="19050">
            <a:solidFill>
              <a:srgbClr val="000000"/>
            </a:solidFill>
            <a:round/>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3" name="Group 11">
            <a:extLst>
              <a:ext uri="{FF2B5EF4-FFF2-40B4-BE49-F238E27FC236}">
                <a16:creationId xmlns:a16="http://schemas.microsoft.com/office/drawing/2014/main" id="{D009B439-11C0-41D2-869A-6C0E5560414E}"/>
              </a:ext>
            </a:extLst>
          </p:cNvPr>
          <p:cNvGrpSpPr>
            <a:grpSpLocks/>
          </p:cNvGrpSpPr>
          <p:nvPr/>
        </p:nvGrpSpPr>
        <p:grpSpPr bwMode="auto">
          <a:xfrm>
            <a:off x="6672263" y="3438307"/>
            <a:ext cx="457200" cy="457200"/>
            <a:chOff x="2351" y="2975"/>
            <a:chExt cx="481" cy="433"/>
          </a:xfrm>
        </p:grpSpPr>
        <p:sp>
          <p:nvSpPr>
            <p:cNvPr id="14" name="Rectangle 12">
              <a:extLst>
                <a:ext uri="{FF2B5EF4-FFF2-40B4-BE49-F238E27FC236}">
                  <a16:creationId xmlns:a16="http://schemas.microsoft.com/office/drawing/2014/main" id="{A1787359-6BF9-4F24-8F40-D22D254AEB10}"/>
                </a:ext>
              </a:extLst>
            </p:cNvPr>
            <p:cNvSpPr>
              <a:spLocks noChangeArrowheads="1"/>
            </p:cNvSpPr>
            <p:nvPr/>
          </p:nvSpPr>
          <p:spPr bwMode="auto">
            <a:xfrm rot="-5400000">
              <a:off x="2377" y="2953"/>
              <a:ext cx="431" cy="479"/>
            </a:xfrm>
            <a:prstGeom prst="rect">
              <a:avLst/>
            </a:prstGeom>
            <a:solidFill>
              <a:srgbClr val="CCECFF"/>
            </a:solidFill>
            <a:ln w="19050">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5" name="Line 13">
              <a:extLst>
                <a:ext uri="{FF2B5EF4-FFF2-40B4-BE49-F238E27FC236}">
                  <a16:creationId xmlns:a16="http://schemas.microsoft.com/office/drawing/2014/main" id="{1229C7AE-8416-4FFD-96D1-703DE9F640D2}"/>
                </a:ext>
              </a:extLst>
            </p:cNvPr>
            <p:cNvSpPr>
              <a:spLocks noChangeShapeType="1"/>
            </p:cNvSpPr>
            <p:nvPr/>
          </p:nvSpPr>
          <p:spPr bwMode="auto">
            <a:xfrm rot="10800000">
              <a:off x="2351" y="3321"/>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6" name="Line 14">
              <a:extLst>
                <a:ext uri="{FF2B5EF4-FFF2-40B4-BE49-F238E27FC236}">
                  <a16:creationId xmlns:a16="http://schemas.microsoft.com/office/drawing/2014/main" id="{63C0DF2E-AA63-48D6-AF1A-DB0073DD2D37}"/>
                </a:ext>
              </a:extLst>
            </p:cNvPr>
            <p:cNvSpPr>
              <a:spLocks noChangeShapeType="1"/>
            </p:cNvSpPr>
            <p:nvPr/>
          </p:nvSpPr>
          <p:spPr bwMode="auto">
            <a:xfrm rot="10800000">
              <a:off x="2351" y="3234"/>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7" name="Line 15">
              <a:extLst>
                <a:ext uri="{FF2B5EF4-FFF2-40B4-BE49-F238E27FC236}">
                  <a16:creationId xmlns:a16="http://schemas.microsoft.com/office/drawing/2014/main" id="{AC90F40E-5758-46B1-95B9-676806107CC0}"/>
                </a:ext>
              </a:extLst>
            </p:cNvPr>
            <p:cNvSpPr>
              <a:spLocks noChangeShapeType="1"/>
            </p:cNvSpPr>
            <p:nvPr/>
          </p:nvSpPr>
          <p:spPr bwMode="auto">
            <a:xfrm rot="10800000">
              <a:off x="2351" y="3148"/>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8" name="Line 16">
              <a:extLst>
                <a:ext uri="{FF2B5EF4-FFF2-40B4-BE49-F238E27FC236}">
                  <a16:creationId xmlns:a16="http://schemas.microsoft.com/office/drawing/2014/main" id="{5F022431-893A-47B5-A3D7-89E1A4CB8F2D}"/>
                </a:ext>
              </a:extLst>
            </p:cNvPr>
            <p:cNvSpPr>
              <a:spLocks noChangeShapeType="1"/>
            </p:cNvSpPr>
            <p:nvPr/>
          </p:nvSpPr>
          <p:spPr bwMode="auto">
            <a:xfrm rot="10800000">
              <a:off x="2351" y="3061"/>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9" name="Line 17">
              <a:extLst>
                <a:ext uri="{FF2B5EF4-FFF2-40B4-BE49-F238E27FC236}">
                  <a16:creationId xmlns:a16="http://schemas.microsoft.com/office/drawing/2014/main" id="{ADA87954-95B4-4128-B697-56C071802B02}"/>
                </a:ext>
              </a:extLst>
            </p:cNvPr>
            <p:cNvSpPr>
              <a:spLocks noChangeShapeType="1"/>
            </p:cNvSpPr>
            <p:nvPr/>
          </p:nvSpPr>
          <p:spPr bwMode="auto">
            <a:xfrm rot="5400000">
              <a:off x="2519"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0" name="Line 18">
              <a:extLst>
                <a:ext uri="{FF2B5EF4-FFF2-40B4-BE49-F238E27FC236}">
                  <a16:creationId xmlns:a16="http://schemas.microsoft.com/office/drawing/2014/main" id="{CB169E56-FE56-417A-BAB8-9129C1858D7C}"/>
                </a:ext>
              </a:extLst>
            </p:cNvPr>
            <p:cNvSpPr>
              <a:spLocks noChangeShapeType="1"/>
            </p:cNvSpPr>
            <p:nvPr/>
          </p:nvSpPr>
          <p:spPr bwMode="auto">
            <a:xfrm rot="5400000">
              <a:off x="2423"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1" name="Line 19">
              <a:extLst>
                <a:ext uri="{FF2B5EF4-FFF2-40B4-BE49-F238E27FC236}">
                  <a16:creationId xmlns:a16="http://schemas.microsoft.com/office/drawing/2014/main" id="{68CD0474-A81F-4638-A166-38176673F215}"/>
                </a:ext>
              </a:extLst>
            </p:cNvPr>
            <p:cNvSpPr>
              <a:spLocks noChangeShapeType="1"/>
            </p:cNvSpPr>
            <p:nvPr/>
          </p:nvSpPr>
          <p:spPr bwMode="auto">
            <a:xfrm rot="5400000">
              <a:off x="2327"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2" name="Line 20">
              <a:extLst>
                <a:ext uri="{FF2B5EF4-FFF2-40B4-BE49-F238E27FC236}">
                  <a16:creationId xmlns:a16="http://schemas.microsoft.com/office/drawing/2014/main" id="{D65B5269-CBFA-4734-B827-703195AF14DF}"/>
                </a:ext>
              </a:extLst>
            </p:cNvPr>
            <p:cNvSpPr>
              <a:spLocks noChangeShapeType="1"/>
            </p:cNvSpPr>
            <p:nvPr/>
          </p:nvSpPr>
          <p:spPr bwMode="auto">
            <a:xfrm rot="5400000">
              <a:off x="2231"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23" name="Group 21">
            <a:extLst>
              <a:ext uri="{FF2B5EF4-FFF2-40B4-BE49-F238E27FC236}">
                <a16:creationId xmlns:a16="http://schemas.microsoft.com/office/drawing/2014/main" id="{DCDDBFD8-70CC-4F75-901F-EEBB4A904DDF}"/>
              </a:ext>
            </a:extLst>
          </p:cNvPr>
          <p:cNvGrpSpPr>
            <a:grpSpLocks/>
          </p:cNvGrpSpPr>
          <p:nvPr/>
        </p:nvGrpSpPr>
        <p:grpSpPr bwMode="auto">
          <a:xfrm>
            <a:off x="6567488" y="3990757"/>
            <a:ext cx="730250" cy="457200"/>
            <a:chOff x="1296" y="768"/>
            <a:chExt cx="556" cy="336"/>
          </a:xfrm>
        </p:grpSpPr>
        <p:sp>
          <p:nvSpPr>
            <p:cNvPr id="24" name="Rectangle 22">
              <a:extLst>
                <a:ext uri="{FF2B5EF4-FFF2-40B4-BE49-F238E27FC236}">
                  <a16:creationId xmlns:a16="http://schemas.microsoft.com/office/drawing/2014/main" id="{7236ADB1-BAFB-471F-B2A5-639D2C3A318F}"/>
                </a:ext>
              </a:extLst>
            </p:cNvPr>
            <p:cNvSpPr>
              <a:spLocks noChangeArrowheads="1"/>
            </p:cNvSpPr>
            <p:nvPr/>
          </p:nvSpPr>
          <p:spPr bwMode="auto">
            <a:xfrm>
              <a:off x="1296" y="768"/>
              <a:ext cx="556" cy="336"/>
            </a:xfrm>
            <a:prstGeom prst="rect">
              <a:avLst/>
            </a:prstGeom>
            <a:solidFill>
              <a:srgbClr val="FFFF99"/>
            </a:solidFill>
            <a:ln w="12700">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1" lang="zh-CN"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25" name="Group 23">
              <a:extLst>
                <a:ext uri="{FF2B5EF4-FFF2-40B4-BE49-F238E27FC236}">
                  <a16:creationId xmlns:a16="http://schemas.microsoft.com/office/drawing/2014/main" id="{47D7F12F-1BDA-4289-818A-A14D4BF9E6F3}"/>
                </a:ext>
              </a:extLst>
            </p:cNvPr>
            <p:cNvGrpSpPr>
              <a:grpSpLocks/>
            </p:cNvGrpSpPr>
            <p:nvPr/>
          </p:nvGrpSpPr>
          <p:grpSpPr bwMode="auto">
            <a:xfrm>
              <a:off x="1367" y="829"/>
              <a:ext cx="393" cy="214"/>
              <a:chOff x="2928" y="3744"/>
              <a:chExt cx="528" cy="336"/>
            </a:xfrm>
          </p:grpSpPr>
          <p:grpSp>
            <p:nvGrpSpPr>
              <p:cNvPr id="26" name="Group 24">
                <a:extLst>
                  <a:ext uri="{FF2B5EF4-FFF2-40B4-BE49-F238E27FC236}">
                    <a16:creationId xmlns:a16="http://schemas.microsoft.com/office/drawing/2014/main" id="{EAABFBE3-07C9-448B-AA41-ECEEFD8F7927}"/>
                  </a:ext>
                </a:extLst>
              </p:cNvPr>
              <p:cNvGrpSpPr>
                <a:grpSpLocks/>
              </p:cNvGrpSpPr>
              <p:nvPr/>
            </p:nvGrpSpPr>
            <p:grpSpPr bwMode="auto">
              <a:xfrm>
                <a:off x="3024" y="3744"/>
                <a:ext cx="432" cy="240"/>
                <a:chOff x="2736" y="3648"/>
                <a:chExt cx="432" cy="240"/>
              </a:xfrm>
            </p:grpSpPr>
            <p:grpSp>
              <p:nvGrpSpPr>
                <p:cNvPr id="41" name="Group 25">
                  <a:extLst>
                    <a:ext uri="{FF2B5EF4-FFF2-40B4-BE49-F238E27FC236}">
                      <a16:creationId xmlns:a16="http://schemas.microsoft.com/office/drawing/2014/main" id="{FC5DA8B2-D646-4651-A2B0-94BFEA22CCE1}"/>
                    </a:ext>
                  </a:extLst>
                </p:cNvPr>
                <p:cNvGrpSpPr>
                  <a:grpSpLocks/>
                </p:cNvGrpSpPr>
                <p:nvPr/>
              </p:nvGrpSpPr>
              <p:grpSpPr bwMode="auto">
                <a:xfrm>
                  <a:off x="2736" y="3648"/>
                  <a:ext cx="432" cy="240"/>
                  <a:chOff x="2592" y="3504"/>
                  <a:chExt cx="576" cy="384"/>
                </a:xfrm>
              </p:grpSpPr>
              <p:sp>
                <p:nvSpPr>
                  <p:cNvPr id="43" name="Rectangle 26">
                    <a:extLst>
                      <a:ext uri="{FF2B5EF4-FFF2-40B4-BE49-F238E27FC236}">
                        <a16:creationId xmlns:a16="http://schemas.microsoft.com/office/drawing/2014/main" id="{C6319BE1-7504-4213-8B4E-2D922381C2F8}"/>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4" name="Freeform 27">
                    <a:extLst>
                      <a:ext uri="{FF2B5EF4-FFF2-40B4-BE49-F238E27FC236}">
                        <a16:creationId xmlns:a16="http://schemas.microsoft.com/office/drawing/2014/main" id="{9E7E4DD2-AB69-41C5-A3FA-C2A13C2E60B1}"/>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5" name="Line 28">
                    <a:extLst>
                      <a:ext uri="{FF2B5EF4-FFF2-40B4-BE49-F238E27FC236}">
                        <a16:creationId xmlns:a16="http://schemas.microsoft.com/office/drawing/2014/main" id="{DA82BA20-D273-4767-AB36-F01DF06BC12D}"/>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6" name="Line 29">
                    <a:extLst>
                      <a:ext uri="{FF2B5EF4-FFF2-40B4-BE49-F238E27FC236}">
                        <a16:creationId xmlns:a16="http://schemas.microsoft.com/office/drawing/2014/main" id="{725718CE-7313-4F9F-A65D-EA928FD29D69}"/>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42" name="Line 30">
                  <a:extLst>
                    <a:ext uri="{FF2B5EF4-FFF2-40B4-BE49-F238E27FC236}">
                      <a16:creationId xmlns:a16="http://schemas.microsoft.com/office/drawing/2014/main" id="{BF739E35-0FAE-4B82-B1AF-C60ADE3D4981}"/>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27" name="Group 31">
                <a:extLst>
                  <a:ext uri="{FF2B5EF4-FFF2-40B4-BE49-F238E27FC236}">
                    <a16:creationId xmlns:a16="http://schemas.microsoft.com/office/drawing/2014/main" id="{AA733677-5B65-4272-855C-96322F414E52}"/>
                  </a:ext>
                </a:extLst>
              </p:cNvPr>
              <p:cNvGrpSpPr>
                <a:grpSpLocks/>
              </p:cNvGrpSpPr>
              <p:nvPr/>
            </p:nvGrpSpPr>
            <p:grpSpPr bwMode="auto">
              <a:xfrm>
                <a:off x="2976" y="3792"/>
                <a:ext cx="432" cy="240"/>
                <a:chOff x="2736" y="3648"/>
                <a:chExt cx="432" cy="240"/>
              </a:xfrm>
            </p:grpSpPr>
            <p:grpSp>
              <p:nvGrpSpPr>
                <p:cNvPr id="35" name="Group 32">
                  <a:extLst>
                    <a:ext uri="{FF2B5EF4-FFF2-40B4-BE49-F238E27FC236}">
                      <a16:creationId xmlns:a16="http://schemas.microsoft.com/office/drawing/2014/main" id="{45E21C60-B8EC-46E8-8056-81965F2AE095}"/>
                    </a:ext>
                  </a:extLst>
                </p:cNvPr>
                <p:cNvGrpSpPr>
                  <a:grpSpLocks/>
                </p:cNvGrpSpPr>
                <p:nvPr/>
              </p:nvGrpSpPr>
              <p:grpSpPr bwMode="auto">
                <a:xfrm>
                  <a:off x="2736" y="3648"/>
                  <a:ext cx="432" cy="240"/>
                  <a:chOff x="2592" y="3504"/>
                  <a:chExt cx="576" cy="384"/>
                </a:xfrm>
              </p:grpSpPr>
              <p:sp>
                <p:nvSpPr>
                  <p:cNvPr id="37" name="Rectangle 33">
                    <a:extLst>
                      <a:ext uri="{FF2B5EF4-FFF2-40B4-BE49-F238E27FC236}">
                        <a16:creationId xmlns:a16="http://schemas.microsoft.com/office/drawing/2014/main" id="{A5B1A6F8-EF34-49F5-BD01-F92CDBEDE89F}"/>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8" name="Freeform 34">
                    <a:extLst>
                      <a:ext uri="{FF2B5EF4-FFF2-40B4-BE49-F238E27FC236}">
                        <a16:creationId xmlns:a16="http://schemas.microsoft.com/office/drawing/2014/main" id="{83E51928-46A9-4EDB-893C-10585EC3FD7D}"/>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9" name="Line 35">
                    <a:extLst>
                      <a:ext uri="{FF2B5EF4-FFF2-40B4-BE49-F238E27FC236}">
                        <a16:creationId xmlns:a16="http://schemas.microsoft.com/office/drawing/2014/main" id="{DD11541D-190D-4EBA-9E66-C1C5CA9A3B19}"/>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0" name="Line 36">
                    <a:extLst>
                      <a:ext uri="{FF2B5EF4-FFF2-40B4-BE49-F238E27FC236}">
                        <a16:creationId xmlns:a16="http://schemas.microsoft.com/office/drawing/2014/main" id="{DECF32FA-E0B3-4799-8070-1E98ECA0CC9A}"/>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6" name="Line 37">
                  <a:extLst>
                    <a:ext uri="{FF2B5EF4-FFF2-40B4-BE49-F238E27FC236}">
                      <a16:creationId xmlns:a16="http://schemas.microsoft.com/office/drawing/2014/main" id="{8CF77B13-5BAB-4B49-A472-4EF3196F0EC5}"/>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28" name="Group 38">
                <a:extLst>
                  <a:ext uri="{FF2B5EF4-FFF2-40B4-BE49-F238E27FC236}">
                    <a16:creationId xmlns:a16="http://schemas.microsoft.com/office/drawing/2014/main" id="{7CC3B8C4-DA88-4DCC-944F-6B62A341C9DA}"/>
                  </a:ext>
                </a:extLst>
              </p:cNvPr>
              <p:cNvGrpSpPr>
                <a:grpSpLocks/>
              </p:cNvGrpSpPr>
              <p:nvPr/>
            </p:nvGrpSpPr>
            <p:grpSpPr bwMode="auto">
              <a:xfrm>
                <a:off x="2928" y="3840"/>
                <a:ext cx="432" cy="240"/>
                <a:chOff x="2736" y="3648"/>
                <a:chExt cx="432" cy="240"/>
              </a:xfrm>
            </p:grpSpPr>
            <p:grpSp>
              <p:nvGrpSpPr>
                <p:cNvPr id="29" name="Group 39">
                  <a:extLst>
                    <a:ext uri="{FF2B5EF4-FFF2-40B4-BE49-F238E27FC236}">
                      <a16:creationId xmlns:a16="http://schemas.microsoft.com/office/drawing/2014/main" id="{997FD47D-BC06-450C-881B-13B354D767B0}"/>
                    </a:ext>
                  </a:extLst>
                </p:cNvPr>
                <p:cNvGrpSpPr>
                  <a:grpSpLocks/>
                </p:cNvGrpSpPr>
                <p:nvPr/>
              </p:nvGrpSpPr>
              <p:grpSpPr bwMode="auto">
                <a:xfrm>
                  <a:off x="2736" y="3648"/>
                  <a:ext cx="432" cy="240"/>
                  <a:chOff x="2592" y="3504"/>
                  <a:chExt cx="576" cy="384"/>
                </a:xfrm>
              </p:grpSpPr>
              <p:sp>
                <p:nvSpPr>
                  <p:cNvPr id="31" name="Rectangle 40">
                    <a:extLst>
                      <a:ext uri="{FF2B5EF4-FFF2-40B4-BE49-F238E27FC236}">
                        <a16:creationId xmlns:a16="http://schemas.microsoft.com/office/drawing/2014/main" id="{6CB46F75-E3E1-4FC8-8132-FEA17FC46EE3}"/>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2" name="Freeform 41">
                    <a:extLst>
                      <a:ext uri="{FF2B5EF4-FFF2-40B4-BE49-F238E27FC236}">
                        <a16:creationId xmlns:a16="http://schemas.microsoft.com/office/drawing/2014/main" id="{767767BE-7296-456F-A48E-6A2E52B0E713}"/>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 name="Line 42">
                    <a:extLst>
                      <a:ext uri="{FF2B5EF4-FFF2-40B4-BE49-F238E27FC236}">
                        <a16:creationId xmlns:a16="http://schemas.microsoft.com/office/drawing/2014/main" id="{ECED9B91-A1A2-48A6-92CF-2A55AF22E439}"/>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 name="Line 43">
                    <a:extLst>
                      <a:ext uri="{FF2B5EF4-FFF2-40B4-BE49-F238E27FC236}">
                        <a16:creationId xmlns:a16="http://schemas.microsoft.com/office/drawing/2014/main" id="{D00625F3-E8B2-452E-AD31-6D56DA062DCD}"/>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0" name="Line 44">
                  <a:extLst>
                    <a:ext uri="{FF2B5EF4-FFF2-40B4-BE49-F238E27FC236}">
                      <a16:creationId xmlns:a16="http://schemas.microsoft.com/office/drawing/2014/main" id="{C7FF169F-E4EC-4DE0-8992-CB9543563BD6}"/>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grpSp>
      <p:grpSp>
        <p:nvGrpSpPr>
          <p:cNvPr id="47" name="Group 45">
            <a:extLst>
              <a:ext uri="{FF2B5EF4-FFF2-40B4-BE49-F238E27FC236}">
                <a16:creationId xmlns:a16="http://schemas.microsoft.com/office/drawing/2014/main" id="{A7CAFBA8-0C5B-45D4-9384-BC048913AF24}"/>
              </a:ext>
            </a:extLst>
          </p:cNvPr>
          <p:cNvGrpSpPr>
            <a:grpSpLocks/>
          </p:cNvGrpSpPr>
          <p:nvPr/>
        </p:nvGrpSpPr>
        <p:grpSpPr bwMode="auto">
          <a:xfrm>
            <a:off x="355600" y="3544669"/>
            <a:ext cx="884238" cy="1014413"/>
            <a:chOff x="246" y="1767"/>
            <a:chExt cx="557" cy="639"/>
          </a:xfrm>
        </p:grpSpPr>
        <p:grpSp>
          <p:nvGrpSpPr>
            <p:cNvPr id="48" name="Group 46">
              <a:extLst>
                <a:ext uri="{FF2B5EF4-FFF2-40B4-BE49-F238E27FC236}">
                  <a16:creationId xmlns:a16="http://schemas.microsoft.com/office/drawing/2014/main" id="{8962989C-81FE-42F1-BCC2-68A2B73B3E2E}"/>
                </a:ext>
              </a:extLst>
            </p:cNvPr>
            <p:cNvGrpSpPr>
              <a:grpSpLocks/>
            </p:cNvGrpSpPr>
            <p:nvPr/>
          </p:nvGrpSpPr>
          <p:grpSpPr bwMode="auto">
            <a:xfrm>
              <a:off x="246" y="1943"/>
              <a:ext cx="557" cy="463"/>
              <a:chOff x="246" y="1943"/>
              <a:chExt cx="557" cy="463"/>
            </a:xfrm>
          </p:grpSpPr>
          <p:sp>
            <p:nvSpPr>
              <p:cNvPr id="101" name="Freeform 47">
                <a:extLst>
                  <a:ext uri="{FF2B5EF4-FFF2-40B4-BE49-F238E27FC236}">
                    <a16:creationId xmlns:a16="http://schemas.microsoft.com/office/drawing/2014/main" id="{02461875-E63F-4566-9CB2-6138B4895750}"/>
                  </a:ext>
                </a:extLst>
              </p:cNvPr>
              <p:cNvSpPr>
                <a:spLocks/>
              </p:cNvSpPr>
              <p:nvPr/>
            </p:nvSpPr>
            <p:spPr bwMode="auto">
              <a:xfrm>
                <a:off x="373" y="2005"/>
                <a:ext cx="196" cy="295"/>
              </a:xfrm>
              <a:custGeom>
                <a:avLst/>
                <a:gdLst>
                  <a:gd name="T0" fmla="*/ 0 w 982"/>
                  <a:gd name="T1" fmla="*/ 0 h 1477"/>
                  <a:gd name="T2" fmla="*/ 0 w 982"/>
                  <a:gd name="T3" fmla="*/ 0 h 1477"/>
                  <a:gd name="T4" fmla="*/ 0 w 982"/>
                  <a:gd name="T5" fmla="*/ 0 h 1477"/>
                  <a:gd name="T6" fmla="*/ 0 w 982"/>
                  <a:gd name="T7" fmla="*/ 0 h 1477"/>
                  <a:gd name="T8" fmla="*/ 0 60000 65536"/>
                  <a:gd name="T9" fmla="*/ 0 60000 65536"/>
                  <a:gd name="T10" fmla="*/ 0 60000 65536"/>
                  <a:gd name="T11" fmla="*/ 0 60000 65536"/>
                  <a:gd name="T12" fmla="*/ 0 w 982"/>
                  <a:gd name="T13" fmla="*/ 0 h 1477"/>
                  <a:gd name="T14" fmla="*/ 982 w 982"/>
                  <a:gd name="T15" fmla="*/ 1477 h 1477"/>
                </a:gdLst>
                <a:ahLst/>
                <a:cxnLst>
                  <a:cxn ang="T8">
                    <a:pos x="T0" y="T1"/>
                  </a:cxn>
                  <a:cxn ang="T9">
                    <a:pos x="T2" y="T3"/>
                  </a:cxn>
                  <a:cxn ang="T10">
                    <a:pos x="T4" y="T5"/>
                  </a:cxn>
                  <a:cxn ang="T11">
                    <a:pos x="T6" y="T7"/>
                  </a:cxn>
                </a:cxnLst>
                <a:rect l="T12" t="T13" r="T14" b="T15"/>
                <a:pathLst>
                  <a:path w="982" h="1477">
                    <a:moveTo>
                      <a:pt x="652" y="26"/>
                    </a:moveTo>
                    <a:lnTo>
                      <a:pt x="982" y="1347"/>
                    </a:lnTo>
                    <a:lnTo>
                      <a:pt x="0" y="1477"/>
                    </a:lnTo>
                    <a:lnTo>
                      <a:pt x="252"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nvGrpSpPr>
              <p:cNvPr id="102" name="Group 48">
                <a:extLst>
                  <a:ext uri="{FF2B5EF4-FFF2-40B4-BE49-F238E27FC236}">
                    <a16:creationId xmlns:a16="http://schemas.microsoft.com/office/drawing/2014/main" id="{D44F666C-FAE1-4AD1-BBBD-AE8DD70B6159}"/>
                  </a:ext>
                </a:extLst>
              </p:cNvPr>
              <p:cNvGrpSpPr>
                <a:grpSpLocks/>
              </p:cNvGrpSpPr>
              <p:nvPr/>
            </p:nvGrpSpPr>
            <p:grpSpPr bwMode="auto">
              <a:xfrm>
                <a:off x="246" y="1943"/>
                <a:ext cx="551" cy="121"/>
                <a:chOff x="246" y="1943"/>
                <a:chExt cx="551" cy="121"/>
              </a:xfrm>
            </p:grpSpPr>
            <p:sp>
              <p:nvSpPr>
                <p:cNvPr id="104" name="Freeform 49">
                  <a:extLst>
                    <a:ext uri="{FF2B5EF4-FFF2-40B4-BE49-F238E27FC236}">
                      <a16:creationId xmlns:a16="http://schemas.microsoft.com/office/drawing/2014/main" id="{A67348FA-83D5-4DE5-BB39-1354EAB785D1}"/>
                    </a:ext>
                  </a:extLst>
                </p:cNvPr>
                <p:cNvSpPr>
                  <a:spLocks/>
                </p:cNvSpPr>
                <p:nvPr/>
              </p:nvSpPr>
              <p:spPr bwMode="auto">
                <a:xfrm>
                  <a:off x="246" y="1943"/>
                  <a:ext cx="551" cy="104"/>
                </a:xfrm>
                <a:custGeom>
                  <a:avLst/>
                  <a:gdLst>
                    <a:gd name="T0" fmla="*/ 0 w 2751"/>
                    <a:gd name="T1" fmla="*/ 0 h 522"/>
                    <a:gd name="T2" fmla="*/ 0 w 2751"/>
                    <a:gd name="T3" fmla="*/ 0 h 522"/>
                    <a:gd name="T4" fmla="*/ 0 w 2751"/>
                    <a:gd name="T5" fmla="*/ 0 h 522"/>
                    <a:gd name="T6" fmla="*/ 0 w 2751"/>
                    <a:gd name="T7" fmla="*/ 0 h 522"/>
                    <a:gd name="T8" fmla="*/ 0 w 2751"/>
                    <a:gd name="T9" fmla="*/ 0 h 522"/>
                    <a:gd name="T10" fmla="*/ 0 60000 65536"/>
                    <a:gd name="T11" fmla="*/ 0 60000 65536"/>
                    <a:gd name="T12" fmla="*/ 0 60000 65536"/>
                    <a:gd name="T13" fmla="*/ 0 60000 65536"/>
                    <a:gd name="T14" fmla="*/ 0 60000 65536"/>
                    <a:gd name="T15" fmla="*/ 0 w 2751"/>
                    <a:gd name="T16" fmla="*/ 0 h 522"/>
                    <a:gd name="T17" fmla="*/ 2751 w 2751"/>
                    <a:gd name="T18" fmla="*/ 522 h 522"/>
                  </a:gdLst>
                  <a:ahLst/>
                  <a:cxnLst>
                    <a:cxn ang="T10">
                      <a:pos x="T0" y="T1"/>
                    </a:cxn>
                    <a:cxn ang="T11">
                      <a:pos x="T2" y="T3"/>
                    </a:cxn>
                    <a:cxn ang="T12">
                      <a:pos x="T4" y="T5"/>
                    </a:cxn>
                    <a:cxn ang="T13">
                      <a:pos x="T6" y="T7"/>
                    </a:cxn>
                    <a:cxn ang="T14">
                      <a:pos x="T8" y="T9"/>
                    </a:cxn>
                  </a:cxnLst>
                  <a:rect l="T15" t="T16" r="T17" b="T18"/>
                  <a:pathLst>
                    <a:path w="2751" h="522">
                      <a:moveTo>
                        <a:pt x="2751" y="270"/>
                      </a:moveTo>
                      <a:lnTo>
                        <a:pt x="1016" y="522"/>
                      </a:lnTo>
                      <a:lnTo>
                        <a:pt x="0" y="132"/>
                      </a:lnTo>
                      <a:lnTo>
                        <a:pt x="1302" y="0"/>
                      </a:lnTo>
                      <a:lnTo>
                        <a:pt x="2751" y="270"/>
                      </a:lnTo>
                      <a:close/>
                    </a:path>
                  </a:pathLst>
                </a:custGeom>
                <a:solidFill>
                  <a:srgbClr val="FFFFFF"/>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05" name="Freeform 50">
                  <a:extLst>
                    <a:ext uri="{FF2B5EF4-FFF2-40B4-BE49-F238E27FC236}">
                      <a16:creationId xmlns:a16="http://schemas.microsoft.com/office/drawing/2014/main" id="{76218D97-090B-428C-8004-A7E3FC8DBF6E}"/>
                    </a:ext>
                  </a:extLst>
                </p:cNvPr>
                <p:cNvSpPr>
                  <a:spLocks/>
                </p:cNvSpPr>
                <p:nvPr/>
              </p:nvSpPr>
              <p:spPr bwMode="auto">
                <a:xfrm>
                  <a:off x="450" y="1997"/>
                  <a:ext cx="345" cy="67"/>
                </a:xfrm>
                <a:custGeom>
                  <a:avLst/>
                  <a:gdLst>
                    <a:gd name="T0" fmla="*/ 0 w 1728"/>
                    <a:gd name="T1" fmla="*/ 0 h 337"/>
                    <a:gd name="T2" fmla="*/ 0 w 1728"/>
                    <a:gd name="T3" fmla="*/ 0 h 337"/>
                    <a:gd name="T4" fmla="*/ 0 w 1728"/>
                    <a:gd name="T5" fmla="*/ 0 h 337"/>
                    <a:gd name="T6" fmla="*/ 0 w 1728"/>
                    <a:gd name="T7" fmla="*/ 0 h 337"/>
                    <a:gd name="T8" fmla="*/ 0 w 1728"/>
                    <a:gd name="T9" fmla="*/ 0 h 337"/>
                    <a:gd name="T10" fmla="*/ 0 60000 65536"/>
                    <a:gd name="T11" fmla="*/ 0 60000 65536"/>
                    <a:gd name="T12" fmla="*/ 0 60000 65536"/>
                    <a:gd name="T13" fmla="*/ 0 60000 65536"/>
                    <a:gd name="T14" fmla="*/ 0 60000 65536"/>
                    <a:gd name="T15" fmla="*/ 0 w 1728"/>
                    <a:gd name="T16" fmla="*/ 0 h 337"/>
                    <a:gd name="T17" fmla="*/ 1728 w 1728"/>
                    <a:gd name="T18" fmla="*/ 337 h 337"/>
                  </a:gdLst>
                  <a:ahLst/>
                  <a:cxnLst>
                    <a:cxn ang="T10">
                      <a:pos x="T0" y="T1"/>
                    </a:cxn>
                    <a:cxn ang="T11">
                      <a:pos x="T2" y="T3"/>
                    </a:cxn>
                    <a:cxn ang="T12">
                      <a:pos x="T4" y="T5"/>
                    </a:cxn>
                    <a:cxn ang="T13">
                      <a:pos x="T6" y="T7"/>
                    </a:cxn>
                    <a:cxn ang="T14">
                      <a:pos x="T8" y="T9"/>
                    </a:cxn>
                  </a:cxnLst>
                  <a:rect l="T15" t="T16" r="T17" b="T18"/>
                  <a:pathLst>
                    <a:path w="1728" h="337">
                      <a:moveTo>
                        <a:pt x="1728" y="0"/>
                      </a:moveTo>
                      <a:lnTo>
                        <a:pt x="0" y="251"/>
                      </a:lnTo>
                      <a:lnTo>
                        <a:pt x="0" y="337"/>
                      </a:lnTo>
                      <a:lnTo>
                        <a:pt x="1728" y="88"/>
                      </a:lnTo>
                      <a:lnTo>
                        <a:pt x="1728" y="0"/>
                      </a:lnTo>
                      <a:close/>
                    </a:path>
                  </a:pathLst>
                </a:custGeom>
                <a:solidFill>
                  <a:srgbClr val="E0E0E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06" name="Freeform 51">
                  <a:extLst>
                    <a:ext uri="{FF2B5EF4-FFF2-40B4-BE49-F238E27FC236}">
                      <a16:creationId xmlns:a16="http://schemas.microsoft.com/office/drawing/2014/main" id="{FAD97701-09FF-4A63-A979-922971F2AE41}"/>
                    </a:ext>
                  </a:extLst>
                </p:cNvPr>
                <p:cNvSpPr>
                  <a:spLocks/>
                </p:cNvSpPr>
                <p:nvPr/>
              </p:nvSpPr>
              <p:spPr bwMode="auto">
                <a:xfrm>
                  <a:off x="246" y="1969"/>
                  <a:ext cx="204" cy="95"/>
                </a:xfrm>
                <a:custGeom>
                  <a:avLst/>
                  <a:gdLst>
                    <a:gd name="T0" fmla="*/ 0 w 1016"/>
                    <a:gd name="T1" fmla="*/ 0 h 476"/>
                    <a:gd name="T2" fmla="*/ 0 w 1016"/>
                    <a:gd name="T3" fmla="*/ 0 h 476"/>
                    <a:gd name="T4" fmla="*/ 0 w 1016"/>
                    <a:gd name="T5" fmla="*/ 0 h 476"/>
                    <a:gd name="T6" fmla="*/ 0 w 1016"/>
                    <a:gd name="T7" fmla="*/ 0 h 476"/>
                    <a:gd name="T8" fmla="*/ 0 w 1016"/>
                    <a:gd name="T9" fmla="*/ 0 h 476"/>
                    <a:gd name="T10" fmla="*/ 0 60000 65536"/>
                    <a:gd name="T11" fmla="*/ 0 60000 65536"/>
                    <a:gd name="T12" fmla="*/ 0 60000 65536"/>
                    <a:gd name="T13" fmla="*/ 0 60000 65536"/>
                    <a:gd name="T14" fmla="*/ 0 60000 65536"/>
                    <a:gd name="T15" fmla="*/ 0 w 1016"/>
                    <a:gd name="T16" fmla="*/ 0 h 476"/>
                    <a:gd name="T17" fmla="*/ 1016 w 1016"/>
                    <a:gd name="T18" fmla="*/ 476 h 476"/>
                  </a:gdLst>
                  <a:ahLst/>
                  <a:cxnLst>
                    <a:cxn ang="T10">
                      <a:pos x="T0" y="T1"/>
                    </a:cxn>
                    <a:cxn ang="T11">
                      <a:pos x="T2" y="T3"/>
                    </a:cxn>
                    <a:cxn ang="T12">
                      <a:pos x="T4" y="T5"/>
                    </a:cxn>
                    <a:cxn ang="T13">
                      <a:pos x="T6" y="T7"/>
                    </a:cxn>
                    <a:cxn ang="T14">
                      <a:pos x="T8" y="T9"/>
                    </a:cxn>
                  </a:cxnLst>
                  <a:rect l="T15" t="T16" r="T17" b="T18"/>
                  <a:pathLst>
                    <a:path w="1016" h="476">
                      <a:moveTo>
                        <a:pt x="1016" y="476"/>
                      </a:moveTo>
                      <a:lnTo>
                        <a:pt x="1016" y="390"/>
                      </a:lnTo>
                      <a:lnTo>
                        <a:pt x="0" y="0"/>
                      </a:lnTo>
                      <a:lnTo>
                        <a:pt x="0" y="60"/>
                      </a:lnTo>
                      <a:lnTo>
                        <a:pt x="1016" y="476"/>
                      </a:lnTo>
                      <a:close/>
                    </a:path>
                  </a:pathLst>
                </a:custGeom>
                <a:solidFill>
                  <a:srgbClr val="C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03" name="Freeform 52">
                <a:extLst>
                  <a:ext uri="{FF2B5EF4-FFF2-40B4-BE49-F238E27FC236}">
                    <a16:creationId xmlns:a16="http://schemas.microsoft.com/office/drawing/2014/main" id="{BD2DBF66-59C4-4656-9969-F19E2A9DE229}"/>
                  </a:ext>
                </a:extLst>
              </p:cNvPr>
              <p:cNvSpPr>
                <a:spLocks/>
              </p:cNvSpPr>
              <p:nvPr/>
            </p:nvSpPr>
            <p:spPr bwMode="auto">
              <a:xfrm>
                <a:off x="564" y="2028"/>
                <a:ext cx="239" cy="378"/>
              </a:xfrm>
              <a:custGeom>
                <a:avLst/>
                <a:gdLst>
                  <a:gd name="T0" fmla="*/ 0 w 1195"/>
                  <a:gd name="T1" fmla="*/ 0 h 1893"/>
                  <a:gd name="T2" fmla="*/ 0 w 1195"/>
                  <a:gd name="T3" fmla="*/ 0 h 1893"/>
                  <a:gd name="T4" fmla="*/ 0 w 1195"/>
                  <a:gd name="T5" fmla="*/ 0 h 1893"/>
                  <a:gd name="T6" fmla="*/ 0 w 1195"/>
                  <a:gd name="T7" fmla="*/ 0 h 1893"/>
                  <a:gd name="T8" fmla="*/ 0 60000 65536"/>
                  <a:gd name="T9" fmla="*/ 0 60000 65536"/>
                  <a:gd name="T10" fmla="*/ 0 60000 65536"/>
                  <a:gd name="T11" fmla="*/ 0 60000 65536"/>
                  <a:gd name="T12" fmla="*/ 0 w 1195"/>
                  <a:gd name="T13" fmla="*/ 0 h 1893"/>
                  <a:gd name="T14" fmla="*/ 1195 w 1195"/>
                  <a:gd name="T15" fmla="*/ 1893 h 1893"/>
                </a:gdLst>
                <a:ahLst/>
                <a:cxnLst>
                  <a:cxn ang="T8">
                    <a:pos x="T0" y="T1"/>
                  </a:cxn>
                  <a:cxn ang="T9">
                    <a:pos x="T2" y="T3"/>
                  </a:cxn>
                  <a:cxn ang="T10">
                    <a:pos x="T4" y="T5"/>
                  </a:cxn>
                  <a:cxn ang="T11">
                    <a:pos x="T6" y="T7"/>
                  </a:cxn>
                </a:cxnLst>
                <a:rect l="T12" t="T13" r="T14" b="T15"/>
                <a:pathLst>
                  <a:path w="1195" h="1893">
                    <a:moveTo>
                      <a:pt x="660" y="0"/>
                    </a:moveTo>
                    <a:lnTo>
                      <a:pt x="1195" y="1747"/>
                    </a:lnTo>
                    <a:lnTo>
                      <a:pt x="0" y="1893"/>
                    </a:lnTo>
                    <a:lnTo>
                      <a:pt x="191" y="35"/>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49" name="Group 53">
              <a:extLst>
                <a:ext uri="{FF2B5EF4-FFF2-40B4-BE49-F238E27FC236}">
                  <a16:creationId xmlns:a16="http://schemas.microsoft.com/office/drawing/2014/main" id="{C10C5369-4A3A-4D4B-958C-716601FE91F5}"/>
                </a:ext>
              </a:extLst>
            </p:cNvPr>
            <p:cNvGrpSpPr>
              <a:grpSpLocks/>
            </p:cNvGrpSpPr>
            <p:nvPr/>
          </p:nvGrpSpPr>
          <p:grpSpPr bwMode="auto">
            <a:xfrm>
              <a:off x="325" y="1767"/>
              <a:ext cx="383" cy="268"/>
              <a:chOff x="325" y="1767"/>
              <a:chExt cx="383" cy="268"/>
            </a:xfrm>
          </p:grpSpPr>
          <p:grpSp>
            <p:nvGrpSpPr>
              <p:cNvPr id="50" name="Group 54">
                <a:extLst>
                  <a:ext uri="{FF2B5EF4-FFF2-40B4-BE49-F238E27FC236}">
                    <a16:creationId xmlns:a16="http://schemas.microsoft.com/office/drawing/2014/main" id="{D0C8F730-3807-4D39-9E5E-5AC5F9FB17BC}"/>
                  </a:ext>
                </a:extLst>
              </p:cNvPr>
              <p:cNvGrpSpPr>
                <a:grpSpLocks/>
              </p:cNvGrpSpPr>
              <p:nvPr/>
            </p:nvGrpSpPr>
            <p:grpSpPr bwMode="auto">
              <a:xfrm>
                <a:off x="412" y="1767"/>
                <a:ext cx="296" cy="243"/>
                <a:chOff x="412" y="1767"/>
                <a:chExt cx="296" cy="243"/>
              </a:xfrm>
            </p:grpSpPr>
            <p:grpSp>
              <p:nvGrpSpPr>
                <p:cNvPr id="83" name="Group 55">
                  <a:extLst>
                    <a:ext uri="{FF2B5EF4-FFF2-40B4-BE49-F238E27FC236}">
                      <a16:creationId xmlns:a16="http://schemas.microsoft.com/office/drawing/2014/main" id="{C4D0E069-5A51-4862-9297-4DE4FFCD4096}"/>
                    </a:ext>
                  </a:extLst>
                </p:cNvPr>
                <p:cNvGrpSpPr>
                  <a:grpSpLocks/>
                </p:cNvGrpSpPr>
                <p:nvPr/>
              </p:nvGrpSpPr>
              <p:grpSpPr bwMode="auto">
                <a:xfrm>
                  <a:off x="412" y="1767"/>
                  <a:ext cx="296" cy="243"/>
                  <a:chOff x="412" y="1767"/>
                  <a:chExt cx="296" cy="243"/>
                </a:xfrm>
              </p:grpSpPr>
              <p:grpSp>
                <p:nvGrpSpPr>
                  <p:cNvPr id="92" name="Group 56">
                    <a:extLst>
                      <a:ext uri="{FF2B5EF4-FFF2-40B4-BE49-F238E27FC236}">
                        <a16:creationId xmlns:a16="http://schemas.microsoft.com/office/drawing/2014/main" id="{F025D5EE-B240-4AD3-8C26-F35AD13AF4DF}"/>
                      </a:ext>
                    </a:extLst>
                  </p:cNvPr>
                  <p:cNvGrpSpPr>
                    <a:grpSpLocks/>
                  </p:cNvGrpSpPr>
                  <p:nvPr/>
                </p:nvGrpSpPr>
                <p:grpSpPr bwMode="auto">
                  <a:xfrm>
                    <a:off x="412" y="1904"/>
                    <a:ext cx="296" cy="106"/>
                    <a:chOff x="412" y="1904"/>
                    <a:chExt cx="296" cy="106"/>
                  </a:xfrm>
                </p:grpSpPr>
                <p:sp>
                  <p:nvSpPr>
                    <p:cNvPr id="98" name="Freeform 57">
                      <a:extLst>
                        <a:ext uri="{FF2B5EF4-FFF2-40B4-BE49-F238E27FC236}">
                          <a16:creationId xmlns:a16="http://schemas.microsoft.com/office/drawing/2014/main" id="{F6121CAD-C2D1-4F41-9841-33DFA34BB374}"/>
                        </a:ext>
                      </a:extLst>
                    </p:cNvPr>
                    <p:cNvSpPr>
                      <a:spLocks/>
                    </p:cNvSpPr>
                    <p:nvPr/>
                  </p:nvSpPr>
                  <p:spPr bwMode="auto">
                    <a:xfrm>
                      <a:off x="412" y="1904"/>
                      <a:ext cx="170" cy="106"/>
                    </a:xfrm>
                    <a:custGeom>
                      <a:avLst/>
                      <a:gdLst>
                        <a:gd name="T0" fmla="*/ 0 w 848"/>
                        <a:gd name="T1" fmla="*/ 0 h 530"/>
                        <a:gd name="T2" fmla="*/ 0 w 848"/>
                        <a:gd name="T3" fmla="*/ 0 h 530"/>
                        <a:gd name="T4" fmla="*/ 0 w 848"/>
                        <a:gd name="T5" fmla="*/ 0 h 530"/>
                        <a:gd name="T6" fmla="*/ 0 w 848"/>
                        <a:gd name="T7" fmla="*/ 0 h 530"/>
                        <a:gd name="T8" fmla="*/ 0 w 848"/>
                        <a:gd name="T9" fmla="*/ 0 h 530"/>
                        <a:gd name="T10" fmla="*/ 0 60000 65536"/>
                        <a:gd name="T11" fmla="*/ 0 60000 65536"/>
                        <a:gd name="T12" fmla="*/ 0 60000 65536"/>
                        <a:gd name="T13" fmla="*/ 0 60000 65536"/>
                        <a:gd name="T14" fmla="*/ 0 60000 65536"/>
                        <a:gd name="T15" fmla="*/ 0 w 848"/>
                        <a:gd name="T16" fmla="*/ 0 h 530"/>
                        <a:gd name="T17" fmla="*/ 848 w 848"/>
                        <a:gd name="T18" fmla="*/ 530 h 530"/>
                      </a:gdLst>
                      <a:ahLst/>
                      <a:cxnLst>
                        <a:cxn ang="T10">
                          <a:pos x="T0" y="T1"/>
                        </a:cxn>
                        <a:cxn ang="T11">
                          <a:pos x="T2" y="T3"/>
                        </a:cxn>
                        <a:cxn ang="T12">
                          <a:pos x="T4" y="T5"/>
                        </a:cxn>
                        <a:cxn ang="T13">
                          <a:pos x="T6" y="T7"/>
                        </a:cxn>
                        <a:cxn ang="T14">
                          <a:pos x="T8" y="T9"/>
                        </a:cxn>
                      </a:cxnLst>
                      <a:rect l="T15" t="T16" r="T17" b="T18"/>
                      <a:pathLst>
                        <a:path w="848" h="530">
                          <a:moveTo>
                            <a:pt x="848" y="162"/>
                          </a:moveTo>
                          <a:lnTo>
                            <a:pt x="848" y="530"/>
                          </a:lnTo>
                          <a:lnTo>
                            <a:pt x="0" y="258"/>
                          </a:lnTo>
                          <a:lnTo>
                            <a:pt x="0" y="0"/>
                          </a:lnTo>
                          <a:lnTo>
                            <a:pt x="848" y="162"/>
                          </a:lnTo>
                          <a:close/>
                        </a:path>
                      </a:pathLst>
                    </a:custGeom>
                    <a:solidFill>
                      <a:srgbClr val="A0A0A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9" name="Freeform 58">
                      <a:extLst>
                        <a:ext uri="{FF2B5EF4-FFF2-40B4-BE49-F238E27FC236}">
                          <a16:creationId xmlns:a16="http://schemas.microsoft.com/office/drawing/2014/main" id="{91B7861D-94C0-4F03-8D69-5EB071A6D404}"/>
                        </a:ext>
                      </a:extLst>
                    </p:cNvPr>
                    <p:cNvSpPr>
                      <a:spLocks/>
                    </p:cNvSpPr>
                    <p:nvPr/>
                  </p:nvSpPr>
                  <p:spPr bwMode="auto">
                    <a:xfrm>
                      <a:off x="582" y="1929"/>
                      <a:ext cx="126" cy="81"/>
                    </a:xfrm>
                    <a:custGeom>
                      <a:avLst/>
                      <a:gdLst>
                        <a:gd name="T0" fmla="*/ 0 w 631"/>
                        <a:gd name="T1" fmla="*/ 0 h 404"/>
                        <a:gd name="T2" fmla="*/ 0 w 631"/>
                        <a:gd name="T3" fmla="*/ 0 h 404"/>
                        <a:gd name="T4" fmla="*/ 0 w 631"/>
                        <a:gd name="T5" fmla="*/ 0 h 404"/>
                        <a:gd name="T6" fmla="*/ 0 w 631"/>
                        <a:gd name="T7" fmla="*/ 0 h 404"/>
                        <a:gd name="T8" fmla="*/ 0 w 631"/>
                        <a:gd name="T9" fmla="*/ 0 h 404"/>
                        <a:gd name="T10" fmla="*/ 0 60000 65536"/>
                        <a:gd name="T11" fmla="*/ 0 60000 65536"/>
                        <a:gd name="T12" fmla="*/ 0 60000 65536"/>
                        <a:gd name="T13" fmla="*/ 0 60000 65536"/>
                        <a:gd name="T14" fmla="*/ 0 60000 65536"/>
                        <a:gd name="T15" fmla="*/ 0 w 631"/>
                        <a:gd name="T16" fmla="*/ 0 h 404"/>
                        <a:gd name="T17" fmla="*/ 631 w 631"/>
                        <a:gd name="T18" fmla="*/ 404 h 404"/>
                      </a:gdLst>
                      <a:ahLst/>
                      <a:cxnLst>
                        <a:cxn ang="T10">
                          <a:pos x="T0" y="T1"/>
                        </a:cxn>
                        <a:cxn ang="T11">
                          <a:pos x="T2" y="T3"/>
                        </a:cxn>
                        <a:cxn ang="T12">
                          <a:pos x="T4" y="T5"/>
                        </a:cxn>
                        <a:cxn ang="T13">
                          <a:pos x="T6" y="T7"/>
                        </a:cxn>
                        <a:cxn ang="T14">
                          <a:pos x="T8" y="T9"/>
                        </a:cxn>
                      </a:cxnLst>
                      <a:rect l="T15" t="T16" r="T17" b="T18"/>
                      <a:pathLst>
                        <a:path w="631" h="404">
                          <a:moveTo>
                            <a:pt x="0" y="36"/>
                          </a:moveTo>
                          <a:lnTo>
                            <a:pt x="0" y="404"/>
                          </a:lnTo>
                          <a:lnTo>
                            <a:pt x="631" y="312"/>
                          </a:lnTo>
                          <a:lnTo>
                            <a:pt x="631" y="0"/>
                          </a:lnTo>
                          <a:lnTo>
                            <a:pt x="0" y="36"/>
                          </a:lnTo>
                          <a:close/>
                        </a:path>
                      </a:pathLst>
                    </a:custGeom>
                    <a:solidFill>
                      <a:srgbClr val="80808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00" name="Freeform 59">
                      <a:extLst>
                        <a:ext uri="{FF2B5EF4-FFF2-40B4-BE49-F238E27FC236}">
                          <a16:creationId xmlns:a16="http://schemas.microsoft.com/office/drawing/2014/main" id="{62A63989-FF46-4726-8F39-66DC091D6620}"/>
                        </a:ext>
                      </a:extLst>
                    </p:cNvPr>
                    <p:cNvSpPr>
                      <a:spLocks/>
                    </p:cNvSpPr>
                    <p:nvPr/>
                  </p:nvSpPr>
                  <p:spPr bwMode="auto">
                    <a:xfrm>
                      <a:off x="412" y="1904"/>
                      <a:ext cx="296" cy="32"/>
                    </a:xfrm>
                    <a:custGeom>
                      <a:avLst/>
                      <a:gdLst>
                        <a:gd name="T0" fmla="*/ 0 w 1479"/>
                        <a:gd name="T1" fmla="*/ 0 h 162"/>
                        <a:gd name="T2" fmla="*/ 0 w 1479"/>
                        <a:gd name="T3" fmla="*/ 0 h 162"/>
                        <a:gd name="T4" fmla="*/ 0 w 1479"/>
                        <a:gd name="T5" fmla="*/ 0 h 162"/>
                        <a:gd name="T6" fmla="*/ 0 w 1479"/>
                        <a:gd name="T7" fmla="*/ 0 h 162"/>
                        <a:gd name="T8" fmla="*/ 0 w 1479"/>
                        <a:gd name="T9" fmla="*/ 0 h 162"/>
                        <a:gd name="T10" fmla="*/ 0 60000 65536"/>
                        <a:gd name="T11" fmla="*/ 0 60000 65536"/>
                        <a:gd name="T12" fmla="*/ 0 60000 65536"/>
                        <a:gd name="T13" fmla="*/ 0 60000 65536"/>
                        <a:gd name="T14" fmla="*/ 0 60000 65536"/>
                        <a:gd name="T15" fmla="*/ 0 w 1479"/>
                        <a:gd name="T16" fmla="*/ 0 h 162"/>
                        <a:gd name="T17" fmla="*/ 1479 w 1479"/>
                        <a:gd name="T18" fmla="*/ 162 h 162"/>
                      </a:gdLst>
                      <a:ahLst/>
                      <a:cxnLst>
                        <a:cxn ang="T10">
                          <a:pos x="T0" y="T1"/>
                        </a:cxn>
                        <a:cxn ang="T11">
                          <a:pos x="T2" y="T3"/>
                        </a:cxn>
                        <a:cxn ang="T12">
                          <a:pos x="T4" y="T5"/>
                        </a:cxn>
                        <a:cxn ang="T13">
                          <a:pos x="T6" y="T7"/>
                        </a:cxn>
                        <a:cxn ang="T14">
                          <a:pos x="T8" y="T9"/>
                        </a:cxn>
                      </a:cxnLst>
                      <a:rect l="T15" t="T16" r="T17" b="T18"/>
                      <a:pathLst>
                        <a:path w="1479" h="162">
                          <a:moveTo>
                            <a:pt x="1479" y="126"/>
                          </a:moveTo>
                          <a:lnTo>
                            <a:pt x="842" y="162"/>
                          </a:lnTo>
                          <a:lnTo>
                            <a:pt x="0" y="0"/>
                          </a:lnTo>
                          <a:lnTo>
                            <a:pt x="619" y="0"/>
                          </a:lnTo>
                          <a:lnTo>
                            <a:pt x="1479" y="126"/>
                          </a:lnTo>
                          <a:close/>
                        </a:path>
                      </a:pathLst>
                    </a:custGeom>
                    <a:solidFill>
                      <a:srgbClr val="C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93" name="Freeform 60">
                    <a:extLst>
                      <a:ext uri="{FF2B5EF4-FFF2-40B4-BE49-F238E27FC236}">
                        <a16:creationId xmlns:a16="http://schemas.microsoft.com/office/drawing/2014/main" id="{7DE03F1F-D4D1-40BD-8EF8-83534B8EBB02}"/>
                      </a:ext>
                    </a:extLst>
                  </p:cNvPr>
                  <p:cNvSpPr>
                    <a:spLocks/>
                  </p:cNvSpPr>
                  <p:nvPr/>
                </p:nvSpPr>
                <p:spPr bwMode="auto">
                  <a:xfrm>
                    <a:off x="504" y="1895"/>
                    <a:ext cx="108" cy="30"/>
                  </a:xfrm>
                  <a:custGeom>
                    <a:avLst/>
                    <a:gdLst>
                      <a:gd name="T0" fmla="*/ 0 w 538"/>
                      <a:gd name="T1" fmla="*/ 0 h 151"/>
                      <a:gd name="T2" fmla="*/ 0 w 538"/>
                      <a:gd name="T3" fmla="*/ 0 h 151"/>
                      <a:gd name="T4" fmla="*/ 0 w 538"/>
                      <a:gd name="T5" fmla="*/ 0 h 151"/>
                      <a:gd name="T6" fmla="*/ 0 w 538"/>
                      <a:gd name="T7" fmla="*/ 0 h 151"/>
                      <a:gd name="T8" fmla="*/ 0 w 538"/>
                      <a:gd name="T9" fmla="*/ 0 h 151"/>
                      <a:gd name="T10" fmla="*/ 0 w 538"/>
                      <a:gd name="T11" fmla="*/ 0 h 151"/>
                      <a:gd name="T12" fmla="*/ 0 60000 65536"/>
                      <a:gd name="T13" fmla="*/ 0 60000 65536"/>
                      <a:gd name="T14" fmla="*/ 0 60000 65536"/>
                      <a:gd name="T15" fmla="*/ 0 60000 65536"/>
                      <a:gd name="T16" fmla="*/ 0 60000 65536"/>
                      <a:gd name="T17" fmla="*/ 0 60000 65536"/>
                      <a:gd name="T18" fmla="*/ 0 w 538"/>
                      <a:gd name="T19" fmla="*/ 0 h 151"/>
                      <a:gd name="T20" fmla="*/ 538 w 5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538" h="151">
                        <a:moveTo>
                          <a:pt x="538" y="86"/>
                        </a:moveTo>
                        <a:lnTo>
                          <a:pt x="538" y="135"/>
                        </a:lnTo>
                        <a:lnTo>
                          <a:pt x="287" y="151"/>
                        </a:lnTo>
                        <a:lnTo>
                          <a:pt x="0" y="97"/>
                        </a:lnTo>
                        <a:lnTo>
                          <a:pt x="0" y="0"/>
                        </a:lnTo>
                        <a:lnTo>
                          <a:pt x="538" y="86"/>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nvGrpSpPr>
                  <p:cNvPr id="94" name="Group 61">
                    <a:extLst>
                      <a:ext uri="{FF2B5EF4-FFF2-40B4-BE49-F238E27FC236}">
                        <a16:creationId xmlns:a16="http://schemas.microsoft.com/office/drawing/2014/main" id="{9237D102-1901-463A-9D82-67AAEA5F54FC}"/>
                      </a:ext>
                    </a:extLst>
                  </p:cNvPr>
                  <p:cNvGrpSpPr>
                    <a:grpSpLocks/>
                  </p:cNvGrpSpPr>
                  <p:nvPr/>
                </p:nvGrpSpPr>
                <p:grpSpPr bwMode="auto">
                  <a:xfrm>
                    <a:off x="446" y="1767"/>
                    <a:ext cx="239" cy="151"/>
                    <a:chOff x="446" y="1767"/>
                    <a:chExt cx="239" cy="151"/>
                  </a:xfrm>
                </p:grpSpPr>
                <p:sp>
                  <p:nvSpPr>
                    <p:cNvPr id="95" name="Freeform 62">
                      <a:extLst>
                        <a:ext uri="{FF2B5EF4-FFF2-40B4-BE49-F238E27FC236}">
                          <a16:creationId xmlns:a16="http://schemas.microsoft.com/office/drawing/2014/main" id="{72DEE908-F811-4535-B9DA-E61957D8140C}"/>
                        </a:ext>
                      </a:extLst>
                    </p:cNvPr>
                    <p:cNvSpPr>
                      <a:spLocks/>
                    </p:cNvSpPr>
                    <p:nvPr/>
                  </p:nvSpPr>
                  <p:spPr bwMode="auto">
                    <a:xfrm>
                      <a:off x="446" y="1767"/>
                      <a:ext cx="137" cy="148"/>
                    </a:xfrm>
                    <a:custGeom>
                      <a:avLst/>
                      <a:gdLst>
                        <a:gd name="T0" fmla="*/ 0 w 686"/>
                        <a:gd name="T1" fmla="*/ 0 h 740"/>
                        <a:gd name="T2" fmla="*/ 0 w 686"/>
                        <a:gd name="T3" fmla="*/ 0 h 740"/>
                        <a:gd name="T4" fmla="*/ 0 w 686"/>
                        <a:gd name="T5" fmla="*/ 0 h 740"/>
                        <a:gd name="T6" fmla="*/ 0 w 686"/>
                        <a:gd name="T7" fmla="*/ 0 h 740"/>
                        <a:gd name="T8" fmla="*/ 0 w 686"/>
                        <a:gd name="T9" fmla="*/ 0 h 740"/>
                        <a:gd name="T10" fmla="*/ 0 60000 65536"/>
                        <a:gd name="T11" fmla="*/ 0 60000 65536"/>
                        <a:gd name="T12" fmla="*/ 0 60000 65536"/>
                        <a:gd name="T13" fmla="*/ 0 60000 65536"/>
                        <a:gd name="T14" fmla="*/ 0 60000 65536"/>
                        <a:gd name="T15" fmla="*/ 0 w 686"/>
                        <a:gd name="T16" fmla="*/ 0 h 740"/>
                        <a:gd name="T17" fmla="*/ 686 w 686"/>
                        <a:gd name="T18" fmla="*/ 740 h 740"/>
                      </a:gdLst>
                      <a:ahLst/>
                      <a:cxnLst>
                        <a:cxn ang="T10">
                          <a:pos x="T0" y="T1"/>
                        </a:cxn>
                        <a:cxn ang="T11">
                          <a:pos x="T2" y="T3"/>
                        </a:cxn>
                        <a:cxn ang="T12">
                          <a:pos x="T4" y="T5"/>
                        </a:cxn>
                        <a:cxn ang="T13">
                          <a:pos x="T6" y="T7"/>
                        </a:cxn>
                        <a:cxn ang="T14">
                          <a:pos x="T8" y="T9"/>
                        </a:cxn>
                      </a:cxnLst>
                      <a:rect l="T15" t="T16" r="T17" b="T18"/>
                      <a:pathLst>
                        <a:path w="686" h="740">
                          <a:moveTo>
                            <a:pt x="589" y="740"/>
                          </a:moveTo>
                          <a:lnTo>
                            <a:pt x="686" y="24"/>
                          </a:lnTo>
                          <a:lnTo>
                            <a:pt x="95" y="0"/>
                          </a:lnTo>
                          <a:lnTo>
                            <a:pt x="0" y="638"/>
                          </a:lnTo>
                          <a:lnTo>
                            <a:pt x="589" y="740"/>
                          </a:lnTo>
                          <a:close/>
                        </a:path>
                      </a:pathLst>
                    </a:custGeom>
                    <a:solidFill>
                      <a:srgbClr val="A0A0A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6" name="Freeform 63">
                      <a:extLst>
                        <a:ext uri="{FF2B5EF4-FFF2-40B4-BE49-F238E27FC236}">
                          <a16:creationId xmlns:a16="http://schemas.microsoft.com/office/drawing/2014/main" id="{D76AC320-A318-48F6-BD4B-4B3871E538DF}"/>
                        </a:ext>
                      </a:extLst>
                    </p:cNvPr>
                    <p:cNvSpPr>
                      <a:spLocks/>
                    </p:cNvSpPr>
                    <p:nvPr/>
                  </p:nvSpPr>
                  <p:spPr bwMode="auto">
                    <a:xfrm>
                      <a:off x="564" y="1771"/>
                      <a:ext cx="121" cy="147"/>
                    </a:xfrm>
                    <a:custGeom>
                      <a:avLst/>
                      <a:gdLst>
                        <a:gd name="T0" fmla="*/ 0 w 608"/>
                        <a:gd name="T1" fmla="*/ 0 h 735"/>
                        <a:gd name="T2" fmla="*/ 0 w 608"/>
                        <a:gd name="T3" fmla="*/ 0 h 735"/>
                        <a:gd name="T4" fmla="*/ 0 w 608"/>
                        <a:gd name="T5" fmla="*/ 0 h 735"/>
                        <a:gd name="T6" fmla="*/ 0 w 608"/>
                        <a:gd name="T7" fmla="*/ 0 h 735"/>
                        <a:gd name="T8" fmla="*/ 0 w 608"/>
                        <a:gd name="T9" fmla="*/ 0 h 735"/>
                        <a:gd name="T10" fmla="*/ 0 60000 65536"/>
                        <a:gd name="T11" fmla="*/ 0 60000 65536"/>
                        <a:gd name="T12" fmla="*/ 0 60000 65536"/>
                        <a:gd name="T13" fmla="*/ 0 60000 65536"/>
                        <a:gd name="T14" fmla="*/ 0 60000 65536"/>
                        <a:gd name="T15" fmla="*/ 0 w 608"/>
                        <a:gd name="T16" fmla="*/ 0 h 735"/>
                        <a:gd name="T17" fmla="*/ 608 w 608"/>
                        <a:gd name="T18" fmla="*/ 735 h 735"/>
                      </a:gdLst>
                      <a:ahLst/>
                      <a:cxnLst>
                        <a:cxn ang="T10">
                          <a:pos x="T0" y="T1"/>
                        </a:cxn>
                        <a:cxn ang="T11">
                          <a:pos x="T2" y="T3"/>
                        </a:cxn>
                        <a:cxn ang="T12">
                          <a:pos x="T4" y="T5"/>
                        </a:cxn>
                        <a:cxn ang="T13">
                          <a:pos x="T6" y="T7"/>
                        </a:cxn>
                        <a:cxn ang="T14">
                          <a:pos x="T8" y="T9"/>
                        </a:cxn>
                      </a:cxnLst>
                      <a:rect l="T15" t="T16" r="T17" b="T18"/>
                      <a:pathLst>
                        <a:path w="608" h="735">
                          <a:moveTo>
                            <a:pt x="97" y="0"/>
                          </a:moveTo>
                          <a:lnTo>
                            <a:pt x="608" y="163"/>
                          </a:lnTo>
                          <a:lnTo>
                            <a:pt x="536" y="735"/>
                          </a:lnTo>
                          <a:lnTo>
                            <a:pt x="0" y="717"/>
                          </a:lnTo>
                          <a:lnTo>
                            <a:pt x="97" y="0"/>
                          </a:lnTo>
                          <a:close/>
                        </a:path>
                      </a:pathLst>
                    </a:custGeom>
                    <a:solidFill>
                      <a:srgbClr val="80808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7" name="Freeform 64">
                      <a:extLst>
                        <a:ext uri="{FF2B5EF4-FFF2-40B4-BE49-F238E27FC236}">
                          <a16:creationId xmlns:a16="http://schemas.microsoft.com/office/drawing/2014/main" id="{48DE3C36-56FA-4022-BAE5-D4569DCF5457}"/>
                        </a:ext>
                      </a:extLst>
                    </p:cNvPr>
                    <p:cNvSpPr>
                      <a:spLocks/>
                    </p:cNvSpPr>
                    <p:nvPr/>
                  </p:nvSpPr>
                  <p:spPr bwMode="auto">
                    <a:xfrm>
                      <a:off x="462" y="1781"/>
                      <a:ext cx="98" cy="112"/>
                    </a:xfrm>
                    <a:custGeom>
                      <a:avLst/>
                      <a:gdLst>
                        <a:gd name="T0" fmla="*/ 0 w 493"/>
                        <a:gd name="T1" fmla="*/ 0 h 557"/>
                        <a:gd name="T2" fmla="*/ 0 w 493"/>
                        <a:gd name="T3" fmla="*/ 0 h 557"/>
                        <a:gd name="T4" fmla="*/ 0 w 493"/>
                        <a:gd name="T5" fmla="*/ 0 h 557"/>
                        <a:gd name="T6" fmla="*/ 0 w 493"/>
                        <a:gd name="T7" fmla="*/ 0 h 557"/>
                        <a:gd name="T8" fmla="*/ 0 w 493"/>
                        <a:gd name="T9" fmla="*/ 0 h 557"/>
                        <a:gd name="T10" fmla="*/ 0 60000 65536"/>
                        <a:gd name="T11" fmla="*/ 0 60000 65536"/>
                        <a:gd name="T12" fmla="*/ 0 60000 65536"/>
                        <a:gd name="T13" fmla="*/ 0 60000 65536"/>
                        <a:gd name="T14" fmla="*/ 0 60000 65536"/>
                        <a:gd name="T15" fmla="*/ 0 w 493"/>
                        <a:gd name="T16" fmla="*/ 0 h 557"/>
                        <a:gd name="T17" fmla="*/ 493 w 493"/>
                        <a:gd name="T18" fmla="*/ 557 h 557"/>
                      </a:gdLst>
                      <a:ahLst/>
                      <a:cxnLst>
                        <a:cxn ang="T10">
                          <a:pos x="T0" y="T1"/>
                        </a:cxn>
                        <a:cxn ang="T11">
                          <a:pos x="T2" y="T3"/>
                        </a:cxn>
                        <a:cxn ang="T12">
                          <a:pos x="T4" y="T5"/>
                        </a:cxn>
                        <a:cxn ang="T13">
                          <a:pos x="T6" y="T7"/>
                        </a:cxn>
                        <a:cxn ang="T14">
                          <a:pos x="T8" y="T9"/>
                        </a:cxn>
                      </a:cxnLst>
                      <a:rect l="T15" t="T16" r="T17" b="T18"/>
                      <a:pathLst>
                        <a:path w="493" h="557">
                          <a:moveTo>
                            <a:pt x="493" y="25"/>
                          </a:moveTo>
                          <a:lnTo>
                            <a:pt x="423" y="557"/>
                          </a:lnTo>
                          <a:lnTo>
                            <a:pt x="0" y="494"/>
                          </a:lnTo>
                          <a:lnTo>
                            <a:pt x="73" y="0"/>
                          </a:lnTo>
                          <a:lnTo>
                            <a:pt x="493" y="25"/>
                          </a:lnTo>
                          <a:close/>
                        </a:path>
                      </a:pathLst>
                    </a:custGeom>
                    <a:solidFill>
                      <a:srgbClr val="0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nvGrpSpPr>
                <p:cNvPr id="84" name="Group 65">
                  <a:extLst>
                    <a:ext uri="{FF2B5EF4-FFF2-40B4-BE49-F238E27FC236}">
                      <a16:creationId xmlns:a16="http://schemas.microsoft.com/office/drawing/2014/main" id="{52A45848-124E-41FF-8946-2D0FD5356FD4}"/>
                    </a:ext>
                  </a:extLst>
                </p:cNvPr>
                <p:cNvGrpSpPr>
                  <a:grpSpLocks/>
                </p:cNvGrpSpPr>
                <p:nvPr/>
              </p:nvGrpSpPr>
              <p:grpSpPr bwMode="auto">
                <a:xfrm>
                  <a:off x="424" y="1915"/>
                  <a:ext cx="97" cy="69"/>
                  <a:chOff x="424" y="1915"/>
                  <a:chExt cx="97" cy="69"/>
                </a:xfrm>
              </p:grpSpPr>
              <p:sp>
                <p:nvSpPr>
                  <p:cNvPr id="85" name="Freeform 66">
                    <a:extLst>
                      <a:ext uri="{FF2B5EF4-FFF2-40B4-BE49-F238E27FC236}">
                        <a16:creationId xmlns:a16="http://schemas.microsoft.com/office/drawing/2014/main" id="{EE71B2D3-9C1B-4BD1-9940-C33E19A6E48E}"/>
                      </a:ext>
                    </a:extLst>
                  </p:cNvPr>
                  <p:cNvSpPr>
                    <a:spLocks/>
                  </p:cNvSpPr>
                  <p:nvPr/>
                </p:nvSpPr>
                <p:spPr bwMode="auto">
                  <a:xfrm>
                    <a:off x="424" y="1915"/>
                    <a:ext cx="97" cy="69"/>
                  </a:xfrm>
                  <a:custGeom>
                    <a:avLst/>
                    <a:gdLst>
                      <a:gd name="T0" fmla="*/ 0 w 483"/>
                      <a:gd name="T1" fmla="*/ 0 h 346"/>
                      <a:gd name="T2" fmla="*/ 0 w 483"/>
                      <a:gd name="T3" fmla="*/ 0 h 346"/>
                      <a:gd name="T4" fmla="*/ 0 w 483"/>
                      <a:gd name="T5" fmla="*/ 0 h 346"/>
                      <a:gd name="T6" fmla="*/ 0 w 483"/>
                      <a:gd name="T7" fmla="*/ 0 h 346"/>
                      <a:gd name="T8" fmla="*/ 0 w 483"/>
                      <a:gd name="T9" fmla="*/ 0 h 346"/>
                      <a:gd name="T10" fmla="*/ 0 60000 65536"/>
                      <a:gd name="T11" fmla="*/ 0 60000 65536"/>
                      <a:gd name="T12" fmla="*/ 0 60000 65536"/>
                      <a:gd name="T13" fmla="*/ 0 60000 65536"/>
                      <a:gd name="T14" fmla="*/ 0 60000 65536"/>
                      <a:gd name="T15" fmla="*/ 0 w 483"/>
                      <a:gd name="T16" fmla="*/ 0 h 346"/>
                      <a:gd name="T17" fmla="*/ 483 w 483"/>
                      <a:gd name="T18" fmla="*/ 346 h 346"/>
                    </a:gdLst>
                    <a:ahLst/>
                    <a:cxnLst>
                      <a:cxn ang="T10">
                        <a:pos x="T0" y="T1"/>
                      </a:cxn>
                      <a:cxn ang="T11">
                        <a:pos x="T2" y="T3"/>
                      </a:cxn>
                      <a:cxn ang="T12">
                        <a:pos x="T4" y="T5"/>
                      </a:cxn>
                      <a:cxn ang="T13">
                        <a:pos x="T6" y="T7"/>
                      </a:cxn>
                      <a:cxn ang="T14">
                        <a:pos x="T8" y="T9"/>
                      </a:cxn>
                    </a:cxnLst>
                    <a:rect l="T15" t="T16" r="T17" b="T18"/>
                    <a:pathLst>
                      <a:path w="483" h="346">
                        <a:moveTo>
                          <a:pt x="0" y="0"/>
                        </a:moveTo>
                        <a:lnTo>
                          <a:pt x="483" y="104"/>
                        </a:lnTo>
                        <a:lnTo>
                          <a:pt x="483" y="346"/>
                        </a:lnTo>
                        <a:lnTo>
                          <a:pt x="0" y="195"/>
                        </a:lnTo>
                        <a:lnTo>
                          <a:pt x="0" y="0"/>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6" name="Line 67">
                    <a:extLst>
                      <a:ext uri="{FF2B5EF4-FFF2-40B4-BE49-F238E27FC236}">
                        <a16:creationId xmlns:a16="http://schemas.microsoft.com/office/drawing/2014/main" id="{8377A51A-AF8F-4E5E-A314-B919858893DB}"/>
                      </a:ext>
                    </a:extLst>
                  </p:cNvPr>
                  <p:cNvSpPr>
                    <a:spLocks noChangeShapeType="1"/>
                  </p:cNvSpPr>
                  <p:nvPr/>
                </p:nvSpPr>
                <p:spPr bwMode="auto">
                  <a:xfrm flipH="1" flipV="1">
                    <a:off x="433" y="1933"/>
                    <a:ext cx="26" cy="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7" name="Line 68">
                    <a:extLst>
                      <a:ext uri="{FF2B5EF4-FFF2-40B4-BE49-F238E27FC236}">
                        <a16:creationId xmlns:a16="http://schemas.microsoft.com/office/drawing/2014/main" id="{A224AD4C-FCC3-4E69-90AA-27199D1F0E12}"/>
                      </a:ext>
                    </a:extLst>
                  </p:cNvPr>
                  <p:cNvSpPr>
                    <a:spLocks noChangeShapeType="1"/>
                  </p:cNvSpPr>
                  <p:nvPr/>
                </p:nvSpPr>
                <p:spPr bwMode="auto">
                  <a:xfrm>
                    <a:off x="472" y="1941"/>
                    <a:ext cx="34" cy="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8" name="Line 69">
                    <a:extLst>
                      <a:ext uri="{FF2B5EF4-FFF2-40B4-BE49-F238E27FC236}">
                        <a16:creationId xmlns:a16="http://schemas.microsoft.com/office/drawing/2014/main" id="{04E7C481-D199-4F71-B06B-743C1BD20CEA}"/>
                      </a:ext>
                    </a:extLst>
                  </p:cNvPr>
                  <p:cNvSpPr>
                    <a:spLocks noChangeShapeType="1"/>
                  </p:cNvSpPr>
                  <p:nvPr/>
                </p:nvSpPr>
                <p:spPr bwMode="auto">
                  <a:xfrm>
                    <a:off x="465" y="1924"/>
                    <a:ext cx="1" cy="4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9" name="Line 70">
                    <a:extLst>
                      <a:ext uri="{FF2B5EF4-FFF2-40B4-BE49-F238E27FC236}">
                        <a16:creationId xmlns:a16="http://schemas.microsoft.com/office/drawing/2014/main" id="{45AD5D3D-66ED-4D35-91FB-D04B2B0489E7}"/>
                      </a:ext>
                    </a:extLst>
                  </p:cNvPr>
                  <p:cNvSpPr>
                    <a:spLocks noChangeShapeType="1"/>
                  </p:cNvSpPr>
                  <p:nvPr/>
                </p:nvSpPr>
                <p:spPr bwMode="auto">
                  <a:xfrm>
                    <a:off x="511" y="1934"/>
                    <a:ext cx="1" cy="4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0" name="Line 71">
                    <a:extLst>
                      <a:ext uri="{FF2B5EF4-FFF2-40B4-BE49-F238E27FC236}">
                        <a16:creationId xmlns:a16="http://schemas.microsoft.com/office/drawing/2014/main" id="{0A272BB5-261A-4B30-982A-EC4B81F287F3}"/>
                      </a:ext>
                    </a:extLst>
                  </p:cNvPr>
                  <p:cNvSpPr>
                    <a:spLocks noChangeShapeType="1"/>
                  </p:cNvSpPr>
                  <p:nvPr/>
                </p:nvSpPr>
                <p:spPr bwMode="auto">
                  <a:xfrm>
                    <a:off x="425" y="1933"/>
                    <a:ext cx="88"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1" name="Line 72">
                    <a:extLst>
                      <a:ext uri="{FF2B5EF4-FFF2-40B4-BE49-F238E27FC236}">
                        <a16:creationId xmlns:a16="http://schemas.microsoft.com/office/drawing/2014/main" id="{830D8D81-266B-41F9-A828-1E87234CFC0A}"/>
                      </a:ext>
                    </a:extLst>
                  </p:cNvPr>
                  <p:cNvSpPr>
                    <a:spLocks noChangeShapeType="1"/>
                  </p:cNvSpPr>
                  <p:nvPr/>
                </p:nvSpPr>
                <p:spPr bwMode="auto">
                  <a:xfrm flipH="1" flipV="1">
                    <a:off x="424" y="1926"/>
                    <a:ext cx="89" cy="2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nvGrpSpPr>
              <p:cNvPr id="51" name="Group 73">
                <a:extLst>
                  <a:ext uri="{FF2B5EF4-FFF2-40B4-BE49-F238E27FC236}">
                    <a16:creationId xmlns:a16="http://schemas.microsoft.com/office/drawing/2014/main" id="{90E2ED23-E50A-4DD7-9842-03DAF6460437}"/>
                  </a:ext>
                </a:extLst>
              </p:cNvPr>
              <p:cNvGrpSpPr>
                <a:grpSpLocks/>
              </p:cNvGrpSpPr>
              <p:nvPr/>
            </p:nvGrpSpPr>
            <p:grpSpPr bwMode="auto">
              <a:xfrm>
                <a:off x="325" y="1917"/>
                <a:ext cx="231" cy="118"/>
                <a:chOff x="325" y="1917"/>
                <a:chExt cx="231" cy="118"/>
              </a:xfrm>
            </p:grpSpPr>
            <p:grpSp>
              <p:nvGrpSpPr>
                <p:cNvPr id="52" name="Group 74">
                  <a:extLst>
                    <a:ext uri="{FF2B5EF4-FFF2-40B4-BE49-F238E27FC236}">
                      <a16:creationId xmlns:a16="http://schemas.microsoft.com/office/drawing/2014/main" id="{AF7A6C3F-05B3-483A-8D9B-528490631529}"/>
                    </a:ext>
                  </a:extLst>
                </p:cNvPr>
                <p:cNvGrpSpPr>
                  <a:grpSpLocks/>
                </p:cNvGrpSpPr>
                <p:nvPr/>
              </p:nvGrpSpPr>
              <p:grpSpPr bwMode="auto">
                <a:xfrm>
                  <a:off x="504" y="1981"/>
                  <a:ext cx="37" cy="28"/>
                  <a:chOff x="504" y="1981"/>
                  <a:chExt cx="37" cy="28"/>
                </a:xfrm>
              </p:grpSpPr>
              <p:sp>
                <p:nvSpPr>
                  <p:cNvPr id="81" name="Freeform 75">
                    <a:extLst>
                      <a:ext uri="{FF2B5EF4-FFF2-40B4-BE49-F238E27FC236}">
                        <a16:creationId xmlns:a16="http://schemas.microsoft.com/office/drawing/2014/main" id="{C5480803-F765-41CF-AB26-9334E58DFE23}"/>
                      </a:ext>
                    </a:extLst>
                  </p:cNvPr>
                  <p:cNvSpPr>
                    <a:spLocks/>
                  </p:cNvSpPr>
                  <p:nvPr/>
                </p:nvSpPr>
                <p:spPr bwMode="auto">
                  <a:xfrm>
                    <a:off x="531" y="1981"/>
                    <a:ext cx="10" cy="28"/>
                  </a:xfrm>
                  <a:custGeom>
                    <a:avLst/>
                    <a:gdLst>
                      <a:gd name="T0" fmla="*/ 0 w 53"/>
                      <a:gd name="T1" fmla="*/ 0 h 140"/>
                      <a:gd name="T2" fmla="*/ 0 w 53"/>
                      <a:gd name="T3" fmla="*/ 0 h 140"/>
                      <a:gd name="T4" fmla="*/ 0 w 53"/>
                      <a:gd name="T5" fmla="*/ 0 h 140"/>
                      <a:gd name="T6" fmla="*/ 0 w 53"/>
                      <a:gd name="T7" fmla="*/ 0 h 140"/>
                      <a:gd name="T8" fmla="*/ 0 w 53"/>
                      <a:gd name="T9" fmla="*/ 0 h 140"/>
                      <a:gd name="T10" fmla="*/ 0 60000 65536"/>
                      <a:gd name="T11" fmla="*/ 0 60000 65536"/>
                      <a:gd name="T12" fmla="*/ 0 60000 65536"/>
                      <a:gd name="T13" fmla="*/ 0 60000 65536"/>
                      <a:gd name="T14" fmla="*/ 0 60000 65536"/>
                      <a:gd name="T15" fmla="*/ 0 w 53"/>
                      <a:gd name="T16" fmla="*/ 0 h 140"/>
                      <a:gd name="T17" fmla="*/ 53 w 53"/>
                      <a:gd name="T18" fmla="*/ 140 h 140"/>
                    </a:gdLst>
                    <a:ahLst/>
                    <a:cxnLst>
                      <a:cxn ang="T10">
                        <a:pos x="T0" y="T1"/>
                      </a:cxn>
                      <a:cxn ang="T11">
                        <a:pos x="T2" y="T3"/>
                      </a:cxn>
                      <a:cxn ang="T12">
                        <a:pos x="T4" y="T5"/>
                      </a:cxn>
                      <a:cxn ang="T13">
                        <a:pos x="T6" y="T7"/>
                      </a:cxn>
                      <a:cxn ang="T14">
                        <a:pos x="T8" y="T9"/>
                      </a:cxn>
                    </a:cxnLst>
                    <a:rect l="T15" t="T16" r="T17" b="T18"/>
                    <a:pathLst>
                      <a:path w="53" h="140">
                        <a:moveTo>
                          <a:pt x="37" y="0"/>
                        </a:moveTo>
                        <a:lnTo>
                          <a:pt x="53" y="131"/>
                        </a:lnTo>
                        <a:lnTo>
                          <a:pt x="14" y="140"/>
                        </a:lnTo>
                        <a:lnTo>
                          <a:pt x="0" y="6"/>
                        </a:lnTo>
                        <a:lnTo>
                          <a:pt x="37" y="0"/>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2" name="Freeform 76">
                    <a:extLst>
                      <a:ext uri="{FF2B5EF4-FFF2-40B4-BE49-F238E27FC236}">
                        <a16:creationId xmlns:a16="http://schemas.microsoft.com/office/drawing/2014/main" id="{9B9FAF98-8CD6-4F97-BDB0-AE234A7CFE7F}"/>
                      </a:ext>
                    </a:extLst>
                  </p:cNvPr>
                  <p:cNvSpPr>
                    <a:spLocks/>
                  </p:cNvSpPr>
                  <p:nvPr/>
                </p:nvSpPr>
                <p:spPr bwMode="auto">
                  <a:xfrm>
                    <a:off x="504" y="1985"/>
                    <a:ext cx="29" cy="24"/>
                  </a:xfrm>
                  <a:custGeom>
                    <a:avLst/>
                    <a:gdLst>
                      <a:gd name="T0" fmla="*/ 0 w 148"/>
                      <a:gd name="T1" fmla="*/ 0 h 122"/>
                      <a:gd name="T2" fmla="*/ 0 w 148"/>
                      <a:gd name="T3" fmla="*/ 0 h 122"/>
                      <a:gd name="T4" fmla="*/ 0 w 148"/>
                      <a:gd name="T5" fmla="*/ 0 h 122"/>
                      <a:gd name="T6" fmla="*/ 0 w 148"/>
                      <a:gd name="T7" fmla="*/ 0 h 122"/>
                      <a:gd name="T8" fmla="*/ 0 w 148"/>
                      <a:gd name="T9" fmla="*/ 0 h 122"/>
                      <a:gd name="T10" fmla="*/ 0 w 148"/>
                      <a:gd name="T11" fmla="*/ 0 h 122"/>
                      <a:gd name="T12" fmla="*/ 0 w 148"/>
                      <a:gd name="T13" fmla="*/ 0 h 122"/>
                      <a:gd name="T14" fmla="*/ 0 60000 65536"/>
                      <a:gd name="T15" fmla="*/ 0 60000 65536"/>
                      <a:gd name="T16" fmla="*/ 0 60000 65536"/>
                      <a:gd name="T17" fmla="*/ 0 60000 65536"/>
                      <a:gd name="T18" fmla="*/ 0 60000 65536"/>
                      <a:gd name="T19" fmla="*/ 0 60000 65536"/>
                      <a:gd name="T20" fmla="*/ 0 60000 65536"/>
                      <a:gd name="T21" fmla="*/ 0 w 148"/>
                      <a:gd name="T22" fmla="*/ 0 h 122"/>
                      <a:gd name="T23" fmla="*/ 148 w 148"/>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122">
                        <a:moveTo>
                          <a:pt x="136" y="5"/>
                        </a:moveTo>
                        <a:lnTo>
                          <a:pt x="148" y="122"/>
                        </a:lnTo>
                        <a:lnTo>
                          <a:pt x="0" y="61"/>
                        </a:lnTo>
                        <a:lnTo>
                          <a:pt x="58" y="43"/>
                        </a:lnTo>
                        <a:lnTo>
                          <a:pt x="111" y="70"/>
                        </a:lnTo>
                        <a:lnTo>
                          <a:pt x="94" y="0"/>
                        </a:lnTo>
                        <a:lnTo>
                          <a:pt x="136" y="5"/>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53" name="Group 77">
                  <a:extLst>
                    <a:ext uri="{FF2B5EF4-FFF2-40B4-BE49-F238E27FC236}">
                      <a16:creationId xmlns:a16="http://schemas.microsoft.com/office/drawing/2014/main" id="{2D2532E5-B393-4480-B60E-104E325FD7C7}"/>
                    </a:ext>
                  </a:extLst>
                </p:cNvPr>
                <p:cNvGrpSpPr>
                  <a:grpSpLocks/>
                </p:cNvGrpSpPr>
                <p:nvPr/>
              </p:nvGrpSpPr>
              <p:grpSpPr bwMode="auto">
                <a:xfrm>
                  <a:off x="325" y="1917"/>
                  <a:ext cx="231" cy="118"/>
                  <a:chOff x="325" y="1917"/>
                  <a:chExt cx="231" cy="118"/>
                </a:xfrm>
              </p:grpSpPr>
              <p:sp>
                <p:nvSpPr>
                  <p:cNvPr id="54" name="Freeform 78">
                    <a:extLst>
                      <a:ext uri="{FF2B5EF4-FFF2-40B4-BE49-F238E27FC236}">
                        <a16:creationId xmlns:a16="http://schemas.microsoft.com/office/drawing/2014/main" id="{D5DA625D-5327-4F98-826A-8593DD928FDD}"/>
                      </a:ext>
                    </a:extLst>
                  </p:cNvPr>
                  <p:cNvSpPr>
                    <a:spLocks/>
                  </p:cNvSpPr>
                  <p:nvPr/>
                </p:nvSpPr>
                <p:spPr bwMode="auto">
                  <a:xfrm>
                    <a:off x="326" y="1917"/>
                    <a:ext cx="226" cy="105"/>
                  </a:xfrm>
                  <a:custGeom>
                    <a:avLst/>
                    <a:gdLst>
                      <a:gd name="T0" fmla="*/ 0 w 1132"/>
                      <a:gd name="T1" fmla="*/ 0 h 525"/>
                      <a:gd name="T2" fmla="*/ 0 w 1132"/>
                      <a:gd name="T3" fmla="*/ 0 h 525"/>
                      <a:gd name="T4" fmla="*/ 0 w 1132"/>
                      <a:gd name="T5" fmla="*/ 0 h 525"/>
                      <a:gd name="T6" fmla="*/ 0 w 1132"/>
                      <a:gd name="T7" fmla="*/ 0 h 525"/>
                      <a:gd name="T8" fmla="*/ 0 w 1132"/>
                      <a:gd name="T9" fmla="*/ 0 h 525"/>
                      <a:gd name="T10" fmla="*/ 0 60000 65536"/>
                      <a:gd name="T11" fmla="*/ 0 60000 65536"/>
                      <a:gd name="T12" fmla="*/ 0 60000 65536"/>
                      <a:gd name="T13" fmla="*/ 0 60000 65536"/>
                      <a:gd name="T14" fmla="*/ 0 60000 65536"/>
                      <a:gd name="T15" fmla="*/ 0 w 1132"/>
                      <a:gd name="T16" fmla="*/ 0 h 525"/>
                      <a:gd name="T17" fmla="*/ 1132 w 1132"/>
                      <a:gd name="T18" fmla="*/ 525 h 525"/>
                    </a:gdLst>
                    <a:ahLst/>
                    <a:cxnLst>
                      <a:cxn ang="T10">
                        <a:pos x="T0" y="T1"/>
                      </a:cxn>
                      <a:cxn ang="T11">
                        <a:pos x="T2" y="T3"/>
                      </a:cxn>
                      <a:cxn ang="T12">
                        <a:pos x="T4" y="T5"/>
                      </a:cxn>
                      <a:cxn ang="T13">
                        <a:pos x="T6" y="T7"/>
                      </a:cxn>
                      <a:cxn ang="T14">
                        <a:pos x="T8" y="T9"/>
                      </a:cxn>
                    </a:cxnLst>
                    <a:rect l="T15" t="T16" r="T17" b="T18"/>
                    <a:pathLst>
                      <a:path w="1132" h="525">
                        <a:moveTo>
                          <a:pt x="1132" y="223"/>
                        </a:moveTo>
                        <a:lnTo>
                          <a:pt x="589" y="525"/>
                        </a:lnTo>
                        <a:lnTo>
                          <a:pt x="0" y="230"/>
                        </a:lnTo>
                        <a:lnTo>
                          <a:pt x="452" y="0"/>
                        </a:lnTo>
                        <a:lnTo>
                          <a:pt x="1132" y="223"/>
                        </a:lnTo>
                        <a:close/>
                      </a:path>
                    </a:pathLst>
                  </a:custGeom>
                  <a:solidFill>
                    <a:srgbClr val="80808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5" name="Freeform 79">
                    <a:extLst>
                      <a:ext uri="{FF2B5EF4-FFF2-40B4-BE49-F238E27FC236}">
                        <a16:creationId xmlns:a16="http://schemas.microsoft.com/office/drawing/2014/main" id="{D435B7FA-50D2-40B0-923E-61152E74307A}"/>
                      </a:ext>
                    </a:extLst>
                  </p:cNvPr>
                  <p:cNvSpPr>
                    <a:spLocks/>
                  </p:cNvSpPr>
                  <p:nvPr/>
                </p:nvSpPr>
                <p:spPr bwMode="auto">
                  <a:xfrm>
                    <a:off x="443" y="1961"/>
                    <a:ext cx="113" cy="74"/>
                  </a:xfrm>
                  <a:custGeom>
                    <a:avLst/>
                    <a:gdLst>
                      <a:gd name="T0" fmla="*/ 0 w 566"/>
                      <a:gd name="T1" fmla="*/ 0 h 371"/>
                      <a:gd name="T2" fmla="*/ 0 w 566"/>
                      <a:gd name="T3" fmla="*/ 0 h 371"/>
                      <a:gd name="T4" fmla="*/ 0 w 566"/>
                      <a:gd name="T5" fmla="*/ 0 h 371"/>
                      <a:gd name="T6" fmla="*/ 0 w 566"/>
                      <a:gd name="T7" fmla="*/ 0 h 371"/>
                      <a:gd name="T8" fmla="*/ 0 w 566"/>
                      <a:gd name="T9" fmla="*/ 0 h 371"/>
                      <a:gd name="T10" fmla="*/ 0 60000 65536"/>
                      <a:gd name="T11" fmla="*/ 0 60000 65536"/>
                      <a:gd name="T12" fmla="*/ 0 60000 65536"/>
                      <a:gd name="T13" fmla="*/ 0 60000 65536"/>
                      <a:gd name="T14" fmla="*/ 0 60000 65536"/>
                      <a:gd name="T15" fmla="*/ 0 w 566"/>
                      <a:gd name="T16" fmla="*/ 0 h 371"/>
                      <a:gd name="T17" fmla="*/ 566 w 566"/>
                      <a:gd name="T18" fmla="*/ 371 h 371"/>
                    </a:gdLst>
                    <a:ahLst/>
                    <a:cxnLst>
                      <a:cxn ang="T10">
                        <a:pos x="T0" y="T1"/>
                      </a:cxn>
                      <a:cxn ang="T11">
                        <a:pos x="T2" y="T3"/>
                      </a:cxn>
                      <a:cxn ang="T12">
                        <a:pos x="T4" y="T5"/>
                      </a:cxn>
                      <a:cxn ang="T13">
                        <a:pos x="T6" y="T7"/>
                      </a:cxn>
                      <a:cxn ang="T14">
                        <a:pos x="T8" y="T9"/>
                      </a:cxn>
                    </a:cxnLst>
                    <a:rect l="T15" t="T16" r="T17" b="T18"/>
                    <a:pathLst>
                      <a:path w="566" h="371">
                        <a:moveTo>
                          <a:pt x="547" y="0"/>
                        </a:moveTo>
                        <a:lnTo>
                          <a:pt x="0" y="307"/>
                        </a:lnTo>
                        <a:lnTo>
                          <a:pt x="16" y="371"/>
                        </a:lnTo>
                        <a:lnTo>
                          <a:pt x="566" y="60"/>
                        </a:lnTo>
                        <a:lnTo>
                          <a:pt x="547" y="0"/>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6" name="Freeform 80">
                    <a:extLst>
                      <a:ext uri="{FF2B5EF4-FFF2-40B4-BE49-F238E27FC236}">
                        <a16:creationId xmlns:a16="http://schemas.microsoft.com/office/drawing/2014/main" id="{B5F6C7ED-F856-4ACD-A3EB-C1D006412B6F}"/>
                      </a:ext>
                    </a:extLst>
                  </p:cNvPr>
                  <p:cNvSpPr>
                    <a:spLocks/>
                  </p:cNvSpPr>
                  <p:nvPr/>
                </p:nvSpPr>
                <p:spPr bwMode="auto">
                  <a:xfrm>
                    <a:off x="325" y="1963"/>
                    <a:ext cx="121" cy="72"/>
                  </a:xfrm>
                  <a:custGeom>
                    <a:avLst/>
                    <a:gdLst>
                      <a:gd name="T0" fmla="*/ 0 w 605"/>
                      <a:gd name="T1" fmla="*/ 0 h 363"/>
                      <a:gd name="T2" fmla="*/ 0 w 605"/>
                      <a:gd name="T3" fmla="*/ 0 h 363"/>
                      <a:gd name="T4" fmla="*/ 0 w 605"/>
                      <a:gd name="T5" fmla="*/ 0 h 363"/>
                      <a:gd name="T6" fmla="*/ 0 w 605"/>
                      <a:gd name="T7" fmla="*/ 0 h 363"/>
                      <a:gd name="T8" fmla="*/ 0 w 605"/>
                      <a:gd name="T9" fmla="*/ 0 h 363"/>
                      <a:gd name="T10" fmla="*/ 0 60000 65536"/>
                      <a:gd name="T11" fmla="*/ 0 60000 65536"/>
                      <a:gd name="T12" fmla="*/ 0 60000 65536"/>
                      <a:gd name="T13" fmla="*/ 0 60000 65536"/>
                      <a:gd name="T14" fmla="*/ 0 60000 65536"/>
                      <a:gd name="T15" fmla="*/ 0 w 605"/>
                      <a:gd name="T16" fmla="*/ 0 h 363"/>
                      <a:gd name="T17" fmla="*/ 605 w 605"/>
                      <a:gd name="T18" fmla="*/ 363 h 363"/>
                    </a:gdLst>
                    <a:ahLst/>
                    <a:cxnLst>
                      <a:cxn ang="T10">
                        <a:pos x="T0" y="T1"/>
                      </a:cxn>
                      <a:cxn ang="T11">
                        <a:pos x="T2" y="T3"/>
                      </a:cxn>
                      <a:cxn ang="T12">
                        <a:pos x="T4" y="T5"/>
                      </a:cxn>
                      <a:cxn ang="T13">
                        <a:pos x="T6" y="T7"/>
                      </a:cxn>
                      <a:cxn ang="T14">
                        <a:pos x="T8" y="T9"/>
                      </a:cxn>
                    </a:cxnLst>
                    <a:rect l="T15" t="T16" r="T17" b="T18"/>
                    <a:pathLst>
                      <a:path w="605" h="363">
                        <a:moveTo>
                          <a:pt x="605" y="363"/>
                        </a:moveTo>
                        <a:lnTo>
                          <a:pt x="587" y="295"/>
                        </a:lnTo>
                        <a:lnTo>
                          <a:pt x="0" y="0"/>
                        </a:lnTo>
                        <a:lnTo>
                          <a:pt x="21" y="53"/>
                        </a:lnTo>
                        <a:lnTo>
                          <a:pt x="605" y="363"/>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7" name="Freeform 81">
                    <a:extLst>
                      <a:ext uri="{FF2B5EF4-FFF2-40B4-BE49-F238E27FC236}">
                        <a16:creationId xmlns:a16="http://schemas.microsoft.com/office/drawing/2014/main" id="{C1540C17-686A-4F6D-8B99-02B080BA7EAA}"/>
                      </a:ext>
                    </a:extLst>
                  </p:cNvPr>
                  <p:cNvSpPr>
                    <a:spLocks/>
                  </p:cNvSpPr>
                  <p:nvPr/>
                </p:nvSpPr>
                <p:spPr bwMode="auto">
                  <a:xfrm>
                    <a:off x="417" y="1966"/>
                    <a:ext cx="90" cy="46"/>
                  </a:xfrm>
                  <a:custGeom>
                    <a:avLst/>
                    <a:gdLst>
                      <a:gd name="T0" fmla="*/ 0 w 454"/>
                      <a:gd name="T1" fmla="*/ 0 h 230"/>
                      <a:gd name="T2" fmla="*/ 0 w 454"/>
                      <a:gd name="T3" fmla="*/ 0 h 230"/>
                      <a:gd name="T4" fmla="*/ 0 w 454"/>
                      <a:gd name="T5" fmla="*/ 0 h 230"/>
                      <a:gd name="T6" fmla="*/ 0 w 454"/>
                      <a:gd name="T7" fmla="*/ 0 h 230"/>
                      <a:gd name="T8" fmla="*/ 0 w 454"/>
                      <a:gd name="T9" fmla="*/ 0 h 230"/>
                      <a:gd name="T10" fmla="*/ 0 60000 65536"/>
                      <a:gd name="T11" fmla="*/ 0 60000 65536"/>
                      <a:gd name="T12" fmla="*/ 0 60000 65536"/>
                      <a:gd name="T13" fmla="*/ 0 60000 65536"/>
                      <a:gd name="T14" fmla="*/ 0 60000 65536"/>
                      <a:gd name="T15" fmla="*/ 0 w 454"/>
                      <a:gd name="T16" fmla="*/ 0 h 230"/>
                      <a:gd name="T17" fmla="*/ 454 w 454"/>
                      <a:gd name="T18" fmla="*/ 230 h 230"/>
                    </a:gdLst>
                    <a:ahLst/>
                    <a:cxnLst>
                      <a:cxn ang="T10">
                        <a:pos x="T0" y="T1"/>
                      </a:cxn>
                      <a:cxn ang="T11">
                        <a:pos x="T2" y="T3"/>
                      </a:cxn>
                      <a:cxn ang="T12">
                        <a:pos x="T4" y="T5"/>
                      </a:cxn>
                      <a:cxn ang="T13">
                        <a:pos x="T6" y="T7"/>
                      </a:cxn>
                      <a:cxn ang="T14">
                        <a:pos x="T8" y="T9"/>
                      </a:cxn>
                    </a:cxnLst>
                    <a:rect l="T15" t="T16" r="T17" b="T18"/>
                    <a:pathLst>
                      <a:path w="454" h="230">
                        <a:moveTo>
                          <a:pt x="454" y="59"/>
                        </a:moveTo>
                        <a:lnTo>
                          <a:pt x="297" y="0"/>
                        </a:lnTo>
                        <a:lnTo>
                          <a:pt x="0" y="161"/>
                        </a:lnTo>
                        <a:lnTo>
                          <a:pt x="151" y="230"/>
                        </a:lnTo>
                        <a:lnTo>
                          <a:pt x="454" y="5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8" name="Freeform 82">
                    <a:extLst>
                      <a:ext uri="{FF2B5EF4-FFF2-40B4-BE49-F238E27FC236}">
                        <a16:creationId xmlns:a16="http://schemas.microsoft.com/office/drawing/2014/main" id="{CF103C8D-78A7-49A5-BCD9-02AE057832F7}"/>
                      </a:ext>
                    </a:extLst>
                  </p:cNvPr>
                  <p:cNvSpPr>
                    <a:spLocks/>
                  </p:cNvSpPr>
                  <p:nvPr/>
                </p:nvSpPr>
                <p:spPr bwMode="auto">
                  <a:xfrm>
                    <a:off x="336" y="1934"/>
                    <a:ext cx="134" cy="61"/>
                  </a:xfrm>
                  <a:custGeom>
                    <a:avLst/>
                    <a:gdLst>
                      <a:gd name="T0" fmla="*/ 0 w 669"/>
                      <a:gd name="T1" fmla="*/ 0 h 309"/>
                      <a:gd name="T2" fmla="*/ 0 w 669"/>
                      <a:gd name="T3" fmla="*/ 0 h 309"/>
                      <a:gd name="T4" fmla="*/ 0 w 669"/>
                      <a:gd name="T5" fmla="*/ 0 h 309"/>
                      <a:gd name="T6" fmla="*/ 0 w 669"/>
                      <a:gd name="T7" fmla="*/ 0 h 309"/>
                      <a:gd name="T8" fmla="*/ 0 w 669"/>
                      <a:gd name="T9" fmla="*/ 0 h 309"/>
                      <a:gd name="T10" fmla="*/ 0 60000 65536"/>
                      <a:gd name="T11" fmla="*/ 0 60000 65536"/>
                      <a:gd name="T12" fmla="*/ 0 60000 65536"/>
                      <a:gd name="T13" fmla="*/ 0 60000 65536"/>
                      <a:gd name="T14" fmla="*/ 0 60000 65536"/>
                      <a:gd name="T15" fmla="*/ 0 w 669"/>
                      <a:gd name="T16" fmla="*/ 0 h 309"/>
                      <a:gd name="T17" fmla="*/ 669 w 669"/>
                      <a:gd name="T18" fmla="*/ 309 h 309"/>
                    </a:gdLst>
                    <a:ahLst/>
                    <a:cxnLst>
                      <a:cxn ang="T10">
                        <a:pos x="T0" y="T1"/>
                      </a:cxn>
                      <a:cxn ang="T11">
                        <a:pos x="T2" y="T3"/>
                      </a:cxn>
                      <a:cxn ang="T12">
                        <a:pos x="T4" y="T5"/>
                      </a:cxn>
                      <a:cxn ang="T13">
                        <a:pos x="T6" y="T7"/>
                      </a:cxn>
                      <a:cxn ang="T14">
                        <a:pos x="T8" y="T9"/>
                      </a:cxn>
                    </a:cxnLst>
                    <a:rect l="T15" t="T16" r="T17" b="T18"/>
                    <a:pathLst>
                      <a:path w="669" h="309">
                        <a:moveTo>
                          <a:pt x="669" y="150"/>
                        </a:moveTo>
                        <a:lnTo>
                          <a:pt x="377" y="309"/>
                        </a:lnTo>
                        <a:lnTo>
                          <a:pt x="0" y="132"/>
                        </a:lnTo>
                        <a:lnTo>
                          <a:pt x="273" y="0"/>
                        </a:lnTo>
                        <a:lnTo>
                          <a:pt x="669" y="15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9" name="Freeform 83">
                    <a:extLst>
                      <a:ext uri="{FF2B5EF4-FFF2-40B4-BE49-F238E27FC236}">
                        <a16:creationId xmlns:a16="http://schemas.microsoft.com/office/drawing/2014/main" id="{05231A62-9D12-4259-A13C-C731A6BA9C9B}"/>
                      </a:ext>
                    </a:extLst>
                  </p:cNvPr>
                  <p:cNvSpPr>
                    <a:spLocks/>
                  </p:cNvSpPr>
                  <p:nvPr/>
                </p:nvSpPr>
                <p:spPr bwMode="auto">
                  <a:xfrm>
                    <a:off x="393" y="1920"/>
                    <a:ext cx="148" cy="57"/>
                  </a:xfrm>
                  <a:custGeom>
                    <a:avLst/>
                    <a:gdLst>
                      <a:gd name="T0" fmla="*/ 0 w 738"/>
                      <a:gd name="T1" fmla="*/ 0 h 283"/>
                      <a:gd name="T2" fmla="*/ 0 w 738"/>
                      <a:gd name="T3" fmla="*/ 0 h 283"/>
                      <a:gd name="T4" fmla="*/ 0 w 738"/>
                      <a:gd name="T5" fmla="*/ 0 h 283"/>
                      <a:gd name="T6" fmla="*/ 0 w 738"/>
                      <a:gd name="T7" fmla="*/ 0 h 283"/>
                      <a:gd name="T8" fmla="*/ 0 w 738"/>
                      <a:gd name="T9" fmla="*/ 0 h 283"/>
                      <a:gd name="T10" fmla="*/ 0 60000 65536"/>
                      <a:gd name="T11" fmla="*/ 0 60000 65536"/>
                      <a:gd name="T12" fmla="*/ 0 60000 65536"/>
                      <a:gd name="T13" fmla="*/ 0 60000 65536"/>
                      <a:gd name="T14" fmla="*/ 0 60000 65536"/>
                      <a:gd name="T15" fmla="*/ 0 w 738"/>
                      <a:gd name="T16" fmla="*/ 0 h 283"/>
                      <a:gd name="T17" fmla="*/ 738 w 738"/>
                      <a:gd name="T18" fmla="*/ 283 h 283"/>
                    </a:gdLst>
                    <a:ahLst/>
                    <a:cxnLst>
                      <a:cxn ang="T10">
                        <a:pos x="T0" y="T1"/>
                      </a:cxn>
                      <a:cxn ang="T11">
                        <a:pos x="T2" y="T3"/>
                      </a:cxn>
                      <a:cxn ang="T12">
                        <a:pos x="T4" y="T5"/>
                      </a:cxn>
                      <a:cxn ang="T13">
                        <a:pos x="T6" y="T7"/>
                      </a:cxn>
                      <a:cxn ang="T14">
                        <a:pos x="T8" y="T9"/>
                      </a:cxn>
                    </a:cxnLst>
                    <a:rect l="T15" t="T16" r="T17" b="T18"/>
                    <a:pathLst>
                      <a:path w="738" h="283">
                        <a:moveTo>
                          <a:pt x="584" y="283"/>
                        </a:moveTo>
                        <a:lnTo>
                          <a:pt x="738" y="205"/>
                        </a:lnTo>
                        <a:lnTo>
                          <a:pt x="118" y="0"/>
                        </a:lnTo>
                        <a:lnTo>
                          <a:pt x="0" y="60"/>
                        </a:lnTo>
                        <a:lnTo>
                          <a:pt x="584" y="283"/>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0" name="Line 84">
                    <a:extLst>
                      <a:ext uri="{FF2B5EF4-FFF2-40B4-BE49-F238E27FC236}">
                        <a16:creationId xmlns:a16="http://schemas.microsoft.com/office/drawing/2014/main" id="{F3C75286-6657-4C14-8E05-660DAFAA7CA0}"/>
                      </a:ext>
                    </a:extLst>
                  </p:cNvPr>
                  <p:cNvSpPr>
                    <a:spLocks noChangeShapeType="1"/>
                  </p:cNvSpPr>
                  <p:nvPr/>
                </p:nvSpPr>
                <p:spPr bwMode="auto">
                  <a:xfrm flipH="1" flipV="1">
                    <a:off x="411" y="1923"/>
                    <a:ext cx="128" cy="4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1" name="Line 85">
                    <a:extLst>
                      <a:ext uri="{FF2B5EF4-FFF2-40B4-BE49-F238E27FC236}">
                        <a16:creationId xmlns:a16="http://schemas.microsoft.com/office/drawing/2014/main" id="{09B21386-1159-4F4C-B880-380602F46B35}"/>
                      </a:ext>
                    </a:extLst>
                  </p:cNvPr>
                  <p:cNvSpPr>
                    <a:spLocks noChangeShapeType="1"/>
                  </p:cNvSpPr>
                  <p:nvPr/>
                </p:nvSpPr>
                <p:spPr bwMode="auto">
                  <a:xfrm flipH="1" flipV="1">
                    <a:off x="404" y="1925"/>
                    <a:ext cx="124" cy="45"/>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2" name="Line 86">
                    <a:extLst>
                      <a:ext uri="{FF2B5EF4-FFF2-40B4-BE49-F238E27FC236}">
                        <a16:creationId xmlns:a16="http://schemas.microsoft.com/office/drawing/2014/main" id="{3F6FAC4A-9C1F-471A-BA6B-A455E347FA59}"/>
                      </a:ext>
                    </a:extLst>
                  </p:cNvPr>
                  <p:cNvSpPr>
                    <a:spLocks noChangeShapeType="1"/>
                  </p:cNvSpPr>
                  <p:nvPr/>
                </p:nvSpPr>
                <p:spPr bwMode="auto">
                  <a:xfrm flipH="1" flipV="1">
                    <a:off x="399" y="1930"/>
                    <a:ext cx="121" cy="46"/>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3" name="Line 87">
                    <a:extLst>
                      <a:ext uri="{FF2B5EF4-FFF2-40B4-BE49-F238E27FC236}">
                        <a16:creationId xmlns:a16="http://schemas.microsoft.com/office/drawing/2014/main" id="{E7F7E7EE-2FF9-4F24-9454-02C62CE255D3}"/>
                      </a:ext>
                    </a:extLst>
                  </p:cNvPr>
                  <p:cNvSpPr>
                    <a:spLocks noChangeShapeType="1"/>
                  </p:cNvSpPr>
                  <p:nvPr/>
                </p:nvSpPr>
                <p:spPr bwMode="auto">
                  <a:xfrm flipH="1" flipV="1">
                    <a:off x="384" y="1937"/>
                    <a:ext cx="119" cy="4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4" name="Line 88">
                    <a:extLst>
                      <a:ext uri="{FF2B5EF4-FFF2-40B4-BE49-F238E27FC236}">
                        <a16:creationId xmlns:a16="http://schemas.microsoft.com/office/drawing/2014/main" id="{909AAB58-83A0-4034-AFB6-7C10FB4107D9}"/>
                      </a:ext>
                    </a:extLst>
                  </p:cNvPr>
                  <p:cNvSpPr>
                    <a:spLocks noChangeShapeType="1"/>
                  </p:cNvSpPr>
                  <p:nvPr/>
                </p:nvSpPr>
                <p:spPr bwMode="auto">
                  <a:xfrm flipH="1" flipV="1">
                    <a:off x="375" y="1942"/>
                    <a:ext cx="118" cy="4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5" name="Line 89">
                    <a:extLst>
                      <a:ext uri="{FF2B5EF4-FFF2-40B4-BE49-F238E27FC236}">
                        <a16:creationId xmlns:a16="http://schemas.microsoft.com/office/drawing/2014/main" id="{D7036BC9-5376-4A1D-84CC-F4D0BD030EA5}"/>
                      </a:ext>
                    </a:extLst>
                  </p:cNvPr>
                  <p:cNvSpPr>
                    <a:spLocks noChangeShapeType="1"/>
                  </p:cNvSpPr>
                  <p:nvPr/>
                </p:nvSpPr>
                <p:spPr bwMode="auto">
                  <a:xfrm flipH="1" flipV="1">
                    <a:off x="365" y="1946"/>
                    <a:ext cx="119" cy="5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6" name="Line 90">
                    <a:extLst>
                      <a:ext uri="{FF2B5EF4-FFF2-40B4-BE49-F238E27FC236}">
                        <a16:creationId xmlns:a16="http://schemas.microsoft.com/office/drawing/2014/main" id="{77E42C3A-5818-4C64-820A-D735CE6755D7}"/>
                      </a:ext>
                    </a:extLst>
                  </p:cNvPr>
                  <p:cNvSpPr>
                    <a:spLocks noChangeShapeType="1"/>
                  </p:cNvSpPr>
                  <p:nvPr/>
                </p:nvSpPr>
                <p:spPr bwMode="auto">
                  <a:xfrm flipH="1" flipV="1">
                    <a:off x="358" y="1951"/>
                    <a:ext cx="114" cy="50"/>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7" name="Line 91">
                    <a:extLst>
                      <a:ext uri="{FF2B5EF4-FFF2-40B4-BE49-F238E27FC236}">
                        <a16:creationId xmlns:a16="http://schemas.microsoft.com/office/drawing/2014/main" id="{89C23AFC-6CF9-4C93-9E41-41D7B77255BB}"/>
                      </a:ext>
                    </a:extLst>
                  </p:cNvPr>
                  <p:cNvSpPr>
                    <a:spLocks noChangeShapeType="1"/>
                  </p:cNvSpPr>
                  <p:nvPr/>
                </p:nvSpPr>
                <p:spPr bwMode="auto">
                  <a:xfrm flipH="1" flipV="1">
                    <a:off x="347" y="1956"/>
                    <a:ext cx="114" cy="5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8" name="Line 92">
                    <a:extLst>
                      <a:ext uri="{FF2B5EF4-FFF2-40B4-BE49-F238E27FC236}">
                        <a16:creationId xmlns:a16="http://schemas.microsoft.com/office/drawing/2014/main" id="{770CB559-6CE3-4F42-A477-B30F6B83B796}"/>
                      </a:ext>
                    </a:extLst>
                  </p:cNvPr>
                  <p:cNvSpPr>
                    <a:spLocks noChangeShapeType="1"/>
                  </p:cNvSpPr>
                  <p:nvPr/>
                </p:nvSpPr>
                <p:spPr bwMode="auto">
                  <a:xfrm flipH="1">
                    <a:off x="437" y="1974"/>
                    <a:ext cx="61" cy="3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9" name="Line 93">
                    <a:extLst>
                      <a:ext uri="{FF2B5EF4-FFF2-40B4-BE49-F238E27FC236}">
                        <a16:creationId xmlns:a16="http://schemas.microsoft.com/office/drawing/2014/main" id="{FE84C550-C737-452A-8CB5-8FC3984691D6}"/>
                      </a:ext>
                    </a:extLst>
                  </p:cNvPr>
                  <p:cNvSpPr>
                    <a:spLocks noChangeShapeType="1"/>
                  </p:cNvSpPr>
                  <p:nvPr/>
                </p:nvSpPr>
                <p:spPr bwMode="auto">
                  <a:xfrm flipH="1">
                    <a:off x="426" y="1970"/>
                    <a:ext cx="58" cy="32"/>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0" name="Line 94">
                    <a:extLst>
                      <a:ext uri="{FF2B5EF4-FFF2-40B4-BE49-F238E27FC236}">
                        <a16:creationId xmlns:a16="http://schemas.microsoft.com/office/drawing/2014/main" id="{D756008F-4FD2-45CF-87CE-C7212797F7FD}"/>
                      </a:ext>
                    </a:extLst>
                  </p:cNvPr>
                  <p:cNvSpPr>
                    <a:spLocks noChangeShapeType="1"/>
                  </p:cNvSpPr>
                  <p:nvPr/>
                </p:nvSpPr>
                <p:spPr bwMode="auto">
                  <a:xfrm flipH="1">
                    <a:off x="401" y="1959"/>
                    <a:ext cx="58" cy="3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1" name="Line 95">
                    <a:extLst>
                      <a:ext uri="{FF2B5EF4-FFF2-40B4-BE49-F238E27FC236}">
                        <a16:creationId xmlns:a16="http://schemas.microsoft.com/office/drawing/2014/main" id="{95AAD5AE-3573-44DC-BBE2-63C59BDD48A1}"/>
                      </a:ext>
                    </a:extLst>
                  </p:cNvPr>
                  <p:cNvSpPr>
                    <a:spLocks noChangeShapeType="1"/>
                  </p:cNvSpPr>
                  <p:nvPr/>
                </p:nvSpPr>
                <p:spPr bwMode="auto">
                  <a:xfrm flipH="1">
                    <a:off x="387" y="1954"/>
                    <a:ext cx="58" cy="3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2" name="Line 96">
                    <a:extLst>
                      <a:ext uri="{FF2B5EF4-FFF2-40B4-BE49-F238E27FC236}">
                        <a16:creationId xmlns:a16="http://schemas.microsoft.com/office/drawing/2014/main" id="{13DA7529-3ADE-4E0C-870C-AF85B78E5A75}"/>
                      </a:ext>
                    </a:extLst>
                  </p:cNvPr>
                  <p:cNvSpPr>
                    <a:spLocks noChangeShapeType="1"/>
                  </p:cNvSpPr>
                  <p:nvPr/>
                </p:nvSpPr>
                <p:spPr bwMode="auto">
                  <a:xfrm flipH="1">
                    <a:off x="375" y="1949"/>
                    <a:ext cx="56" cy="3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3" name="Line 97">
                    <a:extLst>
                      <a:ext uri="{FF2B5EF4-FFF2-40B4-BE49-F238E27FC236}">
                        <a16:creationId xmlns:a16="http://schemas.microsoft.com/office/drawing/2014/main" id="{10DEBC07-8176-4060-AA9F-8A1A80C1A317}"/>
                      </a:ext>
                    </a:extLst>
                  </p:cNvPr>
                  <p:cNvSpPr>
                    <a:spLocks noChangeShapeType="1"/>
                  </p:cNvSpPr>
                  <p:nvPr/>
                </p:nvSpPr>
                <p:spPr bwMode="auto">
                  <a:xfrm flipH="1">
                    <a:off x="364" y="1944"/>
                    <a:ext cx="53" cy="2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4" name="Line 98">
                    <a:extLst>
                      <a:ext uri="{FF2B5EF4-FFF2-40B4-BE49-F238E27FC236}">
                        <a16:creationId xmlns:a16="http://schemas.microsoft.com/office/drawing/2014/main" id="{857E3CAF-B662-4E2B-BD14-B632868B4BB4}"/>
                      </a:ext>
                    </a:extLst>
                  </p:cNvPr>
                  <p:cNvSpPr>
                    <a:spLocks noChangeShapeType="1"/>
                  </p:cNvSpPr>
                  <p:nvPr/>
                </p:nvSpPr>
                <p:spPr bwMode="auto">
                  <a:xfrm flipH="1">
                    <a:off x="352" y="1939"/>
                    <a:ext cx="55" cy="2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5" name="Line 99">
                    <a:extLst>
                      <a:ext uri="{FF2B5EF4-FFF2-40B4-BE49-F238E27FC236}">
                        <a16:creationId xmlns:a16="http://schemas.microsoft.com/office/drawing/2014/main" id="{22CC1770-BE12-43E9-97A4-A7FA0BB92CD7}"/>
                      </a:ext>
                    </a:extLst>
                  </p:cNvPr>
                  <p:cNvSpPr>
                    <a:spLocks noChangeShapeType="1"/>
                  </p:cNvSpPr>
                  <p:nvPr/>
                </p:nvSpPr>
                <p:spPr bwMode="auto">
                  <a:xfrm flipH="1">
                    <a:off x="494" y="1955"/>
                    <a:ext cx="28"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6" name="Line 100">
                    <a:extLst>
                      <a:ext uri="{FF2B5EF4-FFF2-40B4-BE49-F238E27FC236}">
                        <a16:creationId xmlns:a16="http://schemas.microsoft.com/office/drawing/2014/main" id="{63A62E3C-EFD8-4235-A5D3-0DC124041E7E}"/>
                      </a:ext>
                    </a:extLst>
                  </p:cNvPr>
                  <p:cNvSpPr>
                    <a:spLocks noChangeShapeType="1"/>
                  </p:cNvSpPr>
                  <p:nvPr/>
                </p:nvSpPr>
                <p:spPr bwMode="auto">
                  <a:xfrm flipH="1">
                    <a:off x="477" y="1949"/>
                    <a:ext cx="26"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7" name="Line 101">
                    <a:extLst>
                      <a:ext uri="{FF2B5EF4-FFF2-40B4-BE49-F238E27FC236}">
                        <a16:creationId xmlns:a16="http://schemas.microsoft.com/office/drawing/2014/main" id="{FA6E1859-C0C5-4797-9993-C9E25DE8B754}"/>
                      </a:ext>
                    </a:extLst>
                  </p:cNvPr>
                  <p:cNvSpPr>
                    <a:spLocks noChangeShapeType="1"/>
                  </p:cNvSpPr>
                  <p:nvPr/>
                </p:nvSpPr>
                <p:spPr bwMode="auto">
                  <a:xfrm flipH="1">
                    <a:off x="460" y="1943"/>
                    <a:ext cx="28"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8" name="Line 102">
                    <a:extLst>
                      <a:ext uri="{FF2B5EF4-FFF2-40B4-BE49-F238E27FC236}">
                        <a16:creationId xmlns:a16="http://schemas.microsoft.com/office/drawing/2014/main" id="{2E8DDD3D-70A3-4CB8-A8A5-33780DE05ECE}"/>
                      </a:ext>
                    </a:extLst>
                  </p:cNvPr>
                  <p:cNvSpPr>
                    <a:spLocks noChangeShapeType="1"/>
                  </p:cNvSpPr>
                  <p:nvPr/>
                </p:nvSpPr>
                <p:spPr bwMode="auto">
                  <a:xfrm flipH="1">
                    <a:off x="443" y="1937"/>
                    <a:ext cx="27" cy="13"/>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9" name="Line 103">
                    <a:extLst>
                      <a:ext uri="{FF2B5EF4-FFF2-40B4-BE49-F238E27FC236}">
                        <a16:creationId xmlns:a16="http://schemas.microsoft.com/office/drawing/2014/main" id="{F8CD2925-8BAE-47AC-9E07-49813061AE87}"/>
                      </a:ext>
                    </a:extLst>
                  </p:cNvPr>
                  <p:cNvSpPr>
                    <a:spLocks noChangeShapeType="1"/>
                  </p:cNvSpPr>
                  <p:nvPr/>
                </p:nvSpPr>
                <p:spPr bwMode="auto">
                  <a:xfrm flipH="1">
                    <a:off x="427" y="1931"/>
                    <a:ext cx="26"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0" name="Line 104">
                    <a:extLst>
                      <a:ext uri="{FF2B5EF4-FFF2-40B4-BE49-F238E27FC236}">
                        <a16:creationId xmlns:a16="http://schemas.microsoft.com/office/drawing/2014/main" id="{C24CD75C-B285-4A39-AA92-1C3FDE850017}"/>
                      </a:ext>
                    </a:extLst>
                  </p:cNvPr>
                  <p:cNvSpPr>
                    <a:spLocks noChangeShapeType="1"/>
                  </p:cNvSpPr>
                  <p:nvPr/>
                </p:nvSpPr>
                <p:spPr bwMode="auto">
                  <a:xfrm flipH="1">
                    <a:off x="408" y="1925"/>
                    <a:ext cx="24" cy="13"/>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grpSp>
      <p:grpSp>
        <p:nvGrpSpPr>
          <p:cNvPr id="107" name="Group 105">
            <a:extLst>
              <a:ext uri="{FF2B5EF4-FFF2-40B4-BE49-F238E27FC236}">
                <a16:creationId xmlns:a16="http://schemas.microsoft.com/office/drawing/2014/main" id="{E5F78F93-9FAA-45BD-8CF3-D86F29C1FDA4}"/>
              </a:ext>
            </a:extLst>
          </p:cNvPr>
          <p:cNvGrpSpPr>
            <a:grpSpLocks/>
          </p:cNvGrpSpPr>
          <p:nvPr/>
        </p:nvGrpSpPr>
        <p:grpSpPr bwMode="auto">
          <a:xfrm>
            <a:off x="420688" y="3711357"/>
            <a:ext cx="87312" cy="171450"/>
            <a:chOff x="287" y="1872"/>
            <a:chExt cx="55" cy="108"/>
          </a:xfrm>
        </p:grpSpPr>
        <p:sp>
          <p:nvSpPr>
            <p:cNvPr id="108" name="Freeform 106">
              <a:extLst>
                <a:ext uri="{FF2B5EF4-FFF2-40B4-BE49-F238E27FC236}">
                  <a16:creationId xmlns:a16="http://schemas.microsoft.com/office/drawing/2014/main" id="{5C9F1469-35F2-4E82-B018-21E6350AB1E5}"/>
                </a:ext>
              </a:extLst>
            </p:cNvPr>
            <p:cNvSpPr>
              <a:spLocks/>
            </p:cNvSpPr>
            <p:nvPr/>
          </p:nvSpPr>
          <p:spPr bwMode="auto">
            <a:xfrm>
              <a:off x="287" y="1872"/>
              <a:ext cx="55" cy="108"/>
            </a:xfrm>
            <a:custGeom>
              <a:avLst/>
              <a:gdLst>
                <a:gd name="T0" fmla="*/ 0 w 276"/>
                <a:gd name="T1" fmla="*/ 0 h 540"/>
                <a:gd name="T2" fmla="*/ 0 w 276"/>
                <a:gd name="T3" fmla="*/ 0 h 540"/>
                <a:gd name="T4" fmla="*/ 0 w 276"/>
                <a:gd name="T5" fmla="*/ 0 h 540"/>
                <a:gd name="T6" fmla="*/ 0 w 276"/>
                <a:gd name="T7" fmla="*/ 0 h 540"/>
                <a:gd name="T8" fmla="*/ 0 w 276"/>
                <a:gd name="T9" fmla="*/ 0 h 540"/>
                <a:gd name="T10" fmla="*/ 0 w 276"/>
                <a:gd name="T11" fmla="*/ 0 h 540"/>
                <a:gd name="T12" fmla="*/ 0 w 276"/>
                <a:gd name="T13" fmla="*/ 0 h 540"/>
                <a:gd name="T14" fmla="*/ 0 w 276"/>
                <a:gd name="T15" fmla="*/ 0 h 540"/>
                <a:gd name="T16" fmla="*/ 0 w 276"/>
                <a:gd name="T17" fmla="*/ 0 h 540"/>
                <a:gd name="T18" fmla="*/ 0 w 276"/>
                <a:gd name="T19" fmla="*/ 0 h 540"/>
                <a:gd name="T20" fmla="*/ 0 w 276"/>
                <a:gd name="T21" fmla="*/ 0 h 540"/>
                <a:gd name="T22" fmla="*/ 0 w 276"/>
                <a:gd name="T23" fmla="*/ 0 h 5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
                <a:gd name="T37" fmla="*/ 0 h 540"/>
                <a:gd name="T38" fmla="*/ 276 w 276"/>
                <a:gd name="T39" fmla="*/ 540 h 5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 h="540">
                  <a:moveTo>
                    <a:pt x="0" y="192"/>
                  </a:moveTo>
                  <a:lnTo>
                    <a:pt x="53" y="121"/>
                  </a:lnTo>
                  <a:lnTo>
                    <a:pt x="104" y="84"/>
                  </a:lnTo>
                  <a:lnTo>
                    <a:pt x="125" y="30"/>
                  </a:lnTo>
                  <a:lnTo>
                    <a:pt x="137" y="6"/>
                  </a:lnTo>
                  <a:lnTo>
                    <a:pt x="195" y="0"/>
                  </a:lnTo>
                  <a:lnTo>
                    <a:pt x="276" y="45"/>
                  </a:lnTo>
                  <a:lnTo>
                    <a:pt x="255" y="143"/>
                  </a:lnTo>
                  <a:lnTo>
                    <a:pt x="232" y="198"/>
                  </a:lnTo>
                  <a:lnTo>
                    <a:pt x="179" y="365"/>
                  </a:lnTo>
                  <a:lnTo>
                    <a:pt x="92" y="540"/>
                  </a:lnTo>
                  <a:lnTo>
                    <a:pt x="0" y="192"/>
                  </a:lnTo>
                  <a:close/>
                </a:path>
              </a:pathLst>
            </a:custGeom>
            <a:solidFill>
              <a:srgbClr val="C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09" name="Freeform 107">
              <a:extLst>
                <a:ext uri="{FF2B5EF4-FFF2-40B4-BE49-F238E27FC236}">
                  <a16:creationId xmlns:a16="http://schemas.microsoft.com/office/drawing/2014/main" id="{D381C668-219A-4B51-94B8-A962BF3785D7}"/>
                </a:ext>
              </a:extLst>
            </p:cNvPr>
            <p:cNvSpPr>
              <a:spLocks/>
            </p:cNvSpPr>
            <p:nvPr/>
          </p:nvSpPr>
          <p:spPr bwMode="auto">
            <a:xfrm>
              <a:off x="296" y="1880"/>
              <a:ext cx="43" cy="77"/>
            </a:xfrm>
            <a:custGeom>
              <a:avLst/>
              <a:gdLst>
                <a:gd name="T0" fmla="*/ 0 w 216"/>
                <a:gd name="T1" fmla="*/ 0 h 385"/>
                <a:gd name="T2" fmla="*/ 0 w 216"/>
                <a:gd name="T3" fmla="*/ 0 h 385"/>
                <a:gd name="T4" fmla="*/ 0 w 216"/>
                <a:gd name="T5" fmla="*/ 0 h 385"/>
                <a:gd name="T6" fmla="*/ 0 w 216"/>
                <a:gd name="T7" fmla="*/ 0 h 385"/>
                <a:gd name="T8" fmla="*/ 0 w 216"/>
                <a:gd name="T9" fmla="*/ 0 h 385"/>
                <a:gd name="T10" fmla="*/ 0 w 216"/>
                <a:gd name="T11" fmla="*/ 0 h 385"/>
                <a:gd name="T12" fmla="*/ 0 w 216"/>
                <a:gd name="T13" fmla="*/ 0 h 385"/>
                <a:gd name="T14" fmla="*/ 0 w 216"/>
                <a:gd name="T15" fmla="*/ 0 h 385"/>
                <a:gd name="T16" fmla="*/ 0 w 216"/>
                <a:gd name="T17" fmla="*/ 0 h 385"/>
                <a:gd name="T18" fmla="*/ 0 w 216"/>
                <a:gd name="T19" fmla="*/ 0 h 385"/>
                <a:gd name="T20" fmla="*/ 0 w 216"/>
                <a:gd name="T21" fmla="*/ 0 h 385"/>
                <a:gd name="T22" fmla="*/ 0 w 216"/>
                <a:gd name="T23" fmla="*/ 0 h 385"/>
                <a:gd name="T24" fmla="*/ 0 w 216"/>
                <a:gd name="T25" fmla="*/ 0 h 385"/>
                <a:gd name="T26" fmla="*/ 0 w 216"/>
                <a:gd name="T27" fmla="*/ 0 h 385"/>
                <a:gd name="T28" fmla="*/ 0 w 216"/>
                <a:gd name="T29" fmla="*/ 0 h 385"/>
                <a:gd name="T30" fmla="*/ 0 w 216"/>
                <a:gd name="T31" fmla="*/ 0 h 385"/>
                <a:gd name="T32" fmla="*/ 0 w 216"/>
                <a:gd name="T33" fmla="*/ 0 h 385"/>
                <a:gd name="T34" fmla="*/ 0 w 216"/>
                <a:gd name="T35" fmla="*/ 0 h 385"/>
                <a:gd name="T36" fmla="*/ 0 w 216"/>
                <a:gd name="T37" fmla="*/ 0 h 385"/>
                <a:gd name="T38" fmla="*/ 0 w 216"/>
                <a:gd name="T39" fmla="*/ 0 h 385"/>
                <a:gd name="T40" fmla="*/ 0 w 216"/>
                <a:gd name="T41" fmla="*/ 0 h 385"/>
                <a:gd name="T42" fmla="*/ 0 w 216"/>
                <a:gd name="T43" fmla="*/ 0 h 385"/>
                <a:gd name="T44" fmla="*/ 0 w 216"/>
                <a:gd name="T45" fmla="*/ 0 h 385"/>
                <a:gd name="T46" fmla="*/ 0 w 216"/>
                <a:gd name="T47" fmla="*/ 0 h 385"/>
                <a:gd name="T48" fmla="*/ 0 w 216"/>
                <a:gd name="T49" fmla="*/ 0 h 385"/>
                <a:gd name="T50" fmla="*/ 0 w 216"/>
                <a:gd name="T51" fmla="*/ 0 h 385"/>
                <a:gd name="T52" fmla="*/ 0 w 216"/>
                <a:gd name="T53" fmla="*/ 0 h 385"/>
                <a:gd name="T54" fmla="*/ 0 w 216"/>
                <a:gd name="T55" fmla="*/ 0 h 3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
                <a:gd name="T85" fmla="*/ 0 h 385"/>
                <a:gd name="T86" fmla="*/ 216 w 216"/>
                <a:gd name="T87" fmla="*/ 385 h 3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 h="385">
                  <a:moveTo>
                    <a:pt x="91" y="0"/>
                  </a:moveTo>
                  <a:lnTo>
                    <a:pt x="115" y="25"/>
                  </a:lnTo>
                  <a:lnTo>
                    <a:pt x="165" y="46"/>
                  </a:lnTo>
                  <a:lnTo>
                    <a:pt x="216" y="44"/>
                  </a:lnTo>
                  <a:lnTo>
                    <a:pt x="185" y="132"/>
                  </a:lnTo>
                  <a:lnTo>
                    <a:pt x="147" y="128"/>
                  </a:lnTo>
                  <a:lnTo>
                    <a:pt x="118" y="112"/>
                  </a:lnTo>
                  <a:lnTo>
                    <a:pt x="134" y="138"/>
                  </a:lnTo>
                  <a:lnTo>
                    <a:pt x="177" y="146"/>
                  </a:lnTo>
                  <a:lnTo>
                    <a:pt x="145" y="242"/>
                  </a:lnTo>
                  <a:lnTo>
                    <a:pt x="124" y="312"/>
                  </a:lnTo>
                  <a:lnTo>
                    <a:pt x="115" y="271"/>
                  </a:lnTo>
                  <a:lnTo>
                    <a:pt x="103" y="197"/>
                  </a:lnTo>
                  <a:lnTo>
                    <a:pt x="102" y="155"/>
                  </a:lnTo>
                  <a:lnTo>
                    <a:pt x="94" y="173"/>
                  </a:lnTo>
                  <a:lnTo>
                    <a:pt x="94" y="222"/>
                  </a:lnTo>
                  <a:lnTo>
                    <a:pt x="103" y="290"/>
                  </a:lnTo>
                  <a:lnTo>
                    <a:pt x="110" y="333"/>
                  </a:lnTo>
                  <a:lnTo>
                    <a:pt x="91" y="385"/>
                  </a:lnTo>
                  <a:lnTo>
                    <a:pt x="55" y="250"/>
                  </a:lnTo>
                  <a:lnTo>
                    <a:pt x="39" y="204"/>
                  </a:lnTo>
                  <a:lnTo>
                    <a:pt x="12" y="135"/>
                  </a:lnTo>
                  <a:lnTo>
                    <a:pt x="0" y="115"/>
                  </a:lnTo>
                  <a:lnTo>
                    <a:pt x="16" y="88"/>
                  </a:lnTo>
                  <a:lnTo>
                    <a:pt x="64" y="64"/>
                  </a:lnTo>
                  <a:lnTo>
                    <a:pt x="81" y="87"/>
                  </a:lnTo>
                  <a:lnTo>
                    <a:pt x="71" y="46"/>
                  </a:lnTo>
                  <a:lnTo>
                    <a:pt x="9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10" name="Group 108">
            <a:extLst>
              <a:ext uri="{FF2B5EF4-FFF2-40B4-BE49-F238E27FC236}">
                <a16:creationId xmlns:a16="http://schemas.microsoft.com/office/drawing/2014/main" id="{49C7C345-EBF4-47D3-A504-8B24F69A7B8E}"/>
              </a:ext>
            </a:extLst>
          </p:cNvPr>
          <p:cNvGrpSpPr>
            <a:grpSpLocks/>
          </p:cNvGrpSpPr>
          <p:nvPr/>
        </p:nvGrpSpPr>
        <p:grpSpPr bwMode="auto">
          <a:xfrm>
            <a:off x="406400" y="3612932"/>
            <a:ext cx="111125" cy="120650"/>
            <a:chOff x="278" y="1810"/>
            <a:chExt cx="70" cy="76"/>
          </a:xfrm>
        </p:grpSpPr>
        <p:sp>
          <p:nvSpPr>
            <p:cNvPr id="111" name="Freeform 109">
              <a:extLst>
                <a:ext uri="{FF2B5EF4-FFF2-40B4-BE49-F238E27FC236}">
                  <a16:creationId xmlns:a16="http://schemas.microsoft.com/office/drawing/2014/main" id="{91033836-8BCA-4D7C-B457-0AEAE741B71F}"/>
                </a:ext>
              </a:extLst>
            </p:cNvPr>
            <p:cNvSpPr>
              <a:spLocks/>
            </p:cNvSpPr>
            <p:nvPr/>
          </p:nvSpPr>
          <p:spPr bwMode="auto">
            <a:xfrm>
              <a:off x="297" y="1815"/>
              <a:ext cx="51" cy="71"/>
            </a:xfrm>
            <a:custGeom>
              <a:avLst/>
              <a:gdLst>
                <a:gd name="T0" fmla="*/ 0 w 256"/>
                <a:gd name="T1" fmla="*/ 0 h 356"/>
                <a:gd name="T2" fmla="*/ 0 w 256"/>
                <a:gd name="T3" fmla="*/ 0 h 356"/>
                <a:gd name="T4" fmla="*/ 0 w 256"/>
                <a:gd name="T5" fmla="*/ 0 h 356"/>
                <a:gd name="T6" fmla="*/ 0 w 256"/>
                <a:gd name="T7" fmla="*/ 0 h 356"/>
                <a:gd name="T8" fmla="*/ 0 w 256"/>
                <a:gd name="T9" fmla="*/ 0 h 356"/>
                <a:gd name="T10" fmla="*/ 0 w 256"/>
                <a:gd name="T11" fmla="*/ 0 h 356"/>
                <a:gd name="T12" fmla="*/ 0 w 256"/>
                <a:gd name="T13" fmla="*/ 0 h 356"/>
                <a:gd name="T14" fmla="*/ 0 w 256"/>
                <a:gd name="T15" fmla="*/ 0 h 356"/>
                <a:gd name="T16" fmla="*/ 0 w 256"/>
                <a:gd name="T17" fmla="*/ 0 h 356"/>
                <a:gd name="T18" fmla="*/ 0 w 256"/>
                <a:gd name="T19" fmla="*/ 0 h 356"/>
                <a:gd name="T20" fmla="*/ 0 w 256"/>
                <a:gd name="T21" fmla="*/ 0 h 356"/>
                <a:gd name="T22" fmla="*/ 0 w 256"/>
                <a:gd name="T23" fmla="*/ 0 h 356"/>
                <a:gd name="T24" fmla="*/ 0 w 256"/>
                <a:gd name="T25" fmla="*/ 0 h 356"/>
                <a:gd name="T26" fmla="*/ 0 w 256"/>
                <a:gd name="T27" fmla="*/ 0 h 356"/>
                <a:gd name="T28" fmla="*/ 0 w 256"/>
                <a:gd name="T29" fmla="*/ 0 h 356"/>
                <a:gd name="T30" fmla="*/ 0 w 256"/>
                <a:gd name="T31" fmla="*/ 0 h 356"/>
                <a:gd name="T32" fmla="*/ 0 w 256"/>
                <a:gd name="T33" fmla="*/ 0 h 356"/>
                <a:gd name="T34" fmla="*/ 0 w 256"/>
                <a:gd name="T35" fmla="*/ 0 h 356"/>
                <a:gd name="T36" fmla="*/ 0 w 256"/>
                <a:gd name="T37" fmla="*/ 0 h 356"/>
                <a:gd name="T38" fmla="*/ 0 w 256"/>
                <a:gd name="T39" fmla="*/ 0 h 356"/>
                <a:gd name="T40" fmla="*/ 0 w 256"/>
                <a:gd name="T41" fmla="*/ 0 h 356"/>
                <a:gd name="T42" fmla="*/ 0 w 256"/>
                <a:gd name="T43" fmla="*/ 0 h 356"/>
                <a:gd name="T44" fmla="*/ 0 w 256"/>
                <a:gd name="T45" fmla="*/ 0 h 356"/>
                <a:gd name="T46" fmla="*/ 0 w 256"/>
                <a:gd name="T47" fmla="*/ 0 h 356"/>
                <a:gd name="T48" fmla="*/ 0 w 256"/>
                <a:gd name="T49" fmla="*/ 0 h 356"/>
                <a:gd name="T50" fmla="*/ 0 w 256"/>
                <a:gd name="T51" fmla="*/ 0 h 356"/>
                <a:gd name="T52" fmla="*/ 0 w 256"/>
                <a:gd name="T53" fmla="*/ 0 h 356"/>
                <a:gd name="T54" fmla="*/ 0 w 256"/>
                <a:gd name="T55" fmla="*/ 0 h 356"/>
                <a:gd name="T56" fmla="*/ 0 w 256"/>
                <a:gd name="T57" fmla="*/ 0 h 356"/>
                <a:gd name="T58" fmla="*/ 0 w 256"/>
                <a:gd name="T59" fmla="*/ 0 h 356"/>
                <a:gd name="T60" fmla="*/ 0 w 256"/>
                <a:gd name="T61" fmla="*/ 0 h 356"/>
                <a:gd name="T62" fmla="*/ 0 w 256"/>
                <a:gd name="T63" fmla="*/ 0 h 356"/>
                <a:gd name="T64" fmla="*/ 0 w 256"/>
                <a:gd name="T65" fmla="*/ 0 h 356"/>
                <a:gd name="T66" fmla="*/ 0 w 256"/>
                <a:gd name="T67" fmla="*/ 0 h 356"/>
                <a:gd name="T68" fmla="*/ 0 w 256"/>
                <a:gd name="T69" fmla="*/ 0 h 356"/>
                <a:gd name="T70" fmla="*/ 0 w 256"/>
                <a:gd name="T71" fmla="*/ 0 h 356"/>
                <a:gd name="T72" fmla="*/ 0 w 256"/>
                <a:gd name="T73" fmla="*/ 0 h 356"/>
                <a:gd name="T74" fmla="*/ 0 w 256"/>
                <a:gd name="T75" fmla="*/ 0 h 356"/>
                <a:gd name="T76" fmla="*/ 0 w 256"/>
                <a:gd name="T77" fmla="*/ 0 h 356"/>
                <a:gd name="T78" fmla="*/ 0 w 256"/>
                <a:gd name="T79" fmla="*/ 0 h 356"/>
                <a:gd name="T80" fmla="*/ 0 w 256"/>
                <a:gd name="T81" fmla="*/ 0 h 356"/>
                <a:gd name="T82" fmla="*/ 0 w 256"/>
                <a:gd name="T83" fmla="*/ 0 h 356"/>
                <a:gd name="T84" fmla="*/ 0 w 256"/>
                <a:gd name="T85" fmla="*/ 0 h 356"/>
                <a:gd name="T86" fmla="*/ 0 w 256"/>
                <a:gd name="T87" fmla="*/ 0 h 356"/>
                <a:gd name="T88" fmla="*/ 0 w 256"/>
                <a:gd name="T89" fmla="*/ 0 h 356"/>
                <a:gd name="T90" fmla="*/ 0 w 256"/>
                <a:gd name="T91" fmla="*/ 0 h 356"/>
                <a:gd name="T92" fmla="*/ 0 w 256"/>
                <a:gd name="T93" fmla="*/ 0 h 356"/>
                <a:gd name="T94" fmla="*/ 0 w 256"/>
                <a:gd name="T95" fmla="*/ 0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356"/>
                <a:gd name="T146" fmla="*/ 256 w 256"/>
                <a:gd name="T147" fmla="*/ 356 h 3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356">
                  <a:moveTo>
                    <a:pt x="3" y="130"/>
                  </a:moveTo>
                  <a:lnTo>
                    <a:pt x="11" y="155"/>
                  </a:lnTo>
                  <a:lnTo>
                    <a:pt x="26" y="167"/>
                  </a:lnTo>
                  <a:lnTo>
                    <a:pt x="35" y="187"/>
                  </a:lnTo>
                  <a:lnTo>
                    <a:pt x="45" y="203"/>
                  </a:lnTo>
                  <a:lnTo>
                    <a:pt x="61" y="218"/>
                  </a:lnTo>
                  <a:lnTo>
                    <a:pt x="73" y="227"/>
                  </a:lnTo>
                  <a:lnTo>
                    <a:pt x="93" y="238"/>
                  </a:lnTo>
                  <a:lnTo>
                    <a:pt x="96" y="252"/>
                  </a:lnTo>
                  <a:lnTo>
                    <a:pt x="96" y="270"/>
                  </a:lnTo>
                  <a:lnTo>
                    <a:pt x="91" y="315"/>
                  </a:lnTo>
                  <a:lnTo>
                    <a:pt x="127" y="341"/>
                  </a:lnTo>
                  <a:lnTo>
                    <a:pt x="157" y="354"/>
                  </a:lnTo>
                  <a:lnTo>
                    <a:pt x="182" y="356"/>
                  </a:lnTo>
                  <a:lnTo>
                    <a:pt x="207" y="354"/>
                  </a:lnTo>
                  <a:lnTo>
                    <a:pt x="216" y="325"/>
                  </a:lnTo>
                  <a:lnTo>
                    <a:pt x="222" y="260"/>
                  </a:lnTo>
                  <a:lnTo>
                    <a:pt x="237" y="237"/>
                  </a:lnTo>
                  <a:lnTo>
                    <a:pt x="248" y="204"/>
                  </a:lnTo>
                  <a:lnTo>
                    <a:pt x="250" y="173"/>
                  </a:lnTo>
                  <a:lnTo>
                    <a:pt x="255" y="131"/>
                  </a:lnTo>
                  <a:lnTo>
                    <a:pt x="256" y="107"/>
                  </a:lnTo>
                  <a:lnTo>
                    <a:pt x="255" y="92"/>
                  </a:lnTo>
                  <a:lnTo>
                    <a:pt x="248" y="66"/>
                  </a:lnTo>
                  <a:lnTo>
                    <a:pt x="234" y="52"/>
                  </a:lnTo>
                  <a:lnTo>
                    <a:pt x="215" y="48"/>
                  </a:lnTo>
                  <a:lnTo>
                    <a:pt x="208" y="33"/>
                  </a:lnTo>
                  <a:lnTo>
                    <a:pt x="191" y="23"/>
                  </a:lnTo>
                  <a:lnTo>
                    <a:pt x="173" y="33"/>
                  </a:lnTo>
                  <a:lnTo>
                    <a:pt x="160" y="12"/>
                  </a:lnTo>
                  <a:lnTo>
                    <a:pt x="140" y="5"/>
                  </a:lnTo>
                  <a:lnTo>
                    <a:pt x="118" y="24"/>
                  </a:lnTo>
                  <a:lnTo>
                    <a:pt x="108" y="0"/>
                  </a:lnTo>
                  <a:lnTo>
                    <a:pt x="78" y="3"/>
                  </a:lnTo>
                  <a:lnTo>
                    <a:pt x="63" y="42"/>
                  </a:lnTo>
                  <a:lnTo>
                    <a:pt x="60" y="64"/>
                  </a:lnTo>
                  <a:lnTo>
                    <a:pt x="57" y="93"/>
                  </a:lnTo>
                  <a:lnTo>
                    <a:pt x="51" y="131"/>
                  </a:lnTo>
                  <a:lnTo>
                    <a:pt x="43" y="116"/>
                  </a:lnTo>
                  <a:lnTo>
                    <a:pt x="39" y="89"/>
                  </a:lnTo>
                  <a:lnTo>
                    <a:pt x="34" y="70"/>
                  </a:lnTo>
                  <a:lnTo>
                    <a:pt x="27" y="61"/>
                  </a:lnTo>
                  <a:lnTo>
                    <a:pt x="12" y="54"/>
                  </a:lnTo>
                  <a:lnTo>
                    <a:pt x="4" y="57"/>
                  </a:lnTo>
                  <a:lnTo>
                    <a:pt x="0" y="66"/>
                  </a:lnTo>
                  <a:lnTo>
                    <a:pt x="5" y="80"/>
                  </a:lnTo>
                  <a:lnTo>
                    <a:pt x="7" y="107"/>
                  </a:lnTo>
                  <a:lnTo>
                    <a:pt x="3" y="130"/>
                  </a:lnTo>
                  <a:close/>
                </a:path>
              </a:pathLst>
            </a:custGeom>
            <a:solidFill>
              <a:srgbClr val="FFC080"/>
            </a:solidFill>
            <a:ln w="3175">
              <a:solidFill>
                <a:srgbClr val="402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2" name="Freeform 110">
              <a:extLst>
                <a:ext uri="{FF2B5EF4-FFF2-40B4-BE49-F238E27FC236}">
                  <a16:creationId xmlns:a16="http://schemas.microsoft.com/office/drawing/2014/main" id="{E38ADA22-088A-460C-BAE6-BB92FD8E17B9}"/>
                </a:ext>
              </a:extLst>
            </p:cNvPr>
            <p:cNvSpPr>
              <a:spLocks/>
            </p:cNvSpPr>
            <p:nvPr/>
          </p:nvSpPr>
          <p:spPr bwMode="auto">
            <a:xfrm>
              <a:off x="320" y="1820"/>
              <a:ext cx="26" cy="27"/>
            </a:xfrm>
            <a:custGeom>
              <a:avLst/>
              <a:gdLst>
                <a:gd name="T0" fmla="*/ 0 w 129"/>
                <a:gd name="T1" fmla="*/ 0 h 134"/>
                <a:gd name="T2" fmla="*/ 0 w 129"/>
                <a:gd name="T3" fmla="*/ 0 h 134"/>
                <a:gd name="T4" fmla="*/ 0 w 129"/>
                <a:gd name="T5" fmla="*/ 0 h 134"/>
                <a:gd name="T6" fmla="*/ 0 w 129"/>
                <a:gd name="T7" fmla="*/ 0 h 134"/>
                <a:gd name="T8" fmla="*/ 0 w 129"/>
                <a:gd name="T9" fmla="*/ 0 h 134"/>
                <a:gd name="T10" fmla="*/ 0 w 129"/>
                <a:gd name="T11" fmla="*/ 0 h 134"/>
                <a:gd name="T12" fmla="*/ 0 w 129"/>
                <a:gd name="T13" fmla="*/ 0 h 134"/>
                <a:gd name="T14" fmla="*/ 0 w 129"/>
                <a:gd name="T15" fmla="*/ 0 h 134"/>
                <a:gd name="T16" fmla="*/ 0 w 129"/>
                <a:gd name="T17" fmla="*/ 0 h 134"/>
                <a:gd name="T18" fmla="*/ 0 w 129"/>
                <a:gd name="T19" fmla="*/ 0 h 134"/>
                <a:gd name="T20" fmla="*/ 0 w 129"/>
                <a:gd name="T21" fmla="*/ 0 h 134"/>
                <a:gd name="T22" fmla="*/ 0 w 129"/>
                <a:gd name="T23" fmla="*/ 0 h 134"/>
                <a:gd name="T24" fmla="*/ 0 w 129"/>
                <a:gd name="T25" fmla="*/ 0 h 134"/>
                <a:gd name="T26" fmla="*/ 0 w 129"/>
                <a:gd name="T27" fmla="*/ 0 h 134"/>
                <a:gd name="T28" fmla="*/ 0 w 129"/>
                <a:gd name="T29" fmla="*/ 0 h 134"/>
                <a:gd name="T30" fmla="*/ 0 w 129"/>
                <a:gd name="T31" fmla="*/ 0 h 134"/>
                <a:gd name="T32" fmla="*/ 0 w 129"/>
                <a:gd name="T33" fmla="*/ 0 h 134"/>
                <a:gd name="T34" fmla="*/ 0 w 129"/>
                <a:gd name="T35" fmla="*/ 0 h 134"/>
                <a:gd name="T36" fmla="*/ 0 w 129"/>
                <a:gd name="T37" fmla="*/ 0 h 134"/>
                <a:gd name="T38" fmla="*/ 0 w 129"/>
                <a:gd name="T39" fmla="*/ 0 h 134"/>
                <a:gd name="T40" fmla="*/ 0 w 129"/>
                <a:gd name="T41" fmla="*/ 0 h 134"/>
                <a:gd name="T42" fmla="*/ 0 w 129"/>
                <a:gd name="T43" fmla="*/ 0 h 134"/>
                <a:gd name="T44" fmla="*/ 0 w 129"/>
                <a:gd name="T45" fmla="*/ 0 h 134"/>
                <a:gd name="T46" fmla="*/ 0 w 129"/>
                <a:gd name="T47" fmla="*/ 0 h 134"/>
                <a:gd name="T48" fmla="*/ 0 w 129"/>
                <a:gd name="T49" fmla="*/ 0 h 134"/>
                <a:gd name="T50" fmla="*/ 0 w 129"/>
                <a:gd name="T51" fmla="*/ 0 h 134"/>
                <a:gd name="T52" fmla="*/ 0 w 129"/>
                <a:gd name="T53" fmla="*/ 0 h 134"/>
                <a:gd name="T54" fmla="*/ 0 w 129"/>
                <a:gd name="T55" fmla="*/ 0 h 134"/>
                <a:gd name="T56" fmla="*/ 0 w 129"/>
                <a:gd name="T57" fmla="*/ 0 h 134"/>
                <a:gd name="T58" fmla="*/ 0 w 129"/>
                <a:gd name="T59" fmla="*/ 0 h 134"/>
                <a:gd name="T60" fmla="*/ 0 w 129"/>
                <a:gd name="T61" fmla="*/ 0 h 134"/>
                <a:gd name="T62" fmla="*/ 0 w 129"/>
                <a:gd name="T63" fmla="*/ 0 h 134"/>
                <a:gd name="T64" fmla="*/ 0 w 129"/>
                <a:gd name="T65" fmla="*/ 0 h 134"/>
                <a:gd name="T66" fmla="*/ 0 w 129"/>
                <a:gd name="T67" fmla="*/ 0 h 134"/>
                <a:gd name="T68" fmla="*/ 0 w 129"/>
                <a:gd name="T69" fmla="*/ 0 h 134"/>
                <a:gd name="T70" fmla="*/ 0 w 129"/>
                <a:gd name="T71" fmla="*/ 0 h 134"/>
                <a:gd name="T72" fmla="*/ 0 w 129"/>
                <a:gd name="T73" fmla="*/ 0 h 134"/>
                <a:gd name="T74" fmla="*/ 0 w 129"/>
                <a:gd name="T75" fmla="*/ 0 h 134"/>
                <a:gd name="T76" fmla="*/ 0 w 129"/>
                <a:gd name="T77" fmla="*/ 0 h 134"/>
                <a:gd name="T78" fmla="*/ 0 w 129"/>
                <a:gd name="T79" fmla="*/ 0 h 134"/>
                <a:gd name="T80" fmla="*/ 0 w 129"/>
                <a:gd name="T81" fmla="*/ 0 h 134"/>
                <a:gd name="T82" fmla="*/ 0 w 129"/>
                <a:gd name="T83" fmla="*/ 0 h 134"/>
                <a:gd name="T84" fmla="*/ 0 w 129"/>
                <a:gd name="T85" fmla="*/ 0 h 134"/>
                <a:gd name="T86" fmla="*/ 0 w 129"/>
                <a:gd name="T87" fmla="*/ 0 h 134"/>
                <a:gd name="T88" fmla="*/ 0 w 129"/>
                <a:gd name="T89" fmla="*/ 0 h 134"/>
                <a:gd name="T90" fmla="*/ 0 w 129"/>
                <a:gd name="T91" fmla="*/ 0 h 134"/>
                <a:gd name="T92" fmla="*/ 0 w 129"/>
                <a:gd name="T93" fmla="*/ 0 h 134"/>
                <a:gd name="T94" fmla="*/ 0 w 129"/>
                <a:gd name="T95" fmla="*/ 0 h 134"/>
                <a:gd name="T96" fmla="*/ 0 w 129"/>
                <a:gd name="T97" fmla="*/ 0 h 134"/>
                <a:gd name="T98" fmla="*/ 0 w 129"/>
                <a:gd name="T99" fmla="*/ 0 h 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9"/>
                <a:gd name="T151" fmla="*/ 0 h 134"/>
                <a:gd name="T152" fmla="*/ 129 w 129"/>
                <a:gd name="T153" fmla="*/ 134 h 1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9" h="134">
                  <a:moveTo>
                    <a:pt x="6" y="2"/>
                  </a:moveTo>
                  <a:lnTo>
                    <a:pt x="13" y="30"/>
                  </a:lnTo>
                  <a:lnTo>
                    <a:pt x="22" y="49"/>
                  </a:lnTo>
                  <a:lnTo>
                    <a:pt x="11" y="91"/>
                  </a:lnTo>
                  <a:lnTo>
                    <a:pt x="18" y="100"/>
                  </a:lnTo>
                  <a:lnTo>
                    <a:pt x="28" y="104"/>
                  </a:lnTo>
                  <a:lnTo>
                    <a:pt x="41" y="102"/>
                  </a:lnTo>
                  <a:lnTo>
                    <a:pt x="51" y="79"/>
                  </a:lnTo>
                  <a:lnTo>
                    <a:pt x="60" y="61"/>
                  </a:lnTo>
                  <a:lnTo>
                    <a:pt x="55" y="36"/>
                  </a:lnTo>
                  <a:lnTo>
                    <a:pt x="53" y="9"/>
                  </a:lnTo>
                  <a:lnTo>
                    <a:pt x="60" y="12"/>
                  </a:lnTo>
                  <a:lnTo>
                    <a:pt x="62" y="37"/>
                  </a:lnTo>
                  <a:lnTo>
                    <a:pt x="65" y="54"/>
                  </a:lnTo>
                  <a:lnTo>
                    <a:pt x="65" y="68"/>
                  </a:lnTo>
                  <a:lnTo>
                    <a:pt x="56" y="83"/>
                  </a:lnTo>
                  <a:lnTo>
                    <a:pt x="47" y="100"/>
                  </a:lnTo>
                  <a:lnTo>
                    <a:pt x="46" y="116"/>
                  </a:lnTo>
                  <a:lnTo>
                    <a:pt x="56" y="123"/>
                  </a:lnTo>
                  <a:lnTo>
                    <a:pt x="75" y="120"/>
                  </a:lnTo>
                  <a:lnTo>
                    <a:pt x="86" y="106"/>
                  </a:lnTo>
                  <a:lnTo>
                    <a:pt x="104" y="84"/>
                  </a:lnTo>
                  <a:lnTo>
                    <a:pt x="103" y="70"/>
                  </a:lnTo>
                  <a:lnTo>
                    <a:pt x="101" y="45"/>
                  </a:lnTo>
                  <a:lnTo>
                    <a:pt x="107" y="65"/>
                  </a:lnTo>
                  <a:lnTo>
                    <a:pt x="108" y="84"/>
                  </a:lnTo>
                  <a:lnTo>
                    <a:pt x="94" y="103"/>
                  </a:lnTo>
                  <a:lnTo>
                    <a:pt x="93" y="117"/>
                  </a:lnTo>
                  <a:lnTo>
                    <a:pt x="96" y="128"/>
                  </a:lnTo>
                  <a:lnTo>
                    <a:pt x="104" y="131"/>
                  </a:lnTo>
                  <a:lnTo>
                    <a:pt x="113" y="125"/>
                  </a:lnTo>
                  <a:lnTo>
                    <a:pt x="129" y="109"/>
                  </a:lnTo>
                  <a:lnTo>
                    <a:pt x="116" y="127"/>
                  </a:lnTo>
                  <a:lnTo>
                    <a:pt x="111" y="134"/>
                  </a:lnTo>
                  <a:lnTo>
                    <a:pt x="97" y="134"/>
                  </a:lnTo>
                  <a:lnTo>
                    <a:pt x="91" y="126"/>
                  </a:lnTo>
                  <a:lnTo>
                    <a:pt x="87" y="114"/>
                  </a:lnTo>
                  <a:lnTo>
                    <a:pt x="79" y="125"/>
                  </a:lnTo>
                  <a:lnTo>
                    <a:pt x="63" y="127"/>
                  </a:lnTo>
                  <a:lnTo>
                    <a:pt x="49" y="127"/>
                  </a:lnTo>
                  <a:lnTo>
                    <a:pt x="43" y="116"/>
                  </a:lnTo>
                  <a:lnTo>
                    <a:pt x="41" y="106"/>
                  </a:lnTo>
                  <a:lnTo>
                    <a:pt x="35" y="109"/>
                  </a:lnTo>
                  <a:lnTo>
                    <a:pt x="24" y="109"/>
                  </a:lnTo>
                  <a:lnTo>
                    <a:pt x="11" y="101"/>
                  </a:lnTo>
                  <a:lnTo>
                    <a:pt x="8" y="86"/>
                  </a:lnTo>
                  <a:lnTo>
                    <a:pt x="18" y="51"/>
                  </a:lnTo>
                  <a:lnTo>
                    <a:pt x="7" y="29"/>
                  </a:lnTo>
                  <a:lnTo>
                    <a:pt x="0" y="0"/>
                  </a:lnTo>
                  <a:lnTo>
                    <a:pt x="6"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3" name="Freeform 111">
              <a:extLst>
                <a:ext uri="{FF2B5EF4-FFF2-40B4-BE49-F238E27FC236}">
                  <a16:creationId xmlns:a16="http://schemas.microsoft.com/office/drawing/2014/main" id="{E7BD8E4A-9E5F-4EC2-9F6A-B336BF178E4E}"/>
                </a:ext>
              </a:extLst>
            </p:cNvPr>
            <p:cNvSpPr>
              <a:spLocks/>
            </p:cNvSpPr>
            <p:nvPr/>
          </p:nvSpPr>
          <p:spPr bwMode="auto">
            <a:xfrm>
              <a:off x="325" y="1834"/>
              <a:ext cx="4" cy="1"/>
            </a:xfrm>
            <a:custGeom>
              <a:avLst/>
              <a:gdLst>
                <a:gd name="T0" fmla="*/ 0 w 20"/>
                <a:gd name="T1" fmla="*/ 0 h 5"/>
                <a:gd name="T2" fmla="*/ 0 w 20"/>
                <a:gd name="T3" fmla="*/ 0 h 5"/>
                <a:gd name="T4" fmla="*/ 0 w 20"/>
                <a:gd name="T5" fmla="*/ 0 h 5"/>
                <a:gd name="T6" fmla="*/ 0 w 20"/>
                <a:gd name="T7" fmla="*/ 0 h 5"/>
                <a:gd name="T8" fmla="*/ 0 w 20"/>
                <a:gd name="T9" fmla="*/ 0 h 5"/>
                <a:gd name="T10" fmla="*/ 0 60000 65536"/>
                <a:gd name="T11" fmla="*/ 0 60000 65536"/>
                <a:gd name="T12" fmla="*/ 0 60000 65536"/>
                <a:gd name="T13" fmla="*/ 0 60000 65536"/>
                <a:gd name="T14" fmla="*/ 0 60000 65536"/>
                <a:gd name="T15" fmla="*/ 0 w 20"/>
                <a:gd name="T16" fmla="*/ 0 h 5"/>
                <a:gd name="T17" fmla="*/ 20 w 20"/>
                <a:gd name="T18" fmla="*/ 5 h 5"/>
              </a:gdLst>
              <a:ahLst/>
              <a:cxnLst>
                <a:cxn ang="T10">
                  <a:pos x="T0" y="T1"/>
                </a:cxn>
                <a:cxn ang="T11">
                  <a:pos x="T2" y="T3"/>
                </a:cxn>
                <a:cxn ang="T12">
                  <a:pos x="T4" y="T5"/>
                </a:cxn>
                <a:cxn ang="T13">
                  <a:pos x="T6" y="T7"/>
                </a:cxn>
                <a:cxn ang="T14">
                  <a:pos x="T8" y="T9"/>
                </a:cxn>
              </a:cxnLst>
              <a:rect l="T15" t="T16" r="T17" b="T18"/>
              <a:pathLst>
                <a:path w="20" h="5">
                  <a:moveTo>
                    <a:pt x="0" y="5"/>
                  </a:moveTo>
                  <a:lnTo>
                    <a:pt x="6" y="4"/>
                  </a:lnTo>
                  <a:lnTo>
                    <a:pt x="20" y="4"/>
                  </a:lnTo>
                  <a:lnTo>
                    <a:pt x="5" y="0"/>
                  </a:lnTo>
                  <a:lnTo>
                    <a:pt x="0"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4" name="Freeform 112">
              <a:extLst>
                <a:ext uri="{FF2B5EF4-FFF2-40B4-BE49-F238E27FC236}">
                  <a16:creationId xmlns:a16="http://schemas.microsoft.com/office/drawing/2014/main" id="{E0F760CF-5147-42CB-88FE-CFECBEE368D2}"/>
                </a:ext>
              </a:extLst>
            </p:cNvPr>
            <p:cNvSpPr>
              <a:spLocks/>
            </p:cNvSpPr>
            <p:nvPr/>
          </p:nvSpPr>
          <p:spPr bwMode="auto">
            <a:xfrm>
              <a:off x="330" y="1838"/>
              <a:ext cx="6" cy="2"/>
            </a:xfrm>
            <a:custGeom>
              <a:avLst/>
              <a:gdLst>
                <a:gd name="T0" fmla="*/ 0 w 27"/>
                <a:gd name="T1" fmla="*/ 0 h 9"/>
                <a:gd name="T2" fmla="*/ 0 w 27"/>
                <a:gd name="T3" fmla="*/ 0 h 9"/>
                <a:gd name="T4" fmla="*/ 0 w 27"/>
                <a:gd name="T5" fmla="*/ 0 h 9"/>
                <a:gd name="T6" fmla="*/ 0 w 27"/>
                <a:gd name="T7" fmla="*/ 0 h 9"/>
                <a:gd name="T8" fmla="*/ 0 w 27"/>
                <a:gd name="T9" fmla="*/ 0 h 9"/>
                <a:gd name="T10" fmla="*/ 0 w 27"/>
                <a:gd name="T11" fmla="*/ 0 h 9"/>
                <a:gd name="T12" fmla="*/ 0 w 27"/>
                <a:gd name="T13" fmla="*/ 0 h 9"/>
                <a:gd name="T14" fmla="*/ 0 w 27"/>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
                <a:gd name="T26" fmla="*/ 27 w 2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
                  <a:moveTo>
                    <a:pt x="27" y="7"/>
                  </a:moveTo>
                  <a:lnTo>
                    <a:pt x="23" y="3"/>
                  </a:lnTo>
                  <a:lnTo>
                    <a:pt x="17" y="1"/>
                  </a:lnTo>
                  <a:lnTo>
                    <a:pt x="6" y="0"/>
                  </a:lnTo>
                  <a:lnTo>
                    <a:pt x="0" y="9"/>
                  </a:lnTo>
                  <a:lnTo>
                    <a:pt x="8" y="3"/>
                  </a:lnTo>
                  <a:lnTo>
                    <a:pt x="15" y="2"/>
                  </a:lnTo>
                  <a:lnTo>
                    <a:pt x="27" y="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5" name="Freeform 113">
              <a:extLst>
                <a:ext uri="{FF2B5EF4-FFF2-40B4-BE49-F238E27FC236}">
                  <a16:creationId xmlns:a16="http://schemas.microsoft.com/office/drawing/2014/main" id="{9A3F976B-4DF3-4A1D-801B-0A3489293884}"/>
                </a:ext>
              </a:extLst>
            </p:cNvPr>
            <p:cNvSpPr>
              <a:spLocks/>
            </p:cNvSpPr>
            <p:nvPr/>
          </p:nvSpPr>
          <p:spPr bwMode="auto">
            <a:xfrm>
              <a:off x="340" y="1841"/>
              <a:ext cx="4" cy="1"/>
            </a:xfrm>
            <a:custGeom>
              <a:avLst/>
              <a:gdLst>
                <a:gd name="T0" fmla="*/ 0 w 20"/>
                <a:gd name="T1" fmla="*/ 0 h 4"/>
                <a:gd name="T2" fmla="*/ 0 w 20"/>
                <a:gd name="T3" fmla="*/ 0 h 4"/>
                <a:gd name="T4" fmla="*/ 0 w 20"/>
                <a:gd name="T5" fmla="*/ 0 h 4"/>
                <a:gd name="T6" fmla="*/ 0 w 20"/>
                <a:gd name="T7" fmla="*/ 0 h 4"/>
                <a:gd name="T8" fmla="*/ 0 w 20"/>
                <a:gd name="T9" fmla="*/ 0 h 4"/>
                <a:gd name="T10" fmla="*/ 0 w 20"/>
                <a:gd name="T11" fmla="*/ 0 h 4"/>
                <a:gd name="T12" fmla="*/ 0 w 20"/>
                <a:gd name="T13" fmla="*/ 0 h 4"/>
                <a:gd name="T14" fmla="*/ 0 60000 65536"/>
                <a:gd name="T15" fmla="*/ 0 60000 65536"/>
                <a:gd name="T16" fmla="*/ 0 60000 65536"/>
                <a:gd name="T17" fmla="*/ 0 60000 65536"/>
                <a:gd name="T18" fmla="*/ 0 60000 65536"/>
                <a:gd name="T19" fmla="*/ 0 60000 65536"/>
                <a:gd name="T20" fmla="*/ 0 60000 65536"/>
                <a:gd name="T21" fmla="*/ 0 w 20"/>
                <a:gd name="T22" fmla="*/ 0 h 4"/>
                <a:gd name="T23" fmla="*/ 20 w 2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
                  <a:moveTo>
                    <a:pt x="0" y="2"/>
                  </a:moveTo>
                  <a:lnTo>
                    <a:pt x="4" y="0"/>
                  </a:lnTo>
                  <a:lnTo>
                    <a:pt x="11" y="0"/>
                  </a:lnTo>
                  <a:lnTo>
                    <a:pt x="20" y="4"/>
                  </a:lnTo>
                  <a:lnTo>
                    <a:pt x="15" y="3"/>
                  </a:lnTo>
                  <a:lnTo>
                    <a:pt x="11" y="1"/>
                  </a:lnTo>
                  <a:lnTo>
                    <a:pt x="0"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6" name="Freeform 114">
              <a:extLst>
                <a:ext uri="{FF2B5EF4-FFF2-40B4-BE49-F238E27FC236}">
                  <a16:creationId xmlns:a16="http://schemas.microsoft.com/office/drawing/2014/main" id="{A1B59678-70C2-4186-A427-EA6016744798}"/>
                </a:ext>
              </a:extLst>
            </p:cNvPr>
            <p:cNvSpPr>
              <a:spLocks/>
            </p:cNvSpPr>
            <p:nvPr/>
          </p:nvSpPr>
          <p:spPr bwMode="auto">
            <a:xfrm>
              <a:off x="323" y="1845"/>
              <a:ext cx="6" cy="15"/>
            </a:xfrm>
            <a:custGeom>
              <a:avLst/>
              <a:gdLst>
                <a:gd name="T0" fmla="*/ 0 w 31"/>
                <a:gd name="T1" fmla="*/ 0 h 74"/>
                <a:gd name="T2" fmla="*/ 0 w 31"/>
                <a:gd name="T3" fmla="*/ 0 h 74"/>
                <a:gd name="T4" fmla="*/ 0 w 31"/>
                <a:gd name="T5" fmla="*/ 0 h 74"/>
                <a:gd name="T6" fmla="*/ 0 w 31"/>
                <a:gd name="T7" fmla="*/ 0 h 74"/>
                <a:gd name="T8" fmla="*/ 0 w 31"/>
                <a:gd name="T9" fmla="*/ 0 h 74"/>
                <a:gd name="T10" fmla="*/ 0 w 31"/>
                <a:gd name="T11" fmla="*/ 0 h 74"/>
                <a:gd name="T12" fmla="*/ 0 w 31"/>
                <a:gd name="T13" fmla="*/ 0 h 74"/>
                <a:gd name="T14" fmla="*/ 0 w 31"/>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74"/>
                <a:gd name="T26" fmla="*/ 31 w 31"/>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74">
                  <a:moveTo>
                    <a:pt x="0" y="0"/>
                  </a:moveTo>
                  <a:lnTo>
                    <a:pt x="17" y="19"/>
                  </a:lnTo>
                  <a:lnTo>
                    <a:pt x="25" y="42"/>
                  </a:lnTo>
                  <a:lnTo>
                    <a:pt x="26" y="74"/>
                  </a:lnTo>
                  <a:lnTo>
                    <a:pt x="31" y="49"/>
                  </a:lnTo>
                  <a:lnTo>
                    <a:pt x="29" y="29"/>
                  </a:lnTo>
                  <a:lnTo>
                    <a:pt x="24" y="20"/>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7" name="Freeform 115">
              <a:extLst>
                <a:ext uri="{FF2B5EF4-FFF2-40B4-BE49-F238E27FC236}">
                  <a16:creationId xmlns:a16="http://schemas.microsoft.com/office/drawing/2014/main" id="{E72E03A6-5EAA-43B7-A7E3-85F66E94DEBA}"/>
                </a:ext>
              </a:extLst>
            </p:cNvPr>
            <p:cNvSpPr>
              <a:spLocks/>
            </p:cNvSpPr>
            <p:nvPr/>
          </p:nvSpPr>
          <p:spPr bwMode="auto">
            <a:xfrm>
              <a:off x="308" y="1839"/>
              <a:ext cx="10" cy="5"/>
            </a:xfrm>
            <a:custGeom>
              <a:avLst/>
              <a:gdLst>
                <a:gd name="T0" fmla="*/ 0 w 50"/>
                <a:gd name="T1" fmla="*/ 0 h 25"/>
                <a:gd name="T2" fmla="*/ 0 w 50"/>
                <a:gd name="T3" fmla="*/ 0 h 25"/>
                <a:gd name="T4" fmla="*/ 0 w 50"/>
                <a:gd name="T5" fmla="*/ 0 h 25"/>
                <a:gd name="T6" fmla="*/ 0 w 50"/>
                <a:gd name="T7" fmla="*/ 0 h 25"/>
                <a:gd name="T8" fmla="*/ 0 w 50"/>
                <a:gd name="T9" fmla="*/ 0 h 25"/>
                <a:gd name="T10" fmla="*/ 0 w 50"/>
                <a:gd name="T11" fmla="*/ 0 h 25"/>
                <a:gd name="T12" fmla="*/ 0 60000 65536"/>
                <a:gd name="T13" fmla="*/ 0 60000 65536"/>
                <a:gd name="T14" fmla="*/ 0 60000 65536"/>
                <a:gd name="T15" fmla="*/ 0 60000 65536"/>
                <a:gd name="T16" fmla="*/ 0 60000 65536"/>
                <a:gd name="T17" fmla="*/ 0 60000 65536"/>
                <a:gd name="T18" fmla="*/ 0 w 50"/>
                <a:gd name="T19" fmla="*/ 0 h 25"/>
                <a:gd name="T20" fmla="*/ 50 w 5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50" h="25">
                  <a:moveTo>
                    <a:pt x="0" y="11"/>
                  </a:moveTo>
                  <a:lnTo>
                    <a:pt x="19" y="13"/>
                  </a:lnTo>
                  <a:lnTo>
                    <a:pt x="50" y="25"/>
                  </a:lnTo>
                  <a:lnTo>
                    <a:pt x="28" y="9"/>
                  </a:lnTo>
                  <a:lnTo>
                    <a:pt x="1" y="0"/>
                  </a:lnTo>
                  <a:lnTo>
                    <a:pt x="0" y="1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8" name="Freeform 116">
              <a:extLst>
                <a:ext uri="{FF2B5EF4-FFF2-40B4-BE49-F238E27FC236}">
                  <a16:creationId xmlns:a16="http://schemas.microsoft.com/office/drawing/2014/main" id="{309F58B4-08C6-4DE2-8B9D-60570ECFB137}"/>
                </a:ext>
              </a:extLst>
            </p:cNvPr>
            <p:cNvSpPr>
              <a:spLocks/>
            </p:cNvSpPr>
            <p:nvPr/>
          </p:nvSpPr>
          <p:spPr bwMode="auto">
            <a:xfrm>
              <a:off x="321" y="1862"/>
              <a:ext cx="7" cy="7"/>
            </a:xfrm>
            <a:custGeom>
              <a:avLst/>
              <a:gdLst>
                <a:gd name="T0" fmla="*/ 0 w 39"/>
                <a:gd name="T1" fmla="*/ 0 h 33"/>
                <a:gd name="T2" fmla="*/ 0 w 39"/>
                <a:gd name="T3" fmla="*/ 0 h 33"/>
                <a:gd name="T4" fmla="*/ 0 w 39"/>
                <a:gd name="T5" fmla="*/ 0 h 33"/>
                <a:gd name="T6" fmla="*/ 0 w 39"/>
                <a:gd name="T7" fmla="*/ 0 h 33"/>
                <a:gd name="T8" fmla="*/ 0 w 39"/>
                <a:gd name="T9" fmla="*/ 0 h 33"/>
                <a:gd name="T10" fmla="*/ 0 60000 65536"/>
                <a:gd name="T11" fmla="*/ 0 60000 65536"/>
                <a:gd name="T12" fmla="*/ 0 60000 65536"/>
                <a:gd name="T13" fmla="*/ 0 60000 65536"/>
                <a:gd name="T14" fmla="*/ 0 60000 65536"/>
                <a:gd name="T15" fmla="*/ 0 w 39"/>
                <a:gd name="T16" fmla="*/ 0 h 33"/>
                <a:gd name="T17" fmla="*/ 39 w 39"/>
                <a:gd name="T18" fmla="*/ 33 h 33"/>
              </a:gdLst>
              <a:ahLst/>
              <a:cxnLst>
                <a:cxn ang="T10">
                  <a:pos x="T0" y="T1"/>
                </a:cxn>
                <a:cxn ang="T11">
                  <a:pos x="T2" y="T3"/>
                </a:cxn>
                <a:cxn ang="T12">
                  <a:pos x="T4" y="T5"/>
                </a:cxn>
                <a:cxn ang="T13">
                  <a:pos x="T6" y="T7"/>
                </a:cxn>
                <a:cxn ang="T14">
                  <a:pos x="T8" y="T9"/>
                </a:cxn>
              </a:cxnLst>
              <a:rect l="T15" t="T16" r="T17" b="T18"/>
              <a:pathLst>
                <a:path w="39" h="33">
                  <a:moveTo>
                    <a:pt x="39" y="0"/>
                  </a:moveTo>
                  <a:lnTo>
                    <a:pt x="20" y="21"/>
                  </a:lnTo>
                  <a:lnTo>
                    <a:pt x="0" y="33"/>
                  </a:lnTo>
                  <a:lnTo>
                    <a:pt x="26" y="25"/>
                  </a:lnTo>
                  <a:lnTo>
                    <a:pt x="3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9" name="Freeform 117">
              <a:extLst>
                <a:ext uri="{FF2B5EF4-FFF2-40B4-BE49-F238E27FC236}">
                  <a16:creationId xmlns:a16="http://schemas.microsoft.com/office/drawing/2014/main" id="{72D390F9-058C-400C-9391-9D8310823E86}"/>
                </a:ext>
              </a:extLst>
            </p:cNvPr>
            <p:cNvSpPr>
              <a:spLocks/>
            </p:cNvSpPr>
            <p:nvPr/>
          </p:nvSpPr>
          <p:spPr bwMode="auto">
            <a:xfrm>
              <a:off x="332" y="1858"/>
              <a:ext cx="7" cy="7"/>
            </a:xfrm>
            <a:custGeom>
              <a:avLst/>
              <a:gdLst>
                <a:gd name="T0" fmla="*/ 0 w 38"/>
                <a:gd name="T1" fmla="*/ 0 h 35"/>
                <a:gd name="T2" fmla="*/ 0 w 38"/>
                <a:gd name="T3" fmla="*/ 0 h 35"/>
                <a:gd name="T4" fmla="*/ 0 w 38"/>
                <a:gd name="T5" fmla="*/ 0 h 35"/>
                <a:gd name="T6" fmla="*/ 0 w 38"/>
                <a:gd name="T7" fmla="*/ 0 h 35"/>
                <a:gd name="T8" fmla="*/ 0 w 38"/>
                <a:gd name="T9" fmla="*/ 0 h 35"/>
                <a:gd name="T10" fmla="*/ 0 w 38"/>
                <a:gd name="T11" fmla="*/ 0 h 35"/>
                <a:gd name="T12" fmla="*/ 0 w 38"/>
                <a:gd name="T13" fmla="*/ 0 h 35"/>
                <a:gd name="T14" fmla="*/ 0 w 38"/>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5"/>
                <a:gd name="T26" fmla="*/ 38 w 38"/>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5">
                  <a:moveTo>
                    <a:pt x="0" y="0"/>
                  </a:moveTo>
                  <a:lnTo>
                    <a:pt x="3" y="13"/>
                  </a:lnTo>
                  <a:lnTo>
                    <a:pt x="22" y="29"/>
                  </a:lnTo>
                  <a:lnTo>
                    <a:pt x="38" y="35"/>
                  </a:lnTo>
                  <a:lnTo>
                    <a:pt x="12" y="32"/>
                  </a:lnTo>
                  <a:lnTo>
                    <a:pt x="3" y="21"/>
                  </a:lnTo>
                  <a:lnTo>
                    <a:pt x="2" y="9"/>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0" name="Freeform 118">
              <a:extLst>
                <a:ext uri="{FF2B5EF4-FFF2-40B4-BE49-F238E27FC236}">
                  <a16:creationId xmlns:a16="http://schemas.microsoft.com/office/drawing/2014/main" id="{3A1C073F-C358-4236-9D08-49A54C33BCD1}"/>
                </a:ext>
              </a:extLst>
            </p:cNvPr>
            <p:cNvSpPr>
              <a:spLocks/>
            </p:cNvSpPr>
            <p:nvPr/>
          </p:nvSpPr>
          <p:spPr bwMode="auto">
            <a:xfrm>
              <a:off x="278" y="1810"/>
              <a:ext cx="41" cy="31"/>
            </a:xfrm>
            <a:custGeom>
              <a:avLst/>
              <a:gdLst>
                <a:gd name="T0" fmla="*/ 0 w 201"/>
                <a:gd name="T1" fmla="*/ 0 h 158"/>
                <a:gd name="T2" fmla="*/ 0 w 201"/>
                <a:gd name="T3" fmla="*/ 0 h 158"/>
                <a:gd name="T4" fmla="*/ 0 w 201"/>
                <a:gd name="T5" fmla="*/ 0 h 158"/>
                <a:gd name="T6" fmla="*/ 0 w 201"/>
                <a:gd name="T7" fmla="*/ 0 h 158"/>
                <a:gd name="T8" fmla="*/ 0 w 201"/>
                <a:gd name="T9" fmla="*/ 0 h 158"/>
                <a:gd name="T10" fmla="*/ 0 w 201"/>
                <a:gd name="T11" fmla="*/ 0 h 158"/>
                <a:gd name="T12" fmla="*/ 0 w 201"/>
                <a:gd name="T13" fmla="*/ 0 h 158"/>
                <a:gd name="T14" fmla="*/ 0 60000 65536"/>
                <a:gd name="T15" fmla="*/ 0 60000 65536"/>
                <a:gd name="T16" fmla="*/ 0 60000 65536"/>
                <a:gd name="T17" fmla="*/ 0 60000 65536"/>
                <a:gd name="T18" fmla="*/ 0 60000 65536"/>
                <a:gd name="T19" fmla="*/ 0 60000 65536"/>
                <a:gd name="T20" fmla="*/ 0 60000 65536"/>
                <a:gd name="T21" fmla="*/ 0 w 201"/>
                <a:gd name="T22" fmla="*/ 0 h 158"/>
                <a:gd name="T23" fmla="*/ 201 w 201"/>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158">
                  <a:moveTo>
                    <a:pt x="165" y="158"/>
                  </a:moveTo>
                  <a:lnTo>
                    <a:pt x="201" y="76"/>
                  </a:lnTo>
                  <a:lnTo>
                    <a:pt x="132" y="31"/>
                  </a:lnTo>
                  <a:lnTo>
                    <a:pt x="29" y="0"/>
                  </a:lnTo>
                  <a:lnTo>
                    <a:pt x="0" y="87"/>
                  </a:lnTo>
                  <a:lnTo>
                    <a:pt x="94" y="114"/>
                  </a:lnTo>
                  <a:lnTo>
                    <a:pt x="165" y="158"/>
                  </a:lnTo>
                  <a:close/>
                </a:path>
              </a:pathLst>
            </a:custGeom>
            <a:solidFill>
              <a:srgbClr val="FFFFFF"/>
            </a:solidFill>
            <a:ln w="317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1" name="Oval 119">
              <a:extLst>
                <a:ext uri="{FF2B5EF4-FFF2-40B4-BE49-F238E27FC236}">
                  <a16:creationId xmlns:a16="http://schemas.microsoft.com/office/drawing/2014/main" id="{FE33F823-ABAB-4AC5-B928-68206205859F}"/>
                </a:ext>
              </a:extLst>
            </p:cNvPr>
            <p:cNvSpPr>
              <a:spLocks noChangeArrowheads="1"/>
            </p:cNvSpPr>
            <p:nvPr/>
          </p:nvSpPr>
          <p:spPr bwMode="auto">
            <a:xfrm>
              <a:off x="304" y="1824"/>
              <a:ext cx="7" cy="9"/>
            </a:xfrm>
            <a:prstGeom prst="ellipse">
              <a:avLst/>
            </a:prstGeom>
            <a:solidFill>
              <a:srgbClr val="FFFFFF"/>
            </a:solidFill>
            <a:ln w="3175">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2" name="Freeform 120">
              <a:extLst>
                <a:ext uri="{FF2B5EF4-FFF2-40B4-BE49-F238E27FC236}">
                  <a16:creationId xmlns:a16="http://schemas.microsoft.com/office/drawing/2014/main" id="{2E52B615-9C83-46C4-8DEE-925E3E2133B7}"/>
                </a:ext>
              </a:extLst>
            </p:cNvPr>
            <p:cNvSpPr>
              <a:spLocks/>
            </p:cNvSpPr>
            <p:nvPr/>
          </p:nvSpPr>
          <p:spPr bwMode="auto">
            <a:xfrm>
              <a:off x="297" y="1826"/>
              <a:ext cx="10" cy="22"/>
            </a:xfrm>
            <a:custGeom>
              <a:avLst/>
              <a:gdLst>
                <a:gd name="T0" fmla="*/ 0 w 52"/>
                <a:gd name="T1" fmla="*/ 0 h 111"/>
                <a:gd name="T2" fmla="*/ 0 w 52"/>
                <a:gd name="T3" fmla="*/ 0 h 111"/>
                <a:gd name="T4" fmla="*/ 0 w 52"/>
                <a:gd name="T5" fmla="*/ 0 h 111"/>
                <a:gd name="T6" fmla="*/ 0 w 52"/>
                <a:gd name="T7" fmla="*/ 0 h 111"/>
                <a:gd name="T8" fmla="*/ 0 w 52"/>
                <a:gd name="T9" fmla="*/ 0 h 111"/>
                <a:gd name="T10" fmla="*/ 0 w 52"/>
                <a:gd name="T11" fmla="*/ 0 h 111"/>
                <a:gd name="T12" fmla="*/ 0 w 52"/>
                <a:gd name="T13" fmla="*/ 0 h 111"/>
                <a:gd name="T14" fmla="*/ 0 w 52"/>
                <a:gd name="T15" fmla="*/ 0 h 111"/>
                <a:gd name="T16" fmla="*/ 0 w 52"/>
                <a:gd name="T17" fmla="*/ 0 h 111"/>
                <a:gd name="T18" fmla="*/ 0 w 52"/>
                <a:gd name="T19" fmla="*/ 0 h 111"/>
                <a:gd name="T20" fmla="*/ 0 w 52"/>
                <a:gd name="T21" fmla="*/ 0 h 111"/>
                <a:gd name="T22" fmla="*/ 0 w 52"/>
                <a:gd name="T23" fmla="*/ 0 h 111"/>
                <a:gd name="T24" fmla="*/ 0 w 52"/>
                <a:gd name="T25" fmla="*/ 0 h 111"/>
                <a:gd name="T26" fmla="*/ 0 w 52"/>
                <a:gd name="T27" fmla="*/ 0 h 111"/>
                <a:gd name="T28" fmla="*/ 0 w 52"/>
                <a:gd name="T29" fmla="*/ 0 h 111"/>
                <a:gd name="T30" fmla="*/ 0 w 52"/>
                <a:gd name="T31" fmla="*/ 0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111"/>
                <a:gd name="T50" fmla="*/ 52 w 52"/>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111">
                  <a:moveTo>
                    <a:pt x="4" y="74"/>
                  </a:moveTo>
                  <a:lnTo>
                    <a:pt x="7" y="55"/>
                  </a:lnTo>
                  <a:lnTo>
                    <a:pt x="5" y="36"/>
                  </a:lnTo>
                  <a:lnTo>
                    <a:pt x="4" y="23"/>
                  </a:lnTo>
                  <a:lnTo>
                    <a:pt x="0" y="13"/>
                  </a:lnTo>
                  <a:lnTo>
                    <a:pt x="4" y="4"/>
                  </a:lnTo>
                  <a:lnTo>
                    <a:pt x="11" y="0"/>
                  </a:lnTo>
                  <a:lnTo>
                    <a:pt x="27" y="6"/>
                  </a:lnTo>
                  <a:lnTo>
                    <a:pt x="33" y="16"/>
                  </a:lnTo>
                  <a:lnTo>
                    <a:pt x="37" y="27"/>
                  </a:lnTo>
                  <a:lnTo>
                    <a:pt x="39" y="39"/>
                  </a:lnTo>
                  <a:lnTo>
                    <a:pt x="40" y="59"/>
                  </a:lnTo>
                  <a:lnTo>
                    <a:pt x="52" y="79"/>
                  </a:lnTo>
                  <a:lnTo>
                    <a:pt x="23" y="111"/>
                  </a:lnTo>
                  <a:lnTo>
                    <a:pt x="11" y="103"/>
                  </a:lnTo>
                  <a:lnTo>
                    <a:pt x="4" y="74"/>
                  </a:lnTo>
                  <a:close/>
                </a:path>
              </a:pathLst>
            </a:custGeom>
            <a:solidFill>
              <a:srgbClr val="FFC080"/>
            </a:solidFill>
            <a:ln w="3175">
              <a:solidFill>
                <a:srgbClr val="402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3" name="Freeform 121">
              <a:extLst>
                <a:ext uri="{FF2B5EF4-FFF2-40B4-BE49-F238E27FC236}">
                  <a16:creationId xmlns:a16="http://schemas.microsoft.com/office/drawing/2014/main" id="{D139FE86-903F-48B5-9961-B7B38761DE8E}"/>
                </a:ext>
              </a:extLst>
            </p:cNvPr>
            <p:cNvSpPr>
              <a:spLocks/>
            </p:cNvSpPr>
            <p:nvPr/>
          </p:nvSpPr>
          <p:spPr bwMode="auto">
            <a:xfrm>
              <a:off x="301" y="1841"/>
              <a:ext cx="7" cy="7"/>
            </a:xfrm>
            <a:custGeom>
              <a:avLst/>
              <a:gdLst>
                <a:gd name="T0" fmla="*/ 0 w 35"/>
                <a:gd name="T1" fmla="*/ 0 h 34"/>
                <a:gd name="T2" fmla="*/ 0 w 35"/>
                <a:gd name="T3" fmla="*/ 0 h 34"/>
                <a:gd name="T4" fmla="*/ 0 w 35"/>
                <a:gd name="T5" fmla="*/ 0 h 34"/>
                <a:gd name="T6" fmla="*/ 0 w 35"/>
                <a:gd name="T7" fmla="*/ 0 h 34"/>
                <a:gd name="T8" fmla="*/ 0 w 35"/>
                <a:gd name="T9" fmla="*/ 0 h 34"/>
                <a:gd name="T10" fmla="*/ 0 60000 65536"/>
                <a:gd name="T11" fmla="*/ 0 60000 65536"/>
                <a:gd name="T12" fmla="*/ 0 60000 65536"/>
                <a:gd name="T13" fmla="*/ 0 60000 65536"/>
                <a:gd name="T14" fmla="*/ 0 60000 65536"/>
                <a:gd name="T15" fmla="*/ 0 w 35"/>
                <a:gd name="T16" fmla="*/ 0 h 34"/>
                <a:gd name="T17" fmla="*/ 35 w 35"/>
                <a:gd name="T18" fmla="*/ 34 h 34"/>
              </a:gdLst>
              <a:ahLst/>
              <a:cxnLst>
                <a:cxn ang="T10">
                  <a:pos x="T0" y="T1"/>
                </a:cxn>
                <a:cxn ang="T11">
                  <a:pos x="T2" y="T3"/>
                </a:cxn>
                <a:cxn ang="T12">
                  <a:pos x="T4" y="T5"/>
                </a:cxn>
                <a:cxn ang="T13">
                  <a:pos x="T6" y="T7"/>
                </a:cxn>
                <a:cxn ang="T14">
                  <a:pos x="T8" y="T9"/>
                </a:cxn>
              </a:cxnLst>
              <a:rect l="T15" t="T16" r="T17" b="T18"/>
              <a:pathLst>
                <a:path w="35" h="34">
                  <a:moveTo>
                    <a:pt x="24" y="0"/>
                  </a:moveTo>
                  <a:lnTo>
                    <a:pt x="35" y="4"/>
                  </a:lnTo>
                  <a:lnTo>
                    <a:pt x="9" y="34"/>
                  </a:lnTo>
                  <a:lnTo>
                    <a:pt x="0" y="26"/>
                  </a:lnTo>
                  <a:lnTo>
                    <a:pt x="24" y="0"/>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4" name="Freeform 122">
              <a:extLst>
                <a:ext uri="{FF2B5EF4-FFF2-40B4-BE49-F238E27FC236}">
                  <a16:creationId xmlns:a16="http://schemas.microsoft.com/office/drawing/2014/main" id="{3A51366A-D0D3-405A-AE73-5AF3F9305EB4}"/>
                </a:ext>
              </a:extLst>
            </p:cNvPr>
            <p:cNvSpPr>
              <a:spLocks/>
            </p:cNvSpPr>
            <p:nvPr/>
          </p:nvSpPr>
          <p:spPr bwMode="auto">
            <a:xfrm>
              <a:off x="312" y="1815"/>
              <a:ext cx="9" cy="20"/>
            </a:xfrm>
            <a:custGeom>
              <a:avLst/>
              <a:gdLst>
                <a:gd name="T0" fmla="*/ 0 w 48"/>
                <a:gd name="T1" fmla="*/ 0 h 97"/>
                <a:gd name="T2" fmla="*/ 0 w 48"/>
                <a:gd name="T3" fmla="*/ 0 h 97"/>
                <a:gd name="T4" fmla="*/ 0 w 48"/>
                <a:gd name="T5" fmla="*/ 0 h 97"/>
                <a:gd name="T6" fmla="*/ 0 w 48"/>
                <a:gd name="T7" fmla="*/ 0 h 97"/>
                <a:gd name="T8" fmla="*/ 0 w 48"/>
                <a:gd name="T9" fmla="*/ 0 h 97"/>
                <a:gd name="T10" fmla="*/ 0 w 48"/>
                <a:gd name="T11" fmla="*/ 0 h 97"/>
                <a:gd name="T12" fmla="*/ 0 w 48"/>
                <a:gd name="T13" fmla="*/ 0 h 97"/>
                <a:gd name="T14" fmla="*/ 0 w 48"/>
                <a:gd name="T15" fmla="*/ 0 h 97"/>
                <a:gd name="T16" fmla="*/ 0 w 48"/>
                <a:gd name="T17" fmla="*/ 0 h 97"/>
                <a:gd name="T18" fmla="*/ 0 w 48"/>
                <a:gd name="T19" fmla="*/ 0 h 97"/>
                <a:gd name="T20" fmla="*/ 0 w 48"/>
                <a:gd name="T21" fmla="*/ 0 h 97"/>
                <a:gd name="T22" fmla="*/ 0 w 48"/>
                <a:gd name="T23" fmla="*/ 0 h 97"/>
                <a:gd name="T24" fmla="*/ 0 w 48"/>
                <a:gd name="T25" fmla="*/ 0 h 97"/>
                <a:gd name="T26" fmla="*/ 0 w 48"/>
                <a:gd name="T27" fmla="*/ 0 h 97"/>
                <a:gd name="T28" fmla="*/ 0 w 48"/>
                <a:gd name="T29" fmla="*/ 0 h 97"/>
                <a:gd name="T30" fmla="*/ 0 w 48"/>
                <a:gd name="T31" fmla="*/ 0 h 97"/>
                <a:gd name="T32" fmla="*/ 0 w 48"/>
                <a:gd name="T33" fmla="*/ 0 h 97"/>
                <a:gd name="T34" fmla="*/ 0 w 48"/>
                <a:gd name="T35" fmla="*/ 0 h 97"/>
                <a:gd name="T36" fmla="*/ 0 w 48"/>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97"/>
                <a:gd name="T59" fmla="*/ 48 w 48"/>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97">
                  <a:moveTo>
                    <a:pt x="0" y="23"/>
                  </a:moveTo>
                  <a:lnTo>
                    <a:pt x="4" y="43"/>
                  </a:lnTo>
                  <a:lnTo>
                    <a:pt x="6" y="51"/>
                  </a:lnTo>
                  <a:lnTo>
                    <a:pt x="7" y="64"/>
                  </a:lnTo>
                  <a:lnTo>
                    <a:pt x="5" y="73"/>
                  </a:lnTo>
                  <a:lnTo>
                    <a:pt x="7" y="84"/>
                  </a:lnTo>
                  <a:lnTo>
                    <a:pt x="14" y="95"/>
                  </a:lnTo>
                  <a:lnTo>
                    <a:pt x="21" y="96"/>
                  </a:lnTo>
                  <a:lnTo>
                    <a:pt x="34" y="97"/>
                  </a:lnTo>
                  <a:lnTo>
                    <a:pt x="43" y="91"/>
                  </a:lnTo>
                  <a:lnTo>
                    <a:pt x="46" y="88"/>
                  </a:lnTo>
                  <a:lnTo>
                    <a:pt x="48" y="77"/>
                  </a:lnTo>
                  <a:lnTo>
                    <a:pt x="48" y="59"/>
                  </a:lnTo>
                  <a:lnTo>
                    <a:pt x="48" y="48"/>
                  </a:lnTo>
                  <a:lnTo>
                    <a:pt x="46" y="32"/>
                  </a:lnTo>
                  <a:lnTo>
                    <a:pt x="44" y="22"/>
                  </a:lnTo>
                  <a:lnTo>
                    <a:pt x="36" y="0"/>
                  </a:lnTo>
                  <a:lnTo>
                    <a:pt x="7" y="1"/>
                  </a:lnTo>
                  <a:lnTo>
                    <a:pt x="0" y="23"/>
                  </a:lnTo>
                  <a:close/>
                </a:path>
              </a:pathLst>
            </a:custGeom>
            <a:solidFill>
              <a:srgbClr val="FFC080"/>
            </a:solidFill>
            <a:ln w="3175">
              <a:solidFill>
                <a:srgbClr val="402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5" name="Freeform 123">
              <a:extLst>
                <a:ext uri="{FF2B5EF4-FFF2-40B4-BE49-F238E27FC236}">
                  <a16:creationId xmlns:a16="http://schemas.microsoft.com/office/drawing/2014/main" id="{9628EA53-BDA7-43C3-B12F-E5ED08A64EE5}"/>
                </a:ext>
              </a:extLst>
            </p:cNvPr>
            <p:cNvSpPr>
              <a:spLocks/>
            </p:cNvSpPr>
            <p:nvPr/>
          </p:nvSpPr>
          <p:spPr bwMode="auto">
            <a:xfrm>
              <a:off x="315" y="1828"/>
              <a:ext cx="5" cy="4"/>
            </a:xfrm>
            <a:custGeom>
              <a:avLst/>
              <a:gdLst>
                <a:gd name="T0" fmla="*/ 0 w 24"/>
                <a:gd name="T1" fmla="*/ 0 h 20"/>
                <a:gd name="T2" fmla="*/ 0 w 24"/>
                <a:gd name="T3" fmla="*/ 0 h 20"/>
                <a:gd name="T4" fmla="*/ 0 w 24"/>
                <a:gd name="T5" fmla="*/ 0 h 20"/>
                <a:gd name="T6" fmla="*/ 0 w 24"/>
                <a:gd name="T7" fmla="*/ 0 h 20"/>
                <a:gd name="T8" fmla="*/ 0 w 24"/>
                <a:gd name="T9" fmla="*/ 0 h 20"/>
                <a:gd name="T10" fmla="*/ 0 w 24"/>
                <a:gd name="T11" fmla="*/ 0 h 20"/>
                <a:gd name="T12" fmla="*/ 0 w 24"/>
                <a:gd name="T13" fmla="*/ 0 h 20"/>
                <a:gd name="T14" fmla="*/ 0 w 24"/>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0"/>
                <a:gd name="T26" fmla="*/ 24 w 24"/>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0">
                  <a:moveTo>
                    <a:pt x="24" y="5"/>
                  </a:moveTo>
                  <a:lnTo>
                    <a:pt x="12" y="0"/>
                  </a:lnTo>
                  <a:lnTo>
                    <a:pt x="3" y="1"/>
                  </a:lnTo>
                  <a:lnTo>
                    <a:pt x="0" y="5"/>
                  </a:lnTo>
                  <a:lnTo>
                    <a:pt x="1" y="20"/>
                  </a:lnTo>
                  <a:lnTo>
                    <a:pt x="3" y="8"/>
                  </a:lnTo>
                  <a:lnTo>
                    <a:pt x="5" y="4"/>
                  </a:lnTo>
                  <a:lnTo>
                    <a:pt x="24"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126" name="Group 124">
            <a:extLst>
              <a:ext uri="{FF2B5EF4-FFF2-40B4-BE49-F238E27FC236}">
                <a16:creationId xmlns:a16="http://schemas.microsoft.com/office/drawing/2014/main" id="{4860DD2F-F121-4A26-861A-8AB3F247B569}"/>
              </a:ext>
            </a:extLst>
          </p:cNvPr>
          <p:cNvGrpSpPr>
            <a:grpSpLocks/>
          </p:cNvGrpSpPr>
          <p:nvPr/>
        </p:nvGrpSpPr>
        <p:grpSpPr bwMode="auto">
          <a:xfrm>
            <a:off x="560388" y="4414619"/>
            <a:ext cx="220662" cy="112713"/>
            <a:chOff x="375" y="2315"/>
            <a:chExt cx="139" cy="71"/>
          </a:xfrm>
        </p:grpSpPr>
        <p:sp>
          <p:nvSpPr>
            <p:cNvPr id="127" name="Freeform 125">
              <a:extLst>
                <a:ext uri="{FF2B5EF4-FFF2-40B4-BE49-F238E27FC236}">
                  <a16:creationId xmlns:a16="http://schemas.microsoft.com/office/drawing/2014/main" id="{F599C215-A8E4-4004-B6B2-0319637788F9}"/>
                </a:ext>
              </a:extLst>
            </p:cNvPr>
            <p:cNvSpPr>
              <a:spLocks/>
            </p:cNvSpPr>
            <p:nvPr/>
          </p:nvSpPr>
          <p:spPr bwMode="auto">
            <a:xfrm>
              <a:off x="375" y="2315"/>
              <a:ext cx="139" cy="71"/>
            </a:xfrm>
            <a:custGeom>
              <a:avLst/>
              <a:gdLst>
                <a:gd name="T0" fmla="*/ 0 w 691"/>
                <a:gd name="T1" fmla="*/ 0 h 355"/>
                <a:gd name="T2" fmla="*/ 0 w 691"/>
                <a:gd name="T3" fmla="*/ 0 h 355"/>
                <a:gd name="T4" fmla="*/ 0 w 691"/>
                <a:gd name="T5" fmla="*/ 0 h 355"/>
                <a:gd name="T6" fmla="*/ 0 w 691"/>
                <a:gd name="T7" fmla="*/ 0 h 355"/>
                <a:gd name="T8" fmla="*/ 0 w 691"/>
                <a:gd name="T9" fmla="*/ 0 h 355"/>
                <a:gd name="T10" fmla="*/ 0 w 691"/>
                <a:gd name="T11" fmla="*/ 0 h 355"/>
                <a:gd name="T12" fmla="*/ 0 w 691"/>
                <a:gd name="T13" fmla="*/ 0 h 355"/>
                <a:gd name="T14" fmla="*/ 0 w 691"/>
                <a:gd name="T15" fmla="*/ 0 h 355"/>
                <a:gd name="T16" fmla="*/ 0 w 691"/>
                <a:gd name="T17" fmla="*/ 0 h 355"/>
                <a:gd name="T18" fmla="*/ 0 w 691"/>
                <a:gd name="T19" fmla="*/ 0 h 355"/>
                <a:gd name="T20" fmla="*/ 0 w 691"/>
                <a:gd name="T21" fmla="*/ 0 h 355"/>
                <a:gd name="T22" fmla="*/ 0 w 691"/>
                <a:gd name="T23" fmla="*/ 0 h 355"/>
                <a:gd name="T24" fmla="*/ 0 w 691"/>
                <a:gd name="T25" fmla="*/ 0 h 355"/>
                <a:gd name="T26" fmla="*/ 0 w 691"/>
                <a:gd name="T27" fmla="*/ 0 h 355"/>
                <a:gd name="T28" fmla="*/ 0 w 691"/>
                <a:gd name="T29" fmla="*/ 0 h 355"/>
                <a:gd name="T30" fmla="*/ 0 w 691"/>
                <a:gd name="T31" fmla="*/ 0 h 355"/>
                <a:gd name="T32" fmla="*/ 0 w 691"/>
                <a:gd name="T33" fmla="*/ 0 h 355"/>
                <a:gd name="T34" fmla="*/ 0 w 691"/>
                <a:gd name="T35" fmla="*/ 0 h 355"/>
                <a:gd name="T36" fmla="*/ 0 w 691"/>
                <a:gd name="T37" fmla="*/ 0 h 355"/>
                <a:gd name="T38" fmla="*/ 0 w 691"/>
                <a:gd name="T39" fmla="*/ 0 h 3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1"/>
                <a:gd name="T61" fmla="*/ 0 h 355"/>
                <a:gd name="T62" fmla="*/ 691 w 691"/>
                <a:gd name="T63" fmla="*/ 355 h 3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1" h="355">
                  <a:moveTo>
                    <a:pt x="279" y="11"/>
                  </a:moveTo>
                  <a:lnTo>
                    <a:pt x="274" y="104"/>
                  </a:lnTo>
                  <a:lnTo>
                    <a:pt x="455" y="189"/>
                  </a:lnTo>
                  <a:lnTo>
                    <a:pt x="607" y="226"/>
                  </a:lnTo>
                  <a:lnTo>
                    <a:pt x="691" y="263"/>
                  </a:lnTo>
                  <a:lnTo>
                    <a:pt x="687" y="313"/>
                  </a:lnTo>
                  <a:lnTo>
                    <a:pt x="577" y="343"/>
                  </a:lnTo>
                  <a:lnTo>
                    <a:pt x="413" y="355"/>
                  </a:lnTo>
                  <a:lnTo>
                    <a:pt x="274" y="331"/>
                  </a:lnTo>
                  <a:lnTo>
                    <a:pt x="188" y="307"/>
                  </a:lnTo>
                  <a:lnTo>
                    <a:pt x="183" y="334"/>
                  </a:lnTo>
                  <a:lnTo>
                    <a:pt x="74" y="331"/>
                  </a:lnTo>
                  <a:lnTo>
                    <a:pt x="7" y="318"/>
                  </a:lnTo>
                  <a:lnTo>
                    <a:pt x="7" y="270"/>
                  </a:lnTo>
                  <a:lnTo>
                    <a:pt x="0" y="242"/>
                  </a:lnTo>
                  <a:lnTo>
                    <a:pt x="0" y="173"/>
                  </a:lnTo>
                  <a:lnTo>
                    <a:pt x="18" y="135"/>
                  </a:lnTo>
                  <a:lnTo>
                    <a:pt x="53" y="91"/>
                  </a:lnTo>
                  <a:lnTo>
                    <a:pt x="60" y="0"/>
                  </a:lnTo>
                  <a:lnTo>
                    <a:pt x="279" y="11"/>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28" name="Freeform 126">
              <a:extLst>
                <a:ext uri="{FF2B5EF4-FFF2-40B4-BE49-F238E27FC236}">
                  <a16:creationId xmlns:a16="http://schemas.microsoft.com/office/drawing/2014/main" id="{1F784C1D-6DC8-43A0-AC35-EC0BC50EF139}"/>
                </a:ext>
              </a:extLst>
            </p:cNvPr>
            <p:cNvSpPr>
              <a:spLocks/>
            </p:cNvSpPr>
            <p:nvPr/>
          </p:nvSpPr>
          <p:spPr bwMode="auto">
            <a:xfrm>
              <a:off x="421" y="2341"/>
              <a:ext cx="42" cy="22"/>
            </a:xfrm>
            <a:custGeom>
              <a:avLst/>
              <a:gdLst>
                <a:gd name="T0" fmla="*/ 0 w 208"/>
                <a:gd name="T1" fmla="*/ 0 h 110"/>
                <a:gd name="T2" fmla="*/ 0 w 208"/>
                <a:gd name="T3" fmla="*/ 0 h 110"/>
                <a:gd name="T4" fmla="*/ 0 w 208"/>
                <a:gd name="T5" fmla="*/ 0 h 110"/>
                <a:gd name="T6" fmla="*/ 0 w 208"/>
                <a:gd name="T7" fmla="*/ 0 h 110"/>
                <a:gd name="T8" fmla="*/ 0 w 208"/>
                <a:gd name="T9" fmla="*/ 0 h 110"/>
                <a:gd name="T10" fmla="*/ 0 60000 65536"/>
                <a:gd name="T11" fmla="*/ 0 60000 65536"/>
                <a:gd name="T12" fmla="*/ 0 60000 65536"/>
                <a:gd name="T13" fmla="*/ 0 60000 65536"/>
                <a:gd name="T14" fmla="*/ 0 60000 65536"/>
                <a:gd name="T15" fmla="*/ 0 w 208"/>
                <a:gd name="T16" fmla="*/ 0 h 110"/>
                <a:gd name="T17" fmla="*/ 208 w 208"/>
                <a:gd name="T18" fmla="*/ 110 h 110"/>
              </a:gdLst>
              <a:ahLst/>
              <a:cxnLst>
                <a:cxn ang="T10">
                  <a:pos x="T0" y="T1"/>
                </a:cxn>
                <a:cxn ang="T11">
                  <a:pos x="T2" y="T3"/>
                </a:cxn>
                <a:cxn ang="T12">
                  <a:pos x="T4" y="T5"/>
                </a:cxn>
                <a:cxn ang="T13">
                  <a:pos x="T6" y="T7"/>
                </a:cxn>
                <a:cxn ang="T14">
                  <a:pos x="T8" y="T9"/>
                </a:cxn>
              </a:cxnLst>
              <a:rect l="T15" t="T16" r="T17" b="T18"/>
              <a:pathLst>
                <a:path w="208" h="110">
                  <a:moveTo>
                    <a:pt x="53" y="0"/>
                  </a:moveTo>
                  <a:lnTo>
                    <a:pt x="0" y="58"/>
                  </a:lnTo>
                  <a:lnTo>
                    <a:pt x="186" y="110"/>
                  </a:lnTo>
                  <a:lnTo>
                    <a:pt x="208" y="70"/>
                  </a:lnTo>
                  <a:lnTo>
                    <a:pt x="5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29" name="Freeform 127">
              <a:extLst>
                <a:ext uri="{FF2B5EF4-FFF2-40B4-BE49-F238E27FC236}">
                  <a16:creationId xmlns:a16="http://schemas.microsoft.com/office/drawing/2014/main" id="{3DABF6C4-F279-4F7D-8006-6C2549D3713D}"/>
                </a:ext>
              </a:extLst>
            </p:cNvPr>
            <p:cNvSpPr>
              <a:spLocks/>
            </p:cNvSpPr>
            <p:nvPr/>
          </p:nvSpPr>
          <p:spPr bwMode="auto">
            <a:xfrm>
              <a:off x="463" y="2356"/>
              <a:ext cx="46" cy="13"/>
            </a:xfrm>
            <a:custGeom>
              <a:avLst/>
              <a:gdLst>
                <a:gd name="T0" fmla="*/ 0 w 233"/>
                <a:gd name="T1" fmla="*/ 0 h 67"/>
                <a:gd name="T2" fmla="*/ 0 w 233"/>
                <a:gd name="T3" fmla="*/ 0 h 67"/>
                <a:gd name="T4" fmla="*/ 0 w 233"/>
                <a:gd name="T5" fmla="*/ 0 h 67"/>
                <a:gd name="T6" fmla="*/ 0 w 233"/>
                <a:gd name="T7" fmla="*/ 0 h 67"/>
                <a:gd name="T8" fmla="*/ 0 w 233"/>
                <a:gd name="T9" fmla="*/ 0 h 67"/>
                <a:gd name="T10" fmla="*/ 0 w 233"/>
                <a:gd name="T11" fmla="*/ 0 h 67"/>
                <a:gd name="T12" fmla="*/ 0 w 233"/>
                <a:gd name="T13" fmla="*/ 0 h 67"/>
                <a:gd name="T14" fmla="*/ 0 60000 65536"/>
                <a:gd name="T15" fmla="*/ 0 60000 65536"/>
                <a:gd name="T16" fmla="*/ 0 60000 65536"/>
                <a:gd name="T17" fmla="*/ 0 60000 65536"/>
                <a:gd name="T18" fmla="*/ 0 60000 65536"/>
                <a:gd name="T19" fmla="*/ 0 60000 65536"/>
                <a:gd name="T20" fmla="*/ 0 60000 65536"/>
                <a:gd name="T21" fmla="*/ 0 w 233"/>
                <a:gd name="T22" fmla="*/ 0 h 67"/>
                <a:gd name="T23" fmla="*/ 233 w 233"/>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 h="67">
                  <a:moveTo>
                    <a:pt x="27" y="0"/>
                  </a:moveTo>
                  <a:lnTo>
                    <a:pt x="0" y="32"/>
                  </a:lnTo>
                  <a:lnTo>
                    <a:pt x="115" y="62"/>
                  </a:lnTo>
                  <a:lnTo>
                    <a:pt x="168" y="67"/>
                  </a:lnTo>
                  <a:lnTo>
                    <a:pt x="233" y="64"/>
                  </a:lnTo>
                  <a:lnTo>
                    <a:pt x="165" y="30"/>
                  </a:lnTo>
                  <a:lnTo>
                    <a:pt x="27"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0" name="Freeform 128">
              <a:extLst>
                <a:ext uri="{FF2B5EF4-FFF2-40B4-BE49-F238E27FC236}">
                  <a16:creationId xmlns:a16="http://schemas.microsoft.com/office/drawing/2014/main" id="{E03D1CB4-6A24-45EC-B9EA-703C01683EE0}"/>
                </a:ext>
              </a:extLst>
            </p:cNvPr>
            <p:cNvSpPr>
              <a:spLocks/>
            </p:cNvSpPr>
            <p:nvPr/>
          </p:nvSpPr>
          <p:spPr bwMode="auto">
            <a:xfrm>
              <a:off x="376" y="2341"/>
              <a:ext cx="134" cy="41"/>
            </a:xfrm>
            <a:custGeom>
              <a:avLst/>
              <a:gdLst>
                <a:gd name="T0" fmla="*/ 0 w 670"/>
                <a:gd name="T1" fmla="*/ 0 h 209"/>
                <a:gd name="T2" fmla="*/ 0 w 670"/>
                <a:gd name="T3" fmla="*/ 0 h 209"/>
                <a:gd name="T4" fmla="*/ 0 w 670"/>
                <a:gd name="T5" fmla="*/ 0 h 209"/>
                <a:gd name="T6" fmla="*/ 0 w 670"/>
                <a:gd name="T7" fmla="*/ 0 h 209"/>
                <a:gd name="T8" fmla="*/ 0 w 670"/>
                <a:gd name="T9" fmla="*/ 0 h 209"/>
                <a:gd name="T10" fmla="*/ 0 w 670"/>
                <a:gd name="T11" fmla="*/ 0 h 209"/>
                <a:gd name="T12" fmla="*/ 0 w 670"/>
                <a:gd name="T13" fmla="*/ 0 h 209"/>
                <a:gd name="T14" fmla="*/ 0 w 670"/>
                <a:gd name="T15" fmla="*/ 0 h 209"/>
                <a:gd name="T16" fmla="*/ 0 w 670"/>
                <a:gd name="T17" fmla="*/ 0 h 209"/>
                <a:gd name="T18" fmla="*/ 0 w 670"/>
                <a:gd name="T19" fmla="*/ 0 h 209"/>
                <a:gd name="T20" fmla="*/ 0 w 670"/>
                <a:gd name="T21" fmla="*/ 0 h 209"/>
                <a:gd name="T22" fmla="*/ 0 w 670"/>
                <a:gd name="T23" fmla="*/ 0 h 209"/>
                <a:gd name="T24" fmla="*/ 0 w 670"/>
                <a:gd name="T25" fmla="*/ 0 h 209"/>
                <a:gd name="T26" fmla="*/ 0 w 670"/>
                <a:gd name="T27" fmla="*/ 0 h 209"/>
                <a:gd name="T28" fmla="*/ 0 w 670"/>
                <a:gd name="T29" fmla="*/ 0 h 209"/>
                <a:gd name="T30" fmla="*/ 0 w 670"/>
                <a:gd name="T31" fmla="*/ 0 h 209"/>
                <a:gd name="T32" fmla="*/ 0 w 670"/>
                <a:gd name="T33" fmla="*/ 0 h 209"/>
                <a:gd name="T34" fmla="*/ 0 w 670"/>
                <a:gd name="T35" fmla="*/ 0 h 209"/>
                <a:gd name="T36" fmla="*/ 0 w 670"/>
                <a:gd name="T37" fmla="*/ 0 h 2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0"/>
                <a:gd name="T58" fmla="*/ 0 h 209"/>
                <a:gd name="T59" fmla="*/ 670 w 670"/>
                <a:gd name="T60" fmla="*/ 209 h 2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0" h="209">
                  <a:moveTo>
                    <a:pt x="670" y="178"/>
                  </a:moveTo>
                  <a:lnTo>
                    <a:pt x="670" y="146"/>
                  </a:lnTo>
                  <a:lnTo>
                    <a:pt x="582" y="155"/>
                  </a:lnTo>
                  <a:lnTo>
                    <a:pt x="442" y="134"/>
                  </a:lnTo>
                  <a:lnTo>
                    <a:pt x="361" y="116"/>
                  </a:lnTo>
                  <a:lnTo>
                    <a:pt x="206" y="66"/>
                  </a:lnTo>
                  <a:lnTo>
                    <a:pt x="140" y="58"/>
                  </a:lnTo>
                  <a:lnTo>
                    <a:pt x="73" y="34"/>
                  </a:lnTo>
                  <a:lnTo>
                    <a:pt x="40" y="0"/>
                  </a:lnTo>
                  <a:lnTo>
                    <a:pt x="0" y="43"/>
                  </a:lnTo>
                  <a:lnTo>
                    <a:pt x="0" y="132"/>
                  </a:lnTo>
                  <a:lnTo>
                    <a:pt x="49" y="146"/>
                  </a:lnTo>
                  <a:lnTo>
                    <a:pt x="170" y="162"/>
                  </a:lnTo>
                  <a:lnTo>
                    <a:pt x="218" y="167"/>
                  </a:lnTo>
                  <a:lnTo>
                    <a:pt x="298" y="196"/>
                  </a:lnTo>
                  <a:lnTo>
                    <a:pt x="388" y="209"/>
                  </a:lnTo>
                  <a:lnTo>
                    <a:pt x="452" y="209"/>
                  </a:lnTo>
                  <a:lnTo>
                    <a:pt x="553" y="209"/>
                  </a:lnTo>
                  <a:lnTo>
                    <a:pt x="670" y="1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1" name="Freeform 129">
              <a:extLst>
                <a:ext uri="{FF2B5EF4-FFF2-40B4-BE49-F238E27FC236}">
                  <a16:creationId xmlns:a16="http://schemas.microsoft.com/office/drawing/2014/main" id="{E987D905-8452-47DF-842D-DD93BECE4140}"/>
                </a:ext>
              </a:extLst>
            </p:cNvPr>
            <p:cNvSpPr>
              <a:spLocks/>
            </p:cNvSpPr>
            <p:nvPr/>
          </p:nvSpPr>
          <p:spPr bwMode="auto">
            <a:xfrm>
              <a:off x="386" y="2317"/>
              <a:ext cx="44" cy="34"/>
            </a:xfrm>
            <a:custGeom>
              <a:avLst/>
              <a:gdLst>
                <a:gd name="T0" fmla="*/ 0 w 219"/>
                <a:gd name="T1" fmla="*/ 0 h 171"/>
                <a:gd name="T2" fmla="*/ 0 w 219"/>
                <a:gd name="T3" fmla="*/ 0 h 171"/>
                <a:gd name="T4" fmla="*/ 0 w 219"/>
                <a:gd name="T5" fmla="*/ 0 h 171"/>
                <a:gd name="T6" fmla="*/ 0 w 219"/>
                <a:gd name="T7" fmla="*/ 0 h 171"/>
                <a:gd name="T8" fmla="*/ 0 w 219"/>
                <a:gd name="T9" fmla="*/ 0 h 171"/>
                <a:gd name="T10" fmla="*/ 0 w 219"/>
                <a:gd name="T11" fmla="*/ 0 h 171"/>
                <a:gd name="T12" fmla="*/ 0 w 219"/>
                <a:gd name="T13" fmla="*/ 0 h 171"/>
                <a:gd name="T14" fmla="*/ 0 w 219"/>
                <a:gd name="T15" fmla="*/ 0 h 171"/>
                <a:gd name="T16" fmla="*/ 0 w 219"/>
                <a:gd name="T17" fmla="*/ 0 h 171"/>
                <a:gd name="T18" fmla="*/ 0 w 219"/>
                <a:gd name="T19" fmla="*/ 0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171"/>
                <a:gd name="T32" fmla="*/ 219 w 219"/>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171">
                  <a:moveTo>
                    <a:pt x="214" y="11"/>
                  </a:moveTo>
                  <a:lnTo>
                    <a:pt x="207" y="96"/>
                  </a:lnTo>
                  <a:lnTo>
                    <a:pt x="219" y="114"/>
                  </a:lnTo>
                  <a:lnTo>
                    <a:pt x="170" y="171"/>
                  </a:lnTo>
                  <a:lnTo>
                    <a:pt x="103" y="171"/>
                  </a:lnTo>
                  <a:lnTo>
                    <a:pt x="26" y="146"/>
                  </a:lnTo>
                  <a:lnTo>
                    <a:pt x="0" y="112"/>
                  </a:lnTo>
                  <a:lnTo>
                    <a:pt x="15" y="89"/>
                  </a:lnTo>
                  <a:lnTo>
                    <a:pt x="20" y="0"/>
                  </a:lnTo>
                  <a:lnTo>
                    <a:pt x="214" y="1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32" name="Group 130">
            <a:extLst>
              <a:ext uri="{FF2B5EF4-FFF2-40B4-BE49-F238E27FC236}">
                <a16:creationId xmlns:a16="http://schemas.microsoft.com/office/drawing/2014/main" id="{58E69B14-B0D9-48E5-9694-46FA8475B125}"/>
              </a:ext>
            </a:extLst>
          </p:cNvPr>
          <p:cNvGrpSpPr>
            <a:grpSpLocks/>
          </p:cNvGrpSpPr>
          <p:nvPr/>
        </p:nvGrpSpPr>
        <p:grpSpPr bwMode="auto">
          <a:xfrm>
            <a:off x="565150" y="4217769"/>
            <a:ext cx="92075" cy="225425"/>
            <a:chOff x="378" y="2191"/>
            <a:chExt cx="58" cy="142"/>
          </a:xfrm>
        </p:grpSpPr>
        <p:sp>
          <p:nvSpPr>
            <p:cNvPr id="133" name="Freeform 131">
              <a:extLst>
                <a:ext uri="{FF2B5EF4-FFF2-40B4-BE49-F238E27FC236}">
                  <a16:creationId xmlns:a16="http://schemas.microsoft.com/office/drawing/2014/main" id="{6537C00B-5175-4154-9D11-9DC1DC372F83}"/>
                </a:ext>
              </a:extLst>
            </p:cNvPr>
            <p:cNvSpPr>
              <a:spLocks/>
            </p:cNvSpPr>
            <p:nvPr/>
          </p:nvSpPr>
          <p:spPr bwMode="auto">
            <a:xfrm>
              <a:off x="378" y="2191"/>
              <a:ext cx="58" cy="142"/>
            </a:xfrm>
            <a:custGeom>
              <a:avLst/>
              <a:gdLst>
                <a:gd name="T0" fmla="*/ 0 w 292"/>
                <a:gd name="T1" fmla="*/ 0 h 710"/>
                <a:gd name="T2" fmla="*/ 0 w 292"/>
                <a:gd name="T3" fmla="*/ 0 h 710"/>
                <a:gd name="T4" fmla="*/ 0 w 292"/>
                <a:gd name="T5" fmla="*/ 0 h 710"/>
                <a:gd name="T6" fmla="*/ 0 w 292"/>
                <a:gd name="T7" fmla="*/ 0 h 710"/>
                <a:gd name="T8" fmla="*/ 0 w 292"/>
                <a:gd name="T9" fmla="*/ 0 h 710"/>
                <a:gd name="T10" fmla="*/ 0 w 292"/>
                <a:gd name="T11" fmla="*/ 0 h 710"/>
                <a:gd name="T12" fmla="*/ 0 w 292"/>
                <a:gd name="T13" fmla="*/ 0 h 710"/>
                <a:gd name="T14" fmla="*/ 0 w 292"/>
                <a:gd name="T15" fmla="*/ 0 h 710"/>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710"/>
                <a:gd name="T26" fmla="*/ 292 w 292"/>
                <a:gd name="T27" fmla="*/ 710 h 7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710">
                  <a:moveTo>
                    <a:pt x="24" y="15"/>
                  </a:moveTo>
                  <a:lnTo>
                    <a:pt x="6" y="256"/>
                  </a:lnTo>
                  <a:lnTo>
                    <a:pt x="10" y="454"/>
                  </a:lnTo>
                  <a:lnTo>
                    <a:pt x="0" y="678"/>
                  </a:lnTo>
                  <a:lnTo>
                    <a:pt x="144" y="710"/>
                  </a:lnTo>
                  <a:lnTo>
                    <a:pt x="283" y="710"/>
                  </a:lnTo>
                  <a:lnTo>
                    <a:pt x="292" y="0"/>
                  </a:lnTo>
                  <a:lnTo>
                    <a:pt x="24" y="15"/>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4" name="Freeform 132">
              <a:extLst>
                <a:ext uri="{FF2B5EF4-FFF2-40B4-BE49-F238E27FC236}">
                  <a16:creationId xmlns:a16="http://schemas.microsoft.com/office/drawing/2014/main" id="{D21125F3-6816-4015-ABB3-146B1403643F}"/>
                </a:ext>
              </a:extLst>
            </p:cNvPr>
            <p:cNvSpPr>
              <a:spLocks/>
            </p:cNvSpPr>
            <p:nvPr/>
          </p:nvSpPr>
          <p:spPr bwMode="auto">
            <a:xfrm>
              <a:off x="383" y="2193"/>
              <a:ext cx="50" cy="136"/>
            </a:xfrm>
            <a:custGeom>
              <a:avLst/>
              <a:gdLst>
                <a:gd name="T0" fmla="*/ 0 w 252"/>
                <a:gd name="T1" fmla="*/ 0 h 681"/>
                <a:gd name="T2" fmla="*/ 0 w 252"/>
                <a:gd name="T3" fmla="*/ 0 h 681"/>
                <a:gd name="T4" fmla="*/ 0 w 252"/>
                <a:gd name="T5" fmla="*/ 0 h 681"/>
                <a:gd name="T6" fmla="*/ 0 w 252"/>
                <a:gd name="T7" fmla="*/ 0 h 681"/>
                <a:gd name="T8" fmla="*/ 0 w 252"/>
                <a:gd name="T9" fmla="*/ 0 h 681"/>
                <a:gd name="T10" fmla="*/ 0 w 252"/>
                <a:gd name="T11" fmla="*/ 0 h 681"/>
                <a:gd name="T12" fmla="*/ 0 w 252"/>
                <a:gd name="T13" fmla="*/ 0 h 681"/>
                <a:gd name="T14" fmla="*/ 0 w 252"/>
                <a:gd name="T15" fmla="*/ 0 h 681"/>
                <a:gd name="T16" fmla="*/ 0 60000 65536"/>
                <a:gd name="T17" fmla="*/ 0 60000 65536"/>
                <a:gd name="T18" fmla="*/ 0 60000 65536"/>
                <a:gd name="T19" fmla="*/ 0 60000 65536"/>
                <a:gd name="T20" fmla="*/ 0 60000 65536"/>
                <a:gd name="T21" fmla="*/ 0 60000 65536"/>
                <a:gd name="T22" fmla="*/ 0 60000 65536"/>
                <a:gd name="T23" fmla="*/ 0 60000 65536"/>
                <a:gd name="T24" fmla="*/ 0 w 252"/>
                <a:gd name="T25" fmla="*/ 0 h 681"/>
                <a:gd name="T26" fmla="*/ 252 w 252"/>
                <a:gd name="T27" fmla="*/ 681 h 6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2" h="681">
                  <a:moveTo>
                    <a:pt x="23" y="21"/>
                  </a:moveTo>
                  <a:lnTo>
                    <a:pt x="0" y="223"/>
                  </a:lnTo>
                  <a:lnTo>
                    <a:pt x="5" y="385"/>
                  </a:lnTo>
                  <a:lnTo>
                    <a:pt x="5" y="633"/>
                  </a:lnTo>
                  <a:lnTo>
                    <a:pt x="128" y="681"/>
                  </a:lnTo>
                  <a:lnTo>
                    <a:pt x="238" y="681"/>
                  </a:lnTo>
                  <a:lnTo>
                    <a:pt x="252" y="0"/>
                  </a:lnTo>
                  <a:lnTo>
                    <a:pt x="23" y="2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35" name="Group 133">
            <a:extLst>
              <a:ext uri="{FF2B5EF4-FFF2-40B4-BE49-F238E27FC236}">
                <a16:creationId xmlns:a16="http://schemas.microsoft.com/office/drawing/2014/main" id="{EE72EA56-C9D4-4227-B7A0-8C6E8D6E7925}"/>
              </a:ext>
            </a:extLst>
          </p:cNvPr>
          <p:cNvGrpSpPr>
            <a:grpSpLocks/>
          </p:cNvGrpSpPr>
          <p:nvPr/>
        </p:nvGrpSpPr>
        <p:grpSpPr bwMode="auto">
          <a:xfrm>
            <a:off x="612775" y="4446369"/>
            <a:ext cx="223838" cy="112713"/>
            <a:chOff x="408" y="2335"/>
            <a:chExt cx="141" cy="71"/>
          </a:xfrm>
        </p:grpSpPr>
        <p:sp>
          <p:nvSpPr>
            <p:cNvPr id="136" name="Freeform 134">
              <a:extLst>
                <a:ext uri="{FF2B5EF4-FFF2-40B4-BE49-F238E27FC236}">
                  <a16:creationId xmlns:a16="http://schemas.microsoft.com/office/drawing/2014/main" id="{D321E6E4-3F13-4D92-ADC8-0A1B54E6E829}"/>
                </a:ext>
              </a:extLst>
            </p:cNvPr>
            <p:cNvSpPr>
              <a:spLocks/>
            </p:cNvSpPr>
            <p:nvPr/>
          </p:nvSpPr>
          <p:spPr bwMode="auto">
            <a:xfrm>
              <a:off x="408" y="2335"/>
              <a:ext cx="141" cy="71"/>
            </a:xfrm>
            <a:custGeom>
              <a:avLst/>
              <a:gdLst>
                <a:gd name="T0" fmla="*/ 0 w 703"/>
                <a:gd name="T1" fmla="*/ 0 h 356"/>
                <a:gd name="T2" fmla="*/ 0 w 703"/>
                <a:gd name="T3" fmla="*/ 0 h 356"/>
                <a:gd name="T4" fmla="*/ 0 w 703"/>
                <a:gd name="T5" fmla="*/ 0 h 356"/>
                <a:gd name="T6" fmla="*/ 0 w 703"/>
                <a:gd name="T7" fmla="*/ 0 h 356"/>
                <a:gd name="T8" fmla="*/ 0 w 703"/>
                <a:gd name="T9" fmla="*/ 0 h 356"/>
                <a:gd name="T10" fmla="*/ 0 w 703"/>
                <a:gd name="T11" fmla="*/ 0 h 356"/>
                <a:gd name="T12" fmla="*/ 0 w 703"/>
                <a:gd name="T13" fmla="*/ 0 h 356"/>
                <a:gd name="T14" fmla="*/ 0 w 703"/>
                <a:gd name="T15" fmla="*/ 0 h 356"/>
                <a:gd name="T16" fmla="*/ 0 w 703"/>
                <a:gd name="T17" fmla="*/ 0 h 356"/>
                <a:gd name="T18" fmla="*/ 0 w 703"/>
                <a:gd name="T19" fmla="*/ 0 h 356"/>
                <a:gd name="T20" fmla="*/ 0 w 703"/>
                <a:gd name="T21" fmla="*/ 0 h 356"/>
                <a:gd name="T22" fmla="*/ 0 w 703"/>
                <a:gd name="T23" fmla="*/ 0 h 356"/>
                <a:gd name="T24" fmla="*/ 0 w 703"/>
                <a:gd name="T25" fmla="*/ 0 h 356"/>
                <a:gd name="T26" fmla="*/ 0 w 703"/>
                <a:gd name="T27" fmla="*/ 0 h 356"/>
                <a:gd name="T28" fmla="*/ 0 w 703"/>
                <a:gd name="T29" fmla="*/ 0 h 356"/>
                <a:gd name="T30" fmla="*/ 0 w 703"/>
                <a:gd name="T31" fmla="*/ 0 h 356"/>
                <a:gd name="T32" fmla="*/ 0 w 703"/>
                <a:gd name="T33" fmla="*/ 0 h 356"/>
                <a:gd name="T34" fmla="*/ 0 w 703"/>
                <a:gd name="T35" fmla="*/ 0 h 356"/>
                <a:gd name="T36" fmla="*/ 0 w 703"/>
                <a:gd name="T37" fmla="*/ 0 h 356"/>
                <a:gd name="T38" fmla="*/ 0 w 703"/>
                <a:gd name="T39" fmla="*/ 0 h 3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3"/>
                <a:gd name="T61" fmla="*/ 0 h 356"/>
                <a:gd name="T62" fmla="*/ 703 w 703"/>
                <a:gd name="T63" fmla="*/ 356 h 3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3" h="356">
                  <a:moveTo>
                    <a:pt x="285" y="13"/>
                  </a:moveTo>
                  <a:lnTo>
                    <a:pt x="280" y="104"/>
                  </a:lnTo>
                  <a:lnTo>
                    <a:pt x="463" y="191"/>
                  </a:lnTo>
                  <a:lnTo>
                    <a:pt x="617" y="227"/>
                  </a:lnTo>
                  <a:lnTo>
                    <a:pt x="703" y="264"/>
                  </a:lnTo>
                  <a:lnTo>
                    <a:pt x="698" y="314"/>
                  </a:lnTo>
                  <a:lnTo>
                    <a:pt x="588" y="345"/>
                  </a:lnTo>
                  <a:lnTo>
                    <a:pt x="420" y="356"/>
                  </a:lnTo>
                  <a:lnTo>
                    <a:pt x="280" y="332"/>
                  </a:lnTo>
                  <a:lnTo>
                    <a:pt x="194" y="307"/>
                  </a:lnTo>
                  <a:lnTo>
                    <a:pt x="188" y="335"/>
                  </a:lnTo>
                  <a:lnTo>
                    <a:pt x="76" y="332"/>
                  </a:lnTo>
                  <a:lnTo>
                    <a:pt x="8" y="320"/>
                  </a:lnTo>
                  <a:lnTo>
                    <a:pt x="8" y="271"/>
                  </a:lnTo>
                  <a:lnTo>
                    <a:pt x="0" y="243"/>
                  </a:lnTo>
                  <a:lnTo>
                    <a:pt x="0" y="174"/>
                  </a:lnTo>
                  <a:lnTo>
                    <a:pt x="22" y="136"/>
                  </a:lnTo>
                  <a:lnTo>
                    <a:pt x="56" y="94"/>
                  </a:lnTo>
                  <a:lnTo>
                    <a:pt x="64" y="0"/>
                  </a:lnTo>
                  <a:lnTo>
                    <a:pt x="285" y="13"/>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7" name="Freeform 135">
              <a:extLst>
                <a:ext uri="{FF2B5EF4-FFF2-40B4-BE49-F238E27FC236}">
                  <a16:creationId xmlns:a16="http://schemas.microsoft.com/office/drawing/2014/main" id="{02E97EFA-C335-4C7D-8053-80ED2EC61A0C}"/>
                </a:ext>
              </a:extLst>
            </p:cNvPr>
            <p:cNvSpPr>
              <a:spLocks/>
            </p:cNvSpPr>
            <p:nvPr/>
          </p:nvSpPr>
          <p:spPr bwMode="auto">
            <a:xfrm>
              <a:off x="455" y="2361"/>
              <a:ext cx="42" cy="22"/>
            </a:xfrm>
            <a:custGeom>
              <a:avLst/>
              <a:gdLst>
                <a:gd name="T0" fmla="*/ 0 w 210"/>
                <a:gd name="T1" fmla="*/ 0 h 111"/>
                <a:gd name="T2" fmla="*/ 0 w 210"/>
                <a:gd name="T3" fmla="*/ 0 h 111"/>
                <a:gd name="T4" fmla="*/ 0 w 210"/>
                <a:gd name="T5" fmla="*/ 0 h 111"/>
                <a:gd name="T6" fmla="*/ 0 w 210"/>
                <a:gd name="T7" fmla="*/ 0 h 111"/>
                <a:gd name="T8" fmla="*/ 0 w 210"/>
                <a:gd name="T9" fmla="*/ 0 h 111"/>
                <a:gd name="T10" fmla="*/ 0 60000 65536"/>
                <a:gd name="T11" fmla="*/ 0 60000 65536"/>
                <a:gd name="T12" fmla="*/ 0 60000 65536"/>
                <a:gd name="T13" fmla="*/ 0 60000 65536"/>
                <a:gd name="T14" fmla="*/ 0 60000 65536"/>
                <a:gd name="T15" fmla="*/ 0 w 210"/>
                <a:gd name="T16" fmla="*/ 0 h 111"/>
                <a:gd name="T17" fmla="*/ 210 w 210"/>
                <a:gd name="T18" fmla="*/ 111 h 111"/>
              </a:gdLst>
              <a:ahLst/>
              <a:cxnLst>
                <a:cxn ang="T10">
                  <a:pos x="T0" y="T1"/>
                </a:cxn>
                <a:cxn ang="T11">
                  <a:pos x="T2" y="T3"/>
                </a:cxn>
                <a:cxn ang="T12">
                  <a:pos x="T4" y="T5"/>
                </a:cxn>
                <a:cxn ang="T13">
                  <a:pos x="T6" y="T7"/>
                </a:cxn>
                <a:cxn ang="T14">
                  <a:pos x="T8" y="T9"/>
                </a:cxn>
              </a:cxnLst>
              <a:rect l="T15" t="T16" r="T17" b="T18"/>
              <a:pathLst>
                <a:path w="210" h="111">
                  <a:moveTo>
                    <a:pt x="53" y="0"/>
                  </a:moveTo>
                  <a:lnTo>
                    <a:pt x="0" y="60"/>
                  </a:lnTo>
                  <a:lnTo>
                    <a:pt x="187" y="111"/>
                  </a:lnTo>
                  <a:lnTo>
                    <a:pt x="210" y="71"/>
                  </a:lnTo>
                  <a:lnTo>
                    <a:pt x="5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8" name="Freeform 136">
              <a:extLst>
                <a:ext uri="{FF2B5EF4-FFF2-40B4-BE49-F238E27FC236}">
                  <a16:creationId xmlns:a16="http://schemas.microsoft.com/office/drawing/2014/main" id="{62557BE0-EFD3-4D4E-AB8D-83C7AC5570A3}"/>
                </a:ext>
              </a:extLst>
            </p:cNvPr>
            <p:cNvSpPr>
              <a:spLocks/>
            </p:cNvSpPr>
            <p:nvPr/>
          </p:nvSpPr>
          <p:spPr bwMode="auto">
            <a:xfrm>
              <a:off x="497" y="2377"/>
              <a:ext cx="47" cy="13"/>
            </a:xfrm>
            <a:custGeom>
              <a:avLst/>
              <a:gdLst>
                <a:gd name="T0" fmla="*/ 0 w 237"/>
                <a:gd name="T1" fmla="*/ 0 h 66"/>
                <a:gd name="T2" fmla="*/ 0 w 237"/>
                <a:gd name="T3" fmla="*/ 0 h 66"/>
                <a:gd name="T4" fmla="*/ 0 w 237"/>
                <a:gd name="T5" fmla="*/ 0 h 66"/>
                <a:gd name="T6" fmla="*/ 0 w 237"/>
                <a:gd name="T7" fmla="*/ 0 h 66"/>
                <a:gd name="T8" fmla="*/ 0 w 237"/>
                <a:gd name="T9" fmla="*/ 0 h 66"/>
                <a:gd name="T10" fmla="*/ 0 w 237"/>
                <a:gd name="T11" fmla="*/ 0 h 66"/>
                <a:gd name="T12" fmla="*/ 0 w 237"/>
                <a:gd name="T13" fmla="*/ 0 h 66"/>
                <a:gd name="T14" fmla="*/ 0 60000 65536"/>
                <a:gd name="T15" fmla="*/ 0 60000 65536"/>
                <a:gd name="T16" fmla="*/ 0 60000 65536"/>
                <a:gd name="T17" fmla="*/ 0 60000 65536"/>
                <a:gd name="T18" fmla="*/ 0 60000 65536"/>
                <a:gd name="T19" fmla="*/ 0 60000 65536"/>
                <a:gd name="T20" fmla="*/ 0 60000 65536"/>
                <a:gd name="T21" fmla="*/ 0 w 237"/>
                <a:gd name="T22" fmla="*/ 0 h 66"/>
                <a:gd name="T23" fmla="*/ 237 w 237"/>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66">
                  <a:moveTo>
                    <a:pt x="27" y="0"/>
                  </a:moveTo>
                  <a:lnTo>
                    <a:pt x="0" y="31"/>
                  </a:lnTo>
                  <a:lnTo>
                    <a:pt x="116" y="59"/>
                  </a:lnTo>
                  <a:lnTo>
                    <a:pt x="171" y="66"/>
                  </a:lnTo>
                  <a:lnTo>
                    <a:pt x="237" y="61"/>
                  </a:lnTo>
                  <a:lnTo>
                    <a:pt x="168" y="28"/>
                  </a:lnTo>
                  <a:lnTo>
                    <a:pt x="27"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9" name="Freeform 137">
              <a:extLst>
                <a:ext uri="{FF2B5EF4-FFF2-40B4-BE49-F238E27FC236}">
                  <a16:creationId xmlns:a16="http://schemas.microsoft.com/office/drawing/2014/main" id="{2D5CE4FD-FBF5-42D7-9648-93F8E0B5F79B}"/>
                </a:ext>
              </a:extLst>
            </p:cNvPr>
            <p:cNvSpPr>
              <a:spLocks/>
            </p:cNvSpPr>
            <p:nvPr/>
          </p:nvSpPr>
          <p:spPr bwMode="auto">
            <a:xfrm>
              <a:off x="410" y="2361"/>
              <a:ext cx="135" cy="42"/>
            </a:xfrm>
            <a:custGeom>
              <a:avLst/>
              <a:gdLst>
                <a:gd name="T0" fmla="*/ 0 w 678"/>
                <a:gd name="T1" fmla="*/ 0 h 211"/>
                <a:gd name="T2" fmla="*/ 0 w 678"/>
                <a:gd name="T3" fmla="*/ 0 h 211"/>
                <a:gd name="T4" fmla="*/ 0 w 678"/>
                <a:gd name="T5" fmla="*/ 0 h 211"/>
                <a:gd name="T6" fmla="*/ 0 w 678"/>
                <a:gd name="T7" fmla="*/ 0 h 211"/>
                <a:gd name="T8" fmla="*/ 0 w 678"/>
                <a:gd name="T9" fmla="*/ 0 h 211"/>
                <a:gd name="T10" fmla="*/ 0 w 678"/>
                <a:gd name="T11" fmla="*/ 0 h 211"/>
                <a:gd name="T12" fmla="*/ 0 w 678"/>
                <a:gd name="T13" fmla="*/ 0 h 211"/>
                <a:gd name="T14" fmla="*/ 0 w 678"/>
                <a:gd name="T15" fmla="*/ 0 h 211"/>
                <a:gd name="T16" fmla="*/ 0 w 678"/>
                <a:gd name="T17" fmla="*/ 0 h 211"/>
                <a:gd name="T18" fmla="*/ 0 w 678"/>
                <a:gd name="T19" fmla="*/ 0 h 211"/>
                <a:gd name="T20" fmla="*/ 0 w 678"/>
                <a:gd name="T21" fmla="*/ 0 h 211"/>
                <a:gd name="T22" fmla="*/ 0 w 678"/>
                <a:gd name="T23" fmla="*/ 0 h 211"/>
                <a:gd name="T24" fmla="*/ 0 w 678"/>
                <a:gd name="T25" fmla="*/ 0 h 211"/>
                <a:gd name="T26" fmla="*/ 0 w 678"/>
                <a:gd name="T27" fmla="*/ 0 h 211"/>
                <a:gd name="T28" fmla="*/ 0 w 678"/>
                <a:gd name="T29" fmla="*/ 0 h 211"/>
                <a:gd name="T30" fmla="*/ 0 w 678"/>
                <a:gd name="T31" fmla="*/ 0 h 211"/>
                <a:gd name="T32" fmla="*/ 0 w 678"/>
                <a:gd name="T33" fmla="*/ 0 h 211"/>
                <a:gd name="T34" fmla="*/ 0 w 678"/>
                <a:gd name="T35" fmla="*/ 0 h 211"/>
                <a:gd name="T36" fmla="*/ 0 w 678"/>
                <a:gd name="T37" fmla="*/ 0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8"/>
                <a:gd name="T58" fmla="*/ 0 h 211"/>
                <a:gd name="T59" fmla="*/ 678 w 678"/>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8" h="211">
                  <a:moveTo>
                    <a:pt x="678" y="178"/>
                  </a:moveTo>
                  <a:lnTo>
                    <a:pt x="678" y="147"/>
                  </a:lnTo>
                  <a:lnTo>
                    <a:pt x="590" y="156"/>
                  </a:lnTo>
                  <a:lnTo>
                    <a:pt x="446" y="136"/>
                  </a:lnTo>
                  <a:lnTo>
                    <a:pt x="365" y="117"/>
                  </a:lnTo>
                  <a:lnTo>
                    <a:pt x="209" y="66"/>
                  </a:lnTo>
                  <a:lnTo>
                    <a:pt x="140" y="60"/>
                  </a:lnTo>
                  <a:lnTo>
                    <a:pt x="74" y="35"/>
                  </a:lnTo>
                  <a:lnTo>
                    <a:pt x="39" y="0"/>
                  </a:lnTo>
                  <a:lnTo>
                    <a:pt x="0" y="44"/>
                  </a:lnTo>
                  <a:lnTo>
                    <a:pt x="0" y="133"/>
                  </a:lnTo>
                  <a:lnTo>
                    <a:pt x="50" y="147"/>
                  </a:lnTo>
                  <a:lnTo>
                    <a:pt x="171" y="162"/>
                  </a:lnTo>
                  <a:lnTo>
                    <a:pt x="220" y="170"/>
                  </a:lnTo>
                  <a:lnTo>
                    <a:pt x="300" y="197"/>
                  </a:lnTo>
                  <a:lnTo>
                    <a:pt x="392" y="211"/>
                  </a:lnTo>
                  <a:lnTo>
                    <a:pt x="458" y="211"/>
                  </a:lnTo>
                  <a:lnTo>
                    <a:pt x="560" y="211"/>
                  </a:lnTo>
                  <a:lnTo>
                    <a:pt x="678" y="1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0" name="Freeform 138">
              <a:extLst>
                <a:ext uri="{FF2B5EF4-FFF2-40B4-BE49-F238E27FC236}">
                  <a16:creationId xmlns:a16="http://schemas.microsoft.com/office/drawing/2014/main" id="{7DB4A07C-4867-4B91-9C92-670C4B3DFACE}"/>
                </a:ext>
              </a:extLst>
            </p:cNvPr>
            <p:cNvSpPr>
              <a:spLocks/>
            </p:cNvSpPr>
            <p:nvPr/>
          </p:nvSpPr>
          <p:spPr bwMode="auto">
            <a:xfrm>
              <a:off x="419" y="2337"/>
              <a:ext cx="45" cy="34"/>
            </a:xfrm>
            <a:custGeom>
              <a:avLst/>
              <a:gdLst>
                <a:gd name="T0" fmla="*/ 0 w 224"/>
                <a:gd name="T1" fmla="*/ 0 h 170"/>
                <a:gd name="T2" fmla="*/ 0 w 224"/>
                <a:gd name="T3" fmla="*/ 0 h 170"/>
                <a:gd name="T4" fmla="*/ 0 w 224"/>
                <a:gd name="T5" fmla="*/ 0 h 170"/>
                <a:gd name="T6" fmla="*/ 0 w 224"/>
                <a:gd name="T7" fmla="*/ 0 h 170"/>
                <a:gd name="T8" fmla="*/ 0 w 224"/>
                <a:gd name="T9" fmla="*/ 0 h 170"/>
                <a:gd name="T10" fmla="*/ 0 w 224"/>
                <a:gd name="T11" fmla="*/ 0 h 170"/>
                <a:gd name="T12" fmla="*/ 0 w 224"/>
                <a:gd name="T13" fmla="*/ 0 h 170"/>
                <a:gd name="T14" fmla="*/ 0 w 224"/>
                <a:gd name="T15" fmla="*/ 0 h 170"/>
                <a:gd name="T16" fmla="*/ 0 w 224"/>
                <a:gd name="T17" fmla="*/ 0 h 170"/>
                <a:gd name="T18" fmla="*/ 0 w 224"/>
                <a:gd name="T19" fmla="*/ 0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4"/>
                <a:gd name="T31" fmla="*/ 0 h 170"/>
                <a:gd name="T32" fmla="*/ 224 w 224"/>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4" h="170">
                  <a:moveTo>
                    <a:pt x="216" y="12"/>
                  </a:moveTo>
                  <a:lnTo>
                    <a:pt x="210" y="95"/>
                  </a:lnTo>
                  <a:lnTo>
                    <a:pt x="224" y="114"/>
                  </a:lnTo>
                  <a:lnTo>
                    <a:pt x="173" y="170"/>
                  </a:lnTo>
                  <a:lnTo>
                    <a:pt x="105" y="170"/>
                  </a:lnTo>
                  <a:lnTo>
                    <a:pt x="28" y="145"/>
                  </a:lnTo>
                  <a:lnTo>
                    <a:pt x="0" y="112"/>
                  </a:lnTo>
                  <a:lnTo>
                    <a:pt x="16" y="89"/>
                  </a:lnTo>
                  <a:lnTo>
                    <a:pt x="20" y="0"/>
                  </a:lnTo>
                  <a:lnTo>
                    <a:pt x="216" y="12"/>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41" name="Oval 139">
            <a:extLst>
              <a:ext uri="{FF2B5EF4-FFF2-40B4-BE49-F238E27FC236}">
                <a16:creationId xmlns:a16="http://schemas.microsoft.com/office/drawing/2014/main" id="{BC7CCEC8-E78F-49FD-8CA4-8BAEDD43FA03}"/>
              </a:ext>
            </a:extLst>
          </p:cNvPr>
          <p:cNvSpPr>
            <a:spLocks noChangeArrowheads="1"/>
          </p:cNvSpPr>
          <p:nvPr/>
        </p:nvSpPr>
        <p:spPr bwMode="auto">
          <a:xfrm>
            <a:off x="279400" y="4447957"/>
            <a:ext cx="265113" cy="103187"/>
          </a:xfrm>
          <a:prstGeom prst="ellipse">
            <a:avLst/>
          </a:prstGeom>
          <a:solidFill>
            <a:srgbClr val="606060"/>
          </a:solidFill>
          <a:ln w="3175">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2" name="Rectangle 140">
            <a:extLst>
              <a:ext uri="{FF2B5EF4-FFF2-40B4-BE49-F238E27FC236}">
                <a16:creationId xmlns:a16="http://schemas.microsoft.com/office/drawing/2014/main" id="{9688B90F-6D6A-44E4-96C3-285773F6F644}"/>
              </a:ext>
            </a:extLst>
          </p:cNvPr>
          <p:cNvSpPr>
            <a:spLocks noChangeArrowheads="1"/>
          </p:cNvSpPr>
          <p:nvPr/>
        </p:nvSpPr>
        <p:spPr bwMode="auto">
          <a:xfrm>
            <a:off x="376238" y="4243169"/>
            <a:ext cx="69850" cy="234950"/>
          </a:xfrm>
          <a:prstGeom prst="rect">
            <a:avLst/>
          </a:prstGeom>
          <a:solidFill>
            <a:srgbClr val="606060"/>
          </a:solidFill>
          <a:ln w="3175">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43" name="Group 141">
            <a:extLst>
              <a:ext uri="{FF2B5EF4-FFF2-40B4-BE49-F238E27FC236}">
                <a16:creationId xmlns:a16="http://schemas.microsoft.com/office/drawing/2014/main" id="{5F53E978-34E8-40AB-B4A2-5A7D2A0B2BA1}"/>
              </a:ext>
            </a:extLst>
          </p:cNvPr>
          <p:cNvGrpSpPr>
            <a:grpSpLocks/>
          </p:cNvGrpSpPr>
          <p:nvPr/>
        </p:nvGrpSpPr>
        <p:grpSpPr bwMode="auto">
          <a:xfrm>
            <a:off x="254000" y="4154269"/>
            <a:ext cx="350838" cy="122238"/>
            <a:chOff x="182" y="2151"/>
            <a:chExt cx="221" cy="77"/>
          </a:xfrm>
        </p:grpSpPr>
        <p:sp>
          <p:nvSpPr>
            <p:cNvPr id="144" name="Freeform 142">
              <a:extLst>
                <a:ext uri="{FF2B5EF4-FFF2-40B4-BE49-F238E27FC236}">
                  <a16:creationId xmlns:a16="http://schemas.microsoft.com/office/drawing/2014/main" id="{6B90E6B9-9308-4CFD-8021-608CF4E00669}"/>
                </a:ext>
              </a:extLst>
            </p:cNvPr>
            <p:cNvSpPr>
              <a:spLocks/>
            </p:cNvSpPr>
            <p:nvPr/>
          </p:nvSpPr>
          <p:spPr bwMode="auto">
            <a:xfrm>
              <a:off x="182" y="2151"/>
              <a:ext cx="221" cy="77"/>
            </a:xfrm>
            <a:custGeom>
              <a:avLst/>
              <a:gdLst>
                <a:gd name="T0" fmla="*/ 0 w 1106"/>
                <a:gd name="T1" fmla="*/ 0 h 386"/>
                <a:gd name="T2" fmla="*/ 0 w 1106"/>
                <a:gd name="T3" fmla="*/ 0 h 386"/>
                <a:gd name="T4" fmla="*/ 0 w 1106"/>
                <a:gd name="T5" fmla="*/ 0 h 386"/>
                <a:gd name="T6" fmla="*/ 0 w 1106"/>
                <a:gd name="T7" fmla="*/ 0 h 386"/>
                <a:gd name="T8" fmla="*/ 0 w 1106"/>
                <a:gd name="T9" fmla="*/ 0 h 386"/>
                <a:gd name="T10" fmla="*/ 0 w 1106"/>
                <a:gd name="T11" fmla="*/ 0 h 386"/>
                <a:gd name="T12" fmla="*/ 0 w 1106"/>
                <a:gd name="T13" fmla="*/ 0 h 386"/>
                <a:gd name="T14" fmla="*/ 0 w 1106"/>
                <a:gd name="T15" fmla="*/ 0 h 386"/>
                <a:gd name="T16" fmla="*/ 0 60000 65536"/>
                <a:gd name="T17" fmla="*/ 0 60000 65536"/>
                <a:gd name="T18" fmla="*/ 0 60000 65536"/>
                <a:gd name="T19" fmla="*/ 0 60000 65536"/>
                <a:gd name="T20" fmla="*/ 0 60000 65536"/>
                <a:gd name="T21" fmla="*/ 0 60000 65536"/>
                <a:gd name="T22" fmla="*/ 0 60000 65536"/>
                <a:gd name="T23" fmla="*/ 0 60000 65536"/>
                <a:gd name="T24" fmla="*/ 0 w 1106"/>
                <a:gd name="T25" fmla="*/ 0 h 386"/>
                <a:gd name="T26" fmla="*/ 1106 w 1106"/>
                <a:gd name="T27" fmla="*/ 386 h 3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6" h="386">
                  <a:moveTo>
                    <a:pt x="1106" y="202"/>
                  </a:moveTo>
                  <a:lnTo>
                    <a:pt x="1099" y="321"/>
                  </a:lnTo>
                  <a:lnTo>
                    <a:pt x="735" y="386"/>
                  </a:lnTo>
                  <a:lnTo>
                    <a:pt x="334" y="386"/>
                  </a:lnTo>
                  <a:lnTo>
                    <a:pt x="19" y="288"/>
                  </a:lnTo>
                  <a:lnTo>
                    <a:pt x="0" y="10"/>
                  </a:lnTo>
                  <a:lnTo>
                    <a:pt x="625" y="0"/>
                  </a:lnTo>
                  <a:lnTo>
                    <a:pt x="1106" y="202"/>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5" name="Freeform 143">
              <a:extLst>
                <a:ext uri="{FF2B5EF4-FFF2-40B4-BE49-F238E27FC236}">
                  <a16:creationId xmlns:a16="http://schemas.microsoft.com/office/drawing/2014/main" id="{E9D91EE4-C8AA-42A9-86EA-813A8287AC6A}"/>
                </a:ext>
              </a:extLst>
            </p:cNvPr>
            <p:cNvSpPr>
              <a:spLocks/>
            </p:cNvSpPr>
            <p:nvPr/>
          </p:nvSpPr>
          <p:spPr bwMode="auto">
            <a:xfrm>
              <a:off x="187" y="2180"/>
              <a:ext cx="211" cy="45"/>
            </a:xfrm>
            <a:custGeom>
              <a:avLst/>
              <a:gdLst>
                <a:gd name="T0" fmla="*/ 0 w 1055"/>
                <a:gd name="T1" fmla="*/ 0 h 221"/>
                <a:gd name="T2" fmla="*/ 0 w 1055"/>
                <a:gd name="T3" fmla="*/ 0 h 221"/>
                <a:gd name="T4" fmla="*/ 0 w 1055"/>
                <a:gd name="T5" fmla="*/ 0 h 221"/>
                <a:gd name="T6" fmla="*/ 0 w 1055"/>
                <a:gd name="T7" fmla="*/ 0 h 221"/>
                <a:gd name="T8" fmla="*/ 0 w 1055"/>
                <a:gd name="T9" fmla="*/ 0 h 221"/>
                <a:gd name="T10" fmla="*/ 0 w 1055"/>
                <a:gd name="T11" fmla="*/ 0 h 221"/>
                <a:gd name="T12" fmla="*/ 0 w 1055"/>
                <a:gd name="T13" fmla="*/ 0 h 221"/>
                <a:gd name="T14" fmla="*/ 0 w 1055"/>
                <a:gd name="T15" fmla="*/ 0 h 221"/>
                <a:gd name="T16" fmla="*/ 0 w 105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5"/>
                <a:gd name="T28" fmla="*/ 0 h 221"/>
                <a:gd name="T29" fmla="*/ 1055 w 105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5" h="221">
                  <a:moveTo>
                    <a:pt x="1055" y="75"/>
                  </a:moveTo>
                  <a:lnTo>
                    <a:pt x="1049" y="162"/>
                  </a:lnTo>
                  <a:lnTo>
                    <a:pt x="721" y="221"/>
                  </a:lnTo>
                  <a:lnTo>
                    <a:pt x="296" y="221"/>
                  </a:lnTo>
                  <a:lnTo>
                    <a:pt x="0" y="119"/>
                  </a:lnTo>
                  <a:lnTo>
                    <a:pt x="0" y="0"/>
                  </a:lnTo>
                  <a:lnTo>
                    <a:pt x="283" y="119"/>
                  </a:lnTo>
                  <a:lnTo>
                    <a:pt x="716" y="124"/>
                  </a:lnTo>
                  <a:lnTo>
                    <a:pt x="1055" y="7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46" name="Freeform 144">
            <a:extLst>
              <a:ext uri="{FF2B5EF4-FFF2-40B4-BE49-F238E27FC236}">
                <a16:creationId xmlns:a16="http://schemas.microsoft.com/office/drawing/2014/main" id="{51CB4290-0659-4CC6-8A1B-2602439DDCEC}"/>
              </a:ext>
            </a:extLst>
          </p:cNvPr>
          <p:cNvSpPr>
            <a:spLocks/>
          </p:cNvSpPr>
          <p:nvPr/>
        </p:nvSpPr>
        <p:spPr bwMode="auto">
          <a:xfrm>
            <a:off x="242888" y="4025682"/>
            <a:ext cx="479425" cy="444500"/>
          </a:xfrm>
          <a:custGeom>
            <a:avLst/>
            <a:gdLst>
              <a:gd name="T0" fmla="*/ 2147483646 w 1507"/>
              <a:gd name="T1" fmla="*/ 2147483646 h 1401"/>
              <a:gd name="T2" fmla="*/ 2147483646 w 1507"/>
              <a:gd name="T3" fmla="*/ 2147483646 h 1401"/>
              <a:gd name="T4" fmla="*/ 2147483646 w 1507"/>
              <a:gd name="T5" fmla="*/ 2147483646 h 1401"/>
              <a:gd name="T6" fmla="*/ 2147483646 w 1507"/>
              <a:gd name="T7" fmla="*/ 2147483646 h 1401"/>
              <a:gd name="T8" fmla="*/ 2147483646 w 1507"/>
              <a:gd name="T9" fmla="*/ 2147483646 h 1401"/>
              <a:gd name="T10" fmla="*/ 2147483646 w 1507"/>
              <a:gd name="T11" fmla="*/ 2147483646 h 1401"/>
              <a:gd name="T12" fmla="*/ 2147483646 w 1507"/>
              <a:gd name="T13" fmla="*/ 2147483646 h 1401"/>
              <a:gd name="T14" fmla="*/ 2147483646 w 1507"/>
              <a:gd name="T15" fmla="*/ 2147483646 h 1401"/>
              <a:gd name="T16" fmla="*/ 2147483646 w 1507"/>
              <a:gd name="T17" fmla="*/ 2147483646 h 1401"/>
              <a:gd name="T18" fmla="*/ 2147483646 w 1507"/>
              <a:gd name="T19" fmla="*/ 2147483646 h 1401"/>
              <a:gd name="T20" fmla="*/ 2147483646 w 1507"/>
              <a:gd name="T21" fmla="*/ 2147483646 h 1401"/>
              <a:gd name="T22" fmla="*/ 2147483646 w 1507"/>
              <a:gd name="T23" fmla="*/ 2147483646 h 1401"/>
              <a:gd name="T24" fmla="*/ 2147483646 w 1507"/>
              <a:gd name="T25" fmla="*/ 2147483646 h 1401"/>
              <a:gd name="T26" fmla="*/ 2147483646 w 1507"/>
              <a:gd name="T27" fmla="*/ 2147483646 h 1401"/>
              <a:gd name="T28" fmla="*/ 2147483646 w 1507"/>
              <a:gd name="T29" fmla="*/ 2147483646 h 1401"/>
              <a:gd name="T30" fmla="*/ 2147483646 w 1507"/>
              <a:gd name="T31" fmla="*/ 2147483646 h 1401"/>
              <a:gd name="T32" fmla="*/ 2147483646 w 1507"/>
              <a:gd name="T33" fmla="*/ 2147483646 h 1401"/>
              <a:gd name="T34" fmla="*/ 2147483646 w 1507"/>
              <a:gd name="T35" fmla="*/ 2147483646 h 1401"/>
              <a:gd name="T36" fmla="*/ 2147483646 w 1507"/>
              <a:gd name="T37" fmla="*/ 2147483646 h 1401"/>
              <a:gd name="T38" fmla="*/ 2147483646 w 1507"/>
              <a:gd name="T39" fmla="*/ 0 h 1401"/>
              <a:gd name="T40" fmla="*/ 2147483646 w 1507"/>
              <a:gd name="T41" fmla="*/ 2147483646 h 1401"/>
              <a:gd name="T42" fmla="*/ 2147483646 w 1507"/>
              <a:gd name="T43" fmla="*/ 2147483646 h 1401"/>
              <a:gd name="T44" fmla="*/ 2147483646 w 1507"/>
              <a:gd name="T45" fmla="*/ 2147483646 h 1401"/>
              <a:gd name="T46" fmla="*/ 2147483646 w 1507"/>
              <a:gd name="T47" fmla="*/ 2147483646 h 1401"/>
              <a:gd name="T48" fmla="*/ 2147483646 w 1507"/>
              <a:gd name="T49" fmla="*/ 2147483646 h 1401"/>
              <a:gd name="T50" fmla="*/ 0 w 1507"/>
              <a:gd name="T51" fmla="*/ 2147483646 h 1401"/>
              <a:gd name="T52" fmla="*/ 2147483646 w 1507"/>
              <a:gd name="T53" fmla="*/ 2147483646 h 1401"/>
              <a:gd name="T54" fmla="*/ 2147483646 w 1507"/>
              <a:gd name="T55" fmla="*/ 2147483646 h 1401"/>
              <a:gd name="T56" fmla="*/ 2147483646 w 1507"/>
              <a:gd name="T57" fmla="*/ 2147483646 h 1401"/>
              <a:gd name="T58" fmla="*/ 2147483646 w 1507"/>
              <a:gd name="T59" fmla="*/ 2147483646 h 1401"/>
              <a:gd name="T60" fmla="*/ 2147483646 w 1507"/>
              <a:gd name="T61" fmla="*/ 2147483646 h 1401"/>
              <a:gd name="T62" fmla="*/ 2147483646 w 1507"/>
              <a:gd name="T63" fmla="*/ 2147483646 h 1401"/>
              <a:gd name="T64" fmla="*/ 2147483646 w 1507"/>
              <a:gd name="T65" fmla="*/ 2147483646 h 1401"/>
              <a:gd name="T66" fmla="*/ 2147483646 w 1507"/>
              <a:gd name="T67" fmla="*/ 2147483646 h 1401"/>
              <a:gd name="T68" fmla="*/ 2147483646 w 1507"/>
              <a:gd name="T69" fmla="*/ 2147483646 h 1401"/>
              <a:gd name="T70" fmla="*/ 2147483646 w 1507"/>
              <a:gd name="T71" fmla="*/ 2147483646 h 1401"/>
              <a:gd name="T72" fmla="*/ 2147483646 w 1507"/>
              <a:gd name="T73" fmla="*/ 2147483646 h 1401"/>
              <a:gd name="T74" fmla="*/ 2147483646 w 1507"/>
              <a:gd name="T75" fmla="*/ 2147483646 h 1401"/>
              <a:gd name="T76" fmla="*/ 2147483646 w 1507"/>
              <a:gd name="T77" fmla="*/ 2147483646 h 1401"/>
              <a:gd name="T78" fmla="*/ 2147483646 w 1507"/>
              <a:gd name="T79" fmla="*/ 2147483646 h 1401"/>
              <a:gd name="T80" fmla="*/ 2147483646 w 1507"/>
              <a:gd name="T81" fmla="*/ 2147483646 h 1401"/>
              <a:gd name="T82" fmla="*/ 2147483646 w 1507"/>
              <a:gd name="T83" fmla="*/ 2147483646 h 1401"/>
              <a:gd name="T84" fmla="*/ 2147483646 w 1507"/>
              <a:gd name="T85" fmla="*/ 2147483646 h 1401"/>
              <a:gd name="T86" fmla="*/ 2147483646 w 1507"/>
              <a:gd name="T87" fmla="*/ 2147483646 h 1401"/>
              <a:gd name="T88" fmla="*/ 2147483646 w 1507"/>
              <a:gd name="T89" fmla="*/ 2147483646 h 1401"/>
              <a:gd name="T90" fmla="*/ 2147483646 w 1507"/>
              <a:gd name="T91" fmla="*/ 2147483646 h 1401"/>
              <a:gd name="T92" fmla="*/ 2147483646 w 1507"/>
              <a:gd name="T93" fmla="*/ 2147483646 h 1401"/>
              <a:gd name="T94" fmla="*/ 2147483646 w 1507"/>
              <a:gd name="T95" fmla="*/ 2147483646 h 1401"/>
              <a:gd name="T96" fmla="*/ 2147483646 w 1507"/>
              <a:gd name="T97" fmla="*/ 2147483646 h 1401"/>
              <a:gd name="T98" fmla="*/ 2147483646 w 1507"/>
              <a:gd name="T99" fmla="*/ 2147483646 h 1401"/>
              <a:gd name="T100" fmla="*/ 2147483646 w 1507"/>
              <a:gd name="T101" fmla="*/ 2147483646 h 1401"/>
              <a:gd name="T102" fmla="*/ 2147483646 w 1507"/>
              <a:gd name="T103" fmla="*/ 2147483646 h 1401"/>
              <a:gd name="T104" fmla="*/ 2147483646 w 1507"/>
              <a:gd name="T105" fmla="*/ 2147483646 h 1401"/>
              <a:gd name="T106" fmla="*/ 2147483646 w 1507"/>
              <a:gd name="T107" fmla="*/ 2147483646 h 1401"/>
              <a:gd name="T108" fmla="*/ 2147483646 w 1507"/>
              <a:gd name="T109" fmla="*/ 2147483646 h 1401"/>
              <a:gd name="T110" fmla="*/ 2147483646 w 1507"/>
              <a:gd name="T111" fmla="*/ 2147483646 h 1401"/>
              <a:gd name="T112" fmla="*/ 2147483646 w 1507"/>
              <a:gd name="T113" fmla="*/ 2147483646 h 14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07"/>
              <a:gd name="T172" fmla="*/ 0 h 1401"/>
              <a:gd name="T173" fmla="*/ 1507 w 1507"/>
              <a:gd name="T174" fmla="*/ 1401 h 14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07" h="1401">
                <a:moveTo>
                  <a:pt x="1501" y="789"/>
                </a:moveTo>
                <a:lnTo>
                  <a:pt x="1493" y="649"/>
                </a:lnTo>
                <a:lnTo>
                  <a:pt x="1495" y="499"/>
                </a:lnTo>
                <a:lnTo>
                  <a:pt x="1489" y="385"/>
                </a:lnTo>
                <a:lnTo>
                  <a:pt x="1424" y="317"/>
                </a:lnTo>
                <a:lnTo>
                  <a:pt x="1345" y="278"/>
                </a:lnTo>
                <a:lnTo>
                  <a:pt x="1166" y="213"/>
                </a:lnTo>
                <a:lnTo>
                  <a:pt x="903" y="149"/>
                </a:lnTo>
                <a:lnTo>
                  <a:pt x="852" y="144"/>
                </a:lnTo>
                <a:lnTo>
                  <a:pt x="817" y="149"/>
                </a:lnTo>
                <a:lnTo>
                  <a:pt x="809" y="135"/>
                </a:lnTo>
                <a:lnTo>
                  <a:pt x="794" y="122"/>
                </a:lnTo>
                <a:lnTo>
                  <a:pt x="777" y="125"/>
                </a:lnTo>
                <a:lnTo>
                  <a:pt x="754" y="126"/>
                </a:lnTo>
                <a:lnTo>
                  <a:pt x="745" y="100"/>
                </a:lnTo>
                <a:lnTo>
                  <a:pt x="726" y="85"/>
                </a:lnTo>
                <a:lnTo>
                  <a:pt x="704" y="82"/>
                </a:lnTo>
                <a:lnTo>
                  <a:pt x="678" y="82"/>
                </a:lnTo>
                <a:lnTo>
                  <a:pt x="681" y="59"/>
                </a:lnTo>
                <a:lnTo>
                  <a:pt x="651" y="0"/>
                </a:lnTo>
                <a:lnTo>
                  <a:pt x="37" y="16"/>
                </a:lnTo>
                <a:lnTo>
                  <a:pt x="39" y="79"/>
                </a:lnTo>
                <a:lnTo>
                  <a:pt x="28" y="135"/>
                </a:lnTo>
                <a:lnTo>
                  <a:pt x="18" y="175"/>
                </a:lnTo>
                <a:lnTo>
                  <a:pt x="8" y="225"/>
                </a:lnTo>
                <a:lnTo>
                  <a:pt x="0" y="306"/>
                </a:lnTo>
                <a:lnTo>
                  <a:pt x="9" y="354"/>
                </a:lnTo>
                <a:lnTo>
                  <a:pt x="28" y="399"/>
                </a:lnTo>
                <a:lnTo>
                  <a:pt x="49" y="438"/>
                </a:lnTo>
                <a:lnTo>
                  <a:pt x="78" y="451"/>
                </a:lnTo>
                <a:lnTo>
                  <a:pt x="122" y="464"/>
                </a:lnTo>
                <a:lnTo>
                  <a:pt x="180" y="483"/>
                </a:lnTo>
                <a:lnTo>
                  <a:pt x="208" y="514"/>
                </a:lnTo>
                <a:lnTo>
                  <a:pt x="240" y="541"/>
                </a:lnTo>
                <a:lnTo>
                  <a:pt x="289" y="564"/>
                </a:lnTo>
                <a:lnTo>
                  <a:pt x="348" y="582"/>
                </a:lnTo>
                <a:lnTo>
                  <a:pt x="441" y="594"/>
                </a:lnTo>
                <a:lnTo>
                  <a:pt x="520" y="594"/>
                </a:lnTo>
                <a:lnTo>
                  <a:pt x="581" y="587"/>
                </a:lnTo>
                <a:lnTo>
                  <a:pt x="637" y="582"/>
                </a:lnTo>
                <a:lnTo>
                  <a:pt x="678" y="604"/>
                </a:lnTo>
                <a:lnTo>
                  <a:pt x="758" y="600"/>
                </a:lnTo>
                <a:lnTo>
                  <a:pt x="1078" y="645"/>
                </a:lnTo>
                <a:lnTo>
                  <a:pt x="1165" y="655"/>
                </a:lnTo>
                <a:lnTo>
                  <a:pt x="1133" y="845"/>
                </a:lnTo>
                <a:lnTo>
                  <a:pt x="1130" y="942"/>
                </a:lnTo>
                <a:lnTo>
                  <a:pt x="1149" y="1066"/>
                </a:lnTo>
                <a:lnTo>
                  <a:pt x="1169" y="1212"/>
                </a:lnTo>
                <a:lnTo>
                  <a:pt x="1169" y="1363"/>
                </a:lnTo>
                <a:lnTo>
                  <a:pt x="1244" y="1385"/>
                </a:lnTo>
                <a:lnTo>
                  <a:pt x="1339" y="1395"/>
                </a:lnTo>
                <a:lnTo>
                  <a:pt x="1420" y="1401"/>
                </a:lnTo>
                <a:lnTo>
                  <a:pt x="1507" y="1391"/>
                </a:lnTo>
                <a:lnTo>
                  <a:pt x="1501" y="1252"/>
                </a:lnTo>
                <a:lnTo>
                  <a:pt x="1501" y="1024"/>
                </a:lnTo>
                <a:lnTo>
                  <a:pt x="1501" y="824"/>
                </a:lnTo>
                <a:lnTo>
                  <a:pt x="1501" y="789"/>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7" name="Freeform 145">
            <a:extLst>
              <a:ext uri="{FF2B5EF4-FFF2-40B4-BE49-F238E27FC236}">
                <a16:creationId xmlns:a16="http://schemas.microsoft.com/office/drawing/2014/main" id="{F8D5B5AA-17A8-4553-A8A4-B621F79E4EA8}"/>
              </a:ext>
            </a:extLst>
          </p:cNvPr>
          <p:cNvSpPr>
            <a:spLocks/>
          </p:cNvSpPr>
          <p:nvPr/>
        </p:nvSpPr>
        <p:spPr bwMode="auto">
          <a:xfrm>
            <a:off x="249238" y="4043144"/>
            <a:ext cx="468312" cy="420688"/>
          </a:xfrm>
          <a:custGeom>
            <a:avLst/>
            <a:gdLst>
              <a:gd name="T0" fmla="*/ 2147483646 w 1473"/>
              <a:gd name="T1" fmla="*/ 2147483646 h 1324"/>
              <a:gd name="T2" fmla="*/ 2147483646 w 1473"/>
              <a:gd name="T3" fmla="*/ 2147483646 h 1324"/>
              <a:gd name="T4" fmla="*/ 2147483646 w 1473"/>
              <a:gd name="T5" fmla="*/ 2147483646 h 1324"/>
              <a:gd name="T6" fmla="*/ 2147483646 w 1473"/>
              <a:gd name="T7" fmla="*/ 2147483646 h 1324"/>
              <a:gd name="T8" fmla="*/ 2147483646 w 1473"/>
              <a:gd name="T9" fmla="*/ 2147483646 h 1324"/>
              <a:gd name="T10" fmla="*/ 2147483646 w 1473"/>
              <a:gd name="T11" fmla="*/ 2147483646 h 1324"/>
              <a:gd name="T12" fmla="*/ 2147483646 w 1473"/>
              <a:gd name="T13" fmla="*/ 2147483646 h 1324"/>
              <a:gd name="T14" fmla="*/ 2147483646 w 1473"/>
              <a:gd name="T15" fmla="*/ 2147483646 h 1324"/>
              <a:gd name="T16" fmla="*/ 2147483646 w 1473"/>
              <a:gd name="T17" fmla="*/ 2147483646 h 1324"/>
              <a:gd name="T18" fmla="*/ 2147483646 w 1473"/>
              <a:gd name="T19" fmla="*/ 2147483646 h 1324"/>
              <a:gd name="T20" fmla="*/ 2147483646 w 1473"/>
              <a:gd name="T21" fmla="*/ 2147483646 h 1324"/>
              <a:gd name="T22" fmla="*/ 2147483646 w 1473"/>
              <a:gd name="T23" fmla="*/ 2147483646 h 1324"/>
              <a:gd name="T24" fmla="*/ 2147483646 w 1473"/>
              <a:gd name="T25" fmla="*/ 2147483646 h 1324"/>
              <a:gd name="T26" fmla="*/ 2147483646 w 1473"/>
              <a:gd name="T27" fmla="*/ 2147483646 h 1324"/>
              <a:gd name="T28" fmla="*/ 2147483646 w 1473"/>
              <a:gd name="T29" fmla="*/ 2147483646 h 1324"/>
              <a:gd name="T30" fmla="*/ 2147483646 w 1473"/>
              <a:gd name="T31" fmla="*/ 2147483646 h 1324"/>
              <a:gd name="T32" fmla="*/ 2147483646 w 1473"/>
              <a:gd name="T33" fmla="*/ 2147483646 h 1324"/>
              <a:gd name="T34" fmla="*/ 2147483646 w 1473"/>
              <a:gd name="T35" fmla="*/ 2147483646 h 1324"/>
              <a:gd name="T36" fmla="*/ 2147483646 w 1473"/>
              <a:gd name="T37" fmla="*/ 2147483646 h 1324"/>
              <a:gd name="T38" fmla="*/ 2147483646 w 1473"/>
              <a:gd name="T39" fmla="*/ 2147483646 h 1324"/>
              <a:gd name="T40" fmla="*/ 2147483646 w 1473"/>
              <a:gd name="T41" fmla="*/ 2147483646 h 1324"/>
              <a:gd name="T42" fmla="*/ 2147483646 w 1473"/>
              <a:gd name="T43" fmla="*/ 2147483646 h 1324"/>
              <a:gd name="T44" fmla="*/ 2147483646 w 1473"/>
              <a:gd name="T45" fmla="*/ 2147483646 h 1324"/>
              <a:gd name="T46" fmla="*/ 2147483646 w 1473"/>
              <a:gd name="T47" fmla="*/ 2147483646 h 1324"/>
              <a:gd name="T48" fmla="*/ 2147483646 w 1473"/>
              <a:gd name="T49" fmla="*/ 2147483646 h 1324"/>
              <a:gd name="T50" fmla="*/ 2147483646 w 1473"/>
              <a:gd name="T51" fmla="*/ 2147483646 h 1324"/>
              <a:gd name="T52" fmla="*/ 2147483646 w 1473"/>
              <a:gd name="T53" fmla="*/ 2147483646 h 1324"/>
              <a:gd name="T54" fmla="*/ 2147483646 w 1473"/>
              <a:gd name="T55" fmla="*/ 2147483646 h 1324"/>
              <a:gd name="T56" fmla="*/ 2147483646 w 1473"/>
              <a:gd name="T57" fmla="*/ 2147483646 h 1324"/>
              <a:gd name="T58" fmla="*/ 2147483646 w 1473"/>
              <a:gd name="T59" fmla="*/ 2147483646 h 1324"/>
              <a:gd name="T60" fmla="*/ 2147483646 w 1473"/>
              <a:gd name="T61" fmla="*/ 2147483646 h 1324"/>
              <a:gd name="T62" fmla="*/ 2147483646 w 1473"/>
              <a:gd name="T63" fmla="*/ 2147483646 h 1324"/>
              <a:gd name="T64" fmla="*/ 2147483646 w 1473"/>
              <a:gd name="T65" fmla="*/ 2147483646 h 1324"/>
              <a:gd name="T66" fmla="*/ 2147483646 w 1473"/>
              <a:gd name="T67" fmla="*/ 2147483646 h 1324"/>
              <a:gd name="T68" fmla="*/ 2147483646 w 1473"/>
              <a:gd name="T69" fmla="*/ 2147483646 h 1324"/>
              <a:gd name="T70" fmla="*/ 2147483646 w 1473"/>
              <a:gd name="T71" fmla="*/ 2147483646 h 1324"/>
              <a:gd name="T72" fmla="*/ 2147483646 w 1473"/>
              <a:gd name="T73" fmla="*/ 2147483646 h 1324"/>
              <a:gd name="T74" fmla="*/ 2147483646 w 1473"/>
              <a:gd name="T75" fmla="*/ 2147483646 h 1324"/>
              <a:gd name="T76" fmla="*/ 2147483646 w 1473"/>
              <a:gd name="T77" fmla="*/ 2147483646 h 13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73"/>
              <a:gd name="T118" fmla="*/ 0 h 1324"/>
              <a:gd name="T119" fmla="*/ 1473 w 1473"/>
              <a:gd name="T120" fmla="*/ 1324 h 13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73" h="1324">
                <a:moveTo>
                  <a:pt x="49" y="23"/>
                </a:moveTo>
                <a:lnTo>
                  <a:pt x="46" y="66"/>
                </a:lnTo>
                <a:lnTo>
                  <a:pt x="29" y="49"/>
                </a:lnTo>
                <a:lnTo>
                  <a:pt x="10" y="144"/>
                </a:lnTo>
                <a:lnTo>
                  <a:pt x="0" y="254"/>
                </a:lnTo>
                <a:lnTo>
                  <a:pt x="39" y="367"/>
                </a:lnTo>
                <a:lnTo>
                  <a:pt x="130" y="393"/>
                </a:lnTo>
                <a:lnTo>
                  <a:pt x="120" y="367"/>
                </a:lnTo>
                <a:lnTo>
                  <a:pt x="169" y="406"/>
                </a:lnTo>
                <a:lnTo>
                  <a:pt x="211" y="449"/>
                </a:lnTo>
                <a:lnTo>
                  <a:pt x="306" y="494"/>
                </a:lnTo>
                <a:lnTo>
                  <a:pt x="421" y="504"/>
                </a:lnTo>
                <a:lnTo>
                  <a:pt x="562" y="511"/>
                </a:lnTo>
                <a:lnTo>
                  <a:pt x="620" y="504"/>
                </a:lnTo>
                <a:lnTo>
                  <a:pt x="569" y="481"/>
                </a:lnTo>
                <a:lnTo>
                  <a:pt x="546" y="423"/>
                </a:lnTo>
                <a:lnTo>
                  <a:pt x="588" y="471"/>
                </a:lnTo>
                <a:lnTo>
                  <a:pt x="641" y="501"/>
                </a:lnTo>
                <a:lnTo>
                  <a:pt x="688" y="527"/>
                </a:lnTo>
                <a:lnTo>
                  <a:pt x="737" y="520"/>
                </a:lnTo>
                <a:lnTo>
                  <a:pt x="706" y="497"/>
                </a:lnTo>
                <a:lnTo>
                  <a:pt x="672" y="469"/>
                </a:lnTo>
                <a:lnTo>
                  <a:pt x="725" y="488"/>
                </a:lnTo>
                <a:lnTo>
                  <a:pt x="776" y="527"/>
                </a:lnTo>
                <a:lnTo>
                  <a:pt x="946" y="546"/>
                </a:lnTo>
                <a:lnTo>
                  <a:pt x="1114" y="572"/>
                </a:lnTo>
                <a:lnTo>
                  <a:pt x="1165" y="585"/>
                </a:lnTo>
                <a:lnTo>
                  <a:pt x="1122" y="833"/>
                </a:lnTo>
                <a:lnTo>
                  <a:pt x="1155" y="1063"/>
                </a:lnTo>
                <a:lnTo>
                  <a:pt x="1159" y="1288"/>
                </a:lnTo>
                <a:lnTo>
                  <a:pt x="1266" y="1310"/>
                </a:lnTo>
                <a:lnTo>
                  <a:pt x="1360" y="1324"/>
                </a:lnTo>
                <a:lnTo>
                  <a:pt x="1473" y="1321"/>
                </a:lnTo>
                <a:lnTo>
                  <a:pt x="1468" y="998"/>
                </a:lnTo>
                <a:lnTo>
                  <a:pt x="1468" y="729"/>
                </a:lnTo>
                <a:lnTo>
                  <a:pt x="1451" y="579"/>
                </a:lnTo>
                <a:lnTo>
                  <a:pt x="1465" y="485"/>
                </a:lnTo>
                <a:lnTo>
                  <a:pt x="1455" y="381"/>
                </a:lnTo>
                <a:lnTo>
                  <a:pt x="1436" y="314"/>
                </a:lnTo>
                <a:lnTo>
                  <a:pt x="1355" y="261"/>
                </a:lnTo>
                <a:lnTo>
                  <a:pt x="1253" y="215"/>
                </a:lnTo>
                <a:lnTo>
                  <a:pt x="1057" y="150"/>
                </a:lnTo>
                <a:lnTo>
                  <a:pt x="897" y="105"/>
                </a:lnTo>
                <a:lnTo>
                  <a:pt x="809" y="98"/>
                </a:lnTo>
                <a:lnTo>
                  <a:pt x="773" y="150"/>
                </a:lnTo>
                <a:lnTo>
                  <a:pt x="662" y="205"/>
                </a:lnTo>
                <a:lnTo>
                  <a:pt x="722" y="157"/>
                </a:lnTo>
                <a:lnTo>
                  <a:pt x="767" y="131"/>
                </a:lnTo>
                <a:lnTo>
                  <a:pt x="783" y="95"/>
                </a:lnTo>
                <a:lnTo>
                  <a:pt x="776" y="79"/>
                </a:lnTo>
                <a:lnTo>
                  <a:pt x="744" y="79"/>
                </a:lnTo>
                <a:lnTo>
                  <a:pt x="725" y="98"/>
                </a:lnTo>
                <a:lnTo>
                  <a:pt x="706" y="117"/>
                </a:lnTo>
                <a:lnTo>
                  <a:pt x="656" y="137"/>
                </a:lnTo>
                <a:lnTo>
                  <a:pt x="702" y="98"/>
                </a:lnTo>
                <a:lnTo>
                  <a:pt x="722" y="68"/>
                </a:lnTo>
                <a:lnTo>
                  <a:pt x="708" y="49"/>
                </a:lnTo>
                <a:lnTo>
                  <a:pt x="669" y="36"/>
                </a:lnTo>
                <a:lnTo>
                  <a:pt x="618" y="82"/>
                </a:lnTo>
                <a:lnTo>
                  <a:pt x="569" y="112"/>
                </a:lnTo>
                <a:lnTo>
                  <a:pt x="627" y="45"/>
                </a:lnTo>
                <a:lnTo>
                  <a:pt x="646" y="20"/>
                </a:lnTo>
                <a:lnTo>
                  <a:pt x="646" y="0"/>
                </a:lnTo>
                <a:lnTo>
                  <a:pt x="597" y="7"/>
                </a:lnTo>
                <a:lnTo>
                  <a:pt x="553" y="40"/>
                </a:lnTo>
                <a:lnTo>
                  <a:pt x="523" y="63"/>
                </a:lnTo>
                <a:lnTo>
                  <a:pt x="383" y="75"/>
                </a:lnTo>
                <a:lnTo>
                  <a:pt x="386" y="40"/>
                </a:lnTo>
                <a:lnTo>
                  <a:pt x="345" y="26"/>
                </a:lnTo>
                <a:lnTo>
                  <a:pt x="345" y="72"/>
                </a:lnTo>
                <a:lnTo>
                  <a:pt x="303" y="82"/>
                </a:lnTo>
                <a:lnTo>
                  <a:pt x="211" y="95"/>
                </a:lnTo>
                <a:lnTo>
                  <a:pt x="218" y="45"/>
                </a:lnTo>
                <a:lnTo>
                  <a:pt x="185" y="45"/>
                </a:lnTo>
                <a:lnTo>
                  <a:pt x="182" y="95"/>
                </a:lnTo>
                <a:lnTo>
                  <a:pt x="130" y="91"/>
                </a:lnTo>
                <a:lnTo>
                  <a:pt x="75" y="79"/>
                </a:lnTo>
                <a:lnTo>
                  <a:pt x="72" y="40"/>
                </a:lnTo>
                <a:lnTo>
                  <a:pt x="49" y="2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8" name="Freeform 146">
            <a:extLst>
              <a:ext uri="{FF2B5EF4-FFF2-40B4-BE49-F238E27FC236}">
                <a16:creationId xmlns:a16="http://schemas.microsoft.com/office/drawing/2014/main" id="{64C67C09-624F-48AF-8E42-E356FBC12A49}"/>
              </a:ext>
            </a:extLst>
          </p:cNvPr>
          <p:cNvSpPr>
            <a:spLocks/>
          </p:cNvSpPr>
          <p:nvPr/>
        </p:nvSpPr>
        <p:spPr bwMode="auto">
          <a:xfrm>
            <a:off x="314325" y="4112994"/>
            <a:ext cx="63500" cy="11113"/>
          </a:xfrm>
          <a:custGeom>
            <a:avLst/>
            <a:gdLst>
              <a:gd name="T0" fmla="*/ 0 w 199"/>
              <a:gd name="T1" fmla="*/ 0 h 33"/>
              <a:gd name="T2" fmla="*/ 2147483646 w 199"/>
              <a:gd name="T3" fmla="*/ 2147483646 h 33"/>
              <a:gd name="T4" fmla="*/ 2147483646 w 199"/>
              <a:gd name="T5" fmla="*/ 2147483646 h 33"/>
              <a:gd name="T6" fmla="*/ 0 w 199"/>
              <a:gd name="T7" fmla="*/ 0 h 33"/>
              <a:gd name="T8" fmla="*/ 0 60000 65536"/>
              <a:gd name="T9" fmla="*/ 0 60000 65536"/>
              <a:gd name="T10" fmla="*/ 0 60000 65536"/>
              <a:gd name="T11" fmla="*/ 0 60000 65536"/>
              <a:gd name="T12" fmla="*/ 0 w 199"/>
              <a:gd name="T13" fmla="*/ 0 h 33"/>
              <a:gd name="T14" fmla="*/ 199 w 199"/>
              <a:gd name="T15" fmla="*/ 33 h 33"/>
            </a:gdLst>
            <a:ahLst/>
            <a:cxnLst>
              <a:cxn ang="T8">
                <a:pos x="T0" y="T1"/>
              </a:cxn>
              <a:cxn ang="T9">
                <a:pos x="T2" y="T3"/>
              </a:cxn>
              <a:cxn ang="T10">
                <a:pos x="T4" y="T5"/>
              </a:cxn>
              <a:cxn ang="T11">
                <a:pos x="T6" y="T7"/>
              </a:cxn>
            </a:cxnLst>
            <a:rect l="T12" t="T13" r="T14" b="T15"/>
            <a:pathLst>
              <a:path w="199" h="33">
                <a:moveTo>
                  <a:pt x="0" y="0"/>
                </a:moveTo>
                <a:lnTo>
                  <a:pt x="93" y="33"/>
                </a:lnTo>
                <a:lnTo>
                  <a:pt x="199" y="2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9" name="Freeform 147">
            <a:extLst>
              <a:ext uri="{FF2B5EF4-FFF2-40B4-BE49-F238E27FC236}">
                <a16:creationId xmlns:a16="http://schemas.microsoft.com/office/drawing/2014/main" id="{D95ADD9E-7422-456D-8A0D-D70CF05E85FE}"/>
              </a:ext>
            </a:extLst>
          </p:cNvPr>
          <p:cNvSpPr>
            <a:spLocks/>
          </p:cNvSpPr>
          <p:nvPr/>
        </p:nvSpPr>
        <p:spPr bwMode="auto">
          <a:xfrm>
            <a:off x="250825" y="4095532"/>
            <a:ext cx="39688" cy="12700"/>
          </a:xfrm>
          <a:custGeom>
            <a:avLst/>
            <a:gdLst>
              <a:gd name="T0" fmla="*/ 0 w 122"/>
              <a:gd name="T1" fmla="*/ 0 h 40"/>
              <a:gd name="T2" fmla="*/ 2147483646 w 122"/>
              <a:gd name="T3" fmla="*/ 2147483646 h 40"/>
              <a:gd name="T4" fmla="*/ 2147483646 w 122"/>
              <a:gd name="T5" fmla="*/ 2147483646 h 40"/>
              <a:gd name="T6" fmla="*/ 2147483646 w 122"/>
              <a:gd name="T7" fmla="*/ 2147483646 h 40"/>
              <a:gd name="T8" fmla="*/ 0 w 122"/>
              <a:gd name="T9" fmla="*/ 0 h 40"/>
              <a:gd name="T10" fmla="*/ 0 60000 65536"/>
              <a:gd name="T11" fmla="*/ 0 60000 65536"/>
              <a:gd name="T12" fmla="*/ 0 60000 65536"/>
              <a:gd name="T13" fmla="*/ 0 60000 65536"/>
              <a:gd name="T14" fmla="*/ 0 60000 65536"/>
              <a:gd name="T15" fmla="*/ 0 w 122"/>
              <a:gd name="T16" fmla="*/ 0 h 40"/>
              <a:gd name="T17" fmla="*/ 122 w 122"/>
              <a:gd name="T18" fmla="*/ 40 h 40"/>
            </a:gdLst>
            <a:ahLst/>
            <a:cxnLst>
              <a:cxn ang="T10">
                <a:pos x="T0" y="T1"/>
              </a:cxn>
              <a:cxn ang="T11">
                <a:pos x="T2" y="T3"/>
              </a:cxn>
              <a:cxn ang="T12">
                <a:pos x="T4" y="T5"/>
              </a:cxn>
              <a:cxn ang="T13">
                <a:pos x="T6" y="T7"/>
              </a:cxn>
              <a:cxn ang="T14">
                <a:pos x="T8" y="T9"/>
              </a:cxn>
            </a:cxnLst>
            <a:rect l="T15" t="T16" r="T17" b="T18"/>
            <a:pathLst>
              <a:path w="122" h="40">
                <a:moveTo>
                  <a:pt x="0" y="0"/>
                </a:moveTo>
                <a:lnTo>
                  <a:pt x="32" y="25"/>
                </a:lnTo>
                <a:lnTo>
                  <a:pt x="122" y="38"/>
                </a:lnTo>
                <a:lnTo>
                  <a:pt x="30" y="40"/>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0" name="Freeform 148">
            <a:extLst>
              <a:ext uri="{FF2B5EF4-FFF2-40B4-BE49-F238E27FC236}">
                <a16:creationId xmlns:a16="http://schemas.microsoft.com/office/drawing/2014/main" id="{FACFD85D-93F4-47A4-B0C5-3368272CA551}"/>
              </a:ext>
            </a:extLst>
          </p:cNvPr>
          <p:cNvSpPr>
            <a:spLocks/>
          </p:cNvSpPr>
          <p:nvPr/>
        </p:nvSpPr>
        <p:spPr bwMode="auto">
          <a:xfrm>
            <a:off x="412750" y="4086007"/>
            <a:ext cx="60325" cy="31750"/>
          </a:xfrm>
          <a:custGeom>
            <a:avLst/>
            <a:gdLst>
              <a:gd name="T0" fmla="*/ 0 w 187"/>
              <a:gd name="T1" fmla="*/ 0 h 102"/>
              <a:gd name="T2" fmla="*/ 2147483646 w 187"/>
              <a:gd name="T3" fmla="*/ 2147483646 h 102"/>
              <a:gd name="T4" fmla="*/ 2147483646 w 187"/>
              <a:gd name="T5" fmla="*/ 2147483646 h 102"/>
              <a:gd name="T6" fmla="*/ 2147483646 w 187"/>
              <a:gd name="T7" fmla="*/ 2147483646 h 102"/>
              <a:gd name="T8" fmla="*/ 2147483646 w 187"/>
              <a:gd name="T9" fmla="*/ 2147483646 h 102"/>
              <a:gd name="T10" fmla="*/ 2147483646 w 187"/>
              <a:gd name="T11" fmla="*/ 2147483646 h 102"/>
              <a:gd name="T12" fmla="*/ 2147483646 w 187"/>
              <a:gd name="T13" fmla="*/ 2147483646 h 102"/>
              <a:gd name="T14" fmla="*/ 2147483646 w 187"/>
              <a:gd name="T15" fmla="*/ 2147483646 h 102"/>
              <a:gd name="T16" fmla="*/ 0 w 187"/>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102"/>
              <a:gd name="T29" fmla="*/ 187 w 187"/>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102">
                <a:moveTo>
                  <a:pt x="0" y="0"/>
                </a:moveTo>
                <a:lnTo>
                  <a:pt x="84" y="9"/>
                </a:lnTo>
                <a:lnTo>
                  <a:pt x="101" y="23"/>
                </a:lnTo>
                <a:lnTo>
                  <a:pt x="101" y="54"/>
                </a:lnTo>
                <a:lnTo>
                  <a:pt x="106" y="89"/>
                </a:lnTo>
                <a:lnTo>
                  <a:pt x="187" y="102"/>
                </a:lnTo>
                <a:lnTo>
                  <a:pt x="90" y="98"/>
                </a:lnTo>
                <a:lnTo>
                  <a:pt x="74"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1" name="Freeform 149">
            <a:extLst>
              <a:ext uri="{FF2B5EF4-FFF2-40B4-BE49-F238E27FC236}">
                <a16:creationId xmlns:a16="http://schemas.microsoft.com/office/drawing/2014/main" id="{1C458B9A-989F-4A06-B101-B07F6DF4B4A4}"/>
              </a:ext>
            </a:extLst>
          </p:cNvPr>
          <p:cNvSpPr>
            <a:spLocks/>
          </p:cNvSpPr>
          <p:nvPr/>
        </p:nvSpPr>
        <p:spPr bwMode="auto">
          <a:xfrm>
            <a:off x="473075" y="4159032"/>
            <a:ext cx="193675" cy="47625"/>
          </a:xfrm>
          <a:custGeom>
            <a:avLst/>
            <a:gdLst>
              <a:gd name="T0" fmla="*/ 0 w 609"/>
              <a:gd name="T1" fmla="*/ 0 h 150"/>
              <a:gd name="T2" fmla="*/ 2147483646 w 609"/>
              <a:gd name="T3" fmla="*/ 2147483646 h 150"/>
              <a:gd name="T4" fmla="*/ 2147483646 w 609"/>
              <a:gd name="T5" fmla="*/ 2147483646 h 150"/>
              <a:gd name="T6" fmla="*/ 2147483646 w 609"/>
              <a:gd name="T7" fmla="*/ 2147483646 h 150"/>
              <a:gd name="T8" fmla="*/ 2147483646 w 609"/>
              <a:gd name="T9" fmla="*/ 2147483646 h 150"/>
              <a:gd name="T10" fmla="*/ 2147483646 w 609"/>
              <a:gd name="T11" fmla="*/ 2147483646 h 150"/>
              <a:gd name="T12" fmla="*/ 2147483646 w 609"/>
              <a:gd name="T13" fmla="*/ 2147483646 h 150"/>
              <a:gd name="T14" fmla="*/ 2147483646 w 609"/>
              <a:gd name="T15" fmla="*/ 2147483646 h 150"/>
              <a:gd name="T16" fmla="*/ 2147483646 w 609"/>
              <a:gd name="T17" fmla="*/ 2147483646 h 150"/>
              <a:gd name="T18" fmla="*/ 2147483646 w 609"/>
              <a:gd name="T19" fmla="*/ 2147483646 h 150"/>
              <a:gd name="T20" fmla="*/ 2147483646 w 609"/>
              <a:gd name="T21" fmla="*/ 2147483646 h 150"/>
              <a:gd name="T22" fmla="*/ 2147483646 w 609"/>
              <a:gd name="T23" fmla="*/ 2147483646 h 150"/>
              <a:gd name="T24" fmla="*/ 2147483646 w 609"/>
              <a:gd name="T25" fmla="*/ 2147483646 h 150"/>
              <a:gd name="T26" fmla="*/ 0 w 609"/>
              <a:gd name="T27" fmla="*/ 0 h 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9"/>
              <a:gd name="T43" fmla="*/ 0 h 150"/>
              <a:gd name="T44" fmla="*/ 609 w 609"/>
              <a:gd name="T45" fmla="*/ 150 h 1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9" h="150">
                <a:moveTo>
                  <a:pt x="0" y="0"/>
                </a:moveTo>
                <a:lnTo>
                  <a:pt x="154" y="7"/>
                </a:lnTo>
                <a:lnTo>
                  <a:pt x="313" y="44"/>
                </a:lnTo>
                <a:lnTo>
                  <a:pt x="431" y="51"/>
                </a:lnTo>
                <a:lnTo>
                  <a:pt x="527" y="71"/>
                </a:lnTo>
                <a:lnTo>
                  <a:pt x="563" y="122"/>
                </a:lnTo>
                <a:lnTo>
                  <a:pt x="609" y="150"/>
                </a:lnTo>
                <a:lnTo>
                  <a:pt x="563" y="141"/>
                </a:lnTo>
                <a:lnTo>
                  <a:pt x="521" y="84"/>
                </a:lnTo>
                <a:lnTo>
                  <a:pt x="392" y="58"/>
                </a:lnTo>
                <a:lnTo>
                  <a:pt x="313" y="58"/>
                </a:lnTo>
                <a:lnTo>
                  <a:pt x="252" y="44"/>
                </a:lnTo>
                <a:lnTo>
                  <a:pt x="146" y="17"/>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2" name="Freeform 150">
            <a:extLst>
              <a:ext uri="{FF2B5EF4-FFF2-40B4-BE49-F238E27FC236}">
                <a16:creationId xmlns:a16="http://schemas.microsoft.com/office/drawing/2014/main" id="{ADEC521A-3526-41FB-B4B7-E45CA59A5FB1}"/>
              </a:ext>
            </a:extLst>
          </p:cNvPr>
          <p:cNvSpPr>
            <a:spLocks/>
          </p:cNvSpPr>
          <p:nvPr/>
        </p:nvSpPr>
        <p:spPr bwMode="auto">
          <a:xfrm>
            <a:off x="279400" y="3508157"/>
            <a:ext cx="168275" cy="184150"/>
          </a:xfrm>
          <a:custGeom>
            <a:avLst/>
            <a:gdLst>
              <a:gd name="T0" fmla="*/ 2147483646 w 529"/>
              <a:gd name="T1" fmla="*/ 2147483646 h 580"/>
              <a:gd name="T2" fmla="*/ 2147483646 w 529"/>
              <a:gd name="T3" fmla="*/ 2147483646 h 580"/>
              <a:gd name="T4" fmla="*/ 2147483646 w 529"/>
              <a:gd name="T5" fmla="*/ 2147483646 h 580"/>
              <a:gd name="T6" fmla="*/ 2147483646 w 529"/>
              <a:gd name="T7" fmla="*/ 2147483646 h 580"/>
              <a:gd name="T8" fmla="*/ 2147483646 w 529"/>
              <a:gd name="T9" fmla="*/ 2147483646 h 580"/>
              <a:gd name="T10" fmla="*/ 2147483646 w 529"/>
              <a:gd name="T11" fmla="*/ 2147483646 h 580"/>
              <a:gd name="T12" fmla="*/ 2147483646 w 529"/>
              <a:gd name="T13" fmla="*/ 2147483646 h 580"/>
              <a:gd name="T14" fmla="*/ 2147483646 w 529"/>
              <a:gd name="T15" fmla="*/ 2147483646 h 580"/>
              <a:gd name="T16" fmla="*/ 2147483646 w 529"/>
              <a:gd name="T17" fmla="*/ 2147483646 h 580"/>
              <a:gd name="T18" fmla="*/ 2147483646 w 529"/>
              <a:gd name="T19" fmla="*/ 2147483646 h 580"/>
              <a:gd name="T20" fmla="*/ 2147483646 w 529"/>
              <a:gd name="T21" fmla="*/ 2147483646 h 580"/>
              <a:gd name="T22" fmla="*/ 2147483646 w 529"/>
              <a:gd name="T23" fmla="*/ 2147483646 h 580"/>
              <a:gd name="T24" fmla="*/ 2147483646 w 529"/>
              <a:gd name="T25" fmla="*/ 2147483646 h 580"/>
              <a:gd name="T26" fmla="*/ 2147483646 w 529"/>
              <a:gd name="T27" fmla="*/ 2147483646 h 580"/>
              <a:gd name="T28" fmla="*/ 2147483646 w 529"/>
              <a:gd name="T29" fmla="*/ 2147483646 h 580"/>
              <a:gd name="T30" fmla="*/ 2147483646 w 529"/>
              <a:gd name="T31" fmla="*/ 2147483646 h 580"/>
              <a:gd name="T32" fmla="*/ 2147483646 w 529"/>
              <a:gd name="T33" fmla="*/ 2147483646 h 580"/>
              <a:gd name="T34" fmla="*/ 2147483646 w 529"/>
              <a:gd name="T35" fmla="*/ 2147483646 h 580"/>
              <a:gd name="T36" fmla="*/ 2147483646 w 529"/>
              <a:gd name="T37" fmla="*/ 2147483646 h 580"/>
              <a:gd name="T38" fmla="*/ 2147483646 w 529"/>
              <a:gd name="T39" fmla="*/ 2147483646 h 580"/>
              <a:gd name="T40" fmla="*/ 2147483646 w 529"/>
              <a:gd name="T41" fmla="*/ 2147483646 h 580"/>
              <a:gd name="T42" fmla="*/ 2147483646 w 529"/>
              <a:gd name="T43" fmla="*/ 2147483646 h 580"/>
              <a:gd name="T44" fmla="*/ 2147483646 w 529"/>
              <a:gd name="T45" fmla="*/ 2147483646 h 580"/>
              <a:gd name="T46" fmla="*/ 2147483646 w 529"/>
              <a:gd name="T47" fmla="*/ 2147483646 h 580"/>
              <a:gd name="T48" fmla="*/ 2147483646 w 529"/>
              <a:gd name="T49" fmla="*/ 2147483646 h 580"/>
              <a:gd name="T50" fmla="*/ 2147483646 w 529"/>
              <a:gd name="T51" fmla="*/ 2147483646 h 580"/>
              <a:gd name="T52" fmla="*/ 2147483646 w 529"/>
              <a:gd name="T53" fmla="*/ 2147483646 h 580"/>
              <a:gd name="T54" fmla="*/ 2147483646 w 529"/>
              <a:gd name="T55" fmla="*/ 2147483646 h 580"/>
              <a:gd name="T56" fmla="*/ 2147483646 w 529"/>
              <a:gd name="T57" fmla="*/ 2147483646 h 580"/>
              <a:gd name="T58" fmla="*/ 0 w 529"/>
              <a:gd name="T59" fmla="*/ 2147483646 h 580"/>
              <a:gd name="T60" fmla="*/ 0 w 529"/>
              <a:gd name="T61" fmla="*/ 2147483646 h 580"/>
              <a:gd name="T62" fmla="*/ 2147483646 w 529"/>
              <a:gd name="T63" fmla="*/ 2147483646 h 580"/>
              <a:gd name="T64" fmla="*/ 2147483646 w 529"/>
              <a:gd name="T65" fmla="*/ 2147483646 h 580"/>
              <a:gd name="T66" fmla="*/ 2147483646 w 529"/>
              <a:gd name="T67" fmla="*/ 0 h 580"/>
              <a:gd name="T68" fmla="*/ 2147483646 w 529"/>
              <a:gd name="T69" fmla="*/ 2147483646 h 580"/>
              <a:gd name="T70" fmla="*/ 2147483646 w 529"/>
              <a:gd name="T71" fmla="*/ 2147483646 h 5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9"/>
              <a:gd name="T109" fmla="*/ 0 h 580"/>
              <a:gd name="T110" fmla="*/ 529 w 529"/>
              <a:gd name="T111" fmla="*/ 580 h 5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9" h="580">
                <a:moveTo>
                  <a:pt x="357" y="20"/>
                </a:moveTo>
                <a:lnTo>
                  <a:pt x="403" y="53"/>
                </a:lnTo>
                <a:lnTo>
                  <a:pt x="428" y="94"/>
                </a:lnTo>
                <a:lnTo>
                  <a:pt x="451" y="138"/>
                </a:lnTo>
                <a:lnTo>
                  <a:pt x="464" y="161"/>
                </a:lnTo>
                <a:lnTo>
                  <a:pt x="464" y="186"/>
                </a:lnTo>
                <a:lnTo>
                  <a:pt x="453" y="216"/>
                </a:lnTo>
                <a:lnTo>
                  <a:pt x="476" y="239"/>
                </a:lnTo>
                <a:lnTo>
                  <a:pt x="511" y="301"/>
                </a:lnTo>
                <a:lnTo>
                  <a:pt x="529" y="334"/>
                </a:lnTo>
                <a:lnTo>
                  <a:pt x="529" y="346"/>
                </a:lnTo>
                <a:lnTo>
                  <a:pt x="526" y="357"/>
                </a:lnTo>
                <a:lnTo>
                  <a:pt x="510" y="361"/>
                </a:lnTo>
                <a:lnTo>
                  <a:pt x="487" y="362"/>
                </a:lnTo>
                <a:lnTo>
                  <a:pt x="475" y="366"/>
                </a:lnTo>
                <a:lnTo>
                  <a:pt x="476" y="391"/>
                </a:lnTo>
                <a:lnTo>
                  <a:pt x="483" y="421"/>
                </a:lnTo>
                <a:lnTo>
                  <a:pt x="469" y="437"/>
                </a:lnTo>
                <a:lnTo>
                  <a:pt x="473" y="459"/>
                </a:lnTo>
                <a:lnTo>
                  <a:pt x="462" y="472"/>
                </a:lnTo>
                <a:lnTo>
                  <a:pt x="452" y="511"/>
                </a:lnTo>
                <a:lnTo>
                  <a:pt x="436" y="523"/>
                </a:lnTo>
                <a:lnTo>
                  <a:pt x="411" y="523"/>
                </a:lnTo>
                <a:lnTo>
                  <a:pt x="375" y="517"/>
                </a:lnTo>
                <a:lnTo>
                  <a:pt x="339" y="511"/>
                </a:lnTo>
                <a:lnTo>
                  <a:pt x="342" y="580"/>
                </a:lnTo>
                <a:lnTo>
                  <a:pt x="60" y="488"/>
                </a:lnTo>
                <a:lnTo>
                  <a:pt x="83" y="435"/>
                </a:lnTo>
                <a:lnTo>
                  <a:pt x="78" y="394"/>
                </a:lnTo>
                <a:lnTo>
                  <a:pt x="0" y="316"/>
                </a:lnTo>
                <a:lnTo>
                  <a:pt x="0" y="111"/>
                </a:lnTo>
                <a:lnTo>
                  <a:pt x="52" y="55"/>
                </a:lnTo>
                <a:lnTo>
                  <a:pt x="117" y="25"/>
                </a:lnTo>
                <a:lnTo>
                  <a:pt x="186" y="0"/>
                </a:lnTo>
                <a:lnTo>
                  <a:pt x="276" y="13"/>
                </a:lnTo>
                <a:lnTo>
                  <a:pt x="357" y="20"/>
                </a:lnTo>
                <a:close/>
              </a:path>
            </a:pathLst>
          </a:custGeom>
          <a:solidFill>
            <a:srgbClr val="FFC080"/>
          </a:solidFill>
          <a:ln w="3175">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3" name="Freeform 151">
            <a:extLst>
              <a:ext uri="{FF2B5EF4-FFF2-40B4-BE49-F238E27FC236}">
                <a16:creationId xmlns:a16="http://schemas.microsoft.com/office/drawing/2014/main" id="{EDB13E4B-1FD4-44A8-906E-AA01C4BD4C19}"/>
              </a:ext>
            </a:extLst>
          </p:cNvPr>
          <p:cNvSpPr>
            <a:spLocks/>
          </p:cNvSpPr>
          <p:nvPr/>
        </p:nvSpPr>
        <p:spPr bwMode="auto">
          <a:xfrm>
            <a:off x="428625" y="3619282"/>
            <a:ext cx="9525" cy="1587"/>
          </a:xfrm>
          <a:custGeom>
            <a:avLst/>
            <a:gdLst>
              <a:gd name="T0" fmla="*/ 2147483646 w 30"/>
              <a:gd name="T1" fmla="*/ 2147483646 h 6"/>
              <a:gd name="T2" fmla="*/ 2147483646 w 30"/>
              <a:gd name="T3" fmla="*/ 2147483646 h 6"/>
              <a:gd name="T4" fmla="*/ 2147483646 w 30"/>
              <a:gd name="T5" fmla="*/ 2147483646 h 6"/>
              <a:gd name="T6" fmla="*/ 2147483646 w 30"/>
              <a:gd name="T7" fmla="*/ 2147483646 h 6"/>
              <a:gd name="T8" fmla="*/ 0 w 30"/>
              <a:gd name="T9" fmla="*/ 2147483646 h 6"/>
              <a:gd name="T10" fmla="*/ 2147483646 w 30"/>
              <a:gd name="T11" fmla="*/ 0 h 6"/>
              <a:gd name="T12" fmla="*/ 2147483646 w 30"/>
              <a:gd name="T13" fmla="*/ 2147483646 h 6"/>
              <a:gd name="T14" fmla="*/ 0 60000 65536"/>
              <a:gd name="T15" fmla="*/ 0 60000 65536"/>
              <a:gd name="T16" fmla="*/ 0 60000 65536"/>
              <a:gd name="T17" fmla="*/ 0 60000 65536"/>
              <a:gd name="T18" fmla="*/ 0 60000 65536"/>
              <a:gd name="T19" fmla="*/ 0 60000 65536"/>
              <a:gd name="T20" fmla="*/ 0 60000 65536"/>
              <a:gd name="T21" fmla="*/ 0 w 30"/>
              <a:gd name="T22" fmla="*/ 0 h 6"/>
              <a:gd name="T23" fmla="*/ 30 w 3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6">
                <a:moveTo>
                  <a:pt x="30" y="2"/>
                </a:moveTo>
                <a:lnTo>
                  <a:pt x="23" y="6"/>
                </a:lnTo>
                <a:lnTo>
                  <a:pt x="8" y="5"/>
                </a:lnTo>
                <a:lnTo>
                  <a:pt x="2" y="6"/>
                </a:lnTo>
                <a:lnTo>
                  <a:pt x="0" y="1"/>
                </a:lnTo>
                <a:lnTo>
                  <a:pt x="9" y="0"/>
                </a:lnTo>
                <a:lnTo>
                  <a:pt x="30"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4" name="Freeform 152">
            <a:extLst>
              <a:ext uri="{FF2B5EF4-FFF2-40B4-BE49-F238E27FC236}">
                <a16:creationId xmlns:a16="http://schemas.microsoft.com/office/drawing/2014/main" id="{3E32AC3A-7607-4108-9B93-BCF26BB6AB7A}"/>
              </a:ext>
            </a:extLst>
          </p:cNvPr>
          <p:cNvSpPr>
            <a:spLocks/>
          </p:cNvSpPr>
          <p:nvPr/>
        </p:nvSpPr>
        <p:spPr bwMode="auto">
          <a:xfrm>
            <a:off x="425450" y="3612932"/>
            <a:ext cx="3175" cy="6350"/>
          </a:xfrm>
          <a:custGeom>
            <a:avLst/>
            <a:gdLst>
              <a:gd name="T0" fmla="*/ 2147483646 w 11"/>
              <a:gd name="T1" fmla="*/ 0 h 22"/>
              <a:gd name="T2" fmla="*/ 2147483646 w 11"/>
              <a:gd name="T3" fmla="*/ 2147483646 h 22"/>
              <a:gd name="T4" fmla="*/ 2147483646 w 11"/>
              <a:gd name="T5" fmla="*/ 2147483646 h 22"/>
              <a:gd name="T6" fmla="*/ 2147483646 w 11"/>
              <a:gd name="T7" fmla="*/ 2147483646 h 22"/>
              <a:gd name="T8" fmla="*/ 0 w 11"/>
              <a:gd name="T9" fmla="*/ 2147483646 h 22"/>
              <a:gd name="T10" fmla="*/ 0 w 11"/>
              <a:gd name="T11" fmla="*/ 2147483646 h 22"/>
              <a:gd name="T12" fmla="*/ 2147483646 w 11"/>
              <a:gd name="T13" fmla="*/ 0 h 22"/>
              <a:gd name="T14" fmla="*/ 0 60000 65536"/>
              <a:gd name="T15" fmla="*/ 0 60000 65536"/>
              <a:gd name="T16" fmla="*/ 0 60000 65536"/>
              <a:gd name="T17" fmla="*/ 0 60000 65536"/>
              <a:gd name="T18" fmla="*/ 0 60000 65536"/>
              <a:gd name="T19" fmla="*/ 0 60000 65536"/>
              <a:gd name="T20" fmla="*/ 0 60000 65536"/>
              <a:gd name="T21" fmla="*/ 0 w 11"/>
              <a:gd name="T22" fmla="*/ 0 h 22"/>
              <a:gd name="T23" fmla="*/ 11 w 1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2">
                <a:moveTo>
                  <a:pt x="11" y="0"/>
                </a:moveTo>
                <a:lnTo>
                  <a:pt x="3" y="6"/>
                </a:lnTo>
                <a:lnTo>
                  <a:pt x="3" y="12"/>
                </a:lnTo>
                <a:lnTo>
                  <a:pt x="2" y="22"/>
                </a:lnTo>
                <a:lnTo>
                  <a:pt x="0" y="8"/>
                </a:lnTo>
                <a:lnTo>
                  <a:pt x="0" y="1"/>
                </a:lnTo>
                <a:lnTo>
                  <a:pt x="1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5" name="Freeform 153">
            <a:extLst>
              <a:ext uri="{FF2B5EF4-FFF2-40B4-BE49-F238E27FC236}">
                <a16:creationId xmlns:a16="http://schemas.microsoft.com/office/drawing/2014/main" id="{002182AE-7CF1-4F11-906B-50D2717FC6E6}"/>
              </a:ext>
            </a:extLst>
          </p:cNvPr>
          <p:cNvSpPr>
            <a:spLocks/>
          </p:cNvSpPr>
          <p:nvPr/>
        </p:nvSpPr>
        <p:spPr bwMode="auto">
          <a:xfrm>
            <a:off x="417513" y="3590707"/>
            <a:ext cx="4762" cy="12700"/>
          </a:xfrm>
          <a:custGeom>
            <a:avLst/>
            <a:gdLst>
              <a:gd name="T0" fmla="*/ 0 w 13"/>
              <a:gd name="T1" fmla="*/ 0 h 42"/>
              <a:gd name="T2" fmla="*/ 2147483646 w 13"/>
              <a:gd name="T3" fmla="*/ 2147483646 h 42"/>
              <a:gd name="T4" fmla="*/ 2147483646 w 13"/>
              <a:gd name="T5" fmla="*/ 2147483646 h 42"/>
              <a:gd name="T6" fmla="*/ 2147483646 w 13"/>
              <a:gd name="T7" fmla="*/ 2147483646 h 42"/>
              <a:gd name="T8" fmla="*/ 0 w 13"/>
              <a:gd name="T9" fmla="*/ 0 h 42"/>
              <a:gd name="T10" fmla="*/ 0 60000 65536"/>
              <a:gd name="T11" fmla="*/ 0 60000 65536"/>
              <a:gd name="T12" fmla="*/ 0 60000 65536"/>
              <a:gd name="T13" fmla="*/ 0 60000 65536"/>
              <a:gd name="T14" fmla="*/ 0 60000 65536"/>
              <a:gd name="T15" fmla="*/ 0 w 13"/>
              <a:gd name="T16" fmla="*/ 0 h 42"/>
              <a:gd name="T17" fmla="*/ 13 w 13"/>
              <a:gd name="T18" fmla="*/ 42 h 42"/>
            </a:gdLst>
            <a:ahLst/>
            <a:cxnLst>
              <a:cxn ang="T10">
                <a:pos x="T0" y="T1"/>
              </a:cxn>
              <a:cxn ang="T11">
                <a:pos x="T2" y="T3"/>
              </a:cxn>
              <a:cxn ang="T12">
                <a:pos x="T4" y="T5"/>
              </a:cxn>
              <a:cxn ang="T13">
                <a:pos x="T6" y="T7"/>
              </a:cxn>
              <a:cxn ang="T14">
                <a:pos x="T8" y="T9"/>
              </a:cxn>
            </a:cxnLst>
            <a:rect l="T15" t="T16" r="T17" b="T18"/>
            <a:pathLst>
              <a:path w="13" h="42">
                <a:moveTo>
                  <a:pt x="0" y="0"/>
                </a:moveTo>
                <a:lnTo>
                  <a:pt x="9" y="24"/>
                </a:lnTo>
                <a:lnTo>
                  <a:pt x="13" y="42"/>
                </a:lnTo>
                <a:lnTo>
                  <a:pt x="6" y="30"/>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6" name="Freeform 154">
            <a:extLst>
              <a:ext uri="{FF2B5EF4-FFF2-40B4-BE49-F238E27FC236}">
                <a16:creationId xmlns:a16="http://schemas.microsoft.com/office/drawing/2014/main" id="{CD1A3A46-1C62-42B9-8EA9-7E30B25F4A82}"/>
              </a:ext>
            </a:extLst>
          </p:cNvPr>
          <p:cNvSpPr>
            <a:spLocks/>
          </p:cNvSpPr>
          <p:nvPr/>
        </p:nvSpPr>
        <p:spPr bwMode="auto">
          <a:xfrm>
            <a:off x="400050" y="3576419"/>
            <a:ext cx="19050" cy="11113"/>
          </a:xfrm>
          <a:custGeom>
            <a:avLst/>
            <a:gdLst>
              <a:gd name="T0" fmla="*/ 2147483646 w 56"/>
              <a:gd name="T1" fmla="*/ 0 h 36"/>
              <a:gd name="T2" fmla="*/ 2147483646 w 56"/>
              <a:gd name="T3" fmla="*/ 2147483646 h 36"/>
              <a:gd name="T4" fmla="*/ 2147483646 w 56"/>
              <a:gd name="T5" fmla="*/ 2147483646 h 36"/>
              <a:gd name="T6" fmla="*/ 2147483646 w 56"/>
              <a:gd name="T7" fmla="*/ 2147483646 h 36"/>
              <a:gd name="T8" fmla="*/ 2147483646 w 56"/>
              <a:gd name="T9" fmla="*/ 2147483646 h 36"/>
              <a:gd name="T10" fmla="*/ 2147483646 w 56"/>
              <a:gd name="T11" fmla="*/ 2147483646 h 36"/>
              <a:gd name="T12" fmla="*/ 2147483646 w 56"/>
              <a:gd name="T13" fmla="*/ 2147483646 h 36"/>
              <a:gd name="T14" fmla="*/ 2147483646 w 56"/>
              <a:gd name="T15" fmla="*/ 2147483646 h 36"/>
              <a:gd name="T16" fmla="*/ 0 w 56"/>
              <a:gd name="T17" fmla="*/ 2147483646 h 36"/>
              <a:gd name="T18" fmla="*/ 2147483646 w 56"/>
              <a:gd name="T19" fmla="*/ 2147483646 h 36"/>
              <a:gd name="T20" fmla="*/ 2147483646 w 56"/>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36"/>
              <a:gd name="T35" fmla="*/ 56 w 56"/>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36">
                <a:moveTo>
                  <a:pt x="56" y="0"/>
                </a:moveTo>
                <a:lnTo>
                  <a:pt x="45" y="20"/>
                </a:lnTo>
                <a:lnTo>
                  <a:pt x="47" y="26"/>
                </a:lnTo>
                <a:lnTo>
                  <a:pt x="47" y="29"/>
                </a:lnTo>
                <a:lnTo>
                  <a:pt x="51" y="36"/>
                </a:lnTo>
                <a:lnTo>
                  <a:pt x="43" y="24"/>
                </a:lnTo>
                <a:lnTo>
                  <a:pt x="32" y="24"/>
                </a:lnTo>
                <a:lnTo>
                  <a:pt x="20" y="20"/>
                </a:lnTo>
                <a:lnTo>
                  <a:pt x="0" y="19"/>
                </a:lnTo>
                <a:lnTo>
                  <a:pt x="20" y="7"/>
                </a:lnTo>
                <a:lnTo>
                  <a:pt x="56"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7" name="Freeform 155">
            <a:extLst>
              <a:ext uri="{FF2B5EF4-FFF2-40B4-BE49-F238E27FC236}">
                <a16:creationId xmlns:a16="http://schemas.microsoft.com/office/drawing/2014/main" id="{A7834214-EF3F-4620-B0CF-91651221AB74}"/>
              </a:ext>
            </a:extLst>
          </p:cNvPr>
          <p:cNvSpPr>
            <a:spLocks/>
          </p:cNvSpPr>
          <p:nvPr/>
        </p:nvSpPr>
        <p:spPr bwMode="auto">
          <a:xfrm>
            <a:off x="392113" y="3558957"/>
            <a:ext cx="31750" cy="11112"/>
          </a:xfrm>
          <a:custGeom>
            <a:avLst/>
            <a:gdLst>
              <a:gd name="T0" fmla="*/ 2147483646 w 96"/>
              <a:gd name="T1" fmla="*/ 2147483646 h 34"/>
              <a:gd name="T2" fmla="*/ 2147483646 w 96"/>
              <a:gd name="T3" fmla="*/ 2147483646 h 34"/>
              <a:gd name="T4" fmla="*/ 2147483646 w 96"/>
              <a:gd name="T5" fmla="*/ 2147483646 h 34"/>
              <a:gd name="T6" fmla="*/ 2147483646 w 96"/>
              <a:gd name="T7" fmla="*/ 2147483646 h 34"/>
              <a:gd name="T8" fmla="*/ 2147483646 w 96"/>
              <a:gd name="T9" fmla="*/ 2147483646 h 34"/>
              <a:gd name="T10" fmla="*/ 2147483646 w 96"/>
              <a:gd name="T11" fmla="*/ 2147483646 h 34"/>
              <a:gd name="T12" fmla="*/ 0 w 96"/>
              <a:gd name="T13" fmla="*/ 2147483646 h 34"/>
              <a:gd name="T14" fmla="*/ 2147483646 w 96"/>
              <a:gd name="T15" fmla="*/ 2147483646 h 34"/>
              <a:gd name="T16" fmla="*/ 2147483646 w 96"/>
              <a:gd name="T17" fmla="*/ 2147483646 h 34"/>
              <a:gd name="T18" fmla="*/ 2147483646 w 96"/>
              <a:gd name="T19" fmla="*/ 0 h 34"/>
              <a:gd name="T20" fmla="*/ 2147483646 w 96"/>
              <a:gd name="T21" fmla="*/ 2147483646 h 34"/>
              <a:gd name="T22" fmla="*/ 2147483646 w 96"/>
              <a:gd name="T23" fmla="*/ 2147483646 h 34"/>
              <a:gd name="T24" fmla="*/ 2147483646 w 96"/>
              <a:gd name="T25" fmla="*/ 2147483646 h 34"/>
              <a:gd name="T26" fmla="*/ 2147483646 w 96"/>
              <a:gd name="T27" fmla="*/ 2147483646 h 34"/>
              <a:gd name="T28" fmla="*/ 2147483646 w 96"/>
              <a:gd name="T29" fmla="*/ 2147483646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
              <a:gd name="T46" fmla="*/ 0 h 34"/>
              <a:gd name="T47" fmla="*/ 96 w 96"/>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 h="34">
                <a:moveTo>
                  <a:pt x="96" y="17"/>
                </a:moveTo>
                <a:lnTo>
                  <a:pt x="92" y="29"/>
                </a:lnTo>
                <a:lnTo>
                  <a:pt x="81" y="34"/>
                </a:lnTo>
                <a:lnTo>
                  <a:pt x="66" y="24"/>
                </a:lnTo>
                <a:lnTo>
                  <a:pt x="47" y="17"/>
                </a:lnTo>
                <a:lnTo>
                  <a:pt x="15" y="17"/>
                </a:lnTo>
                <a:lnTo>
                  <a:pt x="0" y="18"/>
                </a:lnTo>
                <a:lnTo>
                  <a:pt x="24" y="9"/>
                </a:lnTo>
                <a:lnTo>
                  <a:pt x="41" y="4"/>
                </a:lnTo>
                <a:lnTo>
                  <a:pt x="39" y="0"/>
                </a:lnTo>
                <a:lnTo>
                  <a:pt x="56" y="7"/>
                </a:lnTo>
                <a:lnTo>
                  <a:pt x="54" y="2"/>
                </a:lnTo>
                <a:lnTo>
                  <a:pt x="68" y="9"/>
                </a:lnTo>
                <a:lnTo>
                  <a:pt x="79" y="9"/>
                </a:lnTo>
                <a:lnTo>
                  <a:pt x="96" y="1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8" name="Freeform 156">
            <a:extLst>
              <a:ext uri="{FF2B5EF4-FFF2-40B4-BE49-F238E27FC236}">
                <a16:creationId xmlns:a16="http://schemas.microsoft.com/office/drawing/2014/main" id="{4E727C28-4747-4347-8FA7-EC3CCD1003E0}"/>
              </a:ext>
            </a:extLst>
          </p:cNvPr>
          <p:cNvSpPr>
            <a:spLocks/>
          </p:cNvSpPr>
          <p:nvPr/>
        </p:nvSpPr>
        <p:spPr bwMode="auto">
          <a:xfrm>
            <a:off x="336550" y="3574832"/>
            <a:ext cx="17463" cy="34925"/>
          </a:xfrm>
          <a:custGeom>
            <a:avLst/>
            <a:gdLst>
              <a:gd name="T0" fmla="*/ 2147483646 w 56"/>
              <a:gd name="T1" fmla="*/ 2147483646 h 113"/>
              <a:gd name="T2" fmla="*/ 2147483646 w 56"/>
              <a:gd name="T3" fmla="*/ 2147483646 h 113"/>
              <a:gd name="T4" fmla="*/ 2147483646 w 56"/>
              <a:gd name="T5" fmla="*/ 2147483646 h 113"/>
              <a:gd name="T6" fmla="*/ 2147483646 w 56"/>
              <a:gd name="T7" fmla="*/ 2147483646 h 113"/>
              <a:gd name="T8" fmla="*/ 2147483646 w 56"/>
              <a:gd name="T9" fmla="*/ 2147483646 h 113"/>
              <a:gd name="T10" fmla="*/ 2147483646 w 56"/>
              <a:gd name="T11" fmla="*/ 2147483646 h 113"/>
              <a:gd name="T12" fmla="*/ 2147483646 w 56"/>
              <a:gd name="T13" fmla="*/ 2147483646 h 113"/>
              <a:gd name="T14" fmla="*/ 2147483646 w 56"/>
              <a:gd name="T15" fmla="*/ 2147483646 h 113"/>
              <a:gd name="T16" fmla="*/ 2147483646 w 56"/>
              <a:gd name="T17" fmla="*/ 2147483646 h 113"/>
              <a:gd name="T18" fmla="*/ 2147483646 w 56"/>
              <a:gd name="T19" fmla="*/ 2147483646 h 113"/>
              <a:gd name="T20" fmla="*/ 2147483646 w 56"/>
              <a:gd name="T21" fmla="*/ 2147483646 h 113"/>
              <a:gd name="T22" fmla="*/ 2147483646 w 56"/>
              <a:gd name="T23" fmla="*/ 2147483646 h 113"/>
              <a:gd name="T24" fmla="*/ 2147483646 w 56"/>
              <a:gd name="T25" fmla="*/ 2147483646 h 113"/>
              <a:gd name="T26" fmla="*/ 2147483646 w 56"/>
              <a:gd name="T27" fmla="*/ 2147483646 h 113"/>
              <a:gd name="T28" fmla="*/ 2147483646 w 56"/>
              <a:gd name="T29" fmla="*/ 2147483646 h 113"/>
              <a:gd name="T30" fmla="*/ 2147483646 w 56"/>
              <a:gd name="T31" fmla="*/ 2147483646 h 113"/>
              <a:gd name="T32" fmla="*/ 2147483646 w 56"/>
              <a:gd name="T33" fmla="*/ 2147483646 h 113"/>
              <a:gd name="T34" fmla="*/ 0 w 56"/>
              <a:gd name="T35" fmla="*/ 2147483646 h 113"/>
              <a:gd name="T36" fmla="*/ 2147483646 w 56"/>
              <a:gd name="T37" fmla="*/ 2147483646 h 113"/>
              <a:gd name="T38" fmla="*/ 2147483646 w 56"/>
              <a:gd name="T39" fmla="*/ 2147483646 h 113"/>
              <a:gd name="T40" fmla="*/ 2147483646 w 56"/>
              <a:gd name="T41" fmla="*/ 0 h 113"/>
              <a:gd name="T42" fmla="*/ 2147483646 w 56"/>
              <a:gd name="T43" fmla="*/ 2147483646 h 113"/>
              <a:gd name="T44" fmla="*/ 2147483646 w 56"/>
              <a:gd name="T45" fmla="*/ 2147483646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13"/>
              <a:gd name="T71" fmla="*/ 56 w 56"/>
              <a:gd name="T72" fmla="*/ 113 h 1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13">
                <a:moveTo>
                  <a:pt x="56" y="21"/>
                </a:moveTo>
                <a:lnTo>
                  <a:pt x="39" y="8"/>
                </a:lnTo>
                <a:lnTo>
                  <a:pt x="19" y="11"/>
                </a:lnTo>
                <a:lnTo>
                  <a:pt x="8" y="29"/>
                </a:lnTo>
                <a:lnTo>
                  <a:pt x="6" y="55"/>
                </a:lnTo>
                <a:lnTo>
                  <a:pt x="8" y="75"/>
                </a:lnTo>
                <a:lnTo>
                  <a:pt x="15" y="91"/>
                </a:lnTo>
                <a:lnTo>
                  <a:pt x="24" y="66"/>
                </a:lnTo>
                <a:lnTo>
                  <a:pt x="35" y="52"/>
                </a:lnTo>
                <a:lnTo>
                  <a:pt x="53" y="42"/>
                </a:lnTo>
                <a:lnTo>
                  <a:pt x="38" y="62"/>
                </a:lnTo>
                <a:lnTo>
                  <a:pt x="22" y="79"/>
                </a:lnTo>
                <a:lnTo>
                  <a:pt x="21" y="95"/>
                </a:lnTo>
                <a:lnTo>
                  <a:pt x="28" y="110"/>
                </a:lnTo>
                <a:lnTo>
                  <a:pt x="37" y="113"/>
                </a:lnTo>
                <a:lnTo>
                  <a:pt x="14" y="107"/>
                </a:lnTo>
                <a:lnTo>
                  <a:pt x="2" y="83"/>
                </a:lnTo>
                <a:lnTo>
                  <a:pt x="0" y="52"/>
                </a:lnTo>
                <a:lnTo>
                  <a:pt x="2" y="24"/>
                </a:lnTo>
                <a:lnTo>
                  <a:pt x="15" y="5"/>
                </a:lnTo>
                <a:lnTo>
                  <a:pt x="32" y="0"/>
                </a:lnTo>
                <a:lnTo>
                  <a:pt x="48" y="3"/>
                </a:lnTo>
                <a:lnTo>
                  <a:pt x="56" y="2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9" name="Freeform 157">
            <a:extLst>
              <a:ext uri="{FF2B5EF4-FFF2-40B4-BE49-F238E27FC236}">
                <a16:creationId xmlns:a16="http://schemas.microsoft.com/office/drawing/2014/main" id="{587F30C3-F627-4DA7-AEE5-00B0C554F096}"/>
              </a:ext>
            </a:extLst>
          </p:cNvPr>
          <p:cNvSpPr>
            <a:spLocks/>
          </p:cNvSpPr>
          <p:nvPr/>
        </p:nvSpPr>
        <p:spPr bwMode="auto">
          <a:xfrm>
            <a:off x="330200" y="3568482"/>
            <a:ext cx="28575" cy="49212"/>
          </a:xfrm>
          <a:custGeom>
            <a:avLst/>
            <a:gdLst>
              <a:gd name="T0" fmla="*/ 2147483646 w 91"/>
              <a:gd name="T1" fmla="*/ 2147483646 h 153"/>
              <a:gd name="T2" fmla="*/ 2147483646 w 91"/>
              <a:gd name="T3" fmla="*/ 2147483646 h 153"/>
              <a:gd name="T4" fmla="*/ 2147483646 w 91"/>
              <a:gd name="T5" fmla="*/ 2147483646 h 153"/>
              <a:gd name="T6" fmla="*/ 2147483646 w 91"/>
              <a:gd name="T7" fmla="*/ 2147483646 h 153"/>
              <a:gd name="T8" fmla="*/ 2147483646 w 91"/>
              <a:gd name="T9" fmla="*/ 2147483646 h 153"/>
              <a:gd name="T10" fmla="*/ 2147483646 w 91"/>
              <a:gd name="T11" fmla="*/ 2147483646 h 153"/>
              <a:gd name="T12" fmla="*/ 2147483646 w 91"/>
              <a:gd name="T13" fmla="*/ 2147483646 h 153"/>
              <a:gd name="T14" fmla="*/ 2147483646 w 91"/>
              <a:gd name="T15" fmla="*/ 2147483646 h 153"/>
              <a:gd name="T16" fmla="*/ 2147483646 w 91"/>
              <a:gd name="T17" fmla="*/ 2147483646 h 153"/>
              <a:gd name="T18" fmla="*/ 2147483646 w 91"/>
              <a:gd name="T19" fmla="*/ 2147483646 h 153"/>
              <a:gd name="T20" fmla="*/ 2147483646 w 91"/>
              <a:gd name="T21" fmla="*/ 2147483646 h 153"/>
              <a:gd name="T22" fmla="*/ 2147483646 w 91"/>
              <a:gd name="T23" fmla="*/ 2147483646 h 153"/>
              <a:gd name="T24" fmla="*/ 2147483646 w 91"/>
              <a:gd name="T25" fmla="*/ 2147483646 h 153"/>
              <a:gd name="T26" fmla="*/ 2147483646 w 91"/>
              <a:gd name="T27" fmla="*/ 2147483646 h 153"/>
              <a:gd name="T28" fmla="*/ 2147483646 w 91"/>
              <a:gd name="T29" fmla="*/ 2147483646 h 153"/>
              <a:gd name="T30" fmla="*/ 2147483646 w 91"/>
              <a:gd name="T31" fmla="*/ 2147483646 h 153"/>
              <a:gd name="T32" fmla="*/ 2147483646 w 91"/>
              <a:gd name="T33" fmla="*/ 2147483646 h 153"/>
              <a:gd name="T34" fmla="*/ 2147483646 w 91"/>
              <a:gd name="T35" fmla="*/ 2147483646 h 153"/>
              <a:gd name="T36" fmla="*/ 2147483646 w 91"/>
              <a:gd name="T37" fmla="*/ 2147483646 h 153"/>
              <a:gd name="T38" fmla="*/ 0 w 91"/>
              <a:gd name="T39" fmla="*/ 2147483646 h 153"/>
              <a:gd name="T40" fmla="*/ 0 w 91"/>
              <a:gd name="T41" fmla="*/ 2147483646 h 153"/>
              <a:gd name="T42" fmla="*/ 2147483646 w 91"/>
              <a:gd name="T43" fmla="*/ 2147483646 h 153"/>
              <a:gd name="T44" fmla="*/ 2147483646 w 91"/>
              <a:gd name="T45" fmla="*/ 2147483646 h 153"/>
              <a:gd name="T46" fmla="*/ 2147483646 w 91"/>
              <a:gd name="T47" fmla="*/ 0 h 153"/>
              <a:gd name="T48" fmla="*/ 2147483646 w 91"/>
              <a:gd name="T49" fmla="*/ 2147483646 h 153"/>
              <a:gd name="T50" fmla="*/ 2147483646 w 91"/>
              <a:gd name="T51" fmla="*/ 2147483646 h 153"/>
              <a:gd name="T52" fmla="*/ 2147483646 w 91"/>
              <a:gd name="T53" fmla="*/ 2147483646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1"/>
              <a:gd name="T82" fmla="*/ 0 h 153"/>
              <a:gd name="T83" fmla="*/ 91 w 91"/>
              <a:gd name="T84" fmla="*/ 153 h 15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1" h="153">
                <a:moveTo>
                  <a:pt x="91" y="38"/>
                </a:moveTo>
                <a:lnTo>
                  <a:pt x="76" y="13"/>
                </a:lnTo>
                <a:lnTo>
                  <a:pt x="54" y="7"/>
                </a:lnTo>
                <a:lnTo>
                  <a:pt x="24" y="12"/>
                </a:lnTo>
                <a:lnTo>
                  <a:pt x="14" y="25"/>
                </a:lnTo>
                <a:lnTo>
                  <a:pt x="7" y="48"/>
                </a:lnTo>
                <a:lnTo>
                  <a:pt x="7" y="66"/>
                </a:lnTo>
                <a:lnTo>
                  <a:pt x="11" y="79"/>
                </a:lnTo>
                <a:lnTo>
                  <a:pt x="11" y="98"/>
                </a:lnTo>
                <a:lnTo>
                  <a:pt x="15" y="120"/>
                </a:lnTo>
                <a:lnTo>
                  <a:pt x="34" y="142"/>
                </a:lnTo>
                <a:lnTo>
                  <a:pt x="47" y="142"/>
                </a:lnTo>
                <a:lnTo>
                  <a:pt x="63" y="142"/>
                </a:lnTo>
                <a:lnTo>
                  <a:pt x="63" y="144"/>
                </a:lnTo>
                <a:lnTo>
                  <a:pt x="51" y="153"/>
                </a:lnTo>
                <a:lnTo>
                  <a:pt x="36" y="151"/>
                </a:lnTo>
                <a:lnTo>
                  <a:pt x="19" y="144"/>
                </a:lnTo>
                <a:lnTo>
                  <a:pt x="6" y="121"/>
                </a:lnTo>
                <a:lnTo>
                  <a:pt x="5" y="86"/>
                </a:lnTo>
                <a:lnTo>
                  <a:pt x="0" y="62"/>
                </a:lnTo>
                <a:lnTo>
                  <a:pt x="0" y="41"/>
                </a:lnTo>
                <a:lnTo>
                  <a:pt x="9" y="23"/>
                </a:lnTo>
                <a:lnTo>
                  <a:pt x="18" y="7"/>
                </a:lnTo>
                <a:lnTo>
                  <a:pt x="42" y="0"/>
                </a:lnTo>
                <a:lnTo>
                  <a:pt x="76" y="5"/>
                </a:lnTo>
                <a:lnTo>
                  <a:pt x="89" y="13"/>
                </a:lnTo>
                <a:lnTo>
                  <a:pt x="91" y="3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0" name="Freeform 158">
            <a:extLst>
              <a:ext uri="{FF2B5EF4-FFF2-40B4-BE49-F238E27FC236}">
                <a16:creationId xmlns:a16="http://schemas.microsoft.com/office/drawing/2014/main" id="{6148298D-DD6F-4AE2-BD73-551A0DEEADB7}"/>
              </a:ext>
            </a:extLst>
          </p:cNvPr>
          <p:cNvSpPr>
            <a:spLocks/>
          </p:cNvSpPr>
          <p:nvPr/>
        </p:nvSpPr>
        <p:spPr bwMode="auto">
          <a:xfrm>
            <a:off x="347663" y="3620869"/>
            <a:ext cx="26987" cy="41275"/>
          </a:xfrm>
          <a:custGeom>
            <a:avLst/>
            <a:gdLst>
              <a:gd name="T0" fmla="*/ 0 w 83"/>
              <a:gd name="T1" fmla="*/ 0 h 127"/>
              <a:gd name="T2" fmla="*/ 2147483646 w 83"/>
              <a:gd name="T3" fmla="*/ 2147483646 h 127"/>
              <a:gd name="T4" fmla="*/ 2147483646 w 83"/>
              <a:gd name="T5" fmla="*/ 2147483646 h 127"/>
              <a:gd name="T6" fmla="*/ 2147483646 w 83"/>
              <a:gd name="T7" fmla="*/ 2147483646 h 127"/>
              <a:gd name="T8" fmla="*/ 2147483646 w 83"/>
              <a:gd name="T9" fmla="*/ 2147483646 h 127"/>
              <a:gd name="T10" fmla="*/ 2147483646 w 83"/>
              <a:gd name="T11" fmla="*/ 2147483646 h 127"/>
              <a:gd name="T12" fmla="*/ 2147483646 w 83"/>
              <a:gd name="T13" fmla="*/ 2147483646 h 127"/>
              <a:gd name="T14" fmla="*/ 2147483646 w 83"/>
              <a:gd name="T15" fmla="*/ 2147483646 h 127"/>
              <a:gd name="T16" fmla="*/ 2147483646 w 83"/>
              <a:gd name="T17" fmla="*/ 2147483646 h 127"/>
              <a:gd name="T18" fmla="*/ 0 w 83"/>
              <a:gd name="T19" fmla="*/ 0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27"/>
              <a:gd name="T32" fmla="*/ 83 w 83"/>
              <a:gd name="T33" fmla="*/ 127 h 1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27">
                <a:moveTo>
                  <a:pt x="0" y="0"/>
                </a:moveTo>
                <a:lnTo>
                  <a:pt x="10" y="27"/>
                </a:lnTo>
                <a:lnTo>
                  <a:pt x="27" y="57"/>
                </a:lnTo>
                <a:lnTo>
                  <a:pt x="45" y="83"/>
                </a:lnTo>
                <a:lnTo>
                  <a:pt x="70" y="116"/>
                </a:lnTo>
                <a:lnTo>
                  <a:pt x="83" y="127"/>
                </a:lnTo>
                <a:lnTo>
                  <a:pt x="55" y="113"/>
                </a:lnTo>
                <a:lnTo>
                  <a:pt x="33" y="82"/>
                </a:lnTo>
                <a:lnTo>
                  <a:pt x="12" y="46"/>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1" name="Freeform 159">
            <a:extLst>
              <a:ext uri="{FF2B5EF4-FFF2-40B4-BE49-F238E27FC236}">
                <a16:creationId xmlns:a16="http://schemas.microsoft.com/office/drawing/2014/main" id="{659C9D61-4EB1-4503-8C8B-7F3B671689ED}"/>
              </a:ext>
            </a:extLst>
          </p:cNvPr>
          <p:cNvSpPr>
            <a:spLocks/>
          </p:cNvSpPr>
          <p:nvPr/>
        </p:nvSpPr>
        <p:spPr bwMode="auto">
          <a:xfrm>
            <a:off x="266700" y="3482757"/>
            <a:ext cx="150813" cy="152400"/>
          </a:xfrm>
          <a:custGeom>
            <a:avLst/>
            <a:gdLst>
              <a:gd name="T0" fmla="*/ 2147483646 w 478"/>
              <a:gd name="T1" fmla="*/ 2147483646 h 480"/>
              <a:gd name="T2" fmla="*/ 2147483646 w 478"/>
              <a:gd name="T3" fmla="*/ 2147483646 h 480"/>
              <a:gd name="T4" fmla="*/ 2147483646 w 478"/>
              <a:gd name="T5" fmla="*/ 2147483646 h 480"/>
              <a:gd name="T6" fmla="*/ 2147483646 w 478"/>
              <a:gd name="T7" fmla="*/ 2147483646 h 480"/>
              <a:gd name="T8" fmla="*/ 2147483646 w 478"/>
              <a:gd name="T9" fmla="*/ 2147483646 h 480"/>
              <a:gd name="T10" fmla="*/ 2147483646 w 478"/>
              <a:gd name="T11" fmla="*/ 2147483646 h 480"/>
              <a:gd name="T12" fmla="*/ 2147483646 w 478"/>
              <a:gd name="T13" fmla="*/ 2147483646 h 480"/>
              <a:gd name="T14" fmla="*/ 2147483646 w 478"/>
              <a:gd name="T15" fmla="*/ 2147483646 h 480"/>
              <a:gd name="T16" fmla="*/ 2147483646 w 478"/>
              <a:gd name="T17" fmla="*/ 2147483646 h 480"/>
              <a:gd name="T18" fmla="*/ 2147483646 w 478"/>
              <a:gd name="T19" fmla="*/ 2147483646 h 480"/>
              <a:gd name="T20" fmla="*/ 2147483646 w 478"/>
              <a:gd name="T21" fmla="*/ 2147483646 h 480"/>
              <a:gd name="T22" fmla="*/ 2147483646 w 478"/>
              <a:gd name="T23" fmla="*/ 2147483646 h 480"/>
              <a:gd name="T24" fmla="*/ 2147483646 w 478"/>
              <a:gd name="T25" fmla="*/ 2147483646 h 480"/>
              <a:gd name="T26" fmla="*/ 2147483646 w 478"/>
              <a:gd name="T27" fmla="*/ 2147483646 h 480"/>
              <a:gd name="T28" fmla="*/ 2147483646 w 478"/>
              <a:gd name="T29" fmla="*/ 2147483646 h 480"/>
              <a:gd name="T30" fmla="*/ 2147483646 w 478"/>
              <a:gd name="T31" fmla="*/ 2147483646 h 480"/>
              <a:gd name="T32" fmla="*/ 2147483646 w 478"/>
              <a:gd name="T33" fmla="*/ 2147483646 h 480"/>
              <a:gd name="T34" fmla="*/ 2147483646 w 478"/>
              <a:gd name="T35" fmla="*/ 2147483646 h 480"/>
              <a:gd name="T36" fmla="*/ 2147483646 w 478"/>
              <a:gd name="T37" fmla="*/ 2147483646 h 480"/>
              <a:gd name="T38" fmla="*/ 2147483646 w 478"/>
              <a:gd name="T39" fmla="*/ 2147483646 h 480"/>
              <a:gd name="T40" fmla="*/ 2147483646 w 478"/>
              <a:gd name="T41" fmla="*/ 2147483646 h 480"/>
              <a:gd name="T42" fmla="*/ 2147483646 w 478"/>
              <a:gd name="T43" fmla="*/ 2147483646 h 480"/>
              <a:gd name="T44" fmla="*/ 2147483646 w 478"/>
              <a:gd name="T45" fmla="*/ 2147483646 h 480"/>
              <a:gd name="T46" fmla="*/ 2147483646 w 478"/>
              <a:gd name="T47" fmla="*/ 2147483646 h 480"/>
              <a:gd name="T48" fmla="*/ 2147483646 w 478"/>
              <a:gd name="T49" fmla="*/ 2147483646 h 480"/>
              <a:gd name="T50" fmla="*/ 0 w 478"/>
              <a:gd name="T51" fmla="*/ 2147483646 h 480"/>
              <a:gd name="T52" fmla="*/ 2147483646 w 478"/>
              <a:gd name="T53" fmla="*/ 2147483646 h 480"/>
              <a:gd name="T54" fmla="*/ 2147483646 w 478"/>
              <a:gd name="T55" fmla="*/ 2147483646 h 480"/>
              <a:gd name="T56" fmla="*/ 2147483646 w 478"/>
              <a:gd name="T57" fmla="*/ 2147483646 h 480"/>
              <a:gd name="T58" fmla="*/ 2147483646 w 478"/>
              <a:gd name="T59" fmla="*/ 2147483646 h 480"/>
              <a:gd name="T60" fmla="*/ 2147483646 w 478"/>
              <a:gd name="T61" fmla="*/ 0 h 480"/>
              <a:gd name="T62" fmla="*/ 2147483646 w 478"/>
              <a:gd name="T63" fmla="*/ 2147483646 h 480"/>
              <a:gd name="T64" fmla="*/ 2147483646 w 478"/>
              <a:gd name="T65" fmla="*/ 2147483646 h 480"/>
              <a:gd name="T66" fmla="*/ 2147483646 w 478"/>
              <a:gd name="T67" fmla="*/ 2147483646 h 480"/>
              <a:gd name="T68" fmla="*/ 2147483646 w 478"/>
              <a:gd name="T69" fmla="*/ 2147483646 h 480"/>
              <a:gd name="T70" fmla="*/ 2147483646 w 478"/>
              <a:gd name="T71" fmla="*/ 2147483646 h 480"/>
              <a:gd name="T72" fmla="*/ 2147483646 w 478"/>
              <a:gd name="T73" fmla="*/ 2147483646 h 480"/>
              <a:gd name="T74" fmla="*/ 2147483646 w 478"/>
              <a:gd name="T75" fmla="*/ 2147483646 h 4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8"/>
              <a:gd name="T115" fmla="*/ 0 h 480"/>
              <a:gd name="T116" fmla="*/ 478 w 478"/>
              <a:gd name="T117" fmla="*/ 480 h 4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8" h="480">
                <a:moveTo>
                  <a:pt x="440" y="138"/>
                </a:moveTo>
                <a:lnTo>
                  <a:pt x="367" y="127"/>
                </a:lnTo>
                <a:lnTo>
                  <a:pt x="320" y="133"/>
                </a:lnTo>
                <a:lnTo>
                  <a:pt x="290" y="168"/>
                </a:lnTo>
                <a:lnTo>
                  <a:pt x="308" y="209"/>
                </a:lnTo>
                <a:lnTo>
                  <a:pt x="331" y="224"/>
                </a:lnTo>
                <a:lnTo>
                  <a:pt x="338" y="262"/>
                </a:lnTo>
                <a:lnTo>
                  <a:pt x="324" y="287"/>
                </a:lnTo>
                <a:lnTo>
                  <a:pt x="335" y="325"/>
                </a:lnTo>
                <a:lnTo>
                  <a:pt x="306" y="325"/>
                </a:lnTo>
                <a:lnTo>
                  <a:pt x="298" y="282"/>
                </a:lnTo>
                <a:lnTo>
                  <a:pt x="280" y="262"/>
                </a:lnTo>
                <a:lnTo>
                  <a:pt x="243" y="262"/>
                </a:lnTo>
                <a:lnTo>
                  <a:pt x="209" y="271"/>
                </a:lnTo>
                <a:lnTo>
                  <a:pt x="197" y="301"/>
                </a:lnTo>
                <a:lnTo>
                  <a:pt x="193" y="341"/>
                </a:lnTo>
                <a:lnTo>
                  <a:pt x="197" y="370"/>
                </a:lnTo>
                <a:lnTo>
                  <a:pt x="197" y="391"/>
                </a:lnTo>
                <a:lnTo>
                  <a:pt x="195" y="416"/>
                </a:lnTo>
                <a:lnTo>
                  <a:pt x="172" y="439"/>
                </a:lnTo>
                <a:lnTo>
                  <a:pt x="156" y="453"/>
                </a:lnTo>
                <a:lnTo>
                  <a:pt x="115" y="480"/>
                </a:lnTo>
                <a:lnTo>
                  <a:pt x="37" y="399"/>
                </a:lnTo>
                <a:lnTo>
                  <a:pt x="14" y="334"/>
                </a:lnTo>
                <a:lnTo>
                  <a:pt x="5" y="229"/>
                </a:lnTo>
                <a:lnTo>
                  <a:pt x="0" y="154"/>
                </a:lnTo>
                <a:lnTo>
                  <a:pt x="9" y="82"/>
                </a:lnTo>
                <a:lnTo>
                  <a:pt x="30" y="42"/>
                </a:lnTo>
                <a:lnTo>
                  <a:pt x="78" y="15"/>
                </a:lnTo>
                <a:lnTo>
                  <a:pt x="121" y="7"/>
                </a:lnTo>
                <a:lnTo>
                  <a:pt x="204" y="0"/>
                </a:lnTo>
                <a:lnTo>
                  <a:pt x="285" y="5"/>
                </a:lnTo>
                <a:lnTo>
                  <a:pt x="387" y="22"/>
                </a:lnTo>
                <a:lnTo>
                  <a:pt x="432" y="44"/>
                </a:lnTo>
                <a:lnTo>
                  <a:pt x="455" y="67"/>
                </a:lnTo>
                <a:lnTo>
                  <a:pt x="478" y="102"/>
                </a:lnTo>
                <a:lnTo>
                  <a:pt x="475" y="120"/>
                </a:lnTo>
                <a:lnTo>
                  <a:pt x="440" y="13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2" name="Freeform 160">
            <a:extLst>
              <a:ext uri="{FF2B5EF4-FFF2-40B4-BE49-F238E27FC236}">
                <a16:creationId xmlns:a16="http://schemas.microsoft.com/office/drawing/2014/main" id="{16FF3B44-6FD4-47C4-AF3D-18E919B2BF88}"/>
              </a:ext>
            </a:extLst>
          </p:cNvPr>
          <p:cNvSpPr>
            <a:spLocks/>
          </p:cNvSpPr>
          <p:nvPr/>
        </p:nvSpPr>
        <p:spPr bwMode="auto">
          <a:xfrm>
            <a:off x="269875" y="3484344"/>
            <a:ext cx="144463" cy="146050"/>
          </a:xfrm>
          <a:custGeom>
            <a:avLst/>
            <a:gdLst>
              <a:gd name="T0" fmla="*/ 2147483646 w 455"/>
              <a:gd name="T1" fmla="*/ 2147483646 h 460"/>
              <a:gd name="T2" fmla="*/ 2147483646 w 455"/>
              <a:gd name="T3" fmla="*/ 2147483646 h 460"/>
              <a:gd name="T4" fmla="*/ 2147483646 w 455"/>
              <a:gd name="T5" fmla="*/ 2147483646 h 460"/>
              <a:gd name="T6" fmla="*/ 2147483646 w 455"/>
              <a:gd name="T7" fmla="*/ 2147483646 h 460"/>
              <a:gd name="T8" fmla="*/ 2147483646 w 455"/>
              <a:gd name="T9" fmla="*/ 2147483646 h 460"/>
              <a:gd name="T10" fmla="*/ 2147483646 w 455"/>
              <a:gd name="T11" fmla="*/ 2147483646 h 460"/>
              <a:gd name="T12" fmla="*/ 2147483646 w 455"/>
              <a:gd name="T13" fmla="*/ 2147483646 h 460"/>
              <a:gd name="T14" fmla="*/ 2147483646 w 455"/>
              <a:gd name="T15" fmla="*/ 2147483646 h 460"/>
              <a:gd name="T16" fmla="*/ 2147483646 w 455"/>
              <a:gd name="T17" fmla="*/ 2147483646 h 460"/>
              <a:gd name="T18" fmla="*/ 2147483646 w 455"/>
              <a:gd name="T19" fmla="*/ 2147483646 h 460"/>
              <a:gd name="T20" fmla="*/ 2147483646 w 455"/>
              <a:gd name="T21" fmla="*/ 2147483646 h 460"/>
              <a:gd name="T22" fmla="*/ 2147483646 w 455"/>
              <a:gd name="T23" fmla="*/ 2147483646 h 460"/>
              <a:gd name="T24" fmla="*/ 2147483646 w 455"/>
              <a:gd name="T25" fmla="*/ 2147483646 h 460"/>
              <a:gd name="T26" fmla="*/ 2147483646 w 455"/>
              <a:gd name="T27" fmla="*/ 2147483646 h 460"/>
              <a:gd name="T28" fmla="*/ 2147483646 w 455"/>
              <a:gd name="T29" fmla="*/ 2147483646 h 460"/>
              <a:gd name="T30" fmla="*/ 2147483646 w 455"/>
              <a:gd name="T31" fmla="*/ 2147483646 h 460"/>
              <a:gd name="T32" fmla="*/ 2147483646 w 455"/>
              <a:gd name="T33" fmla="*/ 2147483646 h 460"/>
              <a:gd name="T34" fmla="*/ 2147483646 w 455"/>
              <a:gd name="T35" fmla="*/ 2147483646 h 460"/>
              <a:gd name="T36" fmla="*/ 2147483646 w 455"/>
              <a:gd name="T37" fmla="*/ 2147483646 h 460"/>
              <a:gd name="T38" fmla="*/ 2147483646 w 455"/>
              <a:gd name="T39" fmla="*/ 2147483646 h 460"/>
              <a:gd name="T40" fmla="*/ 2147483646 w 455"/>
              <a:gd name="T41" fmla="*/ 2147483646 h 460"/>
              <a:gd name="T42" fmla="*/ 2147483646 w 455"/>
              <a:gd name="T43" fmla="*/ 2147483646 h 460"/>
              <a:gd name="T44" fmla="*/ 2147483646 w 455"/>
              <a:gd name="T45" fmla="*/ 2147483646 h 460"/>
              <a:gd name="T46" fmla="*/ 2147483646 w 455"/>
              <a:gd name="T47" fmla="*/ 2147483646 h 460"/>
              <a:gd name="T48" fmla="*/ 2147483646 w 455"/>
              <a:gd name="T49" fmla="*/ 2147483646 h 460"/>
              <a:gd name="T50" fmla="*/ 2147483646 w 455"/>
              <a:gd name="T51" fmla="*/ 2147483646 h 460"/>
              <a:gd name="T52" fmla="*/ 2147483646 w 455"/>
              <a:gd name="T53" fmla="*/ 2147483646 h 460"/>
              <a:gd name="T54" fmla="*/ 2147483646 w 455"/>
              <a:gd name="T55" fmla="*/ 2147483646 h 460"/>
              <a:gd name="T56" fmla="*/ 2147483646 w 455"/>
              <a:gd name="T57" fmla="*/ 2147483646 h 460"/>
              <a:gd name="T58" fmla="*/ 2147483646 w 455"/>
              <a:gd name="T59" fmla="*/ 2147483646 h 460"/>
              <a:gd name="T60" fmla="*/ 2147483646 w 455"/>
              <a:gd name="T61" fmla="*/ 2147483646 h 460"/>
              <a:gd name="T62" fmla="*/ 2147483646 w 455"/>
              <a:gd name="T63" fmla="*/ 2147483646 h 460"/>
              <a:gd name="T64" fmla="*/ 2147483646 w 455"/>
              <a:gd name="T65" fmla="*/ 2147483646 h 460"/>
              <a:gd name="T66" fmla="*/ 2147483646 w 455"/>
              <a:gd name="T67" fmla="*/ 2147483646 h 460"/>
              <a:gd name="T68" fmla="*/ 2147483646 w 455"/>
              <a:gd name="T69" fmla="*/ 2147483646 h 460"/>
              <a:gd name="T70" fmla="*/ 2147483646 w 455"/>
              <a:gd name="T71" fmla="*/ 2147483646 h 460"/>
              <a:gd name="T72" fmla="*/ 2147483646 w 455"/>
              <a:gd name="T73" fmla="*/ 2147483646 h 460"/>
              <a:gd name="T74" fmla="*/ 2147483646 w 455"/>
              <a:gd name="T75" fmla="*/ 2147483646 h 460"/>
              <a:gd name="T76" fmla="*/ 2147483646 w 455"/>
              <a:gd name="T77" fmla="*/ 2147483646 h 460"/>
              <a:gd name="T78" fmla="*/ 2147483646 w 455"/>
              <a:gd name="T79" fmla="*/ 2147483646 h 460"/>
              <a:gd name="T80" fmla="*/ 2147483646 w 455"/>
              <a:gd name="T81" fmla="*/ 2147483646 h 460"/>
              <a:gd name="T82" fmla="*/ 2147483646 w 455"/>
              <a:gd name="T83" fmla="*/ 2147483646 h 460"/>
              <a:gd name="T84" fmla="*/ 2147483646 w 455"/>
              <a:gd name="T85" fmla="*/ 2147483646 h 460"/>
              <a:gd name="T86" fmla="*/ 2147483646 w 455"/>
              <a:gd name="T87" fmla="*/ 2147483646 h 4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5"/>
              <a:gd name="T133" fmla="*/ 0 h 460"/>
              <a:gd name="T134" fmla="*/ 455 w 455"/>
              <a:gd name="T135" fmla="*/ 460 h 4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5" h="460">
                <a:moveTo>
                  <a:pt x="379" y="28"/>
                </a:moveTo>
                <a:lnTo>
                  <a:pt x="418" y="44"/>
                </a:lnTo>
                <a:lnTo>
                  <a:pt x="436" y="69"/>
                </a:lnTo>
                <a:lnTo>
                  <a:pt x="447" y="85"/>
                </a:lnTo>
                <a:lnTo>
                  <a:pt x="455" y="98"/>
                </a:lnTo>
                <a:lnTo>
                  <a:pt x="444" y="108"/>
                </a:lnTo>
                <a:lnTo>
                  <a:pt x="425" y="120"/>
                </a:lnTo>
                <a:lnTo>
                  <a:pt x="376" y="113"/>
                </a:lnTo>
                <a:lnTo>
                  <a:pt x="339" y="113"/>
                </a:lnTo>
                <a:lnTo>
                  <a:pt x="315" y="100"/>
                </a:lnTo>
                <a:lnTo>
                  <a:pt x="279" y="92"/>
                </a:lnTo>
                <a:lnTo>
                  <a:pt x="247" y="90"/>
                </a:lnTo>
                <a:lnTo>
                  <a:pt x="209" y="92"/>
                </a:lnTo>
                <a:lnTo>
                  <a:pt x="264" y="98"/>
                </a:lnTo>
                <a:lnTo>
                  <a:pt x="291" y="105"/>
                </a:lnTo>
                <a:lnTo>
                  <a:pt x="311" y="113"/>
                </a:lnTo>
                <a:lnTo>
                  <a:pt x="315" y="115"/>
                </a:lnTo>
                <a:lnTo>
                  <a:pt x="302" y="120"/>
                </a:lnTo>
                <a:lnTo>
                  <a:pt x="291" y="131"/>
                </a:lnTo>
                <a:lnTo>
                  <a:pt x="272" y="120"/>
                </a:lnTo>
                <a:lnTo>
                  <a:pt x="256" y="116"/>
                </a:lnTo>
                <a:lnTo>
                  <a:pt x="223" y="110"/>
                </a:lnTo>
                <a:lnTo>
                  <a:pt x="212" y="110"/>
                </a:lnTo>
                <a:lnTo>
                  <a:pt x="246" y="122"/>
                </a:lnTo>
                <a:lnTo>
                  <a:pt x="270" y="133"/>
                </a:lnTo>
                <a:lnTo>
                  <a:pt x="283" y="142"/>
                </a:lnTo>
                <a:lnTo>
                  <a:pt x="272" y="154"/>
                </a:lnTo>
                <a:lnTo>
                  <a:pt x="246" y="145"/>
                </a:lnTo>
                <a:lnTo>
                  <a:pt x="223" y="140"/>
                </a:lnTo>
                <a:lnTo>
                  <a:pt x="264" y="161"/>
                </a:lnTo>
                <a:lnTo>
                  <a:pt x="277" y="170"/>
                </a:lnTo>
                <a:lnTo>
                  <a:pt x="281" y="189"/>
                </a:lnTo>
                <a:lnTo>
                  <a:pt x="289" y="199"/>
                </a:lnTo>
                <a:lnTo>
                  <a:pt x="264" y="187"/>
                </a:lnTo>
                <a:lnTo>
                  <a:pt x="241" y="183"/>
                </a:lnTo>
                <a:lnTo>
                  <a:pt x="205" y="181"/>
                </a:lnTo>
                <a:lnTo>
                  <a:pt x="259" y="197"/>
                </a:lnTo>
                <a:lnTo>
                  <a:pt x="293" y="210"/>
                </a:lnTo>
                <a:lnTo>
                  <a:pt x="315" y="222"/>
                </a:lnTo>
                <a:lnTo>
                  <a:pt x="318" y="239"/>
                </a:lnTo>
                <a:lnTo>
                  <a:pt x="291" y="227"/>
                </a:lnTo>
                <a:lnTo>
                  <a:pt x="254" y="214"/>
                </a:lnTo>
                <a:lnTo>
                  <a:pt x="237" y="214"/>
                </a:lnTo>
                <a:lnTo>
                  <a:pt x="277" y="228"/>
                </a:lnTo>
                <a:lnTo>
                  <a:pt x="309" y="242"/>
                </a:lnTo>
                <a:lnTo>
                  <a:pt x="320" y="253"/>
                </a:lnTo>
                <a:lnTo>
                  <a:pt x="315" y="264"/>
                </a:lnTo>
                <a:lnTo>
                  <a:pt x="291" y="255"/>
                </a:lnTo>
                <a:lnTo>
                  <a:pt x="269" y="246"/>
                </a:lnTo>
                <a:lnTo>
                  <a:pt x="221" y="244"/>
                </a:lnTo>
                <a:lnTo>
                  <a:pt x="202" y="246"/>
                </a:lnTo>
                <a:lnTo>
                  <a:pt x="158" y="249"/>
                </a:lnTo>
                <a:lnTo>
                  <a:pt x="107" y="242"/>
                </a:lnTo>
                <a:lnTo>
                  <a:pt x="137" y="253"/>
                </a:lnTo>
                <a:lnTo>
                  <a:pt x="191" y="262"/>
                </a:lnTo>
                <a:lnTo>
                  <a:pt x="181" y="280"/>
                </a:lnTo>
                <a:lnTo>
                  <a:pt x="141" y="271"/>
                </a:lnTo>
                <a:lnTo>
                  <a:pt x="104" y="258"/>
                </a:lnTo>
                <a:lnTo>
                  <a:pt x="79" y="246"/>
                </a:lnTo>
                <a:lnTo>
                  <a:pt x="126" y="280"/>
                </a:lnTo>
                <a:lnTo>
                  <a:pt x="156" y="290"/>
                </a:lnTo>
                <a:lnTo>
                  <a:pt x="181" y="298"/>
                </a:lnTo>
                <a:lnTo>
                  <a:pt x="178" y="317"/>
                </a:lnTo>
                <a:lnTo>
                  <a:pt x="141" y="310"/>
                </a:lnTo>
                <a:lnTo>
                  <a:pt x="113" y="302"/>
                </a:lnTo>
                <a:lnTo>
                  <a:pt x="131" y="315"/>
                </a:lnTo>
                <a:lnTo>
                  <a:pt x="161" y="323"/>
                </a:lnTo>
                <a:lnTo>
                  <a:pt x="178" y="325"/>
                </a:lnTo>
                <a:lnTo>
                  <a:pt x="178" y="365"/>
                </a:lnTo>
                <a:lnTo>
                  <a:pt x="143" y="351"/>
                </a:lnTo>
                <a:lnTo>
                  <a:pt x="116" y="341"/>
                </a:lnTo>
                <a:lnTo>
                  <a:pt x="145" y="363"/>
                </a:lnTo>
                <a:lnTo>
                  <a:pt x="182" y="379"/>
                </a:lnTo>
                <a:lnTo>
                  <a:pt x="181" y="397"/>
                </a:lnTo>
                <a:lnTo>
                  <a:pt x="159" y="418"/>
                </a:lnTo>
                <a:lnTo>
                  <a:pt x="141" y="395"/>
                </a:lnTo>
                <a:lnTo>
                  <a:pt x="116" y="365"/>
                </a:lnTo>
                <a:lnTo>
                  <a:pt x="100" y="337"/>
                </a:lnTo>
                <a:lnTo>
                  <a:pt x="116" y="381"/>
                </a:lnTo>
                <a:lnTo>
                  <a:pt x="131" y="397"/>
                </a:lnTo>
                <a:lnTo>
                  <a:pt x="156" y="429"/>
                </a:lnTo>
                <a:lnTo>
                  <a:pt x="137" y="449"/>
                </a:lnTo>
                <a:lnTo>
                  <a:pt x="109" y="424"/>
                </a:lnTo>
                <a:lnTo>
                  <a:pt x="88" y="395"/>
                </a:lnTo>
                <a:lnTo>
                  <a:pt x="69" y="363"/>
                </a:lnTo>
                <a:lnTo>
                  <a:pt x="86" y="409"/>
                </a:lnTo>
                <a:lnTo>
                  <a:pt x="104" y="430"/>
                </a:lnTo>
                <a:lnTo>
                  <a:pt x="121" y="452"/>
                </a:lnTo>
                <a:lnTo>
                  <a:pt x="107" y="460"/>
                </a:lnTo>
                <a:lnTo>
                  <a:pt x="69" y="429"/>
                </a:lnTo>
                <a:lnTo>
                  <a:pt x="34" y="379"/>
                </a:lnTo>
                <a:lnTo>
                  <a:pt x="21" y="341"/>
                </a:lnTo>
                <a:lnTo>
                  <a:pt x="12" y="275"/>
                </a:lnTo>
                <a:lnTo>
                  <a:pt x="7" y="227"/>
                </a:lnTo>
                <a:lnTo>
                  <a:pt x="0" y="170"/>
                </a:lnTo>
                <a:lnTo>
                  <a:pt x="39" y="181"/>
                </a:lnTo>
                <a:lnTo>
                  <a:pt x="81" y="197"/>
                </a:lnTo>
                <a:lnTo>
                  <a:pt x="145" y="212"/>
                </a:lnTo>
                <a:lnTo>
                  <a:pt x="88" y="189"/>
                </a:lnTo>
                <a:lnTo>
                  <a:pt x="67" y="177"/>
                </a:lnTo>
                <a:lnTo>
                  <a:pt x="26" y="162"/>
                </a:lnTo>
                <a:lnTo>
                  <a:pt x="5" y="158"/>
                </a:lnTo>
                <a:lnTo>
                  <a:pt x="5" y="129"/>
                </a:lnTo>
                <a:lnTo>
                  <a:pt x="10" y="92"/>
                </a:lnTo>
                <a:lnTo>
                  <a:pt x="61" y="100"/>
                </a:lnTo>
                <a:lnTo>
                  <a:pt x="94" y="110"/>
                </a:lnTo>
                <a:lnTo>
                  <a:pt x="135" y="129"/>
                </a:lnTo>
                <a:lnTo>
                  <a:pt x="97" y="100"/>
                </a:lnTo>
                <a:lnTo>
                  <a:pt x="54" y="88"/>
                </a:lnTo>
                <a:lnTo>
                  <a:pt x="12" y="77"/>
                </a:lnTo>
                <a:lnTo>
                  <a:pt x="21" y="49"/>
                </a:lnTo>
                <a:lnTo>
                  <a:pt x="34" y="31"/>
                </a:lnTo>
                <a:lnTo>
                  <a:pt x="73" y="19"/>
                </a:lnTo>
                <a:lnTo>
                  <a:pt x="111" y="28"/>
                </a:lnTo>
                <a:lnTo>
                  <a:pt x="145" y="53"/>
                </a:lnTo>
                <a:lnTo>
                  <a:pt x="121" y="25"/>
                </a:lnTo>
                <a:lnTo>
                  <a:pt x="86" y="10"/>
                </a:lnTo>
                <a:lnTo>
                  <a:pt x="126" y="4"/>
                </a:lnTo>
                <a:lnTo>
                  <a:pt x="156" y="2"/>
                </a:lnTo>
                <a:lnTo>
                  <a:pt x="198" y="8"/>
                </a:lnTo>
                <a:lnTo>
                  <a:pt x="226" y="27"/>
                </a:lnTo>
                <a:lnTo>
                  <a:pt x="272" y="35"/>
                </a:lnTo>
                <a:lnTo>
                  <a:pt x="241" y="23"/>
                </a:lnTo>
                <a:lnTo>
                  <a:pt x="218" y="8"/>
                </a:lnTo>
                <a:lnTo>
                  <a:pt x="205" y="0"/>
                </a:lnTo>
                <a:lnTo>
                  <a:pt x="249" y="2"/>
                </a:lnTo>
                <a:lnTo>
                  <a:pt x="289" y="4"/>
                </a:lnTo>
                <a:lnTo>
                  <a:pt x="313" y="15"/>
                </a:lnTo>
                <a:lnTo>
                  <a:pt x="337" y="37"/>
                </a:lnTo>
                <a:lnTo>
                  <a:pt x="356" y="67"/>
                </a:lnTo>
                <a:lnTo>
                  <a:pt x="346" y="33"/>
                </a:lnTo>
                <a:lnTo>
                  <a:pt x="322" y="10"/>
                </a:lnTo>
                <a:lnTo>
                  <a:pt x="37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63" name="Group 161">
            <a:extLst>
              <a:ext uri="{FF2B5EF4-FFF2-40B4-BE49-F238E27FC236}">
                <a16:creationId xmlns:a16="http://schemas.microsoft.com/office/drawing/2014/main" id="{AEE721A8-8CD0-48B9-BBC8-25947ACB1218}"/>
              </a:ext>
            </a:extLst>
          </p:cNvPr>
          <p:cNvGrpSpPr>
            <a:grpSpLocks/>
          </p:cNvGrpSpPr>
          <p:nvPr/>
        </p:nvGrpSpPr>
        <p:grpSpPr bwMode="auto">
          <a:xfrm>
            <a:off x="563563" y="3854232"/>
            <a:ext cx="157162" cy="96837"/>
            <a:chOff x="377" y="1962"/>
            <a:chExt cx="99" cy="61"/>
          </a:xfrm>
        </p:grpSpPr>
        <p:sp>
          <p:nvSpPr>
            <p:cNvPr id="164" name="Freeform 162">
              <a:extLst>
                <a:ext uri="{FF2B5EF4-FFF2-40B4-BE49-F238E27FC236}">
                  <a16:creationId xmlns:a16="http://schemas.microsoft.com/office/drawing/2014/main" id="{4B9A9594-9658-4A70-AAEF-214E198974D5}"/>
                </a:ext>
              </a:extLst>
            </p:cNvPr>
            <p:cNvSpPr>
              <a:spLocks/>
            </p:cNvSpPr>
            <p:nvPr/>
          </p:nvSpPr>
          <p:spPr bwMode="auto">
            <a:xfrm>
              <a:off x="377" y="1962"/>
              <a:ext cx="99" cy="61"/>
            </a:xfrm>
            <a:custGeom>
              <a:avLst/>
              <a:gdLst>
                <a:gd name="T0" fmla="*/ 0 w 497"/>
                <a:gd name="T1" fmla="*/ 0 h 305"/>
                <a:gd name="T2" fmla="*/ 0 w 497"/>
                <a:gd name="T3" fmla="*/ 0 h 305"/>
                <a:gd name="T4" fmla="*/ 0 w 497"/>
                <a:gd name="T5" fmla="*/ 0 h 305"/>
                <a:gd name="T6" fmla="*/ 0 w 497"/>
                <a:gd name="T7" fmla="*/ 0 h 305"/>
                <a:gd name="T8" fmla="*/ 0 w 497"/>
                <a:gd name="T9" fmla="*/ 0 h 305"/>
                <a:gd name="T10" fmla="*/ 0 w 497"/>
                <a:gd name="T11" fmla="*/ 0 h 305"/>
                <a:gd name="T12" fmla="*/ 0 w 497"/>
                <a:gd name="T13" fmla="*/ 0 h 305"/>
                <a:gd name="T14" fmla="*/ 0 w 497"/>
                <a:gd name="T15" fmla="*/ 0 h 305"/>
                <a:gd name="T16" fmla="*/ 0 w 497"/>
                <a:gd name="T17" fmla="*/ 0 h 305"/>
                <a:gd name="T18" fmla="*/ 0 w 497"/>
                <a:gd name="T19" fmla="*/ 0 h 305"/>
                <a:gd name="T20" fmla="*/ 0 w 497"/>
                <a:gd name="T21" fmla="*/ 0 h 305"/>
                <a:gd name="T22" fmla="*/ 0 w 497"/>
                <a:gd name="T23" fmla="*/ 0 h 305"/>
                <a:gd name="T24" fmla="*/ 0 w 497"/>
                <a:gd name="T25" fmla="*/ 0 h 305"/>
                <a:gd name="T26" fmla="*/ 0 w 497"/>
                <a:gd name="T27" fmla="*/ 0 h 305"/>
                <a:gd name="T28" fmla="*/ 0 w 497"/>
                <a:gd name="T29" fmla="*/ 0 h 305"/>
                <a:gd name="T30" fmla="*/ 0 w 497"/>
                <a:gd name="T31" fmla="*/ 0 h 305"/>
                <a:gd name="T32" fmla="*/ 0 w 497"/>
                <a:gd name="T33" fmla="*/ 0 h 305"/>
                <a:gd name="T34" fmla="*/ 0 w 497"/>
                <a:gd name="T35" fmla="*/ 0 h 305"/>
                <a:gd name="T36" fmla="*/ 0 w 497"/>
                <a:gd name="T37" fmla="*/ 0 h 305"/>
                <a:gd name="T38" fmla="*/ 0 w 497"/>
                <a:gd name="T39" fmla="*/ 0 h 305"/>
                <a:gd name="T40" fmla="*/ 0 w 497"/>
                <a:gd name="T41" fmla="*/ 0 h 305"/>
                <a:gd name="T42" fmla="*/ 0 w 497"/>
                <a:gd name="T43" fmla="*/ 0 h 305"/>
                <a:gd name="T44" fmla="*/ 0 w 497"/>
                <a:gd name="T45" fmla="*/ 0 h 305"/>
                <a:gd name="T46" fmla="*/ 0 w 497"/>
                <a:gd name="T47" fmla="*/ 0 h 305"/>
                <a:gd name="T48" fmla="*/ 0 w 497"/>
                <a:gd name="T49" fmla="*/ 0 h 305"/>
                <a:gd name="T50" fmla="*/ 0 w 497"/>
                <a:gd name="T51" fmla="*/ 0 h 305"/>
                <a:gd name="T52" fmla="*/ 0 w 497"/>
                <a:gd name="T53" fmla="*/ 0 h 305"/>
                <a:gd name="T54" fmla="*/ 0 w 497"/>
                <a:gd name="T55" fmla="*/ 0 h 305"/>
                <a:gd name="T56" fmla="*/ 0 w 497"/>
                <a:gd name="T57" fmla="*/ 0 h 305"/>
                <a:gd name="T58" fmla="*/ 0 w 497"/>
                <a:gd name="T59" fmla="*/ 0 h 305"/>
                <a:gd name="T60" fmla="*/ 0 w 497"/>
                <a:gd name="T61" fmla="*/ 0 h 305"/>
                <a:gd name="T62" fmla="*/ 0 w 497"/>
                <a:gd name="T63" fmla="*/ 0 h 305"/>
                <a:gd name="T64" fmla="*/ 0 w 497"/>
                <a:gd name="T65" fmla="*/ 0 h 305"/>
                <a:gd name="T66" fmla="*/ 0 w 497"/>
                <a:gd name="T67" fmla="*/ 0 h 305"/>
                <a:gd name="T68" fmla="*/ 0 w 497"/>
                <a:gd name="T69" fmla="*/ 0 h 305"/>
                <a:gd name="T70" fmla="*/ 0 w 497"/>
                <a:gd name="T71" fmla="*/ 0 h 305"/>
                <a:gd name="T72" fmla="*/ 0 w 497"/>
                <a:gd name="T73" fmla="*/ 0 h 305"/>
                <a:gd name="T74" fmla="*/ 0 w 497"/>
                <a:gd name="T75" fmla="*/ 0 h 305"/>
                <a:gd name="T76" fmla="*/ 0 w 497"/>
                <a:gd name="T77" fmla="*/ 0 h 305"/>
                <a:gd name="T78" fmla="*/ 0 w 497"/>
                <a:gd name="T79" fmla="*/ 0 h 305"/>
                <a:gd name="T80" fmla="*/ 0 w 497"/>
                <a:gd name="T81" fmla="*/ 0 h 305"/>
                <a:gd name="T82" fmla="*/ 0 w 497"/>
                <a:gd name="T83" fmla="*/ 0 h 305"/>
                <a:gd name="T84" fmla="*/ 0 w 497"/>
                <a:gd name="T85" fmla="*/ 0 h 305"/>
                <a:gd name="T86" fmla="*/ 0 w 497"/>
                <a:gd name="T87" fmla="*/ 0 h 305"/>
                <a:gd name="T88" fmla="*/ 0 w 497"/>
                <a:gd name="T89" fmla="*/ 0 h 305"/>
                <a:gd name="T90" fmla="*/ 0 w 497"/>
                <a:gd name="T91" fmla="*/ 0 h 305"/>
                <a:gd name="T92" fmla="*/ 0 w 497"/>
                <a:gd name="T93" fmla="*/ 0 h 305"/>
                <a:gd name="T94" fmla="*/ 0 w 497"/>
                <a:gd name="T95" fmla="*/ 0 h 305"/>
                <a:gd name="T96" fmla="*/ 0 w 497"/>
                <a:gd name="T97" fmla="*/ 0 h 305"/>
                <a:gd name="T98" fmla="*/ 0 w 497"/>
                <a:gd name="T99" fmla="*/ 0 h 3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7"/>
                <a:gd name="T151" fmla="*/ 0 h 305"/>
                <a:gd name="T152" fmla="*/ 497 w 497"/>
                <a:gd name="T153" fmla="*/ 305 h 3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7" h="305">
                  <a:moveTo>
                    <a:pt x="0" y="182"/>
                  </a:moveTo>
                  <a:lnTo>
                    <a:pt x="61" y="168"/>
                  </a:lnTo>
                  <a:lnTo>
                    <a:pt x="84" y="163"/>
                  </a:lnTo>
                  <a:lnTo>
                    <a:pt x="98" y="150"/>
                  </a:lnTo>
                  <a:lnTo>
                    <a:pt x="112" y="130"/>
                  </a:lnTo>
                  <a:lnTo>
                    <a:pt x="142" y="102"/>
                  </a:lnTo>
                  <a:lnTo>
                    <a:pt x="197" y="56"/>
                  </a:lnTo>
                  <a:lnTo>
                    <a:pt x="206" y="41"/>
                  </a:lnTo>
                  <a:lnTo>
                    <a:pt x="221" y="28"/>
                  </a:lnTo>
                  <a:lnTo>
                    <a:pt x="249" y="23"/>
                  </a:lnTo>
                  <a:lnTo>
                    <a:pt x="336" y="8"/>
                  </a:lnTo>
                  <a:lnTo>
                    <a:pt x="360" y="0"/>
                  </a:lnTo>
                  <a:lnTo>
                    <a:pt x="382" y="11"/>
                  </a:lnTo>
                  <a:lnTo>
                    <a:pt x="393" y="20"/>
                  </a:lnTo>
                  <a:lnTo>
                    <a:pt x="443" y="37"/>
                  </a:lnTo>
                  <a:lnTo>
                    <a:pt x="464" y="45"/>
                  </a:lnTo>
                  <a:lnTo>
                    <a:pt x="471" y="53"/>
                  </a:lnTo>
                  <a:lnTo>
                    <a:pt x="481" y="81"/>
                  </a:lnTo>
                  <a:lnTo>
                    <a:pt x="486" y="96"/>
                  </a:lnTo>
                  <a:lnTo>
                    <a:pt x="490" y="104"/>
                  </a:lnTo>
                  <a:lnTo>
                    <a:pt x="497" y="119"/>
                  </a:lnTo>
                  <a:lnTo>
                    <a:pt x="497" y="129"/>
                  </a:lnTo>
                  <a:lnTo>
                    <a:pt x="487" y="137"/>
                  </a:lnTo>
                  <a:lnTo>
                    <a:pt x="466" y="136"/>
                  </a:lnTo>
                  <a:lnTo>
                    <a:pt x="434" y="121"/>
                  </a:lnTo>
                  <a:lnTo>
                    <a:pt x="393" y="113"/>
                  </a:lnTo>
                  <a:lnTo>
                    <a:pt x="356" y="119"/>
                  </a:lnTo>
                  <a:lnTo>
                    <a:pt x="395" y="128"/>
                  </a:lnTo>
                  <a:lnTo>
                    <a:pt x="422" y="137"/>
                  </a:lnTo>
                  <a:lnTo>
                    <a:pt x="454" y="150"/>
                  </a:lnTo>
                  <a:lnTo>
                    <a:pt x="462" y="161"/>
                  </a:lnTo>
                  <a:lnTo>
                    <a:pt x="462" y="173"/>
                  </a:lnTo>
                  <a:lnTo>
                    <a:pt x="449" y="182"/>
                  </a:lnTo>
                  <a:lnTo>
                    <a:pt x="435" y="179"/>
                  </a:lnTo>
                  <a:lnTo>
                    <a:pt x="391" y="168"/>
                  </a:lnTo>
                  <a:lnTo>
                    <a:pt x="351" y="166"/>
                  </a:lnTo>
                  <a:lnTo>
                    <a:pt x="320" y="168"/>
                  </a:lnTo>
                  <a:lnTo>
                    <a:pt x="303" y="179"/>
                  </a:lnTo>
                  <a:lnTo>
                    <a:pt x="282" y="200"/>
                  </a:lnTo>
                  <a:lnTo>
                    <a:pt x="267" y="223"/>
                  </a:lnTo>
                  <a:lnTo>
                    <a:pt x="251" y="246"/>
                  </a:lnTo>
                  <a:lnTo>
                    <a:pt x="237" y="263"/>
                  </a:lnTo>
                  <a:lnTo>
                    <a:pt x="213" y="280"/>
                  </a:lnTo>
                  <a:lnTo>
                    <a:pt x="190" y="284"/>
                  </a:lnTo>
                  <a:lnTo>
                    <a:pt x="165" y="287"/>
                  </a:lnTo>
                  <a:lnTo>
                    <a:pt x="135" y="284"/>
                  </a:lnTo>
                  <a:lnTo>
                    <a:pt x="112" y="282"/>
                  </a:lnTo>
                  <a:lnTo>
                    <a:pt x="82" y="290"/>
                  </a:lnTo>
                  <a:lnTo>
                    <a:pt x="0" y="305"/>
                  </a:lnTo>
                  <a:lnTo>
                    <a:pt x="0" y="182"/>
                  </a:lnTo>
                  <a:close/>
                </a:path>
              </a:pathLst>
            </a:custGeom>
            <a:solidFill>
              <a:srgbClr val="FFC080"/>
            </a:solidFill>
            <a:ln w="3175">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5" name="Freeform 163">
              <a:extLst>
                <a:ext uri="{FF2B5EF4-FFF2-40B4-BE49-F238E27FC236}">
                  <a16:creationId xmlns:a16="http://schemas.microsoft.com/office/drawing/2014/main" id="{80922592-1787-4AEF-BA1B-334559A67239}"/>
                </a:ext>
              </a:extLst>
            </p:cNvPr>
            <p:cNvSpPr>
              <a:spLocks/>
            </p:cNvSpPr>
            <p:nvPr/>
          </p:nvSpPr>
          <p:spPr bwMode="auto">
            <a:xfrm>
              <a:off x="439" y="1973"/>
              <a:ext cx="32" cy="7"/>
            </a:xfrm>
            <a:custGeom>
              <a:avLst/>
              <a:gdLst>
                <a:gd name="T0" fmla="*/ 0 w 159"/>
                <a:gd name="T1" fmla="*/ 0 h 37"/>
                <a:gd name="T2" fmla="*/ 0 w 159"/>
                <a:gd name="T3" fmla="*/ 0 h 37"/>
                <a:gd name="T4" fmla="*/ 0 w 159"/>
                <a:gd name="T5" fmla="*/ 0 h 37"/>
                <a:gd name="T6" fmla="*/ 0 w 159"/>
                <a:gd name="T7" fmla="*/ 0 h 37"/>
                <a:gd name="T8" fmla="*/ 0 w 159"/>
                <a:gd name="T9" fmla="*/ 0 h 37"/>
                <a:gd name="T10" fmla="*/ 0 w 159"/>
                <a:gd name="T11" fmla="*/ 0 h 37"/>
                <a:gd name="T12" fmla="*/ 0 w 159"/>
                <a:gd name="T13" fmla="*/ 0 h 37"/>
                <a:gd name="T14" fmla="*/ 0 w 159"/>
                <a:gd name="T15" fmla="*/ 0 h 37"/>
                <a:gd name="T16" fmla="*/ 0 w 159"/>
                <a:gd name="T17" fmla="*/ 0 h 37"/>
                <a:gd name="T18" fmla="*/ 0 w 159"/>
                <a:gd name="T19" fmla="*/ 0 h 37"/>
                <a:gd name="T20" fmla="*/ 0 w 159"/>
                <a:gd name="T21" fmla="*/ 0 h 37"/>
                <a:gd name="T22" fmla="*/ 0 w 159"/>
                <a:gd name="T23" fmla="*/ 0 h 37"/>
                <a:gd name="T24" fmla="*/ 0 w 159"/>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37"/>
                <a:gd name="T41" fmla="*/ 159 w 15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37">
                  <a:moveTo>
                    <a:pt x="159" y="37"/>
                  </a:moveTo>
                  <a:lnTo>
                    <a:pt x="132" y="24"/>
                  </a:lnTo>
                  <a:lnTo>
                    <a:pt x="110" y="21"/>
                  </a:lnTo>
                  <a:lnTo>
                    <a:pt x="84" y="13"/>
                  </a:lnTo>
                  <a:lnTo>
                    <a:pt x="61" y="7"/>
                  </a:lnTo>
                  <a:lnTo>
                    <a:pt x="25" y="10"/>
                  </a:lnTo>
                  <a:lnTo>
                    <a:pt x="0" y="13"/>
                  </a:lnTo>
                  <a:lnTo>
                    <a:pt x="38" y="5"/>
                  </a:lnTo>
                  <a:lnTo>
                    <a:pt x="69" y="0"/>
                  </a:lnTo>
                  <a:lnTo>
                    <a:pt x="110" y="17"/>
                  </a:lnTo>
                  <a:lnTo>
                    <a:pt x="132" y="19"/>
                  </a:lnTo>
                  <a:lnTo>
                    <a:pt x="157" y="31"/>
                  </a:lnTo>
                  <a:lnTo>
                    <a:pt x="159" y="3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6" name="Freeform 164">
              <a:extLst>
                <a:ext uri="{FF2B5EF4-FFF2-40B4-BE49-F238E27FC236}">
                  <a16:creationId xmlns:a16="http://schemas.microsoft.com/office/drawing/2014/main" id="{1AC1E3EE-822A-418F-85B9-EE0AB195BAD0}"/>
                </a:ext>
              </a:extLst>
            </p:cNvPr>
            <p:cNvSpPr>
              <a:spLocks/>
            </p:cNvSpPr>
            <p:nvPr/>
          </p:nvSpPr>
          <p:spPr bwMode="auto">
            <a:xfrm>
              <a:off x="427" y="1965"/>
              <a:ext cx="27" cy="5"/>
            </a:xfrm>
            <a:custGeom>
              <a:avLst/>
              <a:gdLst>
                <a:gd name="T0" fmla="*/ 0 w 133"/>
                <a:gd name="T1" fmla="*/ 0 h 25"/>
                <a:gd name="T2" fmla="*/ 0 w 133"/>
                <a:gd name="T3" fmla="*/ 0 h 25"/>
                <a:gd name="T4" fmla="*/ 0 w 133"/>
                <a:gd name="T5" fmla="*/ 0 h 25"/>
                <a:gd name="T6" fmla="*/ 0 w 133"/>
                <a:gd name="T7" fmla="*/ 0 h 25"/>
                <a:gd name="T8" fmla="*/ 0 w 133"/>
                <a:gd name="T9" fmla="*/ 0 h 25"/>
                <a:gd name="T10" fmla="*/ 0 w 133"/>
                <a:gd name="T11" fmla="*/ 0 h 25"/>
                <a:gd name="T12" fmla="*/ 0 w 133"/>
                <a:gd name="T13" fmla="*/ 0 h 25"/>
                <a:gd name="T14" fmla="*/ 0 w 133"/>
                <a:gd name="T15" fmla="*/ 0 h 25"/>
                <a:gd name="T16" fmla="*/ 0 w 133"/>
                <a:gd name="T17" fmla="*/ 0 h 25"/>
                <a:gd name="T18" fmla="*/ 0 w 133"/>
                <a:gd name="T19" fmla="*/ 0 h 25"/>
                <a:gd name="T20" fmla="*/ 0 w 133"/>
                <a:gd name="T21" fmla="*/ 0 h 25"/>
                <a:gd name="T22" fmla="*/ 0 w 133"/>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
                <a:gd name="T37" fmla="*/ 0 h 25"/>
                <a:gd name="T38" fmla="*/ 133 w 133"/>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 h="25">
                  <a:moveTo>
                    <a:pt x="97" y="0"/>
                  </a:moveTo>
                  <a:lnTo>
                    <a:pt x="113" y="1"/>
                  </a:lnTo>
                  <a:lnTo>
                    <a:pt x="133" y="8"/>
                  </a:lnTo>
                  <a:lnTo>
                    <a:pt x="120" y="7"/>
                  </a:lnTo>
                  <a:lnTo>
                    <a:pt x="99" y="3"/>
                  </a:lnTo>
                  <a:lnTo>
                    <a:pt x="56" y="15"/>
                  </a:lnTo>
                  <a:lnTo>
                    <a:pt x="32" y="21"/>
                  </a:lnTo>
                  <a:lnTo>
                    <a:pt x="4" y="25"/>
                  </a:lnTo>
                  <a:lnTo>
                    <a:pt x="0" y="21"/>
                  </a:lnTo>
                  <a:lnTo>
                    <a:pt x="29" y="16"/>
                  </a:lnTo>
                  <a:lnTo>
                    <a:pt x="64" y="8"/>
                  </a:lnTo>
                  <a:lnTo>
                    <a:pt x="9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7" name="Freeform 165">
              <a:extLst>
                <a:ext uri="{FF2B5EF4-FFF2-40B4-BE49-F238E27FC236}">
                  <a16:creationId xmlns:a16="http://schemas.microsoft.com/office/drawing/2014/main" id="{F39FF0ED-6048-434C-8B8E-84EADCD179F0}"/>
                </a:ext>
              </a:extLst>
            </p:cNvPr>
            <p:cNvSpPr>
              <a:spLocks/>
            </p:cNvSpPr>
            <p:nvPr/>
          </p:nvSpPr>
          <p:spPr bwMode="auto">
            <a:xfrm>
              <a:off x="438" y="1984"/>
              <a:ext cx="11" cy="2"/>
            </a:xfrm>
            <a:custGeom>
              <a:avLst/>
              <a:gdLst>
                <a:gd name="T0" fmla="*/ 0 w 53"/>
                <a:gd name="T1" fmla="*/ 0 h 12"/>
                <a:gd name="T2" fmla="*/ 0 w 53"/>
                <a:gd name="T3" fmla="*/ 0 h 12"/>
                <a:gd name="T4" fmla="*/ 0 w 53"/>
                <a:gd name="T5" fmla="*/ 0 h 12"/>
                <a:gd name="T6" fmla="*/ 0 w 53"/>
                <a:gd name="T7" fmla="*/ 0 h 12"/>
                <a:gd name="T8" fmla="*/ 0 w 53"/>
                <a:gd name="T9" fmla="*/ 0 h 12"/>
                <a:gd name="T10" fmla="*/ 0 w 53"/>
                <a:gd name="T11" fmla="*/ 0 h 12"/>
                <a:gd name="T12" fmla="*/ 0 w 53"/>
                <a:gd name="T13" fmla="*/ 0 h 12"/>
                <a:gd name="T14" fmla="*/ 0 60000 65536"/>
                <a:gd name="T15" fmla="*/ 0 60000 65536"/>
                <a:gd name="T16" fmla="*/ 0 60000 65536"/>
                <a:gd name="T17" fmla="*/ 0 60000 65536"/>
                <a:gd name="T18" fmla="*/ 0 60000 65536"/>
                <a:gd name="T19" fmla="*/ 0 60000 65536"/>
                <a:gd name="T20" fmla="*/ 0 60000 65536"/>
                <a:gd name="T21" fmla="*/ 0 w 53"/>
                <a:gd name="T22" fmla="*/ 0 h 12"/>
                <a:gd name="T23" fmla="*/ 53 w 5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2">
                  <a:moveTo>
                    <a:pt x="53" y="5"/>
                  </a:moveTo>
                  <a:lnTo>
                    <a:pt x="46" y="12"/>
                  </a:lnTo>
                  <a:lnTo>
                    <a:pt x="27" y="9"/>
                  </a:lnTo>
                  <a:lnTo>
                    <a:pt x="5" y="9"/>
                  </a:lnTo>
                  <a:lnTo>
                    <a:pt x="0" y="0"/>
                  </a:lnTo>
                  <a:lnTo>
                    <a:pt x="14" y="3"/>
                  </a:lnTo>
                  <a:lnTo>
                    <a:pt x="53"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8" name="Freeform 166">
              <a:extLst>
                <a:ext uri="{FF2B5EF4-FFF2-40B4-BE49-F238E27FC236}">
                  <a16:creationId xmlns:a16="http://schemas.microsoft.com/office/drawing/2014/main" id="{F9121400-F481-4FD1-ACC3-224B901EBE16}"/>
                </a:ext>
              </a:extLst>
            </p:cNvPr>
            <p:cNvSpPr>
              <a:spLocks/>
            </p:cNvSpPr>
            <p:nvPr/>
          </p:nvSpPr>
          <p:spPr bwMode="auto">
            <a:xfrm>
              <a:off x="469" y="1982"/>
              <a:ext cx="3" cy="4"/>
            </a:xfrm>
            <a:custGeom>
              <a:avLst/>
              <a:gdLst>
                <a:gd name="T0" fmla="*/ 0 w 11"/>
                <a:gd name="T1" fmla="*/ 0 h 23"/>
                <a:gd name="T2" fmla="*/ 0 w 11"/>
                <a:gd name="T3" fmla="*/ 0 h 23"/>
                <a:gd name="T4" fmla="*/ 0 w 11"/>
                <a:gd name="T5" fmla="*/ 0 h 23"/>
                <a:gd name="T6" fmla="*/ 0 w 11"/>
                <a:gd name="T7" fmla="*/ 0 h 23"/>
                <a:gd name="T8" fmla="*/ 0 w 11"/>
                <a:gd name="T9" fmla="*/ 0 h 23"/>
                <a:gd name="T10" fmla="*/ 0 60000 65536"/>
                <a:gd name="T11" fmla="*/ 0 60000 65536"/>
                <a:gd name="T12" fmla="*/ 0 60000 65536"/>
                <a:gd name="T13" fmla="*/ 0 60000 65536"/>
                <a:gd name="T14" fmla="*/ 0 60000 65536"/>
                <a:gd name="T15" fmla="*/ 0 w 11"/>
                <a:gd name="T16" fmla="*/ 0 h 23"/>
                <a:gd name="T17" fmla="*/ 11 w 11"/>
                <a:gd name="T18" fmla="*/ 23 h 23"/>
              </a:gdLst>
              <a:ahLst/>
              <a:cxnLst>
                <a:cxn ang="T10">
                  <a:pos x="T0" y="T1"/>
                </a:cxn>
                <a:cxn ang="T11">
                  <a:pos x="T2" y="T3"/>
                </a:cxn>
                <a:cxn ang="T12">
                  <a:pos x="T4" y="T5"/>
                </a:cxn>
                <a:cxn ang="T13">
                  <a:pos x="T6" y="T7"/>
                </a:cxn>
                <a:cxn ang="T14">
                  <a:pos x="T8" y="T9"/>
                </a:cxn>
              </a:cxnLst>
              <a:rect l="T15" t="T16" r="T17" b="T18"/>
              <a:pathLst>
                <a:path w="11" h="23">
                  <a:moveTo>
                    <a:pt x="0" y="0"/>
                  </a:moveTo>
                  <a:lnTo>
                    <a:pt x="0" y="6"/>
                  </a:lnTo>
                  <a:lnTo>
                    <a:pt x="2" y="18"/>
                  </a:lnTo>
                  <a:lnTo>
                    <a:pt x="11" y="2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9" name="Freeform 167">
              <a:extLst>
                <a:ext uri="{FF2B5EF4-FFF2-40B4-BE49-F238E27FC236}">
                  <a16:creationId xmlns:a16="http://schemas.microsoft.com/office/drawing/2014/main" id="{B9C06082-F54E-4268-BAEF-D79A736DBC29}"/>
                </a:ext>
              </a:extLst>
            </p:cNvPr>
            <p:cNvSpPr>
              <a:spLocks/>
            </p:cNvSpPr>
            <p:nvPr/>
          </p:nvSpPr>
          <p:spPr bwMode="auto">
            <a:xfrm>
              <a:off x="462" y="1993"/>
              <a:ext cx="2" cy="2"/>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0"/>
                  </a:moveTo>
                  <a:lnTo>
                    <a:pt x="3" y="7"/>
                  </a:lnTo>
                  <a:lnTo>
                    <a:pt x="11" y="1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0" name="Freeform 168">
              <a:extLst>
                <a:ext uri="{FF2B5EF4-FFF2-40B4-BE49-F238E27FC236}">
                  <a16:creationId xmlns:a16="http://schemas.microsoft.com/office/drawing/2014/main" id="{76EAFB2D-41B2-41E3-8F46-DE3005F7335E}"/>
                </a:ext>
              </a:extLst>
            </p:cNvPr>
            <p:cNvSpPr>
              <a:spLocks/>
            </p:cNvSpPr>
            <p:nvPr/>
          </p:nvSpPr>
          <p:spPr bwMode="auto">
            <a:xfrm>
              <a:off x="423" y="1977"/>
              <a:ext cx="5" cy="6"/>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60000 65536"/>
                <a:gd name="T11" fmla="*/ 0 60000 65536"/>
                <a:gd name="T12" fmla="*/ 0 60000 65536"/>
                <a:gd name="T13" fmla="*/ 0 60000 65536"/>
                <a:gd name="T14" fmla="*/ 0 60000 65536"/>
                <a:gd name="T15" fmla="*/ 0 w 25"/>
                <a:gd name="T16" fmla="*/ 0 h 29"/>
                <a:gd name="T17" fmla="*/ 25 w 25"/>
                <a:gd name="T18" fmla="*/ 29 h 29"/>
              </a:gdLst>
              <a:ahLst/>
              <a:cxnLst>
                <a:cxn ang="T10">
                  <a:pos x="T0" y="T1"/>
                </a:cxn>
                <a:cxn ang="T11">
                  <a:pos x="T2" y="T3"/>
                </a:cxn>
                <a:cxn ang="T12">
                  <a:pos x="T4" y="T5"/>
                </a:cxn>
                <a:cxn ang="T13">
                  <a:pos x="T6" y="T7"/>
                </a:cxn>
                <a:cxn ang="T14">
                  <a:pos x="T8" y="T9"/>
                </a:cxn>
              </a:cxnLst>
              <a:rect l="T15" t="T16" r="T17" b="T18"/>
              <a:pathLst>
                <a:path w="25" h="29">
                  <a:moveTo>
                    <a:pt x="25" y="0"/>
                  </a:moveTo>
                  <a:lnTo>
                    <a:pt x="21" y="9"/>
                  </a:lnTo>
                  <a:lnTo>
                    <a:pt x="21" y="17"/>
                  </a:lnTo>
                  <a:lnTo>
                    <a:pt x="0" y="29"/>
                  </a:lnTo>
                  <a:lnTo>
                    <a:pt x="25"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1" name="Freeform 169">
              <a:extLst>
                <a:ext uri="{FF2B5EF4-FFF2-40B4-BE49-F238E27FC236}">
                  <a16:creationId xmlns:a16="http://schemas.microsoft.com/office/drawing/2014/main" id="{8C6295B0-5456-4E32-85CD-1A92CC6D8962}"/>
                </a:ext>
              </a:extLst>
            </p:cNvPr>
            <p:cNvSpPr>
              <a:spLocks/>
            </p:cNvSpPr>
            <p:nvPr/>
          </p:nvSpPr>
          <p:spPr bwMode="auto">
            <a:xfrm>
              <a:off x="403" y="1977"/>
              <a:ext cx="16" cy="16"/>
            </a:xfrm>
            <a:custGeom>
              <a:avLst/>
              <a:gdLst>
                <a:gd name="T0" fmla="*/ 0 w 80"/>
                <a:gd name="T1" fmla="*/ 0 h 81"/>
                <a:gd name="T2" fmla="*/ 0 w 80"/>
                <a:gd name="T3" fmla="*/ 0 h 81"/>
                <a:gd name="T4" fmla="*/ 0 w 80"/>
                <a:gd name="T5" fmla="*/ 0 h 81"/>
                <a:gd name="T6" fmla="*/ 0 w 80"/>
                <a:gd name="T7" fmla="*/ 0 h 81"/>
                <a:gd name="T8" fmla="*/ 0 w 80"/>
                <a:gd name="T9" fmla="*/ 0 h 81"/>
                <a:gd name="T10" fmla="*/ 0 w 80"/>
                <a:gd name="T11" fmla="*/ 0 h 81"/>
                <a:gd name="T12" fmla="*/ 0 60000 65536"/>
                <a:gd name="T13" fmla="*/ 0 60000 65536"/>
                <a:gd name="T14" fmla="*/ 0 60000 65536"/>
                <a:gd name="T15" fmla="*/ 0 60000 65536"/>
                <a:gd name="T16" fmla="*/ 0 60000 65536"/>
                <a:gd name="T17" fmla="*/ 0 60000 65536"/>
                <a:gd name="T18" fmla="*/ 0 w 80"/>
                <a:gd name="T19" fmla="*/ 0 h 81"/>
                <a:gd name="T20" fmla="*/ 80 w 8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80" h="81">
                  <a:moveTo>
                    <a:pt x="80" y="0"/>
                  </a:moveTo>
                  <a:lnTo>
                    <a:pt x="66" y="26"/>
                  </a:lnTo>
                  <a:lnTo>
                    <a:pt x="50" y="46"/>
                  </a:lnTo>
                  <a:lnTo>
                    <a:pt x="0" y="81"/>
                  </a:lnTo>
                  <a:lnTo>
                    <a:pt x="47" y="38"/>
                  </a:lnTo>
                  <a:lnTo>
                    <a:pt x="8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2" name="Freeform 170">
              <a:extLst>
                <a:ext uri="{FF2B5EF4-FFF2-40B4-BE49-F238E27FC236}">
                  <a16:creationId xmlns:a16="http://schemas.microsoft.com/office/drawing/2014/main" id="{159DC360-99EF-45D1-9759-27B53BE363A0}"/>
                </a:ext>
              </a:extLst>
            </p:cNvPr>
            <p:cNvSpPr>
              <a:spLocks/>
            </p:cNvSpPr>
            <p:nvPr/>
          </p:nvSpPr>
          <p:spPr bwMode="auto">
            <a:xfrm>
              <a:off x="395" y="2000"/>
              <a:ext cx="4" cy="12"/>
            </a:xfrm>
            <a:custGeom>
              <a:avLst/>
              <a:gdLst>
                <a:gd name="T0" fmla="*/ 0 w 18"/>
                <a:gd name="T1" fmla="*/ 0 h 58"/>
                <a:gd name="T2" fmla="*/ 0 w 18"/>
                <a:gd name="T3" fmla="*/ 0 h 58"/>
                <a:gd name="T4" fmla="*/ 0 w 18"/>
                <a:gd name="T5" fmla="*/ 0 h 58"/>
                <a:gd name="T6" fmla="*/ 0 w 18"/>
                <a:gd name="T7" fmla="*/ 0 h 58"/>
                <a:gd name="T8" fmla="*/ 0 w 18"/>
                <a:gd name="T9" fmla="*/ 0 h 58"/>
                <a:gd name="T10" fmla="*/ 0 w 18"/>
                <a:gd name="T11" fmla="*/ 0 h 58"/>
                <a:gd name="T12" fmla="*/ 0 w 18"/>
                <a:gd name="T13" fmla="*/ 0 h 58"/>
                <a:gd name="T14" fmla="*/ 0 60000 65536"/>
                <a:gd name="T15" fmla="*/ 0 60000 65536"/>
                <a:gd name="T16" fmla="*/ 0 60000 65536"/>
                <a:gd name="T17" fmla="*/ 0 60000 65536"/>
                <a:gd name="T18" fmla="*/ 0 60000 65536"/>
                <a:gd name="T19" fmla="*/ 0 60000 65536"/>
                <a:gd name="T20" fmla="*/ 0 60000 65536"/>
                <a:gd name="T21" fmla="*/ 0 w 18"/>
                <a:gd name="T22" fmla="*/ 0 h 58"/>
                <a:gd name="T23" fmla="*/ 18 w 18"/>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8">
                  <a:moveTo>
                    <a:pt x="0" y="0"/>
                  </a:moveTo>
                  <a:lnTo>
                    <a:pt x="11" y="20"/>
                  </a:lnTo>
                  <a:lnTo>
                    <a:pt x="15" y="41"/>
                  </a:lnTo>
                  <a:lnTo>
                    <a:pt x="16" y="58"/>
                  </a:lnTo>
                  <a:lnTo>
                    <a:pt x="18" y="33"/>
                  </a:lnTo>
                  <a:lnTo>
                    <a:pt x="16" y="1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3" name="Freeform 171">
              <a:extLst>
                <a:ext uri="{FF2B5EF4-FFF2-40B4-BE49-F238E27FC236}">
                  <a16:creationId xmlns:a16="http://schemas.microsoft.com/office/drawing/2014/main" id="{AD0879B1-0DF3-4B0B-924C-82FC7E81A312}"/>
                </a:ext>
              </a:extLst>
            </p:cNvPr>
            <p:cNvSpPr>
              <a:spLocks/>
            </p:cNvSpPr>
            <p:nvPr/>
          </p:nvSpPr>
          <p:spPr bwMode="auto">
            <a:xfrm>
              <a:off x="432" y="1988"/>
              <a:ext cx="2" cy="4"/>
            </a:xfrm>
            <a:custGeom>
              <a:avLst/>
              <a:gdLst>
                <a:gd name="T0" fmla="*/ 0 w 9"/>
                <a:gd name="T1" fmla="*/ 0 h 21"/>
                <a:gd name="T2" fmla="*/ 0 w 9"/>
                <a:gd name="T3" fmla="*/ 0 h 21"/>
                <a:gd name="T4" fmla="*/ 0 w 9"/>
                <a:gd name="T5" fmla="*/ 0 h 21"/>
                <a:gd name="T6" fmla="*/ 0 w 9"/>
                <a:gd name="T7" fmla="*/ 0 h 21"/>
                <a:gd name="T8" fmla="*/ 0 60000 65536"/>
                <a:gd name="T9" fmla="*/ 0 60000 65536"/>
                <a:gd name="T10" fmla="*/ 0 60000 65536"/>
                <a:gd name="T11" fmla="*/ 0 60000 65536"/>
                <a:gd name="T12" fmla="*/ 0 w 9"/>
                <a:gd name="T13" fmla="*/ 0 h 21"/>
                <a:gd name="T14" fmla="*/ 9 w 9"/>
                <a:gd name="T15" fmla="*/ 21 h 21"/>
              </a:gdLst>
              <a:ahLst/>
              <a:cxnLst>
                <a:cxn ang="T8">
                  <a:pos x="T0" y="T1"/>
                </a:cxn>
                <a:cxn ang="T9">
                  <a:pos x="T2" y="T3"/>
                </a:cxn>
                <a:cxn ang="T10">
                  <a:pos x="T4" y="T5"/>
                </a:cxn>
                <a:cxn ang="T11">
                  <a:pos x="T6" y="T7"/>
                </a:cxn>
              </a:cxnLst>
              <a:rect l="T12" t="T13" r="T14" b="T15"/>
              <a:pathLst>
                <a:path w="9" h="21">
                  <a:moveTo>
                    <a:pt x="2" y="0"/>
                  </a:moveTo>
                  <a:lnTo>
                    <a:pt x="0" y="9"/>
                  </a:lnTo>
                  <a:lnTo>
                    <a:pt x="9" y="21"/>
                  </a:lnTo>
                  <a:lnTo>
                    <a:pt x="2"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74" name="Group 172">
            <a:extLst>
              <a:ext uri="{FF2B5EF4-FFF2-40B4-BE49-F238E27FC236}">
                <a16:creationId xmlns:a16="http://schemas.microsoft.com/office/drawing/2014/main" id="{CFF8CBE6-4D12-4B7A-B790-27B4DC9D4461}"/>
              </a:ext>
            </a:extLst>
          </p:cNvPr>
          <p:cNvGrpSpPr>
            <a:grpSpLocks/>
          </p:cNvGrpSpPr>
          <p:nvPr/>
        </p:nvGrpSpPr>
        <p:grpSpPr bwMode="auto">
          <a:xfrm>
            <a:off x="222250" y="3641507"/>
            <a:ext cx="363538" cy="415925"/>
            <a:chOff x="162" y="1828"/>
            <a:chExt cx="229" cy="262"/>
          </a:xfrm>
        </p:grpSpPr>
        <p:sp>
          <p:nvSpPr>
            <p:cNvPr id="175" name="Freeform 173">
              <a:extLst>
                <a:ext uri="{FF2B5EF4-FFF2-40B4-BE49-F238E27FC236}">
                  <a16:creationId xmlns:a16="http://schemas.microsoft.com/office/drawing/2014/main" id="{87BEDA9E-98B4-4942-BD5F-4C7A08972FC8}"/>
                </a:ext>
              </a:extLst>
            </p:cNvPr>
            <p:cNvSpPr>
              <a:spLocks/>
            </p:cNvSpPr>
            <p:nvPr/>
          </p:nvSpPr>
          <p:spPr bwMode="auto">
            <a:xfrm>
              <a:off x="286" y="1828"/>
              <a:ext cx="7" cy="5"/>
            </a:xfrm>
            <a:custGeom>
              <a:avLst/>
              <a:gdLst>
                <a:gd name="T0" fmla="*/ 0 w 37"/>
                <a:gd name="T1" fmla="*/ 0 h 25"/>
                <a:gd name="T2" fmla="*/ 0 w 37"/>
                <a:gd name="T3" fmla="*/ 0 h 25"/>
                <a:gd name="T4" fmla="*/ 0 w 37"/>
                <a:gd name="T5" fmla="*/ 0 h 25"/>
                <a:gd name="T6" fmla="*/ 0 w 37"/>
                <a:gd name="T7" fmla="*/ 0 h 25"/>
                <a:gd name="T8" fmla="*/ 0 w 37"/>
                <a:gd name="T9" fmla="*/ 0 h 25"/>
                <a:gd name="T10" fmla="*/ 0 w 37"/>
                <a:gd name="T11" fmla="*/ 0 h 25"/>
                <a:gd name="T12" fmla="*/ 0 w 37"/>
                <a:gd name="T13" fmla="*/ 0 h 25"/>
                <a:gd name="T14" fmla="*/ 0 w 37"/>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5"/>
                <a:gd name="T26" fmla="*/ 37 w 3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5">
                  <a:moveTo>
                    <a:pt x="37" y="0"/>
                  </a:moveTo>
                  <a:lnTo>
                    <a:pt x="26" y="7"/>
                  </a:lnTo>
                  <a:lnTo>
                    <a:pt x="16" y="10"/>
                  </a:lnTo>
                  <a:lnTo>
                    <a:pt x="6" y="16"/>
                  </a:lnTo>
                  <a:lnTo>
                    <a:pt x="0" y="25"/>
                  </a:lnTo>
                  <a:lnTo>
                    <a:pt x="9" y="22"/>
                  </a:lnTo>
                  <a:lnTo>
                    <a:pt x="26" y="17"/>
                  </a:lnTo>
                  <a:lnTo>
                    <a:pt x="3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6" name="Freeform 174">
              <a:extLst>
                <a:ext uri="{FF2B5EF4-FFF2-40B4-BE49-F238E27FC236}">
                  <a16:creationId xmlns:a16="http://schemas.microsoft.com/office/drawing/2014/main" id="{A6C930C3-54A4-4BE9-A47C-FC70452CA0A1}"/>
                </a:ext>
              </a:extLst>
            </p:cNvPr>
            <p:cNvSpPr>
              <a:spLocks/>
            </p:cNvSpPr>
            <p:nvPr/>
          </p:nvSpPr>
          <p:spPr bwMode="auto">
            <a:xfrm>
              <a:off x="289" y="1837"/>
              <a:ext cx="2" cy="3"/>
            </a:xfrm>
            <a:custGeom>
              <a:avLst/>
              <a:gdLst>
                <a:gd name="T0" fmla="*/ 0 w 9"/>
                <a:gd name="T1" fmla="*/ 0 h 16"/>
                <a:gd name="T2" fmla="*/ 0 w 9"/>
                <a:gd name="T3" fmla="*/ 0 h 16"/>
                <a:gd name="T4" fmla="*/ 0 w 9"/>
                <a:gd name="T5" fmla="*/ 0 h 16"/>
                <a:gd name="T6" fmla="*/ 0 w 9"/>
                <a:gd name="T7" fmla="*/ 0 h 16"/>
                <a:gd name="T8" fmla="*/ 0 60000 65536"/>
                <a:gd name="T9" fmla="*/ 0 60000 65536"/>
                <a:gd name="T10" fmla="*/ 0 60000 65536"/>
                <a:gd name="T11" fmla="*/ 0 60000 65536"/>
                <a:gd name="T12" fmla="*/ 0 w 9"/>
                <a:gd name="T13" fmla="*/ 0 h 16"/>
                <a:gd name="T14" fmla="*/ 9 w 9"/>
                <a:gd name="T15" fmla="*/ 16 h 16"/>
              </a:gdLst>
              <a:ahLst/>
              <a:cxnLst>
                <a:cxn ang="T8">
                  <a:pos x="T0" y="T1"/>
                </a:cxn>
                <a:cxn ang="T9">
                  <a:pos x="T2" y="T3"/>
                </a:cxn>
                <a:cxn ang="T10">
                  <a:pos x="T4" y="T5"/>
                </a:cxn>
                <a:cxn ang="T11">
                  <a:pos x="T6" y="T7"/>
                </a:cxn>
              </a:cxnLst>
              <a:rect l="T12" t="T13" r="T14" b="T15"/>
              <a:pathLst>
                <a:path w="9" h="16">
                  <a:moveTo>
                    <a:pt x="9" y="0"/>
                  </a:moveTo>
                  <a:lnTo>
                    <a:pt x="0" y="0"/>
                  </a:lnTo>
                  <a:lnTo>
                    <a:pt x="0" y="16"/>
                  </a:lnTo>
                  <a:lnTo>
                    <a:pt x="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7" name="Freeform 175">
              <a:extLst>
                <a:ext uri="{FF2B5EF4-FFF2-40B4-BE49-F238E27FC236}">
                  <a16:creationId xmlns:a16="http://schemas.microsoft.com/office/drawing/2014/main" id="{68430BD8-2D5C-48F5-ABD0-42FF89E20519}"/>
                </a:ext>
              </a:extLst>
            </p:cNvPr>
            <p:cNvSpPr>
              <a:spLocks/>
            </p:cNvSpPr>
            <p:nvPr/>
          </p:nvSpPr>
          <p:spPr bwMode="auto">
            <a:xfrm>
              <a:off x="260" y="1863"/>
              <a:ext cx="62" cy="154"/>
            </a:xfrm>
            <a:custGeom>
              <a:avLst/>
              <a:gdLst>
                <a:gd name="T0" fmla="*/ 0 w 309"/>
                <a:gd name="T1" fmla="*/ 0 h 772"/>
                <a:gd name="T2" fmla="*/ 0 w 309"/>
                <a:gd name="T3" fmla="*/ 0 h 772"/>
                <a:gd name="T4" fmla="*/ 0 w 309"/>
                <a:gd name="T5" fmla="*/ 0 h 772"/>
                <a:gd name="T6" fmla="*/ 0 w 309"/>
                <a:gd name="T7" fmla="*/ 0 h 772"/>
                <a:gd name="T8" fmla="*/ 0 w 309"/>
                <a:gd name="T9" fmla="*/ 0 h 772"/>
                <a:gd name="T10" fmla="*/ 0 w 309"/>
                <a:gd name="T11" fmla="*/ 0 h 772"/>
                <a:gd name="T12" fmla="*/ 0 w 309"/>
                <a:gd name="T13" fmla="*/ 0 h 772"/>
                <a:gd name="T14" fmla="*/ 0 w 309"/>
                <a:gd name="T15" fmla="*/ 0 h 772"/>
                <a:gd name="T16" fmla="*/ 0 w 309"/>
                <a:gd name="T17" fmla="*/ 0 h 772"/>
                <a:gd name="T18" fmla="*/ 0 w 309"/>
                <a:gd name="T19" fmla="*/ 0 h 7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772"/>
                <a:gd name="T32" fmla="*/ 309 w 309"/>
                <a:gd name="T33" fmla="*/ 772 h 7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772">
                  <a:moveTo>
                    <a:pt x="46" y="0"/>
                  </a:moveTo>
                  <a:lnTo>
                    <a:pt x="75" y="32"/>
                  </a:lnTo>
                  <a:lnTo>
                    <a:pt x="84" y="78"/>
                  </a:lnTo>
                  <a:lnTo>
                    <a:pt x="127" y="122"/>
                  </a:lnTo>
                  <a:lnTo>
                    <a:pt x="218" y="330"/>
                  </a:lnTo>
                  <a:lnTo>
                    <a:pt x="269" y="519"/>
                  </a:lnTo>
                  <a:lnTo>
                    <a:pt x="309" y="772"/>
                  </a:lnTo>
                  <a:lnTo>
                    <a:pt x="182" y="659"/>
                  </a:lnTo>
                  <a:lnTo>
                    <a:pt x="0" y="100"/>
                  </a:lnTo>
                  <a:lnTo>
                    <a:pt x="46" y="0"/>
                  </a:lnTo>
                  <a:close/>
                </a:path>
              </a:pathLst>
            </a:custGeom>
            <a:solidFill>
              <a:srgbClr val="40000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8" name="Freeform 176">
              <a:extLst>
                <a:ext uri="{FF2B5EF4-FFF2-40B4-BE49-F238E27FC236}">
                  <a16:creationId xmlns:a16="http://schemas.microsoft.com/office/drawing/2014/main" id="{F56D61B3-6195-4ECE-AD93-D774B67B26A9}"/>
                </a:ext>
              </a:extLst>
            </p:cNvPr>
            <p:cNvSpPr>
              <a:spLocks/>
            </p:cNvSpPr>
            <p:nvPr/>
          </p:nvSpPr>
          <p:spPr bwMode="auto">
            <a:xfrm>
              <a:off x="162" y="1833"/>
              <a:ext cx="229" cy="257"/>
            </a:xfrm>
            <a:custGeom>
              <a:avLst/>
              <a:gdLst>
                <a:gd name="T0" fmla="*/ 0 w 1147"/>
                <a:gd name="T1" fmla="*/ 0 h 1285"/>
                <a:gd name="T2" fmla="*/ 0 w 1147"/>
                <a:gd name="T3" fmla="*/ 0 h 1285"/>
                <a:gd name="T4" fmla="*/ 0 w 1147"/>
                <a:gd name="T5" fmla="*/ 0 h 1285"/>
                <a:gd name="T6" fmla="*/ 0 w 1147"/>
                <a:gd name="T7" fmla="*/ 0 h 1285"/>
                <a:gd name="T8" fmla="*/ 0 w 1147"/>
                <a:gd name="T9" fmla="*/ 0 h 1285"/>
                <a:gd name="T10" fmla="*/ 0 w 1147"/>
                <a:gd name="T11" fmla="*/ 0 h 1285"/>
                <a:gd name="T12" fmla="*/ 0 w 1147"/>
                <a:gd name="T13" fmla="*/ 0 h 1285"/>
                <a:gd name="T14" fmla="*/ 0 w 1147"/>
                <a:gd name="T15" fmla="*/ 0 h 1285"/>
                <a:gd name="T16" fmla="*/ 0 w 1147"/>
                <a:gd name="T17" fmla="*/ 0 h 1285"/>
                <a:gd name="T18" fmla="*/ 0 w 1147"/>
                <a:gd name="T19" fmla="*/ 0 h 1285"/>
                <a:gd name="T20" fmla="*/ 0 w 1147"/>
                <a:gd name="T21" fmla="*/ 0 h 1285"/>
                <a:gd name="T22" fmla="*/ 0 w 1147"/>
                <a:gd name="T23" fmla="*/ 0 h 1285"/>
                <a:gd name="T24" fmla="*/ 0 w 1147"/>
                <a:gd name="T25" fmla="*/ 0 h 1285"/>
                <a:gd name="T26" fmla="*/ 0 w 1147"/>
                <a:gd name="T27" fmla="*/ 0 h 1285"/>
                <a:gd name="T28" fmla="*/ 0 w 1147"/>
                <a:gd name="T29" fmla="*/ 0 h 1285"/>
                <a:gd name="T30" fmla="*/ 0 w 1147"/>
                <a:gd name="T31" fmla="*/ 0 h 1285"/>
                <a:gd name="T32" fmla="*/ 0 w 1147"/>
                <a:gd name="T33" fmla="*/ 0 h 1285"/>
                <a:gd name="T34" fmla="*/ 0 w 1147"/>
                <a:gd name="T35" fmla="*/ 0 h 1285"/>
                <a:gd name="T36" fmla="*/ 0 w 1147"/>
                <a:gd name="T37" fmla="*/ 0 h 1285"/>
                <a:gd name="T38" fmla="*/ 0 w 1147"/>
                <a:gd name="T39" fmla="*/ 0 h 1285"/>
                <a:gd name="T40" fmla="*/ 0 w 1147"/>
                <a:gd name="T41" fmla="*/ 0 h 1285"/>
                <a:gd name="T42" fmla="*/ 0 w 1147"/>
                <a:gd name="T43" fmla="*/ 0 h 1285"/>
                <a:gd name="T44" fmla="*/ 0 w 1147"/>
                <a:gd name="T45" fmla="*/ 0 h 1285"/>
                <a:gd name="T46" fmla="*/ 0 w 1147"/>
                <a:gd name="T47" fmla="*/ 0 h 1285"/>
                <a:gd name="T48" fmla="*/ 0 w 1147"/>
                <a:gd name="T49" fmla="*/ 0 h 1285"/>
                <a:gd name="T50" fmla="*/ 0 w 1147"/>
                <a:gd name="T51" fmla="*/ 0 h 1285"/>
                <a:gd name="T52" fmla="*/ 0 w 1147"/>
                <a:gd name="T53" fmla="*/ 0 h 1285"/>
                <a:gd name="T54" fmla="*/ 0 w 1147"/>
                <a:gd name="T55" fmla="*/ 0 h 1285"/>
                <a:gd name="T56" fmla="*/ 0 w 1147"/>
                <a:gd name="T57" fmla="*/ 0 h 1285"/>
                <a:gd name="T58" fmla="*/ 0 w 1147"/>
                <a:gd name="T59" fmla="*/ 0 h 1285"/>
                <a:gd name="T60" fmla="*/ 0 w 1147"/>
                <a:gd name="T61" fmla="*/ 0 h 1285"/>
                <a:gd name="T62" fmla="*/ 0 w 1147"/>
                <a:gd name="T63" fmla="*/ 0 h 1285"/>
                <a:gd name="T64" fmla="*/ 0 w 1147"/>
                <a:gd name="T65" fmla="*/ 0 h 1285"/>
                <a:gd name="T66" fmla="*/ 0 w 1147"/>
                <a:gd name="T67" fmla="*/ 0 h 1285"/>
                <a:gd name="T68" fmla="*/ 0 w 1147"/>
                <a:gd name="T69" fmla="*/ 0 h 1285"/>
                <a:gd name="T70" fmla="*/ 0 w 1147"/>
                <a:gd name="T71" fmla="*/ 0 h 1285"/>
                <a:gd name="T72" fmla="*/ 0 w 1147"/>
                <a:gd name="T73" fmla="*/ 0 h 1285"/>
                <a:gd name="T74" fmla="*/ 0 w 1147"/>
                <a:gd name="T75" fmla="*/ 0 h 1285"/>
                <a:gd name="T76" fmla="*/ 0 w 1147"/>
                <a:gd name="T77" fmla="*/ 0 h 1285"/>
                <a:gd name="T78" fmla="*/ 0 w 1147"/>
                <a:gd name="T79" fmla="*/ 0 h 1285"/>
                <a:gd name="T80" fmla="*/ 0 w 1147"/>
                <a:gd name="T81" fmla="*/ 0 h 1285"/>
                <a:gd name="T82" fmla="*/ 0 w 1147"/>
                <a:gd name="T83" fmla="*/ 0 h 1285"/>
                <a:gd name="T84" fmla="*/ 0 w 1147"/>
                <a:gd name="T85" fmla="*/ 0 h 1285"/>
                <a:gd name="T86" fmla="*/ 0 w 1147"/>
                <a:gd name="T87" fmla="*/ 0 h 1285"/>
                <a:gd name="T88" fmla="*/ 0 w 1147"/>
                <a:gd name="T89" fmla="*/ 0 h 1285"/>
                <a:gd name="T90" fmla="*/ 0 w 1147"/>
                <a:gd name="T91" fmla="*/ 0 h 12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7"/>
                <a:gd name="T139" fmla="*/ 0 h 1285"/>
                <a:gd name="T140" fmla="*/ 1147 w 1147"/>
                <a:gd name="T141" fmla="*/ 1285 h 12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7" h="1285">
                  <a:moveTo>
                    <a:pt x="212" y="67"/>
                  </a:moveTo>
                  <a:lnTo>
                    <a:pt x="247" y="0"/>
                  </a:lnTo>
                  <a:lnTo>
                    <a:pt x="528" y="116"/>
                  </a:lnTo>
                  <a:lnTo>
                    <a:pt x="541" y="206"/>
                  </a:lnTo>
                  <a:lnTo>
                    <a:pt x="563" y="238"/>
                  </a:lnTo>
                  <a:lnTo>
                    <a:pt x="595" y="274"/>
                  </a:lnTo>
                  <a:lnTo>
                    <a:pt x="614" y="339"/>
                  </a:lnTo>
                  <a:lnTo>
                    <a:pt x="676" y="487"/>
                  </a:lnTo>
                  <a:lnTo>
                    <a:pt x="727" y="663"/>
                  </a:lnTo>
                  <a:lnTo>
                    <a:pt x="748" y="780"/>
                  </a:lnTo>
                  <a:lnTo>
                    <a:pt x="974" y="785"/>
                  </a:lnTo>
                  <a:lnTo>
                    <a:pt x="1011" y="807"/>
                  </a:lnTo>
                  <a:lnTo>
                    <a:pt x="1115" y="807"/>
                  </a:lnTo>
                  <a:lnTo>
                    <a:pt x="1143" y="853"/>
                  </a:lnTo>
                  <a:lnTo>
                    <a:pt x="1147" y="907"/>
                  </a:lnTo>
                  <a:lnTo>
                    <a:pt x="1137" y="956"/>
                  </a:lnTo>
                  <a:lnTo>
                    <a:pt x="1042" y="974"/>
                  </a:lnTo>
                  <a:lnTo>
                    <a:pt x="997" y="1041"/>
                  </a:lnTo>
                  <a:lnTo>
                    <a:pt x="907" y="1064"/>
                  </a:lnTo>
                  <a:lnTo>
                    <a:pt x="840" y="1064"/>
                  </a:lnTo>
                  <a:lnTo>
                    <a:pt x="763" y="1079"/>
                  </a:lnTo>
                  <a:lnTo>
                    <a:pt x="759" y="1110"/>
                  </a:lnTo>
                  <a:lnTo>
                    <a:pt x="763" y="1177"/>
                  </a:lnTo>
                  <a:lnTo>
                    <a:pt x="754" y="1223"/>
                  </a:lnTo>
                  <a:lnTo>
                    <a:pt x="713" y="1227"/>
                  </a:lnTo>
                  <a:lnTo>
                    <a:pt x="663" y="1236"/>
                  </a:lnTo>
                  <a:lnTo>
                    <a:pt x="614" y="1282"/>
                  </a:lnTo>
                  <a:lnTo>
                    <a:pt x="554" y="1282"/>
                  </a:lnTo>
                  <a:lnTo>
                    <a:pt x="501" y="1276"/>
                  </a:lnTo>
                  <a:lnTo>
                    <a:pt x="420" y="1250"/>
                  </a:lnTo>
                  <a:lnTo>
                    <a:pt x="330" y="1259"/>
                  </a:lnTo>
                  <a:lnTo>
                    <a:pt x="238" y="1285"/>
                  </a:lnTo>
                  <a:lnTo>
                    <a:pt x="153" y="1267"/>
                  </a:lnTo>
                  <a:lnTo>
                    <a:pt x="95" y="1200"/>
                  </a:lnTo>
                  <a:lnTo>
                    <a:pt x="99" y="1128"/>
                  </a:lnTo>
                  <a:lnTo>
                    <a:pt x="76" y="1038"/>
                  </a:lnTo>
                  <a:lnTo>
                    <a:pt x="64" y="920"/>
                  </a:lnTo>
                  <a:lnTo>
                    <a:pt x="36" y="812"/>
                  </a:lnTo>
                  <a:lnTo>
                    <a:pt x="0" y="650"/>
                  </a:lnTo>
                  <a:lnTo>
                    <a:pt x="4" y="487"/>
                  </a:lnTo>
                  <a:lnTo>
                    <a:pt x="4" y="342"/>
                  </a:lnTo>
                  <a:lnTo>
                    <a:pt x="14" y="243"/>
                  </a:lnTo>
                  <a:lnTo>
                    <a:pt x="36" y="198"/>
                  </a:lnTo>
                  <a:lnTo>
                    <a:pt x="87" y="162"/>
                  </a:lnTo>
                  <a:lnTo>
                    <a:pt x="145" y="102"/>
                  </a:lnTo>
                  <a:lnTo>
                    <a:pt x="212" y="67"/>
                  </a:lnTo>
                  <a:close/>
                </a:path>
              </a:pathLst>
            </a:custGeom>
            <a:solidFill>
              <a:srgbClr val="C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9" name="Freeform 177">
              <a:extLst>
                <a:ext uri="{FF2B5EF4-FFF2-40B4-BE49-F238E27FC236}">
                  <a16:creationId xmlns:a16="http://schemas.microsoft.com/office/drawing/2014/main" id="{4917064F-F9BB-4052-90BD-374205448BBB}"/>
                </a:ext>
              </a:extLst>
            </p:cNvPr>
            <p:cNvSpPr>
              <a:spLocks/>
            </p:cNvSpPr>
            <p:nvPr/>
          </p:nvSpPr>
          <p:spPr bwMode="auto">
            <a:xfrm>
              <a:off x="166" y="1848"/>
              <a:ext cx="145" cy="240"/>
            </a:xfrm>
            <a:custGeom>
              <a:avLst/>
              <a:gdLst>
                <a:gd name="T0" fmla="*/ 0 w 725"/>
                <a:gd name="T1" fmla="*/ 0 h 1198"/>
                <a:gd name="T2" fmla="*/ 0 w 725"/>
                <a:gd name="T3" fmla="*/ 0 h 1198"/>
                <a:gd name="T4" fmla="*/ 0 w 725"/>
                <a:gd name="T5" fmla="*/ 0 h 1198"/>
                <a:gd name="T6" fmla="*/ 0 w 725"/>
                <a:gd name="T7" fmla="*/ 0 h 1198"/>
                <a:gd name="T8" fmla="*/ 0 w 725"/>
                <a:gd name="T9" fmla="*/ 0 h 1198"/>
                <a:gd name="T10" fmla="*/ 0 w 725"/>
                <a:gd name="T11" fmla="*/ 0 h 1198"/>
                <a:gd name="T12" fmla="*/ 0 w 725"/>
                <a:gd name="T13" fmla="*/ 0 h 1198"/>
                <a:gd name="T14" fmla="*/ 0 w 725"/>
                <a:gd name="T15" fmla="*/ 0 h 1198"/>
                <a:gd name="T16" fmla="*/ 0 w 725"/>
                <a:gd name="T17" fmla="*/ 0 h 1198"/>
                <a:gd name="T18" fmla="*/ 0 w 725"/>
                <a:gd name="T19" fmla="*/ 0 h 1198"/>
                <a:gd name="T20" fmla="*/ 0 w 725"/>
                <a:gd name="T21" fmla="*/ 0 h 1198"/>
                <a:gd name="T22" fmla="*/ 0 w 725"/>
                <a:gd name="T23" fmla="*/ 0 h 1198"/>
                <a:gd name="T24" fmla="*/ 0 w 725"/>
                <a:gd name="T25" fmla="*/ 0 h 1198"/>
                <a:gd name="T26" fmla="*/ 0 w 725"/>
                <a:gd name="T27" fmla="*/ 0 h 1198"/>
                <a:gd name="T28" fmla="*/ 0 w 725"/>
                <a:gd name="T29" fmla="*/ 0 h 1198"/>
                <a:gd name="T30" fmla="*/ 0 w 725"/>
                <a:gd name="T31" fmla="*/ 0 h 1198"/>
                <a:gd name="T32" fmla="*/ 0 w 725"/>
                <a:gd name="T33" fmla="*/ 0 h 1198"/>
                <a:gd name="T34" fmla="*/ 0 w 725"/>
                <a:gd name="T35" fmla="*/ 0 h 1198"/>
                <a:gd name="T36" fmla="*/ 0 w 725"/>
                <a:gd name="T37" fmla="*/ 0 h 1198"/>
                <a:gd name="T38" fmla="*/ 0 w 725"/>
                <a:gd name="T39" fmla="*/ 0 h 1198"/>
                <a:gd name="T40" fmla="*/ 0 w 725"/>
                <a:gd name="T41" fmla="*/ 0 h 1198"/>
                <a:gd name="T42" fmla="*/ 0 w 725"/>
                <a:gd name="T43" fmla="*/ 0 h 1198"/>
                <a:gd name="T44" fmla="*/ 0 w 725"/>
                <a:gd name="T45" fmla="*/ 0 h 1198"/>
                <a:gd name="T46" fmla="*/ 0 w 725"/>
                <a:gd name="T47" fmla="*/ 0 h 1198"/>
                <a:gd name="T48" fmla="*/ 0 w 725"/>
                <a:gd name="T49" fmla="*/ 0 h 1198"/>
                <a:gd name="T50" fmla="*/ 0 w 725"/>
                <a:gd name="T51" fmla="*/ 0 h 1198"/>
                <a:gd name="T52" fmla="*/ 0 w 725"/>
                <a:gd name="T53" fmla="*/ 0 h 1198"/>
                <a:gd name="T54" fmla="*/ 0 w 725"/>
                <a:gd name="T55" fmla="*/ 0 h 1198"/>
                <a:gd name="T56" fmla="*/ 0 w 725"/>
                <a:gd name="T57" fmla="*/ 0 h 1198"/>
                <a:gd name="T58" fmla="*/ 0 w 725"/>
                <a:gd name="T59" fmla="*/ 0 h 1198"/>
                <a:gd name="T60" fmla="*/ 0 w 725"/>
                <a:gd name="T61" fmla="*/ 0 h 1198"/>
                <a:gd name="T62" fmla="*/ 0 w 725"/>
                <a:gd name="T63" fmla="*/ 0 h 1198"/>
                <a:gd name="T64" fmla="*/ 0 w 725"/>
                <a:gd name="T65" fmla="*/ 0 h 1198"/>
                <a:gd name="T66" fmla="*/ 0 w 725"/>
                <a:gd name="T67" fmla="*/ 0 h 1198"/>
                <a:gd name="T68" fmla="*/ 0 w 725"/>
                <a:gd name="T69" fmla="*/ 0 h 1198"/>
                <a:gd name="T70" fmla="*/ 0 w 725"/>
                <a:gd name="T71" fmla="*/ 0 h 1198"/>
                <a:gd name="T72" fmla="*/ 0 w 725"/>
                <a:gd name="T73" fmla="*/ 0 h 1198"/>
                <a:gd name="T74" fmla="*/ 0 w 725"/>
                <a:gd name="T75" fmla="*/ 0 h 1198"/>
                <a:gd name="T76" fmla="*/ 0 w 725"/>
                <a:gd name="T77" fmla="*/ 0 h 11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5"/>
                <a:gd name="T118" fmla="*/ 0 h 1198"/>
                <a:gd name="T119" fmla="*/ 725 w 725"/>
                <a:gd name="T120" fmla="*/ 1198 h 11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5" h="1198">
                  <a:moveTo>
                    <a:pt x="725" y="1005"/>
                  </a:moveTo>
                  <a:lnTo>
                    <a:pt x="630" y="990"/>
                  </a:lnTo>
                  <a:lnTo>
                    <a:pt x="549" y="986"/>
                  </a:lnTo>
                  <a:lnTo>
                    <a:pt x="460" y="978"/>
                  </a:lnTo>
                  <a:lnTo>
                    <a:pt x="359" y="963"/>
                  </a:lnTo>
                  <a:lnTo>
                    <a:pt x="314" y="932"/>
                  </a:lnTo>
                  <a:lnTo>
                    <a:pt x="193" y="780"/>
                  </a:lnTo>
                  <a:lnTo>
                    <a:pt x="256" y="825"/>
                  </a:lnTo>
                  <a:lnTo>
                    <a:pt x="297" y="861"/>
                  </a:lnTo>
                  <a:lnTo>
                    <a:pt x="274" y="753"/>
                  </a:lnTo>
                  <a:lnTo>
                    <a:pt x="228" y="712"/>
                  </a:lnTo>
                  <a:lnTo>
                    <a:pt x="162" y="600"/>
                  </a:lnTo>
                  <a:lnTo>
                    <a:pt x="225" y="653"/>
                  </a:lnTo>
                  <a:lnTo>
                    <a:pt x="266" y="668"/>
                  </a:lnTo>
                  <a:lnTo>
                    <a:pt x="256" y="590"/>
                  </a:lnTo>
                  <a:lnTo>
                    <a:pt x="211" y="532"/>
                  </a:lnTo>
                  <a:lnTo>
                    <a:pt x="167" y="487"/>
                  </a:lnTo>
                  <a:lnTo>
                    <a:pt x="121" y="355"/>
                  </a:lnTo>
                  <a:lnTo>
                    <a:pt x="207" y="464"/>
                  </a:lnTo>
                  <a:lnTo>
                    <a:pt x="256" y="504"/>
                  </a:lnTo>
                  <a:lnTo>
                    <a:pt x="261" y="337"/>
                  </a:lnTo>
                  <a:lnTo>
                    <a:pt x="274" y="271"/>
                  </a:lnTo>
                  <a:lnTo>
                    <a:pt x="301" y="240"/>
                  </a:lnTo>
                  <a:lnTo>
                    <a:pt x="341" y="190"/>
                  </a:lnTo>
                  <a:lnTo>
                    <a:pt x="405" y="167"/>
                  </a:lnTo>
                  <a:lnTo>
                    <a:pt x="437" y="153"/>
                  </a:lnTo>
                  <a:lnTo>
                    <a:pt x="347" y="68"/>
                  </a:lnTo>
                  <a:lnTo>
                    <a:pt x="251" y="90"/>
                  </a:lnTo>
                  <a:lnTo>
                    <a:pt x="188" y="127"/>
                  </a:lnTo>
                  <a:lnTo>
                    <a:pt x="167" y="162"/>
                  </a:lnTo>
                  <a:lnTo>
                    <a:pt x="184" y="107"/>
                  </a:lnTo>
                  <a:lnTo>
                    <a:pt x="220" y="90"/>
                  </a:lnTo>
                  <a:lnTo>
                    <a:pt x="278" y="68"/>
                  </a:lnTo>
                  <a:lnTo>
                    <a:pt x="324" y="60"/>
                  </a:lnTo>
                  <a:lnTo>
                    <a:pt x="297" y="45"/>
                  </a:lnTo>
                  <a:lnTo>
                    <a:pt x="251" y="32"/>
                  </a:lnTo>
                  <a:lnTo>
                    <a:pt x="211" y="17"/>
                  </a:lnTo>
                  <a:lnTo>
                    <a:pt x="188" y="0"/>
                  </a:lnTo>
                  <a:lnTo>
                    <a:pt x="136" y="37"/>
                  </a:lnTo>
                  <a:lnTo>
                    <a:pt x="104" y="68"/>
                  </a:lnTo>
                  <a:lnTo>
                    <a:pt x="73" y="107"/>
                  </a:lnTo>
                  <a:lnTo>
                    <a:pt x="27" y="130"/>
                  </a:lnTo>
                  <a:lnTo>
                    <a:pt x="18" y="172"/>
                  </a:lnTo>
                  <a:lnTo>
                    <a:pt x="0" y="240"/>
                  </a:lnTo>
                  <a:lnTo>
                    <a:pt x="0" y="342"/>
                  </a:lnTo>
                  <a:lnTo>
                    <a:pt x="5" y="450"/>
                  </a:lnTo>
                  <a:lnTo>
                    <a:pt x="8" y="573"/>
                  </a:lnTo>
                  <a:lnTo>
                    <a:pt x="31" y="698"/>
                  </a:lnTo>
                  <a:lnTo>
                    <a:pt x="58" y="830"/>
                  </a:lnTo>
                  <a:lnTo>
                    <a:pt x="73" y="941"/>
                  </a:lnTo>
                  <a:lnTo>
                    <a:pt x="95" y="1022"/>
                  </a:lnTo>
                  <a:lnTo>
                    <a:pt x="90" y="1095"/>
                  </a:lnTo>
                  <a:lnTo>
                    <a:pt x="99" y="1135"/>
                  </a:lnTo>
                  <a:lnTo>
                    <a:pt x="131" y="1166"/>
                  </a:lnTo>
                  <a:lnTo>
                    <a:pt x="171" y="1193"/>
                  </a:lnTo>
                  <a:lnTo>
                    <a:pt x="225" y="1198"/>
                  </a:lnTo>
                  <a:lnTo>
                    <a:pt x="251" y="1185"/>
                  </a:lnTo>
                  <a:lnTo>
                    <a:pt x="288" y="1181"/>
                  </a:lnTo>
                  <a:lnTo>
                    <a:pt x="374" y="1163"/>
                  </a:lnTo>
                  <a:lnTo>
                    <a:pt x="337" y="1118"/>
                  </a:lnTo>
                  <a:lnTo>
                    <a:pt x="297" y="1053"/>
                  </a:lnTo>
                  <a:lnTo>
                    <a:pt x="356" y="1099"/>
                  </a:lnTo>
                  <a:lnTo>
                    <a:pt x="401" y="1140"/>
                  </a:lnTo>
                  <a:lnTo>
                    <a:pt x="433" y="1163"/>
                  </a:lnTo>
                  <a:lnTo>
                    <a:pt x="477" y="1185"/>
                  </a:lnTo>
                  <a:lnTo>
                    <a:pt x="527" y="1185"/>
                  </a:lnTo>
                  <a:lnTo>
                    <a:pt x="575" y="1185"/>
                  </a:lnTo>
                  <a:lnTo>
                    <a:pt x="603" y="1172"/>
                  </a:lnTo>
                  <a:lnTo>
                    <a:pt x="616" y="1158"/>
                  </a:lnTo>
                  <a:lnTo>
                    <a:pt x="553" y="1122"/>
                  </a:lnTo>
                  <a:lnTo>
                    <a:pt x="491" y="1063"/>
                  </a:lnTo>
                  <a:lnTo>
                    <a:pt x="472" y="1036"/>
                  </a:lnTo>
                  <a:lnTo>
                    <a:pt x="523" y="1050"/>
                  </a:lnTo>
                  <a:lnTo>
                    <a:pt x="598" y="1108"/>
                  </a:lnTo>
                  <a:lnTo>
                    <a:pt x="630" y="1135"/>
                  </a:lnTo>
                  <a:lnTo>
                    <a:pt x="702" y="1140"/>
                  </a:lnTo>
                  <a:lnTo>
                    <a:pt x="725" y="1126"/>
                  </a:lnTo>
                  <a:lnTo>
                    <a:pt x="725" y="1095"/>
                  </a:lnTo>
                  <a:lnTo>
                    <a:pt x="725" y="100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0" name="Freeform 178">
              <a:extLst>
                <a:ext uri="{FF2B5EF4-FFF2-40B4-BE49-F238E27FC236}">
                  <a16:creationId xmlns:a16="http://schemas.microsoft.com/office/drawing/2014/main" id="{23D14832-97E9-4CED-863A-5F29E3FCB8B5}"/>
                </a:ext>
              </a:extLst>
            </p:cNvPr>
            <p:cNvSpPr>
              <a:spLocks/>
            </p:cNvSpPr>
            <p:nvPr/>
          </p:nvSpPr>
          <p:spPr bwMode="auto">
            <a:xfrm>
              <a:off x="176" y="1968"/>
              <a:ext cx="43" cy="110"/>
            </a:xfrm>
            <a:custGeom>
              <a:avLst/>
              <a:gdLst>
                <a:gd name="T0" fmla="*/ 0 w 211"/>
                <a:gd name="T1" fmla="*/ 0 h 553"/>
                <a:gd name="T2" fmla="*/ 0 w 211"/>
                <a:gd name="T3" fmla="*/ 0 h 553"/>
                <a:gd name="T4" fmla="*/ 0 w 211"/>
                <a:gd name="T5" fmla="*/ 0 h 553"/>
                <a:gd name="T6" fmla="*/ 0 w 211"/>
                <a:gd name="T7" fmla="*/ 0 h 553"/>
                <a:gd name="T8" fmla="*/ 0 w 211"/>
                <a:gd name="T9" fmla="*/ 0 h 553"/>
                <a:gd name="T10" fmla="*/ 0 w 211"/>
                <a:gd name="T11" fmla="*/ 0 h 553"/>
                <a:gd name="T12" fmla="*/ 0 w 211"/>
                <a:gd name="T13" fmla="*/ 0 h 553"/>
                <a:gd name="T14" fmla="*/ 0 w 211"/>
                <a:gd name="T15" fmla="*/ 0 h 553"/>
                <a:gd name="T16" fmla="*/ 0 w 211"/>
                <a:gd name="T17" fmla="*/ 0 h 553"/>
                <a:gd name="T18" fmla="*/ 0 w 211"/>
                <a:gd name="T19" fmla="*/ 0 h 553"/>
                <a:gd name="T20" fmla="*/ 0 w 211"/>
                <a:gd name="T21" fmla="*/ 0 h 553"/>
                <a:gd name="T22" fmla="*/ 0 w 211"/>
                <a:gd name="T23" fmla="*/ 0 h 553"/>
                <a:gd name="T24" fmla="*/ 0 w 211"/>
                <a:gd name="T25" fmla="*/ 0 h 553"/>
                <a:gd name="T26" fmla="*/ 0 w 211"/>
                <a:gd name="T27" fmla="*/ 0 h 5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1"/>
                <a:gd name="T43" fmla="*/ 0 h 553"/>
                <a:gd name="T44" fmla="*/ 211 w 211"/>
                <a:gd name="T45" fmla="*/ 553 h 5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1" h="553">
                  <a:moveTo>
                    <a:pt x="211" y="553"/>
                  </a:moveTo>
                  <a:lnTo>
                    <a:pt x="173" y="535"/>
                  </a:lnTo>
                  <a:lnTo>
                    <a:pt x="134" y="490"/>
                  </a:lnTo>
                  <a:lnTo>
                    <a:pt x="99" y="410"/>
                  </a:lnTo>
                  <a:lnTo>
                    <a:pt x="81" y="342"/>
                  </a:lnTo>
                  <a:lnTo>
                    <a:pt x="53" y="265"/>
                  </a:lnTo>
                  <a:lnTo>
                    <a:pt x="41" y="192"/>
                  </a:lnTo>
                  <a:lnTo>
                    <a:pt x="19" y="81"/>
                  </a:lnTo>
                  <a:lnTo>
                    <a:pt x="0" y="0"/>
                  </a:lnTo>
                  <a:lnTo>
                    <a:pt x="45" y="162"/>
                  </a:lnTo>
                  <a:lnTo>
                    <a:pt x="81" y="287"/>
                  </a:lnTo>
                  <a:lnTo>
                    <a:pt x="121" y="373"/>
                  </a:lnTo>
                  <a:lnTo>
                    <a:pt x="183" y="463"/>
                  </a:lnTo>
                  <a:lnTo>
                    <a:pt x="211" y="5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1" name="Freeform 179">
              <a:extLst>
                <a:ext uri="{FF2B5EF4-FFF2-40B4-BE49-F238E27FC236}">
                  <a16:creationId xmlns:a16="http://schemas.microsoft.com/office/drawing/2014/main" id="{3020B8DC-A2B2-4F1B-A80F-748BFE2A6F3A}"/>
                </a:ext>
              </a:extLst>
            </p:cNvPr>
            <p:cNvSpPr>
              <a:spLocks/>
            </p:cNvSpPr>
            <p:nvPr/>
          </p:nvSpPr>
          <p:spPr bwMode="auto">
            <a:xfrm>
              <a:off x="220" y="1878"/>
              <a:ext cx="167" cy="167"/>
            </a:xfrm>
            <a:custGeom>
              <a:avLst/>
              <a:gdLst>
                <a:gd name="T0" fmla="*/ 0 w 838"/>
                <a:gd name="T1" fmla="*/ 0 h 832"/>
                <a:gd name="T2" fmla="*/ 0 w 838"/>
                <a:gd name="T3" fmla="*/ 0 h 832"/>
                <a:gd name="T4" fmla="*/ 0 w 838"/>
                <a:gd name="T5" fmla="*/ 0 h 832"/>
                <a:gd name="T6" fmla="*/ 0 w 838"/>
                <a:gd name="T7" fmla="*/ 0 h 832"/>
                <a:gd name="T8" fmla="*/ 0 w 838"/>
                <a:gd name="T9" fmla="*/ 0 h 832"/>
                <a:gd name="T10" fmla="*/ 0 w 838"/>
                <a:gd name="T11" fmla="*/ 0 h 832"/>
                <a:gd name="T12" fmla="*/ 0 w 838"/>
                <a:gd name="T13" fmla="*/ 0 h 832"/>
                <a:gd name="T14" fmla="*/ 0 w 838"/>
                <a:gd name="T15" fmla="*/ 0 h 832"/>
                <a:gd name="T16" fmla="*/ 0 w 838"/>
                <a:gd name="T17" fmla="*/ 0 h 832"/>
                <a:gd name="T18" fmla="*/ 0 w 838"/>
                <a:gd name="T19" fmla="*/ 0 h 832"/>
                <a:gd name="T20" fmla="*/ 0 w 838"/>
                <a:gd name="T21" fmla="*/ 0 h 832"/>
                <a:gd name="T22" fmla="*/ 0 w 838"/>
                <a:gd name="T23" fmla="*/ 0 h 832"/>
                <a:gd name="T24" fmla="*/ 0 w 838"/>
                <a:gd name="T25" fmla="*/ 0 h 832"/>
                <a:gd name="T26" fmla="*/ 0 w 838"/>
                <a:gd name="T27" fmla="*/ 0 h 832"/>
                <a:gd name="T28" fmla="*/ 0 w 838"/>
                <a:gd name="T29" fmla="*/ 0 h 832"/>
                <a:gd name="T30" fmla="*/ 0 w 838"/>
                <a:gd name="T31" fmla="*/ 0 h 832"/>
                <a:gd name="T32" fmla="*/ 0 w 838"/>
                <a:gd name="T33" fmla="*/ 0 h 832"/>
                <a:gd name="T34" fmla="*/ 0 w 838"/>
                <a:gd name="T35" fmla="*/ 0 h 832"/>
                <a:gd name="T36" fmla="*/ 0 w 838"/>
                <a:gd name="T37" fmla="*/ 0 h 832"/>
                <a:gd name="T38" fmla="*/ 0 w 838"/>
                <a:gd name="T39" fmla="*/ 0 h 832"/>
                <a:gd name="T40" fmla="*/ 0 w 838"/>
                <a:gd name="T41" fmla="*/ 0 h 832"/>
                <a:gd name="T42" fmla="*/ 0 w 838"/>
                <a:gd name="T43" fmla="*/ 0 h 832"/>
                <a:gd name="T44" fmla="*/ 0 w 838"/>
                <a:gd name="T45" fmla="*/ 0 h 832"/>
                <a:gd name="T46" fmla="*/ 0 w 838"/>
                <a:gd name="T47" fmla="*/ 0 h 832"/>
                <a:gd name="T48" fmla="*/ 0 w 838"/>
                <a:gd name="T49" fmla="*/ 0 h 832"/>
                <a:gd name="T50" fmla="*/ 0 w 838"/>
                <a:gd name="T51" fmla="*/ 0 h 832"/>
                <a:gd name="T52" fmla="*/ 0 w 838"/>
                <a:gd name="T53" fmla="*/ 0 h 832"/>
                <a:gd name="T54" fmla="*/ 0 w 838"/>
                <a:gd name="T55" fmla="*/ 0 h 832"/>
                <a:gd name="T56" fmla="*/ 0 w 838"/>
                <a:gd name="T57" fmla="*/ 0 h 832"/>
                <a:gd name="T58" fmla="*/ 0 w 838"/>
                <a:gd name="T59" fmla="*/ 0 h 832"/>
                <a:gd name="T60" fmla="*/ 0 w 838"/>
                <a:gd name="T61" fmla="*/ 0 h 832"/>
                <a:gd name="T62" fmla="*/ 0 w 838"/>
                <a:gd name="T63" fmla="*/ 0 h 832"/>
                <a:gd name="T64" fmla="*/ 0 w 838"/>
                <a:gd name="T65" fmla="*/ 0 h 832"/>
                <a:gd name="T66" fmla="*/ 0 w 838"/>
                <a:gd name="T67" fmla="*/ 0 h 832"/>
                <a:gd name="T68" fmla="*/ 0 w 838"/>
                <a:gd name="T69" fmla="*/ 0 h 832"/>
                <a:gd name="T70" fmla="*/ 0 w 838"/>
                <a:gd name="T71" fmla="*/ 0 h 832"/>
                <a:gd name="T72" fmla="*/ 0 w 838"/>
                <a:gd name="T73" fmla="*/ 0 h 832"/>
                <a:gd name="T74" fmla="*/ 0 w 838"/>
                <a:gd name="T75" fmla="*/ 0 h 832"/>
                <a:gd name="T76" fmla="*/ 0 w 838"/>
                <a:gd name="T77" fmla="*/ 0 h 832"/>
                <a:gd name="T78" fmla="*/ 0 w 838"/>
                <a:gd name="T79" fmla="*/ 0 h 832"/>
                <a:gd name="T80" fmla="*/ 0 w 838"/>
                <a:gd name="T81" fmla="*/ 0 h 832"/>
                <a:gd name="T82" fmla="*/ 0 w 838"/>
                <a:gd name="T83" fmla="*/ 0 h 832"/>
                <a:gd name="T84" fmla="*/ 0 w 838"/>
                <a:gd name="T85" fmla="*/ 0 h 832"/>
                <a:gd name="T86" fmla="*/ 0 w 838"/>
                <a:gd name="T87" fmla="*/ 0 h 832"/>
                <a:gd name="T88" fmla="*/ 0 w 838"/>
                <a:gd name="T89" fmla="*/ 0 h 832"/>
                <a:gd name="T90" fmla="*/ 0 w 838"/>
                <a:gd name="T91" fmla="*/ 0 h 832"/>
                <a:gd name="T92" fmla="*/ 0 w 838"/>
                <a:gd name="T93" fmla="*/ 0 h 832"/>
                <a:gd name="T94" fmla="*/ 0 w 838"/>
                <a:gd name="T95" fmla="*/ 0 h 832"/>
                <a:gd name="T96" fmla="*/ 0 w 838"/>
                <a:gd name="T97" fmla="*/ 0 h 832"/>
                <a:gd name="T98" fmla="*/ 0 w 838"/>
                <a:gd name="T99" fmla="*/ 0 h 832"/>
                <a:gd name="T100" fmla="*/ 0 w 838"/>
                <a:gd name="T101" fmla="*/ 0 h 832"/>
                <a:gd name="T102" fmla="*/ 0 w 838"/>
                <a:gd name="T103" fmla="*/ 0 h 832"/>
                <a:gd name="T104" fmla="*/ 0 w 838"/>
                <a:gd name="T105" fmla="*/ 0 h 832"/>
                <a:gd name="T106" fmla="*/ 0 w 838"/>
                <a:gd name="T107" fmla="*/ 0 h 832"/>
                <a:gd name="T108" fmla="*/ 0 w 838"/>
                <a:gd name="T109" fmla="*/ 0 h 832"/>
                <a:gd name="T110" fmla="*/ 0 w 838"/>
                <a:gd name="T111" fmla="*/ 0 h 8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38"/>
                <a:gd name="T169" fmla="*/ 0 h 832"/>
                <a:gd name="T170" fmla="*/ 838 w 838"/>
                <a:gd name="T171" fmla="*/ 832 h 8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38" h="832">
                  <a:moveTo>
                    <a:pt x="155" y="0"/>
                  </a:moveTo>
                  <a:lnTo>
                    <a:pt x="253" y="30"/>
                  </a:lnTo>
                  <a:lnTo>
                    <a:pt x="298" y="70"/>
                  </a:lnTo>
                  <a:lnTo>
                    <a:pt x="326" y="153"/>
                  </a:lnTo>
                  <a:lnTo>
                    <a:pt x="326" y="228"/>
                  </a:lnTo>
                  <a:lnTo>
                    <a:pt x="311" y="272"/>
                  </a:lnTo>
                  <a:lnTo>
                    <a:pt x="320" y="350"/>
                  </a:lnTo>
                  <a:lnTo>
                    <a:pt x="320" y="408"/>
                  </a:lnTo>
                  <a:lnTo>
                    <a:pt x="306" y="423"/>
                  </a:lnTo>
                  <a:lnTo>
                    <a:pt x="320" y="445"/>
                  </a:lnTo>
                  <a:lnTo>
                    <a:pt x="329" y="467"/>
                  </a:lnTo>
                  <a:lnTo>
                    <a:pt x="311" y="490"/>
                  </a:lnTo>
                  <a:lnTo>
                    <a:pt x="311" y="513"/>
                  </a:lnTo>
                  <a:lnTo>
                    <a:pt x="347" y="521"/>
                  </a:lnTo>
                  <a:lnTo>
                    <a:pt x="343" y="544"/>
                  </a:lnTo>
                  <a:lnTo>
                    <a:pt x="378" y="557"/>
                  </a:lnTo>
                  <a:lnTo>
                    <a:pt x="411" y="548"/>
                  </a:lnTo>
                  <a:lnTo>
                    <a:pt x="433" y="557"/>
                  </a:lnTo>
                  <a:lnTo>
                    <a:pt x="532" y="571"/>
                  </a:lnTo>
                  <a:lnTo>
                    <a:pt x="622" y="567"/>
                  </a:lnTo>
                  <a:lnTo>
                    <a:pt x="679" y="571"/>
                  </a:lnTo>
                  <a:lnTo>
                    <a:pt x="717" y="594"/>
                  </a:lnTo>
                  <a:lnTo>
                    <a:pt x="807" y="594"/>
                  </a:lnTo>
                  <a:lnTo>
                    <a:pt x="838" y="625"/>
                  </a:lnTo>
                  <a:lnTo>
                    <a:pt x="838" y="660"/>
                  </a:lnTo>
                  <a:lnTo>
                    <a:pt x="833" y="719"/>
                  </a:lnTo>
                  <a:lnTo>
                    <a:pt x="762" y="738"/>
                  </a:lnTo>
                  <a:lnTo>
                    <a:pt x="762" y="700"/>
                  </a:lnTo>
                  <a:lnTo>
                    <a:pt x="757" y="669"/>
                  </a:lnTo>
                  <a:lnTo>
                    <a:pt x="743" y="656"/>
                  </a:lnTo>
                  <a:lnTo>
                    <a:pt x="739" y="692"/>
                  </a:lnTo>
                  <a:lnTo>
                    <a:pt x="734" y="738"/>
                  </a:lnTo>
                  <a:lnTo>
                    <a:pt x="717" y="765"/>
                  </a:lnTo>
                  <a:lnTo>
                    <a:pt x="685" y="800"/>
                  </a:lnTo>
                  <a:lnTo>
                    <a:pt x="610" y="818"/>
                  </a:lnTo>
                  <a:lnTo>
                    <a:pt x="550" y="828"/>
                  </a:lnTo>
                  <a:lnTo>
                    <a:pt x="482" y="832"/>
                  </a:lnTo>
                  <a:lnTo>
                    <a:pt x="569" y="782"/>
                  </a:lnTo>
                  <a:lnTo>
                    <a:pt x="627" y="738"/>
                  </a:lnTo>
                  <a:lnTo>
                    <a:pt x="639" y="700"/>
                  </a:lnTo>
                  <a:lnTo>
                    <a:pt x="631" y="669"/>
                  </a:lnTo>
                  <a:lnTo>
                    <a:pt x="582" y="665"/>
                  </a:lnTo>
                  <a:lnTo>
                    <a:pt x="564" y="700"/>
                  </a:lnTo>
                  <a:lnTo>
                    <a:pt x="550" y="742"/>
                  </a:lnTo>
                  <a:lnTo>
                    <a:pt x="505" y="787"/>
                  </a:lnTo>
                  <a:lnTo>
                    <a:pt x="456" y="823"/>
                  </a:lnTo>
                  <a:lnTo>
                    <a:pt x="406" y="828"/>
                  </a:lnTo>
                  <a:lnTo>
                    <a:pt x="329" y="823"/>
                  </a:lnTo>
                  <a:lnTo>
                    <a:pt x="411" y="759"/>
                  </a:lnTo>
                  <a:lnTo>
                    <a:pt x="469" y="727"/>
                  </a:lnTo>
                  <a:lnTo>
                    <a:pt x="514" y="692"/>
                  </a:lnTo>
                  <a:lnTo>
                    <a:pt x="528" y="665"/>
                  </a:lnTo>
                  <a:lnTo>
                    <a:pt x="524" y="637"/>
                  </a:lnTo>
                  <a:lnTo>
                    <a:pt x="497" y="633"/>
                  </a:lnTo>
                  <a:lnTo>
                    <a:pt x="465" y="660"/>
                  </a:lnTo>
                  <a:lnTo>
                    <a:pt x="447" y="697"/>
                  </a:lnTo>
                  <a:lnTo>
                    <a:pt x="406" y="742"/>
                  </a:lnTo>
                  <a:lnTo>
                    <a:pt x="356" y="765"/>
                  </a:lnTo>
                  <a:lnTo>
                    <a:pt x="320" y="787"/>
                  </a:lnTo>
                  <a:lnTo>
                    <a:pt x="280" y="805"/>
                  </a:lnTo>
                  <a:lnTo>
                    <a:pt x="234" y="813"/>
                  </a:lnTo>
                  <a:lnTo>
                    <a:pt x="181" y="813"/>
                  </a:lnTo>
                  <a:lnTo>
                    <a:pt x="129" y="804"/>
                  </a:lnTo>
                  <a:lnTo>
                    <a:pt x="244" y="765"/>
                  </a:lnTo>
                  <a:lnTo>
                    <a:pt x="288" y="742"/>
                  </a:lnTo>
                  <a:lnTo>
                    <a:pt x="320" y="700"/>
                  </a:lnTo>
                  <a:lnTo>
                    <a:pt x="326" y="665"/>
                  </a:lnTo>
                  <a:lnTo>
                    <a:pt x="298" y="665"/>
                  </a:lnTo>
                  <a:lnTo>
                    <a:pt x="285" y="697"/>
                  </a:lnTo>
                  <a:lnTo>
                    <a:pt x="262" y="723"/>
                  </a:lnTo>
                  <a:lnTo>
                    <a:pt x="225" y="751"/>
                  </a:lnTo>
                  <a:lnTo>
                    <a:pt x="185" y="779"/>
                  </a:lnTo>
                  <a:lnTo>
                    <a:pt x="132" y="802"/>
                  </a:lnTo>
                  <a:lnTo>
                    <a:pt x="91" y="787"/>
                  </a:lnTo>
                  <a:lnTo>
                    <a:pt x="72" y="765"/>
                  </a:lnTo>
                  <a:lnTo>
                    <a:pt x="42" y="709"/>
                  </a:lnTo>
                  <a:lnTo>
                    <a:pt x="100" y="697"/>
                  </a:lnTo>
                  <a:lnTo>
                    <a:pt x="212" y="683"/>
                  </a:lnTo>
                  <a:lnTo>
                    <a:pt x="280" y="652"/>
                  </a:lnTo>
                  <a:lnTo>
                    <a:pt x="315" y="621"/>
                  </a:lnTo>
                  <a:lnTo>
                    <a:pt x="329" y="585"/>
                  </a:lnTo>
                  <a:lnTo>
                    <a:pt x="334" y="567"/>
                  </a:lnTo>
                  <a:lnTo>
                    <a:pt x="315" y="567"/>
                  </a:lnTo>
                  <a:lnTo>
                    <a:pt x="293" y="594"/>
                  </a:lnTo>
                  <a:lnTo>
                    <a:pt x="257" y="642"/>
                  </a:lnTo>
                  <a:lnTo>
                    <a:pt x="176" y="669"/>
                  </a:lnTo>
                  <a:lnTo>
                    <a:pt x="100" y="693"/>
                  </a:lnTo>
                  <a:lnTo>
                    <a:pt x="42" y="709"/>
                  </a:lnTo>
                  <a:lnTo>
                    <a:pt x="19" y="616"/>
                  </a:lnTo>
                  <a:lnTo>
                    <a:pt x="14" y="548"/>
                  </a:lnTo>
                  <a:lnTo>
                    <a:pt x="14" y="489"/>
                  </a:lnTo>
                  <a:lnTo>
                    <a:pt x="91" y="530"/>
                  </a:lnTo>
                  <a:lnTo>
                    <a:pt x="181" y="548"/>
                  </a:lnTo>
                  <a:lnTo>
                    <a:pt x="253" y="544"/>
                  </a:lnTo>
                  <a:lnTo>
                    <a:pt x="271" y="536"/>
                  </a:lnTo>
                  <a:lnTo>
                    <a:pt x="280" y="513"/>
                  </a:lnTo>
                  <a:lnTo>
                    <a:pt x="239" y="513"/>
                  </a:lnTo>
                  <a:lnTo>
                    <a:pt x="196" y="526"/>
                  </a:lnTo>
                  <a:lnTo>
                    <a:pt x="88" y="530"/>
                  </a:lnTo>
                  <a:lnTo>
                    <a:pt x="14" y="490"/>
                  </a:lnTo>
                  <a:lnTo>
                    <a:pt x="10" y="405"/>
                  </a:lnTo>
                  <a:lnTo>
                    <a:pt x="5" y="345"/>
                  </a:lnTo>
                  <a:lnTo>
                    <a:pt x="0" y="287"/>
                  </a:lnTo>
                  <a:lnTo>
                    <a:pt x="10" y="188"/>
                  </a:lnTo>
                  <a:lnTo>
                    <a:pt x="32" y="153"/>
                  </a:lnTo>
                  <a:lnTo>
                    <a:pt x="100" y="108"/>
                  </a:lnTo>
                  <a:lnTo>
                    <a:pt x="78" y="113"/>
                  </a:lnTo>
                  <a:lnTo>
                    <a:pt x="10" y="143"/>
                  </a:lnTo>
                  <a:lnTo>
                    <a:pt x="37" y="81"/>
                  </a:lnTo>
                  <a:lnTo>
                    <a:pt x="60" y="48"/>
                  </a:lnTo>
                  <a:lnTo>
                    <a:pt x="78" y="26"/>
                  </a:lnTo>
                  <a:lnTo>
                    <a:pt x="155"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2" name="Freeform 180">
              <a:extLst>
                <a:ext uri="{FF2B5EF4-FFF2-40B4-BE49-F238E27FC236}">
                  <a16:creationId xmlns:a16="http://schemas.microsoft.com/office/drawing/2014/main" id="{3408E700-064A-4E37-8816-28FE91A1E18A}"/>
                </a:ext>
              </a:extLst>
            </p:cNvPr>
            <p:cNvSpPr>
              <a:spLocks/>
            </p:cNvSpPr>
            <p:nvPr/>
          </p:nvSpPr>
          <p:spPr bwMode="auto">
            <a:xfrm>
              <a:off x="231" y="1940"/>
              <a:ext cx="42" cy="38"/>
            </a:xfrm>
            <a:custGeom>
              <a:avLst/>
              <a:gdLst>
                <a:gd name="T0" fmla="*/ 0 w 209"/>
                <a:gd name="T1" fmla="*/ 0 h 187"/>
                <a:gd name="T2" fmla="*/ 0 w 209"/>
                <a:gd name="T3" fmla="*/ 0 h 187"/>
                <a:gd name="T4" fmla="*/ 0 w 209"/>
                <a:gd name="T5" fmla="*/ 0 h 187"/>
                <a:gd name="T6" fmla="*/ 0 w 209"/>
                <a:gd name="T7" fmla="*/ 0 h 187"/>
                <a:gd name="T8" fmla="*/ 0 w 209"/>
                <a:gd name="T9" fmla="*/ 0 h 187"/>
                <a:gd name="T10" fmla="*/ 0 w 209"/>
                <a:gd name="T11" fmla="*/ 0 h 187"/>
                <a:gd name="T12" fmla="*/ 0 w 209"/>
                <a:gd name="T13" fmla="*/ 0 h 187"/>
                <a:gd name="T14" fmla="*/ 0 w 209"/>
                <a:gd name="T15" fmla="*/ 0 h 187"/>
                <a:gd name="T16" fmla="*/ 0 w 209"/>
                <a:gd name="T17" fmla="*/ 0 h 187"/>
                <a:gd name="T18" fmla="*/ 0 w 209"/>
                <a:gd name="T19" fmla="*/ 0 h 187"/>
                <a:gd name="T20" fmla="*/ 0 w 209"/>
                <a:gd name="T21" fmla="*/ 0 h 187"/>
                <a:gd name="T22" fmla="*/ 0 w 209"/>
                <a:gd name="T23" fmla="*/ 0 h 187"/>
                <a:gd name="T24" fmla="*/ 0 w 209"/>
                <a:gd name="T25" fmla="*/ 0 h 187"/>
                <a:gd name="T26" fmla="*/ 0 w 209"/>
                <a:gd name="T27" fmla="*/ 0 h 187"/>
                <a:gd name="T28" fmla="*/ 0 w 209"/>
                <a:gd name="T29" fmla="*/ 0 h 187"/>
                <a:gd name="T30" fmla="*/ 0 w 209"/>
                <a:gd name="T31" fmla="*/ 0 h 187"/>
                <a:gd name="T32" fmla="*/ 0 w 209"/>
                <a:gd name="T33" fmla="*/ 0 h 187"/>
                <a:gd name="T34" fmla="*/ 0 w 209"/>
                <a:gd name="T35" fmla="*/ 0 h 187"/>
                <a:gd name="T36" fmla="*/ 0 w 209"/>
                <a:gd name="T37" fmla="*/ 0 h 187"/>
                <a:gd name="T38" fmla="*/ 0 w 209"/>
                <a:gd name="T39" fmla="*/ 0 h 187"/>
                <a:gd name="T40" fmla="*/ 0 w 209"/>
                <a:gd name="T41" fmla="*/ 0 h 187"/>
                <a:gd name="T42" fmla="*/ 0 w 209"/>
                <a:gd name="T43" fmla="*/ 0 h 187"/>
                <a:gd name="T44" fmla="*/ 0 w 209"/>
                <a:gd name="T45" fmla="*/ 0 h 1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9"/>
                <a:gd name="T70" fmla="*/ 0 h 187"/>
                <a:gd name="T71" fmla="*/ 209 w 209"/>
                <a:gd name="T72" fmla="*/ 187 h 1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9" h="187">
                  <a:moveTo>
                    <a:pt x="209" y="0"/>
                  </a:moveTo>
                  <a:lnTo>
                    <a:pt x="209" y="15"/>
                  </a:lnTo>
                  <a:lnTo>
                    <a:pt x="182" y="51"/>
                  </a:lnTo>
                  <a:lnTo>
                    <a:pt x="157" y="71"/>
                  </a:lnTo>
                  <a:lnTo>
                    <a:pt x="100" y="113"/>
                  </a:lnTo>
                  <a:lnTo>
                    <a:pt x="77" y="130"/>
                  </a:lnTo>
                  <a:lnTo>
                    <a:pt x="25" y="170"/>
                  </a:lnTo>
                  <a:lnTo>
                    <a:pt x="82" y="152"/>
                  </a:lnTo>
                  <a:lnTo>
                    <a:pt x="140" y="135"/>
                  </a:lnTo>
                  <a:lnTo>
                    <a:pt x="198" y="130"/>
                  </a:lnTo>
                  <a:lnTo>
                    <a:pt x="194" y="147"/>
                  </a:lnTo>
                  <a:lnTo>
                    <a:pt x="100" y="164"/>
                  </a:lnTo>
                  <a:lnTo>
                    <a:pt x="52" y="184"/>
                  </a:lnTo>
                  <a:lnTo>
                    <a:pt x="25" y="187"/>
                  </a:lnTo>
                  <a:lnTo>
                    <a:pt x="2" y="180"/>
                  </a:lnTo>
                  <a:lnTo>
                    <a:pt x="0" y="158"/>
                  </a:lnTo>
                  <a:lnTo>
                    <a:pt x="18" y="141"/>
                  </a:lnTo>
                  <a:lnTo>
                    <a:pt x="44" y="116"/>
                  </a:lnTo>
                  <a:lnTo>
                    <a:pt x="75" y="80"/>
                  </a:lnTo>
                  <a:lnTo>
                    <a:pt x="107" y="40"/>
                  </a:lnTo>
                  <a:lnTo>
                    <a:pt x="144" y="12"/>
                  </a:lnTo>
                  <a:lnTo>
                    <a:pt x="184" y="2"/>
                  </a:lnTo>
                  <a:lnTo>
                    <a:pt x="20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3" name="Freeform 181">
              <a:extLst>
                <a:ext uri="{FF2B5EF4-FFF2-40B4-BE49-F238E27FC236}">
                  <a16:creationId xmlns:a16="http://schemas.microsoft.com/office/drawing/2014/main" id="{36C5CED1-3F6B-46F3-BFD2-5A4DA0B31C48}"/>
                </a:ext>
              </a:extLst>
            </p:cNvPr>
            <p:cNvSpPr>
              <a:spLocks/>
            </p:cNvSpPr>
            <p:nvPr/>
          </p:nvSpPr>
          <p:spPr bwMode="auto">
            <a:xfrm>
              <a:off x="232" y="1909"/>
              <a:ext cx="39" cy="49"/>
            </a:xfrm>
            <a:custGeom>
              <a:avLst/>
              <a:gdLst>
                <a:gd name="T0" fmla="*/ 0 w 192"/>
                <a:gd name="T1" fmla="*/ 0 h 246"/>
                <a:gd name="T2" fmla="*/ 0 w 192"/>
                <a:gd name="T3" fmla="*/ 0 h 246"/>
                <a:gd name="T4" fmla="*/ 0 w 192"/>
                <a:gd name="T5" fmla="*/ 0 h 246"/>
                <a:gd name="T6" fmla="*/ 0 w 192"/>
                <a:gd name="T7" fmla="*/ 0 h 246"/>
                <a:gd name="T8" fmla="*/ 0 w 192"/>
                <a:gd name="T9" fmla="*/ 0 h 246"/>
                <a:gd name="T10" fmla="*/ 0 w 192"/>
                <a:gd name="T11" fmla="*/ 0 h 246"/>
                <a:gd name="T12" fmla="*/ 0 w 192"/>
                <a:gd name="T13" fmla="*/ 0 h 246"/>
                <a:gd name="T14" fmla="*/ 0 w 192"/>
                <a:gd name="T15" fmla="*/ 0 h 246"/>
                <a:gd name="T16" fmla="*/ 0 w 192"/>
                <a:gd name="T17" fmla="*/ 0 h 246"/>
                <a:gd name="T18" fmla="*/ 0 w 192"/>
                <a:gd name="T19" fmla="*/ 0 h 246"/>
                <a:gd name="T20" fmla="*/ 0 w 192"/>
                <a:gd name="T21" fmla="*/ 0 h 246"/>
                <a:gd name="T22" fmla="*/ 0 w 192"/>
                <a:gd name="T23" fmla="*/ 0 h 246"/>
                <a:gd name="T24" fmla="*/ 0 w 192"/>
                <a:gd name="T25" fmla="*/ 0 h 246"/>
                <a:gd name="T26" fmla="*/ 0 w 192"/>
                <a:gd name="T27" fmla="*/ 0 h 246"/>
                <a:gd name="T28" fmla="*/ 0 w 192"/>
                <a:gd name="T29" fmla="*/ 0 h 246"/>
                <a:gd name="T30" fmla="*/ 0 w 192"/>
                <a:gd name="T31" fmla="*/ 0 h 246"/>
                <a:gd name="T32" fmla="*/ 0 w 192"/>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246"/>
                <a:gd name="T53" fmla="*/ 192 w 192"/>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246">
                  <a:moveTo>
                    <a:pt x="156" y="0"/>
                  </a:moveTo>
                  <a:lnTo>
                    <a:pt x="183" y="4"/>
                  </a:lnTo>
                  <a:lnTo>
                    <a:pt x="192" y="27"/>
                  </a:lnTo>
                  <a:lnTo>
                    <a:pt x="190" y="46"/>
                  </a:lnTo>
                  <a:lnTo>
                    <a:pt x="174" y="71"/>
                  </a:lnTo>
                  <a:lnTo>
                    <a:pt x="152" y="78"/>
                  </a:lnTo>
                  <a:lnTo>
                    <a:pt x="110" y="106"/>
                  </a:lnTo>
                  <a:lnTo>
                    <a:pt x="69" y="140"/>
                  </a:lnTo>
                  <a:lnTo>
                    <a:pt x="41" y="184"/>
                  </a:lnTo>
                  <a:lnTo>
                    <a:pt x="8" y="231"/>
                  </a:lnTo>
                  <a:lnTo>
                    <a:pt x="0" y="246"/>
                  </a:lnTo>
                  <a:lnTo>
                    <a:pt x="8" y="190"/>
                  </a:lnTo>
                  <a:lnTo>
                    <a:pt x="16" y="141"/>
                  </a:lnTo>
                  <a:lnTo>
                    <a:pt x="31" y="99"/>
                  </a:lnTo>
                  <a:lnTo>
                    <a:pt x="57" y="60"/>
                  </a:lnTo>
                  <a:lnTo>
                    <a:pt x="128" y="6"/>
                  </a:lnTo>
                  <a:lnTo>
                    <a:pt x="15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4" name="Freeform 182">
              <a:extLst>
                <a:ext uri="{FF2B5EF4-FFF2-40B4-BE49-F238E27FC236}">
                  <a16:creationId xmlns:a16="http://schemas.microsoft.com/office/drawing/2014/main" id="{2F2CA006-932D-48DD-BAE9-9EFC2FB9FB00}"/>
                </a:ext>
              </a:extLst>
            </p:cNvPr>
            <p:cNvSpPr>
              <a:spLocks/>
            </p:cNvSpPr>
            <p:nvPr/>
          </p:nvSpPr>
          <p:spPr bwMode="auto">
            <a:xfrm>
              <a:off x="237" y="1860"/>
              <a:ext cx="41" cy="29"/>
            </a:xfrm>
            <a:custGeom>
              <a:avLst/>
              <a:gdLst>
                <a:gd name="T0" fmla="*/ 0 w 204"/>
                <a:gd name="T1" fmla="*/ 0 h 141"/>
                <a:gd name="T2" fmla="*/ 0 w 204"/>
                <a:gd name="T3" fmla="*/ 0 h 141"/>
                <a:gd name="T4" fmla="*/ 0 w 204"/>
                <a:gd name="T5" fmla="*/ 0 h 141"/>
                <a:gd name="T6" fmla="*/ 0 w 204"/>
                <a:gd name="T7" fmla="*/ 0 h 141"/>
                <a:gd name="T8" fmla="*/ 0 w 204"/>
                <a:gd name="T9" fmla="*/ 0 h 141"/>
                <a:gd name="T10" fmla="*/ 0 w 204"/>
                <a:gd name="T11" fmla="*/ 0 h 141"/>
                <a:gd name="T12" fmla="*/ 0 w 204"/>
                <a:gd name="T13" fmla="*/ 0 h 141"/>
                <a:gd name="T14" fmla="*/ 0 w 204"/>
                <a:gd name="T15" fmla="*/ 0 h 141"/>
                <a:gd name="T16" fmla="*/ 0 w 204"/>
                <a:gd name="T17" fmla="*/ 0 h 141"/>
                <a:gd name="T18" fmla="*/ 0 w 204"/>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4"/>
                <a:gd name="T31" fmla="*/ 0 h 141"/>
                <a:gd name="T32" fmla="*/ 204 w 204"/>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4" h="141">
                  <a:moveTo>
                    <a:pt x="204" y="141"/>
                  </a:moveTo>
                  <a:lnTo>
                    <a:pt x="169" y="110"/>
                  </a:lnTo>
                  <a:lnTo>
                    <a:pt x="111" y="89"/>
                  </a:lnTo>
                  <a:lnTo>
                    <a:pt x="71" y="78"/>
                  </a:lnTo>
                  <a:lnTo>
                    <a:pt x="0" y="0"/>
                  </a:lnTo>
                  <a:lnTo>
                    <a:pt x="53" y="30"/>
                  </a:lnTo>
                  <a:lnTo>
                    <a:pt x="103" y="51"/>
                  </a:lnTo>
                  <a:lnTo>
                    <a:pt x="138" y="69"/>
                  </a:lnTo>
                  <a:lnTo>
                    <a:pt x="155" y="89"/>
                  </a:lnTo>
                  <a:lnTo>
                    <a:pt x="204" y="14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5" name="Freeform 183">
              <a:extLst>
                <a:ext uri="{FF2B5EF4-FFF2-40B4-BE49-F238E27FC236}">
                  <a16:creationId xmlns:a16="http://schemas.microsoft.com/office/drawing/2014/main" id="{A445B482-23FB-4D19-8F22-28FAE0B4A6F6}"/>
                </a:ext>
              </a:extLst>
            </p:cNvPr>
            <p:cNvSpPr>
              <a:spLocks/>
            </p:cNvSpPr>
            <p:nvPr/>
          </p:nvSpPr>
          <p:spPr bwMode="auto">
            <a:xfrm>
              <a:off x="286" y="1913"/>
              <a:ext cx="23" cy="73"/>
            </a:xfrm>
            <a:custGeom>
              <a:avLst/>
              <a:gdLst>
                <a:gd name="T0" fmla="*/ 0 w 115"/>
                <a:gd name="T1" fmla="*/ 0 h 368"/>
                <a:gd name="T2" fmla="*/ 0 w 115"/>
                <a:gd name="T3" fmla="*/ 0 h 368"/>
                <a:gd name="T4" fmla="*/ 0 w 115"/>
                <a:gd name="T5" fmla="*/ 0 h 368"/>
                <a:gd name="T6" fmla="*/ 0 w 115"/>
                <a:gd name="T7" fmla="*/ 0 h 368"/>
                <a:gd name="T8" fmla="*/ 0 w 115"/>
                <a:gd name="T9" fmla="*/ 0 h 368"/>
                <a:gd name="T10" fmla="*/ 0 w 115"/>
                <a:gd name="T11" fmla="*/ 0 h 368"/>
                <a:gd name="T12" fmla="*/ 0 w 115"/>
                <a:gd name="T13" fmla="*/ 0 h 368"/>
                <a:gd name="T14" fmla="*/ 0 w 115"/>
                <a:gd name="T15" fmla="*/ 0 h 368"/>
                <a:gd name="T16" fmla="*/ 0 w 115"/>
                <a:gd name="T17" fmla="*/ 0 h 368"/>
                <a:gd name="T18" fmla="*/ 0 w 115"/>
                <a:gd name="T19" fmla="*/ 0 h 368"/>
                <a:gd name="T20" fmla="*/ 0 w 115"/>
                <a:gd name="T21" fmla="*/ 0 h 368"/>
                <a:gd name="T22" fmla="*/ 0 w 115"/>
                <a:gd name="T23" fmla="*/ 0 h 368"/>
                <a:gd name="T24" fmla="*/ 0 w 115"/>
                <a:gd name="T25" fmla="*/ 0 h 368"/>
                <a:gd name="T26" fmla="*/ 0 w 115"/>
                <a:gd name="T27" fmla="*/ 0 h 368"/>
                <a:gd name="T28" fmla="*/ 0 w 115"/>
                <a:gd name="T29" fmla="*/ 0 h 368"/>
                <a:gd name="T30" fmla="*/ 0 w 115"/>
                <a:gd name="T31" fmla="*/ 0 h 368"/>
                <a:gd name="T32" fmla="*/ 0 w 115"/>
                <a:gd name="T33" fmla="*/ 0 h 368"/>
                <a:gd name="T34" fmla="*/ 0 w 115"/>
                <a:gd name="T35" fmla="*/ 0 h 368"/>
                <a:gd name="T36" fmla="*/ 0 w 115"/>
                <a:gd name="T37" fmla="*/ 0 h 3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368"/>
                <a:gd name="T59" fmla="*/ 115 w 115"/>
                <a:gd name="T60" fmla="*/ 368 h 3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368">
                  <a:moveTo>
                    <a:pt x="115" y="368"/>
                  </a:moveTo>
                  <a:lnTo>
                    <a:pt x="58" y="368"/>
                  </a:lnTo>
                  <a:lnTo>
                    <a:pt x="40" y="364"/>
                  </a:lnTo>
                  <a:lnTo>
                    <a:pt x="40" y="349"/>
                  </a:lnTo>
                  <a:lnTo>
                    <a:pt x="28" y="336"/>
                  </a:lnTo>
                  <a:lnTo>
                    <a:pt x="9" y="323"/>
                  </a:lnTo>
                  <a:lnTo>
                    <a:pt x="19" y="309"/>
                  </a:lnTo>
                  <a:lnTo>
                    <a:pt x="19" y="291"/>
                  </a:lnTo>
                  <a:lnTo>
                    <a:pt x="5" y="269"/>
                  </a:lnTo>
                  <a:lnTo>
                    <a:pt x="5" y="246"/>
                  </a:lnTo>
                  <a:lnTo>
                    <a:pt x="14" y="219"/>
                  </a:lnTo>
                  <a:lnTo>
                    <a:pt x="14" y="161"/>
                  </a:lnTo>
                  <a:lnTo>
                    <a:pt x="0" y="107"/>
                  </a:lnTo>
                  <a:lnTo>
                    <a:pt x="5" y="67"/>
                  </a:lnTo>
                  <a:lnTo>
                    <a:pt x="5" y="0"/>
                  </a:lnTo>
                  <a:lnTo>
                    <a:pt x="40" y="101"/>
                  </a:lnTo>
                  <a:lnTo>
                    <a:pt x="71" y="197"/>
                  </a:lnTo>
                  <a:lnTo>
                    <a:pt x="93" y="300"/>
                  </a:lnTo>
                  <a:lnTo>
                    <a:pt x="115" y="36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6" name="Freeform 184">
              <a:extLst>
                <a:ext uri="{FF2B5EF4-FFF2-40B4-BE49-F238E27FC236}">
                  <a16:creationId xmlns:a16="http://schemas.microsoft.com/office/drawing/2014/main" id="{B073FA97-7CE5-42B9-8F6F-CAA3D74D2CE5}"/>
                </a:ext>
              </a:extLst>
            </p:cNvPr>
            <p:cNvSpPr>
              <a:spLocks/>
            </p:cNvSpPr>
            <p:nvPr/>
          </p:nvSpPr>
          <p:spPr bwMode="auto">
            <a:xfrm>
              <a:off x="233" y="1992"/>
              <a:ext cx="41" cy="14"/>
            </a:xfrm>
            <a:custGeom>
              <a:avLst/>
              <a:gdLst>
                <a:gd name="T0" fmla="*/ 0 w 206"/>
                <a:gd name="T1" fmla="*/ 0 h 69"/>
                <a:gd name="T2" fmla="*/ 0 w 206"/>
                <a:gd name="T3" fmla="*/ 0 h 69"/>
                <a:gd name="T4" fmla="*/ 0 w 206"/>
                <a:gd name="T5" fmla="*/ 0 h 69"/>
                <a:gd name="T6" fmla="*/ 0 w 206"/>
                <a:gd name="T7" fmla="*/ 0 h 69"/>
                <a:gd name="T8" fmla="*/ 0 w 206"/>
                <a:gd name="T9" fmla="*/ 0 h 69"/>
                <a:gd name="T10" fmla="*/ 0 w 206"/>
                <a:gd name="T11" fmla="*/ 0 h 69"/>
                <a:gd name="T12" fmla="*/ 0 w 206"/>
                <a:gd name="T13" fmla="*/ 0 h 69"/>
                <a:gd name="T14" fmla="*/ 0 w 206"/>
                <a:gd name="T15" fmla="*/ 0 h 69"/>
                <a:gd name="T16" fmla="*/ 0 w 206"/>
                <a:gd name="T17" fmla="*/ 0 h 69"/>
                <a:gd name="T18" fmla="*/ 0 w 206"/>
                <a:gd name="T19" fmla="*/ 0 h 69"/>
                <a:gd name="T20" fmla="*/ 0 w 206"/>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
                <a:gd name="T34" fmla="*/ 0 h 69"/>
                <a:gd name="T35" fmla="*/ 206 w 206"/>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 h="69">
                  <a:moveTo>
                    <a:pt x="42" y="34"/>
                  </a:moveTo>
                  <a:lnTo>
                    <a:pt x="87" y="15"/>
                  </a:lnTo>
                  <a:lnTo>
                    <a:pt x="129" y="3"/>
                  </a:lnTo>
                  <a:lnTo>
                    <a:pt x="184" y="0"/>
                  </a:lnTo>
                  <a:lnTo>
                    <a:pt x="206" y="4"/>
                  </a:lnTo>
                  <a:lnTo>
                    <a:pt x="196" y="26"/>
                  </a:lnTo>
                  <a:lnTo>
                    <a:pt x="174" y="43"/>
                  </a:lnTo>
                  <a:lnTo>
                    <a:pt x="126" y="57"/>
                  </a:lnTo>
                  <a:lnTo>
                    <a:pt x="50" y="69"/>
                  </a:lnTo>
                  <a:lnTo>
                    <a:pt x="0" y="65"/>
                  </a:lnTo>
                  <a:lnTo>
                    <a:pt x="42"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7" name="Freeform 185">
              <a:extLst>
                <a:ext uri="{FF2B5EF4-FFF2-40B4-BE49-F238E27FC236}">
                  <a16:creationId xmlns:a16="http://schemas.microsoft.com/office/drawing/2014/main" id="{330E42A4-13CD-4418-B808-BAF0B95226BC}"/>
                </a:ext>
              </a:extLst>
            </p:cNvPr>
            <p:cNvSpPr>
              <a:spLocks/>
            </p:cNvSpPr>
            <p:nvPr/>
          </p:nvSpPr>
          <p:spPr bwMode="auto">
            <a:xfrm>
              <a:off x="284" y="1999"/>
              <a:ext cx="25" cy="31"/>
            </a:xfrm>
            <a:custGeom>
              <a:avLst/>
              <a:gdLst>
                <a:gd name="T0" fmla="*/ 0 w 124"/>
                <a:gd name="T1" fmla="*/ 0 h 154"/>
                <a:gd name="T2" fmla="*/ 0 w 124"/>
                <a:gd name="T3" fmla="*/ 0 h 154"/>
                <a:gd name="T4" fmla="*/ 0 w 124"/>
                <a:gd name="T5" fmla="*/ 0 h 154"/>
                <a:gd name="T6" fmla="*/ 0 w 124"/>
                <a:gd name="T7" fmla="*/ 0 h 154"/>
                <a:gd name="T8" fmla="*/ 0 w 124"/>
                <a:gd name="T9" fmla="*/ 0 h 154"/>
                <a:gd name="T10" fmla="*/ 0 w 124"/>
                <a:gd name="T11" fmla="*/ 0 h 154"/>
                <a:gd name="T12" fmla="*/ 0 w 124"/>
                <a:gd name="T13" fmla="*/ 0 h 154"/>
                <a:gd name="T14" fmla="*/ 0 w 124"/>
                <a:gd name="T15" fmla="*/ 0 h 154"/>
                <a:gd name="T16" fmla="*/ 0 w 124"/>
                <a:gd name="T17" fmla="*/ 0 h 154"/>
                <a:gd name="T18" fmla="*/ 0 w 124"/>
                <a:gd name="T19" fmla="*/ 0 h 154"/>
                <a:gd name="T20" fmla="*/ 0 w 124"/>
                <a:gd name="T21" fmla="*/ 0 h 154"/>
                <a:gd name="T22" fmla="*/ 0 w 124"/>
                <a:gd name="T23" fmla="*/ 0 h 154"/>
                <a:gd name="T24" fmla="*/ 0 w 124"/>
                <a:gd name="T25" fmla="*/ 0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4"/>
                <a:gd name="T40" fmla="*/ 0 h 154"/>
                <a:gd name="T41" fmla="*/ 124 w 124"/>
                <a:gd name="T42" fmla="*/ 154 h 1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4" h="154">
                  <a:moveTo>
                    <a:pt x="67" y="43"/>
                  </a:moveTo>
                  <a:lnTo>
                    <a:pt x="82" y="9"/>
                  </a:lnTo>
                  <a:lnTo>
                    <a:pt x="106" y="0"/>
                  </a:lnTo>
                  <a:lnTo>
                    <a:pt x="122" y="7"/>
                  </a:lnTo>
                  <a:lnTo>
                    <a:pt x="124" y="25"/>
                  </a:lnTo>
                  <a:lnTo>
                    <a:pt x="114" y="55"/>
                  </a:lnTo>
                  <a:lnTo>
                    <a:pt x="95" y="82"/>
                  </a:lnTo>
                  <a:lnTo>
                    <a:pt x="73" y="108"/>
                  </a:lnTo>
                  <a:lnTo>
                    <a:pt x="45" y="133"/>
                  </a:lnTo>
                  <a:lnTo>
                    <a:pt x="0" y="154"/>
                  </a:lnTo>
                  <a:lnTo>
                    <a:pt x="40" y="110"/>
                  </a:lnTo>
                  <a:lnTo>
                    <a:pt x="53" y="78"/>
                  </a:lnTo>
                  <a:lnTo>
                    <a:pt x="67" y="4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8" name="Freeform 186">
              <a:extLst>
                <a:ext uri="{FF2B5EF4-FFF2-40B4-BE49-F238E27FC236}">
                  <a16:creationId xmlns:a16="http://schemas.microsoft.com/office/drawing/2014/main" id="{BD377D51-B97D-4911-9B07-55B8758C2F7C}"/>
                </a:ext>
              </a:extLst>
            </p:cNvPr>
            <p:cNvSpPr>
              <a:spLocks/>
            </p:cNvSpPr>
            <p:nvPr/>
          </p:nvSpPr>
          <p:spPr bwMode="auto">
            <a:xfrm>
              <a:off x="208" y="1836"/>
              <a:ext cx="60" cy="37"/>
            </a:xfrm>
            <a:custGeom>
              <a:avLst/>
              <a:gdLst>
                <a:gd name="T0" fmla="*/ 0 w 298"/>
                <a:gd name="T1" fmla="*/ 0 h 186"/>
                <a:gd name="T2" fmla="*/ 0 w 298"/>
                <a:gd name="T3" fmla="*/ 0 h 186"/>
                <a:gd name="T4" fmla="*/ 0 w 298"/>
                <a:gd name="T5" fmla="*/ 0 h 186"/>
                <a:gd name="T6" fmla="*/ 0 w 298"/>
                <a:gd name="T7" fmla="*/ 0 h 186"/>
                <a:gd name="T8" fmla="*/ 0 w 298"/>
                <a:gd name="T9" fmla="*/ 0 h 186"/>
                <a:gd name="T10" fmla="*/ 0 w 298"/>
                <a:gd name="T11" fmla="*/ 0 h 186"/>
                <a:gd name="T12" fmla="*/ 0 w 298"/>
                <a:gd name="T13" fmla="*/ 0 h 186"/>
                <a:gd name="T14" fmla="*/ 0 w 298"/>
                <a:gd name="T15" fmla="*/ 0 h 186"/>
                <a:gd name="T16" fmla="*/ 0 w 298"/>
                <a:gd name="T17" fmla="*/ 0 h 186"/>
                <a:gd name="T18" fmla="*/ 0 w 298"/>
                <a:gd name="T19" fmla="*/ 0 h 186"/>
                <a:gd name="T20" fmla="*/ 0 w 298"/>
                <a:gd name="T21" fmla="*/ 0 h 186"/>
                <a:gd name="T22" fmla="*/ 0 w 2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8"/>
                <a:gd name="T37" fmla="*/ 0 h 186"/>
                <a:gd name="T38" fmla="*/ 298 w 298"/>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8" h="186">
                  <a:moveTo>
                    <a:pt x="298" y="186"/>
                  </a:moveTo>
                  <a:lnTo>
                    <a:pt x="289" y="109"/>
                  </a:lnTo>
                  <a:lnTo>
                    <a:pt x="226" y="82"/>
                  </a:lnTo>
                  <a:lnTo>
                    <a:pt x="142" y="49"/>
                  </a:lnTo>
                  <a:lnTo>
                    <a:pt x="80" y="25"/>
                  </a:lnTo>
                  <a:lnTo>
                    <a:pt x="23" y="0"/>
                  </a:lnTo>
                  <a:lnTo>
                    <a:pt x="0" y="53"/>
                  </a:lnTo>
                  <a:lnTo>
                    <a:pt x="55" y="84"/>
                  </a:lnTo>
                  <a:lnTo>
                    <a:pt x="119" y="107"/>
                  </a:lnTo>
                  <a:lnTo>
                    <a:pt x="168" y="122"/>
                  </a:lnTo>
                  <a:lnTo>
                    <a:pt x="229" y="154"/>
                  </a:lnTo>
                  <a:lnTo>
                    <a:pt x="298" y="18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89" name="Group 187">
            <a:extLst>
              <a:ext uri="{FF2B5EF4-FFF2-40B4-BE49-F238E27FC236}">
                <a16:creationId xmlns:a16="http://schemas.microsoft.com/office/drawing/2014/main" id="{6F40C687-113F-420B-A69B-57A1925C4123}"/>
              </a:ext>
            </a:extLst>
          </p:cNvPr>
          <p:cNvGrpSpPr>
            <a:grpSpLocks/>
          </p:cNvGrpSpPr>
          <p:nvPr/>
        </p:nvGrpSpPr>
        <p:grpSpPr bwMode="auto">
          <a:xfrm>
            <a:off x="188913" y="3930432"/>
            <a:ext cx="195262" cy="265112"/>
            <a:chOff x="141" y="2010"/>
            <a:chExt cx="123" cy="167"/>
          </a:xfrm>
        </p:grpSpPr>
        <p:sp>
          <p:nvSpPr>
            <p:cNvPr id="190" name="Freeform 188">
              <a:extLst>
                <a:ext uri="{FF2B5EF4-FFF2-40B4-BE49-F238E27FC236}">
                  <a16:creationId xmlns:a16="http://schemas.microsoft.com/office/drawing/2014/main" id="{C85808EB-A81D-4713-9DC9-29B8F7B5DE8B}"/>
                </a:ext>
              </a:extLst>
            </p:cNvPr>
            <p:cNvSpPr>
              <a:spLocks/>
            </p:cNvSpPr>
            <p:nvPr/>
          </p:nvSpPr>
          <p:spPr bwMode="auto">
            <a:xfrm>
              <a:off x="141" y="2010"/>
              <a:ext cx="123" cy="167"/>
            </a:xfrm>
            <a:custGeom>
              <a:avLst/>
              <a:gdLst>
                <a:gd name="T0" fmla="*/ 0 w 617"/>
                <a:gd name="T1" fmla="*/ 0 h 835"/>
                <a:gd name="T2" fmla="*/ 0 w 617"/>
                <a:gd name="T3" fmla="*/ 0 h 835"/>
                <a:gd name="T4" fmla="*/ 0 w 617"/>
                <a:gd name="T5" fmla="*/ 0 h 835"/>
                <a:gd name="T6" fmla="*/ 0 w 617"/>
                <a:gd name="T7" fmla="*/ 0 h 835"/>
                <a:gd name="T8" fmla="*/ 0 w 617"/>
                <a:gd name="T9" fmla="*/ 0 h 835"/>
                <a:gd name="T10" fmla="*/ 0 w 617"/>
                <a:gd name="T11" fmla="*/ 0 h 835"/>
                <a:gd name="T12" fmla="*/ 0 w 617"/>
                <a:gd name="T13" fmla="*/ 0 h 835"/>
                <a:gd name="T14" fmla="*/ 0 w 617"/>
                <a:gd name="T15" fmla="*/ 0 h 835"/>
                <a:gd name="T16" fmla="*/ 0 w 617"/>
                <a:gd name="T17" fmla="*/ 0 h 835"/>
                <a:gd name="T18" fmla="*/ 0 w 617"/>
                <a:gd name="T19" fmla="*/ 0 h 835"/>
                <a:gd name="T20" fmla="*/ 0 w 617"/>
                <a:gd name="T21" fmla="*/ 0 h 835"/>
                <a:gd name="T22" fmla="*/ 0 w 617"/>
                <a:gd name="T23" fmla="*/ 0 h 835"/>
                <a:gd name="T24" fmla="*/ 0 w 617"/>
                <a:gd name="T25" fmla="*/ 0 h 835"/>
                <a:gd name="T26" fmla="*/ 0 w 617"/>
                <a:gd name="T27" fmla="*/ 0 h 835"/>
                <a:gd name="T28" fmla="*/ 0 w 617"/>
                <a:gd name="T29" fmla="*/ 0 h 835"/>
                <a:gd name="T30" fmla="*/ 0 w 617"/>
                <a:gd name="T31" fmla="*/ 0 h 835"/>
                <a:gd name="T32" fmla="*/ 0 w 617"/>
                <a:gd name="T33" fmla="*/ 0 h 835"/>
                <a:gd name="T34" fmla="*/ 0 w 617"/>
                <a:gd name="T35" fmla="*/ 0 h 835"/>
                <a:gd name="T36" fmla="*/ 0 w 617"/>
                <a:gd name="T37" fmla="*/ 0 h 835"/>
                <a:gd name="T38" fmla="*/ 0 w 617"/>
                <a:gd name="T39" fmla="*/ 0 h 835"/>
                <a:gd name="T40" fmla="*/ 0 w 617"/>
                <a:gd name="T41" fmla="*/ 0 h 835"/>
                <a:gd name="T42" fmla="*/ 0 w 617"/>
                <a:gd name="T43" fmla="*/ 0 h 835"/>
                <a:gd name="T44" fmla="*/ 0 w 617"/>
                <a:gd name="T45" fmla="*/ 0 h 835"/>
                <a:gd name="T46" fmla="*/ 0 w 617"/>
                <a:gd name="T47" fmla="*/ 0 h 8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7"/>
                <a:gd name="T73" fmla="*/ 0 h 835"/>
                <a:gd name="T74" fmla="*/ 617 w 617"/>
                <a:gd name="T75" fmla="*/ 835 h 8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7" h="835">
                  <a:moveTo>
                    <a:pt x="342" y="123"/>
                  </a:moveTo>
                  <a:lnTo>
                    <a:pt x="229" y="113"/>
                  </a:lnTo>
                  <a:lnTo>
                    <a:pt x="160" y="96"/>
                  </a:lnTo>
                  <a:lnTo>
                    <a:pt x="139" y="64"/>
                  </a:lnTo>
                  <a:lnTo>
                    <a:pt x="139" y="38"/>
                  </a:lnTo>
                  <a:lnTo>
                    <a:pt x="121" y="15"/>
                  </a:lnTo>
                  <a:lnTo>
                    <a:pt x="58" y="0"/>
                  </a:lnTo>
                  <a:lnTo>
                    <a:pt x="0" y="5"/>
                  </a:lnTo>
                  <a:lnTo>
                    <a:pt x="70" y="650"/>
                  </a:lnTo>
                  <a:lnTo>
                    <a:pt x="121" y="710"/>
                  </a:lnTo>
                  <a:lnTo>
                    <a:pt x="183" y="768"/>
                  </a:lnTo>
                  <a:lnTo>
                    <a:pt x="273" y="813"/>
                  </a:lnTo>
                  <a:lnTo>
                    <a:pt x="377" y="827"/>
                  </a:lnTo>
                  <a:lnTo>
                    <a:pt x="518" y="835"/>
                  </a:lnTo>
                  <a:lnTo>
                    <a:pt x="599" y="823"/>
                  </a:lnTo>
                  <a:lnTo>
                    <a:pt x="617" y="777"/>
                  </a:lnTo>
                  <a:lnTo>
                    <a:pt x="608" y="718"/>
                  </a:lnTo>
                  <a:lnTo>
                    <a:pt x="550" y="537"/>
                  </a:lnTo>
                  <a:lnTo>
                    <a:pt x="500" y="357"/>
                  </a:lnTo>
                  <a:lnTo>
                    <a:pt x="478" y="221"/>
                  </a:lnTo>
                  <a:lnTo>
                    <a:pt x="478" y="186"/>
                  </a:lnTo>
                  <a:lnTo>
                    <a:pt x="446" y="136"/>
                  </a:lnTo>
                  <a:lnTo>
                    <a:pt x="409" y="123"/>
                  </a:lnTo>
                  <a:lnTo>
                    <a:pt x="342" y="123"/>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91" name="Freeform 189">
              <a:extLst>
                <a:ext uri="{FF2B5EF4-FFF2-40B4-BE49-F238E27FC236}">
                  <a16:creationId xmlns:a16="http://schemas.microsoft.com/office/drawing/2014/main" id="{892C524D-2F4E-4867-8D47-BB00D646619A}"/>
                </a:ext>
              </a:extLst>
            </p:cNvPr>
            <p:cNvSpPr>
              <a:spLocks/>
            </p:cNvSpPr>
            <p:nvPr/>
          </p:nvSpPr>
          <p:spPr bwMode="auto">
            <a:xfrm>
              <a:off x="143" y="2019"/>
              <a:ext cx="106" cy="153"/>
            </a:xfrm>
            <a:custGeom>
              <a:avLst/>
              <a:gdLst>
                <a:gd name="T0" fmla="*/ 0 w 531"/>
                <a:gd name="T1" fmla="*/ 0 h 766"/>
                <a:gd name="T2" fmla="*/ 0 w 531"/>
                <a:gd name="T3" fmla="*/ 0 h 766"/>
                <a:gd name="T4" fmla="*/ 0 w 531"/>
                <a:gd name="T5" fmla="*/ 0 h 766"/>
                <a:gd name="T6" fmla="*/ 0 w 531"/>
                <a:gd name="T7" fmla="*/ 0 h 766"/>
                <a:gd name="T8" fmla="*/ 0 w 531"/>
                <a:gd name="T9" fmla="*/ 0 h 766"/>
                <a:gd name="T10" fmla="*/ 0 w 531"/>
                <a:gd name="T11" fmla="*/ 0 h 766"/>
                <a:gd name="T12" fmla="*/ 0 w 531"/>
                <a:gd name="T13" fmla="*/ 0 h 766"/>
                <a:gd name="T14" fmla="*/ 0 w 531"/>
                <a:gd name="T15" fmla="*/ 0 h 766"/>
                <a:gd name="T16" fmla="*/ 0 w 531"/>
                <a:gd name="T17" fmla="*/ 0 h 766"/>
                <a:gd name="T18" fmla="*/ 0 w 531"/>
                <a:gd name="T19" fmla="*/ 0 h 766"/>
                <a:gd name="T20" fmla="*/ 0 w 531"/>
                <a:gd name="T21" fmla="*/ 0 h 766"/>
                <a:gd name="T22" fmla="*/ 0 w 531"/>
                <a:gd name="T23" fmla="*/ 0 h 766"/>
                <a:gd name="T24" fmla="*/ 0 w 531"/>
                <a:gd name="T25" fmla="*/ 0 h 766"/>
                <a:gd name="T26" fmla="*/ 0 w 531"/>
                <a:gd name="T27" fmla="*/ 0 h 766"/>
                <a:gd name="T28" fmla="*/ 0 w 531"/>
                <a:gd name="T29" fmla="*/ 0 h 766"/>
                <a:gd name="T30" fmla="*/ 0 w 531"/>
                <a:gd name="T31" fmla="*/ 0 h 766"/>
                <a:gd name="T32" fmla="*/ 0 w 531"/>
                <a:gd name="T33" fmla="*/ 0 h 766"/>
                <a:gd name="T34" fmla="*/ 0 w 531"/>
                <a:gd name="T35" fmla="*/ 0 h 766"/>
                <a:gd name="T36" fmla="*/ 0 w 531"/>
                <a:gd name="T37" fmla="*/ 0 h 766"/>
                <a:gd name="T38" fmla="*/ 0 w 531"/>
                <a:gd name="T39" fmla="*/ 0 h 766"/>
                <a:gd name="T40" fmla="*/ 0 w 531"/>
                <a:gd name="T41" fmla="*/ 0 h 7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1"/>
                <a:gd name="T64" fmla="*/ 0 h 766"/>
                <a:gd name="T65" fmla="*/ 531 w 531"/>
                <a:gd name="T66" fmla="*/ 766 h 7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1" h="766">
                  <a:moveTo>
                    <a:pt x="347" y="154"/>
                  </a:moveTo>
                  <a:lnTo>
                    <a:pt x="248" y="150"/>
                  </a:lnTo>
                  <a:lnTo>
                    <a:pt x="143" y="131"/>
                  </a:lnTo>
                  <a:lnTo>
                    <a:pt x="81" y="99"/>
                  </a:lnTo>
                  <a:lnTo>
                    <a:pt x="46" y="72"/>
                  </a:lnTo>
                  <a:lnTo>
                    <a:pt x="0" y="0"/>
                  </a:lnTo>
                  <a:lnTo>
                    <a:pt x="67" y="589"/>
                  </a:lnTo>
                  <a:lnTo>
                    <a:pt x="113" y="643"/>
                  </a:lnTo>
                  <a:lnTo>
                    <a:pt x="162" y="694"/>
                  </a:lnTo>
                  <a:lnTo>
                    <a:pt x="225" y="729"/>
                  </a:lnTo>
                  <a:lnTo>
                    <a:pt x="279" y="747"/>
                  </a:lnTo>
                  <a:lnTo>
                    <a:pt x="347" y="756"/>
                  </a:lnTo>
                  <a:lnTo>
                    <a:pt x="409" y="766"/>
                  </a:lnTo>
                  <a:lnTo>
                    <a:pt x="480" y="766"/>
                  </a:lnTo>
                  <a:lnTo>
                    <a:pt x="512" y="756"/>
                  </a:lnTo>
                  <a:lnTo>
                    <a:pt x="531" y="729"/>
                  </a:lnTo>
                  <a:lnTo>
                    <a:pt x="522" y="685"/>
                  </a:lnTo>
                  <a:lnTo>
                    <a:pt x="476" y="581"/>
                  </a:lnTo>
                  <a:lnTo>
                    <a:pt x="399" y="229"/>
                  </a:lnTo>
                  <a:lnTo>
                    <a:pt x="387" y="180"/>
                  </a:lnTo>
                  <a:lnTo>
                    <a:pt x="347" y="15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92" name="Freeform 190">
            <a:extLst>
              <a:ext uri="{FF2B5EF4-FFF2-40B4-BE49-F238E27FC236}">
                <a16:creationId xmlns:a16="http://schemas.microsoft.com/office/drawing/2014/main" id="{3A3BA5AE-3E8F-4E52-9D46-C31DC5283806}"/>
              </a:ext>
            </a:extLst>
          </p:cNvPr>
          <p:cNvSpPr>
            <a:spLocks/>
          </p:cNvSpPr>
          <p:nvPr/>
        </p:nvSpPr>
        <p:spPr bwMode="auto">
          <a:xfrm>
            <a:off x="668338" y="4232057"/>
            <a:ext cx="14287" cy="223837"/>
          </a:xfrm>
          <a:custGeom>
            <a:avLst/>
            <a:gdLst>
              <a:gd name="T0" fmla="*/ 2147483646 w 43"/>
              <a:gd name="T1" fmla="*/ 0 h 703"/>
              <a:gd name="T2" fmla="*/ 2147483646 w 43"/>
              <a:gd name="T3" fmla="*/ 2147483646 h 703"/>
              <a:gd name="T4" fmla="*/ 2147483646 w 43"/>
              <a:gd name="T5" fmla="*/ 2147483646 h 703"/>
              <a:gd name="T6" fmla="*/ 2147483646 w 43"/>
              <a:gd name="T7" fmla="*/ 2147483646 h 703"/>
              <a:gd name="T8" fmla="*/ 2147483646 w 43"/>
              <a:gd name="T9" fmla="*/ 2147483646 h 703"/>
              <a:gd name="T10" fmla="*/ 2147483646 w 43"/>
              <a:gd name="T11" fmla="*/ 2147483646 h 703"/>
              <a:gd name="T12" fmla="*/ 2147483646 w 43"/>
              <a:gd name="T13" fmla="*/ 2147483646 h 703"/>
              <a:gd name="T14" fmla="*/ 0 w 43"/>
              <a:gd name="T15" fmla="*/ 2147483646 h 703"/>
              <a:gd name="T16" fmla="*/ 2147483646 w 43"/>
              <a:gd name="T17" fmla="*/ 2147483646 h 703"/>
              <a:gd name="T18" fmla="*/ 2147483646 w 43"/>
              <a:gd name="T19" fmla="*/ 2147483646 h 703"/>
              <a:gd name="T20" fmla="*/ 2147483646 w 43"/>
              <a:gd name="T21" fmla="*/ 2147483646 h 703"/>
              <a:gd name="T22" fmla="*/ 2147483646 w 43"/>
              <a:gd name="T23" fmla="*/ 2147483646 h 703"/>
              <a:gd name="T24" fmla="*/ 2147483646 w 43"/>
              <a:gd name="T25" fmla="*/ 2147483646 h 703"/>
              <a:gd name="T26" fmla="*/ 2147483646 w 43"/>
              <a:gd name="T27" fmla="*/ 2147483646 h 703"/>
              <a:gd name="T28" fmla="*/ 2147483646 w 43"/>
              <a:gd name="T29" fmla="*/ 0 h 7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703"/>
              <a:gd name="T47" fmla="*/ 43 w 43"/>
              <a:gd name="T48" fmla="*/ 703 h 7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703">
                <a:moveTo>
                  <a:pt x="29" y="0"/>
                </a:moveTo>
                <a:lnTo>
                  <a:pt x="43" y="36"/>
                </a:lnTo>
                <a:lnTo>
                  <a:pt x="27" y="63"/>
                </a:lnTo>
                <a:lnTo>
                  <a:pt x="14" y="122"/>
                </a:lnTo>
                <a:lnTo>
                  <a:pt x="32" y="176"/>
                </a:lnTo>
                <a:lnTo>
                  <a:pt x="21" y="491"/>
                </a:lnTo>
                <a:lnTo>
                  <a:pt x="21" y="693"/>
                </a:lnTo>
                <a:lnTo>
                  <a:pt x="0" y="703"/>
                </a:lnTo>
                <a:lnTo>
                  <a:pt x="2" y="284"/>
                </a:lnTo>
                <a:lnTo>
                  <a:pt x="21" y="184"/>
                </a:lnTo>
                <a:lnTo>
                  <a:pt x="10" y="137"/>
                </a:lnTo>
                <a:lnTo>
                  <a:pt x="4" y="120"/>
                </a:lnTo>
                <a:lnTo>
                  <a:pt x="12" y="69"/>
                </a:lnTo>
                <a:lnTo>
                  <a:pt x="27" y="40"/>
                </a:lnTo>
                <a:lnTo>
                  <a:pt x="29"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93" name="Freeform 191">
            <a:extLst>
              <a:ext uri="{FF2B5EF4-FFF2-40B4-BE49-F238E27FC236}">
                <a16:creationId xmlns:a16="http://schemas.microsoft.com/office/drawing/2014/main" id="{4016EB80-8E9A-4502-99A3-E7E8D0CCA694}"/>
              </a:ext>
            </a:extLst>
          </p:cNvPr>
          <p:cNvSpPr>
            <a:spLocks/>
          </p:cNvSpPr>
          <p:nvPr/>
        </p:nvSpPr>
        <p:spPr bwMode="auto">
          <a:xfrm>
            <a:off x="611188" y="4235232"/>
            <a:ext cx="34925" cy="11112"/>
          </a:xfrm>
          <a:custGeom>
            <a:avLst/>
            <a:gdLst>
              <a:gd name="T0" fmla="*/ 2147483646 w 112"/>
              <a:gd name="T1" fmla="*/ 0 h 36"/>
              <a:gd name="T2" fmla="*/ 2147483646 w 112"/>
              <a:gd name="T3" fmla="*/ 2147483646 h 36"/>
              <a:gd name="T4" fmla="*/ 2147483646 w 112"/>
              <a:gd name="T5" fmla="*/ 2147483646 h 36"/>
              <a:gd name="T6" fmla="*/ 0 w 112"/>
              <a:gd name="T7" fmla="*/ 2147483646 h 36"/>
              <a:gd name="T8" fmla="*/ 2147483646 w 112"/>
              <a:gd name="T9" fmla="*/ 2147483646 h 36"/>
              <a:gd name="T10" fmla="*/ 2147483646 w 112"/>
              <a:gd name="T11" fmla="*/ 0 h 36"/>
              <a:gd name="T12" fmla="*/ 0 60000 65536"/>
              <a:gd name="T13" fmla="*/ 0 60000 65536"/>
              <a:gd name="T14" fmla="*/ 0 60000 65536"/>
              <a:gd name="T15" fmla="*/ 0 60000 65536"/>
              <a:gd name="T16" fmla="*/ 0 60000 65536"/>
              <a:gd name="T17" fmla="*/ 0 60000 65536"/>
              <a:gd name="T18" fmla="*/ 0 w 112"/>
              <a:gd name="T19" fmla="*/ 0 h 36"/>
              <a:gd name="T20" fmla="*/ 112 w 11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12" h="36">
                <a:moveTo>
                  <a:pt x="112" y="0"/>
                </a:moveTo>
                <a:lnTo>
                  <a:pt x="57" y="26"/>
                </a:lnTo>
                <a:lnTo>
                  <a:pt x="9" y="36"/>
                </a:lnTo>
                <a:lnTo>
                  <a:pt x="0" y="36"/>
                </a:lnTo>
                <a:lnTo>
                  <a:pt x="29" y="11"/>
                </a:lnTo>
                <a:lnTo>
                  <a:pt x="112"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94" name="Freeform 192">
            <a:extLst>
              <a:ext uri="{FF2B5EF4-FFF2-40B4-BE49-F238E27FC236}">
                <a16:creationId xmlns:a16="http://schemas.microsoft.com/office/drawing/2014/main" id="{1EF6948C-9E39-4839-AF1B-4E2FB473FDF6}"/>
              </a:ext>
            </a:extLst>
          </p:cNvPr>
          <p:cNvSpPr>
            <a:spLocks/>
          </p:cNvSpPr>
          <p:nvPr/>
        </p:nvSpPr>
        <p:spPr bwMode="auto">
          <a:xfrm>
            <a:off x="463550" y="3654207"/>
            <a:ext cx="47625" cy="128587"/>
          </a:xfrm>
          <a:custGeom>
            <a:avLst/>
            <a:gdLst>
              <a:gd name="T0" fmla="*/ 0 w 150"/>
              <a:gd name="T1" fmla="*/ 0 h 407"/>
              <a:gd name="T2" fmla="*/ 2147483646 w 150"/>
              <a:gd name="T3" fmla="*/ 2147483646 h 407"/>
              <a:gd name="T4" fmla="*/ 2147483646 w 150"/>
              <a:gd name="T5" fmla="*/ 2147483646 h 407"/>
              <a:gd name="T6" fmla="*/ 2147483646 w 150"/>
              <a:gd name="T7" fmla="*/ 2147483646 h 407"/>
              <a:gd name="T8" fmla="*/ 2147483646 w 150"/>
              <a:gd name="T9" fmla="*/ 2147483646 h 407"/>
              <a:gd name="T10" fmla="*/ 2147483646 w 150"/>
              <a:gd name="T11" fmla="*/ 2147483646 h 407"/>
              <a:gd name="T12" fmla="*/ 2147483646 w 150"/>
              <a:gd name="T13" fmla="*/ 2147483646 h 407"/>
              <a:gd name="T14" fmla="*/ 2147483646 w 150"/>
              <a:gd name="T15" fmla="*/ 2147483646 h 407"/>
              <a:gd name="T16" fmla="*/ 2147483646 w 150"/>
              <a:gd name="T17" fmla="*/ 2147483646 h 407"/>
              <a:gd name="T18" fmla="*/ 2147483646 w 150"/>
              <a:gd name="T19" fmla="*/ 2147483646 h 407"/>
              <a:gd name="T20" fmla="*/ 2147483646 w 150"/>
              <a:gd name="T21" fmla="*/ 2147483646 h 407"/>
              <a:gd name="T22" fmla="*/ 2147483646 w 150"/>
              <a:gd name="T23" fmla="*/ 2147483646 h 407"/>
              <a:gd name="T24" fmla="*/ 2147483646 w 150"/>
              <a:gd name="T25" fmla="*/ 2147483646 h 407"/>
              <a:gd name="T26" fmla="*/ 2147483646 w 150"/>
              <a:gd name="T27" fmla="*/ 2147483646 h 407"/>
              <a:gd name="T28" fmla="*/ 2147483646 w 150"/>
              <a:gd name="T29" fmla="*/ 2147483646 h 407"/>
              <a:gd name="T30" fmla="*/ 2147483646 w 150"/>
              <a:gd name="T31" fmla="*/ 2147483646 h 407"/>
              <a:gd name="T32" fmla="*/ 2147483646 w 150"/>
              <a:gd name="T33" fmla="*/ 2147483646 h 407"/>
              <a:gd name="T34" fmla="*/ 2147483646 w 150"/>
              <a:gd name="T35" fmla="*/ 2147483646 h 407"/>
              <a:gd name="T36" fmla="*/ 2147483646 w 150"/>
              <a:gd name="T37" fmla="*/ 2147483646 h 407"/>
              <a:gd name="T38" fmla="*/ 2147483646 w 150"/>
              <a:gd name="T39" fmla="*/ 2147483646 h 407"/>
              <a:gd name="T40" fmla="*/ 2147483646 w 150"/>
              <a:gd name="T41" fmla="*/ 2147483646 h 407"/>
              <a:gd name="T42" fmla="*/ 2147483646 w 150"/>
              <a:gd name="T43" fmla="*/ 2147483646 h 407"/>
              <a:gd name="T44" fmla="*/ 2147483646 w 150"/>
              <a:gd name="T45" fmla="*/ 2147483646 h 407"/>
              <a:gd name="T46" fmla="*/ 2147483646 w 150"/>
              <a:gd name="T47" fmla="*/ 2147483646 h 407"/>
              <a:gd name="T48" fmla="*/ 2147483646 w 150"/>
              <a:gd name="T49" fmla="*/ 2147483646 h 4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0"/>
              <a:gd name="T76" fmla="*/ 0 h 407"/>
              <a:gd name="T77" fmla="*/ 150 w 150"/>
              <a:gd name="T78" fmla="*/ 407 h 4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0" h="407">
                <a:moveTo>
                  <a:pt x="0" y="0"/>
                </a:moveTo>
                <a:lnTo>
                  <a:pt x="20" y="10"/>
                </a:lnTo>
                <a:lnTo>
                  <a:pt x="17" y="34"/>
                </a:lnTo>
                <a:lnTo>
                  <a:pt x="36" y="22"/>
                </a:lnTo>
                <a:lnTo>
                  <a:pt x="33" y="50"/>
                </a:lnTo>
                <a:lnTo>
                  <a:pt x="58" y="46"/>
                </a:lnTo>
                <a:lnTo>
                  <a:pt x="39" y="69"/>
                </a:lnTo>
                <a:lnTo>
                  <a:pt x="91" y="73"/>
                </a:lnTo>
                <a:lnTo>
                  <a:pt x="61" y="101"/>
                </a:lnTo>
                <a:lnTo>
                  <a:pt x="105" y="101"/>
                </a:lnTo>
                <a:lnTo>
                  <a:pt x="75" y="130"/>
                </a:lnTo>
                <a:lnTo>
                  <a:pt x="121" y="127"/>
                </a:lnTo>
                <a:lnTo>
                  <a:pt x="92" y="167"/>
                </a:lnTo>
                <a:lnTo>
                  <a:pt x="133" y="164"/>
                </a:lnTo>
                <a:lnTo>
                  <a:pt x="98" y="199"/>
                </a:lnTo>
                <a:lnTo>
                  <a:pt x="150" y="205"/>
                </a:lnTo>
                <a:lnTo>
                  <a:pt x="105" y="237"/>
                </a:lnTo>
                <a:lnTo>
                  <a:pt x="150" y="250"/>
                </a:lnTo>
                <a:lnTo>
                  <a:pt x="101" y="266"/>
                </a:lnTo>
                <a:lnTo>
                  <a:pt x="146" y="293"/>
                </a:lnTo>
                <a:lnTo>
                  <a:pt x="98" y="312"/>
                </a:lnTo>
                <a:lnTo>
                  <a:pt x="140" y="343"/>
                </a:lnTo>
                <a:lnTo>
                  <a:pt x="98" y="355"/>
                </a:lnTo>
                <a:lnTo>
                  <a:pt x="121" y="382"/>
                </a:lnTo>
                <a:lnTo>
                  <a:pt x="88" y="40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95" name="Text Box 193">
            <a:extLst>
              <a:ext uri="{FF2B5EF4-FFF2-40B4-BE49-F238E27FC236}">
                <a16:creationId xmlns:a16="http://schemas.microsoft.com/office/drawing/2014/main" id="{90971D07-D072-468A-91A4-4FAB3EC12501}"/>
              </a:ext>
            </a:extLst>
          </p:cNvPr>
          <p:cNvSpPr txBox="1">
            <a:spLocks noChangeArrowheads="1"/>
          </p:cNvSpPr>
          <p:nvPr/>
        </p:nvSpPr>
        <p:spPr bwMode="auto">
          <a:xfrm>
            <a:off x="7737475" y="4370169"/>
            <a:ext cx="110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用户代理</a:t>
            </a:r>
          </a:p>
        </p:txBody>
      </p:sp>
      <p:sp>
        <p:nvSpPr>
          <p:cNvPr id="196" name="Oval 194">
            <a:extLst>
              <a:ext uri="{FF2B5EF4-FFF2-40B4-BE49-F238E27FC236}">
                <a16:creationId xmlns:a16="http://schemas.microsoft.com/office/drawing/2014/main" id="{5722DD2B-24FE-4FD5-BFCD-4E74AE4873E4}"/>
              </a:ext>
            </a:extLst>
          </p:cNvPr>
          <p:cNvSpPr>
            <a:spLocks noChangeArrowheads="1"/>
          </p:cNvSpPr>
          <p:nvPr/>
        </p:nvSpPr>
        <p:spPr bwMode="auto">
          <a:xfrm>
            <a:off x="727075" y="3760569"/>
            <a:ext cx="298450" cy="16192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97" name="Group 195">
            <a:extLst>
              <a:ext uri="{FF2B5EF4-FFF2-40B4-BE49-F238E27FC236}">
                <a16:creationId xmlns:a16="http://schemas.microsoft.com/office/drawing/2014/main" id="{8AE4895D-3AD6-4E93-87AB-634E02F142C9}"/>
              </a:ext>
            </a:extLst>
          </p:cNvPr>
          <p:cNvGrpSpPr>
            <a:grpSpLocks/>
          </p:cNvGrpSpPr>
          <p:nvPr/>
        </p:nvGrpSpPr>
        <p:grpSpPr bwMode="auto">
          <a:xfrm>
            <a:off x="7891463" y="3397032"/>
            <a:ext cx="709612" cy="495300"/>
            <a:chOff x="4993" y="1674"/>
            <a:chExt cx="447" cy="312"/>
          </a:xfrm>
        </p:grpSpPr>
        <p:grpSp>
          <p:nvGrpSpPr>
            <p:cNvPr id="198" name="Group 196">
              <a:extLst>
                <a:ext uri="{FF2B5EF4-FFF2-40B4-BE49-F238E27FC236}">
                  <a16:creationId xmlns:a16="http://schemas.microsoft.com/office/drawing/2014/main" id="{EB19D756-7F68-4ED8-B05E-472AB55A9B26}"/>
                </a:ext>
              </a:extLst>
            </p:cNvPr>
            <p:cNvGrpSpPr>
              <a:grpSpLocks/>
            </p:cNvGrpSpPr>
            <p:nvPr/>
          </p:nvGrpSpPr>
          <p:grpSpPr bwMode="auto">
            <a:xfrm>
              <a:off x="4993" y="1674"/>
              <a:ext cx="345" cy="282"/>
              <a:chOff x="4993" y="1674"/>
              <a:chExt cx="345" cy="282"/>
            </a:xfrm>
          </p:grpSpPr>
          <p:grpSp>
            <p:nvGrpSpPr>
              <p:cNvPr id="231" name="Group 197">
                <a:extLst>
                  <a:ext uri="{FF2B5EF4-FFF2-40B4-BE49-F238E27FC236}">
                    <a16:creationId xmlns:a16="http://schemas.microsoft.com/office/drawing/2014/main" id="{4876445D-EA47-4D88-8EEB-E11E6C9FCC3A}"/>
                  </a:ext>
                </a:extLst>
              </p:cNvPr>
              <p:cNvGrpSpPr>
                <a:grpSpLocks/>
              </p:cNvGrpSpPr>
              <p:nvPr/>
            </p:nvGrpSpPr>
            <p:grpSpPr bwMode="auto">
              <a:xfrm>
                <a:off x="4993" y="1674"/>
                <a:ext cx="345" cy="282"/>
                <a:chOff x="4993" y="1674"/>
                <a:chExt cx="345" cy="282"/>
              </a:xfrm>
            </p:grpSpPr>
            <p:grpSp>
              <p:nvGrpSpPr>
                <p:cNvPr id="240" name="Group 198">
                  <a:extLst>
                    <a:ext uri="{FF2B5EF4-FFF2-40B4-BE49-F238E27FC236}">
                      <a16:creationId xmlns:a16="http://schemas.microsoft.com/office/drawing/2014/main" id="{08942873-0177-4621-A884-9ED4B6EE980C}"/>
                    </a:ext>
                  </a:extLst>
                </p:cNvPr>
                <p:cNvGrpSpPr>
                  <a:grpSpLocks/>
                </p:cNvGrpSpPr>
                <p:nvPr/>
              </p:nvGrpSpPr>
              <p:grpSpPr bwMode="auto">
                <a:xfrm>
                  <a:off x="4993" y="1833"/>
                  <a:ext cx="345" cy="123"/>
                  <a:chOff x="4993" y="1833"/>
                  <a:chExt cx="345" cy="123"/>
                </a:xfrm>
              </p:grpSpPr>
              <p:sp>
                <p:nvSpPr>
                  <p:cNvPr id="246" name="Freeform 199">
                    <a:extLst>
                      <a:ext uri="{FF2B5EF4-FFF2-40B4-BE49-F238E27FC236}">
                        <a16:creationId xmlns:a16="http://schemas.microsoft.com/office/drawing/2014/main" id="{CB47FDCB-144F-47CA-9AD3-0AA3CBB38C46}"/>
                      </a:ext>
                    </a:extLst>
                  </p:cNvPr>
                  <p:cNvSpPr>
                    <a:spLocks/>
                  </p:cNvSpPr>
                  <p:nvPr/>
                </p:nvSpPr>
                <p:spPr bwMode="auto">
                  <a:xfrm>
                    <a:off x="5140" y="1833"/>
                    <a:ext cx="198" cy="123"/>
                  </a:xfrm>
                  <a:custGeom>
                    <a:avLst/>
                    <a:gdLst>
                      <a:gd name="T0" fmla="*/ 0 w 1188"/>
                      <a:gd name="T1" fmla="*/ 0 h 738"/>
                      <a:gd name="T2" fmla="*/ 0 w 1188"/>
                      <a:gd name="T3" fmla="*/ 0 h 738"/>
                      <a:gd name="T4" fmla="*/ 0 w 1188"/>
                      <a:gd name="T5" fmla="*/ 0 h 738"/>
                      <a:gd name="T6" fmla="*/ 0 w 1188"/>
                      <a:gd name="T7" fmla="*/ 0 h 738"/>
                      <a:gd name="T8" fmla="*/ 0 w 1188"/>
                      <a:gd name="T9" fmla="*/ 0 h 738"/>
                      <a:gd name="T10" fmla="*/ 0 60000 65536"/>
                      <a:gd name="T11" fmla="*/ 0 60000 65536"/>
                      <a:gd name="T12" fmla="*/ 0 60000 65536"/>
                      <a:gd name="T13" fmla="*/ 0 60000 65536"/>
                      <a:gd name="T14" fmla="*/ 0 60000 65536"/>
                      <a:gd name="T15" fmla="*/ 0 w 1188"/>
                      <a:gd name="T16" fmla="*/ 0 h 738"/>
                      <a:gd name="T17" fmla="*/ 1188 w 1188"/>
                      <a:gd name="T18" fmla="*/ 738 h 738"/>
                    </a:gdLst>
                    <a:ahLst/>
                    <a:cxnLst>
                      <a:cxn ang="T10">
                        <a:pos x="T0" y="T1"/>
                      </a:cxn>
                      <a:cxn ang="T11">
                        <a:pos x="T2" y="T3"/>
                      </a:cxn>
                      <a:cxn ang="T12">
                        <a:pos x="T4" y="T5"/>
                      </a:cxn>
                      <a:cxn ang="T13">
                        <a:pos x="T6" y="T7"/>
                      </a:cxn>
                      <a:cxn ang="T14">
                        <a:pos x="T8" y="T9"/>
                      </a:cxn>
                    </a:cxnLst>
                    <a:rect l="T15" t="T16" r="T17" b="T18"/>
                    <a:pathLst>
                      <a:path w="1188" h="738">
                        <a:moveTo>
                          <a:pt x="0" y="225"/>
                        </a:moveTo>
                        <a:lnTo>
                          <a:pt x="0" y="738"/>
                        </a:lnTo>
                        <a:lnTo>
                          <a:pt x="1188" y="360"/>
                        </a:lnTo>
                        <a:lnTo>
                          <a:pt x="1188" y="0"/>
                        </a:lnTo>
                        <a:lnTo>
                          <a:pt x="0" y="225"/>
                        </a:lnTo>
                        <a:close/>
                      </a:path>
                    </a:pathLst>
                  </a:custGeom>
                  <a:solidFill>
                    <a:srgbClr val="A0A0A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7" name="Freeform 200">
                    <a:extLst>
                      <a:ext uri="{FF2B5EF4-FFF2-40B4-BE49-F238E27FC236}">
                        <a16:creationId xmlns:a16="http://schemas.microsoft.com/office/drawing/2014/main" id="{80A20421-9353-4007-A12E-C24012575228}"/>
                      </a:ext>
                    </a:extLst>
                  </p:cNvPr>
                  <p:cNvSpPr>
                    <a:spLocks/>
                  </p:cNvSpPr>
                  <p:nvPr/>
                </p:nvSpPr>
                <p:spPr bwMode="auto">
                  <a:xfrm>
                    <a:off x="4993" y="1862"/>
                    <a:ext cx="147" cy="94"/>
                  </a:xfrm>
                  <a:custGeom>
                    <a:avLst/>
                    <a:gdLst>
                      <a:gd name="T0" fmla="*/ 0 w 882"/>
                      <a:gd name="T1" fmla="*/ 0 h 563"/>
                      <a:gd name="T2" fmla="*/ 0 w 882"/>
                      <a:gd name="T3" fmla="*/ 0 h 563"/>
                      <a:gd name="T4" fmla="*/ 0 w 882"/>
                      <a:gd name="T5" fmla="*/ 0 h 563"/>
                      <a:gd name="T6" fmla="*/ 0 w 882"/>
                      <a:gd name="T7" fmla="*/ 0 h 563"/>
                      <a:gd name="T8" fmla="*/ 0 w 882"/>
                      <a:gd name="T9" fmla="*/ 0 h 563"/>
                      <a:gd name="T10" fmla="*/ 0 60000 65536"/>
                      <a:gd name="T11" fmla="*/ 0 60000 65536"/>
                      <a:gd name="T12" fmla="*/ 0 60000 65536"/>
                      <a:gd name="T13" fmla="*/ 0 60000 65536"/>
                      <a:gd name="T14" fmla="*/ 0 60000 65536"/>
                      <a:gd name="T15" fmla="*/ 0 w 882"/>
                      <a:gd name="T16" fmla="*/ 0 h 563"/>
                      <a:gd name="T17" fmla="*/ 882 w 882"/>
                      <a:gd name="T18" fmla="*/ 563 h 563"/>
                    </a:gdLst>
                    <a:ahLst/>
                    <a:cxnLst>
                      <a:cxn ang="T10">
                        <a:pos x="T0" y="T1"/>
                      </a:cxn>
                      <a:cxn ang="T11">
                        <a:pos x="T2" y="T3"/>
                      </a:cxn>
                      <a:cxn ang="T12">
                        <a:pos x="T4" y="T5"/>
                      </a:cxn>
                      <a:cxn ang="T13">
                        <a:pos x="T6" y="T7"/>
                      </a:cxn>
                      <a:cxn ang="T14">
                        <a:pos x="T8" y="T9"/>
                      </a:cxn>
                    </a:cxnLst>
                    <a:rect l="T15" t="T16" r="T17" b="T18"/>
                    <a:pathLst>
                      <a:path w="882" h="563">
                        <a:moveTo>
                          <a:pt x="882" y="50"/>
                        </a:moveTo>
                        <a:lnTo>
                          <a:pt x="882" y="563"/>
                        </a:lnTo>
                        <a:lnTo>
                          <a:pt x="0" y="436"/>
                        </a:lnTo>
                        <a:lnTo>
                          <a:pt x="0" y="0"/>
                        </a:lnTo>
                        <a:lnTo>
                          <a:pt x="882" y="50"/>
                        </a:lnTo>
                        <a:close/>
                      </a:path>
                    </a:pathLst>
                  </a:custGeom>
                  <a:solidFill>
                    <a:srgbClr val="80808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8" name="Freeform 201">
                    <a:extLst>
                      <a:ext uri="{FF2B5EF4-FFF2-40B4-BE49-F238E27FC236}">
                        <a16:creationId xmlns:a16="http://schemas.microsoft.com/office/drawing/2014/main" id="{D42E3123-0F17-479E-AA5D-D1D0F1A1A8DE}"/>
                      </a:ext>
                    </a:extLst>
                  </p:cNvPr>
                  <p:cNvSpPr>
                    <a:spLocks/>
                  </p:cNvSpPr>
                  <p:nvPr/>
                </p:nvSpPr>
                <p:spPr bwMode="auto">
                  <a:xfrm>
                    <a:off x="4993" y="1833"/>
                    <a:ext cx="345" cy="38"/>
                  </a:xfrm>
                  <a:custGeom>
                    <a:avLst/>
                    <a:gdLst>
                      <a:gd name="T0" fmla="*/ 0 w 2070"/>
                      <a:gd name="T1" fmla="*/ 0 h 225"/>
                      <a:gd name="T2" fmla="*/ 0 w 2070"/>
                      <a:gd name="T3" fmla="*/ 0 h 225"/>
                      <a:gd name="T4" fmla="*/ 0 w 2070"/>
                      <a:gd name="T5" fmla="*/ 0 h 225"/>
                      <a:gd name="T6" fmla="*/ 0 w 2070"/>
                      <a:gd name="T7" fmla="*/ 0 h 225"/>
                      <a:gd name="T8" fmla="*/ 0 w 2070"/>
                      <a:gd name="T9" fmla="*/ 0 h 225"/>
                      <a:gd name="T10" fmla="*/ 0 60000 65536"/>
                      <a:gd name="T11" fmla="*/ 0 60000 65536"/>
                      <a:gd name="T12" fmla="*/ 0 60000 65536"/>
                      <a:gd name="T13" fmla="*/ 0 60000 65536"/>
                      <a:gd name="T14" fmla="*/ 0 60000 65536"/>
                      <a:gd name="T15" fmla="*/ 0 w 2070"/>
                      <a:gd name="T16" fmla="*/ 0 h 225"/>
                      <a:gd name="T17" fmla="*/ 2070 w 2070"/>
                      <a:gd name="T18" fmla="*/ 225 h 225"/>
                    </a:gdLst>
                    <a:ahLst/>
                    <a:cxnLst>
                      <a:cxn ang="T10">
                        <a:pos x="T0" y="T1"/>
                      </a:cxn>
                      <a:cxn ang="T11">
                        <a:pos x="T2" y="T3"/>
                      </a:cxn>
                      <a:cxn ang="T12">
                        <a:pos x="T4" y="T5"/>
                      </a:cxn>
                      <a:cxn ang="T13">
                        <a:pos x="T6" y="T7"/>
                      </a:cxn>
                      <a:cxn ang="T14">
                        <a:pos x="T8" y="T9"/>
                      </a:cxn>
                    </a:cxnLst>
                    <a:rect l="T15" t="T16" r="T17" b="T18"/>
                    <a:pathLst>
                      <a:path w="2070" h="225">
                        <a:moveTo>
                          <a:pt x="0" y="175"/>
                        </a:moveTo>
                        <a:lnTo>
                          <a:pt x="892" y="225"/>
                        </a:lnTo>
                        <a:lnTo>
                          <a:pt x="2070" y="0"/>
                        </a:lnTo>
                        <a:lnTo>
                          <a:pt x="1202" y="0"/>
                        </a:lnTo>
                        <a:lnTo>
                          <a:pt x="0" y="175"/>
                        </a:lnTo>
                        <a:close/>
                      </a:path>
                    </a:pathLst>
                  </a:custGeom>
                  <a:solidFill>
                    <a:srgbClr val="C0C0C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241" name="Freeform 202">
                  <a:extLst>
                    <a:ext uri="{FF2B5EF4-FFF2-40B4-BE49-F238E27FC236}">
                      <a16:creationId xmlns:a16="http://schemas.microsoft.com/office/drawing/2014/main" id="{7911E7DD-7E02-4CC8-8900-218C4FB4E978}"/>
                    </a:ext>
                  </a:extLst>
                </p:cNvPr>
                <p:cNvSpPr>
                  <a:spLocks/>
                </p:cNvSpPr>
                <p:nvPr/>
              </p:nvSpPr>
              <p:spPr bwMode="auto">
                <a:xfrm>
                  <a:off x="5105" y="1823"/>
                  <a:ext cx="126" cy="35"/>
                </a:xfrm>
                <a:custGeom>
                  <a:avLst/>
                  <a:gdLst>
                    <a:gd name="T0" fmla="*/ 0 w 751"/>
                    <a:gd name="T1" fmla="*/ 0 h 210"/>
                    <a:gd name="T2" fmla="*/ 0 w 751"/>
                    <a:gd name="T3" fmla="*/ 0 h 210"/>
                    <a:gd name="T4" fmla="*/ 0 w 751"/>
                    <a:gd name="T5" fmla="*/ 0 h 210"/>
                    <a:gd name="T6" fmla="*/ 0 w 751"/>
                    <a:gd name="T7" fmla="*/ 0 h 210"/>
                    <a:gd name="T8" fmla="*/ 0 w 751"/>
                    <a:gd name="T9" fmla="*/ 0 h 210"/>
                    <a:gd name="T10" fmla="*/ 0 w 751"/>
                    <a:gd name="T11" fmla="*/ 0 h 210"/>
                    <a:gd name="T12" fmla="*/ 0 60000 65536"/>
                    <a:gd name="T13" fmla="*/ 0 60000 65536"/>
                    <a:gd name="T14" fmla="*/ 0 60000 65536"/>
                    <a:gd name="T15" fmla="*/ 0 60000 65536"/>
                    <a:gd name="T16" fmla="*/ 0 60000 65536"/>
                    <a:gd name="T17" fmla="*/ 0 60000 65536"/>
                    <a:gd name="T18" fmla="*/ 0 w 751"/>
                    <a:gd name="T19" fmla="*/ 0 h 210"/>
                    <a:gd name="T20" fmla="*/ 751 w 751"/>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751" h="210">
                      <a:moveTo>
                        <a:pt x="0" y="120"/>
                      </a:moveTo>
                      <a:lnTo>
                        <a:pt x="0" y="188"/>
                      </a:lnTo>
                      <a:lnTo>
                        <a:pt x="351" y="210"/>
                      </a:lnTo>
                      <a:lnTo>
                        <a:pt x="751" y="135"/>
                      </a:lnTo>
                      <a:lnTo>
                        <a:pt x="751" y="0"/>
                      </a:lnTo>
                      <a:lnTo>
                        <a:pt x="0" y="120"/>
                      </a:lnTo>
                      <a:close/>
                    </a:path>
                  </a:pathLst>
                </a:custGeom>
                <a:solidFill>
                  <a:srgbClr val="60606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nvGrpSpPr>
                <p:cNvPr id="242" name="Group 203">
                  <a:extLst>
                    <a:ext uri="{FF2B5EF4-FFF2-40B4-BE49-F238E27FC236}">
                      <a16:creationId xmlns:a16="http://schemas.microsoft.com/office/drawing/2014/main" id="{3230CCED-9E01-4CC0-B85C-17D7D6AB809A}"/>
                    </a:ext>
                  </a:extLst>
                </p:cNvPr>
                <p:cNvGrpSpPr>
                  <a:grpSpLocks/>
                </p:cNvGrpSpPr>
                <p:nvPr/>
              </p:nvGrpSpPr>
              <p:grpSpPr bwMode="auto">
                <a:xfrm>
                  <a:off x="5020" y="1674"/>
                  <a:ext cx="279" cy="176"/>
                  <a:chOff x="5020" y="1674"/>
                  <a:chExt cx="279" cy="176"/>
                </a:xfrm>
              </p:grpSpPr>
              <p:sp>
                <p:nvSpPr>
                  <p:cNvPr id="243" name="Freeform 204">
                    <a:extLst>
                      <a:ext uri="{FF2B5EF4-FFF2-40B4-BE49-F238E27FC236}">
                        <a16:creationId xmlns:a16="http://schemas.microsoft.com/office/drawing/2014/main" id="{9097BEA9-4E6B-4DAE-8FB6-9DE55EFEC9C4}"/>
                      </a:ext>
                    </a:extLst>
                  </p:cNvPr>
                  <p:cNvSpPr>
                    <a:spLocks/>
                  </p:cNvSpPr>
                  <p:nvPr/>
                </p:nvSpPr>
                <p:spPr bwMode="auto">
                  <a:xfrm>
                    <a:off x="5139" y="1674"/>
                    <a:ext cx="160" cy="172"/>
                  </a:xfrm>
                  <a:custGeom>
                    <a:avLst/>
                    <a:gdLst>
                      <a:gd name="T0" fmla="*/ 0 w 960"/>
                      <a:gd name="T1" fmla="*/ 0 h 1031"/>
                      <a:gd name="T2" fmla="*/ 0 w 960"/>
                      <a:gd name="T3" fmla="*/ 0 h 1031"/>
                      <a:gd name="T4" fmla="*/ 0 w 960"/>
                      <a:gd name="T5" fmla="*/ 0 h 1031"/>
                      <a:gd name="T6" fmla="*/ 0 w 960"/>
                      <a:gd name="T7" fmla="*/ 0 h 1031"/>
                      <a:gd name="T8" fmla="*/ 0 w 960"/>
                      <a:gd name="T9" fmla="*/ 0 h 1031"/>
                      <a:gd name="T10" fmla="*/ 0 60000 65536"/>
                      <a:gd name="T11" fmla="*/ 0 60000 65536"/>
                      <a:gd name="T12" fmla="*/ 0 60000 65536"/>
                      <a:gd name="T13" fmla="*/ 0 60000 65536"/>
                      <a:gd name="T14" fmla="*/ 0 60000 65536"/>
                      <a:gd name="T15" fmla="*/ 0 w 960"/>
                      <a:gd name="T16" fmla="*/ 0 h 1031"/>
                      <a:gd name="T17" fmla="*/ 960 w 960"/>
                      <a:gd name="T18" fmla="*/ 1031 h 1031"/>
                    </a:gdLst>
                    <a:ahLst/>
                    <a:cxnLst>
                      <a:cxn ang="T10">
                        <a:pos x="T0" y="T1"/>
                      </a:cxn>
                      <a:cxn ang="T11">
                        <a:pos x="T2" y="T3"/>
                      </a:cxn>
                      <a:cxn ang="T12">
                        <a:pos x="T4" y="T5"/>
                      </a:cxn>
                      <a:cxn ang="T13">
                        <a:pos x="T6" y="T7"/>
                      </a:cxn>
                      <a:cxn ang="T14">
                        <a:pos x="T8" y="T9"/>
                      </a:cxn>
                    </a:cxnLst>
                    <a:rect l="T15" t="T16" r="T17" b="T18"/>
                    <a:pathLst>
                      <a:path w="960" h="1031">
                        <a:moveTo>
                          <a:pt x="135" y="1031"/>
                        </a:moveTo>
                        <a:lnTo>
                          <a:pt x="0" y="33"/>
                        </a:lnTo>
                        <a:lnTo>
                          <a:pt x="827" y="0"/>
                        </a:lnTo>
                        <a:lnTo>
                          <a:pt x="960" y="889"/>
                        </a:lnTo>
                        <a:lnTo>
                          <a:pt x="135" y="1031"/>
                        </a:lnTo>
                        <a:close/>
                      </a:path>
                    </a:pathLst>
                  </a:custGeom>
                  <a:solidFill>
                    <a:srgbClr val="A0A0A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4" name="Freeform 205">
                    <a:extLst>
                      <a:ext uri="{FF2B5EF4-FFF2-40B4-BE49-F238E27FC236}">
                        <a16:creationId xmlns:a16="http://schemas.microsoft.com/office/drawing/2014/main" id="{B631C3B6-1C55-4E0F-AC2C-22C29963DB9C}"/>
                      </a:ext>
                    </a:extLst>
                  </p:cNvPr>
                  <p:cNvSpPr>
                    <a:spLocks/>
                  </p:cNvSpPr>
                  <p:nvPr/>
                </p:nvSpPr>
                <p:spPr bwMode="auto">
                  <a:xfrm>
                    <a:off x="5020" y="1679"/>
                    <a:ext cx="141" cy="171"/>
                  </a:xfrm>
                  <a:custGeom>
                    <a:avLst/>
                    <a:gdLst>
                      <a:gd name="T0" fmla="*/ 0 w 850"/>
                      <a:gd name="T1" fmla="*/ 0 h 1026"/>
                      <a:gd name="T2" fmla="*/ 0 w 850"/>
                      <a:gd name="T3" fmla="*/ 0 h 1026"/>
                      <a:gd name="T4" fmla="*/ 0 w 850"/>
                      <a:gd name="T5" fmla="*/ 0 h 1026"/>
                      <a:gd name="T6" fmla="*/ 0 w 850"/>
                      <a:gd name="T7" fmla="*/ 0 h 1026"/>
                      <a:gd name="T8" fmla="*/ 0 w 850"/>
                      <a:gd name="T9" fmla="*/ 0 h 1026"/>
                      <a:gd name="T10" fmla="*/ 0 60000 65536"/>
                      <a:gd name="T11" fmla="*/ 0 60000 65536"/>
                      <a:gd name="T12" fmla="*/ 0 60000 65536"/>
                      <a:gd name="T13" fmla="*/ 0 60000 65536"/>
                      <a:gd name="T14" fmla="*/ 0 60000 65536"/>
                      <a:gd name="T15" fmla="*/ 0 w 850"/>
                      <a:gd name="T16" fmla="*/ 0 h 1026"/>
                      <a:gd name="T17" fmla="*/ 850 w 850"/>
                      <a:gd name="T18" fmla="*/ 1026 h 1026"/>
                    </a:gdLst>
                    <a:ahLst/>
                    <a:cxnLst>
                      <a:cxn ang="T10">
                        <a:pos x="T0" y="T1"/>
                      </a:cxn>
                      <a:cxn ang="T11">
                        <a:pos x="T2" y="T3"/>
                      </a:cxn>
                      <a:cxn ang="T12">
                        <a:pos x="T4" y="T5"/>
                      </a:cxn>
                      <a:cxn ang="T13">
                        <a:pos x="T6" y="T7"/>
                      </a:cxn>
                      <a:cxn ang="T14">
                        <a:pos x="T8" y="T9"/>
                      </a:cxn>
                    </a:cxnLst>
                    <a:rect l="T15" t="T16" r="T17" b="T18"/>
                    <a:pathLst>
                      <a:path w="850" h="1026">
                        <a:moveTo>
                          <a:pt x="715" y="0"/>
                        </a:moveTo>
                        <a:lnTo>
                          <a:pt x="0" y="228"/>
                        </a:lnTo>
                        <a:lnTo>
                          <a:pt x="102" y="1026"/>
                        </a:lnTo>
                        <a:lnTo>
                          <a:pt x="850" y="1000"/>
                        </a:lnTo>
                        <a:lnTo>
                          <a:pt x="715" y="0"/>
                        </a:lnTo>
                        <a:close/>
                      </a:path>
                    </a:pathLst>
                  </a:custGeom>
                  <a:solidFill>
                    <a:srgbClr val="80808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5" name="Freeform 206">
                    <a:extLst>
                      <a:ext uri="{FF2B5EF4-FFF2-40B4-BE49-F238E27FC236}">
                        <a16:creationId xmlns:a16="http://schemas.microsoft.com/office/drawing/2014/main" id="{9B0CE7AC-A7AD-42AA-A66A-F8A2B353690A}"/>
                      </a:ext>
                    </a:extLst>
                  </p:cNvPr>
                  <p:cNvSpPr>
                    <a:spLocks/>
                  </p:cNvSpPr>
                  <p:nvPr/>
                </p:nvSpPr>
                <p:spPr bwMode="auto">
                  <a:xfrm>
                    <a:off x="5166" y="1691"/>
                    <a:ext cx="115" cy="129"/>
                  </a:xfrm>
                  <a:custGeom>
                    <a:avLst/>
                    <a:gdLst>
                      <a:gd name="T0" fmla="*/ 0 w 689"/>
                      <a:gd name="T1" fmla="*/ 0 h 778"/>
                      <a:gd name="T2" fmla="*/ 0 w 689"/>
                      <a:gd name="T3" fmla="*/ 0 h 778"/>
                      <a:gd name="T4" fmla="*/ 0 w 689"/>
                      <a:gd name="T5" fmla="*/ 0 h 778"/>
                      <a:gd name="T6" fmla="*/ 0 w 689"/>
                      <a:gd name="T7" fmla="*/ 0 h 778"/>
                      <a:gd name="T8" fmla="*/ 0 w 689"/>
                      <a:gd name="T9" fmla="*/ 0 h 778"/>
                      <a:gd name="T10" fmla="*/ 0 60000 65536"/>
                      <a:gd name="T11" fmla="*/ 0 60000 65536"/>
                      <a:gd name="T12" fmla="*/ 0 60000 65536"/>
                      <a:gd name="T13" fmla="*/ 0 60000 65536"/>
                      <a:gd name="T14" fmla="*/ 0 60000 65536"/>
                      <a:gd name="T15" fmla="*/ 0 w 689"/>
                      <a:gd name="T16" fmla="*/ 0 h 778"/>
                      <a:gd name="T17" fmla="*/ 689 w 689"/>
                      <a:gd name="T18" fmla="*/ 778 h 778"/>
                    </a:gdLst>
                    <a:ahLst/>
                    <a:cxnLst>
                      <a:cxn ang="T10">
                        <a:pos x="T0" y="T1"/>
                      </a:cxn>
                      <a:cxn ang="T11">
                        <a:pos x="T2" y="T3"/>
                      </a:cxn>
                      <a:cxn ang="T12">
                        <a:pos x="T4" y="T5"/>
                      </a:cxn>
                      <a:cxn ang="T13">
                        <a:pos x="T6" y="T7"/>
                      </a:cxn>
                      <a:cxn ang="T14">
                        <a:pos x="T8" y="T9"/>
                      </a:cxn>
                    </a:cxnLst>
                    <a:rect l="T15" t="T16" r="T17" b="T18"/>
                    <a:pathLst>
                      <a:path w="689" h="778">
                        <a:moveTo>
                          <a:pt x="0" y="36"/>
                        </a:moveTo>
                        <a:lnTo>
                          <a:pt x="98" y="778"/>
                        </a:lnTo>
                        <a:lnTo>
                          <a:pt x="689" y="689"/>
                        </a:lnTo>
                        <a:lnTo>
                          <a:pt x="587" y="0"/>
                        </a:lnTo>
                        <a:lnTo>
                          <a:pt x="0" y="36"/>
                        </a:lnTo>
                        <a:close/>
                      </a:path>
                    </a:pathLst>
                  </a:custGeom>
                  <a:solidFill>
                    <a:srgbClr val="00C0C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nvGrpSpPr>
              <p:cNvPr id="232" name="Group 207">
                <a:extLst>
                  <a:ext uri="{FF2B5EF4-FFF2-40B4-BE49-F238E27FC236}">
                    <a16:creationId xmlns:a16="http://schemas.microsoft.com/office/drawing/2014/main" id="{700E6447-A284-40FA-B128-366D391443D3}"/>
                  </a:ext>
                </a:extLst>
              </p:cNvPr>
              <p:cNvGrpSpPr>
                <a:grpSpLocks/>
              </p:cNvGrpSpPr>
              <p:nvPr/>
            </p:nvGrpSpPr>
            <p:grpSpPr bwMode="auto">
              <a:xfrm>
                <a:off x="5212" y="1846"/>
                <a:ext cx="113" cy="80"/>
                <a:chOff x="5212" y="1846"/>
                <a:chExt cx="113" cy="80"/>
              </a:xfrm>
            </p:grpSpPr>
            <p:sp>
              <p:nvSpPr>
                <p:cNvPr id="233" name="Freeform 208">
                  <a:extLst>
                    <a:ext uri="{FF2B5EF4-FFF2-40B4-BE49-F238E27FC236}">
                      <a16:creationId xmlns:a16="http://schemas.microsoft.com/office/drawing/2014/main" id="{5043E207-76EF-4ED6-A92F-F3E49CCC1BCA}"/>
                    </a:ext>
                  </a:extLst>
                </p:cNvPr>
                <p:cNvSpPr>
                  <a:spLocks/>
                </p:cNvSpPr>
                <p:nvPr/>
              </p:nvSpPr>
              <p:spPr bwMode="auto">
                <a:xfrm>
                  <a:off x="5212" y="1846"/>
                  <a:ext cx="112" cy="80"/>
                </a:xfrm>
                <a:custGeom>
                  <a:avLst/>
                  <a:gdLst>
                    <a:gd name="T0" fmla="*/ 0 w 674"/>
                    <a:gd name="T1" fmla="*/ 0 h 482"/>
                    <a:gd name="T2" fmla="*/ 0 w 674"/>
                    <a:gd name="T3" fmla="*/ 0 h 482"/>
                    <a:gd name="T4" fmla="*/ 0 w 674"/>
                    <a:gd name="T5" fmla="*/ 0 h 482"/>
                    <a:gd name="T6" fmla="*/ 0 w 674"/>
                    <a:gd name="T7" fmla="*/ 0 h 482"/>
                    <a:gd name="T8" fmla="*/ 0 w 674"/>
                    <a:gd name="T9" fmla="*/ 0 h 482"/>
                    <a:gd name="T10" fmla="*/ 0 60000 65536"/>
                    <a:gd name="T11" fmla="*/ 0 60000 65536"/>
                    <a:gd name="T12" fmla="*/ 0 60000 65536"/>
                    <a:gd name="T13" fmla="*/ 0 60000 65536"/>
                    <a:gd name="T14" fmla="*/ 0 60000 65536"/>
                    <a:gd name="T15" fmla="*/ 0 w 674"/>
                    <a:gd name="T16" fmla="*/ 0 h 482"/>
                    <a:gd name="T17" fmla="*/ 674 w 674"/>
                    <a:gd name="T18" fmla="*/ 482 h 482"/>
                  </a:gdLst>
                  <a:ahLst/>
                  <a:cxnLst>
                    <a:cxn ang="T10">
                      <a:pos x="T0" y="T1"/>
                    </a:cxn>
                    <a:cxn ang="T11">
                      <a:pos x="T2" y="T3"/>
                    </a:cxn>
                    <a:cxn ang="T12">
                      <a:pos x="T4" y="T5"/>
                    </a:cxn>
                    <a:cxn ang="T13">
                      <a:pos x="T6" y="T7"/>
                    </a:cxn>
                    <a:cxn ang="T14">
                      <a:pos x="T8" y="T9"/>
                    </a:cxn>
                  </a:cxnLst>
                  <a:rect l="T15" t="T16" r="T17" b="T18"/>
                  <a:pathLst>
                    <a:path w="674" h="482">
                      <a:moveTo>
                        <a:pt x="674" y="0"/>
                      </a:moveTo>
                      <a:lnTo>
                        <a:pt x="0" y="143"/>
                      </a:lnTo>
                      <a:lnTo>
                        <a:pt x="0" y="482"/>
                      </a:lnTo>
                      <a:lnTo>
                        <a:pt x="674" y="271"/>
                      </a:lnTo>
                      <a:lnTo>
                        <a:pt x="674" y="0"/>
                      </a:lnTo>
                      <a:close/>
                    </a:path>
                  </a:pathLst>
                </a:custGeom>
                <a:solidFill>
                  <a:srgbClr val="40404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4" name="Line 209">
                  <a:extLst>
                    <a:ext uri="{FF2B5EF4-FFF2-40B4-BE49-F238E27FC236}">
                      <a16:creationId xmlns:a16="http://schemas.microsoft.com/office/drawing/2014/main" id="{5BD29E87-EAD6-413D-BDCF-024A773E5BE3}"/>
                    </a:ext>
                  </a:extLst>
                </p:cNvPr>
                <p:cNvSpPr>
                  <a:spLocks noChangeShapeType="1"/>
                </p:cNvSpPr>
                <p:nvPr/>
              </p:nvSpPr>
              <p:spPr bwMode="auto">
                <a:xfrm flipV="1">
                  <a:off x="5286" y="1866"/>
                  <a:ext cx="30" cy="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5" name="Line 210">
                  <a:extLst>
                    <a:ext uri="{FF2B5EF4-FFF2-40B4-BE49-F238E27FC236}">
                      <a16:creationId xmlns:a16="http://schemas.microsoft.com/office/drawing/2014/main" id="{FC6E9036-6047-4EC1-B95D-66A1A2C5C5BA}"/>
                    </a:ext>
                  </a:extLst>
                </p:cNvPr>
                <p:cNvSpPr>
                  <a:spLocks noChangeShapeType="1"/>
                </p:cNvSpPr>
                <p:nvPr/>
              </p:nvSpPr>
              <p:spPr bwMode="auto">
                <a:xfrm flipH="1">
                  <a:off x="5231" y="1876"/>
                  <a:ext cx="39" cy="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6" name="Line 211">
                  <a:extLst>
                    <a:ext uri="{FF2B5EF4-FFF2-40B4-BE49-F238E27FC236}">
                      <a16:creationId xmlns:a16="http://schemas.microsoft.com/office/drawing/2014/main" id="{BF33822C-F230-4871-949B-226EE751738F}"/>
                    </a:ext>
                  </a:extLst>
                </p:cNvPr>
                <p:cNvSpPr>
                  <a:spLocks noChangeShapeType="1"/>
                </p:cNvSpPr>
                <p:nvPr/>
              </p:nvSpPr>
              <p:spPr bwMode="auto">
                <a:xfrm>
                  <a:off x="5277" y="1856"/>
                  <a:ext cx="1" cy="5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7" name="Line 212">
                  <a:extLst>
                    <a:ext uri="{FF2B5EF4-FFF2-40B4-BE49-F238E27FC236}">
                      <a16:creationId xmlns:a16="http://schemas.microsoft.com/office/drawing/2014/main" id="{376845EA-9946-4BA9-9F1C-A6EDC5114E54}"/>
                    </a:ext>
                  </a:extLst>
                </p:cNvPr>
                <p:cNvSpPr>
                  <a:spLocks noChangeShapeType="1"/>
                </p:cNvSpPr>
                <p:nvPr/>
              </p:nvSpPr>
              <p:spPr bwMode="auto">
                <a:xfrm>
                  <a:off x="5223" y="1868"/>
                  <a:ext cx="1" cy="5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8" name="Line 213">
                  <a:extLst>
                    <a:ext uri="{FF2B5EF4-FFF2-40B4-BE49-F238E27FC236}">
                      <a16:creationId xmlns:a16="http://schemas.microsoft.com/office/drawing/2014/main" id="{6339F20B-3C10-4FC2-A0BF-432793C7623E}"/>
                    </a:ext>
                  </a:extLst>
                </p:cNvPr>
                <p:cNvSpPr>
                  <a:spLocks noChangeShapeType="1"/>
                </p:cNvSpPr>
                <p:nvPr/>
              </p:nvSpPr>
              <p:spPr bwMode="auto">
                <a:xfrm flipH="1">
                  <a:off x="5223" y="1867"/>
                  <a:ext cx="102"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9" name="Line 214">
                  <a:extLst>
                    <a:ext uri="{FF2B5EF4-FFF2-40B4-BE49-F238E27FC236}">
                      <a16:creationId xmlns:a16="http://schemas.microsoft.com/office/drawing/2014/main" id="{74424F06-9411-4CA6-82B5-5E7B89183E95}"/>
                    </a:ext>
                  </a:extLst>
                </p:cNvPr>
                <p:cNvSpPr>
                  <a:spLocks noChangeShapeType="1"/>
                </p:cNvSpPr>
                <p:nvPr/>
              </p:nvSpPr>
              <p:spPr bwMode="auto">
                <a:xfrm flipV="1">
                  <a:off x="5223" y="1860"/>
                  <a:ext cx="102"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nvGrpSpPr>
            <p:cNvPr id="199" name="Group 215">
              <a:extLst>
                <a:ext uri="{FF2B5EF4-FFF2-40B4-BE49-F238E27FC236}">
                  <a16:creationId xmlns:a16="http://schemas.microsoft.com/office/drawing/2014/main" id="{FC2CD0BA-CF51-422A-887D-7F5AC93F3AC8}"/>
                </a:ext>
              </a:extLst>
            </p:cNvPr>
            <p:cNvGrpSpPr>
              <a:grpSpLocks/>
            </p:cNvGrpSpPr>
            <p:nvPr/>
          </p:nvGrpSpPr>
          <p:grpSpPr bwMode="auto">
            <a:xfrm>
              <a:off x="5170" y="1848"/>
              <a:ext cx="270" cy="138"/>
              <a:chOff x="5170" y="1848"/>
              <a:chExt cx="270" cy="138"/>
            </a:xfrm>
          </p:grpSpPr>
          <p:grpSp>
            <p:nvGrpSpPr>
              <p:cNvPr id="200" name="Group 216">
                <a:extLst>
                  <a:ext uri="{FF2B5EF4-FFF2-40B4-BE49-F238E27FC236}">
                    <a16:creationId xmlns:a16="http://schemas.microsoft.com/office/drawing/2014/main" id="{C10EEBC9-07A9-410F-BEF5-E75FF665F9AD}"/>
                  </a:ext>
                </a:extLst>
              </p:cNvPr>
              <p:cNvGrpSpPr>
                <a:grpSpLocks/>
              </p:cNvGrpSpPr>
              <p:nvPr/>
            </p:nvGrpSpPr>
            <p:grpSpPr bwMode="auto">
              <a:xfrm>
                <a:off x="5188" y="1923"/>
                <a:ext cx="43" cy="32"/>
                <a:chOff x="5188" y="1923"/>
                <a:chExt cx="43" cy="32"/>
              </a:xfrm>
            </p:grpSpPr>
            <p:sp>
              <p:nvSpPr>
                <p:cNvPr id="229" name="Freeform 217">
                  <a:extLst>
                    <a:ext uri="{FF2B5EF4-FFF2-40B4-BE49-F238E27FC236}">
                      <a16:creationId xmlns:a16="http://schemas.microsoft.com/office/drawing/2014/main" id="{C048A4E2-BB45-4B46-9286-B99E26D7F51C}"/>
                    </a:ext>
                  </a:extLst>
                </p:cNvPr>
                <p:cNvSpPr>
                  <a:spLocks/>
                </p:cNvSpPr>
                <p:nvPr/>
              </p:nvSpPr>
              <p:spPr bwMode="auto">
                <a:xfrm>
                  <a:off x="5188" y="1923"/>
                  <a:ext cx="12" cy="32"/>
                </a:xfrm>
                <a:custGeom>
                  <a:avLst/>
                  <a:gdLst>
                    <a:gd name="T0" fmla="*/ 0 w 75"/>
                    <a:gd name="T1" fmla="*/ 0 h 194"/>
                    <a:gd name="T2" fmla="*/ 0 w 75"/>
                    <a:gd name="T3" fmla="*/ 0 h 194"/>
                    <a:gd name="T4" fmla="*/ 0 w 75"/>
                    <a:gd name="T5" fmla="*/ 0 h 194"/>
                    <a:gd name="T6" fmla="*/ 0 w 75"/>
                    <a:gd name="T7" fmla="*/ 0 h 194"/>
                    <a:gd name="T8" fmla="*/ 0 w 75"/>
                    <a:gd name="T9" fmla="*/ 0 h 194"/>
                    <a:gd name="T10" fmla="*/ 0 60000 65536"/>
                    <a:gd name="T11" fmla="*/ 0 60000 65536"/>
                    <a:gd name="T12" fmla="*/ 0 60000 65536"/>
                    <a:gd name="T13" fmla="*/ 0 60000 65536"/>
                    <a:gd name="T14" fmla="*/ 0 60000 65536"/>
                    <a:gd name="T15" fmla="*/ 0 w 75"/>
                    <a:gd name="T16" fmla="*/ 0 h 194"/>
                    <a:gd name="T17" fmla="*/ 75 w 75"/>
                    <a:gd name="T18" fmla="*/ 194 h 194"/>
                  </a:gdLst>
                  <a:ahLst/>
                  <a:cxnLst>
                    <a:cxn ang="T10">
                      <a:pos x="T0" y="T1"/>
                    </a:cxn>
                    <a:cxn ang="T11">
                      <a:pos x="T2" y="T3"/>
                    </a:cxn>
                    <a:cxn ang="T12">
                      <a:pos x="T4" y="T5"/>
                    </a:cxn>
                    <a:cxn ang="T13">
                      <a:pos x="T6" y="T7"/>
                    </a:cxn>
                    <a:cxn ang="T14">
                      <a:pos x="T8" y="T9"/>
                    </a:cxn>
                  </a:cxnLst>
                  <a:rect l="T15" t="T16" r="T17" b="T18"/>
                  <a:pathLst>
                    <a:path w="75" h="194">
                      <a:moveTo>
                        <a:pt x="23" y="0"/>
                      </a:moveTo>
                      <a:lnTo>
                        <a:pt x="0" y="183"/>
                      </a:lnTo>
                      <a:lnTo>
                        <a:pt x="55" y="194"/>
                      </a:lnTo>
                      <a:lnTo>
                        <a:pt x="75" y="8"/>
                      </a:lnTo>
                      <a:lnTo>
                        <a:pt x="23" y="0"/>
                      </a:lnTo>
                      <a:close/>
                    </a:path>
                  </a:pathLst>
                </a:custGeom>
                <a:solidFill>
                  <a:srgbClr val="60606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0" name="Freeform 218">
                  <a:extLst>
                    <a:ext uri="{FF2B5EF4-FFF2-40B4-BE49-F238E27FC236}">
                      <a16:creationId xmlns:a16="http://schemas.microsoft.com/office/drawing/2014/main" id="{DF4F8D7D-4C5B-4922-AA40-411CDB6B6359}"/>
                    </a:ext>
                  </a:extLst>
                </p:cNvPr>
                <p:cNvSpPr>
                  <a:spLocks/>
                </p:cNvSpPr>
                <p:nvPr/>
              </p:nvSpPr>
              <p:spPr bwMode="auto">
                <a:xfrm>
                  <a:off x="5197" y="1927"/>
                  <a:ext cx="34" cy="28"/>
                </a:xfrm>
                <a:custGeom>
                  <a:avLst/>
                  <a:gdLst>
                    <a:gd name="T0" fmla="*/ 0 w 206"/>
                    <a:gd name="T1" fmla="*/ 0 h 168"/>
                    <a:gd name="T2" fmla="*/ 0 w 206"/>
                    <a:gd name="T3" fmla="*/ 0 h 168"/>
                    <a:gd name="T4" fmla="*/ 0 w 206"/>
                    <a:gd name="T5" fmla="*/ 0 h 168"/>
                    <a:gd name="T6" fmla="*/ 0 w 206"/>
                    <a:gd name="T7" fmla="*/ 0 h 168"/>
                    <a:gd name="T8" fmla="*/ 0 w 206"/>
                    <a:gd name="T9" fmla="*/ 0 h 168"/>
                    <a:gd name="T10" fmla="*/ 0 w 206"/>
                    <a:gd name="T11" fmla="*/ 0 h 168"/>
                    <a:gd name="T12" fmla="*/ 0 w 206"/>
                    <a:gd name="T13" fmla="*/ 0 h 168"/>
                    <a:gd name="T14" fmla="*/ 0 60000 65536"/>
                    <a:gd name="T15" fmla="*/ 0 60000 65536"/>
                    <a:gd name="T16" fmla="*/ 0 60000 65536"/>
                    <a:gd name="T17" fmla="*/ 0 60000 65536"/>
                    <a:gd name="T18" fmla="*/ 0 60000 65536"/>
                    <a:gd name="T19" fmla="*/ 0 60000 65536"/>
                    <a:gd name="T20" fmla="*/ 0 60000 65536"/>
                    <a:gd name="T21" fmla="*/ 0 w 206"/>
                    <a:gd name="T22" fmla="*/ 0 h 168"/>
                    <a:gd name="T23" fmla="*/ 206 w 206"/>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 h="168">
                      <a:moveTo>
                        <a:pt x="17" y="5"/>
                      </a:moveTo>
                      <a:lnTo>
                        <a:pt x="0" y="168"/>
                      </a:lnTo>
                      <a:lnTo>
                        <a:pt x="206" y="84"/>
                      </a:lnTo>
                      <a:lnTo>
                        <a:pt x="126" y="58"/>
                      </a:lnTo>
                      <a:lnTo>
                        <a:pt x="52" y="97"/>
                      </a:lnTo>
                      <a:lnTo>
                        <a:pt x="75" y="0"/>
                      </a:lnTo>
                      <a:lnTo>
                        <a:pt x="17" y="5"/>
                      </a:lnTo>
                      <a:close/>
                    </a:path>
                  </a:pathLst>
                </a:custGeom>
                <a:solidFill>
                  <a:srgbClr val="40404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201" name="Group 219">
                <a:extLst>
                  <a:ext uri="{FF2B5EF4-FFF2-40B4-BE49-F238E27FC236}">
                    <a16:creationId xmlns:a16="http://schemas.microsoft.com/office/drawing/2014/main" id="{77C61DB6-D66E-4233-BF10-DC56B6944755}"/>
                  </a:ext>
                </a:extLst>
              </p:cNvPr>
              <p:cNvGrpSpPr>
                <a:grpSpLocks/>
              </p:cNvGrpSpPr>
              <p:nvPr/>
            </p:nvGrpSpPr>
            <p:grpSpPr bwMode="auto">
              <a:xfrm>
                <a:off x="5170" y="1848"/>
                <a:ext cx="270" cy="138"/>
                <a:chOff x="5170" y="1848"/>
                <a:chExt cx="270" cy="138"/>
              </a:xfrm>
            </p:grpSpPr>
            <p:sp>
              <p:nvSpPr>
                <p:cNvPr id="202" name="Freeform 220">
                  <a:extLst>
                    <a:ext uri="{FF2B5EF4-FFF2-40B4-BE49-F238E27FC236}">
                      <a16:creationId xmlns:a16="http://schemas.microsoft.com/office/drawing/2014/main" id="{661E54F5-F168-4D1F-83AF-E1D800AF3296}"/>
                    </a:ext>
                  </a:extLst>
                </p:cNvPr>
                <p:cNvSpPr>
                  <a:spLocks/>
                </p:cNvSpPr>
                <p:nvPr/>
              </p:nvSpPr>
              <p:spPr bwMode="auto">
                <a:xfrm>
                  <a:off x="5175" y="1848"/>
                  <a:ext cx="264" cy="122"/>
                </a:xfrm>
                <a:custGeom>
                  <a:avLst/>
                  <a:gdLst>
                    <a:gd name="T0" fmla="*/ 0 w 1583"/>
                    <a:gd name="T1" fmla="*/ 0 h 729"/>
                    <a:gd name="T2" fmla="*/ 0 w 1583"/>
                    <a:gd name="T3" fmla="*/ 0 h 729"/>
                    <a:gd name="T4" fmla="*/ 0 w 1583"/>
                    <a:gd name="T5" fmla="*/ 0 h 729"/>
                    <a:gd name="T6" fmla="*/ 0 w 1583"/>
                    <a:gd name="T7" fmla="*/ 0 h 729"/>
                    <a:gd name="T8" fmla="*/ 0 w 1583"/>
                    <a:gd name="T9" fmla="*/ 0 h 729"/>
                    <a:gd name="T10" fmla="*/ 0 60000 65536"/>
                    <a:gd name="T11" fmla="*/ 0 60000 65536"/>
                    <a:gd name="T12" fmla="*/ 0 60000 65536"/>
                    <a:gd name="T13" fmla="*/ 0 60000 65536"/>
                    <a:gd name="T14" fmla="*/ 0 60000 65536"/>
                    <a:gd name="T15" fmla="*/ 0 w 1583"/>
                    <a:gd name="T16" fmla="*/ 0 h 729"/>
                    <a:gd name="T17" fmla="*/ 1583 w 1583"/>
                    <a:gd name="T18" fmla="*/ 729 h 729"/>
                  </a:gdLst>
                  <a:ahLst/>
                  <a:cxnLst>
                    <a:cxn ang="T10">
                      <a:pos x="T0" y="T1"/>
                    </a:cxn>
                    <a:cxn ang="T11">
                      <a:pos x="T2" y="T3"/>
                    </a:cxn>
                    <a:cxn ang="T12">
                      <a:pos x="T4" y="T5"/>
                    </a:cxn>
                    <a:cxn ang="T13">
                      <a:pos x="T6" y="T7"/>
                    </a:cxn>
                    <a:cxn ang="T14">
                      <a:pos x="T8" y="T9"/>
                    </a:cxn>
                  </a:cxnLst>
                  <a:rect l="T15" t="T16" r="T17" b="T18"/>
                  <a:pathLst>
                    <a:path w="1583" h="729">
                      <a:moveTo>
                        <a:pt x="0" y="309"/>
                      </a:moveTo>
                      <a:lnTo>
                        <a:pt x="759" y="729"/>
                      </a:lnTo>
                      <a:lnTo>
                        <a:pt x="1583" y="318"/>
                      </a:lnTo>
                      <a:lnTo>
                        <a:pt x="951" y="0"/>
                      </a:lnTo>
                      <a:lnTo>
                        <a:pt x="0" y="309"/>
                      </a:lnTo>
                      <a:close/>
                    </a:path>
                  </a:pathLst>
                </a:custGeom>
                <a:solidFill>
                  <a:srgbClr val="80808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3" name="Freeform 221">
                  <a:extLst>
                    <a:ext uri="{FF2B5EF4-FFF2-40B4-BE49-F238E27FC236}">
                      <a16:creationId xmlns:a16="http://schemas.microsoft.com/office/drawing/2014/main" id="{67B88A08-6252-47BD-A6D5-EA3C93C41C9F}"/>
                    </a:ext>
                  </a:extLst>
                </p:cNvPr>
                <p:cNvSpPr>
                  <a:spLocks/>
                </p:cNvSpPr>
                <p:nvPr/>
              </p:nvSpPr>
              <p:spPr bwMode="auto">
                <a:xfrm>
                  <a:off x="5170" y="1899"/>
                  <a:ext cx="133" cy="86"/>
                </a:xfrm>
                <a:custGeom>
                  <a:avLst/>
                  <a:gdLst>
                    <a:gd name="T0" fmla="*/ 0 w 792"/>
                    <a:gd name="T1" fmla="*/ 0 h 516"/>
                    <a:gd name="T2" fmla="*/ 0 w 792"/>
                    <a:gd name="T3" fmla="*/ 0 h 516"/>
                    <a:gd name="T4" fmla="*/ 0 w 792"/>
                    <a:gd name="T5" fmla="*/ 0 h 516"/>
                    <a:gd name="T6" fmla="*/ 0 w 792"/>
                    <a:gd name="T7" fmla="*/ 0 h 516"/>
                    <a:gd name="T8" fmla="*/ 0 w 792"/>
                    <a:gd name="T9" fmla="*/ 0 h 516"/>
                    <a:gd name="T10" fmla="*/ 0 60000 65536"/>
                    <a:gd name="T11" fmla="*/ 0 60000 65536"/>
                    <a:gd name="T12" fmla="*/ 0 60000 65536"/>
                    <a:gd name="T13" fmla="*/ 0 60000 65536"/>
                    <a:gd name="T14" fmla="*/ 0 60000 65536"/>
                    <a:gd name="T15" fmla="*/ 0 w 792"/>
                    <a:gd name="T16" fmla="*/ 0 h 516"/>
                    <a:gd name="T17" fmla="*/ 792 w 792"/>
                    <a:gd name="T18" fmla="*/ 516 h 516"/>
                  </a:gdLst>
                  <a:ahLst/>
                  <a:cxnLst>
                    <a:cxn ang="T10">
                      <a:pos x="T0" y="T1"/>
                    </a:cxn>
                    <a:cxn ang="T11">
                      <a:pos x="T2" y="T3"/>
                    </a:cxn>
                    <a:cxn ang="T12">
                      <a:pos x="T4" y="T5"/>
                    </a:cxn>
                    <a:cxn ang="T13">
                      <a:pos x="T6" y="T7"/>
                    </a:cxn>
                    <a:cxn ang="T14">
                      <a:pos x="T8" y="T9"/>
                    </a:cxn>
                  </a:cxnLst>
                  <a:rect l="T15" t="T16" r="T17" b="T18"/>
                  <a:pathLst>
                    <a:path w="792" h="516">
                      <a:moveTo>
                        <a:pt x="28" y="0"/>
                      </a:moveTo>
                      <a:lnTo>
                        <a:pt x="792" y="426"/>
                      </a:lnTo>
                      <a:lnTo>
                        <a:pt x="770" y="516"/>
                      </a:lnTo>
                      <a:lnTo>
                        <a:pt x="0" y="82"/>
                      </a:lnTo>
                      <a:lnTo>
                        <a:pt x="28" y="0"/>
                      </a:lnTo>
                      <a:close/>
                    </a:path>
                  </a:pathLst>
                </a:custGeom>
                <a:solidFill>
                  <a:srgbClr val="60606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4" name="Freeform 222">
                  <a:extLst>
                    <a:ext uri="{FF2B5EF4-FFF2-40B4-BE49-F238E27FC236}">
                      <a16:creationId xmlns:a16="http://schemas.microsoft.com/office/drawing/2014/main" id="{C47CBB7F-9028-4265-949D-2CD6B7037324}"/>
                    </a:ext>
                  </a:extLst>
                </p:cNvPr>
                <p:cNvSpPr>
                  <a:spLocks/>
                </p:cNvSpPr>
                <p:nvPr/>
              </p:nvSpPr>
              <p:spPr bwMode="auto">
                <a:xfrm>
                  <a:off x="5299" y="1901"/>
                  <a:ext cx="141" cy="85"/>
                </a:xfrm>
                <a:custGeom>
                  <a:avLst/>
                  <a:gdLst>
                    <a:gd name="T0" fmla="*/ 0 w 846"/>
                    <a:gd name="T1" fmla="*/ 0 h 507"/>
                    <a:gd name="T2" fmla="*/ 0 w 846"/>
                    <a:gd name="T3" fmla="*/ 0 h 507"/>
                    <a:gd name="T4" fmla="*/ 0 w 846"/>
                    <a:gd name="T5" fmla="*/ 0 h 507"/>
                    <a:gd name="T6" fmla="*/ 0 w 846"/>
                    <a:gd name="T7" fmla="*/ 0 h 507"/>
                    <a:gd name="T8" fmla="*/ 0 w 846"/>
                    <a:gd name="T9" fmla="*/ 0 h 507"/>
                    <a:gd name="T10" fmla="*/ 0 60000 65536"/>
                    <a:gd name="T11" fmla="*/ 0 60000 65536"/>
                    <a:gd name="T12" fmla="*/ 0 60000 65536"/>
                    <a:gd name="T13" fmla="*/ 0 60000 65536"/>
                    <a:gd name="T14" fmla="*/ 0 60000 65536"/>
                    <a:gd name="T15" fmla="*/ 0 w 846"/>
                    <a:gd name="T16" fmla="*/ 0 h 507"/>
                    <a:gd name="T17" fmla="*/ 846 w 846"/>
                    <a:gd name="T18" fmla="*/ 507 h 507"/>
                  </a:gdLst>
                  <a:ahLst/>
                  <a:cxnLst>
                    <a:cxn ang="T10">
                      <a:pos x="T0" y="T1"/>
                    </a:cxn>
                    <a:cxn ang="T11">
                      <a:pos x="T2" y="T3"/>
                    </a:cxn>
                    <a:cxn ang="T12">
                      <a:pos x="T4" y="T5"/>
                    </a:cxn>
                    <a:cxn ang="T13">
                      <a:pos x="T6" y="T7"/>
                    </a:cxn>
                    <a:cxn ang="T14">
                      <a:pos x="T8" y="T9"/>
                    </a:cxn>
                  </a:cxnLst>
                  <a:rect l="T15" t="T16" r="T17" b="T18"/>
                  <a:pathLst>
                    <a:path w="846" h="507">
                      <a:moveTo>
                        <a:pt x="0" y="507"/>
                      </a:moveTo>
                      <a:lnTo>
                        <a:pt x="25" y="411"/>
                      </a:lnTo>
                      <a:lnTo>
                        <a:pt x="846" y="0"/>
                      </a:lnTo>
                      <a:lnTo>
                        <a:pt x="817" y="76"/>
                      </a:lnTo>
                      <a:lnTo>
                        <a:pt x="0" y="507"/>
                      </a:lnTo>
                      <a:close/>
                    </a:path>
                  </a:pathLst>
                </a:custGeom>
                <a:solidFill>
                  <a:srgbClr val="40404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5" name="Freeform 223">
                  <a:extLst>
                    <a:ext uri="{FF2B5EF4-FFF2-40B4-BE49-F238E27FC236}">
                      <a16:creationId xmlns:a16="http://schemas.microsoft.com/office/drawing/2014/main" id="{7E8A6BCA-97BF-48A6-9B38-F7EEF64D4DDD}"/>
                    </a:ext>
                  </a:extLst>
                </p:cNvPr>
                <p:cNvSpPr>
                  <a:spLocks/>
                </p:cNvSpPr>
                <p:nvPr/>
              </p:nvSpPr>
              <p:spPr bwMode="auto">
                <a:xfrm>
                  <a:off x="5227" y="1905"/>
                  <a:ext cx="106" cy="54"/>
                </a:xfrm>
                <a:custGeom>
                  <a:avLst/>
                  <a:gdLst>
                    <a:gd name="T0" fmla="*/ 0 w 637"/>
                    <a:gd name="T1" fmla="*/ 0 h 321"/>
                    <a:gd name="T2" fmla="*/ 0 w 637"/>
                    <a:gd name="T3" fmla="*/ 0 h 321"/>
                    <a:gd name="T4" fmla="*/ 0 w 637"/>
                    <a:gd name="T5" fmla="*/ 0 h 321"/>
                    <a:gd name="T6" fmla="*/ 0 w 637"/>
                    <a:gd name="T7" fmla="*/ 0 h 321"/>
                    <a:gd name="T8" fmla="*/ 0 w 637"/>
                    <a:gd name="T9" fmla="*/ 0 h 321"/>
                    <a:gd name="T10" fmla="*/ 0 60000 65536"/>
                    <a:gd name="T11" fmla="*/ 0 60000 65536"/>
                    <a:gd name="T12" fmla="*/ 0 60000 65536"/>
                    <a:gd name="T13" fmla="*/ 0 60000 65536"/>
                    <a:gd name="T14" fmla="*/ 0 60000 65536"/>
                    <a:gd name="T15" fmla="*/ 0 w 637"/>
                    <a:gd name="T16" fmla="*/ 0 h 321"/>
                    <a:gd name="T17" fmla="*/ 637 w 637"/>
                    <a:gd name="T18" fmla="*/ 321 h 321"/>
                  </a:gdLst>
                  <a:ahLst/>
                  <a:cxnLst>
                    <a:cxn ang="T10">
                      <a:pos x="T0" y="T1"/>
                    </a:cxn>
                    <a:cxn ang="T11">
                      <a:pos x="T2" y="T3"/>
                    </a:cxn>
                    <a:cxn ang="T12">
                      <a:pos x="T4" y="T5"/>
                    </a:cxn>
                    <a:cxn ang="T13">
                      <a:pos x="T6" y="T7"/>
                    </a:cxn>
                    <a:cxn ang="T14">
                      <a:pos x="T8" y="T9"/>
                    </a:cxn>
                  </a:cxnLst>
                  <a:rect l="T15" t="T16" r="T17" b="T18"/>
                  <a:pathLst>
                    <a:path w="637" h="321">
                      <a:moveTo>
                        <a:pt x="0" y="83"/>
                      </a:moveTo>
                      <a:lnTo>
                        <a:pt x="220" y="0"/>
                      </a:lnTo>
                      <a:lnTo>
                        <a:pt x="637" y="224"/>
                      </a:lnTo>
                      <a:lnTo>
                        <a:pt x="425" y="321"/>
                      </a:lnTo>
                      <a:lnTo>
                        <a:pt x="0" y="83"/>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6" name="Freeform 224">
                  <a:extLst>
                    <a:ext uri="{FF2B5EF4-FFF2-40B4-BE49-F238E27FC236}">
                      <a16:creationId xmlns:a16="http://schemas.microsoft.com/office/drawing/2014/main" id="{926F2A91-CC71-47B7-BFF7-B261EF31A863}"/>
                    </a:ext>
                  </a:extLst>
                </p:cNvPr>
                <p:cNvSpPr>
                  <a:spLocks/>
                </p:cNvSpPr>
                <p:nvPr/>
              </p:nvSpPr>
              <p:spPr bwMode="auto">
                <a:xfrm>
                  <a:off x="5270" y="1868"/>
                  <a:ext cx="156" cy="72"/>
                </a:xfrm>
                <a:custGeom>
                  <a:avLst/>
                  <a:gdLst>
                    <a:gd name="T0" fmla="*/ 0 w 938"/>
                    <a:gd name="T1" fmla="*/ 0 h 434"/>
                    <a:gd name="T2" fmla="*/ 0 w 938"/>
                    <a:gd name="T3" fmla="*/ 0 h 434"/>
                    <a:gd name="T4" fmla="*/ 0 w 938"/>
                    <a:gd name="T5" fmla="*/ 0 h 434"/>
                    <a:gd name="T6" fmla="*/ 0 w 938"/>
                    <a:gd name="T7" fmla="*/ 0 h 434"/>
                    <a:gd name="T8" fmla="*/ 0 w 938"/>
                    <a:gd name="T9" fmla="*/ 0 h 434"/>
                    <a:gd name="T10" fmla="*/ 0 60000 65536"/>
                    <a:gd name="T11" fmla="*/ 0 60000 65536"/>
                    <a:gd name="T12" fmla="*/ 0 60000 65536"/>
                    <a:gd name="T13" fmla="*/ 0 60000 65536"/>
                    <a:gd name="T14" fmla="*/ 0 60000 65536"/>
                    <a:gd name="T15" fmla="*/ 0 w 938"/>
                    <a:gd name="T16" fmla="*/ 0 h 434"/>
                    <a:gd name="T17" fmla="*/ 938 w 938"/>
                    <a:gd name="T18" fmla="*/ 434 h 434"/>
                  </a:gdLst>
                  <a:ahLst/>
                  <a:cxnLst>
                    <a:cxn ang="T10">
                      <a:pos x="T0" y="T1"/>
                    </a:cxn>
                    <a:cxn ang="T11">
                      <a:pos x="T2" y="T3"/>
                    </a:cxn>
                    <a:cxn ang="T12">
                      <a:pos x="T4" y="T5"/>
                    </a:cxn>
                    <a:cxn ang="T13">
                      <a:pos x="T6" y="T7"/>
                    </a:cxn>
                    <a:cxn ang="T14">
                      <a:pos x="T8" y="T9"/>
                    </a:cxn>
                  </a:cxnLst>
                  <a:rect l="T15" t="T16" r="T17" b="T18"/>
                  <a:pathLst>
                    <a:path w="938" h="434">
                      <a:moveTo>
                        <a:pt x="0" y="210"/>
                      </a:moveTo>
                      <a:lnTo>
                        <a:pt x="410" y="434"/>
                      </a:lnTo>
                      <a:lnTo>
                        <a:pt x="938" y="186"/>
                      </a:lnTo>
                      <a:lnTo>
                        <a:pt x="554" y="0"/>
                      </a:lnTo>
                      <a:lnTo>
                        <a:pt x="0" y="21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7" name="Freeform 225">
                  <a:extLst>
                    <a:ext uri="{FF2B5EF4-FFF2-40B4-BE49-F238E27FC236}">
                      <a16:creationId xmlns:a16="http://schemas.microsoft.com/office/drawing/2014/main" id="{51316832-621A-4FF3-A921-80BFED501CAA}"/>
                    </a:ext>
                  </a:extLst>
                </p:cNvPr>
                <p:cNvSpPr>
                  <a:spLocks/>
                </p:cNvSpPr>
                <p:nvPr/>
              </p:nvSpPr>
              <p:spPr bwMode="auto">
                <a:xfrm>
                  <a:off x="5188" y="1852"/>
                  <a:ext cx="172" cy="66"/>
                </a:xfrm>
                <a:custGeom>
                  <a:avLst/>
                  <a:gdLst>
                    <a:gd name="T0" fmla="*/ 0 w 1034"/>
                    <a:gd name="T1" fmla="*/ 0 h 395"/>
                    <a:gd name="T2" fmla="*/ 0 w 1034"/>
                    <a:gd name="T3" fmla="*/ 0 h 395"/>
                    <a:gd name="T4" fmla="*/ 0 w 1034"/>
                    <a:gd name="T5" fmla="*/ 0 h 395"/>
                    <a:gd name="T6" fmla="*/ 0 w 1034"/>
                    <a:gd name="T7" fmla="*/ 0 h 395"/>
                    <a:gd name="T8" fmla="*/ 0 w 1034"/>
                    <a:gd name="T9" fmla="*/ 0 h 395"/>
                    <a:gd name="T10" fmla="*/ 0 60000 65536"/>
                    <a:gd name="T11" fmla="*/ 0 60000 65536"/>
                    <a:gd name="T12" fmla="*/ 0 60000 65536"/>
                    <a:gd name="T13" fmla="*/ 0 60000 65536"/>
                    <a:gd name="T14" fmla="*/ 0 60000 65536"/>
                    <a:gd name="T15" fmla="*/ 0 w 1034"/>
                    <a:gd name="T16" fmla="*/ 0 h 395"/>
                    <a:gd name="T17" fmla="*/ 1034 w 1034"/>
                    <a:gd name="T18" fmla="*/ 395 h 395"/>
                  </a:gdLst>
                  <a:ahLst/>
                  <a:cxnLst>
                    <a:cxn ang="T10">
                      <a:pos x="T0" y="T1"/>
                    </a:cxn>
                    <a:cxn ang="T11">
                      <a:pos x="T2" y="T3"/>
                    </a:cxn>
                    <a:cxn ang="T12">
                      <a:pos x="T4" y="T5"/>
                    </a:cxn>
                    <a:cxn ang="T13">
                      <a:pos x="T6" y="T7"/>
                    </a:cxn>
                    <a:cxn ang="T14">
                      <a:pos x="T8" y="T9"/>
                    </a:cxn>
                  </a:cxnLst>
                  <a:rect l="T15" t="T16" r="T17" b="T18"/>
                  <a:pathLst>
                    <a:path w="1034" h="395">
                      <a:moveTo>
                        <a:pt x="216" y="395"/>
                      </a:moveTo>
                      <a:lnTo>
                        <a:pt x="0" y="285"/>
                      </a:lnTo>
                      <a:lnTo>
                        <a:pt x="867" y="0"/>
                      </a:lnTo>
                      <a:lnTo>
                        <a:pt x="1034" y="82"/>
                      </a:lnTo>
                      <a:lnTo>
                        <a:pt x="216" y="395"/>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8" name="Line 226">
                  <a:extLst>
                    <a:ext uri="{FF2B5EF4-FFF2-40B4-BE49-F238E27FC236}">
                      <a16:creationId xmlns:a16="http://schemas.microsoft.com/office/drawing/2014/main" id="{CCFD68BB-BE04-43E8-A008-9A5CCC81DA14}"/>
                    </a:ext>
                  </a:extLst>
                </p:cNvPr>
                <p:cNvSpPr>
                  <a:spLocks noChangeShapeType="1"/>
                </p:cNvSpPr>
                <p:nvPr/>
              </p:nvSpPr>
              <p:spPr bwMode="auto">
                <a:xfrm flipV="1">
                  <a:off x="5193" y="1855"/>
                  <a:ext cx="148" cy="5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9" name="Line 227">
                  <a:extLst>
                    <a:ext uri="{FF2B5EF4-FFF2-40B4-BE49-F238E27FC236}">
                      <a16:creationId xmlns:a16="http://schemas.microsoft.com/office/drawing/2014/main" id="{1AEFD8E1-D48F-4AE3-8CB5-3580CAF84507}"/>
                    </a:ext>
                  </a:extLst>
                </p:cNvPr>
                <p:cNvSpPr>
                  <a:spLocks noChangeShapeType="1"/>
                </p:cNvSpPr>
                <p:nvPr/>
              </p:nvSpPr>
              <p:spPr bwMode="auto">
                <a:xfrm flipV="1">
                  <a:off x="5205" y="1858"/>
                  <a:ext cx="144" cy="5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0" name="Line 228">
                  <a:extLst>
                    <a:ext uri="{FF2B5EF4-FFF2-40B4-BE49-F238E27FC236}">
                      <a16:creationId xmlns:a16="http://schemas.microsoft.com/office/drawing/2014/main" id="{7E7D3A60-227E-4693-8BCA-53A3F5B2CBEC}"/>
                    </a:ext>
                  </a:extLst>
                </p:cNvPr>
                <p:cNvSpPr>
                  <a:spLocks noChangeShapeType="1"/>
                </p:cNvSpPr>
                <p:nvPr/>
              </p:nvSpPr>
              <p:spPr bwMode="auto">
                <a:xfrm flipV="1">
                  <a:off x="5214" y="1862"/>
                  <a:ext cx="141" cy="54"/>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1" name="Line 229">
                  <a:extLst>
                    <a:ext uri="{FF2B5EF4-FFF2-40B4-BE49-F238E27FC236}">
                      <a16:creationId xmlns:a16="http://schemas.microsoft.com/office/drawing/2014/main" id="{5702072E-D74A-4A95-9998-8B60EA760061}"/>
                    </a:ext>
                  </a:extLst>
                </p:cNvPr>
                <p:cNvSpPr>
                  <a:spLocks noChangeShapeType="1"/>
                </p:cNvSpPr>
                <p:nvPr/>
              </p:nvSpPr>
              <p:spPr bwMode="auto">
                <a:xfrm flipV="1">
                  <a:off x="5235" y="1871"/>
                  <a:ext cx="138" cy="55"/>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2" name="Line 230">
                  <a:extLst>
                    <a:ext uri="{FF2B5EF4-FFF2-40B4-BE49-F238E27FC236}">
                      <a16:creationId xmlns:a16="http://schemas.microsoft.com/office/drawing/2014/main" id="{12123795-0CBE-46A1-9F13-D117620A9C59}"/>
                    </a:ext>
                  </a:extLst>
                </p:cNvPr>
                <p:cNvSpPr>
                  <a:spLocks noChangeShapeType="1"/>
                </p:cNvSpPr>
                <p:nvPr/>
              </p:nvSpPr>
              <p:spPr bwMode="auto">
                <a:xfrm flipV="1">
                  <a:off x="5246" y="1877"/>
                  <a:ext cx="137" cy="5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3" name="Line 231">
                  <a:extLst>
                    <a:ext uri="{FF2B5EF4-FFF2-40B4-BE49-F238E27FC236}">
                      <a16:creationId xmlns:a16="http://schemas.microsoft.com/office/drawing/2014/main" id="{39785A8B-9B2B-44D8-8CFA-90D3A37D3C78}"/>
                    </a:ext>
                  </a:extLst>
                </p:cNvPr>
                <p:cNvSpPr>
                  <a:spLocks noChangeShapeType="1"/>
                </p:cNvSpPr>
                <p:nvPr/>
              </p:nvSpPr>
              <p:spPr bwMode="auto">
                <a:xfrm flipV="1">
                  <a:off x="5261" y="1885"/>
                  <a:ext cx="124" cy="53"/>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4" name="Line 232">
                  <a:extLst>
                    <a:ext uri="{FF2B5EF4-FFF2-40B4-BE49-F238E27FC236}">
                      <a16:creationId xmlns:a16="http://schemas.microsoft.com/office/drawing/2014/main" id="{6C071803-2438-4188-9A82-2C4FEF94787E}"/>
                    </a:ext>
                  </a:extLst>
                </p:cNvPr>
                <p:cNvSpPr>
                  <a:spLocks noChangeShapeType="1"/>
                </p:cNvSpPr>
                <p:nvPr/>
              </p:nvSpPr>
              <p:spPr bwMode="auto">
                <a:xfrm flipV="1">
                  <a:off x="5274" y="1890"/>
                  <a:ext cx="119" cy="53"/>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5" name="Line 233">
                  <a:extLst>
                    <a:ext uri="{FF2B5EF4-FFF2-40B4-BE49-F238E27FC236}">
                      <a16:creationId xmlns:a16="http://schemas.microsoft.com/office/drawing/2014/main" id="{4D170A06-CE2F-4CEF-B223-37C3D579728E}"/>
                    </a:ext>
                  </a:extLst>
                </p:cNvPr>
                <p:cNvSpPr>
                  <a:spLocks noChangeShapeType="1"/>
                </p:cNvSpPr>
                <p:nvPr/>
              </p:nvSpPr>
              <p:spPr bwMode="auto">
                <a:xfrm flipV="1">
                  <a:off x="5291" y="1897"/>
                  <a:ext cx="114" cy="5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6" name="Line 234">
                  <a:extLst>
                    <a:ext uri="{FF2B5EF4-FFF2-40B4-BE49-F238E27FC236}">
                      <a16:creationId xmlns:a16="http://schemas.microsoft.com/office/drawing/2014/main" id="{50079C80-4ECC-4BA3-9431-3AD1C08EF9DF}"/>
                    </a:ext>
                  </a:extLst>
                </p:cNvPr>
                <p:cNvSpPr>
                  <a:spLocks noChangeShapeType="1"/>
                </p:cNvSpPr>
                <p:nvPr/>
              </p:nvSpPr>
              <p:spPr bwMode="auto">
                <a:xfrm>
                  <a:off x="5239" y="1915"/>
                  <a:ext cx="71" cy="40"/>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7" name="Line 235">
                  <a:extLst>
                    <a:ext uri="{FF2B5EF4-FFF2-40B4-BE49-F238E27FC236}">
                      <a16:creationId xmlns:a16="http://schemas.microsoft.com/office/drawing/2014/main" id="{F96E2302-D39A-4B49-8E36-272A136C4717}"/>
                    </a:ext>
                  </a:extLst>
                </p:cNvPr>
                <p:cNvSpPr>
                  <a:spLocks noChangeShapeType="1"/>
                </p:cNvSpPr>
                <p:nvPr/>
              </p:nvSpPr>
              <p:spPr bwMode="auto">
                <a:xfrm>
                  <a:off x="5255" y="1910"/>
                  <a:ext cx="69" cy="38"/>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8" name="Line 236">
                  <a:extLst>
                    <a:ext uri="{FF2B5EF4-FFF2-40B4-BE49-F238E27FC236}">
                      <a16:creationId xmlns:a16="http://schemas.microsoft.com/office/drawing/2014/main" id="{033D22C1-4FCF-47D0-B863-3E4B3D274299}"/>
                    </a:ext>
                  </a:extLst>
                </p:cNvPr>
                <p:cNvSpPr>
                  <a:spLocks noChangeShapeType="1"/>
                </p:cNvSpPr>
                <p:nvPr/>
              </p:nvSpPr>
              <p:spPr bwMode="auto">
                <a:xfrm>
                  <a:off x="5285" y="1897"/>
                  <a:ext cx="68" cy="37"/>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9" name="Line 237">
                  <a:extLst>
                    <a:ext uri="{FF2B5EF4-FFF2-40B4-BE49-F238E27FC236}">
                      <a16:creationId xmlns:a16="http://schemas.microsoft.com/office/drawing/2014/main" id="{B0D8046A-0E12-4772-997A-89370FC0945C}"/>
                    </a:ext>
                  </a:extLst>
                </p:cNvPr>
                <p:cNvSpPr>
                  <a:spLocks noChangeShapeType="1"/>
                </p:cNvSpPr>
                <p:nvPr/>
              </p:nvSpPr>
              <p:spPr bwMode="auto">
                <a:xfrm>
                  <a:off x="5301" y="1891"/>
                  <a:ext cx="67" cy="3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0" name="Line 238">
                  <a:extLst>
                    <a:ext uri="{FF2B5EF4-FFF2-40B4-BE49-F238E27FC236}">
                      <a16:creationId xmlns:a16="http://schemas.microsoft.com/office/drawing/2014/main" id="{4BA70DDD-79DA-4C06-AB93-18DB13426535}"/>
                    </a:ext>
                  </a:extLst>
                </p:cNvPr>
                <p:cNvSpPr>
                  <a:spLocks noChangeShapeType="1"/>
                </p:cNvSpPr>
                <p:nvPr/>
              </p:nvSpPr>
              <p:spPr bwMode="auto">
                <a:xfrm>
                  <a:off x="5318" y="1886"/>
                  <a:ext cx="65" cy="3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1" name="Line 239">
                  <a:extLst>
                    <a:ext uri="{FF2B5EF4-FFF2-40B4-BE49-F238E27FC236}">
                      <a16:creationId xmlns:a16="http://schemas.microsoft.com/office/drawing/2014/main" id="{02F5E321-9111-421D-ABBF-CD548B70D1D8}"/>
                    </a:ext>
                  </a:extLst>
                </p:cNvPr>
                <p:cNvSpPr>
                  <a:spLocks noChangeShapeType="1"/>
                </p:cNvSpPr>
                <p:nvPr/>
              </p:nvSpPr>
              <p:spPr bwMode="auto">
                <a:xfrm>
                  <a:off x="5332" y="1880"/>
                  <a:ext cx="64" cy="34"/>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2" name="Line 240">
                  <a:extLst>
                    <a:ext uri="{FF2B5EF4-FFF2-40B4-BE49-F238E27FC236}">
                      <a16:creationId xmlns:a16="http://schemas.microsoft.com/office/drawing/2014/main" id="{9030251A-5714-41A3-9314-EBD01D5A6DE7}"/>
                    </a:ext>
                  </a:extLst>
                </p:cNvPr>
                <p:cNvSpPr>
                  <a:spLocks noChangeShapeType="1"/>
                </p:cNvSpPr>
                <p:nvPr/>
              </p:nvSpPr>
              <p:spPr bwMode="auto">
                <a:xfrm>
                  <a:off x="5346" y="1874"/>
                  <a:ext cx="64" cy="33"/>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3" name="Line 241">
                  <a:extLst>
                    <a:ext uri="{FF2B5EF4-FFF2-40B4-BE49-F238E27FC236}">
                      <a16:creationId xmlns:a16="http://schemas.microsoft.com/office/drawing/2014/main" id="{DDF1BA6C-F375-4C7F-900E-B56EBEE2D15A}"/>
                    </a:ext>
                  </a:extLst>
                </p:cNvPr>
                <p:cNvSpPr>
                  <a:spLocks noChangeShapeType="1"/>
                </p:cNvSpPr>
                <p:nvPr/>
              </p:nvSpPr>
              <p:spPr bwMode="auto">
                <a:xfrm>
                  <a:off x="5209" y="1892"/>
                  <a:ext cx="35" cy="18"/>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4" name="Line 242">
                  <a:extLst>
                    <a:ext uri="{FF2B5EF4-FFF2-40B4-BE49-F238E27FC236}">
                      <a16:creationId xmlns:a16="http://schemas.microsoft.com/office/drawing/2014/main" id="{16777ABE-EEB9-42C6-9412-D7F166766883}"/>
                    </a:ext>
                  </a:extLst>
                </p:cNvPr>
                <p:cNvSpPr>
                  <a:spLocks noChangeShapeType="1"/>
                </p:cNvSpPr>
                <p:nvPr/>
              </p:nvSpPr>
              <p:spPr bwMode="auto">
                <a:xfrm>
                  <a:off x="5232" y="1885"/>
                  <a:ext cx="32" cy="17"/>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5" name="Line 243">
                  <a:extLst>
                    <a:ext uri="{FF2B5EF4-FFF2-40B4-BE49-F238E27FC236}">
                      <a16:creationId xmlns:a16="http://schemas.microsoft.com/office/drawing/2014/main" id="{BBB0D03B-4D06-41B9-946D-5C94DEE5CAE8}"/>
                    </a:ext>
                  </a:extLst>
                </p:cNvPr>
                <p:cNvSpPr>
                  <a:spLocks noChangeShapeType="1"/>
                </p:cNvSpPr>
                <p:nvPr/>
              </p:nvSpPr>
              <p:spPr bwMode="auto">
                <a:xfrm>
                  <a:off x="5252" y="1879"/>
                  <a:ext cx="33" cy="17"/>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6" name="Line 244">
                  <a:extLst>
                    <a:ext uri="{FF2B5EF4-FFF2-40B4-BE49-F238E27FC236}">
                      <a16:creationId xmlns:a16="http://schemas.microsoft.com/office/drawing/2014/main" id="{BCF39E62-97F9-4B89-B925-4CEFC5F18683}"/>
                    </a:ext>
                  </a:extLst>
                </p:cNvPr>
                <p:cNvSpPr>
                  <a:spLocks noChangeShapeType="1"/>
                </p:cNvSpPr>
                <p:nvPr/>
              </p:nvSpPr>
              <p:spPr bwMode="auto">
                <a:xfrm>
                  <a:off x="5272" y="1872"/>
                  <a:ext cx="32" cy="15"/>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7" name="Line 245">
                  <a:extLst>
                    <a:ext uri="{FF2B5EF4-FFF2-40B4-BE49-F238E27FC236}">
                      <a16:creationId xmlns:a16="http://schemas.microsoft.com/office/drawing/2014/main" id="{FE349E8C-CF01-45B4-8598-AF11E7DE5E23}"/>
                    </a:ext>
                  </a:extLst>
                </p:cNvPr>
                <p:cNvSpPr>
                  <a:spLocks noChangeShapeType="1"/>
                </p:cNvSpPr>
                <p:nvPr/>
              </p:nvSpPr>
              <p:spPr bwMode="auto">
                <a:xfrm>
                  <a:off x="5292" y="1865"/>
                  <a:ext cx="31" cy="1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8" name="Line 246">
                  <a:extLst>
                    <a:ext uri="{FF2B5EF4-FFF2-40B4-BE49-F238E27FC236}">
                      <a16:creationId xmlns:a16="http://schemas.microsoft.com/office/drawing/2014/main" id="{DCA207A8-8124-473F-943E-E6BBF5FC0A19}"/>
                    </a:ext>
                  </a:extLst>
                </p:cNvPr>
                <p:cNvSpPr>
                  <a:spLocks noChangeShapeType="1"/>
                </p:cNvSpPr>
                <p:nvPr/>
              </p:nvSpPr>
              <p:spPr bwMode="auto">
                <a:xfrm>
                  <a:off x="5315" y="1858"/>
                  <a:ext cx="29" cy="15"/>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grpSp>
        <p:nvGrpSpPr>
          <p:cNvPr id="249" name="Group 247">
            <a:extLst>
              <a:ext uri="{FF2B5EF4-FFF2-40B4-BE49-F238E27FC236}">
                <a16:creationId xmlns:a16="http://schemas.microsoft.com/office/drawing/2014/main" id="{DE24B0BF-BAB9-4970-A0E4-16266EFD0432}"/>
              </a:ext>
            </a:extLst>
          </p:cNvPr>
          <p:cNvGrpSpPr>
            <a:grpSpLocks/>
          </p:cNvGrpSpPr>
          <p:nvPr/>
        </p:nvGrpSpPr>
        <p:grpSpPr bwMode="auto">
          <a:xfrm>
            <a:off x="8324850" y="3960594"/>
            <a:ext cx="552450" cy="246063"/>
            <a:chOff x="5266" y="2029"/>
            <a:chExt cx="348" cy="155"/>
          </a:xfrm>
        </p:grpSpPr>
        <p:sp>
          <p:nvSpPr>
            <p:cNvPr id="250" name="Freeform 248">
              <a:extLst>
                <a:ext uri="{FF2B5EF4-FFF2-40B4-BE49-F238E27FC236}">
                  <a16:creationId xmlns:a16="http://schemas.microsoft.com/office/drawing/2014/main" id="{A53D59F6-086A-458A-8725-1CFFFD617594}"/>
                </a:ext>
              </a:extLst>
            </p:cNvPr>
            <p:cNvSpPr>
              <a:spLocks/>
            </p:cNvSpPr>
            <p:nvPr/>
          </p:nvSpPr>
          <p:spPr bwMode="auto">
            <a:xfrm>
              <a:off x="5266" y="2029"/>
              <a:ext cx="348" cy="155"/>
            </a:xfrm>
            <a:custGeom>
              <a:avLst/>
              <a:gdLst>
                <a:gd name="T0" fmla="*/ 0 w 2091"/>
                <a:gd name="T1" fmla="*/ 0 h 931"/>
                <a:gd name="T2" fmla="*/ 0 w 2091"/>
                <a:gd name="T3" fmla="*/ 0 h 931"/>
                <a:gd name="T4" fmla="*/ 0 w 2091"/>
                <a:gd name="T5" fmla="*/ 0 h 931"/>
                <a:gd name="T6" fmla="*/ 0 w 2091"/>
                <a:gd name="T7" fmla="*/ 0 h 931"/>
                <a:gd name="T8" fmla="*/ 0 w 2091"/>
                <a:gd name="T9" fmla="*/ 0 h 931"/>
                <a:gd name="T10" fmla="*/ 0 w 2091"/>
                <a:gd name="T11" fmla="*/ 0 h 931"/>
                <a:gd name="T12" fmla="*/ 0 w 2091"/>
                <a:gd name="T13" fmla="*/ 0 h 931"/>
                <a:gd name="T14" fmla="*/ 0 w 2091"/>
                <a:gd name="T15" fmla="*/ 0 h 931"/>
                <a:gd name="T16" fmla="*/ 0 w 2091"/>
                <a:gd name="T17" fmla="*/ 0 h 931"/>
                <a:gd name="T18" fmla="*/ 0 w 2091"/>
                <a:gd name="T19" fmla="*/ 0 h 931"/>
                <a:gd name="T20" fmla="*/ 0 w 2091"/>
                <a:gd name="T21" fmla="*/ 0 h 931"/>
                <a:gd name="T22" fmla="*/ 0 w 2091"/>
                <a:gd name="T23" fmla="*/ 0 h 931"/>
                <a:gd name="T24" fmla="*/ 0 w 2091"/>
                <a:gd name="T25" fmla="*/ 0 h 931"/>
                <a:gd name="T26" fmla="*/ 0 w 2091"/>
                <a:gd name="T27" fmla="*/ 0 h 931"/>
                <a:gd name="T28" fmla="*/ 0 w 2091"/>
                <a:gd name="T29" fmla="*/ 0 h 931"/>
                <a:gd name="T30" fmla="*/ 0 w 2091"/>
                <a:gd name="T31" fmla="*/ 0 h 931"/>
                <a:gd name="T32" fmla="*/ 0 w 2091"/>
                <a:gd name="T33" fmla="*/ 0 h 931"/>
                <a:gd name="T34" fmla="*/ 0 w 2091"/>
                <a:gd name="T35" fmla="*/ 0 h 931"/>
                <a:gd name="T36" fmla="*/ 0 w 2091"/>
                <a:gd name="T37" fmla="*/ 0 h 931"/>
                <a:gd name="T38" fmla="*/ 0 w 2091"/>
                <a:gd name="T39" fmla="*/ 0 h 931"/>
                <a:gd name="T40" fmla="*/ 0 w 2091"/>
                <a:gd name="T41" fmla="*/ 0 h 931"/>
                <a:gd name="T42" fmla="*/ 0 w 2091"/>
                <a:gd name="T43" fmla="*/ 0 h 931"/>
                <a:gd name="T44" fmla="*/ 0 w 2091"/>
                <a:gd name="T45" fmla="*/ 0 h 931"/>
                <a:gd name="T46" fmla="*/ 0 w 2091"/>
                <a:gd name="T47" fmla="*/ 0 h 931"/>
                <a:gd name="T48" fmla="*/ 0 w 2091"/>
                <a:gd name="T49" fmla="*/ 0 h 931"/>
                <a:gd name="T50" fmla="*/ 0 w 2091"/>
                <a:gd name="T51" fmla="*/ 0 h 931"/>
                <a:gd name="T52" fmla="*/ 0 w 2091"/>
                <a:gd name="T53" fmla="*/ 0 h 931"/>
                <a:gd name="T54" fmla="*/ 0 w 2091"/>
                <a:gd name="T55" fmla="*/ 0 h 931"/>
                <a:gd name="T56" fmla="*/ 0 w 2091"/>
                <a:gd name="T57" fmla="*/ 0 h 931"/>
                <a:gd name="T58" fmla="*/ 0 w 2091"/>
                <a:gd name="T59" fmla="*/ 0 h 931"/>
                <a:gd name="T60" fmla="*/ 0 w 2091"/>
                <a:gd name="T61" fmla="*/ 0 h 931"/>
                <a:gd name="T62" fmla="*/ 0 w 2091"/>
                <a:gd name="T63" fmla="*/ 0 h 931"/>
                <a:gd name="T64" fmla="*/ 0 w 2091"/>
                <a:gd name="T65" fmla="*/ 0 h 931"/>
                <a:gd name="T66" fmla="*/ 0 w 2091"/>
                <a:gd name="T67" fmla="*/ 0 h 931"/>
                <a:gd name="T68" fmla="*/ 0 w 2091"/>
                <a:gd name="T69" fmla="*/ 0 h 931"/>
                <a:gd name="T70" fmla="*/ 0 w 2091"/>
                <a:gd name="T71" fmla="*/ 0 h 931"/>
                <a:gd name="T72" fmla="*/ 0 w 2091"/>
                <a:gd name="T73" fmla="*/ 0 h 931"/>
                <a:gd name="T74" fmla="*/ 0 w 2091"/>
                <a:gd name="T75" fmla="*/ 0 h 931"/>
                <a:gd name="T76" fmla="*/ 0 w 2091"/>
                <a:gd name="T77" fmla="*/ 0 h 931"/>
                <a:gd name="T78" fmla="*/ 0 w 2091"/>
                <a:gd name="T79" fmla="*/ 0 h 931"/>
                <a:gd name="T80" fmla="*/ 0 w 2091"/>
                <a:gd name="T81" fmla="*/ 0 h 931"/>
                <a:gd name="T82" fmla="*/ 0 w 2091"/>
                <a:gd name="T83" fmla="*/ 0 h 931"/>
                <a:gd name="T84" fmla="*/ 0 w 2091"/>
                <a:gd name="T85" fmla="*/ 0 h 931"/>
                <a:gd name="T86" fmla="*/ 0 w 2091"/>
                <a:gd name="T87" fmla="*/ 0 h 931"/>
                <a:gd name="T88" fmla="*/ 0 w 2091"/>
                <a:gd name="T89" fmla="*/ 0 h 9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91"/>
                <a:gd name="T136" fmla="*/ 0 h 931"/>
                <a:gd name="T137" fmla="*/ 2091 w 2091"/>
                <a:gd name="T138" fmla="*/ 931 h 9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91" h="931">
                  <a:moveTo>
                    <a:pt x="182" y="927"/>
                  </a:moveTo>
                  <a:lnTo>
                    <a:pt x="5" y="905"/>
                  </a:lnTo>
                  <a:lnTo>
                    <a:pt x="0" y="695"/>
                  </a:lnTo>
                  <a:lnTo>
                    <a:pt x="9" y="537"/>
                  </a:lnTo>
                  <a:lnTo>
                    <a:pt x="100" y="442"/>
                  </a:lnTo>
                  <a:lnTo>
                    <a:pt x="210" y="387"/>
                  </a:lnTo>
                  <a:lnTo>
                    <a:pt x="460" y="296"/>
                  </a:lnTo>
                  <a:lnTo>
                    <a:pt x="828" y="207"/>
                  </a:lnTo>
                  <a:lnTo>
                    <a:pt x="900" y="201"/>
                  </a:lnTo>
                  <a:lnTo>
                    <a:pt x="948" y="207"/>
                  </a:lnTo>
                  <a:lnTo>
                    <a:pt x="960" y="188"/>
                  </a:lnTo>
                  <a:lnTo>
                    <a:pt x="980" y="169"/>
                  </a:lnTo>
                  <a:lnTo>
                    <a:pt x="1003" y="173"/>
                  </a:lnTo>
                  <a:lnTo>
                    <a:pt x="1035" y="176"/>
                  </a:lnTo>
                  <a:lnTo>
                    <a:pt x="1049" y="138"/>
                  </a:lnTo>
                  <a:lnTo>
                    <a:pt x="1077" y="118"/>
                  </a:lnTo>
                  <a:lnTo>
                    <a:pt x="1106" y="112"/>
                  </a:lnTo>
                  <a:lnTo>
                    <a:pt x="1144" y="112"/>
                  </a:lnTo>
                  <a:lnTo>
                    <a:pt x="1138" y="82"/>
                  </a:lnTo>
                  <a:lnTo>
                    <a:pt x="1182" y="0"/>
                  </a:lnTo>
                  <a:lnTo>
                    <a:pt x="2040" y="22"/>
                  </a:lnTo>
                  <a:lnTo>
                    <a:pt x="2037" y="110"/>
                  </a:lnTo>
                  <a:lnTo>
                    <a:pt x="2053" y="188"/>
                  </a:lnTo>
                  <a:lnTo>
                    <a:pt x="2065" y="244"/>
                  </a:lnTo>
                  <a:lnTo>
                    <a:pt x="2080" y="314"/>
                  </a:lnTo>
                  <a:lnTo>
                    <a:pt x="2091" y="427"/>
                  </a:lnTo>
                  <a:lnTo>
                    <a:pt x="2077" y="494"/>
                  </a:lnTo>
                  <a:lnTo>
                    <a:pt x="2053" y="557"/>
                  </a:lnTo>
                  <a:lnTo>
                    <a:pt x="2023" y="610"/>
                  </a:lnTo>
                  <a:lnTo>
                    <a:pt x="1983" y="629"/>
                  </a:lnTo>
                  <a:lnTo>
                    <a:pt x="1921" y="648"/>
                  </a:lnTo>
                  <a:lnTo>
                    <a:pt x="1838" y="673"/>
                  </a:lnTo>
                  <a:lnTo>
                    <a:pt x="1801" y="717"/>
                  </a:lnTo>
                  <a:lnTo>
                    <a:pt x="1757" y="754"/>
                  </a:lnTo>
                  <a:lnTo>
                    <a:pt x="1686" y="786"/>
                  </a:lnTo>
                  <a:lnTo>
                    <a:pt x="1605" y="812"/>
                  </a:lnTo>
                  <a:lnTo>
                    <a:pt x="1475" y="827"/>
                  </a:lnTo>
                  <a:lnTo>
                    <a:pt x="1364" y="827"/>
                  </a:lnTo>
                  <a:lnTo>
                    <a:pt x="1279" y="818"/>
                  </a:lnTo>
                  <a:lnTo>
                    <a:pt x="1202" y="812"/>
                  </a:lnTo>
                  <a:lnTo>
                    <a:pt x="1144" y="843"/>
                  </a:lnTo>
                  <a:lnTo>
                    <a:pt x="1031" y="837"/>
                  </a:lnTo>
                  <a:lnTo>
                    <a:pt x="582" y="901"/>
                  </a:lnTo>
                  <a:lnTo>
                    <a:pt x="386" y="931"/>
                  </a:lnTo>
                  <a:lnTo>
                    <a:pt x="182" y="927"/>
                  </a:lnTo>
                  <a:close/>
                </a:path>
              </a:pathLst>
            </a:custGeom>
            <a:solidFill>
              <a:srgbClr val="60606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1" name="Freeform 249">
              <a:extLst>
                <a:ext uri="{FF2B5EF4-FFF2-40B4-BE49-F238E27FC236}">
                  <a16:creationId xmlns:a16="http://schemas.microsoft.com/office/drawing/2014/main" id="{03603FF0-1602-4EE6-95B0-04E9183755B5}"/>
                </a:ext>
              </a:extLst>
            </p:cNvPr>
            <p:cNvSpPr>
              <a:spLocks/>
            </p:cNvSpPr>
            <p:nvPr/>
          </p:nvSpPr>
          <p:spPr bwMode="auto">
            <a:xfrm>
              <a:off x="5268" y="2043"/>
              <a:ext cx="342" cy="138"/>
            </a:xfrm>
            <a:custGeom>
              <a:avLst/>
              <a:gdLst>
                <a:gd name="T0" fmla="*/ 0 w 2049"/>
                <a:gd name="T1" fmla="*/ 0 h 829"/>
                <a:gd name="T2" fmla="*/ 0 w 2049"/>
                <a:gd name="T3" fmla="*/ 0 h 829"/>
                <a:gd name="T4" fmla="*/ 0 w 2049"/>
                <a:gd name="T5" fmla="*/ 0 h 829"/>
                <a:gd name="T6" fmla="*/ 0 w 2049"/>
                <a:gd name="T7" fmla="*/ 0 h 829"/>
                <a:gd name="T8" fmla="*/ 0 w 2049"/>
                <a:gd name="T9" fmla="*/ 0 h 829"/>
                <a:gd name="T10" fmla="*/ 0 w 2049"/>
                <a:gd name="T11" fmla="*/ 0 h 829"/>
                <a:gd name="T12" fmla="*/ 0 w 2049"/>
                <a:gd name="T13" fmla="*/ 0 h 829"/>
                <a:gd name="T14" fmla="*/ 0 w 2049"/>
                <a:gd name="T15" fmla="*/ 0 h 829"/>
                <a:gd name="T16" fmla="*/ 0 w 2049"/>
                <a:gd name="T17" fmla="*/ 0 h 829"/>
                <a:gd name="T18" fmla="*/ 0 w 2049"/>
                <a:gd name="T19" fmla="*/ 0 h 829"/>
                <a:gd name="T20" fmla="*/ 0 w 2049"/>
                <a:gd name="T21" fmla="*/ 0 h 829"/>
                <a:gd name="T22" fmla="*/ 0 w 2049"/>
                <a:gd name="T23" fmla="*/ 0 h 829"/>
                <a:gd name="T24" fmla="*/ 0 w 2049"/>
                <a:gd name="T25" fmla="*/ 0 h 829"/>
                <a:gd name="T26" fmla="*/ 0 w 2049"/>
                <a:gd name="T27" fmla="*/ 0 h 829"/>
                <a:gd name="T28" fmla="*/ 0 w 2049"/>
                <a:gd name="T29" fmla="*/ 0 h 829"/>
                <a:gd name="T30" fmla="*/ 0 w 2049"/>
                <a:gd name="T31" fmla="*/ 0 h 829"/>
                <a:gd name="T32" fmla="*/ 0 w 2049"/>
                <a:gd name="T33" fmla="*/ 0 h 829"/>
                <a:gd name="T34" fmla="*/ 0 w 2049"/>
                <a:gd name="T35" fmla="*/ 0 h 829"/>
                <a:gd name="T36" fmla="*/ 0 w 2049"/>
                <a:gd name="T37" fmla="*/ 0 h 829"/>
                <a:gd name="T38" fmla="*/ 0 w 2049"/>
                <a:gd name="T39" fmla="*/ 0 h 829"/>
                <a:gd name="T40" fmla="*/ 0 w 2049"/>
                <a:gd name="T41" fmla="*/ 0 h 829"/>
                <a:gd name="T42" fmla="*/ 0 w 2049"/>
                <a:gd name="T43" fmla="*/ 0 h 829"/>
                <a:gd name="T44" fmla="*/ 0 w 2049"/>
                <a:gd name="T45" fmla="*/ 0 h 829"/>
                <a:gd name="T46" fmla="*/ 0 w 2049"/>
                <a:gd name="T47" fmla="*/ 0 h 829"/>
                <a:gd name="T48" fmla="*/ 0 w 2049"/>
                <a:gd name="T49" fmla="*/ 0 h 829"/>
                <a:gd name="T50" fmla="*/ 0 w 2049"/>
                <a:gd name="T51" fmla="*/ 0 h 829"/>
                <a:gd name="T52" fmla="*/ 0 w 2049"/>
                <a:gd name="T53" fmla="*/ 0 h 829"/>
                <a:gd name="T54" fmla="*/ 0 w 2049"/>
                <a:gd name="T55" fmla="*/ 0 h 829"/>
                <a:gd name="T56" fmla="*/ 0 w 2049"/>
                <a:gd name="T57" fmla="*/ 0 h 829"/>
                <a:gd name="T58" fmla="*/ 0 w 2049"/>
                <a:gd name="T59" fmla="*/ 0 h 829"/>
                <a:gd name="T60" fmla="*/ 0 w 2049"/>
                <a:gd name="T61" fmla="*/ 0 h 829"/>
                <a:gd name="T62" fmla="*/ 0 w 2049"/>
                <a:gd name="T63" fmla="*/ 0 h 829"/>
                <a:gd name="T64" fmla="*/ 0 w 2049"/>
                <a:gd name="T65" fmla="*/ 0 h 829"/>
                <a:gd name="T66" fmla="*/ 0 w 2049"/>
                <a:gd name="T67" fmla="*/ 0 h 829"/>
                <a:gd name="T68" fmla="*/ 0 w 2049"/>
                <a:gd name="T69" fmla="*/ 0 h 829"/>
                <a:gd name="T70" fmla="*/ 0 w 2049"/>
                <a:gd name="T71" fmla="*/ 0 h 829"/>
                <a:gd name="T72" fmla="*/ 0 w 2049"/>
                <a:gd name="T73" fmla="*/ 0 h 829"/>
                <a:gd name="T74" fmla="*/ 0 w 2049"/>
                <a:gd name="T75" fmla="*/ 0 h 829"/>
                <a:gd name="T76" fmla="*/ 0 w 2049"/>
                <a:gd name="T77" fmla="*/ 0 h 829"/>
                <a:gd name="T78" fmla="*/ 0 w 2049"/>
                <a:gd name="T79" fmla="*/ 0 h 829"/>
                <a:gd name="T80" fmla="*/ 0 w 2049"/>
                <a:gd name="T81" fmla="*/ 0 h 829"/>
                <a:gd name="T82" fmla="*/ 0 w 2049"/>
                <a:gd name="T83" fmla="*/ 0 h 829"/>
                <a:gd name="T84" fmla="*/ 0 w 2049"/>
                <a:gd name="T85" fmla="*/ 0 h 8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49"/>
                <a:gd name="T130" fmla="*/ 0 h 829"/>
                <a:gd name="T131" fmla="*/ 2049 w 2049"/>
                <a:gd name="T132" fmla="*/ 829 h 8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49" h="829">
                  <a:moveTo>
                    <a:pt x="1982" y="31"/>
                  </a:moveTo>
                  <a:lnTo>
                    <a:pt x="1986" y="90"/>
                  </a:lnTo>
                  <a:lnTo>
                    <a:pt x="2010" y="67"/>
                  </a:lnTo>
                  <a:lnTo>
                    <a:pt x="2037" y="199"/>
                  </a:lnTo>
                  <a:lnTo>
                    <a:pt x="2049" y="353"/>
                  </a:lnTo>
                  <a:lnTo>
                    <a:pt x="1995" y="512"/>
                  </a:lnTo>
                  <a:lnTo>
                    <a:pt x="1868" y="549"/>
                  </a:lnTo>
                  <a:lnTo>
                    <a:pt x="1882" y="512"/>
                  </a:lnTo>
                  <a:lnTo>
                    <a:pt x="1814" y="567"/>
                  </a:lnTo>
                  <a:lnTo>
                    <a:pt x="1754" y="624"/>
                  </a:lnTo>
                  <a:lnTo>
                    <a:pt x="1622" y="688"/>
                  </a:lnTo>
                  <a:lnTo>
                    <a:pt x="1460" y="701"/>
                  </a:lnTo>
                  <a:lnTo>
                    <a:pt x="1264" y="710"/>
                  </a:lnTo>
                  <a:lnTo>
                    <a:pt x="1181" y="701"/>
                  </a:lnTo>
                  <a:lnTo>
                    <a:pt x="1255" y="669"/>
                  </a:lnTo>
                  <a:lnTo>
                    <a:pt x="1287" y="589"/>
                  </a:lnTo>
                  <a:lnTo>
                    <a:pt x="1228" y="656"/>
                  </a:lnTo>
                  <a:lnTo>
                    <a:pt x="1155" y="697"/>
                  </a:lnTo>
                  <a:lnTo>
                    <a:pt x="1086" y="733"/>
                  </a:lnTo>
                  <a:lnTo>
                    <a:pt x="1017" y="724"/>
                  </a:lnTo>
                  <a:lnTo>
                    <a:pt x="1063" y="692"/>
                  </a:lnTo>
                  <a:lnTo>
                    <a:pt x="1109" y="652"/>
                  </a:lnTo>
                  <a:lnTo>
                    <a:pt x="1036" y="678"/>
                  </a:lnTo>
                  <a:lnTo>
                    <a:pt x="963" y="733"/>
                  </a:lnTo>
                  <a:lnTo>
                    <a:pt x="726" y="761"/>
                  </a:lnTo>
                  <a:lnTo>
                    <a:pt x="491" y="797"/>
                  </a:lnTo>
                  <a:lnTo>
                    <a:pt x="409" y="793"/>
                  </a:lnTo>
                  <a:lnTo>
                    <a:pt x="495" y="742"/>
                  </a:lnTo>
                  <a:lnTo>
                    <a:pt x="581" y="724"/>
                  </a:lnTo>
                  <a:lnTo>
                    <a:pt x="486" y="720"/>
                  </a:lnTo>
                  <a:lnTo>
                    <a:pt x="414" y="752"/>
                  </a:lnTo>
                  <a:lnTo>
                    <a:pt x="319" y="815"/>
                  </a:lnTo>
                  <a:lnTo>
                    <a:pt x="386" y="720"/>
                  </a:lnTo>
                  <a:lnTo>
                    <a:pt x="473" y="669"/>
                  </a:lnTo>
                  <a:lnTo>
                    <a:pt x="359" y="692"/>
                  </a:lnTo>
                  <a:lnTo>
                    <a:pt x="300" y="765"/>
                  </a:lnTo>
                  <a:lnTo>
                    <a:pt x="287" y="829"/>
                  </a:lnTo>
                  <a:lnTo>
                    <a:pt x="214" y="742"/>
                  </a:lnTo>
                  <a:lnTo>
                    <a:pt x="140" y="701"/>
                  </a:lnTo>
                  <a:lnTo>
                    <a:pt x="182" y="746"/>
                  </a:lnTo>
                  <a:lnTo>
                    <a:pt x="241" y="829"/>
                  </a:lnTo>
                  <a:lnTo>
                    <a:pt x="59" y="793"/>
                  </a:lnTo>
                  <a:lnTo>
                    <a:pt x="23" y="778"/>
                  </a:lnTo>
                  <a:lnTo>
                    <a:pt x="0" y="674"/>
                  </a:lnTo>
                  <a:lnTo>
                    <a:pt x="13" y="530"/>
                  </a:lnTo>
                  <a:lnTo>
                    <a:pt x="40" y="435"/>
                  </a:lnTo>
                  <a:lnTo>
                    <a:pt x="155" y="362"/>
                  </a:lnTo>
                  <a:lnTo>
                    <a:pt x="296" y="298"/>
                  </a:lnTo>
                  <a:lnTo>
                    <a:pt x="572" y="207"/>
                  </a:lnTo>
                  <a:lnTo>
                    <a:pt x="795" y="145"/>
                  </a:lnTo>
                  <a:lnTo>
                    <a:pt x="917" y="135"/>
                  </a:lnTo>
                  <a:lnTo>
                    <a:pt x="968" y="207"/>
                  </a:lnTo>
                  <a:lnTo>
                    <a:pt x="1123" y="285"/>
                  </a:lnTo>
                  <a:lnTo>
                    <a:pt x="1040" y="217"/>
                  </a:lnTo>
                  <a:lnTo>
                    <a:pt x="977" y="182"/>
                  </a:lnTo>
                  <a:lnTo>
                    <a:pt x="953" y="131"/>
                  </a:lnTo>
                  <a:lnTo>
                    <a:pt x="963" y="108"/>
                  </a:lnTo>
                  <a:lnTo>
                    <a:pt x="1008" y="108"/>
                  </a:lnTo>
                  <a:lnTo>
                    <a:pt x="1036" y="135"/>
                  </a:lnTo>
                  <a:lnTo>
                    <a:pt x="1063" y="163"/>
                  </a:lnTo>
                  <a:lnTo>
                    <a:pt x="1132" y="190"/>
                  </a:lnTo>
                  <a:lnTo>
                    <a:pt x="1068" y="135"/>
                  </a:lnTo>
                  <a:lnTo>
                    <a:pt x="1040" y="95"/>
                  </a:lnTo>
                  <a:lnTo>
                    <a:pt x="1059" y="67"/>
                  </a:lnTo>
                  <a:lnTo>
                    <a:pt x="1113" y="50"/>
                  </a:lnTo>
                  <a:lnTo>
                    <a:pt x="1186" y="113"/>
                  </a:lnTo>
                  <a:lnTo>
                    <a:pt x="1255" y="154"/>
                  </a:lnTo>
                  <a:lnTo>
                    <a:pt x="1173" y="63"/>
                  </a:lnTo>
                  <a:lnTo>
                    <a:pt x="1145" y="27"/>
                  </a:lnTo>
                  <a:lnTo>
                    <a:pt x="1145" y="0"/>
                  </a:lnTo>
                  <a:lnTo>
                    <a:pt x="1213" y="10"/>
                  </a:lnTo>
                  <a:lnTo>
                    <a:pt x="1277" y="54"/>
                  </a:lnTo>
                  <a:lnTo>
                    <a:pt x="1319" y="86"/>
                  </a:lnTo>
                  <a:lnTo>
                    <a:pt x="1514" y="104"/>
                  </a:lnTo>
                  <a:lnTo>
                    <a:pt x="1508" y="54"/>
                  </a:lnTo>
                  <a:lnTo>
                    <a:pt x="1567" y="35"/>
                  </a:lnTo>
                  <a:lnTo>
                    <a:pt x="1567" y="99"/>
                  </a:lnTo>
                  <a:lnTo>
                    <a:pt x="1626" y="113"/>
                  </a:lnTo>
                  <a:lnTo>
                    <a:pt x="1754" y="131"/>
                  </a:lnTo>
                  <a:lnTo>
                    <a:pt x="1745" y="63"/>
                  </a:lnTo>
                  <a:lnTo>
                    <a:pt x="1790" y="63"/>
                  </a:lnTo>
                  <a:lnTo>
                    <a:pt x="1795" y="131"/>
                  </a:lnTo>
                  <a:lnTo>
                    <a:pt x="1868" y="127"/>
                  </a:lnTo>
                  <a:lnTo>
                    <a:pt x="1946" y="108"/>
                  </a:lnTo>
                  <a:lnTo>
                    <a:pt x="1950" y="54"/>
                  </a:lnTo>
                  <a:lnTo>
                    <a:pt x="1982"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2" name="Freeform 250">
              <a:extLst>
                <a:ext uri="{FF2B5EF4-FFF2-40B4-BE49-F238E27FC236}">
                  <a16:creationId xmlns:a16="http://schemas.microsoft.com/office/drawing/2014/main" id="{DD3EB06D-5007-4344-A8C9-496EE8DF3F91}"/>
                </a:ext>
              </a:extLst>
            </p:cNvPr>
            <p:cNvSpPr>
              <a:spLocks/>
            </p:cNvSpPr>
            <p:nvPr/>
          </p:nvSpPr>
          <p:spPr bwMode="auto">
            <a:xfrm>
              <a:off x="5515" y="2093"/>
              <a:ext cx="47" cy="8"/>
            </a:xfrm>
            <a:custGeom>
              <a:avLst/>
              <a:gdLst>
                <a:gd name="T0" fmla="*/ 0 w 280"/>
                <a:gd name="T1" fmla="*/ 0 h 48"/>
                <a:gd name="T2" fmla="*/ 0 w 280"/>
                <a:gd name="T3" fmla="*/ 0 h 48"/>
                <a:gd name="T4" fmla="*/ 0 w 280"/>
                <a:gd name="T5" fmla="*/ 0 h 48"/>
                <a:gd name="T6" fmla="*/ 0 w 280"/>
                <a:gd name="T7" fmla="*/ 0 h 48"/>
                <a:gd name="T8" fmla="*/ 0 60000 65536"/>
                <a:gd name="T9" fmla="*/ 0 60000 65536"/>
                <a:gd name="T10" fmla="*/ 0 60000 65536"/>
                <a:gd name="T11" fmla="*/ 0 60000 65536"/>
                <a:gd name="T12" fmla="*/ 0 w 280"/>
                <a:gd name="T13" fmla="*/ 0 h 48"/>
                <a:gd name="T14" fmla="*/ 280 w 280"/>
                <a:gd name="T15" fmla="*/ 48 h 48"/>
              </a:gdLst>
              <a:ahLst/>
              <a:cxnLst>
                <a:cxn ang="T8">
                  <a:pos x="T0" y="T1"/>
                </a:cxn>
                <a:cxn ang="T9">
                  <a:pos x="T2" y="T3"/>
                </a:cxn>
                <a:cxn ang="T10">
                  <a:pos x="T4" y="T5"/>
                </a:cxn>
                <a:cxn ang="T11">
                  <a:pos x="T6" y="T7"/>
                </a:cxn>
              </a:cxnLst>
              <a:rect l="T12" t="T13" r="T14" b="T15"/>
              <a:pathLst>
                <a:path w="280" h="48">
                  <a:moveTo>
                    <a:pt x="280" y="0"/>
                  </a:moveTo>
                  <a:lnTo>
                    <a:pt x="149" y="48"/>
                  </a:lnTo>
                  <a:lnTo>
                    <a:pt x="0" y="35"/>
                  </a:lnTo>
                  <a:lnTo>
                    <a:pt x="28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3" name="Freeform 251">
              <a:extLst>
                <a:ext uri="{FF2B5EF4-FFF2-40B4-BE49-F238E27FC236}">
                  <a16:creationId xmlns:a16="http://schemas.microsoft.com/office/drawing/2014/main" id="{89878813-E92F-482C-9CE3-09B7ECFA8253}"/>
                </a:ext>
              </a:extLst>
            </p:cNvPr>
            <p:cNvSpPr>
              <a:spLocks/>
            </p:cNvSpPr>
            <p:nvPr/>
          </p:nvSpPr>
          <p:spPr bwMode="auto">
            <a:xfrm>
              <a:off x="5580" y="2080"/>
              <a:ext cx="28" cy="10"/>
            </a:xfrm>
            <a:custGeom>
              <a:avLst/>
              <a:gdLst>
                <a:gd name="T0" fmla="*/ 0 w 170"/>
                <a:gd name="T1" fmla="*/ 0 h 57"/>
                <a:gd name="T2" fmla="*/ 0 w 170"/>
                <a:gd name="T3" fmla="*/ 0 h 57"/>
                <a:gd name="T4" fmla="*/ 0 w 170"/>
                <a:gd name="T5" fmla="*/ 0 h 57"/>
                <a:gd name="T6" fmla="*/ 0 w 170"/>
                <a:gd name="T7" fmla="*/ 0 h 57"/>
                <a:gd name="T8" fmla="*/ 0 w 170"/>
                <a:gd name="T9" fmla="*/ 0 h 57"/>
                <a:gd name="T10" fmla="*/ 0 60000 65536"/>
                <a:gd name="T11" fmla="*/ 0 60000 65536"/>
                <a:gd name="T12" fmla="*/ 0 60000 65536"/>
                <a:gd name="T13" fmla="*/ 0 60000 65536"/>
                <a:gd name="T14" fmla="*/ 0 60000 65536"/>
                <a:gd name="T15" fmla="*/ 0 w 170"/>
                <a:gd name="T16" fmla="*/ 0 h 57"/>
                <a:gd name="T17" fmla="*/ 170 w 170"/>
                <a:gd name="T18" fmla="*/ 57 h 57"/>
              </a:gdLst>
              <a:ahLst/>
              <a:cxnLst>
                <a:cxn ang="T10">
                  <a:pos x="T0" y="T1"/>
                </a:cxn>
                <a:cxn ang="T11">
                  <a:pos x="T2" y="T3"/>
                </a:cxn>
                <a:cxn ang="T12">
                  <a:pos x="T4" y="T5"/>
                </a:cxn>
                <a:cxn ang="T13">
                  <a:pos x="T6" y="T7"/>
                </a:cxn>
                <a:cxn ang="T14">
                  <a:pos x="T8" y="T9"/>
                </a:cxn>
              </a:cxnLst>
              <a:rect l="T15" t="T16" r="T17" b="T18"/>
              <a:pathLst>
                <a:path w="170" h="57">
                  <a:moveTo>
                    <a:pt x="170" y="0"/>
                  </a:moveTo>
                  <a:lnTo>
                    <a:pt x="125" y="35"/>
                  </a:lnTo>
                  <a:lnTo>
                    <a:pt x="0" y="53"/>
                  </a:lnTo>
                  <a:lnTo>
                    <a:pt x="130" y="57"/>
                  </a:lnTo>
                  <a:lnTo>
                    <a:pt x="17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4" name="Freeform 252">
              <a:extLst>
                <a:ext uri="{FF2B5EF4-FFF2-40B4-BE49-F238E27FC236}">
                  <a16:creationId xmlns:a16="http://schemas.microsoft.com/office/drawing/2014/main" id="{B328ACCD-5141-45B4-9D4D-32073631436E}"/>
                </a:ext>
              </a:extLst>
            </p:cNvPr>
            <p:cNvSpPr>
              <a:spLocks/>
            </p:cNvSpPr>
            <p:nvPr/>
          </p:nvSpPr>
          <p:spPr bwMode="auto">
            <a:xfrm>
              <a:off x="5445" y="2073"/>
              <a:ext cx="44" cy="24"/>
            </a:xfrm>
            <a:custGeom>
              <a:avLst/>
              <a:gdLst>
                <a:gd name="T0" fmla="*/ 0 w 263"/>
                <a:gd name="T1" fmla="*/ 0 h 143"/>
                <a:gd name="T2" fmla="*/ 0 w 263"/>
                <a:gd name="T3" fmla="*/ 0 h 143"/>
                <a:gd name="T4" fmla="*/ 0 w 263"/>
                <a:gd name="T5" fmla="*/ 0 h 143"/>
                <a:gd name="T6" fmla="*/ 0 w 263"/>
                <a:gd name="T7" fmla="*/ 0 h 143"/>
                <a:gd name="T8" fmla="*/ 0 w 263"/>
                <a:gd name="T9" fmla="*/ 0 h 143"/>
                <a:gd name="T10" fmla="*/ 0 w 263"/>
                <a:gd name="T11" fmla="*/ 0 h 143"/>
                <a:gd name="T12" fmla="*/ 0 w 263"/>
                <a:gd name="T13" fmla="*/ 0 h 143"/>
                <a:gd name="T14" fmla="*/ 0 w 263"/>
                <a:gd name="T15" fmla="*/ 0 h 143"/>
                <a:gd name="T16" fmla="*/ 0 w 263"/>
                <a:gd name="T17" fmla="*/ 0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143"/>
                <a:gd name="T29" fmla="*/ 263 w 263"/>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143">
                  <a:moveTo>
                    <a:pt x="263" y="0"/>
                  </a:moveTo>
                  <a:lnTo>
                    <a:pt x="145" y="13"/>
                  </a:lnTo>
                  <a:lnTo>
                    <a:pt x="122" y="31"/>
                  </a:lnTo>
                  <a:lnTo>
                    <a:pt x="122" y="76"/>
                  </a:lnTo>
                  <a:lnTo>
                    <a:pt x="113" y="124"/>
                  </a:lnTo>
                  <a:lnTo>
                    <a:pt x="0" y="143"/>
                  </a:lnTo>
                  <a:lnTo>
                    <a:pt x="136" y="138"/>
                  </a:lnTo>
                  <a:lnTo>
                    <a:pt x="159" y="48"/>
                  </a:lnTo>
                  <a:lnTo>
                    <a:pt x="26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5" name="Freeform 253">
              <a:extLst>
                <a:ext uri="{FF2B5EF4-FFF2-40B4-BE49-F238E27FC236}">
                  <a16:creationId xmlns:a16="http://schemas.microsoft.com/office/drawing/2014/main" id="{73AC5A9A-5F59-4187-A7C7-C5A0946E7B7A}"/>
                </a:ext>
              </a:extLst>
            </p:cNvPr>
            <p:cNvSpPr>
              <a:spLocks/>
            </p:cNvSpPr>
            <p:nvPr/>
          </p:nvSpPr>
          <p:spPr bwMode="auto">
            <a:xfrm>
              <a:off x="5303" y="2127"/>
              <a:ext cx="142" cy="35"/>
            </a:xfrm>
            <a:custGeom>
              <a:avLst/>
              <a:gdLst>
                <a:gd name="T0" fmla="*/ 0 w 853"/>
                <a:gd name="T1" fmla="*/ 0 h 212"/>
                <a:gd name="T2" fmla="*/ 0 w 853"/>
                <a:gd name="T3" fmla="*/ 0 h 212"/>
                <a:gd name="T4" fmla="*/ 0 w 853"/>
                <a:gd name="T5" fmla="*/ 0 h 212"/>
                <a:gd name="T6" fmla="*/ 0 w 853"/>
                <a:gd name="T7" fmla="*/ 0 h 212"/>
                <a:gd name="T8" fmla="*/ 0 w 853"/>
                <a:gd name="T9" fmla="*/ 0 h 212"/>
                <a:gd name="T10" fmla="*/ 0 w 853"/>
                <a:gd name="T11" fmla="*/ 0 h 212"/>
                <a:gd name="T12" fmla="*/ 0 w 853"/>
                <a:gd name="T13" fmla="*/ 0 h 212"/>
                <a:gd name="T14" fmla="*/ 0 w 853"/>
                <a:gd name="T15" fmla="*/ 0 h 212"/>
                <a:gd name="T16" fmla="*/ 0 w 853"/>
                <a:gd name="T17" fmla="*/ 0 h 212"/>
                <a:gd name="T18" fmla="*/ 0 w 853"/>
                <a:gd name="T19" fmla="*/ 0 h 212"/>
                <a:gd name="T20" fmla="*/ 0 w 853"/>
                <a:gd name="T21" fmla="*/ 0 h 212"/>
                <a:gd name="T22" fmla="*/ 0 w 853"/>
                <a:gd name="T23" fmla="*/ 0 h 212"/>
                <a:gd name="T24" fmla="*/ 0 w 853"/>
                <a:gd name="T25" fmla="*/ 0 h 212"/>
                <a:gd name="T26" fmla="*/ 0 w 853"/>
                <a:gd name="T27" fmla="*/ 0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3"/>
                <a:gd name="T43" fmla="*/ 0 h 212"/>
                <a:gd name="T44" fmla="*/ 853 w 853"/>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3" h="212">
                  <a:moveTo>
                    <a:pt x="853" y="0"/>
                  </a:moveTo>
                  <a:lnTo>
                    <a:pt x="636" y="10"/>
                  </a:lnTo>
                  <a:lnTo>
                    <a:pt x="413" y="63"/>
                  </a:lnTo>
                  <a:lnTo>
                    <a:pt x="249" y="71"/>
                  </a:lnTo>
                  <a:lnTo>
                    <a:pt x="114" y="99"/>
                  </a:lnTo>
                  <a:lnTo>
                    <a:pt x="64" y="170"/>
                  </a:lnTo>
                  <a:lnTo>
                    <a:pt x="0" y="212"/>
                  </a:lnTo>
                  <a:lnTo>
                    <a:pt x="64" y="198"/>
                  </a:lnTo>
                  <a:lnTo>
                    <a:pt x="123" y="117"/>
                  </a:lnTo>
                  <a:lnTo>
                    <a:pt x="304" y="81"/>
                  </a:lnTo>
                  <a:lnTo>
                    <a:pt x="413" y="81"/>
                  </a:lnTo>
                  <a:lnTo>
                    <a:pt x="500" y="63"/>
                  </a:lnTo>
                  <a:lnTo>
                    <a:pt x="649" y="23"/>
                  </a:lnTo>
                  <a:lnTo>
                    <a:pt x="85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256" name="Group 254">
            <a:extLst>
              <a:ext uri="{FF2B5EF4-FFF2-40B4-BE49-F238E27FC236}">
                <a16:creationId xmlns:a16="http://schemas.microsoft.com/office/drawing/2014/main" id="{4B8790A0-2433-45ED-9AF3-124E4777C363}"/>
              </a:ext>
            </a:extLst>
          </p:cNvPr>
          <p:cNvGrpSpPr>
            <a:grpSpLocks/>
          </p:cNvGrpSpPr>
          <p:nvPr/>
        </p:nvGrpSpPr>
        <p:grpSpPr bwMode="auto">
          <a:xfrm>
            <a:off x="8418513" y="3692307"/>
            <a:ext cx="228600" cy="125412"/>
            <a:chOff x="5325" y="1860"/>
            <a:chExt cx="144" cy="79"/>
          </a:xfrm>
        </p:grpSpPr>
        <p:grpSp>
          <p:nvGrpSpPr>
            <p:cNvPr id="257" name="Group 255">
              <a:extLst>
                <a:ext uri="{FF2B5EF4-FFF2-40B4-BE49-F238E27FC236}">
                  <a16:creationId xmlns:a16="http://schemas.microsoft.com/office/drawing/2014/main" id="{7418A4D4-3E71-4A26-83DA-31A2A9040C72}"/>
                </a:ext>
              </a:extLst>
            </p:cNvPr>
            <p:cNvGrpSpPr>
              <a:grpSpLocks/>
            </p:cNvGrpSpPr>
            <p:nvPr/>
          </p:nvGrpSpPr>
          <p:grpSpPr bwMode="auto">
            <a:xfrm>
              <a:off x="5325" y="1860"/>
              <a:ext cx="125" cy="63"/>
              <a:chOff x="5325" y="1860"/>
              <a:chExt cx="125" cy="63"/>
            </a:xfrm>
          </p:grpSpPr>
          <p:sp>
            <p:nvSpPr>
              <p:cNvPr id="261" name="Freeform 256">
                <a:extLst>
                  <a:ext uri="{FF2B5EF4-FFF2-40B4-BE49-F238E27FC236}">
                    <a16:creationId xmlns:a16="http://schemas.microsoft.com/office/drawing/2014/main" id="{23B80333-86C0-4EB5-BA56-BDA30BF84AD9}"/>
                  </a:ext>
                </a:extLst>
              </p:cNvPr>
              <p:cNvSpPr>
                <a:spLocks/>
              </p:cNvSpPr>
              <p:nvPr/>
            </p:nvSpPr>
            <p:spPr bwMode="auto">
              <a:xfrm>
                <a:off x="5325" y="1860"/>
                <a:ext cx="125" cy="63"/>
              </a:xfrm>
              <a:custGeom>
                <a:avLst/>
                <a:gdLst>
                  <a:gd name="T0" fmla="*/ 0 w 751"/>
                  <a:gd name="T1" fmla="*/ 0 h 379"/>
                  <a:gd name="T2" fmla="*/ 0 w 751"/>
                  <a:gd name="T3" fmla="*/ 0 h 379"/>
                  <a:gd name="T4" fmla="*/ 0 w 751"/>
                  <a:gd name="T5" fmla="*/ 0 h 379"/>
                  <a:gd name="T6" fmla="*/ 0 w 751"/>
                  <a:gd name="T7" fmla="*/ 0 h 379"/>
                  <a:gd name="T8" fmla="*/ 0 w 751"/>
                  <a:gd name="T9" fmla="*/ 0 h 379"/>
                  <a:gd name="T10" fmla="*/ 0 w 751"/>
                  <a:gd name="T11" fmla="*/ 0 h 379"/>
                  <a:gd name="T12" fmla="*/ 0 w 751"/>
                  <a:gd name="T13" fmla="*/ 0 h 379"/>
                  <a:gd name="T14" fmla="*/ 0 w 751"/>
                  <a:gd name="T15" fmla="*/ 0 h 379"/>
                  <a:gd name="T16" fmla="*/ 0 w 751"/>
                  <a:gd name="T17" fmla="*/ 0 h 379"/>
                  <a:gd name="T18" fmla="*/ 0 w 751"/>
                  <a:gd name="T19" fmla="*/ 0 h 379"/>
                  <a:gd name="T20" fmla="*/ 0 w 751"/>
                  <a:gd name="T21" fmla="*/ 0 h 379"/>
                  <a:gd name="T22" fmla="*/ 0 w 751"/>
                  <a:gd name="T23" fmla="*/ 0 h 379"/>
                  <a:gd name="T24" fmla="*/ 0 w 751"/>
                  <a:gd name="T25" fmla="*/ 0 h 379"/>
                  <a:gd name="T26" fmla="*/ 0 w 751"/>
                  <a:gd name="T27" fmla="*/ 0 h 379"/>
                  <a:gd name="T28" fmla="*/ 0 w 751"/>
                  <a:gd name="T29" fmla="*/ 0 h 379"/>
                  <a:gd name="T30" fmla="*/ 0 w 751"/>
                  <a:gd name="T31" fmla="*/ 0 h 379"/>
                  <a:gd name="T32" fmla="*/ 0 w 751"/>
                  <a:gd name="T33" fmla="*/ 0 h 379"/>
                  <a:gd name="T34" fmla="*/ 0 w 751"/>
                  <a:gd name="T35" fmla="*/ 0 h 379"/>
                  <a:gd name="T36" fmla="*/ 0 w 751"/>
                  <a:gd name="T37" fmla="*/ 0 h 379"/>
                  <a:gd name="T38" fmla="*/ 0 w 751"/>
                  <a:gd name="T39" fmla="*/ 0 h 379"/>
                  <a:gd name="T40" fmla="*/ 0 w 751"/>
                  <a:gd name="T41" fmla="*/ 0 h 379"/>
                  <a:gd name="T42" fmla="*/ 0 w 751"/>
                  <a:gd name="T43" fmla="*/ 0 h 379"/>
                  <a:gd name="T44" fmla="*/ 0 w 751"/>
                  <a:gd name="T45" fmla="*/ 0 h 379"/>
                  <a:gd name="T46" fmla="*/ 0 w 751"/>
                  <a:gd name="T47" fmla="*/ 0 h 379"/>
                  <a:gd name="T48" fmla="*/ 0 w 751"/>
                  <a:gd name="T49" fmla="*/ 0 h 379"/>
                  <a:gd name="T50" fmla="*/ 0 w 751"/>
                  <a:gd name="T51" fmla="*/ 0 h 379"/>
                  <a:gd name="T52" fmla="*/ 0 w 751"/>
                  <a:gd name="T53" fmla="*/ 0 h 379"/>
                  <a:gd name="T54" fmla="*/ 0 w 751"/>
                  <a:gd name="T55" fmla="*/ 0 h 379"/>
                  <a:gd name="T56" fmla="*/ 0 w 751"/>
                  <a:gd name="T57" fmla="*/ 0 h 379"/>
                  <a:gd name="T58" fmla="*/ 0 w 751"/>
                  <a:gd name="T59" fmla="*/ 0 h 379"/>
                  <a:gd name="T60" fmla="*/ 0 w 751"/>
                  <a:gd name="T61" fmla="*/ 0 h 379"/>
                  <a:gd name="T62" fmla="*/ 0 w 751"/>
                  <a:gd name="T63" fmla="*/ 0 h 379"/>
                  <a:gd name="T64" fmla="*/ 0 w 751"/>
                  <a:gd name="T65" fmla="*/ 0 h 379"/>
                  <a:gd name="T66" fmla="*/ 0 w 751"/>
                  <a:gd name="T67" fmla="*/ 0 h 379"/>
                  <a:gd name="T68" fmla="*/ 0 w 751"/>
                  <a:gd name="T69" fmla="*/ 0 h 379"/>
                  <a:gd name="T70" fmla="*/ 0 w 751"/>
                  <a:gd name="T71" fmla="*/ 0 h 379"/>
                  <a:gd name="T72" fmla="*/ 0 w 751"/>
                  <a:gd name="T73" fmla="*/ 0 h 379"/>
                  <a:gd name="T74" fmla="*/ 0 w 751"/>
                  <a:gd name="T75" fmla="*/ 0 h 379"/>
                  <a:gd name="T76" fmla="*/ 0 w 751"/>
                  <a:gd name="T77" fmla="*/ 0 h 379"/>
                  <a:gd name="T78" fmla="*/ 0 w 751"/>
                  <a:gd name="T79" fmla="*/ 0 h 379"/>
                  <a:gd name="T80" fmla="*/ 0 w 751"/>
                  <a:gd name="T81" fmla="*/ 0 h 379"/>
                  <a:gd name="T82" fmla="*/ 0 w 751"/>
                  <a:gd name="T83" fmla="*/ 0 h 379"/>
                  <a:gd name="T84" fmla="*/ 0 w 751"/>
                  <a:gd name="T85" fmla="*/ 0 h 379"/>
                  <a:gd name="T86" fmla="*/ 0 w 751"/>
                  <a:gd name="T87" fmla="*/ 0 h 379"/>
                  <a:gd name="T88" fmla="*/ 0 w 751"/>
                  <a:gd name="T89" fmla="*/ 0 h 379"/>
                  <a:gd name="T90" fmla="*/ 0 w 751"/>
                  <a:gd name="T91" fmla="*/ 0 h 379"/>
                  <a:gd name="T92" fmla="*/ 0 w 751"/>
                  <a:gd name="T93" fmla="*/ 0 h 379"/>
                  <a:gd name="T94" fmla="*/ 0 w 751"/>
                  <a:gd name="T95" fmla="*/ 0 h 379"/>
                  <a:gd name="T96" fmla="*/ 0 w 751"/>
                  <a:gd name="T97" fmla="*/ 0 h 379"/>
                  <a:gd name="T98" fmla="*/ 0 w 751"/>
                  <a:gd name="T99" fmla="*/ 0 h 379"/>
                  <a:gd name="T100" fmla="*/ 0 w 751"/>
                  <a:gd name="T101" fmla="*/ 0 h 379"/>
                  <a:gd name="T102" fmla="*/ 0 w 751"/>
                  <a:gd name="T103" fmla="*/ 0 h 379"/>
                  <a:gd name="T104" fmla="*/ 0 w 751"/>
                  <a:gd name="T105" fmla="*/ 0 h 379"/>
                  <a:gd name="T106" fmla="*/ 0 w 751"/>
                  <a:gd name="T107" fmla="*/ 0 h 379"/>
                  <a:gd name="T108" fmla="*/ 0 w 751"/>
                  <a:gd name="T109" fmla="*/ 0 h 379"/>
                  <a:gd name="T110" fmla="*/ 0 w 751"/>
                  <a:gd name="T111" fmla="*/ 0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1"/>
                  <a:gd name="T169" fmla="*/ 0 h 379"/>
                  <a:gd name="T170" fmla="*/ 751 w 751"/>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1" h="379">
                    <a:moveTo>
                      <a:pt x="679" y="379"/>
                    </a:moveTo>
                    <a:lnTo>
                      <a:pt x="639" y="370"/>
                    </a:lnTo>
                    <a:lnTo>
                      <a:pt x="600" y="352"/>
                    </a:lnTo>
                    <a:lnTo>
                      <a:pt x="564" y="344"/>
                    </a:lnTo>
                    <a:lnTo>
                      <a:pt x="502" y="353"/>
                    </a:lnTo>
                    <a:lnTo>
                      <a:pt x="457" y="352"/>
                    </a:lnTo>
                    <a:lnTo>
                      <a:pt x="425" y="341"/>
                    </a:lnTo>
                    <a:lnTo>
                      <a:pt x="399" y="332"/>
                    </a:lnTo>
                    <a:lnTo>
                      <a:pt x="373" y="320"/>
                    </a:lnTo>
                    <a:lnTo>
                      <a:pt x="346" y="295"/>
                    </a:lnTo>
                    <a:lnTo>
                      <a:pt x="324" y="273"/>
                    </a:lnTo>
                    <a:lnTo>
                      <a:pt x="288" y="246"/>
                    </a:lnTo>
                    <a:lnTo>
                      <a:pt x="238" y="254"/>
                    </a:lnTo>
                    <a:lnTo>
                      <a:pt x="208" y="256"/>
                    </a:lnTo>
                    <a:lnTo>
                      <a:pt x="190" y="251"/>
                    </a:lnTo>
                    <a:lnTo>
                      <a:pt x="182" y="243"/>
                    </a:lnTo>
                    <a:lnTo>
                      <a:pt x="176" y="228"/>
                    </a:lnTo>
                    <a:lnTo>
                      <a:pt x="180" y="215"/>
                    </a:lnTo>
                    <a:lnTo>
                      <a:pt x="190" y="200"/>
                    </a:lnTo>
                    <a:lnTo>
                      <a:pt x="208" y="193"/>
                    </a:lnTo>
                    <a:lnTo>
                      <a:pt x="248" y="188"/>
                    </a:lnTo>
                    <a:lnTo>
                      <a:pt x="296" y="171"/>
                    </a:lnTo>
                    <a:lnTo>
                      <a:pt x="256" y="140"/>
                    </a:lnTo>
                    <a:lnTo>
                      <a:pt x="209" y="121"/>
                    </a:lnTo>
                    <a:lnTo>
                      <a:pt x="168" y="124"/>
                    </a:lnTo>
                    <a:lnTo>
                      <a:pt x="121" y="121"/>
                    </a:lnTo>
                    <a:lnTo>
                      <a:pt x="93" y="131"/>
                    </a:lnTo>
                    <a:lnTo>
                      <a:pt x="54" y="132"/>
                    </a:lnTo>
                    <a:lnTo>
                      <a:pt x="42" y="121"/>
                    </a:lnTo>
                    <a:lnTo>
                      <a:pt x="39" y="105"/>
                    </a:lnTo>
                    <a:lnTo>
                      <a:pt x="18" y="106"/>
                    </a:lnTo>
                    <a:lnTo>
                      <a:pt x="6" y="103"/>
                    </a:lnTo>
                    <a:lnTo>
                      <a:pt x="0" y="87"/>
                    </a:lnTo>
                    <a:lnTo>
                      <a:pt x="4" y="74"/>
                    </a:lnTo>
                    <a:lnTo>
                      <a:pt x="15" y="68"/>
                    </a:lnTo>
                    <a:lnTo>
                      <a:pt x="36" y="56"/>
                    </a:lnTo>
                    <a:lnTo>
                      <a:pt x="52" y="44"/>
                    </a:lnTo>
                    <a:lnTo>
                      <a:pt x="71" y="34"/>
                    </a:lnTo>
                    <a:lnTo>
                      <a:pt x="93" y="27"/>
                    </a:lnTo>
                    <a:lnTo>
                      <a:pt x="112" y="27"/>
                    </a:lnTo>
                    <a:lnTo>
                      <a:pt x="203" y="9"/>
                    </a:lnTo>
                    <a:lnTo>
                      <a:pt x="222" y="4"/>
                    </a:lnTo>
                    <a:lnTo>
                      <a:pt x="244" y="0"/>
                    </a:lnTo>
                    <a:lnTo>
                      <a:pt x="267" y="4"/>
                    </a:lnTo>
                    <a:lnTo>
                      <a:pt x="295" y="13"/>
                    </a:lnTo>
                    <a:lnTo>
                      <a:pt x="373" y="56"/>
                    </a:lnTo>
                    <a:lnTo>
                      <a:pt x="410" y="64"/>
                    </a:lnTo>
                    <a:lnTo>
                      <a:pt x="443" y="71"/>
                    </a:lnTo>
                    <a:lnTo>
                      <a:pt x="469" y="87"/>
                    </a:lnTo>
                    <a:lnTo>
                      <a:pt x="484" y="108"/>
                    </a:lnTo>
                    <a:lnTo>
                      <a:pt x="549" y="153"/>
                    </a:lnTo>
                    <a:lnTo>
                      <a:pt x="578" y="174"/>
                    </a:lnTo>
                    <a:lnTo>
                      <a:pt x="617" y="215"/>
                    </a:lnTo>
                    <a:lnTo>
                      <a:pt x="641" y="227"/>
                    </a:lnTo>
                    <a:lnTo>
                      <a:pt x="751" y="232"/>
                    </a:lnTo>
                    <a:lnTo>
                      <a:pt x="679" y="379"/>
                    </a:lnTo>
                    <a:close/>
                  </a:path>
                </a:pathLst>
              </a:custGeom>
              <a:solidFill>
                <a:srgbClr val="FFC080"/>
              </a:solidFill>
              <a:ln w="1588">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2" name="Freeform 257">
                <a:extLst>
                  <a:ext uri="{FF2B5EF4-FFF2-40B4-BE49-F238E27FC236}">
                    <a16:creationId xmlns:a16="http://schemas.microsoft.com/office/drawing/2014/main" id="{1FF8A499-318A-45F0-99E7-3BEF72E51505}"/>
                  </a:ext>
                </a:extLst>
              </p:cNvPr>
              <p:cNvSpPr>
                <a:spLocks/>
              </p:cNvSpPr>
              <p:nvPr/>
            </p:nvSpPr>
            <p:spPr bwMode="auto">
              <a:xfrm>
                <a:off x="5374" y="1888"/>
                <a:ext cx="29" cy="7"/>
              </a:xfrm>
              <a:custGeom>
                <a:avLst/>
                <a:gdLst>
                  <a:gd name="T0" fmla="*/ 0 w 179"/>
                  <a:gd name="T1" fmla="*/ 0 h 43"/>
                  <a:gd name="T2" fmla="*/ 0 w 179"/>
                  <a:gd name="T3" fmla="*/ 0 h 43"/>
                  <a:gd name="T4" fmla="*/ 0 w 179"/>
                  <a:gd name="T5" fmla="*/ 0 h 43"/>
                  <a:gd name="T6" fmla="*/ 0 w 179"/>
                  <a:gd name="T7" fmla="*/ 0 h 43"/>
                  <a:gd name="T8" fmla="*/ 0 w 179"/>
                  <a:gd name="T9" fmla="*/ 0 h 43"/>
                  <a:gd name="T10" fmla="*/ 0 w 179"/>
                  <a:gd name="T11" fmla="*/ 0 h 43"/>
                  <a:gd name="T12" fmla="*/ 0 w 179"/>
                  <a:gd name="T13" fmla="*/ 0 h 43"/>
                  <a:gd name="T14" fmla="*/ 0 w 179"/>
                  <a:gd name="T15" fmla="*/ 0 h 43"/>
                  <a:gd name="T16" fmla="*/ 0 w 179"/>
                  <a:gd name="T17" fmla="*/ 0 h 43"/>
                  <a:gd name="T18" fmla="*/ 0 w 179"/>
                  <a:gd name="T19" fmla="*/ 0 h 43"/>
                  <a:gd name="T20" fmla="*/ 0 w 179"/>
                  <a:gd name="T21" fmla="*/ 0 h 43"/>
                  <a:gd name="T22" fmla="*/ 0 w 179"/>
                  <a:gd name="T23" fmla="*/ 0 h 43"/>
                  <a:gd name="T24" fmla="*/ 0 w 179"/>
                  <a:gd name="T25" fmla="*/ 0 h 43"/>
                  <a:gd name="T26" fmla="*/ 0 w 179"/>
                  <a:gd name="T27" fmla="*/ 0 h 43"/>
                  <a:gd name="T28" fmla="*/ 0 w 179"/>
                  <a:gd name="T29" fmla="*/ 0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9"/>
                  <a:gd name="T46" fmla="*/ 0 h 43"/>
                  <a:gd name="T47" fmla="*/ 179 w 179"/>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9" h="43">
                    <a:moveTo>
                      <a:pt x="0" y="0"/>
                    </a:moveTo>
                    <a:lnTo>
                      <a:pt x="6" y="11"/>
                    </a:lnTo>
                    <a:lnTo>
                      <a:pt x="38" y="10"/>
                    </a:lnTo>
                    <a:lnTo>
                      <a:pt x="50" y="16"/>
                    </a:lnTo>
                    <a:lnTo>
                      <a:pt x="76" y="29"/>
                    </a:lnTo>
                    <a:lnTo>
                      <a:pt x="112" y="37"/>
                    </a:lnTo>
                    <a:lnTo>
                      <a:pt x="150" y="38"/>
                    </a:lnTo>
                    <a:lnTo>
                      <a:pt x="179" y="43"/>
                    </a:lnTo>
                    <a:lnTo>
                      <a:pt x="155" y="34"/>
                    </a:lnTo>
                    <a:lnTo>
                      <a:pt x="125" y="29"/>
                    </a:lnTo>
                    <a:lnTo>
                      <a:pt x="105" y="29"/>
                    </a:lnTo>
                    <a:lnTo>
                      <a:pt x="76" y="21"/>
                    </a:lnTo>
                    <a:lnTo>
                      <a:pt x="53" y="8"/>
                    </a:lnTo>
                    <a:lnTo>
                      <a:pt x="43" y="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3" name="Freeform 258">
                <a:extLst>
                  <a:ext uri="{FF2B5EF4-FFF2-40B4-BE49-F238E27FC236}">
                    <a16:creationId xmlns:a16="http://schemas.microsoft.com/office/drawing/2014/main" id="{CDF1B3C9-9289-471E-892A-295DA9AA773A}"/>
                  </a:ext>
                </a:extLst>
              </p:cNvPr>
              <p:cNvSpPr>
                <a:spLocks/>
              </p:cNvSpPr>
              <p:nvPr/>
            </p:nvSpPr>
            <p:spPr bwMode="auto">
              <a:xfrm>
                <a:off x="5362" y="1894"/>
                <a:ext cx="4" cy="4"/>
              </a:xfrm>
              <a:custGeom>
                <a:avLst/>
                <a:gdLst>
                  <a:gd name="T0" fmla="*/ 0 w 20"/>
                  <a:gd name="T1" fmla="*/ 0 h 24"/>
                  <a:gd name="T2" fmla="*/ 0 w 20"/>
                  <a:gd name="T3" fmla="*/ 0 h 24"/>
                  <a:gd name="T4" fmla="*/ 0 w 20"/>
                  <a:gd name="T5" fmla="*/ 0 h 24"/>
                  <a:gd name="T6" fmla="*/ 0 w 20"/>
                  <a:gd name="T7" fmla="*/ 0 h 24"/>
                  <a:gd name="T8" fmla="*/ 0 w 20"/>
                  <a:gd name="T9" fmla="*/ 0 h 24"/>
                  <a:gd name="T10" fmla="*/ 0 w 20"/>
                  <a:gd name="T11" fmla="*/ 0 h 24"/>
                  <a:gd name="T12" fmla="*/ 0 w 20"/>
                  <a:gd name="T13" fmla="*/ 0 h 24"/>
                  <a:gd name="T14" fmla="*/ 0 60000 65536"/>
                  <a:gd name="T15" fmla="*/ 0 60000 65536"/>
                  <a:gd name="T16" fmla="*/ 0 60000 65536"/>
                  <a:gd name="T17" fmla="*/ 0 60000 65536"/>
                  <a:gd name="T18" fmla="*/ 0 60000 65536"/>
                  <a:gd name="T19" fmla="*/ 0 60000 65536"/>
                  <a:gd name="T20" fmla="*/ 0 60000 65536"/>
                  <a:gd name="T21" fmla="*/ 0 w 20"/>
                  <a:gd name="T22" fmla="*/ 0 h 24"/>
                  <a:gd name="T23" fmla="*/ 20 w 2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4">
                    <a:moveTo>
                      <a:pt x="4" y="0"/>
                    </a:moveTo>
                    <a:lnTo>
                      <a:pt x="12" y="6"/>
                    </a:lnTo>
                    <a:lnTo>
                      <a:pt x="9" y="15"/>
                    </a:lnTo>
                    <a:lnTo>
                      <a:pt x="0" y="24"/>
                    </a:lnTo>
                    <a:lnTo>
                      <a:pt x="17" y="18"/>
                    </a:lnTo>
                    <a:lnTo>
                      <a:pt x="20" y="8"/>
                    </a:lnTo>
                    <a:lnTo>
                      <a:pt x="4"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4" name="Freeform 259">
                <a:extLst>
                  <a:ext uri="{FF2B5EF4-FFF2-40B4-BE49-F238E27FC236}">
                    <a16:creationId xmlns:a16="http://schemas.microsoft.com/office/drawing/2014/main" id="{367B2531-306C-48BF-90BB-F450F0B5D34E}"/>
                  </a:ext>
                </a:extLst>
              </p:cNvPr>
              <p:cNvSpPr>
                <a:spLocks/>
              </p:cNvSpPr>
              <p:nvPr/>
            </p:nvSpPr>
            <p:spPr bwMode="auto">
              <a:xfrm>
                <a:off x="5331" y="1869"/>
                <a:ext cx="17" cy="8"/>
              </a:xfrm>
              <a:custGeom>
                <a:avLst/>
                <a:gdLst>
                  <a:gd name="T0" fmla="*/ 0 w 104"/>
                  <a:gd name="T1" fmla="*/ 0 h 48"/>
                  <a:gd name="T2" fmla="*/ 0 w 104"/>
                  <a:gd name="T3" fmla="*/ 0 h 48"/>
                  <a:gd name="T4" fmla="*/ 0 w 104"/>
                  <a:gd name="T5" fmla="*/ 0 h 48"/>
                  <a:gd name="T6" fmla="*/ 0 w 104"/>
                  <a:gd name="T7" fmla="*/ 0 h 48"/>
                  <a:gd name="T8" fmla="*/ 0 w 104"/>
                  <a:gd name="T9" fmla="*/ 0 h 48"/>
                  <a:gd name="T10" fmla="*/ 0 w 104"/>
                  <a:gd name="T11" fmla="*/ 0 h 48"/>
                  <a:gd name="T12" fmla="*/ 0 w 104"/>
                  <a:gd name="T13" fmla="*/ 0 h 48"/>
                  <a:gd name="T14" fmla="*/ 0 w 104"/>
                  <a:gd name="T15" fmla="*/ 0 h 48"/>
                  <a:gd name="T16" fmla="*/ 0 w 104"/>
                  <a:gd name="T17" fmla="*/ 0 h 48"/>
                  <a:gd name="T18" fmla="*/ 0 w 104"/>
                  <a:gd name="T19" fmla="*/ 0 h 48"/>
                  <a:gd name="T20" fmla="*/ 0 w 104"/>
                  <a:gd name="T21" fmla="*/ 0 h 48"/>
                  <a:gd name="T22" fmla="*/ 0 w 104"/>
                  <a:gd name="T23" fmla="*/ 0 h 48"/>
                  <a:gd name="T24" fmla="*/ 0 w 104"/>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0" y="45"/>
                    </a:moveTo>
                    <a:lnTo>
                      <a:pt x="11" y="48"/>
                    </a:lnTo>
                    <a:lnTo>
                      <a:pt x="25" y="33"/>
                    </a:lnTo>
                    <a:lnTo>
                      <a:pt x="46" y="25"/>
                    </a:lnTo>
                    <a:lnTo>
                      <a:pt x="56" y="14"/>
                    </a:lnTo>
                    <a:lnTo>
                      <a:pt x="66" y="9"/>
                    </a:lnTo>
                    <a:lnTo>
                      <a:pt x="89" y="4"/>
                    </a:lnTo>
                    <a:lnTo>
                      <a:pt x="104" y="1"/>
                    </a:lnTo>
                    <a:lnTo>
                      <a:pt x="84" y="0"/>
                    </a:lnTo>
                    <a:lnTo>
                      <a:pt x="58" y="4"/>
                    </a:lnTo>
                    <a:lnTo>
                      <a:pt x="49" y="12"/>
                    </a:lnTo>
                    <a:lnTo>
                      <a:pt x="37" y="20"/>
                    </a:lnTo>
                    <a:lnTo>
                      <a:pt x="0" y="4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5" name="Freeform 260">
                <a:extLst>
                  <a:ext uri="{FF2B5EF4-FFF2-40B4-BE49-F238E27FC236}">
                    <a16:creationId xmlns:a16="http://schemas.microsoft.com/office/drawing/2014/main" id="{3BDE040E-764B-4BC4-BB93-E9B8E2E4ED91}"/>
                  </a:ext>
                </a:extLst>
              </p:cNvPr>
              <p:cNvSpPr>
                <a:spLocks/>
              </p:cNvSpPr>
              <p:nvPr/>
            </p:nvSpPr>
            <p:spPr bwMode="auto">
              <a:xfrm>
                <a:off x="5357" y="1866"/>
                <a:ext cx="27" cy="7"/>
              </a:xfrm>
              <a:custGeom>
                <a:avLst/>
                <a:gdLst>
                  <a:gd name="T0" fmla="*/ 0 w 166"/>
                  <a:gd name="T1" fmla="*/ 0 h 42"/>
                  <a:gd name="T2" fmla="*/ 0 w 166"/>
                  <a:gd name="T3" fmla="*/ 0 h 42"/>
                  <a:gd name="T4" fmla="*/ 0 w 166"/>
                  <a:gd name="T5" fmla="*/ 0 h 42"/>
                  <a:gd name="T6" fmla="*/ 0 w 166"/>
                  <a:gd name="T7" fmla="*/ 0 h 42"/>
                  <a:gd name="T8" fmla="*/ 0 w 166"/>
                  <a:gd name="T9" fmla="*/ 0 h 42"/>
                  <a:gd name="T10" fmla="*/ 0 w 166"/>
                  <a:gd name="T11" fmla="*/ 0 h 42"/>
                  <a:gd name="T12" fmla="*/ 0 w 166"/>
                  <a:gd name="T13" fmla="*/ 0 h 42"/>
                  <a:gd name="T14" fmla="*/ 0 w 166"/>
                  <a:gd name="T15" fmla="*/ 0 h 42"/>
                  <a:gd name="T16" fmla="*/ 0 w 166"/>
                  <a:gd name="T17" fmla="*/ 0 h 42"/>
                  <a:gd name="T18" fmla="*/ 0 w 166"/>
                  <a:gd name="T19" fmla="*/ 0 h 42"/>
                  <a:gd name="T20" fmla="*/ 0 w 166"/>
                  <a:gd name="T21" fmla="*/ 0 h 42"/>
                  <a:gd name="T22" fmla="*/ 0 w 166"/>
                  <a:gd name="T23" fmla="*/ 0 h 42"/>
                  <a:gd name="T24" fmla="*/ 0 w 166"/>
                  <a:gd name="T25" fmla="*/ 0 h 42"/>
                  <a:gd name="T26" fmla="*/ 0 w 166"/>
                  <a:gd name="T27" fmla="*/ 0 h 42"/>
                  <a:gd name="T28" fmla="*/ 0 w 166"/>
                  <a:gd name="T29" fmla="*/ 0 h 42"/>
                  <a:gd name="T30" fmla="*/ 0 w 166"/>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6"/>
                  <a:gd name="T49" fmla="*/ 0 h 42"/>
                  <a:gd name="T50" fmla="*/ 166 w 166"/>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6" h="42">
                    <a:moveTo>
                      <a:pt x="0" y="10"/>
                    </a:moveTo>
                    <a:lnTo>
                      <a:pt x="35" y="6"/>
                    </a:lnTo>
                    <a:lnTo>
                      <a:pt x="55" y="0"/>
                    </a:lnTo>
                    <a:lnTo>
                      <a:pt x="63" y="0"/>
                    </a:lnTo>
                    <a:lnTo>
                      <a:pt x="85" y="5"/>
                    </a:lnTo>
                    <a:lnTo>
                      <a:pt x="94" y="14"/>
                    </a:lnTo>
                    <a:lnTo>
                      <a:pt x="111" y="23"/>
                    </a:lnTo>
                    <a:lnTo>
                      <a:pt x="143" y="36"/>
                    </a:lnTo>
                    <a:lnTo>
                      <a:pt x="166" y="36"/>
                    </a:lnTo>
                    <a:lnTo>
                      <a:pt x="142" y="42"/>
                    </a:lnTo>
                    <a:lnTo>
                      <a:pt x="126" y="39"/>
                    </a:lnTo>
                    <a:lnTo>
                      <a:pt x="91" y="22"/>
                    </a:lnTo>
                    <a:lnTo>
                      <a:pt x="79" y="10"/>
                    </a:lnTo>
                    <a:lnTo>
                      <a:pt x="55" y="8"/>
                    </a:lnTo>
                    <a:lnTo>
                      <a:pt x="35" y="10"/>
                    </a:lnTo>
                    <a:lnTo>
                      <a:pt x="0" y="1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6" name="Freeform 261">
                <a:extLst>
                  <a:ext uri="{FF2B5EF4-FFF2-40B4-BE49-F238E27FC236}">
                    <a16:creationId xmlns:a16="http://schemas.microsoft.com/office/drawing/2014/main" id="{7AAE0FB8-5A34-4EA6-B978-5C2D4B21D556}"/>
                  </a:ext>
                </a:extLst>
              </p:cNvPr>
              <p:cNvSpPr>
                <a:spLocks/>
              </p:cNvSpPr>
              <p:nvPr/>
            </p:nvSpPr>
            <p:spPr bwMode="auto">
              <a:xfrm>
                <a:off x="5335" y="1874"/>
                <a:ext cx="6" cy="5"/>
              </a:xfrm>
              <a:custGeom>
                <a:avLst/>
                <a:gdLst>
                  <a:gd name="T0" fmla="*/ 0 w 33"/>
                  <a:gd name="T1" fmla="*/ 0 h 30"/>
                  <a:gd name="T2" fmla="*/ 0 w 33"/>
                  <a:gd name="T3" fmla="*/ 0 h 30"/>
                  <a:gd name="T4" fmla="*/ 0 w 33"/>
                  <a:gd name="T5" fmla="*/ 0 h 30"/>
                  <a:gd name="T6" fmla="*/ 0 w 33"/>
                  <a:gd name="T7" fmla="*/ 0 h 30"/>
                  <a:gd name="T8" fmla="*/ 0 w 33"/>
                  <a:gd name="T9" fmla="*/ 0 h 30"/>
                  <a:gd name="T10" fmla="*/ 0 w 33"/>
                  <a:gd name="T11" fmla="*/ 0 h 30"/>
                  <a:gd name="T12" fmla="*/ 0 60000 65536"/>
                  <a:gd name="T13" fmla="*/ 0 60000 65536"/>
                  <a:gd name="T14" fmla="*/ 0 60000 65536"/>
                  <a:gd name="T15" fmla="*/ 0 60000 65536"/>
                  <a:gd name="T16" fmla="*/ 0 60000 65536"/>
                  <a:gd name="T17" fmla="*/ 0 60000 65536"/>
                  <a:gd name="T18" fmla="*/ 0 w 33"/>
                  <a:gd name="T19" fmla="*/ 0 h 30"/>
                  <a:gd name="T20" fmla="*/ 33 w 33"/>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3" h="30">
                    <a:moveTo>
                      <a:pt x="25" y="0"/>
                    </a:moveTo>
                    <a:lnTo>
                      <a:pt x="33" y="11"/>
                    </a:lnTo>
                    <a:lnTo>
                      <a:pt x="23" y="24"/>
                    </a:lnTo>
                    <a:lnTo>
                      <a:pt x="0" y="30"/>
                    </a:lnTo>
                    <a:lnTo>
                      <a:pt x="25" y="15"/>
                    </a:lnTo>
                    <a:lnTo>
                      <a:pt x="25"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7" name="Freeform 262">
                <a:extLst>
                  <a:ext uri="{FF2B5EF4-FFF2-40B4-BE49-F238E27FC236}">
                    <a16:creationId xmlns:a16="http://schemas.microsoft.com/office/drawing/2014/main" id="{7D676491-7B92-4B02-AE9E-8F07148C7447}"/>
                  </a:ext>
                </a:extLst>
              </p:cNvPr>
              <p:cNvSpPr>
                <a:spLocks/>
              </p:cNvSpPr>
              <p:nvPr/>
            </p:nvSpPr>
            <p:spPr bwMode="auto">
              <a:xfrm>
                <a:off x="5329" y="1870"/>
                <a:ext cx="6" cy="4"/>
              </a:xfrm>
              <a:custGeom>
                <a:avLst/>
                <a:gdLst>
                  <a:gd name="T0" fmla="*/ 0 w 33"/>
                  <a:gd name="T1" fmla="*/ 0 h 28"/>
                  <a:gd name="T2" fmla="*/ 0 w 33"/>
                  <a:gd name="T3" fmla="*/ 0 h 28"/>
                  <a:gd name="T4" fmla="*/ 0 w 33"/>
                  <a:gd name="T5" fmla="*/ 0 h 28"/>
                  <a:gd name="T6" fmla="*/ 0 w 33"/>
                  <a:gd name="T7" fmla="*/ 0 h 28"/>
                  <a:gd name="T8" fmla="*/ 0 w 33"/>
                  <a:gd name="T9" fmla="*/ 0 h 28"/>
                  <a:gd name="T10" fmla="*/ 0 w 33"/>
                  <a:gd name="T11" fmla="*/ 0 h 28"/>
                  <a:gd name="T12" fmla="*/ 0 60000 65536"/>
                  <a:gd name="T13" fmla="*/ 0 60000 65536"/>
                  <a:gd name="T14" fmla="*/ 0 60000 65536"/>
                  <a:gd name="T15" fmla="*/ 0 60000 65536"/>
                  <a:gd name="T16" fmla="*/ 0 60000 65536"/>
                  <a:gd name="T17" fmla="*/ 0 60000 65536"/>
                  <a:gd name="T18" fmla="*/ 0 w 33"/>
                  <a:gd name="T19" fmla="*/ 0 h 28"/>
                  <a:gd name="T20" fmla="*/ 33 w 3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3" h="28">
                    <a:moveTo>
                      <a:pt x="33" y="16"/>
                    </a:moveTo>
                    <a:lnTo>
                      <a:pt x="25" y="0"/>
                    </a:lnTo>
                    <a:lnTo>
                      <a:pt x="24" y="13"/>
                    </a:lnTo>
                    <a:lnTo>
                      <a:pt x="0" y="26"/>
                    </a:lnTo>
                    <a:lnTo>
                      <a:pt x="3" y="28"/>
                    </a:lnTo>
                    <a:lnTo>
                      <a:pt x="33" y="16"/>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8" name="Freeform 263">
                <a:extLst>
                  <a:ext uri="{FF2B5EF4-FFF2-40B4-BE49-F238E27FC236}">
                    <a16:creationId xmlns:a16="http://schemas.microsoft.com/office/drawing/2014/main" id="{CB60B39D-E5CA-4CDE-A886-2A2A6F59955D}"/>
                  </a:ext>
                </a:extLst>
              </p:cNvPr>
              <p:cNvSpPr>
                <a:spLocks/>
              </p:cNvSpPr>
              <p:nvPr/>
            </p:nvSpPr>
            <p:spPr bwMode="auto">
              <a:xfrm>
                <a:off x="5399" y="1876"/>
                <a:ext cx="6" cy="7"/>
              </a:xfrm>
              <a:custGeom>
                <a:avLst/>
                <a:gdLst>
                  <a:gd name="T0" fmla="*/ 0 w 37"/>
                  <a:gd name="T1" fmla="*/ 0 h 42"/>
                  <a:gd name="T2" fmla="*/ 0 w 37"/>
                  <a:gd name="T3" fmla="*/ 0 h 42"/>
                  <a:gd name="T4" fmla="*/ 0 w 37"/>
                  <a:gd name="T5" fmla="*/ 0 h 42"/>
                  <a:gd name="T6" fmla="*/ 0 w 37"/>
                  <a:gd name="T7" fmla="*/ 0 h 42"/>
                  <a:gd name="T8" fmla="*/ 0 w 37"/>
                  <a:gd name="T9" fmla="*/ 0 h 42"/>
                  <a:gd name="T10" fmla="*/ 0 60000 65536"/>
                  <a:gd name="T11" fmla="*/ 0 60000 65536"/>
                  <a:gd name="T12" fmla="*/ 0 60000 65536"/>
                  <a:gd name="T13" fmla="*/ 0 60000 65536"/>
                  <a:gd name="T14" fmla="*/ 0 60000 65536"/>
                  <a:gd name="T15" fmla="*/ 0 w 37"/>
                  <a:gd name="T16" fmla="*/ 0 h 42"/>
                  <a:gd name="T17" fmla="*/ 37 w 37"/>
                  <a:gd name="T18" fmla="*/ 42 h 42"/>
                </a:gdLst>
                <a:ahLst/>
                <a:cxnLst>
                  <a:cxn ang="T10">
                    <a:pos x="T0" y="T1"/>
                  </a:cxn>
                  <a:cxn ang="T11">
                    <a:pos x="T2" y="T3"/>
                  </a:cxn>
                  <a:cxn ang="T12">
                    <a:pos x="T4" y="T5"/>
                  </a:cxn>
                  <a:cxn ang="T13">
                    <a:pos x="T6" y="T7"/>
                  </a:cxn>
                  <a:cxn ang="T14">
                    <a:pos x="T8" y="T9"/>
                  </a:cxn>
                </a:cxnLst>
                <a:rect l="T15" t="T16" r="T17" b="T18"/>
                <a:pathLst>
                  <a:path w="37" h="42">
                    <a:moveTo>
                      <a:pt x="0" y="0"/>
                    </a:moveTo>
                    <a:lnTo>
                      <a:pt x="8" y="21"/>
                    </a:lnTo>
                    <a:lnTo>
                      <a:pt x="23" y="39"/>
                    </a:lnTo>
                    <a:lnTo>
                      <a:pt x="37" y="4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9" name="Freeform 264">
                <a:extLst>
                  <a:ext uri="{FF2B5EF4-FFF2-40B4-BE49-F238E27FC236}">
                    <a16:creationId xmlns:a16="http://schemas.microsoft.com/office/drawing/2014/main" id="{BACAAA73-16BD-4E31-A0FF-7E05575AF050}"/>
                  </a:ext>
                </a:extLst>
              </p:cNvPr>
              <p:cNvSpPr>
                <a:spLocks/>
              </p:cNvSpPr>
              <p:nvPr/>
            </p:nvSpPr>
            <p:spPr bwMode="auto">
              <a:xfrm>
                <a:off x="5420" y="1907"/>
                <a:ext cx="9" cy="6"/>
              </a:xfrm>
              <a:custGeom>
                <a:avLst/>
                <a:gdLst>
                  <a:gd name="T0" fmla="*/ 0 w 50"/>
                  <a:gd name="T1" fmla="*/ 0 h 39"/>
                  <a:gd name="T2" fmla="*/ 0 w 50"/>
                  <a:gd name="T3" fmla="*/ 0 h 39"/>
                  <a:gd name="T4" fmla="*/ 0 w 50"/>
                  <a:gd name="T5" fmla="*/ 0 h 39"/>
                  <a:gd name="T6" fmla="*/ 0 w 50"/>
                  <a:gd name="T7" fmla="*/ 0 h 39"/>
                  <a:gd name="T8" fmla="*/ 0 60000 65536"/>
                  <a:gd name="T9" fmla="*/ 0 60000 65536"/>
                  <a:gd name="T10" fmla="*/ 0 60000 65536"/>
                  <a:gd name="T11" fmla="*/ 0 60000 65536"/>
                  <a:gd name="T12" fmla="*/ 0 w 50"/>
                  <a:gd name="T13" fmla="*/ 0 h 39"/>
                  <a:gd name="T14" fmla="*/ 50 w 50"/>
                  <a:gd name="T15" fmla="*/ 39 h 39"/>
                </a:gdLst>
                <a:ahLst/>
                <a:cxnLst>
                  <a:cxn ang="T8">
                    <a:pos x="T0" y="T1"/>
                  </a:cxn>
                  <a:cxn ang="T9">
                    <a:pos x="T2" y="T3"/>
                  </a:cxn>
                  <a:cxn ang="T10">
                    <a:pos x="T4" y="T5"/>
                  </a:cxn>
                  <a:cxn ang="T11">
                    <a:pos x="T6" y="T7"/>
                  </a:cxn>
                </a:cxnLst>
                <a:rect l="T12" t="T13" r="T14" b="T15"/>
                <a:pathLst>
                  <a:path w="50" h="39">
                    <a:moveTo>
                      <a:pt x="50" y="0"/>
                    </a:moveTo>
                    <a:lnTo>
                      <a:pt x="17" y="14"/>
                    </a:lnTo>
                    <a:lnTo>
                      <a:pt x="0" y="39"/>
                    </a:lnTo>
                    <a:lnTo>
                      <a:pt x="5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258" name="Group 265">
              <a:extLst>
                <a:ext uri="{FF2B5EF4-FFF2-40B4-BE49-F238E27FC236}">
                  <a16:creationId xmlns:a16="http://schemas.microsoft.com/office/drawing/2014/main" id="{CD730D07-6DFB-4A9D-A37C-D38E984CAD20}"/>
                </a:ext>
              </a:extLst>
            </p:cNvPr>
            <p:cNvGrpSpPr>
              <a:grpSpLocks/>
            </p:cNvGrpSpPr>
            <p:nvPr/>
          </p:nvGrpSpPr>
          <p:grpSpPr bwMode="auto">
            <a:xfrm>
              <a:off x="5432" y="1894"/>
              <a:ext cx="37" cy="45"/>
              <a:chOff x="5432" y="1894"/>
              <a:chExt cx="37" cy="45"/>
            </a:xfrm>
          </p:grpSpPr>
          <p:sp>
            <p:nvSpPr>
              <p:cNvPr id="259" name="Freeform 266">
                <a:extLst>
                  <a:ext uri="{FF2B5EF4-FFF2-40B4-BE49-F238E27FC236}">
                    <a16:creationId xmlns:a16="http://schemas.microsoft.com/office/drawing/2014/main" id="{372DE7A8-E9CD-480E-A0D1-43FF5E04B1B5}"/>
                  </a:ext>
                </a:extLst>
              </p:cNvPr>
              <p:cNvSpPr>
                <a:spLocks/>
              </p:cNvSpPr>
              <p:nvPr/>
            </p:nvSpPr>
            <p:spPr bwMode="auto">
              <a:xfrm>
                <a:off x="5432" y="1894"/>
                <a:ext cx="37" cy="45"/>
              </a:xfrm>
              <a:custGeom>
                <a:avLst/>
                <a:gdLst>
                  <a:gd name="T0" fmla="*/ 0 w 219"/>
                  <a:gd name="T1" fmla="*/ 0 h 267"/>
                  <a:gd name="T2" fmla="*/ 0 w 219"/>
                  <a:gd name="T3" fmla="*/ 0 h 267"/>
                  <a:gd name="T4" fmla="*/ 0 w 219"/>
                  <a:gd name="T5" fmla="*/ 0 h 267"/>
                  <a:gd name="T6" fmla="*/ 0 w 219"/>
                  <a:gd name="T7" fmla="*/ 0 h 267"/>
                  <a:gd name="T8" fmla="*/ 0 w 219"/>
                  <a:gd name="T9" fmla="*/ 0 h 267"/>
                  <a:gd name="T10" fmla="*/ 0 w 219"/>
                  <a:gd name="T11" fmla="*/ 0 h 267"/>
                  <a:gd name="T12" fmla="*/ 0 w 219"/>
                  <a:gd name="T13" fmla="*/ 0 h 267"/>
                  <a:gd name="T14" fmla="*/ 0 w 219"/>
                  <a:gd name="T15" fmla="*/ 0 h 267"/>
                  <a:gd name="T16" fmla="*/ 0 w 219"/>
                  <a:gd name="T17" fmla="*/ 0 h 267"/>
                  <a:gd name="T18" fmla="*/ 0 w 219"/>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267"/>
                  <a:gd name="T32" fmla="*/ 219 w 219"/>
                  <a:gd name="T33" fmla="*/ 267 h 2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267">
                    <a:moveTo>
                      <a:pt x="77" y="17"/>
                    </a:moveTo>
                    <a:lnTo>
                      <a:pt x="42" y="55"/>
                    </a:lnTo>
                    <a:lnTo>
                      <a:pt x="26" y="87"/>
                    </a:lnTo>
                    <a:lnTo>
                      <a:pt x="11" y="138"/>
                    </a:lnTo>
                    <a:lnTo>
                      <a:pt x="11" y="167"/>
                    </a:lnTo>
                    <a:lnTo>
                      <a:pt x="0" y="210"/>
                    </a:lnTo>
                    <a:lnTo>
                      <a:pt x="178" y="267"/>
                    </a:lnTo>
                    <a:lnTo>
                      <a:pt x="219" y="0"/>
                    </a:lnTo>
                    <a:lnTo>
                      <a:pt x="146" y="17"/>
                    </a:lnTo>
                    <a:lnTo>
                      <a:pt x="77" y="17"/>
                    </a:lnTo>
                    <a:close/>
                  </a:path>
                </a:pathLst>
              </a:custGeom>
              <a:solidFill>
                <a:srgbClr val="C0C0C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0" name="Freeform 267">
                <a:extLst>
                  <a:ext uri="{FF2B5EF4-FFF2-40B4-BE49-F238E27FC236}">
                    <a16:creationId xmlns:a16="http://schemas.microsoft.com/office/drawing/2014/main" id="{A9F5B7C9-B774-4F7A-B453-4681C9813042}"/>
                  </a:ext>
                </a:extLst>
              </p:cNvPr>
              <p:cNvSpPr>
                <a:spLocks/>
              </p:cNvSpPr>
              <p:nvPr/>
            </p:nvSpPr>
            <p:spPr bwMode="auto">
              <a:xfrm>
                <a:off x="5436" y="1898"/>
                <a:ext cx="29" cy="37"/>
              </a:xfrm>
              <a:custGeom>
                <a:avLst/>
                <a:gdLst>
                  <a:gd name="T0" fmla="*/ 0 w 175"/>
                  <a:gd name="T1" fmla="*/ 0 h 220"/>
                  <a:gd name="T2" fmla="*/ 0 w 175"/>
                  <a:gd name="T3" fmla="*/ 0 h 220"/>
                  <a:gd name="T4" fmla="*/ 0 w 175"/>
                  <a:gd name="T5" fmla="*/ 0 h 220"/>
                  <a:gd name="T6" fmla="*/ 0 w 175"/>
                  <a:gd name="T7" fmla="*/ 0 h 220"/>
                  <a:gd name="T8" fmla="*/ 0 w 175"/>
                  <a:gd name="T9" fmla="*/ 0 h 220"/>
                  <a:gd name="T10" fmla="*/ 0 w 175"/>
                  <a:gd name="T11" fmla="*/ 0 h 220"/>
                  <a:gd name="T12" fmla="*/ 0 w 175"/>
                  <a:gd name="T13" fmla="*/ 0 h 220"/>
                  <a:gd name="T14" fmla="*/ 0 w 175"/>
                  <a:gd name="T15" fmla="*/ 0 h 220"/>
                  <a:gd name="T16" fmla="*/ 0 w 175"/>
                  <a:gd name="T17" fmla="*/ 0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220"/>
                  <a:gd name="T29" fmla="*/ 175 w 175"/>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220">
                    <a:moveTo>
                      <a:pt x="69" y="7"/>
                    </a:moveTo>
                    <a:lnTo>
                      <a:pt x="38" y="42"/>
                    </a:lnTo>
                    <a:lnTo>
                      <a:pt x="12" y="92"/>
                    </a:lnTo>
                    <a:lnTo>
                      <a:pt x="6" y="128"/>
                    </a:lnTo>
                    <a:lnTo>
                      <a:pt x="0" y="171"/>
                    </a:lnTo>
                    <a:lnTo>
                      <a:pt x="140" y="220"/>
                    </a:lnTo>
                    <a:lnTo>
                      <a:pt x="175" y="0"/>
                    </a:lnTo>
                    <a:lnTo>
                      <a:pt x="122" y="10"/>
                    </a:lnTo>
                    <a:lnTo>
                      <a:pt x="69" y="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sp>
        <p:nvSpPr>
          <p:cNvPr id="270" name="Freeform 268">
            <a:extLst>
              <a:ext uri="{FF2B5EF4-FFF2-40B4-BE49-F238E27FC236}">
                <a16:creationId xmlns:a16="http://schemas.microsoft.com/office/drawing/2014/main" id="{D3D1E6ED-D2BF-495A-B7BD-5C7481011888}"/>
              </a:ext>
            </a:extLst>
          </p:cNvPr>
          <p:cNvSpPr>
            <a:spLocks/>
          </p:cNvSpPr>
          <p:nvPr/>
        </p:nvSpPr>
        <p:spPr bwMode="auto">
          <a:xfrm>
            <a:off x="8640763" y="3360519"/>
            <a:ext cx="195262" cy="212725"/>
          </a:xfrm>
          <a:custGeom>
            <a:avLst/>
            <a:gdLst>
              <a:gd name="T0" fmla="*/ 2147483646 w 741"/>
              <a:gd name="T1" fmla="*/ 2147483646 h 807"/>
              <a:gd name="T2" fmla="*/ 2147483646 w 741"/>
              <a:gd name="T3" fmla="*/ 2147483646 h 807"/>
              <a:gd name="T4" fmla="*/ 2147483646 w 741"/>
              <a:gd name="T5" fmla="*/ 2147483646 h 807"/>
              <a:gd name="T6" fmla="*/ 2147483646 w 741"/>
              <a:gd name="T7" fmla="*/ 2147483646 h 807"/>
              <a:gd name="T8" fmla="*/ 2147483646 w 741"/>
              <a:gd name="T9" fmla="*/ 2147483646 h 807"/>
              <a:gd name="T10" fmla="*/ 2147483646 w 741"/>
              <a:gd name="T11" fmla="*/ 2147483646 h 807"/>
              <a:gd name="T12" fmla="*/ 2147483646 w 741"/>
              <a:gd name="T13" fmla="*/ 2147483646 h 807"/>
              <a:gd name="T14" fmla="*/ 2147483646 w 741"/>
              <a:gd name="T15" fmla="*/ 2147483646 h 807"/>
              <a:gd name="T16" fmla="*/ 2147483646 w 741"/>
              <a:gd name="T17" fmla="*/ 2147483646 h 807"/>
              <a:gd name="T18" fmla="*/ 0 w 741"/>
              <a:gd name="T19" fmla="*/ 2147483646 h 807"/>
              <a:gd name="T20" fmla="*/ 0 w 741"/>
              <a:gd name="T21" fmla="*/ 2147483646 h 807"/>
              <a:gd name="T22" fmla="*/ 2147483646 w 741"/>
              <a:gd name="T23" fmla="*/ 2147483646 h 807"/>
              <a:gd name="T24" fmla="*/ 2147483646 w 741"/>
              <a:gd name="T25" fmla="*/ 2147483646 h 807"/>
              <a:gd name="T26" fmla="*/ 2147483646 w 741"/>
              <a:gd name="T27" fmla="*/ 2147483646 h 807"/>
              <a:gd name="T28" fmla="*/ 2147483646 w 741"/>
              <a:gd name="T29" fmla="*/ 2147483646 h 807"/>
              <a:gd name="T30" fmla="*/ 2147483646 w 741"/>
              <a:gd name="T31" fmla="*/ 2147483646 h 807"/>
              <a:gd name="T32" fmla="*/ 2147483646 w 741"/>
              <a:gd name="T33" fmla="*/ 2147483646 h 807"/>
              <a:gd name="T34" fmla="*/ 2147483646 w 741"/>
              <a:gd name="T35" fmla="*/ 2147483646 h 807"/>
              <a:gd name="T36" fmla="*/ 2147483646 w 741"/>
              <a:gd name="T37" fmla="*/ 2147483646 h 807"/>
              <a:gd name="T38" fmla="*/ 2147483646 w 741"/>
              <a:gd name="T39" fmla="*/ 2147483646 h 807"/>
              <a:gd name="T40" fmla="*/ 2147483646 w 741"/>
              <a:gd name="T41" fmla="*/ 2147483646 h 807"/>
              <a:gd name="T42" fmla="*/ 2147483646 w 741"/>
              <a:gd name="T43" fmla="*/ 2147483646 h 807"/>
              <a:gd name="T44" fmla="*/ 2147483646 w 741"/>
              <a:gd name="T45" fmla="*/ 2147483646 h 807"/>
              <a:gd name="T46" fmla="*/ 2147483646 w 741"/>
              <a:gd name="T47" fmla="*/ 2147483646 h 807"/>
              <a:gd name="T48" fmla="*/ 2147483646 w 741"/>
              <a:gd name="T49" fmla="*/ 2147483646 h 807"/>
              <a:gd name="T50" fmla="*/ 2147483646 w 741"/>
              <a:gd name="T51" fmla="*/ 2147483646 h 807"/>
              <a:gd name="T52" fmla="*/ 2147483646 w 741"/>
              <a:gd name="T53" fmla="*/ 2147483646 h 807"/>
              <a:gd name="T54" fmla="*/ 2147483646 w 741"/>
              <a:gd name="T55" fmla="*/ 2147483646 h 807"/>
              <a:gd name="T56" fmla="*/ 2147483646 w 741"/>
              <a:gd name="T57" fmla="*/ 2147483646 h 807"/>
              <a:gd name="T58" fmla="*/ 2147483646 w 741"/>
              <a:gd name="T59" fmla="*/ 2147483646 h 807"/>
              <a:gd name="T60" fmla="*/ 2147483646 w 741"/>
              <a:gd name="T61" fmla="*/ 2147483646 h 807"/>
              <a:gd name="T62" fmla="*/ 2147483646 w 741"/>
              <a:gd name="T63" fmla="*/ 2147483646 h 807"/>
              <a:gd name="T64" fmla="*/ 2147483646 w 741"/>
              <a:gd name="T65" fmla="*/ 2147483646 h 807"/>
              <a:gd name="T66" fmla="*/ 2147483646 w 741"/>
              <a:gd name="T67" fmla="*/ 0 h 807"/>
              <a:gd name="T68" fmla="*/ 2147483646 w 741"/>
              <a:gd name="T69" fmla="*/ 2147483646 h 807"/>
              <a:gd name="T70" fmla="*/ 2147483646 w 741"/>
              <a:gd name="T71" fmla="*/ 2147483646 h 8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1"/>
              <a:gd name="T109" fmla="*/ 0 h 807"/>
              <a:gd name="T110" fmla="*/ 741 w 741"/>
              <a:gd name="T111" fmla="*/ 807 h 8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1" h="807">
                <a:moveTo>
                  <a:pt x="243" y="26"/>
                </a:moveTo>
                <a:lnTo>
                  <a:pt x="179" y="74"/>
                </a:lnTo>
                <a:lnTo>
                  <a:pt x="144" y="131"/>
                </a:lnTo>
                <a:lnTo>
                  <a:pt x="112" y="192"/>
                </a:lnTo>
                <a:lnTo>
                  <a:pt x="92" y="224"/>
                </a:lnTo>
                <a:lnTo>
                  <a:pt x="92" y="259"/>
                </a:lnTo>
                <a:lnTo>
                  <a:pt x="109" y="300"/>
                </a:lnTo>
                <a:lnTo>
                  <a:pt x="77" y="332"/>
                </a:lnTo>
                <a:lnTo>
                  <a:pt x="26" y="420"/>
                </a:lnTo>
                <a:lnTo>
                  <a:pt x="0" y="467"/>
                </a:lnTo>
                <a:lnTo>
                  <a:pt x="0" y="482"/>
                </a:lnTo>
                <a:lnTo>
                  <a:pt x="6" y="498"/>
                </a:lnTo>
                <a:lnTo>
                  <a:pt x="28" y="503"/>
                </a:lnTo>
                <a:lnTo>
                  <a:pt x="60" y="504"/>
                </a:lnTo>
                <a:lnTo>
                  <a:pt x="79" y="511"/>
                </a:lnTo>
                <a:lnTo>
                  <a:pt x="77" y="546"/>
                </a:lnTo>
                <a:lnTo>
                  <a:pt x="67" y="587"/>
                </a:lnTo>
                <a:lnTo>
                  <a:pt x="86" y="609"/>
                </a:lnTo>
                <a:lnTo>
                  <a:pt x="80" y="639"/>
                </a:lnTo>
                <a:lnTo>
                  <a:pt x="95" y="659"/>
                </a:lnTo>
                <a:lnTo>
                  <a:pt x="110" y="713"/>
                </a:lnTo>
                <a:lnTo>
                  <a:pt x="133" y="728"/>
                </a:lnTo>
                <a:lnTo>
                  <a:pt x="167" y="728"/>
                </a:lnTo>
                <a:lnTo>
                  <a:pt x="217" y="721"/>
                </a:lnTo>
                <a:lnTo>
                  <a:pt x="269" y="713"/>
                </a:lnTo>
                <a:lnTo>
                  <a:pt x="263" y="807"/>
                </a:lnTo>
                <a:lnTo>
                  <a:pt x="658" y="681"/>
                </a:lnTo>
                <a:lnTo>
                  <a:pt x="626" y="606"/>
                </a:lnTo>
                <a:lnTo>
                  <a:pt x="634" y="549"/>
                </a:lnTo>
                <a:lnTo>
                  <a:pt x="741" y="441"/>
                </a:lnTo>
                <a:lnTo>
                  <a:pt x="741" y="155"/>
                </a:lnTo>
                <a:lnTo>
                  <a:pt x="668" y="77"/>
                </a:lnTo>
                <a:lnTo>
                  <a:pt x="577" y="35"/>
                </a:lnTo>
                <a:lnTo>
                  <a:pt x="481" y="0"/>
                </a:lnTo>
                <a:lnTo>
                  <a:pt x="355" y="18"/>
                </a:lnTo>
                <a:lnTo>
                  <a:pt x="243" y="26"/>
                </a:lnTo>
                <a:close/>
              </a:path>
            </a:pathLst>
          </a:custGeom>
          <a:solidFill>
            <a:srgbClr val="FFC080"/>
          </a:solidFill>
          <a:ln w="1588">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1" name="Freeform 269">
            <a:extLst>
              <a:ext uri="{FF2B5EF4-FFF2-40B4-BE49-F238E27FC236}">
                <a16:creationId xmlns:a16="http://schemas.microsoft.com/office/drawing/2014/main" id="{EDA38C84-2408-499B-BA6F-883278B88A23}"/>
              </a:ext>
            </a:extLst>
          </p:cNvPr>
          <p:cNvSpPr>
            <a:spLocks/>
          </p:cNvSpPr>
          <p:nvPr/>
        </p:nvSpPr>
        <p:spPr bwMode="auto">
          <a:xfrm>
            <a:off x="8650288" y="3489107"/>
            <a:ext cx="11112" cy="3175"/>
          </a:xfrm>
          <a:custGeom>
            <a:avLst/>
            <a:gdLst>
              <a:gd name="T0" fmla="*/ 0 w 42"/>
              <a:gd name="T1" fmla="*/ 2147483646 h 9"/>
              <a:gd name="T2" fmla="*/ 2147483646 w 42"/>
              <a:gd name="T3" fmla="*/ 2147483646 h 9"/>
              <a:gd name="T4" fmla="*/ 2147483646 w 42"/>
              <a:gd name="T5" fmla="*/ 2147483646 h 9"/>
              <a:gd name="T6" fmla="*/ 2147483646 w 42"/>
              <a:gd name="T7" fmla="*/ 2147483646 h 9"/>
              <a:gd name="T8" fmla="*/ 2147483646 w 42"/>
              <a:gd name="T9" fmla="*/ 2147483646 h 9"/>
              <a:gd name="T10" fmla="*/ 2147483646 w 42"/>
              <a:gd name="T11" fmla="*/ 0 h 9"/>
              <a:gd name="T12" fmla="*/ 0 w 42"/>
              <a:gd name="T13" fmla="*/ 2147483646 h 9"/>
              <a:gd name="T14" fmla="*/ 0 60000 65536"/>
              <a:gd name="T15" fmla="*/ 0 60000 65536"/>
              <a:gd name="T16" fmla="*/ 0 60000 65536"/>
              <a:gd name="T17" fmla="*/ 0 60000 65536"/>
              <a:gd name="T18" fmla="*/ 0 60000 65536"/>
              <a:gd name="T19" fmla="*/ 0 60000 65536"/>
              <a:gd name="T20" fmla="*/ 0 60000 65536"/>
              <a:gd name="T21" fmla="*/ 0 w 42"/>
              <a:gd name="T22" fmla="*/ 0 h 9"/>
              <a:gd name="T23" fmla="*/ 42 w 4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9">
                <a:moveTo>
                  <a:pt x="0" y="3"/>
                </a:moveTo>
                <a:lnTo>
                  <a:pt x="9" y="8"/>
                </a:lnTo>
                <a:lnTo>
                  <a:pt x="30" y="6"/>
                </a:lnTo>
                <a:lnTo>
                  <a:pt x="39" y="9"/>
                </a:lnTo>
                <a:lnTo>
                  <a:pt x="42" y="2"/>
                </a:lnTo>
                <a:lnTo>
                  <a:pt x="29" y="0"/>
                </a:lnTo>
                <a:lnTo>
                  <a:pt x="0" y="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2" name="Freeform 270">
            <a:extLst>
              <a:ext uri="{FF2B5EF4-FFF2-40B4-BE49-F238E27FC236}">
                <a16:creationId xmlns:a16="http://schemas.microsoft.com/office/drawing/2014/main" id="{E8BFFACB-321C-4036-A651-28A2FE2F1F3F}"/>
              </a:ext>
            </a:extLst>
          </p:cNvPr>
          <p:cNvSpPr>
            <a:spLocks/>
          </p:cNvSpPr>
          <p:nvPr/>
        </p:nvSpPr>
        <p:spPr bwMode="auto">
          <a:xfrm>
            <a:off x="8661400" y="3481169"/>
            <a:ext cx="4763" cy="7938"/>
          </a:xfrm>
          <a:custGeom>
            <a:avLst/>
            <a:gdLst>
              <a:gd name="T0" fmla="*/ 0 w 17"/>
              <a:gd name="T1" fmla="*/ 0 h 31"/>
              <a:gd name="T2" fmla="*/ 2147483646 w 17"/>
              <a:gd name="T3" fmla="*/ 2147483646 h 31"/>
              <a:gd name="T4" fmla="*/ 2147483646 w 17"/>
              <a:gd name="T5" fmla="*/ 2147483646 h 31"/>
              <a:gd name="T6" fmla="*/ 2147483646 w 17"/>
              <a:gd name="T7" fmla="*/ 2147483646 h 31"/>
              <a:gd name="T8" fmla="*/ 2147483646 w 17"/>
              <a:gd name="T9" fmla="*/ 2147483646 h 31"/>
              <a:gd name="T10" fmla="*/ 2147483646 w 17"/>
              <a:gd name="T11" fmla="*/ 2147483646 h 31"/>
              <a:gd name="T12" fmla="*/ 0 w 17"/>
              <a:gd name="T13" fmla="*/ 0 h 31"/>
              <a:gd name="T14" fmla="*/ 0 60000 65536"/>
              <a:gd name="T15" fmla="*/ 0 60000 65536"/>
              <a:gd name="T16" fmla="*/ 0 60000 65536"/>
              <a:gd name="T17" fmla="*/ 0 60000 65536"/>
              <a:gd name="T18" fmla="*/ 0 60000 65536"/>
              <a:gd name="T19" fmla="*/ 0 60000 65536"/>
              <a:gd name="T20" fmla="*/ 0 60000 65536"/>
              <a:gd name="T21" fmla="*/ 0 w 17"/>
              <a:gd name="T22" fmla="*/ 0 h 31"/>
              <a:gd name="T23" fmla="*/ 17 w 1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1">
                <a:moveTo>
                  <a:pt x="0" y="0"/>
                </a:moveTo>
                <a:lnTo>
                  <a:pt x="11" y="7"/>
                </a:lnTo>
                <a:lnTo>
                  <a:pt x="11" y="16"/>
                </a:lnTo>
                <a:lnTo>
                  <a:pt x="13" y="31"/>
                </a:lnTo>
                <a:lnTo>
                  <a:pt x="17" y="12"/>
                </a:lnTo>
                <a:lnTo>
                  <a:pt x="17" y="1"/>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3" name="Freeform 271">
            <a:extLst>
              <a:ext uri="{FF2B5EF4-FFF2-40B4-BE49-F238E27FC236}">
                <a16:creationId xmlns:a16="http://schemas.microsoft.com/office/drawing/2014/main" id="{D8A76659-DCED-4FB7-B98F-54402466B517}"/>
              </a:ext>
            </a:extLst>
          </p:cNvPr>
          <p:cNvSpPr>
            <a:spLocks/>
          </p:cNvSpPr>
          <p:nvPr/>
        </p:nvSpPr>
        <p:spPr bwMode="auto">
          <a:xfrm>
            <a:off x="8669338" y="3454182"/>
            <a:ext cx="4762" cy="15875"/>
          </a:xfrm>
          <a:custGeom>
            <a:avLst/>
            <a:gdLst>
              <a:gd name="T0" fmla="*/ 2147483646 w 19"/>
              <a:gd name="T1" fmla="*/ 0 h 60"/>
              <a:gd name="T2" fmla="*/ 2147483646 w 19"/>
              <a:gd name="T3" fmla="*/ 2147483646 h 60"/>
              <a:gd name="T4" fmla="*/ 0 w 19"/>
              <a:gd name="T5" fmla="*/ 2147483646 h 60"/>
              <a:gd name="T6" fmla="*/ 2147483646 w 19"/>
              <a:gd name="T7" fmla="*/ 2147483646 h 60"/>
              <a:gd name="T8" fmla="*/ 2147483646 w 19"/>
              <a:gd name="T9" fmla="*/ 0 h 60"/>
              <a:gd name="T10" fmla="*/ 0 60000 65536"/>
              <a:gd name="T11" fmla="*/ 0 60000 65536"/>
              <a:gd name="T12" fmla="*/ 0 60000 65536"/>
              <a:gd name="T13" fmla="*/ 0 60000 65536"/>
              <a:gd name="T14" fmla="*/ 0 60000 65536"/>
              <a:gd name="T15" fmla="*/ 0 w 19"/>
              <a:gd name="T16" fmla="*/ 0 h 60"/>
              <a:gd name="T17" fmla="*/ 19 w 19"/>
              <a:gd name="T18" fmla="*/ 60 h 60"/>
            </a:gdLst>
            <a:ahLst/>
            <a:cxnLst>
              <a:cxn ang="T10">
                <a:pos x="T0" y="T1"/>
              </a:cxn>
              <a:cxn ang="T11">
                <a:pos x="T2" y="T3"/>
              </a:cxn>
              <a:cxn ang="T12">
                <a:pos x="T4" y="T5"/>
              </a:cxn>
              <a:cxn ang="T13">
                <a:pos x="T6" y="T7"/>
              </a:cxn>
              <a:cxn ang="T14">
                <a:pos x="T8" y="T9"/>
              </a:cxn>
            </a:cxnLst>
            <a:rect l="T15" t="T16" r="T17" b="T18"/>
            <a:pathLst>
              <a:path w="19" h="60">
                <a:moveTo>
                  <a:pt x="19" y="0"/>
                </a:moveTo>
                <a:lnTo>
                  <a:pt x="5" y="34"/>
                </a:lnTo>
                <a:lnTo>
                  <a:pt x="0" y="60"/>
                </a:lnTo>
                <a:lnTo>
                  <a:pt x="9" y="43"/>
                </a:lnTo>
                <a:lnTo>
                  <a:pt x="1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4" name="Freeform 272">
            <a:extLst>
              <a:ext uri="{FF2B5EF4-FFF2-40B4-BE49-F238E27FC236}">
                <a16:creationId xmlns:a16="http://schemas.microsoft.com/office/drawing/2014/main" id="{3EB554D3-2690-47CC-A6CB-9AF22B008DE8}"/>
              </a:ext>
            </a:extLst>
          </p:cNvPr>
          <p:cNvSpPr>
            <a:spLocks/>
          </p:cNvSpPr>
          <p:nvPr/>
        </p:nvSpPr>
        <p:spPr bwMode="auto">
          <a:xfrm>
            <a:off x="8672513" y="3438307"/>
            <a:ext cx="20637" cy="14287"/>
          </a:xfrm>
          <a:custGeom>
            <a:avLst/>
            <a:gdLst>
              <a:gd name="T0" fmla="*/ 0 w 80"/>
              <a:gd name="T1" fmla="*/ 0 h 51"/>
              <a:gd name="T2" fmla="*/ 2147483646 w 80"/>
              <a:gd name="T3" fmla="*/ 2147483646 h 51"/>
              <a:gd name="T4" fmla="*/ 2147483646 w 80"/>
              <a:gd name="T5" fmla="*/ 2147483646 h 51"/>
              <a:gd name="T6" fmla="*/ 2147483646 w 80"/>
              <a:gd name="T7" fmla="*/ 2147483646 h 51"/>
              <a:gd name="T8" fmla="*/ 2147483646 w 80"/>
              <a:gd name="T9" fmla="*/ 2147483646 h 51"/>
              <a:gd name="T10" fmla="*/ 2147483646 w 80"/>
              <a:gd name="T11" fmla="*/ 2147483646 h 51"/>
              <a:gd name="T12" fmla="*/ 2147483646 w 80"/>
              <a:gd name="T13" fmla="*/ 2147483646 h 51"/>
              <a:gd name="T14" fmla="*/ 2147483646 w 80"/>
              <a:gd name="T15" fmla="*/ 2147483646 h 51"/>
              <a:gd name="T16" fmla="*/ 2147483646 w 80"/>
              <a:gd name="T17" fmla="*/ 2147483646 h 51"/>
              <a:gd name="T18" fmla="*/ 2147483646 w 80"/>
              <a:gd name="T19" fmla="*/ 2147483646 h 51"/>
              <a:gd name="T20" fmla="*/ 0 w 80"/>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51"/>
              <a:gd name="T35" fmla="*/ 80 w 80"/>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51">
                <a:moveTo>
                  <a:pt x="0" y="0"/>
                </a:moveTo>
                <a:lnTo>
                  <a:pt x="17" y="28"/>
                </a:lnTo>
                <a:lnTo>
                  <a:pt x="13" y="35"/>
                </a:lnTo>
                <a:lnTo>
                  <a:pt x="13" y="40"/>
                </a:lnTo>
                <a:lnTo>
                  <a:pt x="9" y="51"/>
                </a:lnTo>
                <a:lnTo>
                  <a:pt x="20" y="34"/>
                </a:lnTo>
                <a:lnTo>
                  <a:pt x="35" y="34"/>
                </a:lnTo>
                <a:lnTo>
                  <a:pt x="52" y="28"/>
                </a:lnTo>
                <a:lnTo>
                  <a:pt x="80" y="26"/>
                </a:lnTo>
                <a:lnTo>
                  <a:pt x="52" y="9"/>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5" name="Freeform 273">
            <a:extLst>
              <a:ext uri="{FF2B5EF4-FFF2-40B4-BE49-F238E27FC236}">
                <a16:creationId xmlns:a16="http://schemas.microsoft.com/office/drawing/2014/main" id="{53C54FB0-DF75-4CC9-941F-5F8A0EBB2530}"/>
              </a:ext>
            </a:extLst>
          </p:cNvPr>
          <p:cNvSpPr>
            <a:spLocks/>
          </p:cNvSpPr>
          <p:nvPr/>
        </p:nvSpPr>
        <p:spPr bwMode="auto">
          <a:xfrm>
            <a:off x="8667750" y="3419257"/>
            <a:ext cx="34925" cy="12700"/>
          </a:xfrm>
          <a:custGeom>
            <a:avLst/>
            <a:gdLst>
              <a:gd name="T0" fmla="*/ 0 w 135"/>
              <a:gd name="T1" fmla="*/ 2147483646 h 48"/>
              <a:gd name="T2" fmla="*/ 2147483646 w 135"/>
              <a:gd name="T3" fmla="*/ 2147483646 h 48"/>
              <a:gd name="T4" fmla="*/ 2147483646 w 135"/>
              <a:gd name="T5" fmla="*/ 2147483646 h 48"/>
              <a:gd name="T6" fmla="*/ 2147483646 w 135"/>
              <a:gd name="T7" fmla="*/ 2147483646 h 48"/>
              <a:gd name="T8" fmla="*/ 2147483646 w 135"/>
              <a:gd name="T9" fmla="*/ 2147483646 h 48"/>
              <a:gd name="T10" fmla="*/ 2147483646 w 135"/>
              <a:gd name="T11" fmla="*/ 2147483646 h 48"/>
              <a:gd name="T12" fmla="*/ 2147483646 w 135"/>
              <a:gd name="T13" fmla="*/ 2147483646 h 48"/>
              <a:gd name="T14" fmla="*/ 2147483646 w 135"/>
              <a:gd name="T15" fmla="*/ 2147483646 h 48"/>
              <a:gd name="T16" fmla="*/ 2147483646 w 135"/>
              <a:gd name="T17" fmla="*/ 2147483646 h 48"/>
              <a:gd name="T18" fmla="*/ 2147483646 w 135"/>
              <a:gd name="T19" fmla="*/ 0 h 48"/>
              <a:gd name="T20" fmla="*/ 2147483646 w 135"/>
              <a:gd name="T21" fmla="*/ 2147483646 h 48"/>
              <a:gd name="T22" fmla="*/ 2147483646 w 135"/>
              <a:gd name="T23" fmla="*/ 2147483646 h 48"/>
              <a:gd name="T24" fmla="*/ 2147483646 w 135"/>
              <a:gd name="T25" fmla="*/ 2147483646 h 48"/>
              <a:gd name="T26" fmla="*/ 2147483646 w 135"/>
              <a:gd name="T27" fmla="*/ 2147483646 h 48"/>
              <a:gd name="T28" fmla="*/ 0 w 135"/>
              <a:gd name="T29" fmla="*/ 2147483646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
              <a:gd name="T46" fmla="*/ 0 h 48"/>
              <a:gd name="T47" fmla="*/ 135 w 135"/>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 h="48">
                <a:moveTo>
                  <a:pt x="0" y="25"/>
                </a:moveTo>
                <a:lnTo>
                  <a:pt x="6" y="42"/>
                </a:lnTo>
                <a:lnTo>
                  <a:pt x="20" y="48"/>
                </a:lnTo>
                <a:lnTo>
                  <a:pt x="42" y="34"/>
                </a:lnTo>
                <a:lnTo>
                  <a:pt x="69" y="25"/>
                </a:lnTo>
                <a:lnTo>
                  <a:pt x="113" y="24"/>
                </a:lnTo>
                <a:lnTo>
                  <a:pt x="135" y="27"/>
                </a:lnTo>
                <a:lnTo>
                  <a:pt x="101" y="12"/>
                </a:lnTo>
                <a:lnTo>
                  <a:pt x="77" y="6"/>
                </a:lnTo>
                <a:lnTo>
                  <a:pt x="80" y="0"/>
                </a:lnTo>
                <a:lnTo>
                  <a:pt x="57" y="9"/>
                </a:lnTo>
                <a:lnTo>
                  <a:pt x="59" y="3"/>
                </a:lnTo>
                <a:lnTo>
                  <a:pt x="40" y="12"/>
                </a:lnTo>
                <a:lnTo>
                  <a:pt x="23" y="12"/>
                </a:lnTo>
                <a:lnTo>
                  <a:pt x="0" y="2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6" name="Freeform 274">
            <a:extLst>
              <a:ext uri="{FF2B5EF4-FFF2-40B4-BE49-F238E27FC236}">
                <a16:creationId xmlns:a16="http://schemas.microsoft.com/office/drawing/2014/main" id="{39527595-E871-44A1-8ED6-2D563C2BFAB2}"/>
              </a:ext>
            </a:extLst>
          </p:cNvPr>
          <p:cNvSpPr>
            <a:spLocks/>
          </p:cNvSpPr>
          <p:nvPr/>
        </p:nvSpPr>
        <p:spPr bwMode="auto">
          <a:xfrm>
            <a:off x="8747125" y="3436719"/>
            <a:ext cx="20638" cy="41275"/>
          </a:xfrm>
          <a:custGeom>
            <a:avLst/>
            <a:gdLst>
              <a:gd name="T0" fmla="*/ 0 w 78"/>
              <a:gd name="T1" fmla="*/ 2147483646 h 159"/>
              <a:gd name="T2" fmla="*/ 2147483646 w 78"/>
              <a:gd name="T3" fmla="*/ 2147483646 h 159"/>
              <a:gd name="T4" fmla="*/ 2147483646 w 78"/>
              <a:gd name="T5" fmla="*/ 2147483646 h 159"/>
              <a:gd name="T6" fmla="*/ 2147483646 w 78"/>
              <a:gd name="T7" fmla="*/ 2147483646 h 159"/>
              <a:gd name="T8" fmla="*/ 2147483646 w 78"/>
              <a:gd name="T9" fmla="*/ 2147483646 h 159"/>
              <a:gd name="T10" fmla="*/ 2147483646 w 78"/>
              <a:gd name="T11" fmla="*/ 2147483646 h 159"/>
              <a:gd name="T12" fmla="*/ 2147483646 w 78"/>
              <a:gd name="T13" fmla="*/ 2147483646 h 159"/>
              <a:gd name="T14" fmla="*/ 2147483646 w 78"/>
              <a:gd name="T15" fmla="*/ 2147483646 h 159"/>
              <a:gd name="T16" fmla="*/ 2147483646 w 78"/>
              <a:gd name="T17" fmla="*/ 2147483646 h 159"/>
              <a:gd name="T18" fmla="*/ 2147483646 w 78"/>
              <a:gd name="T19" fmla="*/ 2147483646 h 159"/>
              <a:gd name="T20" fmla="*/ 2147483646 w 78"/>
              <a:gd name="T21" fmla="*/ 2147483646 h 159"/>
              <a:gd name="T22" fmla="*/ 2147483646 w 78"/>
              <a:gd name="T23" fmla="*/ 2147483646 h 159"/>
              <a:gd name="T24" fmla="*/ 2147483646 w 78"/>
              <a:gd name="T25" fmla="*/ 2147483646 h 159"/>
              <a:gd name="T26" fmla="*/ 2147483646 w 78"/>
              <a:gd name="T27" fmla="*/ 2147483646 h 159"/>
              <a:gd name="T28" fmla="*/ 2147483646 w 78"/>
              <a:gd name="T29" fmla="*/ 2147483646 h 159"/>
              <a:gd name="T30" fmla="*/ 2147483646 w 78"/>
              <a:gd name="T31" fmla="*/ 2147483646 h 159"/>
              <a:gd name="T32" fmla="*/ 2147483646 w 78"/>
              <a:gd name="T33" fmla="*/ 2147483646 h 159"/>
              <a:gd name="T34" fmla="*/ 2147483646 w 78"/>
              <a:gd name="T35" fmla="*/ 2147483646 h 159"/>
              <a:gd name="T36" fmla="*/ 2147483646 w 78"/>
              <a:gd name="T37" fmla="*/ 2147483646 h 159"/>
              <a:gd name="T38" fmla="*/ 2147483646 w 78"/>
              <a:gd name="T39" fmla="*/ 2147483646 h 159"/>
              <a:gd name="T40" fmla="*/ 2147483646 w 78"/>
              <a:gd name="T41" fmla="*/ 0 h 159"/>
              <a:gd name="T42" fmla="*/ 2147483646 w 78"/>
              <a:gd name="T43" fmla="*/ 2147483646 h 159"/>
              <a:gd name="T44" fmla="*/ 0 w 78"/>
              <a:gd name="T45" fmla="*/ 2147483646 h 1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159"/>
              <a:gd name="T71" fmla="*/ 78 w 78"/>
              <a:gd name="T72" fmla="*/ 159 h 1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159">
                <a:moveTo>
                  <a:pt x="0" y="30"/>
                </a:moveTo>
                <a:lnTo>
                  <a:pt x="24" y="10"/>
                </a:lnTo>
                <a:lnTo>
                  <a:pt x="52" y="15"/>
                </a:lnTo>
                <a:lnTo>
                  <a:pt x="68" y="41"/>
                </a:lnTo>
                <a:lnTo>
                  <a:pt x="71" y="77"/>
                </a:lnTo>
                <a:lnTo>
                  <a:pt x="68" y="105"/>
                </a:lnTo>
                <a:lnTo>
                  <a:pt x="59" y="128"/>
                </a:lnTo>
                <a:lnTo>
                  <a:pt x="44" y="93"/>
                </a:lnTo>
                <a:lnTo>
                  <a:pt x="31" y="73"/>
                </a:lnTo>
                <a:lnTo>
                  <a:pt x="5" y="60"/>
                </a:lnTo>
                <a:lnTo>
                  <a:pt x="25" y="89"/>
                </a:lnTo>
                <a:lnTo>
                  <a:pt x="47" y="111"/>
                </a:lnTo>
                <a:lnTo>
                  <a:pt x="49" y="134"/>
                </a:lnTo>
                <a:lnTo>
                  <a:pt x="40" y="156"/>
                </a:lnTo>
                <a:lnTo>
                  <a:pt x="28" y="159"/>
                </a:lnTo>
                <a:lnTo>
                  <a:pt x="61" y="151"/>
                </a:lnTo>
                <a:lnTo>
                  <a:pt x="77" y="117"/>
                </a:lnTo>
                <a:lnTo>
                  <a:pt x="78" y="73"/>
                </a:lnTo>
                <a:lnTo>
                  <a:pt x="77" y="33"/>
                </a:lnTo>
                <a:lnTo>
                  <a:pt x="59" y="7"/>
                </a:lnTo>
                <a:lnTo>
                  <a:pt x="34" y="0"/>
                </a:lnTo>
                <a:lnTo>
                  <a:pt x="10" y="4"/>
                </a:lnTo>
                <a:lnTo>
                  <a:pt x="0" y="3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7" name="Freeform 275">
            <a:extLst>
              <a:ext uri="{FF2B5EF4-FFF2-40B4-BE49-F238E27FC236}">
                <a16:creationId xmlns:a16="http://schemas.microsoft.com/office/drawing/2014/main" id="{314E5CC1-42FF-4C0D-ADFC-240544965F89}"/>
              </a:ext>
            </a:extLst>
          </p:cNvPr>
          <p:cNvSpPr>
            <a:spLocks/>
          </p:cNvSpPr>
          <p:nvPr/>
        </p:nvSpPr>
        <p:spPr bwMode="auto">
          <a:xfrm>
            <a:off x="8742363" y="3430369"/>
            <a:ext cx="33337" cy="55563"/>
          </a:xfrm>
          <a:custGeom>
            <a:avLst/>
            <a:gdLst>
              <a:gd name="T0" fmla="*/ 0 w 129"/>
              <a:gd name="T1" fmla="*/ 2147483646 h 215"/>
              <a:gd name="T2" fmla="*/ 2147483646 w 129"/>
              <a:gd name="T3" fmla="*/ 2147483646 h 215"/>
              <a:gd name="T4" fmla="*/ 2147483646 w 129"/>
              <a:gd name="T5" fmla="*/ 2147483646 h 215"/>
              <a:gd name="T6" fmla="*/ 2147483646 w 129"/>
              <a:gd name="T7" fmla="*/ 2147483646 h 215"/>
              <a:gd name="T8" fmla="*/ 2147483646 w 129"/>
              <a:gd name="T9" fmla="*/ 2147483646 h 215"/>
              <a:gd name="T10" fmla="*/ 2147483646 w 129"/>
              <a:gd name="T11" fmla="*/ 2147483646 h 215"/>
              <a:gd name="T12" fmla="*/ 2147483646 w 129"/>
              <a:gd name="T13" fmla="*/ 2147483646 h 215"/>
              <a:gd name="T14" fmla="*/ 2147483646 w 129"/>
              <a:gd name="T15" fmla="*/ 2147483646 h 215"/>
              <a:gd name="T16" fmla="*/ 2147483646 w 129"/>
              <a:gd name="T17" fmla="*/ 2147483646 h 215"/>
              <a:gd name="T18" fmla="*/ 2147483646 w 129"/>
              <a:gd name="T19" fmla="*/ 2147483646 h 215"/>
              <a:gd name="T20" fmla="*/ 2147483646 w 129"/>
              <a:gd name="T21" fmla="*/ 2147483646 h 215"/>
              <a:gd name="T22" fmla="*/ 2147483646 w 129"/>
              <a:gd name="T23" fmla="*/ 2147483646 h 215"/>
              <a:gd name="T24" fmla="*/ 2147483646 w 129"/>
              <a:gd name="T25" fmla="*/ 2147483646 h 215"/>
              <a:gd name="T26" fmla="*/ 2147483646 w 129"/>
              <a:gd name="T27" fmla="*/ 2147483646 h 215"/>
              <a:gd name="T28" fmla="*/ 2147483646 w 129"/>
              <a:gd name="T29" fmla="*/ 2147483646 h 215"/>
              <a:gd name="T30" fmla="*/ 2147483646 w 129"/>
              <a:gd name="T31" fmla="*/ 2147483646 h 215"/>
              <a:gd name="T32" fmla="*/ 2147483646 w 129"/>
              <a:gd name="T33" fmla="*/ 2147483646 h 215"/>
              <a:gd name="T34" fmla="*/ 2147483646 w 129"/>
              <a:gd name="T35" fmla="*/ 2147483646 h 215"/>
              <a:gd name="T36" fmla="*/ 2147483646 w 129"/>
              <a:gd name="T37" fmla="*/ 2147483646 h 215"/>
              <a:gd name="T38" fmla="*/ 2147483646 w 129"/>
              <a:gd name="T39" fmla="*/ 2147483646 h 215"/>
              <a:gd name="T40" fmla="*/ 2147483646 w 129"/>
              <a:gd name="T41" fmla="*/ 2147483646 h 215"/>
              <a:gd name="T42" fmla="*/ 2147483646 w 129"/>
              <a:gd name="T43" fmla="*/ 2147483646 h 215"/>
              <a:gd name="T44" fmla="*/ 2147483646 w 129"/>
              <a:gd name="T45" fmla="*/ 2147483646 h 215"/>
              <a:gd name="T46" fmla="*/ 2147483646 w 129"/>
              <a:gd name="T47" fmla="*/ 0 h 215"/>
              <a:gd name="T48" fmla="*/ 2147483646 w 129"/>
              <a:gd name="T49" fmla="*/ 2147483646 h 215"/>
              <a:gd name="T50" fmla="*/ 2147483646 w 129"/>
              <a:gd name="T51" fmla="*/ 2147483646 h 215"/>
              <a:gd name="T52" fmla="*/ 0 w 129"/>
              <a:gd name="T53" fmla="*/ 2147483646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9"/>
              <a:gd name="T82" fmla="*/ 0 h 215"/>
              <a:gd name="T83" fmla="*/ 129 w 129"/>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9" h="215">
                <a:moveTo>
                  <a:pt x="0" y="53"/>
                </a:moveTo>
                <a:lnTo>
                  <a:pt x="20" y="19"/>
                </a:lnTo>
                <a:lnTo>
                  <a:pt x="54" y="9"/>
                </a:lnTo>
                <a:lnTo>
                  <a:pt x="95" y="16"/>
                </a:lnTo>
                <a:lnTo>
                  <a:pt x="109" y="35"/>
                </a:lnTo>
                <a:lnTo>
                  <a:pt x="120" y="67"/>
                </a:lnTo>
                <a:lnTo>
                  <a:pt x="120" y="93"/>
                </a:lnTo>
                <a:lnTo>
                  <a:pt x="114" y="111"/>
                </a:lnTo>
                <a:lnTo>
                  <a:pt x="114" y="137"/>
                </a:lnTo>
                <a:lnTo>
                  <a:pt x="107" y="168"/>
                </a:lnTo>
                <a:lnTo>
                  <a:pt x="80" y="198"/>
                </a:lnTo>
                <a:lnTo>
                  <a:pt x="63" y="198"/>
                </a:lnTo>
                <a:lnTo>
                  <a:pt x="40" y="198"/>
                </a:lnTo>
                <a:lnTo>
                  <a:pt x="40" y="203"/>
                </a:lnTo>
                <a:lnTo>
                  <a:pt x="57" y="215"/>
                </a:lnTo>
                <a:lnTo>
                  <a:pt x="76" y="211"/>
                </a:lnTo>
                <a:lnTo>
                  <a:pt x="101" y="201"/>
                </a:lnTo>
                <a:lnTo>
                  <a:pt x="121" y="171"/>
                </a:lnTo>
                <a:lnTo>
                  <a:pt x="123" y="121"/>
                </a:lnTo>
                <a:lnTo>
                  <a:pt x="129" y="87"/>
                </a:lnTo>
                <a:lnTo>
                  <a:pt x="129" y="58"/>
                </a:lnTo>
                <a:lnTo>
                  <a:pt x="117" y="32"/>
                </a:lnTo>
                <a:lnTo>
                  <a:pt x="103" y="9"/>
                </a:lnTo>
                <a:lnTo>
                  <a:pt x="69" y="0"/>
                </a:lnTo>
                <a:lnTo>
                  <a:pt x="20" y="6"/>
                </a:lnTo>
                <a:lnTo>
                  <a:pt x="3" y="19"/>
                </a:lnTo>
                <a:lnTo>
                  <a:pt x="0" y="5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8" name="Freeform 276">
            <a:extLst>
              <a:ext uri="{FF2B5EF4-FFF2-40B4-BE49-F238E27FC236}">
                <a16:creationId xmlns:a16="http://schemas.microsoft.com/office/drawing/2014/main" id="{B55D5F2D-66C1-4965-9CCC-69A809824867}"/>
              </a:ext>
            </a:extLst>
          </p:cNvPr>
          <p:cNvSpPr>
            <a:spLocks/>
          </p:cNvSpPr>
          <p:nvPr/>
        </p:nvSpPr>
        <p:spPr bwMode="auto">
          <a:xfrm>
            <a:off x="8724900" y="3490694"/>
            <a:ext cx="30163" cy="47625"/>
          </a:xfrm>
          <a:custGeom>
            <a:avLst/>
            <a:gdLst>
              <a:gd name="T0" fmla="*/ 2147483646 w 118"/>
              <a:gd name="T1" fmla="*/ 0 h 179"/>
              <a:gd name="T2" fmla="*/ 2147483646 w 118"/>
              <a:gd name="T3" fmla="*/ 2147483646 h 179"/>
              <a:gd name="T4" fmla="*/ 2147483646 w 118"/>
              <a:gd name="T5" fmla="*/ 2147483646 h 179"/>
              <a:gd name="T6" fmla="*/ 2147483646 w 118"/>
              <a:gd name="T7" fmla="*/ 2147483646 h 179"/>
              <a:gd name="T8" fmla="*/ 2147483646 w 118"/>
              <a:gd name="T9" fmla="*/ 2147483646 h 179"/>
              <a:gd name="T10" fmla="*/ 0 w 118"/>
              <a:gd name="T11" fmla="*/ 2147483646 h 179"/>
              <a:gd name="T12" fmla="*/ 2147483646 w 118"/>
              <a:gd name="T13" fmla="*/ 2147483646 h 179"/>
              <a:gd name="T14" fmla="*/ 2147483646 w 118"/>
              <a:gd name="T15" fmla="*/ 2147483646 h 179"/>
              <a:gd name="T16" fmla="*/ 2147483646 w 118"/>
              <a:gd name="T17" fmla="*/ 2147483646 h 179"/>
              <a:gd name="T18" fmla="*/ 2147483646 w 118"/>
              <a:gd name="T19" fmla="*/ 0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79"/>
              <a:gd name="T32" fmla="*/ 118 w 118"/>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79">
                <a:moveTo>
                  <a:pt x="118" y="0"/>
                </a:moveTo>
                <a:lnTo>
                  <a:pt x="102" y="39"/>
                </a:lnTo>
                <a:lnTo>
                  <a:pt x="77" y="80"/>
                </a:lnTo>
                <a:lnTo>
                  <a:pt x="52" y="116"/>
                </a:lnTo>
                <a:lnTo>
                  <a:pt x="17" y="164"/>
                </a:lnTo>
                <a:lnTo>
                  <a:pt x="0" y="179"/>
                </a:lnTo>
                <a:lnTo>
                  <a:pt x="39" y="159"/>
                </a:lnTo>
                <a:lnTo>
                  <a:pt x="70" y="115"/>
                </a:lnTo>
                <a:lnTo>
                  <a:pt x="99" y="67"/>
                </a:lnTo>
                <a:lnTo>
                  <a:pt x="118"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9" name="Freeform 277">
            <a:extLst>
              <a:ext uri="{FF2B5EF4-FFF2-40B4-BE49-F238E27FC236}">
                <a16:creationId xmlns:a16="http://schemas.microsoft.com/office/drawing/2014/main" id="{DB31724A-5C33-4C63-87A6-1ECEA9EBA39F}"/>
              </a:ext>
            </a:extLst>
          </p:cNvPr>
          <p:cNvSpPr>
            <a:spLocks/>
          </p:cNvSpPr>
          <p:nvPr/>
        </p:nvSpPr>
        <p:spPr bwMode="auto">
          <a:xfrm>
            <a:off x="8672513" y="3330357"/>
            <a:ext cx="177800" cy="176212"/>
          </a:xfrm>
          <a:custGeom>
            <a:avLst/>
            <a:gdLst>
              <a:gd name="T0" fmla="*/ 2147483646 w 671"/>
              <a:gd name="T1" fmla="*/ 2147483646 h 670"/>
              <a:gd name="T2" fmla="*/ 2147483646 w 671"/>
              <a:gd name="T3" fmla="*/ 2147483646 h 670"/>
              <a:gd name="T4" fmla="*/ 2147483646 w 671"/>
              <a:gd name="T5" fmla="*/ 2147483646 h 670"/>
              <a:gd name="T6" fmla="*/ 2147483646 w 671"/>
              <a:gd name="T7" fmla="*/ 2147483646 h 670"/>
              <a:gd name="T8" fmla="*/ 2147483646 w 671"/>
              <a:gd name="T9" fmla="*/ 2147483646 h 670"/>
              <a:gd name="T10" fmla="*/ 2147483646 w 671"/>
              <a:gd name="T11" fmla="*/ 2147483646 h 670"/>
              <a:gd name="T12" fmla="*/ 2147483646 w 671"/>
              <a:gd name="T13" fmla="*/ 2147483646 h 670"/>
              <a:gd name="T14" fmla="*/ 2147483646 w 671"/>
              <a:gd name="T15" fmla="*/ 2147483646 h 670"/>
              <a:gd name="T16" fmla="*/ 2147483646 w 671"/>
              <a:gd name="T17" fmla="*/ 2147483646 h 670"/>
              <a:gd name="T18" fmla="*/ 2147483646 w 671"/>
              <a:gd name="T19" fmla="*/ 2147483646 h 670"/>
              <a:gd name="T20" fmla="*/ 2147483646 w 671"/>
              <a:gd name="T21" fmla="*/ 2147483646 h 670"/>
              <a:gd name="T22" fmla="*/ 2147483646 w 671"/>
              <a:gd name="T23" fmla="*/ 2147483646 h 670"/>
              <a:gd name="T24" fmla="*/ 2147483646 w 671"/>
              <a:gd name="T25" fmla="*/ 2147483646 h 670"/>
              <a:gd name="T26" fmla="*/ 2147483646 w 671"/>
              <a:gd name="T27" fmla="*/ 2147483646 h 670"/>
              <a:gd name="T28" fmla="*/ 2147483646 w 671"/>
              <a:gd name="T29" fmla="*/ 2147483646 h 670"/>
              <a:gd name="T30" fmla="*/ 2147483646 w 671"/>
              <a:gd name="T31" fmla="*/ 2147483646 h 670"/>
              <a:gd name="T32" fmla="*/ 2147483646 w 671"/>
              <a:gd name="T33" fmla="*/ 2147483646 h 670"/>
              <a:gd name="T34" fmla="*/ 2147483646 w 671"/>
              <a:gd name="T35" fmla="*/ 2147483646 h 670"/>
              <a:gd name="T36" fmla="*/ 2147483646 w 671"/>
              <a:gd name="T37" fmla="*/ 2147483646 h 670"/>
              <a:gd name="T38" fmla="*/ 2147483646 w 671"/>
              <a:gd name="T39" fmla="*/ 2147483646 h 670"/>
              <a:gd name="T40" fmla="*/ 2147483646 w 671"/>
              <a:gd name="T41" fmla="*/ 2147483646 h 670"/>
              <a:gd name="T42" fmla="*/ 2147483646 w 671"/>
              <a:gd name="T43" fmla="*/ 2147483646 h 670"/>
              <a:gd name="T44" fmla="*/ 2147483646 w 671"/>
              <a:gd name="T45" fmla="*/ 2147483646 h 670"/>
              <a:gd name="T46" fmla="*/ 2147483646 w 671"/>
              <a:gd name="T47" fmla="*/ 2147483646 h 670"/>
              <a:gd name="T48" fmla="*/ 2147483646 w 671"/>
              <a:gd name="T49" fmla="*/ 2147483646 h 670"/>
              <a:gd name="T50" fmla="*/ 2147483646 w 671"/>
              <a:gd name="T51" fmla="*/ 2147483646 h 670"/>
              <a:gd name="T52" fmla="*/ 2147483646 w 671"/>
              <a:gd name="T53" fmla="*/ 2147483646 h 670"/>
              <a:gd name="T54" fmla="*/ 2147483646 w 671"/>
              <a:gd name="T55" fmla="*/ 2147483646 h 670"/>
              <a:gd name="T56" fmla="*/ 2147483646 w 671"/>
              <a:gd name="T57" fmla="*/ 2147483646 h 670"/>
              <a:gd name="T58" fmla="*/ 2147483646 w 671"/>
              <a:gd name="T59" fmla="*/ 2147483646 h 670"/>
              <a:gd name="T60" fmla="*/ 2147483646 w 671"/>
              <a:gd name="T61" fmla="*/ 0 h 670"/>
              <a:gd name="T62" fmla="*/ 2147483646 w 671"/>
              <a:gd name="T63" fmla="*/ 2147483646 h 670"/>
              <a:gd name="T64" fmla="*/ 2147483646 w 671"/>
              <a:gd name="T65" fmla="*/ 2147483646 h 670"/>
              <a:gd name="T66" fmla="*/ 2147483646 w 671"/>
              <a:gd name="T67" fmla="*/ 2147483646 h 670"/>
              <a:gd name="T68" fmla="*/ 2147483646 w 671"/>
              <a:gd name="T69" fmla="*/ 2147483646 h 670"/>
              <a:gd name="T70" fmla="*/ 0 w 671"/>
              <a:gd name="T71" fmla="*/ 2147483646 h 670"/>
              <a:gd name="T72" fmla="*/ 2147483646 w 671"/>
              <a:gd name="T73" fmla="*/ 2147483646 h 670"/>
              <a:gd name="T74" fmla="*/ 2147483646 w 671"/>
              <a:gd name="T75" fmla="*/ 2147483646 h 6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1"/>
              <a:gd name="T115" fmla="*/ 0 h 670"/>
              <a:gd name="T116" fmla="*/ 671 w 671"/>
              <a:gd name="T117" fmla="*/ 670 h 6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1" h="670">
                <a:moveTo>
                  <a:pt x="54" y="193"/>
                </a:moveTo>
                <a:lnTo>
                  <a:pt x="155" y="177"/>
                </a:lnTo>
                <a:lnTo>
                  <a:pt x="223" y="187"/>
                </a:lnTo>
                <a:lnTo>
                  <a:pt x="264" y="234"/>
                </a:lnTo>
                <a:lnTo>
                  <a:pt x="238" y="290"/>
                </a:lnTo>
                <a:lnTo>
                  <a:pt x="206" y="311"/>
                </a:lnTo>
                <a:lnTo>
                  <a:pt x="197" y="366"/>
                </a:lnTo>
                <a:lnTo>
                  <a:pt x="217" y="401"/>
                </a:lnTo>
                <a:lnTo>
                  <a:pt x="200" y="453"/>
                </a:lnTo>
                <a:lnTo>
                  <a:pt x="242" y="453"/>
                </a:lnTo>
                <a:lnTo>
                  <a:pt x="254" y="394"/>
                </a:lnTo>
                <a:lnTo>
                  <a:pt x="280" y="366"/>
                </a:lnTo>
                <a:lnTo>
                  <a:pt x="329" y="366"/>
                </a:lnTo>
                <a:lnTo>
                  <a:pt x="378" y="378"/>
                </a:lnTo>
                <a:lnTo>
                  <a:pt x="393" y="419"/>
                </a:lnTo>
                <a:lnTo>
                  <a:pt x="399" y="475"/>
                </a:lnTo>
                <a:lnTo>
                  <a:pt x="393" y="516"/>
                </a:lnTo>
                <a:lnTo>
                  <a:pt x="393" y="547"/>
                </a:lnTo>
                <a:lnTo>
                  <a:pt x="396" y="581"/>
                </a:lnTo>
                <a:lnTo>
                  <a:pt x="428" y="613"/>
                </a:lnTo>
                <a:lnTo>
                  <a:pt x="451" y="632"/>
                </a:lnTo>
                <a:lnTo>
                  <a:pt x="510" y="670"/>
                </a:lnTo>
                <a:lnTo>
                  <a:pt x="620" y="558"/>
                </a:lnTo>
                <a:lnTo>
                  <a:pt x="652" y="466"/>
                </a:lnTo>
                <a:lnTo>
                  <a:pt x="665" y="318"/>
                </a:lnTo>
                <a:lnTo>
                  <a:pt x="671" y="215"/>
                </a:lnTo>
                <a:lnTo>
                  <a:pt x="658" y="114"/>
                </a:lnTo>
                <a:lnTo>
                  <a:pt x="629" y="59"/>
                </a:lnTo>
                <a:lnTo>
                  <a:pt x="562" y="21"/>
                </a:lnTo>
                <a:lnTo>
                  <a:pt x="502" y="8"/>
                </a:lnTo>
                <a:lnTo>
                  <a:pt x="384" y="0"/>
                </a:lnTo>
                <a:lnTo>
                  <a:pt x="270" y="5"/>
                </a:lnTo>
                <a:lnTo>
                  <a:pt x="129" y="30"/>
                </a:lnTo>
                <a:lnTo>
                  <a:pt x="64" y="62"/>
                </a:lnTo>
                <a:lnTo>
                  <a:pt x="32" y="94"/>
                </a:lnTo>
                <a:lnTo>
                  <a:pt x="0" y="140"/>
                </a:lnTo>
                <a:lnTo>
                  <a:pt x="6" y="166"/>
                </a:lnTo>
                <a:lnTo>
                  <a:pt x="54" y="19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0" name="Freeform 278">
            <a:extLst>
              <a:ext uri="{FF2B5EF4-FFF2-40B4-BE49-F238E27FC236}">
                <a16:creationId xmlns:a16="http://schemas.microsoft.com/office/drawing/2014/main" id="{648BA740-81E1-446A-8385-724403FABDEF}"/>
              </a:ext>
            </a:extLst>
          </p:cNvPr>
          <p:cNvSpPr>
            <a:spLocks/>
          </p:cNvSpPr>
          <p:nvPr/>
        </p:nvSpPr>
        <p:spPr bwMode="auto">
          <a:xfrm>
            <a:off x="8677275" y="3331944"/>
            <a:ext cx="169863" cy="169863"/>
          </a:xfrm>
          <a:custGeom>
            <a:avLst/>
            <a:gdLst>
              <a:gd name="T0" fmla="*/ 2147483646 w 636"/>
              <a:gd name="T1" fmla="*/ 2147483646 h 643"/>
              <a:gd name="T2" fmla="*/ 2147483646 w 636"/>
              <a:gd name="T3" fmla="*/ 2147483646 h 643"/>
              <a:gd name="T4" fmla="*/ 2147483646 w 636"/>
              <a:gd name="T5" fmla="*/ 2147483646 h 643"/>
              <a:gd name="T6" fmla="*/ 2147483646 w 636"/>
              <a:gd name="T7" fmla="*/ 2147483646 h 643"/>
              <a:gd name="T8" fmla="*/ 2147483646 w 636"/>
              <a:gd name="T9" fmla="*/ 2147483646 h 643"/>
              <a:gd name="T10" fmla="*/ 2147483646 w 636"/>
              <a:gd name="T11" fmla="*/ 2147483646 h 643"/>
              <a:gd name="T12" fmla="*/ 2147483646 w 636"/>
              <a:gd name="T13" fmla="*/ 2147483646 h 643"/>
              <a:gd name="T14" fmla="*/ 2147483646 w 636"/>
              <a:gd name="T15" fmla="*/ 2147483646 h 643"/>
              <a:gd name="T16" fmla="*/ 2147483646 w 636"/>
              <a:gd name="T17" fmla="*/ 2147483646 h 643"/>
              <a:gd name="T18" fmla="*/ 2147483646 w 636"/>
              <a:gd name="T19" fmla="*/ 2147483646 h 643"/>
              <a:gd name="T20" fmla="*/ 2147483646 w 636"/>
              <a:gd name="T21" fmla="*/ 2147483646 h 643"/>
              <a:gd name="T22" fmla="*/ 2147483646 w 636"/>
              <a:gd name="T23" fmla="*/ 2147483646 h 643"/>
              <a:gd name="T24" fmla="*/ 2147483646 w 636"/>
              <a:gd name="T25" fmla="*/ 2147483646 h 643"/>
              <a:gd name="T26" fmla="*/ 2147483646 w 636"/>
              <a:gd name="T27" fmla="*/ 2147483646 h 643"/>
              <a:gd name="T28" fmla="*/ 2147483646 w 636"/>
              <a:gd name="T29" fmla="*/ 2147483646 h 643"/>
              <a:gd name="T30" fmla="*/ 2147483646 w 636"/>
              <a:gd name="T31" fmla="*/ 2147483646 h 643"/>
              <a:gd name="T32" fmla="*/ 2147483646 w 636"/>
              <a:gd name="T33" fmla="*/ 2147483646 h 643"/>
              <a:gd name="T34" fmla="*/ 2147483646 w 636"/>
              <a:gd name="T35" fmla="*/ 2147483646 h 643"/>
              <a:gd name="T36" fmla="*/ 2147483646 w 636"/>
              <a:gd name="T37" fmla="*/ 2147483646 h 643"/>
              <a:gd name="T38" fmla="*/ 2147483646 w 636"/>
              <a:gd name="T39" fmla="*/ 2147483646 h 643"/>
              <a:gd name="T40" fmla="*/ 2147483646 w 636"/>
              <a:gd name="T41" fmla="*/ 2147483646 h 643"/>
              <a:gd name="T42" fmla="*/ 2147483646 w 636"/>
              <a:gd name="T43" fmla="*/ 2147483646 h 643"/>
              <a:gd name="T44" fmla="*/ 2147483646 w 636"/>
              <a:gd name="T45" fmla="*/ 2147483646 h 643"/>
              <a:gd name="T46" fmla="*/ 2147483646 w 636"/>
              <a:gd name="T47" fmla="*/ 2147483646 h 643"/>
              <a:gd name="T48" fmla="*/ 2147483646 w 636"/>
              <a:gd name="T49" fmla="*/ 2147483646 h 643"/>
              <a:gd name="T50" fmla="*/ 2147483646 w 636"/>
              <a:gd name="T51" fmla="*/ 2147483646 h 643"/>
              <a:gd name="T52" fmla="*/ 2147483646 w 636"/>
              <a:gd name="T53" fmla="*/ 2147483646 h 643"/>
              <a:gd name="T54" fmla="*/ 2147483646 w 636"/>
              <a:gd name="T55" fmla="*/ 2147483646 h 643"/>
              <a:gd name="T56" fmla="*/ 2147483646 w 636"/>
              <a:gd name="T57" fmla="*/ 2147483646 h 643"/>
              <a:gd name="T58" fmla="*/ 2147483646 w 636"/>
              <a:gd name="T59" fmla="*/ 2147483646 h 643"/>
              <a:gd name="T60" fmla="*/ 2147483646 w 636"/>
              <a:gd name="T61" fmla="*/ 2147483646 h 643"/>
              <a:gd name="T62" fmla="*/ 2147483646 w 636"/>
              <a:gd name="T63" fmla="*/ 2147483646 h 643"/>
              <a:gd name="T64" fmla="*/ 2147483646 w 636"/>
              <a:gd name="T65" fmla="*/ 2147483646 h 643"/>
              <a:gd name="T66" fmla="*/ 2147483646 w 636"/>
              <a:gd name="T67" fmla="*/ 2147483646 h 643"/>
              <a:gd name="T68" fmla="*/ 2147483646 w 636"/>
              <a:gd name="T69" fmla="*/ 2147483646 h 643"/>
              <a:gd name="T70" fmla="*/ 2147483646 w 636"/>
              <a:gd name="T71" fmla="*/ 2147483646 h 643"/>
              <a:gd name="T72" fmla="*/ 2147483646 w 636"/>
              <a:gd name="T73" fmla="*/ 2147483646 h 643"/>
              <a:gd name="T74" fmla="*/ 2147483646 w 636"/>
              <a:gd name="T75" fmla="*/ 2147483646 h 643"/>
              <a:gd name="T76" fmla="*/ 2147483646 w 636"/>
              <a:gd name="T77" fmla="*/ 2147483646 h 643"/>
              <a:gd name="T78" fmla="*/ 2147483646 w 636"/>
              <a:gd name="T79" fmla="*/ 2147483646 h 643"/>
              <a:gd name="T80" fmla="*/ 2147483646 w 636"/>
              <a:gd name="T81" fmla="*/ 2147483646 h 643"/>
              <a:gd name="T82" fmla="*/ 2147483646 w 636"/>
              <a:gd name="T83" fmla="*/ 2147483646 h 643"/>
              <a:gd name="T84" fmla="*/ 2147483646 w 636"/>
              <a:gd name="T85" fmla="*/ 2147483646 h 643"/>
              <a:gd name="T86" fmla="*/ 2147483646 w 636"/>
              <a:gd name="T87" fmla="*/ 2147483646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6"/>
              <a:gd name="T133" fmla="*/ 0 h 643"/>
              <a:gd name="T134" fmla="*/ 636 w 636"/>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6" h="643">
                <a:moveTo>
                  <a:pt x="104" y="41"/>
                </a:moveTo>
                <a:lnTo>
                  <a:pt x="51" y="63"/>
                </a:lnTo>
                <a:lnTo>
                  <a:pt x="25" y="98"/>
                </a:lnTo>
                <a:lnTo>
                  <a:pt x="10" y="121"/>
                </a:lnTo>
                <a:lnTo>
                  <a:pt x="0" y="138"/>
                </a:lnTo>
                <a:lnTo>
                  <a:pt x="13" y="152"/>
                </a:lnTo>
                <a:lnTo>
                  <a:pt x="41" y="169"/>
                </a:lnTo>
                <a:lnTo>
                  <a:pt x="110" y="158"/>
                </a:lnTo>
                <a:lnTo>
                  <a:pt x="160" y="158"/>
                </a:lnTo>
                <a:lnTo>
                  <a:pt x="194" y="141"/>
                </a:lnTo>
                <a:lnTo>
                  <a:pt x="245" y="129"/>
                </a:lnTo>
                <a:lnTo>
                  <a:pt x="290" y="126"/>
                </a:lnTo>
                <a:lnTo>
                  <a:pt x="342" y="129"/>
                </a:lnTo>
                <a:lnTo>
                  <a:pt x="267" y="138"/>
                </a:lnTo>
                <a:lnTo>
                  <a:pt x="229" y="148"/>
                </a:lnTo>
                <a:lnTo>
                  <a:pt x="201" y="158"/>
                </a:lnTo>
                <a:lnTo>
                  <a:pt x="194" y="161"/>
                </a:lnTo>
                <a:lnTo>
                  <a:pt x="213" y="169"/>
                </a:lnTo>
                <a:lnTo>
                  <a:pt x="229" y="185"/>
                </a:lnTo>
                <a:lnTo>
                  <a:pt x="255" y="169"/>
                </a:lnTo>
                <a:lnTo>
                  <a:pt x="277" y="163"/>
                </a:lnTo>
                <a:lnTo>
                  <a:pt x="325" y="155"/>
                </a:lnTo>
                <a:lnTo>
                  <a:pt x="339" y="155"/>
                </a:lnTo>
                <a:lnTo>
                  <a:pt x="293" y="172"/>
                </a:lnTo>
                <a:lnTo>
                  <a:pt x="258" y="188"/>
                </a:lnTo>
                <a:lnTo>
                  <a:pt x="239" y="201"/>
                </a:lnTo>
                <a:lnTo>
                  <a:pt x="255" y="217"/>
                </a:lnTo>
                <a:lnTo>
                  <a:pt x="293" y="204"/>
                </a:lnTo>
                <a:lnTo>
                  <a:pt x="325" y="198"/>
                </a:lnTo>
                <a:lnTo>
                  <a:pt x="267" y="226"/>
                </a:lnTo>
                <a:lnTo>
                  <a:pt x="248" y="239"/>
                </a:lnTo>
                <a:lnTo>
                  <a:pt x="242" y="266"/>
                </a:lnTo>
                <a:lnTo>
                  <a:pt x="232" y="280"/>
                </a:lnTo>
                <a:lnTo>
                  <a:pt x="267" y="263"/>
                </a:lnTo>
                <a:lnTo>
                  <a:pt x="298" y="257"/>
                </a:lnTo>
                <a:lnTo>
                  <a:pt x="348" y="255"/>
                </a:lnTo>
                <a:lnTo>
                  <a:pt x="272" y="276"/>
                </a:lnTo>
                <a:lnTo>
                  <a:pt x="226" y="294"/>
                </a:lnTo>
                <a:lnTo>
                  <a:pt x="194" y="310"/>
                </a:lnTo>
                <a:lnTo>
                  <a:pt x="191" y="335"/>
                </a:lnTo>
                <a:lnTo>
                  <a:pt x="229" y="317"/>
                </a:lnTo>
                <a:lnTo>
                  <a:pt x="280" y="300"/>
                </a:lnTo>
                <a:lnTo>
                  <a:pt x="304" y="300"/>
                </a:lnTo>
                <a:lnTo>
                  <a:pt x="248" y="320"/>
                </a:lnTo>
                <a:lnTo>
                  <a:pt x="204" y="338"/>
                </a:lnTo>
                <a:lnTo>
                  <a:pt x="187" y="355"/>
                </a:lnTo>
                <a:lnTo>
                  <a:pt x="194" y="370"/>
                </a:lnTo>
                <a:lnTo>
                  <a:pt x="229" y="358"/>
                </a:lnTo>
                <a:lnTo>
                  <a:pt x="261" y="344"/>
                </a:lnTo>
                <a:lnTo>
                  <a:pt x="327" y="341"/>
                </a:lnTo>
                <a:lnTo>
                  <a:pt x="354" y="344"/>
                </a:lnTo>
                <a:lnTo>
                  <a:pt x="415" y="348"/>
                </a:lnTo>
                <a:lnTo>
                  <a:pt x="488" y="338"/>
                </a:lnTo>
                <a:lnTo>
                  <a:pt x="444" y="355"/>
                </a:lnTo>
                <a:lnTo>
                  <a:pt x="368" y="367"/>
                </a:lnTo>
                <a:lnTo>
                  <a:pt x="384" y="393"/>
                </a:lnTo>
                <a:lnTo>
                  <a:pt x="438" y="379"/>
                </a:lnTo>
                <a:lnTo>
                  <a:pt x="491" y="361"/>
                </a:lnTo>
                <a:lnTo>
                  <a:pt x="525" y="344"/>
                </a:lnTo>
                <a:lnTo>
                  <a:pt x="460" y="393"/>
                </a:lnTo>
                <a:lnTo>
                  <a:pt x="419" y="405"/>
                </a:lnTo>
                <a:lnTo>
                  <a:pt x="384" y="417"/>
                </a:lnTo>
                <a:lnTo>
                  <a:pt x="387" y="442"/>
                </a:lnTo>
                <a:lnTo>
                  <a:pt x="438" y="434"/>
                </a:lnTo>
                <a:lnTo>
                  <a:pt x="478" y="423"/>
                </a:lnTo>
                <a:lnTo>
                  <a:pt x="454" y="440"/>
                </a:lnTo>
                <a:lnTo>
                  <a:pt x="409" y="452"/>
                </a:lnTo>
                <a:lnTo>
                  <a:pt x="387" y="455"/>
                </a:lnTo>
                <a:lnTo>
                  <a:pt x="387" y="511"/>
                </a:lnTo>
                <a:lnTo>
                  <a:pt x="435" y="492"/>
                </a:lnTo>
                <a:lnTo>
                  <a:pt x="473" y="477"/>
                </a:lnTo>
                <a:lnTo>
                  <a:pt x="432" y="508"/>
                </a:lnTo>
                <a:lnTo>
                  <a:pt x="380" y="530"/>
                </a:lnTo>
                <a:lnTo>
                  <a:pt x="384" y="556"/>
                </a:lnTo>
                <a:lnTo>
                  <a:pt x="412" y="586"/>
                </a:lnTo>
                <a:lnTo>
                  <a:pt x="438" y="553"/>
                </a:lnTo>
                <a:lnTo>
                  <a:pt x="473" y="511"/>
                </a:lnTo>
                <a:lnTo>
                  <a:pt x="496" y="471"/>
                </a:lnTo>
                <a:lnTo>
                  <a:pt x="473" y="533"/>
                </a:lnTo>
                <a:lnTo>
                  <a:pt x="454" y="556"/>
                </a:lnTo>
                <a:lnTo>
                  <a:pt x="419" y="599"/>
                </a:lnTo>
                <a:lnTo>
                  <a:pt x="444" y="628"/>
                </a:lnTo>
                <a:lnTo>
                  <a:pt x="485" y="594"/>
                </a:lnTo>
                <a:lnTo>
                  <a:pt x="514" y="553"/>
                </a:lnTo>
                <a:lnTo>
                  <a:pt x="540" y="508"/>
                </a:lnTo>
                <a:lnTo>
                  <a:pt x="517" y="573"/>
                </a:lnTo>
                <a:lnTo>
                  <a:pt x="491" y="602"/>
                </a:lnTo>
                <a:lnTo>
                  <a:pt x="465" y="631"/>
                </a:lnTo>
                <a:lnTo>
                  <a:pt x="488" y="643"/>
                </a:lnTo>
                <a:lnTo>
                  <a:pt x="540" y="599"/>
                </a:lnTo>
                <a:lnTo>
                  <a:pt x="589" y="530"/>
                </a:lnTo>
                <a:lnTo>
                  <a:pt x="607" y="477"/>
                </a:lnTo>
                <a:lnTo>
                  <a:pt x="620" y="386"/>
                </a:lnTo>
                <a:lnTo>
                  <a:pt x="627" y="317"/>
                </a:lnTo>
                <a:lnTo>
                  <a:pt x="636" y="239"/>
                </a:lnTo>
                <a:lnTo>
                  <a:pt x="582" y="255"/>
                </a:lnTo>
                <a:lnTo>
                  <a:pt x="522" y="276"/>
                </a:lnTo>
                <a:lnTo>
                  <a:pt x="432" y="297"/>
                </a:lnTo>
                <a:lnTo>
                  <a:pt x="514" y="266"/>
                </a:lnTo>
                <a:lnTo>
                  <a:pt x="543" y="249"/>
                </a:lnTo>
                <a:lnTo>
                  <a:pt x="601" y="229"/>
                </a:lnTo>
                <a:lnTo>
                  <a:pt x="630" y="223"/>
                </a:lnTo>
                <a:lnTo>
                  <a:pt x="630" y="182"/>
                </a:lnTo>
                <a:lnTo>
                  <a:pt x="623" y="129"/>
                </a:lnTo>
                <a:lnTo>
                  <a:pt x="551" y="141"/>
                </a:lnTo>
                <a:lnTo>
                  <a:pt x="505" y="155"/>
                </a:lnTo>
                <a:lnTo>
                  <a:pt x="447" y="182"/>
                </a:lnTo>
                <a:lnTo>
                  <a:pt x="499" y="141"/>
                </a:lnTo>
                <a:lnTo>
                  <a:pt x="560" y="124"/>
                </a:lnTo>
                <a:lnTo>
                  <a:pt x="620" y="109"/>
                </a:lnTo>
                <a:lnTo>
                  <a:pt x="607" y="69"/>
                </a:lnTo>
                <a:lnTo>
                  <a:pt x="589" y="45"/>
                </a:lnTo>
                <a:lnTo>
                  <a:pt x="534" y="28"/>
                </a:lnTo>
                <a:lnTo>
                  <a:pt x="482" y="41"/>
                </a:lnTo>
                <a:lnTo>
                  <a:pt x="432" y="76"/>
                </a:lnTo>
                <a:lnTo>
                  <a:pt x="465" y="35"/>
                </a:lnTo>
                <a:lnTo>
                  <a:pt x="517" y="16"/>
                </a:lnTo>
                <a:lnTo>
                  <a:pt x="460" y="6"/>
                </a:lnTo>
                <a:lnTo>
                  <a:pt x="419" y="3"/>
                </a:lnTo>
                <a:lnTo>
                  <a:pt x="359" y="13"/>
                </a:lnTo>
                <a:lnTo>
                  <a:pt x="318" y="38"/>
                </a:lnTo>
                <a:lnTo>
                  <a:pt x="255" y="51"/>
                </a:lnTo>
                <a:lnTo>
                  <a:pt x="298" y="32"/>
                </a:lnTo>
                <a:lnTo>
                  <a:pt x="330" y="13"/>
                </a:lnTo>
                <a:lnTo>
                  <a:pt x="348" y="0"/>
                </a:lnTo>
                <a:lnTo>
                  <a:pt x="287" y="3"/>
                </a:lnTo>
                <a:lnTo>
                  <a:pt x="232" y="6"/>
                </a:lnTo>
                <a:lnTo>
                  <a:pt x="198" y="22"/>
                </a:lnTo>
                <a:lnTo>
                  <a:pt x="163" y="54"/>
                </a:lnTo>
                <a:lnTo>
                  <a:pt x="136" y="95"/>
                </a:lnTo>
                <a:lnTo>
                  <a:pt x="151" y="48"/>
                </a:lnTo>
                <a:lnTo>
                  <a:pt x="184" y="16"/>
                </a:lnTo>
                <a:lnTo>
                  <a:pt x="10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281" name="Group 279">
            <a:extLst>
              <a:ext uri="{FF2B5EF4-FFF2-40B4-BE49-F238E27FC236}">
                <a16:creationId xmlns:a16="http://schemas.microsoft.com/office/drawing/2014/main" id="{7B7FE864-F78D-42F4-BD25-30E625263B49}"/>
              </a:ext>
            </a:extLst>
          </p:cNvPr>
          <p:cNvGrpSpPr>
            <a:grpSpLocks/>
          </p:cNvGrpSpPr>
          <p:nvPr/>
        </p:nvGrpSpPr>
        <p:grpSpPr bwMode="auto">
          <a:xfrm>
            <a:off x="8321675" y="3762157"/>
            <a:ext cx="184150" cy="112712"/>
            <a:chOff x="5264" y="1904"/>
            <a:chExt cx="116" cy="71"/>
          </a:xfrm>
        </p:grpSpPr>
        <p:sp>
          <p:nvSpPr>
            <p:cNvPr id="282" name="Freeform 280">
              <a:extLst>
                <a:ext uri="{FF2B5EF4-FFF2-40B4-BE49-F238E27FC236}">
                  <a16:creationId xmlns:a16="http://schemas.microsoft.com/office/drawing/2014/main" id="{ECFE1472-7485-4186-8440-40F9161EFC60}"/>
                </a:ext>
              </a:extLst>
            </p:cNvPr>
            <p:cNvSpPr>
              <a:spLocks/>
            </p:cNvSpPr>
            <p:nvPr/>
          </p:nvSpPr>
          <p:spPr bwMode="auto">
            <a:xfrm>
              <a:off x="5264" y="1904"/>
              <a:ext cx="116" cy="71"/>
            </a:xfrm>
            <a:custGeom>
              <a:avLst/>
              <a:gdLst>
                <a:gd name="T0" fmla="*/ 0 w 698"/>
                <a:gd name="T1" fmla="*/ 0 h 425"/>
                <a:gd name="T2" fmla="*/ 0 w 698"/>
                <a:gd name="T3" fmla="*/ 0 h 425"/>
                <a:gd name="T4" fmla="*/ 0 w 698"/>
                <a:gd name="T5" fmla="*/ 0 h 425"/>
                <a:gd name="T6" fmla="*/ 0 w 698"/>
                <a:gd name="T7" fmla="*/ 0 h 425"/>
                <a:gd name="T8" fmla="*/ 0 w 698"/>
                <a:gd name="T9" fmla="*/ 0 h 425"/>
                <a:gd name="T10" fmla="*/ 0 w 698"/>
                <a:gd name="T11" fmla="*/ 0 h 425"/>
                <a:gd name="T12" fmla="*/ 0 w 698"/>
                <a:gd name="T13" fmla="*/ 0 h 425"/>
                <a:gd name="T14" fmla="*/ 0 w 698"/>
                <a:gd name="T15" fmla="*/ 0 h 425"/>
                <a:gd name="T16" fmla="*/ 0 w 698"/>
                <a:gd name="T17" fmla="*/ 0 h 425"/>
                <a:gd name="T18" fmla="*/ 0 w 698"/>
                <a:gd name="T19" fmla="*/ 0 h 425"/>
                <a:gd name="T20" fmla="*/ 0 w 698"/>
                <a:gd name="T21" fmla="*/ 0 h 425"/>
                <a:gd name="T22" fmla="*/ 0 w 698"/>
                <a:gd name="T23" fmla="*/ 0 h 425"/>
                <a:gd name="T24" fmla="*/ 0 w 698"/>
                <a:gd name="T25" fmla="*/ 0 h 425"/>
                <a:gd name="T26" fmla="*/ 0 w 698"/>
                <a:gd name="T27" fmla="*/ 0 h 425"/>
                <a:gd name="T28" fmla="*/ 0 w 698"/>
                <a:gd name="T29" fmla="*/ 0 h 425"/>
                <a:gd name="T30" fmla="*/ 0 w 698"/>
                <a:gd name="T31" fmla="*/ 0 h 425"/>
                <a:gd name="T32" fmla="*/ 0 w 698"/>
                <a:gd name="T33" fmla="*/ 0 h 425"/>
                <a:gd name="T34" fmla="*/ 0 w 698"/>
                <a:gd name="T35" fmla="*/ 0 h 425"/>
                <a:gd name="T36" fmla="*/ 0 w 698"/>
                <a:gd name="T37" fmla="*/ 0 h 425"/>
                <a:gd name="T38" fmla="*/ 0 w 698"/>
                <a:gd name="T39" fmla="*/ 0 h 425"/>
                <a:gd name="T40" fmla="*/ 0 w 698"/>
                <a:gd name="T41" fmla="*/ 0 h 425"/>
                <a:gd name="T42" fmla="*/ 0 w 698"/>
                <a:gd name="T43" fmla="*/ 0 h 425"/>
                <a:gd name="T44" fmla="*/ 0 w 698"/>
                <a:gd name="T45" fmla="*/ 0 h 425"/>
                <a:gd name="T46" fmla="*/ 0 w 698"/>
                <a:gd name="T47" fmla="*/ 0 h 425"/>
                <a:gd name="T48" fmla="*/ 0 w 698"/>
                <a:gd name="T49" fmla="*/ 0 h 425"/>
                <a:gd name="T50" fmla="*/ 0 w 698"/>
                <a:gd name="T51" fmla="*/ 0 h 425"/>
                <a:gd name="T52" fmla="*/ 0 w 698"/>
                <a:gd name="T53" fmla="*/ 0 h 425"/>
                <a:gd name="T54" fmla="*/ 0 w 698"/>
                <a:gd name="T55" fmla="*/ 0 h 425"/>
                <a:gd name="T56" fmla="*/ 0 w 698"/>
                <a:gd name="T57" fmla="*/ 0 h 425"/>
                <a:gd name="T58" fmla="*/ 0 w 698"/>
                <a:gd name="T59" fmla="*/ 0 h 425"/>
                <a:gd name="T60" fmla="*/ 0 w 698"/>
                <a:gd name="T61" fmla="*/ 0 h 425"/>
                <a:gd name="T62" fmla="*/ 0 w 698"/>
                <a:gd name="T63" fmla="*/ 0 h 425"/>
                <a:gd name="T64" fmla="*/ 0 w 698"/>
                <a:gd name="T65" fmla="*/ 0 h 425"/>
                <a:gd name="T66" fmla="*/ 0 w 698"/>
                <a:gd name="T67" fmla="*/ 0 h 425"/>
                <a:gd name="T68" fmla="*/ 0 w 698"/>
                <a:gd name="T69" fmla="*/ 0 h 425"/>
                <a:gd name="T70" fmla="*/ 0 w 698"/>
                <a:gd name="T71" fmla="*/ 0 h 425"/>
                <a:gd name="T72" fmla="*/ 0 w 698"/>
                <a:gd name="T73" fmla="*/ 0 h 425"/>
                <a:gd name="T74" fmla="*/ 0 w 698"/>
                <a:gd name="T75" fmla="*/ 0 h 425"/>
                <a:gd name="T76" fmla="*/ 0 w 698"/>
                <a:gd name="T77" fmla="*/ 0 h 425"/>
                <a:gd name="T78" fmla="*/ 0 w 698"/>
                <a:gd name="T79" fmla="*/ 0 h 425"/>
                <a:gd name="T80" fmla="*/ 0 w 698"/>
                <a:gd name="T81" fmla="*/ 0 h 425"/>
                <a:gd name="T82" fmla="*/ 0 w 698"/>
                <a:gd name="T83" fmla="*/ 0 h 425"/>
                <a:gd name="T84" fmla="*/ 0 w 698"/>
                <a:gd name="T85" fmla="*/ 0 h 425"/>
                <a:gd name="T86" fmla="*/ 0 w 698"/>
                <a:gd name="T87" fmla="*/ 0 h 425"/>
                <a:gd name="T88" fmla="*/ 0 w 698"/>
                <a:gd name="T89" fmla="*/ 0 h 425"/>
                <a:gd name="T90" fmla="*/ 0 w 698"/>
                <a:gd name="T91" fmla="*/ 0 h 425"/>
                <a:gd name="T92" fmla="*/ 0 w 698"/>
                <a:gd name="T93" fmla="*/ 0 h 425"/>
                <a:gd name="T94" fmla="*/ 0 w 698"/>
                <a:gd name="T95" fmla="*/ 0 h 425"/>
                <a:gd name="T96" fmla="*/ 0 w 698"/>
                <a:gd name="T97" fmla="*/ 0 h 425"/>
                <a:gd name="T98" fmla="*/ 0 w 698"/>
                <a:gd name="T99" fmla="*/ 0 h 4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8"/>
                <a:gd name="T151" fmla="*/ 0 h 425"/>
                <a:gd name="T152" fmla="*/ 698 w 698"/>
                <a:gd name="T153" fmla="*/ 425 h 4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8" h="425">
                  <a:moveTo>
                    <a:pt x="698" y="253"/>
                  </a:moveTo>
                  <a:lnTo>
                    <a:pt x="611" y="233"/>
                  </a:lnTo>
                  <a:lnTo>
                    <a:pt x="579" y="227"/>
                  </a:lnTo>
                  <a:lnTo>
                    <a:pt x="558" y="210"/>
                  </a:lnTo>
                  <a:lnTo>
                    <a:pt x="538" y="182"/>
                  </a:lnTo>
                  <a:lnTo>
                    <a:pt x="496" y="143"/>
                  </a:lnTo>
                  <a:lnTo>
                    <a:pt x="420" y="79"/>
                  </a:lnTo>
                  <a:lnTo>
                    <a:pt x="407" y="58"/>
                  </a:lnTo>
                  <a:lnTo>
                    <a:pt x="387" y="38"/>
                  </a:lnTo>
                  <a:lnTo>
                    <a:pt x="347" y="32"/>
                  </a:lnTo>
                  <a:lnTo>
                    <a:pt x="225" y="11"/>
                  </a:lnTo>
                  <a:lnTo>
                    <a:pt x="192" y="0"/>
                  </a:lnTo>
                  <a:lnTo>
                    <a:pt x="162" y="14"/>
                  </a:lnTo>
                  <a:lnTo>
                    <a:pt x="147" y="27"/>
                  </a:lnTo>
                  <a:lnTo>
                    <a:pt x="75" y="52"/>
                  </a:lnTo>
                  <a:lnTo>
                    <a:pt x="48" y="62"/>
                  </a:lnTo>
                  <a:lnTo>
                    <a:pt x="37" y="73"/>
                  </a:lnTo>
                  <a:lnTo>
                    <a:pt x="24" y="114"/>
                  </a:lnTo>
                  <a:lnTo>
                    <a:pt x="16" y="133"/>
                  </a:lnTo>
                  <a:lnTo>
                    <a:pt x="9" y="146"/>
                  </a:lnTo>
                  <a:lnTo>
                    <a:pt x="0" y="165"/>
                  </a:lnTo>
                  <a:lnTo>
                    <a:pt x="0" y="181"/>
                  </a:lnTo>
                  <a:lnTo>
                    <a:pt x="15" y="191"/>
                  </a:lnTo>
                  <a:lnTo>
                    <a:pt x="43" y="190"/>
                  </a:lnTo>
                  <a:lnTo>
                    <a:pt x="89" y="168"/>
                  </a:lnTo>
                  <a:lnTo>
                    <a:pt x="147" y="158"/>
                  </a:lnTo>
                  <a:lnTo>
                    <a:pt x="198" y="165"/>
                  </a:lnTo>
                  <a:lnTo>
                    <a:pt x="144" y="179"/>
                  </a:lnTo>
                  <a:lnTo>
                    <a:pt x="105" y="191"/>
                  </a:lnTo>
                  <a:lnTo>
                    <a:pt x="61" y="210"/>
                  </a:lnTo>
                  <a:lnTo>
                    <a:pt x="51" y="224"/>
                  </a:lnTo>
                  <a:lnTo>
                    <a:pt x="51" y="242"/>
                  </a:lnTo>
                  <a:lnTo>
                    <a:pt x="67" y="253"/>
                  </a:lnTo>
                  <a:lnTo>
                    <a:pt x="87" y="250"/>
                  </a:lnTo>
                  <a:lnTo>
                    <a:pt x="150" y="233"/>
                  </a:lnTo>
                  <a:lnTo>
                    <a:pt x="205" y="230"/>
                  </a:lnTo>
                  <a:lnTo>
                    <a:pt x="249" y="233"/>
                  </a:lnTo>
                  <a:lnTo>
                    <a:pt x="273" y="250"/>
                  </a:lnTo>
                  <a:lnTo>
                    <a:pt x="301" y="279"/>
                  </a:lnTo>
                  <a:lnTo>
                    <a:pt x="323" y="310"/>
                  </a:lnTo>
                  <a:lnTo>
                    <a:pt x="346" y="342"/>
                  </a:lnTo>
                  <a:lnTo>
                    <a:pt x="364" y="366"/>
                  </a:lnTo>
                  <a:lnTo>
                    <a:pt x="397" y="389"/>
                  </a:lnTo>
                  <a:lnTo>
                    <a:pt x="429" y="396"/>
                  </a:lnTo>
                  <a:lnTo>
                    <a:pt x="464" y="399"/>
                  </a:lnTo>
                  <a:lnTo>
                    <a:pt x="507" y="396"/>
                  </a:lnTo>
                  <a:lnTo>
                    <a:pt x="539" y="393"/>
                  </a:lnTo>
                  <a:lnTo>
                    <a:pt x="582" y="404"/>
                  </a:lnTo>
                  <a:lnTo>
                    <a:pt x="698" y="425"/>
                  </a:lnTo>
                  <a:lnTo>
                    <a:pt x="698" y="253"/>
                  </a:lnTo>
                  <a:close/>
                </a:path>
              </a:pathLst>
            </a:custGeom>
            <a:solidFill>
              <a:srgbClr val="FFC080"/>
            </a:solidFill>
            <a:ln w="1588">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3" name="Freeform 281">
              <a:extLst>
                <a:ext uri="{FF2B5EF4-FFF2-40B4-BE49-F238E27FC236}">
                  <a16:creationId xmlns:a16="http://schemas.microsoft.com/office/drawing/2014/main" id="{218BA672-A128-466F-A9D7-CF917836953B}"/>
                </a:ext>
              </a:extLst>
            </p:cNvPr>
            <p:cNvSpPr>
              <a:spLocks/>
            </p:cNvSpPr>
            <p:nvPr/>
          </p:nvSpPr>
          <p:spPr bwMode="auto">
            <a:xfrm>
              <a:off x="5269" y="1916"/>
              <a:ext cx="37" cy="9"/>
            </a:xfrm>
            <a:custGeom>
              <a:avLst/>
              <a:gdLst>
                <a:gd name="T0" fmla="*/ 0 w 223"/>
                <a:gd name="T1" fmla="*/ 0 h 52"/>
                <a:gd name="T2" fmla="*/ 0 w 223"/>
                <a:gd name="T3" fmla="*/ 0 h 52"/>
                <a:gd name="T4" fmla="*/ 0 w 223"/>
                <a:gd name="T5" fmla="*/ 0 h 52"/>
                <a:gd name="T6" fmla="*/ 0 w 223"/>
                <a:gd name="T7" fmla="*/ 0 h 52"/>
                <a:gd name="T8" fmla="*/ 0 w 223"/>
                <a:gd name="T9" fmla="*/ 0 h 52"/>
                <a:gd name="T10" fmla="*/ 0 w 223"/>
                <a:gd name="T11" fmla="*/ 0 h 52"/>
                <a:gd name="T12" fmla="*/ 0 w 223"/>
                <a:gd name="T13" fmla="*/ 0 h 52"/>
                <a:gd name="T14" fmla="*/ 0 w 223"/>
                <a:gd name="T15" fmla="*/ 0 h 52"/>
                <a:gd name="T16" fmla="*/ 0 w 223"/>
                <a:gd name="T17" fmla="*/ 0 h 52"/>
                <a:gd name="T18" fmla="*/ 0 w 223"/>
                <a:gd name="T19" fmla="*/ 0 h 52"/>
                <a:gd name="T20" fmla="*/ 0 w 223"/>
                <a:gd name="T21" fmla="*/ 0 h 52"/>
                <a:gd name="T22" fmla="*/ 0 w 223"/>
                <a:gd name="T23" fmla="*/ 0 h 52"/>
                <a:gd name="T24" fmla="*/ 0 w 223"/>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3"/>
                <a:gd name="T40" fmla="*/ 0 h 52"/>
                <a:gd name="T41" fmla="*/ 223 w 223"/>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3" h="52">
                  <a:moveTo>
                    <a:pt x="0" y="52"/>
                  </a:moveTo>
                  <a:lnTo>
                    <a:pt x="38" y="36"/>
                  </a:lnTo>
                  <a:lnTo>
                    <a:pt x="69" y="30"/>
                  </a:lnTo>
                  <a:lnTo>
                    <a:pt x="107" y="18"/>
                  </a:lnTo>
                  <a:lnTo>
                    <a:pt x="139" y="11"/>
                  </a:lnTo>
                  <a:lnTo>
                    <a:pt x="189" y="15"/>
                  </a:lnTo>
                  <a:lnTo>
                    <a:pt x="223" y="18"/>
                  </a:lnTo>
                  <a:lnTo>
                    <a:pt x="171" y="8"/>
                  </a:lnTo>
                  <a:lnTo>
                    <a:pt x="127" y="0"/>
                  </a:lnTo>
                  <a:lnTo>
                    <a:pt x="69" y="24"/>
                  </a:lnTo>
                  <a:lnTo>
                    <a:pt x="38" y="28"/>
                  </a:lnTo>
                  <a:lnTo>
                    <a:pt x="3" y="45"/>
                  </a:lnTo>
                  <a:lnTo>
                    <a:pt x="0" y="5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4" name="Freeform 282">
              <a:extLst>
                <a:ext uri="{FF2B5EF4-FFF2-40B4-BE49-F238E27FC236}">
                  <a16:creationId xmlns:a16="http://schemas.microsoft.com/office/drawing/2014/main" id="{801DE492-2603-460A-B2D8-C350ED7A9B41}"/>
                </a:ext>
              </a:extLst>
            </p:cNvPr>
            <p:cNvSpPr>
              <a:spLocks/>
            </p:cNvSpPr>
            <p:nvPr/>
          </p:nvSpPr>
          <p:spPr bwMode="auto">
            <a:xfrm>
              <a:off x="5289" y="1907"/>
              <a:ext cx="31" cy="6"/>
            </a:xfrm>
            <a:custGeom>
              <a:avLst/>
              <a:gdLst>
                <a:gd name="T0" fmla="*/ 0 w 188"/>
                <a:gd name="T1" fmla="*/ 0 h 36"/>
                <a:gd name="T2" fmla="*/ 0 w 188"/>
                <a:gd name="T3" fmla="*/ 0 h 36"/>
                <a:gd name="T4" fmla="*/ 0 w 188"/>
                <a:gd name="T5" fmla="*/ 0 h 36"/>
                <a:gd name="T6" fmla="*/ 0 w 188"/>
                <a:gd name="T7" fmla="*/ 0 h 36"/>
                <a:gd name="T8" fmla="*/ 0 w 188"/>
                <a:gd name="T9" fmla="*/ 0 h 36"/>
                <a:gd name="T10" fmla="*/ 0 w 188"/>
                <a:gd name="T11" fmla="*/ 0 h 36"/>
                <a:gd name="T12" fmla="*/ 0 w 188"/>
                <a:gd name="T13" fmla="*/ 0 h 36"/>
                <a:gd name="T14" fmla="*/ 0 w 188"/>
                <a:gd name="T15" fmla="*/ 0 h 36"/>
                <a:gd name="T16" fmla="*/ 0 w 188"/>
                <a:gd name="T17" fmla="*/ 0 h 36"/>
                <a:gd name="T18" fmla="*/ 0 w 188"/>
                <a:gd name="T19" fmla="*/ 0 h 36"/>
                <a:gd name="T20" fmla="*/ 0 w 188"/>
                <a:gd name="T21" fmla="*/ 0 h 36"/>
                <a:gd name="T22" fmla="*/ 0 w 18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
                <a:gd name="T37" fmla="*/ 0 h 36"/>
                <a:gd name="T38" fmla="*/ 188 w 18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 h="36">
                  <a:moveTo>
                    <a:pt x="51" y="0"/>
                  </a:moveTo>
                  <a:lnTo>
                    <a:pt x="29" y="1"/>
                  </a:lnTo>
                  <a:lnTo>
                    <a:pt x="0" y="11"/>
                  </a:lnTo>
                  <a:lnTo>
                    <a:pt x="19" y="9"/>
                  </a:lnTo>
                  <a:lnTo>
                    <a:pt x="48" y="4"/>
                  </a:lnTo>
                  <a:lnTo>
                    <a:pt x="109" y="20"/>
                  </a:lnTo>
                  <a:lnTo>
                    <a:pt x="143" y="30"/>
                  </a:lnTo>
                  <a:lnTo>
                    <a:pt x="181" y="36"/>
                  </a:lnTo>
                  <a:lnTo>
                    <a:pt x="188" y="30"/>
                  </a:lnTo>
                  <a:lnTo>
                    <a:pt x="146" y="22"/>
                  </a:lnTo>
                  <a:lnTo>
                    <a:pt x="97" y="11"/>
                  </a:lnTo>
                  <a:lnTo>
                    <a:pt x="5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5" name="Freeform 283">
              <a:extLst>
                <a:ext uri="{FF2B5EF4-FFF2-40B4-BE49-F238E27FC236}">
                  <a16:creationId xmlns:a16="http://schemas.microsoft.com/office/drawing/2014/main" id="{9481ED72-E637-44E7-BF93-A90A5DEC0970}"/>
                </a:ext>
              </a:extLst>
            </p:cNvPr>
            <p:cNvSpPr>
              <a:spLocks/>
            </p:cNvSpPr>
            <p:nvPr/>
          </p:nvSpPr>
          <p:spPr bwMode="auto">
            <a:xfrm>
              <a:off x="5295" y="1929"/>
              <a:ext cx="13" cy="3"/>
            </a:xfrm>
            <a:custGeom>
              <a:avLst/>
              <a:gdLst>
                <a:gd name="T0" fmla="*/ 0 w 76"/>
                <a:gd name="T1" fmla="*/ 0 h 17"/>
                <a:gd name="T2" fmla="*/ 0 w 76"/>
                <a:gd name="T3" fmla="*/ 0 h 17"/>
                <a:gd name="T4" fmla="*/ 0 w 76"/>
                <a:gd name="T5" fmla="*/ 0 h 17"/>
                <a:gd name="T6" fmla="*/ 0 w 76"/>
                <a:gd name="T7" fmla="*/ 0 h 17"/>
                <a:gd name="T8" fmla="*/ 0 w 76"/>
                <a:gd name="T9" fmla="*/ 0 h 17"/>
                <a:gd name="T10" fmla="*/ 0 w 76"/>
                <a:gd name="T11" fmla="*/ 0 h 17"/>
                <a:gd name="T12" fmla="*/ 0 w 76"/>
                <a:gd name="T13" fmla="*/ 0 h 17"/>
                <a:gd name="T14" fmla="*/ 0 60000 65536"/>
                <a:gd name="T15" fmla="*/ 0 60000 65536"/>
                <a:gd name="T16" fmla="*/ 0 60000 65536"/>
                <a:gd name="T17" fmla="*/ 0 60000 65536"/>
                <a:gd name="T18" fmla="*/ 0 60000 65536"/>
                <a:gd name="T19" fmla="*/ 0 60000 65536"/>
                <a:gd name="T20" fmla="*/ 0 60000 65536"/>
                <a:gd name="T21" fmla="*/ 0 w 76"/>
                <a:gd name="T22" fmla="*/ 0 h 17"/>
                <a:gd name="T23" fmla="*/ 76 w 76"/>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7">
                  <a:moveTo>
                    <a:pt x="0" y="8"/>
                  </a:moveTo>
                  <a:lnTo>
                    <a:pt x="8" y="17"/>
                  </a:lnTo>
                  <a:lnTo>
                    <a:pt x="36" y="12"/>
                  </a:lnTo>
                  <a:lnTo>
                    <a:pt x="67" y="12"/>
                  </a:lnTo>
                  <a:lnTo>
                    <a:pt x="76" y="0"/>
                  </a:lnTo>
                  <a:lnTo>
                    <a:pt x="55" y="4"/>
                  </a:lnTo>
                  <a:lnTo>
                    <a:pt x="0" y="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6" name="Freeform 284">
              <a:extLst>
                <a:ext uri="{FF2B5EF4-FFF2-40B4-BE49-F238E27FC236}">
                  <a16:creationId xmlns:a16="http://schemas.microsoft.com/office/drawing/2014/main" id="{9518DB88-CC4F-41D5-89C9-7E98C4A9A29D}"/>
                </a:ext>
              </a:extLst>
            </p:cNvPr>
            <p:cNvSpPr>
              <a:spLocks/>
            </p:cNvSpPr>
            <p:nvPr/>
          </p:nvSpPr>
          <p:spPr bwMode="auto">
            <a:xfrm>
              <a:off x="5268" y="1926"/>
              <a:ext cx="3" cy="6"/>
            </a:xfrm>
            <a:custGeom>
              <a:avLst/>
              <a:gdLst>
                <a:gd name="T0" fmla="*/ 0 w 19"/>
                <a:gd name="T1" fmla="*/ 0 h 32"/>
                <a:gd name="T2" fmla="*/ 0 w 19"/>
                <a:gd name="T3" fmla="*/ 0 h 32"/>
                <a:gd name="T4" fmla="*/ 0 w 19"/>
                <a:gd name="T5" fmla="*/ 0 h 32"/>
                <a:gd name="T6" fmla="*/ 0 w 19"/>
                <a:gd name="T7" fmla="*/ 0 h 32"/>
                <a:gd name="T8" fmla="*/ 0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19" y="0"/>
                  </a:moveTo>
                  <a:lnTo>
                    <a:pt x="19" y="9"/>
                  </a:lnTo>
                  <a:lnTo>
                    <a:pt x="14" y="24"/>
                  </a:lnTo>
                  <a:lnTo>
                    <a:pt x="0" y="32"/>
                  </a:lnTo>
                  <a:lnTo>
                    <a:pt x="1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7" name="Freeform 285">
              <a:extLst>
                <a:ext uri="{FF2B5EF4-FFF2-40B4-BE49-F238E27FC236}">
                  <a16:creationId xmlns:a16="http://schemas.microsoft.com/office/drawing/2014/main" id="{7B3D02D7-623D-41AE-B405-51A59095605E}"/>
                </a:ext>
              </a:extLst>
            </p:cNvPr>
            <p:cNvSpPr>
              <a:spLocks/>
            </p:cNvSpPr>
            <p:nvPr/>
          </p:nvSpPr>
          <p:spPr bwMode="auto">
            <a:xfrm>
              <a:off x="5277" y="1940"/>
              <a:ext cx="3" cy="3"/>
            </a:xfrm>
            <a:custGeom>
              <a:avLst/>
              <a:gdLst>
                <a:gd name="T0" fmla="*/ 0 w 14"/>
                <a:gd name="T1" fmla="*/ 0 h 18"/>
                <a:gd name="T2" fmla="*/ 0 w 14"/>
                <a:gd name="T3" fmla="*/ 0 h 18"/>
                <a:gd name="T4" fmla="*/ 0 w 14"/>
                <a:gd name="T5" fmla="*/ 0 h 18"/>
                <a:gd name="T6" fmla="*/ 0 w 14"/>
                <a:gd name="T7" fmla="*/ 0 h 18"/>
                <a:gd name="T8" fmla="*/ 0 60000 65536"/>
                <a:gd name="T9" fmla="*/ 0 60000 65536"/>
                <a:gd name="T10" fmla="*/ 0 60000 65536"/>
                <a:gd name="T11" fmla="*/ 0 60000 65536"/>
                <a:gd name="T12" fmla="*/ 0 w 14"/>
                <a:gd name="T13" fmla="*/ 0 h 18"/>
                <a:gd name="T14" fmla="*/ 14 w 14"/>
                <a:gd name="T15" fmla="*/ 18 h 18"/>
              </a:gdLst>
              <a:ahLst/>
              <a:cxnLst>
                <a:cxn ang="T8">
                  <a:pos x="T0" y="T1"/>
                </a:cxn>
                <a:cxn ang="T9">
                  <a:pos x="T2" y="T3"/>
                </a:cxn>
                <a:cxn ang="T10">
                  <a:pos x="T4" y="T5"/>
                </a:cxn>
                <a:cxn ang="T11">
                  <a:pos x="T6" y="T7"/>
                </a:cxn>
              </a:cxnLst>
              <a:rect l="T12" t="T13" r="T14" b="T15"/>
              <a:pathLst>
                <a:path w="14" h="18">
                  <a:moveTo>
                    <a:pt x="14" y="0"/>
                  </a:moveTo>
                  <a:lnTo>
                    <a:pt x="11" y="9"/>
                  </a:lnTo>
                  <a:lnTo>
                    <a:pt x="0" y="18"/>
                  </a:lnTo>
                  <a:lnTo>
                    <a:pt x="14"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8" name="Freeform 286">
              <a:extLst>
                <a:ext uri="{FF2B5EF4-FFF2-40B4-BE49-F238E27FC236}">
                  <a16:creationId xmlns:a16="http://schemas.microsoft.com/office/drawing/2014/main" id="{854E211C-677E-4103-965E-2DDEA3B017F1}"/>
                </a:ext>
              </a:extLst>
            </p:cNvPr>
            <p:cNvSpPr>
              <a:spLocks/>
            </p:cNvSpPr>
            <p:nvPr/>
          </p:nvSpPr>
          <p:spPr bwMode="auto">
            <a:xfrm>
              <a:off x="5319" y="1921"/>
              <a:ext cx="6" cy="7"/>
            </a:xfrm>
            <a:custGeom>
              <a:avLst/>
              <a:gdLst>
                <a:gd name="T0" fmla="*/ 0 w 35"/>
                <a:gd name="T1" fmla="*/ 0 h 43"/>
                <a:gd name="T2" fmla="*/ 0 w 35"/>
                <a:gd name="T3" fmla="*/ 0 h 43"/>
                <a:gd name="T4" fmla="*/ 0 w 35"/>
                <a:gd name="T5" fmla="*/ 0 h 43"/>
                <a:gd name="T6" fmla="*/ 0 w 35"/>
                <a:gd name="T7" fmla="*/ 0 h 43"/>
                <a:gd name="T8" fmla="*/ 0 w 35"/>
                <a:gd name="T9" fmla="*/ 0 h 43"/>
                <a:gd name="T10" fmla="*/ 0 60000 65536"/>
                <a:gd name="T11" fmla="*/ 0 60000 65536"/>
                <a:gd name="T12" fmla="*/ 0 60000 65536"/>
                <a:gd name="T13" fmla="*/ 0 60000 65536"/>
                <a:gd name="T14" fmla="*/ 0 60000 65536"/>
                <a:gd name="T15" fmla="*/ 0 w 35"/>
                <a:gd name="T16" fmla="*/ 0 h 43"/>
                <a:gd name="T17" fmla="*/ 35 w 35"/>
                <a:gd name="T18" fmla="*/ 43 h 43"/>
              </a:gdLst>
              <a:ahLst/>
              <a:cxnLst>
                <a:cxn ang="T10">
                  <a:pos x="T0" y="T1"/>
                </a:cxn>
                <a:cxn ang="T11">
                  <a:pos x="T2" y="T3"/>
                </a:cxn>
                <a:cxn ang="T12">
                  <a:pos x="T4" y="T5"/>
                </a:cxn>
                <a:cxn ang="T13">
                  <a:pos x="T6" y="T7"/>
                </a:cxn>
                <a:cxn ang="T14">
                  <a:pos x="T8" y="T9"/>
                </a:cxn>
              </a:cxnLst>
              <a:rect l="T15" t="T16" r="T17" b="T18"/>
              <a:pathLst>
                <a:path w="35" h="43">
                  <a:moveTo>
                    <a:pt x="0" y="0"/>
                  </a:moveTo>
                  <a:lnTo>
                    <a:pt x="7" y="14"/>
                  </a:lnTo>
                  <a:lnTo>
                    <a:pt x="7" y="24"/>
                  </a:lnTo>
                  <a:lnTo>
                    <a:pt x="35" y="4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9" name="Freeform 287">
              <a:extLst>
                <a:ext uri="{FF2B5EF4-FFF2-40B4-BE49-F238E27FC236}">
                  <a16:creationId xmlns:a16="http://schemas.microsoft.com/office/drawing/2014/main" id="{FC271611-E8A0-44A5-976A-1136BB62900F}"/>
                </a:ext>
              </a:extLst>
            </p:cNvPr>
            <p:cNvSpPr>
              <a:spLocks/>
            </p:cNvSpPr>
            <p:nvPr/>
          </p:nvSpPr>
          <p:spPr bwMode="auto">
            <a:xfrm>
              <a:off x="5330" y="1921"/>
              <a:ext cx="19" cy="19"/>
            </a:xfrm>
            <a:custGeom>
              <a:avLst/>
              <a:gdLst>
                <a:gd name="T0" fmla="*/ 0 w 114"/>
                <a:gd name="T1" fmla="*/ 0 h 114"/>
                <a:gd name="T2" fmla="*/ 0 w 114"/>
                <a:gd name="T3" fmla="*/ 0 h 114"/>
                <a:gd name="T4" fmla="*/ 0 w 114"/>
                <a:gd name="T5" fmla="*/ 0 h 114"/>
                <a:gd name="T6" fmla="*/ 0 w 114"/>
                <a:gd name="T7" fmla="*/ 0 h 114"/>
                <a:gd name="T8" fmla="*/ 0 w 114"/>
                <a:gd name="T9" fmla="*/ 0 h 114"/>
                <a:gd name="T10" fmla="*/ 0 w 114"/>
                <a:gd name="T11" fmla="*/ 0 h 114"/>
                <a:gd name="T12" fmla="*/ 0 60000 65536"/>
                <a:gd name="T13" fmla="*/ 0 60000 65536"/>
                <a:gd name="T14" fmla="*/ 0 60000 65536"/>
                <a:gd name="T15" fmla="*/ 0 60000 65536"/>
                <a:gd name="T16" fmla="*/ 0 60000 65536"/>
                <a:gd name="T17" fmla="*/ 0 60000 65536"/>
                <a:gd name="T18" fmla="*/ 0 w 114"/>
                <a:gd name="T19" fmla="*/ 0 h 114"/>
                <a:gd name="T20" fmla="*/ 114 w 114"/>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114" h="114">
                  <a:moveTo>
                    <a:pt x="0" y="0"/>
                  </a:moveTo>
                  <a:lnTo>
                    <a:pt x="21" y="35"/>
                  </a:lnTo>
                  <a:lnTo>
                    <a:pt x="43" y="63"/>
                  </a:lnTo>
                  <a:lnTo>
                    <a:pt x="114" y="114"/>
                  </a:lnTo>
                  <a:lnTo>
                    <a:pt x="47" y="5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0" name="Freeform 288">
              <a:extLst>
                <a:ext uri="{FF2B5EF4-FFF2-40B4-BE49-F238E27FC236}">
                  <a16:creationId xmlns:a16="http://schemas.microsoft.com/office/drawing/2014/main" id="{BEF6ABAB-DBC2-404E-A2FB-D501D5C9A604}"/>
                </a:ext>
              </a:extLst>
            </p:cNvPr>
            <p:cNvSpPr>
              <a:spLocks/>
            </p:cNvSpPr>
            <p:nvPr/>
          </p:nvSpPr>
          <p:spPr bwMode="auto">
            <a:xfrm>
              <a:off x="5354" y="1948"/>
              <a:ext cx="4" cy="13"/>
            </a:xfrm>
            <a:custGeom>
              <a:avLst/>
              <a:gdLst>
                <a:gd name="T0" fmla="*/ 0 w 27"/>
                <a:gd name="T1" fmla="*/ 0 h 82"/>
                <a:gd name="T2" fmla="*/ 0 w 27"/>
                <a:gd name="T3" fmla="*/ 0 h 82"/>
                <a:gd name="T4" fmla="*/ 0 w 27"/>
                <a:gd name="T5" fmla="*/ 0 h 82"/>
                <a:gd name="T6" fmla="*/ 0 w 27"/>
                <a:gd name="T7" fmla="*/ 0 h 82"/>
                <a:gd name="T8" fmla="*/ 0 w 27"/>
                <a:gd name="T9" fmla="*/ 0 h 82"/>
                <a:gd name="T10" fmla="*/ 0 w 27"/>
                <a:gd name="T11" fmla="*/ 0 h 82"/>
                <a:gd name="T12" fmla="*/ 0 w 27"/>
                <a:gd name="T13" fmla="*/ 0 h 82"/>
                <a:gd name="T14" fmla="*/ 0 60000 65536"/>
                <a:gd name="T15" fmla="*/ 0 60000 65536"/>
                <a:gd name="T16" fmla="*/ 0 60000 65536"/>
                <a:gd name="T17" fmla="*/ 0 60000 65536"/>
                <a:gd name="T18" fmla="*/ 0 60000 65536"/>
                <a:gd name="T19" fmla="*/ 0 60000 65536"/>
                <a:gd name="T20" fmla="*/ 0 60000 65536"/>
                <a:gd name="T21" fmla="*/ 0 w 27"/>
                <a:gd name="T22" fmla="*/ 0 h 82"/>
                <a:gd name="T23" fmla="*/ 27 w 27"/>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82">
                  <a:moveTo>
                    <a:pt x="27" y="0"/>
                  </a:moveTo>
                  <a:lnTo>
                    <a:pt x="9" y="29"/>
                  </a:lnTo>
                  <a:lnTo>
                    <a:pt x="4" y="57"/>
                  </a:lnTo>
                  <a:lnTo>
                    <a:pt x="3" y="82"/>
                  </a:lnTo>
                  <a:lnTo>
                    <a:pt x="0" y="47"/>
                  </a:lnTo>
                  <a:lnTo>
                    <a:pt x="3" y="21"/>
                  </a:lnTo>
                  <a:lnTo>
                    <a:pt x="2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1" name="Freeform 289">
              <a:extLst>
                <a:ext uri="{FF2B5EF4-FFF2-40B4-BE49-F238E27FC236}">
                  <a16:creationId xmlns:a16="http://schemas.microsoft.com/office/drawing/2014/main" id="{7C315283-91DA-4956-9594-4D3267155474}"/>
                </a:ext>
              </a:extLst>
            </p:cNvPr>
            <p:cNvSpPr>
              <a:spLocks/>
            </p:cNvSpPr>
            <p:nvPr/>
          </p:nvSpPr>
          <p:spPr bwMode="auto">
            <a:xfrm>
              <a:off x="5312" y="1934"/>
              <a:ext cx="2" cy="5"/>
            </a:xfrm>
            <a:custGeom>
              <a:avLst/>
              <a:gdLst>
                <a:gd name="T0" fmla="*/ 0 w 15"/>
                <a:gd name="T1" fmla="*/ 0 h 30"/>
                <a:gd name="T2" fmla="*/ 0 w 15"/>
                <a:gd name="T3" fmla="*/ 0 h 30"/>
                <a:gd name="T4" fmla="*/ 0 w 15"/>
                <a:gd name="T5" fmla="*/ 0 h 30"/>
                <a:gd name="T6" fmla="*/ 0 w 15"/>
                <a:gd name="T7" fmla="*/ 0 h 30"/>
                <a:gd name="T8" fmla="*/ 0 60000 65536"/>
                <a:gd name="T9" fmla="*/ 0 60000 65536"/>
                <a:gd name="T10" fmla="*/ 0 60000 65536"/>
                <a:gd name="T11" fmla="*/ 0 60000 65536"/>
                <a:gd name="T12" fmla="*/ 0 w 15"/>
                <a:gd name="T13" fmla="*/ 0 h 30"/>
                <a:gd name="T14" fmla="*/ 15 w 15"/>
                <a:gd name="T15" fmla="*/ 30 h 30"/>
              </a:gdLst>
              <a:ahLst/>
              <a:cxnLst>
                <a:cxn ang="T8">
                  <a:pos x="T0" y="T1"/>
                </a:cxn>
                <a:cxn ang="T9">
                  <a:pos x="T2" y="T3"/>
                </a:cxn>
                <a:cxn ang="T10">
                  <a:pos x="T4" y="T5"/>
                </a:cxn>
                <a:cxn ang="T11">
                  <a:pos x="T6" y="T7"/>
                </a:cxn>
              </a:cxnLst>
              <a:rect l="T12" t="T13" r="T14" b="T15"/>
              <a:pathLst>
                <a:path w="15" h="30">
                  <a:moveTo>
                    <a:pt x="11" y="0"/>
                  </a:moveTo>
                  <a:lnTo>
                    <a:pt x="15" y="12"/>
                  </a:lnTo>
                  <a:lnTo>
                    <a:pt x="0" y="30"/>
                  </a:lnTo>
                  <a:lnTo>
                    <a:pt x="1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292" name="Group 290">
            <a:extLst>
              <a:ext uri="{FF2B5EF4-FFF2-40B4-BE49-F238E27FC236}">
                <a16:creationId xmlns:a16="http://schemas.microsoft.com/office/drawing/2014/main" id="{45AD9B62-BD4B-46B3-B159-7E6C21C0FAE6}"/>
              </a:ext>
            </a:extLst>
          </p:cNvPr>
          <p:cNvGrpSpPr>
            <a:grpSpLocks/>
          </p:cNvGrpSpPr>
          <p:nvPr/>
        </p:nvGrpSpPr>
        <p:grpSpPr bwMode="auto">
          <a:xfrm>
            <a:off x="8477250" y="3514507"/>
            <a:ext cx="425450" cy="484187"/>
            <a:chOff x="5362" y="1748"/>
            <a:chExt cx="268" cy="305"/>
          </a:xfrm>
        </p:grpSpPr>
        <p:sp>
          <p:nvSpPr>
            <p:cNvPr id="293" name="Freeform 291">
              <a:extLst>
                <a:ext uri="{FF2B5EF4-FFF2-40B4-BE49-F238E27FC236}">
                  <a16:creationId xmlns:a16="http://schemas.microsoft.com/office/drawing/2014/main" id="{0C4D348E-791F-490A-A05C-762487FD84A1}"/>
                </a:ext>
              </a:extLst>
            </p:cNvPr>
            <p:cNvSpPr>
              <a:spLocks/>
            </p:cNvSpPr>
            <p:nvPr/>
          </p:nvSpPr>
          <p:spPr bwMode="auto">
            <a:xfrm>
              <a:off x="5477" y="1748"/>
              <a:ext cx="8" cy="6"/>
            </a:xfrm>
            <a:custGeom>
              <a:avLst/>
              <a:gdLst>
                <a:gd name="T0" fmla="*/ 0 w 51"/>
                <a:gd name="T1" fmla="*/ 0 h 36"/>
                <a:gd name="T2" fmla="*/ 0 w 51"/>
                <a:gd name="T3" fmla="*/ 0 h 36"/>
                <a:gd name="T4" fmla="*/ 0 w 51"/>
                <a:gd name="T5" fmla="*/ 0 h 36"/>
                <a:gd name="T6" fmla="*/ 0 w 51"/>
                <a:gd name="T7" fmla="*/ 0 h 36"/>
                <a:gd name="T8" fmla="*/ 0 w 51"/>
                <a:gd name="T9" fmla="*/ 0 h 36"/>
                <a:gd name="T10" fmla="*/ 0 w 51"/>
                <a:gd name="T11" fmla="*/ 0 h 36"/>
                <a:gd name="T12" fmla="*/ 0 w 51"/>
                <a:gd name="T13" fmla="*/ 0 h 36"/>
                <a:gd name="T14" fmla="*/ 0 w 51"/>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36"/>
                <a:gd name="T26" fmla="*/ 51 w 51"/>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36">
                  <a:moveTo>
                    <a:pt x="0" y="0"/>
                  </a:moveTo>
                  <a:lnTo>
                    <a:pt x="14" y="10"/>
                  </a:lnTo>
                  <a:lnTo>
                    <a:pt x="29" y="15"/>
                  </a:lnTo>
                  <a:lnTo>
                    <a:pt x="43" y="23"/>
                  </a:lnTo>
                  <a:lnTo>
                    <a:pt x="51" y="36"/>
                  </a:lnTo>
                  <a:lnTo>
                    <a:pt x="39" y="32"/>
                  </a:lnTo>
                  <a:lnTo>
                    <a:pt x="14" y="2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4" name="Freeform 292">
              <a:extLst>
                <a:ext uri="{FF2B5EF4-FFF2-40B4-BE49-F238E27FC236}">
                  <a16:creationId xmlns:a16="http://schemas.microsoft.com/office/drawing/2014/main" id="{75F2AB80-D8AE-4AFB-BC0F-FB633A49601A}"/>
                </a:ext>
              </a:extLst>
            </p:cNvPr>
            <p:cNvSpPr>
              <a:spLocks/>
            </p:cNvSpPr>
            <p:nvPr/>
          </p:nvSpPr>
          <p:spPr bwMode="auto">
            <a:xfrm>
              <a:off x="5479" y="1758"/>
              <a:ext cx="2" cy="4"/>
            </a:xfrm>
            <a:custGeom>
              <a:avLst/>
              <a:gdLst>
                <a:gd name="T0" fmla="*/ 0 w 14"/>
                <a:gd name="T1" fmla="*/ 0 h 24"/>
                <a:gd name="T2" fmla="*/ 0 w 14"/>
                <a:gd name="T3" fmla="*/ 0 h 24"/>
                <a:gd name="T4" fmla="*/ 0 w 14"/>
                <a:gd name="T5" fmla="*/ 0 h 24"/>
                <a:gd name="T6" fmla="*/ 0 w 14"/>
                <a:gd name="T7" fmla="*/ 0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0" y="0"/>
                  </a:moveTo>
                  <a:lnTo>
                    <a:pt x="14" y="0"/>
                  </a:lnTo>
                  <a:lnTo>
                    <a:pt x="14" y="2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5" name="Freeform 293">
              <a:extLst>
                <a:ext uri="{FF2B5EF4-FFF2-40B4-BE49-F238E27FC236}">
                  <a16:creationId xmlns:a16="http://schemas.microsoft.com/office/drawing/2014/main" id="{5AD1CA44-14C5-4295-8194-26C22FADBDD7}"/>
                </a:ext>
              </a:extLst>
            </p:cNvPr>
            <p:cNvSpPr>
              <a:spLocks/>
            </p:cNvSpPr>
            <p:nvPr/>
          </p:nvSpPr>
          <p:spPr bwMode="auto">
            <a:xfrm>
              <a:off x="5444" y="1788"/>
              <a:ext cx="71" cy="180"/>
            </a:xfrm>
            <a:custGeom>
              <a:avLst/>
              <a:gdLst>
                <a:gd name="T0" fmla="*/ 0 w 431"/>
                <a:gd name="T1" fmla="*/ 0 h 1076"/>
                <a:gd name="T2" fmla="*/ 0 w 431"/>
                <a:gd name="T3" fmla="*/ 0 h 1076"/>
                <a:gd name="T4" fmla="*/ 0 w 431"/>
                <a:gd name="T5" fmla="*/ 0 h 1076"/>
                <a:gd name="T6" fmla="*/ 0 w 431"/>
                <a:gd name="T7" fmla="*/ 0 h 1076"/>
                <a:gd name="T8" fmla="*/ 0 w 431"/>
                <a:gd name="T9" fmla="*/ 0 h 1076"/>
                <a:gd name="T10" fmla="*/ 0 w 431"/>
                <a:gd name="T11" fmla="*/ 0 h 1076"/>
                <a:gd name="T12" fmla="*/ 0 w 431"/>
                <a:gd name="T13" fmla="*/ 0 h 1076"/>
                <a:gd name="T14" fmla="*/ 0 w 431"/>
                <a:gd name="T15" fmla="*/ 0 h 1076"/>
                <a:gd name="T16" fmla="*/ 0 w 431"/>
                <a:gd name="T17" fmla="*/ 0 h 1076"/>
                <a:gd name="T18" fmla="*/ 0 w 431"/>
                <a:gd name="T19" fmla="*/ 0 h 10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
                <a:gd name="T31" fmla="*/ 0 h 1076"/>
                <a:gd name="T32" fmla="*/ 431 w 431"/>
                <a:gd name="T33" fmla="*/ 1076 h 10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 h="1076">
                  <a:moveTo>
                    <a:pt x="369" y="0"/>
                  </a:moveTo>
                  <a:lnTo>
                    <a:pt x="328" y="44"/>
                  </a:lnTo>
                  <a:lnTo>
                    <a:pt x="317" y="108"/>
                  </a:lnTo>
                  <a:lnTo>
                    <a:pt x="254" y="170"/>
                  </a:lnTo>
                  <a:lnTo>
                    <a:pt x="126" y="461"/>
                  </a:lnTo>
                  <a:lnTo>
                    <a:pt x="57" y="724"/>
                  </a:lnTo>
                  <a:lnTo>
                    <a:pt x="0" y="1076"/>
                  </a:lnTo>
                  <a:lnTo>
                    <a:pt x="178" y="919"/>
                  </a:lnTo>
                  <a:lnTo>
                    <a:pt x="431" y="140"/>
                  </a:lnTo>
                  <a:lnTo>
                    <a:pt x="369" y="0"/>
                  </a:lnTo>
                  <a:close/>
                </a:path>
              </a:pathLst>
            </a:custGeom>
            <a:solidFill>
              <a:srgbClr val="40000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6" name="Freeform 294">
              <a:extLst>
                <a:ext uri="{FF2B5EF4-FFF2-40B4-BE49-F238E27FC236}">
                  <a16:creationId xmlns:a16="http://schemas.microsoft.com/office/drawing/2014/main" id="{74362001-2F8E-4561-AE47-2AA20B05E46D}"/>
                </a:ext>
              </a:extLst>
            </p:cNvPr>
            <p:cNvSpPr>
              <a:spLocks/>
            </p:cNvSpPr>
            <p:nvPr/>
          </p:nvSpPr>
          <p:spPr bwMode="auto">
            <a:xfrm>
              <a:off x="5362" y="1754"/>
              <a:ext cx="268" cy="299"/>
            </a:xfrm>
            <a:custGeom>
              <a:avLst/>
              <a:gdLst>
                <a:gd name="T0" fmla="*/ 0 w 1606"/>
                <a:gd name="T1" fmla="*/ 0 h 1792"/>
                <a:gd name="T2" fmla="*/ 0 w 1606"/>
                <a:gd name="T3" fmla="*/ 0 h 1792"/>
                <a:gd name="T4" fmla="*/ 0 w 1606"/>
                <a:gd name="T5" fmla="*/ 0 h 1792"/>
                <a:gd name="T6" fmla="*/ 0 w 1606"/>
                <a:gd name="T7" fmla="*/ 0 h 1792"/>
                <a:gd name="T8" fmla="*/ 0 w 1606"/>
                <a:gd name="T9" fmla="*/ 0 h 1792"/>
                <a:gd name="T10" fmla="*/ 0 w 1606"/>
                <a:gd name="T11" fmla="*/ 0 h 1792"/>
                <a:gd name="T12" fmla="*/ 0 w 1606"/>
                <a:gd name="T13" fmla="*/ 0 h 1792"/>
                <a:gd name="T14" fmla="*/ 0 w 1606"/>
                <a:gd name="T15" fmla="*/ 0 h 1792"/>
                <a:gd name="T16" fmla="*/ 0 w 1606"/>
                <a:gd name="T17" fmla="*/ 0 h 1792"/>
                <a:gd name="T18" fmla="*/ 0 w 1606"/>
                <a:gd name="T19" fmla="*/ 0 h 1792"/>
                <a:gd name="T20" fmla="*/ 0 w 1606"/>
                <a:gd name="T21" fmla="*/ 0 h 1792"/>
                <a:gd name="T22" fmla="*/ 0 w 1606"/>
                <a:gd name="T23" fmla="*/ 0 h 1792"/>
                <a:gd name="T24" fmla="*/ 0 w 1606"/>
                <a:gd name="T25" fmla="*/ 0 h 1792"/>
                <a:gd name="T26" fmla="*/ 0 w 1606"/>
                <a:gd name="T27" fmla="*/ 0 h 1792"/>
                <a:gd name="T28" fmla="*/ 0 w 1606"/>
                <a:gd name="T29" fmla="*/ 0 h 1792"/>
                <a:gd name="T30" fmla="*/ 0 w 1606"/>
                <a:gd name="T31" fmla="*/ 0 h 1792"/>
                <a:gd name="T32" fmla="*/ 0 w 1606"/>
                <a:gd name="T33" fmla="*/ 0 h 1792"/>
                <a:gd name="T34" fmla="*/ 0 w 1606"/>
                <a:gd name="T35" fmla="*/ 0 h 1792"/>
                <a:gd name="T36" fmla="*/ 0 w 1606"/>
                <a:gd name="T37" fmla="*/ 0 h 1792"/>
                <a:gd name="T38" fmla="*/ 0 w 1606"/>
                <a:gd name="T39" fmla="*/ 0 h 1792"/>
                <a:gd name="T40" fmla="*/ 0 w 1606"/>
                <a:gd name="T41" fmla="*/ 0 h 1792"/>
                <a:gd name="T42" fmla="*/ 0 w 1606"/>
                <a:gd name="T43" fmla="*/ 0 h 1792"/>
                <a:gd name="T44" fmla="*/ 0 w 1606"/>
                <a:gd name="T45" fmla="*/ 0 h 1792"/>
                <a:gd name="T46" fmla="*/ 0 w 1606"/>
                <a:gd name="T47" fmla="*/ 0 h 1792"/>
                <a:gd name="T48" fmla="*/ 0 w 1606"/>
                <a:gd name="T49" fmla="*/ 0 h 1792"/>
                <a:gd name="T50" fmla="*/ 0 w 1606"/>
                <a:gd name="T51" fmla="*/ 0 h 1792"/>
                <a:gd name="T52" fmla="*/ 0 w 1606"/>
                <a:gd name="T53" fmla="*/ 0 h 1792"/>
                <a:gd name="T54" fmla="*/ 0 w 1606"/>
                <a:gd name="T55" fmla="*/ 0 h 1792"/>
                <a:gd name="T56" fmla="*/ 0 w 1606"/>
                <a:gd name="T57" fmla="*/ 0 h 1792"/>
                <a:gd name="T58" fmla="*/ 0 w 1606"/>
                <a:gd name="T59" fmla="*/ 0 h 1792"/>
                <a:gd name="T60" fmla="*/ 0 w 1606"/>
                <a:gd name="T61" fmla="*/ 0 h 1792"/>
                <a:gd name="T62" fmla="*/ 0 w 1606"/>
                <a:gd name="T63" fmla="*/ 0 h 1792"/>
                <a:gd name="T64" fmla="*/ 0 w 1606"/>
                <a:gd name="T65" fmla="*/ 0 h 1792"/>
                <a:gd name="T66" fmla="*/ 0 w 1606"/>
                <a:gd name="T67" fmla="*/ 0 h 1792"/>
                <a:gd name="T68" fmla="*/ 0 w 1606"/>
                <a:gd name="T69" fmla="*/ 0 h 1792"/>
                <a:gd name="T70" fmla="*/ 0 w 1606"/>
                <a:gd name="T71" fmla="*/ 0 h 1792"/>
                <a:gd name="T72" fmla="*/ 0 w 1606"/>
                <a:gd name="T73" fmla="*/ 0 h 1792"/>
                <a:gd name="T74" fmla="*/ 0 w 1606"/>
                <a:gd name="T75" fmla="*/ 0 h 1792"/>
                <a:gd name="T76" fmla="*/ 0 w 1606"/>
                <a:gd name="T77" fmla="*/ 0 h 1792"/>
                <a:gd name="T78" fmla="*/ 0 w 1606"/>
                <a:gd name="T79" fmla="*/ 0 h 1792"/>
                <a:gd name="T80" fmla="*/ 0 w 1606"/>
                <a:gd name="T81" fmla="*/ 0 h 1792"/>
                <a:gd name="T82" fmla="*/ 0 w 1606"/>
                <a:gd name="T83" fmla="*/ 0 h 1792"/>
                <a:gd name="T84" fmla="*/ 0 w 1606"/>
                <a:gd name="T85" fmla="*/ 0 h 1792"/>
                <a:gd name="T86" fmla="*/ 0 w 1606"/>
                <a:gd name="T87" fmla="*/ 0 h 1792"/>
                <a:gd name="T88" fmla="*/ 0 w 1606"/>
                <a:gd name="T89" fmla="*/ 0 h 1792"/>
                <a:gd name="T90" fmla="*/ 0 w 1606"/>
                <a:gd name="T91" fmla="*/ 0 h 17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06"/>
                <a:gd name="T139" fmla="*/ 0 h 1792"/>
                <a:gd name="T140" fmla="*/ 1606 w 1606"/>
                <a:gd name="T141" fmla="*/ 1792 h 17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06" h="1792">
                  <a:moveTo>
                    <a:pt x="1309" y="94"/>
                  </a:moveTo>
                  <a:lnTo>
                    <a:pt x="1258" y="0"/>
                  </a:lnTo>
                  <a:lnTo>
                    <a:pt x="867" y="163"/>
                  </a:lnTo>
                  <a:lnTo>
                    <a:pt x="850" y="288"/>
                  </a:lnTo>
                  <a:lnTo>
                    <a:pt x="818" y="332"/>
                  </a:lnTo>
                  <a:lnTo>
                    <a:pt x="773" y="382"/>
                  </a:lnTo>
                  <a:lnTo>
                    <a:pt x="747" y="472"/>
                  </a:lnTo>
                  <a:lnTo>
                    <a:pt x="660" y="678"/>
                  </a:lnTo>
                  <a:lnTo>
                    <a:pt x="590" y="924"/>
                  </a:lnTo>
                  <a:lnTo>
                    <a:pt x="558" y="1088"/>
                  </a:lnTo>
                  <a:lnTo>
                    <a:pt x="243" y="1094"/>
                  </a:lnTo>
                  <a:lnTo>
                    <a:pt x="192" y="1125"/>
                  </a:lnTo>
                  <a:lnTo>
                    <a:pt x="47" y="1125"/>
                  </a:lnTo>
                  <a:lnTo>
                    <a:pt x="7" y="1189"/>
                  </a:lnTo>
                  <a:lnTo>
                    <a:pt x="0" y="1264"/>
                  </a:lnTo>
                  <a:lnTo>
                    <a:pt x="15" y="1332"/>
                  </a:lnTo>
                  <a:lnTo>
                    <a:pt x="148" y="1358"/>
                  </a:lnTo>
                  <a:lnTo>
                    <a:pt x="211" y="1452"/>
                  </a:lnTo>
                  <a:lnTo>
                    <a:pt x="337" y="1484"/>
                  </a:lnTo>
                  <a:lnTo>
                    <a:pt x="430" y="1484"/>
                  </a:lnTo>
                  <a:lnTo>
                    <a:pt x="538" y="1503"/>
                  </a:lnTo>
                  <a:lnTo>
                    <a:pt x="544" y="1548"/>
                  </a:lnTo>
                  <a:lnTo>
                    <a:pt x="538" y="1642"/>
                  </a:lnTo>
                  <a:lnTo>
                    <a:pt x="550" y="1705"/>
                  </a:lnTo>
                  <a:lnTo>
                    <a:pt x="608" y="1712"/>
                  </a:lnTo>
                  <a:lnTo>
                    <a:pt x="677" y="1724"/>
                  </a:lnTo>
                  <a:lnTo>
                    <a:pt x="747" y="1786"/>
                  </a:lnTo>
                  <a:lnTo>
                    <a:pt x="830" y="1786"/>
                  </a:lnTo>
                  <a:lnTo>
                    <a:pt x="905" y="1779"/>
                  </a:lnTo>
                  <a:lnTo>
                    <a:pt x="1019" y="1744"/>
                  </a:lnTo>
                  <a:lnTo>
                    <a:pt x="1145" y="1756"/>
                  </a:lnTo>
                  <a:lnTo>
                    <a:pt x="1273" y="1792"/>
                  </a:lnTo>
                  <a:lnTo>
                    <a:pt x="1392" y="1766"/>
                  </a:lnTo>
                  <a:lnTo>
                    <a:pt x="1473" y="1674"/>
                  </a:lnTo>
                  <a:lnTo>
                    <a:pt x="1467" y="1571"/>
                  </a:lnTo>
                  <a:lnTo>
                    <a:pt x="1497" y="1446"/>
                  </a:lnTo>
                  <a:lnTo>
                    <a:pt x="1516" y="1282"/>
                  </a:lnTo>
                  <a:lnTo>
                    <a:pt x="1554" y="1131"/>
                  </a:lnTo>
                  <a:lnTo>
                    <a:pt x="1606" y="906"/>
                  </a:lnTo>
                  <a:lnTo>
                    <a:pt x="1598" y="678"/>
                  </a:lnTo>
                  <a:lnTo>
                    <a:pt x="1598" y="478"/>
                  </a:lnTo>
                  <a:lnTo>
                    <a:pt x="1586" y="338"/>
                  </a:lnTo>
                  <a:lnTo>
                    <a:pt x="1554" y="276"/>
                  </a:lnTo>
                  <a:lnTo>
                    <a:pt x="1484" y="225"/>
                  </a:lnTo>
                  <a:lnTo>
                    <a:pt x="1403" y="142"/>
                  </a:lnTo>
                  <a:lnTo>
                    <a:pt x="1309" y="94"/>
                  </a:lnTo>
                  <a:close/>
                </a:path>
              </a:pathLst>
            </a:custGeom>
            <a:solidFill>
              <a:srgbClr val="C0C0C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7" name="Freeform 295">
              <a:extLst>
                <a:ext uri="{FF2B5EF4-FFF2-40B4-BE49-F238E27FC236}">
                  <a16:creationId xmlns:a16="http://schemas.microsoft.com/office/drawing/2014/main" id="{F45C502B-14C2-46C9-A651-BF59F6043DE6}"/>
                </a:ext>
              </a:extLst>
            </p:cNvPr>
            <p:cNvSpPr>
              <a:spLocks/>
            </p:cNvSpPr>
            <p:nvPr/>
          </p:nvSpPr>
          <p:spPr bwMode="auto">
            <a:xfrm>
              <a:off x="5456" y="1772"/>
              <a:ext cx="169" cy="278"/>
            </a:xfrm>
            <a:custGeom>
              <a:avLst/>
              <a:gdLst>
                <a:gd name="T0" fmla="*/ 0 w 1014"/>
                <a:gd name="T1" fmla="*/ 0 h 1671"/>
                <a:gd name="T2" fmla="*/ 0 w 1014"/>
                <a:gd name="T3" fmla="*/ 0 h 1671"/>
                <a:gd name="T4" fmla="*/ 0 w 1014"/>
                <a:gd name="T5" fmla="*/ 0 h 1671"/>
                <a:gd name="T6" fmla="*/ 0 w 1014"/>
                <a:gd name="T7" fmla="*/ 0 h 1671"/>
                <a:gd name="T8" fmla="*/ 0 w 1014"/>
                <a:gd name="T9" fmla="*/ 0 h 1671"/>
                <a:gd name="T10" fmla="*/ 0 w 1014"/>
                <a:gd name="T11" fmla="*/ 0 h 1671"/>
                <a:gd name="T12" fmla="*/ 0 w 1014"/>
                <a:gd name="T13" fmla="*/ 0 h 1671"/>
                <a:gd name="T14" fmla="*/ 0 w 1014"/>
                <a:gd name="T15" fmla="*/ 0 h 1671"/>
                <a:gd name="T16" fmla="*/ 0 w 1014"/>
                <a:gd name="T17" fmla="*/ 0 h 1671"/>
                <a:gd name="T18" fmla="*/ 0 w 1014"/>
                <a:gd name="T19" fmla="*/ 0 h 1671"/>
                <a:gd name="T20" fmla="*/ 0 w 1014"/>
                <a:gd name="T21" fmla="*/ 0 h 1671"/>
                <a:gd name="T22" fmla="*/ 0 w 1014"/>
                <a:gd name="T23" fmla="*/ 0 h 1671"/>
                <a:gd name="T24" fmla="*/ 0 w 1014"/>
                <a:gd name="T25" fmla="*/ 0 h 1671"/>
                <a:gd name="T26" fmla="*/ 0 w 1014"/>
                <a:gd name="T27" fmla="*/ 0 h 1671"/>
                <a:gd name="T28" fmla="*/ 0 w 1014"/>
                <a:gd name="T29" fmla="*/ 0 h 1671"/>
                <a:gd name="T30" fmla="*/ 0 w 1014"/>
                <a:gd name="T31" fmla="*/ 0 h 1671"/>
                <a:gd name="T32" fmla="*/ 0 w 1014"/>
                <a:gd name="T33" fmla="*/ 0 h 1671"/>
                <a:gd name="T34" fmla="*/ 0 w 1014"/>
                <a:gd name="T35" fmla="*/ 0 h 1671"/>
                <a:gd name="T36" fmla="*/ 0 w 1014"/>
                <a:gd name="T37" fmla="*/ 0 h 1671"/>
                <a:gd name="T38" fmla="*/ 0 w 1014"/>
                <a:gd name="T39" fmla="*/ 0 h 1671"/>
                <a:gd name="T40" fmla="*/ 0 w 1014"/>
                <a:gd name="T41" fmla="*/ 0 h 1671"/>
                <a:gd name="T42" fmla="*/ 0 w 1014"/>
                <a:gd name="T43" fmla="*/ 0 h 1671"/>
                <a:gd name="T44" fmla="*/ 0 w 1014"/>
                <a:gd name="T45" fmla="*/ 0 h 1671"/>
                <a:gd name="T46" fmla="*/ 0 w 1014"/>
                <a:gd name="T47" fmla="*/ 0 h 1671"/>
                <a:gd name="T48" fmla="*/ 0 w 1014"/>
                <a:gd name="T49" fmla="*/ 0 h 1671"/>
                <a:gd name="T50" fmla="*/ 0 w 1014"/>
                <a:gd name="T51" fmla="*/ 0 h 1671"/>
                <a:gd name="T52" fmla="*/ 0 w 1014"/>
                <a:gd name="T53" fmla="*/ 0 h 1671"/>
                <a:gd name="T54" fmla="*/ 0 w 1014"/>
                <a:gd name="T55" fmla="*/ 0 h 1671"/>
                <a:gd name="T56" fmla="*/ 0 w 1014"/>
                <a:gd name="T57" fmla="*/ 0 h 1671"/>
                <a:gd name="T58" fmla="*/ 0 w 1014"/>
                <a:gd name="T59" fmla="*/ 0 h 1671"/>
                <a:gd name="T60" fmla="*/ 0 w 1014"/>
                <a:gd name="T61" fmla="*/ 0 h 1671"/>
                <a:gd name="T62" fmla="*/ 0 w 1014"/>
                <a:gd name="T63" fmla="*/ 0 h 1671"/>
                <a:gd name="T64" fmla="*/ 0 w 1014"/>
                <a:gd name="T65" fmla="*/ 0 h 1671"/>
                <a:gd name="T66" fmla="*/ 0 w 1014"/>
                <a:gd name="T67" fmla="*/ 0 h 1671"/>
                <a:gd name="T68" fmla="*/ 0 w 1014"/>
                <a:gd name="T69" fmla="*/ 0 h 1671"/>
                <a:gd name="T70" fmla="*/ 0 w 1014"/>
                <a:gd name="T71" fmla="*/ 0 h 1671"/>
                <a:gd name="T72" fmla="*/ 0 w 1014"/>
                <a:gd name="T73" fmla="*/ 0 h 1671"/>
                <a:gd name="T74" fmla="*/ 0 w 1014"/>
                <a:gd name="T75" fmla="*/ 0 h 1671"/>
                <a:gd name="T76" fmla="*/ 0 w 1014"/>
                <a:gd name="T77" fmla="*/ 0 h 16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4"/>
                <a:gd name="T118" fmla="*/ 0 h 1671"/>
                <a:gd name="T119" fmla="*/ 1014 w 1014"/>
                <a:gd name="T120" fmla="*/ 1671 h 16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4" h="1671">
                  <a:moveTo>
                    <a:pt x="0" y="1402"/>
                  </a:moveTo>
                  <a:lnTo>
                    <a:pt x="132" y="1382"/>
                  </a:lnTo>
                  <a:lnTo>
                    <a:pt x="245" y="1376"/>
                  </a:lnTo>
                  <a:lnTo>
                    <a:pt x="370" y="1363"/>
                  </a:lnTo>
                  <a:lnTo>
                    <a:pt x="509" y="1344"/>
                  </a:lnTo>
                  <a:lnTo>
                    <a:pt x="573" y="1301"/>
                  </a:lnTo>
                  <a:lnTo>
                    <a:pt x="744" y="1088"/>
                  </a:lnTo>
                  <a:lnTo>
                    <a:pt x="656" y="1149"/>
                  </a:lnTo>
                  <a:lnTo>
                    <a:pt x="598" y="1201"/>
                  </a:lnTo>
                  <a:lnTo>
                    <a:pt x="630" y="1050"/>
                  </a:lnTo>
                  <a:lnTo>
                    <a:pt x="693" y="992"/>
                  </a:lnTo>
                  <a:lnTo>
                    <a:pt x="787" y="837"/>
                  </a:lnTo>
                  <a:lnTo>
                    <a:pt x="699" y="911"/>
                  </a:lnTo>
                  <a:lnTo>
                    <a:pt x="642" y="931"/>
                  </a:lnTo>
                  <a:lnTo>
                    <a:pt x="656" y="823"/>
                  </a:lnTo>
                  <a:lnTo>
                    <a:pt x="718" y="741"/>
                  </a:lnTo>
                  <a:lnTo>
                    <a:pt x="781" y="679"/>
                  </a:lnTo>
                  <a:lnTo>
                    <a:pt x="845" y="497"/>
                  </a:lnTo>
                  <a:lnTo>
                    <a:pt x="724" y="647"/>
                  </a:lnTo>
                  <a:lnTo>
                    <a:pt x="656" y="703"/>
                  </a:lnTo>
                  <a:lnTo>
                    <a:pt x="648" y="471"/>
                  </a:lnTo>
                  <a:lnTo>
                    <a:pt x="630" y="378"/>
                  </a:lnTo>
                  <a:lnTo>
                    <a:pt x="592" y="334"/>
                  </a:lnTo>
                  <a:lnTo>
                    <a:pt x="535" y="264"/>
                  </a:lnTo>
                  <a:lnTo>
                    <a:pt x="445" y="232"/>
                  </a:lnTo>
                  <a:lnTo>
                    <a:pt x="402" y="214"/>
                  </a:lnTo>
                  <a:lnTo>
                    <a:pt x="528" y="94"/>
                  </a:lnTo>
                  <a:lnTo>
                    <a:pt x="661" y="126"/>
                  </a:lnTo>
                  <a:lnTo>
                    <a:pt x="750" y="176"/>
                  </a:lnTo>
                  <a:lnTo>
                    <a:pt x="781" y="226"/>
                  </a:lnTo>
                  <a:lnTo>
                    <a:pt x="756" y="150"/>
                  </a:lnTo>
                  <a:lnTo>
                    <a:pt x="705" y="126"/>
                  </a:lnTo>
                  <a:lnTo>
                    <a:pt x="624" y="94"/>
                  </a:lnTo>
                  <a:lnTo>
                    <a:pt x="560" y="82"/>
                  </a:lnTo>
                  <a:lnTo>
                    <a:pt x="598" y="62"/>
                  </a:lnTo>
                  <a:lnTo>
                    <a:pt x="661" y="44"/>
                  </a:lnTo>
                  <a:lnTo>
                    <a:pt x="718" y="25"/>
                  </a:lnTo>
                  <a:lnTo>
                    <a:pt x="750" y="0"/>
                  </a:lnTo>
                  <a:lnTo>
                    <a:pt x="825" y="50"/>
                  </a:lnTo>
                  <a:lnTo>
                    <a:pt x="868" y="94"/>
                  </a:lnTo>
                  <a:lnTo>
                    <a:pt x="913" y="150"/>
                  </a:lnTo>
                  <a:lnTo>
                    <a:pt x="976" y="182"/>
                  </a:lnTo>
                  <a:lnTo>
                    <a:pt x="988" y="240"/>
                  </a:lnTo>
                  <a:lnTo>
                    <a:pt x="1014" y="334"/>
                  </a:lnTo>
                  <a:lnTo>
                    <a:pt x="1014" y="478"/>
                  </a:lnTo>
                  <a:lnTo>
                    <a:pt x="1008" y="628"/>
                  </a:lnTo>
                  <a:lnTo>
                    <a:pt x="1002" y="799"/>
                  </a:lnTo>
                  <a:lnTo>
                    <a:pt x="970" y="975"/>
                  </a:lnTo>
                  <a:lnTo>
                    <a:pt x="931" y="1157"/>
                  </a:lnTo>
                  <a:lnTo>
                    <a:pt x="913" y="1314"/>
                  </a:lnTo>
                  <a:lnTo>
                    <a:pt x="882" y="1426"/>
                  </a:lnTo>
                  <a:lnTo>
                    <a:pt x="888" y="1527"/>
                  </a:lnTo>
                  <a:lnTo>
                    <a:pt x="875" y="1584"/>
                  </a:lnTo>
                  <a:lnTo>
                    <a:pt x="830" y="1627"/>
                  </a:lnTo>
                  <a:lnTo>
                    <a:pt x="775" y="1664"/>
                  </a:lnTo>
                  <a:lnTo>
                    <a:pt x="699" y="1671"/>
                  </a:lnTo>
                  <a:lnTo>
                    <a:pt x="661" y="1652"/>
                  </a:lnTo>
                  <a:lnTo>
                    <a:pt x="612" y="1648"/>
                  </a:lnTo>
                  <a:lnTo>
                    <a:pt x="490" y="1622"/>
                  </a:lnTo>
                  <a:lnTo>
                    <a:pt x="541" y="1559"/>
                  </a:lnTo>
                  <a:lnTo>
                    <a:pt x="598" y="1470"/>
                  </a:lnTo>
                  <a:lnTo>
                    <a:pt x="516" y="1534"/>
                  </a:lnTo>
                  <a:lnTo>
                    <a:pt x="452" y="1590"/>
                  </a:lnTo>
                  <a:lnTo>
                    <a:pt x="407" y="1622"/>
                  </a:lnTo>
                  <a:lnTo>
                    <a:pt x="345" y="1652"/>
                  </a:lnTo>
                  <a:lnTo>
                    <a:pt x="276" y="1652"/>
                  </a:lnTo>
                  <a:lnTo>
                    <a:pt x="208" y="1652"/>
                  </a:lnTo>
                  <a:lnTo>
                    <a:pt x="170" y="1636"/>
                  </a:lnTo>
                  <a:lnTo>
                    <a:pt x="151" y="1616"/>
                  </a:lnTo>
                  <a:lnTo>
                    <a:pt x="240" y="1565"/>
                  </a:lnTo>
                  <a:lnTo>
                    <a:pt x="327" y="1484"/>
                  </a:lnTo>
                  <a:lnTo>
                    <a:pt x="352" y="1446"/>
                  </a:lnTo>
                  <a:lnTo>
                    <a:pt x="282" y="1463"/>
                  </a:lnTo>
                  <a:lnTo>
                    <a:pt x="176" y="1546"/>
                  </a:lnTo>
                  <a:lnTo>
                    <a:pt x="132" y="1584"/>
                  </a:lnTo>
                  <a:lnTo>
                    <a:pt x="32" y="1590"/>
                  </a:lnTo>
                  <a:lnTo>
                    <a:pt x="0" y="1572"/>
                  </a:lnTo>
                  <a:lnTo>
                    <a:pt x="0" y="1527"/>
                  </a:lnTo>
                  <a:lnTo>
                    <a:pt x="0" y="140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8" name="Freeform 296">
              <a:extLst>
                <a:ext uri="{FF2B5EF4-FFF2-40B4-BE49-F238E27FC236}">
                  <a16:creationId xmlns:a16="http://schemas.microsoft.com/office/drawing/2014/main" id="{0F8661B6-9455-4CF2-A457-00C21F979A7C}"/>
                </a:ext>
              </a:extLst>
            </p:cNvPr>
            <p:cNvSpPr>
              <a:spLocks/>
            </p:cNvSpPr>
            <p:nvPr/>
          </p:nvSpPr>
          <p:spPr bwMode="auto">
            <a:xfrm>
              <a:off x="5563" y="1910"/>
              <a:ext cx="50" cy="129"/>
            </a:xfrm>
            <a:custGeom>
              <a:avLst/>
              <a:gdLst>
                <a:gd name="T0" fmla="*/ 0 w 295"/>
                <a:gd name="T1" fmla="*/ 0 h 774"/>
                <a:gd name="T2" fmla="*/ 0 w 295"/>
                <a:gd name="T3" fmla="*/ 0 h 774"/>
                <a:gd name="T4" fmla="*/ 0 w 295"/>
                <a:gd name="T5" fmla="*/ 0 h 774"/>
                <a:gd name="T6" fmla="*/ 0 w 295"/>
                <a:gd name="T7" fmla="*/ 0 h 774"/>
                <a:gd name="T8" fmla="*/ 0 w 295"/>
                <a:gd name="T9" fmla="*/ 0 h 774"/>
                <a:gd name="T10" fmla="*/ 0 w 295"/>
                <a:gd name="T11" fmla="*/ 0 h 774"/>
                <a:gd name="T12" fmla="*/ 0 w 295"/>
                <a:gd name="T13" fmla="*/ 0 h 774"/>
                <a:gd name="T14" fmla="*/ 0 w 295"/>
                <a:gd name="T15" fmla="*/ 0 h 774"/>
                <a:gd name="T16" fmla="*/ 0 w 295"/>
                <a:gd name="T17" fmla="*/ 0 h 774"/>
                <a:gd name="T18" fmla="*/ 0 w 295"/>
                <a:gd name="T19" fmla="*/ 0 h 774"/>
                <a:gd name="T20" fmla="*/ 0 w 295"/>
                <a:gd name="T21" fmla="*/ 0 h 774"/>
                <a:gd name="T22" fmla="*/ 0 w 295"/>
                <a:gd name="T23" fmla="*/ 0 h 774"/>
                <a:gd name="T24" fmla="*/ 0 w 295"/>
                <a:gd name="T25" fmla="*/ 0 h 774"/>
                <a:gd name="T26" fmla="*/ 0 w 295"/>
                <a:gd name="T27" fmla="*/ 0 h 7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5"/>
                <a:gd name="T43" fmla="*/ 0 h 774"/>
                <a:gd name="T44" fmla="*/ 295 w 295"/>
                <a:gd name="T45" fmla="*/ 774 h 7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5" h="774">
                  <a:moveTo>
                    <a:pt x="0" y="774"/>
                  </a:moveTo>
                  <a:lnTo>
                    <a:pt x="51" y="748"/>
                  </a:lnTo>
                  <a:lnTo>
                    <a:pt x="107" y="686"/>
                  </a:lnTo>
                  <a:lnTo>
                    <a:pt x="156" y="573"/>
                  </a:lnTo>
                  <a:lnTo>
                    <a:pt x="183" y="477"/>
                  </a:lnTo>
                  <a:lnTo>
                    <a:pt x="220" y="371"/>
                  </a:lnTo>
                  <a:lnTo>
                    <a:pt x="239" y="270"/>
                  </a:lnTo>
                  <a:lnTo>
                    <a:pt x="270" y="114"/>
                  </a:lnTo>
                  <a:lnTo>
                    <a:pt x="295" y="0"/>
                  </a:lnTo>
                  <a:lnTo>
                    <a:pt x="232" y="226"/>
                  </a:lnTo>
                  <a:lnTo>
                    <a:pt x="183" y="402"/>
                  </a:lnTo>
                  <a:lnTo>
                    <a:pt x="126" y="521"/>
                  </a:lnTo>
                  <a:lnTo>
                    <a:pt x="38" y="648"/>
                  </a:lnTo>
                  <a:lnTo>
                    <a:pt x="0" y="7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9" name="Freeform 297">
              <a:extLst>
                <a:ext uri="{FF2B5EF4-FFF2-40B4-BE49-F238E27FC236}">
                  <a16:creationId xmlns:a16="http://schemas.microsoft.com/office/drawing/2014/main" id="{676F78EA-6DE3-4956-8ACD-492694B032B6}"/>
                </a:ext>
              </a:extLst>
            </p:cNvPr>
            <p:cNvSpPr>
              <a:spLocks/>
            </p:cNvSpPr>
            <p:nvPr/>
          </p:nvSpPr>
          <p:spPr bwMode="auto">
            <a:xfrm>
              <a:off x="5367" y="1806"/>
              <a:ext cx="195" cy="194"/>
            </a:xfrm>
            <a:custGeom>
              <a:avLst/>
              <a:gdLst>
                <a:gd name="T0" fmla="*/ 0 w 1172"/>
                <a:gd name="T1" fmla="*/ 0 h 1162"/>
                <a:gd name="T2" fmla="*/ 0 w 1172"/>
                <a:gd name="T3" fmla="*/ 0 h 1162"/>
                <a:gd name="T4" fmla="*/ 0 w 1172"/>
                <a:gd name="T5" fmla="*/ 0 h 1162"/>
                <a:gd name="T6" fmla="*/ 0 w 1172"/>
                <a:gd name="T7" fmla="*/ 0 h 1162"/>
                <a:gd name="T8" fmla="*/ 0 w 1172"/>
                <a:gd name="T9" fmla="*/ 0 h 1162"/>
                <a:gd name="T10" fmla="*/ 0 w 1172"/>
                <a:gd name="T11" fmla="*/ 0 h 1162"/>
                <a:gd name="T12" fmla="*/ 0 w 1172"/>
                <a:gd name="T13" fmla="*/ 0 h 1162"/>
                <a:gd name="T14" fmla="*/ 0 w 1172"/>
                <a:gd name="T15" fmla="*/ 0 h 1162"/>
                <a:gd name="T16" fmla="*/ 0 w 1172"/>
                <a:gd name="T17" fmla="*/ 0 h 1162"/>
                <a:gd name="T18" fmla="*/ 0 w 1172"/>
                <a:gd name="T19" fmla="*/ 0 h 1162"/>
                <a:gd name="T20" fmla="*/ 0 w 1172"/>
                <a:gd name="T21" fmla="*/ 0 h 1162"/>
                <a:gd name="T22" fmla="*/ 0 w 1172"/>
                <a:gd name="T23" fmla="*/ 0 h 1162"/>
                <a:gd name="T24" fmla="*/ 0 w 1172"/>
                <a:gd name="T25" fmla="*/ 0 h 1162"/>
                <a:gd name="T26" fmla="*/ 0 w 1172"/>
                <a:gd name="T27" fmla="*/ 0 h 1162"/>
                <a:gd name="T28" fmla="*/ 0 w 1172"/>
                <a:gd name="T29" fmla="*/ 0 h 1162"/>
                <a:gd name="T30" fmla="*/ 0 w 1172"/>
                <a:gd name="T31" fmla="*/ 0 h 1162"/>
                <a:gd name="T32" fmla="*/ 0 w 1172"/>
                <a:gd name="T33" fmla="*/ 0 h 1162"/>
                <a:gd name="T34" fmla="*/ 0 w 1172"/>
                <a:gd name="T35" fmla="*/ 0 h 1162"/>
                <a:gd name="T36" fmla="*/ 0 w 1172"/>
                <a:gd name="T37" fmla="*/ 0 h 1162"/>
                <a:gd name="T38" fmla="*/ 0 w 1172"/>
                <a:gd name="T39" fmla="*/ 0 h 1162"/>
                <a:gd name="T40" fmla="*/ 0 w 1172"/>
                <a:gd name="T41" fmla="*/ 0 h 1162"/>
                <a:gd name="T42" fmla="*/ 0 w 1172"/>
                <a:gd name="T43" fmla="*/ 0 h 1162"/>
                <a:gd name="T44" fmla="*/ 0 w 1172"/>
                <a:gd name="T45" fmla="*/ 0 h 1162"/>
                <a:gd name="T46" fmla="*/ 0 w 1172"/>
                <a:gd name="T47" fmla="*/ 0 h 1162"/>
                <a:gd name="T48" fmla="*/ 0 w 1172"/>
                <a:gd name="T49" fmla="*/ 0 h 1162"/>
                <a:gd name="T50" fmla="*/ 0 w 1172"/>
                <a:gd name="T51" fmla="*/ 0 h 1162"/>
                <a:gd name="T52" fmla="*/ 0 w 1172"/>
                <a:gd name="T53" fmla="*/ 0 h 1162"/>
                <a:gd name="T54" fmla="*/ 0 w 1172"/>
                <a:gd name="T55" fmla="*/ 0 h 1162"/>
                <a:gd name="T56" fmla="*/ 0 w 1172"/>
                <a:gd name="T57" fmla="*/ 0 h 1162"/>
                <a:gd name="T58" fmla="*/ 0 w 1172"/>
                <a:gd name="T59" fmla="*/ 0 h 1162"/>
                <a:gd name="T60" fmla="*/ 0 w 1172"/>
                <a:gd name="T61" fmla="*/ 0 h 1162"/>
                <a:gd name="T62" fmla="*/ 0 w 1172"/>
                <a:gd name="T63" fmla="*/ 0 h 1162"/>
                <a:gd name="T64" fmla="*/ 0 w 1172"/>
                <a:gd name="T65" fmla="*/ 0 h 1162"/>
                <a:gd name="T66" fmla="*/ 0 w 1172"/>
                <a:gd name="T67" fmla="*/ 0 h 1162"/>
                <a:gd name="T68" fmla="*/ 0 w 1172"/>
                <a:gd name="T69" fmla="*/ 0 h 1162"/>
                <a:gd name="T70" fmla="*/ 0 w 1172"/>
                <a:gd name="T71" fmla="*/ 0 h 1162"/>
                <a:gd name="T72" fmla="*/ 0 w 1172"/>
                <a:gd name="T73" fmla="*/ 0 h 1162"/>
                <a:gd name="T74" fmla="*/ 0 w 1172"/>
                <a:gd name="T75" fmla="*/ 0 h 1162"/>
                <a:gd name="T76" fmla="*/ 0 w 1172"/>
                <a:gd name="T77" fmla="*/ 0 h 1162"/>
                <a:gd name="T78" fmla="*/ 0 w 1172"/>
                <a:gd name="T79" fmla="*/ 0 h 1162"/>
                <a:gd name="T80" fmla="*/ 0 w 1172"/>
                <a:gd name="T81" fmla="*/ 0 h 1162"/>
                <a:gd name="T82" fmla="*/ 0 w 1172"/>
                <a:gd name="T83" fmla="*/ 0 h 1162"/>
                <a:gd name="T84" fmla="*/ 0 w 1172"/>
                <a:gd name="T85" fmla="*/ 0 h 1162"/>
                <a:gd name="T86" fmla="*/ 0 w 1172"/>
                <a:gd name="T87" fmla="*/ 0 h 1162"/>
                <a:gd name="T88" fmla="*/ 0 w 1172"/>
                <a:gd name="T89" fmla="*/ 0 h 1162"/>
                <a:gd name="T90" fmla="*/ 0 w 1172"/>
                <a:gd name="T91" fmla="*/ 0 h 1162"/>
                <a:gd name="T92" fmla="*/ 0 w 1172"/>
                <a:gd name="T93" fmla="*/ 0 h 1162"/>
                <a:gd name="T94" fmla="*/ 0 w 1172"/>
                <a:gd name="T95" fmla="*/ 0 h 1162"/>
                <a:gd name="T96" fmla="*/ 0 w 1172"/>
                <a:gd name="T97" fmla="*/ 0 h 1162"/>
                <a:gd name="T98" fmla="*/ 0 w 1172"/>
                <a:gd name="T99" fmla="*/ 0 h 1162"/>
                <a:gd name="T100" fmla="*/ 0 w 1172"/>
                <a:gd name="T101" fmla="*/ 0 h 1162"/>
                <a:gd name="T102" fmla="*/ 0 w 1172"/>
                <a:gd name="T103" fmla="*/ 0 h 1162"/>
                <a:gd name="T104" fmla="*/ 0 w 1172"/>
                <a:gd name="T105" fmla="*/ 0 h 1162"/>
                <a:gd name="T106" fmla="*/ 0 w 1172"/>
                <a:gd name="T107" fmla="*/ 0 h 1162"/>
                <a:gd name="T108" fmla="*/ 0 w 1172"/>
                <a:gd name="T109" fmla="*/ 0 h 1162"/>
                <a:gd name="T110" fmla="*/ 0 w 1172"/>
                <a:gd name="T111" fmla="*/ 0 h 1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72"/>
                <a:gd name="T169" fmla="*/ 0 h 1162"/>
                <a:gd name="T170" fmla="*/ 1172 w 1172"/>
                <a:gd name="T171" fmla="*/ 1162 h 1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72" h="1162">
                  <a:moveTo>
                    <a:pt x="959" y="0"/>
                  </a:moveTo>
                  <a:lnTo>
                    <a:pt x="820" y="43"/>
                  </a:lnTo>
                  <a:lnTo>
                    <a:pt x="756" y="100"/>
                  </a:lnTo>
                  <a:lnTo>
                    <a:pt x="719" y="213"/>
                  </a:lnTo>
                  <a:lnTo>
                    <a:pt x="719" y="321"/>
                  </a:lnTo>
                  <a:lnTo>
                    <a:pt x="739" y="381"/>
                  </a:lnTo>
                  <a:lnTo>
                    <a:pt x="727" y="489"/>
                  </a:lnTo>
                  <a:lnTo>
                    <a:pt x="727" y="571"/>
                  </a:lnTo>
                  <a:lnTo>
                    <a:pt x="745" y="591"/>
                  </a:lnTo>
                  <a:lnTo>
                    <a:pt x="727" y="621"/>
                  </a:lnTo>
                  <a:lnTo>
                    <a:pt x="713" y="652"/>
                  </a:lnTo>
                  <a:lnTo>
                    <a:pt x="739" y="684"/>
                  </a:lnTo>
                  <a:lnTo>
                    <a:pt x="739" y="716"/>
                  </a:lnTo>
                  <a:lnTo>
                    <a:pt x="688" y="729"/>
                  </a:lnTo>
                  <a:lnTo>
                    <a:pt x="695" y="761"/>
                  </a:lnTo>
                  <a:lnTo>
                    <a:pt x="644" y="779"/>
                  </a:lnTo>
                  <a:lnTo>
                    <a:pt x="599" y="767"/>
                  </a:lnTo>
                  <a:lnTo>
                    <a:pt x="569" y="779"/>
                  </a:lnTo>
                  <a:lnTo>
                    <a:pt x="428" y="799"/>
                  </a:lnTo>
                  <a:lnTo>
                    <a:pt x="304" y="793"/>
                  </a:lnTo>
                  <a:lnTo>
                    <a:pt x="222" y="799"/>
                  </a:lnTo>
                  <a:lnTo>
                    <a:pt x="170" y="831"/>
                  </a:lnTo>
                  <a:lnTo>
                    <a:pt x="45" y="831"/>
                  </a:lnTo>
                  <a:lnTo>
                    <a:pt x="0" y="873"/>
                  </a:lnTo>
                  <a:lnTo>
                    <a:pt x="0" y="923"/>
                  </a:lnTo>
                  <a:lnTo>
                    <a:pt x="6" y="1004"/>
                  </a:lnTo>
                  <a:lnTo>
                    <a:pt x="109" y="1030"/>
                  </a:lnTo>
                  <a:lnTo>
                    <a:pt x="109" y="978"/>
                  </a:lnTo>
                  <a:lnTo>
                    <a:pt x="115" y="935"/>
                  </a:lnTo>
                  <a:lnTo>
                    <a:pt x="133" y="916"/>
                  </a:lnTo>
                  <a:lnTo>
                    <a:pt x="141" y="966"/>
                  </a:lnTo>
                  <a:lnTo>
                    <a:pt x="147" y="1030"/>
                  </a:lnTo>
                  <a:lnTo>
                    <a:pt x="170" y="1068"/>
                  </a:lnTo>
                  <a:lnTo>
                    <a:pt x="215" y="1118"/>
                  </a:lnTo>
                  <a:lnTo>
                    <a:pt x="321" y="1142"/>
                  </a:lnTo>
                  <a:lnTo>
                    <a:pt x="403" y="1155"/>
                  </a:lnTo>
                  <a:lnTo>
                    <a:pt x="499" y="1162"/>
                  </a:lnTo>
                  <a:lnTo>
                    <a:pt x="379" y="1093"/>
                  </a:lnTo>
                  <a:lnTo>
                    <a:pt x="297" y="1030"/>
                  </a:lnTo>
                  <a:lnTo>
                    <a:pt x="279" y="978"/>
                  </a:lnTo>
                  <a:lnTo>
                    <a:pt x="291" y="935"/>
                  </a:lnTo>
                  <a:lnTo>
                    <a:pt x="358" y="929"/>
                  </a:lnTo>
                  <a:lnTo>
                    <a:pt x="385" y="978"/>
                  </a:lnTo>
                  <a:lnTo>
                    <a:pt x="403" y="1036"/>
                  </a:lnTo>
                  <a:lnTo>
                    <a:pt x="467" y="1098"/>
                  </a:lnTo>
                  <a:lnTo>
                    <a:pt x="537" y="1149"/>
                  </a:lnTo>
                  <a:lnTo>
                    <a:pt x="607" y="1155"/>
                  </a:lnTo>
                  <a:lnTo>
                    <a:pt x="713" y="1149"/>
                  </a:lnTo>
                  <a:lnTo>
                    <a:pt x="599" y="1061"/>
                  </a:lnTo>
                  <a:lnTo>
                    <a:pt x="517" y="1016"/>
                  </a:lnTo>
                  <a:lnTo>
                    <a:pt x="454" y="966"/>
                  </a:lnTo>
                  <a:lnTo>
                    <a:pt x="435" y="929"/>
                  </a:lnTo>
                  <a:lnTo>
                    <a:pt x="441" y="891"/>
                  </a:lnTo>
                  <a:lnTo>
                    <a:pt x="479" y="885"/>
                  </a:lnTo>
                  <a:lnTo>
                    <a:pt x="523" y="923"/>
                  </a:lnTo>
                  <a:lnTo>
                    <a:pt x="549" y="972"/>
                  </a:lnTo>
                  <a:lnTo>
                    <a:pt x="607" y="1036"/>
                  </a:lnTo>
                  <a:lnTo>
                    <a:pt x="675" y="1068"/>
                  </a:lnTo>
                  <a:lnTo>
                    <a:pt x="727" y="1098"/>
                  </a:lnTo>
                  <a:lnTo>
                    <a:pt x="782" y="1123"/>
                  </a:lnTo>
                  <a:lnTo>
                    <a:pt x="846" y="1136"/>
                  </a:lnTo>
                  <a:lnTo>
                    <a:pt x="921" y="1136"/>
                  </a:lnTo>
                  <a:lnTo>
                    <a:pt x="994" y="1122"/>
                  </a:lnTo>
                  <a:lnTo>
                    <a:pt x="833" y="1068"/>
                  </a:lnTo>
                  <a:lnTo>
                    <a:pt x="771" y="1036"/>
                  </a:lnTo>
                  <a:lnTo>
                    <a:pt x="727" y="978"/>
                  </a:lnTo>
                  <a:lnTo>
                    <a:pt x="719" y="929"/>
                  </a:lnTo>
                  <a:lnTo>
                    <a:pt x="756" y="929"/>
                  </a:lnTo>
                  <a:lnTo>
                    <a:pt x="777" y="972"/>
                  </a:lnTo>
                  <a:lnTo>
                    <a:pt x="808" y="1010"/>
                  </a:lnTo>
                  <a:lnTo>
                    <a:pt x="859" y="1049"/>
                  </a:lnTo>
                  <a:lnTo>
                    <a:pt x="914" y="1087"/>
                  </a:lnTo>
                  <a:lnTo>
                    <a:pt x="989" y="1119"/>
                  </a:lnTo>
                  <a:lnTo>
                    <a:pt x="1046" y="1098"/>
                  </a:lnTo>
                  <a:lnTo>
                    <a:pt x="1072" y="1068"/>
                  </a:lnTo>
                  <a:lnTo>
                    <a:pt x="1117" y="991"/>
                  </a:lnTo>
                  <a:lnTo>
                    <a:pt x="1034" y="972"/>
                  </a:lnTo>
                  <a:lnTo>
                    <a:pt x="878" y="954"/>
                  </a:lnTo>
                  <a:lnTo>
                    <a:pt x="782" y="910"/>
                  </a:lnTo>
                  <a:lnTo>
                    <a:pt x="733" y="868"/>
                  </a:lnTo>
                  <a:lnTo>
                    <a:pt x="713" y="816"/>
                  </a:lnTo>
                  <a:lnTo>
                    <a:pt x="707" y="793"/>
                  </a:lnTo>
                  <a:lnTo>
                    <a:pt x="733" y="793"/>
                  </a:lnTo>
                  <a:lnTo>
                    <a:pt x="765" y="831"/>
                  </a:lnTo>
                  <a:lnTo>
                    <a:pt x="814" y="897"/>
                  </a:lnTo>
                  <a:lnTo>
                    <a:pt x="927" y="935"/>
                  </a:lnTo>
                  <a:lnTo>
                    <a:pt x="1034" y="968"/>
                  </a:lnTo>
                  <a:lnTo>
                    <a:pt x="1117" y="991"/>
                  </a:lnTo>
                  <a:lnTo>
                    <a:pt x="1149" y="861"/>
                  </a:lnTo>
                  <a:lnTo>
                    <a:pt x="1155" y="767"/>
                  </a:lnTo>
                  <a:lnTo>
                    <a:pt x="1155" y="683"/>
                  </a:lnTo>
                  <a:lnTo>
                    <a:pt x="1046" y="741"/>
                  </a:lnTo>
                  <a:lnTo>
                    <a:pt x="921" y="767"/>
                  </a:lnTo>
                  <a:lnTo>
                    <a:pt x="820" y="761"/>
                  </a:lnTo>
                  <a:lnTo>
                    <a:pt x="795" y="748"/>
                  </a:lnTo>
                  <a:lnTo>
                    <a:pt x="782" y="716"/>
                  </a:lnTo>
                  <a:lnTo>
                    <a:pt x="840" y="716"/>
                  </a:lnTo>
                  <a:lnTo>
                    <a:pt x="901" y="735"/>
                  </a:lnTo>
                  <a:lnTo>
                    <a:pt x="1049" y="741"/>
                  </a:lnTo>
                  <a:lnTo>
                    <a:pt x="1155" y="684"/>
                  </a:lnTo>
                  <a:lnTo>
                    <a:pt x="1161" y="565"/>
                  </a:lnTo>
                  <a:lnTo>
                    <a:pt x="1167" y="483"/>
                  </a:lnTo>
                  <a:lnTo>
                    <a:pt x="1172" y="401"/>
                  </a:lnTo>
                  <a:lnTo>
                    <a:pt x="1161" y="264"/>
                  </a:lnTo>
                  <a:lnTo>
                    <a:pt x="1129" y="213"/>
                  </a:lnTo>
                  <a:lnTo>
                    <a:pt x="1034" y="152"/>
                  </a:lnTo>
                  <a:lnTo>
                    <a:pt x="1065" y="158"/>
                  </a:lnTo>
                  <a:lnTo>
                    <a:pt x="1161" y="201"/>
                  </a:lnTo>
                  <a:lnTo>
                    <a:pt x="1123" y="113"/>
                  </a:lnTo>
                  <a:lnTo>
                    <a:pt x="1091" y="68"/>
                  </a:lnTo>
                  <a:lnTo>
                    <a:pt x="1065" y="38"/>
                  </a:lnTo>
                  <a:lnTo>
                    <a:pt x="959"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0" name="Freeform 298">
              <a:extLst>
                <a:ext uri="{FF2B5EF4-FFF2-40B4-BE49-F238E27FC236}">
                  <a16:creationId xmlns:a16="http://schemas.microsoft.com/office/drawing/2014/main" id="{E8BEF081-BBC6-455D-9086-4F989FD245AB}"/>
                </a:ext>
              </a:extLst>
            </p:cNvPr>
            <p:cNvSpPr>
              <a:spLocks/>
            </p:cNvSpPr>
            <p:nvPr/>
          </p:nvSpPr>
          <p:spPr bwMode="auto">
            <a:xfrm>
              <a:off x="5500" y="1878"/>
              <a:ext cx="49" cy="44"/>
            </a:xfrm>
            <a:custGeom>
              <a:avLst/>
              <a:gdLst>
                <a:gd name="T0" fmla="*/ 0 w 295"/>
                <a:gd name="T1" fmla="*/ 0 h 263"/>
                <a:gd name="T2" fmla="*/ 0 w 295"/>
                <a:gd name="T3" fmla="*/ 0 h 263"/>
                <a:gd name="T4" fmla="*/ 0 w 295"/>
                <a:gd name="T5" fmla="*/ 0 h 263"/>
                <a:gd name="T6" fmla="*/ 0 w 295"/>
                <a:gd name="T7" fmla="*/ 0 h 263"/>
                <a:gd name="T8" fmla="*/ 0 w 295"/>
                <a:gd name="T9" fmla="*/ 0 h 263"/>
                <a:gd name="T10" fmla="*/ 0 w 295"/>
                <a:gd name="T11" fmla="*/ 0 h 263"/>
                <a:gd name="T12" fmla="*/ 0 w 295"/>
                <a:gd name="T13" fmla="*/ 0 h 263"/>
                <a:gd name="T14" fmla="*/ 0 w 295"/>
                <a:gd name="T15" fmla="*/ 0 h 263"/>
                <a:gd name="T16" fmla="*/ 0 w 295"/>
                <a:gd name="T17" fmla="*/ 0 h 263"/>
                <a:gd name="T18" fmla="*/ 0 w 295"/>
                <a:gd name="T19" fmla="*/ 0 h 263"/>
                <a:gd name="T20" fmla="*/ 0 w 295"/>
                <a:gd name="T21" fmla="*/ 0 h 263"/>
                <a:gd name="T22" fmla="*/ 0 w 295"/>
                <a:gd name="T23" fmla="*/ 0 h 263"/>
                <a:gd name="T24" fmla="*/ 0 w 295"/>
                <a:gd name="T25" fmla="*/ 0 h 263"/>
                <a:gd name="T26" fmla="*/ 0 w 295"/>
                <a:gd name="T27" fmla="*/ 0 h 263"/>
                <a:gd name="T28" fmla="*/ 0 w 295"/>
                <a:gd name="T29" fmla="*/ 0 h 263"/>
                <a:gd name="T30" fmla="*/ 0 w 295"/>
                <a:gd name="T31" fmla="*/ 0 h 263"/>
                <a:gd name="T32" fmla="*/ 0 w 295"/>
                <a:gd name="T33" fmla="*/ 0 h 263"/>
                <a:gd name="T34" fmla="*/ 0 w 295"/>
                <a:gd name="T35" fmla="*/ 0 h 263"/>
                <a:gd name="T36" fmla="*/ 0 w 295"/>
                <a:gd name="T37" fmla="*/ 0 h 263"/>
                <a:gd name="T38" fmla="*/ 0 w 295"/>
                <a:gd name="T39" fmla="*/ 0 h 263"/>
                <a:gd name="T40" fmla="*/ 0 w 295"/>
                <a:gd name="T41" fmla="*/ 0 h 263"/>
                <a:gd name="T42" fmla="*/ 0 w 295"/>
                <a:gd name="T43" fmla="*/ 0 h 263"/>
                <a:gd name="T44" fmla="*/ 0 w 295"/>
                <a:gd name="T45" fmla="*/ 0 h 2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5"/>
                <a:gd name="T70" fmla="*/ 0 h 263"/>
                <a:gd name="T71" fmla="*/ 295 w 295"/>
                <a:gd name="T72" fmla="*/ 263 h 2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5" h="263">
                  <a:moveTo>
                    <a:pt x="0" y="0"/>
                  </a:moveTo>
                  <a:lnTo>
                    <a:pt x="0" y="21"/>
                  </a:lnTo>
                  <a:lnTo>
                    <a:pt x="38" y="71"/>
                  </a:lnTo>
                  <a:lnTo>
                    <a:pt x="75" y="99"/>
                  </a:lnTo>
                  <a:lnTo>
                    <a:pt x="152" y="158"/>
                  </a:lnTo>
                  <a:lnTo>
                    <a:pt x="184" y="182"/>
                  </a:lnTo>
                  <a:lnTo>
                    <a:pt x="260" y="239"/>
                  </a:lnTo>
                  <a:lnTo>
                    <a:pt x="178" y="213"/>
                  </a:lnTo>
                  <a:lnTo>
                    <a:pt x="97" y="188"/>
                  </a:lnTo>
                  <a:lnTo>
                    <a:pt x="16" y="182"/>
                  </a:lnTo>
                  <a:lnTo>
                    <a:pt x="22" y="207"/>
                  </a:lnTo>
                  <a:lnTo>
                    <a:pt x="152" y="231"/>
                  </a:lnTo>
                  <a:lnTo>
                    <a:pt x="222" y="257"/>
                  </a:lnTo>
                  <a:lnTo>
                    <a:pt x="260" y="263"/>
                  </a:lnTo>
                  <a:lnTo>
                    <a:pt x="292" y="252"/>
                  </a:lnTo>
                  <a:lnTo>
                    <a:pt x="295" y="222"/>
                  </a:lnTo>
                  <a:lnTo>
                    <a:pt x="269" y="199"/>
                  </a:lnTo>
                  <a:lnTo>
                    <a:pt x="232" y="162"/>
                  </a:lnTo>
                  <a:lnTo>
                    <a:pt x="188" y="112"/>
                  </a:lnTo>
                  <a:lnTo>
                    <a:pt x="144" y="56"/>
                  </a:lnTo>
                  <a:lnTo>
                    <a:pt x="91" y="17"/>
                  </a:lnTo>
                  <a:lnTo>
                    <a:pt x="35"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1" name="Freeform 299">
              <a:extLst>
                <a:ext uri="{FF2B5EF4-FFF2-40B4-BE49-F238E27FC236}">
                  <a16:creationId xmlns:a16="http://schemas.microsoft.com/office/drawing/2014/main" id="{E5F86528-3F4D-4C4D-817A-A14DD945E659}"/>
                </a:ext>
              </a:extLst>
            </p:cNvPr>
            <p:cNvSpPr>
              <a:spLocks/>
            </p:cNvSpPr>
            <p:nvPr/>
          </p:nvSpPr>
          <p:spPr bwMode="auto">
            <a:xfrm>
              <a:off x="5503" y="1842"/>
              <a:ext cx="44" cy="57"/>
            </a:xfrm>
            <a:custGeom>
              <a:avLst/>
              <a:gdLst>
                <a:gd name="T0" fmla="*/ 0 w 270"/>
                <a:gd name="T1" fmla="*/ 0 h 345"/>
                <a:gd name="T2" fmla="*/ 0 w 270"/>
                <a:gd name="T3" fmla="*/ 0 h 345"/>
                <a:gd name="T4" fmla="*/ 0 w 270"/>
                <a:gd name="T5" fmla="*/ 0 h 345"/>
                <a:gd name="T6" fmla="*/ 0 w 270"/>
                <a:gd name="T7" fmla="*/ 0 h 345"/>
                <a:gd name="T8" fmla="*/ 0 w 270"/>
                <a:gd name="T9" fmla="*/ 0 h 345"/>
                <a:gd name="T10" fmla="*/ 0 w 270"/>
                <a:gd name="T11" fmla="*/ 0 h 345"/>
                <a:gd name="T12" fmla="*/ 0 w 270"/>
                <a:gd name="T13" fmla="*/ 0 h 345"/>
                <a:gd name="T14" fmla="*/ 0 w 270"/>
                <a:gd name="T15" fmla="*/ 0 h 345"/>
                <a:gd name="T16" fmla="*/ 0 w 270"/>
                <a:gd name="T17" fmla="*/ 0 h 345"/>
                <a:gd name="T18" fmla="*/ 0 w 270"/>
                <a:gd name="T19" fmla="*/ 0 h 345"/>
                <a:gd name="T20" fmla="*/ 0 w 270"/>
                <a:gd name="T21" fmla="*/ 0 h 345"/>
                <a:gd name="T22" fmla="*/ 0 w 270"/>
                <a:gd name="T23" fmla="*/ 0 h 345"/>
                <a:gd name="T24" fmla="*/ 0 w 270"/>
                <a:gd name="T25" fmla="*/ 0 h 345"/>
                <a:gd name="T26" fmla="*/ 0 w 270"/>
                <a:gd name="T27" fmla="*/ 0 h 345"/>
                <a:gd name="T28" fmla="*/ 0 w 270"/>
                <a:gd name="T29" fmla="*/ 0 h 345"/>
                <a:gd name="T30" fmla="*/ 0 w 270"/>
                <a:gd name="T31" fmla="*/ 0 h 345"/>
                <a:gd name="T32" fmla="*/ 0 w 270"/>
                <a:gd name="T33" fmla="*/ 0 h 3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0"/>
                <a:gd name="T52" fmla="*/ 0 h 345"/>
                <a:gd name="T53" fmla="*/ 270 w 270"/>
                <a:gd name="T54" fmla="*/ 345 h 3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0" h="345">
                  <a:moveTo>
                    <a:pt x="51" y="0"/>
                  </a:moveTo>
                  <a:lnTo>
                    <a:pt x="13" y="7"/>
                  </a:lnTo>
                  <a:lnTo>
                    <a:pt x="0" y="39"/>
                  </a:lnTo>
                  <a:lnTo>
                    <a:pt x="3" y="65"/>
                  </a:lnTo>
                  <a:lnTo>
                    <a:pt x="26" y="101"/>
                  </a:lnTo>
                  <a:lnTo>
                    <a:pt x="57" y="112"/>
                  </a:lnTo>
                  <a:lnTo>
                    <a:pt x="116" y="149"/>
                  </a:lnTo>
                  <a:lnTo>
                    <a:pt x="172" y="195"/>
                  </a:lnTo>
                  <a:lnTo>
                    <a:pt x="212" y="259"/>
                  </a:lnTo>
                  <a:lnTo>
                    <a:pt x="257" y="325"/>
                  </a:lnTo>
                  <a:lnTo>
                    <a:pt x="270" y="345"/>
                  </a:lnTo>
                  <a:lnTo>
                    <a:pt x="257" y="267"/>
                  </a:lnTo>
                  <a:lnTo>
                    <a:pt x="247" y="198"/>
                  </a:lnTo>
                  <a:lnTo>
                    <a:pt x="225" y="140"/>
                  </a:lnTo>
                  <a:lnTo>
                    <a:pt x="188" y="86"/>
                  </a:lnTo>
                  <a:lnTo>
                    <a:pt x="90" y="10"/>
                  </a:lnTo>
                  <a:lnTo>
                    <a:pt x="5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2" name="Freeform 300">
              <a:extLst>
                <a:ext uri="{FF2B5EF4-FFF2-40B4-BE49-F238E27FC236}">
                  <a16:creationId xmlns:a16="http://schemas.microsoft.com/office/drawing/2014/main" id="{A8D96404-FFBC-4DA5-953A-56EFE78CF7FA}"/>
                </a:ext>
              </a:extLst>
            </p:cNvPr>
            <p:cNvSpPr>
              <a:spLocks/>
            </p:cNvSpPr>
            <p:nvPr/>
          </p:nvSpPr>
          <p:spPr bwMode="auto">
            <a:xfrm>
              <a:off x="5494" y="1785"/>
              <a:ext cx="48" cy="34"/>
            </a:xfrm>
            <a:custGeom>
              <a:avLst/>
              <a:gdLst>
                <a:gd name="T0" fmla="*/ 0 w 287"/>
                <a:gd name="T1" fmla="*/ 0 h 199"/>
                <a:gd name="T2" fmla="*/ 0 w 287"/>
                <a:gd name="T3" fmla="*/ 0 h 199"/>
                <a:gd name="T4" fmla="*/ 0 w 287"/>
                <a:gd name="T5" fmla="*/ 0 h 199"/>
                <a:gd name="T6" fmla="*/ 0 w 287"/>
                <a:gd name="T7" fmla="*/ 0 h 199"/>
                <a:gd name="T8" fmla="*/ 0 w 287"/>
                <a:gd name="T9" fmla="*/ 0 h 199"/>
                <a:gd name="T10" fmla="*/ 0 w 287"/>
                <a:gd name="T11" fmla="*/ 0 h 199"/>
                <a:gd name="T12" fmla="*/ 0 w 287"/>
                <a:gd name="T13" fmla="*/ 0 h 199"/>
                <a:gd name="T14" fmla="*/ 0 w 287"/>
                <a:gd name="T15" fmla="*/ 0 h 199"/>
                <a:gd name="T16" fmla="*/ 0 w 287"/>
                <a:gd name="T17" fmla="*/ 0 h 199"/>
                <a:gd name="T18" fmla="*/ 0 w 287"/>
                <a:gd name="T19" fmla="*/ 0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7"/>
                <a:gd name="T31" fmla="*/ 0 h 199"/>
                <a:gd name="T32" fmla="*/ 287 w 287"/>
                <a:gd name="T33" fmla="*/ 199 h 1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7" h="199">
                  <a:moveTo>
                    <a:pt x="0" y="199"/>
                  </a:moveTo>
                  <a:lnTo>
                    <a:pt x="49" y="156"/>
                  </a:lnTo>
                  <a:lnTo>
                    <a:pt x="130" y="125"/>
                  </a:lnTo>
                  <a:lnTo>
                    <a:pt x="185" y="111"/>
                  </a:lnTo>
                  <a:lnTo>
                    <a:pt x="287" y="0"/>
                  </a:lnTo>
                  <a:lnTo>
                    <a:pt x="211" y="44"/>
                  </a:lnTo>
                  <a:lnTo>
                    <a:pt x="142" y="74"/>
                  </a:lnTo>
                  <a:lnTo>
                    <a:pt x="93" y="99"/>
                  </a:lnTo>
                  <a:lnTo>
                    <a:pt x="68" y="125"/>
                  </a:lnTo>
                  <a:lnTo>
                    <a:pt x="0" y="19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3" name="Freeform 301">
              <a:extLst>
                <a:ext uri="{FF2B5EF4-FFF2-40B4-BE49-F238E27FC236}">
                  <a16:creationId xmlns:a16="http://schemas.microsoft.com/office/drawing/2014/main" id="{EA26B450-F80C-4E06-A087-0E9C48F516B2}"/>
                </a:ext>
              </a:extLst>
            </p:cNvPr>
            <p:cNvSpPr>
              <a:spLocks/>
            </p:cNvSpPr>
            <p:nvPr/>
          </p:nvSpPr>
          <p:spPr bwMode="auto">
            <a:xfrm>
              <a:off x="5458" y="1846"/>
              <a:ext cx="27" cy="86"/>
            </a:xfrm>
            <a:custGeom>
              <a:avLst/>
              <a:gdLst>
                <a:gd name="T0" fmla="*/ 0 w 162"/>
                <a:gd name="T1" fmla="*/ 0 h 514"/>
                <a:gd name="T2" fmla="*/ 0 w 162"/>
                <a:gd name="T3" fmla="*/ 0 h 514"/>
                <a:gd name="T4" fmla="*/ 0 w 162"/>
                <a:gd name="T5" fmla="*/ 0 h 514"/>
                <a:gd name="T6" fmla="*/ 0 w 162"/>
                <a:gd name="T7" fmla="*/ 0 h 514"/>
                <a:gd name="T8" fmla="*/ 0 w 162"/>
                <a:gd name="T9" fmla="*/ 0 h 514"/>
                <a:gd name="T10" fmla="*/ 0 w 162"/>
                <a:gd name="T11" fmla="*/ 0 h 514"/>
                <a:gd name="T12" fmla="*/ 0 w 162"/>
                <a:gd name="T13" fmla="*/ 0 h 514"/>
                <a:gd name="T14" fmla="*/ 0 w 162"/>
                <a:gd name="T15" fmla="*/ 0 h 514"/>
                <a:gd name="T16" fmla="*/ 0 w 162"/>
                <a:gd name="T17" fmla="*/ 0 h 514"/>
                <a:gd name="T18" fmla="*/ 0 w 162"/>
                <a:gd name="T19" fmla="*/ 0 h 514"/>
                <a:gd name="T20" fmla="*/ 0 w 162"/>
                <a:gd name="T21" fmla="*/ 0 h 514"/>
                <a:gd name="T22" fmla="*/ 0 w 162"/>
                <a:gd name="T23" fmla="*/ 0 h 514"/>
                <a:gd name="T24" fmla="*/ 0 w 162"/>
                <a:gd name="T25" fmla="*/ 0 h 514"/>
                <a:gd name="T26" fmla="*/ 0 w 162"/>
                <a:gd name="T27" fmla="*/ 0 h 514"/>
                <a:gd name="T28" fmla="*/ 0 w 162"/>
                <a:gd name="T29" fmla="*/ 0 h 514"/>
                <a:gd name="T30" fmla="*/ 0 w 162"/>
                <a:gd name="T31" fmla="*/ 0 h 514"/>
                <a:gd name="T32" fmla="*/ 0 w 162"/>
                <a:gd name="T33" fmla="*/ 0 h 514"/>
                <a:gd name="T34" fmla="*/ 0 w 162"/>
                <a:gd name="T35" fmla="*/ 0 h 514"/>
                <a:gd name="T36" fmla="*/ 0 w 162"/>
                <a:gd name="T37" fmla="*/ 0 h 5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514"/>
                <a:gd name="T59" fmla="*/ 162 w 162"/>
                <a:gd name="T60" fmla="*/ 514 h 5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514">
                  <a:moveTo>
                    <a:pt x="0" y="514"/>
                  </a:moveTo>
                  <a:lnTo>
                    <a:pt x="81" y="514"/>
                  </a:lnTo>
                  <a:lnTo>
                    <a:pt x="106" y="508"/>
                  </a:lnTo>
                  <a:lnTo>
                    <a:pt x="106" y="489"/>
                  </a:lnTo>
                  <a:lnTo>
                    <a:pt x="124" y="470"/>
                  </a:lnTo>
                  <a:lnTo>
                    <a:pt x="150" y="451"/>
                  </a:lnTo>
                  <a:lnTo>
                    <a:pt x="137" y="433"/>
                  </a:lnTo>
                  <a:lnTo>
                    <a:pt x="137" y="407"/>
                  </a:lnTo>
                  <a:lnTo>
                    <a:pt x="156" y="376"/>
                  </a:lnTo>
                  <a:lnTo>
                    <a:pt x="156" y="344"/>
                  </a:lnTo>
                  <a:lnTo>
                    <a:pt x="144" y="306"/>
                  </a:lnTo>
                  <a:lnTo>
                    <a:pt x="144" y="224"/>
                  </a:lnTo>
                  <a:lnTo>
                    <a:pt x="162" y="150"/>
                  </a:lnTo>
                  <a:lnTo>
                    <a:pt x="156" y="94"/>
                  </a:lnTo>
                  <a:lnTo>
                    <a:pt x="156" y="0"/>
                  </a:lnTo>
                  <a:lnTo>
                    <a:pt x="106" y="142"/>
                  </a:lnTo>
                  <a:lnTo>
                    <a:pt x="62" y="275"/>
                  </a:lnTo>
                  <a:lnTo>
                    <a:pt x="32" y="419"/>
                  </a:lnTo>
                  <a:lnTo>
                    <a:pt x="0" y="51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4" name="Freeform 302">
              <a:extLst>
                <a:ext uri="{FF2B5EF4-FFF2-40B4-BE49-F238E27FC236}">
                  <a16:creationId xmlns:a16="http://schemas.microsoft.com/office/drawing/2014/main" id="{829713A8-4946-4C62-8C17-DD45B7F32417}"/>
                </a:ext>
              </a:extLst>
            </p:cNvPr>
            <p:cNvSpPr>
              <a:spLocks/>
            </p:cNvSpPr>
            <p:nvPr/>
          </p:nvSpPr>
          <p:spPr bwMode="auto">
            <a:xfrm>
              <a:off x="5498" y="1939"/>
              <a:ext cx="48" cy="16"/>
            </a:xfrm>
            <a:custGeom>
              <a:avLst/>
              <a:gdLst>
                <a:gd name="T0" fmla="*/ 0 w 289"/>
                <a:gd name="T1" fmla="*/ 0 h 97"/>
                <a:gd name="T2" fmla="*/ 0 w 289"/>
                <a:gd name="T3" fmla="*/ 0 h 97"/>
                <a:gd name="T4" fmla="*/ 0 w 289"/>
                <a:gd name="T5" fmla="*/ 0 h 97"/>
                <a:gd name="T6" fmla="*/ 0 w 289"/>
                <a:gd name="T7" fmla="*/ 0 h 97"/>
                <a:gd name="T8" fmla="*/ 0 w 289"/>
                <a:gd name="T9" fmla="*/ 0 h 97"/>
                <a:gd name="T10" fmla="*/ 0 w 289"/>
                <a:gd name="T11" fmla="*/ 0 h 97"/>
                <a:gd name="T12" fmla="*/ 0 w 289"/>
                <a:gd name="T13" fmla="*/ 0 h 97"/>
                <a:gd name="T14" fmla="*/ 0 w 289"/>
                <a:gd name="T15" fmla="*/ 0 h 97"/>
                <a:gd name="T16" fmla="*/ 0 w 289"/>
                <a:gd name="T17" fmla="*/ 0 h 97"/>
                <a:gd name="T18" fmla="*/ 0 w 289"/>
                <a:gd name="T19" fmla="*/ 0 h 97"/>
                <a:gd name="T20" fmla="*/ 0 w 289"/>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97"/>
                <a:gd name="T35" fmla="*/ 289 w 289"/>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97">
                  <a:moveTo>
                    <a:pt x="232" y="47"/>
                  </a:moveTo>
                  <a:lnTo>
                    <a:pt x="168" y="19"/>
                  </a:lnTo>
                  <a:lnTo>
                    <a:pt x="110" y="4"/>
                  </a:lnTo>
                  <a:lnTo>
                    <a:pt x="32" y="0"/>
                  </a:lnTo>
                  <a:lnTo>
                    <a:pt x="0" y="6"/>
                  </a:lnTo>
                  <a:lnTo>
                    <a:pt x="15" y="37"/>
                  </a:lnTo>
                  <a:lnTo>
                    <a:pt x="45" y="61"/>
                  </a:lnTo>
                  <a:lnTo>
                    <a:pt x="113" y="79"/>
                  </a:lnTo>
                  <a:lnTo>
                    <a:pt x="219" y="97"/>
                  </a:lnTo>
                  <a:lnTo>
                    <a:pt x="289" y="91"/>
                  </a:lnTo>
                  <a:lnTo>
                    <a:pt x="232"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5" name="Freeform 303">
              <a:extLst>
                <a:ext uri="{FF2B5EF4-FFF2-40B4-BE49-F238E27FC236}">
                  <a16:creationId xmlns:a16="http://schemas.microsoft.com/office/drawing/2014/main" id="{CE9B6C8B-90C2-408A-B682-8BAC85AFDB91}"/>
                </a:ext>
              </a:extLst>
            </p:cNvPr>
            <p:cNvSpPr>
              <a:spLocks/>
            </p:cNvSpPr>
            <p:nvPr/>
          </p:nvSpPr>
          <p:spPr bwMode="auto">
            <a:xfrm>
              <a:off x="5458" y="1947"/>
              <a:ext cx="30" cy="36"/>
            </a:xfrm>
            <a:custGeom>
              <a:avLst/>
              <a:gdLst>
                <a:gd name="T0" fmla="*/ 0 w 176"/>
                <a:gd name="T1" fmla="*/ 0 h 216"/>
                <a:gd name="T2" fmla="*/ 0 w 176"/>
                <a:gd name="T3" fmla="*/ 0 h 216"/>
                <a:gd name="T4" fmla="*/ 0 w 176"/>
                <a:gd name="T5" fmla="*/ 0 h 216"/>
                <a:gd name="T6" fmla="*/ 0 w 176"/>
                <a:gd name="T7" fmla="*/ 0 h 216"/>
                <a:gd name="T8" fmla="*/ 0 w 176"/>
                <a:gd name="T9" fmla="*/ 0 h 216"/>
                <a:gd name="T10" fmla="*/ 0 w 176"/>
                <a:gd name="T11" fmla="*/ 0 h 216"/>
                <a:gd name="T12" fmla="*/ 0 w 176"/>
                <a:gd name="T13" fmla="*/ 0 h 216"/>
                <a:gd name="T14" fmla="*/ 0 w 176"/>
                <a:gd name="T15" fmla="*/ 0 h 216"/>
                <a:gd name="T16" fmla="*/ 0 w 176"/>
                <a:gd name="T17" fmla="*/ 0 h 216"/>
                <a:gd name="T18" fmla="*/ 0 w 176"/>
                <a:gd name="T19" fmla="*/ 0 h 216"/>
                <a:gd name="T20" fmla="*/ 0 w 176"/>
                <a:gd name="T21" fmla="*/ 0 h 216"/>
                <a:gd name="T22" fmla="*/ 0 w 176"/>
                <a:gd name="T23" fmla="*/ 0 h 216"/>
                <a:gd name="T24" fmla="*/ 0 w 176"/>
                <a:gd name="T25" fmla="*/ 0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216"/>
                <a:gd name="T41" fmla="*/ 176 w 176"/>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216">
                  <a:moveTo>
                    <a:pt x="81" y="59"/>
                  </a:moveTo>
                  <a:lnTo>
                    <a:pt x="59" y="14"/>
                  </a:lnTo>
                  <a:lnTo>
                    <a:pt x="26" y="0"/>
                  </a:lnTo>
                  <a:lnTo>
                    <a:pt x="3" y="11"/>
                  </a:lnTo>
                  <a:lnTo>
                    <a:pt x="0" y="35"/>
                  </a:lnTo>
                  <a:lnTo>
                    <a:pt x="15" y="76"/>
                  </a:lnTo>
                  <a:lnTo>
                    <a:pt x="40" y="115"/>
                  </a:lnTo>
                  <a:lnTo>
                    <a:pt x="71" y="150"/>
                  </a:lnTo>
                  <a:lnTo>
                    <a:pt x="113" y="185"/>
                  </a:lnTo>
                  <a:lnTo>
                    <a:pt x="176" y="216"/>
                  </a:lnTo>
                  <a:lnTo>
                    <a:pt x="119" y="153"/>
                  </a:lnTo>
                  <a:lnTo>
                    <a:pt x="100" y="108"/>
                  </a:lnTo>
                  <a:lnTo>
                    <a:pt x="81" y="5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6" name="Freeform 304">
              <a:extLst>
                <a:ext uri="{FF2B5EF4-FFF2-40B4-BE49-F238E27FC236}">
                  <a16:creationId xmlns:a16="http://schemas.microsoft.com/office/drawing/2014/main" id="{5BEEA1EB-1465-4A8C-B8C0-F2BD50415C97}"/>
                </a:ext>
              </a:extLst>
            </p:cNvPr>
            <p:cNvSpPr>
              <a:spLocks/>
            </p:cNvSpPr>
            <p:nvPr/>
          </p:nvSpPr>
          <p:spPr bwMode="auto">
            <a:xfrm>
              <a:off x="5506" y="1757"/>
              <a:ext cx="70" cy="44"/>
            </a:xfrm>
            <a:custGeom>
              <a:avLst/>
              <a:gdLst>
                <a:gd name="T0" fmla="*/ 0 w 418"/>
                <a:gd name="T1" fmla="*/ 0 h 260"/>
                <a:gd name="T2" fmla="*/ 0 w 418"/>
                <a:gd name="T3" fmla="*/ 0 h 260"/>
                <a:gd name="T4" fmla="*/ 0 w 418"/>
                <a:gd name="T5" fmla="*/ 0 h 260"/>
                <a:gd name="T6" fmla="*/ 0 w 418"/>
                <a:gd name="T7" fmla="*/ 0 h 260"/>
                <a:gd name="T8" fmla="*/ 0 w 418"/>
                <a:gd name="T9" fmla="*/ 0 h 260"/>
                <a:gd name="T10" fmla="*/ 0 w 418"/>
                <a:gd name="T11" fmla="*/ 0 h 260"/>
                <a:gd name="T12" fmla="*/ 0 w 418"/>
                <a:gd name="T13" fmla="*/ 0 h 260"/>
                <a:gd name="T14" fmla="*/ 0 w 418"/>
                <a:gd name="T15" fmla="*/ 0 h 260"/>
                <a:gd name="T16" fmla="*/ 0 w 418"/>
                <a:gd name="T17" fmla="*/ 0 h 260"/>
                <a:gd name="T18" fmla="*/ 0 w 418"/>
                <a:gd name="T19" fmla="*/ 0 h 260"/>
                <a:gd name="T20" fmla="*/ 0 w 418"/>
                <a:gd name="T21" fmla="*/ 0 h 260"/>
                <a:gd name="T22" fmla="*/ 0 w 418"/>
                <a:gd name="T23" fmla="*/ 0 h 2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8"/>
                <a:gd name="T37" fmla="*/ 0 h 260"/>
                <a:gd name="T38" fmla="*/ 418 w 418"/>
                <a:gd name="T39" fmla="*/ 260 h 2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8" h="260">
                  <a:moveTo>
                    <a:pt x="0" y="260"/>
                  </a:moveTo>
                  <a:lnTo>
                    <a:pt x="13" y="153"/>
                  </a:lnTo>
                  <a:lnTo>
                    <a:pt x="101" y="116"/>
                  </a:lnTo>
                  <a:lnTo>
                    <a:pt x="220" y="69"/>
                  </a:lnTo>
                  <a:lnTo>
                    <a:pt x="304" y="35"/>
                  </a:lnTo>
                  <a:lnTo>
                    <a:pt x="386" y="0"/>
                  </a:lnTo>
                  <a:lnTo>
                    <a:pt x="418" y="76"/>
                  </a:lnTo>
                  <a:lnTo>
                    <a:pt x="341" y="119"/>
                  </a:lnTo>
                  <a:lnTo>
                    <a:pt x="252" y="150"/>
                  </a:lnTo>
                  <a:lnTo>
                    <a:pt x="182" y="170"/>
                  </a:lnTo>
                  <a:lnTo>
                    <a:pt x="98" y="216"/>
                  </a:lnTo>
                  <a:lnTo>
                    <a:pt x="0" y="26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307" name="Group 305">
            <a:extLst>
              <a:ext uri="{FF2B5EF4-FFF2-40B4-BE49-F238E27FC236}">
                <a16:creationId xmlns:a16="http://schemas.microsoft.com/office/drawing/2014/main" id="{86406DA1-84A5-499C-8C1E-0A6D94FDF0F3}"/>
              </a:ext>
            </a:extLst>
          </p:cNvPr>
          <p:cNvGrpSpPr>
            <a:grpSpLocks/>
          </p:cNvGrpSpPr>
          <p:nvPr/>
        </p:nvGrpSpPr>
        <p:grpSpPr bwMode="auto">
          <a:xfrm>
            <a:off x="8713788" y="3851057"/>
            <a:ext cx="228600" cy="307975"/>
            <a:chOff x="5511" y="1960"/>
            <a:chExt cx="144" cy="194"/>
          </a:xfrm>
        </p:grpSpPr>
        <p:sp>
          <p:nvSpPr>
            <p:cNvPr id="308" name="Freeform 306">
              <a:extLst>
                <a:ext uri="{FF2B5EF4-FFF2-40B4-BE49-F238E27FC236}">
                  <a16:creationId xmlns:a16="http://schemas.microsoft.com/office/drawing/2014/main" id="{0B22428B-A247-4486-BFE2-50ABB2A18F5C}"/>
                </a:ext>
              </a:extLst>
            </p:cNvPr>
            <p:cNvSpPr>
              <a:spLocks/>
            </p:cNvSpPr>
            <p:nvPr/>
          </p:nvSpPr>
          <p:spPr bwMode="auto">
            <a:xfrm>
              <a:off x="5511" y="1960"/>
              <a:ext cx="144" cy="194"/>
            </a:xfrm>
            <a:custGeom>
              <a:avLst/>
              <a:gdLst>
                <a:gd name="T0" fmla="*/ 0 w 863"/>
                <a:gd name="T1" fmla="*/ 0 h 1164"/>
                <a:gd name="T2" fmla="*/ 0 w 863"/>
                <a:gd name="T3" fmla="*/ 0 h 1164"/>
                <a:gd name="T4" fmla="*/ 0 w 863"/>
                <a:gd name="T5" fmla="*/ 0 h 1164"/>
                <a:gd name="T6" fmla="*/ 0 w 863"/>
                <a:gd name="T7" fmla="*/ 0 h 1164"/>
                <a:gd name="T8" fmla="*/ 0 w 863"/>
                <a:gd name="T9" fmla="*/ 0 h 1164"/>
                <a:gd name="T10" fmla="*/ 0 w 863"/>
                <a:gd name="T11" fmla="*/ 0 h 1164"/>
                <a:gd name="T12" fmla="*/ 0 w 863"/>
                <a:gd name="T13" fmla="*/ 0 h 1164"/>
                <a:gd name="T14" fmla="*/ 0 w 863"/>
                <a:gd name="T15" fmla="*/ 0 h 1164"/>
                <a:gd name="T16" fmla="*/ 0 w 863"/>
                <a:gd name="T17" fmla="*/ 0 h 1164"/>
                <a:gd name="T18" fmla="*/ 0 w 863"/>
                <a:gd name="T19" fmla="*/ 0 h 1164"/>
                <a:gd name="T20" fmla="*/ 0 w 863"/>
                <a:gd name="T21" fmla="*/ 0 h 1164"/>
                <a:gd name="T22" fmla="*/ 0 w 863"/>
                <a:gd name="T23" fmla="*/ 0 h 1164"/>
                <a:gd name="T24" fmla="*/ 0 w 863"/>
                <a:gd name="T25" fmla="*/ 0 h 1164"/>
                <a:gd name="T26" fmla="*/ 0 w 863"/>
                <a:gd name="T27" fmla="*/ 0 h 1164"/>
                <a:gd name="T28" fmla="*/ 0 w 863"/>
                <a:gd name="T29" fmla="*/ 0 h 1164"/>
                <a:gd name="T30" fmla="*/ 0 w 863"/>
                <a:gd name="T31" fmla="*/ 0 h 1164"/>
                <a:gd name="T32" fmla="*/ 0 w 863"/>
                <a:gd name="T33" fmla="*/ 0 h 1164"/>
                <a:gd name="T34" fmla="*/ 0 w 863"/>
                <a:gd name="T35" fmla="*/ 0 h 1164"/>
                <a:gd name="T36" fmla="*/ 0 w 863"/>
                <a:gd name="T37" fmla="*/ 0 h 1164"/>
                <a:gd name="T38" fmla="*/ 0 w 863"/>
                <a:gd name="T39" fmla="*/ 0 h 1164"/>
                <a:gd name="T40" fmla="*/ 0 w 863"/>
                <a:gd name="T41" fmla="*/ 0 h 1164"/>
                <a:gd name="T42" fmla="*/ 0 w 863"/>
                <a:gd name="T43" fmla="*/ 0 h 1164"/>
                <a:gd name="T44" fmla="*/ 0 w 863"/>
                <a:gd name="T45" fmla="*/ 0 h 1164"/>
                <a:gd name="T46" fmla="*/ 0 w 863"/>
                <a:gd name="T47" fmla="*/ 0 h 11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3"/>
                <a:gd name="T73" fmla="*/ 0 h 1164"/>
                <a:gd name="T74" fmla="*/ 863 w 863"/>
                <a:gd name="T75" fmla="*/ 1164 h 11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3" h="1164">
                  <a:moveTo>
                    <a:pt x="385" y="172"/>
                  </a:moveTo>
                  <a:lnTo>
                    <a:pt x="543" y="158"/>
                  </a:lnTo>
                  <a:lnTo>
                    <a:pt x="637" y="133"/>
                  </a:lnTo>
                  <a:lnTo>
                    <a:pt x="667" y="90"/>
                  </a:lnTo>
                  <a:lnTo>
                    <a:pt x="667" y="52"/>
                  </a:lnTo>
                  <a:lnTo>
                    <a:pt x="694" y="20"/>
                  </a:lnTo>
                  <a:lnTo>
                    <a:pt x="782" y="0"/>
                  </a:lnTo>
                  <a:lnTo>
                    <a:pt x="863" y="7"/>
                  </a:lnTo>
                  <a:lnTo>
                    <a:pt x="763" y="907"/>
                  </a:lnTo>
                  <a:lnTo>
                    <a:pt x="694" y="990"/>
                  </a:lnTo>
                  <a:lnTo>
                    <a:pt x="605" y="1071"/>
                  </a:lnTo>
                  <a:lnTo>
                    <a:pt x="481" y="1134"/>
                  </a:lnTo>
                  <a:lnTo>
                    <a:pt x="334" y="1153"/>
                  </a:lnTo>
                  <a:lnTo>
                    <a:pt x="138" y="1164"/>
                  </a:lnTo>
                  <a:lnTo>
                    <a:pt x="25" y="1147"/>
                  </a:lnTo>
                  <a:lnTo>
                    <a:pt x="0" y="1083"/>
                  </a:lnTo>
                  <a:lnTo>
                    <a:pt x="13" y="1001"/>
                  </a:lnTo>
                  <a:lnTo>
                    <a:pt x="95" y="750"/>
                  </a:lnTo>
                  <a:lnTo>
                    <a:pt x="163" y="499"/>
                  </a:lnTo>
                  <a:lnTo>
                    <a:pt x="195" y="310"/>
                  </a:lnTo>
                  <a:lnTo>
                    <a:pt x="195" y="259"/>
                  </a:lnTo>
                  <a:lnTo>
                    <a:pt x="239" y="190"/>
                  </a:lnTo>
                  <a:lnTo>
                    <a:pt x="291" y="172"/>
                  </a:lnTo>
                  <a:lnTo>
                    <a:pt x="385" y="172"/>
                  </a:lnTo>
                  <a:close/>
                </a:path>
              </a:pathLst>
            </a:custGeom>
            <a:solidFill>
              <a:srgbClr val="40404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9" name="Freeform 307">
              <a:extLst>
                <a:ext uri="{FF2B5EF4-FFF2-40B4-BE49-F238E27FC236}">
                  <a16:creationId xmlns:a16="http://schemas.microsoft.com/office/drawing/2014/main" id="{044C4360-F4EC-4680-AC1C-5220BF7FF93C}"/>
                </a:ext>
              </a:extLst>
            </p:cNvPr>
            <p:cNvSpPr>
              <a:spLocks/>
            </p:cNvSpPr>
            <p:nvPr/>
          </p:nvSpPr>
          <p:spPr bwMode="auto">
            <a:xfrm>
              <a:off x="5528" y="1970"/>
              <a:ext cx="124" cy="177"/>
            </a:xfrm>
            <a:custGeom>
              <a:avLst/>
              <a:gdLst>
                <a:gd name="T0" fmla="*/ 0 w 743"/>
                <a:gd name="T1" fmla="*/ 0 h 1068"/>
                <a:gd name="T2" fmla="*/ 0 w 743"/>
                <a:gd name="T3" fmla="*/ 0 h 1068"/>
                <a:gd name="T4" fmla="*/ 0 w 743"/>
                <a:gd name="T5" fmla="*/ 0 h 1068"/>
                <a:gd name="T6" fmla="*/ 0 w 743"/>
                <a:gd name="T7" fmla="*/ 0 h 1068"/>
                <a:gd name="T8" fmla="*/ 0 w 743"/>
                <a:gd name="T9" fmla="*/ 0 h 1068"/>
                <a:gd name="T10" fmla="*/ 0 w 743"/>
                <a:gd name="T11" fmla="*/ 0 h 1068"/>
                <a:gd name="T12" fmla="*/ 0 w 743"/>
                <a:gd name="T13" fmla="*/ 0 h 1068"/>
                <a:gd name="T14" fmla="*/ 0 w 743"/>
                <a:gd name="T15" fmla="*/ 0 h 1068"/>
                <a:gd name="T16" fmla="*/ 0 w 743"/>
                <a:gd name="T17" fmla="*/ 0 h 1068"/>
                <a:gd name="T18" fmla="*/ 0 w 743"/>
                <a:gd name="T19" fmla="*/ 0 h 1068"/>
                <a:gd name="T20" fmla="*/ 0 w 743"/>
                <a:gd name="T21" fmla="*/ 0 h 1068"/>
                <a:gd name="T22" fmla="*/ 0 w 743"/>
                <a:gd name="T23" fmla="*/ 0 h 1068"/>
                <a:gd name="T24" fmla="*/ 0 w 743"/>
                <a:gd name="T25" fmla="*/ 0 h 1068"/>
                <a:gd name="T26" fmla="*/ 0 w 743"/>
                <a:gd name="T27" fmla="*/ 0 h 1068"/>
                <a:gd name="T28" fmla="*/ 0 w 743"/>
                <a:gd name="T29" fmla="*/ 0 h 1068"/>
                <a:gd name="T30" fmla="*/ 0 w 743"/>
                <a:gd name="T31" fmla="*/ 0 h 1068"/>
                <a:gd name="T32" fmla="*/ 0 w 743"/>
                <a:gd name="T33" fmla="*/ 0 h 1068"/>
                <a:gd name="T34" fmla="*/ 0 w 743"/>
                <a:gd name="T35" fmla="*/ 0 h 1068"/>
                <a:gd name="T36" fmla="*/ 0 w 743"/>
                <a:gd name="T37" fmla="*/ 0 h 1068"/>
                <a:gd name="T38" fmla="*/ 0 w 743"/>
                <a:gd name="T39" fmla="*/ 0 h 1068"/>
                <a:gd name="T40" fmla="*/ 0 w 743"/>
                <a:gd name="T41" fmla="*/ 0 h 10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3"/>
                <a:gd name="T64" fmla="*/ 0 h 1068"/>
                <a:gd name="T65" fmla="*/ 743 w 743"/>
                <a:gd name="T66" fmla="*/ 1068 h 10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3" h="1068">
                  <a:moveTo>
                    <a:pt x="257" y="214"/>
                  </a:moveTo>
                  <a:lnTo>
                    <a:pt x="397" y="207"/>
                  </a:lnTo>
                  <a:lnTo>
                    <a:pt x="542" y="182"/>
                  </a:lnTo>
                  <a:lnTo>
                    <a:pt x="628" y="138"/>
                  </a:lnTo>
                  <a:lnTo>
                    <a:pt x="679" y="100"/>
                  </a:lnTo>
                  <a:lnTo>
                    <a:pt x="743" y="0"/>
                  </a:lnTo>
                  <a:lnTo>
                    <a:pt x="648" y="822"/>
                  </a:lnTo>
                  <a:lnTo>
                    <a:pt x="585" y="898"/>
                  </a:lnTo>
                  <a:lnTo>
                    <a:pt x="516" y="967"/>
                  </a:lnTo>
                  <a:lnTo>
                    <a:pt x="428" y="1016"/>
                  </a:lnTo>
                  <a:lnTo>
                    <a:pt x="353" y="1042"/>
                  </a:lnTo>
                  <a:lnTo>
                    <a:pt x="257" y="1055"/>
                  </a:lnTo>
                  <a:lnTo>
                    <a:pt x="170" y="1068"/>
                  </a:lnTo>
                  <a:lnTo>
                    <a:pt x="69" y="1068"/>
                  </a:lnTo>
                  <a:lnTo>
                    <a:pt x="24" y="1055"/>
                  </a:lnTo>
                  <a:lnTo>
                    <a:pt x="0" y="1016"/>
                  </a:lnTo>
                  <a:lnTo>
                    <a:pt x="11" y="956"/>
                  </a:lnTo>
                  <a:lnTo>
                    <a:pt x="75" y="809"/>
                  </a:lnTo>
                  <a:lnTo>
                    <a:pt x="184" y="321"/>
                  </a:lnTo>
                  <a:lnTo>
                    <a:pt x="201" y="252"/>
                  </a:lnTo>
                  <a:lnTo>
                    <a:pt x="257" y="21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310" name="Oval 308">
            <a:extLst>
              <a:ext uri="{FF2B5EF4-FFF2-40B4-BE49-F238E27FC236}">
                <a16:creationId xmlns:a16="http://schemas.microsoft.com/office/drawing/2014/main" id="{EFCFE03A-C7C5-47CF-8DE6-555D22896246}"/>
              </a:ext>
            </a:extLst>
          </p:cNvPr>
          <p:cNvSpPr>
            <a:spLocks noChangeArrowheads="1"/>
          </p:cNvSpPr>
          <p:nvPr/>
        </p:nvSpPr>
        <p:spPr bwMode="auto">
          <a:xfrm>
            <a:off x="7972425" y="3601819"/>
            <a:ext cx="298450" cy="16192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1" name="Oval 309">
            <a:extLst>
              <a:ext uri="{FF2B5EF4-FFF2-40B4-BE49-F238E27FC236}">
                <a16:creationId xmlns:a16="http://schemas.microsoft.com/office/drawing/2014/main" id="{C465C898-5432-45E7-9CE1-91D6DE9C6618}"/>
              </a:ext>
            </a:extLst>
          </p:cNvPr>
          <p:cNvSpPr>
            <a:spLocks noChangeArrowheads="1"/>
          </p:cNvSpPr>
          <p:nvPr/>
        </p:nvSpPr>
        <p:spPr bwMode="auto">
          <a:xfrm>
            <a:off x="1717675" y="3330357"/>
            <a:ext cx="1296988" cy="1296987"/>
          </a:xfrm>
          <a:prstGeom prst="ellipse">
            <a:avLst/>
          </a:prstGeom>
          <a:solidFill>
            <a:srgbClr val="66FF66"/>
          </a:solidFill>
          <a:ln w="19050">
            <a:solidFill>
              <a:srgbClr val="000000"/>
            </a:solidFill>
            <a:round/>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312" name="Group 310">
            <a:extLst>
              <a:ext uri="{FF2B5EF4-FFF2-40B4-BE49-F238E27FC236}">
                <a16:creationId xmlns:a16="http://schemas.microsoft.com/office/drawing/2014/main" id="{85A43244-A86B-4666-B97F-AD10BFB6555E}"/>
              </a:ext>
            </a:extLst>
          </p:cNvPr>
          <p:cNvGrpSpPr>
            <a:grpSpLocks/>
          </p:cNvGrpSpPr>
          <p:nvPr/>
        </p:nvGrpSpPr>
        <p:grpSpPr bwMode="auto">
          <a:xfrm>
            <a:off x="2100263" y="3439894"/>
            <a:ext cx="457200" cy="457200"/>
            <a:chOff x="2351" y="2975"/>
            <a:chExt cx="481" cy="433"/>
          </a:xfrm>
        </p:grpSpPr>
        <p:sp>
          <p:nvSpPr>
            <p:cNvPr id="313" name="Rectangle 311">
              <a:extLst>
                <a:ext uri="{FF2B5EF4-FFF2-40B4-BE49-F238E27FC236}">
                  <a16:creationId xmlns:a16="http://schemas.microsoft.com/office/drawing/2014/main" id="{08AB758B-6EE0-46BD-9146-A4C47986896D}"/>
                </a:ext>
              </a:extLst>
            </p:cNvPr>
            <p:cNvSpPr>
              <a:spLocks noChangeArrowheads="1"/>
            </p:cNvSpPr>
            <p:nvPr/>
          </p:nvSpPr>
          <p:spPr bwMode="auto">
            <a:xfrm rot="-5400000">
              <a:off x="2377" y="2953"/>
              <a:ext cx="431" cy="479"/>
            </a:xfrm>
            <a:prstGeom prst="rect">
              <a:avLst/>
            </a:prstGeom>
            <a:solidFill>
              <a:srgbClr val="CCECFF"/>
            </a:solidFill>
            <a:ln w="19050">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4" name="Line 312">
              <a:extLst>
                <a:ext uri="{FF2B5EF4-FFF2-40B4-BE49-F238E27FC236}">
                  <a16:creationId xmlns:a16="http://schemas.microsoft.com/office/drawing/2014/main" id="{63E1726F-5E0F-49BD-8EE1-43C275CD4253}"/>
                </a:ext>
              </a:extLst>
            </p:cNvPr>
            <p:cNvSpPr>
              <a:spLocks noChangeShapeType="1"/>
            </p:cNvSpPr>
            <p:nvPr/>
          </p:nvSpPr>
          <p:spPr bwMode="auto">
            <a:xfrm rot="10800000">
              <a:off x="2351" y="3321"/>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5" name="Line 313">
              <a:extLst>
                <a:ext uri="{FF2B5EF4-FFF2-40B4-BE49-F238E27FC236}">
                  <a16:creationId xmlns:a16="http://schemas.microsoft.com/office/drawing/2014/main" id="{9AB8677D-CCB9-4334-9531-28A076FDD339}"/>
                </a:ext>
              </a:extLst>
            </p:cNvPr>
            <p:cNvSpPr>
              <a:spLocks noChangeShapeType="1"/>
            </p:cNvSpPr>
            <p:nvPr/>
          </p:nvSpPr>
          <p:spPr bwMode="auto">
            <a:xfrm rot="10800000">
              <a:off x="2351" y="3234"/>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6" name="Line 314">
              <a:extLst>
                <a:ext uri="{FF2B5EF4-FFF2-40B4-BE49-F238E27FC236}">
                  <a16:creationId xmlns:a16="http://schemas.microsoft.com/office/drawing/2014/main" id="{5AA45CAC-4A51-4520-BFA7-447F31546AE6}"/>
                </a:ext>
              </a:extLst>
            </p:cNvPr>
            <p:cNvSpPr>
              <a:spLocks noChangeShapeType="1"/>
            </p:cNvSpPr>
            <p:nvPr/>
          </p:nvSpPr>
          <p:spPr bwMode="auto">
            <a:xfrm rot="10800000">
              <a:off x="2351" y="3148"/>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7" name="Line 315">
              <a:extLst>
                <a:ext uri="{FF2B5EF4-FFF2-40B4-BE49-F238E27FC236}">
                  <a16:creationId xmlns:a16="http://schemas.microsoft.com/office/drawing/2014/main" id="{9E2C2E5D-FD27-410C-8609-25B6FF6DD159}"/>
                </a:ext>
              </a:extLst>
            </p:cNvPr>
            <p:cNvSpPr>
              <a:spLocks noChangeShapeType="1"/>
            </p:cNvSpPr>
            <p:nvPr/>
          </p:nvSpPr>
          <p:spPr bwMode="auto">
            <a:xfrm rot="10800000">
              <a:off x="2351" y="3061"/>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8" name="Line 316">
              <a:extLst>
                <a:ext uri="{FF2B5EF4-FFF2-40B4-BE49-F238E27FC236}">
                  <a16:creationId xmlns:a16="http://schemas.microsoft.com/office/drawing/2014/main" id="{056F0D71-F9E3-4DC2-8EF3-B18ED3344C3E}"/>
                </a:ext>
              </a:extLst>
            </p:cNvPr>
            <p:cNvSpPr>
              <a:spLocks noChangeShapeType="1"/>
            </p:cNvSpPr>
            <p:nvPr/>
          </p:nvSpPr>
          <p:spPr bwMode="auto">
            <a:xfrm rot="5400000">
              <a:off x="2519"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9" name="Line 317">
              <a:extLst>
                <a:ext uri="{FF2B5EF4-FFF2-40B4-BE49-F238E27FC236}">
                  <a16:creationId xmlns:a16="http://schemas.microsoft.com/office/drawing/2014/main" id="{194B74DC-4BDA-4EFD-87EB-E7A470650291}"/>
                </a:ext>
              </a:extLst>
            </p:cNvPr>
            <p:cNvSpPr>
              <a:spLocks noChangeShapeType="1"/>
            </p:cNvSpPr>
            <p:nvPr/>
          </p:nvSpPr>
          <p:spPr bwMode="auto">
            <a:xfrm rot="5400000">
              <a:off x="2423"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20" name="Line 318">
              <a:extLst>
                <a:ext uri="{FF2B5EF4-FFF2-40B4-BE49-F238E27FC236}">
                  <a16:creationId xmlns:a16="http://schemas.microsoft.com/office/drawing/2014/main" id="{3DA77F0F-E792-4B5C-B7BC-9D99FBF62736}"/>
                </a:ext>
              </a:extLst>
            </p:cNvPr>
            <p:cNvSpPr>
              <a:spLocks noChangeShapeType="1"/>
            </p:cNvSpPr>
            <p:nvPr/>
          </p:nvSpPr>
          <p:spPr bwMode="auto">
            <a:xfrm rot="5400000">
              <a:off x="2327"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21" name="Line 319">
              <a:extLst>
                <a:ext uri="{FF2B5EF4-FFF2-40B4-BE49-F238E27FC236}">
                  <a16:creationId xmlns:a16="http://schemas.microsoft.com/office/drawing/2014/main" id="{F70FAA76-B283-4052-8D4E-B7C58D381BB5}"/>
                </a:ext>
              </a:extLst>
            </p:cNvPr>
            <p:cNvSpPr>
              <a:spLocks noChangeShapeType="1"/>
            </p:cNvSpPr>
            <p:nvPr/>
          </p:nvSpPr>
          <p:spPr bwMode="auto">
            <a:xfrm rot="5400000">
              <a:off x="2231"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322" name="Group 320">
            <a:extLst>
              <a:ext uri="{FF2B5EF4-FFF2-40B4-BE49-F238E27FC236}">
                <a16:creationId xmlns:a16="http://schemas.microsoft.com/office/drawing/2014/main" id="{20D7EE1D-4DF4-4070-AD9C-8A9C500C097A}"/>
              </a:ext>
            </a:extLst>
          </p:cNvPr>
          <p:cNvGrpSpPr>
            <a:grpSpLocks/>
          </p:cNvGrpSpPr>
          <p:nvPr/>
        </p:nvGrpSpPr>
        <p:grpSpPr bwMode="auto">
          <a:xfrm>
            <a:off x="1995488" y="3992344"/>
            <a:ext cx="730250" cy="457200"/>
            <a:chOff x="1296" y="768"/>
            <a:chExt cx="556" cy="336"/>
          </a:xfrm>
        </p:grpSpPr>
        <p:sp>
          <p:nvSpPr>
            <p:cNvPr id="323" name="Rectangle 321">
              <a:extLst>
                <a:ext uri="{FF2B5EF4-FFF2-40B4-BE49-F238E27FC236}">
                  <a16:creationId xmlns:a16="http://schemas.microsoft.com/office/drawing/2014/main" id="{83AB91C6-B2F6-4DA3-814A-7220AFBA6037}"/>
                </a:ext>
              </a:extLst>
            </p:cNvPr>
            <p:cNvSpPr>
              <a:spLocks noChangeArrowheads="1"/>
            </p:cNvSpPr>
            <p:nvPr/>
          </p:nvSpPr>
          <p:spPr bwMode="auto">
            <a:xfrm>
              <a:off x="1296" y="768"/>
              <a:ext cx="556" cy="336"/>
            </a:xfrm>
            <a:prstGeom prst="rect">
              <a:avLst/>
            </a:prstGeom>
            <a:solidFill>
              <a:srgbClr val="FFFF99"/>
            </a:solidFill>
            <a:ln w="12700">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1" lang="zh-CN"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324" name="Group 322">
              <a:extLst>
                <a:ext uri="{FF2B5EF4-FFF2-40B4-BE49-F238E27FC236}">
                  <a16:creationId xmlns:a16="http://schemas.microsoft.com/office/drawing/2014/main" id="{418BD340-1465-43BA-BAEA-3B62127812F0}"/>
                </a:ext>
              </a:extLst>
            </p:cNvPr>
            <p:cNvGrpSpPr>
              <a:grpSpLocks/>
            </p:cNvGrpSpPr>
            <p:nvPr/>
          </p:nvGrpSpPr>
          <p:grpSpPr bwMode="auto">
            <a:xfrm>
              <a:off x="1367" y="829"/>
              <a:ext cx="393" cy="214"/>
              <a:chOff x="2928" y="3744"/>
              <a:chExt cx="528" cy="336"/>
            </a:xfrm>
          </p:grpSpPr>
          <p:grpSp>
            <p:nvGrpSpPr>
              <p:cNvPr id="325" name="Group 323">
                <a:extLst>
                  <a:ext uri="{FF2B5EF4-FFF2-40B4-BE49-F238E27FC236}">
                    <a16:creationId xmlns:a16="http://schemas.microsoft.com/office/drawing/2014/main" id="{AF8B9A13-746A-4F06-B9D4-7ED2AD293278}"/>
                  </a:ext>
                </a:extLst>
              </p:cNvPr>
              <p:cNvGrpSpPr>
                <a:grpSpLocks/>
              </p:cNvGrpSpPr>
              <p:nvPr/>
            </p:nvGrpSpPr>
            <p:grpSpPr bwMode="auto">
              <a:xfrm>
                <a:off x="3024" y="3744"/>
                <a:ext cx="432" cy="240"/>
                <a:chOff x="2736" y="3648"/>
                <a:chExt cx="432" cy="240"/>
              </a:xfrm>
            </p:grpSpPr>
            <p:grpSp>
              <p:nvGrpSpPr>
                <p:cNvPr id="340" name="Group 324">
                  <a:extLst>
                    <a:ext uri="{FF2B5EF4-FFF2-40B4-BE49-F238E27FC236}">
                      <a16:creationId xmlns:a16="http://schemas.microsoft.com/office/drawing/2014/main" id="{552BD0F0-58D7-4FEC-BE1E-2687E004EC9A}"/>
                    </a:ext>
                  </a:extLst>
                </p:cNvPr>
                <p:cNvGrpSpPr>
                  <a:grpSpLocks/>
                </p:cNvGrpSpPr>
                <p:nvPr/>
              </p:nvGrpSpPr>
              <p:grpSpPr bwMode="auto">
                <a:xfrm>
                  <a:off x="2736" y="3648"/>
                  <a:ext cx="432" cy="240"/>
                  <a:chOff x="2592" y="3504"/>
                  <a:chExt cx="576" cy="384"/>
                </a:xfrm>
              </p:grpSpPr>
              <p:sp>
                <p:nvSpPr>
                  <p:cNvPr id="342" name="Rectangle 325">
                    <a:extLst>
                      <a:ext uri="{FF2B5EF4-FFF2-40B4-BE49-F238E27FC236}">
                        <a16:creationId xmlns:a16="http://schemas.microsoft.com/office/drawing/2014/main" id="{FCC0A5B7-DD78-4608-9161-E92FA12EF5E1}"/>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3" name="Freeform 326">
                    <a:extLst>
                      <a:ext uri="{FF2B5EF4-FFF2-40B4-BE49-F238E27FC236}">
                        <a16:creationId xmlns:a16="http://schemas.microsoft.com/office/drawing/2014/main" id="{07180041-01CB-4539-A39E-6D1C16D787C5}"/>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4" name="Line 327">
                    <a:extLst>
                      <a:ext uri="{FF2B5EF4-FFF2-40B4-BE49-F238E27FC236}">
                        <a16:creationId xmlns:a16="http://schemas.microsoft.com/office/drawing/2014/main" id="{F36B2362-1395-4356-B1A1-FB24829393C7}"/>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5" name="Line 328">
                    <a:extLst>
                      <a:ext uri="{FF2B5EF4-FFF2-40B4-BE49-F238E27FC236}">
                        <a16:creationId xmlns:a16="http://schemas.microsoft.com/office/drawing/2014/main" id="{29B6ECE3-0EEC-496F-951B-624488E03DC5}"/>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41" name="Line 329">
                  <a:extLst>
                    <a:ext uri="{FF2B5EF4-FFF2-40B4-BE49-F238E27FC236}">
                      <a16:creationId xmlns:a16="http://schemas.microsoft.com/office/drawing/2014/main" id="{52DE1100-60AB-443D-8FDC-4DE53D4432C7}"/>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326" name="Group 330">
                <a:extLst>
                  <a:ext uri="{FF2B5EF4-FFF2-40B4-BE49-F238E27FC236}">
                    <a16:creationId xmlns:a16="http://schemas.microsoft.com/office/drawing/2014/main" id="{B75CC06F-11AD-4F18-AA8F-ACF4DC7DFFE6}"/>
                  </a:ext>
                </a:extLst>
              </p:cNvPr>
              <p:cNvGrpSpPr>
                <a:grpSpLocks/>
              </p:cNvGrpSpPr>
              <p:nvPr/>
            </p:nvGrpSpPr>
            <p:grpSpPr bwMode="auto">
              <a:xfrm>
                <a:off x="2976" y="3792"/>
                <a:ext cx="432" cy="240"/>
                <a:chOff x="2736" y="3648"/>
                <a:chExt cx="432" cy="240"/>
              </a:xfrm>
            </p:grpSpPr>
            <p:grpSp>
              <p:nvGrpSpPr>
                <p:cNvPr id="334" name="Group 331">
                  <a:extLst>
                    <a:ext uri="{FF2B5EF4-FFF2-40B4-BE49-F238E27FC236}">
                      <a16:creationId xmlns:a16="http://schemas.microsoft.com/office/drawing/2014/main" id="{48590116-B1F1-4B28-878C-99B42362EBA0}"/>
                    </a:ext>
                  </a:extLst>
                </p:cNvPr>
                <p:cNvGrpSpPr>
                  <a:grpSpLocks/>
                </p:cNvGrpSpPr>
                <p:nvPr/>
              </p:nvGrpSpPr>
              <p:grpSpPr bwMode="auto">
                <a:xfrm>
                  <a:off x="2736" y="3648"/>
                  <a:ext cx="432" cy="240"/>
                  <a:chOff x="2592" y="3504"/>
                  <a:chExt cx="576" cy="384"/>
                </a:xfrm>
              </p:grpSpPr>
              <p:sp>
                <p:nvSpPr>
                  <p:cNvPr id="336" name="Rectangle 332">
                    <a:extLst>
                      <a:ext uri="{FF2B5EF4-FFF2-40B4-BE49-F238E27FC236}">
                        <a16:creationId xmlns:a16="http://schemas.microsoft.com/office/drawing/2014/main" id="{B318979B-C41F-4DBB-B3DE-947453AE9B71}"/>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7" name="Freeform 333">
                    <a:extLst>
                      <a:ext uri="{FF2B5EF4-FFF2-40B4-BE49-F238E27FC236}">
                        <a16:creationId xmlns:a16="http://schemas.microsoft.com/office/drawing/2014/main" id="{2F87DF8D-68CB-47F6-AEC7-3986728B2844}"/>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8" name="Line 334">
                    <a:extLst>
                      <a:ext uri="{FF2B5EF4-FFF2-40B4-BE49-F238E27FC236}">
                        <a16:creationId xmlns:a16="http://schemas.microsoft.com/office/drawing/2014/main" id="{5B06CAA0-FC56-4DCA-9F09-A721654EB822}"/>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9" name="Line 335">
                    <a:extLst>
                      <a:ext uri="{FF2B5EF4-FFF2-40B4-BE49-F238E27FC236}">
                        <a16:creationId xmlns:a16="http://schemas.microsoft.com/office/drawing/2014/main" id="{4F3A833C-5895-4645-B93C-6A2D6BD353BD}"/>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35" name="Line 336">
                  <a:extLst>
                    <a:ext uri="{FF2B5EF4-FFF2-40B4-BE49-F238E27FC236}">
                      <a16:creationId xmlns:a16="http://schemas.microsoft.com/office/drawing/2014/main" id="{AEBE6CBC-6096-45B2-8368-052BCEEBE1F4}"/>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327" name="Group 337">
                <a:extLst>
                  <a:ext uri="{FF2B5EF4-FFF2-40B4-BE49-F238E27FC236}">
                    <a16:creationId xmlns:a16="http://schemas.microsoft.com/office/drawing/2014/main" id="{C7039664-4095-48F6-B1F9-5C2F339B510E}"/>
                  </a:ext>
                </a:extLst>
              </p:cNvPr>
              <p:cNvGrpSpPr>
                <a:grpSpLocks/>
              </p:cNvGrpSpPr>
              <p:nvPr/>
            </p:nvGrpSpPr>
            <p:grpSpPr bwMode="auto">
              <a:xfrm>
                <a:off x="2928" y="3840"/>
                <a:ext cx="432" cy="240"/>
                <a:chOff x="2736" y="3648"/>
                <a:chExt cx="432" cy="240"/>
              </a:xfrm>
            </p:grpSpPr>
            <p:grpSp>
              <p:nvGrpSpPr>
                <p:cNvPr id="328" name="Group 338">
                  <a:extLst>
                    <a:ext uri="{FF2B5EF4-FFF2-40B4-BE49-F238E27FC236}">
                      <a16:creationId xmlns:a16="http://schemas.microsoft.com/office/drawing/2014/main" id="{660CE850-A3CB-4944-B5DA-FF27D88FE8FA}"/>
                    </a:ext>
                  </a:extLst>
                </p:cNvPr>
                <p:cNvGrpSpPr>
                  <a:grpSpLocks/>
                </p:cNvGrpSpPr>
                <p:nvPr/>
              </p:nvGrpSpPr>
              <p:grpSpPr bwMode="auto">
                <a:xfrm>
                  <a:off x="2736" y="3648"/>
                  <a:ext cx="432" cy="240"/>
                  <a:chOff x="2592" y="3504"/>
                  <a:chExt cx="576" cy="384"/>
                </a:xfrm>
              </p:grpSpPr>
              <p:sp>
                <p:nvSpPr>
                  <p:cNvPr id="330" name="Rectangle 339">
                    <a:extLst>
                      <a:ext uri="{FF2B5EF4-FFF2-40B4-BE49-F238E27FC236}">
                        <a16:creationId xmlns:a16="http://schemas.microsoft.com/office/drawing/2014/main" id="{896C3EA5-EDE6-4D41-834E-8FB4A3600CA3}"/>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1" name="Freeform 340">
                    <a:extLst>
                      <a:ext uri="{FF2B5EF4-FFF2-40B4-BE49-F238E27FC236}">
                        <a16:creationId xmlns:a16="http://schemas.microsoft.com/office/drawing/2014/main" id="{79DF34AB-AEBC-4733-8A13-E2505831C4B0}"/>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2" name="Line 341">
                    <a:extLst>
                      <a:ext uri="{FF2B5EF4-FFF2-40B4-BE49-F238E27FC236}">
                        <a16:creationId xmlns:a16="http://schemas.microsoft.com/office/drawing/2014/main" id="{D2A05DB2-B25E-4C40-8651-BDDFC7582ECA}"/>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3" name="Line 342">
                    <a:extLst>
                      <a:ext uri="{FF2B5EF4-FFF2-40B4-BE49-F238E27FC236}">
                        <a16:creationId xmlns:a16="http://schemas.microsoft.com/office/drawing/2014/main" id="{756B30A7-DC8D-4766-8DE2-21CFA13DA86F}"/>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29" name="Line 343">
                  <a:extLst>
                    <a:ext uri="{FF2B5EF4-FFF2-40B4-BE49-F238E27FC236}">
                      <a16:creationId xmlns:a16="http://schemas.microsoft.com/office/drawing/2014/main" id="{039E85E3-FB5E-41A9-981A-15ACCE60ECB2}"/>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grpSp>
      <p:sp>
        <p:nvSpPr>
          <p:cNvPr id="346" name="Text Box 344">
            <a:extLst>
              <a:ext uri="{FF2B5EF4-FFF2-40B4-BE49-F238E27FC236}">
                <a16:creationId xmlns:a16="http://schemas.microsoft.com/office/drawing/2014/main" id="{EBC171A1-155C-41B2-A7AC-36F37966E879}"/>
              </a:ext>
            </a:extLst>
          </p:cNvPr>
          <p:cNvSpPr txBox="1">
            <a:spLocks noChangeArrowheads="1"/>
          </p:cNvSpPr>
          <p:nvPr/>
        </p:nvSpPr>
        <p:spPr bwMode="auto">
          <a:xfrm>
            <a:off x="2479675" y="4678144"/>
            <a:ext cx="13350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FFFFFF"/>
                </a:solidFill>
                <a:latin typeface="Comic Sans MS" panose="030F0702030302020204" pitchFamily="66" charset="0"/>
                <a:ea typeface="微软雅黑" panose="020B0503020204020204" pitchFamily="34" charset="-122"/>
              </a:rPr>
              <a:t>   </a:t>
            </a:r>
            <a:r>
              <a:rPr kumimoji="1" lang="zh-CN" altLang="en-US" sz="1800" b="1">
                <a:solidFill>
                  <a:srgbClr val="FFFFFF"/>
                </a:solidFill>
                <a:latin typeface="Comic Sans MS" panose="030F0702030302020204" pitchFamily="66" charset="0"/>
                <a:ea typeface="微软雅黑" panose="020B0503020204020204" pitchFamily="34" charset="-122"/>
              </a:rPr>
              <a:t>发送端</a:t>
            </a:r>
          </a:p>
          <a:p>
            <a:pPr eaLnBrk="1" hangingPunct="1">
              <a:spcBef>
                <a:spcPct val="0"/>
              </a:spcBef>
              <a:buClrTx/>
              <a:buSzTx/>
              <a:buFontTx/>
              <a:buNone/>
            </a:pPr>
            <a:r>
              <a:rPr kumimoji="1" lang="zh-CN" altLang="en-US" sz="1800" b="1">
                <a:solidFill>
                  <a:srgbClr val="FFFFFF"/>
                </a:solidFill>
                <a:latin typeface="Comic Sans MS" panose="030F0702030302020204" pitchFamily="66" charset="0"/>
                <a:ea typeface="微软雅黑" panose="020B0503020204020204" pitchFamily="34" charset="-122"/>
              </a:rPr>
              <a:t>邮件服务器</a:t>
            </a:r>
          </a:p>
        </p:txBody>
      </p:sp>
      <p:sp>
        <p:nvSpPr>
          <p:cNvPr id="347" name="Line 345">
            <a:extLst>
              <a:ext uri="{FF2B5EF4-FFF2-40B4-BE49-F238E27FC236}">
                <a16:creationId xmlns:a16="http://schemas.microsoft.com/office/drawing/2014/main" id="{B4680CCD-51EB-4FED-A0C9-0C7A68258B2D}"/>
              </a:ext>
            </a:extLst>
          </p:cNvPr>
          <p:cNvSpPr>
            <a:spLocks noChangeShapeType="1"/>
          </p:cNvSpPr>
          <p:nvPr/>
        </p:nvSpPr>
        <p:spPr bwMode="auto">
          <a:xfrm flipV="1">
            <a:off x="8042275" y="3655794"/>
            <a:ext cx="119063" cy="741363"/>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48" name="Line 346">
            <a:extLst>
              <a:ext uri="{FF2B5EF4-FFF2-40B4-BE49-F238E27FC236}">
                <a16:creationId xmlns:a16="http://schemas.microsoft.com/office/drawing/2014/main" id="{37FB43D3-CCFB-4A5B-B840-B920556B854C}"/>
              </a:ext>
            </a:extLst>
          </p:cNvPr>
          <p:cNvSpPr>
            <a:spLocks noChangeShapeType="1"/>
          </p:cNvSpPr>
          <p:nvPr/>
        </p:nvSpPr>
        <p:spPr bwMode="auto">
          <a:xfrm flipV="1">
            <a:off x="1641475" y="4320957"/>
            <a:ext cx="609600" cy="609600"/>
          </a:xfrm>
          <a:prstGeom prst="line">
            <a:avLst/>
          </a:prstGeom>
          <a:noFill/>
          <a:ln w="12700">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49" name="Line 347">
            <a:extLst>
              <a:ext uri="{FF2B5EF4-FFF2-40B4-BE49-F238E27FC236}">
                <a16:creationId xmlns:a16="http://schemas.microsoft.com/office/drawing/2014/main" id="{D4A7E0AC-C46F-43DC-86E6-55485E97F651}"/>
              </a:ext>
            </a:extLst>
          </p:cNvPr>
          <p:cNvSpPr>
            <a:spLocks noChangeShapeType="1"/>
          </p:cNvSpPr>
          <p:nvPr/>
        </p:nvSpPr>
        <p:spPr bwMode="auto">
          <a:xfrm flipV="1">
            <a:off x="701675" y="3846294"/>
            <a:ext cx="173038" cy="876300"/>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50" name="Text Box 348">
            <a:extLst>
              <a:ext uri="{FF2B5EF4-FFF2-40B4-BE49-F238E27FC236}">
                <a16:creationId xmlns:a16="http://schemas.microsoft.com/office/drawing/2014/main" id="{0994DC9F-14F1-4AC3-AAB5-C862FCD21028}"/>
              </a:ext>
            </a:extLst>
          </p:cNvPr>
          <p:cNvSpPr txBox="1">
            <a:spLocks noChangeArrowheads="1"/>
          </p:cNvSpPr>
          <p:nvPr/>
        </p:nvSpPr>
        <p:spPr bwMode="auto">
          <a:xfrm>
            <a:off x="193675" y="4665444"/>
            <a:ext cx="110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用户代理</a:t>
            </a:r>
          </a:p>
        </p:txBody>
      </p:sp>
      <p:sp>
        <p:nvSpPr>
          <p:cNvPr id="351" name="Text Box 349">
            <a:extLst>
              <a:ext uri="{FF2B5EF4-FFF2-40B4-BE49-F238E27FC236}">
                <a16:creationId xmlns:a16="http://schemas.microsoft.com/office/drawing/2014/main" id="{9CCC99E6-F0C3-4D0D-9515-606F62F1846E}"/>
              </a:ext>
            </a:extLst>
          </p:cNvPr>
          <p:cNvSpPr txBox="1">
            <a:spLocks noChangeArrowheads="1"/>
          </p:cNvSpPr>
          <p:nvPr/>
        </p:nvSpPr>
        <p:spPr bwMode="auto">
          <a:xfrm>
            <a:off x="8239125" y="2922369"/>
            <a:ext cx="874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接收方</a:t>
            </a:r>
          </a:p>
        </p:txBody>
      </p:sp>
      <p:sp>
        <p:nvSpPr>
          <p:cNvPr id="352" name="Line 350">
            <a:extLst>
              <a:ext uri="{FF2B5EF4-FFF2-40B4-BE49-F238E27FC236}">
                <a16:creationId xmlns:a16="http://schemas.microsoft.com/office/drawing/2014/main" id="{34CD6AE5-107C-4458-927D-C0F1333BEC15}"/>
              </a:ext>
            </a:extLst>
          </p:cNvPr>
          <p:cNvSpPr>
            <a:spLocks noChangeShapeType="1"/>
          </p:cNvSpPr>
          <p:nvPr/>
        </p:nvSpPr>
        <p:spPr bwMode="auto">
          <a:xfrm flipV="1">
            <a:off x="6061075" y="4582894"/>
            <a:ext cx="595313" cy="403225"/>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53" name="Line 351">
            <a:extLst>
              <a:ext uri="{FF2B5EF4-FFF2-40B4-BE49-F238E27FC236}">
                <a16:creationId xmlns:a16="http://schemas.microsoft.com/office/drawing/2014/main" id="{248700E5-1FDA-44DB-B0B0-049A8F4D5AA0}"/>
              </a:ext>
            </a:extLst>
          </p:cNvPr>
          <p:cNvSpPr>
            <a:spLocks noChangeShapeType="1"/>
          </p:cNvSpPr>
          <p:nvPr/>
        </p:nvSpPr>
        <p:spPr bwMode="auto">
          <a:xfrm flipH="1" flipV="1">
            <a:off x="2555875" y="4625757"/>
            <a:ext cx="438150" cy="371475"/>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54" name="Rectangle 352">
            <a:extLst>
              <a:ext uri="{FF2B5EF4-FFF2-40B4-BE49-F238E27FC236}">
                <a16:creationId xmlns:a16="http://schemas.microsoft.com/office/drawing/2014/main" id="{BB3E3AB1-B598-485C-AE74-AE36233E46AA}"/>
              </a:ext>
            </a:extLst>
          </p:cNvPr>
          <p:cNvSpPr>
            <a:spLocks noChangeArrowheads="1"/>
          </p:cNvSpPr>
          <p:nvPr/>
        </p:nvSpPr>
        <p:spPr bwMode="auto">
          <a:xfrm>
            <a:off x="346075" y="1425357"/>
            <a:ext cx="381000" cy="990600"/>
          </a:xfrm>
          <a:prstGeom prst="rect">
            <a:avLst/>
          </a:prstGeom>
          <a:solidFill>
            <a:srgbClr val="FFFF99"/>
          </a:solidFill>
          <a:ln w="9525">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55" name="Text Box 353">
            <a:extLst>
              <a:ext uri="{FF2B5EF4-FFF2-40B4-BE49-F238E27FC236}">
                <a16:creationId xmlns:a16="http://schemas.microsoft.com/office/drawing/2014/main" id="{70C005E4-EEC1-426F-BF77-CB9F8ED811AB}"/>
              </a:ext>
            </a:extLst>
          </p:cNvPr>
          <p:cNvSpPr txBox="1">
            <a:spLocks noChangeArrowheads="1"/>
          </p:cNvSpPr>
          <p:nvPr/>
        </p:nvSpPr>
        <p:spPr bwMode="auto">
          <a:xfrm>
            <a:off x="347663" y="1434882"/>
            <a:ext cx="4127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户</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代</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理</a:t>
            </a:r>
          </a:p>
        </p:txBody>
      </p:sp>
      <p:sp>
        <p:nvSpPr>
          <p:cNvPr id="356" name="Rectangle 354">
            <a:extLst>
              <a:ext uri="{FF2B5EF4-FFF2-40B4-BE49-F238E27FC236}">
                <a16:creationId xmlns:a16="http://schemas.microsoft.com/office/drawing/2014/main" id="{61DB79B0-76A3-45E1-899B-714DE426A08F}"/>
              </a:ext>
            </a:extLst>
          </p:cNvPr>
          <p:cNvSpPr>
            <a:spLocks noChangeArrowheads="1"/>
          </p:cNvSpPr>
          <p:nvPr/>
        </p:nvSpPr>
        <p:spPr bwMode="auto">
          <a:xfrm>
            <a:off x="8339138" y="1425357"/>
            <a:ext cx="381000" cy="990600"/>
          </a:xfrm>
          <a:prstGeom prst="rect">
            <a:avLst/>
          </a:prstGeom>
          <a:solidFill>
            <a:srgbClr val="FFFF99"/>
          </a:solidFill>
          <a:ln w="9525">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57" name="Text Box 355">
            <a:extLst>
              <a:ext uri="{FF2B5EF4-FFF2-40B4-BE49-F238E27FC236}">
                <a16:creationId xmlns:a16="http://schemas.microsoft.com/office/drawing/2014/main" id="{1AD804D6-2D9F-43B2-9E68-CBE2DDF409E9}"/>
              </a:ext>
            </a:extLst>
          </p:cNvPr>
          <p:cNvSpPr txBox="1">
            <a:spLocks noChangeArrowheads="1"/>
          </p:cNvSpPr>
          <p:nvPr/>
        </p:nvSpPr>
        <p:spPr bwMode="auto">
          <a:xfrm>
            <a:off x="8340725" y="1434882"/>
            <a:ext cx="4127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户</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代</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理</a:t>
            </a:r>
          </a:p>
        </p:txBody>
      </p:sp>
      <p:sp>
        <p:nvSpPr>
          <p:cNvPr id="358" name="Oval 356">
            <a:extLst>
              <a:ext uri="{FF2B5EF4-FFF2-40B4-BE49-F238E27FC236}">
                <a16:creationId xmlns:a16="http://schemas.microsoft.com/office/drawing/2014/main" id="{A75E91FC-7979-4197-8519-150D3F0F9A42}"/>
              </a:ext>
            </a:extLst>
          </p:cNvPr>
          <p:cNvSpPr>
            <a:spLocks noChangeArrowheads="1"/>
          </p:cNvSpPr>
          <p:nvPr/>
        </p:nvSpPr>
        <p:spPr bwMode="auto">
          <a:xfrm>
            <a:off x="1924050" y="1542832"/>
            <a:ext cx="762000" cy="762000"/>
          </a:xfrm>
          <a:prstGeom prst="ellipse">
            <a:avLst/>
          </a:prstGeom>
          <a:solidFill>
            <a:srgbClr val="66FF66"/>
          </a:solidFill>
          <a:ln w="9525">
            <a:solidFill>
              <a:srgbClr val="000000"/>
            </a:solidFill>
            <a:round/>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59" name="Text Box 357">
            <a:extLst>
              <a:ext uri="{FF2B5EF4-FFF2-40B4-BE49-F238E27FC236}">
                <a16:creationId xmlns:a16="http://schemas.microsoft.com/office/drawing/2014/main" id="{59405DE4-A262-4167-8CA3-A0E7618562D4}"/>
              </a:ext>
            </a:extLst>
          </p:cNvPr>
          <p:cNvSpPr txBox="1">
            <a:spLocks noChangeArrowheads="1"/>
          </p:cNvSpPr>
          <p:nvPr/>
        </p:nvSpPr>
        <p:spPr bwMode="auto">
          <a:xfrm>
            <a:off x="1860550" y="1541244"/>
            <a:ext cx="8747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  </a:t>
            </a:r>
            <a:r>
              <a:rPr kumimoji="1" lang="zh-CN" altLang="en-US" sz="1800" b="1">
                <a:solidFill>
                  <a:srgbClr val="000000"/>
                </a:solidFill>
                <a:latin typeface="Comic Sans MS" panose="030F0702030302020204" pitchFamily="66" charset="0"/>
                <a:ea typeface="微软雅黑" panose="020B0503020204020204" pitchFamily="34" charset="-122"/>
              </a:rPr>
              <a:t>邮件</a:t>
            </a:r>
          </a:p>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服务器</a:t>
            </a:r>
          </a:p>
        </p:txBody>
      </p:sp>
      <p:sp>
        <p:nvSpPr>
          <p:cNvPr id="360" name="Oval 358">
            <a:extLst>
              <a:ext uri="{FF2B5EF4-FFF2-40B4-BE49-F238E27FC236}">
                <a16:creationId xmlns:a16="http://schemas.microsoft.com/office/drawing/2014/main" id="{61B9F516-0644-4790-BFE1-78163F268D9F}"/>
              </a:ext>
            </a:extLst>
          </p:cNvPr>
          <p:cNvSpPr>
            <a:spLocks noChangeArrowheads="1"/>
          </p:cNvSpPr>
          <p:nvPr/>
        </p:nvSpPr>
        <p:spPr bwMode="auto">
          <a:xfrm>
            <a:off x="6419850" y="1542832"/>
            <a:ext cx="762000" cy="762000"/>
          </a:xfrm>
          <a:prstGeom prst="ellipse">
            <a:avLst/>
          </a:prstGeom>
          <a:solidFill>
            <a:srgbClr val="66FF66"/>
          </a:solidFill>
          <a:ln w="9525">
            <a:solidFill>
              <a:srgbClr val="000000"/>
            </a:solidFill>
            <a:round/>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61" name="Text Box 359">
            <a:extLst>
              <a:ext uri="{FF2B5EF4-FFF2-40B4-BE49-F238E27FC236}">
                <a16:creationId xmlns:a16="http://schemas.microsoft.com/office/drawing/2014/main" id="{0F5BFC09-D14F-4AD6-BFB5-32559FC715C0}"/>
              </a:ext>
            </a:extLst>
          </p:cNvPr>
          <p:cNvSpPr txBox="1">
            <a:spLocks noChangeArrowheads="1"/>
          </p:cNvSpPr>
          <p:nvPr/>
        </p:nvSpPr>
        <p:spPr bwMode="auto">
          <a:xfrm>
            <a:off x="6392863" y="1541244"/>
            <a:ext cx="874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  </a:t>
            </a:r>
            <a:r>
              <a:rPr kumimoji="1" lang="zh-CN" altLang="en-US" sz="1800" b="1">
                <a:solidFill>
                  <a:srgbClr val="000000"/>
                </a:solidFill>
                <a:latin typeface="Comic Sans MS" panose="030F0702030302020204" pitchFamily="66" charset="0"/>
                <a:ea typeface="微软雅黑" panose="020B0503020204020204" pitchFamily="34" charset="-122"/>
              </a:rPr>
              <a:t>邮件</a:t>
            </a:r>
          </a:p>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服务器</a:t>
            </a:r>
          </a:p>
        </p:txBody>
      </p:sp>
      <p:graphicFrame>
        <p:nvGraphicFramePr>
          <p:cNvPr id="362" name="Object 360">
            <a:extLst>
              <a:ext uri="{FF2B5EF4-FFF2-40B4-BE49-F238E27FC236}">
                <a16:creationId xmlns:a16="http://schemas.microsoft.com/office/drawing/2014/main" id="{72666BEA-1E0E-44B3-994B-891E40B22C6A}"/>
              </a:ext>
            </a:extLst>
          </p:cNvPr>
          <p:cNvGraphicFramePr>
            <a:graphicFrameLocks noChangeAspect="1"/>
          </p:cNvGraphicFramePr>
          <p:nvPr/>
        </p:nvGraphicFramePr>
        <p:xfrm>
          <a:off x="3425825" y="3355757"/>
          <a:ext cx="2519363" cy="1439862"/>
        </p:xfrm>
        <a:graphic>
          <a:graphicData uri="http://schemas.openxmlformats.org/presentationml/2006/ole">
            <mc:AlternateContent xmlns:mc="http://schemas.openxmlformats.org/markup-compatibility/2006">
              <mc:Choice xmlns:v="urn:schemas-microsoft-com:vml" Requires="v">
                <p:oleObj spid="_x0000_s7172" name="VISIO" r:id="rId3" imgW="1687068" imgH="964692" progId="Visio.Drawing.6">
                  <p:embed/>
                </p:oleObj>
              </mc:Choice>
              <mc:Fallback>
                <p:oleObj name="VISIO" r:id="rId3" imgW="1687068" imgH="964692" progId="Visio.Drawing.6">
                  <p:embed/>
                  <p:pic>
                    <p:nvPicPr>
                      <p:cNvPr id="362" name="Object 360">
                        <a:extLst>
                          <a:ext uri="{FF2B5EF4-FFF2-40B4-BE49-F238E27FC236}">
                            <a16:creationId xmlns:a16="http://schemas.microsoft.com/office/drawing/2014/main" id="{72666BEA-1E0E-44B3-994B-891E40B22C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5825" y="3355757"/>
                        <a:ext cx="2519363" cy="1439862"/>
                      </a:xfrm>
                      <a:prstGeom prst="rect">
                        <a:avLst/>
                      </a:prstGeom>
                      <a:noFill/>
                      <a:ln>
                        <a:noFill/>
                      </a:ln>
                      <a:effectLst>
                        <a:outerShdw dist="25400" dir="5400000" algn="ctr" rotWithShape="0">
                          <a:srgbClr val="1C1C1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63" name="Text Box 361">
            <a:extLst>
              <a:ext uri="{FF2B5EF4-FFF2-40B4-BE49-F238E27FC236}">
                <a16:creationId xmlns:a16="http://schemas.microsoft.com/office/drawing/2014/main" id="{DBE8C455-E3A6-401B-8738-D226631A176C}"/>
              </a:ext>
            </a:extLst>
          </p:cNvPr>
          <p:cNvSpPr txBox="1">
            <a:spLocks noChangeArrowheads="1"/>
          </p:cNvSpPr>
          <p:nvPr/>
        </p:nvSpPr>
        <p:spPr bwMode="auto">
          <a:xfrm>
            <a:off x="4287838" y="3798669"/>
            <a:ext cx="1140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Internet</a:t>
            </a:r>
          </a:p>
        </p:txBody>
      </p:sp>
      <p:grpSp>
        <p:nvGrpSpPr>
          <p:cNvPr id="364" name="Group 363">
            <a:extLst>
              <a:ext uri="{FF2B5EF4-FFF2-40B4-BE49-F238E27FC236}">
                <a16:creationId xmlns:a16="http://schemas.microsoft.com/office/drawing/2014/main" id="{8AF6AD8C-9265-4E9D-B17D-06BF38D20474}"/>
              </a:ext>
            </a:extLst>
          </p:cNvPr>
          <p:cNvGrpSpPr>
            <a:grpSpLocks/>
          </p:cNvGrpSpPr>
          <p:nvPr/>
        </p:nvGrpSpPr>
        <p:grpSpPr bwMode="auto">
          <a:xfrm>
            <a:off x="727077" y="1231682"/>
            <a:ext cx="1489076" cy="2984500"/>
            <a:chOff x="4272" y="2064"/>
            <a:chExt cx="938" cy="1880"/>
          </a:xfrm>
        </p:grpSpPr>
        <p:sp>
          <p:nvSpPr>
            <p:cNvPr id="365" name="Text Box 364">
              <a:extLst>
                <a:ext uri="{FF2B5EF4-FFF2-40B4-BE49-F238E27FC236}">
                  <a16:creationId xmlns:a16="http://schemas.microsoft.com/office/drawing/2014/main" id="{EDB119C4-066B-4CFE-8EFE-4F6BA9E142D7}"/>
                </a:ext>
              </a:extLst>
            </p:cNvPr>
            <p:cNvSpPr txBox="1">
              <a:spLocks noChangeArrowheads="1"/>
            </p:cNvSpPr>
            <p:nvPr/>
          </p:nvSpPr>
          <p:spPr bwMode="auto">
            <a:xfrm>
              <a:off x="4351" y="2064"/>
              <a:ext cx="80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a:t>
              </a:r>
              <a:r>
                <a:rPr kumimoji="1" lang="zh-CN" altLang="en-US" sz="1800" b="1">
                  <a:solidFill>
                    <a:srgbClr val="000000"/>
                  </a:solidFill>
                  <a:latin typeface="Comic Sans MS" panose="030F0702030302020204" pitchFamily="66" charset="0"/>
                  <a:ea typeface="微软雅黑" panose="020B0503020204020204" pitchFamily="34" charset="-122"/>
                </a:rPr>
                <a:t>发送邮件</a:t>
              </a:r>
              <a:r>
                <a:rPr kumimoji="1" lang="en-US" altLang="zh-CN" sz="1800" b="1">
                  <a:solidFill>
                    <a:srgbClr val="000000"/>
                  </a:solidFill>
                  <a:latin typeface="Comic Sans MS" panose="030F0702030302020204" pitchFamily="66" charset="0"/>
                  <a:ea typeface="微软雅黑" panose="020B0503020204020204" pitchFamily="34" charset="-122"/>
                </a:rPr>
                <a:t>)</a:t>
              </a:r>
            </a:p>
          </p:txBody>
        </p:sp>
        <p:sp>
          <p:nvSpPr>
            <p:cNvPr id="366" name="Text Box 365">
              <a:extLst>
                <a:ext uri="{FF2B5EF4-FFF2-40B4-BE49-F238E27FC236}">
                  <a16:creationId xmlns:a16="http://schemas.microsoft.com/office/drawing/2014/main" id="{98682E0C-E4EE-4F7D-A431-66356493447C}"/>
                </a:ext>
              </a:extLst>
            </p:cNvPr>
            <p:cNvSpPr txBox="1">
              <a:spLocks noChangeArrowheads="1"/>
            </p:cNvSpPr>
            <p:nvPr/>
          </p:nvSpPr>
          <p:spPr bwMode="auto">
            <a:xfrm>
              <a:off x="4511" y="3408"/>
              <a:ext cx="5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SMTP</a:t>
              </a:r>
            </a:p>
          </p:txBody>
        </p:sp>
        <p:sp>
          <p:nvSpPr>
            <p:cNvPr id="367" name="Freeform 366">
              <a:extLst>
                <a:ext uri="{FF2B5EF4-FFF2-40B4-BE49-F238E27FC236}">
                  <a16:creationId xmlns:a16="http://schemas.microsoft.com/office/drawing/2014/main" id="{66BA5C68-A2BE-4665-8167-C1563D115525}"/>
                </a:ext>
              </a:extLst>
            </p:cNvPr>
            <p:cNvSpPr>
              <a:spLocks/>
            </p:cNvSpPr>
            <p:nvPr/>
          </p:nvSpPr>
          <p:spPr bwMode="auto">
            <a:xfrm>
              <a:off x="4387" y="3631"/>
              <a:ext cx="780" cy="313"/>
            </a:xfrm>
            <a:custGeom>
              <a:avLst/>
              <a:gdLst>
                <a:gd name="T0" fmla="*/ 0 w 780"/>
                <a:gd name="T1" fmla="*/ 99 h 313"/>
                <a:gd name="T2" fmla="*/ 228 w 780"/>
                <a:gd name="T3" fmla="*/ 13 h 313"/>
                <a:gd name="T4" fmla="*/ 444 w 780"/>
                <a:gd name="T5" fmla="*/ 19 h 313"/>
                <a:gd name="T6" fmla="*/ 582 w 780"/>
                <a:gd name="T7" fmla="*/ 67 h 313"/>
                <a:gd name="T8" fmla="*/ 732 w 780"/>
                <a:gd name="T9" fmla="*/ 217 h 313"/>
                <a:gd name="T10" fmla="*/ 780 w 780"/>
                <a:gd name="T11" fmla="*/ 313 h 313"/>
                <a:gd name="T12" fmla="*/ 0 60000 65536"/>
                <a:gd name="T13" fmla="*/ 0 60000 65536"/>
                <a:gd name="T14" fmla="*/ 0 60000 65536"/>
                <a:gd name="T15" fmla="*/ 0 60000 65536"/>
                <a:gd name="T16" fmla="*/ 0 60000 65536"/>
                <a:gd name="T17" fmla="*/ 0 60000 65536"/>
                <a:gd name="T18" fmla="*/ 0 w 780"/>
                <a:gd name="T19" fmla="*/ 0 h 313"/>
                <a:gd name="T20" fmla="*/ 780 w 780"/>
                <a:gd name="T21" fmla="*/ 313 h 313"/>
              </a:gdLst>
              <a:ahLst/>
              <a:cxnLst>
                <a:cxn ang="T12">
                  <a:pos x="T0" y="T1"/>
                </a:cxn>
                <a:cxn ang="T13">
                  <a:pos x="T2" y="T3"/>
                </a:cxn>
                <a:cxn ang="T14">
                  <a:pos x="T4" y="T5"/>
                </a:cxn>
                <a:cxn ang="T15">
                  <a:pos x="T6" y="T7"/>
                </a:cxn>
                <a:cxn ang="T16">
                  <a:pos x="T8" y="T9"/>
                </a:cxn>
                <a:cxn ang="T17">
                  <a:pos x="T10" y="T11"/>
                </a:cxn>
              </a:cxnLst>
              <a:rect l="T18" t="T19" r="T20" b="T21"/>
              <a:pathLst>
                <a:path w="780" h="313">
                  <a:moveTo>
                    <a:pt x="0" y="99"/>
                  </a:moveTo>
                  <a:cubicBezTo>
                    <a:pt x="38" y="85"/>
                    <a:pt x="154" y="26"/>
                    <a:pt x="228" y="13"/>
                  </a:cubicBezTo>
                  <a:cubicBezTo>
                    <a:pt x="302" y="0"/>
                    <a:pt x="385" y="10"/>
                    <a:pt x="444" y="19"/>
                  </a:cubicBezTo>
                  <a:cubicBezTo>
                    <a:pt x="503" y="28"/>
                    <a:pt x="534" y="34"/>
                    <a:pt x="582" y="67"/>
                  </a:cubicBezTo>
                  <a:cubicBezTo>
                    <a:pt x="630" y="100"/>
                    <a:pt x="699" y="176"/>
                    <a:pt x="732" y="217"/>
                  </a:cubicBezTo>
                  <a:cubicBezTo>
                    <a:pt x="765" y="258"/>
                    <a:pt x="768" y="289"/>
                    <a:pt x="780" y="313"/>
                  </a:cubicBezTo>
                </a:path>
              </a:pathLst>
            </a:custGeom>
            <a:noFill/>
            <a:ln w="76200">
              <a:solidFill>
                <a:srgbClr val="FF00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68" name="Line 367">
              <a:extLst>
                <a:ext uri="{FF2B5EF4-FFF2-40B4-BE49-F238E27FC236}">
                  <a16:creationId xmlns:a16="http://schemas.microsoft.com/office/drawing/2014/main" id="{5800D2BB-FE8B-45AE-BFF0-25DE9136B99F}"/>
                </a:ext>
              </a:extLst>
            </p:cNvPr>
            <p:cNvSpPr>
              <a:spLocks noChangeShapeType="1"/>
            </p:cNvSpPr>
            <p:nvPr/>
          </p:nvSpPr>
          <p:spPr bwMode="auto">
            <a:xfrm>
              <a:off x="4317" y="2477"/>
              <a:ext cx="737" cy="0"/>
            </a:xfrm>
            <a:prstGeom prst="line">
              <a:avLst/>
            </a:prstGeom>
            <a:noFill/>
            <a:ln w="76200">
              <a:solidFill>
                <a:srgbClr val="FF00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69" name="Text Box 368">
              <a:extLst>
                <a:ext uri="{FF2B5EF4-FFF2-40B4-BE49-F238E27FC236}">
                  <a16:creationId xmlns:a16="http://schemas.microsoft.com/office/drawing/2014/main" id="{47176FF5-94AB-4887-9E34-7D97FDA50E0C}"/>
                </a:ext>
              </a:extLst>
            </p:cNvPr>
            <p:cNvSpPr txBox="1">
              <a:spLocks noChangeArrowheads="1"/>
            </p:cNvSpPr>
            <p:nvPr/>
          </p:nvSpPr>
          <p:spPr bwMode="auto">
            <a:xfrm>
              <a:off x="4438" y="2228"/>
              <a:ext cx="5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SMTP</a:t>
              </a:r>
            </a:p>
          </p:txBody>
        </p:sp>
        <p:sp>
          <p:nvSpPr>
            <p:cNvPr id="370" name="Text Box 369">
              <a:extLst>
                <a:ext uri="{FF2B5EF4-FFF2-40B4-BE49-F238E27FC236}">
                  <a16:creationId xmlns:a16="http://schemas.microsoft.com/office/drawing/2014/main" id="{030872C1-3E32-44CF-AF50-6BF9783C43B1}"/>
                </a:ext>
              </a:extLst>
            </p:cNvPr>
            <p:cNvSpPr txBox="1">
              <a:spLocks noChangeArrowheads="1"/>
            </p:cNvSpPr>
            <p:nvPr/>
          </p:nvSpPr>
          <p:spPr bwMode="auto">
            <a:xfrm>
              <a:off x="4405" y="3239"/>
              <a:ext cx="80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a:t>
              </a:r>
              <a:r>
                <a:rPr kumimoji="1" lang="zh-CN" altLang="en-US" sz="1800" b="1">
                  <a:solidFill>
                    <a:srgbClr val="000000"/>
                  </a:solidFill>
                  <a:latin typeface="Comic Sans MS" panose="030F0702030302020204" pitchFamily="66" charset="0"/>
                  <a:ea typeface="微软雅黑" panose="020B0503020204020204" pitchFamily="34" charset="-122"/>
                </a:rPr>
                <a:t>发送邮件</a:t>
              </a:r>
              <a:r>
                <a:rPr kumimoji="1" lang="en-US" altLang="zh-CN" sz="1800" b="1">
                  <a:solidFill>
                    <a:srgbClr val="000000"/>
                  </a:solidFill>
                  <a:latin typeface="Comic Sans MS" panose="030F0702030302020204" pitchFamily="66" charset="0"/>
                  <a:ea typeface="微软雅黑" panose="020B0503020204020204" pitchFamily="34" charset="-122"/>
                </a:rPr>
                <a:t>)</a:t>
              </a:r>
            </a:p>
          </p:txBody>
        </p:sp>
        <p:sp>
          <p:nvSpPr>
            <p:cNvPr id="371" name="Text Box 370">
              <a:extLst>
                <a:ext uri="{FF2B5EF4-FFF2-40B4-BE49-F238E27FC236}">
                  <a16:creationId xmlns:a16="http://schemas.microsoft.com/office/drawing/2014/main" id="{73F57BA4-13FB-45A2-980B-E8091F84FA05}"/>
                </a:ext>
              </a:extLst>
            </p:cNvPr>
            <p:cNvSpPr txBox="1">
              <a:spLocks noChangeArrowheads="1"/>
            </p:cNvSpPr>
            <p:nvPr/>
          </p:nvSpPr>
          <p:spPr bwMode="auto">
            <a:xfrm>
              <a:off x="4272" y="2499"/>
              <a:ext cx="84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(TCP </a:t>
              </a:r>
              <a:r>
                <a:rPr kumimoji="1" lang="zh-CN" altLang="en-US" sz="1800" b="1">
                  <a:solidFill>
                    <a:srgbClr val="000000"/>
                  </a:solidFill>
                  <a:latin typeface="Comic Sans MS" panose="030F0702030302020204" pitchFamily="66" charset="0"/>
                  <a:ea typeface="微软雅黑" panose="020B0503020204020204" pitchFamily="34" charset="-122"/>
                </a:rPr>
                <a:t>连接</a:t>
              </a:r>
              <a:r>
                <a:rPr kumimoji="1" lang="en-US" altLang="zh-CN" sz="1800" b="1">
                  <a:solidFill>
                    <a:srgbClr val="000000"/>
                  </a:solidFill>
                  <a:latin typeface="Comic Sans MS" panose="030F0702030302020204" pitchFamily="66" charset="0"/>
                  <a:ea typeface="微软雅黑" panose="020B0503020204020204" pitchFamily="34" charset="-122"/>
                </a:rPr>
                <a:t>)</a:t>
              </a:r>
            </a:p>
          </p:txBody>
        </p:sp>
      </p:grpSp>
      <p:grpSp>
        <p:nvGrpSpPr>
          <p:cNvPr id="372" name="Group 371">
            <a:extLst>
              <a:ext uri="{FF2B5EF4-FFF2-40B4-BE49-F238E27FC236}">
                <a16:creationId xmlns:a16="http://schemas.microsoft.com/office/drawing/2014/main" id="{0A909496-6FDE-40BE-9457-7BE49FC54613}"/>
              </a:ext>
            </a:extLst>
          </p:cNvPr>
          <p:cNvGrpSpPr>
            <a:grpSpLocks/>
          </p:cNvGrpSpPr>
          <p:nvPr/>
        </p:nvGrpSpPr>
        <p:grpSpPr bwMode="auto">
          <a:xfrm>
            <a:off x="2403475" y="1307882"/>
            <a:ext cx="4462463" cy="2882900"/>
            <a:chOff x="1536" y="864"/>
            <a:chExt cx="2811" cy="1816"/>
          </a:xfrm>
        </p:grpSpPr>
        <p:sp>
          <p:nvSpPr>
            <p:cNvPr id="373" name="Freeform 372">
              <a:extLst>
                <a:ext uri="{FF2B5EF4-FFF2-40B4-BE49-F238E27FC236}">
                  <a16:creationId xmlns:a16="http://schemas.microsoft.com/office/drawing/2014/main" id="{EF9DDC50-16DB-4DBF-A3EB-6BF9326E9C43}"/>
                </a:ext>
              </a:extLst>
            </p:cNvPr>
            <p:cNvSpPr>
              <a:spLocks/>
            </p:cNvSpPr>
            <p:nvPr/>
          </p:nvSpPr>
          <p:spPr bwMode="auto">
            <a:xfrm>
              <a:off x="1536" y="2036"/>
              <a:ext cx="2811" cy="644"/>
            </a:xfrm>
            <a:custGeom>
              <a:avLst/>
              <a:gdLst>
                <a:gd name="T0" fmla="*/ 0 w 2811"/>
                <a:gd name="T1" fmla="*/ 644 h 644"/>
                <a:gd name="T2" fmla="*/ 488 w 2811"/>
                <a:gd name="T3" fmla="*/ 292 h 644"/>
                <a:gd name="T4" fmla="*/ 807 w 2811"/>
                <a:gd name="T5" fmla="*/ 137 h 644"/>
                <a:gd name="T6" fmla="*/ 1200 w 2811"/>
                <a:gd name="T7" fmla="*/ 28 h 644"/>
                <a:gd name="T8" fmla="*/ 1704 w 2811"/>
                <a:gd name="T9" fmla="*/ 12 h 644"/>
                <a:gd name="T10" fmla="*/ 2226 w 2811"/>
                <a:gd name="T11" fmla="*/ 98 h 644"/>
                <a:gd name="T12" fmla="*/ 2811 w 2811"/>
                <a:gd name="T13" fmla="*/ 329 h 644"/>
                <a:gd name="T14" fmla="*/ 0 60000 65536"/>
                <a:gd name="T15" fmla="*/ 0 60000 65536"/>
                <a:gd name="T16" fmla="*/ 0 60000 65536"/>
                <a:gd name="T17" fmla="*/ 0 60000 65536"/>
                <a:gd name="T18" fmla="*/ 0 60000 65536"/>
                <a:gd name="T19" fmla="*/ 0 60000 65536"/>
                <a:gd name="T20" fmla="*/ 0 60000 65536"/>
                <a:gd name="T21" fmla="*/ 0 w 2811"/>
                <a:gd name="T22" fmla="*/ 0 h 644"/>
                <a:gd name="T23" fmla="*/ 2811 w 2811"/>
                <a:gd name="T24" fmla="*/ 644 h 6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11" h="644">
                  <a:moveTo>
                    <a:pt x="0" y="644"/>
                  </a:moveTo>
                  <a:cubicBezTo>
                    <a:pt x="81" y="585"/>
                    <a:pt x="354" y="376"/>
                    <a:pt x="488" y="292"/>
                  </a:cubicBezTo>
                  <a:cubicBezTo>
                    <a:pt x="622" y="208"/>
                    <a:pt x="688" y="181"/>
                    <a:pt x="807" y="137"/>
                  </a:cubicBezTo>
                  <a:cubicBezTo>
                    <a:pt x="926" y="93"/>
                    <a:pt x="1051" y="49"/>
                    <a:pt x="1200" y="28"/>
                  </a:cubicBezTo>
                  <a:cubicBezTo>
                    <a:pt x="1349" y="7"/>
                    <a:pt x="1533" y="0"/>
                    <a:pt x="1704" y="12"/>
                  </a:cubicBezTo>
                  <a:cubicBezTo>
                    <a:pt x="1875" y="24"/>
                    <a:pt x="2042" y="45"/>
                    <a:pt x="2226" y="98"/>
                  </a:cubicBezTo>
                  <a:cubicBezTo>
                    <a:pt x="2410" y="151"/>
                    <a:pt x="2689" y="281"/>
                    <a:pt x="2811" y="329"/>
                  </a:cubicBezTo>
                </a:path>
              </a:pathLst>
            </a:custGeom>
            <a:noFill/>
            <a:ln w="76200">
              <a:solidFill>
                <a:srgbClr val="FF00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74" name="Line 373">
              <a:extLst>
                <a:ext uri="{FF2B5EF4-FFF2-40B4-BE49-F238E27FC236}">
                  <a16:creationId xmlns:a16="http://schemas.microsoft.com/office/drawing/2014/main" id="{7EEEF43C-04AC-43FD-BCCB-DF018366175D}"/>
                </a:ext>
              </a:extLst>
            </p:cNvPr>
            <p:cNvSpPr>
              <a:spLocks noChangeShapeType="1"/>
            </p:cNvSpPr>
            <p:nvPr/>
          </p:nvSpPr>
          <p:spPr bwMode="auto">
            <a:xfrm>
              <a:off x="1728" y="1261"/>
              <a:ext cx="2330" cy="0"/>
            </a:xfrm>
            <a:prstGeom prst="line">
              <a:avLst/>
            </a:prstGeom>
            <a:noFill/>
            <a:ln w="76200">
              <a:solidFill>
                <a:srgbClr val="FF00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nvGrpSpPr>
            <p:cNvPr id="375" name="Group 374">
              <a:extLst>
                <a:ext uri="{FF2B5EF4-FFF2-40B4-BE49-F238E27FC236}">
                  <a16:creationId xmlns:a16="http://schemas.microsoft.com/office/drawing/2014/main" id="{E8336BE0-2888-44A2-BFBC-E098DB411043}"/>
                </a:ext>
              </a:extLst>
            </p:cNvPr>
            <p:cNvGrpSpPr>
              <a:grpSpLocks/>
            </p:cNvGrpSpPr>
            <p:nvPr/>
          </p:nvGrpSpPr>
          <p:grpSpPr bwMode="auto">
            <a:xfrm>
              <a:off x="2448" y="864"/>
              <a:ext cx="1014" cy="1164"/>
              <a:chOff x="2468" y="581"/>
              <a:chExt cx="1014" cy="1164"/>
            </a:xfrm>
          </p:grpSpPr>
          <p:sp>
            <p:nvSpPr>
              <p:cNvPr id="376" name="Text Box 375">
                <a:extLst>
                  <a:ext uri="{FF2B5EF4-FFF2-40B4-BE49-F238E27FC236}">
                    <a16:creationId xmlns:a16="http://schemas.microsoft.com/office/drawing/2014/main" id="{98017D4A-FE41-4677-B7A4-F80B3B8E8D57}"/>
                  </a:ext>
                </a:extLst>
              </p:cNvPr>
              <p:cNvSpPr txBox="1">
                <a:spLocks noChangeArrowheads="1"/>
              </p:cNvSpPr>
              <p:nvPr/>
            </p:nvSpPr>
            <p:spPr bwMode="auto">
              <a:xfrm>
                <a:off x="2612" y="744"/>
                <a:ext cx="47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600" b="1">
                    <a:solidFill>
                      <a:srgbClr val="000000"/>
                    </a:solidFill>
                    <a:latin typeface="Comic Sans MS" panose="030F0702030302020204" pitchFamily="66" charset="0"/>
                    <a:ea typeface="微软雅黑" panose="020B0503020204020204" pitchFamily="34" charset="-122"/>
                  </a:rPr>
                  <a:t>SMTP</a:t>
                </a:r>
              </a:p>
            </p:txBody>
          </p:sp>
          <p:grpSp>
            <p:nvGrpSpPr>
              <p:cNvPr id="377" name="Group 376">
                <a:extLst>
                  <a:ext uri="{FF2B5EF4-FFF2-40B4-BE49-F238E27FC236}">
                    <a16:creationId xmlns:a16="http://schemas.microsoft.com/office/drawing/2014/main" id="{4BBF1FC9-805D-4336-B593-4ABA670F9B2B}"/>
                  </a:ext>
                </a:extLst>
              </p:cNvPr>
              <p:cNvGrpSpPr>
                <a:grpSpLocks/>
              </p:cNvGrpSpPr>
              <p:nvPr/>
            </p:nvGrpSpPr>
            <p:grpSpPr bwMode="auto">
              <a:xfrm>
                <a:off x="2468" y="581"/>
                <a:ext cx="1014" cy="1164"/>
                <a:chOff x="2468" y="581"/>
                <a:chExt cx="1014" cy="1164"/>
              </a:xfrm>
            </p:grpSpPr>
            <p:sp>
              <p:nvSpPr>
                <p:cNvPr id="378" name="Text Box 377">
                  <a:extLst>
                    <a:ext uri="{FF2B5EF4-FFF2-40B4-BE49-F238E27FC236}">
                      <a16:creationId xmlns:a16="http://schemas.microsoft.com/office/drawing/2014/main" id="{90725D83-A9B9-47BF-AAA1-4E06F21B0162}"/>
                    </a:ext>
                  </a:extLst>
                </p:cNvPr>
                <p:cNvSpPr txBox="1">
                  <a:spLocks noChangeArrowheads="1"/>
                </p:cNvSpPr>
                <p:nvPr/>
              </p:nvSpPr>
              <p:spPr bwMode="auto">
                <a:xfrm>
                  <a:off x="2812" y="1532"/>
                  <a:ext cx="47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600" b="1">
                      <a:solidFill>
                        <a:srgbClr val="000000"/>
                      </a:solidFill>
                      <a:latin typeface="Comic Sans MS" panose="030F0702030302020204" pitchFamily="66" charset="0"/>
                      <a:ea typeface="微软雅黑" panose="020B0503020204020204" pitchFamily="34" charset="-122"/>
                    </a:rPr>
                    <a:t>SMTP</a:t>
                  </a:r>
                </a:p>
              </p:txBody>
            </p:sp>
            <p:grpSp>
              <p:nvGrpSpPr>
                <p:cNvPr id="379" name="Group 378">
                  <a:extLst>
                    <a:ext uri="{FF2B5EF4-FFF2-40B4-BE49-F238E27FC236}">
                      <a16:creationId xmlns:a16="http://schemas.microsoft.com/office/drawing/2014/main" id="{59C4AEE6-796B-4F23-A597-F0198A43E15C}"/>
                    </a:ext>
                  </a:extLst>
                </p:cNvPr>
                <p:cNvGrpSpPr>
                  <a:grpSpLocks/>
                </p:cNvGrpSpPr>
                <p:nvPr/>
              </p:nvGrpSpPr>
              <p:grpSpPr bwMode="auto">
                <a:xfrm>
                  <a:off x="2468" y="581"/>
                  <a:ext cx="1014" cy="1000"/>
                  <a:chOff x="2468" y="581"/>
                  <a:chExt cx="1014" cy="1000"/>
                </a:xfrm>
              </p:grpSpPr>
              <p:sp>
                <p:nvSpPr>
                  <p:cNvPr id="380" name="Text Box 379">
                    <a:extLst>
                      <a:ext uri="{FF2B5EF4-FFF2-40B4-BE49-F238E27FC236}">
                        <a16:creationId xmlns:a16="http://schemas.microsoft.com/office/drawing/2014/main" id="{B1DAC4DE-6AC7-4471-A4F1-9C8A48C2C868}"/>
                      </a:ext>
                    </a:extLst>
                  </p:cNvPr>
                  <p:cNvSpPr txBox="1">
                    <a:spLocks noChangeArrowheads="1"/>
                  </p:cNvSpPr>
                  <p:nvPr/>
                </p:nvSpPr>
                <p:spPr bwMode="auto">
                  <a:xfrm>
                    <a:off x="2592" y="1369"/>
                    <a:ext cx="89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600" b="1">
                        <a:solidFill>
                          <a:srgbClr val="000000"/>
                        </a:solidFill>
                        <a:latin typeface="Comic Sans MS" panose="030F0702030302020204" pitchFamily="66" charset="0"/>
                        <a:ea typeface="微软雅黑" panose="020B0503020204020204" pitchFamily="34" charset="-122"/>
                      </a:rPr>
                      <a:t>（发送邮件）</a:t>
                    </a:r>
                  </a:p>
                </p:txBody>
              </p:sp>
              <p:sp>
                <p:nvSpPr>
                  <p:cNvPr id="381" name="Text Box 380">
                    <a:extLst>
                      <a:ext uri="{FF2B5EF4-FFF2-40B4-BE49-F238E27FC236}">
                        <a16:creationId xmlns:a16="http://schemas.microsoft.com/office/drawing/2014/main" id="{AB5C3928-60A7-4009-95BA-BE54F2E0DA00}"/>
                      </a:ext>
                    </a:extLst>
                  </p:cNvPr>
                  <p:cNvSpPr txBox="1">
                    <a:spLocks noChangeArrowheads="1"/>
                  </p:cNvSpPr>
                  <p:nvPr/>
                </p:nvSpPr>
                <p:spPr bwMode="auto">
                  <a:xfrm>
                    <a:off x="2468" y="581"/>
                    <a:ext cx="72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600" b="1">
                        <a:solidFill>
                          <a:srgbClr val="000000"/>
                        </a:solidFill>
                        <a:latin typeface="Comic Sans MS" panose="030F0702030302020204" pitchFamily="66" charset="0"/>
                        <a:ea typeface="微软雅黑" panose="020B0503020204020204" pitchFamily="34" charset="-122"/>
                      </a:rPr>
                      <a:t>(</a:t>
                    </a:r>
                    <a:r>
                      <a:rPr kumimoji="1" lang="zh-CN" altLang="en-US" sz="1600" b="1">
                        <a:solidFill>
                          <a:srgbClr val="000000"/>
                        </a:solidFill>
                        <a:latin typeface="Comic Sans MS" panose="030F0702030302020204" pitchFamily="66" charset="0"/>
                        <a:ea typeface="微软雅黑" panose="020B0503020204020204" pitchFamily="34" charset="-122"/>
                      </a:rPr>
                      <a:t>发送邮件</a:t>
                    </a:r>
                    <a:r>
                      <a:rPr kumimoji="1" lang="en-US" altLang="zh-CN" sz="1600" b="1">
                        <a:solidFill>
                          <a:srgbClr val="000000"/>
                        </a:solidFill>
                        <a:latin typeface="Comic Sans MS" panose="030F0702030302020204" pitchFamily="66" charset="0"/>
                        <a:ea typeface="微软雅黑" panose="020B0503020204020204" pitchFamily="34" charset="-122"/>
                      </a:rPr>
                      <a:t>)</a:t>
                    </a:r>
                  </a:p>
                </p:txBody>
              </p:sp>
              <p:sp>
                <p:nvSpPr>
                  <p:cNvPr id="382" name="Text Box 381">
                    <a:extLst>
                      <a:ext uri="{FF2B5EF4-FFF2-40B4-BE49-F238E27FC236}">
                        <a16:creationId xmlns:a16="http://schemas.microsoft.com/office/drawing/2014/main" id="{2B4A5657-09B0-49BA-8233-6AF5AB8946CE}"/>
                      </a:ext>
                    </a:extLst>
                  </p:cNvPr>
                  <p:cNvSpPr txBox="1">
                    <a:spLocks noChangeArrowheads="1"/>
                  </p:cNvSpPr>
                  <p:nvPr/>
                </p:nvSpPr>
                <p:spPr bwMode="auto">
                  <a:xfrm>
                    <a:off x="2512" y="1004"/>
                    <a:ext cx="76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600" b="1">
                        <a:solidFill>
                          <a:srgbClr val="000000"/>
                        </a:solidFill>
                        <a:latin typeface="Comic Sans MS" panose="030F0702030302020204" pitchFamily="66" charset="0"/>
                        <a:ea typeface="微软雅黑" panose="020B0503020204020204" pitchFamily="34" charset="-122"/>
                      </a:rPr>
                      <a:t>(TCP </a:t>
                    </a:r>
                    <a:r>
                      <a:rPr kumimoji="1" lang="zh-CN" altLang="en-US" sz="1600" b="1">
                        <a:solidFill>
                          <a:srgbClr val="000000"/>
                        </a:solidFill>
                        <a:latin typeface="Comic Sans MS" panose="030F0702030302020204" pitchFamily="66" charset="0"/>
                        <a:ea typeface="微软雅黑" panose="020B0503020204020204" pitchFamily="34" charset="-122"/>
                      </a:rPr>
                      <a:t>连接</a:t>
                    </a:r>
                    <a:r>
                      <a:rPr kumimoji="1" lang="en-US" altLang="zh-CN" sz="1600" b="1">
                        <a:solidFill>
                          <a:srgbClr val="000000"/>
                        </a:solidFill>
                        <a:latin typeface="Comic Sans MS" panose="030F0702030302020204" pitchFamily="66" charset="0"/>
                        <a:ea typeface="微软雅黑" panose="020B0503020204020204" pitchFamily="34" charset="-122"/>
                      </a:rPr>
                      <a:t>)</a:t>
                    </a:r>
                  </a:p>
                </p:txBody>
              </p:sp>
            </p:grpSp>
          </p:grpSp>
        </p:grpSp>
      </p:grpSp>
      <p:sp>
        <p:nvSpPr>
          <p:cNvPr id="383" name="Text Box 383">
            <a:extLst>
              <a:ext uri="{FF2B5EF4-FFF2-40B4-BE49-F238E27FC236}">
                <a16:creationId xmlns:a16="http://schemas.microsoft.com/office/drawing/2014/main" id="{A1D1B0FA-047F-464A-8F82-35565F066AB1}"/>
              </a:ext>
            </a:extLst>
          </p:cNvPr>
          <p:cNvSpPr txBox="1">
            <a:spLocks noChangeArrowheads="1"/>
          </p:cNvSpPr>
          <p:nvPr/>
        </p:nvSpPr>
        <p:spPr bwMode="auto">
          <a:xfrm>
            <a:off x="5113338" y="4916269"/>
            <a:ext cx="20875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接收方邮件服务器</a:t>
            </a:r>
            <a:br>
              <a:rPr kumimoji="1" lang="zh-CN" altLang="en-US" sz="1800" b="1">
                <a:solidFill>
                  <a:srgbClr val="000000"/>
                </a:solidFill>
                <a:latin typeface="Comic Sans MS" panose="030F0702030302020204" pitchFamily="66" charset="0"/>
                <a:ea typeface="微软雅黑" panose="020B0503020204020204" pitchFamily="34" charset="-122"/>
              </a:rPr>
            </a:br>
            <a:r>
              <a:rPr kumimoji="1" lang="en-US" altLang="zh-CN" sz="1800" b="1">
                <a:solidFill>
                  <a:srgbClr val="000000"/>
                </a:solidFill>
                <a:latin typeface="Comic Sans MS" panose="030F0702030302020204" pitchFamily="66" charset="0"/>
                <a:ea typeface="微软雅黑" panose="020B0503020204020204" pitchFamily="34" charset="-122"/>
              </a:rPr>
              <a:t>mail.xyz.com</a:t>
            </a:r>
          </a:p>
        </p:txBody>
      </p:sp>
      <p:sp>
        <p:nvSpPr>
          <p:cNvPr id="384" name="Text Box 384">
            <a:extLst>
              <a:ext uri="{FF2B5EF4-FFF2-40B4-BE49-F238E27FC236}">
                <a16:creationId xmlns:a16="http://schemas.microsoft.com/office/drawing/2014/main" id="{2D2AC5B1-5F0B-40DF-9ED5-F192C8DE619B}"/>
              </a:ext>
            </a:extLst>
          </p:cNvPr>
          <p:cNvSpPr txBox="1">
            <a:spLocks noChangeArrowheads="1"/>
          </p:cNvSpPr>
          <p:nvPr/>
        </p:nvSpPr>
        <p:spPr bwMode="auto">
          <a:xfrm>
            <a:off x="2008831" y="4916269"/>
            <a:ext cx="21323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   </a:t>
            </a:r>
            <a:r>
              <a:rPr kumimoji="1" lang="zh-CN" altLang="en-US" sz="1800" b="1">
                <a:solidFill>
                  <a:srgbClr val="000000"/>
                </a:solidFill>
                <a:latin typeface="Comic Sans MS" panose="030F0702030302020204" pitchFamily="66" charset="0"/>
                <a:ea typeface="微软雅黑" panose="020B0503020204020204" pitchFamily="34" charset="-122"/>
              </a:rPr>
              <a:t>发送邮件服务器</a:t>
            </a:r>
            <a:br>
              <a:rPr kumimoji="1" lang="zh-CN" altLang="en-US" sz="1800" b="1">
                <a:solidFill>
                  <a:srgbClr val="000000"/>
                </a:solidFill>
                <a:latin typeface="Comic Sans MS" panose="030F0702030302020204" pitchFamily="66" charset="0"/>
                <a:ea typeface="微软雅黑" panose="020B0503020204020204" pitchFamily="34" charset="-122"/>
              </a:rPr>
            </a:br>
            <a:r>
              <a:rPr kumimoji="1" lang="en-US" altLang="zh-CN" sz="1800" b="1">
                <a:solidFill>
                  <a:srgbClr val="000000"/>
                </a:solidFill>
                <a:latin typeface="Comic Sans MS" panose="030F0702030302020204" pitchFamily="66" charset="0"/>
                <a:ea typeface="微软雅黑" panose="020B0503020204020204" pitchFamily="34" charset="-122"/>
              </a:rPr>
              <a:t>email.ustc.edu.cn</a:t>
            </a:r>
          </a:p>
        </p:txBody>
      </p:sp>
      <p:sp>
        <p:nvSpPr>
          <p:cNvPr id="385" name="Text Box 385">
            <a:extLst>
              <a:ext uri="{FF2B5EF4-FFF2-40B4-BE49-F238E27FC236}">
                <a16:creationId xmlns:a16="http://schemas.microsoft.com/office/drawing/2014/main" id="{027BEA45-C4A2-4EE1-95AB-743F8CE05C58}"/>
              </a:ext>
            </a:extLst>
          </p:cNvPr>
          <p:cNvSpPr txBox="1">
            <a:spLocks noChangeArrowheads="1"/>
          </p:cNvSpPr>
          <p:nvPr/>
        </p:nvSpPr>
        <p:spPr bwMode="auto">
          <a:xfrm>
            <a:off x="0" y="2804894"/>
            <a:ext cx="21825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send@</a:t>
            </a:r>
            <a:r>
              <a:rPr lang="en-US" altLang="zh-CN" sz="1400" b="1" kern="0" dirty="0">
                <a:solidFill>
                  <a:srgbClr val="000000"/>
                </a:solidFill>
                <a:latin typeface="Comic Sans MS" panose="030F0702030302020204" pitchFamily="66" charset="0"/>
                <a:ea typeface="微软雅黑" panose="020B0503020204020204" pitchFamily="34" charset="-122"/>
              </a:rPr>
              <a:t>ustc.edu.cn</a:t>
            </a:r>
            <a:endParaRPr kumimoji="0" lang="en-US" altLang="zh-CN" sz="1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86" name="Text Box 386">
            <a:extLst>
              <a:ext uri="{FF2B5EF4-FFF2-40B4-BE49-F238E27FC236}">
                <a16:creationId xmlns:a16="http://schemas.microsoft.com/office/drawing/2014/main" id="{E0D07270-F860-4CFC-9D53-8C812DB4BB80}"/>
              </a:ext>
            </a:extLst>
          </p:cNvPr>
          <p:cNvSpPr txBox="1">
            <a:spLocks noChangeArrowheads="1"/>
          </p:cNvSpPr>
          <p:nvPr/>
        </p:nvSpPr>
        <p:spPr bwMode="auto">
          <a:xfrm>
            <a:off x="7416800" y="2677894"/>
            <a:ext cx="1728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receipt@abc.com</a:t>
            </a:r>
          </a:p>
        </p:txBody>
      </p:sp>
      <p:sp>
        <p:nvSpPr>
          <p:cNvPr id="387" name="Text Box 362">
            <a:extLst>
              <a:ext uri="{FF2B5EF4-FFF2-40B4-BE49-F238E27FC236}">
                <a16:creationId xmlns:a16="http://schemas.microsoft.com/office/drawing/2014/main" id="{19AE6D2E-F7E1-42D9-B024-A67A7BC48BE5}"/>
              </a:ext>
            </a:extLst>
          </p:cNvPr>
          <p:cNvSpPr txBox="1">
            <a:spLocks noChangeArrowheads="1"/>
          </p:cNvSpPr>
          <p:nvPr/>
        </p:nvSpPr>
        <p:spPr bwMode="auto">
          <a:xfrm>
            <a:off x="0" y="5543550"/>
            <a:ext cx="9144000" cy="9334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115000"/>
              </a:lnSpc>
              <a:spcBef>
                <a:spcPct val="0"/>
              </a:spcBef>
              <a:buClrTx/>
              <a:buSzTx/>
              <a:buFontTx/>
              <a:buNone/>
            </a:pPr>
            <a:r>
              <a:rPr lang="en-US" altLang="zh-CN" sz="2400" b="1">
                <a:solidFill>
                  <a:srgbClr val="000000"/>
                </a:solidFill>
                <a:latin typeface="Comic Sans MS" panose="030F0702030302020204" pitchFamily="66" charset="0"/>
                <a:ea typeface="微软雅黑" panose="020B0503020204020204" pitchFamily="34" charset="-122"/>
              </a:rPr>
              <a:t>(4) TCP </a:t>
            </a:r>
            <a:r>
              <a:rPr lang="zh-CN" altLang="en-US" sz="2400" b="1">
                <a:solidFill>
                  <a:srgbClr val="000000"/>
                </a:solidFill>
                <a:latin typeface="Comic Sans MS" panose="030F0702030302020204" pitchFamily="66" charset="0"/>
                <a:ea typeface="微软雅黑" panose="020B0503020204020204" pitchFamily="34" charset="-122"/>
              </a:rPr>
              <a:t>连接建立后，</a:t>
            </a:r>
            <a:r>
              <a:rPr lang="en-US" altLang="zh-CN" sz="2400" b="1">
                <a:solidFill>
                  <a:srgbClr val="000000"/>
                </a:solidFill>
                <a:latin typeface="Comic Sans MS" panose="030F0702030302020204" pitchFamily="66" charset="0"/>
                <a:ea typeface="微软雅黑" panose="020B0503020204020204" pitchFamily="34" charset="-122"/>
              </a:rPr>
              <a:t>SMTP </a:t>
            </a:r>
            <a:r>
              <a:rPr lang="zh-CN" altLang="en-US" sz="2400" b="1">
                <a:solidFill>
                  <a:srgbClr val="000000"/>
                </a:solidFill>
                <a:latin typeface="Comic Sans MS" panose="030F0702030302020204" pitchFamily="66" charset="0"/>
                <a:ea typeface="微软雅黑" panose="020B0503020204020204" pitchFamily="34" charset="-122"/>
              </a:rPr>
              <a:t>客户进程开始向远程的 </a:t>
            </a:r>
            <a:r>
              <a:rPr lang="en-US" altLang="zh-CN" sz="2400" b="1">
                <a:solidFill>
                  <a:srgbClr val="000000"/>
                </a:solidFill>
                <a:latin typeface="Comic Sans MS" panose="030F0702030302020204" pitchFamily="66" charset="0"/>
                <a:ea typeface="微软雅黑" panose="020B0503020204020204" pitchFamily="34" charset="-122"/>
              </a:rPr>
              <a:t>SMTP </a:t>
            </a:r>
            <a:r>
              <a:rPr lang="zh-CN" altLang="en-US" sz="2400" b="1">
                <a:solidFill>
                  <a:srgbClr val="000000"/>
                </a:solidFill>
                <a:latin typeface="Comic Sans MS" panose="030F0702030302020204" pitchFamily="66" charset="0"/>
                <a:ea typeface="微软雅黑" panose="020B0503020204020204" pitchFamily="34" charset="-122"/>
              </a:rPr>
              <a:t>服务器进程发送邮件。当待发送邮件发送完，</a:t>
            </a:r>
            <a:r>
              <a:rPr lang="en-US" altLang="zh-CN" sz="2400" b="1">
                <a:solidFill>
                  <a:srgbClr val="000000"/>
                </a:solidFill>
                <a:latin typeface="Comic Sans MS" panose="030F0702030302020204" pitchFamily="66" charset="0"/>
                <a:ea typeface="微软雅黑" panose="020B0503020204020204" pitchFamily="34" charset="-122"/>
              </a:rPr>
              <a:t>SMTP </a:t>
            </a:r>
            <a:r>
              <a:rPr lang="zh-CN" altLang="en-US" sz="2400" b="1">
                <a:solidFill>
                  <a:srgbClr val="000000"/>
                </a:solidFill>
                <a:latin typeface="Comic Sans MS" panose="030F0702030302020204" pitchFamily="66" charset="0"/>
                <a:ea typeface="微软雅黑" panose="020B0503020204020204" pitchFamily="34" charset="-122"/>
              </a:rPr>
              <a:t>就关闭建立的连接。</a:t>
            </a:r>
          </a:p>
        </p:txBody>
      </p:sp>
    </p:spTree>
    <p:extLst>
      <p:ext uri="{BB962C8B-B14F-4D97-AF65-F5344CB8AC3E}">
        <p14:creationId xmlns:p14="http://schemas.microsoft.com/office/powerpoint/2010/main" val="2047427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8A1F2F-97D7-4B10-A716-D930C701EEE2}"/>
              </a:ext>
            </a:extLst>
          </p:cNvPr>
          <p:cNvSpPr>
            <a:spLocks noGrp="1"/>
          </p:cNvSpPr>
          <p:nvPr>
            <p:ph type="title"/>
          </p:nvPr>
        </p:nvSpPr>
        <p:spPr/>
        <p:txBody>
          <a:bodyPr/>
          <a:lstStyle/>
          <a:p>
            <a:r>
              <a:rPr lang="zh-CN" altLang="en-US" sz="4000" dirty="0"/>
              <a:t>电子邮件的发送和接收过程</a:t>
            </a:r>
            <a:r>
              <a:rPr lang="en-US" altLang="zh-CN" sz="4000" dirty="0"/>
              <a:t>-5</a:t>
            </a:r>
            <a:endParaRPr lang="zh-CN" altLang="en-US" sz="4000" dirty="0"/>
          </a:p>
        </p:txBody>
      </p:sp>
      <p:sp>
        <p:nvSpPr>
          <p:cNvPr id="4" name="Line 2">
            <a:extLst>
              <a:ext uri="{FF2B5EF4-FFF2-40B4-BE49-F238E27FC236}">
                <a16:creationId xmlns:a16="http://schemas.microsoft.com/office/drawing/2014/main" id="{E4D035B9-71D0-4C64-A305-2671A7E43B3D}"/>
              </a:ext>
            </a:extLst>
          </p:cNvPr>
          <p:cNvSpPr>
            <a:spLocks noChangeShapeType="1"/>
          </p:cNvSpPr>
          <p:nvPr/>
        </p:nvSpPr>
        <p:spPr bwMode="auto">
          <a:xfrm>
            <a:off x="617538" y="1903194"/>
            <a:ext cx="7848600"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 name="Line 3">
            <a:extLst>
              <a:ext uri="{FF2B5EF4-FFF2-40B4-BE49-F238E27FC236}">
                <a16:creationId xmlns:a16="http://schemas.microsoft.com/office/drawing/2014/main" id="{ABE9529F-11D4-4585-9EA4-AD743836F4D3}"/>
              </a:ext>
            </a:extLst>
          </p:cNvPr>
          <p:cNvSpPr>
            <a:spLocks noChangeShapeType="1"/>
          </p:cNvSpPr>
          <p:nvPr/>
        </p:nvSpPr>
        <p:spPr bwMode="auto">
          <a:xfrm flipH="1" flipV="1">
            <a:off x="1031875" y="3846294"/>
            <a:ext cx="762000" cy="76200"/>
          </a:xfrm>
          <a:prstGeom prst="line">
            <a:avLst/>
          </a:prstGeom>
          <a:noFill/>
          <a:ln w="38100">
            <a:solidFill>
              <a:srgbClr val="00FF00"/>
            </a:solidFill>
            <a:round/>
            <a:headEnd/>
            <a:tailEnd type="none" w="sm"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 name="Freeform 4">
            <a:extLst>
              <a:ext uri="{FF2B5EF4-FFF2-40B4-BE49-F238E27FC236}">
                <a16:creationId xmlns:a16="http://schemas.microsoft.com/office/drawing/2014/main" id="{FEF1FB09-EB30-468E-BADE-5B2C8D225878}"/>
              </a:ext>
            </a:extLst>
          </p:cNvPr>
          <p:cNvSpPr>
            <a:spLocks/>
          </p:cNvSpPr>
          <p:nvPr/>
        </p:nvSpPr>
        <p:spPr bwMode="auto">
          <a:xfrm>
            <a:off x="7413625" y="3781207"/>
            <a:ext cx="762000" cy="142875"/>
          </a:xfrm>
          <a:custGeom>
            <a:avLst/>
            <a:gdLst>
              <a:gd name="T0" fmla="*/ 2147483646 w 480"/>
              <a:gd name="T1" fmla="*/ 0 h 90"/>
              <a:gd name="T2" fmla="*/ 0 w 480"/>
              <a:gd name="T3" fmla="*/ 2147483646 h 90"/>
              <a:gd name="T4" fmla="*/ 0 60000 65536"/>
              <a:gd name="T5" fmla="*/ 0 60000 65536"/>
              <a:gd name="T6" fmla="*/ 0 w 480"/>
              <a:gd name="T7" fmla="*/ 0 h 90"/>
              <a:gd name="T8" fmla="*/ 480 w 480"/>
              <a:gd name="T9" fmla="*/ 90 h 90"/>
            </a:gdLst>
            <a:ahLst/>
            <a:cxnLst>
              <a:cxn ang="T4">
                <a:pos x="T0" y="T1"/>
              </a:cxn>
              <a:cxn ang="T5">
                <a:pos x="T2" y="T3"/>
              </a:cxn>
            </a:cxnLst>
            <a:rect l="T6" t="T7" r="T8" b="T9"/>
            <a:pathLst>
              <a:path w="480" h="90">
                <a:moveTo>
                  <a:pt x="480" y="0"/>
                </a:moveTo>
                <a:lnTo>
                  <a:pt x="0" y="90"/>
                </a:lnTo>
              </a:path>
            </a:pathLst>
          </a:custGeom>
          <a:noFill/>
          <a:ln w="38100">
            <a:solidFill>
              <a:srgbClr val="00FF00"/>
            </a:solidFill>
            <a:round/>
            <a:headEnd/>
            <a:tailEnd type="none" w="sm"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 name="Line 5">
            <a:extLst>
              <a:ext uri="{FF2B5EF4-FFF2-40B4-BE49-F238E27FC236}">
                <a16:creationId xmlns:a16="http://schemas.microsoft.com/office/drawing/2014/main" id="{60B03942-0EA8-4BB6-8AD0-959B186D1523}"/>
              </a:ext>
            </a:extLst>
          </p:cNvPr>
          <p:cNvSpPr>
            <a:spLocks noChangeShapeType="1"/>
          </p:cNvSpPr>
          <p:nvPr/>
        </p:nvSpPr>
        <p:spPr bwMode="auto">
          <a:xfrm flipH="1" flipV="1">
            <a:off x="5813425" y="3998694"/>
            <a:ext cx="781050" cy="0"/>
          </a:xfrm>
          <a:prstGeom prst="line">
            <a:avLst/>
          </a:prstGeom>
          <a:noFill/>
          <a:ln w="38100">
            <a:solidFill>
              <a:srgbClr val="00FF00"/>
            </a:solidFill>
            <a:round/>
            <a:headEnd/>
            <a:tailEnd type="none" w="sm"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 name="Line 6">
            <a:extLst>
              <a:ext uri="{FF2B5EF4-FFF2-40B4-BE49-F238E27FC236}">
                <a16:creationId xmlns:a16="http://schemas.microsoft.com/office/drawing/2014/main" id="{FB7DA263-16F7-4D8C-8B15-3076C42EB349}"/>
              </a:ext>
            </a:extLst>
          </p:cNvPr>
          <p:cNvSpPr>
            <a:spLocks noChangeShapeType="1"/>
          </p:cNvSpPr>
          <p:nvPr/>
        </p:nvSpPr>
        <p:spPr bwMode="auto">
          <a:xfrm flipH="1" flipV="1">
            <a:off x="2784475" y="3985994"/>
            <a:ext cx="781050" cy="0"/>
          </a:xfrm>
          <a:prstGeom prst="line">
            <a:avLst/>
          </a:prstGeom>
          <a:noFill/>
          <a:ln w="38100">
            <a:solidFill>
              <a:srgbClr val="00FF00"/>
            </a:solidFill>
            <a:round/>
            <a:headEnd/>
            <a:tailEnd type="none" w="sm"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 name="Text Box 7">
            <a:extLst>
              <a:ext uri="{FF2B5EF4-FFF2-40B4-BE49-F238E27FC236}">
                <a16:creationId xmlns:a16="http://schemas.microsoft.com/office/drawing/2014/main" id="{3644AFBD-A832-4F83-A261-C79318483E1E}"/>
              </a:ext>
            </a:extLst>
          </p:cNvPr>
          <p:cNvSpPr txBox="1">
            <a:spLocks noChangeArrowheads="1"/>
          </p:cNvSpPr>
          <p:nvPr/>
        </p:nvSpPr>
        <p:spPr bwMode="auto">
          <a:xfrm>
            <a:off x="41275" y="3025557"/>
            <a:ext cx="874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发送方</a:t>
            </a:r>
          </a:p>
        </p:txBody>
      </p:sp>
      <p:sp>
        <p:nvSpPr>
          <p:cNvPr id="10" name="Text Box 8">
            <a:extLst>
              <a:ext uri="{FF2B5EF4-FFF2-40B4-BE49-F238E27FC236}">
                <a16:creationId xmlns:a16="http://schemas.microsoft.com/office/drawing/2014/main" id="{4E76E704-05C9-4FD1-A6F8-F79FA522DEB3}"/>
              </a:ext>
            </a:extLst>
          </p:cNvPr>
          <p:cNvSpPr txBox="1">
            <a:spLocks noChangeArrowheads="1"/>
          </p:cNvSpPr>
          <p:nvPr/>
        </p:nvSpPr>
        <p:spPr bwMode="auto">
          <a:xfrm>
            <a:off x="1025525" y="4886107"/>
            <a:ext cx="1104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邮件缓存</a:t>
            </a:r>
          </a:p>
        </p:txBody>
      </p:sp>
      <p:sp>
        <p:nvSpPr>
          <p:cNvPr id="11" name="Oval 9">
            <a:extLst>
              <a:ext uri="{FF2B5EF4-FFF2-40B4-BE49-F238E27FC236}">
                <a16:creationId xmlns:a16="http://schemas.microsoft.com/office/drawing/2014/main" id="{B802225E-F9A8-4F16-8B71-FA5ED0B81965}"/>
              </a:ext>
            </a:extLst>
          </p:cNvPr>
          <p:cNvSpPr>
            <a:spLocks noChangeArrowheads="1"/>
          </p:cNvSpPr>
          <p:nvPr/>
        </p:nvSpPr>
        <p:spPr bwMode="auto">
          <a:xfrm>
            <a:off x="6289675" y="3311307"/>
            <a:ext cx="1296988" cy="1296987"/>
          </a:xfrm>
          <a:prstGeom prst="ellipse">
            <a:avLst/>
          </a:prstGeom>
          <a:solidFill>
            <a:srgbClr val="66FF66"/>
          </a:solidFill>
          <a:ln w="19050">
            <a:solidFill>
              <a:srgbClr val="000000"/>
            </a:solidFill>
            <a:round/>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2" name="Group 10">
            <a:extLst>
              <a:ext uri="{FF2B5EF4-FFF2-40B4-BE49-F238E27FC236}">
                <a16:creationId xmlns:a16="http://schemas.microsoft.com/office/drawing/2014/main" id="{4A16C34F-A0E6-45D7-B4CB-C51BA16ADD47}"/>
              </a:ext>
            </a:extLst>
          </p:cNvPr>
          <p:cNvGrpSpPr>
            <a:grpSpLocks/>
          </p:cNvGrpSpPr>
          <p:nvPr/>
        </p:nvGrpSpPr>
        <p:grpSpPr bwMode="auto">
          <a:xfrm>
            <a:off x="6672263" y="3420844"/>
            <a:ext cx="457200" cy="457200"/>
            <a:chOff x="2351" y="2975"/>
            <a:chExt cx="481" cy="433"/>
          </a:xfrm>
        </p:grpSpPr>
        <p:sp>
          <p:nvSpPr>
            <p:cNvPr id="13" name="Rectangle 11">
              <a:extLst>
                <a:ext uri="{FF2B5EF4-FFF2-40B4-BE49-F238E27FC236}">
                  <a16:creationId xmlns:a16="http://schemas.microsoft.com/office/drawing/2014/main" id="{B0888183-8CE6-4F5E-B6D8-2C2DA67BBC56}"/>
                </a:ext>
              </a:extLst>
            </p:cNvPr>
            <p:cNvSpPr>
              <a:spLocks noChangeArrowheads="1"/>
            </p:cNvSpPr>
            <p:nvPr/>
          </p:nvSpPr>
          <p:spPr bwMode="auto">
            <a:xfrm rot="-5400000">
              <a:off x="2377" y="2953"/>
              <a:ext cx="431" cy="479"/>
            </a:xfrm>
            <a:prstGeom prst="rect">
              <a:avLst/>
            </a:prstGeom>
            <a:solidFill>
              <a:srgbClr val="CCECFF"/>
            </a:solidFill>
            <a:ln w="19050">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 name="Line 12">
              <a:extLst>
                <a:ext uri="{FF2B5EF4-FFF2-40B4-BE49-F238E27FC236}">
                  <a16:creationId xmlns:a16="http://schemas.microsoft.com/office/drawing/2014/main" id="{C9750FB0-6CF3-458E-B061-4F5967125522}"/>
                </a:ext>
              </a:extLst>
            </p:cNvPr>
            <p:cNvSpPr>
              <a:spLocks noChangeShapeType="1"/>
            </p:cNvSpPr>
            <p:nvPr/>
          </p:nvSpPr>
          <p:spPr bwMode="auto">
            <a:xfrm rot="10800000">
              <a:off x="2351" y="3321"/>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5" name="Line 13">
              <a:extLst>
                <a:ext uri="{FF2B5EF4-FFF2-40B4-BE49-F238E27FC236}">
                  <a16:creationId xmlns:a16="http://schemas.microsoft.com/office/drawing/2014/main" id="{58B515D8-D297-4798-84A2-FF6D1D01C908}"/>
                </a:ext>
              </a:extLst>
            </p:cNvPr>
            <p:cNvSpPr>
              <a:spLocks noChangeShapeType="1"/>
            </p:cNvSpPr>
            <p:nvPr/>
          </p:nvSpPr>
          <p:spPr bwMode="auto">
            <a:xfrm rot="10800000">
              <a:off x="2351" y="3234"/>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6" name="Line 14">
              <a:extLst>
                <a:ext uri="{FF2B5EF4-FFF2-40B4-BE49-F238E27FC236}">
                  <a16:creationId xmlns:a16="http://schemas.microsoft.com/office/drawing/2014/main" id="{ACF1482E-4577-4B1C-8431-C9791CBC767C}"/>
                </a:ext>
              </a:extLst>
            </p:cNvPr>
            <p:cNvSpPr>
              <a:spLocks noChangeShapeType="1"/>
            </p:cNvSpPr>
            <p:nvPr/>
          </p:nvSpPr>
          <p:spPr bwMode="auto">
            <a:xfrm rot="10800000">
              <a:off x="2351" y="3148"/>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7" name="Line 15">
              <a:extLst>
                <a:ext uri="{FF2B5EF4-FFF2-40B4-BE49-F238E27FC236}">
                  <a16:creationId xmlns:a16="http://schemas.microsoft.com/office/drawing/2014/main" id="{4C69D816-F108-47CE-A5AB-A92F3C062D3E}"/>
                </a:ext>
              </a:extLst>
            </p:cNvPr>
            <p:cNvSpPr>
              <a:spLocks noChangeShapeType="1"/>
            </p:cNvSpPr>
            <p:nvPr/>
          </p:nvSpPr>
          <p:spPr bwMode="auto">
            <a:xfrm rot="10800000">
              <a:off x="2351" y="3061"/>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8" name="Line 16">
              <a:extLst>
                <a:ext uri="{FF2B5EF4-FFF2-40B4-BE49-F238E27FC236}">
                  <a16:creationId xmlns:a16="http://schemas.microsoft.com/office/drawing/2014/main" id="{03A4B6C0-DE3C-4616-B36F-044847671E1C}"/>
                </a:ext>
              </a:extLst>
            </p:cNvPr>
            <p:cNvSpPr>
              <a:spLocks noChangeShapeType="1"/>
            </p:cNvSpPr>
            <p:nvPr/>
          </p:nvSpPr>
          <p:spPr bwMode="auto">
            <a:xfrm rot="5400000">
              <a:off x="2519"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9" name="Line 17">
              <a:extLst>
                <a:ext uri="{FF2B5EF4-FFF2-40B4-BE49-F238E27FC236}">
                  <a16:creationId xmlns:a16="http://schemas.microsoft.com/office/drawing/2014/main" id="{61581043-1F75-4B1F-8967-A19F3007CAA8}"/>
                </a:ext>
              </a:extLst>
            </p:cNvPr>
            <p:cNvSpPr>
              <a:spLocks noChangeShapeType="1"/>
            </p:cNvSpPr>
            <p:nvPr/>
          </p:nvSpPr>
          <p:spPr bwMode="auto">
            <a:xfrm rot="5400000">
              <a:off x="2423"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0" name="Line 18">
              <a:extLst>
                <a:ext uri="{FF2B5EF4-FFF2-40B4-BE49-F238E27FC236}">
                  <a16:creationId xmlns:a16="http://schemas.microsoft.com/office/drawing/2014/main" id="{231ACA45-F39A-4054-A88D-DD5777EA7F48}"/>
                </a:ext>
              </a:extLst>
            </p:cNvPr>
            <p:cNvSpPr>
              <a:spLocks noChangeShapeType="1"/>
            </p:cNvSpPr>
            <p:nvPr/>
          </p:nvSpPr>
          <p:spPr bwMode="auto">
            <a:xfrm rot="5400000">
              <a:off x="2327"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1" name="Line 19">
              <a:extLst>
                <a:ext uri="{FF2B5EF4-FFF2-40B4-BE49-F238E27FC236}">
                  <a16:creationId xmlns:a16="http://schemas.microsoft.com/office/drawing/2014/main" id="{62DF86B8-8C82-47B0-855D-224AD86A343F}"/>
                </a:ext>
              </a:extLst>
            </p:cNvPr>
            <p:cNvSpPr>
              <a:spLocks noChangeShapeType="1"/>
            </p:cNvSpPr>
            <p:nvPr/>
          </p:nvSpPr>
          <p:spPr bwMode="auto">
            <a:xfrm rot="5400000">
              <a:off x="2231"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22" name="Group 20">
            <a:extLst>
              <a:ext uri="{FF2B5EF4-FFF2-40B4-BE49-F238E27FC236}">
                <a16:creationId xmlns:a16="http://schemas.microsoft.com/office/drawing/2014/main" id="{AC105260-4AB5-4272-916E-39FBC4AB5AC8}"/>
              </a:ext>
            </a:extLst>
          </p:cNvPr>
          <p:cNvGrpSpPr>
            <a:grpSpLocks/>
          </p:cNvGrpSpPr>
          <p:nvPr/>
        </p:nvGrpSpPr>
        <p:grpSpPr bwMode="auto">
          <a:xfrm>
            <a:off x="6567488" y="3973294"/>
            <a:ext cx="730250" cy="457200"/>
            <a:chOff x="1296" y="768"/>
            <a:chExt cx="556" cy="336"/>
          </a:xfrm>
        </p:grpSpPr>
        <p:sp>
          <p:nvSpPr>
            <p:cNvPr id="23" name="Rectangle 21">
              <a:extLst>
                <a:ext uri="{FF2B5EF4-FFF2-40B4-BE49-F238E27FC236}">
                  <a16:creationId xmlns:a16="http://schemas.microsoft.com/office/drawing/2014/main" id="{C43B7E46-9384-471C-B4D2-5F335E945CCE}"/>
                </a:ext>
              </a:extLst>
            </p:cNvPr>
            <p:cNvSpPr>
              <a:spLocks noChangeArrowheads="1"/>
            </p:cNvSpPr>
            <p:nvPr/>
          </p:nvSpPr>
          <p:spPr bwMode="auto">
            <a:xfrm>
              <a:off x="1296" y="768"/>
              <a:ext cx="556" cy="336"/>
            </a:xfrm>
            <a:prstGeom prst="rect">
              <a:avLst/>
            </a:prstGeom>
            <a:solidFill>
              <a:srgbClr val="FFFF99"/>
            </a:solidFill>
            <a:ln w="12700">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1" lang="zh-CN"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24" name="Group 22">
              <a:extLst>
                <a:ext uri="{FF2B5EF4-FFF2-40B4-BE49-F238E27FC236}">
                  <a16:creationId xmlns:a16="http://schemas.microsoft.com/office/drawing/2014/main" id="{1EFA1A3D-2D82-4DB1-AF89-E6C4667E7CBE}"/>
                </a:ext>
              </a:extLst>
            </p:cNvPr>
            <p:cNvGrpSpPr>
              <a:grpSpLocks/>
            </p:cNvGrpSpPr>
            <p:nvPr/>
          </p:nvGrpSpPr>
          <p:grpSpPr bwMode="auto">
            <a:xfrm>
              <a:off x="1367" y="829"/>
              <a:ext cx="393" cy="214"/>
              <a:chOff x="2928" y="3744"/>
              <a:chExt cx="528" cy="336"/>
            </a:xfrm>
          </p:grpSpPr>
          <p:grpSp>
            <p:nvGrpSpPr>
              <p:cNvPr id="25" name="Group 23">
                <a:extLst>
                  <a:ext uri="{FF2B5EF4-FFF2-40B4-BE49-F238E27FC236}">
                    <a16:creationId xmlns:a16="http://schemas.microsoft.com/office/drawing/2014/main" id="{37EF5B86-ADA7-4415-AAC9-113CB6B16B5E}"/>
                  </a:ext>
                </a:extLst>
              </p:cNvPr>
              <p:cNvGrpSpPr>
                <a:grpSpLocks/>
              </p:cNvGrpSpPr>
              <p:nvPr/>
            </p:nvGrpSpPr>
            <p:grpSpPr bwMode="auto">
              <a:xfrm>
                <a:off x="3024" y="3744"/>
                <a:ext cx="432" cy="240"/>
                <a:chOff x="2736" y="3648"/>
                <a:chExt cx="432" cy="240"/>
              </a:xfrm>
            </p:grpSpPr>
            <p:grpSp>
              <p:nvGrpSpPr>
                <p:cNvPr id="40" name="Group 24">
                  <a:extLst>
                    <a:ext uri="{FF2B5EF4-FFF2-40B4-BE49-F238E27FC236}">
                      <a16:creationId xmlns:a16="http://schemas.microsoft.com/office/drawing/2014/main" id="{123A0AFD-2BC0-43CA-80D5-8C7BC9AD3A2E}"/>
                    </a:ext>
                  </a:extLst>
                </p:cNvPr>
                <p:cNvGrpSpPr>
                  <a:grpSpLocks/>
                </p:cNvGrpSpPr>
                <p:nvPr/>
              </p:nvGrpSpPr>
              <p:grpSpPr bwMode="auto">
                <a:xfrm>
                  <a:off x="2736" y="3648"/>
                  <a:ext cx="432" cy="240"/>
                  <a:chOff x="2592" y="3504"/>
                  <a:chExt cx="576" cy="384"/>
                </a:xfrm>
              </p:grpSpPr>
              <p:sp>
                <p:nvSpPr>
                  <p:cNvPr id="42" name="Rectangle 25">
                    <a:extLst>
                      <a:ext uri="{FF2B5EF4-FFF2-40B4-BE49-F238E27FC236}">
                        <a16:creationId xmlns:a16="http://schemas.microsoft.com/office/drawing/2014/main" id="{7FDDAF47-4411-4D8A-93C7-678C0062162E}"/>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3" name="Freeform 26">
                    <a:extLst>
                      <a:ext uri="{FF2B5EF4-FFF2-40B4-BE49-F238E27FC236}">
                        <a16:creationId xmlns:a16="http://schemas.microsoft.com/office/drawing/2014/main" id="{2B9CFC17-74A1-417B-AC4F-B8698CD80B02}"/>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4" name="Line 27">
                    <a:extLst>
                      <a:ext uri="{FF2B5EF4-FFF2-40B4-BE49-F238E27FC236}">
                        <a16:creationId xmlns:a16="http://schemas.microsoft.com/office/drawing/2014/main" id="{087ADC5D-6848-4431-AC73-9F5865C99CB3}"/>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5" name="Line 28">
                    <a:extLst>
                      <a:ext uri="{FF2B5EF4-FFF2-40B4-BE49-F238E27FC236}">
                        <a16:creationId xmlns:a16="http://schemas.microsoft.com/office/drawing/2014/main" id="{6EB08DD4-8142-41BD-9CFB-2517A5D06C1F}"/>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41" name="Line 29">
                  <a:extLst>
                    <a:ext uri="{FF2B5EF4-FFF2-40B4-BE49-F238E27FC236}">
                      <a16:creationId xmlns:a16="http://schemas.microsoft.com/office/drawing/2014/main" id="{F40097BC-C43F-413D-B642-8D753264EAC8}"/>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26" name="Group 30">
                <a:extLst>
                  <a:ext uri="{FF2B5EF4-FFF2-40B4-BE49-F238E27FC236}">
                    <a16:creationId xmlns:a16="http://schemas.microsoft.com/office/drawing/2014/main" id="{7C252219-5B29-4B85-BF46-B443A3B06DCB}"/>
                  </a:ext>
                </a:extLst>
              </p:cNvPr>
              <p:cNvGrpSpPr>
                <a:grpSpLocks/>
              </p:cNvGrpSpPr>
              <p:nvPr/>
            </p:nvGrpSpPr>
            <p:grpSpPr bwMode="auto">
              <a:xfrm>
                <a:off x="2976" y="3792"/>
                <a:ext cx="432" cy="240"/>
                <a:chOff x="2736" y="3648"/>
                <a:chExt cx="432" cy="240"/>
              </a:xfrm>
            </p:grpSpPr>
            <p:grpSp>
              <p:nvGrpSpPr>
                <p:cNvPr id="34" name="Group 31">
                  <a:extLst>
                    <a:ext uri="{FF2B5EF4-FFF2-40B4-BE49-F238E27FC236}">
                      <a16:creationId xmlns:a16="http://schemas.microsoft.com/office/drawing/2014/main" id="{C79EDE19-8048-4C38-8A1F-413FC004754D}"/>
                    </a:ext>
                  </a:extLst>
                </p:cNvPr>
                <p:cNvGrpSpPr>
                  <a:grpSpLocks/>
                </p:cNvGrpSpPr>
                <p:nvPr/>
              </p:nvGrpSpPr>
              <p:grpSpPr bwMode="auto">
                <a:xfrm>
                  <a:off x="2736" y="3648"/>
                  <a:ext cx="432" cy="240"/>
                  <a:chOff x="2592" y="3504"/>
                  <a:chExt cx="576" cy="384"/>
                </a:xfrm>
              </p:grpSpPr>
              <p:sp>
                <p:nvSpPr>
                  <p:cNvPr id="36" name="Rectangle 32">
                    <a:extLst>
                      <a:ext uri="{FF2B5EF4-FFF2-40B4-BE49-F238E27FC236}">
                        <a16:creationId xmlns:a16="http://schemas.microsoft.com/office/drawing/2014/main" id="{42F05CEC-3CEA-4490-9D93-4AB38B5859F1}"/>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7" name="Freeform 33">
                    <a:extLst>
                      <a:ext uri="{FF2B5EF4-FFF2-40B4-BE49-F238E27FC236}">
                        <a16:creationId xmlns:a16="http://schemas.microsoft.com/office/drawing/2014/main" id="{A624B678-C8AD-42CB-97F7-D634FA5B3ABE}"/>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8" name="Line 34">
                    <a:extLst>
                      <a:ext uri="{FF2B5EF4-FFF2-40B4-BE49-F238E27FC236}">
                        <a16:creationId xmlns:a16="http://schemas.microsoft.com/office/drawing/2014/main" id="{46E8B626-7A40-4E12-80ED-A43BB156476B}"/>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9" name="Line 35">
                    <a:extLst>
                      <a:ext uri="{FF2B5EF4-FFF2-40B4-BE49-F238E27FC236}">
                        <a16:creationId xmlns:a16="http://schemas.microsoft.com/office/drawing/2014/main" id="{0142441D-D774-4B33-9268-68CD11ACC0BD}"/>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5" name="Line 36">
                  <a:extLst>
                    <a:ext uri="{FF2B5EF4-FFF2-40B4-BE49-F238E27FC236}">
                      <a16:creationId xmlns:a16="http://schemas.microsoft.com/office/drawing/2014/main" id="{79369F93-083B-4B71-A33A-B6B9F3CD4DFB}"/>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27" name="Group 37">
                <a:extLst>
                  <a:ext uri="{FF2B5EF4-FFF2-40B4-BE49-F238E27FC236}">
                    <a16:creationId xmlns:a16="http://schemas.microsoft.com/office/drawing/2014/main" id="{9EAA80F9-D18E-415C-9045-EBA2A8FC79F6}"/>
                  </a:ext>
                </a:extLst>
              </p:cNvPr>
              <p:cNvGrpSpPr>
                <a:grpSpLocks/>
              </p:cNvGrpSpPr>
              <p:nvPr/>
            </p:nvGrpSpPr>
            <p:grpSpPr bwMode="auto">
              <a:xfrm>
                <a:off x="2928" y="3840"/>
                <a:ext cx="432" cy="240"/>
                <a:chOff x="2736" y="3648"/>
                <a:chExt cx="432" cy="240"/>
              </a:xfrm>
            </p:grpSpPr>
            <p:grpSp>
              <p:nvGrpSpPr>
                <p:cNvPr id="28" name="Group 38">
                  <a:extLst>
                    <a:ext uri="{FF2B5EF4-FFF2-40B4-BE49-F238E27FC236}">
                      <a16:creationId xmlns:a16="http://schemas.microsoft.com/office/drawing/2014/main" id="{0243D1C6-42B1-43E2-95F6-6E986C1DB6BB}"/>
                    </a:ext>
                  </a:extLst>
                </p:cNvPr>
                <p:cNvGrpSpPr>
                  <a:grpSpLocks/>
                </p:cNvGrpSpPr>
                <p:nvPr/>
              </p:nvGrpSpPr>
              <p:grpSpPr bwMode="auto">
                <a:xfrm>
                  <a:off x="2736" y="3648"/>
                  <a:ext cx="432" cy="240"/>
                  <a:chOff x="2592" y="3504"/>
                  <a:chExt cx="576" cy="384"/>
                </a:xfrm>
              </p:grpSpPr>
              <p:sp>
                <p:nvSpPr>
                  <p:cNvPr id="30" name="Rectangle 39">
                    <a:extLst>
                      <a:ext uri="{FF2B5EF4-FFF2-40B4-BE49-F238E27FC236}">
                        <a16:creationId xmlns:a16="http://schemas.microsoft.com/office/drawing/2014/main" id="{D812C730-5815-428B-86A5-7241EA5ED094}"/>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 name="Freeform 40">
                    <a:extLst>
                      <a:ext uri="{FF2B5EF4-FFF2-40B4-BE49-F238E27FC236}">
                        <a16:creationId xmlns:a16="http://schemas.microsoft.com/office/drawing/2014/main" id="{533D93E9-15DD-4396-B80B-440D634E3C3F}"/>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2" name="Line 41">
                    <a:extLst>
                      <a:ext uri="{FF2B5EF4-FFF2-40B4-BE49-F238E27FC236}">
                        <a16:creationId xmlns:a16="http://schemas.microsoft.com/office/drawing/2014/main" id="{FF9D8EA3-CDBC-48DB-BFD3-16D56A3C8C68}"/>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 name="Line 42">
                    <a:extLst>
                      <a:ext uri="{FF2B5EF4-FFF2-40B4-BE49-F238E27FC236}">
                        <a16:creationId xmlns:a16="http://schemas.microsoft.com/office/drawing/2014/main" id="{413C6EBD-B929-45C3-B703-49B26975D512}"/>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29" name="Line 43">
                  <a:extLst>
                    <a:ext uri="{FF2B5EF4-FFF2-40B4-BE49-F238E27FC236}">
                      <a16:creationId xmlns:a16="http://schemas.microsoft.com/office/drawing/2014/main" id="{F536D90D-DFDB-45E5-954C-9202CC5B5F66}"/>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grpSp>
      <p:grpSp>
        <p:nvGrpSpPr>
          <p:cNvPr id="46" name="Group 44">
            <a:extLst>
              <a:ext uri="{FF2B5EF4-FFF2-40B4-BE49-F238E27FC236}">
                <a16:creationId xmlns:a16="http://schemas.microsoft.com/office/drawing/2014/main" id="{2A0392E1-0C3F-4444-86A0-2001D0142B01}"/>
              </a:ext>
            </a:extLst>
          </p:cNvPr>
          <p:cNvGrpSpPr>
            <a:grpSpLocks/>
          </p:cNvGrpSpPr>
          <p:nvPr/>
        </p:nvGrpSpPr>
        <p:grpSpPr bwMode="auto">
          <a:xfrm>
            <a:off x="355600" y="3527207"/>
            <a:ext cx="884238" cy="1014412"/>
            <a:chOff x="246" y="1767"/>
            <a:chExt cx="557" cy="639"/>
          </a:xfrm>
        </p:grpSpPr>
        <p:grpSp>
          <p:nvGrpSpPr>
            <p:cNvPr id="47" name="Group 45">
              <a:extLst>
                <a:ext uri="{FF2B5EF4-FFF2-40B4-BE49-F238E27FC236}">
                  <a16:creationId xmlns:a16="http://schemas.microsoft.com/office/drawing/2014/main" id="{2448C913-C296-46E7-A698-B54FF19AC7A1}"/>
                </a:ext>
              </a:extLst>
            </p:cNvPr>
            <p:cNvGrpSpPr>
              <a:grpSpLocks/>
            </p:cNvGrpSpPr>
            <p:nvPr/>
          </p:nvGrpSpPr>
          <p:grpSpPr bwMode="auto">
            <a:xfrm>
              <a:off x="246" y="1943"/>
              <a:ext cx="557" cy="463"/>
              <a:chOff x="246" y="1943"/>
              <a:chExt cx="557" cy="463"/>
            </a:xfrm>
          </p:grpSpPr>
          <p:sp>
            <p:nvSpPr>
              <p:cNvPr id="100" name="Freeform 46">
                <a:extLst>
                  <a:ext uri="{FF2B5EF4-FFF2-40B4-BE49-F238E27FC236}">
                    <a16:creationId xmlns:a16="http://schemas.microsoft.com/office/drawing/2014/main" id="{E9C97AFA-38B0-4D33-9810-490B085F862B}"/>
                  </a:ext>
                </a:extLst>
              </p:cNvPr>
              <p:cNvSpPr>
                <a:spLocks/>
              </p:cNvSpPr>
              <p:nvPr/>
            </p:nvSpPr>
            <p:spPr bwMode="auto">
              <a:xfrm>
                <a:off x="373" y="2005"/>
                <a:ext cx="196" cy="295"/>
              </a:xfrm>
              <a:custGeom>
                <a:avLst/>
                <a:gdLst>
                  <a:gd name="T0" fmla="*/ 0 w 982"/>
                  <a:gd name="T1" fmla="*/ 0 h 1477"/>
                  <a:gd name="T2" fmla="*/ 0 w 982"/>
                  <a:gd name="T3" fmla="*/ 0 h 1477"/>
                  <a:gd name="T4" fmla="*/ 0 w 982"/>
                  <a:gd name="T5" fmla="*/ 0 h 1477"/>
                  <a:gd name="T6" fmla="*/ 0 w 982"/>
                  <a:gd name="T7" fmla="*/ 0 h 1477"/>
                  <a:gd name="T8" fmla="*/ 0 60000 65536"/>
                  <a:gd name="T9" fmla="*/ 0 60000 65536"/>
                  <a:gd name="T10" fmla="*/ 0 60000 65536"/>
                  <a:gd name="T11" fmla="*/ 0 60000 65536"/>
                  <a:gd name="T12" fmla="*/ 0 w 982"/>
                  <a:gd name="T13" fmla="*/ 0 h 1477"/>
                  <a:gd name="T14" fmla="*/ 982 w 982"/>
                  <a:gd name="T15" fmla="*/ 1477 h 1477"/>
                </a:gdLst>
                <a:ahLst/>
                <a:cxnLst>
                  <a:cxn ang="T8">
                    <a:pos x="T0" y="T1"/>
                  </a:cxn>
                  <a:cxn ang="T9">
                    <a:pos x="T2" y="T3"/>
                  </a:cxn>
                  <a:cxn ang="T10">
                    <a:pos x="T4" y="T5"/>
                  </a:cxn>
                  <a:cxn ang="T11">
                    <a:pos x="T6" y="T7"/>
                  </a:cxn>
                </a:cxnLst>
                <a:rect l="T12" t="T13" r="T14" b="T15"/>
                <a:pathLst>
                  <a:path w="982" h="1477">
                    <a:moveTo>
                      <a:pt x="652" y="26"/>
                    </a:moveTo>
                    <a:lnTo>
                      <a:pt x="982" y="1347"/>
                    </a:lnTo>
                    <a:lnTo>
                      <a:pt x="0" y="1477"/>
                    </a:lnTo>
                    <a:lnTo>
                      <a:pt x="252"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nvGrpSpPr>
              <p:cNvPr id="101" name="Group 47">
                <a:extLst>
                  <a:ext uri="{FF2B5EF4-FFF2-40B4-BE49-F238E27FC236}">
                    <a16:creationId xmlns:a16="http://schemas.microsoft.com/office/drawing/2014/main" id="{FFED628A-E2C6-48FF-9EEA-8335A6BBF2AE}"/>
                  </a:ext>
                </a:extLst>
              </p:cNvPr>
              <p:cNvGrpSpPr>
                <a:grpSpLocks/>
              </p:cNvGrpSpPr>
              <p:nvPr/>
            </p:nvGrpSpPr>
            <p:grpSpPr bwMode="auto">
              <a:xfrm>
                <a:off x="246" y="1943"/>
                <a:ext cx="551" cy="121"/>
                <a:chOff x="246" y="1943"/>
                <a:chExt cx="551" cy="121"/>
              </a:xfrm>
            </p:grpSpPr>
            <p:sp>
              <p:nvSpPr>
                <p:cNvPr id="103" name="Freeform 48">
                  <a:extLst>
                    <a:ext uri="{FF2B5EF4-FFF2-40B4-BE49-F238E27FC236}">
                      <a16:creationId xmlns:a16="http://schemas.microsoft.com/office/drawing/2014/main" id="{59EDD513-D1FD-45EB-8311-0CF7C168D64A}"/>
                    </a:ext>
                  </a:extLst>
                </p:cNvPr>
                <p:cNvSpPr>
                  <a:spLocks/>
                </p:cNvSpPr>
                <p:nvPr/>
              </p:nvSpPr>
              <p:spPr bwMode="auto">
                <a:xfrm>
                  <a:off x="246" y="1943"/>
                  <a:ext cx="551" cy="104"/>
                </a:xfrm>
                <a:custGeom>
                  <a:avLst/>
                  <a:gdLst>
                    <a:gd name="T0" fmla="*/ 0 w 2751"/>
                    <a:gd name="T1" fmla="*/ 0 h 522"/>
                    <a:gd name="T2" fmla="*/ 0 w 2751"/>
                    <a:gd name="T3" fmla="*/ 0 h 522"/>
                    <a:gd name="T4" fmla="*/ 0 w 2751"/>
                    <a:gd name="T5" fmla="*/ 0 h 522"/>
                    <a:gd name="T6" fmla="*/ 0 w 2751"/>
                    <a:gd name="T7" fmla="*/ 0 h 522"/>
                    <a:gd name="T8" fmla="*/ 0 w 2751"/>
                    <a:gd name="T9" fmla="*/ 0 h 522"/>
                    <a:gd name="T10" fmla="*/ 0 60000 65536"/>
                    <a:gd name="T11" fmla="*/ 0 60000 65536"/>
                    <a:gd name="T12" fmla="*/ 0 60000 65536"/>
                    <a:gd name="T13" fmla="*/ 0 60000 65536"/>
                    <a:gd name="T14" fmla="*/ 0 60000 65536"/>
                    <a:gd name="T15" fmla="*/ 0 w 2751"/>
                    <a:gd name="T16" fmla="*/ 0 h 522"/>
                    <a:gd name="T17" fmla="*/ 2751 w 2751"/>
                    <a:gd name="T18" fmla="*/ 522 h 522"/>
                  </a:gdLst>
                  <a:ahLst/>
                  <a:cxnLst>
                    <a:cxn ang="T10">
                      <a:pos x="T0" y="T1"/>
                    </a:cxn>
                    <a:cxn ang="T11">
                      <a:pos x="T2" y="T3"/>
                    </a:cxn>
                    <a:cxn ang="T12">
                      <a:pos x="T4" y="T5"/>
                    </a:cxn>
                    <a:cxn ang="T13">
                      <a:pos x="T6" y="T7"/>
                    </a:cxn>
                    <a:cxn ang="T14">
                      <a:pos x="T8" y="T9"/>
                    </a:cxn>
                  </a:cxnLst>
                  <a:rect l="T15" t="T16" r="T17" b="T18"/>
                  <a:pathLst>
                    <a:path w="2751" h="522">
                      <a:moveTo>
                        <a:pt x="2751" y="270"/>
                      </a:moveTo>
                      <a:lnTo>
                        <a:pt x="1016" y="522"/>
                      </a:lnTo>
                      <a:lnTo>
                        <a:pt x="0" y="132"/>
                      </a:lnTo>
                      <a:lnTo>
                        <a:pt x="1302" y="0"/>
                      </a:lnTo>
                      <a:lnTo>
                        <a:pt x="2751" y="270"/>
                      </a:lnTo>
                      <a:close/>
                    </a:path>
                  </a:pathLst>
                </a:custGeom>
                <a:solidFill>
                  <a:srgbClr val="FFFFFF"/>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04" name="Freeform 49">
                  <a:extLst>
                    <a:ext uri="{FF2B5EF4-FFF2-40B4-BE49-F238E27FC236}">
                      <a16:creationId xmlns:a16="http://schemas.microsoft.com/office/drawing/2014/main" id="{DAED0B13-41E7-455E-B7FE-1E886E1F605A}"/>
                    </a:ext>
                  </a:extLst>
                </p:cNvPr>
                <p:cNvSpPr>
                  <a:spLocks/>
                </p:cNvSpPr>
                <p:nvPr/>
              </p:nvSpPr>
              <p:spPr bwMode="auto">
                <a:xfrm>
                  <a:off x="450" y="1997"/>
                  <a:ext cx="345" cy="67"/>
                </a:xfrm>
                <a:custGeom>
                  <a:avLst/>
                  <a:gdLst>
                    <a:gd name="T0" fmla="*/ 0 w 1728"/>
                    <a:gd name="T1" fmla="*/ 0 h 337"/>
                    <a:gd name="T2" fmla="*/ 0 w 1728"/>
                    <a:gd name="T3" fmla="*/ 0 h 337"/>
                    <a:gd name="T4" fmla="*/ 0 w 1728"/>
                    <a:gd name="T5" fmla="*/ 0 h 337"/>
                    <a:gd name="T6" fmla="*/ 0 w 1728"/>
                    <a:gd name="T7" fmla="*/ 0 h 337"/>
                    <a:gd name="T8" fmla="*/ 0 w 1728"/>
                    <a:gd name="T9" fmla="*/ 0 h 337"/>
                    <a:gd name="T10" fmla="*/ 0 60000 65536"/>
                    <a:gd name="T11" fmla="*/ 0 60000 65536"/>
                    <a:gd name="T12" fmla="*/ 0 60000 65536"/>
                    <a:gd name="T13" fmla="*/ 0 60000 65536"/>
                    <a:gd name="T14" fmla="*/ 0 60000 65536"/>
                    <a:gd name="T15" fmla="*/ 0 w 1728"/>
                    <a:gd name="T16" fmla="*/ 0 h 337"/>
                    <a:gd name="T17" fmla="*/ 1728 w 1728"/>
                    <a:gd name="T18" fmla="*/ 337 h 337"/>
                  </a:gdLst>
                  <a:ahLst/>
                  <a:cxnLst>
                    <a:cxn ang="T10">
                      <a:pos x="T0" y="T1"/>
                    </a:cxn>
                    <a:cxn ang="T11">
                      <a:pos x="T2" y="T3"/>
                    </a:cxn>
                    <a:cxn ang="T12">
                      <a:pos x="T4" y="T5"/>
                    </a:cxn>
                    <a:cxn ang="T13">
                      <a:pos x="T6" y="T7"/>
                    </a:cxn>
                    <a:cxn ang="T14">
                      <a:pos x="T8" y="T9"/>
                    </a:cxn>
                  </a:cxnLst>
                  <a:rect l="T15" t="T16" r="T17" b="T18"/>
                  <a:pathLst>
                    <a:path w="1728" h="337">
                      <a:moveTo>
                        <a:pt x="1728" y="0"/>
                      </a:moveTo>
                      <a:lnTo>
                        <a:pt x="0" y="251"/>
                      </a:lnTo>
                      <a:lnTo>
                        <a:pt x="0" y="337"/>
                      </a:lnTo>
                      <a:lnTo>
                        <a:pt x="1728" y="88"/>
                      </a:lnTo>
                      <a:lnTo>
                        <a:pt x="1728" y="0"/>
                      </a:lnTo>
                      <a:close/>
                    </a:path>
                  </a:pathLst>
                </a:custGeom>
                <a:solidFill>
                  <a:srgbClr val="E0E0E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05" name="Freeform 50">
                  <a:extLst>
                    <a:ext uri="{FF2B5EF4-FFF2-40B4-BE49-F238E27FC236}">
                      <a16:creationId xmlns:a16="http://schemas.microsoft.com/office/drawing/2014/main" id="{A8E18B1C-FC34-4210-9CCB-9B63E03912E9}"/>
                    </a:ext>
                  </a:extLst>
                </p:cNvPr>
                <p:cNvSpPr>
                  <a:spLocks/>
                </p:cNvSpPr>
                <p:nvPr/>
              </p:nvSpPr>
              <p:spPr bwMode="auto">
                <a:xfrm>
                  <a:off x="246" y="1969"/>
                  <a:ext cx="204" cy="95"/>
                </a:xfrm>
                <a:custGeom>
                  <a:avLst/>
                  <a:gdLst>
                    <a:gd name="T0" fmla="*/ 0 w 1016"/>
                    <a:gd name="T1" fmla="*/ 0 h 476"/>
                    <a:gd name="T2" fmla="*/ 0 w 1016"/>
                    <a:gd name="T3" fmla="*/ 0 h 476"/>
                    <a:gd name="T4" fmla="*/ 0 w 1016"/>
                    <a:gd name="T5" fmla="*/ 0 h 476"/>
                    <a:gd name="T6" fmla="*/ 0 w 1016"/>
                    <a:gd name="T7" fmla="*/ 0 h 476"/>
                    <a:gd name="T8" fmla="*/ 0 w 1016"/>
                    <a:gd name="T9" fmla="*/ 0 h 476"/>
                    <a:gd name="T10" fmla="*/ 0 60000 65536"/>
                    <a:gd name="T11" fmla="*/ 0 60000 65536"/>
                    <a:gd name="T12" fmla="*/ 0 60000 65536"/>
                    <a:gd name="T13" fmla="*/ 0 60000 65536"/>
                    <a:gd name="T14" fmla="*/ 0 60000 65536"/>
                    <a:gd name="T15" fmla="*/ 0 w 1016"/>
                    <a:gd name="T16" fmla="*/ 0 h 476"/>
                    <a:gd name="T17" fmla="*/ 1016 w 1016"/>
                    <a:gd name="T18" fmla="*/ 476 h 476"/>
                  </a:gdLst>
                  <a:ahLst/>
                  <a:cxnLst>
                    <a:cxn ang="T10">
                      <a:pos x="T0" y="T1"/>
                    </a:cxn>
                    <a:cxn ang="T11">
                      <a:pos x="T2" y="T3"/>
                    </a:cxn>
                    <a:cxn ang="T12">
                      <a:pos x="T4" y="T5"/>
                    </a:cxn>
                    <a:cxn ang="T13">
                      <a:pos x="T6" y="T7"/>
                    </a:cxn>
                    <a:cxn ang="T14">
                      <a:pos x="T8" y="T9"/>
                    </a:cxn>
                  </a:cxnLst>
                  <a:rect l="T15" t="T16" r="T17" b="T18"/>
                  <a:pathLst>
                    <a:path w="1016" h="476">
                      <a:moveTo>
                        <a:pt x="1016" y="476"/>
                      </a:moveTo>
                      <a:lnTo>
                        <a:pt x="1016" y="390"/>
                      </a:lnTo>
                      <a:lnTo>
                        <a:pt x="0" y="0"/>
                      </a:lnTo>
                      <a:lnTo>
                        <a:pt x="0" y="60"/>
                      </a:lnTo>
                      <a:lnTo>
                        <a:pt x="1016" y="476"/>
                      </a:lnTo>
                      <a:close/>
                    </a:path>
                  </a:pathLst>
                </a:custGeom>
                <a:solidFill>
                  <a:srgbClr val="C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02" name="Freeform 51">
                <a:extLst>
                  <a:ext uri="{FF2B5EF4-FFF2-40B4-BE49-F238E27FC236}">
                    <a16:creationId xmlns:a16="http://schemas.microsoft.com/office/drawing/2014/main" id="{DC730442-8D8B-481F-BE07-6FE052E568DD}"/>
                  </a:ext>
                </a:extLst>
              </p:cNvPr>
              <p:cNvSpPr>
                <a:spLocks/>
              </p:cNvSpPr>
              <p:nvPr/>
            </p:nvSpPr>
            <p:spPr bwMode="auto">
              <a:xfrm>
                <a:off x="564" y="2028"/>
                <a:ext cx="239" cy="378"/>
              </a:xfrm>
              <a:custGeom>
                <a:avLst/>
                <a:gdLst>
                  <a:gd name="T0" fmla="*/ 0 w 1195"/>
                  <a:gd name="T1" fmla="*/ 0 h 1893"/>
                  <a:gd name="T2" fmla="*/ 0 w 1195"/>
                  <a:gd name="T3" fmla="*/ 0 h 1893"/>
                  <a:gd name="T4" fmla="*/ 0 w 1195"/>
                  <a:gd name="T5" fmla="*/ 0 h 1893"/>
                  <a:gd name="T6" fmla="*/ 0 w 1195"/>
                  <a:gd name="T7" fmla="*/ 0 h 1893"/>
                  <a:gd name="T8" fmla="*/ 0 60000 65536"/>
                  <a:gd name="T9" fmla="*/ 0 60000 65536"/>
                  <a:gd name="T10" fmla="*/ 0 60000 65536"/>
                  <a:gd name="T11" fmla="*/ 0 60000 65536"/>
                  <a:gd name="T12" fmla="*/ 0 w 1195"/>
                  <a:gd name="T13" fmla="*/ 0 h 1893"/>
                  <a:gd name="T14" fmla="*/ 1195 w 1195"/>
                  <a:gd name="T15" fmla="*/ 1893 h 1893"/>
                </a:gdLst>
                <a:ahLst/>
                <a:cxnLst>
                  <a:cxn ang="T8">
                    <a:pos x="T0" y="T1"/>
                  </a:cxn>
                  <a:cxn ang="T9">
                    <a:pos x="T2" y="T3"/>
                  </a:cxn>
                  <a:cxn ang="T10">
                    <a:pos x="T4" y="T5"/>
                  </a:cxn>
                  <a:cxn ang="T11">
                    <a:pos x="T6" y="T7"/>
                  </a:cxn>
                </a:cxnLst>
                <a:rect l="T12" t="T13" r="T14" b="T15"/>
                <a:pathLst>
                  <a:path w="1195" h="1893">
                    <a:moveTo>
                      <a:pt x="660" y="0"/>
                    </a:moveTo>
                    <a:lnTo>
                      <a:pt x="1195" y="1747"/>
                    </a:lnTo>
                    <a:lnTo>
                      <a:pt x="0" y="1893"/>
                    </a:lnTo>
                    <a:lnTo>
                      <a:pt x="191" y="35"/>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48" name="Group 52">
              <a:extLst>
                <a:ext uri="{FF2B5EF4-FFF2-40B4-BE49-F238E27FC236}">
                  <a16:creationId xmlns:a16="http://schemas.microsoft.com/office/drawing/2014/main" id="{EE7192C0-3C9B-4F7D-9665-EFAB3AB30C51}"/>
                </a:ext>
              </a:extLst>
            </p:cNvPr>
            <p:cNvGrpSpPr>
              <a:grpSpLocks/>
            </p:cNvGrpSpPr>
            <p:nvPr/>
          </p:nvGrpSpPr>
          <p:grpSpPr bwMode="auto">
            <a:xfrm>
              <a:off x="325" y="1767"/>
              <a:ext cx="383" cy="268"/>
              <a:chOff x="325" y="1767"/>
              <a:chExt cx="383" cy="268"/>
            </a:xfrm>
          </p:grpSpPr>
          <p:grpSp>
            <p:nvGrpSpPr>
              <p:cNvPr id="49" name="Group 53">
                <a:extLst>
                  <a:ext uri="{FF2B5EF4-FFF2-40B4-BE49-F238E27FC236}">
                    <a16:creationId xmlns:a16="http://schemas.microsoft.com/office/drawing/2014/main" id="{346D6364-2515-4C1F-B2BB-3885B92C4E01}"/>
                  </a:ext>
                </a:extLst>
              </p:cNvPr>
              <p:cNvGrpSpPr>
                <a:grpSpLocks/>
              </p:cNvGrpSpPr>
              <p:nvPr/>
            </p:nvGrpSpPr>
            <p:grpSpPr bwMode="auto">
              <a:xfrm>
                <a:off x="412" y="1767"/>
                <a:ext cx="296" cy="243"/>
                <a:chOff x="412" y="1767"/>
                <a:chExt cx="296" cy="243"/>
              </a:xfrm>
            </p:grpSpPr>
            <p:grpSp>
              <p:nvGrpSpPr>
                <p:cNvPr id="82" name="Group 54">
                  <a:extLst>
                    <a:ext uri="{FF2B5EF4-FFF2-40B4-BE49-F238E27FC236}">
                      <a16:creationId xmlns:a16="http://schemas.microsoft.com/office/drawing/2014/main" id="{849871C7-A05E-417C-89B3-ACA29D495CF2}"/>
                    </a:ext>
                  </a:extLst>
                </p:cNvPr>
                <p:cNvGrpSpPr>
                  <a:grpSpLocks/>
                </p:cNvGrpSpPr>
                <p:nvPr/>
              </p:nvGrpSpPr>
              <p:grpSpPr bwMode="auto">
                <a:xfrm>
                  <a:off x="412" y="1767"/>
                  <a:ext cx="296" cy="243"/>
                  <a:chOff x="412" y="1767"/>
                  <a:chExt cx="296" cy="243"/>
                </a:xfrm>
              </p:grpSpPr>
              <p:grpSp>
                <p:nvGrpSpPr>
                  <p:cNvPr id="91" name="Group 55">
                    <a:extLst>
                      <a:ext uri="{FF2B5EF4-FFF2-40B4-BE49-F238E27FC236}">
                        <a16:creationId xmlns:a16="http://schemas.microsoft.com/office/drawing/2014/main" id="{9B0B35C6-7D1C-459C-B59A-2B831A2C31A8}"/>
                      </a:ext>
                    </a:extLst>
                  </p:cNvPr>
                  <p:cNvGrpSpPr>
                    <a:grpSpLocks/>
                  </p:cNvGrpSpPr>
                  <p:nvPr/>
                </p:nvGrpSpPr>
                <p:grpSpPr bwMode="auto">
                  <a:xfrm>
                    <a:off x="412" y="1904"/>
                    <a:ext cx="296" cy="106"/>
                    <a:chOff x="412" y="1904"/>
                    <a:chExt cx="296" cy="106"/>
                  </a:xfrm>
                </p:grpSpPr>
                <p:sp>
                  <p:nvSpPr>
                    <p:cNvPr id="97" name="Freeform 56">
                      <a:extLst>
                        <a:ext uri="{FF2B5EF4-FFF2-40B4-BE49-F238E27FC236}">
                          <a16:creationId xmlns:a16="http://schemas.microsoft.com/office/drawing/2014/main" id="{8451EB34-4794-43DA-9CE3-3238D89FEA58}"/>
                        </a:ext>
                      </a:extLst>
                    </p:cNvPr>
                    <p:cNvSpPr>
                      <a:spLocks/>
                    </p:cNvSpPr>
                    <p:nvPr/>
                  </p:nvSpPr>
                  <p:spPr bwMode="auto">
                    <a:xfrm>
                      <a:off x="412" y="1904"/>
                      <a:ext cx="170" cy="106"/>
                    </a:xfrm>
                    <a:custGeom>
                      <a:avLst/>
                      <a:gdLst>
                        <a:gd name="T0" fmla="*/ 0 w 848"/>
                        <a:gd name="T1" fmla="*/ 0 h 530"/>
                        <a:gd name="T2" fmla="*/ 0 w 848"/>
                        <a:gd name="T3" fmla="*/ 0 h 530"/>
                        <a:gd name="T4" fmla="*/ 0 w 848"/>
                        <a:gd name="T5" fmla="*/ 0 h 530"/>
                        <a:gd name="T6" fmla="*/ 0 w 848"/>
                        <a:gd name="T7" fmla="*/ 0 h 530"/>
                        <a:gd name="T8" fmla="*/ 0 w 848"/>
                        <a:gd name="T9" fmla="*/ 0 h 530"/>
                        <a:gd name="T10" fmla="*/ 0 60000 65536"/>
                        <a:gd name="T11" fmla="*/ 0 60000 65536"/>
                        <a:gd name="T12" fmla="*/ 0 60000 65536"/>
                        <a:gd name="T13" fmla="*/ 0 60000 65536"/>
                        <a:gd name="T14" fmla="*/ 0 60000 65536"/>
                        <a:gd name="T15" fmla="*/ 0 w 848"/>
                        <a:gd name="T16" fmla="*/ 0 h 530"/>
                        <a:gd name="T17" fmla="*/ 848 w 848"/>
                        <a:gd name="T18" fmla="*/ 530 h 530"/>
                      </a:gdLst>
                      <a:ahLst/>
                      <a:cxnLst>
                        <a:cxn ang="T10">
                          <a:pos x="T0" y="T1"/>
                        </a:cxn>
                        <a:cxn ang="T11">
                          <a:pos x="T2" y="T3"/>
                        </a:cxn>
                        <a:cxn ang="T12">
                          <a:pos x="T4" y="T5"/>
                        </a:cxn>
                        <a:cxn ang="T13">
                          <a:pos x="T6" y="T7"/>
                        </a:cxn>
                        <a:cxn ang="T14">
                          <a:pos x="T8" y="T9"/>
                        </a:cxn>
                      </a:cxnLst>
                      <a:rect l="T15" t="T16" r="T17" b="T18"/>
                      <a:pathLst>
                        <a:path w="848" h="530">
                          <a:moveTo>
                            <a:pt x="848" y="162"/>
                          </a:moveTo>
                          <a:lnTo>
                            <a:pt x="848" y="530"/>
                          </a:lnTo>
                          <a:lnTo>
                            <a:pt x="0" y="258"/>
                          </a:lnTo>
                          <a:lnTo>
                            <a:pt x="0" y="0"/>
                          </a:lnTo>
                          <a:lnTo>
                            <a:pt x="848" y="162"/>
                          </a:lnTo>
                          <a:close/>
                        </a:path>
                      </a:pathLst>
                    </a:custGeom>
                    <a:solidFill>
                      <a:srgbClr val="A0A0A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8" name="Freeform 57">
                      <a:extLst>
                        <a:ext uri="{FF2B5EF4-FFF2-40B4-BE49-F238E27FC236}">
                          <a16:creationId xmlns:a16="http://schemas.microsoft.com/office/drawing/2014/main" id="{7CC335BC-FA5D-46EC-85A9-BA5456551318}"/>
                        </a:ext>
                      </a:extLst>
                    </p:cNvPr>
                    <p:cNvSpPr>
                      <a:spLocks/>
                    </p:cNvSpPr>
                    <p:nvPr/>
                  </p:nvSpPr>
                  <p:spPr bwMode="auto">
                    <a:xfrm>
                      <a:off x="582" y="1929"/>
                      <a:ext cx="126" cy="81"/>
                    </a:xfrm>
                    <a:custGeom>
                      <a:avLst/>
                      <a:gdLst>
                        <a:gd name="T0" fmla="*/ 0 w 631"/>
                        <a:gd name="T1" fmla="*/ 0 h 404"/>
                        <a:gd name="T2" fmla="*/ 0 w 631"/>
                        <a:gd name="T3" fmla="*/ 0 h 404"/>
                        <a:gd name="T4" fmla="*/ 0 w 631"/>
                        <a:gd name="T5" fmla="*/ 0 h 404"/>
                        <a:gd name="T6" fmla="*/ 0 w 631"/>
                        <a:gd name="T7" fmla="*/ 0 h 404"/>
                        <a:gd name="T8" fmla="*/ 0 w 631"/>
                        <a:gd name="T9" fmla="*/ 0 h 404"/>
                        <a:gd name="T10" fmla="*/ 0 60000 65536"/>
                        <a:gd name="T11" fmla="*/ 0 60000 65536"/>
                        <a:gd name="T12" fmla="*/ 0 60000 65536"/>
                        <a:gd name="T13" fmla="*/ 0 60000 65536"/>
                        <a:gd name="T14" fmla="*/ 0 60000 65536"/>
                        <a:gd name="T15" fmla="*/ 0 w 631"/>
                        <a:gd name="T16" fmla="*/ 0 h 404"/>
                        <a:gd name="T17" fmla="*/ 631 w 631"/>
                        <a:gd name="T18" fmla="*/ 404 h 404"/>
                      </a:gdLst>
                      <a:ahLst/>
                      <a:cxnLst>
                        <a:cxn ang="T10">
                          <a:pos x="T0" y="T1"/>
                        </a:cxn>
                        <a:cxn ang="T11">
                          <a:pos x="T2" y="T3"/>
                        </a:cxn>
                        <a:cxn ang="T12">
                          <a:pos x="T4" y="T5"/>
                        </a:cxn>
                        <a:cxn ang="T13">
                          <a:pos x="T6" y="T7"/>
                        </a:cxn>
                        <a:cxn ang="T14">
                          <a:pos x="T8" y="T9"/>
                        </a:cxn>
                      </a:cxnLst>
                      <a:rect l="T15" t="T16" r="T17" b="T18"/>
                      <a:pathLst>
                        <a:path w="631" h="404">
                          <a:moveTo>
                            <a:pt x="0" y="36"/>
                          </a:moveTo>
                          <a:lnTo>
                            <a:pt x="0" y="404"/>
                          </a:lnTo>
                          <a:lnTo>
                            <a:pt x="631" y="312"/>
                          </a:lnTo>
                          <a:lnTo>
                            <a:pt x="631" y="0"/>
                          </a:lnTo>
                          <a:lnTo>
                            <a:pt x="0" y="36"/>
                          </a:lnTo>
                          <a:close/>
                        </a:path>
                      </a:pathLst>
                    </a:custGeom>
                    <a:solidFill>
                      <a:srgbClr val="80808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9" name="Freeform 58">
                      <a:extLst>
                        <a:ext uri="{FF2B5EF4-FFF2-40B4-BE49-F238E27FC236}">
                          <a16:creationId xmlns:a16="http://schemas.microsoft.com/office/drawing/2014/main" id="{F9A18E4E-B8A8-44DA-AEC5-CB8A69C85F82}"/>
                        </a:ext>
                      </a:extLst>
                    </p:cNvPr>
                    <p:cNvSpPr>
                      <a:spLocks/>
                    </p:cNvSpPr>
                    <p:nvPr/>
                  </p:nvSpPr>
                  <p:spPr bwMode="auto">
                    <a:xfrm>
                      <a:off x="412" y="1904"/>
                      <a:ext cx="296" cy="32"/>
                    </a:xfrm>
                    <a:custGeom>
                      <a:avLst/>
                      <a:gdLst>
                        <a:gd name="T0" fmla="*/ 0 w 1479"/>
                        <a:gd name="T1" fmla="*/ 0 h 162"/>
                        <a:gd name="T2" fmla="*/ 0 w 1479"/>
                        <a:gd name="T3" fmla="*/ 0 h 162"/>
                        <a:gd name="T4" fmla="*/ 0 w 1479"/>
                        <a:gd name="T5" fmla="*/ 0 h 162"/>
                        <a:gd name="T6" fmla="*/ 0 w 1479"/>
                        <a:gd name="T7" fmla="*/ 0 h 162"/>
                        <a:gd name="T8" fmla="*/ 0 w 1479"/>
                        <a:gd name="T9" fmla="*/ 0 h 162"/>
                        <a:gd name="T10" fmla="*/ 0 60000 65536"/>
                        <a:gd name="T11" fmla="*/ 0 60000 65536"/>
                        <a:gd name="T12" fmla="*/ 0 60000 65536"/>
                        <a:gd name="T13" fmla="*/ 0 60000 65536"/>
                        <a:gd name="T14" fmla="*/ 0 60000 65536"/>
                        <a:gd name="T15" fmla="*/ 0 w 1479"/>
                        <a:gd name="T16" fmla="*/ 0 h 162"/>
                        <a:gd name="T17" fmla="*/ 1479 w 1479"/>
                        <a:gd name="T18" fmla="*/ 162 h 162"/>
                      </a:gdLst>
                      <a:ahLst/>
                      <a:cxnLst>
                        <a:cxn ang="T10">
                          <a:pos x="T0" y="T1"/>
                        </a:cxn>
                        <a:cxn ang="T11">
                          <a:pos x="T2" y="T3"/>
                        </a:cxn>
                        <a:cxn ang="T12">
                          <a:pos x="T4" y="T5"/>
                        </a:cxn>
                        <a:cxn ang="T13">
                          <a:pos x="T6" y="T7"/>
                        </a:cxn>
                        <a:cxn ang="T14">
                          <a:pos x="T8" y="T9"/>
                        </a:cxn>
                      </a:cxnLst>
                      <a:rect l="T15" t="T16" r="T17" b="T18"/>
                      <a:pathLst>
                        <a:path w="1479" h="162">
                          <a:moveTo>
                            <a:pt x="1479" y="126"/>
                          </a:moveTo>
                          <a:lnTo>
                            <a:pt x="842" y="162"/>
                          </a:lnTo>
                          <a:lnTo>
                            <a:pt x="0" y="0"/>
                          </a:lnTo>
                          <a:lnTo>
                            <a:pt x="619" y="0"/>
                          </a:lnTo>
                          <a:lnTo>
                            <a:pt x="1479" y="126"/>
                          </a:lnTo>
                          <a:close/>
                        </a:path>
                      </a:pathLst>
                    </a:custGeom>
                    <a:solidFill>
                      <a:srgbClr val="C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92" name="Freeform 59">
                    <a:extLst>
                      <a:ext uri="{FF2B5EF4-FFF2-40B4-BE49-F238E27FC236}">
                        <a16:creationId xmlns:a16="http://schemas.microsoft.com/office/drawing/2014/main" id="{81EEFAF2-E4E4-4095-BF3F-56D0BB90098F}"/>
                      </a:ext>
                    </a:extLst>
                  </p:cNvPr>
                  <p:cNvSpPr>
                    <a:spLocks/>
                  </p:cNvSpPr>
                  <p:nvPr/>
                </p:nvSpPr>
                <p:spPr bwMode="auto">
                  <a:xfrm>
                    <a:off x="504" y="1895"/>
                    <a:ext cx="108" cy="30"/>
                  </a:xfrm>
                  <a:custGeom>
                    <a:avLst/>
                    <a:gdLst>
                      <a:gd name="T0" fmla="*/ 0 w 538"/>
                      <a:gd name="T1" fmla="*/ 0 h 151"/>
                      <a:gd name="T2" fmla="*/ 0 w 538"/>
                      <a:gd name="T3" fmla="*/ 0 h 151"/>
                      <a:gd name="T4" fmla="*/ 0 w 538"/>
                      <a:gd name="T5" fmla="*/ 0 h 151"/>
                      <a:gd name="T6" fmla="*/ 0 w 538"/>
                      <a:gd name="T7" fmla="*/ 0 h 151"/>
                      <a:gd name="T8" fmla="*/ 0 w 538"/>
                      <a:gd name="T9" fmla="*/ 0 h 151"/>
                      <a:gd name="T10" fmla="*/ 0 w 538"/>
                      <a:gd name="T11" fmla="*/ 0 h 151"/>
                      <a:gd name="T12" fmla="*/ 0 60000 65536"/>
                      <a:gd name="T13" fmla="*/ 0 60000 65536"/>
                      <a:gd name="T14" fmla="*/ 0 60000 65536"/>
                      <a:gd name="T15" fmla="*/ 0 60000 65536"/>
                      <a:gd name="T16" fmla="*/ 0 60000 65536"/>
                      <a:gd name="T17" fmla="*/ 0 60000 65536"/>
                      <a:gd name="T18" fmla="*/ 0 w 538"/>
                      <a:gd name="T19" fmla="*/ 0 h 151"/>
                      <a:gd name="T20" fmla="*/ 538 w 5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538" h="151">
                        <a:moveTo>
                          <a:pt x="538" y="86"/>
                        </a:moveTo>
                        <a:lnTo>
                          <a:pt x="538" y="135"/>
                        </a:lnTo>
                        <a:lnTo>
                          <a:pt x="287" y="151"/>
                        </a:lnTo>
                        <a:lnTo>
                          <a:pt x="0" y="97"/>
                        </a:lnTo>
                        <a:lnTo>
                          <a:pt x="0" y="0"/>
                        </a:lnTo>
                        <a:lnTo>
                          <a:pt x="538" y="86"/>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nvGrpSpPr>
                  <p:cNvPr id="93" name="Group 60">
                    <a:extLst>
                      <a:ext uri="{FF2B5EF4-FFF2-40B4-BE49-F238E27FC236}">
                        <a16:creationId xmlns:a16="http://schemas.microsoft.com/office/drawing/2014/main" id="{510610AC-63B0-46B1-A8AC-BF7C044E5FD9}"/>
                      </a:ext>
                    </a:extLst>
                  </p:cNvPr>
                  <p:cNvGrpSpPr>
                    <a:grpSpLocks/>
                  </p:cNvGrpSpPr>
                  <p:nvPr/>
                </p:nvGrpSpPr>
                <p:grpSpPr bwMode="auto">
                  <a:xfrm>
                    <a:off x="446" y="1767"/>
                    <a:ext cx="239" cy="151"/>
                    <a:chOff x="446" y="1767"/>
                    <a:chExt cx="239" cy="151"/>
                  </a:xfrm>
                </p:grpSpPr>
                <p:sp>
                  <p:nvSpPr>
                    <p:cNvPr id="94" name="Freeform 61">
                      <a:extLst>
                        <a:ext uri="{FF2B5EF4-FFF2-40B4-BE49-F238E27FC236}">
                          <a16:creationId xmlns:a16="http://schemas.microsoft.com/office/drawing/2014/main" id="{9A8A848F-0302-462B-A451-AD3F3DAB72DA}"/>
                        </a:ext>
                      </a:extLst>
                    </p:cNvPr>
                    <p:cNvSpPr>
                      <a:spLocks/>
                    </p:cNvSpPr>
                    <p:nvPr/>
                  </p:nvSpPr>
                  <p:spPr bwMode="auto">
                    <a:xfrm>
                      <a:off x="446" y="1767"/>
                      <a:ext cx="137" cy="148"/>
                    </a:xfrm>
                    <a:custGeom>
                      <a:avLst/>
                      <a:gdLst>
                        <a:gd name="T0" fmla="*/ 0 w 686"/>
                        <a:gd name="T1" fmla="*/ 0 h 740"/>
                        <a:gd name="T2" fmla="*/ 0 w 686"/>
                        <a:gd name="T3" fmla="*/ 0 h 740"/>
                        <a:gd name="T4" fmla="*/ 0 w 686"/>
                        <a:gd name="T5" fmla="*/ 0 h 740"/>
                        <a:gd name="T6" fmla="*/ 0 w 686"/>
                        <a:gd name="T7" fmla="*/ 0 h 740"/>
                        <a:gd name="T8" fmla="*/ 0 w 686"/>
                        <a:gd name="T9" fmla="*/ 0 h 740"/>
                        <a:gd name="T10" fmla="*/ 0 60000 65536"/>
                        <a:gd name="T11" fmla="*/ 0 60000 65536"/>
                        <a:gd name="T12" fmla="*/ 0 60000 65536"/>
                        <a:gd name="T13" fmla="*/ 0 60000 65536"/>
                        <a:gd name="T14" fmla="*/ 0 60000 65536"/>
                        <a:gd name="T15" fmla="*/ 0 w 686"/>
                        <a:gd name="T16" fmla="*/ 0 h 740"/>
                        <a:gd name="T17" fmla="*/ 686 w 686"/>
                        <a:gd name="T18" fmla="*/ 740 h 740"/>
                      </a:gdLst>
                      <a:ahLst/>
                      <a:cxnLst>
                        <a:cxn ang="T10">
                          <a:pos x="T0" y="T1"/>
                        </a:cxn>
                        <a:cxn ang="T11">
                          <a:pos x="T2" y="T3"/>
                        </a:cxn>
                        <a:cxn ang="T12">
                          <a:pos x="T4" y="T5"/>
                        </a:cxn>
                        <a:cxn ang="T13">
                          <a:pos x="T6" y="T7"/>
                        </a:cxn>
                        <a:cxn ang="T14">
                          <a:pos x="T8" y="T9"/>
                        </a:cxn>
                      </a:cxnLst>
                      <a:rect l="T15" t="T16" r="T17" b="T18"/>
                      <a:pathLst>
                        <a:path w="686" h="740">
                          <a:moveTo>
                            <a:pt x="589" y="740"/>
                          </a:moveTo>
                          <a:lnTo>
                            <a:pt x="686" y="24"/>
                          </a:lnTo>
                          <a:lnTo>
                            <a:pt x="95" y="0"/>
                          </a:lnTo>
                          <a:lnTo>
                            <a:pt x="0" y="638"/>
                          </a:lnTo>
                          <a:lnTo>
                            <a:pt x="589" y="740"/>
                          </a:lnTo>
                          <a:close/>
                        </a:path>
                      </a:pathLst>
                    </a:custGeom>
                    <a:solidFill>
                      <a:srgbClr val="A0A0A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5" name="Freeform 62">
                      <a:extLst>
                        <a:ext uri="{FF2B5EF4-FFF2-40B4-BE49-F238E27FC236}">
                          <a16:creationId xmlns:a16="http://schemas.microsoft.com/office/drawing/2014/main" id="{EE24FF72-4E7A-4B01-BDB9-09F033F34783}"/>
                        </a:ext>
                      </a:extLst>
                    </p:cNvPr>
                    <p:cNvSpPr>
                      <a:spLocks/>
                    </p:cNvSpPr>
                    <p:nvPr/>
                  </p:nvSpPr>
                  <p:spPr bwMode="auto">
                    <a:xfrm>
                      <a:off x="564" y="1771"/>
                      <a:ext cx="121" cy="147"/>
                    </a:xfrm>
                    <a:custGeom>
                      <a:avLst/>
                      <a:gdLst>
                        <a:gd name="T0" fmla="*/ 0 w 608"/>
                        <a:gd name="T1" fmla="*/ 0 h 735"/>
                        <a:gd name="T2" fmla="*/ 0 w 608"/>
                        <a:gd name="T3" fmla="*/ 0 h 735"/>
                        <a:gd name="T4" fmla="*/ 0 w 608"/>
                        <a:gd name="T5" fmla="*/ 0 h 735"/>
                        <a:gd name="T6" fmla="*/ 0 w 608"/>
                        <a:gd name="T7" fmla="*/ 0 h 735"/>
                        <a:gd name="T8" fmla="*/ 0 w 608"/>
                        <a:gd name="T9" fmla="*/ 0 h 735"/>
                        <a:gd name="T10" fmla="*/ 0 60000 65536"/>
                        <a:gd name="T11" fmla="*/ 0 60000 65536"/>
                        <a:gd name="T12" fmla="*/ 0 60000 65536"/>
                        <a:gd name="T13" fmla="*/ 0 60000 65536"/>
                        <a:gd name="T14" fmla="*/ 0 60000 65536"/>
                        <a:gd name="T15" fmla="*/ 0 w 608"/>
                        <a:gd name="T16" fmla="*/ 0 h 735"/>
                        <a:gd name="T17" fmla="*/ 608 w 608"/>
                        <a:gd name="T18" fmla="*/ 735 h 735"/>
                      </a:gdLst>
                      <a:ahLst/>
                      <a:cxnLst>
                        <a:cxn ang="T10">
                          <a:pos x="T0" y="T1"/>
                        </a:cxn>
                        <a:cxn ang="T11">
                          <a:pos x="T2" y="T3"/>
                        </a:cxn>
                        <a:cxn ang="T12">
                          <a:pos x="T4" y="T5"/>
                        </a:cxn>
                        <a:cxn ang="T13">
                          <a:pos x="T6" y="T7"/>
                        </a:cxn>
                        <a:cxn ang="T14">
                          <a:pos x="T8" y="T9"/>
                        </a:cxn>
                      </a:cxnLst>
                      <a:rect l="T15" t="T16" r="T17" b="T18"/>
                      <a:pathLst>
                        <a:path w="608" h="735">
                          <a:moveTo>
                            <a:pt x="97" y="0"/>
                          </a:moveTo>
                          <a:lnTo>
                            <a:pt x="608" y="163"/>
                          </a:lnTo>
                          <a:lnTo>
                            <a:pt x="536" y="735"/>
                          </a:lnTo>
                          <a:lnTo>
                            <a:pt x="0" y="717"/>
                          </a:lnTo>
                          <a:lnTo>
                            <a:pt x="97" y="0"/>
                          </a:lnTo>
                          <a:close/>
                        </a:path>
                      </a:pathLst>
                    </a:custGeom>
                    <a:solidFill>
                      <a:srgbClr val="80808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6" name="Freeform 63">
                      <a:extLst>
                        <a:ext uri="{FF2B5EF4-FFF2-40B4-BE49-F238E27FC236}">
                          <a16:creationId xmlns:a16="http://schemas.microsoft.com/office/drawing/2014/main" id="{C87B498C-C623-479C-A3A7-B7C95BB6552A}"/>
                        </a:ext>
                      </a:extLst>
                    </p:cNvPr>
                    <p:cNvSpPr>
                      <a:spLocks/>
                    </p:cNvSpPr>
                    <p:nvPr/>
                  </p:nvSpPr>
                  <p:spPr bwMode="auto">
                    <a:xfrm>
                      <a:off x="462" y="1781"/>
                      <a:ext cx="98" cy="112"/>
                    </a:xfrm>
                    <a:custGeom>
                      <a:avLst/>
                      <a:gdLst>
                        <a:gd name="T0" fmla="*/ 0 w 493"/>
                        <a:gd name="T1" fmla="*/ 0 h 557"/>
                        <a:gd name="T2" fmla="*/ 0 w 493"/>
                        <a:gd name="T3" fmla="*/ 0 h 557"/>
                        <a:gd name="T4" fmla="*/ 0 w 493"/>
                        <a:gd name="T5" fmla="*/ 0 h 557"/>
                        <a:gd name="T6" fmla="*/ 0 w 493"/>
                        <a:gd name="T7" fmla="*/ 0 h 557"/>
                        <a:gd name="T8" fmla="*/ 0 w 493"/>
                        <a:gd name="T9" fmla="*/ 0 h 557"/>
                        <a:gd name="T10" fmla="*/ 0 60000 65536"/>
                        <a:gd name="T11" fmla="*/ 0 60000 65536"/>
                        <a:gd name="T12" fmla="*/ 0 60000 65536"/>
                        <a:gd name="T13" fmla="*/ 0 60000 65536"/>
                        <a:gd name="T14" fmla="*/ 0 60000 65536"/>
                        <a:gd name="T15" fmla="*/ 0 w 493"/>
                        <a:gd name="T16" fmla="*/ 0 h 557"/>
                        <a:gd name="T17" fmla="*/ 493 w 493"/>
                        <a:gd name="T18" fmla="*/ 557 h 557"/>
                      </a:gdLst>
                      <a:ahLst/>
                      <a:cxnLst>
                        <a:cxn ang="T10">
                          <a:pos x="T0" y="T1"/>
                        </a:cxn>
                        <a:cxn ang="T11">
                          <a:pos x="T2" y="T3"/>
                        </a:cxn>
                        <a:cxn ang="T12">
                          <a:pos x="T4" y="T5"/>
                        </a:cxn>
                        <a:cxn ang="T13">
                          <a:pos x="T6" y="T7"/>
                        </a:cxn>
                        <a:cxn ang="T14">
                          <a:pos x="T8" y="T9"/>
                        </a:cxn>
                      </a:cxnLst>
                      <a:rect l="T15" t="T16" r="T17" b="T18"/>
                      <a:pathLst>
                        <a:path w="493" h="557">
                          <a:moveTo>
                            <a:pt x="493" y="25"/>
                          </a:moveTo>
                          <a:lnTo>
                            <a:pt x="423" y="557"/>
                          </a:lnTo>
                          <a:lnTo>
                            <a:pt x="0" y="494"/>
                          </a:lnTo>
                          <a:lnTo>
                            <a:pt x="73" y="0"/>
                          </a:lnTo>
                          <a:lnTo>
                            <a:pt x="493" y="25"/>
                          </a:lnTo>
                          <a:close/>
                        </a:path>
                      </a:pathLst>
                    </a:custGeom>
                    <a:solidFill>
                      <a:srgbClr val="0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nvGrpSpPr>
                <p:cNvPr id="83" name="Group 64">
                  <a:extLst>
                    <a:ext uri="{FF2B5EF4-FFF2-40B4-BE49-F238E27FC236}">
                      <a16:creationId xmlns:a16="http://schemas.microsoft.com/office/drawing/2014/main" id="{F3400C99-E7C0-4FFF-8E89-438ABF368F0F}"/>
                    </a:ext>
                  </a:extLst>
                </p:cNvPr>
                <p:cNvGrpSpPr>
                  <a:grpSpLocks/>
                </p:cNvGrpSpPr>
                <p:nvPr/>
              </p:nvGrpSpPr>
              <p:grpSpPr bwMode="auto">
                <a:xfrm>
                  <a:off x="424" y="1915"/>
                  <a:ext cx="97" cy="69"/>
                  <a:chOff x="424" y="1915"/>
                  <a:chExt cx="97" cy="69"/>
                </a:xfrm>
              </p:grpSpPr>
              <p:sp>
                <p:nvSpPr>
                  <p:cNvPr id="84" name="Freeform 65">
                    <a:extLst>
                      <a:ext uri="{FF2B5EF4-FFF2-40B4-BE49-F238E27FC236}">
                        <a16:creationId xmlns:a16="http://schemas.microsoft.com/office/drawing/2014/main" id="{B8B4276F-5629-45DD-9C58-7211E652CADC}"/>
                      </a:ext>
                    </a:extLst>
                  </p:cNvPr>
                  <p:cNvSpPr>
                    <a:spLocks/>
                  </p:cNvSpPr>
                  <p:nvPr/>
                </p:nvSpPr>
                <p:spPr bwMode="auto">
                  <a:xfrm>
                    <a:off x="424" y="1915"/>
                    <a:ext cx="97" cy="69"/>
                  </a:xfrm>
                  <a:custGeom>
                    <a:avLst/>
                    <a:gdLst>
                      <a:gd name="T0" fmla="*/ 0 w 483"/>
                      <a:gd name="T1" fmla="*/ 0 h 346"/>
                      <a:gd name="T2" fmla="*/ 0 w 483"/>
                      <a:gd name="T3" fmla="*/ 0 h 346"/>
                      <a:gd name="T4" fmla="*/ 0 w 483"/>
                      <a:gd name="T5" fmla="*/ 0 h 346"/>
                      <a:gd name="T6" fmla="*/ 0 w 483"/>
                      <a:gd name="T7" fmla="*/ 0 h 346"/>
                      <a:gd name="T8" fmla="*/ 0 w 483"/>
                      <a:gd name="T9" fmla="*/ 0 h 346"/>
                      <a:gd name="T10" fmla="*/ 0 60000 65536"/>
                      <a:gd name="T11" fmla="*/ 0 60000 65536"/>
                      <a:gd name="T12" fmla="*/ 0 60000 65536"/>
                      <a:gd name="T13" fmla="*/ 0 60000 65536"/>
                      <a:gd name="T14" fmla="*/ 0 60000 65536"/>
                      <a:gd name="T15" fmla="*/ 0 w 483"/>
                      <a:gd name="T16" fmla="*/ 0 h 346"/>
                      <a:gd name="T17" fmla="*/ 483 w 483"/>
                      <a:gd name="T18" fmla="*/ 346 h 346"/>
                    </a:gdLst>
                    <a:ahLst/>
                    <a:cxnLst>
                      <a:cxn ang="T10">
                        <a:pos x="T0" y="T1"/>
                      </a:cxn>
                      <a:cxn ang="T11">
                        <a:pos x="T2" y="T3"/>
                      </a:cxn>
                      <a:cxn ang="T12">
                        <a:pos x="T4" y="T5"/>
                      </a:cxn>
                      <a:cxn ang="T13">
                        <a:pos x="T6" y="T7"/>
                      </a:cxn>
                      <a:cxn ang="T14">
                        <a:pos x="T8" y="T9"/>
                      </a:cxn>
                    </a:cxnLst>
                    <a:rect l="T15" t="T16" r="T17" b="T18"/>
                    <a:pathLst>
                      <a:path w="483" h="346">
                        <a:moveTo>
                          <a:pt x="0" y="0"/>
                        </a:moveTo>
                        <a:lnTo>
                          <a:pt x="483" y="104"/>
                        </a:lnTo>
                        <a:lnTo>
                          <a:pt x="483" y="346"/>
                        </a:lnTo>
                        <a:lnTo>
                          <a:pt x="0" y="195"/>
                        </a:lnTo>
                        <a:lnTo>
                          <a:pt x="0" y="0"/>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5" name="Line 66">
                    <a:extLst>
                      <a:ext uri="{FF2B5EF4-FFF2-40B4-BE49-F238E27FC236}">
                        <a16:creationId xmlns:a16="http://schemas.microsoft.com/office/drawing/2014/main" id="{B5C2EA57-3200-46C3-A122-A8B49727544D}"/>
                      </a:ext>
                    </a:extLst>
                  </p:cNvPr>
                  <p:cNvSpPr>
                    <a:spLocks noChangeShapeType="1"/>
                  </p:cNvSpPr>
                  <p:nvPr/>
                </p:nvSpPr>
                <p:spPr bwMode="auto">
                  <a:xfrm flipH="1" flipV="1">
                    <a:off x="433" y="1933"/>
                    <a:ext cx="26" cy="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6" name="Line 67">
                    <a:extLst>
                      <a:ext uri="{FF2B5EF4-FFF2-40B4-BE49-F238E27FC236}">
                        <a16:creationId xmlns:a16="http://schemas.microsoft.com/office/drawing/2014/main" id="{32331F34-03A5-4774-B715-7D71D3C0F70C}"/>
                      </a:ext>
                    </a:extLst>
                  </p:cNvPr>
                  <p:cNvSpPr>
                    <a:spLocks noChangeShapeType="1"/>
                  </p:cNvSpPr>
                  <p:nvPr/>
                </p:nvSpPr>
                <p:spPr bwMode="auto">
                  <a:xfrm>
                    <a:off x="472" y="1941"/>
                    <a:ext cx="34" cy="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7" name="Line 68">
                    <a:extLst>
                      <a:ext uri="{FF2B5EF4-FFF2-40B4-BE49-F238E27FC236}">
                        <a16:creationId xmlns:a16="http://schemas.microsoft.com/office/drawing/2014/main" id="{25AAA782-35BC-4383-8473-7874F1B2C294}"/>
                      </a:ext>
                    </a:extLst>
                  </p:cNvPr>
                  <p:cNvSpPr>
                    <a:spLocks noChangeShapeType="1"/>
                  </p:cNvSpPr>
                  <p:nvPr/>
                </p:nvSpPr>
                <p:spPr bwMode="auto">
                  <a:xfrm>
                    <a:off x="465" y="1924"/>
                    <a:ext cx="1" cy="4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8" name="Line 69">
                    <a:extLst>
                      <a:ext uri="{FF2B5EF4-FFF2-40B4-BE49-F238E27FC236}">
                        <a16:creationId xmlns:a16="http://schemas.microsoft.com/office/drawing/2014/main" id="{54320A70-C3E9-4831-BF4D-0D41954B3E87}"/>
                      </a:ext>
                    </a:extLst>
                  </p:cNvPr>
                  <p:cNvSpPr>
                    <a:spLocks noChangeShapeType="1"/>
                  </p:cNvSpPr>
                  <p:nvPr/>
                </p:nvSpPr>
                <p:spPr bwMode="auto">
                  <a:xfrm>
                    <a:off x="511" y="1934"/>
                    <a:ext cx="1" cy="4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9" name="Line 70">
                    <a:extLst>
                      <a:ext uri="{FF2B5EF4-FFF2-40B4-BE49-F238E27FC236}">
                        <a16:creationId xmlns:a16="http://schemas.microsoft.com/office/drawing/2014/main" id="{30143D60-64D6-4568-A077-A01A479B1383}"/>
                      </a:ext>
                    </a:extLst>
                  </p:cNvPr>
                  <p:cNvSpPr>
                    <a:spLocks noChangeShapeType="1"/>
                  </p:cNvSpPr>
                  <p:nvPr/>
                </p:nvSpPr>
                <p:spPr bwMode="auto">
                  <a:xfrm>
                    <a:off x="425" y="1933"/>
                    <a:ext cx="88"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0" name="Line 71">
                    <a:extLst>
                      <a:ext uri="{FF2B5EF4-FFF2-40B4-BE49-F238E27FC236}">
                        <a16:creationId xmlns:a16="http://schemas.microsoft.com/office/drawing/2014/main" id="{55BD56D3-C85C-4706-9C3B-21EE95838BA6}"/>
                      </a:ext>
                    </a:extLst>
                  </p:cNvPr>
                  <p:cNvSpPr>
                    <a:spLocks noChangeShapeType="1"/>
                  </p:cNvSpPr>
                  <p:nvPr/>
                </p:nvSpPr>
                <p:spPr bwMode="auto">
                  <a:xfrm flipH="1" flipV="1">
                    <a:off x="424" y="1926"/>
                    <a:ext cx="89" cy="2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nvGrpSpPr>
              <p:cNvPr id="50" name="Group 72">
                <a:extLst>
                  <a:ext uri="{FF2B5EF4-FFF2-40B4-BE49-F238E27FC236}">
                    <a16:creationId xmlns:a16="http://schemas.microsoft.com/office/drawing/2014/main" id="{80FEFC98-6319-47D1-B1C9-934D0116D7A6}"/>
                  </a:ext>
                </a:extLst>
              </p:cNvPr>
              <p:cNvGrpSpPr>
                <a:grpSpLocks/>
              </p:cNvGrpSpPr>
              <p:nvPr/>
            </p:nvGrpSpPr>
            <p:grpSpPr bwMode="auto">
              <a:xfrm>
                <a:off x="325" y="1917"/>
                <a:ext cx="231" cy="118"/>
                <a:chOff x="325" y="1917"/>
                <a:chExt cx="231" cy="118"/>
              </a:xfrm>
            </p:grpSpPr>
            <p:grpSp>
              <p:nvGrpSpPr>
                <p:cNvPr id="51" name="Group 73">
                  <a:extLst>
                    <a:ext uri="{FF2B5EF4-FFF2-40B4-BE49-F238E27FC236}">
                      <a16:creationId xmlns:a16="http://schemas.microsoft.com/office/drawing/2014/main" id="{464E1C20-D849-466F-A035-9F226348ABFA}"/>
                    </a:ext>
                  </a:extLst>
                </p:cNvPr>
                <p:cNvGrpSpPr>
                  <a:grpSpLocks/>
                </p:cNvGrpSpPr>
                <p:nvPr/>
              </p:nvGrpSpPr>
              <p:grpSpPr bwMode="auto">
                <a:xfrm>
                  <a:off x="504" y="1981"/>
                  <a:ext cx="37" cy="28"/>
                  <a:chOff x="504" y="1981"/>
                  <a:chExt cx="37" cy="28"/>
                </a:xfrm>
              </p:grpSpPr>
              <p:sp>
                <p:nvSpPr>
                  <p:cNvPr id="80" name="Freeform 74">
                    <a:extLst>
                      <a:ext uri="{FF2B5EF4-FFF2-40B4-BE49-F238E27FC236}">
                        <a16:creationId xmlns:a16="http://schemas.microsoft.com/office/drawing/2014/main" id="{3595B7A5-01E2-4D6D-B3B6-325AA2E5F4B9}"/>
                      </a:ext>
                    </a:extLst>
                  </p:cNvPr>
                  <p:cNvSpPr>
                    <a:spLocks/>
                  </p:cNvSpPr>
                  <p:nvPr/>
                </p:nvSpPr>
                <p:spPr bwMode="auto">
                  <a:xfrm>
                    <a:off x="531" y="1981"/>
                    <a:ext cx="10" cy="28"/>
                  </a:xfrm>
                  <a:custGeom>
                    <a:avLst/>
                    <a:gdLst>
                      <a:gd name="T0" fmla="*/ 0 w 53"/>
                      <a:gd name="T1" fmla="*/ 0 h 140"/>
                      <a:gd name="T2" fmla="*/ 0 w 53"/>
                      <a:gd name="T3" fmla="*/ 0 h 140"/>
                      <a:gd name="T4" fmla="*/ 0 w 53"/>
                      <a:gd name="T5" fmla="*/ 0 h 140"/>
                      <a:gd name="T6" fmla="*/ 0 w 53"/>
                      <a:gd name="T7" fmla="*/ 0 h 140"/>
                      <a:gd name="T8" fmla="*/ 0 w 53"/>
                      <a:gd name="T9" fmla="*/ 0 h 140"/>
                      <a:gd name="T10" fmla="*/ 0 60000 65536"/>
                      <a:gd name="T11" fmla="*/ 0 60000 65536"/>
                      <a:gd name="T12" fmla="*/ 0 60000 65536"/>
                      <a:gd name="T13" fmla="*/ 0 60000 65536"/>
                      <a:gd name="T14" fmla="*/ 0 60000 65536"/>
                      <a:gd name="T15" fmla="*/ 0 w 53"/>
                      <a:gd name="T16" fmla="*/ 0 h 140"/>
                      <a:gd name="T17" fmla="*/ 53 w 53"/>
                      <a:gd name="T18" fmla="*/ 140 h 140"/>
                    </a:gdLst>
                    <a:ahLst/>
                    <a:cxnLst>
                      <a:cxn ang="T10">
                        <a:pos x="T0" y="T1"/>
                      </a:cxn>
                      <a:cxn ang="T11">
                        <a:pos x="T2" y="T3"/>
                      </a:cxn>
                      <a:cxn ang="T12">
                        <a:pos x="T4" y="T5"/>
                      </a:cxn>
                      <a:cxn ang="T13">
                        <a:pos x="T6" y="T7"/>
                      </a:cxn>
                      <a:cxn ang="T14">
                        <a:pos x="T8" y="T9"/>
                      </a:cxn>
                    </a:cxnLst>
                    <a:rect l="T15" t="T16" r="T17" b="T18"/>
                    <a:pathLst>
                      <a:path w="53" h="140">
                        <a:moveTo>
                          <a:pt x="37" y="0"/>
                        </a:moveTo>
                        <a:lnTo>
                          <a:pt x="53" y="131"/>
                        </a:lnTo>
                        <a:lnTo>
                          <a:pt x="14" y="140"/>
                        </a:lnTo>
                        <a:lnTo>
                          <a:pt x="0" y="6"/>
                        </a:lnTo>
                        <a:lnTo>
                          <a:pt x="37" y="0"/>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1" name="Freeform 75">
                    <a:extLst>
                      <a:ext uri="{FF2B5EF4-FFF2-40B4-BE49-F238E27FC236}">
                        <a16:creationId xmlns:a16="http://schemas.microsoft.com/office/drawing/2014/main" id="{850DA80B-84D2-4393-8EAD-B9B31CB5031C}"/>
                      </a:ext>
                    </a:extLst>
                  </p:cNvPr>
                  <p:cNvSpPr>
                    <a:spLocks/>
                  </p:cNvSpPr>
                  <p:nvPr/>
                </p:nvSpPr>
                <p:spPr bwMode="auto">
                  <a:xfrm>
                    <a:off x="504" y="1985"/>
                    <a:ext cx="29" cy="24"/>
                  </a:xfrm>
                  <a:custGeom>
                    <a:avLst/>
                    <a:gdLst>
                      <a:gd name="T0" fmla="*/ 0 w 148"/>
                      <a:gd name="T1" fmla="*/ 0 h 122"/>
                      <a:gd name="T2" fmla="*/ 0 w 148"/>
                      <a:gd name="T3" fmla="*/ 0 h 122"/>
                      <a:gd name="T4" fmla="*/ 0 w 148"/>
                      <a:gd name="T5" fmla="*/ 0 h 122"/>
                      <a:gd name="T6" fmla="*/ 0 w 148"/>
                      <a:gd name="T7" fmla="*/ 0 h 122"/>
                      <a:gd name="T8" fmla="*/ 0 w 148"/>
                      <a:gd name="T9" fmla="*/ 0 h 122"/>
                      <a:gd name="T10" fmla="*/ 0 w 148"/>
                      <a:gd name="T11" fmla="*/ 0 h 122"/>
                      <a:gd name="T12" fmla="*/ 0 w 148"/>
                      <a:gd name="T13" fmla="*/ 0 h 122"/>
                      <a:gd name="T14" fmla="*/ 0 60000 65536"/>
                      <a:gd name="T15" fmla="*/ 0 60000 65536"/>
                      <a:gd name="T16" fmla="*/ 0 60000 65536"/>
                      <a:gd name="T17" fmla="*/ 0 60000 65536"/>
                      <a:gd name="T18" fmla="*/ 0 60000 65536"/>
                      <a:gd name="T19" fmla="*/ 0 60000 65536"/>
                      <a:gd name="T20" fmla="*/ 0 60000 65536"/>
                      <a:gd name="T21" fmla="*/ 0 w 148"/>
                      <a:gd name="T22" fmla="*/ 0 h 122"/>
                      <a:gd name="T23" fmla="*/ 148 w 148"/>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122">
                        <a:moveTo>
                          <a:pt x="136" y="5"/>
                        </a:moveTo>
                        <a:lnTo>
                          <a:pt x="148" y="122"/>
                        </a:lnTo>
                        <a:lnTo>
                          <a:pt x="0" y="61"/>
                        </a:lnTo>
                        <a:lnTo>
                          <a:pt x="58" y="43"/>
                        </a:lnTo>
                        <a:lnTo>
                          <a:pt x="111" y="70"/>
                        </a:lnTo>
                        <a:lnTo>
                          <a:pt x="94" y="0"/>
                        </a:lnTo>
                        <a:lnTo>
                          <a:pt x="136" y="5"/>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52" name="Group 76">
                  <a:extLst>
                    <a:ext uri="{FF2B5EF4-FFF2-40B4-BE49-F238E27FC236}">
                      <a16:creationId xmlns:a16="http://schemas.microsoft.com/office/drawing/2014/main" id="{722740BC-9C40-4218-B7FB-2B5A25D6A3BD}"/>
                    </a:ext>
                  </a:extLst>
                </p:cNvPr>
                <p:cNvGrpSpPr>
                  <a:grpSpLocks/>
                </p:cNvGrpSpPr>
                <p:nvPr/>
              </p:nvGrpSpPr>
              <p:grpSpPr bwMode="auto">
                <a:xfrm>
                  <a:off x="325" y="1917"/>
                  <a:ext cx="231" cy="118"/>
                  <a:chOff x="325" y="1917"/>
                  <a:chExt cx="231" cy="118"/>
                </a:xfrm>
              </p:grpSpPr>
              <p:sp>
                <p:nvSpPr>
                  <p:cNvPr id="53" name="Freeform 77">
                    <a:extLst>
                      <a:ext uri="{FF2B5EF4-FFF2-40B4-BE49-F238E27FC236}">
                        <a16:creationId xmlns:a16="http://schemas.microsoft.com/office/drawing/2014/main" id="{6B66F128-624E-481C-952E-721F1C6E96BD}"/>
                      </a:ext>
                    </a:extLst>
                  </p:cNvPr>
                  <p:cNvSpPr>
                    <a:spLocks/>
                  </p:cNvSpPr>
                  <p:nvPr/>
                </p:nvSpPr>
                <p:spPr bwMode="auto">
                  <a:xfrm>
                    <a:off x="326" y="1917"/>
                    <a:ext cx="226" cy="105"/>
                  </a:xfrm>
                  <a:custGeom>
                    <a:avLst/>
                    <a:gdLst>
                      <a:gd name="T0" fmla="*/ 0 w 1132"/>
                      <a:gd name="T1" fmla="*/ 0 h 525"/>
                      <a:gd name="T2" fmla="*/ 0 w 1132"/>
                      <a:gd name="T3" fmla="*/ 0 h 525"/>
                      <a:gd name="T4" fmla="*/ 0 w 1132"/>
                      <a:gd name="T5" fmla="*/ 0 h 525"/>
                      <a:gd name="T6" fmla="*/ 0 w 1132"/>
                      <a:gd name="T7" fmla="*/ 0 h 525"/>
                      <a:gd name="T8" fmla="*/ 0 w 1132"/>
                      <a:gd name="T9" fmla="*/ 0 h 525"/>
                      <a:gd name="T10" fmla="*/ 0 60000 65536"/>
                      <a:gd name="T11" fmla="*/ 0 60000 65536"/>
                      <a:gd name="T12" fmla="*/ 0 60000 65536"/>
                      <a:gd name="T13" fmla="*/ 0 60000 65536"/>
                      <a:gd name="T14" fmla="*/ 0 60000 65536"/>
                      <a:gd name="T15" fmla="*/ 0 w 1132"/>
                      <a:gd name="T16" fmla="*/ 0 h 525"/>
                      <a:gd name="T17" fmla="*/ 1132 w 1132"/>
                      <a:gd name="T18" fmla="*/ 525 h 525"/>
                    </a:gdLst>
                    <a:ahLst/>
                    <a:cxnLst>
                      <a:cxn ang="T10">
                        <a:pos x="T0" y="T1"/>
                      </a:cxn>
                      <a:cxn ang="T11">
                        <a:pos x="T2" y="T3"/>
                      </a:cxn>
                      <a:cxn ang="T12">
                        <a:pos x="T4" y="T5"/>
                      </a:cxn>
                      <a:cxn ang="T13">
                        <a:pos x="T6" y="T7"/>
                      </a:cxn>
                      <a:cxn ang="T14">
                        <a:pos x="T8" y="T9"/>
                      </a:cxn>
                    </a:cxnLst>
                    <a:rect l="T15" t="T16" r="T17" b="T18"/>
                    <a:pathLst>
                      <a:path w="1132" h="525">
                        <a:moveTo>
                          <a:pt x="1132" y="223"/>
                        </a:moveTo>
                        <a:lnTo>
                          <a:pt x="589" y="525"/>
                        </a:lnTo>
                        <a:lnTo>
                          <a:pt x="0" y="230"/>
                        </a:lnTo>
                        <a:lnTo>
                          <a:pt x="452" y="0"/>
                        </a:lnTo>
                        <a:lnTo>
                          <a:pt x="1132" y="223"/>
                        </a:lnTo>
                        <a:close/>
                      </a:path>
                    </a:pathLst>
                  </a:custGeom>
                  <a:solidFill>
                    <a:srgbClr val="80808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4" name="Freeform 78">
                    <a:extLst>
                      <a:ext uri="{FF2B5EF4-FFF2-40B4-BE49-F238E27FC236}">
                        <a16:creationId xmlns:a16="http://schemas.microsoft.com/office/drawing/2014/main" id="{F519E155-D193-453F-B5F2-4AF0D7854C78}"/>
                      </a:ext>
                    </a:extLst>
                  </p:cNvPr>
                  <p:cNvSpPr>
                    <a:spLocks/>
                  </p:cNvSpPr>
                  <p:nvPr/>
                </p:nvSpPr>
                <p:spPr bwMode="auto">
                  <a:xfrm>
                    <a:off x="443" y="1961"/>
                    <a:ext cx="113" cy="74"/>
                  </a:xfrm>
                  <a:custGeom>
                    <a:avLst/>
                    <a:gdLst>
                      <a:gd name="T0" fmla="*/ 0 w 566"/>
                      <a:gd name="T1" fmla="*/ 0 h 371"/>
                      <a:gd name="T2" fmla="*/ 0 w 566"/>
                      <a:gd name="T3" fmla="*/ 0 h 371"/>
                      <a:gd name="T4" fmla="*/ 0 w 566"/>
                      <a:gd name="T5" fmla="*/ 0 h 371"/>
                      <a:gd name="T6" fmla="*/ 0 w 566"/>
                      <a:gd name="T7" fmla="*/ 0 h 371"/>
                      <a:gd name="T8" fmla="*/ 0 w 566"/>
                      <a:gd name="T9" fmla="*/ 0 h 371"/>
                      <a:gd name="T10" fmla="*/ 0 60000 65536"/>
                      <a:gd name="T11" fmla="*/ 0 60000 65536"/>
                      <a:gd name="T12" fmla="*/ 0 60000 65536"/>
                      <a:gd name="T13" fmla="*/ 0 60000 65536"/>
                      <a:gd name="T14" fmla="*/ 0 60000 65536"/>
                      <a:gd name="T15" fmla="*/ 0 w 566"/>
                      <a:gd name="T16" fmla="*/ 0 h 371"/>
                      <a:gd name="T17" fmla="*/ 566 w 566"/>
                      <a:gd name="T18" fmla="*/ 371 h 371"/>
                    </a:gdLst>
                    <a:ahLst/>
                    <a:cxnLst>
                      <a:cxn ang="T10">
                        <a:pos x="T0" y="T1"/>
                      </a:cxn>
                      <a:cxn ang="T11">
                        <a:pos x="T2" y="T3"/>
                      </a:cxn>
                      <a:cxn ang="T12">
                        <a:pos x="T4" y="T5"/>
                      </a:cxn>
                      <a:cxn ang="T13">
                        <a:pos x="T6" y="T7"/>
                      </a:cxn>
                      <a:cxn ang="T14">
                        <a:pos x="T8" y="T9"/>
                      </a:cxn>
                    </a:cxnLst>
                    <a:rect l="T15" t="T16" r="T17" b="T18"/>
                    <a:pathLst>
                      <a:path w="566" h="371">
                        <a:moveTo>
                          <a:pt x="547" y="0"/>
                        </a:moveTo>
                        <a:lnTo>
                          <a:pt x="0" y="307"/>
                        </a:lnTo>
                        <a:lnTo>
                          <a:pt x="16" y="371"/>
                        </a:lnTo>
                        <a:lnTo>
                          <a:pt x="566" y="60"/>
                        </a:lnTo>
                        <a:lnTo>
                          <a:pt x="547" y="0"/>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5" name="Freeform 79">
                    <a:extLst>
                      <a:ext uri="{FF2B5EF4-FFF2-40B4-BE49-F238E27FC236}">
                        <a16:creationId xmlns:a16="http://schemas.microsoft.com/office/drawing/2014/main" id="{F68A425B-BCAB-4AD5-A57C-54484BAF6B35}"/>
                      </a:ext>
                    </a:extLst>
                  </p:cNvPr>
                  <p:cNvSpPr>
                    <a:spLocks/>
                  </p:cNvSpPr>
                  <p:nvPr/>
                </p:nvSpPr>
                <p:spPr bwMode="auto">
                  <a:xfrm>
                    <a:off x="325" y="1963"/>
                    <a:ext cx="121" cy="72"/>
                  </a:xfrm>
                  <a:custGeom>
                    <a:avLst/>
                    <a:gdLst>
                      <a:gd name="T0" fmla="*/ 0 w 605"/>
                      <a:gd name="T1" fmla="*/ 0 h 363"/>
                      <a:gd name="T2" fmla="*/ 0 w 605"/>
                      <a:gd name="T3" fmla="*/ 0 h 363"/>
                      <a:gd name="T4" fmla="*/ 0 w 605"/>
                      <a:gd name="T5" fmla="*/ 0 h 363"/>
                      <a:gd name="T6" fmla="*/ 0 w 605"/>
                      <a:gd name="T7" fmla="*/ 0 h 363"/>
                      <a:gd name="T8" fmla="*/ 0 w 605"/>
                      <a:gd name="T9" fmla="*/ 0 h 363"/>
                      <a:gd name="T10" fmla="*/ 0 60000 65536"/>
                      <a:gd name="T11" fmla="*/ 0 60000 65536"/>
                      <a:gd name="T12" fmla="*/ 0 60000 65536"/>
                      <a:gd name="T13" fmla="*/ 0 60000 65536"/>
                      <a:gd name="T14" fmla="*/ 0 60000 65536"/>
                      <a:gd name="T15" fmla="*/ 0 w 605"/>
                      <a:gd name="T16" fmla="*/ 0 h 363"/>
                      <a:gd name="T17" fmla="*/ 605 w 605"/>
                      <a:gd name="T18" fmla="*/ 363 h 363"/>
                    </a:gdLst>
                    <a:ahLst/>
                    <a:cxnLst>
                      <a:cxn ang="T10">
                        <a:pos x="T0" y="T1"/>
                      </a:cxn>
                      <a:cxn ang="T11">
                        <a:pos x="T2" y="T3"/>
                      </a:cxn>
                      <a:cxn ang="T12">
                        <a:pos x="T4" y="T5"/>
                      </a:cxn>
                      <a:cxn ang="T13">
                        <a:pos x="T6" y="T7"/>
                      </a:cxn>
                      <a:cxn ang="T14">
                        <a:pos x="T8" y="T9"/>
                      </a:cxn>
                    </a:cxnLst>
                    <a:rect l="T15" t="T16" r="T17" b="T18"/>
                    <a:pathLst>
                      <a:path w="605" h="363">
                        <a:moveTo>
                          <a:pt x="605" y="363"/>
                        </a:moveTo>
                        <a:lnTo>
                          <a:pt x="587" y="295"/>
                        </a:lnTo>
                        <a:lnTo>
                          <a:pt x="0" y="0"/>
                        </a:lnTo>
                        <a:lnTo>
                          <a:pt x="21" y="53"/>
                        </a:lnTo>
                        <a:lnTo>
                          <a:pt x="605" y="363"/>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6" name="Freeform 80">
                    <a:extLst>
                      <a:ext uri="{FF2B5EF4-FFF2-40B4-BE49-F238E27FC236}">
                        <a16:creationId xmlns:a16="http://schemas.microsoft.com/office/drawing/2014/main" id="{691E2A84-5A8D-4E04-A868-1A24F978BBCC}"/>
                      </a:ext>
                    </a:extLst>
                  </p:cNvPr>
                  <p:cNvSpPr>
                    <a:spLocks/>
                  </p:cNvSpPr>
                  <p:nvPr/>
                </p:nvSpPr>
                <p:spPr bwMode="auto">
                  <a:xfrm>
                    <a:off x="417" y="1966"/>
                    <a:ext cx="90" cy="46"/>
                  </a:xfrm>
                  <a:custGeom>
                    <a:avLst/>
                    <a:gdLst>
                      <a:gd name="T0" fmla="*/ 0 w 454"/>
                      <a:gd name="T1" fmla="*/ 0 h 230"/>
                      <a:gd name="T2" fmla="*/ 0 w 454"/>
                      <a:gd name="T3" fmla="*/ 0 h 230"/>
                      <a:gd name="T4" fmla="*/ 0 w 454"/>
                      <a:gd name="T5" fmla="*/ 0 h 230"/>
                      <a:gd name="T6" fmla="*/ 0 w 454"/>
                      <a:gd name="T7" fmla="*/ 0 h 230"/>
                      <a:gd name="T8" fmla="*/ 0 w 454"/>
                      <a:gd name="T9" fmla="*/ 0 h 230"/>
                      <a:gd name="T10" fmla="*/ 0 60000 65536"/>
                      <a:gd name="T11" fmla="*/ 0 60000 65536"/>
                      <a:gd name="T12" fmla="*/ 0 60000 65536"/>
                      <a:gd name="T13" fmla="*/ 0 60000 65536"/>
                      <a:gd name="T14" fmla="*/ 0 60000 65536"/>
                      <a:gd name="T15" fmla="*/ 0 w 454"/>
                      <a:gd name="T16" fmla="*/ 0 h 230"/>
                      <a:gd name="T17" fmla="*/ 454 w 454"/>
                      <a:gd name="T18" fmla="*/ 230 h 230"/>
                    </a:gdLst>
                    <a:ahLst/>
                    <a:cxnLst>
                      <a:cxn ang="T10">
                        <a:pos x="T0" y="T1"/>
                      </a:cxn>
                      <a:cxn ang="T11">
                        <a:pos x="T2" y="T3"/>
                      </a:cxn>
                      <a:cxn ang="T12">
                        <a:pos x="T4" y="T5"/>
                      </a:cxn>
                      <a:cxn ang="T13">
                        <a:pos x="T6" y="T7"/>
                      </a:cxn>
                      <a:cxn ang="T14">
                        <a:pos x="T8" y="T9"/>
                      </a:cxn>
                    </a:cxnLst>
                    <a:rect l="T15" t="T16" r="T17" b="T18"/>
                    <a:pathLst>
                      <a:path w="454" h="230">
                        <a:moveTo>
                          <a:pt x="454" y="59"/>
                        </a:moveTo>
                        <a:lnTo>
                          <a:pt x="297" y="0"/>
                        </a:lnTo>
                        <a:lnTo>
                          <a:pt x="0" y="161"/>
                        </a:lnTo>
                        <a:lnTo>
                          <a:pt x="151" y="230"/>
                        </a:lnTo>
                        <a:lnTo>
                          <a:pt x="454" y="5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7" name="Freeform 81">
                    <a:extLst>
                      <a:ext uri="{FF2B5EF4-FFF2-40B4-BE49-F238E27FC236}">
                        <a16:creationId xmlns:a16="http://schemas.microsoft.com/office/drawing/2014/main" id="{B107A0C5-0AF4-4638-B766-A28022C4D48B}"/>
                      </a:ext>
                    </a:extLst>
                  </p:cNvPr>
                  <p:cNvSpPr>
                    <a:spLocks/>
                  </p:cNvSpPr>
                  <p:nvPr/>
                </p:nvSpPr>
                <p:spPr bwMode="auto">
                  <a:xfrm>
                    <a:off x="336" y="1934"/>
                    <a:ext cx="134" cy="61"/>
                  </a:xfrm>
                  <a:custGeom>
                    <a:avLst/>
                    <a:gdLst>
                      <a:gd name="T0" fmla="*/ 0 w 669"/>
                      <a:gd name="T1" fmla="*/ 0 h 309"/>
                      <a:gd name="T2" fmla="*/ 0 w 669"/>
                      <a:gd name="T3" fmla="*/ 0 h 309"/>
                      <a:gd name="T4" fmla="*/ 0 w 669"/>
                      <a:gd name="T5" fmla="*/ 0 h 309"/>
                      <a:gd name="T6" fmla="*/ 0 w 669"/>
                      <a:gd name="T7" fmla="*/ 0 h 309"/>
                      <a:gd name="T8" fmla="*/ 0 w 669"/>
                      <a:gd name="T9" fmla="*/ 0 h 309"/>
                      <a:gd name="T10" fmla="*/ 0 60000 65536"/>
                      <a:gd name="T11" fmla="*/ 0 60000 65536"/>
                      <a:gd name="T12" fmla="*/ 0 60000 65536"/>
                      <a:gd name="T13" fmla="*/ 0 60000 65536"/>
                      <a:gd name="T14" fmla="*/ 0 60000 65536"/>
                      <a:gd name="T15" fmla="*/ 0 w 669"/>
                      <a:gd name="T16" fmla="*/ 0 h 309"/>
                      <a:gd name="T17" fmla="*/ 669 w 669"/>
                      <a:gd name="T18" fmla="*/ 309 h 309"/>
                    </a:gdLst>
                    <a:ahLst/>
                    <a:cxnLst>
                      <a:cxn ang="T10">
                        <a:pos x="T0" y="T1"/>
                      </a:cxn>
                      <a:cxn ang="T11">
                        <a:pos x="T2" y="T3"/>
                      </a:cxn>
                      <a:cxn ang="T12">
                        <a:pos x="T4" y="T5"/>
                      </a:cxn>
                      <a:cxn ang="T13">
                        <a:pos x="T6" y="T7"/>
                      </a:cxn>
                      <a:cxn ang="T14">
                        <a:pos x="T8" y="T9"/>
                      </a:cxn>
                    </a:cxnLst>
                    <a:rect l="T15" t="T16" r="T17" b="T18"/>
                    <a:pathLst>
                      <a:path w="669" h="309">
                        <a:moveTo>
                          <a:pt x="669" y="150"/>
                        </a:moveTo>
                        <a:lnTo>
                          <a:pt x="377" y="309"/>
                        </a:lnTo>
                        <a:lnTo>
                          <a:pt x="0" y="132"/>
                        </a:lnTo>
                        <a:lnTo>
                          <a:pt x="273" y="0"/>
                        </a:lnTo>
                        <a:lnTo>
                          <a:pt x="669" y="15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8" name="Freeform 82">
                    <a:extLst>
                      <a:ext uri="{FF2B5EF4-FFF2-40B4-BE49-F238E27FC236}">
                        <a16:creationId xmlns:a16="http://schemas.microsoft.com/office/drawing/2014/main" id="{9F1D2A65-6042-44E6-8C79-29C688DF6F9A}"/>
                      </a:ext>
                    </a:extLst>
                  </p:cNvPr>
                  <p:cNvSpPr>
                    <a:spLocks/>
                  </p:cNvSpPr>
                  <p:nvPr/>
                </p:nvSpPr>
                <p:spPr bwMode="auto">
                  <a:xfrm>
                    <a:off x="393" y="1920"/>
                    <a:ext cx="148" cy="57"/>
                  </a:xfrm>
                  <a:custGeom>
                    <a:avLst/>
                    <a:gdLst>
                      <a:gd name="T0" fmla="*/ 0 w 738"/>
                      <a:gd name="T1" fmla="*/ 0 h 283"/>
                      <a:gd name="T2" fmla="*/ 0 w 738"/>
                      <a:gd name="T3" fmla="*/ 0 h 283"/>
                      <a:gd name="T4" fmla="*/ 0 w 738"/>
                      <a:gd name="T5" fmla="*/ 0 h 283"/>
                      <a:gd name="T6" fmla="*/ 0 w 738"/>
                      <a:gd name="T7" fmla="*/ 0 h 283"/>
                      <a:gd name="T8" fmla="*/ 0 w 738"/>
                      <a:gd name="T9" fmla="*/ 0 h 283"/>
                      <a:gd name="T10" fmla="*/ 0 60000 65536"/>
                      <a:gd name="T11" fmla="*/ 0 60000 65536"/>
                      <a:gd name="T12" fmla="*/ 0 60000 65536"/>
                      <a:gd name="T13" fmla="*/ 0 60000 65536"/>
                      <a:gd name="T14" fmla="*/ 0 60000 65536"/>
                      <a:gd name="T15" fmla="*/ 0 w 738"/>
                      <a:gd name="T16" fmla="*/ 0 h 283"/>
                      <a:gd name="T17" fmla="*/ 738 w 738"/>
                      <a:gd name="T18" fmla="*/ 283 h 283"/>
                    </a:gdLst>
                    <a:ahLst/>
                    <a:cxnLst>
                      <a:cxn ang="T10">
                        <a:pos x="T0" y="T1"/>
                      </a:cxn>
                      <a:cxn ang="T11">
                        <a:pos x="T2" y="T3"/>
                      </a:cxn>
                      <a:cxn ang="T12">
                        <a:pos x="T4" y="T5"/>
                      </a:cxn>
                      <a:cxn ang="T13">
                        <a:pos x="T6" y="T7"/>
                      </a:cxn>
                      <a:cxn ang="T14">
                        <a:pos x="T8" y="T9"/>
                      </a:cxn>
                    </a:cxnLst>
                    <a:rect l="T15" t="T16" r="T17" b="T18"/>
                    <a:pathLst>
                      <a:path w="738" h="283">
                        <a:moveTo>
                          <a:pt x="584" y="283"/>
                        </a:moveTo>
                        <a:lnTo>
                          <a:pt x="738" y="205"/>
                        </a:lnTo>
                        <a:lnTo>
                          <a:pt x="118" y="0"/>
                        </a:lnTo>
                        <a:lnTo>
                          <a:pt x="0" y="60"/>
                        </a:lnTo>
                        <a:lnTo>
                          <a:pt x="584" y="283"/>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9" name="Line 83">
                    <a:extLst>
                      <a:ext uri="{FF2B5EF4-FFF2-40B4-BE49-F238E27FC236}">
                        <a16:creationId xmlns:a16="http://schemas.microsoft.com/office/drawing/2014/main" id="{A3DFA83C-106E-450A-9F82-7C80E6146E6D}"/>
                      </a:ext>
                    </a:extLst>
                  </p:cNvPr>
                  <p:cNvSpPr>
                    <a:spLocks noChangeShapeType="1"/>
                  </p:cNvSpPr>
                  <p:nvPr/>
                </p:nvSpPr>
                <p:spPr bwMode="auto">
                  <a:xfrm flipH="1" flipV="1">
                    <a:off x="411" y="1923"/>
                    <a:ext cx="128" cy="4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0" name="Line 84">
                    <a:extLst>
                      <a:ext uri="{FF2B5EF4-FFF2-40B4-BE49-F238E27FC236}">
                        <a16:creationId xmlns:a16="http://schemas.microsoft.com/office/drawing/2014/main" id="{19FCAF28-40AA-40A3-9BF4-73F345DC3216}"/>
                      </a:ext>
                    </a:extLst>
                  </p:cNvPr>
                  <p:cNvSpPr>
                    <a:spLocks noChangeShapeType="1"/>
                  </p:cNvSpPr>
                  <p:nvPr/>
                </p:nvSpPr>
                <p:spPr bwMode="auto">
                  <a:xfrm flipH="1" flipV="1">
                    <a:off x="404" y="1925"/>
                    <a:ext cx="124" cy="45"/>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1" name="Line 85">
                    <a:extLst>
                      <a:ext uri="{FF2B5EF4-FFF2-40B4-BE49-F238E27FC236}">
                        <a16:creationId xmlns:a16="http://schemas.microsoft.com/office/drawing/2014/main" id="{B2A533D4-A47C-48AA-8938-B62A43B7BB20}"/>
                      </a:ext>
                    </a:extLst>
                  </p:cNvPr>
                  <p:cNvSpPr>
                    <a:spLocks noChangeShapeType="1"/>
                  </p:cNvSpPr>
                  <p:nvPr/>
                </p:nvSpPr>
                <p:spPr bwMode="auto">
                  <a:xfrm flipH="1" flipV="1">
                    <a:off x="399" y="1930"/>
                    <a:ext cx="121" cy="46"/>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2" name="Line 86">
                    <a:extLst>
                      <a:ext uri="{FF2B5EF4-FFF2-40B4-BE49-F238E27FC236}">
                        <a16:creationId xmlns:a16="http://schemas.microsoft.com/office/drawing/2014/main" id="{83B378FA-A03C-4790-B19B-14452BF531E9}"/>
                      </a:ext>
                    </a:extLst>
                  </p:cNvPr>
                  <p:cNvSpPr>
                    <a:spLocks noChangeShapeType="1"/>
                  </p:cNvSpPr>
                  <p:nvPr/>
                </p:nvSpPr>
                <p:spPr bwMode="auto">
                  <a:xfrm flipH="1" flipV="1">
                    <a:off x="384" y="1937"/>
                    <a:ext cx="119" cy="4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3" name="Line 87">
                    <a:extLst>
                      <a:ext uri="{FF2B5EF4-FFF2-40B4-BE49-F238E27FC236}">
                        <a16:creationId xmlns:a16="http://schemas.microsoft.com/office/drawing/2014/main" id="{723E14E9-A092-4795-9371-F1DB93FDE546}"/>
                      </a:ext>
                    </a:extLst>
                  </p:cNvPr>
                  <p:cNvSpPr>
                    <a:spLocks noChangeShapeType="1"/>
                  </p:cNvSpPr>
                  <p:nvPr/>
                </p:nvSpPr>
                <p:spPr bwMode="auto">
                  <a:xfrm flipH="1" flipV="1">
                    <a:off x="375" y="1942"/>
                    <a:ext cx="118" cy="4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4" name="Line 88">
                    <a:extLst>
                      <a:ext uri="{FF2B5EF4-FFF2-40B4-BE49-F238E27FC236}">
                        <a16:creationId xmlns:a16="http://schemas.microsoft.com/office/drawing/2014/main" id="{7E44A11F-8386-4FBD-BE6E-9E7691450727}"/>
                      </a:ext>
                    </a:extLst>
                  </p:cNvPr>
                  <p:cNvSpPr>
                    <a:spLocks noChangeShapeType="1"/>
                  </p:cNvSpPr>
                  <p:nvPr/>
                </p:nvSpPr>
                <p:spPr bwMode="auto">
                  <a:xfrm flipH="1" flipV="1">
                    <a:off x="365" y="1946"/>
                    <a:ext cx="119" cy="5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5" name="Line 89">
                    <a:extLst>
                      <a:ext uri="{FF2B5EF4-FFF2-40B4-BE49-F238E27FC236}">
                        <a16:creationId xmlns:a16="http://schemas.microsoft.com/office/drawing/2014/main" id="{81016EE9-9943-4F5D-83A4-E0CD77D0FDED}"/>
                      </a:ext>
                    </a:extLst>
                  </p:cNvPr>
                  <p:cNvSpPr>
                    <a:spLocks noChangeShapeType="1"/>
                  </p:cNvSpPr>
                  <p:nvPr/>
                </p:nvSpPr>
                <p:spPr bwMode="auto">
                  <a:xfrm flipH="1" flipV="1">
                    <a:off x="358" y="1951"/>
                    <a:ext cx="114" cy="50"/>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6" name="Line 90">
                    <a:extLst>
                      <a:ext uri="{FF2B5EF4-FFF2-40B4-BE49-F238E27FC236}">
                        <a16:creationId xmlns:a16="http://schemas.microsoft.com/office/drawing/2014/main" id="{8AD41468-6870-43A5-8958-B9DC8A71159A}"/>
                      </a:ext>
                    </a:extLst>
                  </p:cNvPr>
                  <p:cNvSpPr>
                    <a:spLocks noChangeShapeType="1"/>
                  </p:cNvSpPr>
                  <p:nvPr/>
                </p:nvSpPr>
                <p:spPr bwMode="auto">
                  <a:xfrm flipH="1" flipV="1">
                    <a:off x="347" y="1956"/>
                    <a:ext cx="114" cy="5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7" name="Line 91">
                    <a:extLst>
                      <a:ext uri="{FF2B5EF4-FFF2-40B4-BE49-F238E27FC236}">
                        <a16:creationId xmlns:a16="http://schemas.microsoft.com/office/drawing/2014/main" id="{EFE3174B-F08B-4963-863A-E07459C03BA6}"/>
                      </a:ext>
                    </a:extLst>
                  </p:cNvPr>
                  <p:cNvSpPr>
                    <a:spLocks noChangeShapeType="1"/>
                  </p:cNvSpPr>
                  <p:nvPr/>
                </p:nvSpPr>
                <p:spPr bwMode="auto">
                  <a:xfrm flipH="1">
                    <a:off x="437" y="1974"/>
                    <a:ext cx="61" cy="3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8" name="Line 92">
                    <a:extLst>
                      <a:ext uri="{FF2B5EF4-FFF2-40B4-BE49-F238E27FC236}">
                        <a16:creationId xmlns:a16="http://schemas.microsoft.com/office/drawing/2014/main" id="{B5DD24FE-B641-448B-9BDB-FC189E849CC0}"/>
                      </a:ext>
                    </a:extLst>
                  </p:cNvPr>
                  <p:cNvSpPr>
                    <a:spLocks noChangeShapeType="1"/>
                  </p:cNvSpPr>
                  <p:nvPr/>
                </p:nvSpPr>
                <p:spPr bwMode="auto">
                  <a:xfrm flipH="1">
                    <a:off x="426" y="1970"/>
                    <a:ext cx="58" cy="32"/>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9" name="Line 93">
                    <a:extLst>
                      <a:ext uri="{FF2B5EF4-FFF2-40B4-BE49-F238E27FC236}">
                        <a16:creationId xmlns:a16="http://schemas.microsoft.com/office/drawing/2014/main" id="{686A923B-A63D-41AB-BB1D-59B8A86DFD5A}"/>
                      </a:ext>
                    </a:extLst>
                  </p:cNvPr>
                  <p:cNvSpPr>
                    <a:spLocks noChangeShapeType="1"/>
                  </p:cNvSpPr>
                  <p:nvPr/>
                </p:nvSpPr>
                <p:spPr bwMode="auto">
                  <a:xfrm flipH="1">
                    <a:off x="401" y="1959"/>
                    <a:ext cx="58" cy="3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0" name="Line 94">
                    <a:extLst>
                      <a:ext uri="{FF2B5EF4-FFF2-40B4-BE49-F238E27FC236}">
                        <a16:creationId xmlns:a16="http://schemas.microsoft.com/office/drawing/2014/main" id="{4E7D645C-690D-4364-AC76-430A548C6D68}"/>
                      </a:ext>
                    </a:extLst>
                  </p:cNvPr>
                  <p:cNvSpPr>
                    <a:spLocks noChangeShapeType="1"/>
                  </p:cNvSpPr>
                  <p:nvPr/>
                </p:nvSpPr>
                <p:spPr bwMode="auto">
                  <a:xfrm flipH="1">
                    <a:off x="387" y="1954"/>
                    <a:ext cx="58" cy="3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1" name="Line 95">
                    <a:extLst>
                      <a:ext uri="{FF2B5EF4-FFF2-40B4-BE49-F238E27FC236}">
                        <a16:creationId xmlns:a16="http://schemas.microsoft.com/office/drawing/2014/main" id="{81D4D94A-0217-4125-9295-0C989ED4FC1A}"/>
                      </a:ext>
                    </a:extLst>
                  </p:cNvPr>
                  <p:cNvSpPr>
                    <a:spLocks noChangeShapeType="1"/>
                  </p:cNvSpPr>
                  <p:nvPr/>
                </p:nvSpPr>
                <p:spPr bwMode="auto">
                  <a:xfrm flipH="1">
                    <a:off x="375" y="1949"/>
                    <a:ext cx="56" cy="3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2" name="Line 96">
                    <a:extLst>
                      <a:ext uri="{FF2B5EF4-FFF2-40B4-BE49-F238E27FC236}">
                        <a16:creationId xmlns:a16="http://schemas.microsoft.com/office/drawing/2014/main" id="{6F3FAA7B-772C-4D47-9612-AA24E361B794}"/>
                      </a:ext>
                    </a:extLst>
                  </p:cNvPr>
                  <p:cNvSpPr>
                    <a:spLocks noChangeShapeType="1"/>
                  </p:cNvSpPr>
                  <p:nvPr/>
                </p:nvSpPr>
                <p:spPr bwMode="auto">
                  <a:xfrm flipH="1">
                    <a:off x="364" y="1944"/>
                    <a:ext cx="53" cy="2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3" name="Line 97">
                    <a:extLst>
                      <a:ext uri="{FF2B5EF4-FFF2-40B4-BE49-F238E27FC236}">
                        <a16:creationId xmlns:a16="http://schemas.microsoft.com/office/drawing/2014/main" id="{FA64EFCD-324B-4213-B54F-AB07976B12BF}"/>
                      </a:ext>
                    </a:extLst>
                  </p:cNvPr>
                  <p:cNvSpPr>
                    <a:spLocks noChangeShapeType="1"/>
                  </p:cNvSpPr>
                  <p:nvPr/>
                </p:nvSpPr>
                <p:spPr bwMode="auto">
                  <a:xfrm flipH="1">
                    <a:off x="352" y="1939"/>
                    <a:ext cx="55" cy="2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4" name="Line 98">
                    <a:extLst>
                      <a:ext uri="{FF2B5EF4-FFF2-40B4-BE49-F238E27FC236}">
                        <a16:creationId xmlns:a16="http://schemas.microsoft.com/office/drawing/2014/main" id="{0C3F235E-0588-412D-B52D-9079CBEEA840}"/>
                      </a:ext>
                    </a:extLst>
                  </p:cNvPr>
                  <p:cNvSpPr>
                    <a:spLocks noChangeShapeType="1"/>
                  </p:cNvSpPr>
                  <p:nvPr/>
                </p:nvSpPr>
                <p:spPr bwMode="auto">
                  <a:xfrm flipH="1">
                    <a:off x="494" y="1955"/>
                    <a:ext cx="28"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5" name="Line 99">
                    <a:extLst>
                      <a:ext uri="{FF2B5EF4-FFF2-40B4-BE49-F238E27FC236}">
                        <a16:creationId xmlns:a16="http://schemas.microsoft.com/office/drawing/2014/main" id="{BB53BEF4-BFCC-418C-B802-2CD8579309A8}"/>
                      </a:ext>
                    </a:extLst>
                  </p:cNvPr>
                  <p:cNvSpPr>
                    <a:spLocks noChangeShapeType="1"/>
                  </p:cNvSpPr>
                  <p:nvPr/>
                </p:nvSpPr>
                <p:spPr bwMode="auto">
                  <a:xfrm flipH="1">
                    <a:off x="477" y="1949"/>
                    <a:ext cx="26"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6" name="Line 100">
                    <a:extLst>
                      <a:ext uri="{FF2B5EF4-FFF2-40B4-BE49-F238E27FC236}">
                        <a16:creationId xmlns:a16="http://schemas.microsoft.com/office/drawing/2014/main" id="{7B2B8935-ED01-4620-ABEB-99BE659046E6}"/>
                      </a:ext>
                    </a:extLst>
                  </p:cNvPr>
                  <p:cNvSpPr>
                    <a:spLocks noChangeShapeType="1"/>
                  </p:cNvSpPr>
                  <p:nvPr/>
                </p:nvSpPr>
                <p:spPr bwMode="auto">
                  <a:xfrm flipH="1">
                    <a:off x="460" y="1943"/>
                    <a:ext cx="28"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7" name="Line 101">
                    <a:extLst>
                      <a:ext uri="{FF2B5EF4-FFF2-40B4-BE49-F238E27FC236}">
                        <a16:creationId xmlns:a16="http://schemas.microsoft.com/office/drawing/2014/main" id="{6C4882A6-8C38-46CF-A4D6-802D448A6E39}"/>
                      </a:ext>
                    </a:extLst>
                  </p:cNvPr>
                  <p:cNvSpPr>
                    <a:spLocks noChangeShapeType="1"/>
                  </p:cNvSpPr>
                  <p:nvPr/>
                </p:nvSpPr>
                <p:spPr bwMode="auto">
                  <a:xfrm flipH="1">
                    <a:off x="443" y="1937"/>
                    <a:ext cx="27" cy="13"/>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8" name="Line 102">
                    <a:extLst>
                      <a:ext uri="{FF2B5EF4-FFF2-40B4-BE49-F238E27FC236}">
                        <a16:creationId xmlns:a16="http://schemas.microsoft.com/office/drawing/2014/main" id="{020E769C-534D-479A-8693-DFEC8F172B8D}"/>
                      </a:ext>
                    </a:extLst>
                  </p:cNvPr>
                  <p:cNvSpPr>
                    <a:spLocks noChangeShapeType="1"/>
                  </p:cNvSpPr>
                  <p:nvPr/>
                </p:nvSpPr>
                <p:spPr bwMode="auto">
                  <a:xfrm flipH="1">
                    <a:off x="427" y="1931"/>
                    <a:ext cx="26"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9" name="Line 103">
                    <a:extLst>
                      <a:ext uri="{FF2B5EF4-FFF2-40B4-BE49-F238E27FC236}">
                        <a16:creationId xmlns:a16="http://schemas.microsoft.com/office/drawing/2014/main" id="{44BE2347-4E58-43CC-99F2-4F0E4779E1BF}"/>
                      </a:ext>
                    </a:extLst>
                  </p:cNvPr>
                  <p:cNvSpPr>
                    <a:spLocks noChangeShapeType="1"/>
                  </p:cNvSpPr>
                  <p:nvPr/>
                </p:nvSpPr>
                <p:spPr bwMode="auto">
                  <a:xfrm flipH="1">
                    <a:off x="408" y="1925"/>
                    <a:ext cx="24" cy="13"/>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grpSp>
      <p:grpSp>
        <p:nvGrpSpPr>
          <p:cNvPr id="106" name="Group 104">
            <a:extLst>
              <a:ext uri="{FF2B5EF4-FFF2-40B4-BE49-F238E27FC236}">
                <a16:creationId xmlns:a16="http://schemas.microsoft.com/office/drawing/2014/main" id="{15B7EAFF-CDF6-4B76-965F-701972857154}"/>
              </a:ext>
            </a:extLst>
          </p:cNvPr>
          <p:cNvGrpSpPr>
            <a:grpSpLocks/>
          </p:cNvGrpSpPr>
          <p:nvPr/>
        </p:nvGrpSpPr>
        <p:grpSpPr bwMode="auto">
          <a:xfrm>
            <a:off x="420688" y="3693894"/>
            <a:ext cx="87312" cy="171450"/>
            <a:chOff x="287" y="1872"/>
            <a:chExt cx="55" cy="108"/>
          </a:xfrm>
        </p:grpSpPr>
        <p:sp>
          <p:nvSpPr>
            <p:cNvPr id="107" name="Freeform 105">
              <a:extLst>
                <a:ext uri="{FF2B5EF4-FFF2-40B4-BE49-F238E27FC236}">
                  <a16:creationId xmlns:a16="http://schemas.microsoft.com/office/drawing/2014/main" id="{02F9A4ED-DF6C-4C44-A781-B765ADC5F7E2}"/>
                </a:ext>
              </a:extLst>
            </p:cNvPr>
            <p:cNvSpPr>
              <a:spLocks/>
            </p:cNvSpPr>
            <p:nvPr/>
          </p:nvSpPr>
          <p:spPr bwMode="auto">
            <a:xfrm>
              <a:off x="287" y="1872"/>
              <a:ext cx="55" cy="108"/>
            </a:xfrm>
            <a:custGeom>
              <a:avLst/>
              <a:gdLst>
                <a:gd name="T0" fmla="*/ 0 w 276"/>
                <a:gd name="T1" fmla="*/ 0 h 540"/>
                <a:gd name="T2" fmla="*/ 0 w 276"/>
                <a:gd name="T3" fmla="*/ 0 h 540"/>
                <a:gd name="T4" fmla="*/ 0 w 276"/>
                <a:gd name="T5" fmla="*/ 0 h 540"/>
                <a:gd name="T6" fmla="*/ 0 w 276"/>
                <a:gd name="T7" fmla="*/ 0 h 540"/>
                <a:gd name="T8" fmla="*/ 0 w 276"/>
                <a:gd name="T9" fmla="*/ 0 h 540"/>
                <a:gd name="T10" fmla="*/ 0 w 276"/>
                <a:gd name="T11" fmla="*/ 0 h 540"/>
                <a:gd name="T12" fmla="*/ 0 w 276"/>
                <a:gd name="T13" fmla="*/ 0 h 540"/>
                <a:gd name="T14" fmla="*/ 0 w 276"/>
                <a:gd name="T15" fmla="*/ 0 h 540"/>
                <a:gd name="T16" fmla="*/ 0 w 276"/>
                <a:gd name="T17" fmla="*/ 0 h 540"/>
                <a:gd name="T18" fmla="*/ 0 w 276"/>
                <a:gd name="T19" fmla="*/ 0 h 540"/>
                <a:gd name="T20" fmla="*/ 0 w 276"/>
                <a:gd name="T21" fmla="*/ 0 h 540"/>
                <a:gd name="T22" fmla="*/ 0 w 276"/>
                <a:gd name="T23" fmla="*/ 0 h 5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
                <a:gd name="T37" fmla="*/ 0 h 540"/>
                <a:gd name="T38" fmla="*/ 276 w 276"/>
                <a:gd name="T39" fmla="*/ 540 h 5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 h="540">
                  <a:moveTo>
                    <a:pt x="0" y="192"/>
                  </a:moveTo>
                  <a:lnTo>
                    <a:pt x="53" y="121"/>
                  </a:lnTo>
                  <a:lnTo>
                    <a:pt x="104" y="84"/>
                  </a:lnTo>
                  <a:lnTo>
                    <a:pt x="125" y="30"/>
                  </a:lnTo>
                  <a:lnTo>
                    <a:pt x="137" y="6"/>
                  </a:lnTo>
                  <a:lnTo>
                    <a:pt x="195" y="0"/>
                  </a:lnTo>
                  <a:lnTo>
                    <a:pt x="276" y="45"/>
                  </a:lnTo>
                  <a:lnTo>
                    <a:pt x="255" y="143"/>
                  </a:lnTo>
                  <a:lnTo>
                    <a:pt x="232" y="198"/>
                  </a:lnTo>
                  <a:lnTo>
                    <a:pt x="179" y="365"/>
                  </a:lnTo>
                  <a:lnTo>
                    <a:pt x="92" y="540"/>
                  </a:lnTo>
                  <a:lnTo>
                    <a:pt x="0" y="192"/>
                  </a:lnTo>
                  <a:close/>
                </a:path>
              </a:pathLst>
            </a:custGeom>
            <a:solidFill>
              <a:srgbClr val="C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08" name="Freeform 106">
              <a:extLst>
                <a:ext uri="{FF2B5EF4-FFF2-40B4-BE49-F238E27FC236}">
                  <a16:creationId xmlns:a16="http://schemas.microsoft.com/office/drawing/2014/main" id="{5FD42F26-AD28-469C-B106-DD6CE5671472}"/>
                </a:ext>
              </a:extLst>
            </p:cNvPr>
            <p:cNvSpPr>
              <a:spLocks/>
            </p:cNvSpPr>
            <p:nvPr/>
          </p:nvSpPr>
          <p:spPr bwMode="auto">
            <a:xfrm>
              <a:off x="296" y="1880"/>
              <a:ext cx="43" cy="77"/>
            </a:xfrm>
            <a:custGeom>
              <a:avLst/>
              <a:gdLst>
                <a:gd name="T0" fmla="*/ 0 w 216"/>
                <a:gd name="T1" fmla="*/ 0 h 385"/>
                <a:gd name="T2" fmla="*/ 0 w 216"/>
                <a:gd name="T3" fmla="*/ 0 h 385"/>
                <a:gd name="T4" fmla="*/ 0 w 216"/>
                <a:gd name="T5" fmla="*/ 0 h 385"/>
                <a:gd name="T6" fmla="*/ 0 w 216"/>
                <a:gd name="T7" fmla="*/ 0 h 385"/>
                <a:gd name="T8" fmla="*/ 0 w 216"/>
                <a:gd name="T9" fmla="*/ 0 h 385"/>
                <a:gd name="T10" fmla="*/ 0 w 216"/>
                <a:gd name="T11" fmla="*/ 0 h 385"/>
                <a:gd name="T12" fmla="*/ 0 w 216"/>
                <a:gd name="T13" fmla="*/ 0 h 385"/>
                <a:gd name="T14" fmla="*/ 0 w 216"/>
                <a:gd name="T15" fmla="*/ 0 h 385"/>
                <a:gd name="T16" fmla="*/ 0 w 216"/>
                <a:gd name="T17" fmla="*/ 0 h 385"/>
                <a:gd name="T18" fmla="*/ 0 w 216"/>
                <a:gd name="T19" fmla="*/ 0 h 385"/>
                <a:gd name="T20" fmla="*/ 0 w 216"/>
                <a:gd name="T21" fmla="*/ 0 h 385"/>
                <a:gd name="T22" fmla="*/ 0 w 216"/>
                <a:gd name="T23" fmla="*/ 0 h 385"/>
                <a:gd name="T24" fmla="*/ 0 w 216"/>
                <a:gd name="T25" fmla="*/ 0 h 385"/>
                <a:gd name="T26" fmla="*/ 0 w 216"/>
                <a:gd name="T27" fmla="*/ 0 h 385"/>
                <a:gd name="T28" fmla="*/ 0 w 216"/>
                <a:gd name="T29" fmla="*/ 0 h 385"/>
                <a:gd name="T30" fmla="*/ 0 w 216"/>
                <a:gd name="T31" fmla="*/ 0 h 385"/>
                <a:gd name="T32" fmla="*/ 0 w 216"/>
                <a:gd name="T33" fmla="*/ 0 h 385"/>
                <a:gd name="T34" fmla="*/ 0 w 216"/>
                <a:gd name="T35" fmla="*/ 0 h 385"/>
                <a:gd name="T36" fmla="*/ 0 w 216"/>
                <a:gd name="T37" fmla="*/ 0 h 385"/>
                <a:gd name="T38" fmla="*/ 0 w 216"/>
                <a:gd name="T39" fmla="*/ 0 h 385"/>
                <a:gd name="T40" fmla="*/ 0 w 216"/>
                <a:gd name="T41" fmla="*/ 0 h 385"/>
                <a:gd name="T42" fmla="*/ 0 w 216"/>
                <a:gd name="T43" fmla="*/ 0 h 385"/>
                <a:gd name="T44" fmla="*/ 0 w 216"/>
                <a:gd name="T45" fmla="*/ 0 h 385"/>
                <a:gd name="T46" fmla="*/ 0 w 216"/>
                <a:gd name="T47" fmla="*/ 0 h 385"/>
                <a:gd name="T48" fmla="*/ 0 w 216"/>
                <a:gd name="T49" fmla="*/ 0 h 385"/>
                <a:gd name="T50" fmla="*/ 0 w 216"/>
                <a:gd name="T51" fmla="*/ 0 h 385"/>
                <a:gd name="T52" fmla="*/ 0 w 216"/>
                <a:gd name="T53" fmla="*/ 0 h 385"/>
                <a:gd name="T54" fmla="*/ 0 w 216"/>
                <a:gd name="T55" fmla="*/ 0 h 3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
                <a:gd name="T85" fmla="*/ 0 h 385"/>
                <a:gd name="T86" fmla="*/ 216 w 216"/>
                <a:gd name="T87" fmla="*/ 385 h 3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 h="385">
                  <a:moveTo>
                    <a:pt x="91" y="0"/>
                  </a:moveTo>
                  <a:lnTo>
                    <a:pt x="115" y="25"/>
                  </a:lnTo>
                  <a:lnTo>
                    <a:pt x="165" y="46"/>
                  </a:lnTo>
                  <a:lnTo>
                    <a:pt x="216" y="44"/>
                  </a:lnTo>
                  <a:lnTo>
                    <a:pt x="185" y="132"/>
                  </a:lnTo>
                  <a:lnTo>
                    <a:pt x="147" y="128"/>
                  </a:lnTo>
                  <a:lnTo>
                    <a:pt x="118" y="112"/>
                  </a:lnTo>
                  <a:lnTo>
                    <a:pt x="134" y="138"/>
                  </a:lnTo>
                  <a:lnTo>
                    <a:pt x="177" y="146"/>
                  </a:lnTo>
                  <a:lnTo>
                    <a:pt x="145" y="242"/>
                  </a:lnTo>
                  <a:lnTo>
                    <a:pt x="124" y="312"/>
                  </a:lnTo>
                  <a:lnTo>
                    <a:pt x="115" y="271"/>
                  </a:lnTo>
                  <a:lnTo>
                    <a:pt x="103" y="197"/>
                  </a:lnTo>
                  <a:lnTo>
                    <a:pt x="102" y="155"/>
                  </a:lnTo>
                  <a:lnTo>
                    <a:pt x="94" y="173"/>
                  </a:lnTo>
                  <a:lnTo>
                    <a:pt x="94" y="222"/>
                  </a:lnTo>
                  <a:lnTo>
                    <a:pt x="103" y="290"/>
                  </a:lnTo>
                  <a:lnTo>
                    <a:pt x="110" y="333"/>
                  </a:lnTo>
                  <a:lnTo>
                    <a:pt x="91" y="385"/>
                  </a:lnTo>
                  <a:lnTo>
                    <a:pt x="55" y="250"/>
                  </a:lnTo>
                  <a:lnTo>
                    <a:pt x="39" y="204"/>
                  </a:lnTo>
                  <a:lnTo>
                    <a:pt x="12" y="135"/>
                  </a:lnTo>
                  <a:lnTo>
                    <a:pt x="0" y="115"/>
                  </a:lnTo>
                  <a:lnTo>
                    <a:pt x="16" y="88"/>
                  </a:lnTo>
                  <a:lnTo>
                    <a:pt x="64" y="64"/>
                  </a:lnTo>
                  <a:lnTo>
                    <a:pt x="81" y="87"/>
                  </a:lnTo>
                  <a:lnTo>
                    <a:pt x="71" y="46"/>
                  </a:lnTo>
                  <a:lnTo>
                    <a:pt x="9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09" name="Group 107">
            <a:extLst>
              <a:ext uri="{FF2B5EF4-FFF2-40B4-BE49-F238E27FC236}">
                <a16:creationId xmlns:a16="http://schemas.microsoft.com/office/drawing/2014/main" id="{8A5020F3-CE3A-4AE5-931F-EAEFFA01E809}"/>
              </a:ext>
            </a:extLst>
          </p:cNvPr>
          <p:cNvGrpSpPr>
            <a:grpSpLocks/>
          </p:cNvGrpSpPr>
          <p:nvPr/>
        </p:nvGrpSpPr>
        <p:grpSpPr bwMode="auto">
          <a:xfrm>
            <a:off x="406400" y="3595469"/>
            <a:ext cx="111125" cy="120650"/>
            <a:chOff x="278" y="1810"/>
            <a:chExt cx="70" cy="76"/>
          </a:xfrm>
        </p:grpSpPr>
        <p:sp>
          <p:nvSpPr>
            <p:cNvPr id="110" name="Freeform 108">
              <a:extLst>
                <a:ext uri="{FF2B5EF4-FFF2-40B4-BE49-F238E27FC236}">
                  <a16:creationId xmlns:a16="http://schemas.microsoft.com/office/drawing/2014/main" id="{5A3A4CEA-9E61-4CF9-B2B7-BC08FA6374CB}"/>
                </a:ext>
              </a:extLst>
            </p:cNvPr>
            <p:cNvSpPr>
              <a:spLocks/>
            </p:cNvSpPr>
            <p:nvPr/>
          </p:nvSpPr>
          <p:spPr bwMode="auto">
            <a:xfrm>
              <a:off x="297" y="1815"/>
              <a:ext cx="51" cy="71"/>
            </a:xfrm>
            <a:custGeom>
              <a:avLst/>
              <a:gdLst>
                <a:gd name="T0" fmla="*/ 0 w 256"/>
                <a:gd name="T1" fmla="*/ 0 h 356"/>
                <a:gd name="T2" fmla="*/ 0 w 256"/>
                <a:gd name="T3" fmla="*/ 0 h 356"/>
                <a:gd name="T4" fmla="*/ 0 w 256"/>
                <a:gd name="T5" fmla="*/ 0 h 356"/>
                <a:gd name="T6" fmla="*/ 0 w 256"/>
                <a:gd name="T7" fmla="*/ 0 h 356"/>
                <a:gd name="T8" fmla="*/ 0 w 256"/>
                <a:gd name="T9" fmla="*/ 0 h 356"/>
                <a:gd name="T10" fmla="*/ 0 w 256"/>
                <a:gd name="T11" fmla="*/ 0 h 356"/>
                <a:gd name="T12" fmla="*/ 0 w 256"/>
                <a:gd name="T13" fmla="*/ 0 h 356"/>
                <a:gd name="T14" fmla="*/ 0 w 256"/>
                <a:gd name="T15" fmla="*/ 0 h 356"/>
                <a:gd name="T16" fmla="*/ 0 w 256"/>
                <a:gd name="T17" fmla="*/ 0 h 356"/>
                <a:gd name="T18" fmla="*/ 0 w 256"/>
                <a:gd name="T19" fmla="*/ 0 h 356"/>
                <a:gd name="T20" fmla="*/ 0 w 256"/>
                <a:gd name="T21" fmla="*/ 0 h 356"/>
                <a:gd name="T22" fmla="*/ 0 w 256"/>
                <a:gd name="T23" fmla="*/ 0 h 356"/>
                <a:gd name="T24" fmla="*/ 0 w 256"/>
                <a:gd name="T25" fmla="*/ 0 h 356"/>
                <a:gd name="T26" fmla="*/ 0 w 256"/>
                <a:gd name="T27" fmla="*/ 0 h 356"/>
                <a:gd name="T28" fmla="*/ 0 w 256"/>
                <a:gd name="T29" fmla="*/ 0 h 356"/>
                <a:gd name="T30" fmla="*/ 0 w 256"/>
                <a:gd name="T31" fmla="*/ 0 h 356"/>
                <a:gd name="T32" fmla="*/ 0 w 256"/>
                <a:gd name="T33" fmla="*/ 0 h 356"/>
                <a:gd name="T34" fmla="*/ 0 w 256"/>
                <a:gd name="T35" fmla="*/ 0 h 356"/>
                <a:gd name="T36" fmla="*/ 0 w 256"/>
                <a:gd name="T37" fmla="*/ 0 h 356"/>
                <a:gd name="T38" fmla="*/ 0 w 256"/>
                <a:gd name="T39" fmla="*/ 0 h 356"/>
                <a:gd name="T40" fmla="*/ 0 w 256"/>
                <a:gd name="T41" fmla="*/ 0 h 356"/>
                <a:gd name="T42" fmla="*/ 0 w 256"/>
                <a:gd name="T43" fmla="*/ 0 h 356"/>
                <a:gd name="T44" fmla="*/ 0 w 256"/>
                <a:gd name="T45" fmla="*/ 0 h 356"/>
                <a:gd name="T46" fmla="*/ 0 w 256"/>
                <a:gd name="T47" fmla="*/ 0 h 356"/>
                <a:gd name="T48" fmla="*/ 0 w 256"/>
                <a:gd name="T49" fmla="*/ 0 h 356"/>
                <a:gd name="T50" fmla="*/ 0 w 256"/>
                <a:gd name="T51" fmla="*/ 0 h 356"/>
                <a:gd name="T52" fmla="*/ 0 w 256"/>
                <a:gd name="T53" fmla="*/ 0 h 356"/>
                <a:gd name="T54" fmla="*/ 0 w 256"/>
                <a:gd name="T55" fmla="*/ 0 h 356"/>
                <a:gd name="T56" fmla="*/ 0 w 256"/>
                <a:gd name="T57" fmla="*/ 0 h 356"/>
                <a:gd name="T58" fmla="*/ 0 w 256"/>
                <a:gd name="T59" fmla="*/ 0 h 356"/>
                <a:gd name="T60" fmla="*/ 0 w 256"/>
                <a:gd name="T61" fmla="*/ 0 h 356"/>
                <a:gd name="T62" fmla="*/ 0 w 256"/>
                <a:gd name="T63" fmla="*/ 0 h 356"/>
                <a:gd name="T64" fmla="*/ 0 w 256"/>
                <a:gd name="T65" fmla="*/ 0 h 356"/>
                <a:gd name="T66" fmla="*/ 0 w 256"/>
                <a:gd name="T67" fmla="*/ 0 h 356"/>
                <a:gd name="T68" fmla="*/ 0 w 256"/>
                <a:gd name="T69" fmla="*/ 0 h 356"/>
                <a:gd name="T70" fmla="*/ 0 w 256"/>
                <a:gd name="T71" fmla="*/ 0 h 356"/>
                <a:gd name="T72" fmla="*/ 0 w 256"/>
                <a:gd name="T73" fmla="*/ 0 h 356"/>
                <a:gd name="T74" fmla="*/ 0 w 256"/>
                <a:gd name="T75" fmla="*/ 0 h 356"/>
                <a:gd name="T76" fmla="*/ 0 w 256"/>
                <a:gd name="T77" fmla="*/ 0 h 356"/>
                <a:gd name="T78" fmla="*/ 0 w 256"/>
                <a:gd name="T79" fmla="*/ 0 h 356"/>
                <a:gd name="T80" fmla="*/ 0 w 256"/>
                <a:gd name="T81" fmla="*/ 0 h 356"/>
                <a:gd name="T82" fmla="*/ 0 w 256"/>
                <a:gd name="T83" fmla="*/ 0 h 356"/>
                <a:gd name="T84" fmla="*/ 0 w 256"/>
                <a:gd name="T85" fmla="*/ 0 h 356"/>
                <a:gd name="T86" fmla="*/ 0 w 256"/>
                <a:gd name="T87" fmla="*/ 0 h 356"/>
                <a:gd name="T88" fmla="*/ 0 w 256"/>
                <a:gd name="T89" fmla="*/ 0 h 356"/>
                <a:gd name="T90" fmla="*/ 0 w 256"/>
                <a:gd name="T91" fmla="*/ 0 h 356"/>
                <a:gd name="T92" fmla="*/ 0 w 256"/>
                <a:gd name="T93" fmla="*/ 0 h 356"/>
                <a:gd name="T94" fmla="*/ 0 w 256"/>
                <a:gd name="T95" fmla="*/ 0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356"/>
                <a:gd name="T146" fmla="*/ 256 w 256"/>
                <a:gd name="T147" fmla="*/ 356 h 3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356">
                  <a:moveTo>
                    <a:pt x="3" y="130"/>
                  </a:moveTo>
                  <a:lnTo>
                    <a:pt x="11" y="155"/>
                  </a:lnTo>
                  <a:lnTo>
                    <a:pt x="26" y="167"/>
                  </a:lnTo>
                  <a:lnTo>
                    <a:pt x="35" y="187"/>
                  </a:lnTo>
                  <a:lnTo>
                    <a:pt x="45" y="203"/>
                  </a:lnTo>
                  <a:lnTo>
                    <a:pt x="61" y="218"/>
                  </a:lnTo>
                  <a:lnTo>
                    <a:pt x="73" y="227"/>
                  </a:lnTo>
                  <a:lnTo>
                    <a:pt x="93" y="238"/>
                  </a:lnTo>
                  <a:lnTo>
                    <a:pt x="96" y="252"/>
                  </a:lnTo>
                  <a:lnTo>
                    <a:pt x="96" y="270"/>
                  </a:lnTo>
                  <a:lnTo>
                    <a:pt x="91" y="315"/>
                  </a:lnTo>
                  <a:lnTo>
                    <a:pt x="127" y="341"/>
                  </a:lnTo>
                  <a:lnTo>
                    <a:pt x="157" y="354"/>
                  </a:lnTo>
                  <a:lnTo>
                    <a:pt x="182" y="356"/>
                  </a:lnTo>
                  <a:lnTo>
                    <a:pt x="207" y="354"/>
                  </a:lnTo>
                  <a:lnTo>
                    <a:pt x="216" y="325"/>
                  </a:lnTo>
                  <a:lnTo>
                    <a:pt x="222" y="260"/>
                  </a:lnTo>
                  <a:lnTo>
                    <a:pt x="237" y="237"/>
                  </a:lnTo>
                  <a:lnTo>
                    <a:pt x="248" y="204"/>
                  </a:lnTo>
                  <a:lnTo>
                    <a:pt x="250" y="173"/>
                  </a:lnTo>
                  <a:lnTo>
                    <a:pt x="255" y="131"/>
                  </a:lnTo>
                  <a:lnTo>
                    <a:pt x="256" y="107"/>
                  </a:lnTo>
                  <a:lnTo>
                    <a:pt x="255" y="92"/>
                  </a:lnTo>
                  <a:lnTo>
                    <a:pt x="248" y="66"/>
                  </a:lnTo>
                  <a:lnTo>
                    <a:pt x="234" y="52"/>
                  </a:lnTo>
                  <a:lnTo>
                    <a:pt x="215" y="48"/>
                  </a:lnTo>
                  <a:lnTo>
                    <a:pt x="208" y="33"/>
                  </a:lnTo>
                  <a:lnTo>
                    <a:pt x="191" y="23"/>
                  </a:lnTo>
                  <a:lnTo>
                    <a:pt x="173" y="33"/>
                  </a:lnTo>
                  <a:lnTo>
                    <a:pt x="160" y="12"/>
                  </a:lnTo>
                  <a:lnTo>
                    <a:pt x="140" y="5"/>
                  </a:lnTo>
                  <a:lnTo>
                    <a:pt x="118" y="24"/>
                  </a:lnTo>
                  <a:lnTo>
                    <a:pt x="108" y="0"/>
                  </a:lnTo>
                  <a:lnTo>
                    <a:pt x="78" y="3"/>
                  </a:lnTo>
                  <a:lnTo>
                    <a:pt x="63" y="42"/>
                  </a:lnTo>
                  <a:lnTo>
                    <a:pt x="60" y="64"/>
                  </a:lnTo>
                  <a:lnTo>
                    <a:pt x="57" y="93"/>
                  </a:lnTo>
                  <a:lnTo>
                    <a:pt x="51" y="131"/>
                  </a:lnTo>
                  <a:lnTo>
                    <a:pt x="43" y="116"/>
                  </a:lnTo>
                  <a:lnTo>
                    <a:pt x="39" y="89"/>
                  </a:lnTo>
                  <a:lnTo>
                    <a:pt x="34" y="70"/>
                  </a:lnTo>
                  <a:lnTo>
                    <a:pt x="27" y="61"/>
                  </a:lnTo>
                  <a:lnTo>
                    <a:pt x="12" y="54"/>
                  </a:lnTo>
                  <a:lnTo>
                    <a:pt x="4" y="57"/>
                  </a:lnTo>
                  <a:lnTo>
                    <a:pt x="0" y="66"/>
                  </a:lnTo>
                  <a:lnTo>
                    <a:pt x="5" y="80"/>
                  </a:lnTo>
                  <a:lnTo>
                    <a:pt x="7" y="107"/>
                  </a:lnTo>
                  <a:lnTo>
                    <a:pt x="3" y="130"/>
                  </a:lnTo>
                  <a:close/>
                </a:path>
              </a:pathLst>
            </a:custGeom>
            <a:solidFill>
              <a:srgbClr val="FFC080"/>
            </a:solidFill>
            <a:ln w="3175">
              <a:solidFill>
                <a:srgbClr val="402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1" name="Freeform 109">
              <a:extLst>
                <a:ext uri="{FF2B5EF4-FFF2-40B4-BE49-F238E27FC236}">
                  <a16:creationId xmlns:a16="http://schemas.microsoft.com/office/drawing/2014/main" id="{2E1B96BB-CF2A-4060-AAD3-ACA4EF0D6CFF}"/>
                </a:ext>
              </a:extLst>
            </p:cNvPr>
            <p:cNvSpPr>
              <a:spLocks/>
            </p:cNvSpPr>
            <p:nvPr/>
          </p:nvSpPr>
          <p:spPr bwMode="auto">
            <a:xfrm>
              <a:off x="320" y="1820"/>
              <a:ext cx="26" cy="27"/>
            </a:xfrm>
            <a:custGeom>
              <a:avLst/>
              <a:gdLst>
                <a:gd name="T0" fmla="*/ 0 w 129"/>
                <a:gd name="T1" fmla="*/ 0 h 134"/>
                <a:gd name="T2" fmla="*/ 0 w 129"/>
                <a:gd name="T3" fmla="*/ 0 h 134"/>
                <a:gd name="T4" fmla="*/ 0 w 129"/>
                <a:gd name="T5" fmla="*/ 0 h 134"/>
                <a:gd name="T6" fmla="*/ 0 w 129"/>
                <a:gd name="T7" fmla="*/ 0 h 134"/>
                <a:gd name="T8" fmla="*/ 0 w 129"/>
                <a:gd name="T9" fmla="*/ 0 h 134"/>
                <a:gd name="T10" fmla="*/ 0 w 129"/>
                <a:gd name="T11" fmla="*/ 0 h 134"/>
                <a:gd name="T12" fmla="*/ 0 w 129"/>
                <a:gd name="T13" fmla="*/ 0 h 134"/>
                <a:gd name="T14" fmla="*/ 0 w 129"/>
                <a:gd name="T15" fmla="*/ 0 h 134"/>
                <a:gd name="T16" fmla="*/ 0 w 129"/>
                <a:gd name="T17" fmla="*/ 0 h 134"/>
                <a:gd name="T18" fmla="*/ 0 w 129"/>
                <a:gd name="T19" fmla="*/ 0 h 134"/>
                <a:gd name="T20" fmla="*/ 0 w 129"/>
                <a:gd name="T21" fmla="*/ 0 h 134"/>
                <a:gd name="T22" fmla="*/ 0 w 129"/>
                <a:gd name="T23" fmla="*/ 0 h 134"/>
                <a:gd name="T24" fmla="*/ 0 w 129"/>
                <a:gd name="T25" fmla="*/ 0 h 134"/>
                <a:gd name="T26" fmla="*/ 0 w 129"/>
                <a:gd name="T27" fmla="*/ 0 h 134"/>
                <a:gd name="T28" fmla="*/ 0 w 129"/>
                <a:gd name="T29" fmla="*/ 0 h 134"/>
                <a:gd name="T30" fmla="*/ 0 w 129"/>
                <a:gd name="T31" fmla="*/ 0 h 134"/>
                <a:gd name="T32" fmla="*/ 0 w 129"/>
                <a:gd name="T33" fmla="*/ 0 h 134"/>
                <a:gd name="T34" fmla="*/ 0 w 129"/>
                <a:gd name="T35" fmla="*/ 0 h 134"/>
                <a:gd name="T36" fmla="*/ 0 w 129"/>
                <a:gd name="T37" fmla="*/ 0 h 134"/>
                <a:gd name="T38" fmla="*/ 0 w 129"/>
                <a:gd name="T39" fmla="*/ 0 h 134"/>
                <a:gd name="T40" fmla="*/ 0 w 129"/>
                <a:gd name="T41" fmla="*/ 0 h 134"/>
                <a:gd name="T42" fmla="*/ 0 w 129"/>
                <a:gd name="T43" fmla="*/ 0 h 134"/>
                <a:gd name="T44" fmla="*/ 0 w 129"/>
                <a:gd name="T45" fmla="*/ 0 h 134"/>
                <a:gd name="T46" fmla="*/ 0 w 129"/>
                <a:gd name="T47" fmla="*/ 0 h 134"/>
                <a:gd name="T48" fmla="*/ 0 w 129"/>
                <a:gd name="T49" fmla="*/ 0 h 134"/>
                <a:gd name="T50" fmla="*/ 0 w 129"/>
                <a:gd name="T51" fmla="*/ 0 h 134"/>
                <a:gd name="T52" fmla="*/ 0 w 129"/>
                <a:gd name="T53" fmla="*/ 0 h 134"/>
                <a:gd name="T54" fmla="*/ 0 w 129"/>
                <a:gd name="T55" fmla="*/ 0 h 134"/>
                <a:gd name="T56" fmla="*/ 0 w 129"/>
                <a:gd name="T57" fmla="*/ 0 h 134"/>
                <a:gd name="T58" fmla="*/ 0 w 129"/>
                <a:gd name="T59" fmla="*/ 0 h 134"/>
                <a:gd name="T60" fmla="*/ 0 w 129"/>
                <a:gd name="T61" fmla="*/ 0 h 134"/>
                <a:gd name="T62" fmla="*/ 0 w 129"/>
                <a:gd name="T63" fmla="*/ 0 h 134"/>
                <a:gd name="T64" fmla="*/ 0 w 129"/>
                <a:gd name="T65" fmla="*/ 0 h 134"/>
                <a:gd name="T66" fmla="*/ 0 w 129"/>
                <a:gd name="T67" fmla="*/ 0 h 134"/>
                <a:gd name="T68" fmla="*/ 0 w 129"/>
                <a:gd name="T69" fmla="*/ 0 h 134"/>
                <a:gd name="T70" fmla="*/ 0 w 129"/>
                <a:gd name="T71" fmla="*/ 0 h 134"/>
                <a:gd name="T72" fmla="*/ 0 w 129"/>
                <a:gd name="T73" fmla="*/ 0 h 134"/>
                <a:gd name="T74" fmla="*/ 0 w 129"/>
                <a:gd name="T75" fmla="*/ 0 h 134"/>
                <a:gd name="T76" fmla="*/ 0 w 129"/>
                <a:gd name="T77" fmla="*/ 0 h 134"/>
                <a:gd name="T78" fmla="*/ 0 w 129"/>
                <a:gd name="T79" fmla="*/ 0 h 134"/>
                <a:gd name="T80" fmla="*/ 0 w 129"/>
                <a:gd name="T81" fmla="*/ 0 h 134"/>
                <a:gd name="T82" fmla="*/ 0 w 129"/>
                <a:gd name="T83" fmla="*/ 0 h 134"/>
                <a:gd name="T84" fmla="*/ 0 w 129"/>
                <a:gd name="T85" fmla="*/ 0 h 134"/>
                <a:gd name="T86" fmla="*/ 0 w 129"/>
                <a:gd name="T87" fmla="*/ 0 h 134"/>
                <a:gd name="T88" fmla="*/ 0 w 129"/>
                <a:gd name="T89" fmla="*/ 0 h 134"/>
                <a:gd name="T90" fmla="*/ 0 w 129"/>
                <a:gd name="T91" fmla="*/ 0 h 134"/>
                <a:gd name="T92" fmla="*/ 0 w 129"/>
                <a:gd name="T93" fmla="*/ 0 h 134"/>
                <a:gd name="T94" fmla="*/ 0 w 129"/>
                <a:gd name="T95" fmla="*/ 0 h 134"/>
                <a:gd name="T96" fmla="*/ 0 w 129"/>
                <a:gd name="T97" fmla="*/ 0 h 134"/>
                <a:gd name="T98" fmla="*/ 0 w 129"/>
                <a:gd name="T99" fmla="*/ 0 h 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9"/>
                <a:gd name="T151" fmla="*/ 0 h 134"/>
                <a:gd name="T152" fmla="*/ 129 w 129"/>
                <a:gd name="T153" fmla="*/ 134 h 1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9" h="134">
                  <a:moveTo>
                    <a:pt x="6" y="2"/>
                  </a:moveTo>
                  <a:lnTo>
                    <a:pt x="13" y="30"/>
                  </a:lnTo>
                  <a:lnTo>
                    <a:pt x="22" y="49"/>
                  </a:lnTo>
                  <a:lnTo>
                    <a:pt x="11" y="91"/>
                  </a:lnTo>
                  <a:lnTo>
                    <a:pt x="18" y="100"/>
                  </a:lnTo>
                  <a:lnTo>
                    <a:pt x="28" y="104"/>
                  </a:lnTo>
                  <a:lnTo>
                    <a:pt x="41" y="102"/>
                  </a:lnTo>
                  <a:lnTo>
                    <a:pt x="51" y="79"/>
                  </a:lnTo>
                  <a:lnTo>
                    <a:pt x="60" y="61"/>
                  </a:lnTo>
                  <a:lnTo>
                    <a:pt x="55" y="36"/>
                  </a:lnTo>
                  <a:lnTo>
                    <a:pt x="53" y="9"/>
                  </a:lnTo>
                  <a:lnTo>
                    <a:pt x="60" y="12"/>
                  </a:lnTo>
                  <a:lnTo>
                    <a:pt x="62" y="37"/>
                  </a:lnTo>
                  <a:lnTo>
                    <a:pt x="65" y="54"/>
                  </a:lnTo>
                  <a:lnTo>
                    <a:pt x="65" y="68"/>
                  </a:lnTo>
                  <a:lnTo>
                    <a:pt x="56" y="83"/>
                  </a:lnTo>
                  <a:lnTo>
                    <a:pt x="47" y="100"/>
                  </a:lnTo>
                  <a:lnTo>
                    <a:pt x="46" y="116"/>
                  </a:lnTo>
                  <a:lnTo>
                    <a:pt x="56" y="123"/>
                  </a:lnTo>
                  <a:lnTo>
                    <a:pt x="75" y="120"/>
                  </a:lnTo>
                  <a:lnTo>
                    <a:pt x="86" y="106"/>
                  </a:lnTo>
                  <a:lnTo>
                    <a:pt x="104" y="84"/>
                  </a:lnTo>
                  <a:lnTo>
                    <a:pt x="103" y="70"/>
                  </a:lnTo>
                  <a:lnTo>
                    <a:pt x="101" y="45"/>
                  </a:lnTo>
                  <a:lnTo>
                    <a:pt x="107" y="65"/>
                  </a:lnTo>
                  <a:lnTo>
                    <a:pt x="108" y="84"/>
                  </a:lnTo>
                  <a:lnTo>
                    <a:pt x="94" y="103"/>
                  </a:lnTo>
                  <a:lnTo>
                    <a:pt x="93" y="117"/>
                  </a:lnTo>
                  <a:lnTo>
                    <a:pt x="96" y="128"/>
                  </a:lnTo>
                  <a:lnTo>
                    <a:pt x="104" y="131"/>
                  </a:lnTo>
                  <a:lnTo>
                    <a:pt x="113" y="125"/>
                  </a:lnTo>
                  <a:lnTo>
                    <a:pt x="129" y="109"/>
                  </a:lnTo>
                  <a:lnTo>
                    <a:pt x="116" y="127"/>
                  </a:lnTo>
                  <a:lnTo>
                    <a:pt x="111" y="134"/>
                  </a:lnTo>
                  <a:lnTo>
                    <a:pt x="97" y="134"/>
                  </a:lnTo>
                  <a:lnTo>
                    <a:pt x="91" y="126"/>
                  </a:lnTo>
                  <a:lnTo>
                    <a:pt x="87" y="114"/>
                  </a:lnTo>
                  <a:lnTo>
                    <a:pt x="79" y="125"/>
                  </a:lnTo>
                  <a:lnTo>
                    <a:pt x="63" y="127"/>
                  </a:lnTo>
                  <a:lnTo>
                    <a:pt x="49" y="127"/>
                  </a:lnTo>
                  <a:lnTo>
                    <a:pt x="43" y="116"/>
                  </a:lnTo>
                  <a:lnTo>
                    <a:pt x="41" y="106"/>
                  </a:lnTo>
                  <a:lnTo>
                    <a:pt x="35" y="109"/>
                  </a:lnTo>
                  <a:lnTo>
                    <a:pt x="24" y="109"/>
                  </a:lnTo>
                  <a:lnTo>
                    <a:pt x="11" y="101"/>
                  </a:lnTo>
                  <a:lnTo>
                    <a:pt x="8" y="86"/>
                  </a:lnTo>
                  <a:lnTo>
                    <a:pt x="18" y="51"/>
                  </a:lnTo>
                  <a:lnTo>
                    <a:pt x="7" y="29"/>
                  </a:lnTo>
                  <a:lnTo>
                    <a:pt x="0" y="0"/>
                  </a:lnTo>
                  <a:lnTo>
                    <a:pt x="6"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2" name="Freeform 110">
              <a:extLst>
                <a:ext uri="{FF2B5EF4-FFF2-40B4-BE49-F238E27FC236}">
                  <a16:creationId xmlns:a16="http://schemas.microsoft.com/office/drawing/2014/main" id="{A3473122-0ED7-4D53-B598-3F6E524367D8}"/>
                </a:ext>
              </a:extLst>
            </p:cNvPr>
            <p:cNvSpPr>
              <a:spLocks/>
            </p:cNvSpPr>
            <p:nvPr/>
          </p:nvSpPr>
          <p:spPr bwMode="auto">
            <a:xfrm>
              <a:off x="325" y="1834"/>
              <a:ext cx="4" cy="1"/>
            </a:xfrm>
            <a:custGeom>
              <a:avLst/>
              <a:gdLst>
                <a:gd name="T0" fmla="*/ 0 w 20"/>
                <a:gd name="T1" fmla="*/ 0 h 5"/>
                <a:gd name="T2" fmla="*/ 0 w 20"/>
                <a:gd name="T3" fmla="*/ 0 h 5"/>
                <a:gd name="T4" fmla="*/ 0 w 20"/>
                <a:gd name="T5" fmla="*/ 0 h 5"/>
                <a:gd name="T6" fmla="*/ 0 w 20"/>
                <a:gd name="T7" fmla="*/ 0 h 5"/>
                <a:gd name="T8" fmla="*/ 0 w 20"/>
                <a:gd name="T9" fmla="*/ 0 h 5"/>
                <a:gd name="T10" fmla="*/ 0 60000 65536"/>
                <a:gd name="T11" fmla="*/ 0 60000 65536"/>
                <a:gd name="T12" fmla="*/ 0 60000 65536"/>
                <a:gd name="T13" fmla="*/ 0 60000 65536"/>
                <a:gd name="T14" fmla="*/ 0 60000 65536"/>
                <a:gd name="T15" fmla="*/ 0 w 20"/>
                <a:gd name="T16" fmla="*/ 0 h 5"/>
                <a:gd name="T17" fmla="*/ 20 w 20"/>
                <a:gd name="T18" fmla="*/ 5 h 5"/>
              </a:gdLst>
              <a:ahLst/>
              <a:cxnLst>
                <a:cxn ang="T10">
                  <a:pos x="T0" y="T1"/>
                </a:cxn>
                <a:cxn ang="T11">
                  <a:pos x="T2" y="T3"/>
                </a:cxn>
                <a:cxn ang="T12">
                  <a:pos x="T4" y="T5"/>
                </a:cxn>
                <a:cxn ang="T13">
                  <a:pos x="T6" y="T7"/>
                </a:cxn>
                <a:cxn ang="T14">
                  <a:pos x="T8" y="T9"/>
                </a:cxn>
              </a:cxnLst>
              <a:rect l="T15" t="T16" r="T17" b="T18"/>
              <a:pathLst>
                <a:path w="20" h="5">
                  <a:moveTo>
                    <a:pt x="0" y="5"/>
                  </a:moveTo>
                  <a:lnTo>
                    <a:pt x="6" y="4"/>
                  </a:lnTo>
                  <a:lnTo>
                    <a:pt x="20" y="4"/>
                  </a:lnTo>
                  <a:lnTo>
                    <a:pt x="5" y="0"/>
                  </a:lnTo>
                  <a:lnTo>
                    <a:pt x="0"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3" name="Freeform 111">
              <a:extLst>
                <a:ext uri="{FF2B5EF4-FFF2-40B4-BE49-F238E27FC236}">
                  <a16:creationId xmlns:a16="http://schemas.microsoft.com/office/drawing/2014/main" id="{F9C39FC1-F5DF-48FA-91AE-E0CCCAAC3879}"/>
                </a:ext>
              </a:extLst>
            </p:cNvPr>
            <p:cNvSpPr>
              <a:spLocks/>
            </p:cNvSpPr>
            <p:nvPr/>
          </p:nvSpPr>
          <p:spPr bwMode="auto">
            <a:xfrm>
              <a:off x="330" y="1838"/>
              <a:ext cx="6" cy="2"/>
            </a:xfrm>
            <a:custGeom>
              <a:avLst/>
              <a:gdLst>
                <a:gd name="T0" fmla="*/ 0 w 27"/>
                <a:gd name="T1" fmla="*/ 0 h 9"/>
                <a:gd name="T2" fmla="*/ 0 w 27"/>
                <a:gd name="T3" fmla="*/ 0 h 9"/>
                <a:gd name="T4" fmla="*/ 0 w 27"/>
                <a:gd name="T5" fmla="*/ 0 h 9"/>
                <a:gd name="T6" fmla="*/ 0 w 27"/>
                <a:gd name="T7" fmla="*/ 0 h 9"/>
                <a:gd name="T8" fmla="*/ 0 w 27"/>
                <a:gd name="T9" fmla="*/ 0 h 9"/>
                <a:gd name="T10" fmla="*/ 0 w 27"/>
                <a:gd name="T11" fmla="*/ 0 h 9"/>
                <a:gd name="T12" fmla="*/ 0 w 27"/>
                <a:gd name="T13" fmla="*/ 0 h 9"/>
                <a:gd name="T14" fmla="*/ 0 w 27"/>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
                <a:gd name="T26" fmla="*/ 27 w 2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
                  <a:moveTo>
                    <a:pt x="27" y="7"/>
                  </a:moveTo>
                  <a:lnTo>
                    <a:pt x="23" y="3"/>
                  </a:lnTo>
                  <a:lnTo>
                    <a:pt x="17" y="1"/>
                  </a:lnTo>
                  <a:lnTo>
                    <a:pt x="6" y="0"/>
                  </a:lnTo>
                  <a:lnTo>
                    <a:pt x="0" y="9"/>
                  </a:lnTo>
                  <a:lnTo>
                    <a:pt x="8" y="3"/>
                  </a:lnTo>
                  <a:lnTo>
                    <a:pt x="15" y="2"/>
                  </a:lnTo>
                  <a:lnTo>
                    <a:pt x="27" y="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4" name="Freeform 112">
              <a:extLst>
                <a:ext uri="{FF2B5EF4-FFF2-40B4-BE49-F238E27FC236}">
                  <a16:creationId xmlns:a16="http://schemas.microsoft.com/office/drawing/2014/main" id="{69B3096F-ED42-4E5D-B39F-086290CE48BE}"/>
                </a:ext>
              </a:extLst>
            </p:cNvPr>
            <p:cNvSpPr>
              <a:spLocks/>
            </p:cNvSpPr>
            <p:nvPr/>
          </p:nvSpPr>
          <p:spPr bwMode="auto">
            <a:xfrm>
              <a:off x="340" y="1841"/>
              <a:ext cx="4" cy="1"/>
            </a:xfrm>
            <a:custGeom>
              <a:avLst/>
              <a:gdLst>
                <a:gd name="T0" fmla="*/ 0 w 20"/>
                <a:gd name="T1" fmla="*/ 0 h 4"/>
                <a:gd name="T2" fmla="*/ 0 w 20"/>
                <a:gd name="T3" fmla="*/ 0 h 4"/>
                <a:gd name="T4" fmla="*/ 0 w 20"/>
                <a:gd name="T5" fmla="*/ 0 h 4"/>
                <a:gd name="T6" fmla="*/ 0 w 20"/>
                <a:gd name="T7" fmla="*/ 0 h 4"/>
                <a:gd name="T8" fmla="*/ 0 w 20"/>
                <a:gd name="T9" fmla="*/ 0 h 4"/>
                <a:gd name="T10" fmla="*/ 0 w 20"/>
                <a:gd name="T11" fmla="*/ 0 h 4"/>
                <a:gd name="T12" fmla="*/ 0 w 20"/>
                <a:gd name="T13" fmla="*/ 0 h 4"/>
                <a:gd name="T14" fmla="*/ 0 60000 65536"/>
                <a:gd name="T15" fmla="*/ 0 60000 65536"/>
                <a:gd name="T16" fmla="*/ 0 60000 65536"/>
                <a:gd name="T17" fmla="*/ 0 60000 65536"/>
                <a:gd name="T18" fmla="*/ 0 60000 65536"/>
                <a:gd name="T19" fmla="*/ 0 60000 65536"/>
                <a:gd name="T20" fmla="*/ 0 60000 65536"/>
                <a:gd name="T21" fmla="*/ 0 w 20"/>
                <a:gd name="T22" fmla="*/ 0 h 4"/>
                <a:gd name="T23" fmla="*/ 20 w 2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
                  <a:moveTo>
                    <a:pt x="0" y="2"/>
                  </a:moveTo>
                  <a:lnTo>
                    <a:pt x="4" y="0"/>
                  </a:lnTo>
                  <a:lnTo>
                    <a:pt x="11" y="0"/>
                  </a:lnTo>
                  <a:lnTo>
                    <a:pt x="20" y="4"/>
                  </a:lnTo>
                  <a:lnTo>
                    <a:pt x="15" y="3"/>
                  </a:lnTo>
                  <a:lnTo>
                    <a:pt x="11" y="1"/>
                  </a:lnTo>
                  <a:lnTo>
                    <a:pt x="0"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5" name="Freeform 113">
              <a:extLst>
                <a:ext uri="{FF2B5EF4-FFF2-40B4-BE49-F238E27FC236}">
                  <a16:creationId xmlns:a16="http://schemas.microsoft.com/office/drawing/2014/main" id="{AAAD2EF1-CFF9-4FA1-BB52-5B8EEA3C7887}"/>
                </a:ext>
              </a:extLst>
            </p:cNvPr>
            <p:cNvSpPr>
              <a:spLocks/>
            </p:cNvSpPr>
            <p:nvPr/>
          </p:nvSpPr>
          <p:spPr bwMode="auto">
            <a:xfrm>
              <a:off x="323" y="1845"/>
              <a:ext cx="6" cy="15"/>
            </a:xfrm>
            <a:custGeom>
              <a:avLst/>
              <a:gdLst>
                <a:gd name="T0" fmla="*/ 0 w 31"/>
                <a:gd name="T1" fmla="*/ 0 h 74"/>
                <a:gd name="T2" fmla="*/ 0 w 31"/>
                <a:gd name="T3" fmla="*/ 0 h 74"/>
                <a:gd name="T4" fmla="*/ 0 w 31"/>
                <a:gd name="T5" fmla="*/ 0 h 74"/>
                <a:gd name="T6" fmla="*/ 0 w 31"/>
                <a:gd name="T7" fmla="*/ 0 h 74"/>
                <a:gd name="T8" fmla="*/ 0 w 31"/>
                <a:gd name="T9" fmla="*/ 0 h 74"/>
                <a:gd name="T10" fmla="*/ 0 w 31"/>
                <a:gd name="T11" fmla="*/ 0 h 74"/>
                <a:gd name="T12" fmla="*/ 0 w 31"/>
                <a:gd name="T13" fmla="*/ 0 h 74"/>
                <a:gd name="T14" fmla="*/ 0 w 31"/>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74"/>
                <a:gd name="T26" fmla="*/ 31 w 31"/>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74">
                  <a:moveTo>
                    <a:pt x="0" y="0"/>
                  </a:moveTo>
                  <a:lnTo>
                    <a:pt x="17" y="19"/>
                  </a:lnTo>
                  <a:lnTo>
                    <a:pt x="25" y="42"/>
                  </a:lnTo>
                  <a:lnTo>
                    <a:pt x="26" y="74"/>
                  </a:lnTo>
                  <a:lnTo>
                    <a:pt x="31" y="49"/>
                  </a:lnTo>
                  <a:lnTo>
                    <a:pt x="29" y="29"/>
                  </a:lnTo>
                  <a:lnTo>
                    <a:pt x="24" y="20"/>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6" name="Freeform 114">
              <a:extLst>
                <a:ext uri="{FF2B5EF4-FFF2-40B4-BE49-F238E27FC236}">
                  <a16:creationId xmlns:a16="http://schemas.microsoft.com/office/drawing/2014/main" id="{4558D5AD-A4A2-4135-8C87-12FEEAC65422}"/>
                </a:ext>
              </a:extLst>
            </p:cNvPr>
            <p:cNvSpPr>
              <a:spLocks/>
            </p:cNvSpPr>
            <p:nvPr/>
          </p:nvSpPr>
          <p:spPr bwMode="auto">
            <a:xfrm>
              <a:off x="308" y="1839"/>
              <a:ext cx="10" cy="5"/>
            </a:xfrm>
            <a:custGeom>
              <a:avLst/>
              <a:gdLst>
                <a:gd name="T0" fmla="*/ 0 w 50"/>
                <a:gd name="T1" fmla="*/ 0 h 25"/>
                <a:gd name="T2" fmla="*/ 0 w 50"/>
                <a:gd name="T3" fmla="*/ 0 h 25"/>
                <a:gd name="T4" fmla="*/ 0 w 50"/>
                <a:gd name="T5" fmla="*/ 0 h 25"/>
                <a:gd name="T6" fmla="*/ 0 w 50"/>
                <a:gd name="T7" fmla="*/ 0 h 25"/>
                <a:gd name="T8" fmla="*/ 0 w 50"/>
                <a:gd name="T9" fmla="*/ 0 h 25"/>
                <a:gd name="T10" fmla="*/ 0 w 50"/>
                <a:gd name="T11" fmla="*/ 0 h 25"/>
                <a:gd name="T12" fmla="*/ 0 60000 65536"/>
                <a:gd name="T13" fmla="*/ 0 60000 65536"/>
                <a:gd name="T14" fmla="*/ 0 60000 65536"/>
                <a:gd name="T15" fmla="*/ 0 60000 65536"/>
                <a:gd name="T16" fmla="*/ 0 60000 65536"/>
                <a:gd name="T17" fmla="*/ 0 60000 65536"/>
                <a:gd name="T18" fmla="*/ 0 w 50"/>
                <a:gd name="T19" fmla="*/ 0 h 25"/>
                <a:gd name="T20" fmla="*/ 50 w 5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50" h="25">
                  <a:moveTo>
                    <a:pt x="0" y="11"/>
                  </a:moveTo>
                  <a:lnTo>
                    <a:pt x="19" y="13"/>
                  </a:lnTo>
                  <a:lnTo>
                    <a:pt x="50" y="25"/>
                  </a:lnTo>
                  <a:lnTo>
                    <a:pt x="28" y="9"/>
                  </a:lnTo>
                  <a:lnTo>
                    <a:pt x="1" y="0"/>
                  </a:lnTo>
                  <a:lnTo>
                    <a:pt x="0" y="1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7" name="Freeform 115">
              <a:extLst>
                <a:ext uri="{FF2B5EF4-FFF2-40B4-BE49-F238E27FC236}">
                  <a16:creationId xmlns:a16="http://schemas.microsoft.com/office/drawing/2014/main" id="{7BA594BA-A60E-4B04-B4B9-F884BB900C48}"/>
                </a:ext>
              </a:extLst>
            </p:cNvPr>
            <p:cNvSpPr>
              <a:spLocks/>
            </p:cNvSpPr>
            <p:nvPr/>
          </p:nvSpPr>
          <p:spPr bwMode="auto">
            <a:xfrm>
              <a:off x="321" y="1862"/>
              <a:ext cx="7" cy="7"/>
            </a:xfrm>
            <a:custGeom>
              <a:avLst/>
              <a:gdLst>
                <a:gd name="T0" fmla="*/ 0 w 39"/>
                <a:gd name="T1" fmla="*/ 0 h 33"/>
                <a:gd name="T2" fmla="*/ 0 w 39"/>
                <a:gd name="T3" fmla="*/ 0 h 33"/>
                <a:gd name="T4" fmla="*/ 0 w 39"/>
                <a:gd name="T5" fmla="*/ 0 h 33"/>
                <a:gd name="T6" fmla="*/ 0 w 39"/>
                <a:gd name="T7" fmla="*/ 0 h 33"/>
                <a:gd name="T8" fmla="*/ 0 w 39"/>
                <a:gd name="T9" fmla="*/ 0 h 33"/>
                <a:gd name="T10" fmla="*/ 0 60000 65536"/>
                <a:gd name="T11" fmla="*/ 0 60000 65536"/>
                <a:gd name="T12" fmla="*/ 0 60000 65536"/>
                <a:gd name="T13" fmla="*/ 0 60000 65536"/>
                <a:gd name="T14" fmla="*/ 0 60000 65536"/>
                <a:gd name="T15" fmla="*/ 0 w 39"/>
                <a:gd name="T16" fmla="*/ 0 h 33"/>
                <a:gd name="T17" fmla="*/ 39 w 39"/>
                <a:gd name="T18" fmla="*/ 33 h 33"/>
              </a:gdLst>
              <a:ahLst/>
              <a:cxnLst>
                <a:cxn ang="T10">
                  <a:pos x="T0" y="T1"/>
                </a:cxn>
                <a:cxn ang="T11">
                  <a:pos x="T2" y="T3"/>
                </a:cxn>
                <a:cxn ang="T12">
                  <a:pos x="T4" y="T5"/>
                </a:cxn>
                <a:cxn ang="T13">
                  <a:pos x="T6" y="T7"/>
                </a:cxn>
                <a:cxn ang="T14">
                  <a:pos x="T8" y="T9"/>
                </a:cxn>
              </a:cxnLst>
              <a:rect l="T15" t="T16" r="T17" b="T18"/>
              <a:pathLst>
                <a:path w="39" h="33">
                  <a:moveTo>
                    <a:pt x="39" y="0"/>
                  </a:moveTo>
                  <a:lnTo>
                    <a:pt x="20" y="21"/>
                  </a:lnTo>
                  <a:lnTo>
                    <a:pt x="0" y="33"/>
                  </a:lnTo>
                  <a:lnTo>
                    <a:pt x="26" y="25"/>
                  </a:lnTo>
                  <a:lnTo>
                    <a:pt x="3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8" name="Freeform 116">
              <a:extLst>
                <a:ext uri="{FF2B5EF4-FFF2-40B4-BE49-F238E27FC236}">
                  <a16:creationId xmlns:a16="http://schemas.microsoft.com/office/drawing/2014/main" id="{317C4A29-E7EA-478F-A980-DC580C196717}"/>
                </a:ext>
              </a:extLst>
            </p:cNvPr>
            <p:cNvSpPr>
              <a:spLocks/>
            </p:cNvSpPr>
            <p:nvPr/>
          </p:nvSpPr>
          <p:spPr bwMode="auto">
            <a:xfrm>
              <a:off x="332" y="1858"/>
              <a:ext cx="7" cy="7"/>
            </a:xfrm>
            <a:custGeom>
              <a:avLst/>
              <a:gdLst>
                <a:gd name="T0" fmla="*/ 0 w 38"/>
                <a:gd name="T1" fmla="*/ 0 h 35"/>
                <a:gd name="T2" fmla="*/ 0 w 38"/>
                <a:gd name="T3" fmla="*/ 0 h 35"/>
                <a:gd name="T4" fmla="*/ 0 w 38"/>
                <a:gd name="T5" fmla="*/ 0 h 35"/>
                <a:gd name="T6" fmla="*/ 0 w 38"/>
                <a:gd name="T7" fmla="*/ 0 h 35"/>
                <a:gd name="T8" fmla="*/ 0 w 38"/>
                <a:gd name="T9" fmla="*/ 0 h 35"/>
                <a:gd name="T10" fmla="*/ 0 w 38"/>
                <a:gd name="T11" fmla="*/ 0 h 35"/>
                <a:gd name="T12" fmla="*/ 0 w 38"/>
                <a:gd name="T13" fmla="*/ 0 h 35"/>
                <a:gd name="T14" fmla="*/ 0 w 38"/>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5"/>
                <a:gd name="T26" fmla="*/ 38 w 38"/>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5">
                  <a:moveTo>
                    <a:pt x="0" y="0"/>
                  </a:moveTo>
                  <a:lnTo>
                    <a:pt x="3" y="13"/>
                  </a:lnTo>
                  <a:lnTo>
                    <a:pt x="22" y="29"/>
                  </a:lnTo>
                  <a:lnTo>
                    <a:pt x="38" y="35"/>
                  </a:lnTo>
                  <a:lnTo>
                    <a:pt x="12" y="32"/>
                  </a:lnTo>
                  <a:lnTo>
                    <a:pt x="3" y="21"/>
                  </a:lnTo>
                  <a:lnTo>
                    <a:pt x="2" y="9"/>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9" name="Freeform 117">
              <a:extLst>
                <a:ext uri="{FF2B5EF4-FFF2-40B4-BE49-F238E27FC236}">
                  <a16:creationId xmlns:a16="http://schemas.microsoft.com/office/drawing/2014/main" id="{ADBFFB2B-4A9B-46E2-8EF3-1FB0501ED4F0}"/>
                </a:ext>
              </a:extLst>
            </p:cNvPr>
            <p:cNvSpPr>
              <a:spLocks/>
            </p:cNvSpPr>
            <p:nvPr/>
          </p:nvSpPr>
          <p:spPr bwMode="auto">
            <a:xfrm>
              <a:off x="278" y="1810"/>
              <a:ext cx="41" cy="31"/>
            </a:xfrm>
            <a:custGeom>
              <a:avLst/>
              <a:gdLst>
                <a:gd name="T0" fmla="*/ 0 w 201"/>
                <a:gd name="T1" fmla="*/ 0 h 158"/>
                <a:gd name="T2" fmla="*/ 0 w 201"/>
                <a:gd name="T3" fmla="*/ 0 h 158"/>
                <a:gd name="T4" fmla="*/ 0 w 201"/>
                <a:gd name="T5" fmla="*/ 0 h 158"/>
                <a:gd name="T6" fmla="*/ 0 w 201"/>
                <a:gd name="T7" fmla="*/ 0 h 158"/>
                <a:gd name="T8" fmla="*/ 0 w 201"/>
                <a:gd name="T9" fmla="*/ 0 h 158"/>
                <a:gd name="T10" fmla="*/ 0 w 201"/>
                <a:gd name="T11" fmla="*/ 0 h 158"/>
                <a:gd name="T12" fmla="*/ 0 w 201"/>
                <a:gd name="T13" fmla="*/ 0 h 158"/>
                <a:gd name="T14" fmla="*/ 0 60000 65536"/>
                <a:gd name="T15" fmla="*/ 0 60000 65536"/>
                <a:gd name="T16" fmla="*/ 0 60000 65536"/>
                <a:gd name="T17" fmla="*/ 0 60000 65536"/>
                <a:gd name="T18" fmla="*/ 0 60000 65536"/>
                <a:gd name="T19" fmla="*/ 0 60000 65536"/>
                <a:gd name="T20" fmla="*/ 0 60000 65536"/>
                <a:gd name="T21" fmla="*/ 0 w 201"/>
                <a:gd name="T22" fmla="*/ 0 h 158"/>
                <a:gd name="T23" fmla="*/ 201 w 201"/>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158">
                  <a:moveTo>
                    <a:pt x="165" y="158"/>
                  </a:moveTo>
                  <a:lnTo>
                    <a:pt x="201" y="76"/>
                  </a:lnTo>
                  <a:lnTo>
                    <a:pt x="132" y="31"/>
                  </a:lnTo>
                  <a:lnTo>
                    <a:pt x="29" y="0"/>
                  </a:lnTo>
                  <a:lnTo>
                    <a:pt x="0" y="87"/>
                  </a:lnTo>
                  <a:lnTo>
                    <a:pt x="94" y="114"/>
                  </a:lnTo>
                  <a:lnTo>
                    <a:pt x="165" y="158"/>
                  </a:lnTo>
                  <a:close/>
                </a:path>
              </a:pathLst>
            </a:custGeom>
            <a:solidFill>
              <a:srgbClr val="FFFFFF"/>
            </a:solidFill>
            <a:ln w="317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0" name="Oval 118">
              <a:extLst>
                <a:ext uri="{FF2B5EF4-FFF2-40B4-BE49-F238E27FC236}">
                  <a16:creationId xmlns:a16="http://schemas.microsoft.com/office/drawing/2014/main" id="{D902644E-7F96-41E7-8BFC-88AE4E0B2397}"/>
                </a:ext>
              </a:extLst>
            </p:cNvPr>
            <p:cNvSpPr>
              <a:spLocks noChangeArrowheads="1"/>
            </p:cNvSpPr>
            <p:nvPr/>
          </p:nvSpPr>
          <p:spPr bwMode="auto">
            <a:xfrm>
              <a:off x="304" y="1824"/>
              <a:ext cx="7" cy="9"/>
            </a:xfrm>
            <a:prstGeom prst="ellipse">
              <a:avLst/>
            </a:prstGeom>
            <a:solidFill>
              <a:srgbClr val="FFFFFF"/>
            </a:solidFill>
            <a:ln w="3175">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1" name="Freeform 119">
              <a:extLst>
                <a:ext uri="{FF2B5EF4-FFF2-40B4-BE49-F238E27FC236}">
                  <a16:creationId xmlns:a16="http://schemas.microsoft.com/office/drawing/2014/main" id="{D85B4EDF-E8F0-4850-9FDA-564C3D255B11}"/>
                </a:ext>
              </a:extLst>
            </p:cNvPr>
            <p:cNvSpPr>
              <a:spLocks/>
            </p:cNvSpPr>
            <p:nvPr/>
          </p:nvSpPr>
          <p:spPr bwMode="auto">
            <a:xfrm>
              <a:off x="297" y="1826"/>
              <a:ext cx="10" cy="22"/>
            </a:xfrm>
            <a:custGeom>
              <a:avLst/>
              <a:gdLst>
                <a:gd name="T0" fmla="*/ 0 w 52"/>
                <a:gd name="T1" fmla="*/ 0 h 111"/>
                <a:gd name="T2" fmla="*/ 0 w 52"/>
                <a:gd name="T3" fmla="*/ 0 h 111"/>
                <a:gd name="T4" fmla="*/ 0 w 52"/>
                <a:gd name="T5" fmla="*/ 0 h 111"/>
                <a:gd name="T6" fmla="*/ 0 w 52"/>
                <a:gd name="T7" fmla="*/ 0 h 111"/>
                <a:gd name="T8" fmla="*/ 0 w 52"/>
                <a:gd name="T9" fmla="*/ 0 h 111"/>
                <a:gd name="T10" fmla="*/ 0 w 52"/>
                <a:gd name="T11" fmla="*/ 0 h 111"/>
                <a:gd name="T12" fmla="*/ 0 w 52"/>
                <a:gd name="T13" fmla="*/ 0 h 111"/>
                <a:gd name="T14" fmla="*/ 0 w 52"/>
                <a:gd name="T15" fmla="*/ 0 h 111"/>
                <a:gd name="T16" fmla="*/ 0 w 52"/>
                <a:gd name="T17" fmla="*/ 0 h 111"/>
                <a:gd name="T18" fmla="*/ 0 w 52"/>
                <a:gd name="T19" fmla="*/ 0 h 111"/>
                <a:gd name="T20" fmla="*/ 0 w 52"/>
                <a:gd name="T21" fmla="*/ 0 h 111"/>
                <a:gd name="T22" fmla="*/ 0 w 52"/>
                <a:gd name="T23" fmla="*/ 0 h 111"/>
                <a:gd name="T24" fmla="*/ 0 w 52"/>
                <a:gd name="T25" fmla="*/ 0 h 111"/>
                <a:gd name="T26" fmla="*/ 0 w 52"/>
                <a:gd name="T27" fmla="*/ 0 h 111"/>
                <a:gd name="T28" fmla="*/ 0 w 52"/>
                <a:gd name="T29" fmla="*/ 0 h 111"/>
                <a:gd name="T30" fmla="*/ 0 w 52"/>
                <a:gd name="T31" fmla="*/ 0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111"/>
                <a:gd name="T50" fmla="*/ 52 w 52"/>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111">
                  <a:moveTo>
                    <a:pt x="4" y="74"/>
                  </a:moveTo>
                  <a:lnTo>
                    <a:pt x="7" y="55"/>
                  </a:lnTo>
                  <a:lnTo>
                    <a:pt x="5" y="36"/>
                  </a:lnTo>
                  <a:lnTo>
                    <a:pt x="4" y="23"/>
                  </a:lnTo>
                  <a:lnTo>
                    <a:pt x="0" y="13"/>
                  </a:lnTo>
                  <a:lnTo>
                    <a:pt x="4" y="4"/>
                  </a:lnTo>
                  <a:lnTo>
                    <a:pt x="11" y="0"/>
                  </a:lnTo>
                  <a:lnTo>
                    <a:pt x="27" y="6"/>
                  </a:lnTo>
                  <a:lnTo>
                    <a:pt x="33" y="16"/>
                  </a:lnTo>
                  <a:lnTo>
                    <a:pt x="37" y="27"/>
                  </a:lnTo>
                  <a:lnTo>
                    <a:pt x="39" y="39"/>
                  </a:lnTo>
                  <a:lnTo>
                    <a:pt x="40" y="59"/>
                  </a:lnTo>
                  <a:lnTo>
                    <a:pt x="52" y="79"/>
                  </a:lnTo>
                  <a:lnTo>
                    <a:pt x="23" y="111"/>
                  </a:lnTo>
                  <a:lnTo>
                    <a:pt x="11" y="103"/>
                  </a:lnTo>
                  <a:lnTo>
                    <a:pt x="4" y="74"/>
                  </a:lnTo>
                  <a:close/>
                </a:path>
              </a:pathLst>
            </a:custGeom>
            <a:solidFill>
              <a:srgbClr val="FFC080"/>
            </a:solidFill>
            <a:ln w="3175">
              <a:solidFill>
                <a:srgbClr val="402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2" name="Freeform 120">
              <a:extLst>
                <a:ext uri="{FF2B5EF4-FFF2-40B4-BE49-F238E27FC236}">
                  <a16:creationId xmlns:a16="http://schemas.microsoft.com/office/drawing/2014/main" id="{93E026AC-C30C-4270-9986-735D44AE1C59}"/>
                </a:ext>
              </a:extLst>
            </p:cNvPr>
            <p:cNvSpPr>
              <a:spLocks/>
            </p:cNvSpPr>
            <p:nvPr/>
          </p:nvSpPr>
          <p:spPr bwMode="auto">
            <a:xfrm>
              <a:off x="301" y="1841"/>
              <a:ext cx="7" cy="7"/>
            </a:xfrm>
            <a:custGeom>
              <a:avLst/>
              <a:gdLst>
                <a:gd name="T0" fmla="*/ 0 w 35"/>
                <a:gd name="T1" fmla="*/ 0 h 34"/>
                <a:gd name="T2" fmla="*/ 0 w 35"/>
                <a:gd name="T3" fmla="*/ 0 h 34"/>
                <a:gd name="T4" fmla="*/ 0 w 35"/>
                <a:gd name="T5" fmla="*/ 0 h 34"/>
                <a:gd name="T6" fmla="*/ 0 w 35"/>
                <a:gd name="T7" fmla="*/ 0 h 34"/>
                <a:gd name="T8" fmla="*/ 0 w 35"/>
                <a:gd name="T9" fmla="*/ 0 h 34"/>
                <a:gd name="T10" fmla="*/ 0 60000 65536"/>
                <a:gd name="T11" fmla="*/ 0 60000 65536"/>
                <a:gd name="T12" fmla="*/ 0 60000 65536"/>
                <a:gd name="T13" fmla="*/ 0 60000 65536"/>
                <a:gd name="T14" fmla="*/ 0 60000 65536"/>
                <a:gd name="T15" fmla="*/ 0 w 35"/>
                <a:gd name="T16" fmla="*/ 0 h 34"/>
                <a:gd name="T17" fmla="*/ 35 w 35"/>
                <a:gd name="T18" fmla="*/ 34 h 34"/>
              </a:gdLst>
              <a:ahLst/>
              <a:cxnLst>
                <a:cxn ang="T10">
                  <a:pos x="T0" y="T1"/>
                </a:cxn>
                <a:cxn ang="T11">
                  <a:pos x="T2" y="T3"/>
                </a:cxn>
                <a:cxn ang="T12">
                  <a:pos x="T4" y="T5"/>
                </a:cxn>
                <a:cxn ang="T13">
                  <a:pos x="T6" y="T7"/>
                </a:cxn>
                <a:cxn ang="T14">
                  <a:pos x="T8" y="T9"/>
                </a:cxn>
              </a:cxnLst>
              <a:rect l="T15" t="T16" r="T17" b="T18"/>
              <a:pathLst>
                <a:path w="35" h="34">
                  <a:moveTo>
                    <a:pt x="24" y="0"/>
                  </a:moveTo>
                  <a:lnTo>
                    <a:pt x="35" y="4"/>
                  </a:lnTo>
                  <a:lnTo>
                    <a:pt x="9" y="34"/>
                  </a:lnTo>
                  <a:lnTo>
                    <a:pt x="0" y="26"/>
                  </a:lnTo>
                  <a:lnTo>
                    <a:pt x="24" y="0"/>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3" name="Freeform 121">
              <a:extLst>
                <a:ext uri="{FF2B5EF4-FFF2-40B4-BE49-F238E27FC236}">
                  <a16:creationId xmlns:a16="http://schemas.microsoft.com/office/drawing/2014/main" id="{FCE35B48-EAE8-4A5E-A9EF-A96B60E5C32C}"/>
                </a:ext>
              </a:extLst>
            </p:cNvPr>
            <p:cNvSpPr>
              <a:spLocks/>
            </p:cNvSpPr>
            <p:nvPr/>
          </p:nvSpPr>
          <p:spPr bwMode="auto">
            <a:xfrm>
              <a:off x="312" y="1815"/>
              <a:ext cx="9" cy="20"/>
            </a:xfrm>
            <a:custGeom>
              <a:avLst/>
              <a:gdLst>
                <a:gd name="T0" fmla="*/ 0 w 48"/>
                <a:gd name="T1" fmla="*/ 0 h 97"/>
                <a:gd name="T2" fmla="*/ 0 w 48"/>
                <a:gd name="T3" fmla="*/ 0 h 97"/>
                <a:gd name="T4" fmla="*/ 0 w 48"/>
                <a:gd name="T5" fmla="*/ 0 h 97"/>
                <a:gd name="T6" fmla="*/ 0 w 48"/>
                <a:gd name="T7" fmla="*/ 0 h 97"/>
                <a:gd name="T8" fmla="*/ 0 w 48"/>
                <a:gd name="T9" fmla="*/ 0 h 97"/>
                <a:gd name="T10" fmla="*/ 0 w 48"/>
                <a:gd name="T11" fmla="*/ 0 h 97"/>
                <a:gd name="T12" fmla="*/ 0 w 48"/>
                <a:gd name="T13" fmla="*/ 0 h 97"/>
                <a:gd name="T14" fmla="*/ 0 w 48"/>
                <a:gd name="T15" fmla="*/ 0 h 97"/>
                <a:gd name="T16" fmla="*/ 0 w 48"/>
                <a:gd name="T17" fmla="*/ 0 h 97"/>
                <a:gd name="T18" fmla="*/ 0 w 48"/>
                <a:gd name="T19" fmla="*/ 0 h 97"/>
                <a:gd name="T20" fmla="*/ 0 w 48"/>
                <a:gd name="T21" fmla="*/ 0 h 97"/>
                <a:gd name="T22" fmla="*/ 0 w 48"/>
                <a:gd name="T23" fmla="*/ 0 h 97"/>
                <a:gd name="T24" fmla="*/ 0 w 48"/>
                <a:gd name="T25" fmla="*/ 0 h 97"/>
                <a:gd name="T26" fmla="*/ 0 w 48"/>
                <a:gd name="T27" fmla="*/ 0 h 97"/>
                <a:gd name="T28" fmla="*/ 0 w 48"/>
                <a:gd name="T29" fmla="*/ 0 h 97"/>
                <a:gd name="T30" fmla="*/ 0 w 48"/>
                <a:gd name="T31" fmla="*/ 0 h 97"/>
                <a:gd name="T32" fmla="*/ 0 w 48"/>
                <a:gd name="T33" fmla="*/ 0 h 97"/>
                <a:gd name="T34" fmla="*/ 0 w 48"/>
                <a:gd name="T35" fmla="*/ 0 h 97"/>
                <a:gd name="T36" fmla="*/ 0 w 48"/>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97"/>
                <a:gd name="T59" fmla="*/ 48 w 48"/>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97">
                  <a:moveTo>
                    <a:pt x="0" y="23"/>
                  </a:moveTo>
                  <a:lnTo>
                    <a:pt x="4" y="43"/>
                  </a:lnTo>
                  <a:lnTo>
                    <a:pt x="6" y="51"/>
                  </a:lnTo>
                  <a:lnTo>
                    <a:pt x="7" y="64"/>
                  </a:lnTo>
                  <a:lnTo>
                    <a:pt x="5" y="73"/>
                  </a:lnTo>
                  <a:lnTo>
                    <a:pt x="7" y="84"/>
                  </a:lnTo>
                  <a:lnTo>
                    <a:pt x="14" y="95"/>
                  </a:lnTo>
                  <a:lnTo>
                    <a:pt x="21" y="96"/>
                  </a:lnTo>
                  <a:lnTo>
                    <a:pt x="34" y="97"/>
                  </a:lnTo>
                  <a:lnTo>
                    <a:pt x="43" y="91"/>
                  </a:lnTo>
                  <a:lnTo>
                    <a:pt x="46" y="88"/>
                  </a:lnTo>
                  <a:lnTo>
                    <a:pt x="48" y="77"/>
                  </a:lnTo>
                  <a:lnTo>
                    <a:pt x="48" y="59"/>
                  </a:lnTo>
                  <a:lnTo>
                    <a:pt x="48" y="48"/>
                  </a:lnTo>
                  <a:lnTo>
                    <a:pt x="46" y="32"/>
                  </a:lnTo>
                  <a:lnTo>
                    <a:pt x="44" y="22"/>
                  </a:lnTo>
                  <a:lnTo>
                    <a:pt x="36" y="0"/>
                  </a:lnTo>
                  <a:lnTo>
                    <a:pt x="7" y="1"/>
                  </a:lnTo>
                  <a:lnTo>
                    <a:pt x="0" y="23"/>
                  </a:lnTo>
                  <a:close/>
                </a:path>
              </a:pathLst>
            </a:custGeom>
            <a:solidFill>
              <a:srgbClr val="FFC080"/>
            </a:solidFill>
            <a:ln w="3175">
              <a:solidFill>
                <a:srgbClr val="402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4" name="Freeform 122">
              <a:extLst>
                <a:ext uri="{FF2B5EF4-FFF2-40B4-BE49-F238E27FC236}">
                  <a16:creationId xmlns:a16="http://schemas.microsoft.com/office/drawing/2014/main" id="{860FFC29-CD0A-497D-A00B-0083A6E99F68}"/>
                </a:ext>
              </a:extLst>
            </p:cNvPr>
            <p:cNvSpPr>
              <a:spLocks/>
            </p:cNvSpPr>
            <p:nvPr/>
          </p:nvSpPr>
          <p:spPr bwMode="auto">
            <a:xfrm>
              <a:off x="315" y="1828"/>
              <a:ext cx="5" cy="4"/>
            </a:xfrm>
            <a:custGeom>
              <a:avLst/>
              <a:gdLst>
                <a:gd name="T0" fmla="*/ 0 w 24"/>
                <a:gd name="T1" fmla="*/ 0 h 20"/>
                <a:gd name="T2" fmla="*/ 0 w 24"/>
                <a:gd name="T3" fmla="*/ 0 h 20"/>
                <a:gd name="T4" fmla="*/ 0 w 24"/>
                <a:gd name="T5" fmla="*/ 0 h 20"/>
                <a:gd name="T6" fmla="*/ 0 w 24"/>
                <a:gd name="T7" fmla="*/ 0 h 20"/>
                <a:gd name="T8" fmla="*/ 0 w 24"/>
                <a:gd name="T9" fmla="*/ 0 h 20"/>
                <a:gd name="T10" fmla="*/ 0 w 24"/>
                <a:gd name="T11" fmla="*/ 0 h 20"/>
                <a:gd name="T12" fmla="*/ 0 w 24"/>
                <a:gd name="T13" fmla="*/ 0 h 20"/>
                <a:gd name="T14" fmla="*/ 0 w 24"/>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0"/>
                <a:gd name="T26" fmla="*/ 24 w 24"/>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0">
                  <a:moveTo>
                    <a:pt x="24" y="5"/>
                  </a:moveTo>
                  <a:lnTo>
                    <a:pt x="12" y="0"/>
                  </a:lnTo>
                  <a:lnTo>
                    <a:pt x="3" y="1"/>
                  </a:lnTo>
                  <a:lnTo>
                    <a:pt x="0" y="5"/>
                  </a:lnTo>
                  <a:lnTo>
                    <a:pt x="1" y="20"/>
                  </a:lnTo>
                  <a:lnTo>
                    <a:pt x="3" y="8"/>
                  </a:lnTo>
                  <a:lnTo>
                    <a:pt x="5" y="4"/>
                  </a:lnTo>
                  <a:lnTo>
                    <a:pt x="24"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125" name="Group 123">
            <a:extLst>
              <a:ext uri="{FF2B5EF4-FFF2-40B4-BE49-F238E27FC236}">
                <a16:creationId xmlns:a16="http://schemas.microsoft.com/office/drawing/2014/main" id="{AB3A0F48-190F-402B-8269-7B1D64E4A2AD}"/>
              </a:ext>
            </a:extLst>
          </p:cNvPr>
          <p:cNvGrpSpPr>
            <a:grpSpLocks/>
          </p:cNvGrpSpPr>
          <p:nvPr/>
        </p:nvGrpSpPr>
        <p:grpSpPr bwMode="auto">
          <a:xfrm>
            <a:off x="560388" y="4397157"/>
            <a:ext cx="220662" cy="112712"/>
            <a:chOff x="375" y="2315"/>
            <a:chExt cx="139" cy="71"/>
          </a:xfrm>
        </p:grpSpPr>
        <p:sp>
          <p:nvSpPr>
            <p:cNvPr id="126" name="Freeform 124">
              <a:extLst>
                <a:ext uri="{FF2B5EF4-FFF2-40B4-BE49-F238E27FC236}">
                  <a16:creationId xmlns:a16="http://schemas.microsoft.com/office/drawing/2014/main" id="{686F5122-BB94-4BAD-9247-1CF3158DCBCE}"/>
                </a:ext>
              </a:extLst>
            </p:cNvPr>
            <p:cNvSpPr>
              <a:spLocks/>
            </p:cNvSpPr>
            <p:nvPr/>
          </p:nvSpPr>
          <p:spPr bwMode="auto">
            <a:xfrm>
              <a:off x="375" y="2315"/>
              <a:ext cx="139" cy="71"/>
            </a:xfrm>
            <a:custGeom>
              <a:avLst/>
              <a:gdLst>
                <a:gd name="T0" fmla="*/ 0 w 691"/>
                <a:gd name="T1" fmla="*/ 0 h 355"/>
                <a:gd name="T2" fmla="*/ 0 w 691"/>
                <a:gd name="T3" fmla="*/ 0 h 355"/>
                <a:gd name="T4" fmla="*/ 0 w 691"/>
                <a:gd name="T5" fmla="*/ 0 h 355"/>
                <a:gd name="T6" fmla="*/ 0 w 691"/>
                <a:gd name="T7" fmla="*/ 0 h 355"/>
                <a:gd name="T8" fmla="*/ 0 w 691"/>
                <a:gd name="T9" fmla="*/ 0 h 355"/>
                <a:gd name="T10" fmla="*/ 0 w 691"/>
                <a:gd name="T11" fmla="*/ 0 h 355"/>
                <a:gd name="T12" fmla="*/ 0 w 691"/>
                <a:gd name="T13" fmla="*/ 0 h 355"/>
                <a:gd name="T14" fmla="*/ 0 w 691"/>
                <a:gd name="T15" fmla="*/ 0 h 355"/>
                <a:gd name="T16" fmla="*/ 0 w 691"/>
                <a:gd name="T17" fmla="*/ 0 h 355"/>
                <a:gd name="T18" fmla="*/ 0 w 691"/>
                <a:gd name="T19" fmla="*/ 0 h 355"/>
                <a:gd name="T20" fmla="*/ 0 w 691"/>
                <a:gd name="T21" fmla="*/ 0 h 355"/>
                <a:gd name="T22" fmla="*/ 0 w 691"/>
                <a:gd name="T23" fmla="*/ 0 h 355"/>
                <a:gd name="T24" fmla="*/ 0 w 691"/>
                <a:gd name="T25" fmla="*/ 0 h 355"/>
                <a:gd name="T26" fmla="*/ 0 w 691"/>
                <a:gd name="T27" fmla="*/ 0 h 355"/>
                <a:gd name="T28" fmla="*/ 0 w 691"/>
                <a:gd name="T29" fmla="*/ 0 h 355"/>
                <a:gd name="T30" fmla="*/ 0 w 691"/>
                <a:gd name="T31" fmla="*/ 0 h 355"/>
                <a:gd name="T32" fmla="*/ 0 w 691"/>
                <a:gd name="T33" fmla="*/ 0 h 355"/>
                <a:gd name="T34" fmla="*/ 0 w 691"/>
                <a:gd name="T35" fmla="*/ 0 h 355"/>
                <a:gd name="T36" fmla="*/ 0 w 691"/>
                <a:gd name="T37" fmla="*/ 0 h 355"/>
                <a:gd name="T38" fmla="*/ 0 w 691"/>
                <a:gd name="T39" fmla="*/ 0 h 3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1"/>
                <a:gd name="T61" fmla="*/ 0 h 355"/>
                <a:gd name="T62" fmla="*/ 691 w 691"/>
                <a:gd name="T63" fmla="*/ 355 h 3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1" h="355">
                  <a:moveTo>
                    <a:pt x="279" y="11"/>
                  </a:moveTo>
                  <a:lnTo>
                    <a:pt x="274" y="104"/>
                  </a:lnTo>
                  <a:lnTo>
                    <a:pt x="455" y="189"/>
                  </a:lnTo>
                  <a:lnTo>
                    <a:pt x="607" y="226"/>
                  </a:lnTo>
                  <a:lnTo>
                    <a:pt x="691" y="263"/>
                  </a:lnTo>
                  <a:lnTo>
                    <a:pt x="687" y="313"/>
                  </a:lnTo>
                  <a:lnTo>
                    <a:pt x="577" y="343"/>
                  </a:lnTo>
                  <a:lnTo>
                    <a:pt x="413" y="355"/>
                  </a:lnTo>
                  <a:lnTo>
                    <a:pt x="274" y="331"/>
                  </a:lnTo>
                  <a:lnTo>
                    <a:pt x="188" y="307"/>
                  </a:lnTo>
                  <a:lnTo>
                    <a:pt x="183" y="334"/>
                  </a:lnTo>
                  <a:lnTo>
                    <a:pt x="74" y="331"/>
                  </a:lnTo>
                  <a:lnTo>
                    <a:pt x="7" y="318"/>
                  </a:lnTo>
                  <a:lnTo>
                    <a:pt x="7" y="270"/>
                  </a:lnTo>
                  <a:lnTo>
                    <a:pt x="0" y="242"/>
                  </a:lnTo>
                  <a:lnTo>
                    <a:pt x="0" y="173"/>
                  </a:lnTo>
                  <a:lnTo>
                    <a:pt x="18" y="135"/>
                  </a:lnTo>
                  <a:lnTo>
                    <a:pt x="53" y="91"/>
                  </a:lnTo>
                  <a:lnTo>
                    <a:pt x="60" y="0"/>
                  </a:lnTo>
                  <a:lnTo>
                    <a:pt x="279" y="11"/>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27" name="Freeform 125">
              <a:extLst>
                <a:ext uri="{FF2B5EF4-FFF2-40B4-BE49-F238E27FC236}">
                  <a16:creationId xmlns:a16="http://schemas.microsoft.com/office/drawing/2014/main" id="{FD936A9A-F43D-41EE-87D7-D4E7AE4DBF20}"/>
                </a:ext>
              </a:extLst>
            </p:cNvPr>
            <p:cNvSpPr>
              <a:spLocks/>
            </p:cNvSpPr>
            <p:nvPr/>
          </p:nvSpPr>
          <p:spPr bwMode="auto">
            <a:xfrm>
              <a:off x="421" y="2341"/>
              <a:ext cx="42" cy="22"/>
            </a:xfrm>
            <a:custGeom>
              <a:avLst/>
              <a:gdLst>
                <a:gd name="T0" fmla="*/ 0 w 208"/>
                <a:gd name="T1" fmla="*/ 0 h 110"/>
                <a:gd name="T2" fmla="*/ 0 w 208"/>
                <a:gd name="T3" fmla="*/ 0 h 110"/>
                <a:gd name="T4" fmla="*/ 0 w 208"/>
                <a:gd name="T5" fmla="*/ 0 h 110"/>
                <a:gd name="T6" fmla="*/ 0 w 208"/>
                <a:gd name="T7" fmla="*/ 0 h 110"/>
                <a:gd name="T8" fmla="*/ 0 w 208"/>
                <a:gd name="T9" fmla="*/ 0 h 110"/>
                <a:gd name="T10" fmla="*/ 0 60000 65536"/>
                <a:gd name="T11" fmla="*/ 0 60000 65536"/>
                <a:gd name="T12" fmla="*/ 0 60000 65536"/>
                <a:gd name="T13" fmla="*/ 0 60000 65536"/>
                <a:gd name="T14" fmla="*/ 0 60000 65536"/>
                <a:gd name="T15" fmla="*/ 0 w 208"/>
                <a:gd name="T16" fmla="*/ 0 h 110"/>
                <a:gd name="T17" fmla="*/ 208 w 208"/>
                <a:gd name="T18" fmla="*/ 110 h 110"/>
              </a:gdLst>
              <a:ahLst/>
              <a:cxnLst>
                <a:cxn ang="T10">
                  <a:pos x="T0" y="T1"/>
                </a:cxn>
                <a:cxn ang="T11">
                  <a:pos x="T2" y="T3"/>
                </a:cxn>
                <a:cxn ang="T12">
                  <a:pos x="T4" y="T5"/>
                </a:cxn>
                <a:cxn ang="T13">
                  <a:pos x="T6" y="T7"/>
                </a:cxn>
                <a:cxn ang="T14">
                  <a:pos x="T8" y="T9"/>
                </a:cxn>
              </a:cxnLst>
              <a:rect l="T15" t="T16" r="T17" b="T18"/>
              <a:pathLst>
                <a:path w="208" h="110">
                  <a:moveTo>
                    <a:pt x="53" y="0"/>
                  </a:moveTo>
                  <a:lnTo>
                    <a:pt x="0" y="58"/>
                  </a:lnTo>
                  <a:lnTo>
                    <a:pt x="186" y="110"/>
                  </a:lnTo>
                  <a:lnTo>
                    <a:pt x="208" y="70"/>
                  </a:lnTo>
                  <a:lnTo>
                    <a:pt x="5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28" name="Freeform 126">
              <a:extLst>
                <a:ext uri="{FF2B5EF4-FFF2-40B4-BE49-F238E27FC236}">
                  <a16:creationId xmlns:a16="http://schemas.microsoft.com/office/drawing/2014/main" id="{36E6DF47-16E5-41F4-86FA-C49990B23195}"/>
                </a:ext>
              </a:extLst>
            </p:cNvPr>
            <p:cNvSpPr>
              <a:spLocks/>
            </p:cNvSpPr>
            <p:nvPr/>
          </p:nvSpPr>
          <p:spPr bwMode="auto">
            <a:xfrm>
              <a:off x="463" y="2356"/>
              <a:ext cx="46" cy="13"/>
            </a:xfrm>
            <a:custGeom>
              <a:avLst/>
              <a:gdLst>
                <a:gd name="T0" fmla="*/ 0 w 233"/>
                <a:gd name="T1" fmla="*/ 0 h 67"/>
                <a:gd name="T2" fmla="*/ 0 w 233"/>
                <a:gd name="T3" fmla="*/ 0 h 67"/>
                <a:gd name="T4" fmla="*/ 0 w 233"/>
                <a:gd name="T5" fmla="*/ 0 h 67"/>
                <a:gd name="T6" fmla="*/ 0 w 233"/>
                <a:gd name="T7" fmla="*/ 0 h 67"/>
                <a:gd name="T8" fmla="*/ 0 w 233"/>
                <a:gd name="T9" fmla="*/ 0 h 67"/>
                <a:gd name="T10" fmla="*/ 0 w 233"/>
                <a:gd name="T11" fmla="*/ 0 h 67"/>
                <a:gd name="T12" fmla="*/ 0 w 233"/>
                <a:gd name="T13" fmla="*/ 0 h 67"/>
                <a:gd name="T14" fmla="*/ 0 60000 65536"/>
                <a:gd name="T15" fmla="*/ 0 60000 65536"/>
                <a:gd name="T16" fmla="*/ 0 60000 65536"/>
                <a:gd name="T17" fmla="*/ 0 60000 65536"/>
                <a:gd name="T18" fmla="*/ 0 60000 65536"/>
                <a:gd name="T19" fmla="*/ 0 60000 65536"/>
                <a:gd name="T20" fmla="*/ 0 60000 65536"/>
                <a:gd name="T21" fmla="*/ 0 w 233"/>
                <a:gd name="T22" fmla="*/ 0 h 67"/>
                <a:gd name="T23" fmla="*/ 233 w 233"/>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 h="67">
                  <a:moveTo>
                    <a:pt x="27" y="0"/>
                  </a:moveTo>
                  <a:lnTo>
                    <a:pt x="0" y="32"/>
                  </a:lnTo>
                  <a:lnTo>
                    <a:pt x="115" y="62"/>
                  </a:lnTo>
                  <a:lnTo>
                    <a:pt x="168" y="67"/>
                  </a:lnTo>
                  <a:lnTo>
                    <a:pt x="233" y="64"/>
                  </a:lnTo>
                  <a:lnTo>
                    <a:pt x="165" y="30"/>
                  </a:lnTo>
                  <a:lnTo>
                    <a:pt x="27"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29" name="Freeform 127">
              <a:extLst>
                <a:ext uri="{FF2B5EF4-FFF2-40B4-BE49-F238E27FC236}">
                  <a16:creationId xmlns:a16="http://schemas.microsoft.com/office/drawing/2014/main" id="{DA41CFDD-CF62-404B-96D2-98E440ECE8AC}"/>
                </a:ext>
              </a:extLst>
            </p:cNvPr>
            <p:cNvSpPr>
              <a:spLocks/>
            </p:cNvSpPr>
            <p:nvPr/>
          </p:nvSpPr>
          <p:spPr bwMode="auto">
            <a:xfrm>
              <a:off x="376" y="2341"/>
              <a:ext cx="134" cy="41"/>
            </a:xfrm>
            <a:custGeom>
              <a:avLst/>
              <a:gdLst>
                <a:gd name="T0" fmla="*/ 0 w 670"/>
                <a:gd name="T1" fmla="*/ 0 h 209"/>
                <a:gd name="T2" fmla="*/ 0 w 670"/>
                <a:gd name="T3" fmla="*/ 0 h 209"/>
                <a:gd name="T4" fmla="*/ 0 w 670"/>
                <a:gd name="T5" fmla="*/ 0 h 209"/>
                <a:gd name="T6" fmla="*/ 0 w 670"/>
                <a:gd name="T7" fmla="*/ 0 h 209"/>
                <a:gd name="T8" fmla="*/ 0 w 670"/>
                <a:gd name="T9" fmla="*/ 0 h 209"/>
                <a:gd name="T10" fmla="*/ 0 w 670"/>
                <a:gd name="T11" fmla="*/ 0 h 209"/>
                <a:gd name="T12" fmla="*/ 0 w 670"/>
                <a:gd name="T13" fmla="*/ 0 h 209"/>
                <a:gd name="T14" fmla="*/ 0 w 670"/>
                <a:gd name="T15" fmla="*/ 0 h 209"/>
                <a:gd name="T16" fmla="*/ 0 w 670"/>
                <a:gd name="T17" fmla="*/ 0 h 209"/>
                <a:gd name="T18" fmla="*/ 0 w 670"/>
                <a:gd name="T19" fmla="*/ 0 h 209"/>
                <a:gd name="T20" fmla="*/ 0 w 670"/>
                <a:gd name="T21" fmla="*/ 0 h 209"/>
                <a:gd name="T22" fmla="*/ 0 w 670"/>
                <a:gd name="T23" fmla="*/ 0 h 209"/>
                <a:gd name="T24" fmla="*/ 0 w 670"/>
                <a:gd name="T25" fmla="*/ 0 h 209"/>
                <a:gd name="T26" fmla="*/ 0 w 670"/>
                <a:gd name="T27" fmla="*/ 0 h 209"/>
                <a:gd name="T28" fmla="*/ 0 w 670"/>
                <a:gd name="T29" fmla="*/ 0 h 209"/>
                <a:gd name="T30" fmla="*/ 0 w 670"/>
                <a:gd name="T31" fmla="*/ 0 h 209"/>
                <a:gd name="T32" fmla="*/ 0 w 670"/>
                <a:gd name="T33" fmla="*/ 0 h 209"/>
                <a:gd name="T34" fmla="*/ 0 w 670"/>
                <a:gd name="T35" fmla="*/ 0 h 209"/>
                <a:gd name="T36" fmla="*/ 0 w 670"/>
                <a:gd name="T37" fmla="*/ 0 h 2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0"/>
                <a:gd name="T58" fmla="*/ 0 h 209"/>
                <a:gd name="T59" fmla="*/ 670 w 670"/>
                <a:gd name="T60" fmla="*/ 209 h 2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0" h="209">
                  <a:moveTo>
                    <a:pt x="670" y="178"/>
                  </a:moveTo>
                  <a:lnTo>
                    <a:pt x="670" y="146"/>
                  </a:lnTo>
                  <a:lnTo>
                    <a:pt x="582" y="155"/>
                  </a:lnTo>
                  <a:lnTo>
                    <a:pt x="442" y="134"/>
                  </a:lnTo>
                  <a:lnTo>
                    <a:pt x="361" y="116"/>
                  </a:lnTo>
                  <a:lnTo>
                    <a:pt x="206" y="66"/>
                  </a:lnTo>
                  <a:lnTo>
                    <a:pt x="140" y="58"/>
                  </a:lnTo>
                  <a:lnTo>
                    <a:pt x="73" y="34"/>
                  </a:lnTo>
                  <a:lnTo>
                    <a:pt x="40" y="0"/>
                  </a:lnTo>
                  <a:lnTo>
                    <a:pt x="0" y="43"/>
                  </a:lnTo>
                  <a:lnTo>
                    <a:pt x="0" y="132"/>
                  </a:lnTo>
                  <a:lnTo>
                    <a:pt x="49" y="146"/>
                  </a:lnTo>
                  <a:lnTo>
                    <a:pt x="170" y="162"/>
                  </a:lnTo>
                  <a:lnTo>
                    <a:pt x="218" y="167"/>
                  </a:lnTo>
                  <a:lnTo>
                    <a:pt x="298" y="196"/>
                  </a:lnTo>
                  <a:lnTo>
                    <a:pt x="388" y="209"/>
                  </a:lnTo>
                  <a:lnTo>
                    <a:pt x="452" y="209"/>
                  </a:lnTo>
                  <a:lnTo>
                    <a:pt x="553" y="209"/>
                  </a:lnTo>
                  <a:lnTo>
                    <a:pt x="670" y="1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0" name="Freeform 128">
              <a:extLst>
                <a:ext uri="{FF2B5EF4-FFF2-40B4-BE49-F238E27FC236}">
                  <a16:creationId xmlns:a16="http://schemas.microsoft.com/office/drawing/2014/main" id="{B481B88F-E917-4C09-9ED2-7387FD455388}"/>
                </a:ext>
              </a:extLst>
            </p:cNvPr>
            <p:cNvSpPr>
              <a:spLocks/>
            </p:cNvSpPr>
            <p:nvPr/>
          </p:nvSpPr>
          <p:spPr bwMode="auto">
            <a:xfrm>
              <a:off x="386" y="2317"/>
              <a:ext cx="44" cy="34"/>
            </a:xfrm>
            <a:custGeom>
              <a:avLst/>
              <a:gdLst>
                <a:gd name="T0" fmla="*/ 0 w 219"/>
                <a:gd name="T1" fmla="*/ 0 h 171"/>
                <a:gd name="T2" fmla="*/ 0 w 219"/>
                <a:gd name="T3" fmla="*/ 0 h 171"/>
                <a:gd name="T4" fmla="*/ 0 w 219"/>
                <a:gd name="T5" fmla="*/ 0 h 171"/>
                <a:gd name="T6" fmla="*/ 0 w 219"/>
                <a:gd name="T7" fmla="*/ 0 h 171"/>
                <a:gd name="T8" fmla="*/ 0 w 219"/>
                <a:gd name="T9" fmla="*/ 0 h 171"/>
                <a:gd name="T10" fmla="*/ 0 w 219"/>
                <a:gd name="T11" fmla="*/ 0 h 171"/>
                <a:gd name="T12" fmla="*/ 0 w 219"/>
                <a:gd name="T13" fmla="*/ 0 h 171"/>
                <a:gd name="T14" fmla="*/ 0 w 219"/>
                <a:gd name="T15" fmla="*/ 0 h 171"/>
                <a:gd name="T16" fmla="*/ 0 w 219"/>
                <a:gd name="T17" fmla="*/ 0 h 171"/>
                <a:gd name="T18" fmla="*/ 0 w 219"/>
                <a:gd name="T19" fmla="*/ 0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171"/>
                <a:gd name="T32" fmla="*/ 219 w 219"/>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171">
                  <a:moveTo>
                    <a:pt x="214" y="11"/>
                  </a:moveTo>
                  <a:lnTo>
                    <a:pt x="207" y="96"/>
                  </a:lnTo>
                  <a:lnTo>
                    <a:pt x="219" y="114"/>
                  </a:lnTo>
                  <a:lnTo>
                    <a:pt x="170" y="171"/>
                  </a:lnTo>
                  <a:lnTo>
                    <a:pt x="103" y="171"/>
                  </a:lnTo>
                  <a:lnTo>
                    <a:pt x="26" y="146"/>
                  </a:lnTo>
                  <a:lnTo>
                    <a:pt x="0" y="112"/>
                  </a:lnTo>
                  <a:lnTo>
                    <a:pt x="15" y="89"/>
                  </a:lnTo>
                  <a:lnTo>
                    <a:pt x="20" y="0"/>
                  </a:lnTo>
                  <a:lnTo>
                    <a:pt x="214" y="1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31" name="Group 129">
            <a:extLst>
              <a:ext uri="{FF2B5EF4-FFF2-40B4-BE49-F238E27FC236}">
                <a16:creationId xmlns:a16="http://schemas.microsoft.com/office/drawing/2014/main" id="{B9F7B914-0E18-4C01-9839-555A71D57D02}"/>
              </a:ext>
            </a:extLst>
          </p:cNvPr>
          <p:cNvGrpSpPr>
            <a:grpSpLocks/>
          </p:cNvGrpSpPr>
          <p:nvPr/>
        </p:nvGrpSpPr>
        <p:grpSpPr bwMode="auto">
          <a:xfrm>
            <a:off x="565150" y="4200307"/>
            <a:ext cx="92075" cy="225425"/>
            <a:chOff x="378" y="2191"/>
            <a:chExt cx="58" cy="142"/>
          </a:xfrm>
        </p:grpSpPr>
        <p:sp>
          <p:nvSpPr>
            <p:cNvPr id="132" name="Freeform 130">
              <a:extLst>
                <a:ext uri="{FF2B5EF4-FFF2-40B4-BE49-F238E27FC236}">
                  <a16:creationId xmlns:a16="http://schemas.microsoft.com/office/drawing/2014/main" id="{C50786E2-A7D6-493A-B067-505F7C139DBE}"/>
                </a:ext>
              </a:extLst>
            </p:cNvPr>
            <p:cNvSpPr>
              <a:spLocks/>
            </p:cNvSpPr>
            <p:nvPr/>
          </p:nvSpPr>
          <p:spPr bwMode="auto">
            <a:xfrm>
              <a:off x="378" y="2191"/>
              <a:ext cx="58" cy="142"/>
            </a:xfrm>
            <a:custGeom>
              <a:avLst/>
              <a:gdLst>
                <a:gd name="T0" fmla="*/ 0 w 292"/>
                <a:gd name="T1" fmla="*/ 0 h 710"/>
                <a:gd name="T2" fmla="*/ 0 w 292"/>
                <a:gd name="T3" fmla="*/ 0 h 710"/>
                <a:gd name="T4" fmla="*/ 0 w 292"/>
                <a:gd name="T5" fmla="*/ 0 h 710"/>
                <a:gd name="T6" fmla="*/ 0 w 292"/>
                <a:gd name="T7" fmla="*/ 0 h 710"/>
                <a:gd name="T8" fmla="*/ 0 w 292"/>
                <a:gd name="T9" fmla="*/ 0 h 710"/>
                <a:gd name="T10" fmla="*/ 0 w 292"/>
                <a:gd name="T11" fmla="*/ 0 h 710"/>
                <a:gd name="T12" fmla="*/ 0 w 292"/>
                <a:gd name="T13" fmla="*/ 0 h 710"/>
                <a:gd name="T14" fmla="*/ 0 w 292"/>
                <a:gd name="T15" fmla="*/ 0 h 710"/>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710"/>
                <a:gd name="T26" fmla="*/ 292 w 292"/>
                <a:gd name="T27" fmla="*/ 710 h 7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710">
                  <a:moveTo>
                    <a:pt x="24" y="15"/>
                  </a:moveTo>
                  <a:lnTo>
                    <a:pt x="6" y="256"/>
                  </a:lnTo>
                  <a:lnTo>
                    <a:pt x="10" y="454"/>
                  </a:lnTo>
                  <a:lnTo>
                    <a:pt x="0" y="678"/>
                  </a:lnTo>
                  <a:lnTo>
                    <a:pt x="144" y="710"/>
                  </a:lnTo>
                  <a:lnTo>
                    <a:pt x="283" y="710"/>
                  </a:lnTo>
                  <a:lnTo>
                    <a:pt x="292" y="0"/>
                  </a:lnTo>
                  <a:lnTo>
                    <a:pt x="24" y="15"/>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3" name="Freeform 131">
              <a:extLst>
                <a:ext uri="{FF2B5EF4-FFF2-40B4-BE49-F238E27FC236}">
                  <a16:creationId xmlns:a16="http://schemas.microsoft.com/office/drawing/2014/main" id="{5A71BD89-C644-4D6B-B817-D5E1F440B74E}"/>
                </a:ext>
              </a:extLst>
            </p:cNvPr>
            <p:cNvSpPr>
              <a:spLocks/>
            </p:cNvSpPr>
            <p:nvPr/>
          </p:nvSpPr>
          <p:spPr bwMode="auto">
            <a:xfrm>
              <a:off x="383" y="2193"/>
              <a:ext cx="50" cy="136"/>
            </a:xfrm>
            <a:custGeom>
              <a:avLst/>
              <a:gdLst>
                <a:gd name="T0" fmla="*/ 0 w 252"/>
                <a:gd name="T1" fmla="*/ 0 h 681"/>
                <a:gd name="T2" fmla="*/ 0 w 252"/>
                <a:gd name="T3" fmla="*/ 0 h 681"/>
                <a:gd name="T4" fmla="*/ 0 w 252"/>
                <a:gd name="T5" fmla="*/ 0 h 681"/>
                <a:gd name="T6" fmla="*/ 0 w 252"/>
                <a:gd name="T7" fmla="*/ 0 h 681"/>
                <a:gd name="T8" fmla="*/ 0 w 252"/>
                <a:gd name="T9" fmla="*/ 0 h 681"/>
                <a:gd name="T10" fmla="*/ 0 w 252"/>
                <a:gd name="T11" fmla="*/ 0 h 681"/>
                <a:gd name="T12" fmla="*/ 0 w 252"/>
                <a:gd name="T13" fmla="*/ 0 h 681"/>
                <a:gd name="T14" fmla="*/ 0 w 252"/>
                <a:gd name="T15" fmla="*/ 0 h 681"/>
                <a:gd name="T16" fmla="*/ 0 60000 65536"/>
                <a:gd name="T17" fmla="*/ 0 60000 65536"/>
                <a:gd name="T18" fmla="*/ 0 60000 65536"/>
                <a:gd name="T19" fmla="*/ 0 60000 65536"/>
                <a:gd name="T20" fmla="*/ 0 60000 65536"/>
                <a:gd name="T21" fmla="*/ 0 60000 65536"/>
                <a:gd name="T22" fmla="*/ 0 60000 65536"/>
                <a:gd name="T23" fmla="*/ 0 60000 65536"/>
                <a:gd name="T24" fmla="*/ 0 w 252"/>
                <a:gd name="T25" fmla="*/ 0 h 681"/>
                <a:gd name="T26" fmla="*/ 252 w 252"/>
                <a:gd name="T27" fmla="*/ 681 h 6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2" h="681">
                  <a:moveTo>
                    <a:pt x="23" y="21"/>
                  </a:moveTo>
                  <a:lnTo>
                    <a:pt x="0" y="223"/>
                  </a:lnTo>
                  <a:lnTo>
                    <a:pt x="5" y="385"/>
                  </a:lnTo>
                  <a:lnTo>
                    <a:pt x="5" y="633"/>
                  </a:lnTo>
                  <a:lnTo>
                    <a:pt x="128" y="681"/>
                  </a:lnTo>
                  <a:lnTo>
                    <a:pt x="238" y="681"/>
                  </a:lnTo>
                  <a:lnTo>
                    <a:pt x="252" y="0"/>
                  </a:lnTo>
                  <a:lnTo>
                    <a:pt x="23" y="2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34" name="Group 132">
            <a:extLst>
              <a:ext uri="{FF2B5EF4-FFF2-40B4-BE49-F238E27FC236}">
                <a16:creationId xmlns:a16="http://schemas.microsoft.com/office/drawing/2014/main" id="{10A01591-1FF7-46F0-8B93-412828CB825D}"/>
              </a:ext>
            </a:extLst>
          </p:cNvPr>
          <p:cNvGrpSpPr>
            <a:grpSpLocks/>
          </p:cNvGrpSpPr>
          <p:nvPr/>
        </p:nvGrpSpPr>
        <p:grpSpPr bwMode="auto">
          <a:xfrm>
            <a:off x="612775" y="4428907"/>
            <a:ext cx="223838" cy="112712"/>
            <a:chOff x="408" y="2335"/>
            <a:chExt cx="141" cy="71"/>
          </a:xfrm>
        </p:grpSpPr>
        <p:sp>
          <p:nvSpPr>
            <p:cNvPr id="135" name="Freeform 133">
              <a:extLst>
                <a:ext uri="{FF2B5EF4-FFF2-40B4-BE49-F238E27FC236}">
                  <a16:creationId xmlns:a16="http://schemas.microsoft.com/office/drawing/2014/main" id="{E595443D-99CC-4BBC-A261-C3E8A109B744}"/>
                </a:ext>
              </a:extLst>
            </p:cNvPr>
            <p:cNvSpPr>
              <a:spLocks/>
            </p:cNvSpPr>
            <p:nvPr/>
          </p:nvSpPr>
          <p:spPr bwMode="auto">
            <a:xfrm>
              <a:off x="408" y="2335"/>
              <a:ext cx="141" cy="71"/>
            </a:xfrm>
            <a:custGeom>
              <a:avLst/>
              <a:gdLst>
                <a:gd name="T0" fmla="*/ 0 w 703"/>
                <a:gd name="T1" fmla="*/ 0 h 356"/>
                <a:gd name="T2" fmla="*/ 0 w 703"/>
                <a:gd name="T3" fmla="*/ 0 h 356"/>
                <a:gd name="T4" fmla="*/ 0 w 703"/>
                <a:gd name="T5" fmla="*/ 0 h 356"/>
                <a:gd name="T6" fmla="*/ 0 w 703"/>
                <a:gd name="T7" fmla="*/ 0 h 356"/>
                <a:gd name="T8" fmla="*/ 0 w 703"/>
                <a:gd name="T9" fmla="*/ 0 h 356"/>
                <a:gd name="T10" fmla="*/ 0 w 703"/>
                <a:gd name="T11" fmla="*/ 0 h 356"/>
                <a:gd name="T12" fmla="*/ 0 w 703"/>
                <a:gd name="T13" fmla="*/ 0 h 356"/>
                <a:gd name="T14" fmla="*/ 0 w 703"/>
                <a:gd name="T15" fmla="*/ 0 h 356"/>
                <a:gd name="T16" fmla="*/ 0 w 703"/>
                <a:gd name="T17" fmla="*/ 0 h 356"/>
                <a:gd name="T18" fmla="*/ 0 w 703"/>
                <a:gd name="T19" fmla="*/ 0 h 356"/>
                <a:gd name="T20" fmla="*/ 0 w 703"/>
                <a:gd name="T21" fmla="*/ 0 h 356"/>
                <a:gd name="T22" fmla="*/ 0 w 703"/>
                <a:gd name="T23" fmla="*/ 0 h 356"/>
                <a:gd name="T24" fmla="*/ 0 w 703"/>
                <a:gd name="T25" fmla="*/ 0 h 356"/>
                <a:gd name="T26" fmla="*/ 0 w 703"/>
                <a:gd name="T27" fmla="*/ 0 h 356"/>
                <a:gd name="T28" fmla="*/ 0 w 703"/>
                <a:gd name="T29" fmla="*/ 0 h 356"/>
                <a:gd name="T30" fmla="*/ 0 w 703"/>
                <a:gd name="T31" fmla="*/ 0 h 356"/>
                <a:gd name="T32" fmla="*/ 0 w 703"/>
                <a:gd name="T33" fmla="*/ 0 h 356"/>
                <a:gd name="T34" fmla="*/ 0 w 703"/>
                <a:gd name="T35" fmla="*/ 0 h 356"/>
                <a:gd name="T36" fmla="*/ 0 w 703"/>
                <a:gd name="T37" fmla="*/ 0 h 356"/>
                <a:gd name="T38" fmla="*/ 0 w 703"/>
                <a:gd name="T39" fmla="*/ 0 h 3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3"/>
                <a:gd name="T61" fmla="*/ 0 h 356"/>
                <a:gd name="T62" fmla="*/ 703 w 703"/>
                <a:gd name="T63" fmla="*/ 356 h 3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3" h="356">
                  <a:moveTo>
                    <a:pt x="285" y="13"/>
                  </a:moveTo>
                  <a:lnTo>
                    <a:pt x="280" y="104"/>
                  </a:lnTo>
                  <a:lnTo>
                    <a:pt x="463" y="191"/>
                  </a:lnTo>
                  <a:lnTo>
                    <a:pt x="617" y="227"/>
                  </a:lnTo>
                  <a:lnTo>
                    <a:pt x="703" y="264"/>
                  </a:lnTo>
                  <a:lnTo>
                    <a:pt x="698" y="314"/>
                  </a:lnTo>
                  <a:lnTo>
                    <a:pt x="588" y="345"/>
                  </a:lnTo>
                  <a:lnTo>
                    <a:pt x="420" y="356"/>
                  </a:lnTo>
                  <a:lnTo>
                    <a:pt x="280" y="332"/>
                  </a:lnTo>
                  <a:lnTo>
                    <a:pt x="194" y="307"/>
                  </a:lnTo>
                  <a:lnTo>
                    <a:pt x="188" y="335"/>
                  </a:lnTo>
                  <a:lnTo>
                    <a:pt x="76" y="332"/>
                  </a:lnTo>
                  <a:lnTo>
                    <a:pt x="8" y="320"/>
                  </a:lnTo>
                  <a:lnTo>
                    <a:pt x="8" y="271"/>
                  </a:lnTo>
                  <a:lnTo>
                    <a:pt x="0" y="243"/>
                  </a:lnTo>
                  <a:lnTo>
                    <a:pt x="0" y="174"/>
                  </a:lnTo>
                  <a:lnTo>
                    <a:pt x="22" y="136"/>
                  </a:lnTo>
                  <a:lnTo>
                    <a:pt x="56" y="94"/>
                  </a:lnTo>
                  <a:lnTo>
                    <a:pt x="64" y="0"/>
                  </a:lnTo>
                  <a:lnTo>
                    <a:pt x="285" y="13"/>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6" name="Freeform 134">
              <a:extLst>
                <a:ext uri="{FF2B5EF4-FFF2-40B4-BE49-F238E27FC236}">
                  <a16:creationId xmlns:a16="http://schemas.microsoft.com/office/drawing/2014/main" id="{BE459FBF-6031-4609-8677-82E87E1AA783}"/>
                </a:ext>
              </a:extLst>
            </p:cNvPr>
            <p:cNvSpPr>
              <a:spLocks/>
            </p:cNvSpPr>
            <p:nvPr/>
          </p:nvSpPr>
          <p:spPr bwMode="auto">
            <a:xfrm>
              <a:off x="455" y="2361"/>
              <a:ext cx="42" cy="22"/>
            </a:xfrm>
            <a:custGeom>
              <a:avLst/>
              <a:gdLst>
                <a:gd name="T0" fmla="*/ 0 w 210"/>
                <a:gd name="T1" fmla="*/ 0 h 111"/>
                <a:gd name="T2" fmla="*/ 0 w 210"/>
                <a:gd name="T3" fmla="*/ 0 h 111"/>
                <a:gd name="T4" fmla="*/ 0 w 210"/>
                <a:gd name="T5" fmla="*/ 0 h 111"/>
                <a:gd name="T6" fmla="*/ 0 w 210"/>
                <a:gd name="T7" fmla="*/ 0 h 111"/>
                <a:gd name="T8" fmla="*/ 0 w 210"/>
                <a:gd name="T9" fmla="*/ 0 h 111"/>
                <a:gd name="T10" fmla="*/ 0 60000 65536"/>
                <a:gd name="T11" fmla="*/ 0 60000 65536"/>
                <a:gd name="T12" fmla="*/ 0 60000 65536"/>
                <a:gd name="T13" fmla="*/ 0 60000 65536"/>
                <a:gd name="T14" fmla="*/ 0 60000 65536"/>
                <a:gd name="T15" fmla="*/ 0 w 210"/>
                <a:gd name="T16" fmla="*/ 0 h 111"/>
                <a:gd name="T17" fmla="*/ 210 w 210"/>
                <a:gd name="T18" fmla="*/ 111 h 111"/>
              </a:gdLst>
              <a:ahLst/>
              <a:cxnLst>
                <a:cxn ang="T10">
                  <a:pos x="T0" y="T1"/>
                </a:cxn>
                <a:cxn ang="T11">
                  <a:pos x="T2" y="T3"/>
                </a:cxn>
                <a:cxn ang="T12">
                  <a:pos x="T4" y="T5"/>
                </a:cxn>
                <a:cxn ang="T13">
                  <a:pos x="T6" y="T7"/>
                </a:cxn>
                <a:cxn ang="T14">
                  <a:pos x="T8" y="T9"/>
                </a:cxn>
              </a:cxnLst>
              <a:rect l="T15" t="T16" r="T17" b="T18"/>
              <a:pathLst>
                <a:path w="210" h="111">
                  <a:moveTo>
                    <a:pt x="53" y="0"/>
                  </a:moveTo>
                  <a:lnTo>
                    <a:pt x="0" y="60"/>
                  </a:lnTo>
                  <a:lnTo>
                    <a:pt x="187" y="111"/>
                  </a:lnTo>
                  <a:lnTo>
                    <a:pt x="210" y="71"/>
                  </a:lnTo>
                  <a:lnTo>
                    <a:pt x="5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7" name="Freeform 135">
              <a:extLst>
                <a:ext uri="{FF2B5EF4-FFF2-40B4-BE49-F238E27FC236}">
                  <a16:creationId xmlns:a16="http://schemas.microsoft.com/office/drawing/2014/main" id="{510A39CE-A12F-4B3F-BBFA-6BA5C7534CBE}"/>
                </a:ext>
              </a:extLst>
            </p:cNvPr>
            <p:cNvSpPr>
              <a:spLocks/>
            </p:cNvSpPr>
            <p:nvPr/>
          </p:nvSpPr>
          <p:spPr bwMode="auto">
            <a:xfrm>
              <a:off x="497" y="2377"/>
              <a:ext cx="47" cy="13"/>
            </a:xfrm>
            <a:custGeom>
              <a:avLst/>
              <a:gdLst>
                <a:gd name="T0" fmla="*/ 0 w 237"/>
                <a:gd name="T1" fmla="*/ 0 h 66"/>
                <a:gd name="T2" fmla="*/ 0 w 237"/>
                <a:gd name="T3" fmla="*/ 0 h 66"/>
                <a:gd name="T4" fmla="*/ 0 w 237"/>
                <a:gd name="T5" fmla="*/ 0 h 66"/>
                <a:gd name="T6" fmla="*/ 0 w 237"/>
                <a:gd name="T7" fmla="*/ 0 h 66"/>
                <a:gd name="T8" fmla="*/ 0 w 237"/>
                <a:gd name="T9" fmla="*/ 0 h 66"/>
                <a:gd name="T10" fmla="*/ 0 w 237"/>
                <a:gd name="T11" fmla="*/ 0 h 66"/>
                <a:gd name="T12" fmla="*/ 0 w 237"/>
                <a:gd name="T13" fmla="*/ 0 h 66"/>
                <a:gd name="T14" fmla="*/ 0 60000 65536"/>
                <a:gd name="T15" fmla="*/ 0 60000 65536"/>
                <a:gd name="T16" fmla="*/ 0 60000 65536"/>
                <a:gd name="T17" fmla="*/ 0 60000 65536"/>
                <a:gd name="T18" fmla="*/ 0 60000 65536"/>
                <a:gd name="T19" fmla="*/ 0 60000 65536"/>
                <a:gd name="T20" fmla="*/ 0 60000 65536"/>
                <a:gd name="T21" fmla="*/ 0 w 237"/>
                <a:gd name="T22" fmla="*/ 0 h 66"/>
                <a:gd name="T23" fmla="*/ 237 w 237"/>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66">
                  <a:moveTo>
                    <a:pt x="27" y="0"/>
                  </a:moveTo>
                  <a:lnTo>
                    <a:pt x="0" y="31"/>
                  </a:lnTo>
                  <a:lnTo>
                    <a:pt x="116" y="59"/>
                  </a:lnTo>
                  <a:lnTo>
                    <a:pt x="171" y="66"/>
                  </a:lnTo>
                  <a:lnTo>
                    <a:pt x="237" y="61"/>
                  </a:lnTo>
                  <a:lnTo>
                    <a:pt x="168" y="28"/>
                  </a:lnTo>
                  <a:lnTo>
                    <a:pt x="27"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8" name="Freeform 136">
              <a:extLst>
                <a:ext uri="{FF2B5EF4-FFF2-40B4-BE49-F238E27FC236}">
                  <a16:creationId xmlns:a16="http://schemas.microsoft.com/office/drawing/2014/main" id="{9BC2BFE5-9A46-450C-A582-9BCB72C4F67A}"/>
                </a:ext>
              </a:extLst>
            </p:cNvPr>
            <p:cNvSpPr>
              <a:spLocks/>
            </p:cNvSpPr>
            <p:nvPr/>
          </p:nvSpPr>
          <p:spPr bwMode="auto">
            <a:xfrm>
              <a:off x="410" y="2361"/>
              <a:ext cx="135" cy="42"/>
            </a:xfrm>
            <a:custGeom>
              <a:avLst/>
              <a:gdLst>
                <a:gd name="T0" fmla="*/ 0 w 678"/>
                <a:gd name="T1" fmla="*/ 0 h 211"/>
                <a:gd name="T2" fmla="*/ 0 w 678"/>
                <a:gd name="T3" fmla="*/ 0 h 211"/>
                <a:gd name="T4" fmla="*/ 0 w 678"/>
                <a:gd name="T5" fmla="*/ 0 h 211"/>
                <a:gd name="T6" fmla="*/ 0 w 678"/>
                <a:gd name="T7" fmla="*/ 0 h 211"/>
                <a:gd name="T8" fmla="*/ 0 w 678"/>
                <a:gd name="T9" fmla="*/ 0 h 211"/>
                <a:gd name="T10" fmla="*/ 0 w 678"/>
                <a:gd name="T11" fmla="*/ 0 h 211"/>
                <a:gd name="T12" fmla="*/ 0 w 678"/>
                <a:gd name="T13" fmla="*/ 0 h 211"/>
                <a:gd name="T14" fmla="*/ 0 w 678"/>
                <a:gd name="T15" fmla="*/ 0 h 211"/>
                <a:gd name="T16" fmla="*/ 0 w 678"/>
                <a:gd name="T17" fmla="*/ 0 h 211"/>
                <a:gd name="T18" fmla="*/ 0 w 678"/>
                <a:gd name="T19" fmla="*/ 0 h 211"/>
                <a:gd name="T20" fmla="*/ 0 w 678"/>
                <a:gd name="T21" fmla="*/ 0 h 211"/>
                <a:gd name="T22" fmla="*/ 0 w 678"/>
                <a:gd name="T23" fmla="*/ 0 h 211"/>
                <a:gd name="T24" fmla="*/ 0 w 678"/>
                <a:gd name="T25" fmla="*/ 0 h 211"/>
                <a:gd name="T26" fmla="*/ 0 w 678"/>
                <a:gd name="T27" fmla="*/ 0 h 211"/>
                <a:gd name="T28" fmla="*/ 0 w 678"/>
                <a:gd name="T29" fmla="*/ 0 h 211"/>
                <a:gd name="T30" fmla="*/ 0 w 678"/>
                <a:gd name="T31" fmla="*/ 0 h 211"/>
                <a:gd name="T32" fmla="*/ 0 w 678"/>
                <a:gd name="T33" fmla="*/ 0 h 211"/>
                <a:gd name="T34" fmla="*/ 0 w 678"/>
                <a:gd name="T35" fmla="*/ 0 h 211"/>
                <a:gd name="T36" fmla="*/ 0 w 678"/>
                <a:gd name="T37" fmla="*/ 0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8"/>
                <a:gd name="T58" fmla="*/ 0 h 211"/>
                <a:gd name="T59" fmla="*/ 678 w 678"/>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8" h="211">
                  <a:moveTo>
                    <a:pt x="678" y="178"/>
                  </a:moveTo>
                  <a:lnTo>
                    <a:pt x="678" y="147"/>
                  </a:lnTo>
                  <a:lnTo>
                    <a:pt x="590" y="156"/>
                  </a:lnTo>
                  <a:lnTo>
                    <a:pt x="446" y="136"/>
                  </a:lnTo>
                  <a:lnTo>
                    <a:pt x="365" y="117"/>
                  </a:lnTo>
                  <a:lnTo>
                    <a:pt x="209" y="66"/>
                  </a:lnTo>
                  <a:lnTo>
                    <a:pt x="140" y="60"/>
                  </a:lnTo>
                  <a:lnTo>
                    <a:pt x="74" y="35"/>
                  </a:lnTo>
                  <a:lnTo>
                    <a:pt x="39" y="0"/>
                  </a:lnTo>
                  <a:lnTo>
                    <a:pt x="0" y="44"/>
                  </a:lnTo>
                  <a:lnTo>
                    <a:pt x="0" y="133"/>
                  </a:lnTo>
                  <a:lnTo>
                    <a:pt x="50" y="147"/>
                  </a:lnTo>
                  <a:lnTo>
                    <a:pt x="171" y="162"/>
                  </a:lnTo>
                  <a:lnTo>
                    <a:pt x="220" y="170"/>
                  </a:lnTo>
                  <a:lnTo>
                    <a:pt x="300" y="197"/>
                  </a:lnTo>
                  <a:lnTo>
                    <a:pt x="392" y="211"/>
                  </a:lnTo>
                  <a:lnTo>
                    <a:pt x="458" y="211"/>
                  </a:lnTo>
                  <a:lnTo>
                    <a:pt x="560" y="211"/>
                  </a:lnTo>
                  <a:lnTo>
                    <a:pt x="678" y="1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9" name="Freeform 137">
              <a:extLst>
                <a:ext uri="{FF2B5EF4-FFF2-40B4-BE49-F238E27FC236}">
                  <a16:creationId xmlns:a16="http://schemas.microsoft.com/office/drawing/2014/main" id="{B1BD71B4-A24C-4636-ADE1-002B4577185B}"/>
                </a:ext>
              </a:extLst>
            </p:cNvPr>
            <p:cNvSpPr>
              <a:spLocks/>
            </p:cNvSpPr>
            <p:nvPr/>
          </p:nvSpPr>
          <p:spPr bwMode="auto">
            <a:xfrm>
              <a:off x="419" y="2337"/>
              <a:ext cx="45" cy="34"/>
            </a:xfrm>
            <a:custGeom>
              <a:avLst/>
              <a:gdLst>
                <a:gd name="T0" fmla="*/ 0 w 224"/>
                <a:gd name="T1" fmla="*/ 0 h 170"/>
                <a:gd name="T2" fmla="*/ 0 w 224"/>
                <a:gd name="T3" fmla="*/ 0 h 170"/>
                <a:gd name="T4" fmla="*/ 0 w 224"/>
                <a:gd name="T5" fmla="*/ 0 h 170"/>
                <a:gd name="T6" fmla="*/ 0 w 224"/>
                <a:gd name="T7" fmla="*/ 0 h 170"/>
                <a:gd name="T8" fmla="*/ 0 w 224"/>
                <a:gd name="T9" fmla="*/ 0 h 170"/>
                <a:gd name="T10" fmla="*/ 0 w 224"/>
                <a:gd name="T11" fmla="*/ 0 h 170"/>
                <a:gd name="T12" fmla="*/ 0 w 224"/>
                <a:gd name="T13" fmla="*/ 0 h 170"/>
                <a:gd name="T14" fmla="*/ 0 w 224"/>
                <a:gd name="T15" fmla="*/ 0 h 170"/>
                <a:gd name="T16" fmla="*/ 0 w 224"/>
                <a:gd name="T17" fmla="*/ 0 h 170"/>
                <a:gd name="T18" fmla="*/ 0 w 224"/>
                <a:gd name="T19" fmla="*/ 0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4"/>
                <a:gd name="T31" fmla="*/ 0 h 170"/>
                <a:gd name="T32" fmla="*/ 224 w 224"/>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4" h="170">
                  <a:moveTo>
                    <a:pt x="216" y="12"/>
                  </a:moveTo>
                  <a:lnTo>
                    <a:pt x="210" y="95"/>
                  </a:lnTo>
                  <a:lnTo>
                    <a:pt x="224" y="114"/>
                  </a:lnTo>
                  <a:lnTo>
                    <a:pt x="173" y="170"/>
                  </a:lnTo>
                  <a:lnTo>
                    <a:pt x="105" y="170"/>
                  </a:lnTo>
                  <a:lnTo>
                    <a:pt x="28" y="145"/>
                  </a:lnTo>
                  <a:lnTo>
                    <a:pt x="0" y="112"/>
                  </a:lnTo>
                  <a:lnTo>
                    <a:pt x="16" y="89"/>
                  </a:lnTo>
                  <a:lnTo>
                    <a:pt x="20" y="0"/>
                  </a:lnTo>
                  <a:lnTo>
                    <a:pt x="216" y="12"/>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40" name="Oval 138">
            <a:extLst>
              <a:ext uri="{FF2B5EF4-FFF2-40B4-BE49-F238E27FC236}">
                <a16:creationId xmlns:a16="http://schemas.microsoft.com/office/drawing/2014/main" id="{CA2D701B-DC30-4289-A1C0-6172045436D4}"/>
              </a:ext>
            </a:extLst>
          </p:cNvPr>
          <p:cNvSpPr>
            <a:spLocks noChangeArrowheads="1"/>
          </p:cNvSpPr>
          <p:nvPr/>
        </p:nvSpPr>
        <p:spPr bwMode="auto">
          <a:xfrm>
            <a:off x="279400" y="4430494"/>
            <a:ext cx="265113" cy="103188"/>
          </a:xfrm>
          <a:prstGeom prst="ellipse">
            <a:avLst/>
          </a:prstGeom>
          <a:solidFill>
            <a:srgbClr val="606060"/>
          </a:solidFill>
          <a:ln w="3175">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1" name="Rectangle 139">
            <a:extLst>
              <a:ext uri="{FF2B5EF4-FFF2-40B4-BE49-F238E27FC236}">
                <a16:creationId xmlns:a16="http://schemas.microsoft.com/office/drawing/2014/main" id="{C4D9CF09-D6F1-4666-9B1E-E00FB013D851}"/>
              </a:ext>
            </a:extLst>
          </p:cNvPr>
          <p:cNvSpPr>
            <a:spLocks noChangeArrowheads="1"/>
          </p:cNvSpPr>
          <p:nvPr/>
        </p:nvSpPr>
        <p:spPr bwMode="auto">
          <a:xfrm>
            <a:off x="376238" y="4225707"/>
            <a:ext cx="69850" cy="234950"/>
          </a:xfrm>
          <a:prstGeom prst="rect">
            <a:avLst/>
          </a:prstGeom>
          <a:solidFill>
            <a:srgbClr val="606060"/>
          </a:solidFill>
          <a:ln w="3175">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42" name="Group 140">
            <a:extLst>
              <a:ext uri="{FF2B5EF4-FFF2-40B4-BE49-F238E27FC236}">
                <a16:creationId xmlns:a16="http://schemas.microsoft.com/office/drawing/2014/main" id="{0D7E5E10-7C37-40B8-9191-29B7B535A6D5}"/>
              </a:ext>
            </a:extLst>
          </p:cNvPr>
          <p:cNvGrpSpPr>
            <a:grpSpLocks/>
          </p:cNvGrpSpPr>
          <p:nvPr/>
        </p:nvGrpSpPr>
        <p:grpSpPr bwMode="auto">
          <a:xfrm>
            <a:off x="254000" y="4136807"/>
            <a:ext cx="350838" cy="122237"/>
            <a:chOff x="182" y="2151"/>
            <a:chExt cx="221" cy="77"/>
          </a:xfrm>
        </p:grpSpPr>
        <p:sp>
          <p:nvSpPr>
            <p:cNvPr id="143" name="Freeform 141">
              <a:extLst>
                <a:ext uri="{FF2B5EF4-FFF2-40B4-BE49-F238E27FC236}">
                  <a16:creationId xmlns:a16="http://schemas.microsoft.com/office/drawing/2014/main" id="{BBC68C93-D3DF-4FE9-9FA8-6D818D23EDF0}"/>
                </a:ext>
              </a:extLst>
            </p:cNvPr>
            <p:cNvSpPr>
              <a:spLocks/>
            </p:cNvSpPr>
            <p:nvPr/>
          </p:nvSpPr>
          <p:spPr bwMode="auto">
            <a:xfrm>
              <a:off x="182" y="2151"/>
              <a:ext cx="221" cy="77"/>
            </a:xfrm>
            <a:custGeom>
              <a:avLst/>
              <a:gdLst>
                <a:gd name="T0" fmla="*/ 0 w 1106"/>
                <a:gd name="T1" fmla="*/ 0 h 386"/>
                <a:gd name="T2" fmla="*/ 0 w 1106"/>
                <a:gd name="T3" fmla="*/ 0 h 386"/>
                <a:gd name="T4" fmla="*/ 0 w 1106"/>
                <a:gd name="T5" fmla="*/ 0 h 386"/>
                <a:gd name="T6" fmla="*/ 0 w 1106"/>
                <a:gd name="T7" fmla="*/ 0 h 386"/>
                <a:gd name="T8" fmla="*/ 0 w 1106"/>
                <a:gd name="T9" fmla="*/ 0 h 386"/>
                <a:gd name="T10" fmla="*/ 0 w 1106"/>
                <a:gd name="T11" fmla="*/ 0 h 386"/>
                <a:gd name="T12" fmla="*/ 0 w 1106"/>
                <a:gd name="T13" fmla="*/ 0 h 386"/>
                <a:gd name="T14" fmla="*/ 0 w 1106"/>
                <a:gd name="T15" fmla="*/ 0 h 386"/>
                <a:gd name="T16" fmla="*/ 0 60000 65536"/>
                <a:gd name="T17" fmla="*/ 0 60000 65536"/>
                <a:gd name="T18" fmla="*/ 0 60000 65536"/>
                <a:gd name="T19" fmla="*/ 0 60000 65536"/>
                <a:gd name="T20" fmla="*/ 0 60000 65536"/>
                <a:gd name="T21" fmla="*/ 0 60000 65536"/>
                <a:gd name="T22" fmla="*/ 0 60000 65536"/>
                <a:gd name="T23" fmla="*/ 0 60000 65536"/>
                <a:gd name="T24" fmla="*/ 0 w 1106"/>
                <a:gd name="T25" fmla="*/ 0 h 386"/>
                <a:gd name="T26" fmla="*/ 1106 w 1106"/>
                <a:gd name="T27" fmla="*/ 386 h 3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6" h="386">
                  <a:moveTo>
                    <a:pt x="1106" y="202"/>
                  </a:moveTo>
                  <a:lnTo>
                    <a:pt x="1099" y="321"/>
                  </a:lnTo>
                  <a:lnTo>
                    <a:pt x="735" y="386"/>
                  </a:lnTo>
                  <a:lnTo>
                    <a:pt x="334" y="386"/>
                  </a:lnTo>
                  <a:lnTo>
                    <a:pt x="19" y="288"/>
                  </a:lnTo>
                  <a:lnTo>
                    <a:pt x="0" y="10"/>
                  </a:lnTo>
                  <a:lnTo>
                    <a:pt x="625" y="0"/>
                  </a:lnTo>
                  <a:lnTo>
                    <a:pt x="1106" y="202"/>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4" name="Freeform 142">
              <a:extLst>
                <a:ext uri="{FF2B5EF4-FFF2-40B4-BE49-F238E27FC236}">
                  <a16:creationId xmlns:a16="http://schemas.microsoft.com/office/drawing/2014/main" id="{5DB0C5A4-8330-4E67-A80C-6AEF3DC4C1A5}"/>
                </a:ext>
              </a:extLst>
            </p:cNvPr>
            <p:cNvSpPr>
              <a:spLocks/>
            </p:cNvSpPr>
            <p:nvPr/>
          </p:nvSpPr>
          <p:spPr bwMode="auto">
            <a:xfrm>
              <a:off x="187" y="2180"/>
              <a:ext cx="211" cy="45"/>
            </a:xfrm>
            <a:custGeom>
              <a:avLst/>
              <a:gdLst>
                <a:gd name="T0" fmla="*/ 0 w 1055"/>
                <a:gd name="T1" fmla="*/ 0 h 221"/>
                <a:gd name="T2" fmla="*/ 0 w 1055"/>
                <a:gd name="T3" fmla="*/ 0 h 221"/>
                <a:gd name="T4" fmla="*/ 0 w 1055"/>
                <a:gd name="T5" fmla="*/ 0 h 221"/>
                <a:gd name="T6" fmla="*/ 0 w 1055"/>
                <a:gd name="T7" fmla="*/ 0 h 221"/>
                <a:gd name="T8" fmla="*/ 0 w 1055"/>
                <a:gd name="T9" fmla="*/ 0 h 221"/>
                <a:gd name="T10" fmla="*/ 0 w 1055"/>
                <a:gd name="T11" fmla="*/ 0 h 221"/>
                <a:gd name="T12" fmla="*/ 0 w 1055"/>
                <a:gd name="T13" fmla="*/ 0 h 221"/>
                <a:gd name="T14" fmla="*/ 0 w 1055"/>
                <a:gd name="T15" fmla="*/ 0 h 221"/>
                <a:gd name="T16" fmla="*/ 0 w 105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5"/>
                <a:gd name="T28" fmla="*/ 0 h 221"/>
                <a:gd name="T29" fmla="*/ 1055 w 105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5" h="221">
                  <a:moveTo>
                    <a:pt x="1055" y="75"/>
                  </a:moveTo>
                  <a:lnTo>
                    <a:pt x="1049" y="162"/>
                  </a:lnTo>
                  <a:lnTo>
                    <a:pt x="721" y="221"/>
                  </a:lnTo>
                  <a:lnTo>
                    <a:pt x="296" y="221"/>
                  </a:lnTo>
                  <a:lnTo>
                    <a:pt x="0" y="119"/>
                  </a:lnTo>
                  <a:lnTo>
                    <a:pt x="0" y="0"/>
                  </a:lnTo>
                  <a:lnTo>
                    <a:pt x="283" y="119"/>
                  </a:lnTo>
                  <a:lnTo>
                    <a:pt x="716" y="124"/>
                  </a:lnTo>
                  <a:lnTo>
                    <a:pt x="1055" y="7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45" name="Freeform 143">
            <a:extLst>
              <a:ext uri="{FF2B5EF4-FFF2-40B4-BE49-F238E27FC236}">
                <a16:creationId xmlns:a16="http://schemas.microsoft.com/office/drawing/2014/main" id="{2AF5C6BF-BBFF-41C1-83C8-C40022735D22}"/>
              </a:ext>
            </a:extLst>
          </p:cNvPr>
          <p:cNvSpPr>
            <a:spLocks/>
          </p:cNvSpPr>
          <p:nvPr/>
        </p:nvSpPr>
        <p:spPr bwMode="auto">
          <a:xfrm>
            <a:off x="242888" y="4008219"/>
            <a:ext cx="479425" cy="444500"/>
          </a:xfrm>
          <a:custGeom>
            <a:avLst/>
            <a:gdLst>
              <a:gd name="T0" fmla="*/ 2147483646 w 1507"/>
              <a:gd name="T1" fmla="*/ 2147483646 h 1401"/>
              <a:gd name="T2" fmla="*/ 2147483646 w 1507"/>
              <a:gd name="T3" fmla="*/ 2147483646 h 1401"/>
              <a:gd name="T4" fmla="*/ 2147483646 w 1507"/>
              <a:gd name="T5" fmla="*/ 2147483646 h 1401"/>
              <a:gd name="T6" fmla="*/ 2147483646 w 1507"/>
              <a:gd name="T7" fmla="*/ 2147483646 h 1401"/>
              <a:gd name="T8" fmla="*/ 2147483646 w 1507"/>
              <a:gd name="T9" fmla="*/ 2147483646 h 1401"/>
              <a:gd name="T10" fmla="*/ 2147483646 w 1507"/>
              <a:gd name="T11" fmla="*/ 2147483646 h 1401"/>
              <a:gd name="T12" fmla="*/ 2147483646 w 1507"/>
              <a:gd name="T13" fmla="*/ 2147483646 h 1401"/>
              <a:gd name="T14" fmla="*/ 2147483646 w 1507"/>
              <a:gd name="T15" fmla="*/ 2147483646 h 1401"/>
              <a:gd name="T16" fmla="*/ 2147483646 w 1507"/>
              <a:gd name="T17" fmla="*/ 2147483646 h 1401"/>
              <a:gd name="T18" fmla="*/ 2147483646 w 1507"/>
              <a:gd name="T19" fmla="*/ 2147483646 h 1401"/>
              <a:gd name="T20" fmla="*/ 2147483646 w 1507"/>
              <a:gd name="T21" fmla="*/ 2147483646 h 1401"/>
              <a:gd name="T22" fmla="*/ 2147483646 w 1507"/>
              <a:gd name="T23" fmla="*/ 2147483646 h 1401"/>
              <a:gd name="T24" fmla="*/ 2147483646 w 1507"/>
              <a:gd name="T25" fmla="*/ 2147483646 h 1401"/>
              <a:gd name="T26" fmla="*/ 2147483646 w 1507"/>
              <a:gd name="T27" fmla="*/ 2147483646 h 1401"/>
              <a:gd name="T28" fmla="*/ 2147483646 w 1507"/>
              <a:gd name="T29" fmla="*/ 2147483646 h 1401"/>
              <a:gd name="T30" fmla="*/ 2147483646 w 1507"/>
              <a:gd name="T31" fmla="*/ 2147483646 h 1401"/>
              <a:gd name="T32" fmla="*/ 2147483646 w 1507"/>
              <a:gd name="T33" fmla="*/ 2147483646 h 1401"/>
              <a:gd name="T34" fmla="*/ 2147483646 w 1507"/>
              <a:gd name="T35" fmla="*/ 2147483646 h 1401"/>
              <a:gd name="T36" fmla="*/ 2147483646 w 1507"/>
              <a:gd name="T37" fmla="*/ 2147483646 h 1401"/>
              <a:gd name="T38" fmla="*/ 2147483646 w 1507"/>
              <a:gd name="T39" fmla="*/ 0 h 1401"/>
              <a:gd name="T40" fmla="*/ 2147483646 w 1507"/>
              <a:gd name="T41" fmla="*/ 2147483646 h 1401"/>
              <a:gd name="T42" fmla="*/ 2147483646 w 1507"/>
              <a:gd name="T43" fmla="*/ 2147483646 h 1401"/>
              <a:gd name="T44" fmla="*/ 2147483646 w 1507"/>
              <a:gd name="T45" fmla="*/ 2147483646 h 1401"/>
              <a:gd name="T46" fmla="*/ 2147483646 w 1507"/>
              <a:gd name="T47" fmla="*/ 2147483646 h 1401"/>
              <a:gd name="T48" fmla="*/ 2147483646 w 1507"/>
              <a:gd name="T49" fmla="*/ 2147483646 h 1401"/>
              <a:gd name="T50" fmla="*/ 0 w 1507"/>
              <a:gd name="T51" fmla="*/ 2147483646 h 1401"/>
              <a:gd name="T52" fmla="*/ 2147483646 w 1507"/>
              <a:gd name="T53" fmla="*/ 2147483646 h 1401"/>
              <a:gd name="T54" fmla="*/ 2147483646 w 1507"/>
              <a:gd name="T55" fmla="*/ 2147483646 h 1401"/>
              <a:gd name="T56" fmla="*/ 2147483646 w 1507"/>
              <a:gd name="T57" fmla="*/ 2147483646 h 1401"/>
              <a:gd name="T58" fmla="*/ 2147483646 w 1507"/>
              <a:gd name="T59" fmla="*/ 2147483646 h 1401"/>
              <a:gd name="T60" fmla="*/ 2147483646 w 1507"/>
              <a:gd name="T61" fmla="*/ 2147483646 h 1401"/>
              <a:gd name="T62" fmla="*/ 2147483646 w 1507"/>
              <a:gd name="T63" fmla="*/ 2147483646 h 1401"/>
              <a:gd name="T64" fmla="*/ 2147483646 w 1507"/>
              <a:gd name="T65" fmla="*/ 2147483646 h 1401"/>
              <a:gd name="T66" fmla="*/ 2147483646 w 1507"/>
              <a:gd name="T67" fmla="*/ 2147483646 h 1401"/>
              <a:gd name="T68" fmla="*/ 2147483646 w 1507"/>
              <a:gd name="T69" fmla="*/ 2147483646 h 1401"/>
              <a:gd name="T70" fmla="*/ 2147483646 w 1507"/>
              <a:gd name="T71" fmla="*/ 2147483646 h 1401"/>
              <a:gd name="T72" fmla="*/ 2147483646 w 1507"/>
              <a:gd name="T73" fmla="*/ 2147483646 h 1401"/>
              <a:gd name="T74" fmla="*/ 2147483646 w 1507"/>
              <a:gd name="T75" fmla="*/ 2147483646 h 1401"/>
              <a:gd name="T76" fmla="*/ 2147483646 w 1507"/>
              <a:gd name="T77" fmla="*/ 2147483646 h 1401"/>
              <a:gd name="T78" fmla="*/ 2147483646 w 1507"/>
              <a:gd name="T79" fmla="*/ 2147483646 h 1401"/>
              <a:gd name="T80" fmla="*/ 2147483646 w 1507"/>
              <a:gd name="T81" fmla="*/ 2147483646 h 1401"/>
              <a:gd name="T82" fmla="*/ 2147483646 w 1507"/>
              <a:gd name="T83" fmla="*/ 2147483646 h 1401"/>
              <a:gd name="T84" fmla="*/ 2147483646 w 1507"/>
              <a:gd name="T85" fmla="*/ 2147483646 h 1401"/>
              <a:gd name="T86" fmla="*/ 2147483646 w 1507"/>
              <a:gd name="T87" fmla="*/ 2147483646 h 1401"/>
              <a:gd name="T88" fmla="*/ 2147483646 w 1507"/>
              <a:gd name="T89" fmla="*/ 2147483646 h 1401"/>
              <a:gd name="T90" fmla="*/ 2147483646 w 1507"/>
              <a:gd name="T91" fmla="*/ 2147483646 h 1401"/>
              <a:gd name="T92" fmla="*/ 2147483646 w 1507"/>
              <a:gd name="T93" fmla="*/ 2147483646 h 1401"/>
              <a:gd name="T94" fmla="*/ 2147483646 w 1507"/>
              <a:gd name="T95" fmla="*/ 2147483646 h 1401"/>
              <a:gd name="T96" fmla="*/ 2147483646 w 1507"/>
              <a:gd name="T97" fmla="*/ 2147483646 h 1401"/>
              <a:gd name="T98" fmla="*/ 2147483646 w 1507"/>
              <a:gd name="T99" fmla="*/ 2147483646 h 1401"/>
              <a:gd name="T100" fmla="*/ 2147483646 w 1507"/>
              <a:gd name="T101" fmla="*/ 2147483646 h 1401"/>
              <a:gd name="T102" fmla="*/ 2147483646 w 1507"/>
              <a:gd name="T103" fmla="*/ 2147483646 h 1401"/>
              <a:gd name="T104" fmla="*/ 2147483646 w 1507"/>
              <a:gd name="T105" fmla="*/ 2147483646 h 1401"/>
              <a:gd name="T106" fmla="*/ 2147483646 w 1507"/>
              <a:gd name="T107" fmla="*/ 2147483646 h 1401"/>
              <a:gd name="T108" fmla="*/ 2147483646 w 1507"/>
              <a:gd name="T109" fmla="*/ 2147483646 h 1401"/>
              <a:gd name="T110" fmla="*/ 2147483646 w 1507"/>
              <a:gd name="T111" fmla="*/ 2147483646 h 1401"/>
              <a:gd name="T112" fmla="*/ 2147483646 w 1507"/>
              <a:gd name="T113" fmla="*/ 2147483646 h 14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07"/>
              <a:gd name="T172" fmla="*/ 0 h 1401"/>
              <a:gd name="T173" fmla="*/ 1507 w 1507"/>
              <a:gd name="T174" fmla="*/ 1401 h 14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07" h="1401">
                <a:moveTo>
                  <a:pt x="1501" y="789"/>
                </a:moveTo>
                <a:lnTo>
                  <a:pt x="1493" y="649"/>
                </a:lnTo>
                <a:lnTo>
                  <a:pt x="1495" y="499"/>
                </a:lnTo>
                <a:lnTo>
                  <a:pt x="1489" y="385"/>
                </a:lnTo>
                <a:lnTo>
                  <a:pt x="1424" y="317"/>
                </a:lnTo>
                <a:lnTo>
                  <a:pt x="1345" y="278"/>
                </a:lnTo>
                <a:lnTo>
                  <a:pt x="1166" y="213"/>
                </a:lnTo>
                <a:lnTo>
                  <a:pt x="903" y="149"/>
                </a:lnTo>
                <a:lnTo>
                  <a:pt x="852" y="144"/>
                </a:lnTo>
                <a:lnTo>
                  <a:pt x="817" y="149"/>
                </a:lnTo>
                <a:lnTo>
                  <a:pt x="809" y="135"/>
                </a:lnTo>
                <a:lnTo>
                  <a:pt x="794" y="122"/>
                </a:lnTo>
                <a:lnTo>
                  <a:pt x="777" y="125"/>
                </a:lnTo>
                <a:lnTo>
                  <a:pt x="754" y="126"/>
                </a:lnTo>
                <a:lnTo>
                  <a:pt x="745" y="100"/>
                </a:lnTo>
                <a:lnTo>
                  <a:pt x="726" y="85"/>
                </a:lnTo>
                <a:lnTo>
                  <a:pt x="704" y="82"/>
                </a:lnTo>
                <a:lnTo>
                  <a:pt x="678" y="82"/>
                </a:lnTo>
                <a:lnTo>
                  <a:pt x="681" y="59"/>
                </a:lnTo>
                <a:lnTo>
                  <a:pt x="651" y="0"/>
                </a:lnTo>
                <a:lnTo>
                  <a:pt x="37" y="16"/>
                </a:lnTo>
                <a:lnTo>
                  <a:pt x="39" y="79"/>
                </a:lnTo>
                <a:lnTo>
                  <a:pt x="28" y="135"/>
                </a:lnTo>
                <a:lnTo>
                  <a:pt x="18" y="175"/>
                </a:lnTo>
                <a:lnTo>
                  <a:pt x="8" y="225"/>
                </a:lnTo>
                <a:lnTo>
                  <a:pt x="0" y="306"/>
                </a:lnTo>
                <a:lnTo>
                  <a:pt x="9" y="354"/>
                </a:lnTo>
                <a:lnTo>
                  <a:pt x="28" y="399"/>
                </a:lnTo>
                <a:lnTo>
                  <a:pt x="49" y="438"/>
                </a:lnTo>
                <a:lnTo>
                  <a:pt x="78" y="451"/>
                </a:lnTo>
                <a:lnTo>
                  <a:pt x="122" y="464"/>
                </a:lnTo>
                <a:lnTo>
                  <a:pt x="180" y="483"/>
                </a:lnTo>
                <a:lnTo>
                  <a:pt x="208" y="514"/>
                </a:lnTo>
                <a:lnTo>
                  <a:pt x="240" y="541"/>
                </a:lnTo>
                <a:lnTo>
                  <a:pt x="289" y="564"/>
                </a:lnTo>
                <a:lnTo>
                  <a:pt x="348" y="582"/>
                </a:lnTo>
                <a:lnTo>
                  <a:pt x="441" y="594"/>
                </a:lnTo>
                <a:lnTo>
                  <a:pt x="520" y="594"/>
                </a:lnTo>
                <a:lnTo>
                  <a:pt x="581" y="587"/>
                </a:lnTo>
                <a:lnTo>
                  <a:pt x="637" y="582"/>
                </a:lnTo>
                <a:lnTo>
                  <a:pt x="678" y="604"/>
                </a:lnTo>
                <a:lnTo>
                  <a:pt x="758" y="600"/>
                </a:lnTo>
                <a:lnTo>
                  <a:pt x="1078" y="645"/>
                </a:lnTo>
                <a:lnTo>
                  <a:pt x="1165" y="655"/>
                </a:lnTo>
                <a:lnTo>
                  <a:pt x="1133" y="845"/>
                </a:lnTo>
                <a:lnTo>
                  <a:pt x="1130" y="942"/>
                </a:lnTo>
                <a:lnTo>
                  <a:pt x="1149" y="1066"/>
                </a:lnTo>
                <a:lnTo>
                  <a:pt x="1169" y="1212"/>
                </a:lnTo>
                <a:lnTo>
                  <a:pt x="1169" y="1363"/>
                </a:lnTo>
                <a:lnTo>
                  <a:pt x="1244" y="1385"/>
                </a:lnTo>
                <a:lnTo>
                  <a:pt x="1339" y="1395"/>
                </a:lnTo>
                <a:lnTo>
                  <a:pt x="1420" y="1401"/>
                </a:lnTo>
                <a:lnTo>
                  <a:pt x="1507" y="1391"/>
                </a:lnTo>
                <a:lnTo>
                  <a:pt x="1501" y="1252"/>
                </a:lnTo>
                <a:lnTo>
                  <a:pt x="1501" y="1024"/>
                </a:lnTo>
                <a:lnTo>
                  <a:pt x="1501" y="824"/>
                </a:lnTo>
                <a:lnTo>
                  <a:pt x="1501" y="789"/>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6" name="Freeform 144">
            <a:extLst>
              <a:ext uri="{FF2B5EF4-FFF2-40B4-BE49-F238E27FC236}">
                <a16:creationId xmlns:a16="http://schemas.microsoft.com/office/drawing/2014/main" id="{6D2894A6-61FB-45C1-AF9C-2B22FC1269E8}"/>
              </a:ext>
            </a:extLst>
          </p:cNvPr>
          <p:cNvSpPr>
            <a:spLocks/>
          </p:cNvSpPr>
          <p:nvPr/>
        </p:nvSpPr>
        <p:spPr bwMode="auto">
          <a:xfrm>
            <a:off x="249238" y="4025682"/>
            <a:ext cx="468312" cy="420687"/>
          </a:xfrm>
          <a:custGeom>
            <a:avLst/>
            <a:gdLst>
              <a:gd name="T0" fmla="*/ 2147483646 w 1473"/>
              <a:gd name="T1" fmla="*/ 2147483646 h 1324"/>
              <a:gd name="T2" fmla="*/ 2147483646 w 1473"/>
              <a:gd name="T3" fmla="*/ 2147483646 h 1324"/>
              <a:gd name="T4" fmla="*/ 2147483646 w 1473"/>
              <a:gd name="T5" fmla="*/ 2147483646 h 1324"/>
              <a:gd name="T6" fmla="*/ 2147483646 w 1473"/>
              <a:gd name="T7" fmla="*/ 2147483646 h 1324"/>
              <a:gd name="T8" fmla="*/ 2147483646 w 1473"/>
              <a:gd name="T9" fmla="*/ 2147483646 h 1324"/>
              <a:gd name="T10" fmla="*/ 2147483646 w 1473"/>
              <a:gd name="T11" fmla="*/ 2147483646 h 1324"/>
              <a:gd name="T12" fmla="*/ 2147483646 w 1473"/>
              <a:gd name="T13" fmla="*/ 2147483646 h 1324"/>
              <a:gd name="T14" fmla="*/ 2147483646 w 1473"/>
              <a:gd name="T15" fmla="*/ 2147483646 h 1324"/>
              <a:gd name="T16" fmla="*/ 2147483646 w 1473"/>
              <a:gd name="T17" fmla="*/ 2147483646 h 1324"/>
              <a:gd name="T18" fmla="*/ 2147483646 w 1473"/>
              <a:gd name="T19" fmla="*/ 2147483646 h 1324"/>
              <a:gd name="T20" fmla="*/ 2147483646 w 1473"/>
              <a:gd name="T21" fmla="*/ 2147483646 h 1324"/>
              <a:gd name="T22" fmla="*/ 2147483646 w 1473"/>
              <a:gd name="T23" fmla="*/ 2147483646 h 1324"/>
              <a:gd name="T24" fmla="*/ 2147483646 w 1473"/>
              <a:gd name="T25" fmla="*/ 2147483646 h 1324"/>
              <a:gd name="T26" fmla="*/ 2147483646 w 1473"/>
              <a:gd name="T27" fmla="*/ 2147483646 h 1324"/>
              <a:gd name="T28" fmla="*/ 2147483646 w 1473"/>
              <a:gd name="T29" fmla="*/ 2147483646 h 1324"/>
              <a:gd name="T30" fmla="*/ 2147483646 w 1473"/>
              <a:gd name="T31" fmla="*/ 2147483646 h 1324"/>
              <a:gd name="T32" fmla="*/ 2147483646 w 1473"/>
              <a:gd name="T33" fmla="*/ 2147483646 h 1324"/>
              <a:gd name="T34" fmla="*/ 2147483646 w 1473"/>
              <a:gd name="T35" fmla="*/ 2147483646 h 1324"/>
              <a:gd name="T36" fmla="*/ 2147483646 w 1473"/>
              <a:gd name="T37" fmla="*/ 2147483646 h 1324"/>
              <a:gd name="T38" fmla="*/ 2147483646 w 1473"/>
              <a:gd name="T39" fmla="*/ 2147483646 h 1324"/>
              <a:gd name="T40" fmla="*/ 2147483646 w 1473"/>
              <a:gd name="T41" fmla="*/ 2147483646 h 1324"/>
              <a:gd name="T42" fmla="*/ 2147483646 w 1473"/>
              <a:gd name="T43" fmla="*/ 2147483646 h 1324"/>
              <a:gd name="T44" fmla="*/ 2147483646 w 1473"/>
              <a:gd name="T45" fmla="*/ 2147483646 h 1324"/>
              <a:gd name="T46" fmla="*/ 2147483646 w 1473"/>
              <a:gd name="T47" fmla="*/ 2147483646 h 1324"/>
              <a:gd name="T48" fmla="*/ 2147483646 w 1473"/>
              <a:gd name="T49" fmla="*/ 2147483646 h 1324"/>
              <a:gd name="T50" fmla="*/ 2147483646 w 1473"/>
              <a:gd name="T51" fmla="*/ 2147483646 h 1324"/>
              <a:gd name="T52" fmla="*/ 2147483646 w 1473"/>
              <a:gd name="T53" fmla="*/ 2147483646 h 1324"/>
              <a:gd name="T54" fmla="*/ 2147483646 w 1473"/>
              <a:gd name="T55" fmla="*/ 2147483646 h 1324"/>
              <a:gd name="T56" fmla="*/ 2147483646 w 1473"/>
              <a:gd name="T57" fmla="*/ 2147483646 h 1324"/>
              <a:gd name="T58" fmla="*/ 2147483646 w 1473"/>
              <a:gd name="T59" fmla="*/ 2147483646 h 1324"/>
              <a:gd name="T60" fmla="*/ 2147483646 w 1473"/>
              <a:gd name="T61" fmla="*/ 2147483646 h 1324"/>
              <a:gd name="T62" fmla="*/ 2147483646 w 1473"/>
              <a:gd name="T63" fmla="*/ 2147483646 h 1324"/>
              <a:gd name="T64" fmla="*/ 2147483646 w 1473"/>
              <a:gd name="T65" fmla="*/ 2147483646 h 1324"/>
              <a:gd name="T66" fmla="*/ 2147483646 w 1473"/>
              <a:gd name="T67" fmla="*/ 2147483646 h 1324"/>
              <a:gd name="T68" fmla="*/ 2147483646 w 1473"/>
              <a:gd name="T69" fmla="*/ 2147483646 h 1324"/>
              <a:gd name="T70" fmla="*/ 2147483646 w 1473"/>
              <a:gd name="T71" fmla="*/ 2147483646 h 1324"/>
              <a:gd name="T72" fmla="*/ 2147483646 w 1473"/>
              <a:gd name="T73" fmla="*/ 2147483646 h 1324"/>
              <a:gd name="T74" fmla="*/ 2147483646 w 1473"/>
              <a:gd name="T75" fmla="*/ 2147483646 h 1324"/>
              <a:gd name="T76" fmla="*/ 2147483646 w 1473"/>
              <a:gd name="T77" fmla="*/ 2147483646 h 13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73"/>
              <a:gd name="T118" fmla="*/ 0 h 1324"/>
              <a:gd name="T119" fmla="*/ 1473 w 1473"/>
              <a:gd name="T120" fmla="*/ 1324 h 13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73" h="1324">
                <a:moveTo>
                  <a:pt x="49" y="23"/>
                </a:moveTo>
                <a:lnTo>
                  <a:pt x="46" y="66"/>
                </a:lnTo>
                <a:lnTo>
                  <a:pt x="29" y="49"/>
                </a:lnTo>
                <a:lnTo>
                  <a:pt x="10" y="144"/>
                </a:lnTo>
                <a:lnTo>
                  <a:pt x="0" y="254"/>
                </a:lnTo>
                <a:lnTo>
                  <a:pt x="39" y="367"/>
                </a:lnTo>
                <a:lnTo>
                  <a:pt x="130" y="393"/>
                </a:lnTo>
                <a:lnTo>
                  <a:pt x="120" y="367"/>
                </a:lnTo>
                <a:lnTo>
                  <a:pt x="169" y="406"/>
                </a:lnTo>
                <a:lnTo>
                  <a:pt x="211" y="449"/>
                </a:lnTo>
                <a:lnTo>
                  <a:pt x="306" y="494"/>
                </a:lnTo>
                <a:lnTo>
                  <a:pt x="421" y="504"/>
                </a:lnTo>
                <a:lnTo>
                  <a:pt x="562" y="511"/>
                </a:lnTo>
                <a:lnTo>
                  <a:pt x="620" y="504"/>
                </a:lnTo>
                <a:lnTo>
                  <a:pt x="569" y="481"/>
                </a:lnTo>
                <a:lnTo>
                  <a:pt x="546" y="423"/>
                </a:lnTo>
                <a:lnTo>
                  <a:pt x="588" y="471"/>
                </a:lnTo>
                <a:lnTo>
                  <a:pt x="641" y="501"/>
                </a:lnTo>
                <a:lnTo>
                  <a:pt x="688" y="527"/>
                </a:lnTo>
                <a:lnTo>
                  <a:pt x="737" y="520"/>
                </a:lnTo>
                <a:lnTo>
                  <a:pt x="706" y="497"/>
                </a:lnTo>
                <a:lnTo>
                  <a:pt x="672" y="469"/>
                </a:lnTo>
                <a:lnTo>
                  <a:pt x="725" y="488"/>
                </a:lnTo>
                <a:lnTo>
                  <a:pt x="776" y="527"/>
                </a:lnTo>
                <a:lnTo>
                  <a:pt x="946" y="546"/>
                </a:lnTo>
                <a:lnTo>
                  <a:pt x="1114" y="572"/>
                </a:lnTo>
                <a:lnTo>
                  <a:pt x="1165" y="585"/>
                </a:lnTo>
                <a:lnTo>
                  <a:pt x="1122" y="833"/>
                </a:lnTo>
                <a:lnTo>
                  <a:pt x="1155" y="1063"/>
                </a:lnTo>
                <a:lnTo>
                  <a:pt x="1159" y="1288"/>
                </a:lnTo>
                <a:lnTo>
                  <a:pt x="1266" y="1310"/>
                </a:lnTo>
                <a:lnTo>
                  <a:pt x="1360" y="1324"/>
                </a:lnTo>
                <a:lnTo>
                  <a:pt x="1473" y="1321"/>
                </a:lnTo>
                <a:lnTo>
                  <a:pt x="1468" y="998"/>
                </a:lnTo>
                <a:lnTo>
                  <a:pt x="1468" y="729"/>
                </a:lnTo>
                <a:lnTo>
                  <a:pt x="1451" y="579"/>
                </a:lnTo>
                <a:lnTo>
                  <a:pt x="1465" y="485"/>
                </a:lnTo>
                <a:lnTo>
                  <a:pt x="1455" y="381"/>
                </a:lnTo>
                <a:lnTo>
                  <a:pt x="1436" y="314"/>
                </a:lnTo>
                <a:lnTo>
                  <a:pt x="1355" y="261"/>
                </a:lnTo>
                <a:lnTo>
                  <a:pt x="1253" y="215"/>
                </a:lnTo>
                <a:lnTo>
                  <a:pt x="1057" y="150"/>
                </a:lnTo>
                <a:lnTo>
                  <a:pt x="897" y="105"/>
                </a:lnTo>
                <a:lnTo>
                  <a:pt x="809" y="98"/>
                </a:lnTo>
                <a:lnTo>
                  <a:pt x="773" y="150"/>
                </a:lnTo>
                <a:lnTo>
                  <a:pt x="662" y="205"/>
                </a:lnTo>
                <a:lnTo>
                  <a:pt x="722" y="157"/>
                </a:lnTo>
                <a:lnTo>
                  <a:pt x="767" y="131"/>
                </a:lnTo>
                <a:lnTo>
                  <a:pt x="783" y="95"/>
                </a:lnTo>
                <a:lnTo>
                  <a:pt x="776" y="79"/>
                </a:lnTo>
                <a:lnTo>
                  <a:pt x="744" y="79"/>
                </a:lnTo>
                <a:lnTo>
                  <a:pt x="725" y="98"/>
                </a:lnTo>
                <a:lnTo>
                  <a:pt x="706" y="117"/>
                </a:lnTo>
                <a:lnTo>
                  <a:pt x="656" y="137"/>
                </a:lnTo>
                <a:lnTo>
                  <a:pt x="702" y="98"/>
                </a:lnTo>
                <a:lnTo>
                  <a:pt x="722" y="68"/>
                </a:lnTo>
                <a:lnTo>
                  <a:pt x="708" y="49"/>
                </a:lnTo>
                <a:lnTo>
                  <a:pt x="669" y="36"/>
                </a:lnTo>
                <a:lnTo>
                  <a:pt x="618" y="82"/>
                </a:lnTo>
                <a:lnTo>
                  <a:pt x="569" y="112"/>
                </a:lnTo>
                <a:lnTo>
                  <a:pt x="627" y="45"/>
                </a:lnTo>
                <a:lnTo>
                  <a:pt x="646" y="20"/>
                </a:lnTo>
                <a:lnTo>
                  <a:pt x="646" y="0"/>
                </a:lnTo>
                <a:lnTo>
                  <a:pt x="597" y="7"/>
                </a:lnTo>
                <a:lnTo>
                  <a:pt x="553" y="40"/>
                </a:lnTo>
                <a:lnTo>
                  <a:pt x="523" y="63"/>
                </a:lnTo>
                <a:lnTo>
                  <a:pt x="383" y="75"/>
                </a:lnTo>
                <a:lnTo>
                  <a:pt x="386" y="40"/>
                </a:lnTo>
                <a:lnTo>
                  <a:pt x="345" y="26"/>
                </a:lnTo>
                <a:lnTo>
                  <a:pt x="345" y="72"/>
                </a:lnTo>
                <a:lnTo>
                  <a:pt x="303" y="82"/>
                </a:lnTo>
                <a:lnTo>
                  <a:pt x="211" y="95"/>
                </a:lnTo>
                <a:lnTo>
                  <a:pt x="218" y="45"/>
                </a:lnTo>
                <a:lnTo>
                  <a:pt x="185" y="45"/>
                </a:lnTo>
                <a:lnTo>
                  <a:pt x="182" y="95"/>
                </a:lnTo>
                <a:lnTo>
                  <a:pt x="130" y="91"/>
                </a:lnTo>
                <a:lnTo>
                  <a:pt x="75" y="79"/>
                </a:lnTo>
                <a:lnTo>
                  <a:pt x="72" y="40"/>
                </a:lnTo>
                <a:lnTo>
                  <a:pt x="49" y="2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7" name="Freeform 145">
            <a:extLst>
              <a:ext uri="{FF2B5EF4-FFF2-40B4-BE49-F238E27FC236}">
                <a16:creationId xmlns:a16="http://schemas.microsoft.com/office/drawing/2014/main" id="{47976A1A-6FE0-4E1B-A608-B4173E9511CD}"/>
              </a:ext>
            </a:extLst>
          </p:cNvPr>
          <p:cNvSpPr>
            <a:spLocks/>
          </p:cNvSpPr>
          <p:nvPr/>
        </p:nvSpPr>
        <p:spPr bwMode="auto">
          <a:xfrm>
            <a:off x="314325" y="4095532"/>
            <a:ext cx="63500" cy="11112"/>
          </a:xfrm>
          <a:custGeom>
            <a:avLst/>
            <a:gdLst>
              <a:gd name="T0" fmla="*/ 0 w 199"/>
              <a:gd name="T1" fmla="*/ 0 h 33"/>
              <a:gd name="T2" fmla="*/ 2147483646 w 199"/>
              <a:gd name="T3" fmla="*/ 2147483646 h 33"/>
              <a:gd name="T4" fmla="*/ 2147483646 w 199"/>
              <a:gd name="T5" fmla="*/ 2147483646 h 33"/>
              <a:gd name="T6" fmla="*/ 0 w 199"/>
              <a:gd name="T7" fmla="*/ 0 h 33"/>
              <a:gd name="T8" fmla="*/ 0 60000 65536"/>
              <a:gd name="T9" fmla="*/ 0 60000 65536"/>
              <a:gd name="T10" fmla="*/ 0 60000 65536"/>
              <a:gd name="T11" fmla="*/ 0 60000 65536"/>
              <a:gd name="T12" fmla="*/ 0 w 199"/>
              <a:gd name="T13" fmla="*/ 0 h 33"/>
              <a:gd name="T14" fmla="*/ 199 w 199"/>
              <a:gd name="T15" fmla="*/ 33 h 33"/>
            </a:gdLst>
            <a:ahLst/>
            <a:cxnLst>
              <a:cxn ang="T8">
                <a:pos x="T0" y="T1"/>
              </a:cxn>
              <a:cxn ang="T9">
                <a:pos x="T2" y="T3"/>
              </a:cxn>
              <a:cxn ang="T10">
                <a:pos x="T4" y="T5"/>
              </a:cxn>
              <a:cxn ang="T11">
                <a:pos x="T6" y="T7"/>
              </a:cxn>
            </a:cxnLst>
            <a:rect l="T12" t="T13" r="T14" b="T15"/>
            <a:pathLst>
              <a:path w="199" h="33">
                <a:moveTo>
                  <a:pt x="0" y="0"/>
                </a:moveTo>
                <a:lnTo>
                  <a:pt x="93" y="33"/>
                </a:lnTo>
                <a:lnTo>
                  <a:pt x="199" y="2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8" name="Freeform 146">
            <a:extLst>
              <a:ext uri="{FF2B5EF4-FFF2-40B4-BE49-F238E27FC236}">
                <a16:creationId xmlns:a16="http://schemas.microsoft.com/office/drawing/2014/main" id="{46523EFB-6F7B-47F9-B8B5-3EDE3CBA1EEF}"/>
              </a:ext>
            </a:extLst>
          </p:cNvPr>
          <p:cNvSpPr>
            <a:spLocks/>
          </p:cNvSpPr>
          <p:nvPr/>
        </p:nvSpPr>
        <p:spPr bwMode="auto">
          <a:xfrm>
            <a:off x="250825" y="4078069"/>
            <a:ext cx="39688" cy="12700"/>
          </a:xfrm>
          <a:custGeom>
            <a:avLst/>
            <a:gdLst>
              <a:gd name="T0" fmla="*/ 0 w 122"/>
              <a:gd name="T1" fmla="*/ 0 h 40"/>
              <a:gd name="T2" fmla="*/ 2147483646 w 122"/>
              <a:gd name="T3" fmla="*/ 2147483646 h 40"/>
              <a:gd name="T4" fmla="*/ 2147483646 w 122"/>
              <a:gd name="T5" fmla="*/ 2147483646 h 40"/>
              <a:gd name="T6" fmla="*/ 2147483646 w 122"/>
              <a:gd name="T7" fmla="*/ 2147483646 h 40"/>
              <a:gd name="T8" fmla="*/ 0 w 122"/>
              <a:gd name="T9" fmla="*/ 0 h 40"/>
              <a:gd name="T10" fmla="*/ 0 60000 65536"/>
              <a:gd name="T11" fmla="*/ 0 60000 65536"/>
              <a:gd name="T12" fmla="*/ 0 60000 65536"/>
              <a:gd name="T13" fmla="*/ 0 60000 65536"/>
              <a:gd name="T14" fmla="*/ 0 60000 65536"/>
              <a:gd name="T15" fmla="*/ 0 w 122"/>
              <a:gd name="T16" fmla="*/ 0 h 40"/>
              <a:gd name="T17" fmla="*/ 122 w 122"/>
              <a:gd name="T18" fmla="*/ 40 h 40"/>
            </a:gdLst>
            <a:ahLst/>
            <a:cxnLst>
              <a:cxn ang="T10">
                <a:pos x="T0" y="T1"/>
              </a:cxn>
              <a:cxn ang="T11">
                <a:pos x="T2" y="T3"/>
              </a:cxn>
              <a:cxn ang="T12">
                <a:pos x="T4" y="T5"/>
              </a:cxn>
              <a:cxn ang="T13">
                <a:pos x="T6" y="T7"/>
              </a:cxn>
              <a:cxn ang="T14">
                <a:pos x="T8" y="T9"/>
              </a:cxn>
            </a:cxnLst>
            <a:rect l="T15" t="T16" r="T17" b="T18"/>
            <a:pathLst>
              <a:path w="122" h="40">
                <a:moveTo>
                  <a:pt x="0" y="0"/>
                </a:moveTo>
                <a:lnTo>
                  <a:pt x="32" y="25"/>
                </a:lnTo>
                <a:lnTo>
                  <a:pt x="122" y="38"/>
                </a:lnTo>
                <a:lnTo>
                  <a:pt x="30" y="40"/>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9" name="Freeform 147">
            <a:extLst>
              <a:ext uri="{FF2B5EF4-FFF2-40B4-BE49-F238E27FC236}">
                <a16:creationId xmlns:a16="http://schemas.microsoft.com/office/drawing/2014/main" id="{8ADAA2DF-C525-4A44-A726-13ECBC953531}"/>
              </a:ext>
            </a:extLst>
          </p:cNvPr>
          <p:cNvSpPr>
            <a:spLocks/>
          </p:cNvSpPr>
          <p:nvPr/>
        </p:nvSpPr>
        <p:spPr bwMode="auto">
          <a:xfrm>
            <a:off x="412750" y="4068544"/>
            <a:ext cx="60325" cy="31750"/>
          </a:xfrm>
          <a:custGeom>
            <a:avLst/>
            <a:gdLst>
              <a:gd name="T0" fmla="*/ 0 w 187"/>
              <a:gd name="T1" fmla="*/ 0 h 102"/>
              <a:gd name="T2" fmla="*/ 2147483646 w 187"/>
              <a:gd name="T3" fmla="*/ 2147483646 h 102"/>
              <a:gd name="T4" fmla="*/ 2147483646 w 187"/>
              <a:gd name="T5" fmla="*/ 2147483646 h 102"/>
              <a:gd name="T6" fmla="*/ 2147483646 w 187"/>
              <a:gd name="T7" fmla="*/ 2147483646 h 102"/>
              <a:gd name="T8" fmla="*/ 2147483646 w 187"/>
              <a:gd name="T9" fmla="*/ 2147483646 h 102"/>
              <a:gd name="T10" fmla="*/ 2147483646 w 187"/>
              <a:gd name="T11" fmla="*/ 2147483646 h 102"/>
              <a:gd name="T12" fmla="*/ 2147483646 w 187"/>
              <a:gd name="T13" fmla="*/ 2147483646 h 102"/>
              <a:gd name="T14" fmla="*/ 2147483646 w 187"/>
              <a:gd name="T15" fmla="*/ 2147483646 h 102"/>
              <a:gd name="T16" fmla="*/ 0 w 187"/>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102"/>
              <a:gd name="T29" fmla="*/ 187 w 187"/>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102">
                <a:moveTo>
                  <a:pt x="0" y="0"/>
                </a:moveTo>
                <a:lnTo>
                  <a:pt x="84" y="9"/>
                </a:lnTo>
                <a:lnTo>
                  <a:pt x="101" y="23"/>
                </a:lnTo>
                <a:lnTo>
                  <a:pt x="101" y="54"/>
                </a:lnTo>
                <a:lnTo>
                  <a:pt x="106" y="89"/>
                </a:lnTo>
                <a:lnTo>
                  <a:pt x="187" y="102"/>
                </a:lnTo>
                <a:lnTo>
                  <a:pt x="90" y="98"/>
                </a:lnTo>
                <a:lnTo>
                  <a:pt x="74"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0" name="Freeform 148">
            <a:extLst>
              <a:ext uri="{FF2B5EF4-FFF2-40B4-BE49-F238E27FC236}">
                <a16:creationId xmlns:a16="http://schemas.microsoft.com/office/drawing/2014/main" id="{3BB01034-0CD7-4F78-A532-E6DCA5F511C1}"/>
              </a:ext>
            </a:extLst>
          </p:cNvPr>
          <p:cNvSpPr>
            <a:spLocks/>
          </p:cNvSpPr>
          <p:nvPr/>
        </p:nvSpPr>
        <p:spPr bwMode="auto">
          <a:xfrm>
            <a:off x="473075" y="4141569"/>
            <a:ext cx="193675" cy="47625"/>
          </a:xfrm>
          <a:custGeom>
            <a:avLst/>
            <a:gdLst>
              <a:gd name="T0" fmla="*/ 0 w 609"/>
              <a:gd name="T1" fmla="*/ 0 h 150"/>
              <a:gd name="T2" fmla="*/ 2147483646 w 609"/>
              <a:gd name="T3" fmla="*/ 2147483646 h 150"/>
              <a:gd name="T4" fmla="*/ 2147483646 w 609"/>
              <a:gd name="T5" fmla="*/ 2147483646 h 150"/>
              <a:gd name="T6" fmla="*/ 2147483646 w 609"/>
              <a:gd name="T7" fmla="*/ 2147483646 h 150"/>
              <a:gd name="T8" fmla="*/ 2147483646 w 609"/>
              <a:gd name="T9" fmla="*/ 2147483646 h 150"/>
              <a:gd name="T10" fmla="*/ 2147483646 w 609"/>
              <a:gd name="T11" fmla="*/ 2147483646 h 150"/>
              <a:gd name="T12" fmla="*/ 2147483646 w 609"/>
              <a:gd name="T13" fmla="*/ 2147483646 h 150"/>
              <a:gd name="T14" fmla="*/ 2147483646 w 609"/>
              <a:gd name="T15" fmla="*/ 2147483646 h 150"/>
              <a:gd name="T16" fmla="*/ 2147483646 w 609"/>
              <a:gd name="T17" fmla="*/ 2147483646 h 150"/>
              <a:gd name="T18" fmla="*/ 2147483646 w 609"/>
              <a:gd name="T19" fmla="*/ 2147483646 h 150"/>
              <a:gd name="T20" fmla="*/ 2147483646 w 609"/>
              <a:gd name="T21" fmla="*/ 2147483646 h 150"/>
              <a:gd name="T22" fmla="*/ 2147483646 w 609"/>
              <a:gd name="T23" fmla="*/ 2147483646 h 150"/>
              <a:gd name="T24" fmla="*/ 2147483646 w 609"/>
              <a:gd name="T25" fmla="*/ 2147483646 h 150"/>
              <a:gd name="T26" fmla="*/ 0 w 609"/>
              <a:gd name="T27" fmla="*/ 0 h 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9"/>
              <a:gd name="T43" fmla="*/ 0 h 150"/>
              <a:gd name="T44" fmla="*/ 609 w 609"/>
              <a:gd name="T45" fmla="*/ 150 h 1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9" h="150">
                <a:moveTo>
                  <a:pt x="0" y="0"/>
                </a:moveTo>
                <a:lnTo>
                  <a:pt x="154" y="7"/>
                </a:lnTo>
                <a:lnTo>
                  <a:pt x="313" y="44"/>
                </a:lnTo>
                <a:lnTo>
                  <a:pt x="431" y="51"/>
                </a:lnTo>
                <a:lnTo>
                  <a:pt x="527" y="71"/>
                </a:lnTo>
                <a:lnTo>
                  <a:pt x="563" y="122"/>
                </a:lnTo>
                <a:lnTo>
                  <a:pt x="609" y="150"/>
                </a:lnTo>
                <a:lnTo>
                  <a:pt x="563" y="141"/>
                </a:lnTo>
                <a:lnTo>
                  <a:pt x="521" y="84"/>
                </a:lnTo>
                <a:lnTo>
                  <a:pt x="392" y="58"/>
                </a:lnTo>
                <a:lnTo>
                  <a:pt x="313" y="58"/>
                </a:lnTo>
                <a:lnTo>
                  <a:pt x="252" y="44"/>
                </a:lnTo>
                <a:lnTo>
                  <a:pt x="146" y="17"/>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1" name="Freeform 149">
            <a:extLst>
              <a:ext uri="{FF2B5EF4-FFF2-40B4-BE49-F238E27FC236}">
                <a16:creationId xmlns:a16="http://schemas.microsoft.com/office/drawing/2014/main" id="{5E85D203-FF93-48CF-98AE-4B1AFC0CA65A}"/>
              </a:ext>
            </a:extLst>
          </p:cNvPr>
          <p:cNvSpPr>
            <a:spLocks/>
          </p:cNvSpPr>
          <p:nvPr/>
        </p:nvSpPr>
        <p:spPr bwMode="auto">
          <a:xfrm>
            <a:off x="279400" y="3490694"/>
            <a:ext cx="168275" cy="184150"/>
          </a:xfrm>
          <a:custGeom>
            <a:avLst/>
            <a:gdLst>
              <a:gd name="T0" fmla="*/ 2147483646 w 529"/>
              <a:gd name="T1" fmla="*/ 2147483646 h 580"/>
              <a:gd name="T2" fmla="*/ 2147483646 w 529"/>
              <a:gd name="T3" fmla="*/ 2147483646 h 580"/>
              <a:gd name="T4" fmla="*/ 2147483646 w 529"/>
              <a:gd name="T5" fmla="*/ 2147483646 h 580"/>
              <a:gd name="T6" fmla="*/ 2147483646 w 529"/>
              <a:gd name="T7" fmla="*/ 2147483646 h 580"/>
              <a:gd name="T8" fmla="*/ 2147483646 w 529"/>
              <a:gd name="T9" fmla="*/ 2147483646 h 580"/>
              <a:gd name="T10" fmla="*/ 2147483646 w 529"/>
              <a:gd name="T11" fmla="*/ 2147483646 h 580"/>
              <a:gd name="T12" fmla="*/ 2147483646 w 529"/>
              <a:gd name="T13" fmla="*/ 2147483646 h 580"/>
              <a:gd name="T14" fmla="*/ 2147483646 w 529"/>
              <a:gd name="T15" fmla="*/ 2147483646 h 580"/>
              <a:gd name="T16" fmla="*/ 2147483646 w 529"/>
              <a:gd name="T17" fmla="*/ 2147483646 h 580"/>
              <a:gd name="T18" fmla="*/ 2147483646 w 529"/>
              <a:gd name="T19" fmla="*/ 2147483646 h 580"/>
              <a:gd name="T20" fmla="*/ 2147483646 w 529"/>
              <a:gd name="T21" fmla="*/ 2147483646 h 580"/>
              <a:gd name="T22" fmla="*/ 2147483646 w 529"/>
              <a:gd name="T23" fmla="*/ 2147483646 h 580"/>
              <a:gd name="T24" fmla="*/ 2147483646 w 529"/>
              <a:gd name="T25" fmla="*/ 2147483646 h 580"/>
              <a:gd name="T26" fmla="*/ 2147483646 w 529"/>
              <a:gd name="T27" fmla="*/ 2147483646 h 580"/>
              <a:gd name="T28" fmla="*/ 2147483646 w 529"/>
              <a:gd name="T29" fmla="*/ 2147483646 h 580"/>
              <a:gd name="T30" fmla="*/ 2147483646 w 529"/>
              <a:gd name="T31" fmla="*/ 2147483646 h 580"/>
              <a:gd name="T32" fmla="*/ 2147483646 w 529"/>
              <a:gd name="T33" fmla="*/ 2147483646 h 580"/>
              <a:gd name="T34" fmla="*/ 2147483646 w 529"/>
              <a:gd name="T35" fmla="*/ 2147483646 h 580"/>
              <a:gd name="T36" fmla="*/ 2147483646 w 529"/>
              <a:gd name="T37" fmla="*/ 2147483646 h 580"/>
              <a:gd name="T38" fmla="*/ 2147483646 w 529"/>
              <a:gd name="T39" fmla="*/ 2147483646 h 580"/>
              <a:gd name="T40" fmla="*/ 2147483646 w 529"/>
              <a:gd name="T41" fmla="*/ 2147483646 h 580"/>
              <a:gd name="T42" fmla="*/ 2147483646 w 529"/>
              <a:gd name="T43" fmla="*/ 2147483646 h 580"/>
              <a:gd name="T44" fmla="*/ 2147483646 w 529"/>
              <a:gd name="T45" fmla="*/ 2147483646 h 580"/>
              <a:gd name="T46" fmla="*/ 2147483646 w 529"/>
              <a:gd name="T47" fmla="*/ 2147483646 h 580"/>
              <a:gd name="T48" fmla="*/ 2147483646 w 529"/>
              <a:gd name="T49" fmla="*/ 2147483646 h 580"/>
              <a:gd name="T50" fmla="*/ 2147483646 w 529"/>
              <a:gd name="T51" fmla="*/ 2147483646 h 580"/>
              <a:gd name="T52" fmla="*/ 2147483646 w 529"/>
              <a:gd name="T53" fmla="*/ 2147483646 h 580"/>
              <a:gd name="T54" fmla="*/ 2147483646 w 529"/>
              <a:gd name="T55" fmla="*/ 2147483646 h 580"/>
              <a:gd name="T56" fmla="*/ 2147483646 w 529"/>
              <a:gd name="T57" fmla="*/ 2147483646 h 580"/>
              <a:gd name="T58" fmla="*/ 0 w 529"/>
              <a:gd name="T59" fmla="*/ 2147483646 h 580"/>
              <a:gd name="T60" fmla="*/ 0 w 529"/>
              <a:gd name="T61" fmla="*/ 2147483646 h 580"/>
              <a:gd name="T62" fmla="*/ 2147483646 w 529"/>
              <a:gd name="T63" fmla="*/ 2147483646 h 580"/>
              <a:gd name="T64" fmla="*/ 2147483646 w 529"/>
              <a:gd name="T65" fmla="*/ 2147483646 h 580"/>
              <a:gd name="T66" fmla="*/ 2147483646 w 529"/>
              <a:gd name="T67" fmla="*/ 0 h 580"/>
              <a:gd name="T68" fmla="*/ 2147483646 w 529"/>
              <a:gd name="T69" fmla="*/ 2147483646 h 580"/>
              <a:gd name="T70" fmla="*/ 2147483646 w 529"/>
              <a:gd name="T71" fmla="*/ 2147483646 h 5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9"/>
              <a:gd name="T109" fmla="*/ 0 h 580"/>
              <a:gd name="T110" fmla="*/ 529 w 529"/>
              <a:gd name="T111" fmla="*/ 580 h 5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9" h="580">
                <a:moveTo>
                  <a:pt x="357" y="20"/>
                </a:moveTo>
                <a:lnTo>
                  <a:pt x="403" y="53"/>
                </a:lnTo>
                <a:lnTo>
                  <a:pt x="428" y="94"/>
                </a:lnTo>
                <a:lnTo>
                  <a:pt x="451" y="138"/>
                </a:lnTo>
                <a:lnTo>
                  <a:pt x="464" y="161"/>
                </a:lnTo>
                <a:lnTo>
                  <a:pt x="464" y="186"/>
                </a:lnTo>
                <a:lnTo>
                  <a:pt x="453" y="216"/>
                </a:lnTo>
                <a:lnTo>
                  <a:pt x="476" y="239"/>
                </a:lnTo>
                <a:lnTo>
                  <a:pt x="511" y="301"/>
                </a:lnTo>
                <a:lnTo>
                  <a:pt x="529" y="334"/>
                </a:lnTo>
                <a:lnTo>
                  <a:pt x="529" y="346"/>
                </a:lnTo>
                <a:lnTo>
                  <a:pt x="526" y="357"/>
                </a:lnTo>
                <a:lnTo>
                  <a:pt x="510" y="361"/>
                </a:lnTo>
                <a:lnTo>
                  <a:pt x="487" y="362"/>
                </a:lnTo>
                <a:lnTo>
                  <a:pt x="475" y="366"/>
                </a:lnTo>
                <a:lnTo>
                  <a:pt x="476" y="391"/>
                </a:lnTo>
                <a:lnTo>
                  <a:pt x="483" y="421"/>
                </a:lnTo>
                <a:lnTo>
                  <a:pt x="469" y="437"/>
                </a:lnTo>
                <a:lnTo>
                  <a:pt x="473" y="459"/>
                </a:lnTo>
                <a:lnTo>
                  <a:pt x="462" y="472"/>
                </a:lnTo>
                <a:lnTo>
                  <a:pt x="452" y="511"/>
                </a:lnTo>
                <a:lnTo>
                  <a:pt x="436" y="523"/>
                </a:lnTo>
                <a:lnTo>
                  <a:pt x="411" y="523"/>
                </a:lnTo>
                <a:lnTo>
                  <a:pt x="375" y="517"/>
                </a:lnTo>
                <a:lnTo>
                  <a:pt x="339" y="511"/>
                </a:lnTo>
                <a:lnTo>
                  <a:pt x="342" y="580"/>
                </a:lnTo>
                <a:lnTo>
                  <a:pt x="60" y="488"/>
                </a:lnTo>
                <a:lnTo>
                  <a:pt x="83" y="435"/>
                </a:lnTo>
                <a:lnTo>
                  <a:pt x="78" y="394"/>
                </a:lnTo>
                <a:lnTo>
                  <a:pt x="0" y="316"/>
                </a:lnTo>
                <a:lnTo>
                  <a:pt x="0" y="111"/>
                </a:lnTo>
                <a:lnTo>
                  <a:pt x="52" y="55"/>
                </a:lnTo>
                <a:lnTo>
                  <a:pt x="117" y="25"/>
                </a:lnTo>
                <a:lnTo>
                  <a:pt x="186" y="0"/>
                </a:lnTo>
                <a:lnTo>
                  <a:pt x="276" y="13"/>
                </a:lnTo>
                <a:lnTo>
                  <a:pt x="357" y="20"/>
                </a:lnTo>
                <a:close/>
              </a:path>
            </a:pathLst>
          </a:custGeom>
          <a:solidFill>
            <a:srgbClr val="FFC080"/>
          </a:solidFill>
          <a:ln w="3175">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2" name="Freeform 150">
            <a:extLst>
              <a:ext uri="{FF2B5EF4-FFF2-40B4-BE49-F238E27FC236}">
                <a16:creationId xmlns:a16="http://schemas.microsoft.com/office/drawing/2014/main" id="{8E574B3B-A0F8-48D0-A106-6A97526407B7}"/>
              </a:ext>
            </a:extLst>
          </p:cNvPr>
          <p:cNvSpPr>
            <a:spLocks/>
          </p:cNvSpPr>
          <p:nvPr/>
        </p:nvSpPr>
        <p:spPr bwMode="auto">
          <a:xfrm>
            <a:off x="428625" y="3601819"/>
            <a:ext cx="9525" cy="1588"/>
          </a:xfrm>
          <a:custGeom>
            <a:avLst/>
            <a:gdLst>
              <a:gd name="T0" fmla="*/ 2147483646 w 30"/>
              <a:gd name="T1" fmla="*/ 2147483646 h 6"/>
              <a:gd name="T2" fmla="*/ 2147483646 w 30"/>
              <a:gd name="T3" fmla="*/ 2147483646 h 6"/>
              <a:gd name="T4" fmla="*/ 2147483646 w 30"/>
              <a:gd name="T5" fmla="*/ 2147483646 h 6"/>
              <a:gd name="T6" fmla="*/ 2147483646 w 30"/>
              <a:gd name="T7" fmla="*/ 2147483646 h 6"/>
              <a:gd name="T8" fmla="*/ 0 w 30"/>
              <a:gd name="T9" fmla="*/ 2147483646 h 6"/>
              <a:gd name="T10" fmla="*/ 2147483646 w 30"/>
              <a:gd name="T11" fmla="*/ 0 h 6"/>
              <a:gd name="T12" fmla="*/ 2147483646 w 30"/>
              <a:gd name="T13" fmla="*/ 2147483646 h 6"/>
              <a:gd name="T14" fmla="*/ 0 60000 65536"/>
              <a:gd name="T15" fmla="*/ 0 60000 65536"/>
              <a:gd name="T16" fmla="*/ 0 60000 65536"/>
              <a:gd name="T17" fmla="*/ 0 60000 65536"/>
              <a:gd name="T18" fmla="*/ 0 60000 65536"/>
              <a:gd name="T19" fmla="*/ 0 60000 65536"/>
              <a:gd name="T20" fmla="*/ 0 60000 65536"/>
              <a:gd name="T21" fmla="*/ 0 w 30"/>
              <a:gd name="T22" fmla="*/ 0 h 6"/>
              <a:gd name="T23" fmla="*/ 30 w 3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6">
                <a:moveTo>
                  <a:pt x="30" y="2"/>
                </a:moveTo>
                <a:lnTo>
                  <a:pt x="23" y="6"/>
                </a:lnTo>
                <a:lnTo>
                  <a:pt x="8" y="5"/>
                </a:lnTo>
                <a:lnTo>
                  <a:pt x="2" y="6"/>
                </a:lnTo>
                <a:lnTo>
                  <a:pt x="0" y="1"/>
                </a:lnTo>
                <a:lnTo>
                  <a:pt x="9" y="0"/>
                </a:lnTo>
                <a:lnTo>
                  <a:pt x="30"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3" name="Freeform 151">
            <a:extLst>
              <a:ext uri="{FF2B5EF4-FFF2-40B4-BE49-F238E27FC236}">
                <a16:creationId xmlns:a16="http://schemas.microsoft.com/office/drawing/2014/main" id="{E2526022-65AD-49EC-9276-3F898DB9BD8E}"/>
              </a:ext>
            </a:extLst>
          </p:cNvPr>
          <p:cNvSpPr>
            <a:spLocks/>
          </p:cNvSpPr>
          <p:nvPr/>
        </p:nvSpPr>
        <p:spPr bwMode="auto">
          <a:xfrm>
            <a:off x="425450" y="3595469"/>
            <a:ext cx="3175" cy="6350"/>
          </a:xfrm>
          <a:custGeom>
            <a:avLst/>
            <a:gdLst>
              <a:gd name="T0" fmla="*/ 2147483646 w 11"/>
              <a:gd name="T1" fmla="*/ 0 h 22"/>
              <a:gd name="T2" fmla="*/ 2147483646 w 11"/>
              <a:gd name="T3" fmla="*/ 2147483646 h 22"/>
              <a:gd name="T4" fmla="*/ 2147483646 w 11"/>
              <a:gd name="T5" fmla="*/ 2147483646 h 22"/>
              <a:gd name="T6" fmla="*/ 2147483646 w 11"/>
              <a:gd name="T7" fmla="*/ 2147483646 h 22"/>
              <a:gd name="T8" fmla="*/ 0 w 11"/>
              <a:gd name="T9" fmla="*/ 2147483646 h 22"/>
              <a:gd name="T10" fmla="*/ 0 w 11"/>
              <a:gd name="T11" fmla="*/ 2147483646 h 22"/>
              <a:gd name="T12" fmla="*/ 2147483646 w 11"/>
              <a:gd name="T13" fmla="*/ 0 h 22"/>
              <a:gd name="T14" fmla="*/ 0 60000 65536"/>
              <a:gd name="T15" fmla="*/ 0 60000 65536"/>
              <a:gd name="T16" fmla="*/ 0 60000 65536"/>
              <a:gd name="T17" fmla="*/ 0 60000 65536"/>
              <a:gd name="T18" fmla="*/ 0 60000 65536"/>
              <a:gd name="T19" fmla="*/ 0 60000 65536"/>
              <a:gd name="T20" fmla="*/ 0 60000 65536"/>
              <a:gd name="T21" fmla="*/ 0 w 11"/>
              <a:gd name="T22" fmla="*/ 0 h 22"/>
              <a:gd name="T23" fmla="*/ 11 w 1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2">
                <a:moveTo>
                  <a:pt x="11" y="0"/>
                </a:moveTo>
                <a:lnTo>
                  <a:pt x="3" y="6"/>
                </a:lnTo>
                <a:lnTo>
                  <a:pt x="3" y="12"/>
                </a:lnTo>
                <a:lnTo>
                  <a:pt x="2" y="22"/>
                </a:lnTo>
                <a:lnTo>
                  <a:pt x="0" y="8"/>
                </a:lnTo>
                <a:lnTo>
                  <a:pt x="0" y="1"/>
                </a:lnTo>
                <a:lnTo>
                  <a:pt x="1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4" name="Freeform 152">
            <a:extLst>
              <a:ext uri="{FF2B5EF4-FFF2-40B4-BE49-F238E27FC236}">
                <a16:creationId xmlns:a16="http://schemas.microsoft.com/office/drawing/2014/main" id="{D54EFC1A-981A-46FA-85EB-7ECF758AD876}"/>
              </a:ext>
            </a:extLst>
          </p:cNvPr>
          <p:cNvSpPr>
            <a:spLocks/>
          </p:cNvSpPr>
          <p:nvPr/>
        </p:nvSpPr>
        <p:spPr bwMode="auto">
          <a:xfrm>
            <a:off x="417513" y="3573244"/>
            <a:ext cx="4762" cy="12700"/>
          </a:xfrm>
          <a:custGeom>
            <a:avLst/>
            <a:gdLst>
              <a:gd name="T0" fmla="*/ 0 w 13"/>
              <a:gd name="T1" fmla="*/ 0 h 42"/>
              <a:gd name="T2" fmla="*/ 2147483646 w 13"/>
              <a:gd name="T3" fmla="*/ 2147483646 h 42"/>
              <a:gd name="T4" fmla="*/ 2147483646 w 13"/>
              <a:gd name="T5" fmla="*/ 2147483646 h 42"/>
              <a:gd name="T6" fmla="*/ 2147483646 w 13"/>
              <a:gd name="T7" fmla="*/ 2147483646 h 42"/>
              <a:gd name="T8" fmla="*/ 0 w 13"/>
              <a:gd name="T9" fmla="*/ 0 h 42"/>
              <a:gd name="T10" fmla="*/ 0 60000 65536"/>
              <a:gd name="T11" fmla="*/ 0 60000 65536"/>
              <a:gd name="T12" fmla="*/ 0 60000 65536"/>
              <a:gd name="T13" fmla="*/ 0 60000 65536"/>
              <a:gd name="T14" fmla="*/ 0 60000 65536"/>
              <a:gd name="T15" fmla="*/ 0 w 13"/>
              <a:gd name="T16" fmla="*/ 0 h 42"/>
              <a:gd name="T17" fmla="*/ 13 w 13"/>
              <a:gd name="T18" fmla="*/ 42 h 42"/>
            </a:gdLst>
            <a:ahLst/>
            <a:cxnLst>
              <a:cxn ang="T10">
                <a:pos x="T0" y="T1"/>
              </a:cxn>
              <a:cxn ang="T11">
                <a:pos x="T2" y="T3"/>
              </a:cxn>
              <a:cxn ang="T12">
                <a:pos x="T4" y="T5"/>
              </a:cxn>
              <a:cxn ang="T13">
                <a:pos x="T6" y="T7"/>
              </a:cxn>
              <a:cxn ang="T14">
                <a:pos x="T8" y="T9"/>
              </a:cxn>
            </a:cxnLst>
            <a:rect l="T15" t="T16" r="T17" b="T18"/>
            <a:pathLst>
              <a:path w="13" h="42">
                <a:moveTo>
                  <a:pt x="0" y="0"/>
                </a:moveTo>
                <a:lnTo>
                  <a:pt x="9" y="24"/>
                </a:lnTo>
                <a:lnTo>
                  <a:pt x="13" y="42"/>
                </a:lnTo>
                <a:lnTo>
                  <a:pt x="6" y="30"/>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5" name="Freeform 153">
            <a:extLst>
              <a:ext uri="{FF2B5EF4-FFF2-40B4-BE49-F238E27FC236}">
                <a16:creationId xmlns:a16="http://schemas.microsoft.com/office/drawing/2014/main" id="{C213980E-67A2-4F2C-B677-4D7006A9F6E5}"/>
              </a:ext>
            </a:extLst>
          </p:cNvPr>
          <p:cNvSpPr>
            <a:spLocks/>
          </p:cNvSpPr>
          <p:nvPr/>
        </p:nvSpPr>
        <p:spPr bwMode="auto">
          <a:xfrm>
            <a:off x="400050" y="3558957"/>
            <a:ext cx="19050" cy="11112"/>
          </a:xfrm>
          <a:custGeom>
            <a:avLst/>
            <a:gdLst>
              <a:gd name="T0" fmla="*/ 2147483646 w 56"/>
              <a:gd name="T1" fmla="*/ 0 h 36"/>
              <a:gd name="T2" fmla="*/ 2147483646 w 56"/>
              <a:gd name="T3" fmla="*/ 2147483646 h 36"/>
              <a:gd name="T4" fmla="*/ 2147483646 w 56"/>
              <a:gd name="T5" fmla="*/ 2147483646 h 36"/>
              <a:gd name="T6" fmla="*/ 2147483646 w 56"/>
              <a:gd name="T7" fmla="*/ 2147483646 h 36"/>
              <a:gd name="T8" fmla="*/ 2147483646 w 56"/>
              <a:gd name="T9" fmla="*/ 2147483646 h 36"/>
              <a:gd name="T10" fmla="*/ 2147483646 w 56"/>
              <a:gd name="T11" fmla="*/ 2147483646 h 36"/>
              <a:gd name="T12" fmla="*/ 2147483646 w 56"/>
              <a:gd name="T13" fmla="*/ 2147483646 h 36"/>
              <a:gd name="T14" fmla="*/ 2147483646 w 56"/>
              <a:gd name="T15" fmla="*/ 2147483646 h 36"/>
              <a:gd name="T16" fmla="*/ 0 w 56"/>
              <a:gd name="T17" fmla="*/ 2147483646 h 36"/>
              <a:gd name="T18" fmla="*/ 2147483646 w 56"/>
              <a:gd name="T19" fmla="*/ 2147483646 h 36"/>
              <a:gd name="T20" fmla="*/ 2147483646 w 56"/>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36"/>
              <a:gd name="T35" fmla="*/ 56 w 56"/>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36">
                <a:moveTo>
                  <a:pt x="56" y="0"/>
                </a:moveTo>
                <a:lnTo>
                  <a:pt x="45" y="20"/>
                </a:lnTo>
                <a:lnTo>
                  <a:pt x="47" y="26"/>
                </a:lnTo>
                <a:lnTo>
                  <a:pt x="47" y="29"/>
                </a:lnTo>
                <a:lnTo>
                  <a:pt x="51" y="36"/>
                </a:lnTo>
                <a:lnTo>
                  <a:pt x="43" y="24"/>
                </a:lnTo>
                <a:lnTo>
                  <a:pt x="32" y="24"/>
                </a:lnTo>
                <a:lnTo>
                  <a:pt x="20" y="20"/>
                </a:lnTo>
                <a:lnTo>
                  <a:pt x="0" y="19"/>
                </a:lnTo>
                <a:lnTo>
                  <a:pt x="20" y="7"/>
                </a:lnTo>
                <a:lnTo>
                  <a:pt x="56"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6" name="Freeform 154">
            <a:extLst>
              <a:ext uri="{FF2B5EF4-FFF2-40B4-BE49-F238E27FC236}">
                <a16:creationId xmlns:a16="http://schemas.microsoft.com/office/drawing/2014/main" id="{CA1805E6-51CD-4B54-8AD6-E1F693783541}"/>
              </a:ext>
            </a:extLst>
          </p:cNvPr>
          <p:cNvSpPr>
            <a:spLocks/>
          </p:cNvSpPr>
          <p:nvPr/>
        </p:nvSpPr>
        <p:spPr bwMode="auto">
          <a:xfrm>
            <a:off x="392113" y="3541494"/>
            <a:ext cx="31750" cy="11113"/>
          </a:xfrm>
          <a:custGeom>
            <a:avLst/>
            <a:gdLst>
              <a:gd name="T0" fmla="*/ 2147483646 w 96"/>
              <a:gd name="T1" fmla="*/ 2147483646 h 34"/>
              <a:gd name="T2" fmla="*/ 2147483646 w 96"/>
              <a:gd name="T3" fmla="*/ 2147483646 h 34"/>
              <a:gd name="T4" fmla="*/ 2147483646 w 96"/>
              <a:gd name="T5" fmla="*/ 2147483646 h 34"/>
              <a:gd name="T6" fmla="*/ 2147483646 w 96"/>
              <a:gd name="T7" fmla="*/ 2147483646 h 34"/>
              <a:gd name="T8" fmla="*/ 2147483646 w 96"/>
              <a:gd name="T9" fmla="*/ 2147483646 h 34"/>
              <a:gd name="T10" fmla="*/ 2147483646 w 96"/>
              <a:gd name="T11" fmla="*/ 2147483646 h 34"/>
              <a:gd name="T12" fmla="*/ 0 w 96"/>
              <a:gd name="T13" fmla="*/ 2147483646 h 34"/>
              <a:gd name="T14" fmla="*/ 2147483646 w 96"/>
              <a:gd name="T15" fmla="*/ 2147483646 h 34"/>
              <a:gd name="T16" fmla="*/ 2147483646 w 96"/>
              <a:gd name="T17" fmla="*/ 2147483646 h 34"/>
              <a:gd name="T18" fmla="*/ 2147483646 w 96"/>
              <a:gd name="T19" fmla="*/ 0 h 34"/>
              <a:gd name="T20" fmla="*/ 2147483646 w 96"/>
              <a:gd name="T21" fmla="*/ 2147483646 h 34"/>
              <a:gd name="T22" fmla="*/ 2147483646 w 96"/>
              <a:gd name="T23" fmla="*/ 2147483646 h 34"/>
              <a:gd name="T24" fmla="*/ 2147483646 w 96"/>
              <a:gd name="T25" fmla="*/ 2147483646 h 34"/>
              <a:gd name="T26" fmla="*/ 2147483646 w 96"/>
              <a:gd name="T27" fmla="*/ 2147483646 h 34"/>
              <a:gd name="T28" fmla="*/ 2147483646 w 96"/>
              <a:gd name="T29" fmla="*/ 2147483646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
              <a:gd name="T46" fmla="*/ 0 h 34"/>
              <a:gd name="T47" fmla="*/ 96 w 96"/>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 h="34">
                <a:moveTo>
                  <a:pt x="96" y="17"/>
                </a:moveTo>
                <a:lnTo>
                  <a:pt x="92" y="29"/>
                </a:lnTo>
                <a:lnTo>
                  <a:pt x="81" y="34"/>
                </a:lnTo>
                <a:lnTo>
                  <a:pt x="66" y="24"/>
                </a:lnTo>
                <a:lnTo>
                  <a:pt x="47" y="17"/>
                </a:lnTo>
                <a:lnTo>
                  <a:pt x="15" y="17"/>
                </a:lnTo>
                <a:lnTo>
                  <a:pt x="0" y="18"/>
                </a:lnTo>
                <a:lnTo>
                  <a:pt x="24" y="9"/>
                </a:lnTo>
                <a:lnTo>
                  <a:pt x="41" y="4"/>
                </a:lnTo>
                <a:lnTo>
                  <a:pt x="39" y="0"/>
                </a:lnTo>
                <a:lnTo>
                  <a:pt x="56" y="7"/>
                </a:lnTo>
                <a:lnTo>
                  <a:pt x="54" y="2"/>
                </a:lnTo>
                <a:lnTo>
                  <a:pt x="68" y="9"/>
                </a:lnTo>
                <a:lnTo>
                  <a:pt x="79" y="9"/>
                </a:lnTo>
                <a:lnTo>
                  <a:pt x="96" y="1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7" name="Freeform 155">
            <a:extLst>
              <a:ext uri="{FF2B5EF4-FFF2-40B4-BE49-F238E27FC236}">
                <a16:creationId xmlns:a16="http://schemas.microsoft.com/office/drawing/2014/main" id="{6850E797-71CF-4507-A0B0-B7B890A77CFA}"/>
              </a:ext>
            </a:extLst>
          </p:cNvPr>
          <p:cNvSpPr>
            <a:spLocks/>
          </p:cNvSpPr>
          <p:nvPr/>
        </p:nvSpPr>
        <p:spPr bwMode="auto">
          <a:xfrm>
            <a:off x="336550" y="3557369"/>
            <a:ext cx="17463" cy="34925"/>
          </a:xfrm>
          <a:custGeom>
            <a:avLst/>
            <a:gdLst>
              <a:gd name="T0" fmla="*/ 2147483646 w 56"/>
              <a:gd name="T1" fmla="*/ 2147483646 h 113"/>
              <a:gd name="T2" fmla="*/ 2147483646 w 56"/>
              <a:gd name="T3" fmla="*/ 2147483646 h 113"/>
              <a:gd name="T4" fmla="*/ 2147483646 w 56"/>
              <a:gd name="T5" fmla="*/ 2147483646 h 113"/>
              <a:gd name="T6" fmla="*/ 2147483646 w 56"/>
              <a:gd name="T7" fmla="*/ 2147483646 h 113"/>
              <a:gd name="T8" fmla="*/ 2147483646 w 56"/>
              <a:gd name="T9" fmla="*/ 2147483646 h 113"/>
              <a:gd name="T10" fmla="*/ 2147483646 w 56"/>
              <a:gd name="T11" fmla="*/ 2147483646 h 113"/>
              <a:gd name="T12" fmla="*/ 2147483646 w 56"/>
              <a:gd name="T13" fmla="*/ 2147483646 h 113"/>
              <a:gd name="T14" fmla="*/ 2147483646 w 56"/>
              <a:gd name="T15" fmla="*/ 2147483646 h 113"/>
              <a:gd name="T16" fmla="*/ 2147483646 w 56"/>
              <a:gd name="T17" fmla="*/ 2147483646 h 113"/>
              <a:gd name="T18" fmla="*/ 2147483646 w 56"/>
              <a:gd name="T19" fmla="*/ 2147483646 h 113"/>
              <a:gd name="T20" fmla="*/ 2147483646 w 56"/>
              <a:gd name="T21" fmla="*/ 2147483646 h 113"/>
              <a:gd name="T22" fmla="*/ 2147483646 w 56"/>
              <a:gd name="T23" fmla="*/ 2147483646 h 113"/>
              <a:gd name="T24" fmla="*/ 2147483646 w 56"/>
              <a:gd name="T25" fmla="*/ 2147483646 h 113"/>
              <a:gd name="T26" fmla="*/ 2147483646 w 56"/>
              <a:gd name="T27" fmla="*/ 2147483646 h 113"/>
              <a:gd name="T28" fmla="*/ 2147483646 w 56"/>
              <a:gd name="T29" fmla="*/ 2147483646 h 113"/>
              <a:gd name="T30" fmla="*/ 2147483646 w 56"/>
              <a:gd name="T31" fmla="*/ 2147483646 h 113"/>
              <a:gd name="T32" fmla="*/ 2147483646 w 56"/>
              <a:gd name="T33" fmla="*/ 2147483646 h 113"/>
              <a:gd name="T34" fmla="*/ 0 w 56"/>
              <a:gd name="T35" fmla="*/ 2147483646 h 113"/>
              <a:gd name="T36" fmla="*/ 2147483646 w 56"/>
              <a:gd name="T37" fmla="*/ 2147483646 h 113"/>
              <a:gd name="T38" fmla="*/ 2147483646 w 56"/>
              <a:gd name="T39" fmla="*/ 2147483646 h 113"/>
              <a:gd name="T40" fmla="*/ 2147483646 w 56"/>
              <a:gd name="T41" fmla="*/ 0 h 113"/>
              <a:gd name="T42" fmla="*/ 2147483646 w 56"/>
              <a:gd name="T43" fmla="*/ 2147483646 h 113"/>
              <a:gd name="T44" fmla="*/ 2147483646 w 56"/>
              <a:gd name="T45" fmla="*/ 2147483646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13"/>
              <a:gd name="T71" fmla="*/ 56 w 56"/>
              <a:gd name="T72" fmla="*/ 113 h 1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13">
                <a:moveTo>
                  <a:pt x="56" y="21"/>
                </a:moveTo>
                <a:lnTo>
                  <a:pt x="39" y="8"/>
                </a:lnTo>
                <a:lnTo>
                  <a:pt x="19" y="11"/>
                </a:lnTo>
                <a:lnTo>
                  <a:pt x="8" y="29"/>
                </a:lnTo>
                <a:lnTo>
                  <a:pt x="6" y="55"/>
                </a:lnTo>
                <a:lnTo>
                  <a:pt x="8" y="75"/>
                </a:lnTo>
                <a:lnTo>
                  <a:pt x="15" y="91"/>
                </a:lnTo>
                <a:lnTo>
                  <a:pt x="24" y="66"/>
                </a:lnTo>
                <a:lnTo>
                  <a:pt x="35" y="52"/>
                </a:lnTo>
                <a:lnTo>
                  <a:pt x="53" y="42"/>
                </a:lnTo>
                <a:lnTo>
                  <a:pt x="38" y="62"/>
                </a:lnTo>
                <a:lnTo>
                  <a:pt x="22" y="79"/>
                </a:lnTo>
                <a:lnTo>
                  <a:pt x="21" y="95"/>
                </a:lnTo>
                <a:lnTo>
                  <a:pt x="28" y="110"/>
                </a:lnTo>
                <a:lnTo>
                  <a:pt x="37" y="113"/>
                </a:lnTo>
                <a:lnTo>
                  <a:pt x="14" y="107"/>
                </a:lnTo>
                <a:lnTo>
                  <a:pt x="2" y="83"/>
                </a:lnTo>
                <a:lnTo>
                  <a:pt x="0" y="52"/>
                </a:lnTo>
                <a:lnTo>
                  <a:pt x="2" y="24"/>
                </a:lnTo>
                <a:lnTo>
                  <a:pt x="15" y="5"/>
                </a:lnTo>
                <a:lnTo>
                  <a:pt x="32" y="0"/>
                </a:lnTo>
                <a:lnTo>
                  <a:pt x="48" y="3"/>
                </a:lnTo>
                <a:lnTo>
                  <a:pt x="56" y="2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8" name="Freeform 156">
            <a:extLst>
              <a:ext uri="{FF2B5EF4-FFF2-40B4-BE49-F238E27FC236}">
                <a16:creationId xmlns:a16="http://schemas.microsoft.com/office/drawing/2014/main" id="{8792672C-7B73-44C6-8F72-B3AF2062C6D0}"/>
              </a:ext>
            </a:extLst>
          </p:cNvPr>
          <p:cNvSpPr>
            <a:spLocks/>
          </p:cNvSpPr>
          <p:nvPr/>
        </p:nvSpPr>
        <p:spPr bwMode="auto">
          <a:xfrm>
            <a:off x="330200" y="3551019"/>
            <a:ext cx="28575" cy="49213"/>
          </a:xfrm>
          <a:custGeom>
            <a:avLst/>
            <a:gdLst>
              <a:gd name="T0" fmla="*/ 2147483646 w 91"/>
              <a:gd name="T1" fmla="*/ 2147483646 h 153"/>
              <a:gd name="T2" fmla="*/ 2147483646 w 91"/>
              <a:gd name="T3" fmla="*/ 2147483646 h 153"/>
              <a:gd name="T4" fmla="*/ 2147483646 w 91"/>
              <a:gd name="T5" fmla="*/ 2147483646 h 153"/>
              <a:gd name="T6" fmla="*/ 2147483646 w 91"/>
              <a:gd name="T7" fmla="*/ 2147483646 h 153"/>
              <a:gd name="T8" fmla="*/ 2147483646 w 91"/>
              <a:gd name="T9" fmla="*/ 2147483646 h 153"/>
              <a:gd name="T10" fmla="*/ 2147483646 w 91"/>
              <a:gd name="T11" fmla="*/ 2147483646 h 153"/>
              <a:gd name="T12" fmla="*/ 2147483646 w 91"/>
              <a:gd name="T13" fmla="*/ 2147483646 h 153"/>
              <a:gd name="T14" fmla="*/ 2147483646 w 91"/>
              <a:gd name="T15" fmla="*/ 2147483646 h 153"/>
              <a:gd name="T16" fmla="*/ 2147483646 w 91"/>
              <a:gd name="T17" fmla="*/ 2147483646 h 153"/>
              <a:gd name="T18" fmla="*/ 2147483646 w 91"/>
              <a:gd name="T19" fmla="*/ 2147483646 h 153"/>
              <a:gd name="T20" fmla="*/ 2147483646 w 91"/>
              <a:gd name="T21" fmla="*/ 2147483646 h 153"/>
              <a:gd name="T22" fmla="*/ 2147483646 w 91"/>
              <a:gd name="T23" fmla="*/ 2147483646 h 153"/>
              <a:gd name="T24" fmla="*/ 2147483646 w 91"/>
              <a:gd name="T25" fmla="*/ 2147483646 h 153"/>
              <a:gd name="T26" fmla="*/ 2147483646 w 91"/>
              <a:gd name="T27" fmla="*/ 2147483646 h 153"/>
              <a:gd name="T28" fmla="*/ 2147483646 w 91"/>
              <a:gd name="T29" fmla="*/ 2147483646 h 153"/>
              <a:gd name="T30" fmla="*/ 2147483646 w 91"/>
              <a:gd name="T31" fmla="*/ 2147483646 h 153"/>
              <a:gd name="T32" fmla="*/ 2147483646 w 91"/>
              <a:gd name="T33" fmla="*/ 2147483646 h 153"/>
              <a:gd name="T34" fmla="*/ 2147483646 w 91"/>
              <a:gd name="T35" fmla="*/ 2147483646 h 153"/>
              <a:gd name="T36" fmla="*/ 2147483646 w 91"/>
              <a:gd name="T37" fmla="*/ 2147483646 h 153"/>
              <a:gd name="T38" fmla="*/ 0 w 91"/>
              <a:gd name="T39" fmla="*/ 2147483646 h 153"/>
              <a:gd name="T40" fmla="*/ 0 w 91"/>
              <a:gd name="T41" fmla="*/ 2147483646 h 153"/>
              <a:gd name="T42" fmla="*/ 2147483646 w 91"/>
              <a:gd name="T43" fmla="*/ 2147483646 h 153"/>
              <a:gd name="T44" fmla="*/ 2147483646 w 91"/>
              <a:gd name="T45" fmla="*/ 2147483646 h 153"/>
              <a:gd name="T46" fmla="*/ 2147483646 w 91"/>
              <a:gd name="T47" fmla="*/ 0 h 153"/>
              <a:gd name="T48" fmla="*/ 2147483646 w 91"/>
              <a:gd name="T49" fmla="*/ 2147483646 h 153"/>
              <a:gd name="T50" fmla="*/ 2147483646 w 91"/>
              <a:gd name="T51" fmla="*/ 2147483646 h 153"/>
              <a:gd name="T52" fmla="*/ 2147483646 w 91"/>
              <a:gd name="T53" fmla="*/ 2147483646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1"/>
              <a:gd name="T82" fmla="*/ 0 h 153"/>
              <a:gd name="T83" fmla="*/ 91 w 91"/>
              <a:gd name="T84" fmla="*/ 153 h 15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1" h="153">
                <a:moveTo>
                  <a:pt x="91" y="38"/>
                </a:moveTo>
                <a:lnTo>
                  <a:pt x="76" y="13"/>
                </a:lnTo>
                <a:lnTo>
                  <a:pt x="54" y="7"/>
                </a:lnTo>
                <a:lnTo>
                  <a:pt x="24" y="12"/>
                </a:lnTo>
                <a:lnTo>
                  <a:pt x="14" y="25"/>
                </a:lnTo>
                <a:lnTo>
                  <a:pt x="7" y="48"/>
                </a:lnTo>
                <a:lnTo>
                  <a:pt x="7" y="66"/>
                </a:lnTo>
                <a:lnTo>
                  <a:pt x="11" y="79"/>
                </a:lnTo>
                <a:lnTo>
                  <a:pt x="11" y="98"/>
                </a:lnTo>
                <a:lnTo>
                  <a:pt x="15" y="120"/>
                </a:lnTo>
                <a:lnTo>
                  <a:pt x="34" y="142"/>
                </a:lnTo>
                <a:lnTo>
                  <a:pt x="47" y="142"/>
                </a:lnTo>
                <a:lnTo>
                  <a:pt x="63" y="142"/>
                </a:lnTo>
                <a:lnTo>
                  <a:pt x="63" y="144"/>
                </a:lnTo>
                <a:lnTo>
                  <a:pt x="51" y="153"/>
                </a:lnTo>
                <a:lnTo>
                  <a:pt x="36" y="151"/>
                </a:lnTo>
                <a:lnTo>
                  <a:pt x="19" y="144"/>
                </a:lnTo>
                <a:lnTo>
                  <a:pt x="6" y="121"/>
                </a:lnTo>
                <a:lnTo>
                  <a:pt x="5" y="86"/>
                </a:lnTo>
                <a:lnTo>
                  <a:pt x="0" y="62"/>
                </a:lnTo>
                <a:lnTo>
                  <a:pt x="0" y="41"/>
                </a:lnTo>
                <a:lnTo>
                  <a:pt x="9" y="23"/>
                </a:lnTo>
                <a:lnTo>
                  <a:pt x="18" y="7"/>
                </a:lnTo>
                <a:lnTo>
                  <a:pt x="42" y="0"/>
                </a:lnTo>
                <a:lnTo>
                  <a:pt x="76" y="5"/>
                </a:lnTo>
                <a:lnTo>
                  <a:pt x="89" y="13"/>
                </a:lnTo>
                <a:lnTo>
                  <a:pt x="91" y="3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9" name="Freeform 157">
            <a:extLst>
              <a:ext uri="{FF2B5EF4-FFF2-40B4-BE49-F238E27FC236}">
                <a16:creationId xmlns:a16="http://schemas.microsoft.com/office/drawing/2014/main" id="{4A86C189-9E7B-4167-AB63-105DC3D49D0A}"/>
              </a:ext>
            </a:extLst>
          </p:cNvPr>
          <p:cNvSpPr>
            <a:spLocks/>
          </p:cNvSpPr>
          <p:nvPr/>
        </p:nvSpPr>
        <p:spPr bwMode="auto">
          <a:xfrm>
            <a:off x="347663" y="3603407"/>
            <a:ext cx="26987" cy="41275"/>
          </a:xfrm>
          <a:custGeom>
            <a:avLst/>
            <a:gdLst>
              <a:gd name="T0" fmla="*/ 0 w 83"/>
              <a:gd name="T1" fmla="*/ 0 h 127"/>
              <a:gd name="T2" fmla="*/ 2147483646 w 83"/>
              <a:gd name="T3" fmla="*/ 2147483646 h 127"/>
              <a:gd name="T4" fmla="*/ 2147483646 w 83"/>
              <a:gd name="T5" fmla="*/ 2147483646 h 127"/>
              <a:gd name="T6" fmla="*/ 2147483646 w 83"/>
              <a:gd name="T7" fmla="*/ 2147483646 h 127"/>
              <a:gd name="T8" fmla="*/ 2147483646 w 83"/>
              <a:gd name="T9" fmla="*/ 2147483646 h 127"/>
              <a:gd name="T10" fmla="*/ 2147483646 w 83"/>
              <a:gd name="T11" fmla="*/ 2147483646 h 127"/>
              <a:gd name="T12" fmla="*/ 2147483646 w 83"/>
              <a:gd name="T13" fmla="*/ 2147483646 h 127"/>
              <a:gd name="T14" fmla="*/ 2147483646 w 83"/>
              <a:gd name="T15" fmla="*/ 2147483646 h 127"/>
              <a:gd name="T16" fmla="*/ 2147483646 w 83"/>
              <a:gd name="T17" fmla="*/ 2147483646 h 127"/>
              <a:gd name="T18" fmla="*/ 0 w 83"/>
              <a:gd name="T19" fmla="*/ 0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27"/>
              <a:gd name="T32" fmla="*/ 83 w 83"/>
              <a:gd name="T33" fmla="*/ 127 h 1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27">
                <a:moveTo>
                  <a:pt x="0" y="0"/>
                </a:moveTo>
                <a:lnTo>
                  <a:pt x="10" y="27"/>
                </a:lnTo>
                <a:lnTo>
                  <a:pt x="27" y="57"/>
                </a:lnTo>
                <a:lnTo>
                  <a:pt x="45" y="83"/>
                </a:lnTo>
                <a:lnTo>
                  <a:pt x="70" y="116"/>
                </a:lnTo>
                <a:lnTo>
                  <a:pt x="83" y="127"/>
                </a:lnTo>
                <a:lnTo>
                  <a:pt x="55" y="113"/>
                </a:lnTo>
                <a:lnTo>
                  <a:pt x="33" y="82"/>
                </a:lnTo>
                <a:lnTo>
                  <a:pt x="12" y="46"/>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0" name="Freeform 158">
            <a:extLst>
              <a:ext uri="{FF2B5EF4-FFF2-40B4-BE49-F238E27FC236}">
                <a16:creationId xmlns:a16="http://schemas.microsoft.com/office/drawing/2014/main" id="{96982556-813C-409F-A37B-66CA130A737D}"/>
              </a:ext>
            </a:extLst>
          </p:cNvPr>
          <p:cNvSpPr>
            <a:spLocks/>
          </p:cNvSpPr>
          <p:nvPr/>
        </p:nvSpPr>
        <p:spPr bwMode="auto">
          <a:xfrm>
            <a:off x="266700" y="3465294"/>
            <a:ext cx="150813" cy="152400"/>
          </a:xfrm>
          <a:custGeom>
            <a:avLst/>
            <a:gdLst>
              <a:gd name="T0" fmla="*/ 2147483646 w 478"/>
              <a:gd name="T1" fmla="*/ 2147483646 h 480"/>
              <a:gd name="T2" fmla="*/ 2147483646 w 478"/>
              <a:gd name="T3" fmla="*/ 2147483646 h 480"/>
              <a:gd name="T4" fmla="*/ 2147483646 w 478"/>
              <a:gd name="T5" fmla="*/ 2147483646 h 480"/>
              <a:gd name="T6" fmla="*/ 2147483646 w 478"/>
              <a:gd name="T7" fmla="*/ 2147483646 h 480"/>
              <a:gd name="T8" fmla="*/ 2147483646 w 478"/>
              <a:gd name="T9" fmla="*/ 2147483646 h 480"/>
              <a:gd name="T10" fmla="*/ 2147483646 w 478"/>
              <a:gd name="T11" fmla="*/ 2147483646 h 480"/>
              <a:gd name="T12" fmla="*/ 2147483646 w 478"/>
              <a:gd name="T13" fmla="*/ 2147483646 h 480"/>
              <a:gd name="T14" fmla="*/ 2147483646 w 478"/>
              <a:gd name="T15" fmla="*/ 2147483646 h 480"/>
              <a:gd name="T16" fmla="*/ 2147483646 w 478"/>
              <a:gd name="T17" fmla="*/ 2147483646 h 480"/>
              <a:gd name="T18" fmla="*/ 2147483646 w 478"/>
              <a:gd name="T19" fmla="*/ 2147483646 h 480"/>
              <a:gd name="T20" fmla="*/ 2147483646 w 478"/>
              <a:gd name="T21" fmla="*/ 2147483646 h 480"/>
              <a:gd name="T22" fmla="*/ 2147483646 w 478"/>
              <a:gd name="T23" fmla="*/ 2147483646 h 480"/>
              <a:gd name="T24" fmla="*/ 2147483646 w 478"/>
              <a:gd name="T25" fmla="*/ 2147483646 h 480"/>
              <a:gd name="T26" fmla="*/ 2147483646 w 478"/>
              <a:gd name="T27" fmla="*/ 2147483646 h 480"/>
              <a:gd name="T28" fmla="*/ 2147483646 w 478"/>
              <a:gd name="T29" fmla="*/ 2147483646 h 480"/>
              <a:gd name="T30" fmla="*/ 2147483646 w 478"/>
              <a:gd name="T31" fmla="*/ 2147483646 h 480"/>
              <a:gd name="T32" fmla="*/ 2147483646 w 478"/>
              <a:gd name="T33" fmla="*/ 2147483646 h 480"/>
              <a:gd name="T34" fmla="*/ 2147483646 w 478"/>
              <a:gd name="T35" fmla="*/ 2147483646 h 480"/>
              <a:gd name="T36" fmla="*/ 2147483646 w 478"/>
              <a:gd name="T37" fmla="*/ 2147483646 h 480"/>
              <a:gd name="T38" fmla="*/ 2147483646 w 478"/>
              <a:gd name="T39" fmla="*/ 2147483646 h 480"/>
              <a:gd name="T40" fmla="*/ 2147483646 w 478"/>
              <a:gd name="T41" fmla="*/ 2147483646 h 480"/>
              <a:gd name="T42" fmla="*/ 2147483646 w 478"/>
              <a:gd name="T43" fmla="*/ 2147483646 h 480"/>
              <a:gd name="T44" fmla="*/ 2147483646 w 478"/>
              <a:gd name="T45" fmla="*/ 2147483646 h 480"/>
              <a:gd name="T46" fmla="*/ 2147483646 w 478"/>
              <a:gd name="T47" fmla="*/ 2147483646 h 480"/>
              <a:gd name="T48" fmla="*/ 2147483646 w 478"/>
              <a:gd name="T49" fmla="*/ 2147483646 h 480"/>
              <a:gd name="T50" fmla="*/ 0 w 478"/>
              <a:gd name="T51" fmla="*/ 2147483646 h 480"/>
              <a:gd name="T52" fmla="*/ 2147483646 w 478"/>
              <a:gd name="T53" fmla="*/ 2147483646 h 480"/>
              <a:gd name="T54" fmla="*/ 2147483646 w 478"/>
              <a:gd name="T55" fmla="*/ 2147483646 h 480"/>
              <a:gd name="T56" fmla="*/ 2147483646 w 478"/>
              <a:gd name="T57" fmla="*/ 2147483646 h 480"/>
              <a:gd name="T58" fmla="*/ 2147483646 w 478"/>
              <a:gd name="T59" fmla="*/ 2147483646 h 480"/>
              <a:gd name="T60" fmla="*/ 2147483646 w 478"/>
              <a:gd name="T61" fmla="*/ 0 h 480"/>
              <a:gd name="T62" fmla="*/ 2147483646 w 478"/>
              <a:gd name="T63" fmla="*/ 2147483646 h 480"/>
              <a:gd name="T64" fmla="*/ 2147483646 w 478"/>
              <a:gd name="T65" fmla="*/ 2147483646 h 480"/>
              <a:gd name="T66" fmla="*/ 2147483646 w 478"/>
              <a:gd name="T67" fmla="*/ 2147483646 h 480"/>
              <a:gd name="T68" fmla="*/ 2147483646 w 478"/>
              <a:gd name="T69" fmla="*/ 2147483646 h 480"/>
              <a:gd name="T70" fmla="*/ 2147483646 w 478"/>
              <a:gd name="T71" fmla="*/ 2147483646 h 480"/>
              <a:gd name="T72" fmla="*/ 2147483646 w 478"/>
              <a:gd name="T73" fmla="*/ 2147483646 h 480"/>
              <a:gd name="T74" fmla="*/ 2147483646 w 478"/>
              <a:gd name="T75" fmla="*/ 2147483646 h 4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8"/>
              <a:gd name="T115" fmla="*/ 0 h 480"/>
              <a:gd name="T116" fmla="*/ 478 w 478"/>
              <a:gd name="T117" fmla="*/ 480 h 4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8" h="480">
                <a:moveTo>
                  <a:pt x="440" y="138"/>
                </a:moveTo>
                <a:lnTo>
                  <a:pt x="367" y="127"/>
                </a:lnTo>
                <a:lnTo>
                  <a:pt x="320" y="133"/>
                </a:lnTo>
                <a:lnTo>
                  <a:pt x="290" y="168"/>
                </a:lnTo>
                <a:lnTo>
                  <a:pt x="308" y="209"/>
                </a:lnTo>
                <a:lnTo>
                  <a:pt x="331" y="224"/>
                </a:lnTo>
                <a:lnTo>
                  <a:pt x="338" y="262"/>
                </a:lnTo>
                <a:lnTo>
                  <a:pt x="324" y="287"/>
                </a:lnTo>
                <a:lnTo>
                  <a:pt x="335" y="325"/>
                </a:lnTo>
                <a:lnTo>
                  <a:pt x="306" y="325"/>
                </a:lnTo>
                <a:lnTo>
                  <a:pt x="298" y="282"/>
                </a:lnTo>
                <a:lnTo>
                  <a:pt x="280" y="262"/>
                </a:lnTo>
                <a:lnTo>
                  <a:pt x="243" y="262"/>
                </a:lnTo>
                <a:lnTo>
                  <a:pt x="209" y="271"/>
                </a:lnTo>
                <a:lnTo>
                  <a:pt x="197" y="301"/>
                </a:lnTo>
                <a:lnTo>
                  <a:pt x="193" y="341"/>
                </a:lnTo>
                <a:lnTo>
                  <a:pt x="197" y="370"/>
                </a:lnTo>
                <a:lnTo>
                  <a:pt x="197" y="391"/>
                </a:lnTo>
                <a:lnTo>
                  <a:pt x="195" y="416"/>
                </a:lnTo>
                <a:lnTo>
                  <a:pt x="172" y="439"/>
                </a:lnTo>
                <a:lnTo>
                  <a:pt x="156" y="453"/>
                </a:lnTo>
                <a:lnTo>
                  <a:pt x="115" y="480"/>
                </a:lnTo>
                <a:lnTo>
                  <a:pt x="37" y="399"/>
                </a:lnTo>
                <a:lnTo>
                  <a:pt x="14" y="334"/>
                </a:lnTo>
                <a:lnTo>
                  <a:pt x="5" y="229"/>
                </a:lnTo>
                <a:lnTo>
                  <a:pt x="0" y="154"/>
                </a:lnTo>
                <a:lnTo>
                  <a:pt x="9" y="82"/>
                </a:lnTo>
                <a:lnTo>
                  <a:pt x="30" y="42"/>
                </a:lnTo>
                <a:lnTo>
                  <a:pt x="78" y="15"/>
                </a:lnTo>
                <a:lnTo>
                  <a:pt x="121" y="7"/>
                </a:lnTo>
                <a:lnTo>
                  <a:pt x="204" y="0"/>
                </a:lnTo>
                <a:lnTo>
                  <a:pt x="285" y="5"/>
                </a:lnTo>
                <a:lnTo>
                  <a:pt x="387" y="22"/>
                </a:lnTo>
                <a:lnTo>
                  <a:pt x="432" y="44"/>
                </a:lnTo>
                <a:lnTo>
                  <a:pt x="455" y="67"/>
                </a:lnTo>
                <a:lnTo>
                  <a:pt x="478" y="102"/>
                </a:lnTo>
                <a:lnTo>
                  <a:pt x="475" y="120"/>
                </a:lnTo>
                <a:lnTo>
                  <a:pt x="440" y="13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1" name="Freeform 159">
            <a:extLst>
              <a:ext uri="{FF2B5EF4-FFF2-40B4-BE49-F238E27FC236}">
                <a16:creationId xmlns:a16="http://schemas.microsoft.com/office/drawing/2014/main" id="{6E48459B-E9EB-4A0D-9B7F-65DC73914D09}"/>
              </a:ext>
            </a:extLst>
          </p:cNvPr>
          <p:cNvSpPr>
            <a:spLocks/>
          </p:cNvSpPr>
          <p:nvPr/>
        </p:nvSpPr>
        <p:spPr bwMode="auto">
          <a:xfrm>
            <a:off x="269875" y="3466882"/>
            <a:ext cx="144463" cy="146050"/>
          </a:xfrm>
          <a:custGeom>
            <a:avLst/>
            <a:gdLst>
              <a:gd name="T0" fmla="*/ 2147483646 w 455"/>
              <a:gd name="T1" fmla="*/ 2147483646 h 460"/>
              <a:gd name="T2" fmla="*/ 2147483646 w 455"/>
              <a:gd name="T3" fmla="*/ 2147483646 h 460"/>
              <a:gd name="T4" fmla="*/ 2147483646 w 455"/>
              <a:gd name="T5" fmla="*/ 2147483646 h 460"/>
              <a:gd name="T6" fmla="*/ 2147483646 w 455"/>
              <a:gd name="T7" fmla="*/ 2147483646 h 460"/>
              <a:gd name="T8" fmla="*/ 2147483646 w 455"/>
              <a:gd name="T9" fmla="*/ 2147483646 h 460"/>
              <a:gd name="T10" fmla="*/ 2147483646 w 455"/>
              <a:gd name="T11" fmla="*/ 2147483646 h 460"/>
              <a:gd name="T12" fmla="*/ 2147483646 w 455"/>
              <a:gd name="T13" fmla="*/ 2147483646 h 460"/>
              <a:gd name="T14" fmla="*/ 2147483646 w 455"/>
              <a:gd name="T15" fmla="*/ 2147483646 h 460"/>
              <a:gd name="T16" fmla="*/ 2147483646 w 455"/>
              <a:gd name="T17" fmla="*/ 2147483646 h 460"/>
              <a:gd name="T18" fmla="*/ 2147483646 w 455"/>
              <a:gd name="T19" fmla="*/ 2147483646 h 460"/>
              <a:gd name="T20" fmla="*/ 2147483646 w 455"/>
              <a:gd name="T21" fmla="*/ 2147483646 h 460"/>
              <a:gd name="T22" fmla="*/ 2147483646 w 455"/>
              <a:gd name="T23" fmla="*/ 2147483646 h 460"/>
              <a:gd name="T24" fmla="*/ 2147483646 w 455"/>
              <a:gd name="T25" fmla="*/ 2147483646 h 460"/>
              <a:gd name="T26" fmla="*/ 2147483646 w 455"/>
              <a:gd name="T27" fmla="*/ 2147483646 h 460"/>
              <a:gd name="T28" fmla="*/ 2147483646 w 455"/>
              <a:gd name="T29" fmla="*/ 2147483646 h 460"/>
              <a:gd name="T30" fmla="*/ 2147483646 w 455"/>
              <a:gd name="T31" fmla="*/ 2147483646 h 460"/>
              <a:gd name="T32" fmla="*/ 2147483646 w 455"/>
              <a:gd name="T33" fmla="*/ 2147483646 h 460"/>
              <a:gd name="T34" fmla="*/ 2147483646 w 455"/>
              <a:gd name="T35" fmla="*/ 2147483646 h 460"/>
              <a:gd name="T36" fmla="*/ 2147483646 w 455"/>
              <a:gd name="T37" fmla="*/ 2147483646 h 460"/>
              <a:gd name="T38" fmla="*/ 2147483646 w 455"/>
              <a:gd name="T39" fmla="*/ 2147483646 h 460"/>
              <a:gd name="T40" fmla="*/ 2147483646 w 455"/>
              <a:gd name="T41" fmla="*/ 2147483646 h 460"/>
              <a:gd name="T42" fmla="*/ 2147483646 w 455"/>
              <a:gd name="T43" fmla="*/ 2147483646 h 460"/>
              <a:gd name="T44" fmla="*/ 2147483646 w 455"/>
              <a:gd name="T45" fmla="*/ 2147483646 h 460"/>
              <a:gd name="T46" fmla="*/ 2147483646 w 455"/>
              <a:gd name="T47" fmla="*/ 2147483646 h 460"/>
              <a:gd name="T48" fmla="*/ 2147483646 w 455"/>
              <a:gd name="T49" fmla="*/ 2147483646 h 460"/>
              <a:gd name="T50" fmla="*/ 2147483646 w 455"/>
              <a:gd name="T51" fmla="*/ 2147483646 h 460"/>
              <a:gd name="T52" fmla="*/ 2147483646 w 455"/>
              <a:gd name="T53" fmla="*/ 2147483646 h 460"/>
              <a:gd name="T54" fmla="*/ 2147483646 w 455"/>
              <a:gd name="T55" fmla="*/ 2147483646 h 460"/>
              <a:gd name="T56" fmla="*/ 2147483646 w 455"/>
              <a:gd name="T57" fmla="*/ 2147483646 h 460"/>
              <a:gd name="T58" fmla="*/ 2147483646 w 455"/>
              <a:gd name="T59" fmla="*/ 2147483646 h 460"/>
              <a:gd name="T60" fmla="*/ 2147483646 w 455"/>
              <a:gd name="T61" fmla="*/ 2147483646 h 460"/>
              <a:gd name="T62" fmla="*/ 2147483646 w 455"/>
              <a:gd name="T63" fmla="*/ 2147483646 h 460"/>
              <a:gd name="T64" fmla="*/ 2147483646 w 455"/>
              <a:gd name="T65" fmla="*/ 2147483646 h 460"/>
              <a:gd name="T66" fmla="*/ 2147483646 w 455"/>
              <a:gd name="T67" fmla="*/ 2147483646 h 460"/>
              <a:gd name="T68" fmla="*/ 2147483646 w 455"/>
              <a:gd name="T69" fmla="*/ 2147483646 h 460"/>
              <a:gd name="T70" fmla="*/ 2147483646 w 455"/>
              <a:gd name="T71" fmla="*/ 2147483646 h 460"/>
              <a:gd name="T72" fmla="*/ 2147483646 w 455"/>
              <a:gd name="T73" fmla="*/ 2147483646 h 460"/>
              <a:gd name="T74" fmla="*/ 2147483646 w 455"/>
              <a:gd name="T75" fmla="*/ 2147483646 h 460"/>
              <a:gd name="T76" fmla="*/ 2147483646 w 455"/>
              <a:gd name="T77" fmla="*/ 2147483646 h 460"/>
              <a:gd name="T78" fmla="*/ 2147483646 w 455"/>
              <a:gd name="T79" fmla="*/ 2147483646 h 460"/>
              <a:gd name="T80" fmla="*/ 2147483646 w 455"/>
              <a:gd name="T81" fmla="*/ 2147483646 h 460"/>
              <a:gd name="T82" fmla="*/ 2147483646 w 455"/>
              <a:gd name="T83" fmla="*/ 2147483646 h 460"/>
              <a:gd name="T84" fmla="*/ 2147483646 w 455"/>
              <a:gd name="T85" fmla="*/ 2147483646 h 460"/>
              <a:gd name="T86" fmla="*/ 2147483646 w 455"/>
              <a:gd name="T87" fmla="*/ 2147483646 h 4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5"/>
              <a:gd name="T133" fmla="*/ 0 h 460"/>
              <a:gd name="T134" fmla="*/ 455 w 455"/>
              <a:gd name="T135" fmla="*/ 460 h 4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5" h="460">
                <a:moveTo>
                  <a:pt x="379" y="28"/>
                </a:moveTo>
                <a:lnTo>
                  <a:pt x="418" y="44"/>
                </a:lnTo>
                <a:lnTo>
                  <a:pt x="436" y="69"/>
                </a:lnTo>
                <a:lnTo>
                  <a:pt x="447" y="85"/>
                </a:lnTo>
                <a:lnTo>
                  <a:pt x="455" y="98"/>
                </a:lnTo>
                <a:lnTo>
                  <a:pt x="444" y="108"/>
                </a:lnTo>
                <a:lnTo>
                  <a:pt x="425" y="120"/>
                </a:lnTo>
                <a:lnTo>
                  <a:pt x="376" y="113"/>
                </a:lnTo>
                <a:lnTo>
                  <a:pt x="339" y="113"/>
                </a:lnTo>
                <a:lnTo>
                  <a:pt x="315" y="100"/>
                </a:lnTo>
                <a:lnTo>
                  <a:pt x="279" y="92"/>
                </a:lnTo>
                <a:lnTo>
                  <a:pt x="247" y="90"/>
                </a:lnTo>
                <a:lnTo>
                  <a:pt x="209" y="92"/>
                </a:lnTo>
                <a:lnTo>
                  <a:pt x="264" y="98"/>
                </a:lnTo>
                <a:lnTo>
                  <a:pt x="291" y="105"/>
                </a:lnTo>
                <a:lnTo>
                  <a:pt x="311" y="113"/>
                </a:lnTo>
                <a:lnTo>
                  <a:pt x="315" y="115"/>
                </a:lnTo>
                <a:lnTo>
                  <a:pt x="302" y="120"/>
                </a:lnTo>
                <a:lnTo>
                  <a:pt x="291" y="131"/>
                </a:lnTo>
                <a:lnTo>
                  <a:pt x="272" y="120"/>
                </a:lnTo>
                <a:lnTo>
                  <a:pt x="256" y="116"/>
                </a:lnTo>
                <a:lnTo>
                  <a:pt x="223" y="110"/>
                </a:lnTo>
                <a:lnTo>
                  <a:pt x="212" y="110"/>
                </a:lnTo>
                <a:lnTo>
                  <a:pt x="246" y="122"/>
                </a:lnTo>
                <a:lnTo>
                  <a:pt x="270" y="133"/>
                </a:lnTo>
                <a:lnTo>
                  <a:pt x="283" y="142"/>
                </a:lnTo>
                <a:lnTo>
                  <a:pt x="272" y="154"/>
                </a:lnTo>
                <a:lnTo>
                  <a:pt x="246" y="145"/>
                </a:lnTo>
                <a:lnTo>
                  <a:pt x="223" y="140"/>
                </a:lnTo>
                <a:lnTo>
                  <a:pt x="264" y="161"/>
                </a:lnTo>
                <a:lnTo>
                  <a:pt x="277" y="170"/>
                </a:lnTo>
                <a:lnTo>
                  <a:pt x="281" y="189"/>
                </a:lnTo>
                <a:lnTo>
                  <a:pt x="289" y="199"/>
                </a:lnTo>
                <a:lnTo>
                  <a:pt x="264" y="187"/>
                </a:lnTo>
                <a:lnTo>
                  <a:pt x="241" y="183"/>
                </a:lnTo>
                <a:lnTo>
                  <a:pt x="205" y="181"/>
                </a:lnTo>
                <a:lnTo>
                  <a:pt x="259" y="197"/>
                </a:lnTo>
                <a:lnTo>
                  <a:pt x="293" y="210"/>
                </a:lnTo>
                <a:lnTo>
                  <a:pt x="315" y="222"/>
                </a:lnTo>
                <a:lnTo>
                  <a:pt x="318" y="239"/>
                </a:lnTo>
                <a:lnTo>
                  <a:pt x="291" y="227"/>
                </a:lnTo>
                <a:lnTo>
                  <a:pt x="254" y="214"/>
                </a:lnTo>
                <a:lnTo>
                  <a:pt x="237" y="214"/>
                </a:lnTo>
                <a:lnTo>
                  <a:pt x="277" y="228"/>
                </a:lnTo>
                <a:lnTo>
                  <a:pt x="309" y="242"/>
                </a:lnTo>
                <a:lnTo>
                  <a:pt x="320" y="253"/>
                </a:lnTo>
                <a:lnTo>
                  <a:pt x="315" y="264"/>
                </a:lnTo>
                <a:lnTo>
                  <a:pt x="291" y="255"/>
                </a:lnTo>
                <a:lnTo>
                  <a:pt x="269" y="246"/>
                </a:lnTo>
                <a:lnTo>
                  <a:pt x="221" y="244"/>
                </a:lnTo>
                <a:lnTo>
                  <a:pt x="202" y="246"/>
                </a:lnTo>
                <a:lnTo>
                  <a:pt x="158" y="249"/>
                </a:lnTo>
                <a:lnTo>
                  <a:pt x="107" y="242"/>
                </a:lnTo>
                <a:lnTo>
                  <a:pt x="137" y="253"/>
                </a:lnTo>
                <a:lnTo>
                  <a:pt x="191" y="262"/>
                </a:lnTo>
                <a:lnTo>
                  <a:pt x="181" y="280"/>
                </a:lnTo>
                <a:lnTo>
                  <a:pt x="141" y="271"/>
                </a:lnTo>
                <a:lnTo>
                  <a:pt x="104" y="258"/>
                </a:lnTo>
                <a:lnTo>
                  <a:pt x="79" y="246"/>
                </a:lnTo>
                <a:lnTo>
                  <a:pt x="126" y="280"/>
                </a:lnTo>
                <a:lnTo>
                  <a:pt x="156" y="290"/>
                </a:lnTo>
                <a:lnTo>
                  <a:pt x="181" y="298"/>
                </a:lnTo>
                <a:lnTo>
                  <a:pt x="178" y="317"/>
                </a:lnTo>
                <a:lnTo>
                  <a:pt x="141" y="310"/>
                </a:lnTo>
                <a:lnTo>
                  <a:pt x="113" y="302"/>
                </a:lnTo>
                <a:lnTo>
                  <a:pt x="131" y="315"/>
                </a:lnTo>
                <a:lnTo>
                  <a:pt x="161" y="323"/>
                </a:lnTo>
                <a:lnTo>
                  <a:pt x="178" y="325"/>
                </a:lnTo>
                <a:lnTo>
                  <a:pt x="178" y="365"/>
                </a:lnTo>
                <a:lnTo>
                  <a:pt x="143" y="351"/>
                </a:lnTo>
                <a:lnTo>
                  <a:pt x="116" y="341"/>
                </a:lnTo>
                <a:lnTo>
                  <a:pt x="145" y="363"/>
                </a:lnTo>
                <a:lnTo>
                  <a:pt x="182" y="379"/>
                </a:lnTo>
                <a:lnTo>
                  <a:pt x="181" y="397"/>
                </a:lnTo>
                <a:lnTo>
                  <a:pt x="159" y="418"/>
                </a:lnTo>
                <a:lnTo>
                  <a:pt x="141" y="395"/>
                </a:lnTo>
                <a:lnTo>
                  <a:pt x="116" y="365"/>
                </a:lnTo>
                <a:lnTo>
                  <a:pt x="100" y="337"/>
                </a:lnTo>
                <a:lnTo>
                  <a:pt x="116" y="381"/>
                </a:lnTo>
                <a:lnTo>
                  <a:pt x="131" y="397"/>
                </a:lnTo>
                <a:lnTo>
                  <a:pt x="156" y="429"/>
                </a:lnTo>
                <a:lnTo>
                  <a:pt x="137" y="449"/>
                </a:lnTo>
                <a:lnTo>
                  <a:pt x="109" y="424"/>
                </a:lnTo>
                <a:lnTo>
                  <a:pt x="88" y="395"/>
                </a:lnTo>
                <a:lnTo>
                  <a:pt x="69" y="363"/>
                </a:lnTo>
                <a:lnTo>
                  <a:pt x="86" y="409"/>
                </a:lnTo>
                <a:lnTo>
                  <a:pt x="104" y="430"/>
                </a:lnTo>
                <a:lnTo>
                  <a:pt x="121" y="452"/>
                </a:lnTo>
                <a:lnTo>
                  <a:pt x="107" y="460"/>
                </a:lnTo>
                <a:lnTo>
                  <a:pt x="69" y="429"/>
                </a:lnTo>
                <a:lnTo>
                  <a:pt x="34" y="379"/>
                </a:lnTo>
                <a:lnTo>
                  <a:pt x="21" y="341"/>
                </a:lnTo>
                <a:lnTo>
                  <a:pt x="12" y="275"/>
                </a:lnTo>
                <a:lnTo>
                  <a:pt x="7" y="227"/>
                </a:lnTo>
                <a:lnTo>
                  <a:pt x="0" y="170"/>
                </a:lnTo>
                <a:lnTo>
                  <a:pt x="39" y="181"/>
                </a:lnTo>
                <a:lnTo>
                  <a:pt x="81" y="197"/>
                </a:lnTo>
                <a:lnTo>
                  <a:pt x="145" y="212"/>
                </a:lnTo>
                <a:lnTo>
                  <a:pt x="88" y="189"/>
                </a:lnTo>
                <a:lnTo>
                  <a:pt x="67" y="177"/>
                </a:lnTo>
                <a:lnTo>
                  <a:pt x="26" y="162"/>
                </a:lnTo>
                <a:lnTo>
                  <a:pt x="5" y="158"/>
                </a:lnTo>
                <a:lnTo>
                  <a:pt x="5" y="129"/>
                </a:lnTo>
                <a:lnTo>
                  <a:pt x="10" y="92"/>
                </a:lnTo>
                <a:lnTo>
                  <a:pt x="61" y="100"/>
                </a:lnTo>
                <a:lnTo>
                  <a:pt x="94" y="110"/>
                </a:lnTo>
                <a:lnTo>
                  <a:pt x="135" y="129"/>
                </a:lnTo>
                <a:lnTo>
                  <a:pt x="97" y="100"/>
                </a:lnTo>
                <a:lnTo>
                  <a:pt x="54" y="88"/>
                </a:lnTo>
                <a:lnTo>
                  <a:pt x="12" y="77"/>
                </a:lnTo>
                <a:lnTo>
                  <a:pt x="21" y="49"/>
                </a:lnTo>
                <a:lnTo>
                  <a:pt x="34" y="31"/>
                </a:lnTo>
                <a:lnTo>
                  <a:pt x="73" y="19"/>
                </a:lnTo>
                <a:lnTo>
                  <a:pt x="111" y="28"/>
                </a:lnTo>
                <a:lnTo>
                  <a:pt x="145" y="53"/>
                </a:lnTo>
                <a:lnTo>
                  <a:pt x="121" y="25"/>
                </a:lnTo>
                <a:lnTo>
                  <a:pt x="86" y="10"/>
                </a:lnTo>
                <a:lnTo>
                  <a:pt x="126" y="4"/>
                </a:lnTo>
                <a:lnTo>
                  <a:pt x="156" y="2"/>
                </a:lnTo>
                <a:lnTo>
                  <a:pt x="198" y="8"/>
                </a:lnTo>
                <a:lnTo>
                  <a:pt x="226" y="27"/>
                </a:lnTo>
                <a:lnTo>
                  <a:pt x="272" y="35"/>
                </a:lnTo>
                <a:lnTo>
                  <a:pt x="241" y="23"/>
                </a:lnTo>
                <a:lnTo>
                  <a:pt x="218" y="8"/>
                </a:lnTo>
                <a:lnTo>
                  <a:pt x="205" y="0"/>
                </a:lnTo>
                <a:lnTo>
                  <a:pt x="249" y="2"/>
                </a:lnTo>
                <a:lnTo>
                  <a:pt x="289" y="4"/>
                </a:lnTo>
                <a:lnTo>
                  <a:pt x="313" y="15"/>
                </a:lnTo>
                <a:lnTo>
                  <a:pt x="337" y="37"/>
                </a:lnTo>
                <a:lnTo>
                  <a:pt x="356" y="67"/>
                </a:lnTo>
                <a:lnTo>
                  <a:pt x="346" y="33"/>
                </a:lnTo>
                <a:lnTo>
                  <a:pt x="322" y="10"/>
                </a:lnTo>
                <a:lnTo>
                  <a:pt x="37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62" name="Group 160">
            <a:extLst>
              <a:ext uri="{FF2B5EF4-FFF2-40B4-BE49-F238E27FC236}">
                <a16:creationId xmlns:a16="http://schemas.microsoft.com/office/drawing/2014/main" id="{21C099BF-FB2E-4258-B89A-80B52F902B18}"/>
              </a:ext>
            </a:extLst>
          </p:cNvPr>
          <p:cNvGrpSpPr>
            <a:grpSpLocks/>
          </p:cNvGrpSpPr>
          <p:nvPr/>
        </p:nvGrpSpPr>
        <p:grpSpPr bwMode="auto">
          <a:xfrm>
            <a:off x="563563" y="3836769"/>
            <a:ext cx="157162" cy="96838"/>
            <a:chOff x="377" y="1962"/>
            <a:chExt cx="99" cy="61"/>
          </a:xfrm>
        </p:grpSpPr>
        <p:sp>
          <p:nvSpPr>
            <p:cNvPr id="163" name="Freeform 161">
              <a:extLst>
                <a:ext uri="{FF2B5EF4-FFF2-40B4-BE49-F238E27FC236}">
                  <a16:creationId xmlns:a16="http://schemas.microsoft.com/office/drawing/2014/main" id="{CB0DAB8D-E8F4-42C1-9018-1703693B293C}"/>
                </a:ext>
              </a:extLst>
            </p:cNvPr>
            <p:cNvSpPr>
              <a:spLocks/>
            </p:cNvSpPr>
            <p:nvPr/>
          </p:nvSpPr>
          <p:spPr bwMode="auto">
            <a:xfrm>
              <a:off x="377" y="1962"/>
              <a:ext cx="99" cy="61"/>
            </a:xfrm>
            <a:custGeom>
              <a:avLst/>
              <a:gdLst>
                <a:gd name="T0" fmla="*/ 0 w 497"/>
                <a:gd name="T1" fmla="*/ 0 h 305"/>
                <a:gd name="T2" fmla="*/ 0 w 497"/>
                <a:gd name="T3" fmla="*/ 0 h 305"/>
                <a:gd name="T4" fmla="*/ 0 w 497"/>
                <a:gd name="T5" fmla="*/ 0 h 305"/>
                <a:gd name="T6" fmla="*/ 0 w 497"/>
                <a:gd name="T7" fmla="*/ 0 h 305"/>
                <a:gd name="T8" fmla="*/ 0 w 497"/>
                <a:gd name="T9" fmla="*/ 0 h 305"/>
                <a:gd name="T10" fmla="*/ 0 w 497"/>
                <a:gd name="T11" fmla="*/ 0 h 305"/>
                <a:gd name="T12" fmla="*/ 0 w 497"/>
                <a:gd name="T13" fmla="*/ 0 h 305"/>
                <a:gd name="T14" fmla="*/ 0 w 497"/>
                <a:gd name="T15" fmla="*/ 0 h 305"/>
                <a:gd name="T16" fmla="*/ 0 w 497"/>
                <a:gd name="T17" fmla="*/ 0 h 305"/>
                <a:gd name="T18" fmla="*/ 0 w 497"/>
                <a:gd name="T19" fmla="*/ 0 h 305"/>
                <a:gd name="T20" fmla="*/ 0 w 497"/>
                <a:gd name="T21" fmla="*/ 0 h 305"/>
                <a:gd name="T22" fmla="*/ 0 w 497"/>
                <a:gd name="T23" fmla="*/ 0 h 305"/>
                <a:gd name="T24" fmla="*/ 0 w 497"/>
                <a:gd name="T25" fmla="*/ 0 h 305"/>
                <a:gd name="T26" fmla="*/ 0 w 497"/>
                <a:gd name="T27" fmla="*/ 0 h 305"/>
                <a:gd name="T28" fmla="*/ 0 w 497"/>
                <a:gd name="T29" fmla="*/ 0 h 305"/>
                <a:gd name="T30" fmla="*/ 0 w 497"/>
                <a:gd name="T31" fmla="*/ 0 h 305"/>
                <a:gd name="T32" fmla="*/ 0 w 497"/>
                <a:gd name="T33" fmla="*/ 0 h 305"/>
                <a:gd name="T34" fmla="*/ 0 w 497"/>
                <a:gd name="T35" fmla="*/ 0 h 305"/>
                <a:gd name="T36" fmla="*/ 0 w 497"/>
                <a:gd name="T37" fmla="*/ 0 h 305"/>
                <a:gd name="T38" fmla="*/ 0 w 497"/>
                <a:gd name="T39" fmla="*/ 0 h 305"/>
                <a:gd name="T40" fmla="*/ 0 w 497"/>
                <a:gd name="T41" fmla="*/ 0 h 305"/>
                <a:gd name="T42" fmla="*/ 0 w 497"/>
                <a:gd name="T43" fmla="*/ 0 h 305"/>
                <a:gd name="T44" fmla="*/ 0 w 497"/>
                <a:gd name="T45" fmla="*/ 0 h 305"/>
                <a:gd name="T46" fmla="*/ 0 w 497"/>
                <a:gd name="T47" fmla="*/ 0 h 305"/>
                <a:gd name="T48" fmla="*/ 0 w 497"/>
                <a:gd name="T49" fmla="*/ 0 h 305"/>
                <a:gd name="T50" fmla="*/ 0 w 497"/>
                <a:gd name="T51" fmla="*/ 0 h 305"/>
                <a:gd name="T52" fmla="*/ 0 w 497"/>
                <a:gd name="T53" fmla="*/ 0 h 305"/>
                <a:gd name="T54" fmla="*/ 0 w 497"/>
                <a:gd name="T55" fmla="*/ 0 h 305"/>
                <a:gd name="T56" fmla="*/ 0 w 497"/>
                <a:gd name="T57" fmla="*/ 0 h 305"/>
                <a:gd name="T58" fmla="*/ 0 w 497"/>
                <a:gd name="T59" fmla="*/ 0 h 305"/>
                <a:gd name="T60" fmla="*/ 0 w 497"/>
                <a:gd name="T61" fmla="*/ 0 h 305"/>
                <a:gd name="T62" fmla="*/ 0 w 497"/>
                <a:gd name="T63" fmla="*/ 0 h 305"/>
                <a:gd name="T64" fmla="*/ 0 w 497"/>
                <a:gd name="T65" fmla="*/ 0 h 305"/>
                <a:gd name="T66" fmla="*/ 0 w 497"/>
                <a:gd name="T67" fmla="*/ 0 h 305"/>
                <a:gd name="T68" fmla="*/ 0 w 497"/>
                <a:gd name="T69" fmla="*/ 0 h 305"/>
                <a:gd name="T70" fmla="*/ 0 w 497"/>
                <a:gd name="T71" fmla="*/ 0 h 305"/>
                <a:gd name="T72" fmla="*/ 0 w 497"/>
                <a:gd name="T73" fmla="*/ 0 h 305"/>
                <a:gd name="T74" fmla="*/ 0 w 497"/>
                <a:gd name="T75" fmla="*/ 0 h 305"/>
                <a:gd name="T76" fmla="*/ 0 w 497"/>
                <a:gd name="T77" fmla="*/ 0 h 305"/>
                <a:gd name="T78" fmla="*/ 0 w 497"/>
                <a:gd name="T79" fmla="*/ 0 h 305"/>
                <a:gd name="T80" fmla="*/ 0 w 497"/>
                <a:gd name="T81" fmla="*/ 0 h 305"/>
                <a:gd name="T82" fmla="*/ 0 w 497"/>
                <a:gd name="T83" fmla="*/ 0 h 305"/>
                <a:gd name="T84" fmla="*/ 0 w 497"/>
                <a:gd name="T85" fmla="*/ 0 h 305"/>
                <a:gd name="T86" fmla="*/ 0 w 497"/>
                <a:gd name="T87" fmla="*/ 0 h 305"/>
                <a:gd name="T88" fmla="*/ 0 w 497"/>
                <a:gd name="T89" fmla="*/ 0 h 305"/>
                <a:gd name="T90" fmla="*/ 0 w 497"/>
                <a:gd name="T91" fmla="*/ 0 h 305"/>
                <a:gd name="T92" fmla="*/ 0 w 497"/>
                <a:gd name="T93" fmla="*/ 0 h 305"/>
                <a:gd name="T94" fmla="*/ 0 w 497"/>
                <a:gd name="T95" fmla="*/ 0 h 305"/>
                <a:gd name="T96" fmla="*/ 0 w 497"/>
                <a:gd name="T97" fmla="*/ 0 h 305"/>
                <a:gd name="T98" fmla="*/ 0 w 497"/>
                <a:gd name="T99" fmla="*/ 0 h 3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7"/>
                <a:gd name="T151" fmla="*/ 0 h 305"/>
                <a:gd name="T152" fmla="*/ 497 w 497"/>
                <a:gd name="T153" fmla="*/ 305 h 3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7" h="305">
                  <a:moveTo>
                    <a:pt x="0" y="182"/>
                  </a:moveTo>
                  <a:lnTo>
                    <a:pt x="61" y="168"/>
                  </a:lnTo>
                  <a:lnTo>
                    <a:pt x="84" y="163"/>
                  </a:lnTo>
                  <a:lnTo>
                    <a:pt x="98" y="150"/>
                  </a:lnTo>
                  <a:lnTo>
                    <a:pt x="112" y="130"/>
                  </a:lnTo>
                  <a:lnTo>
                    <a:pt x="142" y="102"/>
                  </a:lnTo>
                  <a:lnTo>
                    <a:pt x="197" y="56"/>
                  </a:lnTo>
                  <a:lnTo>
                    <a:pt x="206" y="41"/>
                  </a:lnTo>
                  <a:lnTo>
                    <a:pt x="221" y="28"/>
                  </a:lnTo>
                  <a:lnTo>
                    <a:pt x="249" y="23"/>
                  </a:lnTo>
                  <a:lnTo>
                    <a:pt x="336" y="8"/>
                  </a:lnTo>
                  <a:lnTo>
                    <a:pt x="360" y="0"/>
                  </a:lnTo>
                  <a:lnTo>
                    <a:pt x="382" y="11"/>
                  </a:lnTo>
                  <a:lnTo>
                    <a:pt x="393" y="20"/>
                  </a:lnTo>
                  <a:lnTo>
                    <a:pt x="443" y="37"/>
                  </a:lnTo>
                  <a:lnTo>
                    <a:pt x="464" y="45"/>
                  </a:lnTo>
                  <a:lnTo>
                    <a:pt x="471" y="53"/>
                  </a:lnTo>
                  <a:lnTo>
                    <a:pt x="481" y="81"/>
                  </a:lnTo>
                  <a:lnTo>
                    <a:pt x="486" y="96"/>
                  </a:lnTo>
                  <a:lnTo>
                    <a:pt x="490" y="104"/>
                  </a:lnTo>
                  <a:lnTo>
                    <a:pt x="497" y="119"/>
                  </a:lnTo>
                  <a:lnTo>
                    <a:pt x="497" y="129"/>
                  </a:lnTo>
                  <a:lnTo>
                    <a:pt x="487" y="137"/>
                  </a:lnTo>
                  <a:lnTo>
                    <a:pt x="466" y="136"/>
                  </a:lnTo>
                  <a:lnTo>
                    <a:pt x="434" y="121"/>
                  </a:lnTo>
                  <a:lnTo>
                    <a:pt x="393" y="113"/>
                  </a:lnTo>
                  <a:lnTo>
                    <a:pt x="356" y="119"/>
                  </a:lnTo>
                  <a:lnTo>
                    <a:pt x="395" y="128"/>
                  </a:lnTo>
                  <a:lnTo>
                    <a:pt x="422" y="137"/>
                  </a:lnTo>
                  <a:lnTo>
                    <a:pt x="454" y="150"/>
                  </a:lnTo>
                  <a:lnTo>
                    <a:pt x="462" y="161"/>
                  </a:lnTo>
                  <a:lnTo>
                    <a:pt x="462" y="173"/>
                  </a:lnTo>
                  <a:lnTo>
                    <a:pt x="449" y="182"/>
                  </a:lnTo>
                  <a:lnTo>
                    <a:pt x="435" y="179"/>
                  </a:lnTo>
                  <a:lnTo>
                    <a:pt x="391" y="168"/>
                  </a:lnTo>
                  <a:lnTo>
                    <a:pt x="351" y="166"/>
                  </a:lnTo>
                  <a:lnTo>
                    <a:pt x="320" y="168"/>
                  </a:lnTo>
                  <a:lnTo>
                    <a:pt x="303" y="179"/>
                  </a:lnTo>
                  <a:lnTo>
                    <a:pt x="282" y="200"/>
                  </a:lnTo>
                  <a:lnTo>
                    <a:pt x="267" y="223"/>
                  </a:lnTo>
                  <a:lnTo>
                    <a:pt x="251" y="246"/>
                  </a:lnTo>
                  <a:lnTo>
                    <a:pt x="237" y="263"/>
                  </a:lnTo>
                  <a:lnTo>
                    <a:pt x="213" y="280"/>
                  </a:lnTo>
                  <a:lnTo>
                    <a:pt x="190" y="284"/>
                  </a:lnTo>
                  <a:lnTo>
                    <a:pt x="165" y="287"/>
                  </a:lnTo>
                  <a:lnTo>
                    <a:pt x="135" y="284"/>
                  </a:lnTo>
                  <a:lnTo>
                    <a:pt x="112" y="282"/>
                  </a:lnTo>
                  <a:lnTo>
                    <a:pt x="82" y="290"/>
                  </a:lnTo>
                  <a:lnTo>
                    <a:pt x="0" y="305"/>
                  </a:lnTo>
                  <a:lnTo>
                    <a:pt x="0" y="182"/>
                  </a:lnTo>
                  <a:close/>
                </a:path>
              </a:pathLst>
            </a:custGeom>
            <a:solidFill>
              <a:srgbClr val="FFC080"/>
            </a:solidFill>
            <a:ln w="3175">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4" name="Freeform 162">
              <a:extLst>
                <a:ext uri="{FF2B5EF4-FFF2-40B4-BE49-F238E27FC236}">
                  <a16:creationId xmlns:a16="http://schemas.microsoft.com/office/drawing/2014/main" id="{39ADEF39-76F8-449A-848C-80A230FE92EC}"/>
                </a:ext>
              </a:extLst>
            </p:cNvPr>
            <p:cNvSpPr>
              <a:spLocks/>
            </p:cNvSpPr>
            <p:nvPr/>
          </p:nvSpPr>
          <p:spPr bwMode="auto">
            <a:xfrm>
              <a:off x="439" y="1973"/>
              <a:ext cx="32" cy="7"/>
            </a:xfrm>
            <a:custGeom>
              <a:avLst/>
              <a:gdLst>
                <a:gd name="T0" fmla="*/ 0 w 159"/>
                <a:gd name="T1" fmla="*/ 0 h 37"/>
                <a:gd name="T2" fmla="*/ 0 w 159"/>
                <a:gd name="T3" fmla="*/ 0 h 37"/>
                <a:gd name="T4" fmla="*/ 0 w 159"/>
                <a:gd name="T5" fmla="*/ 0 h 37"/>
                <a:gd name="T6" fmla="*/ 0 w 159"/>
                <a:gd name="T7" fmla="*/ 0 h 37"/>
                <a:gd name="T8" fmla="*/ 0 w 159"/>
                <a:gd name="T9" fmla="*/ 0 h 37"/>
                <a:gd name="T10" fmla="*/ 0 w 159"/>
                <a:gd name="T11" fmla="*/ 0 h 37"/>
                <a:gd name="T12" fmla="*/ 0 w 159"/>
                <a:gd name="T13" fmla="*/ 0 h 37"/>
                <a:gd name="T14" fmla="*/ 0 w 159"/>
                <a:gd name="T15" fmla="*/ 0 h 37"/>
                <a:gd name="T16" fmla="*/ 0 w 159"/>
                <a:gd name="T17" fmla="*/ 0 h 37"/>
                <a:gd name="T18" fmla="*/ 0 w 159"/>
                <a:gd name="T19" fmla="*/ 0 h 37"/>
                <a:gd name="T20" fmla="*/ 0 w 159"/>
                <a:gd name="T21" fmla="*/ 0 h 37"/>
                <a:gd name="T22" fmla="*/ 0 w 159"/>
                <a:gd name="T23" fmla="*/ 0 h 37"/>
                <a:gd name="T24" fmla="*/ 0 w 159"/>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37"/>
                <a:gd name="T41" fmla="*/ 159 w 15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37">
                  <a:moveTo>
                    <a:pt x="159" y="37"/>
                  </a:moveTo>
                  <a:lnTo>
                    <a:pt x="132" y="24"/>
                  </a:lnTo>
                  <a:lnTo>
                    <a:pt x="110" y="21"/>
                  </a:lnTo>
                  <a:lnTo>
                    <a:pt x="84" y="13"/>
                  </a:lnTo>
                  <a:lnTo>
                    <a:pt x="61" y="7"/>
                  </a:lnTo>
                  <a:lnTo>
                    <a:pt x="25" y="10"/>
                  </a:lnTo>
                  <a:lnTo>
                    <a:pt x="0" y="13"/>
                  </a:lnTo>
                  <a:lnTo>
                    <a:pt x="38" y="5"/>
                  </a:lnTo>
                  <a:lnTo>
                    <a:pt x="69" y="0"/>
                  </a:lnTo>
                  <a:lnTo>
                    <a:pt x="110" y="17"/>
                  </a:lnTo>
                  <a:lnTo>
                    <a:pt x="132" y="19"/>
                  </a:lnTo>
                  <a:lnTo>
                    <a:pt x="157" y="31"/>
                  </a:lnTo>
                  <a:lnTo>
                    <a:pt x="159" y="3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5" name="Freeform 163">
              <a:extLst>
                <a:ext uri="{FF2B5EF4-FFF2-40B4-BE49-F238E27FC236}">
                  <a16:creationId xmlns:a16="http://schemas.microsoft.com/office/drawing/2014/main" id="{81EF3DC3-4F28-4B76-B98B-C3F0C4DC69E7}"/>
                </a:ext>
              </a:extLst>
            </p:cNvPr>
            <p:cNvSpPr>
              <a:spLocks/>
            </p:cNvSpPr>
            <p:nvPr/>
          </p:nvSpPr>
          <p:spPr bwMode="auto">
            <a:xfrm>
              <a:off x="427" y="1965"/>
              <a:ext cx="27" cy="5"/>
            </a:xfrm>
            <a:custGeom>
              <a:avLst/>
              <a:gdLst>
                <a:gd name="T0" fmla="*/ 0 w 133"/>
                <a:gd name="T1" fmla="*/ 0 h 25"/>
                <a:gd name="T2" fmla="*/ 0 w 133"/>
                <a:gd name="T3" fmla="*/ 0 h 25"/>
                <a:gd name="T4" fmla="*/ 0 w 133"/>
                <a:gd name="T5" fmla="*/ 0 h 25"/>
                <a:gd name="T6" fmla="*/ 0 w 133"/>
                <a:gd name="T7" fmla="*/ 0 h 25"/>
                <a:gd name="T8" fmla="*/ 0 w 133"/>
                <a:gd name="T9" fmla="*/ 0 h 25"/>
                <a:gd name="T10" fmla="*/ 0 w 133"/>
                <a:gd name="T11" fmla="*/ 0 h 25"/>
                <a:gd name="T12" fmla="*/ 0 w 133"/>
                <a:gd name="T13" fmla="*/ 0 h 25"/>
                <a:gd name="T14" fmla="*/ 0 w 133"/>
                <a:gd name="T15" fmla="*/ 0 h 25"/>
                <a:gd name="T16" fmla="*/ 0 w 133"/>
                <a:gd name="T17" fmla="*/ 0 h 25"/>
                <a:gd name="T18" fmla="*/ 0 w 133"/>
                <a:gd name="T19" fmla="*/ 0 h 25"/>
                <a:gd name="T20" fmla="*/ 0 w 133"/>
                <a:gd name="T21" fmla="*/ 0 h 25"/>
                <a:gd name="T22" fmla="*/ 0 w 133"/>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
                <a:gd name="T37" fmla="*/ 0 h 25"/>
                <a:gd name="T38" fmla="*/ 133 w 133"/>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 h="25">
                  <a:moveTo>
                    <a:pt x="97" y="0"/>
                  </a:moveTo>
                  <a:lnTo>
                    <a:pt x="113" y="1"/>
                  </a:lnTo>
                  <a:lnTo>
                    <a:pt x="133" y="8"/>
                  </a:lnTo>
                  <a:lnTo>
                    <a:pt x="120" y="7"/>
                  </a:lnTo>
                  <a:lnTo>
                    <a:pt x="99" y="3"/>
                  </a:lnTo>
                  <a:lnTo>
                    <a:pt x="56" y="15"/>
                  </a:lnTo>
                  <a:lnTo>
                    <a:pt x="32" y="21"/>
                  </a:lnTo>
                  <a:lnTo>
                    <a:pt x="4" y="25"/>
                  </a:lnTo>
                  <a:lnTo>
                    <a:pt x="0" y="21"/>
                  </a:lnTo>
                  <a:lnTo>
                    <a:pt x="29" y="16"/>
                  </a:lnTo>
                  <a:lnTo>
                    <a:pt x="64" y="8"/>
                  </a:lnTo>
                  <a:lnTo>
                    <a:pt x="9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6" name="Freeform 164">
              <a:extLst>
                <a:ext uri="{FF2B5EF4-FFF2-40B4-BE49-F238E27FC236}">
                  <a16:creationId xmlns:a16="http://schemas.microsoft.com/office/drawing/2014/main" id="{EF286D31-5A1E-4E47-867D-C2E1A324CDF8}"/>
                </a:ext>
              </a:extLst>
            </p:cNvPr>
            <p:cNvSpPr>
              <a:spLocks/>
            </p:cNvSpPr>
            <p:nvPr/>
          </p:nvSpPr>
          <p:spPr bwMode="auto">
            <a:xfrm>
              <a:off x="438" y="1984"/>
              <a:ext cx="11" cy="2"/>
            </a:xfrm>
            <a:custGeom>
              <a:avLst/>
              <a:gdLst>
                <a:gd name="T0" fmla="*/ 0 w 53"/>
                <a:gd name="T1" fmla="*/ 0 h 12"/>
                <a:gd name="T2" fmla="*/ 0 w 53"/>
                <a:gd name="T3" fmla="*/ 0 h 12"/>
                <a:gd name="T4" fmla="*/ 0 w 53"/>
                <a:gd name="T5" fmla="*/ 0 h 12"/>
                <a:gd name="T6" fmla="*/ 0 w 53"/>
                <a:gd name="T7" fmla="*/ 0 h 12"/>
                <a:gd name="T8" fmla="*/ 0 w 53"/>
                <a:gd name="T9" fmla="*/ 0 h 12"/>
                <a:gd name="T10" fmla="*/ 0 w 53"/>
                <a:gd name="T11" fmla="*/ 0 h 12"/>
                <a:gd name="T12" fmla="*/ 0 w 53"/>
                <a:gd name="T13" fmla="*/ 0 h 12"/>
                <a:gd name="T14" fmla="*/ 0 60000 65536"/>
                <a:gd name="T15" fmla="*/ 0 60000 65536"/>
                <a:gd name="T16" fmla="*/ 0 60000 65536"/>
                <a:gd name="T17" fmla="*/ 0 60000 65536"/>
                <a:gd name="T18" fmla="*/ 0 60000 65536"/>
                <a:gd name="T19" fmla="*/ 0 60000 65536"/>
                <a:gd name="T20" fmla="*/ 0 60000 65536"/>
                <a:gd name="T21" fmla="*/ 0 w 53"/>
                <a:gd name="T22" fmla="*/ 0 h 12"/>
                <a:gd name="T23" fmla="*/ 53 w 5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2">
                  <a:moveTo>
                    <a:pt x="53" y="5"/>
                  </a:moveTo>
                  <a:lnTo>
                    <a:pt x="46" y="12"/>
                  </a:lnTo>
                  <a:lnTo>
                    <a:pt x="27" y="9"/>
                  </a:lnTo>
                  <a:lnTo>
                    <a:pt x="5" y="9"/>
                  </a:lnTo>
                  <a:lnTo>
                    <a:pt x="0" y="0"/>
                  </a:lnTo>
                  <a:lnTo>
                    <a:pt x="14" y="3"/>
                  </a:lnTo>
                  <a:lnTo>
                    <a:pt x="53"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7" name="Freeform 165">
              <a:extLst>
                <a:ext uri="{FF2B5EF4-FFF2-40B4-BE49-F238E27FC236}">
                  <a16:creationId xmlns:a16="http://schemas.microsoft.com/office/drawing/2014/main" id="{5623E255-3A3E-4F05-A30B-C0F0E23384E4}"/>
                </a:ext>
              </a:extLst>
            </p:cNvPr>
            <p:cNvSpPr>
              <a:spLocks/>
            </p:cNvSpPr>
            <p:nvPr/>
          </p:nvSpPr>
          <p:spPr bwMode="auto">
            <a:xfrm>
              <a:off x="469" y="1982"/>
              <a:ext cx="3" cy="4"/>
            </a:xfrm>
            <a:custGeom>
              <a:avLst/>
              <a:gdLst>
                <a:gd name="T0" fmla="*/ 0 w 11"/>
                <a:gd name="T1" fmla="*/ 0 h 23"/>
                <a:gd name="T2" fmla="*/ 0 w 11"/>
                <a:gd name="T3" fmla="*/ 0 h 23"/>
                <a:gd name="T4" fmla="*/ 0 w 11"/>
                <a:gd name="T5" fmla="*/ 0 h 23"/>
                <a:gd name="T6" fmla="*/ 0 w 11"/>
                <a:gd name="T7" fmla="*/ 0 h 23"/>
                <a:gd name="T8" fmla="*/ 0 w 11"/>
                <a:gd name="T9" fmla="*/ 0 h 23"/>
                <a:gd name="T10" fmla="*/ 0 60000 65536"/>
                <a:gd name="T11" fmla="*/ 0 60000 65536"/>
                <a:gd name="T12" fmla="*/ 0 60000 65536"/>
                <a:gd name="T13" fmla="*/ 0 60000 65536"/>
                <a:gd name="T14" fmla="*/ 0 60000 65536"/>
                <a:gd name="T15" fmla="*/ 0 w 11"/>
                <a:gd name="T16" fmla="*/ 0 h 23"/>
                <a:gd name="T17" fmla="*/ 11 w 11"/>
                <a:gd name="T18" fmla="*/ 23 h 23"/>
              </a:gdLst>
              <a:ahLst/>
              <a:cxnLst>
                <a:cxn ang="T10">
                  <a:pos x="T0" y="T1"/>
                </a:cxn>
                <a:cxn ang="T11">
                  <a:pos x="T2" y="T3"/>
                </a:cxn>
                <a:cxn ang="T12">
                  <a:pos x="T4" y="T5"/>
                </a:cxn>
                <a:cxn ang="T13">
                  <a:pos x="T6" y="T7"/>
                </a:cxn>
                <a:cxn ang="T14">
                  <a:pos x="T8" y="T9"/>
                </a:cxn>
              </a:cxnLst>
              <a:rect l="T15" t="T16" r="T17" b="T18"/>
              <a:pathLst>
                <a:path w="11" h="23">
                  <a:moveTo>
                    <a:pt x="0" y="0"/>
                  </a:moveTo>
                  <a:lnTo>
                    <a:pt x="0" y="6"/>
                  </a:lnTo>
                  <a:lnTo>
                    <a:pt x="2" y="18"/>
                  </a:lnTo>
                  <a:lnTo>
                    <a:pt x="11" y="2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8" name="Freeform 166">
              <a:extLst>
                <a:ext uri="{FF2B5EF4-FFF2-40B4-BE49-F238E27FC236}">
                  <a16:creationId xmlns:a16="http://schemas.microsoft.com/office/drawing/2014/main" id="{FC57F4B7-14CE-43C7-91A5-19A370DDF844}"/>
                </a:ext>
              </a:extLst>
            </p:cNvPr>
            <p:cNvSpPr>
              <a:spLocks/>
            </p:cNvSpPr>
            <p:nvPr/>
          </p:nvSpPr>
          <p:spPr bwMode="auto">
            <a:xfrm>
              <a:off x="462" y="1993"/>
              <a:ext cx="2" cy="2"/>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0"/>
                  </a:moveTo>
                  <a:lnTo>
                    <a:pt x="3" y="7"/>
                  </a:lnTo>
                  <a:lnTo>
                    <a:pt x="11" y="1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9" name="Freeform 167">
              <a:extLst>
                <a:ext uri="{FF2B5EF4-FFF2-40B4-BE49-F238E27FC236}">
                  <a16:creationId xmlns:a16="http://schemas.microsoft.com/office/drawing/2014/main" id="{03439B4E-456E-419E-9E9D-5917BC8AA988}"/>
                </a:ext>
              </a:extLst>
            </p:cNvPr>
            <p:cNvSpPr>
              <a:spLocks/>
            </p:cNvSpPr>
            <p:nvPr/>
          </p:nvSpPr>
          <p:spPr bwMode="auto">
            <a:xfrm>
              <a:off x="423" y="1977"/>
              <a:ext cx="5" cy="6"/>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60000 65536"/>
                <a:gd name="T11" fmla="*/ 0 60000 65536"/>
                <a:gd name="T12" fmla="*/ 0 60000 65536"/>
                <a:gd name="T13" fmla="*/ 0 60000 65536"/>
                <a:gd name="T14" fmla="*/ 0 60000 65536"/>
                <a:gd name="T15" fmla="*/ 0 w 25"/>
                <a:gd name="T16" fmla="*/ 0 h 29"/>
                <a:gd name="T17" fmla="*/ 25 w 25"/>
                <a:gd name="T18" fmla="*/ 29 h 29"/>
              </a:gdLst>
              <a:ahLst/>
              <a:cxnLst>
                <a:cxn ang="T10">
                  <a:pos x="T0" y="T1"/>
                </a:cxn>
                <a:cxn ang="T11">
                  <a:pos x="T2" y="T3"/>
                </a:cxn>
                <a:cxn ang="T12">
                  <a:pos x="T4" y="T5"/>
                </a:cxn>
                <a:cxn ang="T13">
                  <a:pos x="T6" y="T7"/>
                </a:cxn>
                <a:cxn ang="T14">
                  <a:pos x="T8" y="T9"/>
                </a:cxn>
              </a:cxnLst>
              <a:rect l="T15" t="T16" r="T17" b="T18"/>
              <a:pathLst>
                <a:path w="25" h="29">
                  <a:moveTo>
                    <a:pt x="25" y="0"/>
                  </a:moveTo>
                  <a:lnTo>
                    <a:pt x="21" y="9"/>
                  </a:lnTo>
                  <a:lnTo>
                    <a:pt x="21" y="17"/>
                  </a:lnTo>
                  <a:lnTo>
                    <a:pt x="0" y="29"/>
                  </a:lnTo>
                  <a:lnTo>
                    <a:pt x="25"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0" name="Freeform 168">
              <a:extLst>
                <a:ext uri="{FF2B5EF4-FFF2-40B4-BE49-F238E27FC236}">
                  <a16:creationId xmlns:a16="http://schemas.microsoft.com/office/drawing/2014/main" id="{378AA1A4-7460-4785-B34D-4E49E4C5F671}"/>
                </a:ext>
              </a:extLst>
            </p:cNvPr>
            <p:cNvSpPr>
              <a:spLocks/>
            </p:cNvSpPr>
            <p:nvPr/>
          </p:nvSpPr>
          <p:spPr bwMode="auto">
            <a:xfrm>
              <a:off x="403" y="1977"/>
              <a:ext cx="16" cy="16"/>
            </a:xfrm>
            <a:custGeom>
              <a:avLst/>
              <a:gdLst>
                <a:gd name="T0" fmla="*/ 0 w 80"/>
                <a:gd name="T1" fmla="*/ 0 h 81"/>
                <a:gd name="T2" fmla="*/ 0 w 80"/>
                <a:gd name="T3" fmla="*/ 0 h 81"/>
                <a:gd name="T4" fmla="*/ 0 w 80"/>
                <a:gd name="T5" fmla="*/ 0 h 81"/>
                <a:gd name="T6" fmla="*/ 0 w 80"/>
                <a:gd name="T7" fmla="*/ 0 h 81"/>
                <a:gd name="T8" fmla="*/ 0 w 80"/>
                <a:gd name="T9" fmla="*/ 0 h 81"/>
                <a:gd name="T10" fmla="*/ 0 w 80"/>
                <a:gd name="T11" fmla="*/ 0 h 81"/>
                <a:gd name="T12" fmla="*/ 0 60000 65536"/>
                <a:gd name="T13" fmla="*/ 0 60000 65536"/>
                <a:gd name="T14" fmla="*/ 0 60000 65536"/>
                <a:gd name="T15" fmla="*/ 0 60000 65536"/>
                <a:gd name="T16" fmla="*/ 0 60000 65536"/>
                <a:gd name="T17" fmla="*/ 0 60000 65536"/>
                <a:gd name="T18" fmla="*/ 0 w 80"/>
                <a:gd name="T19" fmla="*/ 0 h 81"/>
                <a:gd name="T20" fmla="*/ 80 w 8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80" h="81">
                  <a:moveTo>
                    <a:pt x="80" y="0"/>
                  </a:moveTo>
                  <a:lnTo>
                    <a:pt x="66" y="26"/>
                  </a:lnTo>
                  <a:lnTo>
                    <a:pt x="50" y="46"/>
                  </a:lnTo>
                  <a:lnTo>
                    <a:pt x="0" y="81"/>
                  </a:lnTo>
                  <a:lnTo>
                    <a:pt x="47" y="38"/>
                  </a:lnTo>
                  <a:lnTo>
                    <a:pt x="8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1" name="Freeform 169">
              <a:extLst>
                <a:ext uri="{FF2B5EF4-FFF2-40B4-BE49-F238E27FC236}">
                  <a16:creationId xmlns:a16="http://schemas.microsoft.com/office/drawing/2014/main" id="{236D8A2F-93B7-45A8-B7CA-DAB2CC810EEB}"/>
                </a:ext>
              </a:extLst>
            </p:cNvPr>
            <p:cNvSpPr>
              <a:spLocks/>
            </p:cNvSpPr>
            <p:nvPr/>
          </p:nvSpPr>
          <p:spPr bwMode="auto">
            <a:xfrm>
              <a:off x="395" y="2000"/>
              <a:ext cx="4" cy="12"/>
            </a:xfrm>
            <a:custGeom>
              <a:avLst/>
              <a:gdLst>
                <a:gd name="T0" fmla="*/ 0 w 18"/>
                <a:gd name="T1" fmla="*/ 0 h 58"/>
                <a:gd name="T2" fmla="*/ 0 w 18"/>
                <a:gd name="T3" fmla="*/ 0 h 58"/>
                <a:gd name="T4" fmla="*/ 0 w 18"/>
                <a:gd name="T5" fmla="*/ 0 h 58"/>
                <a:gd name="T6" fmla="*/ 0 w 18"/>
                <a:gd name="T7" fmla="*/ 0 h 58"/>
                <a:gd name="T8" fmla="*/ 0 w 18"/>
                <a:gd name="T9" fmla="*/ 0 h 58"/>
                <a:gd name="T10" fmla="*/ 0 w 18"/>
                <a:gd name="T11" fmla="*/ 0 h 58"/>
                <a:gd name="T12" fmla="*/ 0 w 18"/>
                <a:gd name="T13" fmla="*/ 0 h 58"/>
                <a:gd name="T14" fmla="*/ 0 60000 65536"/>
                <a:gd name="T15" fmla="*/ 0 60000 65536"/>
                <a:gd name="T16" fmla="*/ 0 60000 65536"/>
                <a:gd name="T17" fmla="*/ 0 60000 65536"/>
                <a:gd name="T18" fmla="*/ 0 60000 65536"/>
                <a:gd name="T19" fmla="*/ 0 60000 65536"/>
                <a:gd name="T20" fmla="*/ 0 60000 65536"/>
                <a:gd name="T21" fmla="*/ 0 w 18"/>
                <a:gd name="T22" fmla="*/ 0 h 58"/>
                <a:gd name="T23" fmla="*/ 18 w 18"/>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8">
                  <a:moveTo>
                    <a:pt x="0" y="0"/>
                  </a:moveTo>
                  <a:lnTo>
                    <a:pt x="11" y="20"/>
                  </a:lnTo>
                  <a:lnTo>
                    <a:pt x="15" y="41"/>
                  </a:lnTo>
                  <a:lnTo>
                    <a:pt x="16" y="58"/>
                  </a:lnTo>
                  <a:lnTo>
                    <a:pt x="18" y="33"/>
                  </a:lnTo>
                  <a:lnTo>
                    <a:pt x="16" y="1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2" name="Freeform 170">
              <a:extLst>
                <a:ext uri="{FF2B5EF4-FFF2-40B4-BE49-F238E27FC236}">
                  <a16:creationId xmlns:a16="http://schemas.microsoft.com/office/drawing/2014/main" id="{9EE97F8B-12A7-49BF-8923-527CC4398E08}"/>
                </a:ext>
              </a:extLst>
            </p:cNvPr>
            <p:cNvSpPr>
              <a:spLocks/>
            </p:cNvSpPr>
            <p:nvPr/>
          </p:nvSpPr>
          <p:spPr bwMode="auto">
            <a:xfrm>
              <a:off x="432" y="1988"/>
              <a:ext cx="2" cy="4"/>
            </a:xfrm>
            <a:custGeom>
              <a:avLst/>
              <a:gdLst>
                <a:gd name="T0" fmla="*/ 0 w 9"/>
                <a:gd name="T1" fmla="*/ 0 h 21"/>
                <a:gd name="T2" fmla="*/ 0 w 9"/>
                <a:gd name="T3" fmla="*/ 0 h 21"/>
                <a:gd name="T4" fmla="*/ 0 w 9"/>
                <a:gd name="T5" fmla="*/ 0 h 21"/>
                <a:gd name="T6" fmla="*/ 0 w 9"/>
                <a:gd name="T7" fmla="*/ 0 h 21"/>
                <a:gd name="T8" fmla="*/ 0 60000 65536"/>
                <a:gd name="T9" fmla="*/ 0 60000 65536"/>
                <a:gd name="T10" fmla="*/ 0 60000 65536"/>
                <a:gd name="T11" fmla="*/ 0 60000 65536"/>
                <a:gd name="T12" fmla="*/ 0 w 9"/>
                <a:gd name="T13" fmla="*/ 0 h 21"/>
                <a:gd name="T14" fmla="*/ 9 w 9"/>
                <a:gd name="T15" fmla="*/ 21 h 21"/>
              </a:gdLst>
              <a:ahLst/>
              <a:cxnLst>
                <a:cxn ang="T8">
                  <a:pos x="T0" y="T1"/>
                </a:cxn>
                <a:cxn ang="T9">
                  <a:pos x="T2" y="T3"/>
                </a:cxn>
                <a:cxn ang="T10">
                  <a:pos x="T4" y="T5"/>
                </a:cxn>
                <a:cxn ang="T11">
                  <a:pos x="T6" y="T7"/>
                </a:cxn>
              </a:cxnLst>
              <a:rect l="T12" t="T13" r="T14" b="T15"/>
              <a:pathLst>
                <a:path w="9" h="21">
                  <a:moveTo>
                    <a:pt x="2" y="0"/>
                  </a:moveTo>
                  <a:lnTo>
                    <a:pt x="0" y="9"/>
                  </a:lnTo>
                  <a:lnTo>
                    <a:pt x="9" y="21"/>
                  </a:lnTo>
                  <a:lnTo>
                    <a:pt x="2"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73" name="Group 171">
            <a:extLst>
              <a:ext uri="{FF2B5EF4-FFF2-40B4-BE49-F238E27FC236}">
                <a16:creationId xmlns:a16="http://schemas.microsoft.com/office/drawing/2014/main" id="{BD82A676-A060-4120-B63D-0BDBA51F1DC5}"/>
              </a:ext>
            </a:extLst>
          </p:cNvPr>
          <p:cNvGrpSpPr>
            <a:grpSpLocks/>
          </p:cNvGrpSpPr>
          <p:nvPr/>
        </p:nvGrpSpPr>
        <p:grpSpPr bwMode="auto">
          <a:xfrm>
            <a:off x="222250" y="3624044"/>
            <a:ext cx="363538" cy="415925"/>
            <a:chOff x="162" y="1828"/>
            <a:chExt cx="229" cy="262"/>
          </a:xfrm>
        </p:grpSpPr>
        <p:sp>
          <p:nvSpPr>
            <p:cNvPr id="174" name="Freeform 172">
              <a:extLst>
                <a:ext uri="{FF2B5EF4-FFF2-40B4-BE49-F238E27FC236}">
                  <a16:creationId xmlns:a16="http://schemas.microsoft.com/office/drawing/2014/main" id="{C7206ADA-56C1-47A7-9DFF-2B5325A3EC78}"/>
                </a:ext>
              </a:extLst>
            </p:cNvPr>
            <p:cNvSpPr>
              <a:spLocks/>
            </p:cNvSpPr>
            <p:nvPr/>
          </p:nvSpPr>
          <p:spPr bwMode="auto">
            <a:xfrm>
              <a:off x="286" y="1828"/>
              <a:ext cx="7" cy="5"/>
            </a:xfrm>
            <a:custGeom>
              <a:avLst/>
              <a:gdLst>
                <a:gd name="T0" fmla="*/ 0 w 37"/>
                <a:gd name="T1" fmla="*/ 0 h 25"/>
                <a:gd name="T2" fmla="*/ 0 w 37"/>
                <a:gd name="T3" fmla="*/ 0 h 25"/>
                <a:gd name="T4" fmla="*/ 0 w 37"/>
                <a:gd name="T5" fmla="*/ 0 h 25"/>
                <a:gd name="T6" fmla="*/ 0 w 37"/>
                <a:gd name="T7" fmla="*/ 0 h 25"/>
                <a:gd name="T8" fmla="*/ 0 w 37"/>
                <a:gd name="T9" fmla="*/ 0 h 25"/>
                <a:gd name="T10" fmla="*/ 0 w 37"/>
                <a:gd name="T11" fmla="*/ 0 h 25"/>
                <a:gd name="T12" fmla="*/ 0 w 37"/>
                <a:gd name="T13" fmla="*/ 0 h 25"/>
                <a:gd name="T14" fmla="*/ 0 w 37"/>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5"/>
                <a:gd name="T26" fmla="*/ 37 w 3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5">
                  <a:moveTo>
                    <a:pt x="37" y="0"/>
                  </a:moveTo>
                  <a:lnTo>
                    <a:pt x="26" y="7"/>
                  </a:lnTo>
                  <a:lnTo>
                    <a:pt x="16" y="10"/>
                  </a:lnTo>
                  <a:lnTo>
                    <a:pt x="6" y="16"/>
                  </a:lnTo>
                  <a:lnTo>
                    <a:pt x="0" y="25"/>
                  </a:lnTo>
                  <a:lnTo>
                    <a:pt x="9" y="22"/>
                  </a:lnTo>
                  <a:lnTo>
                    <a:pt x="26" y="17"/>
                  </a:lnTo>
                  <a:lnTo>
                    <a:pt x="3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5" name="Freeform 173">
              <a:extLst>
                <a:ext uri="{FF2B5EF4-FFF2-40B4-BE49-F238E27FC236}">
                  <a16:creationId xmlns:a16="http://schemas.microsoft.com/office/drawing/2014/main" id="{42379D85-3A24-49AD-9C83-F9EF0DFBD420}"/>
                </a:ext>
              </a:extLst>
            </p:cNvPr>
            <p:cNvSpPr>
              <a:spLocks/>
            </p:cNvSpPr>
            <p:nvPr/>
          </p:nvSpPr>
          <p:spPr bwMode="auto">
            <a:xfrm>
              <a:off x="289" y="1837"/>
              <a:ext cx="2" cy="3"/>
            </a:xfrm>
            <a:custGeom>
              <a:avLst/>
              <a:gdLst>
                <a:gd name="T0" fmla="*/ 0 w 9"/>
                <a:gd name="T1" fmla="*/ 0 h 16"/>
                <a:gd name="T2" fmla="*/ 0 w 9"/>
                <a:gd name="T3" fmla="*/ 0 h 16"/>
                <a:gd name="T4" fmla="*/ 0 w 9"/>
                <a:gd name="T5" fmla="*/ 0 h 16"/>
                <a:gd name="T6" fmla="*/ 0 w 9"/>
                <a:gd name="T7" fmla="*/ 0 h 16"/>
                <a:gd name="T8" fmla="*/ 0 60000 65536"/>
                <a:gd name="T9" fmla="*/ 0 60000 65536"/>
                <a:gd name="T10" fmla="*/ 0 60000 65536"/>
                <a:gd name="T11" fmla="*/ 0 60000 65536"/>
                <a:gd name="T12" fmla="*/ 0 w 9"/>
                <a:gd name="T13" fmla="*/ 0 h 16"/>
                <a:gd name="T14" fmla="*/ 9 w 9"/>
                <a:gd name="T15" fmla="*/ 16 h 16"/>
              </a:gdLst>
              <a:ahLst/>
              <a:cxnLst>
                <a:cxn ang="T8">
                  <a:pos x="T0" y="T1"/>
                </a:cxn>
                <a:cxn ang="T9">
                  <a:pos x="T2" y="T3"/>
                </a:cxn>
                <a:cxn ang="T10">
                  <a:pos x="T4" y="T5"/>
                </a:cxn>
                <a:cxn ang="T11">
                  <a:pos x="T6" y="T7"/>
                </a:cxn>
              </a:cxnLst>
              <a:rect l="T12" t="T13" r="T14" b="T15"/>
              <a:pathLst>
                <a:path w="9" h="16">
                  <a:moveTo>
                    <a:pt x="9" y="0"/>
                  </a:moveTo>
                  <a:lnTo>
                    <a:pt x="0" y="0"/>
                  </a:lnTo>
                  <a:lnTo>
                    <a:pt x="0" y="16"/>
                  </a:lnTo>
                  <a:lnTo>
                    <a:pt x="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6" name="Freeform 174">
              <a:extLst>
                <a:ext uri="{FF2B5EF4-FFF2-40B4-BE49-F238E27FC236}">
                  <a16:creationId xmlns:a16="http://schemas.microsoft.com/office/drawing/2014/main" id="{E7DD9808-97E4-4BDB-97D8-0447EE650666}"/>
                </a:ext>
              </a:extLst>
            </p:cNvPr>
            <p:cNvSpPr>
              <a:spLocks/>
            </p:cNvSpPr>
            <p:nvPr/>
          </p:nvSpPr>
          <p:spPr bwMode="auto">
            <a:xfrm>
              <a:off x="260" y="1863"/>
              <a:ext cx="62" cy="154"/>
            </a:xfrm>
            <a:custGeom>
              <a:avLst/>
              <a:gdLst>
                <a:gd name="T0" fmla="*/ 0 w 309"/>
                <a:gd name="T1" fmla="*/ 0 h 772"/>
                <a:gd name="T2" fmla="*/ 0 w 309"/>
                <a:gd name="T3" fmla="*/ 0 h 772"/>
                <a:gd name="T4" fmla="*/ 0 w 309"/>
                <a:gd name="T5" fmla="*/ 0 h 772"/>
                <a:gd name="T6" fmla="*/ 0 w 309"/>
                <a:gd name="T7" fmla="*/ 0 h 772"/>
                <a:gd name="T8" fmla="*/ 0 w 309"/>
                <a:gd name="T9" fmla="*/ 0 h 772"/>
                <a:gd name="T10" fmla="*/ 0 w 309"/>
                <a:gd name="T11" fmla="*/ 0 h 772"/>
                <a:gd name="T12" fmla="*/ 0 w 309"/>
                <a:gd name="T13" fmla="*/ 0 h 772"/>
                <a:gd name="T14" fmla="*/ 0 w 309"/>
                <a:gd name="T15" fmla="*/ 0 h 772"/>
                <a:gd name="T16" fmla="*/ 0 w 309"/>
                <a:gd name="T17" fmla="*/ 0 h 772"/>
                <a:gd name="T18" fmla="*/ 0 w 309"/>
                <a:gd name="T19" fmla="*/ 0 h 7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772"/>
                <a:gd name="T32" fmla="*/ 309 w 309"/>
                <a:gd name="T33" fmla="*/ 772 h 7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772">
                  <a:moveTo>
                    <a:pt x="46" y="0"/>
                  </a:moveTo>
                  <a:lnTo>
                    <a:pt x="75" y="32"/>
                  </a:lnTo>
                  <a:lnTo>
                    <a:pt x="84" y="78"/>
                  </a:lnTo>
                  <a:lnTo>
                    <a:pt x="127" y="122"/>
                  </a:lnTo>
                  <a:lnTo>
                    <a:pt x="218" y="330"/>
                  </a:lnTo>
                  <a:lnTo>
                    <a:pt x="269" y="519"/>
                  </a:lnTo>
                  <a:lnTo>
                    <a:pt x="309" y="772"/>
                  </a:lnTo>
                  <a:lnTo>
                    <a:pt x="182" y="659"/>
                  </a:lnTo>
                  <a:lnTo>
                    <a:pt x="0" y="100"/>
                  </a:lnTo>
                  <a:lnTo>
                    <a:pt x="46" y="0"/>
                  </a:lnTo>
                  <a:close/>
                </a:path>
              </a:pathLst>
            </a:custGeom>
            <a:solidFill>
              <a:srgbClr val="40000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7" name="Freeform 175">
              <a:extLst>
                <a:ext uri="{FF2B5EF4-FFF2-40B4-BE49-F238E27FC236}">
                  <a16:creationId xmlns:a16="http://schemas.microsoft.com/office/drawing/2014/main" id="{BD332349-045F-4576-80F4-DE3B2A1EF37D}"/>
                </a:ext>
              </a:extLst>
            </p:cNvPr>
            <p:cNvSpPr>
              <a:spLocks/>
            </p:cNvSpPr>
            <p:nvPr/>
          </p:nvSpPr>
          <p:spPr bwMode="auto">
            <a:xfrm>
              <a:off x="162" y="1833"/>
              <a:ext cx="229" cy="257"/>
            </a:xfrm>
            <a:custGeom>
              <a:avLst/>
              <a:gdLst>
                <a:gd name="T0" fmla="*/ 0 w 1147"/>
                <a:gd name="T1" fmla="*/ 0 h 1285"/>
                <a:gd name="T2" fmla="*/ 0 w 1147"/>
                <a:gd name="T3" fmla="*/ 0 h 1285"/>
                <a:gd name="T4" fmla="*/ 0 w 1147"/>
                <a:gd name="T5" fmla="*/ 0 h 1285"/>
                <a:gd name="T6" fmla="*/ 0 w 1147"/>
                <a:gd name="T7" fmla="*/ 0 h 1285"/>
                <a:gd name="T8" fmla="*/ 0 w 1147"/>
                <a:gd name="T9" fmla="*/ 0 h 1285"/>
                <a:gd name="T10" fmla="*/ 0 w 1147"/>
                <a:gd name="T11" fmla="*/ 0 h 1285"/>
                <a:gd name="T12" fmla="*/ 0 w 1147"/>
                <a:gd name="T13" fmla="*/ 0 h 1285"/>
                <a:gd name="T14" fmla="*/ 0 w 1147"/>
                <a:gd name="T15" fmla="*/ 0 h 1285"/>
                <a:gd name="T16" fmla="*/ 0 w 1147"/>
                <a:gd name="T17" fmla="*/ 0 h 1285"/>
                <a:gd name="T18" fmla="*/ 0 w 1147"/>
                <a:gd name="T19" fmla="*/ 0 h 1285"/>
                <a:gd name="T20" fmla="*/ 0 w 1147"/>
                <a:gd name="T21" fmla="*/ 0 h 1285"/>
                <a:gd name="T22" fmla="*/ 0 w 1147"/>
                <a:gd name="T23" fmla="*/ 0 h 1285"/>
                <a:gd name="T24" fmla="*/ 0 w 1147"/>
                <a:gd name="T25" fmla="*/ 0 h 1285"/>
                <a:gd name="T26" fmla="*/ 0 w 1147"/>
                <a:gd name="T27" fmla="*/ 0 h 1285"/>
                <a:gd name="T28" fmla="*/ 0 w 1147"/>
                <a:gd name="T29" fmla="*/ 0 h 1285"/>
                <a:gd name="T30" fmla="*/ 0 w 1147"/>
                <a:gd name="T31" fmla="*/ 0 h 1285"/>
                <a:gd name="T32" fmla="*/ 0 w 1147"/>
                <a:gd name="T33" fmla="*/ 0 h 1285"/>
                <a:gd name="T34" fmla="*/ 0 w 1147"/>
                <a:gd name="T35" fmla="*/ 0 h 1285"/>
                <a:gd name="T36" fmla="*/ 0 w 1147"/>
                <a:gd name="T37" fmla="*/ 0 h 1285"/>
                <a:gd name="T38" fmla="*/ 0 w 1147"/>
                <a:gd name="T39" fmla="*/ 0 h 1285"/>
                <a:gd name="T40" fmla="*/ 0 w 1147"/>
                <a:gd name="T41" fmla="*/ 0 h 1285"/>
                <a:gd name="T42" fmla="*/ 0 w 1147"/>
                <a:gd name="T43" fmla="*/ 0 h 1285"/>
                <a:gd name="T44" fmla="*/ 0 w 1147"/>
                <a:gd name="T45" fmla="*/ 0 h 1285"/>
                <a:gd name="T46" fmla="*/ 0 w 1147"/>
                <a:gd name="T47" fmla="*/ 0 h 1285"/>
                <a:gd name="T48" fmla="*/ 0 w 1147"/>
                <a:gd name="T49" fmla="*/ 0 h 1285"/>
                <a:gd name="T50" fmla="*/ 0 w 1147"/>
                <a:gd name="T51" fmla="*/ 0 h 1285"/>
                <a:gd name="T52" fmla="*/ 0 w 1147"/>
                <a:gd name="T53" fmla="*/ 0 h 1285"/>
                <a:gd name="T54" fmla="*/ 0 w 1147"/>
                <a:gd name="T55" fmla="*/ 0 h 1285"/>
                <a:gd name="T56" fmla="*/ 0 w 1147"/>
                <a:gd name="T57" fmla="*/ 0 h 1285"/>
                <a:gd name="T58" fmla="*/ 0 w 1147"/>
                <a:gd name="T59" fmla="*/ 0 h 1285"/>
                <a:gd name="T60" fmla="*/ 0 w 1147"/>
                <a:gd name="T61" fmla="*/ 0 h 1285"/>
                <a:gd name="T62" fmla="*/ 0 w 1147"/>
                <a:gd name="T63" fmla="*/ 0 h 1285"/>
                <a:gd name="T64" fmla="*/ 0 w 1147"/>
                <a:gd name="T65" fmla="*/ 0 h 1285"/>
                <a:gd name="T66" fmla="*/ 0 w 1147"/>
                <a:gd name="T67" fmla="*/ 0 h 1285"/>
                <a:gd name="T68" fmla="*/ 0 w 1147"/>
                <a:gd name="T69" fmla="*/ 0 h 1285"/>
                <a:gd name="T70" fmla="*/ 0 w 1147"/>
                <a:gd name="T71" fmla="*/ 0 h 1285"/>
                <a:gd name="T72" fmla="*/ 0 w 1147"/>
                <a:gd name="T73" fmla="*/ 0 h 1285"/>
                <a:gd name="T74" fmla="*/ 0 w 1147"/>
                <a:gd name="T75" fmla="*/ 0 h 1285"/>
                <a:gd name="T76" fmla="*/ 0 w 1147"/>
                <a:gd name="T77" fmla="*/ 0 h 1285"/>
                <a:gd name="T78" fmla="*/ 0 w 1147"/>
                <a:gd name="T79" fmla="*/ 0 h 1285"/>
                <a:gd name="T80" fmla="*/ 0 w 1147"/>
                <a:gd name="T81" fmla="*/ 0 h 1285"/>
                <a:gd name="T82" fmla="*/ 0 w 1147"/>
                <a:gd name="T83" fmla="*/ 0 h 1285"/>
                <a:gd name="T84" fmla="*/ 0 w 1147"/>
                <a:gd name="T85" fmla="*/ 0 h 1285"/>
                <a:gd name="T86" fmla="*/ 0 w 1147"/>
                <a:gd name="T87" fmla="*/ 0 h 1285"/>
                <a:gd name="T88" fmla="*/ 0 w 1147"/>
                <a:gd name="T89" fmla="*/ 0 h 1285"/>
                <a:gd name="T90" fmla="*/ 0 w 1147"/>
                <a:gd name="T91" fmla="*/ 0 h 12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7"/>
                <a:gd name="T139" fmla="*/ 0 h 1285"/>
                <a:gd name="T140" fmla="*/ 1147 w 1147"/>
                <a:gd name="T141" fmla="*/ 1285 h 12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7" h="1285">
                  <a:moveTo>
                    <a:pt x="212" y="67"/>
                  </a:moveTo>
                  <a:lnTo>
                    <a:pt x="247" y="0"/>
                  </a:lnTo>
                  <a:lnTo>
                    <a:pt x="528" y="116"/>
                  </a:lnTo>
                  <a:lnTo>
                    <a:pt x="541" y="206"/>
                  </a:lnTo>
                  <a:lnTo>
                    <a:pt x="563" y="238"/>
                  </a:lnTo>
                  <a:lnTo>
                    <a:pt x="595" y="274"/>
                  </a:lnTo>
                  <a:lnTo>
                    <a:pt x="614" y="339"/>
                  </a:lnTo>
                  <a:lnTo>
                    <a:pt x="676" y="487"/>
                  </a:lnTo>
                  <a:lnTo>
                    <a:pt x="727" y="663"/>
                  </a:lnTo>
                  <a:lnTo>
                    <a:pt x="748" y="780"/>
                  </a:lnTo>
                  <a:lnTo>
                    <a:pt x="974" y="785"/>
                  </a:lnTo>
                  <a:lnTo>
                    <a:pt x="1011" y="807"/>
                  </a:lnTo>
                  <a:lnTo>
                    <a:pt x="1115" y="807"/>
                  </a:lnTo>
                  <a:lnTo>
                    <a:pt x="1143" y="853"/>
                  </a:lnTo>
                  <a:lnTo>
                    <a:pt x="1147" y="907"/>
                  </a:lnTo>
                  <a:lnTo>
                    <a:pt x="1137" y="956"/>
                  </a:lnTo>
                  <a:lnTo>
                    <a:pt x="1042" y="974"/>
                  </a:lnTo>
                  <a:lnTo>
                    <a:pt x="997" y="1041"/>
                  </a:lnTo>
                  <a:lnTo>
                    <a:pt x="907" y="1064"/>
                  </a:lnTo>
                  <a:lnTo>
                    <a:pt x="840" y="1064"/>
                  </a:lnTo>
                  <a:lnTo>
                    <a:pt x="763" y="1079"/>
                  </a:lnTo>
                  <a:lnTo>
                    <a:pt x="759" y="1110"/>
                  </a:lnTo>
                  <a:lnTo>
                    <a:pt x="763" y="1177"/>
                  </a:lnTo>
                  <a:lnTo>
                    <a:pt x="754" y="1223"/>
                  </a:lnTo>
                  <a:lnTo>
                    <a:pt x="713" y="1227"/>
                  </a:lnTo>
                  <a:lnTo>
                    <a:pt x="663" y="1236"/>
                  </a:lnTo>
                  <a:lnTo>
                    <a:pt x="614" y="1282"/>
                  </a:lnTo>
                  <a:lnTo>
                    <a:pt x="554" y="1282"/>
                  </a:lnTo>
                  <a:lnTo>
                    <a:pt x="501" y="1276"/>
                  </a:lnTo>
                  <a:lnTo>
                    <a:pt x="420" y="1250"/>
                  </a:lnTo>
                  <a:lnTo>
                    <a:pt x="330" y="1259"/>
                  </a:lnTo>
                  <a:lnTo>
                    <a:pt x="238" y="1285"/>
                  </a:lnTo>
                  <a:lnTo>
                    <a:pt x="153" y="1267"/>
                  </a:lnTo>
                  <a:lnTo>
                    <a:pt x="95" y="1200"/>
                  </a:lnTo>
                  <a:lnTo>
                    <a:pt x="99" y="1128"/>
                  </a:lnTo>
                  <a:lnTo>
                    <a:pt x="76" y="1038"/>
                  </a:lnTo>
                  <a:lnTo>
                    <a:pt x="64" y="920"/>
                  </a:lnTo>
                  <a:lnTo>
                    <a:pt x="36" y="812"/>
                  </a:lnTo>
                  <a:lnTo>
                    <a:pt x="0" y="650"/>
                  </a:lnTo>
                  <a:lnTo>
                    <a:pt x="4" y="487"/>
                  </a:lnTo>
                  <a:lnTo>
                    <a:pt x="4" y="342"/>
                  </a:lnTo>
                  <a:lnTo>
                    <a:pt x="14" y="243"/>
                  </a:lnTo>
                  <a:lnTo>
                    <a:pt x="36" y="198"/>
                  </a:lnTo>
                  <a:lnTo>
                    <a:pt x="87" y="162"/>
                  </a:lnTo>
                  <a:lnTo>
                    <a:pt x="145" y="102"/>
                  </a:lnTo>
                  <a:lnTo>
                    <a:pt x="212" y="67"/>
                  </a:lnTo>
                  <a:close/>
                </a:path>
              </a:pathLst>
            </a:custGeom>
            <a:solidFill>
              <a:srgbClr val="C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8" name="Freeform 176">
              <a:extLst>
                <a:ext uri="{FF2B5EF4-FFF2-40B4-BE49-F238E27FC236}">
                  <a16:creationId xmlns:a16="http://schemas.microsoft.com/office/drawing/2014/main" id="{0445AFFA-7501-4DB9-B8D9-EC6011F5F44F}"/>
                </a:ext>
              </a:extLst>
            </p:cNvPr>
            <p:cNvSpPr>
              <a:spLocks/>
            </p:cNvSpPr>
            <p:nvPr/>
          </p:nvSpPr>
          <p:spPr bwMode="auto">
            <a:xfrm>
              <a:off x="166" y="1848"/>
              <a:ext cx="145" cy="240"/>
            </a:xfrm>
            <a:custGeom>
              <a:avLst/>
              <a:gdLst>
                <a:gd name="T0" fmla="*/ 0 w 725"/>
                <a:gd name="T1" fmla="*/ 0 h 1198"/>
                <a:gd name="T2" fmla="*/ 0 w 725"/>
                <a:gd name="T3" fmla="*/ 0 h 1198"/>
                <a:gd name="T4" fmla="*/ 0 w 725"/>
                <a:gd name="T5" fmla="*/ 0 h 1198"/>
                <a:gd name="T6" fmla="*/ 0 w 725"/>
                <a:gd name="T7" fmla="*/ 0 h 1198"/>
                <a:gd name="T8" fmla="*/ 0 w 725"/>
                <a:gd name="T9" fmla="*/ 0 h 1198"/>
                <a:gd name="T10" fmla="*/ 0 w 725"/>
                <a:gd name="T11" fmla="*/ 0 h 1198"/>
                <a:gd name="T12" fmla="*/ 0 w 725"/>
                <a:gd name="T13" fmla="*/ 0 h 1198"/>
                <a:gd name="T14" fmla="*/ 0 w 725"/>
                <a:gd name="T15" fmla="*/ 0 h 1198"/>
                <a:gd name="T16" fmla="*/ 0 w 725"/>
                <a:gd name="T17" fmla="*/ 0 h 1198"/>
                <a:gd name="T18" fmla="*/ 0 w 725"/>
                <a:gd name="T19" fmla="*/ 0 h 1198"/>
                <a:gd name="T20" fmla="*/ 0 w 725"/>
                <a:gd name="T21" fmla="*/ 0 h 1198"/>
                <a:gd name="T22" fmla="*/ 0 w 725"/>
                <a:gd name="T23" fmla="*/ 0 h 1198"/>
                <a:gd name="T24" fmla="*/ 0 w 725"/>
                <a:gd name="T25" fmla="*/ 0 h 1198"/>
                <a:gd name="T26" fmla="*/ 0 w 725"/>
                <a:gd name="T27" fmla="*/ 0 h 1198"/>
                <a:gd name="T28" fmla="*/ 0 w 725"/>
                <a:gd name="T29" fmla="*/ 0 h 1198"/>
                <a:gd name="T30" fmla="*/ 0 w 725"/>
                <a:gd name="T31" fmla="*/ 0 h 1198"/>
                <a:gd name="T32" fmla="*/ 0 w 725"/>
                <a:gd name="T33" fmla="*/ 0 h 1198"/>
                <a:gd name="T34" fmla="*/ 0 w 725"/>
                <a:gd name="T35" fmla="*/ 0 h 1198"/>
                <a:gd name="T36" fmla="*/ 0 w 725"/>
                <a:gd name="T37" fmla="*/ 0 h 1198"/>
                <a:gd name="T38" fmla="*/ 0 w 725"/>
                <a:gd name="T39" fmla="*/ 0 h 1198"/>
                <a:gd name="T40" fmla="*/ 0 w 725"/>
                <a:gd name="T41" fmla="*/ 0 h 1198"/>
                <a:gd name="T42" fmla="*/ 0 w 725"/>
                <a:gd name="T43" fmla="*/ 0 h 1198"/>
                <a:gd name="T44" fmla="*/ 0 w 725"/>
                <a:gd name="T45" fmla="*/ 0 h 1198"/>
                <a:gd name="T46" fmla="*/ 0 w 725"/>
                <a:gd name="T47" fmla="*/ 0 h 1198"/>
                <a:gd name="T48" fmla="*/ 0 w 725"/>
                <a:gd name="T49" fmla="*/ 0 h 1198"/>
                <a:gd name="T50" fmla="*/ 0 w 725"/>
                <a:gd name="T51" fmla="*/ 0 h 1198"/>
                <a:gd name="T52" fmla="*/ 0 w 725"/>
                <a:gd name="T53" fmla="*/ 0 h 1198"/>
                <a:gd name="T54" fmla="*/ 0 w 725"/>
                <a:gd name="T55" fmla="*/ 0 h 1198"/>
                <a:gd name="T56" fmla="*/ 0 w 725"/>
                <a:gd name="T57" fmla="*/ 0 h 1198"/>
                <a:gd name="T58" fmla="*/ 0 w 725"/>
                <a:gd name="T59" fmla="*/ 0 h 1198"/>
                <a:gd name="T60" fmla="*/ 0 w 725"/>
                <a:gd name="T61" fmla="*/ 0 h 1198"/>
                <a:gd name="T62" fmla="*/ 0 w 725"/>
                <a:gd name="T63" fmla="*/ 0 h 1198"/>
                <a:gd name="T64" fmla="*/ 0 w 725"/>
                <a:gd name="T65" fmla="*/ 0 h 1198"/>
                <a:gd name="T66" fmla="*/ 0 w 725"/>
                <a:gd name="T67" fmla="*/ 0 h 1198"/>
                <a:gd name="T68" fmla="*/ 0 w 725"/>
                <a:gd name="T69" fmla="*/ 0 h 1198"/>
                <a:gd name="T70" fmla="*/ 0 w 725"/>
                <a:gd name="T71" fmla="*/ 0 h 1198"/>
                <a:gd name="T72" fmla="*/ 0 w 725"/>
                <a:gd name="T73" fmla="*/ 0 h 1198"/>
                <a:gd name="T74" fmla="*/ 0 w 725"/>
                <a:gd name="T75" fmla="*/ 0 h 1198"/>
                <a:gd name="T76" fmla="*/ 0 w 725"/>
                <a:gd name="T77" fmla="*/ 0 h 11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5"/>
                <a:gd name="T118" fmla="*/ 0 h 1198"/>
                <a:gd name="T119" fmla="*/ 725 w 725"/>
                <a:gd name="T120" fmla="*/ 1198 h 11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5" h="1198">
                  <a:moveTo>
                    <a:pt x="725" y="1005"/>
                  </a:moveTo>
                  <a:lnTo>
                    <a:pt x="630" y="990"/>
                  </a:lnTo>
                  <a:lnTo>
                    <a:pt x="549" y="986"/>
                  </a:lnTo>
                  <a:lnTo>
                    <a:pt x="460" y="978"/>
                  </a:lnTo>
                  <a:lnTo>
                    <a:pt x="359" y="963"/>
                  </a:lnTo>
                  <a:lnTo>
                    <a:pt x="314" y="932"/>
                  </a:lnTo>
                  <a:lnTo>
                    <a:pt x="193" y="780"/>
                  </a:lnTo>
                  <a:lnTo>
                    <a:pt x="256" y="825"/>
                  </a:lnTo>
                  <a:lnTo>
                    <a:pt x="297" y="861"/>
                  </a:lnTo>
                  <a:lnTo>
                    <a:pt x="274" y="753"/>
                  </a:lnTo>
                  <a:lnTo>
                    <a:pt x="228" y="712"/>
                  </a:lnTo>
                  <a:lnTo>
                    <a:pt x="162" y="600"/>
                  </a:lnTo>
                  <a:lnTo>
                    <a:pt x="225" y="653"/>
                  </a:lnTo>
                  <a:lnTo>
                    <a:pt x="266" y="668"/>
                  </a:lnTo>
                  <a:lnTo>
                    <a:pt x="256" y="590"/>
                  </a:lnTo>
                  <a:lnTo>
                    <a:pt x="211" y="532"/>
                  </a:lnTo>
                  <a:lnTo>
                    <a:pt x="167" y="487"/>
                  </a:lnTo>
                  <a:lnTo>
                    <a:pt x="121" y="355"/>
                  </a:lnTo>
                  <a:lnTo>
                    <a:pt x="207" y="464"/>
                  </a:lnTo>
                  <a:lnTo>
                    <a:pt x="256" y="504"/>
                  </a:lnTo>
                  <a:lnTo>
                    <a:pt x="261" y="337"/>
                  </a:lnTo>
                  <a:lnTo>
                    <a:pt x="274" y="271"/>
                  </a:lnTo>
                  <a:lnTo>
                    <a:pt x="301" y="240"/>
                  </a:lnTo>
                  <a:lnTo>
                    <a:pt x="341" y="190"/>
                  </a:lnTo>
                  <a:lnTo>
                    <a:pt x="405" y="167"/>
                  </a:lnTo>
                  <a:lnTo>
                    <a:pt x="437" y="153"/>
                  </a:lnTo>
                  <a:lnTo>
                    <a:pt x="347" y="68"/>
                  </a:lnTo>
                  <a:lnTo>
                    <a:pt x="251" y="90"/>
                  </a:lnTo>
                  <a:lnTo>
                    <a:pt x="188" y="127"/>
                  </a:lnTo>
                  <a:lnTo>
                    <a:pt x="167" y="162"/>
                  </a:lnTo>
                  <a:lnTo>
                    <a:pt x="184" y="107"/>
                  </a:lnTo>
                  <a:lnTo>
                    <a:pt x="220" y="90"/>
                  </a:lnTo>
                  <a:lnTo>
                    <a:pt x="278" y="68"/>
                  </a:lnTo>
                  <a:lnTo>
                    <a:pt x="324" y="60"/>
                  </a:lnTo>
                  <a:lnTo>
                    <a:pt x="297" y="45"/>
                  </a:lnTo>
                  <a:lnTo>
                    <a:pt x="251" y="32"/>
                  </a:lnTo>
                  <a:lnTo>
                    <a:pt x="211" y="17"/>
                  </a:lnTo>
                  <a:lnTo>
                    <a:pt x="188" y="0"/>
                  </a:lnTo>
                  <a:lnTo>
                    <a:pt x="136" y="37"/>
                  </a:lnTo>
                  <a:lnTo>
                    <a:pt x="104" y="68"/>
                  </a:lnTo>
                  <a:lnTo>
                    <a:pt x="73" y="107"/>
                  </a:lnTo>
                  <a:lnTo>
                    <a:pt x="27" y="130"/>
                  </a:lnTo>
                  <a:lnTo>
                    <a:pt x="18" y="172"/>
                  </a:lnTo>
                  <a:lnTo>
                    <a:pt x="0" y="240"/>
                  </a:lnTo>
                  <a:lnTo>
                    <a:pt x="0" y="342"/>
                  </a:lnTo>
                  <a:lnTo>
                    <a:pt x="5" y="450"/>
                  </a:lnTo>
                  <a:lnTo>
                    <a:pt x="8" y="573"/>
                  </a:lnTo>
                  <a:lnTo>
                    <a:pt x="31" y="698"/>
                  </a:lnTo>
                  <a:lnTo>
                    <a:pt x="58" y="830"/>
                  </a:lnTo>
                  <a:lnTo>
                    <a:pt x="73" y="941"/>
                  </a:lnTo>
                  <a:lnTo>
                    <a:pt x="95" y="1022"/>
                  </a:lnTo>
                  <a:lnTo>
                    <a:pt x="90" y="1095"/>
                  </a:lnTo>
                  <a:lnTo>
                    <a:pt x="99" y="1135"/>
                  </a:lnTo>
                  <a:lnTo>
                    <a:pt x="131" y="1166"/>
                  </a:lnTo>
                  <a:lnTo>
                    <a:pt x="171" y="1193"/>
                  </a:lnTo>
                  <a:lnTo>
                    <a:pt x="225" y="1198"/>
                  </a:lnTo>
                  <a:lnTo>
                    <a:pt x="251" y="1185"/>
                  </a:lnTo>
                  <a:lnTo>
                    <a:pt x="288" y="1181"/>
                  </a:lnTo>
                  <a:lnTo>
                    <a:pt x="374" y="1163"/>
                  </a:lnTo>
                  <a:lnTo>
                    <a:pt x="337" y="1118"/>
                  </a:lnTo>
                  <a:lnTo>
                    <a:pt x="297" y="1053"/>
                  </a:lnTo>
                  <a:lnTo>
                    <a:pt x="356" y="1099"/>
                  </a:lnTo>
                  <a:lnTo>
                    <a:pt x="401" y="1140"/>
                  </a:lnTo>
                  <a:lnTo>
                    <a:pt x="433" y="1163"/>
                  </a:lnTo>
                  <a:lnTo>
                    <a:pt x="477" y="1185"/>
                  </a:lnTo>
                  <a:lnTo>
                    <a:pt x="527" y="1185"/>
                  </a:lnTo>
                  <a:lnTo>
                    <a:pt x="575" y="1185"/>
                  </a:lnTo>
                  <a:lnTo>
                    <a:pt x="603" y="1172"/>
                  </a:lnTo>
                  <a:lnTo>
                    <a:pt x="616" y="1158"/>
                  </a:lnTo>
                  <a:lnTo>
                    <a:pt x="553" y="1122"/>
                  </a:lnTo>
                  <a:lnTo>
                    <a:pt x="491" y="1063"/>
                  </a:lnTo>
                  <a:lnTo>
                    <a:pt x="472" y="1036"/>
                  </a:lnTo>
                  <a:lnTo>
                    <a:pt x="523" y="1050"/>
                  </a:lnTo>
                  <a:lnTo>
                    <a:pt x="598" y="1108"/>
                  </a:lnTo>
                  <a:lnTo>
                    <a:pt x="630" y="1135"/>
                  </a:lnTo>
                  <a:lnTo>
                    <a:pt x="702" y="1140"/>
                  </a:lnTo>
                  <a:lnTo>
                    <a:pt x="725" y="1126"/>
                  </a:lnTo>
                  <a:lnTo>
                    <a:pt x="725" y="1095"/>
                  </a:lnTo>
                  <a:lnTo>
                    <a:pt x="725" y="100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9" name="Freeform 177">
              <a:extLst>
                <a:ext uri="{FF2B5EF4-FFF2-40B4-BE49-F238E27FC236}">
                  <a16:creationId xmlns:a16="http://schemas.microsoft.com/office/drawing/2014/main" id="{65358CA6-8178-41DE-A7ED-0557F48A2E25}"/>
                </a:ext>
              </a:extLst>
            </p:cNvPr>
            <p:cNvSpPr>
              <a:spLocks/>
            </p:cNvSpPr>
            <p:nvPr/>
          </p:nvSpPr>
          <p:spPr bwMode="auto">
            <a:xfrm>
              <a:off x="176" y="1968"/>
              <a:ext cx="43" cy="110"/>
            </a:xfrm>
            <a:custGeom>
              <a:avLst/>
              <a:gdLst>
                <a:gd name="T0" fmla="*/ 0 w 211"/>
                <a:gd name="T1" fmla="*/ 0 h 553"/>
                <a:gd name="T2" fmla="*/ 0 w 211"/>
                <a:gd name="T3" fmla="*/ 0 h 553"/>
                <a:gd name="T4" fmla="*/ 0 w 211"/>
                <a:gd name="T5" fmla="*/ 0 h 553"/>
                <a:gd name="T6" fmla="*/ 0 w 211"/>
                <a:gd name="T7" fmla="*/ 0 h 553"/>
                <a:gd name="T8" fmla="*/ 0 w 211"/>
                <a:gd name="T9" fmla="*/ 0 h 553"/>
                <a:gd name="T10" fmla="*/ 0 w 211"/>
                <a:gd name="T11" fmla="*/ 0 h 553"/>
                <a:gd name="T12" fmla="*/ 0 w 211"/>
                <a:gd name="T13" fmla="*/ 0 h 553"/>
                <a:gd name="T14" fmla="*/ 0 w 211"/>
                <a:gd name="T15" fmla="*/ 0 h 553"/>
                <a:gd name="T16" fmla="*/ 0 w 211"/>
                <a:gd name="T17" fmla="*/ 0 h 553"/>
                <a:gd name="T18" fmla="*/ 0 w 211"/>
                <a:gd name="T19" fmla="*/ 0 h 553"/>
                <a:gd name="T20" fmla="*/ 0 w 211"/>
                <a:gd name="T21" fmla="*/ 0 h 553"/>
                <a:gd name="T22" fmla="*/ 0 w 211"/>
                <a:gd name="T23" fmla="*/ 0 h 553"/>
                <a:gd name="T24" fmla="*/ 0 w 211"/>
                <a:gd name="T25" fmla="*/ 0 h 553"/>
                <a:gd name="T26" fmla="*/ 0 w 211"/>
                <a:gd name="T27" fmla="*/ 0 h 5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1"/>
                <a:gd name="T43" fmla="*/ 0 h 553"/>
                <a:gd name="T44" fmla="*/ 211 w 211"/>
                <a:gd name="T45" fmla="*/ 553 h 5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1" h="553">
                  <a:moveTo>
                    <a:pt x="211" y="553"/>
                  </a:moveTo>
                  <a:lnTo>
                    <a:pt x="173" y="535"/>
                  </a:lnTo>
                  <a:lnTo>
                    <a:pt x="134" y="490"/>
                  </a:lnTo>
                  <a:lnTo>
                    <a:pt x="99" y="410"/>
                  </a:lnTo>
                  <a:lnTo>
                    <a:pt x="81" y="342"/>
                  </a:lnTo>
                  <a:lnTo>
                    <a:pt x="53" y="265"/>
                  </a:lnTo>
                  <a:lnTo>
                    <a:pt x="41" y="192"/>
                  </a:lnTo>
                  <a:lnTo>
                    <a:pt x="19" y="81"/>
                  </a:lnTo>
                  <a:lnTo>
                    <a:pt x="0" y="0"/>
                  </a:lnTo>
                  <a:lnTo>
                    <a:pt x="45" y="162"/>
                  </a:lnTo>
                  <a:lnTo>
                    <a:pt x="81" y="287"/>
                  </a:lnTo>
                  <a:lnTo>
                    <a:pt x="121" y="373"/>
                  </a:lnTo>
                  <a:lnTo>
                    <a:pt x="183" y="463"/>
                  </a:lnTo>
                  <a:lnTo>
                    <a:pt x="211" y="5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0" name="Freeform 178">
              <a:extLst>
                <a:ext uri="{FF2B5EF4-FFF2-40B4-BE49-F238E27FC236}">
                  <a16:creationId xmlns:a16="http://schemas.microsoft.com/office/drawing/2014/main" id="{A6871BBC-898C-406B-9ECA-970C8CA83209}"/>
                </a:ext>
              </a:extLst>
            </p:cNvPr>
            <p:cNvSpPr>
              <a:spLocks/>
            </p:cNvSpPr>
            <p:nvPr/>
          </p:nvSpPr>
          <p:spPr bwMode="auto">
            <a:xfrm>
              <a:off x="220" y="1878"/>
              <a:ext cx="167" cy="167"/>
            </a:xfrm>
            <a:custGeom>
              <a:avLst/>
              <a:gdLst>
                <a:gd name="T0" fmla="*/ 0 w 838"/>
                <a:gd name="T1" fmla="*/ 0 h 832"/>
                <a:gd name="T2" fmla="*/ 0 w 838"/>
                <a:gd name="T3" fmla="*/ 0 h 832"/>
                <a:gd name="T4" fmla="*/ 0 w 838"/>
                <a:gd name="T5" fmla="*/ 0 h 832"/>
                <a:gd name="T6" fmla="*/ 0 w 838"/>
                <a:gd name="T7" fmla="*/ 0 h 832"/>
                <a:gd name="T8" fmla="*/ 0 w 838"/>
                <a:gd name="T9" fmla="*/ 0 h 832"/>
                <a:gd name="T10" fmla="*/ 0 w 838"/>
                <a:gd name="T11" fmla="*/ 0 h 832"/>
                <a:gd name="T12" fmla="*/ 0 w 838"/>
                <a:gd name="T13" fmla="*/ 0 h 832"/>
                <a:gd name="T14" fmla="*/ 0 w 838"/>
                <a:gd name="T15" fmla="*/ 0 h 832"/>
                <a:gd name="T16" fmla="*/ 0 w 838"/>
                <a:gd name="T17" fmla="*/ 0 h 832"/>
                <a:gd name="T18" fmla="*/ 0 w 838"/>
                <a:gd name="T19" fmla="*/ 0 h 832"/>
                <a:gd name="T20" fmla="*/ 0 w 838"/>
                <a:gd name="T21" fmla="*/ 0 h 832"/>
                <a:gd name="T22" fmla="*/ 0 w 838"/>
                <a:gd name="T23" fmla="*/ 0 h 832"/>
                <a:gd name="T24" fmla="*/ 0 w 838"/>
                <a:gd name="T25" fmla="*/ 0 h 832"/>
                <a:gd name="T26" fmla="*/ 0 w 838"/>
                <a:gd name="T27" fmla="*/ 0 h 832"/>
                <a:gd name="T28" fmla="*/ 0 w 838"/>
                <a:gd name="T29" fmla="*/ 0 h 832"/>
                <a:gd name="T30" fmla="*/ 0 w 838"/>
                <a:gd name="T31" fmla="*/ 0 h 832"/>
                <a:gd name="T32" fmla="*/ 0 w 838"/>
                <a:gd name="T33" fmla="*/ 0 h 832"/>
                <a:gd name="T34" fmla="*/ 0 w 838"/>
                <a:gd name="T35" fmla="*/ 0 h 832"/>
                <a:gd name="T36" fmla="*/ 0 w 838"/>
                <a:gd name="T37" fmla="*/ 0 h 832"/>
                <a:gd name="T38" fmla="*/ 0 w 838"/>
                <a:gd name="T39" fmla="*/ 0 h 832"/>
                <a:gd name="T40" fmla="*/ 0 w 838"/>
                <a:gd name="T41" fmla="*/ 0 h 832"/>
                <a:gd name="T42" fmla="*/ 0 w 838"/>
                <a:gd name="T43" fmla="*/ 0 h 832"/>
                <a:gd name="T44" fmla="*/ 0 w 838"/>
                <a:gd name="T45" fmla="*/ 0 h 832"/>
                <a:gd name="T46" fmla="*/ 0 w 838"/>
                <a:gd name="T47" fmla="*/ 0 h 832"/>
                <a:gd name="T48" fmla="*/ 0 w 838"/>
                <a:gd name="T49" fmla="*/ 0 h 832"/>
                <a:gd name="T50" fmla="*/ 0 w 838"/>
                <a:gd name="T51" fmla="*/ 0 h 832"/>
                <a:gd name="T52" fmla="*/ 0 w 838"/>
                <a:gd name="T53" fmla="*/ 0 h 832"/>
                <a:gd name="T54" fmla="*/ 0 w 838"/>
                <a:gd name="T55" fmla="*/ 0 h 832"/>
                <a:gd name="T56" fmla="*/ 0 w 838"/>
                <a:gd name="T57" fmla="*/ 0 h 832"/>
                <a:gd name="T58" fmla="*/ 0 w 838"/>
                <a:gd name="T59" fmla="*/ 0 h 832"/>
                <a:gd name="T60" fmla="*/ 0 w 838"/>
                <a:gd name="T61" fmla="*/ 0 h 832"/>
                <a:gd name="T62" fmla="*/ 0 w 838"/>
                <a:gd name="T63" fmla="*/ 0 h 832"/>
                <a:gd name="T64" fmla="*/ 0 w 838"/>
                <a:gd name="T65" fmla="*/ 0 h 832"/>
                <a:gd name="T66" fmla="*/ 0 w 838"/>
                <a:gd name="T67" fmla="*/ 0 h 832"/>
                <a:gd name="T68" fmla="*/ 0 w 838"/>
                <a:gd name="T69" fmla="*/ 0 h 832"/>
                <a:gd name="T70" fmla="*/ 0 w 838"/>
                <a:gd name="T71" fmla="*/ 0 h 832"/>
                <a:gd name="T72" fmla="*/ 0 w 838"/>
                <a:gd name="T73" fmla="*/ 0 h 832"/>
                <a:gd name="T74" fmla="*/ 0 w 838"/>
                <a:gd name="T75" fmla="*/ 0 h 832"/>
                <a:gd name="T76" fmla="*/ 0 w 838"/>
                <a:gd name="T77" fmla="*/ 0 h 832"/>
                <a:gd name="T78" fmla="*/ 0 w 838"/>
                <a:gd name="T79" fmla="*/ 0 h 832"/>
                <a:gd name="T80" fmla="*/ 0 w 838"/>
                <a:gd name="T81" fmla="*/ 0 h 832"/>
                <a:gd name="T82" fmla="*/ 0 w 838"/>
                <a:gd name="T83" fmla="*/ 0 h 832"/>
                <a:gd name="T84" fmla="*/ 0 w 838"/>
                <a:gd name="T85" fmla="*/ 0 h 832"/>
                <a:gd name="T86" fmla="*/ 0 w 838"/>
                <a:gd name="T87" fmla="*/ 0 h 832"/>
                <a:gd name="T88" fmla="*/ 0 w 838"/>
                <a:gd name="T89" fmla="*/ 0 h 832"/>
                <a:gd name="T90" fmla="*/ 0 w 838"/>
                <a:gd name="T91" fmla="*/ 0 h 832"/>
                <a:gd name="T92" fmla="*/ 0 w 838"/>
                <a:gd name="T93" fmla="*/ 0 h 832"/>
                <a:gd name="T94" fmla="*/ 0 w 838"/>
                <a:gd name="T95" fmla="*/ 0 h 832"/>
                <a:gd name="T96" fmla="*/ 0 w 838"/>
                <a:gd name="T97" fmla="*/ 0 h 832"/>
                <a:gd name="T98" fmla="*/ 0 w 838"/>
                <a:gd name="T99" fmla="*/ 0 h 832"/>
                <a:gd name="T100" fmla="*/ 0 w 838"/>
                <a:gd name="T101" fmla="*/ 0 h 832"/>
                <a:gd name="T102" fmla="*/ 0 w 838"/>
                <a:gd name="T103" fmla="*/ 0 h 832"/>
                <a:gd name="T104" fmla="*/ 0 w 838"/>
                <a:gd name="T105" fmla="*/ 0 h 832"/>
                <a:gd name="T106" fmla="*/ 0 w 838"/>
                <a:gd name="T107" fmla="*/ 0 h 832"/>
                <a:gd name="T108" fmla="*/ 0 w 838"/>
                <a:gd name="T109" fmla="*/ 0 h 832"/>
                <a:gd name="T110" fmla="*/ 0 w 838"/>
                <a:gd name="T111" fmla="*/ 0 h 8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38"/>
                <a:gd name="T169" fmla="*/ 0 h 832"/>
                <a:gd name="T170" fmla="*/ 838 w 838"/>
                <a:gd name="T171" fmla="*/ 832 h 8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38" h="832">
                  <a:moveTo>
                    <a:pt x="155" y="0"/>
                  </a:moveTo>
                  <a:lnTo>
                    <a:pt x="253" y="30"/>
                  </a:lnTo>
                  <a:lnTo>
                    <a:pt x="298" y="70"/>
                  </a:lnTo>
                  <a:lnTo>
                    <a:pt x="326" y="153"/>
                  </a:lnTo>
                  <a:lnTo>
                    <a:pt x="326" y="228"/>
                  </a:lnTo>
                  <a:lnTo>
                    <a:pt x="311" y="272"/>
                  </a:lnTo>
                  <a:lnTo>
                    <a:pt x="320" y="350"/>
                  </a:lnTo>
                  <a:lnTo>
                    <a:pt x="320" y="408"/>
                  </a:lnTo>
                  <a:lnTo>
                    <a:pt x="306" y="423"/>
                  </a:lnTo>
                  <a:lnTo>
                    <a:pt x="320" y="445"/>
                  </a:lnTo>
                  <a:lnTo>
                    <a:pt x="329" y="467"/>
                  </a:lnTo>
                  <a:lnTo>
                    <a:pt x="311" y="490"/>
                  </a:lnTo>
                  <a:lnTo>
                    <a:pt x="311" y="513"/>
                  </a:lnTo>
                  <a:lnTo>
                    <a:pt x="347" y="521"/>
                  </a:lnTo>
                  <a:lnTo>
                    <a:pt x="343" y="544"/>
                  </a:lnTo>
                  <a:lnTo>
                    <a:pt x="378" y="557"/>
                  </a:lnTo>
                  <a:lnTo>
                    <a:pt x="411" y="548"/>
                  </a:lnTo>
                  <a:lnTo>
                    <a:pt x="433" y="557"/>
                  </a:lnTo>
                  <a:lnTo>
                    <a:pt x="532" y="571"/>
                  </a:lnTo>
                  <a:lnTo>
                    <a:pt x="622" y="567"/>
                  </a:lnTo>
                  <a:lnTo>
                    <a:pt x="679" y="571"/>
                  </a:lnTo>
                  <a:lnTo>
                    <a:pt x="717" y="594"/>
                  </a:lnTo>
                  <a:lnTo>
                    <a:pt x="807" y="594"/>
                  </a:lnTo>
                  <a:lnTo>
                    <a:pt x="838" y="625"/>
                  </a:lnTo>
                  <a:lnTo>
                    <a:pt x="838" y="660"/>
                  </a:lnTo>
                  <a:lnTo>
                    <a:pt x="833" y="719"/>
                  </a:lnTo>
                  <a:lnTo>
                    <a:pt x="762" y="738"/>
                  </a:lnTo>
                  <a:lnTo>
                    <a:pt x="762" y="700"/>
                  </a:lnTo>
                  <a:lnTo>
                    <a:pt x="757" y="669"/>
                  </a:lnTo>
                  <a:lnTo>
                    <a:pt x="743" y="656"/>
                  </a:lnTo>
                  <a:lnTo>
                    <a:pt x="739" y="692"/>
                  </a:lnTo>
                  <a:lnTo>
                    <a:pt x="734" y="738"/>
                  </a:lnTo>
                  <a:lnTo>
                    <a:pt x="717" y="765"/>
                  </a:lnTo>
                  <a:lnTo>
                    <a:pt x="685" y="800"/>
                  </a:lnTo>
                  <a:lnTo>
                    <a:pt x="610" y="818"/>
                  </a:lnTo>
                  <a:lnTo>
                    <a:pt x="550" y="828"/>
                  </a:lnTo>
                  <a:lnTo>
                    <a:pt x="482" y="832"/>
                  </a:lnTo>
                  <a:lnTo>
                    <a:pt x="569" y="782"/>
                  </a:lnTo>
                  <a:lnTo>
                    <a:pt x="627" y="738"/>
                  </a:lnTo>
                  <a:lnTo>
                    <a:pt x="639" y="700"/>
                  </a:lnTo>
                  <a:lnTo>
                    <a:pt x="631" y="669"/>
                  </a:lnTo>
                  <a:lnTo>
                    <a:pt x="582" y="665"/>
                  </a:lnTo>
                  <a:lnTo>
                    <a:pt x="564" y="700"/>
                  </a:lnTo>
                  <a:lnTo>
                    <a:pt x="550" y="742"/>
                  </a:lnTo>
                  <a:lnTo>
                    <a:pt x="505" y="787"/>
                  </a:lnTo>
                  <a:lnTo>
                    <a:pt x="456" y="823"/>
                  </a:lnTo>
                  <a:lnTo>
                    <a:pt x="406" y="828"/>
                  </a:lnTo>
                  <a:lnTo>
                    <a:pt x="329" y="823"/>
                  </a:lnTo>
                  <a:lnTo>
                    <a:pt x="411" y="759"/>
                  </a:lnTo>
                  <a:lnTo>
                    <a:pt x="469" y="727"/>
                  </a:lnTo>
                  <a:lnTo>
                    <a:pt x="514" y="692"/>
                  </a:lnTo>
                  <a:lnTo>
                    <a:pt x="528" y="665"/>
                  </a:lnTo>
                  <a:lnTo>
                    <a:pt x="524" y="637"/>
                  </a:lnTo>
                  <a:lnTo>
                    <a:pt x="497" y="633"/>
                  </a:lnTo>
                  <a:lnTo>
                    <a:pt x="465" y="660"/>
                  </a:lnTo>
                  <a:lnTo>
                    <a:pt x="447" y="697"/>
                  </a:lnTo>
                  <a:lnTo>
                    <a:pt x="406" y="742"/>
                  </a:lnTo>
                  <a:lnTo>
                    <a:pt x="356" y="765"/>
                  </a:lnTo>
                  <a:lnTo>
                    <a:pt x="320" y="787"/>
                  </a:lnTo>
                  <a:lnTo>
                    <a:pt x="280" y="805"/>
                  </a:lnTo>
                  <a:lnTo>
                    <a:pt x="234" y="813"/>
                  </a:lnTo>
                  <a:lnTo>
                    <a:pt x="181" y="813"/>
                  </a:lnTo>
                  <a:lnTo>
                    <a:pt x="129" y="804"/>
                  </a:lnTo>
                  <a:lnTo>
                    <a:pt x="244" y="765"/>
                  </a:lnTo>
                  <a:lnTo>
                    <a:pt x="288" y="742"/>
                  </a:lnTo>
                  <a:lnTo>
                    <a:pt x="320" y="700"/>
                  </a:lnTo>
                  <a:lnTo>
                    <a:pt x="326" y="665"/>
                  </a:lnTo>
                  <a:lnTo>
                    <a:pt x="298" y="665"/>
                  </a:lnTo>
                  <a:lnTo>
                    <a:pt x="285" y="697"/>
                  </a:lnTo>
                  <a:lnTo>
                    <a:pt x="262" y="723"/>
                  </a:lnTo>
                  <a:lnTo>
                    <a:pt x="225" y="751"/>
                  </a:lnTo>
                  <a:lnTo>
                    <a:pt x="185" y="779"/>
                  </a:lnTo>
                  <a:lnTo>
                    <a:pt x="132" y="802"/>
                  </a:lnTo>
                  <a:lnTo>
                    <a:pt x="91" y="787"/>
                  </a:lnTo>
                  <a:lnTo>
                    <a:pt x="72" y="765"/>
                  </a:lnTo>
                  <a:lnTo>
                    <a:pt x="42" y="709"/>
                  </a:lnTo>
                  <a:lnTo>
                    <a:pt x="100" y="697"/>
                  </a:lnTo>
                  <a:lnTo>
                    <a:pt x="212" y="683"/>
                  </a:lnTo>
                  <a:lnTo>
                    <a:pt x="280" y="652"/>
                  </a:lnTo>
                  <a:lnTo>
                    <a:pt x="315" y="621"/>
                  </a:lnTo>
                  <a:lnTo>
                    <a:pt x="329" y="585"/>
                  </a:lnTo>
                  <a:lnTo>
                    <a:pt x="334" y="567"/>
                  </a:lnTo>
                  <a:lnTo>
                    <a:pt x="315" y="567"/>
                  </a:lnTo>
                  <a:lnTo>
                    <a:pt x="293" y="594"/>
                  </a:lnTo>
                  <a:lnTo>
                    <a:pt x="257" y="642"/>
                  </a:lnTo>
                  <a:lnTo>
                    <a:pt x="176" y="669"/>
                  </a:lnTo>
                  <a:lnTo>
                    <a:pt x="100" y="693"/>
                  </a:lnTo>
                  <a:lnTo>
                    <a:pt x="42" y="709"/>
                  </a:lnTo>
                  <a:lnTo>
                    <a:pt x="19" y="616"/>
                  </a:lnTo>
                  <a:lnTo>
                    <a:pt x="14" y="548"/>
                  </a:lnTo>
                  <a:lnTo>
                    <a:pt x="14" y="489"/>
                  </a:lnTo>
                  <a:lnTo>
                    <a:pt x="91" y="530"/>
                  </a:lnTo>
                  <a:lnTo>
                    <a:pt x="181" y="548"/>
                  </a:lnTo>
                  <a:lnTo>
                    <a:pt x="253" y="544"/>
                  </a:lnTo>
                  <a:lnTo>
                    <a:pt x="271" y="536"/>
                  </a:lnTo>
                  <a:lnTo>
                    <a:pt x="280" y="513"/>
                  </a:lnTo>
                  <a:lnTo>
                    <a:pt x="239" y="513"/>
                  </a:lnTo>
                  <a:lnTo>
                    <a:pt x="196" y="526"/>
                  </a:lnTo>
                  <a:lnTo>
                    <a:pt x="88" y="530"/>
                  </a:lnTo>
                  <a:lnTo>
                    <a:pt x="14" y="490"/>
                  </a:lnTo>
                  <a:lnTo>
                    <a:pt x="10" y="405"/>
                  </a:lnTo>
                  <a:lnTo>
                    <a:pt x="5" y="345"/>
                  </a:lnTo>
                  <a:lnTo>
                    <a:pt x="0" y="287"/>
                  </a:lnTo>
                  <a:lnTo>
                    <a:pt x="10" y="188"/>
                  </a:lnTo>
                  <a:lnTo>
                    <a:pt x="32" y="153"/>
                  </a:lnTo>
                  <a:lnTo>
                    <a:pt x="100" y="108"/>
                  </a:lnTo>
                  <a:lnTo>
                    <a:pt x="78" y="113"/>
                  </a:lnTo>
                  <a:lnTo>
                    <a:pt x="10" y="143"/>
                  </a:lnTo>
                  <a:lnTo>
                    <a:pt x="37" y="81"/>
                  </a:lnTo>
                  <a:lnTo>
                    <a:pt x="60" y="48"/>
                  </a:lnTo>
                  <a:lnTo>
                    <a:pt x="78" y="26"/>
                  </a:lnTo>
                  <a:lnTo>
                    <a:pt x="155"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1" name="Freeform 179">
              <a:extLst>
                <a:ext uri="{FF2B5EF4-FFF2-40B4-BE49-F238E27FC236}">
                  <a16:creationId xmlns:a16="http://schemas.microsoft.com/office/drawing/2014/main" id="{1F052119-F904-46E8-9D43-1C6BEAC91A61}"/>
                </a:ext>
              </a:extLst>
            </p:cNvPr>
            <p:cNvSpPr>
              <a:spLocks/>
            </p:cNvSpPr>
            <p:nvPr/>
          </p:nvSpPr>
          <p:spPr bwMode="auto">
            <a:xfrm>
              <a:off x="231" y="1940"/>
              <a:ext cx="42" cy="38"/>
            </a:xfrm>
            <a:custGeom>
              <a:avLst/>
              <a:gdLst>
                <a:gd name="T0" fmla="*/ 0 w 209"/>
                <a:gd name="T1" fmla="*/ 0 h 187"/>
                <a:gd name="T2" fmla="*/ 0 w 209"/>
                <a:gd name="T3" fmla="*/ 0 h 187"/>
                <a:gd name="T4" fmla="*/ 0 w 209"/>
                <a:gd name="T5" fmla="*/ 0 h 187"/>
                <a:gd name="T6" fmla="*/ 0 w 209"/>
                <a:gd name="T7" fmla="*/ 0 h 187"/>
                <a:gd name="T8" fmla="*/ 0 w 209"/>
                <a:gd name="T9" fmla="*/ 0 h 187"/>
                <a:gd name="T10" fmla="*/ 0 w 209"/>
                <a:gd name="T11" fmla="*/ 0 h 187"/>
                <a:gd name="T12" fmla="*/ 0 w 209"/>
                <a:gd name="T13" fmla="*/ 0 h 187"/>
                <a:gd name="T14" fmla="*/ 0 w 209"/>
                <a:gd name="T15" fmla="*/ 0 h 187"/>
                <a:gd name="T16" fmla="*/ 0 w 209"/>
                <a:gd name="T17" fmla="*/ 0 h 187"/>
                <a:gd name="T18" fmla="*/ 0 w 209"/>
                <a:gd name="T19" fmla="*/ 0 h 187"/>
                <a:gd name="T20" fmla="*/ 0 w 209"/>
                <a:gd name="T21" fmla="*/ 0 h 187"/>
                <a:gd name="T22" fmla="*/ 0 w 209"/>
                <a:gd name="T23" fmla="*/ 0 h 187"/>
                <a:gd name="T24" fmla="*/ 0 w 209"/>
                <a:gd name="T25" fmla="*/ 0 h 187"/>
                <a:gd name="T26" fmla="*/ 0 w 209"/>
                <a:gd name="T27" fmla="*/ 0 h 187"/>
                <a:gd name="T28" fmla="*/ 0 w 209"/>
                <a:gd name="T29" fmla="*/ 0 h 187"/>
                <a:gd name="T30" fmla="*/ 0 w 209"/>
                <a:gd name="T31" fmla="*/ 0 h 187"/>
                <a:gd name="T32" fmla="*/ 0 w 209"/>
                <a:gd name="T33" fmla="*/ 0 h 187"/>
                <a:gd name="T34" fmla="*/ 0 w 209"/>
                <a:gd name="T35" fmla="*/ 0 h 187"/>
                <a:gd name="T36" fmla="*/ 0 w 209"/>
                <a:gd name="T37" fmla="*/ 0 h 187"/>
                <a:gd name="T38" fmla="*/ 0 w 209"/>
                <a:gd name="T39" fmla="*/ 0 h 187"/>
                <a:gd name="T40" fmla="*/ 0 w 209"/>
                <a:gd name="T41" fmla="*/ 0 h 187"/>
                <a:gd name="T42" fmla="*/ 0 w 209"/>
                <a:gd name="T43" fmla="*/ 0 h 187"/>
                <a:gd name="T44" fmla="*/ 0 w 209"/>
                <a:gd name="T45" fmla="*/ 0 h 1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9"/>
                <a:gd name="T70" fmla="*/ 0 h 187"/>
                <a:gd name="T71" fmla="*/ 209 w 209"/>
                <a:gd name="T72" fmla="*/ 187 h 1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9" h="187">
                  <a:moveTo>
                    <a:pt x="209" y="0"/>
                  </a:moveTo>
                  <a:lnTo>
                    <a:pt x="209" y="15"/>
                  </a:lnTo>
                  <a:lnTo>
                    <a:pt x="182" y="51"/>
                  </a:lnTo>
                  <a:lnTo>
                    <a:pt x="157" y="71"/>
                  </a:lnTo>
                  <a:lnTo>
                    <a:pt x="100" y="113"/>
                  </a:lnTo>
                  <a:lnTo>
                    <a:pt x="77" y="130"/>
                  </a:lnTo>
                  <a:lnTo>
                    <a:pt x="25" y="170"/>
                  </a:lnTo>
                  <a:lnTo>
                    <a:pt x="82" y="152"/>
                  </a:lnTo>
                  <a:lnTo>
                    <a:pt x="140" y="135"/>
                  </a:lnTo>
                  <a:lnTo>
                    <a:pt x="198" y="130"/>
                  </a:lnTo>
                  <a:lnTo>
                    <a:pt x="194" y="147"/>
                  </a:lnTo>
                  <a:lnTo>
                    <a:pt x="100" y="164"/>
                  </a:lnTo>
                  <a:lnTo>
                    <a:pt x="52" y="184"/>
                  </a:lnTo>
                  <a:lnTo>
                    <a:pt x="25" y="187"/>
                  </a:lnTo>
                  <a:lnTo>
                    <a:pt x="2" y="180"/>
                  </a:lnTo>
                  <a:lnTo>
                    <a:pt x="0" y="158"/>
                  </a:lnTo>
                  <a:lnTo>
                    <a:pt x="18" y="141"/>
                  </a:lnTo>
                  <a:lnTo>
                    <a:pt x="44" y="116"/>
                  </a:lnTo>
                  <a:lnTo>
                    <a:pt x="75" y="80"/>
                  </a:lnTo>
                  <a:lnTo>
                    <a:pt x="107" y="40"/>
                  </a:lnTo>
                  <a:lnTo>
                    <a:pt x="144" y="12"/>
                  </a:lnTo>
                  <a:lnTo>
                    <a:pt x="184" y="2"/>
                  </a:lnTo>
                  <a:lnTo>
                    <a:pt x="20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2" name="Freeform 180">
              <a:extLst>
                <a:ext uri="{FF2B5EF4-FFF2-40B4-BE49-F238E27FC236}">
                  <a16:creationId xmlns:a16="http://schemas.microsoft.com/office/drawing/2014/main" id="{9F624BFD-C254-4F36-8D58-0C595EE14164}"/>
                </a:ext>
              </a:extLst>
            </p:cNvPr>
            <p:cNvSpPr>
              <a:spLocks/>
            </p:cNvSpPr>
            <p:nvPr/>
          </p:nvSpPr>
          <p:spPr bwMode="auto">
            <a:xfrm>
              <a:off x="232" y="1909"/>
              <a:ext cx="39" cy="49"/>
            </a:xfrm>
            <a:custGeom>
              <a:avLst/>
              <a:gdLst>
                <a:gd name="T0" fmla="*/ 0 w 192"/>
                <a:gd name="T1" fmla="*/ 0 h 246"/>
                <a:gd name="T2" fmla="*/ 0 w 192"/>
                <a:gd name="T3" fmla="*/ 0 h 246"/>
                <a:gd name="T4" fmla="*/ 0 w 192"/>
                <a:gd name="T5" fmla="*/ 0 h 246"/>
                <a:gd name="T6" fmla="*/ 0 w 192"/>
                <a:gd name="T7" fmla="*/ 0 h 246"/>
                <a:gd name="T8" fmla="*/ 0 w 192"/>
                <a:gd name="T9" fmla="*/ 0 h 246"/>
                <a:gd name="T10" fmla="*/ 0 w 192"/>
                <a:gd name="T11" fmla="*/ 0 h 246"/>
                <a:gd name="T12" fmla="*/ 0 w 192"/>
                <a:gd name="T13" fmla="*/ 0 h 246"/>
                <a:gd name="T14" fmla="*/ 0 w 192"/>
                <a:gd name="T15" fmla="*/ 0 h 246"/>
                <a:gd name="T16" fmla="*/ 0 w 192"/>
                <a:gd name="T17" fmla="*/ 0 h 246"/>
                <a:gd name="T18" fmla="*/ 0 w 192"/>
                <a:gd name="T19" fmla="*/ 0 h 246"/>
                <a:gd name="T20" fmla="*/ 0 w 192"/>
                <a:gd name="T21" fmla="*/ 0 h 246"/>
                <a:gd name="T22" fmla="*/ 0 w 192"/>
                <a:gd name="T23" fmla="*/ 0 h 246"/>
                <a:gd name="T24" fmla="*/ 0 w 192"/>
                <a:gd name="T25" fmla="*/ 0 h 246"/>
                <a:gd name="T26" fmla="*/ 0 w 192"/>
                <a:gd name="T27" fmla="*/ 0 h 246"/>
                <a:gd name="T28" fmla="*/ 0 w 192"/>
                <a:gd name="T29" fmla="*/ 0 h 246"/>
                <a:gd name="T30" fmla="*/ 0 w 192"/>
                <a:gd name="T31" fmla="*/ 0 h 246"/>
                <a:gd name="T32" fmla="*/ 0 w 192"/>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246"/>
                <a:gd name="T53" fmla="*/ 192 w 192"/>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246">
                  <a:moveTo>
                    <a:pt x="156" y="0"/>
                  </a:moveTo>
                  <a:lnTo>
                    <a:pt x="183" y="4"/>
                  </a:lnTo>
                  <a:lnTo>
                    <a:pt x="192" y="27"/>
                  </a:lnTo>
                  <a:lnTo>
                    <a:pt x="190" y="46"/>
                  </a:lnTo>
                  <a:lnTo>
                    <a:pt x="174" y="71"/>
                  </a:lnTo>
                  <a:lnTo>
                    <a:pt x="152" y="78"/>
                  </a:lnTo>
                  <a:lnTo>
                    <a:pt x="110" y="106"/>
                  </a:lnTo>
                  <a:lnTo>
                    <a:pt x="69" y="140"/>
                  </a:lnTo>
                  <a:lnTo>
                    <a:pt x="41" y="184"/>
                  </a:lnTo>
                  <a:lnTo>
                    <a:pt x="8" y="231"/>
                  </a:lnTo>
                  <a:lnTo>
                    <a:pt x="0" y="246"/>
                  </a:lnTo>
                  <a:lnTo>
                    <a:pt x="8" y="190"/>
                  </a:lnTo>
                  <a:lnTo>
                    <a:pt x="16" y="141"/>
                  </a:lnTo>
                  <a:lnTo>
                    <a:pt x="31" y="99"/>
                  </a:lnTo>
                  <a:lnTo>
                    <a:pt x="57" y="60"/>
                  </a:lnTo>
                  <a:lnTo>
                    <a:pt x="128" y="6"/>
                  </a:lnTo>
                  <a:lnTo>
                    <a:pt x="15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3" name="Freeform 181">
              <a:extLst>
                <a:ext uri="{FF2B5EF4-FFF2-40B4-BE49-F238E27FC236}">
                  <a16:creationId xmlns:a16="http://schemas.microsoft.com/office/drawing/2014/main" id="{673AA470-97D5-4BD2-93DE-4FC7C54182A4}"/>
                </a:ext>
              </a:extLst>
            </p:cNvPr>
            <p:cNvSpPr>
              <a:spLocks/>
            </p:cNvSpPr>
            <p:nvPr/>
          </p:nvSpPr>
          <p:spPr bwMode="auto">
            <a:xfrm>
              <a:off x="237" y="1860"/>
              <a:ext cx="41" cy="29"/>
            </a:xfrm>
            <a:custGeom>
              <a:avLst/>
              <a:gdLst>
                <a:gd name="T0" fmla="*/ 0 w 204"/>
                <a:gd name="T1" fmla="*/ 0 h 141"/>
                <a:gd name="T2" fmla="*/ 0 w 204"/>
                <a:gd name="T3" fmla="*/ 0 h 141"/>
                <a:gd name="T4" fmla="*/ 0 w 204"/>
                <a:gd name="T5" fmla="*/ 0 h 141"/>
                <a:gd name="T6" fmla="*/ 0 w 204"/>
                <a:gd name="T7" fmla="*/ 0 h 141"/>
                <a:gd name="T8" fmla="*/ 0 w 204"/>
                <a:gd name="T9" fmla="*/ 0 h 141"/>
                <a:gd name="T10" fmla="*/ 0 w 204"/>
                <a:gd name="T11" fmla="*/ 0 h 141"/>
                <a:gd name="T12" fmla="*/ 0 w 204"/>
                <a:gd name="T13" fmla="*/ 0 h 141"/>
                <a:gd name="T14" fmla="*/ 0 w 204"/>
                <a:gd name="T15" fmla="*/ 0 h 141"/>
                <a:gd name="T16" fmla="*/ 0 w 204"/>
                <a:gd name="T17" fmla="*/ 0 h 141"/>
                <a:gd name="T18" fmla="*/ 0 w 204"/>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4"/>
                <a:gd name="T31" fmla="*/ 0 h 141"/>
                <a:gd name="T32" fmla="*/ 204 w 204"/>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4" h="141">
                  <a:moveTo>
                    <a:pt x="204" y="141"/>
                  </a:moveTo>
                  <a:lnTo>
                    <a:pt x="169" y="110"/>
                  </a:lnTo>
                  <a:lnTo>
                    <a:pt x="111" y="89"/>
                  </a:lnTo>
                  <a:lnTo>
                    <a:pt x="71" y="78"/>
                  </a:lnTo>
                  <a:lnTo>
                    <a:pt x="0" y="0"/>
                  </a:lnTo>
                  <a:lnTo>
                    <a:pt x="53" y="30"/>
                  </a:lnTo>
                  <a:lnTo>
                    <a:pt x="103" y="51"/>
                  </a:lnTo>
                  <a:lnTo>
                    <a:pt x="138" y="69"/>
                  </a:lnTo>
                  <a:lnTo>
                    <a:pt x="155" y="89"/>
                  </a:lnTo>
                  <a:lnTo>
                    <a:pt x="204" y="14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4" name="Freeform 182">
              <a:extLst>
                <a:ext uri="{FF2B5EF4-FFF2-40B4-BE49-F238E27FC236}">
                  <a16:creationId xmlns:a16="http://schemas.microsoft.com/office/drawing/2014/main" id="{5DD071D7-9B62-460B-8824-3D7AF90F2E29}"/>
                </a:ext>
              </a:extLst>
            </p:cNvPr>
            <p:cNvSpPr>
              <a:spLocks/>
            </p:cNvSpPr>
            <p:nvPr/>
          </p:nvSpPr>
          <p:spPr bwMode="auto">
            <a:xfrm>
              <a:off x="286" y="1913"/>
              <a:ext cx="23" cy="73"/>
            </a:xfrm>
            <a:custGeom>
              <a:avLst/>
              <a:gdLst>
                <a:gd name="T0" fmla="*/ 0 w 115"/>
                <a:gd name="T1" fmla="*/ 0 h 368"/>
                <a:gd name="T2" fmla="*/ 0 w 115"/>
                <a:gd name="T3" fmla="*/ 0 h 368"/>
                <a:gd name="T4" fmla="*/ 0 w 115"/>
                <a:gd name="T5" fmla="*/ 0 h 368"/>
                <a:gd name="T6" fmla="*/ 0 w 115"/>
                <a:gd name="T7" fmla="*/ 0 h 368"/>
                <a:gd name="T8" fmla="*/ 0 w 115"/>
                <a:gd name="T9" fmla="*/ 0 h 368"/>
                <a:gd name="T10" fmla="*/ 0 w 115"/>
                <a:gd name="T11" fmla="*/ 0 h 368"/>
                <a:gd name="T12" fmla="*/ 0 w 115"/>
                <a:gd name="T13" fmla="*/ 0 h 368"/>
                <a:gd name="T14" fmla="*/ 0 w 115"/>
                <a:gd name="T15" fmla="*/ 0 h 368"/>
                <a:gd name="T16" fmla="*/ 0 w 115"/>
                <a:gd name="T17" fmla="*/ 0 h 368"/>
                <a:gd name="T18" fmla="*/ 0 w 115"/>
                <a:gd name="T19" fmla="*/ 0 h 368"/>
                <a:gd name="T20" fmla="*/ 0 w 115"/>
                <a:gd name="T21" fmla="*/ 0 h 368"/>
                <a:gd name="T22" fmla="*/ 0 w 115"/>
                <a:gd name="T23" fmla="*/ 0 h 368"/>
                <a:gd name="T24" fmla="*/ 0 w 115"/>
                <a:gd name="T25" fmla="*/ 0 h 368"/>
                <a:gd name="T26" fmla="*/ 0 w 115"/>
                <a:gd name="T27" fmla="*/ 0 h 368"/>
                <a:gd name="T28" fmla="*/ 0 w 115"/>
                <a:gd name="T29" fmla="*/ 0 h 368"/>
                <a:gd name="T30" fmla="*/ 0 w 115"/>
                <a:gd name="T31" fmla="*/ 0 h 368"/>
                <a:gd name="T32" fmla="*/ 0 w 115"/>
                <a:gd name="T33" fmla="*/ 0 h 368"/>
                <a:gd name="T34" fmla="*/ 0 w 115"/>
                <a:gd name="T35" fmla="*/ 0 h 368"/>
                <a:gd name="T36" fmla="*/ 0 w 115"/>
                <a:gd name="T37" fmla="*/ 0 h 3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368"/>
                <a:gd name="T59" fmla="*/ 115 w 115"/>
                <a:gd name="T60" fmla="*/ 368 h 3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368">
                  <a:moveTo>
                    <a:pt x="115" y="368"/>
                  </a:moveTo>
                  <a:lnTo>
                    <a:pt x="58" y="368"/>
                  </a:lnTo>
                  <a:lnTo>
                    <a:pt x="40" y="364"/>
                  </a:lnTo>
                  <a:lnTo>
                    <a:pt x="40" y="349"/>
                  </a:lnTo>
                  <a:lnTo>
                    <a:pt x="28" y="336"/>
                  </a:lnTo>
                  <a:lnTo>
                    <a:pt x="9" y="323"/>
                  </a:lnTo>
                  <a:lnTo>
                    <a:pt x="19" y="309"/>
                  </a:lnTo>
                  <a:lnTo>
                    <a:pt x="19" y="291"/>
                  </a:lnTo>
                  <a:lnTo>
                    <a:pt x="5" y="269"/>
                  </a:lnTo>
                  <a:lnTo>
                    <a:pt x="5" y="246"/>
                  </a:lnTo>
                  <a:lnTo>
                    <a:pt x="14" y="219"/>
                  </a:lnTo>
                  <a:lnTo>
                    <a:pt x="14" y="161"/>
                  </a:lnTo>
                  <a:lnTo>
                    <a:pt x="0" y="107"/>
                  </a:lnTo>
                  <a:lnTo>
                    <a:pt x="5" y="67"/>
                  </a:lnTo>
                  <a:lnTo>
                    <a:pt x="5" y="0"/>
                  </a:lnTo>
                  <a:lnTo>
                    <a:pt x="40" y="101"/>
                  </a:lnTo>
                  <a:lnTo>
                    <a:pt x="71" y="197"/>
                  </a:lnTo>
                  <a:lnTo>
                    <a:pt x="93" y="300"/>
                  </a:lnTo>
                  <a:lnTo>
                    <a:pt x="115" y="36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5" name="Freeform 183">
              <a:extLst>
                <a:ext uri="{FF2B5EF4-FFF2-40B4-BE49-F238E27FC236}">
                  <a16:creationId xmlns:a16="http://schemas.microsoft.com/office/drawing/2014/main" id="{FA74F237-70CD-4C73-B9FF-DE895AB4F4CC}"/>
                </a:ext>
              </a:extLst>
            </p:cNvPr>
            <p:cNvSpPr>
              <a:spLocks/>
            </p:cNvSpPr>
            <p:nvPr/>
          </p:nvSpPr>
          <p:spPr bwMode="auto">
            <a:xfrm>
              <a:off x="233" y="1992"/>
              <a:ext cx="41" cy="14"/>
            </a:xfrm>
            <a:custGeom>
              <a:avLst/>
              <a:gdLst>
                <a:gd name="T0" fmla="*/ 0 w 206"/>
                <a:gd name="T1" fmla="*/ 0 h 69"/>
                <a:gd name="T2" fmla="*/ 0 w 206"/>
                <a:gd name="T3" fmla="*/ 0 h 69"/>
                <a:gd name="T4" fmla="*/ 0 w 206"/>
                <a:gd name="T5" fmla="*/ 0 h 69"/>
                <a:gd name="T6" fmla="*/ 0 w 206"/>
                <a:gd name="T7" fmla="*/ 0 h 69"/>
                <a:gd name="T8" fmla="*/ 0 w 206"/>
                <a:gd name="T9" fmla="*/ 0 h 69"/>
                <a:gd name="T10" fmla="*/ 0 w 206"/>
                <a:gd name="T11" fmla="*/ 0 h 69"/>
                <a:gd name="T12" fmla="*/ 0 w 206"/>
                <a:gd name="T13" fmla="*/ 0 h 69"/>
                <a:gd name="T14" fmla="*/ 0 w 206"/>
                <a:gd name="T15" fmla="*/ 0 h 69"/>
                <a:gd name="T16" fmla="*/ 0 w 206"/>
                <a:gd name="T17" fmla="*/ 0 h 69"/>
                <a:gd name="T18" fmla="*/ 0 w 206"/>
                <a:gd name="T19" fmla="*/ 0 h 69"/>
                <a:gd name="T20" fmla="*/ 0 w 206"/>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
                <a:gd name="T34" fmla="*/ 0 h 69"/>
                <a:gd name="T35" fmla="*/ 206 w 206"/>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 h="69">
                  <a:moveTo>
                    <a:pt x="42" y="34"/>
                  </a:moveTo>
                  <a:lnTo>
                    <a:pt x="87" y="15"/>
                  </a:lnTo>
                  <a:lnTo>
                    <a:pt x="129" y="3"/>
                  </a:lnTo>
                  <a:lnTo>
                    <a:pt x="184" y="0"/>
                  </a:lnTo>
                  <a:lnTo>
                    <a:pt x="206" y="4"/>
                  </a:lnTo>
                  <a:lnTo>
                    <a:pt x="196" y="26"/>
                  </a:lnTo>
                  <a:lnTo>
                    <a:pt x="174" y="43"/>
                  </a:lnTo>
                  <a:lnTo>
                    <a:pt x="126" y="57"/>
                  </a:lnTo>
                  <a:lnTo>
                    <a:pt x="50" y="69"/>
                  </a:lnTo>
                  <a:lnTo>
                    <a:pt x="0" y="65"/>
                  </a:lnTo>
                  <a:lnTo>
                    <a:pt x="42"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6" name="Freeform 184">
              <a:extLst>
                <a:ext uri="{FF2B5EF4-FFF2-40B4-BE49-F238E27FC236}">
                  <a16:creationId xmlns:a16="http://schemas.microsoft.com/office/drawing/2014/main" id="{6CDA980A-D41B-4D08-9101-9F2A076308E8}"/>
                </a:ext>
              </a:extLst>
            </p:cNvPr>
            <p:cNvSpPr>
              <a:spLocks/>
            </p:cNvSpPr>
            <p:nvPr/>
          </p:nvSpPr>
          <p:spPr bwMode="auto">
            <a:xfrm>
              <a:off x="284" y="1999"/>
              <a:ext cx="25" cy="31"/>
            </a:xfrm>
            <a:custGeom>
              <a:avLst/>
              <a:gdLst>
                <a:gd name="T0" fmla="*/ 0 w 124"/>
                <a:gd name="T1" fmla="*/ 0 h 154"/>
                <a:gd name="T2" fmla="*/ 0 w 124"/>
                <a:gd name="T3" fmla="*/ 0 h 154"/>
                <a:gd name="T4" fmla="*/ 0 w 124"/>
                <a:gd name="T5" fmla="*/ 0 h 154"/>
                <a:gd name="T6" fmla="*/ 0 w 124"/>
                <a:gd name="T7" fmla="*/ 0 h 154"/>
                <a:gd name="T8" fmla="*/ 0 w 124"/>
                <a:gd name="T9" fmla="*/ 0 h 154"/>
                <a:gd name="T10" fmla="*/ 0 w 124"/>
                <a:gd name="T11" fmla="*/ 0 h 154"/>
                <a:gd name="T12" fmla="*/ 0 w 124"/>
                <a:gd name="T13" fmla="*/ 0 h 154"/>
                <a:gd name="T14" fmla="*/ 0 w 124"/>
                <a:gd name="T15" fmla="*/ 0 h 154"/>
                <a:gd name="T16" fmla="*/ 0 w 124"/>
                <a:gd name="T17" fmla="*/ 0 h 154"/>
                <a:gd name="T18" fmla="*/ 0 w 124"/>
                <a:gd name="T19" fmla="*/ 0 h 154"/>
                <a:gd name="T20" fmla="*/ 0 w 124"/>
                <a:gd name="T21" fmla="*/ 0 h 154"/>
                <a:gd name="T22" fmla="*/ 0 w 124"/>
                <a:gd name="T23" fmla="*/ 0 h 154"/>
                <a:gd name="T24" fmla="*/ 0 w 124"/>
                <a:gd name="T25" fmla="*/ 0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4"/>
                <a:gd name="T40" fmla="*/ 0 h 154"/>
                <a:gd name="T41" fmla="*/ 124 w 124"/>
                <a:gd name="T42" fmla="*/ 154 h 1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4" h="154">
                  <a:moveTo>
                    <a:pt x="67" y="43"/>
                  </a:moveTo>
                  <a:lnTo>
                    <a:pt x="82" y="9"/>
                  </a:lnTo>
                  <a:lnTo>
                    <a:pt x="106" y="0"/>
                  </a:lnTo>
                  <a:lnTo>
                    <a:pt x="122" y="7"/>
                  </a:lnTo>
                  <a:lnTo>
                    <a:pt x="124" y="25"/>
                  </a:lnTo>
                  <a:lnTo>
                    <a:pt x="114" y="55"/>
                  </a:lnTo>
                  <a:lnTo>
                    <a:pt x="95" y="82"/>
                  </a:lnTo>
                  <a:lnTo>
                    <a:pt x="73" y="108"/>
                  </a:lnTo>
                  <a:lnTo>
                    <a:pt x="45" y="133"/>
                  </a:lnTo>
                  <a:lnTo>
                    <a:pt x="0" y="154"/>
                  </a:lnTo>
                  <a:lnTo>
                    <a:pt x="40" y="110"/>
                  </a:lnTo>
                  <a:lnTo>
                    <a:pt x="53" y="78"/>
                  </a:lnTo>
                  <a:lnTo>
                    <a:pt x="67" y="4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7" name="Freeform 185">
              <a:extLst>
                <a:ext uri="{FF2B5EF4-FFF2-40B4-BE49-F238E27FC236}">
                  <a16:creationId xmlns:a16="http://schemas.microsoft.com/office/drawing/2014/main" id="{6DF06C1D-9DCE-4F3E-87C7-808EA801DF0C}"/>
                </a:ext>
              </a:extLst>
            </p:cNvPr>
            <p:cNvSpPr>
              <a:spLocks/>
            </p:cNvSpPr>
            <p:nvPr/>
          </p:nvSpPr>
          <p:spPr bwMode="auto">
            <a:xfrm>
              <a:off x="208" y="1836"/>
              <a:ext cx="60" cy="37"/>
            </a:xfrm>
            <a:custGeom>
              <a:avLst/>
              <a:gdLst>
                <a:gd name="T0" fmla="*/ 0 w 298"/>
                <a:gd name="T1" fmla="*/ 0 h 186"/>
                <a:gd name="T2" fmla="*/ 0 w 298"/>
                <a:gd name="T3" fmla="*/ 0 h 186"/>
                <a:gd name="T4" fmla="*/ 0 w 298"/>
                <a:gd name="T5" fmla="*/ 0 h 186"/>
                <a:gd name="T6" fmla="*/ 0 w 298"/>
                <a:gd name="T7" fmla="*/ 0 h 186"/>
                <a:gd name="T8" fmla="*/ 0 w 298"/>
                <a:gd name="T9" fmla="*/ 0 h 186"/>
                <a:gd name="T10" fmla="*/ 0 w 298"/>
                <a:gd name="T11" fmla="*/ 0 h 186"/>
                <a:gd name="T12" fmla="*/ 0 w 298"/>
                <a:gd name="T13" fmla="*/ 0 h 186"/>
                <a:gd name="T14" fmla="*/ 0 w 298"/>
                <a:gd name="T15" fmla="*/ 0 h 186"/>
                <a:gd name="T16" fmla="*/ 0 w 298"/>
                <a:gd name="T17" fmla="*/ 0 h 186"/>
                <a:gd name="T18" fmla="*/ 0 w 298"/>
                <a:gd name="T19" fmla="*/ 0 h 186"/>
                <a:gd name="T20" fmla="*/ 0 w 298"/>
                <a:gd name="T21" fmla="*/ 0 h 186"/>
                <a:gd name="T22" fmla="*/ 0 w 2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8"/>
                <a:gd name="T37" fmla="*/ 0 h 186"/>
                <a:gd name="T38" fmla="*/ 298 w 298"/>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8" h="186">
                  <a:moveTo>
                    <a:pt x="298" y="186"/>
                  </a:moveTo>
                  <a:lnTo>
                    <a:pt x="289" y="109"/>
                  </a:lnTo>
                  <a:lnTo>
                    <a:pt x="226" y="82"/>
                  </a:lnTo>
                  <a:lnTo>
                    <a:pt x="142" y="49"/>
                  </a:lnTo>
                  <a:lnTo>
                    <a:pt x="80" y="25"/>
                  </a:lnTo>
                  <a:lnTo>
                    <a:pt x="23" y="0"/>
                  </a:lnTo>
                  <a:lnTo>
                    <a:pt x="0" y="53"/>
                  </a:lnTo>
                  <a:lnTo>
                    <a:pt x="55" y="84"/>
                  </a:lnTo>
                  <a:lnTo>
                    <a:pt x="119" y="107"/>
                  </a:lnTo>
                  <a:lnTo>
                    <a:pt x="168" y="122"/>
                  </a:lnTo>
                  <a:lnTo>
                    <a:pt x="229" y="154"/>
                  </a:lnTo>
                  <a:lnTo>
                    <a:pt x="298" y="18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88" name="Group 186">
            <a:extLst>
              <a:ext uri="{FF2B5EF4-FFF2-40B4-BE49-F238E27FC236}">
                <a16:creationId xmlns:a16="http://schemas.microsoft.com/office/drawing/2014/main" id="{EBC7643C-E792-414C-BC45-51A29A3726F4}"/>
              </a:ext>
            </a:extLst>
          </p:cNvPr>
          <p:cNvGrpSpPr>
            <a:grpSpLocks/>
          </p:cNvGrpSpPr>
          <p:nvPr/>
        </p:nvGrpSpPr>
        <p:grpSpPr bwMode="auto">
          <a:xfrm>
            <a:off x="188913" y="3912969"/>
            <a:ext cx="195262" cy="265113"/>
            <a:chOff x="141" y="2010"/>
            <a:chExt cx="123" cy="167"/>
          </a:xfrm>
        </p:grpSpPr>
        <p:sp>
          <p:nvSpPr>
            <p:cNvPr id="189" name="Freeform 187">
              <a:extLst>
                <a:ext uri="{FF2B5EF4-FFF2-40B4-BE49-F238E27FC236}">
                  <a16:creationId xmlns:a16="http://schemas.microsoft.com/office/drawing/2014/main" id="{931E17A5-CDB8-4516-AB71-6A8D43DD9A07}"/>
                </a:ext>
              </a:extLst>
            </p:cNvPr>
            <p:cNvSpPr>
              <a:spLocks/>
            </p:cNvSpPr>
            <p:nvPr/>
          </p:nvSpPr>
          <p:spPr bwMode="auto">
            <a:xfrm>
              <a:off x="141" y="2010"/>
              <a:ext cx="123" cy="167"/>
            </a:xfrm>
            <a:custGeom>
              <a:avLst/>
              <a:gdLst>
                <a:gd name="T0" fmla="*/ 0 w 617"/>
                <a:gd name="T1" fmla="*/ 0 h 835"/>
                <a:gd name="T2" fmla="*/ 0 w 617"/>
                <a:gd name="T3" fmla="*/ 0 h 835"/>
                <a:gd name="T4" fmla="*/ 0 w 617"/>
                <a:gd name="T5" fmla="*/ 0 h 835"/>
                <a:gd name="T6" fmla="*/ 0 w 617"/>
                <a:gd name="T7" fmla="*/ 0 h 835"/>
                <a:gd name="T8" fmla="*/ 0 w 617"/>
                <a:gd name="T9" fmla="*/ 0 h 835"/>
                <a:gd name="T10" fmla="*/ 0 w 617"/>
                <a:gd name="T11" fmla="*/ 0 h 835"/>
                <a:gd name="T12" fmla="*/ 0 w 617"/>
                <a:gd name="T13" fmla="*/ 0 h 835"/>
                <a:gd name="T14" fmla="*/ 0 w 617"/>
                <a:gd name="T15" fmla="*/ 0 h 835"/>
                <a:gd name="T16" fmla="*/ 0 w 617"/>
                <a:gd name="T17" fmla="*/ 0 h 835"/>
                <a:gd name="T18" fmla="*/ 0 w 617"/>
                <a:gd name="T19" fmla="*/ 0 h 835"/>
                <a:gd name="T20" fmla="*/ 0 w 617"/>
                <a:gd name="T21" fmla="*/ 0 h 835"/>
                <a:gd name="T22" fmla="*/ 0 w 617"/>
                <a:gd name="T23" fmla="*/ 0 h 835"/>
                <a:gd name="T24" fmla="*/ 0 w 617"/>
                <a:gd name="T25" fmla="*/ 0 h 835"/>
                <a:gd name="T26" fmla="*/ 0 w 617"/>
                <a:gd name="T27" fmla="*/ 0 h 835"/>
                <a:gd name="T28" fmla="*/ 0 w 617"/>
                <a:gd name="T29" fmla="*/ 0 h 835"/>
                <a:gd name="T30" fmla="*/ 0 w 617"/>
                <a:gd name="T31" fmla="*/ 0 h 835"/>
                <a:gd name="T32" fmla="*/ 0 w 617"/>
                <a:gd name="T33" fmla="*/ 0 h 835"/>
                <a:gd name="T34" fmla="*/ 0 w 617"/>
                <a:gd name="T35" fmla="*/ 0 h 835"/>
                <a:gd name="T36" fmla="*/ 0 w 617"/>
                <a:gd name="T37" fmla="*/ 0 h 835"/>
                <a:gd name="T38" fmla="*/ 0 w 617"/>
                <a:gd name="T39" fmla="*/ 0 h 835"/>
                <a:gd name="T40" fmla="*/ 0 w 617"/>
                <a:gd name="T41" fmla="*/ 0 h 835"/>
                <a:gd name="T42" fmla="*/ 0 w 617"/>
                <a:gd name="T43" fmla="*/ 0 h 835"/>
                <a:gd name="T44" fmla="*/ 0 w 617"/>
                <a:gd name="T45" fmla="*/ 0 h 835"/>
                <a:gd name="T46" fmla="*/ 0 w 617"/>
                <a:gd name="T47" fmla="*/ 0 h 8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7"/>
                <a:gd name="T73" fmla="*/ 0 h 835"/>
                <a:gd name="T74" fmla="*/ 617 w 617"/>
                <a:gd name="T75" fmla="*/ 835 h 8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7" h="835">
                  <a:moveTo>
                    <a:pt x="342" y="123"/>
                  </a:moveTo>
                  <a:lnTo>
                    <a:pt x="229" y="113"/>
                  </a:lnTo>
                  <a:lnTo>
                    <a:pt x="160" y="96"/>
                  </a:lnTo>
                  <a:lnTo>
                    <a:pt x="139" y="64"/>
                  </a:lnTo>
                  <a:lnTo>
                    <a:pt x="139" y="38"/>
                  </a:lnTo>
                  <a:lnTo>
                    <a:pt x="121" y="15"/>
                  </a:lnTo>
                  <a:lnTo>
                    <a:pt x="58" y="0"/>
                  </a:lnTo>
                  <a:lnTo>
                    <a:pt x="0" y="5"/>
                  </a:lnTo>
                  <a:lnTo>
                    <a:pt x="70" y="650"/>
                  </a:lnTo>
                  <a:lnTo>
                    <a:pt x="121" y="710"/>
                  </a:lnTo>
                  <a:lnTo>
                    <a:pt x="183" y="768"/>
                  </a:lnTo>
                  <a:lnTo>
                    <a:pt x="273" y="813"/>
                  </a:lnTo>
                  <a:lnTo>
                    <a:pt x="377" y="827"/>
                  </a:lnTo>
                  <a:lnTo>
                    <a:pt x="518" y="835"/>
                  </a:lnTo>
                  <a:lnTo>
                    <a:pt x="599" y="823"/>
                  </a:lnTo>
                  <a:lnTo>
                    <a:pt x="617" y="777"/>
                  </a:lnTo>
                  <a:lnTo>
                    <a:pt x="608" y="718"/>
                  </a:lnTo>
                  <a:lnTo>
                    <a:pt x="550" y="537"/>
                  </a:lnTo>
                  <a:lnTo>
                    <a:pt x="500" y="357"/>
                  </a:lnTo>
                  <a:lnTo>
                    <a:pt x="478" y="221"/>
                  </a:lnTo>
                  <a:lnTo>
                    <a:pt x="478" y="186"/>
                  </a:lnTo>
                  <a:lnTo>
                    <a:pt x="446" y="136"/>
                  </a:lnTo>
                  <a:lnTo>
                    <a:pt x="409" y="123"/>
                  </a:lnTo>
                  <a:lnTo>
                    <a:pt x="342" y="123"/>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90" name="Freeform 188">
              <a:extLst>
                <a:ext uri="{FF2B5EF4-FFF2-40B4-BE49-F238E27FC236}">
                  <a16:creationId xmlns:a16="http://schemas.microsoft.com/office/drawing/2014/main" id="{50E09ED1-FE05-44CD-B9E3-FB5A325819FC}"/>
                </a:ext>
              </a:extLst>
            </p:cNvPr>
            <p:cNvSpPr>
              <a:spLocks/>
            </p:cNvSpPr>
            <p:nvPr/>
          </p:nvSpPr>
          <p:spPr bwMode="auto">
            <a:xfrm>
              <a:off x="143" y="2019"/>
              <a:ext cx="106" cy="153"/>
            </a:xfrm>
            <a:custGeom>
              <a:avLst/>
              <a:gdLst>
                <a:gd name="T0" fmla="*/ 0 w 531"/>
                <a:gd name="T1" fmla="*/ 0 h 766"/>
                <a:gd name="T2" fmla="*/ 0 w 531"/>
                <a:gd name="T3" fmla="*/ 0 h 766"/>
                <a:gd name="T4" fmla="*/ 0 w 531"/>
                <a:gd name="T5" fmla="*/ 0 h 766"/>
                <a:gd name="T6" fmla="*/ 0 w 531"/>
                <a:gd name="T7" fmla="*/ 0 h 766"/>
                <a:gd name="T8" fmla="*/ 0 w 531"/>
                <a:gd name="T9" fmla="*/ 0 h 766"/>
                <a:gd name="T10" fmla="*/ 0 w 531"/>
                <a:gd name="T11" fmla="*/ 0 h 766"/>
                <a:gd name="T12" fmla="*/ 0 w 531"/>
                <a:gd name="T13" fmla="*/ 0 h 766"/>
                <a:gd name="T14" fmla="*/ 0 w 531"/>
                <a:gd name="T15" fmla="*/ 0 h 766"/>
                <a:gd name="T16" fmla="*/ 0 w 531"/>
                <a:gd name="T17" fmla="*/ 0 h 766"/>
                <a:gd name="T18" fmla="*/ 0 w 531"/>
                <a:gd name="T19" fmla="*/ 0 h 766"/>
                <a:gd name="T20" fmla="*/ 0 w 531"/>
                <a:gd name="T21" fmla="*/ 0 h 766"/>
                <a:gd name="T22" fmla="*/ 0 w 531"/>
                <a:gd name="T23" fmla="*/ 0 h 766"/>
                <a:gd name="T24" fmla="*/ 0 w 531"/>
                <a:gd name="T25" fmla="*/ 0 h 766"/>
                <a:gd name="T26" fmla="*/ 0 w 531"/>
                <a:gd name="T27" fmla="*/ 0 h 766"/>
                <a:gd name="T28" fmla="*/ 0 w 531"/>
                <a:gd name="T29" fmla="*/ 0 h 766"/>
                <a:gd name="T30" fmla="*/ 0 w 531"/>
                <a:gd name="T31" fmla="*/ 0 h 766"/>
                <a:gd name="T32" fmla="*/ 0 w 531"/>
                <a:gd name="T33" fmla="*/ 0 h 766"/>
                <a:gd name="T34" fmla="*/ 0 w 531"/>
                <a:gd name="T35" fmla="*/ 0 h 766"/>
                <a:gd name="T36" fmla="*/ 0 w 531"/>
                <a:gd name="T37" fmla="*/ 0 h 766"/>
                <a:gd name="T38" fmla="*/ 0 w 531"/>
                <a:gd name="T39" fmla="*/ 0 h 766"/>
                <a:gd name="T40" fmla="*/ 0 w 531"/>
                <a:gd name="T41" fmla="*/ 0 h 7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1"/>
                <a:gd name="T64" fmla="*/ 0 h 766"/>
                <a:gd name="T65" fmla="*/ 531 w 531"/>
                <a:gd name="T66" fmla="*/ 766 h 7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1" h="766">
                  <a:moveTo>
                    <a:pt x="347" y="154"/>
                  </a:moveTo>
                  <a:lnTo>
                    <a:pt x="248" y="150"/>
                  </a:lnTo>
                  <a:lnTo>
                    <a:pt x="143" y="131"/>
                  </a:lnTo>
                  <a:lnTo>
                    <a:pt x="81" y="99"/>
                  </a:lnTo>
                  <a:lnTo>
                    <a:pt x="46" y="72"/>
                  </a:lnTo>
                  <a:lnTo>
                    <a:pt x="0" y="0"/>
                  </a:lnTo>
                  <a:lnTo>
                    <a:pt x="67" y="589"/>
                  </a:lnTo>
                  <a:lnTo>
                    <a:pt x="113" y="643"/>
                  </a:lnTo>
                  <a:lnTo>
                    <a:pt x="162" y="694"/>
                  </a:lnTo>
                  <a:lnTo>
                    <a:pt x="225" y="729"/>
                  </a:lnTo>
                  <a:lnTo>
                    <a:pt x="279" y="747"/>
                  </a:lnTo>
                  <a:lnTo>
                    <a:pt x="347" y="756"/>
                  </a:lnTo>
                  <a:lnTo>
                    <a:pt x="409" y="766"/>
                  </a:lnTo>
                  <a:lnTo>
                    <a:pt x="480" y="766"/>
                  </a:lnTo>
                  <a:lnTo>
                    <a:pt x="512" y="756"/>
                  </a:lnTo>
                  <a:lnTo>
                    <a:pt x="531" y="729"/>
                  </a:lnTo>
                  <a:lnTo>
                    <a:pt x="522" y="685"/>
                  </a:lnTo>
                  <a:lnTo>
                    <a:pt x="476" y="581"/>
                  </a:lnTo>
                  <a:lnTo>
                    <a:pt x="399" y="229"/>
                  </a:lnTo>
                  <a:lnTo>
                    <a:pt x="387" y="180"/>
                  </a:lnTo>
                  <a:lnTo>
                    <a:pt x="347" y="15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91" name="Freeform 189">
            <a:extLst>
              <a:ext uri="{FF2B5EF4-FFF2-40B4-BE49-F238E27FC236}">
                <a16:creationId xmlns:a16="http://schemas.microsoft.com/office/drawing/2014/main" id="{E7C73AC3-9D90-49D9-802B-D871A522654B}"/>
              </a:ext>
            </a:extLst>
          </p:cNvPr>
          <p:cNvSpPr>
            <a:spLocks/>
          </p:cNvSpPr>
          <p:nvPr/>
        </p:nvSpPr>
        <p:spPr bwMode="auto">
          <a:xfrm>
            <a:off x="668338" y="4214594"/>
            <a:ext cx="14287" cy="223838"/>
          </a:xfrm>
          <a:custGeom>
            <a:avLst/>
            <a:gdLst>
              <a:gd name="T0" fmla="*/ 2147483646 w 43"/>
              <a:gd name="T1" fmla="*/ 0 h 703"/>
              <a:gd name="T2" fmla="*/ 2147483646 w 43"/>
              <a:gd name="T3" fmla="*/ 2147483646 h 703"/>
              <a:gd name="T4" fmla="*/ 2147483646 w 43"/>
              <a:gd name="T5" fmla="*/ 2147483646 h 703"/>
              <a:gd name="T6" fmla="*/ 2147483646 w 43"/>
              <a:gd name="T7" fmla="*/ 2147483646 h 703"/>
              <a:gd name="T8" fmla="*/ 2147483646 w 43"/>
              <a:gd name="T9" fmla="*/ 2147483646 h 703"/>
              <a:gd name="T10" fmla="*/ 2147483646 w 43"/>
              <a:gd name="T11" fmla="*/ 2147483646 h 703"/>
              <a:gd name="T12" fmla="*/ 2147483646 w 43"/>
              <a:gd name="T13" fmla="*/ 2147483646 h 703"/>
              <a:gd name="T14" fmla="*/ 0 w 43"/>
              <a:gd name="T15" fmla="*/ 2147483646 h 703"/>
              <a:gd name="T16" fmla="*/ 2147483646 w 43"/>
              <a:gd name="T17" fmla="*/ 2147483646 h 703"/>
              <a:gd name="T18" fmla="*/ 2147483646 w 43"/>
              <a:gd name="T19" fmla="*/ 2147483646 h 703"/>
              <a:gd name="T20" fmla="*/ 2147483646 w 43"/>
              <a:gd name="T21" fmla="*/ 2147483646 h 703"/>
              <a:gd name="T22" fmla="*/ 2147483646 w 43"/>
              <a:gd name="T23" fmla="*/ 2147483646 h 703"/>
              <a:gd name="T24" fmla="*/ 2147483646 w 43"/>
              <a:gd name="T25" fmla="*/ 2147483646 h 703"/>
              <a:gd name="T26" fmla="*/ 2147483646 w 43"/>
              <a:gd name="T27" fmla="*/ 2147483646 h 703"/>
              <a:gd name="T28" fmla="*/ 2147483646 w 43"/>
              <a:gd name="T29" fmla="*/ 0 h 7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703"/>
              <a:gd name="T47" fmla="*/ 43 w 43"/>
              <a:gd name="T48" fmla="*/ 703 h 7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703">
                <a:moveTo>
                  <a:pt x="29" y="0"/>
                </a:moveTo>
                <a:lnTo>
                  <a:pt x="43" y="36"/>
                </a:lnTo>
                <a:lnTo>
                  <a:pt x="27" y="63"/>
                </a:lnTo>
                <a:lnTo>
                  <a:pt x="14" y="122"/>
                </a:lnTo>
                <a:lnTo>
                  <a:pt x="32" y="176"/>
                </a:lnTo>
                <a:lnTo>
                  <a:pt x="21" y="491"/>
                </a:lnTo>
                <a:lnTo>
                  <a:pt x="21" y="693"/>
                </a:lnTo>
                <a:lnTo>
                  <a:pt x="0" y="703"/>
                </a:lnTo>
                <a:lnTo>
                  <a:pt x="2" y="284"/>
                </a:lnTo>
                <a:lnTo>
                  <a:pt x="21" y="184"/>
                </a:lnTo>
                <a:lnTo>
                  <a:pt x="10" y="137"/>
                </a:lnTo>
                <a:lnTo>
                  <a:pt x="4" y="120"/>
                </a:lnTo>
                <a:lnTo>
                  <a:pt x="12" y="69"/>
                </a:lnTo>
                <a:lnTo>
                  <a:pt x="27" y="40"/>
                </a:lnTo>
                <a:lnTo>
                  <a:pt x="29"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92" name="Freeform 190">
            <a:extLst>
              <a:ext uri="{FF2B5EF4-FFF2-40B4-BE49-F238E27FC236}">
                <a16:creationId xmlns:a16="http://schemas.microsoft.com/office/drawing/2014/main" id="{AF8C717B-00AB-4623-AAD4-F92549A69509}"/>
              </a:ext>
            </a:extLst>
          </p:cNvPr>
          <p:cNvSpPr>
            <a:spLocks/>
          </p:cNvSpPr>
          <p:nvPr/>
        </p:nvSpPr>
        <p:spPr bwMode="auto">
          <a:xfrm>
            <a:off x="611188" y="4217769"/>
            <a:ext cx="34925" cy="11113"/>
          </a:xfrm>
          <a:custGeom>
            <a:avLst/>
            <a:gdLst>
              <a:gd name="T0" fmla="*/ 2147483646 w 112"/>
              <a:gd name="T1" fmla="*/ 0 h 36"/>
              <a:gd name="T2" fmla="*/ 2147483646 w 112"/>
              <a:gd name="T3" fmla="*/ 2147483646 h 36"/>
              <a:gd name="T4" fmla="*/ 2147483646 w 112"/>
              <a:gd name="T5" fmla="*/ 2147483646 h 36"/>
              <a:gd name="T6" fmla="*/ 0 w 112"/>
              <a:gd name="T7" fmla="*/ 2147483646 h 36"/>
              <a:gd name="T8" fmla="*/ 2147483646 w 112"/>
              <a:gd name="T9" fmla="*/ 2147483646 h 36"/>
              <a:gd name="T10" fmla="*/ 2147483646 w 112"/>
              <a:gd name="T11" fmla="*/ 0 h 36"/>
              <a:gd name="T12" fmla="*/ 0 60000 65536"/>
              <a:gd name="T13" fmla="*/ 0 60000 65536"/>
              <a:gd name="T14" fmla="*/ 0 60000 65536"/>
              <a:gd name="T15" fmla="*/ 0 60000 65536"/>
              <a:gd name="T16" fmla="*/ 0 60000 65536"/>
              <a:gd name="T17" fmla="*/ 0 60000 65536"/>
              <a:gd name="T18" fmla="*/ 0 w 112"/>
              <a:gd name="T19" fmla="*/ 0 h 36"/>
              <a:gd name="T20" fmla="*/ 112 w 11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12" h="36">
                <a:moveTo>
                  <a:pt x="112" y="0"/>
                </a:moveTo>
                <a:lnTo>
                  <a:pt x="57" y="26"/>
                </a:lnTo>
                <a:lnTo>
                  <a:pt x="9" y="36"/>
                </a:lnTo>
                <a:lnTo>
                  <a:pt x="0" y="36"/>
                </a:lnTo>
                <a:lnTo>
                  <a:pt x="29" y="11"/>
                </a:lnTo>
                <a:lnTo>
                  <a:pt x="112"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93" name="Freeform 191">
            <a:extLst>
              <a:ext uri="{FF2B5EF4-FFF2-40B4-BE49-F238E27FC236}">
                <a16:creationId xmlns:a16="http://schemas.microsoft.com/office/drawing/2014/main" id="{E06B4E41-8E5E-4268-9A1A-08102F611609}"/>
              </a:ext>
            </a:extLst>
          </p:cNvPr>
          <p:cNvSpPr>
            <a:spLocks/>
          </p:cNvSpPr>
          <p:nvPr/>
        </p:nvSpPr>
        <p:spPr bwMode="auto">
          <a:xfrm>
            <a:off x="463550" y="3636744"/>
            <a:ext cx="47625" cy="128588"/>
          </a:xfrm>
          <a:custGeom>
            <a:avLst/>
            <a:gdLst>
              <a:gd name="T0" fmla="*/ 0 w 150"/>
              <a:gd name="T1" fmla="*/ 0 h 407"/>
              <a:gd name="T2" fmla="*/ 2147483646 w 150"/>
              <a:gd name="T3" fmla="*/ 2147483646 h 407"/>
              <a:gd name="T4" fmla="*/ 2147483646 w 150"/>
              <a:gd name="T5" fmla="*/ 2147483646 h 407"/>
              <a:gd name="T6" fmla="*/ 2147483646 w 150"/>
              <a:gd name="T7" fmla="*/ 2147483646 h 407"/>
              <a:gd name="T8" fmla="*/ 2147483646 w 150"/>
              <a:gd name="T9" fmla="*/ 2147483646 h 407"/>
              <a:gd name="T10" fmla="*/ 2147483646 w 150"/>
              <a:gd name="T11" fmla="*/ 2147483646 h 407"/>
              <a:gd name="T12" fmla="*/ 2147483646 w 150"/>
              <a:gd name="T13" fmla="*/ 2147483646 h 407"/>
              <a:gd name="T14" fmla="*/ 2147483646 w 150"/>
              <a:gd name="T15" fmla="*/ 2147483646 h 407"/>
              <a:gd name="T16" fmla="*/ 2147483646 w 150"/>
              <a:gd name="T17" fmla="*/ 2147483646 h 407"/>
              <a:gd name="T18" fmla="*/ 2147483646 w 150"/>
              <a:gd name="T19" fmla="*/ 2147483646 h 407"/>
              <a:gd name="T20" fmla="*/ 2147483646 w 150"/>
              <a:gd name="T21" fmla="*/ 2147483646 h 407"/>
              <a:gd name="T22" fmla="*/ 2147483646 w 150"/>
              <a:gd name="T23" fmla="*/ 2147483646 h 407"/>
              <a:gd name="T24" fmla="*/ 2147483646 w 150"/>
              <a:gd name="T25" fmla="*/ 2147483646 h 407"/>
              <a:gd name="T26" fmla="*/ 2147483646 w 150"/>
              <a:gd name="T27" fmla="*/ 2147483646 h 407"/>
              <a:gd name="T28" fmla="*/ 2147483646 w 150"/>
              <a:gd name="T29" fmla="*/ 2147483646 h 407"/>
              <a:gd name="T30" fmla="*/ 2147483646 w 150"/>
              <a:gd name="T31" fmla="*/ 2147483646 h 407"/>
              <a:gd name="T32" fmla="*/ 2147483646 w 150"/>
              <a:gd name="T33" fmla="*/ 2147483646 h 407"/>
              <a:gd name="T34" fmla="*/ 2147483646 w 150"/>
              <a:gd name="T35" fmla="*/ 2147483646 h 407"/>
              <a:gd name="T36" fmla="*/ 2147483646 w 150"/>
              <a:gd name="T37" fmla="*/ 2147483646 h 407"/>
              <a:gd name="T38" fmla="*/ 2147483646 w 150"/>
              <a:gd name="T39" fmla="*/ 2147483646 h 407"/>
              <a:gd name="T40" fmla="*/ 2147483646 w 150"/>
              <a:gd name="T41" fmla="*/ 2147483646 h 407"/>
              <a:gd name="T42" fmla="*/ 2147483646 w 150"/>
              <a:gd name="T43" fmla="*/ 2147483646 h 407"/>
              <a:gd name="T44" fmla="*/ 2147483646 w 150"/>
              <a:gd name="T45" fmla="*/ 2147483646 h 407"/>
              <a:gd name="T46" fmla="*/ 2147483646 w 150"/>
              <a:gd name="T47" fmla="*/ 2147483646 h 407"/>
              <a:gd name="T48" fmla="*/ 2147483646 w 150"/>
              <a:gd name="T49" fmla="*/ 2147483646 h 4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0"/>
              <a:gd name="T76" fmla="*/ 0 h 407"/>
              <a:gd name="T77" fmla="*/ 150 w 150"/>
              <a:gd name="T78" fmla="*/ 407 h 4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0" h="407">
                <a:moveTo>
                  <a:pt x="0" y="0"/>
                </a:moveTo>
                <a:lnTo>
                  <a:pt x="20" y="10"/>
                </a:lnTo>
                <a:lnTo>
                  <a:pt x="17" y="34"/>
                </a:lnTo>
                <a:lnTo>
                  <a:pt x="36" y="22"/>
                </a:lnTo>
                <a:lnTo>
                  <a:pt x="33" y="50"/>
                </a:lnTo>
                <a:lnTo>
                  <a:pt x="58" y="46"/>
                </a:lnTo>
                <a:lnTo>
                  <a:pt x="39" y="69"/>
                </a:lnTo>
                <a:lnTo>
                  <a:pt x="91" y="73"/>
                </a:lnTo>
                <a:lnTo>
                  <a:pt x="61" y="101"/>
                </a:lnTo>
                <a:lnTo>
                  <a:pt x="105" y="101"/>
                </a:lnTo>
                <a:lnTo>
                  <a:pt x="75" y="130"/>
                </a:lnTo>
                <a:lnTo>
                  <a:pt x="121" y="127"/>
                </a:lnTo>
                <a:lnTo>
                  <a:pt x="92" y="167"/>
                </a:lnTo>
                <a:lnTo>
                  <a:pt x="133" y="164"/>
                </a:lnTo>
                <a:lnTo>
                  <a:pt x="98" y="199"/>
                </a:lnTo>
                <a:lnTo>
                  <a:pt x="150" y="205"/>
                </a:lnTo>
                <a:lnTo>
                  <a:pt x="105" y="237"/>
                </a:lnTo>
                <a:lnTo>
                  <a:pt x="150" y="250"/>
                </a:lnTo>
                <a:lnTo>
                  <a:pt x="101" y="266"/>
                </a:lnTo>
                <a:lnTo>
                  <a:pt x="146" y="293"/>
                </a:lnTo>
                <a:lnTo>
                  <a:pt x="98" y="312"/>
                </a:lnTo>
                <a:lnTo>
                  <a:pt x="140" y="343"/>
                </a:lnTo>
                <a:lnTo>
                  <a:pt x="98" y="355"/>
                </a:lnTo>
                <a:lnTo>
                  <a:pt x="121" y="382"/>
                </a:lnTo>
                <a:lnTo>
                  <a:pt x="88" y="40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94" name="Text Box 192">
            <a:extLst>
              <a:ext uri="{FF2B5EF4-FFF2-40B4-BE49-F238E27FC236}">
                <a16:creationId xmlns:a16="http://schemas.microsoft.com/office/drawing/2014/main" id="{4B7C5182-98E9-4395-9A78-E3593503764D}"/>
              </a:ext>
            </a:extLst>
          </p:cNvPr>
          <p:cNvSpPr txBox="1">
            <a:spLocks noChangeArrowheads="1"/>
          </p:cNvSpPr>
          <p:nvPr/>
        </p:nvSpPr>
        <p:spPr bwMode="auto">
          <a:xfrm>
            <a:off x="7737475" y="4352707"/>
            <a:ext cx="1104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用户代理</a:t>
            </a:r>
          </a:p>
        </p:txBody>
      </p:sp>
      <p:sp>
        <p:nvSpPr>
          <p:cNvPr id="195" name="Oval 193">
            <a:extLst>
              <a:ext uri="{FF2B5EF4-FFF2-40B4-BE49-F238E27FC236}">
                <a16:creationId xmlns:a16="http://schemas.microsoft.com/office/drawing/2014/main" id="{F6DD52F9-BA62-4A19-917D-1B51A5314E12}"/>
              </a:ext>
            </a:extLst>
          </p:cNvPr>
          <p:cNvSpPr>
            <a:spLocks noChangeArrowheads="1"/>
          </p:cNvSpPr>
          <p:nvPr/>
        </p:nvSpPr>
        <p:spPr bwMode="auto">
          <a:xfrm>
            <a:off x="727075" y="3743107"/>
            <a:ext cx="298450" cy="16192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96" name="Group 194">
            <a:extLst>
              <a:ext uri="{FF2B5EF4-FFF2-40B4-BE49-F238E27FC236}">
                <a16:creationId xmlns:a16="http://schemas.microsoft.com/office/drawing/2014/main" id="{225BFF1D-5FA0-477B-AA04-FCD634920BA6}"/>
              </a:ext>
            </a:extLst>
          </p:cNvPr>
          <p:cNvGrpSpPr>
            <a:grpSpLocks/>
          </p:cNvGrpSpPr>
          <p:nvPr/>
        </p:nvGrpSpPr>
        <p:grpSpPr bwMode="auto">
          <a:xfrm>
            <a:off x="7891463" y="3379569"/>
            <a:ext cx="709612" cy="495300"/>
            <a:chOff x="4993" y="1674"/>
            <a:chExt cx="447" cy="312"/>
          </a:xfrm>
        </p:grpSpPr>
        <p:grpSp>
          <p:nvGrpSpPr>
            <p:cNvPr id="197" name="Group 195">
              <a:extLst>
                <a:ext uri="{FF2B5EF4-FFF2-40B4-BE49-F238E27FC236}">
                  <a16:creationId xmlns:a16="http://schemas.microsoft.com/office/drawing/2014/main" id="{F5289BB4-9F83-44A6-BA03-706F06E8A52B}"/>
                </a:ext>
              </a:extLst>
            </p:cNvPr>
            <p:cNvGrpSpPr>
              <a:grpSpLocks/>
            </p:cNvGrpSpPr>
            <p:nvPr/>
          </p:nvGrpSpPr>
          <p:grpSpPr bwMode="auto">
            <a:xfrm>
              <a:off x="4993" y="1674"/>
              <a:ext cx="345" cy="282"/>
              <a:chOff x="4993" y="1674"/>
              <a:chExt cx="345" cy="282"/>
            </a:xfrm>
          </p:grpSpPr>
          <p:grpSp>
            <p:nvGrpSpPr>
              <p:cNvPr id="230" name="Group 196">
                <a:extLst>
                  <a:ext uri="{FF2B5EF4-FFF2-40B4-BE49-F238E27FC236}">
                    <a16:creationId xmlns:a16="http://schemas.microsoft.com/office/drawing/2014/main" id="{48A0DF99-0DA8-43E1-A08C-3C4444EA5389}"/>
                  </a:ext>
                </a:extLst>
              </p:cNvPr>
              <p:cNvGrpSpPr>
                <a:grpSpLocks/>
              </p:cNvGrpSpPr>
              <p:nvPr/>
            </p:nvGrpSpPr>
            <p:grpSpPr bwMode="auto">
              <a:xfrm>
                <a:off x="4993" y="1674"/>
                <a:ext cx="345" cy="282"/>
                <a:chOff x="4993" y="1674"/>
                <a:chExt cx="345" cy="282"/>
              </a:xfrm>
            </p:grpSpPr>
            <p:grpSp>
              <p:nvGrpSpPr>
                <p:cNvPr id="239" name="Group 197">
                  <a:extLst>
                    <a:ext uri="{FF2B5EF4-FFF2-40B4-BE49-F238E27FC236}">
                      <a16:creationId xmlns:a16="http://schemas.microsoft.com/office/drawing/2014/main" id="{51978C22-E6AC-4EAE-B681-39E550A0222B}"/>
                    </a:ext>
                  </a:extLst>
                </p:cNvPr>
                <p:cNvGrpSpPr>
                  <a:grpSpLocks/>
                </p:cNvGrpSpPr>
                <p:nvPr/>
              </p:nvGrpSpPr>
              <p:grpSpPr bwMode="auto">
                <a:xfrm>
                  <a:off x="4993" y="1833"/>
                  <a:ext cx="345" cy="123"/>
                  <a:chOff x="4993" y="1833"/>
                  <a:chExt cx="345" cy="123"/>
                </a:xfrm>
              </p:grpSpPr>
              <p:sp>
                <p:nvSpPr>
                  <p:cNvPr id="245" name="Freeform 198">
                    <a:extLst>
                      <a:ext uri="{FF2B5EF4-FFF2-40B4-BE49-F238E27FC236}">
                        <a16:creationId xmlns:a16="http://schemas.microsoft.com/office/drawing/2014/main" id="{60353375-250F-49CF-9CAD-03471E2F95A3}"/>
                      </a:ext>
                    </a:extLst>
                  </p:cNvPr>
                  <p:cNvSpPr>
                    <a:spLocks/>
                  </p:cNvSpPr>
                  <p:nvPr/>
                </p:nvSpPr>
                <p:spPr bwMode="auto">
                  <a:xfrm>
                    <a:off x="5140" y="1833"/>
                    <a:ext cx="198" cy="123"/>
                  </a:xfrm>
                  <a:custGeom>
                    <a:avLst/>
                    <a:gdLst>
                      <a:gd name="T0" fmla="*/ 0 w 1188"/>
                      <a:gd name="T1" fmla="*/ 0 h 738"/>
                      <a:gd name="T2" fmla="*/ 0 w 1188"/>
                      <a:gd name="T3" fmla="*/ 0 h 738"/>
                      <a:gd name="T4" fmla="*/ 0 w 1188"/>
                      <a:gd name="T5" fmla="*/ 0 h 738"/>
                      <a:gd name="T6" fmla="*/ 0 w 1188"/>
                      <a:gd name="T7" fmla="*/ 0 h 738"/>
                      <a:gd name="T8" fmla="*/ 0 w 1188"/>
                      <a:gd name="T9" fmla="*/ 0 h 738"/>
                      <a:gd name="T10" fmla="*/ 0 60000 65536"/>
                      <a:gd name="T11" fmla="*/ 0 60000 65536"/>
                      <a:gd name="T12" fmla="*/ 0 60000 65536"/>
                      <a:gd name="T13" fmla="*/ 0 60000 65536"/>
                      <a:gd name="T14" fmla="*/ 0 60000 65536"/>
                      <a:gd name="T15" fmla="*/ 0 w 1188"/>
                      <a:gd name="T16" fmla="*/ 0 h 738"/>
                      <a:gd name="T17" fmla="*/ 1188 w 1188"/>
                      <a:gd name="T18" fmla="*/ 738 h 738"/>
                    </a:gdLst>
                    <a:ahLst/>
                    <a:cxnLst>
                      <a:cxn ang="T10">
                        <a:pos x="T0" y="T1"/>
                      </a:cxn>
                      <a:cxn ang="T11">
                        <a:pos x="T2" y="T3"/>
                      </a:cxn>
                      <a:cxn ang="T12">
                        <a:pos x="T4" y="T5"/>
                      </a:cxn>
                      <a:cxn ang="T13">
                        <a:pos x="T6" y="T7"/>
                      </a:cxn>
                      <a:cxn ang="T14">
                        <a:pos x="T8" y="T9"/>
                      </a:cxn>
                    </a:cxnLst>
                    <a:rect l="T15" t="T16" r="T17" b="T18"/>
                    <a:pathLst>
                      <a:path w="1188" h="738">
                        <a:moveTo>
                          <a:pt x="0" y="225"/>
                        </a:moveTo>
                        <a:lnTo>
                          <a:pt x="0" y="738"/>
                        </a:lnTo>
                        <a:lnTo>
                          <a:pt x="1188" y="360"/>
                        </a:lnTo>
                        <a:lnTo>
                          <a:pt x="1188" y="0"/>
                        </a:lnTo>
                        <a:lnTo>
                          <a:pt x="0" y="225"/>
                        </a:lnTo>
                        <a:close/>
                      </a:path>
                    </a:pathLst>
                  </a:custGeom>
                  <a:solidFill>
                    <a:srgbClr val="A0A0A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6" name="Freeform 199">
                    <a:extLst>
                      <a:ext uri="{FF2B5EF4-FFF2-40B4-BE49-F238E27FC236}">
                        <a16:creationId xmlns:a16="http://schemas.microsoft.com/office/drawing/2014/main" id="{40B2C4C4-4E8B-416B-910C-2C6AD4704E6E}"/>
                      </a:ext>
                    </a:extLst>
                  </p:cNvPr>
                  <p:cNvSpPr>
                    <a:spLocks/>
                  </p:cNvSpPr>
                  <p:nvPr/>
                </p:nvSpPr>
                <p:spPr bwMode="auto">
                  <a:xfrm>
                    <a:off x="4993" y="1862"/>
                    <a:ext cx="147" cy="94"/>
                  </a:xfrm>
                  <a:custGeom>
                    <a:avLst/>
                    <a:gdLst>
                      <a:gd name="T0" fmla="*/ 0 w 882"/>
                      <a:gd name="T1" fmla="*/ 0 h 563"/>
                      <a:gd name="T2" fmla="*/ 0 w 882"/>
                      <a:gd name="T3" fmla="*/ 0 h 563"/>
                      <a:gd name="T4" fmla="*/ 0 w 882"/>
                      <a:gd name="T5" fmla="*/ 0 h 563"/>
                      <a:gd name="T6" fmla="*/ 0 w 882"/>
                      <a:gd name="T7" fmla="*/ 0 h 563"/>
                      <a:gd name="T8" fmla="*/ 0 w 882"/>
                      <a:gd name="T9" fmla="*/ 0 h 563"/>
                      <a:gd name="T10" fmla="*/ 0 60000 65536"/>
                      <a:gd name="T11" fmla="*/ 0 60000 65536"/>
                      <a:gd name="T12" fmla="*/ 0 60000 65536"/>
                      <a:gd name="T13" fmla="*/ 0 60000 65536"/>
                      <a:gd name="T14" fmla="*/ 0 60000 65536"/>
                      <a:gd name="T15" fmla="*/ 0 w 882"/>
                      <a:gd name="T16" fmla="*/ 0 h 563"/>
                      <a:gd name="T17" fmla="*/ 882 w 882"/>
                      <a:gd name="T18" fmla="*/ 563 h 563"/>
                    </a:gdLst>
                    <a:ahLst/>
                    <a:cxnLst>
                      <a:cxn ang="T10">
                        <a:pos x="T0" y="T1"/>
                      </a:cxn>
                      <a:cxn ang="T11">
                        <a:pos x="T2" y="T3"/>
                      </a:cxn>
                      <a:cxn ang="T12">
                        <a:pos x="T4" y="T5"/>
                      </a:cxn>
                      <a:cxn ang="T13">
                        <a:pos x="T6" y="T7"/>
                      </a:cxn>
                      <a:cxn ang="T14">
                        <a:pos x="T8" y="T9"/>
                      </a:cxn>
                    </a:cxnLst>
                    <a:rect l="T15" t="T16" r="T17" b="T18"/>
                    <a:pathLst>
                      <a:path w="882" h="563">
                        <a:moveTo>
                          <a:pt x="882" y="50"/>
                        </a:moveTo>
                        <a:lnTo>
                          <a:pt x="882" y="563"/>
                        </a:lnTo>
                        <a:lnTo>
                          <a:pt x="0" y="436"/>
                        </a:lnTo>
                        <a:lnTo>
                          <a:pt x="0" y="0"/>
                        </a:lnTo>
                        <a:lnTo>
                          <a:pt x="882" y="50"/>
                        </a:lnTo>
                        <a:close/>
                      </a:path>
                    </a:pathLst>
                  </a:custGeom>
                  <a:solidFill>
                    <a:srgbClr val="80808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7" name="Freeform 200">
                    <a:extLst>
                      <a:ext uri="{FF2B5EF4-FFF2-40B4-BE49-F238E27FC236}">
                        <a16:creationId xmlns:a16="http://schemas.microsoft.com/office/drawing/2014/main" id="{02FAD190-C5F1-4418-BF80-1D1D8834876F}"/>
                      </a:ext>
                    </a:extLst>
                  </p:cNvPr>
                  <p:cNvSpPr>
                    <a:spLocks/>
                  </p:cNvSpPr>
                  <p:nvPr/>
                </p:nvSpPr>
                <p:spPr bwMode="auto">
                  <a:xfrm>
                    <a:off x="4993" y="1833"/>
                    <a:ext cx="345" cy="38"/>
                  </a:xfrm>
                  <a:custGeom>
                    <a:avLst/>
                    <a:gdLst>
                      <a:gd name="T0" fmla="*/ 0 w 2070"/>
                      <a:gd name="T1" fmla="*/ 0 h 225"/>
                      <a:gd name="T2" fmla="*/ 0 w 2070"/>
                      <a:gd name="T3" fmla="*/ 0 h 225"/>
                      <a:gd name="T4" fmla="*/ 0 w 2070"/>
                      <a:gd name="T5" fmla="*/ 0 h 225"/>
                      <a:gd name="T6" fmla="*/ 0 w 2070"/>
                      <a:gd name="T7" fmla="*/ 0 h 225"/>
                      <a:gd name="T8" fmla="*/ 0 w 2070"/>
                      <a:gd name="T9" fmla="*/ 0 h 225"/>
                      <a:gd name="T10" fmla="*/ 0 60000 65536"/>
                      <a:gd name="T11" fmla="*/ 0 60000 65536"/>
                      <a:gd name="T12" fmla="*/ 0 60000 65536"/>
                      <a:gd name="T13" fmla="*/ 0 60000 65536"/>
                      <a:gd name="T14" fmla="*/ 0 60000 65536"/>
                      <a:gd name="T15" fmla="*/ 0 w 2070"/>
                      <a:gd name="T16" fmla="*/ 0 h 225"/>
                      <a:gd name="T17" fmla="*/ 2070 w 2070"/>
                      <a:gd name="T18" fmla="*/ 225 h 225"/>
                    </a:gdLst>
                    <a:ahLst/>
                    <a:cxnLst>
                      <a:cxn ang="T10">
                        <a:pos x="T0" y="T1"/>
                      </a:cxn>
                      <a:cxn ang="T11">
                        <a:pos x="T2" y="T3"/>
                      </a:cxn>
                      <a:cxn ang="T12">
                        <a:pos x="T4" y="T5"/>
                      </a:cxn>
                      <a:cxn ang="T13">
                        <a:pos x="T6" y="T7"/>
                      </a:cxn>
                      <a:cxn ang="T14">
                        <a:pos x="T8" y="T9"/>
                      </a:cxn>
                    </a:cxnLst>
                    <a:rect l="T15" t="T16" r="T17" b="T18"/>
                    <a:pathLst>
                      <a:path w="2070" h="225">
                        <a:moveTo>
                          <a:pt x="0" y="175"/>
                        </a:moveTo>
                        <a:lnTo>
                          <a:pt x="892" y="225"/>
                        </a:lnTo>
                        <a:lnTo>
                          <a:pt x="2070" y="0"/>
                        </a:lnTo>
                        <a:lnTo>
                          <a:pt x="1202" y="0"/>
                        </a:lnTo>
                        <a:lnTo>
                          <a:pt x="0" y="175"/>
                        </a:lnTo>
                        <a:close/>
                      </a:path>
                    </a:pathLst>
                  </a:custGeom>
                  <a:solidFill>
                    <a:srgbClr val="C0C0C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240" name="Freeform 201">
                  <a:extLst>
                    <a:ext uri="{FF2B5EF4-FFF2-40B4-BE49-F238E27FC236}">
                      <a16:creationId xmlns:a16="http://schemas.microsoft.com/office/drawing/2014/main" id="{4C0D28E7-858E-4957-9AD9-73EAB14C1C94}"/>
                    </a:ext>
                  </a:extLst>
                </p:cNvPr>
                <p:cNvSpPr>
                  <a:spLocks/>
                </p:cNvSpPr>
                <p:nvPr/>
              </p:nvSpPr>
              <p:spPr bwMode="auto">
                <a:xfrm>
                  <a:off x="5105" y="1823"/>
                  <a:ext cx="126" cy="35"/>
                </a:xfrm>
                <a:custGeom>
                  <a:avLst/>
                  <a:gdLst>
                    <a:gd name="T0" fmla="*/ 0 w 751"/>
                    <a:gd name="T1" fmla="*/ 0 h 210"/>
                    <a:gd name="T2" fmla="*/ 0 w 751"/>
                    <a:gd name="T3" fmla="*/ 0 h 210"/>
                    <a:gd name="T4" fmla="*/ 0 w 751"/>
                    <a:gd name="T5" fmla="*/ 0 h 210"/>
                    <a:gd name="T6" fmla="*/ 0 w 751"/>
                    <a:gd name="T7" fmla="*/ 0 h 210"/>
                    <a:gd name="T8" fmla="*/ 0 w 751"/>
                    <a:gd name="T9" fmla="*/ 0 h 210"/>
                    <a:gd name="T10" fmla="*/ 0 w 751"/>
                    <a:gd name="T11" fmla="*/ 0 h 210"/>
                    <a:gd name="T12" fmla="*/ 0 60000 65536"/>
                    <a:gd name="T13" fmla="*/ 0 60000 65536"/>
                    <a:gd name="T14" fmla="*/ 0 60000 65536"/>
                    <a:gd name="T15" fmla="*/ 0 60000 65536"/>
                    <a:gd name="T16" fmla="*/ 0 60000 65536"/>
                    <a:gd name="T17" fmla="*/ 0 60000 65536"/>
                    <a:gd name="T18" fmla="*/ 0 w 751"/>
                    <a:gd name="T19" fmla="*/ 0 h 210"/>
                    <a:gd name="T20" fmla="*/ 751 w 751"/>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751" h="210">
                      <a:moveTo>
                        <a:pt x="0" y="120"/>
                      </a:moveTo>
                      <a:lnTo>
                        <a:pt x="0" y="188"/>
                      </a:lnTo>
                      <a:lnTo>
                        <a:pt x="351" y="210"/>
                      </a:lnTo>
                      <a:lnTo>
                        <a:pt x="751" y="135"/>
                      </a:lnTo>
                      <a:lnTo>
                        <a:pt x="751" y="0"/>
                      </a:lnTo>
                      <a:lnTo>
                        <a:pt x="0" y="120"/>
                      </a:lnTo>
                      <a:close/>
                    </a:path>
                  </a:pathLst>
                </a:custGeom>
                <a:solidFill>
                  <a:srgbClr val="60606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nvGrpSpPr>
                <p:cNvPr id="241" name="Group 202">
                  <a:extLst>
                    <a:ext uri="{FF2B5EF4-FFF2-40B4-BE49-F238E27FC236}">
                      <a16:creationId xmlns:a16="http://schemas.microsoft.com/office/drawing/2014/main" id="{AA6EFBA4-0608-4450-BBC7-4F9C7B2CC7F6}"/>
                    </a:ext>
                  </a:extLst>
                </p:cNvPr>
                <p:cNvGrpSpPr>
                  <a:grpSpLocks/>
                </p:cNvGrpSpPr>
                <p:nvPr/>
              </p:nvGrpSpPr>
              <p:grpSpPr bwMode="auto">
                <a:xfrm>
                  <a:off x="5020" y="1674"/>
                  <a:ext cx="279" cy="176"/>
                  <a:chOff x="5020" y="1674"/>
                  <a:chExt cx="279" cy="176"/>
                </a:xfrm>
              </p:grpSpPr>
              <p:sp>
                <p:nvSpPr>
                  <p:cNvPr id="242" name="Freeform 203">
                    <a:extLst>
                      <a:ext uri="{FF2B5EF4-FFF2-40B4-BE49-F238E27FC236}">
                        <a16:creationId xmlns:a16="http://schemas.microsoft.com/office/drawing/2014/main" id="{01665810-B851-4430-AD1A-6515DBF8CA4F}"/>
                      </a:ext>
                    </a:extLst>
                  </p:cNvPr>
                  <p:cNvSpPr>
                    <a:spLocks/>
                  </p:cNvSpPr>
                  <p:nvPr/>
                </p:nvSpPr>
                <p:spPr bwMode="auto">
                  <a:xfrm>
                    <a:off x="5139" y="1674"/>
                    <a:ext cx="160" cy="172"/>
                  </a:xfrm>
                  <a:custGeom>
                    <a:avLst/>
                    <a:gdLst>
                      <a:gd name="T0" fmla="*/ 0 w 960"/>
                      <a:gd name="T1" fmla="*/ 0 h 1031"/>
                      <a:gd name="T2" fmla="*/ 0 w 960"/>
                      <a:gd name="T3" fmla="*/ 0 h 1031"/>
                      <a:gd name="T4" fmla="*/ 0 w 960"/>
                      <a:gd name="T5" fmla="*/ 0 h 1031"/>
                      <a:gd name="T6" fmla="*/ 0 w 960"/>
                      <a:gd name="T7" fmla="*/ 0 h 1031"/>
                      <a:gd name="T8" fmla="*/ 0 w 960"/>
                      <a:gd name="T9" fmla="*/ 0 h 1031"/>
                      <a:gd name="T10" fmla="*/ 0 60000 65536"/>
                      <a:gd name="T11" fmla="*/ 0 60000 65536"/>
                      <a:gd name="T12" fmla="*/ 0 60000 65536"/>
                      <a:gd name="T13" fmla="*/ 0 60000 65536"/>
                      <a:gd name="T14" fmla="*/ 0 60000 65536"/>
                      <a:gd name="T15" fmla="*/ 0 w 960"/>
                      <a:gd name="T16" fmla="*/ 0 h 1031"/>
                      <a:gd name="T17" fmla="*/ 960 w 960"/>
                      <a:gd name="T18" fmla="*/ 1031 h 1031"/>
                    </a:gdLst>
                    <a:ahLst/>
                    <a:cxnLst>
                      <a:cxn ang="T10">
                        <a:pos x="T0" y="T1"/>
                      </a:cxn>
                      <a:cxn ang="T11">
                        <a:pos x="T2" y="T3"/>
                      </a:cxn>
                      <a:cxn ang="T12">
                        <a:pos x="T4" y="T5"/>
                      </a:cxn>
                      <a:cxn ang="T13">
                        <a:pos x="T6" y="T7"/>
                      </a:cxn>
                      <a:cxn ang="T14">
                        <a:pos x="T8" y="T9"/>
                      </a:cxn>
                    </a:cxnLst>
                    <a:rect l="T15" t="T16" r="T17" b="T18"/>
                    <a:pathLst>
                      <a:path w="960" h="1031">
                        <a:moveTo>
                          <a:pt x="135" y="1031"/>
                        </a:moveTo>
                        <a:lnTo>
                          <a:pt x="0" y="33"/>
                        </a:lnTo>
                        <a:lnTo>
                          <a:pt x="827" y="0"/>
                        </a:lnTo>
                        <a:lnTo>
                          <a:pt x="960" y="889"/>
                        </a:lnTo>
                        <a:lnTo>
                          <a:pt x="135" y="1031"/>
                        </a:lnTo>
                        <a:close/>
                      </a:path>
                    </a:pathLst>
                  </a:custGeom>
                  <a:solidFill>
                    <a:srgbClr val="A0A0A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3" name="Freeform 204">
                    <a:extLst>
                      <a:ext uri="{FF2B5EF4-FFF2-40B4-BE49-F238E27FC236}">
                        <a16:creationId xmlns:a16="http://schemas.microsoft.com/office/drawing/2014/main" id="{0A90B491-1253-4254-B4CB-35A2CA1738A9}"/>
                      </a:ext>
                    </a:extLst>
                  </p:cNvPr>
                  <p:cNvSpPr>
                    <a:spLocks/>
                  </p:cNvSpPr>
                  <p:nvPr/>
                </p:nvSpPr>
                <p:spPr bwMode="auto">
                  <a:xfrm>
                    <a:off x="5020" y="1679"/>
                    <a:ext cx="141" cy="171"/>
                  </a:xfrm>
                  <a:custGeom>
                    <a:avLst/>
                    <a:gdLst>
                      <a:gd name="T0" fmla="*/ 0 w 850"/>
                      <a:gd name="T1" fmla="*/ 0 h 1026"/>
                      <a:gd name="T2" fmla="*/ 0 w 850"/>
                      <a:gd name="T3" fmla="*/ 0 h 1026"/>
                      <a:gd name="T4" fmla="*/ 0 w 850"/>
                      <a:gd name="T5" fmla="*/ 0 h 1026"/>
                      <a:gd name="T6" fmla="*/ 0 w 850"/>
                      <a:gd name="T7" fmla="*/ 0 h 1026"/>
                      <a:gd name="T8" fmla="*/ 0 w 850"/>
                      <a:gd name="T9" fmla="*/ 0 h 1026"/>
                      <a:gd name="T10" fmla="*/ 0 60000 65536"/>
                      <a:gd name="T11" fmla="*/ 0 60000 65536"/>
                      <a:gd name="T12" fmla="*/ 0 60000 65536"/>
                      <a:gd name="T13" fmla="*/ 0 60000 65536"/>
                      <a:gd name="T14" fmla="*/ 0 60000 65536"/>
                      <a:gd name="T15" fmla="*/ 0 w 850"/>
                      <a:gd name="T16" fmla="*/ 0 h 1026"/>
                      <a:gd name="T17" fmla="*/ 850 w 850"/>
                      <a:gd name="T18" fmla="*/ 1026 h 1026"/>
                    </a:gdLst>
                    <a:ahLst/>
                    <a:cxnLst>
                      <a:cxn ang="T10">
                        <a:pos x="T0" y="T1"/>
                      </a:cxn>
                      <a:cxn ang="T11">
                        <a:pos x="T2" y="T3"/>
                      </a:cxn>
                      <a:cxn ang="T12">
                        <a:pos x="T4" y="T5"/>
                      </a:cxn>
                      <a:cxn ang="T13">
                        <a:pos x="T6" y="T7"/>
                      </a:cxn>
                      <a:cxn ang="T14">
                        <a:pos x="T8" y="T9"/>
                      </a:cxn>
                    </a:cxnLst>
                    <a:rect l="T15" t="T16" r="T17" b="T18"/>
                    <a:pathLst>
                      <a:path w="850" h="1026">
                        <a:moveTo>
                          <a:pt x="715" y="0"/>
                        </a:moveTo>
                        <a:lnTo>
                          <a:pt x="0" y="228"/>
                        </a:lnTo>
                        <a:lnTo>
                          <a:pt x="102" y="1026"/>
                        </a:lnTo>
                        <a:lnTo>
                          <a:pt x="850" y="1000"/>
                        </a:lnTo>
                        <a:lnTo>
                          <a:pt x="715" y="0"/>
                        </a:lnTo>
                        <a:close/>
                      </a:path>
                    </a:pathLst>
                  </a:custGeom>
                  <a:solidFill>
                    <a:srgbClr val="80808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4" name="Freeform 205">
                    <a:extLst>
                      <a:ext uri="{FF2B5EF4-FFF2-40B4-BE49-F238E27FC236}">
                        <a16:creationId xmlns:a16="http://schemas.microsoft.com/office/drawing/2014/main" id="{854EA7A9-AC65-4ED7-8F4D-596A666E9F4D}"/>
                      </a:ext>
                    </a:extLst>
                  </p:cNvPr>
                  <p:cNvSpPr>
                    <a:spLocks/>
                  </p:cNvSpPr>
                  <p:nvPr/>
                </p:nvSpPr>
                <p:spPr bwMode="auto">
                  <a:xfrm>
                    <a:off x="5166" y="1691"/>
                    <a:ext cx="115" cy="129"/>
                  </a:xfrm>
                  <a:custGeom>
                    <a:avLst/>
                    <a:gdLst>
                      <a:gd name="T0" fmla="*/ 0 w 689"/>
                      <a:gd name="T1" fmla="*/ 0 h 778"/>
                      <a:gd name="T2" fmla="*/ 0 w 689"/>
                      <a:gd name="T3" fmla="*/ 0 h 778"/>
                      <a:gd name="T4" fmla="*/ 0 w 689"/>
                      <a:gd name="T5" fmla="*/ 0 h 778"/>
                      <a:gd name="T6" fmla="*/ 0 w 689"/>
                      <a:gd name="T7" fmla="*/ 0 h 778"/>
                      <a:gd name="T8" fmla="*/ 0 w 689"/>
                      <a:gd name="T9" fmla="*/ 0 h 778"/>
                      <a:gd name="T10" fmla="*/ 0 60000 65536"/>
                      <a:gd name="T11" fmla="*/ 0 60000 65536"/>
                      <a:gd name="T12" fmla="*/ 0 60000 65536"/>
                      <a:gd name="T13" fmla="*/ 0 60000 65536"/>
                      <a:gd name="T14" fmla="*/ 0 60000 65536"/>
                      <a:gd name="T15" fmla="*/ 0 w 689"/>
                      <a:gd name="T16" fmla="*/ 0 h 778"/>
                      <a:gd name="T17" fmla="*/ 689 w 689"/>
                      <a:gd name="T18" fmla="*/ 778 h 778"/>
                    </a:gdLst>
                    <a:ahLst/>
                    <a:cxnLst>
                      <a:cxn ang="T10">
                        <a:pos x="T0" y="T1"/>
                      </a:cxn>
                      <a:cxn ang="T11">
                        <a:pos x="T2" y="T3"/>
                      </a:cxn>
                      <a:cxn ang="T12">
                        <a:pos x="T4" y="T5"/>
                      </a:cxn>
                      <a:cxn ang="T13">
                        <a:pos x="T6" y="T7"/>
                      </a:cxn>
                      <a:cxn ang="T14">
                        <a:pos x="T8" y="T9"/>
                      </a:cxn>
                    </a:cxnLst>
                    <a:rect l="T15" t="T16" r="T17" b="T18"/>
                    <a:pathLst>
                      <a:path w="689" h="778">
                        <a:moveTo>
                          <a:pt x="0" y="36"/>
                        </a:moveTo>
                        <a:lnTo>
                          <a:pt x="98" y="778"/>
                        </a:lnTo>
                        <a:lnTo>
                          <a:pt x="689" y="689"/>
                        </a:lnTo>
                        <a:lnTo>
                          <a:pt x="587" y="0"/>
                        </a:lnTo>
                        <a:lnTo>
                          <a:pt x="0" y="36"/>
                        </a:lnTo>
                        <a:close/>
                      </a:path>
                    </a:pathLst>
                  </a:custGeom>
                  <a:solidFill>
                    <a:srgbClr val="00C0C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nvGrpSpPr>
              <p:cNvPr id="231" name="Group 206">
                <a:extLst>
                  <a:ext uri="{FF2B5EF4-FFF2-40B4-BE49-F238E27FC236}">
                    <a16:creationId xmlns:a16="http://schemas.microsoft.com/office/drawing/2014/main" id="{CE9F6D84-34DD-4F9C-8121-00339F7CEDD1}"/>
                  </a:ext>
                </a:extLst>
              </p:cNvPr>
              <p:cNvGrpSpPr>
                <a:grpSpLocks/>
              </p:cNvGrpSpPr>
              <p:nvPr/>
            </p:nvGrpSpPr>
            <p:grpSpPr bwMode="auto">
              <a:xfrm>
                <a:off x="5212" y="1846"/>
                <a:ext cx="113" cy="80"/>
                <a:chOff x="5212" y="1846"/>
                <a:chExt cx="113" cy="80"/>
              </a:xfrm>
            </p:grpSpPr>
            <p:sp>
              <p:nvSpPr>
                <p:cNvPr id="232" name="Freeform 207">
                  <a:extLst>
                    <a:ext uri="{FF2B5EF4-FFF2-40B4-BE49-F238E27FC236}">
                      <a16:creationId xmlns:a16="http://schemas.microsoft.com/office/drawing/2014/main" id="{52F5DF9D-9605-4551-A7B9-B7A499A96A3E}"/>
                    </a:ext>
                  </a:extLst>
                </p:cNvPr>
                <p:cNvSpPr>
                  <a:spLocks/>
                </p:cNvSpPr>
                <p:nvPr/>
              </p:nvSpPr>
              <p:spPr bwMode="auto">
                <a:xfrm>
                  <a:off x="5212" y="1846"/>
                  <a:ext cx="112" cy="80"/>
                </a:xfrm>
                <a:custGeom>
                  <a:avLst/>
                  <a:gdLst>
                    <a:gd name="T0" fmla="*/ 0 w 674"/>
                    <a:gd name="T1" fmla="*/ 0 h 482"/>
                    <a:gd name="T2" fmla="*/ 0 w 674"/>
                    <a:gd name="T3" fmla="*/ 0 h 482"/>
                    <a:gd name="T4" fmla="*/ 0 w 674"/>
                    <a:gd name="T5" fmla="*/ 0 h 482"/>
                    <a:gd name="T6" fmla="*/ 0 w 674"/>
                    <a:gd name="T7" fmla="*/ 0 h 482"/>
                    <a:gd name="T8" fmla="*/ 0 w 674"/>
                    <a:gd name="T9" fmla="*/ 0 h 482"/>
                    <a:gd name="T10" fmla="*/ 0 60000 65536"/>
                    <a:gd name="T11" fmla="*/ 0 60000 65536"/>
                    <a:gd name="T12" fmla="*/ 0 60000 65536"/>
                    <a:gd name="T13" fmla="*/ 0 60000 65536"/>
                    <a:gd name="T14" fmla="*/ 0 60000 65536"/>
                    <a:gd name="T15" fmla="*/ 0 w 674"/>
                    <a:gd name="T16" fmla="*/ 0 h 482"/>
                    <a:gd name="T17" fmla="*/ 674 w 674"/>
                    <a:gd name="T18" fmla="*/ 482 h 482"/>
                  </a:gdLst>
                  <a:ahLst/>
                  <a:cxnLst>
                    <a:cxn ang="T10">
                      <a:pos x="T0" y="T1"/>
                    </a:cxn>
                    <a:cxn ang="T11">
                      <a:pos x="T2" y="T3"/>
                    </a:cxn>
                    <a:cxn ang="T12">
                      <a:pos x="T4" y="T5"/>
                    </a:cxn>
                    <a:cxn ang="T13">
                      <a:pos x="T6" y="T7"/>
                    </a:cxn>
                    <a:cxn ang="T14">
                      <a:pos x="T8" y="T9"/>
                    </a:cxn>
                  </a:cxnLst>
                  <a:rect l="T15" t="T16" r="T17" b="T18"/>
                  <a:pathLst>
                    <a:path w="674" h="482">
                      <a:moveTo>
                        <a:pt x="674" y="0"/>
                      </a:moveTo>
                      <a:lnTo>
                        <a:pt x="0" y="143"/>
                      </a:lnTo>
                      <a:lnTo>
                        <a:pt x="0" y="482"/>
                      </a:lnTo>
                      <a:lnTo>
                        <a:pt x="674" y="271"/>
                      </a:lnTo>
                      <a:lnTo>
                        <a:pt x="674" y="0"/>
                      </a:lnTo>
                      <a:close/>
                    </a:path>
                  </a:pathLst>
                </a:custGeom>
                <a:solidFill>
                  <a:srgbClr val="40404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3" name="Line 208">
                  <a:extLst>
                    <a:ext uri="{FF2B5EF4-FFF2-40B4-BE49-F238E27FC236}">
                      <a16:creationId xmlns:a16="http://schemas.microsoft.com/office/drawing/2014/main" id="{90623465-5AD6-4D87-9D26-035E2588AD75}"/>
                    </a:ext>
                  </a:extLst>
                </p:cNvPr>
                <p:cNvSpPr>
                  <a:spLocks noChangeShapeType="1"/>
                </p:cNvSpPr>
                <p:nvPr/>
              </p:nvSpPr>
              <p:spPr bwMode="auto">
                <a:xfrm flipV="1">
                  <a:off x="5286" y="1866"/>
                  <a:ext cx="30" cy="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4" name="Line 209">
                  <a:extLst>
                    <a:ext uri="{FF2B5EF4-FFF2-40B4-BE49-F238E27FC236}">
                      <a16:creationId xmlns:a16="http://schemas.microsoft.com/office/drawing/2014/main" id="{A5972DC4-77B1-48C3-8CDC-B1BFF13F6E2E}"/>
                    </a:ext>
                  </a:extLst>
                </p:cNvPr>
                <p:cNvSpPr>
                  <a:spLocks noChangeShapeType="1"/>
                </p:cNvSpPr>
                <p:nvPr/>
              </p:nvSpPr>
              <p:spPr bwMode="auto">
                <a:xfrm flipH="1">
                  <a:off x="5231" y="1876"/>
                  <a:ext cx="39" cy="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5" name="Line 210">
                  <a:extLst>
                    <a:ext uri="{FF2B5EF4-FFF2-40B4-BE49-F238E27FC236}">
                      <a16:creationId xmlns:a16="http://schemas.microsoft.com/office/drawing/2014/main" id="{A4A189ED-FA54-4A2E-9C2A-701C5CE598CF}"/>
                    </a:ext>
                  </a:extLst>
                </p:cNvPr>
                <p:cNvSpPr>
                  <a:spLocks noChangeShapeType="1"/>
                </p:cNvSpPr>
                <p:nvPr/>
              </p:nvSpPr>
              <p:spPr bwMode="auto">
                <a:xfrm>
                  <a:off x="5277" y="1856"/>
                  <a:ext cx="1" cy="5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6" name="Line 211">
                  <a:extLst>
                    <a:ext uri="{FF2B5EF4-FFF2-40B4-BE49-F238E27FC236}">
                      <a16:creationId xmlns:a16="http://schemas.microsoft.com/office/drawing/2014/main" id="{A75CB0FE-72A0-4001-9ECB-CE685FF936C0}"/>
                    </a:ext>
                  </a:extLst>
                </p:cNvPr>
                <p:cNvSpPr>
                  <a:spLocks noChangeShapeType="1"/>
                </p:cNvSpPr>
                <p:nvPr/>
              </p:nvSpPr>
              <p:spPr bwMode="auto">
                <a:xfrm>
                  <a:off x="5223" y="1868"/>
                  <a:ext cx="1" cy="5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7" name="Line 212">
                  <a:extLst>
                    <a:ext uri="{FF2B5EF4-FFF2-40B4-BE49-F238E27FC236}">
                      <a16:creationId xmlns:a16="http://schemas.microsoft.com/office/drawing/2014/main" id="{3176992D-2FC6-49A3-895F-1FFE71E2028C}"/>
                    </a:ext>
                  </a:extLst>
                </p:cNvPr>
                <p:cNvSpPr>
                  <a:spLocks noChangeShapeType="1"/>
                </p:cNvSpPr>
                <p:nvPr/>
              </p:nvSpPr>
              <p:spPr bwMode="auto">
                <a:xfrm flipH="1">
                  <a:off x="5223" y="1867"/>
                  <a:ext cx="102"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8" name="Line 213">
                  <a:extLst>
                    <a:ext uri="{FF2B5EF4-FFF2-40B4-BE49-F238E27FC236}">
                      <a16:creationId xmlns:a16="http://schemas.microsoft.com/office/drawing/2014/main" id="{49609A0C-A6B1-41E8-8AED-B65309995A8F}"/>
                    </a:ext>
                  </a:extLst>
                </p:cNvPr>
                <p:cNvSpPr>
                  <a:spLocks noChangeShapeType="1"/>
                </p:cNvSpPr>
                <p:nvPr/>
              </p:nvSpPr>
              <p:spPr bwMode="auto">
                <a:xfrm flipV="1">
                  <a:off x="5223" y="1860"/>
                  <a:ext cx="102"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nvGrpSpPr>
            <p:cNvPr id="198" name="Group 214">
              <a:extLst>
                <a:ext uri="{FF2B5EF4-FFF2-40B4-BE49-F238E27FC236}">
                  <a16:creationId xmlns:a16="http://schemas.microsoft.com/office/drawing/2014/main" id="{A773A2A5-DB0D-4AC1-8292-409062865FA0}"/>
                </a:ext>
              </a:extLst>
            </p:cNvPr>
            <p:cNvGrpSpPr>
              <a:grpSpLocks/>
            </p:cNvGrpSpPr>
            <p:nvPr/>
          </p:nvGrpSpPr>
          <p:grpSpPr bwMode="auto">
            <a:xfrm>
              <a:off x="5170" y="1848"/>
              <a:ext cx="270" cy="138"/>
              <a:chOff x="5170" y="1848"/>
              <a:chExt cx="270" cy="138"/>
            </a:xfrm>
          </p:grpSpPr>
          <p:grpSp>
            <p:nvGrpSpPr>
              <p:cNvPr id="199" name="Group 215">
                <a:extLst>
                  <a:ext uri="{FF2B5EF4-FFF2-40B4-BE49-F238E27FC236}">
                    <a16:creationId xmlns:a16="http://schemas.microsoft.com/office/drawing/2014/main" id="{0B8D7E52-5E60-4C40-A916-250F21BE6453}"/>
                  </a:ext>
                </a:extLst>
              </p:cNvPr>
              <p:cNvGrpSpPr>
                <a:grpSpLocks/>
              </p:cNvGrpSpPr>
              <p:nvPr/>
            </p:nvGrpSpPr>
            <p:grpSpPr bwMode="auto">
              <a:xfrm>
                <a:off x="5188" y="1923"/>
                <a:ext cx="43" cy="32"/>
                <a:chOff x="5188" y="1923"/>
                <a:chExt cx="43" cy="32"/>
              </a:xfrm>
            </p:grpSpPr>
            <p:sp>
              <p:nvSpPr>
                <p:cNvPr id="228" name="Freeform 216">
                  <a:extLst>
                    <a:ext uri="{FF2B5EF4-FFF2-40B4-BE49-F238E27FC236}">
                      <a16:creationId xmlns:a16="http://schemas.microsoft.com/office/drawing/2014/main" id="{FB42E6D3-8C7B-4016-8C07-E997891AE516}"/>
                    </a:ext>
                  </a:extLst>
                </p:cNvPr>
                <p:cNvSpPr>
                  <a:spLocks/>
                </p:cNvSpPr>
                <p:nvPr/>
              </p:nvSpPr>
              <p:spPr bwMode="auto">
                <a:xfrm>
                  <a:off x="5188" y="1923"/>
                  <a:ext cx="12" cy="32"/>
                </a:xfrm>
                <a:custGeom>
                  <a:avLst/>
                  <a:gdLst>
                    <a:gd name="T0" fmla="*/ 0 w 75"/>
                    <a:gd name="T1" fmla="*/ 0 h 194"/>
                    <a:gd name="T2" fmla="*/ 0 w 75"/>
                    <a:gd name="T3" fmla="*/ 0 h 194"/>
                    <a:gd name="T4" fmla="*/ 0 w 75"/>
                    <a:gd name="T5" fmla="*/ 0 h 194"/>
                    <a:gd name="T6" fmla="*/ 0 w 75"/>
                    <a:gd name="T7" fmla="*/ 0 h 194"/>
                    <a:gd name="T8" fmla="*/ 0 w 75"/>
                    <a:gd name="T9" fmla="*/ 0 h 194"/>
                    <a:gd name="T10" fmla="*/ 0 60000 65536"/>
                    <a:gd name="T11" fmla="*/ 0 60000 65536"/>
                    <a:gd name="T12" fmla="*/ 0 60000 65536"/>
                    <a:gd name="T13" fmla="*/ 0 60000 65536"/>
                    <a:gd name="T14" fmla="*/ 0 60000 65536"/>
                    <a:gd name="T15" fmla="*/ 0 w 75"/>
                    <a:gd name="T16" fmla="*/ 0 h 194"/>
                    <a:gd name="T17" fmla="*/ 75 w 75"/>
                    <a:gd name="T18" fmla="*/ 194 h 194"/>
                  </a:gdLst>
                  <a:ahLst/>
                  <a:cxnLst>
                    <a:cxn ang="T10">
                      <a:pos x="T0" y="T1"/>
                    </a:cxn>
                    <a:cxn ang="T11">
                      <a:pos x="T2" y="T3"/>
                    </a:cxn>
                    <a:cxn ang="T12">
                      <a:pos x="T4" y="T5"/>
                    </a:cxn>
                    <a:cxn ang="T13">
                      <a:pos x="T6" y="T7"/>
                    </a:cxn>
                    <a:cxn ang="T14">
                      <a:pos x="T8" y="T9"/>
                    </a:cxn>
                  </a:cxnLst>
                  <a:rect l="T15" t="T16" r="T17" b="T18"/>
                  <a:pathLst>
                    <a:path w="75" h="194">
                      <a:moveTo>
                        <a:pt x="23" y="0"/>
                      </a:moveTo>
                      <a:lnTo>
                        <a:pt x="0" y="183"/>
                      </a:lnTo>
                      <a:lnTo>
                        <a:pt x="55" y="194"/>
                      </a:lnTo>
                      <a:lnTo>
                        <a:pt x="75" y="8"/>
                      </a:lnTo>
                      <a:lnTo>
                        <a:pt x="23" y="0"/>
                      </a:lnTo>
                      <a:close/>
                    </a:path>
                  </a:pathLst>
                </a:custGeom>
                <a:solidFill>
                  <a:srgbClr val="60606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9" name="Freeform 217">
                  <a:extLst>
                    <a:ext uri="{FF2B5EF4-FFF2-40B4-BE49-F238E27FC236}">
                      <a16:creationId xmlns:a16="http://schemas.microsoft.com/office/drawing/2014/main" id="{0A6A2D7A-310E-4C8A-B58B-7DA784CC372E}"/>
                    </a:ext>
                  </a:extLst>
                </p:cNvPr>
                <p:cNvSpPr>
                  <a:spLocks/>
                </p:cNvSpPr>
                <p:nvPr/>
              </p:nvSpPr>
              <p:spPr bwMode="auto">
                <a:xfrm>
                  <a:off x="5197" y="1927"/>
                  <a:ext cx="34" cy="28"/>
                </a:xfrm>
                <a:custGeom>
                  <a:avLst/>
                  <a:gdLst>
                    <a:gd name="T0" fmla="*/ 0 w 206"/>
                    <a:gd name="T1" fmla="*/ 0 h 168"/>
                    <a:gd name="T2" fmla="*/ 0 w 206"/>
                    <a:gd name="T3" fmla="*/ 0 h 168"/>
                    <a:gd name="T4" fmla="*/ 0 w 206"/>
                    <a:gd name="T5" fmla="*/ 0 h 168"/>
                    <a:gd name="T6" fmla="*/ 0 w 206"/>
                    <a:gd name="T7" fmla="*/ 0 h 168"/>
                    <a:gd name="T8" fmla="*/ 0 w 206"/>
                    <a:gd name="T9" fmla="*/ 0 h 168"/>
                    <a:gd name="T10" fmla="*/ 0 w 206"/>
                    <a:gd name="T11" fmla="*/ 0 h 168"/>
                    <a:gd name="T12" fmla="*/ 0 w 206"/>
                    <a:gd name="T13" fmla="*/ 0 h 168"/>
                    <a:gd name="T14" fmla="*/ 0 60000 65536"/>
                    <a:gd name="T15" fmla="*/ 0 60000 65536"/>
                    <a:gd name="T16" fmla="*/ 0 60000 65536"/>
                    <a:gd name="T17" fmla="*/ 0 60000 65536"/>
                    <a:gd name="T18" fmla="*/ 0 60000 65536"/>
                    <a:gd name="T19" fmla="*/ 0 60000 65536"/>
                    <a:gd name="T20" fmla="*/ 0 60000 65536"/>
                    <a:gd name="T21" fmla="*/ 0 w 206"/>
                    <a:gd name="T22" fmla="*/ 0 h 168"/>
                    <a:gd name="T23" fmla="*/ 206 w 206"/>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 h="168">
                      <a:moveTo>
                        <a:pt x="17" y="5"/>
                      </a:moveTo>
                      <a:lnTo>
                        <a:pt x="0" y="168"/>
                      </a:lnTo>
                      <a:lnTo>
                        <a:pt x="206" y="84"/>
                      </a:lnTo>
                      <a:lnTo>
                        <a:pt x="126" y="58"/>
                      </a:lnTo>
                      <a:lnTo>
                        <a:pt x="52" y="97"/>
                      </a:lnTo>
                      <a:lnTo>
                        <a:pt x="75" y="0"/>
                      </a:lnTo>
                      <a:lnTo>
                        <a:pt x="17" y="5"/>
                      </a:lnTo>
                      <a:close/>
                    </a:path>
                  </a:pathLst>
                </a:custGeom>
                <a:solidFill>
                  <a:srgbClr val="40404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200" name="Group 218">
                <a:extLst>
                  <a:ext uri="{FF2B5EF4-FFF2-40B4-BE49-F238E27FC236}">
                    <a16:creationId xmlns:a16="http://schemas.microsoft.com/office/drawing/2014/main" id="{F7A82CC7-C20E-4499-A8B5-ADD8BDE4C35C}"/>
                  </a:ext>
                </a:extLst>
              </p:cNvPr>
              <p:cNvGrpSpPr>
                <a:grpSpLocks/>
              </p:cNvGrpSpPr>
              <p:nvPr/>
            </p:nvGrpSpPr>
            <p:grpSpPr bwMode="auto">
              <a:xfrm>
                <a:off x="5170" y="1848"/>
                <a:ext cx="270" cy="138"/>
                <a:chOff x="5170" y="1848"/>
                <a:chExt cx="270" cy="138"/>
              </a:xfrm>
            </p:grpSpPr>
            <p:sp>
              <p:nvSpPr>
                <p:cNvPr id="201" name="Freeform 219">
                  <a:extLst>
                    <a:ext uri="{FF2B5EF4-FFF2-40B4-BE49-F238E27FC236}">
                      <a16:creationId xmlns:a16="http://schemas.microsoft.com/office/drawing/2014/main" id="{5BB5BF38-213B-431A-A41A-450894D74986}"/>
                    </a:ext>
                  </a:extLst>
                </p:cNvPr>
                <p:cNvSpPr>
                  <a:spLocks/>
                </p:cNvSpPr>
                <p:nvPr/>
              </p:nvSpPr>
              <p:spPr bwMode="auto">
                <a:xfrm>
                  <a:off x="5175" y="1848"/>
                  <a:ext cx="264" cy="122"/>
                </a:xfrm>
                <a:custGeom>
                  <a:avLst/>
                  <a:gdLst>
                    <a:gd name="T0" fmla="*/ 0 w 1583"/>
                    <a:gd name="T1" fmla="*/ 0 h 729"/>
                    <a:gd name="T2" fmla="*/ 0 w 1583"/>
                    <a:gd name="T3" fmla="*/ 0 h 729"/>
                    <a:gd name="T4" fmla="*/ 0 w 1583"/>
                    <a:gd name="T5" fmla="*/ 0 h 729"/>
                    <a:gd name="T6" fmla="*/ 0 w 1583"/>
                    <a:gd name="T7" fmla="*/ 0 h 729"/>
                    <a:gd name="T8" fmla="*/ 0 w 1583"/>
                    <a:gd name="T9" fmla="*/ 0 h 729"/>
                    <a:gd name="T10" fmla="*/ 0 60000 65536"/>
                    <a:gd name="T11" fmla="*/ 0 60000 65536"/>
                    <a:gd name="T12" fmla="*/ 0 60000 65536"/>
                    <a:gd name="T13" fmla="*/ 0 60000 65536"/>
                    <a:gd name="T14" fmla="*/ 0 60000 65536"/>
                    <a:gd name="T15" fmla="*/ 0 w 1583"/>
                    <a:gd name="T16" fmla="*/ 0 h 729"/>
                    <a:gd name="T17" fmla="*/ 1583 w 1583"/>
                    <a:gd name="T18" fmla="*/ 729 h 729"/>
                  </a:gdLst>
                  <a:ahLst/>
                  <a:cxnLst>
                    <a:cxn ang="T10">
                      <a:pos x="T0" y="T1"/>
                    </a:cxn>
                    <a:cxn ang="T11">
                      <a:pos x="T2" y="T3"/>
                    </a:cxn>
                    <a:cxn ang="T12">
                      <a:pos x="T4" y="T5"/>
                    </a:cxn>
                    <a:cxn ang="T13">
                      <a:pos x="T6" y="T7"/>
                    </a:cxn>
                    <a:cxn ang="T14">
                      <a:pos x="T8" y="T9"/>
                    </a:cxn>
                  </a:cxnLst>
                  <a:rect l="T15" t="T16" r="T17" b="T18"/>
                  <a:pathLst>
                    <a:path w="1583" h="729">
                      <a:moveTo>
                        <a:pt x="0" y="309"/>
                      </a:moveTo>
                      <a:lnTo>
                        <a:pt x="759" y="729"/>
                      </a:lnTo>
                      <a:lnTo>
                        <a:pt x="1583" y="318"/>
                      </a:lnTo>
                      <a:lnTo>
                        <a:pt x="951" y="0"/>
                      </a:lnTo>
                      <a:lnTo>
                        <a:pt x="0" y="309"/>
                      </a:lnTo>
                      <a:close/>
                    </a:path>
                  </a:pathLst>
                </a:custGeom>
                <a:solidFill>
                  <a:srgbClr val="80808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2" name="Freeform 220">
                  <a:extLst>
                    <a:ext uri="{FF2B5EF4-FFF2-40B4-BE49-F238E27FC236}">
                      <a16:creationId xmlns:a16="http://schemas.microsoft.com/office/drawing/2014/main" id="{6E9C83A9-F17A-4D18-B040-1CDF2D8C605E}"/>
                    </a:ext>
                  </a:extLst>
                </p:cNvPr>
                <p:cNvSpPr>
                  <a:spLocks/>
                </p:cNvSpPr>
                <p:nvPr/>
              </p:nvSpPr>
              <p:spPr bwMode="auto">
                <a:xfrm>
                  <a:off x="5170" y="1899"/>
                  <a:ext cx="133" cy="86"/>
                </a:xfrm>
                <a:custGeom>
                  <a:avLst/>
                  <a:gdLst>
                    <a:gd name="T0" fmla="*/ 0 w 792"/>
                    <a:gd name="T1" fmla="*/ 0 h 516"/>
                    <a:gd name="T2" fmla="*/ 0 w 792"/>
                    <a:gd name="T3" fmla="*/ 0 h 516"/>
                    <a:gd name="T4" fmla="*/ 0 w 792"/>
                    <a:gd name="T5" fmla="*/ 0 h 516"/>
                    <a:gd name="T6" fmla="*/ 0 w 792"/>
                    <a:gd name="T7" fmla="*/ 0 h 516"/>
                    <a:gd name="T8" fmla="*/ 0 w 792"/>
                    <a:gd name="T9" fmla="*/ 0 h 516"/>
                    <a:gd name="T10" fmla="*/ 0 60000 65536"/>
                    <a:gd name="T11" fmla="*/ 0 60000 65536"/>
                    <a:gd name="T12" fmla="*/ 0 60000 65536"/>
                    <a:gd name="T13" fmla="*/ 0 60000 65536"/>
                    <a:gd name="T14" fmla="*/ 0 60000 65536"/>
                    <a:gd name="T15" fmla="*/ 0 w 792"/>
                    <a:gd name="T16" fmla="*/ 0 h 516"/>
                    <a:gd name="T17" fmla="*/ 792 w 792"/>
                    <a:gd name="T18" fmla="*/ 516 h 516"/>
                  </a:gdLst>
                  <a:ahLst/>
                  <a:cxnLst>
                    <a:cxn ang="T10">
                      <a:pos x="T0" y="T1"/>
                    </a:cxn>
                    <a:cxn ang="T11">
                      <a:pos x="T2" y="T3"/>
                    </a:cxn>
                    <a:cxn ang="T12">
                      <a:pos x="T4" y="T5"/>
                    </a:cxn>
                    <a:cxn ang="T13">
                      <a:pos x="T6" y="T7"/>
                    </a:cxn>
                    <a:cxn ang="T14">
                      <a:pos x="T8" y="T9"/>
                    </a:cxn>
                  </a:cxnLst>
                  <a:rect l="T15" t="T16" r="T17" b="T18"/>
                  <a:pathLst>
                    <a:path w="792" h="516">
                      <a:moveTo>
                        <a:pt x="28" y="0"/>
                      </a:moveTo>
                      <a:lnTo>
                        <a:pt x="792" y="426"/>
                      </a:lnTo>
                      <a:lnTo>
                        <a:pt x="770" y="516"/>
                      </a:lnTo>
                      <a:lnTo>
                        <a:pt x="0" y="82"/>
                      </a:lnTo>
                      <a:lnTo>
                        <a:pt x="28" y="0"/>
                      </a:lnTo>
                      <a:close/>
                    </a:path>
                  </a:pathLst>
                </a:custGeom>
                <a:solidFill>
                  <a:srgbClr val="60606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3" name="Freeform 221">
                  <a:extLst>
                    <a:ext uri="{FF2B5EF4-FFF2-40B4-BE49-F238E27FC236}">
                      <a16:creationId xmlns:a16="http://schemas.microsoft.com/office/drawing/2014/main" id="{2279742E-2E26-4E62-B4C7-C4A3FBA7E3DC}"/>
                    </a:ext>
                  </a:extLst>
                </p:cNvPr>
                <p:cNvSpPr>
                  <a:spLocks/>
                </p:cNvSpPr>
                <p:nvPr/>
              </p:nvSpPr>
              <p:spPr bwMode="auto">
                <a:xfrm>
                  <a:off x="5299" y="1901"/>
                  <a:ext cx="141" cy="85"/>
                </a:xfrm>
                <a:custGeom>
                  <a:avLst/>
                  <a:gdLst>
                    <a:gd name="T0" fmla="*/ 0 w 846"/>
                    <a:gd name="T1" fmla="*/ 0 h 507"/>
                    <a:gd name="T2" fmla="*/ 0 w 846"/>
                    <a:gd name="T3" fmla="*/ 0 h 507"/>
                    <a:gd name="T4" fmla="*/ 0 w 846"/>
                    <a:gd name="T5" fmla="*/ 0 h 507"/>
                    <a:gd name="T6" fmla="*/ 0 w 846"/>
                    <a:gd name="T7" fmla="*/ 0 h 507"/>
                    <a:gd name="T8" fmla="*/ 0 w 846"/>
                    <a:gd name="T9" fmla="*/ 0 h 507"/>
                    <a:gd name="T10" fmla="*/ 0 60000 65536"/>
                    <a:gd name="T11" fmla="*/ 0 60000 65536"/>
                    <a:gd name="T12" fmla="*/ 0 60000 65536"/>
                    <a:gd name="T13" fmla="*/ 0 60000 65536"/>
                    <a:gd name="T14" fmla="*/ 0 60000 65536"/>
                    <a:gd name="T15" fmla="*/ 0 w 846"/>
                    <a:gd name="T16" fmla="*/ 0 h 507"/>
                    <a:gd name="T17" fmla="*/ 846 w 846"/>
                    <a:gd name="T18" fmla="*/ 507 h 507"/>
                  </a:gdLst>
                  <a:ahLst/>
                  <a:cxnLst>
                    <a:cxn ang="T10">
                      <a:pos x="T0" y="T1"/>
                    </a:cxn>
                    <a:cxn ang="T11">
                      <a:pos x="T2" y="T3"/>
                    </a:cxn>
                    <a:cxn ang="T12">
                      <a:pos x="T4" y="T5"/>
                    </a:cxn>
                    <a:cxn ang="T13">
                      <a:pos x="T6" y="T7"/>
                    </a:cxn>
                    <a:cxn ang="T14">
                      <a:pos x="T8" y="T9"/>
                    </a:cxn>
                  </a:cxnLst>
                  <a:rect l="T15" t="T16" r="T17" b="T18"/>
                  <a:pathLst>
                    <a:path w="846" h="507">
                      <a:moveTo>
                        <a:pt x="0" y="507"/>
                      </a:moveTo>
                      <a:lnTo>
                        <a:pt x="25" y="411"/>
                      </a:lnTo>
                      <a:lnTo>
                        <a:pt x="846" y="0"/>
                      </a:lnTo>
                      <a:lnTo>
                        <a:pt x="817" y="76"/>
                      </a:lnTo>
                      <a:lnTo>
                        <a:pt x="0" y="507"/>
                      </a:lnTo>
                      <a:close/>
                    </a:path>
                  </a:pathLst>
                </a:custGeom>
                <a:solidFill>
                  <a:srgbClr val="40404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4" name="Freeform 222">
                  <a:extLst>
                    <a:ext uri="{FF2B5EF4-FFF2-40B4-BE49-F238E27FC236}">
                      <a16:creationId xmlns:a16="http://schemas.microsoft.com/office/drawing/2014/main" id="{20624C6B-4B64-4BB7-AC6D-CE84C57013F7}"/>
                    </a:ext>
                  </a:extLst>
                </p:cNvPr>
                <p:cNvSpPr>
                  <a:spLocks/>
                </p:cNvSpPr>
                <p:nvPr/>
              </p:nvSpPr>
              <p:spPr bwMode="auto">
                <a:xfrm>
                  <a:off x="5227" y="1905"/>
                  <a:ext cx="106" cy="54"/>
                </a:xfrm>
                <a:custGeom>
                  <a:avLst/>
                  <a:gdLst>
                    <a:gd name="T0" fmla="*/ 0 w 637"/>
                    <a:gd name="T1" fmla="*/ 0 h 321"/>
                    <a:gd name="T2" fmla="*/ 0 w 637"/>
                    <a:gd name="T3" fmla="*/ 0 h 321"/>
                    <a:gd name="T4" fmla="*/ 0 w 637"/>
                    <a:gd name="T5" fmla="*/ 0 h 321"/>
                    <a:gd name="T6" fmla="*/ 0 w 637"/>
                    <a:gd name="T7" fmla="*/ 0 h 321"/>
                    <a:gd name="T8" fmla="*/ 0 w 637"/>
                    <a:gd name="T9" fmla="*/ 0 h 321"/>
                    <a:gd name="T10" fmla="*/ 0 60000 65536"/>
                    <a:gd name="T11" fmla="*/ 0 60000 65536"/>
                    <a:gd name="T12" fmla="*/ 0 60000 65536"/>
                    <a:gd name="T13" fmla="*/ 0 60000 65536"/>
                    <a:gd name="T14" fmla="*/ 0 60000 65536"/>
                    <a:gd name="T15" fmla="*/ 0 w 637"/>
                    <a:gd name="T16" fmla="*/ 0 h 321"/>
                    <a:gd name="T17" fmla="*/ 637 w 637"/>
                    <a:gd name="T18" fmla="*/ 321 h 321"/>
                  </a:gdLst>
                  <a:ahLst/>
                  <a:cxnLst>
                    <a:cxn ang="T10">
                      <a:pos x="T0" y="T1"/>
                    </a:cxn>
                    <a:cxn ang="T11">
                      <a:pos x="T2" y="T3"/>
                    </a:cxn>
                    <a:cxn ang="T12">
                      <a:pos x="T4" y="T5"/>
                    </a:cxn>
                    <a:cxn ang="T13">
                      <a:pos x="T6" y="T7"/>
                    </a:cxn>
                    <a:cxn ang="T14">
                      <a:pos x="T8" y="T9"/>
                    </a:cxn>
                  </a:cxnLst>
                  <a:rect l="T15" t="T16" r="T17" b="T18"/>
                  <a:pathLst>
                    <a:path w="637" h="321">
                      <a:moveTo>
                        <a:pt x="0" y="83"/>
                      </a:moveTo>
                      <a:lnTo>
                        <a:pt x="220" y="0"/>
                      </a:lnTo>
                      <a:lnTo>
                        <a:pt x="637" y="224"/>
                      </a:lnTo>
                      <a:lnTo>
                        <a:pt x="425" y="321"/>
                      </a:lnTo>
                      <a:lnTo>
                        <a:pt x="0" y="83"/>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5" name="Freeform 223">
                  <a:extLst>
                    <a:ext uri="{FF2B5EF4-FFF2-40B4-BE49-F238E27FC236}">
                      <a16:creationId xmlns:a16="http://schemas.microsoft.com/office/drawing/2014/main" id="{D75FC0EF-F1AA-44A9-8944-97C425F7FBD7}"/>
                    </a:ext>
                  </a:extLst>
                </p:cNvPr>
                <p:cNvSpPr>
                  <a:spLocks/>
                </p:cNvSpPr>
                <p:nvPr/>
              </p:nvSpPr>
              <p:spPr bwMode="auto">
                <a:xfrm>
                  <a:off x="5270" y="1868"/>
                  <a:ext cx="156" cy="72"/>
                </a:xfrm>
                <a:custGeom>
                  <a:avLst/>
                  <a:gdLst>
                    <a:gd name="T0" fmla="*/ 0 w 938"/>
                    <a:gd name="T1" fmla="*/ 0 h 434"/>
                    <a:gd name="T2" fmla="*/ 0 w 938"/>
                    <a:gd name="T3" fmla="*/ 0 h 434"/>
                    <a:gd name="T4" fmla="*/ 0 w 938"/>
                    <a:gd name="T5" fmla="*/ 0 h 434"/>
                    <a:gd name="T6" fmla="*/ 0 w 938"/>
                    <a:gd name="T7" fmla="*/ 0 h 434"/>
                    <a:gd name="T8" fmla="*/ 0 w 938"/>
                    <a:gd name="T9" fmla="*/ 0 h 434"/>
                    <a:gd name="T10" fmla="*/ 0 60000 65536"/>
                    <a:gd name="T11" fmla="*/ 0 60000 65536"/>
                    <a:gd name="T12" fmla="*/ 0 60000 65536"/>
                    <a:gd name="T13" fmla="*/ 0 60000 65536"/>
                    <a:gd name="T14" fmla="*/ 0 60000 65536"/>
                    <a:gd name="T15" fmla="*/ 0 w 938"/>
                    <a:gd name="T16" fmla="*/ 0 h 434"/>
                    <a:gd name="T17" fmla="*/ 938 w 938"/>
                    <a:gd name="T18" fmla="*/ 434 h 434"/>
                  </a:gdLst>
                  <a:ahLst/>
                  <a:cxnLst>
                    <a:cxn ang="T10">
                      <a:pos x="T0" y="T1"/>
                    </a:cxn>
                    <a:cxn ang="T11">
                      <a:pos x="T2" y="T3"/>
                    </a:cxn>
                    <a:cxn ang="T12">
                      <a:pos x="T4" y="T5"/>
                    </a:cxn>
                    <a:cxn ang="T13">
                      <a:pos x="T6" y="T7"/>
                    </a:cxn>
                    <a:cxn ang="T14">
                      <a:pos x="T8" y="T9"/>
                    </a:cxn>
                  </a:cxnLst>
                  <a:rect l="T15" t="T16" r="T17" b="T18"/>
                  <a:pathLst>
                    <a:path w="938" h="434">
                      <a:moveTo>
                        <a:pt x="0" y="210"/>
                      </a:moveTo>
                      <a:lnTo>
                        <a:pt x="410" y="434"/>
                      </a:lnTo>
                      <a:lnTo>
                        <a:pt x="938" y="186"/>
                      </a:lnTo>
                      <a:lnTo>
                        <a:pt x="554" y="0"/>
                      </a:lnTo>
                      <a:lnTo>
                        <a:pt x="0" y="21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6" name="Freeform 224">
                  <a:extLst>
                    <a:ext uri="{FF2B5EF4-FFF2-40B4-BE49-F238E27FC236}">
                      <a16:creationId xmlns:a16="http://schemas.microsoft.com/office/drawing/2014/main" id="{F9BAD8A4-BF5A-4F9D-A981-135B452CE203}"/>
                    </a:ext>
                  </a:extLst>
                </p:cNvPr>
                <p:cNvSpPr>
                  <a:spLocks/>
                </p:cNvSpPr>
                <p:nvPr/>
              </p:nvSpPr>
              <p:spPr bwMode="auto">
                <a:xfrm>
                  <a:off x="5188" y="1852"/>
                  <a:ext cx="172" cy="66"/>
                </a:xfrm>
                <a:custGeom>
                  <a:avLst/>
                  <a:gdLst>
                    <a:gd name="T0" fmla="*/ 0 w 1034"/>
                    <a:gd name="T1" fmla="*/ 0 h 395"/>
                    <a:gd name="T2" fmla="*/ 0 w 1034"/>
                    <a:gd name="T3" fmla="*/ 0 h 395"/>
                    <a:gd name="T4" fmla="*/ 0 w 1034"/>
                    <a:gd name="T5" fmla="*/ 0 h 395"/>
                    <a:gd name="T6" fmla="*/ 0 w 1034"/>
                    <a:gd name="T7" fmla="*/ 0 h 395"/>
                    <a:gd name="T8" fmla="*/ 0 w 1034"/>
                    <a:gd name="T9" fmla="*/ 0 h 395"/>
                    <a:gd name="T10" fmla="*/ 0 60000 65536"/>
                    <a:gd name="T11" fmla="*/ 0 60000 65536"/>
                    <a:gd name="T12" fmla="*/ 0 60000 65536"/>
                    <a:gd name="T13" fmla="*/ 0 60000 65536"/>
                    <a:gd name="T14" fmla="*/ 0 60000 65536"/>
                    <a:gd name="T15" fmla="*/ 0 w 1034"/>
                    <a:gd name="T16" fmla="*/ 0 h 395"/>
                    <a:gd name="T17" fmla="*/ 1034 w 1034"/>
                    <a:gd name="T18" fmla="*/ 395 h 395"/>
                  </a:gdLst>
                  <a:ahLst/>
                  <a:cxnLst>
                    <a:cxn ang="T10">
                      <a:pos x="T0" y="T1"/>
                    </a:cxn>
                    <a:cxn ang="T11">
                      <a:pos x="T2" y="T3"/>
                    </a:cxn>
                    <a:cxn ang="T12">
                      <a:pos x="T4" y="T5"/>
                    </a:cxn>
                    <a:cxn ang="T13">
                      <a:pos x="T6" y="T7"/>
                    </a:cxn>
                    <a:cxn ang="T14">
                      <a:pos x="T8" y="T9"/>
                    </a:cxn>
                  </a:cxnLst>
                  <a:rect l="T15" t="T16" r="T17" b="T18"/>
                  <a:pathLst>
                    <a:path w="1034" h="395">
                      <a:moveTo>
                        <a:pt x="216" y="395"/>
                      </a:moveTo>
                      <a:lnTo>
                        <a:pt x="0" y="285"/>
                      </a:lnTo>
                      <a:lnTo>
                        <a:pt x="867" y="0"/>
                      </a:lnTo>
                      <a:lnTo>
                        <a:pt x="1034" y="82"/>
                      </a:lnTo>
                      <a:lnTo>
                        <a:pt x="216" y="395"/>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7" name="Line 225">
                  <a:extLst>
                    <a:ext uri="{FF2B5EF4-FFF2-40B4-BE49-F238E27FC236}">
                      <a16:creationId xmlns:a16="http://schemas.microsoft.com/office/drawing/2014/main" id="{3A52D87C-8235-4431-9BC0-42C6A0F83204}"/>
                    </a:ext>
                  </a:extLst>
                </p:cNvPr>
                <p:cNvSpPr>
                  <a:spLocks noChangeShapeType="1"/>
                </p:cNvSpPr>
                <p:nvPr/>
              </p:nvSpPr>
              <p:spPr bwMode="auto">
                <a:xfrm flipV="1">
                  <a:off x="5193" y="1855"/>
                  <a:ext cx="148" cy="5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8" name="Line 226">
                  <a:extLst>
                    <a:ext uri="{FF2B5EF4-FFF2-40B4-BE49-F238E27FC236}">
                      <a16:creationId xmlns:a16="http://schemas.microsoft.com/office/drawing/2014/main" id="{E9E2D1E4-1C9F-4E0E-B7B4-499D4A375BDE}"/>
                    </a:ext>
                  </a:extLst>
                </p:cNvPr>
                <p:cNvSpPr>
                  <a:spLocks noChangeShapeType="1"/>
                </p:cNvSpPr>
                <p:nvPr/>
              </p:nvSpPr>
              <p:spPr bwMode="auto">
                <a:xfrm flipV="1">
                  <a:off x="5205" y="1858"/>
                  <a:ext cx="144" cy="5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9" name="Line 227">
                  <a:extLst>
                    <a:ext uri="{FF2B5EF4-FFF2-40B4-BE49-F238E27FC236}">
                      <a16:creationId xmlns:a16="http://schemas.microsoft.com/office/drawing/2014/main" id="{5683F1FF-1F81-42CE-9270-2B2C58BA3CA6}"/>
                    </a:ext>
                  </a:extLst>
                </p:cNvPr>
                <p:cNvSpPr>
                  <a:spLocks noChangeShapeType="1"/>
                </p:cNvSpPr>
                <p:nvPr/>
              </p:nvSpPr>
              <p:spPr bwMode="auto">
                <a:xfrm flipV="1">
                  <a:off x="5214" y="1862"/>
                  <a:ext cx="141" cy="54"/>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0" name="Line 228">
                  <a:extLst>
                    <a:ext uri="{FF2B5EF4-FFF2-40B4-BE49-F238E27FC236}">
                      <a16:creationId xmlns:a16="http://schemas.microsoft.com/office/drawing/2014/main" id="{B3D699D7-3E7B-40FD-98E6-945D54311DBA}"/>
                    </a:ext>
                  </a:extLst>
                </p:cNvPr>
                <p:cNvSpPr>
                  <a:spLocks noChangeShapeType="1"/>
                </p:cNvSpPr>
                <p:nvPr/>
              </p:nvSpPr>
              <p:spPr bwMode="auto">
                <a:xfrm flipV="1">
                  <a:off x="5235" y="1871"/>
                  <a:ext cx="138" cy="55"/>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1" name="Line 229">
                  <a:extLst>
                    <a:ext uri="{FF2B5EF4-FFF2-40B4-BE49-F238E27FC236}">
                      <a16:creationId xmlns:a16="http://schemas.microsoft.com/office/drawing/2014/main" id="{C11F982C-E9B3-4EA6-956D-12AD2695EFE1}"/>
                    </a:ext>
                  </a:extLst>
                </p:cNvPr>
                <p:cNvSpPr>
                  <a:spLocks noChangeShapeType="1"/>
                </p:cNvSpPr>
                <p:nvPr/>
              </p:nvSpPr>
              <p:spPr bwMode="auto">
                <a:xfrm flipV="1">
                  <a:off x="5246" y="1877"/>
                  <a:ext cx="137" cy="5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2" name="Line 230">
                  <a:extLst>
                    <a:ext uri="{FF2B5EF4-FFF2-40B4-BE49-F238E27FC236}">
                      <a16:creationId xmlns:a16="http://schemas.microsoft.com/office/drawing/2014/main" id="{640A99DE-8010-427D-8BA3-CE18C9C1F063}"/>
                    </a:ext>
                  </a:extLst>
                </p:cNvPr>
                <p:cNvSpPr>
                  <a:spLocks noChangeShapeType="1"/>
                </p:cNvSpPr>
                <p:nvPr/>
              </p:nvSpPr>
              <p:spPr bwMode="auto">
                <a:xfrm flipV="1">
                  <a:off x="5261" y="1885"/>
                  <a:ext cx="124" cy="53"/>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3" name="Line 231">
                  <a:extLst>
                    <a:ext uri="{FF2B5EF4-FFF2-40B4-BE49-F238E27FC236}">
                      <a16:creationId xmlns:a16="http://schemas.microsoft.com/office/drawing/2014/main" id="{71BF469E-077E-4CD0-B5C7-3B56C817A93E}"/>
                    </a:ext>
                  </a:extLst>
                </p:cNvPr>
                <p:cNvSpPr>
                  <a:spLocks noChangeShapeType="1"/>
                </p:cNvSpPr>
                <p:nvPr/>
              </p:nvSpPr>
              <p:spPr bwMode="auto">
                <a:xfrm flipV="1">
                  <a:off x="5274" y="1890"/>
                  <a:ext cx="119" cy="53"/>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4" name="Line 232">
                  <a:extLst>
                    <a:ext uri="{FF2B5EF4-FFF2-40B4-BE49-F238E27FC236}">
                      <a16:creationId xmlns:a16="http://schemas.microsoft.com/office/drawing/2014/main" id="{E841A4CD-BDB8-4248-A263-E54BD8226313}"/>
                    </a:ext>
                  </a:extLst>
                </p:cNvPr>
                <p:cNvSpPr>
                  <a:spLocks noChangeShapeType="1"/>
                </p:cNvSpPr>
                <p:nvPr/>
              </p:nvSpPr>
              <p:spPr bwMode="auto">
                <a:xfrm flipV="1">
                  <a:off x="5291" y="1897"/>
                  <a:ext cx="114" cy="5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5" name="Line 233">
                  <a:extLst>
                    <a:ext uri="{FF2B5EF4-FFF2-40B4-BE49-F238E27FC236}">
                      <a16:creationId xmlns:a16="http://schemas.microsoft.com/office/drawing/2014/main" id="{F42B1DFB-C57F-4DB8-8839-38B6CA144100}"/>
                    </a:ext>
                  </a:extLst>
                </p:cNvPr>
                <p:cNvSpPr>
                  <a:spLocks noChangeShapeType="1"/>
                </p:cNvSpPr>
                <p:nvPr/>
              </p:nvSpPr>
              <p:spPr bwMode="auto">
                <a:xfrm>
                  <a:off x="5239" y="1915"/>
                  <a:ext cx="71" cy="40"/>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6" name="Line 234">
                  <a:extLst>
                    <a:ext uri="{FF2B5EF4-FFF2-40B4-BE49-F238E27FC236}">
                      <a16:creationId xmlns:a16="http://schemas.microsoft.com/office/drawing/2014/main" id="{503D5C46-B6AE-4C3B-B034-6908F3006C33}"/>
                    </a:ext>
                  </a:extLst>
                </p:cNvPr>
                <p:cNvSpPr>
                  <a:spLocks noChangeShapeType="1"/>
                </p:cNvSpPr>
                <p:nvPr/>
              </p:nvSpPr>
              <p:spPr bwMode="auto">
                <a:xfrm>
                  <a:off x="5255" y="1910"/>
                  <a:ext cx="69" cy="38"/>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7" name="Line 235">
                  <a:extLst>
                    <a:ext uri="{FF2B5EF4-FFF2-40B4-BE49-F238E27FC236}">
                      <a16:creationId xmlns:a16="http://schemas.microsoft.com/office/drawing/2014/main" id="{0A600943-ED6A-415E-995C-28F589F7D543}"/>
                    </a:ext>
                  </a:extLst>
                </p:cNvPr>
                <p:cNvSpPr>
                  <a:spLocks noChangeShapeType="1"/>
                </p:cNvSpPr>
                <p:nvPr/>
              </p:nvSpPr>
              <p:spPr bwMode="auto">
                <a:xfrm>
                  <a:off x="5285" y="1897"/>
                  <a:ext cx="68" cy="37"/>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8" name="Line 236">
                  <a:extLst>
                    <a:ext uri="{FF2B5EF4-FFF2-40B4-BE49-F238E27FC236}">
                      <a16:creationId xmlns:a16="http://schemas.microsoft.com/office/drawing/2014/main" id="{4BC2B335-DE6E-45D4-BC39-BC6E4BC40730}"/>
                    </a:ext>
                  </a:extLst>
                </p:cNvPr>
                <p:cNvSpPr>
                  <a:spLocks noChangeShapeType="1"/>
                </p:cNvSpPr>
                <p:nvPr/>
              </p:nvSpPr>
              <p:spPr bwMode="auto">
                <a:xfrm>
                  <a:off x="5301" y="1891"/>
                  <a:ext cx="67" cy="3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9" name="Line 237">
                  <a:extLst>
                    <a:ext uri="{FF2B5EF4-FFF2-40B4-BE49-F238E27FC236}">
                      <a16:creationId xmlns:a16="http://schemas.microsoft.com/office/drawing/2014/main" id="{99DC8989-CA5E-47F9-A7E4-9D3B7D526D43}"/>
                    </a:ext>
                  </a:extLst>
                </p:cNvPr>
                <p:cNvSpPr>
                  <a:spLocks noChangeShapeType="1"/>
                </p:cNvSpPr>
                <p:nvPr/>
              </p:nvSpPr>
              <p:spPr bwMode="auto">
                <a:xfrm>
                  <a:off x="5318" y="1886"/>
                  <a:ext cx="65" cy="3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0" name="Line 238">
                  <a:extLst>
                    <a:ext uri="{FF2B5EF4-FFF2-40B4-BE49-F238E27FC236}">
                      <a16:creationId xmlns:a16="http://schemas.microsoft.com/office/drawing/2014/main" id="{ABACD672-1A28-4EA8-931A-0279B0357A29}"/>
                    </a:ext>
                  </a:extLst>
                </p:cNvPr>
                <p:cNvSpPr>
                  <a:spLocks noChangeShapeType="1"/>
                </p:cNvSpPr>
                <p:nvPr/>
              </p:nvSpPr>
              <p:spPr bwMode="auto">
                <a:xfrm>
                  <a:off x="5332" y="1880"/>
                  <a:ext cx="64" cy="34"/>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1" name="Line 239">
                  <a:extLst>
                    <a:ext uri="{FF2B5EF4-FFF2-40B4-BE49-F238E27FC236}">
                      <a16:creationId xmlns:a16="http://schemas.microsoft.com/office/drawing/2014/main" id="{F0DB095C-4C13-4297-B78F-C5CEC2A3616A}"/>
                    </a:ext>
                  </a:extLst>
                </p:cNvPr>
                <p:cNvSpPr>
                  <a:spLocks noChangeShapeType="1"/>
                </p:cNvSpPr>
                <p:nvPr/>
              </p:nvSpPr>
              <p:spPr bwMode="auto">
                <a:xfrm>
                  <a:off x="5346" y="1874"/>
                  <a:ext cx="64" cy="33"/>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2" name="Line 240">
                  <a:extLst>
                    <a:ext uri="{FF2B5EF4-FFF2-40B4-BE49-F238E27FC236}">
                      <a16:creationId xmlns:a16="http://schemas.microsoft.com/office/drawing/2014/main" id="{A24C5056-0CE8-4727-930C-58F915316A1F}"/>
                    </a:ext>
                  </a:extLst>
                </p:cNvPr>
                <p:cNvSpPr>
                  <a:spLocks noChangeShapeType="1"/>
                </p:cNvSpPr>
                <p:nvPr/>
              </p:nvSpPr>
              <p:spPr bwMode="auto">
                <a:xfrm>
                  <a:off x="5209" y="1892"/>
                  <a:ext cx="35" cy="18"/>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3" name="Line 241">
                  <a:extLst>
                    <a:ext uri="{FF2B5EF4-FFF2-40B4-BE49-F238E27FC236}">
                      <a16:creationId xmlns:a16="http://schemas.microsoft.com/office/drawing/2014/main" id="{B889A395-0E96-49ED-B35F-EE68D2990DD7}"/>
                    </a:ext>
                  </a:extLst>
                </p:cNvPr>
                <p:cNvSpPr>
                  <a:spLocks noChangeShapeType="1"/>
                </p:cNvSpPr>
                <p:nvPr/>
              </p:nvSpPr>
              <p:spPr bwMode="auto">
                <a:xfrm>
                  <a:off x="5232" y="1885"/>
                  <a:ext cx="32" cy="17"/>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4" name="Line 242">
                  <a:extLst>
                    <a:ext uri="{FF2B5EF4-FFF2-40B4-BE49-F238E27FC236}">
                      <a16:creationId xmlns:a16="http://schemas.microsoft.com/office/drawing/2014/main" id="{7B3DF316-8CE6-4A47-A787-67009650645B}"/>
                    </a:ext>
                  </a:extLst>
                </p:cNvPr>
                <p:cNvSpPr>
                  <a:spLocks noChangeShapeType="1"/>
                </p:cNvSpPr>
                <p:nvPr/>
              </p:nvSpPr>
              <p:spPr bwMode="auto">
                <a:xfrm>
                  <a:off x="5252" y="1879"/>
                  <a:ext cx="33" cy="17"/>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5" name="Line 243">
                  <a:extLst>
                    <a:ext uri="{FF2B5EF4-FFF2-40B4-BE49-F238E27FC236}">
                      <a16:creationId xmlns:a16="http://schemas.microsoft.com/office/drawing/2014/main" id="{516C38D3-D61A-45A5-9D51-603642DD1150}"/>
                    </a:ext>
                  </a:extLst>
                </p:cNvPr>
                <p:cNvSpPr>
                  <a:spLocks noChangeShapeType="1"/>
                </p:cNvSpPr>
                <p:nvPr/>
              </p:nvSpPr>
              <p:spPr bwMode="auto">
                <a:xfrm>
                  <a:off x="5272" y="1872"/>
                  <a:ext cx="32" cy="15"/>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6" name="Line 244">
                  <a:extLst>
                    <a:ext uri="{FF2B5EF4-FFF2-40B4-BE49-F238E27FC236}">
                      <a16:creationId xmlns:a16="http://schemas.microsoft.com/office/drawing/2014/main" id="{CCE82691-CEDC-4BA0-9E58-D9B512F43E66}"/>
                    </a:ext>
                  </a:extLst>
                </p:cNvPr>
                <p:cNvSpPr>
                  <a:spLocks noChangeShapeType="1"/>
                </p:cNvSpPr>
                <p:nvPr/>
              </p:nvSpPr>
              <p:spPr bwMode="auto">
                <a:xfrm>
                  <a:off x="5292" y="1865"/>
                  <a:ext cx="31" cy="1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7" name="Line 245">
                  <a:extLst>
                    <a:ext uri="{FF2B5EF4-FFF2-40B4-BE49-F238E27FC236}">
                      <a16:creationId xmlns:a16="http://schemas.microsoft.com/office/drawing/2014/main" id="{BBCC49DC-E53D-4A08-99D4-BC7A70F17CBD}"/>
                    </a:ext>
                  </a:extLst>
                </p:cNvPr>
                <p:cNvSpPr>
                  <a:spLocks noChangeShapeType="1"/>
                </p:cNvSpPr>
                <p:nvPr/>
              </p:nvSpPr>
              <p:spPr bwMode="auto">
                <a:xfrm>
                  <a:off x="5315" y="1858"/>
                  <a:ext cx="29" cy="15"/>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grpSp>
        <p:nvGrpSpPr>
          <p:cNvPr id="248" name="Group 246">
            <a:extLst>
              <a:ext uri="{FF2B5EF4-FFF2-40B4-BE49-F238E27FC236}">
                <a16:creationId xmlns:a16="http://schemas.microsoft.com/office/drawing/2014/main" id="{3CCFAA03-3EA1-4C68-A49F-1A3D9135B99E}"/>
              </a:ext>
            </a:extLst>
          </p:cNvPr>
          <p:cNvGrpSpPr>
            <a:grpSpLocks/>
          </p:cNvGrpSpPr>
          <p:nvPr/>
        </p:nvGrpSpPr>
        <p:grpSpPr bwMode="auto">
          <a:xfrm>
            <a:off x="8324850" y="3943132"/>
            <a:ext cx="552450" cy="246062"/>
            <a:chOff x="5266" y="2029"/>
            <a:chExt cx="348" cy="155"/>
          </a:xfrm>
        </p:grpSpPr>
        <p:sp>
          <p:nvSpPr>
            <p:cNvPr id="249" name="Freeform 247">
              <a:extLst>
                <a:ext uri="{FF2B5EF4-FFF2-40B4-BE49-F238E27FC236}">
                  <a16:creationId xmlns:a16="http://schemas.microsoft.com/office/drawing/2014/main" id="{4FA49CAB-EA42-40CB-9695-EAEEC6680A32}"/>
                </a:ext>
              </a:extLst>
            </p:cNvPr>
            <p:cNvSpPr>
              <a:spLocks/>
            </p:cNvSpPr>
            <p:nvPr/>
          </p:nvSpPr>
          <p:spPr bwMode="auto">
            <a:xfrm>
              <a:off x="5266" y="2029"/>
              <a:ext cx="348" cy="155"/>
            </a:xfrm>
            <a:custGeom>
              <a:avLst/>
              <a:gdLst>
                <a:gd name="T0" fmla="*/ 0 w 2091"/>
                <a:gd name="T1" fmla="*/ 0 h 931"/>
                <a:gd name="T2" fmla="*/ 0 w 2091"/>
                <a:gd name="T3" fmla="*/ 0 h 931"/>
                <a:gd name="T4" fmla="*/ 0 w 2091"/>
                <a:gd name="T5" fmla="*/ 0 h 931"/>
                <a:gd name="T6" fmla="*/ 0 w 2091"/>
                <a:gd name="T7" fmla="*/ 0 h 931"/>
                <a:gd name="T8" fmla="*/ 0 w 2091"/>
                <a:gd name="T9" fmla="*/ 0 h 931"/>
                <a:gd name="T10" fmla="*/ 0 w 2091"/>
                <a:gd name="T11" fmla="*/ 0 h 931"/>
                <a:gd name="T12" fmla="*/ 0 w 2091"/>
                <a:gd name="T13" fmla="*/ 0 h 931"/>
                <a:gd name="T14" fmla="*/ 0 w 2091"/>
                <a:gd name="T15" fmla="*/ 0 h 931"/>
                <a:gd name="T16" fmla="*/ 0 w 2091"/>
                <a:gd name="T17" fmla="*/ 0 h 931"/>
                <a:gd name="T18" fmla="*/ 0 w 2091"/>
                <a:gd name="T19" fmla="*/ 0 h 931"/>
                <a:gd name="T20" fmla="*/ 0 w 2091"/>
                <a:gd name="T21" fmla="*/ 0 h 931"/>
                <a:gd name="T22" fmla="*/ 0 w 2091"/>
                <a:gd name="T23" fmla="*/ 0 h 931"/>
                <a:gd name="T24" fmla="*/ 0 w 2091"/>
                <a:gd name="T25" fmla="*/ 0 h 931"/>
                <a:gd name="T26" fmla="*/ 0 w 2091"/>
                <a:gd name="T27" fmla="*/ 0 h 931"/>
                <a:gd name="T28" fmla="*/ 0 w 2091"/>
                <a:gd name="T29" fmla="*/ 0 h 931"/>
                <a:gd name="T30" fmla="*/ 0 w 2091"/>
                <a:gd name="T31" fmla="*/ 0 h 931"/>
                <a:gd name="T32" fmla="*/ 0 w 2091"/>
                <a:gd name="T33" fmla="*/ 0 h 931"/>
                <a:gd name="T34" fmla="*/ 0 w 2091"/>
                <a:gd name="T35" fmla="*/ 0 h 931"/>
                <a:gd name="T36" fmla="*/ 0 w 2091"/>
                <a:gd name="T37" fmla="*/ 0 h 931"/>
                <a:gd name="T38" fmla="*/ 0 w 2091"/>
                <a:gd name="T39" fmla="*/ 0 h 931"/>
                <a:gd name="T40" fmla="*/ 0 w 2091"/>
                <a:gd name="T41" fmla="*/ 0 h 931"/>
                <a:gd name="T42" fmla="*/ 0 w 2091"/>
                <a:gd name="T43" fmla="*/ 0 h 931"/>
                <a:gd name="T44" fmla="*/ 0 w 2091"/>
                <a:gd name="T45" fmla="*/ 0 h 931"/>
                <a:gd name="T46" fmla="*/ 0 w 2091"/>
                <a:gd name="T47" fmla="*/ 0 h 931"/>
                <a:gd name="T48" fmla="*/ 0 w 2091"/>
                <a:gd name="T49" fmla="*/ 0 h 931"/>
                <a:gd name="T50" fmla="*/ 0 w 2091"/>
                <a:gd name="T51" fmla="*/ 0 h 931"/>
                <a:gd name="T52" fmla="*/ 0 w 2091"/>
                <a:gd name="T53" fmla="*/ 0 h 931"/>
                <a:gd name="T54" fmla="*/ 0 w 2091"/>
                <a:gd name="T55" fmla="*/ 0 h 931"/>
                <a:gd name="T56" fmla="*/ 0 w 2091"/>
                <a:gd name="T57" fmla="*/ 0 h 931"/>
                <a:gd name="T58" fmla="*/ 0 w 2091"/>
                <a:gd name="T59" fmla="*/ 0 h 931"/>
                <a:gd name="T60" fmla="*/ 0 w 2091"/>
                <a:gd name="T61" fmla="*/ 0 h 931"/>
                <a:gd name="T62" fmla="*/ 0 w 2091"/>
                <a:gd name="T63" fmla="*/ 0 h 931"/>
                <a:gd name="T64" fmla="*/ 0 w 2091"/>
                <a:gd name="T65" fmla="*/ 0 h 931"/>
                <a:gd name="T66" fmla="*/ 0 w 2091"/>
                <a:gd name="T67" fmla="*/ 0 h 931"/>
                <a:gd name="T68" fmla="*/ 0 w 2091"/>
                <a:gd name="T69" fmla="*/ 0 h 931"/>
                <a:gd name="T70" fmla="*/ 0 w 2091"/>
                <a:gd name="T71" fmla="*/ 0 h 931"/>
                <a:gd name="T72" fmla="*/ 0 w 2091"/>
                <a:gd name="T73" fmla="*/ 0 h 931"/>
                <a:gd name="T74" fmla="*/ 0 w 2091"/>
                <a:gd name="T75" fmla="*/ 0 h 931"/>
                <a:gd name="T76" fmla="*/ 0 w 2091"/>
                <a:gd name="T77" fmla="*/ 0 h 931"/>
                <a:gd name="T78" fmla="*/ 0 w 2091"/>
                <a:gd name="T79" fmla="*/ 0 h 931"/>
                <a:gd name="T80" fmla="*/ 0 w 2091"/>
                <a:gd name="T81" fmla="*/ 0 h 931"/>
                <a:gd name="T82" fmla="*/ 0 w 2091"/>
                <a:gd name="T83" fmla="*/ 0 h 931"/>
                <a:gd name="T84" fmla="*/ 0 w 2091"/>
                <a:gd name="T85" fmla="*/ 0 h 931"/>
                <a:gd name="T86" fmla="*/ 0 w 2091"/>
                <a:gd name="T87" fmla="*/ 0 h 931"/>
                <a:gd name="T88" fmla="*/ 0 w 2091"/>
                <a:gd name="T89" fmla="*/ 0 h 9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91"/>
                <a:gd name="T136" fmla="*/ 0 h 931"/>
                <a:gd name="T137" fmla="*/ 2091 w 2091"/>
                <a:gd name="T138" fmla="*/ 931 h 9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91" h="931">
                  <a:moveTo>
                    <a:pt x="182" y="927"/>
                  </a:moveTo>
                  <a:lnTo>
                    <a:pt x="5" y="905"/>
                  </a:lnTo>
                  <a:lnTo>
                    <a:pt x="0" y="695"/>
                  </a:lnTo>
                  <a:lnTo>
                    <a:pt x="9" y="537"/>
                  </a:lnTo>
                  <a:lnTo>
                    <a:pt x="100" y="442"/>
                  </a:lnTo>
                  <a:lnTo>
                    <a:pt x="210" y="387"/>
                  </a:lnTo>
                  <a:lnTo>
                    <a:pt x="460" y="296"/>
                  </a:lnTo>
                  <a:lnTo>
                    <a:pt x="828" y="207"/>
                  </a:lnTo>
                  <a:lnTo>
                    <a:pt x="900" y="201"/>
                  </a:lnTo>
                  <a:lnTo>
                    <a:pt x="948" y="207"/>
                  </a:lnTo>
                  <a:lnTo>
                    <a:pt x="960" y="188"/>
                  </a:lnTo>
                  <a:lnTo>
                    <a:pt x="980" y="169"/>
                  </a:lnTo>
                  <a:lnTo>
                    <a:pt x="1003" y="173"/>
                  </a:lnTo>
                  <a:lnTo>
                    <a:pt x="1035" y="176"/>
                  </a:lnTo>
                  <a:lnTo>
                    <a:pt x="1049" y="138"/>
                  </a:lnTo>
                  <a:lnTo>
                    <a:pt x="1077" y="118"/>
                  </a:lnTo>
                  <a:lnTo>
                    <a:pt x="1106" y="112"/>
                  </a:lnTo>
                  <a:lnTo>
                    <a:pt x="1144" y="112"/>
                  </a:lnTo>
                  <a:lnTo>
                    <a:pt x="1138" y="82"/>
                  </a:lnTo>
                  <a:lnTo>
                    <a:pt x="1182" y="0"/>
                  </a:lnTo>
                  <a:lnTo>
                    <a:pt x="2040" y="22"/>
                  </a:lnTo>
                  <a:lnTo>
                    <a:pt x="2037" y="110"/>
                  </a:lnTo>
                  <a:lnTo>
                    <a:pt x="2053" y="188"/>
                  </a:lnTo>
                  <a:lnTo>
                    <a:pt x="2065" y="244"/>
                  </a:lnTo>
                  <a:lnTo>
                    <a:pt x="2080" y="314"/>
                  </a:lnTo>
                  <a:lnTo>
                    <a:pt x="2091" y="427"/>
                  </a:lnTo>
                  <a:lnTo>
                    <a:pt x="2077" y="494"/>
                  </a:lnTo>
                  <a:lnTo>
                    <a:pt x="2053" y="557"/>
                  </a:lnTo>
                  <a:lnTo>
                    <a:pt x="2023" y="610"/>
                  </a:lnTo>
                  <a:lnTo>
                    <a:pt x="1983" y="629"/>
                  </a:lnTo>
                  <a:lnTo>
                    <a:pt x="1921" y="648"/>
                  </a:lnTo>
                  <a:lnTo>
                    <a:pt x="1838" y="673"/>
                  </a:lnTo>
                  <a:lnTo>
                    <a:pt x="1801" y="717"/>
                  </a:lnTo>
                  <a:lnTo>
                    <a:pt x="1757" y="754"/>
                  </a:lnTo>
                  <a:lnTo>
                    <a:pt x="1686" y="786"/>
                  </a:lnTo>
                  <a:lnTo>
                    <a:pt x="1605" y="812"/>
                  </a:lnTo>
                  <a:lnTo>
                    <a:pt x="1475" y="827"/>
                  </a:lnTo>
                  <a:lnTo>
                    <a:pt x="1364" y="827"/>
                  </a:lnTo>
                  <a:lnTo>
                    <a:pt x="1279" y="818"/>
                  </a:lnTo>
                  <a:lnTo>
                    <a:pt x="1202" y="812"/>
                  </a:lnTo>
                  <a:lnTo>
                    <a:pt x="1144" y="843"/>
                  </a:lnTo>
                  <a:lnTo>
                    <a:pt x="1031" y="837"/>
                  </a:lnTo>
                  <a:lnTo>
                    <a:pt x="582" y="901"/>
                  </a:lnTo>
                  <a:lnTo>
                    <a:pt x="386" y="931"/>
                  </a:lnTo>
                  <a:lnTo>
                    <a:pt x="182" y="927"/>
                  </a:lnTo>
                  <a:close/>
                </a:path>
              </a:pathLst>
            </a:custGeom>
            <a:solidFill>
              <a:srgbClr val="60606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0" name="Freeform 248">
              <a:extLst>
                <a:ext uri="{FF2B5EF4-FFF2-40B4-BE49-F238E27FC236}">
                  <a16:creationId xmlns:a16="http://schemas.microsoft.com/office/drawing/2014/main" id="{6A72E9A4-F3F3-47AD-B8A6-D14BFD063102}"/>
                </a:ext>
              </a:extLst>
            </p:cNvPr>
            <p:cNvSpPr>
              <a:spLocks/>
            </p:cNvSpPr>
            <p:nvPr/>
          </p:nvSpPr>
          <p:spPr bwMode="auto">
            <a:xfrm>
              <a:off x="5268" y="2043"/>
              <a:ext cx="342" cy="138"/>
            </a:xfrm>
            <a:custGeom>
              <a:avLst/>
              <a:gdLst>
                <a:gd name="T0" fmla="*/ 0 w 2049"/>
                <a:gd name="T1" fmla="*/ 0 h 829"/>
                <a:gd name="T2" fmla="*/ 0 w 2049"/>
                <a:gd name="T3" fmla="*/ 0 h 829"/>
                <a:gd name="T4" fmla="*/ 0 w 2049"/>
                <a:gd name="T5" fmla="*/ 0 h 829"/>
                <a:gd name="T6" fmla="*/ 0 w 2049"/>
                <a:gd name="T7" fmla="*/ 0 h 829"/>
                <a:gd name="T8" fmla="*/ 0 w 2049"/>
                <a:gd name="T9" fmla="*/ 0 h 829"/>
                <a:gd name="T10" fmla="*/ 0 w 2049"/>
                <a:gd name="T11" fmla="*/ 0 h 829"/>
                <a:gd name="T12" fmla="*/ 0 w 2049"/>
                <a:gd name="T13" fmla="*/ 0 h 829"/>
                <a:gd name="T14" fmla="*/ 0 w 2049"/>
                <a:gd name="T15" fmla="*/ 0 h 829"/>
                <a:gd name="T16" fmla="*/ 0 w 2049"/>
                <a:gd name="T17" fmla="*/ 0 h 829"/>
                <a:gd name="T18" fmla="*/ 0 w 2049"/>
                <a:gd name="T19" fmla="*/ 0 h 829"/>
                <a:gd name="T20" fmla="*/ 0 w 2049"/>
                <a:gd name="T21" fmla="*/ 0 h 829"/>
                <a:gd name="T22" fmla="*/ 0 w 2049"/>
                <a:gd name="T23" fmla="*/ 0 h 829"/>
                <a:gd name="T24" fmla="*/ 0 w 2049"/>
                <a:gd name="T25" fmla="*/ 0 h 829"/>
                <a:gd name="T26" fmla="*/ 0 w 2049"/>
                <a:gd name="T27" fmla="*/ 0 h 829"/>
                <a:gd name="T28" fmla="*/ 0 w 2049"/>
                <a:gd name="T29" fmla="*/ 0 h 829"/>
                <a:gd name="T30" fmla="*/ 0 w 2049"/>
                <a:gd name="T31" fmla="*/ 0 h 829"/>
                <a:gd name="T32" fmla="*/ 0 w 2049"/>
                <a:gd name="T33" fmla="*/ 0 h 829"/>
                <a:gd name="T34" fmla="*/ 0 w 2049"/>
                <a:gd name="T35" fmla="*/ 0 h 829"/>
                <a:gd name="T36" fmla="*/ 0 w 2049"/>
                <a:gd name="T37" fmla="*/ 0 h 829"/>
                <a:gd name="T38" fmla="*/ 0 w 2049"/>
                <a:gd name="T39" fmla="*/ 0 h 829"/>
                <a:gd name="T40" fmla="*/ 0 w 2049"/>
                <a:gd name="T41" fmla="*/ 0 h 829"/>
                <a:gd name="T42" fmla="*/ 0 w 2049"/>
                <a:gd name="T43" fmla="*/ 0 h 829"/>
                <a:gd name="T44" fmla="*/ 0 w 2049"/>
                <a:gd name="T45" fmla="*/ 0 h 829"/>
                <a:gd name="T46" fmla="*/ 0 w 2049"/>
                <a:gd name="T47" fmla="*/ 0 h 829"/>
                <a:gd name="T48" fmla="*/ 0 w 2049"/>
                <a:gd name="T49" fmla="*/ 0 h 829"/>
                <a:gd name="T50" fmla="*/ 0 w 2049"/>
                <a:gd name="T51" fmla="*/ 0 h 829"/>
                <a:gd name="T52" fmla="*/ 0 w 2049"/>
                <a:gd name="T53" fmla="*/ 0 h 829"/>
                <a:gd name="T54" fmla="*/ 0 w 2049"/>
                <a:gd name="T55" fmla="*/ 0 h 829"/>
                <a:gd name="T56" fmla="*/ 0 w 2049"/>
                <a:gd name="T57" fmla="*/ 0 h 829"/>
                <a:gd name="T58" fmla="*/ 0 w 2049"/>
                <a:gd name="T59" fmla="*/ 0 h 829"/>
                <a:gd name="T60" fmla="*/ 0 w 2049"/>
                <a:gd name="T61" fmla="*/ 0 h 829"/>
                <a:gd name="T62" fmla="*/ 0 w 2049"/>
                <a:gd name="T63" fmla="*/ 0 h 829"/>
                <a:gd name="T64" fmla="*/ 0 w 2049"/>
                <a:gd name="T65" fmla="*/ 0 h 829"/>
                <a:gd name="T66" fmla="*/ 0 w 2049"/>
                <a:gd name="T67" fmla="*/ 0 h 829"/>
                <a:gd name="T68" fmla="*/ 0 w 2049"/>
                <a:gd name="T69" fmla="*/ 0 h 829"/>
                <a:gd name="T70" fmla="*/ 0 w 2049"/>
                <a:gd name="T71" fmla="*/ 0 h 829"/>
                <a:gd name="T72" fmla="*/ 0 w 2049"/>
                <a:gd name="T73" fmla="*/ 0 h 829"/>
                <a:gd name="T74" fmla="*/ 0 w 2049"/>
                <a:gd name="T75" fmla="*/ 0 h 829"/>
                <a:gd name="T76" fmla="*/ 0 w 2049"/>
                <a:gd name="T77" fmla="*/ 0 h 829"/>
                <a:gd name="T78" fmla="*/ 0 w 2049"/>
                <a:gd name="T79" fmla="*/ 0 h 829"/>
                <a:gd name="T80" fmla="*/ 0 w 2049"/>
                <a:gd name="T81" fmla="*/ 0 h 829"/>
                <a:gd name="T82" fmla="*/ 0 w 2049"/>
                <a:gd name="T83" fmla="*/ 0 h 829"/>
                <a:gd name="T84" fmla="*/ 0 w 2049"/>
                <a:gd name="T85" fmla="*/ 0 h 8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49"/>
                <a:gd name="T130" fmla="*/ 0 h 829"/>
                <a:gd name="T131" fmla="*/ 2049 w 2049"/>
                <a:gd name="T132" fmla="*/ 829 h 8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49" h="829">
                  <a:moveTo>
                    <a:pt x="1982" y="31"/>
                  </a:moveTo>
                  <a:lnTo>
                    <a:pt x="1986" y="90"/>
                  </a:lnTo>
                  <a:lnTo>
                    <a:pt x="2010" y="67"/>
                  </a:lnTo>
                  <a:lnTo>
                    <a:pt x="2037" y="199"/>
                  </a:lnTo>
                  <a:lnTo>
                    <a:pt x="2049" y="353"/>
                  </a:lnTo>
                  <a:lnTo>
                    <a:pt x="1995" y="512"/>
                  </a:lnTo>
                  <a:lnTo>
                    <a:pt x="1868" y="549"/>
                  </a:lnTo>
                  <a:lnTo>
                    <a:pt x="1882" y="512"/>
                  </a:lnTo>
                  <a:lnTo>
                    <a:pt x="1814" y="567"/>
                  </a:lnTo>
                  <a:lnTo>
                    <a:pt x="1754" y="624"/>
                  </a:lnTo>
                  <a:lnTo>
                    <a:pt x="1622" y="688"/>
                  </a:lnTo>
                  <a:lnTo>
                    <a:pt x="1460" y="701"/>
                  </a:lnTo>
                  <a:lnTo>
                    <a:pt x="1264" y="710"/>
                  </a:lnTo>
                  <a:lnTo>
                    <a:pt x="1181" y="701"/>
                  </a:lnTo>
                  <a:lnTo>
                    <a:pt x="1255" y="669"/>
                  </a:lnTo>
                  <a:lnTo>
                    <a:pt x="1287" y="589"/>
                  </a:lnTo>
                  <a:lnTo>
                    <a:pt x="1228" y="656"/>
                  </a:lnTo>
                  <a:lnTo>
                    <a:pt x="1155" y="697"/>
                  </a:lnTo>
                  <a:lnTo>
                    <a:pt x="1086" y="733"/>
                  </a:lnTo>
                  <a:lnTo>
                    <a:pt x="1017" y="724"/>
                  </a:lnTo>
                  <a:lnTo>
                    <a:pt x="1063" y="692"/>
                  </a:lnTo>
                  <a:lnTo>
                    <a:pt x="1109" y="652"/>
                  </a:lnTo>
                  <a:lnTo>
                    <a:pt x="1036" y="678"/>
                  </a:lnTo>
                  <a:lnTo>
                    <a:pt x="963" y="733"/>
                  </a:lnTo>
                  <a:lnTo>
                    <a:pt x="726" y="761"/>
                  </a:lnTo>
                  <a:lnTo>
                    <a:pt x="491" y="797"/>
                  </a:lnTo>
                  <a:lnTo>
                    <a:pt x="409" y="793"/>
                  </a:lnTo>
                  <a:lnTo>
                    <a:pt x="495" y="742"/>
                  </a:lnTo>
                  <a:lnTo>
                    <a:pt x="581" y="724"/>
                  </a:lnTo>
                  <a:lnTo>
                    <a:pt x="486" y="720"/>
                  </a:lnTo>
                  <a:lnTo>
                    <a:pt x="414" y="752"/>
                  </a:lnTo>
                  <a:lnTo>
                    <a:pt x="319" y="815"/>
                  </a:lnTo>
                  <a:lnTo>
                    <a:pt x="386" y="720"/>
                  </a:lnTo>
                  <a:lnTo>
                    <a:pt x="473" y="669"/>
                  </a:lnTo>
                  <a:lnTo>
                    <a:pt x="359" y="692"/>
                  </a:lnTo>
                  <a:lnTo>
                    <a:pt x="300" y="765"/>
                  </a:lnTo>
                  <a:lnTo>
                    <a:pt x="287" y="829"/>
                  </a:lnTo>
                  <a:lnTo>
                    <a:pt x="214" y="742"/>
                  </a:lnTo>
                  <a:lnTo>
                    <a:pt x="140" y="701"/>
                  </a:lnTo>
                  <a:lnTo>
                    <a:pt x="182" y="746"/>
                  </a:lnTo>
                  <a:lnTo>
                    <a:pt x="241" y="829"/>
                  </a:lnTo>
                  <a:lnTo>
                    <a:pt x="59" y="793"/>
                  </a:lnTo>
                  <a:lnTo>
                    <a:pt x="23" y="778"/>
                  </a:lnTo>
                  <a:lnTo>
                    <a:pt x="0" y="674"/>
                  </a:lnTo>
                  <a:lnTo>
                    <a:pt x="13" y="530"/>
                  </a:lnTo>
                  <a:lnTo>
                    <a:pt x="40" y="435"/>
                  </a:lnTo>
                  <a:lnTo>
                    <a:pt x="155" y="362"/>
                  </a:lnTo>
                  <a:lnTo>
                    <a:pt x="296" y="298"/>
                  </a:lnTo>
                  <a:lnTo>
                    <a:pt x="572" y="207"/>
                  </a:lnTo>
                  <a:lnTo>
                    <a:pt x="795" y="145"/>
                  </a:lnTo>
                  <a:lnTo>
                    <a:pt x="917" y="135"/>
                  </a:lnTo>
                  <a:lnTo>
                    <a:pt x="968" y="207"/>
                  </a:lnTo>
                  <a:lnTo>
                    <a:pt x="1123" y="285"/>
                  </a:lnTo>
                  <a:lnTo>
                    <a:pt x="1040" y="217"/>
                  </a:lnTo>
                  <a:lnTo>
                    <a:pt x="977" y="182"/>
                  </a:lnTo>
                  <a:lnTo>
                    <a:pt x="953" y="131"/>
                  </a:lnTo>
                  <a:lnTo>
                    <a:pt x="963" y="108"/>
                  </a:lnTo>
                  <a:lnTo>
                    <a:pt x="1008" y="108"/>
                  </a:lnTo>
                  <a:lnTo>
                    <a:pt x="1036" y="135"/>
                  </a:lnTo>
                  <a:lnTo>
                    <a:pt x="1063" y="163"/>
                  </a:lnTo>
                  <a:lnTo>
                    <a:pt x="1132" y="190"/>
                  </a:lnTo>
                  <a:lnTo>
                    <a:pt x="1068" y="135"/>
                  </a:lnTo>
                  <a:lnTo>
                    <a:pt x="1040" y="95"/>
                  </a:lnTo>
                  <a:lnTo>
                    <a:pt x="1059" y="67"/>
                  </a:lnTo>
                  <a:lnTo>
                    <a:pt x="1113" y="50"/>
                  </a:lnTo>
                  <a:lnTo>
                    <a:pt x="1186" y="113"/>
                  </a:lnTo>
                  <a:lnTo>
                    <a:pt x="1255" y="154"/>
                  </a:lnTo>
                  <a:lnTo>
                    <a:pt x="1173" y="63"/>
                  </a:lnTo>
                  <a:lnTo>
                    <a:pt x="1145" y="27"/>
                  </a:lnTo>
                  <a:lnTo>
                    <a:pt x="1145" y="0"/>
                  </a:lnTo>
                  <a:lnTo>
                    <a:pt x="1213" y="10"/>
                  </a:lnTo>
                  <a:lnTo>
                    <a:pt x="1277" y="54"/>
                  </a:lnTo>
                  <a:lnTo>
                    <a:pt x="1319" y="86"/>
                  </a:lnTo>
                  <a:lnTo>
                    <a:pt x="1514" y="104"/>
                  </a:lnTo>
                  <a:lnTo>
                    <a:pt x="1508" y="54"/>
                  </a:lnTo>
                  <a:lnTo>
                    <a:pt x="1567" y="35"/>
                  </a:lnTo>
                  <a:lnTo>
                    <a:pt x="1567" y="99"/>
                  </a:lnTo>
                  <a:lnTo>
                    <a:pt x="1626" y="113"/>
                  </a:lnTo>
                  <a:lnTo>
                    <a:pt x="1754" y="131"/>
                  </a:lnTo>
                  <a:lnTo>
                    <a:pt x="1745" y="63"/>
                  </a:lnTo>
                  <a:lnTo>
                    <a:pt x="1790" y="63"/>
                  </a:lnTo>
                  <a:lnTo>
                    <a:pt x="1795" y="131"/>
                  </a:lnTo>
                  <a:lnTo>
                    <a:pt x="1868" y="127"/>
                  </a:lnTo>
                  <a:lnTo>
                    <a:pt x="1946" y="108"/>
                  </a:lnTo>
                  <a:lnTo>
                    <a:pt x="1950" y="54"/>
                  </a:lnTo>
                  <a:lnTo>
                    <a:pt x="1982"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1" name="Freeform 249">
              <a:extLst>
                <a:ext uri="{FF2B5EF4-FFF2-40B4-BE49-F238E27FC236}">
                  <a16:creationId xmlns:a16="http://schemas.microsoft.com/office/drawing/2014/main" id="{080FB2B2-DAC2-4F9B-B0AE-0EF87C9EC5A6}"/>
                </a:ext>
              </a:extLst>
            </p:cNvPr>
            <p:cNvSpPr>
              <a:spLocks/>
            </p:cNvSpPr>
            <p:nvPr/>
          </p:nvSpPr>
          <p:spPr bwMode="auto">
            <a:xfrm>
              <a:off x="5515" y="2093"/>
              <a:ext cx="47" cy="8"/>
            </a:xfrm>
            <a:custGeom>
              <a:avLst/>
              <a:gdLst>
                <a:gd name="T0" fmla="*/ 0 w 280"/>
                <a:gd name="T1" fmla="*/ 0 h 48"/>
                <a:gd name="T2" fmla="*/ 0 w 280"/>
                <a:gd name="T3" fmla="*/ 0 h 48"/>
                <a:gd name="T4" fmla="*/ 0 w 280"/>
                <a:gd name="T5" fmla="*/ 0 h 48"/>
                <a:gd name="T6" fmla="*/ 0 w 280"/>
                <a:gd name="T7" fmla="*/ 0 h 48"/>
                <a:gd name="T8" fmla="*/ 0 60000 65536"/>
                <a:gd name="T9" fmla="*/ 0 60000 65536"/>
                <a:gd name="T10" fmla="*/ 0 60000 65536"/>
                <a:gd name="T11" fmla="*/ 0 60000 65536"/>
                <a:gd name="T12" fmla="*/ 0 w 280"/>
                <a:gd name="T13" fmla="*/ 0 h 48"/>
                <a:gd name="T14" fmla="*/ 280 w 280"/>
                <a:gd name="T15" fmla="*/ 48 h 48"/>
              </a:gdLst>
              <a:ahLst/>
              <a:cxnLst>
                <a:cxn ang="T8">
                  <a:pos x="T0" y="T1"/>
                </a:cxn>
                <a:cxn ang="T9">
                  <a:pos x="T2" y="T3"/>
                </a:cxn>
                <a:cxn ang="T10">
                  <a:pos x="T4" y="T5"/>
                </a:cxn>
                <a:cxn ang="T11">
                  <a:pos x="T6" y="T7"/>
                </a:cxn>
              </a:cxnLst>
              <a:rect l="T12" t="T13" r="T14" b="T15"/>
              <a:pathLst>
                <a:path w="280" h="48">
                  <a:moveTo>
                    <a:pt x="280" y="0"/>
                  </a:moveTo>
                  <a:lnTo>
                    <a:pt x="149" y="48"/>
                  </a:lnTo>
                  <a:lnTo>
                    <a:pt x="0" y="35"/>
                  </a:lnTo>
                  <a:lnTo>
                    <a:pt x="28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2" name="Freeform 250">
              <a:extLst>
                <a:ext uri="{FF2B5EF4-FFF2-40B4-BE49-F238E27FC236}">
                  <a16:creationId xmlns:a16="http://schemas.microsoft.com/office/drawing/2014/main" id="{F4B8FE29-5911-40E0-856F-C206371FBC4B}"/>
                </a:ext>
              </a:extLst>
            </p:cNvPr>
            <p:cNvSpPr>
              <a:spLocks/>
            </p:cNvSpPr>
            <p:nvPr/>
          </p:nvSpPr>
          <p:spPr bwMode="auto">
            <a:xfrm>
              <a:off x="5580" y="2080"/>
              <a:ext cx="28" cy="10"/>
            </a:xfrm>
            <a:custGeom>
              <a:avLst/>
              <a:gdLst>
                <a:gd name="T0" fmla="*/ 0 w 170"/>
                <a:gd name="T1" fmla="*/ 0 h 57"/>
                <a:gd name="T2" fmla="*/ 0 w 170"/>
                <a:gd name="T3" fmla="*/ 0 h 57"/>
                <a:gd name="T4" fmla="*/ 0 w 170"/>
                <a:gd name="T5" fmla="*/ 0 h 57"/>
                <a:gd name="T6" fmla="*/ 0 w 170"/>
                <a:gd name="T7" fmla="*/ 0 h 57"/>
                <a:gd name="T8" fmla="*/ 0 w 170"/>
                <a:gd name="T9" fmla="*/ 0 h 57"/>
                <a:gd name="T10" fmla="*/ 0 60000 65536"/>
                <a:gd name="T11" fmla="*/ 0 60000 65536"/>
                <a:gd name="T12" fmla="*/ 0 60000 65536"/>
                <a:gd name="T13" fmla="*/ 0 60000 65536"/>
                <a:gd name="T14" fmla="*/ 0 60000 65536"/>
                <a:gd name="T15" fmla="*/ 0 w 170"/>
                <a:gd name="T16" fmla="*/ 0 h 57"/>
                <a:gd name="T17" fmla="*/ 170 w 170"/>
                <a:gd name="T18" fmla="*/ 57 h 57"/>
              </a:gdLst>
              <a:ahLst/>
              <a:cxnLst>
                <a:cxn ang="T10">
                  <a:pos x="T0" y="T1"/>
                </a:cxn>
                <a:cxn ang="T11">
                  <a:pos x="T2" y="T3"/>
                </a:cxn>
                <a:cxn ang="T12">
                  <a:pos x="T4" y="T5"/>
                </a:cxn>
                <a:cxn ang="T13">
                  <a:pos x="T6" y="T7"/>
                </a:cxn>
                <a:cxn ang="T14">
                  <a:pos x="T8" y="T9"/>
                </a:cxn>
              </a:cxnLst>
              <a:rect l="T15" t="T16" r="T17" b="T18"/>
              <a:pathLst>
                <a:path w="170" h="57">
                  <a:moveTo>
                    <a:pt x="170" y="0"/>
                  </a:moveTo>
                  <a:lnTo>
                    <a:pt x="125" y="35"/>
                  </a:lnTo>
                  <a:lnTo>
                    <a:pt x="0" y="53"/>
                  </a:lnTo>
                  <a:lnTo>
                    <a:pt x="130" y="57"/>
                  </a:lnTo>
                  <a:lnTo>
                    <a:pt x="17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3" name="Freeform 251">
              <a:extLst>
                <a:ext uri="{FF2B5EF4-FFF2-40B4-BE49-F238E27FC236}">
                  <a16:creationId xmlns:a16="http://schemas.microsoft.com/office/drawing/2014/main" id="{FFD831B2-5940-4DE5-9997-C5E3F6757470}"/>
                </a:ext>
              </a:extLst>
            </p:cNvPr>
            <p:cNvSpPr>
              <a:spLocks/>
            </p:cNvSpPr>
            <p:nvPr/>
          </p:nvSpPr>
          <p:spPr bwMode="auto">
            <a:xfrm>
              <a:off x="5445" y="2073"/>
              <a:ext cx="44" cy="24"/>
            </a:xfrm>
            <a:custGeom>
              <a:avLst/>
              <a:gdLst>
                <a:gd name="T0" fmla="*/ 0 w 263"/>
                <a:gd name="T1" fmla="*/ 0 h 143"/>
                <a:gd name="T2" fmla="*/ 0 w 263"/>
                <a:gd name="T3" fmla="*/ 0 h 143"/>
                <a:gd name="T4" fmla="*/ 0 w 263"/>
                <a:gd name="T5" fmla="*/ 0 h 143"/>
                <a:gd name="T6" fmla="*/ 0 w 263"/>
                <a:gd name="T7" fmla="*/ 0 h 143"/>
                <a:gd name="T8" fmla="*/ 0 w 263"/>
                <a:gd name="T9" fmla="*/ 0 h 143"/>
                <a:gd name="T10" fmla="*/ 0 w 263"/>
                <a:gd name="T11" fmla="*/ 0 h 143"/>
                <a:gd name="T12" fmla="*/ 0 w 263"/>
                <a:gd name="T13" fmla="*/ 0 h 143"/>
                <a:gd name="T14" fmla="*/ 0 w 263"/>
                <a:gd name="T15" fmla="*/ 0 h 143"/>
                <a:gd name="T16" fmla="*/ 0 w 263"/>
                <a:gd name="T17" fmla="*/ 0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143"/>
                <a:gd name="T29" fmla="*/ 263 w 263"/>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143">
                  <a:moveTo>
                    <a:pt x="263" y="0"/>
                  </a:moveTo>
                  <a:lnTo>
                    <a:pt x="145" y="13"/>
                  </a:lnTo>
                  <a:lnTo>
                    <a:pt x="122" y="31"/>
                  </a:lnTo>
                  <a:lnTo>
                    <a:pt x="122" y="76"/>
                  </a:lnTo>
                  <a:lnTo>
                    <a:pt x="113" y="124"/>
                  </a:lnTo>
                  <a:lnTo>
                    <a:pt x="0" y="143"/>
                  </a:lnTo>
                  <a:lnTo>
                    <a:pt x="136" y="138"/>
                  </a:lnTo>
                  <a:lnTo>
                    <a:pt x="159" y="48"/>
                  </a:lnTo>
                  <a:lnTo>
                    <a:pt x="26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4" name="Freeform 252">
              <a:extLst>
                <a:ext uri="{FF2B5EF4-FFF2-40B4-BE49-F238E27FC236}">
                  <a16:creationId xmlns:a16="http://schemas.microsoft.com/office/drawing/2014/main" id="{C90C1EE2-82C4-47CD-AB5E-2136EB6F25B8}"/>
                </a:ext>
              </a:extLst>
            </p:cNvPr>
            <p:cNvSpPr>
              <a:spLocks/>
            </p:cNvSpPr>
            <p:nvPr/>
          </p:nvSpPr>
          <p:spPr bwMode="auto">
            <a:xfrm>
              <a:off x="5303" y="2127"/>
              <a:ext cx="142" cy="35"/>
            </a:xfrm>
            <a:custGeom>
              <a:avLst/>
              <a:gdLst>
                <a:gd name="T0" fmla="*/ 0 w 853"/>
                <a:gd name="T1" fmla="*/ 0 h 212"/>
                <a:gd name="T2" fmla="*/ 0 w 853"/>
                <a:gd name="T3" fmla="*/ 0 h 212"/>
                <a:gd name="T4" fmla="*/ 0 w 853"/>
                <a:gd name="T5" fmla="*/ 0 h 212"/>
                <a:gd name="T6" fmla="*/ 0 w 853"/>
                <a:gd name="T7" fmla="*/ 0 h 212"/>
                <a:gd name="T8" fmla="*/ 0 w 853"/>
                <a:gd name="T9" fmla="*/ 0 h 212"/>
                <a:gd name="T10" fmla="*/ 0 w 853"/>
                <a:gd name="T11" fmla="*/ 0 h 212"/>
                <a:gd name="T12" fmla="*/ 0 w 853"/>
                <a:gd name="T13" fmla="*/ 0 h 212"/>
                <a:gd name="T14" fmla="*/ 0 w 853"/>
                <a:gd name="T15" fmla="*/ 0 h 212"/>
                <a:gd name="T16" fmla="*/ 0 w 853"/>
                <a:gd name="T17" fmla="*/ 0 h 212"/>
                <a:gd name="T18" fmla="*/ 0 w 853"/>
                <a:gd name="T19" fmla="*/ 0 h 212"/>
                <a:gd name="T20" fmla="*/ 0 w 853"/>
                <a:gd name="T21" fmla="*/ 0 h 212"/>
                <a:gd name="T22" fmla="*/ 0 w 853"/>
                <a:gd name="T23" fmla="*/ 0 h 212"/>
                <a:gd name="T24" fmla="*/ 0 w 853"/>
                <a:gd name="T25" fmla="*/ 0 h 212"/>
                <a:gd name="T26" fmla="*/ 0 w 853"/>
                <a:gd name="T27" fmla="*/ 0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3"/>
                <a:gd name="T43" fmla="*/ 0 h 212"/>
                <a:gd name="T44" fmla="*/ 853 w 853"/>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3" h="212">
                  <a:moveTo>
                    <a:pt x="853" y="0"/>
                  </a:moveTo>
                  <a:lnTo>
                    <a:pt x="636" y="10"/>
                  </a:lnTo>
                  <a:lnTo>
                    <a:pt x="413" y="63"/>
                  </a:lnTo>
                  <a:lnTo>
                    <a:pt x="249" y="71"/>
                  </a:lnTo>
                  <a:lnTo>
                    <a:pt x="114" y="99"/>
                  </a:lnTo>
                  <a:lnTo>
                    <a:pt x="64" y="170"/>
                  </a:lnTo>
                  <a:lnTo>
                    <a:pt x="0" y="212"/>
                  </a:lnTo>
                  <a:lnTo>
                    <a:pt x="64" y="198"/>
                  </a:lnTo>
                  <a:lnTo>
                    <a:pt x="123" y="117"/>
                  </a:lnTo>
                  <a:lnTo>
                    <a:pt x="304" y="81"/>
                  </a:lnTo>
                  <a:lnTo>
                    <a:pt x="413" y="81"/>
                  </a:lnTo>
                  <a:lnTo>
                    <a:pt x="500" y="63"/>
                  </a:lnTo>
                  <a:lnTo>
                    <a:pt x="649" y="23"/>
                  </a:lnTo>
                  <a:lnTo>
                    <a:pt x="85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255" name="Group 253">
            <a:extLst>
              <a:ext uri="{FF2B5EF4-FFF2-40B4-BE49-F238E27FC236}">
                <a16:creationId xmlns:a16="http://schemas.microsoft.com/office/drawing/2014/main" id="{D96EA047-40FA-4308-A284-248A141EA892}"/>
              </a:ext>
            </a:extLst>
          </p:cNvPr>
          <p:cNvGrpSpPr>
            <a:grpSpLocks/>
          </p:cNvGrpSpPr>
          <p:nvPr/>
        </p:nvGrpSpPr>
        <p:grpSpPr bwMode="auto">
          <a:xfrm>
            <a:off x="8418513" y="3674844"/>
            <a:ext cx="228600" cy="125413"/>
            <a:chOff x="5325" y="1860"/>
            <a:chExt cx="144" cy="79"/>
          </a:xfrm>
        </p:grpSpPr>
        <p:grpSp>
          <p:nvGrpSpPr>
            <p:cNvPr id="256" name="Group 254">
              <a:extLst>
                <a:ext uri="{FF2B5EF4-FFF2-40B4-BE49-F238E27FC236}">
                  <a16:creationId xmlns:a16="http://schemas.microsoft.com/office/drawing/2014/main" id="{ACB860B3-8F23-4F7C-A6F0-515B3BEC4BC7}"/>
                </a:ext>
              </a:extLst>
            </p:cNvPr>
            <p:cNvGrpSpPr>
              <a:grpSpLocks/>
            </p:cNvGrpSpPr>
            <p:nvPr/>
          </p:nvGrpSpPr>
          <p:grpSpPr bwMode="auto">
            <a:xfrm>
              <a:off x="5325" y="1860"/>
              <a:ext cx="125" cy="63"/>
              <a:chOff x="5325" y="1860"/>
              <a:chExt cx="125" cy="63"/>
            </a:xfrm>
          </p:grpSpPr>
          <p:sp>
            <p:nvSpPr>
              <p:cNvPr id="260" name="Freeform 255">
                <a:extLst>
                  <a:ext uri="{FF2B5EF4-FFF2-40B4-BE49-F238E27FC236}">
                    <a16:creationId xmlns:a16="http://schemas.microsoft.com/office/drawing/2014/main" id="{03D57395-2EF1-448F-A41D-DA04F5EABB47}"/>
                  </a:ext>
                </a:extLst>
              </p:cNvPr>
              <p:cNvSpPr>
                <a:spLocks/>
              </p:cNvSpPr>
              <p:nvPr/>
            </p:nvSpPr>
            <p:spPr bwMode="auto">
              <a:xfrm>
                <a:off x="5325" y="1860"/>
                <a:ext cx="125" cy="63"/>
              </a:xfrm>
              <a:custGeom>
                <a:avLst/>
                <a:gdLst>
                  <a:gd name="T0" fmla="*/ 0 w 751"/>
                  <a:gd name="T1" fmla="*/ 0 h 379"/>
                  <a:gd name="T2" fmla="*/ 0 w 751"/>
                  <a:gd name="T3" fmla="*/ 0 h 379"/>
                  <a:gd name="T4" fmla="*/ 0 w 751"/>
                  <a:gd name="T5" fmla="*/ 0 h 379"/>
                  <a:gd name="T6" fmla="*/ 0 w 751"/>
                  <a:gd name="T7" fmla="*/ 0 h 379"/>
                  <a:gd name="T8" fmla="*/ 0 w 751"/>
                  <a:gd name="T9" fmla="*/ 0 h 379"/>
                  <a:gd name="T10" fmla="*/ 0 w 751"/>
                  <a:gd name="T11" fmla="*/ 0 h 379"/>
                  <a:gd name="T12" fmla="*/ 0 w 751"/>
                  <a:gd name="T13" fmla="*/ 0 h 379"/>
                  <a:gd name="T14" fmla="*/ 0 w 751"/>
                  <a:gd name="T15" fmla="*/ 0 h 379"/>
                  <a:gd name="T16" fmla="*/ 0 w 751"/>
                  <a:gd name="T17" fmla="*/ 0 h 379"/>
                  <a:gd name="T18" fmla="*/ 0 w 751"/>
                  <a:gd name="T19" fmla="*/ 0 h 379"/>
                  <a:gd name="T20" fmla="*/ 0 w 751"/>
                  <a:gd name="T21" fmla="*/ 0 h 379"/>
                  <a:gd name="T22" fmla="*/ 0 w 751"/>
                  <a:gd name="T23" fmla="*/ 0 h 379"/>
                  <a:gd name="T24" fmla="*/ 0 w 751"/>
                  <a:gd name="T25" fmla="*/ 0 h 379"/>
                  <a:gd name="T26" fmla="*/ 0 w 751"/>
                  <a:gd name="T27" fmla="*/ 0 h 379"/>
                  <a:gd name="T28" fmla="*/ 0 w 751"/>
                  <a:gd name="T29" fmla="*/ 0 h 379"/>
                  <a:gd name="T30" fmla="*/ 0 w 751"/>
                  <a:gd name="T31" fmla="*/ 0 h 379"/>
                  <a:gd name="T32" fmla="*/ 0 w 751"/>
                  <a:gd name="T33" fmla="*/ 0 h 379"/>
                  <a:gd name="T34" fmla="*/ 0 w 751"/>
                  <a:gd name="T35" fmla="*/ 0 h 379"/>
                  <a:gd name="T36" fmla="*/ 0 w 751"/>
                  <a:gd name="T37" fmla="*/ 0 h 379"/>
                  <a:gd name="T38" fmla="*/ 0 w 751"/>
                  <a:gd name="T39" fmla="*/ 0 h 379"/>
                  <a:gd name="T40" fmla="*/ 0 w 751"/>
                  <a:gd name="T41" fmla="*/ 0 h 379"/>
                  <a:gd name="T42" fmla="*/ 0 w 751"/>
                  <a:gd name="T43" fmla="*/ 0 h 379"/>
                  <a:gd name="T44" fmla="*/ 0 w 751"/>
                  <a:gd name="T45" fmla="*/ 0 h 379"/>
                  <a:gd name="T46" fmla="*/ 0 w 751"/>
                  <a:gd name="T47" fmla="*/ 0 h 379"/>
                  <a:gd name="T48" fmla="*/ 0 w 751"/>
                  <a:gd name="T49" fmla="*/ 0 h 379"/>
                  <a:gd name="T50" fmla="*/ 0 w 751"/>
                  <a:gd name="T51" fmla="*/ 0 h 379"/>
                  <a:gd name="T52" fmla="*/ 0 w 751"/>
                  <a:gd name="T53" fmla="*/ 0 h 379"/>
                  <a:gd name="T54" fmla="*/ 0 w 751"/>
                  <a:gd name="T55" fmla="*/ 0 h 379"/>
                  <a:gd name="T56" fmla="*/ 0 w 751"/>
                  <a:gd name="T57" fmla="*/ 0 h 379"/>
                  <a:gd name="T58" fmla="*/ 0 w 751"/>
                  <a:gd name="T59" fmla="*/ 0 h 379"/>
                  <a:gd name="T60" fmla="*/ 0 w 751"/>
                  <a:gd name="T61" fmla="*/ 0 h 379"/>
                  <a:gd name="T62" fmla="*/ 0 w 751"/>
                  <a:gd name="T63" fmla="*/ 0 h 379"/>
                  <a:gd name="T64" fmla="*/ 0 w 751"/>
                  <a:gd name="T65" fmla="*/ 0 h 379"/>
                  <a:gd name="T66" fmla="*/ 0 w 751"/>
                  <a:gd name="T67" fmla="*/ 0 h 379"/>
                  <a:gd name="T68" fmla="*/ 0 w 751"/>
                  <a:gd name="T69" fmla="*/ 0 h 379"/>
                  <a:gd name="T70" fmla="*/ 0 w 751"/>
                  <a:gd name="T71" fmla="*/ 0 h 379"/>
                  <a:gd name="T72" fmla="*/ 0 w 751"/>
                  <a:gd name="T73" fmla="*/ 0 h 379"/>
                  <a:gd name="T74" fmla="*/ 0 w 751"/>
                  <a:gd name="T75" fmla="*/ 0 h 379"/>
                  <a:gd name="T76" fmla="*/ 0 w 751"/>
                  <a:gd name="T77" fmla="*/ 0 h 379"/>
                  <a:gd name="T78" fmla="*/ 0 w 751"/>
                  <a:gd name="T79" fmla="*/ 0 h 379"/>
                  <a:gd name="T80" fmla="*/ 0 w 751"/>
                  <a:gd name="T81" fmla="*/ 0 h 379"/>
                  <a:gd name="T82" fmla="*/ 0 w 751"/>
                  <a:gd name="T83" fmla="*/ 0 h 379"/>
                  <a:gd name="T84" fmla="*/ 0 w 751"/>
                  <a:gd name="T85" fmla="*/ 0 h 379"/>
                  <a:gd name="T86" fmla="*/ 0 w 751"/>
                  <a:gd name="T87" fmla="*/ 0 h 379"/>
                  <a:gd name="T88" fmla="*/ 0 w 751"/>
                  <a:gd name="T89" fmla="*/ 0 h 379"/>
                  <a:gd name="T90" fmla="*/ 0 w 751"/>
                  <a:gd name="T91" fmla="*/ 0 h 379"/>
                  <a:gd name="T92" fmla="*/ 0 w 751"/>
                  <a:gd name="T93" fmla="*/ 0 h 379"/>
                  <a:gd name="T94" fmla="*/ 0 w 751"/>
                  <a:gd name="T95" fmla="*/ 0 h 379"/>
                  <a:gd name="T96" fmla="*/ 0 w 751"/>
                  <a:gd name="T97" fmla="*/ 0 h 379"/>
                  <a:gd name="T98" fmla="*/ 0 w 751"/>
                  <a:gd name="T99" fmla="*/ 0 h 379"/>
                  <a:gd name="T100" fmla="*/ 0 w 751"/>
                  <a:gd name="T101" fmla="*/ 0 h 379"/>
                  <a:gd name="T102" fmla="*/ 0 w 751"/>
                  <a:gd name="T103" fmla="*/ 0 h 379"/>
                  <a:gd name="T104" fmla="*/ 0 w 751"/>
                  <a:gd name="T105" fmla="*/ 0 h 379"/>
                  <a:gd name="T106" fmla="*/ 0 w 751"/>
                  <a:gd name="T107" fmla="*/ 0 h 379"/>
                  <a:gd name="T108" fmla="*/ 0 w 751"/>
                  <a:gd name="T109" fmla="*/ 0 h 379"/>
                  <a:gd name="T110" fmla="*/ 0 w 751"/>
                  <a:gd name="T111" fmla="*/ 0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1"/>
                  <a:gd name="T169" fmla="*/ 0 h 379"/>
                  <a:gd name="T170" fmla="*/ 751 w 751"/>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1" h="379">
                    <a:moveTo>
                      <a:pt x="679" y="379"/>
                    </a:moveTo>
                    <a:lnTo>
                      <a:pt x="639" y="370"/>
                    </a:lnTo>
                    <a:lnTo>
                      <a:pt x="600" y="352"/>
                    </a:lnTo>
                    <a:lnTo>
                      <a:pt x="564" y="344"/>
                    </a:lnTo>
                    <a:lnTo>
                      <a:pt x="502" y="353"/>
                    </a:lnTo>
                    <a:lnTo>
                      <a:pt x="457" y="352"/>
                    </a:lnTo>
                    <a:lnTo>
                      <a:pt x="425" y="341"/>
                    </a:lnTo>
                    <a:lnTo>
                      <a:pt x="399" y="332"/>
                    </a:lnTo>
                    <a:lnTo>
                      <a:pt x="373" y="320"/>
                    </a:lnTo>
                    <a:lnTo>
                      <a:pt x="346" y="295"/>
                    </a:lnTo>
                    <a:lnTo>
                      <a:pt x="324" y="273"/>
                    </a:lnTo>
                    <a:lnTo>
                      <a:pt x="288" y="246"/>
                    </a:lnTo>
                    <a:lnTo>
                      <a:pt x="238" y="254"/>
                    </a:lnTo>
                    <a:lnTo>
                      <a:pt x="208" y="256"/>
                    </a:lnTo>
                    <a:lnTo>
                      <a:pt x="190" y="251"/>
                    </a:lnTo>
                    <a:lnTo>
                      <a:pt x="182" y="243"/>
                    </a:lnTo>
                    <a:lnTo>
                      <a:pt x="176" y="228"/>
                    </a:lnTo>
                    <a:lnTo>
                      <a:pt x="180" y="215"/>
                    </a:lnTo>
                    <a:lnTo>
                      <a:pt x="190" y="200"/>
                    </a:lnTo>
                    <a:lnTo>
                      <a:pt x="208" y="193"/>
                    </a:lnTo>
                    <a:lnTo>
                      <a:pt x="248" y="188"/>
                    </a:lnTo>
                    <a:lnTo>
                      <a:pt x="296" y="171"/>
                    </a:lnTo>
                    <a:lnTo>
                      <a:pt x="256" y="140"/>
                    </a:lnTo>
                    <a:lnTo>
                      <a:pt x="209" y="121"/>
                    </a:lnTo>
                    <a:lnTo>
                      <a:pt x="168" y="124"/>
                    </a:lnTo>
                    <a:lnTo>
                      <a:pt x="121" y="121"/>
                    </a:lnTo>
                    <a:lnTo>
                      <a:pt x="93" y="131"/>
                    </a:lnTo>
                    <a:lnTo>
                      <a:pt x="54" y="132"/>
                    </a:lnTo>
                    <a:lnTo>
                      <a:pt x="42" y="121"/>
                    </a:lnTo>
                    <a:lnTo>
                      <a:pt x="39" y="105"/>
                    </a:lnTo>
                    <a:lnTo>
                      <a:pt x="18" y="106"/>
                    </a:lnTo>
                    <a:lnTo>
                      <a:pt x="6" y="103"/>
                    </a:lnTo>
                    <a:lnTo>
                      <a:pt x="0" y="87"/>
                    </a:lnTo>
                    <a:lnTo>
                      <a:pt x="4" y="74"/>
                    </a:lnTo>
                    <a:lnTo>
                      <a:pt x="15" y="68"/>
                    </a:lnTo>
                    <a:lnTo>
                      <a:pt x="36" y="56"/>
                    </a:lnTo>
                    <a:lnTo>
                      <a:pt x="52" y="44"/>
                    </a:lnTo>
                    <a:lnTo>
                      <a:pt x="71" y="34"/>
                    </a:lnTo>
                    <a:lnTo>
                      <a:pt x="93" y="27"/>
                    </a:lnTo>
                    <a:lnTo>
                      <a:pt x="112" y="27"/>
                    </a:lnTo>
                    <a:lnTo>
                      <a:pt x="203" y="9"/>
                    </a:lnTo>
                    <a:lnTo>
                      <a:pt x="222" y="4"/>
                    </a:lnTo>
                    <a:lnTo>
                      <a:pt x="244" y="0"/>
                    </a:lnTo>
                    <a:lnTo>
                      <a:pt x="267" y="4"/>
                    </a:lnTo>
                    <a:lnTo>
                      <a:pt x="295" y="13"/>
                    </a:lnTo>
                    <a:lnTo>
                      <a:pt x="373" y="56"/>
                    </a:lnTo>
                    <a:lnTo>
                      <a:pt x="410" y="64"/>
                    </a:lnTo>
                    <a:lnTo>
                      <a:pt x="443" y="71"/>
                    </a:lnTo>
                    <a:lnTo>
                      <a:pt x="469" y="87"/>
                    </a:lnTo>
                    <a:lnTo>
                      <a:pt x="484" y="108"/>
                    </a:lnTo>
                    <a:lnTo>
                      <a:pt x="549" y="153"/>
                    </a:lnTo>
                    <a:lnTo>
                      <a:pt x="578" y="174"/>
                    </a:lnTo>
                    <a:lnTo>
                      <a:pt x="617" y="215"/>
                    </a:lnTo>
                    <a:lnTo>
                      <a:pt x="641" y="227"/>
                    </a:lnTo>
                    <a:lnTo>
                      <a:pt x="751" y="232"/>
                    </a:lnTo>
                    <a:lnTo>
                      <a:pt x="679" y="379"/>
                    </a:lnTo>
                    <a:close/>
                  </a:path>
                </a:pathLst>
              </a:custGeom>
              <a:solidFill>
                <a:srgbClr val="FFC080"/>
              </a:solidFill>
              <a:ln w="1588">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1" name="Freeform 256">
                <a:extLst>
                  <a:ext uri="{FF2B5EF4-FFF2-40B4-BE49-F238E27FC236}">
                    <a16:creationId xmlns:a16="http://schemas.microsoft.com/office/drawing/2014/main" id="{8C82CE40-384E-4614-8B39-6661CC8FC0E6}"/>
                  </a:ext>
                </a:extLst>
              </p:cNvPr>
              <p:cNvSpPr>
                <a:spLocks/>
              </p:cNvSpPr>
              <p:nvPr/>
            </p:nvSpPr>
            <p:spPr bwMode="auto">
              <a:xfrm>
                <a:off x="5374" y="1888"/>
                <a:ext cx="29" cy="7"/>
              </a:xfrm>
              <a:custGeom>
                <a:avLst/>
                <a:gdLst>
                  <a:gd name="T0" fmla="*/ 0 w 179"/>
                  <a:gd name="T1" fmla="*/ 0 h 43"/>
                  <a:gd name="T2" fmla="*/ 0 w 179"/>
                  <a:gd name="T3" fmla="*/ 0 h 43"/>
                  <a:gd name="T4" fmla="*/ 0 w 179"/>
                  <a:gd name="T5" fmla="*/ 0 h 43"/>
                  <a:gd name="T6" fmla="*/ 0 w 179"/>
                  <a:gd name="T7" fmla="*/ 0 h 43"/>
                  <a:gd name="T8" fmla="*/ 0 w 179"/>
                  <a:gd name="T9" fmla="*/ 0 h 43"/>
                  <a:gd name="T10" fmla="*/ 0 w 179"/>
                  <a:gd name="T11" fmla="*/ 0 h 43"/>
                  <a:gd name="T12" fmla="*/ 0 w 179"/>
                  <a:gd name="T13" fmla="*/ 0 h 43"/>
                  <a:gd name="T14" fmla="*/ 0 w 179"/>
                  <a:gd name="T15" fmla="*/ 0 h 43"/>
                  <a:gd name="T16" fmla="*/ 0 w 179"/>
                  <a:gd name="T17" fmla="*/ 0 h 43"/>
                  <a:gd name="T18" fmla="*/ 0 w 179"/>
                  <a:gd name="T19" fmla="*/ 0 h 43"/>
                  <a:gd name="T20" fmla="*/ 0 w 179"/>
                  <a:gd name="T21" fmla="*/ 0 h 43"/>
                  <a:gd name="T22" fmla="*/ 0 w 179"/>
                  <a:gd name="T23" fmla="*/ 0 h 43"/>
                  <a:gd name="T24" fmla="*/ 0 w 179"/>
                  <a:gd name="T25" fmla="*/ 0 h 43"/>
                  <a:gd name="T26" fmla="*/ 0 w 179"/>
                  <a:gd name="T27" fmla="*/ 0 h 43"/>
                  <a:gd name="T28" fmla="*/ 0 w 179"/>
                  <a:gd name="T29" fmla="*/ 0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9"/>
                  <a:gd name="T46" fmla="*/ 0 h 43"/>
                  <a:gd name="T47" fmla="*/ 179 w 179"/>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9" h="43">
                    <a:moveTo>
                      <a:pt x="0" y="0"/>
                    </a:moveTo>
                    <a:lnTo>
                      <a:pt x="6" y="11"/>
                    </a:lnTo>
                    <a:lnTo>
                      <a:pt x="38" y="10"/>
                    </a:lnTo>
                    <a:lnTo>
                      <a:pt x="50" y="16"/>
                    </a:lnTo>
                    <a:lnTo>
                      <a:pt x="76" y="29"/>
                    </a:lnTo>
                    <a:lnTo>
                      <a:pt x="112" y="37"/>
                    </a:lnTo>
                    <a:lnTo>
                      <a:pt x="150" y="38"/>
                    </a:lnTo>
                    <a:lnTo>
                      <a:pt x="179" y="43"/>
                    </a:lnTo>
                    <a:lnTo>
                      <a:pt x="155" y="34"/>
                    </a:lnTo>
                    <a:lnTo>
                      <a:pt x="125" y="29"/>
                    </a:lnTo>
                    <a:lnTo>
                      <a:pt x="105" y="29"/>
                    </a:lnTo>
                    <a:lnTo>
                      <a:pt x="76" y="21"/>
                    </a:lnTo>
                    <a:lnTo>
                      <a:pt x="53" y="8"/>
                    </a:lnTo>
                    <a:lnTo>
                      <a:pt x="43" y="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2" name="Freeform 257">
                <a:extLst>
                  <a:ext uri="{FF2B5EF4-FFF2-40B4-BE49-F238E27FC236}">
                    <a16:creationId xmlns:a16="http://schemas.microsoft.com/office/drawing/2014/main" id="{88F32833-9E18-4163-99E6-628239A403CE}"/>
                  </a:ext>
                </a:extLst>
              </p:cNvPr>
              <p:cNvSpPr>
                <a:spLocks/>
              </p:cNvSpPr>
              <p:nvPr/>
            </p:nvSpPr>
            <p:spPr bwMode="auto">
              <a:xfrm>
                <a:off x="5362" y="1894"/>
                <a:ext cx="4" cy="4"/>
              </a:xfrm>
              <a:custGeom>
                <a:avLst/>
                <a:gdLst>
                  <a:gd name="T0" fmla="*/ 0 w 20"/>
                  <a:gd name="T1" fmla="*/ 0 h 24"/>
                  <a:gd name="T2" fmla="*/ 0 w 20"/>
                  <a:gd name="T3" fmla="*/ 0 h 24"/>
                  <a:gd name="T4" fmla="*/ 0 w 20"/>
                  <a:gd name="T5" fmla="*/ 0 h 24"/>
                  <a:gd name="T6" fmla="*/ 0 w 20"/>
                  <a:gd name="T7" fmla="*/ 0 h 24"/>
                  <a:gd name="T8" fmla="*/ 0 w 20"/>
                  <a:gd name="T9" fmla="*/ 0 h 24"/>
                  <a:gd name="T10" fmla="*/ 0 w 20"/>
                  <a:gd name="T11" fmla="*/ 0 h 24"/>
                  <a:gd name="T12" fmla="*/ 0 w 20"/>
                  <a:gd name="T13" fmla="*/ 0 h 24"/>
                  <a:gd name="T14" fmla="*/ 0 60000 65536"/>
                  <a:gd name="T15" fmla="*/ 0 60000 65536"/>
                  <a:gd name="T16" fmla="*/ 0 60000 65536"/>
                  <a:gd name="T17" fmla="*/ 0 60000 65536"/>
                  <a:gd name="T18" fmla="*/ 0 60000 65536"/>
                  <a:gd name="T19" fmla="*/ 0 60000 65536"/>
                  <a:gd name="T20" fmla="*/ 0 60000 65536"/>
                  <a:gd name="T21" fmla="*/ 0 w 20"/>
                  <a:gd name="T22" fmla="*/ 0 h 24"/>
                  <a:gd name="T23" fmla="*/ 20 w 2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4">
                    <a:moveTo>
                      <a:pt x="4" y="0"/>
                    </a:moveTo>
                    <a:lnTo>
                      <a:pt x="12" y="6"/>
                    </a:lnTo>
                    <a:lnTo>
                      <a:pt x="9" y="15"/>
                    </a:lnTo>
                    <a:lnTo>
                      <a:pt x="0" y="24"/>
                    </a:lnTo>
                    <a:lnTo>
                      <a:pt x="17" y="18"/>
                    </a:lnTo>
                    <a:lnTo>
                      <a:pt x="20" y="8"/>
                    </a:lnTo>
                    <a:lnTo>
                      <a:pt x="4"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3" name="Freeform 258">
                <a:extLst>
                  <a:ext uri="{FF2B5EF4-FFF2-40B4-BE49-F238E27FC236}">
                    <a16:creationId xmlns:a16="http://schemas.microsoft.com/office/drawing/2014/main" id="{2D859F3A-0FBF-4004-8137-220834BB1FDC}"/>
                  </a:ext>
                </a:extLst>
              </p:cNvPr>
              <p:cNvSpPr>
                <a:spLocks/>
              </p:cNvSpPr>
              <p:nvPr/>
            </p:nvSpPr>
            <p:spPr bwMode="auto">
              <a:xfrm>
                <a:off x="5331" y="1869"/>
                <a:ext cx="17" cy="8"/>
              </a:xfrm>
              <a:custGeom>
                <a:avLst/>
                <a:gdLst>
                  <a:gd name="T0" fmla="*/ 0 w 104"/>
                  <a:gd name="T1" fmla="*/ 0 h 48"/>
                  <a:gd name="T2" fmla="*/ 0 w 104"/>
                  <a:gd name="T3" fmla="*/ 0 h 48"/>
                  <a:gd name="T4" fmla="*/ 0 w 104"/>
                  <a:gd name="T5" fmla="*/ 0 h 48"/>
                  <a:gd name="T6" fmla="*/ 0 w 104"/>
                  <a:gd name="T7" fmla="*/ 0 h 48"/>
                  <a:gd name="T8" fmla="*/ 0 w 104"/>
                  <a:gd name="T9" fmla="*/ 0 h 48"/>
                  <a:gd name="T10" fmla="*/ 0 w 104"/>
                  <a:gd name="T11" fmla="*/ 0 h 48"/>
                  <a:gd name="T12" fmla="*/ 0 w 104"/>
                  <a:gd name="T13" fmla="*/ 0 h 48"/>
                  <a:gd name="T14" fmla="*/ 0 w 104"/>
                  <a:gd name="T15" fmla="*/ 0 h 48"/>
                  <a:gd name="T16" fmla="*/ 0 w 104"/>
                  <a:gd name="T17" fmla="*/ 0 h 48"/>
                  <a:gd name="T18" fmla="*/ 0 w 104"/>
                  <a:gd name="T19" fmla="*/ 0 h 48"/>
                  <a:gd name="T20" fmla="*/ 0 w 104"/>
                  <a:gd name="T21" fmla="*/ 0 h 48"/>
                  <a:gd name="T22" fmla="*/ 0 w 104"/>
                  <a:gd name="T23" fmla="*/ 0 h 48"/>
                  <a:gd name="T24" fmla="*/ 0 w 104"/>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0" y="45"/>
                    </a:moveTo>
                    <a:lnTo>
                      <a:pt x="11" y="48"/>
                    </a:lnTo>
                    <a:lnTo>
                      <a:pt x="25" y="33"/>
                    </a:lnTo>
                    <a:lnTo>
                      <a:pt x="46" y="25"/>
                    </a:lnTo>
                    <a:lnTo>
                      <a:pt x="56" y="14"/>
                    </a:lnTo>
                    <a:lnTo>
                      <a:pt x="66" y="9"/>
                    </a:lnTo>
                    <a:lnTo>
                      <a:pt x="89" y="4"/>
                    </a:lnTo>
                    <a:lnTo>
                      <a:pt x="104" y="1"/>
                    </a:lnTo>
                    <a:lnTo>
                      <a:pt x="84" y="0"/>
                    </a:lnTo>
                    <a:lnTo>
                      <a:pt x="58" y="4"/>
                    </a:lnTo>
                    <a:lnTo>
                      <a:pt x="49" y="12"/>
                    </a:lnTo>
                    <a:lnTo>
                      <a:pt x="37" y="20"/>
                    </a:lnTo>
                    <a:lnTo>
                      <a:pt x="0" y="4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4" name="Freeform 259">
                <a:extLst>
                  <a:ext uri="{FF2B5EF4-FFF2-40B4-BE49-F238E27FC236}">
                    <a16:creationId xmlns:a16="http://schemas.microsoft.com/office/drawing/2014/main" id="{41E6F535-2C8F-406A-9DC4-5BEE6D5CE29C}"/>
                  </a:ext>
                </a:extLst>
              </p:cNvPr>
              <p:cNvSpPr>
                <a:spLocks/>
              </p:cNvSpPr>
              <p:nvPr/>
            </p:nvSpPr>
            <p:spPr bwMode="auto">
              <a:xfrm>
                <a:off x="5357" y="1866"/>
                <a:ext cx="27" cy="7"/>
              </a:xfrm>
              <a:custGeom>
                <a:avLst/>
                <a:gdLst>
                  <a:gd name="T0" fmla="*/ 0 w 166"/>
                  <a:gd name="T1" fmla="*/ 0 h 42"/>
                  <a:gd name="T2" fmla="*/ 0 w 166"/>
                  <a:gd name="T3" fmla="*/ 0 h 42"/>
                  <a:gd name="T4" fmla="*/ 0 w 166"/>
                  <a:gd name="T5" fmla="*/ 0 h 42"/>
                  <a:gd name="T6" fmla="*/ 0 w 166"/>
                  <a:gd name="T7" fmla="*/ 0 h 42"/>
                  <a:gd name="T8" fmla="*/ 0 w 166"/>
                  <a:gd name="T9" fmla="*/ 0 h 42"/>
                  <a:gd name="T10" fmla="*/ 0 w 166"/>
                  <a:gd name="T11" fmla="*/ 0 h 42"/>
                  <a:gd name="T12" fmla="*/ 0 w 166"/>
                  <a:gd name="T13" fmla="*/ 0 h 42"/>
                  <a:gd name="T14" fmla="*/ 0 w 166"/>
                  <a:gd name="T15" fmla="*/ 0 h 42"/>
                  <a:gd name="T16" fmla="*/ 0 w 166"/>
                  <a:gd name="T17" fmla="*/ 0 h 42"/>
                  <a:gd name="T18" fmla="*/ 0 w 166"/>
                  <a:gd name="T19" fmla="*/ 0 h 42"/>
                  <a:gd name="T20" fmla="*/ 0 w 166"/>
                  <a:gd name="T21" fmla="*/ 0 h 42"/>
                  <a:gd name="T22" fmla="*/ 0 w 166"/>
                  <a:gd name="T23" fmla="*/ 0 h 42"/>
                  <a:gd name="T24" fmla="*/ 0 w 166"/>
                  <a:gd name="T25" fmla="*/ 0 h 42"/>
                  <a:gd name="T26" fmla="*/ 0 w 166"/>
                  <a:gd name="T27" fmla="*/ 0 h 42"/>
                  <a:gd name="T28" fmla="*/ 0 w 166"/>
                  <a:gd name="T29" fmla="*/ 0 h 42"/>
                  <a:gd name="T30" fmla="*/ 0 w 166"/>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6"/>
                  <a:gd name="T49" fmla="*/ 0 h 42"/>
                  <a:gd name="T50" fmla="*/ 166 w 166"/>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6" h="42">
                    <a:moveTo>
                      <a:pt x="0" y="10"/>
                    </a:moveTo>
                    <a:lnTo>
                      <a:pt x="35" y="6"/>
                    </a:lnTo>
                    <a:lnTo>
                      <a:pt x="55" y="0"/>
                    </a:lnTo>
                    <a:lnTo>
                      <a:pt x="63" y="0"/>
                    </a:lnTo>
                    <a:lnTo>
                      <a:pt x="85" y="5"/>
                    </a:lnTo>
                    <a:lnTo>
                      <a:pt x="94" y="14"/>
                    </a:lnTo>
                    <a:lnTo>
                      <a:pt x="111" y="23"/>
                    </a:lnTo>
                    <a:lnTo>
                      <a:pt x="143" y="36"/>
                    </a:lnTo>
                    <a:lnTo>
                      <a:pt x="166" y="36"/>
                    </a:lnTo>
                    <a:lnTo>
                      <a:pt x="142" y="42"/>
                    </a:lnTo>
                    <a:lnTo>
                      <a:pt x="126" y="39"/>
                    </a:lnTo>
                    <a:lnTo>
                      <a:pt x="91" y="22"/>
                    </a:lnTo>
                    <a:lnTo>
                      <a:pt x="79" y="10"/>
                    </a:lnTo>
                    <a:lnTo>
                      <a:pt x="55" y="8"/>
                    </a:lnTo>
                    <a:lnTo>
                      <a:pt x="35" y="10"/>
                    </a:lnTo>
                    <a:lnTo>
                      <a:pt x="0" y="1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5" name="Freeform 260">
                <a:extLst>
                  <a:ext uri="{FF2B5EF4-FFF2-40B4-BE49-F238E27FC236}">
                    <a16:creationId xmlns:a16="http://schemas.microsoft.com/office/drawing/2014/main" id="{90BB4182-BC04-4AC2-9273-469AE70C5337}"/>
                  </a:ext>
                </a:extLst>
              </p:cNvPr>
              <p:cNvSpPr>
                <a:spLocks/>
              </p:cNvSpPr>
              <p:nvPr/>
            </p:nvSpPr>
            <p:spPr bwMode="auto">
              <a:xfrm>
                <a:off x="5335" y="1874"/>
                <a:ext cx="6" cy="5"/>
              </a:xfrm>
              <a:custGeom>
                <a:avLst/>
                <a:gdLst>
                  <a:gd name="T0" fmla="*/ 0 w 33"/>
                  <a:gd name="T1" fmla="*/ 0 h 30"/>
                  <a:gd name="T2" fmla="*/ 0 w 33"/>
                  <a:gd name="T3" fmla="*/ 0 h 30"/>
                  <a:gd name="T4" fmla="*/ 0 w 33"/>
                  <a:gd name="T5" fmla="*/ 0 h 30"/>
                  <a:gd name="T6" fmla="*/ 0 w 33"/>
                  <a:gd name="T7" fmla="*/ 0 h 30"/>
                  <a:gd name="T8" fmla="*/ 0 w 33"/>
                  <a:gd name="T9" fmla="*/ 0 h 30"/>
                  <a:gd name="T10" fmla="*/ 0 w 33"/>
                  <a:gd name="T11" fmla="*/ 0 h 30"/>
                  <a:gd name="T12" fmla="*/ 0 60000 65536"/>
                  <a:gd name="T13" fmla="*/ 0 60000 65536"/>
                  <a:gd name="T14" fmla="*/ 0 60000 65536"/>
                  <a:gd name="T15" fmla="*/ 0 60000 65536"/>
                  <a:gd name="T16" fmla="*/ 0 60000 65536"/>
                  <a:gd name="T17" fmla="*/ 0 60000 65536"/>
                  <a:gd name="T18" fmla="*/ 0 w 33"/>
                  <a:gd name="T19" fmla="*/ 0 h 30"/>
                  <a:gd name="T20" fmla="*/ 33 w 33"/>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3" h="30">
                    <a:moveTo>
                      <a:pt x="25" y="0"/>
                    </a:moveTo>
                    <a:lnTo>
                      <a:pt x="33" y="11"/>
                    </a:lnTo>
                    <a:lnTo>
                      <a:pt x="23" y="24"/>
                    </a:lnTo>
                    <a:lnTo>
                      <a:pt x="0" y="30"/>
                    </a:lnTo>
                    <a:lnTo>
                      <a:pt x="25" y="15"/>
                    </a:lnTo>
                    <a:lnTo>
                      <a:pt x="25"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6" name="Freeform 261">
                <a:extLst>
                  <a:ext uri="{FF2B5EF4-FFF2-40B4-BE49-F238E27FC236}">
                    <a16:creationId xmlns:a16="http://schemas.microsoft.com/office/drawing/2014/main" id="{84C83C71-6E18-41A1-BE48-C7D5C0BBCDCE}"/>
                  </a:ext>
                </a:extLst>
              </p:cNvPr>
              <p:cNvSpPr>
                <a:spLocks/>
              </p:cNvSpPr>
              <p:nvPr/>
            </p:nvSpPr>
            <p:spPr bwMode="auto">
              <a:xfrm>
                <a:off x="5329" y="1870"/>
                <a:ext cx="6" cy="4"/>
              </a:xfrm>
              <a:custGeom>
                <a:avLst/>
                <a:gdLst>
                  <a:gd name="T0" fmla="*/ 0 w 33"/>
                  <a:gd name="T1" fmla="*/ 0 h 28"/>
                  <a:gd name="T2" fmla="*/ 0 w 33"/>
                  <a:gd name="T3" fmla="*/ 0 h 28"/>
                  <a:gd name="T4" fmla="*/ 0 w 33"/>
                  <a:gd name="T5" fmla="*/ 0 h 28"/>
                  <a:gd name="T6" fmla="*/ 0 w 33"/>
                  <a:gd name="T7" fmla="*/ 0 h 28"/>
                  <a:gd name="T8" fmla="*/ 0 w 33"/>
                  <a:gd name="T9" fmla="*/ 0 h 28"/>
                  <a:gd name="T10" fmla="*/ 0 w 33"/>
                  <a:gd name="T11" fmla="*/ 0 h 28"/>
                  <a:gd name="T12" fmla="*/ 0 60000 65536"/>
                  <a:gd name="T13" fmla="*/ 0 60000 65536"/>
                  <a:gd name="T14" fmla="*/ 0 60000 65536"/>
                  <a:gd name="T15" fmla="*/ 0 60000 65536"/>
                  <a:gd name="T16" fmla="*/ 0 60000 65536"/>
                  <a:gd name="T17" fmla="*/ 0 60000 65536"/>
                  <a:gd name="T18" fmla="*/ 0 w 33"/>
                  <a:gd name="T19" fmla="*/ 0 h 28"/>
                  <a:gd name="T20" fmla="*/ 33 w 3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3" h="28">
                    <a:moveTo>
                      <a:pt x="33" y="16"/>
                    </a:moveTo>
                    <a:lnTo>
                      <a:pt x="25" y="0"/>
                    </a:lnTo>
                    <a:lnTo>
                      <a:pt x="24" y="13"/>
                    </a:lnTo>
                    <a:lnTo>
                      <a:pt x="0" y="26"/>
                    </a:lnTo>
                    <a:lnTo>
                      <a:pt x="3" y="28"/>
                    </a:lnTo>
                    <a:lnTo>
                      <a:pt x="33" y="16"/>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7" name="Freeform 262">
                <a:extLst>
                  <a:ext uri="{FF2B5EF4-FFF2-40B4-BE49-F238E27FC236}">
                    <a16:creationId xmlns:a16="http://schemas.microsoft.com/office/drawing/2014/main" id="{B10B1667-403E-44EC-8576-3BAF3C7AA515}"/>
                  </a:ext>
                </a:extLst>
              </p:cNvPr>
              <p:cNvSpPr>
                <a:spLocks/>
              </p:cNvSpPr>
              <p:nvPr/>
            </p:nvSpPr>
            <p:spPr bwMode="auto">
              <a:xfrm>
                <a:off x="5399" y="1876"/>
                <a:ext cx="6" cy="7"/>
              </a:xfrm>
              <a:custGeom>
                <a:avLst/>
                <a:gdLst>
                  <a:gd name="T0" fmla="*/ 0 w 37"/>
                  <a:gd name="T1" fmla="*/ 0 h 42"/>
                  <a:gd name="T2" fmla="*/ 0 w 37"/>
                  <a:gd name="T3" fmla="*/ 0 h 42"/>
                  <a:gd name="T4" fmla="*/ 0 w 37"/>
                  <a:gd name="T5" fmla="*/ 0 h 42"/>
                  <a:gd name="T6" fmla="*/ 0 w 37"/>
                  <a:gd name="T7" fmla="*/ 0 h 42"/>
                  <a:gd name="T8" fmla="*/ 0 w 37"/>
                  <a:gd name="T9" fmla="*/ 0 h 42"/>
                  <a:gd name="T10" fmla="*/ 0 60000 65536"/>
                  <a:gd name="T11" fmla="*/ 0 60000 65536"/>
                  <a:gd name="T12" fmla="*/ 0 60000 65536"/>
                  <a:gd name="T13" fmla="*/ 0 60000 65536"/>
                  <a:gd name="T14" fmla="*/ 0 60000 65536"/>
                  <a:gd name="T15" fmla="*/ 0 w 37"/>
                  <a:gd name="T16" fmla="*/ 0 h 42"/>
                  <a:gd name="T17" fmla="*/ 37 w 37"/>
                  <a:gd name="T18" fmla="*/ 42 h 42"/>
                </a:gdLst>
                <a:ahLst/>
                <a:cxnLst>
                  <a:cxn ang="T10">
                    <a:pos x="T0" y="T1"/>
                  </a:cxn>
                  <a:cxn ang="T11">
                    <a:pos x="T2" y="T3"/>
                  </a:cxn>
                  <a:cxn ang="T12">
                    <a:pos x="T4" y="T5"/>
                  </a:cxn>
                  <a:cxn ang="T13">
                    <a:pos x="T6" y="T7"/>
                  </a:cxn>
                  <a:cxn ang="T14">
                    <a:pos x="T8" y="T9"/>
                  </a:cxn>
                </a:cxnLst>
                <a:rect l="T15" t="T16" r="T17" b="T18"/>
                <a:pathLst>
                  <a:path w="37" h="42">
                    <a:moveTo>
                      <a:pt x="0" y="0"/>
                    </a:moveTo>
                    <a:lnTo>
                      <a:pt x="8" y="21"/>
                    </a:lnTo>
                    <a:lnTo>
                      <a:pt x="23" y="39"/>
                    </a:lnTo>
                    <a:lnTo>
                      <a:pt x="37" y="4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8" name="Freeform 263">
                <a:extLst>
                  <a:ext uri="{FF2B5EF4-FFF2-40B4-BE49-F238E27FC236}">
                    <a16:creationId xmlns:a16="http://schemas.microsoft.com/office/drawing/2014/main" id="{69DCFB27-CF44-49C9-A743-41F354044BAE}"/>
                  </a:ext>
                </a:extLst>
              </p:cNvPr>
              <p:cNvSpPr>
                <a:spLocks/>
              </p:cNvSpPr>
              <p:nvPr/>
            </p:nvSpPr>
            <p:spPr bwMode="auto">
              <a:xfrm>
                <a:off x="5420" y="1907"/>
                <a:ext cx="9" cy="6"/>
              </a:xfrm>
              <a:custGeom>
                <a:avLst/>
                <a:gdLst>
                  <a:gd name="T0" fmla="*/ 0 w 50"/>
                  <a:gd name="T1" fmla="*/ 0 h 39"/>
                  <a:gd name="T2" fmla="*/ 0 w 50"/>
                  <a:gd name="T3" fmla="*/ 0 h 39"/>
                  <a:gd name="T4" fmla="*/ 0 w 50"/>
                  <a:gd name="T5" fmla="*/ 0 h 39"/>
                  <a:gd name="T6" fmla="*/ 0 w 50"/>
                  <a:gd name="T7" fmla="*/ 0 h 39"/>
                  <a:gd name="T8" fmla="*/ 0 60000 65536"/>
                  <a:gd name="T9" fmla="*/ 0 60000 65536"/>
                  <a:gd name="T10" fmla="*/ 0 60000 65536"/>
                  <a:gd name="T11" fmla="*/ 0 60000 65536"/>
                  <a:gd name="T12" fmla="*/ 0 w 50"/>
                  <a:gd name="T13" fmla="*/ 0 h 39"/>
                  <a:gd name="T14" fmla="*/ 50 w 50"/>
                  <a:gd name="T15" fmla="*/ 39 h 39"/>
                </a:gdLst>
                <a:ahLst/>
                <a:cxnLst>
                  <a:cxn ang="T8">
                    <a:pos x="T0" y="T1"/>
                  </a:cxn>
                  <a:cxn ang="T9">
                    <a:pos x="T2" y="T3"/>
                  </a:cxn>
                  <a:cxn ang="T10">
                    <a:pos x="T4" y="T5"/>
                  </a:cxn>
                  <a:cxn ang="T11">
                    <a:pos x="T6" y="T7"/>
                  </a:cxn>
                </a:cxnLst>
                <a:rect l="T12" t="T13" r="T14" b="T15"/>
                <a:pathLst>
                  <a:path w="50" h="39">
                    <a:moveTo>
                      <a:pt x="50" y="0"/>
                    </a:moveTo>
                    <a:lnTo>
                      <a:pt x="17" y="14"/>
                    </a:lnTo>
                    <a:lnTo>
                      <a:pt x="0" y="39"/>
                    </a:lnTo>
                    <a:lnTo>
                      <a:pt x="5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257" name="Group 264">
              <a:extLst>
                <a:ext uri="{FF2B5EF4-FFF2-40B4-BE49-F238E27FC236}">
                  <a16:creationId xmlns:a16="http://schemas.microsoft.com/office/drawing/2014/main" id="{180323A0-0AD9-42A4-89A5-2AC27C316AEE}"/>
                </a:ext>
              </a:extLst>
            </p:cNvPr>
            <p:cNvGrpSpPr>
              <a:grpSpLocks/>
            </p:cNvGrpSpPr>
            <p:nvPr/>
          </p:nvGrpSpPr>
          <p:grpSpPr bwMode="auto">
            <a:xfrm>
              <a:off x="5432" y="1894"/>
              <a:ext cx="37" cy="45"/>
              <a:chOff x="5432" y="1894"/>
              <a:chExt cx="37" cy="45"/>
            </a:xfrm>
          </p:grpSpPr>
          <p:sp>
            <p:nvSpPr>
              <p:cNvPr id="258" name="Freeform 265">
                <a:extLst>
                  <a:ext uri="{FF2B5EF4-FFF2-40B4-BE49-F238E27FC236}">
                    <a16:creationId xmlns:a16="http://schemas.microsoft.com/office/drawing/2014/main" id="{088030EA-6F0A-4276-8A8A-B85ECCE357EC}"/>
                  </a:ext>
                </a:extLst>
              </p:cNvPr>
              <p:cNvSpPr>
                <a:spLocks/>
              </p:cNvSpPr>
              <p:nvPr/>
            </p:nvSpPr>
            <p:spPr bwMode="auto">
              <a:xfrm>
                <a:off x="5432" y="1894"/>
                <a:ext cx="37" cy="45"/>
              </a:xfrm>
              <a:custGeom>
                <a:avLst/>
                <a:gdLst>
                  <a:gd name="T0" fmla="*/ 0 w 219"/>
                  <a:gd name="T1" fmla="*/ 0 h 267"/>
                  <a:gd name="T2" fmla="*/ 0 w 219"/>
                  <a:gd name="T3" fmla="*/ 0 h 267"/>
                  <a:gd name="T4" fmla="*/ 0 w 219"/>
                  <a:gd name="T5" fmla="*/ 0 h 267"/>
                  <a:gd name="T6" fmla="*/ 0 w 219"/>
                  <a:gd name="T7" fmla="*/ 0 h 267"/>
                  <a:gd name="T8" fmla="*/ 0 w 219"/>
                  <a:gd name="T9" fmla="*/ 0 h 267"/>
                  <a:gd name="T10" fmla="*/ 0 w 219"/>
                  <a:gd name="T11" fmla="*/ 0 h 267"/>
                  <a:gd name="T12" fmla="*/ 0 w 219"/>
                  <a:gd name="T13" fmla="*/ 0 h 267"/>
                  <a:gd name="T14" fmla="*/ 0 w 219"/>
                  <a:gd name="T15" fmla="*/ 0 h 267"/>
                  <a:gd name="T16" fmla="*/ 0 w 219"/>
                  <a:gd name="T17" fmla="*/ 0 h 267"/>
                  <a:gd name="T18" fmla="*/ 0 w 219"/>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267"/>
                  <a:gd name="T32" fmla="*/ 219 w 219"/>
                  <a:gd name="T33" fmla="*/ 267 h 2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267">
                    <a:moveTo>
                      <a:pt x="77" y="17"/>
                    </a:moveTo>
                    <a:lnTo>
                      <a:pt x="42" y="55"/>
                    </a:lnTo>
                    <a:lnTo>
                      <a:pt x="26" y="87"/>
                    </a:lnTo>
                    <a:lnTo>
                      <a:pt x="11" y="138"/>
                    </a:lnTo>
                    <a:lnTo>
                      <a:pt x="11" y="167"/>
                    </a:lnTo>
                    <a:lnTo>
                      <a:pt x="0" y="210"/>
                    </a:lnTo>
                    <a:lnTo>
                      <a:pt x="178" y="267"/>
                    </a:lnTo>
                    <a:lnTo>
                      <a:pt x="219" y="0"/>
                    </a:lnTo>
                    <a:lnTo>
                      <a:pt x="146" y="17"/>
                    </a:lnTo>
                    <a:lnTo>
                      <a:pt x="77" y="17"/>
                    </a:lnTo>
                    <a:close/>
                  </a:path>
                </a:pathLst>
              </a:custGeom>
              <a:solidFill>
                <a:srgbClr val="C0C0C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9" name="Freeform 266">
                <a:extLst>
                  <a:ext uri="{FF2B5EF4-FFF2-40B4-BE49-F238E27FC236}">
                    <a16:creationId xmlns:a16="http://schemas.microsoft.com/office/drawing/2014/main" id="{E66C5647-9230-4BC7-A242-63B62BAC7AA6}"/>
                  </a:ext>
                </a:extLst>
              </p:cNvPr>
              <p:cNvSpPr>
                <a:spLocks/>
              </p:cNvSpPr>
              <p:nvPr/>
            </p:nvSpPr>
            <p:spPr bwMode="auto">
              <a:xfrm>
                <a:off x="5436" y="1898"/>
                <a:ext cx="29" cy="37"/>
              </a:xfrm>
              <a:custGeom>
                <a:avLst/>
                <a:gdLst>
                  <a:gd name="T0" fmla="*/ 0 w 175"/>
                  <a:gd name="T1" fmla="*/ 0 h 220"/>
                  <a:gd name="T2" fmla="*/ 0 w 175"/>
                  <a:gd name="T3" fmla="*/ 0 h 220"/>
                  <a:gd name="T4" fmla="*/ 0 w 175"/>
                  <a:gd name="T5" fmla="*/ 0 h 220"/>
                  <a:gd name="T6" fmla="*/ 0 w 175"/>
                  <a:gd name="T7" fmla="*/ 0 h 220"/>
                  <a:gd name="T8" fmla="*/ 0 w 175"/>
                  <a:gd name="T9" fmla="*/ 0 h 220"/>
                  <a:gd name="T10" fmla="*/ 0 w 175"/>
                  <a:gd name="T11" fmla="*/ 0 h 220"/>
                  <a:gd name="T12" fmla="*/ 0 w 175"/>
                  <a:gd name="T13" fmla="*/ 0 h 220"/>
                  <a:gd name="T14" fmla="*/ 0 w 175"/>
                  <a:gd name="T15" fmla="*/ 0 h 220"/>
                  <a:gd name="T16" fmla="*/ 0 w 175"/>
                  <a:gd name="T17" fmla="*/ 0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220"/>
                  <a:gd name="T29" fmla="*/ 175 w 175"/>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220">
                    <a:moveTo>
                      <a:pt x="69" y="7"/>
                    </a:moveTo>
                    <a:lnTo>
                      <a:pt x="38" y="42"/>
                    </a:lnTo>
                    <a:lnTo>
                      <a:pt x="12" y="92"/>
                    </a:lnTo>
                    <a:lnTo>
                      <a:pt x="6" y="128"/>
                    </a:lnTo>
                    <a:lnTo>
                      <a:pt x="0" y="171"/>
                    </a:lnTo>
                    <a:lnTo>
                      <a:pt x="140" y="220"/>
                    </a:lnTo>
                    <a:lnTo>
                      <a:pt x="175" y="0"/>
                    </a:lnTo>
                    <a:lnTo>
                      <a:pt x="122" y="10"/>
                    </a:lnTo>
                    <a:lnTo>
                      <a:pt x="69" y="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sp>
        <p:nvSpPr>
          <p:cNvPr id="269" name="Freeform 267">
            <a:extLst>
              <a:ext uri="{FF2B5EF4-FFF2-40B4-BE49-F238E27FC236}">
                <a16:creationId xmlns:a16="http://schemas.microsoft.com/office/drawing/2014/main" id="{DA0618CA-0150-426B-A798-02AA55D2B9F0}"/>
              </a:ext>
            </a:extLst>
          </p:cNvPr>
          <p:cNvSpPr>
            <a:spLocks/>
          </p:cNvSpPr>
          <p:nvPr/>
        </p:nvSpPr>
        <p:spPr bwMode="auto">
          <a:xfrm>
            <a:off x="8640763" y="3343057"/>
            <a:ext cx="195262" cy="212725"/>
          </a:xfrm>
          <a:custGeom>
            <a:avLst/>
            <a:gdLst>
              <a:gd name="T0" fmla="*/ 2147483646 w 741"/>
              <a:gd name="T1" fmla="*/ 2147483646 h 807"/>
              <a:gd name="T2" fmla="*/ 2147483646 w 741"/>
              <a:gd name="T3" fmla="*/ 2147483646 h 807"/>
              <a:gd name="T4" fmla="*/ 2147483646 w 741"/>
              <a:gd name="T5" fmla="*/ 2147483646 h 807"/>
              <a:gd name="T6" fmla="*/ 2147483646 w 741"/>
              <a:gd name="T7" fmla="*/ 2147483646 h 807"/>
              <a:gd name="T8" fmla="*/ 2147483646 w 741"/>
              <a:gd name="T9" fmla="*/ 2147483646 h 807"/>
              <a:gd name="T10" fmla="*/ 2147483646 w 741"/>
              <a:gd name="T11" fmla="*/ 2147483646 h 807"/>
              <a:gd name="T12" fmla="*/ 2147483646 w 741"/>
              <a:gd name="T13" fmla="*/ 2147483646 h 807"/>
              <a:gd name="T14" fmla="*/ 2147483646 w 741"/>
              <a:gd name="T15" fmla="*/ 2147483646 h 807"/>
              <a:gd name="T16" fmla="*/ 2147483646 w 741"/>
              <a:gd name="T17" fmla="*/ 2147483646 h 807"/>
              <a:gd name="T18" fmla="*/ 0 w 741"/>
              <a:gd name="T19" fmla="*/ 2147483646 h 807"/>
              <a:gd name="T20" fmla="*/ 0 w 741"/>
              <a:gd name="T21" fmla="*/ 2147483646 h 807"/>
              <a:gd name="T22" fmla="*/ 2147483646 w 741"/>
              <a:gd name="T23" fmla="*/ 2147483646 h 807"/>
              <a:gd name="T24" fmla="*/ 2147483646 w 741"/>
              <a:gd name="T25" fmla="*/ 2147483646 h 807"/>
              <a:gd name="T26" fmla="*/ 2147483646 w 741"/>
              <a:gd name="T27" fmla="*/ 2147483646 h 807"/>
              <a:gd name="T28" fmla="*/ 2147483646 w 741"/>
              <a:gd name="T29" fmla="*/ 2147483646 h 807"/>
              <a:gd name="T30" fmla="*/ 2147483646 w 741"/>
              <a:gd name="T31" fmla="*/ 2147483646 h 807"/>
              <a:gd name="T32" fmla="*/ 2147483646 w 741"/>
              <a:gd name="T33" fmla="*/ 2147483646 h 807"/>
              <a:gd name="T34" fmla="*/ 2147483646 w 741"/>
              <a:gd name="T35" fmla="*/ 2147483646 h 807"/>
              <a:gd name="T36" fmla="*/ 2147483646 w 741"/>
              <a:gd name="T37" fmla="*/ 2147483646 h 807"/>
              <a:gd name="T38" fmla="*/ 2147483646 w 741"/>
              <a:gd name="T39" fmla="*/ 2147483646 h 807"/>
              <a:gd name="T40" fmla="*/ 2147483646 w 741"/>
              <a:gd name="T41" fmla="*/ 2147483646 h 807"/>
              <a:gd name="T42" fmla="*/ 2147483646 w 741"/>
              <a:gd name="T43" fmla="*/ 2147483646 h 807"/>
              <a:gd name="T44" fmla="*/ 2147483646 w 741"/>
              <a:gd name="T45" fmla="*/ 2147483646 h 807"/>
              <a:gd name="T46" fmla="*/ 2147483646 w 741"/>
              <a:gd name="T47" fmla="*/ 2147483646 h 807"/>
              <a:gd name="T48" fmla="*/ 2147483646 w 741"/>
              <a:gd name="T49" fmla="*/ 2147483646 h 807"/>
              <a:gd name="T50" fmla="*/ 2147483646 w 741"/>
              <a:gd name="T51" fmla="*/ 2147483646 h 807"/>
              <a:gd name="T52" fmla="*/ 2147483646 w 741"/>
              <a:gd name="T53" fmla="*/ 2147483646 h 807"/>
              <a:gd name="T54" fmla="*/ 2147483646 w 741"/>
              <a:gd name="T55" fmla="*/ 2147483646 h 807"/>
              <a:gd name="T56" fmla="*/ 2147483646 w 741"/>
              <a:gd name="T57" fmla="*/ 2147483646 h 807"/>
              <a:gd name="T58" fmla="*/ 2147483646 w 741"/>
              <a:gd name="T59" fmla="*/ 2147483646 h 807"/>
              <a:gd name="T60" fmla="*/ 2147483646 w 741"/>
              <a:gd name="T61" fmla="*/ 2147483646 h 807"/>
              <a:gd name="T62" fmla="*/ 2147483646 w 741"/>
              <a:gd name="T63" fmla="*/ 2147483646 h 807"/>
              <a:gd name="T64" fmla="*/ 2147483646 w 741"/>
              <a:gd name="T65" fmla="*/ 2147483646 h 807"/>
              <a:gd name="T66" fmla="*/ 2147483646 w 741"/>
              <a:gd name="T67" fmla="*/ 0 h 807"/>
              <a:gd name="T68" fmla="*/ 2147483646 w 741"/>
              <a:gd name="T69" fmla="*/ 2147483646 h 807"/>
              <a:gd name="T70" fmla="*/ 2147483646 w 741"/>
              <a:gd name="T71" fmla="*/ 2147483646 h 8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1"/>
              <a:gd name="T109" fmla="*/ 0 h 807"/>
              <a:gd name="T110" fmla="*/ 741 w 741"/>
              <a:gd name="T111" fmla="*/ 807 h 8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1" h="807">
                <a:moveTo>
                  <a:pt x="243" y="26"/>
                </a:moveTo>
                <a:lnTo>
                  <a:pt x="179" y="74"/>
                </a:lnTo>
                <a:lnTo>
                  <a:pt x="144" y="131"/>
                </a:lnTo>
                <a:lnTo>
                  <a:pt x="112" y="192"/>
                </a:lnTo>
                <a:lnTo>
                  <a:pt x="92" y="224"/>
                </a:lnTo>
                <a:lnTo>
                  <a:pt x="92" y="259"/>
                </a:lnTo>
                <a:lnTo>
                  <a:pt x="109" y="300"/>
                </a:lnTo>
                <a:lnTo>
                  <a:pt x="77" y="332"/>
                </a:lnTo>
                <a:lnTo>
                  <a:pt x="26" y="420"/>
                </a:lnTo>
                <a:lnTo>
                  <a:pt x="0" y="467"/>
                </a:lnTo>
                <a:lnTo>
                  <a:pt x="0" y="482"/>
                </a:lnTo>
                <a:lnTo>
                  <a:pt x="6" y="498"/>
                </a:lnTo>
                <a:lnTo>
                  <a:pt x="28" y="503"/>
                </a:lnTo>
                <a:lnTo>
                  <a:pt x="60" y="504"/>
                </a:lnTo>
                <a:lnTo>
                  <a:pt x="79" y="511"/>
                </a:lnTo>
                <a:lnTo>
                  <a:pt x="77" y="546"/>
                </a:lnTo>
                <a:lnTo>
                  <a:pt x="67" y="587"/>
                </a:lnTo>
                <a:lnTo>
                  <a:pt x="86" y="609"/>
                </a:lnTo>
                <a:lnTo>
                  <a:pt x="80" y="639"/>
                </a:lnTo>
                <a:lnTo>
                  <a:pt x="95" y="659"/>
                </a:lnTo>
                <a:lnTo>
                  <a:pt x="110" y="713"/>
                </a:lnTo>
                <a:lnTo>
                  <a:pt x="133" y="728"/>
                </a:lnTo>
                <a:lnTo>
                  <a:pt x="167" y="728"/>
                </a:lnTo>
                <a:lnTo>
                  <a:pt x="217" y="721"/>
                </a:lnTo>
                <a:lnTo>
                  <a:pt x="269" y="713"/>
                </a:lnTo>
                <a:lnTo>
                  <a:pt x="263" y="807"/>
                </a:lnTo>
                <a:lnTo>
                  <a:pt x="658" y="681"/>
                </a:lnTo>
                <a:lnTo>
                  <a:pt x="626" y="606"/>
                </a:lnTo>
                <a:lnTo>
                  <a:pt x="634" y="549"/>
                </a:lnTo>
                <a:lnTo>
                  <a:pt x="741" y="441"/>
                </a:lnTo>
                <a:lnTo>
                  <a:pt x="741" y="155"/>
                </a:lnTo>
                <a:lnTo>
                  <a:pt x="668" y="77"/>
                </a:lnTo>
                <a:lnTo>
                  <a:pt x="577" y="35"/>
                </a:lnTo>
                <a:lnTo>
                  <a:pt x="481" y="0"/>
                </a:lnTo>
                <a:lnTo>
                  <a:pt x="355" y="18"/>
                </a:lnTo>
                <a:lnTo>
                  <a:pt x="243" y="26"/>
                </a:lnTo>
                <a:close/>
              </a:path>
            </a:pathLst>
          </a:custGeom>
          <a:solidFill>
            <a:srgbClr val="FFC080"/>
          </a:solidFill>
          <a:ln w="1588">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0" name="Freeform 268">
            <a:extLst>
              <a:ext uri="{FF2B5EF4-FFF2-40B4-BE49-F238E27FC236}">
                <a16:creationId xmlns:a16="http://schemas.microsoft.com/office/drawing/2014/main" id="{0179813C-936B-4B90-8A08-E2702C2251D4}"/>
              </a:ext>
            </a:extLst>
          </p:cNvPr>
          <p:cNvSpPr>
            <a:spLocks/>
          </p:cNvSpPr>
          <p:nvPr/>
        </p:nvSpPr>
        <p:spPr bwMode="auto">
          <a:xfrm>
            <a:off x="8650288" y="3471644"/>
            <a:ext cx="11112" cy="3175"/>
          </a:xfrm>
          <a:custGeom>
            <a:avLst/>
            <a:gdLst>
              <a:gd name="T0" fmla="*/ 0 w 42"/>
              <a:gd name="T1" fmla="*/ 2147483646 h 9"/>
              <a:gd name="T2" fmla="*/ 2147483646 w 42"/>
              <a:gd name="T3" fmla="*/ 2147483646 h 9"/>
              <a:gd name="T4" fmla="*/ 2147483646 w 42"/>
              <a:gd name="T5" fmla="*/ 2147483646 h 9"/>
              <a:gd name="T6" fmla="*/ 2147483646 w 42"/>
              <a:gd name="T7" fmla="*/ 2147483646 h 9"/>
              <a:gd name="T8" fmla="*/ 2147483646 w 42"/>
              <a:gd name="T9" fmla="*/ 2147483646 h 9"/>
              <a:gd name="T10" fmla="*/ 2147483646 w 42"/>
              <a:gd name="T11" fmla="*/ 0 h 9"/>
              <a:gd name="T12" fmla="*/ 0 w 42"/>
              <a:gd name="T13" fmla="*/ 2147483646 h 9"/>
              <a:gd name="T14" fmla="*/ 0 60000 65536"/>
              <a:gd name="T15" fmla="*/ 0 60000 65536"/>
              <a:gd name="T16" fmla="*/ 0 60000 65536"/>
              <a:gd name="T17" fmla="*/ 0 60000 65536"/>
              <a:gd name="T18" fmla="*/ 0 60000 65536"/>
              <a:gd name="T19" fmla="*/ 0 60000 65536"/>
              <a:gd name="T20" fmla="*/ 0 60000 65536"/>
              <a:gd name="T21" fmla="*/ 0 w 42"/>
              <a:gd name="T22" fmla="*/ 0 h 9"/>
              <a:gd name="T23" fmla="*/ 42 w 4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9">
                <a:moveTo>
                  <a:pt x="0" y="3"/>
                </a:moveTo>
                <a:lnTo>
                  <a:pt x="9" y="8"/>
                </a:lnTo>
                <a:lnTo>
                  <a:pt x="30" y="6"/>
                </a:lnTo>
                <a:lnTo>
                  <a:pt x="39" y="9"/>
                </a:lnTo>
                <a:lnTo>
                  <a:pt x="42" y="2"/>
                </a:lnTo>
                <a:lnTo>
                  <a:pt x="29" y="0"/>
                </a:lnTo>
                <a:lnTo>
                  <a:pt x="0" y="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1" name="Freeform 269">
            <a:extLst>
              <a:ext uri="{FF2B5EF4-FFF2-40B4-BE49-F238E27FC236}">
                <a16:creationId xmlns:a16="http://schemas.microsoft.com/office/drawing/2014/main" id="{710A529E-AD43-4DF6-A0CC-0815A2863D0C}"/>
              </a:ext>
            </a:extLst>
          </p:cNvPr>
          <p:cNvSpPr>
            <a:spLocks/>
          </p:cNvSpPr>
          <p:nvPr/>
        </p:nvSpPr>
        <p:spPr bwMode="auto">
          <a:xfrm>
            <a:off x="8661400" y="3463707"/>
            <a:ext cx="4763" cy="7937"/>
          </a:xfrm>
          <a:custGeom>
            <a:avLst/>
            <a:gdLst>
              <a:gd name="T0" fmla="*/ 0 w 17"/>
              <a:gd name="T1" fmla="*/ 0 h 31"/>
              <a:gd name="T2" fmla="*/ 2147483646 w 17"/>
              <a:gd name="T3" fmla="*/ 2147483646 h 31"/>
              <a:gd name="T4" fmla="*/ 2147483646 w 17"/>
              <a:gd name="T5" fmla="*/ 2147483646 h 31"/>
              <a:gd name="T6" fmla="*/ 2147483646 w 17"/>
              <a:gd name="T7" fmla="*/ 2147483646 h 31"/>
              <a:gd name="T8" fmla="*/ 2147483646 w 17"/>
              <a:gd name="T9" fmla="*/ 2147483646 h 31"/>
              <a:gd name="T10" fmla="*/ 2147483646 w 17"/>
              <a:gd name="T11" fmla="*/ 2147483646 h 31"/>
              <a:gd name="T12" fmla="*/ 0 w 17"/>
              <a:gd name="T13" fmla="*/ 0 h 31"/>
              <a:gd name="T14" fmla="*/ 0 60000 65536"/>
              <a:gd name="T15" fmla="*/ 0 60000 65536"/>
              <a:gd name="T16" fmla="*/ 0 60000 65536"/>
              <a:gd name="T17" fmla="*/ 0 60000 65536"/>
              <a:gd name="T18" fmla="*/ 0 60000 65536"/>
              <a:gd name="T19" fmla="*/ 0 60000 65536"/>
              <a:gd name="T20" fmla="*/ 0 60000 65536"/>
              <a:gd name="T21" fmla="*/ 0 w 17"/>
              <a:gd name="T22" fmla="*/ 0 h 31"/>
              <a:gd name="T23" fmla="*/ 17 w 1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1">
                <a:moveTo>
                  <a:pt x="0" y="0"/>
                </a:moveTo>
                <a:lnTo>
                  <a:pt x="11" y="7"/>
                </a:lnTo>
                <a:lnTo>
                  <a:pt x="11" y="16"/>
                </a:lnTo>
                <a:lnTo>
                  <a:pt x="13" y="31"/>
                </a:lnTo>
                <a:lnTo>
                  <a:pt x="17" y="12"/>
                </a:lnTo>
                <a:lnTo>
                  <a:pt x="17" y="1"/>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2" name="Freeform 270">
            <a:extLst>
              <a:ext uri="{FF2B5EF4-FFF2-40B4-BE49-F238E27FC236}">
                <a16:creationId xmlns:a16="http://schemas.microsoft.com/office/drawing/2014/main" id="{ECD98A90-C9CC-4DAC-BD2C-4D00ACA6BC3A}"/>
              </a:ext>
            </a:extLst>
          </p:cNvPr>
          <p:cNvSpPr>
            <a:spLocks/>
          </p:cNvSpPr>
          <p:nvPr/>
        </p:nvSpPr>
        <p:spPr bwMode="auto">
          <a:xfrm>
            <a:off x="8669338" y="3436719"/>
            <a:ext cx="4762" cy="15875"/>
          </a:xfrm>
          <a:custGeom>
            <a:avLst/>
            <a:gdLst>
              <a:gd name="T0" fmla="*/ 2147483646 w 19"/>
              <a:gd name="T1" fmla="*/ 0 h 60"/>
              <a:gd name="T2" fmla="*/ 2147483646 w 19"/>
              <a:gd name="T3" fmla="*/ 2147483646 h 60"/>
              <a:gd name="T4" fmla="*/ 0 w 19"/>
              <a:gd name="T5" fmla="*/ 2147483646 h 60"/>
              <a:gd name="T6" fmla="*/ 2147483646 w 19"/>
              <a:gd name="T7" fmla="*/ 2147483646 h 60"/>
              <a:gd name="T8" fmla="*/ 2147483646 w 19"/>
              <a:gd name="T9" fmla="*/ 0 h 60"/>
              <a:gd name="T10" fmla="*/ 0 60000 65536"/>
              <a:gd name="T11" fmla="*/ 0 60000 65536"/>
              <a:gd name="T12" fmla="*/ 0 60000 65536"/>
              <a:gd name="T13" fmla="*/ 0 60000 65536"/>
              <a:gd name="T14" fmla="*/ 0 60000 65536"/>
              <a:gd name="T15" fmla="*/ 0 w 19"/>
              <a:gd name="T16" fmla="*/ 0 h 60"/>
              <a:gd name="T17" fmla="*/ 19 w 19"/>
              <a:gd name="T18" fmla="*/ 60 h 60"/>
            </a:gdLst>
            <a:ahLst/>
            <a:cxnLst>
              <a:cxn ang="T10">
                <a:pos x="T0" y="T1"/>
              </a:cxn>
              <a:cxn ang="T11">
                <a:pos x="T2" y="T3"/>
              </a:cxn>
              <a:cxn ang="T12">
                <a:pos x="T4" y="T5"/>
              </a:cxn>
              <a:cxn ang="T13">
                <a:pos x="T6" y="T7"/>
              </a:cxn>
              <a:cxn ang="T14">
                <a:pos x="T8" y="T9"/>
              </a:cxn>
            </a:cxnLst>
            <a:rect l="T15" t="T16" r="T17" b="T18"/>
            <a:pathLst>
              <a:path w="19" h="60">
                <a:moveTo>
                  <a:pt x="19" y="0"/>
                </a:moveTo>
                <a:lnTo>
                  <a:pt x="5" y="34"/>
                </a:lnTo>
                <a:lnTo>
                  <a:pt x="0" y="60"/>
                </a:lnTo>
                <a:lnTo>
                  <a:pt x="9" y="43"/>
                </a:lnTo>
                <a:lnTo>
                  <a:pt x="1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3" name="Freeform 271">
            <a:extLst>
              <a:ext uri="{FF2B5EF4-FFF2-40B4-BE49-F238E27FC236}">
                <a16:creationId xmlns:a16="http://schemas.microsoft.com/office/drawing/2014/main" id="{175029E1-4629-4B65-8479-32D06C7DBF5D}"/>
              </a:ext>
            </a:extLst>
          </p:cNvPr>
          <p:cNvSpPr>
            <a:spLocks/>
          </p:cNvSpPr>
          <p:nvPr/>
        </p:nvSpPr>
        <p:spPr bwMode="auto">
          <a:xfrm>
            <a:off x="8672513" y="3420844"/>
            <a:ext cx="20637" cy="14288"/>
          </a:xfrm>
          <a:custGeom>
            <a:avLst/>
            <a:gdLst>
              <a:gd name="T0" fmla="*/ 0 w 80"/>
              <a:gd name="T1" fmla="*/ 0 h 51"/>
              <a:gd name="T2" fmla="*/ 2147483646 w 80"/>
              <a:gd name="T3" fmla="*/ 2147483646 h 51"/>
              <a:gd name="T4" fmla="*/ 2147483646 w 80"/>
              <a:gd name="T5" fmla="*/ 2147483646 h 51"/>
              <a:gd name="T6" fmla="*/ 2147483646 w 80"/>
              <a:gd name="T7" fmla="*/ 2147483646 h 51"/>
              <a:gd name="T8" fmla="*/ 2147483646 w 80"/>
              <a:gd name="T9" fmla="*/ 2147483646 h 51"/>
              <a:gd name="T10" fmla="*/ 2147483646 w 80"/>
              <a:gd name="T11" fmla="*/ 2147483646 h 51"/>
              <a:gd name="T12" fmla="*/ 2147483646 w 80"/>
              <a:gd name="T13" fmla="*/ 2147483646 h 51"/>
              <a:gd name="T14" fmla="*/ 2147483646 w 80"/>
              <a:gd name="T15" fmla="*/ 2147483646 h 51"/>
              <a:gd name="T16" fmla="*/ 2147483646 w 80"/>
              <a:gd name="T17" fmla="*/ 2147483646 h 51"/>
              <a:gd name="T18" fmla="*/ 2147483646 w 80"/>
              <a:gd name="T19" fmla="*/ 2147483646 h 51"/>
              <a:gd name="T20" fmla="*/ 0 w 80"/>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51"/>
              <a:gd name="T35" fmla="*/ 80 w 80"/>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51">
                <a:moveTo>
                  <a:pt x="0" y="0"/>
                </a:moveTo>
                <a:lnTo>
                  <a:pt x="17" y="28"/>
                </a:lnTo>
                <a:lnTo>
                  <a:pt x="13" y="35"/>
                </a:lnTo>
                <a:lnTo>
                  <a:pt x="13" y="40"/>
                </a:lnTo>
                <a:lnTo>
                  <a:pt x="9" y="51"/>
                </a:lnTo>
                <a:lnTo>
                  <a:pt x="20" y="34"/>
                </a:lnTo>
                <a:lnTo>
                  <a:pt x="35" y="34"/>
                </a:lnTo>
                <a:lnTo>
                  <a:pt x="52" y="28"/>
                </a:lnTo>
                <a:lnTo>
                  <a:pt x="80" y="26"/>
                </a:lnTo>
                <a:lnTo>
                  <a:pt x="52" y="9"/>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4" name="Freeform 272">
            <a:extLst>
              <a:ext uri="{FF2B5EF4-FFF2-40B4-BE49-F238E27FC236}">
                <a16:creationId xmlns:a16="http://schemas.microsoft.com/office/drawing/2014/main" id="{A1896C8F-F9E1-4974-9CEC-E5AC7D74FC6F}"/>
              </a:ext>
            </a:extLst>
          </p:cNvPr>
          <p:cNvSpPr>
            <a:spLocks/>
          </p:cNvSpPr>
          <p:nvPr/>
        </p:nvSpPr>
        <p:spPr bwMode="auto">
          <a:xfrm>
            <a:off x="8667750" y="3401794"/>
            <a:ext cx="34925" cy="12700"/>
          </a:xfrm>
          <a:custGeom>
            <a:avLst/>
            <a:gdLst>
              <a:gd name="T0" fmla="*/ 0 w 135"/>
              <a:gd name="T1" fmla="*/ 2147483646 h 48"/>
              <a:gd name="T2" fmla="*/ 2147483646 w 135"/>
              <a:gd name="T3" fmla="*/ 2147483646 h 48"/>
              <a:gd name="T4" fmla="*/ 2147483646 w 135"/>
              <a:gd name="T5" fmla="*/ 2147483646 h 48"/>
              <a:gd name="T6" fmla="*/ 2147483646 w 135"/>
              <a:gd name="T7" fmla="*/ 2147483646 h 48"/>
              <a:gd name="T8" fmla="*/ 2147483646 w 135"/>
              <a:gd name="T9" fmla="*/ 2147483646 h 48"/>
              <a:gd name="T10" fmla="*/ 2147483646 w 135"/>
              <a:gd name="T11" fmla="*/ 2147483646 h 48"/>
              <a:gd name="T12" fmla="*/ 2147483646 w 135"/>
              <a:gd name="T13" fmla="*/ 2147483646 h 48"/>
              <a:gd name="T14" fmla="*/ 2147483646 w 135"/>
              <a:gd name="T15" fmla="*/ 2147483646 h 48"/>
              <a:gd name="T16" fmla="*/ 2147483646 w 135"/>
              <a:gd name="T17" fmla="*/ 2147483646 h 48"/>
              <a:gd name="T18" fmla="*/ 2147483646 w 135"/>
              <a:gd name="T19" fmla="*/ 0 h 48"/>
              <a:gd name="T20" fmla="*/ 2147483646 w 135"/>
              <a:gd name="T21" fmla="*/ 2147483646 h 48"/>
              <a:gd name="T22" fmla="*/ 2147483646 w 135"/>
              <a:gd name="T23" fmla="*/ 2147483646 h 48"/>
              <a:gd name="T24" fmla="*/ 2147483646 w 135"/>
              <a:gd name="T25" fmla="*/ 2147483646 h 48"/>
              <a:gd name="T26" fmla="*/ 2147483646 w 135"/>
              <a:gd name="T27" fmla="*/ 2147483646 h 48"/>
              <a:gd name="T28" fmla="*/ 0 w 135"/>
              <a:gd name="T29" fmla="*/ 2147483646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
              <a:gd name="T46" fmla="*/ 0 h 48"/>
              <a:gd name="T47" fmla="*/ 135 w 135"/>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 h="48">
                <a:moveTo>
                  <a:pt x="0" y="25"/>
                </a:moveTo>
                <a:lnTo>
                  <a:pt x="6" y="42"/>
                </a:lnTo>
                <a:lnTo>
                  <a:pt x="20" y="48"/>
                </a:lnTo>
                <a:lnTo>
                  <a:pt x="42" y="34"/>
                </a:lnTo>
                <a:lnTo>
                  <a:pt x="69" y="25"/>
                </a:lnTo>
                <a:lnTo>
                  <a:pt x="113" y="24"/>
                </a:lnTo>
                <a:lnTo>
                  <a:pt x="135" y="27"/>
                </a:lnTo>
                <a:lnTo>
                  <a:pt x="101" y="12"/>
                </a:lnTo>
                <a:lnTo>
                  <a:pt x="77" y="6"/>
                </a:lnTo>
                <a:lnTo>
                  <a:pt x="80" y="0"/>
                </a:lnTo>
                <a:lnTo>
                  <a:pt x="57" y="9"/>
                </a:lnTo>
                <a:lnTo>
                  <a:pt x="59" y="3"/>
                </a:lnTo>
                <a:lnTo>
                  <a:pt x="40" y="12"/>
                </a:lnTo>
                <a:lnTo>
                  <a:pt x="23" y="12"/>
                </a:lnTo>
                <a:lnTo>
                  <a:pt x="0" y="2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5" name="Freeform 273">
            <a:extLst>
              <a:ext uri="{FF2B5EF4-FFF2-40B4-BE49-F238E27FC236}">
                <a16:creationId xmlns:a16="http://schemas.microsoft.com/office/drawing/2014/main" id="{8669FF50-0B89-45A7-AEF1-1DD6211A6008}"/>
              </a:ext>
            </a:extLst>
          </p:cNvPr>
          <p:cNvSpPr>
            <a:spLocks/>
          </p:cNvSpPr>
          <p:nvPr/>
        </p:nvSpPr>
        <p:spPr bwMode="auto">
          <a:xfrm>
            <a:off x="8747125" y="3419257"/>
            <a:ext cx="20638" cy="41275"/>
          </a:xfrm>
          <a:custGeom>
            <a:avLst/>
            <a:gdLst>
              <a:gd name="T0" fmla="*/ 0 w 78"/>
              <a:gd name="T1" fmla="*/ 2147483646 h 159"/>
              <a:gd name="T2" fmla="*/ 2147483646 w 78"/>
              <a:gd name="T3" fmla="*/ 2147483646 h 159"/>
              <a:gd name="T4" fmla="*/ 2147483646 w 78"/>
              <a:gd name="T5" fmla="*/ 2147483646 h 159"/>
              <a:gd name="T6" fmla="*/ 2147483646 w 78"/>
              <a:gd name="T7" fmla="*/ 2147483646 h 159"/>
              <a:gd name="T8" fmla="*/ 2147483646 w 78"/>
              <a:gd name="T9" fmla="*/ 2147483646 h 159"/>
              <a:gd name="T10" fmla="*/ 2147483646 w 78"/>
              <a:gd name="T11" fmla="*/ 2147483646 h 159"/>
              <a:gd name="T12" fmla="*/ 2147483646 w 78"/>
              <a:gd name="T13" fmla="*/ 2147483646 h 159"/>
              <a:gd name="T14" fmla="*/ 2147483646 w 78"/>
              <a:gd name="T15" fmla="*/ 2147483646 h 159"/>
              <a:gd name="T16" fmla="*/ 2147483646 w 78"/>
              <a:gd name="T17" fmla="*/ 2147483646 h 159"/>
              <a:gd name="T18" fmla="*/ 2147483646 w 78"/>
              <a:gd name="T19" fmla="*/ 2147483646 h 159"/>
              <a:gd name="T20" fmla="*/ 2147483646 w 78"/>
              <a:gd name="T21" fmla="*/ 2147483646 h 159"/>
              <a:gd name="T22" fmla="*/ 2147483646 w 78"/>
              <a:gd name="T23" fmla="*/ 2147483646 h 159"/>
              <a:gd name="T24" fmla="*/ 2147483646 w 78"/>
              <a:gd name="T25" fmla="*/ 2147483646 h 159"/>
              <a:gd name="T26" fmla="*/ 2147483646 w 78"/>
              <a:gd name="T27" fmla="*/ 2147483646 h 159"/>
              <a:gd name="T28" fmla="*/ 2147483646 w 78"/>
              <a:gd name="T29" fmla="*/ 2147483646 h 159"/>
              <a:gd name="T30" fmla="*/ 2147483646 w 78"/>
              <a:gd name="T31" fmla="*/ 2147483646 h 159"/>
              <a:gd name="T32" fmla="*/ 2147483646 w 78"/>
              <a:gd name="T33" fmla="*/ 2147483646 h 159"/>
              <a:gd name="T34" fmla="*/ 2147483646 w 78"/>
              <a:gd name="T35" fmla="*/ 2147483646 h 159"/>
              <a:gd name="T36" fmla="*/ 2147483646 w 78"/>
              <a:gd name="T37" fmla="*/ 2147483646 h 159"/>
              <a:gd name="T38" fmla="*/ 2147483646 w 78"/>
              <a:gd name="T39" fmla="*/ 2147483646 h 159"/>
              <a:gd name="T40" fmla="*/ 2147483646 w 78"/>
              <a:gd name="T41" fmla="*/ 0 h 159"/>
              <a:gd name="T42" fmla="*/ 2147483646 w 78"/>
              <a:gd name="T43" fmla="*/ 2147483646 h 159"/>
              <a:gd name="T44" fmla="*/ 0 w 78"/>
              <a:gd name="T45" fmla="*/ 2147483646 h 1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159"/>
              <a:gd name="T71" fmla="*/ 78 w 78"/>
              <a:gd name="T72" fmla="*/ 159 h 1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159">
                <a:moveTo>
                  <a:pt x="0" y="30"/>
                </a:moveTo>
                <a:lnTo>
                  <a:pt x="24" y="10"/>
                </a:lnTo>
                <a:lnTo>
                  <a:pt x="52" y="15"/>
                </a:lnTo>
                <a:lnTo>
                  <a:pt x="68" y="41"/>
                </a:lnTo>
                <a:lnTo>
                  <a:pt x="71" y="77"/>
                </a:lnTo>
                <a:lnTo>
                  <a:pt x="68" y="105"/>
                </a:lnTo>
                <a:lnTo>
                  <a:pt x="59" y="128"/>
                </a:lnTo>
                <a:lnTo>
                  <a:pt x="44" y="93"/>
                </a:lnTo>
                <a:lnTo>
                  <a:pt x="31" y="73"/>
                </a:lnTo>
                <a:lnTo>
                  <a:pt x="5" y="60"/>
                </a:lnTo>
                <a:lnTo>
                  <a:pt x="25" y="89"/>
                </a:lnTo>
                <a:lnTo>
                  <a:pt x="47" y="111"/>
                </a:lnTo>
                <a:lnTo>
                  <a:pt x="49" y="134"/>
                </a:lnTo>
                <a:lnTo>
                  <a:pt x="40" y="156"/>
                </a:lnTo>
                <a:lnTo>
                  <a:pt x="28" y="159"/>
                </a:lnTo>
                <a:lnTo>
                  <a:pt x="61" y="151"/>
                </a:lnTo>
                <a:lnTo>
                  <a:pt x="77" y="117"/>
                </a:lnTo>
                <a:lnTo>
                  <a:pt x="78" y="73"/>
                </a:lnTo>
                <a:lnTo>
                  <a:pt x="77" y="33"/>
                </a:lnTo>
                <a:lnTo>
                  <a:pt x="59" y="7"/>
                </a:lnTo>
                <a:lnTo>
                  <a:pt x="34" y="0"/>
                </a:lnTo>
                <a:lnTo>
                  <a:pt x="10" y="4"/>
                </a:lnTo>
                <a:lnTo>
                  <a:pt x="0" y="3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6" name="Freeform 274">
            <a:extLst>
              <a:ext uri="{FF2B5EF4-FFF2-40B4-BE49-F238E27FC236}">
                <a16:creationId xmlns:a16="http://schemas.microsoft.com/office/drawing/2014/main" id="{548D262E-6B07-4A2D-8B38-CBDF9A2814E4}"/>
              </a:ext>
            </a:extLst>
          </p:cNvPr>
          <p:cNvSpPr>
            <a:spLocks/>
          </p:cNvSpPr>
          <p:nvPr/>
        </p:nvSpPr>
        <p:spPr bwMode="auto">
          <a:xfrm>
            <a:off x="8742363" y="3412907"/>
            <a:ext cx="33337" cy="55562"/>
          </a:xfrm>
          <a:custGeom>
            <a:avLst/>
            <a:gdLst>
              <a:gd name="T0" fmla="*/ 0 w 129"/>
              <a:gd name="T1" fmla="*/ 2147483646 h 215"/>
              <a:gd name="T2" fmla="*/ 2147483646 w 129"/>
              <a:gd name="T3" fmla="*/ 2147483646 h 215"/>
              <a:gd name="T4" fmla="*/ 2147483646 w 129"/>
              <a:gd name="T5" fmla="*/ 2147483646 h 215"/>
              <a:gd name="T6" fmla="*/ 2147483646 w 129"/>
              <a:gd name="T7" fmla="*/ 2147483646 h 215"/>
              <a:gd name="T8" fmla="*/ 2147483646 w 129"/>
              <a:gd name="T9" fmla="*/ 2147483646 h 215"/>
              <a:gd name="T10" fmla="*/ 2147483646 w 129"/>
              <a:gd name="T11" fmla="*/ 2147483646 h 215"/>
              <a:gd name="T12" fmla="*/ 2147483646 w 129"/>
              <a:gd name="T13" fmla="*/ 2147483646 h 215"/>
              <a:gd name="T14" fmla="*/ 2147483646 w 129"/>
              <a:gd name="T15" fmla="*/ 2147483646 h 215"/>
              <a:gd name="T16" fmla="*/ 2147483646 w 129"/>
              <a:gd name="T17" fmla="*/ 2147483646 h 215"/>
              <a:gd name="T18" fmla="*/ 2147483646 w 129"/>
              <a:gd name="T19" fmla="*/ 2147483646 h 215"/>
              <a:gd name="T20" fmla="*/ 2147483646 w 129"/>
              <a:gd name="T21" fmla="*/ 2147483646 h 215"/>
              <a:gd name="T22" fmla="*/ 2147483646 w 129"/>
              <a:gd name="T23" fmla="*/ 2147483646 h 215"/>
              <a:gd name="T24" fmla="*/ 2147483646 w 129"/>
              <a:gd name="T25" fmla="*/ 2147483646 h 215"/>
              <a:gd name="T26" fmla="*/ 2147483646 w 129"/>
              <a:gd name="T27" fmla="*/ 2147483646 h 215"/>
              <a:gd name="T28" fmla="*/ 2147483646 w 129"/>
              <a:gd name="T29" fmla="*/ 2147483646 h 215"/>
              <a:gd name="T30" fmla="*/ 2147483646 w 129"/>
              <a:gd name="T31" fmla="*/ 2147483646 h 215"/>
              <a:gd name="T32" fmla="*/ 2147483646 w 129"/>
              <a:gd name="T33" fmla="*/ 2147483646 h 215"/>
              <a:gd name="T34" fmla="*/ 2147483646 w 129"/>
              <a:gd name="T35" fmla="*/ 2147483646 h 215"/>
              <a:gd name="T36" fmla="*/ 2147483646 w 129"/>
              <a:gd name="T37" fmla="*/ 2147483646 h 215"/>
              <a:gd name="T38" fmla="*/ 2147483646 w 129"/>
              <a:gd name="T39" fmla="*/ 2147483646 h 215"/>
              <a:gd name="T40" fmla="*/ 2147483646 w 129"/>
              <a:gd name="T41" fmla="*/ 2147483646 h 215"/>
              <a:gd name="T42" fmla="*/ 2147483646 w 129"/>
              <a:gd name="T43" fmla="*/ 2147483646 h 215"/>
              <a:gd name="T44" fmla="*/ 2147483646 w 129"/>
              <a:gd name="T45" fmla="*/ 2147483646 h 215"/>
              <a:gd name="T46" fmla="*/ 2147483646 w 129"/>
              <a:gd name="T47" fmla="*/ 0 h 215"/>
              <a:gd name="T48" fmla="*/ 2147483646 w 129"/>
              <a:gd name="T49" fmla="*/ 2147483646 h 215"/>
              <a:gd name="T50" fmla="*/ 2147483646 w 129"/>
              <a:gd name="T51" fmla="*/ 2147483646 h 215"/>
              <a:gd name="T52" fmla="*/ 0 w 129"/>
              <a:gd name="T53" fmla="*/ 2147483646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9"/>
              <a:gd name="T82" fmla="*/ 0 h 215"/>
              <a:gd name="T83" fmla="*/ 129 w 129"/>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9" h="215">
                <a:moveTo>
                  <a:pt x="0" y="53"/>
                </a:moveTo>
                <a:lnTo>
                  <a:pt x="20" y="19"/>
                </a:lnTo>
                <a:lnTo>
                  <a:pt x="54" y="9"/>
                </a:lnTo>
                <a:lnTo>
                  <a:pt x="95" y="16"/>
                </a:lnTo>
                <a:lnTo>
                  <a:pt x="109" y="35"/>
                </a:lnTo>
                <a:lnTo>
                  <a:pt x="120" y="67"/>
                </a:lnTo>
                <a:lnTo>
                  <a:pt x="120" y="93"/>
                </a:lnTo>
                <a:lnTo>
                  <a:pt x="114" y="111"/>
                </a:lnTo>
                <a:lnTo>
                  <a:pt x="114" y="137"/>
                </a:lnTo>
                <a:lnTo>
                  <a:pt x="107" y="168"/>
                </a:lnTo>
                <a:lnTo>
                  <a:pt x="80" y="198"/>
                </a:lnTo>
                <a:lnTo>
                  <a:pt x="63" y="198"/>
                </a:lnTo>
                <a:lnTo>
                  <a:pt x="40" y="198"/>
                </a:lnTo>
                <a:lnTo>
                  <a:pt x="40" y="203"/>
                </a:lnTo>
                <a:lnTo>
                  <a:pt x="57" y="215"/>
                </a:lnTo>
                <a:lnTo>
                  <a:pt x="76" y="211"/>
                </a:lnTo>
                <a:lnTo>
                  <a:pt x="101" y="201"/>
                </a:lnTo>
                <a:lnTo>
                  <a:pt x="121" y="171"/>
                </a:lnTo>
                <a:lnTo>
                  <a:pt x="123" y="121"/>
                </a:lnTo>
                <a:lnTo>
                  <a:pt x="129" y="87"/>
                </a:lnTo>
                <a:lnTo>
                  <a:pt x="129" y="58"/>
                </a:lnTo>
                <a:lnTo>
                  <a:pt x="117" y="32"/>
                </a:lnTo>
                <a:lnTo>
                  <a:pt x="103" y="9"/>
                </a:lnTo>
                <a:lnTo>
                  <a:pt x="69" y="0"/>
                </a:lnTo>
                <a:lnTo>
                  <a:pt x="20" y="6"/>
                </a:lnTo>
                <a:lnTo>
                  <a:pt x="3" y="19"/>
                </a:lnTo>
                <a:lnTo>
                  <a:pt x="0" y="5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7" name="Freeform 275">
            <a:extLst>
              <a:ext uri="{FF2B5EF4-FFF2-40B4-BE49-F238E27FC236}">
                <a16:creationId xmlns:a16="http://schemas.microsoft.com/office/drawing/2014/main" id="{2C21EF6A-3DFA-497D-91F7-A30D7039B5A9}"/>
              </a:ext>
            </a:extLst>
          </p:cNvPr>
          <p:cNvSpPr>
            <a:spLocks/>
          </p:cNvSpPr>
          <p:nvPr/>
        </p:nvSpPr>
        <p:spPr bwMode="auto">
          <a:xfrm>
            <a:off x="8724900" y="3473232"/>
            <a:ext cx="30163" cy="47625"/>
          </a:xfrm>
          <a:custGeom>
            <a:avLst/>
            <a:gdLst>
              <a:gd name="T0" fmla="*/ 2147483646 w 118"/>
              <a:gd name="T1" fmla="*/ 0 h 179"/>
              <a:gd name="T2" fmla="*/ 2147483646 w 118"/>
              <a:gd name="T3" fmla="*/ 2147483646 h 179"/>
              <a:gd name="T4" fmla="*/ 2147483646 w 118"/>
              <a:gd name="T5" fmla="*/ 2147483646 h 179"/>
              <a:gd name="T6" fmla="*/ 2147483646 w 118"/>
              <a:gd name="T7" fmla="*/ 2147483646 h 179"/>
              <a:gd name="T8" fmla="*/ 2147483646 w 118"/>
              <a:gd name="T9" fmla="*/ 2147483646 h 179"/>
              <a:gd name="T10" fmla="*/ 0 w 118"/>
              <a:gd name="T11" fmla="*/ 2147483646 h 179"/>
              <a:gd name="T12" fmla="*/ 2147483646 w 118"/>
              <a:gd name="T13" fmla="*/ 2147483646 h 179"/>
              <a:gd name="T14" fmla="*/ 2147483646 w 118"/>
              <a:gd name="T15" fmla="*/ 2147483646 h 179"/>
              <a:gd name="T16" fmla="*/ 2147483646 w 118"/>
              <a:gd name="T17" fmla="*/ 2147483646 h 179"/>
              <a:gd name="T18" fmla="*/ 2147483646 w 118"/>
              <a:gd name="T19" fmla="*/ 0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79"/>
              <a:gd name="T32" fmla="*/ 118 w 118"/>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79">
                <a:moveTo>
                  <a:pt x="118" y="0"/>
                </a:moveTo>
                <a:lnTo>
                  <a:pt x="102" y="39"/>
                </a:lnTo>
                <a:lnTo>
                  <a:pt x="77" y="80"/>
                </a:lnTo>
                <a:lnTo>
                  <a:pt x="52" y="116"/>
                </a:lnTo>
                <a:lnTo>
                  <a:pt x="17" y="164"/>
                </a:lnTo>
                <a:lnTo>
                  <a:pt x="0" y="179"/>
                </a:lnTo>
                <a:lnTo>
                  <a:pt x="39" y="159"/>
                </a:lnTo>
                <a:lnTo>
                  <a:pt x="70" y="115"/>
                </a:lnTo>
                <a:lnTo>
                  <a:pt x="99" y="67"/>
                </a:lnTo>
                <a:lnTo>
                  <a:pt x="118"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8" name="Freeform 276">
            <a:extLst>
              <a:ext uri="{FF2B5EF4-FFF2-40B4-BE49-F238E27FC236}">
                <a16:creationId xmlns:a16="http://schemas.microsoft.com/office/drawing/2014/main" id="{1C77720D-F517-4294-9CA4-600B7C44057B}"/>
              </a:ext>
            </a:extLst>
          </p:cNvPr>
          <p:cNvSpPr>
            <a:spLocks/>
          </p:cNvSpPr>
          <p:nvPr/>
        </p:nvSpPr>
        <p:spPr bwMode="auto">
          <a:xfrm>
            <a:off x="8672513" y="3312894"/>
            <a:ext cx="177800" cy="176213"/>
          </a:xfrm>
          <a:custGeom>
            <a:avLst/>
            <a:gdLst>
              <a:gd name="T0" fmla="*/ 2147483646 w 671"/>
              <a:gd name="T1" fmla="*/ 2147483646 h 670"/>
              <a:gd name="T2" fmla="*/ 2147483646 w 671"/>
              <a:gd name="T3" fmla="*/ 2147483646 h 670"/>
              <a:gd name="T4" fmla="*/ 2147483646 w 671"/>
              <a:gd name="T5" fmla="*/ 2147483646 h 670"/>
              <a:gd name="T6" fmla="*/ 2147483646 w 671"/>
              <a:gd name="T7" fmla="*/ 2147483646 h 670"/>
              <a:gd name="T8" fmla="*/ 2147483646 w 671"/>
              <a:gd name="T9" fmla="*/ 2147483646 h 670"/>
              <a:gd name="T10" fmla="*/ 2147483646 w 671"/>
              <a:gd name="T11" fmla="*/ 2147483646 h 670"/>
              <a:gd name="T12" fmla="*/ 2147483646 w 671"/>
              <a:gd name="T13" fmla="*/ 2147483646 h 670"/>
              <a:gd name="T14" fmla="*/ 2147483646 w 671"/>
              <a:gd name="T15" fmla="*/ 2147483646 h 670"/>
              <a:gd name="T16" fmla="*/ 2147483646 w 671"/>
              <a:gd name="T17" fmla="*/ 2147483646 h 670"/>
              <a:gd name="T18" fmla="*/ 2147483646 w 671"/>
              <a:gd name="T19" fmla="*/ 2147483646 h 670"/>
              <a:gd name="T20" fmla="*/ 2147483646 w 671"/>
              <a:gd name="T21" fmla="*/ 2147483646 h 670"/>
              <a:gd name="T22" fmla="*/ 2147483646 w 671"/>
              <a:gd name="T23" fmla="*/ 2147483646 h 670"/>
              <a:gd name="T24" fmla="*/ 2147483646 w 671"/>
              <a:gd name="T25" fmla="*/ 2147483646 h 670"/>
              <a:gd name="T26" fmla="*/ 2147483646 w 671"/>
              <a:gd name="T27" fmla="*/ 2147483646 h 670"/>
              <a:gd name="T28" fmla="*/ 2147483646 w 671"/>
              <a:gd name="T29" fmla="*/ 2147483646 h 670"/>
              <a:gd name="T30" fmla="*/ 2147483646 w 671"/>
              <a:gd name="T31" fmla="*/ 2147483646 h 670"/>
              <a:gd name="T32" fmla="*/ 2147483646 w 671"/>
              <a:gd name="T33" fmla="*/ 2147483646 h 670"/>
              <a:gd name="T34" fmla="*/ 2147483646 w 671"/>
              <a:gd name="T35" fmla="*/ 2147483646 h 670"/>
              <a:gd name="T36" fmla="*/ 2147483646 w 671"/>
              <a:gd name="T37" fmla="*/ 2147483646 h 670"/>
              <a:gd name="T38" fmla="*/ 2147483646 w 671"/>
              <a:gd name="T39" fmla="*/ 2147483646 h 670"/>
              <a:gd name="T40" fmla="*/ 2147483646 w 671"/>
              <a:gd name="T41" fmla="*/ 2147483646 h 670"/>
              <a:gd name="T42" fmla="*/ 2147483646 w 671"/>
              <a:gd name="T43" fmla="*/ 2147483646 h 670"/>
              <a:gd name="T44" fmla="*/ 2147483646 w 671"/>
              <a:gd name="T45" fmla="*/ 2147483646 h 670"/>
              <a:gd name="T46" fmla="*/ 2147483646 w 671"/>
              <a:gd name="T47" fmla="*/ 2147483646 h 670"/>
              <a:gd name="T48" fmla="*/ 2147483646 w 671"/>
              <a:gd name="T49" fmla="*/ 2147483646 h 670"/>
              <a:gd name="T50" fmla="*/ 2147483646 w 671"/>
              <a:gd name="T51" fmla="*/ 2147483646 h 670"/>
              <a:gd name="T52" fmla="*/ 2147483646 w 671"/>
              <a:gd name="T53" fmla="*/ 2147483646 h 670"/>
              <a:gd name="T54" fmla="*/ 2147483646 w 671"/>
              <a:gd name="T55" fmla="*/ 2147483646 h 670"/>
              <a:gd name="T56" fmla="*/ 2147483646 w 671"/>
              <a:gd name="T57" fmla="*/ 2147483646 h 670"/>
              <a:gd name="T58" fmla="*/ 2147483646 w 671"/>
              <a:gd name="T59" fmla="*/ 2147483646 h 670"/>
              <a:gd name="T60" fmla="*/ 2147483646 w 671"/>
              <a:gd name="T61" fmla="*/ 0 h 670"/>
              <a:gd name="T62" fmla="*/ 2147483646 w 671"/>
              <a:gd name="T63" fmla="*/ 2147483646 h 670"/>
              <a:gd name="T64" fmla="*/ 2147483646 w 671"/>
              <a:gd name="T65" fmla="*/ 2147483646 h 670"/>
              <a:gd name="T66" fmla="*/ 2147483646 w 671"/>
              <a:gd name="T67" fmla="*/ 2147483646 h 670"/>
              <a:gd name="T68" fmla="*/ 2147483646 w 671"/>
              <a:gd name="T69" fmla="*/ 2147483646 h 670"/>
              <a:gd name="T70" fmla="*/ 0 w 671"/>
              <a:gd name="T71" fmla="*/ 2147483646 h 670"/>
              <a:gd name="T72" fmla="*/ 2147483646 w 671"/>
              <a:gd name="T73" fmla="*/ 2147483646 h 670"/>
              <a:gd name="T74" fmla="*/ 2147483646 w 671"/>
              <a:gd name="T75" fmla="*/ 2147483646 h 6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1"/>
              <a:gd name="T115" fmla="*/ 0 h 670"/>
              <a:gd name="T116" fmla="*/ 671 w 671"/>
              <a:gd name="T117" fmla="*/ 670 h 6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1" h="670">
                <a:moveTo>
                  <a:pt x="54" y="193"/>
                </a:moveTo>
                <a:lnTo>
                  <a:pt x="155" y="177"/>
                </a:lnTo>
                <a:lnTo>
                  <a:pt x="223" y="187"/>
                </a:lnTo>
                <a:lnTo>
                  <a:pt x="264" y="234"/>
                </a:lnTo>
                <a:lnTo>
                  <a:pt x="238" y="290"/>
                </a:lnTo>
                <a:lnTo>
                  <a:pt x="206" y="311"/>
                </a:lnTo>
                <a:lnTo>
                  <a:pt x="197" y="366"/>
                </a:lnTo>
                <a:lnTo>
                  <a:pt x="217" y="401"/>
                </a:lnTo>
                <a:lnTo>
                  <a:pt x="200" y="453"/>
                </a:lnTo>
                <a:lnTo>
                  <a:pt x="242" y="453"/>
                </a:lnTo>
                <a:lnTo>
                  <a:pt x="254" y="394"/>
                </a:lnTo>
                <a:lnTo>
                  <a:pt x="280" y="366"/>
                </a:lnTo>
                <a:lnTo>
                  <a:pt x="329" y="366"/>
                </a:lnTo>
                <a:lnTo>
                  <a:pt x="378" y="378"/>
                </a:lnTo>
                <a:lnTo>
                  <a:pt x="393" y="419"/>
                </a:lnTo>
                <a:lnTo>
                  <a:pt x="399" y="475"/>
                </a:lnTo>
                <a:lnTo>
                  <a:pt x="393" y="516"/>
                </a:lnTo>
                <a:lnTo>
                  <a:pt x="393" y="547"/>
                </a:lnTo>
                <a:lnTo>
                  <a:pt x="396" y="581"/>
                </a:lnTo>
                <a:lnTo>
                  <a:pt x="428" y="613"/>
                </a:lnTo>
                <a:lnTo>
                  <a:pt x="451" y="632"/>
                </a:lnTo>
                <a:lnTo>
                  <a:pt x="510" y="670"/>
                </a:lnTo>
                <a:lnTo>
                  <a:pt x="620" y="558"/>
                </a:lnTo>
                <a:lnTo>
                  <a:pt x="652" y="466"/>
                </a:lnTo>
                <a:lnTo>
                  <a:pt x="665" y="318"/>
                </a:lnTo>
                <a:lnTo>
                  <a:pt x="671" y="215"/>
                </a:lnTo>
                <a:lnTo>
                  <a:pt x="658" y="114"/>
                </a:lnTo>
                <a:lnTo>
                  <a:pt x="629" y="59"/>
                </a:lnTo>
                <a:lnTo>
                  <a:pt x="562" y="21"/>
                </a:lnTo>
                <a:lnTo>
                  <a:pt x="502" y="8"/>
                </a:lnTo>
                <a:lnTo>
                  <a:pt x="384" y="0"/>
                </a:lnTo>
                <a:lnTo>
                  <a:pt x="270" y="5"/>
                </a:lnTo>
                <a:lnTo>
                  <a:pt x="129" y="30"/>
                </a:lnTo>
                <a:lnTo>
                  <a:pt x="64" y="62"/>
                </a:lnTo>
                <a:lnTo>
                  <a:pt x="32" y="94"/>
                </a:lnTo>
                <a:lnTo>
                  <a:pt x="0" y="140"/>
                </a:lnTo>
                <a:lnTo>
                  <a:pt x="6" y="166"/>
                </a:lnTo>
                <a:lnTo>
                  <a:pt x="54" y="19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9" name="Freeform 277">
            <a:extLst>
              <a:ext uri="{FF2B5EF4-FFF2-40B4-BE49-F238E27FC236}">
                <a16:creationId xmlns:a16="http://schemas.microsoft.com/office/drawing/2014/main" id="{F2B1BCD6-986F-40BA-AF88-1EACA4C6631D}"/>
              </a:ext>
            </a:extLst>
          </p:cNvPr>
          <p:cNvSpPr>
            <a:spLocks/>
          </p:cNvSpPr>
          <p:nvPr/>
        </p:nvSpPr>
        <p:spPr bwMode="auto">
          <a:xfrm>
            <a:off x="8677275" y="3314482"/>
            <a:ext cx="169863" cy="169862"/>
          </a:xfrm>
          <a:custGeom>
            <a:avLst/>
            <a:gdLst>
              <a:gd name="T0" fmla="*/ 2147483646 w 636"/>
              <a:gd name="T1" fmla="*/ 2147483646 h 643"/>
              <a:gd name="T2" fmla="*/ 2147483646 w 636"/>
              <a:gd name="T3" fmla="*/ 2147483646 h 643"/>
              <a:gd name="T4" fmla="*/ 2147483646 w 636"/>
              <a:gd name="T5" fmla="*/ 2147483646 h 643"/>
              <a:gd name="T6" fmla="*/ 2147483646 w 636"/>
              <a:gd name="T7" fmla="*/ 2147483646 h 643"/>
              <a:gd name="T8" fmla="*/ 2147483646 w 636"/>
              <a:gd name="T9" fmla="*/ 2147483646 h 643"/>
              <a:gd name="T10" fmla="*/ 2147483646 w 636"/>
              <a:gd name="T11" fmla="*/ 2147483646 h 643"/>
              <a:gd name="T12" fmla="*/ 2147483646 w 636"/>
              <a:gd name="T13" fmla="*/ 2147483646 h 643"/>
              <a:gd name="T14" fmla="*/ 2147483646 w 636"/>
              <a:gd name="T15" fmla="*/ 2147483646 h 643"/>
              <a:gd name="T16" fmla="*/ 2147483646 w 636"/>
              <a:gd name="T17" fmla="*/ 2147483646 h 643"/>
              <a:gd name="T18" fmla="*/ 2147483646 w 636"/>
              <a:gd name="T19" fmla="*/ 2147483646 h 643"/>
              <a:gd name="T20" fmla="*/ 2147483646 w 636"/>
              <a:gd name="T21" fmla="*/ 2147483646 h 643"/>
              <a:gd name="T22" fmla="*/ 2147483646 w 636"/>
              <a:gd name="T23" fmla="*/ 2147483646 h 643"/>
              <a:gd name="T24" fmla="*/ 2147483646 w 636"/>
              <a:gd name="T25" fmla="*/ 2147483646 h 643"/>
              <a:gd name="T26" fmla="*/ 2147483646 w 636"/>
              <a:gd name="T27" fmla="*/ 2147483646 h 643"/>
              <a:gd name="T28" fmla="*/ 2147483646 w 636"/>
              <a:gd name="T29" fmla="*/ 2147483646 h 643"/>
              <a:gd name="T30" fmla="*/ 2147483646 w 636"/>
              <a:gd name="T31" fmla="*/ 2147483646 h 643"/>
              <a:gd name="T32" fmla="*/ 2147483646 w 636"/>
              <a:gd name="T33" fmla="*/ 2147483646 h 643"/>
              <a:gd name="T34" fmla="*/ 2147483646 w 636"/>
              <a:gd name="T35" fmla="*/ 2147483646 h 643"/>
              <a:gd name="T36" fmla="*/ 2147483646 w 636"/>
              <a:gd name="T37" fmla="*/ 2147483646 h 643"/>
              <a:gd name="T38" fmla="*/ 2147483646 w 636"/>
              <a:gd name="T39" fmla="*/ 2147483646 h 643"/>
              <a:gd name="T40" fmla="*/ 2147483646 w 636"/>
              <a:gd name="T41" fmla="*/ 2147483646 h 643"/>
              <a:gd name="T42" fmla="*/ 2147483646 w 636"/>
              <a:gd name="T43" fmla="*/ 2147483646 h 643"/>
              <a:gd name="T44" fmla="*/ 2147483646 w 636"/>
              <a:gd name="T45" fmla="*/ 2147483646 h 643"/>
              <a:gd name="T46" fmla="*/ 2147483646 w 636"/>
              <a:gd name="T47" fmla="*/ 2147483646 h 643"/>
              <a:gd name="T48" fmla="*/ 2147483646 w 636"/>
              <a:gd name="T49" fmla="*/ 2147483646 h 643"/>
              <a:gd name="T50" fmla="*/ 2147483646 w 636"/>
              <a:gd name="T51" fmla="*/ 2147483646 h 643"/>
              <a:gd name="T52" fmla="*/ 2147483646 w 636"/>
              <a:gd name="T53" fmla="*/ 2147483646 h 643"/>
              <a:gd name="T54" fmla="*/ 2147483646 w 636"/>
              <a:gd name="T55" fmla="*/ 2147483646 h 643"/>
              <a:gd name="T56" fmla="*/ 2147483646 w 636"/>
              <a:gd name="T57" fmla="*/ 2147483646 h 643"/>
              <a:gd name="T58" fmla="*/ 2147483646 w 636"/>
              <a:gd name="T59" fmla="*/ 2147483646 h 643"/>
              <a:gd name="T60" fmla="*/ 2147483646 w 636"/>
              <a:gd name="T61" fmla="*/ 2147483646 h 643"/>
              <a:gd name="T62" fmla="*/ 2147483646 w 636"/>
              <a:gd name="T63" fmla="*/ 2147483646 h 643"/>
              <a:gd name="T64" fmla="*/ 2147483646 w 636"/>
              <a:gd name="T65" fmla="*/ 2147483646 h 643"/>
              <a:gd name="T66" fmla="*/ 2147483646 w 636"/>
              <a:gd name="T67" fmla="*/ 2147483646 h 643"/>
              <a:gd name="T68" fmla="*/ 2147483646 w 636"/>
              <a:gd name="T69" fmla="*/ 2147483646 h 643"/>
              <a:gd name="T70" fmla="*/ 2147483646 w 636"/>
              <a:gd name="T71" fmla="*/ 2147483646 h 643"/>
              <a:gd name="T72" fmla="*/ 2147483646 w 636"/>
              <a:gd name="T73" fmla="*/ 2147483646 h 643"/>
              <a:gd name="T74" fmla="*/ 2147483646 w 636"/>
              <a:gd name="T75" fmla="*/ 2147483646 h 643"/>
              <a:gd name="T76" fmla="*/ 2147483646 w 636"/>
              <a:gd name="T77" fmla="*/ 2147483646 h 643"/>
              <a:gd name="T78" fmla="*/ 2147483646 w 636"/>
              <a:gd name="T79" fmla="*/ 2147483646 h 643"/>
              <a:gd name="T80" fmla="*/ 2147483646 w 636"/>
              <a:gd name="T81" fmla="*/ 2147483646 h 643"/>
              <a:gd name="T82" fmla="*/ 2147483646 w 636"/>
              <a:gd name="T83" fmla="*/ 2147483646 h 643"/>
              <a:gd name="T84" fmla="*/ 2147483646 w 636"/>
              <a:gd name="T85" fmla="*/ 2147483646 h 643"/>
              <a:gd name="T86" fmla="*/ 2147483646 w 636"/>
              <a:gd name="T87" fmla="*/ 2147483646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6"/>
              <a:gd name="T133" fmla="*/ 0 h 643"/>
              <a:gd name="T134" fmla="*/ 636 w 636"/>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6" h="643">
                <a:moveTo>
                  <a:pt x="104" y="41"/>
                </a:moveTo>
                <a:lnTo>
                  <a:pt x="51" y="63"/>
                </a:lnTo>
                <a:lnTo>
                  <a:pt x="25" y="98"/>
                </a:lnTo>
                <a:lnTo>
                  <a:pt x="10" y="121"/>
                </a:lnTo>
                <a:lnTo>
                  <a:pt x="0" y="138"/>
                </a:lnTo>
                <a:lnTo>
                  <a:pt x="13" y="152"/>
                </a:lnTo>
                <a:lnTo>
                  <a:pt x="41" y="169"/>
                </a:lnTo>
                <a:lnTo>
                  <a:pt x="110" y="158"/>
                </a:lnTo>
                <a:lnTo>
                  <a:pt x="160" y="158"/>
                </a:lnTo>
                <a:lnTo>
                  <a:pt x="194" y="141"/>
                </a:lnTo>
                <a:lnTo>
                  <a:pt x="245" y="129"/>
                </a:lnTo>
                <a:lnTo>
                  <a:pt x="290" y="126"/>
                </a:lnTo>
                <a:lnTo>
                  <a:pt x="342" y="129"/>
                </a:lnTo>
                <a:lnTo>
                  <a:pt x="267" y="138"/>
                </a:lnTo>
                <a:lnTo>
                  <a:pt x="229" y="148"/>
                </a:lnTo>
                <a:lnTo>
                  <a:pt x="201" y="158"/>
                </a:lnTo>
                <a:lnTo>
                  <a:pt x="194" y="161"/>
                </a:lnTo>
                <a:lnTo>
                  <a:pt x="213" y="169"/>
                </a:lnTo>
                <a:lnTo>
                  <a:pt x="229" y="185"/>
                </a:lnTo>
                <a:lnTo>
                  <a:pt x="255" y="169"/>
                </a:lnTo>
                <a:lnTo>
                  <a:pt x="277" y="163"/>
                </a:lnTo>
                <a:lnTo>
                  <a:pt x="325" y="155"/>
                </a:lnTo>
                <a:lnTo>
                  <a:pt x="339" y="155"/>
                </a:lnTo>
                <a:lnTo>
                  <a:pt x="293" y="172"/>
                </a:lnTo>
                <a:lnTo>
                  <a:pt x="258" y="188"/>
                </a:lnTo>
                <a:lnTo>
                  <a:pt x="239" y="201"/>
                </a:lnTo>
                <a:lnTo>
                  <a:pt x="255" y="217"/>
                </a:lnTo>
                <a:lnTo>
                  <a:pt x="293" y="204"/>
                </a:lnTo>
                <a:lnTo>
                  <a:pt x="325" y="198"/>
                </a:lnTo>
                <a:lnTo>
                  <a:pt x="267" y="226"/>
                </a:lnTo>
                <a:lnTo>
                  <a:pt x="248" y="239"/>
                </a:lnTo>
                <a:lnTo>
                  <a:pt x="242" y="266"/>
                </a:lnTo>
                <a:lnTo>
                  <a:pt x="232" y="280"/>
                </a:lnTo>
                <a:lnTo>
                  <a:pt x="267" y="263"/>
                </a:lnTo>
                <a:lnTo>
                  <a:pt x="298" y="257"/>
                </a:lnTo>
                <a:lnTo>
                  <a:pt x="348" y="255"/>
                </a:lnTo>
                <a:lnTo>
                  <a:pt x="272" y="276"/>
                </a:lnTo>
                <a:lnTo>
                  <a:pt x="226" y="294"/>
                </a:lnTo>
                <a:lnTo>
                  <a:pt x="194" y="310"/>
                </a:lnTo>
                <a:lnTo>
                  <a:pt x="191" y="335"/>
                </a:lnTo>
                <a:lnTo>
                  <a:pt x="229" y="317"/>
                </a:lnTo>
                <a:lnTo>
                  <a:pt x="280" y="300"/>
                </a:lnTo>
                <a:lnTo>
                  <a:pt x="304" y="300"/>
                </a:lnTo>
                <a:lnTo>
                  <a:pt x="248" y="320"/>
                </a:lnTo>
                <a:lnTo>
                  <a:pt x="204" y="338"/>
                </a:lnTo>
                <a:lnTo>
                  <a:pt x="187" y="355"/>
                </a:lnTo>
                <a:lnTo>
                  <a:pt x="194" y="370"/>
                </a:lnTo>
                <a:lnTo>
                  <a:pt x="229" y="358"/>
                </a:lnTo>
                <a:lnTo>
                  <a:pt x="261" y="344"/>
                </a:lnTo>
                <a:lnTo>
                  <a:pt x="327" y="341"/>
                </a:lnTo>
                <a:lnTo>
                  <a:pt x="354" y="344"/>
                </a:lnTo>
                <a:lnTo>
                  <a:pt x="415" y="348"/>
                </a:lnTo>
                <a:lnTo>
                  <a:pt x="488" y="338"/>
                </a:lnTo>
                <a:lnTo>
                  <a:pt x="444" y="355"/>
                </a:lnTo>
                <a:lnTo>
                  <a:pt x="368" y="367"/>
                </a:lnTo>
                <a:lnTo>
                  <a:pt x="384" y="393"/>
                </a:lnTo>
                <a:lnTo>
                  <a:pt x="438" y="379"/>
                </a:lnTo>
                <a:lnTo>
                  <a:pt x="491" y="361"/>
                </a:lnTo>
                <a:lnTo>
                  <a:pt x="525" y="344"/>
                </a:lnTo>
                <a:lnTo>
                  <a:pt x="460" y="393"/>
                </a:lnTo>
                <a:lnTo>
                  <a:pt x="419" y="405"/>
                </a:lnTo>
                <a:lnTo>
                  <a:pt x="384" y="417"/>
                </a:lnTo>
                <a:lnTo>
                  <a:pt x="387" y="442"/>
                </a:lnTo>
                <a:lnTo>
                  <a:pt x="438" y="434"/>
                </a:lnTo>
                <a:lnTo>
                  <a:pt x="478" y="423"/>
                </a:lnTo>
                <a:lnTo>
                  <a:pt x="454" y="440"/>
                </a:lnTo>
                <a:lnTo>
                  <a:pt x="409" y="452"/>
                </a:lnTo>
                <a:lnTo>
                  <a:pt x="387" y="455"/>
                </a:lnTo>
                <a:lnTo>
                  <a:pt x="387" y="511"/>
                </a:lnTo>
                <a:lnTo>
                  <a:pt x="435" y="492"/>
                </a:lnTo>
                <a:lnTo>
                  <a:pt x="473" y="477"/>
                </a:lnTo>
                <a:lnTo>
                  <a:pt x="432" y="508"/>
                </a:lnTo>
                <a:lnTo>
                  <a:pt x="380" y="530"/>
                </a:lnTo>
                <a:lnTo>
                  <a:pt x="384" y="556"/>
                </a:lnTo>
                <a:lnTo>
                  <a:pt x="412" y="586"/>
                </a:lnTo>
                <a:lnTo>
                  <a:pt x="438" y="553"/>
                </a:lnTo>
                <a:lnTo>
                  <a:pt x="473" y="511"/>
                </a:lnTo>
                <a:lnTo>
                  <a:pt x="496" y="471"/>
                </a:lnTo>
                <a:lnTo>
                  <a:pt x="473" y="533"/>
                </a:lnTo>
                <a:lnTo>
                  <a:pt x="454" y="556"/>
                </a:lnTo>
                <a:lnTo>
                  <a:pt x="419" y="599"/>
                </a:lnTo>
                <a:lnTo>
                  <a:pt x="444" y="628"/>
                </a:lnTo>
                <a:lnTo>
                  <a:pt x="485" y="594"/>
                </a:lnTo>
                <a:lnTo>
                  <a:pt x="514" y="553"/>
                </a:lnTo>
                <a:lnTo>
                  <a:pt x="540" y="508"/>
                </a:lnTo>
                <a:lnTo>
                  <a:pt x="517" y="573"/>
                </a:lnTo>
                <a:lnTo>
                  <a:pt x="491" y="602"/>
                </a:lnTo>
                <a:lnTo>
                  <a:pt x="465" y="631"/>
                </a:lnTo>
                <a:lnTo>
                  <a:pt x="488" y="643"/>
                </a:lnTo>
                <a:lnTo>
                  <a:pt x="540" y="599"/>
                </a:lnTo>
                <a:lnTo>
                  <a:pt x="589" y="530"/>
                </a:lnTo>
                <a:lnTo>
                  <a:pt x="607" y="477"/>
                </a:lnTo>
                <a:lnTo>
                  <a:pt x="620" y="386"/>
                </a:lnTo>
                <a:lnTo>
                  <a:pt x="627" y="317"/>
                </a:lnTo>
                <a:lnTo>
                  <a:pt x="636" y="239"/>
                </a:lnTo>
                <a:lnTo>
                  <a:pt x="582" y="255"/>
                </a:lnTo>
                <a:lnTo>
                  <a:pt x="522" y="276"/>
                </a:lnTo>
                <a:lnTo>
                  <a:pt x="432" y="297"/>
                </a:lnTo>
                <a:lnTo>
                  <a:pt x="514" y="266"/>
                </a:lnTo>
                <a:lnTo>
                  <a:pt x="543" y="249"/>
                </a:lnTo>
                <a:lnTo>
                  <a:pt x="601" y="229"/>
                </a:lnTo>
                <a:lnTo>
                  <a:pt x="630" y="223"/>
                </a:lnTo>
                <a:lnTo>
                  <a:pt x="630" y="182"/>
                </a:lnTo>
                <a:lnTo>
                  <a:pt x="623" y="129"/>
                </a:lnTo>
                <a:lnTo>
                  <a:pt x="551" y="141"/>
                </a:lnTo>
                <a:lnTo>
                  <a:pt x="505" y="155"/>
                </a:lnTo>
                <a:lnTo>
                  <a:pt x="447" y="182"/>
                </a:lnTo>
                <a:lnTo>
                  <a:pt x="499" y="141"/>
                </a:lnTo>
                <a:lnTo>
                  <a:pt x="560" y="124"/>
                </a:lnTo>
                <a:lnTo>
                  <a:pt x="620" y="109"/>
                </a:lnTo>
                <a:lnTo>
                  <a:pt x="607" y="69"/>
                </a:lnTo>
                <a:lnTo>
                  <a:pt x="589" y="45"/>
                </a:lnTo>
                <a:lnTo>
                  <a:pt x="534" y="28"/>
                </a:lnTo>
                <a:lnTo>
                  <a:pt x="482" y="41"/>
                </a:lnTo>
                <a:lnTo>
                  <a:pt x="432" y="76"/>
                </a:lnTo>
                <a:lnTo>
                  <a:pt x="465" y="35"/>
                </a:lnTo>
                <a:lnTo>
                  <a:pt x="517" y="16"/>
                </a:lnTo>
                <a:lnTo>
                  <a:pt x="460" y="6"/>
                </a:lnTo>
                <a:lnTo>
                  <a:pt x="419" y="3"/>
                </a:lnTo>
                <a:lnTo>
                  <a:pt x="359" y="13"/>
                </a:lnTo>
                <a:lnTo>
                  <a:pt x="318" y="38"/>
                </a:lnTo>
                <a:lnTo>
                  <a:pt x="255" y="51"/>
                </a:lnTo>
                <a:lnTo>
                  <a:pt x="298" y="32"/>
                </a:lnTo>
                <a:lnTo>
                  <a:pt x="330" y="13"/>
                </a:lnTo>
                <a:lnTo>
                  <a:pt x="348" y="0"/>
                </a:lnTo>
                <a:lnTo>
                  <a:pt x="287" y="3"/>
                </a:lnTo>
                <a:lnTo>
                  <a:pt x="232" y="6"/>
                </a:lnTo>
                <a:lnTo>
                  <a:pt x="198" y="22"/>
                </a:lnTo>
                <a:lnTo>
                  <a:pt x="163" y="54"/>
                </a:lnTo>
                <a:lnTo>
                  <a:pt x="136" y="95"/>
                </a:lnTo>
                <a:lnTo>
                  <a:pt x="151" y="48"/>
                </a:lnTo>
                <a:lnTo>
                  <a:pt x="184" y="16"/>
                </a:lnTo>
                <a:lnTo>
                  <a:pt x="10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280" name="Group 278">
            <a:extLst>
              <a:ext uri="{FF2B5EF4-FFF2-40B4-BE49-F238E27FC236}">
                <a16:creationId xmlns:a16="http://schemas.microsoft.com/office/drawing/2014/main" id="{1050B01A-459D-4B92-8485-A61739C3E608}"/>
              </a:ext>
            </a:extLst>
          </p:cNvPr>
          <p:cNvGrpSpPr>
            <a:grpSpLocks/>
          </p:cNvGrpSpPr>
          <p:nvPr/>
        </p:nvGrpSpPr>
        <p:grpSpPr bwMode="auto">
          <a:xfrm>
            <a:off x="8321675" y="3744694"/>
            <a:ext cx="184150" cy="112713"/>
            <a:chOff x="5264" y="1904"/>
            <a:chExt cx="116" cy="71"/>
          </a:xfrm>
        </p:grpSpPr>
        <p:sp>
          <p:nvSpPr>
            <p:cNvPr id="281" name="Freeform 279">
              <a:extLst>
                <a:ext uri="{FF2B5EF4-FFF2-40B4-BE49-F238E27FC236}">
                  <a16:creationId xmlns:a16="http://schemas.microsoft.com/office/drawing/2014/main" id="{39CC806D-DC34-495A-BFDB-93DBE7E44A0A}"/>
                </a:ext>
              </a:extLst>
            </p:cNvPr>
            <p:cNvSpPr>
              <a:spLocks/>
            </p:cNvSpPr>
            <p:nvPr/>
          </p:nvSpPr>
          <p:spPr bwMode="auto">
            <a:xfrm>
              <a:off x="5264" y="1904"/>
              <a:ext cx="116" cy="71"/>
            </a:xfrm>
            <a:custGeom>
              <a:avLst/>
              <a:gdLst>
                <a:gd name="T0" fmla="*/ 0 w 698"/>
                <a:gd name="T1" fmla="*/ 0 h 425"/>
                <a:gd name="T2" fmla="*/ 0 w 698"/>
                <a:gd name="T3" fmla="*/ 0 h 425"/>
                <a:gd name="T4" fmla="*/ 0 w 698"/>
                <a:gd name="T5" fmla="*/ 0 h 425"/>
                <a:gd name="T6" fmla="*/ 0 w 698"/>
                <a:gd name="T7" fmla="*/ 0 h 425"/>
                <a:gd name="T8" fmla="*/ 0 w 698"/>
                <a:gd name="T9" fmla="*/ 0 h 425"/>
                <a:gd name="T10" fmla="*/ 0 w 698"/>
                <a:gd name="T11" fmla="*/ 0 h 425"/>
                <a:gd name="T12" fmla="*/ 0 w 698"/>
                <a:gd name="T13" fmla="*/ 0 h 425"/>
                <a:gd name="T14" fmla="*/ 0 w 698"/>
                <a:gd name="T15" fmla="*/ 0 h 425"/>
                <a:gd name="T16" fmla="*/ 0 w 698"/>
                <a:gd name="T17" fmla="*/ 0 h 425"/>
                <a:gd name="T18" fmla="*/ 0 w 698"/>
                <a:gd name="T19" fmla="*/ 0 h 425"/>
                <a:gd name="T20" fmla="*/ 0 w 698"/>
                <a:gd name="T21" fmla="*/ 0 h 425"/>
                <a:gd name="T22" fmla="*/ 0 w 698"/>
                <a:gd name="T23" fmla="*/ 0 h 425"/>
                <a:gd name="T24" fmla="*/ 0 w 698"/>
                <a:gd name="T25" fmla="*/ 0 h 425"/>
                <a:gd name="T26" fmla="*/ 0 w 698"/>
                <a:gd name="T27" fmla="*/ 0 h 425"/>
                <a:gd name="T28" fmla="*/ 0 w 698"/>
                <a:gd name="T29" fmla="*/ 0 h 425"/>
                <a:gd name="T30" fmla="*/ 0 w 698"/>
                <a:gd name="T31" fmla="*/ 0 h 425"/>
                <a:gd name="T32" fmla="*/ 0 w 698"/>
                <a:gd name="T33" fmla="*/ 0 h 425"/>
                <a:gd name="T34" fmla="*/ 0 w 698"/>
                <a:gd name="T35" fmla="*/ 0 h 425"/>
                <a:gd name="T36" fmla="*/ 0 w 698"/>
                <a:gd name="T37" fmla="*/ 0 h 425"/>
                <a:gd name="T38" fmla="*/ 0 w 698"/>
                <a:gd name="T39" fmla="*/ 0 h 425"/>
                <a:gd name="T40" fmla="*/ 0 w 698"/>
                <a:gd name="T41" fmla="*/ 0 h 425"/>
                <a:gd name="T42" fmla="*/ 0 w 698"/>
                <a:gd name="T43" fmla="*/ 0 h 425"/>
                <a:gd name="T44" fmla="*/ 0 w 698"/>
                <a:gd name="T45" fmla="*/ 0 h 425"/>
                <a:gd name="T46" fmla="*/ 0 w 698"/>
                <a:gd name="T47" fmla="*/ 0 h 425"/>
                <a:gd name="T48" fmla="*/ 0 w 698"/>
                <a:gd name="T49" fmla="*/ 0 h 425"/>
                <a:gd name="T50" fmla="*/ 0 w 698"/>
                <a:gd name="T51" fmla="*/ 0 h 425"/>
                <a:gd name="T52" fmla="*/ 0 w 698"/>
                <a:gd name="T53" fmla="*/ 0 h 425"/>
                <a:gd name="T54" fmla="*/ 0 w 698"/>
                <a:gd name="T55" fmla="*/ 0 h 425"/>
                <a:gd name="T56" fmla="*/ 0 w 698"/>
                <a:gd name="T57" fmla="*/ 0 h 425"/>
                <a:gd name="T58" fmla="*/ 0 w 698"/>
                <a:gd name="T59" fmla="*/ 0 h 425"/>
                <a:gd name="T60" fmla="*/ 0 w 698"/>
                <a:gd name="T61" fmla="*/ 0 h 425"/>
                <a:gd name="T62" fmla="*/ 0 w 698"/>
                <a:gd name="T63" fmla="*/ 0 h 425"/>
                <a:gd name="T64" fmla="*/ 0 w 698"/>
                <a:gd name="T65" fmla="*/ 0 h 425"/>
                <a:gd name="T66" fmla="*/ 0 w 698"/>
                <a:gd name="T67" fmla="*/ 0 h 425"/>
                <a:gd name="T68" fmla="*/ 0 w 698"/>
                <a:gd name="T69" fmla="*/ 0 h 425"/>
                <a:gd name="T70" fmla="*/ 0 w 698"/>
                <a:gd name="T71" fmla="*/ 0 h 425"/>
                <a:gd name="T72" fmla="*/ 0 w 698"/>
                <a:gd name="T73" fmla="*/ 0 h 425"/>
                <a:gd name="T74" fmla="*/ 0 w 698"/>
                <a:gd name="T75" fmla="*/ 0 h 425"/>
                <a:gd name="T76" fmla="*/ 0 w 698"/>
                <a:gd name="T77" fmla="*/ 0 h 425"/>
                <a:gd name="T78" fmla="*/ 0 w 698"/>
                <a:gd name="T79" fmla="*/ 0 h 425"/>
                <a:gd name="T80" fmla="*/ 0 w 698"/>
                <a:gd name="T81" fmla="*/ 0 h 425"/>
                <a:gd name="T82" fmla="*/ 0 w 698"/>
                <a:gd name="T83" fmla="*/ 0 h 425"/>
                <a:gd name="T84" fmla="*/ 0 w 698"/>
                <a:gd name="T85" fmla="*/ 0 h 425"/>
                <a:gd name="T86" fmla="*/ 0 w 698"/>
                <a:gd name="T87" fmla="*/ 0 h 425"/>
                <a:gd name="T88" fmla="*/ 0 w 698"/>
                <a:gd name="T89" fmla="*/ 0 h 425"/>
                <a:gd name="T90" fmla="*/ 0 w 698"/>
                <a:gd name="T91" fmla="*/ 0 h 425"/>
                <a:gd name="T92" fmla="*/ 0 w 698"/>
                <a:gd name="T93" fmla="*/ 0 h 425"/>
                <a:gd name="T94" fmla="*/ 0 w 698"/>
                <a:gd name="T95" fmla="*/ 0 h 425"/>
                <a:gd name="T96" fmla="*/ 0 w 698"/>
                <a:gd name="T97" fmla="*/ 0 h 425"/>
                <a:gd name="T98" fmla="*/ 0 w 698"/>
                <a:gd name="T99" fmla="*/ 0 h 4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8"/>
                <a:gd name="T151" fmla="*/ 0 h 425"/>
                <a:gd name="T152" fmla="*/ 698 w 698"/>
                <a:gd name="T153" fmla="*/ 425 h 4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8" h="425">
                  <a:moveTo>
                    <a:pt x="698" y="253"/>
                  </a:moveTo>
                  <a:lnTo>
                    <a:pt x="611" y="233"/>
                  </a:lnTo>
                  <a:lnTo>
                    <a:pt x="579" y="227"/>
                  </a:lnTo>
                  <a:lnTo>
                    <a:pt x="558" y="210"/>
                  </a:lnTo>
                  <a:lnTo>
                    <a:pt x="538" y="182"/>
                  </a:lnTo>
                  <a:lnTo>
                    <a:pt x="496" y="143"/>
                  </a:lnTo>
                  <a:lnTo>
                    <a:pt x="420" y="79"/>
                  </a:lnTo>
                  <a:lnTo>
                    <a:pt x="407" y="58"/>
                  </a:lnTo>
                  <a:lnTo>
                    <a:pt x="387" y="38"/>
                  </a:lnTo>
                  <a:lnTo>
                    <a:pt x="347" y="32"/>
                  </a:lnTo>
                  <a:lnTo>
                    <a:pt x="225" y="11"/>
                  </a:lnTo>
                  <a:lnTo>
                    <a:pt x="192" y="0"/>
                  </a:lnTo>
                  <a:lnTo>
                    <a:pt x="162" y="14"/>
                  </a:lnTo>
                  <a:lnTo>
                    <a:pt x="147" y="27"/>
                  </a:lnTo>
                  <a:lnTo>
                    <a:pt x="75" y="52"/>
                  </a:lnTo>
                  <a:lnTo>
                    <a:pt x="48" y="62"/>
                  </a:lnTo>
                  <a:lnTo>
                    <a:pt x="37" y="73"/>
                  </a:lnTo>
                  <a:lnTo>
                    <a:pt x="24" y="114"/>
                  </a:lnTo>
                  <a:lnTo>
                    <a:pt x="16" y="133"/>
                  </a:lnTo>
                  <a:lnTo>
                    <a:pt x="9" y="146"/>
                  </a:lnTo>
                  <a:lnTo>
                    <a:pt x="0" y="165"/>
                  </a:lnTo>
                  <a:lnTo>
                    <a:pt x="0" y="181"/>
                  </a:lnTo>
                  <a:lnTo>
                    <a:pt x="15" y="191"/>
                  </a:lnTo>
                  <a:lnTo>
                    <a:pt x="43" y="190"/>
                  </a:lnTo>
                  <a:lnTo>
                    <a:pt x="89" y="168"/>
                  </a:lnTo>
                  <a:lnTo>
                    <a:pt x="147" y="158"/>
                  </a:lnTo>
                  <a:lnTo>
                    <a:pt x="198" y="165"/>
                  </a:lnTo>
                  <a:lnTo>
                    <a:pt x="144" y="179"/>
                  </a:lnTo>
                  <a:lnTo>
                    <a:pt x="105" y="191"/>
                  </a:lnTo>
                  <a:lnTo>
                    <a:pt x="61" y="210"/>
                  </a:lnTo>
                  <a:lnTo>
                    <a:pt x="51" y="224"/>
                  </a:lnTo>
                  <a:lnTo>
                    <a:pt x="51" y="242"/>
                  </a:lnTo>
                  <a:lnTo>
                    <a:pt x="67" y="253"/>
                  </a:lnTo>
                  <a:lnTo>
                    <a:pt x="87" y="250"/>
                  </a:lnTo>
                  <a:lnTo>
                    <a:pt x="150" y="233"/>
                  </a:lnTo>
                  <a:lnTo>
                    <a:pt x="205" y="230"/>
                  </a:lnTo>
                  <a:lnTo>
                    <a:pt x="249" y="233"/>
                  </a:lnTo>
                  <a:lnTo>
                    <a:pt x="273" y="250"/>
                  </a:lnTo>
                  <a:lnTo>
                    <a:pt x="301" y="279"/>
                  </a:lnTo>
                  <a:lnTo>
                    <a:pt x="323" y="310"/>
                  </a:lnTo>
                  <a:lnTo>
                    <a:pt x="346" y="342"/>
                  </a:lnTo>
                  <a:lnTo>
                    <a:pt x="364" y="366"/>
                  </a:lnTo>
                  <a:lnTo>
                    <a:pt x="397" y="389"/>
                  </a:lnTo>
                  <a:lnTo>
                    <a:pt x="429" y="396"/>
                  </a:lnTo>
                  <a:lnTo>
                    <a:pt x="464" y="399"/>
                  </a:lnTo>
                  <a:lnTo>
                    <a:pt x="507" y="396"/>
                  </a:lnTo>
                  <a:lnTo>
                    <a:pt x="539" y="393"/>
                  </a:lnTo>
                  <a:lnTo>
                    <a:pt x="582" y="404"/>
                  </a:lnTo>
                  <a:lnTo>
                    <a:pt x="698" y="425"/>
                  </a:lnTo>
                  <a:lnTo>
                    <a:pt x="698" y="253"/>
                  </a:lnTo>
                  <a:close/>
                </a:path>
              </a:pathLst>
            </a:custGeom>
            <a:solidFill>
              <a:srgbClr val="FFC080"/>
            </a:solidFill>
            <a:ln w="1588">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2" name="Freeform 280">
              <a:extLst>
                <a:ext uri="{FF2B5EF4-FFF2-40B4-BE49-F238E27FC236}">
                  <a16:creationId xmlns:a16="http://schemas.microsoft.com/office/drawing/2014/main" id="{1B8998E0-491C-4213-8E52-117D928A181C}"/>
                </a:ext>
              </a:extLst>
            </p:cNvPr>
            <p:cNvSpPr>
              <a:spLocks/>
            </p:cNvSpPr>
            <p:nvPr/>
          </p:nvSpPr>
          <p:spPr bwMode="auto">
            <a:xfrm>
              <a:off x="5269" y="1916"/>
              <a:ext cx="37" cy="9"/>
            </a:xfrm>
            <a:custGeom>
              <a:avLst/>
              <a:gdLst>
                <a:gd name="T0" fmla="*/ 0 w 223"/>
                <a:gd name="T1" fmla="*/ 0 h 52"/>
                <a:gd name="T2" fmla="*/ 0 w 223"/>
                <a:gd name="T3" fmla="*/ 0 h 52"/>
                <a:gd name="T4" fmla="*/ 0 w 223"/>
                <a:gd name="T5" fmla="*/ 0 h 52"/>
                <a:gd name="T6" fmla="*/ 0 w 223"/>
                <a:gd name="T7" fmla="*/ 0 h 52"/>
                <a:gd name="T8" fmla="*/ 0 w 223"/>
                <a:gd name="T9" fmla="*/ 0 h 52"/>
                <a:gd name="T10" fmla="*/ 0 w 223"/>
                <a:gd name="T11" fmla="*/ 0 h 52"/>
                <a:gd name="T12" fmla="*/ 0 w 223"/>
                <a:gd name="T13" fmla="*/ 0 h 52"/>
                <a:gd name="T14" fmla="*/ 0 w 223"/>
                <a:gd name="T15" fmla="*/ 0 h 52"/>
                <a:gd name="T16" fmla="*/ 0 w 223"/>
                <a:gd name="T17" fmla="*/ 0 h 52"/>
                <a:gd name="T18" fmla="*/ 0 w 223"/>
                <a:gd name="T19" fmla="*/ 0 h 52"/>
                <a:gd name="T20" fmla="*/ 0 w 223"/>
                <a:gd name="T21" fmla="*/ 0 h 52"/>
                <a:gd name="T22" fmla="*/ 0 w 223"/>
                <a:gd name="T23" fmla="*/ 0 h 52"/>
                <a:gd name="T24" fmla="*/ 0 w 223"/>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3"/>
                <a:gd name="T40" fmla="*/ 0 h 52"/>
                <a:gd name="T41" fmla="*/ 223 w 223"/>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3" h="52">
                  <a:moveTo>
                    <a:pt x="0" y="52"/>
                  </a:moveTo>
                  <a:lnTo>
                    <a:pt x="38" y="36"/>
                  </a:lnTo>
                  <a:lnTo>
                    <a:pt x="69" y="30"/>
                  </a:lnTo>
                  <a:lnTo>
                    <a:pt x="107" y="18"/>
                  </a:lnTo>
                  <a:lnTo>
                    <a:pt x="139" y="11"/>
                  </a:lnTo>
                  <a:lnTo>
                    <a:pt x="189" y="15"/>
                  </a:lnTo>
                  <a:lnTo>
                    <a:pt x="223" y="18"/>
                  </a:lnTo>
                  <a:lnTo>
                    <a:pt x="171" y="8"/>
                  </a:lnTo>
                  <a:lnTo>
                    <a:pt x="127" y="0"/>
                  </a:lnTo>
                  <a:lnTo>
                    <a:pt x="69" y="24"/>
                  </a:lnTo>
                  <a:lnTo>
                    <a:pt x="38" y="28"/>
                  </a:lnTo>
                  <a:lnTo>
                    <a:pt x="3" y="45"/>
                  </a:lnTo>
                  <a:lnTo>
                    <a:pt x="0" y="5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3" name="Freeform 281">
              <a:extLst>
                <a:ext uri="{FF2B5EF4-FFF2-40B4-BE49-F238E27FC236}">
                  <a16:creationId xmlns:a16="http://schemas.microsoft.com/office/drawing/2014/main" id="{D34935FA-D861-47B2-938C-80CE45FF13E9}"/>
                </a:ext>
              </a:extLst>
            </p:cNvPr>
            <p:cNvSpPr>
              <a:spLocks/>
            </p:cNvSpPr>
            <p:nvPr/>
          </p:nvSpPr>
          <p:spPr bwMode="auto">
            <a:xfrm>
              <a:off x="5289" y="1907"/>
              <a:ext cx="31" cy="6"/>
            </a:xfrm>
            <a:custGeom>
              <a:avLst/>
              <a:gdLst>
                <a:gd name="T0" fmla="*/ 0 w 188"/>
                <a:gd name="T1" fmla="*/ 0 h 36"/>
                <a:gd name="T2" fmla="*/ 0 w 188"/>
                <a:gd name="T3" fmla="*/ 0 h 36"/>
                <a:gd name="T4" fmla="*/ 0 w 188"/>
                <a:gd name="T5" fmla="*/ 0 h 36"/>
                <a:gd name="T6" fmla="*/ 0 w 188"/>
                <a:gd name="T7" fmla="*/ 0 h 36"/>
                <a:gd name="T8" fmla="*/ 0 w 188"/>
                <a:gd name="T9" fmla="*/ 0 h 36"/>
                <a:gd name="T10" fmla="*/ 0 w 188"/>
                <a:gd name="T11" fmla="*/ 0 h 36"/>
                <a:gd name="T12" fmla="*/ 0 w 188"/>
                <a:gd name="T13" fmla="*/ 0 h 36"/>
                <a:gd name="T14" fmla="*/ 0 w 188"/>
                <a:gd name="T15" fmla="*/ 0 h 36"/>
                <a:gd name="T16" fmla="*/ 0 w 188"/>
                <a:gd name="T17" fmla="*/ 0 h 36"/>
                <a:gd name="T18" fmla="*/ 0 w 188"/>
                <a:gd name="T19" fmla="*/ 0 h 36"/>
                <a:gd name="T20" fmla="*/ 0 w 188"/>
                <a:gd name="T21" fmla="*/ 0 h 36"/>
                <a:gd name="T22" fmla="*/ 0 w 18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
                <a:gd name="T37" fmla="*/ 0 h 36"/>
                <a:gd name="T38" fmla="*/ 188 w 18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 h="36">
                  <a:moveTo>
                    <a:pt x="51" y="0"/>
                  </a:moveTo>
                  <a:lnTo>
                    <a:pt x="29" y="1"/>
                  </a:lnTo>
                  <a:lnTo>
                    <a:pt x="0" y="11"/>
                  </a:lnTo>
                  <a:lnTo>
                    <a:pt x="19" y="9"/>
                  </a:lnTo>
                  <a:lnTo>
                    <a:pt x="48" y="4"/>
                  </a:lnTo>
                  <a:lnTo>
                    <a:pt x="109" y="20"/>
                  </a:lnTo>
                  <a:lnTo>
                    <a:pt x="143" y="30"/>
                  </a:lnTo>
                  <a:lnTo>
                    <a:pt x="181" y="36"/>
                  </a:lnTo>
                  <a:lnTo>
                    <a:pt x="188" y="30"/>
                  </a:lnTo>
                  <a:lnTo>
                    <a:pt x="146" y="22"/>
                  </a:lnTo>
                  <a:lnTo>
                    <a:pt x="97" y="11"/>
                  </a:lnTo>
                  <a:lnTo>
                    <a:pt x="5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4" name="Freeform 282">
              <a:extLst>
                <a:ext uri="{FF2B5EF4-FFF2-40B4-BE49-F238E27FC236}">
                  <a16:creationId xmlns:a16="http://schemas.microsoft.com/office/drawing/2014/main" id="{777E942C-04C0-4269-8364-41DDB2375955}"/>
                </a:ext>
              </a:extLst>
            </p:cNvPr>
            <p:cNvSpPr>
              <a:spLocks/>
            </p:cNvSpPr>
            <p:nvPr/>
          </p:nvSpPr>
          <p:spPr bwMode="auto">
            <a:xfrm>
              <a:off x="5295" y="1929"/>
              <a:ext cx="13" cy="3"/>
            </a:xfrm>
            <a:custGeom>
              <a:avLst/>
              <a:gdLst>
                <a:gd name="T0" fmla="*/ 0 w 76"/>
                <a:gd name="T1" fmla="*/ 0 h 17"/>
                <a:gd name="T2" fmla="*/ 0 w 76"/>
                <a:gd name="T3" fmla="*/ 0 h 17"/>
                <a:gd name="T4" fmla="*/ 0 w 76"/>
                <a:gd name="T5" fmla="*/ 0 h 17"/>
                <a:gd name="T6" fmla="*/ 0 w 76"/>
                <a:gd name="T7" fmla="*/ 0 h 17"/>
                <a:gd name="T8" fmla="*/ 0 w 76"/>
                <a:gd name="T9" fmla="*/ 0 h 17"/>
                <a:gd name="T10" fmla="*/ 0 w 76"/>
                <a:gd name="T11" fmla="*/ 0 h 17"/>
                <a:gd name="T12" fmla="*/ 0 w 76"/>
                <a:gd name="T13" fmla="*/ 0 h 17"/>
                <a:gd name="T14" fmla="*/ 0 60000 65536"/>
                <a:gd name="T15" fmla="*/ 0 60000 65536"/>
                <a:gd name="T16" fmla="*/ 0 60000 65536"/>
                <a:gd name="T17" fmla="*/ 0 60000 65536"/>
                <a:gd name="T18" fmla="*/ 0 60000 65536"/>
                <a:gd name="T19" fmla="*/ 0 60000 65536"/>
                <a:gd name="T20" fmla="*/ 0 60000 65536"/>
                <a:gd name="T21" fmla="*/ 0 w 76"/>
                <a:gd name="T22" fmla="*/ 0 h 17"/>
                <a:gd name="T23" fmla="*/ 76 w 76"/>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7">
                  <a:moveTo>
                    <a:pt x="0" y="8"/>
                  </a:moveTo>
                  <a:lnTo>
                    <a:pt x="8" y="17"/>
                  </a:lnTo>
                  <a:lnTo>
                    <a:pt x="36" y="12"/>
                  </a:lnTo>
                  <a:lnTo>
                    <a:pt x="67" y="12"/>
                  </a:lnTo>
                  <a:lnTo>
                    <a:pt x="76" y="0"/>
                  </a:lnTo>
                  <a:lnTo>
                    <a:pt x="55" y="4"/>
                  </a:lnTo>
                  <a:lnTo>
                    <a:pt x="0" y="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5" name="Freeform 283">
              <a:extLst>
                <a:ext uri="{FF2B5EF4-FFF2-40B4-BE49-F238E27FC236}">
                  <a16:creationId xmlns:a16="http://schemas.microsoft.com/office/drawing/2014/main" id="{8493BCCB-E46E-461E-9B9C-8F4136491071}"/>
                </a:ext>
              </a:extLst>
            </p:cNvPr>
            <p:cNvSpPr>
              <a:spLocks/>
            </p:cNvSpPr>
            <p:nvPr/>
          </p:nvSpPr>
          <p:spPr bwMode="auto">
            <a:xfrm>
              <a:off x="5268" y="1926"/>
              <a:ext cx="3" cy="6"/>
            </a:xfrm>
            <a:custGeom>
              <a:avLst/>
              <a:gdLst>
                <a:gd name="T0" fmla="*/ 0 w 19"/>
                <a:gd name="T1" fmla="*/ 0 h 32"/>
                <a:gd name="T2" fmla="*/ 0 w 19"/>
                <a:gd name="T3" fmla="*/ 0 h 32"/>
                <a:gd name="T4" fmla="*/ 0 w 19"/>
                <a:gd name="T5" fmla="*/ 0 h 32"/>
                <a:gd name="T6" fmla="*/ 0 w 19"/>
                <a:gd name="T7" fmla="*/ 0 h 32"/>
                <a:gd name="T8" fmla="*/ 0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19" y="0"/>
                  </a:moveTo>
                  <a:lnTo>
                    <a:pt x="19" y="9"/>
                  </a:lnTo>
                  <a:lnTo>
                    <a:pt x="14" y="24"/>
                  </a:lnTo>
                  <a:lnTo>
                    <a:pt x="0" y="32"/>
                  </a:lnTo>
                  <a:lnTo>
                    <a:pt x="1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6" name="Freeform 284">
              <a:extLst>
                <a:ext uri="{FF2B5EF4-FFF2-40B4-BE49-F238E27FC236}">
                  <a16:creationId xmlns:a16="http://schemas.microsoft.com/office/drawing/2014/main" id="{47977742-5D69-4282-B7E6-2FE437BD2E0E}"/>
                </a:ext>
              </a:extLst>
            </p:cNvPr>
            <p:cNvSpPr>
              <a:spLocks/>
            </p:cNvSpPr>
            <p:nvPr/>
          </p:nvSpPr>
          <p:spPr bwMode="auto">
            <a:xfrm>
              <a:off x="5277" y="1940"/>
              <a:ext cx="3" cy="3"/>
            </a:xfrm>
            <a:custGeom>
              <a:avLst/>
              <a:gdLst>
                <a:gd name="T0" fmla="*/ 0 w 14"/>
                <a:gd name="T1" fmla="*/ 0 h 18"/>
                <a:gd name="T2" fmla="*/ 0 w 14"/>
                <a:gd name="T3" fmla="*/ 0 h 18"/>
                <a:gd name="T4" fmla="*/ 0 w 14"/>
                <a:gd name="T5" fmla="*/ 0 h 18"/>
                <a:gd name="T6" fmla="*/ 0 w 14"/>
                <a:gd name="T7" fmla="*/ 0 h 18"/>
                <a:gd name="T8" fmla="*/ 0 60000 65536"/>
                <a:gd name="T9" fmla="*/ 0 60000 65536"/>
                <a:gd name="T10" fmla="*/ 0 60000 65536"/>
                <a:gd name="T11" fmla="*/ 0 60000 65536"/>
                <a:gd name="T12" fmla="*/ 0 w 14"/>
                <a:gd name="T13" fmla="*/ 0 h 18"/>
                <a:gd name="T14" fmla="*/ 14 w 14"/>
                <a:gd name="T15" fmla="*/ 18 h 18"/>
              </a:gdLst>
              <a:ahLst/>
              <a:cxnLst>
                <a:cxn ang="T8">
                  <a:pos x="T0" y="T1"/>
                </a:cxn>
                <a:cxn ang="T9">
                  <a:pos x="T2" y="T3"/>
                </a:cxn>
                <a:cxn ang="T10">
                  <a:pos x="T4" y="T5"/>
                </a:cxn>
                <a:cxn ang="T11">
                  <a:pos x="T6" y="T7"/>
                </a:cxn>
              </a:cxnLst>
              <a:rect l="T12" t="T13" r="T14" b="T15"/>
              <a:pathLst>
                <a:path w="14" h="18">
                  <a:moveTo>
                    <a:pt x="14" y="0"/>
                  </a:moveTo>
                  <a:lnTo>
                    <a:pt x="11" y="9"/>
                  </a:lnTo>
                  <a:lnTo>
                    <a:pt x="0" y="18"/>
                  </a:lnTo>
                  <a:lnTo>
                    <a:pt x="14"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7" name="Freeform 285">
              <a:extLst>
                <a:ext uri="{FF2B5EF4-FFF2-40B4-BE49-F238E27FC236}">
                  <a16:creationId xmlns:a16="http://schemas.microsoft.com/office/drawing/2014/main" id="{F4A04372-B98D-434C-B044-A8B560B34097}"/>
                </a:ext>
              </a:extLst>
            </p:cNvPr>
            <p:cNvSpPr>
              <a:spLocks/>
            </p:cNvSpPr>
            <p:nvPr/>
          </p:nvSpPr>
          <p:spPr bwMode="auto">
            <a:xfrm>
              <a:off x="5319" y="1921"/>
              <a:ext cx="6" cy="7"/>
            </a:xfrm>
            <a:custGeom>
              <a:avLst/>
              <a:gdLst>
                <a:gd name="T0" fmla="*/ 0 w 35"/>
                <a:gd name="T1" fmla="*/ 0 h 43"/>
                <a:gd name="T2" fmla="*/ 0 w 35"/>
                <a:gd name="T3" fmla="*/ 0 h 43"/>
                <a:gd name="T4" fmla="*/ 0 w 35"/>
                <a:gd name="T5" fmla="*/ 0 h 43"/>
                <a:gd name="T6" fmla="*/ 0 w 35"/>
                <a:gd name="T7" fmla="*/ 0 h 43"/>
                <a:gd name="T8" fmla="*/ 0 w 35"/>
                <a:gd name="T9" fmla="*/ 0 h 43"/>
                <a:gd name="T10" fmla="*/ 0 60000 65536"/>
                <a:gd name="T11" fmla="*/ 0 60000 65536"/>
                <a:gd name="T12" fmla="*/ 0 60000 65536"/>
                <a:gd name="T13" fmla="*/ 0 60000 65536"/>
                <a:gd name="T14" fmla="*/ 0 60000 65536"/>
                <a:gd name="T15" fmla="*/ 0 w 35"/>
                <a:gd name="T16" fmla="*/ 0 h 43"/>
                <a:gd name="T17" fmla="*/ 35 w 35"/>
                <a:gd name="T18" fmla="*/ 43 h 43"/>
              </a:gdLst>
              <a:ahLst/>
              <a:cxnLst>
                <a:cxn ang="T10">
                  <a:pos x="T0" y="T1"/>
                </a:cxn>
                <a:cxn ang="T11">
                  <a:pos x="T2" y="T3"/>
                </a:cxn>
                <a:cxn ang="T12">
                  <a:pos x="T4" y="T5"/>
                </a:cxn>
                <a:cxn ang="T13">
                  <a:pos x="T6" y="T7"/>
                </a:cxn>
                <a:cxn ang="T14">
                  <a:pos x="T8" y="T9"/>
                </a:cxn>
              </a:cxnLst>
              <a:rect l="T15" t="T16" r="T17" b="T18"/>
              <a:pathLst>
                <a:path w="35" h="43">
                  <a:moveTo>
                    <a:pt x="0" y="0"/>
                  </a:moveTo>
                  <a:lnTo>
                    <a:pt x="7" y="14"/>
                  </a:lnTo>
                  <a:lnTo>
                    <a:pt x="7" y="24"/>
                  </a:lnTo>
                  <a:lnTo>
                    <a:pt x="35" y="4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8" name="Freeform 286">
              <a:extLst>
                <a:ext uri="{FF2B5EF4-FFF2-40B4-BE49-F238E27FC236}">
                  <a16:creationId xmlns:a16="http://schemas.microsoft.com/office/drawing/2014/main" id="{48C6B19E-3DDE-41A5-AD40-8EA7118221B3}"/>
                </a:ext>
              </a:extLst>
            </p:cNvPr>
            <p:cNvSpPr>
              <a:spLocks/>
            </p:cNvSpPr>
            <p:nvPr/>
          </p:nvSpPr>
          <p:spPr bwMode="auto">
            <a:xfrm>
              <a:off x="5330" y="1921"/>
              <a:ext cx="19" cy="19"/>
            </a:xfrm>
            <a:custGeom>
              <a:avLst/>
              <a:gdLst>
                <a:gd name="T0" fmla="*/ 0 w 114"/>
                <a:gd name="T1" fmla="*/ 0 h 114"/>
                <a:gd name="T2" fmla="*/ 0 w 114"/>
                <a:gd name="T3" fmla="*/ 0 h 114"/>
                <a:gd name="T4" fmla="*/ 0 w 114"/>
                <a:gd name="T5" fmla="*/ 0 h 114"/>
                <a:gd name="T6" fmla="*/ 0 w 114"/>
                <a:gd name="T7" fmla="*/ 0 h 114"/>
                <a:gd name="T8" fmla="*/ 0 w 114"/>
                <a:gd name="T9" fmla="*/ 0 h 114"/>
                <a:gd name="T10" fmla="*/ 0 w 114"/>
                <a:gd name="T11" fmla="*/ 0 h 114"/>
                <a:gd name="T12" fmla="*/ 0 60000 65536"/>
                <a:gd name="T13" fmla="*/ 0 60000 65536"/>
                <a:gd name="T14" fmla="*/ 0 60000 65536"/>
                <a:gd name="T15" fmla="*/ 0 60000 65536"/>
                <a:gd name="T16" fmla="*/ 0 60000 65536"/>
                <a:gd name="T17" fmla="*/ 0 60000 65536"/>
                <a:gd name="T18" fmla="*/ 0 w 114"/>
                <a:gd name="T19" fmla="*/ 0 h 114"/>
                <a:gd name="T20" fmla="*/ 114 w 114"/>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114" h="114">
                  <a:moveTo>
                    <a:pt x="0" y="0"/>
                  </a:moveTo>
                  <a:lnTo>
                    <a:pt x="21" y="35"/>
                  </a:lnTo>
                  <a:lnTo>
                    <a:pt x="43" y="63"/>
                  </a:lnTo>
                  <a:lnTo>
                    <a:pt x="114" y="114"/>
                  </a:lnTo>
                  <a:lnTo>
                    <a:pt x="47" y="5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9" name="Freeform 287">
              <a:extLst>
                <a:ext uri="{FF2B5EF4-FFF2-40B4-BE49-F238E27FC236}">
                  <a16:creationId xmlns:a16="http://schemas.microsoft.com/office/drawing/2014/main" id="{40B60819-B8A7-4432-A353-1643C0F9B5FE}"/>
                </a:ext>
              </a:extLst>
            </p:cNvPr>
            <p:cNvSpPr>
              <a:spLocks/>
            </p:cNvSpPr>
            <p:nvPr/>
          </p:nvSpPr>
          <p:spPr bwMode="auto">
            <a:xfrm>
              <a:off x="5354" y="1948"/>
              <a:ext cx="4" cy="13"/>
            </a:xfrm>
            <a:custGeom>
              <a:avLst/>
              <a:gdLst>
                <a:gd name="T0" fmla="*/ 0 w 27"/>
                <a:gd name="T1" fmla="*/ 0 h 82"/>
                <a:gd name="T2" fmla="*/ 0 w 27"/>
                <a:gd name="T3" fmla="*/ 0 h 82"/>
                <a:gd name="T4" fmla="*/ 0 w 27"/>
                <a:gd name="T5" fmla="*/ 0 h 82"/>
                <a:gd name="T6" fmla="*/ 0 w 27"/>
                <a:gd name="T7" fmla="*/ 0 h 82"/>
                <a:gd name="T8" fmla="*/ 0 w 27"/>
                <a:gd name="T9" fmla="*/ 0 h 82"/>
                <a:gd name="T10" fmla="*/ 0 w 27"/>
                <a:gd name="T11" fmla="*/ 0 h 82"/>
                <a:gd name="T12" fmla="*/ 0 w 27"/>
                <a:gd name="T13" fmla="*/ 0 h 82"/>
                <a:gd name="T14" fmla="*/ 0 60000 65536"/>
                <a:gd name="T15" fmla="*/ 0 60000 65536"/>
                <a:gd name="T16" fmla="*/ 0 60000 65536"/>
                <a:gd name="T17" fmla="*/ 0 60000 65536"/>
                <a:gd name="T18" fmla="*/ 0 60000 65536"/>
                <a:gd name="T19" fmla="*/ 0 60000 65536"/>
                <a:gd name="T20" fmla="*/ 0 60000 65536"/>
                <a:gd name="T21" fmla="*/ 0 w 27"/>
                <a:gd name="T22" fmla="*/ 0 h 82"/>
                <a:gd name="T23" fmla="*/ 27 w 27"/>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82">
                  <a:moveTo>
                    <a:pt x="27" y="0"/>
                  </a:moveTo>
                  <a:lnTo>
                    <a:pt x="9" y="29"/>
                  </a:lnTo>
                  <a:lnTo>
                    <a:pt x="4" y="57"/>
                  </a:lnTo>
                  <a:lnTo>
                    <a:pt x="3" y="82"/>
                  </a:lnTo>
                  <a:lnTo>
                    <a:pt x="0" y="47"/>
                  </a:lnTo>
                  <a:lnTo>
                    <a:pt x="3" y="21"/>
                  </a:lnTo>
                  <a:lnTo>
                    <a:pt x="2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0" name="Freeform 288">
              <a:extLst>
                <a:ext uri="{FF2B5EF4-FFF2-40B4-BE49-F238E27FC236}">
                  <a16:creationId xmlns:a16="http://schemas.microsoft.com/office/drawing/2014/main" id="{D8C1C49F-4115-43BD-9506-3B90EE47F680}"/>
                </a:ext>
              </a:extLst>
            </p:cNvPr>
            <p:cNvSpPr>
              <a:spLocks/>
            </p:cNvSpPr>
            <p:nvPr/>
          </p:nvSpPr>
          <p:spPr bwMode="auto">
            <a:xfrm>
              <a:off x="5312" y="1934"/>
              <a:ext cx="2" cy="5"/>
            </a:xfrm>
            <a:custGeom>
              <a:avLst/>
              <a:gdLst>
                <a:gd name="T0" fmla="*/ 0 w 15"/>
                <a:gd name="T1" fmla="*/ 0 h 30"/>
                <a:gd name="T2" fmla="*/ 0 w 15"/>
                <a:gd name="T3" fmla="*/ 0 h 30"/>
                <a:gd name="T4" fmla="*/ 0 w 15"/>
                <a:gd name="T5" fmla="*/ 0 h 30"/>
                <a:gd name="T6" fmla="*/ 0 w 15"/>
                <a:gd name="T7" fmla="*/ 0 h 30"/>
                <a:gd name="T8" fmla="*/ 0 60000 65536"/>
                <a:gd name="T9" fmla="*/ 0 60000 65536"/>
                <a:gd name="T10" fmla="*/ 0 60000 65536"/>
                <a:gd name="T11" fmla="*/ 0 60000 65536"/>
                <a:gd name="T12" fmla="*/ 0 w 15"/>
                <a:gd name="T13" fmla="*/ 0 h 30"/>
                <a:gd name="T14" fmla="*/ 15 w 15"/>
                <a:gd name="T15" fmla="*/ 30 h 30"/>
              </a:gdLst>
              <a:ahLst/>
              <a:cxnLst>
                <a:cxn ang="T8">
                  <a:pos x="T0" y="T1"/>
                </a:cxn>
                <a:cxn ang="T9">
                  <a:pos x="T2" y="T3"/>
                </a:cxn>
                <a:cxn ang="T10">
                  <a:pos x="T4" y="T5"/>
                </a:cxn>
                <a:cxn ang="T11">
                  <a:pos x="T6" y="T7"/>
                </a:cxn>
              </a:cxnLst>
              <a:rect l="T12" t="T13" r="T14" b="T15"/>
              <a:pathLst>
                <a:path w="15" h="30">
                  <a:moveTo>
                    <a:pt x="11" y="0"/>
                  </a:moveTo>
                  <a:lnTo>
                    <a:pt x="15" y="12"/>
                  </a:lnTo>
                  <a:lnTo>
                    <a:pt x="0" y="30"/>
                  </a:lnTo>
                  <a:lnTo>
                    <a:pt x="1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291" name="Group 289">
            <a:extLst>
              <a:ext uri="{FF2B5EF4-FFF2-40B4-BE49-F238E27FC236}">
                <a16:creationId xmlns:a16="http://schemas.microsoft.com/office/drawing/2014/main" id="{C4A6E766-A050-4AD4-938D-61309428DBC1}"/>
              </a:ext>
            </a:extLst>
          </p:cNvPr>
          <p:cNvGrpSpPr>
            <a:grpSpLocks/>
          </p:cNvGrpSpPr>
          <p:nvPr/>
        </p:nvGrpSpPr>
        <p:grpSpPr bwMode="auto">
          <a:xfrm>
            <a:off x="8477250" y="3497044"/>
            <a:ext cx="425450" cy="484188"/>
            <a:chOff x="5362" y="1748"/>
            <a:chExt cx="268" cy="305"/>
          </a:xfrm>
        </p:grpSpPr>
        <p:sp>
          <p:nvSpPr>
            <p:cNvPr id="292" name="Freeform 290">
              <a:extLst>
                <a:ext uri="{FF2B5EF4-FFF2-40B4-BE49-F238E27FC236}">
                  <a16:creationId xmlns:a16="http://schemas.microsoft.com/office/drawing/2014/main" id="{9F45C8B3-0CCA-48F8-ACC7-DC5EFDE7DE29}"/>
                </a:ext>
              </a:extLst>
            </p:cNvPr>
            <p:cNvSpPr>
              <a:spLocks/>
            </p:cNvSpPr>
            <p:nvPr/>
          </p:nvSpPr>
          <p:spPr bwMode="auto">
            <a:xfrm>
              <a:off x="5477" y="1748"/>
              <a:ext cx="8" cy="6"/>
            </a:xfrm>
            <a:custGeom>
              <a:avLst/>
              <a:gdLst>
                <a:gd name="T0" fmla="*/ 0 w 51"/>
                <a:gd name="T1" fmla="*/ 0 h 36"/>
                <a:gd name="T2" fmla="*/ 0 w 51"/>
                <a:gd name="T3" fmla="*/ 0 h 36"/>
                <a:gd name="T4" fmla="*/ 0 w 51"/>
                <a:gd name="T5" fmla="*/ 0 h 36"/>
                <a:gd name="T6" fmla="*/ 0 w 51"/>
                <a:gd name="T7" fmla="*/ 0 h 36"/>
                <a:gd name="T8" fmla="*/ 0 w 51"/>
                <a:gd name="T9" fmla="*/ 0 h 36"/>
                <a:gd name="T10" fmla="*/ 0 w 51"/>
                <a:gd name="T11" fmla="*/ 0 h 36"/>
                <a:gd name="T12" fmla="*/ 0 w 51"/>
                <a:gd name="T13" fmla="*/ 0 h 36"/>
                <a:gd name="T14" fmla="*/ 0 w 51"/>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36"/>
                <a:gd name="T26" fmla="*/ 51 w 51"/>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36">
                  <a:moveTo>
                    <a:pt x="0" y="0"/>
                  </a:moveTo>
                  <a:lnTo>
                    <a:pt x="14" y="10"/>
                  </a:lnTo>
                  <a:lnTo>
                    <a:pt x="29" y="15"/>
                  </a:lnTo>
                  <a:lnTo>
                    <a:pt x="43" y="23"/>
                  </a:lnTo>
                  <a:lnTo>
                    <a:pt x="51" y="36"/>
                  </a:lnTo>
                  <a:lnTo>
                    <a:pt x="39" y="32"/>
                  </a:lnTo>
                  <a:lnTo>
                    <a:pt x="14" y="2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3" name="Freeform 291">
              <a:extLst>
                <a:ext uri="{FF2B5EF4-FFF2-40B4-BE49-F238E27FC236}">
                  <a16:creationId xmlns:a16="http://schemas.microsoft.com/office/drawing/2014/main" id="{3B4EFF07-EB4F-4D38-ACEC-251AC11227D2}"/>
                </a:ext>
              </a:extLst>
            </p:cNvPr>
            <p:cNvSpPr>
              <a:spLocks/>
            </p:cNvSpPr>
            <p:nvPr/>
          </p:nvSpPr>
          <p:spPr bwMode="auto">
            <a:xfrm>
              <a:off x="5479" y="1758"/>
              <a:ext cx="2" cy="4"/>
            </a:xfrm>
            <a:custGeom>
              <a:avLst/>
              <a:gdLst>
                <a:gd name="T0" fmla="*/ 0 w 14"/>
                <a:gd name="T1" fmla="*/ 0 h 24"/>
                <a:gd name="T2" fmla="*/ 0 w 14"/>
                <a:gd name="T3" fmla="*/ 0 h 24"/>
                <a:gd name="T4" fmla="*/ 0 w 14"/>
                <a:gd name="T5" fmla="*/ 0 h 24"/>
                <a:gd name="T6" fmla="*/ 0 w 14"/>
                <a:gd name="T7" fmla="*/ 0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0" y="0"/>
                  </a:moveTo>
                  <a:lnTo>
                    <a:pt x="14" y="0"/>
                  </a:lnTo>
                  <a:lnTo>
                    <a:pt x="14" y="2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4" name="Freeform 292">
              <a:extLst>
                <a:ext uri="{FF2B5EF4-FFF2-40B4-BE49-F238E27FC236}">
                  <a16:creationId xmlns:a16="http://schemas.microsoft.com/office/drawing/2014/main" id="{F5A418CA-F2D3-4C61-B9FA-89DAE4883835}"/>
                </a:ext>
              </a:extLst>
            </p:cNvPr>
            <p:cNvSpPr>
              <a:spLocks/>
            </p:cNvSpPr>
            <p:nvPr/>
          </p:nvSpPr>
          <p:spPr bwMode="auto">
            <a:xfrm>
              <a:off x="5444" y="1788"/>
              <a:ext cx="71" cy="180"/>
            </a:xfrm>
            <a:custGeom>
              <a:avLst/>
              <a:gdLst>
                <a:gd name="T0" fmla="*/ 0 w 431"/>
                <a:gd name="T1" fmla="*/ 0 h 1076"/>
                <a:gd name="T2" fmla="*/ 0 w 431"/>
                <a:gd name="T3" fmla="*/ 0 h 1076"/>
                <a:gd name="T4" fmla="*/ 0 w 431"/>
                <a:gd name="T5" fmla="*/ 0 h 1076"/>
                <a:gd name="T6" fmla="*/ 0 w 431"/>
                <a:gd name="T7" fmla="*/ 0 h 1076"/>
                <a:gd name="T8" fmla="*/ 0 w 431"/>
                <a:gd name="T9" fmla="*/ 0 h 1076"/>
                <a:gd name="T10" fmla="*/ 0 w 431"/>
                <a:gd name="T11" fmla="*/ 0 h 1076"/>
                <a:gd name="T12" fmla="*/ 0 w 431"/>
                <a:gd name="T13" fmla="*/ 0 h 1076"/>
                <a:gd name="T14" fmla="*/ 0 w 431"/>
                <a:gd name="T15" fmla="*/ 0 h 1076"/>
                <a:gd name="T16" fmla="*/ 0 w 431"/>
                <a:gd name="T17" fmla="*/ 0 h 1076"/>
                <a:gd name="T18" fmla="*/ 0 w 431"/>
                <a:gd name="T19" fmla="*/ 0 h 10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
                <a:gd name="T31" fmla="*/ 0 h 1076"/>
                <a:gd name="T32" fmla="*/ 431 w 431"/>
                <a:gd name="T33" fmla="*/ 1076 h 10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 h="1076">
                  <a:moveTo>
                    <a:pt x="369" y="0"/>
                  </a:moveTo>
                  <a:lnTo>
                    <a:pt x="328" y="44"/>
                  </a:lnTo>
                  <a:lnTo>
                    <a:pt x="317" y="108"/>
                  </a:lnTo>
                  <a:lnTo>
                    <a:pt x="254" y="170"/>
                  </a:lnTo>
                  <a:lnTo>
                    <a:pt x="126" y="461"/>
                  </a:lnTo>
                  <a:lnTo>
                    <a:pt x="57" y="724"/>
                  </a:lnTo>
                  <a:lnTo>
                    <a:pt x="0" y="1076"/>
                  </a:lnTo>
                  <a:lnTo>
                    <a:pt x="178" y="919"/>
                  </a:lnTo>
                  <a:lnTo>
                    <a:pt x="431" y="140"/>
                  </a:lnTo>
                  <a:lnTo>
                    <a:pt x="369" y="0"/>
                  </a:lnTo>
                  <a:close/>
                </a:path>
              </a:pathLst>
            </a:custGeom>
            <a:solidFill>
              <a:srgbClr val="40000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5" name="Freeform 293">
              <a:extLst>
                <a:ext uri="{FF2B5EF4-FFF2-40B4-BE49-F238E27FC236}">
                  <a16:creationId xmlns:a16="http://schemas.microsoft.com/office/drawing/2014/main" id="{04822C53-E696-496D-BA61-249F8FAAAEB6}"/>
                </a:ext>
              </a:extLst>
            </p:cNvPr>
            <p:cNvSpPr>
              <a:spLocks/>
            </p:cNvSpPr>
            <p:nvPr/>
          </p:nvSpPr>
          <p:spPr bwMode="auto">
            <a:xfrm>
              <a:off x="5362" y="1754"/>
              <a:ext cx="268" cy="299"/>
            </a:xfrm>
            <a:custGeom>
              <a:avLst/>
              <a:gdLst>
                <a:gd name="T0" fmla="*/ 0 w 1606"/>
                <a:gd name="T1" fmla="*/ 0 h 1792"/>
                <a:gd name="T2" fmla="*/ 0 w 1606"/>
                <a:gd name="T3" fmla="*/ 0 h 1792"/>
                <a:gd name="T4" fmla="*/ 0 w 1606"/>
                <a:gd name="T5" fmla="*/ 0 h 1792"/>
                <a:gd name="T6" fmla="*/ 0 w 1606"/>
                <a:gd name="T7" fmla="*/ 0 h 1792"/>
                <a:gd name="T8" fmla="*/ 0 w 1606"/>
                <a:gd name="T9" fmla="*/ 0 h 1792"/>
                <a:gd name="T10" fmla="*/ 0 w 1606"/>
                <a:gd name="T11" fmla="*/ 0 h 1792"/>
                <a:gd name="T12" fmla="*/ 0 w 1606"/>
                <a:gd name="T13" fmla="*/ 0 h 1792"/>
                <a:gd name="T14" fmla="*/ 0 w 1606"/>
                <a:gd name="T15" fmla="*/ 0 h 1792"/>
                <a:gd name="T16" fmla="*/ 0 w 1606"/>
                <a:gd name="T17" fmla="*/ 0 h 1792"/>
                <a:gd name="T18" fmla="*/ 0 w 1606"/>
                <a:gd name="T19" fmla="*/ 0 h 1792"/>
                <a:gd name="T20" fmla="*/ 0 w 1606"/>
                <a:gd name="T21" fmla="*/ 0 h 1792"/>
                <a:gd name="T22" fmla="*/ 0 w 1606"/>
                <a:gd name="T23" fmla="*/ 0 h 1792"/>
                <a:gd name="T24" fmla="*/ 0 w 1606"/>
                <a:gd name="T25" fmla="*/ 0 h 1792"/>
                <a:gd name="T26" fmla="*/ 0 w 1606"/>
                <a:gd name="T27" fmla="*/ 0 h 1792"/>
                <a:gd name="T28" fmla="*/ 0 w 1606"/>
                <a:gd name="T29" fmla="*/ 0 h 1792"/>
                <a:gd name="T30" fmla="*/ 0 w 1606"/>
                <a:gd name="T31" fmla="*/ 0 h 1792"/>
                <a:gd name="T32" fmla="*/ 0 w 1606"/>
                <a:gd name="T33" fmla="*/ 0 h 1792"/>
                <a:gd name="T34" fmla="*/ 0 w 1606"/>
                <a:gd name="T35" fmla="*/ 0 h 1792"/>
                <a:gd name="T36" fmla="*/ 0 w 1606"/>
                <a:gd name="T37" fmla="*/ 0 h 1792"/>
                <a:gd name="T38" fmla="*/ 0 w 1606"/>
                <a:gd name="T39" fmla="*/ 0 h 1792"/>
                <a:gd name="T40" fmla="*/ 0 w 1606"/>
                <a:gd name="T41" fmla="*/ 0 h 1792"/>
                <a:gd name="T42" fmla="*/ 0 w 1606"/>
                <a:gd name="T43" fmla="*/ 0 h 1792"/>
                <a:gd name="T44" fmla="*/ 0 w 1606"/>
                <a:gd name="T45" fmla="*/ 0 h 1792"/>
                <a:gd name="T46" fmla="*/ 0 w 1606"/>
                <a:gd name="T47" fmla="*/ 0 h 1792"/>
                <a:gd name="T48" fmla="*/ 0 w 1606"/>
                <a:gd name="T49" fmla="*/ 0 h 1792"/>
                <a:gd name="T50" fmla="*/ 0 w 1606"/>
                <a:gd name="T51" fmla="*/ 0 h 1792"/>
                <a:gd name="T52" fmla="*/ 0 w 1606"/>
                <a:gd name="T53" fmla="*/ 0 h 1792"/>
                <a:gd name="T54" fmla="*/ 0 w 1606"/>
                <a:gd name="T55" fmla="*/ 0 h 1792"/>
                <a:gd name="T56" fmla="*/ 0 w 1606"/>
                <a:gd name="T57" fmla="*/ 0 h 1792"/>
                <a:gd name="T58" fmla="*/ 0 w 1606"/>
                <a:gd name="T59" fmla="*/ 0 h 1792"/>
                <a:gd name="T60" fmla="*/ 0 w 1606"/>
                <a:gd name="T61" fmla="*/ 0 h 1792"/>
                <a:gd name="T62" fmla="*/ 0 w 1606"/>
                <a:gd name="T63" fmla="*/ 0 h 1792"/>
                <a:gd name="T64" fmla="*/ 0 w 1606"/>
                <a:gd name="T65" fmla="*/ 0 h 1792"/>
                <a:gd name="T66" fmla="*/ 0 w 1606"/>
                <a:gd name="T67" fmla="*/ 0 h 1792"/>
                <a:gd name="T68" fmla="*/ 0 w 1606"/>
                <a:gd name="T69" fmla="*/ 0 h 1792"/>
                <a:gd name="T70" fmla="*/ 0 w 1606"/>
                <a:gd name="T71" fmla="*/ 0 h 1792"/>
                <a:gd name="T72" fmla="*/ 0 w 1606"/>
                <a:gd name="T73" fmla="*/ 0 h 1792"/>
                <a:gd name="T74" fmla="*/ 0 w 1606"/>
                <a:gd name="T75" fmla="*/ 0 h 1792"/>
                <a:gd name="T76" fmla="*/ 0 w 1606"/>
                <a:gd name="T77" fmla="*/ 0 h 1792"/>
                <a:gd name="T78" fmla="*/ 0 w 1606"/>
                <a:gd name="T79" fmla="*/ 0 h 1792"/>
                <a:gd name="T80" fmla="*/ 0 w 1606"/>
                <a:gd name="T81" fmla="*/ 0 h 1792"/>
                <a:gd name="T82" fmla="*/ 0 w 1606"/>
                <a:gd name="T83" fmla="*/ 0 h 1792"/>
                <a:gd name="T84" fmla="*/ 0 w 1606"/>
                <a:gd name="T85" fmla="*/ 0 h 1792"/>
                <a:gd name="T86" fmla="*/ 0 w 1606"/>
                <a:gd name="T87" fmla="*/ 0 h 1792"/>
                <a:gd name="T88" fmla="*/ 0 w 1606"/>
                <a:gd name="T89" fmla="*/ 0 h 1792"/>
                <a:gd name="T90" fmla="*/ 0 w 1606"/>
                <a:gd name="T91" fmla="*/ 0 h 17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06"/>
                <a:gd name="T139" fmla="*/ 0 h 1792"/>
                <a:gd name="T140" fmla="*/ 1606 w 1606"/>
                <a:gd name="T141" fmla="*/ 1792 h 17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06" h="1792">
                  <a:moveTo>
                    <a:pt x="1309" y="94"/>
                  </a:moveTo>
                  <a:lnTo>
                    <a:pt x="1258" y="0"/>
                  </a:lnTo>
                  <a:lnTo>
                    <a:pt x="867" y="163"/>
                  </a:lnTo>
                  <a:lnTo>
                    <a:pt x="850" y="288"/>
                  </a:lnTo>
                  <a:lnTo>
                    <a:pt x="818" y="332"/>
                  </a:lnTo>
                  <a:lnTo>
                    <a:pt x="773" y="382"/>
                  </a:lnTo>
                  <a:lnTo>
                    <a:pt x="747" y="472"/>
                  </a:lnTo>
                  <a:lnTo>
                    <a:pt x="660" y="678"/>
                  </a:lnTo>
                  <a:lnTo>
                    <a:pt x="590" y="924"/>
                  </a:lnTo>
                  <a:lnTo>
                    <a:pt x="558" y="1088"/>
                  </a:lnTo>
                  <a:lnTo>
                    <a:pt x="243" y="1094"/>
                  </a:lnTo>
                  <a:lnTo>
                    <a:pt x="192" y="1125"/>
                  </a:lnTo>
                  <a:lnTo>
                    <a:pt x="47" y="1125"/>
                  </a:lnTo>
                  <a:lnTo>
                    <a:pt x="7" y="1189"/>
                  </a:lnTo>
                  <a:lnTo>
                    <a:pt x="0" y="1264"/>
                  </a:lnTo>
                  <a:lnTo>
                    <a:pt x="15" y="1332"/>
                  </a:lnTo>
                  <a:lnTo>
                    <a:pt x="148" y="1358"/>
                  </a:lnTo>
                  <a:lnTo>
                    <a:pt x="211" y="1452"/>
                  </a:lnTo>
                  <a:lnTo>
                    <a:pt x="337" y="1484"/>
                  </a:lnTo>
                  <a:lnTo>
                    <a:pt x="430" y="1484"/>
                  </a:lnTo>
                  <a:lnTo>
                    <a:pt x="538" y="1503"/>
                  </a:lnTo>
                  <a:lnTo>
                    <a:pt x="544" y="1548"/>
                  </a:lnTo>
                  <a:lnTo>
                    <a:pt x="538" y="1642"/>
                  </a:lnTo>
                  <a:lnTo>
                    <a:pt x="550" y="1705"/>
                  </a:lnTo>
                  <a:lnTo>
                    <a:pt x="608" y="1712"/>
                  </a:lnTo>
                  <a:lnTo>
                    <a:pt x="677" y="1724"/>
                  </a:lnTo>
                  <a:lnTo>
                    <a:pt x="747" y="1786"/>
                  </a:lnTo>
                  <a:lnTo>
                    <a:pt x="830" y="1786"/>
                  </a:lnTo>
                  <a:lnTo>
                    <a:pt x="905" y="1779"/>
                  </a:lnTo>
                  <a:lnTo>
                    <a:pt x="1019" y="1744"/>
                  </a:lnTo>
                  <a:lnTo>
                    <a:pt x="1145" y="1756"/>
                  </a:lnTo>
                  <a:lnTo>
                    <a:pt x="1273" y="1792"/>
                  </a:lnTo>
                  <a:lnTo>
                    <a:pt x="1392" y="1766"/>
                  </a:lnTo>
                  <a:lnTo>
                    <a:pt x="1473" y="1674"/>
                  </a:lnTo>
                  <a:lnTo>
                    <a:pt x="1467" y="1571"/>
                  </a:lnTo>
                  <a:lnTo>
                    <a:pt x="1497" y="1446"/>
                  </a:lnTo>
                  <a:lnTo>
                    <a:pt x="1516" y="1282"/>
                  </a:lnTo>
                  <a:lnTo>
                    <a:pt x="1554" y="1131"/>
                  </a:lnTo>
                  <a:lnTo>
                    <a:pt x="1606" y="906"/>
                  </a:lnTo>
                  <a:lnTo>
                    <a:pt x="1598" y="678"/>
                  </a:lnTo>
                  <a:lnTo>
                    <a:pt x="1598" y="478"/>
                  </a:lnTo>
                  <a:lnTo>
                    <a:pt x="1586" y="338"/>
                  </a:lnTo>
                  <a:lnTo>
                    <a:pt x="1554" y="276"/>
                  </a:lnTo>
                  <a:lnTo>
                    <a:pt x="1484" y="225"/>
                  </a:lnTo>
                  <a:lnTo>
                    <a:pt x="1403" y="142"/>
                  </a:lnTo>
                  <a:lnTo>
                    <a:pt x="1309" y="94"/>
                  </a:lnTo>
                  <a:close/>
                </a:path>
              </a:pathLst>
            </a:custGeom>
            <a:solidFill>
              <a:srgbClr val="C0C0C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6" name="Freeform 294">
              <a:extLst>
                <a:ext uri="{FF2B5EF4-FFF2-40B4-BE49-F238E27FC236}">
                  <a16:creationId xmlns:a16="http://schemas.microsoft.com/office/drawing/2014/main" id="{81260E80-ED30-41D5-844E-470060102DEC}"/>
                </a:ext>
              </a:extLst>
            </p:cNvPr>
            <p:cNvSpPr>
              <a:spLocks/>
            </p:cNvSpPr>
            <p:nvPr/>
          </p:nvSpPr>
          <p:spPr bwMode="auto">
            <a:xfrm>
              <a:off x="5456" y="1772"/>
              <a:ext cx="169" cy="278"/>
            </a:xfrm>
            <a:custGeom>
              <a:avLst/>
              <a:gdLst>
                <a:gd name="T0" fmla="*/ 0 w 1014"/>
                <a:gd name="T1" fmla="*/ 0 h 1671"/>
                <a:gd name="T2" fmla="*/ 0 w 1014"/>
                <a:gd name="T3" fmla="*/ 0 h 1671"/>
                <a:gd name="T4" fmla="*/ 0 w 1014"/>
                <a:gd name="T5" fmla="*/ 0 h 1671"/>
                <a:gd name="T6" fmla="*/ 0 w 1014"/>
                <a:gd name="T7" fmla="*/ 0 h 1671"/>
                <a:gd name="T8" fmla="*/ 0 w 1014"/>
                <a:gd name="T9" fmla="*/ 0 h 1671"/>
                <a:gd name="T10" fmla="*/ 0 w 1014"/>
                <a:gd name="T11" fmla="*/ 0 h 1671"/>
                <a:gd name="T12" fmla="*/ 0 w 1014"/>
                <a:gd name="T13" fmla="*/ 0 h 1671"/>
                <a:gd name="T14" fmla="*/ 0 w 1014"/>
                <a:gd name="T15" fmla="*/ 0 h 1671"/>
                <a:gd name="T16" fmla="*/ 0 w 1014"/>
                <a:gd name="T17" fmla="*/ 0 h 1671"/>
                <a:gd name="T18" fmla="*/ 0 w 1014"/>
                <a:gd name="T19" fmla="*/ 0 h 1671"/>
                <a:gd name="T20" fmla="*/ 0 w 1014"/>
                <a:gd name="T21" fmla="*/ 0 h 1671"/>
                <a:gd name="T22" fmla="*/ 0 w 1014"/>
                <a:gd name="T23" fmla="*/ 0 h 1671"/>
                <a:gd name="T24" fmla="*/ 0 w 1014"/>
                <a:gd name="T25" fmla="*/ 0 h 1671"/>
                <a:gd name="T26" fmla="*/ 0 w 1014"/>
                <a:gd name="T27" fmla="*/ 0 h 1671"/>
                <a:gd name="T28" fmla="*/ 0 w 1014"/>
                <a:gd name="T29" fmla="*/ 0 h 1671"/>
                <a:gd name="T30" fmla="*/ 0 w 1014"/>
                <a:gd name="T31" fmla="*/ 0 h 1671"/>
                <a:gd name="T32" fmla="*/ 0 w 1014"/>
                <a:gd name="T33" fmla="*/ 0 h 1671"/>
                <a:gd name="T34" fmla="*/ 0 w 1014"/>
                <a:gd name="T35" fmla="*/ 0 h 1671"/>
                <a:gd name="T36" fmla="*/ 0 w 1014"/>
                <a:gd name="T37" fmla="*/ 0 h 1671"/>
                <a:gd name="T38" fmla="*/ 0 w 1014"/>
                <a:gd name="T39" fmla="*/ 0 h 1671"/>
                <a:gd name="T40" fmla="*/ 0 w 1014"/>
                <a:gd name="T41" fmla="*/ 0 h 1671"/>
                <a:gd name="T42" fmla="*/ 0 w 1014"/>
                <a:gd name="T43" fmla="*/ 0 h 1671"/>
                <a:gd name="T44" fmla="*/ 0 w 1014"/>
                <a:gd name="T45" fmla="*/ 0 h 1671"/>
                <a:gd name="T46" fmla="*/ 0 w 1014"/>
                <a:gd name="T47" fmla="*/ 0 h 1671"/>
                <a:gd name="T48" fmla="*/ 0 w 1014"/>
                <a:gd name="T49" fmla="*/ 0 h 1671"/>
                <a:gd name="T50" fmla="*/ 0 w 1014"/>
                <a:gd name="T51" fmla="*/ 0 h 1671"/>
                <a:gd name="T52" fmla="*/ 0 w 1014"/>
                <a:gd name="T53" fmla="*/ 0 h 1671"/>
                <a:gd name="T54" fmla="*/ 0 w 1014"/>
                <a:gd name="T55" fmla="*/ 0 h 1671"/>
                <a:gd name="T56" fmla="*/ 0 w 1014"/>
                <a:gd name="T57" fmla="*/ 0 h 1671"/>
                <a:gd name="T58" fmla="*/ 0 w 1014"/>
                <a:gd name="T59" fmla="*/ 0 h 1671"/>
                <a:gd name="T60" fmla="*/ 0 w 1014"/>
                <a:gd name="T61" fmla="*/ 0 h 1671"/>
                <a:gd name="T62" fmla="*/ 0 w 1014"/>
                <a:gd name="T63" fmla="*/ 0 h 1671"/>
                <a:gd name="T64" fmla="*/ 0 w 1014"/>
                <a:gd name="T65" fmla="*/ 0 h 1671"/>
                <a:gd name="T66" fmla="*/ 0 w 1014"/>
                <a:gd name="T67" fmla="*/ 0 h 1671"/>
                <a:gd name="T68" fmla="*/ 0 w 1014"/>
                <a:gd name="T69" fmla="*/ 0 h 1671"/>
                <a:gd name="T70" fmla="*/ 0 w 1014"/>
                <a:gd name="T71" fmla="*/ 0 h 1671"/>
                <a:gd name="T72" fmla="*/ 0 w 1014"/>
                <a:gd name="T73" fmla="*/ 0 h 1671"/>
                <a:gd name="T74" fmla="*/ 0 w 1014"/>
                <a:gd name="T75" fmla="*/ 0 h 1671"/>
                <a:gd name="T76" fmla="*/ 0 w 1014"/>
                <a:gd name="T77" fmla="*/ 0 h 16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4"/>
                <a:gd name="T118" fmla="*/ 0 h 1671"/>
                <a:gd name="T119" fmla="*/ 1014 w 1014"/>
                <a:gd name="T120" fmla="*/ 1671 h 16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4" h="1671">
                  <a:moveTo>
                    <a:pt x="0" y="1402"/>
                  </a:moveTo>
                  <a:lnTo>
                    <a:pt x="132" y="1382"/>
                  </a:lnTo>
                  <a:lnTo>
                    <a:pt x="245" y="1376"/>
                  </a:lnTo>
                  <a:lnTo>
                    <a:pt x="370" y="1363"/>
                  </a:lnTo>
                  <a:lnTo>
                    <a:pt x="509" y="1344"/>
                  </a:lnTo>
                  <a:lnTo>
                    <a:pt x="573" y="1301"/>
                  </a:lnTo>
                  <a:lnTo>
                    <a:pt x="744" y="1088"/>
                  </a:lnTo>
                  <a:lnTo>
                    <a:pt x="656" y="1149"/>
                  </a:lnTo>
                  <a:lnTo>
                    <a:pt x="598" y="1201"/>
                  </a:lnTo>
                  <a:lnTo>
                    <a:pt x="630" y="1050"/>
                  </a:lnTo>
                  <a:lnTo>
                    <a:pt x="693" y="992"/>
                  </a:lnTo>
                  <a:lnTo>
                    <a:pt x="787" y="837"/>
                  </a:lnTo>
                  <a:lnTo>
                    <a:pt x="699" y="911"/>
                  </a:lnTo>
                  <a:lnTo>
                    <a:pt x="642" y="931"/>
                  </a:lnTo>
                  <a:lnTo>
                    <a:pt x="656" y="823"/>
                  </a:lnTo>
                  <a:lnTo>
                    <a:pt x="718" y="741"/>
                  </a:lnTo>
                  <a:lnTo>
                    <a:pt x="781" y="679"/>
                  </a:lnTo>
                  <a:lnTo>
                    <a:pt x="845" y="497"/>
                  </a:lnTo>
                  <a:lnTo>
                    <a:pt x="724" y="647"/>
                  </a:lnTo>
                  <a:lnTo>
                    <a:pt x="656" y="703"/>
                  </a:lnTo>
                  <a:lnTo>
                    <a:pt x="648" y="471"/>
                  </a:lnTo>
                  <a:lnTo>
                    <a:pt x="630" y="378"/>
                  </a:lnTo>
                  <a:lnTo>
                    <a:pt x="592" y="334"/>
                  </a:lnTo>
                  <a:lnTo>
                    <a:pt x="535" y="264"/>
                  </a:lnTo>
                  <a:lnTo>
                    <a:pt x="445" y="232"/>
                  </a:lnTo>
                  <a:lnTo>
                    <a:pt x="402" y="214"/>
                  </a:lnTo>
                  <a:lnTo>
                    <a:pt x="528" y="94"/>
                  </a:lnTo>
                  <a:lnTo>
                    <a:pt x="661" y="126"/>
                  </a:lnTo>
                  <a:lnTo>
                    <a:pt x="750" y="176"/>
                  </a:lnTo>
                  <a:lnTo>
                    <a:pt x="781" y="226"/>
                  </a:lnTo>
                  <a:lnTo>
                    <a:pt x="756" y="150"/>
                  </a:lnTo>
                  <a:lnTo>
                    <a:pt x="705" y="126"/>
                  </a:lnTo>
                  <a:lnTo>
                    <a:pt x="624" y="94"/>
                  </a:lnTo>
                  <a:lnTo>
                    <a:pt x="560" y="82"/>
                  </a:lnTo>
                  <a:lnTo>
                    <a:pt x="598" y="62"/>
                  </a:lnTo>
                  <a:lnTo>
                    <a:pt x="661" y="44"/>
                  </a:lnTo>
                  <a:lnTo>
                    <a:pt x="718" y="25"/>
                  </a:lnTo>
                  <a:lnTo>
                    <a:pt x="750" y="0"/>
                  </a:lnTo>
                  <a:lnTo>
                    <a:pt x="825" y="50"/>
                  </a:lnTo>
                  <a:lnTo>
                    <a:pt x="868" y="94"/>
                  </a:lnTo>
                  <a:lnTo>
                    <a:pt x="913" y="150"/>
                  </a:lnTo>
                  <a:lnTo>
                    <a:pt x="976" y="182"/>
                  </a:lnTo>
                  <a:lnTo>
                    <a:pt x="988" y="240"/>
                  </a:lnTo>
                  <a:lnTo>
                    <a:pt x="1014" y="334"/>
                  </a:lnTo>
                  <a:lnTo>
                    <a:pt x="1014" y="478"/>
                  </a:lnTo>
                  <a:lnTo>
                    <a:pt x="1008" y="628"/>
                  </a:lnTo>
                  <a:lnTo>
                    <a:pt x="1002" y="799"/>
                  </a:lnTo>
                  <a:lnTo>
                    <a:pt x="970" y="975"/>
                  </a:lnTo>
                  <a:lnTo>
                    <a:pt x="931" y="1157"/>
                  </a:lnTo>
                  <a:lnTo>
                    <a:pt x="913" y="1314"/>
                  </a:lnTo>
                  <a:lnTo>
                    <a:pt x="882" y="1426"/>
                  </a:lnTo>
                  <a:lnTo>
                    <a:pt x="888" y="1527"/>
                  </a:lnTo>
                  <a:lnTo>
                    <a:pt x="875" y="1584"/>
                  </a:lnTo>
                  <a:lnTo>
                    <a:pt x="830" y="1627"/>
                  </a:lnTo>
                  <a:lnTo>
                    <a:pt x="775" y="1664"/>
                  </a:lnTo>
                  <a:lnTo>
                    <a:pt x="699" y="1671"/>
                  </a:lnTo>
                  <a:lnTo>
                    <a:pt x="661" y="1652"/>
                  </a:lnTo>
                  <a:lnTo>
                    <a:pt x="612" y="1648"/>
                  </a:lnTo>
                  <a:lnTo>
                    <a:pt x="490" y="1622"/>
                  </a:lnTo>
                  <a:lnTo>
                    <a:pt x="541" y="1559"/>
                  </a:lnTo>
                  <a:lnTo>
                    <a:pt x="598" y="1470"/>
                  </a:lnTo>
                  <a:lnTo>
                    <a:pt x="516" y="1534"/>
                  </a:lnTo>
                  <a:lnTo>
                    <a:pt x="452" y="1590"/>
                  </a:lnTo>
                  <a:lnTo>
                    <a:pt x="407" y="1622"/>
                  </a:lnTo>
                  <a:lnTo>
                    <a:pt x="345" y="1652"/>
                  </a:lnTo>
                  <a:lnTo>
                    <a:pt x="276" y="1652"/>
                  </a:lnTo>
                  <a:lnTo>
                    <a:pt x="208" y="1652"/>
                  </a:lnTo>
                  <a:lnTo>
                    <a:pt x="170" y="1636"/>
                  </a:lnTo>
                  <a:lnTo>
                    <a:pt x="151" y="1616"/>
                  </a:lnTo>
                  <a:lnTo>
                    <a:pt x="240" y="1565"/>
                  </a:lnTo>
                  <a:lnTo>
                    <a:pt x="327" y="1484"/>
                  </a:lnTo>
                  <a:lnTo>
                    <a:pt x="352" y="1446"/>
                  </a:lnTo>
                  <a:lnTo>
                    <a:pt x="282" y="1463"/>
                  </a:lnTo>
                  <a:lnTo>
                    <a:pt x="176" y="1546"/>
                  </a:lnTo>
                  <a:lnTo>
                    <a:pt x="132" y="1584"/>
                  </a:lnTo>
                  <a:lnTo>
                    <a:pt x="32" y="1590"/>
                  </a:lnTo>
                  <a:lnTo>
                    <a:pt x="0" y="1572"/>
                  </a:lnTo>
                  <a:lnTo>
                    <a:pt x="0" y="1527"/>
                  </a:lnTo>
                  <a:lnTo>
                    <a:pt x="0" y="140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7" name="Freeform 295">
              <a:extLst>
                <a:ext uri="{FF2B5EF4-FFF2-40B4-BE49-F238E27FC236}">
                  <a16:creationId xmlns:a16="http://schemas.microsoft.com/office/drawing/2014/main" id="{72B9DEAE-1FA7-4922-BA73-474E1A069ED0}"/>
                </a:ext>
              </a:extLst>
            </p:cNvPr>
            <p:cNvSpPr>
              <a:spLocks/>
            </p:cNvSpPr>
            <p:nvPr/>
          </p:nvSpPr>
          <p:spPr bwMode="auto">
            <a:xfrm>
              <a:off x="5563" y="1910"/>
              <a:ext cx="50" cy="129"/>
            </a:xfrm>
            <a:custGeom>
              <a:avLst/>
              <a:gdLst>
                <a:gd name="T0" fmla="*/ 0 w 295"/>
                <a:gd name="T1" fmla="*/ 0 h 774"/>
                <a:gd name="T2" fmla="*/ 0 w 295"/>
                <a:gd name="T3" fmla="*/ 0 h 774"/>
                <a:gd name="T4" fmla="*/ 0 w 295"/>
                <a:gd name="T5" fmla="*/ 0 h 774"/>
                <a:gd name="T6" fmla="*/ 0 w 295"/>
                <a:gd name="T7" fmla="*/ 0 h 774"/>
                <a:gd name="T8" fmla="*/ 0 w 295"/>
                <a:gd name="T9" fmla="*/ 0 h 774"/>
                <a:gd name="T10" fmla="*/ 0 w 295"/>
                <a:gd name="T11" fmla="*/ 0 h 774"/>
                <a:gd name="T12" fmla="*/ 0 w 295"/>
                <a:gd name="T13" fmla="*/ 0 h 774"/>
                <a:gd name="T14" fmla="*/ 0 w 295"/>
                <a:gd name="T15" fmla="*/ 0 h 774"/>
                <a:gd name="T16" fmla="*/ 0 w 295"/>
                <a:gd name="T17" fmla="*/ 0 h 774"/>
                <a:gd name="T18" fmla="*/ 0 w 295"/>
                <a:gd name="T19" fmla="*/ 0 h 774"/>
                <a:gd name="T20" fmla="*/ 0 w 295"/>
                <a:gd name="T21" fmla="*/ 0 h 774"/>
                <a:gd name="T22" fmla="*/ 0 w 295"/>
                <a:gd name="T23" fmla="*/ 0 h 774"/>
                <a:gd name="T24" fmla="*/ 0 w 295"/>
                <a:gd name="T25" fmla="*/ 0 h 774"/>
                <a:gd name="T26" fmla="*/ 0 w 295"/>
                <a:gd name="T27" fmla="*/ 0 h 7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5"/>
                <a:gd name="T43" fmla="*/ 0 h 774"/>
                <a:gd name="T44" fmla="*/ 295 w 295"/>
                <a:gd name="T45" fmla="*/ 774 h 7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5" h="774">
                  <a:moveTo>
                    <a:pt x="0" y="774"/>
                  </a:moveTo>
                  <a:lnTo>
                    <a:pt x="51" y="748"/>
                  </a:lnTo>
                  <a:lnTo>
                    <a:pt x="107" y="686"/>
                  </a:lnTo>
                  <a:lnTo>
                    <a:pt x="156" y="573"/>
                  </a:lnTo>
                  <a:lnTo>
                    <a:pt x="183" y="477"/>
                  </a:lnTo>
                  <a:lnTo>
                    <a:pt x="220" y="371"/>
                  </a:lnTo>
                  <a:lnTo>
                    <a:pt x="239" y="270"/>
                  </a:lnTo>
                  <a:lnTo>
                    <a:pt x="270" y="114"/>
                  </a:lnTo>
                  <a:lnTo>
                    <a:pt x="295" y="0"/>
                  </a:lnTo>
                  <a:lnTo>
                    <a:pt x="232" y="226"/>
                  </a:lnTo>
                  <a:lnTo>
                    <a:pt x="183" y="402"/>
                  </a:lnTo>
                  <a:lnTo>
                    <a:pt x="126" y="521"/>
                  </a:lnTo>
                  <a:lnTo>
                    <a:pt x="38" y="648"/>
                  </a:lnTo>
                  <a:lnTo>
                    <a:pt x="0" y="7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8" name="Freeform 296">
              <a:extLst>
                <a:ext uri="{FF2B5EF4-FFF2-40B4-BE49-F238E27FC236}">
                  <a16:creationId xmlns:a16="http://schemas.microsoft.com/office/drawing/2014/main" id="{170D1919-F017-4AB2-87E9-EE3175E11424}"/>
                </a:ext>
              </a:extLst>
            </p:cNvPr>
            <p:cNvSpPr>
              <a:spLocks/>
            </p:cNvSpPr>
            <p:nvPr/>
          </p:nvSpPr>
          <p:spPr bwMode="auto">
            <a:xfrm>
              <a:off x="5367" y="1806"/>
              <a:ext cx="195" cy="194"/>
            </a:xfrm>
            <a:custGeom>
              <a:avLst/>
              <a:gdLst>
                <a:gd name="T0" fmla="*/ 0 w 1172"/>
                <a:gd name="T1" fmla="*/ 0 h 1162"/>
                <a:gd name="T2" fmla="*/ 0 w 1172"/>
                <a:gd name="T3" fmla="*/ 0 h 1162"/>
                <a:gd name="T4" fmla="*/ 0 w 1172"/>
                <a:gd name="T5" fmla="*/ 0 h 1162"/>
                <a:gd name="T6" fmla="*/ 0 w 1172"/>
                <a:gd name="T7" fmla="*/ 0 h 1162"/>
                <a:gd name="T8" fmla="*/ 0 w 1172"/>
                <a:gd name="T9" fmla="*/ 0 h 1162"/>
                <a:gd name="T10" fmla="*/ 0 w 1172"/>
                <a:gd name="T11" fmla="*/ 0 h 1162"/>
                <a:gd name="T12" fmla="*/ 0 w 1172"/>
                <a:gd name="T13" fmla="*/ 0 h 1162"/>
                <a:gd name="T14" fmla="*/ 0 w 1172"/>
                <a:gd name="T15" fmla="*/ 0 h 1162"/>
                <a:gd name="T16" fmla="*/ 0 w 1172"/>
                <a:gd name="T17" fmla="*/ 0 h 1162"/>
                <a:gd name="T18" fmla="*/ 0 w 1172"/>
                <a:gd name="T19" fmla="*/ 0 h 1162"/>
                <a:gd name="T20" fmla="*/ 0 w 1172"/>
                <a:gd name="T21" fmla="*/ 0 h 1162"/>
                <a:gd name="T22" fmla="*/ 0 w 1172"/>
                <a:gd name="T23" fmla="*/ 0 h 1162"/>
                <a:gd name="T24" fmla="*/ 0 w 1172"/>
                <a:gd name="T25" fmla="*/ 0 h 1162"/>
                <a:gd name="T26" fmla="*/ 0 w 1172"/>
                <a:gd name="T27" fmla="*/ 0 h 1162"/>
                <a:gd name="T28" fmla="*/ 0 w 1172"/>
                <a:gd name="T29" fmla="*/ 0 h 1162"/>
                <a:gd name="T30" fmla="*/ 0 w 1172"/>
                <a:gd name="T31" fmla="*/ 0 h 1162"/>
                <a:gd name="T32" fmla="*/ 0 w 1172"/>
                <a:gd name="T33" fmla="*/ 0 h 1162"/>
                <a:gd name="T34" fmla="*/ 0 w 1172"/>
                <a:gd name="T35" fmla="*/ 0 h 1162"/>
                <a:gd name="T36" fmla="*/ 0 w 1172"/>
                <a:gd name="T37" fmla="*/ 0 h 1162"/>
                <a:gd name="T38" fmla="*/ 0 w 1172"/>
                <a:gd name="T39" fmla="*/ 0 h 1162"/>
                <a:gd name="T40" fmla="*/ 0 w 1172"/>
                <a:gd name="T41" fmla="*/ 0 h 1162"/>
                <a:gd name="T42" fmla="*/ 0 w 1172"/>
                <a:gd name="T43" fmla="*/ 0 h 1162"/>
                <a:gd name="T44" fmla="*/ 0 w 1172"/>
                <a:gd name="T45" fmla="*/ 0 h 1162"/>
                <a:gd name="T46" fmla="*/ 0 w 1172"/>
                <a:gd name="T47" fmla="*/ 0 h 1162"/>
                <a:gd name="T48" fmla="*/ 0 w 1172"/>
                <a:gd name="T49" fmla="*/ 0 h 1162"/>
                <a:gd name="T50" fmla="*/ 0 w 1172"/>
                <a:gd name="T51" fmla="*/ 0 h 1162"/>
                <a:gd name="T52" fmla="*/ 0 w 1172"/>
                <a:gd name="T53" fmla="*/ 0 h 1162"/>
                <a:gd name="T54" fmla="*/ 0 w 1172"/>
                <a:gd name="T55" fmla="*/ 0 h 1162"/>
                <a:gd name="T56" fmla="*/ 0 w 1172"/>
                <a:gd name="T57" fmla="*/ 0 h 1162"/>
                <a:gd name="T58" fmla="*/ 0 w 1172"/>
                <a:gd name="T59" fmla="*/ 0 h 1162"/>
                <a:gd name="T60" fmla="*/ 0 w 1172"/>
                <a:gd name="T61" fmla="*/ 0 h 1162"/>
                <a:gd name="T62" fmla="*/ 0 w 1172"/>
                <a:gd name="T63" fmla="*/ 0 h 1162"/>
                <a:gd name="T64" fmla="*/ 0 w 1172"/>
                <a:gd name="T65" fmla="*/ 0 h 1162"/>
                <a:gd name="T66" fmla="*/ 0 w 1172"/>
                <a:gd name="T67" fmla="*/ 0 h 1162"/>
                <a:gd name="T68" fmla="*/ 0 w 1172"/>
                <a:gd name="T69" fmla="*/ 0 h 1162"/>
                <a:gd name="T70" fmla="*/ 0 w 1172"/>
                <a:gd name="T71" fmla="*/ 0 h 1162"/>
                <a:gd name="T72" fmla="*/ 0 w 1172"/>
                <a:gd name="T73" fmla="*/ 0 h 1162"/>
                <a:gd name="T74" fmla="*/ 0 w 1172"/>
                <a:gd name="T75" fmla="*/ 0 h 1162"/>
                <a:gd name="T76" fmla="*/ 0 w 1172"/>
                <a:gd name="T77" fmla="*/ 0 h 1162"/>
                <a:gd name="T78" fmla="*/ 0 w 1172"/>
                <a:gd name="T79" fmla="*/ 0 h 1162"/>
                <a:gd name="T80" fmla="*/ 0 w 1172"/>
                <a:gd name="T81" fmla="*/ 0 h 1162"/>
                <a:gd name="T82" fmla="*/ 0 w 1172"/>
                <a:gd name="T83" fmla="*/ 0 h 1162"/>
                <a:gd name="T84" fmla="*/ 0 w 1172"/>
                <a:gd name="T85" fmla="*/ 0 h 1162"/>
                <a:gd name="T86" fmla="*/ 0 w 1172"/>
                <a:gd name="T87" fmla="*/ 0 h 1162"/>
                <a:gd name="T88" fmla="*/ 0 w 1172"/>
                <a:gd name="T89" fmla="*/ 0 h 1162"/>
                <a:gd name="T90" fmla="*/ 0 w 1172"/>
                <a:gd name="T91" fmla="*/ 0 h 1162"/>
                <a:gd name="T92" fmla="*/ 0 w 1172"/>
                <a:gd name="T93" fmla="*/ 0 h 1162"/>
                <a:gd name="T94" fmla="*/ 0 w 1172"/>
                <a:gd name="T95" fmla="*/ 0 h 1162"/>
                <a:gd name="T96" fmla="*/ 0 w 1172"/>
                <a:gd name="T97" fmla="*/ 0 h 1162"/>
                <a:gd name="T98" fmla="*/ 0 w 1172"/>
                <a:gd name="T99" fmla="*/ 0 h 1162"/>
                <a:gd name="T100" fmla="*/ 0 w 1172"/>
                <a:gd name="T101" fmla="*/ 0 h 1162"/>
                <a:gd name="T102" fmla="*/ 0 w 1172"/>
                <a:gd name="T103" fmla="*/ 0 h 1162"/>
                <a:gd name="T104" fmla="*/ 0 w 1172"/>
                <a:gd name="T105" fmla="*/ 0 h 1162"/>
                <a:gd name="T106" fmla="*/ 0 w 1172"/>
                <a:gd name="T107" fmla="*/ 0 h 1162"/>
                <a:gd name="T108" fmla="*/ 0 w 1172"/>
                <a:gd name="T109" fmla="*/ 0 h 1162"/>
                <a:gd name="T110" fmla="*/ 0 w 1172"/>
                <a:gd name="T111" fmla="*/ 0 h 1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72"/>
                <a:gd name="T169" fmla="*/ 0 h 1162"/>
                <a:gd name="T170" fmla="*/ 1172 w 1172"/>
                <a:gd name="T171" fmla="*/ 1162 h 1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72" h="1162">
                  <a:moveTo>
                    <a:pt x="959" y="0"/>
                  </a:moveTo>
                  <a:lnTo>
                    <a:pt x="820" y="43"/>
                  </a:lnTo>
                  <a:lnTo>
                    <a:pt x="756" y="100"/>
                  </a:lnTo>
                  <a:lnTo>
                    <a:pt x="719" y="213"/>
                  </a:lnTo>
                  <a:lnTo>
                    <a:pt x="719" y="321"/>
                  </a:lnTo>
                  <a:lnTo>
                    <a:pt x="739" y="381"/>
                  </a:lnTo>
                  <a:lnTo>
                    <a:pt x="727" y="489"/>
                  </a:lnTo>
                  <a:lnTo>
                    <a:pt x="727" y="571"/>
                  </a:lnTo>
                  <a:lnTo>
                    <a:pt x="745" y="591"/>
                  </a:lnTo>
                  <a:lnTo>
                    <a:pt x="727" y="621"/>
                  </a:lnTo>
                  <a:lnTo>
                    <a:pt x="713" y="652"/>
                  </a:lnTo>
                  <a:lnTo>
                    <a:pt x="739" y="684"/>
                  </a:lnTo>
                  <a:lnTo>
                    <a:pt x="739" y="716"/>
                  </a:lnTo>
                  <a:lnTo>
                    <a:pt x="688" y="729"/>
                  </a:lnTo>
                  <a:lnTo>
                    <a:pt x="695" y="761"/>
                  </a:lnTo>
                  <a:lnTo>
                    <a:pt x="644" y="779"/>
                  </a:lnTo>
                  <a:lnTo>
                    <a:pt x="599" y="767"/>
                  </a:lnTo>
                  <a:lnTo>
                    <a:pt x="569" y="779"/>
                  </a:lnTo>
                  <a:lnTo>
                    <a:pt x="428" y="799"/>
                  </a:lnTo>
                  <a:lnTo>
                    <a:pt x="304" y="793"/>
                  </a:lnTo>
                  <a:lnTo>
                    <a:pt x="222" y="799"/>
                  </a:lnTo>
                  <a:lnTo>
                    <a:pt x="170" y="831"/>
                  </a:lnTo>
                  <a:lnTo>
                    <a:pt x="45" y="831"/>
                  </a:lnTo>
                  <a:lnTo>
                    <a:pt x="0" y="873"/>
                  </a:lnTo>
                  <a:lnTo>
                    <a:pt x="0" y="923"/>
                  </a:lnTo>
                  <a:lnTo>
                    <a:pt x="6" y="1004"/>
                  </a:lnTo>
                  <a:lnTo>
                    <a:pt x="109" y="1030"/>
                  </a:lnTo>
                  <a:lnTo>
                    <a:pt x="109" y="978"/>
                  </a:lnTo>
                  <a:lnTo>
                    <a:pt x="115" y="935"/>
                  </a:lnTo>
                  <a:lnTo>
                    <a:pt x="133" y="916"/>
                  </a:lnTo>
                  <a:lnTo>
                    <a:pt x="141" y="966"/>
                  </a:lnTo>
                  <a:lnTo>
                    <a:pt x="147" y="1030"/>
                  </a:lnTo>
                  <a:lnTo>
                    <a:pt x="170" y="1068"/>
                  </a:lnTo>
                  <a:lnTo>
                    <a:pt x="215" y="1118"/>
                  </a:lnTo>
                  <a:lnTo>
                    <a:pt x="321" y="1142"/>
                  </a:lnTo>
                  <a:lnTo>
                    <a:pt x="403" y="1155"/>
                  </a:lnTo>
                  <a:lnTo>
                    <a:pt x="499" y="1162"/>
                  </a:lnTo>
                  <a:lnTo>
                    <a:pt x="379" y="1093"/>
                  </a:lnTo>
                  <a:lnTo>
                    <a:pt x="297" y="1030"/>
                  </a:lnTo>
                  <a:lnTo>
                    <a:pt x="279" y="978"/>
                  </a:lnTo>
                  <a:lnTo>
                    <a:pt x="291" y="935"/>
                  </a:lnTo>
                  <a:lnTo>
                    <a:pt x="358" y="929"/>
                  </a:lnTo>
                  <a:lnTo>
                    <a:pt x="385" y="978"/>
                  </a:lnTo>
                  <a:lnTo>
                    <a:pt x="403" y="1036"/>
                  </a:lnTo>
                  <a:lnTo>
                    <a:pt x="467" y="1098"/>
                  </a:lnTo>
                  <a:lnTo>
                    <a:pt x="537" y="1149"/>
                  </a:lnTo>
                  <a:lnTo>
                    <a:pt x="607" y="1155"/>
                  </a:lnTo>
                  <a:lnTo>
                    <a:pt x="713" y="1149"/>
                  </a:lnTo>
                  <a:lnTo>
                    <a:pt x="599" y="1061"/>
                  </a:lnTo>
                  <a:lnTo>
                    <a:pt x="517" y="1016"/>
                  </a:lnTo>
                  <a:lnTo>
                    <a:pt x="454" y="966"/>
                  </a:lnTo>
                  <a:lnTo>
                    <a:pt x="435" y="929"/>
                  </a:lnTo>
                  <a:lnTo>
                    <a:pt x="441" y="891"/>
                  </a:lnTo>
                  <a:lnTo>
                    <a:pt x="479" y="885"/>
                  </a:lnTo>
                  <a:lnTo>
                    <a:pt x="523" y="923"/>
                  </a:lnTo>
                  <a:lnTo>
                    <a:pt x="549" y="972"/>
                  </a:lnTo>
                  <a:lnTo>
                    <a:pt x="607" y="1036"/>
                  </a:lnTo>
                  <a:lnTo>
                    <a:pt x="675" y="1068"/>
                  </a:lnTo>
                  <a:lnTo>
                    <a:pt x="727" y="1098"/>
                  </a:lnTo>
                  <a:lnTo>
                    <a:pt x="782" y="1123"/>
                  </a:lnTo>
                  <a:lnTo>
                    <a:pt x="846" y="1136"/>
                  </a:lnTo>
                  <a:lnTo>
                    <a:pt x="921" y="1136"/>
                  </a:lnTo>
                  <a:lnTo>
                    <a:pt x="994" y="1122"/>
                  </a:lnTo>
                  <a:lnTo>
                    <a:pt x="833" y="1068"/>
                  </a:lnTo>
                  <a:lnTo>
                    <a:pt x="771" y="1036"/>
                  </a:lnTo>
                  <a:lnTo>
                    <a:pt x="727" y="978"/>
                  </a:lnTo>
                  <a:lnTo>
                    <a:pt x="719" y="929"/>
                  </a:lnTo>
                  <a:lnTo>
                    <a:pt x="756" y="929"/>
                  </a:lnTo>
                  <a:lnTo>
                    <a:pt x="777" y="972"/>
                  </a:lnTo>
                  <a:lnTo>
                    <a:pt x="808" y="1010"/>
                  </a:lnTo>
                  <a:lnTo>
                    <a:pt x="859" y="1049"/>
                  </a:lnTo>
                  <a:lnTo>
                    <a:pt x="914" y="1087"/>
                  </a:lnTo>
                  <a:lnTo>
                    <a:pt x="989" y="1119"/>
                  </a:lnTo>
                  <a:lnTo>
                    <a:pt x="1046" y="1098"/>
                  </a:lnTo>
                  <a:lnTo>
                    <a:pt x="1072" y="1068"/>
                  </a:lnTo>
                  <a:lnTo>
                    <a:pt x="1117" y="991"/>
                  </a:lnTo>
                  <a:lnTo>
                    <a:pt x="1034" y="972"/>
                  </a:lnTo>
                  <a:lnTo>
                    <a:pt x="878" y="954"/>
                  </a:lnTo>
                  <a:lnTo>
                    <a:pt x="782" y="910"/>
                  </a:lnTo>
                  <a:lnTo>
                    <a:pt x="733" y="868"/>
                  </a:lnTo>
                  <a:lnTo>
                    <a:pt x="713" y="816"/>
                  </a:lnTo>
                  <a:lnTo>
                    <a:pt x="707" y="793"/>
                  </a:lnTo>
                  <a:lnTo>
                    <a:pt x="733" y="793"/>
                  </a:lnTo>
                  <a:lnTo>
                    <a:pt x="765" y="831"/>
                  </a:lnTo>
                  <a:lnTo>
                    <a:pt x="814" y="897"/>
                  </a:lnTo>
                  <a:lnTo>
                    <a:pt x="927" y="935"/>
                  </a:lnTo>
                  <a:lnTo>
                    <a:pt x="1034" y="968"/>
                  </a:lnTo>
                  <a:lnTo>
                    <a:pt x="1117" y="991"/>
                  </a:lnTo>
                  <a:lnTo>
                    <a:pt x="1149" y="861"/>
                  </a:lnTo>
                  <a:lnTo>
                    <a:pt x="1155" y="767"/>
                  </a:lnTo>
                  <a:lnTo>
                    <a:pt x="1155" y="683"/>
                  </a:lnTo>
                  <a:lnTo>
                    <a:pt x="1046" y="741"/>
                  </a:lnTo>
                  <a:lnTo>
                    <a:pt x="921" y="767"/>
                  </a:lnTo>
                  <a:lnTo>
                    <a:pt x="820" y="761"/>
                  </a:lnTo>
                  <a:lnTo>
                    <a:pt x="795" y="748"/>
                  </a:lnTo>
                  <a:lnTo>
                    <a:pt x="782" y="716"/>
                  </a:lnTo>
                  <a:lnTo>
                    <a:pt x="840" y="716"/>
                  </a:lnTo>
                  <a:lnTo>
                    <a:pt x="901" y="735"/>
                  </a:lnTo>
                  <a:lnTo>
                    <a:pt x="1049" y="741"/>
                  </a:lnTo>
                  <a:lnTo>
                    <a:pt x="1155" y="684"/>
                  </a:lnTo>
                  <a:lnTo>
                    <a:pt x="1161" y="565"/>
                  </a:lnTo>
                  <a:lnTo>
                    <a:pt x="1167" y="483"/>
                  </a:lnTo>
                  <a:lnTo>
                    <a:pt x="1172" y="401"/>
                  </a:lnTo>
                  <a:lnTo>
                    <a:pt x="1161" y="264"/>
                  </a:lnTo>
                  <a:lnTo>
                    <a:pt x="1129" y="213"/>
                  </a:lnTo>
                  <a:lnTo>
                    <a:pt x="1034" y="152"/>
                  </a:lnTo>
                  <a:lnTo>
                    <a:pt x="1065" y="158"/>
                  </a:lnTo>
                  <a:lnTo>
                    <a:pt x="1161" y="201"/>
                  </a:lnTo>
                  <a:lnTo>
                    <a:pt x="1123" y="113"/>
                  </a:lnTo>
                  <a:lnTo>
                    <a:pt x="1091" y="68"/>
                  </a:lnTo>
                  <a:lnTo>
                    <a:pt x="1065" y="38"/>
                  </a:lnTo>
                  <a:lnTo>
                    <a:pt x="959"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9" name="Freeform 297">
              <a:extLst>
                <a:ext uri="{FF2B5EF4-FFF2-40B4-BE49-F238E27FC236}">
                  <a16:creationId xmlns:a16="http://schemas.microsoft.com/office/drawing/2014/main" id="{933E09DB-E753-48DF-A45A-2541EDC3F7D2}"/>
                </a:ext>
              </a:extLst>
            </p:cNvPr>
            <p:cNvSpPr>
              <a:spLocks/>
            </p:cNvSpPr>
            <p:nvPr/>
          </p:nvSpPr>
          <p:spPr bwMode="auto">
            <a:xfrm>
              <a:off x="5500" y="1878"/>
              <a:ext cx="49" cy="44"/>
            </a:xfrm>
            <a:custGeom>
              <a:avLst/>
              <a:gdLst>
                <a:gd name="T0" fmla="*/ 0 w 295"/>
                <a:gd name="T1" fmla="*/ 0 h 263"/>
                <a:gd name="T2" fmla="*/ 0 w 295"/>
                <a:gd name="T3" fmla="*/ 0 h 263"/>
                <a:gd name="T4" fmla="*/ 0 w 295"/>
                <a:gd name="T5" fmla="*/ 0 h 263"/>
                <a:gd name="T6" fmla="*/ 0 w 295"/>
                <a:gd name="T7" fmla="*/ 0 h 263"/>
                <a:gd name="T8" fmla="*/ 0 w 295"/>
                <a:gd name="T9" fmla="*/ 0 h 263"/>
                <a:gd name="T10" fmla="*/ 0 w 295"/>
                <a:gd name="T11" fmla="*/ 0 h 263"/>
                <a:gd name="T12" fmla="*/ 0 w 295"/>
                <a:gd name="T13" fmla="*/ 0 h 263"/>
                <a:gd name="T14" fmla="*/ 0 w 295"/>
                <a:gd name="T15" fmla="*/ 0 h 263"/>
                <a:gd name="T16" fmla="*/ 0 w 295"/>
                <a:gd name="T17" fmla="*/ 0 h 263"/>
                <a:gd name="T18" fmla="*/ 0 w 295"/>
                <a:gd name="T19" fmla="*/ 0 h 263"/>
                <a:gd name="T20" fmla="*/ 0 w 295"/>
                <a:gd name="T21" fmla="*/ 0 h 263"/>
                <a:gd name="T22" fmla="*/ 0 w 295"/>
                <a:gd name="T23" fmla="*/ 0 h 263"/>
                <a:gd name="T24" fmla="*/ 0 w 295"/>
                <a:gd name="T25" fmla="*/ 0 h 263"/>
                <a:gd name="T26" fmla="*/ 0 w 295"/>
                <a:gd name="T27" fmla="*/ 0 h 263"/>
                <a:gd name="T28" fmla="*/ 0 w 295"/>
                <a:gd name="T29" fmla="*/ 0 h 263"/>
                <a:gd name="T30" fmla="*/ 0 w 295"/>
                <a:gd name="T31" fmla="*/ 0 h 263"/>
                <a:gd name="T32" fmla="*/ 0 w 295"/>
                <a:gd name="T33" fmla="*/ 0 h 263"/>
                <a:gd name="T34" fmla="*/ 0 w 295"/>
                <a:gd name="T35" fmla="*/ 0 h 263"/>
                <a:gd name="T36" fmla="*/ 0 w 295"/>
                <a:gd name="T37" fmla="*/ 0 h 263"/>
                <a:gd name="T38" fmla="*/ 0 w 295"/>
                <a:gd name="T39" fmla="*/ 0 h 263"/>
                <a:gd name="T40" fmla="*/ 0 w 295"/>
                <a:gd name="T41" fmla="*/ 0 h 263"/>
                <a:gd name="T42" fmla="*/ 0 w 295"/>
                <a:gd name="T43" fmla="*/ 0 h 263"/>
                <a:gd name="T44" fmla="*/ 0 w 295"/>
                <a:gd name="T45" fmla="*/ 0 h 2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5"/>
                <a:gd name="T70" fmla="*/ 0 h 263"/>
                <a:gd name="T71" fmla="*/ 295 w 295"/>
                <a:gd name="T72" fmla="*/ 263 h 2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5" h="263">
                  <a:moveTo>
                    <a:pt x="0" y="0"/>
                  </a:moveTo>
                  <a:lnTo>
                    <a:pt x="0" y="21"/>
                  </a:lnTo>
                  <a:lnTo>
                    <a:pt x="38" y="71"/>
                  </a:lnTo>
                  <a:lnTo>
                    <a:pt x="75" y="99"/>
                  </a:lnTo>
                  <a:lnTo>
                    <a:pt x="152" y="158"/>
                  </a:lnTo>
                  <a:lnTo>
                    <a:pt x="184" y="182"/>
                  </a:lnTo>
                  <a:lnTo>
                    <a:pt x="260" y="239"/>
                  </a:lnTo>
                  <a:lnTo>
                    <a:pt x="178" y="213"/>
                  </a:lnTo>
                  <a:lnTo>
                    <a:pt x="97" y="188"/>
                  </a:lnTo>
                  <a:lnTo>
                    <a:pt x="16" y="182"/>
                  </a:lnTo>
                  <a:lnTo>
                    <a:pt x="22" y="207"/>
                  </a:lnTo>
                  <a:lnTo>
                    <a:pt x="152" y="231"/>
                  </a:lnTo>
                  <a:lnTo>
                    <a:pt x="222" y="257"/>
                  </a:lnTo>
                  <a:lnTo>
                    <a:pt x="260" y="263"/>
                  </a:lnTo>
                  <a:lnTo>
                    <a:pt x="292" y="252"/>
                  </a:lnTo>
                  <a:lnTo>
                    <a:pt x="295" y="222"/>
                  </a:lnTo>
                  <a:lnTo>
                    <a:pt x="269" y="199"/>
                  </a:lnTo>
                  <a:lnTo>
                    <a:pt x="232" y="162"/>
                  </a:lnTo>
                  <a:lnTo>
                    <a:pt x="188" y="112"/>
                  </a:lnTo>
                  <a:lnTo>
                    <a:pt x="144" y="56"/>
                  </a:lnTo>
                  <a:lnTo>
                    <a:pt x="91" y="17"/>
                  </a:lnTo>
                  <a:lnTo>
                    <a:pt x="35"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0" name="Freeform 298">
              <a:extLst>
                <a:ext uri="{FF2B5EF4-FFF2-40B4-BE49-F238E27FC236}">
                  <a16:creationId xmlns:a16="http://schemas.microsoft.com/office/drawing/2014/main" id="{C0B2F528-2D3D-41FA-B098-B195885D2918}"/>
                </a:ext>
              </a:extLst>
            </p:cNvPr>
            <p:cNvSpPr>
              <a:spLocks/>
            </p:cNvSpPr>
            <p:nvPr/>
          </p:nvSpPr>
          <p:spPr bwMode="auto">
            <a:xfrm>
              <a:off x="5503" y="1842"/>
              <a:ext cx="44" cy="57"/>
            </a:xfrm>
            <a:custGeom>
              <a:avLst/>
              <a:gdLst>
                <a:gd name="T0" fmla="*/ 0 w 270"/>
                <a:gd name="T1" fmla="*/ 0 h 345"/>
                <a:gd name="T2" fmla="*/ 0 w 270"/>
                <a:gd name="T3" fmla="*/ 0 h 345"/>
                <a:gd name="T4" fmla="*/ 0 w 270"/>
                <a:gd name="T5" fmla="*/ 0 h 345"/>
                <a:gd name="T6" fmla="*/ 0 w 270"/>
                <a:gd name="T7" fmla="*/ 0 h 345"/>
                <a:gd name="T8" fmla="*/ 0 w 270"/>
                <a:gd name="T9" fmla="*/ 0 h 345"/>
                <a:gd name="T10" fmla="*/ 0 w 270"/>
                <a:gd name="T11" fmla="*/ 0 h 345"/>
                <a:gd name="T12" fmla="*/ 0 w 270"/>
                <a:gd name="T13" fmla="*/ 0 h 345"/>
                <a:gd name="T14" fmla="*/ 0 w 270"/>
                <a:gd name="T15" fmla="*/ 0 h 345"/>
                <a:gd name="T16" fmla="*/ 0 w 270"/>
                <a:gd name="T17" fmla="*/ 0 h 345"/>
                <a:gd name="T18" fmla="*/ 0 w 270"/>
                <a:gd name="T19" fmla="*/ 0 h 345"/>
                <a:gd name="T20" fmla="*/ 0 w 270"/>
                <a:gd name="T21" fmla="*/ 0 h 345"/>
                <a:gd name="T22" fmla="*/ 0 w 270"/>
                <a:gd name="T23" fmla="*/ 0 h 345"/>
                <a:gd name="T24" fmla="*/ 0 w 270"/>
                <a:gd name="T25" fmla="*/ 0 h 345"/>
                <a:gd name="T26" fmla="*/ 0 w 270"/>
                <a:gd name="T27" fmla="*/ 0 h 345"/>
                <a:gd name="T28" fmla="*/ 0 w 270"/>
                <a:gd name="T29" fmla="*/ 0 h 345"/>
                <a:gd name="T30" fmla="*/ 0 w 270"/>
                <a:gd name="T31" fmla="*/ 0 h 345"/>
                <a:gd name="T32" fmla="*/ 0 w 270"/>
                <a:gd name="T33" fmla="*/ 0 h 3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0"/>
                <a:gd name="T52" fmla="*/ 0 h 345"/>
                <a:gd name="T53" fmla="*/ 270 w 270"/>
                <a:gd name="T54" fmla="*/ 345 h 3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0" h="345">
                  <a:moveTo>
                    <a:pt x="51" y="0"/>
                  </a:moveTo>
                  <a:lnTo>
                    <a:pt x="13" y="7"/>
                  </a:lnTo>
                  <a:lnTo>
                    <a:pt x="0" y="39"/>
                  </a:lnTo>
                  <a:lnTo>
                    <a:pt x="3" y="65"/>
                  </a:lnTo>
                  <a:lnTo>
                    <a:pt x="26" y="101"/>
                  </a:lnTo>
                  <a:lnTo>
                    <a:pt x="57" y="112"/>
                  </a:lnTo>
                  <a:lnTo>
                    <a:pt x="116" y="149"/>
                  </a:lnTo>
                  <a:lnTo>
                    <a:pt x="172" y="195"/>
                  </a:lnTo>
                  <a:lnTo>
                    <a:pt x="212" y="259"/>
                  </a:lnTo>
                  <a:lnTo>
                    <a:pt x="257" y="325"/>
                  </a:lnTo>
                  <a:lnTo>
                    <a:pt x="270" y="345"/>
                  </a:lnTo>
                  <a:lnTo>
                    <a:pt x="257" y="267"/>
                  </a:lnTo>
                  <a:lnTo>
                    <a:pt x="247" y="198"/>
                  </a:lnTo>
                  <a:lnTo>
                    <a:pt x="225" y="140"/>
                  </a:lnTo>
                  <a:lnTo>
                    <a:pt x="188" y="86"/>
                  </a:lnTo>
                  <a:lnTo>
                    <a:pt x="90" y="10"/>
                  </a:lnTo>
                  <a:lnTo>
                    <a:pt x="5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1" name="Freeform 299">
              <a:extLst>
                <a:ext uri="{FF2B5EF4-FFF2-40B4-BE49-F238E27FC236}">
                  <a16:creationId xmlns:a16="http://schemas.microsoft.com/office/drawing/2014/main" id="{A912521A-05A7-4D97-B3BF-E4F1D169E81A}"/>
                </a:ext>
              </a:extLst>
            </p:cNvPr>
            <p:cNvSpPr>
              <a:spLocks/>
            </p:cNvSpPr>
            <p:nvPr/>
          </p:nvSpPr>
          <p:spPr bwMode="auto">
            <a:xfrm>
              <a:off x="5494" y="1785"/>
              <a:ext cx="48" cy="34"/>
            </a:xfrm>
            <a:custGeom>
              <a:avLst/>
              <a:gdLst>
                <a:gd name="T0" fmla="*/ 0 w 287"/>
                <a:gd name="T1" fmla="*/ 0 h 199"/>
                <a:gd name="T2" fmla="*/ 0 w 287"/>
                <a:gd name="T3" fmla="*/ 0 h 199"/>
                <a:gd name="T4" fmla="*/ 0 w 287"/>
                <a:gd name="T5" fmla="*/ 0 h 199"/>
                <a:gd name="T6" fmla="*/ 0 w 287"/>
                <a:gd name="T7" fmla="*/ 0 h 199"/>
                <a:gd name="T8" fmla="*/ 0 w 287"/>
                <a:gd name="T9" fmla="*/ 0 h 199"/>
                <a:gd name="T10" fmla="*/ 0 w 287"/>
                <a:gd name="T11" fmla="*/ 0 h 199"/>
                <a:gd name="T12" fmla="*/ 0 w 287"/>
                <a:gd name="T13" fmla="*/ 0 h 199"/>
                <a:gd name="T14" fmla="*/ 0 w 287"/>
                <a:gd name="T15" fmla="*/ 0 h 199"/>
                <a:gd name="T16" fmla="*/ 0 w 287"/>
                <a:gd name="T17" fmla="*/ 0 h 199"/>
                <a:gd name="T18" fmla="*/ 0 w 287"/>
                <a:gd name="T19" fmla="*/ 0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7"/>
                <a:gd name="T31" fmla="*/ 0 h 199"/>
                <a:gd name="T32" fmla="*/ 287 w 287"/>
                <a:gd name="T33" fmla="*/ 199 h 1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7" h="199">
                  <a:moveTo>
                    <a:pt x="0" y="199"/>
                  </a:moveTo>
                  <a:lnTo>
                    <a:pt x="49" y="156"/>
                  </a:lnTo>
                  <a:lnTo>
                    <a:pt x="130" y="125"/>
                  </a:lnTo>
                  <a:lnTo>
                    <a:pt x="185" y="111"/>
                  </a:lnTo>
                  <a:lnTo>
                    <a:pt x="287" y="0"/>
                  </a:lnTo>
                  <a:lnTo>
                    <a:pt x="211" y="44"/>
                  </a:lnTo>
                  <a:lnTo>
                    <a:pt x="142" y="74"/>
                  </a:lnTo>
                  <a:lnTo>
                    <a:pt x="93" y="99"/>
                  </a:lnTo>
                  <a:lnTo>
                    <a:pt x="68" y="125"/>
                  </a:lnTo>
                  <a:lnTo>
                    <a:pt x="0" y="19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2" name="Freeform 300">
              <a:extLst>
                <a:ext uri="{FF2B5EF4-FFF2-40B4-BE49-F238E27FC236}">
                  <a16:creationId xmlns:a16="http://schemas.microsoft.com/office/drawing/2014/main" id="{F7D5DBD6-9B53-4DD9-BE61-8C99488D5FC4}"/>
                </a:ext>
              </a:extLst>
            </p:cNvPr>
            <p:cNvSpPr>
              <a:spLocks/>
            </p:cNvSpPr>
            <p:nvPr/>
          </p:nvSpPr>
          <p:spPr bwMode="auto">
            <a:xfrm>
              <a:off x="5458" y="1846"/>
              <a:ext cx="27" cy="86"/>
            </a:xfrm>
            <a:custGeom>
              <a:avLst/>
              <a:gdLst>
                <a:gd name="T0" fmla="*/ 0 w 162"/>
                <a:gd name="T1" fmla="*/ 0 h 514"/>
                <a:gd name="T2" fmla="*/ 0 w 162"/>
                <a:gd name="T3" fmla="*/ 0 h 514"/>
                <a:gd name="T4" fmla="*/ 0 w 162"/>
                <a:gd name="T5" fmla="*/ 0 h 514"/>
                <a:gd name="T6" fmla="*/ 0 w 162"/>
                <a:gd name="T7" fmla="*/ 0 h 514"/>
                <a:gd name="T8" fmla="*/ 0 w 162"/>
                <a:gd name="T9" fmla="*/ 0 h 514"/>
                <a:gd name="T10" fmla="*/ 0 w 162"/>
                <a:gd name="T11" fmla="*/ 0 h 514"/>
                <a:gd name="T12" fmla="*/ 0 w 162"/>
                <a:gd name="T13" fmla="*/ 0 h 514"/>
                <a:gd name="T14" fmla="*/ 0 w 162"/>
                <a:gd name="T15" fmla="*/ 0 h 514"/>
                <a:gd name="T16" fmla="*/ 0 w 162"/>
                <a:gd name="T17" fmla="*/ 0 h 514"/>
                <a:gd name="T18" fmla="*/ 0 w 162"/>
                <a:gd name="T19" fmla="*/ 0 h 514"/>
                <a:gd name="T20" fmla="*/ 0 w 162"/>
                <a:gd name="T21" fmla="*/ 0 h 514"/>
                <a:gd name="T22" fmla="*/ 0 w 162"/>
                <a:gd name="T23" fmla="*/ 0 h 514"/>
                <a:gd name="T24" fmla="*/ 0 w 162"/>
                <a:gd name="T25" fmla="*/ 0 h 514"/>
                <a:gd name="T26" fmla="*/ 0 w 162"/>
                <a:gd name="T27" fmla="*/ 0 h 514"/>
                <a:gd name="T28" fmla="*/ 0 w 162"/>
                <a:gd name="T29" fmla="*/ 0 h 514"/>
                <a:gd name="T30" fmla="*/ 0 w 162"/>
                <a:gd name="T31" fmla="*/ 0 h 514"/>
                <a:gd name="T32" fmla="*/ 0 w 162"/>
                <a:gd name="T33" fmla="*/ 0 h 514"/>
                <a:gd name="T34" fmla="*/ 0 w 162"/>
                <a:gd name="T35" fmla="*/ 0 h 514"/>
                <a:gd name="T36" fmla="*/ 0 w 162"/>
                <a:gd name="T37" fmla="*/ 0 h 5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514"/>
                <a:gd name="T59" fmla="*/ 162 w 162"/>
                <a:gd name="T60" fmla="*/ 514 h 5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514">
                  <a:moveTo>
                    <a:pt x="0" y="514"/>
                  </a:moveTo>
                  <a:lnTo>
                    <a:pt x="81" y="514"/>
                  </a:lnTo>
                  <a:lnTo>
                    <a:pt x="106" y="508"/>
                  </a:lnTo>
                  <a:lnTo>
                    <a:pt x="106" y="489"/>
                  </a:lnTo>
                  <a:lnTo>
                    <a:pt x="124" y="470"/>
                  </a:lnTo>
                  <a:lnTo>
                    <a:pt x="150" y="451"/>
                  </a:lnTo>
                  <a:lnTo>
                    <a:pt x="137" y="433"/>
                  </a:lnTo>
                  <a:lnTo>
                    <a:pt x="137" y="407"/>
                  </a:lnTo>
                  <a:lnTo>
                    <a:pt x="156" y="376"/>
                  </a:lnTo>
                  <a:lnTo>
                    <a:pt x="156" y="344"/>
                  </a:lnTo>
                  <a:lnTo>
                    <a:pt x="144" y="306"/>
                  </a:lnTo>
                  <a:lnTo>
                    <a:pt x="144" y="224"/>
                  </a:lnTo>
                  <a:lnTo>
                    <a:pt x="162" y="150"/>
                  </a:lnTo>
                  <a:lnTo>
                    <a:pt x="156" y="94"/>
                  </a:lnTo>
                  <a:lnTo>
                    <a:pt x="156" y="0"/>
                  </a:lnTo>
                  <a:lnTo>
                    <a:pt x="106" y="142"/>
                  </a:lnTo>
                  <a:lnTo>
                    <a:pt x="62" y="275"/>
                  </a:lnTo>
                  <a:lnTo>
                    <a:pt x="32" y="419"/>
                  </a:lnTo>
                  <a:lnTo>
                    <a:pt x="0" y="51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3" name="Freeform 301">
              <a:extLst>
                <a:ext uri="{FF2B5EF4-FFF2-40B4-BE49-F238E27FC236}">
                  <a16:creationId xmlns:a16="http://schemas.microsoft.com/office/drawing/2014/main" id="{F162C5F2-518C-435A-B55D-43FEF685D156}"/>
                </a:ext>
              </a:extLst>
            </p:cNvPr>
            <p:cNvSpPr>
              <a:spLocks/>
            </p:cNvSpPr>
            <p:nvPr/>
          </p:nvSpPr>
          <p:spPr bwMode="auto">
            <a:xfrm>
              <a:off x="5498" y="1939"/>
              <a:ext cx="48" cy="16"/>
            </a:xfrm>
            <a:custGeom>
              <a:avLst/>
              <a:gdLst>
                <a:gd name="T0" fmla="*/ 0 w 289"/>
                <a:gd name="T1" fmla="*/ 0 h 97"/>
                <a:gd name="T2" fmla="*/ 0 w 289"/>
                <a:gd name="T3" fmla="*/ 0 h 97"/>
                <a:gd name="T4" fmla="*/ 0 w 289"/>
                <a:gd name="T5" fmla="*/ 0 h 97"/>
                <a:gd name="T6" fmla="*/ 0 w 289"/>
                <a:gd name="T7" fmla="*/ 0 h 97"/>
                <a:gd name="T8" fmla="*/ 0 w 289"/>
                <a:gd name="T9" fmla="*/ 0 h 97"/>
                <a:gd name="T10" fmla="*/ 0 w 289"/>
                <a:gd name="T11" fmla="*/ 0 h 97"/>
                <a:gd name="T12" fmla="*/ 0 w 289"/>
                <a:gd name="T13" fmla="*/ 0 h 97"/>
                <a:gd name="T14" fmla="*/ 0 w 289"/>
                <a:gd name="T15" fmla="*/ 0 h 97"/>
                <a:gd name="T16" fmla="*/ 0 w 289"/>
                <a:gd name="T17" fmla="*/ 0 h 97"/>
                <a:gd name="T18" fmla="*/ 0 w 289"/>
                <a:gd name="T19" fmla="*/ 0 h 97"/>
                <a:gd name="T20" fmla="*/ 0 w 289"/>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97"/>
                <a:gd name="T35" fmla="*/ 289 w 289"/>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97">
                  <a:moveTo>
                    <a:pt x="232" y="47"/>
                  </a:moveTo>
                  <a:lnTo>
                    <a:pt x="168" y="19"/>
                  </a:lnTo>
                  <a:lnTo>
                    <a:pt x="110" y="4"/>
                  </a:lnTo>
                  <a:lnTo>
                    <a:pt x="32" y="0"/>
                  </a:lnTo>
                  <a:lnTo>
                    <a:pt x="0" y="6"/>
                  </a:lnTo>
                  <a:lnTo>
                    <a:pt x="15" y="37"/>
                  </a:lnTo>
                  <a:lnTo>
                    <a:pt x="45" y="61"/>
                  </a:lnTo>
                  <a:lnTo>
                    <a:pt x="113" y="79"/>
                  </a:lnTo>
                  <a:lnTo>
                    <a:pt x="219" y="97"/>
                  </a:lnTo>
                  <a:lnTo>
                    <a:pt x="289" y="91"/>
                  </a:lnTo>
                  <a:lnTo>
                    <a:pt x="232"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4" name="Freeform 302">
              <a:extLst>
                <a:ext uri="{FF2B5EF4-FFF2-40B4-BE49-F238E27FC236}">
                  <a16:creationId xmlns:a16="http://schemas.microsoft.com/office/drawing/2014/main" id="{B349FD10-9D47-437E-999A-48C8646A8F08}"/>
                </a:ext>
              </a:extLst>
            </p:cNvPr>
            <p:cNvSpPr>
              <a:spLocks/>
            </p:cNvSpPr>
            <p:nvPr/>
          </p:nvSpPr>
          <p:spPr bwMode="auto">
            <a:xfrm>
              <a:off x="5458" y="1947"/>
              <a:ext cx="30" cy="36"/>
            </a:xfrm>
            <a:custGeom>
              <a:avLst/>
              <a:gdLst>
                <a:gd name="T0" fmla="*/ 0 w 176"/>
                <a:gd name="T1" fmla="*/ 0 h 216"/>
                <a:gd name="T2" fmla="*/ 0 w 176"/>
                <a:gd name="T3" fmla="*/ 0 h 216"/>
                <a:gd name="T4" fmla="*/ 0 w 176"/>
                <a:gd name="T5" fmla="*/ 0 h 216"/>
                <a:gd name="T6" fmla="*/ 0 w 176"/>
                <a:gd name="T7" fmla="*/ 0 h 216"/>
                <a:gd name="T8" fmla="*/ 0 w 176"/>
                <a:gd name="T9" fmla="*/ 0 h 216"/>
                <a:gd name="T10" fmla="*/ 0 w 176"/>
                <a:gd name="T11" fmla="*/ 0 h 216"/>
                <a:gd name="T12" fmla="*/ 0 w 176"/>
                <a:gd name="T13" fmla="*/ 0 h 216"/>
                <a:gd name="T14" fmla="*/ 0 w 176"/>
                <a:gd name="T15" fmla="*/ 0 h 216"/>
                <a:gd name="T16" fmla="*/ 0 w 176"/>
                <a:gd name="T17" fmla="*/ 0 h 216"/>
                <a:gd name="T18" fmla="*/ 0 w 176"/>
                <a:gd name="T19" fmla="*/ 0 h 216"/>
                <a:gd name="T20" fmla="*/ 0 w 176"/>
                <a:gd name="T21" fmla="*/ 0 h 216"/>
                <a:gd name="T22" fmla="*/ 0 w 176"/>
                <a:gd name="T23" fmla="*/ 0 h 216"/>
                <a:gd name="T24" fmla="*/ 0 w 176"/>
                <a:gd name="T25" fmla="*/ 0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216"/>
                <a:gd name="T41" fmla="*/ 176 w 176"/>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216">
                  <a:moveTo>
                    <a:pt x="81" y="59"/>
                  </a:moveTo>
                  <a:lnTo>
                    <a:pt x="59" y="14"/>
                  </a:lnTo>
                  <a:lnTo>
                    <a:pt x="26" y="0"/>
                  </a:lnTo>
                  <a:lnTo>
                    <a:pt x="3" y="11"/>
                  </a:lnTo>
                  <a:lnTo>
                    <a:pt x="0" y="35"/>
                  </a:lnTo>
                  <a:lnTo>
                    <a:pt x="15" y="76"/>
                  </a:lnTo>
                  <a:lnTo>
                    <a:pt x="40" y="115"/>
                  </a:lnTo>
                  <a:lnTo>
                    <a:pt x="71" y="150"/>
                  </a:lnTo>
                  <a:lnTo>
                    <a:pt x="113" y="185"/>
                  </a:lnTo>
                  <a:lnTo>
                    <a:pt x="176" y="216"/>
                  </a:lnTo>
                  <a:lnTo>
                    <a:pt x="119" y="153"/>
                  </a:lnTo>
                  <a:lnTo>
                    <a:pt x="100" y="108"/>
                  </a:lnTo>
                  <a:lnTo>
                    <a:pt x="81" y="5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5" name="Freeform 303">
              <a:extLst>
                <a:ext uri="{FF2B5EF4-FFF2-40B4-BE49-F238E27FC236}">
                  <a16:creationId xmlns:a16="http://schemas.microsoft.com/office/drawing/2014/main" id="{95A9BF2C-F8B3-4AF8-B7D2-1CFC7CC50DA3}"/>
                </a:ext>
              </a:extLst>
            </p:cNvPr>
            <p:cNvSpPr>
              <a:spLocks/>
            </p:cNvSpPr>
            <p:nvPr/>
          </p:nvSpPr>
          <p:spPr bwMode="auto">
            <a:xfrm>
              <a:off x="5506" y="1757"/>
              <a:ext cx="70" cy="44"/>
            </a:xfrm>
            <a:custGeom>
              <a:avLst/>
              <a:gdLst>
                <a:gd name="T0" fmla="*/ 0 w 418"/>
                <a:gd name="T1" fmla="*/ 0 h 260"/>
                <a:gd name="T2" fmla="*/ 0 w 418"/>
                <a:gd name="T3" fmla="*/ 0 h 260"/>
                <a:gd name="T4" fmla="*/ 0 w 418"/>
                <a:gd name="T5" fmla="*/ 0 h 260"/>
                <a:gd name="T6" fmla="*/ 0 w 418"/>
                <a:gd name="T7" fmla="*/ 0 h 260"/>
                <a:gd name="T8" fmla="*/ 0 w 418"/>
                <a:gd name="T9" fmla="*/ 0 h 260"/>
                <a:gd name="T10" fmla="*/ 0 w 418"/>
                <a:gd name="T11" fmla="*/ 0 h 260"/>
                <a:gd name="T12" fmla="*/ 0 w 418"/>
                <a:gd name="T13" fmla="*/ 0 h 260"/>
                <a:gd name="T14" fmla="*/ 0 w 418"/>
                <a:gd name="T15" fmla="*/ 0 h 260"/>
                <a:gd name="T16" fmla="*/ 0 w 418"/>
                <a:gd name="T17" fmla="*/ 0 h 260"/>
                <a:gd name="T18" fmla="*/ 0 w 418"/>
                <a:gd name="T19" fmla="*/ 0 h 260"/>
                <a:gd name="T20" fmla="*/ 0 w 418"/>
                <a:gd name="T21" fmla="*/ 0 h 260"/>
                <a:gd name="T22" fmla="*/ 0 w 418"/>
                <a:gd name="T23" fmla="*/ 0 h 2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8"/>
                <a:gd name="T37" fmla="*/ 0 h 260"/>
                <a:gd name="T38" fmla="*/ 418 w 418"/>
                <a:gd name="T39" fmla="*/ 260 h 2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8" h="260">
                  <a:moveTo>
                    <a:pt x="0" y="260"/>
                  </a:moveTo>
                  <a:lnTo>
                    <a:pt x="13" y="153"/>
                  </a:lnTo>
                  <a:lnTo>
                    <a:pt x="101" y="116"/>
                  </a:lnTo>
                  <a:lnTo>
                    <a:pt x="220" y="69"/>
                  </a:lnTo>
                  <a:lnTo>
                    <a:pt x="304" y="35"/>
                  </a:lnTo>
                  <a:lnTo>
                    <a:pt x="386" y="0"/>
                  </a:lnTo>
                  <a:lnTo>
                    <a:pt x="418" y="76"/>
                  </a:lnTo>
                  <a:lnTo>
                    <a:pt x="341" y="119"/>
                  </a:lnTo>
                  <a:lnTo>
                    <a:pt x="252" y="150"/>
                  </a:lnTo>
                  <a:lnTo>
                    <a:pt x="182" y="170"/>
                  </a:lnTo>
                  <a:lnTo>
                    <a:pt x="98" y="216"/>
                  </a:lnTo>
                  <a:lnTo>
                    <a:pt x="0" y="26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306" name="Group 304">
            <a:extLst>
              <a:ext uri="{FF2B5EF4-FFF2-40B4-BE49-F238E27FC236}">
                <a16:creationId xmlns:a16="http://schemas.microsoft.com/office/drawing/2014/main" id="{5937B189-4DBF-4F66-A21B-339271A54AC2}"/>
              </a:ext>
            </a:extLst>
          </p:cNvPr>
          <p:cNvGrpSpPr>
            <a:grpSpLocks/>
          </p:cNvGrpSpPr>
          <p:nvPr/>
        </p:nvGrpSpPr>
        <p:grpSpPr bwMode="auto">
          <a:xfrm>
            <a:off x="8713788" y="3833594"/>
            <a:ext cx="228600" cy="307975"/>
            <a:chOff x="5511" y="1960"/>
            <a:chExt cx="144" cy="194"/>
          </a:xfrm>
        </p:grpSpPr>
        <p:sp>
          <p:nvSpPr>
            <p:cNvPr id="307" name="Freeform 305">
              <a:extLst>
                <a:ext uri="{FF2B5EF4-FFF2-40B4-BE49-F238E27FC236}">
                  <a16:creationId xmlns:a16="http://schemas.microsoft.com/office/drawing/2014/main" id="{29A0A78B-2FF7-4EC8-89D9-84D076CE0876}"/>
                </a:ext>
              </a:extLst>
            </p:cNvPr>
            <p:cNvSpPr>
              <a:spLocks/>
            </p:cNvSpPr>
            <p:nvPr/>
          </p:nvSpPr>
          <p:spPr bwMode="auto">
            <a:xfrm>
              <a:off x="5511" y="1960"/>
              <a:ext cx="144" cy="194"/>
            </a:xfrm>
            <a:custGeom>
              <a:avLst/>
              <a:gdLst>
                <a:gd name="T0" fmla="*/ 0 w 863"/>
                <a:gd name="T1" fmla="*/ 0 h 1164"/>
                <a:gd name="T2" fmla="*/ 0 w 863"/>
                <a:gd name="T3" fmla="*/ 0 h 1164"/>
                <a:gd name="T4" fmla="*/ 0 w 863"/>
                <a:gd name="T5" fmla="*/ 0 h 1164"/>
                <a:gd name="T6" fmla="*/ 0 w 863"/>
                <a:gd name="T7" fmla="*/ 0 h 1164"/>
                <a:gd name="T8" fmla="*/ 0 w 863"/>
                <a:gd name="T9" fmla="*/ 0 h 1164"/>
                <a:gd name="T10" fmla="*/ 0 w 863"/>
                <a:gd name="T11" fmla="*/ 0 h 1164"/>
                <a:gd name="T12" fmla="*/ 0 w 863"/>
                <a:gd name="T13" fmla="*/ 0 h 1164"/>
                <a:gd name="T14" fmla="*/ 0 w 863"/>
                <a:gd name="T15" fmla="*/ 0 h 1164"/>
                <a:gd name="T16" fmla="*/ 0 w 863"/>
                <a:gd name="T17" fmla="*/ 0 h 1164"/>
                <a:gd name="T18" fmla="*/ 0 w 863"/>
                <a:gd name="T19" fmla="*/ 0 h 1164"/>
                <a:gd name="T20" fmla="*/ 0 w 863"/>
                <a:gd name="T21" fmla="*/ 0 h 1164"/>
                <a:gd name="T22" fmla="*/ 0 w 863"/>
                <a:gd name="T23" fmla="*/ 0 h 1164"/>
                <a:gd name="T24" fmla="*/ 0 w 863"/>
                <a:gd name="T25" fmla="*/ 0 h 1164"/>
                <a:gd name="T26" fmla="*/ 0 w 863"/>
                <a:gd name="T27" fmla="*/ 0 h 1164"/>
                <a:gd name="T28" fmla="*/ 0 w 863"/>
                <a:gd name="T29" fmla="*/ 0 h 1164"/>
                <a:gd name="T30" fmla="*/ 0 w 863"/>
                <a:gd name="T31" fmla="*/ 0 h 1164"/>
                <a:gd name="T32" fmla="*/ 0 w 863"/>
                <a:gd name="T33" fmla="*/ 0 h 1164"/>
                <a:gd name="T34" fmla="*/ 0 w 863"/>
                <a:gd name="T35" fmla="*/ 0 h 1164"/>
                <a:gd name="T36" fmla="*/ 0 w 863"/>
                <a:gd name="T37" fmla="*/ 0 h 1164"/>
                <a:gd name="T38" fmla="*/ 0 w 863"/>
                <a:gd name="T39" fmla="*/ 0 h 1164"/>
                <a:gd name="T40" fmla="*/ 0 w 863"/>
                <a:gd name="T41" fmla="*/ 0 h 1164"/>
                <a:gd name="T42" fmla="*/ 0 w 863"/>
                <a:gd name="T43" fmla="*/ 0 h 1164"/>
                <a:gd name="T44" fmla="*/ 0 w 863"/>
                <a:gd name="T45" fmla="*/ 0 h 1164"/>
                <a:gd name="T46" fmla="*/ 0 w 863"/>
                <a:gd name="T47" fmla="*/ 0 h 11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3"/>
                <a:gd name="T73" fmla="*/ 0 h 1164"/>
                <a:gd name="T74" fmla="*/ 863 w 863"/>
                <a:gd name="T75" fmla="*/ 1164 h 11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3" h="1164">
                  <a:moveTo>
                    <a:pt x="385" y="172"/>
                  </a:moveTo>
                  <a:lnTo>
                    <a:pt x="543" y="158"/>
                  </a:lnTo>
                  <a:lnTo>
                    <a:pt x="637" y="133"/>
                  </a:lnTo>
                  <a:lnTo>
                    <a:pt x="667" y="90"/>
                  </a:lnTo>
                  <a:lnTo>
                    <a:pt x="667" y="52"/>
                  </a:lnTo>
                  <a:lnTo>
                    <a:pt x="694" y="20"/>
                  </a:lnTo>
                  <a:lnTo>
                    <a:pt x="782" y="0"/>
                  </a:lnTo>
                  <a:lnTo>
                    <a:pt x="863" y="7"/>
                  </a:lnTo>
                  <a:lnTo>
                    <a:pt x="763" y="907"/>
                  </a:lnTo>
                  <a:lnTo>
                    <a:pt x="694" y="990"/>
                  </a:lnTo>
                  <a:lnTo>
                    <a:pt x="605" y="1071"/>
                  </a:lnTo>
                  <a:lnTo>
                    <a:pt x="481" y="1134"/>
                  </a:lnTo>
                  <a:lnTo>
                    <a:pt x="334" y="1153"/>
                  </a:lnTo>
                  <a:lnTo>
                    <a:pt x="138" y="1164"/>
                  </a:lnTo>
                  <a:lnTo>
                    <a:pt x="25" y="1147"/>
                  </a:lnTo>
                  <a:lnTo>
                    <a:pt x="0" y="1083"/>
                  </a:lnTo>
                  <a:lnTo>
                    <a:pt x="13" y="1001"/>
                  </a:lnTo>
                  <a:lnTo>
                    <a:pt x="95" y="750"/>
                  </a:lnTo>
                  <a:lnTo>
                    <a:pt x="163" y="499"/>
                  </a:lnTo>
                  <a:lnTo>
                    <a:pt x="195" y="310"/>
                  </a:lnTo>
                  <a:lnTo>
                    <a:pt x="195" y="259"/>
                  </a:lnTo>
                  <a:lnTo>
                    <a:pt x="239" y="190"/>
                  </a:lnTo>
                  <a:lnTo>
                    <a:pt x="291" y="172"/>
                  </a:lnTo>
                  <a:lnTo>
                    <a:pt x="385" y="172"/>
                  </a:lnTo>
                  <a:close/>
                </a:path>
              </a:pathLst>
            </a:custGeom>
            <a:solidFill>
              <a:srgbClr val="40404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8" name="Freeform 306">
              <a:extLst>
                <a:ext uri="{FF2B5EF4-FFF2-40B4-BE49-F238E27FC236}">
                  <a16:creationId xmlns:a16="http://schemas.microsoft.com/office/drawing/2014/main" id="{C65C4D35-4BDF-4967-B849-010D7F51485D}"/>
                </a:ext>
              </a:extLst>
            </p:cNvPr>
            <p:cNvSpPr>
              <a:spLocks/>
            </p:cNvSpPr>
            <p:nvPr/>
          </p:nvSpPr>
          <p:spPr bwMode="auto">
            <a:xfrm>
              <a:off x="5528" y="1970"/>
              <a:ext cx="124" cy="177"/>
            </a:xfrm>
            <a:custGeom>
              <a:avLst/>
              <a:gdLst>
                <a:gd name="T0" fmla="*/ 0 w 743"/>
                <a:gd name="T1" fmla="*/ 0 h 1068"/>
                <a:gd name="T2" fmla="*/ 0 w 743"/>
                <a:gd name="T3" fmla="*/ 0 h 1068"/>
                <a:gd name="T4" fmla="*/ 0 w 743"/>
                <a:gd name="T5" fmla="*/ 0 h 1068"/>
                <a:gd name="T6" fmla="*/ 0 w 743"/>
                <a:gd name="T7" fmla="*/ 0 h 1068"/>
                <a:gd name="T8" fmla="*/ 0 w 743"/>
                <a:gd name="T9" fmla="*/ 0 h 1068"/>
                <a:gd name="T10" fmla="*/ 0 w 743"/>
                <a:gd name="T11" fmla="*/ 0 h 1068"/>
                <a:gd name="T12" fmla="*/ 0 w 743"/>
                <a:gd name="T13" fmla="*/ 0 h 1068"/>
                <a:gd name="T14" fmla="*/ 0 w 743"/>
                <a:gd name="T15" fmla="*/ 0 h 1068"/>
                <a:gd name="T16" fmla="*/ 0 w 743"/>
                <a:gd name="T17" fmla="*/ 0 h 1068"/>
                <a:gd name="T18" fmla="*/ 0 w 743"/>
                <a:gd name="T19" fmla="*/ 0 h 1068"/>
                <a:gd name="T20" fmla="*/ 0 w 743"/>
                <a:gd name="T21" fmla="*/ 0 h 1068"/>
                <a:gd name="T22" fmla="*/ 0 w 743"/>
                <a:gd name="T23" fmla="*/ 0 h 1068"/>
                <a:gd name="T24" fmla="*/ 0 w 743"/>
                <a:gd name="T25" fmla="*/ 0 h 1068"/>
                <a:gd name="T26" fmla="*/ 0 w 743"/>
                <a:gd name="T27" fmla="*/ 0 h 1068"/>
                <a:gd name="T28" fmla="*/ 0 w 743"/>
                <a:gd name="T29" fmla="*/ 0 h 1068"/>
                <a:gd name="T30" fmla="*/ 0 w 743"/>
                <a:gd name="T31" fmla="*/ 0 h 1068"/>
                <a:gd name="T32" fmla="*/ 0 w 743"/>
                <a:gd name="T33" fmla="*/ 0 h 1068"/>
                <a:gd name="T34" fmla="*/ 0 w 743"/>
                <a:gd name="T35" fmla="*/ 0 h 1068"/>
                <a:gd name="T36" fmla="*/ 0 w 743"/>
                <a:gd name="T37" fmla="*/ 0 h 1068"/>
                <a:gd name="T38" fmla="*/ 0 w 743"/>
                <a:gd name="T39" fmla="*/ 0 h 1068"/>
                <a:gd name="T40" fmla="*/ 0 w 743"/>
                <a:gd name="T41" fmla="*/ 0 h 10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3"/>
                <a:gd name="T64" fmla="*/ 0 h 1068"/>
                <a:gd name="T65" fmla="*/ 743 w 743"/>
                <a:gd name="T66" fmla="*/ 1068 h 10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3" h="1068">
                  <a:moveTo>
                    <a:pt x="257" y="214"/>
                  </a:moveTo>
                  <a:lnTo>
                    <a:pt x="397" y="207"/>
                  </a:lnTo>
                  <a:lnTo>
                    <a:pt x="542" y="182"/>
                  </a:lnTo>
                  <a:lnTo>
                    <a:pt x="628" y="138"/>
                  </a:lnTo>
                  <a:lnTo>
                    <a:pt x="679" y="100"/>
                  </a:lnTo>
                  <a:lnTo>
                    <a:pt x="743" y="0"/>
                  </a:lnTo>
                  <a:lnTo>
                    <a:pt x="648" y="822"/>
                  </a:lnTo>
                  <a:lnTo>
                    <a:pt x="585" y="898"/>
                  </a:lnTo>
                  <a:lnTo>
                    <a:pt x="516" y="967"/>
                  </a:lnTo>
                  <a:lnTo>
                    <a:pt x="428" y="1016"/>
                  </a:lnTo>
                  <a:lnTo>
                    <a:pt x="353" y="1042"/>
                  </a:lnTo>
                  <a:lnTo>
                    <a:pt x="257" y="1055"/>
                  </a:lnTo>
                  <a:lnTo>
                    <a:pt x="170" y="1068"/>
                  </a:lnTo>
                  <a:lnTo>
                    <a:pt x="69" y="1068"/>
                  </a:lnTo>
                  <a:lnTo>
                    <a:pt x="24" y="1055"/>
                  </a:lnTo>
                  <a:lnTo>
                    <a:pt x="0" y="1016"/>
                  </a:lnTo>
                  <a:lnTo>
                    <a:pt x="11" y="956"/>
                  </a:lnTo>
                  <a:lnTo>
                    <a:pt x="75" y="809"/>
                  </a:lnTo>
                  <a:lnTo>
                    <a:pt x="184" y="321"/>
                  </a:lnTo>
                  <a:lnTo>
                    <a:pt x="201" y="252"/>
                  </a:lnTo>
                  <a:lnTo>
                    <a:pt x="257" y="21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309" name="Oval 307">
            <a:extLst>
              <a:ext uri="{FF2B5EF4-FFF2-40B4-BE49-F238E27FC236}">
                <a16:creationId xmlns:a16="http://schemas.microsoft.com/office/drawing/2014/main" id="{61606A73-EDF1-45E0-9386-A3FEC3E1CD07}"/>
              </a:ext>
            </a:extLst>
          </p:cNvPr>
          <p:cNvSpPr>
            <a:spLocks noChangeArrowheads="1"/>
          </p:cNvSpPr>
          <p:nvPr/>
        </p:nvSpPr>
        <p:spPr bwMode="auto">
          <a:xfrm>
            <a:off x="7972425" y="3584357"/>
            <a:ext cx="298450" cy="16192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0" name="Oval 308">
            <a:extLst>
              <a:ext uri="{FF2B5EF4-FFF2-40B4-BE49-F238E27FC236}">
                <a16:creationId xmlns:a16="http://schemas.microsoft.com/office/drawing/2014/main" id="{A3BB6032-F5E0-4B0F-9B40-656A123CB4E2}"/>
              </a:ext>
            </a:extLst>
          </p:cNvPr>
          <p:cNvSpPr>
            <a:spLocks noChangeArrowheads="1"/>
          </p:cNvSpPr>
          <p:nvPr/>
        </p:nvSpPr>
        <p:spPr bwMode="auto">
          <a:xfrm>
            <a:off x="1717675" y="3312894"/>
            <a:ext cx="1296988" cy="1296988"/>
          </a:xfrm>
          <a:prstGeom prst="ellipse">
            <a:avLst/>
          </a:prstGeom>
          <a:solidFill>
            <a:srgbClr val="66FF66"/>
          </a:solidFill>
          <a:ln w="19050">
            <a:solidFill>
              <a:srgbClr val="000000"/>
            </a:solidFill>
            <a:round/>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311" name="Group 309">
            <a:extLst>
              <a:ext uri="{FF2B5EF4-FFF2-40B4-BE49-F238E27FC236}">
                <a16:creationId xmlns:a16="http://schemas.microsoft.com/office/drawing/2014/main" id="{565E0FC0-AFC2-4D7A-9D62-62B6160AE1B0}"/>
              </a:ext>
            </a:extLst>
          </p:cNvPr>
          <p:cNvGrpSpPr>
            <a:grpSpLocks/>
          </p:cNvGrpSpPr>
          <p:nvPr/>
        </p:nvGrpSpPr>
        <p:grpSpPr bwMode="auto">
          <a:xfrm>
            <a:off x="2100263" y="3422432"/>
            <a:ext cx="457200" cy="457200"/>
            <a:chOff x="2351" y="2975"/>
            <a:chExt cx="481" cy="433"/>
          </a:xfrm>
        </p:grpSpPr>
        <p:sp>
          <p:nvSpPr>
            <p:cNvPr id="312" name="Rectangle 310">
              <a:extLst>
                <a:ext uri="{FF2B5EF4-FFF2-40B4-BE49-F238E27FC236}">
                  <a16:creationId xmlns:a16="http://schemas.microsoft.com/office/drawing/2014/main" id="{7918042E-F28F-47EE-8071-1AACBFA1E980}"/>
                </a:ext>
              </a:extLst>
            </p:cNvPr>
            <p:cNvSpPr>
              <a:spLocks noChangeArrowheads="1"/>
            </p:cNvSpPr>
            <p:nvPr/>
          </p:nvSpPr>
          <p:spPr bwMode="auto">
            <a:xfrm rot="-5400000">
              <a:off x="2377" y="2953"/>
              <a:ext cx="431" cy="479"/>
            </a:xfrm>
            <a:prstGeom prst="rect">
              <a:avLst/>
            </a:prstGeom>
            <a:solidFill>
              <a:srgbClr val="CCECFF"/>
            </a:solidFill>
            <a:ln w="19050">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3" name="Line 311">
              <a:extLst>
                <a:ext uri="{FF2B5EF4-FFF2-40B4-BE49-F238E27FC236}">
                  <a16:creationId xmlns:a16="http://schemas.microsoft.com/office/drawing/2014/main" id="{0B43997C-E63B-4307-A0BE-8AFDB3E6A3BD}"/>
                </a:ext>
              </a:extLst>
            </p:cNvPr>
            <p:cNvSpPr>
              <a:spLocks noChangeShapeType="1"/>
            </p:cNvSpPr>
            <p:nvPr/>
          </p:nvSpPr>
          <p:spPr bwMode="auto">
            <a:xfrm rot="10800000">
              <a:off x="2351" y="3321"/>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4" name="Line 312">
              <a:extLst>
                <a:ext uri="{FF2B5EF4-FFF2-40B4-BE49-F238E27FC236}">
                  <a16:creationId xmlns:a16="http://schemas.microsoft.com/office/drawing/2014/main" id="{E0C63662-9D9A-44E7-87F5-4AFC43AFF471}"/>
                </a:ext>
              </a:extLst>
            </p:cNvPr>
            <p:cNvSpPr>
              <a:spLocks noChangeShapeType="1"/>
            </p:cNvSpPr>
            <p:nvPr/>
          </p:nvSpPr>
          <p:spPr bwMode="auto">
            <a:xfrm rot="10800000">
              <a:off x="2351" y="3234"/>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5" name="Line 313">
              <a:extLst>
                <a:ext uri="{FF2B5EF4-FFF2-40B4-BE49-F238E27FC236}">
                  <a16:creationId xmlns:a16="http://schemas.microsoft.com/office/drawing/2014/main" id="{F3C7E46D-3713-4C78-AD25-CB440A5D447B}"/>
                </a:ext>
              </a:extLst>
            </p:cNvPr>
            <p:cNvSpPr>
              <a:spLocks noChangeShapeType="1"/>
            </p:cNvSpPr>
            <p:nvPr/>
          </p:nvSpPr>
          <p:spPr bwMode="auto">
            <a:xfrm rot="10800000">
              <a:off x="2351" y="3148"/>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6" name="Line 314">
              <a:extLst>
                <a:ext uri="{FF2B5EF4-FFF2-40B4-BE49-F238E27FC236}">
                  <a16:creationId xmlns:a16="http://schemas.microsoft.com/office/drawing/2014/main" id="{D64F0838-D442-4C82-9CAE-3C23D7646132}"/>
                </a:ext>
              </a:extLst>
            </p:cNvPr>
            <p:cNvSpPr>
              <a:spLocks noChangeShapeType="1"/>
            </p:cNvSpPr>
            <p:nvPr/>
          </p:nvSpPr>
          <p:spPr bwMode="auto">
            <a:xfrm rot="10800000">
              <a:off x="2351" y="3061"/>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7" name="Line 315">
              <a:extLst>
                <a:ext uri="{FF2B5EF4-FFF2-40B4-BE49-F238E27FC236}">
                  <a16:creationId xmlns:a16="http://schemas.microsoft.com/office/drawing/2014/main" id="{A825FB59-A8C2-4A8C-B7B9-93BD35889E66}"/>
                </a:ext>
              </a:extLst>
            </p:cNvPr>
            <p:cNvSpPr>
              <a:spLocks noChangeShapeType="1"/>
            </p:cNvSpPr>
            <p:nvPr/>
          </p:nvSpPr>
          <p:spPr bwMode="auto">
            <a:xfrm rot="5400000">
              <a:off x="2519"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8" name="Line 316">
              <a:extLst>
                <a:ext uri="{FF2B5EF4-FFF2-40B4-BE49-F238E27FC236}">
                  <a16:creationId xmlns:a16="http://schemas.microsoft.com/office/drawing/2014/main" id="{B756FAC0-6644-4BAA-9EFB-47C184B86083}"/>
                </a:ext>
              </a:extLst>
            </p:cNvPr>
            <p:cNvSpPr>
              <a:spLocks noChangeShapeType="1"/>
            </p:cNvSpPr>
            <p:nvPr/>
          </p:nvSpPr>
          <p:spPr bwMode="auto">
            <a:xfrm rot="5400000">
              <a:off x="2423"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9" name="Line 317">
              <a:extLst>
                <a:ext uri="{FF2B5EF4-FFF2-40B4-BE49-F238E27FC236}">
                  <a16:creationId xmlns:a16="http://schemas.microsoft.com/office/drawing/2014/main" id="{D5E47FB0-BC90-4032-8315-614ED5EE98AD}"/>
                </a:ext>
              </a:extLst>
            </p:cNvPr>
            <p:cNvSpPr>
              <a:spLocks noChangeShapeType="1"/>
            </p:cNvSpPr>
            <p:nvPr/>
          </p:nvSpPr>
          <p:spPr bwMode="auto">
            <a:xfrm rot="5400000">
              <a:off x="2327"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20" name="Line 318">
              <a:extLst>
                <a:ext uri="{FF2B5EF4-FFF2-40B4-BE49-F238E27FC236}">
                  <a16:creationId xmlns:a16="http://schemas.microsoft.com/office/drawing/2014/main" id="{C8604BF2-0EA4-4F53-8722-05C469560AF8}"/>
                </a:ext>
              </a:extLst>
            </p:cNvPr>
            <p:cNvSpPr>
              <a:spLocks noChangeShapeType="1"/>
            </p:cNvSpPr>
            <p:nvPr/>
          </p:nvSpPr>
          <p:spPr bwMode="auto">
            <a:xfrm rot="5400000">
              <a:off x="2231"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321" name="Group 319">
            <a:extLst>
              <a:ext uri="{FF2B5EF4-FFF2-40B4-BE49-F238E27FC236}">
                <a16:creationId xmlns:a16="http://schemas.microsoft.com/office/drawing/2014/main" id="{12E29BF6-8139-4DE3-A97F-14FB8B736B12}"/>
              </a:ext>
            </a:extLst>
          </p:cNvPr>
          <p:cNvGrpSpPr>
            <a:grpSpLocks/>
          </p:cNvGrpSpPr>
          <p:nvPr/>
        </p:nvGrpSpPr>
        <p:grpSpPr bwMode="auto">
          <a:xfrm>
            <a:off x="1995488" y="3974882"/>
            <a:ext cx="730250" cy="457200"/>
            <a:chOff x="1296" y="768"/>
            <a:chExt cx="556" cy="336"/>
          </a:xfrm>
        </p:grpSpPr>
        <p:sp>
          <p:nvSpPr>
            <p:cNvPr id="322" name="Rectangle 320">
              <a:extLst>
                <a:ext uri="{FF2B5EF4-FFF2-40B4-BE49-F238E27FC236}">
                  <a16:creationId xmlns:a16="http://schemas.microsoft.com/office/drawing/2014/main" id="{A39A79CF-7EB3-4968-ADB4-8011E52DE783}"/>
                </a:ext>
              </a:extLst>
            </p:cNvPr>
            <p:cNvSpPr>
              <a:spLocks noChangeArrowheads="1"/>
            </p:cNvSpPr>
            <p:nvPr/>
          </p:nvSpPr>
          <p:spPr bwMode="auto">
            <a:xfrm>
              <a:off x="1296" y="768"/>
              <a:ext cx="556" cy="336"/>
            </a:xfrm>
            <a:prstGeom prst="rect">
              <a:avLst/>
            </a:prstGeom>
            <a:solidFill>
              <a:srgbClr val="FFFF99"/>
            </a:solidFill>
            <a:ln w="12700">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1" lang="zh-CN"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323" name="Group 321">
              <a:extLst>
                <a:ext uri="{FF2B5EF4-FFF2-40B4-BE49-F238E27FC236}">
                  <a16:creationId xmlns:a16="http://schemas.microsoft.com/office/drawing/2014/main" id="{524086B4-FAEE-4C2F-B0B9-EF2C88D8DC6F}"/>
                </a:ext>
              </a:extLst>
            </p:cNvPr>
            <p:cNvGrpSpPr>
              <a:grpSpLocks/>
            </p:cNvGrpSpPr>
            <p:nvPr/>
          </p:nvGrpSpPr>
          <p:grpSpPr bwMode="auto">
            <a:xfrm>
              <a:off x="1367" y="829"/>
              <a:ext cx="393" cy="214"/>
              <a:chOff x="2928" y="3744"/>
              <a:chExt cx="528" cy="336"/>
            </a:xfrm>
          </p:grpSpPr>
          <p:grpSp>
            <p:nvGrpSpPr>
              <p:cNvPr id="324" name="Group 322">
                <a:extLst>
                  <a:ext uri="{FF2B5EF4-FFF2-40B4-BE49-F238E27FC236}">
                    <a16:creationId xmlns:a16="http://schemas.microsoft.com/office/drawing/2014/main" id="{CC6833D7-1A91-49E9-A213-CA78D641303D}"/>
                  </a:ext>
                </a:extLst>
              </p:cNvPr>
              <p:cNvGrpSpPr>
                <a:grpSpLocks/>
              </p:cNvGrpSpPr>
              <p:nvPr/>
            </p:nvGrpSpPr>
            <p:grpSpPr bwMode="auto">
              <a:xfrm>
                <a:off x="3024" y="3744"/>
                <a:ext cx="432" cy="240"/>
                <a:chOff x="2736" y="3648"/>
                <a:chExt cx="432" cy="240"/>
              </a:xfrm>
            </p:grpSpPr>
            <p:grpSp>
              <p:nvGrpSpPr>
                <p:cNvPr id="339" name="Group 323">
                  <a:extLst>
                    <a:ext uri="{FF2B5EF4-FFF2-40B4-BE49-F238E27FC236}">
                      <a16:creationId xmlns:a16="http://schemas.microsoft.com/office/drawing/2014/main" id="{FB0D4B6E-7645-44B6-9E1B-E530C23E911F}"/>
                    </a:ext>
                  </a:extLst>
                </p:cNvPr>
                <p:cNvGrpSpPr>
                  <a:grpSpLocks/>
                </p:cNvGrpSpPr>
                <p:nvPr/>
              </p:nvGrpSpPr>
              <p:grpSpPr bwMode="auto">
                <a:xfrm>
                  <a:off x="2736" y="3648"/>
                  <a:ext cx="432" cy="240"/>
                  <a:chOff x="2592" y="3504"/>
                  <a:chExt cx="576" cy="384"/>
                </a:xfrm>
              </p:grpSpPr>
              <p:sp>
                <p:nvSpPr>
                  <p:cNvPr id="341" name="Rectangle 324">
                    <a:extLst>
                      <a:ext uri="{FF2B5EF4-FFF2-40B4-BE49-F238E27FC236}">
                        <a16:creationId xmlns:a16="http://schemas.microsoft.com/office/drawing/2014/main" id="{3AEF0EBE-5554-4249-A0BB-AC99FE9D9B8F}"/>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2" name="Freeform 325">
                    <a:extLst>
                      <a:ext uri="{FF2B5EF4-FFF2-40B4-BE49-F238E27FC236}">
                        <a16:creationId xmlns:a16="http://schemas.microsoft.com/office/drawing/2014/main" id="{855B7D23-0D9F-4E2E-9619-F3FF9AC9CE8B}"/>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3" name="Line 326">
                    <a:extLst>
                      <a:ext uri="{FF2B5EF4-FFF2-40B4-BE49-F238E27FC236}">
                        <a16:creationId xmlns:a16="http://schemas.microsoft.com/office/drawing/2014/main" id="{A30D64E6-7A87-42E4-8260-B9B9F1953EF9}"/>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4" name="Line 327">
                    <a:extLst>
                      <a:ext uri="{FF2B5EF4-FFF2-40B4-BE49-F238E27FC236}">
                        <a16:creationId xmlns:a16="http://schemas.microsoft.com/office/drawing/2014/main" id="{4F10D8AB-DF5A-49AF-BDF9-F61A49A4BDAB}"/>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40" name="Line 328">
                  <a:extLst>
                    <a:ext uri="{FF2B5EF4-FFF2-40B4-BE49-F238E27FC236}">
                      <a16:creationId xmlns:a16="http://schemas.microsoft.com/office/drawing/2014/main" id="{DCE29811-F542-45B6-9196-3B899252D72C}"/>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325" name="Group 329">
                <a:extLst>
                  <a:ext uri="{FF2B5EF4-FFF2-40B4-BE49-F238E27FC236}">
                    <a16:creationId xmlns:a16="http://schemas.microsoft.com/office/drawing/2014/main" id="{976836B3-FA27-4F15-AEE9-10DDD4098D75}"/>
                  </a:ext>
                </a:extLst>
              </p:cNvPr>
              <p:cNvGrpSpPr>
                <a:grpSpLocks/>
              </p:cNvGrpSpPr>
              <p:nvPr/>
            </p:nvGrpSpPr>
            <p:grpSpPr bwMode="auto">
              <a:xfrm>
                <a:off x="2976" y="3792"/>
                <a:ext cx="432" cy="240"/>
                <a:chOff x="2736" y="3648"/>
                <a:chExt cx="432" cy="240"/>
              </a:xfrm>
            </p:grpSpPr>
            <p:grpSp>
              <p:nvGrpSpPr>
                <p:cNvPr id="333" name="Group 330">
                  <a:extLst>
                    <a:ext uri="{FF2B5EF4-FFF2-40B4-BE49-F238E27FC236}">
                      <a16:creationId xmlns:a16="http://schemas.microsoft.com/office/drawing/2014/main" id="{76D0E432-2868-4B7C-A6DC-701B9D46CF39}"/>
                    </a:ext>
                  </a:extLst>
                </p:cNvPr>
                <p:cNvGrpSpPr>
                  <a:grpSpLocks/>
                </p:cNvGrpSpPr>
                <p:nvPr/>
              </p:nvGrpSpPr>
              <p:grpSpPr bwMode="auto">
                <a:xfrm>
                  <a:off x="2736" y="3648"/>
                  <a:ext cx="432" cy="240"/>
                  <a:chOff x="2592" y="3504"/>
                  <a:chExt cx="576" cy="384"/>
                </a:xfrm>
              </p:grpSpPr>
              <p:sp>
                <p:nvSpPr>
                  <p:cNvPr id="335" name="Rectangle 331">
                    <a:extLst>
                      <a:ext uri="{FF2B5EF4-FFF2-40B4-BE49-F238E27FC236}">
                        <a16:creationId xmlns:a16="http://schemas.microsoft.com/office/drawing/2014/main" id="{AE3B4A09-9EB1-4079-9709-C22852111A86}"/>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6" name="Freeform 332">
                    <a:extLst>
                      <a:ext uri="{FF2B5EF4-FFF2-40B4-BE49-F238E27FC236}">
                        <a16:creationId xmlns:a16="http://schemas.microsoft.com/office/drawing/2014/main" id="{0421DEFA-E12F-4AF5-9C36-D53EAA4E00DB}"/>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7" name="Line 333">
                    <a:extLst>
                      <a:ext uri="{FF2B5EF4-FFF2-40B4-BE49-F238E27FC236}">
                        <a16:creationId xmlns:a16="http://schemas.microsoft.com/office/drawing/2014/main" id="{49ED7BDD-8960-42D0-BA69-25F294186824}"/>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8" name="Line 334">
                    <a:extLst>
                      <a:ext uri="{FF2B5EF4-FFF2-40B4-BE49-F238E27FC236}">
                        <a16:creationId xmlns:a16="http://schemas.microsoft.com/office/drawing/2014/main" id="{2FB470A4-32C2-48F3-AD4E-E2C373DF6F8A}"/>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34" name="Line 335">
                  <a:extLst>
                    <a:ext uri="{FF2B5EF4-FFF2-40B4-BE49-F238E27FC236}">
                      <a16:creationId xmlns:a16="http://schemas.microsoft.com/office/drawing/2014/main" id="{E0D366AC-2D52-4496-9F77-311D7A1BCEFE}"/>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326" name="Group 336">
                <a:extLst>
                  <a:ext uri="{FF2B5EF4-FFF2-40B4-BE49-F238E27FC236}">
                    <a16:creationId xmlns:a16="http://schemas.microsoft.com/office/drawing/2014/main" id="{CB5DDED3-310C-476A-9BF9-6F0485201106}"/>
                  </a:ext>
                </a:extLst>
              </p:cNvPr>
              <p:cNvGrpSpPr>
                <a:grpSpLocks/>
              </p:cNvGrpSpPr>
              <p:nvPr/>
            </p:nvGrpSpPr>
            <p:grpSpPr bwMode="auto">
              <a:xfrm>
                <a:off x="2928" y="3840"/>
                <a:ext cx="432" cy="240"/>
                <a:chOff x="2736" y="3648"/>
                <a:chExt cx="432" cy="240"/>
              </a:xfrm>
            </p:grpSpPr>
            <p:grpSp>
              <p:nvGrpSpPr>
                <p:cNvPr id="327" name="Group 337">
                  <a:extLst>
                    <a:ext uri="{FF2B5EF4-FFF2-40B4-BE49-F238E27FC236}">
                      <a16:creationId xmlns:a16="http://schemas.microsoft.com/office/drawing/2014/main" id="{994652BC-1539-4A89-B33F-5DAAC49BC365}"/>
                    </a:ext>
                  </a:extLst>
                </p:cNvPr>
                <p:cNvGrpSpPr>
                  <a:grpSpLocks/>
                </p:cNvGrpSpPr>
                <p:nvPr/>
              </p:nvGrpSpPr>
              <p:grpSpPr bwMode="auto">
                <a:xfrm>
                  <a:off x="2736" y="3648"/>
                  <a:ext cx="432" cy="240"/>
                  <a:chOff x="2592" y="3504"/>
                  <a:chExt cx="576" cy="384"/>
                </a:xfrm>
              </p:grpSpPr>
              <p:sp>
                <p:nvSpPr>
                  <p:cNvPr id="329" name="Rectangle 338">
                    <a:extLst>
                      <a:ext uri="{FF2B5EF4-FFF2-40B4-BE49-F238E27FC236}">
                        <a16:creationId xmlns:a16="http://schemas.microsoft.com/office/drawing/2014/main" id="{46D25053-C746-4887-AACD-E861371285A4}"/>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0" name="Freeform 339">
                    <a:extLst>
                      <a:ext uri="{FF2B5EF4-FFF2-40B4-BE49-F238E27FC236}">
                        <a16:creationId xmlns:a16="http://schemas.microsoft.com/office/drawing/2014/main" id="{FAB9395E-33D8-4902-A93A-42378E0B61EA}"/>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1" name="Line 340">
                    <a:extLst>
                      <a:ext uri="{FF2B5EF4-FFF2-40B4-BE49-F238E27FC236}">
                        <a16:creationId xmlns:a16="http://schemas.microsoft.com/office/drawing/2014/main" id="{076C992A-836F-4D06-8D64-9E179A7D0AC3}"/>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2" name="Line 341">
                    <a:extLst>
                      <a:ext uri="{FF2B5EF4-FFF2-40B4-BE49-F238E27FC236}">
                        <a16:creationId xmlns:a16="http://schemas.microsoft.com/office/drawing/2014/main" id="{8A767B4B-5C3C-43ED-A7FE-EDE4B8AD1D0E}"/>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28" name="Line 342">
                  <a:extLst>
                    <a:ext uri="{FF2B5EF4-FFF2-40B4-BE49-F238E27FC236}">
                      <a16:creationId xmlns:a16="http://schemas.microsoft.com/office/drawing/2014/main" id="{7D2D0093-4017-4F9E-8D96-1FC2EFE4C812}"/>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grpSp>
      <p:sp>
        <p:nvSpPr>
          <p:cNvPr id="345" name="Line 343">
            <a:extLst>
              <a:ext uri="{FF2B5EF4-FFF2-40B4-BE49-F238E27FC236}">
                <a16:creationId xmlns:a16="http://schemas.microsoft.com/office/drawing/2014/main" id="{1EE7A13C-D44F-4009-ACE1-BD106FAAA45C}"/>
              </a:ext>
            </a:extLst>
          </p:cNvPr>
          <p:cNvSpPr>
            <a:spLocks noChangeShapeType="1"/>
          </p:cNvSpPr>
          <p:nvPr/>
        </p:nvSpPr>
        <p:spPr bwMode="auto">
          <a:xfrm flipV="1">
            <a:off x="8042275" y="3638332"/>
            <a:ext cx="119063" cy="741362"/>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46" name="Line 344">
            <a:extLst>
              <a:ext uri="{FF2B5EF4-FFF2-40B4-BE49-F238E27FC236}">
                <a16:creationId xmlns:a16="http://schemas.microsoft.com/office/drawing/2014/main" id="{31A8E691-8D32-4678-A007-6F9306A59491}"/>
              </a:ext>
            </a:extLst>
          </p:cNvPr>
          <p:cNvSpPr>
            <a:spLocks noChangeShapeType="1"/>
          </p:cNvSpPr>
          <p:nvPr/>
        </p:nvSpPr>
        <p:spPr bwMode="auto">
          <a:xfrm flipV="1">
            <a:off x="1641475" y="4303494"/>
            <a:ext cx="609600" cy="609600"/>
          </a:xfrm>
          <a:prstGeom prst="line">
            <a:avLst/>
          </a:prstGeom>
          <a:noFill/>
          <a:ln w="12700">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47" name="Line 345">
            <a:extLst>
              <a:ext uri="{FF2B5EF4-FFF2-40B4-BE49-F238E27FC236}">
                <a16:creationId xmlns:a16="http://schemas.microsoft.com/office/drawing/2014/main" id="{17EAF250-8BCC-4383-8742-76F6ADA56BEA}"/>
              </a:ext>
            </a:extLst>
          </p:cNvPr>
          <p:cNvSpPr>
            <a:spLocks noChangeShapeType="1"/>
          </p:cNvSpPr>
          <p:nvPr/>
        </p:nvSpPr>
        <p:spPr bwMode="auto">
          <a:xfrm flipV="1">
            <a:off x="701675" y="3828832"/>
            <a:ext cx="173038" cy="876300"/>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48" name="Text Box 346">
            <a:extLst>
              <a:ext uri="{FF2B5EF4-FFF2-40B4-BE49-F238E27FC236}">
                <a16:creationId xmlns:a16="http://schemas.microsoft.com/office/drawing/2014/main" id="{DBE64683-38BF-447B-BB37-033AE45C5980}"/>
              </a:ext>
            </a:extLst>
          </p:cNvPr>
          <p:cNvSpPr txBox="1">
            <a:spLocks noChangeArrowheads="1"/>
          </p:cNvSpPr>
          <p:nvPr/>
        </p:nvSpPr>
        <p:spPr bwMode="auto">
          <a:xfrm>
            <a:off x="193675" y="4647982"/>
            <a:ext cx="1104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用户代理</a:t>
            </a:r>
          </a:p>
        </p:txBody>
      </p:sp>
      <p:sp>
        <p:nvSpPr>
          <p:cNvPr id="349" name="Text Box 347">
            <a:extLst>
              <a:ext uri="{FF2B5EF4-FFF2-40B4-BE49-F238E27FC236}">
                <a16:creationId xmlns:a16="http://schemas.microsoft.com/office/drawing/2014/main" id="{2022CF92-33F9-4C41-B53A-E8AEE1180B22}"/>
              </a:ext>
            </a:extLst>
          </p:cNvPr>
          <p:cNvSpPr txBox="1">
            <a:spLocks noChangeArrowheads="1"/>
          </p:cNvSpPr>
          <p:nvPr/>
        </p:nvSpPr>
        <p:spPr bwMode="auto">
          <a:xfrm>
            <a:off x="8239125" y="2904907"/>
            <a:ext cx="874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接收方</a:t>
            </a:r>
          </a:p>
        </p:txBody>
      </p:sp>
      <p:sp>
        <p:nvSpPr>
          <p:cNvPr id="350" name="Line 348">
            <a:extLst>
              <a:ext uri="{FF2B5EF4-FFF2-40B4-BE49-F238E27FC236}">
                <a16:creationId xmlns:a16="http://schemas.microsoft.com/office/drawing/2014/main" id="{23669044-B436-4D71-9201-B2BB40178337}"/>
              </a:ext>
            </a:extLst>
          </p:cNvPr>
          <p:cNvSpPr>
            <a:spLocks noChangeShapeType="1"/>
          </p:cNvSpPr>
          <p:nvPr/>
        </p:nvSpPr>
        <p:spPr bwMode="auto">
          <a:xfrm flipV="1">
            <a:off x="6061075" y="4565432"/>
            <a:ext cx="595313" cy="403225"/>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51" name="Line 349">
            <a:extLst>
              <a:ext uri="{FF2B5EF4-FFF2-40B4-BE49-F238E27FC236}">
                <a16:creationId xmlns:a16="http://schemas.microsoft.com/office/drawing/2014/main" id="{5241720D-EE15-4C63-9FCD-2D0EC75E96CC}"/>
              </a:ext>
            </a:extLst>
          </p:cNvPr>
          <p:cNvSpPr>
            <a:spLocks noChangeShapeType="1"/>
          </p:cNvSpPr>
          <p:nvPr/>
        </p:nvSpPr>
        <p:spPr bwMode="auto">
          <a:xfrm flipH="1" flipV="1">
            <a:off x="2555875" y="4608294"/>
            <a:ext cx="438150" cy="371475"/>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52" name="Rectangle 350">
            <a:extLst>
              <a:ext uri="{FF2B5EF4-FFF2-40B4-BE49-F238E27FC236}">
                <a16:creationId xmlns:a16="http://schemas.microsoft.com/office/drawing/2014/main" id="{07BC0633-369E-4440-9886-95D433D7E7DF}"/>
              </a:ext>
            </a:extLst>
          </p:cNvPr>
          <p:cNvSpPr>
            <a:spLocks noChangeArrowheads="1"/>
          </p:cNvSpPr>
          <p:nvPr/>
        </p:nvSpPr>
        <p:spPr bwMode="auto">
          <a:xfrm>
            <a:off x="346075" y="1407894"/>
            <a:ext cx="381000" cy="990600"/>
          </a:xfrm>
          <a:prstGeom prst="rect">
            <a:avLst/>
          </a:prstGeom>
          <a:solidFill>
            <a:srgbClr val="FFFF99"/>
          </a:solidFill>
          <a:ln w="9525">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53" name="Text Box 351">
            <a:extLst>
              <a:ext uri="{FF2B5EF4-FFF2-40B4-BE49-F238E27FC236}">
                <a16:creationId xmlns:a16="http://schemas.microsoft.com/office/drawing/2014/main" id="{545A0E06-4061-4233-AB80-FE1FB9E78C5C}"/>
              </a:ext>
            </a:extLst>
          </p:cNvPr>
          <p:cNvSpPr txBox="1">
            <a:spLocks noChangeArrowheads="1"/>
          </p:cNvSpPr>
          <p:nvPr/>
        </p:nvSpPr>
        <p:spPr bwMode="auto">
          <a:xfrm>
            <a:off x="347663" y="1417419"/>
            <a:ext cx="4127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户</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代</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理</a:t>
            </a:r>
          </a:p>
        </p:txBody>
      </p:sp>
      <p:sp>
        <p:nvSpPr>
          <p:cNvPr id="354" name="Rectangle 352">
            <a:extLst>
              <a:ext uri="{FF2B5EF4-FFF2-40B4-BE49-F238E27FC236}">
                <a16:creationId xmlns:a16="http://schemas.microsoft.com/office/drawing/2014/main" id="{64464936-E707-42A4-B796-42A5AA1492FC}"/>
              </a:ext>
            </a:extLst>
          </p:cNvPr>
          <p:cNvSpPr>
            <a:spLocks noChangeArrowheads="1"/>
          </p:cNvSpPr>
          <p:nvPr/>
        </p:nvSpPr>
        <p:spPr bwMode="auto">
          <a:xfrm>
            <a:off x="8339138" y="1407894"/>
            <a:ext cx="381000" cy="990600"/>
          </a:xfrm>
          <a:prstGeom prst="rect">
            <a:avLst/>
          </a:prstGeom>
          <a:solidFill>
            <a:srgbClr val="FFFF99"/>
          </a:solidFill>
          <a:ln w="9525">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55" name="Text Box 353">
            <a:extLst>
              <a:ext uri="{FF2B5EF4-FFF2-40B4-BE49-F238E27FC236}">
                <a16:creationId xmlns:a16="http://schemas.microsoft.com/office/drawing/2014/main" id="{2B97C800-1B23-43C5-81C7-AC2321F23EA9}"/>
              </a:ext>
            </a:extLst>
          </p:cNvPr>
          <p:cNvSpPr txBox="1">
            <a:spLocks noChangeArrowheads="1"/>
          </p:cNvSpPr>
          <p:nvPr/>
        </p:nvSpPr>
        <p:spPr bwMode="auto">
          <a:xfrm>
            <a:off x="8340725" y="1417419"/>
            <a:ext cx="4127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户</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代</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理</a:t>
            </a:r>
          </a:p>
        </p:txBody>
      </p:sp>
      <p:sp>
        <p:nvSpPr>
          <p:cNvPr id="356" name="Oval 354">
            <a:extLst>
              <a:ext uri="{FF2B5EF4-FFF2-40B4-BE49-F238E27FC236}">
                <a16:creationId xmlns:a16="http://schemas.microsoft.com/office/drawing/2014/main" id="{61A444D1-9BC8-407F-BE5D-6F4EB3FA83BE}"/>
              </a:ext>
            </a:extLst>
          </p:cNvPr>
          <p:cNvSpPr>
            <a:spLocks noChangeArrowheads="1"/>
          </p:cNvSpPr>
          <p:nvPr/>
        </p:nvSpPr>
        <p:spPr bwMode="auto">
          <a:xfrm>
            <a:off x="1924050" y="1525369"/>
            <a:ext cx="762000" cy="762000"/>
          </a:xfrm>
          <a:prstGeom prst="ellipse">
            <a:avLst/>
          </a:prstGeom>
          <a:solidFill>
            <a:srgbClr val="66FF66"/>
          </a:solidFill>
          <a:ln w="9525">
            <a:solidFill>
              <a:srgbClr val="000000"/>
            </a:solidFill>
            <a:round/>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57" name="Text Box 355">
            <a:extLst>
              <a:ext uri="{FF2B5EF4-FFF2-40B4-BE49-F238E27FC236}">
                <a16:creationId xmlns:a16="http://schemas.microsoft.com/office/drawing/2014/main" id="{E2FAEC0C-10F2-4CBF-8E31-2876320BAAAE}"/>
              </a:ext>
            </a:extLst>
          </p:cNvPr>
          <p:cNvSpPr txBox="1">
            <a:spLocks noChangeArrowheads="1"/>
          </p:cNvSpPr>
          <p:nvPr/>
        </p:nvSpPr>
        <p:spPr bwMode="auto">
          <a:xfrm>
            <a:off x="1860550" y="1523782"/>
            <a:ext cx="8747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  </a:t>
            </a:r>
            <a:r>
              <a:rPr kumimoji="1" lang="zh-CN" altLang="en-US" sz="1800" b="1">
                <a:solidFill>
                  <a:srgbClr val="000000"/>
                </a:solidFill>
                <a:latin typeface="Comic Sans MS" panose="030F0702030302020204" pitchFamily="66" charset="0"/>
                <a:ea typeface="微软雅黑" panose="020B0503020204020204" pitchFamily="34" charset="-122"/>
              </a:rPr>
              <a:t>邮件</a:t>
            </a:r>
          </a:p>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服务器</a:t>
            </a:r>
          </a:p>
        </p:txBody>
      </p:sp>
      <p:sp>
        <p:nvSpPr>
          <p:cNvPr id="358" name="Oval 356">
            <a:extLst>
              <a:ext uri="{FF2B5EF4-FFF2-40B4-BE49-F238E27FC236}">
                <a16:creationId xmlns:a16="http://schemas.microsoft.com/office/drawing/2014/main" id="{8D9E9935-4447-4F26-B2EA-D82FCA78C098}"/>
              </a:ext>
            </a:extLst>
          </p:cNvPr>
          <p:cNvSpPr>
            <a:spLocks noChangeArrowheads="1"/>
          </p:cNvSpPr>
          <p:nvPr/>
        </p:nvSpPr>
        <p:spPr bwMode="auto">
          <a:xfrm>
            <a:off x="6419850" y="1525369"/>
            <a:ext cx="762000" cy="762000"/>
          </a:xfrm>
          <a:prstGeom prst="ellipse">
            <a:avLst/>
          </a:prstGeom>
          <a:solidFill>
            <a:srgbClr val="66FF66"/>
          </a:solidFill>
          <a:ln w="9525">
            <a:solidFill>
              <a:srgbClr val="000000"/>
            </a:solidFill>
            <a:round/>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59" name="Text Box 357">
            <a:extLst>
              <a:ext uri="{FF2B5EF4-FFF2-40B4-BE49-F238E27FC236}">
                <a16:creationId xmlns:a16="http://schemas.microsoft.com/office/drawing/2014/main" id="{6ABBBBDA-3C17-4822-A612-2520BC240704}"/>
              </a:ext>
            </a:extLst>
          </p:cNvPr>
          <p:cNvSpPr txBox="1">
            <a:spLocks noChangeArrowheads="1"/>
          </p:cNvSpPr>
          <p:nvPr/>
        </p:nvSpPr>
        <p:spPr bwMode="auto">
          <a:xfrm>
            <a:off x="6392863" y="1523782"/>
            <a:ext cx="874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  </a:t>
            </a:r>
            <a:r>
              <a:rPr kumimoji="1" lang="zh-CN" altLang="en-US" sz="1800" b="1">
                <a:solidFill>
                  <a:srgbClr val="000000"/>
                </a:solidFill>
                <a:latin typeface="Comic Sans MS" panose="030F0702030302020204" pitchFamily="66" charset="0"/>
                <a:ea typeface="微软雅黑" panose="020B0503020204020204" pitchFamily="34" charset="-122"/>
              </a:rPr>
              <a:t>邮件</a:t>
            </a:r>
          </a:p>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服务器</a:t>
            </a:r>
          </a:p>
        </p:txBody>
      </p:sp>
      <p:graphicFrame>
        <p:nvGraphicFramePr>
          <p:cNvPr id="360" name="Object 358">
            <a:extLst>
              <a:ext uri="{FF2B5EF4-FFF2-40B4-BE49-F238E27FC236}">
                <a16:creationId xmlns:a16="http://schemas.microsoft.com/office/drawing/2014/main" id="{5ED1E53F-9DD1-4923-85FA-A23D831573A8}"/>
              </a:ext>
            </a:extLst>
          </p:cNvPr>
          <p:cNvGraphicFramePr>
            <a:graphicFrameLocks noChangeAspect="1"/>
          </p:cNvGraphicFramePr>
          <p:nvPr/>
        </p:nvGraphicFramePr>
        <p:xfrm>
          <a:off x="3425825" y="3338294"/>
          <a:ext cx="2519363" cy="1439863"/>
        </p:xfrm>
        <a:graphic>
          <a:graphicData uri="http://schemas.openxmlformats.org/presentationml/2006/ole">
            <mc:AlternateContent xmlns:mc="http://schemas.openxmlformats.org/markup-compatibility/2006">
              <mc:Choice xmlns:v="urn:schemas-microsoft-com:vml" Requires="v">
                <p:oleObj spid="_x0000_s8196" name="VISIO" r:id="rId3" imgW="1687068" imgH="964692" progId="Visio.Drawing.6">
                  <p:embed/>
                </p:oleObj>
              </mc:Choice>
              <mc:Fallback>
                <p:oleObj name="VISIO" r:id="rId3" imgW="1687068" imgH="964692" progId="Visio.Drawing.6">
                  <p:embed/>
                  <p:pic>
                    <p:nvPicPr>
                      <p:cNvPr id="360" name="Object 358">
                        <a:extLst>
                          <a:ext uri="{FF2B5EF4-FFF2-40B4-BE49-F238E27FC236}">
                            <a16:creationId xmlns:a16="http://schemas.microsoft.com/office/drawing/2014/main" id="{5ED1E53F-9DD1-4923-85FA-A23D831573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5825" y="3338294"/>
                        <a:ext cx="2519363" cy="1439863"/>
                      </a:xfrm>
                      <a:prstGeom prst="rect">
                        <a:avLst/>
                      </a:prstGeom>
                      <a:noFill/>
                      <a:ln>
                        <a:noFill/>
                      </a:ln>
                      <a:effectLst>
                        <a:outerShdw dist="25400" dir="5400000" algn="ctr" rotWithShape="0">
                          <a:srgbClr val="1C1C1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61" name="Text Box 359">
            <a:extLst>
              <a:ext uri="{FF2B5EF4-FFF2-40B4-BE49-F238E27FC236}">
                <a16:creationId xmlns:a16="http://schemas.microsoft.com/office/drawing/2014/main" id="{A2561B38-4E32-4E96-834D-2C91A5637F8B}"/>
              </a:ext>
            </a:extLst>
          </p:cNvPr>
          <p:cNvSpPr txBox="1">
            <a:spLocks noChangeArrowheads="1"/>
          </p:cNvSpPr>
          <p:nvPr/>
        </p:nvSpPr>
        <p:spPr bwMode="auto">
          <a:xfrm>
            <a:off x="4287838" y="3781207"/>
            <a:ext cx="1140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Internet</a:t>
            </a:r>
          </a:p>
        </p:txBody>
      </p:sp>
      <p:grpSp>
        <p:nvGrpSpPr>
          <p:cNvPr id="362" name="Group 361">
            <a:extLst>
              <a:ext uri="{FF2B5EF4-FFF2-40B4-BE49-F238E27FC236}">
                <a16:creationId xmlns:a16="http://schemas.microsoft.com/office/drawing/2014/main" id="{9240EE8B-B627-40F5-A061-6DC44969DCE2}"/>
              </a:ext>
            </a:extLst>
          </p:cNvPr>
          <p:cNvGrpSpPr>
            <a:grpSpLocks/>
          </p:cNvGrpSpPr>
          <p:nvPr/>
        </p:nvGrpSpPr>
        <p:grpSpPr bwMode="auto">
          <a:xfrm>
            <a:off x="727077" y="1214219"/>
            <a:ext cx="1489076" cy="2984500"/>
            <a:chOff x="4272" y="2064"/>
            <a:chExt cx="938" cy="1880"/>
          </a:xfrm>
        </p:grpSpPr>
        <p:sp>
          <p:nvSpPr>
            <p:cNvPr id="363" name="Text Box 362">
              <a:extLst>
                <a:ext uri="{FF2B5EF4-FFF2-40B4-BE49-F238E27FC236}">
                  <a16:creationId xmlns:a16="http://schemas.microsoft.com/office/drawing/2014/main" id="{87E3192A-79EF-4439-BEDA-686B1BB8D0F1}"/>
                </a:ext>
              </a:extLst>
            </p:cNvPr>
            <p:cNvSpPr txBox="1">
              <a:spLocks noChangeArrowheads="1"/>
            </p:cNvSpPr>
            <p:nvPr/>
          </p:nvSpPr>
          <p:spPr bwMode="auto">
            <a:xfrm>
              <a:off x="4351" y="2064"/>
              <a:ext cx="80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a:t>
              </a:r>
              <a:r>
                <a:rPr kumimoji="1" lang="zh-CN" altLang="en-US" sz="1800" b="1">
                  <a:solidFill>
                    <a:srgbClr val="000000"/>
                  </a:solidFill>
                  <a:latin typeface="Comic Sans MS" panose="030F0702030302020204" pitchFamily="66" charset="0"/>
                  <a:ea typeface="微软雅黑" panose="020B0503020204020204" pitchFamily="34" charset="-122"/>
                </a:rPr>
                <a:t>发送邮件</a:t>
              </a:r>
              <a:r>
                <a:rPr kumimoji="1" lang="en-US" altLang="zh-CN" sz="1800" b="1">
                  <a:solidFill>
                    <a:srgbClr val="000000"/>
                  </a:solidFill>
                  <a:latin typeface="Comic Sans MS" panose="030F0702030302020204" pitchFamily="66" charset="0"/>
                  <a:ea typeface="微软雅黑" panose="020B0503020204020204" pitchFamily="34" charset="-122"/>
                </a:rPr>
                <a:t>)</a:t>
              </a:r>
            </a:p>
          </p:txBody>
        </p:sp>
        <p:sp>
          <p:nvSpPr>
            <p:cNvPr id="364" name="Text Box 363">
              <a:extLst>
                <a:ext uri="{FF2B5EF4-FFF2-40B4-BE49-F238E27FC236}">
                  <a16:creationId xmlns:a16="http://schemas.microsoft.com/office/drawing/2014/main" id="{9852375D-8E04-47D4-9D54-1324D8D5B6B4}"/>
                </a:ext>
              </a:extLst>
            </p:cNvPr>
            <p:cNvSpPr txBox="1">
              <a:spLocks noChangeArrowheads="1"/>
            </p:cNvSpPr>
            <p:nvPr/>
          </p:nvSpPr>
          <p:spPr bwMode="auto">
            <a:xfrm>
              <a:off x="4511" y="3408"/>
              <a:ext cx="5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SMTP</a:t>
              </a:r>
            </a:p>
          </p:txBody>
        </p:sp>
        <p:sp>
          <p:nvSpPr>
            <p:cNvPr id="365" name="Freeform 364">
              <a:extLst>
                <a:ext uri="{FF2B5EF4-FFF2-40B4-BE49-F238E27FC236}">
                  <a16:creationId xmlns:a16="http://schemas.microsoft.com/office/drawing/2014/main" id="{E1CF11EE-858E-4ED6-882A-644268D6ECF2}"/>
                </a:ext>
              </a:extLst>
            </p:cNvPr>
            <p:cNvSpPr>
              <a:spLocks/>
            </p:cNvSpPr>
            <p:nvPr/>
          </p:nvSpPr>
          <p:spPr bwMode="auto">
            <a:xfrm>
              <a:off x="4387" y="3631"/>
              <a:ext cx="780" cy="313"/>
            </a:xfrm>
            <a:custGeom>
              <a:avLst/>
              <a:gdLst>
                <a:gd name="T0" fmla="*/ 0 w 780"/>
                <a:gd name="T1" fmla="*/ 99 h 313"/>
                <a:gd name="T2" fmla="*/ 228 w 780"/>
                <a:gd name="T3" fmla="*/ 13 h 313"/>
                <a:gd name="T4" fmla="*/ 444 w 780"/>
                <a:gd name="T5" fmla="*/ 19 h 313"/>
                <a:gd name="T6" fmla="*/ 582 w 780"/>
                <a:gd name="T7" fmla="*/ 67 h 313"/>
                <a:gd name="T8" fmla="*/ 732 w 780"/>
                <a:gd name="T9" fmla="*/ 217 h 313"/>
                <a:gd name="T10" fmla="*/ 780 w 780"/>
                <a:gd name="T11" fmla="*/ 313 h 313"/>
                <a:gd name="T12" fmla="*/ 0 60000 65536"/>
                <a:gd name="T13" fmla="*/ 0 60000 65536"/>
                <a:gd name="T14" fmla="*/ 0 60000 65536"/>
                <a:gd name="T15" fmla="*/ 0 60000 65536"/>
                <a:gd name="T16" fmla="*/ 0 60000 65536"/>
                <a:gd name="T17" fmla="*/ 0 60000 65536"/>
                <a:gd name="T18" fmla="*/ 0 w 780"/>
                <a:gd name="T19" fmla="*/ 0 h 313"/>
                <a:gd name="T20" fmla="*/ 780 w 780"/>
                <a:gd name="T21" fmla="*/ 313 h 313"/>
              </a:gdLst>
              <a:ahLst/>
              <a:cxnLst>
                <a:cxn ang="T12">
                  <a:pos x="T0" y="T1"/>
                </a:cxn>
                <a:cxn ang="T13">
                  <a:pos x="T2" y="T3"/>
                </a:cxn>
                <a:cxn ang="T14">
                  <a:pos x="T4" y="T5"/>
                </a:cxn>
                <a:cxn ang="T15">
                  <a:pos x="T6" y="T7"/>
                </a:cxn>
                <a:cxn ang="T16">
                  <a:pos x="T8" y="T9"/>
                </a:cxn>
                <a:cxn ang="T17">
                  <a:pos x="T10" y="T11"/>
                </a:cxn>
              </a:cxnLst>
              <a:rect l="T18" t="T19" r="T20" b="T21"/>
              <a:pathLst>
                <a:path w="780" h="313">
                  <a:moveTo>
                    <a:pt x="0" y="99"/>
                  </a:moveTo>
                  <a:cubicBezTo>
                    <a:pt x="38" y="85"/>
                    <a:pt x="154" y="26"/>
                    <a:pt x="228" y="13"/>
                  </a:cubicBezTo>
                  <a:cubicBezTo>
                    <a:pt x="302" y="0"/>
                    <a:pt x="385" y="10"/>
                    <a:pt x="444" y="19"/>
                  </a:cubicBezTo>
                  <a:cubicBezTo>
                    <a:pt x="503" y="28"/>
                    <a:pt x="534" y="34"/>
                    <a:pt x="582" y="67"/>
                  </a:cubicBezTo>
                  <a:cubicBezTo>
                    <a:pt x="630" y="100"/>
                    <a:pt x="699" y="176"/>
                    <a:pt x="732" y="217"/>
                  </a:cubicBezTo>
                  <a:cubicBezTo>
                    <a:pt x="765" y="258"/>
                    <a:pt x="768" y="289"/>
                    <a:pt x="780" y="313"/>
                  </a:cubicBezTo>
                </a:path>
              </a:pathLst>
            </a:custGeom>
            <a:noFill/>
            <a:ln w="76200">
              <a:solidFill>
                <a:srgbClr val="FF00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66" name="Line 365">
              <a:extLst>
                <a:ext uri="{FF2B5EF4-FFF2-40B4-BE49-F238E27FC236}">
                  <a16:creationId xmlns:a16="http://schemas.microsoft.com/office/drawing/2014/main" id="{C04B505B-BFFC-4059-B24A-89B912FD9A0B}"/>
                </a:ext>
              </a:extLst>
            </p:cNvPr>
            <p:cNvSpPr>
              <a:spLocks noChangeShapeType="1"/>
            </p:cNvSpPr>
            <p:nvPr/>
          </p:nvSpPr>
          <p:spPr bwMode="auto">
            <a:xfrm>
              <a:off x="4317" y="2477"/>
              <a:ext cx="737" cy="0"/>
            </a:xfrm>
            <a:prstGeom prst="line">
              <a:avLst/>
            </a:prstGeom>
            <a:noFill/>
            <a:ln w="76200">
              <a:solidFill>
                <a:srgbClr val="FF00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67" name="Text Box 366">
              <a:extLst>
                <a:ext uri="{FF2B5EF4-FFF2-40B4-BE49-F238E27FC236}">
                  <a16:creationId xmlns:a16="http://schemas.microsoft.com/office/drawing/2014/main" id="{410A0065-DA6B-4697-9738-C99DCFFAAC98}"/>
                </a:ext>
              </a:extLst>
            </p:cNvPr>
            <p:cNvSpPr txBox="1">
              <a:spLocks noChangeArrowheads="1"/>
            </p:cNvSpPr>
            <p:nvPr/>
          </p:nvSpPr>
          <p:spPr bwMode="auto">
            <a:xfrm>
              <a:off x="4438" y="2228"/>
              <a:ext cx="5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SMTP</a:t>
              </a:r>
            </a:p>
          </p:txBody>
        </p:sp>
        <p:sp>
          <p:nvSpPr>
            <p:cNvPr id="368" name="Text Box 367">
              <a:extLst>
                <a:ext uri="{FF2B5EF4-FFF2-40B4-BE49-F238E27FC236}">
                  <a16:creationId xmlns:a16="http://schemas.microsoft.com/office/drawing/2014/main" id="{34438DA5-813C-43AC-8790-3086BE41C585}"/>
                </a:ext>
              </a:extLst>
            </p:cNvPr>
            <p:cNvSpPr txBox="1">
              <a:spLocks noChangeArrowheads="1"/>
            </p:cNvSpPr>
            <p:nvPr/>
          </p:nvSpPr>
          <p:spPr bwMode="auto">
            <a:xfrm>
              <a:off x="4405" y="3239"/>
              <a:ext cx="80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a:t>
              </a:r>
              <a:r>
                <a:rPr kumimoji="1" lang="zh-CN" altLang="en-US" sz="1800" b="1">
                  <a:solidFill>
                    <a:srgbClr val="000000"/>
                  </a:solidFill>
                  <a:latin typeface="Comic Sans MS" panose="030F0702030302020204" pitchFamily="66" charset="0"/>
                  <a:ea typeface="微软雅黑" panose="020B0503020204020204" pitchFamily="34" charset="-122"/>
                </a:rPr>
                <a:t>发送邮件</a:t>
              </a:r>
              <a:r>
                <a:rPr kumimoji="1" lang="en-US" altLang="zh-CN" sz="1800" b="1">
                  <a:solidFill>
                    <a:srgbClr val="000000"/>
                  </a:solidFill>
                  <a:latin typeface="Comic Sans MS" panose="030F0702030302020204" pitchFamily="66" charset="0"/>
                  <a:ea typeface="微软雅黑" panose="020B0503020204020204" pitchFamily="34" charset="-122"/>
                </a:rPr>
                <a:t>)</a:t>
              </a:r>
            </a:p>
          </p:txBody>
        </p:sp>
        <p:sp>
          <p:nvSpPr>
            <p:cNvPr id="369" name="Text Box 368">
              <a:extLst>
                <a:ext uri="{FF2B5EF4-FFF2-40B4-BE49-F238E27FC236}">
                  <a16:creationId xmlns:a16="http://schemas.microsoft.com/office/drawing/2014/main" id="{F5518A1A-01CF-4F58-9092-4DD58963EE17}"/>
                </a:ext>
              </a:extLst>
            </p:cNvPr>
            <p:cNvSpPr txBox="1">
              <a:spLocks noChangeArrowheads="1"/>
            </p:cNvSpPr>
            <p:nvPr/>
          </p:nvSpPr>
          <p:spPr bwMode="auto">
            <a:xfrm>
              <a:off x="4272" y="2499"/>
              <a:ext cx="84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(TCP </a:t>
              </a:r>
              <a:r>
                <a:rPr kumimoji="1" lang="zh-CN" altLang="en-US" sz="1800" b="1">
                  <a:solidFill>
                    <a:srgbClr val="000000"/>
                  </a:solidFill>
                  <a:latin typeface="Comic Sans MS" panose="030F0702030302020204" pitchFamily="66" charset="0"/>
                  <a:ea typeface="微软雅黑" panose="020B0503020204020204" pitchFamily="34" charset="-122"/>
                </a:rPr>
                <a:t>连接</a:t>
              </a:r>
              <a:r>
                <a:rPr kumimoji="1" lang="en-US" altLang="zh-CN" sz="1800" b="1">
                  <a:solidFill>
                    <a:srgbClr val="000000"/>
                  </a:solidFill>
                  <a:latin typeface="Comic Sans MS" panose="030F0702030302020204" pitchFamily="66" charset="0"/>
                  <a:ea typeface="微软雅黑" panose="020B0503020204020204" pitchFamily="34" charset="-122"/>
                </a:rPr>
                <a:t>)</a:t>
              </a:r>
            </a:p>
          </p:txBody>
        </p:sp>
      </p:grpSp>
      <p:grpSp>
        <p:nvGrpSpPr>
          <p:cNvPr id="370" name="Group 369">
            <a:extLst>
              <a:ext uri="{FF2B5EF4-FFF2-40B4-BE49-F238E27FC236}">
                <a16:creationId xmlns:a16="http://schemas.microsoft.com/office/drawing/2014/main" id="{BDABC4E7-6D93-4318-95C7-D979A0D0E919}"/>
              </a:ext>
            </a:extLst>
          </p:cNvPr>
          <p:cNvGrpSpPr>
            <a:grpSpLocks/>
          </p:cNvGrpSpPr>
          <p:nvPr/>
        </p:nvGrpSpPr>
        <p:grpSpPr bwMode="auto">
          <a:xfrm>
            <a:off x="2403475" y="1290419"/>
            <a:ext cx="4462463" cy="2882900"/>
            <a:chOff x="1536" y="864"/>
            <a:chExt cx="2811" cy="1816"/>
          </a:xfrm>
        </p:grpSpPr>
        <p:sp>
          <p:nvSpPr>
            <p:cNvPr id="371" name="Freeform 370">
              <a:extLst>
                <a:ext uri="{FF2B5EF4-FFF2-40B4-BE49-F238E27FC236}">
                  <a16:creationId xmlns:a16="http://schemas.microsoft.com/office/drawing/2014/main" id="{8688D443-D9D8-4268-9F76-A259BC436146}"/>
                </a:ext>
              </a:extLst>
            </p:cNvPr>
            <p:cNvSpPr>
              <a:spLocks/>
            </p:cNvSpPr>
            <p:nvPr/>
          </p:nvSpPr>
          <p:spPr bwMode="auto">
            <a:xfrm>
              <a:off x="1536" y="2036"/>
              <a:ext cx="2811" cy="644"/>
            </a:xfrm>
            <a:custGeom>
              <a:avLst/>
              <a:gdLst>
                <a:gd name="T0" fmla="*/ 0 w 2811"/>
                <a:gd name="T1" fmla="*/ 644 h 644"/>
                <a:gd name="T2" fmla="*/ 488 w 2811"/>
                <a:gd name="T3" fmla="*/ 292 h 644"/>
                <a:gd name="T4" fmla="*/ 807 w 2811"/>
                <a:gd name="T5" fmla="*/ 137 h 644"/>
                <a:gd name="T6" fmla="*/ 1200 w 2811"/>
                <a:gd name="T7" fmla="*/ 28 h 644"/>
                <a:gd name="T8" fmla="*/ 1704 w 2811"/>
                <a:gd name="T9" fmla="*/ 12 h 644"/>
                <a:gd name="T10" fmla="*/ 2226 w 2811"/>
                <a:gd name="T11" fmla="*/ 98 h 644"/>
                <a:gd name="T12" fmla="*/ 2811 w 2811"/>
                <a:gd name="T13" fmla="*/ 329 h 644"/>
                <a:gd name="T14" fmla="*/ 0 60000 65536"/>
                <a:gd name="T15" fmla="*/ 0 60000 65536"/>
                <a:gd name="T16" fmla="*/ 0 60000 65536"/>
                <a:gd name="T17" fmla="*/ 0 60000 65536"/>
                <a:gd name="T18" fmla="*/ 0 60000 65536"/>
                <a:gd name="T19" fmla="*/ 0 60000 65536"/>
                <a:gd name="T20" fmla="*/ 0 60000 65536"/>
                <a:gd name="T21" fmla="*/ 0 w 2811"/>
                <a:gd name="T22" fmla="*/ 0 h 644"/>
                <a:gd name="T23" fmla="*/ 2811 w 2811"/>
                <a:gd name="T24" fmla="*/ 644 h 6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11" h="644">
                  <a:moveTo>
                    <a:pt x="0" y="644"/>
                  </a:moveTo>
                  <a:cubicBezTo>
                    <a:pt x="81" y="585"/>
                    <a:pt x="354" y="376"/>
                    <a:pt x="488" y="292"/>
                  </a:cubicBezTo>
                  <a:cubicBezTo>
                    <a:pt x="622" y="208"/>
                    <a:pt x="688" y="181"/>
                    <a:pt x="807" y="137"/>
                  </a:cubicBezTo>
                  <a:cubicBezTo>
                    <a:pt x="926" y="93"/>
                    <a:pt x="1051" y="49"/>
                    <a:pt x="1200" y="28"/>
                  </a:cubicBezTo>
                  <a:cubicBezTo>
                    <a:pt x="1349" y="7"/>
                    <a:pt x="1533" y="0"/>
                    <a:pt x="1704" y="12"/>
                  </a:cubicBezTo>
                  <a:cubicBezTo>
                    <a:pt x="1875" y="24"/>
                    <a:pt x="2042" y="45"/>
                    <a:pt x="2226" y="98"/>
                  </a:cubicBezTo>
                  <a:cubicBezTo>
                    <a:pt x="2410" y="151"/>
                    <a:pt x="2689" y="281"/>
                    <a:pt x="2811" y="329"/>
                  </a:cubicBezTo>
                </a:path>
              </a:pathLst>
            </a:custGeom>
            <a:noFill/>
            <a:ln w="76200">
              <a:solidFill>
                <a:srgbClr val="FF00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72" name="Line 371">
              <a:extLst>
                <a:ext uri="{FF2B5EF4-FFF2-40B4-BE49-F238E27FC236}">
                  <a16:creationId xmlns:a16="http://schemas.microsoft.com/office/drawing/2014/main" id="{5EB44EA7-A24D-4EB7-A177-42E09B0E53AF}"/>
                </a:ext>
              </a:extLst>
            </p:cNvPr>
            <p:cNvSpPr>
              <a:spLocks noChangeShapeType="1"/>
            </p:cNvSpPr>
            <p:nvPr/>
          </p:nvSpPr>
          <p:spPr bwMode="auto">
            <a:xfrm>
              <a:off x="1728" y="1261"/>
              <a:ext cx="2330" cy="0"/>
            </a:xfrm>
            <a:prstGeom prst="line">
              <a:avLst/>
            </a:prstGeom>
            <a:noFill/>
            <a:ln w="76200">
              <a:solidFill>
                <a:srgbClr val="FF00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nvGrpSpPr>
            <p:cNvPr id="373" name="Group 372">
              <a:extLst>
                <a:ext uri="{FF2B5EF4-FFF2-40B4-BE49-F238E27FC236}">
                  <a16:creationId xmlns:a16="http://schemas.microsoft.com/office/drawing/2014/main" id="{72AFC9ED-F966-4AB6-A153-7836DD54EB01}"/>
                </a:ext>
              </a:extLst>
            </p:cNvPr>
            <p:cNvGrpSpPr>
              <a:grpSpLocks/>
            </p:cNvGrpSpPr>
            <p:nvPr/>
          </p:nvGrpSpPr>
          <p:grpSpPr bwMode="auto">
            <a:xfrm>
              <a:off x="2448" y="864"/>
              <a:ext cx="1014" cy="1164"/>
              <a:chOff x="2468" y="581"/>
              <a:chExt cx="1014" cy="1164"/>
            </a:xfrm>
          </p:grpSpPr>
          <p:sp>
            <p:nvSpPr>
              <p:cNvPr id="374" name="Text Box 373">
                <a:extLst>
                  <a:ext uri="{FF2B5EF4-FFF2-40B4-BE49-F238E27FC236}">
                    <a16:creationId xmlns:a16="http://schemas.microsoft.com/office/drawing/2014/main" id="{21AA23D2-2E2C-4BF1-8146-40F93386A16C}"/>
                  </a:ext>
                </a:extLst>
              </p:cNvPr>
              <p:cNvSpPr txBox="1">
                <a:spLocks noChangeArrowheads="1"/>
              </p:cNvSpPr>
              <p:nvPr/>
            </p:nvSpPr>
            <p:spPr bwMode="auto">
              <a:xfrm>
                <a:off x="2612" y="744"/>
                <a:ext cx="47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600" b="1">
                    <a:solidFill>
                      <a:srgbClr val="000000"/>
                    </a:solidFill>
                    <a:latin typeface="Comic Sans MS" panose="030F0702030302020204" pitchFamily="66" charset="0"/>
                    <a:ea typeface="微软雅黑" panose="020B0503020204020204" pitchFamily="34" charset="-122"/>
                  </a:rPr>
                  <a:t>SMTP</a:t>
                </a:r>
              </a:p>
            </p:txBody>
          </p:sp>
          <p:grpSp>
            <p:nvGrpSpPr>
              <p:cNvPr id="375" name="Group 374">
                <a:extLst>
                  <a:ext uri="{FF2B5EF4-FFF2-40B4-BE49-F238E27FC236}">
                    <a16:creationId xmlns:a16="http://schemas.microsoft.com/office/drawing/2014/main" id="{58CC329F-545F-435F-91A8-6CE475779A4B}"/>
                  </a:ext>
                </a:extLst>
              </p:cNvPr>
              <p:cNvGrpSpPr>
                <a:grpSpLocks/>
              </p:cNvGrpSpPr>
              <p:nvPr/>
            </p:nvGrpSpPr>
            <p:grpSpPr bwMode="auto">
              <a:xfrm>
                <a:off x="2468" y="581"/>
                <a:ext cx="1014" cy="1164"/>
                <a:chOff x="2468" y="581"/>
                <a:chExt cx="1014" cy="1164"/>
              </a:xfrm>
            </p:grpSpPr>
            <p:sp>
              <p:nvSpPr>
                <p:cNvPr id="376" name="Text Box 375">
                  <a:extLst>
                    <a:ext uri="{FF2B5EF4-FFF2-40B4-BE49-F238E27FC236}">
                      <a16:creationId xmlns:a16="http://schemas.microsoft.com/office/drawing/2014/main" id="{89AEBBD5-D9C8-4BE1-8321-13B99CD829D5}"/>
                    </a:ext>
                  </a:extLst>
                </p:cNvPr>
                <p:cNvSpPr txBox="1">
                  <a:spLocks noChangeArrowheads="1"/>
                </p:cNvSpPr>
                <p:nvPr/>
              </p:nvSpPr>
              <p:spPr bwMode="auto">
                <a:xfrm>
                  <a:off x="2812" y="1532"/>
                  <a:ext cx="47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600" b="1">
                      <a:solidFill>
                        <a:srgbClr val="000000"/>
                      </a:solidFill>
                      <a:latin typeface="Comic Sans MS" panose="030F0702030302020204" pitchFamily="66" charset="0"/>
                      <a:ea typeface="微软雅黑" panose="020B0503020204020204" pitchFamily="34" charset="-122"/>
                    </a:rPr>
                    <a:t>SMTP</a:t>
                  </a:r>
                </a:p>
              </p:txBody>
            </p:sp>
            <p:grpSp>
              <p:nvGrpSpPr>
                <p:cNvPr id="377" name="Group 376">
                  <a:extLst>
                    <a:ext uri="{FF2B5EF4-FFF2-40B4-BE49-F238E27FC236}">
                      <a16:creationId xmlns:a16="http://schemas.microsoft.com/office/drawing/2014/main" id="{FED8DF2A-406C-4094-83DF-F5A13546A499}"/>
                    </a:ext>
                  </a:extLst>
                </p:cNvPr>
                <p:cNvGrpSpPr>
                  <a:grpSpLocks/>
                </p:cNvGrpSpPr>
                <p:nvPr/>
              </p:nvGrpSpPr>
              <p:grpSpPr bwMode="auto">
                <a:xfrm>
                  <a:off x="2468" y="581"/>
                  <a:ext cx="1014" cy="1000"/>
                  <a:chOff x="2468" y="581"/>
                  <a:chExt cx="1014" cy="1000"/>
                </a:xfrm>
              </p:grpSpPr>
              <p:sp>
                <p:nvSpPr>
                  <p:cNvPr id="378" name="Text Box 377">
                    <a:extLst>
                      <a:ext uri="{FF2B5EF4-FFF2-40B4-BE49-F238E27FC236}">
                        <a16:creationId xmlns:a16="http://schemas.microsoft.com/office/drawing/2014/main" id="{B4B9BB5E-F56C-4059-9922-0A5AF0E9F9E4}"/>
                      </a:ext>
                    </a:extLst>
                  </p:cNvPr>
                  <p:cNvSpPr txBox="1">
                    <a:spLocks noChangeArrowheads="1"/>
                  </p:cNvSpPr>
                  <p:nvPr/>
                </p:nvSpPr>
                <p:spPr bwMode="auto">
                  <a:xfrm>
                    <a:off x="2592" y="1369"/>
                    <a:ext cx="89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600" b="1">
                        <a:solidFill>
                          <a:srgbClr val="000000"/>
                        </a:solidFill>
                        <a:latin typeface="Comic Sans MS" panose="030F0702030302020204" pitchFamily="66" charset="0"/>
                        <a:ea typeface="微软雅黑" panose="020B0503020204020204" pitchFamily="34" charset="-122"/>
                      </a:rPr>
                      <a:t>（发送邮件）</a:t>
                    </a:r>
                  </a:p>
                </p:txBody>
              </p:sp>
              <p:sp>
                <p:nvSpPr>
                  <p:cNvPr id="379" name="Text Box 378">
                    <a:extLst>
                      <a:ext uri="{FF2B5EF4-FFF2-40B4-BE49-F238E27FC236}">
                        <a16:creationId xmlns:a16="http://schemas.microsoft.com/office/drawing/2014/main" id="{1EEF8B4D-8B00-42C9-AB85-85791C0EE8C9}"/>
                      </a:ext>
                    </a:extLst>
                  </p:cNvPr>
                  <p:cNvSpPr txBox="1">
                    <a:spLocks noChangeArrowheads="1"/>
                  </p:cNvSpPr>
                  <p:nvPr/>
                </p:nvSpPr>
                <p:spPr bwMode="auto">
                  <a:xfrm>
                    <a:off x="2468" y="581"/>
                    <a:ext cx="72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600" b="1">
                        <a:solidFill>
                          <a:srgbClr val="000000"/>
                        </a:solidFill>
                        <a:latin typeface="Comic Sans MS" panose="030F0702030302020204" pitchFamily="66" charset="0"/>
                        <a:ea typeface="微软雅黑" panose="020B0503020204020204" pitchFamily="34" charset="-122"/>
                      </a:rPr>
                      <a:t>(</a:t>
                    </a:r>
                    <a:r>
                      <a:rPr kumimoji="1" lang="zh-CN" altLang="en-US" sz="1600" b="1">
                        <a:solidFill>
                          <a:srgbClr val="000000"/>
                        </a:solidFill>
                        <a:latin typeface="Comic Sans MS" panose="030F0702030302020204" pitchFamily="66" charset="0"/>
                        <a:ea typeface="微软雅黑" panose="020B0503020204020204" pitchFamily="34" charset="-122"/>
                      </a:rPr>
                      <a:t>发送邮件</a:t>
                    </a:r>
                    <a:r>
                      <a:rPr kumimoji="1" lang="en-US" altLang="zh-CN" sz="1600" b="1">
                        <a:solidFill>
                          <a:srgbClr val="000000"/>
                        </a:solidFill>
                        <a:latin typeface="Comic Sans MS" panose="030F0702030302020204" pitchFamily="66" charset="0"/>
                        <a:ea typeface="微软雅黑" panose="020B0503020204020204" pitchFamily="34" charset="-122"/>
                      </a:rPr>
                      <a:t>)</a:t>
                    </a:r>
                  </a:p>
                </p:txBody>
              </p:sp>
              <p:sp>
                <p:nvSpPr>
                  <p:cNvPr id="380" name="Text Box 379">
                    <a:extLst>
                      <a:ext uri="{FF2B5EF4-FFF2-40B4-BE49-F238E27FC236}">
                        <a16:creationId xmlns:a16="http://schemas.microsoft.com/office/drawing/2014/main" id="{A93B2A82-F685-4F59-8FB6-D55F68AC6E16}"/>
                      </a:ext>
                    </a:extLst>
                  </p:cNvPr>
                  <p:cNvSpPr txBox="1">
                    <a:spLocks noChangeArrowheads="1"/>
                  </p:cNvSpPr>
                  <p:nvPr/>
                </p:nvSpPr>
                <p:spPr bwMode="auto">
                  <a:xfrm>
                    <a:off x="2512" y="1004"/>
                    <a:ext cx="76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600" b="1">
                        <a:solidFill>
                          <a:srgbClr val="000000"/>
                        </a:solidFill>
                        <a:latin typeface="Comic Sans MS" panose="030F0702030302020204" pitchFamily="66" charset="0"/>
                        <a:ea typeface="微软雅黑" panose="020B0503020204020204" pitchFamily="34" charset="-122"/>
                      </a:rPr>
                      <a:t>(TCP </a:t>
                    </a:r>
                    <a:r>
                      <a:rPr kumimoji="1" lang="zh-CN" altLang="en-US" sz="1600" b="1">
                        <a:solidFill>
                          <a:srgbClr val="000000"/>
                        </a:solidFill>
                        <a:latin typeface="Comic Sans MS" panose="030F0702030302020204" pitchFamily="66" charset="0"/>
                        <a:ea typeface="微软雅黑" panose="020B0503020204020204" pitchFamily="34" charset="-122"/>
                      </a:rPr>
                      <a:t>连接</a:t>
                    </a:r>
                    <a:r>
                      <a:rPr kumimoji="1" lang="en-US" altLang="zh-CN" sz="1600" b="1">
                        <a:solidFill>
                          <a:srgbClr val="000000"/>
                        </a:solidFill>
                        <a:latin typeface="Comic Sans MS" panose="030F0702030302020204" pitchFamily="66" charset="0"/>
                        <a:ea typeface="微软雅黑" panose="020B0503020204020204" pitchFamily="34" charset="-122"/>
                      </a:rPr>
                      <a:t>)</a:t>
                    </a:r>
                  </a:p>
                </p:txBody>
              </p:sp>
            </p:grpSp>
          </p:grpSp>
        </p:grpSp>
      </p:grpSp>
      <p:sp>
        <p:nvSpPr>
          <p:cNvPr id="381" name="Text Box 381">
            <a:extLst>
              <a:ext uri="{FF2B5EF4-FFF2-40B4-BE49-F238E27FC236}">
                <a16:creationId xmlns:a16="http://schemas.microsoft.com/office/drawing/2014/main" id="{D7C0B8B8-3E21-4DE1-8D01-2ACE71BF129A}"/>
              </a:ext>
            </a:extLst>
          </p:cNvPr>
          <p:cNvSpPr txBox="1">
            <a:spLocks noChangeArrowheads="1"/>
          </p:cNvSpPr>
          <p:nvPr/>
        </p:nvSpPr>
        <p:spPr bwMode="auto">
          <a:xfrm>
            <a:off x="5113338" y="4916269"/>
            <a:ext cx="20875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接收方邮件服务器</a:t>
            </a:r>
            <a:br>
              <a:rPr kumimoji="1" lang="zh-CN" altLang="en-US" sz="1800" b="1">
                <a:solidFill>
                  <a:srgbClr val="000000"/>
                </a:solidFill>
                <a:latin typeface="Comic Sans MS" panose="030F0702030302020204" pitchFamily="66" charset="0"/>
                <a:ea typeface="微软雅黑" panose="020B0503020204020204" pitchFamily="34" charset="-122"/>
              </a:rPr>
            </a:br>
            <a:r>
              <a:rPr kumimoji="1" lang="en-US" altLang="zh-CN" sz="1800" b="1">
                <a:solidFill>
                  <a:srgbClr val="000000"/>
                </a:solidFill>
                <a:latin typeface="Comic Sans MS" panose="030F0702030302020204" pitchFamily="66" charset="0"/>
                <a:ea typeface="微软雅黑" panose="020B0503020204020204" pitchFamily="34" charset="-122"/>
              </a:rPr>
              <a:t>mail.xyz.com</a:t>
            </a:r>
          </a:p>
        </p:txBody>
      </p:sp>
      <p:sp>
        <p:nvSpPr>
          <p:cNvPr id="382" name="Text Box 382">
            <a:extLst>
              <a:ext uri="{FF2B5EF4-FFF2-40B4-BE49-F238E27FC236}">
                <a16:creationId xmlns:a16="http://schemas.microsoft.com/office/drawing/2014/main" id="{CCEC211E-DDB5-4810-9F8A-390152ADA4A0}"/>
              </a:ext>
            </a:extLst>
          </p:cNvPr>
          <p:cNvSpPr txBox="1">
            <a:spLocks noChangeArrowheads="1"/>
          </p:cNvSpPr>
          <p:nvPr/>
        </p:nvSpPr>
        <p:spPr bwMode="auto">
          <a:xfrm>
            <a:off x="2008831" y="4916269"/>
            <a:ext cx="21323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   </a:t>
            </a:r>
            <a:r>
              <a:rPr kumimoji="1" lang="zh-CN" altLang="en-US" sz="1800" b="1">
                <a:solidFill>
                  <a:srgbClr val="000000"/>
                </a:solidFill>
                <a:latin typeface="Comic Sans MS" panose="030F0702030302020204" pitchFamily="66" charset="0"/>
                <a:ea typeface="微软雅黑" panose="020B0503020204020204" pitchFamily="34" charset="-122"/>
              </a:rPr>
              <a:t>发送邮件服务器</a:t>
            </a:r>
            <a:br>
              <a:rPr kumimoji="1" lang="zh-CN" altLang="en-US" sz="1800" b="1">
                <a:solidFill>
                  <a:srgbClr val="000000"/>
                </a:solidFill>
                <a:latin typeface="Comic Sans MS" panose="030F0702030302020204" pitchFamily="66" charset="0"/>
                <a:ea typeface="微软雅黑" panose="020B0503020204020204" pitchFamily="34" charset="-122"/>
              </a:rPr>
            </a:br>
            <a:r>
              <a:rPr kumimoji="1" lang="en-US" altLang="zh-CN" sz="1800" b="1">
                <a:solidFill>
                  <a:srgbClr val="000000"/>
                </a:solidFill>
                <a:latin typeface="Comic Sans MS" panose="030F0702030302020204" pitchFamily="66" charset="0"/>
                <a:ea typeface="微软雅黑" panose="020B0503020204020204" pitchFamily="34" charset="-122"/>
              </a:rPr>
              <a:t>email.ustc.edu.cn</a:t>
            </a:r>
          </a:p>
        </p:txBody>
      </p:sp>
      <p:sp>
        <p:nvSpPr>
          <p:cNvPr id="383" name="Text Box 383">
            <a:extLst>
              <a:ext uri="{FF2B5EF4-FFF2-40B4-BE49-F238E27FC236}">
                <a16:creationId xmlns:a16="http://schemas.microsoft.com/office/drawing/2014/main" id="{854AE9C5-54AF-4260-AFD1-51C96DE54069}"/>
              </a:ext>
            </a:extLst>
          </p:cNvPr>
          <p:cNvSpPr txBox="1">
            <a:spLocks noChangeArrowheads="1"/>
          </p:cNvSpPr>
          <p:nvPr/>
        </p:nvSpPr>
        <p:spPr bwMode="auto">
          <a:xfrm>
            <a:off x="0" y="2804894"/>
            <a:ext cx="21825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send@ustc.edu.cn</a:t>
            </a:r>
          </a:p>
        </p:txBody>
      </p:sp>
      <p:sp>
        <p:nvSpPr>
          <p:cNvPr id="384" name="Text Box 384">
            <a:extLst>
              <a:ext uri="{FF2B5EF4-FFF2-40B4-BE49-F238E27FC236}">
                <a16:creationId xmlns:a16="http://schemas.microsoft.com/office/drawing/2014/main" id="{30BAE83D-6B55-4BFF-A28C-9BE608C72424}"/>
              </a:ext>
            </a:extLst>
          </p:cNvPr>
          <p:cNvSpPr txBox="1">
            <a:spLocks noChangeArrowheads="1"/>
          </p:cNvSpPr>
          <p:nvPr/>
        </p:nvSpPr>
        <p:spPr bwMode="auto">
          <a:xfrm>
            <a:off x="7416800" y="2677894"/>
            <a:ext cx="1728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receipt@abc.com</a:t>
            </a:r>
          </a:p>
        </p:txBody>
      </p:sp>
      <p:sp>
        <p:nvSpPr>
          <p:cNvPr id="385" name="Text Box 360">
            <a:extLst>
              <a:ext uri="{FF2B5EF4-FFF2-40B4-BE49-F238E27FC236}">
                <a16:creationId xmlns:a16="http://schemas.microsoft.com/office/drawing/2014/main" id="{41E782BD-9292-4B33-A8AA-F3BEDB279CB7}"/>
              </a:ext>
            </a:extLst>
          </p:cNvPr>
          <p:cNvSpPr txBox="1">
            <a:spLocks noChangeArrowheads="1"/>
          </p:cNvSpPr>
          <p:nvPr/>
        </p:nvSpPr>
        <p:spPr bwMode="auto">
          <a:xfrm>
            <a:off x="0" y="5543550"/>
            <a:ext cx="9144000" cy="9334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115000"/>
              </a:lnSpc>
              <a:spcBef>
                <a:spcPct val="0"/>
              </a:spcBef>
              <a:buClrTx/>
              <a:buSzTx/>
              <a:buFontTx/>
              <a:buNone/>
            </a:pPr>
            <a:r>
              <a:rPr lang="en-US" altLang="zh-CN" sz="2400" b="1" dirty="0">
                <a:solidFill>
                  <a:srgbClr val="000000"/>
                </a:solidFill>
                <a:latin typeface="Comic Sans MS" panose="030F0702030302020204" pitchFamily="66" charset="0"/>
                <a:ea typeface="微软雅黑" panose="020B0503020204020204" pitchFamily="34" charset="-122"/>
              </a:rPr>
              <a:t>(5) </a:t>
            </a:r>
            <a:r>
              <a:rPr lang="zh-CN" altLang="en-US" sz="2400" b="1" dirty="0">
                <a:solidFill>
                  <a:srgbClr val="000000"/>
                </a:solidFill>
                <a:latin typeface="Comic Sans MS" panose="030F0702030302020204" pitchFamily="66" charset="0"/>
                <a:ea typeface="微软雅黑" panose="020B0503020204020204" pitchFamily="34" charset="-122"/>
              </a:rPr>
              <a:t>运行在接收方邮件服务器中的 </a:t>
            </a:r>
            <a:r>
              <a:rPr lang="en-US" altLang="zh-CN" sz="2400" b="1" dirty="0">
                <a:solidFill>
                  <a:srgbClr val="000000"/>
                </a:solidFill>
                <a:latin typeface="Comic Sans MS" panose="030F0702030302020204" pitchFamily="66" charset="0"/>
                <a:ea typeface="微软雅黑" panose="020B0503020204020204" pitchFamily="34" charset="-122"/>
              </a:rPr>
              <a:t>SMTP </a:t>
            </a:r>
            <a:r>
              <a:rPr lang="zh-CN" altLang="en-US" sz="2400" b="1" dirty="0">
                <a:solidFill>
                  <a:srgbClr val="000000"/>
                </a:solidFill>
                <a:latin typeface="Comic Sans MS" panose="030F0702030302020204" pitchFamily="66" charset="0"/>
                <a:ea typeface="微软雅黑" panose="020B0503020204020204" pitchFamily="34" charset="-122"/>
              </a:rPr>
              <a:t>服务器进程收到邮件后，将邮件放入接收方的用户邮箱中，等待接收方在方便时进行读取。</a:t>
            </a:r>
          </a:p>
        </p:txBody>
      </p:sp>
    </p:spTree>
    <p:extLst>
      <p:ext uri="{BB962C8B-B14F-4D97-AF65-F5344CB8AC3E}">
        <p14:creationId xmlns:p14="http://schemas.microsoft.com/office/powerpoint/2010/main" val="780325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8A1F2F-97D7-4B10-A716-D930C701EEE2}"/>
              </a:ext>
            </a:extLst>
          </p:cNvPr>
          <p:cNvSpPr>
            <a:spLocks noGrp="1"/>
          </p:cNvSpPr>
          <p:nvPr>
            <p:ph type="title"/>
          </p:nvPr>
        </p:nvSpPr>
        <p:spPr/>
        <p:txBody>
          <a:bodyPr/>
          <a:lstStyle/>
          <a:p>
            <a:r>
              <a:rPr lang="zh-CN" altLang="en-US" sz="4000" dirty="0"/>
              <a:t>电子邮件的发送和接收过程</a:t>
            </a:r>
            <a:r>
              <a:rPr lang="en-US" altLang="zh-CN" sz="4000" dirty="0"/>
              <a:t>-6</a:t>
            </a:r>
            <a:endParaRPr lang="zh-CN" altLang="en-US" sz="4000" dirty="0"/>
          </a:p>
        </p:txBody>
      </p:sp>
      <p:sp>
        <p:nvSpPr>
          <p:cNvPr id="4" name="Line 2">
            <a:extLst>
              <a:ext uri="{FF2B5EF4-FFF2-40B4-BE49-F238E27FC236}">
                <a16:creationId xmlns:a16="http://schemas.microsoft.com/office/drawing/2014/main" id="{58D1C258-B7DA-43F4-98D9-13DE2AEB65FD}"/>
              </a:ext>
            </a:extLst>
          </p:cNvPr>
          <p:cNvSpPr>
            <a:spLocks noChangeShapeType="1"/>
          </p:cNvSpPr>
          <p:nvPr/>
        </p:nvSpPr>
        <p:spPr bwMode="auto">
          <a:xfrm>
            <a:off x="617538" y="1903194"/>
            <a:ext cx="7848600"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 name="Line 3">
            <a:extLst>
              <a:ext uri="{FF2B5EF4-FFF2-40B4-BE49-F238E27FC236}">
                <a16:creationId xmlns:a16="http://schemas.microsoft.com/office/drawing/2014/main" id="{BA527FF3-435F-45DF-9A4B-BB58C7AA47DB}"/>
              </a:ext>
            </a:extLst>
          </p:cNvPr>
          <p:cNvSpPr>
            <a:spLocks noChangeShapeType="1"/>
          </p:cNvSpPr>
          <p:nvPr/>
        </p:nvSpPr>
        <p:spPr bwMode="auto">
          <a:xfrm flipH="1" flipV="1">
            <a:off x="1031875" y="3846294"/>
            <a:ext cx="762000" cy="76200"/>
          </a:xfrm>
          <a:prstGeom prst="line">
            <a:avLst/>
          </a:prstGeom>
          <a:noFill/>
          <a:ln w="38100">
            <a:solidFill>
              <a:srgbClr val="00FF00"/>
            </a:solidFill>
            <a:round/>
            <a:headEnd/>
            <a:tailEnd type="none" w="sm"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 name="Freeform 4">
            <a:extLst>
              <a:ext uri="{FF2B5EF4-FFF2-40B4-BE49-F238E27FC236}">
                <a16:creationId xmlns:a16="http://schemas.microsoft.com/office/drawing/2014/main" id="{F34EBDEE-DF98-40B1-8443-02F4254D1552}"/>
              </a:ext>
            </a:extLst>
          </p:cNvPr>
          <p:cNvSpPr>
            <a:spLocks/>
          </p:cNvSpPr>
          <p:nvPr/>
        </p:nvSpPr>
        <p:spPr bwMode="auto">
          <a:xfrm>
            <a:off x="7413625" y="3781207"/>
            <a:ext cx="762000" cy="142875"/>
          </a:xfrm>
          <a:custGeom>
            <a:avLst/>
            <a:gdLst>
              <a:gd name="T0" fmla="*/ 2147483646 w 480"/>
              <a:gd name="T1" fmla="*/ 0 h 90"/>
              <a:gd name="T2" fmla="*/ 0 w 480"/>
              <a:gd name="T3" fmla="*/ 2147483646 h 90"/>
              <a:gd name="T4" fmla="*/ 0 60000 65536"/>
              <a:gd name="T5" fmla="*/ 0 60000 65536"/>
              <a:gd name="T6" fmla="*/ 0 w 480"/>
              <a:gd name="T7" fmla="*/ 0 h 90"/>
              <a:gd name="T8" fmla="*/ 480 w 480"/>
              <a:gd name="T9" fmla="*/ 90 h 90"/>
            </a:gdLst>
            <a:ahLst/>
            <a:cxnLst>
              <a:cxn ang="T4">
                <a:pos x="T0" y="T1"/>
              </a:cxn>
              <a:cxn ang="T5">
                <a:pos x="T2" y="T3"/>
              </a:cxn>
            </a:cxnLst>
            <a:rect l="T6" t="T7" r="T8" b="T9"/>
            <a:pathLst>
              <a:path w="480" h="90">
                <a:moveTo>
                  <a:pt x="480" y="0"/>
                </a:moveTo>
                <a:lnTo>
                  <a:pt x="0" y="90"/>
                </a:lnTo>
              </a:path>
            </a:pathLst>
          </a:custGeom>
          <a:noFill/>
          <a:ln w="38100">
            <a:solidFill>
              <a:srgbClr val="00FF00"/>
            </a:solidFill>
            <a:round/>
            <a:headEnd/>
            <a:tailEnd type="none" w="sm"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 name="Line 5">
            <a:extLst>
              <a:ext uri="{FF2B5EF4-FFF2-40B4-BE49-F238E27FC236}">
                <a16:creationId xmlns:a16="http://schemas.microsoft.com/office/drawing/2014/main" id="{DEE88154-5204-4CFC-87A1-E6AF41BF1513}"/>
              </a:ext>
            </a:extLst>
          </p:cNvPr>
          <p:cNvSpPr>
            <a:spLocks noChangeShapeType="1"/>
          </p:cNvSpPr>
          <p:nvPr/>
        </p:nvSpPr>
        <p:spPr bwMode="auto">
          <a:xfrm flipH="1" flipV="1">
            <a:off x="5813425" y="3998694"/>
            <a:ext cx="781050" cy="0"/>
          </a:xfrm>
          <a:prstGeom prst="line">
            <a:avLst/>
          </a:prstGeom>
          <a:noFill/>
          <a:ln w="38100">
            <a:solidFill>
              <a:srgbClr val="00FF00"/>
            </a:solidFill>
            <a:round/>
            <a:headEnd/>
            <a:tailEnd type="none" w="sm"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 name="Line 6">
            <a:extLst>
              <a:ext uri="{FF2B5EF4-FFF2-40B4-BE49-F238E27FC236}">
                <a16:creationId xmlns:a16="http://schemas.microsoft.com/office/drawing/2014/main" id="{CC35233D-B584-4AFC-A676-C1914087F84C}"/>
              </a:ext>
            </a:extLst>
          </p:cNvPr>
          <p:cNvSpPr>
            <a:spLocks noChangeShapeType="1"/>
          </p:cNvSpPr>
          <p:nvPr/>
        </p:nvSpPr>
        <p:spPr bwMode="auto">
          <a:xfrm flipH="1" flipV="1">
            <a:off x="2784475" y="3985994"/>
            <a:ext cx="781050" cy="0"/>
          </a:xfrm>
          <a:prstGeom prst="line">
            <a:avLst/>
          </a:prstGeom>
          <a:noFill/>
          <a:ln w="38100">
            <a:solidFill>
              <a:srgbClr val="00FF00"/>
            </a:solidFill>
            <a:round/>
            <a:headEnd/>
            <a:tailEnd type="none" w="sm"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 name="Text Box 7">
            <a:extLst>
              <a:ext uri="{FF2B5EF4-FFF2-40B4-BE49-F238E27FC236}">
                <a16:creationId xmlns:a16="http://schemas.microsoft.com/office/drawing/2014/main" id="{E9101FED-D9CB-4EB4-ABC6-676E34C628A1}"/>
              </a:ext>
            </a:extLst>
          </p:cNvPr>
          <p:cNvSpPr txBox="1">
            <a:spLocks noChangeArrowheads="1"/>
          </p:cNvSpPr>
          <p:nvPr/>
        </p:nvSpPr>
        <p:spPr bwMode="auto">
          <a:xfrm>
            <a:off x="41275" y="3025557"/>
            <a:ext cx="874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发送方</a:t>
            </a:r>
          </a:p>
        </p:txBody>
      </p:sp>
      <p:sp>
        <p:nvSpPr>
          <p:cNvPr id="10" name="Text Box 8">
            <a:extLst>
              <a:ext uri="{FF2B5EF4-FFF2-40B4-BE49-F238E27FC236}">
                <a16:creationId xmlns:a16="http://schemas.microsoft.com/office/drawing/2014/main" id="{F95B1A4F-D988-4FCE-8691-4784CD2D9B06}"/>
              </a:ext>
            </a:extLst>
          </p:cNvPr>
          <p:cNvSpPr txBox="1">
            <a:spLocks noChangeArrowheads="1"/>
          </p:cNvSpPr>
          <p:nvPr/>
        </p:nvSpPr>
        <p:spPr bwMode="auto">
          <a:xfrm>
            <a:off x="1025525" y="4886107"/>
            <a:ext cx="1104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邮件缓存</a:t>
            </a:r>
          </a:p>
        </p:txBody>
      </p:sp>
      <p:sp>
        <p:nvSpPr>
          <p:cNvPr id="11" name="Oval 9">
            <a:extLst>
              <a:ext uri="{FF2B5EF4-FFF2-40B4-BE49-F238E27FC236}">
                <a16:creationId xmlns:a16="http://schemas.microsoft.com/office/drawing/2014/main" id="{C07CB129-9BE6-49E2-A13D-EF564ED0ECCC}"/>
              </a:ext>
            </a:extLst>
          </p:cNvPr>
          <p:cNvSpPr>
            <a:spLocks noChangeArrowheads="1"/>
          </p:cNvSpPr>
          <p:nvPr/>
        </p:nvSpPr>
        <p:spPr bwMode="auto">
          <a:xfrm>
            <a:off x="6289675" y="3311307"/>
            <a:ext cx="1296988" cy="1296987"/>
          </a:xfrm>
          <a:prstGeom prst="ellipse">
            <a:avLst/>
          </a:prstGeom>
          <a:solidFill>
            <a:srgbClr val="66FF66"/>
          </a:solidFill>
          <a:ln w="19050">
            <a:solidFill>
              <a:srgbClr val="000000"/>
            </a:solidFill>
            <a:round/>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2" name="Group 10">
            <a:extLst>
              <a:ext uri="{FF2B5EF4-FFF2-40B4-BE49-F238E27FC236}">
                <a16:creationId xmlns:a16="http://schemas.microsoft.com/office/drawing/2014/main" id="{9F35110C-137D-4ABC-AF06-D4C62FD9ECE6}"/>
              </a:ext>
            </a:extLst>
          </p:cNvPr>
          <p:cNvGrpSpPr>
            <a:grpSpLocks/>
          </p:cNvGrpSpPr>
          <p:nvPr/>
        </p:nvGrpSpPr>
        <p:grpSpPr bwMode="auto">
          <a:xfrm>
            <a:off x="6672263" y="3420844"/>
            <a:ext cx="457200" cy="457200"/>
            <a:chOff x="2351" y="2975"/>
            <a:chExt cx="481" cy="433"/>
          </a:xfrm>
        </p:grpSpPr>
        <p:sp>
          <p:nvSpPr>
            <p:cNvPr id="13" name="Rectangle 11">
              <a:extLst>
                <a:ext uri="{FF2B5EF4-FFF2-40B4-BE49-F238E27FC236}">
                  <a16:creationId xmlns:a16="http://schemas.microsoft.com/office/drawing/2014/main" id="{E11CD5C9-7C7D-46A9-846C-D238B75DDC2A}"/>
                </a:ext>
              </a:extLst>
            </p:cNvPr>
            <p:cNvSpPr>
              <a:spLocks noChangeArrowheads="1"/>
            </p:cNvSpPr>
            <p:nvPr/>
          </p:nvSpPr>
          <p:spPr bwMode="auto">
            <a:xfrm rot="-5400000">
              <a:off x="2377" y="2953"/>
              <a:ext cx="431" cy="479"/>
            </a:xfrm>
            <a:prstGeom prst="rect">
              <a:avLst/>
            </a:prstGeom>
            <a:solidFill>
              <a:srgbClr val="CCECFF"/>
            </a:solidFill>
            <a:ln w="19050">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 name="Line 12">
              <a:extLst>
                <a:ext uri="{FF2B5EF4-FFF2-40B4-BE49-F238E27FC236}">
                  <a16:creationId xmlns:a16="http://schemas.microsoft.com/office/drawing/2014/main" id="{15AF5B5E-9AEF-4EA2-8D07-2D1DB5AE9CFD}"/>
                </a:ext>
              </a:extLst>
            </p:cNvPr>
            <p:cNvSpPr>
              <a:spLocks noChangeShapeType="1"/>
            </p:cNvSpPr>
            <p:nvPr/>
          </p:nvSpPr>
          <p:spPr bwMode="auto">
            <a:xfrm rot="10800000">
              <a:off x="2351" y="3321"/>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5" name="Line 13">
              <a:extLst>
                <a:ext uri="{FF2B5EF4-FFF2-40B4-BE49-F238E27FC236}">
                  <a16:creationId xmlns:a16="http://schemas.microsoft.com/office/drawing/2014/main" id="{16D105E5-F079-4E35-BB5D-C383E7EDD89F}"/>
                </a:ext>
              </a:extLst>
            </p:cNvPr>
            <p:cNvSpPr>
              <a:spLocks noChangeShapeType="1"/>
            </p:cNvSpPr>
            <p:nvPr/>
          </p:nvSpPr>
          <p:spPr bwMode="auto">
            <a:xfrm rot="10800000">
              <a:off x="2351" y="3234"/>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6" name="Line 14">
              <a:extLst>
                <a:ext uri="{FF2B5EF4-FFF2-40B4-BE49-F238E27FC236}">
                  <a16:creationId xmlns:a16="http://schemas.microsoft.com/office/drawing/2014/main" id="{724C6053-5179-477B-8726-7B5F9CCCBF7E}"/>
                </a:ext>
              </a:extLst>
            </p:cNvPr>
            <p:cNvSpPr>
              <a:spLocks noChangeShapeType="1"/>
            </p:cNvSpPr>
            <p:nvPr/>
          </p:nvSpPr>
          <p:spPr bwMode="auto">
            <a:xfrm rot="10800000">
              <a:off x="2351" y="3148"/>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7" name="Line 15">
              <a:extLst>
                <a:ext uri="{FF2B5EF4-FFF2-40B4-BE49-F238E27FC236}">
                  <a16:creationId xmlns:a16="http://schemas.microsoft.com/office/drawing/2014/main" id="{91D50E3C-A3F2-4EE8-A2EB-291CD75F2C0B}"/>
                </a:ext>
              </a:extLst>
            </p:cNvPr>
            <p:cNvSpPr>
              <a:spLocks noChangeShapeType="1"/>
            </p:cNvSpPr>
            <p:nvPr/>
          </p:nvSpPr>
          <p:spPr bwMode="auto">
            <a:xfrm rot="10800000">
              <a:off x="2351" y="3061"/>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8" name="Line 16">
              <a:extLst>
                <a:ext uri="{FF2B5EF4-FFF2-40B4-BE49-F238E27FC236}">
                  <a16:creationId xmlns:a16="http://schemas.microsoft.com/office/drawing/2014/main" id="{D65DB4A7-B1B2-4D00-8840-1F015DB2A55D}"/>
                </a:ext>
              </a:extLst>
            </p:cNvPr>
            <p:cNvSpPr>
              <a:spLocks noChangeShapeType="1"/>
            </p:cNvSpPr>
            <p:nvPr/>
          </p:nvSpPr>
          <p:spPr bwMode="auto">
            <a:xfrm rot="5400000">
              <a:off x="2519"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9" name="Line 17">
              <a:extLst>
                <a:ext uri="{FF2B5EF4-FFF2-40B4-BE49-F238E27FC236}">
                  <a16:creationId xmlns:a16="http://schemas.microsoft.com/office/drawing/2014/main" id="{346B397C-3920-4315-8BA3-B9A8D1F63029}"/>
                </a:ext>
              </a:extLst>
            </p:cNvPr>
            <p:cNvSpPr>
              <a:spLocks noChangeShapeType="1"/>
            </p:cNvSpPr>
            <p:nvPr/>
          </p:nvSpPr>
          <p:spPr bwMode="auto">
            <a:xfrm rot="5400000">
              <a:off x="2423"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0" name="Line 18">
              <a:extLst>
                <a:ext uri="{FF2B5EF4-FFF2-40B4-BE49-F238E27FC236}">
                  <a16:creationId xmlns:a16="http://schemas.microsoft.com/office/drawing/2014/main" id="{5E933D51-E9BC-4554-8BCC-85E35482821D}"/>
                </a:ext>
              </a:extLst>
            </p:cNvPr>
            <p:cNvSpPr>
              <a:spLocks noChangeShapeType="1"/>
            </p:cNvSpPr>
            <p:nvPr/>
          </p:nvSpPr>
          <p:spPr bwMode="auto">
            <a:xfrm rot="5400000">
              <a:off x="2327"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1" name="Line 19">
              <a:extLst>
                <a:ext uri="{FF2B5EF4-FFF2-40B4-BE49-F238E27FC236}">
                  <a16:creationId xmlns:a16="http://schemas.microsoft.com/office/drawing/2014/main" id="{96FB1260-D32B-4684-8AD0-F03AF3ED0CF8}"/>
                </a:ext>
              </a:extLst>
            </p:cNvPr>
            <p:cNvSpPr>
              <a:spLocks noChangeShapeType="1"/>
            </p:cNvSpPr>
            <p:nvPr/>
          </p:nvSpPr>
          <p:spPr bwMode="auto">
            <a:xfrm rot="5400000">
              <a:off x="2231"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22" name="Group 20">
            <a:extLst>
              <a:ext uri="{FF2B5EF4-FFF2-40B4-BE49-F238E27FC236}">
                <a16:creationId xmlns:a16="http://schemas.microsoft.com/office/drawing/2014/main" id="{7791DA32-F496-4F8B-928C-B9F1BCBF409B}"/>
              </a:ext>
            </a:extLst>
          </p:cNvPr>
          <p:cNvGrpSpPr>
            <a:grpSpLocks/>
          </p:cNvGrpSpPr>
          <p:nvPr/>
        </p:nvGrpSpPr>
        <p:grpSpPr bwMode="auto">
          <a:xfrm>
            <a:off x="6567488" y="3973294"/>
            <a:ext cx="730250" cy="457200"/>
            <a:chOff x="1296" y="768"/>
            <a:chExt cx="556" cy="336"/>
          </a:xfrm>
        </p:grpSpPr>
        <p:sp>
          <p:nvSpPr>
            <p:cNvPr id="23" name="Rectangle 21">
              <a:extLst>
                <a:ext uri="{FF2B5EF4-FFF2-40B4-BE49-F238E27FC236}">
                  <a16:creationId xmlns:a16="http://schemas.microsoft.com/office/drawing/2014/main" id="{34C3E6AA-84B9-44CD-B708-A817CBB13C29}"/>
                </a:ext>
              </a:extLst>
            </p:cNvPr>
            <p:cNvSpPr>
              <a:spLocks noChangeArrowheads="1"/>
            </p:cNvSpPr>
            <p:nvPr/>
          </p:nvSpPr>
          <p:spPr bwMode="auto">
            <a:xfrm>
              <a:off x="1296" y="768"/>
              <a:ext cx="556" cy="336"/>
            </a:xfrm>
            <a:prstGeom prst="rect">
              <a:avLst/>
            </a:prstGeom>
            <a:solidFill>
              <a:srgbClr val="FFFF99"/>
            </a:solidFill>
            <a:ln w="12700">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1" lang="zh-CN"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24" name="Group 22">
              <a:extLst>
                <a:ext uri="{FF2B5EF4-FFF2-40B4-BE49-F238E27FC236}">
                  <a16:creationId xmlns:a16="http://schemas.microsoft.com/office/drawing/2014/main" id="{FAE2A777-D73F-4ABC-9B1C-20CD4F42342F}"/>
                </a:ext>
              </a:extLst>
            </p:cNvPr>
            <p:cNvGrpSpPr>
              <a:grpSpLocks/>
            </p:cNvGrpSpPr>
            <p:nvPr/>
          </p:nvGrpSpPr>
          <p:grpSpPr bwMode="auto">
            <a:xfrm>
              <a:off x="1367" y="829"/>
              <a:ext cx="393" cy="214"/>
              <a:chOff x="2928" y="3744"/>
              <a:chExt cx="528" cy="336"/>
            </a:xfrm>
          </p:grpSpPr>
          <p:grpSp>
            <p:nvGrpSpPr>
              <p:cNvPr id="25" name="Group 23">
                <a:extLst>
                  <a:ext uri="{FF2B5EF4-FFF2-40B4-BE49-F238E27FC236}">
                    <a16:creationId xmlns:a16="http://schemas.microsoft.com/office/drawing/2014/main" id="{262ABBB6-B5CF-47A4-8C51-5C2171967202}"/>
                  </a:ext>
                </a:extLst>
              </p:cNvPr>
              <p:cNvGrpSpPr>
                <a:grpSpLocks/>
              </p:cNvGrpSpPr>
              <p:nvPr/>
            </p:nvGrpSpPr>
            <p:grpSpPr bwMode="auto">
              <a:xfrm>
                <a:off x="3024" y="3744"/>
                <a:ext cx="432" cy="240"/>
                <a:chOff x="2736" y="3648"/>
                <a:chExt cx="432" cy="240"/>
              </a:xfrm>
            </p:grpSpPr>
            <p:grpSp>
              <p:nvGrpSpPr>
                <p:cNvPr id="40" name="Group 24">
                  <a:extLst>
                    <a:ext uri="{FF2B5EF4-FFF2-40B4-BE49-F238E27FC236}">
                      <a16:creationId xmlns:a16="http://schemas.microsoft.com/office/drawing/2014/main" id="{A8E1E214-D19F-44B1-9B7B-794C9ACEE27C}"/>
                    </a:ext>
                  </a:extLst>
                </p:cNvPr>
                <p:cNvGrpSpPr>
                  <a:grpSpLocks/>
                </p:cNvGrpSpPr>
                <p:nvPr/>
              </p:nvGrpSpPr>
              <p:grpSpPr bwMode="auto">
                <a:xfrm>
                  <a:off x="2736" y="3648"/>
                  <a:ext cx="432" cy="240"/>
                  <a:chOff x="2592" y="3504"/>
                  <a:chExt cx="576" cy="384"/>
                </a:xfrm>
              </p:grpSpPr>
              <p:sp>
                <p:nvSpPr>
                  <p:cNvPr id="42" name="Rectangle 25">
                    <a:extLst>
                      <a:ext uri="{FF2B5EF4-FFF2-40B4-BE49-F238E27FC236}">
                        <a16:creationId xmlns:a16="http://schemas.microsoft.com/office/drawing/2014/main" id="{7E1DA9D5-2EB8-4846-AF5C-2B67A41D4EB6}"/>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3" name="Freeform 26">
                    <a:extLst>
                      <a:ext uri="{FF2B5EF4-FFF2-40B4-BE49-F238E27FC236}">
                        <a16:creationId xmlns:a16="http://schemas.microsoft.com/office/drawing/2014/main" id="{9AD24CAF-1C44-4D83-B00F-C1D3E179A572}"/>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4" name="Line 27">
                    <a:extLst>
                      <a:ext uri="{FF2B5EF4-FFF2-40B4-BE49-F238E27FC236}">
                        <a16:creationId xmlns:a16="http://schemas.microsoft.com/office/drawing/2014/main" id="{36977445-F9A2-44F2-8FF5-9F475AB51F5A}"/>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5" name="Line 28">
                    <a:extLst>
                      <a:ext uri="{FF2B5EF4-FFF2-40B4-BE49-F238E27FC236}">
                        <a16:creationId xmlns:a16="http://schemas.microsoft.com/office/drawing/2014/main" id="{F3114281-7C90-402B-ADBF-54FF97A4FC27}"/>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41" name="Line 29">
                  <a:extLst>
                    <a:ext uri="{FF2B5EF4-FFF2-40B4-BE49-F238E27FC236}">
                      <a16:creationId xmlns:a16="http://schemas.microsoft.com/office/drawing/2014/main" id="{C2DF2CBD-6D05-4BA1-957E-154089B19359}"/>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26" name="Group 30">
                <a:extLst>
                  <a:ext uri="{FF2B5EF4-FFF2-40B4-BE49-F238E27FC236}">
                    <a16:creationId xmlns:a16="http://schemas.microsoft.com/office/drawing/2014/main" id="{EABFD6BE-1933-44C7-A906-F6D1E68A0F5C}"/>
                  </a:ext>
                </a:extLst>
              </p:cNvPr>
              <p:cNvGrpSpPr>
                <a:grpSpLocks/>
              </p:cNvGrpSpPr>
              <p:nvPr/>
            </p:nvGrpSpPr>
            <p:grpSpPr bwMode="auto">
              <a:xfrm>
                <a:off x="2976" y="3792"/>
                <a:ext cx="432" cy="240"/>
                <a:chOff x="2736" y="3648"/>
                <a:chExt cx="432" cy="240"/>
              </a:xfrm>
            </p:grpSpPr>
            <p:grpSp>
              <p:nvGrpSpPr>
                <p:cNvPr id="34" name="Group 31">
                  <a:extLst>
                    <a:ext uri="{FF2B5EF4-FFF2-40B4-BE49-F238E27FC236}">
                      <a16:creationId xmlns:a16="http://schemas.microsoft.com/office/drawing/2014/main" id="{98F367D9-A0A6-42E3-A0F2-A8753C6FDE10}"/>
                    </a:ext>
                  </a:extLst>
                </p:cNvPr>
                <p:cNvGrpSpPr>
                  <a:grpSpLocks/>
                </p:cNvGrpSpPr>
                <p:nvPr/>
              </p:nvGrpSpPr>
              <p:grpSpPr bwMode="auto">
                <a:xfrm>
                  <a:off x="2736" y="3648"/>
                  <a:ext cx="432" cy="240"/>
                  <a:chOff x="2592" y="3504"/>
                  <a:chExt cx="576" cy="384"/>
                </a:xfrm>
              </p:grpSpPr>
              <p:sp>
                <p:nvSpPr>
                  <p:cNvPr id="36" name="Rectangle 32">
                    <a:extLst>
                      <a:ext uri="{FF2B5EF4-FFF2-40B4-BE49-F238E27FC236}">
                        <a16:creationId xmlns:a16="http://schemas.microsoft.com/office/drawing/2014/main" id="{07CC3E72-C28D-4F5D-9150-AED0916C4226}"/>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7" name="Freeform 33">
                    <a:extLst>
                      <a:ext uri="{FF2B5EF4-FFF2-40B4-BE49-F238E27FC236}">
                        <a16:creationId xmlns:a16="http://schemas.microsoft.com/office/drawing/2014/main" id="{C6501AB2-81D7-48CC-AFA5-03B82D76AE58}"/>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8" name="Line 34">
                    <a:extLst>
                      <a:ext uri="{FF2B5EF4-FFF2-40B4-BE49-F238E27FC236}">
                        <a16:creationId xmlns:a16="http://schemas.microsoft.com/office/drawing/2014/main" id="{1EF9DA9B-92D5-41D1-9C1B-3CA99A3F1CDE}"/>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9" name="Line 35">
                    <a:extLst>
                      <a:ext uri="{FF2B5EF4-FFF2-40B4-BE49-F238E27FC236}">
                        <a16:creationId xmlns:a16="http://schemas.microsoft.com/office/drawing/2014/main" id="{3A34D633-ED41-45BA-9EDE-81C8792DA53F}"/>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5" name="Line 36">
                  <a:extLst>
                    <a:ext uri="{FF2B5EF4-FFF2-40B4-BE49-F238E27FC236}">
                      <a16:creationId xmlns:a16="http://schemas.microsoft.com/office/drawing/2014/main" id="{46C6FEDF-2256-4884-9113-C1F85DD5903B}"/>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27" name="Group 37">
                <a:extLst>
                  <a:ext uri="{FF2B5EF4-FFF2-40B4-BE49-F238E27FC236}">
                    <a16:creationId xmlns:a16="http://schemas.microsoft.com/office/drawing/2014/main" id="{0ED755BF-63CD-4E95-BCB2-B1E0481F11A6}"/>
                  </a:ext>
                </a:extLst>
              </p:cNvPr>
              <p:cNvGrpSpPr>
                <a:grpSpLocks/>
              </p:cNvGrpSpPr>
              <p:nvPr/>
            </p:nvGrpSpPr>
            <p:grpSpPr bwMode="auto">
              <a:xfrm>
                <a:off x="2928" y="3840"/>
                <a:ext cx="432" cy="240"/>
                <a:chOff x="2736" y="3648"/>
                <a:chExt cx="432" cy="240"/>
              </a:xfrm>
            </p:grpSpPr>
            <p:grpSp>
              <p:nvGrpSpPr>
                <p:cNvPr id="28" name="Group 38">
                  <a:extLst>
                    <a:ext uri="{FF2B5EF4-FFF2-40B4-BE49-F238E27FC236}">
                      <a16:creationId xmlns:a16="http://schemas.microsoft.com/office/drawing/2014/main" id="{52E9F6DF-77B4-4F05-A8BE-1D30AEC4044F}"/>
                    </a:ext>
                  </a:extLst>
                </p:cNvPr>
                <p:cNvGrpSpPr>
                  <a:grpSpLocks/>
                </p:cNvGrpSpPr>
                <p:nvPr/>
              </p:nvGrpSpPr>
              <p:grpSpPr bwMode="auto">
                <a:xfrm>
                  <a:off x="2736" y="3648"/>
                  <a:ext cx="432" cy="240"/>
                  <a:chOff x="2592" y="3504"/>
                  <a:chExt cx="576" cy="384"/>
                </a:xfrm>
              </p:grpSpPr>
              <p:sp>
                <p:nvSpPr>
                  <p:cNvPr id="30" name="Rectangle 39">
                    <a:extLst>
                      <a:ext uri="{FF2B5EF4-FFF2-40B4-BE49-F238E27FC236}">
                        <a16:creationId xmlns:a16="http://schemas.microsoft.com/office/drawing/2014/main" id="{CC1E722F-C2E2-496E-8CCB-2F1F9D0B4C93}"/>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 name="Freeform 40">
                    <a:extLst>
                      <a:ext uri="{FF2B5EF4-FFF2-40B4-BE49-F238E27FC236}">
                        <a16:creationId xmlns:a16="http://schemas.microsoft.com/office/drawing/2014/main" id="{DDAB85DA-5CD0-4C23-A6E9-02249F29EB47}"/>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2" name="Line 41">
                    <a:extLst>
                      <a:ext uri="{FF2B5EF4-FFF2-40B4-BE49-F238E27FC236}">
                        <a16:creationId xmlns:a16="http://schemas.microsoft.com/office/drawing/2014/main" id="{E0F2AAE2-556A-4BF0-A5E5-20EB3A630B60}"/>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 name="Line 42">
                    <a:extLst>
                      <a:ext uri="{FF2B5EF4-FFF2-40B4-BE49-F238E27FC236}">
                        <a16:creationId xmlns:a16="http://schemas.microsoft.com/office/drawing/2014/main" id="{3FAC04BD-F73D-4973-ABEB-09D31EDDE673}"/>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29" name="Line 43">
                  <a:extLst>
                    <a:ext uri="{FF2B5EF4-FFF2-40B4-BE49-F238E27FC236}">
                      <a16:creationId xmlns:a16="http://schemas.microsoft.com/office/drawing/2014/main" id="{F5BD59C0-91D2-4555-92D2-9A453DEBB32F}"/>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grpSp>
      <p:grpSp>
        <p:nvGrpSpPr>
          <p:cNvPr id="46" name="Group 44">
            <a:extLst>
              <a:ext uri="{FF2B5EF4-FFF2-40B4-BE49-F238E27FC236}">
                <a16:creationId xmlns:a16="http://schemas.microsoft.com/office/drawing/2014/main" id="{BF3E8074-F007-4AF8-B098-0A1E8B019B11}"/>
              </a:ext>
            </a:extLst>
          </p:cNvPr>
          <p:cNvGrpSpPr>
            <a:grpSpLocks/>
          </p:cNvGrpSpPr>
          <p:nvPr/>
        </p:nvGrpSpPr>
        <p:grpSpPr bwMode="auto">
          <a:xfrm>
            <a:off x="355600" y="3527207"/>
            <a:ext cx="884238" cy="1014412"/>
            <a:chOff x="246" y="1767"/>
            <a:chExt cx="557" cy="639"/>
          </a:xfrm>
        </p:grpSpPr>
        <p:grpSp>
          <p:nvGrpSpPr>
            <p:cNvPr id="47" name="Group 45">
              <a:extLst>
                <a:ext uri="{FF2B5EF4-FFF2-40B4-BE49-F238E27FC236}">
                  <a16:creationId xmlns:a16="http://schemas.microsoft.com/office/drawing/2014/main" id="{2A921D66-878E-4235-B637-B7963E7394A8}"/>
                </a:ext>
              </a:extLst>
            </p:cNvPr>
            <p:cNvGrpSpPr>
              <a:grpSpLocks/>
            </p:cNvGrpSpPr>
            <p:nvPr/>
          </p:nvGrpSpPr>
          <p:grpSpPr bwMode="auto">
            <a:xfrm>
              <a:off x="246" y="1943"/>
              <a:ext cx="557" cy="463"/>
              <a:chOff x="246" y="1943"/>
              <a:chExt cx="557" cy="463"/>
            </a:xfrm>
          </p:grpSpPr>
          <p:sp>
            <p:nvSpPr>
              <p:cNvPr id="100" name="Freeform 46">
                <a:extLst>
                  <a:ext uri="{FF2B5EF4-FFF2-40B4-BE49-F238E27FC236}">
                    <a16:creationId xmlns:a16="http://schemas.microsoft.com/office/drawing/2014/main" id="{77F9556F-8969-4DE1-813F-88A2B7D3C097}"/>
                  </a:ext>
                </a:extLst>
              </p:cNvPr>
              <p:cNvSpPr>
                <a:spLocks/>
              </p:cNvSpPr>
              <p:nvPr/>
            </p:nvSpPr>
            <p:spPr bwMode="auto">
              <a:xfrm>
                <a:off x="373" y="2005"/>
                <a:ext cx="196" cy="295"/>
              </a:xfrm>
              <a:custGeom>
                <a:avLst/>
                <a:gdLst>
                  <a:gd name="T0" fmla="*/ 0 w 982"/>
                  <a:gd name="T1" fmla="*/ 0 h 1477"/>
                  <a:gd name="T2" fmla="*/ 0 w 982"/>
                  <a:gd name="T3" fmla="*/ 0 h 1477"/>
                  <a:gd name="T4" fmla="*/ 0 w 982"/>
                  <a:gd name="T5" fmla="*/ 0 h 1477"/>
                  <a:gd name="T6" fmla="*/ 0 w 982"/>
                  <a:gd name="T7" fmla="*/ 0 h 1477"/>
                  <a:gd name="T8" fmla="*/ 0 60000 65536"/>
                  <a:gd name="T9" fmla="*/ 0 60000 65536"/>
                  <a:gd name="T10" fmla="*/ 0 60000 65536"/>
                  <a:gd name="T11" fmla="*/ 0 60000 65536"/>
                  <a:gd name="T12" fmla="*/ 0 w 982"/>
                  <a:gd name="T13" fmla="*/ 0 h 1477"/>
                  <a:gd name="T14" fmla="*/ 982 w 982"/>
                  <a:gd name="T15" fmla="*/ 1477 h 1477"/>
                </a:gdLst>
                <a:ahLst/>
                <a:cxnLst>
                  <a:cxn ang="T8">
                    <a:pos x="T0" y="T1"/>
                  </a:cxn>
                  <a:cxn ang="T9">
                    <a:pos x="T2" y="T3"/>
                  </a:cxn>
                  <a:cxn ang="T10">
                    <a:pos x="T4" y="T5"/>
                  </a:cxn>
                  <a:cxn ang="T11">
                    <a:pos x="T6" y="T7"/>
                  </a:cxn>
                </a:cxnLst>
                <a:rect l="T12" t="T13" r="T14" b="T15"/>
                <a:pathLst>
                  <a:path w="982" h="1477">
                    <a:moveTo>
                      <a:pt x="652" y="26"/>
                    </a:moveTo>
                    <a:lnTo>
                      <a:pt x="982" y="1347"/>
                    </a:lnTo>
                    <a:lnTo>
                      <a:pt x="0" y="1477"/>
                    </a:lnTo>
                    <a:lnTo>
                      <a:pt x="252"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nvGrpSpPr>
              <p:cNvPr id="101" name="Group 47">
                <a:extLst>
                  <a:ext uri="{FF2B5EF4-FFF2-40B4-BE49-F238E27FC236}">
                    <a16:creationId xmlns:a16="http://schemas.microsoft.com/office/drawing/2014/main" id="{7A04C5FE-863B-493D-A56D-8FE403AEE930}"/>
                  </a:ext>
                </a:extLst>
              </p:cNvPr>
              <p:cNvGrpSpPr>
                <a:grpSpLocks/>
              </p:cNvGrpSpPr>
              <p:nvPr/>
            </p:nvGrpSpPr>
            <p:grpSpPr bwMode="auto">
              <a:xfrm>
                <a:off x="246" y="1943"/>
                <a:ext cx="551" cy="121"/>
                <a:chOff x="246" y="1943"/>
                <a:chExt cx="551" cy="121"/>
              </a:xfrm>
            </p:grpSpPr>
            <p:sp>
              <p:nvSpPr>
                <p:cNvPr id="103" name="Freeform 48">
                  <a:extLst>
                    <a:ext uri="{FF2B5EF4-FFF2-40B4-BE49-F238E27FC236}">
                      <a16:creationId xmlns:a16="http://schemas.microsoft.com/office/drawing/2014/main" id="{74117F7E-5764-4427-B987-93448F7FCE05}"/>
                    </a:ext>
                  </a:extLst>
                </p:cNvPr>
                <p:cNvSpPr>
                  <a:spLocks/>
                </p:cNvSpPr>
                <p:nvPr/>
              </p:nvSpPr>
              <p:spPr bwMode="auto">
                <a:xfrm>
                  <a:off x="246" y="1943"/>
                  <a:ext cx="551" cy="104"/>
                </a:xfrm>
                <a:custGeom>
                  <a:avLst/>
                  <a:gdLst>
                    <a:gd name="T0" fmla="*/ 0 w 2751"/>
                    <a:gd name="T1" fmla="*/ 0 h 522"/>
                    <a:gd name="T2" fmla="*/ 0 w 2751"/>
                    <a:gd name="T3" fmla="*/ 0 h 522"/>
                    <a:gd name="T4" fmla="*/ 0 w 2751"/>
                    <a:gd name="T5" fmla="*/ 0 h 522"/>
                    <a:gd name="T6" fmla="*/ 0 w 2751"/>
                    <a:gd name="T7" fmla="*/ 0 h 522"/>
                    <a:gd name="T8" fmla="*/ 0 w 2751"/>
                    <a:gd name="T9" fmla="*/ 0 h 522"/>
                    <a:gd name="T10" fmla="*/ 0 60000 65536"/>
                    <a:gd name="T11" fmla="*/ 0 60000 65536"/>
                    <a:gd name="T12" fmla="*/ 0 60000 65536"/>
                    <a:gd name="T13" fmla="*/ 0 60000 65536"/>
                    <a:gd name="T14" fmla="*/ 0 60000 65536"/>
                    <a:gd name="T15" fmla="*/ 0 w 2751"/>
                    <a:gd name="T16" fmla="*/ 0 h 522"/>
                    <a:gd name="T17" fmla="*/ 2751 w 2751"/>
                    <a:gd name="T18" fmla="*/ 522 h 522"/>
                  </a:gdLst>
                  <a:ahLst/>
                  <a:cxnLst>
                    <a:cxn ang="T10">
                      <a:pos x="T0" y="T1"/>
                    </a:cxn>
                    <a:cxn ang="T11">
                      <a:pos x="T2" y="T3"/>
                    </a:cxn>
                    <a:cxn ang="T12">
                      <a:pos x="T4" y="T5"/>
                    </a:cxn>
                    <a:cxn ang="T13">
                      <a:pos x="T6" y="T7"/>
                    </a:cxn>
                    <a:cxn ang="T14">
                      <a:pos x="T8" y="T9"/>
                    </a:cxn>
                  </a:cxnLst>
                  <a:rect l="T15" t="T16" r="T17" b="T18"/>
                  <a:pathLst>
                    <a:path w="2751" h="522">
                      <a:moveTo>
                        <a:pt x="2751" y="270"/>
                      </a:moveTo>
                      <a:lnTo>
                        <a:pt x="1016" y="522"/>
                      </a:lnTo>
                      <a:lnTo>
                        <a:pt x="0" y="132"/>
                      </a:lnTo>
                      <a:lnTo>
                        <a:pt x="1302" y="0"/>
                      </a:lnTo>
                      <a:lnTo>
                        <a:pt x="2751" y="270"/>
                      </a:lnTo>
                      <a:close/>
                    </a:path>
                  </a:pathLst>
                </a:custGeom>
                <a:solidFill>
                  <a:srgbClr val="FFFFFF"/>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04" name="Freeform 49">
                  <a:extLst>
                    <a:ext uri="{FF2B5EF4-FFF2-40B4-BE49-F238E27FC236}">
                      <a16:creationId xmlns:a16="http://schemas.microsoft.com/office/drawing/2014/main" id="{E83DDA19-D511-41D0-9757-109C267A37A4}"/>
                    </a:ext>
                  </a:extLst>
                </p:cNvPr>
                <p:cNvSpPr>
                  <a:spLocks/>
                </p:cNvSpPr>
                <p:nvPr/>
              </p:nvSpPr>
              <p:spPr bwMode="auto">
                <a:xfrm>
                  <a:off x="450" y="1997"/>
                  <a:ext cx="345" cy="67"/>
                </a:xfrm>
                <a:custGeom>
                  <a:avLst/>
                  <a:gdLst>
                    <a:gd name="T0" fmla="*/ 0 w 1728"/>
                    <a:gd name="T1" fmla="*/ 0 h 337"/>
                    <a:gd name="T2" fmla="*/ 0 w 1728"/>
                    <a:gd name="T3" fmla="*/ 0 h 337"/>
                    <a:gd name="T4" fmla="*/ 0 w 1728"/>
                    <a:gd name="T5" fmla="*/ 0 h 337"/>
                    <a:gd name="T6" fmla="*/ 0 w 1728"/>
                    <a:gd name="T7" fmla="*/ 0 h 337"/>
                    <a:gd name="T8" fmla="*/ 0 w 1728"/>
                    <a:gd name="T9" fmla="*/ 0 h 337"/>
                    <a:gd name="T10" fmla="*/ 0 60000 65536"/>
                    <a:gd name="T11" fmla="*/ 0 60000 65536"/>
                    <a:gd name="T12" fmla="*/ 0 60000 65536"/>
                    <a:gd name="T13" fmla="*/ 0 60000 65536"/>
                    <a:gd name="T14" fmla="*/ 0 60000 65536"/>
                    <a:gd name="T15" fmla="*/ 0 w 1728"/>
                    <a:gd name="T16" fmla="*/ 0 h 337"/>
                    <a:gd name="T17" fmla="*/ 1728 w 1728"/>
                    <a:gd name="T18" fmla="*/ 337 h 337"/>
                  </a:gdLst>
                  <a:ahLst/>
                  <a:cxnLst>
                    <a:cxn ang="T10">
                      <a:pos x="T0" y="T1"/>
                    </a:cxn>
                    <a:cxn ang="T11">
                      <a:pos x="T2" y="T3"/>
                    </a:cxn>
                    <a:cxn ang="T12">
                      <a:pos x="T4" y="T5"/>
                    </a:cxn>
                    <a:cxn ang="T13">
                      <a:pos x="T6" y="T7"/>
                    </a:cxn>
                    <a:cxn ang="T14">
                      <a:pos x="T8" y="T9"/>
                    </a:cxn>
                  </a:cxnLst>
                  <a:rect l="T15" t="T16" r="T17" b="T18"/>
                  <a:pathLst>
                    <a:path w="1728" h="337">
                      <a:moveTo>
                        <a:pt x="1728" y="0"/>
                      </a:moveTo>
                      <a:lnTo>
                        <a:pt x="0" y="251"/>
                      </a:lnTo>
                      <a:lnTo>
                        <a:pt x="0" y="337"/>
                      </a:lnTo>
                      <a:lnTo>
                        <a:pt x="1728" y="88"/>
                      </a:lnTo>
                      <a:lnTo>
                        <a:pt x="1728" y="0"/>
                      </a:lnTo>
                      <a:close/>
                    </a:path>
                  </a:pathLst>
                </a:custGeom>
                <a:solidFill>
                  <a:srgbClr val="E0E0E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05" name="Freeform 50">
                  <a:extLst>
                    <a:ext uri="{FF2B5EF4-FFF2-40B4-BE49-F238E27FC236}">
                      <a16:creationId xmlns:a16="http://schemas.microsoft.com/office/drawing/2014/main" id="{BCE04EA6-C26A-49E5-A09A-941DC2A0ACE2}"/>
                    </a:ext>
                  </a:extLst>
                </p:cNvPr>
                <p:cNvSpPr>
                  <a:spLocks/>
                </p:cNvSpPr>
                <p:nvPr/>
              </p:nvSpPr>
              <p:spPr bwMode="auto">
                <a:xfrm>
                  <a:off x="246" y="1969"/>
                  <a:ext cx="204" cy="95"/>
                </a:xfrm>
                <a:custGeom>
                  <a:avLst/>
                  <a:gdLst>
                    <a:gd name="T0" fmla="*/ 0 w 1016"/>
                    <a:gd name="T1" fmla="*/ 0 h 476"/>
                    <a:gd name="T2" fmla="*/ 0 w 1016"/>
                    <a:gd name="T3" fmla="*/ 0 h 476"/>
                    <a:gd name="T4" fmla="*/ 0 w 1016"/>
                    <a:gd name="T5" fmla="*/ 0 h 476"/>
                    <a:gd name="T6" fmla="*/ 0 w 1016"/>
                    <a:gd name="T7" fmla="*/ 0 h 476"/>
                    <a:gd name="T8" fmla="*/ 0 w 1016"/>
                    <a:gd name="T9" fmla="*/ 0 h 476"/>
                    <a:gd name="T10" fmla="*/ 0 60000 65536"/>
                    <a:gd name="T11" fmla="*/ 0 60000 65536"/>
                    <a:gd name="T12" fmla="*/ 0 60000 65536"/>
                    <a:gd name="T13" fmla="*/ 0 60000 65536"/>
                    <a:gd name="T14" fmla="*/ 0 60000 65536"/>
                    <a:gd name="T15" fmla="*/ 0 w 1016"/>
                    <a:gd name="T16" fmla="*/ 0 h 476"/>
                    <a:gd name="T17" fmla="*/ 1016 w 1016"/>
                    <a:gd name="T18" fmla="*/ 476 h 476"/>
                  </a:gdLst>
                  <a:ahLst/>
                  <a:cxnLst>
                    <a:cxn ang="T10">
                      <a:pos x="T0" y="T1"/>
                    </a:cxn>
                    <a:cxn ang="T11">
                      <a:pos x="T2" y="T3"/>
                    </a:cxn>
                    <a:cxn ang="T12">
                      <a:pos x="T4" y="T5"/>
                    </a:cxn>
                    <a:cxn ang="T13">
                      <a:pos x="T6" y="T7"/>
                    </a:cxn>
                    <a:cxn ang="T14">
                      <a:pos x="T8" y="T9"/>
                    </a:cxn>
                  </a:cxnLst>
                  <a:rect l="T15" t="T16" r="T17" b="T18"/>
                  <a:pathLst>
                    <a:path w="1016" h="476">
                      <a:moveTo>
                        <a:pt x="1016" y="476"/>
                      </a:moveTo>
                      <a:lnTo>
                        <a:pt x="1016" y="390"/>
                      </a:lnTo>
                      <a:lnTo>
                        <a:pt x="0" y="0"/>
                      </a:lnTo>
                      <a:lnTo>
                        <a:pt x="0" y="60"/>
                      </a:lnTo>
                      <a:lnTo>
                        <a:pt x="1016" y="476"/>
                      </a:lnTo>
                      <a:close/>
                    </a:path>
                  </a:pathLst>
                </a:custGeom>
                <a:solidFill>
                  <a:srgbClr val="C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02" name="Freeform 51">
                <a:extLst>
                  <a:ext uri="{FF2B5EF4-FFF2-40B4-BE49-F238E27FC236}">
                    <a16:creationId xmlns:a16="http://schemas.microsoft.com/office/drawing/2014/main" id="{E16CE699-23BD-4C23-920F-A7DF79A72B0D}"/>
                  </a:ext>
                </a:extLst>
              </p:cNvPr>
              <p:cNvSpPr>
                <a:spLocks/>
              </p:cNvSpPr>
              <p:nvPr/>
            </p:nvSpPr>
            <p:spPr bwMode="auto">
              <a:xfrm>
                <a:off x="564" y="2028"/>
                <a:ext cx="239" cy="378"/>
              </a:xfrm>
              <a:custGeom>
                <a:avLst/>
                <a:gdLst>
                  <a:gd name="T0" fmla="*/ 0 w 1195"/>
                  <a:gd name="T1" fmla="*/ 0 h 1893"/>
                  <a:gd name="T2" fmla="*/ 0 w 1195"/>
                  <a:gd name="T3" fmla="*/ 0 h 1893"/>
                  <a:gd name="T4" fmla="*/ 0 w 1195"/>
                  <a:gd name="T5" fmla="*/ 0 h 1893"/>
                  <a:gd name="T6" fmla="*/ 0 w 1195"/>
                  <a:gd name="T7" fmla="*/ 0 h 1893"/>
                  <a:gd name="T8" fmla="*/ 0 60000 65536"/>
                  <a:gd name="T9" fmla="*/ 0 60000 65536"/>
                  <a:gd name="T10" fmla="*/ 0 60000 65536"/>
                  <a:gd name="T11" fmla="*/ 0 60000 65536"/>
                  <a:gd name="T12" fmla="*/ 0 w 1195"/>
                  <a:gd name="T13" fmla="*/ 0 h 1893"/>
                  <a:gd name="T14" fmla="*/ 1195 w 1195"/>
                  <a:gd name="T15" fmla="*/ 1893 h 1893"/>
                </a:gdLst>
                <a:ahLst/>
                <a:cxnLst>
                  <a:cxn ang="T8">
                    <a:pos x="T0" y="T1"/>
                  </a:cxn>
                  <a:cxn ang="T9">
                    <a:pos x="T2" y="T3"/>
                  </a:cxn>
                  <a:cxn ang="T10">
                    <a:pos x="T4" y="T5"/>
                  </a:cxn>
                  <a:cxn ang="T11">
                    <a:pos x="T6" y="T7"/>
                  </a:cxn>
                </a:cxnLst>
                <a:rect l="T12" t="T13" r="T14" b="T15"/>
                <a:pathLst>
                  <a:path w="1195" h="1893">
                    <a:moveTo>
                      <a:pt x="660" y="0"/>
                    </a:moveTo>
                    <a:lnTo>
                      <a:pt x="1195" y="1747"/>
                    </a:lnTo>
                    <a:lnTo>
                      <a:pt x="0" y="1893"/>
                    </a:lnTo>
                    <a:lnTo>
                      <a:pt x="191" y="35"/>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48" name="Group 52">
              <a:extLst>
                <a:ext uri="{FF2B5EF4-FFF2-40B4-BE49-F238E27FC236}">
                  <a16:creationId xmlns:a16="http://schemas.microsoft.com/office/drawing/2014/main" id="{8F657C2C-A288-4FF7-80A4-9F19C5EC66BF}"/>
                </a:ext>
              </a:extLst>
            </p:cNvPr>
            <p:cNvGrpSpPr>
              <a:grpSpLocks/>
            </p:cNvGrpSpPr>
            <p:nvPr/>
          </p:nvGrpSpPr>
          <p:grpSpPr bwMode="auto">
            <a:xfrm>
              <a:off x="325" y="1767"/>
              <a:ext cx="383" cy="268"/>
              <a:chOff x="325" y="1767"/>
              <a:chExt cx="383" cy="268"/>
            </a:xfrm>
          </p:grpSpPr>
          <p:grpSp>
            <p:nvGrpSpPr>
              <p:cNvPr id="49" name="Group 53">
                <a:extLst>
                  <a:ext uri="{FF2B5EF4-FFF2-40B4-BE49-F238E27FC236}">
                    <a16:creationId xmlns:a16="http://schemas.microsoft.com/office/drawing/2014/main" id="{3C9DBD66-7180-4402-B0CB-E653C2232638}"/>
                  </a:ext>
                </a:extLst>
              </p:cNvPr>
              <p:cNvGrpSpPr>
                <a:grpSpLocks/>
              </p:cNvGrpSpPr>
              <p:nvPr/>
            </p:nvGrpSpPr>
            <p:grpSpPr bwMode="auto">
              <a:xfrm>
                <a:off x="412" y="1767"/>
                <a:ext cx="296" cy="243"/>
                <a:chOff x="412" y="1767"/>
                <a:chExt cx="296" cy="243"/>
              </a:xfrm>
            </p:grpSpPr>
            <p:grpSp>
              <p:nvGrpSpPr>
                <p:cNvPr id="82" name="Group 54">
                  <a:extLst>
                    <a:ext uri="{FF2B5EF4-FFF2-40B4-BE49-F238E27FC236}">
                      <a16:creationId xmlns:a16="http://schemas.microsoft.com/office/drawing/2014/main" id="{A415C3E4-818B-435D-9242-CD992253D4AB}"/>
                    </a:ext>
                  </a:extLst>
                </p:cNvPr>
                <p:cNvGrpSpPr>
                  <a:grpSpLocks/>
                </p:cNvGrpSpPr>
                <p:nvPr/>
              </p:nvGrpSpPr>
              <p:grpSpPr bwMode="auto">
                <a:xfrm>
                  <a:off x="412" y="1767"/>
                  <a:ext cx="296" cy="243"/>
                  <a:chOff x="412" y="1767"/>
                  <a:chExt cx="296" cy="243"/>
                </a:xfrm>
              </p:grpSpPr>
              <p:grpSp>
                <p:nvGrpSpPr>
                  <p:cNvPr id="91" name="Group 55">
                    <a:extLst>
                      <a:ext uri="{FF2B5EF4-FFF2-40B4-BE49-F238E27FC236}">
                        <a16:creationId xmlns:a16="http://schemas.microsoft.com/office/drawing/2014/main" id="{A839CCDA-5950-4873-BEE4-4991CB489CD7}"/>
                      </a:ext>
                    </a:extLst>
                  </p:cNvPr>
                  <p:cNvGrpSpPr>
                    <a:grpSpLocks/>
                  </p:cNvGrpSpPr>
                  <p:nvPr/>
                </p:nvGrpSpPr>
                <p:grpSpPr bwMode="auto">
                  <a:xfrm>
                    <a:off x="412" y="1904"/>
                    <a:ext cx="296" cy="106"/>
                    <a:chOff x="412" y="1904"/>
                    <a:chExt cx="296" cy="106"/>
                  </a:xfrm>
                </p:grpSpPr>
                <p:sp>
                  <p:nvSpPr>
                    <p:cNvPr id="97" name="Freeform 56">
                      <a:extLst>
                        <a:ext uri="{FF2B5EF4-FFF2-40B4-BE49-F238E27FC236}">
                          <a16:creationId xmlns:a16="http://schemas.microsoft.com/office/drawing/2014/main" id="{ABABA999-B0B2-4B78-9241-73CEF79966C0}"/>
                        </a:ext>
                      </a:extLst>
                    </p:cNvPr>
                    <p:cNvSpPr>
                      <a:spLocks/>
                    </p:cNvSpPr>
                    <p:nvPr/>
                  </p:nvSpPr>
                  <p:spPr bwMode="auto">
                    <a:xfrm>
                      <a:off x="412" y="1904"/>
                      <a:ext cx="170" cy="106"/>
                    </a:xfrm>
                    <a:custGeom>
                      <a:avLst/>
                      <a:gdLst>
                        <a:gd name="T0" fmla="*/ 0 w 848"/>
                        <a:gd name="T1" fmla="*/ 0 h 530"/>
                        <a:gd name="T2" fmla="*/ 0 w 848"/>
                        <a:gd name="T3" fmla="*/ 0 h 530"/>
                        <a:gd name="T4" fmla="*/ 0 w 848"/>
                        <a:gd name="T5" fmla="*/ 0 h 530"/>
                        <a:gd name="T6" fmla="*/ 0 w 848"/>
                        <a:gd name="T7" fmla="*/ 0 h 530"/>
                        <a:gd name="T8" fmla="*/ 0 w 848"/>
                        <a:gd name="T9" fmla="*/ 0 h 530"/>
                        <a:gd name="T10" fmla="*/ 0 60000 65536"/>
                        <a:gd name="T11" fmla="*/ 0 60000 65536"/>
                        <a:gd name="T12" fmla="*/ 0 60000 65536"/>
                        <a:gd name="T13" fmla="*/ 0 60000 65536"/>
                        <a:gd name="T14" fmla="*/ 0 60000 65536"/>
                        <a:gd name="T15" fmla="*/ 0 w 848"/>
                        <a:gd name="T16" fmla="*/ 0 h 530"/>
                        <a:gd name="T17" fmla="*/ 848 w 848"/>
                        <a:gd name="T18" fmla="*/ 530 h 530"/>
                      </a:gdLst>
                      <a:ahLst/>
                      <a:cxnLst>
                        <a:cxn ang="T10">
                          <a:pos x="T0" y="T1"/>
                        </a:cxn>
                        <a:cxn ang="T11">
                          <a:pos x="T2" y="T3"/>
                        </a:cxn>
                        <a:cxn ang="T12">
                          <a:pos x="T4" y="T5"/>
                        </a:cxn>
                        <a:cxn ang="T13">
                          <a:pos x="T6" y="T7"/>
                        </a:cxn>
                        <a:cxn ang="T14">
                          <a:pos x="T8" y="T9"/>
                        </a:cxn>
                      </a:cxnLst>
                      <a:rect l="T15" t="T16" r="T17" b="T18"/>
                      <a:pathLst>
                        <a:path w="848" h="530">
                          <a:moveTo>
                            <a:pt x="848" y="162"/>
                          </a:moveTo>
                          <a:lnTo>
                            <a:pt x="848" y="530"/>
                          </a:lnTo>
                          <a:lnTo>
                            <a:pt x="0" y="258"/>
                          </a:lnTo>
                          <a:lnTo>
                            <a:pt x="0" y="0"/>
                          </a:lnTo>
                          <a:lnTo>
                            <a:pt x="848" y="162"/>
                          </a:lnTo>
                          <a:close/>
                        </a:path>
                      </a:pathLst>
                    </a:custGeom>
                    <a:solidFill>
                      <a:srgbClr val="A0A0A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8" name="Freeform 57">
                      <a:extLst>
                        <a:ext uri="{FF2B5EF4-FFF2-40B4-BE49-F238E27FC236}">
                          <a16:creationId xmlns:a16="http://schemas.microsoft.com/office/drawing/2014/main" id="{42F279FF-1711-42F8-A6E8-2B74229B9083}"/>
                        </a:ext>
                      </a:extLst>
                    </p:cNvPr>
                    <p:cNvSpPr>
                      <a:spLocks/>
                    </p:cNvSpPr>
                    <p:nvPr/>
                  </p:nvSpPr>
                  <p:spPr bwMode="auto">
                    <a:xfrm>
                      <a:off x="582" y="1929"/>
                      <a:ext cx="126" cy="81"/>
                    </a:xfrm>
                    <a:custGeom>
                      <a:avLst/>
                      <a:gdLst>
                        <a:gd name="T0" fmla="*/ 0 w 631"/>
                        <a:gd name="T1" fmla="*/ 0 h 404"/>
                        <a:gd name="T2" fmla="*/ 0 w 631"/>
                        <a:gd name="T3" fmla="*/ 0 h 404"/>
                        <a:gd name="T4" fmla="*/ 0 w 631"/>
                        <a:gd name="T5" fmla="*/ 0 h 404"/>
                        <a:gd name="T6" fmla="*/ 0 w 631"/>
                        <a:gd name="T7" fmla="*/ 0 h 404"/>
                        <a:gd name="T8" fmla="*/ 0 w 631"/>
                        <a:gd name="T9" fmla="*/ 0 h 404"/>
                        <a:gd name="T10" fmla="*/ 0 60000 65536"/>
                        <a:gd name="T11" fmla="*/ 0 60000 65536"/>
                        <a:gd name="T12" fmla="*/ 0 60000 65536"/>
                        <a:gd name="T13" fmla="*/ 0 60000 65536"/>
                        <a:gd name="T14" fmla="*/ 0 60000 65536"/>
                        <a:gd name="T15" fmla="*/ 0 w 631"/>
                        <a:gd name="T16" fmla="*/ 0 h 404"/>
                        <a:gd name="T17" fmla="*/ 631 w 631"/>
                        <a:gd name="T18" fmla="*/ 404 h 404"/>
                      </a:gdLst>
                      <a:ahLst/>
                      <a:cxnLst>
                        <a:cxn ang="T10">
                          <a:pos x="T0" y="T1"/>
                        </a:cxn>
                        <a:cxn ang="T11">
                          <a:pos x="T2" y="T3"/>
                        </a:cxn>
                        <a:cxn ang="T12">
                          <a:pos x="T4" y="T5"/>
                        </a:cxn>
                        <a:cxn ang="T13">
                          <a:pos x="T6" y="T7"/>
                        </a:cxn>
                        <a:cxn ang="T14">
                          <a:pos x="T8" y="T9"/>
                        </a:cxn>
                      </a:cxnLst>
                      <a:rect l="T15" t="T16" r="T17" b="T18"/>
                      <a:pathLst>
                        <a:path w="631" h="404">
                          <a:moveTo>
                            <a:pt x="0" y="36"/>
                          </a:moveTo>
                          <a:lnTo>
                            <a:pt x="0" y="404"/>
                          </a:lnTo>
                          <a:lnTo>
                            <a:pt x="631" y="312"/>
                          </a:lnTo>
                          <a:lnTo>
                            <a:pt x="631" y="0"/>
                          </a:lnTo>
                          <a:lnTo>
                            <a:pt x="0" y="36"/>
                          </a:lnTo>
                          <a:close/>
                        </a:path>
                      </a:pathLst>
                    </a:custGeom>
                    <a:solidFill>
                      <a:srgbClr val="80808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9" name="Freeform 58">
                      <a:extLst>
                        <a:ext uri="{FF2B5EF4-FFF2-40B4-BE49-F238E27FC236}">
                          <a16:creationId xmlns:a16="http://schemas.microsoft.com/office/drawing/2014/main" id="{E6620E48-6A79-420A-925F-BDD0E3463C4D}"/>
                        </a:ext>
                      </a:extLst>
                    </p:cNvPr>
                    <p:cNvSpPr>
                      <a:spLocks/>
                    </p:cNvSpPr>
                    <p:nvPr/>
                  </p:nvSpPr>
                  <p:spPr bwMode="auto">
                    <a:xfrm>
                      <a:off x="412" y="1904"/>
                      <a:ext cx="296" cy="32"/>
                    </a:xfrm>
                    <a:custGeom>
                      <a:avLst/>
                      <a:gdLst>
                        <a:gd name="T0" fmla="*/ 0 w 1479"/>
                        <a:gd name="T1" fmla="*/ 0 h 162"/>
                        <a:gd name="T2" fmla="*/ 0 w 1479"/>
                        <a:gd name="T3" fmla="*/ 0 h 162"/>
                        <a:gd name="T4" fmla="*/ 0 w 1479"/>
                        <a:gd name="T5" fmla="*/ 0 h 162"/>
                        <a:gd name="T6" fmla="*/ 0 w 1479"/>
                        <a:gd name="T7" fmla="*/ 0 h 162"/>
                        <a:gd name="T8" fmla="*/ 0 w 1479"/>
                        <a:gd name="T9" fmla="*/ 0 h 162"/>
                        <a:gd name="T10" fmla="*/ 0 60000 65536"/>
                        <a:gd name="T11" fmla="*/ 0 60000 65536"/>
                        <a:gd name="T12" fmla="*/ 0 60000 65536"/>
                        <a:gd name="T13" fmla="*/ 0 60000 65536"/>
                        <a:gd name="T14" fmla="*/ 0 60000 65536"/>
                        <a:gd name="T15" fmla="*/ 0 w 1479"/>
                        <a:gd name="T16" fmla="*/ 0 h 162"/>
                        <a:gd name="T17" fmla="*/ 1479 w 1479"/>
                        <a:gd name="T18" fmla="*/ 162 h 162"/>
                      </a:gdLst>
                      <a:ahLst/>
                      <a:cxnLst>
                        <a:cxn ang="T10">
                          <a:pos x="T0" y="T1"/>
                        </a:cxn>
                        <a:cxn ang="T11">
                          <a:pos x="T2" y="T3"/>
                        </a:cxn>
                        <a:cxn ang="T12">
                          <a:pos x="T4" y="T5"/>
                        </a:cxn>
                        <a:cxn ang="T13">
                          <a:pos x="T6" y="T7"/>
                        </a:cxn>
                        <a:cxn ang="T14">
                          <a:pos x="T8" y="T9"/>
                        </a:cxn>
                      </a:cxnLst>
                      <a:rect l="T15" t="T16" r="T17" b="T18"/>
                      <a:pathLst>
                        <a:path w="1479" h="162">
                          <a:moveTo>
                            <a:pt x="1479" y="126"/>
                          </a:moveTo>
                          <a:lnTo>
                            <a:pt x="842" y="162"/>
                          </a:lnTo>
                          <a:lnTo>
                            <a:pt x="0" y="0"/>
                          </a:lnTo>
                          <a:lnTo>
                            <a:pt x="619" y="0"/>
                          </a:lnTo>
                          <a:lnTo>
                            <a:pt x="1479" y="126"/>
                          </a:lnTo>
                          <a:close/>
                        </a:path>
                      </a:pathLst>
                    </a:custGeom>
                    <a:solidFill>
                      <a:srgbClr val="C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92" name="Freeform 59">
                    <a:extLst>
                      <a:ext uri="{FF2B5EF4-FFF2-40B4-BE49-F238E27FC236}">
                        <a16:creationId xmlns:a16="http://schemas.microsoft.com/office/drawing/2014/main" id="{5E7B0C90-BCD1-49F3-9CC0-6353608CD7E1}"/>
                      </a:ext>
                    </a:extLst>
                  </p:cNvPr>
                  <p:cNvSpPr>
                    <a:spLocks/>
                  </p:cNvSpPr>
                  <p:nvPr/>
                </p:nvSpPr>
                <p:spPr bwMode="auto">
                  <a:xfrm>
                    <a:off x="504" y="1895"/>
                    <a:ext cx="108" cy="30"/>
                  </a:xfrm>
                  <a:custGeom>
                    <a:avLst/>
                    <a:gdLst>
                      <a:gd name="T0" fmla="*/ 0 w 538"/>
                      <a:gd name="T1" fmla="*/ 0 h 151"/>
                      <a:gd name="T2" fmla="*/ 0 w 538"/>
                      <a:gd name="T3" fmla="*/ 0 h 151"/>
                      <a:gd name="T4" fmla="*/ 0 w 538"/>
                      <a:gd name="T5" fmla="*/ 0 h 151"/>
                      <a:gd name="T6" fmla="*/ 0 w 538"/>
                      <a:gd name="T7" fmla="*/ 0 h 151"/>
                      <a:gd name="T8" fmla="*/ 0 w 538"/>
                      <a:gd name="T9" fmla="*/ 0 h 151"/>
                      <a:gd name="T10" fmla="*/ 0 w 538"/>
                      <a:gd name="T11" fmla="*/ 0 h 151"/>
                      <a:gd name="T12" fmla="*/ 0 60000 65536"/>
                      <a:gd name="T13" fmla="*/ 0 60000 65536"/>
                      <a:gd name="T14" fmla="*/ 0 60000 65536"/>
                      <a:gd name="T15" fmla="*/ 0 60000 65536"/>
                      <a:gd name="T16" fmla="*/ 0 60000 65536"/>
                      <a:gd name="T17" fmla="*/ 0 60000 65536"/>
                      <a:gd name="T18" fmla="*/ 0 w 538"/>
                      <a:gd name="T19" fmla="*/ 0 h 151"/>
                      <a:gd name="T20" fmla="*/ 538 w 5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538" h="151">
                        <a:moveTo>
                          <a:pt x="538" y="86"/>
                        </a:moveTo>
                        <a:lnTo>
                          <a:pt x="538" y="135"/>
                        </a:lnTo>
                        <a:lnTo>
                          <a:pt x="287" y="151"/>
                        </a:lnTo>
                        <a:lnTo>
                          <a:pt x="0" y="97"/>
                        </a:lnTo>
                        <a:lnTo>
                          <a:pt x="0" y="0"/>
                        </a:lnTo>
                        <a:lnTo>
                          <a:pt x="538" y="86"/>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nvGrpSpPr>
                  <p:cNvPr id="93" name="Group 60">
                    <a:extLst>
                      <a:ext uri="{FF2B5EF4-FFF2-40B4-BE49-F238E27FC236}">
                        <a16:creationId xmlns:a16="http://schemas.microsoft.com/office/drawing/2014/main" id="{4F270926-B1E5-4557-9A6D-F9F76216C361}"/>
                      </a:ext>
                    </a:extLst>
                  </p:cNvPr>
                  <p:cNvGrpSpPr>
                    <a:grpSpLocks/>
                  </p:cNvGrpSpPr>
                  <p:nvPr/>
                </p:nvGrpSpPr>
                <p:grpSpPr bwMode="auto">
                  <a:xfrm>
                    <a:off x="446" y="1767"/>
                    <a:ext cx="239" cy="151"/>
                    <a:chOff x="446" y="1767"/>
                    <a:chExt cx="239" cy="151"/>
                  </a:xfrm>
                </p:grpSpPr>
                <p:sp>
                  <p:nvSpPr>
                    <p:cNvPr id="94" name="Freeform 61">
                      <a:extLst>
                        <a:ext uri="{FF2B5EF4-FFF2-40B4-BE49-F238E27FC236}">
                          <a16:creationId xmlns:a16="http://schemas.microsoft.com/office/drawing/2014/main" id="{B15E08BB-914C-43A6-9670-397ECA4BDFC7}"/>
                        </a:ext>
                      </a:extLst>
                    </p:cNvPr>
                    <p:cNvSpPr>
                      <a:spLocks/>
                    </p:cNvSpPr>
                    <p:nvPr/>
                  </p:nvSpPr>
                  <p:spPr bwMode="auto">
                    <a:xfrm>
                      <a:off x="446" y="1767"/>
                      <a:ext cx="137" cy="148"/>
                    </a:xfrm>
                    <a:custGeom>
                      <a:avLst/>
                      <a:gdLst>
                        <a:gd name="T0" fmla="*/ 0 w 686"/>
                        <a:gd name="T1" fmla="*/ 0 h 740"/>
                        <a:gd name="T2" fmla="*/ 0 w 686"/>
                        <a:gd name="T3" fmla="*/ 0 h 740"/>
                        <a:gd name="T4" fmla="*/ 0 w 686"/>
                        <a:gd name="T5" fmla="*/ 0 h 740"/>
                        <a:gd name="T6" fmla="*/ 0 w 686"/>
                        <a:gd name="T7" fmla="*/ 0 h 740"/>
                        <a:gd name="T8" fmla="*/ 0 w 686"/>
                        <a:gd name="T9" fmla="*/ 0 h 740"/>
                        <a:gd name="T10" fmla="*/ 0 60000 65536"/>
                        <a:gd name="T11" fmla="*/ 0 60000 65536"/>
                        <a:gd name="T12" fmla="*/ 0 60000 65536"/>
                        <a:gd name="T13" fmla="*/ 0 60000 65536"/>
                        <a:gd name="T14" fmla="*/ 0 60000 65536"/>
                        <a:gd name="T15" fmla="*/ 0 w 686"/>
                        <a:gd name="T16" fmla="*/ 0 h 740"/>
                        <a:gd name="T17" fmla="*/ 686 w 686"/>
                        <a:gd name="T18" fmla="*/ 740 h 740"/>
                      </a:gdLst>
                      <a:ahLst/>
                      <a:cxnLst>
                        <a:cxn ang="T10">
                          <a:pos x="T0" y="T1"/>
                        </a:cxn>
                        <a:cxn ang="T11">
                          <a:pos x="T2" y="T3"/>
                        </a:cxn>
                        <a:cxn ang="T12">
                          <a:pos x="T4" y="T5"/>
                        </a:cxn>
                        <a:cxn ang="T13">
                          <a:pos x="T6" y="T7"/>
                        </a:cxn>
                        <a:cxn ang="T14">
                          <a:pos x="T8" y="T9"/>
                        </a:cxn>
                      </a:cxnLst>
                      <a:rect l="T15" t="T16" r="T17" b="T18"/>
                      <a:pathLst>
                        <a:path w="686" h="740">
                          <a:moveTo>
                            <a:pt x="589" y="740"/>
                          </a:moveTo>
                          <a:lnTo>
                            <a:pt x="686" y="24"/>
                          </a:lnTo>
                          <a:lnTo>
                            <a:pt x="95" y="0"/>
                          </a:lnTo>
                          <a:lnTo>
                            <a:pt x="0" y="638"/>
                          </a:lnTo>
                          <a:lnTo>
                            <a:pt x="589" y="740"/>
                          </a:lnTo>
                          <a:close/>
                        </a:path>
                      </a:pathLst>
                    </a:custGeom>
                    <a:solidFill>
                      <a:srgbClr val="A0A0A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5" name="Freeform 62">
                      <a:extLst>
                        <a:ext uri="{FF2B5EF4-FFF2-40B4-BE49-F238E27FC236}">
                          <a16:creationId xmlns:a16="http://schemas.microsoft.com/office/drawing/2014/main" id="{F095B11D-EF78-46DA-8645-72548ADEC02E}"/>
                        </a:ext>
                      </a:extLst>
                    </p:cNvPr>
                    <p:cNvSpPr>
                      <a:spLocks/>
                    </p:cNvSpPr>
                    <p:nvPr/>
                  </p:nvSpPr>
                  <p:spPr bwMode="auto">
                    <a:xfrm>
                      <a:off x="564" y="1771"/>
                      <a:ext cx="121" cy="147"/>
                    </a:xfrm>
                    <a:custGeom>
                      <a:avLst/>
                      <a:gdLst>
                        <a:gd name="T0" fmla="*/ 0 w 608"/>
                        <a:gd name="T1" fmla="*/ 0 h 735"/>
                        <a:gd name="T2" fmla="*/ 0 w 608"/>
                        <a:gd name="T3" fmla="*/ 0 h 735"/>
                        <a:gd name="T4" fmla="*/ 0 w 608"/>
                        <a:gd name="T5" fmla="*/ 0 h 735"/>
                        <a:gd name="T6" fmla="*/ 0 w 608"/>
                        <a:gd name="T7" fmla="*/ 0 h 735"/>
                        <a:gd name="T8" fmla="*/ 0 w 608"/>
                        <a:gd name="T9" fmla="*/ 0 h 735"/>
                        <a:gd name="T10" fmla="*/ 0 60000 65536"/>
                        <a:gd name="T11" fmla="*/ 0 60000 65536"/>
                        <a:gd name="T12" fmla="*/ 0 60000 65536"/>
                        <a:gd name="T13" fmla="*/ 0 60000 65536"/>
                        <a:gd name="T14" fmla="*/ 0 60000 65536"/>
                        <a:gd name="T15" fmla="*/ 0 w 608"/>
                        <a:gd name="T16" fmla="*/ 0 h 735"/>
                        <a:gd name="T17" fmla="*/ 608 w 608"/>
                        <a:gd name="T18" fmla="*/ 735 h 735"/>
                      </a:gdLst>
                      <a:ahLst/>
                      <a:cxnLst>
                        <a:cxn ang="T10">
                          <a:pos x="T0" y="T1"/>
                        </a:cxn>
                        <a:cxn ang="T11">
                          <a:pos x="T2" y="T3"/>
                        </a:cxn>
                        <a:cxn ang="T12">
                          <a:pos x="T4" y="T5"/>
                        </a:cxn>
                        <a:cxn ang="T13">
                          <a:pos x="T6" y="T7"/>
                        </a:cxn>
                        <a:cxn ang="T14">
                          <a:pos x="T8" y="T9"/>
                        </a:cxn>
                      </a:cxnLst>
                      <a:rect l="T15" t="T16" r="T17" b="T18"/>
                      <a:pathLst>
                        <a:path w="608" h="735">
                          <a:moveTo>
                            <a:pt x="97" y="0"/>
                          </a:moveTo>
                          <a:lnTo>
                            <a:pt x="608" y="163"/>
                          </a:lnTo>
                          <a:lnTo>
                            <a:pt x="536" y="735"/>
                          </a:lnTo>
                          <a:lnTo>
                            <a:pt x="0" y="717"/>
                          </a:lnTo>
                          <a:lnTo>
                            <a:pt x="97" y="0"/>
                          </a:lnTo>
                          <a:close/>
                        </a:path>
                      </a:pathLst>
                    </a:custGeom>
                    <a:solidFill>
                      <a:srgbClr val="80808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6" name="Freeform 63">
                      <a:extLst>
                        <a:ext uri="{FF2B5EF4-FFF2-40B4-BE49-F238E27FC236}">
                          <a16:creationId xmlns:a16="http://schemas.microsoft.com/office/drawing/2014/main" id="{6D628103-BDDF-4D33-810B-A4F32526F16B}"/>
                        </a:ext>
                      </a:extLst>
                    </p:cNvPr>
                    <p:cNvSpPr>
                      <a:spLocks/>
                    </p:cNvSpPr>
                    <p:nvPr/>
                  </p:nvSpPr>
                  <p:spPr bwMode="auto">
                    <a:xfrm>
                      <a:off x="462" y="1781"/>
                      <a:ext cx="98" cy="112"/>
                    </a:xfrm>
                    <a:custGeom>
                      <a:avLst/>
                      <a:gdLst>
                        <a:gd name="T0" fmla="*/ 0 w 493"/>
                        <a:gd name="T1" fmla="*/ 0 h 557"/>
                        <a:gd name="T2" fmla="*/ 0 w 493"/>
                        <a:gd name="T3" fmla="*/ 0 h 557"/>
                        <a:gd name="T4" fmla="*/ 0 w 493"/>
                        <a:gd name="T5" fmla="*/ 0 h 557"/>
                        <a:gd name="T6" fmla="*/ 0 w 493"/>
                        <a:gd name="T7" fmla="*/ 0 h 557"/>
                        <a:gd name="T8" fmla="*/ 0 w 493"/>
                        <a:gd name="T9" fmla="*/ 0 h 557"/>
                        <a:gd name="T10" fmla="*/ 0 60000 65536"/>
                        <a:gd name="T11" fmla="*/ 0 60000 65536"/>
                        <a:gd name="T12" fmla="*/ 0 60000 65536"/>
                        <a:gd name="T13" fmla="*/ 0 60000 65536"/>
                        <a:gd name="T14" fmla="*/ 0 60000 65536"/>
                        <a:gd name="T15" fmla="*/ 0 w 493"/>
                        <a:gd name="T16" fmla="*/ 0 h 557"/>
                        <a:gd name="T17" fmla="*/ 493 w 493"/>
                        <a:gd name="T18" fmla="*/ 557 h 557"/>
                      </a:gdLst>
                      <a:ahLst/>
                      <a:cxnLst>
                        <a:cxn ang="T10">
                          <a:pos x="T0" y="T1"/>
                        </a:cxn>
                        <a:cxn ang="T11">
                          <a:pos x="T2" y="T3"/>
                        </a:cxn>
                        <a:cxn ang="T12">
                          <a:pos x="T4" y="T5"/>
                        </a:cxn>
                        <a:cxn ang="T13">
                          <a:pos x="T6" y="T7"/>
                        </a:cxn>
                        <a:cxn ang="T14">
                          <a:pos x="T8" y="T9"/>
                        </a:cxn>
                      </a:cxnLst>
                      <a:rect l="T15" t="T16" r="T17" b="T18"/>
                      <a:pathLst>
                        <a:path w="493" h="557">
                          <a:moveTo>
                            <a:pt x="493" y="25"/>
                          </a:moveTo>
                          <a:lnTo>
                            <a:pt x="423" y="557"/>
                          </a:lnTo>
                          <a:lnTo>
                            <a:pt x="0" y="494"/>
                          </a:lnTo>
                          <a:lnTo>
                            <a:pt x="73" y="0"/>
                          </a:lnTo>
                          <a:lnTo>
                            <a:pt x="493" y="25"/>
                          </a:lnTo>
                          <a:close/>
                        </a:path>
                      </a:pathLst>
                    </a:custGeom>
                    <a:solidFill>
                      <a:srgbClr val="0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nvGrpSpPr>
                <p:cNvPr id="83" name="Group 64">
                  <a:extLst>
                    <a:ext uri="{FF2B5EF4-FFF2-40B4-BE49-F238E27FC236}">
                      <a16:creationId xmlns:a16="http://schemas.microsoft.com/office/drawing/2014/main" id="{DC243BA3-0B1A-43DE-8F0D-53F21833FA29}"/>
                    </a:ext>
                  </a:extLst>
                </p:cNvPr>
                <p:cNvGrpSpPr>
                  <a:grpSpLocks/>
                </p:cNvGrpSpPr>
                <p:nvPr/>
              </p:nvGrpSpPr>
              <p:grpSpPr bwMode="auto">
                <a:xfrm>
                  <a:off x="424" y="1915"/>
                  <a:ext cx="97" cy="69"/>
                  <a:chOff x="424" y="1915"/>
                  <a:chExt cx="97" cy="69"/>
                </a:xfrm>
              </p:grpSpPr>
              <p:sp>
                <p:nvSpPr>
                  <p:cNvPr id="84" name="Freeform 65">
                    <a:extLst>
                      <a:ext uri="{FF2B5EF4-FFF2-40B4-BE49-F238E27FC236}">
                        <a16:creationId xmlns:a16="http://schemas.microsoft.com/office/drawing/2014/main" id="{63AB902B-17F3-4A69-894C-FF12048339B4}"/>
                      </a:ext>
                    </a:extLst>
                  </p:cNvPr>
                  <p:cNvSpPr>
                    <a:spLocks/>
                  </p:cNvSpPr>
                  <p:nvPr/>
                </p:nvSpPr>
                <p:spPr bwMode="auto">
                  <a:xfrm>
                    <a:off x="424" y="1915"/>
                    <a:ext cx="97" cy="69"/>
                  </a:xfrm>
                  <a:custGeom>
                    <a:avLst/>
                    <a:gdLst>
                      <a:gd name="T0" fmla="*/ 0 w 483"/>
                      <a:gd name="T1" fmla="*/ 0 h 346"/>
                      <a:gd name="T2" fmla="*/ 0 w 483"/>
                      <a:gd name="T3" fmla="*/ 0 h 346"/>
                      <a:gd name="T4" fmla="*/ 0 w 483"/>
                      <a:gd name="T5" fmla="*/ 0 h 346"/>
                      <a:gd name="T6" fmla="*/ 0 w 483"/>
                      <a:gd name="T7" fmla="*/ 0 h 346"/>
                      <a:gd name="T8" fmla="*/ 0 w 483"/>
                      <a:gd name="T9" fmla="*/ 0 h 346"/>
                      <a:gd name="T10" fmla="*/ 0 60000 65536"/>
                      <a:gd name="T11" fmla="*/ 0 60000 65536"/>
                      <a:gd name="T12" fmla="*/ 0 60000 65536"/>
                      <a:gd name="T13" fmla="*/ 0 60000 65536"/>
                      <a:gd name="T14" fmla="*/ 0 60000 65536"/>
                      <a:gd name="T15" fmla="*/ 0 w 483"/>
                      <a:gd name="T16" fmla="*/ 0 h 346"/>
                      <a:gd name="T17" fmla="*/ 483 w 483"/>
                      <a:gd name="T18" fmla="*/ 346 h 346"/>
                    </a:gdLst>
                    <a:ahLst/>
                    <a:cxnLst>
                      <a:cxn ang="T10">
                        <a:pos x="T0" y="T1"/>
                      </a:cxn>
                      <a:cxn ang="T11">
                        <a:pos x="T2" y="T3"/>
                      </a:cxn>
                      <a:cxn ang="T12">
                        <a:pos x="T4" y="T5"/>
                      </a:cxn>
                      <a:cxn ang="T13">
                        <a:pos x="T6" y="T7"/>
                      </a:cxn>
                      <a:cxn ang="T14">
                        <a:pos x="T8" y="T9"/>
                      </a:cxn>
                    </a:cxnLst>
                    <a:rect l="T15" t="T16" r="T17" b="T18"/>
                    <a:pathLst>
                      <a:path w="483" h="346">
                        <a:moveTo>
                          <a:pt x="0" y="0"/>
                        </a:moveTo>
                        <a:lnTo>
                          <a:pt x="483" y="104"/>
                        </a:lnTo>
                        <a:lnTo>
                          <a:pt x="483" y="346"/>
                        </a:lnTo>
                        <a:lnTo>
                          <a:pt x="0" y="195"/>
                        </a:lnTo>
                        <a:lnTo>
                          <a:pt x="0" y="0"/>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5" name="Line 66">
                    <a:extLst>
                      <a:ext uri="{FF2B5EF4-FFF2-40B4-BE49-F238E27FC236}">
                        <a16:creationId xmlns:a16="http://schemas.microsoft.com/office/drawing/2014/main" id="{7137BD22-6561-4167-833C-FC02A71D2B35}"/>
                      </a:ext>
                    </a:extLst>
                  </p:cNvPr>
                  <p:cNvSpPr>
                    <a:spLocks noChangeShapeType="1"/>
                  </p:cNvSpPr>
                  <p:nvPr/>
                </p:nvSpPr>
                <p:spPr bwMode="auto">
                  <a:xfrm flipH="1" flipV="1">
                    <a:off x="433" y="1933"/>
                    <a:ext cx="26" cy="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6" name="Line 67">
                    <a:extLst>
                      <a:ext uri="{FF2B5EF4-FFF2-40B4-BE49-F238E27FC236}">
                        <a16:creationId xmlns:a16="http://schemas.microsoft.com/office/drawing/2014/main" id="{5AB36F20-A246-4E3F-9D3E-F743C95889CC}"/>
                      </a:ext>
                    </a:extLst>
                  </p:cNvPr>
                  <p:cNvSpPr>
                    <a:spLocks noChangeShapeType="1"/>
                  </p:cNvSpPr>
                  <p:nvPr/>
                </p:nvSpPr>
                <p:spPr bwMode="auto">
                  <a:xfrm>
                    <a:off x="472" y="1941"/>
                    <a:ext cx="34" cy="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7" name="Line 68">
                    <a:extLst>
                      <a:ext uri="{FF2B5EF4-FFF2-40B4-BE49-F238E27FC236}">
                        <a16:creationId xmlns:a16="http://schemas.microsoft.com/office/drawing/2014/main" id="{F885D5DE-7355-4423-ABE3-CAB7B4667CD5}"/>
                      </a:ext>
                    </a:extLst>
                  </p:cNvPr>
                  <p:cNvSpPr>
                    <a:spLocks noChangeShapeType="1"/>
                  </p:cNvSpPr>
                  <p:nvPr/>
                </p:nvSpPr>
                <p:spPr bwMode="auto">
                  <a:xfrm>
                    <a:off x="465" y="1924"/>
                    <a:ext cx="1" cy="4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8" name="Line 69">
                    <a:extLst>
                      <a:ext uri="{FF2B5EF4-FFF2-40B4-BE49-F238E27FC236}">
                        <a16:creationId xmlns:a16="http://schemas.microsoft.com/office/drawing/2014/main" id="{CF03F30B-D2B1-45F1-92AC-FCA5FE04B5AE}"/>
                      </a:ext>
                    </a:extLst>
                  </p:cNvPr>
                  <p:cNvSpPr>
                    <a:spLocks noChangeShapeType="1"/>
                  </p:cNvSpPr>
                  <p:nvPr/>
                </p:nvSpPr>
                <p:spPr bwMode="auto">
                  <a:xfrm>
                    <a:off x="511" y="1934"/>
                    <a:ext cx="1" cy="4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9" name="Line 70">
                    <a:extLst>
                      <a:ext uri="{FF2B5EF4-FFF2-40B4-BE49-F238E27FC236}">
                        <a16:creationId xmlns:a16="http://schemas.microsoft.com/office/drawing/2014/main" id="{2BCDFE13-E753-402B-805A-53337D64AFB6}"/>
                      </a:ext>
                    </a:extLst>
                  </p:cNvPr>
                  <p:cNvSpPr>
                    <a:spLocks noChangeShapeType="1"/>
                  </p:cNvSpPr>
                  <p:nvPr/>
                </p:nvSpPr>
                <p:spPr bwMode="auto">
                  <a:xfrm>
                    <a:off x="425" y="1933"/>
                    <a:ext cx="88"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90" name="Line 71">
                    <a:extLst>
                      <a:ext uri="{FF2B5EF4-FFF2-40B4-BE49-F238E27FC236}">
                        <a16:creationId xmlns:a16="http://schemas.microsoft.com/office/drawing/2014/main" id="{92CE9C11-974F-41FE-91C0-F5B3766ED681}"/>
                      </a:ext>
                    </a:extLst>
                  </p:cNvPr>
                  <p:cNvSpPr>
                    <a:spLocks noChangeShapeType="1"/>
                  </p:cNvSpPr>
                  <p:nvPr/>
                </p:nvSpPr>
                <p:spPr bwMode="auto">
                  <a:xfrm flipH="1" flipV="1">
                    <a:off x="424" y="1926"/>
                    <a:ext cx="89" cy="2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nvGrpSpPr>
              <p:cNvPr id="50" name="Group 72">
                <a:extLst>
                  <a:ext uri="{FF2B5EF4-FFF2-40B4-BE49-F238E27FC236}">
                    <a16:creationId xmlns:a16="http://schemas.microsoft.com/office/drawing/2014/main" id="{EFF45BA9-C625-4747-9729-980DE537F361}"/>
                  </a:ext>
                </a:extLst>
              </p:cNvPr>
              <p:cNvGrpSpPr>
                <a:grpSpLocks/>
              </p:cNvGrpSpPr>
              <p:nvPr/>
            </p:nvGrpSpPr>
            <p:grpSpPr bwMode="auto">
              <a:xfrm>
                <a:off x="325" y="1917"/>
                <a:ext cx="231" cy="118"/>
                <a:chOff x="325" y="1917"/>
                <a:chExt cx="231" cy="118"/>
              </a:xfrm>
            </p:grpSpPr>
            <p:grpSp>
              <p:nvGrpSpPr>
                <p:cNvPr id="51" name="Group 73">
                  <a:extLst>
                    <a:ext uri="{FF2B5EF4-FFF2-40B4-BE49-F238E27FC236}">
                      <a16:creationId xmlns:a16="http://schemas.microsoft.com/office/drawing/2014/main" id="{7CFA3BBF-6183-4615-849C-4C63FD206BB6}"/>
                    </a:ext>
                  </a:extLst>
                </p:cNvPr>
                <p:cNvGrpSpPr>
                  <a:grpSpLocks/>
                </p:cNvGrpSpPr>
                <p:nvPr/>
              </p:nvGrpSpPr>
              <p:grpSpPr bwMode="auto">
                <a:xfrm>
                  <a:off x="504" y="1981"/>
                  <a:ext cx="37" cy="28"/>
                  <a:chOff x="504" y="1981"/>
                  <a:chExt cx="37" cy="28"/>
                </a:xfrm>
              </p:grpSpPr>
              <p:sp>
                <p:nvSpPr>
                  <p:cNvPr id="80" name="Freeform 74">
                    <a:extLst>
                      <a:ext uri="{FF2B5EF4-FFF2-40B4-BE49-F238E27FC236}">
                        <a16:creationId xmlns:a16="http://schemas.microsoft.com/office/drawing/2014/main" id="{972C3EB6-E0DA-410C-8D7E-EB353BA5CD04}"/>
                      </a:ext>
                    </a:extLst>
                  </p:cNvPr>
                  <p:cNvSpPr>
                    <a:spLocks/>
                  </p:cNvSpPr>
                  <p:nvPr/>
                </p:nvSpPr>
                <p:spPr bwMode="auto">
                  <a:xfrm>
                    <a:off x="531" y="1981"/>
                    <a:ext cx="10" cy="28"/>
                  </a:xfrm>
                  <a:custGeom>
                    <a:avLst/>
                    <a:gdLst>
                      <a:gd name="T0" fmla="*/ 0 w 53"/>
                      <a:gd name="T1" fmla="*/ 0 h 140"/>
                      <a:gd name="T2" fmla="*/ 0 w 53"/>
                      <a:gd name="T3" fmla="*/ 0 h 140"/>
                      <a:gd name="T4" fmla="*/ 0 w 53"/>
                      <a:gd name="T5" fmla="*/ 0 h 140"/>
                      <a:gd name="T6" fmla="*/ 0 w 53"/>
                      <a:gd name="T7" fmla="*/ 0 h 140"/>
                      <a:gd name="T8" fmla="*/ 0 w 53"/>
                      <a:gd name="T9" fmla="*/ 0 h 140"/>
                      <a:gd name="T10" fmla="*/ 0 60000 65536"/>
                      <a:gd name="T11" fmla="*/ 0 60000 65536"/>
                      <a:gd name="T12" fmla="*/ 0 60000 65536"/>
                      <a:gd name="T13" fmla="*/ 0 60000 65536"/>
                      <a:gd name="T14" fmla="*/ 0 60000 65536"/>
                      <a:gd name="T15" fmla="*/ 0 w 53"/>
                      <a:gd name="T16" fmla="*/ 0 h 140"/>
                      <a:gd name="T17" fmla="*/ 53 w 53"/>
                      <a:gd name="T18" fmla="*/ 140 h 140"/>
                    </a:gdLst>
                    <a:ahLst/>
                    <a:cxnLst>
                      <a:cxn ang="T10">
                        <a:pos x="T0" y="T1"/>
                      </a:cxn>
                      <a:cxn ang="T11">
                        <a:pos x="T2" y="T3"/>
                      </a:cxn>
                      <a:cxn ang="T12">
                        <a:pos x="T4" y="T5"/>
                      </a:cxn>
                      <a:cxn ang="T13">
                        <a:pos x="T6" y="T7"/>
                      </a:cxn>
                      <a:cxn ang="T14">
                        <a:pos x="T8" y="T9"/>
                      </a:cxn>
                    </a:cxnLst>
                    <a:rect l="T15" t="T16" r="T17" b="T18"/>
                    <a:pathLst>
                      <a:path w="53" h="140">
                        <a:moveTo>
                          <a:pt x="37" y="0"/>
                        </a:moveTo>
                        <a:lnTo>
                          <a:pt x="53" y="131"/>
                        </a:lnTo>
                        <a:lnTo>
                          <a:pt x="14" y="140"/>
                        </a:lnTo>
                        <a:lnTo>
                          <a:pt x="0" y="6"/>
                        </a:lnTo>
                        <a:lnTo>
                          <a:pt x="37" y="0"/>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81" name="Freeform 75">
                    <a:extLst>
                      <a:ext uri="{FF2B5EF4-FFF2-40B4-BE49-F238E27FC236}">
                        <a16:creationId xmlns:a16="http://schemas.microsoft.com/office/drawing/2014/main" id="{63025B84-9954-48B8-8E6F-2207A9015EDB}"/>
                      </a:ext>
                    </a:extLst>
                  </p:cNvPr>
                  <p:cNvSpPr>
                    <a:spLocks/>
                  </p:cNvSpPr>
                  <p:nvPr/>
                </p:nvSpPr>
                <p:spPr bwMode="auto">
                  <a:xfrm>
                    <a:off x="504" y="1985"/>
                    <a:ext cx="29" cy="24"/>
                  </a:xfrm>
                  <a:custGeom>
                    <a:avLst/>
                    <a:gdLst>
                      <a:gd name="T0" fmla="*/ 0 w 148"/>
                      <a:gd name="T1" fmla="*/ 0 h 122"/>
                      <a:gd name="T2" fmla="*/ 0 w 148"/>
                      <a:gd name="T3" fmla="*/ 0 h 122"/>
                      <a:gd name="T4" fmla="*/ 0 w 148"/>
                      <a:gd name="T5" fmla="*/ 0 h 122"/>
                      <a:gd name="T6" fmla="*/ 0 w 148"/>
                      <a:gd name="T7" fmla="*/ 0 h 122"/>
                      <a:gd name="T8" fmla="*/ 0 w 148"/>
                      <a:gd name="T9" fmla="*/ 0 h 122"/>
                      <a:gd name="T10" fmla="*/ 0 w 148"/>
                      <a:gd name="T11" fmla="*/ 0 h 122"/>
                      <a:gd name="T12" fmla="*/ 0 w 148"/>
                      <a:gd name="T13" fmla="*/ 0 h 122"/>
                      <a:gd name="T14" fmla="*/ 0 60000 65536"/>
                      <a:gd name="T15" fmla="*/ 0 60000 65536"/>
                      <a:gd name="T16" fmla="*/ 0 60000 65536"/>
                      <a:gd name="T17" fmla="*/ 0 60000 65536"/>
                      <a:gd name="T18" fmla="*/ 0 60000 65536"/>
                      <a:gd name="T19" fmla="*/ 0 60000 65536"/>
                      <a:gd name="T20" fmla="*/ 0 60000 65536"/>
                      <a:gd name="T21" fmla="*/ 0 w 148"/>
                      <a:gd name="T22" fmla="*/ 0 h 122"/>
                      <a:gd name="T23" fmla="*/ 148 w 148"/>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122">
                        <a:moveTo>
                          <a:pt x="136" y="5"/>
                        </a:moveTo>
                        <a:lnTo>
                          <a:pt x="148" y="122"/>
                        </a:lnTo>
                        <a:lnTo>
                          <a:pt x="0" y="61"/>
                        </a:lnTo>
                        <a:lnTo>
                          <a:pt x="58" y="43"/>
                        </a:lnTo>
                        <a:lnTo>
                          <a:pt x="111" y="70"/>
                        </a:lnTo>
                        <a:lnTo>
                          <a:pt x="94" y="0"/>
                        </a:lnTo>
                        <a:lnTo>
                          <a:pt x="136" y="5"/>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52" name="Group 76">
                  <a:extLst>
                    <a:ext uri="{FF2B5EF4-FFF2-40B4-BE49-F238E27FC236}">
                      <a16:creationId xmlns:a16="http://schemas.microsoft.com/office/drawing/2014/main" id="{D05098E8-625E-411B-99FA-4911619542CA}"/>
                    </a:ext>
                  </a:extLst>
                </p:cNvPr>
                <p:cNvGrpSpPr>
                  <a:grpSpLocks/>
                </p:cNvGrpSpPr>
                <p:nvPr/>
              </p:nvGrpSpPr>
              <p:grpSpPr bwMode="auto">
                <a:xfrm>
                  <a:off x="325" y="1917"/>
                  <a:ext cx="231" cy="118"/>
                  <a:chOff x="325" y="1917"/>
                  <a:chExt cx="231" cy="118"/>
                </a:xfrm>
              </p:grpSpPr>
              <p:sp>
                <p:nvSpPr>
                  <p:cNvPr id="53" name="Freeform 77">
                    <a:extLst>
                      <a:ext uri="{FF2B5EF4-FFF2-40B4-BE49-F238E27FC236}">
                        <a16:creationId xmlns:a16="http://schemas.microsoft.com/office/drawing/2014/main" id="{92796F68-1016-4B83-8478-0FD88B7BBAFE}"/>
                      </a:ext>
                    </a:extLst>
                  </p:cNvPr>
                  <p:cNvSpPr>
                    <a:spLocks/>
                  </p:cNvSpPr>
                  <p:nvPr/>
                </p:nvSpPr>
                <p:spPr bwMode="auto">
                  <a:xfrm>
                    <a:off x="326" y="1917"/>
                    <a:ext cx="226" cy="105"/>
                  </a:xfrm>
                  <a:custGeom>
                    <a:avLst/>
                    <a:gdLst>
                      <a:gd name="T0" fmla="*/ 0 w 1132"/>
                      <a:gd name="T1" fmla="*/ 0 h 525"/>
                      <a:gd name="T2" fmla="*/ 0 w 1132"/>
                      <a:gd name="T3" fmla="*/ 0 h 525"/>
                      <a:gd name="T4" fmla="*/ 0 w 1132"/>
                      <a:gd name="T5" fmla="*/ 0 h 525"/>
                      <a:gd name="T6" fmla="*/ 0 w 1132"/>
                      <a:gd name="T7" fmla="*/ 0 h 525"/>
                      <a:gd name="T8" fmla="*/ 0 w 1132"/>
                      <a:gd name="T9" fmla="*/ 0 h 525"/>
                      <a:gd name="T10" fmla="*/ 0 60000 65536"/>
                      <a:gd name="T11" fmla="*/ 0 60000 65536"/>
                      <a:gd name="T12" fmla="*/ 0 60000 65536"/>
                      <a:gd name="T13" fmla="*/ 0 60000 65536"/>
                      <a:gd name="T14" fmla="*/ 0 60000 65536"/>
                      <a:gd name="T15" fmla="*/ 0 w 1132"/>
                      <a:gd name="T16" fmla="*/ 0 h 525"/>
                      <a:gd name="T17" fmla="*/ 1132 w 1132"/>
                      <a:gd name="T18" fmla="*/ 525 h 525"/>
                    </a:gdLst>
                    <a:ahLst/>
                    <a:cxnLst>
                      <a:cxn ang="T10">
                        <a:pos x="T0" y="T1"/>
                      </a:cxn>
                      <a:cxn ang="T11">
                        <a:pos x="T2" y="T3"/>
                      </a:cxn>
                      <a:cxn ang="T12">
                        <a:pos x="T4" y="T5"/>
                      </a:cxn>
                      <a:cxn ang="T13">
                        <a:pos x="T6" y="T7"/>
                      </a:cxn>
                      <a:cxn ang="T14">
                        <a:pos x="T8" y="T9"/>
                      </a:cxn>
                    </a:cxnLst>
                    <a:rect l="T15" t="T16" r="T17" b="T18"/>
                    <a:pathLst>
                      <a:path w="1132" h="525">
                        <a:moveTo>
                          <a:pt x="1132" y="223"/>
                        </a:moveTo>
                        <a:lnTo>
                          <a:pt x="589" y="525"/>
                        </a:lnTo>
                        <a:lnTo>
                          <a:pt x="0" y="230"/>
                        </a:lnTo>
                        <a:lnTo>
                          <a:pt x="452" y="0"/>
                        </a:lnTo>
                        <a:lnTo>
                          <a:pt x="1132" y="223"/>
                        </a:lnTo>
                        <a:close/>
                      </a:path>
                    </a:pathLst>
                  </a:custGeom>
                  <a:solidFill>
                    <a:srgbClr val="80808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4" name="Freeform 78">
                    <a:extLst>
                      <a:ext uri="{FF2B5EF4-FFF2-40B4-BE49-F238E27FC236}">
                        <a16:creationId xmlns:a16="http://schemas.microsoft.com/office/drawing/2014/main" id="{3FB53802-93C8-46AA-9318-52EE474F825C}"/>
                      </a:ext>
                    </a:extLst>
                  </p:cNvPr>
                  <p:cNvSpPr>
                    <a:spLocks/>
                  </p:cNvSpPr>
                  <p:nvPr/>
                </p:nvSpPr>
                <p:spPr bwMode="auto">
                  <a:xfrm>
                    <a:off x="443" y="1961"/>
                    <a:ext cx="113" cy="74"/>
                  </a:xfrm>
                  <a:custGeom>
                    <a:avLst/>
                    <a:gdLst>
                      <a:gd name="T0" fmla="*/ 0 w 566"/>
                      <a:gd name="T1" fmla="*/ 0 h 371"/>
                      <a:gd name="T2" fmla="*/ 0 w 566"/>
                      <a:gd name="T3" fmla="*/ 0 h 371"/>
                      <a:gd name="T4" fmla="*/ 0 w 566"/>
                      <a:gd name="T5" fmla="*/ 0 h 371"/>
                      <a:gd name="T6" fmla="*/ 0 w 566"/>
                      <a:gd name="T7" fmla="*/ 0 h 371"/>
                      <a:gd name="T8" fmla="*/ 0 w 566"/>
                      <a:gd name="T9" fmla="*/ 0 h 371"/>
                      <a:gd name="T10" fmla="*/ 0 60000 65536"/>
                      <a:gd name="T11" fmla="*/ 0 60000 65536"/>
                      <a:gd name="T12" fmla="*/ 0 60000 65536"/>
                      <a:gd name="T13" fmla="*/ 0 60000 65536"/>
                      <a:gd name="T14" fmla="*/ 0 60000 65536"/>
                      <a:gd name="T15" fmla="*/ 0 w 566"/>
                      <a:gd name="T16" fmla="*/ 0 h 371"/>
                      <a:gd name="T17" fmla="*/ 566 w 566"/>
                      <a:gd name="T18" fmla="*/ 371 h 371"/>
                    </a:gdLst>
                    <a:ahLst/>
                    <a:cxnLst>
                      <a:cxn ang="T10">
                        <a:pos x="T0" y="T1"/>
                      </a:cxn>
                      <a:cxn ang="T11">
                        <a:pos x="T2" y="T3"/>
                      </a:cxn>
                      <a:cxn ang="T12">
                        <a:pos x="T4" y="T5"/>
                      </a:cxn>
                      <a:cxn ang="T13">
                        <a:pos x="T6" y="T7"/>
                      </a:cxn>
                      <a:cxn ang="T14">
                        <a:pos x="T8" y="T9"/>
                      </a:cxn>
                    </a:cxnLst>
                    <a:rect l="T15" t="T16" r="T17" b="T18"/>
                    <a:pathLst>
                      <a:path w="566" h="371">
                        <a:moveTo>
                          <a:pt x="547" y="0"/>
                        </a:moveTo>
                        <a:lnTo>
                          <a:pt x="0" y="307"/>
                        </a:lnTo>
                        <a:lnTo>
                          <a:pt x="16" y="371"/>
                        </a:lnTo>
                        <a:lnTo>
                          <a:pt x="566" y="60"/>
                        </a:lnTo>
                        <a:lnTo>
                          <a:pt x="547" y="0"/>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5" name="Freeform 79">
                    <a:extLst>
                      <a:ext uri="{FF2B5EF4-FFF2-40B4-BE49-F238E27FC236}">
                        <a16:creationId xmlns:a16="http://schemas.microsoft.com/office/drawing/2014/main" id="{96EC997E-3319-4D44-B106-70BD1CDEFD3A}"/>
                      </a:ext>
                    </a:extLst>
                  </p:cNvPr>
                  <p:cNvSpPr>
                    <a:spLocks/>
                  </p:cNvSpPr>
                  <p:nvPr/>
                </p:nvSpPr>
                <p:spPr bwMode="auto">
                  <a:xfrm>
                    <a:off x="325" y="1963"/>
                    <a:ext cx="121" cy="72"/>
                  </a:xfrm>
                  <a:custGeom>
                    <a:avLst/>
                    <a:gdLst>
                      <a:gd name="T0" fmla="*/ 0 w 605"/>
                      <a:gd name="T1" fmla="*/ 0 h 363"/>
                      <a:gd name="T2" fmla="*/ 0 w 605"/>
                      <a:gd name="T3" fmla="*/ 0 h 363"/>
                      <a:gd name="T4" fmla="*/ 0 w 605"/>
                      <a:gd name="T5" fmla="*/ 0 h 363"/>
                      <a:gd name="T6" fmla="*/ 0 w 605"/>
                      <a:gd name="T7" fmla="*/ 0 h 363"/>
                      <a:gd name="T8" fmla="*/ 0 w 605"/>
                      <a:gd name="T9" fmla="*/ 0 h 363"/>
                      <a:gd name="T10" fmla="*/ 0 60000 65536"/>
                      <a:gd name="T11" fmla="*/ 0 60000 65536"/>
                      <a:gd name="T12" fmla="*/ 0 60000 65536"/>
                      <a:gd name="T13" fmla="*/ 0 60000 65536"/>
                      <a:gd name="T14" fmla="*/ 0 60000 65536"/>
                      <a:gd name="T15" fmla="*/ 0 w 605"/>
                      <a:gd name="T16" fmla="*/ 0 h 363"/>
                      <a:gd name="T17" fmla="*/ 605 w 605"/>
                      <a:gd name="T18" fmla="*/ 363 h 363"/>
                    </a:gdLst>
                    <a:ahLst/>
                    <a:cxnLst>
                      <a:cxn ang="T10">
                        <a:pos x="T0" y="T1"/>
                      </a:cxn>
                      <a:cxn ang="T11">
                        <a:pos x="T2" y="T3"/>
                      </a:cxn>
                      <a:cxn ang="T12">
                        <a:pos x="T4" y="T5"/>
                      </a:cxn>
                      <a:cxn ang="T13">
                        <a:pos x="T6" y="T7"/>
                      </a:cxn>
                      <a:cxn ang="T14">
                        <a:pos x="T8" y="T9"/>
                      </a:cxn>
                    </a:cxnLst>
                    <a:rect l="T15" t="T16" r="T17" b="T18"/>
                    <a:pathLst>
                      <a:path w="605" h="363">
                        <a:moveTo>
                          <a:pt x="605" y="363"/>
                        </a:moveTo>
                        <a:lnTo>
                          <a:pt x="587" y="295"/>
                        </a:lnTo>
                        <a:lnTo>
                          <a:pt x="0" y="0"/>
                        </a:lnTo>
                        <a:lnTo>
                          <a:pt x="21" y="53"/>
                        </a:lnTo>
                        <a:lnTo>
                          <a:pt x="605" y="363"/>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6" name="Freeform 80">
                    <a:extLst>
                      <a:ext uri="{FF2B5EF4-FFF2-40B4-BE49-F238E27FC236}">
                        <a16:creationId xmlns:a16="http://schemas.microsoft.com/office/drawing/2014/main" id="{820FE996-9763-44A8-BBC3-360DB135CDAF}"/>
                      </a:ext>
                    </a:extLst>
                  </p:cNvPr>
                  <p:cNvSpPr>
                    <a:spLocks/>
                  </p:cNvSpPr>
                  <p:nvPr/>
                </p:nvSpPr>
                <p:spPr bwMode="auto">
                  <a:xfrm>
                    <a:off x="417" y="1966"/>
                    <a:ext cx="90" cy="46"/>
                  </a:xfrm>
                  <a:custGeom>
                    <a:avLst/>
                    <a:gdLst>
                      <a:gd name="T0" fmla="*/ 0 w 454"/>
                      <a:gd name="T1" fmla="*/ 0 h 230"/>
                      <a:gd name="T2" fmla="*/ 0 w 454"/>
                      <a:gd name="T3" fmla="*/ 0 h 230"/>
                      <a:gd name="T4" fmla="*/ 0 w 454"/>
                      <a:gd name="T5" fmla="*/ 0 h 230"/>
                      <a:gd name="T6" fmla="*/ 0 w 454"/>
                      <a:gd name="T7" fmla="*/ 0 h 230"/>
                      <a:gd name="T8" fmla="*/ 0 w 454"/>
                      <a:gd name="T9" fmla="*/ 0 h 230"/>
                      <a:gd name="T10" fmla="*/ 0 60000 65536"/>
                      <a:gd name="T11" fmla="*/ 0 60000 65536"/>
                      <a:gd name="T12" fmla="*/ 0 60000 65536"/>
                      <a:gd name="T13" fmla="*/ 0 60000 65536"/>
                      <a:gd name="T14" fmla="*/ 0 60000 65536"/>
                      <a:gd name="T15" fmla="*/ 0 w 454"/>
                      <a:gd name="T16" fmla="*/ 0 h 230"/>
                      <a:gd name="T17" fmla="*/ 454 w 454"/>
                      <a:gd name="T18" fmla="*/ 230 h 230"/>
                    </a:gdLst>
                    <a:ahLst/>
                    <a:cxnLst>
                      <a:cxn ang="T10">
                        <a:pos x="T0" y="T1"/>
                      </a:cxn>
                      <a:cxn ang="T11">
                        <a:pos x="T2" y="T3"/>
                      </a:cxn>
                      <a:cxn ang="T12">
                        <a:pos x="T4" y="T5"/>
                      </a:cxn>
                      <a:cxn ang="T13">
                        <a:pos x="T6" y="T7"/>
                      </a:cxn>
                      <a:cxn ang="T14">
                        <a:pos x="T8" y="T9"/>
                      </a:cxn>
                    </a:cxnLst>
                    <a:rect l="T15" t="T16" r="T17" b="T18"/>
                    <a:pathLst>
                      <a:path w="454" h="230">
                        <a:moveTo>
                          <a:pt x="454" y="59"/>
                        </a:moveTo>
                        <a:lnTo>
                          <a:pt x="297" y="0"/>
                        </a:lnTo>
                        <a:lnTo>
                          <a:pt x="0" y="161"/>
                        </a:lnTo>
                        <a:lnTo>
                          <a:pt x="151" y="230"/>
                        </a:lnTo>
                        <a:lnTo>
                          <a:pt x="454" y="5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7" name="Freeform 81">
                    <a:extLst>
                      <a:ext uri="{FF2B5EF4-FFF2-40B4-BE49-F238E27FC236}">
                        <a16:creationId xmlns:a16="http://schemas.microsoft.com/office/drawing/2014/main" id="{D0F70FF6-D244-46B0-A75E-AF15DB112F97}"/>
                      </a:ext>
                    </a:extLst>
                  </p:cNvPr>
                  <p:cNvSpPr>
                    <a:spLocks/>
                  </p:cNvSpPr>
                  <p:nvPr/>
                </p:nvSpPr>
                <p:spPr bwMode="auto">
                  <a:xfrm>
                    <a:off x="336" y="1934"/>
                    <a:ext cx="134" cy="61"/>
                  </a:xfrm>
                  <a:custGeom>
                    <a:avLst/>
                    <a:gdLst>
                      <a:gd name="T0" fmla="*/ 0 w 669"/>
                      <a:gd name="T1" fmla="*/ 0 h 309"/>
                      <a:gd name="T2" fmla="*/ 0 w 669"/>
                      <a:gd name="T3" fmla="*/ 0 h 309"/>
                      <a:gd name="T4" fmla="*/ 0 w 669"/>
                      <a:gd name="T5" fmla="*/ 0 h 309"/>
                      <a:gd name="T6" fmla="*/ 0 w 669"/>
                      <a:gd name="T7" fmla="*/ 0 h 309"/>
                      <a:gd name="T8" fmla="*/ 0 w 669"/>
                      <a:gd name="T9" fmla="*/ 0 h 309"/>
                      <a:gd name="T10" fmla="*/ 0 60000 65536"/>
                      <a:gd name="T11" fmla="*/ 0 60000 65536"/>
                      <a:gd name="T12" fmla="*/ 0 60000 65536"/>
                      <a:gd name="T13" fmla="*/ 0 60000 65536"/>
                      <a:gd name="T14" fmla="*/ 0 60000 65536"/>
                      <a:gd name="T15" fmla="*/ 0 w 669"/>
                      <a:gd name="T16" fmla="*/ 0 h 309"/>
                      <a:gd name="T17" fmla="*/ 669 w 669"/>
                      <a:gd name="T18" fmla="*/ 309 h 309"/>
                    </a:gdLst>
                    <a:ahLst/>
                    <a:cxnLst>
                      <a:cxn ang="T10">
                        <a:pos x="T0" y="T1"/>
                      </a:cxn>
                      <a:cxn ang="T11">
                        <a:pos x="T2" y="T3"/>
                      </a:cxn>
                      <a:cxn ang="T12">
                        <a:pos x="T4" y="T5"/>
                      </a:cxn>
                      <a:cxn ang="T13">
                        <a:pos x="T6" y="T7"/>
                      </a:cxn>
                      <a:cxn ang="T14">
                        <a:pos x="T8" y="T9"/>
                      </a:cxn>
                    </a:cxnLst>
                    <a:rect l="T15" t="T16" r="T17" b="T18"/>
                    <a:pathLst>
                      <a:path w="669" h="309">
                        <a:moveTo>
                          <a:pt x="669" y="150"/>
                        </a:moveTo>
                        <a:lnTo>
                          <a:pt x="377" y="309"/>
                        </a:lnTo>
                        <a:lnTo>
                          <a:pt x="0" y="132"/>
                        </a:lnTo>
                        <a:lnTo>
                          <a:pt x="273" y="0"/>
                        </a:lnTo>
                        <a:lnTo>
                          <a:pt x="669" y="15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8" name="Freeform 82">
                    <a:extLst>
                      <a:ext uri="{FF2B5EF4-FFF2-40B4-BE49-F238E27FC236}">
                        <a16:creationId xmlns:a16="http://schemas.microsoft.com/office/drawing/2014/main" id="{BFB7233E-6BFC-4E4A-9A9C-C9A3D33D789E}"/>
                      </a:ext>
                    </a:extLst>
                  </p:cNvPr>
                  <p:cNvSpPr>
                    <a:spLocks/>
                  </p:cNvSpPr>
                  <p:nvPr/>
                </p:nvSpPr>
                <p:spPr bwMode="auto">
                  <a:xfrm>
                    <a:off x="393" y="1920"/>
                    <a:ext cx="148" cy="57"/>
                  </a:xfrm>
                  <a:custGeom>
                    <a:avLst/>
                    <a:gdLst>
                      <a:gd name="T0" fmla="*/ 0 w 738"/>
                      <a:gd name="T1" fmla="*/ 0 h 283"/>
                      <a:gd name="T2" fmla="*/ 0 w 738"/>
                      <a:gd name="T3" fmla="*/ 0 h 283"/>
                      <a:gd name="T4" fmla="*/ 0 w 738"/>
                      <a:gd name="T5" fmla="*/ 0 h 283"/>
                      <a:gd name="T6" fmla="*/ 0 w 738"/>
                      <a:gd name="T7" fmla="*/ 0 h 283"/>
                      <a:gd name="T8" fmla="*/ 0 w 738"/>
                      <a:gd name="T9" fmla="*/ 0 h 283"/>
                      <a:gd name="T10" fmla="*/ 0 60000 65536"/>
                      <a:gd name="T11" fmla="*/ 0 60000 65536"/>
                      <a:gd name="T12" fmla="*/ 0 60000 65536"/>
                      <a:gd name="T13" fmla="*/ 0 60000 65536"/>
                      <a:gd name="T14" fmla="*/ 0 60000 65536"/>
                      <a:gd name="T15" fmla="*/ 0 w 738"/>
                      <a:gd name="T16" fmla="*/ 0 h 283"/>
                      <a:gd name="T17" fmla="*/ 738 w 738"/>
                      <a:gd name="T18" fmla="*/ 283 h 283"/>
                    </a:gdLst>
                    <a:ahLst/>
                    <a:cxnLst>
                      <a:cxn ang="T10">
                        <a:pos x="T0" y="T1"/>
                      </a:cxn>
                      <a:cxn ang="T11">
                        <a:pos x="T2" y="T3"/>
                      </a:cxn>
                      <a:cxn ang="T12">
                        <a:pos x="T4" y="T5"/>
                      </a:cxn>
                      <a:cxn ang="T13">
                        <a:pos x="T6" y="T7"/>
                      </a:cxn>
                      <a:cxn ang="T14">
                        <a:pos x="T8" y="T9"/>
                      </a:cxn>
                    </a:cxnLst>
                    <a:rect l="T15" t="T16" r="T17" b="T18"/>
                    <a:pathLst>
                      <a:path w="738" h="283">
                        <a:moveTo>
                          <a:pt x="584" y="283"/>
                        </a:moveTo>
                        <a:lnTo>
                          <a:pt x="738" y="205"/>
                        </a:lnTo>
                        <a:lnTo>
                          <a:pt x="118" y="0"/>
                        </a:lnTo>
                        <a:lnTo>
                          <a:pt x="0" y="60"/>
                        </a:lnTo>
                        <a:lnTo>
                          <a:pt x="584" y="283"/>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59" name="Line 83">
                    <a:extLst>
                      <a:ext uri="{FF2B5EF4-FFF2-40B4-BE49-F238E27FC236}">
                        <a16:creationId xmlns:a16="http://schemas.microsoft.com/office/drawing/2014/main" id="{67358A54-2EE0-46E4-BC75-3E2C7A6178FE}"/>
                      </a:ext>
                    </a:extLst>
                  </p:cNvPr>
                  <p:cNvSpPr>
                    <a:spLocks noChangeShapeType="1"/>
                  </p:cNvSpPr>
                  <p:nvPr/>
                </p:nvSpPr>
                <p:spPr bwMode="auto">
                  <a:xfrm flipH="1" flipV="1">
                    <a:off x="411" y="1923"/>
                    <a:ext cx="128" cy="4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0" name="Line 84">
                    <a:extLst>
                      <a:ext uri="{FF2B5EF4-FFF2-40B4-BE49-F238E27FC236}">
                        <a16:creationId xmlns:a16="http://schemas.microsoft.com/office/drawing/2014/main" id="{21860422-4795-456A-9A4B-C7CF9A933550}"/>
                      </a:ext>
                    </a:extLst>
                  </p:cNvPr>
                  <p:cNvSpPr>
                    <a:spLocks noChangeShapeType="1"/>
                  </p:cNvSpPr>
                  <p:nvPr/>
                </p:nvSpPr>
                <p:spPr bwMode="auto">
                  <a:xfrm flipH="1" flipV="1">
                    <a:off x="404" y="1925"/>
                    <a:ext cx="124" cy="45"/>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1" name="Line 85">
                    <a:extLst>
                      <a:ext uri="{FF2B5EF4-FFF2-40B4-BE49-F238E27FC236}">
                        <a16:creationId xmlns:a16="http://schemas.microsoft.com/office/drawing/2014/main" id="{5F5AA678-EDEB-40B4-8F42-BE4CB6C793B9}"/>
                      </a:ext>
                    </a:extLst>
                  </p:cNvPr>
                  <p:cNvSpPr>
                    <a:spLocks noChangeShapeType="1"/>
                  </p:cNvSpPr>
                  <p:nvPr/>
                </p:nvSpPr>
                <p:spPr bwMode="auto">
                  <a:xfrm flipH="1" flipV="1">
                    <a:off x="399" y="1930"/>
                    <a:ext cx="121" cy="46"/>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2" name="Line 86">
                    <a:extLst>
                      <a:ext uri="{FF2B5EF4-FFF2-40B4-BE49-F238E27FC236}">
                        <a16:creationId xmlns:a16="http://schemas.microsoft.com/office/drawing/2014/main" id="{71D7BD86-B15E-4911-98C7-A7463370FFD2}"/>
                      </a:ext>
                    </a:extLst>
                  </p:cNvPr>
                  <p:cNvSpPr>
                    <a:spLocks noChangeShapeType="1"/>
                  </p:cNvSpPr>
                  <p:nvPr/>
                </p:nvSpPr>
                <p:spPr bwMode="auto">
                  <a:xfrm flipH="1" flipV="1">
                    <a:off x="384" y="1937"/>
                    <a:ext cx="119" cy="4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3" name="Line 87">
                    <a:extLst>
                      <a:ext uri="{FF2B5EF4-FFF2-40B4-BE49-F238E27FC236}">
                        <a16:creationId xmlns:a16="http://schemas.microsoft.com/office/drawing/2014/main" id="{62917702-9419-4044-B67F-2858A1D7800C}"/>
                      </a:ext>
                    </a:extLst>
                  </p:cNvPr>
                  <p:cNvSpPr>
                    <a:spLocks noChangeShapeType="1"/>
                  </p:cNvSpPr>
                  <p:nvPr/>
                </p:nvSpPr>
                <p:spPr bwMode="auto">
                  <a:xfrm flipH="1" flipV="1">
                    <a:off x="375" y="1942"/>
                    <a:ext cx="118" cy="4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4" name="Line 88">
                    <a:extLst>
                      <a:ext uri="{FF2B5EF4-FFF2-40B4-BE49-F238E27FC236}">
                        <a16:creationId xmlns:a16="http://schemas.microsoft.com/office/drawing/2014/main" id="{E7B61C72-A053-4B81-8E64-A157655E5F55}"/>
                      </a:ext>
                    </a:extLst>
                  </p:cNvPr>
                  <p:cNvSpPr>
                    <a:spLocks noChangeShapeType="1"/>
                  </p:cNvSpPr>
                  <p:nvPr/>
                </p:nvSpPr>
                <p:spPr bwMode="auto">
                  <a:xfrm flipH="1" flipV="1">
                    <a:off x="365" y="1946"/>
                    <a:ext cx="119" cy="5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5" name="Line 89">
                    <a:extLst>
                      <a:ext uri="{FF2B5EF4-FFF2-40B4-BE49-F238E27FC236}">
                        <a16:creationId xmlns:a16="http://schemas.microsoft.com/office/drawing/2014/main" id="{06B2FE69-5324-4268-822B-CEF2EF1901D4}"/>
                      </a:ext>
                    </a:extLst>
                  </p:cNvPr>
                  <p:cNvSpPr>
                    <a:spLocks noChangeShapeType="1"/>
                  </p:cNvSpPr>
                  <p:nvPr/>
                </p:nvSpPr>
                <p:spPr bwMode="auto">
                  <a:xfrm flipH="1" flipV="1">
                    <a:off x="358" y="1951"/>
                    <a:ext cx="114" cy="50"/>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6" name="Line 90">
                    <a:extLst>
                      <a:ext uri="{FF2B5EF4-FFF2-40B4-BE49-F238E27FC236}">
                        <a16:creationId xmlns:a16="http://schemas.microsoft.com/office/drawing/2014/main" id="{5B16C9E3-8228-4033-ADFE-3DF1F3DADD21}"/>
                      </a:ext>
                    </a:extLst>
                  </p:cNvPr>
                  <p:cNvSpPr>
                    <a:spLocks noChangeShapeType="1"/>
                  </p:cNvSpPr>
                  <p:nvPr/>
                </p:nvSpPr>
                <p:spPr bwMode="auto">
                  <a:xfrm flipH="1" flipV="1">
                    <a:off x="347" y="1956"/>
                    <a:ext cx="114" cy="5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7" name="Line 91">
                    <a:extLst>
                      <a:ext uri="{FF2B5EF4-FFF2-40B4-BE49-F238E27FC236}">
                        <a16:creationId xmlns:a16="http://schemas.microsoft.com/office/drawing/2014/main" id="{59E55FE7-A11C-4CAA-A224-BFFDFCC78FD5}"/>
                      </a:ext>
                    </a:extLst>
                  </p:cNvPr>
                  <p:cNvSpPr>
                    <a:spLocks noChangeShapeType="1"/>
                  </p:cNvSpPr>
                  <p:nvPr/>
                </p:nvSpPr>
                <p:spPr bwMode="auto">
                  <a:xfrm flipH="1">
                    <a:off x="437" y="1974"/>
                    <a:ext cx="61" cy="3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8" name="Line 92">
                    <a:extLst>
                      <a:ext uri="{FF2B5EF4-FFF2-40B4-BE49-F238E27FC236}">
                        <a16:creationId xmlns:a16="http://schemas.microsoft.com/office/drawing/2014/main" id="{03B2C063-7D86-4434-BA87-412F35B5EDF1}"/>
                      </a:ext>
                    </a:extLst>
                  </p:cNvPr>
                  <p:cNvSpPr>
                    <a:spLocks noChangeShapeType="1"/>
                  </p:cNvSpPr>
                  <p:nvPr/>
                </p:nvSpPr>
                <p:spPr bwMode="auto">
                  <a:xfrm flipH="1">
                    <a:off x="426" y="1970"/>
                    <a:ext cx="58" cy="32"/>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69" name="Line 93">
                    <a:extLst>
                      <a:ext uri="{FF2B5EF4-FFF2-40B4-BE49-F238E27FC236}">
                        <a16:creationId xmlns:a16="http://schemas.microsoft.com/office/drawing/2014/main" id="{FCBD1821-C5B5-46D6-B3D9-B6FF343E68E1}"/>
                      </a:ext>
                    </a:extLst>
                  </p:cNvPr>
                  <p:cNvSpPr>
                    <a:spLocks noChangeShapeType="1"/>
                  </p:cNvSpPr>
                  <p:nvPr/>
                </p:nvSpPr>
                <p:spPr bwMode="auto">
                  <a:xfrm flipH="1">
                    <a:off x="401" y="1959"/>
                    <a:ext cx="58" cy="3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0" name="Line 94">
                    <a:extLst>
                      <a:ext uri="{FF2B5EF4-FFF2-40B4-BE49-F238E27FC236}">
                        <a16:creationId xmlns:a16="http://schemas.microsoft.com/office/drawing/2014/main" id="{34F37CA2-9328-4056-BD16-071EBDAC0379}"/>
                      </a:ext>
                    </a:extLst>
                  </p:cNvPr>
                  <p:cNvSpPr>
                    <a:spLocks noChangeShapeType="1"/>
                  </p:cNvSpPr>
                  <p:nvPr/>
                </p:nvSpPr>
                <p:spPr bwMode="auto">
                  <a:xfrm flipH="1">
                    <a:off x="387" y="1954"/>
                    <a:ext cx="58" cy="3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1" name="Line 95">
                    <a:extLst>
                      <a:ext uri="{FF2B5EF4-FFF2-40B4-BE49-F238E27FC236}">
                        <a16:creationId xmlns:a16="http://schemas.microsoft.com/office/drawing/2014/main" id="{3666F7C5-5184-4432-90A6-003C57BA3A54}"/>
                      </a:ext>
                    </a:extLst>
                  </p:cNvPr>
                  <p:cNvSpPr>
                    <a:spLocks noChangeShapeType="1"/>
                  </p:cNvSpPr>
                  <p:nvPr/>
                </p:nvSpPr>
                <p:spPr bwMode="auto">
                  <a:xfrm flipH="1">
                    <a:off x="375" y="1949"/>
                    <a:ext cx="56" cy="3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2" name="Line 96">
                    <a:extLst>
                      <a:ext uri="{FF2B5EF4-FFF2-40B4-BE49-F238E27FC236}">
                        <a16:creationId xmlns:a16="http://schemas.microsoft.com/office/drawing/2014/main" id="{6197592D-477B-40E4-BD8D-0904F9FA244E}"/>
                      </a:ext>
                    </a:extLst>
                  </p:cNvPr>
                  <p:cNvSpPr>
                    <a:spLocks noChangeShapeType="1"/>
                  </p:cNvSpPr>
                  <p:nvPr/>
                </p:nvSpPr>
                <p:spPr bwMode="auto">
                  <a:xfrm flipH="1">
                    <a:off x="364" y="1944"/>
                    <a:ext cx="53" cy="2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3" name="Line 97">
                    <a:extLst>
                      <a:ext uri="{FF2B5EF4-FFF2-40B4-BE49-F238E27FC236}">
                        <a16:creationId xmlns:a16="http://schemas.microsoft.com/office/drawing/2014/main" id="{01F178B8-B871-487F-AB3E-E257B6AE74C1}"/>
                      </a:ext>
                    </a:extLst>
                  </p:cNvPr>
                  <p:cNvSpPr>
                    <a:spLocks noChangeShapeType="1"/>
                  </p:cNvSpPr>
                  <p:nvPr/>
                </p:nvSpPr>
                <p:spPr bwMode="auto">
                  <a:xfrm flipH="1">
                    <a:off x="352" y="1939"/>
                    <a:ext cx="55" cy="2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4" name="Line 98">
                    <a:extLst>
                      <a:ext uri="{FF2B5EF4-FFF2-40B4-BE49-F238E27FC236}">
                        <a16:creationId xmlns:a16="http://schemas.microsoft.com/office/drawing/2014/main" id="{AB56EF95-14AA-4FB1-8374-CFDEACD20655}"/>
                      </a:ext>
                    </a:extLst>
                  </p:cNvPr>
                  <p:cNvSpPr>
                    <a:spLocks noChangeShapeType="1"/>
                  </p:cNvSpPr>
                  <p:nvPr/>
                </p:nvSpPr>
                <p:spPr bwMode="auto">
                  <a:xfrm flipH="1">
                    <a:off x="494" y="1955"/>
                    <a:ext cx="28"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5" name="Line 99">
                    <a:extLst>
                      <a:ext uri="{FF2B5EF4-FFF2-40B4-BE49-F238E27FC236}">
                        <a16:creationId xmlns:a16="http://schemas.microsoft.com/office/drawing/2014/main" id="{0171582D-2A96-4C3B-A7FD-15AD32A5A36F}"/>
                      </a:ext>
                    </a:extLst>
                  </p:cNvPr>
                  <p:cNvSpPr>
                    <a:spLocks noChangeShapeType="1"/>
                  </p:cNvSpPr>
                  <p:nvPr/>
                </p:nvSpPr>
                <p:spPr bwMode="auto">
                  <a:xfrm flipH="1">
                    <a:off x="477" y="1949"/>
                    <a:ext cx="26"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6" name="Line 100">
                    <a:extLst>
                      <a:ext uri="{FF2B5EF4-FFF2-40B4-BE49-F238E27FC236}">
                        <a16:creationId xmlns:a16="http://schemas.microsoft.com/office/drawing/2014/main" id="{49C467C9-91FF-4286-A49C-567DCBBC965D}"/>
                      </a:ext>
                    </a:extLst>
                  </p:cNvPr>
                  <p:cNvSpPr>
                    <a:spLocks noChangeShapeType="1"/>
                  </p:cNvSpPr>
                  <p:nvPr/>
                </p:nvSpPr>
                <p:spPr bwMode="auto">
                  <a:xfrm flipH="1">
                    <a:off x="460" y="1943"/>
                    <a:ext cx="28"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7" name="Line 101">
                    <a:extLst>
                      <a:ext uri="{FF2B5EF4-FFF2-40B4-BE49-F238E27FC236}">
                        <a16:creationId xmlns:a16="http://schemas.microsoft.com/office/drawing/2014/main" id="{27268F9C-9F3D-4487-BDD1-52CFF45E47DD}"/>
                      </a:ext>
                    </a:extLst>
                  </p:cNvPr>
                  <p:cNvSpPr>
                    <a:spLocks noChangeShapeType="1"/>
                  </p:cNvSpPr>
                  <p:nvPr/>
                </p:nvSpPr>
                <p:spPr bwMode="auto">
                  <a:xfrm flipH="1">
                    <a:off x="443" y="1937"/>
                    <a:ext cx="27" cy="13"/>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8" name="Line 102">
                    <a:extLst>
                      <a:ext uri="{FF2B5EF4-FFF2-40B4-BE49-F238E27FC236}">
                        <a16:creationId xmlns:a16="http://schemas.microsoft.com/office/drawing/2014/main" id="{75E6462F-81D6-4AD4-9DFC-558F03052EF9}"/>
                      </a:ext>
                    </a:extLst>
                  </p:cNvPr>
                  <p:cNvSpPr>
                    <a:spLocks noChangeShapeType="1"/>
                  </p:cNvSpPr>
                  <p:nvPr/>
                </p:nvSpPr>
                <p:spPr bwMode="auto">
                  <a:xfrm flipH="1">
                    <a:off x="427" y="1931"/>
                    <a:ext cx="26"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79" name="Line 103">
                    <a:extLst>
                      <a:ext uri="{FF2B5EF4-FFF2-40B4-BE49-F238E27FC236}">
                        <a16:creationId xmlns:a16="http://schemas.microsoft.com/office/drawing/2014/main" id="{AF92D633-2953-4570-B68B-1FADD49E5256}"/>
                      </a:ext>
                    </a:extLst>
                  </p:cNvPr>
                  <p:cNvSpPr>
                    <a:spLocks noChangeShapeType="1"/>
                  </p:cNvSpPr>
                  <p:nvPr/>
                </p:nvSpPr>
                <p:spPr bwMode="auto">
                  <a:xfrm flipH="1">
                    <a:off x="408" y="1925"/>
                    <a:ext cx="24" cy="13"/>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grpSp>
      <p:grpSp>
        <p:nvGrpSpPr>
          <p:cNvPr id="106" name="Group 104">
            <a:extLst>
              <a:ext uri="{FF2B5EF4-FFF2-40B4-BE49-F238E27FC236}">
                <a16:creationId xmlns:a16="http://schemas.microsoft.com/office/drawing/2014/main" id="{D4444BF2-9ED8-494B-88D2-7B9024BF03D1}"/>
              </a:ext>
            </a:extLst>
          </p:cNvPr>
          <p:cNvGrpSpPr>
            <a:grpSpLocks/>
          </p:cNvGrpSpPr>
          <p:nvPr/>
        </p:nvGrpSpPr>
        <p:grpSpPr bwMode="auto">
          <a:xfrm>
            <a:off x="420688" y="3693894"/>
            <a:ext cx="87312" cy="171450"/>
            <a:chOff x="287" y="1872"/>
            <a:chExt cx="55" cy="108"/>
          </a:xfrm>
        </p:grpSpPr>
        <p:sp>
          <p:nvSpPr>
            <p:cNvPr id="107" name="Freeform 105">
              <a:extLst>
                <a:ext uri="{FF2B5EF4-FFF2-40B4-BE49-F238E27FC236}">
                  <a16:creationId xmlns:a16="http://schemas.microsoft.com/office/drawing/2014/main" id="{CF8E3E5F-8ADA-4262-8C9B-FF7926BC7E94}"/>
                </a:ext>
              </a:extLst>
            </p:cNvPr>
            <p:cNvSpPr>
              <a:spLocks/>
            </p:cNvSpPr>
            <p:nvPr/>
          </p:nvSpPr>
          <p:spPr bwMode="auto">
            <a:xfrm>
              <a:off x="287" y="1872"/>
              <a:ext cx="55" cy="108"/>
            </a:xfrm>
            <a:custGeom>
              <a:avLst/>
              <a:gdLst>
                <a:gd name="T0" fmla="*/ 0 w 276"/>
                <a:gd name="T1" fmla="*/ 0 h 540"/>
                <a:gd name="T2" fmla="*/ 0 w 276"/>
                <a:gd name="T3" fmla="*/ 0 h 540"/>
                <a:gd name="T4" fmla="*/ 0 w 276"/>
                <a:gd name="T5" fmla="*/ 0 h 540"/>
                <a:gd name="T6" fmla="*/ 0 w 276"/>
                <a:gd name="T7" fmla="*/ 0 h 540"/>
                <a:gd name="T8" fmla="*/ 0 w 276"/>
                <a:gd name="T9" fmla="*/ 0 h 540"/>
                <a:gd name="T10" fmla="*/ 0 w 276"/>
                <a:gd name="T11" fmla="*/ 0 h 540"/>
                <a:gd name="T12" fmla="*/ 0 w 276"/>
                <a:gd name="T13" fmla="*/ 0 h 540"/>
                <a:gd name="T14" fmla="*/ 0 w 276"/>
                <a:gd name="T15" fmla="*/ 0 h 540"/>
                <a:gd name="T16" fmla="*/ 0 w 276"/>
                <a:gd name="T17" fmla="*/ 0 h 540"/>
                <a:gd name="T18" fmla="*/ 0 w 276"/>
                <a:gd name="T19" fmla="*/ 0 h 540"/>
                <a:gd name="T20" fmla="*/ 0 w 276"/>
                <a:gd name="T21" fmla="*/ 0 h 540"/>
                <a:gd name="T22" fmla="*/ 0 w 276"/>
                <a:gd name="T23" fmla="*/ 0 h 5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
                <a:gd name="T37" fmla="*/ 0 h 540"/>
                <a:gd name="T38" fmla="*/ 276 w 276"/>
                <a:gd name="T39" fmla="*/ 540 h 5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 h="540">
                  <a:moveTo>
                    <a:pt x="0" y="192"/>
                  </a:moveTo>
                  <a:lnTo>
                    <a:pt x="53" y="121"/>
                  </a:lnTo>
                  <a:lnTo>
                    <a:pt x="104" y="84"/>
                  </a:lnTo>
                  <a:lnTo>
                    <a:pt x="125" y="30"/>
                  </a:lnTo>
                  <a:lnTo>
                    <a:pt x="137" y="6"/>
                  </a:lnTo>
                  <a:lnTo>
                    <a:pt x="195" y="0"/>
                  </a:lnTo>
                  <a:lnTo>
                    <a:pt x="276" y="45"/>
                  </a:lnTo>
                  <a:lnTo>
                    <a:pt x="255" y="143"/>
                  </a:lnTo>
                  <a:lnTo>
                    <a:pt x="232" y="198"/>
                  </a:lnTo>
                  <a:lnTo>
                    <a:pt x="179" y="365"/>
                  </a:lnTo>
                  <a:lnTo>
                    <a:pt x="92" y="540"/>
                  </a:lnTo>
                  <a:lnTo>
                    <a:pt x="0" y="192"/>
                  </a:lnTo>
                  <a:close/>
                </a:path>
              </a:pathLst>
            </a:custGeom>
            <a:solidFill>
              <a:srgbClr val="C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08" name="Freeform 106">
              <a:extLst>
                <a:ext uri="{FF2B5EF4-FFF2-40B4-BE49-F238E27FC236}">
                  <a16:creationId xmlns:a16="http://schemas.microsoft.com/office/drawing/2014/main" id="{5EB23765-CE3B-41F9-A771-A9B69B8A771C}"/>
                </a:ext>
              </a:extLst>
            </p:cNvPr>
            <p:cNvSpPr>
              <a:spLocks/>
            </p:cNvSpPr>
            <p:nvPr/>
          </p:nvSpPr>
          <p:spPr bwMode="auto">
            <a:xfrm>
              <a:off x="296" y="1880"/>
              <a:ext cx="43" cy="77"/>
            </a:xfrm>
            <a:custGeom>
              <a:avLst/>
              <a:gdLst>
                <a:gd name="T0" fmla="*/ 0 w 216"/>
                <a:gd name="T1" fmla="*/ 0 h 385"/>
                <a:gd name="T2" fmla="*/ 0 w 216"/>
                <a:gd name="T3" fmla="*/ 0 h 385"/>
                <a:gd name="T4" fmla="*/ 0 w 216"/>
                <a:gd name="T5" fmla="*/ 0 h 385"/>
                <a:gd name="T6" fmla="*/ 0 w 216"/>
                <a:gd name="T7" fmla="*/ 0 h 385"/>
                <a:gd name="T8" fmla="*/ 0 w 216"/>
                <a:gd name="T9" fmla="*/ 0 h 385"/>
                <a:gd name="T10" fmla="*/ 0 w 216"/>
                <a:gd name="T11" fmla="*/ 0 h 385"/>
                <a:gd name="T12" fmla="*/ 0 w 216"/>
                <a:gd name="T13" fmla="*/ 0 h 385"/>
                <a:gd name="T14" fmla="*/ 0 w 216"/>
                <a:gd name="T15" fmla="*/ 0 h 385"/>
                <a:gd name="T16" fmla="*/ 0 w 216"/>
                <a:gd name="T17" fmla="*/ 0 h 385"/>
                <a:gd name="T18" fmla="*/ 0 w 216"/>
                <a:gd name="T19" fmla="*/ 0 h 385"/>
                <a:gd name="T20" fmla="*/ 0 w 216"/>
                <a:gd name="T21" fmla="*/ 0 h 385"/>
                <a:gd name="T22" fmla="*/ 0 w 216"/>
                <a:gd name="T23" fmla="*/ 0 h 385"/>
                <a:gd name="T24" fmla="*/ 0 w 216"/>
                <a:gd name="T25" fmla="*/ 0 h 385"/>
                <a:gd name="T26" fmla="*/ 0 w 216"/>
                <a:gd name="T27" fmla="*/ 0 h 385"/>
                <a:gd name="T28" fmla="*/ 0 w 216"/>
                <a:gd name="T29" fmla="*/ 0 h 385"/>
                <a:gd name="T30" fmla="*/ 0 w 216"/>
                <a:gd name="T31" fmla="*/ 0 h 385"/>
                <a:gd name="T32" fmla="*/ 0 w 216"/>
                <a:gd name="T33" fmla="*/ 0 h 385"/>
                <a:gd name="T34" fmla="*/ 0 w 216"/>
                <a:gd name="T35" fmla="*/ 0 h 385"/>
                <a:gd name="T36" fmla="*/ 0 w 216"/>
                <a:gd name="T37" fmla="*/ 0 h 385"/>
                <a:gd name="T38" fmla="*/ 0 w 216"/>
                <a:gd name="T39" fmla="*/ 0 h 385"/>
                <a:gd name="T40" fmla="*/ 0 w 216"/>
                <a:gd name="T41" fmla="*/ 0 h 385"/>
                <a:gd name="T42" fmla="*/ 0 w 216"/>
                <a:gd name="T43" fmla="*/ 0 h 385"/>
                <a:gd name="T44" fmla="*/ 0 w 216"/>
                <a:gd name="T45" fmla="*/ 0 h 385"/>
                <a:gd name="T46" fmla="*/ 0 w 216"/>
                <a:gd name="T47" fmla="*/ 0 h 385"/>
                <a:gd name="T48" fmla="*/ 0 w 216"/>
                <a:gd name="T49" fmla="*/ 0 h 385"/>
                <a:gd name="T50" fmla="*/ 0 w 216"/>
                <a:gd name="T51" fmla="*/ 0 h 385"/>
                <a:gd name="T52" fmla="*/ 0 w 216"/>
                <a:gd name="T53" fmla="*/ 0 h 385"/>
                <a:gd name="T54" fmla="*/ 0 w 216"/>
                <a:gd name="T55" fmla="*/ 0 h 3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
                <a:gd name="T85" fmla="*/ 0 h 385"/>
                <a:gd name="T86" fmla="*/ 216 w 216"/>
                <a:gd name="T87" fmla="*/ 385 h 3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 h="385">
                  <a:moveTo>
                    <a:pt x="91" y="0"/>
                  </a:moveTo>
                  <a:lnTo>
                    <a:pt x="115" y="25"/>
                  </a:lnTo>
                  <a:lnTo>
                    <a:pt x="165" y="46"/>
                  </a:lnTo>
                  <a:lnTo>
                    <a:pt x="216" y="44"/>
                  </a:lnTo>
                  <a:lnTo>
                    <a:pt x="185" y="132"/>
                  </a:lnTo>
                  <a:lnTo>
                    <a:pt x="147" y="128"/>
                  </a:lnTo>
                  <a:lnTo>
                    <a:pt x="118" y="112"/>
                  </a:lnTo>
                  <a:lnTo>
                    <a:pt x="134" y="138"/>
                  </a:lnTo>
                  <a:lnTo>
                    <a:pt x="177" y="146"/>
                  </a:lnTo>
                  <a:lnTo>
                    <a:pt x="145" y="242"/>
                  </a:lnTo>
                  <a:lnTo>
                    <a:pt x="124" y="312"/>
                  </a:lnTo>
                  <a:lnTo>
                    <a:pt x="115" y="271"/>
                  </a:lnTo>
                  <a:lnTo>
                    <a:pt x="103" y="197"/>
                  </a:lnTo>
                  <a:lnTo>
                    <a:pt x="102" y="155"/>
                  </a:lnTo>
                  <a:lnTo>
                    <a:pt x="94" y="173"/>
                  </a:lnTo>
                  <a:lnTo>
                    <a:pt x="94" y="222"/>
                  </a:lnTo>
                  <a:lnTo>
                    <a:pt x="103" y="290"/>
                  </a:lnTo>
                  <a:lnTo>
                    <a:pt x="110" y="333"/>
                  </a:lnTo>
                  <a:lnTo>
                    <a:pt x="91" y="385"/>
                  </a:lnTo>
                  <a:lnTo>
                    <a:pt x="55" y="250"/>
                  </a:lnTo>
                  <a:lnTo>
                    <a:pt x="39" y="204"/>
                  </a:lnTo>
                  <a:lnTo>
                    <a:pt x="12" y="135"/>
                  </a:lnTo>
                  <a:lnTo>
                    <a:pt x="0" y="115"/>
                  </a:lnTo>
                  <a:lnTo>
                    <a:pt x="16" y="88"/>
                  </a:lnTo>
                  <a:lnTo>
                    <a:pt x="64" y="64"/>
                  </a:lnTo>
                  <a:lnTo>
                    <a:pt x="81" y="87"/>
                  </a:lnTo>
                  <a:lnTo>
                    <a:pt x="71" y="46"/>
                  </a:lnTo>
                  <a:lnTo>
                    <a:pt x="9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09" name="Group 107">
            <a:extLst>
              <a:ext uri="{FF2B5EF4-FFF2-40B4-BE49-F238E27FC236}">
                <a16:creationId xmlns:a16="http://schemas.microsoft.com/office/drawing/2014/main" id="{1867001D-D358-4B32-8705-507289CE6B54}"/>
              </a:ext>
            </a:extLst>
          </p:cNvPr>
          <p:cNvGrpSpPr>
            <a:grpSpLocks/>
          </p:cNvGrpSpPr>
          <p:nvPr/>
        </p:nvGrpSpPr>
        <p:grpSpPr bwMode="auto">
          <a:xfrm>
            <a:off x="406400" y="3595469"/>
            <a:ext cx="111125" cy="120650"/>
            <a:chOff x="278" y="1810"/>
            <a:chExt cx="70" cy="76"/>
          </a:xfrm>
        </p:grpSpPr>
        <p:sp>
          <p:nvSpPr>
            <p:cNvPr id="110" name="Freeform 108">
              <a:extLst>
                <a:ext uri="{FF2B5EF4-FFF2-40B4-BE49-F238E27FC236}">
                  <a16:creationId xmlns:a16="http://schemas.microsoft.com/office/drawing/2014/main" id="{3B516230-B3C2-457E-B946-8E793C2E9EAB}"/>
                </a:ext>
              </a:extLst>
            </p:cNvPr>
            <p:cNvSpPr>
              <a:spLocks/>
            </p:cNvSpPr>
            <p:nvPr/>
          </p:nvSpPr>
          <p:spPr bwMode="auto">
            <a:xfrm>
              <a:off x="297" y="1815"/>
              <a:ext cx="51" cy="71"/>
            </a:xfrm>
            <a:custGeom>
              <a:avLst/>
              <a:gdLst>
                <a:gd name="T0" fmla="*/ 0 w 256"/>
                <a:gd name="T1" fmla="*/ 0 h 356"/>
                <a:gd name="T2" fmla="*/ 0 w 256"/>
                <a:gd name="T3" fmla="*/ 0 h 356"/>
                <a:gd name="T4" fmla="*/ 0 w 256"/>
                <a:gd name="T5" fmla="*/ 0 h 356"/>
                <a:gd name="T6" fmla="*/ 0 w 256"/>
                <a:gd name="T7" fmla="*/ 0 h 356"/>
                <a:gd name="T8" fmla="*/ 0 w 256"/>
                <a:gd name="T9" fmla="*/ 0 h 356"/>
                <a:gd name="T10" fmla="*/ 0 w 256"/>
                <a:gd name="T11" fmla="*/ 0 h 356"/>
                <a:gd name="T12" fmla="*/ 0 w 256"/>
                <a:gd name="T13" fmla="*/ 0 h 356"/>
                <a:gd name="T14" fmla="*/ 0 w 256"/>
                <a:gd name="T15" fmla="*/ 0 h 356"/>
                <a:gd name="T16" fmla="*/ 0 w 256"/>
                <a:gd name="T17" fmla="*/ 0 h 356"/>
                <a:gd name="T18" fmla="*/ 0 w 256"/>
                <a:gd name="T19" fmla="*/ 0 h 356"/>
                <a:gd name="T20" fmla="*/ 0 w 256"/>
                <a:gd name="T21" fmla="*/ 0 h 356"/>
                <a:gd name="T22" fmla="*/ 0 w 256"/>
                <a:gd name="T23" fmla="*/ 0 h 356"/>
                <a:gd name="T24" fmla="*/ 0 w 256"/>
                <a:gd name="T25" fmla="*/ 0 h 356"/>
                <a:gd name="T26" fmla="*/ 0 w 256"/>
                <a:gd name="T27" fmla="*/ 0 h 356"/>
                <a:gd name="T28" fmla="*/ 0 w 256"/>
                <a:gd name="T29" fmla="*/ 0 h 356"/>
                <a:gd name="T30" fmla="*/ 0 w 256"/>
                <a:gd name="T31" fmla="*/ 0 h 356"/>
                <a:gd name="T32" fmla="*/ 0 w 256"/>
                <a:gd name="T33" fmla="*/ 0 h 356"/>
                <a:gd name="T34" fmla="*/ 0 w 256"/>
                <a:gd name="T35" fmla="*/ 0 h 356"/>
                <a:gd name="T36" fmla="*/ 0 w 256"/>
                <a:gd name="T37" fmla="*/ 0 h 356"/>
                <a:gd name="T38" fmla="*/ 0 w 256"/>
                <a:gd name="T39" fmla="*/ 0 h 356"/>
                <a:gd name="T40" fmla="*/ 0 w 256"/>
                <a:gd name="T41" fmla="*/ 0 h 356"/>
                <a:gd name="T42" fmla="*/ 0 w 256"/>
                <a:gd name="T43" fmla="*/ 0 h 356"/>
                <a:gd name="T44" fmla="*/ 0 w 256"/>
                <a:gd name="T45" fmla="*/ 0 h 356"/>
                <a:gd name="T46" fmla="*/ 0 w 256"/>
                <a:gd name="T47" fmla="*/ 0 h 356"/>
                <a:gd name="T48" fmla="*/ 0 w 256"/>
                <a:gd name="T49" fmla="*/ 0 h 356"/>
                <a:gd name="T50" fmla="*/ 0 w 256"/>
                <a:gd name="T51" fmla="*/ 0 h 356"/>
                <a:gd name="T52" fmla="*/ 0 w 256"/>
                <a:gd name="T53" fmla="*/ 0 h 356"/>
                <a:gd name="T54" fmla="*/ 0 w 256"/>
                <a:gd name="T55" fmla="*/ 0 h 356"/>
                <a:gd name="T56" fmla="*/ 0 w 256"/>
                <a:gd name="T57" fmla="*/ 0 h 356"/>
                <a:gd name="T58" fmla="*/ 0 w 256"/>
                <a:gd name="T59" fmla="*/ 0 h 356"/>
                <a:gd name="T60" fmla="*/ 0 w 256"/>
                <a:gd name="T61" fmla="*/ 0 h 356"/>
                <a:gd name="T62" fmla="*/ 0 w 256"/>
                <a:gd name="T63" fmla="*/ 0 h 356"/>
                <a:gd name="T64" fmla="*/ 0 w 256"/>
                <a:gd name="T65" fmla="*/ 0 h 356"/>
                <a:gd name="T66" fmla="*/ 0 w 256"/>
                <a:gd name="T67" fmla="*/ 0 h 356"/>
                <a:gd name="T68" fmla="*/ 0 w 256"/>
                <a:gd name="T69" fmla="*/ 0 h 356"/>
                <a:gd name="T70" fmla="*/ 0 w 256"/>
                <a:gd name="T71" fmla="*/ 0 h 356"/>
                <a:gd name="T72" fmla="*/ 0 w 256"/>
                <a:gd name="T73" fmla="*/ 0 h 356"/>
                <a:gd name="T74" fmla="*/ 0 w 256"/>
                <a:gd name="T75" fmla="*/ 0 h 356"/>
                <a:gd name="T76" fmla="*/ 0 w 256"/>
                <a:gd name="T77" fmla="*/ 0 h 356"/>
                <a:gd name="T78" fmla="*/ 0 w 256"/>
                <a:gd name="T79" fmla="*/ 0 h 356"/>
                <a:gd name="T80" fmla="*/ 0 w 256"/>
                <a:gd name="T81" fmla="*/ 0 h 356"/>
                <a:gd name="T82" fmla="*/ 0 w 256"/>
                <a:gd name="T83" fmla="*/ 0 h 356"/>
                <a:gd name="T84" fmla="*/ 0 w 256"/>
                <a:gd name="T85" fmla="*/ 0 h 356"/>
                <a:gd name="T86" fmla="*/ 0 w 256"/>
                <a:gd name="T87" fmla="*/ 0 h 356"/>
                <a:gd name="T88" fmla="*/ 0 w 256"/>
                <a:gd name="T89" fmla="*/ 0 h 356"/>
                <a:gd name="T90" fmla="*/ 0 w 256"/>
                <a:gd name="T91" fmla="*/ 0 h 356"/>
                <a:gd name="T92" fmla="*/ 0 w 256"/>
                <a:gd name="T93" fmla="*/ 0 h 356"/>
                <a:gd name="T94" fmla="*/ 0 w 256"/>
                <a:gd name="T95" fmla="*/ 0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356"/>
                <a:gd name="T146" fmla="*/ 256 w 256"/>
                <a:gd name="T147" fmla="*/ 356 h 3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356">
                  <a:moveTo>
                    <a:pt x="3" y="130"/>
                  </a:moveTo>
                  <a:lnTo>
                    <a:pt x="11" y="155"/>
                  </a:lnTo>
                  <a:lnTo>
                    <a:pt x="26" y="167"/>
                  </a:lnTo>
                  <a:lnTo>
                    <a:pt x="35" y="187"/>
                  </a:lnTo>
                  <a:lnTo>
                    <a:pt x="45" y="203"/>
                  </a:lnTo>
                  <a:lnTo>
                    <a:pt x="61" y="218"/>
                  </a:lnTo>
                  <a:lnTo>
                    <a:pt x="73" y="227"/>
                  </a:lnTo>
                  <a:lnTo>
                    <a:pt x="93" y="238"/>
                  </a:lnTo>
                  <a:lnTo>
                    <a:pt x="96" y="252"/>
                  </a:lnTo>
                  <a:lnTo>
                    <a:pt x="96" y="270"/>
                  </a:lnTo>
                  <a:lnTo>
                    <a:pt x="91" y="315"/>
                  </a:lnTo>
                  <a:lnTo>
                    <a:pt x="127" y="341"/>
                  </a:lnTo>
                  <a:lnTo>
                    <a:pt x="157" y="354"/>
                  </a:lnTo>
                  <a:lnTo>
                    <a:pt x="182" y="356"/>
                  </a:lnTo>
                  <a:lnTo>
                    <a:pt x="207" y="354"/>
                  </a:lnTo>
                  <a:lnTo>
                    <a:pt x="216" y="325"/>
                  </a:lnTo>
                  <a:lnTo>
                    <a:pt x="222" y="260"/>
                  </a:lnTo>
                  <a:lnTo>
                    <a:pt x="237" y="237"/>
                  </a:lnTo>
                  <a:lnTo>
                    <a:pt x="248" y="204"/>
                  </a:lnTo>
                  <a:lnTo>
                    <a:pt x="250" y="173"/>
                  </a:lnTo>
                  <a:lnTo>
                    <a:pt x="255" y="131"/>
                  </a:lnTo>
                  <a:lnTo>
                    <a:pt x="256" y="107"/>
                  </a:lnTo>
                  <a:lnTo>
                    <a:pt x="255" y="92"/>
                  </a:lnTo>
                  <a:lnTo>
                    <a:pt x="248" y="66"/>
                  </a:lnTo>
                  <a:lnTo>
                    <a:pt x="234" y="52"/>
                  </a:lnTo>
                  <a:lnTo>
                    <a:pt x="215" y="48"/>
                  </a:lnTo>
                  <a:lnTo>
                    <a:pt x="208" y="33"/>
                  </a:lnTo>
                  <a:lnTo>
                    <a:pt x="191" y="23"/>
                  </a:lnTo>
                  <a:lnTo>
                    <a:pt x="173" y="33"/>
                  </a:lnTo>
                  <a:lnTo>
                    <a:pt x="160" y="12"/>
                  </a:lnTo>
                  <a:lnTo>
                    <a:pt x="140" y="5"/>
                  </a:lnTo>
                  <a:lnTo>
                    <a:pt x="118" y="24"/>
                  </a:lnTo>
                  <a:lnTo>
                    <a:pt x="108" y="0"/>
                  </a:lnTo>
                  <a:lnTo>
                    <a:pt x="78" y="3"/>
                  </a:lnTo>
                  <a:lnTo>
                    <a:pt x="63" y="42"/>
                  </a:lnTo>
                  <a:lnTo>
                    <a:pt x="60" y="64"/>
                  </a:lnTo>
                  <a:lnTo>
                    <a:pt x="57" y="93"/>
                  </a:lnTo>
                  <a:lnTo>
                    <a:pt x="51" y="131"/>
                  </a:lnTo>
                  <a:lnTo>
                    <a:pt x="43" y="116"/>
                  </a:lnTo>
                  <a:lnTo>
                    <a:pt x="39" y="89"/>
                  </a:lnTo>
                  <a:lnTo>
                    <a:pt x="34" y="70"/>
                  </a:lnTo>
                  <a:lnTo>
                    <a:pt x="27" y="61"/>
                  </a:lnTo>
                  <a:lnTo>
                    <a:pt x="12" y="54"/>
                  </a:lnTo>
                  <a:lnTo>
                    <a:pt x="4" y="57"/>
                  </a:lnTo>
                  <a:lnTo>
                    <a:pt x="0" y="66"/>
                  </a:lnTo>
                  <a:lnTo>
                    <a:pt x="5" y="80"/>
                  </a:lnTo>
                  <a:lnTo>
                    <a:pt x="7" y="107"/>
                  </a:lnTo>
                  <a:lnTo>
                    <a:pt x="3" y="130"/>
                  </a:lnTo>
                  <a:close/>
                </a:path>
              </a:pathLst>
            </a:custGeom>
            <a:solidFill>
              <a:srgbClr val="FFC080"/>
            </a:solidFill>
            <a:ln w="3175">
              <a:solidFill>
                <a:srgbClr val="402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1" name="Freeform 109">
              <a:extLst>
                <a:ext uri="{FF2B5EF4-FFF2-40B4-BE49-F238E27FC236}">
                  <a16:creationId xmlns:a16="http://schemas.microsoft.com/office/drawing/2014/main" id="{40210CE2-9D8E-466F-B8AE-058DB16B2F32}"/>
                </a:ext>
              </a:extLst>
            </p:cNvPr>
            <p:cNvSpPr>
              <a:spLocks/>
            </p:cNvSpPr>
            <p:nvPr/>
          </p:nvSpPr>
          <p:spPr bwMode="auto">
            <a:xfrm>
              <a:off x="320" y="1820"/>
              <a:ext cx="26" cy="27"/>
            </a:xfrm>
            <a:custGeom>
              <a:avLst/>
              <a:gdLst>
                <a:gd name="T0" fmla="*/ 0 w 129"/>
                <a:gd name="T1" fmla="*/ 0 h 134"/>
                <a:gd name="T2" fmla="*/ 0 w 129"/>
                <a:gd name="T3" fmla="*/ 0 h 134"/>
                <a:gd name="T4" fmla="*/ 0 w 129"/>
                <a:gd name="T5" fmla="*/ 0 h 134"/>
                <a:gd name="T6" fmla="*/ 0 w 129"/>
                <a:gd name="T7" fmla="*/ 0 h 134"/>
                <a:gd name="T8" fmla="*/ 0 w 129"/>
                <a:gd name="T9" fmla="*/ 0 h 134"/>
                <a:gd name="T10" fmla="*/ 0 w 129"/>
                <a:gd name="T11" fmla="*/ 0 h 134"/>
                <a:gd name="T12" fmla="*/ 0 w 129"/>
                <a:gd name="T13" fmla="*/ 0 h 134"/>
                <a:gd name="T14" fmla="*/ 0 w 129"/>
                <a:gd name="T15" fmla="*/ 0 h 134"/>
                <a:gd name="T16" fmla="*/ 0 w 129"/>
                <a:gd name="T17" fmla="*/ 0 h 134"/>
                <a:gd name="T18" fmla="*/ 0 w 129"/>
                <a:gd name="T19" fmla="*/ 0 h 134"/>
                <a:gd name="T20" fmla="*/ 0 w 129"/>
                <a:gd name="T21" fmla="*/ 0 h 134"/>
                <a:gd name="T22" fmla="*/ 0 w 129"/>
                <a:gd name="T23" fmla="*/ 0 h 134"/>
                <a:gd name="T24" fmla="*/ 0 w 129"/>
                <a:gd name="T25" fmla="*/ 0 h 134"/>
                <a:gd name="T26" fmla="*/ 0 w 129"/>
                <a:gd name="T27" fmla="*/ 0 h 134"/>
                <a:gd name="T28" fmla="*/ 0 w 129"/>
                <a:gd name="T29" fmla="*/ 0 h 134"/>
                <a:gd name="T30" fmla="*/ 0 w 129"/>
                <a:gd name="T31" fmla="*/ 0 h 134"/>
                <a:gd name="T32" fmla="*/ 0 w 129"/>
                <a:gd name="T33" fmla="*/ 0 h 134"/>
                <a:gd name="T34" fmla="*/ 0 w 129"/>
                <a:gd name="T35" fmla="*/ 0 h 134"/>
                <a:gd name="T36" fmla="*/ 0 w 129"/>
                <a:gd name="T37" fmla="*/ 0 h 134"/>
                <a:gd name="T38" fmla="*/ 0 w 129"/>
                <a:gd name="T39" fmla="*/ 0 h 134"/>
                <a:gd name="T40" fmla="*/ 0 w 129"/>
                <a:gd name="T41" fmla="*/ 0 h 134"/>
                <a:gd name="T42" fmla="*/ 0 w 129"/>
                <a:gd name="T43" fmla="*/ 0 h 134"/>
                <a:gd name="T44" fmla="*/ 0 w 129"/>
                <a:gd name="T45" fmla="*/ 0 h 134"/>
                <a:gd name="T46" fmla="*/ 0 w 129"/>
                <a:gd name="T47" fmla="*/ 0 h 134"/>
                <a:gd name="T48" fmla="*/ 0 w 129"/>
                <a:gd name="T49" fmla="*/ 0 h 134"/>
                <a:gd name="T50" fmla="*/ 0 w 129"/>
                <a:gd name="T51" fmla="*/ 0 h 134"/>
                <a:gd name="T52" fmla="*/ 0 w 129"/>
                <a:gd name="T53" fmla="*/ 0 h 134"/>
                <a:gd name="T54" fmla="*/ 0 w 129"/>
                <a:gd name="T55" fmla="*/ 0 h 134"/>
                <a:gd name="T56" fmla="*/ 0 w 129"/>
                <a:gd name="T57" fmla="*/ 0 h 134"/>
                <a:gd name="T58" fmla="*/ 0 w 129"/>
                <a:gd name="T59" fmla="*/ 0 h 134"/>
                <a:gd name="T60" fmla="*/ 0 w 129"/>
                <a:gd name="T61" fmla="*/ 0 h 134"/>
                <a:gd name="T62" fmla="*/ 0 w 129"/>
                <a:gd name="T63" fmla="*/ 0 h 134"/>
                <a:gd name="T64" fmla="*/ 0 w 129"/>
                <a:gd name="T65" fmla="*/ 0 h 134"/>
                <a:gd name="T66" fmla="*/ 0 w 129"/>
                <a:gd name="T67" fmla="*/ 0 h 134"/>
                <a:gd name="T68" fmla="*/ 0 w 129"/>
                <a:gd name="T69" fmla="*/ 0 h 134"/>
                <a:gd name="T70" fmla="*/ 0 w 129"/>
                <a:gd name="T71" fmla="*/ 0 h 134"/>
                <a:gd name="T72" fmla="*/ 0 w 129"/>
                <a:gd name="T73" fmla="*/ 0 h 134"/>
                <a:gd name="T74" fmla="*/ 0 w 129"/>
                <a:gd name="T75" fmla="*/ 0 h 134"/>
                <a:gd name="T76" fmla="*/ 0 w 129"/>
                <a:gd name="T77" fmla="*/ 0 h 134"/>
                <a:gd name="T78" fmla="*/ 0 w 129"/>
                <a:gd name="T79" fmla="*/ 0 h 134"/>
                <a:gd name="T80" fmla="*/ 0 w 129"/>
                <a:gd name="T81" fmla="*/ 0 h 134"/>
                <a:gd name="T82" fmla="*/ 0 w 129"/>
                <a:gd name="T83" fmla="*/ 0 h 134"/>
                <a:gd name="T84" fmla="*/ 0 w 129"/>
                <a:gd name="T85" fmla="*/ 0 h 134"/>
                <a:gd name="T86" fmla="*/ 0 w 129"/>
                <a:gd name="T87" fmla="*/ 0 h 134"/>
                <a:gd name="T88" fmla="*/ 0 w 129"/>
                <a:gd name="T89" fmla="*/ 0 h 134"/>
                <a:gd name="T90" fmla="*/ 0 w 129"/>
                <a:gd name="T91" fmla="*/ 0 h 134"/>
                <a:gd name="T92" fmla="*/ 0 w 129"/>
                <a:gd name="T93" fmla="*/ 0 h 134"/>
                <a:gd name="T94" fmla="*/ 0 w 129"/>
                <a:gd name="T95" fmla="*/ 0 h 134"/>
                <a:gd name="T96" fmla="*/ 0 w 129"/>
                <a:gd name="T97" fmla="*/ 0 h 134"/>
                <a:gd name="T98" fmla="*/ 0 w 129"/>
                <a:gd name="T99" fmla="*/ 0 h 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9"/>
                <a:gd name="T151" fmla="*/ 0 h 134"/>
                <a:gd name="T152" fmla="*/ 129 w 129"/>
                <a:gd name="T153" fmla="*/ 134 h 1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9" h="134">
                  <a:moveTo>
                    <a:pt x="6" y="2"/>
                  </a:moveTo>
                  <a:lnTo>
                    <a:pt x="13" y="30"/>
                  </a:lnTo>
                  <a:lnTo>
                    <a:pt x="22" y="49"/>
                  </a:lnTo>
                  <a:lnTo>
                    <a:pt x="11" y="91"/>
                  </a:lnTo>
                  <a:lnTo>
                    <a:pt x="18" y="100"/>
                  </a:lnTo>
                  <a:lnTo>
                    <a:pt x="28" y="104"/>
                  </a:lnTo>
                  <a:lnTo>
                    <a:pt x="41" y="102"/>
                  </a:lnTo>
                  <a:lnTo>
                    <a:pt x="51" y="79"/>
                  </a:lnTo>
                  <a:lnTo>
                    <a:pt x="60" y="61"/>
                  </a:lnTo>
                  <a:lnTo>
                    <a:pt x="55" y="36"/>
                  </a:lnTo>
                  <a:lnTo>
                    <a:pt x="53" y="9"/>
                  </a:lnTo>
                  <a:lnTo>
                    <a:pt x="60" y="12"/>
                  </a:lnTo>
                  <a:lnTo>
                    <a:pt x="62" y="37"/>
                  </a:lnTo>
                  <a:lnTo>
                    <a:pt x="65" y="54"/>
                  </a:lnTo>
                  <a:lnTo>
                    <a:pt x="65" y="68"/>
                  </a:lnTo>
                  <a:lnTo>
                    <a:pt x="56" y="83"/>
                  </a:lnTo>
                  <a:lnTo>
                    <a:pt x="47" y="100"/>
                  </a:lnTo>
                  <a:lnTo>
                    <a:pt x="46" y="116"/>
                  </a:lnTo>
                  <a:lnTo>
                    <a:pt x="56" y="123"/>
                  </a:lnTo>
                  <a:lnTo>
                    <a:pt x="75" y="120"/>
                  </a:lnTo>
                  <a:lnTo>
                    <a:pt x="86" y="106"/>
                  </a:lnTo>
                  <a:lnTo>
                    <a:pt x="104" y="84"/>
                  </a:lnTo>
                  <a:lnTo>
                    <a:pt x="103" y="70"/>
                  </a:lnTo>
                  <a:lnTo>
                    <a:pt x="101" y="45"/>
                  </a:lnTo>
                  <a:lnTo>
                    <a:pt x="107" y="65"/>
                  </a:lnTo>
                  <a:lnTo>
                    <a:pt x="108" y="84"/>
                  </a:lnTo>
                  <a:lnTo>
                    <a:pt x="94" y="103"/>
                  </a:lnTo>
                  <a:lnTo>
                    <a:pt x="93" y="117"/>
                  </a:lnTo>
                  <a:lnTo>
                    <a:pt x="96" y="128"/>
                  </a:lnTo>
                  <a:lnTo>
                    <a:pt x="104" y="131"/>
                  </a:lnTo>
                  <a:lnTo>
                    <a:pt x="113" y="125"/>
                  </a:lnTo>
                  <a:lnTo>
                    <a:pt x="129" y="109"/>
                  </a:lnTo>
                  <a:lnTo>
                    <a:pt x="116" y="127"/>
                  </a:lnTo>
                  <a:lnTo>
                    <a:pt x="111" y="134"/>
                  </a:lnTo>
                  <a:lnTo>
                    <a:pt x="97" y="134"/>
                  </a:lnTo>
                  <a:lnTo>
                    <a:pt x="91" y="126"/>
                  </a:lnTo>
                  <a:lnTo>
                    <a:pt x="87" y="114"/>
                  </a:lnTo>
                  <a:lnTo>
                    <a:pt x="79" y="125"/>
                  </a:lnTo>
                  <a:lnTo>
                    <a:pt x="63" y="127"/>
                  </a:lnTo>
                  <a:lnTo>
                    <a:pt x="49" y="127"/>
                  </a:lnTo>
                  <a:lnTo>
                    <a:pt x="43" y="116"/>
                  </a:lnTo>
                  <a:lnTo>
                    <a:pt x="41" y="106"/>
                  </a:lnTo>
                  <a:lnTo>
                    <a:pt x="35" y="109"/>
                  </a:lnTo>
                  <a:lnTo>
                    <a:pt x="24" y="109"/>
                  </a:lnTo>
                  <a:lnTo>
                    <a:pt x="11" y="101"/>
                  </a:lnTo>
                  <a:lnTo>
                    <a:pt x="8" y="86"/>
                  </a:lnTo>
                  <a:lnTo>
                    <a:pt x="18" y="51"/>
                  </a:lnTo>
                  <a:lnTo>
                    <a:pt x="7" y="29"/>
                  </a:lnTo>
                  <a:lnTo>
                    <a:pt x="0" y="0"/>
                  </a:lnTo>
                  <a:lnTo>
                    <a:pt x="6"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2" name="Freeform 110">
              <a:extLst>
                <a:ext uri="{FF2B5EF4-FFF2-40B4-BE49-F238E27FC236}">
                  <a16:creationId xmlns:a16="http://schemas.microsoft.com/office/drawing/2014/main" id="{7EA7CD45-85D9-41B3-B42C-1AAFAF510A01}"/>
                </a:ext>
              </a:extLst>
            </p:cNvPr>
            <p:cNvSpPr>
              <a:spLocks/>
            </p:cNvSpPr>
            <p:nvPr/>
          </p:nvSpPr>
          <p:spPr bwMode="auto">
            <a:xfrm>
              <a:off x="325" y="1834"/>
              <a:ext cx="4" cy="1"/>
            </a:xfrm>
            <a:custGeom>
              <a:avLst/>
              <a:gdLst>
                <a:gd name="T0" fmla="*/ 0 w 20"/>
                <a:gd name="T1" fmla="*/ 0 h 5"/>
                <a:gd name="T2" fmla="*/ 0 w 20"/>
                <a:gd name="T3" fmla="*/ 0 h 5"/>
                <a:gd name="T4" fmla="*/ 0 w 20"/>
                <a:gd name="T5" fmla="*/ 0 h 5"/>
                <a:gd name="T6" fmla="*/ 0 w 20"/>
                <a:gd name="T7" fmla="*/ 0 h 5"/>
                <a:gd name="T8" fmla="*/ 0 w 20"/>
                <a:gd name="T9" fmla="*/ 0 h 5"/>
                <a:gd name="T10" fmla="*/ 0 60000 65536"/>
                <a:gd name="T11" fmla="*/ 0 60000 65536"/>
                <a:gd name="T12" fmla="*/ 0 60000 65536"/>
                <a:gd name="T13" fmla="*/ 0 60000 65536"/>
                <a:gd name="T14" fmla="*/ 0 60000 65536"/>
                <a:gd name="T15" fmla="*/ 0 w 20"/>
                <a:gd name="T16" fmla="*/ 0 h 5"/>
                <a:gd name="T17" fmla="*/ 20 w 20"/>
                <a:gd name="T18" fmla="*/ 5 h 5"/>
              </a:gdLst>
              <a:ahLst/>
              <a:cxnLst>
                <a:cxn ang="T10">
                  <a:pos x="T0" y="T1"/>
                </a:cxn>
                <a:cxn ang="T11">
                  <a:pos x="T2" y="T3"/>
                </a:cxn>
                <a:cxn ang="T12">
                  <a:pos x="T4" y="T5"/>
                </a:cxn>
                <a:cxn ang="T13">
                  <a:pos x="T6" y="T7"/>
                </a:cxn>
                <a:cxn ang="T14">
                  <a:pos x="T8" y="T9"/>
                </a:cxn>
              </a:cxnLst>
              <a:rect l="T15" t="T16" r="T17" b="T18"/>
              <a:pathLst>
                <a:path w="20" h="5">
                  <a:moveTo>
                    <a:pt x="0" y="5"/>
                  </a:moveTo>
                  <a:lnTo>
                    <a:pt x="6" y="4"/>
                  </a:lnTo>
                  <a:lnTo>
                    <a:pt x="20" y="4"/>
                  </a:lnTo>
                  <a:lnTo>
                    <a:pt x="5" y="0"/>
                  </a:lnTo>
                  <a:lnTo>
                    <a:pt x="0"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3" name="Freeform 111">
              <a:extLst>
                <a:ext uri="{FF2B5EF4-FFF2-40B4-BE49-F238E27FC236}">
                  <a16:creationId xmlns:a16="http://schemas.microsoft.com/office/drawing/2014/main" id="{68BEF2DF-5ECF-4334-8BEF-17E60914C7D7}"/>
                </a:ext>
              </a:extLst>
            </p:cNvPr>
            <p:cNvSpPr>
              <a:spLocks/>
            </p:cNvSpPr>
            <p:nvPr/>
          </p:nvSpPr>
          <p:spPr bwMode="auto">
            <a:xfrm>
              <a:off x="330" y="1838"/>
              <a:ext cx="6" cy="2"/>
            </a:xfrm>
            <a:custGeom>
              <a:avLst/>
              <a:gdLst>
                <a:gd name="T0" fmla="*/ 0 w 27"/>
                <a:gd name="T1" fmla="*/ 0 h 9"/>
                <a:gd name="T2" fmla="*/ 0 w 27"/>
                <a:gd name="T3" fmla="*/ 0 h 9"/>
                <a:gd name="T4" fmla="*/ 0 w 27"/>
                <a:gd name="T5" fmla="*/ 0 h 9"/>
                <a:gd name="T6" fmla="*/ 0 w 27"/>
                <a:gd name="T7" fmla="*/ 0 h 9"/>
                <a:gd name="T8" fmla="*/ 0 w 27"/>
                <a:gd name="T9" fmla="*/ 0 h 9"/>
                <a:gd name="T10" fmla="*/ 0 w 27"/>
                <a:gd name="T11" fmla="*/ 0 h 9"/>
                <a:gd name="T12" fmla="*/ 0 w 27"/>
                <a:gd name="T13" fmla="*/ 0 h 9"/>
                <a:gd name="T14" fmla="*/ 0 w 27"/>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
                <a:gd name="T26" fmla="*/ 27 w 2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
                  <a:moveTo>
                    <a:pt x="27" y="7"/>
                  </a:moveTo>
                  <a:lnTo>
                    <a:pt x="23" y="3"/>
                  </a:lnTo>
                  <a:lnTo>
                    <a:pt x="17" y="1"/>
                  </a:lnTo>
                  <a:lnTo>
                    <a:pt x="6" y="0"/>
                  </a:lnTo>
                  <a:lnTo>
                    <a:pt x="0" y="9"/>
                  </a:lnTo>
                  <a:lnTo>
                    <a:pt x="8" y="3"/>
                  </a:lnTo>
                  <a:lnTo>
                    <a:pt x="15" y="2"/>
                  </a:lnTo>
                  <a:lnTo>
                    <a:pt x="27" y="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4" name="Freeform 112">
              <a:extLst>
                <a:ext uri="{FF2B5EF4-FFF2-40B4-BE49-F238E27FC236}">
                  <a16:creationId xmlns:a16="http://schemas.microsoft.com/office/drawing/2014/main" id="{C4B26DC7-FE9A-4B98-ACB7-035028F6D7C3}"/>
                </a:ext>
              </a:extLst>
            </p:cNvPr>
            <p:cNvSpPr>
              <a:spLocks/>
            </p:cNvSpPr>
            <p:nvPr/>
          </p:nvSpPr>
          <p:spPr bwMode="auto">
            <a:xfrm>
              <a:off x="340" y="1841"/>
              <a:ext cx="4" cy="1"/>
            </a:xfrm>
            <a:custGeom>
              <a:avLst/>
              <a:gdLst>
                <a:gd name="T0" fmla="*/ 0 w 20"/>
                <a:gd name="T1" fmla="*/ 0 h 4"/>
                <a:gd name="T2" fmla="*/ 0 w 20"/>
                <a:gd name="T3" fmla="*/ 0 h 4"/>
                <a:gd name="T4" fmla="*/ 0 w 20"/>
                <a:gd name="T5" fmla="*/ 0 h 4"/>
                <a:gd name="T6" fmla="*/ 0 w 20"/>
                <a:gd name="T7" fmla="*/ 0 h 4"/>
                <a:gd name="T8" fmla="*/ 0 w 20"/>
                <a:gd name="T9" fmla="*/ 0 h 4"/>
                <a:gd name="T10" fmla="*/ 0 w 20"/>
                <a:gd name="T11" fmla="*/ 0 h 4"/>
                <a:gd name="T12" fmla="*/ 0 w 20"/>
                <a:gd name="T13" fmla="*/ 0 h 4"/>
                <a:gd name="T14" fmla="*/ 0 60000 65536"/>
                <a:gd name="T15" fmla="*/ 0 60000 65536"/>
                <a:gd name="T16" fmla="*/ 0 60000 65536"/>
                <a:gd name="T17" fmla="*/ 0 60000 65536"/>
                <a:gd name="T18" fmla="*/ 0 60000 65536"/>
                <a:gd name="T19" fmla="*/ 0 60000 65536"/>
                <a:gd name="T20" fmla="*/ 0 60000 65536"/>
                <a:gd name="T21" fmla="*/ 0 w 20"/>
                <a:gd name="T22" fmla="*/ 0 h 4"/>
                <a:gd name="T23" fmla="*/ 20 w 2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
                  <a:moveTo>
                    <a:pt x="0" y="2"/>
                  </a:moveTo>
                  <a:lnTo>
                    <a:pt x="4" y="0"/>
                  </a:lnTo>
                  <a:lnTo>
                    <a:pt x="11" y="0"/>
                  </a:lnTo>
                  <a:lnTo>
                    <a:pt x="20" y="4"/>
                  </a:lnTo>
                  <a:lnTo>
                    <a:pt x="15" y="3"/>
                  </a:lnTo>
                  <a:lnTo>
                    <a:pt x="11" y="1"/>
                  </a:lnTo>
                  <a:lnTo>
                    <a:pt x="0"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5" name="Freeform 113">
              <a:extLst>
                <a:ext uri="{FF2B5EF4-FFF2-40B4-BE49-F238E27FC236}">
                  <a16:creationId xmlns:a16="http://schemas.microsoft.com/office/drawing/2014/main" id="{3D1E7B8D-AC05-4DBB-8762-A0BE14A78488}"/>
                </a:ext>
              </a:extLst>
            </p:cNvPr>
            <p:cNvSpPr>
              <a:spLocks/>
            </p:cNvSpPr>
            <p:nvPr/>
          </p:nvSpPr>
          <p:spPr bwMode="auto">
            <a:xfrm>
              <a:off x="323" y="1845"/>
              <a:ext cx="6" cy="15"/>
            </a:xfrm>
            <a:custGeom>
              <a:avLst/>
              <a:gdLst>
                <a:gd name="T0" fmla="*/ 0 w 31"/>
                <a:gd name="T1" fmla="*/ 0 h 74"/>
                <a:gd name="T2" fmla="*/ 0 w 31"/>
                <a:gd name="T3" fmla="*/ 0 h 74"/>
                <a:gd name="T4" fmla="*/ 0 w 31"/>
                <a:gd name="T5" fmla="*/ 0 h 74"/>
                <a:gd name="T6" fmla="*/ 0 w 31"/>
                <a:gd name="T7" fmla="*/ 0 h 74"/>
                <a:gd name="T8" fmla="*/ 0 w 31"/>
                <a:gd name="T9" fmla="*/ 0 h 74"/>
                <a:gd name="T10" fmla="*/ 0 w 31"/>
                <a:gd name="T11" fmla="*/ 0 h 74"/>
                <a:gd name="T12" fmla="*/ 0 w 31"/>
                <a:gd name="T13" fmla="*/ 0 h 74"/>
                <a:gd name="T14" fmla="*/ 0 w 31"/>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74"/>
                <a:gd name="T26" fmla="*/ 31 w 31"/>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74">
                  <a:moveTo>
                    <a:pt x="0" y="0"/>
                  </a:moveTo>
                  <a:lnTo>
                    <a:pt x="17" y="19"/>
                  </a:lnTo>
                  <a:lnTo>
                    <a:pt x="25" y="42"/>
                  </a:lnTo>
                  <a:lnTo>
                    <a:pt x="26" y="74"/>
                  </a:lnTo>
                  <a:lnTo>
                    <a:pt x="31" y="49"/>
                  </a:lnTo>
                  <a:lnTo>
                    <a:pt x="29" y="29"/>
                  </a:lnTo>
                  <a:lnTo>
                    <a:pt x="24" y="20"/>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6" name="Freeform 114">
              <a:extLst>
                <a:ext uri="{FF2B5EF4-FFF2-40B4-BE49-F238E27FC236}">
                  <a16:creationId xmlns:a16="http://schemas.microsoft.com/office/drawing/2014/main" id="{C3FDCA91-3F5D-47CA-B44A-5C732A90E3FD}"/>
                </a:ext>
              </a:extLst>
            </p:cNvPr>
            <p:cNvSpPr>
              <a:spLocks/>
            </p:cNvSpPr>
            <p:nvPr/>
          </p:nvSpPr>
          <p:spPr bwMode="auto">
            <a:xfrm>
              <a:off x="308" y="1839"/>
              <a:ext cx="10" cy="5"/>
            </a:xfrm>
            <a:custGeom>
              <a:avLst/>
              <a:gdLst>
                <a:gd name="T0" fmla="*/ 0 w 50"/>
                <a:gd name="T1" fmla="*/ 0 h 25"/>
                <a:gd name="T2" fmla="*/ 0 w 50"/>
                <a:gd name="T3" fmla="*/ 0 h 25"/>
                <a:gd name="T4" fmla="*/ 0 w 50"/>
                <a:gd name="T5" fmla="*/ 0 h 25"/>
                <a:gd name="T6" fmla="*/ 0 w 50"/>
                <a:gd name="T7" fmla="*/ 0 h 25"/>
                <a:gd name="T8" fmla="*/ 0 w 50"/>
                <a:gd name="T9" fmla="*/ 0 h 25"/>
                <a:gd name="T10" fmla="*/ 0 w 50"/>
                <a:gd name="T11" fmla="*/ 0 h 25"/>
                <a:gd name="T12" fmla="*/ 0 60000 65536"/>
                <a:gd name="T13" fmla="*/ 0 60000 65536"/>
                <a:gd name="T14" fmla="*/ 0 60000 65536"/>
                <a:gd name="T15" fmla="*/ 0 60000 65536"/>
                <a:gd name="T16" fmla="*/ 0 60000 65536"/>
                <a:gd name="T17" fmla="*/ 0 60000 65536"/>
                <a:gd name="T18" fmla="*/ 0 w 50"/>
                <a:gd name="T19" fmla="*/ 0 h 25"/>
                <a:gd name="T20" fmla="*/ 50 w 5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50" h="25">
                  <a:moveTo>
                    <a:pt x="0" y="11"/>
                  </a:moveTo>
                  <a:lnTo>
                    <a:pt x="19" y="13"/>
                  </a:lnTo>
                  <a:lnTo>
                    <a:pt x="50" y="25"/>
                  </a:lnTo>
                  <a:lnTo>
                    <a:pt x="28" y="9"/>
                  </a:lnTo>
                  <a:lnTo>
                    <a:pt x="1" y="0"/>
                  </a:lnTo>
                  <a:lnTo>
                    <a:pt x="0" y="1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7" name="Freeform 115">
              <a:extLst>
                <a:ext uri="{FF2B5EF4-FFF2-40B4-BE49-F238E27FC236}">
                  <a16:creationId xmlns:a16="http://schemas.microsoft.com/office/drawing/2014/main" id="{E0EDD49B-9046-42E1-9D37-306C558DE651}"/>
                </a:ext>
              </a:extLst>
            </p:cNvPr>
            <p:cNvSpPr>
              <a:spLocks/>
            </p:cNvSpPr>
            <p:nvPr/>
          </p:nvSpPr>
          <p:spPr bwMode="auto">
            <a:xfrm>
              <a:off x="321" y="1862"/>
              <a:ext cx="7" cy="7"/>
            </a:xfrm>
            <a:custGeom>
              <a:avLst/>
              <a:gdLst>
                <a:gd name="T0" fmla="*/ 0 w 39"/>
                <a:gd name="T1" fmla="*/ 0 h 33"/>
                <a:gd name="T2" fmla="*/ 0 w 39"/>
                <a:gd name="T3" fmla="*/ 0 h 33"/>
                <a:gd name="T4" fmla="*/ 0 w 39"/>
                <a:gd name="T5" fmla="*/ 0 h 33"/>
                <a:gd name="T6" fmla="*/ 0 w 39"/>
                <a:gd name="T7" fmla="*/ 0 h 33"/>
                <a:gd name="T8" fmla="*/ 0 w 39"/>
                <a:gd name="T9" fmla="*/ 0 h 33"/>
                <a:gd name="T10" fmla="*/ 0 60000 65536"/>
                <a:gd name="T11" fmla="*/ 0 60000 65536"/>
                <a:gd name="T12" fmla="*/ 0 60000 65536"/>
                <a:gd name="T13" fmla="*/ 0 60000 65536"/>
                <a:gd name="T14" fmla="*/ 0 60000 65536"/>
                <a:gd name="T15" fmla="*/ 0 w 39"/>
                <a:gd name="T16" fmla="*/ 0 h 33"/>
                <a:gd name="T17" fmla="*/ 39 w 39"/>
                <a:gd name="T18" fmla="*/ 33 h 33"/>
              </a:gdLst>
              <a:ahLst/>
              <a:cxnLst>
                <a:cxn ang="T10">
                  <a:pos x="T0" y="T1"/>
                </a:cxn>
                <a:cxn ang="T11">
                  <a:pos x="T2" y="T3"/>
                </a:cxn>
                <a:cxn ang="T12">
                  <a:pos x="T4" y="T5"/>
                </a:cxn>
                <a:cxn ang="T13">
                  <a:pos x="T6" y="T7"/>
                </a:cxn>
                <a:cxn ang="T14">
                  <a:pos x="T8" y="T9"/>
                </a:cxn>
              </a:cxnLst>
              <a:rect l="T15" t="T16" r="T17" b="T18"/>
              <a:pathLst>
                <a:path w="39" h="33">
                  <a:moveTo>
                    <a:pt x="39" y="0"/>
                  </a:moveTo>
                  <a:lnTo>
                    <a:pt x="20" y="21"/>
                  </a:lnTo>
                  <a:lnTo>
                    <a:pt x="0" y="33"/>
                  </a:lnTo>
                  <a:lnTo>
                    <a:pt x="26" y="25"/>
                  </a:lnTo>
                  <a:lnTo>
                    <a:pt x="3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8" name="Freeform 116">
              <a:extLst>
                <a:ext uri="{FF2B5EF4-FFF2-40B4-BE49-F238E27FC236}">
                  <a16:creationId xmlns:a16="http://schemas.microsoft.com/office/drawing/2014/main" id="{43ED0995-847D-4EB0-AABC-DFF35D995578}"/>
                </a:ext>
              </a:extLst>
            </p:cNvPr>
            <p:cNvSpPr>
              <a:spLocks/>
            </p:cNvSpPr>
            <p:nvPr/>
          </p:nvSpPr>
          <p:spPr bwMode="auto">
            <a:xfrm>
              <a:off x="332" y="1858"/>
              <a:ext cx="7" cy="7"/>
            </a:xfrm>
            <a:custGeom>
              <a:avLst/>
              <a:gdLst>
                <a:gd name="T0" fmla="*/ 0 w 38"/>
                <a:gd name="T1" fmla="*/ 0 h 35"/>
                <a:gd name="T2" fmla="*/ 0 w 38"/>
                <a:gd name="T3" fmla="*/ 0 h 35"/>
                <a:gd name="T4" fmla="*/ 0 w 38"/>
                <a:gd name="T5" fmla="*/ 0 h 35"/>
                <a:gd name="T6" fmla="*/ 0 w 38"/>
                <a:gd name="T7" fmla="*/ 0 h 35"/>
                <a:gd name="T8" fmla="*/ 0 w 38"/>
                <a:gd name="T9" fmla="*/ 0 h 35"/>
                <a:gd name="T10" fmla="*/ 0 w 38"/>
                <a:gd name="T11" fmla="*/ 0 h 35"/>
                <a:gd name="T12" fmla="*/ 0 w 38"/>
                <a:gd name="T13" fmla="*/ 0 h 35"/>
                <a:gd name="T14" fmla="*/ 0 w 38"/>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5"/>
                <a:gd name="T26" fmla="*/ 38 w 38"/>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5">
                  <a:moveTo>
                    <a:pt x="0" y="0"/>
                  </a:moveTo>
                  <a:lnTo>
                    <a:pt x="3" y="13"/>
                  </a:lnTo>
                  <a:lnTo>
                    <a:pt x="22" y="29"/>
                  </a:lnTo>
                  <a:lnTo>
                    <a:pt x="38" y="35"/>
                  </a:lnTo>
                  <a:lnTo>
                    <a:pt x="12" y="32"/>
                  </a:lnTo>
                  <a:lnTo>
                    <a:pt x="3" y="21"/>
                  </a:lnTo>
                  <a:lnTo>
                    <a:pt x="2" y="9"/>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9" name="Freeform 117">
              <a:extLst>
                <a:ext uri="{FF2B5EF4-FFF2-40B4-BE49-F238E27FC236}">
                  <a16:creationId xmlns:a16="http://schemas.microsoft.com/office/drawing/2014/main" id="{2E064043-05ED-4802-B21D-3AAB99FAA51A}"/>
                </a:ext>
              </a:extLst>
            </p:cNvPr>
            <p:cNvSpPr>
              <a:spLocks/>
            </p:cNvSpPr>
            <p:nvPr/>
          </p:nvSpPr>
          <p:spPr bwMode="auto">
            <a:xfrm>
              <a:off x="278" y="1810"/>
              <a:ext cx="41" cy="31"/>
            </a:xfrm>
            <a:custGeom>
              <a:avLst/>
              <a:gdLst>
                <a:gd name="T0" fmla="*/ 0 w 201"/>
                <a:gd name="T1" fmla="*/ 0 h 158"/>
                <a:gd name="T2" fmla="*/ 0 w 201"/>
                <a:gd name="T3" fmla="*/ 0 h 158"/>
                <a:gd name="T4" fmla="*/ 0 w 201"/>
                <a:gd name="T5" fmla="*/ 0 h 158"/>
                <a:gd name="T6" fmla="*/ 0 w 201"/>
                <a:gd name="T7" fmla="*/ 0 h 158"/>
                <a:gd name="T8" fmla="*/ 0 w 201"/>
                <a:gd name="T9" fmla="*/ 0 h 158"/>
                <a:gd name="T10" fmla="*/ 0 w 201"/>
                <a:gd name="T11" fmla="*/ 0 h 158"/>
                <a:gd name="T12" fmla="*/ 0 w 201"/>
                <a:gd name="T13" fmla="*/ 0 h 158"/>
                <a:gd name="T14" fmla="*/ 0 60000 65536"/>
                <a:gd name="T15" fmla="*/ 0 60000 65536"/>
                <a:gd name="T16" fmla="*/ 0 60000 65536"/>
                <a:gd name="T17" fmla="*/ 0 60000 65536"/>
                <a:gd name="T18" fmla="*/ 0 60000 65536"/>
                <a:gd name="T19" fmla="*/ 0 60000 65536"/>
                <a:gd name="T20" fmla="*/ 0 60000 65536"/>
                <a:gd name="T21" fmla="*/ 0 w 201"/>
                <a:gd name="T22" fmla="*/ 0 h 158"/>
                <a:gd name="T23" fmla="*/ 201 w 201"/>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158">
                  <a:moveTo>
                    <a:pt x="165" y="158"/>
                  </a:moveTo>
                  <a:lnTo>
                    <a:pt x="201" y="76"/>
                  </a:lnTo>
                  <a:lnTo>
                    <a:pt x="132" y="31"/>
                  </a:lnTo>
                  <a:lnTo>
                    <a:pt x="29" y="0"/>
                  </a:lnTo>
                  <a:lnTo>
                    <a:pt x="0" y="87"/>
                  </a:lnTo>
                  <a:lnTo>
                    <a:pt x="94" y="114"/>
                  </a:lnTo>
                  <a:lnTo>
                    <a:pt x="165" y="158"/>
                  </a:lnTo>
                  <a:close/>
                </a:path>
              </a:pathLst>
            </a:custGeom>
            <a:solidFill>
              <a:srgbClr val="FFFFFF"/>
            </a:solidFill>
            <a:ln w="317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0" name="Oval 118">
              <a:extLst>
                <a:ext uri="{FF2B5EF4-FFF2-40B4-BE49-F238E27FC236}">
                  <a16:creationId xmlns:a16="http://schemas.microsoft.com/office/drawing/2014/main" id="{E048A8A1-1A34-46F5-9CE0-1FD9987C66B5}"/>
                </a:ext>
              </a:extLst>
            </p:cNvPr>
            <p:cNvSpPr>
              <a:spLocks noChangeArrowheads="1"/>
            </p:cNvSpPr>
            <p:nvPr/>
          </p:nvSpPr>
          <p:spPr bwMode="auto">
            <a:xfrm>
              <a:off x="304" y="1824"/>
              <a:ext cx="7" cy="9"/>
            </a:xfrm>
            <a:prstGeom prst="ellipse">
              <a:avLst/>
            </a:prstGeom>
            <a:solidFill>
              <a:srgbClr val="FFFFFF"/>
            </a:solidFill>
            <a:ln w="3175">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1" name="Freeform 119">
              <a:extLst>
                <a:ext uri="{FF2B5EF4-FFF2-40B4-BE49-F238E27FC236}">
                  <a16:creationId xmlns:a16="http://schemas.microsoft.com/office/drawing/2014/main" id="{F482232D-3334-4F12-AD86-26E70B670BE9}"/>
                </a:ext>
              </a:extLst>
            </p:cNvPr>
            <p:cNvSpPr>
              <a:spLocks/>
            </p:cNvSpPr>
            <p:nvPr/>
          </p:nvSpPr>
          <p:spPr bwMode="auto">
            <a:xfrm>
              <a:off x="297" y="1826"/>
              <a:ext cx="10" cy="22"/>
            </a:xfrm>
            <a:custGeom>
              <a:avLst/>
              <a:gdLst>
                <a:gd name="T0" fmla="*/ 0 w 52"/>
                <a:gd name="T1" fmla="*/ 0 h 111"/>
                <a:gd name="T2" fmla="*/ 0 w 52"/>
                <a:gd name="T3" fmla="*/ 0 h 111"/>
                <a:gd name="T4" fmla="*/ 0 w 52"/>
                <a:gd name="T5" fmla="*/ 0 h 111"/>
                <a:gd name="T6" fmla="*/ 0 w 52"/>
                <a:gd name="T7" fmla="*/ 0 h 111"/>
                <a:gd name="T8" fmla="*/ 0 w 52"/>
                <a:gd name="T9" fmla="*/ 0 h 111"/>
                <a:gd name="T10" fmla="*/ 0 w 52"/>
                <a:gd name="T11" fmla="*/ 0 h 111"/>
                <a:gd name="T12" fmla="*/ 0 w 52"/>
                <a:gd name="T13" fmla="*/ 0 h 111"/>
                <a:gd name="T14" fmla="*/ 0 w 52"/>
                <a:gd name="T15" fmla="*/ 0 h 111"/>
                <a:gd name="T16" fmla="*/ 0 w 52"/>
                <a:gd name="T17" fmla="*/ 0 h 111"/>
                <a:gd name="T18" fmla="*/ 0 w 52"/>
                <a:gd name="T19" fmla="*/ 0 h 111"/>
                <a:gd name="T20" fmla="*/ 0 w 52"/>
                <a:gd name="T21" fmla="*/ 0 h 111"/>
                <a:gd name="T22" fmla="*/ 0 w 52"/>
                <a:gd name="T23" fmla="*/ 0 h 111"/>
                <a:gd name="T24" fmla="*/ 0 w 52"/>
                <a:gd name="T25" fmla="*/ 0 h 111"/>
                <a:gd name="T26" fmla="*/ 0 w 52"/>
                <a:gd name="T27" fmla="*/ 0 h 111"/>
                <a:gd name="T28" fmla="*/ 0 w 52"/>
                <a:gd name="T29" fmla="*/ 0 h 111"/>
                <a:gd name="T30" fmla="*/ 0 w 52"/>
                <a:gd name="T31" fmla="*/ 0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111"/>
                <a:gd name="T50" fmla="*/ 52 w 52"/>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111">
                  <a:moveTo>
                    <a:pt x="4" y="74"/>
                  </a:moveTo>
                  <a:lnTo>
                    <a:pt x="7" y="55"/>
                  </a:lnTo>
                  <a:lnTo>
                    <a:pt x="5" y="36"/>
                  </a:lnTo>
                  <a:lnTo>
                    <a:pt x="4" y="23"/>
                  </a:lnTo>
                  <a:lnTo>
                    <a:pt x="0" y="13"/>
                  </a:lnTo>
                  <a:lnTo>
                    <a:pt x="4" y="4"/>
                  </a:lnTo>
                  <a:lnTo>
                    <a:pt x="11" y="0"/>
                  </a:lnTo>
                  <a:lnTo>
                    <a:pt x="27" y="6"/>
                  </a:lnTo>
                  <a:lnTo>
                    <a:pt x="33" y="16"/>
                  </a:lnTo>
                  <a:lnTo>
                    <a:pt x="37" y="27"/>
                  </a:lnTo>
                  <a:lnTo>
                    <a:pt x="39" y="39"/>
                  </a:lnTo>
                  <a:lnTo>
                    <a:pt x="40" y="59"/>
                  </a:lnTo>
                  <a:lnTo>
                    <a:pt x="52" y="79"/>
                  </a:lnTo>
                  <a:lnTo>
                    <a:pt x="23" y="111"/>
                  </a:lnTo>
                  <a:lnTo>
                    <a:pt x="11" y="103"/>
                  </a:lnTo>
                  <a:lnTo>
                    <a:pt x="4" y="74"/>
                  </a:lnTo>
                  <a:close/>
                </a:path>
              </a:pathLst>
            </a:custGeom>
            <a:solidFill>
              <a:srgbClr val="FFC080"/>
            </a:solidFill>
            <a:ln w="3175">
              <a:solidFill>
                <a:srgbClr val="402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2" name="Freeform 120">
              <a:extLst>
                <a:ext uri="{FF2B5EF4-FFF2-40B4-BE49-F238E27FC236}">
                  <a16:creationId xmlns:a16="http://schemas.microsoft.com/office/drawing/2014/main" id="{C60402A9-1E01-4FE9-845A-B4D051DF72FE}"/>
                </a:ext>
              </a:extLst>
            </p:cNvPr>
            <p:cNvSpPr>
              <a:spLocks/>
            </p:cNvSpPr>
            <p:nvPr/>
          </p:nvSpPr>
          <p:spPr bwMode="auto">
            <a:xfrm>
              <a:off x="301" y="1841"/>
              <a:ext cx="7" cy="7"/>
            </a:xfrm>
            <a:custGeom>
              <a:avLst/>
              <a:gdLst>
                <a:gd name="T0" fmla="*/ 0 w 35"/>
                <a:gd name="T1" fmla="*/ 0 h 34"/>
                <a:gd name="T2" fmla="*/ 0 w 35"/>
                <a:gd name="T3" fmla="*/ 0 h 34"/>
                <a:gd name="T4" fmla="*/ 0 w 35"/>
                <a:gd name="T5" fmla="*/ 0 h 34"/>
                <a:gd name="T6" fmla="*/ 0 w 35"/>
                <a:gd name="T7" fmla="*/ 0 h 34"/>
                <a:gd name="T8" fmla="*/ 0 w 35"/>
                <a:gd name="T9" fmla="*/ 0 h 34"/>
                <a:gd name="T10" fmla="*/ 0 60000 65536"/>
                <a:gd name="T11" fmla="*/ 0 60000 65536"/>
                <a:gd name="T12" fmla="*/ 0 60000 65536"/>
                <a:gd name="T13" fmla="*/ 0 60000 65536"/>
                <a:gd name="T14" fmla="*/ 0 60000 65536"/>
                <a:gd name="T15" fmla="*/ 0 w 35"/>
                <a:gd name="T16" fmla="*/ 0 h 34"/>
                <a:gd name="T17" fmla="*/ 35 w 35"/>
                <a:gd name="T18" fmla="*/ 34 h 34"/>
              </a:gdLst>
              <a:ahLst/>
              <a:cxnLst>
                <a:cxn ang="T10">
                  <a:pos x="T0" y="T1"/>
                </a:cxn>
                <a:cxn ang="T11">
                  <a:pos x="T2" y="T3"/>
                </a:cxn>
                <a:cxn ang="T12">
                  <a:pos x="T4" y="T5"/>
                </a:cxn>
                <a:cxn ang="T13">
                  <a:pos x="T6" y="T7"/>
                </a:cxn>
                <a:cxn ang="T14">
                  <a:pos x="T8" y="T9"/>
                </a:cxn>
              </a:cxnLst>
              <a:rect l="T15" t="T16" r="T17" b="T18"/>
              <a:pathLst>
                <a:path w="35" h="34">
                  <a:moveTo>
                    <a:pt x="24" y="0"/>
                  </a:moveTo>
                  <a:lnTo>
                    <a:pt x="35" y="4"/>
                  </a:lnTo>
                  <a:lnTo>
                    <a:pt x="9" y="34"/>
                  </a:lnTo>
                  <a:lnTo>
                    <a:pt x="0" y="26"/>
                  </a:lnTo>
                  <a:lnTo>
                    <a:pt x="24" y="0"/>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3" name="Freeform 121">
              <a:extLst>
                <a:ext uri="{FF2B5EF4-FFF2-40B4-BE49-F238E27FC236}">
                  <a16:creationId xmlns:a16="http://schemas.microsoft.com/office/drawing/2014/main" id="{2BF71A94-20C8-43E8-8754-EEE850D30C5D}"/>
                </a:ext>
              </a:extLst>
            </p:cNvPr>
            <p:cNvSpPr>
              <a:spLocks/>
            </p:cNvSpPr>
            <p:nvPr/>
          </p:nvSpPr>
          <p:spPr bwMode="auto">
            <a:xfrm>
              <a:off x="312" y="1815"/>
              <a:ext cx="9" cy="20"/>
            </a:xfrm>
            <a:custGeom>
              <a:avLst/>
              <a:gdLst>
                <a:gd name="T0" fmla="*/ 0 w 48"/>
                <a:gd name="T1" fmla="*/ 0 h 97"/>
                <a:gd name="T2" fmla="*/ 0 w 48"/>
                <a:gd name="T3" fmla="*/ 0 h 97"/>
                <a:gd name="T4" fmla="*/ 0 w 48"/>
                <a:gd name="T5" fmla="*/ 0 h 97"/>
                <a:gd name="T6" fmla="*/ 0 w 48"/>
                <a:gd name="T7" fmla="*/ 0 h 97"/>
                <a:gd name="T8" fmla="*/ 0 w 48"/>
                <a:gd name="T9" fmla="*/ 0 h 97"/>
                <a:gd name="T10" fmla="*/ 0 w 48"/>
                <a:gd name="T11" fmla="*/ 0 h 97"/>
                <a:gd name="T12" fmla="*/ 0 w 48"/>
                <a:gd name="T13" fmla="*/ 0 h 97"/>
                <a:gd name="T14" fmla="*/ 0 w 48"/>
                <a:gd name="T15" fmla="*/ 0 h 97"/>
                <a:gd name="T16" fmla="*/ 0 w 48"/>
                <a:gd name="T17" fmla="*/ 0 h 97"/>
                <a:gd name="T18" fmla="*/ 0 w 48"/>
                <a:gd name="T19" fmla="*/ 0 h 97"/>
                <a:gd name="T20" fmla="*/ 0 w 48"/>
                <a:gd name="T21" fmla="*/ 0 h 97"/>
                <a:gd name="T22" fmla="*/ 0 w 48"/>
                <a:gd name="T23" fmla="*/ 0 h 97"/>
                <a:gd name="T24" fmla="*/ 0 w 48"/>
                <a:gd name="T25" fmla="*/ 0 h 97"/>
                <a:gd name="T26" fmla="*/ 0 w 48"/>
                <a:gd name="T27" fmla="*/ 0 h 97"/>
                <a:gd name="T28" fmla="*/ 0 w 48"/>
                <a:gd name="T29" fmla="*/ 0 h 97"/>
                <a:gd name="T30" fmla="*/ 0 w 48"/>
                <a:gd name="T31" fmla="*/ 0 h 97"/>
                <a:gd name="T32" fmla="*/ 0 w 48"/>
                <a:gd name="T33" fmla="*/ 0 h 97"/>
                <a:gd name="T34" fmla="*/ 0 w 48"/>
                <a:gd name="T35" fmla="*/ 0 h 97"/>
                <a:gd name="T36" fmla="*/ 0 w 48"/>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97"/>
                <a:gd name="T59" fmla="*/ 48 w 48"/>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97">
                  <a:moveTo>
                    <a:pt x="0" y="23"/>
                  </a:moveTo>
                  <a:lnTo>
                    <a:pt x="4" y="43"/>
                  </a:lnTo>
                  <a:lnTo>
                    <a:pt x="6" y="51"/>
                  </a:lnTo>
                  <a:lnTo>
                    <a:pt x="7" y="64"/>
                  </a:lnTo>
                  <a:lnTo>
                    <a:pt x="5" y="73"/>
                  </a:lnTo>
                  <a:lnTo>
                    <a:pt x="7" y="84"/>
                  </a:lnTo>
                  <a:lnTo>
                    <a:pt x="14" y="95"/>
                  </a:lnTo>
                  <a:lnTo>
                    <a:pt x="21" y="96"/>
                  </a:lnTo>
                  <a:lnTo>
                    <a:pt x="34" y="97"/>
                  </a:lnTo>
                  <a:lnTo>
                    <a:pt x="43" y="91"/>
                  </a:lnTo>
                  <a:lnTo>
                    <a:pt x="46" y="88"/>
                  </a:lnTo>
                  <a:lnTo>
                    <a:pt x="48" y="77"/>
                  </a:lnTo>
                  <a:lnTo>
                    <a:pt x="48" y="59"/>
                  </a:lnTo>
                  <a:lnTo>
                    <a:pt x="48" y="48"/>
                  </a:lnTo>
                  <a:lnTo>
                    <a:pt x="46" y="32"/>
                  </a:lnTo>
                  <a:lnTo>
                    <a:pt x="44" y="22"/>
                  </a:lnTo>
                  <a:lnTo>
                    <a:pt x="36" y="0"/>
                  </a:lnTo>
                  <a:lnTo>
                    <a:pt x="7" y="1"/>
                  </a:lnTo>
                  <a:lnTo>
                    <a:pt x="0" y="23"/>
                  </a:lnTo>
                  <a:close/>
                </a:path>
              </a:pathLst>
            </a:custGeom>
            <a:solidFill>
              <a:srgbClr val="FFC080"/>
            </a:solidFill>
            <a:ln w="3175">
              <a:solidFill>
                <a:srgbClr val="402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4" name="Freeform 122">
              <a:extLst>
                <a:ext uri="{FF2B5EF4-FFF2-40B4-BE49-F238E27FC236}">
                  <a16:creationId xmlns:a16="http://schemas.microsoft.com/office/drawing/2014/main" id="{AF40ECFC-890A-4858-A57F-8B2AF9181891}"/>
                </a:ext>
              </a:extLst>
            </p:cNvPr>
            <p:cNvSpPr>
              <a:spLocks/>
            </p:cNvSpPr>
            <p:nvPr/>
          </p:nvSpPr>
          <p:spPr bwMode="auto">
            <a:xfrm>
              <a:off x="315" y="1828"/>
              <a:ext cx="5" cy="4"/>
            </a:xfrm>
            <a:custGeom>
              <a:avLst/>
              <a:gdLst>
                <a:gd name="T0" fmla="*/ 0 w 24"/>
                <a:gd name="T1" fmla="*/ 0 h 20"/>
                <a:gd name="T2" fmla="*/ 0 w 24"/>
                <a:gd name="T3" fmla="*/ 0 h 20"/>
                <a:gd name="T4" fmla="*/ 0 w 24"/>
                <a:gd name="T5" fmla="*/ 0 h 20"/>
                <a:gd name="T6" fmla="*/ 0 w 24"/>
                <a:gd name="T7" fmla="*/ 0 h 20"/>
                <a:gd name="T8" fmla="*/ 0 w 24"/>
                <a:gd name="T9" fmla="*/ 0 h 20"/>
                <a:gd name="T10" fmla="*/ 0 w 24"/>
                <a:gd name="T11" fmla="*/ 0 h 20"/>
                <a:gd name="T12" fmla="*/ 0 w 24"/>
                <a:gd name="T13" fmla="*/ 0 h 20"/>
                <a:gd name="T14" fmla="*/ 0 w 24"/>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0"/>
                <a:gd name="T26" fmla="*/ 24 w 24"/>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0">
                  <a:moveTo>
                    <a:pt x="24" y="5"/>
                  </a:moveTo>
                  <a:lnTo>
                    <a:pt x="12" y="0"/>
                  </a:lnTo>
                  <a:lnTo>
                    <a:pt x="3" y="1"/>
                  </a:lnTo>
                  <a:lnTo>
                    <a:pt x="0" y="5"/>
                  </a:lnTo>
                  <a:lnTo>
                    <a:pt x="1" y="20"/>
                  </a:lnTo>
                  <a:lnTo>
                    <a:pt x="3" y="8"/>
                  </a:lnTo>
                  <a:lnTo>
                    <a:pt x="5" y="4"/>
                  </a:lnTo>
                  <a:lnTo>
                    <a:pt x="24"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125" name="Group 123">
            <a:extLst>
              <a:ext uri="{FF2B5EF4-FFF2-40B4-BE49-F238E27FC236}">
                <a16:creationId xmlns:a16="http://schemas.microsoft.com/office/drawing/2014/main" id="{8AA58D16-BD67-47E5-94D7-A7E7829690F5}"/>
              </a:ext>
            </a:extLst>
          </p:cNvPr>
          <p:cNvGrpSpPr>
            <a:grpSpLocks/>
          </p:cNvGrpSpPr>
          <p:nvPr/>
        </p:nvGrpSpPr>
        <p:grpSpPr bwMode="auto">
          <a:xfrm>
            <a:off x="560388" y="4397157"/>
            <a:ext cx="220662" cy="112712"/>
            <a:chOff x="375" y="2315"/>
            <a:chExt cx="139" cy="71"/>
          </a:xfrm>
        </p:grpSpPr>
        <p:sp>
          <p:nvSpPr>
            <p:cNvPr id="126" name="Freeform 124">
              <a:extLst>
                <a:ext uri="{FF2B5EF4-FFF2-40B4-BE49-F238E27FC236}">
                  <a16:creationId xmlns:a16="http://schemas.microsoft.com/office/drawing/2014/main" id="{B9BDBAA9-C7F4-4ABA-9924-6D620FE907E5}"/>
                </a:ext>
              </a:extLst>
            </p:cNvPr>
            <p:cNvSpPr>
              <a:spLocks/>
            </p:cNvSpPr>
            <p:nvPr/>
          </p:nvSpPr>
          <p:spPr bwMode="auto">
            <a:xfrm>
              <a:off x="375" y="2315"/>
              <a:ext cx="139" cy="71"/>
            </a:xfrm>
            <a:custGeom>
              <a:avLst/>
              <a:gdLst>
                <a:gd name="T0" fmla="*/ 0 w 691"/>
                <a:gd name="T1" fmla="*/ 0 h 355"/>
                <a:gd name="T2" fmla="*/ 0 w 691"/>
                <a:gd name="T3" fmla="*/ 0 h 355"/>
                <a:gd name="T4" fmla="*/ 0 w 691"/>
                <a:gd name="T5" fmla="*/ 0 h 355"/>
                <a:gd name="T6" fmla="*/ 0 w 691"/>
                <a:gd name="T7" fmla="*/ 0 h 355"/>
                <a:gd name="T8" fmla="*/ 0 w 691"/>
                <a:gd name="T9" fmla="*/ 0 h 355"/>
                <a:gd name="T10" fmla="*/ 0 w 691"/>
                <a:gd name="T11" fmla="*/ 0 h 355"/>
                <a:gd name="T12" fmla="*/ 0 w 691"/>
                <a:gd name="T13" fmla="*/ 0 h 355"/>
                <a:gd name="T14" fmla="*/ 0 w 691"/>
                <a:gd name="T15" fmla="*/ 0 h 355"/>
                <a:gd name="T16" fmla="*/ 0 w 691"/>
                <a:gd name="T17" fmla="*/ 0 h 355"/>
                <a:gd name="T18" fmla="*/ 0 w 691"/>
                <a:gd name="T19" fmla="*/ 0 h 355"/>
                <a:gd name="T20" fmla="*/ 0 w 691"/>
                <a:gd name="T21" fmla="*/ 0 h 355"/>
                <a:gd name="T22" fmla="*/ 0 w 691"/>
                <a:gd name="T23" fmla="*/ 0 h 355"/>
                <a:gd name="T24" fmla="*/ 0 w 691"/>
                <a:gd name="T25" fmla="*/ 0 h 355"/>
                <a:gd name="T26" fmla="*/ 0 w 691"/>
                <a:gd name="T27" fmla="*/ 0 h 355"/>
                <a:gd name="T28" fmla="*/ 0 w 691"/>
                <a:gd name="T29" fmla="*/ 0 h 355"/>
                <a:gd name="T30" fmla="*/ 0 w 691"/>
                <a:gd name="T31" fmla="*/ 0 h 355"/>
                <a:gd name="T32" fmla="*/ 0 w 691"/>
                <a:gd name="T33" fmla="*/ 0 h 355"/>
                <a:gd name="T34" fmla="*/ 0 w 691"/>
                <a:gd name="T35" fmla="*/ 0 h 355"/>
                <a:gd name="T36" fmla="*/ 0 w 691"/>
                <a:gd name="T37" fmla="*/ 0 h 355"/>
                <a:gd name="T38" fmla="*/ 0 w 691"/>
                <a:gd name="T39" fmla="*/ 0 h 3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1"/>
                <a:gd name="T61" fmla="*/ 0 h 355"/>
                <a:gd name="T62" fmla="*/ 691 w 691"/>
                <a:gd name="T63" fmla="*/ 355 h 3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1" h="355">
                  <a:moveTo>
                    <a:pt x="279" y="11"/>
                  </a:moveTo>
                  <a:lnTo>
                    <a:pt x="274" y="104"/>
                  </a:lnTo>
                  <a:lnTo>
                    <a:pt x="455" y="189"/>
                  </a:lnTo>
                  <a:lnTo>
                    <a:pt x="607" y="226"/>
                  </a:lnTo>
                  <a:lnTo>
                    <a:pt x="691" y="263"/>
                  </a:lnTo>
                  <a:lnTo>
                    <a:pt x="687" y="313"/>
                  </a:lnTo>
                  <a:lnTo>
                    <a:pt x="577" y="343"/>
                  </a:lnTo>
                  <a:lnTo>
                    <a:pt x="413" y="355"/>
                  </a:lnTo>
                  <a:lnTo>
                    <a:pt x="274" y="331"/>
                  </a:lnTo>
                  <a:lnTo>
                    <a:pt x="188" y="307"/>
                  </a:lnTo>
                  <a:lnTo>
                    <a:pt x="183" y="334"/>
                  </a:lnTo>
                  <a:lnTo>
                    <a:pt x="74" y="331"/>
                  </a:lnTo>
                  <a:lnTo>
                    <a:pt x="7" y="318"/>
                  </a:lnTo>
                  <a:lnTo>
                    <a:pt x="7" y="270"/>
                  </a:lnTo>
                  <a:lnTo>
                    <a:pt x="0" y="242"/>
                  </a:lnTo>
                  <a:lnTo>
                    <a:pt x="0" y="173"/>
                  </a:lnTo>
                  <a:lnTo>
                    <a:pt x="18" y="135"/>
                  </a:lnTo>
                  <a:lnTo>
                    <a:pt x="53" y="91"/>
                  </a:lnTo>
                  <a:lnTo>
                    <a:pt x="60" y="0"/>
                  </a:lnTo>
                  <a:lnTo>
                    <a:pt x="279" y="11"/>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27" name="Freeform 125">
              <a:extLst>
                <a:ext uri="{FF2B5EF4-FFF2-40B4-BE49-F238E27FC236}">
                  <a16:creationId xmlns:a16="http://schemas.microsoft.com/office/drawing/2014/main" id="{E5B42A53-C43A-432B-B337-019312463CF0}"/>
                </a:ext>
              </a:extLst>
            </p:cNvPr>
            <p:cNvSpPr>
              <a:spLocks/>
            </p:cNvSpPr>
            <p:nvPr/>
          </p:nvSpPr>
          <p:spPr bwMode="auto">
            <a:xfrm>
              <a:off x="421" y="2341"/>
              <a:ext cx="42" cy="22"/>
            </a:xfrm>
            <a:custGeom>
              <a:avLst/>
              <a:gdLst>
                <a:gd name="T0" fmla="*/ 0 w 208"/>
                <a:gd name="T1" fmla="*/ 0 h 110"/>
                <a:gd name="T2" fmla="*/ 0 w 208"/>
                <a:gd name="T3" fmla="*/ 0 h 110"/>
                <a:gd name="T4" fmla="*/ 0 w 208"/>
                <a:gd name="T5" fmla="*/ 0 h 110"/>
                <a:gd name="T6" fmla="*/ 0 w 208"/>
                <a:gd name="T7" fmla="*/ 0 h 110"/>
                <a:gd name="T8" fmla="*/ 0 w 208"/>
                <a:gd name="T9" fmla="*/ 0 h 110"/>
                <a:gd name="T10" fmla="*/ 0 60000 65536"/>
                <a:gd name="T11" fmla="*/ 0 60000 65536"/>
                <a:gd name="T12" fmla="*/ 0 60000 65536"/>
                <a:gd name="T13" fmla="*/ 0 60000 65536"/>
                <a:gd name="T14" fmla="*/ 0 60000 65536"/>
                <a:gd name="T15" fmla="*/ 0 w 208"/>
                <a:gd name="T16" fmla="*/ 0 h 110"/>
                <a:gd name="T17" fmla="*/ 208 w 208"/>
                <a:gd name="T18" fmla="*/ 110 h 110"/>
              </a:gdLst>
              <a:ahLst/>
              <a:cxnLst>
                <a:cxn ang="T10">
                  <a:pos x="T0" y="T1"/>
                </a:cxn>
                <a:cxn ang="T11">
                  <a:pos x="T2" y="T3"/>
                </a:cxn>
                <a:cxn ang="T12">
                  <a:pos x="T4" y="T5"/>
                </a:cxn>
                <a:cxn ang="T13">
                  <a:pos x="T6" y="T7"/>
                </a:cxn>
                <a:cxn ang="T14">
                  <a:pos x="T8" y="T9"/>
                </a:cxn>
              </a:cxnLst>
              <a:rect l="T15" t="T16" r="T17" b="T18"/>
              <a:pathLst>
                <a:path w="208" h="110">
                  <a:moveTo>
                    <a:pt x="53" y="0"/>
                  </a:moveTo>
                  <a:lnTo>
                    <a:pt x="0" y="58"/>
                  </a:lnTo>
                  <a:lnTo>
                    <a:pt x="186" y="110"/>
                  </a:lnTo>
                  <a:lnTo>
                    <a:pt x="208" y="70"/>
                  </a:lnTo>
                  <a:lnTo>
                    <a:pt x="5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28" name="Freeform 126">
              <a:extLst>
                <a:ext uri="{FF2B5EF4-FFF2-40B4-BE49-F238E27FC236}">
                  <a16:creationId xmlns:a16="http://schemas.microsoft.com/office/drawing/2014/main" id="{FD2FDF29-6C61-46D1-AE8C-8A9DFE0C02F8}"/>
                </a:ext>
              </a:extLst>
            </p:cNvPr>
            <p:cNvSpPr>
              <a:spLocks/>
            </p:cNvSpPr>
            <p:nvPr/>
          </p:nvSpPr>
          <p:spPr bwMode="auto">
            <a:xfrm>
              <a:off x="463" y="2356"/>
              <a:ext cx="46" cy="13"/>
            </a:xfrm>
            <a:custGeom>
              <a:avLst/>
              <a:gdLst>
                <a:gd name="T0" fmla="*/ 0 w 233"/>
                <a:gd name="T1" fmla="*/ 0 h 67"/>
                <a:gd name="T2" fmla="*/ 0 w 233"/>
                <a:gd name="T3" fmla="*/ 0 h 67"/>
                <a:gd name="T4" fmla="*/ 0 w 233"/>
                <a:gd name="T5" fmla="*/ 0 h 67"/>
                <a:gd name="T6" fmla="*/ 0 w 233"/>
                <a:gd name="T7" fmla="*/ 0 h 67"/>
                <a:gd name="T8" fmla="*/ 0 w 233"/>
                <a:gd name="T9" fmla="*/ 0 h 67"/>
                <a:gd name="T10" fmla="*/ 0 w 233"/>
                <a:gd name="T11" fmla="*/ 0 h 67"/>
                <a:gd name="T12" fmla="*/ 0 w 233"/>
                <a:gd name="T13" fmla="*/ 0 h 67"/>
                <a:gd name="T14" fmla="*/ 0 60000 65536"/>
                <a:gd name="T15" fmla="*/ 0 60000 65536"/>
                <a:gd name="T16" fmla="*/ 0 60000 65536"/>
                <a:gd name="T17" fmla="*/ 0 60000 65536"/>
                <a:gd name="T18" fmla="*/ 0 60000 65536"/>
                <a:gd name="T19" fmla="*/ 0 60000 65536"/>
                <a:gd name="T20" fmla="*/ 0 60000 65536"/>
                <a:gd name="T21" fmla="*/ 0 w 233"/>
                <a:gd name="T22" fmla="*/ 0 h 67"/>
                <a:gd name="T23" fmla="*/ 233 w 233"/>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 h="67">
                  <a:moveTo>
                    <a:pt x="27" y="0"/>
                  </a:moveTo>
                  <a:lnTo>
                    <a:pt x="0" y="32"/>
                  </a:lnTo>
                  <a:lnTo>
                    <a:pt x="115" y="62"/>
                  </a:lnTo>
                  <a:lnTo>
                    <a:pt x="168" y="67"/>
                  </a:lnTo>
                  <a:lnTo>
                    <a:pt x="233" y="64"/>
                  </a:lnTo>
                  <a:lnTo>
                    <a:pt x="165" y="30"/>
                  </a:lnTo>
                  <a:lnTo>
                    <a:pt x="27"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29" name="Freeform 127">
              <a:extLst>
                <a:ext uri="{FF2B5EF4-FFF2-40B4-BE49-F238E27FC236}">
                  <a16:creationId xmlns:a16="http://schemas.microsoft.com/office/drawing/2014/main" id="{3C3A4599-AD86-41D8-9B55-2C1453393FD3}"/>
                </a:ext>
              </a:extLst>
            </p:cNvPr>
            <p:cNvSpPr>
              <a:spLocks/>
            </p:cNvSpPr>
            <p:nvPr/>
          </p:nvSpPr>
          <p:spPr bwMode="auto">
            <a:xfrm>
              <a:off x="376" y="2341"/>
              <a:ext cx="134" cy="41"/>
            </a:xfrm>
            <a:custGeom>
              <a:avLst/>
              <a:gdLst>
                <a:gd name="T0" fmla="*/ 0 w 670"/>
                <a:gd name="T1" fmla="*/ 0 h 209"/>
                <a:gd name="T2" fmla="*/ 0 w 670"/>
                <a:gd name="T3" fmla="*/ 0 h 209"/>
                <a:gd name="T4" fmla="*/ 0 w 670"/>
                <a:gd name="T5" fmla="*/ 0 h 209"/>
                <a:gd name="T6" fmla="*/ 0 w 670"/>
                <a:gd name="T7" fmla="*/ 0 h 209"/>
                <a:gd name="T8" fmla="*/ 0 w 670"/>
                <a:gd name="T9" fmla="*/ 0 h 209"/>
                <a:gd name="T10" fmla="*/ 0 w 670"/>
                <a:gd name="T11" fmla="*/ 0 h 209"/>
                <a:gd name="T12" fmla="*/ 0 w 670"/>
                <a:gd name="T13" fmla="*/ 0 h 209"/>
                <a:gd name="T14" fmla="*/ 0 w 670"/>
                <a:gd name="T15" fmla="*/ 0 h 209"/>
                <a:gd name="T16" fmla="*/ 0 w 670"/>
                <a:gd name="T17" fmla="*/ 0 h 209"/>
                <a:gd name="T18" fmla="*/ 0 w 670"/>
                <a:gd name="T19" fmla="*/ 0 h 209"/>
                <a:gd name="T20" fmla="*/ 0 w 670"/>
                <a:gd name="T21" fmla="*/ 0 h 209"/>
                <a:gd name="T22" fmla="*/ 0 w 670"/>
                <a:gd name="T23" fmla="*/ 0 h 209"/>
                <a:gd name="T24" fmla="*/ 0 w 670"/>
                <a:gd name="T25" fmla="*/ 0 h 209"/>
                <a:gd name="T26" fmla="*/ 0 w 670"/>
                <a:gd name="T27" fmla="*/ 0 h 209"/>
                <a:gd name="T28" fmla="*/ 0 w 670"/>
                <a:gd name="T29" fmla="*/ 0 h 209"/>
                <a:gd name="T30" fmla="*/ 0 w 670"/>
                <a:gd name="T31" fmla="*/ 0 h 209"/>
                <a:gd name="T32" fmla="*/ 0 w 670"/>
                <a:gd name="T33" fmla="*/ 0 h 209"/>
                <a:gd name="T34" fmla="*/ 0 w 670"/>
                <a:gd name="T35" fmla="*/ 0 h 209"/>
                <a:gd name="T36" fmla="*/ 0 w 670"/>
                <a:gd name="T37" fmla="*/ 0 h 2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0"/>
                <a:gd name="T58" fmla="*/ 0 h 209"/>
                <a:gd name="T59" fmla="*/ 670 w 670"/>
                <a:gd name="T60" fmla="*/ 209 h 2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0" h="209">
                  <a:moveTo>
                    <a:pt x="670" y="178"/>
                  </a:moveTo>
                  <a:lnTo>
                    <a:pt x="670" y="146"/>
                  </a:lnTo>
                  <a:lnTo>
                    <a:pt x="582" y="155"/>
                  </a:lnTo>
                  <a:lnTo>
                    <a:pt x="442" y="134"/>
                  </a:lnTo>
                  <a:lnTo>
                    <a:pt x="361" y="116"/>
                  </a:lnTo>
                  <a:lnTo>
                    <a:pt x="206" y="66"/>
                  </a:lnTo>
                  <a:lnTo>
                    <a:pt x="140" y="58"/>
                  </a:lnTo>
                  <a:lnTo>
                    <a:pt x="73" y="34"/>
                  </a:lnTo>
                  <a:lnTo>
                    <a:pt x="40" y="0"/>
                  </a:lnTo>
                  <a:lnTo>
                    <a:pt x="0" y="43"/>
                  </a:lnTo>
                  <a:lnTo>
                    <a:pt x="0" y="132"/>
                  </a:lnTo>
                  <a:lnTo>
                    <a:pt x="49" y="146"/>
                  </a:lnTo>
                  <a:lnTo>
                    <a:pt x="170" y="162"/>
                  </a:lnTo>
                  <a:lnTo>
                    <a:pt x="218" y="167"/>
                  </a:lnTo>
                  <a:lnTo>
                    <a:pt x="298" y="196"/>
                  </a:lnTo>
                  <a:lnTo>
                    <a:pt x="388" y="209"/>
                  </a:lnTo>
                  <a:lnTo>
                    <a:pt x="452" y="209"/>
                  </a:lnTo>
                  <a:lnTo>
                    <a:pt x="553" y="209"/>
                  </a:lnTo>
                  <a:lnTo>
                    <a:pt x="670" y="1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0" name="Freeform 128">
              <a:extLst>
                <a:ext uri="{FF2B5EF4-FFF2-40B4-BE49-F238E27FC236}">
                  <a16:creationId xmlns:a16="http://schemas.microsoft.com/office/drawing/2014/main" id="{65D54FE5-0301-4609-B4F8-1655CB2D4488}"/>
                </a:ext>
              </a:extLst>
            </p:cNvPr>
            <p:cNvSpPr>
              <a:spLocks/>
            </p:cNvSpPr>
            <p:nvPr/>
          </p:nvSpPr>
          <p:spPr bwMode="auto">
            <a:xfrm>
              <a:off x="386" y="2317"/>
              <a:ext cx="44" cy="34"/>
            </a:xfrm>
            <a:custGeom>
              <a:avLst/>
              <a:gdLst>
                <a:gd name="T0" fmla="*/ 0 w 219"/>
                <a:gd name="T1" fmla="*/ 0 h 171"/>
                <a:gd name="T2" fmla="*/ 0 w 219"/>
                <a:gd name="T3" fmla="*/ 0 h 171"/>
                <a:gd name="T4" fmla="*/ 0 w 219"/>
                <a:gd name="T5" fmla="*/ 0 h 171"/>
                <a:gd name="T6" fmla="*/ 0 w 219"/>
                <a:gd name="T7" fmla="*/ 0 h 171"/>
                <a:gd name="T8" fmla="*/ 0 w 219"/>
                <a:gd name="T9" fmla="*/ 0 h 171"/>
                <a:gd name="T10" fmla="*/ 0 w 219"/>
                <a:gd name="T11" fmla="*/ 0 h 171"/>
                <a:gd name="T12" fmla="*/ 0 w 219"/>
                <a:gd name="T13" fmla="*/ 0 h 171"/>
                <a:gd name="T14" fmla="*/ 0 w 219"/>
                <a:gd name="T15" fmla="*/ 0 h 171"/>
                <a:gd name="T16" fmla="*/ 0 w 219"/>
                <a:gd name="T17" fmla="*/ 0 h 171"/>
                <a:gd name="T18" fmla="*/ 0 w 219"/>
                <a:gd name="T19" fmla="*/ 0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171"/>
                <a:gd name="T32" fmla="*/ 219 w 219"/>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171">
                  <a:moveTo>
                    <a:pt x="214" y="11"/>
                  </a:moveTo>
                  <a:lnTo>
                    <a:pt x="207" y="96"/>
                  </a:lnTo>
                  <a:lnTo>
                    <a:pt x="219" y="114"/>
                  </a:lnTo>
                  <a:lnTo>
                    <a:pt x="170" y="171"/>
                  </a:lnTo>
                  <a:lnTo>
                    <a:pt x="103" y="171"/>
                  </a:lnTo>
                  <a:lnTo>
                    <a:pt x="26" y="146"/>
                  </a:lnTo>
                  <a:lnTo>
                    <a:pt x="0" y="112"/>
                  </a:lnTo>
                  <a:lnTo>
                    <a:pt x="15" y="89"/>
                  </a:lnTo>
                  <a:lnTo>
                    <a:pt x="20" y="0"/>
                  </a:lnTo>
                  <a:lnTo>
                    <a:pt x="214" y="1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31" name="Group 129">
            <a:extLst>
              <a:ext uri="{FF2B5EF4-FFF2-40B4-BE49-F238E27FC236}">
                <a16:creationId xmlns:a16="http://schemas.microsoft.com/office/drawing/2014/main" id="{7A7D4B19-FF1F-4384-82BF-CCEDA4FEF28E}"/>
              </a:ext>
            </a:extLst>
          </p:cNvPr>
          <p:cNvGrpSpPr>
            <a:grpSpLocks/>
          </p:cNvGrpSpPr>
          <p:nvPr/>
        </p:nvGrpSpPr>
        <p:grpSpPr bwMode="auto">
          <a:xfrm>
            <a:off x="565150" y="4200307"/>
            <a:ext cx="92075" cy="225425"/>
            <a:chOff x="378" y="2191"/>
            <a:chExt cx="58" cy="142"/>
          </a:xfrm>
        </p:grpSpPr>
        <p:sp>
          <p:nvSpPr>
            <p:cNvPr id="132" name="Freeform 130">
              <a:extLst>
                <a:ext uri="{FF2B5EF4-FFF2-40B4-BE49-F238E27FC236}">
                  <a16:creationId xmlns:a16="http://schemas.microsoft.com/office/drawing/2014/main" id="{92C2B626-FE2E-49A0-B762-A4632BED9B2D}"/>
                </a:ext>
              </a:extLst>
            </p:cNvPr>
            <p:cNvSpPr>
              <a:spLocks/>
            </p:cNvSpPr>
            <p:nvPr/>
          </p:nvSpPr>
          <p:spPr bwMode="auto">
            <a:xfrm>
              <a:off x="378" y="2191"/>
              <a:ext cx="58" cy="142"/>
            </a:xfrm>
            <a:custGeom>
              <a:avLst/>
              <a:gdLst>
                <a:gd name="T0" fmla="*/ 0 w 292"/>
                <a:gd name="T1" fmla="*/ 0 h 710"/>
                <a:gd name="T2" fmla="*/ 0 w 292"/>
                <a:gd name="T3" fmla="*/ 0 h 710"/>
                <a:gd name="T4" fmla="*/ 0 w 292"/>
                <a:gd name="T5" fmla="*/ 0 h 710"/>
                <a:gd name="T6" fmla="*/ 0 w 292"/>
                <a:gd name="T7" fmla="*/ 0 h 710"/>
                <a:gd name="T8" fmla="*/ 0 w 292"/>
                <a:gd name="T9" fmla="*/ 0 h 710"/>
                <a:gd name="T10" fmla="*/ 0 w 292"/>
                <a:gd name="T11" fmla="*/ 0 h 710"/>
                <a:gd name="T12" fmla="*/ 0 w 292"/>
                <a:gd name="T13" fmla="*/ 0 h 710"/>
                <a:gd name="T14" fmla="*/ 0 w 292"/>
                <a:gd name="T15" fmla="*/ 0 h 710"/>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710"/>
                <a:gd name="T26" fmla="*/ 292 w 292"/>
                <a:gd name="T27" fmla="*/ 710 h 7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710">
                  <a:moveTo>
                    <a:pt x="24" y="15"/>
                  </a:moveTo>
                  <a:lnTo>
                    <a:pt x="6" y="256"/>
                  </a:lnTo>
                  <a:lnTo>
                    <a:pt x="10" y="454"/>
                  </a:lnTo>
                  <a:lnTo>
                    <a:pt x="0" y="678"/>
                  </a:lnTo>
                  <a:lnTo>
                    <a:pt x="144" y="710"/>
                  </a:lnTo>
                  <a:lnTo>
                    <a:pt x="283" y="710"/>
                  </a:lnTo>
                  <a:lnTo>
                    <a:pt x="292" y="0"/>
                  </a:lnTo>
                  <a:lnTo>
                    <a:pt x="24" y="15"/>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3" name="Freeform 131">
              <a:extLst>
                <a:ext uri="{FF2B5EF4-FFF2-40B4-BE49-F238E27FC236}">
                  <a16:creationId xmlns:a16="http://schemas.microsoft.com/office/drawing/2014/main" id="{D12D14A2-10C6-4F56-A58F-04DC4E13C80F}"/>
                </a:ext>
              </a:extLst>
            </p:cNvPr>
            <p:cNvSpPr>
              <a:spLocks/>
            </p:cNvSpPr>
            <p:nvPr/>
          </p:nvSpPr>
          <p:spPr bwMode="auto">
            <a:xfrm>
              <a:off x="383" y="2193"/>
              <a:ext cx="50" cy="136"/>
            </a:xfrm>
            <a:custGeom>
              <a:avLst/>
              <a:gdLst>
                <a:gd name="T0" fmla="*/ 0 w 252"/>
                <a:gd name="T1" fmla="*/ 0 h 681"/>
                <a:gd name="T2" fmla="*/ 0 w 252"/>
                <a:gd name="T3" fmla="*/ 0 h 681"/>
                <a:gd name="T4" fmla="*/ 0 w 252"/>
                <a:gd name="T5" fmla="*/ 0 h 681"/>
                <a:gd name="T6" fmla="*/ 0 w 252"/>
                <a:gd name="T7" fmla="*/ 0 h 681"/>
                <a:gd name="T8" fmla="*/ 0 w 252"/>
                <a:gd name="T9" fmla="*/ 0 h 681"/>
                <a:gd name="T10" fmla="*/ 0 w 252"/>
                <a:gd name="T11" fmla="*/ 0 h 681"/>
                <a:gd name="T12" fmla="*/ 0 w 252"/>
                <a:gd name="T13" fmla="*/ 0 h 681"/>
                <a:gd name="T14" fmla="*/ 0 w 252"/>
                <a:gd name="T15" fmla="*/ 0 h 681"/>
                <a:gd name="T16" fmla="*/ 0 60000 65536"/>
                <a:gd name="T17" fmla="*/ 0 60000 65536"/>
                <a:gd name="T18" fmla="*/ 0 60000 65536"/>
                <a:gd name="T19" fmla="*/ 0 60000 65536"/>
                <a:gd name="T20" fmla="*/ 0 60000 65536"/>
                <a:gd name="T21" fmla="*/ 0 60000 65536"/>
                <a:gd name="T22" fmla="*/ 0 60000 65536"/>
                <a:gd name="T23" fmla="*/ 0 60000 65536"/>
                <a:gd name="T24" fmla="*/ 0 w 252"/>
                <a:gd name="T25" fmla="*/ 0 h 681"/>
                <a:gd name="T26" fmla="*/ 252 w 252"/>
                <a:gd name="T27" fmla="*/ 681 h 6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2" h="681">
                  <a:moveTo>
                    <a:pt x="23" y="21"/>
                  </a:moveTo>
                  <a:lnTo>
                    <a:pt x="0" y="223"/>
                  </a:lnTo>
                  <a:lnTo>
                    <a:pt x="5" y="385"/>
                  </a:lnTo>
                  <a:lnTo>
                    <a:pt x="5" y="633"/>
                  </a:lnTo>
                  <a:lnTo>
                    <a:pt x="128" y="681"/>
                  </a:lnTo>
                  <a:lnTo>
                    <a:pt x="238" y="681"/>
                  </a:lnTo>
                  <a:lnTo>
                    <a:pt x="252" y="0"/>
                  </a:lnTo>
                  <a:lnTo>
                    <a:pt x="23" y="2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34" name="Group 132">
            <a:extLst>
              <a:ext uri="{FF2B5EF4-FFF2-40B4-BE49-F238E27FC236}">
                <a16:creationId xmlns:a16="http://schemas.microsoft.com/office/drawing/2014/main" id="{0EB61443-47E8-4B83-9881-3FE0CA9326A3}"/>
              </a:ext>
            </a:extLst>
          </p:cNvPr>
          <p:cNvGrpSpPr>
            <a:grpSpLocks/>
          </p:cNvGrpSpPr>
          <p:nvPr/>
        </p:nvGrpSpPr>
        <p:grpSpPr bwMode="auto">
          <a:xfrm>
            <a:off x="612775" y="4428907"/>
            <a:ext cx="223838" cy="112712"/>
            <a:chOff x="408" y="2335"/>
            <a:chExt cx="141" cy="71"/>
          </a:xfrm>
        </p:grpSpPr>
        <p:sp>
          <p:nvSpPr>
            <p:cNvPr id="135" name="Freeform 133">
              <a:extLst>
                <a:ext uri="{FF2B5EF4-FFF2-40B4-BE49-F238E27FC236}">
                  <a16:creationId xmlns:a16="http://schemas.microsoft.com/office/drawing/2014/main" id="{D1790216-B7F0-4DE8-8854-D4ADB791AAF7}"/>
                </a:ext>
              </a:extLst>
            </p:cNvPr>
            <p:cNvSpPr>
              <a:spLocks/>
            </p:cNvSpPr>
            <p:nvPr/>
          </p:nvSpPr>
          <p:spPr bwMode="auto">
            <a:xfrm>
              <a:off x="408" y="2335"/>
              <a:ext cx="141" cy="71"/>
            </a:xfrm>
            <a:custGeom>
              <a:avLst/>
              <a:gdLst>
                <a:gd name="T0" fmla="*/ 0 w 703"/>
                <a:gd name="T1" fmla="*/ 0 h 356"/>
                <a:gd name="T2" fmla="*/ 0 w 703"/>
                <a:gd name="T3" fmla="*/ 0 h 356"/>
                <a:gd name="T4" fmla="*/ 0 w 703"/>
                <a:gd name="T5" fmla="*/ 0 h 356"/>
                <a:gd name="T6" fmla="*/ 0 w 703"/>
                <a:gd name="T7" fmla="*/ 0 h 356"/>
                <a:gd name="T8" fmla="*/ 0 w 703"/>
                <a:gd name="T9" fmla="*/ 0 h 356"/>
                <a:gd name="T10" fmla="*/ 0 w 703"/>
                <a:gd name="T11" fmla="*/ 0 h 356"/>
                <a:gd name="T12" fmla="*/ 0 w 703"/>
                <a:gd name="T13" fmla="*/ 0 h 356"/>
                <a:gd name="T14" fmla="*/ 0 w 703"/>
                <a:gd name="T15" fmla="*/ 0 h 356"/>
                <a:gd name="T16" fmla="*/ 0 w 703"/>
                <a:gd name="T17" fmla="*/ 0 h 356"/>
                <a:gd name="T18" fmla="*/ 0 w 703"/>
                <a:gd name="T19" fmla="*/ 0 h 356"/>
                <a:gd name="T20" fmla="*/ 0 w 703"/>
                <a:gd name="T21" fmla="*/ 0 h 356"/>
                <a:gd name="T22" fmla="*/ 0 w 703"/>
                <a:gd name="T23" fmla="*/ 0 h 356"/>
                <a:gd name="T24" fmla="*/ 0 w 703"/>
                <a:gd name="T25" fmla="*/ 0 h 356"/>
                <a:gd name="T26" fmla="*/ 0 w 703"/>
                <a:gd name="T27" fmla="*/ 0 h 356"/>
                <a:gd name="T28" fmla="*/ 0 w 703"/>
                <a:gd name="T29" fmla="*/ 0 h 356"/>
                <a:gd name="T30" fmla="*/ 0 w 703"/>
                <a:gd name="T31" fmla="*/ 0 h 356"/>
                <a:gd name="T32" fmla="*/ 0 w 703"/>
                <a:gd name="T33" fmla="*/ 0 h 356"/>
                <a:gd name="T34" fmla="*/ 0 w 703"/>
                <a:gd name="T35" fmla="*/ 0 h 356"/>
                <a:gd name="T36" fmla="*/ 0 w 703"/>
                <a:gd name="T37" fmla="*/ 0 h 356"/>
                <a:gd name="T38" fmla="*/ 0 w 703"/>
                <a:gd name="T39" fmla="*/ 0 h 3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3"/>
                <a:gd name="T61" fmla="*/ 0 h 356"/>
                <a:gd name="T62" fmla="*/ 703 w 703"/>
                <a:gd name="T63" fmla="*/ 356 h 3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3" h="356">
                  <a:moveTo>
                    <a:pt x="285" y="13"/>
                  </a:moveTo>
                  <a:lnTo>
                    <a:pt x="280" y="104"/>
                  </a:lnTo>
                  <a:lnTo>
                    <a:pt x="463" y="191"/>
                  </a:lnTo>
                  <a:lnTo>
                    <a:pt x="617" y="227"/>
                  </a:lnTo>
                  <a:lnTo>
                    <a:pt x="703" y="264"/>
                  </a:lnTo>
                  <a:lnTo>
                    <a:pt x="698" y="314"/>
                  </a:lnTo>
                  <a:lnTo>
                    <a:pt x="588" y="345"/>
                  </a:lnTo>
                  <a:lnTo>
                    <a:pt x="420" y="356"/>
                  </a:lnTo>
                  <a:lnTo>
                    <a:pt x="280" y="332"/>
                  </a:lnTo>
                  <a:lnTo>
                    <a:pt x="194" y="307"/>
                  </a:lnTo>
                  <a:lnTo>
                    <a:pt x="188" y="335"/>
                  </a:lnTo>
                  <a:lnTo>
                    <a:pt x="76" y="332"/>
                  </a:lnTo>
                  <a:lnTo>
                    <a:pt x="8" y="320"/>
                  </a:lnTo>
                  <a:lnTo>
                    <a:pt x="8" y="271"/>
                  </a:lnTo>
                  <a:lnTo>
                    <a:pt x="0" y="243"/>
                  </a:lnTo>
                  <a:lnTo>
                    <a:pt x="0" y="174"/>
                  </a:lnTo>
                  <a:lnTo>
                    <a:pt x="22" y="136"/>
                  </a:lnTo>
                  <a:lnTo>
                    <a:pt x="56" y="94"/>
                  </a:lnTo>
                  <a:lnTo>
                    <a:pt x="64" y="0"/>
                  </a:lnTo>
                  <a:lnTo>
                    <a:pt x="285" y="13"/>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6" name="Freeform 134">
              <a:extLst>
                <a:ext uri="{FF2B5EF4-FFF2-40B4-BE49-F238E27FC236}">
                  <a16:creationId xmlns:a16="http://schemas.microsoft.com/office/drawing/2014/main" id="{0AA55711-1DE4-48CE-8F55-108DF09E776E}"/>
                </a:ext>
              </a:extLst>
            </p:cNvPr>
            <p:cNvSpPr>
              <a:spLocks/>
            </p:cNvSpPr>
            <p:nvPr/>
          </p:nvSpPr>
          <p:spPr bwMode="auto">
            <a:xfrm>
              <a:off x="455" y="2361"/>
              <a:ext cx="42" cy="22"/>
            </a:xfrm>
            <a:custGeom>
              <a:avLst/>
              <a:gdLst>
                <a:gd name="T0" fmla="*/ 0 w 210"/>
                <a:gd name="T1" fmla="*/ 0 h 111"/>
                <a:gd name="T2" fmla="*/ 0 w 210"/>
                <a:gd name="T3" fmla="*/ 0 h 111"/>
                <a:gd name="T4" fmla="*/ 0 w 210"/>
                <a:gd name="T5" fmla="*/ 0 h 111"/>
                <a:gd name="T6" fmla="*/ 0 w 210"/>
                <a:gd name="T7" fmla="*/ 0 h 111"/>
                <a:gd name="T8" fmla="*/ 0 w 210"/>
                <a:gd name="T9" fmla="*/ 0 h 111"/>
                <a:gd name="T10" fmla="*/ 0 60000 65536"/>
                <a:gd name="T11" fmla="*/ 0 60000 65536"/>
                <a:gd name="T12" fmla="*/ 0 60000 65536"/>
                <a:gd name="T13" fmla="*/ 0 60000 65536"/>
                <a:gd name="T14" fmla="*/ 0 60000 65536"/>
                <a:gd name="T15" fmla="*/ 0 w 210"/>
                <a:gd name="T16" fmla="*/ 0 h 111"/>
                <a:gd name="T17" fmla="*/ 210 w 210"/>
                <a:gd name="T18" fmla="*/ 111 h 111"/>
              </a:gdLst>
              <a:ahLst/>
              <a:cxnLst>
                <a:cxn ang="T10">
                  <a:pos x="T0" y="T1"/>
                </a:cxn>
                <a:cxn ang="T11">
                  <a:pos x="T2" y="T3"/>
                </a:cxn>
                <a:cxn ang="T12">
                  <a:pos x="T4" y="T5"/>
                </a:cxn>
                <a:cxn ang="T13">
                  <a:pos x="T6" y="T7"/>
                </a:cxn>
                <a:cxn ang="T14">
                  <a:pos x="T8" y="T9"/>
                </a:cxn>
              </a:cxnLst>
              <a:rect l="T15" t="T16" r="T17" b="T18"/>
              <a:pathLst>
                <a:path w="210" h="111">
                  <a:moveTo>
                    <a:pt x="53" y="0"/>
                  </a:moveTo>
                  <a:lnTo>
                    <a:pt x="0" y="60"/>
                  </a:lnTo>
                  <a:lnTo>
                    <a:pt x="187" y="111"/>
                  </a:lnTo>
                  <a:lnTo>
                    <a:pt x="210" y="71"/>
                  </a:lnTo>
                  <a:lnTo>
                    <a:pt x="5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7" name="Freeform 135">
              <a:extLst>
                <a:ext uri="{FF2B5EF4-FFF2-40B4-BE49-F238E27FC236}">
                  <a16:creationId xmlns:a16="http://schemas.microsoft.com/office/drawing/2014/main" id="{9C880A33-11F7-4510-B6F2-0C570FDBF4D4}"/>
                </a:ext>
              </a:extLst>
            </p:cNvPr>
            <p:cNvSpPr>
              <a:spLocks/>
            </p:cNvSpPr>
            <p:nvPr/>
          </p:nvSpPr>
          <p:spPr bwMode="auto">
            <a:xfrm>
              <a:off x="497" y="2377"/>
              <a:ext cx="47" cy="13"/>
            </a:xfrm>
            <a:custGeom>
              <a:avLst/>
              <a:gdLst>
                <a:gd name="T0" fmla="*/ 0 w 237"/>
                <a:gd name="T1" fmla="*/ 0 h 66"/>
                <a:gd name="T2" fmla="*/ 0 w 237"/>
                <a:gd name="T3" fmla="*/ 0 h 66"/>
                <a:gd name="T4" fmla="*/ 0 w 237"/>
                <a:gd name="T5" fmla="*/ 0 h 66"/>
                <a:gd name="T6" fmla="*/ 0 w 237"/>
                <a:gd name="T7" fmla="*/ 0 h 66"/>
                <a:gd name="T8" fmla="*/ 0 w 237"/>
                <a:gd name="T9" fmla="*/ 0 h 66"/>
                <a:gd name="T10" fmla="*/ 0 w 237"/>
                <a:gd name="T11" fmla="*/ 0 h 66"/>
                <a:gd name="T12" fmla="*/ 0 w 237"/>
                <a:gd name="T13" fmla="*/ 0 h 66"/>
                <a:gd name="T14" fmla="*/ 0 60000 65536"/>
                <a:gd name="T15" fmla="*/ 0 60000 65536"/>
                <a:gd name="T16" fmla="*/ 0 60000 65536"/>
                <a:gd name="T17" fmla="*/ 0 60000 65536"/>
                <a:gd name="T18" fmla="*/ 0 60000 65536"/>
                <a:gd name="T19" fmla="*/ 0 60000 65536"/>
                <a:gd name="T20" fmla="*/ 0 60000 65536"/>
                <a:gd name="T21" fmla="*/ 0 w 237"/>
                <a:gd name="T22" fmla="*/ 0 h 66"/>
                <a:gd name="T23" fmla="*/ 237 w 237"/>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66">
                  <a:moveTo>
                    <a:pt x="27" y="0"/>
                  </a:moveTo>
                  <a:lnTo>
                    <a:pt x="0" y="31"/>
                  </a:lnTo>
                  <a:lnTo>
                    <a:pt x="116" y="59"/>
                  </a:lnTo>
                  <a:lnTo>
                    <a:pt x="171" y="66"/>
                  </a:lnTo>
                  <a:lnTo>
                    <a:pt x="237" y="61"/>
                  </a:lnTo>
                  <a:lnTo>
                    <a:pt x="168" y="28"/>
                  </a:lnTo>
                  <a:lnTo>
                    <a:pt x="27"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8" name="Freeform 136">
              <a:extLst>
                <a:ext uri="{FF2B5EF4-FFF2-40B4-BE49-F238E27FC236}">
                  <a16:creationId xmlns:a16="http://schemas.microsoft.com/office/drawing/2014/main" id="{7A4F25C5-CD74-4C27-B4DB-C4B182344EB8}"/>
                </a:ext>
              </a:extLst>
            </p:cNvPr>
            <p:cNvSpPr>
              <a:spLocks/>
            </p:cNvSpPr>
            <p:nvPr/>
          </p:nvSpPr>
          <p:spPr bwMode="auto">
            <a:xfrm>
              <a:off x="410" y="2361"/>
              <a:ext cx="135" cy="42"/>
            </a:xfrm>
            <a:custGeom>
              <a:avLst/>
              <a:gdLst>
                <a:gd name="T0" fmla="*/ 0 w 678"/>
                <a:gd name="T1" fmla="*/ 0 h 211"/>
                <a:gd name="T2" fmla="*/ 0 w 678"/>
                <a:gd name="T3" fmla="*/ 0 h 211"/>
                <a:gd name="T4" fmla="*/ 0 w 678"/>
                <a:gd name="T5" fmla="*/ 0 h 211"/>
                <a:gd name="T6" fmla="*/ 0 w 678"/>
                <a:gd name="T7" fmla="*/ 0 h 211"/>
                <a:gd name="T8" fmla="*/ 0 w 678"/>
                <a:gd name="T9" fmla="*/ 0 h 211"/>
                <a:gd name="T10" fmla="*/ 0 w 678"/>
                <a:gd name="T11" fmla="*/ 0 h 211"/>
                <a:gd name="T12" fmla="*/ 0 w 678"/>
                <a:gd name="T13" fmla="*/ 0 h 211"/>
                <a:gd name="T14" fmla="*/ 0 w 678"/>
                <a:gd name="T15" fmla="*/ 0 h 211"/>
                <a:gd name="T16" fmla="*/ 0 w 678"/>
                <a:gd name="T17" fmla="*/ 0 h 211"/>
                <a:gd name="T18" fmla="*/ 0 w 678"/>
                <a:gd name="T19" fmla="*/ 0 h 211"/>
                <a:gd name="T20" fmla="*/ 0 w 678"/>
                <a:gd name="T21" fmla="*/ 0 h 211"/>
                <a:gd name="T22" fmla="*/ 0 w 678"/>
                <a:gd name="T23" fmla="*/ 0 h 211"/>
                <a:gd name="T24" fmla="*/ 0 w 678"/>
                <a:gd name="T25" fmla="*/ 0 h 211"/>
                <a:gd name="T26" fmla="*/ 0 w 678"/>
                <a:gd name="T27" fmla="*/ 0 h 211"/>
                <a:gd name="T28" fmla="*/ 0 w 678"/>
                <a:gd name="T29" fmla="*/ 0 h 211"/>
                <a:gd name="T30" fmla="*/ 0 w 678"/>
                <a:gd name="T31" fmla="*/ 0 h 211"/>
                <a:gd name="T32" fmla="*/ 0 w 678"/>
                <a:gd name="T33" fmla="*/ 0 h 211"/>
                <a:gd name="T34" fmla="*/ 0 w 678"/>
                <a:gd name="T35" fmla="*/ 0 h 211"/>
                <a:gd name="T36" fmla="*/ 0 w 678"/>
                <a:gd name="T37" fmla="*/ 0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8"/>
                <a:gd name="T58" fmla="*/ 0 h 211"/>
                <a:gd name="T59" fmla="*/ 678 w 678"/>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8" h="211">
                  <a:moveTo>
                    <a:pt x="678" y="178"/>
                  </a:moveTo>
                  <a:lnTo>
                    <a:pt x="678" y="147"/>
                  </a:lnTo>
                  <a:lnTo>
                    <a:pt x="590" y="156"/>
                  </a:lnTo>
                  <a:lnTo>
                    <a:pt x="446" y="136"/>
                  </a:lnTo>
                  <a:lnTo>
                    <a:pt x="365" y="117"/>
                  </a:lnTo>
                  <a:lnTo>
                    <a:pt x="209" y="66"/>
                  </a:lnTo>
                  <a:lnTo>
                    <a:pt x="140" y="60"/>
                  </a:lnTo>
                  <a:lnTo>
                    <a:pt x="74" y="35"/>
                  </a:lnTo>
                  <a:lnTo>
                    <a:pt x="39" y="0"/>
                  </a:lnTo>
                  <a:lnTo>
                    <a:pt x="0" y="44"/>
                  </a:lnTo>
                  <a:lnTo>
                    <a:pt x="0" y="133"/>
                  </a:lnTo>
                  <a:lnTo>
                    <a:pt x="50" y="147"/>
                  </a:lnTo>
                  <a:lnTo>
                    <a:pt x="171" y="162"/>
                  </a:lnTo>
                  <a:lnTo>
                    <a:pt x="220" y="170"/>
                  </a:lnTo>
                  <a:lnTo>
                    <a:pt x="300" y="197"/>
                  </a:lnTo>
                  <a:lnTo>
                    <a:pt x="392" y="211"/>
                  </a:lnTo>
                  <a:lnTo>
                    <a:pt x="458" y="211"/>
                  </a:lnTo>
                  <a:lnTo>
                    <a:pt x="560" y="211"/>
                  </a:lnTo>
                  <a:lnTo>
                    <a:pt x="678" y="1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39" name="Freeform 137">
              <a:extLst>
                <a:ext uri="{FF2B5EF4-FFF2-40B4-BE49-F238E27FC236}">
                  <a16:creationId xmlns:a16="http://schemas.microsoft.com/office/drawing/2014/main" id="{3545E4D3-6AEE-4B7D-A885-4B9C7D6EF6FF}"/>
                </a:ext>
              </a:extLst>
            </p:cNvPr>
            <p:cNvSpPr>
              <a:spLocks/>
            </p:cNvSpPr>
            <p:nvPr/>
          </p:nvSpPr>
          <p:spPr bwMode="auto">
            <a:xfrm>
              <a:off x="419" y="2337"/>
              <a:ext cx="45" cy="34"/>
            </a:xfrm>
            <a:custGeom>
              <a:avLst/>
              <a:gdLst>
                <a:gd name="T0" fmla="*/ 0 w 224"/>
                <a:gd name="T1" fmla="*/ 0 h 170"/>
                <a:gd name="T2" fmla="*/ 0 w 224"/>
                <a:gd name="T3" fmla="*/ 0 h 170"/>
                <a:gd name="T4" fmla="*/ 0 w 224"/>
                <a:gd name="T5" fmla="*/ 0 h 170"/>
                <a:gd name="T6" fmla="*/ 0 w 224"/>
                <a:gd name="T7" fmla="*/ 0 h 170"/>
                <a:gd name="T8" fmla="*/ 0 w 224"/>
                <a:gd name="T9" fmla="*/ 0 h 170"/>
                <a:gd name="T10" fmla="*/ 0 w 224"/>
                <a:gd name="T11" fmla="*/ 0 h 170"/>
                <a:gd name="T12" fmla="*/ 0 w 224"/>
                <a:gd name="T13" fmla="*/ 0 h 170"/>
                <a:gd name="T14" fmla="*/ 0 w 224"/>
                <a:gd name="T15" fmla="*/ 0 h 170"/>
                <a:gd name="T16" fmla="*/ 0 w 224"/>
                <a:gd name="T17" fmla="*/ 0 h 170"/>
                <a:gd name="T18" fmla="*/ 0 w 224"/>
                <a:gd name="T19" fmla="*/ 0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4"/>
                <a:gd name="T31" fmla="*/ 0 h 170"/>
                <a:gd name="T32" fmla="*/ 224 w 224"/>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4" h="170">
                  <a:moveTo>
                    <a:pt x="216" y="12"/>
                  </a:moveTo>
                  <a:lnTo>
                    <a:pt x="210" y="95"/>
                  </a:lnTo>
                  <a:lnTo>
                    <a:pt x="224" y="114"/>
                  </a:lnTo>
                  <a:lnTo>
                    <a:pt x="173" y="170"/>
                  </a:lnTo>
                  <a:lnTo>
                    <a:pt x="105" y="170"/>
                  </a:lnTo>
                  <a:lnTo>
                    <a:pt x="28" y="145"/>
                  </a:lnTo>
                  <a:lnTo>
                    <a:pt x="0" y="112"/>
                  </a:lnTo>
                  <a:lnTo>
                    <a:pt x="16" y="89"/>
                  </a:lnTo>
                  <a:lnTo>
                    <a:pt x="20" y="0"/>
                  </a:lnTo>
                  <a:lnTo>
                    <a:pt x="216" y="12"/>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40" name="Oval 138">
            <a:extLst>
              <a:ext uri="{FF2B5EF4-FFF2-40B4-BE49-F238E27FC236}">
                <a16:creationId xmlns:a16="http://schemas.microsoft.com/office/drawing/2014/main" id="{189EDB8A-8FCF-46EE-B9E4-56190699089C}"/>
              </a:ext>
            </a:extLst>
          </p:cNvPr>
          <p:cNvSpPr>
            <a:spLocks noChangeArrowheads="1"/>
          </p:cNvSpPr>
          <p:nvPr/>
        </p:nvSpPr>
        <p:spPr bwMode="auto">
          <a:xfrm>
            <a:off x="279400" y="4430494"/>
            <a:ext cx="265113" cy="103188"/>
          </a:xfrm>
          <a:prstGeom prst="ellipse">
            <a:avLst/>
          </a:prstGeom>
          <a:solidFill>
            <a:srgbClr val="606060"/>
          </a:solidFill>
          <a:ln w="3175">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1" name="Rectangle 139">
            <a:extLst>
              <a:ext uri="{FF2B5EF4-FFF2-40B4-BE49-F238E27FC236}">
                <a16:creationId xmlns:a16="http://schemas.microsoft.com/office/drawing/2014/main" id="{D60E78CF-B2A4-4C38-9F53-8DBB57D601FB}"/>
              </a:ext>
            </a:extLst>
          </p:cNvPr>
          <p:cNvSpPr>
            <a:spLocks noChangeArrowheads="1"/>
          </p:cNvSpPr>
          <p:nvPr/>
        </p:nvSpPr>
        <p:spPr bwMode="auto">
          <a:xfrm>
            <a:off x="376238" y="4225707"/>
            <a:ext cx="69850" cy="234950"/>
          </a:xfrm>
          <a:prstGeom prst="rect">
            <a:avLst/>
          </a:prstGeom>
          <a:solidFill>
            <a:srgbClr val="606060"/>
          </a:solidFill>
          <a:ln w="3175">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42" name="Group 140">
            <a:extLst>
              <a:ext uri="{FF2B5EF4-FFF2-40B4-BE49-F238E27FC236}">
                <a16:creationId xmlns:a16="http://schemas.microsoft.com/office/drawing/2014/main" id="{A0C5B7E9-FA86-442B-9282-9525108CE792}"/>
              </a:ext>
            </a:extLst>
          </p:cNvPr>
          <p:cNvGrpSpPr>
            <a:grpSpLocks/>
          </p:cNvGrpSpPr>
          <p:nvPr/>
        </p:nvGrpSpPr>
        <p:grpSpPr bwMode="auto">
          <a:xfrm>
            <a:off x="254000" y="4136807"/>
            <a:ext cx="350838" cy="122237"/>
            <a:chOff x="182" y="2151"/>
            <a:chExt cx="221" cy="77"/>
          </a:xfrm>
        </p:grpSpPr>
        <p:sp>
          <p:nvSpPr>
            <p:cNvPr id="143" name="Freeform 141">
              <a:extLst>
                <a:ext uri="{FF2B5EF4-FFF2-40B4-BE49-F238E27FC236}">
                  <a16:creationId xmlns:a16="http://schemas.microsoft.com/office/drawing/2014/main" id="{58DC51DE-2AE0-4208-BB08-58118C018531}"/>
                </a:ext>
              </a:extLst>
            </p:cNvPr>
            <p:cNvSpPr>
              <a:spLocks/>
            </p:cNvSpPr>
            <p:nvPr/>
          </p:nvSpPr>
          <p:spPr bwMode="auto">
            <a:xfrm>
              <a:off x="182" y="2151"/>
              <a:ext cx="221" cy="77"/>
            </a:xfrm>
            <a:custGeom>
              <a:avLst/>
              <a:gdLst>
                <a:gd name="T0" fmla="*/ 0 w 1106"/>
                <a:gd name="T1" fmla="*/ 0 h 386"/>
                <a:gd name="T2" fmla="*/ 0 w 1106"/>
                <a:gd name="T3" fmla="*/ 0 h 386"/>
                <a:gd name="T4" fmla="*/ 0 w 1106"/>
                <a:gd name="T5" fmla="*/ 0 h 386"/>
                <a:gd name="T6" fmla="*/ 0 w 1106"/>
                <a:gd name="T7" fmla="*/ 0 h 386"/>
                <a:gd name="T8" fmla="*/ 0 w 1106"/>
                <a:gd name="T9" fmla="*/ 0 h 386"/>
                <a:gd name="T10" fmla="*/ 0 w 1106"/>
                <a:gd name="T11" fmla="*/ 0 h 386"/>
                <a:gd name="T12" fmla="*/ 0 w 1106"/>
                <a:gd name="T13" fmla="*/ 0 h 386"/>
                <a:gd name="T14" fmla="*/ 0 w 1106"/>
                <a:gd name="T15" fmla="*/ 0 h 386"/>
                <a:gd name="T16" fmla="*/ 0 60000 65536"/>
                <a:gd name="T17" fmla="*/ 0 60000 65536"/>
                <a:gd name="T18" fmla="*/ 0 60000 65536"/>
                <a:gd name="T19" fmla="*/ 0 60000 65536"/>
                <a:gd name="T20" fmla="*/ 0 60000 65536"/>
                <a:gd name="T21" fmla="*/ 0 60000 65536"/>
                <a:gd name="T22" fmla="*/ 0 60000 65536"/>
                <a:gd name="T23" fmla="*/ 0 60000 65536"/>
                <a:gd name="T24" fmla="*/ 0 w 1106"/>
                <a:gd name="T25" fmla="*/ 0 h 386"/>
                <a:gd name="T26" fmla="*/ 1106 w 1106"/>
                <a:gd name="T27" fmla="*/ 386 h 3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6" h="386">
                  <a:moveTo>
                    <a:pt x="1106" y="202"/>
                  </a:moveTo>
                  <a:lnTo>
                    <a:pt x="1099" y="321"/>
                  </a:lnTo>
                  <a:lnTo>
                    <a:pt x="735" y="386"/>
                  </a:lnTo>
                  <a:lnTo>
                    <a:pt x="334" y="386"/>
                  </a:lnTo>
                  <a:lnTo>
                    <a:pt x="19" y="288"/>
                  </a:lnTo>
                  <a:lnTo>
                    <a:pt x="0" y="10"/>
                  </a:lnTo>
                  <a:lnTo>
                    <a:pt x="625" y="0"/>
                  </a:lnTo>
                  <a:lnTo>
                    <a:pt x="1106" y="202"/>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4" name="Freeform 142">
              <a:extLst>
                <a:ext uri="{FF2B5EF4-FFF2-40B4-BE49-F238E27FC236}">
                  <a16:creationId xmlns:a16="http://schemas.microsoft.com/office/drawing/2014/main" id="{4E21A8B9-D498-4023-9DC8-504155722867}"/>
                </a:ext>
              </a:extLst>
            </p:cNvPr>
            <p:cNvSpPr>
              <a:spLocks/>
            </p:cNvSpPr>
            <p:nvPr/>
          </p:nvSpPr>
          <p:spPr bwMode="auto">
            <a:xfrm>
              <a:off x="187" y="2180"/>
              <a:ext cx="211" cy="45"/>
            </a:xfrm>
            <a:custGeom>
              <a:avLst/>
              <a:gdLst>
                <a:gd name="T0" fmla="*/ 0 w 1055"/>
                <a:gd name="T1" fmla="*/ 0 h 221"/>
                <a:gd name="T2" fmla="*/ 0 w 1055"/>
                <a:gd name="T3" fmla="*/ 0 h 221"/>
                <a:gd name="T4" fmla="*/ 0 w 1055"/>
                <a:gd name="T5" fmla="*/ 0 h 221"/>
                <a:gd name="T6" fmla="*/ 0 w 1055"/>
                <a:gd name="T7" fmla="*/ 0 h 221"/>
                <a:gd name="T8" fmla="*/ 0 w 1055"/>
                <a:gd name="T9" fmla="*/ 0 h 221"/>
                <a:gd name="T10" fmla="*/ 0 w 1055"/>
                <a:gd name="T11" fmla="*/ 0 h 221"/>
                <a:gd name="T12" fmla="*/ 0 w 1055"/>
                <a:gd name="T13" fmla="*/ 0 h 221"/>
                <a:gd name="T14" fmla="*/ 0 w 1055"/>
                <a:gd name="T15" fmla="*/ 0 h 221"/>
                <a:gd name="T16" fmla="*/ 0 w 105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5"/>
                <a:gd name="T28" fmla="*/ 0 h 221"/>
                <a:gd name="T29" fmla="*/ 1055 w 105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5" h="221">
                  <a:moveTo>
                    <a:pt x="1055" y="75"/>
                  </a:moveTo>
                  <a:lnTo>
                    <a:pt x="1049" y="162"/>
                  </a:lnTo>
                  <a:lnTo>
                    <a:pt x="721" y="221"/>
                  </a:lnTo>
                  <a:lnTo>
                    <a:pt x="296" y="221"/>
                  </a:lnTo>
                  <a:lnTo>
                    <a:pt x="0" y="119"/>
                  </a:lnTo>
                  <a:lnTo>
                    <a:pt x="0" y="0"/>
                  </a:lnTo>
                  <a:lnTo>
                    <a:pt x="283" y="119"/>
                  </a:lnTo>
                  <a:lnTo>
                    <a:pt x="716" y="124"/>
                  </a:lnTo>
                  <a:lnTo>
                    <a:pt x="1055" y="7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45" name="Freeform 143">
            <a:extLst>
              <a:ext uri="{FF2B5EF4-FFF2-40B4-BE49-F238E27FC236}">
                <a16:creationId xmlns:a16="http://schemas.microsoft.com/office/drawing/2014/main" id="{FB392E93-FCC7-4D32-9437-13CDA0056E86}"/>
              </a:ext>
            </a:extLst>
          </p:cNvPr>
          <p:cNvSpPr>
            <a:spLocks/>
          </p:cNvSpPr>
          <p:nvPr/>
        </p:nvSpPr>
        <p:spPr bwMode="auto">
          <a:xfrm>
            <a:off x="242888" y="4008219"/>
            <a:ext cx="479425" cy="444500"/>
          </a:xfrm>
          <a:custGeom>
            <a:avLst/>
            <a:gdLst>
              <a:gd name="T0" fmla="*/ 2147483646 w 1507"/>
              <a:gd name="T1" fmla="*/ 2147483646 h 1401"/>
              <a:gd name="T2" fmla="*/ 2147483646 w 1507"/>
              <a:gd name="T3" fmla="*/ 2147483646 h 1401"/>
              <a:gd name="T4" fmla="*/ 2147483646 w 1507"/>
              <a:gd name="T5" fmla="*/ 2147483646 h 1401"/>
              <a:gd name="T6" fmla="*/ 2147483646 w 1507"/>
              <a:gd name="T7" fmla="*/ 2147483646 h 1401"/>
              <a:gd name="T8" fmla="*/ 2147483646 w 1507"/>
              <a:gd name="T9" fmla="*/ 2147483646 h 1401"/>
              <a:gd name="T10" fmla="*/ 2147483646 w 1507"/>
              <a:gd name="T11" fmla="*/ 2147483646 h 1401"/>
              <a:gd name="T12" fmla="*/ 2147483646 w 1507"/>
              <a:gd name="T13" fmla="*/ 2147483646 h 1401"/>
              <a:gd name="T14" fmla="*/ 2147483646 w 1507"/>
              <a:gd name="T15" fmla="*/ 2147483646 h 1401"/>
              <a:gd name="T16" fmla="*/ 2147483646 w 1507"/>
              <a:gd name="T17" fmla="*/ 2147483646 h 1401"/>
              <a:gd name="T18" fmla="*/ 2147483646 w 1507"/>
              <a:gd name="T19" fmla="*/ 2147483646 h 1401"/>
              <a:gd name="T20" fmla="*/ 2147483646 w 1507"/>
              <a:gd name="T21" fmla="*/ 2147483646 h 1401"/>
              <a:gd name="T22" fmla="*/ 2147483646 w 1507"/>
              <a:gd name="T23" fmla="*/ 2147483646 h 1401"/>
              <a:gd name="T24" fmla="*/ 2147483646 w 1507"/>
              <a:gd name="T25" fmla="*/ 2147483646 h 1401"/>
              <a:gd name="T26" fmla="*/ 2147483646 w 1507"/>
              <a:gd name="T27" fmla="*/ 2147483646 h 1401"/>
              <a:gd name="T28" fmla="*/ 2147483646 w 1507"/>
              <a:gd name="T29" fmla="*/ 2147483646 h 1401"/>
              <a:gd name="T30" fmla="*/ 2147483646 w 1507"/>
              <a:gd name="T31" fmla="*/ 2147483646 h 1401"/>
              <a:gd name="T32" fmla="*/ 2147483646 w 1507"/>
              <a:gd name="T33" fmla="*/ 2147483646 h 1401"/>
              <a:gd name="T34" fmla="*/ 2147483646 w 1507"/>
              <a:gd name="T35" fmla="*/ 2147483646 h 1401"/>
              <a:gd name="T36" fmla="*/ 2147483646 w 1507"/>
              <a:gd name="T37" fmla="*/ 2147483646 h 1401"/>
              <a:gd name="T38" fmla="*/ 2147483646 w 1507"/>
              <a:gd name="T39" fmla="*/ 0 h 1401"/>
              <a:gd name="T40" fmla="*/ 2147483646 w 1507"/>
              <a:gd name="T41" fmla="*/ 2147483646 h 1401"/>
              <a:gd name="T42" fmla="*/ 2147483646 w 1507"/>
              <a:gd name="T43" fmla="*/ 2147483646 h 1401"/>
              <a:gd name="T44" fmla="*/ 2147483646 w 1507"/>
              <a:gd name="T45" fmla="*/ 2147483646 h 1401"/>
              <a:gd name="T46" fmla="*/ 2147483646 w 1507"/>
              <a:gd name="T47" fmla="*/ 2147483646 h 1401"/>
              <a:gd name="T48" fmla="*/ 2147483646 w 1507"/>
              <a:gd name="T49" fmla="*/ 2147483646 h 1401"/>
              <a:gd name="T50" fmla="*/ 0 w 1507"/>
              <a:gd name="T51" fmla="*/ 2147483646 h 1401"/>
              <a:gd name="T52" fmla="*/ 2147483646 w 1507"/>
              <a:gd name="T53" fmla="*/ 2147483646 h 1401"/>
              <a:gd name="T54" fmla="*/ 2147483646 w 1507"/>
              <a:gd name="T55" fmla="*/ 2147483646 h 1401"/>
              <a:gd name="T56" fmla="*/ 2147483646 w 1507"/>
              <a:gd name="T57" fmla="*/ 2147483646 h 1401"/>
              <a:gd name="T58" fmla="*/ 2147483646 w 1507"/>
              <a:gd name="T59" fmla="*/ 2147483646 h 1401"/>
              <a:gd name="T60" fmla="*/ 2147483646 w 1507"/>
              <a:gd name="T61" fmla="*/ 2147483646 h 1401"/>
              <a:gd name="T62" fmla="*/ 2147483646 w 1507"/>
              <a:gd name="T63" fmla="*/ 2147483646 h 1401"/>
              <a:gd name="T64" fmla="*/ 2147483646 w 1507"/>
              <a:gd name="T65" fmla="*/ 2147483646 h 1401"/>
              <a:gd name="T66" fmla="*/ 2147483646 w 1507"/>
              <a:gd name="T67" fmla="*/ 2147483646 h 1401"/>
              <a:gd name="T68" fmla="*/ 2147483646 w 1507"/>
              <a:gd name="T69" fmla="*/ 2147483646 h 1401"/>
              <a:gd name="T70" fmla="*/ 2147483646 w 1507"/>
              <a:gd name="T71" fmla="*/ 2147483646 h 1401"/>
              <a:gd name="T72" fmla="*/ 2147483646 w 1507"/>
              <a:gd name="T73" fmla="*/ 2147483646 h 1401"/>
              <a:gd name="T74" fmla="*/ 2147483646 w 1507"/>
              <a:gd name="T75" fmla="*/ 2147483646 h 1401"/>
              <a:gd name="T76" fmla="*/ 2147483646 w 1507"/>
              <a:gd name="T77" fmla="*/ 2147483646 h 1401"/>
              <a:gd name="T78" fmla="*/ 2147483646 w 1507"/>
              <a:gd name="T79" fmla="*/ 2147483646 h 1401"/>
              <a:gd name="T80" fmla="*/ 2147483646 w 1507"/>
              <a:gd name="T81" fmla="*/ 2147483646 h 1401"/>
              <a:gd name="T82" fmla="*/ 2147483646 w 1507"/>
              <a:gd name="T83" fmla="*/ 2147483646 h 1401"/>
              <a:gd name="T84" fmla="*/ 2147483646 w 1507"/>
              <a:gd name="T85" fmla="*/ 2147483646 h 1401"/>
              <a:gd name="T86" fmla="*/ 2147483646 w 1507"/>
              <a:gd name="T87" fmla="*/ 2147483646 h 1401"/>
              <a:gd name="T88" fmla="*/ 2147483646 w 1507"/>
              <a:gd name="T89" fmla="*/ 2147483646 h 1401"/>
              <a:gd name="T90" fmla="*/ 2147483646 w 1507"/>
              <a:gd name="T91" fmla="*/ 2147483646 h 1401"/>
              <a:gd name="T92" fmla="*/ 2147483646 w 1507"/>
              <a:gd name="T93" fmla="*/ 2147483646 h 1401"/>
              <a:gd name="T94" fmla="*/ 2147483646 w 1507"/>
              <a:gd name="T95" fmla="*/ 2147483646 h 1401"/>
              <a:gd name="T96" fmla="*/ 2147483646 w 1507"/>
              <a:gd name="T97" fmla="*/ 2147483646 h 1401"/>
              <a:gd name="T98" fmla="*/ 2147483646 w 1507"/>
              <a:gd name="T99" fmla="*/ 2147483646 h 1401"/>
              <a:gd name="T100" fmla="*/ 2147483646 w 1507"/>
              <a:gd name="T101" fmla="*/ 2147483646 h 1401"/>
              <a:gd name="T102" fmla="*/ 2147483646 w 1507"/>
              <a:gd name="T103" fmla="*/ 2147483646 h 1401"/>
              <a:gd name="T104" fmla="*/ 2147483646 w 1507"/>
              <a:gd name="T105" fmla="*/ 2147483646 h 1401"/>
              <a:gd name="T106" fmla="*/ 2147483646 w 1507"/>
              <a:gd name="T107" fmla="*/ 2147483646 h 1401"/>
              <a:gd name="T108" fmla="*/ 2147483646 w 1507"/>
              <a:gd name="T109" fmla="*/ 2147483646 h 1401"/>
              <a:gd name="T110" fmla="*/ 2147483646 w 1507"/>
              <a:gd name="T111" fmla="*/ 2147483646 h 1401"/>
              <a:gd name="T112" fmla="*/ 2147483646 w 1507"/>
              <a:gd name="T113" fmla="*/ 2147483646 h 14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07"/>
              <a:gd name="T172" fmla="*/ 0 h 1401"/>
              <a:gd name="T173" fmla="*/ 1507 w 1507"/>
              <a:gd name="T174" fmla="*/ 1401 h 14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07" h="1401">
                <a:moveTo>
                  <a:pt x="1501" y="789"/>
                </a:moveTo>
                <a:lnTo>
                  <a:pt x="1493" y="649"/>
                </a:lnTo>
                <a:lnTo>
                  <a:pt x="1495" y="499"/>
                </a:lnTo>
                <a:lnTo>
                  <a:pt x="1489" y="385"/>
                </a:lnTo>
                <a:lnTo>
                  <a:pt x="1424" y="317"/>
                </a:lnTo>
                <a:lnTo>
                  <a:pt x="1345" y="278"/>
                </a:lnTo>
                <a:lnTo>
                  <a:pt x="1166" y="213"/>
                </a:lnTo>
                <a:lnTo>
                  <a:pt x="903" y="149"/>
                </a:lnTo>
                <a:lnTo>
                  <a:pt x="852" y="144"/>
                </a:lnTo>
                <a:lnTo>
                  <a:pt x="817" y="149"/>
                </a:lnTo>
                <a:lnTo>
                  <a:pt x="809" y="135"/>
                </a:lnTo>
                <a:lnTo>
                  <a:pt x="794" y="122"/>
                </a:lnTo>
                <a:lnTo>
                  <a:pt x="777" y="125"/>
                </a:lnTo>
                <a:lnTo>
                  <a:pt x="754" y="126"/>
                </a:lnTo>
                <a:lnTo>
                  <a:pt x="745" y="100"/>
                </a:lnTo>
                <a:lnTo>
                  <a:pt x="726" y="85"/>
                </a:lnTo>
                <a:lnTo>
                  <a:pt x="704" y="82"/>
                </a:lnTo>
                <a:lnTo>
                  <a:pt x="678" y="82"/>
                </a:lnTo>
                <a:lnTo>
                  <a:pt x="681" y="59"/>
                </a:lnTo>
                <a:lnTo>
                  <a:pt x="651" y="0"/>
                </a:lnTo>
                <a:lnTo>
                  <a:pt x="37" y="16"/>
                </a:lnTo>
                <a:lnTo>
                  <a:pt x="39" y="79"/>
                </a:lnTo>
                <a:lnTo>
                  <a:pt x="28" y="135"/>
                </a:lnTo>
                <a:lnTo>
                  <a:pt x="18" y="175"/>
                </a:lnTo>
                <a:lnTo>
                  <a:pt x="8" y="225"/>
                </a:lnTo>
                <a:lnTo>
                  <a:pt x="0" y="306"/>
                </a:lnTo>
                <a:lnTo>
                  <a:pt x="9" y="354"/>
                </a:lnTo>
                <a:lnTo>
                  <a:pt x="28" y="399"/>
                </a:lnTo>
                <a:lnTo>
                  <a:pt x="49" y="438"/>
                </a:lnTo>
                <a:lnTo>
                  <a:pt x="78" y="451"/>
                </a:lnTo>
                <a:lnTo>
                  <a:pt x="122" y="464"/>
                </a:lnTo>
                <a:lnTo>
                  <a:pt x="180" y="483"/>
                </a:lnTo>
                <a:lnTo>
                  <a:pt x="208" y="514"/>
                </a:lnTo>
                <a:lnTo>
                  <a:pt x="240" y="541"/>
                </a:lnTo>
                <a:lnTo>
                  <a:pt x="289" y="564"/>
                </a:lnTo>
                <a:lnTo>
                  <a:pt x="348" y="582"/>
                </a:lnTo>
                <a:lnTo>
                  <a:pt x="441" y="594"/>
                </a:lnTo>
                <a:lnTo>
                  <a:pt x="520" y="594"/>
                </a:lnTo>
                <a:lnTo>
                  <a:pt x="581" y="587"/>
                </a:lnTo>
                <a:lnTo>
                  <a:pt x="637" y="582"/>
                </a:lnTo>
                <a:lnTo>
                  <a:pt x="678" y="604"/>
                </a:lnTo>
                <a:lnTo>
                  <a:pt x="758" y="600"/>
                </a:lnTo>
                <a:lnTo>
                  <a:pt x="1078" y="645"/>
                </a:lnTo>
                <a:lnTo>
                  <a:pt x="1165" y="655"/>
                </a:lnTo>
                <a:lnTo>
                  <a:pt x="1133" y="845"/>
                </a:lnTo>
                <a:lnTo>
                  <a:pt x="1130" y="942"/>
                </a:lnTo>
                <a:lnTo>
                  <a:pt x="1149" y="1066"/>
                </a:lnTo>
                <a:lnTo>
                  <a:pt x="1169" y="1212"/>
                </a:lnTo>
                <a:lnTo>
                  <a:pt x="1169" y="1363"/>
                </a:lnTo>
                <a:lnTo>
                  <a:pt x="1244" y="1385"/>
                </a:lnTo>
                <a:lnTo>
                  <a:pt x="1339" y="1395"/>
                </a:lnTo>
                <a:lnTo>
                  <a:pt x="1420" y="1401"/>
                </a:lnTo>
                <a:lnTo>
                  <a:pt x="1507" y="1391"/>
                </a:lnTo>
                <a:lnTo>
                  <a:pt x="1501" y="1252"/>
                </a:lnTo>
                <a:lnTo>
                  <a:pt x="1501" y="1024"/>
                </a:lnTo>
                <a:lnTo>
                  <a:pt x="1501" y="824"/>
                </a:lnTo>
                <a:lnTo>
                  <a:pt x="1501" y="789"/>
                </a:lnTo>
                <a:close/>
              </a:path>
            </a:pathLst>
          </a:custGeom>
          <a:solidFill>
            <a:srgbClr val="60606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6" name="Freeform 144">
            <a:extLst>
              <a:ext uri="{FF2B5EF4-FFF2-40B4-BE49-F238E27FC236}">
                <a16:creationId xmlns:a16="http://schemas.microsoft.com/office/drawing/2014/main" id="{04760366-BF1E-417E-A062-0B08C52F915B}"/>
              </a:ext>
            </a:extLst>
          </p:cNvPr>
          <p:cNvSpPr>
            <a:spLocks/>
          </p:cNvSpPr>
          <p:nvPr/>
        </p:nvSpPr>
        <p:spPr bwMode="auto">
          <a:xfrm>
            <a:off x="249238" y="4025682"/>
            <a:ext cx="468312" cy="420687"/>
          </a:xfrm>
          <a:custGeom>
            <a:avLst/>
            <a:gdLst>
              <a:gd name="T0" fmla="*/ 2147483646 w 1473"/>
              <a:gd name="T1" fmla="*/ 2147483646 h 1324"/>
              <a:gd name="T2" fmla="*/ 2147483646 w 1473"/>
              <a:gd name="T3" fmla="*/ 2147483646 h 1324"/>
              <a:gd name="T4" fmla="*/ 2147483646 w 1473"/>
              <a:gd name="T5" fmla="*/ 2147483646 h 1324"/>
              <a:gd name="T6" fmla="*/ 2147483646 w 1473"/>
              <a:gd name="T7" fmla="*/ 2147483646 h 1324"/>
              <a:gd name="T8" fmla="*/ 2147483646 w 1473"/>
              <a:gd name="T9" fmla="*/ 2147483646 h 1324"/>
              <a:gd name="T10" fmla="*/ 2147483646 w 1473"/>
              <a:gd name="T11" fmla="*/ 2147483646 h 1324"/>
              <a:gd name="T12" fmla="*/ 2147483646 w 1473"/>
              <a:gd name="T13" fmla="*/ 2147483646 h 1324"/>
              <a:gd name="T14" fmla="*/ 2147483646 w 1473"/>
              <a:gd name="T15" fmla="*/ 2147483646 h 1324"/>
              <a:gd name="T16" fmla="*/ 2147483646 w 1473"/>
              <a:gd name="T17" fmla="*/ 2147483646 h 1324"/>
              <a:gd name="T18" fmla="*/ 2147483646 w 1473"/>
              <a:gd name="T19" fmla="*/ 2147483646 h 1324"/>
              <a:gd name="T20" fmla="*/ 2147483646 w 1473"/>
              <a:gd name="T21" fmla="*/ 2147483646 h 1324"/>
              <a:gd name="T22" fmla="*/ 2147483646 w 1473"/>
              <a:gd name="T23" fmla="*/ 2147483646 h 1324"/>
              <a:gd name="T24" fmla="*/ 2147483646 w 1473"/>
              <a:gd name="T25" fmla="*/ 2147483646 h 1324"/>
              <a:gd name="T26" fmla="*/ 2147483646 w 1473"/>
              <a:gd name="T27" fmla="*/ 2147483646 h 1324"/>
              <a:gd name="T28" fmla="*/ 2147483646 w 1473"/>
              <a:gd name="T29" fmla="*/ 2147483646 h 1324"/>
              <a:gd name="T30" fmla="*/ 2147483646 w 1473"/>
              <a:gd name="T31" fmla="*/ 2147483646 h 1324"/>
              <a:gd name="T32" fmla="*/ 2147483646 w 1473"/>
              <a:gd name="T33" fmla="*/ 2147483646 h 1324"/>
              <a:gd name="T34" fmla="*/ 2147483646 w 1473"/>
              <a:gd name="T35" fmla="*/ 2147483646 h 1324"/>
              <a:gd name="T36" fmla="*/ 2147483646 w 1473"/>
              <a:gd name="T37" fmla="*/ 2147483646 h 1324"/>
              <a:gd name="T38" fmla="*/ 2147483646 w 1473"/>
              <a:gd name="T39" fmla="*/ 2147483646 h 1324"/>
              <a:gd name="T40" fmla="*/ 2147483646 w 1473"/>
              <a:gd name="T41" fmla="*/ 2147483646 h 1324"/>
              <a:gd name="T42" fmla="*/ 2147483646 w 1473"/>
              <a:gd name="T43" fmla="*/ 2147483646 h 1324"/>
              <a:gd name="T44" fmla="*/ 2147483646 w 1473"/>
              <a:gd name="T45" fmla="*/ 2147483646 h 1324"/>
              <a:gd name="T46" fmla="*/ 2147483646 w 1473"/>
              <a:gd name="T47" fmla="*/ 2147483646 h 1324"/>
              <a:gd name="T48" fmla="*/ 2147483646 w 1473"/>
              <a:gd name="T49" fmla="*/ 2147483646 h 1324"/>
              <a:gd name="T50" fmla="*/ 2147483646 w 1473"/>
              <a:gd name="T51" fmla="*/ 2147483646 h 1324"/>
              <a:gd name="T52" fmla="*/ 2147483646 w 1473"/>
              <a:gd name="T53" fmla="*/ 2147483646 h 1324"/>
              <a:gd name="T54" fmla="*/ 2147483646 w 1473"/>
              <a:gd name="T55" fmla="*/ 2147483646 h 1324"/>
              <a:gd name="T56" fmla="*/ 2147483646 w 1473"/>
              <a:gd name="T57" fmla="*/ 2147483646 h 1324"/>
              <a:gd name="T58" fmla="*/ 2147483646 w 1473"/>
              <a:gd name="T59" fmla="*/ 2147483646 h 1324"/>
              <a:gd name="T60" fmla="*/ 2147483646 w 1473"/>
              <a:gd name="T61" fmla="*/ 2147483646 h 1324"/>
              <a:gd name="T62" fmla="*/ 2147483646 w 1473"/>
              <a:gd name="T63" fmla="*/ 2147483646 h 1324"/>
              <a:gd name="T64" fmla="*/ 2147483646 w 1473"/>
              <a:gd name="T65" fmla="*/ 2147483646 h 1324"/>
              <a:gd name="T66" fmla="*/ 2147483646 w 1473"/>
              <a:gd name="T67" fmla="*/ 2147483646 h 1324"/>
              <a:gd name="T68" fmla="*/ 2147483646 w 1473"/>
              <a:gd name="T69" fmla="*/ 2147483646 h 1324"/>
              <a:gd name="T70" fmla="*/ 2147483646 w 1473"/>
              <a:gd name="T71" fmla="*/ 2147483646 h 1324"/>
              <a:gd name="T72" fmla="*/ 2147483646 w 1473"/>
              <a:gd name="T73" fmla="*/ 2147483646 h 1324"/>
              <a:gd name="T74" fmla="*/ 2147483646 w 1473"/>
              <a:gd name="T75" fmla="*/ 2147483646 h 1324"/>
              <a:gd name="T76" fmla="*/ 2147483646 w 1473"/>
              <a:gd name="T77" fmla="*/ 2147483646 h 13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73"/>
              <a:gd name="T118" fmla="*/ 0 h 1324"/>
              <a:gd name="T119" fmla="*/ 1473 w 1473"/>
              <a:gd name="T120" fmla="*/ 1324 h 13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73" h="1324">
                <a:moveTo>
                  <a:pt x="49" y="23"/>
                </a:moveTo>
                <a:lnTo>
                  <a:pt x="46" y="66"/>
                </a:lnTo>
                <a:lnTo>
                  <a:pt x="29" y="49"/>
                </a:lnTo>
                <a:lnTo>
                  <a:pt x="10" y="144"/>
                </a:lnTo>
                <a:lnTo>
                  <a:pt x="0" y="254"/>
                </a:lnTo>
                <a:lnTo>
                  <a:pt x="39" y="367"/>
                </a:lnTo>
                <a:lnTo>
                  <a:pt x="130" y="393"/>
                </a:lnTo>
                <a:lnTo>
                  <a:pt x="120" y="367"/>
                </a:lnTo>
                <a:lnTo>
                  <a:pt x="169" y="406"/>
                </a:lnTo>
                <a:lnTo>
                  <a:pt x="211" y="449"/>
                </a:lnTo>
                <a:lnTo>
                  <a:pt x="306" y="494"/>
                </a:lnTo>
                <a:lnTo>
                  <a:pt x="421" y="504"/>
                </a:lnTo>
                <a:lnTo>
                  <a:pt x="562" y="511"/>
                </a:lnTo>
                <a:lnTo>
                  <a:pt x="620" y="504"/>
                </a:lnTo>
                <a:lnTo>
                  <a:pt x="569" y="481"/>
                </a:lnTo>
                <a:lnTo>
                  <a:pt x="546" y="423"/>
                </a:lnTo>
                <a:lnTo>
                  <a:pt x="588" y="471"/>
                </a:lnTo>
                <a:lnTo>
                  <a:pt x="641" y="501"/>
                </a:lnTo>
                <a:lnTo>
                  <a:pt x="688" y="527"/>
                </a:lnTo>
                <a:lnTo>
                  <a:pt x="737" y="520"/>
                </a:lnTo>
                <a:lnTo>
                  <a:pt x="706" y="497"/>
                </a:lnTo>
                <a:lnTo>
                  <a:pt x="672" y="469"/>
                </a:lnTo>
                <a:lnTo>
                  <a:pt x="725" y="488"/>
                </a:lnTo>
                <a:lnTo>
                  <a:pt x="776" y="527"/>
                </a:lnTo>
                <a:lnTo>
                  <a:pt x="946" y="546"/>
                </a:lnTo>
                <a:lnTo>
                  <a:pt x="1114" y="572"/>
                </a:lnTo>
                <a:lnTo>
                  <a:pt x="1165" y="585"/>
                </a:lnTo>
                <a:lnTo>
                  <a:pt x="1122" y="833"/>
                </a:lnTo>
                <a:lnTo>
                  <a:pt x="1155" y="1063"/>
                </a:lnTo>
                <a:lnTo>
                  <a:pt x="1159" y="1288"/>
                </a:lnTo>
                <a:lnTo>
                  <a:pt x="1266" y="1310"/>
                </a:lnTo>
                <a:lnTo>
                  <a:pt x="1360" y="1324"/>
                </a:lnTo>
                <a:lnTo>
                  <a:pt x="1473" y="1321"/>
                </a:lnTo>
                <a:lnTo>
                  <a:pt x="1468" y="998"/>
                </a:lnTo>
                <a:lnTo>
                  <a:pt x="1468" y="729"/>
                </a:lnTo>
                <a:lnTo>
                  <a:pt x="1451" y="579"/>
                </a:lnTo>
                <a:lnTo>
                  <a:pt x="1465" y="485"/>
                </a:lnTo>
                <a:lnTo>
                  <a:pt x="1455" y="381"/>
                </a:lnTo>
                <a:lnTo>
                  <a:pt x="1436" y="314"/>
                </a:lnTo>
                <a:lnTo>
                  <a:pt x="1355" y="261"/>
                </a:lnTo>
                <a:lnTo>
                  <a:pt x="1253" y="215"/>
                </a:lnTo>
                <a:lnTo>
                  <a:pt x="1057" y="150"/>
                </a:lnTo>
                <a:lnTo>
                  <a:pt x="897" y="105"/>
                </a:lnTo>
                <a:lnTo>
                  <a:pt x="809" y="98"/>
                </a:lnTo>
                <a:lnTo>
                  <a:pt x="773" y="150"/>
                </a:lnTo>
                <a:lnTo>
                  <a:pt x="662" y="205"/>
                </a:lnTo>
                <a:lnTo>
                  <a:pt x="722" y="157"/>
                </a:lnTo>
                <a:lnTo>
                  <a:pt x="767" y="131"/>
                </a:lnTo>
                <a:lnTo>
                  <a:pt x="783" y="95"/>
                </a:lnTo>
                <a:lnTo>
                  <a:pt x="776" y="79"/>
                </a:lnTo>
                <a:lnTo>
                  <a:pt x="744" y="79"/>
                </a:lnTo>
                <a:lnTo>
                  <a:pt x="725" y="98"/>
                </a:lnTo>
                <a:lnTo>
                  <a:pt x="706" y="117"/>
                </a:lnTo>
                <a:lnTo>
                  <a:pt x="656" y="137"/>
                </a:lnTo>
                <a:lnTo>
                  <a:pt x="702" y="98"/>
                </a:lnTo>
                <a:lnTo>
                  <a:pt x="722" y="68"/>
                </a:lnTo>
                <a:lnTo>
                  <a:pt x="708" y="49"/>
                </a:lnTo>
                <a:lnTo>
                  <a:pt x="669" y="36"/>
                </a:lnTo>
                <a:lnTo>
                  <a:pt x="618" y="82"/>
                </a:lnTo>
                <a:lnTo>
                  <a:pt x="569" y="112"/>
                </a:lnTo>
                <a:lnTo>
                  <a:pt x="627" y="45"/>
                </a:lnTo>
                <a:lnTo>
                  <a:pt x="646" y="20"/>
                </a:lnTo>
                <a:lnTo>
                  <a:pt x="646" y="0"/>
                </a:lnTo>
                <a:lnTo>
                  <a:pt x="597" y="7"/>
                </a:lnTo>
                <a:lnTo>
                  <a:pt x="553" y="40"/>
                </a:lnTo>
                <a:lnTo>
                  <a:pt x="523" y="63"/>
                </a:lnTo>
                <a:lnTo>
                  <a:pt x="383" y="75"/>
                </a:lnTo>
                <a:lnTo>
                  <a:pt x="386" y="40"/>
                </a:lnTo>
                <a:lnTo>
                  <a:pt x="345" y="26"/>
                </a:lnTo>
                <a:lnTo>
                  <a:pt x="345" y="72"/>
                </a:lnTo>
                <a:lnTo>
                  <a:pt x="303" y="82"/>
                </a:lnTo>
                <a:lnTo>
                  <a:pt x="211" y="95"/>
                </a:lnTo>
                <a:lnTo>
                  <a:pt x="218" y="45"/>
                </a:lnTo>
                <a:lnTo>
                  <a:pt x="185" y="45"/>
                </a:lnTo>
                <a:lnTo>
                  <a:pt x="182" y="95"/>
                </a:lnTo>
                <a:lnTo>
                  <a:pt x="130" y="91"/>
                </a:lnTo>
                <a:lnTo>
                  <a:pt x="75" y="79"/>
                </a:lnTo>
                <a:lnTo>
                  <a:pt x="72" y="40"/>
                </a:lnTo>
                <a:lnTo>
                  <a:pt x="49" y="2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7" name="Freeform 145">
            <a:extLst>
              <a:ext uri="{FF2B5EF4-FFF2-40B4-BE49-F238E27FC236}">
                <a16:creationId xmlns:a16="http://schemas.microsoft.com/office/drawing/2014/main" id="{C31251CA-D4E3-4BD8-B5BA-7471B5986900}"/>
              </a:ext>
            </a:extLst>
          </p:cNvPr>
          <p:cNvSpPr>
            <a:spLocks/>
          </p:cNvSpPr>
          <p:nvPr/>
        </p:nvSpPr>
        <p:spPr bwMode="auto">
          <a:xfrm>
            <a:off x="314325" y="4095532"/>
            <a:ext cx="63500" cy="11112"/>
          </a:xfrm>
          <a:custGeom>
            <a:avLst/>
            <a:gdLst>
              <a:gd name="T0" fmla="*/ 0 w 199"/>
              <a:gd name="T1" fmla="*/ 0 h 33"/>
              <a:gd name="T2" fmla="*/ 2147483646 w 199"/>
              <a:gd name="T3" fmla="*/ 2147483646 h 33"/>
              <a:gd name="T4" fmla="*/ 2147483646 w 199"/>
              <a:gd name="T5" fmla="*/ 2147483646 h 33"/>
              <a:gd name="T6" fmla="*/ 0 w 199"/>
              <a:gd name="T7" fmla="*/ 0 h 33"/>
              <a:gd name="T8" fmla="*/ 0 60000 65536"/>
              <a:gd name="T9" fmla="*/ 0 60000 65536"/>
              <a:gd name="T10" fmla="*/ 0 60000 65536"/>
              <a:gd name="T11" fmla="*/ 0 60000 65536"/>
              <a:gd name="T12" fmla="*/ 0 w 199"/>
              <a:gd name="T13" fmla="*/ 0 h 33"/>
              <a:gd name="T14" fmla="*/ 199 w 199"/>
              <a:gd name="T15" fmla="*/ 33 h 33"/>
            </a:gdLst>
            <a:ahLst/>
            <a:cxnLst>
              <a:cxn ang="T8">
                <a:pos x="T0" y="T1"/>
              </a:cxn>
              <a:cxn ang="T9">
                <a:pos x="T2" y="T3"/>
              </a:cxn>
              <a:cxn ang="T10">
                <a:pos x="T4" y="T5"/>
              </a:cxn>
              <a:cxn ang="T11">
                <a:pos x="T6" y="T7"/>
              </a:cxn>
            </a:cxnLst>
            <a:rect l="T12" t="T13" r="T14" b="T15"/>
            <a:pathLst>
              <a:path w="199" h="33">
                <a:moveTo>
                  <a:pt x="0" y="0"/>
                </a:moveTo>
                <a:lnTo>
                  <a:pt x="93" y="33"/>
                </a:lnTo>
                <a:lnTo>
                  <a:pt x="199" y="2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8" name="Freeform 146">
            <a:extLst>
              <a:ext uri="{FF2B5EF4-FFF2-40B4-BE49-F238E27FC236}">
                <a16:creationId xmlns:a16="http://schemas.microsoft.com/office/drawing/2014/main" id="{A4BA5057-2D5A-4254-9B46-95EEB1A7A6D4}"/>
              </a:ext>
            </a:extLst>
          </p:cNvPr>
          <p:cNvSpPr>
            <a:spLocks/>
          </p:cNvSpPr>
          <p:nvPr/>
        </p:nvSpPr>
        <p:spPr bwMode="auto">
          <a:xfrm>
            <a:off x="250825" y="4078069"/>
            <a:ext cx="39688" cy="12700"/>
          </a:xfrm>
          <a:custGeom>
            <a:avLst/>
            <a:gdLst>
              <a:gd name="T0" fmla="*/ 0 w 122"/>
              <a:gd name="T1" fmla="*/ 0 h 40"/>
              <a:gd name="T2" fmla="*/ 2147483646 w 122"/>
              <a:gd name="T3" fmla="*/ 2147483646 h 40"/>
              <a:gd name="T4" fmla="*/ 2147483646 w 122"/>
              <a:gd name="T5" fmla="*/ 2147483646 h 40"/>
              <a:gd name="T6" fmla="*/ 2147483646 w 122"/>
              <a:gd name="T7" fmla="*/ 2147483646 h 40"/>
              <a:gd name="T8" fmla="*/ 0 w 122"/>
              <a:gd name="T9" fmla="*/ 0 h 40"/>
              <a:gd name="T10" fmla="*/ 0 60000 65536"/>
              <a:gd name="T11" fmla="*/ 0 60000 65536"/>
              <a:gd name="T12" fmla="*/ 0 60000 65536"/>
              <a:gd name="T13" fmla="*/ 0 60000 65536"/>
              <a:gd name="T14" fmla="*/ 0 60000 65536"/>
              <a:gd name="T15" fmla="*/ 0 w 122"/>
              <a:gd name="T16" fmla="*/ 0 h 40"/>
              <a:gd name="T17" fmla="*/ 122 w 122"/>
              <a:gd name="T18" fmla="*/ 40 h 40"/>
            </a:gdLst>
            <a:ahLst/>
            <a:cxnLst>
              <a:cxn ang="T10">
                <a:pos x="T0" y="T1"/>
              </a:cxn>
              <a:cxn ang="T11">
                <a:pos x="T2" y="T3"/>
              </a:cxn>
              <a:cxn ang="T12">
                <a:pos x="T4" y="T5"/>
              </a:cxn>
              <a:cxn ang="T13">
                <a:pos x="T6" y="T7"/>
              </a:cxn>
              <a:cxn ang="T14">
                <a:pos x="T8" y="T9"/>
              </a:cxn>
            </a:cxnLst>
            <a:rect l="T15" t="T16" r="T17" b="T18"/>
            <a:pathLst>
              <a:path w="122" h="40">
                <a:moveTo>
                  <a:pt x="0" y="0"/>
                </a:moveTo>
                <a:lnTo>
                  <a:pt x="32" y="25"/>
                </a:lnTo>
                <a:lnTo>
                  <a:pt x="122" y="38"/>
                </a:lnTo>
                <a:lnTo>
                  <a:pt x="30" y="40"/>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49" name="Freeform 147">
            <a:extLst>
              <a:ext uri="{FF2B5EF4-FFF2-40B4-BE49-F238E27FC236}">
                <a16:creationId xmlns:a16="http://schemas.microsoft.com/office/drawing/2014/main" id="{D4D510E2-CC03-4165-BFC4-46896B91A9A2}"/>
              </a:ext>
            </a:extLst>
          </p:cNvPr>
          <p:cNvSpPr>
            <a:spLocks/>
          </p:cNvSpPr>
          <p:nvPr/>
        </p:nvSpPr>
        <p:spPr bwMode="auto">
          <a:xfrm>
            <a:off x="412750" y="4068544"/>
            <a:ext cx="60325" cy="31750"/>
          </a:xfrm>
          <a:custGeom>
            <a:avLst/>
            <a:gdLst>
              <a:gd name="T0" fmla="*/ 0 w 187"/>
              <a:gd name="T1" fmla="*/ 0 h 102"/>
              <a:gd name="T2" fmla="*/ 2147483646 w 187"/>
              <a:gd name="T3" fmla="*/ 2147483646 h 102"/>
              <a:gd name="T4" fmla="*/ 2147483646 w 187"/>
              <a:gd name="T5" fmla="*/ 2147483646 h 102"/>
              <a:gd name="T6" fmla="*/ 2147483646 w 187"/>
              <a:gd name="T7" fmla="*/ 2147483646 h 102"/>
              <a:gd name="T8" fmla="*/ 2147483646 w 187"/>
              <a:gd name="T9" fmla="*/ 2147483646 h 102"/>
              <a:gd name="T10" fmla="*/ 2147483646 w 187"/>
              <a:gd name="T11" fmla="*/ 2147483646 h 102"/>
              <a:gd name="T12" fmla="*/ 2147483646 w 187"/>
              <a:gd name="T13" fmla="*/ 2147483646 h 102"/>
              <a:gd name="T14" fmla="*/ 2147483646 w 187"/>
              <a:gd name="T15" fmla="*/ 2147483646 h 102"/>
              <a:gd name="T16" fmla="*/ 0 w 187"/>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102"/>
              <a:gd name="T29" fmla="*/ 187 w 187"/>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102">
                <a:moveTo>
                  <a:pt x="0" y="0"/>
                </a:moveTo>
                <a:lnTo>
                  <a:pt x="84" y="9"/>
                </a:lnTo>
                <a:lnTo>
                  <a:pt x="101" y="23"/>
                </a:lnTo>
                <a:lnTo>
                  <a:pt x="101" y="54"/>
                </a:lnTo>
                <a:lnTo>
                  <a:pt x="106" y="89"/>
                </a:lnTo>
                <a:lnTo>
                  <a:pt x="187" y="102"/>
                </a:lnTo>
                <a:lnTo>
                  <a:pt x="90" y="98"/>
                </a:lnTo>
                <a:lnTo>
                  <a:pt x="74"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0" name="Freeform 148">
            <a:extLst>
              <a:ext uri="{FF2B5EF4-FFF2-40B4-BE49-F238E27FC236}">
                <a16:creationId xmlns:a16="http://schemas.microsoft.com/office/drawing/2014/main" id="{7C814D77-DD7E-457F-A379-26FA13F2E564}"/>
              </a:ext>
            </a:extLst>
          </p:cNvPr>
          <p:cNvSpPr>
            <a:spLocks/>
          </p:cNvSpPr>
          <p:nvPr/>
        </p:nvSpPr>
        <p:spPr bwMode="auto">
          <a:xfrm>
            <a:off x="473075" y="4141569"/>
            <a:ext cx="193675" cy="47625"/>
          </a:xfrm>
          <a:custGeom>
            <a:avLst/>
            <a:gdLst>
              <a:gd name="T0" fmla="*/ 0 w 609"/>
              <a:gd name="T1" fmla="*/ 0 h 150"/>
              <a:gd name="T2" fmla="*/ 2147483646 w 609"/>
              <a:gd name="T3" fmla="*/ 2147483646 h 150"/>
              <a:gd name="T4" fmla="*/ 2147483646 w 609"/>
              <a:gd name="T5" fmla="*/ 2147483646 h 150"/>
              <a:gd name="T6" fmla="*/ 2147483646 w 609"/>
              <a:gd name="T7" fmla="*/ 2147483646 h 150"/>
              <a:gd name="T8" fmla="*/ 2147483646 w 609"/>
              <a:gd name="T9" fmla="*/ 2147483646 h 150"/>
              <a:gd name="T10" fmla="*/ 2147483646 w 609"/>
              <a:gd name="T11" fmla="*/ 2147483646 h 150"/>
              <a:gd name="T12" fmla="*/ 2147483646 w 609"/>
              <a:gd name="T13" fmla="*/ 2147483646 h 150"/>
              <a:gd name="T14" fmla="*/ 2147483646 w 609"/>
              <a:gd name="T15" fmla="*/ 2147483646 h 150"/>
              <a:gd name="T16" fmla="*/ 2147483646 w 609"/>
              <a:gd name="T17" fmla="*/ 2147483646 h 150"/>
              <a:gd name="T18" fmla="*/ 2147483646 w 609"/>
              <a:gd name="T19" fmla="*/ 2147483646 h 150"/>
              <a:gd name="T20" fmla="*/ 2147483646 w 609"/>
              <a:gd name="T21" fmla="*/ 2147483646 h 150"/>
              <a:gd name="T22" fmla="*/ 2147483646 w 609"/>
              <a:gd name="T23" fmla="*/ 2147483646 h 150"/>
              <a:gd name="T24" fmla="*/ 2147483646 w 609"/>
              <a:gd name="T25" fmla="*/ 2147483646 h 150"/>
              <a:gd name="T26" fmla="*/ 0 w 609"/>
              <a:gd name="T27" fmla="*/ 0 h 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9"/>
              <a:gd name="T43" fmla="*/ 0 h 150"/>
              <a:gd name="T44" fmla="*/ 609 w 609"/>
              <a:gd name="T45" fmla="*/ 150 h 1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9" h="150">
                <a:moveTo>
                  <a:pt x="0" y="0"/>
                </a:moveTo>
                <a:lnTo>
                  <a:pt x="154" y="7"/>
                </a:lnTo>
                <a:lnTo>
                  <a:pt x="313" y="44"/>
                </a:lnTo>
                <a:lnTo>
                  <a:pt x="431" y="51"/>
                </a:lnTo>
                <a:lnTo>
                  <a:pt x="527" y="71"/>
                </a:lnTo>
                <a:lnTo>
                  <a:pt x="563" y="122"/>
                </a:lnTo>
                <a:lnTo>
                  <a:pt x="609" y="150"/>
                </a:lnTo>
                <a:lnTo>
                  <a:pt x="563" y="141"/>
                </a:lnTo>
                <a:lnTo>
                  <a:pt x="521" y="84"/>
                </a:lnTo>
                <a:lnTo>
                  <a:pt x="392" y="58"/>
                </a:lnTo>
                <a:lnTo>
                  <a:pt x="313" y="58"/>
                </a:lnTo>
                <a:lnTo>
                  <a:pt x="252" y="44"/>
                </a:lnTo>
                <a:lnTo>
                  <a:pt x="146" y="17"/>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1" name="Freeform 149">
            <a:extLst>
              <a:ext uri="{FF2B5EF4-FFF2-40B4-BE49-F238E27FC236}">
                <a16:creationId xmlns:a16="http://schemas.microsoft.com/office/drawing/2014/main" id="{5369ED21-6B10-43F4-9193-2C999EBB934B}"/>
              </a:ext>
            </a:extLst>
          </p:cNvPr>
          <p:cNvSpPr>
            <a:spLocks/>
          </p:cNvSpPr>
          <p:nvPr/>
        </p:nvSpPr>
        <p:spPr bwMode="auto">
          <a:xfrm>
            <a:off x="279400" y="3490694"/>
            <a:ext cx="168275" cy="184150"/>
          </a:xfrm>
          <a:custGeom>
            <a:avLst/>
            <a:gdLst>
              <a:gd name="T0" fmla="*/ 2147483646 w 529"/>
              <a:gd name="T1" fmla="*/ 2147483646 h 580"/>
              <a:gd name="T2" fmla="*/ 2147483646 w 529"/>
              <a:gd name="T3" fmla="*/ 2147483646 h 580"/>
              <a:gd name="T4" fmla="*/ 2147483646 w 529"/>
              <a:gd name="T5" fmla="*/ 2147483646 h 580"/>
              <a:gd name="T6" fmla="*/ 2147483646 w 529"/>
              <a:gd name="T7" fmla="*/ 2147483646 h 580"/>
              <a:gd name="T8" fmla="*/ 2147483646 w 529"/>
              <a:gd name="T9" fmla="*/ 2147483646 h 580"/>
              <a:gd name="T10" fmla="*/ 2147483646 w 529"/>
              <a:gd name="T11" fmla="*/ 2147483646 h 580"/>
              <a:gd name="T12" fmla="*/ 2147483646 w 529"/>
              <a:gd name="T13" fmla="*/ 2147483646 h 580"/>
              <a:gd name="T14" fmla="*/ 2147483646 w 529"/>
              <a:gd name="T15" fmla="*/ 2147483646 h 580"/>
              <a:gd name="T16" fmla="*/ 2147483646 w 529"/>
              <a:gd name="T17" fmla="*/ 2147483646 h 580"/>
              <a:gd name="T18" fmla="*/ 2147483646 w 529"/>
              <a:gd name="T19" fmla="*/ 2147483646 h 580"/>
              <a:gd name="T20" fmla="*/ 2147483646 w 529"/>
              <a:gd name="T21" fmla="*/ 2147483646 h 580"/>
              <a:gd name="T22" fmla="*/ 2147483646 w 529"/>
              <a:gd name="T23" fmla="*/ 2147483646 h 580"/>
              <a:gd name="T24" fmla="*/ 2147483646 w 529"/>
              <a:gd name="T25" fmla="*/ 2147483646 h 580"/>
              <a:gd name="T26" fmla="*/ 2147483646 w 529"/>
              <a:gd name="T27" fmla="*/ 2147483646 h 580"/>
              <a:gd name="T28" fmla="*/ 2147483646 w 529"/>
              <a:gd name="T29" fmla="*/ 2147483646 h 580"/>
              <a:gd name="T30" fmla="*/ 2147483646 w 529"/>
              <a:gd name="T31" fmla="*/ 2147483646 h 580"/>
              <a:gd name="T32" fmla="*/ 2147483646 w 529"/>
              <a:gd name="T33" fmla="*/ 2147483646 h 580"/>
              <a:gd name="T34" fmla="*/ 2147483646 w 529"/>
              <a:gd name="T35" fmla="*/ 2147483646 h 580"/>
              <a:gd name="T36" fmla="*/ 2147483646 w 529"/>
              <a:gd name="T37" fmla="*/ 2147483646 h 580"/>
              <a:gd name="T38" fmla="*/ 2147483646 w 529"/>
              <a:gd name="T39" fmla="*/ 2147483646 h 580"/>
              <a:gd name="T40" fmla="*/ 2147483646 w 529"/>
              <a:gd name="T41" fmla="*/ 2147483646 h 580"/>
              <a:gd name="T42" fmla="*/ 2147483646 w 529"/>
              <a:gd name="T43" fmla="*/ 2147483646 h 580"/>
              <a:gd name="T44" fmla="*/ 2147483646 w 529"/>
              <a:gd name="T45" fmla="*/ 2147483646 h 580"/>
              <a:gd name="T46" fmla="*/ 2147483646 w 529"/>
              <a:gd name="T47" fmla="*/ 2147483646 h 580"/>
              <a:gd name="T48" fmla="*/ 2147483646 w 529"/>
              <a:gd name="T49" fmla="*/ 2147483646 h 580"/>
              <a:gd name="T50" fmla="*/ 2147483646 w 529"/>
              <a:gd name="T51" fmla="*/ 2147483646 h 580"/>
              <a:gd name="T52" fmla="*/ 2147483646 w 529"/>
              <a:gd name="T53" fmla="*/ 2147483646 h 580"/>
              <a:gd name="T54" fmla="*/ 2147483646 w 529"/>
              <a:gd name="T55" fmla="*/ 2147483646 h 580"/>
              <a:gd name="T56" fmla="*/ 2147483646 w 529"/>
              <a:gd name="T57" fmla="*/ 2147483646 h 580"/>
              <a:gd name="T58" fmla="*/ 0 w 529"/>
              <a:gd name="T59" fmla="*/ 2147483646 h 580"/>
              <a:gd name="T60" fmla="*/ 0 w 529"/>
              <a:gd name="T61" fmla="*/ 2147483646 h 580"/>
              <a:gd name="T62" fmla="*/ 2147483646 w 529"/>
              <a:gd name="T63" fmla="*/ 2147483646 h 580"/>
              <a:gd name="T64" fmla="*/ 2147483646 w 529"/>
              <a:gd name="T65" fmla="*/ 2147483646 h 580"/>
              <a:gd name="T66" fmla="*/ 2147483646 w 529"/>
              <a:gd name="T67" fmla="*/ 0 h 580"/>
              <a:gd name="T68" fmla="*/ 2147483646 w 529"/>
              <a:gd name="T69" fmla="*/ 2147483646 h 580"/>
              <a:gd name="T70" fmla="*/ 2147483646 w 529"/>
              <a:gd name="T71" fmla="*/ 2147483646 h 5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9"/>
              <a:gd name="T109" fmla="*/ 0 h 580"/>
              <a:gd name="T110" fmla="*/ 529 w 529"/>
              <a:gd name="T111" fmla="*/ 580 h 5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9" h="580">
                <a:moveTo>
                  <a:pt x="357" y="20"/>
                </a:moveTo>
                <a:lnTo>
                  <a:pt x="403" y="53"/>
                </a:lnTo>
                <a:lnTo>
                  <a:pt x="428" y="94"/>
                </a:lnTo>
                <a:lnTo>
                  <a:pt x="451" y="138"/>
                </a:lnTo>
                <a:lnTo>
                  <a:pt x="464" y="161"/>
                </a:lnTo>
                <a:lnTo>
                  <a:pt x="464" y="186"/>
                </a:lnTo>
                <a:lnTo>
                  <a:pt x="453" y="216"/>
                </a:lnTo>
                <a:lnTo>
                  <a:pt x="476" y="239"/>
                </a:lnTo>
                <a:lnTo>
                  <a:pt x="511" y="301"/>
                </a:lnTo>
                <a:lnTo>
                  <a:pt x="529" y="334"/>
                </a:lnTo>
                <a:lnTo>
                  <a:pt x="529" y="346"/>
                </a:lnTo>
                <a:lnTo>
                  <a:pt x="526" y="357"/>
                </a:lnTo>
                <a:lnTo>
                  <a:pt x="510" y="361"/>
                </a:lnTo>
                <a:lnTo>
                  <a:pt x="487" y="362"/>
                </a:lnTo>
                <a:lnTo>
                  <a:pt x="475" y="366"/>
                </a:lnTo>
                <a:lnTo>
                  <a:pt x="476" y="391"/>
                </a:lnTo>
                <a:lnTo>
                  <a:pt x="483" y="421"/>
                </a:lnTo>
                <a:lnTo>
                  <a:pt x="469" y="437"/>
                </a:lnTo>
                <a:lnTo>
                  <a:pt x="473" y="459"/>
                </a:lnTo>
                <a:lnTo>
                  <a:pt x="462" y="472"/>
                </a:lnTo>
                <a:lnTo>
                  <a:pt x="452" y="511"/>
                </a:lnTo>
                <a:lnTo>
                  <a:pt x="436" y="523"/>
                </a:lnTo>
                <a:lnTo>
                  <a:pt x="411" y="523"/>
                </a:lnTo>
                <a:lnTo>
                  <a:pt x="375" y="517"/>
                </a:lnTo>
                <a:lnTo>
                  <a:pt x="339" y="511"/>
                </a:lnTo>
                <a:lnTo>
                  <a:pt x="342" y="580"/>
                </a:lnTo>
                <a:lnTo>
                  <a:pt x="60" y="488"/>
                </a:lnTo>
                <a:lnTo>
                  <a:pt x="83" y="435"/>
                </a:lnTo>
                <a:lnTo>
                  <a:pt x="78" y="394"/>
                </a:lnTo>
                <a:lnTo>
                  <a:pt x="0" y="316"/>
                </a:lnTo>
                <a:lnTo>
                  <a:pt x="0" y="111"/>
                </a:lnTo>
                <a:lnTo>
                  <a:pt x="52" y="55"/>
                </a:lnTo>
                <a:lnTo>
                  <a:pt x="117" y="25"/>
                </a:lnTo>
                <a:lnTo>
                  <a:pt x="186" y="0"/>
                </a:lnTo>
                <a:lnTo>
                  <a:pt x="276" y="13"/>
                </a:lnTo>
                <a:lnTo>
                  <a:pt x="357" y="20"/>
                </a:lnTo>
                <a:close/>
              </a:path>
            </a:pathLst>
          </a:custGeom>
          <a:solidFill>
            <a:srgbClr val="FFC080"/>
          </a:solidFill>
          <a:ln w="3175">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2" name="Freeform 150">
            <a:extLst>
              <a:ext uri="{FF2B5EF4-FFF2-40B4-BE49-F238E27FC236}">
                <a16:creationId xmlns:a16="http://schemas.microsoft.com/office/drawing/2014/main" id="{50DD22AD-441B-4A6D-BF67-04C8C881BAE9}"/>
              </a:ext>
            </a:extLst>
          </p:cNvPr>
          <p:cNvSpPr>
            <a:spLocks/>
          </p:cNvSpPr>
          <p:nvPr/>
        </p:nvSpPr>
        <p:spPr bwMode="auto">
          <a:xfrm>
            <a:off x="428625" y="3601819"/>
            <a:ext cx="9525" cy="1588"/>
          </a:xfrm>
          <a:custGeom>
            <a:avLst/>
            <a:gdLst>
              <a:gd name="T0" fmla="*/ 2147483646 w 30"/>
              <a:gd name="T1" fmla="*/ 2147483646 h 6"/>
              <a:gd name="T2" fmla="*/ 2147483646 w 30"/>
              <a:gd name="T3" fmla="*/ 2147483646 h 6"/>
              <a:gd name="T4" fmla="*/ 2147483646 w 30"/>
              <a:gd name="T5" fmla="*/ 2147483646 h 6"/>
              <a:gd name="T6" fmla="*/ 2147483646 w 30"/>
              <a:gd name="T7" fmla="*/ 2147483646 h 6"/>
              <a:gd name="T8" fmla="*/ 0 w 30"/>
              <a:gd name="T9" fmla="*/ 2147483646 h 6"/>
              <a:gd name="T10" fmla="*/ 2147483646 w 30"/>
              <a:gd name="T11" fmla="*/ 0 h 6"/>
              <a:gd name="T12" fmla="*/ 2147483646 w 30"/>
              <a:gd name="T13" fmla="*/ 2147483646 h 6"/>
              <a:gd name="T14" fmla="*/ 0 60000 65536"/>
              <a:gd name="T15" fmla="*/ 0 60000 65536"/>
              <a:gd name="T16" fmla="*/ 0 60000 65536"/>
              <a:gd name="T17" fmla="*/ 0 60000 65536"/>
              <a:gd name="T18" fmla="*/ 0 60000 65536"/>
              <a:gd name="T19" fmla="*/ 0 60000 65536"/>
              <a:gd name="T20" fmla="*/ 0 60000 65536"/>
              <a:gd name="T21" fmla="*/ 0 w 30"/>
              <a:gd name="T22" fmla="*/ 0 h 6"/>
              <a:gd name="T23" fmla="*/ 30 w 3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6">
                <a:moveTo>
                  <a:pt x="30" y="2"/>
                </a:moveTo>
                <a:lnTo>
                  <a:pt x="23" y="6"/>
                </a:lnTo>
                <a:lnTo>
                  <a:pt x="8" y="5"/>
                </a:lnTo>
                <a:lnTo>
                  <a:pt x="2" y="6"/>
                </a:lnTo>
                <a:lnTo>
                  <a:pt x="0" y="1"/>
                </a:lnTo>
                <a:lnTo>
                  <a:pt x="9" y="0"/>
                </a:lnTo>
                <a:lnTo>
                  <a:pt x="30"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3" name="Freeform 151">
            <a:extLst>
              <a:ext uri="{FF2B5EF4-FFF2-40B4-BE49-F238E27FC236}">
                <a16:creationId xmlns:a16="http://schemas.microsoft.com/office/drawing/2014/main" id="{D527B14B-6186-4445-8158-A9E17A7D72EE}"/>
              </a:ext>
            </a:extLst>
          </p:cNvPr>
          <p:cNvSpPr>
            <a:spLocks/>
          </p:cNvSpPr>
          <p:nvPr/>
        </p:nvSpPr>
        <p:spPr bwMode="auto">
          <a:xfrm>
            <a:off x="425450" y="3595469"/>
            <a:ext cx="3175" cy="6350"/>
          </a:xfrm>
          <a:custGeom>
            <a:avLst/>
            <a:gdLst>
              <a:gd name="T0" fmla="*/ 2147483646 w 11"/>
              <a:gd name="T1" fmla="*/ 0 h 22"/>
              <a:gd name="T2" fmla="*/ 2147483646 w 11"/>
              <a:gd name="T3" fmla="*/ 2147483646 h 22"/>
              <a:gd name="T4" fmla="*/ 2147483646 w 11"/>
              <a:gd name="T5" fmla="*/ 2147483646 h 22"/>
              <a:gd name="T6" fmla="*/ 2147483646 w 11"/>
              <a:gd name="T7" fmla="*/ 2147483646 h 22"/>
              <a:gd name="T8" fmla="*/ 0 w 11"/>
              <a:gd name="T9" fmla="*/ 2147483646 h 22"/>
              <a:gd name="T10" fmla="*/ 0 w 11"/>
              <a:gd name="T11" fmla="*/ 2147483646 h 22"/>
              <a:gd name="T12" fmla="*/ 2147483646 w 11"/>
              <a:gd name="T13" fmla="*/ 0 h 22"/>
              <a:gd name="T14" fmla="*/ 0 60000 65536"/>
              <a:gd name="T15" fmla="*/ 0 60000 65536"/>
              <a:gd name="T16" fmla="*/ 0 60000 65536"/>
              <a:gd name="T17" fmla="*/ 0 60000 65536"/>
              <a:gd name="T18" fmla="*/ 0 60000 65536"/>
              <a:gd name="T19" fmla="*/ 0 60000 65536"/>
              <a:gd name="T20" fmla="*/ 0 60000 65536"/>
              <a:gd name="T21" fmla="*/ 0 w 11"/>
              <a:gd name="T22" fmla="*/ 0 h 22"/>
              <a:gd name="T23" fmla="*/ 11 w 1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2">
                <a:moveTo>
                  <a:pt x="11" y="0"/>
                </a:moveTo>
                <a:lnTo>
                  <a:pt x="3" y="6"/>
                </a:lnTo>
                <a:lnTo>
                  <a:pt x="3" y="12"/>
                </a:lnTo>
                <a:lnTo>
                  <a:pt x="2" y="22"/>
                </a:lnTo>
                <a:lnTo>
                  <a:pt x="0" y="8"/>
                </a:lnTo>
                <a:lnTo>
                  <a:pt x="0" y="1"/>
                </a:lnTo>
                <a:lnTo>
                  <a:pt x="1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4" name="Freeform 152">
            <a:extLst>
              <a:ext uri="{FF2B5EF4-FFF2-40B4-BE49-F238E27FC236}">
                <a16:creationId xmlns:a16="http://schemas.microsoft.com/office/drawing/2014/main" id="{B0AA7494-1288-4F33-B17B-F4A5ABFAB127}"/>
              </a:ext>
            </a:extLst>
          </p:cNvPr>
          <p:cNvSpPr>
            <a:spLocks/>
          </p:cNvSpPr>
          <p:nvPr/>
        </p:nvSpPr>
        <p:spPr bwMode="auto">
          <a:xfrm>
            <a:off x="417513" y="3573244"/>
            <a:ext cx="4762" cy="12700"/>
          </a:xfrm>
          <a:custGeom>
            <a:avLst/>
            <a:gdLst>
              <a:gd name="T0" fmla="*/ 0 w 13"/>
              <a:gd name="T1" fmla="*/ 0 h 42"/>
              <a:gd name="T2" fmla="*/ 2147483646 w 13"/>
              <a:gd name="T3" fmla="*/ 2147483646 h 42"/>
              <a:gd name="T4" fmla="*/ 2147483646 w 13"/>
              <a:gd name="T5" fmla="*/ 2147483646 h 42"/>
              <a:gd name="T6" fmla="*/ 2147483646 w 13"/>
              <a:gd name="T7" fmla="*/ 2147483646 h 42"/>
              <a:gd name="T8" fmla="*/ 0 w 13"/>
              <a:gd name="T9" fmla="*/ 0 h 42"/>
              <a:gd name="T10" fmla="*/ 0 60000 65536"/>
              <a:gd name="T11" fmla="*/ 0 60000 65536"/>
              <a:gd name="T12" fmla="*/ 0 60000 65536"/>
              <a:gd name="T13" fmla="*/ 0 60000 65536"/>
              <a:gd name="T14" fmla="*/ 0 60000 65536"/>
              <a:gd name="T15" fmla="*/ 0 w 13"/>
              <a:gd name="T16" fmla="*/ 0 h 42"/>
              <a:gd name="T17" fmla="*/ 13 w 13"/>
              <a:gd name="T18" fmla="*/ 42 h 42"/>
            </a:gdLst>
            <a:ahLst/>
            <a:cxnLst>
              <a:cxn ang="T10">
                <a:pos x="T0" y="T1"/>
              </a:cxn>
              <a:cxn ang="T11">
                <a:pos x="T2" y="T3"/>
              </a:cxn>
              <a:cxn ang="T12">
                <a:pos x="T4" y="T5"/>
              </a:cxn>
              <a:cxn ang="T13">
                <a:pos x="T6" y="T7"/>
              </a:cxn>
              <a:cxn ang="T14">
                <a:pos x="T8" y="T9"/>
              </a:cxn>
            </a:cxnLst>
            <a:rect l="T15" t="T16" r="T17" b="T18"/>
            <a:pathLst>
              <a:path w="13" h="42">
                <a:moveTo>
                  <a:pt x="0" y="0"/>
                </a:moveTo>
                <a:lnTo>
                  <a:pt x="9" y="24"/>
                </a:lnTo>
                <a:lnTo>
                  <a:pt x="13" y="42"/>
                </a:lnTo>
                <a:lnTo>
                  <a:pt x="6" y="30"/>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5" name="Freeform 153">
            <a:extLst>
              <a:ext uri="{FF2B5EF4-FFF2-40B4-BE49-F238E27FC236}">
                <a16:creationId xmlns:a16="http://schemas.microsoft.com/office/drawing/2014/main" id="{0CE2BDF3-C0AD-43C6-A705-8944FBF5C81F}"/>
              </a:ext>
            </a:extLst>
          </p:cNvPr>
          <p:cNvSpPr>
            <a:spLocks/>
          </p:cNvSpPr>
          <p:nvPr/>
        </p:nvSpPr>
        <p:spPr bwMode="auto">
          <a:xfrm>
            <a:off x="400050" y="3558957"/>
            <a:ext cx="19050" cy="11112"/>
          </a:xfrm>
          <a:custGeom>
            <a:avLst/>
            <a:gdLst>
              <a:gd name="T0" fmla="*/ 2147483646 w 56"/>
              <a:gd name="T1" fmla="*/ 0 h 36"/>
              <a:gd name="T2" fmla="*/ 2147483646 w 56"/>
              <a:gd name="T3" fmla="*/ 2147483646 h 36"/>
              <a:gd name="T4" fmla="*/ 2147483646 w 56"/>
              <a:gd name="T5" fmla="*/ 2147483646 h 36"/>
              <a:gd name="T6" fmla="*/ 2147483646 w 56"/>
              <a:gd name="T7" fmla="*/ 2147483646 h 36"/>
              <a:gd name="T8" fmla="*/ 2147483646 w 56"/>
              <a:gd name="T9" fmla="*/ 2147483646 h 36"/>
              <a:gd name="T10" fmla="*/ 2147483646 w 56"/>
              <a:gd name="T11" fmla="*/ 2147483646 h 36"/>
              <a:gd name="T12" fmla="*/ 2147483646 w 56"/>
              <a:gd name="T13" fmla="*/ 2147483646 h 36"/>
              <a:gd name="T14" fmla="*/ 2147483646 w 56"/>
              <a:gd name="T15" fmla="*/ 2147483646 h 36"/>
              <a:gd name="T16" fmla="*/ 0 w 56"/>
              <a:gd name="T17" fmla="*/ 2147483646 h 36"/>
              <a:gd name="T18" fmla="*/ 2147483646 w 56"/>
              <a:gd name="T19" fmla="*/ 2147483646 h 36"/>
              <a:gd name="T20" fmla="*/ 2147483646 w 56"/>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36"/>
              <a:gd name="T35" fmla="*/ 56 w 56"/>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36">
                <a:moveTo>
                  <a:pt x="56" y="0"/>
                </a:moveTo>
                <a:lnTo>
                  <a:pt x="45" y="20"/>
                </a:lnTo>
                <a:lnTo>
                  <a:pt x="47" y="26"/>
                </a:lnTo>
                <a:lnTo>
                  <a:pt x="47" y="29"/>
                </a:lnTo>
                <a:lnTo>
                  <a:pt x="51" y="36"/>
                </a:lnTo>
                <a:lnTo>
                  <a:pt x="43" y="24"/>
                </a:lnTo>
                <a:lnTo>
                  <a:pt x="32" y="24"/>
                </a:lnTo>
                <a:lnTo>
                  <a:pt x="20" y="20"/>
                </a:lnTo>
                <a:lnTo>
                  <a:pt x="0" y="19"/>
                </a:lnTo>
                <a:lnTo>
                  <a:pt x="20" y="7"/>
                </a:lnTo>
                <a:lnTo>
                  <a:pt x="56"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6" name="Freeform 154">
            <a:extLst>
              <a:ext uri="{FF2B5EF4-FFF2-40B4-BE49-F238E27FC236}">
                <a16:creationId xmlns:a16="http://schemas.microsoft.com/office/drawing/2014/main" id="{220099FC-DE07-426B-A4CC-1A0E26284F35}"/>
              </a:ext>
            </a:extLst>
          </p:cNvPr>
          <p:cNvSpPr>
            <a:spLocks/>
          </p:cNvSpPr>
          <p:nvPr/>
        </p:nvSpPr>
        <p:spPr bwMode="auto">
          <a:xfrm>
            <a:off x="392113" y="3541494"/>
            <a:ext cx="31750" cy="11113"/>
          </a:xfrm>
          <a:custGeom>
            <a:avLst/>
            <a:gdLst>
              <a:gd name="T0" fmla="*/ 2147483646 w 96"/>
              <a:gd name="T1" fmla="*/ 2147483646 h 34"/>
              <a:gd name="T2" fmla="*/ 2147483646 w 96"/>
              <a:gd name="T3" fmla="*/ 2147483646 h 34"/>
              <a:gd name="T4" fmla="*/ 2147483646 w 96"/>
              <a:gd name="T5" fmla="*/ 2147483646 h 34"/>
              <a:gd name="T6" fmla="*/ 2147483646 w 96"/>
              <a:gd name="T7" fmla="*/ 2147483646 h 34"/>
              <a:gd name="T8" fmla="*/ 2147483646 w 96"/>
              <a:gd name="T9" fmla="*/ 2147483646 h 34"/>
              <a:gd name="T10" fmla="*/ 2147483646 w 96"/>
              <a:gd name="T11" fmla="*/ 2147483646 h 34"/>
              <a:gd name="T12" fmla="*/ 0 w 96"/>
              <a:gd name="T13" fmla="*/ 2147483646 h 34"/>
              <a:gd name="T14" fmla="*/ 2147483646 w 96"/>
              <a:gd name="T15" fmla="*/ 2147483646 h 34"/>
              <a:gd name="T16" fmla="*/ 2147483646 w 96"/>
              <a:gd name="T17" fmla="*/ 2147483646 h 34"/>
              <a:gd name="T18" fmla="*/ 2147483646 w 96"/>
              <a:gd name="T19" fmla="*/ 0 h 34"/>
              <a:gd name="T20" fmla="*/ 2147483646 w 96"/>
              <a:gd name="T21" fmla="*/ 2147483646 h 34"/>
              <a:gd name="T22" fmla="*/ 2147483646 w 96"/>
              <a:gd name="T23" fmla="*/ 2147483646 h 34"/>
              <a:gd name="T24" fmla="*/ 2147483646 w 96"/>
              <a:gd name="T25" fmla="*/ 2147483646 h 34"/>
              <a:gd name="T26" fmla="*/ 2147483646 w 96"/>
              <a:gd name="T27" fmla="*/ 2147483646 h 34"/>
              <a:gd name="T28" fmla="*/ 2147483646 w 96"/>
              <a:gd name="T29" fmla="*/ 2147483646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
              <a:gd name="T46" fmla="*/ 0 h 34"/>
              <a:gd name="T47" fmla="*/ 96 w 96"/>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 h="34">
                <a:moveTo>
                  <a:pt x="96" y="17"/>
                </a:moveTo>
                <a:lnTo>
                  <a:pt x="92" y="29"/>
                </a:lnTo>
                <a:lnTo>
                  <a:pt x="81" y="34"/>
                </a:lnTo>
                <a:lnTo>
                  <a:pt x="66" y="24"/>
                </a:lnTo>
                <a:lnTo>
                  <a:pt x="47" y="17"/>
                </a:lnTo>
                <a:lnTo>
                  <a:pt x="15" y="17"/>
                </a:lnTo>
                <a:lnTo>
                  <a:pt x="0" y="18"/>
                </a:lnTo>
                <a:lnTo>
                  <a:pt x="24" y="9"/>
                </a:lnTo>
                <a:lnTo>
                  <a:pt x="41" y="4"/>
                </a:lnTo>
                <a:lnTo>
                  <a:pt x="39" y="0"/>
                </a:lnTo>
                <a:lnTo>
                  <a:pt x="56" y="7"/>
                </a:lnTo>
                <a:lnTo>
                  <a:pt x="54" y="2"/>
                </a:lnTo>
                <a:lnTo>
                  <a:pt x="68" y="9"/>
                </a:lnTo>
                <a:lnTo>
                  <a:pt x="79" y="9"/>
                </a:lnTo>
                <a:lnTo>
                  <a:pt x="96" y="1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7" name="Freeform 155">
            <a:extLst>
              <a:ext uri="{FF2B5EF4-FFF2-40B4-BE49-F238E27FC236}">
                <a16:creationId xmlns:a16="http://schemas.microsoft.com/office/drawing/2014/main" id="{3FC27D67-9D6E-4160-B4DE-651BF66DF947}"/>
              </a:ext>
            </a:extLst>
          </p:cNvPr>
          <p:cNvSpPr>
            <a:spLocks/>
          </p:cNvSpPr>
          <p:nvPr/>
        </p:nvSpPr>
        <p:spPr bwMode="auto">
          <a:xfrm>
            <a:off x="336550" y="3557369"/>
            <a:ext cx="17463" cy="34925"/>
          </a:xfrm>
          <a:custGeom>
            <a:avLst/>
            <a:gdLst>
              <a:gd name="T0" fmla="*/ 2147483646 w 56"/>
              <a:gd name="T1" fmla="*/ 2147483646 h 113"/>
              <a:gd name="T2" fmla="*/ 2147483646 w 56"/>
              <a:gd name="T3" fmla="*/ 2147483646 h 113"/>
              <a:gd name="T4" fmla="*/ 2147483646 w 56"/>
              <a:gd name="T5" fmla="*/ 2147483646 h 113"/>
              <a:gd name="T6" fmla="*/ 2147483646 w 56"/>
              <a:gd name="T7" fmla="*/ 2147483646 h 113"/>
              <a:gd name="T8" fmla="*/ 2147483646 w 56"/>
              <a:gd name="T9" fmla="*/ 2147483646 h 113"/>
              <a:gd name="T10" fmla="*/ 2147483646 w 56"/>
              <a:gd name="T11" fmla="*/ 2147483646 h 113"/>
              <a:gd name="T12" fmla="*/ 2147483646 w 56"/>
              <a:gd name="T13" fmla="*/ 2147483646 h 113"/>
              <a:gd name="T14" fmla="*/ 2147483646 w 56"/>
              <a:gd name="T15" fmla="*/ 2147483646 h 113"/>
              <a:gd name="T16" fmla="*/ 2147483646 w 56"/>
              <a:gd name="T17" fmla="*/ 2147483646 h 113"/>
              <a:gd name="T18" fmla="*/ 2147483646 w 56"/>
              <a:gd name="T19" fmla="*/ 2147483646 h 113"/>
              <a:gd name="T20" fmla="*/ 2147483646 w 56"/>
              <a:gd name="T21" fmla="*/ 2147483646 h 113"/>
              <a:gd name="T22" fmla="*/ 2147483646 w 56"/>
              <a:gd name="T23" fmla="*/ 2147483646 h 113"/>
              <a:gd name="T24" fmla="*/ 2147483646 w 56"/>
              <a:gd name="T25" fmla="*/ 2147483646 h 113"/>
              <a:gd name="T26" fmla="*/ 2147483646 w 56"/>
              <a:gd name="T27" fmla="*/ 2147483646 h 113"/>
              <a:gd name="T28" fmla="*/ 2147483646 w 56"/>
              <a:gd name="T29" fmla="*/ 2147483646 h 113"/>
              <a:gd name="T30" fmla="*/ 2147483646 w 56"/>
              <a:gd name="T31" fmla="*/ 2147483646 h 113"/>
              <a:gd name="T32" fmla="*/ 2147483646 w 56"/>
              <a:gd name="T33" fmla="*/ 2147483646 h 113"/>
              <a:gd name="T34" fmla="*/ 0 w 56"/>
              <a:gd name="T35" fmla="*/ 2147483646 h 113"/>
              <a:gd name="T36" fmla="*/ 2147483646 w 56"/>
              <a:gd name="T37" fmla="*/ 2147483646 h 113"/>
              <a:gd name="T38" fmla="*/ 2147483646 w 56"/>
              <a:gd name="T39" fmla="*/ 2147483646 h 113"/>
              <a:gd name="T40" fmla="*/ 2147483646 w 56"/>
              <a:gd name="T41" fmla="*/ 0 h 113"/>
              <a:gd name="T42" fmla="*/ 2147483646 w 56"/>
              <a:gd name="T43" fmla="*/ 2147483646 h 113"/>
              <a:gd name="T44" fmla="*/ 2147483646 w 56"/>
              <a:gd name="T45" fmla="*/ 2147483646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13"/>
              <a:gd name="T71" fmla="*/ 56 w 56"/>
              <a:gd name="T72" fmla="*/ 113 h 1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13">
                <a:moveTo>
                  <a:pt x="56" y="21"/>
                </a:moveTo>
                <a:lnTo>
                  <a:pt x="39" y="8"/>
                </a:lnTo>
                <a:lnTo>
                  <a:pt x="19" y="11"/>
                </a:lnTo>
                <a:lnTo>
                  <a:pt x="8" y="29"/>
                </a:lnTo>
                <a:lnTo>
                  <a:pt x="6" y="55"/>
                </a:lnTo>
                <a:lnTo>
                  <a:pt x="8" y="75"/>
                </a:lnTo>
                <a:lnTo>
                  <a:pt x="15" y="91"/>
                </a:lnTo>
                <a:lnTo>
                  <a:pt x="24" y="66"/>
                </a:lnTo>
                <a:lnTo>
                  <a:pt x="35" y="52"/>
                </a:lnTo>
                <a:lnTo>
                  <a:pt x="53" y="42"/>
                </a:lnTo>
                <a:lnTo>
                  <a:pt x="38" y="62"/>
                </a:lnTo>
                <a:lnTo>
                  <a:pt x="22" y="79"/>
                </a:lnTo>
                <a:lnTo>
                  <a:pt x="21" y="95"/>
                </a:lnTo>
                <a:lnTo>
                  <a:pt x="28" y="110"/>
                </a:lnTo>
                <a:lnTo>
                  <a:pt x="37" y="113"/>
                </a:lnTo>
                <a:lnTo>
                  <a:pt x="14" y="107"/>
                </a:lnTo>
                <a:lnTo>
                  <a:pt x="2" y="83"/>
                </a:lnTo>
                <a:lnTo>
                  <a:pt x="0" y="52"/>
                </a:lnTo>
                <a:lnTo>
                  <a:pt x="2" y="24"/>
                </a:lnTo>
                <a:lnTo>
                  <a:pt x="15" y="5"/>
                </a:lnTo>
                <a:lnTo>
                  <a:pt x="32" y="0"/>
                </a:lnTo>
                <a:lnTo>
                  <a:pt x="48" y="3"/>
                </a:lnTo>
                <a:lnTo>
                  <a:pt x="56" y="2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8" name="Freeform 156">
            <a:extLst>
              <a:ext uri="{FF2B5EF4-FFF2-40B4-BE49-F238E27FC236}">
                <a16:creationId xmlns:a16="http://schemas.microsoft.com/office/drawing/2014/main" id="{0268271E-68F6-442B-B3EA-B62032289539}"/>
              </a:ext>
            </a:extLst>
          </p:cNvPr>
          <p:cNvSpPr>
            <a:spLocks/>
          </p:cNvSpPr>
          <p:nvPr/>
        </p:nvSpPr>
        <p:spPr bwMode="auto">
          <a:xfrm>
            <a:off x="330200" y="3551019"/>
            <a:ext cx="28575" cy="49213"/>
          </a:xfrm>
          <a:custGeom>
            <a:avLst/>
            <a:gdLst>
              <a:gd name="T0" fmla="*/ 2147483646 w 91"/>
              <a:gd name="T1" fmla="*/ 2147483646 h 153"/>
              <a:gd name="T2" fmla="*/ 2147483646 w 91"/>
              <a:gd name="T3" fmla="*/ 2147483646 h 153"/>
              <a:gd name="T4" fmla="*/ 2147483646 w 91"/>
              <a:gd name="T5" fmla="*/ 2147483646 h 153"/>
              <a:gd name="T6" fmla="*/ 2147483646 w 91"/>
              <a:gd name="T7" fmla="*/ 2147483646 h 153"/>
              <a:gd name="T8" fmla="*/ 2147483646 w 91"/>
              <a:gd name="T9" fmla="*/ 2147483646 h 153"/>
              <a:gd name="T10" fmla="*/ 2147483646 w 91"/>
              <a:gd name="T11" fmla="*/ 2147483646 h 153"/>
              <a:gd name="T12" fmla="*/ 2147483646 w 91"/>
              <a:gd name="T13" fmla="*/ 2147483646 h 153"/>
              <a:gd name="T14" fmla="*/ 2147483646 w 91"/>
              <a:gd name="T15" fmla="*/ 2147483646 h 153"/>
              <a:gd name="T16" fmla="*/ 2147483646 w 91"/>
              <a:gd name="T17" fmla="*/ 2147483646 h 153"/>
              <a:gd name="T18" fmla="*/ 2147483646 w 91"/>
              <a:gd name="T19" fmla="*/ 2147483646 h 153"/>
              <a:gd name="T20" fmla="*/ 2147483646 w 91"/>
              <a:gd name="T21" fmla="*/ 2147483646 h 153"/>
              <a:gd name="T22" fmla="*/ 2147483646 w 91"/>
              <a:gd name="T23" fmla="*/ 2147483646 h 153"/>
              <a:gd name="T24" fmla="*/ 2147483646 w 91"/>
              <a:gd name="T25" fmla="*/ 2147483646 h 153"/>
              <a:gd name="T26" fmla="*/ 2147483646 w 91"/>
              <a:gd name="T27" fmla="*/ 2147483646 h 153"/>
              <a:gd name="T28" fmla="*/ 2147483646 w 91"/>
              <a:gd name="T29" fmla="*/ 2147483646 h 153"/>
              <a:gd name="T30" fmla="*/ 2147483646 w 91"/>
              <a:gd name="T31" fmla="*/ 2147483646 h 153"/>
              <a:gd name="T32" fmla="*/ 2147483646 w 91"/>
              <a:gd name="T33" fmla="*/ 2147483646 h 153"/>
              <a:gd name="T34" fmla="*/ 2147483646 w 91"/>
              <a:gd name="T35" fmla="*/ 2147483646 h 153"/>
              <a:gd name="T36" fmla="*/ 2147483646 w 91"/>
              <a:gd name="T37" fmla="*/ 2147483646 h 153"/>
              <a:gd name="T38" fmla="*/ 0 w 91"/>
              <a:gd name="T39" fmla="*/ 2147483646 h 153"/>
              <a:gd name="T40" fmla="*/ 0 w 91"/>
              <a:gd name="T41" fmla="*/ 2147483646 h 153"/>
              <a:gd name="T42" fmla="*/ 2147483646 w 91"/>
              <a:gd name="T43" fmla="*/ 2147483646 h 153"/>
              <a:gd name="T44" fmla="*/ 2147483646 w 91"/>
              <a:gd name="T45" fmla="*/ 2147483646 h 153"/>
              <a:gd name="T46" fmla="*/ 2147483646 w 91"/>
              <a:gd name="T47" fmla="*/ 0 h 153"/>
              <a:gd name="T48" fmla="*/ 2147483646 w 91"/>
              <a:gd name="T49" fmla="*/ 2147483646 h 153"/>
              <a:gd name="T50" fmla="*/ 2147483646 w 91"/>
              <a:gd name="T51" fmla="*/ 2147483646 h 153"/>
              <a:gd name="T52" fmla="*/ 2147483646 w 91"/>
              <a:gd name="T53" fmla="*/ 2147483646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1"/>
              <a:gd name="T82" fmla="*/ 0 h 153"/>
              <a:gd name="T83" fmla="*/ 91 w 91"/>
              <a:gd name="T84" fmla="*/ 153 h 15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1" h="153">
                <a:moveTo>
                  <a:pt x="91" y="38"/>
                </a:moveTo>
                <a:lnTo>
                  <a:pt x="76" y="13"/>
                </a:lnTo>
                <a:lnTo>
                  <a:pt x="54" y="7"/>
                </a:lnTo>
                <a:lnTo>
                  <a:pt x="24" y="12"/>
                </a:lnTo>
                <a:lnTo>
                  <a:pt x="14" y="25"/>
                </a:lnTo>
                <a:lnTo>
                  <a:pt x="7" y="48"/>
                </a:lnTo>
                <a:lnTo>
                  <a:pt x="7" y="66"/>
                </a:lnTo>
                <a:lnTo>
                  <a:pt x="11" y="79"/>
                </a:lnTo>
                <a:lnTo>
                  <a:pt x="11" y="98"/>
                </a:lnTo>
                <a:lnTo>
                  <a:pt x="15" y="120"/>
                </a:lnTo>
                <a:lnTo>
                  <a:pt x="34" y="142"/>
                </a:lnTo>
                <a:lnTo>
                  <a:pt x="47" y="142"/>
                </a:lnTo>
                <a:lnTo>
                  <a:pt x="63" y="142"/>
                </a:lnTo>
                <a:lnTo>
                  <a:pt x="63" y="144"/>
                </a:lnTo>
                <a:lnTo>
                  <a:pt x="51" y="153"/>
                </a:lnTo>
                <a:lnTo>
                  <a:pt x="36" y="151"/>
                </a:lnTo>
                <a:lnTo>
                  <a:pt x="19" y="144"/>
                </a:lnTo>
                <a:lnTo>
                  <a:pt x="6" y="121"/>
                </a:lnTo>
                <a:lnTo>
                  <a:pt x="5" y="86"/>
                </a:lnTo>
                <a:lnTo>
                  <a:pt x="0" y="62"/>
                </a:lnTo>
                <a:lnTo>
                  <a:pt x="0" y="41"/>
                </a:lnTo>
                <a:lnTo>
                  <a:pt x="9" y="23"/>
                </a:lnTo>
                <a:lnTo>
                  <a:pt x="18" y="7"/>
                </a:lnTo>
                <a:lnTo>
                  <a:pt x="42" y="0"/>
                </a:lnTo>
                <a:lnTo>
                  <a:pt x="76" y="5"/>
                </a:lnTo>
                <a:lnTo>
                  <a:pt x="89" y="13"/>
                </a:lnTo>
                <a:lnTo>
                  <a:pt x="91" y="3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59" name="Freeform 157">
            <a:extLst>
              <a:ext uri="{FF2B5EF4-FFF2-40B4-BE49-F238E27FC236}">
                <a16:creationId xmlns:a16="http://schemas.microsoft.com/office/drawing/2014/main" id="{BE6307F9-275E-49FA-8181-8D490BF005D8}"/>
              </a:ext>
            </a:extLst>
          </p:cNvPr>
          <p:cNvSpPr>
            <a:spLocks/>
          </p:cNvSpPr>
          <p:nvPr/>
        </p:nvSpPr>
        <p:spPr bwMode="auto">
          <a:xfrm>
            <a:off x="347663" y="3603407"/>
            <a:ext cx="26987" cy="41275"/>
          </a:xfrm>
          <a:custGeom>
            <a:avLst/>
            <a:gdLst>
              <a:gd name="T0" fmla="*/ 0 w 83"/>
              <a:gd name="T1" fmla="*/ 0 h 127"/>
              <a:gd name="T2" fmla="*/ 2147483646 w 83"/>
              <a:gd name="T3" fmla="*/ 2147483646 h 127"/>
              <a:gd name="T4" fmla="*/ 2147483646 w 83"/>
              <a:gd name="T5" fmla="*/ 2147483646 h 127"/>
              <a:gd name="T6" fmla="*/ 2147483646 w 83"/>
              <a:gd name="T7" fmla="*/ 2147483646 h 127"/>
              <a:gd name="T8" fmla="*/ 2147483646 w 83"/>
              <a:gd name="T9" fmla="*/ 2147483646 h 127"/>
              <a:gd name="T10" fmla="*/ 2147483646 w 83"/>
              <a:gd name="T11" fmla="*/ 2147483646 h 127"/>
              <a:gd name="T12" fmla="*/ 2147483646 w 83"/>
              <a:gd name="T13" fmla="*/ 2147483646 h 127"/>
              <a:gd name="T14" fmla="*/ 2147483646 w 83"/>
              <a:gd name="T15" fmla="*/ 2147483646 h 127"/>
              <a:gd name="T16" fmla="*/ 2147483646 w 83"/>
              <a:gd name="T17" fmla="*/ 2147483646 h 127"/>
              <a:gd name="T18" fmla="*/ 0 w 83"/>
              <a:gd name="T19" fmla="*/ 0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27"/>
              <a:gd name="T32" fmla="*/ 83 w 83"/>
              <a:gd name="T33" fmla="*/ 127 h 1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27">
                <a:moveTo>
                  <a:pt x="0" y="0"/>
                </a:moveTo>
                <a:lnTo>
                  <a:pt x="10" y="27"/>
                </a:lnTo>
                <a:lnTo>
                  <a:pt x="27" y="57"/>
                </a:lnTo>
                <a:lnTo>
                  <a:pt x="45" y="83"/>
                </a:lnTo>
                <a:lnTo>
                  <a:pt x="70" y="116"/>
                </a:lnTo>
                <a:lnTo>
                  <a:pt x="83" y="127"/>
                </a:lnTo>
                <a:lnTo>
                  <a:pt x="55" y="113"/>
                </a:lnTo>
                <a:lnTo>
                  <a:pt x="33" y="82"/>
                </a:lnTo>
                <a:lnTo>
                  <a:pt x="12" y="46"/>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0" name="Freeform 158">
            <a:extLst>
              <a:ext uri="{FF2B5EF4-FFF2-40B4-BE49-F238E27FC236}">
                <a16:creationId xmlns:a16="http://schemas.microsoft.com/office/drawing/2014/main" id="{B506C9FD-020F-46A4-B7F2-97DEE9C4BE72}"/>
              </a:ext>
            </a:extLst>
          </p:cNvPr>
          <p:cNvSpPr>
            <a:spLocks/>
          </p:cNvSpPr>
          <p:nvPr/>
        </p:nvSpPr>
        <p:spPr bwMode="auto">
          <a:xfrm>
            <a:off x="266700" y="3465294"/>
            <a:ext cx="150813" cy="152400"/>
          </a:xfrm>
          <a:custGeom>
            <a:avLst/>
            <a:gdLst>
              <a:gd name="T0" fmla="*/ 2147483646 w 478"/>
              <a:gd name="T1" fmla="*/ 2147483646 h 480"/>
              <a:gd name="T2" fmla="*/ 2147483646 w 478"/>
              <a:gd name="T3" fmla="*/ 2147483646 h 480"/>
              <a:gd name="T4" fmla="*/ 2147483646 w 478"/>
              <a:gd name="T5" fmla="*/ 2147483646 h 480"/>
              <a:gd name="T6" fmla="*/ 2147483646 w 478"/>
              <a:gd name="T7" fmla="*/ 2147483646 h 480"/>
              <a:gd name="T8" fmla="*/ 2147483646 w 478"/>
              <a:gd name="T9" fmla="*/ 2147483646 h 480"/>
              <a:gd name="T10" fmla="*/ 2147483646 w 478"/>
              <a:gd name="T11" fmla="*/ 2147483646 h 480"/>
              <a:gd name="T12" fmla="*/ 2147483646 w 478"/>
              <a:gd name="T13" fmla="*/ 2147483646 h 480"/>
              <a:gd name="T14" fmla="*/ 2147483646 w 478"/>
              <a:gd name="T15" fmla="*/ 2147483646 h 480"/>
              <a:gd name="T16" fmla="*/ 2147483646 w 478"/>
              <a:gd name="T17" fmla="*/ 2147483646 h 480"/>
              <a:gd name="T18" fmla="*/ 2147483646 w 478"/>
              <a:gd name="T19" fmla="*/ 2147483646 h 480"/>
              <a:gd name="T20" fmla="*/ 2147483646 w 478"/>
              <a:gd name="T21" fmla="*/ 2147483646 h 480"/>
              <a:gd name="T22" fmla="*/ 2147483646 w 478"/>
              <a:gd name="T23" fmla="*/ 2147483646 h 480"/>
              <a:gd name="T24" fmla="*/ 2147483646 w 478"/>
              <a:gd name="T25" fmla="*/ 2147483646 h 480"/>
              <a:gd name="T26" fmla="*/ 2147483646 w 478"/>
              <a:gd name="T27" fmla="*/ 2147483646 h 480"/>
              <a:gd name="T28" fmla="*/ 2147483646 w 478"/>
              <a:gd name="T29" fmla="*/ 2147483646 h 480"/>
              <a:gd name="T30" fmla="*/ 2147483646 w 478"/>
              <a:gd name="T31" fmla="*/ 2147483646 h 480"/>
              <a:gd name="T32" fmla="*/ 2147483646 w 478"/>
              <a:gd name="T33" fmla="*/ 2147483646 h 480"/>
              <a:gd name="T34" fmla="*/ 2147483646 w 478"/>
              <a:gd name="T35" fmla="*/ 2147483646 h 480"/>
              <a:gd name="T36" fmla="*/ 2147483646 w 478"/>
              <a:gd name="T37" fmla="*/ 2147483646 h 480"/>
              <a:gd name="T38" fmla="*/ 2147483646 w 478"/>
              <a:gd name="T39" fmla="*/ 2147483646 h 480"/>
              <a:gd name="T40" fmla="*/ 2147483646 w 478"/>
              <a:gd name="T41" fmla="*/ 2147483646 h 480"/>
              <a:gd name="T42" fmla="*/ 2147483646 w 478"/>
              <a:gd name="T43" fmla="*/ 2147483646 h 480"/>
              <a:gd name="T44" fmla="*/ 2147483646 w 478"/>
              <a:gd name="T45" fmla="*/ 2147483646 h 480"/>
              <a:gd name="T46" fmla="*/ 2147483646 w 478"/>
              <a:gd name="T47" fmla="*/ 2147483646 h 480"/>
              <a:gd name="T48" fmla="*/ 2147483646 w 478"/>
              <a:gd name="T49" fmla="*/ 2147483646 h 480"/>
              <a:gd name="T50" fmla="*/ 0 w 478"/>
              <a:gd name="T51" fmla="*/ 2147483646 h 480"/>
              <a:gd name="T52" fmla="*/ 2147483646 w 478"/>
              <a:gd name="T53" fmla="*/ 2147483646 h 480"/>
              <a:gd name="T54" fmla="*/ 2147483646 w 478"/>
              <a:gd name="T55" fmla="*/ 2147483646 h 480"/>
              <a:gd name="T56" fmla="*/ 2147483646 w 478"/>
              <a:gd name="T57" fmla="*/ 2147483646 h 480"/>
              <a:gd name="T58" fmla="*/ 2147483646 w 478"/>
              <a:gd name="T59" fmla="*/ 2147483646 h 480"/>
              <a:gd name="T60" fmla="*/ 2147483646 w 478"/>
              <a:gd name="T61" fmla="*/ 0 h 480"/>
              <a:gd name="T62" fmla="*/ 2147483646 w 478"/>
              <a:gd name="T63" fmla="*/ 2147483646 h 480"/>
              <a:gd name="T64" fmla="*/ 2147483646 w 478"/>
              <a:gd name="T65" fmla="*/ 2147483646 h 480"/>
              <a:gd name="T66" fmla="*/ 2147483646 w 478"/>
              <a:gd name="T67" fmla="*/ 2147483646 h 480"/>
              <a:gd name="T68" fmla="*/ 2147483646 w 478"/>
              <a:gd name="T69" fmla="*/ 2147483646 h 480"/>
              <a:gd name="T70" fmla="*/ 2147483646 w 478"/>
              <a:gd name="T71" fmla="*/ 2147483646 h 480"/>
              <a:gd name="T72" fmla="*/ 2147483646 w 478"/>
              <a:gd name="T73" fmla="*/ 2147483646 h 480"/>
              <a:gd name="T74" fmla="*/ 2147483646 w 478"/>
              <a:gd name="T75" fmla="*/ 2147483646 h 4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8"/>
              <a:gd name="T115" fmla="*/ 0 h 480"/>
              <a:gd name="T116" fmla="*/ 478 w 478"/>
              <a:gd name="T117" fmla="*/ 480 h 4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8" h="480">
                <a:moveTo>
                  <a:pt x="440" y="138"/>
                </a:moveTo>
                <a:lnTo>
                  <a:pt x="367" y="127"/>
                </a:lnTo>
                <a:lnTo>
                  <a:pt x="320" y="133"/>
                </a:lnTo>
                <a:lnTo>
                  <a:pt x="290" y="168"/>
                </a:lnTo>
                <a:lnTo>
                  <a:pt x="308" y="209"/>
                </a:lnTo>
                <a:lnTo>
                  <a:pt x="331" y="224"/>
                </a:lnTo>
                <a:lnTo>
                  <a:pt x="338" y="262"/>
                </a:lnTo>
                <a:lnTo>
                  <a:pt x="324" y="287"/>
                </a:lnTo>
                <a:lnTo>
                  <a:pt x="335" y="325"/>
                </a:lnTo>
                <a:lnTo>
                  <a:pt x="306" y="325"/>
                </a:lnTo>
                <a:lnTo>
                  <a:pt x="298" y="282"/>
                </a:lnTo>
                <a:lnTo>
                  <a:pt x="280" y="262"/>
                </a:lnTo>
                <a:lnTo>
                  <a:pt x="243" y="262"/>
                </a:lnTo>
                <a:lnTo>
                  <a:pt x="209" y="271"/>
                </a:lnTo>
                <a:lnTo>
                  <a:pt x="197" y="301"/>
                </a:lnTo>
                <a:lnTo>
                  <a:pt x="193" y="341"/>
                </a:lnTo>
                <a:lnTo>
                  <a:pt x="197" y="370"/>
                </a:lnTo>
                <a:lnTo>
                  <a:pt x="197" y="391"/>
                </a:lnTo>
                <a:lnTo>
                  <a:pt x="195" y="416"/>
                </a:lnTo>
                <a:lnTo>
                  <a:pt x="172" y="439"/>
                </a:lnTo>
                <a:lnTo>
                  <a:pt x="156" y="453"/>
                </a:lnTo>
                <a:lnTo>
                  <a:pt x="115" y="480"/>
                </a:lnTo>
                <a:lnTo>
                  <a:pt x="37" y="399"/>
                </a:lnTo>
                <a:lnTo>
                  <a:pt x="14" y="334"/>
                </a:lnTo>
                <a:lnTo>
                  <a:pt x="5" y="229"/>
                </a:lnTo>
                <a:lnTo>
                  <a:pt x="0" y="154"/>
                </a:lnTo>
                <a:lnTo>
                  <a:pt x="9" y="82"/>
                </a:lnTo>
                <a:lnTo>
                  <a:pt x="30" y="42"/>
                </a:lnTo>
                <a:lnTo>
                  <a:pt x="78" y="15"/>
                </a:lnTo>
                <a:lnTo>
                  <a:pt x="121" y="7"/>
                </a:lnTo>
                <a:lnTo>
                  <a:pt x="204" y="0"/>
                </a:lnTo>
                <a:lnTo>
                  <a:pt x="285" y="5"/>
                </a:lnTo>
                <a:lnTo>
                  <a:pt x="387" y="22"/>
                </a:lnTo>
                <a:lnTo>
                  <a:pt x="432" y="44"/>
                </a:lnTo>
                <a:lnTo>
                  <a:pt x="455" y="67"/>
                </a:lnTo>
                <a:lnTo>
                  <a:pt x="478" y="102"/>
                </a:lnTo>
                <a:lnTo>
                  <a:pt x="475" y="120"/>
                </a:lnTo>
                <a:lnTo>
                  <a:pt x="440" y="13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1" name="Freeform 159">
            <a:extLst>
              <a:ext uri="{FF2B5EF4-FFF2-40B4-BE49-F238E27FC236}">
                <a16:creationId xmlns:a16="http://schemas.microsoft.com/office/drawing/2014/main" id="{87E7279B-054D-463F-9460-30F5D3ECDE51}"/>
              </a:ext>
            </a:extLst>
          </p:cNvPr>
          <p:cNvSpPr>
            <a:spLocks/>
          </p:cNvSpPr>
          <p:nvPr/>
        </p:nvSpPr>
        <p:spPr bwMode="auto">
          <a:xfrm>
            <a:off x="269875" y="3466882"/>
            <a:ext cx="144463" cy="146050"/>
          </a:xfrm>
          <a:custGeom>
            <a:avLst/>
            <a:gdLst>
              <a:gd name="T0" fmla="*/ 2147483646 w 455"/>
              <a:gd name="T1" fmla="*/ 2147483646 h 460"/>
              <a:gd name="T2" fmla="*/ 2147483646 w 455"/>
              <a:gd name="T3" fmla="*/ 2147483646 h 460"/>
              <a:gd name="T4" fmla="*/ 2147483646 w 455"/>
              <a:gd name="T5" fmla="*/ 2147483646 h 460"/>
              <a:gd name="T6" fmla="*/ 2147483646 w 455"/>
              <a:gd name="T7" fmla="*/ 2147483646 h 460"/>
              <a:gd name="T8" fmla="*/ 2147483646 w 455"/>
              <a:gd name="T9" fmla="*/ 2147483646 h 460"/>
              <a:gd name="T10" fmla="*/ 2147483646 w 455"/>
              <a:gd name="T11" fmla="*/ 2147483646 h 460"/>
              <a:gd name="T12" fmla="*/ 2147483646 w 455"/>
              <a:gd name="T13" fmla="*/ 2147483646 h 460"/>
              <a:gd name="T14" fmla="*/ 2147483646 w 455"/>
              <a:gd name="T15" fmla="*/ 2147483646 h 460"/>
              <a:gd name="T16" fmla="*/ 2147483646 w 455"/>
              <a:gd name="T17" fmla="*/ 2147483646 h 460"/>
              <a:gd name="T18" fmla="*/ 2147483646 w 455"/>
              <a:gd name="T19" fmla="*/ 2147483646 h 460"/>
              <a:gd name="T20" fmla="*/ 2147483646 w 455"/>
              <a:gd name="T21" fmla="*/ 2147483646 h 460"/>
              <a:gd name="T22" fmla="*/ 2147483646 w 455"/>
              <a:gd name="T23" fmla="*/ 2147483646 h 460"/>
              <a:gd name="T24" fmla="*/ 2147483646 w 455"/>
              <a:gd name="T25" fmla="*/ 2147483646 h 460"/>
              <a:gd name="T26" fmla="*/ 2147483646 w 455"/>
              <a:gd name="T27" fmla="*/ 2147483646 h 460"/>
              <a:gd name="T28" fmla="*/ 2147483646 w 455"/>
              <a:gd name="T29" fmla="*/ 2147483646 h 460"/>
              <a:gd name="T30" fmla="*/ 2147483646 w 455"/>
              <a:gd name="T31" fmla="*/ 2147483646 h 460"/>
              <a:gd name="T32" fmla="*/ 2147483646 w 455"/>
              <a:gd name="T33" fmla="*/ 2147483646 h 460"/>
              <a:gd name="T34" fmla="*/ 2147483646 w 455"/>
              <a:gd name="T35" fmla="*/ 2147483646 h 460"/>
              <a:gd name="T36" fmla="*/ 2147483646 w 455"/>
              <a:gd name="T37" fmla="*/ 2147483646 h 460"/>
              <a:gd name="T38" fmla="*/ 2147483646 w 455"/>
              <a:gd name="T39" fmla="*/ 2147483646 h 460"/>
              <a:gd name="T40" fmla="*/ 2147483646 w 455"/>
              <a:gd name="T41" fmla="*/ 2147483646 h 460"/>
              <a:gd name="T42" fmla="*/ 2147483646 w 455"/>
              <a:gd name="T43" fmla="*/ 2147483646 h 460"/>
              <a:gd name="T44" fmla="*/ 2147483646 w 455"/>
              <a:gd name="T45" fmla="*/ 2147483646 h 460"/>
              <a:gd name="T46" fmla="*/ 2147483646 w 455"/>
              <a:gd name="T47" fmla="*/ 2147483646 h 460"/>
              <a:gd name="T48" fmla="*/ 2147483646 w 455"/>
              <a:gd name="T49" fmla="*/ 2147483646 h 460"/>
              <a:gd name="T50" fmla="*/ 2147483646 w 455"/>
              <a:gd name="T51" fmla="*/ 2147483646 h 460"/>
              <a:gd name="T52" fmla="*/ 2147483646 w 455"/>
              <a:gd name="T53" fmla="*/ 2147483646 h 460"/>
              <a:gd name="T54" fmla="*/ 2147483646 w 455"/>
              <a:gd name="T55" fmla="*/ 2147483646 h 460"/>
              <a:gd name="T56" fmla="*/ 2147483646 w 455"/>
              <a:gd name="T57" fmla="*/ 2147483646 h 460"/>
              <a:gd name="T58" fmla="*/ 2147483646 w 455"/>
              <a:gd name="T59" fmla="*/ 2147483646 h 460"/>
              <a:gd name="T60" fmla="*/ 2147483646 w 455"/>
              <a:gd name="T61" fmla="*/ 2147483646 h 460"/>
              <a:gd name="T62" fmla="*/ 2147483646 w 455"/>
              <a:gd name="T63" fmla="*/ 2147483646 h 460"/>
              <a:gd name="T64" fmla="*/ 2147483646 w 455"/>
              <a:gd name="T65" fmla="*/ 2147483646 h 460"/>
              <a:gd name="T66" fmla="*/ 2147483646 w 455"/>
              <a:gd name="T67" fmla="*/ 2147483646 h 460"/>
              <a:gd name="T68" fmla="*/ 2147483646 w 455"/>
              <a:gd name="T69" fmla="*/ 2147483646 h 460"/>
              <a:gd name="T70" fmla="*/ 2147483646 w 455"/>
              <a:gd name="T71" fmla="*/ 2147483646 h 460"/>
              <a:gd name="T72" fmla="*/ 2147483646 w 455"/>
              <a:gd name="T73" fmla="*/ 2147483646 h 460"/>
              <a:gd name="T74" fmla="*/ 2147483646 w 455"/>
              <a:gd name="T75" fmla="*/ 2147483646 h 460"/>
              <a:gd name="T76" fmla="*/ 2147483646 w 455"/>
              <a:gd name="T77" fmla="*/ 2147483646 h 460"/>
              <a:gd name="T78" fmla="*/ 2147483646 w 455"/>
              <a:gd name="T79" fmla="*/ 2147483646 h 460"/>
              <a:gd name="T80" fmla="*/ 2147483646 w 455"/>
              <a:gd name="T81" fmla="*/ 2147483646 h 460"/>
              <a:gd name="T82" fmla="*/ 2147483646 w 455"/>
              <a:gd name="T83" fmla="*/ 2147483646 h 460"/>
              <a:gd name="T84" fmla="*/ 2147483646 w 455"/>
              <a:gd name="T85" fmla="*/ 2147483646 h 460"/>
              <a:gd name="T86" fmla="*/ 2147483646 w 455"/>
              <a:gd name="T87" fmla="*/ 2147483646 h 4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5"/>
              <a:gd name="T133" fmla="*/ 0 h 460"/>
              <a:gd name="T134" fmla="*/ 455 w 455"/>
              <a:gd name="T135" fmla="*/ 460 h 4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5" h="460">
                <a:moveTo>
                  <a:pt x="379" y="28"/>
                </a:moveTo>
                <a:lnTo>
                  <a:pt x="418" y="44"/>
                </a:lnTo>
                <a:lnTo>
                  <a:pt x="436" y="69"/>
                </a:lnTo>
                <a:lnTo>
                  <a:pt x="447" y="85"/>
                </a:lnTo>
                <a:lnTo>
                  <a:pt x="455" y="98"/>
                </a:lnTo>
                <a:lnTo>
                  <a:pt x="444" y="108"/>
                </a:lnTo>
                <a:lnTo>
                  <a:pt x="425" y="120"/>
                </a:lnTo>
                <a:lnTo>
                  <a:pt x="376" y="113"/>
                </a:lnTo>
                <a:lnTo>
                  <a:pt x="339" y="113"/>
                </a:lnTo>
                <a:lnTo>
                  <a:pt x="315" y="100"/>
                </a:lnTo>
                <a:lnTo>
                  <a:pt x="279" y="92"/>
                </a:lnTo>
                <a:lnTo>
                  <a:pt x="247" y="90"/>
                </a:lnTo>
                <a:lnTo>
                  <a:pt x="209" y="92"/>
                </a:lnTo>
                <a:lnTo>
                  <a:pt x="264" y="98"/>
                </a:lnTo>
                <a:lnTo>
                  <a:pt x="291" y="105"/>
                </a:lnTo>
                <a:lnTo>
                  <a:pt x="311" y="113"/>
                </a:lnTo>
                <a:lnTo>
                  <a:pt x="315" y="115"/>
                </a:lnTo>
                <a:lnTo>
                  <a:pt x="302" y="120"/>
                </a:lnTo>
                <a:lnTo>
                  <a:pt x="291" y="131"/>
                </a:lnTo>
                <a:lnTo>
                  <a:pt x="272" y="120"/>
                </a:lnTo>
                <a:lnTo>
                  <a:pt x="256" y="116"/>
                </a:lnTo>
                <a:lnTo>
                  <a:pt x="223" y="110"/>
                </a:lnTo>
                <a:lnTo>
                  <a:pt x="212" y="110"/>
                </a:lnTo>
                <a:lnTo>
                  <a:pt x="246" y="122"/>
                </a:lnTo>
                <a:lnTo>
                  <a:pt x="270" y="133"/>
                </a:lnTo>
                <a:lnTo>
                  <a:pt x="283" y="142"/>
                </a:lnTo>
                <a:lnTo>
                  <a:pt x="272" y="154"/>
                </a:lnTo>
                <a:lnTo>
                  <a:pt x="246" y="145"/>
                </a:lnTo>
                <a:lnTo>
                  <a:pt x="223" y="140"/>
                </a:lnTo>
                <a:lnTo>
                  <a:pt x="264" y="161"/>
                </a:lnTo>
                <a:lnTo>
                  <a:pt x="277" y="170"/>
                </a:lnTo>
                <a:lnTo>
                  <a:pt x="281" y="189"/>
                </a:lnTo>
                <a:lnTo>
                  <a:pt x="289" y="199"/>
                </a:lnTo>
                <a:lnTo>
                  <a:pt x="264" y="187"/>
                </a:lnTo>
                <a:lnTo>
                  <a:pt x="241" y="183"/>
                </a:lnTo>
                <a:lnTo>
                  <a:pt x="205" y="181"/>
                </a:lnTo>
                <a:lnTo>
                  <a:pt x="259" y="197"/>
                </a:lnTo>
                <a:lnTo>
                  <a:pt x="293" y="210"/>
                </a:lnTo>
                <a:lnTo>
                  <a:pt x="315" y="222"/>
                </a:lnTo>
                <a:lnTo>
                  <a:pt x="318" y="239"/>
                </a:lnTo>
                <a:lnTo>
                  <a:pt x="291" y="227"/>
                </a:lnTo>
                <a:lnTo>
                  <a:pt x="254" y="214"/>
                </a:lnTo>
                <a:lnTo>
                  <a:pt x="237" y="214"/>
                </a:lnTo>
                <a:lnTo>
                  <a:pt x="277" y="228"/>
                </a:lnTo>
                <a:lnTo>
                  <a:pt x="309" y="242"/>
                </a:lnTo>
                <a:lnTo>
                  <a:pt x="320" y="253"/>
                </a:lnTo>
                <a:lnTo>
                  <a:pt x="315" y="264"/>
                </a:lnTo>
                <a:lnTo>
                  <a:pt x="291" y="255"/>
                </a:lnTo>
                <a:lnTo>
                  <a:pt x="269" y="246"/>
                </a:lnTo>
                <a:lnTo>
                  <a:pt x="221" y="244"/>
                </a:lnTo>
                <a:lnTo>
                  <a:pt x="202" y="246"/>
                </a:lnTo>
                <a:lnTo>
                  <a:pt x="158" y="249"/>
                </a:lnTo>
                <a:lnTo>
                  <a:pt x="107" y="242"/>
                </a:lnTo>
                <a:lnTo>
                  <a:pt x="137" y="253"/>
                </a:lnTo>
                <a:lnTo>
                  <a:pt x="191" y="262"/>
                </a:lnTo>
                <a:lnTo>
                  <a:pt x="181" y="280"/>
                </a:lnTo>
                <a:lnTo>
                  <a:pt x="141" y="271"/>
                </a:lnTo>
                <a:lnTo>
                  <a:pt x="104" y="258"/>
                </a:lnTo>
                <a:lnTo>
                  <a:pt x="79" y="246"/>
                </a:lnTo>
                <a:lnTo>
                  <a:pt x="126" y="280"/>
                </a:lnTo>
                <a:lnTo>
                  <a:pt x="156" y="290"/>
                </a:lnTo>
                <a:lnTo>
                  <a:pt x="181" y="298"/>
                </a:lnTo>
                <a:lnTo>
                  <a:pt x="178" y="317"/>
                </a:lnTo>
                <a:lnTo>
                  <a:pt x="141" y="310"/>
                </a:lnTo>
                <a:lnTo>
                  <a:pt x="113" y="302"/>
                </a:lnTo>
                <a:lnTo>
                  <a:pt x="131" y="315"/>
                </a:lnTo>
                <a:lnTo>
                  <a:pt x="161" y="323"/>
                </a:lnTo>
                <a:lnTo>
                  <a:pt x="178" y="325"/>
                </a:lnTo>
                <a:lnTo>
                  <a:pt x="178" y="365"/>
                </a:lnTo>
                <a:lnTo>
                  <a:pt x="143" y="351"/>
                </a:lnTo>
                <a:lnTo>
                  <a:pt x="116" y="341"/>
                </a:lnTo>
                <a:lnTo>
                  <a:pt x="145" y="363"/>
                </a:lnTo>
                <a:lnTo>
                  <a:pt x="182" y="379"/>
                </a:lnTo>
                <a:lnTo>
                  <a:pt x="181" y="397"/>
                </a:lnTo>
                <a:lnTo>
                  <a:pt x="159" y="418"/>
                </a:lnTo>
                <a:lnTo>
                  <a:pt x="141" y="395"/>
                </a:lnTo>
                <a:lnTo>
                  <a:pt x="116" y="365"/>
                </a:lnTo>
                <a:lnTo>
                  <a:pt x="100" y="337"/>
                </a:lnTo>
                <a:lnTo>
                  <a:pt x="116" y="381"/>
                </a:lnTo>
                <a:lnTo>
                  <a:pt x="131" y="397"/>
                </a:lnTo>
                <a:lnTo>
                  <a:pt x="156" y="429"/>
                </a:lnTo>
                <a:lnTo>
                  <a:pt x="137" y="449"/>
                </a:lnTo>
                <a:lnTo>
                  <a:pt x="109" y="424"/>
                </a:lnTo>
                <a:lnTo>
                  <a:pt x="88" y="395"/>
                </a:lnTo>
                <a:lnTo>
                  <a:pt x="69" y="363"/>
                </a:lnTo>
                <a:lnTo>
                  <a:pt x="86" y="409"/>
                </a:lnTo>
                <a:lnTo>
                  <a:pt x="104" y="430"/>
                </a:lnTo>
                <a:lnTo>
                  <a:pt x="121" y="452"/>
                </a:lnTo>
                <a:lnTo>
                  <a:pt x="107" y="460"/>
                </a:lnTo>
                <a:lnTo>
                  <a:pt x="69" y="429"/>
                </a:lnTo>
                <a:lnTo>
                  <a:pt x="34" y="379"/>
                </a:lnTo>
                <a:lnTo>
                  <a:pt x="21" y="341"/>
                </a:lnTo>
                <a:lnTo>
                  <a:pt x="12" y="275"/>
                </a:lnTo>
                <a:lnTo>
                  <a:pt x="7" y="227"/>
                </a:lnTo>
                <a:lnTo>
                  <a:pt x="0" y="170"/>
                </a:lnTo>
                <a:lnTo>
                  <a:pt x="39" y="181"/>
                </a:lnTo>
                <a:lnTo>
                  <a:pt x="81" y="197"/>
                </a:lnTo>
                <a:lnTo>
                  <a:pt x="145" y="212"/>
                </a:lnTo>
                <a:lnTo>
                  <a:pt x="88" y="189"/>
                </a:lnTo>
                <a:lnTo>
                  <a:pt x="67" y="177"/>
                </a:lnTo>
                <a:lnTo>
                  <a:pt x="26" y="162"/>
                </a:lnTo>
                <a:lnTo>
                  <a:pt x="5" y="158"/>
                </a:lnTo>
                <a:lnTo>
                  <a:pt x="5" y="129"/>
                </a:lnTo>
                <a:lnTo>
                  <a:pt x="10" y="92"/>
                </a:lnTo>
                <a:lnTo>
                  <a:pt x="61" y="100"/>
                </a:lnTo>
                <a:lnTo>
                  <a:pt x="94" y="110"/>
                </a:lnTo>
                <a:lnTo>
                  <a:pt x="135" y="129"/>
                </a:lnTo>
                <a:lnTo>
                  <a:pt x="97" y="100"/>
                </a:lnTo>
                <a:lnTo>
                  <a:pt x="54" y="88"/>
                </a:lnTo>
                <a:lnTo>
                  <a:pt x="12" y="77"/>
                </a:lnTo>
                <a:lnTo>
                  <a:pt x="21" y="49"/>
                </a:lnTo>
                <a:lnTo>
                  <a:pt x="34" y="31"/>
                </a:lnTo>
                <a:lnTo>
                  <a:pt x="73" y="19"/>
                </a:lnTo>
                <a:lnTo>
                  <a:pt x="111" y="28"/>
                </a:lnTo>
                <a:lnTo>
                  <a:pt x="145" y="53"/>
                </a:lnTo>
                <a:lnTo>
                  <a:pt x="121" y="25"/>
                </a:lnTo>
                <a:lnTo>
                  <a:pt x="86" y="10"/>
                </a:lnTo>
                <a:lnTo>
                  <a:pt x="126" y="4"/>
                </a:lnTo>
                <a:lnTo>
                  <a:pt x="156" y="2"/>
                </a:lnTo>
                <a:lnTo>
                  <a:pt x="198" y="8"/>
                </a:lnTo>
                <a:lnTo>
                  <a:pt x="226" y="27"/>
                </a:lnTo>
                <a:lnTo>
                  <a:pt x="272" y="35"/>
                </a:lnTo>
                <a:lnTo>
                  <a:pt x="241" y="23"/>
                </a:lnTo>
                <a:lnTo>
                  <a:pt x="218" y="8"/>
                </a:lnTo>
                <a:lnTo>
                  <a:pt x="205" y="0"/>
                </a:lnTo>
                <a:lnTo>
                  <a:pt x="249" y="2"/>
                </a:lnTo>
                <a:lnTo>
                  <a:pt x="289" y="4"/>
                </a:lnTo>
                <a:lnTo>
                  <a:pt x="313" y="15"/>
                </a:lnTo>
                <a:lnTo>
                  <a:pt x="337" y="37"/>
                </a:lnTo>
                <a:lnTo>
                  <a:pt x="356" y="67"/>
                </a:lnTo>
                <a:lnTo>
                  <a:pt x="346" y="33"/>
                </a:lnTo>
                <a:lnTo>
                  <a:pt x="322" y="10"/>
                </a:lnTo>
                <a:lnTo>
                  <a:pt x="37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62" name="Group 160">
            <a:extLst>
              <a:ext uri="{FF2B5EF4-FFF2-40B4-BE49-F238E27FC236}">
                <a16:creationId xmlns:a16="http://schemas.microsoft.com/office/drawing/2014/main" id="{90743DD7-1737-4EB2-A6F1-8D96D5E67C1F}"/>
              </a:ext>
            </a:extLst>
          </p:cNvPr>
          <p:cNvGrpSpPr>
            <a:grpSpLocks/>
          </p:cNvGrpSpPr>
          <p:nvPr/>
        </p:nvGrpSpPr>
        <p:grpSpPr bwMode="auto">
          <a:xfrm>
            <a:off x="563563" y="3836769"/>
            <a:ext cx="157162" cy="96838"/>
            <a:chOff x="377" y="1962"/>
            <a:chExt cx="99" cy="61"/>
          </a:xfrm>
        </p:grpSpPr>
        <p:sp>
          <p:nvSpPr>
            <p:cNvPr id="163" name="Freeform 161">
              <a:extLst>
                <a:ext uri="{FF2B5EF4-FFF2-40B4-BE49-F238E27FC236}">
                  <a16:creationId xmlns:a16="http://schemas.microsoft.com/office/drawing/2014/main" id="{F72BAF19-69D6-46CD-861C-498E62A458EB}"/>
                </a:ext>
              </a:extLst>
            </p:cNvPr>
            <p:cNvSpPr>
              <a:spLocks/>
            </p:cNvSpPr>
            <p:nvPr/>
          </p:nvSpPr>
          <p:spPr bwMode="auto">
            <a:xfrm>
              <a:off x="377" y="1962"/>
              <a:ext cx="99" cy="61"/>
            </a:xfrm>
            <a:custGeom>
              <a:avLst/>
              <a:gdLst>
                <a:gd name="T0" fmla="*/ 0 w 497"/>
                <a:gd name="T1" fmla="*/ 0 h 305"/>
                <a:gd name="T2" fmla="*/ 0 w 497"/>
                <a:gd name="T3" fmla="*/ 0 h 305"/>
                <a:gd name="T4" fmla="*/ 0 w 497"/>
                <a:gd name="T5" fmla="*/ 0 h 305"/>
                <a:gd name="T6" fmla="*/ 0 w 497"/>
                <a:gd name="T7" fmla="*/ 0 h 305"/>
                <a:gd name="T8" fmla="*/ 0 w 497"/>
                <a:gd name="T9" fmla="*/ 0 h 305"/>
                <a:gd name="T10" fmla="*/ 0 w 497"/>
                <a:gd name="T11" fmla="*/ 0 h 305"/>
                <a:gd name="T12" fmla="*/ 0 w 497"/>
                <a:gd name="T13" fmla="*/ 0 h 305"/>
                <a:gd name="T14" fmla="*/ 0 w 497"/>
                <a:gd name="T15" fmla="*/ 0 h 305"/>
                <a:gd name="T16" fmla="*/ 0 w 497"/>
                <a:gd name="T17" fmla="*/ 0 h 305"/>
                <a:gd name="T18" fmla="*/ 0 w 497"/>
                <a:gd name="T19" fmla="*/ 0 h 305"/>
                <a:gd name="T20" fmla="*/ 0 w 497"/>
                <a:gd name="T21" fmla="*/ 0 h 305"/>
                <a:gd name="T22" fmla="*/ 0 w 497"/>
                <a:gd name="T23" fmla="*/ 0 h 305"/>
                <a:gd name="T24" fmla="*/ 0 w 497"/>
                <a:gd name="T25" fmla="*/ 0 h 305"/>
                <a:gd name="T26" fmla="*/ 0 w 497"/>
                <a:gd name="T27" fmla="*/ 0 h 305"/>
                <a:gd name="T28" fmla="*/ 0 w 497"/>
                <a:gd name="T29" fmla="*/ 0 h 305"/>
                <a:gd name="T30" fmla="*/ 0 w 497"/>
                <a:gd name="T31" fmla="*/ 0 h 305"/>
                <a:gd name="T32" fmla="*/ 0 w 497"/>
                <a:gd name="T33" fmla="*/ 0 h 305"/>
                <a:gd name="T34" fmla="*/ 0 w 497"/>
                <a:gd name="T35" fmla="*/ 0 h 305"/>
                <a:gd name="T36" fmla="*/ 0 w 497"/>
                <a:gd name="T37" fmla="*/ 0 h 305"/>
                <a:gd name="T38" fmla="*/ 0 w 497"/>
                <a:gd name="T39" fmla="*/ 0 h 305"/>
                <a:gd name="T40" fmla="*/ 0 w 497"/>
                <a:gd name="T41" fmla="*/ 0 h 305"/>
                <a:gd name="T42" fmla="*/ 0 w 497"/>
                <a:gd name="T43" fmla="*/ 0 h 305"/>
                <a:gd name="T44" fmla="*/ 0 w 497"/>
                <a:gd name="T45" fmla="*/ 0 h 305"/>
                <a:gd name="T46" fmla="*/ 0 w 497"/>
                <a:gd name="T47" fmla="*/ 0 h 305"/>
                <a:gd name="T48" fmla="*/ 0 w 497"/>
                <a:gd name="T49" fmla="*/ 0 h 305"/>
                <a:gd name="T50" fmla="*/ 0 w 497"/>
                <a:gd name="T51" fmla="*/ 0 h 305"/>
                <a:gd name="T52" fmla="*/ 0 w 497"/>
                <a:gd name="T53" fmla="*/ 0 h 305"/>
                <a:gd name="T54" fmla="*/ 0 w 497"/>
                <a:gd name="T55" fmla="*/ 0 h 305"/>
                <a:gd name="T56" fmla="*/ 0 w 497"/>
                <a:gd name="T57" fmla="*/ 0 h 305"/>
                <a:gd name="T58" fmla="*/ 0 w 497"/>
                <a:gd name="T59" fmla="*/ 0 h 305"/>
                <a:gd name="T60" fmla="*/ 0 w 497"/>
                <a:gd name="T61" fmla="*/ 0 h 305"/>
                <a:gd name="T62" fmla="*/ 0 w 497"/>
                <a:gd name="T63" fmla="*/ 0 h 305"/>
                <a:gd name="T64" fmla="*/ 0 w 497"/>
                <a:gd name="T65" fmla="*/ 0 h 305"/>
                <a:gd name="T66" fmla="*/ 0 w 497"/>
                <a:gd name="T67" fmla="*/ 0 h 305"/>
                <a:gd name="T68" fmla="*/ 0 w 497"/>
                <a:gd name="T69" fmla="*/ 0 h 305"/>
                <a:gd name="T70" fmla="*/ 0 w 497"/>
                <a:gd name="T71" fmla="*/ 0 h 305"/>
                <a:gd name="T72" fmla="*/ 0 w 497"/>
                <a:gd name="T73" fmla="*/ 0 h 305"/>
                <a:gd name="T74" fmla="*/ 0 w 497"/>
                <a:gd name="T75" fmla="*/ 0 h 305"/>
                <a:gd name="T76" fmla="*/ 0 w 497"/>
                <a:gd name="T77" fmla="*/ 0 h 305"/>
                <a:gd name="T78" fmla="*/ 0 w 497"/>
                <a:gd name="T79" fmla="*/ 0 h 305"/>
                <a:gd name="T80" fmla="*/ 0 w 497"/>
                <a:gd name="T81" fmla="*/ 0 h 305"/>
                <a:gd name="T82" fmla="*/ 0 w 497"/>
                <a:gd name="T83" fmla="*/ 0 h 305"/>
                <a:gd name="T84" fmla="*/ 0 w 497"/>
                <a:gd name="T85" fmla="*/ 0 h 305"/>
                <a:gd name="T86" fmla="*/ 0 w 497"/>
                <a:gd name="T87" fmla="*/ 0 h 305"/>
                <a:gd name="T88" fmla="*/ 0 w 497"/>
                <a:gd name="T89" fmla="*/ 0 h 305"/>
                <a:gd name="T90" fmla="*/ 0 w 497"/>
                <a:gd name="T91" fmla="*/ 0 h 305"/>
                <a:gd name="T92" fmla="*/ 0 w 497"/>
                <a:gd name="T93" fmla="*/ 0 h 305"/>
                <a:gd name="T94" fmla="*/ 0 w 497"/>
                <a:gd name="T95" fmla="*/ 0 h 305"/>
                <a:gd name="T96" fmla="*/ 0 w 497"/>
                <a:gd name="T97" fmla="*/ 0 h 305"/>
                <a:gd name="T98" fmla="*/ 0 w 497"/>
                <a:gd name="T99" fmla="*/ 0 h 3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7"/>
                <a:gd name="T151" fmla="*/ 0 h 305"/>
                <a:gd name="T152" fmla="*/ 497 w 497"/>
                <a:gd name="T153" fmla="*/ 305 h 3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7" h="305">
                  <a:moveTo>
                    <a:pt x="0" y="182"/>
                  </a:moveTo>
                  <a:lnTo>
                    <a:pt x="61" y="168"/>
                  </a:lnTo>
                  <a:lnTo>
                    <a:pt x="84" y="163"/>
                  </a:lnTo>
                  <a:lnTo>
                    <a:pt x="98" y="150"/>
                  </a:lnTo>
                  <a:lnTo>
                    <a:pt x="112" y="130"/>
                  </a:lnTo>
                  <a:lnTo>
                    <a:pt x="142" y="102"/>
                  </a:lnTo>
                  <a:lnTo>
                    <a:pt x="197" y="56"/>
                  </a:lnTo>
                  <a:lnTo>
                    <a:pt x="206" y="41"/>
                  </a:lnTo>
                  <a:lnTo>
                    <a:pt x="221" y="28"/>
                  </a:lnTo>
                  <a:lnTo>
                    <a:pt x="249" y="23"/>
                  </a:lnTo>
                  <a:lnTo>
                    <a:pt x="336" y="8"/>
                  </a:lnTo>
                  <a:lnTo>
                    <a:pt x="360" y="0"/>
                  </a:lnTo>
                  <a:lnTo>
                    <a:pt x="382" y="11"/>
                  </a:lnTo>
                  <a:lnTo>
                    <a:pt x="393" y="20"/>
                  </a:lnTo>
                  <a:lnTo>
                    <a:pt x="443" y="37"/>
                  </a:lnTo>
                  <a:lnTo>
                    <a:pt x="464" y="45"/>
                  </a:lnTo>
                  <a:lnTo>
                    <a:pt x="471" y="53"/>
                  </a:lnTo>
                  <a:lnTo>
                    <a:pt x="481" y="81"/>
                  </a:lnTo>
                  <a:lnTo>
                    <a:pt x="486" y="96"/>
                  </a:lnTo>
                  <a:lnTo>
                    <a:pt x="490" y="104"/>
                  </a:lnTo>
                  <a:lnTo>
                    <a:pt x="497" y="119"/>
                  </a:lnTo>
                  <a:lnTo>
                    <a:pt x="497" y="129"/>
                  </a:lnTo>
                  <a:lnTo>
                    <a:pt x="487" y="137"/>
                  </a:lnTo>
                  <a:lnTo>
                    <a:pt x="466" y="136"/>
                  </a:lnTo>
                  <a:lnTo>
                    <a:pt x="434" y="121"/>
                  </a:lnTo>
                  <a:lnTo>
                    <a:pt x="393" y="113"/>
                  </a:lnTo>
                  <a:lnTo>
                    <a:pt x="356" y="119"/>
                  </a:lnTo>
                  <a:lnTo>
                    <a:pt x="395" y="128"/>
                  </a:lnTo>
                  <a:lnTo>
                    <a:pt x="422" y="137"/>
                  </a:lnTo>
                  <a:lnTo>
                    <a:pt x="454" y="150"/>
                  </a:lnTo>
                  <a:lnTo>
                    <a:pt x="462" y="161"/>
                  </a:lnTo>
                  <a:lnTo>
                    <a:pt x="462" y="173"/>
                  </a:lnTo>
                  <a:lnTo>
                    <a:pt x="449" y="182"/>
                  </a:lnTo>
                  <a:lnTo>
                    <a:pt x="435" y="179"/>
                  </a:lnTo>
                  <a:lnTo>
                    <a:pt x="391" y="168"/>
                  </a:lnTo>
                  <a:lnTo>
                    <a:pt x="351" y="166"/>
                  </a:lnTo>
                  <a:lnTo>
                    <a:pt x="320" y="168"/>
                  </a:lnTo>
                  <a:lnTo>
                    <a:pt x="303" y="179"/>
                  </a:lnTo>
                  <a:lnTo>
                    <a:pt x="282" y="200"/>
                  </a:lnTo>
                  <a:lnTo>
                    <a:pt x="267" y="223"/>
                  </a:lnTo>
                  <a:lnTo>
                    <a:pt x="251" y="246"/>
                  </a:lnTo>
                  <a:lnTo>
                    <a:pt x="237" y="263"/>
                  </a:lnTo>
                  <a:lnTo>
                    <a:pt x="213" y="280"/>
                  </a:lnTo>
                  <a:lnTo>
                    <a:pt x="190" y="284"/>
                  </a:lnTo>
                  <a:lnTo>
                    <a:pt x="165" y="287"/>
                  </a:lnTo>
                  <a:lnTo>
                    <a:pt x="135" y="284"/>
                  </a:lnTo>
                  <a:lnTo>
                    <a:pt x="112" y="282"/>
                  </a:lnTo>
                  <a:lnTo>
                    <a:pt x="82" y="290"/>
                  </a:lnTo>
                  <a:lnTo>
                    <a:pt x="0" y="305"/>
                  </a:lnTo>
                  <a:lnTo>
                    <a:pt x="0" y="182"/>
                  </a:lnTo>
                  <a:close/>
                </a:path>
              </a:pathLst>
            </a:custGeom>
            <a:solidFill>
              <a:srgbClr val="FFC080"/>
            </a:solidFill>
            <a:ln w="3175">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4" name="Freeform 162">
              <a:extLst>
                <a:ext uri="{FF2B5EF4-FFF2-40B4-BE49-F238E27FC236}">
                  <a16:creationId xmlns:a16="http://schemas.microsoft.com/office/drawing/2014/main" id="{DE48FD70-AB6E-4ECC-AB32-FE14DF08D151}"/>
                </a:ext>
              </a:extLst>
            </p:cNvPr>
            <p:cNvSpPr>
              <a:spLocks/>
            </p:cNvSpPr>
            <p:nvPr/>
          </p:nvSpPr>
          <p:spPr bwMode="auto">
            <a:xfrm>
              <a:off x="439" y="1973"/>
              <a:ext cx="32" cy="7"/>
            </a:xfrm>
            <a:custGeom>
              <a:avLst/>
              <a:gdLst>
                <a:gd name="T0" fmla="*/ 0 w 159"/>
                <a:gd name="T1" fmla="*/ 0 h 37"/>
                <a:gd name="T2" fmla="*/ 0 w 159"/>
                <a:gd name="T3" fmla="*/ 0 h 37"/>
                <a:gd name="T4" fmla="*/ 0 w 159"/>
                <a:gd name="T5" fmla="*/ 0 h 37"/>
                <a:gd name="T6" fmla="*/ 0 w 159"/>
                <a:gd name="T7" fmla="*/ 0 h 37"/>
                <a:gd name="T8" fmla="*/ 0 w 159"/>
                <a:gd name="T9" fmla="*/ 0 h 37"/>
                <a:gd name="T10" fmla="*/ 0 w 159"/>
                <a:gd name="T11" fmla="*/ 0 h 37"/>
                <a:gd name="T12" fmla="*/ 0 w 159"/>
                <a:gd name="T13" fmla="*/ 0 h 37"/>
                <a:gd name="T14" fmla="*/ 0 w 159"/>
                <a:gd name="T15" fmla="*/ 0 h 37"/>
                <a:gd name="T16" fmla="*/ 0 w 159"/>
                <a:gd name="T17" fmla="*/ 0 h 37"/>
                <a:gd name="T18" fmla="*/ 0 w 159"/>
                <a:gd name="T19" fmla="*/ 0 h 37"/>
                <a:gd name="T20" fmla="*/ 0 w 159"/>
                <a:gd name="T21" fmla="*/ 0 h 37"/>
                <a:gd name="T22" fmla="*/ 0 w 159"/>
                <a:gd name="T23" fmla="*/ 0 h 37"/>
                <a:gd name="T24" fmla="*/ 0 w 159"/>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37"/>
                <a:gd name="T41" fmla="*/ 159 w 15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37">
                  <a:moveTo>
                    <a:pt x="159" y="37"/>
                  </a:moveTo>
                  <a:lnTo>
                    <a:pt x="132" y="24"/>
                  </a:lnTo>
                  <a:lnTo>
                    <a:pt x="110" y="21"/>
                  </a:lnTo>
                  <a:lnTo>
                    <a:pt x="84" y="13"/>
                  </a:lnTo>
                  <a:lnTo>
                    <a:pt x="61" y="7"/>
                  </a:lnTo>
                  <a:lnTo>
                    <a:pt x="25" y="10"/>
                  </a:lnTo>
                  <a:lnTo>
                    <a:pt x="0" y="13"/>
                  </a:lnTo>
                  <a:lnTo>
                    <a:pt x="38" y="5"/>
                  </a:lnTo>
                  <a:lnTo>
                    <a:pt x="69" y="0"/>
                  </a:lnTo>
                  <a:lnTo>
                    <a:pt x="110" y="17"/>
                  </a:lnTo>
                  <a:lnTo>
                    <a:pt x="132" y="19"/>
                  </a:lnTo>
                  <a:lnTo>
                    <a:pt x="157" y="31"/>
                  </a:lnTo>
                  <a:lnTo>
                    <a:pt x="159" y="3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5" name="Freeform 163">
              <a:extLst>
                <a:ext uri="{FF2B5EF4-FFF2-40B4-BE49-F238E27FC236}">
                  <a16:creationId xmlns:a16="http://schemas.microsoft.com/office/drawing/2014/main" id="{1CCB4244-766F-43FD-9DE4-54E0F7F1ECA4}"/>
                </a:ext>
              </a:extLst>
            </p:cNvPr>
            <p:cNvSpPr>
              <a:spLocks/>
            </p:cNvSpPr>
            <p:nvPr/>
          </p:nvSpPr>
          <p:spPr bwMode="auto">
            <a:xfrm>
              <a:off x="427" y="1965"/>
              <a:ext cx="27" cy="5"/>
            </a:xfrm>
            <a:custGeom>
              <a:avLst/>
              <a:gdLst>
                <a:gd name="T0" fmla="*/ 0 w 133"/>
                <a:gd name="T1" fmla="*/ 0 h 25"/>
                <a:gd name="T2" fmla="*/ 0 w 133"/>
                <a:gd name="T3" fmla="*/ 0 h 25"/>
                <a:gd name="T4" fmla="*/ 0 w 133"/>
                <a:gd name="T5" fmla="*/ 0 h 25"/>
                <a:gd name="T6" fmla="*/ 0 w 133"/>
                <a:gd name="T7" fmla="*/ 0 h 25"/>
                <a:gd name="T8" fmla="*/ 0 w 133"/>
                <a:gd name="T9" fmla="*/ 0 h 25"/>
                <a:gd name="T10" fmla="*/ 0 w 133"/>
                <a:gd name="T11" fmla="*/ 0 h 25"/>
                <a:gd name="T12" fmla="*/ 0 w 133"/>
                <a:gd name="T13" fmla="*/ 0 h 25"/>
                <a:gd name="T14" fmla="*/ 0 w 133"/>
                <a:gd name="T15" fmla="*/ 0 h 25"/>
                <a:gd name="T16" fmla="*/ 0 w 133"/>
                <a:gd name="T17" fmla="*/ 0 h 25"/>
                <a:gd name="T18" fmla="*/ 0 w 133"/>
                <a:gd name="T19" fmla="*/ 0 h 25"/>
                <a:gd name="T20" fmla="*/ 0 w 133"/>
                <a:gd name="T21" fmla="*/ 0 h 25"/>
                <a:gd name="T22" fmla="*/ 0 w 133"/>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
                <a:gd name="T37" fmla="*/ 0 h 25"/>
                <a:gd name="T38" fmla="*/ 133 w 133"/>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 h="25">
                  <a:moveTo>
                    <a:pt x="97" y="0"/>
                  </a:moveTo>
                  <a:lnTo>
                    <a:pt x="113" y="1"/>
                  </a:lnTo>
                  <a:lnTo>
                    <a:pt x="133" y="8"/>
                  </a:lnTo>
                  <a:lnTo>
                    <a:pt x="120" y="7"/>
                  </a:lnTo>
                  <a:lnTo>
                    <a:pt x="99" y="3"/>
                  </a:lnTo>
                  <a:lnTo>
                    <a:pt x="56" y="15"/>
                  </a:lnTo>
                  <a:lnTo>
                    <a:pt x="32" y="21"/>
                  </a:lnTo>
                  <a:lnTo>
                    <a:pt x="4" y="25"/>
                  </a:lnTo>
                  <a:lnTo>
                    <a:pt x="0" y="21"/>
                  </a:lnTo>
                  <a:lnTo>
                    <a:pt x="29" y="16"/>
                  </a:lnTo>
                  <a:lnTo>
                    <a:pt x="64" y="8"/>
                  </a:lnTo>
                  <a:lnTo>
                    <a:pt x="9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6" name="Freeform 164">
              <a:extLst>
                <a:ext uri="{FF2B5EF4-FFF2-40B4-BE49-F238E27FC236}">
                  <a16:creationId xmlns:a16="http://schemas.microsoft.com/office/drawing/2014/main" id="{8B8B8297-84D9-401D-AD0D-3D8BE7065330}"/>
                </a:ext>
              </a:extLst>
            </p:cNvPr>
            <p:cNvSpPr>
              <a:spLocks/>
            </p:cNvSpPr>
            <p:nvPr/>
          </p:nvSpPr>
          <p:spPr bwMode="auto">
            <a:xfrm>
              <a:off x="438" y="1984"/>
              <a:ext cx="11" cy="2"/>
            </a:xfrm>
            <a:custGeom>
              <a:avLst/>
              <a:gdLst>
                <a:gd name="T0" fmla="*/ 0 w 53"/>
                <a:gd name="T1" fmla="*/ 0 h 12"/>
                <a:gd name="T2" fmla="*/ 0 w 53"/>
                <a:gd name="T3" fmla="*/ 0 h 12"/>
                <a:gd name="T4" fmla="*/ 0 w 53"/>
                <a:gd name="T5" fmla="*/ 0 h 12"/>
                <a:gd name="T6" fmla="*/ 0 w 53"/>
                <a:gd name="T7" fmla="*/ 0 h 12"/>
                <a:gd name="T8" fmla="*/ 0 w 53"/>
                <a:gd name="T9" fmla="*/ 0 h 12"/>
                <a:gd name="T10" fmla="*/ 0 w 53"/>
                <a:gd name="T11" fmla="*/ 0 h 12"/>
                <a:gd name="T12" fmla="*/ 0 w 53"/>
                <a:gd name="T13" fmla="*/ 0 h 12"/>
                <a:gd name="T14" fmla="*/ 0 60000 65536"/>
                <a:gd name="T15" fmla="*/ 0 60000 65536"/>
                <a:gd name="T16" fmla="*/ 0 60000 65536"/>
                <a:gd name="T17" fmla="*/ 0 60000 65536"/>
                <a:gd name="T18" fmla="*/ 0 60000 65536"/>
                <a:gd name="T19" fmla="*/ 0 60000 65536"/>
                <a:gd name="T20" fmla="*/ 0 60000 65536"/>
                <a:gd name="T21" fmla="*/ 0 w 53"/>
                <a:gd name="T22" fmla="*/ 0 h 12"/>
                <a:gd name="T23" fmla="*/ 53 w 5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2">
                  <a:moveTo>
                    <a:pt x="53" y="5"/>
                  </a:moveTo>
                  <a:lnTo>
                    <a:pt x="46" y="12"/>
                  </a:lnTo>
                  <a:lnTo>
                    <a:pt x="27" y="9"/>
                  </a:lnTo>
                  <a:lnTo>
                    <a:pt x="5" y="9"/>
                  </a:lnTo>
                  <a:lnTo>
                    <a:pt x="0" y="0"/>
                  </a:lnTo>
                  <a:lnTo>
                    <a:pt x="14" y="3"/>
                  </a:lnTo>
                  <a:lnTo>
                    <a:pt x="53"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7" name="Freeform 165">
              <a:extLst>
                <a:ext uri="{FF2B5EF4-FFF2-40B4-BE49-F238E27FC236}">
                  <a16:creationId xmlns:a16="http://schemas.microsoft.com/office/drawing/2014/main" id="{DC04BAEA-7611-40E9-9F5B-0A106E73DD7A}"/>
                </a:ext>
              </a:extLst>
            </p:cNvPr>
            <p:cNvSpPr>
              <a:spLocks/>
            </p:cNvSpPr>
            <p:nvPr/>
          </p:nvSpPr>
          <p:spPr bwMode="auto">
            <a:xfrm>
              <a:off x="469" y="1982"/>
              <a:ext cx="3" cy="4"/>
            </a:xfrm>
            <a:custGeom>
              <a:avLst/>
              <a:gdLst>
                <a:gd name="T0" fmla="*/ 0 w 11"/>
                <a:gd name="T1" fmla="*/ 0 h 23"/>
                <a:gd name="T2" fmla="*/ 0 w 11"/>
                <a:gd name="T3" fmla="*/ 0 h 23"/>
                <a:gd name="T4" fmla="*/ 0 w 11"/>
                <a:gd name="T5" fmla="*/ 0 h 23"/>
                <a:gd name="T6" fmla="*/ 0 w 11"/>
                <a:gd name="T7" fmla="*/ 0 h 23"/>
                <a:gd name="T8" fmla="*/ 0 w 11"/>
                <a:gd name="T9" fmla="*/ 0 h 23"/>
                <a:gd name="T10" fmla="*/ 0 60000 65536"/>
                <a:gd name="T11" fmla="*/ 0 60000 65536"/>
                <a:gd name="T12" fmla="*/ 0 60000 65536"/>
                <a:gd name="T13" fmla="*/ 0 60000 65536"/>
                <a:gd name="T14" fmla="*/ 0 60000 65536"/>
                <a:gd name="T15" fmla="*/ 0 w 11"/>
                <a:gd name="T16" fmla="*/ 0 h 23"/>
                <a:gd name="T17" fmla="*/ 11 w 11"/>
                <a:gd name="T18" fmla="*/ 23 h 23"/>
              </a:gdLst>
              <a:ahLst/>
              <a:cxnLst>
                <a:cxn ang="T10">
                  <a:pos x="T0" y="T1"/>
                </a:cxn>
                <a:cxn ang="T11">
                  <a:pos x="T2" y="T3"/>
                </a:cxn>
                <a:cxn ang="T12">
                  <a:pos x="T4" y="T5"/>
                </a:cxn>
                <a:cxn ang="T13">
                  <a:pos x="T6" y="T7"/>
                </a:cxn>
                <a:cxn ang="T14">
                  <a:pos x="T8" y="T9"/>
                </a:cxn>
              </a:cxnLst>
              <a:rect l="T15" t="T16" r="T17" b="T18"/>
              <a:pathLst>
                <a:path w="11" h="23">
                  <a:moveTo>
                    <a:pt x="0" y="0"/>
                  </a:moveTo>
                  <a:lnTo>
                    <a:pt x="0" y="6"/>
                  </a:lnTo>
                  <a:lnTo>
                    <a:pt x="2" y="18"/>
                  </a:lnTo>
                  <a:lnTo>
                    <a:pt x="11" y="2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8" name="Freeform 166">
              <a:extLst>
                <a:ext uri="{FF2B5EF4-FFF2-40B4-BE49-F238E27FC236}">
                  <a16:creationId xmlns:a16="http://schemas.microsoft.com/office/drawing/2014/main" id="{A2A187EC-5BE9-41CC-9E05-683E63A95AE4}"/>
                </a:ext>
              </a:extLst>
            </p:cNvPr>
            <p:cNvSpPr>
              <a:spLocks/>
            </p:cNvSpPr>
            <p:nvPr/>
          </p:nvSpPr>
          <p:spPr bwMode="auto">
            <a:xfrm>
              <a:off x="462" y="1993"/>
              <a:ext cx="2" cy="2"/>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0"/>
                  </a:moveTo>
                  <a:lnTo>
                    <a:pt x="3" y="7"/>
                  </a:lnTo>
                  <a:lnTo>
                    <a:pt x="11" y="1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69" name="Freeform 167">
              <a:extLst>
                <a:ext uri="{FF2B5EF4-FFF2-40B4-BE49-F238E27FC236}">
                  <a16:creationId xmlns:a16="http://schemas.microsoft.com/office/drawing/2014/main" id="{12ED682B-1FE5-47E8-9A41-BC7259483EF9}"/>
                </a:ext>
              </a:extLst>
            </p:cNvPr>
            <p:cNvSpPr>
              <a:spLocks/>
            </p:cNvSpPr>
            <p:nvPr/>
          </p:nvSpPr>
          <p:spPr bwMode="auto">
            <a:xfrm>
              <a:off x="423" y="1977"/>
              <a:ext cx="5" cy="6"/>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60000 65536"/>
                <a:gd name="T11" fmla="*/ 0 60000 65536"/>
                <a:gd name="T12" fmla="*/ 0 60000 65536"/>
                <a:gd name="T13" fmla="*/ 0 60000 65536"/>
                <a:gd name="T14" fmla="*/ 0 60000 65536"/>
                <a:gd name="T15" fmla="*/ 0 w 25"/>
                <a:gd name="T16" fmla="*/ 0 h 29"/>
                <a:gd name="T17" fmla="*/ 25 w 25"/>
                <a:gd name="T18" fmla="*/ 29 h 29"/>
              </a:gdLst>
              <a:ahLst/>
              <a:cxnLst>
                <a:cxn ang="T10">
                  <a:pos x="T0" y="T1"/>
                </a:cxn>
                <a:cxn ang="T11">
                  <a:pos x="T2" y="T3"/>
                </a:cxn>
                <a:cxn ang="T12">
                  <a:pos x="T4" y="T5"/>
                </a:cxn>
                <a:cxn ang="T13">
                  <a:pos x="T6" y="T7"/>
                </a:cxn>
                <a:cxn ang="T14">
                  <a:pos x="T8" y="T9"/>
                </a:cxn>
              </a:cxnLst>
              <a:rect l="T15" t="T16" r="T17" b="T18"/>
              <a:pathLst>
                <a:path w="25" h="29">
                  <a:moveTo>
                    <a:pt x="25" y="0"/>
                  </a:moveTo>
                  <a:lnTo>
                    <a:pt x="21" y="9"/>
                  </a:lnTo>
                  <a:lnTo>
                    <a:pt x="21" y="17"/>
                  </a:lnTo>
                  <a:lnTo>
                    <a:pt x="0" y="29"/>
                  </a:lnTo>
                  <a:lnTo>
                    <a:pt x="25"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0" name="Freeform 168">
              <a:extLst>
                <a:ext uri="{FF2B5EF4-FFF2-40B4-BE49-F238E27FC236}">
                  <a16:creationId xmlns:a16="http://schemas.microsoft.com/office/drawing/2014/main" id="{7E4F4963-A1B4-4401-9007-1C9C98D7AF3F}"/>
                </a:ext>
              </a:extLst>
            </p:cNvPr>
            <p:cNvSpPr>
              <a:spLocks/>
            </p:cNvSpPr>
            <p:nvPr/>
          </p:nvSpPr>
          <p:spPr bwMode="auto">
            <a:xfrm>
              <a:off x="403" y="1977"/>
              <a:ext cx="16" cy="16"/>
            </a:xfrm>
            <a:custGeom>
              <a:avLst/>
              <a:gdLst>
                <a:gd name="T0" fmla="*/ 0 w 80"/>
                <a:gd name="T1" fmla="*/ 0 h 81"/>
                <a:gd name="T2" fmla="*/ 0 w 80"/>
                <a:gd name="T3" fmla="*/ 0 h 81"/>
                <a:gd name="T4" fmla="*/ 0 w 80"/>
                <a:gd name="T5" fmla="*/ 0 h 81"/>
                <a:gd name="T6" fmla="*/ 0 w 80"/>
                <a:gd name="T7" fmla="*/ 0 h 81"/>
                <a:gd name="T8" fmla="*/ 0 w 80"/>
                <a:gd name="T9" fmla="*/ 0 h 81"/>
                <a:gd name="T10" fmla="*/ 0 w 80"/>
                <a:gd name="T11" fmla="*/ 0 h 81"/>
                <a:gd name="T12" fmla="*/ 0 60000 65536"/>
                <a:gd name="T13" fmla="*/ 0 60000 65536"/>
                <a:gd name="T14" fmla="*/ 0 60000 65536"/>
                <a:gd name="T15" fmla="*/ 0 60000 65536"/>
                <a:gd name="T16" fmla="*/ 0 60000 65536"/>
                <a:gd name="T17" fmla="*/ 0 60000 65536"/>
                <a:gd name="T18" fmla="*/ 0 w 80"/>
                <a:gd name="T19" fmla="*/ 0 h 81"/>
                <a:gd name="T20" fmla="*/ 80 w 8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80" h="81">
                  <a:moveTo>
                    <a:pt x="80" y="0"/>
                  </a:moveTo>
                  <a:lnTo>
                    <a:pt x="66" y="26"/>
                  </a:lnTo>
                  <a:lnTo>
                    <a:pt x="50" y="46"/>
                  </a:lnTo>
                  <a:lnTo>
                    <a:pt x="0" y="81"/>
                  </a:lnTo>
                  <a:lnTo>
                    <a:pt x="47" y="38"/>
                  </a:lnTo>
                  <a:lnTo>
                    <a:pt x="8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1" name="Freeform 169">
              <a:extLst>
                <a:ext uri="{FF2B5EF4-FFF2-40B4-BE49-F238E27FC236}">
                  <a16:creationId xmlns:a16="http://schemas.microsoft.com/office/drawing/2014/main" id="{30338EB9-92BE-4406-B9A3-2A8A03D8914F}"/>
                </a:ext>
              </a:extLst>
            </p:cNvPr>
            <p:cNvSpPr>
              <a:spLocks/>
            </p:cNvSpPr>
            <p:nvPr/>
          </p:nvSpPr>
          <p:spPr bwMode="auto">
            <a:xfrm>
              <a:off x="395" y="2000"/>
              <a:ext cx="4" cy="12"/>
            </a:xfrm>
            <a:custGeom>
              <a:avLst/>
              <a:gdLst>
                <a:gd name="T0" fmla="*/ 0 w 18"/>
                <a:gd name="T1" fmla="*/ 0 h 58"/>
                <a:gd name="T2" fmla="*/ 0 w 18"/>
                <a:gd name="T3" fmla="*/ 0 h 58"/>
                <a:gd name="T4" fmla="*/ 0 w 18"/>
                <a:gd name="T5" fmla="*/ 0 h 58"/>
                <a:gd name="T6" fmla="*/ 0 w 18"/>
                <a:gd name="T7" fmla="*/ 0 h 58"/>
                <a:gd name="T8" fmla="*/ 0 w 18"/>
                <a:gd name="T9" fmla="*/ 0 h 58"/>
                <a:gd name="T10" fmla="*/ 0 w 18"/>
                <a:gd name="T11" fmla="*/ 0 h 58"/>
                <a:gd name="T12" fmla="*/ 0 w 18"/>
                <a:gd name="T13" fmla="*/ 0 h 58"/>
                <a:gd name="T14" fmla="*/ 0 60000 65536"/>
                <a:gd name="T15" fmla="*/ 0 60000 65536"/>
                <a:gd name="T16" fmla="*/ 0 60000 65536"/>
                <a:gd name="T17" fmla="*/ 0 60000 65536"/>
                <a:gd name="T18" fmla="*/ 0 60000 65536"/>
                <a:gd name="T19" fmla="*/ 0 60000 65536"/>
                <a:gd name="T20" fmla="*/ 0 60000 65536"/>
                <a:gd name="T21" fmla="*/ 0 w 18"/>
                <a:gd name="T22" fmla="*/ 0 h 58"/>
                <a:gd name="T23" fmla="*/ 18 w 18"/>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8">
                  <a:moveTo>
                    <a:pt x="0" y="0"/>
                  </a:moveTo>
                  <a:lnTo>
                    <a:pt x="11" y="20"/>
                  </a:lnTo>
                  <a:lnTo>
                    <a:pt x="15" y="41"/>
                  </a:lnTo>
                  <a:lnTo>
                    <a:pt x="16" y="58"/>
                  </a:lnTo>
                  <a:lnTo>
                    <a:pt x="18" y="33"/>
                  </a:lnTo>
                  <a:lnTo>
                    <a:pt x="16" y="1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2" name="Freeform 170">
              <a:extLst>
                <a:ext uri="{FF2B5EF4-FFF2-40B4-BE49-F238E27FC236}">
                  <a16:creationId xmlns:a16="http://schemas.microsoft.com/office/drawing/2014/main" id="{C600CA5D-08A2-4037-A563-2B28DCBDC70F}"/>
                </a:ext>
              </a:extLst>
            </p:cNvPr>
            <p:cNvSpPr>
              <a:spLocks/>
            </p:cNvSpPr>
            <p:nvPr/>
          </p:nvSpPr>
          <p:spPr bwMode="auto">
            <a:xfrm>
              <a:off x="432" y="1988"/>
              <a:ext cx="2" cy="4"/>
            </a:xfrm>
            <a:custGeom>
              <a:avLst/>
              <a:gdLst>
                <a:gd name="T0" fmla="*/ 0 w 9"/>
                <a:gd name="T1" fmla="*/ 0 h 21"/>
                <a:gd name="T2" fmla="*/ 0 w 9"/>
                <a:gd name="T3" fmla="*/ 0 h 21"/>
                <a:gd name="T4" fmla="*/ 0 w 9"/>
                <a:gd name="T5" fmla="*/ 0 h 21"/>
                <a:gd name="T6" fmla="*/ 0 w 9"/>
                <a:gd name="T7" fmla="*/ 0 h 21"/>
                <a:gd name="T8" fmla="*/ 0 60000 65536"/>
                <a:gd name="T9" fmla="*/ 0 60000 65536"/>
                <a:gd name="T10" fmla="*/ 0 60000 65536"/>
                <a:gd name="T11" fmla="*/ 0 60000 65536"/>
                <a:gd name="T12" fmla="*/ 0 w 9"/>
                <a:gd name="T13" fmla="*/ 0 h 21"/>
                <a:gd name="T14" fmla="*/ 9 w 9"/>
                <a:gd name="T15" fmla="*/ 21 h 21"/>
              </a:gdLst>
              <a:ahLst/>
              <a:cxnLst>
                <a:cxn ang="T8">
                  <a:pos x="T0" y="T1"/>
                </a:cxn>
                <a:cxn ang="T9">
                  <a:pos x="T2" y="T3"/>
                </a:cxn>
                <a:cxn ang="T10">
                  <a:pos x="T4" y="T5"/>
                </a:cxn>
                <a:cxn ang="T11">
                  <a:pos x="T6" y="T7"/>
                </a:cxn>
              </a:cxnLst>
              <a:rect l="T12" t="T13" r="T14" b="T15"/>
              <a:pathLst>
                <a:path w="9" h="21">
                  <a:moveTo>
                    <a:pt x="2" y="0"/>
                  </a:moveTo>
                  <a:lnTo>
                    <a:pt x="0" y="9"/>
                  </a:lnTo>
                  <a:lnTo>
                    <a:pt x="9" y="21"/>
                  </a:lnTo>
                  <a:lnTo>
                    <a:pt x="2"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73" name="Group 171">
            <a:extLst>
              <a:ext uri="{FF2B5EF4-FFF2-40B4-BE49-F238E27FC236}">
                <a16:creationId xmlns:a16="http://schemas.microsoft.com/office/drawing/2014/main" id="{D4169E4B-960B-4ECB-839A-85CA7CC83CDF}"/>
              </a:ext>
            </a:extLst>
          </p:cNvPr>
          <p:cNvGrpSpPr>
            <a:grpSpLocks/>
          </p:cNvGrpSpPr>
          <p:nvPr/>
        </p:nvGrpSpPr>
        <p:grpSpPr bwMode="auto">
          <a:xfrm>
            <a:off x="222250" y="3624044"/>
            <a:ext cx="363538" cy="415925"/>
            <a:chOff x="162" y="1828"/>
            <a:chExt cx="229" cy="262"/>
          </a:xfrm>
        </p:grpSpPr>
        <p:sp>
          <p:nvSpPr>
            <p:cNvPr id="174" name="Freeform 172">
              <a:extLst>
                <a:ext uri="{FF2B5EF4-FFF2-40B4-BE49-F238E27FC236}">
                  <a16:creationId xmlns:a16="http://schemas.microsoft.com/office/drawing/2014/main" id="{361D44BF-5E76-42F8-AFF4-7BDD82A82D1A}"/>
                </a:ext>
              </a:extLst>
            </p:cNvPr>
            <p:cNvSpPr>
              <a:spLocks/>
            </p:cNvSpPr>
            <p:nvPr/>
          </p:nvSpPr>
          <p:spPr bwMode="auto">
            <a:xfrm>
              <a:off x="286" y="1828"/>
              <a:ext cx="7" cy="5"/>
            </a:xfrm>
            <a:custGeom>
              <a:avLst/>
              <a:gdLst>
                <a:gd name="T0" fmla="*/ 0 w 37"/>
                <a:gd name="T1" fmla="*/ 0 h 25"/>
                <a:gd name="T2" fmla="*/ 0 w 37"/>
                <a:gd name="T3" fmla="*/ 0 h 25"/>
                <a:gd name="T4" fmla="*/ 0 w 37"/>
                <a:gd name="T5" fmla="*/ 0 h 25"/>
                <a:gd name="T6" fmla="*/ 0 w 37"/>
                <a:gd name="T7" fmla="*/ 0 h 25"/>
                <a:gd name="T8" fmla="*/ 0 w 37"/>
                <a:gd name="T9" fmla="*/ 0 h 25"/>
                <a:gd name="T10" fmla="*/ 0 w 37"/>
                <a:gd name="T11" fmla="*/ 0 h 25"/>
                <a:gd name="T12" fmla="*/ 0 w 37"/>
                <a:gd name="T13" fmla="*/ 0 h 25"/>
                <a:gd name="T14" fmla="*/ 0 w 37"/>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5"/>
                <a:gd name="T26" fmla="*/ 37 w 3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5">
                  <a:moveTo>
                    <a:pt x="37" y="0"/>
                  </a:moveTo>
                  <a:lnTo>
                    <a:pt x="26" y="7"/>
                  </a:lnTo>
                  <a:lnTo>
                    <a:pt x="16" y="10"/>
                  </a:lnTo>
                  <a:lnTo>
                    <a:pt x="6" y="16"/>
                  </a:lnTo>
                  <a:lnTo>
                    <a:pt x="0" y="25"/>
                  </a:lnTo>
                  <a:lnTo>
                    <a:pt x="9" y="22"/>
                  </a:lnTo>
                  <a:lnTo>
                    <a:pt x="26" y="17"/>
                  </a:lnTo>
                  <a:lnTo>
                    <a:pt x="3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5" name="Freeform 173">
              <a:extLst>
                <a:ext uri="{FF2B5EF4-FFF2-40B4-BE49-F238E27FC236}">
                  <a16:creationId xmlns:a16="http://schemas.microsoft.com/office/drawing/2014/main" id="{36C76471-DBD5-47BD-B581-C270CC492354}"/>
                </a:ext>
              </a:extLst>
            </p:cNvPr>
            <p:cNvSpPr>
              <a:spLocks/>
            </p:cNvSpPr>
            <p:nvPr/>
          </p:nvSpPr>
          <p:spPr bwMode="auto">
            <a:xfrm>
              <a:off x="289" y="1837"/>
              <a:ext cx="2" cy="3"/>
            </a:xfrm>
            <a:custGeom>
              <a:avLst/>
              <a:gdLst>
                <a:gd name="T0" fmla="*/ 0 w 9"/>
                <a:gd name="T1" fmla="*/ 0 h 16"/>
                <a:gd name="T2" fmla="*/ 0 w 9"/>
                <a:gd name="T3" fmla="*/ 0 h 16"/>
                <a:gd name="T4" fmla="*/ 0 w 9"/>
                <a:gd name="T5" fmla="*/ 0 h 16"/>
                <a:gd name="T6" fmla="*/ 0 w 9"/>
                <a:gd name="T7" fmla="*/ 0 h 16"/>
                <a:gd name="T8" fmla="*/ 0 60000 65536"/>
                <a:gd name="T9" fmla="*/ 0 60000 65536"/>
                <a:gd name="T10" fmla="*/ 0 60000 65536"/>
                <a:gd name="T11" fmla="*/ 0 60000 65536"/>
                <a:gd name="T12" fmla="*/ 0 w 9"/>
                <a:gd name="T13" fmla="*/ 0 h 16"/>
                <a:gd name="T14" fmla="*/ 9 w 9"/>
                <a:gd name="T15" fmla="*/ 16 h 16"/>
              </a:gdLst>
              <a:ahLst/>
              <a:cxnLst>
                <a:cxn ang="T8">
                  <a:pos x="T0" y="T1"/>
                </a:cxn>
                <a:cxn ang="T9">
                  <a:pos x="T2" y="T3"/>
                </a:cxn>
                <a:cxn ang="T10">
                  <a:pos x="T4" y="T5"/>
                </a:cxn>
                <a:cxn ang="T11">
                  <a:pos x="T6" y="T7"/>
                </a:cxn>
              </a:cxnLst>
              <a:rect l="T12" t="T13" r="T14" b="T15"/>
              <a:pathLst>
                <a:path w="9" h="16">
                  <a:moveTo>
                    <a:pt x="9" y="0"/>
                  </a:moveTo>
                  <a:lnTo>
                    <a:pt x="0" y="0"/>
                  </a:lnTo>
                  <a:lnTo>
                    <a:pt x="0" y="16"/>
                  </a:lnTo>
                  <a:lnTo>
                    <a:pt x="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6" name="Freeform 174">
              <a:extLst>
                <a:ext uri="{FF2B5EF4-FFF2-40B4-BE49-F238E27FC236}">
                  <a16:creationId xmlns:a16="http://schemas.microsoft.com/office/drawing/2014/main" id="{EEE397F6-200B-41DB-89F8-2A4D3CC9454A}"/>
                </a:ext>
              </a:extLst>
            </p:cNvPr>
            <p:cNvSpPr>
              <a:spLocks/>
            </p:cNvSpPr>
            <p:nvPr/>
          </p:nvSpPr>
          <p:spPr bwMode="auto">
            <a:xfrm>
              <a:off x="260" y="1863"/>
              <a:ext cx="62" cy="154"/>
            </a:xfrm>
            <a:custGeom>
              <a:avLst/>
              <a:gdLst>
                <a:gd name="T0" fmla="*/ 0 w 309"/>
                <a:gd name="T1" fmla="*/ 0 h 772"/>
                <a:gd name="T2" fmla="*/ 0 w 309"/>
                <a:gd name="T3" fmla="*/ 0 h 772"/>
                <a:gd name="T4" fmla="*/ 0 w 309"/>
                <a:gd name="T5" fmla="*/ 0 h 772"/>
                <a:gd name="T6" fmla="*/ 0 w 309"/>
                <a:gd name="T7" fmla="*/ 0 h 772"/>
                <a:gd name="T8" fmla="*/ 0 w 309"/>
                <a:gd name="T9" fmla="*/ 0 h 772"/>
                <a:gd name="T10" fmla="*/ 0 w 309"/>
                <a:gd name="T11" fmla="*/ 0 h 772"/>
                <a:gd name="T12" fmla="*/ 0 w 309"/>
                <a:gd name="T13" fmla="*/ 0 h 772"/>
                <a:gd name="T14" fmla="*/ 0 w 309"/>
                <a:gd name="T15" fmla="*/ 0 h 772"/>
                <a:gd name="T16" fmla="*/ 0 w 309"/>
                <a:gd name="T17" fmla="*/ 0 h 772"/>
                <a:gd name="T18" fmla="*/ 0 w 309"/>
                <a:gd name="T19" fmla="*/ 0 h 7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772"/>
                <a:gd name="T32" fmla="*/ 309 w 309"/>
                <a:gd name="T33" fmla="*/ 772 h 7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772">
                  <a:moveTo>
                    <a:pt x="46" y="0"/>
                  </a:moveTo>
                  <a:lnTo>
                    <a:pt x="75" y="32"/>
                  </a:lnTo>
                  <a:lnTo>
                    <a:pt x="84" y="78"/>
                  </a:lnTo>
                  <a:lnTo>
                    <a:pt x="127" y="122"/>
                  </a:lnTo>
                  <a:lnTo>
                    <a:pt x="218" y="330"/>
                  </a:lnTo>
                  <a:lnTo>
                    <a:pt x="269" y="519"/>
                  </a:lnTo>
                  <a:lnTo>
                    <a:pt x="309" y="772"/>
                  </a:lnTo>
                  <a:lnTo>
                    <a:pt x="182" y="659"/>
                  </a:lnTo>
                  <a:lnTo>
                    <a:pt x="0" y="100"/>
                  </a:lnTo>
                  <a:lnTo>
                    <a:pt x="46" y="0"/>
                  </a:lnTo>
                  <a:close/>
                </a:path>
              </a:pathLst>
            </a:custGeom>
            <a:solidFill>
              <a:srgbClr val="40000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7" name="Freeform 175">
              <a:extLst>
                <a:ext uri="{FF2B5EF4-FFF2-40B4-BE49-F238E27FC236}">
                  <a16:creationId xmlns:a16="http://schemas.microsoft.com/office/drawing/2014/main" id="{B791405B-2098-497C-B5A8-BDB4FBC3E854}"/>
                </a:ext>
              </a:extLst>
            </p:cNvPr>
            <p:cNvSpPr>
              <a:spLocks/>
            </p:cNvSpPr>
            <p:nvPr/>
          </p:nvSpPr>
          <p:spPr bwMode="auto">
            <a:xfrm>
              <a:off x="162" y="1833"/>
              <a:ext cx="229" cy="257"/>
            </a:xfrm>
            <a:custGeom>
              <a:avLst/>
              <a:gdLst>
                <a:gd name="T0" fmla="*/ 0 w 1147"/>
                <a:gd name="T1" fmla="*/ 0 h 1285"/>
                <a:gd name="T2" fmla="*/ 0 w 1147"/>
                <a:gd name="T3" fmla="*/ 0 h 1285"/>
                <a:gd name="T4" fmla="*/ 0 w 1147"/>
                <a:gd name="T5" fmla="*/ 0 h 1285"/>
                <a:gd name="T6" fmla="*/ 0 w 1147"/>
                <a:gd name="T7" fmla="*/ 0 h 1285"/>
                <a:gd name="T8" fmla="*/ 0 w 1147"/>
                <a:gd name="T9" fmla="*/ 0 h 1285"/>
                <a:gd name="T10" fmla="*/ 0 w 1147"/>
                <a:gd name="T11" fmla="*/ 0 h 1285"/>
                <a:gd name="T12" fmla="*/ 0 w 1147"/>
                <a:gd name="T13" fmla="*/ 0 h 1285"/>
                <a:gd name="T14" fmla="*/ 0 w 1147"/>
                <a:gd name="T15" fmla="*/ 0 h 1285"/>
                <a:gd name="T16" fmla="*/ 0 w 1147"/>
                <a:gd name="T17" fmla="*/ 0 h 1285"/>
                <a:gd name="T18" fmla="*/ 0 w 1147"/>
                <a:gd name="T19" fmla="*/ 0 h 1285"/>
                <a:gd name="T20" fmla="*/ 0 w 1147"/>
                <a:gd name="T21" fmla="*/ 0 h 1285"/>
                <a:gd name="T22" fmla="*/ 0 w 1147"/>
                <a:gd name="T23" fmla="*/ 0 h 1285"/>
                <a:gd name="T24" fmla="*/ 0 w 1147"/>
                <a:gd name="T25" fmla="*/ 0 h 1285"/>
                <a:gd name="T26" fmla="*/ 0 w 1147"/>
                <a:gd name="T27" fmla="*/ 0 h 1285"/>
                <a:gd name="T28" fmla="*/ 0 w 1147"/>
                <a:gd name="T29" fmla="*/ 0 h 1285"/>
                <a:gd name="T30" fmla="*/ 0 w 1147"/>
                <a:gd name="T31" fmla="*/ 0 h 1285"/>
                <a:gd name="T32" fmla="*/ 0 w 1147"/>
                <a:gd name="T33" fmla="*/ 0 h 1285"/>
                <a:gd name="T34" fmla="*/ 0 w 1147"/>
                <a:gd name="T35" fmla="*/ 0 h 1285"/>
                <a:gd name="T36" fmla="*/ 0 w 1147"/>
                <a:gd name="T37" fmla="*/ 0 h 1285"/>
                <a:gd name="T38" fmla="*/ 0 w 1147"/>
                <a:gd name="T39" fmla="*/ 0 h 1285"/>
                <a:gd name="T40" fmla="*/ 0 w 1147"/>
                <a:gd name="T41" fmla="*/ 0 h 1285"/>
                <a:gd name="T42" fmla="*/ 0 w 1147"/>
                <a:gd name="T43" fmla="*/ 0 h 1285"/>
                <a:gd name="T44" fmla="*/ 0 w 1147"/>
                <a:gd name="T45" fmla="*/ 0 h 1285"/>
                <a:gd name="T46" fmla="*/ 0 w 1147"/>
                <a:gd name="T47" fmla="*/ 0 h 1285"/>
                <a:gd name="T48" fmla="*/ 0 w 1147"/>
                <a:gd name="T49" fmla="*/ 0 h 1285"/>
                <a:gd name="T50" fmla="*/ 0 w 1147"/>
                <a:gd name="T51" fmla="*/ 0 h 1285"/>
                <a:gd name="T52" fmla="*/ 0 w 1147"/>
                <a:gd name="T53" fmla="*/ 0 h 1285"/>
                <a:gd name="T54" fmla="*/ 0 w 1147"/>
                <a:gd name="T55" fmla="*/ 0 h 1285"/>
                <a:gd name="T56" fmla="*/ 0 w 1147"/>
                <a:gd name="T57" fmla="*/ 0 h 1285"/>
                <a:gd name="T58" fmla="*/ 0 w 1147"/>
                <a:gd name="T59" fmla="*/ 0 h 1285"/>
                <a:gd name="T60" fmla="*/ 0 w 1147"/>
                <a:gd name="T61" fmla="*/ 0 h 1285"/>
                <a:gd name="T62" fmla="*/ 0 w 1147"/>
                <a:gd name="T63" fmla="*/ 0 h 1285"/>
                <a:gd name="T64" fmla="*/ 0 w 1147"/>
                <a:gd name="T65" fmla="*/ 0 h 1285"/>
                <a:gd name="T66" fmla="*/ 0 w 1147"/>
                <a:gd name="T67" fmla="*/ 0 h 1285"/>
                <a:gd name="T68" fmla="*/ 0 w 1147"/>
                <a:gd name="T69" fmla="*/ 0 h 1285"/>
                <a:gd name="T70" fmla="*/ 0 w 1147"/>
                <a:gd name="T71" fmla="*/ 0 h 1285"/>
                <a:gd name="T72" fmla="*/ 0 w 1147"/>
                <a:gd name="T73" fmla="*/ 0 h 1285"/>
                <a:gd name="T74" fmla="*/ 0 w 1147"/>
                <a:gd name="T75" fmla="*/ 0 h 1285"/>
                <a:gd name="T76" fmla="*/ 0 w 1147"/>
                <a:gd name="T77" fmla="*/ 0 h 1285"/>
                <a:gd name="T78" fmla="*/ 0 w 1147"/>
                <a:gd name="T79" fmla="*/ 0 h 1285"/>
                <a:gd name="T80" fmla="*/ 0 w 1147"/>
                <a:gd name="T81" fmla="*/ 0 h 1285"/>
                <a:gd name="T82" fmla="*/ 0 w 1147"/>
                <a:gd name="T83" fmla="*/ 0 h 1285"/>
                <a:gd name="T84" fmla="*/ 0 w 1147"/>
                <a:gd name="T85" fmla="*/ 0 h 1285"/>
                <a:gd name="T86" fmla="*/ 0 w 1147"/>
                <a:gd name="T87" fmla="*/ 0 h 1285"/>
                <a:gd name="T88" fmla="*/ 0 w 1147"/>
                <a:gd name="T89" fmla="*/ 0 h 1285"/>
                <a:gd name="T90" fmla="*/ 0 w 1147"/>
                <a:gd name="T91" fmla="*/ 0 h 12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7"/>
                <a:gd name="T139" fmla="*/ 0 h 1285"/>
                <a:gd name="T140" fmla="*/ 1147 w 1147"/>
                <a:gd name="T141" fmla="*/ 1285 h 12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7" h="1285">
                  <a:moveTo>
                    <a:pt x="212" y="67"/>
                  </a:moveTo>
                  <a:lnTo>
                    <a:pt x="247" y="0"/>
                  </a:lnTo>
                  <a:lnTo>
                    <a:pt x="528" y="116"/>
                  </a:lnTo>
                  <a:lnTo>
                    <a:pt x="541" y="206"/>
                  </a:lnTo>
                  <a:lnTo>
                    <a:pt x="563" y="238"/>
                  </a:lnTo>
                  <a:lnTo>
                    <a:pt x="595" y="274"/>
                  </a:lnTo>
                  <a:lnTo>
                    <a:pt x="614" y="339"/>
                  </a:lnTo>
                  <a:lnTo>
                    <a:pt x="676" y="487"/>
                  </a:lnTo>
                  <a:lnTo>
                    <a:pt x="727" y="663"/>
                  </a:lnTo>
                  <a:lnTo>
                    <a:pt x="748" y="780"/>
                  </a:lnTo>
                  <a:lnTo>
                    <a:pt x="974" y="785"/>
                  </a:lnTo>
                  <a:lnTo>
                    <a:pt x="1011" y="807"/>
                  </a:lnTo>
                  <a:lnTo>
                    <a:pt x="1115" y="807"/>
                  </a:lnTo>
                  <a:lnTo>
                    <a:pt x="1143" y="853"/>
                  </a:lnTo>
                  <a:lnTo>
                    <a:pt x="1147" y="907"/>
                  </a:lnTo>
                  <a:lnTo>
                    <a:pt x="1137" y="956"/>
                  </a:lnTo>
                  <a:lnTo>
                    <a:pt x="1042" y="974"/>
                  </a:lnTo>
                  <a:lnTo>
                    <a:pt x="997" y="1041"/>
                  </a:lnTo>
                  <a:lnTo>
                    <a:pt x="907" y="1064"/>
                  </a:lnTo>
                  <a:lnTo>
                    <a:pt x="840" y="1064"/>
                  </a:lnTo>
                  <a:lnTo>
                    <a:pt x="763" y="1079"/>
                  </a:lnTo>
                  <a:lnTo>
                    <a:pt x="759" y="1110"/>
                  </a:lnTo>
                  <a:lnTo>
                    <a:pt x="763" y="1177"/>
                  </a:lnTo>
                  <a:lnTo>
                    <a:pt x="754" y="1223"/>
                  </a:lnTo>
                  <a:lnTo>
                    <a:pt x="713" y="1227"/>
                  </a:lnTo>
                  <a:lnTo>
                    <a:pt x="663" y="1236"/>
                  </a:lnTo>
                  <a:lnTo>
                    <a:pt x="614" y="1282"/>
                  </a:lnTo>
                  <a:lnTo>
                    <a:pt x="554" y="1282"/>
                  </a:lnTo>
                  <a:lnTo>
                    <a:pt x="501" y="1276"/>
                  </a:lnTo>
                  <a:lnTo>
                    <a:pt x="420" y="1250"/>
                  </a:lnTo>
                  <a:lnTo>
                    <a:pt x="330" y="1259"/>
                  </a:lnTo>
                  <a:lnTo>
                    <a:pt x="238" y="1285"/>
                  </a:lnTo>
                  <a:lnTo>
                    <a:pt x="153" y="1267"/>
                  </a:lnTo>
                  <a:lnTo>
                    <a:pt x="95" y="1200"/>
                  </a:lnTo>
                  <a:lnTo>
                    <a:pt x="99" y="1128"/>
                  </a:lnTo>
                  <a:lnTo>
                    <a:pt x="76" y="1038"/>
                  </a:lnTo>
                  <a:lnTo>
                    <a:pt x="64" y="920"/>
                  </a:lnTo>
                  <a:lnTo>
                    <a:pt x="36" y="812"/>
                  </a:lnTo>
                  <a:lnTo>
                    <a:pt x="0" y="650"/>
                  </a:lnTo>
                  <a:lnTo>
                    <a:pt x="4" y="487"/>
                  </a:lnTo>
                  <a:lnTo>
                    <a:pt x="4" y="342"/>
                  </a:lnTo>
                  <a:lnTo>
                    <a:pt x="14" y="243"/>
                  </a:lnTo>
                  <a:lnTo>
                    <a:pt x="36" y="198"/>
                  </a:lnTo>
                  <a:lnTo>
                    <a:pt x="87" y="162"/>
                  </a:lnTo>
                  <a:lnTo>
                    <a:pt x="145" y="102"/>
                  </a:lnTo>
                  <a:lnTo>
                    <a:pt x="212" y="67"/>
                  </a:lnTo>
                  <a:close/>
                </a:path>
              </a:pathLst>
            </a:custGeom>
            <a:solidFill>
              <a:srgbClr val="C0C0C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8" name="Freeform 176">
              <a:extLst>
                <a:ext uri="{FF2B5EF4-FFF2-40B4-BE49-F238E27FC236}">
                  <a16:creationId xmlns:a16="http://schemas.microsoft.com/office/drawing/2014/main" id="{21902E54-A54C-4B12-94DA-BE4EE4A2ABDA}"/>
                </a:ext>
              </a:extLst>
            </p:cNvPr>
            <p:cNvSpPr>
              <a:spLocks/>
            </p:cNvSpPr>
            <p:nvPr/>
          </p:nvSpPr>
          <p:spPr bwMode="auto">
            <a:xfrm>
              <a:off x="166" y="1848"/>
              <a:ext cx="145" cy="240"/>
            </a:xfrm>
            <a:custGeom>
              <a:avLst/>
              <a:gdLst>
                <a:gd name="T0" fmla="*/ 0 w 725"/>
                <a:gd name="T1" fmla="*/ 0 h 1198"/>
                <a:gd name="T2" fmla="*/ 0 w 725"/>
                <a:gd name="T3" fmla="*/ 0 h 1198"/>
                <a:gd name="T4" fmla="*/ 0 w 725"/>
                <a:gd name="T5" fmla="*/ 0 h 1198"/>
                <a:gd name="T6" fmla="*/ 0 w 725"/>
                <a:gd name="T7" fmla="*/ 0 h 1198"/>
                <a:gd name="T8" fmla="*/ 0 w 725"/>
                <a:gd name="T9" fmla="*/ 0 h 1198"/>
                <a:gd name="T10" fmla="*/ 0 w 725"/>
                <a:gd name="T11" fmla="*/ 0 h 1198"/>
                <a:gd name="T12" fmla="*/ 0 w 725"/>
                <a:gd name="T13" fmla="*/ 0 h 1198"/>
                <a:gd name="T14" fmla="*/ 0 w 725"/>
                <a:gd name="T15" fmla="*/ 0 h 1198"/>
                <a:gd name="T16" fmla="*/ 0 w 725"/>
                <a:gd name="T17" fmla="*/ 0 h 1198"/>
                <a:gd name="T18" fmla="*/ 0 w 725"/>
                <a:gd name="T19" fmla="*/ 0 h 1198"/>
                <a:gd name="T20" fmla="*/ 0 w 725"/>
                <a:gd name="T21" fmla="*/ 0 h 1198"/>
                <a:gd name="T22" fmla="*/ 0 w 725"/>
                <a:gd name="T23" fmla="*/ 0 h 1198"/>
                <a:gd name="T24" fmla="*/ 0 w 725"/>
                <a:gd name="T25" fmla="*/ 0 h 1198"/>
                <a:gd name="T26" fmla="*/ 0 w 725"/>
                <a:gd name="T27" fmla="*/ 0 h 1198"/>
                <a:gd name="T28" fmla="*/ 0 w 725"/>
                <a:gd name="T29" fmla="*/ 0 h 1198"/>
                <a:gd name="T30" fmla="*/ 0 w 725"/>
                <a:gd name="T31" fmla="*/ 0 h 1198"/>
                <a:gd name="T32" fmla="*/ 0 w 725"/>
                <a:gd name="T33" fmla="*/ 0 h 1198"/>
                <a:gd name="T34" fmla="*/ 0 w 725"/>
                <a:gd name="T35" fmla="*/ 0 h 1198"/>
                <a:gd name="T36" fmla="*/ 0 w 725"/>
                <a:gd name="T37" fmla="*/ 0 h 1198"/>
                <a:gd name="T38" fmla="*/ 0 w 725"/>
                <a:gd name="T39" fmla="*/ 0 h 1198"/>
                <a:gd name="T40" fmla="*/ 0 w 725"/>
                <a:gd name="T41" fmla="*/ 0 h 1198"/>
                <a:gd name="T42" fmla="*/ 0 w 725"/>
                <a:gd name="T43" fmla="*/ 0 h 1198"/>
                <a:gd name="T44" fmla="*/ 0 w 725"/>
                <a:gd name="T45" fmla="*/ 0 h 1198"/>
                <a:gd name="T46" fmla="*/ 0 w 725"/>
                <a:gd name="T47" fmla="*/ 0 h 1198"/>
                <a:gd name="T48" fmla="*/ 0 w 725"/>
                <a:gd name="T49" fmla="*/ 0 h 1198"/>
                <a:gd name="T50" fmla="*/ 0 w 725"/>
                <a:gd name="T51" fmla="*/ 0 h 1198"/>
                <a:gd name="T52" fmla="*/ 0 w 725"/>
                <a:gd name="T53" fmla="*/ 0 h 1198"/>
                <a:gd name="T54" fmla="*/ 0 w 725"/>
                <a:gd name="T55" fmla="*/ 0 h 1198"/>
                <a:gd name="T56" fmla="*/ 0 w 725"/>
                <a:gd name="T57" fmla="*/ 0 h 1198"/>
                <a:gd name="T58" fmla="*/ 0 w 725"/>
                <a:gd name="T59" fmla="*/ 0 h 1198"/>
                <a:gd name="T60" fmla="*/ 0 w 725"/>
                <a:gd name="T61" fmla="*/ 0 h 1198"/>
                <a:gd name="T62" fmla="*/ 0 w 725"/>
                <a:gd name="T63" fmla="*/ 0 h 1198"/>
                <a:gd name="T64" fmla="*/ 0 w 725"/>
                <a:gd name="T65" fmla="*/ 0 h 1198"/>
                <a:gd name="T66" fmla="*/ 0 w 725"/>
                <a:gd name="T67" fmla="*/ 0 h 1198"/>
                <a:gd name="T68" fmla="*/ 0 w 725"/>
                <a:gd name="T69" fmla="*/ 0 h 1198"/>
                <a:gd name="T70" fmla="*/ 0 w 725"/>
                <a:gd name="T71" fmla="*/ 0 h 1198"/>
                <a:gd name="T72" fmla="*/ 0 w 725"/>
                <a:gd name="T73" fmla="*/ 0 h 1198"/>
                <a:gd name="T74" fmla="*/ 0 w 725"/>
                <a:gd name="T75" fmla="*/ 0 h 1198"/>
                <a:gd name="T76" fmla="*/ 0 w 725"/>
                <a:gd name="T77" fmla="*/ 0 h 11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5"/>
                <a:gd name="T118" fmla="*/ 0 h 1198"/>
                <a:gd name="T119" fmla="*/ 725 w 725"/>
                <a:gd name="T120" fmla="*/ 1198 h 11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5" h="1198">
                  <a:moveTo>
                    <a:pt x="725" y="1005"/>
                  </a:moveTo>
                  <a:lnTo>
                    <a:pt x="630" y="990"/>
                  </a:lnTo>
                  <a:lnTo>
                    <a:pt x="549" y="986"/>
                  </a:lnTo>
                  <a:lnTo>
                    <a:pt x="460" y="978"/>
                  </a:lnTo>
                  <a:lnTo>
                    <a:pt x="359" y="963"/>
                  </a:lnTo>
                  <a:lnTo>
                    <a:pt x="314" y="932"/>
                  </a:lnTo>
                  <a:lnTo>
                    <a:pt x="193" y="780"/>
                  </a:lnTo>
                  <a:lnTo>
                    <a:pt x="256" y="825"/>
                  </a:lnTo>
                  <a:lnTo>
                    <a:pt x="297" y="861"/>
                  </a:lnTo>
                  <a:lnTo>
                    <a:pt x="274" y="753"/>
                  </a:lnTo>
                  <a:lnTo>
                    <a:pt x="228" y="712"/>
                  </a:lnTo>
                  <a:lnTo>
                    <a:pt x="162" y="600"/>
                  </a:lnTo>
                  <a:lnTo>
                    <a:pt x="225" y="653"/>
                  </a:lnTo>
                  <a:lnTo>
                    <a:pt x="266" y="668"/>
                  </a:lnTo>
                  <a:lnTo>
                    <a:pt x="256" y="590"/>
                  </a:lnTo>
                  <a:lnTo>
                    <a:pt x="211" y="532"/>
                  </a:lnTo>
                  <a:lnTo>
                    <a:pt x="167" y="487"/>
                  </a:lnTo>
                  <a:lnTo>
                    <a:pt x="121" y="355"/>
                  </a:lnTo>
                  <a:lnTo>
                    <a:pt x="207" y="464"/>
                  </a:lnTo>
                  <a:lnTo>
                    <a:pt x="256" y="504"/>
                  </a:lnTo>
                  <a:lnTo>
                    <a:pt x="261" y="337"/>
                  </a:lnTo>
                  <a:lnTo>
                    <a:pt x="274" y="271"/>
                  </a:lnTo>
                  <a:lnTo>
                    <a:pt x="301" y="240"/>
                  </a:lnTo>
                  <a:lnTo>
                    <a:pt x="341" y="190"/>
                  </a:lnTo>
                  <a:lnTo>
                    <a:pt x="405" y="167"/>
                  </a:lnTo>
                  <a:lnTo>
                    <a:pt x="437" y="153"/>
                  </a:lnTo>
                  <a:lnTo>
                    <a:pt x="347" y="68"/>
                  </a:lnTo>
                  <a:lnTo>
                    <a:pt x="251" y="90"/>
                  </a:lnTo>
                  <a:lnTo>
                    <a:pt x="188" y="127"/>
                  </a:lnTo>
                  <a:lnTo>
                    <a:pt x="167" y="162"/>
                  </a:lnTo>
                  <a:lnTo>
                    <a:pt x="184" y="107"/>
                  </a:lnTo>
                  <a:lnTo>
                    <a:pt x="220" y="90"/>
                  </a:lnTo>
                  <a:lnTo>
                    <a:pt x="278" y="68"/>
                  </a:lnTo>
                  <a:lnTo>
                    <a:pt x="324" y="60"/>
                  </a:lnTo>
                  <a:lnTo>
                    <a:pt x="297" y="45"/>
                  </a:lnTo>
                  <a:lnTo>
                    <a:pt x="251" y="32"/>
                  </a:lnTo>
                  <a:lnTo>
                    <a:pt x="211" y="17"/>
                  </a:lnTo>
                  <a:lnTo>
                    <a:pt x="188" y="0"/>
                  </a:lnTo>
                  <a:lnTo>
                    <a:pt x="136" y="37"/>
                  </a:lnTo>
                  <a:lnTo>
                    <a:pt x="104" y="68"/>
                  </a:lnTo>
                  <a:lnTo>
                    <a:pt x="73" y="107"/>
                  </a:lnTo>
                  <a:lnTo>
                    <a:pt x="27" y="130"/>
                  </a:lnTo>
                  <a:lnTo>
                    <a:pt x="18" y="172"/>
                  </a:lnTo>
                  <a:lnTo>
                    <a:pt x="0" y="240"/>
                  </a:lnTo>
                  <a:lnTo>
                    <a:pt x="0" y="342"/>
                  </a:lnTo>
                  <a:lnTo>
                    <a:pt x="5" y="450"/>
                  </a:lnTo>
                  <a:lnTo>
                    <a:pt x="8" y="573"/>
                  </a:lnTo>
                  <a:lnTo>
                    <a:pt x="31" y="698"/>
                  </a:lnTo>
                  <a:lnTo>
                    <a:pt x="58" y="830"/>
                  </a:lnTo>
                  <a:lnTo>
                    <a:pt x="73" y="941"/>
                  </a:lnTo>
                  <a:lnTo>
                    <a:pt x="95" y="1022"/>
                  </a:lnTo>
                  <a:lnTo>
                    <a:pt x="90" y="1095"/>
                  </a:lnTo>
                  <a:lnTo>
                    <a:pt x="99" y="1135"/>
                  </a:lnTo>
                  <a:lnTo>
                    <a:pt x="131" y="1166"/>
                  </a:lnTo>
                  <a:lnTo>
                    <a:pt x="171" y="1193"/>
                  </a:lnTo>
                  <a:lnTo>
                    <a:pt x="225" y="1198"/>
                  </a:lnTo>
                  <a:lnTo>
                    <a:pt x="251" y="1185"/>
                  </a:lnTo>
                  <a:lnTo>
                    <a:pt x="288" y="1181"/>
                  </a:lnTo>
                  <a:lnTo>
                    <a:pt x="374" y="1163"/>
                  </a:lnTo>
                  <a:lnTo>
                    <a:pt x="337" y="1118"/>
                  </a:lnTo>
                  <a:lnTo>
                    <a:pt x="297" y="1053"/>
                  </a:lnTo>
                  <a:lnTo>
                    <a:pt x="356" y="1099"/>
                  </a:lnTo>
                  <a:lnTo>
                    <a:pt x="401" y="1140"/>
                  </a:lnTo>
                  <a:lnTo>
                    <a:pt x="433" y="1163"/>
                  </a:lnTo>
                  <a:lnTo>
                    <a:pt x="477" y="1185"/>
                  </a:lnTo>
                  <a:lnTo>
                    <a:pt x="527" y="1185"/>
                  </a:lnTo>
                  <a:lnTo>
                    <a:pt x="575" y="1185"/>
                  </a:lnTo>
                  <a:lnTo>
                    <a:pt x="603" y="1172"/>
                  </a:lnTo>
                  <a:lnTo>
                    <a:pt x="616" y="1158"/>
                  </a:lnTo>
                  <a:lnTo>
                    <a:pt x="553" y="1122"/>
                  </a:lnTo>
                  <a:lnTo>
                    <a:pt x="491" y="1063"/>
                  </a:lnTo>
                  <a:lnTo>
                    <a:pt x="472" y="1036"/>
                  </a:lnTo>
                  <a:lnTo>
                    <a:pt x="523" y="1050"/>
                  </a:lnTo>
                  <a:lnTo>
                    <a:pt x="598" y="1108"/>
                  </a:lnTo>
                  <a:lnTo>
                    <a:pt x="630" y="1135"/>
                  </a:lnTo>
                  <a:lnTo>
                    <a:pt x="702" y="1140"/>
                  </a:lnTo>
                  <a:lnTo>
                    <a:pt x="725" y="1126"/>
                  </a:lnTo>
                  <a:lnTo>
                    <a:pt x="725" y="1095"/>
                  </a:lnTo>
                  <a:lnTo>
                    <a:pt x="725" y="100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79" name="Freeform 177">
              <a:extLst>
                <a:ext uri="{FF2B5EF4-FFF2-40B4-BE49-F238E27FC236}">
                  <a16:creationId xmlns:a16="http://schemas.microsoft.com/office/drawing/2014/main" id="{C4E1DBA9-872D-4EE5-B217-2A1397F82232}"/>
                </a:ext>
              </a:extLst>
            </p:cNvPr>
            <p:cNvSpPr>
              <a:spLocks/>
            </p:cNvSpPr>
            <p:nvPr/>
          </p:nvSpPr>
          <p:spPr bwMode="auto">
            <a:xfrm>
              <a:off x="176" y="1968"/>
              <a:ext cx="43" cy="110"/>
            </a:xfrm>
            <a:custGeom>
              <a:avLst/>
              <a:gdLst>
                <a:gd name="T0" fmla="*/ 0 w 211"/>
                <a:gd name="T1" fmla="*/ 0 h 553"/>
                <a:gd name="T2" fmla="*/ 0 w 211"/>
                <a:gd name="T3" fmla="*/ 0 h 553"/>
                <a:gd name="T4" fmla="*/ 0 w 211"/>
                <a:gd name="T5" fmla="*/ 0 h 553"/>
                <a:gd name="T6" fmla="*/ 0 w 211"/>
                <a:gd name="T7" fmla="*/ 0 h 553"/>
                <a:gd name="T8" fmla="*/ 0 w 211"/>
                <a:gd name="T9" fmla="*/ 0 h 553"/>
                <a:gd name="T10" fmla="*/ 0 w 211"/>
                <a:gd name="T11" fmla="*/ 0 h 553"/>
                <a:gd name="T12" fmla="*/ 0 w 211"/>
                <a:gd name="T13" fmla="*/ 0 h 553"/>
                <a:gd name="T14" fmla="*/ 0 w 211"/>
                <a:gd name="T15" fmla="*/ 0 h 553"/>
                <a:gd name="T16" fmla="*/ 0 w 211"/>
                <a:gd name="T17" fmla="*/ 0 h 553"/>
                <a:gd name="T18" fmla="*/ 0 w 211"/>
                <a:gd name="T19" fmla="*/ 0 h 553"/>
                <a:gd name="T20" fmla="*/ 0 w 211"/>
                <a:gd name="T21" fmla="*/ 0 h 553"/>
                <a:gd name="T22" fmla="*/ 0 w 211"/>
                <a:gd name="T23" fmla="*/ 0 h 553"/>
                <a:gd name="T24" fmla="*/ 0 w 211"/>
                <a:gd name="T25" fmla="*/ 0 h 553"/>
                <a:gd name="T26" fmla="*/ 0 w 211"/>
                <a:gd name="T27" fmla="*/ 0 h 5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1"/>
                <a:gd name="T43" fmla="*/ 0 h 553"/>
                <a:gd name="T44" fmla="*/ 211 w 211"/>
                <a:gd name="T45" fmla="*/ 553 h 5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1" h="553">
                  <a:moveTo>
                    <a:pt x="211" y="553"/>
                  </a:moveTo>
                  <a:lnTo>
                    <a:pt x="173" y="535"/>
                  </a:lnTo>
                  <a:lnTo>
                    <a:pt x="134" y="490"/>
                  </a:lnTo>
                  <a:lnTo>
                    <a:pt x="99" y="410"/>
                  </a:lnTo>
                  <a:lnTo>
                    <a:pt x="81" y="342"/>
                  </a:lnTo>
                  <a:lnTo>
                    <a:pt x="53" y="265"/>
                  </a:lnTo>
                  <a:lnTo>
                    <a:pt x="41" y="192"/>
                  </a:lnTo>
                  <a:lnTo>
                    <a:pt x="19" y="81"/>
                  </a:lnTo>
                  <a:lnTo>
                    <a:pt x="0" y="0"/>
                  </a:lnTo>
                  <a:lnTo>
                    <a:pt x="45" y="162"/>
                  </a:lnTo>
                  <a:lnTo>
                    <a:pt x="81" y="287"/>
                  </a:lnTo>
                  <a:lnTo>
                    <a:pt x="121" y="373"/>
                  </a:lnTo>
                  <a:lnTo>
                    <a:pt x="183" y="463"/>
                  </a:lnTo>
                  <a:lnTo>
                    <a:pt x="211" y="5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0" name="Freeform 178">
              <a:extLst>
                <a:ext uri="{FF2B5EF4-FFF2-40B4-BE49-F238E27FC236}">
                  <a16:creationId xmlns:a16="http://schemas.microsoft.com/office/drawing/2014/main" id="{3E29EA76-E6E2-45F5-926A-B15D001420D6}"/>
                </a:ext>
              </a:extLst>
            </p:cNvPr>
            <p:cNvSpPr>
              <a:spLocks/>
            </p:cNvSpPr>
            <p:nvPr/>
          </p:nvSpPr>
          <p:spPr bwMode="auto">
            <a:xfrm>
              <a:off x="220" y="1878"/>
              <a:ext cx="167" cy="167"/>
            </a:xfrm>
            <a:custGeom>
              <a:avLst/>
              <a:gdLst>
                <a:gd name="T0" fmla="*/ 0 w 838"/>
                <a:gd name="T1" fmla="*/ 0 h 832"/>
                <a:gd name="T2" fmla="*/ 0 w 838"/>
                <a:gd name="T3" fmla="*/ 0 h 832"/>
                <a:gd name="T4" fmla="*/ 0 w 838"/>
                <a:gd name="T5" fmla="*/ 0 h 832"/>
                <a:gd name="T6" fmla="*/ 0 w 838"/>
                <a:gd name="T7" fmla="*/ 0 h 832"/>
                <a:gd name="T8" fmla="*/ 0 w 838"/>
                <a:gd name="T9" fmla="*/ 0 h 832"/>
                <a:gd name="T10" fmla="*/ 0 w 838"/>
                <a:gd name="T11" fmla="*/ 0 h 832"/>
                <a:gd name="T12" fmla="*/ 0 w 838"/>
                <a:gd name="T13" fmla="*/ 0 h 832"/>
                <a:gd name="T14" fmla="*/ 0 w 838"/>
                <a:gd name="T15" fmla="*/ 0 h 832"/>
                <a:gd name="T16" fmla="*/ 0 w 838"/>
                <a:gd name="T17" fmla="*/ 0 h 832"/>
                <a:gd name="T18" fmla="*/ 0 w 838"/>
                <a:gd name="T19" fmla="*/ 0 h 832"/>
                <a:gd name="T20" fmla="*/ 0 w 838"/>
                <a:gd name="T21" fmla="*/ 0 h 832"/>
                <a:gd name="T22" fmla="*/ 0 w 838"/>
                <a:gd name="T23" fmla="*/ 0 h 832"/>
                <a:gd name="T24" fmla="*/ 0 w 838"/>
                <a:gd name="T25" fmla="*/ 0 h 832"/>
                <a:gd name="T26" fmla="*/ 0 w 838"/>
                <a:gd name="T27" fmla="*/ 0 h 832"/>
                <a:gd name="T28" fmla="*/ 0 w 838"/>
                <a:gd name="T29" fmla="*/ 0 h 832"/>
                <a:gd name="T30" fmla="*/ 0 w 838"/>
                <a:gd name="T31" fmla="*/ 0 h 832"/>
                <a:gd name="T32" fmla="*/ 0 w 838"/>
                <a:gd name="T33" fmla="*/ 0 h 832"/>
                <a:gd name="T34" fmla="*/ 0 w 838"/>
                <a:gd name="T35" fmla="*/ 0 h 832"/>
                <a:gd name="T36" fmla="*/ 0 w 838"/>
                <a:gd name="T37" fmla="*/ 0 h 832"/>
                <a:gd name="T38" fmla="*/ 0 w 838"/>
                <a:gd name="T39" fmla="*/ 0 h 832"/>
                <a:gd name="T40" fmla="*/ 0 w 838"/>
                <a:gd name="T41" fmla="*/ 0 h 832"/>
                <a:gd name="T42" fmla="*/ 0 w 838"/>
                <a:gd name="T43" fmla="*/ 0 h 832"/>
                <a:gd name="T44" fmla="*/ 0 w 838"/>
                <a:gd name="T45" fmla="*/ 0 h 832"/>
                <a:gd name="T46" fmla="*/ 0 w 838"/>
                <a:gd name="T47" fmla="*/ 0 h 832"/>
                <a:gd name="T48" fmla="*/ 0 w 838"/>
                <a:gd name="T49" fmla="*/ 0 h 832"/>
                <a:gd name="T50" fmla="*/ 0 w 838"/>
                <a:gd name="T51" fmla="*/ 0 h 832"/>
                <a:gd name="T52" fmla="*/ 0 w 838"/>
                <a:gd name="T53" fmla="*/ 0 h 832"/>
                <a:gd name="T54" fmla="*/ 0 w 838"/>
                <a:gd name="T55" fmla="*/ 0 h 832"/>
                <a:gd name="T56" fmla="*/ 0 w 838"/>
                <a:gd name="T57" fmla="*/ 0 h 832"/>
                <a:gd name="T58" fmla="*/ 0 w 838"/>
                <a:gd name="T59" fmla="*/ 0 h 832"/>
                <a:gd name="T60" fmla="*/ 0 w 838"/>
                <a:gd name="T61" fmla="*/ 0 h 832"/>
                <a:gd name="T62" fmla="*/ 0 w 838"/>
                <a:gd name="T63" fmla="*/ 0 h 832"/>
                <a:gd name="T64" fmla="*/ 0 w 838"/>
                <a:gd name="T65" fmla="*/ 0 h 832"/>
                <a:gd name="T66" fmla="*/ 0 w 838"/>
                <a:gd name="T67" fmla="*/ 0 h 832"/>
                <a:gd name="T68" fmla="*/ 0 w 838"/>
                <a:gd name="T69" fmla="*/ 0 h 832"/>
                <a:gd name="T70" fmla="*/ 0 w 838"/>
                <a:gd name="T71" fmla="*/ 0 h 832"/>
                <a:gd name="T72" fmla="*/ 0 w 838"/>
                <a:gd name="T73" fmla="*/ 0 h 832"/>
                <a:gd name="T74" fmla="*/ 0 w 838"/>
                <a:gd name="T75" fmla="*/ 0 h 832"/>
                <a:gd name="T76" fmla="*/ 0 w 838"/>
                <a:gd name="T77" fmla="*/ 0 h 832"/>
                <a:gd name="T78" fmla="*/ 0 w 838"/>
                <a:gd name="T79" fmla="*/ 0 h 832"/>
                <a:gd name="T80" fmla="*/ 0 w 838"/>
                <a:gd name="T81" fmla="*/ 0 h 832"/>
                <a:gd name="T82" fmla="*/ 0 w 838"/>
                <a:gd name="T83" fmla="*/ 0 h 832"/>
                <a:gd name="T84" fmla="*/ 0 w 838"/>
                <a:gd name="T85" fmla="*/ 0 h 832"/>
                <a:gd name="T86" fmla="*/ 0 w 838"/>
                <a:gd name="T87" fmla="*/ 0 h 832"/>
                <a:gd name="T88" fmla="*/ 0 w 838"/>
                <a:gd name="T89" fmla="*/ 0 h 832"/>
                <a:gd name="T90" fmla="*/ 0 w 838"/>
                <a:gd name="T91" fmla="*/ 0 h 832"/>
                <a:gd name="T92" fmla="*/ 0 w 838"/>
                <a:gd name="T93" fmla="*/ 0 h 832"/>
                <a:gd name="T94" fmla="*/ 0 w 838"/>
                <a:gd name="T95" fmla="*/ 0 h 832"/>
                <a:gd name="T96" fmla="*/ 0 w 838"/>
                <a:gd name="T97" fmla="*/ 0 h 832"/>
                <a:gd name="T98" fmla="*/ 0 w 838"/>
                <a:gd name="T99" fmla="*/ 0 h 832"/>
                <a:gd name="T100" fmla="*/ 0 w 838"/>
                <a:gd name="T101" fmla="*/ 0 h 832"/>
                <a:gd name="T102" fmla="*/ 0 w 838"/>
                <a:gd name="T103" fmla="*/ 0 h 832"/>
                <a:gd name="T104" fmla="*/ 0 w 838"/>
                <a:gd name="T105" fmla="*/ 0 h 832"/>
                <a:gd name="T106" fmla="*/ 0 w 838"/>
                <a:gd name="T107" fmla="*/ 0 h 832"/>
                <a:gd name="T108" fmla="*/ 0 w 838"/>
                <a:gd name="T109" fmla="*/ 0 h 832"/>
                <a:gd name="T110" fmla="*/ 0 w 838"/>
                <a:gd name="T111" fmla="*/ 0 h 8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38"/>
                <a:gd name="T169" fmla="*/ 0 h 832"/>
                <a:gd name="T170" fmla="*/ 838 w 838"/>
                <a:gd name="T171" fmla="*/ 832 h 8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38" h="832">
                  <a:moveTo>
                    <a:pt x="155" y="0"/>
                  </a:moveTo>
                  <a:lnTo>
                    <a:pt x="253" y="30"/>
                  </a:lnTo>
                  <a:lnTo>
                    <a:pt x="298" y="70"/>
                  </a:lnTo>
                  <a:lnTo>
                    <a:pt x="326" y="153"/>
                  </a:lnTo>
                  <a:lnTo>
                    <a:pt x="326" y="228"/>
                  </a:lnTo>
                  <a:lnTo>
                    <a:pt x="311" y="272"/>
                  </a:lnTo>
                  <a:lnTo>
                    <a:pt x="320" y="350"/>
                  </a:lnTo>
                  <a:lnTo>
                    <a:pt x="320" y="408"/>
                  </a:lnTo>
                  <a:lnTo>
                    <a:pt x="306" y="423"/>
                  </a:lnTo>
                  <a:lnTo>
                    <a:pt x="320" y="445"/>
                  </a:lnTo>
                  <a:lnTo>
                    <a:pt x="329" y="467"/>
                  </a:lnTo>
                  <a:lnTo>
                    <a:pt x="311" y="490"/>
                  </a:lnTo>
                  <a:lnTo>
                    <a:pt x="311" y="513"/>
                  </a:lnTo>
                  <a:lnTo>
                    <a:pt x="347" y="521"/>
                  </a:lnTo>
                  <a:lnTo>
                    <a:pt x="343" y="544"/>
                  </a:lnTo>
                  <a:lnTo>
                    <a:pt x="378" y="557"/>
                  </a:lnTo>
                  <a:lnTo>
                    <a:pt x="411" y="548"/>
                  </a:lnTo>
                  <a:lnTo>
                    <a:pt x="433" y="557"/>
                  </a:lnTo>
                  <a:lnTo>
                    <a:pt x="532" y="571"/>
                  </a:lnTo>
                  <a:lnTo>
                    <a:pt x="622" y="567"/>
                  </a:lnTo>
                  <a:lnTo>
                    <a:pt x="679" y="571"/>
                  </a:lnTo>
                  <a:lnTo>
                    <a:pt x="717" y="594"/>
                  </a:lnTo>
                  <a:lnTo>
                    <a:pt x="807" y="594"/>
                  </a:lnTo>
                  <a:lnTo>
                    <a:pt x="838" y="625"/>
                  </a:lnTo>
                  <a:lnTo>
                    <a:pt x="838" y="660"/>
                  </a:lnTo>
                  <a:lnTo>
                    <a:pt x="833" y="719"/>
                  </a:lnTo>
                  <a:lnTo>
                    <a:pt x="762" y="738"/>
                  </a:lnTo>
                  <a:lnTo>
                    <a:pt x="762" y="700"/>
                  </a:lnTo>
                  <a:lnTo>
                    <a:pt x="757" y="669"/>
                  </a:lnTo>
                  <a:lnTo>
                    <a:pt x="743" y="656"/>
                  </a:lnTo>
                  <a:lnTo>
                    <a:pt x="739" y="692"/>
                  </a:lnTo>
                  <a:lnTo>
                    <a:pt x="734" y="738"/>
                  </a:lnTo>
                  <a:lnTo>
                    <a:pt x="717" y="765"/>
                  </a:lnTo>
                  <a:lnTo>
                    <a:pt x="685" y="800"/>
                  </a:lnTo>
                  <a:lnTo>
                    <a:pt x="610" y="818"/>
                  </a:lnTo>
                  <a:lnTo>
                    <a:pt x="550" y="828"/>
                  </a:lnTo>
                  <a:lnTo>
                    <a:pt x="482" y="832"/>
                  </a:lnTo>
                  <a:lnTo>
                    <a:pt x="569" y="782"/>
                  </a:lnTo>
                  <a:lnTo>
                    <a:pt x="627" y="738"/>
                  </a:lnTo>
                  <a:lnTo>
                    <a:pt x="639" y="700"/>
                  </a:lnTo>
                  <a:lnTo>
                    <a:pt x="631" y="669"/>
                  </a:lnTo>
                  <a:lnTo>
                    <a:pt x="582" y="665"/>
                  </a:lnTo>
                  <a:lnTo>
                    <a:pt x="564" y="700"/>
                  </a:lnTo>
                  <a:lnTo>
                    <a:pt x="550" y="742"/>
                  </a:lnTo>
                  <a:lnTo>
                    <a:pt x="505" y="787"/>
                  </a:lnTo>
                  <a:lnTo>
                    <a:pt x="456" y="823"/>
                  </a:lnTo>
                  <a:lnTo>
                    <a:pt x="406" y="828"/>
                  </a:lnTo>
                  <a:lnTo>
                    <a:pt x="329" y="823"/>
                  </a:lnTo>
                  <a:lnTo>
                    <a:pt x="411" y="759"/>
                  </a:lnTo>
                  <a:lnTo>
                    <a:pt x="469" y="727"/>
                  </a:lnTo>
                  <a:lnTo>
                    <a:pt x="514" y="692"/>
                  </a:lnTo>
                  <a:lnTo>
                    <a:pt x="528" y="665"/>
                  </a:lnTo>
                  <a:lnTo>
                    <a:pt x="524" y="637"/>
                  </a:lnTo>
                  <a:lnTo>
                    <a:pt x="497" y="633"/>
                  </a:lnTo>
                  <a:lnTo>
                    <a:pt x="465" y="660"/>
                  </a:lnTo>
                  <a:lnTo>
                    <a:pt x="447" y="697"/>
                  </a:lnTo>
                  <a:lnTo>
                    <a:pt x="406" y="742"/>
                  </a:lnTo>
                  <a:lnTo>
                    <a:pt x="356" y="765"/>
                  </a:lnTo>
                  <a:lnTo>
                    <a:pt x="320" y="787"/>
                  </a:lnTo>
                  <a:lnTo>
                    <a:pt x="280" y="805"/>
                  </a:lnTo>
                  <a:lnTo>
                    <a:pt x="234" y="813"/>
                  </a:lnTo>
                  <a:lnTo>
                    <a:pt x="181" y="813"/>
                  </a:lnTo>
                  <a:lnTo>
                    <a:pt x="129" y="804"/>
                  </a:lnTo>
                  <a:lnTo>
                    <a:pt x="244" y="765"/>
                  </a:lnTo>
                  <a:lnTo>
                    <a:pt x="288" y="742"/>
                  </a:lnTo>
                  <a:lnTo>
                    <a:pt x="320" y="700"/>
                  </a:lnTo>
                  <a:lnTo>
                    <a:pt x="326" y="665"/>
                  </a:lnTo>
                  <a:lnTo>
                    <a:pt x="298" y="665"/>
                  </a:lnTo>
                  <a:lnTo>
                    <a:pt x="285" y="697"/>
                  </a:lnTo>
                  <a:lnTo>
                    <a:pt x="262" y="723"/>
                  </a:lnTo>
                  <a:lnTo>
                    <a:pt x="225" y="751"/>
                  </a:lnTo>
                  <a:lnTo>
                    <a:pt x="185" y="779"/>
                  </a:lnTo>
                  <a:lnTo>
                    <a:pt x="132" y="802"/>
                  </a:lnTo>
                  <a:lnTo>
                    <a:pt x="91" y="787"/>
                  </a:lnTo>
                  <a:lnTo>
                    <a:pt x="72" y="765"/>
                  </a:lnTo>
                  <a:lnTo>
                    <a:pt x="42" y="709"/>
                  </a:lnTo>
                  <a:lnTo>
                    <a:pt x="100" y="697"/>
                  </a:lnTo>
                  <a:lnTo>
                    <a:pt x="212" y="683"/>
                  </a:lnTo>
                  <a:lnTo>
                    <a:pt x="280" y="652"/>
                  </a:lnTo>
                  <a:lnTo>
                    <a:pt x="315" y="621"/>
                  </a:lnTo>
                  <a:lnTo>
                    <a:pt x="329" y="585"/>
                  </a:lnTo>
                  <a:lnTo>
                    <a:pt x="334" y="567"/>
                  </a:lnTo>
                  <a:lnTo>
                    <a:pt x="315" y="567"/>
                  </a:lnTo>
                  <a:lnTo>
                    <a:pt x="293" y="594"/>
                  </a:lnTo>
                  <a:lnTo>
                    <a:pt x="257" y="642"/>
                  </a:lnTo>
                  <a:lnTo>
                    <a:pt x="176" y="669"/>
                  </a:lnTo>
                  <a:lnTo>
                    <a:pt x="100" y="693"/>
                  </a:lnTo>
                  <a:lnTo>
                    <a:pt x="42" y="709"/>
                  </a:lnTo>
                  <a:lnTo>
                    <a:pt x="19" y="616"/>
                  </a:lnTo>
                  <a:lnTo>
                    <a:pt x="14" y="548"/>
                  </a:lnTo>
                  <a:lnTo>
                    <a:pt x="14" y="489"/>
                  </a:lnTo>
                  <a:lnTo>
                    <a:pt x="91" y="530"/>
                  </a:lnTo>
                  <a:lnTo>
                    <a:pt x="181" y="548"/>
                  </a:lnTo>
                  <a:lnTo>
                    <a:pt x="253" y="544"/>
                  </a:lnTo>
                  <a:lnTo>
                    <a:pt x="271" y="536"/>
                  </a:lnTo>
                  <a:lnTo>
                    <a:pt x="280" y="513"/>
                  </a:lnTo>
                  <a:lnTo>
                    <a:pt x="239" y="513"/>
                  </a:lnTo>
                  <a:lnTo>
                    <a:pt x="196" y="526"/>
                  </a:lnTo>
                  <a:lnTo>
                    <a:pt x="88" y="530"/>
                  </a:lnTo>
                  <a:lnTo>
                    <a:pt x="14" y="490"/>
                  </a:lnTo>
                  <a:lnTo>
                    <a:pt x="10" y="405"/>
                  </a:lnTo>
                  <a:lnTo>
                    <a:pt x="5" y="345"/>
                  </a:lnTo>
                  <a:lnTo>
                    <a:pt x="0" y="287"/>
                  </a:lnTo>
                  <a:lnTo>
                    <a:pt x="10" y="188"/>
                  </a:lnTo>
                  <a:lnTo>
                    <a:pt x="32" y="153"/>
                  </a:lnTo>
                  <a:lnTo>
                    <a:pt x="100" y="108"/>
                  </a:lnTo>
                  <a:lnTo>
                    <a:pt x="78" y="113"/>
                  </a:lnTo>
                  <a:lnTo>
                    <a:pt x="10" y="143"/>
                  </a:lnTo>
                  <a:lnTo>
                    <a:pt x="37" y="81"/>
                  </a:lnTo>
                  <a:lnTo>
                    <a:pt x="60" y="48"/>
                  </a:lnTo>
                  <a:lnTo>
                    <a:pt x="78" y="26"/>
                  </a:lnTo>
                  <a:lnTo>
                    <a:pt x="155"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1" name="Freeform 179">
              <a:extLst>
                <a:ext uri="{FF2B5EF4-FFF2-40B4-BE49-F238E27FC236}">
                  <a16:creationId xmlns:a16="http://schemas.microsoft.com/office/drawing/2014/main" id="{08C01587-ECC9-4B14-8B0A-EFDE9852B818}"/>
                </a:ext>
              </a:extLst>
            </p:cNvPr>
            <p:cNvSpPr>
              <a:spLocks/>
            </p:cNvSpPr>
            <p:nvPr/>
          </p:nvSpPr>
          <p:spPr bwMode="auto">
            <a:xfrm>
              <a:off x="231" y="1940"/>
              <a:ext cx="42" cy="38"/>
            </a:xfrm>
            <a:custGeom>
              <a:avLst/>
              <a:gdLst>
                <a:gd name="T0" fmla="*/ 0 w 209"/>
                <a:gd name="T1" fmla="*/ 0 h 187"/>
                <a:gd name="T2" fmla="*/ 0 w 209"/>
                <a:gd name="T3" fmla="*/ 0 h 187"/>
                <a:gd name="T4" fmla="*/ 0 w 209"/>
                <a:gd name="T5" fmla="*/ 0 h 187"/>
                <a:gd name="T6" fmla="*/ 0 w 209"/>
                <a:gd name="T7" fmla="*/ 0 h 187"/>
                <a:gd name="T8" fmla="*/ 0 w 209"/>
                <a:gd name="T9" fmla="*/ 0 h 187"/>
                <a:gd name="T10" fmla="*/ 0 w 209"/>
                <a:gd name="T11" fmla="*/ 0 h 187"/>
                <a:gd name="T12" fmla="*/ 0 w 209"/>
                <a:gd name="T13" fmla="*/ 0 h 187"/>
                <a:gd name="T14" fmla="*/ 0 w 209"/>
                <a:gd name="T15" fmla="*/ 0 h 187"/>
                <a:gd name="T16" fmla="*/ 0 w 209"/>
                <a:gd name="T17" fmla="*/ 0 h 187"/>
                <a:gd name="T18" fmla="*/ 0 w 209"/>
                <a:gd name="T19" fmla="*/ 0 h 187"/>
                <a:gd name="T20" fmla="*/ 0 w 209"/>
                <a:gd name="T21" fmla="*/ 0 h 187"/>
                <a:gd name="T22" fmla="*/ 0 w 209"/>
                <a:gd name="T23" fmla="*/ 0 h 187"/>
                <a:gd name="T24" fmla="*/ 0 w 209"/>
                <a:gd name="T25" fmla="*/ 0 h 187"/>
                <a:gd name="T26" fmla="*/ 0 w 209"/>
                <a:gd name="T27" fmla="*/ 0 h 187"/>
                <a:gd name="T28" fmla="*/ 0 w 209"/>
                <a:gd name="T29" fmla="*/ 0 h 187"/>
                <a:gd name="T30" fmla="*/ 0 w 209"/>
                <a:gd name="T31" fmla="*/ 0 h 187"/>
                <a:gd name="T32" fmla="*/ 0 w 209"/>
                <a:gd name="T33" fmla="*/ 0 h 187"/>
                <a:gd name="T34" fmla="*/ 0 w 209"/>
                <a:gd name="T35" fmla="*/ 0 h 187"/>
                <a:gd name="T36" fmla="*/ 0 w 209"/>
                <a:gd name="T37" fmla="*/ 0 h 187"/>
                <a:gd name="T38" fmla="*/ 0 w 209"/>
                <a:gd name="T39" fmla="*/ 0 h 187"/>
                <a:gd name="T40" fmla="*/ 0 w 209"/>
                <a:gd name="T41" fmla="*/ 0 h 187"/>
                <a:gd name="T42" fmla="*/ 0 w 209"/>
                <a:gd name="T43" fmla="*/ 0 h 187"/>
                <a:gd name="T44" fmla="*/ 0 w 209"/>
                <a:gd name="T45" fmla="*/ 0 h 1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9"/>
                <a:gd name="T70" fmla="*/ 0 h 187"/>
                <a:gd name="T71" fmla="*/ 209 w 209"/>
                <a:gd name="T72" fmla="*/ 187 h 1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9" h="187">
                  <a:moveTo>
                    <a:pt x="209" y="0"/>
                  </a:moveTo>
                  <a:lnTo>
                    <a:pt x="209" y="15"/>
                  </a:lnTo>
                  <a:lnTo>
                    <a:pt x="182" y="51"/>
                  </a:lnTo>
                  <a:lnTo>
                    <a:pt x="157" y="71"/>
                  </a:lnTo>
                  <a:lnTo>
                    <a:pt x="100" y="113"/>
                  </a:lnTo>
                  <a:lnTo>
                    <a:pt x="77" y="130"/>
                  </a:lnTo>
                  <a:lnTo>
                    <a:pt x="25" y="170"/>
                  </a:lnTo>
                  <a:lnTo>
                    <a:pt x="82" y="152"/>
                  </a:lnTo>
                  <a:lnTo>
                    <a:pt x="140" y="135"/>
                  </a:lnTo>
                  <a:lnTo>
                    <a:pt x="198" y="130"/>
                  </a:lnTo>
                  <a:lnTo>
                    <a:pt x="194" y="147"/>
                  </a:lnTo>
                  <a:lnTo>
                    <a:pt x="100" y="164"/>
                  </a:lnTo>
                  <a:lnTo>
                    <a:pt x="52" y="184"/>
                  </a:lnTo>
                  <a:lnTo>
                    <a:pt x="25" y="187"/>
                  </a:lnTo>
                  <a:lnTo>
                    <a:pt x="2" y="180"/>
                  </a:lnTo>
                  <a:lnTo>
                    <a:pt x="0" y="158"/>
                  </a:lnTo>
                  <a:lnTo>
                    <a:pt x="18" y="141"/>
                  </a:lnTo>
                  <a:lnTo>
                    <a:pt x="44" y="116"/>
                  </a:lnTo>
                  <a:lnTo>
                    <a:pt x="75" y="80"/>
                  </a:lnTo>
                  <a:lnTo>
                    <a:pt x="107" y="40"/>
                  </a:lnTo>
                  <a:lnTo>
                    <a:pt x="144" y="12"/>
                  </a:lnTo>
                  <a:lnTo>
                    <a:pt x="184" y="2"/>
                  </a:lnTo>
                  <a:lnTo>
                    <a:pt x="20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2" name="Freeform 180">
              <a:extLst>
                <a:ext uri="{FF2B5EF4-FFF2-40B4-BE49-F238E27FC236}">
                  <a16:creationId xmlns:a16="http://schemas.microsoft.com/office/drawing/2014/main" id="{114E050D-9487-4661-83E9-84F25BDE7A0A}"/>
                </a:ext>
              </a:extLst>
            </p:cNvPr>
            <p:cNvSpPr>
              <a:spLocks/>
            </p:cNvSpPr>
            <p:nvPr/>
          </p:nvSpPr>
          <p:spPr bwMode="auto">
            <a:xfrm>
              <a:off x="232" y="1909"/>
              <a:ext cx="39" cy="49"/>
            </a:xfrm>
            <a:custGeom>
              <a:avLst/>
              <a:gdLst>
                <a:gd name="T0" fmla="*/ 0 w 192"/>
                <a:gd name="T1" fmla="*/ 0 h 246"/>
                <a:gd name="T2" fmla="*/ 0 w 192"/>
                <a:gd name="T3" fmla="*/ 0 h 246"/>
                <a:gd name="T4" fmla="*/ 0 w 192"/>
                <a:gd name="T5" fmla="*/ 0 h 246"/>
                <a:gd name="T6" fmla="*/ 0 w 192"/>
                <a:gd name="T7" fmla="*/ 0 h 246"/>
                <a:gd name="T8" fmla="*/ 0 w 192"/>
                <a:gd name="T9" fmla="*/ 0 h 246"/>
                <a:gd name="T10" fmla="*/ 0 w 192"/>
                <a:gd name="T11" fmla="*/ 0 h 246"/>
                <a:gd name="T12" fmla="*/ 0 w 192"/>
                <a:gd name="T13" fmla="*/ 0 h 246"/>
                <a:gd name="T14" fmla="*/ 0 w 192"/>
                <a:gd name="T15" fmla="*/ 0 h 246"/>
                <a:gd name="T16" fmla="*/ 0 w 192"/>
                <a:gd name="T17" fmla="*/ 0 h 246"/>
                <a:gd name="T18" fmla="*/ 0 w 192"/>
                <a:gd name="T19" fmla="*/ 0 h 246"/>
                <a:gd name="T20" fmla="*/ 0 w 192"/>
                <a:gd name="T21" fmla="*/ 0 h 246"/>
                <a:gd name="T22" fmla="*/ 0 w 192"/>
                <a:gd name="T23" fmla="*/ 0 h 246"/>
                <a:gd name="T24" fmla="*/ 0 w 192"/>
                <a:gd name="T25" fmla="*/ 0 h 246"/>
                <a:gd name="T26" fmla="*/ 0 w 192"/>
                <a:gd name="T27" fmla="*/ 0 h 246"/>
                <a:gd name="T28" fmla="*/ 0 w 192"/>
                <a:gd name="T29" fmla="*/ 0 h 246"/>
                <a:gd name="T30" fmla="*/ 0 w 192"/>
                <a:gd name="T31" fmla="*/ 0 h 246"/>
                <a:gd name="T32" fmla="*/ 0 w 192"/>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246"/>
                <a:gd name="T53" fmla="*/ 192 w 192"/>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246">
                  <a:moveTo>
                    <a:pt x="156" y="0"/>
                  </a:moveTo>
                  <a:lnTo>
                    <a:pt x="183" y="4"/>
                  </a:lnTo>
                  <a:lnTo>
                    <a:pt x="192" y="27"/>
                  </a:lnTo>
                  <a:lnTo>
                    <a:pt x="190" y="46"/>
                  </a:lnTo>
                  <a:lnTo>
                    <a:pt x="174" y="71"/>
                  </a:lnTo>
                  <a:lnTo>
                    <a:pt x="152" y="78"/>
                  </a:lnTo>
                  <a:lnTo>
                    <a:pt x="110" y="106"/>
                  </a:lnTo>
                  <a:lnTo>
                    <a:pt x="69" y="140"/>
                  </a:lnTo>
                  <a:lnTo>
                    <a:pt x="41" y="184"/>
                  </a:lnTo>
                  <a:lnTo>
                    <a:pt x="8" y="231"/>
                  </a:lnTo>
                  <a:lnTo>
                    <a:pt x="0" y="246"/>
                  </a:lnTo>
                  <a:lnTo>
                    <a:pt x="8" y="190"/>
                  </a:lnTo>
                  <a:lnTo>
                    <a:pt x="16" y="141"/>
                  </a:lnTo>
                  <a:lnTo>
                    <a:pt x="31" y="99"/>
                  </a:lnTo>
                  <a:lnTo>
                    <a:pt x="57" y="60"/>
                  </a:lnTo>
                  <a:lnTo>
                    <a:pt x="128" y="6"/>
                  </a:lnTo>
                  <a:lnTo>
                    <a:pt x="15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3" name="Freeform 181">
              <a:extLst>
                <a:ext uri="{FF2B5EF4-FFF2-40B4-BE49-F238E27FC236}">
                  <a16:creationId xmlns:a16="http://schemas.microsoft.com/office/drawing/2014/main" id="{1E53FFA9-158E-48FC-A6E5-B68510625279}"/>
                </a:ext>
              </a:extLst>
            </p:cNvPr>
            <p:cNvSpPr>
              <a:spLocks/>
            </p:cNvSpPr>
            <p:nvPr/>
          </p:nvSpPr>
          <p:spPr bwMode="auto">
            <a:xfrm>
              <a:off x="237" y="1860"/>
              <a:ext cx="41" cy="29"/>
            </a:xfrm>
            <a:custGeom>
              <a:avLst/>
              <a:gdLst>
                <a:gd name="T0" fmla="*/ 0 w 204"/>
                <a:gd name="T1" fmla="*/ 0 h 141"/>
                <a:gd name="T2" fmla="*/ 0 w 204"/>
                <a:gd name="T3" fmla="*/ 0 h 141"/>
                <a:gd name="T4" fmla="*/ 0 w 204"/>
                <a:gd name="T5" fmla="*/ 0 h 141"/>
                <a:gd name="T6" fmla="*/ 0 w 204"/>
                <a:gd name="T7" fmla="*/ 0 h 141"/>
                <a:gd name="T8" fmla="*/ 0 w 204"/>
                <a:gd name="T9" fmla="*/ 0 h 141"/>
                <a:gd name="T10" fmla="*/ 0 w 204"/>
                <a:gd name="T11" fmla="*/ 0 h 141"/>
                <a:gd name="T12" fmla="*/ 0 w 204"/>
                <a:gd name="T13" fmla="*/ 0 h 141"/>
                <a:gd name="T14" fmla="*/ 0 w 204"/>
                <a:gd name="T15" fmla="*/ 0 h 141"/>
                <a:gd name="T16" fmla="*/ 0 w 204"/>
                <a:gd name="T17" fmla="*/ 0 h 141"/>
                <a:gd name="T18" fmla="*/ 0 w 204"/>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4"/>
                <a:gd name="T31" fmla="*/ 0 h 141"/>
                <a:gd name="T32" fmla="*/ 204 w 204"/>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4" h="141">
                  <a:moveTo>
                    <a:pt x="204" y="141"/>
                  </a:moveTo>
                  <a:lnTo>
                    <a:pt x="169" y="110"/>
                  </a:lnTo>
                  <a:lnTo>
                    <a:pt x="111" y="89"/>
                  </a:lnTo>
                  <a:lnTo>
                    <a:pt x="71" y="78"/>
                  </a:lnTo>
                  <a:lnTo>
                    <a:pt x="0" y="0"/>
                  </a:lnTo>
                  <a:lnTo>
                    <a:pt x="53" y="30"/>
                  </a:lnTo>
                  <a:lnTo>
                    <a:pt x="103" y="51"/>
                  </a:lnTo>
                  <a:lnTo>
                    <a:pt x="138" y="69"/>
                  </a:lnTo>
                  <a:lnTo>
                    <a:pt x="155" y="89"/>
                  </a:lnTo>
                  <a:lnTo>
                    <a:pt x="204" y="14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4" name="Freeform 182">
              <a:extLst>
                <a:ext uri="{FF2B5EF4-FFF2-40B4-BE49-F238E27FC236}">
                  <a16:creationId xmlns:a16="http://schemas.microsoft.com/office/drawing/2014/main" id="{49A92AEE-156E-4DDB-AC28-6192878DABAC}"/>
                </a:ext>
              </a:extLst>
            </p:cNvPr>
            <p:cNvSpPr>
              <a:spLocks/>
            </p:cNvSpPr>
            <p:nvPr/>
          </p:nvSpPr>
          <p:spPr bwMode="auto">
            <a:xfrm>
              <a:off x="286" y="1913"/>
              <a:ext cx="23" cy="73"/>
            </a:xfrm>
            <a:custGeom>
              <a:avLst/>
              <a:gdLst>
                <a:gd name="T0" fmla="*/ 0 w 115"/>
                <a:gd name="T1" fmla="*/ 0 h 368"/>
                <a:gd name="T2" fmla="*/ 0 w 115"/>
                <a:gd name="T3" fmla="*/ 0 h 368"/>
                <a:gd name="T4" fmla="*/ 0 w 115"/>
                <a:gd name="T5" fmla="*/ 0 h 368"/>
                <a:gd name="T6" fmla="*/ 0 w 115"/>
                <a:gd name="T7" fmla="*/ 0 h 368"/>
                <a:gd name="T8" fmla="*/ 0 w 115"/>
                <a:gd name="T9" fmla="*/ 0 h 368"/>
                <a:gd name="T10" fmla="*/ 0 w 115"/>
                <a:gd name="T11" fmla="*/ 0 h 368"/>
                <a:gd name="T12" fmla="*/ 0 w 115"/>
                <a:gd name="T13" fmla="*/ 0 h 368"/>
                <a:gd name="T14" fmla="*/ 0 w 115"/>
                <a:gd name="T15" fmla="*/ 0 h 368"/>
                <a:gd name="T16" fmla="*/ 0 w 115"/>
                <a:gd name="T17" fmla="*/ 0 h 368"/>
                <a:gd name="T18" fmla="*/ 0 w 115"/>
                <a:gd name="T19" fmla="*/ 0 h 368"/>
                <a:gd name="T20" fmla="*/ 0 w 115"/>
                <a:gd name="T21" fmla="*/ 0 h 368"/>
                <a:gd name="T22" fmla="*/ 0 w 115"/>
                <a:gd name="T23" fmla="*/ 0 h 368"/>
                <a:gd name="T24" fmla="*/ 0 w 115"/>
                <a:gd name="T25" fmla="*/ 0 h 368"/>
                <a:gd name="T26" fmla="*/ 0 w 115"/>
                <a:gd name="T27" fmla="*/ 0 h 368"/>
                <a:gd name="T28" fmla="*/ 0 w 115"/>
                <a:gd name="T29" fmla="*/ 0 h 368"/>
                <a:gd name="T30" fmla="*/ 0 w 115"/>
                <a:gd name="T31" fmla="*/ 0 h 368"/>
                <a:gd name="T32" fmla="*/ 0 w 115"/>
                <a:gd name="T33" fmla="*/ 0 h 368"/>
                <a:gd name="T34" fmla="*/ 0 w 115"/>
                <a:gd name="T35" fmla="*/ 0 h 368"/>
                <a:gd name="T36" fmla="*/ 0 w 115"/>
                <a:gd name="T37" fmla="*/ 0 h 3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368"/>
                <a:gd name="T59" fmla="*/ 115 w 115"/>
                <a:gd name="T60" fmla="*/ 368 h 3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368">
                  <a:moveTo>
                    <a:pt x="115" y="368"/>
                  </a:moveTo>
                  <a:lnTo>
                    <a:pt x="58" y="368"/>
                  </a:lnTo>
                  <a:lnTo>
                    <a:pt x="40" y="364"/>
                  </a:lnTo>
                  <a:lnTo>
                    <a:pt x="40" y="349"/>
                  </a:lnTo>
                  <a:lnTo>
                    <a:pt x="28" y="336"/>
                  </a:lnTo>
                  <a:lnTo>
                    <a:pt x="9" y="323"/>
                  </a:lnTo>
                  <a:lnTo>
                    <a:pt x="19" y="309"/>
                  </a:lnTo>
                  <a:lnTo>
                    <a:pt x="19" y="291"/>
                  </a:lnTo>
                  <a:lnTo>
                    <a:pt x="5" y="269"/>
                  </a:lnTo>
                  <a:lnTo>
                    <a:pt x="5" y="246"/>
                  </a:lnTo>
                  <a:lnTo>
                    <a:pt x="14" y="219"/>
                  </a:lnTo>
                  <a:lnTo>
                    <a:pt x="14" y="161"/>
                  </a:lnTo>
                  <a:lnTo>
                    <a:pt x="0" y="107"/>
                  </a:lnTo>
                  <a:lnTo>
                    <a:pt x="5" y="67"/>
                  </a:lnTo>
                  <a:lnTo>
                    <a:pt x="5" y="0"/>
                  </a:lnTo>
                  <a:lnTo>
                    <a:pt x="40" y="101"/>
                  </a:lnTo>
                  <a:lnTo>
                    <a:pt x="71" y="197"/>
                  </a:lnTo>
                  <a:lnTo>
                    <a:pt x="93" y="300"/>
                  </a:lnTo>
                  <a:lnTo>
                    <a:pt x="115" y="36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5" name="Freeform 183">
              <a:extLst>
                <a:ext uri="{FF2B5EF4-FFF2-40B4-BE49-F238E27FC236}">
                  <a16:creationId xmlns:a16="http://schemas.microsoft.com/office/drawing/2014/main" id="{CBFF29AC-3541-42BD-81E3-69FCB2D5A3E5}"/>
                </a:ext>
              </a:extLst>
            </p:cNvPr>
            <p:cNvSpPr>
              <a:spLocks/>
            </p:cNvSpPr>
            <p:nvPr/>
          </p:nvSpPr>
          <p:spPr bwMode="auto">
            <a:xfrm>
              <a:off x="233" y="1992"/>
              <a:ext cx="41" cy="14"/>
            </a:xfrm>
            <a:custGeom>
              <a:avLst/>
              <a:gdLst>
                <a:gd name="T0" fmla="*/ 0 w 206"/>
                <a:gd name="T1" fmla="*/ 0 h 69"/>
                <a:gd name="T2" fmla="*/ 0 w 206"/>
                <a:gd name="T3" fmla="*/ 0 h 69"/>
                <a:gd name="T4" fmla="*/ 0 w 206"/>
                <a:gd name="T5" fmla="*/ 0 h 69"/>
                <a:gd name="T6" fmla="*/ 0 w 206"/>
                <a:gd name="T7" fmla="*/ 0 h 69"/>
                <a:gd name="T8" fmla="*/ 0 w 206"/>
                <a:gd name="T9" fmla="*/ 0 h 69"/>
                <a:gd name="T10" fmla="*/ 0 w 206"/>
                <a:gd name="T11" fmla="*/ 0 h 69"/>
                <a:gd name="T12" fmla="*/ 0 w 206"/>
                <a:gd name="T13" fmla="*/ 0 h 69"/>
                <a:gd name="T14" fmla="*/ 0 w 206"/>
                <a:gd name="T15" fmla="*/ 0 h 69"/>
                <a:gd name="T16" fmla="*/ 0 w 206"/>
                <a:gd name="T17" fmla="*/ 0 h 69"/>
                <a:gd name="T18" fmla="*/ 0 w 206"/>
                <a:gd name="T19" fmla="*/ 0 h 69"/>
                <a:gd name="T20" fmla="*/ 0 w 206"/>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
                <a:gd name="T34" fmla="*/ 0 h 69"/>
                <a:gd name="T35" fmla="*/ 206 w 206"/>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 h="69">
                  <a:moveTo>
                    <a:pt x="42" y="34"/>
                  </a:moveTo>
                  <a:lnTo>
                    <a:pt x="87" y="15"/>
                  </a:lnTo>
                  <a:lnTo>
                    <a:pt x="129" y="3"/>
                  </a:lnTo>
                  <a:lnTo>
                    <a:pt x="184" y="0"/>
                  </a:lnTo>
                  <a:lnTo>
                    <a:pt x="206" y="4"/>
                  </a:lnTo>
                  <a:lnTo>
                    <a:pt x="196" y="26"/>
                  </a:lnTo>
                  <a:lnTo>
                    <a:pt x="174" y="43"/>
                  </a:lnTo>
                  <a:lnTo>
                    <a:pt x="126" y="57"/>
                  </a:lnTo>
                  <a:lnTo>
                    <a:pt x="50" y="69"/>
                  </a:lnTo>
                  <a:lnTo>
                    <a:pt x="0" y="65"/>
                  </a:lnTo>
                  <a:lnTo>
                    <a:pt x="42"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6" name="Freeform 184">
              <a:extLst>
                <a:ext uri="{FF2B5EF4-FFF2-40B4-BE49-F238E27FC236}">
                  <a16:creationId xmlns:a16="http://schemas.microsoft.com/office/drawing/2014/main" id="{4808D786-F6A5-4FB1-A848-6E2B5FC2739C}"/>
                </a:ext>
              </a:extLst>
            </p:cNvPr>
            <p:cNvSpPr>
              <a:spLocks/>
            </p:cNvSpPr>
            <p:nvPr/>
          </p:nvSpPr>
          <p:spPr bwMode="auto">
            <a:xfrm>
              <a:off x="284" y="1999"/>
              <a:ext cx="25" cy="31"/>
            </a:xfrm>
            <a:custGeom>
              <a:avLst/>
              <a:gdLst>
                <a:gd name="T0" fmla="*/ 0 w 124"/>
                <a:gd name="T1" fmla="*/ 0 h 154"/>
                <a:gd name="T2" fmla="*/ 0 w 124"/>
                <a:gd name="T3" fmla="*/ 0 h 154"/>
                <a:gd name="T4" fmla="*/ 0 w 124"/>
                <a:gd name="T5" fmla="*/ 0 h 154"/>
                <a:gd name="T6" fmla="*/ 0 w 124"/>
                <a:gd name="T7" fmla="*/ 0 h 154"/>
                <a:gd name="T8" fmla="*/ 0 w 124"/>
                <a:gd name="T9" fmla="*/ 0 h 154"/>
                <a:gd name="T10" fmla="*/ 0 w 124"/>
                <a:gd name="T11" fmla="*/ 0 h 154"/>
                <a:gd name="T12" fmla="*/ 0 w 124"/>
                <a:gd name="T13" fmla="*/ 0 h 154"/>
                <a:gd name="T14" fmla="*/ 0 w 124"/>
                <a:gd name="T15" fmla="*/ 0 h 154"/>
                <a:gd name="T16" fmla="*/ 0 w 124"/>
                <a:gd name="T17" fmla="*/ 0 h 154"/>
                <a:gd name="T18" fmla="*/ 0 w 124"/>
                <a:gd name="T19" fmla="*/ 0 h 154"/>
                <a:gd name="T20" fmla="*/ 0 w 124"/>
                <a:gd name="T21" fmla="*/ 0 h 154"/>
                <a:gd name="T22" fmla="*/ 0 w 124"/>
                <a:gd name="T23" fmla="*/ 0 h 154"/>
                <a:gd name="T24" fmla="*/ 0 w 124"/>
                <a:gd name="T25" fmla="*/ 0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4"/>
                <a:gd name="T40" fmla="*/ 0 h 154"/>
                <a:gd name="T41" fmla="*/ 124 w 124"/>
                <a:gd name="T42" fmla="*/ 154 h 1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4" h="154">
                  <a:moveTo>
                    <a:pt x="67" y="43"/>
                  </a:moveTo>
                  <a:lnTo>
                    <a:pt x="82" y="9"/>
                  </a:lnTo>
                  <a:lnTo>
                    <a:pt x="106" y="0"/>
                  </a:lnTo>
                  <a:lnTo>
                    <a:pt x="122" y="7"/>
                  </a:lnTo>
                  <a:lnTo>
                    <a:pt x="124" y="25"/>
                  </a:lnTo>
                  <a:lnTo>
                    <a:pt x="114" y="55"/>
                  </a:lnTo>
                  <a:lnTo>
                    <a:pt x="95" y="82"/>
                  </a:lnTo>
                  <a:lnTo>
                    <a:pt x="73" y="108"/>
                  </a:lnTo>
                  <a:lnTo>
                    <a:pt x="45" y="133"/>
                  </a:lnTo>
                  <a:lnTo>
                    <a:pt x="0" y="154"/>
                  </a:lnTo>
                  <a:lnTo>
                    <a:pt x="40" y="110"/>
                  </a:lnTo>
                  <a:lnTo>
                    <a:pt x="53" y="78"/>
                  </a:lnTo>
                  <a:lnTo>
                    <a:pt x="67" y="4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87" name="Freeform 185">
              <a:extLst>
                <a:ext uri="{FF2B5EF4-FFF2-40B4-BE49-F238E27FC236}">
                  <a16:creationId xmlns:a16="http://schemas.microsoft.com/office/drawing/2014/main" id="{07AEC9E1-BA59-4F45-8118-4611D415FF67}"/>
                </a:ext>
              </a:extLst>
            </p:cNvPr>
            <p:cNvSpPr>
              <a:spLocks/>
            </p:cNvSpPr>
            <p:nvPr/>
          </p:nvSpPr>
          <p:spPr bwMode="auto">
            <a:xfrm>
              <a:off x="208" y="1836"/>
              <a:ext cx="60" cy="37"/>
            </a:xfrm>
            <a:custGeom>
              <a:avLst/>
              <a:gdLst>
                <a:gd name="T0" fmla="*/ 0 w 298"/>
                <a:gd name="T1" fmla="*/ 0 h 186"/>
                <a:gd name="T2" fmla="*/ 0 w 298"/>
                <a:gd name="T3" fmla="*/ 0 h 186"/>
                <a:gd name="T4" fmla="*/ 0 w 298"/>
                <a:gd name="T5" fmla="*/ 0 h 186"/>
                <a:gd name="T6" fmla="*/ 0 w 298"/>
                <a:gd name="T7" fmla="*/ 0 h 186"/>
                <a:gd name="T8" fmla="*/ 0 w 298"/>
                <a:gd name="T9" fmla="*/ 0 h 186"/>
                <a:gd name="T10" fmla="*/ 0 w 298"/>
                <a:gd name="T11" fmla="*/ 0 h 186"/>
                <a:gd name="T12" fmla="*/ 0 w 298"/>
                <a:gd name="T13" fmla="*/ 0 h 186"/>
                <a:gd name="T14" fmla="*/ 0 w 298"/>
                <a:gd name="T15" fmla="*/ 0 h 186"/>
                <a:gd name="T16" fmla="*/ 0 w 298"/>
                <a:gd name="T17" fmla="*/ 0 h 186"/>
                <a:gd name="T18" fmla="*/ 0 w 298"/>
                <a:gd name="T19" fmla="*/ 0 h 186"/>
                <a:gd name="T20" fmla="*/ 0 w 298"/>
                <a:gd name="T21" fmla="*/ 0 h 186"/>
                <a:gd name="T22" fmla="*/ 0 w 2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8"/>
                <a:gd name="T37" fmla="*/ 0 h 186"/>
                <a:gd name="T38" fmla="*/ 298 w 298"/>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8" h="186">
                  <a:moveTo>
                    <a:pt x="298" y="186"/>
                  </a:moveTo>
                  <a:lnTo>
                    <a:pt x="289" y="109"/>
                  </a:lnTo>
                  <a:lnTo>
                    <a:pt x="226" y="82"/>
                  </a:lnTo>
                  <a:lnTo>
                    <a:pt x="142" y="49"/>
                  </a:lnTo>
                  <a:lnTo>
                    <a:pt x="80" y="25"/>
                  </a:lnTo>
                  <a:lnTo>
                    <a:pt x="23" y="0"/>
                  </a:lnTo>
                  <a:lnTo>
                    <a:pt x="0" y="53"/>
                  </a:lnTo>
                  <a:lnTo>
                    <a:pt x="55" y="84"/>
                  </a:lnTo>
                  <a:lnTo>
                    <a:pt x="119" y="107"/>
                  </a:lnTo>
                  <a:lnTo>
                    <a:pt x="168" y="122"/>
                  </a:lnTo>
                  <a:lnTo>
                    <a:pt x="229" y="154"/>
                  </a:lnTo>
                  <a:lnTo>
                    <a:pt x="298" y="18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188" name="Group 186">
            <a:extLst>
              <a:ext uri="{FF2B5EF4-FFF2-40B4-BE49-F238E27FC236}">
                <a16:creationId xmlns:a16="http://schemas.microsoft.com/office/drawing/2014/main" id="{A199520C-16D3-4E67-9C28-EB457DBA0856}"/>
              </a:ext>
            </a:extLst>
          </p:cNvPr>
          <p:cNvGrpSpPr>
            <a:grpSpLocks/>
          </p:cNvGrpSpPr>
          <p:nvPr/>
        </p:nvGrpSpPr>
        <p:grpSpPr bwMode="auto">
          <a:xfrm>
            <a:off x="188913" y="3912969"/>
            <a:ext cx="195262" cy="265113"/>
            <a:chOff x="141" y="2010"/>
            <a:chExt cx="123" cy="167"/>
          </a:xfrm>
        </p:grpSpPr>
        <p:sp>
          <p:nvSpPr>
            <p:cNvPr id="189" name="Freeform 187">
              <a:extLst>
                <a:ext uri="{FF2B5EF4-FFF2-40B4-BE49-F238E27FC236}">
                  <a16:creationId xmlns:a16="http://schemas.microsoft.com/office/drawing/2014/main" id="{F00277DA-78EE-4FFA-99C4-727189F48A18}"/>
                </a:ext>
              </a:extLst>
            </p:cNvPr>
            <p:cNvSpPr>
              <a:spLocks/>
            </p:cNvSpPr>
            <p:nvPr/>
          </p:nvSpPr>
          <p:spPr bwMode="auto">
            <a:xfrm>
              <a:off x="141" y="2010"/>
              <a:ext cx="123" cy="167"/>
            </a:xfrm>
            <a:custGeom>
              <a:avLst/>
              <a:gdLst>
                <a:gd name="T0" fmla="*/ 0 w 617"/>
                <a:gd name="T1" fmla="*/ 0 h 835"/>
                <a:gd name="T2" fmla="*/ 0 w 617"/>
                <a:gd name="T3" fmla="*/ 0 h 835"/>
                <a:gd name="T4" fmla="*/ 0 w 617"/>
                <a:gd name="T5" fmla="*/ 0 h 835"/>
                <a:gd name="T6" fmla="*/ 0 w 617"/>
                <a:gd name="T7" fmla="*/ 0 h 835"/>
                <a:gd name="T8" fmla="*/ 0 w 617"/>
                <a:gd name="T9" fmla="*/ 0 h 835"/>
                <a:gd name="T10" fmla="*/ 0 w 617"/>
                <a:gd name="T11" fmla="*/ 0 h 835"/>
                <a:gd name="T12" fmla="*/ 0 w 617"/>
                <a:gd name="T13" fmla="*/ 0 h 835"/>
                <a:gd name="T14" fmla="*/ 0 w 617"/>
                <a:gd name="T15" fmla="*/ 0 h 835"/>
                <a:gd name="T16" fmla="*/ 0 w 617"/>
                <a:gd name="T17" fmla="*/ 0 h 835"/>
                <a:gd name="T18" fmla="*/ 0 w 617"/>
                <a:gd name="T19" fmla="*/ 0 h 835"/>
                <a:gd name="T20" fmla="*/ 0 w 617"/>
                <a:gd name="T21" fmla="*/ 0 h 835"/>
                <a:gd name="T22" fmla="*/ 0 w 617"/>
                <a:gd name="T23" fmla="*/ 0 h 835"/>
                <a:gd name="T24" fmla="*/ 0 w 617"/>
                <a:gd name="T25" fmla="*/ 0 h 835"/>
                <a:gd name="T26" fmla="*/ 0 w 617"/>
                <a:gd name="T27" fmla="*/ 0 h 835"/>
                <a:gd name="T28" fmla="*/ 0 w 617"/>
                <a:gd name="T29" fmla="*/ 0 h 835"/>
                <a:gd name="T30" fmla="*/ 0 w 617"/>
                <a:gd name="T31" fmla="*/ 0 h 835"/>
                <a:gd name="T32" fmla="*/ 0 w 617"/>
                <a:gd name="T33" fmla="*/ 0 h 835"/>
                <a:gd name="T34" fmla="*/ 0 w 617"/>
                <a:gd name="T35" fmla="*/ 0 h 835"/>
                <a:gd name="T36" fmla="*/ 0 w 617"/>
                <a:gd name="T37" fmla="*/ 0 h 835"/>
                <a:gd name="T38" fmla="*/ 0 w 617"/>
                <a:gd name="T39" fmla="*/ 0 h 835"/>
                <a:gd name="T40" fmla="*/ 0 w 617"/>
                <a:gd name="T41" fmla="*/ 0 h 835"/>
                <a:gd name="T42" fmla="*/ 0 w 617"/>
                <a:gd name="T43" fmla="*/ 0 h 835"/>
                <a:gd name="T44" fmla="*/ 0 w 617"/>
                <a:gd name="T45" fmla="*/ 0 h 835"/>
                <a:gd name="T46" fmla="*/ 0 w 617"/>
                <a:gd name="T47" fmla="*/ 0 h 8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7"/>
                <a:gd name="T73" fmla="*/ 0 h 835"/>
                <a:gd name="T74" fmla="*/ 617 w 617"/>
                <a:gd name="T75" fmla="*/ 835 h 8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7" h="835">
                  <a:moveTo>
                    <a:pt x="342" y="123"/>
                  </a:moveTo>
                  <a:lnTo>
                    <a:pt x="229" y="113"/>
                  </a:lnTo>
                  <a:lnTo>
                    <a:pt x="160" y="96"/>
                  </a:lnTo>
                  <a:lnTo>
                    <a:pt x="139" y="64"/>
                  </a:lnTo>
                  <a:lnTo>
                    <a:pt x="139" y="38"/>
                  </a:lnTo>
                  <a:lnTo>
                    <a:pt x="121" y="15"/>
                  </a:lnTo>
                  <a:lnTo>
                    <a:pt x="58" y="0"/>
                  </a:lnTo>
                  <a:lnTo>
                    <a:pt x="0" y="5"/>
                  </a:lnTo>
                  <a:lnTo>
                    <a:pt x="70" y="650"/>
                  </a:lnTo>
                  <a:lnTo>
                    <a:pt x="121" y="710"/>
                  </a:lnTo>
                  <a:lnTo>
                    <a:pt x="183" y="768"/>
                  </a:lnTo>
                  <a:lnTo>
                    <a:pt x="273" y="813"/>
                  </a:lnTo>
                  <a:lnTo>
                    <a:pt x="377" y="827"/>
                  </a:lnTo>
                  <a:lnTo>
                    <a:pt x="518" y="835"/>
                  </a:lnTo>
                  <a:lnTo>
                    <a:pt x="599" y="823"/>
                  </a:lnTo>
                  <a:lnTo>
                    <a:pt x="617" y="777"/>
                  </a:lnTo>
                  <a:lnTo>
                    <a:pt x="608" y="718"/>
                  </a:lnTo>
                  <a:lnTo>
                    <a:pt x="550" y="537"/>
                  </a:lnTo>
                  <a:lnTo>
                    <a:pt x="500" y="357"/>
                  </a:lnTo>
                  <a:lnTo>
                    <a:pt x="478" y="221"/>
                  </a:lnTo>
                  <a:lnTo>
                    <a:pt x="478" y="186"/>
                  </a:lnTo>
                  <a:lnTo>
                    <a:pt x="446" y="136"/>
                  </a:lnTo>
                  <a:lnTo>
                    <a:pt x="409" y="123"/>
                  </a:lnTo>
                  <a:lnTo>
                    <a:pt x="342" y="123"/>
                  </a:lnTo>
                  <a:close/>
                </a:path>
              </a:pathLst>
            </a:custGeom>
            <a:solidFill>
              <a:srgbClr val="404040"/>
            </a:solidFill>
            <a:ln w="3175">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90" name="Freeform 188">
              <a:extLst>
                <a:ext uri="{FF2B5EF4-FFF2-40B4-BE49-F238E27FC236}">
                  <a16:creationId xmlns:a16="http://schemas.microsoft.com/office/drawing/2014/main" id="{7A64367B-185D-4BB5-8718-730323216361}"/>
                </a:ext>
              </a:extLst>
            </p:cNvPr>
            <p:cNvSpPr>
              <a:spLocks/>
            </p:cNvSpPr>
            <p:nvPr/>
          </p:nvSpPr>
          <p:spPr bwMode="auto">
            <a:xfrm>
              <a:off x="143" y="2019"/>
              <a:ext cx="106" cy="153"/>
            </a:xfrm>
            <a:custGeom>
              <a:avLst/>
              <a:gdLst>
                <a:gd name="T0" fmla="*/ 0 w 531"/>
                <a:gd name="T1" fmla="*/ 0 h 766"/>
                <a:gd name="T2" fmla="*/ 0 w 531"/>
                <a:gd name="T3" fmla="*/ 0 h 766"/>
                <a:gd name="T4" fmla="*/ 0 w 531"/>
                <a:gd name="T5" fmla="*/ 0 h 766"/>
                <a:gd name="T6" fmla="*/ 0 w 531"/>
                <a:gd name="T7" fmla="*/ 0 h 766"/>
                <a:gd name="T8" fmla="*/ 0 w 531"/>
                <a:gd name="T9" fmla="*/ 0 h 766"/>
                <a:gd name="T10" fmla="*/ 0 w 531"/>
                <a:gd name="T11" fmla="*/ 0 h 766"/>
                <a:gd name="T12" fmla="*/ 0 w 531"/>
                <a:gd name="T13" fmla="*/ 0 h 766"/>
                <a:gd name="T14" fmla="*/ 0 w 531"/>
                <a:gd name="T15" fmla="*/ 0 h 766"/>
                <a:gd name="T16" fmla="*/ 0 w 531"/>
                <a:gd name="T17" fmla="*/ 0 h 766"/>
                <a:gd name="T18" fmla="*/ 0 w 531"/>
                <a:gd name="T19" fmla="*/ 0 h 766"/>
                <a:gd name="T20" fmla="*/ 0 w 531"/>
                <a:gd name="T21" fmla="*/ 0 h 766"/>
                <a:gd name="T22" fmla="*/ 0 w 531"/>
                <a:gd name="T23" fmla="*/ 0 h 766"/>
                <a:gd name="T24" fmla="*/ 0 w 531"/>
                <a:gd name="T25" fmla="*/ 0 h 766"/>
                <a:gd name="T26" fmla="*/ 0 w 531"/>
                <a:gd name="T27" fmla="*/ 0 h 766"/>
                <a:gd name="T28" fmla="*/ 0 w 531"/>
                <a:gd name="T29" fmla="*/ 0 h 766"/>
                <a:gd name="T30" fmla="*/ 0 w 531"/>
                <a:gd name="T31" fmla="*/ 0 h 766"/>
                <a:gd name="T32" fmla="*/ 0 w 531"/>
                <a:gd name="T33" fmla="*/ 0 h 766"/>
                <a:gd name="T34" fmla="*/ 0 w 531"/>
                <a:gd name="T35" fmla="*/ 0 h 766"/>
                <a:gd name="T36" fmla="*/ 0 w 531"/>
                <a:gd name="T37" fmla="*/ 0 h 766"/>
                <a:gd name="T38" fmla="*/ 0 w 531"/>
                <a:gd name="T39" fmla="*/ 0 h 766"/>
                <a:gd name="T40" fmla="*/ 0 w 531"/>
                <a:gd name="T41" fmla="*/ 0 h 7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1"/>
                <a:gd name="T64" fmla="*/ 0 h 766"/>
                <a:gd name="T65" fmla="*/ 531 w 531"/>
                <a:gd name="T66" fmla="*/ 766 h 7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1" h="766">
                  <a:moveTo>
                    <a:pt x="347" y="154"/>
                  </a:moveTo>
                  <a:lnTo>
                    <a:pt x="248" y="150"/>
                  </a:lnTo>
                  <a:lnTo>
                    <a:pt x="143" y="131"/>
                  </a:lnTo>
                  <a:lnTo>
                    <a:pt x="81" y="99"/>
                  </a:lnTo>
                  <a:lnTo>
                    <a:pt x="46" y="72"/>
                  </a:lnTo>
                  <a:lnTo>
                    <a:pt x="0" y="0"/>
                  </a:lnTo>
                  <a:lnTo>
                    <a:pt x="67" y="589"/>
                  </a:lnTo>
                  <a:lnTo>
                    <a:pt x="113" y="643"/>
                  </a:lnTo>
                  <a:lnTo>
                    <a:pt x="162" y="694"/>
                  </a:lnTo>
                  <a:lnTo>
                    <a:pt x="225" y="729"/>
                  </a:lnTo>
                  <a:lnTo>
                    <a:pt x="279" y="747"/>
                  </a:lnTo>
                  <a:lnTo>
                    <a:pt x="347" y="756"/>
                  </a:lnTo>
                  <a:lnTo>
                    <a:pt x="409" y="766"/>
                  </a:lnTo>
                  <a:lnTo>
                    <a:pt x="480" y="766"/>
                  </a:lnTo>
                  <a:lnTo>
                    <a:pt x="512" y="756"/>
                  </a:lnTo>
                  <a:lnTo>
                    <a:pt x="531" y="729"/>
                  </a:lnTo>
                  <a:lnTo>
                    <a:pt x="522" y="685"/>
                  </a:lnTo>
                  <a:lnTo>
                    <a:pt x="476" y="581"/>
                  </a:lnTo>
                  <a:lnTo>
                    <a:pt x="399" y="229"/>
                  </a:lnTo>
                  <a:lnTo>
                    <a:pt x="387" y="180"/>
                  </a:lnTo>
                  <a:lnTo>
                    <a:pt x="347" y="15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91" name="Freeform 189">
            <a:extLst>
              <a:ext uri="{FF2B5EF4-FFF2-40B4-BE49-F238E27FC236}">
                <a16:creationId xmlns:a16="http://schemas.microsoft.com/office/drawing/2014/main" id="{700B69D4-16AC-41C0-91E3-BF89B7147721}"/>
              </a:ext>
            </a:extLst>
          </p:cNvPr>
          <p:cNvSpPr>
            <a:spLocks/>
          </p:cNvSpPr>
          <p:nvPr/>
        </p:nvSpPr>
        <p:spPr bwMode="auto">
          <a:xfrm>
            <a:off x="668338" y="4214594"/>
            <a:ext cx="14287" cy="223838"/>
          </a:xfrm>
          <a:custGeom>
            <a:avLst/>
            <a:gdLst>
              <a:gd name="T0" fmla="*/ 2147483646 w 43"/>
              <a:gd name="T1" fmla="*/ 0 h 703"/>
              <a:gd name="T2" fmla="*/ 2147483646 w 43"/>
              <a:gd name="T3" fmla="*/ 2147483646 h 703"/>
              <a:gd name="T4" fmla="*/ 2147483646 w 43"/>
              <a:gd name="T5" fmla="*/ 2147483646 h 703"/>
              <a:gd name="T6" fmla="*/ 2147483646 w 43"/>
              <a:gd name="T7" fmla="*/ 2147483646 h 703"/>
              <a:gd name="T8" fmla="*/ 2147483646 w 43"/>
              <a:gd name="T9" fmla="*/ 2147483646 h 703"/>
              <a:gd name="T10" fmla="*/ 2147483646 w 43"/>
              <a:gd name="T11" fmla="*/ 2147483646 h 703"/>
              <a:gd name="T12" fmla="*/ 2147483646 w 43"/>
              <a:gd name="T13" fmla="*/ 2147483646 h 703"/>
              <a:gd name="T14" fmla="*/ 0 w 43"/>
              <a:gd name="T15" fmla="*/ 2147483646 h 703"/>
              <a:gd name="T16" fmla="*/ 2147483646 w 43"/>
              <a:gd name="T17" fmla="*/ 2147483646 h 703"/>
              <a:gd name="T18" fmla="*/ 2147483646 w 43"/>
              <a:gd name="T19" fmla="*/ 2147483646 h 703"/>
              <a:gd name="T20" fmla="*/ 2147483646 w 43"/>
              <a:gd name="T21" fmla="*/ 2147483646 h 703"/>
              <a:gd name="T22" fmla="*/ 2147483646 w 43"/>
              <a:gd name="T23" fmla="*/ 2147483646 h 703"/>
              <a:gd name="T24" fmla="*/ 2147483646 w 43"/>
              <a:gd name="T25" fmla="*/ 2147483646 h 703"/>
              <a:gd name="T26" fmla="*/ 2147483646 w 43"/>
              <a:gd name="T27" fmla="*/ 2147483646 h 703"/>
              <a:gd name="T28" fmla="*/ 2147483646 w 43"/>
              <a:gd name="T29" fmla="*/ 0 h 7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703"/>
              <a:gd name="T47" fmla="*/ 43 w 43"/>
              <a:gd name="T48" fmla="*/ 703 h 7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703">
                <a:moveTo>
                  <a:pt x="29" y="0"/>
                </a:moveTo>
                <a:lnTo>
                  <a:pt x="43" y="36"/>
                </a:lnTo>
                <a:lnTo>
                  <a:pt x="27" y="63"/>
                </a:lnTo>
                <a:lnTo>
                  <a:pt x="14" y="122"/>
                </a:lnTo>
                <a:lnTo>
                  <a:pt x="32" y="176"/>
                </a:lnTo>
                <a:lnTo>
                  <a:pt x="21" y="491"/>
                </a:lnTo>
                <a:lnTo>
                  <a:pt x="21" y="693"/>
                </a:lnTo>
                <a:lnTo>
                  <a:pt x="0" y="703"/>
                </a:lnTo>
                <a:lnTo>
                  <a:pt x="2" y="284"/>
                </a:lnTo>
                <a:lnTo>
                  <a:pt x="21" y="184"/>
                </a:lnTo>
                <a:lnTo>
                  <a:pt x="10" y="137"/>
                </a:lnTo>
                <a:lnTo>
                  <a:pt x="4" y="120"/>
                </a:lnTo>
                <a:lnTo>
                  <a:pt x="12" y="69"/>
                </a:lnTo>
                <a:lnTo>
                  <a:pt x="27" y="40"/>
                </a:lnTo>
                <a:lnTo>
                  <a:pt x="29"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92" name="Freeform 190">
            <a:extLst>
              <a:ext uri="{FF2B5EF4-FFF2-40B4-BE49-F238E27FC236}">
                <a16:creationId xmlns:a16="http://schemas.microsoft.com/office/drawing/2014/main" id="{03A7A25D-2CB7-4F6B-8AE7-E134F78EB740}"/>
              </a:ext>
            </a:extLst>
          </p:cNvPr>
          <p:cNvSpPr>
            <a:spLocks/>
          </p:cNvSpPr>
          <p:nvPr/>
        </p:nvSpPr>
        <p:spPr bwMode="auto">
          <a:xfrm>
            <a:off x="611188" y="4217769"/>
            <a:ext cx="34925" cy="11113"/>
          </a:xfrm>
          <a:custGeom>
            <a:avLst/>
            <a:gdLst>
              <a:gd name="T0" fmla="*/ 2147483646 w 112"/>
              <a:gd name="T1" fmla="*/ 0 h 36"/>
              <a:gd name="T2" fmla="*/ 2147483646 w 112"/>
              <a:gd name="T3" fmla="*/ 2147483646 h 36"/>
              <a:gd name="T4" fmla="*/ 2147483646 w 112"/>
              <a:gd name="T5" fmla="*/ 2147483646 h 36"/>
              <a:gd name="T6" fmla="*/ 0 w 112"/>
              <a:gd name="T7" fmla="*/ 2147483646 h 36"/>
              <a:gd name="T8" fmla="*/ 2147483646 w 112"/>
              <a:gd name="T9" fmla="*/ 2147483646 h 36"/>
              <a:gd name="T10" fmla="*/ 2147483646 w 112"/>
              <a:gd name="T11" fmla="*/ 0 h 36"/>
              <a:gd name="T12" fmla="*/ 0 60000 65536"/>
              <a:gd name="T13" fmla="*/ 0 60000 65536"/>
              <a:gd name="T14" fmla="*/ 0 60000 65536"/>
              <a:gd name="T15" fmla="*/ 0 60000 65536"/>
              <a:gd name="T16" fmla="*/ 0 60000 65536"/>
              <a:gd name="T17" fmla="*/ 0 60000 65536"/>
              <a:gd name="T18" fmla="*/ 0 w 112"/>
              <a:gd name="T19" fmla="*/ 0 h 36"/>
              <a:gd name="T20" fmla="*/ 112 w 11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12" h="36">
                <a:moveTo>
                  <a:pt x="112" y="0"/>
                </a:moveTo>
                <a:lnTo>
                  <a:pt x="57" y="26"/>
                </a:lnTo>
                <a:lnTo>
                  <a:pt x="9" y="36"/>
                </a:lnTo>
                <a:lnTo>
                  <a:pt x="0" y="36"/>
                </a:lnTo>
                <a:lnTo>
                  <a:pt x="29" y="11"/>
                </a:lnTo>
                <a:lnTo>
                  <a:pt x="112"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93" name="Freeform 191">
            <a:extLst>
              <a:ext uri="{FF2B5EF4-FFF2-40B4-BE49-F238E27FC236}">
                <a16:creationId xmlns:a16="http://schemas.microsoft.com/office/drawing/2014/main" id="{D5581E8B-FE2F-4F2D-AAE2-B957A7E730DE}"/>
              </a:ext>
            </a:extLst>
          </p:cNvPr>
          <p:cNvSpPr>
            <a:spLocks/>
          </p:cNvSpPr>
          <p:nvPr/>
        </p:nvSpPr>
        <p:spPr bwMode="auto">
          <a:xfrm>
            <a:off x="463550" y="3636744"/>
            <a:ext cx="47625" cy="128588"/>
          </a:xfrm>
          <a:custGeom>
            <a:avLst/>
            <a:gdLst>
              <a:gd name="T0" fmla="*/ 0 w 150"/>
              <a:gd name="T1" fmla="*/ 0 h 407"/>
              <a:gd name="T2" fmla="*/ 2147483646 w 150"/>
              <a:gd name="T3" fmla="*/ 2147483646 h 407"/>
              <a:gd name="T4" fmla="*/ 2147483646 w 150"/>
              <a:gd name="T5" fmla="*/ 2147483646 h 407"/>
              <a:gd name="T6" fmla="*/ 2147483646 w 150"/>
              <a:gd name="T7" fmla="*/ 2147483646 h 407"/>
              <a:gd name="T8" fmla="*/ 2147483646 w 150"/>
              <a:gd name="T9" fmla="*/ 2147483646 h 407"/>
              <a:gd name="T10" fmla="*/ 2147483646 w 150"/>
              <a:gd name="T11" fmla="*/ 2147483646 h 407"/>
              <a:gd name="T12" fmla="*/ 2147483646 w 150"/>
              <a:gd name="T13" fmla="*/ 2147483646 h 407"/>
              <a:gd name="T14" fmla="*/ 2147483646 w 150"/>
              <a:gd name="T15" fmla="*/ 2147483646 h 407"/>
              <a:gd name="T16" fmla="*/ 2147483646 w 150"/>
              <a:gd name="T17" fmla="*/ 2147483646 h 407"/>
              <a:gd name="T18" fmla="*/ 2147483646 w 150"/>
              <a:gd name="T19" fmla="*/ 2147483646 h 407"/>
              <a:gd name="T20" fmla="*/ 2147483646 w 150"/>
              <a:gd name="T21" fmla="*/ 2147483646 h 407"/>
              <a:gd name="T22" fmla="*/ 2147483646 w 150"/>
              <a:gd name="T23" fmla="*/ 2147483646 h 407"/>
              <a:gd name="T24" fmla="*/ 2147483646 w 150"/>
              <a:gd name="T25" fmla="*/ 2147483646 h 407"/>
              <a:gd name="T26" fmla="*/ 2147483646 w 150"/>
              <a:gd name="T27" fmla="*/ 2147483646 h 407"/>
              <a:gd name="T28" fmla="*/ 2147483646 w 150"/>
              <a:gd name="T29" fmla="*/ 2147483646 h 407"/>
              <a:gd name="T30" fmla="*/ 2147483646 w 150"/>
              <a:gd name="T31" fmla="*/ 2147483646 h 407"/>
              <a:gd name="T32" fmla="*/ 2147483646 w 150"/>
              <a:gd name="T33" fmla="*/ 2147483646 h 407"/>
              <a:gd name="T34" fmla="*/ 2147483646 w 150"/>
              <a:gd name="T35" fmla="*/ 2147483646 h 407"/>
              <a:gd name="T36" fmla="*/ 2147483646 w 150"/>
              <a:gd name="T37" fmla="*/ 2147483646 h 407"/>
              <a:gd name="T38" fmla="*/ 2147483646 w 150"/>
              <a:gd name="T39" fmla="*/ 2147483646 h 407"/>
              <a:gd name="T40" fmla="*/ 2147483646 w 150"/>
              <a:gd name="T41" fmla="*/ 2147483646 h 407"/>
              <a:gd name="T42" fmla="*/ 2147483646 w 150"/>
              <a:gd name="T43" fmla="*/ 2147483646 h 407"/>
              <a:gd name="T44" fmla="*/ 2147483646 w 150"/>
              <a:gd name="T45" fmla="*/ 2147483646 h 407"/>
              <a:gd name="T46" fmla="*/ 2147483646 w 150"/>
              <a:gd name="T47" fmla="*/ 2147483646 h 407"/>
              <a:gd name="T48" fmla="*/ 2147483646 w 150"/>
              <a:gd name="T49" fmla="*/ 2147483646 h 4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0"/>
              <a:gd name="T76" fmla="*/ 0 h 407"/>
              <a:gd name="T77" fmla="*/ 150 w 150"/>
              <a:gd name="T78" fmla="*/ 407 h 4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0" h="407">
                <a:moveTo>
                  <a:pt x="0" y="0"/>
                </a:moveTo>
                <a:lnTo>
                  <a:pt x="20" y="10"/>
                </a:lnTo>
                <a:lnTo>
                  <a:pt x="17" y="34"/>
                </a:lnTo>
                <a:lnTo>
                  <a:pt x="36" y="22"/>
                </a:lnTo>
                <a:lnTo>
                  <a:pt x="33" y="50"/>
                </a:lnTo>
                <a:lnTo>
                  <a:pt x="58" y="46"/>
                </a:lnTo>
                <a:lnTo>
                  <a:pt x="39" y="69"/>
                </a:lnTo>
                <a:lnTo>
                  <a:pt x="91" y="73"/>
                </a:lnTo>
                <a:lnTo>
                  <a:pt x="61" y="101"/>
                </a:lnTo>
                <a:lnTo>
                  <a:pt x="105" y="101"/>
                </a:lnTo>
                <a:lnTo>
                  <a:pt x="75" y="130"/>
                </a:lnTo>
                <a:lnTo>
                  <a:pt x="121" y="127"/>
                </a:lnTo>
                <a:lnTo>
                  <a:pt x="92" y="167"/>
                </a:lnTo>
                <a:lnTo>
                  <a:pt x="133" y="164"/>
                </a:lnTo>
                <a:lnTo>
                  <a:pt x="98" y="199"/>
                </a:lnTo>
                <a:lnTo>
                  <a:pt x="150" y="205"/>
                </a:lnTo>
                <a:lnTo>
                  <a:pt x="105" y="237"/>
                </a:lnTo>
                <a:lnTo>
                  <a:pt x="150" y="250"/>
                </a:lnTo>
                <a:lnTo>
                  <a:pt x="101" y="266"/>
                </a:lnTo>
                <a:lnTo>
                  <a:pt x="146" y="293"/>
                </a:lnTo>
                <a:lnTo>
                  <a:pt x="98" y="312"/>
                </a:lnTo>
                <a:lnTo>
                  <a:pt x="140" y="343"/>
                </a:lnTo>
                <a:lnTo>
                  <a:pt x="98" y="355"/>
                </a:lnTo>
                <a:lnTo>
                  <a:pt x="121" y="382"/>
                </a:lnTo>
                <a:lnTo>
                  <a:pt x="88" y="40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194" name="Text Box 192">
            <a:extLst>
              <a:ext uri="{FF2B5EF4-FFF2-40B4-BE49-F238E27FC236}">
                <a16:creationId xmlns:a16="http://schemas.microsoft.com/office/drawing/2014/main" id="{88510899-01E2-47DE-8871-598C73570A46}"/>
              </a:ext>
            </a:extLst>
          </p:cNvPr>
          <p:cNvSpPr txBox="1">
            <a:spLocks noChangeArrowheads="1"/>
          </p:cNvSpPr>
          <p:nvPr/>
        </p:nvSpPr>
        <p:spPr bwMode="auto">
          <a:xfrm>
            <a:off x="7737475" y="4352707"/>
            <a:ext cx="1104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用户代理</a:t>
            </a:r>
          </a:p>
        </p:txBody>
      </p:sp>
      <p:sp>
        <p:nvSpPr>
          <p:cNvPr id="195" name="Oval 193">
            <a:extLst>
              <a:ext uri="{FF2B5EF4-FFF2-40B4-BE49-F238E27FC236}">
                <a16:creationId xmlns:a16="http://schemas.microsoft.com/office/drawing/2014/main" id="{E6120B27-1137-43E9-9607-D7C72ABF7C7E}"/>
              </a:ext>
            </a:extLst>
          </p:cNvPr>
          <p:cNvSpPr>
            <a:spLocks noChangeArrowheads="1"/>
          </p:cNvSpPr>
          <p:nvPr/>
        </p:nvSpPr>
        <p:spPr bwMode="auto">
          <a:xfrm>
            <a:off x="727075" y="3743107"/>
            <a:ext cx="298450" cy="16192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96" name="Group 194">
            <a:extLst>
              <a:ext uri="{FF2B5EF4-FFF2-40B4-BE49-F238E27FC236}">
                <a16:creationId xmlns:a16="http://schemas.microsoft.com/office/drawing/2014/main" id="{B1C57699-93EE-4FE3-AE2E-2208E58B7ACF}"/>
              </a:ext>
            </a:extLst>
          </p:cNvPr>
          <p:cNvGrpSpPr>
            <a:grpSpLocks/>
          </p:cNvGrpSpPr>
          <p:nvPr/>
        </p:nvGrpSpPr>
        <p:grpSpPr bwMode="auto">
          <a:xfrm>
            <a:off x="7891463" y="3379569"/>
            <a:ext cx="709612" cy="495300"/>
            <a:chOff x="4993" y="1674"/>
            <a:chExt cx="447" cy="312"/>
          </a:xfrm>
        </p:grpSpPr>
        <p:grpSp>
          <p:nvGrpSpPr>
            <p:cNvPr id="197" name="Group 195">
              <a:extLst>
                <a:ext uri="{FF2B5EF4-FFF2-40B4-BE49-F238E27FC236}">
                  <a16:creationId xmlns:a16="http://schemas.microsoft.com/office/drawing/2014/main" id="{9A711B74-8960-4A46-8D47-3EE4232DDF44}"/>
                </a:ext>
              </a:extLst>
            </p:cNvPr>
            <p:cNvGrpSpPr>
              <a:grpSpLocks/>
            </p:cNvGrpSpPr>
            <p:nvPr/>
          </p:nvGrpSpPr>
          <p:grpSpPr bwMode="auto">
            <a:xfrm>
              <a:off x="4993" y="1674"/>
              <a:ext cx="345" cy="282"/>
              <a:chOff x="4993" y="1674"/>
              <a:chExt cx="345" cy="282"/>
            </a:xfrm>
          </p:grpSpPr>
          <p:grpSp>
            <p:nvGrpSpPr>
              <p:cNvPr id="230" name="Group 196">
                <a:extLst>
                  <a:ext uri="{FF2B5EF4-FFF2-40B4-BE49-F238E27FC236}">
                    <a16:creationId xmlns:a16="http://schemas.microsoft.com/office/drawing/2014/main" id="{E9D5E33C-BACC-419D-85BA-F70E9A5938AC}"/>
                  </a:ext>
                </a:extLst>
              </p:cNvPr>
              <p:cNvGrpSpPr>
                <a:grpSpLocks/>
              </p:cNvGrpSpPr>
              <p:nvPr/>
            </p:nvGrpSpPr>
            <p:grpSpPr bwMode="auto">
              <a:xfrm>
                <a:off x="4993" y="1674"/>
                <a:ext cx="345" cy="282"/>
                <a:chOff x="4993" y="1674"/>
                <a:chExt cx="345" cy="282"/>
              </a:xfrm>
            </p:grpSpPr>
            <p:grpSp>
              <p:nvGrpSpPr>
                <p:cNvPr id="239" name="Group 197">
                  <a:extLst>
                    <a:ext uri="{FF2B5EF4-FFF2-40B4-BE49-F238E27FC236}">
                      <a16:creationId xmlns:a16="http://schemas.microsoft.com/office/drawing/2014/main" id="{6DD17050-8B66-40A3-925E-4AD89AD5B819}"/>
                    </a:ext>
                  </a:extLst>
                </p:cNvPr>
                <p:cNvGrpSpPr>
                  <a:grpSpLocks/>
                </p:cNvGrpSpPr>
                <p:nvPr/>
              </p:nvGrpSpPr>
              <p:grpSpPr bwMode="auto">
                <a:xfrm>
                  <a:off x="4993" y="1833"/>
                  <a:ext cx="345" cy="123"/>
                  <a:chOff x="4993" y="1833"/>
                  <a:chExt cx="345" cy="123"/>
                </a:xfrm>
              </p:grpSpPr>
              <p:sp>
                <p:nvSpPr>
                  <p:cNvPr id="245" name="Freeform 198">
                    <a:extLst>
                      <a:ext uri="{FF2B5EF4-FFF2-40B4-BE49-F238E27FC236}">
                        <a16:creationId xmlns:a16="http://schemas.microsoft.com/office/drawing/2014/main" id="{B519D695-47A3-4D5E-82E2-A0D3054483F7}"/>
                      </a:ext>
                    </a:extLst>
                  </p:cNvPr>
                  <p:cNvSpPr>
                    <a:spLocks/>
                  </p:cNvSpPr>
                  <p:nvPr/>
                </p:nvSpPr>
                <p:spPr bwMode="auto">
                  <a:xfrm>
                    <a:off x="5140" y="1833"/>
                    <a:ext cx="198" cy="123"/>
                  </a:xfrm>
                  <a:custGeom>
                    <a:avLst/>
                    <a:gdLst>
                      <a:gd name="T0" fmla="*/ 0 w 1188"/>
                      <a:gd name="T1" fmla="*/ 0 h 738"/>
                      <a:gd name="T2" fmla="*/ 0 w 1188"/>
                      <a:gd name="T3" fmla="*/ 0 h 738"/>
                      <a:gd name="T4" fmla="*/ 0 w 1188"/>
                      <a:gd name="T5" fmla="*/ 0 h 738"/>
                      <a:gd name="T6" fmla="*/ 0 w 1188"/>
                      <a:gd name="T7" fmla="*/ 0 h 738"/>
                      <a:gd name="T8" fmla="*/ 0 w 1188"/>
                      <a:gd name="T9" fmla="*/ 0 h 738"/>
                      <a:gd name="T10" fmla="*/ 0 60000 65536"/>
                      <a:gd name="T11" fmla="*/ 0 60000 65536"/>
                      <a:gd name="T12" fmla="*/ 0 60000 65536"/>
                      <a:gd name="T13" fmla="*/ 0 60000 65536"/>
                      <a:gd name="T14" fmla="*/ 0 60000 65536"/>
                      <a:gd name="T15" fmla="*/ 0 w 1188"/>
                      <a:gd name="T16" fmla="*/ 0 h 738"/>
                      <a:gd name="T17" fmla="*/ 1188 w 1188"/>
                      <a:gd name="T18" fmla="*/ 738 h 738"/>
                    </a:gdLst>
                    <a:ahLst/>
                    <a:cxnLst>
                      <a:cxn ang="T10">
                        <a:pos x="T0" y="T1"/>
                      </a:cxn>
                      <a:cxn ang="T11">
                        <a:pos x="T2" y="T3"/>
                      </a:cxn>
                      <a:cxn ang="T12">
                        <a:pos x="T4" y="T5"/>
                      </a:cxn>
                      <a:cxn ang="T13">
                        <a:pos x="T6" y="T7"/>
                      </a:cxn>
                      <a:cxn ang="T14">
                        <a:pos x="T8" y="T9"/>
                      </a:cxn>
                    </a:cxnLst>
                    <a:rect l="T15" t="T16" r="T17" b="T18"/>
                    <a:pathLst>
                      <a:path w="1188" h="738">
                        <a:moveTo>
                          <a:pt x="0" y="225"/>
                        </a:moveTo>
                        <a:lnTo>
                          <a:pt x="0" y="738"/>
                        </a:lnTo>
                        <a:lnTo>
                          <a:pt x="1188" y="360"/>
                        </a:lnTo>
                        <a:lnTo>
                          <a:pt x="1188" y="0"/>
                        </a:lnTo>
                        <a:lnTo>
                          <a:pt x="0" y="225"/>
                        </a:lnTo>
                        <a:close/>
                      </a:path>
                    </a:pathLst>
                  </a:custGeom>
                  <a:solidFill>
                    <a:srgbClr val="A0A0A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6" name="Freeform 199">
                    <a:extLst>
                      <a:ext uri="{FF2B5EF4-FFF2-40B4-BE49-F238E27FC236}">
                        <a16:creationId xmlns:a16="http://schemas.microsoft.com/office/drawing/2014/main" id="{AEFC3FA6-C574-43A9-8769-68EC5379F2ED}"/>
                      </a:ext>
                    </a:extLst>
                  </p:cNvPr>
                  <p:cNvSpPr>
                    <a:spLocks/>
                  </p:cNvSpPr>
                  <p:nvPr/>
                </p:nvSpPr>
                <p:spPr bwMode="auto">
                  <a:xfrm>
                    <a:off x="4993" y="1862"/>
                    <a:ext cx="147" cy="94"/>
                  </a:xfrm>
                  <a:custGeom>
                    <a:avLst/>
                    <a:gdLst>
                      <a:gd name="T0" fmla="*/ 0 w 882"/>
                      <a:gd name="T1" fmla="*/ 0 h 563"/>
                      <a:gd name="T2" fmla="*/ 0 w 882"/>
                      <a:gd name="T3" fmla="*/ 0 h 563"/>
                      <a:gd name="T4" fmla="*/ 0 w 882"/>
                      <a:gd name="T5" fmla="*/ 0 h 563"/>
                      <a:gd name="T6" fmla="*/ 0 w 882"/>
                      <a:gd name="T7" fmla="*/ 0 h 563"/>
                      <a:gd name="T8" fmla="*/ 0 w 882"/>
                      <a:gd name="T9" fmla="*/ 0 h 563"/>
                      <a:gd name="T10" fmla="*/ 0 60000 65536"/>
                      <a:gd name="T11" fmla="*/ 0 60000 65536"/>
                      <a:gd name="T12" fmla="*/ 0 60000 65536"/>
                      <a:gd name="T13" fmla="*/ 0 60000 65536"/>
                      <a:gd name="T14" fmla="*/ 0 60000 65536"/>
                      <a:gd name="T15" fmla="*/ 0 w 882"/>
                      <a:gd name="T16" fmla="*/ 0 h 563"/>
                      <a:gd name="T17" fmla="*/ 882 w 882"/>
                      <a:gd name="T18" fmla="*/ 563 h 563"/>
                    </a:gdLst>
                    <a:ahLst/>
                    <a:cxnLst>
                      <a:cxn ang="T10">
                        <a:pos x="T0" y="T1"/>
                      </a:cxn>
                      <a:cxn ang="T11">
                        <a:pos x="T2" y="T3"/>
                      </a:cxn>
                      <a:cxn ang="T12">
                        <a:pos x="T4" y="T5"/>
                      </a:cxn>
                      <a:cxn ang="T13">
                        <a:pos x="T6" y="T7"/>
                      </a:cxn>
                      <a:cxn ang="T14">
                        <a:pos x="T8" y="T9"/>
                      </a:cxn>
                    </a:cxnLst>
                    <a:rect l="T15" t="T16" r="T17" b="T18"/>
                    <a:pathLst>
                      <a:path w="882" h="563">
                        <a:moveTo>
                          <a:pt x="882" y="50"/>
                        </a:moveTo>
                        <a:lnTo>
                          <a:pt x="882" y="563"/>
                        </a:lnTo>
                        <a:lnTo>
                          <a:pt x="0" y="436"/>
                        </a:lnTo>
                        <a:lnTo>
                          <a:pt x="0" y="0"/>
                        </a:lnTo>
                        <a:lnTo>
                          <a:pt x="882" y="50"/>
                        </a:lnTo>
                        <a:close/>
                      </a:path>
                    </a:pathLst>
                  </a:custGeom>
                  <a:solidFill>
                    <a:srgbClr val="80808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7" name="Freeform 200">
                    <a:extLst>
                      <a:ext uri="{FF2B5EF4-FFF2-40B4-BE49-F238E27FC236}">
                        <a16:creationId xmlns:a16="http://schemas.microsoft.com/office/drawing/2014/main" id="{9CA7AA2D-6F80-4A03-85D4-DA46C74CD01B}"/>
                      </a:ext>
                    </a:extLst>
                  </p:cNvPr>
                  <p:cNvSpPr>
                    <a:spLocks/>
                  </p:cNvSpPr>
                  <p:nvPr/>
                </p:nvSpPr>
                <p:spPr bwMode="auto">
                  <a:xfrm>
                    <a:off x="4993" y="1833"/>
                    <a:ext cx="345" cy="38"/>
                  </a:xfrm>
                  <a:custGeom>
                    <a:avLst/>
                    <a:gdLst>
                      <a:gd name="T0" fmla="*/ 0 w 2070"/>
                      <a:gd name="T1" fmla="*/ 0 h 225"/>
                      <a:gd name="T2" fmla="*/ 0 w 2070"/>
                      <a:gd name="T3" fmla="*/ 0 h 225"/>
                      <a:gd name="T4" fmla="*/ 0 w 2070"/>
                      <a:gd name="T5" fmla="*/ 0 h 225"/>
                      <a:gd name="T6" fmla="*/ 0 w 2070"/>
                      <a:gd name="T7" fmla="*/ 0 h 225"/>
                      <a:gd name="T8" fmla="*/ 0 w 2070"/>
                      <a:gd name="T9" fmla="*/ 0 h 225"/>
                      <a:gd name="T10" fmla="*/ 0 60000 65536"/>
                      <a:gd name="T11" fmla="*/ 0 60000 65536"/>
                      <a:gd name="T12" fmla="*/ 0 60000 65536"/>
                      <a:gd name="T13" fmla="*/ 0 60000 65536"/>
                      <a:gd name="T14" fmla="*/ 0 60000 65536"/>
                      <a:gd name="T15" fmla="*/ 0 w 2070"/>
                      <a:gd name="T16" fmla="*/ 0 h 225"/>
                      <a:gd name="T17" fmla="*/ 2070 w 2070"/>
                      <a:gd name="T18" fmla="*/ 225 h 225"/>
                    </a:gdLst>
                    <a:ahLst/>
                    <a:cxnLst>
                      <a:cxn ang="T10">
                        <a:pos x="T0" y="T1"/>
                      </a:cxn>
                      <a:cxn ang="T11">
                        <a:pos x="T2" y="T3"/>
                      </a:cxn>
                      <a:cxn ang="T12">
                        <a:pos x="T4" y="T5"/>
                      </a:cxn>
                      <a:cxn ang="T13">
                        <a:pos x="T6" y="T7"/>
                      </a:cxn>
                      <a:cxn ang="T14">
                        <a:pos x="T8" y="T9"/>
                      </a:cxn>
                    </a:cxnLst>
                    <a:rect l="T15" t="T16" r="T17" b="T18"/>
                    <a:pathLst>
                      <a:path w="2070" h="225">
                        <a:moveTo>
                          <a:pt x="0" y="175"/>
                        </a:moveTo>
                        <a:lnTo>
                          <a:pt x="892" y="225"/>
                        </a:lnTo>
                        <a:lnTo>
                          <a:pt x="2070" y="0"/>
                        </a:lnTo>
                        <a:lnTo>
                          <a:pt x="1202" y="0"/>
                        </a:lnTo>
                        <a:lnTo>
                          <a:pt x="0" y="175"/>
                        </a:lnTo>
                        <a:close/>
                      </a:path>
                    </a:pathLst>
                  </a:custGeom>
                  <a:solidFill>
                    <a:srgbClr val="C0C0C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240" name="Freeform 201">
                  <a:extLst>
                    <a:ext uri="{FF2B5EF4-FFF2-40B4-BE49-F238E27FC236}">
                      <a16:creationId xmlns:a16="http://schemas.microsoft.com/office/drawing/2014/main" id="{416D6730-F94A-4413-BFDD-8413677268A7}"/>
                    </a:ext>
                  </a:extLst>
                </p:cNvPr>
                <p:cNvSpPr>
                  <a:spLocks/>
                </p:cNvSpPr>
                <p:nvPr/>
              </p:nvSpPr>
              <p:spPr bwMode="auto">
                <a:xfrm>
                  <a:off x="5105" y="1823"/>
                  <a:ext cx="126" cy="35"/>
                </a:xfrm>
                <a:custGeom>
                  <a:avLst/>
                  <a:gdLst>
                    <a:gd name="T0" fmla="*/ 0 w 751"/>
                    <a:gd name="T1" fmla="*/ 0 h 210"/>
                    <a:gd name="T2" fmla="*/ 0 w 751"/>
                    <a:gd name="T3" fmla="*/ 0 h 210"/>
                    <a:gd name="T4" fmla="*/ 0 w 751"/>
                    <a:gd name="T5" fmla="*/ 0 h 210"/>
                    <a:gd name="T6" fmla="*/ 0 w 751"/>
                    <a:gd name="T7" fmla="*/ 0 h 210"/>
                    <a:gd name="T8" fmla="*/ 0 w 751"/>
                    <a:gd name="T9" fmla="*/ 0 h 210"/>
                    <a:gd name="T10" fmla="*/ 0 w 751"/>
                    <a:gd name="T11" fmla="*/ 0 h 210"/>
                    <a:gd name="T12" fmla="*/ 0 60000 65536"/>
                    <a:gd name="T13" fmla="*/ 0 60000 65536"/>
                    <a:gd name="T14" fmla="*/ 0 60000 65536"/>
                    <a:gd name="T15" fmla="*/ 0 60000 65536"/>
                    <a:gd name="T16" fmla="*/ 0 60000 65536"/>
                    <a:gd name="T17" fmla="*/ 0 60000 65536"/>
                    <a:gd name="T18" fmla="*/ 0 w 751"/>
                    <a:gd name="T19" fmla="*/ 0 h 210"/>
                    <a:gd name="T20" fmla="*/ 751 w 751"/>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751" h="210">
                      <a:moveTo>
                        <a:pt x="0" y="120"/>
                      </a:moveTo>
                      <a:lnTo>
                        <a:pt x="0" y="188"/>
                      </a:lnTo>
                      <a:lnTo>
                        <a:pt x="351" y="210"/>
                      </a:lnTo>
                      <a:lnTo>
                        <a:pt x="751" y="135"/>
                      </a:lnTo>
                      <a:lnTo>
                        <a:pt x="751" y="0"/>
                      </a:lnTo>
                      <a:lnTo>
                        <a:pt x="0" y="120"/>
                      </a:lnTo>
                      <a:close/>
                    </a:path>
                  </a:pathLst>
                </a:custGeom>
                <a:solidFill>
                  <a:srgbClr val="60606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nvGrpSpPr>
                <p:cNvPr id="241" name="Group 202">
                  <a:extLst>
                    <a:ext uri="{FF2B5EF4-FFF2-40B4-BE49-F238E27FC236}">
                      <a16:creationId xmlns:a16="http://schemas.microsoft.com/office/drawing/2014/main" id="{1B767703-0F70-4C78-B385-58A1161BD467}"/>
                    </a:ext>
                  </a:extLst>
                </p:cNvPr>
                <p:cNvGrpSpPr>
                  <a:grpSpLocks/>
                </p:cNvGrpSpPr>
                <p:nvPr/>
              </p:nvGrpSpPr>
              <p:grpSpPr bwMode="auto">
                <a:xfrm>
                  <a:off x="5020" y="1674"/>
                  <a:ext cx="279" cy="176"/>
                  <a:chOff x="5020" y="1674"/>
                  <a:chExt cx="279" cy="176"/>
                </a:xfrm>
              </p:grpSpPr>
              <p:sp>
                <p:nvSpPr>
                  <p:cNvPr id="242" name="Freeform 203">
                    <a:extLst>
                      <a:ext uri="{FF2B5EF4-FFF2-40B4-BE49-F238E27FC236}">
                        <a16:creationId xmlns:a16="http://schemas.microsoft.com/office/drawing/2014/main" id="{AEA99736-B137-4D33-88F2-06031C885495}"/>
                      </a:ext>
                    </a:extLst>
                  </p:cNvPr>
                  <p:cNvSpPr>
                    <a:spLocks/>
                  </p:cNvSpPr>
                  <p:nvPr/>
                </p:nvSpPr>
                <p:spPr bwMode="auto">
                  <a:xfrm>
                    <a:off x="5139" y="1674"/>
                    <a:ext cx="160" cy="172"/>
                  </a:xfrm>
                  <a:custGeom>
                    <a:avLst/>
                    <a:gdLst>
                      <a:gd name="T0" fmla="*/ 0 w 960"/>
                      <a:gd name="T1" fmla="*/ 0 h 1031"/>
                      <a:gd name="T2" fmla="*/ 0 w 960"/>
                      <a:gd name="T3" fmla="*/ 0 h 1031"/>
                      <a:gd name="T4" fmla="*/ 0 w 960"/>
                      <a:gd name="T5" fmla="*/ 0 h 1031"/>
                      <a:gd name="T6" fmla="*/ 0 w 960"/>
                      <a:gd name="T7" fmla="*/ 0 h 1031"/>
                      <a:gd name="T8" fmla="*/ 0 w 960"/>
                      <a:gd name="T9" fmla="*/ 0 h 1031"/>
                      <a:gd name="T10" fmla="*/ 0 60000 65536"/>
                      <a:gd name="T11" fmla="*/ 0 60000 65536"/>
                      <a:gd name="T12" fmla="*/ 0 60000 65536"/>
                      <a:gd name="T13" fmla="*/ 0 60000 65536"/>
                      <a:gd name="T14" fmla="*/ 0 60000 65536"/>
                      <a:gd name="T15" fmla="*/ 0 w 960"/>
                      <a:gd name="T16" fmla="*/ 0 h 1031"/>
                      <a:gd name="T17" fmla="*/ 960 w 960"/>
                      <a:gd name="T18" fmla="*/ 1031 h 1031"/>
                    </a:gdLst>
                    <a:ahLst/>
                    <a:cxnLst>
                      <a:cxn ang="T10">
                        <a:pos x="T0" y="T1"/>
                      </a:cxn>
                      <a:cxn ang="T11">
                        <a:pos x="T2" y="T3"/>
                      </a:cxn>
                      <a:cxn ang="T12">
                        <a:pos x="T4" y="T5"/>
                      </a:cxn>
                      <a:cxn ang="T13">
                        <a:pos x="T6" y="T7"/>
                      </a:cxn>
                      <a:cxn ang="T14">
                        <a:pos x="T8" y="T9"/>
                      </a:cxn>
                    </a:cxnLst>
                    <a:rect l="T15" t="T16" r="T17" b="T18"/>
                    <a:pathLst>
                      <a:path w="960" h="1031">
                        <a:moveTo>
                          <a:pt x="135" y="1031"/>
                        </a:moveTo>
                        <a:lnTo>
                          <a:pt x="0" y="33"/>
                        </a:lnTo>
                        <a:lnTo>
                          <a:pt x="827" y="0"/>
                        </a:lnTo>
                        <a:lnTo>
                          <a:pt x="960" y="889"/>
                        </a:lnTo>
                        <a:lnTo>
                          <a:pt x="135" y="1031"/>
                        </a:lnTo>
                        <a:close/>
                      </a:path>
                    </a:pathLst>
                  </a:custGeom>
                  <a:solidFill>
                    <a:srgbClr val="A0A0A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3" name="Freeform 204">
                    <a:extLst>
                      <a:ext uri="{FF2B5EF4-FFF2-40B4-BE49-F238E27FC236}">
                        <a16:creationId xmlns:a16="http://schemas.microsoft.com/office/drawing/2014/main" id="{5344939F-6781-48E1-99DE-9ABFB75B2522}"/>
                      </a:ext>
                    </a:extLst>
                  </p:cNvPr>
                  <p:cNvSpPr>
                    <a:spLocks/>
                  </p:cNvSpPr>
                  <p:nvPr/>
                </p:nvSpPr>
                <p:spPr bwMode="auto">
                  <a:xfrm>
                    <a:off x="5020" y="1679"/>
                    <a:ext cx="141" cy="171"/>
                  </a:xfrm>
                  <a:custGeom>
                    <a:avLst/>
                    <a:gdLst>
                      <a:gd name="T0" fmla="*/ 0 w 850"/>
                      <a:gd name="T1" fmla="*/ 0 h 1026"/>
                      <a:gd name="T2" fmla="*/ 0 w 850"/>
                      <a:gd name="T3" fmla="*/ 0 h 1026"/>
                      <a:gd name="T4" fmla="*/ 0 w 850"/>
                      <a:gd name="T5" fmla="*/ 0 h 1026"/>
                      <a:gd name="T6" fmla="*/ 0 w 850"/>
                      <a:gd name="T7" fmla="*/ 0 h 1026"/>
                      <a:gd name="T8" fmla="*/ 0 w 850"/>
                      <a:gd name="T9" fmla="*/ 0 h 1026"/>
                      <a:gd name="T10" fmla="*/ 0 60000 65536"/>
                      <a:gd name="T11" fmla="*/ 0 60000 65536"/>
                      <a:gd name="T12" fmla="*/ 0 60000 65536"/>
                      <a:gd name="T13" fmla="*/ 0 60000 65536"/>
                      <a:gd name="T14" fmla="*/ 0 60000 65536"/>
                      <a:gd name="T15" fmla="*/ 0 w 850"/>
                      <a:gd name="T16" fmla="*/ 0 h 1026"/>
                      <a:gd name="T17" fmla="*/ 850 w 850"/>
                      <a:gd name="T18" fmla="*/ 1026 h 1026"/>
                    </a:gdLst>
                    <a:ahLst/>
                    <a:cxnLst>
                      <a:cxn ang="T10">
                        <a:pos x="T0" y="T1"/>
                      </a:cxn>
                      <a:cxn ang="T11">
                        <a:pos x="T2" y="T3"/>
                      </a:cxn>
                      <a:cxn ang="T12">
                        <a:pos x="T4" y="T5"/>
                      </a:cxn>
                      <a:cxn ang="T13">
                        <a:pos x="T6" y="T7"/>
                      </a:cxn>
                      <a:cxn ang="T14">
                        <a:pos x="T8" y="T9"/>
                      </a:cxn>
                    </a:cxnLst>
                    <a:rect l="T15" t="T16" r="T17" b="T18"/>
                    <a:pathLst>
                      <a:path w="850" h="1026">
                        <a:moveTo>
                          <a:pt x="715" y="0"/>
                        </a:moveTo>
                        <a:lnTo>
                          <a:pt x="0" y="228"/>
                        </a:lnTo>
                        <a:lnTo>
                          <a:pt x="102" y="1026"/>
                        </a:lnTo>
                        <a:lnTo>
                          <a:pt x="850" y="1000"/>
                        </a:lnTo>
                        <a:lnTo>
                          <a:pt x="715" y="0"/>
                        </a:lnTo>
                        <a:close/>
                      </a:path>
                    </a:pathLst>
                  </a:custGeom>
                  <a:solidFill>
                    <a:srgbClr val="80808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4" name="Freeform 205">
                    <a:extLst>
                      <a:ext uri="{FF2B5EF4-FFF2-40B4-BE49-F238E27FC236}">
                        <a16:creationId xmlns:a16="http://schemas.microsoft.com/office/drawing/2014/main" id="{73C9C94B-32FB-4D15-A5B8-5AC4E28BF8B0}"/>
                      </a:ext>
                    </a:extLst>
                  </p:cNvPr>
                  <p:cNvSpPr>
                    <a:spLocks/>
                  </p:cNvSpPr>
                  <p:nvPr/>
                </p:nvSpPr>
                <p:spPr bwMode="auto">
                  <a:xfrm>
                    <a:off x="5166" y="1691"/>
                    <a:ext cx="115" cy="129"/>
                  </a:xfrm>
                  <a:custGeom>
                    <a:avLst/>
                    <a:gdLst>
                      <a:gd name="T0" fmla="*/ 0 w 689"/>
                      <a:gd name="T1" fmla="*/ 0 h 778"/>
                      <a:gd name="T2" fmla="*/ 0 w 689"/>
                      <a:gd name="T3" fmla="*/ 0 h 778"/>
                      <a:gd name="T4" fmla="*/ 0 w 689"/>
                      <a:gd name="T5" fmla="*/ 0 h 778"/>
                      <a:gd name="T6" fmla="*/ 0 w 689"/>
                      <a:gd name="T7" fmla="*/ 0 h 778"/>
                      <a:gd name="T8" fmla="*/ 0 w 689"/>
                      <a:gd name="T9" fmla="*/ 0 h 778"/>
                      <a:gd name="T10" fmla="*/ 0 60000 65536"/>
                      <a:gd name="T11" fmla="*/ 0 60000 65536"/>
                      <a:gd name="T12" fmla="*/ 0 60000 65536"/>
                      <a:gd name="T13" fmla="*/ 0 60000 65536"/>
                      <a:gd name="T14" fmla="*/ 0 60000 65536"/>
                      <a:gd name="T15" fmla="*/ 0 w 689"/>
                      <a:gd name="T16" fmla="*/ 0 h 778"/>
                      <a:gd name="T17" fmla="*/ 689 w 689"/>
                      <a:gd name="T18" fmla="*/ 778 h 778"/>
                    </a:gdLst>
                    <a:ahLst/>
                    <a:cxnLst>
                      <a:cxn ang="T10">
                        <a:pos x="T0" y="T1"/>
                      </a:cxn>
                      <a:cxn ang="T11">
                        <a:pos x="T2" y="T3"/>
                      </a:cxn>
                      <a:cxn ang="T12">
                        <a:pos x="T4" y="T5"/>
                      </a:cxn>
                      <a:cxn ang="T13">
                        <a:pos x="T6" y="T7"/>
                      </a:cxn>
                      <a:cxn ang="T14">
                        <a:pos x="T8" y="T9"/>
                      </a:cxn>
                    </a:cxnLst>
                    <a:rect l="T15" t="T16" r="T17" b="T18"/>
                    <a:pathLst>
                      <a:path w="689" h="778">
                        <a:moveTo>
                          <a:pt x="0" y="36"/>
                        </a:moveTo>
                        <a:lnTo>
                          <a:pt x="98" y="778"/>
                        </a:lnTo>
                        <a:lnTo>
                          <a:pt x="689" y="689"/>
                        </a:lnTo>
                        <a:lnTo>
                          <a:pt x="587" y="0"/>
                        </a:lnTo>
                        <a:lnTo>
                          <a:pt x="0" y="36"/>
                        </a:lnTo>
                        <a:close/>
                      </a:path>
                    </a:pathLst>
                  </a:custGeom>
                  <a:solidFill>
                    <a:srgbClr val="00C0C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nvGrpSpPr>
              <p:cNvPr id="231" name="Group 206">
                <a:extLst>
                  <a:ext uri="{FF2B5EF4-FFF2-40B4-BE49-F238E27FC236}">
                    <a16:creationId xmlns:a16="http://schemas.microsoft.com/office/drawing/2014/main" id="{A54C5345-490F-428E-A4B0-76377775F3BD}"/>
                  </a:ext>
                </a:extLst>
              </p:cNvPr>
              <p:cNvGrpSpPr>
                <a:grpSpLocks/>
              </p:cNvGrpSpPr>
              <p:nvPr/>
            </p:nvGrpSpPr>
            <p:grpSpPr bwMode="auto">
              <a:xfrm>
                <a:off x="5212" y="1846"/>
                <a:ext cx="113" cy="80"/>
                <a:chOff x="5212" y="1846"/>
                <a:chExt cx="113" cy="80"/>
              </a:xfrm>
            </p:grpSpPr>
            <p:sp>
              <p:nvSpPr>
                <p:cNvPr id="232" name="Freeform 207">
                  <a:extLst>
                    <a:ext uri="{FF2B5EF4-FFF2-40B4-BE49-F238E27FC236}">
                      <a16:creationId xmlns:a16="http://schemas.microsoft.com/office/drawing/2014/main" id="{E47437DD-1CF9-40E2-9DD5-FDBFDDF02C08}"/>
                    </a:ext>
                  </a:extLst>
                </p:cNvPr>
                <p:cNvSpPr>
                  <a:spLocks/>
                </p:cNvSpPr>
                <p:nvPr/>
              </p:nvSpPr>
              <p:spPr bwMode="auto">
                <a:xfrm>
                  <a:off x="5212" y="1846"/>
                  <a:ext cx="112" cy="80"/>
                </a:xfrm>
                <a:custGeom>
                  <a:avLst/>
                  <a:gdLst>
                    <a:gd name="T0" fmla="*/ 0 w 674"/>
                    <a:gd name="T1" fmla="*/ 0 h 482"/>
                    <a:gd name="T2" fmla="*/ 0 w 674"/>
                    <a:gd name="T3" fmla="*/ 0 h 482"/>
                    <a:gd name="T4" fmla="*/ 0 w 674"/>
                    <a:gd name="T5" fmla="*/ 0 h 482"/>
                    <a:gd name="T6" fmla="*/ 0 w 674"/>
                    <a:gd name="T7" fmla="*/ 0 h 482"/>
                    <a:gd name="T8" fmla="*/ 0 w 674"/>
                    <a:gd name="T9" fmla="*/ 0 h 482"/>
                    <a:gd name="T10" fmla="*/ 0 60000 65536"/>
                    <a:gd name="T11" fmla="*/ 0 60000 65536"/>
                    <a:gd name="T12" fmla="*/ 0 60000 65536"/>
                    <a:gd name="T13" fmla="*/ 0 60000 65536"/>
                    <a:gd name="T14" fmla="*/ 0 60000 65536"/>
                    <a:gd name="T15" fmla="*/ 0 w 674"/>
                    <a:gd name="T16" fmla="*/ 0 h 482"/>
                    <a:gd name="T17" fmla="*/ 674 w 674"/>
                    <a:gd name="T18" fmla="*/ 482 h 482"/>
                  </a:gdLst>
                  <a:ahLst/>
                  <a:cxnLst>
                    <a:cxn ang="T10">
                      <a:pos x="T0" y="T1"/>
                    </a:cxn>
                    <a:cxn ang="T11">
                      <a:pos x="T2" y="T3"/>
                    </a:cxn>
                    <a:cxn ang="T12">
                      <a:pos x="T4" y="T5"/>
                    </a:cxn>
                    <a:cxn ang="T13">
                      <a:pos x="T6" y="T7"/>
                    </a:cxn>
                    <a:cxn ang="T14">
                      <a:pos x="T8" y="T9"/>
                    </a:cxn>
                  </a:cxnLst>
                  <a:rect l="T15" t="T16" r="T17" b="T18"/>
                  <a:pathLst>
                    <a:path w="674" h="482">
                      <a:moveTo>
                        <a:pt x="674" y="0"/>
                      </a:moveTo>
                      <a:lnTo>
                        <a:pt x="0" y="143"/>
                      </a:lnTo>
                      <a:lnTo>
                        <a:pt x="0" y="482"/>
                      </a:lnTo>
                      <a:lnTo>
                        <a:pt x="674" y="271"/>
                      </a:lnTo>
                      <a:lnTo>
                        <a:pt x="674" y="0"/>
                      </a:lnTo>
                      <a:close/>
                    </a:path>
                  </a:pathLst>
                </a:custGeom>
                <a:solidFill>
                  <a:srgbClr val="40404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3" name="Line 208">
                  <a:extLst>
                    <a:ext uri="{FF2B5EF4-FFF2-40B4-BE49-F238E27FC236}">
                      <a16:creationId xmlns:a16="http://schemas.microsoft.com/office/drawing/2014/main" id="{AC9A6CD9-CC93-4DE7-88E0-1163E069E408}"/>
                    </a:ext>
                  </a:extLst>
                </p:cNvPr>
                <p:cNvSpPr>
                  <a:spLocks noChangeShapeType="1"/>
                </p:cNvSpPr>
                <p:nvPr/>
              </p:nvSpPr>
              <p:spPr bwMode="auto">
                <a:xfrm flipV="1">
                  <a:off x="5286" y="1866"/>
                  <a:ext cx="30" cy="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4" name="Line 209">
                  <a:extLst>
                    <a:ext uri="{FF2B5EF4-FFF2-40B4-BE49-F238E27FC236}">
                      <a16:creationId xmlns:a16="http://schemas.microsoft.com/office/drawing/2014/main" id="{09532105-8E58-42E5-B374-567515A35A22}"/>
                    </a:ext>
                  </a:extLst>
                </p:cNvPr>
                <p:cNvSpPr>
                  <a:spLocks noChangeShapeType="1"/>
                </p:cNvSpPr>
                <p:nvPr/>
              </p:nvSpPr>
              <p:spPr bwMode="auto">
                <a:xfrm flipH="1">
                  <a:off x="5231" y="1876"/>
                  <a:ext cx="39" cy="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5" name="Line 210">
                  <a:extLst>
                    <a:ext uri="{FF2B5EF4-FFF2-40B4-BE49-F238E27FC236}">
                      <a16:creationId xmlns:a16="http://schemas.microsoft.com/office/drawing/2014/main" id="{93D813E0-48C6-4CAD-8D67-D40DF3FFCA0A}"/>
                    </a:ext>
                  </a:extLst>
                </p:cNvPr>
                <p:cNvSpPr>
                  <a:spLocks noChangeShapeType="1"/>
                </p:cNvSpPr>
                <p:nvPr/>
              </p:nvSpPr>
              <p:spPr bwMode="auto">
                <a:xfrm>
                  <a:off x="5277" y="1856"/>
                  <a:ext cx="1" cy="5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6" name="Line 211">
                  <a:extLst>
                    <a:ext uri="{FF2B5EF4-FFF2-40B4-BE49-F238E27FC236}">
                      <a16:creationId xmlns:a16="http://schemas.microsoft.com/office/drawing/2014/main" id="{7B1176C0-5246-4213-B6F3-6AF3CE64C9B4}"/>
                    </a:ext>
                  </a:extLst>
                </p:cNvPr>
                <p:cNvSpPr>
                  <a:spLocks noChangeShapeType="1"/>
                </p:cNvSpPr>
                <p:nvPr/>
              </p:nvSpPr>
              <p:spPr bwMode="auto">
                <a:xfrm>
                  <a:off x="5223" y="1868"/>
                  <a:ext cx="1" cy="5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7" name="Line 212">
                  <a:extLst>
                    <a:ext uri="{FF2B5EF4-FFF2-40B4-BE49-F238E27FC236}">
                      <a16:creationId xmlns:a16="http://schemas.microsoft.com/office/drawing/2014/main" id="{76DE178E-D0D1-4C67-B322-865815CD5501}"/>
                    </a:ext>
                  </a:extLst>
                </p:cNvPr>
                <p:cNvSpPr>
                  <a:spLocks noChangeShapeType="1"/>
                </p:cNvSpPr>
                <p:nvPr/>
              </p:nvSpPr>
              <p:spPr bwMode="auto">
                <a:xfrm flipH="1">
                  <a:off x="5223" y="1867"/>
                  <a:ext cx="102"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8" name="Line 213">
                  <a:extLst>
                    <a:ext uri="{FF2B5EF4-FFF2-40B4-BE49-F238E27FC236}">
                      <a16:creationId xmlns:a16="http://schemas.microsoft.com/office/drawing/2014/main" id="{435F0F0D-F147-4FC9-9A3B-91AB654DF2B5}"/>
                    </a:ext>
                  </a:extLst>
                </p:cNvPr>
                <p:cNvSpPr>
                  <a:spLocks noChangeShapeType="1"/>
                </p:cNvSpPr>
                <p:nvPr/>
              </p:nvSpPr>
              <p:spPr bwMode="auto">
                <a:xfrm flipV="1">
                  <a:off x="5223" y="1860"/>
                  <a:ext cx="102"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nvGrpSpPr>
            <p:cNvPr id="198" name="Group 214">
              <a:extLst>
                <a:ext uri="{FF2B5EF4-FFF2-40B4-BE49-F238E27FC236}">
                  <a16:creationId xmlns:a16="http://schemas.microsoft.com/office/drawing/2014/main" id="{ABBE5E44-82C8-4E4D-A9D0-54429F057D89}"/>
                </a:ext>
              </a:extLst>
            </p:cNvPr>
            <p:cNvGrpSpPr>
              <a:grpSpLocks/>
            </p:cNvGrpSpPr>
            <p:nvPr/>
          </p:nvGrpSpPr>
          <p:grpSpPr bwMode="auto">
            <a:xfrm>
              <a:off x="5170" y="1848"/>
              <a:ext cx="270" cy="138"/>
              <a:chOff x="5170" y="1848"/>
              <a:chExt cx="270" cy="138"/>
            </a:xfrm>
          </p:grpSpPr>
          <p:grpSp>
            <p:nvGrpSpPr>
              <p:cNvPr id="199" name="Group 215">
                <a:extLst>
                  <a:ext uri="{FF2B5EF4-FFF2-40B4-BE49-F238E27FC236}">
                    <a16:creationId xmlns:a16="http://schemas.microsoft.com/office/drawing/2014/main" id="{BD0DA3D0-FAAE-4FD2-8A9F-1E7E4A2BB8A2}"/>
                  </a:ext>
                </a:extLst>
              </p:cNvPr>
              <p:cNvGrpSpPr>
                <a:grpSpLocks/>
              </p:cNvGrpSpPr>
              <p:nvPr/>
            </p:nvGrpSpPr>
            <p:grpSpPr bwMode="auto">
              <a:xfrm>
                <a:off x="5188" y="1923"/>
                <a:ext cx="43" cy="32"/>
                <a:chOff x="5188" y="1923"/>
                <a:chExt cx="43" cy="32"/>
              </a:xfrm>
            </p:grpSpPr>
            <p:sp>
              <p:nvSpPr>
                <p:cNvPr id="228" name="Freeform 216">
                  <a:extLst>
                    <a:ext uri="{FF2B5EF4-FFF2-40B4-BE49-F238E27FC236}">
                      <a16:creationId xmlns:a16="http://schemas.microsoft.com/office/drawing/2014/main" id="{DE39B3DB-CD24-49A0-8772-4BB334AFC447}"/>
                    </a:ext>
                  </a:extLst>
                </p:cNvPr>
                <p:cNvSpPr>
                  <a:spLocks/>
                </p:cNvSpPr>
                <p:nvPr/>
              </p:nvSpPr>
              <p:spPr bwMode="auto">
                <a:xfrm>
                  <a:off x="5188" y="1923"/>
                  <a:ext cx="12" cy="32"/>
                </a:xfrm>
                <a:custGeom>
                  <a:avLst/>
                  <a:gdLst>
                    <a:gd name="T0" fmla="*/ 0 w 75"/>
                    <a:gd name="T1" fmla="*/ 0 h 194"/>
                    <a:gd name="T2" fmla="*/ 0 w 75"/>
                    <a:gd name="T3" fmla="*/ 0 h 194"/>
                    <a:gd name="T4" fmla="*/ 0 w 75"/>
                    <a:gd name="T5" fmla="*/ 0 h 194"/>
                    <a:gd name="T6" fmla="*/ 0 w 75"/>
                    <a:gd name="T7" fmla="*/ 0 h 194"/>
                    <a:gd name="T8" fmla="*/ 0 w 75"/>
                    <a:gd name="T9" fmla="*/ 0 h 194"/>
                    <a:gd name="T10" fmla="*/ 0 60000 65536"/>
                    <a:gd name="T11" fmla="*/ 0 60000 65536"/>
                    <a:gd name="T12" fmla="*/ 0 60000 65536"/>
                    <a:gd name="T13" fmla="*/ 0 60000 65536"/>
                    <a:gd name="T14" fmla="*/ 0 60000 65536"/>
                    <a:gd name="T15" fmla="*/ 0 w 75"/>
                    <a:gd name="T16" fmla="*/ 0 h 194"/>
                    <a:gd name="T17" fmla="*/ 75 w 75"/>
                    <a:gd name="T18" fmla="*/ 194 h 194"/>
                  </a:gdLst>
                  <a:ahLst/>
                  <a:cxnLst>
                    <a:cxn ang="T10">
                      <a:pos x="T0" y="T1"/>
                    </a:cxn>
                    <a:cxn ang="T11">
                      <a:pos x="T2" y="T3"/>
                    </a:cxn>
                    <a:cxn ang="T12">
                      <a:pos x="T4" y="T5"/>
                    </a:cxn>
                    <a:cxn ang="T13">
                      <a:pos x="T6" y="T7"/>
                    </a:cxn>
                    <a:cxn ang="T14">
                      <a:pos x="T8" y="T9"/>
                    </a:cxn>
                  </a:cxnLst>
                  <a:rect l="T15" t="T16" r="T17" b="T18"/>
                  <a:pathLst>
                    <a:path w="75" h="194">
                      <a:moveTo>
                        <a:pt x="23" y="0"/>
                      </a:moveTo>
                      <a:lnTo>
                        <a:pt x="0" y="183"/>
                      </a:lnTo>
                      <a:lnTo>
                        <a:pt x="55" y="194"/>
                      </a:lnTo>
                      <a:lnTo>
                        <a:pt x="75" y="8"/>
                      </a:lnTo>
                      <a:lnTo>
                        <a:pt x="23" y="0"/>
                      </a:lnTo>
                      <a:close/>
                    </a:path>
                  </a:pathLst>
                </a:custGeom>
                <a:solidFill>
                  <a:srgbClr val="60606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9" name="Freeform 217">
                  <a:extLst>
                    <a:ext uri="{FF2B5EF4-FFF2-40B4-BE49-F238E27FC236}">
                      <a16:creationId xmlns:a16="http://schemas.microsoft.com/office/drawing/2014/main" id="{FDF7AAF0-2CE2-4D86-AC85-1807E8FFA3B1}"/>
                    </a:ext>
                  </a:extLst>
                </p:cNvPr>
                <p:cNvSpPr>
                  <a:spLocks/>
                </p:cNvSpPr>
                <p:nvPr/>
              </p:nvSpPr>
              <p:spPr bwMode="auto">
                <a:xfrm>
                  <a:off x="5197" y="1927"/>
                  <a:ext cx="34" cy="28"/>
                </a:xfrm>
                <a:custGeom>
                  <a:avLst/>
                  <a:gdLst>
                    <a:gd name="T0" fmla="*/ 0 w 206"/>
                    <a:gd name="T1" fmla="*/ 0 h 168"/>
                    <a:gd name="T2" fmla="*/ 0 w 206"/>
                    <a:gd name="T3" fmla="*/ 0 h 168"/>
                    <a:gd name="T4" fmla="*/ 0 w 206"/>
                    <a:gd name="T5" fmla="*/ 0 h 168"/>
                    <a:gd name="T6" fmla="*/ 0 w 206"/>
                    <a:gd name="T7" fmla="*/ 0 h 168"/>
                    <a:gd name="T8" fmla="*/ 0 w 206"/>
                    <a:gd name="T9" fmla="*/ 0 h 168"/>
                    <a:gd name="T10" fmla="*/ 0 w 206"/>
                    <a:gd name="T11" fmla="*/ 0 h 168"/>
                    <a:gd name="T12" fmla="*/ 0 w 206"/>
                    <a:gd name="T13" fmla="*/ 0 h 168"/>
                    <a:gd name="T14" fmla="*/ 0 60000 65536"/>
                    <a:gd name="T15" fmla="*/ 0 60000 65536"/>
                    <a:gd name="T16" fmla="*/ 0 60000 65536"/>
                    <a:gd name="T17" fmla="*/ 0 60000 65536"/>
                    <a:gd name="T18" fmla="*/ 0 60000 65536"/>
                    <a:gd name="T19" fmla="*/ 0 60000 65536"/>
                    <a:gd name="T20" fmla="*/ 0 60000 65536"/>
                    <a:gd name="T21" fmla="*/ 0 w 206"/>
                    <a:gd name="T22" fmla="*/ 0 h 168"/>
                    <a:gd name="T23" fmla="*/ 206 w 206"/>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 h="168">
                      <a:moveTo>
                        <a:pt x="17" y="5"/>
                      </a:moveTo>
                      <a:lnTo>
                        <a:pt x="0" y="168"/>
                      </a:lnTo>
                      <a:lnTo>
                        <a:pt x="206" y="84"/>
                      </a:lnTo>
                      <a:lnTo>
                        <a:pt x="126" y="58"/>
                      </a:lnTo>
                      <a:lnTo>
                        <a:pt x="52" y="97"/>
                      </a:lnTo>
                      <a:lnTo>
                        <a:pt x="75" y="0"/>
                      </a:lnTo>
                      <a:lnTo>
                        <a:pt x="17" y="5"/>
                      </a:lnTo>
                      <a:close/>
                    </a:path>
                  </a:pathLst>
                </a:custGeom>
                <a:solidFill>
                  <a:srgbClr val="40404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200" name="Group 218">
                <a:extLst>
                  <a:ext uri="{FF2B5EF4-FFF2-40B4-BE49-F238E27FC236}">
                    <a16:creationId xmlns:a16="http://schemas.microsoft.com/office/drawing/2014/main" id="{9C6902E8-636C-4E87-A2B8-EA65FA768615}"/>
                  </a:ext>
                </a:extLst>
              </p:cNvPr>
              <p:cNvGrpSpPr>
                <a:grpSpLocks/>
              </p:cNvGrpSpPr>
              <p:nvPr/>
            </p:nvGrpSpPr>
            <p:grpSpPr bwMode="auto">
              <a:xfrm>
                <a:off x="5170" y="1848"/>
                <a:ext cx="270" cy="138"/>
                <a:chOff x="5170" y="1848"/>
                <a:chExt cx="270" cy="138"/>
              </a:xfrm>
            </p:grpSpPr>
            <p:sp>
              <p:nvSpPr>
                <p:cNvPr id="201" name="Freeform 219">
                  <a:extLst>
                    <a:ext uri="{FF2B5EF4-FFF2-40B4-BE49-F238E27FC236}">
                      <a16:creationId xmlns:a16="http://schemas.microsoft.com/office/drawing/2014/main" id="{73E3CC29-2FAF-4AF4-957D-0BF9C2B94B30}"/>
                    </a:ext>
                  </a:extLst>
                </p:cNvPr>
                <p:cNvSpPr>
                  <a:spLocks/>
                </p:cNvSpPr>
                <p:nvPr/>
              </p:nvSpPr>
              <p:spPr bwMode="auto">
                <a:xfrm>
                  <a:off x="5175" y="1848"/>
                  <a:ext cx="264" cy="122"/>
                </a:xfrm>
                <a:custGeom>
                  <a:avLst/>
                  <a:gdLst>
                    <a:gd name="T0" fmla="*/ 0 w 1583"/>
                    <a:gd name="T1" fmla="*/ 0 h 729"/>
                    <a:gd name="T2" fmla="*/ 0 w 1583"/>
                    <a:gd name="T3" fmla="*/ 0 h 729"/>
                    <a:gd name="T4" fmla="*/ 0 w 1583"/>
                    <a:gd name="T5" fmla="*/ 0 h 729"/>
                    <a:gd name="T6" fmla="*/ 0 w 1583"/>
                    <a:gd name="T7" fmla="*/ 0 h 729"/>
                    <a:gd name="T8" fmla="*/ 0 w 1583"/>
                    <a:gd name="T9" fmla="*/ 0 h 729"/>
                    <a:gd name="T10" fmla="*/ 0 60000 65536"/>
                    <a:gd name="T11" fmla="*/ 0 60000 65536"/>
                    <a:gd name="T12" fmla="*/ 0 60000 65536"/>
                    <a:gd name="T13" fmla="*/ 0 60000 65536"/>
                    <a:gd name="T14" fmla="*/ 0 60000 65536"/>
                    <a:gd name="T15" fmla="*/ 0 w 1583"/>
                    <a:gd name="T16" fmla="*/ 0 h 729"/>
                    <a:gd name="T17" fmla="*/ 1583 w 1583"/>
                    <a:gd name="T18" fmla="*/ 729 h 729"/>
                  </a:gdLst>
                  <a:ahLst/>
                  <a:cxnLst>
                    <a:cxn ang="T10">
                      <a:pos x="T0" y="T1"/>
                    </a:cxn>
                    <a:cxn ang="T11">
                      <a:pos x="T2" y="T3"/>
                    </a:cxn>
                    <a:cxn ang="T12">
                      <a:pos x="T4" y="T5"/>
                    </a:cxn>
                    <a:cxn ang="T13">
                      <a:pos x="T6" y="T7"/>
                    </a:cxn>
                    <a:cxn ang="T14">
                      <a:pos x="T8" y="T9"/>
                    </a:cxn>
                  </a:cxnLst>
                  <a:rect l="T15" t="T16" r="T17" b="T18"/>
                  <a:pathLst>
                    <a:path w="1583" h="729">
                      <a:moveTo>
                        <a:pt x="0" y="309"/>
                      </a:moveTo>
                      <a:lnTo>
                        <a:pt x="759" y="729"/>
                      </a:lnTo>
                      <a:lnTo>
                        <a:pt x="1583" y="318"/>
                      </a:lnTo>
                      <a:lnTo>
                        <a:pt x="951" y="0"/>
                      </a:lnTo>
                      <a:lnTo>
                        <a:pt x="0" y="309"/>
                      </a:lnTo>
                      <a:close/>
                    </a:path>
                  </a:pathLst>
                </a:custGeom>
                <a:solidFill>
                  <a:srgbClr val="80808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2" name="Freeform 220">
                  <a:extLst>
                    <a:ext uri="{FF2B5EF4-FFF2-40B4-BE49-F238E27FC236}">
                      <a16:creationId xmlns:a16="http://schemas.microsoft.com/office/drawing/2014/main" id="{838DCC6A-8A72-45E5-8612-2E7E4D0F1405}"/>
                    </a:ext>
                  </a:extLst>
                </p:cNvPr>
                <p:cNvSpPr>
                  <a:spLocks/>
                </p:cNvSpPr>
                <p:nvPr/>
              </p:nvSpPr>
              <p:spPr bwMode="auto">
                <a:xfrm>
                  <a:off x="5170" y="1899"/>
                  <a:ext cx="133" cy="86"/>
                </a:xfrm>
                <a:custGeom>
                  <a:avLst/>
                  <a:gdLst>
                    <a:gd name="T0" fmla="*/ 0 w 792"/>
                    <a:gd name="T1" fmla="*/ 0 h 516"/>
                    <a:gd name="T2" fmla="*/ 0 w 792"/>
                    <a:gd name="T3" fmla="*/ 0 h 516"/>
                    <a:gd name="T4" fmla="*/ 0 w 792"/>
                    <a:gd name="T5" fmla="*/ 0 h 516"/>
                    <a:gd name="T6" fmla="*/ 0 w 792"/>
                    <a:gd name="T7" fmla="*/ 0 h 516"/>
                    <a:gd name="T8" fmla="*/ 0 w 792"/>
                    <a:gd name="T9" fmla="*/ 0 h 516"/>
                    <a:gd name="T10" fmla="*/ 0 60000 65536"/>
                    <a:gd name="T11" fmla="*/ 0 60000 65536"/>
                    <a:gd name="T12" fmla="*/ 0 60000 65536"/>
                    <a:gd name="T13" fmla="*/ 0 60000 65536"/>
                    <a:gd name="T14" fmla="*/ 0 60000 65536"/>
                    <a:gd name="T15" fmla="*/ 0 w 792"/>
                    <a:gd name="T16" fmla="*/ 0 h 516"/>
                    <a:gd name="T17" fmla="*/ 792 w 792"/>
                    <a:gd name="T18" fmla="*/ 516 h 516"/>
                  </a:gdLst>
                  <a:ahLst/>
                  <a:cxnLst>
                    <a:cxn ang="T10">
                      <a:pos x="T0" y="T1"/>
                    </a:cxn>
                    <a:cxn ang="T11">
                      <a:pos x="T2" y="T3"/>
                    </a:cxn>
                    <a:cxn ang="T12">
                      <a:pos x="T4" y="T5"/>
                    </a:cxn>
                    <a:cxn ang="T13">
                      <a:pos x="T6" y="T7"/>
                    </a:cxn>
                    <a:cxn ang="T14">
                      <a:pos x="T8" y="T9"/>
                    </a:cxn>
                  </a:cxnLst>
                  <a:rect l="T15" t="T16" r="T17" b="T18"/>
                  <a:pathLst>
                    <a:path w="792" h="516">
                      <a:moveTo>
                        <a:pt x="28" y="0"/>
                      </a:moveTo>
                      <a:lnTo>
                        <a:pt x="792" y="426"/>
                      </a:lnTo>
                      <a:lnTo>
                        <a:pt x="770" y="516"/>
                      </a:lnTo>
                      <a:lnTo>
                        <a:pt x="0" y="82"/>
                      </a:lnTo>
                      <a:lnTo>
                        <a:pt x="28" y="0"/>
                      </a:lnTo>
                      <a:close/>
                    </a:path>
                  </a:pathLst>
                </a:custGeom>
                <a:solidFill>
                  <a:srgbClr val="60606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3" name="Freeform 221">
                  <a:extLst>
                    <a:ext uri="{FF2B5EF4-FFF2-40B4-BE49-F238E27FC236}">
                      <a16:creationId xmlns:a16="http://schemas.microsoft.com/office/drawing/2014/main" id="{57ECE6E6-328D-4CE1-8087-2678CC66BB3B}"/>
                    </a:ext>
                  </a:extLst>
                </p:cNvPr>
                <p:cNvSpPr>
                  <a:spLocks/>
                </p:cNvSpPr>
                <p:nvPr/>
              </p:nvSpPr>
              <p:spPr bwMode="auto">
                <a:xfrm>
                  <a:off x="5299" y="1901"/>
                  <a:ext cx="141" cy="85"/>
                </a:xfrm>
                <a:custGeom>
                  <a:avLst/>
                  <a:gdLst>
                    <a:gd name="T0" fmla="*/ 0 w 846"/>
                    <a:gd name="T1" fmla="*/ 0 h 507"/>
                    <a:gd name="T2" fmla="*/ 0 w 846"/>
                    <a:gd name="T3" fmla="*/ 0 h 507"/>
                    <a:gd name="T4" fmla="*/ 0 w 846"/>
                    <a:gd name="T5" fmla="*/ 0 h 507"/>
                    <a:gd name="T6" fmla="*/ 0 w 846"/>
                    <a:gd name="T7" fmla="*/ 0 h 507"/>
                    <a:gd name="T8" fmla="*/ 0 w 846"/>
                    <a:gd name="T9" fmla="*/ 0 h 507"/>
                    <a:gd name="T10" fmla="*/ 0 60000 65536"/>
                    <a:gd name="T11" fmla="*/ 0 60000 65536"/>
                    <a:gd name="T12" fmla="*/ 0 60000 65536"/>
                    <a:gd name="T13" fmla="*/ 0 60000 65536"/>
                    <a:gd name="T14" fmla="*/ 0 60000 65536"/>
                    <a:gd name="T15" fmla="*/ 0 w 846"/>
                    <a:gd name="T16" fmla="*/ 0 h 507"/>
                    <a:gd name="T17" fmla="*/ 846 w 846"/>
                    <a:gd name="T18" fmla="*/ 507 h 507"/>
                  </a:gdLst>
                  <a:ahLst/>
                  <a:cxnLst>
                    <a:cxn ang="T10">
                      <a:pos x="T0" y="T1"/>
                    </a:cxn>
                    <a:cxn ang="T11">
                      <a:pos x="T2" y="T3"/>
                    </a:cxn>
                    <a:cxn ang="T12">
                      <a:pos x="T4" y="T5"/>
                    </a:cxn>
                    <a:cxn ang="T13">
                      <a:pos x="T6" y="T7"/>
                    </a:cxn>
                    <a:cxn ang="T14">
                      <a:pos x="T8" y="T9"/>
                    </a:cxn>
                  </a:cxnLst>
                  <a:rect l="T15" t="T16" r="T17" b="T18"/>
                  <a:pathLst>
                    <a:path w="846" h="507">
                      <a:moveTo>
                        <a:pt x="0" y="507"/>
                      </a:moveTo>
                      <a:lnTo>
                        <a:pt x="25" y="411"/>
                      </a:lnTo>
                      <a:lnTo>
                        <a:pt x="846" y="0"/>
                      </a:lnTo>
                      <a:lnTo>
                        <a:pt x="817" y="76"/>
                      </a:lnTo>
                      <a:lnTo>
                        <a:pt x="0" y="507"/>
                      </a:lnTo>
                      <a:close/>
                    </a:path>
                  </a:pathLst>
                </a:custGeom>
                <a:solidFill>
                  <a:srgbClr val="40404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4" name="Freeform 222">
                  <a:extLst>
                    <a:ext uri="{FF2B5EF4-FFF2-40B4-BE49-F238E27FC236}">
                      <a16:creationId xmlns:a16="http://schemas.microsoft.com/office/drawing/2014/main" id="{999C2133-E303-42EC-9B9F-FEA3383A2C9E}"/>
                    </a:ext>
                  </a:extLst>
                </p:cNvPr>
                <p:cNvSpPr>
                  <a:spLocks/>
                </p:cNvSpPr>
                <p:nvPr/>
              </p:nvSpPr>
              <p:spPr bwMode="auto">
                <a:xfrm>
                  <a:off x="5227" y="1905"/>
                  <a:ext cx="106" cy="54"/>
                </a:xfrm>
                <a:custGeom>
                  <a:avLst/>
                  <a:gdLst>
                    <a:gd name="T0" fmla="*/ 0 w 637"/>
                    <a:gd name="T1" fmla="*/ 0 h 321"/>
                    <a:gd name="T2" fmla="*/ 0 w 637"/>
                    <a:gd name="T3" fmla="*/ 0 h 321"/>
                    <a:gd name="T4" fmla="*/ 0 w 637"/>
                    <a:gd name="T5" fmla="*/ 0 h 321"/>
                    <a:gd name="T6" fmla="*/ 0 w 637"/>
                    <a:gd name="T7" fmla="*/ 0 h 321"/>
                    <a:gd name="T8" fmla="*/ 0 w 637"/>
                    <a:gd name="T9" fmla="*/ 0 h 321"/>
                    <a:gd name="T10" fmla="*/ 0 60000 65536"/>
                    <a:gd name="T11" fmla="*/ 0 60000 65536"/>
                    <a:gd name="T12" fmla="*/ 0 60000 65536"/>
                    <a:gd name="T13" fmla="*/ 0 60000 65536"/>
                    <a:gd name="T14" fmla="*/ 0 60000 65536"/>
                    <a:gd name="T15" fmla="*/ 0 w 637"/>
                    <a:gd name="T16" fmla="*/ 0 h 321"/>
                    <a:gd name="T17" fmla="*/ 637 w 637"/>
                    <a:gd name="T18" fmla="*/ 321 h 321"/>
                  </a:gdLst>
                  <a:ahLst/>
                  <a:cxnLst>
                    <a:cxn ang="T10">
                      <a:pos x="T0" y="T1"/>
                    </a:cxn>
                    <a:cxn ang="T11">
                      <a:pos x="T2" y="T3"/>
                    </a:cxn>
                    <a:cxn ang="T12">
                      <a:pos x="T4" y="T5"/>
                    </a:cxn>
                    <a:cxn ang="T13">
                      <a:pos x="T6" y="T7"/>
                    </a:cxn>
                    <a:cxn ang="T14">
                      <a:pos x="T8" y="T9"/>
                    </a:cxn>
                  </a:cxnLst>
                  <a:rect l="T15" t="T16" r="T17" b="T18"/>
                  <a:pathLst>
                    <a:path w="637" h="321">
                      <a:moveTo>
                        <a:pt x="0" y="83"/>
                      </a:moveTo>
                      <a:lnTo>
                        <a:pt x="220" y="0"/>
                      </a:lnTo>
                      <a:lnTo>
                        <a:pt x="637" y="224"/>
                      </a:lnTo>
                      <a:lnTo>
                        <a:pt x="425" y="321"/>
                      </a:lnTo>
                      <a:lnTo>
                        <a:pt x="0" y="83"/>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5" name="Freeform 223">
                  <a:extLst>
                    <a:ext uri="{FF2B5EF4-FFF2-40B4-BE49-F238E27FC236}">
                      <a16:creationId xmlns:a16="http://schemas.microsoft.com/office/drawing/2014/main" id="{80D025A3-9FFE-45E7-BFD8-7402DAA74899}"/>
                    </a:ext>
                  </a:extLst>
                </p:cNvPr>
                <p:cNvSpPr>
                  <a:spLocks/>
                </p:cNvSpPr>
                <p:nvPr/>
              </p:nvSpPr>
              <p:spPr bwMode="auto">
                <a:xfrm>
                  <a:off x="5270" y="1868"/>
                  <a:ext cx="156" cy="72"/>
                </a:xfrm>
                <a:custGeom>
                  <a:avLst/>
                  <a:gdLst>
                    <a:gd name="T0" fmla="*/ 0 w 938"/>
                    <a:gd name="T1" fmla="*/ 0 h 434"/>
                    <a:gd name="T2" fmla="*/ 0 w 938"/>
                    <a:gd name="T3" fmla="*/ 0 h 434"/>
                    <a:gd name="T4" fmla="*/ 0 w 938"/>
                    <a:gd name="T5" fmla="*/ 0 h 434"/>
                    <a:gd name="T6" fmla="*/ 0 w 938"/>
                    <a:gd name="T7" fmla="*/ 0 h 434"/>
                    <a:gd name="T8" fmla="*/ 0 w 938"/>
                    <a:gd name="T9" fmla="*/ 0 h 434"/>
                    <a:gd name="T10" fmla="*/ 0 60000 65536"/>
                    <a:gd name="T11" fmla="*/ 0 60000 65536"/>
                    <a:gd name="T12" fmla="*/ 0 60000 65536"/>
                    <a:gd name="T13" fmla="*/ 0 60000 65536"/>
                    <a:gd name="T14" fmla="*/ 0 60000 65536"/>
                    <a:gd name="T15" fmla="*/ 0 w 938"/>
                    <a:gd name="T16" fmla="*/ 0 h 434"/>
                    <a:gd name="T17" fmla="*/ 938 w 938"/>
                    <a:gd name="T18" fmla="*/ 434 h 434"/>
                  </a:gdLst>
                  <a:ahLst/>
                  <a:cxnLst>
                    <a:cxn ang="T10">
                      <a:pos x="T0" y="T1"/>
                    </a:cxn>
                    <a:cxn ang="T11">
                      <a:pos x="T2" y="T3"/>
                    </a:cxn>
                    <a:cxn ang="T12">
                      <a:pos x="T4" y="T5"/>
                    </a:cxn>
                    <a:cxn ang="T13">
                      <a:pos x="T6" y="T7"/>
                    </a:cxn>
                    <a:cxn ang="T14">
                      <a:pos x="T8" y="T9"/>
                    </a:cxn>
                  </a:cxnLst>
                  <a:rect l="T15" t="T16" r="T17" b="T18"/>
                  <a:pathLst>
                    <a:path w="938" h="434">
                      <a:moveTo>
                        <a:pt x="0" y="210"/>
                      </a:moveTo>
                      <a:lnTo>
                        <a:pt x="410" y="434"/>
                      </a:lnTo>
                      <a:lnTo>
                        <a:pt x="938" y="186"/>
                      </a:lnTo>
                      <a:lnTo>
                        <a:pt x="554" y="0"/>
                      </a:lnTo>
                      <a:lnTo>
                        <a:pt x="0" y="21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6" name="Freeform 224">
                  <a:extLst>
                    <a:ext uri="{FF2B5EF4-FFF2-40B4-BE49-F238E27FC236}">
                      <a16:creationId xmlns:a16="http://schemas.microsoft.com/office/drawing/2014/main" id="{7DE8A869-716F-4A9E-A26E-8C9AEA422196}"/>
                    </a:ext>
                  </a:extLst>
                </p:cNvPr>
                <p:cNvSpPr>
                  <a:spLocks/>
                </p:cNvSpPr>
                <p:nvPr/>
              </p:nvSpPr>
              <p:spPr bwMode="auto">
                <a:xfrm>
                  <a:off x="5188" y="1852"/>
                  <a:ext cx="172" cy="66"/>
                </a:xfrm>
                <a:custGeom>
                  <a:avLst/>
                  <a:gdLst>
                    <a:gd name="T0" fmla="*/ 0 w 1034"/>
                    <a:gd name="T1" fmla="*/ 0 h 395"/>
                    <a:gd name="T2" fmla="*/ 0 w 1034"/>
                    <a:gd name="T3" fmla="*/ 0 h 395"/>
                    <a:gd name="T4" fmla="*/ 0 w 1034"/>
                    <a:gd name="T5" fmla="*/ 0 h 395"/>
                    <a:gd name="T6" fmla="*/ 0 w 1034"/>
                    <a:gd name="T7" fmla="*/ 0 h 395"/>
                    <a:gd name="T8" fmla="*/ 0 w 1034"/>
                    <a:gd name="T9" fmla="*/ 0 h 395"/>
                    <a:gd name="T10" fmla="*/ 0 60000 65536"/>
                    <a:gd name="T11" fmla="*/ 0 60000 65536"/>
                    <a:gd name="T12" fmla="*/ 0 60000 65536"/>
                    <a:gd name="T13" fmla="*/ 0 60000 65536"/>
                    <a:gd name="T14" fmla="*/ 0 60000 65536"/>
                    <a:gd name="T15" fmla="*/ 0 w 1034"/>
                    <a:gd name="T16" fmla="*/ 0 h 395"/>
                    <a:gd name="T17" fmla="*/ 1034 w 1034"/>
                    <a:gd name="T18" fmla="*/ 395 h 395"/>
                  </a:gdLst>
                  <a:ahLst/>
                  <a:cxnLst>
                    <a:cxn ang="T10">
                      <a:pos x="T0" y="T1"/>
                    </a:cxn>
                    <a:cxn ang="T11">
                      <a:pos x="T2" y="T3"/>
                    </a:cxn>
                    <a:cxn ang="T12">
                      <a:pos x="T4" y="T5"/>
                    </a:cxn>
                    <a:cxn ang="T13">
                      <a:pos x="T6" y="T7"/>
                    </a:cxn>
                    <a:cxn ang="T14">
                      <a:pos x="T8" y="T9"/>
                    </a:cxn>
                  </a:cxnLst>
                  <a:rect l="T15" t="T16" r="T17" b="T18"/>
                  <a:pathLst>
                    <a:path w="1034" h="395">
                      <a:moveTo>
                        <a:pt x="216" y="395"/>
                      </a:moveTo>
                      <a:lnTo>
                        <a:pt x="0" y="285"/>
                      </a:lnTo>
                      <a:lnTo>
                        <a:pt x="867" y="0"/>
                      </a:lnTo>
                      <a:lnTo>
                        <a:pt x="1034" y="82"/>
                      </a:lnTo>
                      <a:lnTo>
                        <a:pt x="216" y="395"/>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7" name="Line 225">
                  <a:extLst>
                    <a:ext uri="{FF2B5EF4-FFF2-40B4-BE49-F238E27FC236}">
                      <a16:creationId xmlns:a16="http://schemas.microsoft.com/office/drawing/2014/main" id="{01B0FA0E-EB00-41D3-84CF-2DBF82623AC5}"/>
                    </a:ext>
                  </a:extLst>
                </p:cNvPr>
                <p:cNvSpPr>
                  <a:spLocks noChangeShapeType="1"/>
                </p:cNvSpPr>
                <p:nvPr/>
              </p:nvSpPr>
              <p:spPr bwMode="auto">
                <a:xfrm flipV="1">
                  <a:off x="5193" y="1855"/>
                  <a:ext cx="148" cy="5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8" name="Line 226">
                  <a:extLst>
                    <a:ext uri="{FF2B5EF4-FFF2-40B4-BE49-F238E27FC236}">
                      <a16:creationId xmlns:a16="http://schemas.microsoft.com/office/drawing/2014/main" id="{1BC4D99B-1A09-497F-A254-6756FAFE6A7E}"/>
                    </a:ext>
                  </a:extLst>
                </p:cNvPr>
                <p:cNvSpPr>
                  <a:spLocks noChangeShapeType="1"/>
                </p:cNvSpPr>
                <p:nvPr/>
              </p:nvSpPr>
              <p:spPr bwMode="auto">
                <a:xfrm flipV="1">
                  <a:off x="5205" y="1858"/>
                  <a:ext cx="144" cy="5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09" name="Line 227">
                  <a:extLst>
                    <a:ext uri="{FF2B5EF4-FFF2-40B4-BE49-F238E27FC236}">
                      <a16:creationId xmlns:a16="http://schemas.microsoft.com/office/drawing/2014/main" id="{09D9D57C-0C1E-4DB4-89C6-173AB36C1D79}"/>
                    </a:ext>
                  </a:extLst>
                </p:cNvPr>
                <p:cNvSpPr>
                  <a:spLocks noChangeShapeType="1"/>
                </p:cNvSpPr>
                <p:nvPr/>
              </p:nvSpPr>
              <p:spPr bwMode="auto">
                <a:xfrm flipV="1">
                  <a:off x="5214" y="1862"/>
                  <a:ext cx="141" cy="54"/>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0" name="Line 228">
                  <a:extLst>
                    <a:ext uri="{FF2B5EF4-FFF2-40B4-BE49-F238E27FC236}">
                      <a16:creationId xmlns:a16="http://schemas.microsoft.com/office/drawing/2014/main" id="{FC8274A8-E34E-4EAB-BE06-A021E63405FE}"/>
                    </a:ext>
                  </a:extLst>
                </p:cNvPr>
                <p:cNvSpPr>
                  <a:spLocks noChangeShapeType="1"/>
                </p:cNvSpPr>
                <p:nvPr/>
              </p:nvSpPr>
              <p:spPr bwMode="auto">
                <a:xfrm flipV="1">
                  <a:off x="5235" y="1871"/>
                  <a:ext cx="138" cy="55"/>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1" name="Line 229">
                  <a:extLst>
                    <a:ext uri="{FF2B5EF4-FFF2-40B4-BE49-F238E27FC236}">
                      <a16:creationId xmlns:a16="http://schemas.microsoft.com/office/drawing/2014/main" id="{171C9D5C-1A76-4C74-951C-558A103B992C}"/>
                    </a:ext>
                  </a:extLst>
                </p:cNvPr>
                <p:cNvSpPr>
                  <a:spLocks noChangeShapeType="1"/>
                </p:cNvSpPr>
                <p:nvPr/>
              </p:nvSpPr>
              <p:spPr bwMode="auto">
                <a:xfrm flipV="1">
                  <a:off x="5246" y="1877"/>
                  <a:ext cx="137" cy="5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2" name="Line 230">
                  <a:extLst>
                    <a:ext uri="{FF2B5EF4-FFF2-40B4-BE49-F238E27FC236}">
                      <a16:creationId xmlns:a16="http://schemas.microsoft.com/office/drawing/2014/main" id="{AD4961A6-24A7-4D22-8FC3-D2A520E83802}"/>
                    </a:ext>
                  </a:extLst>
                </p:cNvPr>
                <p:cNvSpPr>
                  <a:spLocks noChangeShapeType="1"/>
                </p:cNvSpPr>
                <p:nvPr/>
              </p:nvSpPr>
              <p:spPr bwMode="auto">
                <a:xfrm flipV="1">
                  <a:off x="5261" y="1885"/>
                  <a:ext cx="124" cy="53"/>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3" name="Line 231">
                  <a:extLst>
                    <a:ext uri="{FF2B5EF4-FFF2-40B4-BE49-F238E27FC236}">
                      <a16:creationId xmlns:a16="http://schemas.microsoft.com/office/drawing/2014/main" id="{5170B860-91E4-410D-99AA-A425CDC5DC28}"/>
                    </a:ext>
                  </a:extLst>
                </p:cNvPr>
                <p:cNvSpPr>
                  <a:spLocks noChangeShapeType="1"/>
                </p:cNvSpPr>
                <p:nvPr/>
              </p:nvSpPr>
              <p:spPr bwMode="auto">
                <a:xfrm flipV="1">
                  <a:off x="5274" y="1890"/>
                  <a:ext cx="119" cy="53"/>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4" name="Line 232">
                  <a:extLst>
                    <a:ext uri="{FF2B5EF4-FFF2-40B4-BE49-F238E27FC236}">
                      <a16:creationId xmlns:a16="http://schemas.microsoft.com/office/drawing/2014/main" id="{0D180027-8F0D-438D-8200-1C508ED71CF1}"/>
                    </a:ext>
                  </a:extLst>
                </p:cNvPr>
                <p:cNvSpPr>
                  <a:spLocks noChangeShapeType="1"/>
                </p:cNvSpPr>
                <p:nvPr/>
              </p:nvSpPr>
              <p:spPr bwMode="auto">
                <a:xfrm flipV="1">
                  <a:off x="5291" y="1897"/>
                  <a:ext cx="114" cy="5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5" name="Line 233">
                  <a:extLst>
                    <a:ext uri="{FF2B5EF4-FFF2-40B4-BE49-F238E27FC236}">
                      <a16:creationId xmlns:a16="http://schemas.microsoft.com/office/drawing/2014/main" id="{1E1BD2D7-5E10-4B65-BC1D-6E6BF91C6D93}"/>
                    </a:ext>
                  </a:extLst>
                </p:cNvPr>
                <p:cNvSpPr>
                  <a:spLocks noChangeShapeType="1"/>
                </p:cNvSpPr>
                <p:nvPr/>
              </p:nvSpPr>
              <p:spPr bwMode="auto">
                <a:xfrm>
                  <a:off x="5239" y="1915"/>
                  <a:ext cx="71" cy="40"/>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6" name="Line 234">
                  <a:extLst>
                    <a:ext uri="{FF2B5EF4-FFF2-40B4-BE49-F238E27FC236}">
                      <a16:creationId xmlns:a16="http://schemas.microsoft.com/office/drawing/2014/main" id="{D53BA177-36DA-432F-8F91-3FAAB6691D49}"/>
                    </a:ext>
                  </a:extLst>
                </p:cNvPr>
                <p:cNvSpPr>
                  <a:spLocks noChangeShapeType="1"/>
                </p:cNvSpPr>
                <p:nvPr/>
              </p:nvSpPr>
              <p:spPr bwMode="auto">
                <a:xfrm>
                  <a:off x="5255" y="1910"/>
                  <a:ext cx="69" cy="38"/>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7" name="Line 235">
                  <a:extLst>
                    <a:ext uri="{FF2B5EF4-FFF2-40B4-BE49-F238E27FC236}">
                      <a16:creationId xmlns:a16="http://schemas.microsoft.com/office/drawing/2014/main" id="{0A25C68E-55F7-458B-9134-0BB2C24D27A9}"/>
                    </a:ext>
                  </a:extLst>
                </p:cNvPr>
                <p:cNvSpPr>
                  <a:spLocks noChangeShapeType="1"/>
                </p:cNvSpPr>
                <p:nvPr/>
              </p:nvSpPr>
              <p:spPr bwMode="auto">
                <a:xfrm>
                  <a:off x="5285" y="1897"/>
                  <a:ext cx="68" cy="37"/>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8" name="Line 236">
                  <a:extLst>
                    <a:ext uri="{FF2B5EF4-FFF2-40B4-BE49-F238E27FC236}">
                      <a16:creationId xmlns:a16="http://schemas.microsoft.com/office/drawing/2014/main" id="{8058A587-BB06-4C0B-AB0A-8592474744A0}"/>
                    </a:ext>
                  </a:extLst>
                </p:cNvPr>
                <p:cNvSpPr>
                  <a:spLocks noChangeShapeType="1"/>
                </p:cNvSpPr>
                <p:nvPr/>
              </p:nvSpPr>
              <p:spPr bwMode="auto">
                <a:xfrm>
                  <a:off x="5301" y="1891"/>
                  <a:ext cx="67" cy="3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9" name="Line 237">
                  <a:extLst>
                    <a:ext uri="{FF2B5EF4-FFF2-40B4-BE49-F238E27FC236}">
                      <a16:creationId xmlns:a16="http://schemas.microsoft.com/office/drawing/2014/main" id="{9EB54F80-B198-41DE-86FF-D376F61BF16E}"/>
                    </a:ext>
                  </a:extLst>
                </p:cNvPr>
                <p:cNvSpPr>
                  <a:spLocks noChangeShapeType="1"/>
                </p:cNvSpPr>
                <p:nvPr/>
              </p:nvSpPr>
              <p:spPr bwMode="auto">
                <a:xfrm>
                  <a:off x="5318" y="1886"/>
                  <a:ext cx="65" cy="3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0" name="Line 238">
                  <a:extLst>
                    <a:ext uri="{FF2B5EF4-FFF2-40B4-BE49-F238E27FC236}">
                      <a16:creationId xmlns:a16="http://schemas.microsoft.com/office/drawing/2014/main" id="{FE6E6B3C-E532-43E9-B45D-3CC51EF2620D}"/>
                    </a:ext>
                  </a:extLst>
                </p:cNvPr>
                <p:cNvSpPr>
                  <a:spLocks noChangeShapeType="1"/>
                </p:cNvSpPr>
                <p:nvPr/>
              </p:nvSpPr>
              <p:spPr bwMode="auto">
                <a:xfrm>
                  <a:off x="5332" y="1880"/>
                  <a:ext cx="64" cy="34"/>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1" name="Line 239">
                  <a:extLst>
                    <a:ext uri="{FF2B5EF4-FFF2-40B4-BE49-F238E27FC236}">
                      <a16:creationId xmlns:a16="http://schemas.microsoft.com/office/drawing/2014/main" id="{F33E6866-D765-4CE8-935C-9857AC4D1A35}"/>
                    </a:ext>
                  </a:extLst>
                </p:cNvPr>
                <p:cNvSpPr>
                  <a:spLocks noChangeShapeType="1"/>
                </p:cNvSpPr>
                <p:nvPr/>
              </p:nvSpPr>
              <p:spPr bwMode="auto">
                <a:xfrm>
                  <a:off x="5346" y="1874"/>
                  <a:ext cx="64" cy="33"/>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2" name="Line 240">
                  <a:extLst>
                    <a:ext uri="{FF2B5EF4-FFF2-40B4-BE49-F238E27FC236}">
                      <a16:creationId xmlns:a16="http://schemas.microsoft.com/office/drawing/2014/main" id="{1671CC89-3E55-46ED-A012-93828D25F663}"/>
                    </a:ext>
                  </a:extLst>
                </p:cNvPr>
                <p:cNvSpPr>
                  <a:spLocks noChangeShapeType="1"/>
                </p:cNvSpPr>
                <p:nvPr/>
              </p:nvSpPr>
              <p:spPr bwMode="auto">
                <a:xfrm>
                  <a:off x="5209" y="1892"/>
                  <a:ext cx="35" cy="18"/>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3" name="Line 241">
                  <a:extLst>
                    <a:ext uri="{FF2B5EF4-FFF2-40B4-BE49-F238E27FC236}">
                      <a16:creationId xmlns:a16="http://schemas.microsoft.com/office/drawing/2014/main" id="{A99FC2F4-099A-4261-BA52-EA61E7BF1ED1}"/>
                    </a:ext>
                  </a:extLst>
                </p:cNvPr>
                <p:cNvSpPr>
                  <a:spLocks noChangeShapeType="1"/>
                </p:cNvSpPr>
                <p:nvPr/>
              </p:nvSpPr>
              <p:spPr bwMode="auto">
                <a:xfrm>
                  <a:off x="5232" y="1885"/>
                  <a:ext cx="32" cy="17"/>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4" name="Line 242">
                  <a:extLst>
                    <a:ext uri="{FF2B5EF4-FFF2-40B4-BE49-F238E27FC236}">
                      <a16:creationId xmlns:a16="http://schemas.microsoft.com/office/drawing/2014/main" id="{BA97DB85-EE8D-4B21-9DC3-DFAE66B0EC7F}"/>
                    </a:ext>
                  </a:extLst>
                </p:cNvPr>
                <p:cNvSpPr>
                  <a:spLocks noChangeShapeType="1"/>
                </p:cNvSpPr>
                <p:nvPr/>
              </p:nvSpPr>
              <p:spPr bwMode="auto">
                <a:xfrm>
                  <a:off x="5252" y="1879"/>
                  <a:ext cx="33" cy="17"/>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5" name="Line 243">
                  <a:extLst>
                    <a:ext uri="{FF2B5EF4-FFF2-40B4-BE49-F238E27FC236}">
                      <a16:creationId xmlns:a16="http://schemas.microsoft.com/office/drawing/2014/main" id="{790D98CE-D4E7-4A7A-BF5D-72F9B53768EC}"/>
                    </a:ext>
                  </a:extLst>
                </p:cNvPr>
                <p:cNvSpPr>
                  <a:spLocks noChangeShapeType="1"/>
                </p:cNvSpPr>
                <p:nvPr/>
              </p:nvSpPr>
              <p:spPr bwMode="auto">
                <a:xfrm>
                  <a:off x="5272" y="1872"/>
                  <a:ext cx="32" cy="15"/>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6" name="Line 244">
                  <a:extLst>
                    <a:ext uri="{FF2B5EF4-FFF2-40B4-BE49-F238E27FC236}">
                      <a16:creationId xmlns:a16="http://schemas.microsoft.com/office/drawing/2014/main" id="{1F214D30-B970-4D27-A63D-384870567953}"/>
                    </a:ext>
                  </a:extLst>
                </p:cNvPr>
                <p:cNvSpPr>
                  <a:spLocks noChangeShapeType="1"/>
                </p:cNvSpPr>
                <p:nvPr/>
              </p:nvSpPr>
              <p:spPr bwMode="auto">
                <a:xfrm>
                  <a:off x="5292" y="1865"/>
                  <a:ext cx="31" cy="1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7" name="Line 245">
                  <a:extLst>
                    <a:ext uri="{FF2B5EF4-FFF2-40B4-BE49-F238E27FC236}">
                      <a16:creationId xmlns:a16="http://schemas.microsoft.com/office/drawing/2014/main" id="{98A46CE4-80B9-4EEB-B5B1-C88AAD440B21}"/>
                    </a:ext>
                  </a:extLst>
                </p:cNvPr>
                <p:cNvSpPr>
                  <a:spLocks noChangeShapeType="1"/>
                </p:cNvSpPr>
                <p:nvPr/>
              </p:nvSpPr>
              <p:spPr bwMode="auto">
                <a:xfrm>
                  <a:off x="5315" y="1858"/>
                  <a:ext cx="29" cy="15"/>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grpSp>
      <p:grpSp>
        <p:nvGrpSpPr>
          <p:cNvPr id="248" name="Group 246">
            <a:extLst>
              <a:ext uri="{FF2B5EF4-FFF2-40B4-BE49-F238E27FC236}">
                <a16:creationId xmlns:a16="http://schemas.microsoft.com/office/drawing/2014/main" id="{015AC3A0-D1F4-4D0C-9A70-76BBD3A0B0FE}"/>
              </a:ext>
            </a:extLst>
          </p:cNvPr>
          <p:cNvGrpSpPr>
            <a:grpSpLocks/>
          </p:cNvGrpSpPr>
          <p:nvPr/>
        </p:nvGrpSpPr>
        <p:grpSpPr bwMode="auto">
          <a:xfrm>
            <a:off x="8324850" y="3943132"/>
            <a:ext cx="552450" cy="246062"/>
            <a:chOff x="5266" y="2029"/>
            <a:chExt cx="348" cy="155"/>
          </a:xfrm>
        </p:grpSpPr>
        <p:sp>
          <p:nvSpPr>
            <p:cNvPr id="249" name="Freeform 247">
              <a:extLst>
                <a:ext uri="{FF2B5EF4-FFF2-40B4-BE49-F238E27FC236}">
                  <a16:creationId xmlns:a16="http://schemas.microsoft.com/office/drawing/2014/main" id="{B9A9A23C-AFFF-46B9-A397-04BB9A1A042F}"/>
                </a:ext>
              </a:extLst>
            </p:cNvPr>
            <p:cNvSpPr>
              <a:spLocks/>
            </p:cNvSpPr>
            <p:nvPr/>
          </p:nvSpPr>
          <p:spPr bwMode="auto">
            <a:xfrm>
              <a:off x="5266" y="2029"/>
              <a:ext cx="348" cy="155"/>
            </a:xfrm>
            <a:custGeom>
              <a:avLst/>
              <a:gdLst>
                <a:gd name="T0" fmla="*/ 0 w 2091"/>
                <a:gd name="T1" fmla="*/ 0 h 931"/>
                <a:gd name="T2" fmla="*/ 0 w 2091"/>
                <a:gd name="T3" fmla="*/ 0 h 931"/>
                <a:gd name="T4" fmla="*/ 0 w 2091"/>
                <a:gd name="T5" fmla="*/ 0 h 931"/>
                <a:gd name="T6" fmla="*/ 0 w 2091"/>
                <a:gd name="T7" fmla="*/ 0 h 931"/>
                <a:gd name="T8" fmla="*/ 0 w 2091"/>
                <a:gd name="T9" fmla="*/ 0 h 931"/>
                <a:gd name="T10" fmla="*/ 0 w 2091"/>
                <a:gd name="T11" fmla="*/ 0 h 931"/>
                <a:gd name="T12" fmla="*/ 0 w 2091"/>
                <a:gd name="T13" fmla="*/ 0 h 931"/>
                <a:gd name="T14" fmla="*/ 0 w 2091"/>
                <a:gd name="T15" fmla="*/ 0 h 931"/>
                <a:gd name="T16" fmla="*/ 0 w 2091"/>
                <a:gd name="T17" fmla="*/ 0 h 931"/>
                <a:gd name="T18" fmla="*/ 0 w 2091"/>
                <a:gd name="T19" fmla="*/ 0 h 931"/>
                <a:gd name="T20" fmla="*/ 0 w 2091"/>
                <a:gd name="T21" fmla="*/ 0 h 931"/>
                <a:gd name="T22" fmla="*/ 0 w 2091"/>
                <a:gd name="T23" fmla="*/ 0 h 931"/>
                <a:gd name="T24" fmla="*/ 0 w 2091"/>
                <a:gd name="T25" fmla="*/ 0 h 931"/>
                <a:gd name="T26" fmla="*/ 0 w 2091"/>
                <a:gd name="T27" fmla="*/ 0 h 931"/>
                <a:gd name="T28" fmla="*/ 0 w 2091"/>
                <a:gd name="T29" fmla="*/ 0 h 931"/>
                <a:gd name="T30" fmla="*/ 0 w 2091"/>
                <a:gd name="T31" fmla="*/ 0 h 931"/>
                <a:gd name="T32" fmla="*/ 0 w 2091"/>
                <a:gd name="T33" fmla="*/ 0 h 931"/>
                <a:gd name="T34" fmla="*/ 0 w 2091"/>
                <a:gd name="T35" fmla="*/ 0 h 931"/>
                <a:gd name="T36" fmla="*/ 0 w 2091"/>
                <a:gd name="T37" fmla="*/ 0 h 931"/>
                <a:gd name="T38" fmla="*/ 0 w 2091"/>
                <a:gd name="T39" fmla="*/ 0 h 931"/>
                <a:gd name="T40" fmla="*/ 0 w 2091"/>
                <a:gd name="T41" fmla="*/ 0 h 931"/>
                <a:gd name="T42" fmla="*/ 0 w 2091"/>
                <a:gd name="T43" fmla="*/ 0 h 931"/>
                <a:gd name="T44" fmla="*/ 0 w 2091"/>
                <a:gd name="T45" fmla="*/ 0 h 931"/>
                <a:gd name="T46" fmla="*/ 0 w 2091"/>
                <a:gd name="T47" fmla="*/ 0 h 931"/>
                <a:gd name="T48" fmla="*/ 0 w 2091"/>
                <a:gd name="T49" fmla="*/ 0 h 931"/>
                <a:gd name="T50" fmla="*/ 0 w 2091"/>
                <a:gd name="T51" fmla="*/ 0 h 931"/>
                <a:gd name="T52" fmla="*/ 0 w 2091"/>
                <a:gd name="T53" fmla="*/ 0 h 931"/>
                <a:gd name="T54" fmla="*/ 0 w 2091"/>
                <a:gd name="T55" fmla="*/ 0 h 931"/>
                <a:gd name="T56" fmla="*/ 0 w 2091"/>
                <a:gd name="T57" fmla="*/ 0 h 931"/>
                <a:gd name="T58" fmla="*/ 0 w 2091"/>
                <a:gd name="T59" fmla="*/ 0 h 931"/>
                <a:gd name="T60" fmla="*/ 0 w 2091"/>
                <a:gd name="T61" fmla="*/ 0 h 931"/>
                <a:gd name="T62" fmla="*/ 0 w 2091"/>
                <a:gd name="T63" fmla="*/ 0 h 931"/>
                <a:gd name="T64" fmla="*/ 0 w 2091"/>
                <a:gd name="T65" fmla="*/ 0 h 931"/>
                <a:gd name="T66" fmla="*/ 0 w 2091"/>
                <a:gd name="T67" fmla="*/ 0 h 931"/>
                <a:gd name="T68" fmla="*/ 0 w 2091"/>
                <a:gd name="T69" fmla="*/ 0 h 931"/>
                <a:gd name="T70" fmla="*/ 0 w 2091"/>
                <a:gd name="T71" fmla="*/ 0 h 931"/>
                <a:gd name="T72" fmla="*/ 0 w 2091"/>
                <a:gd name="T73" fmla="*/ 0 h 931"/>
                <a:gd name="T74" fmla="*/ 0 w 2091"/>
                <a:gd name="T75" fmla="*/ 0 h 931"/>
                <a:gd name="T76" fmla="*/ 0 w 2091"/>
                <a:gd name="T77" fmla="*/ 0 h 931"/>
                <a:gd name="T78" fmla="*/ 0 w 2091"/>
                <a:gd name="T79" fmla="*/ 0 h 931"/>
                <a:gd name="T80" fmla="*/ 0 w 2091"/>
                <a:gd name="T81" fmla="*/ 0 h 931"/>
                <a:gd name="T82" fmla="*/ 0 w 2091"/>
                <a:gd name="T83" fmla="*/ 0 h 931"/>
                <a:gd name="T84" fmla="*/ 0 w 2091"/>
                <a:gd name="T85" fmla="*/ 0 h 931"/>
                <a:gd name="T86" fmla="*/ 0 w 2091"/>
                <a:gd name="T87" fmla="*/ 0 h 931"/>
                <a:gd name="T88" fmla="*/ 0 w 2091"/>
                <a:gd name="T89" fmla="*/ 0 h 9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91"/>
                <a:gd name="T136" fmla="*/ 0 h 931"/>
                <a:gd name="T137" fmla="*/ 2091 w 2091"/>
                <a:gd name="T138" fmla="*/ 931 h 9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91" h="931">
                  <a:moveTo>
                    <a:pt x="182" y="927"/>
                  </a:moveTo>
                  <a:lnTo>
                    <a:pt x="5" y="905"/>
                  </a:lnTo>
                  <a:lnTo>
                    <a:pt x="0" y="695"/>
                  </a:lnTo>
                  <a:lnTo>
                    <a:pt x="9" y="537"/>
                  </a:lnTo>
                  <a:lnTo>
                    <a:pt x="100" y="442"/>
                  </a:lnTo>
                  <a:lnTo>
                    <a:pt x="210" y="387"/>
                  </a:lnTo>
                  <a:lnTo>
                    <a:pt x="460" y="296"/>
                  </a:lnTo>
                  <a:lnTo>
                    <a:pt x="828" y="207"/>
                  </a:lnTo>
                  <a:lnTo>
                    <a:pt x="900" y="201"/>
                  </a:lnTo>
                  <a:lnTo>
                    <a:pt x="948" y="207"/>
                  </a:lnTo>
                  <a:lnTo>
                    <a:pt x="960" y="188"/>
                  </a:lnTo>
                  <a:lnTo>
                    <a:pt x="980" y="169"/>
                  </a:lnTo>
                  <a:lnTo>
                    <a:pt x="1003" y="173"/>
                  </a:lnTo>
                  <a:lnTo>
                    <a:pt x="1035" y="176"/>
                  </a:lnTo>
                  <a:lnTo>
                    <a:pt x="1049" y="138"/>
                  </a:lnTo>
                  <a:lnTo>
                    <a:pt x="1077" y="118"/>
                  </a:lnTo>
                  <a:lnTo>
                    <a:pt x="1106" y="112"/>
                  </a:lnTo>
                  <a:lnTo>
                    <a:pt x="1144" y="112"/>
                  </a:lnTo>
                  <a:lnTo>
                    <a:pt x="1138" y="82"/>
                  </a:lnTo>
                  <a:lnTo>
                    <a:pt x="1182" y="0"/>
                  </a:lnTo>
                  <a:lnTo>
                    <a:pt x="2040" y="22"/>
                  </a:lnTo>
                  <a:lnTo>
                    <a:pt x="2037" y="110"/>
                  </a:lnTo>
                  <a:lnTo>
                    <a:pt x="2053" y="188"/>
                  </a:lnTo>
                  <a:lnTo>
                    <a:pt x="2065" y="244"/>
                  </a:lnTo>
                  <a:lnTo>
                    <a:pt x="2080" y="314"/>
                  </a:lnTo>
                  <a:lnTo>
                    <a:pt x="2091" y="427"/>
                  </a:lnTo>
                  <a:lnTo>
                    <a:pt x="2077" y="494"/>
                  </a:lnTo>
                  <a:lnTo>
                    <a:pt x="2053" y="557"/>
                  </a:lnTo>
                  <a:lnTo>
                    <a:pt x="2023" y="610"/>
                  </a:lnTo>
                  <a:lnTo>
                    <a:pt x="1983" y="629"/>
                  </a:lnTo>
                  <a:lnTo>
                    <a:pt x="1921" y="648"/>
                  </a:lnTo>
                  <a:lnTo>
                    <a:pt x="1838" y="673"/>
                  </a:lnTo>
                  <a:lnTo>
                    <a:pt x="1801" y="717"/>
                  </a:lnTo>
                  <a:lnTo>
                    <a:pt x="1757" y="754"/>
                  </a:lnTo>
                  <a:lnTo>
                    <a:pt x="1686" y="786"/>
                  </a:lnTo>
                  <a:lnTo>
                    <a:pt x="1605" y="812"/>
                  </a:lnTo>
                  <a:lnTo>
                    <a:pt x="1475" y="827"/>
                  </a:lnTo>
                  <a:lnTo>
                    <a:pt x="1364" y="827"/>
                  </a:lnTo>
                  <a:lnTo>
                    <a:pt x="1279" y="818"/>
                  </a:lnTo>
                  <a:lnTo>
                    <a:pt x="1202" y="812"/>
                  </a:lnTo>
                  <a:lnTo>
                    <a:pt x="1144" y="843"/>
                  </a:lnTo>
                  <a:lnTo>
                    <a:pt x="1031" y="837"/>
                  </a:lnTo>
                  <a:lnTo>
                    <a:pt x="582" y="901"/>
                  </a:lnTo>
                  <a:lnTo>
                    <a:pt x="386" y="931"/>
                  </a:lnTo>
                  <a:lnTo>
                    <a:pt x="182" y="927"/>
                  </a:lnTo>
                  <a:close/>
                </a:path>
              </a:pathLst>
            </a:custGeom>
            <a:solidFill>
              <a:srgbClr val="60606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0" name="Freeform 248">
              <a:extLst>
                <a:ext uri="{FF2B5EF4-FFF2-40B4-BE49-F238E27FC236}">
                  <a16:creationId xmlns:a16="http://schemas.microsoft.com/office/drawing/2014/main" id="{F717BC9C-E6DB-495A-AAB1-2B53C0A9F3D4}"/>
                </a:ext>
              </a:extLst>
            </p:cNvPr>
            <p:cNvSpPr>
              <a:spLocks/>
            </p:cNvSpPr>
            <p:nvPr/>
          </p:nvSpPr>
          <p:spPr bwMode="auto">
            <a:xfrm>
              <a:off x="5268" y="2043"/>
              <a:ext cx="342" cy="138"/>
            </a:xfrm>
            <a:custGeom>
              <a:avLst/>
              <a:gdLst>
                <a:gd name="T0" fmla="*/ 0 w 2049"/>
                <a:gd name="T1" fmla="*/ 0 h 829"/>
                <a:gd name="T2" fmla="*/ 0 w 2049"/>
                <a:gd name="T3" fmla="*/ 0 h 829"/>
                <a:gd name="T4" fmla="*/ 0 w 2049"/>
                <a:gd name="T5" fmla="*/ 0 h 829"/>
                <a:gd name="T6" fmla="*/ 0 w 2049"/>
                <a:gd name="T7" fmla="*/ 0 h 829"/>
                <a:gd name="T8" fmla="*/ 0 w 2049"/>
                <a:gd name="T9" fmla="*/ 0 h 829"/>
                <a:gd name="T10" fmla="*/ 0 w 2049"/>
                <a:gd name="T11" fmla="*/ 0 h 829"/>
                <a:gd name="T12" fmla="*/ 0 w 2049"/>
                <a:gd name="T13" fmla="*/ 0 h 829"/>
                <a:gd name="T14" fmla="*/ 0 w 2049"/>
                <a:gd name="T15" fmla="*/ 0 h 829"/>
                <a:gd name="T16" fmla="*/ 0 w 2049"/>
                <a:gd name="T17" fmla="*/ 0 h 829"/>
                <a:gd name="T18" fmla="*/ 0 w 2049"/>
                <a:gd name="T19" fmla="*/ 0 h 829"/>
                <a:gd name="T20" fmla="*/ 0 w 2049"/>
                <a:gd name="T21" fmla="*/ 0 h 829"/>
                <a:gd name="T22" fmla="*/ 0 w 2049"/>
                <a:gd name="T23" fmla="*/ 0 h 829"/>
                <a:gd name="T24" fmla="*/ 0 w 2049"/>
                <a:gd name="T25" fmla="*/ 0 h 829"/>
                <a:gd name="T26" fmla="*/ 0 w 2049"/>
                <a:gd name="T27" fmla="*/ 0 h 829"/>
                <a:gd name="T28" fmla="*/ 0 w 2049"/>
                <a:gd name="T29" fmla="*/ 0 h 829"/>
                <a:gd name="T30" fmla="*/ 0 w 2049"/>
                <a:gd name="T31" fmla="*/ 0 h 829"/>
                <a:gd name="T32" fmla="*/ 0 w 2049"/>
                <a:gd name="T33" fmla="*/ 0 h 829"/>
                <a:gd name="T34" fmla="*/ 0 w 2049"/>
                <a:gd name="T35" fmla="*/ 0 h 829"/>
                <a:gd name="T36" fmla="*/ 0 w 2049"/>
                <a:gd name="T37" fmla="*/ 0 h 829"/>
                <a:gd name="T38" fmla="*/ 0 w 2049"/>
                <a:gd name="T39" fmla="*/ 0 h 829"/>
                <a:gd name="T40" fmla="*/ 0 w 2049"/>
                <a:gd name="T41" fmla="*/ 0 h 829"/>
                <a:gd name="T42" fmla="*/ 0 w 2049"/>
                <a:gd name="T43" fmla="*/ 0 h 829"/>
                <a:gd name="T44" fmla="*/ 0 w 2049"/>
                <a:gd name="T45" fmla="*/ 0 h 829"/>
                <a:gd name="T46" fmla="*/ 0 w 2049"/>
                <a:gd name="T47" fmla="*/ 0 h 829"/>
                <a:gd name="T48" fmla="*/ 0 w 2049"/>
                <a:gd name="T49" fmla="*/ 0 h 829"/>
                <a:gd name="T50" fmla="*/ 0 w 2049"/>
                <a:gd name="T51" fmla="*/ 0 h 829"/>
                <a:gd name="T52" fmla="*/ 0 w 2049"/>
                <a:gd name="T53" fmla="*/ 0 h 829"/>
                <a:gd name="T54" fmla="*/ 0 w 2049"/>
                <a:gd name="T55" fmla="*/ 0 h 829"/>
                <a:gd name="T56" fmla="*/ 0 w 2049"/>
                <a:gd name="T57" fmla="*/ 0 h 829"/>
                <a:gd name="T58" fmla="*/ 0 w 2049"/>
                <a:gd name="T59" fmla="*/ 0 h 829"/>
                <a:gd name="T60" fmla="*/ 0 w 2049"/>
                <a:gd name="T61" fmla="*/ 0 h 829"/>
                <a:gd name="T62" fmla="*/ 0 w 2049"/>
                <a:gd name="T63" fmla="*/ 0 h 829"/>
                <a:gd name="T64" fmla="*/ 0 w 2049"/>
                <a:gd name="T65" fmla="*/ 0 h 829"/>
                <a:gd name="T66" fmla="*/ 0 w 2049"/>
                <a:gd name="T67" fmla="*/ 0 h 829"/>
                <a:gd name="T68" fmla="*/ 0 w 2049"/>
                <a:gd name="T69" fmla="*/ 0 h 829"/>
                <a:gd name="T70" fmla="*/ 0 w 2049"/>
                <a:gd name="T71" fmla="*/ 0 h 829"/>
                <a:gd name="T72" fmla="*/ 0 w 2049"/>
                <a:gd name="T73" fmla="*/ 0 h 829"/>
                <a:gd name="T74" fmla="*/ 0 w 2049"/>
                <a:gd name="T75" fmla="*/ 0 h 829"/>
                <a:gd name="T76" fmla="*/ 0 w 2049"/>
                <a:gd name="T77" fmla="*/ 0 h 829"/>
                <a:gd name="T78" fmla="*/ 0 w 2049"/>
                <a:gd name="T79" fmla="*/ 0 h 829"/>
                <a:gd name="T80" fmla="*/ 0 w 2049"/>
                <a:gd name="T81" fmla="*/ 0 h 829"/>
                <a:gd name="T82" fmla="*/ 0 w 2049"/>
                <a:gd name="T83" fmla="*/ 0 h 829"/>
                <a:gd name="T84" fmla="*/ 0 w 2049"/>
                <a:gd name="T85" fmla="*/ 0 h 8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49"/>
                <a:gd name="T130" fmla="*/ 0 h 829"/>
                <a:gd name="T131" fmla="*/ 2049 w 2049"/>
                <a:gd name="T132" fmla="*/ 829 h 8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49" h="829">
                  <a:moveTo>
                    <a:pt x="1982" y="31"/>
                  </a:moveTo>
                  <a:lnTo>
                    <a:pt x="1986" y="90"/>
                  </a:lnTo>
                  <a:lnTo>
                    <a:pt x="2010" y="67"/>
                  </a:lnTo>
                  <a:lnTo>
                    <a:pt x="2037" y="199"/>
                  </a:lnTo>
                  <a:lnTo>
                    <a:pt x="2049" y="353"/>
                  </a:lnTo>
                  <a:lnTo>
                    <a:pt x="1995" y="512"/>
                  </a:lnTo>
                  <a:lnTo>
                    <a:pt x="1868" y="549"/>
                  </a:lnTo>
                  <a:lnTo>
                    <a:pt x="1882" y="512"/>
                  </a:lnTo>
                  <a:lnTo>
                    <a:pt x="1814" y="567"/>
                  </a:lnTo>
                  <a:lnTo>
                    <a:pt x="1754" y="624"/>
                  </a:lnTo>
                  <a:lnTo>
                    <a:pt x="1622" y="688"/>
                  </a:lnTo>
                  <a:lnTo>
                    <a:pt x="1460" y="701"/>
                  </a:lnTo>
                  <a:lnTo>
                    <a:pt x="1264" y="710"/>
                  </a:lnTo>
                  <a:lnTo>
                    <a:pt x="1181" y="701"/>
                  </a:lnTo>
                  <a:lnTo>
                    <a:pt x="1255" y="669"/>
                  </a:lnTo>
                  <a:lnTo>
                    <a:pt x="1287" y="589"/>
                  </a:lnTo>
                  <a:lnTo>
                    <a:pt x="1228" y="656"/>
                  </a:lnTo>
                  <a:lnTo>
                    <a:pt x="1155" y="697"/>
                  </a:lnTo>
                  <a:lnTo>
                    <a:pt x="1086" y="733"/>
                  </a:lnTo>
                  <a:lnTo>
                    <a:pt x="1017" y="724"/>
                  </a:lnTo>
                  <a:lnTo>
                    <a:pt x="1063" y="692"/>
                  </a:lnTo>
                  <a:lnTo>
                    <a:pt x="1109" y="652"/>
                  </a:lnTo>
                  <a:lnTo>
                    <a:pt x="1036" y="678"/>
                  </a:lnTo>
                  <a:lnTo>
                    <a:pt x="963" y="733"/>
                  </a:lnTo>
                  <a:lnTo>
                    <a:pt x="726" y="761"/>
                  </a:lnTo>
                  <a:lnTo>
                    <a:pt x="491" y="797"/>
                  </a:lnTo>
                  <a:lnTo>
                    <a:pt x="409" y="793"/>
                  </a:lnTo>
                  <a:lnTo>
                    <a:pt x="495" y="742"/>
                  </a:lnTo>
                  <a:lnTo>
                    <a:pt x="581" y="724"/>
                  </a:lnTo>
                  <a:lnTo>
                    <a:pt x="486" y="720"/>
                  </a:lnTo>
                  <a:lnTo>
                    <a:pt x="414" y="752"/>
                  </a:lnTo>
                  <a:lnTo>
                    <a:pt x="319" y="815"/>
                  </a:lnTo>
                  <a:lnTo>
                    <a:pt x="386" y="720"/>
                  </a:lnTo>
                  <a:lnTo>
                    <a:pt x="473" y="669"/>
                  </a:lnTo>
                  <a:lnTo>
                    <a:pt x="359" y="692"/>
                  </a:lnTo>
                  <a:lnTo>
                    <a:pt x="300" y="765"/>
                  </a:lnTo>
                  <a:lnTo>
                    <a:pt x="287" y="829"/>
                  </a:lnTo>
                  <a:lnTo>
                    <a:pt x="214" y="742"/>
                  </a:lnTo>
                  <a:lnTo>
                    <a:pt x="140" y="701"/>
                  </a:lnTo>
                  <a:lnTo>
                    <a:pt x="182" y="746"/>
                  </a:lnTo>
                  <a:lnTo>
                    <a:pt x="241" y="829"/>
                  </a:lnTo>
                  <a:lnTo>
                    <a:pt x="59" y="793"/>
                  </a:lnTo>
                  <a:lnTo>
                    <a:pt x="23" y="778"/>
                  </a:lnTo>
                  <a:lnTo>
                    <a:pt x="0" y="674"/>
                  </a:lnTo>
                  <a:lnTo>
                    <a:pt x="13" y="530"/>
                  </a:lnTo>
                  <a:lnTo>
                    <a:pt x="40" y="435"/>
                  </a:lnTo>
                  <a:lnTo>
                    <a:pt x="155" y="362"/>
                  </a:lnTo>
                  <a:lnTo>
                    <a:pt x="296" y="298"/>
                  </a:lnTo>
                  <a:lnTo>
                    <a:pt x="572" y="207"/>
                  </a:lnTo>
                  <a:lnTo>
                    <a:pt x="795" y="145"/>
                  </a:lnTo>
                  <a:lnTo>
                    <a:pt x="917" y="135"/>
                  </a:lnTo>
                  <a:lnTo>
                    <a:pt x="968" y="207"/>
                  </a:lnTo>
                  <a:lnTo>
                    <a:pt x="1123" y="285"/>
                  </a:lnTo>
                  <a:lnTo>
                    <a:pt x="1040" y="217"/>
                  </a:lnTo>
                  <a:lnTo>
                    <a:pt x="977" y="182"/>
                  </a:lnTo>
                  <a:lnTo>
                    <a:pt x="953" y="131"/>
                  </a:lnTo>
                  <a:lnTo>
                    <a:pt x="963" y="108"/>
                  </a:lnTo>
                  <a:lnTo>
                    <a:pt x="1008" y="108"/>
                  </a:lnTo>
                  <a:lnTo>
                    <a:pt x="1036" y="135"/>
                  </a:lnTo>
                  <a:lnTo>
                    <a:pt x="1063" y="163"/>
                  </a:lnTo>
                  <a:lnTo>
                    <a:pt x="1132" y="190"/>
                  </a:lnTo>
                  <a:lnTo>
                    <a:pt x="1068" y="135"/>
                  </a:lnTo>
                  <a:lnTo>
                    <a:pt x="1040" y="95"/>
                  </a:lnTo>
                  <a:lnTo>
                    <a:pt x="1059" y="67"/>
                  </a:lnTo>
                  <a:lnTo>
                    <a:pt x="1113" y="50"/>
                  </a:lnTo>
                  <a:lnTo>
                    <a:pt x="1186" y="113"/>
                  </a:lnTo>
                  <a:lnTo>
                    <a:pt x="1255" y="154"/>
                  </a:lnTo>
                  <a:lnTo>
                    <a:pt x="1173" y="63"/>
                  </a:lnTo>
                  <a:lnTo>
                    <a:pt x="1145" y="27"/>
                  </a:lnTo>
                  <a:lnTo>
                    <a:pt x="1145" y="0"/>
                  </a:lnTo>
                  <a:lnTo>
                    <a:pt x="1213" y="10"/>
                  </a:lnTo>
                  <a:lnTo>
                    <a:pt x="1277" y="54"/>
                  </a:lnTo>
                  <a:lnTo>
                    <a:pt x="1319" y="86"/>
                  </a:lnTo>
                  <a:lnTo>
                    <a:pt x="1514" y="104"/>
                  </a:lnTo>
                  <a:lnTo>
                    <a:pt x="1508" y="54"/>
                  </a:lnTo>
                  <a:lnTo>
                    <a:pt x="1567" y="35"/>
                  </a:lnTo>
                  <a:lnTo>
                    <a:pt x="1567" y="99"/>
                  </a:lnTo>
                  <a:lnTo>
                    <a:pt x="1626" y="113"/>
                  </a:lnTo>
                  <a:lnTo>
                    <a:pt x="1754" y="131"/>
                  </a:lnTo>
                  <a:lnTo>
                    <a:pt x="1745" y="63"/>
                  </a:lnTo>
                  <a:lnTo>
                    <a:pt x="1790" y="63"/>
                  </a:lnTo>
                  <a:lnTo>
                    <a:pt x="1795" y="131"/>
                  </a:lnTo>
                  <a:lnTo>
                    <a:pt x="1868" y="127"/>
                  </a:lnTo>
                  <a:lnTo>
                    <a:pt x="1946" y="108"/>
                  </a:lnTo>
                  <a:lnTo>
                    <a:pt x="1950" y="54"/>
                  </a:lnTo>
                  <a:lnTo>
                    <a:pt x="1982"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1" name="Freeform 249">
              <a:extLst>
                <a:ext uri="{FF2B5EF4-FFF2-40B4-BE49-F238E27FC236}">
                  <a16:creationId xmlns:a16="http://schemas.microsoft.com/office/drawing/2014/main" id="{8D2B97C6-2973-4D45-8233-08D4592A61B4}"/>
                </a:ext>
              </a:extLst>
            </p:cNvPr>
            <p:cNvSpPr>
              <a:spLocks/>
            </p:cNvSpPr>
            <p:nvPr/>
          </p:nvSpPr>
          <p:spPr bwMode="auto">
            <a:xfrm>
              <a:off x="5515" y="2093"/>
              <a:ext cx="47" cy="8"/>
            </a:xfrm>
            <a:custGeom>
              <a:avLst/>
              <a:gdLst>
                <a:gd name="T0" fmla="*/ 0 w 280"/>
                <a:gd name="T1" fmla="*/ 0 h 48"/>
                <a:gd name="T2" fmla="*/ 0 w 280"/>
                <a:gd name="T3" fmla="*/ 0 h 48"/>
                <a:gd name="T4" fmla="*/ 0 w 280"/>
                <a:gd name="T5" fmla="*/ 0 h 48"/>
                <a:gd name="T6" fmla="*/ 0 w 280"/>
                <a:gd name="T7" fmla="*/ 0 h 48"/>
                <a:gd name="T8" fmla="*/ 0 60000 65536"/>
                <a:gd name="T9" fmla="*/ 0 60000 65536"/>
                <a:gd name="T10" fmla="*/ 0 60000 65536"/>
                <a:gd name="T11" fmla="*/ 0 60000 65536"/>
                <a:gd name="T12" fmla="*/ 0 w 280"/>
                <a:gd name="T13" fmla="*/ 0 h 48"/>
                <a:gd name="T14" fmla="*/ 280 w 280"/>
                <a:gd name="T15" fmla="*/ 48 h 48"/>
              </a:gdLst>
              <a:ahLst/>
              <a:cxnLst>
                <a:cxn ang="T8">
                  <a:pos x="T0" y="T1"/>
                </a:cxn>
                <a:cxn ang="T9">
                  <a:pos x="T2" y="T3"/>
                </a:cxn>
                <a:cxn ang="T10">
                  <a:pos x="T4" y="T5"/>
                </a:cxn>
                <a:cxn ang="T11">
                  <a:pos x="T6" y="T7"/>
                </a:cxn>
              </a:cxnLst>
              <a:rect l="T12" t="T13" r="T14" b="T15"/>
              <a:pathLst>
                <a:path w="280" h="48">
                  <a:moveTo>
                    <a:pt x="280" y="0"/>
                  </a:moveTo>
                  <a:lnTo>
                    <a:pt x="149" y="48"/>
                  </a:lnTo>
                  <a:lnTo>
                    <a:pt x="0" y="35"/>
                  </a:lnTo>
                  <a:lnTo>
                    <a:pt x="28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2" name="Freeform 250">
              <a:extLst>
                <a:ext uri="{FF2B5EF4-FFF2-40B4-BE49-F238E27FC236}">
                  <a16:creationId xmlns:a16="http://schemas.microsoft.com/office/drawing/2014/main" id="{FC89507F-1AD6-4615-9841-4C11251ED383}"/>
                </a:ext>
              </a:extLst>
            </p:cNvPr>
            <p:cNvSpPr>
              <a:spLocks/>
            </p:cNvSpPr>
            <p:nvPr/>
          </p:nvSpPr>
          <p:spPr bwMode="auto">
            <a:xfrm>
              <a:off x="5580" y="2080"/>
              <a:ext cx="28" cy="10"/>
            </a:xfrm>
            <a:custGeom>
              <a:avLst/>
              <a:gdLst>
                <a:gd name="T0" fmla="*/ 0 w 170"/>
                <a:gd name="T1" fmla="*/ 0 h 57"/>
                <a:gd name="T2" fmla="*/ 0 w 170"/>
                <a:gd name="T3" fmla="*/ 0 h 57"/>
                <a:gd name="T4" fmla="*/ 0 w 170"/>
                <a:gd name="T5" fmla="*/ 0 h 57"/>
                <a:gd name="T6" fmla="*/ 0 w 170"/>
                <a:gd name="T7" fmla="*/ 0 h 57"/>
                <a:gd name="T8" fmla="*/ 0 w 170"/>
                <a:gd name="T9" fmla="*/ 0 h 57"/>
                <a:gd name="T10" fmla="*/ 0 60000 65536"/>
                <a:gd name="T11" fmla="*/ 0 60000 65536"/>
                <a:gd name="T12" fmla="*/ 0 60000 65536"/>
                <a:gd name="T13" fmla="*/ 0 60000 65536"/>
                <a:gd name="T14" fmla="*/ 0 60000 65536"/>
                <a:gd name="T15" fmla="*/ 0 w 170"/>
                <a:gd name="T16" fmla="*/ 0 h 57"/>
                <a:gd name="T17" fmla="*/ 170 w 170"/>
                <a:gd name="T18" fmla="*/ 57 h 57"/>
              </a:gdLst>
              <a:ahLst/>
              <a:cxnLst>
                <a:cxn ang="T10">
                  <a:pos x="T0" y="T1"/>
                </a:cxn>
                <a:cxn ang="T11">
                  <a:pos x="T2" y="T3"/>
                </a:cxn>
                <a:cxn ang="T12">
                  <a:pos x="T4" y="T5"/>
                </a:cxn>
                <a:cxn ang="T13">
                  <a:pos x="T6" y="T7"/>
                </a:cxn>
                <a:cxn ang="T14">
                  <a:pos x="T8" y="T9"/>
                </a:cxn>
              </a:cxnLst>
              <a:rect l="T15" t="T16" r="T17" b="T18"/>
              <a:pathLst>
                <a:path w="170" h="57">
                  <a:moveTo>
                    <a:pt x="170" y="0"/>
                  </a:moveTo>
                  <a:lnTo>
                    <a:pt x="125" y="35"/>
                  </a:lnTo>
                  <a:lnTo>
                    <a:pt x="0" y="53"/>
                  </a:lnTo>
                  <a:lnTo>
                    <a:pt x="130" y="57"/>
                  </a:lnTo>
                  <a:lnTo>
                    <a:pt x="17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3" name="Freeform 251">
              <a:extLst>
                <a:ext uri="{FF2B5EF4-FFF2-40B4-BE49-F238E27FC236}">
                  <a16:creationId xmlns:a16="http://schemas.microsoft.com/office/drawing/2014/main" id="{4171A3C4-08EF-42B6-B3C9-32EA1CD131DE}"/>
                </a:ext>
              </a:extLst>
            </p:cNvPr>
            <p:cNvSpPr>
              <a:spLocks/>
            </p:cNvSpPr>
            <p:nvPr/>
          </p:nvSpPr>
          <p:spPr bwMode="auto">
            <a:xfrm>
              <a:off x="5445" y="2073"/>
              <a:ext cx="44" cy="24"/>
            </a:xfrm>
            <a:custGeom>
              <a:avLst/>
              <a:gdLst>
                <a:gd name="T0" fmla="*/ 0 w 263"/>
                <a:gd name="T1" fmla="*/ 0 h 143"/>
                <a:gd name="T2" fmla="*/ 0 w 263"/>
                <a:gd name="T3" fmla="*/ 0 h 143"/>
                <a:gd name="T4" fmla="*/ 0 w 263"/>
                <a:gd name="T5" fmla="*/ 0 h 143"/>
                <a:gd name="T6" fmla="*/ 0 w 263"/>
                <a:gd name="T7" fmla="*/ 0 h 143"/>
                <a:gd name="T8" fmla="*/ 0 w 263"/>
                <a:gd name="T9" fmla="*/ 0 h 143"/>
                <a:gd name="T10" fmla="*/ 0 w 263"/>
                <a:gd name="T11" fmla="*/ 0 h 143"/>
                <a:gd name="T12" fmla="*/ 0 w 263"/>
                <a:gd name="T13" fmla="*/ 0 h 143"/>
                <a:gd name="T14" fmla="*/ 0 w 263"/>
                <a:gd name="T15" fmla="*/ 0 h 143"/>
                <a:gd name="T16" fmla="*/ 0 w 263"/>
                <a:gd name="T17" fmla="*/ 0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143"/>
                <a:gd name="T29" fmla="*/ 263 w 263"/>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143">
                  <a:moveTo>
                    <a:pt x="263" y="0"/>
                  </a:moveTo>
                  <a:lnTo>
                    <a:pt x="145" y="13"/>
                  </a:lnTo>
                  <a:lnTo>
                    <a:pt x="122" y="31"/>
                  </a:lnTo>
                  <a:lnTo>
                    <a:pt x="122" y="76"/>
                  </a:lnTo>
                  <a:lnTo>
                    <a:pt x="113" y="124"/>
                  </a:lnTo>
                  <a:lnTo>
                    <a:pt x="0" y="143"/>
                  </a:lnTo>
                  <a:lnTo>
                    <a:pt x="136" y="138"/>
                  </a:lnTo>
                  <a:lnTo>
                    <a:pt x="159" y="48"/>
                  </a:lnTo>
                  <a:lnTo>
                    <a:pt x="26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4" name="Freeform 252">
              <a:extLst>
                <a:ext uri="{FF2B5EF4-FFF2-40B4-BE49-F238E27FC236}">
                  <a16:creationId xmlns:a16="http://schemas.microsoft.com/office/drawing/2014/main" id="{7E02427E-88A2-4087-BB88-760A43DD5879}"/>
                </a:ext>
              </a:extLst>
            </p:cNvPr>
            <p:cNvSpPr>
              <a:spLocks/>
            </p:cNvSpPr>
            <p:nvPr/>
          </p:nvSpPr>
          <p:spPr bwMode="auto">
            <a:xfrm>
              <a:off x="5303" y="2127"/>
              <a:ext cx="142" cy="35"/>
            </a:xfrm>
            <a:custGeom>
              <a:avLst/>
              <a:gdLst>
                <a:gd name="T0" fmla="*/ 0 w 853"/>
                <a:gd name="T1" fmla="*/ 0 h 212"/>
                <a:gd name="T2" fmla="*/ 0 w 853"/>
                <a:gd name="T3" fmla="*/ 0 h 212"/>
                <a:gd name="T4" fmla="*/ 0 w 853"/>
                <a:gd name="T5" fmla="*/ 0 h 212"/>
                <a:gd name="T6" fmla="*/ 0 w 853"/>
                <a:gd name="T7" fmla="*/ 0 h 212"/>
                <a:gd name="T8" fmla="*/ 0 w 853"/>
                <a:gd name="T9" fmla="*/ 0 h 212"/>
                <a:gd name="T10" fmla="*/ 0 w 853"/>
                <a:gd name="T11" fmla="*/ 0 h 212"/>
                <a:gd name="T12" fmla="*/ 0 w 853"/>
                <a:gd name="T13" fmla="*/ 0 h 212"/>
                <a:gd name="T14" fmla="*/ 0 w 853"/>
                <a:gd name="T15" fmla="*/ 0 h 212"/>
                <a:gd name="T16" fmla="*/ 0 w 853"/>
                <a:gd name="T17" fmla="*/ 0 h 212"/>
                <a:gd name="T18" fmla="*/ 0 w 853"/>
                <a:gd name="T19" fmla="*/ 0 h 212"/>
                <a:gd name="T20" fmla="*/ 0 w 853"/>
                <a:gd name="T21" fmla="*/ 0 h 212"/>
                <a:gd name="T22" fmla="*/ 0 w 853"/>
                <a:gd name="T23" fmla="*/ 0 h 212"/>
                <a:gd name="T24" fmla="*/ 0 w 853"/>
                <a:gd name="T25" fmla="*/ 0 h 212"/>
                <a:gd name="T26" fmla="*/ 0 w 853"/>
                <a:gd name="T27" fmla="*/ 0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3"/>
                <a:gd name="T43" fmla="*/ 0 h 212"/>
                <a:gd name="T44" fmla="*/ 853 w 853"/>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3" h="212">
                  <a:moveTo>
                    <a:pt x="853" y="0"/>
                  </a:moveTo>
                  <a:lnTo>
                    <a:pt x="636" y="10"/>
                  </a:lnTo>
                  <a:lnTo>
                    <a:pt x="413" y="63"/>
                  </a:lnTo>
                  <a:lnTo>
                    <a:pt x="249" y="71"/>
                  </a:lnTo>
                  <a:lnTo>
                    <a:pt x="114" y="99"/>
                  </a:lnTo>
                  <a:lnTo>
                    <a:pt x="64" y="170"/>
                  </a:lnTo>
                  <a:lnTo>
                    <a:pt x="0" y="212"/>
                  </a:lnTo>
                  <a:lnTo>
                    <a:pt x="64" y="198"/>
                  </a:lnTo>
                  <a:lnTo>
                    <a:pt x="123" y="117"/>
                  </a:lnTo>
                  <a:lnTo>
                    <a:pt x="304" y="81"/>
                  </a:lnTo>
                  <a:lnTo>
                    <a:pt x="413" y="81"/>
                  </a:lnTo>
                  <a:lnTo>
                    <a:pt x="500" y="63"/>
                  </a:lnTo>
                  <a:lnTo>
                    <a:pt x="649" y="23"/>
                  </a:lnTo>
                  <a:lnTo>
                    <a:pt x="85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255" name="Group 253">
            <a:extLst>
              <a:ext uri="{FF2B5EF4-FFF2-40B4-BE49-F238E27FC236}">
                <a16:creationId xmlns:a16="http://schemas.microsoft.com/office/drawing/2014/main" id="{C672A4BE-A451-4668-90D4-60939AEBEC9F}"/>
              </a:ext>
            </a:extLst>
          </p:cNvPr>
          <p:cNvGrpSpPr>
            <a:grpSpLocks/>
          </p:cNvGrpSpPr>
          <p:nvPr/>
        </p:nvGrpSpPr>
        <p:grpSpPr bwMode="auto">
          <a:xfrm>
            <a:off x="8418513" y="3674844"/>
            <a:ext cx="228600" cy="125413"/>
            <a:chOff x="5325" y="1860"/>
            <a:chExt cx="144" cy="79"/>
          </a:xfrm>
        </p:grpSpPr>
        <p:grpSp>
          <p:nvGrpSpPr>
            <p:cNvPr id="256" name="Group 254">
              <a:extLst>
                <a:ext uri="{FF2B5EF4-FFF2-40B4-BE49-F238E27FC236}">
                  <a16:creationId xmlns:a16="http://schemas.microsoft.com/office/drawing/2014/main" id="{BAFD0315-AD27-415C-AB4B-FEBD5980AA12}"/>
                </a:ext>
              </a:extLst>
            </p:cNvPr>
            <p:cNvGrpSpPr>
              <a:grpSpLocks/>
            </p:cNvGrpSpPr>
            <p:nvPr/>
          </p:nvGrpSpPr>
          <p:grpSpPr bwMode="auto">
            <a:xfrm>
              <a:off x="5325" y="1860"/>
              <a:ext cx="125" cy="63"/>
              <a:chOff x="5325" y="1860"/>
              <a:chExt cx="125" cy="63"/>
            </a:xfrm>
          </p:grpSpPr>
          <p:sp>
            <p:nvSpPr>
              <p:cNvPr id="260" name="Freeform 255">
                <a:extLst>
                  <a:ext uri="{FF2B5EF4-FFF2-40B4-BE49-F238E27FC236}">
                    <a16:creationId xmlns:a16="http://schemas.microsoft.com/office/drawing/2014/main" id="{B9850A03-D3AA-4A11-AD86-39CB551561DA}"/>
                  </a:ext>
                </a:extLst>
              </p:cNvPr>
              <p:cNvSpPr>
                <a:spLocks/>
              </p:cNvSpPr>
              <p:nvPr/>
            </p:nvSpPr>
            <p:spPr bwMode="auto">
              <a:xfrm>
                <a:off x="5325" y="1860"/>
                <a:ext cx="125" cy="63"/>
              </a:xfrm>
              <a:custGeom>
                <a:avLst/>
                <a:gdLst>
                  <a:gd name="T0" fmla="*/ 0 w 751"/>
                  <a:gd name="T1" fmla="*/ 0 h 379"/>
                  <a:gd name="T2" fmla="*/ 0 w 751"/>
                  <a:gd name="T3" fmla="*/ 0 h 379"/>
                  <a:gd name="T4" fmla="*/ 0 w 751"/>
                  <a:gd name="T5" fmla="*/ 0 h 379"/>
                  <a:gd name="T6" fmla="*/ 0 w 751"/>
                  <a:gd name="T7" fmla="*/ 0 h 379"/>
                  <a:gd name="T8" fmla="*/ 0 w 751"/>
                  <a:gd name="T9" fmla="*/ 0 h 379"/>
                  <a:gd name="T10" fmla="*/ 0 w 751"/>
                  <a:gd name="T11" fmla="*/ 0 h 379"/>
                  <a:gd name="T12" fmla="*/ 0 w 751"/>
                  <a:gd name="T13" fmla="*/ 0 h 379"/>
                  <a:gd name="T14" fmla="*/ 0 w 751"/>
                  <a:gd name="T15" fmla="*/ 0 h 379"/>
                  <a:gd name="T16" fmla="*/ 0 w 751"/>
                  <a:gd name="T17" fmla="*/ 0 h 379"/>
                  <a:gd name="T18" fmla="*/ 0 w 751"/>
                  <a:gd name="T19" fmla="*/ 0 h 379"/>
                  <a:gd name="T20" fmla="*/ 0 w 751"/>
                  <a:gd name="T21" fmla="*/ 0 h 379"/>
                  <a:gd name="T22" fmla="*/ 0 w 751"/>
                  <a:gd name="T23" fmla="*/ 0 h 379"/>
                  <a:gd name="T24" fmla="*/ 0 w 751"/>
                  <a:gd name="T25" fmla="*/ 0 h 379"/>
                  <a:gd name="T26" fmla="*/ 0 w 751"/>
                  <a:gd name="T27" fmla="*/ 0 h 379"/>
                  <a:gd name="T28" fmla="*/ 0 w 751"/>
                  <a:gd name="T29" fmla="*/ 0 h 379"/>
                  <a:gd name="T30" fmla="*/ 0 w 751"/>
                  <a:gd name="T31" fmla="*/ 0 h 379"/>
                  <a:gd name="T32" fmla="*/ 0 w 751"/>
                  <a:gd name="T33" fmla="*/ 0 h 379"/>
                  <a:gd name="T34" fmla="*/ 0 w 751"/>
                  <a:gd name="T35" fmla="*/ 0 h 379"/>
                  <a:gd name="T36" fmla="*/ 0 w 751"/>
                  <a:gd name="T37" fmla="*/ 0 h 379"/>
                  <a:gd name="T38" fmla="*/ 0 w 751"/>
                  <a:gd name="T39" fmla="*/ 0 h 379"/>
                  <a:gd name="T40" fmla="*/ 0 w 751"/>
                  <a:gd name="T41" fmla="*/ 0 h 379"/>
                  <a:gd name="T42" fmla="*/ 0 w 751"/>
                  <a:gd name="T43" fmla="*/ 0 h 379"/>
                  <a:gd name="T44" fmla="*/ 0 w 751"/>
                  <a:gd name="T45" fmla="*/ 0 h 379"/>
                  <a:gd name="T46" fmla="*/ 0 w 751"/>
                  <a:gd name="T47" fmla="*/ 0 h 379"/>
                  <a:gd name="T48" fmla="*/ 0 w 751"/>
                  <a:gd name="T49" fmla="*/ 0 h 379"/>
                  <a:gd name="T50" fmla="*/ 0 w 751"/>
                  <a:gd name="T51" fmla="*/ 0 h 379"/>
                  <a:gd name="T52" fmla="*/ 0 w 751"/>
                  <a:gd name="T53" fmla="*/ 0 h 379"/>
                  <a:gd name="T54" fmla="*/ 0 w 751"/>
                  <a:gd name="T55" fmla="*/ 0 h 379"/>
                  <a:gd name="T56" fmla="*/ 0 w 751"/>
                  <a:gd name="T57" fmla="*/ 0 h 379"/>
                  <a:gd name="T58" fmla="*/ 0 w 751"/>
                  <a:gd name="T59" fmla="*/ 0 h 379"/>
                  <a:gd name="T60" fmla="*/ 0 w 751"/>
                  <a:gd name="T61" fmla="*/ 0 h 379"/>
                  <a:gd name="T62" fmla="*/ 0 w 751"/>
                  <a:gd name="T63" fmla="*/ 0 h 379"/>
                  <a:gd name="T64" fmla="*/ 0 w 751"/>
                  <a:gd name="T65" fmla="*/ 0 h 379"/>
                  <a:gd name="T66" fmla="*/ 0 w 751"/>
                  <a:gd name="T67" fmla="*/ 0 h 379"/>
                  <a:gd name="T68" fmla="*/ 0 w 751"/>
                  <a:gd name="T69" fmla="*/ 0 h 379"/>
                  <a:gd name="T70" fmla="*/ 0 w 751"/>
                  <a:gd name="T71" fmla="*/ 0 h 379"/>
                  <a:gd name="T72" fmla="*/ 0 w 751"/>
                  <a:gd name="T73" fmla="*/ 0 h 379"/>
                  <a:gd name="T74" fmla="*/ 0 w 751"/>
                  <a:gd name="T75" fmla="*/ 0 h 379"/>
                  <a:gd name="T76" fmla="*/ 0 w 751"/>
                  <a:gd name="T77" fmla="*/ 0 h 379"/>
                  <a:gd name="T78" fmla="*/ 0 w 751"/>
                  <a:gd name="T79" fmla="*/ 0 h 379"/>
                  <a:gd name="T80" fmla="*/ 0 w 751"/>
                  <a:gd name="T81" fmla="*/ 0 h 379"/>
                  <a:gd name="T82" fmla="*/ 0 w 751"/>
                  <a:gd name="T83" fmla="*/ 0 h 379"/>
                  <a:gd name="T84" fmla="*/ 0 w 751"/>
                  <a:gd name="T85" fmla="*/ 0 h 379"/>
                  <a:gd name="T86" fmla="*/ 0 w 751"/>
                  <a:gd name="T87" fmla="*/ 0 h 379"/>
                  <a:gd name="T88" fmla="*/ 0 w 751"/>
                  <a:gd name="T89" fmla="*/ 0 h 379"/>
                  <a:gd name="T90" fmla="*/ 0 w 751"/>
                  <a:gd name="T91" fmla="*/ 0 h 379"/>
                  <a:gd name="T92" fmla="*/ 0 w 751"/>
                  <a:gd name="T93" fmla="*/ 0 h 379"/>
                  <a:gd name="T94" fmla="*/ 0 w 751"/>
                  <a:gd name="T95" fmla="*/ 0 h 379"/>
                  <a:gd name="T96" fmla="*/ 0 w 751"/>
                  <a:gd name="T97" fmla="*/ 0 h 379"/>
                  <a:gd name="T98" fmla="*/ 0 w 751"/>
                  <a:gd name="T99" fmla="*/ 0 h 379"/>
                  <a:gd name="T100" fmla="*/ 0 w 751"/>
                  <a:gd name="T101" fmla="*/ 0 h 379"/>
                  <a:gd name="T102" fmla="*/ 0 w 751"/>
                  <a:gd name="T103" fmla="*/ 0 h 379"/>
                  <a:gd name="T104" fmla="*/ 0 w 751"/>
                  <a:gd name="T105" fmla="*/ 0 h 379"/>
                  <a:gd name="T106" fmla="*/ 0 w 751"/>
                  <a:gd name="T107" fmla="*/ 0 h 379"/>
                  <a:gd name="T108" fmla="*/ 0 w 751"/>
                  <a:gd name="T109" fmla="*/ 0 h 379"/>
                  <a:gd name="T110" fmla="*/ 0 w 751"/>
                  <a:gd name="T111" fmla="*/ 0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1"/>
                  <a:gd name="T169" fmla="*/ 0 h 379"/>
                  <a:gd name="T170" fmla="*/ 751 w 751"/>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1" h="379">
                    <a:moveTo>
                      <a:pt x="679" y="379"/>
                    </a:moveTo>
                    <a:lnTo>
                      <a:pt x="639" y="370"/>
                    </a:lnTo>
                    <a:lnTo>
                      <a:pt x="600" y="352"/>
                    </a:lnTo>
                    <a:lnTo>
                      <a:pt x="564" y="344"/>
                    </a:lnTo>
                    <a:lnTo>
                      <a:pt x="502" y="353"/>
                    </a:lnTo>
                    <a:lnTo>
                      <a:pt x="457" y="352"/>
                    </a:lnTo>
                    <a:lnTo>
                      <a:pt x="425" y="341"/>
                    </a:lnTo>
                    <a:lnTo>
                      <a:pt x="399" y="332"/>
                    </a:lnTo>
                    <a:lnTo>
                      <a:pt x="373" y="320"/>
                    </a:lnTo>
                    <a:lnTo>
                      <a:pt x="346" y="295"/>
                    </a:lnTo>
                    <a:lnTo>
                      <a:pt x="324" y="273"/>
                    </a:lnTo>
                    <a:lnTo>
                      <a:pt x="288" y="246"/>
                    </a:lnTo>
                    <a:lnTo>
                      <a:pt x="238" y="254"/>
                    </a:lnTo>
                    <a:lnTo>
                      <a:pt x="208" y="256"/>
                    </a:lnTo>
                    <a:lnTo>
                      <a:pt x="190" y="251"/>
                    </a:lnTo>
                    <a:lnTo>
                      <a:pt x="182" y="243"/>
                    </a:lnTo>
                    <a:lnTo>
                      <a:pt x="176" y="228"/>
                    </a:lnTo>
                    <a:lnTo>
                      <a:pt x="180" y="215"/>
                    </a:lnTo>
                    <a:lnTo>
                      <a:pt x="190" y="200"/>
                    </a:lnTo>
                    <a:lnTo>
                      <a:pt x="208" y="193"/>
                    </a:lnTo>
                    <a:lnTo>
                      <a:pt x="248" y="188"/>
                    </a:lnTo>
                    <a:lnTo>
                      <a:pt x="296" y="171"/>
                    </a:lnTo>
                    <a:lnTo>
                      <a:pt x="256" y="140"/>
                    </a:lnTo>
                    <a:lnTo>
                      <a:pt x="209" y="121"/>
                    </a:lnTo>
                    <a:lnTo>
                      <a:pt x="168" y="124"/>
                    </a:lnTo>
                    <a:lnTo>
                      <a:pt x="121" y="121"/>
                    </a:lnTo>
                    <a:lnTo>
                      <a:pt x="93" y="131"/>
                    </a:lnTo>
                    <a:lnTo>
                      <a:pt x="54" y="132"/>
                    </a:lnTo>
                    <a:lnTo>
                      <a:pt x="42" y="121"/>
                    </a:lnTo>
                    <a:lnTo>
                      <a:pt x="39" y="105"/>
                    </a:lnTo>
                    <a:lnTo>
                      <a:pt x="18" y="106"/>
                    </a:lnTo>
                    <a:lnTo>
                      <a:pt x="6" y="103"/>
                    </a:lnTo>
                    <a:lnTo>
                      <a:pt x="0" y="87"/>
                    </a:lnTo>
                    <a:lnTo>
                      <a:pt x="4" y="74"/>
                    </a:lnTo>
                    <a:lnTo>
                      <a:pt x="15" y="68"/>
                    </a:lnTo>
                    <a:lnTo>
                      <a:pt x="36" y="56"/>
                    </a:lnTo>
                    <a:lnTo>
                      <a:pt x="52" y="44"/>
                    </a:lnTo>
                    <a:lnTo>
                      <a:pt x="71" y="34"/>
                    </a:lnTo>
                    <a:lnTo>
                      <a:pt x="93" y="27"/>
                    </a:lnTo>
                    <a:lnTo>
                      <a:pt x="112" y="27"/>
                    </a:lnTo>
                    <a:lnTo>
                      <a:pt x="203" y="9"/>
                    </a:lnTo>
                    <a:lnTo>
                      <a:pt x="222" y="4"/>
                    </a:lnTo>
                    <a:lnTo>
                      <a:pt x="244" y="0"/>
                    </a:lnTo>
                    <a:lnTo>
                      <a:pt x="267" y="4"/>
                    </a:lnTo>
                    <a:lnTo>
                      <a:pt x="295" y="13"/>
                    </a:lnTo>
                    <a:lnTo>
                      <a:pt x="373" y="56"/>
                    </a:lnTo>
                    <a:lnTo>
                      <a:pt x="410" y="64"/>
                    </a:lnTo>
                    <a:lnTo>
                      <a:pt x="443" y="71"/>
                    </a:lnTo>
                    <a:lnTo>
                      <a:pt x="469" y="87"/>
                    </a:lnTo>
                    <a:lnTo>
                      <a:pt x="484" y="108"/>
                    </a:lnTo>
                    <a:lnTo>
                      <a:pt x="549" y="153"/>
                    </a:lnTo>
                    <a:lnTo>
                      <a:pt x="578" y="174"/>
                    </a:lnTo>
                    <a:lnTo>
                      <a:pt x="617" y="215"/>
                    </a:lnTo>
                    <a:lnTo>
                      <a:pt x="641" y="227"/>
                    </a:lnTo>
                    <a:lnTo>
                      <a:pt x="751" y="232"/>
                    </a:lnTo>
                    <a:lnTo>
                      <a:pt x="679" y="379"/>
                    </a:lnTo>
                    <a:close/>
                  </a:path>
                </a:pathLst>
              </a:custGeom>
              <a:solidFill>
                <a:srgbClr val="FFC080"/>
              </a:solidFill>
              <a:ln w="1588">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1" name="Freeform 256">
                <a:extLst>
                  <a:ext uri="{FF2B5EF4-FFF2-40B4-BE49-F238E27FC236}">
                    <a16:creationId xmlns:a16="http://schemas.microsoft.com/office/drawing/2014/main" id="{84F2CAF3-FEAA-4C42-B236-9520910A4BA5}"/>
                  </a:ext>
                </a:extLst>
              </p:cNvPr>
              <p:cNvSpPr>
                <a:spLocks/>
              </p:cNvSpPr>
              <p:nvPr/>
            </p:nvSpPr>
            <p:spPr bwMode="auto">
              <a:xfrm>
                <a:off x="5374" y="1888"/>
                <a:ext cx="29" cy="7"/>
              </a:xfrm>
              <a:custGeom>
                <a:avLst/>
                <a:gdLst>
                  <a:gd name="T0" fmla="*/ 0 w 179"/>
                  <a:gd name="T1" fmla="*/ 0 h 43"/>
                  <a:gd name="T2" fmla="*/ 0 w 179"/>
                  <a:gd name="T3" fmla="*/ 0 h 43"/>
                  <a:gd name="T4" fmla="*/ 0 w 179"/>
                  <a:gd name="T5" fmla="*/ 0 h 43"/>
                  <a:gd name="T6" fmla="*/ 0 w 179"/>
                  <a:gd name="T7" fmla="*/ 0 h 43"/>
                  <a:gd name="T8" fmla="*/ 0 w 179"/>
                  <a:gd name="T9" fmla="*/ 0 h 43"/>
                  <a:gd name="T10" fmla="*/ 0 w 179"/>
                  <a:gd name="T11" fmla="*/ 0 h 43"/>
                  <a:gd name="T12" fmla="*/ 0 w 179"/>
                  <a:gd name="T13" fmla="*/ 0 h 43"/>
                  <a:gd name="T14" fmla="*/ 0 w 179"/>
                  <a:gd name="T15" fmla="*/ 0 h 43"/>
                  <a:gd name="T16" fmla="*/ 0 w 179"/>
                  <a:gd name="T17" fmla="*/ 0 h 43"/>
                  <a:gd name="T18" fmla="*/ 0 w 179"/>
                  <a:gd name="T19" fmla="*/ 0 h 43"/>
                  <a:gd name="T20" fmla="*/ 0 w 179"/>
                  <a:gd name="T21" fmla="*/ 0 h 43"/>
                  <a:gd name="T22" fmla="*/ 0 w 179"/>
                  <a:gd name="T23" fmla="*/ 0 h 43"/>
                  <a:gd name="T24" fmla="*/ 0 w 179"/>
                  <a:gd name="T25" fmla="*/ 0 h 43"/>
                  <a:gd name="T26" fmla="*/ 0 w 179"/>
                  <a:gd name="T27" fmla="*/ 0 h 43"/>
                  <a:gd name="T28" fmla="*/ 0 w 179"/>
                  <a:gd name="T29" fmla="*/ 0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9"/>
                  <a:gd name="T46" fmla="*/ 0 h 43"/>
                  <a:gd name="T47" fmla="*/ 179 w 179"/>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9" h="43">
                    <a:moveTo>
                      <a:pt x="0" y="0"/>
                    </a:moveTo>
                    <a:lnTo>
                      <a:pt x="6" y="11"/>
                    </a:lnTo>
                    <a:lnTo>
                      <a:pt x="38" y="10"/>
                    </a:lnTo>
                    <a:lnTo>
                      <a:pt x="50" y="16"/>
                    </a:lnTo>
                    <a:lnTo>
                      <a:pt x="76" y="29"/>
                    </a:lnTo>
                    <a:lnTo>
                      <a:pt x="112" y="37"/>
                    </a:lnTo>
                    <a:lnTo>
                      <a:pt x="150" y="38"/>
                    </a:lnTo>
                    <a:lnTo>
                      <a:pt x="179" y="43"/>
                    </a:lnTo>
                    <a:lnTo>
                      <a:pt x="155" y="34"/>
                    </a:lnTo>
                    <a:lnTo>
                      <a:pt x="125" y="29"/>
                    </a:lnTo>
                    <a:lnTo>
                      <a:pt x="105" y="29"/>
                    </a:lnTo>
                    <a:lnTo>
                      <a:pt x="76" y="21"/>
                    </a:lnTo>
                    <a:lnTo>
                      <a:pt x="53" y="8"/>
                    </a:lnTo>
                    <a:lnTo>
                      <a:pt x="43" y="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2" name="Freeform 257">
                <a:extLst>
                  <a:ext uri="{FF2B5EF4-FFF2-40B4-BE49-F238E27FC236}">
                    <a16:creationId xmlns:a16="http://schemas.microsoft.com/office/drawing/2014/main" id="{B02CA765-E321-4253-89D6-2BEF695E457E}"/>
                  </a:ext>
                </a:extLst>
              </p:cNvPr>
              <p:cNvSpPr>
                <a:spLocks/>
              </p:cNvSpPr>
              <p:nvPr/>
            </p:nvSpPr>
            <p:spPr bwMode="auto">
              <a:xfrm>
                <a:off x="5362" y="1894"/>
                <a:ext cx="4" cy="4"/>
              </a:xfrm>
              <a:custGeom>
                <a:avLst/>
                <a:gdLst>
                  <a:gd name="T0" fmla="*/ 0 w 20"/>
                  <a:gd name="T1" fmla="*/ 0 h 24"/>
                  <a:gd name="T2" fmla="*/ 0 w 20"/>
                  <a:gd name="T3" fmla="*/ 0 h 24"/>
                  <a:gd name="T4" fmla="*/ 0 w 20"/>
                  <a:gd name="T5" fmla="*/ 0 h 24"/>
                  <a:gd name="T6" fmla="*/ 0 w 20"/>
                  <a:gd name="T7" fmla="*/ 0 h 24"/>
                  <a:gd name="T8" fmla="*/ 0 w 20"/>
                  <a:gd name="T9" fmla="*/ 0 h 24"/>
                  <a:gd name="T10" fmla="*/ 0 w 20"/>
                  <a:gd name="T11" fmla="*/ 0 h 24"/>
                  <a:gd name="T12" fmla="*/ 0 w 20"/>
                  <a:gd name="T13" fmla="*/ 0 h 24"/>
                  <a:gd name="T14" fmla="*/ 0 60000 65536"/>
                  <a:gd name="T15" fmla="*/ 0 60000 65536"/>
                  <a:gd name="T16" fmla="*/ 0 60000 65536"/>
                  <a:gd name="T17" fmla="*/ 0 60000 65536"/>
                  <a:gd name="T18" fmla="*/ 0 60000 65536"/>
                  <a:gd name="T19" fmla="*/ 0 60000 65536"/>
                  <a:gd name="T20" fmla="*/ 0 60000 65536"/>
                  <a:gd name="T21" fmla="*/ 0 w 20"/>
                  <a:gd name="T22" fmla="*/ 0 h 24"/>
                  <a:gd name="T23" fmla="*/ 20 w 2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4">
                    <a:moveTo>
                      <a:pt x="4" y="0"/>
                    </a:moveTo>
                    <a:lnTo>
                      <a:pt x="12" y="6"/>
                    </a:lnTo>
                    <a:lnTo>
                      <a:pt x="9" y="15"/>
                    </a:lnTo>
                    <a:lnTo>
                      <a:pt x="0" y="24"/>
                    </a:lnTo>
                    <a:lnTo>
                      <a:pt x="17" y="18"/>
                    </a:lnTo>
                    <a:lnTo>
                      <a:pt x="20" y="8"/>
                    </a:lnTo>
                    <a:lnTo>
                      <a:pt x="4"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3" name="Freeform 258">
                <a:extLst>
                  <a:ext uri="{FF2B5EF4-FFF2-40B4-BE49-F238E27FC236}">
                    <a16:creationId xmlns:a16="http://schemas.microsoft.com/office/drawing/2014/main" id="{AEF182B0-F837-4A54-A7E9-1308E3C42BAB}"/>
                  </a:ext>
                </a:extLst>
              </p:cNvPr>
              <p:cNvSpPr>
                <a:spLocks/>
              </p:cNvSpPr>
              <p:nvPr/>
            </p:nvSpPr>
            <p:spPr bwMode="auto">
              <a:xfrm>
                <a:off x="5331" y="1869"/>
                <a:ext cx="17" cy="8"/>
              </a:xfrm>
              <a:custGeom>
                <a:avLst/>
                <a:gdLst>
                  <a:gd name="T0" fmla="*/ 0 w 104"/>
                  <a:gd name="T1" fmla="*/ 0 h 48"/>
                  <a:gd name="T2" fmla="*/ 0 w 104"/>
                  <a:gd name="T3" fmla="*/ 0 h 48"/>
                  <a:gd name="T4" fmla="*/ 0 w 104"/>
                  <a:gd name="T5" fmla="*/ 0 h 48"/>
                  <a:gd name="T6" fmla="*/ 0 w 104"/>
                  <a:gd name="T7" fmla="*/ 0 h 48"/>
                  <a:gd name="T8" fmla="*/ 0 w 104"/>
                  <a:gd name="T9" fmla="*/ 0 h 48"/>
                  <a:gd name="T10" fmla="*/ 0 w 104"/>
                  <a:gd name="T11" fmla="*/ 0 h 48"/>
                  <a:gd name="T12" fmla="*/ 0 w 104"/>
                  <a:gd name="T13" fmla="*/ 0 h 48"/>
                  <a:gd name="T14" fmla="*/ 0 w 104"/>
                  <a:gd name="T15" fmla="*/ 0 h 48"/>
                  <a:gd name="T16" fmla="*/ 0 w 104"/>
                  <a:gd name="T17" fmla="*/ 0 h 48"/>
                  <a:gd name="T18" fmla="*/ 0 w 104"/>
                  <a:gd name="T19" fmla="*/ 0 h 48"/>
                  <a:gd name="T20" fmla="*/ 0 w 104"/>
                  <a:gd name="T21" fmla="*/ 0 h 48"/>
                  <a:gd name="T22" fmla="*/ 0 w 104"/>
                  <a:gd name="T23" fmla="*/ 0 h 48"/>
                  <a:gd name="T24" fmla="*/ 0 w 104"/>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0" y="45"/>
                    </a:moveTo>
                    <a:lnTo>
                      <a:pt x="11" y="48"/>
                    </a:lnTo>
                    <a:lnTo>
                      <a:pt x="25" y="33"/>
                    </a:lnTo>
                    <a:lnTo>
                      <a:pt x="46" y="25"/>
                    </a:lnTo>
                    <a:lnTo>
                      <a:pt x="56" y="14"/>
                    </a:lnTo>
                    <a:lnTo>
                      <a:pt x="66" y="9"/>
                    </a:lnTo>
                    <a:lnTo>
                      <a:pt x="89" y="4"/>
                    </a:lnTo>
                    <a:lnTo>
                      <a:pt x="104" y="1"/>
                    </a:lnTo>
                    <a:lnTo>
                      <a:pt x="84" y="0"/>
                    </a:lnTo>
                    <a:lnTo>
                      <a:pt x="58" y="4"/>
                    </a:lnTo>
                    <a:lnTo>
                      <a:pt x="49" y="12"/>
                    </a:lnTo>
                    <a:lnTo>
                      <a:pt x="37" y="20"/>
                    </a:lnTo>
                    <a:lnTo>
                      <a:pt x="0" y="4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4" name="Freeform 259">
                <a:extLst>
                  <a:ext uri="{FF2B5EF4-FFF2-40B4-BE49-F238E27FC236}">
                    <a16:creationId xmlns:a16="http://schemas.microsoft.com/office/drawing/2014/main" id="{444F2CE5-C40C-4C37-AB96-73E5C3800266}"/>
                  </a:ext>
                </a:extLst>
              </p:cNvPr>
              <p:cNvSpPr>
                <a:spLocks/>
              </p:cNvSpPr>
              <p:nvPr/>
            </p:nvSpPr>
            <p:spPr bwMode="auto">
              <a:xfrm>
                <a:off x="5357" y="1866"/>
                <a:ext cx="27" cy="7"/>
              </a:xfrm>
              <a:custGeom>
                <a:avLst/>
                <a:gdLst>
                  <a:gd name="T0" fmla="*/ 0 w 166"/>
                  <a:gd name="T1" fmla="*/ 0 h 42"/>
                  <a:gd name="T2" fmla="*/ 0 w 166"/>
                  <a:gd name="T3" fmla="*/ 0 h 42"/>
                  <a:gd name="T4" fmla="*/ 0 w 166"/>
                  <a:gd name="T5" fmla="*/ 0 h 42"/>
                  <a:gd name="T6" fmla="*/ 0 w 166"/>
                  <a:gd name="T7" fmla="*/ 0 h 42"/>
                  <a:gd name="T8" fmla="*/ 0 w 166"/>
                  <a:gd name="T9" fmla="*/ 0 h 42"/>
                  <a:gd name="T10" fmla="*/ 0 w 166"/>
                  <a:gd name="T11" fmla="*/ 0 h 42"/>
                  <a:gd name="T12" fmla="*/ 0 w 166"/>
                  <a:gd name="T13" fmla="*/ 0 h 42"/>
                  <a:gd name="T14" fmla="*/ 0 w 166"/>
                  <a:gd name="T15" fmla="*/ 0 h 42"/>
                  <a:gd name="T16" fmla="*/ 0 w 166"/>
                  <a:gd name="T17" fmla="*/ 0 h 42"/>
                  <a:gd name="T18" fmla="*/ 0 w 166"/>
                  <a:gd name="T19" fmla="*/ 0 h 42"/>
                  <a:gd name="T20" fmla="*/ 0 w 166"/>
                  <a:gd name="T21" fmla="*/ 0 h 42"/>
                  <a:gd name="T22" fmla="*/ 0 w 166"/>
                  <a:gd name="T23" fmla="*/ 0 h 42"/>
                  <a:gd name="T24" fmla="*/ 0 w 166"/>
                  <a:gd name="T25" fmla="*/ 0 h 42"/>
                  <a:gd name="T26" fmla="*/ 0 w 166"/>
                  <a:gd name="T27" fmla="*/ 0 h 42"/>
                  <a:gd name="T28" fmla="*/ 0 w 166"/>
                  <a:gd name="T29" fmla="*/ 0 h 42"/>
                  <a:gd name="T30" fmla="*/ 0 w 166"/>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6"/>
                  <a:gd name="T49" fmla="*/ 0 h 42"/>
                  <a:gd name="T50" fmla="*/ 166 w 166"/>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6" h="42">
                    <a:moveTo>
                      <a:pt x="0" y="10"/>
                    </a:moveTo>
                    <a:lnTo>
                      <a:pt x="35" y="6"/>
                    </a:lnTo>
                    <a:lnTo>
                      <a:pt x="55" y="0"/>
                    </a:lnTo>
                    <a:lnTo>
                      <a:pt x="63" y="0"/>
                    </a:lnTo>
                    <a:lnTo>
                      <a:pt x="85" y="5"/>
                    </a:lnTo>
                    <a:lnTo>
                      <a:pt x="94" y="14"/>
                    </a:lnTo>
                    <a:lnTo>
                      <a:pt x="111" y="23"/>
                    </a:lnTo>
                    <a:lnTo>
                      <a:pt x="143" y="36"/>
                    </a:lnTo>
                    <a:lnTo>
                      <a:pt x="166" y="36"/>
                    </a:lnTo>
                    <a:lnTo>
                      <a:pt x="142" y="42"/>
                    </a:lnTo>
                    <a:lnTo>
                      <a:pt x="126" y="39"/>
                    </a:lnTo>
                    <a:lnTo>
                      <a:pt x="91" y="22"/>
                    </a:lnTo>
                    <a:lnTo>
                      <a:pt x="79" y="10"/>
                    </a:lnTo>
                    <a:lnTo>
                      <a:pt x="55" y="8"/>
                    </a:lnTo>
                    <a:lnTo>
                      <a:pt x="35" y="10"/>
                    </a:lnTo>
                    <a:lnTo>
                      <a:pt x="0" y="1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5" name="Freeform 260">
                <a:extLst>
                  <a:ext uri="{FF2B5EF4-FFF2-40B4-BE49-F238E27FC236}">
                    <a16:creationId xmlns:a16="http://schemas.microsoft.com/office/drawing/2014/main" id="{DEFFD67B-A26C-4718-9D11-F5463CF77B1F}"/>
                  </a:ext>
                </a:extLst>
              </p:cNvPr>
              <p:cNvSpPr>
                <a:spLocks/>
              </p:cNvSpPr>
              <p:nvPr/>
            </p:nvSpPr>
            <p:spPr bwMode="auto">
              <a:xfrm>
                <a:off x="5335" y="1874"/>
                <a:ext cx="6" cy="5"/>
              </a:xfrm>
              <a:custGeom>
                <a:avLst/>
                <a:gdLst>
                  <a:gd name="T0" fmla="*/ 0 w 33"/>
                  <a:gd name="T1" fmla="*/ 0 h 30"/>
                  <a:gd name="T2" fmla="*/ 0 w 33"/>
                  <a:gd name="T3" fmla="*/ 0 h 30"/>
                  <a:gd name="T4" fmla="*/ 0 w 33"/>
                  <a:gd name="T5" fmla="*/ 0 h 30"/>
                  <a:gd name="T6" fmla="*/ 0 w 33"/>
                  <a:gd name="T7" fmla="*/ 0 h 30"/>
                  <a:gd name="T8" fmla="*/ 0 w 33"/>
                  <a:gd name="T9" fmla="*/ 0 h 30"/>
                  <a:gd name="T10" fmla="*/ 0 w 33"/>
                  <a:gd name="T11" fmla="*/ 0 h 30"/>
                  <a:gd name="T12" fmla="*/ 0 60000 65536"/>
                  <a:gd name="T13" fmla="*/ 0 60000 65536"/>
                  <a:gd name="T14" fmla="*/ 0 60000 65536"/>
                  <a:gd name="T15" fmla="*/ 0 60000 65536"/>
                  <a:gd name="T16" fmla="*/ 0 60000 65536"/>
                  <a:gd name="T17" fmla="*/ 0 60000 65536"/>
                  <a:gd name="T18" fmla="*/ 0 w 33"/>
                  <a:gd name="T19" fmla="*/ 0 h 30"/>
                  <a:gd name="T20" fmla="*/ 33 w 33"/>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3" h="30">
                    <a:moveTo>
                      <a:pt x="25" y="0"/>
                    </a:moveTo>
                    <a:lnTo>
                      <a:pt x="33" y="11"/>
                    </a:lnTo>
                    <a:lnTo>
                      <a:pt x="23" y="24"/>
                    </a:lnTo>
                    <a:lnTo>
                      <a:pt x="0" y="30"/>
                    </a:lnTo>
                    <a:lnTo>
                      <a:pt x="25" y="15"/>
                    </a:lnTo>
                    <a:lnTo>
                      <a:pt x="25"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6" name="Freeform 261">
                <a:extLst>
                  <a:ext uri="{FF2B5EF4-FFF2-40B4-BE49-F238E27FC236}">
                    <a16:creationId xmlns:a16="http://schemas.microsoft.com/office/drawing/2014/main" id="{872DBBBD-5F84-4A44-9DB1-C7FEA708B49F}"/>
                  </a:ext>
                </a:extLst>
              </p:cNvPr>
              <p:cNvSpPr>
                <a:spLocks/>
              </p:cNvSpPr>
              <p:nvPr/>
            </p:nvSpPr>
            <p:spPr bwMode="auto">
              <a:xfrm>
                <a:off x="5329" y="1870"/>
                <a:ext cx="6" cy="4"/>
              </a:xfrm>
              <a:custGeom>
                <a:avLst/>
                <a:gdLst>
                  <a:gd name="T0" fmla="*/ 0 w 33"/>
                  <a:gd name="T1" fmla="*/ 0 h 28"/>
                  <a:gd name="T2" fmla="*/ 0 w 33"/>
                  <a:gd name="T3" fmla="*/ 0 h 28"/>
                  <a:gd name="T4" fmla="*/ 0 w 33"/>
                  <a:gd name="T5" fmla="*/ 0 h 28"/>
                  <a:gd name="T6" fmla="*/ 0 w 33"/>
                  <a:gd name="T7" fmla="*/ 0 h 28"/>
                  <a:gd name="T8" fmla="*/ 0 w 33"/>
                  <a:gd name="T9" fmla="*/ 0 h 28"/>
                  <a:gd name="T10" fmla="*/ 0 w 33"/>
                  <a:gd name="T11" fmla="*/ 0 h 28"/>
                  <a:gd name="T12" fmla="*/ 0 60000 65536"/>
                  <a:gd name="T13" fmla="*/ 0 60000 65536"/>
                  <a:gd name="T14" fmla="*/ 0 60000 65536"/>
                  <a:gd name="T15" fmla="*/ 0 60000 65536"/>
                  <a:gd name="T16" fmla="*/ 0 60000 65536"/>
                  <a:gd name="T17" fmla="*/ 0 60000 65536"/>
                  <a:gd name="T18" fmla="*/ 0 w 33"/>
                  <a:gd name="T19" fmla="*/ 0 h 28"/>
                  <a:gd name="T20" fmla="*/ 33 w 3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3" h="28">
                    <a:moveTo>
                      <a:pt x="33" y="16"/>
                    </a:moveTo>
                    <a:lnTo>
                      <a:pt x="25" y="0"/>
                    </a:lnTo>
                    <a:lnTo>
                      <a:pt x="24" y="13"/>
                    </a:lnTo>
                    <a:lnTo>
                      <a:pt x="0" y="26"/>
                    </a:lnTo>
                    <a:lnTo>
                      <a:pt x="3" y="28"/>
                    </a:lnTo>
                    <a:lnTo>
                      <a:pt x="33" y="16"/>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7" name="Freeform 262">
                <a:extLst>
                  <a:ext uri="{FF2B5EF4-FFF2-40B4-BE49-F238E27FC236}">
                    <a16:creationId xmlns:a16="http://schemas.microsoft.com/office/drawing/2014/main" id="{72166378-FEF8-41A9-BD6B-8785435A26D7}"/>
                  </a:ext>
                </a:extLst>
              </p:cNvPr>
              <p:cNvSpPr>
                <a:spLocks/>
              </p:cNvSpPr>
              <p:nvPr/>
            </p:nvSpPr>
            <p:spPr bwMode="auto">
              <a:xfrm>
                <a:off x="5399" y="1876"/>
                <a:ext cx="6" cy="7"/>
              </a:xfrm>
              <a:custGeom>
                <a:avLst/>
                <a:gdLst>
                  <a:gd name="T0" fmla="*/ 0 w 37"/>
                  <a:gd name="T1" fmla="*/ 0 h 42"/>
                  <a:gd name="T2" fmla="*/ 0 w 37"/>
                  <a:gd name="T3" fmla="*/ 0 h 42"/>
                  <a:gd name="T4" fmla="*/ 0 w 37"/>
                  <a:gd name="T5" fmla="*/ 0 h 42"/>
                  <a:gd name="T6" fmla="*/ 0 w 37"/>
                  <a:gd name="T7" fmla="*/ 0 h 42"/>
                  <a:gd name="T8" fmla="*/ 0 w 37"/>
                  <a:gd name="T9" fmla="*/ 0 h 42"/>
                  <a:gd name="T10" fmla="*/ 0 60000 65536"/>
                  <a:gd name="T11" fmla="*/ 0 60000 65536"/>
                  <a:gd name="T12" fmla="*/ 0 60000 65536"/>
                  <a:gd name="T13" fmla="*/ 0 60000 65536"/>
                  <a:gd name="T14" fmla="*/ 0 60000 65536"/>
                  <a:gd name="T15" fmla="*/ 0 w 37"/>
                  <a:gd name="T16" fmla="*/ 0 h 42"/>
                  <a:gd name="T17" fmla="*/ 37 w 37"/>
                  <a:gd name="T18" fmla="*/ 42 h 42"/>
                </a:gdLst>
                <a:ahLst/>
                <a:cxnLst>
                  <a:cxn ang="T10">
                    <a:pos x="T0" y="T1"/>
                  </a:cxn>
                  <a:cxn ang="T11">
                    <a:pos x="T2" y="T3"/>
                  </a:cxn>
                  <a:cxn ang="T12">
                    <a:pos x="T4" y="T5"/>
                  </a:cxn>
                  <a:cxn ang="T13">
                    <a:pos x="T6" y="T7"/>
                  </a:cxn>
                  <a:cxn ang="T14">
                    <a:pos x="T8" y="T9"/>
                  </a:cxn>
                </a:cxnLst>
                <a:rect l="T15" t="T16" r="T17" b="T18"/>
                <a:pathLst>
                  <a:path w="37" h="42">
                    <a:moveTo>
                      <a:pt x="0" y="0"/>
                    </a:moveTo>
                    <a:lnTo>
                      <a:pt x="8" y="21"/>
                    </a:lnTo>
                    <a:lnTo>
                      <a:pt x="23" y="39"/>
                    </a:lnTo>
                    <a:lnTo>
                      <a:pt x="37" y="4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8" name="Freeform 263">
                <a:extLst>
                  <a:ext uri="{FF2B5EF4-FFF2-40B4-BE49-F238E27FC236}">
                    <a16:creationId xmlns:a16="http://schemas.microsoft.com/office/drawing/2014/main" id="{C66D5A86-9E6D-424A-ADEE-4861AE2BF2D8}"/>
                  </a:ext>
                </a:extLst>
              </p:cNvPr>
              <p:cNvSpPr>
                <a:spLocks/>
              </p:cNvSpPr>
              <p:nvPr/>
            </p:nvSpPr>
            <p:spPr bwMode="auto">
              <a:xfrm>
                <a:off x="5420" y="1907"/>
                <a:ext cx="9" cy="6"/>
              </a:xfrm>
              <a:custGeom>
                <a:avLst/>
                <a:gdLst>
                  <a:gd name="T0" fmla="*/ 0 w 50"/>
                  <a:gd name="T1" fmla="*/ 0 h 39"/>
                  <a:gd name="T2" fmla="*/ 0 w 50"/>
                  <a:gd name="T3" fmla="*/ 0 h 39"/>
                  <a:gd name="T4" fmla="*/ 0 w 50"/>
                  <a:gd name="T5" fmla="*/ 0 h 39"/>
                  <a:gd name="T6" fmla="*/ 0 w 50"/>
                  <a:gd name="T7" fmla="*/ 0 h 39"/>
                  <a:gd name="T8" fmla="*/ 0 60000 65536"/>
                  <a:gd name="T9" fmla="*/ 0 60000 65536"/>
                  <a:gd name="T10" fmla="*/ 0 60000 65536"/>
                  <a:gd name="T11" fmla="*/ 0 60000 65536"/>
                  <a:gd name="T12" fmla="*/ 0 w 50"/>
                  <a:gd name="T13" fmla="*/ 0 h 39"/>
                  <a:gd name="T14" fmla="*/ 50 w 50"/>
                  <a:gd name="T15" fmla="*/ 39 h 39"/>
                </a:gdLst>
                <a:ahLst/>
                <a:cxnLst>
                  <a:cxn ang="T8">
                    <a:pos x="T0" y="T1"/>
                  </a:cxn>
                  <a:cxn ang="T9">
                    <a:pos x="T2" y="T3"/>
                  </a:cxn>
                  <a:cxn ang="T10">
                    <a:pos x="T4" y="T5"/>
                  </a:cxn>
                  <a:cxn ang="T11">
                    <a:pos x="T6" y="T7"/>
                  </a:cxn>
                </a:cxnLst>
                <a:rect l="T12" t="T13" r="T14" b="T15"/>
                <a:pathLst>
                  <a:path w="50" h="39">
                    <a:moveTo>
                      <a:pt x="50" y="0"/>
                    </a:moveTo>
                    <a:lnTo>
                      <a:pt x="17" y="14"/>
                    </a:lnTo>
                    <a:lnTo>
                      <a:pt x="0" y="39"/>
                    </a:lnTo>
                    <a:lnTo>
                      <a:pt x="5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257" name="Group 264">
              <a:extLst>
                <a:ext uri="{FF2B5EF4-FFF2-40B4-BE49-F238E27FC236}">
                  <a16:creationId xmlns:a16="http://schemas.microsoft.com/office/drawing/2014/main" id="{BE35ABB0-95C5-4B9C-8B84-EA492180EDFE}"/>
                </a:ext>
              </a:extLst>
            </p:cNvPr>
            <p:cNvGrpSpPr>
              <a:grpSpLocks/>
            </p:cNvGrpSpPr>
            <p:nvPr/>
          </p:nvGrpSpPr>
          <p:grpSpPr bwMode="auto">
            <a:xfrm>
              <a:off x="5432" y="1894"/>
              <a:ext cx="37" cy="45"/>
              <a:chOff x="5432" y="1894"/>
              <a:chExt cx="37" cy="45"/>
            </a:xfrm>
          </p:grpSpPr>
          <p:sp>
            <p:nvSpPr>
              <p:cNvPr id="258" name="Freeform 265">
                <a:extLst>
                  <a:ext uri="{FF2B5EF4-FFF2-40B4-BE49-F238E27FC236}">
                    <a16:creationId xmlns:a16="http://schemas.microsoft.com/office/drawing/2014/main" id="{18C65EBF-F15F-4DBA-98A9-607D99003B51}"/>
                  </a:ext>
                </a:extLst>
              </p:cNvPr>
              <p:cNvSpPr>
                <a:spLocks/>
              </p:cNvSpPr>
              <p:nvPr/>
            </p:nvSpPr>
            <p:spPr bwMode="auto">
              <a:xfrm>
                <a:off x="5432" y="1894"/>
                <a:ext cx="37" cy="45"/>
              </a:xfrm>
              <a:custGeom>
                <a:avLst/>
                <a:gdLst>
                  <a:gd name="T0" fmla="*/ 0 w 219"/>
                  <a:gd name="T1" fmla="*/ 0 h 267"/>
                  <a:gd name="T2" fmla="*/ 0 w 219"/>
                  <a:gd name="T3" fmla="*/ 0 h 267"/>
                  <a:gd name="T4" fmla="*/ 0 w 219"/>
                  <a:gd name="T5" fmla="*/ 0 h 267"/>
                  <a:gd name="T6" fmla="*/ 0 w 219"/>
                  <a:gd name="T7" fmla="*/ 0 h 267"/>
                  <a:gd name="T8" fmla="*/ 0 w 219"/>
                  <a:gd name="T9" fmla="*/ 0 h 267"/>
                  <a:gd name="T10" fmla="*/ 0 w 219"/>
                  <a:gd name="T11" fmla="*/ 0 h 267"/>
                  <a:gd name="T12" fmla="*/ 0 w 219"/>
                  <a:gd name="T13" fmla="*/ 0 h 267"/>
                  <a:gd name="T14" fmla="*/ 0 w 219"/>
                  <a:gd name="T15" fmla="*/ 0 h 267"/>
                  <a:gd name="T16" fmla="*/ 0 w 219"/>
                  <a:gd name="T17" fmla="*/ 0 h 267"/>
                  <a:gd name="T18" fmla="*/ 0 w 219"/>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267"/>
                  <a:gd name="T32" fmla="*/ 219 w 219"/>
                  <a:gd name="T33" fmla="*/ 267 h 2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267">
                    <a:moveTo>
                      <a:pt x="77" y="17"/>
                    </a:moveTo>
                    <a:lnTo>
                      <a:pt x="42" y="55"/>
                    </a:lnTo>
                    <a:lnTo>
                      <a:pt x="26" y="87"/>
                    </a:lnTo>
                    <a:lnTo>
                      <a:pt x="11" y="138"/>
                    </a:lnTo>
                    <a:lnTo>
                      <a:pt x="11" y="167"/>
                    </a:lnTo>
                    <a:lnTo>
                      <a:pt x="0" y="210"/>
                    </a:lnTo>
                    <a:lnTo>
                      <a:pt x="178" y="267"/>
                    </a:lnTo>
                    <a:lnTo>
                      <a:pt x="219" y="0"/>
                    </a:lnTo>
                    <a:lnTo>
                      <a:pt x="146" y="17"/>
                    </a:lnTo>
                    <a:lnTo>
                      <a:pt x="77" y="17"/>
                    </a:lnTo>
                    <a:close/>
                  </a:path>
                </a:pathLst>
              </a:custGeom>
              <a:solidFill>
                <a:srgbClr val="C0C0C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9" name="Freeform 266">
                <a:extLst>
                  <a:ext uri="{FF2B5EF4-FFF2-40B4-BE49-F238E27FC236}">
                    <a16:creationId xmlns:a16="http://schemas.microsoft.com/office/drawing/2014/main" id="{3A4659EC-0D00-4A0E-9D26-8A8F2A58B4B2}"/>
                  </a:ext>
                </a:extLst>
              </p:cNvPr>
              <p:cNvSpPr>
                <a:spLocks/>
              </p:cNvSpPr>
              <p:nvPr/>
            </p:nvSpPr>
            <p:spPr bwMode="auto">
              <a:xfrm>
                <a:off x="5436" y="1898"/>
                <a:ext cx="29" cy="37"/>
              </a:xfrm>
              <a:custGeom>
                <a:avLst/>
                <a:gdLst>
                  <a:gd name="T0" fmla="*/ 0 w 175"/>
                  <a:gd name="T1" fmla="*/ 0 h 220"/>
                  <a:gd name="T2" fmla="*/ 0 w 175"/>
                  <a:gd name="T3" fmla="*/ 0 h 220"/>
                  <a:gd name="T4" fmla="*/ 0 w 175"/>
                  <a:gd name="T5" fmla="*/ 0 h 220"/>
                  <a:gd name="T6" fmla="*/ 0 w 175"/>
                  <a:gd name="T7" fmla="*/ 0 h 220"/>
                  <a:gd name="T8" fmla="*/ 0 w 175"/>
                  <a:gd name="T9" fmla="*/ 0 h 220"/>
                  <a:gd name="T10" fmla="*/ 0 w 175"/>
                  <a:gd name="T11" fmla="*/ 0 h 220"/>
                  <a:gd name="T12" fmla="*/ 0 w 175"/>
                  <a:gd name="T13" fmla="*/ 0 h 220"/>
                  <a:gd name="T14" fmla="*/ 0 w 175"/>
                  <a:gd name="T15" fmla="*/ 0 h 220"/>
                  <a:gd name="T16" fmla="*/ 0 w 175"/>
                  <a:gd name="T17" fmla="*/ 0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220"/>
                  <a:gd name="T29" fmla="*/ 175 w 175"/>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220">
                    <a:moveTo>
                      <a:pt x="69" y="7"/>
                    </a:moveTo>
                    <a:lnTo>
                      <a:pt x="38" y="42"/>
                    </a:lnTo>
                    <a:lnTo>
                      <a:pt x="12" y="92"/>
                    </a:lnTo>
                    <a:lnTo>
                      <a:pt x="6" y="128"/>
                    </a:lnTo>
                    <a:lnTo>
                      <a:pt x="0" y="171"/>
                    </a:lnTo>
                    <a:lnTo>
                      <a:pt x="140" y="220"/>
                    </a:lnTo>
                    <a:lnTo>
                      <a:pt x="175" y="0"/>
                    </a:lnTo>
                    <a:lnTo>
                      <a:pt x="122" y="10"/>
                    </a:lnTo>
                    <a:lnTo>
                      <a:pt x="69" y="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sp>
        <p:nvSpPr>
          <p:cNvPr id="269" name="Freeform 267">
            <a:extLst>
              <a:ext uri="{FF2B5EF4-FFF2-40B4-BE49-F238E27FC236}">
                <a16:creationId xmlns:a16="http://schemas.microsoft.com/office/drawing/2014/main" id="{FBF64763-9C99-4BEA-AF68-A7D52166AD6A}"/>
              </a:ext>
            </a:extLst>
          </p:cNvPr>
          <p:cNvSpPr>
            <a:spLocks/>
          </p:cNvSpPr>
          <p:nvPr/>
        </p:nvSpPr>
        <p:spPr bwMode="auto">
          <a:xfrm>
            <a:off x="8640763" y="3343057"/>
            <a:ext cx="195262" cy="212725"/>
          </a:xfrm>
          <a:custGeom>
            <a:avLst/>
            <a:gdLst>
              <a:gd name="T0" fmla="*/ 2147483646 w 741"/>
              <a:gd name="T1" fmla="*/ 2147483646 h 807"/>
              <a:gd name="T2" fmla="*/ 2147483646 w 741"/>
              <a:gd name="T3" fmla="*/ 2147483646 h 807"/>
              <a:gd name="T4" fmla="*/ 2147483646 w 741"/>
              <a:gd name="T5" fmla="*/ 2147483646 h 807"/>
              <a:gd name="T6" fmla="*/ 2147483646 w 741"/>
              <a:gd name="T7" fmla="*/ 2147483646 h 807"/>
              <a:gd name="T8" fmla="*/ 2147483646 w 741"/>
              <a:gd name="T9" fmla="*/ 2147483646 h 807"/>
              <a:gd name="T10" fmla="*/ 2147483646 w 741"/>
              <a:gd name="T11" fmla="*/ 2147483646 h 807"/>
              <a:gd name="T12" fmla="*/ 2147483646 w 741"/>
              <a:gd name="T13" fmla="*/ 2147483646 h 807"/>
              <a:gd name="T14" fmla="*/ 2147483646 w 741"/>
              <a:gd name="T15" fmla="*/ 2147483646 h 807"/>
              <a:gd name="T16" fmla="*/ 2147483646 w 741"/>
              <a:gd name="T17" fmla="*/ 2147483646 h 807"/>
              <a:gd name="T18" fmla="*/ 0 w 741"/>
              <a:gd name="T19" fmla="*/ 2147483646 h 807"/>
              <a:gd name="T20" fmla="*/ 0 w 741"/>
              <a:gd name="T21" fmla="*/ 2147483646 h 807"/>
              <a:gd name="T22" fmla="*/ 2147483646 w 741"/>
              <a:gd name="T23" fmla="*/ 2147483646 h 807"/>
              <a:gd name="T24" fmla="*/ 2147483646 w 741"/>
              <a:gd name="T25" fmla="*/ 2147483646 h 807"/>
              <a:gd name="T26" fmla="*/ 2147483646 w 741"/>
              <a:gd name="T27" fmla="*/ 2147483646 h 807"/>
              <a:gd name="T28" fmla="*/ 2147483646 w 741"/>
              <a:gd name="T29" fmla="*/ 2147483646 h 807"/>
              <a:gd name="T30" fmla="*/ 2147483646 w 741"/>
              <a:gd name="T31" fmla="*/ 2147483646 h 807"/>
              <a:gd name="T32" fmla="*/ 2147483646 w 741"/>
              <a:gd name="T33" fmla="*/ 2147483646 h 807"/>
              <a:gd name="T34" fmla="*/ 2147483646 w 741"/>
              <a:gd name="T35" fmla="*/ 2147483646 h 807"/>
              <a:gd name="T36" fmla="*/ 2147483646 w 741"/>
              <a:gd name="T37" fmla="*/ 2147483646 h 807"/>
              <a:gd name="T38" fmla="*/ 2147483646 w 741"/>
              <a:gd name="T39" fmla="*/ 2147483646 h 807"/>
              <a:gd name="T40" fmla="*/ 2147483646 w 741"/>
              <a:gd name="T41" fmla="*/ 2147483646 h 807"/>
              <a:gd name="T42" fmla="*/ 2147483646 w 741"/>
              <a:gd name="T43" fmla="*/ 2147483646 h 807"/>
              <a:gd name="T44" fmla="*/ 2147483646 w 741"/>
              <a:gd name="T45" fmla="*/ 2147483646 h 807"/>
              <a:gd name="T46" fmla="*/ 2147483646 w 741"/>
              <a:gd name="T47" fmla="*/ 2147483646 h 807"/>
              <a:gd name="T48" fmla="*/ 2147483646 w 741"/>
              <a:gd name="T49" fmla="*/ 2147483646 h 807"/>
              <a:gd name="T50" fmla="*/ 2147483646 w 741"/>
              <a:gd name="T51" fmla="*/ 2147483646 h 807"/>
              <a:gd name="T52" fmla="*/ 2147483646 w 741"/>
              <a:gd name="T53" fmla="*/ 2147483646 h 807"/>
              <a:gd name="T54" fmla="*/ 2147483646 w 741"/>
              <a:gd name="T55" fmla="*/ 2147483646 h 807"/>
              <a:gd name="T56" fmla="*/ 2147483646 w 741"/>
              <a:gd name="T57" fmla="*/ 2147483646 h 807"/>
              <a:gd name="T58" fmla="*/ 2147483646 w 741"/>
              <a:gd name="T59" fmla="*/ 2147483646 h 807"/>
              <a:gd name="T60" fmla="*/ 2147483646 w 741"/>
              <a:gd name="T61" fmla="*/ 2147483646 h 807"/>
              <a:gd name="T62" fmla="*/ 2147483646 w 741"/>
              <a:gd name="T63" fmla="*/ 2147483646 h 807"/>
              <a:gd name="T64" fmla="*/ 2147483646 w 741"/>
              <a:gd name="T65" fmla="*/ 2147483646 h 807"/>
              <a:gd name="T66" fmla="*/ 2147483646 w 741"/>
              <a:gd name="T67" fmla="*/ 0 h 807"/>
              <a:gd name="T68" fmla="*/ 2147483646 w 741"/>
              <a:gd name="T69" fmla="*/ 2147483646 h 807"/>
              <a:gd name="T70" fmla="*/ 2147483646 w 741"/>
              <a:gd name="T71" fmla="*/ 2147483646 h 8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1"/>
              <a:gd name="T109" fmla="*/ 0 h 807"/>
              <a:gd name="T110" fmla="*/ 741 w 741"/>
              <a:gd name="T111" fmla="*/ 807 h 8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1" h="807">
                <a:moveTo>
                  <a:pt x="243" y="26"/>
                </a:moveTo>
                <a:lnTo>
                  <a:pt x="179" y="74"/>
                </a:lnTo>
                <a:lnTo>
                  <a:pt x="144" y="131"/>
                </a:lnTo>
                <a:lnTo>
                  <a:pt x="112" y="192"/>
                </a:lnTo>
                <a:lnTo>
                  <a:pt x="92" y="224"/>
                </a:lnTo>
                <a:lnTo>
                  <a:pt x="92" y="259"/>
                </a:lnTo>
                <a:lnTo>
                  <a:pt x="109" y="300"/>
                </a:lnTo>
                <a:lnTo>
                  <a:pt x="77" y="332"/>
                </a:lnTo>
                <a:lnTo>
                  <a:pt x="26" y="420"/>
                </a:lnTo>
                <a:lnTo>
                  <a:pt x="0" y="467"/>
                </a:lnTo>
                <a:lnTo>
                  <a:pt x="0" y="482"/>
                </a:lnTo>
                <a:lnTo>
                  <a:pt x="6" y="498"/>
                </a:lnTo>
                <a:lnTo>
                  <a:pt x="28" y="503"/>
                </a:lnTo>
                <a:lnTo>
                  <a:pt x="60" y="504"/>
                </a:lnTo>
                <a:lnTo>
                  <a:pt x="79" y="511"/>
                </a:lnTo>
                <a:lnTo>
                  <a:pt x="77" y="546"/>
                </a:lnTo>
                <a:lnTo>
                  <a:pt x="67" y="587"/>
                </a:lnTo>
                <a:lnTo>
                  <a:pt x="86" y="609"/>
                </a:lnTo>
                <a:lnTo>
                  <a:pt x="80" y="639"/>
                </a:lnTo>
                <a:lnTo>
                  <a:pt x="95" y="659"/>
                </a:lnTo>
                <a:lnTo>
                  <a:pt x="110" y="713"/>
                </a:lnTo>
                <a:lnTo>
                  <a:pt x="133" y="728"/>
                </a:lnTo>
                <a:lnTo>
                  <a:pt x="167" y="728"/>
                </a:lnTo>
                <a:lnTo>
                  <a:pt x="217" y="721"/>
                </a:lnTo>
                <a:lnTo>
                  <a:pt x="269" y="713"/>
                </a:lnTo>
                <a:lnTo>
                  <a:pt x="263" y="807"/>
                </a:lnTo>
                <a:lnTo>
                  <a:pt x="658" y="681"/>
                </a:lnTo>
                <a:lnTo>
                  <a:pt x="626" y="606"/>
                </a:lnTo>
                <a:lnTo>
                  <a:pt x="634" y="549"/>
                </a:lnTo>
                <a:lnTo>
                  <a:pt x="741" y="441"/>
                </a:lnTo>
                <a:lnTo>
                  <a:pt x="741" y="155"/>
                </a:lnTo>
                <a:lnTo>
                  <a:pt x="668" y="77"/>
                </a:lnTo>
                <a:lnTo>
                  <a:pt x="577" y="35"/>
                </a:lnTo>
                <a:lnTo>
                  <a:pt x="481" y="0"/>
                </a:lnTo>
                <a:lnTo>
                  <a:pt x="355" y="18"/>
                </a:lnTo>
                <a:lnTo>
                  <a:pt x="243" y="26"/>
                </a:lnTo>
                <a:close/>
              </a:path>
            </a:pathLst>
          </a:custGeom>
          <a:solidFill>
            <a:srgbClr val="FFC080"/>
          </a:solidFill>
          <a:ln w="1588">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0" name="Freeform 268">
            <a:extLst>
              <a:ext uri="{FF2B5EF4-FFF2-40B4-BE49-F238E27FC236}">
                <a16:creationId xmlns:a16="http://schemas.microsoft.com/office/drawing/2014/main" id="{FAD6F013-172B-4E1E-B1DD-BA9652AB9BA2}"/>
              </a:ext>
            </a:extLst>
          </p:cNvPr>
          <p:cNvSpPr>
            <a:spLocks/>
          </p:cNvSpPr>
          <p:nvPr/>
        </p:nvSpPr>
        <p:spPr bwMode="auto">
          <a:xfrm>
            <a:off x="8650288" y="3471644"/>
            <a:ext cx="11112" cy="3175"/>
          </a:xfrm>
          <a:custGeom>
            <a:avLst/>
            <a:gdLst>
              <a:gd name="T0" fmla="*/ 0 w 42"/>
              <a:gd name="T1" fmla="*/ 2147483646 h 9"/>
              <a:gd name="T2" fmla="*/ 2147483646 w 42"/>
              <a:gd name="T3" fmla="*/ 2147483646 h 9"/>
              <a:gd name="T4" fmla="*/ 2147483646 w 42"/>
              <a:gd name="T5" fmla="*/ 2147483646 h 9"/>
              <a:gd name="T6" fmla="*/ 2147483646 w 42"/>
              <a:gd name="T7" fmla="*/ 2147483646 h 9"/>
              <a:gd name="T8" fmla="*/ 2147483646 w 42"/>
              <a:gd name="T9" fmla="*/ 2147483646 h 9"/>
              <a:gd name="T10" fmla="*/ 2147483646 w 42"/>
              <a:gd name="T11" fmla="*/ 0 h 9"/>
              <a:gd name="T12" fmla="*/ 0 w 42"/>
              <a:gd name="T13" fmla="*/ 2147483646 h 9"/>
              <a:gd name="T14" fmla="*/ 0 60000 65536"/>
              <a:gd name="T15" fmla="*/ 0 60000 65536"/>
              <a:gd name="T16" fmla="*/ 0 60000 65536"/>
              <a:gd name="T17" fmla="*/ 0 60000 65536"/>
              <a:gd name="T18" fmla="*/ 0 60000 65536"/>
              <a:gd name="T19" fmla="*/ 0 60000 65536"/>
              <a:gd name="T20" fmla="*/ 0 60000 65536"/>
              <a:gd name="T21" fmla="*/ 0 w 42"/>
              <a:gd name="T22" fmla="*/ 0 h 9"/>
              <a:gd name="T23" fmla="*/ 42 w 4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9">
                <a:moveTo>
                  <a:pt x="0" y="3"/>
                </a:moveTo>
                <a:lnTo>
                  <a:pt x="9" y="8"/>
                </a:lnTo>
                <a:lnTo>
                  <a:pt x="30" y="6"/>
                </a:lnTo>
                <a:lnTo>
                  <a:pt x="39" y="9"/>
                </a:lnTo>
                <a:lnTo>
                  <a:pt x="42" y="2"/>
                </a:lnTo>
                <a:lnTo>
                  <a:pt x="29" y="0"/>
                </a:lnTo>
                <a:lnTo>
                  <a:pt x="0" y="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1" name="Freeform 269">
            <a:extLst>
              <a:ext uri="{FF2B5EF4-FFF2-40B4-BE49-F238E27FC236}">
                <a16:creationId xmlns:a16="http://schemas.microsoft.com/office/drawing/2014/main" id="{389D03E8-A437-43EB-B8B2-7EFBE38515AD}"/>
              </a:ext>
            </a:extLst>
          </p:cNvPr>
          <p:cNvSpPr>
            <a:spLocks/>
          </p:cNvSpPr>
          <p:nvPr/>
        </p:nvSpPr>
        <p:spPr bwMode="auto">
          <a:xfrm>
            <a:off x="8661400" y="3463707"/>
            <a:ext cx="4763" cy="7937"/>
          </a:xfrm>
          <a:custGeom>
            <a:avLst/>
            <a:gdLst>
              <a:gd name="T0" fmla="*/ 0 w 17"/>
              <a:gd name="T1" fmla="*/ 0 h 31"/>
              <a:gd name="T2" fmla="*/ 2147483646 w 17"/>
              <a:gd name="T3" fmla="*/ 2147483646 h 31"/>
              <a:gd name="T4" fmla="*/ 2147483646 w 17"/>
              <a:gd name="T5" fmla="*/ 2147483646 h 31"/>
              <a:gd name="T6" fmla="*/ 2147483646 w 17"/>
              <a:gd name="T7" fmla="*/ 2147483646 h 31"/>
              <a:gd name="T8" fmla="*/ 2147483646 w 17"/>
              <a:gd name="T9" fmla="*/ 2147483646 h 31"/>
              <a:gd name="T10" fmla="*/ 2147483646 w 17"/>
              <a:gd name="T11" fmla="*/ 2147483646 h 31"/>
              <a:gd name="T12" fmla="*/ 0 w 17"/>
              <a:gd name="T13" fmla="*/ 0 h 31"/>
              <a:gd name="T14" fmla="*/ 0 60000 65536"/>
              <a:gd name="T15" fmla="*/ 0 60000 65536"/>
              <a:gd name="T16" fmla="*/ 0 60000 65536"/>
              <a:gd name="T17" fmla="*/ 0 60000 65536"/>
              <a:gd name="T18" fmla="*/ 0 60000 65536"/>
              <a:gd name="T19" fmla="*/ 0 60000 65536"/>
              <a:gd name="T20" fmla="*/ 0 60000 65536"/>
              <a:gd name="T21" fmla="*/ 0 w 17"/>
              <a:gd name="T22" fmla="*/ 0 h 31"/>
              <a:gd name="T23" fmla="*/ 17 w 1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1">
                <a:moveTo>
                  <a:pt x="0" y="0"/>
                </a:moveTo>
                <a:lnTo>
                  <a:pt x="11" y="7"/>
                </a:lnTo>
                <a:lnTo>
                  <a:pt x="11" y="16"/>
                </a:lnTo>
                <a:lnTo>
                  <a:pt x="13" y="31"/>
                </a:lnTo>
                <a:lnTo>
                  <a:pt x="17" y="12"/>
                </a:lnTo>
                <a:lnTo>
                  <a:pt x="17" y="1"/>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2" name="Freeform 270">
            <a:extLst>
              <a:ext uri="{FF2B5EF4-FFF2-40B4-BE49-F238E27FC236}">
                <a16:creationId xmlns:a16="http://schemas.microsoft.com/office/drawing/2014/main" id="{82359286-BCCB-4F84-84E4-A52B18356DC6}"/>
              </a:ext>
            </a:extLst>
          </p:cNvPr>
          <p:cNvSpPr>
            <a:spLocks/>
          </p:cNvSpPr>
          <p:nvPr/>
        </p:nvSpPr>
        <p:spPr bwMode="auto">
          <a:xfrm>
            <a:off x="8669338" y="3436719"/>
            <a:ext cx="4762" cy="15875"/>
          </a:xfrm>
          <a:custGeom>
            <a:avLst/>
            <a:gdLst>
              <a:gd name="T0" fmla="*/ 2147483646 w 19"/>
              <a:gd name="T1" fmla="*/ 0 h 60"/>
              <a:gd name="T2" fmla="*/ 2147483646 w 19"/>
              <a:gd name="T3" fmla="*/ 2147483646 h 60"/>
              <a:gd name="T4" fmla="*/ 0 w 19"/>
              <a:gd name="T5" fmla="*/ 2147483646 h 60"/>
              <a:gd name="T6" fmla="*/ 2147483646 w 19"/>
              <a:gd name="T7" fmla="*/ 2147483646 h 60"/>
              <a:gd name="T8" fmla="*/ 2147483646 w 19"/>
              <a:gd name="T9" fmla="*/ 0 h 60"/>
              <a:gd name="T10" fmla="*/ 0 60000 65536"/>
              <a:gd name="T11" fmla="*/ 0 60000 65536"/>
              <a:gd name="T12" fmla="*/ 0 60000 65536"/>
              <a:gd name="T13" fmla="*/ 0 60000 65536"/>
              <a:gd name="T14" fmla="*/ 0 60000 65536"/>
              <a:gd name="T15" fmla="*/ 0 w 19"/>
              <a:gd name="T16" fmla="*/ 0 h 60"/>
              <a:gd name="T17" fmla="*/ 19 w 19"/>
              <a:gd name="T18" fmla="*/ 60 h 60"/>
            </a:gdLst>
            <a:ahLst/>
            <a:cxnLst>
              <a:cxn ang="T10">
                <a:pos x="T0" y="T1"/>
              </a:cxn>
              <a:cxn ang="T11">
                <a:pos x="T2" y="T3"/>
              </a:cxn>
              <a:cxn ang="T12">
                <a:pos x="T4" y="T5"/>
              </a:cxn>
              <a:cxn ang="T13">
                <a:pos x="T6" y="T7"/>
              </a:cxn>
              <a:cxn ang="T14">
                <a:pos x="T8" y="T9"/>
              </a:cxn>
            </a:cxnLst>
            <a:rect l="T15" t="T16" r="T17" b="T18"/>
            <a:pathLst>
              <a:path w="19" h="60">
                <a:moveTo>
                  <a:pt x="19" y="0"/>
                </a:moveTo>
                <a:lnTo>
                  <a:pt x="5" y="34"/>
                </a:lnTo>
                <a:lnTo>
                  <a:pt x="0" y="60"/>
                </a:lnTo>
                <a:lnTo>
                  <a:pt x="9" y="43"/>
                </a:lnTo>
                <a:lnTo>
                  <a:pt x="1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3" name="Freeform 271">
            <a:extLst>
              <a:ext uri="{FF2B5EF4-FFF2-40B4-BE49-F238E27FC236}">
                <a16:creationId xmlns:a16="http://schemas.microsoft.com/office/drawing/2014/main" id="{D1A0CE5F-4045-413C-94D8-D72A52EEA7C8}"/>
              </a:ext>
            </a:extLst>
          </p:cNvPr>
          <p:cNvSpPr>
            <a:spLocks/>
          </p:cNvSpPr>
          <p:nvPr/>
        </p:nvSpPr>
        <p:spPr bwMode="auto">
          <a:xfrm>
            <a:off x="8672513" y="3420844"/>
            <a:ext cx="20637" cy="14288"/>
          </a:xfrm>
          <a:custGeom>
            <a:avLst/>
            <a:gdLst>
              <a:gd name="T0" fmla="*/ 0 w 80"/>
              <a:gd name="T1" fmla="*/ 0 h 51"/>
              <a:gd name="T2" fmla="*/ 2147483646 w 80"/>
              <a:gd name="T3" fmla="*/ 2147483646 h 51"/>
              <a:gd name="T4" fmla="*/ 2147483646 w 80"/>
              <a:gd name="T5" fmla="*/ 2147483646 h 51"/>
              <a:gd name="T6" fmla="*/ 2147483646 w 80"/>
              <a:gd name="T7" fmla="*/ 2147483646 h 51"/>
              <a:gd name="T8" fmla="*/ 2147483646 w 80"/>
              <a:gd name="T9" fmla="*/ 2147483646 h 51"/>
              <a:gd name="T10" fmla="*/ 2147483646 w 80"/>
              <a:gd name="T11" fmla="*/ 2147483646 h 51"/>
              <a:gd name="T12" fmla="*/ 2147483646 w 80"/>
              <a:gd name="T13" fmla="*/ 2147483646 h 51"/>
              <a:gd name="T14" fmla="*/ 2147483646 w 80"/>
              <a:gd name="T15" fmla="*/ 2147483646 h 51"/>
              <a:gd name="T16" fmla="*/ 2147483646 w 80"/>
              <a:gd name="T17" fmla="*/ 2147483646 h 51"/>
              <a:gd name="T18" fmla="*/ 2147483646 w 80"/>
              <a:gd name="T19" fmla="*/ 2147483646 h 51"/>
              <a:gd name="T20" fmla="*/ 0 w 80"/>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51"/>
              <a:gd name="T35" fmla="*/ 80 w 80"/>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51">
                <a:moveTo>
                  <a:pt x="0" y="0"/>
                </a:moveTo>
                <a:lnTo>
                  <a:pt x="17" y="28"/>
                </a:lnTo>
                <a:lnTo>
                  <a:pt x="13" y="35"/>
                </a:lnTo>
                <a:lnTo>
                  <a:pt x="13" y="40"/>
                </a:lnTo>
                <a:lnTo>
                  <a:pt x="9" y="51"/>
                </a:lnTo>
                <a:lnTo>
                  <a:pt x="20" y="34"/>
                </a:lnTo>
                <a:lnTo>
                  <a:pt x="35" y="34"/>
                </a:lnTo>
                <a:lnTo>
                  <a:pt x="52" y="28"/>
                </a:lnTo>
                <a:lnTo>
                  <a:pt x="80" y="26"/>
                </a:lnTo>
                <a:lnTo>
                  <a:pt x="52" y="9"/>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4" name="Freeform 272">
            <a:extLst>
              <a:ext uri="{FF2B5EF4-FFF2-40B4-BE49-F238E27FC236}">
                <a16:creationId xmlns:a16="http://schemas.microsoft.com/office/drawing/2014/main" id="{952DA438-C7F4-4EB1-8FC3-F827FC409133}"/>
              </a:ext>
            </a:extLst>
          </p:cNvPr>
          <p:cNvSpPr>
            <a:spLocks/>
          </p:cNvSpPr>
          <p:nvPr/>
        </p:nvSpPr>
        <p:spPr bwMode="auto">
          <a:xfrm>
            <a:off x="8667750" y="3401794"/>
            <a:ext cx="34925" cy="12700"/>
          </a:xfrm>
          <a:custGeom>
            <a:avLst/>
            <a:gdLst>
              <a:gd name="T0" fmla="*/ 0 w 135"/>
              <a:gd name="T1" fmla="*/ 2147483646 h 48"/>
              <a:gd name="T2" fmla="*/ 2147483646 w 135"/>
              <a:gd name="T3" fmla="*/ 2147483646 h 48"/>
              <a:gd name="T4" fmla="*/ 2147483646 w 135"/>
              <a:gd name="T5" fmla="*/ 2147483646 h 48"/>
              <a:gd name="T6" fmla="*/ 2147483646 w 135"/>
              <a:gd name="T7" fmla="*/ 2147483646 h 48"/>
              <a:gd name="T8" fmla="*/ 2147483646 w 135"/>
              <a:gd name="T9" fmla="*/ 2147483646 h 48"/>
              <a:gd name="T10" fmla="*/ 2147483646 w 135"/>
              <a:gd name="T11" fmla="*/ 2147483646 h 48"/>
              <a:gd name="T12" fmla="*/ 2147483646 w 135"/>
              <a:gd name="T13" fmla="*/ 2147483646 h 48"/>
              <a:gd name="T14" fmla="*/ 2147483646 w 135"/>
              <a:gd name="T15" fmla="*/ 2147483646 h 48"/>
              <a:gd name="T16" fmla="*/ 2147483646 w 135"/>
              <a:gd name="T17" fmla="*/ 2147483646 h 48"/>
              <a:gd name="T18" fmla="*/ 2147483646 w 135"/>
              <a:gd name="T19" fmla="*/ 0 h 48"/>
              <a:gd name="T20" fmla="*/ 2147483646 w 135"/>
              <a:gd name="T21" fmla="*/ 2147483646 h 48"/>
              <a:gd name="T22" fmla="*/ 2147483646 w 135"/>
              <a:gd name="T23" fmla="*/ 2147483646 h 48"/>
              <a:gd name="T24" fmla="*/ 2147483646 w 135"/>
              <a:gd name="T25" fmla="*/ 2147483646 h 48"/>
              <a:gd name="T26" fmla="*/ 2147483646 w 135"/>
              <a:gd name="T27" fmla="*/ 2147483646 h 48"/>
              <a:gd name="T28" fmla="*/ 0 w 135"/>
              <a:gd name="T29" fmla="*/ 2147483646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
              <a:gd name="T46" fmla="*/ 0 h 48"/>
              <a:gd name="T47" fmla="*/ 135 w 135"/>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 h="48">
                <a:moveTo>
                  <a:pt x="0" y="25"/>
                </a:moveTo>
                <a:lnTo>
                  <a:pt x="6" y="42"/>
                </a:lnTo>
                <a:lnTo>
                  <a:pt x="20" y="48"/>
                </a:lnTo>
                <a:lnTo>
                  <a:pt x="42" y="34"/>
                </a:lnTo>
                <a:lnTo>
                  <a:pt x="69" y="25"/>
                </a:lnTo>
                <a:lnTo>
                  <a:pt x="113" y="24"/>
                </a:lnTo>
                <a:lnTo>
                  <a:pt x="135" y="27"/>
                </a:lnTo>
                <a:lnTo>
                  <a:pt x="101" y="12"/>
                </a:lnTo>
                <a:lnTo>
                  <a:pt x="77" y="6"/>
                </a:lnTo>
                <a:lnTo>
                  <a:pt x="80" y="0"/>
                </a:lnTo>
                <a:lnTo>
                  <a:pt x="57" y="9"/>
                </a:lnTo>
                <a:lnTo>
                  <a:pt x="59" y="3"/>
                </a:lnTo>
                <a:lnTo>
                  <a:pt x="40" y="12"/>
                </a:lnTo>
                <a:lnTo>
                  <a:pt x="23" y="12"/>
                </a:lnTo>
                <a:lnTo>
                  <a:pt x="0" y="2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5" name="Freeform 273">
            <a:extLst>
              <a:ext uri="{FF2B5EF4-FFF2-40B4-BE49-F238E27FC236}">
                <a16:creationId xmlns:a16="http://schemas.microsoft.com/office/drawing/2014/main" id="{171972C0-D31E-40D1-A92A-004959149048}"/>
              </a:ext>
            </a:extLst>
          </p:cNvPr>
          <p:cNvSpPr>
            <a:spLocks/>
          </p:cNvSpPr>
          <p:nvPr/>
        </p:nvSpPr>
        <p:spPr bwMode="auto">
          <a:xfrm>
            <a:off x="8747125" y="3419257"/>
            <a:ext cx="20638" cy="41275"/>
          </a:xfrm>
          <a:custGeom>
            <a:avLst/>
            <a:gdLst>
              <a:gd name="T0" fmla="*/ 0 w 78"/>
              <a:gd name="T1" fmla="*/ 2147483646 h 159"/>
              <a:gd name="T2" fmla="*/ 2147483646 w 78"/>
              <a:gd name="T3" fmla="*/ 2147483646 h 159"/>
              <a:gd name="T4" fmla="*/ 2147483646 w 78"/>
              <a:gd name="T5" fmla="*/ 2147483646 h 159"/>
              <a:gd name="T6" fmla="*/ 2147483646 w 78"/>
              <a:gd name="T7" fmla="*/ 2147483646 h 159"/>
              <a:gd name="T8" fmla="*/ 2147483646 w 78"/>
              <a:gd name="T9" fmla="*/ 2147483646 h 159"/>
              <a:gd name="T10" fmla="*/ 2147483646 w 78"/>
              <a:gd name="T11" fmla="*/ 2147483646 h 159"/>
              <a:gd name="T12" fmla="*/ 2147483646 w 78"/>
              <a:gd name="T13" fmla="*/ 2147483646 h 159"/>
              <a:gd name="T14" fmla="*/ 2147483646 w 78"/>
              <a:gd name="T15" fmla="*/ 2147483646 h 159"/>
              <a:gd name="T16" fmla="*/ 2147483646 w 78"/>
              <a:gd name="T17" fmla="*/ 2147483646 h 159"/>
              <a:gd name="T18" fmla="*/ 2147483646 w 78"/>
              <a:gd name="T19" fmla="*/ 2147483646 h 159"/>
              <a:gd name="T20" fmla="*/ 2147483646 w 78"/>
              <a:gd name="T21" fmla="*/ 2147483646 h 159"/>
              <a:gd name="T22" fmla="*/ 2147483646 w 78"/>
              <a:gd name="T23" fmla="*/ 2147483646 h 159"/>
              <a:gd name="T24" fmla="*/ 2147483646 w 78"/>
              <a:gd name="T25" fmla="*/ 2147483646 h 159"/>
              <a:gd name="T26" fmla="*/ 2147483646 w 78"/>
              <a:gd name="T27" fmla="*/ 2147483646 h 159"/>
              <a:gd name="T28" fmla="*/ 2147483646 w 78"/>
              <a:gd name="T29" fmla="*/ 2147483646 h 159"/>
              <a:gd name="T30" fmla="*/ 2147483646 w 78"/>
              <a:gd name="T31" fmla="*/ 2147483646 h 159"/>
              <a:gd name="T32" fmla="*/ 2147483646 w 78"/>
              <a:gd name="T33" fmla="*/ 2147483646 h 159"/>
              <a:gd name="T34" fmla="*/ 2147483646 w 78"/>
              <a:gd name="T35" fmla="*/ 2147483646 h 159"/>
              <a:gd name="T36" fmla="*/ 2147483646 w 78"/>
              <a:gd name="T37" fmla="*/ 2147483646 h 159"/>
              <a:gd name="T38" fmla="*/ 2147483646 w 78"/>
              <a:gd name="T39" fmla="*/ 2147483646 h 159"/>
              <a:gd name="T40" fmla="*/ 2147483646 w 78"/>
              <a:gd name="T41" fmla="*/ 0 h 159"/>
              <a:gd name="T42" fmla="*/ 2147483646 w 78"/>
              <a:gd name="T43" fmla="*/ 2147483646 h 159"/>
              <a:gd name="T44" fmla="*/ 0 w 78"/>
              <a:gd name="T45" fmla="*/ 2147483646 h 1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159"/>
              <a:gd name="T71" fmla="*/ 78 w 78"/>
              <a:gd name="T72" fmla="*/ 159 h 1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159">
                <a:moveTo>
                  <a:pt x="0" y="30"/>
                </a:moveTo>
                <a:lnTo>
                  <a:pt x="24" y="10"/>
                </a:lnTo>
                <a:lnTo>
                  <a:pt x="52" y="15"/>
                </a:lnTo>
                <a:lnTo>
                  <a:pt x="68" y="41"/>
                </a:lnTo>
                <a:lnTo>
                  <a:pt x="71" y="77"/>
                </a:lnTo>
                <a:lnTo>
                  <a:pt x="68" y="105"/>
                </a:lnTo>
                <a:lnTo>
                  <a:pt x="59" y="128"/>
                </a:lnTo>
                <a:lnTo>
                  <a:pt x="44" y="93"/>
                </a:lnTo>
                <a:lnTo>
                  <a:pt x="31" y="73"/>
                </a:lnTo>
                <a:lnTo>
                  <a:pt x="5" y="60"/>
                </a:lnTo>
                <a:lnTo>
                  <a:pt x="25" y="89"/>
                </a:lnTo>
                <a:lnTo>
                  <a:pt x="47" y="111"/>
                </a:lnTo>
                <a:lnTo>
                  <a:pt x="49" y="134"/>
                </a:lnTo>
                <a:lnTo>
                  <a:pt x="40" y="156"/>
                </a:lnTo>
                <a:lnTo>
                  <a:pt x="28" y="159"/>
                </a:lnTo>
                <a:lnTo>
                  <a:pt x="61" y="151"/>
                </a:lnTo>
                <a:lnTo>
                  <a:pt x="77" y="117"/>
                </a:lnTo>
                <a:lnTo>
                  <a:pt x="78" y="73"/>
                </a:lnTo>
                <a:lnTo>
                  <a:pt x="77" y="33"/>
                </a:lnTo>
                <a:lnTo>
                  <a:pt x="59" y="7"/>
                </a:lnTo>
                <a:lnTo>
                  <a:pt x="34" y="0"/>
                </a:lnTo>
                <a:lnTo>
                  <a:pt x="10" y="4"/>
                </a:lnTo>
                <a:lnTo>
                  <a:pt x="0" y="3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6" name="Freeform 274">
            <a:extLst>
              <a:ext uri="{FF2B5EF4-FFF2-40B4-BE49-F238E27FC236}">
                <a16:creationId xmlns:a16="http://schemas.microsoft.com/office/drawing/2014/main" id="{78A352DF-1425-4A7C-96C2-2998F26ECBA4}"/>
              </a:ext>
            </a:extLst>
          </p:cNvPr>
          <p:cNvSpPr>
            <a:spLocks/>
          </p:cNvSpPr>
          <p:nvPr/>
        </p:nvSpPr>
        <p:spPr bwMode="auto">
          <a:xfrm>
            <a:off x="8742363" y="3412907"/>
            <a:ext cx="33337" cy="55562"/>
          </a:xfrm>
          <a:custGeom>
            <a:avLst/>
            <a:gdLst>
              <a:gd name="T0" fmla="*/ 0 w 129"/>
              <a:gd name="T1" fmla="*/ 2147483646 h 215"/>
              <a:gd name="T2" fmla="*/ 2147483646 w 129"/>
              <a:gd name="T3" fmla="*/ 2147483646 h 215"/>
              <a:gd name="T4" fmla="*/ 2147483646 w 129"/>
              <a:gd name="T5" fmla="*/ 2147483646 h 215"/>
              <a:gd name="T6" fmla="*/ 2147483646 w 129"/>
              <a:gd name="T7" fmla="*/ 2147483646 h 215"/>
              <a:gd name="T8" fmla="*/ 2147483646 w 129"/>
              <a:gd name="T9" fmla="*/ 2147483646 h 215"/>
              <a:gd name="T10" fmla="*/ 2147483646 w 129"/>
              <a:gd name="T11" fmla="*/ 2147483646 h 215"/>
              <a:gd name="T12" fmla="*/ 2147483646 w 129"/>
              <a:gd name="T13" fmla="*/ 2147483646 h 215"/>
              <a:gd name="T14" fmla="*/ 2147483646 w 129"/>
              <a:gd name="T15" fmla="*/ 2147483646 h 215"/>
              <a:gd name="T16" fmla="*/ 2147483646 w 129"/>
              <a:gd name="T17" fmla="*/ 2147483646 h 215"/>
              <a:gd name="T18" fmla="*/ 2147483646 w 129"/>
              <a:gd name="T19" fmla="*/ 2147483646 h 215"/>
              <a:gd name="T20" fmla="*/ 2147483646 w 129"/>
              <a:gd name="T21" fmla="*/ 2147483646 h 215"/>
              <a:gd name="T22" fmla="*/ 2147483646 w 129"/>
              <a:gd name="T23" fmla="*/ 2147483646 h 215"/>
              <a:gd name="T24" fmla="*/ 2147483646 w 129"/>
              <a:gd name="T25" fmla="*/ 2147483646 h 215"/>
              <a:gd name="T26" fmla="*/ 2147483646 w 129"/>
              <a:gd name="T27" fmla="*/ 2147483646 h 215"/>
              <a:gd name="T28" fmla="*/ 2147483646 w 129"/>
              <a:gd name="T29" fmla="*/ 2147483646 h 215"/>
              <a:gd name="T30" fmla="*/ 2147483646 w 129"/>
              <a:gd name="T31" fmla="*/ 2147483646 h 215"/>
              <a:gd name="T32" fmla="*/ 2147483646 w 129"/>
              <a:gd name="T33" fmla="*/ 2147483646 h 215"/>
              <a:gd name="T34" fmla="*/ 2147483646 w 129"/>
              <a:gd name="T35" fmla="*/ 2147483646 h 215"/>
              <a:gd name="T36" fmla="*/ 2147483646 w 129"/>
              <a:gd name="T37" fmla="*/ 2147483646 h 215"/>
              <a:gd name="T38" fmla="*/ 2147483646 w 129"/>
              <a:gd name="T39" fmla="*/ 2147483646 h 215"/>
              <a:gd name="T40" fmla="*/ 2147483646 w 129"/>
              <a:gd name="T41" fmla="*/ 2147483646 h 215"/>
              <a:gd name="T42" fmla="*/ 2147483646 w 129"/>
              <a:gd name="T43" fmla="*/ 2147483646 h 215"/>
              <a:gd name="T44" fmla="*/ 2147483646 w 129"/>
              <a:gd name="T45" fmla="*/ 2147483646 h 215"/>
              <a:gd name="T46" fmla="*/ 2147483646 w 129"/>
              <a:gd name="T47" fmla="*/ 0 h 215"/>
              <a:gd name="T48" fmla="*/ 2147483646 w 129"/>
              <a:gd name="T49" fmla="*/ 2147483646 h 215"/>
              <a:gd name="T50" fmla="*/ 2147483646 w 129"/>
              <a:gd name="T51" fmla="*/ 2147483646 h 215"/>
              <a:gd name="T52" fmla="*/ 0 w 129"/>
              <a:gd name="T53" fmla="*/ 2147483646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9"/>
              <a:gd name="T82" fmla="*/ 0 h 215"/>
              <a:gd name="T83" fmla="*/ 129 w 129"/>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9" h="215">
                <a:moveTo>
                  <a:pt x="0" y="53"/>
                </a:moveTo>
                <a:lnTo>
                  <a:pt x="20" y="19"/>
                </a:lnTo>
                <a:lnTo>
                  <a:pt x="54" y="9"/>
                </a:lnTo>
                <a:lnTo>
                  <a:pt x="95" y="16"/>
                </a:lnTo>
                <a:lnTo>
                  <a:pt x="109" y="35"/>
                </a:lnTo>
                <a:lnTo>
                  <a:pt x="120" y="67"/>
                </a:lnTo>
                <a:lnTo>
                  <a:pt x="120" y="93"/>
                </a:lnTo>
                <a:lnTo>
                  <a:pt x="114" y="111"/>
                </a:lnTo>
                <a:lnTo>
                  <a:pt x="114" y="137"/>
                </a:lnTo>
                <a:lnTo>
                  <a:pt x="107" y="168"/>
                </a:lnTo>
                <a:lnTo>
                  <a:pt x="80" y="198"/>
                </a:lnTo>
                <a:lnTo>
                  <a:pt x="63" y="198"/>
                </a:lnTo>
                <a:lnTo>
                  <a:pt x="40" y="198"/>
                </a:lnTo>
                <a:lnTo>
                  <a:pt x="40" y="203"/>
                </a:lnTo>
                <a:lnTo>
                  <a:pt x="57" y="215"/>
                </a:lnTo>
                <a:lnTo>
                  <a:pt x="76" y="211"/>
                </a:lnTo>
                <a:lnTo>
                  <a:pt x="101" y="201"/>
                </a:lnTo>
                <a:lnTo>
                  <a:pt x="121" y="171"/>
                </a:lnTo>
                <a:lnTo>
                  <a:pt x="123" y="121"/>
                </a:lnTo>
                <a:lnTo>
                  <a:pt x="129" y="87"/>
                </a:lnTo>
                <a:lnTo>
                  <a:pt x="129" y="58"/>
                </a:lnTo>
                <a:lnTo>
                  <a:pt x="117" y="32"/>
                </a:lnTo>
                <a:lnTo>
                  <a:pt x="103" y="9"/>
                </a:lnTo>
                <a:lnTo>
                  <a:pt x="69" y="0"/>
                </a:lnTo>
                <a:lnTo>
                  <a:pt x="20" y="6"/>
                </a:lnTo>
                <a:lnTo>
                  <a:pt x="3" y="19"/>
                </a:lnTo>
                <a:lnTo>
                  <a:pt x="0" y="5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7" name="Freeform 275">
            <a:extLst>
              <a:ext uri="{FF2B5EF4-FFF2-40B4-BE49-F238E27FC236}">
                <a16:creationId xmlns:a16="http://schemas.microsoft.com/office/drawing/2014/main" id="{2337809B-2273-4244-841A-3E2C81477C40}"/>
              </a:ext>
            </a:extLst>
          </p:cNvPr>
          <p:cNvSpPr>
            <a:spLocks/>
          </p:cNvSpPr>
          <p:nvPr/>
        </p:nvSpPr>
        <p:spPr bwMode="auto">
          <a:xfrm>
            <a:off x="8724900" y="3473232"/>
            <a:ext cx="30163" cy="47625"/>
          </a:xfrm>
          <a:custGeom>
            <a:avLst/>
            <a:gdLst>
              <a:gd name="T0" fmla="*/ 2147483646 w 118"/>
              <a:gd name="T1" fmla="*/ 0 h 179"/>
              <a:gd name="T2" fmla="*/ 2147483646 w 118"/>
              <a:gd name="T3" fmla="*/ 2147483646 h 179"/>
              <a:gd name="T4" fmla="*/ 2147483646 w 118"/>
              <a:gd name="T5" fmla="*/ 2147483646 h 179"/>
              <a:gd name="T6" fmla="*/ 2147483646 w 118"/>
              <a:gd name="T7" fmla="*/ 2147483646 h 179"/>
              <a:gd name="T8" fmla="*/ 2147483646 w 118"/>
              <a:gd name="T9" fmla="*/ 2147483646 h 179"/>
              <a:gd name="T10" fmla="*/ 0 w 118"/>
              <a:gd name="T11" fmla="*/ 2147483646 h 179"/>
              <a:gd name="T12" fmla="*/ 2147483646 w 118"/>
              <a:gd name="T13" fmla="*/ 2147483646 h 179"/>
              <a:gd name="T14" fmla="*/ 2147483646 w 118"/>
              <a:gd name="T15" fmla="*/ 2147483646 h 179"/>
              <a:gd name="T16" fmla="*/ 2147483646 w 118"/>
              <a:gd name="T17" fmla="*/ 2147483646 h 179"/>
              <a:gd name="T18" fmla="*/ 2147483646 w 118"/>
              <a:gd name="T19" fmla="*/ 0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79"/>
              <a:gd name="T32" fmla="*/ 118 w 118"/>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79">
                <a:moveTo>
                  <a:pt x="118" y="0"/>
                </a:moveTo>
                <a:lnTo>
                  <a:pt x="102" y="39"/>
                </a:lnTo>
                <a:lnTo>
                  <a:pt x="77" y="80"/>
                </a:lnTo>
                <a:lnTo>
                  <a:pt x="52" y="116"/>
                </a:lnTo>
                <a:lnTo>
                  <a:pt x="17" y="164"/>
                </a:lnTo>
                <a:lnTo>
                  <a:pt x="0" y="179"/>
                </a:lnTo>
                <a:lnTo>
                  <a:pt x="39" y="159"/>
                </a:lnTo>
                <a:lnTo>
                  <a:pt x="70" y="115"/>
                </a:lnTo>
                <a:lnTo>
                  <a:pt x="99" y="67"/>
                </a:lnTo>
                <a:lnTo>
                  <a:pt x="118"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8" name="Freeform 276">
            <a:extLst>
              <a:ext uri="{FF2B5EF4-FFF2-40B4-BE49-F238E27FC236}">
                <a16:creationId xmlns:a16="http://schemas.microsoft.com/office/drawing/2014/main" id="{D2B47D2A-587F-4308-84ED-07C5A3731A80}"/>
              </a:ext>
            </a:extLst>
          </p:cNvPr>
          <p:cNvSpPr>
            <a:spLocks/>
          </p:cNvSpPr>
          <p:nvPr/>
        </p:nvSpPr>
        <p:spPr bwMode="auto">
          <a:xfrm>
            <a:off x="8672513" y="3312894"/>
            <a:ext cx="177800" cy="176213"/>
          </a:xfrm>
          <a:custGeom>
            <a:avLst/>
            <a:gdLst>
              <a:gd name="T0" fmla="*/ 2147483646 w 671"/>
              <a:gd name="T1" fmla="*/ 2147483646 h 670"/>
              <a:gd name="T2" fmla="*/ 2147483646 w 671"/>
              <a:gd name="T3" fmla="*/ 2147483646 h 670"/>
              <a:gd name="T4" fmla="*/ 2147483646 w 671"/>
              <a:gd name="T5" fmla="*/ 2147483646 h 670"/>
              <a:gd name="T6" fmla="*/ 2147483646 w 671"/>
              <a:gd name="T7" fmla="*/ 2147483646 h 670"/>
              <a:gd name="T8" fmla="*/ 2147483646 w 671"/>
              <a:gd name="T9" fmla="*/ 2147483646 h 670"/>
              <a:gd name="T10" fmla="*/ 2147483646 w 671"/>
              <a:gd name="T11" fmla="*/ 2147483646 h 670"/>
              <a:gd name="T12" fmla="*/ 2147483646 w 671"/>
              <a:gd name="T13" fmla="*/ 2147483646 h 670"/>
              <a:gd name="T14" fmla="*/ 2147483646 w 671"/>
              <a:gd name="T15" fmla="*/ 2147483646 h 670"/>
              <a:gd name="T16" fmla="*/ 2147483646 w 671"/>
              <a:gd name="T17" fmla="*/ 2147483646 h 670"/>
              <a:gd name="T18" fmla="*/ 2147483646 w 671"/>
              <a:gd name="T19" fmla="*/ 2147483646 h 670"/>
              <a:gd name="T20" fmla="*/ 2147483646 w 671"/>
              <a:gd name="T21" fmla="*/ 2147483646 h 670"/>
              <a:gd name="T22" fmla="*/ 2147483646 w 671"/>
              <a:gd name="T23" fmla="*/ 2147483646 h 670"/>
              <a:gd name="T24" fmla="*/ 2147483646 w 671"/>
              <a:gd name="T25" fmla="*/ 2147483646 h 670"/>
              <a:gd name="T26" fmla="*/ 2147483646 w 671"/>
              <a:gd name="T27" fmla="*/ 2147483646 h 670"/>
              <a:gd name="T28" fmla="*/ 2147483646 w 671"/>
              <a:gd name="T29" fmla="*/ 2147483646 h 670"/>
              <a:gd name="T30" fmla="*/ 2147483646 w 671"/>
              <a:gd name="T31" fmla="*/ 2147483646 h 670"/>
              <a:gd name="T32" fmla="*/ 2147483646 w 671"/>
              <a:gd name="T33" fmla="*/ 2147483646 h 670"/>
              <a:gd name="T34" fmla="*/ 2147483646 w 671"/>
              <a:gd name="T35" fmla="*/ 2147483646 h 670"/>
              <a:gd name="T36" fmla="*/ 2147483646 w 671"/>
              <a:gd name="T37" fmla="*/ 2147483646 h 670"/>
              <a:gd name="T38" fmla="*/ 2147483646 w 671"/>
              <a:gd name="T39" fmla="*/ 2147483646 h 670"/>
              <a:gd name="T40" fmla="*/ 2147483646 w 671"/>
              <a:gd name="T41" fmla="*/ 2147483646 h 670"/>
              <a:gd name="T42" fmla="*/ 2147483646 w 671"/>
              <a:gd name="T43" fmla="*/ 2147483646 h 670"/>
              <a:gd name="T44" fmla="*/ 2147483646 w 671"/>
              <a:gd name="T45" fmla="*/ 2147483646 h 670"/>
              <a:gd name="T46" fmla="*/ 2147483646 w 671"/>
              <a:gd name="T47" fmla="*/ 2147483646 h 670"/>
              <a:gd name="T48" fmla="*/ 2147483646 w 671"/>
              <a:gd name="T49" fmla="*/ 2147483646 h 670"/>
              <a:gd name="T50" fmla="*/ 2147483646 w 671"/>
              <a:gd name="T51" fmla="*/ 2147483646 h 670"/>
              <a:gd name="T52" fmla="*/ 2147483646 w 671"/>
              <a:gd name="T53" fmla="*/ 2147483646 h 670"/>
              <a:gd name="T54" fmla="*/ 2147483646 w 671"/>
              <a:gd name="T55" fmla="*/ 2147483646 h 670"/>
              <a:gd name="T56" fmla="*/ 2147483646 w 671"/>
              <a:gd name="T57" fmla="*/ 2147483646 h 670"/>
              <a:gd name="T58" fmla="*/ 2147483646 w 671"/>
              <a:gd name="T59" fmla="*/ 2147483646 h 670"/>
              <a:gd name="T60" fmla="*/ 2147483646 w 671"/>
              <a:gd name="T61" fmla="*/ 0 h 670"/>
              <a:gd name="T62" fmla="*/ 2147483646 w 671"/>
              <a:gd name="T63" fmla="*/ 2147483646 h 670"/>
              <a:gd name="T64" fmla="*/ 2147483646 w 671"/>
              <a:gd name="T65" fmla="*/ 2147483646 h 670"/>
              <a:gd name="T66" fmla="*/ 2147483646 w 671"/>
              <a:gd name="T67" fmla="*/ 2147483646 h 670"/>
              <a:gd name="T68" fmla="*/ 2147483646 w 671"/>
              <a:gd name="T69" fmla="*/ 2147483646 h 670"/>
              <a:gd name="T70" fmla="*/ 0 w 671"/>
              <a:gd name="T71" fmla="*/ 2147483646 h 670"/>
              <a:gd name="T72" fmla="*/ 2147483646 w 671"/>
              <a:gd name="T73" fmla="*/ 2147483646 h 670"/>
              <a:gd name="T74" fmla="*/ 2147483646 w 671"/>
              <a:gd name="T75" fmla="*/ 2147483646 h 6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1"/>
              <a:gd name="T115" fmla="*/ 0 h 670"/>
              <a:gd name="T116" fmla="*/ 671 w 671"/>
              <a:gd name="T117" fmla="*/ 670 h 6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1" h="670">
                <a:moveTo>
                  <a:pt x="54" y="193"/>
                </a:moveTo>
                <a:lnTo>
                  <a:pt x="155" y="177"/>
                </a:lnTo>
                <a:lnTo>
                  <a:pt x="223" y="187"/>
                </a:lnTo>
                <a:lnTo>
                  <a:pt x="264" y="234"/>
                </a:lnTo>
                <a:lnTo>
                  <a:pt x="238" y="290"/>
                </a:lnTo>
                <a:lnTo>
                  <a:pt x="206" y="311"/>
                </a:lnTo>
                <a:lnTo>
                  <a:pt x="197" y="366"/>
                </a:lnTo>
                <a:lnTo>
                  <a:pt x="217" y="401"/>
                </a:lnTo>
                <a:lnTo>
                  <a:pt x="200" y="453"/>
                </a:lnTo>
                <a:lnTo>
                  <a:pt x="242" y="453"/>
                </a:lnTo>
                <a:lnTo>
                  <a:pt x="254" y="394"/>
                </a:lnTo>
                <a:lnTo>
                  <a:pt x="280" y="366"/>
                </a:lnTo>
                <a:lnTo>
                  <a:pt x="329" y="366"/>
                </a:lnTo>
                <a:lnTo>
                  <a:pt x="378" y="378"/>
                </a:lnTo>
                <a:lnTo>
                  <a:pt x="393" y="419"/>
                </a:lnTo>
                <a:lnTo>
                  <a:pt x="399" y="475"/>
                </a:lnTo>
                <a:lnTo>
                  <a:pt x="393" y="516"/>
                </a:lnTo>
                <a:lnTo>
                  <a:pt x="393" y="547"/>
                </a:lnTo>
                <a:lnTo>
                  <a:pt x="396" y="581"/>
                </a:lnTo>
                <a:lnTo>
                  <a:pt x="428" y="613"/>
                </a:lnTo>
                <a:lnTo>
                  <a:pt x="451" y="632"/>
                </a:lnTo>
                <a:lnTo>
                  <a:pt x="510" y="670"/>
                </a:lnTo>
                <a:lnTo>
                  <a:pt x="620" y="558"/>
                </a:lnTo>
                <a:lnTo>
                  <a:pt x="652" y="466"/>
                </a:lnTo>
                <a:lnTo>
                  <a:pt x="665" y="318"/>
                </a:lnTo>
                <a:lnTo>
                  <a:pt x="671" y="215"/>
                </a:lnTo>
                <a:lnTo>
                  <a:pt x="658" y="114"/>
                </a:lnTo>
                <a:lnTo>
                  <a:pt x="629" y="59"/>
                </a:lnTo>
                <a:lnTo>
                  <a:pt x="562" y="21"/>
                </a:lnTo>
                <a:lnTo>
                  <a:pt x="502" y="8"/>
                </a:lnTo>
                <a:lnTo>
                  <a:pt x="384" y="0"/>
                </a:lnTo>
                <a:lnTo>
                  <a:pt x="270" y="5"/>
                </a:lnTo>
                <a:lnTo>
                  <a:pt x="129" y="30"/>
                </a:lnTo>
                <a:lnTo>
                  <a:pt x="64" y="62"/>
                </a:lnTo>
                <a:lnTo>
                  <a:pt x="32" y="94"/>
                </a:lnTo>
                <a:lnTo>
                  <a:pt x="0" y="140"/>
                </a:lnTo>
                <a:lnTo>
                  <a:pt x="6" y="166"/>
                </a:lnTo>
                <a:lnTo>
                  <a:pt x="54" y="19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9" name="Freeform 277">
            <a:extLst>
              <a:ext uri="{FF2B5EF4-FFF2-40B4-BE49-F238E27FC236}">
                <a16:creationId xmlns:a16="http://schemas.microsoft.com/office/drawing/2014/main" id="{ADB97C43-78AD-4006-BB38-BC25F9B47C76}"/>
              </a:ext>
            </a:extLst>
          </p:cNvPr>
          <p:cNvSpPr>
            <a:spLocks/>
          </p:cNvSpPr>
          <p:nvPr/>
        </p:nvSpPr>
        <p:spPr bwMode="auto">
          <a:xfrm>
            <a:off x="8677275" y="3314482"/>
            <a:ext cx="169863" cy="169862"/>
          </a:xfrm>
          <a:custGeom>
            <a:avLst/>
            <a:gdLst>
              <a:gd name="T0" fmla="*/ 2147483646 w 636"/>
              <a:gd name="T1" fmla="*/ 2147483646 h 643"/>
              <a:gd name="T2" fmla="*/ 2147483646 w 636"/>
              <a:gd name="T3" fmla="*/ 2147483646 h 643"/>
              <a:gd name="T4" fmla="*/ 2147483646 w 636"/>
              <a:gd name="T5" fmla="*/ 2147483646 h 643"/>
              <a:gd name="T6" fmla="*/ 2147483646 w 636"/>
              <a:gd name="T7" fmla="*/ 2147483646 h 643"/>
              <a:gd name="T8" fmla="*/ 2147483646 w 636"/>
              <a:gd name="T9" fmla="*/ 2147483646 h 643"/>
              <a:gd name="T10" fmla="*/ 2147483646 w 636"/>
              <a:gd name="T11" fmla="*/ 2147483646 h 643"/>
              <a:gd name="T12" fmla="*/ 2147483646 w 636"/>
              <a:gd name="T13" fmla="*/ 2147483646 h 643"/>
              <a:gd name="T14" fmla="*/ 2147483646 w 636"/>
              <a:gd name="T15" fmla="*/ 2147483646 h 643"/>
              <a:gd name="T16" fmla="*/ 2147483646 w 636"/>
              <a:gd name="T17" fmla="*/ 2147483646 h 643"/>
              <a:gd name="T18" fmla="*/ 2147483646 w 636"/>
              <a:gd name="T19" fmla="*/ 2147483646 h 643"/>
              <a:gd name="T20" fmla="*/ 2147483646 w 636"/>
              <a:gd name="T21" fmla="*/ 2147483646 h 643"/>
              <a:gd name="T22" fmla="*/ 2147483646 w 636"/>
              <a:gd name="T23" fmla="*/ 2147483646 h 643"/>
              <a:gd name="T24" fmla="*/ 2147483646 w 636"/>
              <a:gd name="T25" fmla="*/ 2147483646 h 643"/>
              <a:gd name="T26" fmla="*/ 2147483646 w 636"/>
              <a:gd name="T27" fmla="*/ 2147483646 h 643"/>
              <a:gd name="T28" fmla="*/ 2147483646 w 636"/>
              <a:gd name="T29" fmla="*/ 2147483646 h 643"/>
              <a:gd name="T30" fmla="*/ 2147483646 w 636"/>
              <a:gd name="T31" fmla="*/ 2147483646 h 643"/>
              <a:gd name="T32" fmla="*/ 2147483646 w 636"/>
              <a:gd name="T33" fmla="*/ 2147483646 h 643"/>
              <a:gd name="T34" fmla="*/ 2147483646 w 636"/>
              <a:gd name="T35" fmla="*/ 2147483646 h 643"/>
              <a:gd name="T36" fmla="*/ 2147483646 w 636"/>
              <a:gd name="T37" fmla="*/ 2147483646 h 643"/>
              <a:gd name="T38" fmla="*/ 2147483646 w 636"/>
              <a:gd name="T39" fmla="*/ 2147483646 h 643"/>
              <a:gd name="T40" fmla="*/ 2147483646 w 636"/>
              <a:gd name="T41" fmla="*/ 2147483646 h 643"/>
              <a:gd name="T42" fmla="*/ 2147483646 w 636"/>
              <a:gd name="T43" fmla="*/ 2147483646 h 643"/>
              <a:gd name="T44" fmla="*/ 2147483646 w 636"/>
              <a:gd name="T45" fmla="*/ 2147483646 h 643"/>
              <a:gd name="T46" fmla="*/ 2147483646 w 636"/>
              <a:gd name="T47" fmla="*/ 2147483646 h 643"/>
              <a:gd name="T48" fmla="*/ 2147483646 w 636"/>
              <a:gd name="T49" fmla="*/ 2147483646 h 643"/>
              <a:gd name="T50" fmla="*/ 2147483646 w 636"/>
              <a:gd name="T51" fmla="*/ 2147483646 h 643"/>
              <a:gd name="T52" fmla="*/ 2147483646 w 636"/>
              <a:gd name="T53" fmla="*/ 2147483646 h 643"/>
              <a:gd name="T54" fmla="*/ 2147483646 w 636"/>
              <a:gd name="T55" fmla="*/ 2147483646 h 643"/>
              <a:gd name="T56" fmla="*/ 2147483646 w 636"/>
              <a:gd name="T57" fmla="*/ 2147483646 h 643"/>
              <a:gd name="T58" fmla="*/ 2147483646 w 636"/>
              <a:gd name="T59" fmla="*/ 2147483646 h 643"/>
              <a:gd name="T60" fmla="*/ 2147483646 w 636"/>
              <a:gd name="T61" fmla="*/ 2147483646 h 643"/>
              <a:gd name="T62" fmla="*/ 2147483646 w 636"/>
              <a:gd name="T63" fmla="*/ 2147483646 h 643"/>
              <a:gd name="T64" fmla="*/ 2147483646 w 636"/>
              <a:gd name="T65" fmla="*/ 2147483646 h 643"/>
              <a:gd name="T66" fmla="*/ 2147483646 w 636"/>
              <a:gd name="T67" fmla="*/ 2147483646 h 643"/>
              <a:gd name="T68" fmla="*/ 2147483646 w 636"/>
              <a:gd name="T69" fmla="*/ 2147483646 h 643"/>
              <a:gd name="T70" fmla="*/ 2147483646 w 636"/>
              <a:gd name="T71" fmla="*/ 2147483646 h 643"/>
              <a:gd name="T72" fmla="*/ 2147483646 w 636"/>
              <a:gd name="T73" fmla="*/ 2147483646 h 643"/>
              <a:gd name="T74" fmla="*/ 2147483646 w 636"/>
              <a:gd name="T75" fmla="*/ 2147483646 h 643"/>
              <a:gd name="T76" fmla="*/ 2147483646 w 636"/>
              <a:gd name="T77" fmla="*/ 2147483646 h 643"/>
              <a:gd name="T78" fmla="*/ 2147483646 w 636"/>
              <a:gd name="T79" fmla="*/ 2147483646 h 643"/>
              <a:gd name="T80" fmla="*/ 2147483646 w 636"/>
              <a:gd name="T81" fmla="*/ 2147483646 h 643"/>
              <a:gd name="T82" fmla="*/ 2147483646 w 636"/>
              <a:gd name="T83" fmla="*/ 2147483646 h 643"/>
              <a:gd name="T84" fmla="*/ 2147483646 w 636"/>
              <a:gd name="T85" fmla="*/ 2147483646 h 643"/>
              <a:gd name="T86" fmla="*/ 2147483646 w 636"/>
              <a:gd name="T87" fmla="*/ 2147483646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6"/>
              <a:gd name="T133" fmla="*/ 0 h 643"/>
              <a:gd name="T134" fmla="*/ 636 w 636"/>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6" h="643">
                <a:moveTo>
                  <a:pt x="104" y="41"/>
                </a:moveTo>
                <a:lnTo>
                  <a:pt x="51" y="63"/>
                </a:lnTo>
                <a:lnTo>
                  <a:pt x="25" y="98"/>
                </a:lnTo>
                <a:lnTo>
                  <a:pt x="10" y="121"/>
                </a:lnTo>
                <a:lnTo>
                  <a:pt x="0" y="138"/>
                </a:lnTo>
                <a:lnTo>
                  <a:pt x="13" y="152"/>
                </a:lnTo>
                <a:lnTo>
                  <a:pt x="41" y="169"/>
                </a:lnTo>
                <a:lnTo>
                  <a:pt x="110" y="158"/>
                </a:lnTo>
                <a:lnTo>
                  <a:pt x="160" y="158"/>
                </a:lnTo>
                <a:lnTo>
                  <a:pt x="194" y="141"/>
                </a:lnTo>
                <a:lnTo>
                  <a:pt x="245" y="129"/>
                </a:lnTo>
                <a:lnTo>
                  <a:pt x="290" y="126"/>
                </a:lnTo>
                <a:lnTo>
                  <a:pt x="342" y="129"/>
                </a:lnTo>
                <a:lnTo>
                  <a:pt x="267" y="138"/>
                </a:lnTo>
                <a:lnTo>
                  <a:pt x="229" y="148"/>
                </a:lnTo>
                <a:lnTo>
                  <a:pt x="201" y="158"/>
                </a:lnTo>
                <a:lnTo>
                  <a:pt x="194" y="161"/>
                </a:lnTo>
                <a:lnTo>
                  <a:pt x="213" y="169"/>
                </a:lnTo>
                <a:lnTo>
                  <a:pt x="229" y="185"/>
                </a:lnTo>
                <a:lnTo>
                  <a:pt x="255" y="169"/>
                </a:lnTo>
                <a:lnTo>
                  <a:pt x="277" y="163"/>
                </a:lnTo>
                <a:lnTo>
                  <a:pt x="325" y="155"/>
                </a:lnTo>
                <a:lnTo>
                  <a:pt x="339" y="155"/>
                </a:lnTo>
                <a:lnTo>
                  <a:pt x="293" y="172"/>
                </a:lnTo>
                <a:lnTo>
                  <a:pt x="258" y="188"/>
                </a:lnTo>
                <a:lnTo>
                  <a:pt x="239" y="201"/>
                </a:lnTo>
                <a:lnTo>
                  <a:pt x="255" y="217"/>
                </a:lnTo>
                <a:lnTo>
                  <a:pt x="293" y="204"/>
                </a:lnTo>
                <a:lnTo>
                  <a:pt x="325" y="198"/>
                </a:lnTo>
                <a:lnTo>
                  <a:pt x="267" y="226"/>
                </a:lnTo>
                <a:lnTo>
                  <a:pt x="248" y="239"/>
                </a:lnTo>
                <a:lnTo>
                  <a:pt x="242" y="266"/>
                </a:lnTo>
                <a:lnTo>
                  <a:pt x="232" y="280"/>
                </a:lnTo>
                <a:lnTo>
                  <a:pt x="267" y="263"/>
                </a:lnTo>
                <a:lnTo>
                  <a:pt x="298" y="257"/>
                </a:lnTo>
                <a:lnTo>
                  <a:pt x="348" y="255"/>
                </a:lnTo>
                <a:lnTo>
                  <a:pt x="272" y="276"/>
                </a:lnTo>
                <a:lnTo>
                  <a:pt x="226" y="294"/>
                </a:lnTo>
                <a:lnTo>
                  <a:pt x="194" y="310"/>
                </a:lnTo>
                <a:lnTo>
                  <a:pt x="191" y="335"/>
                </a:lnTo>
                <a:lnTo>
                  <a:pt x="229" y="317"/>
                </a:lnTo>
                <a:lnTo>
                  <a:pt x="280" y="300"/>
                </a:lnTo>
                <a:lnTo>
                  <a:pt x="304" y="300"/>
                </a:lnTo>
                <a:lnTo>
                  <a:pt x="248" y="320"/>
                </a:lnTo>
                <a:lnTo>
                  <a:pt x="204" y="338"/>
                </a:lnTo>
                <a:lnTo>
                  <a:pt x="187" y="355"/>
                </a:lnTo>
                <a:lnTo>
                  <a:pt x="194" y="370"/>
                </a:lnTo>
                <a:lnTo>
                  <a:pt x="229" y="358"/>
                </a:lnTo>
                <a:lnTo>
                  <a:pt x="261" y="344"/>
                </a:lnTo>
                <a:lnTo>
                  <a:pt x="327" y="341"/>
                </a:lnTo>
                <a:lnTo>
                  <a:pt x="354" y="344"/>
                </a:lnTo>
                <a:lnTo>
                  <a:pt x="415" y="348"/>
                </a:lnTo>
                <a:lnTo>
                  <a:pt x="488" y="338"/>
                </a:lnTo>
                <a:lnTo>
                  <a:pt x="444" y="355"/>
                </a:lnTo>
                <a:lnTo>
                  <a:pt x="368" y="367"/>
                </a:lnTo>
                <a:lnTo>
                  <a:pt x="384" y="393"/>
                </a:lnTo>
                <a:lnTo>
                  <a:pt x="438" y="379"/>
                </a:lnTo>
                <a:lnTo>
                  <a:pt x="491" y="361"/>
                </a:lnTo>
                <a:lnTo>
                  <a:pt x="525" y="344"/>
                </a:lnTo>
                <a:lnTo>
                  <a:pt x="460" y="393"/>
                </a:lnTo>
                <a:lnTo>
                  <a:pt x="419" y="405"/>
                </a:lnTo>
                <a:lnTo>
                  <a:pt x="384" y="417"/>
                </a:lnTo>
                <a:lnTo>
                  <a:pt x="387" y="442"/>
                </a:lnTo>
                <a:lnTo>
                  <a:pt x="438" y="434"/>
                </a:lnTo>
                <a:lnTo>
                  <a:pt x="478" y="423"/>
                </a:lnTo>
                <a:lnTo>
                  <a:pt x="454" y="440"/>
                </a:lnTo>
                <a:lnTo>
                  <a:pt x="409" y="452"/>
                </a:lnTo>
                <a:lnTo>
                  <a:pt x="387" y="455"/>
                </a:lnTo>
                <a:lnTo>
                  <a:pt x="387" y="511"/>
                </a:lnTo>
                <a:lnTo>
                  <a:pt x="435" y="492"/>
                </a:lnTo>
                <a:lnTo>
                  <a:pt x="473" y="477"/>
                </a:lnTo>
                <a:lnTo>
                  <a:pt x="432" y="508"/>
                </a:lnTo>
                <a:lnTo>
                  <a:pt x="380" y="530"/>
                </a:lnTo>
                <a:lnTo>
                  <a:pt x="384" y="556"/>
                </a:lnTo>
                <a:lnTo>
                  <a:pt x="412" y="586"/>
                </a:lnTo>
                <a:lnTo>
                  <a:pt x="438" y="553"/>
                </a:lnTo>
                <a:lnTo>
                  <a:pt x="473" y="511"/>
                </a:lnTo>
                <a:lnTo>
                  <a:pt x="496" y="471"/>
                </a:lnTo>
                <a:lnTo>
                  <a:pt x="473" y="533"/>
                </a:lnTo>
                <a:lnTo>
                  <a:pt x="454" y="556"/>
                </a:lnTo>
                <a:lnTo>
                  <a:pt x="419" y="599"/>
                </a:lnTo>
                <a:lnTo>
                  <a:pt x="444" y="628"/>
                </a:lnTo>
                <a:lnTo>
                  <a:pt x="485" y="594"/>
                </a:lnTo>
                <a:lnTo>
                  <a:pt x="514" y="553"/>
                </a:lnTo>
                <a:lnTo>
                  <a:pt x="540" y="508"/>
                </a:lnTo>
                <a:lnTo>
                  <a:pt x="517" y="573"/>
                </a:lnTo>
                <a:lnTo>
                  <a:pt x="491" y="602"/>
                </a:lnTo>
                <a:lnTo>
                  <a:pt x="465" y="631"/>
                </a:lnTo>
                <a:lnTo>
                  <a:pt x="488" y="643"/>
                </a:lnTo>
                <a:lnTo>
                  <a:pt x="540" y="599"/>
                </a:lnTo>
                <a:lnTo>
                  <a:pt x="589" y="530"/>
                </a:lnTo>
                <a:lnTo>
                  <a:pt x="607" y="477"/>
                </a:lnTo>
                <a:lnTo>
                  <a:pt x="620" y="386"/>
                </a:lnTo>
                <a:lnTo>
                  <a:pt x="627" y="317"/>
                </a:lnTo>
                <a:lnTo>
                  <a:pt x="636" y="239"/>
                </a:lnTo>
                <a:lnTo>
                  <a:pt x="582" y="255"/>
                </a:lnTo>
                <a:lnTo>
                  <a:pt x="522" y="276"/>
                </a:lnTo>
                <a:lnTo>
                  <a:pt x="432" y="297"/>
                </a:lnTo>
                <a:lnTo>
                  <a:pt x="514" y="266"/>
                </a:lnTo>
                <a:lnTo>
                  <a:pt x="543" y="249"/>
                </a:lnTo>
                <a:lnTo>
                  <a:pt x="601" y="229"/>
                </a:lnTo>
                <a:lnTo>
                  <a:pt x="630" y="223"/>
                </a:lnTo>
                <a:lnTo>
                  <a:pt x="630" y="182"/>
                </a:lnTo>
                <a:lnTo>
                  <a:pt x="623" y="129"/>
                </a:lnTo>
                <a:lnTo>
                  <a:pt x="551" y="141"/>
                </a:lnTo>
                <a:lnTo>
                  <a:pt x="505" y="155"/>
                </a:lnTo>
                <a:lnTo>
                  <a:pt x="447" y="182"/>
                </a:lnTo>
                <a:lnTo>
                  <a:pt x="499" y="141"/>
                </a:lnTo>
                <a:lnTo>
                  <a:pt x="560" y="124"/>
                </a:lnTo>
                <a:lnTo>
                  <a:pt x="620" y="109"/>
                </a:lnTo>
                <a:lnTo>
                  <a:pt x="607" y="69"/>
                </a:lnTo>
                <a:lnTo>
                  <a:pt x="589" y="45"/>
                </a:lnTo>
                <a:lnTo>
                  <a:pt x="534" y="28"/>
                </a:lnTo>
                <a:lnTo>
                  <a:pt x="482" y="41"/>
                </a:lnTo>
                <a:lnTo>
                  <a:pt x="432" y="76"/>
                </a:lnTo>
                <a:lnTo>
                  <a:pt x="465" y="35"/>
                </a:lnTo>
                <a:lnTo>
                  <a:pt x="517" y="16"/>
                </a:lnTo>
                <a:lnTo>
                  <a:pt x="460" y="6"/>
                </a:lnTo>
                <a:lnTo>
                  <a:pt x="419" y="3"/>
                </a:lnTo>
                <a:lnTo>
                  <a:pt x="359" y="13"/>
                </a:lnTo>
                <a:lnTo>
                  <a:pt x="318" y="38"/>
                </a:lnTo>
                <a:lnTo>
                  <a:pt x="255" y="51"/>
                </a:lnTo>
                <a:lnTo>
                  <a:pt x="298" y="32"/>
                </a:lnTo>
                <a:lnTo>
                  <a:pt x="330" y="13"/>
                </a:lnTo>
                <a:lnTo>
                  <a:pt x="348" y="0"/>
                </a:lnTo>
                <a:lnTo>
                  <a:pt x="287" y="3"/>
                </a:lnTo>
                <a:lnTo>
                  <a:pt x="232" y="6"/>
                </a:lnTo>
                <a:lnTo>
                  <a:pt x="198" y="22"/>
                </a:lnTo>
                <a:lnTo>
                  <a:pt x="163" y="54"/>
                </a:lnTo>
                <a:lnTo>
                  <a:pt x="136" y="95"/>
                </a:lnTo>
                <a:lnTo>
                  <a:pt x="151" y="48"/>
                </a:lnTo>
                <a:lnTo>
                  <a:pt x="184" y="16"/>
                </a:lnTo>
                <a:lnTo>
                  <a:pt x="10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280" name="Group 278">
            <a:extLst>
              <a:ext uri="{FF2B5EF4-FFF2-40B4-BE49-F238E27FC236}">
                <a16:creationId xmlns:a16="http://schemas.microsoft.com/office/drawing/2014/main" id="{A69F24E2-E394-47D5-9499-06FFF5BDA08F}"/>
              </a:ext>
            </a:extLst>
          </p:cNvPr>
          <p:cNvGrpSpPr>
            <a:grpSpLocks/>
          </p:cNvGrpSpPr>
          <p:nvPr/>
        </p:nvGrpSpPr>
        <p:grpSpPr bwMode="auto">
          <a:xfrm>
            <a:off x="8321675" y="3744694"/>
            <a:ext cx="184150" cy="112713"/>
            <a:chOff x="5264" y="1904"/>
            <a:chExt cx="116" cy="71"/>
          </a:xfrm>
        </p:grpSpPr>
        <p:sp>
          <p:nvSpPr>
            <p:cNvPr id="281" name="Freeform 279">
              <a:extLst>
                <a:ext uri="{FF2B5EF4-FFF2-40B4-BE49-F238E27FC236}">
                  <a16:creationId xmlns:a16="http://schemas.microsoft.com/office/drawing/2014/main" id="{49EE63E2-778C-4639-83D5-CD58DACEF25E}"/>
                </a:ext>
              </a:extLst>
            </p:cNvPr>
            <p:cNvSpPr>
              <a:spLocks/>
            </p:cNvSpPr>
            <p:nvPr/>
          </p:nvSpPr>
          <p:spPr bwMode="auto">
            <a:xfrm>
              <a:off x="5264" y="1904"/>
              <a:ext cx="116" cy="71"/>
            </a:xfrm>
            <a:custGeom>
              <a:avLst/>
              <a:gdLst>
                <a:gd name="T0" fmla="*/ 0 w 698"/>
                <a:gd name="T1" fmla="*/ 0 h 425"/>
                <a:gd name="T2" fmla="*/ 0 w 698"/>
                <a:gd name="T3" fmla="*/ 0 h 425"/>
                <a:gd name="T4" fmla="*/ 0 w 698"/>
                <a:gd name="T5" fmla="*/ 0 h 425"/>
                <a:gd name="T6" fmla="*/ 0 w 698"/>
                <a:gd name="T7" fmla="*/ 0 h 425"/>
                <a:gd name="T8" fmla="*/ 0 w 698"/>
                <a:gd name="T9" fmla="*/ 0 h 425"/>
                <a:gd name="T10" fmla="*/ 0 w 698"/>
                <a:gd name="T11" fmla="*/ 0 h 425"/>
                <a:gd name="T12" fmla="*/ 0 w 698"/>
                <a:gd name="T13" fmla="*/ 0 h 425"/>
                <a:gd name="T14" fmla="*/ 0 w 698"/>
                <a:gd name="T15" fmla="*/ 0 h 425"/>
                <a:gd name="T16" fmla="*/ 0 w 698"/>
                <a:gd name="T17" fmla="*/ 0 h 425"/>
                <a:gd name="T18" fmla="*/ 0 w 698"/>
                <a:gd name="T19" fmla="*/ 0 h 425"/>
                <a:gd name="T20" fmla="*/ 0 w 698"/>
                <a:gd name="T21" fmla="*/ 0 h 425"/>
                <a:gd name="T22" fmla="*/ 0 w 698"/>
                <a:gd name="T23" fmla="*/ 0 h 425"/>
                <a:gd name="T24" fmla="*/ 0 w 698"/>
                <a:gd name="T25" fmla="*/ 0 h 425"/>
                <a:gd name="T26" fmla="*/ 0 w 698"/>
                <a:gd name="T27" fmla="*/ 0 h 425"/>
                <a:gd name="T28" fmla="*/ 0 w 698"/>
                <a:gd name="T29" fmla="*/ 0 h 425"/>
                <a:gd name="T30" fmla="*/ 0 w 698"/>
                <a:gd name="T31" fmla="*/ 0 h 425"/>
                <a:gd name="T32" fmla="*/ 0 w 698"/>
                <a:gd name="T33" fmla="*/ 0 h 425"/>
                <a:gd name="T34" fmla="*/ 0 w 698"/>
                <a:gd name="T35" fmla="*/ 0 h 425"/>
                <a:gd name="T36" fmla="*/ 0 w 698"/>
                <a:gd name="T37" fmla="*/ 0 h 425"/>
                <a:gd name="T38" fmla="*/ 0 w 698"/>
                <a:gd name="T39" fmla="*/ 0 h 425"/>
                <a:gd name="T40" fmla="*/ 0 w 698"/>
                <a:gd name="T41" fmla="*/ 0 h 425"/>
                <a:gd name="T42" fmla="*/ 0 w 698"/>
                <a:gd name="T43" fmla="*/ 0 h 425"/>
                <a:gd name="T44" fmla="*/ 0 w 698"/>
                <a:gd name="T45" fmla="*/ 0 h 425"/>
                <a:gd name="T46" fmla="*/ 0 w 698"/>
                <a:gd name="T47" fmla="*/ 0 h 425"/>
                <a:gd name="T48" fmla="*/ 0 w 698"/>
                <a:gd name="T49" fmla="*/ 0 h 425"/>
                <a:gd name="T50" fmla="*/ 0 w 698"/>
                <a:gd name="T51" fmla="*/ 0 h 425"/>
                <a:gd name="T52" fmla="*/ 0 w 698"/>
                <a:gd name="T53" fmla="*/ 0 h 425"/>
                <a:gd name="T54" fmla="*/ 0 w 698"/>
                <a:gd name="T55" fmla="*/ 0 h 425"/>
                <a:gd name="T56" fmla="*/ 0 w 698"/>
                <a:gd name="T57" fmla="*/ 0 h 425"/>
                <a:gd name="T58" fmla="*/ 0 w 698"/>
                <a:gd name="T59" fmla="*/ 0 h 425"/>
                <a:gd name="T60" fmla="*/ 0 w 698"/>
                <a:gd name="T61" fmla="*/ 0 h 425"/>
                <a:gd name="T62" fmla="*/ 0 w 698"/>
                <a:gd name="T63" fmla="*/ 0 h 425"/>
                <a:gd name="T64" fmla="*/ 0 w 698"/>
                <a:gd name="T65" fmla="*/ 0 h 425"/>
                <a:gd name="T66" fmla="*/ 0 w 698"/>
                <a:gd name="T67" fmla="*/ 0 h 425"/>
                <a:gd name="T68" fmla="*/ 0 w 698"/>
                <a:gd name="T69" fmla="*/ 0 h 425"/>
                <a:gd name="T70" fmla="*/ 0 w 698"/>
                <a:gd name="T71" fmla="*/ 0 h 425"/>
                <a:gd name="T72" fmla="*/ 0 w 698"/>
                <a:gd name="T73" fmla="*/ 0 h 425"/>
                <a:gd name="T74" fmla="*/ 0 w 698"/>
                <a:gd name="T75" fmla="*/ 0 h 425"/>
                <a:gd name="T76" fmla="*/ 0 w 698"/>
                <a:gd name="T77" fmla="*/ 0 h 425"/>
                <a:gd name="T78" fmla="*/ 0 w 698"/>
                <a:gd name="T79" fmla="*/ 0 h 425"/>
                <a:gd name="T80" fmla="*/ 0 w 698"/>
                <a:gd name="T81" fmla="*/ 0 h 425"/>
                <a:gd name="T82" fmla="*/ 0 w 698"/>
                <a:gd name="T83" fmla="*/ 0 h 425"/>
                <a:gd name="T84" fmla="*/ 0 w 698"/>
                <a:gd name="T85" fmla="*/ 0 h 425"/>
                <a:gd name="T86" fmla="*/ 0 w 698"/>
                <a:gd name="T87" fmla="*/ 0 h 425"/>
                <a:gd name="T88" fmla="*/ 0 w 698"/>
                <a:gd name="T89" fmla="*/ 0 h 425"/>
                <a:gd name="T90" fmla="*/ 0 w 698"/>
                <a:gd name="T91" fmla="*/ 0 h 425"/>
                <a:gd name="T92" fmla="*/ 0 w 698"/>
                <a:gd name="T93" fmla="*/ 0 h 425"/>
                <a:gd name="T94" fmla="*/ 0 w 698"/>
                <a:gd name="T95" fmla="*/ 0 h 425"/>
                <a:gd name="T96" fmla="*/ 0 w 698"/>
                <a:gd name="T97" fmla="*/ 0 h 425"/>
                <a:gd name="T98" fmla="*/ 0 w 698"/>
                <a:gd name="T99" fmla="*/ 0 h 4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8"/>
                <a:gd name="T151" fmla="*/ 0 h 425"/>
                <a:gd name="T152" fmla="*/ 698 w 698"/>
                <a:gd name="T153" fmla="*/ 425 h 4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8" h="425">
                  <a:moveTo>
                    <a:pt x="698" y="253"/>
                  </a:moveTo>
                  <a:lnTo>
                    <a:pt x="611" y="233"/>
                  </a:lnTo>
                  <a:lnTo>
                    <a:pt x="579" y="227"/>
                  </a:lnTo>
                  <a:lnTo>
                    <a:pt x="558" y="210"/>
                  </a:lnTo>
                  <a:lnTo>
                    <a:pt x="538" y="182"/>
                  </a:lnTo>
                  <a:lnTo>
                    <a:pt x="496" y="143"/>
                  </a:lnTo>
                  <a:lnTo>
                    <a:pt x="420" y="79"/>
                  </a:lnTo>
                  <a:lnTo>
                    <a:pt x="407" y="58"/>
                  </a:lnTo>
                  <a:lnTo>
                    <a:pt x="387" y="38"/>
                  </a:lnTo>
                  <a:lnTo>
                    <a:pt x="347" y="32"/>
                  </a:lnTo>
                  <a:lnTo>
                    <a:pt x="225" y="11"/>
                  </a:lnTo>
                  <a:lnTo>
                    <a:pt x="192" y="0"/>
                  </a:lnTo>
                  <a:lnTo>
                    <a:pt x="162" y="14"/>
                  </a:lnTo>
                  <a:lnTo>
                    <a:pt x="147" y="27"/>
                  </a:lnTo>
                  <a:lnTo>
                    <a:pt x="75" y="52"/>
                  </a:lnTo>
                  <a:lnTo>
                    <a:pt x="48" y="62"/>
                  </a:lnTo>
                  <a:lnTo>
                    <a:pt x="37" y="73"/>
                  </a:lnTo>
                  <a:lnTo>
                    <a:pt x="24" y="114"/>
                  </a:lnTo>
                  <a:lnTo>
                    <a:pt x="16" y="133"/>
                  </a:lnTo>
                  <a:lnTo>
                    <a:pt x="9" y="146"/>
                  </a:lnTo>
                  <a:lnTo>
                    <a:pt x="0" y="165"/>
                  </a:lnTo>
                  <a:lnTo>
                    <a:pt x="0" y="181"/>
                  </a:lnTo>
                  <a:lnTo>
                    <a:pt x="15" y="191"/>
                  </a:lnTo>
                  <a:lnTo>
                    <a:pt x="43" y="190"/>
                  </a:lnTo>
                  <a:lnTo>
                    <a:pt x="89" y="168"/>
                  </a:lnTo>
                  <a:lnTo>
                    <a:pt x="147" y="158"/>
                  </a:lnTo>
                  <a:lnTo>
                    <a:pt x="198" y="165"/>
                  </a:lnTo>
                  <a:lnTo>
                    <a:pt x="144" y="179"/>
                  </a:lnTo>
                  <a:lnTo>
                    <a:pt x="105" y="191"/>
                  </a:lnTo>
                  <a:lnTo>
                    <a:pt x="61" y="210"/>
                  </a:lnTo>
                  <a:lnTo>
                    <a:pt x="51" y="224"/>
                  </a:lnTo>
                  <a:lnTo>
                    <a:pt x="51" y="242"/>
                  </a:lnTo>
                  <a:lnTo>
                    <a:pt x="67" y="253"/>
                  </a:lnTo>
                  <a:lnTo>
                    <a:pt x="87" y="250"/>
                  </a:lnTo>
                  <a:lnTo>
                    <a:pt x="150" y="233"/>
                  </a:lnTo>
                  <a:lnTo>
                    <a:pt x="205" y="230"/>
                  </a:lnTo>
                  <a:lnTo>
                    <a:pt x="249" y="233"/>
                  </a:lnTo>
                  <a:lnTo>
                    <a:pt x="273" y="250"/>
                  </a:lnTo>
                  <a:lnTo>
                    <a:pt x="301" y="279"/>
                  </a:lnTo>
                  <a:lnTo>
                    <a:pt x="323" y="310"/>
                  </a:lnTo>
                  <a:lnTo>
                    <a:pt x="346" y="342"/>
                  </a:lnTo>
                  <a:lnTo>
                    <a:pt x="364" y="366"/>
                  </a:lnTo>
                  <a:lnTo>
                    <a:pt x="397" y="389"/>
                  </a:lnTo>
                  <a:lnTo>
                    <a:pt x="429" y="396"/>
                  </a:lnTo>
                  <a:lnTo>
                    <a:pt x="464" y="399"/>
                  </a:lnTo>
                  <a:lnTo>
                    <a:pt x="507" y="396"/>
                  </a:lnTo>
                  <a:lnTo>
                    <a:pt x="539" y="393"/>
                  </a:lnTo>
                  <a:lnTo>
                    <a:pt x="582" y="404"/>
                  </a:lnTo>
                  <a:lnTo>
                    <a:pt x="698" y="425"/>
                  </a:lnTo>
                  <a:lnTo>
                    <a:pt x="698" y="253"/>
                  </a:lnTo>
                  <a:close/>
                </a:path>
              </a:pathLst>
            </a:custGeom>
            <a:solidFill>
              <a:srgbClr val="FFC080"/>
            </a:solidFill>
            <a:ln w="1588">
              <a:solidFill>
                <a:srgbClr val="402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2" name="Freeform 280">
              <a:extLst>
                <a:ext uri="{FF2B5EF4-FFF2-40B4-BE49-F238E27FC236}">
                  <a16:creationId xmlns:a16="http://schemas.microsoft.com/office/drawing/2014/main" id="{2EBFAC2B-3EA5-4728-8F46-D5FEF6286A8C}"/>
                </a:ext>
              </a:extLst>
            </p:cNvPr>
            <p:cNvSpPr>
              <a:spLocks/>
            </p:cNvSpPr>
            <p:nvPr/>
          </p:nvSpPr>
          <p:spPr bwMode="auto">
            <a:xfrm>
              <a:off x="5269" y="1916"/>
              <a:ext cx="37" cy="9"/>
            </a:xfrm>
            <a:custGeom>
              <a:avLst/>
              <a:gdLst>
                <a:gd name="T0" fmla="*/ 0 w 223"/>
                <a:gd name="T1" fmla="*/ 0 h 52"/>
                <a:gd name="T2" fmla="*/ 0 w 223"/>
                <a:gd name="T3" fmla="*/ 0 h 52"/>
                <a:gd name="T4" fmla="*/ 0 w 223"/>
                <a:gd name="T5" fmla="*/ 0 h 52"/>
                <a:gd name="T6" fmla="*/ 0 w 223"/>
                <a:gd name="T7" fmla="*/ 0 h 52"/>
                <a:gd name="T8" fmla="*/ 0 w 223"/>
                <a:gd name="T9" fmla="*/ 0 h 52"/>
                <a:gd name="T10" fmla="*/ 0 w 223"/>
                <a:gd name="T11" fmla="*/ 0 h 52"/>
                <a:gd name="T12" fmla="*/ 0 w 223"/>
                <a:gd name="T13" fmla="*/ 0 h 52"/>
                <a:gd name="T14" fmla="*/ 0 w 223"/>
                <a:gd name="T15" fmla="*/ 0 h 52"/>
                <a:gd name="T16" fmla="*/ 0 w 223"/>
                <a:gd name="T17" fmla="*/ 0 h 52"/>
                <a:gd name="T18" fmla="*/ 0 w 223"/>
                <a:gd name="T19" fmla="*/ 0 h 52"/>
                <a:gd name="T20" fmla="*/ 0 w 223"/>
                <a:gd name="T21" fmla="*/ 0 h 52"/>
                <a:gd name="T22" fmla="*/ 0 w 223"/>
                <a:gd name="T23" fmla="*/ 0 h 52"/>
                <a:gd name="T24" fmla="*/ 0 w 223"/>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3"/>
                <a:gd name="T40" fmla="*/ 0 h 52"/>
                <a:gd name="T41" fmla="*/ 223 w 223"/>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3" h="52">
                  <a:moveTo>
                    <a:pt x="0" y="52"/>
                  </a:moveTo>
                  <a:lnTo>
                    <a:pt x="38" y="36"/>
                  </a:lnTo>
                  <a:lnTo>
                    <a:pt x="69" y="30"/>
                  </a:lnTo>
                  <a:lnTo>
                    <a:pt x="107" y="18"/>
                  </a:lnTo>
                  <a:lnTo>
                    <a:pt x="139" y="11"/>
                  </a:lnTo>
                  <a:lnTo>
                    <a:pt x="189" y="15"/>
                  </a:lnTo>
                  <a:lnTo>
                    <a:pt x="223" y="18"/>
                  </a:lnTo>
                  <a:lnTo>
                    <a:pt x="171" y="8"/>
                  </a:lnTo>
                  <a:lnTo>
                    <a:pt x="127" y="0"/>
                  </a:lnTo>
                  <a:lnTo>
                    <a:pt x="69" y="24"/>
                  </a:lnTo>
                  <a:lnTo>
                    <a:pt x="38" y="28"/>
                  </a:lnTo>
                  <a:lnTo>
                    <a:pt x="3" y="45"/>
                  </a:lnTo>
                  <a:lnTo>
                    <a:pt x="0" y="5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3" name="Freeform 281">
              <a:extLst>
                <a:ext uri="{FF2B5EF4-FFF2-40B4-BE49-F238E27FC236}">
                  <a16:creationId xmlns:a16="http://schemas.microsoft.com/office/drawing/2014/main" id="{6114B9FA-DFDF-4D2B-94EA-D76FB2CFDAE5}"/>
                </a:ext>
              </a:extLst>
            </p:cNvPr>
            <p:cNvSpPr>
              <a:spLocks/>
            </p:cNvSpPr>
            <p:nvPr/>
          </p:nvSpPr>
          <p:spPr bwMode="auto">
            <a:xfrm>
              <a:off x="5289" y="1907"/>
              <a:ext cx="31" cy="6"/>
            </a:xfrm>
            <a:custGeom>
              <a:avLst/>
              <a:gdLst>
                <a:gd name="T0" fmla="*/ 0 w 188"/>
                <a:gd name="T1" fmla="*/ 0 h 36"/>
                <a:gd name="T2" fmla="*/ 0 w 188"/>
                <a:gd name="T3" fmla="*/ 0 h 36"/>
                <a:gd name="T4" fmla="*/ 0 w 188"/>
                <a:gd name="T5" fmla="*/ 0 h 36"/>
                <a:gd name="T6" fmla="*/ 0 w 188"/>
                <a:gd name="T7" fmla="*/ 0 h 36"/>
                <a:gd name="T8" fmla="*/ 0 w 188"/>
                <a:gd name="T9" fmla="*/ 0 h 36"/>
                <a:gd name="T10" fmla="*/ 0 w 188"/>
                <a:gd name="T11" fmla="*/ 0 h 36"/>
                <a:gd name="T12" fmla="*/ 0 w 188"/>
                <a:gd name="T13" fmla="*/ 0 h 36"/>
                <a:gd name="T14" fmla="*/ 0 w 188"/>
                <a:gd name="T15" fmla="*/ 0 h 36"/>
                <a:gd name="T16" fmla="*/ 0 w 188"/>
                <a:gd name="T17" fmla="*/ 0 h 36"/>
                <a:gd name="T18" fmla="*/ 0 w 188"/>
                <a:gd name="T19" fmla="*/ 0 h 36"/>
                <a:gd name="T20" fmla="*/ 0 w 188"/>
                <a:gd name="T21" fmla="*/ 0 h 36"/>
                <a:gd name="T22" fmla="*/ 0 w 18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
                <a:gd name="T37" fmla="*/ 0 h 36"/>
                <a:gd name="T38" fmla="*/ 188 w 18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 h="36">
                  <a:moveTo>
                    <a:pt x="51" y="0"/>
                  </a:moveTo>
                  <a:lnTo>
                    <a:pt x="29" y="1"/>
                  </a:lnTo>
                  <a:lnTo>
                    <a:pt x="0" y="11"/>
                  </a:lnTo>
                  <a:lnTo>
                    <a:pt x="19" y="9"/>
                  </a:lnTo>
                  <a:lnTo>
                    <a:pt x="48" y="4"/>
                  </a:lnTo>
                  <a:lnTo>
                    <a:pt x="109" y="20"/>
                  </a:lnTo>
                  <a:lnTo>
                    <a:pt x="143" y="30"/>
                  </a:lnTo>
                  <a:lnTo>
                    <a:pt x="181" y="36"/>
                  </a:lnTo>
                  <a:lnTo>
                    <a:pt x="188" y="30"/>
                  </a:lnTo>
                  <a:lnTo>
                    <a:pt x="146" y="22"/>
                  </a:lnTo>
                  <a:lnTo>
                    <a:pt x="97" y="11"/>
                  </a:lnTo>
                  <a:lnTo>
                    <a:pt x="5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4" name="Freeform 282">
              <a:extLst>
                <a:ext uri="{FF2B5EF4-FFF2-40B4-BE49-F238E27FC236}">
                  <a16:creationId xmlns:a16="http://schemas.microsoft.com/office/drawing/2014/main" id="{546B90DF-06E5-40DF-9914-B3DF953EB1A2}"/>
                </a:ext>
              </a:extLst>
            </p:cNvPr>
            <p:cNvSpPr>
              <a:spLocks/>
            </p:cNvSpPr>
            <p:nvPr/>
          </p:nvSpPr>
          <p:spPr bwMode="auto">
            <a:xfrm>
              <a:off x="5295" y="1929"/>
              <a:ext cx="13" cy="3"/>
            </a:xfrm>
            <a:custGeom>
              <a:avLst/>
              <a:gdLst>
                <a:gd name="T0" fmla="*/ 0 w 76"/>
                <a:gd name="T1" fmla="*/ 0 h 17"/>
                <a:gd name="T2" fmla="*/ 0 w 76"/>
                <a:gd name="T3" fmla="*/ 0 h 17"/>
                <a:gd name="T4" fmla="*/ 0 w 76"/>
                <a:gd name="T5" fmla="*/ 0 h 17"/>
                <a:gd name="T6" fmla="*/ 0 w 76"/>
                <a:gd name="T7" fmla="*/ 0 h 17"/>
                <a:gd name="T8" fmla="*/ 0 w 76"/>
                <a:gd name="T9" fmla="*/ 0 h 17"/>
                <a:gd name="T10" fmla="*/ 0 w 76"/>
                <a:gd name="T11" fmla="*/ 0 h 17"/>
                <a:gd name="T12" fmla="*/ 0 w 76"/>
                <a:gd name="T13" fmla="*/ 0 h 17"/>
                <a:gd name="T14" fmla="*/ 0 60000 65536"/>
                <a:gd name="T15" fmla="*/ 0 60000 65536"/>
                <a:gd name="T16" fmla="*/ 0 60000 65536"/>
                <a:gd name="T17" fmla="*/ 0 60000 65536"/>
                <a:gd name="T18" fmla="*/ 0 60000 65536"/>
                <a:gd name="T19" fmla="*/ 0 60000 65536"/>
                <a:gd name="T20" fmla="*/ 0 60000 65536"/>
                <a:gd name="T21" fmla="*/ 0 w 76"/>
                <a:gd name="T22" fmla="*/ 0 h 17"/>
                <a:gd name="T23" fmla="*/ 76 w 76"/>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7">
                  <a:moveTo>
                    <a:pt x="0" y="8"/>
                  </a:moveTo>
                  <a:lnTo>
                    <a:pt x="8" y="17"/>
                  </a:lnTo>
                  <a:lnTo>
                    <a:pt x="36" y="12"/>
                  </a:lnTo>
                  <a:lnTo>
                    <a:pt x="67" y="12"/>
                  </a:lnTo>
                  <a:lnTo>
                    <a:pt x="76" y="0"/>
                  </a:lnTo>
                  <a:lnTo>
                    <a:pt x="55" y="4"/>
                  </a:lnTo>
                  <a:lnTo>
                    <a:pt x="0" y="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5" name="Freeform 283">
              <a:extLst>
                <a:ext uri="{FF2B5EF4-FFF2-40B4-BE49-F238E27FC236}">
                  <a16:creationId xmlns:a16="http://schemas.microsoft.com/office/drawing/2014/main" id="{8327871A-A8DB-4A5E-8840-6392D50DDC42}"/>
                </a:ext>
              </a:extLst>
            </p:cNvPr>
            <p:cNvSpPr>
              <a:spLocks/>
            </p:cNvSpPr>
            <p:nvPr/>
          </p:nvSpPr>
          <p:spPr bwMode="auto">
            <a:xfrm>
              <a:off x="5268" y="1926"/>
              <a:ext cx="3" cy="6"/>
            </a:xfrm>
            <a:custGeom>
              <a:avLst/>
              <a:gdLst>
                <a:gd name="T0" fmla="*/ 0 w 19"/>
                <a:gd name="T1" fmla="*/ 0 h 32"/>
                <a:gd name="T2" fmla="*/ 0 w 19"/>
                <a:gd name="T3" fmla="*/ 0 h 32"/>
                <a:gd name="T4" fmla="*/ 0 w 19"/>
                <a:gd name="T5" fmla="*/ 0 h 32"/>
                <a:gd name="T6" fmla="*/ 0 w 19"/>
                <a:gd name="T7" fmla="*/ 0 h 32"/>
                <a:gd name="T8" fmla="*/ 0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19" y="0"/>
                  </a:moveTo>
                  <a:lnTo>
                    <a:pt x="19" y="9"/>
                  </a:lnTo>
                  <a:lnTo>
                    <a:pt x="14" y="24"/>
                  </a:lnTo>
                  <a:lnTo>
                    <a:pt x="0" y="32"/>
                  </a:lnTo>
                  <a:lnTo>
                    <a:pt x="1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6" name="Freeform 284">
              <a:extLst>
                <a:ext uri="{FF2B5EF4-FFF2-40B4-BE49-F238E27FC236}">
                  <a16:creationId xmlns:a16="http://schemas.microsoft.com/office/drawing/2014/main" id="{BF933997-05C7-4305-ABF8-D483531655CD}"/>
                </a:ext>
              </a:extLst>
            </p:cNvPr>
            <p:cNvSpPr>
              <a:spLocks/>
            </p:cNvSpPr>
            <p:nvPr/>
          </p:nvSpPr>
          <p:spPr bwMode="auto">
            <a:xfrm>
              <a:off x="5277" y="1940"/>
              <a:ext cx="3" cy="3"/>
            </a:xfrm>
            <a:custGeom>
              <a:avLst/>
              <a:gdLst>
                <a:gd name="T0" fmla="*/ 0 w 14"/>
                <a:gd name="T1" fmla="*/ 0 h 18"/>
                <a:gd name="T2" fmla="*/ 0 w 14"/>
                <a:gd name="T3" fmla="*/ 0 h 18"/>
                <a:gd name="T4" fmla="*/ 0 w 14"/>
                <a:gd name="T5" fmla="*/ 0 h 18"/>
                <a:gd name="T6" fmla="*/ 0 w 14"/>
                <a:gd name="T7" fmla="*/ 0 h 18"/>
                <a:gd name="T8" fmla="*/ 0 60000 65536"/>
                <a:gd name="T9" fmla="*/ 0 60000 65536"/>
                <a:gd name="T10" fmla="*/ 0 60000 65536"/>
                <a:gd name="T11" fmla="*/ 0 60000 65536"/>
                <a:gd name="T12" fmla="*/ 0 w 14"/>
                <a:gd name="T13" fmla="*/ 0 h 18"/>
                <a:gd name="T14" fmla="*/ 14 w 14"/>
                <a:gd name="T15" fmla="*/ 18 h 18"/>
              </a:gdLst>
              <a:ahLst/>
              <a:cxnLst>
                <a:cxn ang="T8">
                  <a:pos x="T0" y="T1"/>
                </a:cxn>
                <a:cxn ang="T9">
                  <a:pos x="T2" y="T3"/>
                </a:cxn>
                <a:cxn ang="T10">
                  <a:pos x="T4" y="T5"/>
                </a:cxn>
                <a:cxn ang="T11">
                  <a:pos x="T6" y="T7"/>
                </a:cxn>
              </a:cxnLst>
              <a:rect l="T12" t="T13" r="T14" b="T15"/>
              <a:pathLst>
                <a:path w="14" h="18">
                  <a:moveTo>
                    <a:pt x="14" y="0"/>
                  </a:moveTo>
                  <a:lnTo>
                    <a:pt x="11" y="9"/>
                  </a:lnTo>
                  <a:lnTo>
                    <a:pt x="0" y="18"/>
                  </a:lnTo>
                  <a:lnTo>
                    <a:pt x="14"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7" name="Freeform 285">
              <a:extLst>
                <a:ext uri="{FF2B5EF4-FFF2-40B4-BE49-F238E27FC236}">
                  <a16:creationId xmlns:a16="http://schemas.microsoft.com/office/drawing/2014/main" id="{DC433F6A-CB3B-4174-AC37-0939B9F100F9}"/>
                </a:ext>
              </a:extLst>
            </p:cNvPr>
            <p:cNvSpPr>
              <a:spLocks/>
            </p:cNvSpPr>
            <p:nvPr/>
          </p:nvSpPr>
          <p:spPr bwMode="auto">
            <a:xfrm>
              <a:off x="5319" y="1921"/>
              <a:ext cx="6" cy="7"/>
            </a:xfrm>
            <a:custGeom>
              <a:avLst/>
              <a:gdLst>
                <a:gd name="T0" fmla="*/ 0 w 35"/>
                <a:gd name="T1" fmla="*/ 0 h 43"/>
                <a:gd name="T2" fmla="*/ 0 w 35"/>
                <a:gd name="T3" fmla="*/ 0 h 43"/>
                <a:gd name="T4" fmla="*/ 0 w 35"/>
                <a:gd name="T5" fmla="*/ 0 h 43"/>
                <a:gd name="T6" fmla="*/ 0 w 35"/>
                <a:gd name="T7" fmla="*/ 0 h 43"/>
                <a:gd name="T8" fmla="*/ 0 w 35"/>
                <a:gd name="T9" fmla="*/ 0 h 43"/>
                <a:gd name="T10" fmla="*/ 0 60000 65536"/>
                <a:gd name="T11" fmla="*/ 0 60000 65536"/>
                <a:gd name="T12" fmla="*/ 0 60000 65536"/>
                <a:gd name="T13" fmla="*/ 0 60000 65536"/>
                <a:gd name="T14" fmla="*/ 0 60000 65536"/>
                <a:gd name="T15" fmla="*/ 0 w 35"/>
                <a:gd name="T16" fmla="*/ 0 h 43"/>
                <a:gd name="T17" fmla="*/ 35 w 35"/>
                <a:gd name="T18" fmla="*/ 43 h 43"/>
              </a:gdLst>
              <a:ahLst/>
              <a:cxnLst>
                <a:cxn ang="T10">
                  <a:pos x="T0" y="T1"/>
                </a:cxn>
                <a:cxn ang="T11">
                  <a:pos x="T2" y="T3"/>
                </a:cxn>
                <a:cxn ang="T12">
                  <a:pos x="T4" y="T5"/>
                </a:cxn>
                <a:cxn ang="T13">
                  <a:pos x="T6" y="T7"/>
                </a:cxn>
                <a:cxn ang="T14">
                  <a:pos x="T8" y="T9"/>
                </a:cxn>
              </a:cxnLst>
              <a:rect l="T15" t="T16" r="T17" b="T18"/>
              <a:pathLst>
                <a:path w="35" h="43">
                  <a:moveTo>
                    <a:pt x="0" y="0"/>
                  </a:moveTo>
                  <a:lnTo>
                    <a:pt x="7" y="14"/>
                  </a:lnTo>
                  <a:lnTo>
                    <a:pt x="7" y="24"/>
                  </a:lnTo>
                  <a:lnTo>
                    <a:pt x="35" y="4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8" name="Freeform 286">
              <a:extLst>
                <a:ext uri="{FF2B5EF4-FFF2-40B4-BE49-F238E27FC236}">
                  <a16:creationId xmlns:a16="http://schemas.microsoft.com/office/drawing/2014/main" id="{15086DF6-F322-441D-AE6A-B364B20DB64E}"/>
                </a:ext>
              </a:extLst>
            </p:cNvPr>
            <p:cNvSpPr>
              <a:spLocks/>
            </p:cNvSpPr>
            <p:nvPr/>
          </p:nvSpPr>
          <p:spPr bwMode="auto">
            <a:xfrm>
              <a:off x="5330" y="1921"/>
              <a:ext cx="19" cy="19"/>
            </a:xfrm>
            <a:custGeom>
              <a:avLst/>
              <a:gdLst>
                <a:gd name="T0" fmla="*/ 0 w 114"/>
                <a:gd name="T1" fmla="*/ 0 h 114"/>
                <a:gd name="T2" fmla="*/ 0 w 114"/>
                <a:gd name="T3" fmla="*/ 0 h 114"/>
                <a:gd name="T4" fmla="*/ 0 w 114"/>
                <a:gd name="T5" fmla="*/ 0 h 114"/>
                <a:gd name="T6" fmla="*/ 0 w 114"/>
                <a:gd name="T7" fmla="*/ 0 h 114"/>
                <a:gd name="T8" fmla="*/ 0 w 114"/>
                <a:gd name="T9" fmla="*/ 0 h 114"/>
                <a:gd name="T10" fmla="*/ 0 w 114"/>
                <a:gd name="T11" fmla="*/ 0 h 114"/>
                <a:gd name="T12" fmla="*/ 0 60000 65536"/>
                <a:gd name="T13" fmla="*/ 0 60000 65536"/>
                <a:gd name="T14" fmla="*/ 0 60000 65536"/>
                <a:gd name="T15" fmla="*/ 0 60000 65536"/>
                <a:gd name="T16" fmla="*/ 0 60000 65536"/>
                <a:gd name="T17" fmla="*/ 0 60000 65536"/>
                <a:gd name="T18" fmla="*/ 0 w 114"/>
                <a:gd name="T19" fmla="*/ 0 h 114"/>
                <a:gd name="T20" fmla="*/ 114 w 114"/>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114" h="114">
                  <a:moveTo>
                    <a:pt x="0" y="0"/>
                  </a:moveTo>
                  <a:lnTo>
                    <a:pt x="21" y="35"/>
                  </a:lnTo>
                  <a:lnTo>
                    <a:pt x="43" y="63"/>
                  </a:lnTo>
                  <a:lnTo>
                    <a:pt x="114" y="114"/>
                  </a:lnTo>
                  <a:lnTo>
                    <a:pt x="47" y="5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89" name="Freeform 287">
              <a:extLst>
                <a:ext uri="{FF2B5EF4-FFF2-40B4-BE49-F238E27FC236}">
                  <a16:creationId xmlns:a16="http://schemas.microsoft.com/office/drawing/2014/main" id="{8DCE2C9B-A8DC-4A33-88F8-050F11A30A88}"/>
                </a:ext>
              </a:extLst>
            </p:cNvPr>
            <p:cNvSpPr>
              <a:spLocks/>
            </p:cNvSpPr>
            <p:nvPr/>
          </p:nvSpPr>
          <p:spPr bwMode="auto">
            <a:xfrm>
              <a:off x="5354" y="1948"/>
              <a:ext cx="4" cy="13"/>
            </a:xfrm>
            <a:custGeom>
              <a:avLst/>
              <a:gdLst>
                <a:gd name="T0" fmla="*/ 0 w 27"/>
                <a:gd name="T1" fmla="*/ 0 h 82"/>
                <a:gd name="T2" fmla="*/ 0 w 27"/>
                <a:gd name="T3" fmla="*/ 0 h 82"/>
                <a:gd name="T4" fmla="*/ 0 w 27"/>
                <a:gd name="T5" fmla="*/ 0 h 82"/>
                <a:gd name="T6" fmla="*/ 0 w 27"/>
                <a:gd name="T7" fmla="*/ 0 h 82"/>
                <a:gd name="T8" fmla="*/ 0 w 27"/>
                <a:gd name="T9" fmla="*/ 0 h 82"/>
                <a:gd name="T10" fmla="*/ 0 w 27"/>
                <a:gd name="T11" fmla="*/ 0 h 82"/>
                <a:gd name="T12" fmla="*/ 0 w 27"/>
                <a:gd name="T13" fmla="*/ 0 h 82"/>
                <a:gd name="T14" fmla="*/ 0 60000 65536"/>
                <a:gd name="T15" fmla="*/ 0 60000 65536"/>
                <a:gd name="T16" fmla="*/ 0 60000 65536"/>
                <a:gd name="T17" fmla="*/ 0 60000 65536"/>
                <a:gd name="T18" fmla="*/ 0 60000 65536"/>
                <a:gd name="T19" fmla="*/ 0 60000 65536"/>
                <a:gd name="T20" fmla="*/ 0 60000 65536"/>
                <a:gd name="T21" fmla="*/ 0 w 27"/>
                <a:gd name="T22" fmla="*/ 0 h 82"/>
                <a:gd name="T23" fmla="*/ 27 w 27"/>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82">
                  <a:moveTo>
                    <a:pt x="27" y="0"/>
                  </a:moveTo>
                  <a:lnTo>
                    <a:pt x="9" y="29"/>
                  </a:lnTo>
                  <a:lnTo>
                    <a:pt x="4" y="57"/>
                  </a:lnTo>
                  <a:lnTo>
                    <a:pt x="3" y="82"/>
                  </a:lnTo>
                  <a:lnTo>
                    <a:pt x="0" y="47"/>
                  </a:lnTo>
                  <a:lnTo>
                    <a:pt x="3" y="21"/>
                  </a:lnTo>
                  <a:lnTo>
                    <a:pt x="2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0" name="Freeform 288">
              <a:extLst>
                <a:ext uri="{FF2B5EF4-FFF2-40B4-BE49-F238E27FC236}">
                  <a16:creationId xmlns:a16="http://schemas.microsoft.com/office/drawing/2014/main" id="{8F70729D-EB22-4CBE-8457-6294147C9732}"/>
                </a:ext>
              </a:extLst>
            </p:cNvPr>
            <p:cNvSpPr>
              <a:spLocks/>
            </p:cNvSpPr>
            <p:nvPr/>
          </p:nvSpPr>
          <p:spPr bwMode="auto">
            <a:xfrm>
              <a:off x="5312" y="1934"/>
              <a:ext cx="2" cy="5"/>
            </a:xfrm>
            <a:custGeom>
              <a:avLst/>
              <a:gdLst>
                <a:gd name="T0" fmla="*/ 0 w 15"/>
                <a:gd name="T1" fmla="*/ 0 h 30"/>
                <a:gd name="T2" fmla="*/ 0 w 15"/>
                <a:gd name="T3" fmla="*/ 0 h 30"/>
                <a:gd name="T4" fmla="*/ 0 w 15"/>
                <a:gd name="T5" fmla="*/ 0 h 30"/>
                <a:gd name="T6" fmla="*/ 0 w 15"/>
                <a:gd name="T7" fmla="*/ 0 h 30"/>
                <a:gd name="T8" fmla="*/ 0 60000 65536"/>
                <a:gd name="T9" fmla="*/ 0 60000 65536"/>
                <a:gd name="T10" fmla="*/ 0 60000 65536"/>
                <a:gd name="T11" fmla="*/ 0 60000 65536"/>
                <a:gd name="T12" fmla="*/ 0 w 15"/>
                <a:gd name="T13" fmla="*/ 0 h 30"/>
                <a:gd name="T14" fmla="*/ 15 w 15"/>
                <a:gd name="T15" fmla="*/ 30 h 30"/>
              </a:gdLst>
              <a:ahLst/>
              <a:cxnLst>
                <a:cxn ang="T8">
                  <a:pos x="T0" y="T1"/>
                </a:cxn>
                <a:cxn ang="T9">
                  <a:pos x="T2" y="T3"/>
                </a:cxn>
                <a:cxn ang="T10">
                  <a:pos x="T4" y="T5"/>
                </a:cxn>
                <a:cxn ang="T11">
                  <a:pos x="T6" y="T7"/>
                </a:cxn>
              </a:cxnLst>
              <a:rect l="T12" t="T13" r="T14" b="T15"/>
              <a:pathLst>
                <a:path w="15" h="30">
                  <a:moveTo>
                    <a:pt x="11" y="0"/>
                  </a:moveTo>
                  <a:lnTo>
                    <a:pt x="15" y="12"/>
                  </a:lnTo>
                  <a:lnTo>
                    <a:pt x="0" y="30"/>
                  </a:lnTo>
                  <a:lnTo>
                    <a:pt x="1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291" name="Group 289">
            <a:extLst>
              <a:ext uri="{FF2B5EF4-FFF2-40B4-BE49-F238E27FC236}">
                <a16:creationId xmlns:a16="http://schemas.microsoft.com/office/drawing/2014/main" id="{C6716218-AF46-4E6E-8101-800B530E60E8}"/>
              </a:ext>
            </a:extLst>
          </p:cNvPr>
          <p:cNvGrpSpPr>
            <a:grpSpLocks/>
          </p:cNvGrpSpPr>
          <p:nvPr/>
        </p:nvGrpSpPr>
        <p:grpSpPr bwMode="auto">
          <a:xfrm>
            <a:off x="8477250" y="3497044"/>
            <a:ext cx="425450" cy="484188"/>
            <a:chOff x="5362" y="1748"/>
            <a:chExt cx="268" cy="305"/>
          </a:xfrm>
        </p:grpSpPr>
        <p:sp>
          <p:nvSpPr>
            <p:cNvPr id="292" name="Freeform 290">
              <a:extLst>
                <a:ext uri="{FF2B5EF4-FFF2-40B4-BE49-F238E27FC236}">
                  <a16:creationId xmlns:a16="http://schemas.microsoft.com/office/drawing/2014/main" id="{83C817A7-AA3D-4A2F-B4FD-F46DE241524A}"/>
                </a:ext>
              </a:extLst>
            </p:cNvPr>
            <p:cNvSpPr>
              <a:spLocks/>
            </p:cNvSpPr>
            <p:nvPr/>
          </p:nvSpPr>
          <p:spPr bwMode="auto">
            <a:xfrm>
              <a:off x="5477" y="1748"/>
              <a:ext cx="8" cy="6"/>
            </a:xfrm>
            <a:custGeom>
              <a:avLst/>
              <a:gdLst>
                <a:gd name="T0" fmla="*/ 0 w 51"/>
                <a:gd name="T1" fmla="*/ 0 h 36"/>
                <a:gd name="T2" fmla="*/ 0 w 51"/>
                <a:gd name="T3" fmla="*/ 0 h 36"/>
                <a:gd name="T4" fmla="*/ 0 w 51"/>
                <a:gd name="T5" fmla="*/ 0 h 36"/>
                <a:gd name="T6" fmla="*/ 0 w 51"/>
                <a:gd name="T7" fmla="*/ 0 h 36"/>
                <a:gd name="T8" fmla="*/ 0 w 51"/>
                <a:gd name="T9" fmla="*/ 0 h 36"/>
                <a:gd name="T10" fmla="*/ 0 w 51"/>
                <a:gd name="T11" fmla="*/ 0 h 36"/>
                <a:gd name="T12" fmla="*/ 0 w 51"/>
                <a:gd name="T13" fmla="*/ 0 h 36"/>
                <a:gd name="T14" fmla="*/ 0 w 51"/>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36"/>
                <a:gd name="T26" fmla="*/ 51 w 51"/>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36">
                  <a:moveTo>
                    <a:pt x="0" y="0"/>
                  </a:moveTo>
                  <a:lnTo>
                    <a:pt x="14" y="10"/>
                  </a:lnTo>
                  <a:lnTo>
                    <a:pt x="29" y="15"/>
                  </a:lnTo>
                  <a:lnTo>
                    <a:pt x="43" y="23"/>
                  </a:lnTo>
                  <a:lnTo>
                    <a:pt x="51" y="36"/>
                  </a:lnTo>
                  <a:lnTo>
                    <a:pt x="39" y="32"/>
                  </a:lnTo>
                  <a:lnTo>
                    <a:pt x="14" y="2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3" name="Freeform 291">
              <a:extLst>
                <a:ext uri="{FF2B5EF4-FFF2-40B4-BE49-F238E27FC236}">
                  <a16:creationId xmlns:a16="http://schemas.microsoft.com/office/drawing/2014/main" id="{5235E0A9-1C8C-4887-B0B2-183E317A8A61}"/>
                </a:ext>
              </a:extLst>
            </p:cNvPr>
            <p:cNvSpPr>
              <a:spLocks/>
            </p:cNvSpPr>
            <p:nvPr/>
          </p:nvSpPr>
          <p:spPr bwMode="auto">
            <a:xfrm>
              <a:off x="5479" y="1758"/>
              <a:ext cx="2" cy="4"/>
            </a:xfrm>
            <a:custGeom>
              <a:avLst/>
              <a:gdLst>
                <a:gd name="T0" fmla="*/ 0 w 14"/>
                <a:gd name="T1" fmla="*/ 0 h 24"/>
                <a:gd name="T2" fmla="*/ 0 w 14"/>
                <a:gd name="T3" fmla="*/ 0 h 24"/>
                <a:gd name="T4" fmla="*/ 0 w 14"/>
                <a:gd name="T5" fmla="*/ 0 h 24"/>
                <a:gd name="T6" fmla="*/ 0 w 14"/>
                <a:gd name="T7" fmla="*/ 0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0" y="0"/>
                  </a:moveTo>
                  <a:lnTo>
                    <a:pt x="14" y="0"/>
                  </a:lnTo>
                  <a:lnTo>
                    <a:pt x="14" y="2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4" name="Freeform 292">
              <a:extLst>
                <a:ext uri="{FF2B5EF4-FFF2-40B4-BE49-F238E27FC236}">
                  <a16:creationId xmlns:a16="http://schemas.microsoft.com/office/drawing/2014/main" id="{C58386B1-BAEB-407C-96E0-24E7FA56AFFB}"/>
                </a:ext>
              </a:extLst>
            </p:cNvPr>
            <p:cNvSpPr>
              <a:spLocks/>
            </p:cNvSpPr>
            <p:nvPr/>
          </p:nvSpPr>
          <p:spPr bwMode="auto">
            <a:xfrm>
              <a:off x="5444" y="1788"/>
              <a:ext cx="71" cy="180"/>
            </a:xfrm>
            <a:custGeom>
              <a:avLst/>
              <a:gdLst>
                <a:gd name="T0" fmla="*/ 0 w 431"/>
                <a:gd name="T1" fmla="*/ 0 h 1076"/>
                <a:gd name="T2" fmla="*/ 0 w 431"/>
                <a:gd name="T3" fmla="*/ 0 h 1076"/>
                <a:gd name="T4" fmla="*/ 0 w 431"/>
                <a:gd name="T5" fmla="*/ 0 h 1076"/>
                <a:gd name="T6" fmla="*/ 0 w 431"/>
                <a:gd name="T7" fmla="*/ 0 h 1076"/>
                <a:gd name="T8" fmla="*/ 0 w 431"/>
                <a:gd name="T9" fmla="*/ 0 h 1076"/>
                <a:gd name="T10" fmla="*/ 0 w 431"/>
                <a:gd name="T11" fmla="*/ 0 h 1076"/>
                <a:gd name="T12" fmla="*/ 0 w 431"/>
                <a:gd name="T13" fmla="*/ 0 h 1076"/>
                <a:gd name="T14" fmla="*/ 0 w 431"/>
                <a:gd name="T15" fmla="*/ 0 h 1076"/>
                <a:gd name="T16" fmla="*/ 0 w 431"/>
                <a:gd name="T17" fmla="*/ 0 h 1076"/>
                <a:gd name="T18" fmla="*/ 0 w 431"/>
                <a:gd name="T19" fmla="*/ 0 h 10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
                <a:gd name="T31" fmla="*/ 0 h 1076"/>
                <a:gd name="T32" fmla="*/ 431 w 431"/>
                <a:gd name="T33" fmla="*/ 1076 h 10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 h="1076">
                  <a:moveTo>
                    <a:pt x="369" y="0"/>
                  </a:moveTo>
                  <a:lnTo>
                    <a:pt x="328" y="44"/>
                  </a:lnTo>
                  <a:lnTo>
                    <a:pt x="317" y="108"/>
                  </a:lnTo>
                  <a:lnTo>
                    <a:pt x="254" y="170"/>
                  </a:lnTo>
                  <a:lnTo>
                    <a:pt x="126" y="461"/>
                  </a:lnTo>
                  <a:lnTo>
                    <a:pt x="57" y="724"/>
                  </a:lnTo>
                  <a:lnTo>
                    <a:pt x="0" y="1076"/>
                  </a:lnTo>
                  <a:lnTo>
                    <a:pt x="178" y="919"/>
                  </a:lnTo>
                  <a:lnTo>
                    <a:pt x="431" y="140"/>
                  </a:lnTo>
                  <a:lnTo>
                    <a:pt x="369" y="0"/>
                  </a:lnTo>
                  <a:close/>
                </a:path>
              </a:pathLst>
            </a:custGeom>
            <a:solidFill>
              <a:srgbClr val="40000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5" name="Freeform 293">
              <a:extLst>
                <a:ext uri="{FF2B5EF4-FFF2-40B4-BE49-F238E27FC236}">
                  <a16:creationId xmlns:a16="http://schemas.microsoft.com/office/drawing/2014/main" id="{A15DB256-AD65-44BE-B7A3-C946FB1E10B9}"/>
                </a:ext>
              </a:extLst>
            </p:cNvPr>
            <p:cNvSpPr>
              <a:spLocks/>
            </p:cNvSpPr>
            <p:nvPr/>
          </p:nvSpPr>
          <p:spPr bwMode="auto">
            <a:xfrm>
              <a:off x="5362" y="1754"/>
              <a:ext cx="268" cy="299"/>
            </a:xfrm>
            <a:custGeom>
              <a:avLst/>
              <a:gdLst>
                <a:gd name="T0" fmla="*/ 0 w 1606"/>
                <a:gd name="T1" fmla="*/ 0 h 1792"/>
                <a:gd name="T2" fmla="*/ 0 w 1606"/>
                <a:gd name="T3" fmla="*/ 0 h 1792"/>
                <a:gd name="T4" fmla="*/ 0 w 1606"/>
                <a:gd name="T5" fmla="*/ 0 h 1792"/>
                <a:gd name="T6" fmla="*/ 0 w 1606"/>
                <a:gd name="T7" fmla="*/ 0 h 1792"/>
                <a:gd name="T8" fmla="*/ 0 w 1606"/>
                <a:gd name="T9" fmla="*/ 0 h 1792"/>
                <a:gd name="T10" fmla="*/ 0 w 1606"/>
                <a:gd name="T11" fmla="*/ 0 h 1792"/>
                <a:gd name="T12" fmla="*/ 0 w 1606"/>
                <a:gd name="T13" fmla="*/ 0 h 1792"/>
                <a:gd name="T14" fmla="*/ 0 w 1606"/>
                <a:gd name="T15" fmla="*/ 0 h 1792"/>
                <a:gd name="T16" fmla="*/ 0 w 1606"/>
                <a:gd name="T17" fmla="*/ 0 h 1792"/>
                <a:gd name="T18" fmla="*/ 0 w 1606"/>
                <a:gd name="T19" fmla="*/ 0 h 1792"/>
                <a:gd name="T20" fmla="*/ 0 w 1606"/>
                <a:gd name="T21" fmla="*/ 0 h 1792"/>
                <a:gd name="T22" fmla="*/ 0 w 1606"/>
                <a:gd name="T23" fmla="*/ 0 h 1792"/>
                <a:gd name="T24" fmla="*/ 0 w 1606"/>
                <a:gd name="T25" fmla="*/ 0 h 1792"/>
                <a:gd name="T26" fmla="*/ 0 w 1606"/>
                <a:gd name="T27" fmla="*/ 0 h 1792"/>
                <a:gd name="T28" fmla="*/ 0 w 1606"/>
                <a:gd name="T29" fmla="*/ 0 h 1792"/>
                <a:gd name="T30" fmla="*/ 0 w 1606"/>
                <a:gd name="T31" fmla="*/ 0 h 1792"/>
                <a:gd name="T32" fmla="*/ 0 w 1606"/>
                <a:gd name="T33" fmla="*/ 0 h 1792"/>
                <a:gd name="T34" fmla="*/ 0 w 1606"/>
                <a:gd name="T35" fmla="*/ 0 h 1792"/>
                <a:gd name="T36" fmla="*/ 0 w 1606"/>
                <a:gd name="T37" fmla="*/ 0 h 1792"/>
                <a:gd name="T38" fmla="*/ 0 w 1606"/>
                <a:gd name="T39" fmla="*/ 0 h 1792"/>
                <a:gd name="T40" fmla="*/ 0 w 1606"/>
                <a:gd name="T41" fmla="*/ 0 h 1792"/>
                <a:gd name="T42" fmla="*/ 0 w 1606"/>
                <a:gd name="T43" fmla="*/ 0 h 1792"/>
                <a:gd name="T44" fmla="*/ 0 w 1606"/>
                <a:gd name="T45" fmla="*/ 0 h 1792"/>
                <a:gd name="T46" fmla="*/ 0 w 1606"/>
                <a:gd name="T47" fmla="*/ 0 h 1792"/>
                <a:gd name="T48" fmla="*/ 0 w 1606"/>
                <a:gd name="T49" fmla="*/ 0 h 1792"/>
                <a:gd name="T50" fmla="*/ 0 w 1606"/>
                <a:gd name="T51" fmla="*/ 0 h 1792"/>
                <a:gd name="T52" fmla="*/ 0 w 1606"/>
                <a:gd name="T53" fmla="*/ 0 h 1792"/>
                <a:gd name="T54" fmla="*/ 0 w 1606"/>
                <a:gd name="T55" fmla="*/ 0 h 1792"/>
                <a:gd name="T56" fmla="*/ 0 w 1606"/>
                <a:gd name="T57" fmla="*/ 0 h 1792"/>
                <a:gd name="T58" fmla="*/ 0 w 1606"/>
                <a:gd name="T59" fmla="*/ 0 h 1792"/>
                <a:gd name="T60" fmla="*/ 0 w 1606"/>
                <a:gd name="T61" fmla="*/ 0 h 1792"/>
                <a:gd name="T62" fmla="*/ 0 w 1606"/>
                <a:gd name="T63" fmla="*/ 0 h 1792"/>
                <a:gd name="T64" fmla="*/ 0 w 1606"/>
                <a:gd name="T65" fmla="*/ 0 h 1792"/>
                <a:gd name="T66" fmla="*/ 0 w 1606"/>
                <a:gd name="T67" fmla="*/ 0 h 1792"/>
                <a:gd name="T68" fmla="*/ 0 w 1606"/>
                <a:gd name="T69" fmla="*/ 0 h 1792"/>
                <a:gd name="T70" fmla="*/ 0 w 1606"/>
                <a:gd name="T71" fmla="*/ 0 h 1792"/>
                <a:gd name="T72" fmla="*/ 0 w 1606"/>
                <a:gd name="T73" fmla="*/ 0 h 1792"/>
                <a:gd name="T74" fmla="*/ 0 w 1606"/>
                <a:gd name="T75" fmla="*/ 0 h 1792"/>
                <a:gd name="T76" fmla="*/ 0 w 1606"/>
                <a:gd name="T77" fmla="*/ 0 h 1792"/>
                <a:gd name="T78" fmla="*/ 0 w 1606"/>
                <a:gd name="T79" fmla="*/ 0 h 1792"/>
                <a:gd name="T80" fmla="*/ 0 w 1606"/>
                <a:gd name="T81" fmla="*/ 0 h 1792"/>
                <a:gd name="T82" fmla="*/ 0 w 1606"/>
                <a:gd name="T83" fmla="*/ 0 h 1792"/>
                <a:gd name="T84" fmla="*/ 0 w 1606"/>
                <a:gd name="T85" fmla="*/ 0 h 1792"/>
                <a:gd name="T86" fmla="*/ 0 w 1606"/>
                <a:gd name="T87" fmla="*/ 0 h 1792"/>
                <a:gd name="T88" fmla="*/ 0 w 1606"/>
                <a:gd name="T89" fmla="*/ 0 h 1792"/>
                <a:gd name="T90" fmla="*/ 0 w 1606"/>
                <a:gd name="T91" fmla="*/ 0 h 17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06"/>
                <a:gd name="T139" fmla="*/ 0 h 1792"/>
                <a:gd name="T140" fmla="*/ 1606 w 1606"/>
                <a:gd name="T141" fmla="*/ 1792 h 17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06" h="1792">
                  <a:moveTo>
                    <a:pt x="1309" y="94"/>
                  </a:moveTo>
                  <a:lnTo>
                    <a:pt x="1258" y="0"/>
                  </a:lnTo>
                  <a:lnTo>
                    <a:pt x="867" y="163"/>
                  </a:lnTo>
                  <a:lnTo>
                    <a:pt x="850" y="288"/>
                  </a:lnTo>
                  <a:lnTo>
                    <a:pt x="818" y="332"/>
                  </a:lnTo>
                  <a:lnTo>
                    <a:pt x="773" y="382"/>
                  </a:lnTo>
                  <a:lnTo>
                    <a:pt x="747" y="472"/>
                  </a:lnTo>
                  <a:lnTo>
                    <a:pt x="660" y="678"/>
                  </a:lnTo>
                  <a:lnTo>
                    <a:pt x="590" y="924"/>
                  </a:lnTo>
                  <a:lnTo>
                    <a:pt x="558" y="1088"/>
                  </a:lnTo>
                  <a:lnTo>
                    <a:pt x="243" y="1094"/>
                  </a:lnTo>
                  <a:lnTo>
                    <a:pt x="192" y="1125"/>
                  </a:lnTo>
                  <a:lnTo>
                    <a:pt x="47" y="1125"/>
                  </a:lnTo>
                  <a:lnTo>
                    <a:pt x="7" y="1189"/>
                  </a:lnTo>
                  <a:lnTo>
                    <a:pt x="0" y="1264"/>
                  </a:lnTo>
                  <a:lnTo>
                    <a:pt x="15" y="1332"/>
                  </a:lnTo>
                  <a:lnTo>
                    <a:pt x="148" y="1358"/>
                  </a:lnTo>
                  <a:lnTo>
                    <a:pt x="211" y="1452"/>
                  </a:lnTo>
                  <a:lnTo>
                    <a:pt x="337" y="1484"/>
                  </a:lnTo>
                  <a:lnTo>
                    <a:pt x="430" y="1484"/>
                  </a:lnTo>
                  <a:lnTo>
                    <a:pt x="538" y="1503"/>
                  </a:lnTo>
                  <a:lnTo>
                    <a:pt x="544" y="1548"/>
                  </a:lnTo>
                  <a:lnTo>
                    <a:pt x="538" y="1642"/>
                  </a:lnTo>
                  <a:lnTo>
                    <a:pt x="550" y="1705"/>
                  </a:lnTo>
                  <a:lnTo>
                    <a:pt x="608" y="1712"/>
                  </a:lnTo>
                  <a:lnTo>
                    <a:pt x="677" y="1724"/>
                  </a:lnTo>
                  <a:lnTo>
                    <a:pt x="747" y="1786"/>
                  </a:lnTo>
                  <a:lnTo>
                    <a:pt x="830" y="1786"/>
                  </a:lnTo>
                  <a:lnTo>
                    <a:pt x="905" y="1779"/>
                  </a:lnTo>
                  <a:lnTo>
                    <a:pt x="1019" y="1744"/>
                  </a:lnTo>
                  <a:lnTo>
                    <a:pt x="1145" y="1756"/>
                  </a:lnTo>
                  <a:lnTo>
                    <a:pt x="1273" y="1792"/>
                  </a:lnTo>
                  <a:lnTo>
                    <a:pt x="1392" y="1766"/>
                  </a:lnTo>
                  <a:lnTo>
                    <a:pt x="1473" y="1674"/>
                  </a:lnTo>
                  <a:lnTo>
                    <a:pt x="1467" y="1571"/>
                  </a:lnTo>
                  <a:lnTo>
                    <a:pt x="1497" y="1446"/>
                  </a:lnTo>
                  <a:lnTo>
                    <a:pt x="1516" y="1282"/>
                  </a:lnTo>
                  <a:lnTo>
                    <a:pt x="1554" y="1131"/>
                  </a:lnTo>
                  <a:lnTo>
                    <a:pt x="1606" y="906"/>
                  </a:lnTo>
                  <a:lnTo>
                    <a:pt x="1598" y="678"/>
                  </a:lnTo>
                  <a:lnTo>
                    <a:pt x="1598" y="478"/>
                  </a:lnTo>
                  <a:lnTo>
                    <a:pt x="1586" y="338"/>
                  </a:lnTo>
                  <a:lnTo>
                    <a:pt x="1554" y="276"/>
                  </a:lnTo>
                  <a:lnTo>
                    <a:pt x="1484" y="225"/>
                  </a:lnTo>
                  <a:lnTo>
                    <a:pt x="1403" y="142"/>
                  </a:lnTo>
                  <a:lnTo>
                    <a:pt x="1309" y="94"/>
                  </a:lnTo>
                  <a:close/>
                </a:path>
              </a:pathLst>
            </a:custGeom>
            <a:solidFill>
              <a:srgbClr val="C0C0C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6" name="Freeform 294">
              <a:extLst>
                <a:ext uri="{FF2B5EF4-FFF2-40B4-BE49-F238E27FC236}">
                  <a16:creationId xmlns:a16="http://schemas.microsoft.com/office/drawing/2014/main" id="{BAEFB3B4-24A9-465E-B42B-9D659D90171B}"/>
                </a:ext>
              </a:extLst>
            </p:cNvPr>
            <p:cNvSpPr>
              <a:spLocks/>
            </p:cNvSpPr>
            <p:nvPr/>
          </p:nvSpPr>
          <p:spPr bwMode="auto">
            <a:xfrm>
              <a:off x="5456" y="1772"/>
              <a:ext cx="169" cy="278"/>
            </a:xfrm>
            <a:custGeom>
              <a:avLst/>
              <a:gdLst>
                <a:gd name="T0" fmla="*/ 0 w 1014"/>
                <a:gd name="T1" fmla="*/ 0 h 1671"/>
                <a:gd name="T2" fmla="*/ 0 w 1014"/>
                <a:gd name="T3" fmla="*/ 0 h 1671"/>
                <a:gd name="T4" fmla="*/ 0 w 1014"/>
                <a:gd name="T5" fmla="*/ 0 h 1671"/>
                <a:gd name="T6" fmla="*/ 0 w 1014"/>
                <a:gd name="T7" fmla="*/ 0 h 1671"/>
                <a:gd name="T8" fmla="*/ 0 w 1014"/>
                <a:gd name="T9" fmla="*/ 0 h 1671"/>
                <a:gd name="T10" fmla="*/ 0 w 1014"/>
                <a:gd name="T11" fmla="*/ 0 h 1671"/>
                <a:gd name="T12" fmla="*/ 0 w 1014"/>
                <a:gd name="T13" fmla="*/ 0 h 1671"/>
                <a:gd name="T14" fmla="*/ 0 w 1014"/>
                <a:gd name="T15" fmla="*/ 0 h 1671"/>
                <a:gd name="T16" fmla="*/ 0 w 1014"/>
                <a:gd name="T17" fmla="*/ 0 h 1671"/>
                <a:gd name="T18" fmla="*/ 0 w 1014"/>
                <a:gd name="T19" fmla="*/ 0 h 1671"/>
                <a:gd name="T20" fmla="*/ 0 w 1014"/>
                <a:gd name="T21" fmla="*/ 0 h 1671"/>
                <a:gd name="T22" fmla="*/ 0 w 1014"/>
                <a:gd name="T23" fmla="*/ 0 h 1671"/>
                <a:gd name="T24" fmla="*/ 0 w 1014"/>
                <a:gd name="T25" fmla="*/ 0 h 1671"/>
                <a:gd name="T26" fmla="*/ 0 w 1014"/>
                <a:gd name="T27" fmla="*/ 0 h 1671"/>
                <a:gd name="T28" fmla="*/ 0 w 1014"/>
                <a:gd name="T29" fmla="*/ 0 h 1671"/>
                <a:gd name="T30" fmla="*/ 0 w 1014"/>
                <a:gd name="T31" fmla="*/ 0 h 1671"/>
                <a:gd name="T32" fmla="*/ 0 w 1014"/>
                <a:gd name="T33" fmla="*/ 0 h 1671"/>
                <a:gd name="T34" fmla="*/ 0 w 1014"/>
                <a:gd name="T35" fmla="*/ 0 h 1671"/>
                <a:gd name="T36" fmla="*/ 0 w 1014"/>
                <a:gd name="T37" fmla="*/ 0 h 1671"/>
                <a:gd name="T38" fmla="*/ 0 w 1014"/>
                <a:gd name="T39" fmla="*/ 0 h 1671"/>
                <a:gd name="T40" fmla="*/ 0 w 1014"/>
                <a:gd name="T41" fmla="*/ 0 h 1671"/>
                <a:gd name="T42" fmla="*/ 0 w 1014"/>
                <a:gd name="T43" fmla="*/ 0 h 1671"/>
                <a:gd name="T44" fmla="*/ 0 w 1014"/>
                <a:gd name="T45" fmla="*/ 0 h 1671"/>
                <a:gd name="T46" fmla="*/ 0 w 1014"/>
                <a:gd name="T47" fmla="*/ 0 h 1671"/>
                <a:gd name="T48" fmla="*/ 0 w 1014"/>
                <a:gd name="T49" fmla="*/ 0 h 1671"/>
                <a:gd name="T50" fmla="*/ 0 w 1014"/>
                <a:gd name="T51" fmla="*/ 0 h 1671"/>
                <a:gd name="T52" fmla="*/ 0 w 1014"/>
                <a:gd name="T53" fmla="*/ 0 h 1671"/>
                <a:gd name="T54" fmla="*/ 0 w 1014"/>
                <a:gd name="T55" fmla="*/ 0 h 1671"/>
                <a:gd name="T56" fmla="*/ 0 w 1014"/>
                <a:gd name="T57" fmla="*/ 0 h 1671"/>
                <a:gd name="T58" fmla="*/ 0 w 1014"/>
                <a:gd name="T59" fmla="*/ 0 h 1671"/>
                <a:gd name="T60" fmla="*/ 0 w 1014"/>
                <a:gd name="T61" fmla="*/ 0 h 1671"/>
                <a:gd name="T62" fmla="*/ 0 w 1014"/>
                <a:gd name="T63" fmla="*/ 0 h 1671"/>
                <a:gd name="T64" fmla="*/ 0 w 1014"/>
                <a:gd name="T65" fmla="*/ 0 h 1671"/>
                <a:gd name="T66" fmla="*/ 0 w 1014"/>
                <a:gd name="T67" fmla="*/ 0 h 1671"/>
                <a:gd name="T68" fmla="*/ 0 w 1014"/>
                <a:gd name="T69" fmla="*/ 0 h 1671"/>
                <a:gd name="T70" fmla="*/ 0 w 1014"/>
                <a:gd name="T71" fmla="*/ 0 h 1671"/>
                <a:gd name="T72" fmla="*/ 0 w 1014"/>
                <a:gd name="T73" fmla="*/ 0 h 1671"/>
                <a:gd name="T74" fmla="*/ 0 w 1014"/>
                <a:gd name="T75" fmla="*/ 0 h 1671"/>
                <a:gd name="T76" fmla="*/ 0 w 1014"/>
                <a:gd name="T77" fmla="*/ 0 h 16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4"/>
                <a:gd name="T118" fmla="*/ 0 h 1671"/>
                <a:gd name="T119" fmla="*/ 1014 w 1014"/>
                <a:gd name="T120" fmla="*/ 1671 h 16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4" h="1671">
                  <a:moveTo>
                    <a:pt x="0" y="1402"/>
                  </a:moveTo>
                  <a:lnTo>
                    <a:pt x="132" y="1382"/>
                  </a:lnTo>
                  <a:lnTo>
                    <a:pt x="245" y="1376"/>
                  </a:lnTo>
                  <a:lnTo>
                    <a:pt x="370" y="1363"/>
                  </a:lnTo>
                  <a:lnTo>
                    <a:pt x="509" y="1344"/>
                  </a:lnTo>
                  <a:lnTo>
                    <a:pt x="573" y="1301"/>
                  </a:lnTo>
                  <a:lnTo>
                    <a:pt x="744" y="1088"/>
                  </a:lnTo>
                  <a:lnTo>
                    <a:pt x="656" y="1149"/>
                  </a:lnTo>
                  <a:lnTo>
                    <a:pt x="598" y="1201"/>
                  </a:lnTo>
                  <a:lnTo>
                    <a:pt x="630" y="1050"/>
                  </a:lnTo>
                  <a:lnTo>
                    <a:pt x="693" y="992"/>
                  </a:lnTo>
                  <a:lnTo>
                    <a:pt x="787" y="837"/>
                  </a:lnTo>
                  <a:lnTo>
                    <a:pt x="699" y="911"/>
                  </a:lnTo>
                  <a:lnTo>
                    <a:pt x="642" y="931"/>
                  </a:lnTo>
                  <a:lnTo>
                    <a:pt x="656" y="823"/>
                  </a:lnTo>
                  <a:lnTo>
                    <a:pt x="718" y="741"/>
                  </a:lnTo>
                  <a:lnTo>
                    <a:pt x="781" y="679"/>
                  </a:lnTo>
                  <a:lnTo>
                    <a:pt x="845" y="497"/>
                  </a:lnTo>
                  <a:lnTo>
                    <a:pt x="724" y="647"/>
                  </a:lnTo>
                  <a:lnTo>
                    <a:pt x="656" y="703"/>
                  </a:lnTo>
                  <a:lnTo>
                    <a:pt x="648" y="471"/>
                  </a:lnTo>
                  <a:lnTo>
                    <a:pt x="630" y="378"/>
                  </a:lnTo>
                  <a:lnTo>
                    <a:pt x="592" y="334"/>
                  </a:lnTo>
                  <a:lnTo>
                    <a:pt x="535" y="264"/>
                  </a:lnTo>
                  <a:lnTo>
                    <a:pt x="445" y="232"/>
                  </a:lnTo>
                  <a:lnTo>
                    <a:pt x="402" y="214"/>
                  </a:lnTo>
                  <a:lnTo>
                    <a:pt x="528" y="94"/>
                  </a:lnTo>
                  <a:lnTo>
                    <a:pt x="661" y="126"/>
                  </a:lnTo>
                  <a:lnTo>
                    <a:pt x="750" y="176"/>
                  </a:lnTo>
                  <a:lnTo>
                    <a:pt x="781" y="226"/>
                  </a:lnTo>
                  <a:lnTo>
                    <a:pt x="756" y="150"/>
                  </a:lnTo>
                  <a:lnTo>
                    <a:pt x="705" y="126"/>
                  </a:lnTo>
                  <a:lnTo>
                    <a:pt x="624" y="94"/>
                  </a:lnTo>
                  <a:lnTo>
                    <a:pt x="560" y="82"/>
                  </a:lnTo>
                  <a:lnTo>
                    <a:pt x="598" y="62"/>
                  </a:lnTo>
                  <a:lnTo>
                    <a:pt x="661" y="44"/>
                  </a:lnTo>
                  <a:lnTo>
                    <a:pt x="718" y="25"/>
                  </a:lnTo>
                  <a:lnTo>
                    <a:pt x="750" y="0"/>
                  </a:lnTo>
                  <a:lnTo>
                    <a:pt x="825" y="50"/>
                  </a:lnTo>
                  <a:lnTo>
                    <a:pt x="868" y="94"/>
                  </a:lnTo>
                  <a:lnTo>
                    <a:pt x="913" y="150"/>
                  </a:lnTo>
                  <a:lnTo>
                    <a:pt x="976" y="182"/>
                  </a:lnTo>
                  <a:lnTo>
                    <a:pt x="988" y="240"/>
                  </a:lnTo>
                  <a:lnTo>
                    <a:pt x="1014" y="334"/>
                  </a:lnTo>
                  <a:lnTo>
                    <a:pt x="1014" y="478"/>
                  </a:lnTo>
                  <a:lnTo>
                    <a:pt x="1008" y="628"/>
                  </a:lnTo>
                  <a:lnTo>
                    <a:pt x="1002" y="799"/>
                  </a:lnTo>
                  <a:lnTo>
                    <a:pt x="970" y="975"/>
                  </a:lnTo>
                  <a:lnTo>
                    <a:pt x="931" y="1157"/>
                  </a:lnTo>
                  <a:lnTo>
                    <a:pt x="913" y="1314"/>
                  </a:lnTo>
                  <a:lnTo>
                    <a:pt x="882" y="1426"/>
                  </a:lnTo>
                  <a:lnTo>
                    <a:pt x="888" y="1527"/>
                  </a:lnTo>
                  <a:lnTo>
                    <a:pt x="875" y="1584"/>
                  </a:lnTo>
                  <a:lnTo>
                    <a:pt x="830" y="1627"/>
                  </a:lnTo>
                  <a:lnTo>
                    <a:pt x="775" y="1664"/>
                  </a:lnTo>
                  <a:lnTo>
                    <a:pt x="699" y="1671"/>
                  </a:lnTo>
                  <a:lnTo>
                    <a:pt x="661" y="1652"/>
                  </a:lnTo>
                  <a:lnTo>
                    <a:pt x="612" y="1648"/>
                  </a:lnTo>
                  <a:lnTo>
                    <a:pt x="490" y="1622"/>
                  </a:lnTo>
                  <a:lnTo>
                    <a:pt x="541" y="1559"/>
                  </a:lnTo>
                  <a:lnTo>
                    <a:pt x="598" y="1470"/>
                  </a:lnTo>
                  <a:lnTo>
                    <a:pt x="516" y="1534"/>
                  </a:lnTo>
                  <a:lnTo>
                    <a:pt x="452" y="1590"/>
                  </a:lnTo>
                  <a:lnTo>
                    <a:pt x="407" y="1622"/>
                  </a:lnTo>
                  <a:lnTo>
                    <a:pt x="345" y="1652"/>
                  </a:lnTo>
                  <a:lnTo>
                    <a:pt x="276" y="1652"/>
                  </a:lnTo>
                  <a:lnTo>
                    <a:pt x="208" y="1652"/>
                  </a:lnTo>
                  <a:lnTo>
                    <a:pt x="170" y="1636"/>
                  </a:lnTo>
                  <a:lnTo>
                    <a:pt x="151" y="1616"/>
                  </a:lnTo>
                  <a:lnTo>
                    <a:pt x="240" y="1565"/>
                  </a:lnTo>
                  <a:lnTo>
                    <a:pt x="327" y="1484"/>
                  </a:lnTo>
                  <a:lnTo>
                    <a:pt x="352" y="1446"/>
                  </a:lnTo>
                  <a:lnTo>
                    <a:pt x="282" y="1463"/>
                  </a:lnTo>
                  <a:lnTo>
                    <a:pt x="176" y="1546"/>
                  </a:lnTo>
                  <a:lnTo>
                    <a:pt x="132" y="1584"/>
                  </a:lnTo>
                  <a:lnTo>
                    <a:pt x="32" y="1590"/>
                  </a:lnTo>
                  <a:lnTo>
                    <a:pt x="0" y="1572"/>
                  </a:lnTo>
                  <a:lnTo>
                    <a:pt x="0" y="1527"/>
                  </a:lnTo>
                  <a:lnTo>
                    <a:pt x="0" y="140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7" name="Freeform 295">
              <a:extLst>
                <a:ext uri="{FF2B5EF4-FFF2-40B4-BE49-F238E27FC236}">
                  <a16:creationId xmlns:a16="http://schemas.microsoft.com/office/drawing/2014/main" id="{622E6674-90AB-42E8-8419-F07A84C5465A}"/>
                </a:ext>
              </a:extLst>
            </p:cNvPr>
            <p:cNvSpPr>
              <a:spLocks/>
            </p:cNvSpPr>
            <p:nvPr/>
          </p:nvSpPr>
          <p:spPr bwMode="auto">
            <a:xfrm>
              <a:off x="5563" y="1910"/>
              <a:ext cx="50" cy="129"/>
            </a:xfrm>
            <a:custGeom>
              <a:avLst/>
              <a:gdLst>
                <a:gd name="T0" fmla="*/ 0 w 295"/>
                <a:gd name="T1" fmla="*/ 0 h 774"/>
                <a:gd name="T2" fmla="*/ 0 w 295"/>
                <a:gd name="T3" fmla="*/ 0 h 774"/>
                <a:gd name="T4" fmla="*/ 0 w 295"/>
                <a:gd name="T5" fmla="*/ 0 h 774"/>
                <a:gd name="T6" fmla="*/ 0 w 295"/>
                <a:gd name="T7" fmla="*/ 0 h 774"/>
                <a:gd name="T8" fmla="*/ 0 w 295"/>
                <a:gd name="T9" fmla="*/ 0 h 774"/>
                <a:gd name="T10" fmla="*/ 0 w 295"/>
                <a:gd name="T11" fmla="*/ 0 h 774"/>
                <a:gd name="T12" fmla="*/ 0 w 295"/>
                <a:gd name="T13" fmla="*/ 0 h 774"/>
                <a:gd name="T14" fmla="*/ 0 w 295"/>
                <a:gd name="T15" fmla="*/ 0 h 774"/>
                <a:gd name="T16" fmla="*/ 0 w 295"/>
                <a:gd name="T17" fmla="*/ 0 h 774"/>
                <a:gd name="T18" fmla="*/ 0 w 295"/>
                <a:gd name="T19" fmla="*/ 0 h 774"/>
                <a:gd name="T20" fmla="*/ 0 w 295"/>
                <a:gd name="T21" fmla="*/ 0 h 774"/>
                <a:gd name="T22" fmla="*/ 0 w 295"/>
                <a:gd name="T23" fmla="*/ 0 h 774"/>
                <a:gd name="T24" fmla="*/ 0 w 295"/>
                <a:gd name="T25" fmla="*/ 0 h 774"/>
                <a:gd name="T26" fmla="*/ 0 w 295"/>
                <a:gd name="T27" fmla="*/ 0 h 7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5"/>
                <a:gd name="T43" fmla="*/ 0 h 774"/>
                <a:gd name="T44" fmla="*/ 295 w 295"/>
                <a:gd name="T45" fmla="*/ 774 h 7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5" h="774">
                  <a:moveTo>
                    <a:pt x="0" y="774"/>
                  </a:moveTo>
                  <a:lnTo>
                    <a:pt x="51" y="748"/>
                  </a:lnTo>
                  <a:lnTo>
                    <a:pt x="107" y="686"/>
                  </a:lnTo>
                  <a:lnTo>
                    <a:pt x="156" y="573"/>
                  </a:lnTo>
                  <a:lnTo>
                    <a:pt x="183" y="477"/>
                  </a:lnTo>
                  <a:lnTo>
                    <a:pt x="220" y="371"/>
                  </a:lnTo>
                  <a:lnTo>
                    <a:pt x="239" y="270"/>
                  </a:lnTo>
                  <a:lnTo>
                    <a:pt x="270" y="114"/>
                  </a:lnTo>
                  <a:lnTo>
                    <a:pt x="295" y="0"/>
                  </a:lnTo>
                  <a:lnTo>
                    <a:pt x="232" y="226"/>
                  </a:lnTo>
                  <a:lnTo>
                    <a:pt x="183" y="402"/>
                  </a:lnTo>
                  <a:lnTo>
                    <a:pt x="126" y="521"/>
                  </a:lnTo>
                  <a:lnTo>
                    <a:pt x="38" y="648"/>
                  </a:lnTo>
                  <a:lnTo>
                    <a:pt x="0" y="7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8" name="Freeform 296">
              <a:extLst>
                <a:ext uri="{FF2B5EF4-FFF2-40B4-BE49-F238E27FC236}">
                  <a16:creationId xmlns:a16="http://schemas.microsoft.com/office/drawing/2014/main" id="{26021AD7-1BDC-455A-A17F-375DB8C5A133}"/>
                </a:ext>
              </a:extLst>
            </p:cNvPr>
            <p:cNvSpPr>
              <a:spLocks/>
            </p:cNvSpPr>
            <p:nvPr/>
          </p:nvSpPr>
          <p:spPr bwMode="auto">
            <a:xfrm>
              <a:off x="5367" y="1806"/>
              <a:ext cx="195" cy="194"/>
            </a:xfrm>
            <a:custGeom>
              <a:avLst/>
              <a:gdLst>
                <a:gd name="T0" fmla="*/ 0 w 1172"/>
                <a:gd name="T1" fmla="*/ 0 h 1162"/>
                <a:gd name="T2" fmla="*/ 0 w 1172"/>
                <a:gd name="T3" fmla="*/ 0 h 1162"/>
                <a:gd name="T4" fmla="*/ 0 w 1172"/>
                <a:gd name="T5" fmla="*/ 0 h 1162"/>
                <a:gd name="T6" fmla="*/ 0 w 1172"/>
                <a:gd name="T7" fmla="*/ 0 h 1162"/>
                <a:gd name="T8" fmla="*/ 0 w 1172"/>
                <a:gd name="T9" fmla="*/ 0 h 1162"/>
                <a:gd name="T10" fmla="*/ 0 w 1172"/>
                <a:gd name="T11" fmla="*/ 0 h 1162"/>
                <a:gd name="T12" fmla="*/ 0 w 1172"/>
                <a:gd name="T13" fmla="*/ 0 h 1162"/>
                <a:gd name="T14" fmla="*/ 0 w 1172"/>
                <a:gd name="T15" fmla="*/ 0 h 1162"/>
                <a:gd name="T16" fmla="*/ 0 w 1172"/>
                <a:gd name="T17" fmla="*/ 0 h 1162"/>
                <a:gd name="T18" fmla="*/ 0 w 1172"/>
                <a:gd name="T19" fmla="*/ 0 h 1162"/>
                <a:gd name="T20" fmla="*/ 0 w 1172"/>
                <a:gd name="T21" fmla="*/ 0 h 1162"/>
                <a:gd name="T22" fmla="*/ 0 w 1172"/>
                <a:gd name="T23" fmla="*/ 0 h 1162"/>
                <a:gd name="T24" fmla="*/ 0 w 1172"/>
                <a:gd name="T25" fmla="*/ 0 h 1162"/>
                <a:gd name="T26" fmla="*/ 0 w 1172"/>
                <a:gd name="T27" fmla="*/ 0 h 1162"/>
                <a:gd name="T28" fmla="*/ 0 w 1172"/>
                <a:gd name="T29" fmla="*/ 0 h 1162"/>
                <a:gd name="T30" fmla="*/ 0 w 1172"/>
                <a:gd name="T31" fmla="*/ 0 h 1162"/>
                <a:gd name="T32" fmla="*/ 0 w 1172"/>
                <a:gd name="T33" fmla="*/ 0 h 1162"/>
                <a:gd name="T34" fmla="*/ 0 w 1172"/>
                <a:gd name="T35" fmla="*/ 0 h 1162"/>
                <a:gd name="T36" fmla="*/ 0 w 1172"/>
                <a:gd name="T37" fmla="*/ 0 h 1162"/>
                <a:gd name="T38" fmla="*/ 0 w 1172"/>
                <a:gd name="T39" fmla="*/ 0 h 1162"/>
                <a:gd name="T40" fmla="*/ 0 w 1172"/>
                <a:gd name="T41" fmla="*/ 0 h 1162"/>
                <a:gd name="T42" fmla="*/ 0 w 1172"/>
                <a:gd name="T43" fmla="*/ 0 h 1162"/>
                <a:gd name="T44" fmla="*/ 0 w 1172"/>
                <a:gd name="T45" fmla="*/ 0 h 1162"/>
                <a:gd name="T46" fmla="*/ 0 w 1172"/>
                <a:gd name="T47" fmla="*/ 0 h 1162"/>
                <a:gd name="T48" fmla="*/ 0 w 1172"/>
                <a:gd name="T49" fmla="*/ 0 h 1162"/>
                <a:gd name="T50" fmla="*/ 0 w 1172"/>
                <a:gd name="T51" fmla="*/ 0 h 1162"/>
                <a:gd name="T52" fmla="*/ 0 w 1172"/>
                <a:gd name="T53" fmla="*/ 0 h 1162"/>
                <a:gd name="T54" fmla="*/ 0 w 1172"/>
                <a:gd name="T55" fmla="*/ 0 h 1162"/>
                <a:gd name="T56" fmla="*/ 0 w 1172"/>
                <a:gd name="T57" fmla="*/ 0 h 1162"/>
                <a:gd name="T58" fmla="*/ 0 w 1172"/>
                <a:gd name="T59" fmla="*/ 0 h 1162"/>
                <a:gd name="T60" fmla="*/ 0 w 1172"/>
                <a:gd name="T61" fmla="*/ 0 h 1162"/>
                <a:gd name="T62" fmla="*/ 0 w 1172"/>
                <a:gd name="T63" fmla="*/ 0 h 1162"/>
                <a:gd name="T64" fmla="*/ 0 w 1172"/>
                <a:gd name="T65" fmla="*/ 0 h 1162"/>
                <a:gd name="T66" fmla="*/ 0 w 1172"/>
                <a:gd name="T67" fmla="*/ 0 h 1162"/>
                <a:gd name="T68" fmla="*/ 0 w 1172"/>
                <a:gd name="T69" fmla="*/ 0 h 1162"/>
                <a:gd name="T70" fmla="*/ 0 w 1172"/>
                <a:gd name="T71" fmla="*/ 0 h 1162"/>
                <a:gd name="T72" fmla="*/ 0 w 1172"/>
                <a:gd name="T73" fmla="*/ 0 h 1162"/>
                <a:gd name="T74" fmla="*/ 0 w 1172"/>
                <a:gd name="T75" fmla="*/ 0 h 1162"/>
                <a:gd name="T76" fmla="*/ 0 w 1172"/>
                <a:gd name="T77" fmla="*/ 0 h 1162"/>
                <a:gd name="T78" fmla="*/ 0 w 1172"/>
                <a:gd name="T79" fmla="*/ 0 h 1162"/>
                <a:gd name="T80" fmla="*/ 0 w 1172"/>
                <a:gd name="T81" fmla="*/ 0 h 1162"/>
                <a:gd name="T82" fmla="*/ 0 w 1172"/>
                <a:gd name="T83" fmla="*/ 0 h 1162"/>
                <a:gd name="T84" fmla="*/ 0 w 1172"/>
                <a:gd name="T85" fmla="*/ 0 h 1162"/>
                <a:gd name="T86" fmla="*/ 0 w 1172"/>
                <a:gd name="T87" fmla="*/ 0 h 1162"/>
                <a:gd name="T88" fmla="*/ 0 w 1172"/>
                <a:gd name="T89" fmla="*/ 0 h 1162"/>
                <a:gd name="T90" fmla="*/ 0 w 1172"/>
                <a:gd name="T91" fmla="*/ 0 h 1162"/>
                <a:gd name="T92" fmla="*/ 0 w 1172"/>
                <a:gd name="T93" fmla="*/ 0 h 1162"/>
                <a:gd name="T94" fmla="*/ 0 w 1172"/>
                <a:gd name="T95" fmla="*/ 0 h 1162"/>
                <a:gd name="T96" fmla="*/ 0 w 1172"/>
                <a:gd name="T97" fmla="*/ 0 h 1162"/>
                <a:gd name="T98" fmla="*/ 0 w 1172"/>
                <a:gd name="T99" fmla="*/ 0 h 1162"/>
                <a:gd name="T100" fmla="*/ 0 w 1172"/>
                <a:gd name="T101" fmla="*/ 0 h 1162"/>
                <a:gd name="T102" fmla="*/ 0 w 1172"/>
                <a:gd name="T103" fmla="*/ 0 h 1162"/>
                <a:gd name="T104" fmla="*/ 0 w 1172"/>
                <a:gd name="T105" fmla="*/ 0 h 1162"/>
                <a:gd name="T106" fmla="*/ 0 w 1172"/>
                <a:gd name="T107" fmla="*/ 0 h 1162"/>
                <a:gd name="T108" fmla="*/ 0 w 1172"/>
                <a:gd name="T109" fmla="*/ 0 h 1162"/>
                <a:gd name="T110" fmla="*/ 0 w 1172"/>
                <a:gd name="T111" fmla="*/ 0 h 1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72"/>
                <a:gd name="T169" fmla="*/ 0 h 1162"/>
                <a:gd name="T170" fmla="*/ 1172 w 1172"/>
                <a:gd name="T171" fmla="*/ 1162 h 1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72" h="1162">
                  <a:moveTo>
                    <a:pt x="959" y="0"/>
                  </a:moveTo>
                  <a:lnTo>
                    <a:pt x="820" y="43"/>
                  </a:lnTo>
                  <a:lnTo>
                    <a:pt x="756" y="100"/>
                  </a:lnTo>
                  <a:lnTo>
                    <a:pt x="719" y="213"/>
                  </a:lnTo>
                  <a:lnTo>
                    <a:pt x="719" y="321"/>
                  </a:lnTo>
                  <a:lnTo>
                    <a:pt x="739" y="381"/>
                  </a:lnTo>
                  <a:lnTo>
                    <a:pt x="727" y="489"/>
                  </a:lnTo>
                  <a:lnTo>
                    <a:pt x="727" y="571"/>
                  </a:lnTo>
                  <a:lnTo>
                    <a:pt x="745" y="591"/>
                  </a:lnTo>
                  <a:lnTo>
                    <a:pt x="727" y="621"/>
                  </a:lnTo>
                  <a:lnTo>
                    <a:pt x="713" y="652"/>
                  </a:lnTo>
                  <a:lnTo>
                    <a:pt x="739" y="684"/>
                  </a:lnTo>
                  <a:lnTo>
                    <a:pt x="739" y="716"/>
                  </a:lnTo>
                  <a:lnTo>
                    <a:pt x="688" y="729"/>
                  </a:lnTo>
                  <a:lnTo>
                    <a:pt x="695" y="761"/>
                  </a:lnTo>
                  <a:lnTo>
                    <a:pt x="644" y="779"/>
                  </a:lnTo>
                  <a:lnTo>
                    <a:pt x="599" y="767"/>
                  </a:lnTo>
                  <a:lnTo>
                    <a:pt x="569" y="779"/>
                  </a:lnTo>
                  <a:lnTo>
                    <a:pt x="428" y="799"/>
                  </a:lnTo>
                  <a:lnTo>
                    <a:pt x="304" y="793"/>
                  </a:lnTo>
                  <a:lnTo>
                    <a:pt x="222" y="799"/>
                  </a:lnTo>
                  <a:lnTo>
                    <a:pt x="170" y="831"/>
                  </a:lnTo>
                  <a:lnTo>
                    <a:pt x="45" y="831"/>
                  </a:lnTo>
                  <a:lnTo>
                    <a:pt x="0" y="873"/>
                  </a:lnTo>
                  <a:lnTo>
                    <a:pt x="0" y="923"/>
                  </a:lnTo>
                  <a:lnTo>
                    <a:pt x="6" y="1004"/>
                  </a:lnTo>
                  <a:lnTo>
                    <a:pt x="109" y="1030"/>
                  </a:lnTo>
                  <a:lnTo>
                    <a:pt x="109" y="978"/>
                  </a:lnTo>
                  <a:lnTo>
                    <a:pt x="115" y="935"/>
                  </a:lnTo>
                  <a:lnTo>
                    <a:pt x="133" y="916"/>
                  </a:lnTo>
                  <a:lnTo>
                    <a:pt x="141" y="966"/>
                  </a:lnTo>
                  <a:lnTo>
                    <a:pt x="147" y="1030"/>
                  </a:lnTo>
                  <a:lnTo>
                    <a:pt x="170" y="1068"/>
                  </a:lnTo>
                  <a:lnTo>
                    <a:pt x="215" y="1118"/>
                  </a:lnTo>
                  <a:lnTo>
                    <a:pt x="321" y="1142"/>
                  </a:lnTo>
                  <a:lnTo>
                    <a:pt x="403" y="1155"/>
                  </a:lnTo>
                  <a:lnTo>
                    <a:pt x="499" y="1162"/>
                  </a:lnTo>
                  <a:lnTo>
                    <a:pt x="379" y="1093"/>
                  </a:lnTo>
                  <a:lnTo>
                    <a:pt x="297" y="1030"/>
                  </a:lnTo>
                  <a:lnTo>
                    <a:pt x="279" y="978"/>
                  </a:lnTo>
                  <a:lnTo>
                    <a:pt x="291" y="935"/>
                  </a:lnTo>
                  <a:lnTo>
                    <a:pt x="358" y="929"/>
                  </a:lnTo>
                  <a:lnTo>
                    <a:pt x="385" y="978"/>
                  </a:lnTo>
                  <a:lnTo>
                    <a:pt x="403" y="1036"/>
                  </a:lnTo>
                  <a:lnTo>
                    <a:pt x="467" y="1098"/>
                  </a:lnTo>
                  <a:lnTo>
                    <a:pt x="537" y="1149"/>
                  </a:lnTo>
                  <a:lnTo>
                    <a:pt x="607" y="1155"/>
                  </a:lnTo>
                  <a:lnTo>
                    <a:pt x="713" y="1149"/>
                  </a:lnTo>
                  <a:lnTo>
                    <a:pt x="599" y="1061"/>
                  </a:lnTo>
                  <a:lnTo>
                    <a:pt x="517" y="1016"/>
                  </a:lnTo>
                  <a:lnTo>
                    <a:pt x="454" y="966"/>
                  </a:lnTo>
                  <a:lnTo>
                    <a:pt x="435" y="929"/>
                  </a:lnTo>
                  <a:lnTo>
                    <a:pt x="441" y="891"/>
                  </a:lnTo>
                  <a:lnTo>
                    <a:pt x="479" y="885"/>
                  </a:lnTo>
                  <a:lnTo>
                    <a:pt x="523" y="923"/>
                  </a:lnTo>
                  <a:lnTo>
                    <a:pt x="549" y="972"/>
                  </a:lnTo>
                  <a:lnTo>
                    <a:pt x="607" y="1036"/>
                  </a:lnTo>
                  <a:lnTo>
                    <a:pt x="675" y="1068"/>
                  </a:lnTo>
                  <a:lnTo>
                    <a:pt x="727" y="1098"/>
                  </a:lnTo>
                  <a:lnTo>
                    <a:pt x="782" y="1123"/>
                  </a:lnTo>
                  <a:lnTo>
                    <a:pt x="846" y="1136"/>
                  </a:lnTo>
                  <a:lnTo>
                    <a:pt x="921" y="1136"/>
                  </a:lnTo>
                  <a:lnTo>
                    <a:pt x="994" y="1122"/>
                  </a:lnTo>
                  <a:lnTo>
                    <a:pt x="833" y="1068"/>
                  </a:lnTo>
                  <a:lnTo>
                    <a:pt x="771" y="1036"/>
                  </a:lnTo>
                  <a:lnTo>
                    <a:pt x="727" y="978"/>
                  </a:lnTo>
                  <a:lnTo>
                    <a:pt x="719" y="929"/>
                  </a:lnTo>
                  <a:lnTo>
                    <a:pt x="756" y="929"/>
                  </a:lnTo>
                  <a:lnTo>
                    <a:pt x="777" y="972"/>
                  </a:lnTo>
                  <a:lnTo>
                    <a:pt x="808" y="1010"/>
                  </a:lnTo>
                  <a:lnTo>
                    <a:pt x="859" y="1049"/>
                  </a:lnTo>
                  <a:lnTo>
                    <a:pt x="914" y="1087"/>
                  </a:lnTo>
                  <a:lnTo>
                    <a:pt x="989" y="1119"/>
                  </a:lnTo>
                  <a:lnTo>
                    <a:pt x="1046" y="1098"/>
                  </a:lnTo>
                  <a:lnTo>
                    <a:pt x="1072" y="1068"/>
                  </a:lnTo>
                  <a:lnTo>
                    <a:pt x="1117" y="991"/>
                  </a:lnTo>
                  <a:lnTo>
                    <a:pt x="1034" y="972"/>
                  </a:lnTo>
                  <a:lnTo>
                    <a:pt x="878" y="954"/>
                  </a:lnTo>
                  <a:lnTo>
                    <a:pt x="782" y="910"/>
                  </a:lnTo>
                  <a:lnTo>
                    <a:pt x="733" y="868"/>
                  </a:lnTo>
                  <a:lnTo>
                    <a:pt x="713" y="816"/>
                  </a:lnTo>
                  <a:lnTo>
                    <a:pt x="707" y="793"/>
                  </a:lnTo>
                  <a:lnTo>
                    <a:pt x="733" y="793"/>
                  </a:lnTo>
                  <a:lnTo>
                    <a:pt x="765" y="831"/>
                  </a:lnTo>
                  <a:lnTo>
                    <a:pt x="814" y="897"/>
                  </a:lnTo>
                  <a:lnTo>
                    <a:pt x="927" y="935"/>
                  </a:lnTo>
                  <a:lnTo>
                    <a:pt x="1034" y="968"/>
                  </a:lnTo>
                  <a:lnTo>
                    <a:pt x="1117" y="991"/>
                  </a:lnTo>
                  <a:lnTo>
                    <a:pt x="1149" y="861"/>
                  </a:lnTo>
                  <a:lnTo>
                    <a:pt x="1155" y="767"/>
                  </a:lnTo>
                  <a:lnTo>
                    <a:pt x="1155" y="683"/>
                  </a:lnTo>
                  <a:lnTo>
                    <a:pt x="1046" y="741"/>
                  </a:lnTo>
                  <a:lnTo>
                    <a:pt x="921" y="767"/>
                  </a:lnTo>
                  <a:lnTo>
                    <a:pt x="820" y="761"/>
                  </a:lnTo>
                  <a:lnTo>
                    <a:pt x="795" y="748"/>
                  </a:lnTo>
                  <a:lnTo>
                    <a:pt x="782" y="716"/>
                  </a:lnTo>
                  <a:lnTo>
                    <a:pt x="840" y="716"/>
                  </a:lnTo>
                  <a:lnTo>
                    <a:pt x="901" y="735"/>
                  </a:lnTo>
                  <a:lnTo>
                    <a:pt x="1049" y="741"/>
                  </a:lnTo>
                  <a:lnTo>
                    <a:pt x="1155" y="684"/>
                  </a:lnTo>
                  <a:lnTo>
                    <a:pt x="1161" y="565"/>
                  </a:lnTo>
                  <a:lnTo>
                    <a:pt x="1167" y="483"/>
                  </a:lnTo>
                  <a:lnTo>
                    <a:pt x="1172" y="401"/>
                  </a:lnTo>
                  <a:lnTo>
                    <a:pt x="1161" y="264"/>
                  </a:lnTo>
                  <a:lnTo>
                    <a:pt x="1129" y="213"/>
                  </a:lnTo>
                  <a:lnTo>
                    <a:pt x="1034" y="152"/>
                  </a:lnTo>
                  <a:lnTo>
                    <a:pt x="1065" y="158"/>
                  </a:lnTo>
                  <a:lnTo>
                    <a:pt x="1161" y="201"/>
                  </a:lnTo>
                  <a:lnTo>
                    <a:pt x="1123" y="113"/>
                  </a:lnTo>
                  <a:lnTo>
                    <a:pt x="1091" y="68"/>
                  </a:lnTo>
                  <a:lnTo>
                    <a:pt x="1065" y="38"/>
                  </a:lnTo>
                  <a:lnTo>
                    <a:pt x="959"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99" name="Freeform 297">
              <a:extLst>
                <a:ext uri="{FF2B5EF4-FFF2-40B4-BE49-F238E27FC236}">
                  <a16:creationId xmlns:a16="http://schemas.microsoft.com/office/drawing/2014/main" id="{4338427E-11AE-4905-84B5-DF45BAF6E477}"/>
                </a:ext>
              </a:extLst>
            </p:cNvPr>
            <p:cNvSpPr>
              <a:spLocks/>
            </p:cNvSpPr>
            <p:nvPr/>
          </p:nvSpPr>
          <p:spPr bwMode="auto">
            <a:xfrm>
              <a:off x="5500" y="1878"/>
              <a:ext cx="49" cy="44"/>
            </a:xfrm>
            <a:custGeom>
              <a:avLst/>
              <a:gdLst>
                <a:gd name="T0" fmla="*/ 0 w 295"/>
                <a:gd name="T1" fmla="*/ 0 h 263"/>
                <a:gd name="T2" fmla="*/ 0 w 295"/>
                <a:gd name="T3" fmla="*/ 0 h 263"/>
                <a:gd name="T4" fmla="*/ 0 w 295"/>
                <a:gd name="T5" fmla="*/ 0 h 263"/>
                <a:gd name="T6" fmla="*/ 0 w 295"/>
                <a:gd name="T7" fmla="*/ 0 h 263"/>
                <a:gd name="T8" fmla="*/ 0 w 295"/>
                <a:gd name="T9" fmla="*/ 0 h 263"/>
                <a:gd name="T10" fmla="*/ 0 w 295"/>
                <a:gd name="T11" fmla="*/ 0 h 263"/>
                <a:gd name="T12" fmla="*/ 0 w 295"/>
                <a:gd name="T13" fmla="*/ 0 h 263"/>
                <a:gd name="T14" fmla="*/ 0 w 295"/>
                <a:gd name="T15" fmla="*/ 0 h 263"/>
                <a:gd name="T16" fmla="*/ 0 w 295"/>
                <a:gd name="T17" fmla="*/ 0 h 263"/>
                <a:gd name="T18" fmla="*/ 0 w 295"/>
                <a:gd name="T19" fmla="*/ 0 h 263"/>
                <a:gd name="T20" fmla="*/ 0 w 295"/>
                <a:gd name="T21" fmla="*/ 0 h 263"/>
                <a:gd name="T22" fmla="*/ 0 w 295"/>
                <a:gd name="T23" fmla="*/ 0 h 263"/>
                <a:gd name="T24" fmla="*/ 0 w 295"/>
                <a:gd name="T25" fmla="*/ 0 h 263"/>
                <a:gd name="T26" fmla="*/ 0 w 295"/>
                <a:gd name="T27" fmla="*/ 0 h 263"/>
                <a:gd name="T28" fmla="*/ 0 w 295"/>
                <a:gd name="T29" fmla="*/ 0 h 263"/>
                <a:gd name="T30" fmla="*/ 0 w 295"/>
                <a:gd name="T31" fmla="*/ 0 h 263"/>
                <a:gd name="T32" fmla="*/ 0 w 295"/>
                <a:gd name="T33" fmla="*/ 0 h 263"/>
                <a:gd name="T34" fmla="*/ 0 w 295"/>
                <a:gd name="T35" fmla="*/ 0 h 263"/>
                <a:gd name="T36" fmla="*/ 0 w 295"/>
                <a:gd name="T37" fmla="*/ 0 h 263"/>
                <a:gd name="T38" fmla="*/ 0 w 295"/>
                <a:gd name="T39" fmla="*/ 0 h 263"/>
                <a:gd name="T40" fmla="*/ 0 w 295"/>
                <a:gd name="T41" fmla="*/ 0 h 263"/>
                <a:gd name="T42" fmla="*/ 0 w 295"/>
                <a:gd name="T43" fmla="*/ 0 h 263"/>
                <a:gd name="T44" fmla="*/ 0 w 295"/>
                <a:gd name="T45" fmla="*/ 0 h 2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5"/>
                <a:gd name="T70" fmla="*/ 0 h 263"/>
                <a:gd name="T71" fmla="*/ 295 w 295"/>
                <a:gd name="T72" fmla="*/ 263 h 2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5" h="263">
                  <a:moveTo>
                    <a:pt x="0" y="0"/>
                  </a:moveTo>
                  <a:lnTo>
                    <a:pt x="0" y="21"/>
                  </a:lnTo>
                  <a:lnTo>
                    <a:pt x="38" y="71"/>
                  </a:lnTo>
                  <a:lnTo>
                    <a:pt x="75" y="99"/>
                  </a:lnTo>
                  <a:lnTo>
                    <a:pt x="152" y="158"/>
                  </a:lnTo>
                  <a:lnTo>
                    <a:pt x="184" y="182"/>
                  </a:lnTo>
                  <a:lnTo>
                    <a:pt x="260" y="239"/>
                  </a:lnTo>
                  <a:lnTo>
                    <a:pt x="178" y="213"/>
                  </a:lnTo>
                  <a:lnTo>
                    <a:pt x="97" y="188"/>
                  </a:lnTo>
                  <a:lnTo>
                    <a:pt x="16" y="182"/>
                  </a:lnTo>
                  <a:lnTo>
                    <a:pt x="22" y="207"/>
                  </a:lnTo>
                  <a:lnTo>
                    <a:pt x="152" y="231"/>
                  </a:lnTo>
                  <a:lnTo>
                    <a:pt x="222" y="257"/>
                  </a:lnTo>
                  <a:lnTo>
                    <a:pt x="260" y="263"/>
                  </a:lnTo>
                  <a:lnTo>
                    <a:pt x="292" y="252"/>
                  </a:lnTo>
                  <a:lnTo>
                    <a:pt x="295" y="222"/>
                  </a:lnTo>
                  <a:lnTo>
                    <a:pt x="269" y="199"/>
                  </a:lnTo>
                  <a:lnTo>
                    <a:pt x="232" y="162"/>
                  </a:lnTo>
                  <a:lnTo>
                    <a:pt x="188" y="112"/>
                  </a:lnTo>
                  <a:lnTo>
                    <a:pt x="144" y="56"/>
                  </a:lnTo>
                  <a:lnTo>
                    <a:pt x="91" y="17"/>
                  </a:lnTo>
                  <a:lnTo>
                    <a:pt x="35"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0" name="Freeform 298">
              <a:extLst>
                <a:ext uri="{FF2B5EF4-FFF2-40B4-BE49-F238E27FC236}">
                  <a16:creationId xmlns:a16="http://schemas.microsoft.com/office/drawing/2014/main" id="{185B2DE3-7180-45D6-979A-66ED9D644EBC}"/>
                </a:ext>
              </a:extLst>
            </p:cNvPr>
            <p:cNvSpPr>
              <a:spLocks/>
            </p:cNvSpPr>
            <p:nvPr/>
          </p:nvSpPr>
          <p:spPr bwMode="auto">
            <a:xfrm>
              <a:off x="5503" y="1842"/>
              <a:ext cx="44" cy="57"/>
            </a:xfrm>
            <a:custGeom>
              <a:avLst/>
              <a:gdLst>
                <a:gd name="T0" fmla="*/ 0 w 270"/>
                <a:gd name="T1" fmla="*/ 0 h 345"/>
                <a:gd name="T2" fmla="*/ 0 w 270"/>
                <a:gd name="T3" fmla="*/ 0 h 345"/>
                <a:gd name="T4" fmla="*/ 0 w 270"/>
                <a:gd name="T5" fmla="*/ 0 h 345"/>
                <a:gd name="T6" fmla="*/ 0 w 270"/>
                <a:gd name="T7" fmla="*/ 0 h 345"/>
                <a:gd name="T8" fmla="*/ 0 w 270"/>
                <a:gd name="T9" fmla="*/ 0 h 345"/>
                <a:gd name="T10" fmla="*/ 0 w 270"/>
                <a:gd name="T11" fmla="*/ 0 h 345"/>
                <a:gd name="T12" fmla="*/ 0 w 270"/>
                <a:gd name="T13" fmla="*/ 0 h 345"/>
                <a:gd name="T14" fmla="*/ 0 w 270"/>
                <a:gd name="T15" fmla="*/ 0 h 345"/>
                <a:gd name="T16" fmla="*/ 0 w 270"/>
                <a:gd name="T17" fmla="*/ 0 h 345"/>
                <a:gd name="T18" fmla="*/ 0 w 270"/>
                <a:gd name="T19" fmla="*/ 0 h 345"/>
                <a:gd name="T20" fmla="*/ 0 w 270"/>
                <a:gd name="T21" fmla="*/ 0 h 345"/>
                <a:gd name="T22" fmla="*/ 0 w 270"/>
                <a:gd name="T23" fmla="*/ 0 h 345"/>
                <a:gd name="T24" fmla="*/ 0 w 270"/>
                <a:gd name="T25" fmla="*/ 0 h 345"/>
                <a:gd name="T26" fmla="*/ 0 w 270"/>
                <a:gd name="T27" fmla="*/ 0 h 345"/>
                <a:gd name="T28" fmla="*/ 0 w 270"/>
                <a:gd name="T29" fmla="*/ 0 h 345"/>
                <a:gd name="T30" fmla="*/ 0 w 270"/>
                <a:gd name="T31" fmla="*/ 0 h 345"/>
                <a:gd name="T32" fmla="*/ 0 w 270"/>
                <a:gd name="T33" fmla="*/ 0 h 3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0"/>
                <a:gd name="T52" fmla="*/ 0 h 345"/>
                <a:gd name="T53" fmla="*/ 270 w 270"/>
                <a:gd name="T54" fmla="*/ 345 h 3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0" h="345">
                  <a:moveTo>
                    <a:pt x="51" y="0"/>
                  </a:moveTo>
                  <a:lnTo>
                    <a:pt x="13" y="7"/>
                  </a:lnTo>
                  <a:lnTo>
                    <a:pt x="0" y="39"/>
                  </a:lnTo>
                  <a:lnTo>
                    <a:pt x="3" y="65"/>
                  </a:lnTo>
                  <a:lnTo>
                    <a:pt x="26" y="101"/>
                  </a:lnTo>
                  <a:lnTo>
                    <a:pt x="57" y="112"/>
                  </a:lnTo>
                  <a:lnTo>
                    <a:pt x="116" y="149"/>
                  </a:lnTo>
                  <a:lnTo>
                    <a:pt x="172" y="195"/>
                  </a:lnTo>
                  <a:lnTo>
                    <a:pt x="212" y="259"/>
                  </a:lnTo>
                  <a:lnTo>
                    <a:pt x="257" y="325"/>
                  </a:lnTo>
                  <a:lnTo>
                    <a:pt x="270" y="345"/>
                  </a:lnTo>
                  <a:lnTo>
                    <a:pt x="257" y="267"/>
                  </a:lnTo>
                  <a:lnTo>
                    <a:pt x="247" y="198"/>
                  </a:lnTo>
                  <a:lnTo>
                    <a:pt x="225" y="140"/>
                  </a:lnTo>
                  <a:lnTo>
                    <a:pt x="188" y="86"/>
                  </a:lnTo>
                  <a:lnTo>
                    <a:pt x="90" y="10"/>
                  </a:lnTo>
                  <a:lnTo>
                    <a:pt x="5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1" name="Freeform 299">
              <a:extLst>
                <a:ext uri="{FF2B5EF4-FFF2-40B4-BE49-F238E27FC236}">
                  <a16:creationId xmlns:a16="http://schemas.microsoft.com/office/drawing/2014/main" id="{E88B387E-B545-4A32-B92B-F819C25B1479}"/>
                </a:ext>
              </a:extLst>
            </p:cNvPr>
            <p:cNvSpPr>
              <a:spLocks/>
            </p:cNvSpPr>
            <p:nvPr/>
          </p:nvSpPr>
          <p:spPr bwMode="auto">
            <a:xfrm>
              <a:off x="5494" y="1785"/>
              <a:ext cx="48" cy="34"/>
            </a:xfrm>
            <a:custGeom>
              <a:avLst/>
              <a:gdLst>
                <a:gd name="T0" fmla="*/ 0 w 287"/>
                <a:gd name="T1" fmla="*/ 0 h 199"/>
                <a:gd name="T2" fmla="*/ 0 w 287"/>
                <a:gd name="T3" fmla="*/ 0 h 199"/>
                <a:gd name="T4" fmla="*/ 0 w 287"/>
                <a:gd name="T5" fmla="*/ 0 h 199"/>
                <a:gd name="T6" fmla="*/ 0 w 287"/>
                <a:gd name="T7" fmla="*/ 0 h 199"/>
                <a:gd name="T8" fmla="*/ 0 w 287"/>
                <a:gd name="T9" fmla="*/ 0 h 199"/>
                <a:gd name="T10" fmla="*/ 0 w 287"/>
                <a:gd name="T11" fmla="*/ 0 h 199"/>
                <a:gd name="T12" fmla="*/ 0 w 287"/>
                <a:gd name="T13" fmla="*/ 0 h 199"/>
                <a:gd name="T14" fmla="*/ 0 w 287"/>
                <a:gd name="T15" fmla="*/ 0 h 199"/>
                <a:gd name="T16" fmla="*/ 0 w 287"/>
                <a:gd name="T17" fmla="*/ 0 h 199"/>
                <a:gd name="T18" fmla="*/ 0 w 287"/>
                <a:gd name="T19" fmla="*/ 0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7"/>
                <a:gd name="T31" fmla="*/ 0 h 199"/>
                <a:gd name="T32" fmla="*/ 287 w 287"/>
                <a:gd name="T33" fmla="*/ 199 h 1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7" h="199">
                  <a:moveTo>
                    <a:pt x="0" y="199"/>
                  </a:moveTo>
                  <a:lnTo>
                    <a:pt x="49" y="156"/>
                  </a:lnTo>
                  <a:lnTo>
                    <a:pt x="130" y="125"/>
                  </a:lnTo>
                  <a:lnTo>
                    <a:pt x="185" y="111"/>
                  </a:lnTo>
                  <a:lnTo>
                    <a:pt x="287" y="0"/>
                  </a:lnTo>
                  <a:lnTo>
                    <a:pt x="211" y="44"/>
                  </a:lnTo>
                  <a:lnTo>
                    <a:pt x="142" y="74"/>
                  </a:lnTo>
                  <a:lnTo>
                    <a:pt x="93" y="99"/>
                  </a:lnTo>
                  <a:lnTo>
                    <a:pt x="68" y="125"/>
                  </a:lnTo>
                  <a:lnTo>
                    <a:pt x="0" y="19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2" name="Freeform 300">
              <a:extLst>
                <a:ext uri="{FF2B5EF4-FFF2-40B4-BE49-F238E27FC236}">
                  <a16:creationId xmlns:a16="http://schemas.microsoft.com/office/drawing/2014/main" id="{84F23C20-3B12-4D59-BFB9-65B3E1DB94BD}"/>
                </a:ext>
              </a:extLst>
            </p:cNvPr>
            <p:cNvSpPr>
              <a:spLocks/>
            </p:cNvSpPr>
            <p:nvPr/>
          </p:nvSpPr>
          <p:spPr bwMode="auto">
            <a:xfrm>
              <a:off x="5458" y="1846"/>
              <a:ext cx="27" cy="86"/>
            </a:xfrm>
            <a:custGeom>
              <a:avLst/>
              <a:gdLst>
                <a:gd name="T0" fmla="*/ 0 w 162"/>
                <a:gd name="T1" fmla="*/ 0 h 514"/>
                <a:gd name="T2" fmla="*/ 0 w 162"/>
                <a:gd name="T3" fmla="*/ 0 h 514"/>
                <a:gd name="T4" fmla="*/ 0 w 162"/>
                <a:gd name="T5" fmla="*/ 0 h 514"/>
                <a:gd name="T6" fmla="*/ 0 w 162"/>
                <a:gd name="T7" fmla="*/ 0 h 514"/>
                <a:gd name="T8" fmla="*/ 0 w 162"/>
                <a:gd name="T9" fmla="*/ 0 h 514"/>
                <a:gd name="T10" fmla="*/ 0 w 162"/>
                <a:gd name="T11" fmla="*/ 0 h 514"/>
                <a:gd name="T12" fmla="*/ 0 w 162"/>
                <a:gd name="T13" fmla="*/ 0 h 514"/>
                <a:gd name="T14" fmla="*/ 0 w 162"/>
                <a:gd name="T15" fmla="*/ 0 h 514"/>
                <a:gd name="T16" fmla="*/ 0 w 162"/>
                <a:gd name="T17" fmla="*/ 0 h 514"/>
                <a:gd name="T18" fmla="*/ 0 w 162"/>
                <a:gd name="T19" fmla="*/ 0 h 514"/>
                <a:gd name="T20" fmla="*/ 0 w 162"/>
                <a:gd name="T21" fmla="*/ 0 h 514"/>
                <a:gd name="T22" fmla="*/ 0 w 162"/>
                <a:gd name="T23" fmla="*/ 0 h 514"/>
                <a:gd name="T24" fmla="*/ 0 w 162"/>
                <a:gd name="T25" fmla="*/ 0 h 514"/>
                <a:gd name="T26" fmla="*/ 0 w 162"/>
                <a:gd name="T27" fmla="*/ 0 h 514"/>
                <a:gd name="T28" fmla="*/ 0 w 162"/>
                <a:gd name="T29" fmla="*/ 0 h 514"/>
                <a:gd name="T30" fmla="*/ 0 w 162"/>
                <a:gd name="T31" fmla="*/ 0 h 514"/>
                <a:gd name="T32" fmla="*/ 0 w 162"/>
                <a:gd name="T33" fmla="*/ 0 h 514"/>
                <a:gd name="T34" fmla="*/ 0 w 162"/>
                <a:gd name="T35" fmla="*/ 0 h 514"/>
                <a:gd name="T36" fmla="*/ 0 w 162"/>
                <a:gd name="T37" fmla="*/ 0 h 5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514"/>
                <a:gd name="T59" fmla="*/ 162 w 162"/>
                <a:gd name="T60" fmla="*/ 514 h 5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514">
                  <a:moveTo>
                    <a:pt x="0" y="514"/>
                  </a:moveTo>
                  <a:lnTo>
                    <a:pt x="81" y="514"/>
                  </a:lnTo>
                  <a:lnTo>
                    <a:pt x="106" y="508"/>
                  </a:lnTo>
                  <a:lnTo>
                    <a:pt x="106" y="489"/>
                  </a:lnTo>
                  <a:lnTo>
                    <a:pt x="124" y="470"/>
                  </a:lnTo>
                  <a:lnTo>
                    <a:pt x="150" y="451"/>
                  </a:lnTo>
                  <a:lnTo>
                    <a:pt x="137" y="433"/>
                  </a:lnTo>
                  <a:lnTo>
                    <a:pt x="137" y="407"/>
                  </a:lnTo>
                  <a:lnTo>
                    <a:pt x="156" y="376"/>
                  </a:lnTo>
                  <a:lnTo>
                    <a:pt x="156" y="344"/>
                  </a:lnTo>
                  <a:lnTo>
                    <a:pt x="144" y="306"/>
                  </a:lnTo>
                  <a:lnTo>
                    <a:pt x="144" y="224"/>
                  </a:lnTo>
                  <a:lnTo>
                    <a:pt x="162" y="150"/>
                  </a:lnTo>
                  <a:lnTo>
                    <a:pt x="156" y="94"/>
                  </a:lnTo>
                  <a:lnTo>
                    <a:pt x="156" y="0"/>
                  </a:lnTo>
                  <a:lnTo>
                    <a:pt x="106" y="142"/>
                  </a:lnTo>
                  <a:lnTo>
                    <a:pt x="62" y="275"/>
                  </a:lnTo>
                  <a:lnTo>
                    <a:pt x="32" y="419"/>
                  </a:lnTo>
                  <a:lnTo>
                    <a:pt x="0" y="51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3" name="Freeform 301">
              <a:extLst>
                <a:ext uri="{FF2B5EF4-FFF2-40B4-BE49-F238E27FC236}">
                  <a16:creationId xmlns:a16="http://schemas.microsoft.com/office/drawing/2014/main" id="{4C2DC8A5-F6BA-4A9D-B43D-07D4B8BD9572}"/>
                </a:ext>
              </a:extLst>
            </p:cNvPr>
            <p:cNvSpPr>
              <a:spLocks/>
            </p:cNvSpPr>
            <p:nvPr/>
          </p:nvSpPr>
          <p:spPr bwMode="auto">
            <a:xfrm>
              <a:off x="5498" y="1939"/>
              <a:ext cx="48" cy="16"/>
            </a:xfrm>
            <a:custGeom>
              <a:avLst/>
              <a:gdLst>
                <a:gd name="T0" fmla="*/ 0 w 289"/>
                <a:gd name="T1" fmla="*/ 0 h 97"/>
                <a:gd name="T2" fmla="*/ 0 w 289"/>
                <a:gd name="T3" fmla="*/ 0 h 97"/>
                <a:gd name="T4" fmla="*/ 0 w 289"/>
                <a:gd name="T5" fmla="*/ 0 h 97"/>
                <a:gd name="T6" fmla="*/ 0 w 289"/>
                <a:gd name="T7" fmla="*/ 0 h 97"/>
                <a:gd name="T8" fmla="*/ 0 w 289"/>
                <a:gd name="T9" fmla="*/ 0 h 97"/>
                <a:gd name="T10" fmla="*/ 0 w 289"/>
                <a:gd name="T11" fmla="*/ 0 h 97"/>
                <a:gd name="T12" fmla="*/ 0 w 289"/>
                <a:gd name="T13" fmla="*/ 0 h 97"/>
                <a:gd name="T14" fmla="*/ 0 w 289"/>
                <a:gd name="T15" fmla="*/ 0 h 97"/>
                <a:gd name="T16" fmla="*/ 0 w 289"/>
                <a:gd name="T17" fmla="*/ 0 h 97"/>
                <a:gd name="T18" fmla="*/ 0 w 289"/>
                <a:gd name="T19" fmla="*/ 0 h 97"/>
                <a:gd name="T20" fmla="*/ 0 w 289"/>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97"/>
                <a:gd name="T35" fmla="*/ 289 w 289"/>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97">
                  <a:moveTo>
                    <a:pt x="232" y="47"/>
                  </a:moveTo>
                  <a:lnTo>
                    <a:pt x="168" y="19"/>
                  </a:lnTo>
                  <a:lnTo>
                    <a:pt x="110" y="4"/>
                  </a:lnTo>
                  <a:lnTo>
                    <a:pt x="32" y="0"/>
                  </a:lnTo>
                  <a:lnTo>
                    <a:pt x="0" y="6"/>
                  </a:lnTo>
                  <a:lnTo>
                    <a:pt x="15" y="37"/>
                  </a:lnTo>
                  <a:lnTo>
                    <a:pt x="45" y="61"/>
                  </a:lnTo>
                  <a:lnTo>
                    <a:pt x="113" y="79"/>
                  </a:lnTo>
                  <a:lnTo>
                    <a:pt x="219" y="97"/>
                  </a:lnTo>
                  <a:lnTo>
                    <a:pt x="289" y="91"/>
                  </a:lnTo>
                  <a:lnTo>
                    <a:pt x="232"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4" name="Freeform 302">
              <a:extLst>
                <a:ext uri="{FF2B5EF4-FFF2-40B4-BE49-F238E27FC236}">
                  <a16:creationId xmlns:a16="http://schemas.microsoft.com/office/drawing/2014/main" id="{F69F8CDA-CA60-47FE-A52D-8E03A53B4BB7}"/>
                </a:ext>
              </a:extLst>
            </p:cNvPr>
            <p:cNvSpPr>
              <a:spLocks/>
            </p:cNvSpPr>
            <p:nvPr/>
          </p:nvSpPr>
          <p:spPr bwMode="auto">
            <a:xfrm>
              <a:off x="5458" y="1947"/>
              <a:ext cx="30" cy="36"/>
            </a:xfrm>
            <a:custGeom>
              <a:avLst/>
              <a:gdLst>
                <a:gd name="T0" fmla="*/ 0 w 176"/>
                <a:gd name="T1" fmla="*/ 0 h 216"/>
                <a:gd name="T2" fmla="*/ 0 w 176"/>
                <a:gd name="T3" fmla="*/ 0 h 216"/>
                <a:gd name="T4" fmla="*/ 0 w 176"/>
                <a:gd name="T5" fmla="*/ 0 h 216"/>
                <a:gd name="T6" fmla="*/ 0 w 176"/>
                <a:gd name="T7" fmla="*/ 0 h 216"/>
                <a:gd name="T8" fmla="*/ 0 w 176"/>
                <a:gd name="T9" fmla="*/ 0 h 216"/>
                <a:gd name="T10" fmla="*/ 0 w 176"/>
                <a:gd name="T11" fmla="*/ 0 h 216"/>
                <a:gd name="T12" fmla="*/ 0 w 176"/>
                <a:gd name="T13" fmla="*/ 0 h 216"/>
                <a:gd name="T14" fmla="*/ 0 w 176"/>
                <a:gd name="T15" fmla="*/ 0 h 216"/>
                <a:gd name="T16" fmla="*/ 0 w 176"/>
                <a:gd name="T17" fmla="*/ 0 h 216"/>
                <a:gd name="T18" fmla="*/ 0 w 176"/>
                <a:gd name="T19" fmla="*/ 0 h 216"/>
                <a:gd name="T20" fmla="*/ 0 w 176"/>
                <a:gd name="T21" fmla="*/ 0 h 216"/>
                <a:gd name="T22" fmla="*/ 0 w 176"/>
                <a:gd name="T23" fmla="*/ 0 h 216"/>
                <a:gd name="T24" fmla="*/ 0 w 176"/>
                <a:gd name="T25" fmla="*/ 0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216"/>
                <a:gd name="T41" fmla="*/ 176 w 176"/>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216">
                  <a:moveTo>
                    <a:pt x="81" y="59"/>
                  </a:moveTo>
                  <a:lnTo>
                    <a:pt x="59" y="14"/>
                  </a:lnTo>
                  <a:lnTo>
                    <a:pt x="26" y="0"/>
                  </a:lnTo>
                  <a:lnTo>
                    <a:pt x="3" y="11"/>
                  </a:lnTo>
                  <a:lnTo>
                    <a:pt x="0" y="35"/>
                  </a:lnTo>
                  <a:lnTo>
                    <a:pt x="15" y="76"/>
                  </a:lnTo>
                  <a:lnTo>
                    <a:pt x="40" y="115"/>
                  </a:lnTo>
                  <a:lnTo>
                    <a:pt x="71" y="150"/>
                  </a:lnTo>
                  <a:lnTo>
                    <a:pt x="113" y="185"/>
                  </a:lnTo>
                  <a:lnTo>
                    <a:pt x="176" y="216"/>
                  </a:lnTo>
                  <a:lnTo>
                    <a:pt x="119" y="153"/>
                  </a:lnTo>
                  <a:lnTo>
                    <a:pt x="100" y="108"/>
                  </a:lnTo>
                  <a:lnTo>
                    <a:pt x="81" y="5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5" name="Freeform 303">
              <a:extLst>
                <a:ext uri="{FF2B5EF4-FFF2-40B4-BE49-F238E27FC236}">
                  <a16:creationId xmlns:a16="http://schemas.microsoft.com/office/drawing/2014/main" id="{647650D0-FCD9-4DA7-8303-7122D3E04C3E}"/>
                </a:ext>
              </a:extLst>
            </p:cNvPr>
            <p:cNvSpPr>
              <a:spLocks/>
            </p:cNvSpPr>
            <p:nvPr/>
          </p:nvSpPr>
          <p:spPr bwMode="auto">
            <a:xfrm>
              <a:off x="5506" y="1757"/>
              <a:ext cx="70" cy="44"/>
            </a:xfrm>
            <a:custGeom>
              <a:avLst/>
              <a:gdLst>
                <a:gd name="T0" fmla="*/ 0 w 418"/>
                <a:gd name="T1" fmla="*/ 0 h 260"/>
                <a:gd name="T2" fmla="*/ 0 w 418"/>
                <a:gd name="T3" fmla="*/ 0 h 260"/>
                <a:gd name="T4" fmla="*/ 0 w 418"/>
                <a:gd name="T5" fmla="*/ 0 h 260"/>
                <a:gd name="T6" fmla="*/ 0 w 418"/>
                <a:gd name="T7" fmla="*/ 0 h 260"/>
                <a:gd name="T8" fmla="*/ 0 w 418"/>
                <a:gd name="T9" fmla="*/ 0 h 260"/>
                <a:gd name="T10" fmla="*/ 0 w 418"/>
                <a:gd name="T11" fmla="*/ 0 h 260"/>
                <a:gd name="T12" fmla="*/ 0 w 418"/>
                <a:gd name="T13" fmla="*/ 0 h 260"/>
                <a:gd name="T14" fmla="*/ 0 w 418"/>
                <a:gd name="T15" fmla="*/ 0 h 260"/>
                <a:gd name="T16" fmla="*/ 0 w 418"/>
                <a:gd name="T17" fmla="*/ 0 h 260"/>
                <a:gd name="T18" fmla="*/ 0 w 418"/>
                <a:gd name="T19" fmla="*/ 0 h 260"/>
                <a:gd name="T20" fmla="*/ 0 w 418"/>
                <a:gd name="T21" fmla="*/ 0 h 260"/>
                <a:gd name="T22" fmla="*/ 0 w 418"/>
                <a:gd name="T23" fmla="*/ 0 h 2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8"/>
                <a:gd name="T37" fmla="*/ 0 h 260"/>
                <a:gd name="T38" fmla="*/ 418 w 418"/>
                <a:gd name="T39" fmla="*/ 260 h 2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8" h="260">
                  <a:moveTo>
                    <a:pt x="0" y="260"/>
                  </a:moveTo>
                  <a:lnTo>
                    <a:pt x="13" y="153"/>
                  </a:lnTo>
                  <a:lnTo>
                    <a:pt x="101" y="116"/>
                  </a:lnTo>
                  <a:lnTo>
                    <a:pt x="220" y="69"/>
                  </a:lnTo>
                  <a:lnTo>
                    <a:pt x="304" y="35"/>
                  </a:lnTo>
                  <a:lnTo>
                    <a:pt x="386" y="0"/>
                  </a:lnTo>
                  <a:lnTo>
                    <a:pt x="418" y="76"/>
                  </a:lnTo>
                  <a:lnTo>
                    <a:pt x="341" y="119"/>
                  </a:lnTo>
                  <a:lnTo>
                    <a:pt x="252" y="150"/>
                  </a:lnTo>
                  <a:lnTo>
                    <a:pt x="182" y="170"/>
                  </a:lnTo>
                  <a:lnTo>
                    <a:pt x="98" y="216"/>
                  </a:lnTo>
                  <a:lnTo>
                    <a:pt x="0" y="26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grpSp>
        <p:nvGrpSpPr>
          <p:cNvPr id="306" name="Group 304">
            <a:extLst>
              <a:ext uri="{FF2B5EF4-FFF2-40B4-BE49-F238E27FC236}">
                <a16:creationId xmlns:a16="http://schemas.microsoft.com/office/drawing/2014/main" id="{89702A97-0791-4319-B230-D97C30C28897}"/>
              </a:ext>
            </a:extLst>
          </p:cNvPr>
          <p:cNvGrpSpPr>
            <a:grpSpLocks/>
          </p:cNvGrpSpPr>
          <p:nvPr/>
        </p:nvGrpSpPr>
        <p:grpSpPr bwMode="auto">
          <a:xfrm>
            <a:off x="8713788" y="3833594"/>
            <a:ext cx="228600" cy="307975"/>
            <a:chOff x="5511" y="1960"/>
            <a:chExt cx="144" cy="194"/>
          </a:xfrm>
        </p:grpSpPr>
        <p:sp>
          <p:nvSpPr>
            <p:cNvPr id="307" name="Freeform 305">
              <a:extLst>
                <a:ext uri="{FF2B5EF4-FFF2-40B4-BE49-F238E27FC236}">
                  <a16:creationId xmlns:a16="http://schemas.microsoft.com/office/drawing/2014/main" id="{1B210FE0-3D4D-454A-8C47-A3FF86C98A4F}"/>
                </a:ext>
              </a:extLst>
            </p:cNvPr>
            <p:cNvSpPr>
              <a:spLocks/>
            </p:cNvSpPr>
            <p:nvPr/>
          </p:nvSpPr>
          <p:spPr bwMode="auto">
            <a:xfrm>
              <a:off x="5511" y="1960"/>
              <a:ext cx="144" cy="194"/>
            </a:xfrm>
            <a:custGeom>
              <a:avLst/>
              <a:gdLst>
                <a:gd name="T0" fmla="*/ 0 w 863"/>
                <a:gd name="T1" fmla="*/ 0 h 1164"/>
                <a:gd name="T2" fmla="*/ 0 w 863"/>
                <a:gd name="T3" fmla="*/ 0 h 1164"/>
                <a:gd name="T4" fmla="*/ 0 w 863"/>
                <a:gd name="T5" fmla="*/ 0 h 1164"/>
                <a:gd name="T6" fmla="*/ 0 w 863"/>
                <a:gd name="T7" fmla="*/ 0 h 1164"/>
                <a:gd name="T8" fmla="*/ 0 w 863"/>
                <a:gd name="T9" fmla="*/ 0 h 1164"/>
                <a:gd name="T10" fmla="*/ 0 w 863"/>
                <a:gd name="T11" fmla="*/ 0 h 1164"/>
                <a:gd name="T12" fmla="*/ 0 w 863"/>
                <a:gd name="T13" fmla="*/ 0 h 1164"/>
                <a:gd name="T14" fmla="*/ 0 w 863"/>
                <a:gd name="T15" fmla="*/ 0 h 1164"/>
                <a:gd name="T16" fmla="*/ 0 w 863"/>
                <a:gd name="T17" fmla="*/ 0 h 1164"/>
                <a:gd name="T18" fmla="*/ 0 w 863"/>
                <a:gd name="T19" fmla="*/ 0 h 1164"/>
                <a:gd name="T20" fmla="*/ 0 w 863"/>
                <a:gd name="T21" fmla="*/ 0 h 1164"/>
                <a:gd name="T22" fmla="*/ 0 w 863"/>
                <a:gd name="T23" fmla="*/ 0 h 1164"/>
                <a:gd name="T24" fmla="*/ 0 w 863"/>
                <a:gd name="T25" fmla="*/ 0 h 1164"/>
                <a:gd name="T26" fmla="*/ 0 w 863"/>
                <a:gd name="T27" fmla="*/ 0 h 1164"/>
                <a:gd name="T28" fmla="*/ 0 w 863"/>
                <a:gd name="T29" fmla="*/ 0 h 1164"/>
                <a:gd name="T30" fmla="*/ 0 w 863"/>
                <a:gd name="T31" fmla="*/ 0 h 1164"/>
                <a:gd name="T32" fmla="*/ 0 w 863"/>
                <a:gd name="T33" fmla="*/ 0 h 1164"/>
                <a:gd name="T34" fmla="*/ 0 w 863"/>
                <a:gd name="T35" fmla="*/ 0 h 1164"/>
                <a:gd name="T36" fmla="*/ 0 w 863"/>
                <a:gd name="T37" fmla="*/ 0 h 1164"/>
                <a:gd name="T38" fmla="*/ 0 w 863"/>
                <a:gd name="T39" fmla="*/ 0 h 1164"/>
                <a:gd name="T40" fmla="*/ 0 w 863"/>
                <a:gd name="T41" fmla="*/ 0 h 1164"/>
                <a:gd name="T42" fmla="*/ 0 w 863"/>
                <a:gd name="T43" fmla="*/ 0 h 1164"/>
                <a:gd name="T44" fmla="*/ 0 w 863"/>
                <a:gd name="T45" fmla="*/ 0 h 1164"/>
                <a:gd name="T46" fmla="*/ 0 w 863"/>
                <a:gd name="T47" fmla="*/ 0 h 11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3"/>
                <a:gd name="T73" fmla="*/ 0 h 1164"/>
                <a:gd name="T74" fmla="*/ 863 w 863"/>
                <a:gd name="T75" fmla="*/ 1164 h 11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3" h="1164">
                  <a:moveTo>
                    <a:pt x="385" y="172"/>
                  </a:moveTo>
                  <a:lnTo>
                    <a:pt x="543" y="158"/>
                  </a:lnTo>
                  <a:lnTo>
                    <a:pt x="637" y="133"/>
                  </a:lnTo>
                  <a:lnTo>
                    <a:pt x="667" y="90"/>
                  </a:lnTo>
                  <a:lnTo>
                    <a:pt x="667" y="52"/>
                  </a:lnTo>
                  <a:lnTo>
                    <a:pt x="694" y="20"/>
                  </a:lnTo>
                  <a:lnTo>
                    <a:pt x="782" y="0"/>
                  </a:lnTo>
                  <a:lnTo>
                    <a:pt x="863" y="7"/>
                  </a:lnTo>
                  <a:lnTo>
                    <a:pt x="763" y="907"/>
                  </a:lnTo>
                  <a:lnTo>
                    <a:pt x="694" y="990"/>
                  </a:lnTo>
                  <a:lnTo>
                    <a:pt x="605" y="1071"/>
                  </a:lnTo>
                  <a:lnTo>
                    <a:pt x="481" y="1134"/>
                  </a:lnTo>
                  <a:lnTo>
                    <a:pt x="334" y="1153"/>
                  </a:lnTo>
                  <a:lnTo>
                    <a:pt x="138" y="1164"/>
                  </a:lnTo>
                  <a:lnTo>
                    <a:pt x="25" y="1147"/>
                  </a:lnTo>
                  <a:lnTo>
                    <a:pt x="0" y="1083"/>
                  </a:lnTo>
                  <a:lnTo>
                    <a:pt x="13" y="1001"/>
                  </a:lnTo>
                  <a:lnTo>
                    <a:pt x="95" y="750"/>
                  </a:lnTo>
                  <a:lnTo>
                    <a:pt x="163" y="499"/>
                  </a:lnTo>
                  <a:lnTo>
                    <a:pt x="195" y="310"/>
                  </a:lnTo>
                  <a:lnTo>
                    <a:pt x="195" y="259"/>
                  </a:lnTo>
                  <a:lnTo>
                    <a:pt x="239" y="190"/>
                  </a:lnTo>
                  <a:lnTo>
                    <a:pt x="291" y="172"/>
                  </a:lnTo>
                  <a:lnTo>
                    <a:pt x="385" y="172"/>
                  </a:lnTo>
                  <a:close/>
                </a:path>
              </a:pathLst>
            </a:custGeom>
            <a:solidFill>
              <a:srgbClr val="404040"/>
            </a:solidFill>
            <a:ln w="1588">
              <a:solidFill>
                <a:srgbClr val="000000"/>
              </a:solidFill>
              <a:round/>
              <a:headEnd/>
              <a:tailEnd/>
            </a:ln>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08" name="Freeform 306">
              <a:extLst>
                <a:ext uri="{FF2B5EF4-FFF2-40B4-BE49-F238E27FC236}">
                  <a16:creationId xmlns:a16="http://schemas.microsoft.com/office/drawing/2014/main" id="{23CAAE5E-889D-4D9D-B208-15CFA9E4EAAD}"/>
                </a:ext>
              </a:extLst>
            </p:cNvPr>
            <p:cNvSpPr>
              <a:spLocks/>
            </p:cNvSpPr>
            <p:nvPr/>
          </p:nvSpPr>
          <p:spPr bwMode="auto">
            <a:xfrm>
              <a:off x="5528" y="1970"/>
              <a:ext cx="124" cy="177"/>
            </a:xfrm>
            <a:custGeom>
              <a:avLst/>
              <a:gdLst>
                <a:gd name="T0" fmla="*/ 0 w 743"/>
                <a:gd name="T1" fmla="*/ 0 h 1068"/>
                <a:gd name="T2" fmla="*/ 0 w 743"/>
                <a:gd name="T3" fmla="*/ 0 h 1068"/>
                <a:gd name="T4" fmla="*/ 0 w 743"/>
                <a:gd name="T5" fmla="*/ 0 h 1068"/>
                <a:gd name="T6" fmla="*/ 0 w 743"/>
                <a:gd name="T7" fmla="*/ 0 h 1068"/>
                <a:gd name="T8" fmla="*/ 0 w 743"/>
                <a:gd name="T9" fmla="*/ 0 h 1068"/>
                <a:gd name="T10" fmla="*/ 0 w 743"/>
                <a:gd name="T11" fmla="*/ 0 h 1068"/>
                <a:gd name="T12" fmla="*/ 0 w 743"/>
                <a:gd name="T13" fmla="*/ 0 h 1068"/>
                <a:gd name="T14" fmla="*/ 0 w 743"/>
                <a:gd name="T15" fmla="*/ 0 h 1068"/>
                <a:gd name="T16" fmla="*/ 0 w 743"/>
                <a:gd name="T17" fmla="*/ 0 h 1068"/>
                <a:gd name="T18" fmla="*/ 0 w 743"/>
                <a:gd name="T19" fmla="*/ 0 h 1068"/>
                <a:gd name="T20" fmla="*/ 0 w 743"/>
                <a:gd name="T21" fmla="*/ 0 h 1068"/>
                <a:gd name="T22" fmla="*/ 0 w 743"/>
                <a:gd name="T23" fmla="*/ 0 h 1068"/>
                <a:gd name="T24" fmla="*/ 0 w 743"/>
                <a:gd name="T25" fmla="*/ 0 h 1068"/>
                <a:gd name="T26" fmla="*/ 0 w 743"/>
                <a:gd name="T27" fmla="*/ 0 h 1068"/>
                <a:gd name="T28" fmla="*/ 0 w 743"/>
                <a:gd name="T29" fmla="*/ 0 h 1068"/>
                <a:gd name="T30" fmla="*/ 0 w 743"/>
                <a:gd name="T31" fmla="*/ 0 h 1068"/>
                <a:gd name="T32" fmla="*/ 0 w 743"/>
                <a:gd name="T33" fmla="*/ 0 h 1068"/>
                <a:gd name="T34" fmla="*/ 0 w 743"/>
                <a:gd name="T35" fmla="*/ 0 h 1068"/>
                <a:gd name="T36" fmla="*/ 0 w 743"/>
                <a:gd name="T37" fmla="*/ 0 h 1068"/>
                <a:gd name="T38" fmla="*/ 0 w 743"/>
                <a:gd name="T39" fmla="*/ 0 h 1068"/>
                <a:gd name="T40" fmla="*/ 0 w 743"/>
                <a:gd name="T41" fmla="*/ 0 h 10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3"/>
                <a:gd name="T64" fmla="*/ 0 h 1068"/>
                <a:gd name="T65" fmla="*/ 743 w 743"/>
                <a:gd name="T66" fmla="*/ 1068 h 10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3" h="1068">
                  <a:moveTo>
                    <a:pt x="257" y="214"/>
                  </a:moveTo>
                  <a:lnTo>
                    <a:pt x="397" y="207"/>
                  </a:lnTo>
                  <a:lnTo>
                    <a:pt x="542" y="182"/>
                  </a:lnTo>
                  <a:lnTo>
                    <a:pt x="628" y="138"/>
                  </a:lnTo>
                  <a:lnTo>
                    <a:pt x="679" y="100"/>
                  </a:lnTo>
                  <a:lnTo>
                    <a:pt x="743" y="0"/>
                  </a:lnTo>
                  <a:lnTo>
                    <a:pt x="648" y="822"/>
                  </a:lnTo>
                  <a:lnTo>
                    <a:pt x="585" y="898"/>
                  </a:lnTo>
                  <a:lnTo>
                    <a:pt x="516" y="967"/>
                  </a:lnTo>
                  <a:lnTo>
                    <a:pt x="428" y="1016"/>
                  </a:lnTo>
                  <a:lnTo>
                    <a:pt x="353" y="1042"/>
                  </a:lnTo>
                  <a:lnTo>
                    <a:pt x="257" y="1055"/>
                  </a:lnTo>
                  <a:lnTo>
                    <a:pt x="170" y="1068"/>
                  </a:lnTo>
                  <a:lnTo>
                    <a:pt x="69" y="1068"/>
                  </a:lnTo>
                  <a:lnTo>
                    <a:pt x="24" y="1055"/>
                  </a:lnTo>
                  <a:lnTo>
                    <a:pt x="0" y="1016"/>
                  </a:lnTo>
                  <a:lnTo>
                    <a:pt x="11" y="956"/>
                  </a:lnTo>
                  <a:lnTo>
                    <a:pt x="75" y="809"/>
                  </a:lnTo>
                  <a:lnTo>
                    <a:pt x="184" y="321"/>
                  </a:lnTo>
                  <a:lnTo>
                    <a:pt x="201" y="252"/>
                  </a:lnTo>
                  <a:lnTo>
                    <a:pt x="257" y="21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309" name="Oval 307">
            <a:extLst>
              <a:ext uri="{FF2B5EF4-FFF2-40B4-BE49-F238E27FC236}">
                <a16:creationId xmlns:a16="http://schemas.microsoft.com/office/drawing/2014/main" id="{B1FF72F1-3F1E-415B-9782-F691412B4E12}"/>
              </a:ext>
            </a:extLst>
          </p:cNvPr>
          <p:cNvSpPr>
            <a:spLocks noChangeArrowheads="1"/>
          </p:cNvSpPr>
          <p:nvPr/>
        </p:nvSpPr>
        <p:spPr bwMode="auto">
          <a:xfrm>
            <a:off x="7972425" y="3584357"/>
            <a:ext cx="298450" cy="16192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0" name="Oval 308">
            <a:extLst>
              <a:ext uri="{FF2B5EF4-FFF2-40B4-BE49-F238E27FC236}">
                <a16:creationId xmlns:a16="http://schemas.microsoft.com/office/drawing/2014/main" id="{19C2BF5C-D6BB-4574-9D78-E5E55E323E1A}"/>
              </a:ext>
            </a:extLst>
          </p:cNvPr>
          <p:cNvSpPr>
            <a:spLocks noChangeArrowheads="1"/>
          </p:cNvSpPr>
          <p:nvPr/>
        </p:nvSpPr>
        <p:spPr bwMode="auto">
          <a:xfrm>
            <a:off x="1717675" y="3312894"/>
            <a:ext cx="1296988" cy="1296988"/>
          </a:xfrm>
          <a:prstGeom prst="ellipse">
            <a:avLst/>
          </a:prstGeom>
          <a:solidFill>
            <a:srgbClr val="66FF66"/>
          </a:solidFill>
          <a:ln w="19050">
            <a:solidFill>
              <a:srgbClr val="000000"/>
            </a:solidFill>
            <a:round/>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311" name="Group 309">
            <a:extLst>
              <a:ext uri="{FF2B5EF4-FFF2-40B4-BE49-F238E27FC236}">
                <a16:creationId xmlns:a16="http://schemas.microsoft.com/office/drawing/2014/main" id="{5D7FE58F-8D87-4375-B81E-9751CBACA50C}"/>
              </a:ext>
            </a:extLst>
          </p:cNvPr>
          <p:cNvGrpSpPr>
            <a:grpSpLocks/>
          </p:cNvGrpSpPr>
          <p:nvPr/>
        </p:nvGrpSpPr>
        <p:grpSpPr bwMode="auto">
          <a:xfrm>
            <a:off x="2100263" y="3422432"/>
            <a:ext cx="457200" cy="457200"/>
            <a:chOff x="2351" y="2975"/>
            <a:chExt cx="481" cy="433"/>
          </a:xfrm>
        </p:grpSpPr>
        <p:sp>
          <p:nvSpPr>
            <p:cNvPr id="312" name="Rectangle 310">
              <a:extLst>
                <a:ext uri="{FF2B5EF4-FFF2-40B4-BE49-F238E27FC236}">
                  <a16:creationId xmlns:a16="http://schemas.microsoft.com/office/drawing/2014/main" id="{65DD21E4-197C-4A05-ACF5-491F4DD244FA}"/>
                </a:ext>
              </a:extLst>
            </p:cNvPr>
            <p:cNvSpPr>
              <a:spLocks noChangeArrowheads="1"/>
            </p:cNvSpPr>
            <p:nvPr/>
          </p:nvSpPr>
          <p:spPr bwMode="auto">
            <a:xfrm rot="-5400000">
              <a:off x="2377" y="2953"/>
              <a:ext cx="431" cy="479"/>
            </a:xfrm>
            <a:prstGeom prst="rect">
              <a:avLst/>
            </a:prstGeom>
            <a:solidFill>
              <a:srgbClr val="CCECFF"/>
            </a:solidFill>
            <a:ln w="19050">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3" name="Line 311">
              <a:extLst>
                <a:ext uri="{FF2B5EF4-FFF2-40B4-BE49-F238E27FC236}">
                  <a16:creationId xmlns:a16="http://schemas.microsoft.com/office/drawing/2014/main" id="{4E9D9510-8A15-4EA4-9B54-02FA0D553BBA}"/>
                </a:ext>
              </a:extLst>
            </p:cNvPr>
            <p:cNvSpPr>
              <a:spLocks noChangeShapeType="1"/>
            </p:cNvSpPr>
            <p:nvPr/>
          </p:nvSpPr>
          <p:spPr bwMode="auto">
            <a:xfrm rot="10800000">
              <a:off x="2351" y="3321"/>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4" name="Line 312">
              <a:extLst>
                <a:ext uri="{FF2B5EF4-FFF2-40B4-BE49-F238E27FC236}">
                  <a16:creationId xmlns:a16="http://schemas.microsoft.com/office/drawing/2014/main" id="{87CF8051-CB2E-4B99-9319-4B3D68ED1DC8}"/>
                </a:ext>
              </a:extLst>
            </p:cNvPr>
            <p:cNvSpPr>
              <a:spLocks noChangeShapeType="1"/>
            </p:cNvSpPr>
            <p:nvPr/>
          </p:nvSpPr>
          <p:spPr bwMode="auto">
            <a:xfrm rot="10800000">
              <a:off x="2351" y="3234"/>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5" name="Line 313">
              <a:extLst>
                <a:ext uri="{FF2B5EF4-FFF2-40B4-BE49-F238E27FC236}">
                  <a16:creationId xmlns:a16="http://schemas.microsoft.com/office/drawing/2014/main" id="{16452D71-BFF7-4E30-AAED-12BB76B985C7}"/>
                </a:ext>
              </a:extLst>
            </p:cNvPr>
            <p:cNvSpPr>
              <a:spLocks noChangeShapeType="1"/>
            </p:cNvSpPr>
            <p:nvPr/>
          </p:nvSpPr>
          <p:spPr bwMode="auto">
            <a:xfrm rot="10800000">
              <a:off x="2351" y="3148"/>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6" name="Line 314">
              <a:extLst>
                <a:ext uri="{FF2B5EF4-FFF2-40B4-BE49-F238E27FC236}">
                  <a16:creationId xmlns:a16="http://schemas.microsoft.com/office/drawing/2014/main" id="{F501DC5D-9E99-46A5-B075-21E3983C347C}"/>
                </a:ext>
              </a:extLst>
            </p:cNvPr>
            <p:cNvSpPr>
              <a:spLocks noChangeShapeType="1"/>
            </p:cNvSpPr>
            <p:nvPr/>
          </p:nvSpPr>
          <p:spPr bwMode="auto">
            <a:xfrm rot="10800000">
              <a:off x="2351" y="3061"/>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7" name="Line 315">
              <a:extLst>
                <a:ext uri="{FF2B5EF4-FFF2-40B4-BE49-F238E27FC236}">
                  <a16:creationId xmlns:a16="http://schemas.microsoft.com/office/drawing/2014/main" id="{29B93F4F-F993-4A9A-A630-B8232F6C46C3}"/>
                </a:ext>
              </a:extLst>
            </p:cNvPr>
            <p:cNvSpPr>
              <a:spLocks noChangeShapeType="1"/>
            </p:cNvSpPr>
            <p:nvPr/>
          </p:nvSpPr>
          <p:spPr bwMode="auto">
            <a:xfrm rot="5400000">
              <a:off x="2519"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8" name="Line 316">
              <a:extLst>
                <a:ext uri="{FF2B5EF4-FFF2-40B4-BE49-F238E27FC236}">
                  <a16:creationId xmlns:a16="http://schemas.microsoft.com/office/drawing/2014/main" id="{B4EB431F-DBA8-4A5F-8CBE-2826F49AFC5C}"/>
                </a:ext>
              </a:extLst>
            </p:cNvPr>
            <p:cNvSpPr>
              <a:spLocks noChangeShapeType="1"/>
            </p:cNvSpPr>
            <p:nvPr/>
          </p:nvSpPr>
          <p:spPr bwMode="auto">
            <a:xfrm rot="5400000">
              <a:off x="2423"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9" name="Line 317">
              <a:extLst>
                <a:ext uri="{FF2B5EF4-FFF2-40B4-BE49-F238E27FC236}">
                  <a16:creationId xmlns:a16="http://schemas.microsoft.com/office/drawing/2014/main" id="{0BD36E53-C0E2-4A06-95BF-C43FF0D97259}"/>
                </a:ext>
              </a:extLst>
            </p:cNvPr>
            <p:cNvSpPr>
              <a:spLocks noChangeShapeType="1"/>
            </p:cNvSpPr>
            <p:nvPr/>
          </p:nvSpPr>
          <p:spPr bwMode="auto">
            <a:xfrm rot="5400000">
              <a:off x="2327"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20" name="Line 318">
              <a:extLst>
                <a:ext uri="{FF2B5EF4-FFF2-40B4-BE49-F238E27FC236}">
                  <a16:creationId xmlns:a16="http://schemas.microsoft.com/office/drawing/2014/main" id="{B9C8E9F9-8DD5-43F5-8F79-53460D00E987}"/>
                </a:ext>
              </a:extLst>
            </p:cNvPr>
            <p:cNvSpPr>
              <a:spLocks noChangeShapeType="1"/>
            </p:cNvSpPr>
            <p:nvPr/>
          </p:nvSpPr>
          <p:spPr bwMode="auto">
            <a:xfrm rot="5400000">
              <a:off x="2231" y="3191"/>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321" name="Group 319">
            <a:extLst>
              <a:ext uri="{FF2B5EF4-FFF2-40B4-BE49-F238E27FC236}">
                <a16:creationId xmlns:a16="http://schemas.microsoft.com/office/drawing/2014/main" id="{6E5E6B88-51D2-413D-AA73-01F9EAFD6DDE}"/>
              </a:ext>
            </a:extLst>
          </p:cNvPr>
          <p:cNvGrpSpPr>
            <a:grpSpLocks/>
          </p:cNvGrpSpPr>
          <p:nvPr/>
        </p:nvGrpSpPr>
        <p:grpSpPr bwMode="auto">
          <a:xfrm>
            <a:off x="1995488" y="3974882"/>
            <a:ext cx="730250" cy="457200"/>
            <a:chOff x="1296" y="768"/>
            <a:chExt cx="556" cy="336"/>
          </a:xfrm>
        </p:grpSpPr>
        <p:sp>
          <p:nvSpPr>
            <p:cNvPr id="322" name="Rectangle 320">
              <a:extLst>
                <a:ext uri="{FF2B5EF4-FFF2-40B4-BE49-F238E27FC236}">
                  <a16:creationId xmlns:a16="http://schemas.microsoft.com/office/drawing/2014/main" id="{1BE06939-13AB-4688-A372-9E956CA0D422}"/>
                </a:ext>
              </a:extLst>
            </p:cNvPr>
            <p:cNvSpPr>
              <a:spLocks noChangeArrowheads="1"/>
            </p:cNvSpPr>
            <p:nvPr/>
          </p:nvSpPr>
          <p:spPr bwMode="auto">
            <a:xfrm>
              <a:off x="1296" y="768"/>
              <a:ext cx="556" cy="336"/>
            </a:xfrm>
            <a:prstGeom prst="rect">
              <a:avLst/>
            </a:prstGeom>
            <a:solidFill>
              <a:srgbClr val="FFFF99"/>
            </a:solidFill>
            <a:ln w="12700">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1" lang="zh-CN"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323" name="Group 321">
              <a:extLst>
                <a:ext uri="{FF2B5EF4-FFF2-40B4-BE49-F238E27FC236}">
                  <a16:creationId xmlns:a16="http://schemas.microsoft.com/office/drawing/2014/main" id="{1E1208FD-748D-43FF-A494-9088143F2ABC}"/>
                </a:ext>
              </a:extLst>
            </p:cNvPr>
            <p:cNvGrpSpPr>
              <a:grpSpLocks/>
            </p:cNvGrpSpPr>
            <p:nvPr/>
          </p:nvGrpSpPr>
          <p:grpSpPr bwMode="auto">
            <a:xfrm>
              <a:off x="1367" y="829"/>
              <a:ext cx="393" cy="214"/>
              <a:chOff x="2928" y="3744"/>
              <a:chExt cx="528" cy="336"/>
            </a:xfrm>
          </p:grpSpPr>
          <p:grpSp>
            <p:nvGrpSpPr>
              <p:cNvPr id="324" name="Group 322">
                <a:extLst>
                  <a:ext uri="{FF2B5EF4-FFF2-40B4-BE49-F238E27FC236}">
                    <a16:creationId xmlns:a16="http://schemas.microsoft.com/office/drawing/2014/main" id="{79A67BF3-2EBF-4B52-A784-6F972F5A5DDB}"/>
                  </a:ext>
                </a:extLst>
              </p:cNvPr>
              <p:cNvGrpSpPr>
                <a:grpSpLocks/>
              </p:cNvGrpSpPr>
              <p:nvPr/>
            </p:nvGrpSpPr>
            <p:grpSpPr bwMode="auto">
              <a:xfrm>
                <a:off x="3024" y="3744"/>
                <a:ext cx="432" cy="240"/>
                <a:chOff x="2736" y="3648"/>
                <a:chExt cx="432" cy="240"/>
              </a:xfrm>
            </p:grpSpPr>
            <p:grpSp>
              <p:nvGrpSpPr>
                <p:cNvPr id="339" name="Group 323">
                  <a:extLst>
                    <a:ext uri="{FF2B5EF4-FFF2-40B4-BE49-F238E27FC236}">
                      <a16:creationId xmlns:a16="http://schemas.microsoft.com/office/drawing/2014/main" id="{4CEB53A0-1B60-4E12-9CEB-BD9DFF9F08ED}"/>
                    </a:ext>
                  </a:extLst>
                </p:cNvPr>
                <p:cNvGrpSpPr>
                  <a:grpSpLocks/>
                </p:cNvGrpSpPr>
                <p:nvPr/>
              </p:nvGrpSpPr>
              <p:grpSpPr bwMode="auto">
                <a:xfrm>
                  <a:off x="2736" y="3648"/>
                  <a:ext cx="432" cy="240"/>
                  <a:chOff x="2592" y="3504"/>
                  <a:chExt cx="576" cy="384"/>
                </a:xfrm>
              </p:grpSpPr>
              <p:sp>
                <p:nvSpPr>
                  <p:cNvPr id="341" name="Rectangle 324">
                    <a:extLst>
                      <a:ext uri="{FF2B5EF4-FFF2-40B4-BE49-F238E27FC236}">
                        <a16:creationId xmlns:a16="http://schemas.microsoft.com/office/drawing/2014/main" id="{5D57AC4E-108D-448C-BE89-A13AEDB4C36A}"/>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2" name="Freeform 325">
                    <a:extLst>
                      <a:ext uri="{FF2B5EF4-FFF2-40B4-BE49-F238E27FC236}">
                        <a16:creationId xmlns:a16="http://schemas.microsoft.com/office/drawing/2014/main" id="{7B41FB31-C013-4345-8036-D20CFA01A57F}"/>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3" name="Line 326">
                    <a:extLst>
                      <a:ext uri="{FF2B5EF4-FFF2-40B4-BE49-F238E27FC236}">
                        <a16:creationId xmlns:a16="http://schemas.microsoft.com/office/drawing/2014/main" id="{1E156CB2-6EBC-4E39-B681-F4870B8D80F6}"/>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4" name="Line 327">
                    <a:extLst>
                      <a:ext uri="{FF2B5EF4-FFF2-40B4-BE49-F238E27FC236}">
                        <a16:creationId xmlns:a16="http://schemas.microsoft.com/office/drawing/2014/main" id="{5E986D1F-25D6-4275-B16A-05197C41D9A3}"/>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40" name="Line 328">
                  <a:extLst>
                    <a:ext uri="{FF2B5EF4-FFF2-40B4-BE49-F238E27FC236}">
                      <a16:creationId xmlns:a16="http://schemas.microsoft.com/office/drawing/2014/main" id="{25DB541C-7E37-4115-9D2A-F5E5EC0C3F3B}"/>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325" name="Group 329">
                <a:extLst>
                  <a:ext uri="{FF2B5EF4-FFF2-40B4-BE49-F238E27FC236}">
                    <a16:creationId xmlns:a16="http://schemas.microsoft.com/office/drawing/2014/main" id="{B937DE72-3A1D-46ED-ACB5-620B79C384AA}"/>
                  </a:ext>
                </a:extLst>
              </p:cNvPr>
              <p:cNvGrpSpPr>
                <a:grpSpLocks/>
              </p:cNvGrpSpPr>
              <p:nvPr/>
            </p:nvGrpSpPr>
            <p:grpSpPr bwMode="auto">
              <a:xfrm>
                <a:off x="2976" y="3792"/>
                <a:ext cx="432" cy="240"/>
                <a:chOff x="2736" y="3648"/>
                <a:chExt cx="432" cy="240"/>
              </a:xfrm>
            </p:grpSpPr>
            <p:grpSp>
              <p:nvGrpSpPr>
                <p:cNvPr id="333" name="Group 330">
                  <a:extLst>
                    <a:ext uri="{FF2B5EF4-FFF2-40B4-BE49-F238E27FC236}">
                      <a16:creationId xmlns:a16="http://schemas.microsoft.com/office/drawing/2014/main" id="{718244BA-D87E-4419-A2CB-DF9125FEB61E}"/>
                    </a:ext>
                  </a:extLst>
                </p:cNvPr>
                <p:cNvGrpSpPr>
                  <a:grpSpLocks/>
                </p:cNvGrpSpPr>
                <p:nvPr/>
              </p:nvGrpSpPr>
              <p:grpSpPr bwMode="auto">
                <a:xfrm>
                  <a:off x="2736" y="3648"/>
                  <a:ext cx="432" cy="240"/>
                  <a:chOff x="2592" y="3504"/>
                  <a:chExt cx="576" cy="384"/>
                </a:xfrm>
              </p:grpSpPr>
              <p:sp>
                <p:nvSpPr>
                  <p:cNvPr id="335" name="Rectangle 331">
                    <a:extLst>
                      <a:ext uri="{FF2B5EF4-FFF2-40B4-BE49-F238E27FC236}">
                        <a16:creationId xmlns:a16="http://schemas.microsoft.com/office/drawing/2014/main" id="{EC2958BE-F619-41C0-B5C6-E89D1BB45361}"/>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6" name="Freeform 332">
                    <a:extLst>
                      <a:ext uri="{FF2B5EF4-FFF2-40B4-BE49-F238E27FC236}">
                        <a16:creationId xmlns:a16="http://schemas.microsoft.com/office/drawing/2014/main" id="{30135A54-83AE-4DAB-8DC0-75A6C54C7173}"/>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7" name="Line 333">
                    <a:extLst>
                      <a:ext uri="{FF2B5EF4-FFF2-40B4-BE49-F238E27FC236}">
                        <a16:creationId xmlns:a16="http://schemas.microsoft.com/office/drawing/2014/main" id="{26B66C02-CA77-439F-ACD5-F48BEFAF593D}"/>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8" name="Line 334">
                    <a:extLst>
                      <a:ext uri="{FF2B5EF4-FFF2-40B4-BE49-F238E27FC236}">
                        <a16:creationId xmlns:a16="http://schemas.microsoft.com/office/drawing/2014/main" id="{23F63D7C-6390-4FEE-91BA-8B52D7A5F6EB}"/>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34" name="Line 335">
                  <a:extLst>
                    <a:ext uri="{FF2B5EF4-FFF2-40B4-BE49-F238E27FC236}">
                      <a16:creationId xmlns:a16="http://schemas.microsoft.com/office/drawing/2014/main" id="{E61A2778-E4E1-405F-B7C4-BB3BF0DCC9CA}"/>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nvGrpSpPr>
              <p:cNvPr id="326" name="Group 336">
                <a:extLst>
                  <a:ext uri="{FF2B5EF4-FFF2-40B4-BE49-F238E27FC236}">
                    <a16:creationId xmlns:a16="http://schemas.microsoft.com/office/drawing/2014/main" id="{A0832BA5-0C68-4AE6-960D-633D15AC369F}"/>
                  </a:ext>
                </a:extLst>
              </p:cNvPr>
              <p:cNvGrpSpPr>
                <a:grpSpLocks/>
              </p:cNvGrpSpPr>
              <p:nvPr/>
            </p:nvGrpSpPr>
            <p:grpSpPr bwMode="auto">
              <a:xfrm>
                <a:off x="2928" y="3840"/>
                <a:ext cx="432" cy="240"/>
                <a:chOff x="2736" y="3648"/>
                <a:chExt cx="432" cy="240"/>
              </a:xfrm>
            </p:grpSpPr>
            <p:grpSp>
              <p:nvGrpSpPr>
                <p:cNvPr id="327" name="Group 337">
                  <a:extLst>
                    <a:ext uri="{FF2B5EF4-FFF2-40B4-BE49-F238E27FC236}">
                      <a16:creationId xmlns:a16="http://schemas.microsoft.com/office/drawing/2014/main" id="{B37F69D0-8313-4CC9-8F1D-940080DE143D}"/>
                    </a:ext>
                  </a:extLst>
                </p:cNvPr>
                <p:cNvGrpSpPr>
                  <a:grpSpLocks/>
                </p:cNvGrpSpPr>
                <p:nvPr/>
              </p:nvGrpSpPr>
              <p:grpSpPr bwMode="auto">
                <a:xfrm>
                  <a:off x="2736" y="3648"/>
                  <a:ext cx="432" cy="240"/>
                  <a:chOff x="2592" y="3504"/>
                  <a:chExt cx="576" cy="384"/>
                </a:xfrm>
              </p:grpSpPr>
              <p:sp>
                <p:nvSpPr>
                  <p:cNvPr id="329" name="Rectangle 338">
                    <a:extLst>
                      <a:ext uri="{FF2B5EF4-FFF2-40B4-BE49-F238E27FC236}">
                        <a16:creationId xmlns:a16="http://schemas.microsoft.com/office/drawing/2014/main" id="{008F5799-7B7B-4B22-9E05-C70BD036C3B1}"/>
                      </a:ext>
                    </a:extLst>
                  </p:cNvPr>
                  <p:cNvSpPr>
                    <a:spLocks noChangeArrowheads="1"/>
                  </p:cNvSpPr>
                  <p:nvPr/>
                </p:nvSpPr>
                <p:spPr bwMode="auto">
                  <a:xfrm>
                    <a:off x="2592" y="3504"/>
                    <a:ext cx="576" cy="384"/>
                  </a:xfrm>
                  <a:prstGeom prst="rect">
                    <a:avLst/>
                  </a:prstGeom>
                  <a:solidFill>
                    <a:srgbClr val="FFFF99"/>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0" name="Freeform 339">
                    <a:extLst>
                      <a:ext uri="{FF2B5EF4-FFF2-40B4-BE49-F238E27FC236}">
                        <a16:creationId xmlns:a16="http://schemas.microsoft.com/office/drawing/2014/main" id="{4A7913F5-6EBA-4801-B679-50CE43FF8D13}"/>
                      </a:ext>
                    </a:extLst>
                  </p:cNvPr>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1" name="Line 340">
                    <a:extLst>
                      <a:ext uri="{FF2B5EF4-FFF2-40B4-BE49-F238E27FC236}">
                        <a16:creationId xmlns:a16="http://schemas.microsoft.com/office/drawing/2014/main" id="{3242BD42-9C0A-4FE0-9A67-D18EC0B59F35}"/>
                      </a:ext>
                    </a:extLst>
                  </p:cNvPr>
                  <p:cNvSpPr>
                    <a:spLocks noChangeShapeType="1"/>
                  </p:cNvSpPr>
                  <p:nvPr/>
                </p:nvSpPr>
                <p:spPr bwMode="auto">
                  <a:xfrm flipV="1">
                    <a:off x="2592"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2" name="Line 341">
                    <a:extLst>
                      <a:ext uri="{FF2B5EF4-FFF2-40B4-BE49-F238E27FC236}">
                        <a16:creationId xmlns:a16="http://schemas.microsoft.com/office/drawing/2014/main" id="{AED598AD-A25D-4634-900C-94A6ECCF78D2}"/>
                      </a:ext>
                    </a:extLst>
                  </p:cNvPr>
                  <p:cNvSpPr>
                    <a:spLocks noChangeShapeType="1"/>
                  </p:cNvSpPr>
                  <p:nvPr/>
                </p:nvSpPr>
                <p:spPr bwMode="auto">
                  <a:xfrm flipH="1" flipV="1">
                    <a:off x="2936" y="3704"/>
                    <a:ext cx="232"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328" name="Line 342">
                  <a:extLst>
                    <a:ext uri="{FF2B5EF4-FFF2-40B4-BE49-F238E27FC236}">
                      <a16:creationId xmlns:a16="http://schemas.microsoft.com/office/drawing/2014/main" id="{A48F5668-82FA-40B9-B7E9-1F339CD6C872}"/>
                    </a:ext>
                  </a:extLst>
                </p:cNvPr>
                <p:cNvSpPr>
                  <a:spLocks noChangeShapeType="1"/>
                </p:cNvSpPr>
                <p:nvPr/>
              </p:nvSpPr>
              <p:spPr bwMode="auto">
                <a:xfrm>
                  <a:off x="2736" y="3648"/>
                  <a:ext cx="4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grpSp>
      <p:sp>
        <p:nvSpPr>
          <p:cNvPr id="345" name="Line 343">
            <a:extLst>
              <a:ext uri="{FF2B5EF4-FFF2-40B4-BE49-F238E27FC236}">
                <a16:creationId xmlns:a16="http://schemas.microsoft.com/office/drawing/2014/main" id="{67643FFE-CC65-465E-843E-4CB402FA4B5D}"/>
              </a:ext>
            </a:extLst>
          </p:cNvPr>
          <p:cNvSpPr>
            <a:spLocks noChangeShapeType="1"/>
          </p:cNvSpPr>
          <p:nvPr/>
        </p:nvSpPr>
        <p:spPr bwMode="auto">
          <a:xfrm flipV="1">
            <a:off x="8042275" y="3638332"/>
            <a:ext cx="119063" cy="741362"/>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46" name="Line 344">
            <a:extLst>
              <a:ext uri="{FF2B5EF4-FFF2-40B4-BE49-F238E27FC236}">
                <a16:creationId xmlns:a16="http://schemas.microsoft.com/office/drawing/2014/main" id="{49D34BB2-A04E-47A8-9CAC-E72058FFAC4D}"/>
              </a:ext>
            </a:extLst>
          </p:cNvPr>
          <p:cNvSpPr>
            <a:spLocks noChangeShapeType="1"/>
          </p:cNvSpPr>
          <p:nvPr/>
        </p:nvSpPr>
        <p:spPr bwMode="auto">
          <a:xfrm flipV="1">
            <a:off x="1641475" y="4303494"/>
            <a:ext cx="609600" cy="609600"/>
          </a:xfrm>
          <a:prstGeom prst="line">
            <a:avLst/>
          </a:prstGeom>
          <a:noFill/>
          <a:ln w="12700">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47" name="Line 345">
            <a:extLst>
              <a:ext uri="{FF2B5EF4-FFF2-40B4-BE49-F238E27FC236}">
                <a16:creationId xmlns:a16="http://schemas.microsoft.com/office/drawing/2014/main" id="{B926C652-979E-4551-830B-E43111D1B045}"/>
              </a:ext>
            </a:extLst>
          </p:cNvPr>
          <p:cNvSpPr>
            <a:spLocks noChangeShapeType="1"/>
          </p:cNvSpPr>
          <p:nvPr/>
        </p:nvSpPr>
        <p:spPr bwMode="auto">
          <a:xfrm flipV="1">
            <a:off x="701675" y="3828832"/>
            <a:ext cx="173038" cy="876300"/>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48" name="Text Box 346">
            <a:extLst>
              <a:ext uri="{FF2B5EF4-FFF2-40B4-BE49-F238E27FC236}">
                <a16:creationId xmlns:a16="http://schemas.microsoft.com/office/drawing/2014/main" id="{0CA73332-B9DF-48D9-A184-73AEC2A075E9}"/>
              </a:ext>
            </a:extLst>
          </p:cNvPr>
          <p:cNvSpPr txBox="1">
            <a:spLocks noChangeArrowheads="1"/>
          </p:cNvSpPr>
          <p:nvPr/>
        </p:nvSpPr>
        <p:spPr bwMode="auto">
          <a:xfrm>
            <a:off x="193675" y="4647982"/>
            <a:ext cx="1104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用户代理</a:t>
            </a:r>
          </a:p>
        </p:txBody>
      </p:sp>
      <p:sp>
        <p:nvSpPr>
          <p:cNvPr id="349" name="Text Box 347">
            <a:extLst>
              <a:ext uri="{FF2B5EF4-FFF2-40B4-BE49-F238E27FC236}">
                <a16:creationId xmlns:a16="http://schemas.microsoft.com/office/drawing/2014/main" id="{F7BDF3EF-64D1-4920-B3C9-50C46045D1C2}"/>
              </a:ext>
            </a:extLst>
          </p:cNvPr>
          <p:cNvSpPr txBox="1">
            <a:spLocks noChangeArrowheads="1"/>
          </p:cNvSpPr>
          <p:nvPr/>
        </p:nvSpPr>
        <p:spPr bwMode="auto">
          <a:xfrm>
            <a:off x="8239125" y="2904907"/>
            <a:ext cx="874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接收方</a:t>
            </a:r>
          </a:p>
        </p:txBody>
      </p:sp>
      <p:sp>
        <p:nvSpPr>
          <p:cNvPr id="350" name="Line 348">
            <a:extLst>
              <a:ext uri="{FF2B5EF4-FFF2-40B4-BE49-F238E27FC236}">
                <a16:creationId xmlns:a16="http://schemas.microsoft.com/office/drawing/2014/main" id="{39214DB8-F662-4D0B-9423-B8823A1F7017}"/>
              </a:ext>
            </a:extLst>
          </p:cNvPr>
          <p:cNvSpPr>
            <a:spLocks noChangeShapeType="1"/>
          </p:cNvSpPr>
          <p:nvPr/>
        </p:nvSpPr>
        <p:spPr bwMode="auto">
          <a:xfrm flipV="1">
            <a:off x="6061075" y="4565432"/>
            <a:ext cx="595313" cy="403225"/>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51" name="Line 349">
            <a:extLst>
              <a:ext uri="{FF2B5EF4-FFF2-40B4-BE49-F238E27FC236}">
                <a16:creationId xmlns:a16="http://schemas.microsoft.com/office/drawing/2014/main" id="{732F7FA9-3DB5-4E19-890F-9EA644BF14B5}"/>
              </a:ext>
            </a:extLst>
          </p:cNvPr>
          <p:cNvSpPr>
            <a:spLocks noChangeShapeType="1"/>
          </p:cNvSpPr>
          <p:nvPr/>
        </p:nvSpPr>
        <p:spPr bwMode="auto">
          <a:xfrm flipH="1" flipV="1">
            <a:off x="2555875" y="4608294"/>
            <a:ext cx="438150" cy="371475"/>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52" name="Rectangle 350">
            <a:extLst>
              <a:ext uri="{FF2B5EF4-FFF2-40B4-BE49-F238E27FC236}">
                <a16:creationId xmlns:a16="http://schemas.microsoft.com/office/drawing/2014/main" id="{8F631218-2719-4C73-91AE-B29FE969C3AF}"/>
              </a:ext>
            </a:extLst>
          </p:cNvPr>
          <p:cNvSpPr>
            <a:spLocks noChangeArrowheads="1"/>
          </p:cNvSpPr>
          <p:nvPr/>
        </p:nvSpPr>
        <p:spPr bwMode="auto">
          <a:xfrm>
            <a:off x="346075" y="1407894"/>
            <a:ext cx="381000" cy="990600"/>
          </a:xfrm>
          <a:prstGeom prst="rect">
            <a:avLst/>
          </a:prstGeom>
          <a:solidFill>
            <a:srgbClr val="FFFF99"/>
          </a:solidFill>
          <a:ln w="9525">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53" name="Text Box 351">
            <a:extLst>
              <a:ext uri="{FF2B5EF4-FFF2-40B4-BE49-F238E27FC236}">
                <a16:creationId xmlns:a16="http://schemas.microsoft.com/office/drawing/2014/main" id="{EF63C57E-DED3-4786-9687-9EE479186CD0}"/>
              </a:ext>
            </a:extLst>
          </p:cNvPr>
          <p:cNvSpPr txBox="1">
            <a:spLocks noChangeArrowheads="1"/>
          </p:cNvSpPr>
          <p:nvPr/>
        </p:nvSpPr>
        <p:spPr bwMode="auto">
          <a:xfrm>
            <a:off x="347663" y="1417419"/>
            <a:ext cx="4127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户</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代</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理</a:t>
            </a:r>
          </a:p>
        </p:txBody>
      </p:sp>
      <p:sp>
        <p:nvSpPr>
          <p:cNvPr id="354" name="Rectangle 352">
            <a:extLst>
              <a:ext uri="{FF2B5EF4-FFF2-40B4-BE49-F238E27FC236}">
                <a16:creationId xmlns:a16="http://schemas.microsoft.com/office/drawing/2014/main" id="{E41742EB-D900-4F09-86B7-9FBEB2925155}"/>
              </a:ext>
            </a:extLst>
          </p:cNvPr>
          <p:cNvSpPr>
            <a:spLocks noChangeArrowheads="1"/>
          </p:cNvSpPr>
          <p:nvPr/>
        </p:nvSpPr>
        <p:spPr bwMode="auto">
          <a:xfrm>
            <a:off x="8339138" y="1407894"/>
            <a:ext cx="381000" cy="990600"/>
          </a:xfrm>
          <a:prstGeom prst="rect">
            <a:avLst/>
          </a:prstGeom>
          <a:solidFill>
            <a:srgbClr val="FFFF99"/>
          </a:solidFill>
          <a:ln w="9525">
            <a:solidFill>
              <a:srgbClr val="000000"/>
            </a:solidFill>
            <a:miter lim="800000"/>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55" name="Text Box 353">
            <a:extLst>
              <a:ext uri="{FF2B5EF4-FFF2-40B4-BE49-F238E27FC236}">
                <a16:creationId xmlns:a16="http://schemas.microsoft.com/office/drawing/2014/main" id="{29584F12-2F63-45DE-9083-C1D00523804A}"/>
              </a:ext>
            </a:extLst>
          </p:cNvPr>
          <p:cNvSpPr txBox="1">
            <a:spLocks noChangeArrowheads="1"/>
          </p:cNvSpPr>
          <p:nvPr/>
        </p:nvSpPr>
        <p:spPr bwMode="auto">
          <a:xfrm>
            <a:off x="8340725" y="1417419"/>
            <a:ext cx="4127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用</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户</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代</a:t>
            </a:r>
          </a:p>
          <a:p>
            <a:pPr eaLnBrk="1" hangingPunct="1">
              <a:lnSpc>
                <a:spcPct val="85000"/>
              </a:lnSpc>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理</a:t>
            </a:r>
          </a:p>
        </p:txBody>
      </p:sp>
      <p:sp>
        <p:nvSpPr>
          <p:cNvPr id="356" name="Oval 354">
            <a:extLst>
              <a:ext uri="{FF2B5EF4-FFF2-40B4-BE49-F238E27FC236}">
                <a16:creationId xmlns:a16="http://schemas.microsoft.com/office/drawing/2014/main" id="{D86F856C-015E-4BF0-8302-C0853BB6A67D}"/>
              </a:ext>
            </a:extLst>
          </p:cNvPr>
          <p:cNvSpPr>
            <a:spLocks noChangeArrowheads="1"/>
          </p:cNvSpPr>
          <p:nvPr/>
        </p:nvSpPr>
        <p:spPr bwMode="auto">
          <a:xfrm>
            <a:off x="1924050" y="1525369"/>
            <a:ext cx="762000" cy="762000"/>
          </a:xfrm>
          <a:prstGeom prst="ellipse">
            <a:avLst/>
          </a:prstGeom>
          <a:solidFill>
            <a:srgbClr val="66FF66"/>
          </a:solidFill>
          <a:ln w="9525">
            <a:solidFill>
              <a:srgbClr val="000000"/>
            </a:solidFill>
            <a:round/>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57" name="Text Box 355">
            <a:extLst>
              <a:ext uri="{FF2B5EF4-FFF2-40B4-BE49-F238E27FC236}">
                <a16:creationId xmlns:a16="http://schemas.microsoft.com/office/drawing/2014/main" id="{8D6D48AF-C32D-4E7D-A637-32387BE454C2}"/>
              </a:ext>
            </a:extLst>
          </p:cNvPr>
          <p:cNvSpPr txBox="1">
            <a:spLocks noChangeArrowheads="1"/>
          </p:cNvSpPr>
          <p:nvPr/>
        </p:nvSpPr>
        <p:spPr bwMode="auto">
          <a:xfrm>
            <a:off x="1860550" y="1523782"/>
            <a:ext cx="8747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  </a:t>
            </a:r>
            <a:r>
              <a:rPr kumimoji="1" lang="zh-CN" altLang="en-US" sz="1800" b="1">
                <a:solidFill>
                  <a:srgbClr val="000000"/>
                </a:solidFill>
                <a:latin typeface="Comic Sans MS" panose="030F0702030302020204" pitchFamily="66" charset="0"/>
                <a:ea typeface="微软雅黑" panose="020B0503020204020204" pitchFamily="34" charset="-122"/>
              </a:rPr>
              <a:t>邮件</a:t>
            </a:r>
          </a:p>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服务器</a:t>
            </a:r>
          </a:p>
        </p:txBody>
      </p:sp>
      <p:sp>
        <p:nvSpPr>
          <p:cNvPr id="358" name="Oval 356">
            <a:extLst>
              <a:ext uri="{FF2B5EF4-FFF2-40B4-BE49-F238E27FC236}">
                <a16:creationId xmlns:a16="http://schemas.microsoft.com/office/drawing/2014/main" id="{07D94FE9-EE5F-41DE-A140-8E479B18BBA3}"/>
              </a:ext>
            </a:extLst>
          </p:cNvPr>
          <p:cNvSpPr>
            <a:spLocks noChangeArrowheads="1"/>
          </p:cNvSpPr>
          <p:nvPr/>
        </p:nvSpPr>
        <p:spPr bwMode="auto">
          <a:xfrm>
            <a:off x="6419850" y="1525369"/>
            <a:ext cx="762000" cy="762000"/>
          </a:xfrm>
          <a:prstGeom prst="ellipse">
            <a:avLst/>
          </a:prstGeom>
          <a:solidFill>
            <a:srgbClr val="66FF66"/>
          </a:solidFill>
          <a:ln w="9525">
            <a:solidFill>
              <a:srgbClr val="000000"/>
            </a:solidFill>
            <a:round/>
            <a:headEnd/>
            <a:tailEnd/>
          </a:ln>
          <a:effectLst>
            <a:outerShdw dist="35921" dir="2700000" algn="ctr" rotWithShape="0">
              <a:srgbClr val="1C1C1C"/>
            </a:outerShdw>
          </a:effec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59" name="Text Box 357">
            <a:extLst>
              <a:ext uri="{FF2B5EF4-FFF2-40B4-BE49-F238E27FC236}">
                <a16:creationId xmlns:a16="http://schemas.microsoft.com/office/drawing/2014/main" id="{C4526235-6627-491C-A3C6-14A6BBC9433F}"/>
              </a:ext>
            </a:extLst>
          </p:cNvPr>
          <p:cNvSpPr txBox="1">
            <a:spLocks noChangeArrowheads="1"/>
          </p:cNvSpPr>
          <p:nvPr/>
        </p:nvSpPr>
        <p:spPr bwMode="auto">
          <a:xfrm>
            <a:off x="6392863" y="1523782"/>
            <a:ext cx="874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  </a:t>
            </a:r>
            <a:r>
              <a:rPr kumimoji="1" lang="zh-CN" altLang="en-US" sz="1800" b="1">
                <a:solidFill>
                  <a:srgbClr val="000000"/>
                </a:solidFill>
                <a:latin typeface="Comic Sans MS" panose="030F0702030302020204" pitchFamily="66" charset="0"/>
                <a:ea typeface="微软雅黑" panose="020B0503020204020204" pitchFamily="34" charset="-122"/>
              </a:rPr>
              <a:t>邮件</a:t>
            </a:r>
          </a:p>
          <a:p>
            <a:pP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服务器</a:t>
            </a:r>
          </a:p>
        </p:txBody>
      </p:sp>
      <p:graphicFrame>
        <p:nvGraphicFramePr>
          <p:cNvPr id="360" name="Object 358">
            <a:extLst>
              <a:ext uri="{FF2B5EF4-FFF2-40B4-BE49-F238E27FC236}">
                <a16:creationId xmlns:a16="http://schemas.microsoft.com/office/drawing/2014/main" id="{562AEFA4-E79E-40DE-A9D0-400E8A98A5EB}"/>
              </a:ext>
            </a:extLst>
          </p:cNvPr>
          <p:cNvGraphicFramePr>
            <a:graphicFrameLocks noChangeAspect="1"/>
          </p:cNvGraphicFramePr>
          <p:nvPr/>
        </p:nvGraphicFramePr>
        <p:xfrm>
          <a:off x="3425825" y="3338294"/>
          <a:ext cx="2519363" cy="1439863"/>
        </p:xfrm>
        <a:graphic>
          <a:graphicData uri="http://schemas.openxmlformats.org/presentationml/2006/ole">
            <mc:AlternateContent xmlns:mc="http://schemas.openxmlformats.org/markup-compatibility/2006">
              <mc:Choice xmlns:v="urn:schemas-microsoft-com:vml" Requires="v">
                <p:oleObj spid="_x0000_s9220" name="VISIO" r:id="rId3" imgW="1687068" imgH="964692" progId="Visio.Drawing.6">
                  <p:embed/>
                </p:oleObj>
              </mc:Choice>
              <mc:Fallback>
                <p:oleObj name="VISIO" r:id="rId3" imgW="1687068" imgH="964692" progId="Visio.Drawing.6">
                  <p:embed/>
                  <p:pic>
                    <p:nvPicPr>
                      <p:cNvPr id="360" name="Object 358">
                        <a:extLst>
                          <a:ext uri="{FF2B5EF4-FFF2-40B4-BE49-F238E27FC236}">
                            <a16:creationId xmlns:a16="http://schemas.microsoft.com/office/drawing/2014/main" id="{562AEFA4-E79E-40DE-A9D0-400E8A98A5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5825" y="3338294"/>
                        <a:ext cx="2519363" cy="1439863"/>
                      </a:xfrm>
                      <a:prstGeom prst="rect">
                        <a:avLst/>
                      </a:prstGeom>
                      <a:noFill/>
                      <a:ln>
                        <a:noFill/>
                      </a:ln>
                      <a:effectLst>
                        <a:outerShdw dist="25400" dir="5400000" algn="ctr" rotWithShape="0">
                          <a:srgbClr val="1C1C1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61" name="Text Box 359">
            <a:extLst>
              <a:ext uri="{FF2B5EF4-FFF2-40B4-BE49-F238E27FC236}">
                <a16:creationId xmlns:a16="http://schemas.microsoft.com/office/drawing/2014/main" id="{B9E6E94D-8929-4BD3-A460-304F4B1C188A}"/>
              </a:ext>
            </a:extLst>
          </p:cNvPr>
          <p:cNvSpPr txBox="1">
            <a:spLocks noChangeArrowheads="1"/>
          </p:cNvSpPr>
          <p:nvPr/>
        </p:nvSpPr>
        <p:spPr bwMode="auto">
          <a:xfrm>
            <a:off x="4287838" y="3781207"/>
            <a:ext cx="1140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Internet</a:t>
            </a:r>
          </a:p>
        </p:txBody>
      </p:sp>
      <p:grpSp>
        <p:nvGrpSpPr>
          <p:cNvPr id="362" name="Group 361">
            <a:extLst>
              <a:ext uri="{FF2B5EF4-FFF2-40B4-BE49-F238E27FC236}">
                <a16:creationId xmlns:a16="http://schemas.microsoft.com/office/drawing/2014/main" id="{DD16EE89-4078-4940-BCBF-2AEC309AC008}"/>
              </a:ext>
            </a:extLst>
          </p:cNvPr>
          <p:cNvGrpSpPr>
            <a:grpSpLocks/>
          </p:cNvGrpSpPr>
          <p:nvPr/>
        </p:nvGrpSpPr>
        <p:grpSpPr bwMode="auto">
          <a:xfrm>
            <a:off x="727077" y="1214219"/>
            <a:ext cx="1489076" cy="2984500"/>
            <a:chOff x="4272" y="2064"/>
            <a:chExt cx="938" cy="1880"/>
          </a:xfrm>
        </p:grpSpPr>
        <p:sp>
          <p:nvSpPr>
            <p:cNvPr id="363" name="Text Box 362">
              <a:extLst>
                <a:ext uri="{FF2B5EF4-FFF2-40B4-BE49-F238E27FC236}">
                  <a16:creationId xmlns:a16="http://schemas.microsoft.com/office/drawing/2014/main" id="{A1D32FA4-560A-481B-AD04-2A296CBECD57}"/>
                </a:ext>
              </a:extLst>
            </p:cNvPr>
            <p:cNvSpPr txBox="1">
              <a:spLocks noChangeArrowheads="1"/>
            </p:cNvSpPr>
            <p:nvPr/>
          </p:nvSpPr>
          <p:spPr bwMode="auto">
            <a:xfrm>
              <a:off x="4351" y="2064"/>
              <a:ext cx="80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a:t>
              </a:r>
              <a:r>
                <a:rPr kumimoji="1" lang="zh-CN" altLang="en-US" sz="1800" b="1">
                  <a:solidFill>
                    <a:srgbClr val="000000"/>
                  </a:solidFill>
                  <a:latin typeface="Comic Sans MS" panose="030F0702030302020204" pitchFamily="66" charset="0"/>
                  <a:ea typeface="微软雅黑" panose="020B0503020204020204" pitchFamily="34" charset="-122"/>
                </a:rPr>
                <a:t>发送邮件</a:t>
              </a:r>
              <a:r>
                <a:rPr kumimoji="1" lang="en-US" altLang="zh-CN" sz="1800" b="1">
                  <a:solidFill>
                    <a:srgbClr val="000000"/>
                  </a:solidFill>
                  <a:latin typeface="Comic Sans MS" panose="030F0702030302020204" pitchFamily="66" charset="0"/>
                  <a:ea typeface="微软雅黑" panose="020B0503020204020204" pitchFamily="34" charset="-122"/>
                </a:rPr>
                <a:t>)</a:t>
              </a:r>
            </a:p>
          </p:txBody>
        </p:sp>
        <p:sp>
          <p:nvSpPr>
            <p:cNvPr id="364" name="Text Box 363">
              <a:extLst>
                <a:ext uri="{FF2B5EF4-FFF2-40B4-BE49-F238E27FC236}">
                  <a16:creationId xmlns:a16="http://schemas.microsoft.com/office/drawing/2014/main" id="{752326B4-7377-4CBE-89BC-867CF0A4607C}"/>
                </a:ext>
              </a:extLst>
            </p:cNvPr>
            <p:cNvSpPr txBox="1">
              <a:spLocks noChangeArrowheads="1"/>
            </p:cNvSpPr>
            <p:nvPr/>
          </p:nvSpPr>
          <p:spPr bwMode="auto">
            <a:xfrm>
              <a:off x="4511" y="3408"/>
              <a:ext cx="5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SMTP</a:t>
              </a:r>
            </a:p>
          </p:txBody>
        </p:sp>
        <p:sp>
          <p:nvSpPr>
            <p:cNvPr id="365" name="Freeform 364">
              <a:extLst>
                <a:ext uri="{FF2B5EF4-FFF2-40B4-BE49-F238E27FC236}">
                  <a16:creationId xmlns:a16="http://schemas.microsoft.com/office/drawing/2014/main" id="{0AA342EE-B850-48D7-9384-FDD034EAF7FC}"/>
                </a:ext>
              </a:extLst>
            </p:cNvPr>
            <p:cNvSpPr>
              <a:spLocks/>
            </p:cNvSpPr>
            <p:nvPr/>
          </p:nvSpPr>
          <p:spPr bwMode="auto">
            <a:xfrm>
              <a:off x="4387" y="3631"/>
              <a:ext cx="780" cy="313"/>
            </a:xfrm>
            <a:custGeom>
              <a:avLst/>
              <a:gdLst>
                <a:gd name="T0" fmla="*/ 0 w 780"/>
                <a:gd name="T1" fmla="*/ 99 h 313"/>
                <a:gd name="T2" fmla="*/ 228 w 780"/>
                <a:gd name="T3" fmla="*/ 13 h 313"/>
                <a:gd name="T4" fmla="*/ 444 w 780"/>
                <a:gd name="T5" fmla="*/ 19 h 313"/>
                <a:gd name="T6" fmla="*/ 582 w 780"/>
                <a:gd name="T7" fmla="*/ 67 h 313"/>
                <a:gd name="T8" fmla="*/ 732 w 780"/>
                <a:gd name="T9" fmla="*/ 217 h 313"/>
                <a:gd name="T10" fmla="*/ 780 w 780"/>
                <a:gd name="T11" fmla="*/ 313 h 313"/>
                <a:gd name="T12" fmla="*/ 0 60000 65536"/>
                <a:gd name="T13" fmla="*/ 0 60000 65536"/>
                <a:gd name="T14" fmla="*/ 0 60000 65536"/>
                <a:gd name="T15" fmla="*/ 0 60000 65536"/>
                <a:gd name="T16" fmla="*/ 0 60000 65536"/>
                <a:gd name="T17" fmla="*/ 0 60000 65536"/>
                <a:gd name="T18" fmla="*/ 0 w 780"/>
                <a:gd name="T19" fmla="*/ 0 h 313"/>
                <a:gd name="T20" fmla="*/ 780 w 780"/>
                <a:gd name="T21" fmla="*/ 313 h 313"/>
              </a:gdLst>
              <a:ahLst/>
              <a:cxnLst>
                <a:cxn ang="T12">
                  <a:pos x="T0" y="T1"/>
                </a:cxn>
                <a:cxn ang="T13">
                  <a:pos x="T2" y="T3"/>
                </a:cxn>
                <a:cxn ang="T14">
                  <a:pos x="T4" y="T5"/>
                </a:cxn>
                <a:cxn ang="T15">
                  <a:pos x="T6" y="T7"/>
                </a:cxn>
                <a:cxn ang="T16">
                  <a:pos x="T8" y="T9"/>
                </a:cxn>
                <a:cxn ang="T17">
                  <a:pos x="T10" y="T11"/>
                </a:cxn>
              </a:cxnLst>
              <a:rect l="T18" t="T19" r="T20" b="T21"/>
              <a:pathLst>
                <a:path w="780" h="313">
                  <a:moveTo>
                    <a:pt x="0" y="99"/>
                  </a:moveTo>
                  <a:cubicBezTo>
                    <a:pt x="38" y="85"/>
                    <a:pt x="154" y="26"/>
                    <a:pt x="228" y="13"/>
                  </a:cubicBezTo>
                  <a:cubicBezTo>
                    <a:pt x="302" y="0"/>
                    <a:pt x="385" y="10"/>
                    <a:pt x="444" y="19"/>
                  </a:cubicBezTo>
                  <a:cubicBezTo>
                    <a:pt x="503" y="28"/>
                    <a:pt x="534" y="34"/>
                    <a:pt x="582" y="67"/>
                  </a:cubicBezTo>
                  <a:cubicBezTo>
                    <a:pt x="630" y="100"/>
                    <a:pt x="699" y="176"/>
                    <a:pt x="732" y="217"/>
                  </a:cubicBezTo>
                  <a:cubicBezTo>
                    <a:pt x="765" y="258"/>
                    <a:pt x="768" y="289"/>
                    <a:pt x="780" y="313"/>
                  </a:cubicBezTo>
                </a:path>
              </a:pathLst>
            </a:custGeom>
            <a:noFill/>
            <a:ln w="76200">
              <a:solidFill>
                <a:srgbClr val="FF00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66" name="Line 365">
              <a:extLst>
                <a:ext uri="{FF2B5EF4-FFF2-40B4-BE49-F238E27FC236}">
                  <a16:creationId xmlns:a16="http://schemas.microsoft.com/office/drawing/2014/main" id="{E1F997C6-890D-43AE-9300-BCEA6A64CF83}"/>
                </a:ext>
              </a:extLst>
            </p:cNvPr>
            <p:cNvSpPr>
              <a:spLocks noChangeShapeType="1"/>
            </p:cNvSpPr>
            <p:nvPr/>
          </p:nvSpPr>
          <p:spPr bwMode="auto">
            <a:xfrm>
              <a:off x="4317" y="2477"/>
              <a:ext cx="737" cy="0"/>
            </a:xfrm>
            <a:prstGeom prst="line">
              <a:avLst/>
            </a:prstGeom>
            <a:noFill/>
            <a:ln w="76200">
              <a:solidFill>
                <a:srgbClr val="FF00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67" name="Text Box 366">
              <a:extLst>
                <a:ext uri="{FF2B5EF4-FFF2-40B4-BE49-F238E27FC236}">
                  <a16:creationId xmlns:a16="http://schemas.microsoft.com/office/drawing/2014/main" id="{D7361520-E919-4410-B0E3-D46C0928FD3C}"/>
                </a:ext>
              </a:extLst>
            </p:cNvPr>
            <p:cNvSpPr txBox="1">
              <a:spLocks noChangeArrowheads="1"/>
            </p:cNvSpPr>
            <p:nvPr/>
          </p:nvSpPr>
          <p:spPr bwMode="auto">
            <a:xfrm>
              <a:off x="4438" y="2228"/>
              <a:ext cx="5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SMTP</a:t>
              </a:r>
            </a:p>
          </p:txBody>
        </p:sp>
        <p:sp>
          <p:nvSpPr>
            <p:cNvPr id="368" name="Text Box 367">
              <a:extLst>
                <a:ext uri="{FF2B5EF4-FFF2-40B4-BE49-F238E27FC236}">
                  <a16:creationId xmlns:a16="http://schemas.microsoft.com/office/drawing/2014/main" id="{44E66279-4D54-46EE-A383-77E9DE86AA9D}"/>
                </a:ext>
              </a:extLst>
            </p:cNvPr>
            <p:cNvSpPr txBox="1">
              <a:spLocks noChangeArrowheads="1"/>
            </p:cNvSpPr>
            <p:nvPr/>
          </p:nvSpPr>
          <p:spPr bwMode="auto">
            <a:xfrm>
              <a:off x="4405" y="3239"/>
              <a:ext cx="80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a:t>
              </a:r>
              <a:r>
                <a:rPr kumimoji="1" lang="zh-CN" altLang="en-US" sz="1800" b="1">
                  <a:solidFill>
                    <a:srgbClr val="000000"/>
                  </a:solidFill>
                  <a:latin typeface="Comic Sans MS" panose="030F0702030302020204" pitchFamily="66" charset="0"/>
                  <a:ea typeface="微软雅黑" panose="020B0503020204020204" pitchFamily="34" charset="-122"/>
                </a:rPr>
                <a:t>发送邮件</a:t>
              </a:r>
              <a:r>
                <a:rPr kumimoji="1" lang="en-US" altLang="zh-CN" sz="1800" b="1">
                  <a:solidFill>
                    <a:srgbClr val="000000"/>
                  </a:solidFill>
                  <a:latin typeface="Comic Sans MS" panose="030F0702030302020204" pitchFamily="66" charset="0"/>
                  <a:ea typeface="微软雅黑" panose="020B0503020204020204" pitchFamily="34" charset="-122"/>
                </a:rPr>
                <a:t>)</a:t>
              </a:r>
            </a:p>
          </p:txBody>
        </p:sp>
        <p:sp>
          <p:nvSpPr>
            <p:cNvPr id="369" name="Text Box 368">
              <a:extLst>
                <a:ext uri="{FF2B5EF4-FFF2-40B4-BE49-F238E27FC236}">
                  <a16:creationId xmlns:a16="http://schemas.microsoft.com/office/drawing/2014/main" id="{215DE73F-6F89-4909-934E-9964D3A1BFAD}"/>
                </a:ext>
              </a:extLst>
            </p:cNvPr>
            <p:cNvSpPr txBox="1">
              <a:spLocks noChangeArrowheads="1"/>
            </p:cNvSpPr>
            <p:nvPr/>
          </p:nvSpPr>
          <p:spPr bwMode="auto">
            <a:xfrm>
              <a:off x="4272" y="2499"/>
              <a:ext cx="84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(TCP </a:t>
              </a:r>
              <a:r>
                <a:rPr kumimoji="1" lang="zh-CN" altLang="en-US" sz="1800" b="1">
                  <a:solidFill>
                    <a:srgbClr val="000000"/>
                  </a:solidFill>
                  <a:latin typeface="Comic Sans MS" panose="030F0702030302020204" pitchFamily="66" charset="0"/>
                  <a:ea typeface="微软雅黑" panose="020B0503020204020204" pitchFamily="34" charset="-122"/>
                </a:rPr>
                <a:t>连接</a:t>
              </a:r>
              <a:r>
                <a:rPr kumimoji="1" lang="en-US" altLang="zh-CN" sz="1800" b="1">
                  <a:solidFill>
                    <a:srgbClr val="000000"/>
                  </a:solidFill>
                  <a:latin typeface="Comic Sans MS" panose="030F0702030302020204" pitchFamily="66" charset="0"/>
                  <a:ea typeface="微软雅黑" panose="020B0503020204020204" pitchFamily="34" charset="-122"/>
                </a:rPr>
                <a:t>)</a:t>
              </a:r>
            </a:p>
          </p:txBody>
        </p:sp>
      </p:grpSp>
      <p:grpSp>
        <p:nvGrpSpPr>
          <p:cNvPr id="370" name="Group 369">
            <a:extLst>
              <a:ext uri="{FF2B5EF4-FFF2-40B4-BE49-F238E27FC236}">
                <a16:creationId xmlns:a16="http://schemas.microsoft.com/office/drawing/2014/main" id="{8D116610-BF7E-46A0-9C44-8A065DD0F9AA}"/>
              </a:ext>
            </a:extLst>
          </p:cNvPr>
          <p:cNvGrpSpPr>
            <a:grpSpLocks/>
          </p:cNvGrpSpPr>
          <p:nvPr/>
        </p:nvGrpSpPr>
        <p:grpSpPr bwMode="auto">
          <a:xfrm>
            <a:off x="2403475" y="1290419"/>
            <a:ext cx="4462463" cy="2882900"/>
            <a:chOff x="1536" y="864"/>
            <a:chExt cx="2811" cy="1816"/>
          </a:xfrm>
        </p:grpSpPr>
        <p:sp>
          <p:nvSpPr>
            <p:cNvPr id="371" name="Freeform 370">
              <a:extLst>
                <a:ext uri="{FF2B5EF4-FFF2-40B4-BE49-F238E27FC236}">
                  <a16:creationId xmlns:a16="http://schemas.microsoft.com/office/drawing/2014/main" id="{6DEDBBB1-B346-4885-907E-7355E2C9E40C}"/>
                </a:ext>
              </a:extLst>
            </p:cNvPr>
            <p:cNvSpPr>
              <a:spLocks/>
            </p:cNvSpPr>
            <p:nvPr/>
          </p:nvSpPr>
          <p:spPr bwMode="auto">
            <a:xfrm>
              <a:off x="1536" y="2036"/>
              <a:ext cx="2811" cy="644"/>
            </a:xfrm>
            <a:custGeom>
              <a:avLst/>
              <a:gdLst>
                <a:gd name="T0" fmla="*/ 0 w 2811"/>
                <a:gd name="T1" fmla="*/ 644 h 644"/>
                <a:gd name="T2" fmla="*/ 488 w 2811"/>
                <a:gd name="T3" fmla="*/ 292 h 644"/>
                <a:gd name="T4" fmla="*/ 807 w 2811"/>
                <a:gd name="T5" fmla="*/ 137 h 644"/>
                <a:gd name="T6" fmla="*/ 1200 w 2811"/>
                <a:gd name="T7" fmla="*/ 28 h 644"/>
                <a:gd name="T8" fmla="*/ 1704 w 2811"/>
                <a:gd name="T9" fmla="*/ 12 h 644"/>
                <a:gd name="T10" fmla="*/ 2226 w 2811"/>
                <a:gd name="T11" fmla="*/ 98 h 644"/>
                <a:gd name="T12" fmla="*/ 2811 w 2811"/>
                <a:gd name="T13" fmla="*/ 329 h 644"/>
                <a:gd name="T14" fmla="*/ 0 60000 65536"/>
                <a:gd name="T15" fmla="*/ 0 60000 65536"/>
                <a:gd name="T16" fmla="*/ 0 60000 65536"/>
                <a:gd name="T17" fmla="*/ 0 60000 65536"/>
                <a:gd name="T18" fmla="*/ 0 60000 65536"/>
                <a:gd name="T19" fmla="*/ 0 60000 65536"/>
                <a:gd name="T20" fmla="*/ 0 60000 65536"/>
                <a:gd name="T21" fmla="*/ 0 w 2811"/>
                <a:gd name="T22" fmla="*/ 0 h 644"/>
                <a:gd name="T23" fmla="*/ 2811 w 2811"/>
                <a:gd name="T24" fmla="*/ 644 h 6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11" h="644">
                  <a:moveTo>
                    <a:pt x="0" y="644"/>
                  </a:moveTo>
                  <a:cubicBezTo>
                    <a:pt x="81" y="585"/>
                    <a:pt x="354" y="376"/>
                    <a:pt x="488" y="292"/>
                  </a:cubicBezTo>
                  <a:cubicBezTo>
                    <a:pt x="622" y="208"/>
                    <a:pt x="688" y="181"/>
                    <a:pt x="807" y="137"/>
                  </a:cubicBezTo>
                  <a:cubicBezTo>
                    <a:pt x="926" y="93"/>
                    <a:pt x="1051" y="49"/>
                    <a:pt x="1200" y="28"/>
                  </a:cubicBezTo>
                  <a:cubicBezTo>
                    <a:pt x="1349" y="7"/>
                    <a:pt x="1533" y="0"/>
                    <a:pt x="1704" y="12"/>
                  </a:cubicBezTo>
                  <a:cubicBezTo>
                    <a:pt x="1875" y="24"/>
                    <a:pt x="2042" y="45"/>
                    <a:pt x="2226" y="98"/>
                  </a:cubicBezTo>
                  <a:cubicBezTo>
                    <a:pt x="2410" y="151"/>
                    <a:pt x="2689" y="281"/>
                    <a:pt x="2811" y="329"/>
                  </a:cubicBezTo>
                </a:path>
              </a:pathLst>
            </a:custGeom>
            <a:noFill/>
            <a:ln w="76200">
              <a:solidFill>
                <a:srgbClr val="FF00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72" name="Line 371">
              <a:extLst>
                <a:ext uri="{FF2B5EF4-FFF2-40B4-BE49-F238E27FC236}">
                  <a16:creationId xmlns:a16="http://schemas.microsoft.com/office/drawing/2014/main" id="{C0A717C5-CAAC-4A42-9B6D-43398A7E98B9}"/>
                </a:ext>
              </a:extLst>
            </p:cNvPr>
            <p:cNvSpPr>
              <a:spLocks noChangeShapeType="1"/>
            </p:cNvSpPr>
            <p:nvPr/>
          </p:nvSpPr>
          <p:spPr bwMode="auto">
            <a:xfrm>
              <a:off x="1728" y="1261"/>
              <a:ext cx="2330" cy="0"/>
            </a:xfrm>
            <a:prstGeom prst="line">
              <a:avLst/>
            </a:prstGeom>
            <a:noFill/>
            <a:ln w="76200">
              <a:solidFill>
                <a:srgbClr val="FF00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grpSp>
          <p:nvGrpSpPr>
            <p:cNvPr id="373" name="Group 372">
              <a:extLst>
                <a:ext uri="{FF2B5EF4-FFF2-40B4-BE49-F238E27FC236}">
                  <a16:creationId xmlns:a16="http://schemas.microsoft.com/office/drawing/2014/main" id="{10AACF1E-5D8D-4E3A-8D61-DFB17D3F9273}"/>
                </a:ext>
              </a:extLst>
            </p:cNvPr>
            <p:cNvGrpSpPr>
              <a:grpSpLocks/>
            </p:cNvGrpSpPr>
            <p:nvPr/>
          </p:nvGrpSpPr>
          <p:grpSpPr bwMode="auto">
            <a:xfrm>
              <a:off x="2448" y="864"/>
              <a:ext cx="1014" cy="1164"/>
              <a:chOff x="2468" y="581"/>
              <a:chExt cx="1014" cy="1164"/>
            </a:xfrm>
          </p:grpSpPr>
          <p:sp>
            <p:nvSpPr>
              <p:cNvPr id="374" name="Text Box 373">
                <a:extLst>
                  <a:ext uri="{FF2B5EF4-FFF2-40B4-BE49-F238E27FC236}">
                    <a16:creationId xmlns:a16="http://schemas.microsoft.com/office/drawing/2014/main" id="{3A1434A6-7CAA-4B88-9A01-748DD962499E}"/>
                  </a:ext>
                </a:extLst>
              </p:cNvPr>
              <p:cNvSpPr txBox="1">
                <a:spLocks noChangeArrowheads="1"/>
              </p:cNvSpPr>
              <p:nvPr/>
            </p:nvSpPr>
            <p:spPr bwMode="auto">
              <a:xfrm>
                <a:off x="2612" y="744"/>
                <a:ext cx="47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600" b="1">
                    <a:solidFill>
                      <a:srgbClr val="000000"/>
                    </a:solidFill>
                    <a:latin typeface="Comic Sans MS" panose="030F0702030302020204" pitchFamily="66" charset="0"/>
                    <a:ea typeface="微软雅黑" panose="020B0503020204020204" pitchFamily="34" charset="-122"/>
                  </a:rPr>
                  <a:t>SMTP</a:t>
                </a:r>
              </a:p>
            </p:txBody>
          </p:sp>
          <p:grpSp>
            <p:nvGrpSpPr>
              <p:cNvPr id="375" name="Group 374">
                <a:extLst>
                  <a:ext uri="{FF2B5EF4-FFF2-40B4-BE49-F238E27FC236}">
                    <a16:creationId xmlns:a16="http://schemas.microsoft.com/office/drawing/2014/main" id="{356F2C7F-4CC6-4961-9FF6-5D6AA94BBF60}"/>
                  </a:ext>
                </a:extLst>
              </p:cNvPr>
              <p:cNvGrpSpPr>
                <a:grpSpLocks/>
              </p:cNvGrpSpPr>
              <p:nvPr/>
            </p:nvGrpSpPr>
            <p:grpSpPr bwMode="auto">
              <a:xfrm>
                <a:off x="2468" y="581"/>
                <a:ext cx="1014" cy="1164"/>
                <a:chOff x="2468" y="581"/>
                <a:chExt cx="1014" cy="1164"/>
              </a:xfrm>
            </p:grpSpPr>
            <p:sp>
              <p:nvSpPr>
                <p:cNvPr id="376" name="Text Box 375">
                  <a:extLst>
                    <a:ext uri="{FF2B5EF4-FFF2-40B4-BE49-F238E27FC236}">
                      <a16:creationId xmlns:a16="http://schemas.microsoft.com/office/drawing/2014/main" id="{B590CDEC-1B28-4CA3-B2B5-A9646A51A0B6}"/>
                    </a:ext>
                  </a:extLst>
                </p:cNvPr>
                <p:cNvSpPr txBox="1">
                  <a:spLocks noChangeArrowheads="1"/>
                </p:cNvSpPr>
                <p:nvPr/>
              </p:nvSpPr>
              <p:spPr bwMode="auto">
                <a:xfrm>
                  <a:off x="2812" y="1532"/>
                  <a:ext cx="47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600" b="1">
                      <a:solidFill>
                        <a:srgbClr val="000000"/>
                      </a:solidFill>
                      <a:latin typeface="Comic Sans MS" panose="030F0702030302020204" pitchFamily="66" charset="0"/>
                      <a:ea typeface="微软雅黑" panose="020B0503020204020204" pitchFamily="34" charset="-122"/>
                    </a:rPr>
                    <a:t>SMTP</a:t>
                  </a:r>
                </a:p>
              </p:txBody>
            </p:sp>
            <p:grpSp>
              <p:nvGrpSpPr>
                <p:cNvPr id="377" name="Group 376">
                  <a:extLst>
                    <a:ext uri="{FF2B5EF4-FFF2-40B4-BE49-F238E27FC236}">
                      <a16:creationId xmlns:a16="http://schemas.microsoft.com/office/drawing/2014/main" id="{67321EE1-1A9C-47D9-8A69-D71B69FDF196}"/>
                    </a:ext>
                  </a:extLst>
                </p:cNvPr>
                <p:cNvGrpSpPr>
                  <a:grpSpLocks/>
                </p:cNvGrpSpPr>
                <p:nvPr/>
              </p:nvGrpSpPr>
              <p:grpSpPr bwMode="auto">
                <a:xfrm>
                  <a:off x="2468" y="581"/>
                  <a:ext cx="1014" cy="1000"/>
                  <a:chOff x="2468" y="581"/>
                  <a:chExt cx="1014" cy="1000"/>
                </a:xfrm>
              </p:grpSpPr>
              <p:sp>
                <p:nvSpPr>
                  <p:cNvPr id="378" name="Text Box 377">
                    <a:extLst>
                      <a:ext uri="{FF2B5EF4-FFF2-40B4-BE49-F238E27FC236}">
                        <a16:creationId xmlns:a16="http://schemas.microsoft.com/office/drawing/2014/main" id="{2185C53C-EF64-4670-BC8C-4E712218D4F6}"/>
                      </a:ext>
                    </a:extLst>
                  </p:cNvPr>
                  <p:cNvSpPr txBox="1">
                    <a:spLocks noChangeArrowheads="1"/>
                  </p:cNvSpPr>
                  <p:nvPr/>
                </p:nvSpPr>
                <p:spPr bwMode="auto">
                  <a:xfrm>
                    <a:off x="2592" y="1369"/>
                    <a:ext cx="89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1600" b="1">
                        <a:solidFill>
                          <a:srgbClr val="000000"/>
                        </a:solidFill>
                        <a:latin typeface="Comic Sans MS" panose="030F0702030302020204" pitchFamily="66" charset="0"/>
                        <a:ea typeface="微软雅黑" panose="020B0503020204020204" pitchFamily="34" charset="-122"/>
                      </a:rPr>
                      <a:t>（发送邮件）</a:t>
                    </a:r>
                  </a:p>
                </p:txBody>
              </p:sp>
              <p:sp>
                <p:nvSpPr>
                  <p:cNvPr id="379" name="Text Box 378">
                    <a:extLst>
                      <a:ext uri="{FF2B5EF4-FFF2-40B4-BE49-F238E27FC236}">
                        <a16:creationId xmlns:a16="http://schemas.microsoft.com/office/drawing/2014/main" id="{D4F5CD42-963F-4258-ABE9-A13BB3D82232}"/>
                      </a:ext>
                    </a:extLst>
                  </p:cNvPr>
                  <p:cNvSpPr txBox="1">
                    <a:spLocks noChangeArrowheads="1"/>
                  </p:cNvSpPr>
                  <p:nvPr/>
                </p:nvSpPr>
                <p:spPr bwMode="auto">
                  <a:xfrm>
                    <a:off x="2468" y="581"/>
                    <a:ext cx="72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600" b="1">
                        <a:solidFill>
                          <a:srgbClr val="000000"/>
                        </a:solidFill>
                        <a:latin typeface="Comic Sans MS" panose="030F0702030302020204" pitchFamily="66" charset="0"/>
                        <a:ea typeface="微软雅黑" panose="020B0503020204020204" pitchFamily="34" charset="-122"/>
                      </a:rPr>
                      <a:t>(</a:t>
                    </a:r>
                    <a:r>
                      <a:rPr kumimoji="1" lang="zh-CN" altLang="en-US" sz="1600" b="1">
                        <a:solidFill>
                          <a:srgbClr val="000000"/>
                        </a:solidFill>
                        <a:latin typeface="Comic Sans MS" panose="030F0702030302020204" pitchFamily="66" charset="0"/>
                        <a:ea typeface="微软雅黑" panose="020B0503020204020204" pitchFamily="34" charset="-122"/>
                      </a:rPr>
                      <a:t>发送邮件</a:t>
                    </a:r>
                    <a:r>
                      <a:rPr kumimoji="1" lang="en-US" altLang="zh-CN" sz="1600" b="1">
                        <a:solidFill>
                          <a:srgbClr val="000000"/>
                        </a:solidFill>
                        <a:latin typeface="Comic Sans MS" panose="030F0702030302020204" pitchFamily="66" charset="0"/>
                        <a:ea typeface="微软雅黑" panose="020B0503020204020204" pitchFamily="34" charset="-122"/>
                      </a:rPr>
                      <a:t>)</a:t>
                    </a:r>
                  </a:p>
                </p:txBody>
              </p:sp>
              <p:sp>
                <p:nvSpPr>
                  <p:cNvPr id="380" name="Text Box 379">
                    <a:extLst>
                      <a:ext uri="{FF2B5EF4-FFF2-40B4-BE49-F238E27FC236}">
                        <a16:creationId xmlns:a16="http://schemas.microsoft.com/office/drawing/2014/main" id="{8BB4EB7B-4C6A-43C5-ACAD-168D1AB8CDFC}"/>
                      </a:ext>
                    </a:extLst>
                  </p:cNvPr>
                  <p:cNvSpPr txBox="1">
                    <a:spLocks noChangeArrowheads="1"/>
                  </p:cNvSpPr>
                  <p:nvPr/>
                </p:nvSpPr>
                <p:spPr bwMode="auto">
                  <a:xfrm>
                    <a:off x="2512" y="1004"/>
                    <a:ext cx="76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600" b="1">
                        <a:solidFill>
                          <a:srgbClr val="000000"/>
                        </a:solidFill>
                        <a:latin typeface="Comic Sans MS" panose="030F0702030302020204" pitchFamily="66" charset="0"/>
                        <a:ea typeface="微软雅黑" panose="020B0503020204020204" pitchFamily="34" charset="-122"/>
                      </a:rPr>
                      <a:t>(TCP </a:t>
                    </a:r>
                    <a:r>
                      <a:rPr kumimoji="1" lang="zh-CN" altLang="en-US" sz="1600" b="1">
                        <a:solidFill>
                          <a:srgbClr val="000000"/>
                        </a:solidFill>
                        <a:latin typeface="Comic Sans MS" panose="030F0702030302020204" pitchFamily="66" charset="0"/>
                        <a:ea typeface="微软雅黑" panose="020B0503020204020204" pitchFamily="34" charset="-122"/>
                      </a:rPr>
                      <a:t>连接</a:t>
                    </a:r>
                    <a:r>
                      <a:rPr kumimoji="1" lang="en-US" altLang="zh-CN" sz="1600" b="1">
                        <a:solidFill>
                          <a:srgbClr val="000000"/>
                        </a:solidFill>
                        <a:latin typeface="Comic Sans MS" panose="030F0702030302020204" pitchFamily="66" charset="0"/>
                        <a:ea typeface="微软雅黑" panose="020B0503020204020204" pitchFamily="34" charset="-122"/>
                      </a:rPr>
                      <a:t>)</a:t>
                    </a:r>
                  </a:p>
                </p:txBody>
              </p:sp>
            </p:grpSp>
          </p:grpSp>
        </p:grpSp>
      </p:grpSp>
      <p:grpSp>
        <p:nvGrpSpPr>
          <p:cNvPr id="381" name="Group 380">
            <a:extLst>
              <a:ext uri="{FF2B5EF4-FFF2-40B4-BE49-F238E27FC236}">
                <a16:creationId xmlns:a16="http://schemas.microsoft.com/office/drawing/2014/main" id="{CCAD9B18-F1A8-4114-9F36-25AA060176AA}"/>
              </a:ext>
            </a:extLst>
          </p:cNvPr>
          <p:cNvGrpSpPr>
            <a:grpSpLocks/>
          </p:cNvGrpSpPr>
          <p:nvPr/>
        </p:nvGrpSpPr>
        <p:grpSpPr bwMode="auto">
          <a:xfrm>
            <a:off x="6899275" y="1238032"/>
            <a:ext cx="1512888" cy="2516187"/>
            <a:chOff x="912" y="1344"/>
            <a:chExt cx="953" cy="1585"/>
          </a:xfrm>
        </p:grpSpPr>
        <p:sp>
          <p:nvSpPr>
            <p:cNvPr id="382" name="Text Box 381">
              <a:extLst>
                <a:ext uri="{FF2B5EF4-FFF2-40B4-BE49-F238E27FC236}">
                  <a16:creationId xmlns:a16="http://schemas.microsoft.com/office/drawing/2014/main" id="{FF41448B-7246-4FCB-AE1E-FE7D20E571A2}"/>
                </a:ext>
              </a:extLst>
            </p:cNvPr>
            <p:cNvSpPr txBox="1">
              <a:spLocks noChangeArrowheads="1"/>
            </p:cNvSpPr>
            <p:nvPr/>
          </p:nvSpPr>
          <p:spPr bwMode="auto">
            <a:xfrm>
              <a:off x="1200" y="1516"/>
              <a:ext cx="43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600" b="1" dirty="0">
                  <a:solidFill>
                    <a:srgbClr val="000000"/>
                  </a:solidFill>
                  <a:latin typeface="Comic Sans MS" panose="030F0702030302020204" pitchFamily="66" charset="0"/>
                  <a:ea typeface="微软雅黑" panose="020B0503020204020204" pitchFamily="34" charset="-122"/>
                </a:rPr>
                <a:t>POP3</a:t>
              </a:r>
            </a:p>
          </p:txBody>
        </p:sp>
        <p:sp>
          <p:nvSpPr>
            <p:cNvPr id="383" name="Text Box 382">
              <a:extLst>
                <a:ext uri="{FF2B5EF4-FFF2-40B4-BE49-F238E27FC236}">
                  <a16:creationId xmlns:a16="http://schemas.microsoft.com/office/drawing/2014/main" id="{592BE42C-5515-4C49-8D33-DC9BCC1A5848}"/>
                </a:ext>
              </a:extLst>
            </p:cNvPr>
            <p:cNvSpPr txBox="1">
              <a:spLocks noChangeArrowheads="1"/>
            </p:cNvSpPr>
            <p:nvPr/>
          </p:nvSpPr>
          <p:spPr bwMode="auto">
            <a:xfrm>
              <a:off x="1104" y="2496"/>
              <a:ext cx="43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600" b="1">
                  <a:solidFill>
                    <a:srgbClr val="000000"/>
                  </a:solidFill>
                  <a:latin typeface="Comic Sans MS" panose="030F0702030302020204" pitchFamily="66" charset="0"/>
                  <a:ea typeface="微软雅黑" panose="020B0503020204020204" pitchFamily="34" charset="-122"/>
                </a:rPr>
                <a:t>POP3</a:t>
              </a:r>
            </a:p>
          </p:txBody>
        </p:sp>
        <p:sp>
          <p:nvSpPr>
            <p:cNvPr id="384" name="Freeform 383">
              <a:extLst>
                <a:ext uri="{FF2B5EF4-FFF2-40B4-BE49-F238E27FC236}">
                  <a16:creationId xmlns:a16="http://schemas.microsoft.com/office/drawing/2014/main" id="{992E239E-A6F9-4DF0-B949-A64248CCC710}"/>
                </a:ext>
              </a:extLst>
            </p:cNvPr>
            <p:cNvSpPr>
              <a:spLocks/>
            </p:cNvSpPr>
            <p:nvPr/>
          </p:nvSpPr>
          <p:spPr bwMode="auto">
            <a:xfrm>
              <a:off x="953" y="2710"/>
              <a:ext cx="727" cy="219"/>
            </a:xfrm>
            <a:custGeom>
              <a:avLst/>
              <a:gdLst>
                <a:gd name="T0" fmla="*/ 0 w 727"/>
                <a:gd name="T1" fmla="*/ 129 h 219"/>
                <a:gd name="T2" fmla="*/ 145 w 727"/>
                <a:gd name="T3" fmla="*/ 38 h 219"/>
                <a:gd name="T4" fmla="*/ 229 w 727"/>
                <a:gd name="T5" fmla="*/ 9 h 219"/>
                <a:gd name="T6" fmla="*/ 307 w 727"/>
                <a:gd name="T7" fmla="*/ 3 h 219"/>
                <a:gd name="T8" fmla="*/ 382 w 727"/>
                <a:gd name="T9" fmla="*/ 6 h 219"/>
                <a:gd name="T10" fmla="*/ 481 w 727"/>
                <a:gd name="T11" fmla="*/ 39 h 219"/>
                <a:gd name="T12" fmla="*/ 727 w 727"/>
                <a:gd name="T13" fmla="*/ 219 h 219"/>
                <a:gd name="T14" fmla="*/ 0 60000 65536"/>
                <a:gd name="T15" fmla="*/ 0 60000 65536"/>
                <a:gd name="T16" fmla="*/ 0 60000 65536"/>
                <a:gd name="T17" fmla="*/ 0 60000 65536"/>
                <a:gd name="T18" fmla="*/ 0 60000 65536"/>
                <a:gd name="T19" fmla="*/ 0 60000 65536"/>
                <a:gd name="T20" fmla="*/ 0 60000 65536"/>
                <a:gd name="T21" fmla="*/ 0 w 727"/>
                <a:gd name="T22" fmla="*/ 0 h 219"/>
                <a:gd name="T23" fmla="*/ 727 w 727"/>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7" h="219">
                  <a:moveTo>
                    <a:pt x="0" y="129"/>
                  </a:moveTo>
                  <a:cubicBezTo>
                    <a:pt x="24" y="114"/>
                    <a:pt x="107" y="58"/>
                    <a:pt x="145" y="38"/>
                  </a:cubicBezTo>
                  <a:cubicBezTo>
                    <a:pt x="183" y="18"/>
                    <a:pt x="202" y="15"/>
                    <a:pt x="229" y="9"/>
                  </a:cubicBezTo>
                  <a:cubicBezTo>
                    <a:pt x="256" y="3"/>
                    <a:pt x="282" y="3"/>
                    <a:pt x="307" y="3"/>
                  </a:cubicBezTo>
                  <a:cubicBezTo>
                    <a:pt x="332" y="3"/>
                    <a:pt x="353" y="0"/>
                    <a:pt x="382" y="6"/>
                  </a:cubicBezTo>
                  <a:cubicBezTo>
                    <a:pt x="411" y="12"/>
                    <a:pt x="423" y="3"/>
                    <a:pt x="481" y="39"/>
                  </a:cubicBezTo>
                  <a:cubicBezTo>
                    <a:pt x="539" y="75"/>
                    <a:pt x="676" y="182"/>
                    <a:pt x="727" y="219"/>
                  </a:cubicBezTo>
                </a:path>
              </a:pathLst>
            </a:custGeom>
            <a:noFill/>
            <a:ln w="76200">
              <a:solidFill>
                <a:srgbClr val="FF00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85" name="Line 384">
              <a:extLst>
                <a:ext uri="{FF2B5EF4-FFF2-40B4-BE49-F238E27FC236}">
                  <a16:creationId xmlns:a16="http://schemas.microsoft.com/office/drawing/2014/main" id="{0C0BAB8A-82CF-4006-9496-C44FC2F58DA0}"/>
                </a:ext>
              </a:extLst>
            </p:cNvPr>
            <p:cNvSpPr>
              <a:spLocks noChangeShapeType="1"/>
            </p:cNvSpPr>
            <p:nvPr/>
          </p:nvSpPr>
          <p:spPr bwMode="auto">
            <a:xfrm flipV="1">
              <a:off x="1105" y="1752"/>
              <a:ext cx="714" cy="0"/>
            </a:xfrm>
            <a:prstGeom prst="line">
              <a:avLst/>
            </a:prstGeom>
            <a:noFill/>
            <a:ln w="76200">
              <a:solidFill>
                <a:srgbClr val="FF00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386" name="Text Box 385">
              <a:extLst>
                <a:ext uri="{FF2B5EF4-FFF2-40B4-BE49-F238E27FC236}">
                  <a16:creationId xmlns:a16="http://schemas.microsoft.com/office/drawing/2014/main" id="{502546F7-9FB2-4F4F-B52C-C77765A35E32}"/>
                </a:ext>
              </a:extLst>
            </p:cNvPr>
            <p:cNvSpPr txBox="1">
              <a:spLocks noChangeArrowheads="1"/>
            </p:cNvSpPr>
            <p:nvPr/>
          </p:nvSpPr>
          <p:spPr bwMode="auto">
            <a:xfrm>
              <a:off x="1041" y="1344"/>
              <a:ext cx="72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600" b="1">
                  <a:solidFill>
                    <a:srgbClr val="000000"/>
                  </a:solidFill>
                  <a:latin typeface="Comic Sans MS" panose="030F0702030302020204" pitchFamily="66" charset="0"/>
                  <a:ea typeface="微软雅黑" panose="020B0503020204020204" pitchFamily="34" charset="-122"/>
                </a:rPr>
                <a:t>(</a:t>
              </a:r>
              <a:r>
                <a:rPr kumimoji="1" lang="zh-CN" altLang="en-US" sz="1600" b="1">
                  <a:solidFill>
                    <a:srgbClr val="000000"/>
                  </a:solidFill>
                  <a:latin typeface="Comic Sans MS" panose="030F0702030302020204" pitchFamily="66" charset="0"/>
                  <a:ea typeface="微软雅黑" panose="020B0503020204020204" pitchFamily="34" charset="-122"/>
                </a:rPr>
                <a:t>读取邮件</a:t>
              </a:r>
              <a:r>
                <a:rPr kumimoji="1" lang="en-US" altLang="zh-CN" sz="1600" b="1">
                  <a:solidFill>
                    <a:srgbClr val="000000"/>
                  </a:solidFill>
                  <a:latin typeface="Comic Sans MS" panose="030F0702030302020204" pitchFamily="66" charset="0"/>
                  <a:ea typeface="微软雅黑" panose="020B0503020204020204" pitchFamily="34" charset="-122"/>
                </a:rPr>
                <a:t>)</a:t>
              </a:r>
            </a:p>
          </p:txBody>
        </p:sp>
        <p:sp>
          <p:nvSpPr>
            <p:cNvPr id="387" name="Text Box 386">
              <a:extLst>
                <a:ext uri="{FF2B5EF4-FFF2-40B4-BE49-F238E27FC236}">
                  <a16:creationId xmlns:a16="http://schemas.microsoft.com/office/drawing/2014/main" id="{B10021B9-FA0B-42A8-B946-A59346436EC2}"/>
                </a:ext>
              </a:extLst>
            </p:cNvPr>
            <p:cNvSpPr txBox="1">
              <a:spLocks noChangeArrowheads="1"/>
            </p:cNvSpPr>
            <p:nvPr/>
          </p:nvSpPr>
          <p:spPr bwMode="auto">
            <a:xfrm>
              <a:off x="912" y="2336"/>
              <a:ext cx="72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600" b="1">
                  <a:solidFill>
                    <a:srgbClr val="000000"/>
                  </a:solidFill>
                  <a:latin typeface="Comic Sans MS" panose="030F0702030302020204" pitchFamily="66" charset="0"/>
                  <a:ea typeface="微软雅黑" panose="020B0503020204020204" pitchFamily="34" charset="-122"/>
                </a:rPr>
                <a:t>(</a:t>
              </a:r>
              <a:r>
                <a:rPr kumimoji="1" lang="zh-CN" altLang="en-US" sz="1600" b="1">
                  <a:solidFill>
                    <a:srgbClr val="000000"/>
                  </a:solidFill>
                  <a:latin typeface="Comic Sans MS" panose="030F0702030302020204" pitchFamily="66" charset="0"/>
                  <a:ea typeface="微软雅黑" panose="020B0503020204020204" pitchFamily="34" charset="-122"/>
                </a:rPr>
                <a:t>读取邮件</a:t>
              </a:r>
              <a:r>
                <a:rPr kumimoji="1" lang="en-US" altLang="zh-CN" sz="1600" b="1">
                  <a:solidFill>
                    <a:srgbClr val="000000"/>
                  </a:solidFill>
                  <a:latin typeface="Comic Sans MS" panose="030F0702030302020204" pitchFamily="66" charset="0"/>
                  <a:ea typeface="微软雅黑" panose="020B0503020204020204" pitchFamily="34" charset="-122"/>
                </a:rPr>
                <a:t>)</a:t>
              </a:r>
            </a:p>
          </p:txBody>
        </p:sp>
        <p:sp>
          <p:nvSpPr>
            <p:cNvPr id="388" name="Text Box 387">
              <a:extLst>
                <a:ext uri="{FF2B5EF4-FFF2-40B4-BE49-F238E27FC236}">
                  <a16:creationId xmlns:a16="http://schemas.microsoft.com/office/drawing/2014/main" id="{A30EABBF-EFA5-414C-ADFC-96DBA672CC0C}"/>
                </a:ext>
              </a:extLst>
            </p:cNvPr>
            <p:cNvSpPr txBox="1">
              <a:spLocks noChangeArrowheads="1"/>
            </p:cNvSpPr>
            <p:nvPr/>
          </p:nvSpPr>
          <p:spPr bwMode="auto">
            <a:xfrm>
              <a:off x="1100" y="1776"/>
              <a:ext cx="76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sz="1600" b="1">
                  <a:solidFill>
                    <a:srgbClr val="000000"/>
                  </a:solidFill>
                  <a:latin typeface="Comic Sans MS" panose="030F0702030302020204" pitchFamily="66" charset="0"/>
                  <a:ea typeface="微软雅黑" panose="020B0503020204020204" pitchFamily="34" charset="-122"/>
                </a:rPr>
                <a:t>(TCP </a:t>
              </a:r>
              <a:r>
                <a:rPr kumimoji="1" lang="zh-CN" altLang="en-US" sz="1600" b="1">
                  <a:solidFill>
                    <a:srgbClr val="000000"/>
                  </a:solidFill>
                  <a:latin typeface="Comic Sans MS" panose="030F0702030302020204" pitchFamily="66" charset="0"/>
                  <a:ea typeface="微软雅黑" panose="020B0503020204020204" pitchFamily="34" charset="-122"/>
                </a:rPr>
                <a:t>连接</a:t>
              </a:r>
              <a:r>
                <a:rPr kumimoji="1" lang="en-US" altLang="zh-CN" sz="1600" b="1">
                  <a:solidFill>
                    <a:srgbClr val="000000"/>
                  </a:solidFill>
                  <a:latin typeface="Comic Sans MS" panose="030F0702030302020204" pitchFamily="66" charset="0"/>
                  <a:ea typeface="微软雅黑" panose="020B0503020204020204" pitchFamily="34" charset="-122"/>
                </a:rPr>
                <a:t>)</a:t>
              </a:r>
            </a:p>
          </p:txBody>
        </p:sp>
      </p:grpSp>
      <p:sp>
        <p:nvSpPr>
          <p:cNvPr id="389" name="Text Box 389">
            <a:extLst>
              <a:ext uri="{FF2B5EF4-FFF2-40B4-BE49-F238E27FC236}">
                <a16:creationId xmlns:a16="http://schemas.microsoft.com/office/drawing/2014/main" id="{C07ABE18-DE1B-44F4-B1D0-DCDA58EA710E}"/>
              </a:ext>
            </a:extLst>
          </p:cNvPr>
          <p:cNvSpPr txBox="1">
            <a:spLocks noChangeArrowheads="1"/>
          </p:cNvSpPr>
          <p:nvPr/>
        </p:nvSpPr>
        <p:spPr bwMode="auto">
          <a:xfrm>
            <a:off x="5113338" y="4916269"/>
            <a:ext cx="20875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kumimoji="1" lang="zh-CN" altLang="en-US" sz="1800" b="1">
                <a:solidFill>
                  <a:srgbClr val="000000"/>
                </a:solidFill>
                <a:latin typeface="Comic Sans MS" panose="030F0702030302020204" pitchFamily="66" charset="0"/>
                <a:ea typeface="微软雅黑" panose="020B0503020204020204" pitchFamily="34" charset="-122"/>
              </a:rPr>
              <a:t>接收方邮件服务器</a:t>
            </a:r>
            <a:br>
              <a:rPr kumimoji="1" lang="zh-CN" altLang="en-US" sz="1800" b="1">
                <a:solidFill>
                  <a:srgbClr val="000000"/>
                </a:solidFill>
                <a:latin typeface="Comic Sans MS" panose="030F0702030302020204" pitchFamily="66" charset="0"/>
                <a:ea typeface="微软雅黑" panose="020B0503020204020204" pitchFamily="34" charset="-122"/>
              </a:rPr>
            </a:br>
            <a:r>
              <a:rPr kumimoji="1" lang="en-US" altLang="zh-CN" sz="1800" b="1">
                <a:solidFill>
                  <a:srgbClr val="000000"/>
                </a:solidFill>
                <a:latin typeface="Comic Sans MS" panose="030F0702030302020204" pitchFamily="66" charset="0"/>
                <a:ea typeface="微软雅黑" panose="020B0503020204020204" pitchFamily="34" charset="-122"/>
              </a:rPr>
              <a:t>mail.xyz.com</a:t>
            </a:r>
          </a:p>
        </p:txBody>
      </p:sp>
      <p:sp>
        <p:nvSpPr>
          <p:cNvPr id="390" name="Text Box 390">
            <a:extLst>
              <a:ext uri="{FF2B5EF4-FFF2-40B4-BE49-F238E27FC236}">
                <a16:creationId xmlns:a16="http://schemas.microsoft.com/office/drawing/2014/main" id="{026ED413-ADAD-4E41-B5EE-73C97E0D4EE9}"/>
              </a:ext>
            </a:extLst>
          </p:cNvPr>
          <p:cNvSpPr txBox="1">
            <a:spLocks noChangeArrowheads="1"/>
          </p:cNvSpPr>
          <p:nvPr/>
        </p:nvSpPr>
        <p:spPr bwMode="auto">
          <a:xfrm>
            <a:off x="2008831" y="4916269"/>
            <a:ext cx="21323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kumimoji="1" lang="en-US" altLang="zh-CN" sz="1800" b="1">
                <a:solidFill>
                  <a:srgbClr val="000000"/>
                </a:solidFill>
                <a:latin typeface="Comic Sans MS" panose="030F0702030302020204" pitchFamily="66" charset="0"/>
                <a:ea typeface="微软雅黑" panose="020B0503020204020204" pitchFamily="34" charset="-122"/>
              </a:rPr>
              <a:t>   </a:t>
            </a:r>
            <a:r>
              <a:rPr kumimoji="1" lang="zh-CN" altLang="en-US" sz="1800" b="1">
                <a:solidFill>
                  <a:srgbClr val="000000"/>
                </a:solidFill>
                <a:latin typeface="Comic Sans MS" panose="030F0702030302020204" pitchFamily="66" charset="0"/>
                <a:ea typeface="微软雅黑" panose="020B0503020204020204" pitchFamily="34" charset="-122"/>
              </a:rPr>
              <a:t>发送邮件服务器</a:t>
            </a:r>
            <a:br>
              <a:rPr kumimoji="1" lang="zh-CN" altLang="en-US" sz="1800" b="1">
                <a:solidFill>
                  <a:srgbClr val="000000"/>
                </a:solidFill>
                <a:latin typeface="Comic Sans MS" panose="030F0702030302020204" pitchFamily="66" charset="0"/>
                <a:ea typeface="微软雅黑" panose="020B0503020204020204" pitchFamily="34" charset="-122"/>
              </a:rPr>
            </a:br>
            <a:r>
              <a:rPr kumimoji="1" lang="en-US" altLang="zh-CN" sz="1800" b="1">
                <a:solidFill>
                  <a:srgbClr val="000000"/>
                </a:solidFill>
                <a:latin typeface="Comic Sans MS" panose="030F0702030302020204" pitchFamily="66" charset="0"/>
                <a:ea typeface="微软雅黑" panose="020B0503020204020204" pitchFamily="34" charset="-122"/>
              </a:rPr>
              <a:t>email.ustc.edu.cn</a:t>
            </a:r>
          </a:p>
        </p:txBody>
      </p:sp>
      <p:sp>
        <p:nvSpPr>
          <p:cNvPr id="391" name="Text Box 391">
            <a:extLst>
              <a:ext uri="{FF2B5EF4-FFF2-40B4-BE49-F238E27FC236}">
                <a16:creationId xmlns:a16="http://schemas.microsoft.com/office/drawing/2014/main" id="{E9322EBD-6810-47F1-B70F-D4FA7EF308F9}"/>
              </a:ext>
            </a:extLst>
          </p:cNvPr>
          <p:cNvSpPr txBox="1">
            <a:spLocks noChangeArrowheads="1"/>
          </p:cNvSpPr>
          <p:nvPr/>
        </p:nvSpPr>
        <p:spPr bwMode="auto">
          <a:xfrm>
            <a:off x="0" y="2804894"/>
            <a:ext cx="1584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send@abc.com</a:t>
            </a:r>
          </a:p>
        </p:txBody>
      </p:sp>
      <p:sp>
        <p:nvSpPr>
          <p:cNvPr id="392" name="Text Box 392">
            <a:extLst>
              <a:ext uri="{FF2B5EF4-FFF2-40B4-BE49-F238E27FC236}">
                <a16:creationId xmlns:a16="http://schemas.microsoft.com/office/drawing/2014/main" id="{97B9B97C-9322-4C66-83AA-A4FBA6E1DD43}"/>
              </a:ext>
            </a:extLst>
          </p:cNvPr>
          <p:cNvSpPr txBox="1">
            <a:spLocks noChangeArrowheads="1"/>
          </p:cNvSpPr>
          <p:nvPr/>
        </p:nvSpPr>
        <p:spPr bwMode="auto">
          <a:xfrm>
            <a:off x="7416800" y="2677894"/>
            <a:ext cx="1728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receipt@abc.com</a:t>
            </a:r>
          </a:p>
        </p:txBody>
      </p:sp>
      <p:sp>
        <p:nvSpPr>
          <p:cNvPr id="393" name="Text Box 360">
            <a:extLst>
              <a:ext uri="{FF2B5EF4-FFF2-40B4-BE49-F238E27FC236}">
                <a16:creationId xmlns:a16="http://schemas.microsoft.com/office/drawing/2014/main" id="{3121F29E-8467-4AA1-BFAF-DF62412879D8}"/>
              </a:ext>
            </a:extLst>
          </p:cNvPr>
          <p:cNvSpPr txBox="1">
            <a:spLocks noChangeArrowheads="1"/>
          </p:cNvSpPr>
          <p:nvPr/>
        </p:nvSpPr>
        <p:spPr bwMode="auto">
          <a:xfrm>
            <a:off x="-8731" y="5542170"/>
            <a:ext cx="9144000" cy="9334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just" eaLnBrk="1" hangingPunct="1">
              <a:lnSpc>
                <a:spcPct val="115000"/>
              </a:lnSpc>
              <a:spcBef>
                <a:spcPct val="0"/>
              </a:spcBef>
              <a:buClrTx/>
              <a:buSzTx/>
              <a:buFontTx/>
              <a:buNone/>
            </a:pPr>
            <a:r>
              <a:rPr lang="en-US" altLang="zh-CN" sz="2400" b="1" dirty="0">
                <a:solidFill>
                  <a:srgbClr val="000000"/>
                </a:solidFill>
                <a:latin typeface="Comic Sans MS" panose="030F0702030302020204" pitchFamily="66" charset="0"/>
                <a:ea typeface="微软雅黑" panose="020B0503020204020204" pitchFamily="34" charset="-122"/>
              </a:rPr>
              <a:t>(6) </a:t>
            </a:r>
            <a:r>
              <a:rPr lang="zh-CN" altLang="en-US" sz="2400" b="1" dirty="0">
                <a:solidFill>
                  <a:srgbClr val="000000"/>
                </a:solidFill>
                <a:latin typeface="Comic Sans MS" panose="030F0702030302020204" pitchFamily="66" charset="0"/>
                <a:ea typeface="微软雅黑" panose="020B0503020204020204" pitchFamily="34" charset="-122"/>
              </a:rPr>
              <a:t>接收方在打算收信时，调用用户代理，使用 </a:t>
            </a:r>
            <a:r>
              <a:rPr lang="en-US" altLang="zh-CN" sz="2400" b="1" dirty="0">
                <a:solidFill>
                  <a:srgbClr val="FF0000"/>
                </a:solidFill>
                <a:latin typeface="Comic Sans MS" panose="030F0702030302020204" pitchFamily="66" charset="0"/>
                <a:ea typeface="微软雅黑" panose="020B0503020204020204" pitchFamily="34" charset="-122"/>
              </a:rPr>
              <a:t>POP3</a:t>
            </a:r>
            <a:r>
              <a:rPr lang="zh-CN" altLang="en-US" sz="2400" b="1" dirty="0">
                <a:solidFill>
                  <a:srgbClr val="FF0000"/>
                </a:solidFill>
                <a:latin typeface="Comic Sans MS" panose="030F0702030302020204" pitchFamily="66" charset="0"/>
                <a:ea typeface="微软雅黑" panose="020B0503020204020204" pitchFamily="34" charset="-122"/>
              </a:rPr>
              <a:t>（或 </a:t>
            </a:r>
            <a:r>
              <a:rPr lang="en-US" altLang="zh-CN" sz="2400" b="1" dirty="0">
                <a:solidFill>
                  <a:srgbClr val="FF0000"/>
                </a:solidFill>
                <a:latin typeface="Comic Sans MS" panose="030F0702030302020204" pitchFamily="66" charset="0"/>
                <a:ea typeface="微软雅黑" panose="020B0503020204020204" pitchFamily="34" charset="-122"/>
              </a:rPr>
              <a:t>IMAP</a:t>
            </a:r>
            <a:r>
              <a:rPr lang="zh-CN" altLang="en-US" sz="2400" b="1" dirty="0">
                <a:solidFill>
                  <a:srgbClr val="FF0000"/>
                </a:solidFill>
                <a:latin typeface="Comic Sans MS" panose="030F0702030302020204" pitchFamily="66" charset="0"/>
                <a:ea typeface="微软雅黑" panose="020B0503020204020204" pitchFamily="34" charset="-122"/>
              </a:rPr>
              <a:t>）</a:t>
            </a:r>
            <a:r>
              <a:rPr lang="zh-CN" altLang="en-US" sz="2400" b="1" dirty="0">
                <a:solidFill>
                  <a:srgbClr val="000000"/>
                </a:solidFill>
                <a:latin typeface="Comic Sans MS" panose="030F0702030302020204" pitchFamily="66" charset="0"/>
                <a:ea typeface="微软雅黑" panose="020B0503020204020204" pitchFamily="34" charset="-122"/>
              </a:rPr>
              <a:t>协议将自己的邮件从接收方邮件服务器的用户邮箱中的取回。</a:t>
            </a:r>
          </a:p>
        </p:txBody>
      </p:sp>
    </p:spTree>
    <p:extLst>
      <p:ext uri="{BB962C8B-B14F-4D97-AF65-F5344CB8AC3E}">
        <p14:creationId xmlns:p14="http://schemas.microsoft.com/office/powerpoint/2010/main" val="94362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wipe(left)">
                                      <p:cBhvr>
                                        <p:cTn id="7" dur="5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1B486-3DCF-4E42-A92E-81E892AD419C}"/>
              </a:ext>
            </a:extLst>
          </p:cNvPr>
          <p:cNvSpPr>
            <a:spLocks noGrp="1"/>
          </p:cNvSpPr>
          <p:nvPr>
            <p:ph type="title"/>
          </p:nvPr>
        </p:nvSpPr>
        <p:spPr/>
        <p:txBody>
          <a:bodyPr/>
          <a:lstStyle/>
          <a:p>
            <a:r>
              <a:rPr lang="zh-CN" altLang="en-US" dirty="0"/>
              <a:t>常用应用对传输的要求</a:t>
            </a:r>
          </a:p>
        </p:txBody>
      </p:sp>
      <p:sp>
        <p:nvSpPr>
          <p:cNvPr id="16" name="Text Box 3">
            <a:extLst>
              <a:ext uri="{FF2B5EF4-FFF2-40B4-BE49-F238E27FC236}">
                <a16:creationId xmlns:a16="http://schemas.microsoft.com/office/drawing/2014/main" id="{F6270206-EBA2-4C4E-A1D6-C51859963ED9}"/>
              </a:ext>
            </a:extLst>
          </p:cNvPr>
          <p:cNvSpPr txBox="1">
            <a:spLocks noChangeArrowheads="1"/>
          </p:cNvSpPr>
          <p:nvPr/>
        </p:nvSpPr>
        <p:spPr bwMode="auto">
          <a:xfrm>
            <a:off x="962854" y="1849438"/>
            <a:ext cx="185499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400" b="1" u="sng" dirty="0">
                <a:solidFill>
                  <a:srgbClr val="3333CC"/>
                </a:solidFill>
                <a:latin typeface="Comic Sans MS" panose="030F0702030302020204" pitchFamily="66" charset="0"/>
                <a:ea typeface="微软雅黑" panose="020B0503020204020204" pitchFamily="34" charset="-122"/>
              </a:rPr>
              <a:t>应用</a:t>
            </a:r>
            <a:endParaRPr lang="zh-CN" altLang="en-US" sz="2000" b="1" dirty="0">
              <a:solidFill>
                <a:srgbClr val="000000"/>
              </a:solidFill>
              <a:latin typeface="Comic Sans MS" panose="030F0702030302020204" pitchFamily="66" charset="0"/>
              <a:ea typeface="微软雅黑" panose="020B0503020204020204" pitchFamily="34" charset="-122"/>
            </a:endParaRPr>
          </a:p>
          <a:p>
            <a:pPr>
              <a:spcBef>
                <a:spcPct val="0"/>
              </a:spcBef>
              <a:buClrTx/>
              <a:buSzTx/>
              <a:buFontTx/>
              <a:buNone/>
            </a:pPr>
            <a:endParaRPr lang="zh-CN" altLang="en-US" sz="2000" b="1" dirty="0">
              <a:solidFill>
                <a:srgbClr val="000000"/>
              </a:solidFill>
              <a:latin typeface="Comic Sans MS" panose="030F0702030302020204" pitchFamily="66" charset="0"/>
              <a:ea typeface="微软雅黑" panose="020B0503020204020204" pitchFamily="34" charset="-122"/>
            </a:endParaRPr>
          </a:p>
          <a:p>
            <a:pPr>
              <a:spcBef>
                <a:spcPct val="0"/>
              </a:spcBef>
              <a:buClrTx/>
              <a:buSzTx/>
              <a:buFontTx/>
              <a:buNone/>
            </a:pPr>
            <a:r>
              <a:rPr lang="zh-CN" altLang="en-US" sz="2000" b="1" dirty="0">
                <a:solidFill>
                  <a:srgbClr val="000000"/>
                </a:solidFill>
                <a:latin typeface="Comic Sans MS" panose="030F0702030302020204" pitchFamily="66" charset="0"/>
                <a:ea typeface="微软雅黑" panose="020B0503020204020204" pitchFamily="34" charset="-122"/>
              </a:rPr>
              <a:t>文件传输</a:t>
            </a:r>
          </a:p>
          <a:p>
            <a:pPr>
              <a:spcBef>
                <a:spcPct val="0"/>
              </a:spcBef>
              <a:buClrTx/>
              <a:buSzTx/>
              <a:buFontTx/>
              <a:buNone/>
            </a:pPr>
            <a:r>
              <a:rPr lang="en-US" altLang="zh-CN" sz="2000" b="1" dirty="0">
                <a:solidFill>
                  <a:srgbClr val="000000"/>
                </a:solidFill>
                <a:latin typeface="Comic Sans MS" panose="030F0702030302020204" pitchFamily="66" charset="0"/>
                <a:ea typeface="微软雅黑" panose="020B0503020204020204" pitchFamily="34" charset="-122"/>
              </a:rPr>
              <a:t>e-mail</a:t>
            </a:r>
          </a:p>
          <a:p>
            <a:pPr>
              <a:spcBef>
                <a:spcPct val="0"/>
              </a:spcBef>
              <a:buClrTx/>
              <a:buSzTx/>
              <a:buFontTx/>
              <a:buNone/>
            </a:pPr>
            <a:r>
              <a:rPr lang="en-US" altLang="zh-CN" sz="2000" b="1" dirty="0">
                <a:solidFill>
                  <a:srgbClr val="000000"/>
                </a:solidFill>
                <a:latin typeface="Comic Sans MS" panose="030F0702030302020204" pitchFamily="66" charset="0"/>
                <a:ea typeface="微软雅黑" panose="020B0503020204020204" pitchFamily="34" charset="-122"/>
              </a:rPr>
              <a:t>Web </a:t>
            </a:r>
            <a:r>
              <a:rPr lang="zh-CN" altLang="en-US" sz="2000" b="1" dirty="0">
                <a:solidFill>
                  <a:srgbClr val="000000"/>
                </a:solidFill>
                <a:latin typeface="Comic Sans MS" panose="030F0702030302020204" pitchFamily="66" charset="0"/>
                <a:ea typeface="微软雅黑" panose="020B0503020204020204" pitchFamily="34" charset="-122"/>
              </a:rPr>
              <a:t>网页</a:t>
            </a:r>
          </a:p>
          <a:p>
            <a:pPr>
              <a:spcBef>
                <a:spcPct val="0"/>
              </a:spcBef>
              <a:buClrTx/>
              <a:buSzTx/>
              <a:buFontTx/>
              <a:buNone/>
            </a:pPr>
            <a:r>
              <a:rPr lang="zh-CN" altLang="en-US" sz="2000" b="1" dirty="0">
                <a:solidFill>
                  <a:srgbClr val="000000"/>
                </a:solidFill>
                <a:latin typeface="Comic Sans MS" panose="030F0702030302020204" pitchFamily="66" charset="0"/>
                <a:ea typeface="微软雅黑" panose="020B0503020204020204" pitchFamily="34" charset="-122"/>
              </a:rPr>
              <a:t>实时音频</a:t>
            </a:r>
            <a:r>
              <a:rPr lang="en-US" altLang="zh-CN" sz="2000" b="1" dirty="0">
                <a:solidFill>
                  <a:srgbClr val="000000"/>
                </a:solidFill>
                <a:latin typeface="Comic Sans MS" panose="030F0702030302020204" pitchFamily="66" charset="0"/>
                <a:ea typeface="微软雅黑" panose="020B0503020204020204" pitchFamily="34" charset="-122"/>
              </a:rPr>
              <a:t>/</a:t>
            </a:r>
            <a:r>
              <a:rPr lang="zh-CN" altLang="en-US" sz="2000" b="1" dirty="0">
                <a:solidFill>
                  <a:srgbClr val="000000"/>
                </a:solidFill>
                <a:latin typeface="Comic Sans MS" panose="030F0702030302020204" pitchFamily="66" charset="0"/>
                <a:ea typeface="微软雅黑" panose="020B0503020204020204" pitchFamily="34" charset="-122"/>
              </a:rPr>
              <a:t>视频</a:t>
            </a:r>
          </a:p>
          <a:p>
            <a:pPr>
              <a:spcBef>
                <a:spcPct val="0"/>
              </a:spcBef>
              <a:buClrTx/>
              <a:buSzTx/>
              <a:buFontTx/>
              <a:buNone/>
            </a:pPr>
            <a:endParaRPr lang="zh-CN" altLang="en-US" sz="2000" b="1" dirty="0">
              <a:solidFill>
                <a:srgbClr val="000000"/>
              </a:solidFill>
              <a:latin typeface="Comic Sans MS" panose="030F0702030302020204" pitchFamily="66" charset="0"/>
              <a:ea typeface="微软雅黑" panose="020B0503020204020204" pitchFamily="34" charset="-122"/>
            </a:endParaRPr>
          </a:p>
          <a:p>
            <a:pPr>
              <a:spcBef>
                <a:spcPct val="0"/>
              </a:spcBef>
              <a:buClrTx/>
              <a:buSzTx/>
              <a:buFontTx/>
              <a:buNone/>
            </a:pPr>
            <a:r>
              <a:rPr lang="zh-CN" altLang="en-US" sz="2000" b="1" dirty="0">
                <a:solidFill>
                  <a:srgbClr val="000000"/>
                </a:solidFill>
                <a:latin typeface="Comic Sans MS" panose="030F0702030302020204" pitchFamily="66" charset="0"/>
                <a:ea typeface="微软雅黑" panose="020B0503020204020204" pitchFamily="34" charset="-122"/>
              </a:rPr>
              <a:t>存储音频</a:t>
            </a:r>
            <a:r>
              <a:rPr lang="en-US" altLang="zh-CN" sz="2000" b="1" dirty="0">
                <a:solidFill>
                  <a:srgbClr val="000000"/>
                </a:solidFill>
                <a:latin typeface="Comic Sans MS" panose="030F0702030302020204" pitchFamily="66" charset="0"/>
                <a:ea typeface="微软雅黑" panose="020B0503020204020204" pitchFamily="34" charset="-122"/>
              </a:rPr>
              <a:t>/</a:t>
            </a:r>
            <a:r>
              <a:rPr lang="zh-CN" altLang="en-US" sz="2000" b="1" dirty="0">
                <a:solidFill>
                  <a:srgbClr val="000000"/>
                </a:solidFill>
                <a:latin typeface="Comic Sans MS" panose="030F0702030302020204" pitchFamily="66" charset="0"/>
                <a:ea typeface="微软雅黑" panose="020B0503020204020204" pitchFamily="34" charset="-122"/>
              </a:rPr>
              <a:t>视频</a:t>
            </a:r>
          </a:p>
          <a:p>
            <a:pPr>
              <a:spcBef>
                <a:spcPct val="0"/>
              </a:spcBef>
              <a:buClrTx/>
              <a:buSzTx/>
              <a:buFontTx/>
              <a:buNone/>
            </a:pPr>
            <a:r>
              <a:rPr lang="zh-CN" altLang="en-US" sz="2000" b="1" dirty="0">
                <a:solidFill>
                  <a:srgbClr val="000000"/>
                </a:solidFill>
                <a:latin typeface="Comic Sans MS" panose="030F0702030302020204" pitchFamily="66" charset="0"/>
                <a:ea typeface="微软雅黑" panose="020B0503020204020204" pitchFamily="34" charset="-122"/>
              </a:rPr>
              <a:t>交互式游戏</a:t>
            </a:r>
          </a:p>
          <a:p>
            <a:pPr>
              <a:spcBef>
                <a:spcPct val="0"/>
              </a:spcBef>
              <a:buClrTx/>
              <a:buSzTx/>
              <a:buFontTx/>
              <a:buNone/>
            </a:pPr>
            <a:r>
              <a:rPr lang="zh-CN" altLang="en-US" sz="2000" b="1" dirty="0">
                <a:solidFill>
                  <a:srgbClr val="000000"/>
                </a:solidFill>
                <a:latin typeface="Comic Sans MS" panose="030F0702030302020204" pitchFamily="66" charset="0"/>
                <a:ea typeface="微软雅黑" panose="020B0503020204020204" pitchFamily="34" charset="-122"/>
              </a:rPr>
              <a:t>金融应用</a:t>
            </a:r>
          </a:p>
        </p:txBody>
      </p:sp>
      <p:sp>
        <p:nvSpPr>
          <p:cNvPr id="17" name="Text Box 4">
            <a:extLst>
              <a:ext uri="{FF2B5EF4-FFF2-40B4-BE49-F238E27FC236}">
                <a16:creationId xmlns:a16="http://schemas.microsoft.com/office/drawing/2014/main" id="{8FC4DA02-4654-47D6-9531-E9E170B2A592}"/>
              </a:ext>
            </a:extLst>
          </p:cNvPr>
          <p:cNvSpPr txBox="1">
            <a:spLocks noChangeArrowheads="1"/>
          </p:cNvSpPr>
          <p:nvPr/>
        </p:nvSpPr>
        <p:spPr bwMode="auto">
          <a:xfrm>
            <a:off x="2844041" y="1849438"/>
            <a:ext cx="14033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400" b="1">
                <a:solidFill>
                  <a:srgbClr val="FF0000"/>
                </a:solidFill>
                <a:latin typeface="Comic Sans MS" panose="030F0702030302020204" pitchFamily="66" charset="0"/>
                <a:ea typeface="微软雅黑" panose="020B0503020204020204" pitchFamily="34" charset="-122"/>
              </a:rPr>
              <a:t>数据丢失</a:t>
            </a:r>
            <a:endParaRPr lang="zh-CN" altLang="en-US" sz="2000" b="1">
              <a:solidFill>
                <a:srgbClr val="000000"/>
              </a:solidFill>
              <a:latin typeface="Comic Sans MS" panose="030F0702030302020204" pitchFamily="66" charset="0"/>
              <a:ea typeface="微软雅黑" panose="020B0503020204020204" pitchFamily="34" charset="-122"/>
            </a:endParaRPr>
          </a:p>
          <a:p>
            <a:pPr>
              <a:spcBef>
                <a:spcPct val="0"/>
              </a:spcBef>
              <a:buClrTx/>
              <a:buSzTx/>
              <a:buFontTx/>
              <a:buNone/>
            </a:pPr>
            <a:endParaRPr lang="zh-CN" altLang="en-US" sz="2000" b="1">
              <a:solidFill>
                <a:srgbClr val="000000"/>
              </a:solidFill>
              <a:latin typeface="Comic Sans MS" panose="030F0702030302020204" pitchFamily="66" charset="0"/>
              <a:ea typeface="微软雅黑" panose="020B0503020204020204" pitchFamily="34" charset="-122"/>
            </a:endParaRPr>
          </a:p>
          <a:p>
            <a:pPr>
              <a:spcBef>
                <a:spcPct val="0"/>
              </a:spcBef>
              <a:buClrTx/>
              <a:buSzTx/>
              <a:buFontTx/>
              <a:buNone/>
            </a:pPr>
            <a:r>
              <a:rPr lang="zh-CN" altLang="en-US" sz="2000" b="1">
                <a:solidFill>
                  <a:srgbClr val="000000"/>
                </a:solidFill>
                <a:latin typeface="Comic Sans MS" panose="030F0702030302020204" pitchFamily="66" charset="0"/>
                <a:ea typeface="微软雅黑" panose="020B0503020204020204" pitchFamily="34" charset="-122"/>
              </a:rPr>
              <a:t>不丢失</a:t>
            </a:r>
          </a:p>
          <a:p>
            <a:pPr>
              <a:spcBef>
                <a:spcPct val="0"/>
              </a:spcBef>
              <a:buClrTx/>
              <a:buSzTx/>
              <a:buFontTx/>
              <a:buNone/>
            </a:pPr>
            <a:r>
              <a:rPr lang="zh-CN" altLang="en-US" sz="2000" b="1">
                <a:solidFill>
                  <a:srgbClr val="000000"/>
                </a:solidFill>
                <a:latin typeface="Comic Sans MS" panose="030F0702030302020204" pitchFamily="66" charset="0"/>
                <a:ea typeface="微软雅黑" panose="020B0503020204020204" pitchFamily="34" charset="-122"/>
              </a:rPr>
              <a:t>不丢失</a:t>
            </a:r>
          </a:p>
          <a:p>
            <a:pPr>
              <a:spcBef>
                <a:spcPct val="0"/>
              </a:spcBef>
              <a:buClrTx/>
              <a:buSzTx/>
              <a:buFontTx/>
              <a:buNone/>
            </a:pPr>
            <a:r>
              <a:rPr lang="zh-CN" altLang="en-US" sz="2000" b="1">
                <a:solidFill>
                  <a:srgbClr val="000000"/>
                </a:solidFill>
                <a:latin typeface="Comic Sans MS" panose="030F0702030302020204" pitchFamily="66" charset="0"/>
                <a:ea typeface="微软雅黑" panose="020B0503020204020204" pitchFamily="34" charset="-122"/>
              </a:rPr>
              <a:t>不丢失</a:t>
            </a:r>
          </a:p>
          <a:p>
            <a:pPr>
              <a:spcBef>
                <a:spcPct val="0"/>
              </a:spcBef>
              <a:buClrTx/>
              <a:buSzTx/>
              <a:buFontTx/>
              <a:buNone/>
            </a:pPr>
            <a:r>
              <a:rPr lang="zh-CN" altLang="en-US" sz="2000" b="1">
                <a:solidFill>
                  <a:srgbClr val="000000"/>
                </a:solidFill>
                <a:latin typeface="Comic Sans MS" panose="030F0702030302020204" pitchFamily="66" charset="0"/>
                <a:ea typeface="微软雅黑" panose="020B0503020204020204" pitchFamily="34" charset="-122"/>
              </a:rPr>
              <a:t>允许丢失</a:t>
            </a:r>
          </a:p>
          <a:p>
            <a:pPr>
              <a:spcBef>
                <a:spcPct val="0"/>
              </a:spcBef>
              <a:buClrTx/>
              <a:buSzTx/>
              <a:buFontTx/>
              <a:buNone/>
            </a:pPr>
            <a:r>
              <a:rPr lang="zh-CN" altLang="en-US" sz="2000" b="1">
                <a:solidFill>
                  <a:srgbClr val="000000"/>
                </a:solidFill>
                <a:latin typeface="Comic Sans MS" panose="030F0702030302020204" pitchFamily="66" charset="0"/>
                <a:ea typeface="微软雅黑" panose="020B0503020204020204" pitchFamily="34" charset="-122"/>
              </a:rPr>
              <a:t>允许丢失</a:t>
            </a:r>
          </a:p>
          <a:p>
            <a:pPr>
              <a:spcBef>
                <a:spcPct val="0"/>
              </a:spcBef>
              <a:buClrTx/>
              <a:buSzTx/>
              <a:buFontTx/>
              <a:buNone/>
            </a:pPr>
            <a:r>
              <a:rPr lang="zh-CN" altLang="en-US" sz="2000" b="1">
                <a:solidFill>
                  <a:srgbClr val="000000"/>
                </a:solidFill>
                <a:latin typeface="Comic Sans MS" panose="030F0702030302020204" pitchFamily="66" charset="0"/>
                <a:ea typeface="微软雅黑" panose="020B0503020204020204" pitchFamily="34" charset="-122"/>
              </a:rPr>
              <a:t>允许丢失</a:t>
            </a:r>
          </a:p>
          <a:p>
            <a:pPr>
              <a:spcBef>
                <a:spcPct val="0"/>
              </a:spcBef>
              <a:buClrTx/>
              <a:buSzTx/>
              <a:buFontTx/>
              <a:buNone/>
            </a:pPr>
            <a:r>
              <a:rPr lang="zh-CN" altLang="en-US" sz="2000" b="1">
                <a:solidFill>
                  <a:srgbClr val="000000"/>
                </a:solidFill>
                <a:latin typeface="Comic Sans MS" panose="030F0702030302020204" pitchFamily="66" charset="0"/>
                <a:ea typeface="微软雅黑" panose="020B0503020204020204" pitchFamily="34" charset="-122"/>
              </a:rPr>
              <a:t>允许丢失</a:t>
            </a:r>
          </a:p>
          <a:p>
            <a:pPr>
              <a:spcBef>
                <a:spcPct val="0"/>
              </a:spcBef>
              <a:buClrTx/>
              <a:buSzTx/>
              <a:buFontTx/>
              <a:buNone/>
            </a:pPr>
            <a:r>
              <a:rPr lang="zh-CN" altLang="en-US" sz="2000" b="1">
                <a:solidFill>
                  <a:srgbClr val="000000"/>
                </a:solidFill>
                <a:latin typeface="Comic Sans MS" panose="030F0702030302020204" pitchFamily="66" charset="0"/>
                <a:ea typeface="微软雅黑" panose="020B0503020204020204" pitchFamily="34" charset="-122"/>
              </a:rPr>
              <a:t>不丢失</a:t>
            </a:r>
          </a:p>
        </p:txBody>
      </p:sp>
      <p:sp>
        <p:nvSpPr>
          <p:cNvPr id="18" name="Text Box 5">
            <a:extLst>
              <a:ext uri="{FF2B5EF4-FFF2-40B4-BE49-F238E27FC236}">
                <a16:creationId xmlns:a16="http://schemas.microsoft.com/office/drawing/2014/main" id="{54C543C2-85DA-4479-A211-8C22EDCB6DC1}"/>
              </a:ext>
            </a:extLst>
          </p:cNvPr>
          <p:cNvSpPr txBox="1">
            <a:spLocks noChangeArrowheads="1"/>
          </p:cNvSpPr>
          <p:nvPr/>
        </p:nvSpPr>
        <p:spPr bwMode="auto">
          <a:xfrm>
            <a:off x="4568066" y="1844675"/>
            <a:ext cx="2213734"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400" b="1" dirty="0">
                <a:solidFill>
                  <a:srgbClr val="FF0000"/>
                </a:solidFill>
                <a:latin typeface="Comic Sans MS" panose="030F0702030302020204" pitchFamily="66" charset="0"/>
                <a:ea typeface="微软雅黑" panose="020B0503020204020204" pitchFamily="34" charset="-122"/>
              </a:rPr>
              <a:t>带宽</a:t>
            </a:r>
            <a:endParaRPr lang="zh-CN" altLang="en-US" sz="2000" b="1" dirty="0">
              <a:solidFill>
                <a:srgbClr val="000000"/>
              </a:solidFill>
              <a:latin typeface="Comic Sans MS" panose="030F0702030302020204" pitchFamily="66" charset="0"/>
              <a:ea typeface="微软雅黑" panose="020B0503020204020204" pitchFamily="34" charset="-122"/>
            </a:endParaRPr>
          </a:p>
          <a:p>
            <a:pPr>
              <a:spcBef>
                <a:spcPct val="0"/>
              </a:spcBef>
              <a:buClrTx/>
              <a:buSzTx/>
              <a:buFontTx/>
              <a:buNone/>
            </a:pPr>
            <a:endParaRPr lang="zh-CN" altLang="en-US" sz="2000" b="1" dirty="0">
              <a:solidFill>
                <a:srgbClr val="000000"/>
              </a:solidFill>
              <a:latin typeface="Comic Sans MS" panose="030F0702030302020204" pitchFamily="66" charset="0"/>
              <a:ea typeface="微软雅黑" panose="020B0503020204020204" pitchFamily="34" charset="-122"/>
            </a:endParaRPr>
          </a:p>
          <a:p>
            <a:pPr>
              <a:spcBef>
                <a:spcPct val="0"/>
              </a:spcBef>
              <a:buClrTx/>
              <a:buSzTx/>
              <a:buFontTx/>
              <a:buNone/>
            </a:pPr>
            <a:r>
              <a:rPr lang="zh-CN" altLang="en-US" sz="2000" b="1" dirty="0">
                <a:solidFill>
                  <a:srgbClr val="000000"/>
                </a:solidFill>
                <a:latin typeface="Comic Sans MS" panose="030F0702030302020204" pitchFamily="66" charset="0"/>
                <a:ea typeface="微软雅黑" panose="020B0503020204020204" pitchFamily="34" charset="-122"/>
              </a:rPr>
              <a:t>弹性</a:t>
            </a:r>
          </a:p>
          <a:p>
            <a:pPr>
              <a:spcBef>
                <a:spcPct val="0"/>
              </a:spcBef>
              <a:buClrTx/>
              <a:buSzTx/>
              <a:buFontTx/>
              <a:buNone/>
            </a:pPr>
            <a:r>
              <a:rPr lang="zh-CN" altLang="en-US" sz="2000" b="1" dirty="0">
                <a:solidFill>
                  <a:srgbClr val="000000"/>
                </a:solidFill>
                <a:latin typeface="Comic Sans MS" panose="030F0702030302020204" pitchFamily="66" charset="0"/>
                <a:ea typeface="微软雅黑" panose="020B0503020204020204" pitchFamily="34" charset="-122"/>
              </a:rPr>
              <a:t>弹性</a:t>
            </a:r>
          </a:p>
          <a:p>
            <a:pPr>
              <a:spcBef>
                <a:spcPct val="0"/>
              </a:spcBef>
              <a:buClrTx/>
              <a:buSzTx/>
              <a:buFontTx/>
              <a:buNone/>
            </a:pPr>
            <a:r>
              <a:rPr lang="zh-CN" altLang="en-US" sz="2000" b="1" dirty="0">
                <a:solidFill>
                  <a:srgbClr val="000000"/>
                </a:solidFill>
                <a:latin typeface="Comic Sans MS" panose="030F0702030302020204" pitchFamily="66" charset="0"/>
                <a:ea typeface="微软雅黑" panose="020B0503020204020204" pitchFamily="34" charset="-122"/>
              </a:rPr>
              <a:t>弹性</a:t>
            </a:r>
          </a:p>
          <a:p>
            <a:pPr>
              <a:spcBef>
                <a:spcPct val="0"/>
              </a:spcBef>
              <a:buClrTx/>
              <a:buSzTx/>
              <a:buFontTx/>
              <a:buNone/>
            </a:pPr>
            <a:r>
              <a:rPr lang="zh-CN" altLang="en-US" sz="2000" b="1" dirty="0">
                <a:solidFill>
                  <a:srgbClr val="000000"/>
                </a:solidFill>
                <a:latin typeface="Comic Sans MS" panose="030F0702030302020204" pitchFamily="66" charset="0"/>
                <a:ea typeface="微软雅黑" panose="020B0503020204020204" pitchFamily="34" charset="-122"/>
              </a:rPr>
              <a:t>音频</a:t>
            </a:r>
            <a:r>
              <a:rPr lang="en-US" altLang="zh-CN" sz="2000" b="1" dirty="0">
                <a:solidFill>
                  <a:srgbClr val="000000"/>
                </a:solidFill>
                <a:latin typeface="Comic Sans MS" panose="030F0702030302020204" pitchFamily="66" charset="0"/>
                <a:ea typeface="微软雅黑" panose="020B0503020204020204" pitchFamily="34" charset="-122"/>
              </a:rPr>
              <a:t>: 5Kb-1Mb</a:t>
            </a:r>
          </a:p>
          <a:p>
            <a:pPr>
              <a:spcBef>
                <a:spcPct val="0"/>
              </a:spcBef>
              <a:buClrTx/>
              <a:buSzTx/>
              <a:buFontTx/>
              <a:buNone/>
            </a:pPr>
            <a:r>
              <a:rPr lang="zh-CN" altLang="en-US" sz="2000" b="1" dirty="0">
                <a:solidFill>
                  <a:srgbClr val="000000"/>
                </a:solidFill>
                <a:latin typeface="Comic Sans MS" panose="030F0702030302020204" pitchFamily="66" charset="0"/>
                <a:ea typeface="微软雅黑" panose="020B0503020204020204" pitchFamily="34" charset="-122"/>
              </a:rPr>
              <a:t>视频</a:t>
            </a:r>
            <a:r>
              <a:rPr lang="en-US" altLang="zh-CN" sz="2000" b="1" dirty="0">
                <a:solidFill>
                  <a:srgbClr val="000000"/>
                </a:solidFill>
                <a:latin typeface="Comic Sans MS" panose="030F0702030302020204" pitchFamily="66" charset="0"/>
                <a:ea typeface="微软雅黑" panose="020B0503020204020204" pitchFamily="34" charset="-122"/>
              </a:rPr>
              <a:t>:10Kb-5Mb</a:t>
            </a:r>
          </a:p>
          <a:p>
            <a:pPr>
              <a:spcBef>
                <a:spcPct val="0"/>
              </a:spcBef>
              <a:buClrTx/>
              <a:buSzTx/>
              <a:buFontTx/>
              <a:buNone/>
            </a:pPr>
            <a:r>
              <a:rPr lang="zh-CN" altLang="en-US" sz="2000" b="1" dirty="0">
                <a:solidFill>
                  <a:srgbClr val="000000"/>
                </a:solidFill>
                <a:latin typeface="Comic Sans MS" panose="030F0702030302020204" pitchFamily="66" charset="0"/>
                <a:ea typeface="微软雅黑" panose="020B0503020204020204" pitchFamily="34" charset="-122"/>
              </a:rPr>
              <a:t>同上 </a:t>
            </a:r>
          </a:p>
          <a:p>
            <a:pPr>
              <a:spcBef>
                <a:spcPct val="0"/>
              </a:spcBef>
              <a:buClrTx/>
              <a:buSzTx/>
              <a:buFontTx/>
              <a:buNone/>
            </a:pPr>
            <a:r>
              <a:rPr lang="zh-CN" altLang="en-US" sz="2000" b="1" dirty="0">
                <a:solidFill>
                  <a:srgbClr val="000000"/>
                </a:solidFill>
                <a:latin typeface="Comic Sans MS" panose="030F0702030302020204" pitchFamily="66" charset="0"/>
                <a:ea typeface="微软雅黑" panose="020B0503020204020204" pitchFamily="34" charset="-122"/>
              </a:rPr>
              <a:t>几 </a:t>
            </a:r>
            <a:r>
              <a:rPr lang="en-US" altLang="zh-CN" sz="2000" b="1" dirty="0" err="1">
                <a:solidFill>
                  <a:srgbClr val="000000"/>
                </a:solidFill>
                <a:latin typeface="Comic Sans MS" panose="030F0702030302020204" pitchFamily="66" charset="0"/>
                <a:ea typeface="微软雅黑" panose="020B0503020204020204" pitchFamily="34" charset="-122"/>
              </a:rPr>
              <a:t>Kb</a:t>
            </a:r>
            <a:r>
              <a:rPr lang="en-US" altLang="zh-CN" sz="2000" b="1" dirty="0">
                <a:solidFill>
                  <a:srgbClr val="000000"/>
                </a:solidFill>
                <a:latin typeface="Comic Sans MS" panose="030F0702030302020204" pitchFamily="66" charset="0"/>
                <a:ea typeface="微软雅黑" panose="020B0503020204020204" pitchFamily="34" charset="-122"/>
              </a:rPr>
              <a:t>/s </a:t>
            </a:r>
            <a:r>
              <a:rPr lang="zh-CN" altLang="en-US" sz="2000" b="1" dirty="0">
                <a:solidFill>
                  <a:srgbClr val="000000"/>
                </a:solidFill>
                <a:latin typeface="Comic Sans MS" panose="030F0702030302020204" pitchFamily="66" charset="0"/>
                <a:ea typeface="微软雅黑" panose="020B0503020204020204" pitchFamily="34" charset="-122"/>
              </a:rPr>
              <a:t>以上</a:t>
            </a:r>
          </a:p>
          <a:p>
            <a:pPr>
              <a:spcBef>
                <a:spcPct val="0"/>
              </a:spcBef>
              <a:buClrTx/>
              <a:buSzTx/>
              <a:buFontTx/>
              <a:buNone/>
            </a:pPr>
            <a:r>
              <a:rPr lang="zh-CN" altLang="en-US" sz="2000" b="1" dirty="0">
                <a:solidFill>
                  <a:srgbClr val="000000"/>
                </a:solidFill>
                <a:latin typeface="Comic Sans MS" panose="030F0702030302020204" pitchFamily="66" charset="0"/>
                <a:ea typeface="微软雅黑" panose="020B0503020204020204" pitchFamily="34" charset="-122"/>
              </a:rPr>
              <a:t>弹性</a:t>
            </a:r>
          </a:p>
        </p:txBody>
      </p:sp>
      <p:sp>
        <p:nvSpPr>
          <p:cNvPr id="19" name="Text Box 6">
            <a:extLst>
              <a:ext uri="{FF2B5EF4-FFF2-40B4-BE49-F238E27FC236}">
                <a16:creationId xmlns:a16="http://schemas.microsoft.com/office/drawing/2014/main" id="{CF4F7828-10F9-49B5-86B0-E8C18D5BD114}"/>
              </a:ext>
            </a:extLst>
          </p:cNvPr>
          <p:cNvSpPr txBox="1">
            <a:spLocks noChangeArrowheads="1"/>
          </p:cNvSpPr>
          <p:nvPr/>
        </p:nvSpPr>
        <p:spPr bwMode="auto">
          <a:xfrm>
            <a:off x="6853238" y="1835150"/>
            <a:ext cx="206216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400" b="1">
                <a:solidFill>
                  <a:srgbClr val="FF0000"/>
                </a:solidFill>
                <a:latin typeface="Comic Sans MS" panose="030F0702030302020204" pitchFamily="66" charset="0"/>
                <a:ea typeface="微软雅黑" panose="020B0503020204020204" pitchFamily="34" charset="-122"/>
              </a:rPr>
              <a:t>实时性</a:t>
            </a:r>
            <a:endParaRPr lang="zh-CN" altLang="en-US" sz="2000" b="1">
              <a:solidFill>
                <a:srgbClr val="000000"/>
              </a:solidFill>
              <a:latin typeface="Comic Sans MS" panose="030F0702030302020204" pitchFamily="66" charset="0"/>
              <a:ea typeface="微软雅黑" panose="020B0503020204020204" pitchFamily="34" charset="-122"/>
            </a:endParaRPr>
          </a:p>
          <a:p>
            <a:pPr>
              <a:spcBef>
                <a:spcPct val="0"/>
              </a:spcBef>
              <a:buClrTx/>
              <a:buSzTx/>
              <a:buFontTx/>
              <a:buNone/>
            </a:pPr>
            <a:endParaRPr lang="zh-CN" altLang="en-US" sz="2000" b="1">
              <a:solidFill>
                <a:srgbClr val="000000"/>
              </a:solidFill>
              <a:latin typeface="Comic Sans MS" panose="030F0702030302020204" pitchFamily="66" charset="0"/>
              <a:ea typeface="微软雅黑" panose="020B0503020204020204" pitchFamily="34" charset="-122"/>
            </a:endParaRPr>
          </a:p>
          <a:p>
            <a:pPr>
              <a:spcBef>
                <a:spcPct val="0"/>
              </a:spcBef>
              <a:buClrTx/>
              <a:buSzTx/>
              <a:buFontTx/>
              <a:buNone/>
            </a:pPr>
            <a:r>
              <a:rPr lang="zh-CN" altLang="en-US" sz="2000" b="1">
                <a:solidFill>
                  <a:srgbClr val="000000"/>
                </a:solidFill>
                <a:latin typeface="Comic Sans MS" panose="030F0702030302020204" pitchFamily="66" charset="0"/>
                <a:ea typeface="微软雅黑" panose="020B0503020204020204" pitchFamily="34" charset="-122"/>
              </a:rPr>
              <a:t>无</a:t>
            </a:r>
          </a:p>
          <a:p>
            <a:pPr>
              <a:spcBef>
                <a:spcPct val="0"/>
              </a:spcBef>
              <a:buClrTx/>
              <a:buSzTx/>
              <a:buFontTx/>
              <a:buNone/>
            </a:pPr>
            <a:r>
              <a:rPr lang="zh-CN" altLang="en-US" sz="2000" b="1">
                <a:solidFill>
                  <a:srgbClr val="000000"/>
                </a:solidFill>
                <a:latin typeface="Comic Sans MS" panose="030F0702030302020204" pitchFamily="66" charset="0"/>
                <a:ea typeface="微软雅黑" panose="020B0503020204020204" pitchFamily="34" charset="-122"/>
              </a:rPr>
              <a:t>无</a:t>
            </a:r>
          </a:p>
          <a:p>
            <a:pPr>
              <a:spcBef>
                <a:spcPct val="0"/>
              </a:spcBef>
              <a:buClrTx/>
              <a:buSzTx/>
              <a:buFontTx/>
              <a:buNone/>
            </a:pPr>
            <a:r>
              <a:rPr lang="zh-CN" altLang="en-US" sz="2000" b="1">
                <a:solidFill>
                  <a:srgbClr val="000000"/>
                </a:solidFill>
                <a:latin typeface="Comic Sans MS" panose="030F0702030302020204" pitchFamily="66" charset="0"/>
                <a:ea typeface="微软雅黑" panose="020B0503020204020204" pitchFamily="34" charset="-122"/>
              </a:rPr>
              <a:t>无</a:t>
            </a:r>
          </a:p>
          <a:p>
            <a:pPr>
              <a:spcBef>
                <a:spcPct val="0"/>
              </a:spcBef>
              <a:buClrTx/>
              <a:buSzTx/>
              <a:buFontTx/>
              <a:buNone/>
            </a:pPr>
            <a:r>
              <a:rPr lang="en-US" altLang="zh-CN" sz="2000" b="1">
                <a:solidFill>
                  <a:srgbClr val="000000"/>
                </a:solidFill>
                <a:latin typeface="Comic Sans MS" panose="030F0702030302020204" pitchFamily="66" charset="0"/>
                <a:ea typeface="微软雅黑" panose="020B0503020204020204" pitchFamily="34" charset="-122"/>
              </a:rPr>
              <a:t>100’s msec</a:t>
            </a:r>
          </a:p>
          <a:p>
            <a:pPr>
              <a:spcBef>
                <a:spcPct val="0"/>
              </a:spcBef>
              <a:buClrTx/>
              <a:buSzTx/>
              <a:buFontTx/>
              <a:buNone/>
            </a:pPr>
            <a:endParaRPr lang="en-US" altLang="zh-CN" sz="2000" b="1">
              <a:solidFill>
                <a:srgbClr val="000000"/>
              </a:solidFill>
              <a:latin typeface="Comic Sans MS" panose="030F0702030302020204" pitchFamily="66" charset="0"/>
              <a:ea typeface="微软雅黑" panose="020B0503020204020204" pitchFamily="34" charset="-122"/>
            </a:endParaRPr>
          </a:p>
          <a:p>
            <a:pPr>
              <a:spcBef>
                <a:spcPct val="0"/>
              </a:spcBef>
              <a:buClrTx/>
              <a:buSzTx/>
              <a:buFontTx/>
              <a:buNone/>
            </a:pPr>
            <a:r>
              <a:rPr lang="en-US" altLang="zh-CN" sz="2000" b="1">
                <a:solidFill>
                  <a:srgbClr val="000000"/>
                </a:solidFill>
                <a:latin typeface="Comic Sans MS" panose="030F0702030302020204" pitchFamily="66" charset="0"/>
                <a:ea typeface="微软雅黑" panose="020B0503020204020204" pitchFamily="34" charset="-122"/>
              </a:rPr>
              <a:t>few secs</a:t>
            </a:r>
          </a:p>
          <a:p>
            <a:pPr>
              <a:spcBef>
                <a:spcPct val="0"/>
              </a:spcBef>
              <a:buClrTx/>
              <a:buSzTx/>
              <a:buFontTx/>
              <a:buNone/>
            </a:pPr>
            <a:r>
              <a:rPr lang="en-US" altLang="zh-CN" sz="2000" b="1">
                <a:solidFill>
                  <a:srgbClr val="000000"/>
                </a:solidFill>
                <a:latin typeface="Comic Sans MS" panose="030F0702030302020204" pitchFamily="66" charset="0"/>
                <a:ea typeface="微软雅黑" panose="020B0503020204020204" pitchFamily="34" charset="-122"/>
              </a:rPr>
              <a:t>100’s msec</a:t>
            </a:r>
          </a:p>
          <a:p>
            <a:pPr>
              <a:spcBef>
                <a:spcPct val="0"/>
              </a:spcBef>
              <a:buClrTx/>
              <a:buSzTx/>
              <a:buFontTx/>
              <a:buNone/>
            </a:pPr>
            <a:r>
              <a:rPr lang="en-US" altLang="zh-CN" sz="2000" b="1">
                <a:solidFill>
                  <a:srgbClr val="000000"/>
                </a:solidFill>
                <a:latin typeface="Comic Sans MS" panose="030F0702030302020204" pitchFamily="66" charset="0"/>
                <a:ea typeface="微软雅黑" panose="020B0503020204020204" pitchFamily="34" charset="-122"/>
              </a:rPr>
              <a:t>yes and no</a:t>
            </a:r>
          </a:p>
        </p:txBody>
      </p:sp>
      <p:sp>
        <p:nvSpPr>
          <p:cNvPr id="20" name="Line 7">
            <a:extLst>
              <a:ext uri="{FF2B5EF4-FFF2-40B4-BE49-F238E27FC236}">
                <a16:creationId xmlns:a16="http://schemas.microsoft.com/office/drawing/2014/main" id="{40F52189-3A6C-4AF8-A031-5FCA9DADEA21}"/>
              </a:ext>
            </a:extLst>
          </p:cNvPr>
          <p:cNvSpPr>
            <a:spLocks noChangeShapeType="1"/>
          </p:cNvSpPr>
          <p:nvPr/>
        </p:nvSpPr>
        <p:spPr bwMode="auto">
          <a:xfrm flipV="1">
            <a:off x="789816" y="2286000"/>
            <a:ext cx="7562850" cy="9525"/>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1" name="Line 8">
            <a:extLst>
              <a:ext uri="{FF2B5EF4-FFF2-40B4-BE49-F238E27FC236}">
                <a16:creationId xmlns:a16="http://schemas.microsoft.com/office/drawing/2014/main" id="{631ECCAC-7407-49C4-9948-D50166FE171D}"/>
              </a:ext>
            </a:extLst>
          </p:cNvPr>
          <p:cNvSpPr>
            <a:spLocks noChangeShapeType="1"/>
          </p:cNvSpPr>
          <p:nvPr/>
        </p:nvSpPr>
        <p:spPr bwMode="auto">
          <a:xfrm flipV="1">
            <a:off x="742191" y="2886075"/>
            <a:ext cx="76295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2" name="Line 9">
            <a:extLst>
              <a:ext uri="{FF2B5EF4-FFF2-40B4-BE49-F238E27FC236}">
                <a16:creationId xmlns:a16="http://schemas.microsoft.com/office/drawing/2014/main" id="{EB98FE0A-1024-4B32-A55E-F2FCC02DD96D}"/>
              </a:ext>
            </a:extLst>
          </p:cNvPr>
          <p:cNvSpPr>
            <a:spLocks noChangeShapeType="1"/>
          </p:cNvSpPr>
          <p:nvPr/>
        </p:nvSpPr>
        <p:spPr bwMode="auto">
          <a:xfrm flipV="1">
            <a:off x="751716" y="3181350"/>
            <a:ext cx="76295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3" name="Line 10">
            <a:extLst>
              <a:ext uri="{FF2B5EF4-FFF2-40B4-BE49-F238E27FC236}">
                <a16:creationId xmlns:a16="http://schemas.microsoft.com/office/drawing/2014/main" id="{8F21B710-70FF-461D-A328-238805E5C5C1}"/>
              </a:ext>
            </a:extLst>
          </p:cNvPr>
          <p:cNvSpPr>
            <a:spLocks noChangeShapeType="1"/>
          </p:cNvSpPr>
          <p:nvPr/>
        </p:nvSpPr>
        <p:spPr bwMode="auto">
          <a:xfrm flipV="1">
            <a:off x="761241" y="3476625"/>
            <a:ext cx="76295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4" name="Line 11">
            <a:extLst>
              <a:ext uri="{FF2B5EF4-FFF2-40B4-BE49-F238E27FC236}">
                <a16:creationId xmlns:a16="http://schemas.microsoft.com/office/drawing/2014/main" id="{A4CD1A4E-ACE3-4F58-ACB4-D0D317F9DABC}"/>
              </a:ext>
            </a:extLst>
          </p:cNvPr>
          <p:cNvSpPr>
            <a:spLocks noChangeShapeType="1"/>
          </p:cNvSpPr>
          <p:nvPr/>
        </p:nvSpPr>
        <p:spPr bwMode="auto">
          <a:xfrm flipV="1">
            <a:off x="780291" y="4086225"/>
            <a:ext cx="76295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5" name="Line 12">
            <a:extLst>
              <a:ext uri="{FF2B5EF4-FFF2-40B4-BE49-F238E27FC236}">
                <a16:creationId xmlns:a16="http://schemas.microsoft.com/office/drawing/2014/main" id="{5AFEF3A3-493E-4F26-9670-DFC9E46772AD}"/>
              </a:ext>
            </a:extLst>
          </p:cNvPr>
          <p:cNvSpPr>
            <a:spLocks noChangeShapeType="1"/>
          </p:cNvSpPr>
          <p:nvPr/>
        </p:nvSpPr>
        <p:spPr bwMode="auto">
          <a:xfrm flipV="1">
            <a:off x="732666" y="4400550"/>
            <a:ext cx="76295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6" name="Line 13">
            <a:extLst>
              <a:ext uri="{FF2B5EF4-FFF2-40B4-BE49-F238E27FC236}">
                <a16:creationId xmlns:a16="http://schemas.microsoft.com/office/drawing/2014/main" id="{5D5B5137-DFFA-46CF-85CE-D8A086181BA1}"/>
              </a:ext>
            </a:extLst>
          </p:cNvPr>
          <p:cNvSpPr>
            <a:spLocks noChangeShapeType="1"/>
          </p:cNvSpPr>
          <p:nvPr/>
        </p:nvSpPr>
        <p:spPr bwMode="auto">
          <a:xfrm flipV="1">
            <a:off x="732666" y="4724400"/>
            <a:ext cx="76295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
        <p:nvSpPr>
          <p:cNvPr id="27" name="Line 14">
            <a:extLst>
              <a:ext uri="{FF2B5EF4-FFF2-40B4-BE49-F238E27FC236}">
                <a16:creationId xmlns:a16="http://schemas.microsoft.com/office/drawing/2014/main" id="{AEC2E91E-163A-4795-A1D0-4296332BFE84}"/>
              </a:ext>
            </a:extLst>
          </p:cNvPr>
          <p:cNvSpPr>
            <a:spLocks noChangeShapeType="1"/>
          </p:cNvSpPr>
          <p:nvPr/>
        </p:nvSpPr>
        <p:spPr bwMode="auto">
          <a:xfrm flipV="1">
            <a:off x="694566" y="5057775"/>
            <a:ext cx="76295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2400">
              <a:solidFill>
                <a:srgbClr val="000000"/>
              </a:solidFill>
              <a:latin typeface="Comic Sans MS" panose="030F0702030302020204" pitchFamily="66" charset="0"/>
              <a:ea typeface="微软雅黑" panose="020B0503020204020204" pitchFamily="34" charset="-122"/>
            </a:endParaRPr>
          </a:p>
        </p:txBody>
      </p:sp>
    </p:spTree>
    <p:extLst>
      <p:ext uri="{BB962C8B-B14F-4D97-AF65-F5344CB8AC3E}">
        <p14:creationId xmlns:p14="http://schemas.microsoft.com/office/powerpoint/2010/main" val="39352128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33FE41-41B8-44BC-82D0-A91E04B7ADDD}"/>
              </a:ext>
            </a:extLst>
          </p:cNvPr>
          <p:cNvSpPr>
            <a:spLocks noGrp="1"/>
          </p:cNvSpPr>
          <p:nvPr>
            <p:ph type="title"/>
          </p:nvPr>
        </p:nvSpPr>
        <p:spPr/>
        <p:txBody>
          <a:bodyPr/>
          <a:lstStyle/>
          <a:p>
            <a:r>
              <a:rPr lang="zh-CN" altLang="en-US" dirty="0"/>
              <a:t>电子邮件地址格式</a:t>
            </a:r>
          </a:p>
        </p:txBody>
      </p:sp>
      <p:sp>
        <p:nvSpPr>
          <p:cNvPr id="3" name="内容占位符 2">
            <a:extLst>
              <a:ext uri="{FF2B5EF4-FFF2-40B4-BE49-F238E27FC236}">
                <a16:creationId xmlns:a16="http://schemas.microsoft.com/office/drawing/2014/main" id="{80F2A9A8-F211-4226-B6B2-0244D827F7A9}"/>
              </a:ext>
            </a:extLst>
          </p:cNvPr>
          <p:cNvSpPr>
            <a:spLocks noGrp="1"/>
          </p:cNvSpPr>
          <p:nvPr>
            <p:ph idx="1"/>
          </p:nvPr>
        </p:nvSpPr>
        <p:spPr>
          <a:xfrm>
            <a:off x="107504" y="1510729"/>
            <a:ext cx="8537575" cy="2590800"/>
          </a:xfrm>
        </p:spPr>
        <p:txBody>
          <a:bodyPr/>
          <a:lstStyle/>
          <a:p>
            <a:pPr eaLnBrk="1" hangingPunct="1">
              <a:buNone/>
            </a:pPr>
            <a:r>
              <a:rPr lang="zh-CN" altLang="en-US" b="1" dirty="0"/>
              <a:t>用户名</a:t>
            </a:r>
            <a:r>
              <a:rPr lang="en-US" altLang="zh-CN" b="1" dirty="0"/>
              <a:t>@</a:t>
            </a:r>
            <a:r>
              <a:rPr lang="zh-CN" altLang="en-US" b="1" dirty="0"/>
              <a:t>邮件服务器的域名        </a:t>
            </a:r>
          </a:p>
          <a:p>
            <a:pPr eaLnBrk="1" hangingPunct="1">
              <a:buNone/>
            </a:pPr>
            <a:r>
              <a:rPr lang="zh-CN" altLang="en-US" b="1" dirty="0"/>
              <a:t>	 符号</a:t>
            </a:r>
            <a:r>
              <a:rPr lang="zh-CN" altLang="en-US" b="1" dirty="0">
                <a:latin typeface="Arial" panose="020B0604020202020204" pitchFamily="34" charset="0"/>
              </a:rPr>
              <a:t>“</a:t>
            </a:r>
            <a:r>
              <a:rPr lang="en-US" altLang="zh-CN" b="1" dirty="0"/>
              <a:t>@</a:t>
            </a:r>
            <a:r>
              <a:rPr lang="en-US" altLang="zh-CN" b="1" dirty="0">
                <a:latin typeface="Arial" panose="020B0604020202020204" pitchFamily="34" charset="0"/>
              </a:rPr>
              <a:t>”</a:t>
            </a:r>
            <a:r>
              <a:rPr lang="zh-CN" altLang="en-US" b="1" dirty="0"/>
              <a:t>读作</a:t>
            </a:r>
            <a:r>
              <a:rPr lang="zh-CN" altLang="en-US" b="1" dirty="0">
                <a:latin typeface="Arial" panose="020B0604020202020204" pitchFamily="34" charset="0"/>
              </a:rPr>
              <a:t>“</a:t>
            </a:r>
            <a:r>
              <a:rPr lang="en-US" altLang="zh-CN" b="1" dirty="0"/>
              <a:t>at</a:t>
            </a:r>
            <a:r>
              <a:rPr lang="en-US" altLang="zh-CN" b="1" dirty="0">
                <a:latin typeface="Arial" panose="020B0604020202020204" pitchFamily="34" charset="0"/>
              </a:rPr>
              <a:t>”</a:t>
            </a:r>
            <a:r>
              <a:rPr lang="zh-CN" altLang="en-US" b="1" dirty="0"/>
              <a:t>，表示</a:t>
            </a:r>
            <a:r>
              <a:rPr lang="zh-CN" altLang="en-US" b="1" dirty="0">
                <a:latin typeface="Arial" panose="020B0604020202020204" pitchFamily="34" charset="0"/>
              </a:rPr>
              <a:t>“</a:t>
            </a:r>
            <a:r>
              <a:rPr lang="zh-CN" altLang="en-US" b="1" dirty="0"/>
              <a:t>在</a:t>
            </a:r>
            <a:r>
              <a:rPr lang="zh-CN" altLang="en-US" b="1" dirty="0">
                <a:latin typeface="Arial" panose="020B0604020202020204" pitchFamily="34" charset="0"/>
              </a:rPr>
              <a:t>”</a:t>
            </a:r>
            <a:r>
              <a:rPr lang="zh-CN" altLang="en-US" b="1" dirty="0"/>
              <a:t>的意思。 </a:t>
            </a:r>
          </a:p>
          <a:p>
            <a:pPr eaLnBrk="1" hangingPunct="1">
              <a:buNone/>
            </a:pPr>
            <a:r>
              <a:rPr lang="zh-CN" altLang="en-US" b="1" dirty="0"/>
              <a:t> 例如，电子邮件地址 </a:t>
            </a:r>
            <a:r>
              <a:rPr lang="en-US" altLang="zh-CN" b="1" dirty="0"/>
              <a:t>student@mail.ustc.edu.cn</a:t>
            </a:r>
          </a:p>
          <a:p>
            <a:endParaRPr lang="zh-CN" altLang="en-US" dirty="0"/>
          </a:p>
        </p:txBody>
      </p:sp>
      <p:sp>
        <p:nvSpPr>
          <p:cNvPr id="4" name="AutoShape 4">
            <a:extLst>
              <a:ext uri="{FF2B5EF4-FFF2-40B4-BE49-F238E27FC236}">
                <a16:creationId xmlns:a16="http://schemas.microsoft.com/office/drawing/2014/main" id="{5ED8F3A0-B4AA-4D05-974F-B3EF0C068EDB}"/>
              </a:ext>
            </a:extLst>
          </p:cNvPr>
          <p:cNvSpPr>
            <a:spLocks noChangeArrowheads="1"/>
          </p:cNvSpPr>
          <p:nvPr/>
        </p:nvSpPr>
        <p:spPr bwMode="auto">
          <a:xfrm>
            <a:off x="457200" y="4191000"/>
            <a:ext cx="2519363" cy="935037"/>
          </a:xfrm>
          <a:prstGeom prst="wedgeRoundRectCallout">
            <a:avLst>
              <a:gd name="adj1" fmla="val 9861"/>
              <a:gd name="adj2" fmla="val -94144"/>
              <a:gd name="adj3" fmla="val 16667"/>
            </a:avLst>
          </a:prstGeom>
          <a:solidFill>
            <a:srgbClr val="CCFFFF"/>
          </a:solidFill>
          <a:ln w="9525">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Tx/>
              <a:buNone/>
              <a:tabLst/>
              <a:defRPr/>
            </a:pPr>
            <a:r>
              <a:rPr kumimoji="0" lang="zh-CN" altLang="en-US" sz="2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用户名在该域</a:t>
            </a:r>
          </a:p>
          <a:p>
            <a:pPr marL="0" marR="0" lvl="0" indent="0" algn="just" defTabSz="914400" eaLnBrk="1" fontAlgn="auto" latinLnBrk="0" hangingPunct="1">
              <a:lnSpc>
                <a:spcPct val="100000"/>
              </a:lnSpc>
              <a:spcBef>
                <a:spcPct val="0"/>
              </a:spcBef>
              <a:spcAft>
                <a:spcPts val="0"/>
              </a:spcAft>
              <a:buClrTx/>
              <a:buSzTx/>
              <a:buFontTx/>
              <a:buNone/>
              <a:tabLst/>
              <a:defRPr/>
            </a:pPr>
            <a:r>
              <a:rPr kumimoji="0" lang="zh-CN" altLang="en-US" sz="2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的范围内是惟一</a:t>
            </a:r>
          </a:p>
        </p:txBody>
      </p:sp>
      <p:sp>
        <p:nvSpPr>
          <p:cNvPr id="5" name="AutoShape 5">
            <a:extLst>
              <a:ext uri="{FF2B5EF4-FFF2-40B4-BE49-F238E27FC236}">
                <a16:creationId xmlns:a16="http://schemas.microsoft.com/office/drawing/2014/main" id="{8EE687A5-3B4D-4D7D-B36D-3C9D86FDA7B2}"/>
              </a:ext>
            </a:extLst>
          </p:cNvPr>
          <p:cNvSpPr>
            <a:spLocks noChangeArrowheads="1"/>
          </p:cNvSpPr>
          <p:nvPr/>
        </p:nvSpPr>
        <p:spPr bwMode="auto">
          <a:xfrm>
            <a:off x="3297238" y="4154487"/>
            <a:ext cx="2519362" cy="935038"/>
          </a:xfrm>
          <a:prstGeom prst="wedgeRoundRectCallout">
            <a:avLst>
              <a:gd name="adj1" fmla="val 9861"/>
              <a:gd name="adj2" fmla="val -94144"/>
              <a:gd name="adj3" fmla="val 16667"/>
            </a:avLst>
          </a:prstGeom>
          <a:solidFill>
            <a:srgbClr val="CCFFFF"/>
          </a:solidFill>
          <a:ln w="9525">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Tx/>
              <a:buNone/>
              <a:tabLst/>
              <a:defRPr/>
            </a:pPr>
            <a:r>
              <a:rPr kumimoji="0" lang="zh-CN" altLang="en-US" sz="2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邮箱所在邮件服务器的域</a:t>
            </a:r>
          </a:p>
        </p:txBody>
      </p:sp>
      <p:cxnSp>
        <p:nvCxnSpPr>
          <p:cNvPr id="7" name="直接连接符 6">
            <a:extLst>
              <a:ext uri="{FF2B5EF4-FFF2-40B4-BE49-F238E27FC236}">
                <a16:creationId xmlns:a16="http://schemas.microsoft.com/office/drawing/2014/main" id="{C96038EC-0D58-4F3F-9DDA-B2758D7138D2}"/>
              </a:ext>
            </a:extLst>
          </p:cNvPr>
          <p:cNvCxnSpPr>
            <a:cxnSpLocks/>
          </p:cNvCxnSpPr>
          <p:nvPr/>
        </p:nvCxnSpPr>
        <p:spPr bwMode="auto">
          <a:xfrm>
            <a:off x="609600" y="3657600"/>
            <a:ext cx="1524000" cy="0"/>
          </a:xfrm>
          <a:prstGeom prst="line">
            <a:avLst/>
          </a:prstGeom>
          <a:solidFill>
            <a:schemeClr val="accent1"/>
          </a:solidFill>
          <a:ln w="38100" cap="flat" cmpd="sng" algn="ctr">
            <a:solidFill>
              <a:schemeClr val="bg2">
                <a:lumMod val="75000"/>
              </a:schemeClr>
            </a:solidFill>
            <a:prstDash val="solid"/>
            <a:round/>
            <a:headEnd type="none" w="med" len="med"/>
            <a:tailEnd type="none" w="med" len="med"/>
          </a:ln>
          <a:effectLst/>
        </p:spPr>
      </p:cxnSp>
      <p:cxnSp>
        <p:nvCxnSpPr>
          <p:cNvPr id="9" name="直接连接符 8">
            <a:extLst>
              <a:ext uri="{FF2B5EF4-FFF2-40B4-BE49-F238E27FC236}">
                <a16:creationId xmlns:a16="http://schemas.microsoft.com/office/drawing/2014/main" id="{C37BFE2B-94D1-4DA1-AD8A-B485E0B4E65E}"/>
              </a:ext>
            </a:extLst>
          </p:cNvPr>
          <p:cNvCxnSpPr>
            <a:cxnSpLocks/>
          </p:cNvCxnSpPr>
          <p:nvPr/>
        </p:nvCxnSpPr>
        <p:spPr bwMode="auto">
          <a:xfrm>
            <a:off x="2535238" y="3657600"/>
            <a:ext cx="3281362" cy="0"/>
          </a:xfrm>
          <a:prstGeom prst="line">
            <a:avLst/>
          </a:prstGeom>
          <a:solidFill>
            <a:schemeClr val="accent1"/>
          </a:solidFill>
          <a:ln w="38100" cap="flat" cmpd="sng" algn="ctr">
            <a:solidFill>
              <a:schemeClr val="bg2">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11218536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744B91-78E2-4C67-BB25-EC76A0B5E8B5}"/>
              </a:ext>
            </a:extLst>
          </p:cNvPr>
          <p:cNvSpPr>
            <a:spLocks noGrp="1"/>
          </p:cNvSpPr>
          <p:nvPr>
            <p:ph type="title"/>
          </p:nvPr>
        </p:nvSpPr>
        <p:spPr/>
        <p:txBody>
          <a:bodyPr/>
          <a:lstStyle/>
          <a:p>
            <a:r>
              <a:rPr lang="zh-CN" altLang="en-US" dirty="0"/>
              <a:t>简单邮件传送协议</a:t>
            </a:r>
            <a:r>
              <a:rPr lang="en-US" altLang="zh-CN" dirty="0"/>
              <a:t>SMTP</a:t>
            </a:r>
            <a:endParaRPr lang="zh-CN" altLang="en-US" dirty="0"/>
          </a:p>
        </p:txBody>
      </p:sp>
      <p:sp>
        <p:nvSpPr>
          <p:cNvPr id="3" name="内容占位符 2">
            <a:extLst>
              <a:ext uri="{FF2B5EF4-FFF2-40B4-BE49-F238E27FC236}">
                <a16:creationId xmlns:a16="http://schemas.microsoft.com/office/drawing/2014/main" id="{E34339B9-AB97-4175-8FF5-088FAAE60969}"/>
              </a:ext>
            </a:extLst>
          </p:cNvPr>
          <p:cNvSpPr>
            <a:spLocks noGrp="1"/>
          </p:cNvSpPr>
          <p:nvPr>
            <p:ph idx="1"/>
          </p:nvPr>
        </p:nvSpPr>
        <p:spPr>
          <a:xfrm>
            <a:off x="685800" y="1700808"/>
            <a:ext cx="7772400" cy="4114800"/>
          </a:xfrm>
        </p:spPr>
        <p:txBody>
          <a:bodyPr>
            <a:normAutofit fontScale="92500" lnSpcReduction="20000"/>
          </a:bodyPr>
          <a:lstStyle/>
          <a:p>
            <a:pPr algn="just"/>
            <a:r>
              <a:rPr lang="en-US" altLang="zh-CN" sz="2800" dirty="0"/>
              <a:t>SMTP </a:t>
            </a:r>
            <a:r>
              <a:rPr lang="zh-CN" altLang="en-US" sz="2800" dirty="0"/>
              <a:t>规范两个相互通信的 </a:t>
            </a:r>
            <a:r>
              <a:rPr lang="en-US" altLang="zh-CN" sz="2800" dirty="0"/>
              <a:t>SMTP </a:t>
            </a:r>
            <a:r>
              <a:rPr lang="zh-CN" altLang="en-US" sz="2800" dirty="0"/>
              <a:t>进程之间应如何交换信息，传输层采用</a:t>
            </a:r>
            <a:r>
              <a:rPr lang="en-US" altLang="zh-CN" sz="2800" dirty="0"/>
              <a:t>TCP</a:t>
            </a:r>
            <a:r>
              <a:rPr lang="zh-CN" altLang="en-US" sz="2800" dirty="0"/>
              <a:t>协议，</a:t>
            </a:r>
            <a:r>
              <a:rPr lang="en-US" altLang="zh-CN" sz="2800" dirty="0"/>
              <a:t>25</a:t>
            </a:r>
            <a:r>
              <a:rPr lang="zh-CN" altLang="en-US" sz="2800" dirty="0"/>
              <a:t>号端口。</a:t>
            </a:r>
          </a:p>
          <a:p>
            <a:pPr algn="just"/>
            <a:r>
              <a:rPr lang="en-US" altLang="zh-CN" sz="2800" dirty="0"/>
              <a:t>SMTP </a:t>
            </a:r>
            <a:r>
              <a:rPr lang="zh-CN" altLang="en-US" sz="2800" dirty="0"/>
              <a:t>使用客户</a:t>
            </a:r>
            <a:r>
              <a:rPr lang="en-US" altLang="zh-CN" sz="2800" dirty="0"/>
              <a:t>/</a:t>
            </a:r>
            <a:r>
              <a:rPr lang="zh-CN" altLang="en-US" sz="2800" dirty="0"/>
              <a:t>服务器方式，发送邮件进程就是 </a:t>
            </a:r>
            <a:r>
              <a:rPr lang="en-US" altLang="zh-CN" sz="2800" dirty="0"/>
              <a:t>SMTP </a:t>
            </a:r>
            <a:r>
              <a:rPr lang="zh-CN" altLang="en-US" sz="2800" dirty="0"/>
              <a:t>客户，接收邮件进程就是 </a:t>
            </a:r>
            <a:r>
              <a:rPr lang="en-US" altLang="zh-CN" sz="2800" dirty="0"/>
              <a:t>SMTP </a:t>
            </a:r>
            <a:r>
              <a:rPr lang="zh-CN" altLang="en-US" sz="2800" dirty="0"/>
              <a:t>服务器。</a:t>
            </a:r>
          </a:p>
          <a:p>
            <a:pPr algn="just"/>
            <a:r>
              <a:rPr lang="en-US" altLang="zh-CN" sz="2800" dirty="0"/>
              <a:t>SMTP </a:t>
            </a:r>
            <a:r>
              <a:rPr lang="zh-CN" altLang="en-US" sz="2800" dirty="0"/>
              <a:t>采用简单的</a:t>
            </a:r>
            <a:r>
              <a:rPr lang="en-US" altLang="zh-CN" sz="2800" dirty="0"/>
              <a:t>ASCII</a:t>
            </a:r>
            <a:r>
              <a:rPr lang="zh-CN" altLang="en-US" sz="2800" dirty="0"/>
              <a:t>消息，在多媒体、加密传输中存在问题。</a:t>
            </a:r>
            <a:endParaRPr lang="en-US" altLang="zh-CN" sz="2800" dirty="0"/>
          </a:p>
          <a:p>
            <a:pPr lvl="1" algn="just"/>
            <a:r>
              <a:rPr lang="zh-CN" altLang="en-US" dirty="0">
                <a:solidFill>
                  <a:srgbClr val="FF0000"/>
                </a:solidFill>
              </a:rPr>
              <a:t>多用途</a:t>
            </a:r>
            <a:r>
              <a:rPr lang="en-US" altLang="zh-CN" dirty="0">
                <a:solidFill>
                  <a:srgbClr val="FF0000"/>
                </a:solidFill>
              </a:rPr>
              <a:t>Internet</a:t>
            </a:r>
            <a:r>
              <a:rPr lang="zh-CN" altLang="en-US" dirty="0">
                <a:solidFill>
                  <a:srgbClr val="FF0000"/>
                </a:solidFill>
              </a:rPr>
              <a:t>邮件扩展（</a:t>
            </a:r>
            <a:r>
              <a:rPr lang="en-US" altLang="zh-CN" dirty="0">
                <a:solidFill>
                  <a:srgbClr val="FF0000"/>
                </a:solidFill>
              </a:rPr>
              <a:t>MIME, Multipurpose Internet Mail Extensions)</a:t>
            </a:r>
            <a:r>
              <a:rPr lang="zh-CN" altLang="en-US" dirty="0">
                <a:solidFill>
                  <a:srgbClr val="FF0000"/>
                </a:solidFill>
              </a:rPr>
              <a:t> </a:t>
            </a:r>
            <a:endParaRPr lang="en-US" altLang="zh-CN" dirty="0">
              <a:solidFill>
                <a:srgbClr val="FF0000"/>
              </a:solidFill>
            </a:endParaRPr>
          </a:p>
          <a:p>
            <a:pPr algn="just"/>
            <a:r>
              <a:rPr lang="en-US" altLang="zh-CN" sz="2800" dirty="0"/>
              <a:t>SMTP</a:t>
            </a:r>
            <a:r>
              <a:rPr lang="zh-CN" altLang="en-US" sz="2800" dirty="0"/>
              <a:t>以明文方式传输，缺少认证，安全上存在不足。</a:t>
            </a:r>
            <a:endParaRPr lang="en-US" altLang="zh-CN" sz="2800" dirty="0"/>
          </a:p>
          <a:p>
            <a:pPr lvl="1" algn="just"/>
            <a:r>
              <a:rPr lang="zh-CN" altLang="en-US" sz="2400" dirty="0"/>
              <a:t>带扩展功能的</a:t>
            </a:r>
            <a:r>
              <a:rPr lang="en-US" altLang="zh-CN" sz="2400" dirty="0"/>
              <a:t>SMTP(ESMTP)</a:t>
            </a:r>
          </a:p>
        </p:txBody>
      </p:sp>
    </p:spTree>
    <p:extLst>
      <p:ext uri="{BB962C8B-B14F-4D97-AF65-F5344CB8AC3E}">
        <p14:creationId xmlns:p14="http://schemas.microsoft.com/office/powerpoint/2010/main" val="31536040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527D24-46AE-4F0D-82CA-582A8391A876}"/>
              </a:ext>
            </a:extLst>
          </p:cNvPr>
          <p:cNvSpPr>
            <a:spLocks noGrp="1"/>
          </p:cNvSpPr>
          <p:nvPr>
            <p:ph type="title"/>
          </p:nvPr>
        </p:nvSpPr>
        <p:spPr/>
        <p:txBody>
          <a:bodyPr/>
          <a:lstStyle/>
          <a:p>
            <a:r>
              <a:rPr lang="zh-CN" altLang="en-US" dirty="0"/>
              <a:t>邮局协议</a:t>
            </a:r>
            <a:r>
              <a:rPr lang="en-US" altLang="zh-CN" dirty="0"/>
              <a:t>POP</a:t>
            </a:r>
            <a:endParaRPr lang="zh-CN" altLang="en-US" dirty="0"/>
          </a:p>
        </p:txBody>
      </p:sp>
      <p:sp>
        <p:nvSpPr>
          <p:cNvPr id="3" name="内容占位符 2">
            <a:extLst>
              <a:ext uri="{FF2B5EF4-FFF2-40B4-BE49-F238E27FC236}">
                <a16:creationId xmlns:a16="http://schemas.microsoft.com/office/drawing/2014/main" id="{8B68C3EF-31B5-47BD-8736-4908AD13BFFA}"/>
              </a:ext>
            </a:extLst>
          </p:cNvPr>
          <p:cNvSpPr>
            <a:spLocks noGrp="1"/>
          </p:cNvSpPr>
          <p:nvPr>
            <p:ph idx="1"/>
          </p:nvPr>
        </p:nvSpPr>
        <p:spPr>
          <a:xfrm>
            <a:off x="685800" y="1628800"/>
            <a:ext cx="7772400" cy="4114800"/>
          </a:xfrm>
        </p:spPr>
        <p:txBody>
          <a:bodyPr/>
          <a:lstStyle/>
          <a:p>
            <a:pPr algn="just" eaLnBrk="1" hangingPunct="1">
              <a:lnSpc>
                <a:spcPct val="120000"/>
              </a:lnSpc>
            </a:pPr>
            <a:r>
              <a:rPr lang="zh-CN" altLang="en-US" sz="2400" b="1" dirty="0"/>
              <a:t>邮局协议 </a:t>
            </a:r>
            <a:r>
              <a:rPr lang="en-US" altLang="zh-CN" sz="2400" b="1" dirty="0"/>
              <a:t>POP (Post Office Protocol) </a:t>
            </a:r>
            <a:r>
              <a:rPr lang="zh-CN" altLang="en-US" sz="2400" b="1" dirty="0"/>
              <a:t>是一个非常简单且功能有限的邮件读取协议，现在使用的是它的第三个版本 </a:t>
            </a:r>
            <a:r>
              <a:rPr lang="en-US" altLang="zh-CN" sz="2400" b="1" dirty="0"/>
              <a:t>POP3</a:t>
            </a:r>
            <a:endParaRPr lang="zh-CN" altLang="en-US" sz="2400" b="1" dirty="0"/>
          </a:p>
          <a:p>
            <a:pPr algn="just" eaLnBrk="1" hangingPunct="1">
              <a:lnSpc>
                <a:spcPct val="120000"/>
              </a:lnSpc>
            </a:pPr>
            <a:r>
              <a:rPr lang="zh-CN" altLang="en-US" sz="2400" b="1" dirty="0"/>
              <a:t> </a:t>
            </a:r>
            <a:r>
              <a:rPr lang="en-US" altLang="zh-CN" sz="2400" b="1" dirty="0"/>
              <a:t>POP3</a:t>
            </a:r>
            <a:r>
              <a:rPr lang="zh-CN" altLang="en-US" sz="2400" b="1" dirty="0"/>
              <a:t>使用客户</a:t>
            </a:r>
            <a:r>
              <a:rPr lang="en-US" altLang="zh-CN" sz="2400" b="1" dirty="0"/>
              <a:t>/</a:t>
            </a:r>
            <a:r>
              <a:rPr lang="zh-CN" altLang="en-US" sz="2400" b="1" dirty="0"/>
              <a:t>服务器的工作方式</a:t>
            </a:r>
          </a:p>
          <a:p>
            <a:pPr lvl="1" algn="just" eaLnBrk="1" hangingPunct="1">
              <a:lnSpc>
                <a:spcPct val="120000"/>
              </a:lnSpc>
            </a:pPr>
            <a:r>
              <a:rPr lang="zh-CN" altLang="en-US" sz="2000" b="1" dirty="0"/>
              <a:t>在接收邮件的用户主机中必须运行 </a:t>
            </a:r>
            <a:r>
              <a:rPr lang="en-US" altLang="zh-CN" sz="2000" b="1" dirty="0"/>
              <a:t>POP </a:t>
            </a:r>
            <a:r>
              <a:rPr lang="zh-CN" altLang="en-US" sz="2000" b="1" dirty="0"/>
              <a:t>客户端进程，而在用户所连接的邮件服务器中则运行 </a:t>
            </a:r>
            <a:r>
              <a:rPr lang="en-US" altLang="zh-CN" sz="2000" b="1" dirty="0"/>
              <a:t>POP </a:t>
            </a:r>
            <a:r>
              <a:rPr lang="zh-CN" altLang="en-US" sz="2000" b="1" dirty="0"/>
              <a:t>服务器进程 </a:t>
            </a:r>
          </a:p>
          <a:p>
            <a:pPr algn="just" eaLnBrk="1" hangingPunct="1">
              <a:lnSpc>
                <a:spcPct val="120000"/>
              </a:lnSpc>
            </a:pPr>
            <a:r>
              <a:rPr lang="zh-CN" altLang="en-US" sz="2400" b="1" dirty="0"/>
              <a:t> </a:t>
            </a:r>
            <a:r>
              <a:rPr lang="en-US" altLang="zh-CN" sz="2400" b="1" dirty="0"/>
              <a:t>POP3</a:t>
            </a:r>
            <a:r>
              <a:rPr lang="zh-CN" altLang="en-US" sz="2400" b="1" dirty="0"/>
              <a:t>协议一般假设用户从服务器上把邮件下载到本地主机上，用户对邮件的操作在本机进行</a:t>
            </a:r>
          </a:p>
          <a:p>
            <a:pPr lvl="1" algn="just" eaLnBrk="1" hangingPunct="1">
              <a:lnSpc>
                <a:spcPct val="120000"/>
              </a:lnSpc>
            </a:pPr>
            <a:r>
              <a:rPr lang="en-US" altLang="zh-CN" sz="2000" b="1" dirty="0">
                <a:solidFill>
                  <a:srgbClr val="FF0000"/>
                </a:solidFill>
              </a:rPr>
              <a:t>IMAP(Internet Message Access Protocol)</a:t>
            </a:r>
            <a:r>
              <a:rPr lang="zh-CN" altLang="en-US" sz="2000" b="1" dirty="0"/>
              <a:t>：邮件存储在邮件服务器上，用户本机</a:t>
            </a:r>
            <a:r>
              <a:rPr lang="en-US" altLang="zh-CN" sz="2000" b="1" dirty="0"/>
              <a:t>IMAP</a:t>
            </a:r>
            <a:r>
              <a:rPr lang="zh-CN" altLang="en-US" sz="2000" b="1" dirty="0"/>
              <a:t>客户端操作与邮件服务器同步</a:t>
            </a:r>
          </a:p>
          <a:p>
            <a:endParaRPr lang="zh-CN" altLang="en-US" dirty="0"/>
          </a:p>
        </p:txBody>
      </p:sp>
    </p:spTree>
    <p:extLst>
      <p:ext uri="{BB962C8B-B14F-4D97-AF65-F5344CB8AC3E}">
        <p14:creationId xmlns:p14="http://schemas.microsoft.com/office/powerpoint/2010/main" val="25220428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D2DFEE-7D41-4DAE-B463-73392BF64A2A}"/>
              </a:ext>
            </a:extLst>
          </p:cNvPr>
          <p:cNvSpPr>
            <a:spLocks noGrp="1"/>
          </p:cNvSpPr>
          <p:nvPr>
            <p:ph type="title"/>
          </p:nvPr>
        </p:nvSpPr>
        <p:spPr/>
        <p:txBody>
          <a:bodyPr/>
          <a:lstStyle/>
          <a:p>
            <a:r>
              <a:rPr lang="zh-CN" altLang="en-US" dirty="0"/>
              <a:t>基于</a:t>
            </a:r>
            <a:r>
              <a:rPr lang="en-US" altLang="zh-CN" dirty="0"/>
              <a:t>web</a:t>
            </a:r>
            <a:r>
              <a:rPr lang="zh-CN" altLang="en-US" dirty="0"/>
              <a:t>服务的</a:t>
            </a:r>
            <a:r>
              <a:rPr lang="en-US" altLang="zh-CN" dirty="0"/>
              <a:t>Mail</a:t>
            </a:r>
            <a:endParaRPr lang="zh-CN" altLang="en-US" dirty="0"/>
          </a:p>
        </p:txBody>
      </p:sp>
      <p:sp>
        <p:nvSpPr>
          <p:cNvPr id="3" name="内容占位符 2">
            <a:extLst>
              <a:ext uri="{FF2B5EF4-FFF2-40B4-BE49-F238E27FC236}">
                <a16:creationId xmlns:a16="http://schemas.microsoft.com/office/drawing/2014/main" id="{B36FF740-92EE-4C9B-8FFD-7FBF0D8FFE52}"/>
              </a:ext>
            </a:extLst>
          </p:cNvPr>
          <p:cNvSpPr>
            <a:spLocks noGrp="1"/>
          </p:cNvSpPr>
          <p:nvPr>
            <p:ph idx="1"/>
          </p:nvPr>
        </p:nvSpPr>
        <p:spPr>
          <a:xfrm>
            <a:off x="304800" y="1219200"/>
            <a:ext cx="8537575" cy="762000"/>
          </a:xfrm>
        </p:spPr>
        <p:txBody>
          <a:bodyPr/>
          <a:lstStyle/>
          <a:p>
            <a:r>
              <a:rPr lang="en-US" altLang="zh-CN" b="1" dirty="0"/>
              <a:t>Gmail, </a:t>
            </a:r>
            <a:r>
              <a:rPr lang="en-US" altLang="zh-CN" b="1" dirty="0" err="1"/>
              <a:t>Hotmail,Coremail</a:t>
            </a:r>
            <a:r>
              <a:rPr lang="en-US" altLang="zh-CN" b="1" dirty="0"/>
              <a:t>,….</a:t>
            </a:r>
          </a:p>
          <a:p>
            <a:endParaRPr lang="zh-CN" altLang="en-US" dirty="0"/>
          </a:p>
        </p:txBody>
      </p:sp>
      <p:pic>
        <p:nvPicPr>
          <p:cNvPr id="4" name="Picture 11">
            <a:extLst>
              <a:ext uri="{FF2B5EF4-FFF2-40B4-BE49-F238E27FC236}">
                <a16:creationId xmlns:a16="http://schemas.microsoft.com/office/drawing/2014/main" id="{CB23CE63-8F99-40D6-AC19-0FCA4D5363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2438400"/>
            <a:ext cx="9128125"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a:extLst>
              <a:ext uri="{FF2B5EF4-FFF2-40B4-BE49-F238E27FC236}">
                <a16:creationId xmlns:a16="http://schemas.microsoft.com/office/drawing/2014/main" id="{0359AB69-A815-4441-9993-7C267AA261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2298700"/>
            <a:ext cx="16256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a:extLst>
              <a:ext uri="{FF2B5EF4-FFF2-40B4-BE49-F238E27FC236}">
                <a16:creationId xmlns:a16="http://schemas.microsoft.com/office/drawing/2014/main" id="{580125EA-C724-47B3-9F44-4B04B08CA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925" y="2289175"/>
            <a:ext cx="162718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a:extLst>
              <a:ext uri="{FF2B5EF4-FFF2-40B4-BE49-F238E27FC236}">
                <a16:creationId xmlns:a16="http://schemas.microsoft.com/office/drawing/2014/main" id="{AE8F3F8E-2504-4203-B30C-35EF019777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3405188"/>
            <a:ext cx="24606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a:extLst>
              <a:ext uri="{FF2B5EF4-FFF2-40B4-BE49-F238E27FC236}">
                <a16:creationId xmlns:a16="http://schemas.microsoft.com/office/drawing/2014/main" id="{D95C3DEA-EC55-41BA-AFE0-42553D67DB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9088" y="3789363"/>
            <a:ext cx="34575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a:extLst>
              <a:ext uri="{FF2B5EF4-FFF2-40B4-BE49-F238E27FC236}">
                <a16:creationId xmlns:a16="http://schemas.microsoft.com/office/drawing/2014/main" id="{A8197145-4F11-44D0-9A49-B4BEEBBA34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7938" y="3405188"/>
            <a:ext cx="24606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7">
            <a:extLst>
              <a:ext uri="{FF2B5EF4-FFF2-40B4-BE49-F238E27FC236}">
                <a16:creationId xmlns:a16="http://schemas.microsoft.com/office/drawing/2014/main" id="{430FA57F-03E6-4BCE-993B-769CAF19CA1C}"/>
              </a:ext>
            </a:extLst>
          </p:cNvPr>
          <p:cNvSpPr txBox="1">
            <a:spLocks noChangeArrowheads="1"/>
          </p:cNvSpPr>
          <p:nvPr/>
        </p:nvSpPr>
        <p:spPr bwMode="auto">
          <a:xfrm>
            <a:off x="2284413" y="5446713"/>
            <a:ext cx="11382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MTA Client</a:t>
            </a:r>
          </a:p>
        </p:txBody>
      </p:sp>
      <p:sp>
        <p:nvSpPr>
          <p:cNvPr id="11" name="Text Box 28">
            <a:extLst>
              <a:ext uri="{FF2B5EF4-FFF2-40B4-BE49-F238E27FC236}">
                <a16:creationId xmlns:a16="http://schemas.microsoft.com/office/drawing/2014/main" id="{CFDA8C8D-E2D3-44A7-8D9E-746335906749}"/>
              </a:ext>
            </a:extLst>
          </p:cNvPr>
          <p:cNvSpPr txBox="1">
            <a:spLocks noChangeArrowheads="1"/>
          </p:cNvSpPr>
          <p:nvPr/>
        </p:nvSpPr>
        <p:spPr bwMode="auto">
          <a:xfrm>
            <a:off x="6100762" y="5375275"/>
            <a:ext cx="11382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MTA Server</a:t>
            </a:r>
          </a:p>
        </p:txBody>
      </p:sp>
    </p:spTree>
    <p:extLst>
      <p:ext uri="{BB962C8B-B14F-4D97-AF65-F5344CB8AC3E}">
        <p14:creationId xmlns:p14="http://schemas.microsoft.com/office/powerpoint/2010/main" val="349313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iterate type="lt">
                                    <p:tmPct val="5000"/>
                                  </p:iterate>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 calcmode="lin" valueType="num">
                                      <p:cBhvr>
                                        <p:cTn id="27" dur="500" fill="hold"/>
                                        <p:tgtEl>
                                          <p:spTgt spid="6"/>
                                        </p:tgtEl>
                                        <p:attrNameLst>
                                          <p:attrName>style.rotation</p:attrName>
                                        </p:attrNameLst>
                                      </p:cBhvr>
                                      <p:tavLst>
                                        <p:tav tm="0">
                                          <p:val>
                                            <p:fltVal val="90"/>
                                          </p:val>
                                        </p:tav>
                                        <p:tav tm="100000">
                                          <p:val>
                                            <p:fltVal val="0"/>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6C7102-524A-4876-A8A5-7BF11B494EC9}"/>
              </a:ext>
            </a:extLst>
          </p:cNvPr>
          <p:cNvSpPr>
            <a:spLocks noGrp="1"/>
          </p:cNvSpPr>
          <p:nvPr>
            <p:ph type="title"/>
          </p:nvPr>
        </p:nvSpPr>
        <p:spPr/>
        <p:txBody>
          <a:bodyPr/>
          <a:lstStyle/>
          <a:p>
            <a:r>
              <a:rPr lang="zh-CN" altLang="en-US" dirty="0"/>
              <a:t>本章小结</a:t>
            </a:r>
          </a:p>
        </p:txBody>
      </p:sp>
      <p:sp>
        <p:nvSpPr>
          <p:cNvPr id="3" name="内容占位符 2">
            <a:extLst>
              <a:ext uri="{FF2B5EF4-FFF2-40B4-BE49-F238E27FC236}">
                <a16:creationId xmlns:a16="http://schemas.microsoft.com/office/drawing/2014/main" id="{D9695923-0EB4-4FED-BA69-8D4033CF8028}"/>
              </a:ext>
            </a:extLst>
          </p:cNvPr>
          <p:cNvSpPr>
            <a:spLocks noGrp="1"/>
          </p:cNvSpPr>
          <p:nvPr>
            <p:ph idx="1"/>
          </p:nvPr>
        </p:nvSpPr>
        <p:spPr>
          <a:xfrm>
            <a:off x="304800" y="1219200"/>
            <a:ext cx="8537575" cy="5105400"/>
          </a:xfrm>
        </p:spPr>
        <p:txBody>
          <a:bodyPr>
            <a:normAutofit/>
          </a:bodyPr>
          <a:lstStyle/>
          <a:p>
            <a:pPr algn="just" eaLnBrk="1" hangingPunct="1">
              <a:lnSpc>
                <a:spcPct val="135000"/>
              </a:lnSpc>
            </a:pPr>
            <a:r>
              <a:rPr lang="zh-CN" altLang="en-US" sz="2400" b="1" dirty="0"/>
              <a:t>客户</a:t>
            </a:r>
            <a:r>
              <a:rPr lang="en-US" altLang="zh-CN" sz="2400" b="1" dirty="0"/>
              <a:t>/</a:t>
            </a:r>
            <a:r>
              <a:rPr lang="zh-CN" altLang="en-US" sz="2400" b="1" dirty="0"/>
              <a:t>服务器模式与</a:t>
            </a:r>
            <a:r>
              <a:rPr lang="en-US" altLang="zh-CN" sz="2400" b="1" dirty="0"/>
              <a:t>P2P</a:t>
            </a:r>
            <a:r>
              <a:rPr lang="zh-CN" altLang="en-US" sz="2400" b="1" dirty="0"/>
              <a:t>模式</a:t>
            </a:r>
          </a:p>
          <a:p>
            <a:pPr algn="just" eaLnBrk="1" hangingPunct="1">
              <a:lnSpc>
                <a:spcPct val="135000"/>
              </a:lnSpc>
            </a:pPr>
            <a:r>
              <a:rPr lang="en-US" altLang="zh-CN" sz="2400" b="1" dirty="0"/>
              <a:t>DNS</a:t>
            </a:r>
            <a:r>
              <a:rPr lang="zh-CN" altLang="en-US" sz="2400" b="1" dirty="0"/>
              <a:t>系统中域名、域、区域及资源记录的概念，迭代查询和递归查询</a:t>
            </a:r>
          </a:p>
          <a:p>
            <a:pPr algn="just" eaLnBrk="1" hangingPunct="1">
              <a:lnSpc>
                <a:spcPct val="135000"/>
              </a:lnSpc>
            </a:pPr>
            <a:r>
              <a:rPr lang="en-US" altLang="zh-CN" sz="2400" b="1" dirty="0"/>
              <a:t>FTP</a:t>
            </a:r>
            <a:r>
              <a:rPr lang="zh-CN" altLang="en-US" sz="2400" b="1" dirty="0"/>
              <a:t>的控制连接和数据连接</a:t>
            </a:r>
            <a:endParaRPr lang="en-US" altLang="zh-CN" sz="2400" b="1" dirty="0"/>
          </a:p>
          <a:p>
            <a:pPr algn="just" eaLnBrk="1" hangingPunct="1">
              <a:lnSpc>
                <a:spcPct val="135000"/>
              </a:lnSpc>
            </a:pPr>
            <a:r>
              <a:rPr lang="en-US" altLang="zh-CN" sz="2400" b="1" dirty="0"/>
              <a:t>URL</a:t>
            </a:r>
            <a:r>
              <a:rPr lang="zh-CN" altLang="en-US" sz="2400" b="1" dirty="0"/>
              <a:t>的概念、</a:t>
            </a:r>
            <a:r>
              <a:rPr lang="en-US" altLang="zh-CN" sz="2400" b="1" dirty="0"/>
              <a:t>HTTP</a:t>
            </a:r>
            <a:r>
              <a:rPr lang="zh-CN" altLang="en-US" sz="2400" b="1" dirty="0"/>
              <a:t>访问的基本流程</a:t>
            </a:r>
            <a:endParaRPr lang="en-US" altLang="zh-CN" sz="2400" b="1" dirty="0"/>
          </a:p>
          <a:p>
            <a:pPr algn="just" eaLnBrk="1" hangingPunct="1">
              <a:lnSpc>
                <a:spcPct val="135000"/>
              </a:lnSpc>
            </a:pPr>
            <a:r>
              <a:rPr lang="zh-CN" altLang="en-US" sz="2400" b="1" dirty="0"/>
              <a:t>电子邮件应用中发送和接收邮件方式和相关协议</a:t>
            </a:r>
            <a:endParaRPr lang="en-US" altLang="zh-CN" sz="2400" b="1" dirty="0"/>
          </a:p>
          <a:p>
            <a:pPr lvl="1" algn="just" eaLnBrk="1" hangingPunct="1">
              <a:lnSpc>
                <a:spcPct val="135000"/>
              </a:lnSpc>
            </a:pPr>
            <a:r>
              <a:rPr lang="en-US" altLang="zh-CN" sz="2000" b="1" dirty="0"/>
              <a:t>SMTP</a:t>
            </a:r>
            <a:r>
              <a:rPr lang="zh-CN" altLang="en-US" sz="2000" b="1" dirty="0"/>
              <a:t>、</a:t>
            </a:r>
            <a:r>
              <a:rPr lang="en-US" altLang="zh-CN" sz="2000" b="1" dirty="0"/>
              <a:t>POP3</a:t>
            </a:r>
            <a:r>
              <a:rPr lang="zh-CN" altLang="en-US" sz="2000" b="1" dirty="0"/>
              <a:t>、</a:t>
            </a:r>
            <a:r>
              <a:rPr lang="en-US" altLang="zh-CN" sz="2000" b="1" dirty="0"/>
              <a:t>IMAP</a:t>
            </a:r>
            <a:endParaRPr lang="zh-CN" altLang="en-US" sz="2000" b="1" dirty="0"/>
          </a:p>
          <a:p>
            <a:pPr algn="just" eaLnBrk="1" hangingPunct="1">
              <a:lnSpc>
                <a:spcPct val="150000"/>
              </a:lnSpc>
            </a:pPr>
            <a:endParaRPr lang="en-US" altLang="zh-CN" sz="2400" b="1" dirty="0"/>
          </a:p>
        </p:txBody>
      </p:sp>
    </p:spTree>
    <p:extLst>
      <p:ext uri="{BB962C8B-B14F-4D97-AF65-F5344CB8AC3E}">
        <p14:creationId xmlns:p14="http://schemas.microsoft.com/office/powerpoint/2010/main" val="602738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CD97CA-E247-40C3-B771-BCB0EE91A373}"/>
              </a:ext>
            </a:extLst>
          </p:cNvPr>
          <p:cNvSpPr>
            <a:spLocks noGrp="1"/>
          </p:cNvSpPr>
          <p:nvPr>
            <p:ph type="title"/>
          </p:nvPr>
        </p:nvSpPr>
        <p:spPr/>
        <p:txBody>
          <a:bodyPr/>
          <a:lstStyle/>
          <a:p>
            <a:r>
              <a:rPr lang="en-US" altLang="zh-CN" dirty="0"/>
              <a:t>Internet </a:t>
            </a:r>
            <a:r>
              <a:rPr lang="zh-CN" altLang="en-US" dirty="0"/>
              <a:t>传输层提供的服务</a:t>
            </a:r>
          </a:p>
        </p:txBody>
      </p:sp>
      <p:sp>
        <p:nvSpPr>
          <p:cNvPr id="6" name="Rectangle 3">
            <a:extLst>
              <a:ext uri="{FF2B5EF4-FFF2-40B4-BE49-F238E27FC236}">
                <a16:creationId xmlns:a16="http://schemas.microsoft.com/office/drawing/2014/main" id="{7C5D63B3-B7FA-462A-B86C-5C8787CC053A}"/>
              </a:ext>
            </a:extLst>
          </p:cNvPr>
          <p:cNvSpPr txBox="1">
            <a:spLocks noChangeArrowheads="1"/>
          </p:cNvSpPr>
          <p:nvPr/>
        </p:nvSpPr>
        <p:spPr bwMode="auto">
          <a:xfrm>
            <a:off x="762000" y="1208018"/>
            <a:ext cx="40957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125000"/>
              </a:lnSpc>
              <a:spcBef>
                <a:spcPts val="0"/>
              </a:spcBef>
              <a:spcAft>
                <a:spcPts val="0"/>
              </a:spcAft>
              <a:buClrTx/>
              <a:buFont typeface="Wingdings" panose="05000000000000000000" pitchFamily="2" charset="2"/>
              <a:buChar char="p"/>
              <a:tabLst>
                <a:tab pos="360363" algn="l"/>
                <a:tab pos="742950" algn="l"/>
                <a:tab pos="1143000" algn="l"/>
                <a:tab pos="1600200" algn="l"/>
                <a:tab pos="2057400" algn="l"/>
              </a:tabLst>
              <a:defRPr sz="3200" baseline="0">
                <a:solidFill>
                  <a:schemeClr val="bg1"/>
                </a:solidFill>
                <a:latin typeface="Comic Sans MS" panose="030F0702030302020204" pitchFamily="66" charset="0"/>
                <a:ea typeface="微软雅黑" panose="020B0503020204020204" pitchFamily="34" charset="-122"/>
                <a:cs typeface="+mn-cs"/>
              </a:defRPr>
            </a:lvl1pPr>
            <a:lvl2pPr marL="750888" indent="-285750" algn="l" rtl="0" eaLnBrk="0" fontAlgn="base" hangingPunct="0">
              <a:lnSpc>
                <a:spcPct val="125000"/>
              </a:lnSpc>
              <a:spcBef>
                <a:spcPts val="0"/>
              </a:spcBef>
              <a:spcAft>
                <a:spcPts val="0"/>
              </a:spcAft>
              <a:buClrTx/>
              <a:buFont typeface="Wingdings" panose="05000000000000000000" pitchFamily="2" charset="2"/>
              <a:buChar char="n"/>
              <a:tabLst>
                <a:tab pos="228600" algn="l"/>
                <a:tab pos="742950" algn="l"/>
                <a:tab pos="1143000" algn="l"/>
                <a:tab pos="1600200" algn="l"/>
                <a:tab pos="2057400" algn="l"/>
              </a:tabLst>
              <a:defRPr sz="2800" baseline="0">
                <a:solidFill>
                  <a:schemeClr val="bg1"/>
                </a:solidFill>
                <a:latin typeface="Comic Sans MS" panose="030F0702030302020204" pitchFamily="66" charset="0"/>
                <a:ea typeface="微软雅黑" panose="020B0503020204020204" pitchFamily="34" charset="-122"/>
                <a:cs typeface="+mn-cs"/>
              </a:defRPr>
            </a:lvl2pPr>
            <a:lvl3pPr marL="1143000" indent="-228600" algn="l" rtl="0" eaLnBrk="0" fontAlgn="base" hangingPunct="0">
              <a:lnSpc>
                <a:spcPct val="125000"/>
              </a:lnSpc>
              <a:spcBef>
                <a:spcPts val="0"/>
              </a:spcBef>
              <a:spcAft>
                <a:spcPts val="0"/>
              </a:spcAft>
              <a:buClrTx/>
              <a:buChar char="•"/>
              <a:tabLst>
                <a:tab pos="228600" algn="l"/>
                <a:tab pos="742950" algn="l"/>
                <a:tab pos="1143000" algn="l"/>
                <a:tab pos="1600200" algn="l"/>
                <a:tab pos="2057400" algn="l"/>
              </a:tabLst>
              <a:defRPr sz="2400" baseline="0">
                <a:solidFill>
                  <a:schemeClr val="bg1"/>
                </a:solidFill>
                <a:latin typeface="Comic Sans MS" panose="030F0702030302020204" pitchFamily="66" charset="0"/>
                <a:ea typeface="微软雅黑" panose="020B0503020204020204" pitchFamily="34" charset="-122"/>
                <a:cs typeface="+mn-cs"/>
              </a:defRPr>
            </a:lvl3pPr>
            <a:lvl4pPr marL="1600200" indent="-228600" algn="l" rtl="0" eaLnBrk="0" fontAlgn="base" hangingPunct="0">
              <a:lnSpc>
                <a:spcPct val="125000"/>
              </a:lnSpc>
              <a:spcBef>
                <a:spcPts val="0"/>
              </a:spcBef>
              <a:spcAft>
                <a:spcPts val="0"/>
              </a:spcAft>
              <a:buClrTx/>
              <a:buFont typeface="Arial" panose="020B0604020202020204" pitchFamily="34" charset="0"/>
              <a:buChar char="−"/>
              <a:tabLst>
                <a:tab pos="228600" algn="l"/>
                <a:tab pos="742950" algn="l"/>
                <a:tab pos="1143000" algn="l"/>
                <a:tab pos="1600200" algn="l"/>
                <a:tab pos="2057400" algn="l"/>
              </a:tabLst>
              <a:defRPr sz="2400" baseline="0">
                <a:solidFill>
                  <a:schemeClr val="bg1"/>
                </a:solidFill>
                <a:latin typeface="Comic Sans MS" panose="030F0702030302020204" pitchFamily="66" charset="0"/>
                <a:ea typeface="微软雅黑" panose="020B0503020204020204" pitchFamily="34" charset="-122"/>
                <a:cs typeface="+mn-cs"/>
              </a:defRPr>
            </a:lvl4pPr>
            <a:lvl5pPr marL="2057400" indent="-228600" algn="l" rtl="0" eaLnBrk="0" fontAlgn="base" hangingPunct="0">
              <a:lnSpc>
                <a:spcPct val="125000"/>
              </a:lnSpc>
              <a:spcBef>
                <a:spcPts val="0"/>
              </a:spcBef>
              <a:spcAft>
                <a:spcPts val="0"/>
              </a:spcAft>
              <a:buClrTx/>
              <a:buFont typeface="Arial" panose="020B0604020202020204" pitchFamily="34" charset="0"/>
              <a:buChar char="−"/>
              <a:tabLst>
                <a:tab pos="228600" algn="l"/>
                <a:tab pos="742950" algn="l"/>
                <a:tab pos="1143000" algn="l"/>
                <a:tab pos="1600200" algn="l"/>
                <a:tab pos="2057400" algn="l"/>
              </a:tabLst>
              <a:defRPr sz="2400" baseline="0">
                <a:solidFill>
                  <a:schemeClr val="bg1"/>
                </a:solidFill>
                <a:latin typeface="Comic Sans MS" panose="030F0702030302020204" pitchFamily="66" charset="0"/>
                <a:ea typeface="微软雅黑" panose="020B0503020204020204" pitchFamily="34" charset="-122"/>
                <a:cs typeface="+mn-cs"/>
              </a:defRPr>
            </a:lvl5pPr>
            <a:lvl6pPr marL="25146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6pPr>
            <a:lvl7pPr marL="29718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7pPr>
            <a:lvl8pPr marL="34290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8pPr>
            <a:lvl9pPr marL="38862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9pPr>
          </a:lstStyle>
          <a:p>
            <a:pPr eaLnBrk="1" hangingPunct="1">
              <a:buFont typeface="Wingdings" panose="05000000000000000000" pitchFamily="2" charset="2"/>
              <a:buNone/>
            </a:pPr>
            <a:r>
              <a:rPr lang="en-US" altLang="zh-CN" sz="2400" u="sng" kern="0" dirty="0">
                <a:solidFill>
                  <a:srgbClr val="FF0000"/>
                </a:solidFill>
              </a:rPr>
              <a:t>TCP service:</a:t>
            </a:r>
            <a:endParaRPr lang="en-US" altLang="zh-CN" sz="2400" kern="0" dirty="0"/>
          </a:p>
          <a:p>
            <a:pPr eaLnBrk="1" hangingPunct="1"/>
            <a:r>
              <a:rPr lang="en-US" altLang="zh-CN" sz="2000" i="1" kern="0" dirty="0">
                <a:solidFill>
                  <a:schemeClr val="folHlink"/>
                </a:solidFill>
              </a:rPr>
              <a:t>connection-oriented</a:t>
            </a:r>
            <a:r>
              <a:rPr lang="en-US" altLang="zh-CN" sz="2000" b="0" i="1" kern="0" dirty="0">
                <a:solidFill>
                  <a:schemeClr val="tx1"/>
                </a:solidFill>
              </a:rPr>
              <a:t>: setup required between client, server</a:t>
            </a:r>
          </a:p>
          <a:p>
            <a:pPr eaLnBrk="1" hangingPunct="1"/>
            <a:r>
              <a:rPr lang="en-US" altLang="zh-CN" sz="2000" i="1" kern="0" dirty="0">
                <a:solidFill>
                  <a:schemeClr val="folHlink"/>
                </a:solidFill>
              </a:rPr>
              <a:t>reliable transport</a:t>
            </a:r>
            <a:r>
              <a:rPr lang="en-US" altLang="zh-CN" sz="2000" b="0" i="1" kern="0" dirty="0">
                <a:solidFill>
                  <a:schemeClr val="tx1"/>
                </a:solidFill>
              </a:rPr>
              <a:t> between sending and receiving process</a:t>
            </a:r>
          </a:p>
          <a:p>
            <a:pPr eaLnBrk="1" hangingPunct="1"/>
            <a:r>
              <a:rPr lang="en-US" altLang="zh-CN" sz="2000" i="1" kern="0" dirty="0">
                <a:solidFill>
                  <a:schemeClr val="folHlink"/>
                </a:solidFill>
              </a:rPr>
              <a:t>flow control:</a:t>
            </a:r>
            <a:r>
              <a:rPr lang="en-US" altLang="zh-CN" sz="2000" kern="0" dirty="0"/>
              <a:t> </a:t>
            </a:r>
            <a:r>
              <a:rPr lang="en-US" altLang="zh-CN" sz="2000" b="0" i="1" kern="0" dirty="0">
                <a:solidFill>
                  <a:schemeClr val="tx1"/>
                </a:solidFill>
              </a:rPr>
              <a:t>sender won’t overwhelm receiver</a:t>
            </a:r>
          </a:p>
          <a:p>
            <a:pPr eaLnBrk="1" hangingPunct="1"/>
            <a:r>
              <a:rPr lang="en-US" altLang="zh-CN" sz="2000" i="1" kern="0" dirty="0">
                <a:solidFill>
                  <a:schemeClr val="folHlink"/>
                </a:solidFill>
              </a:rPr>
              <a:t>congestion control:</a:t>
            </a:r>
            <a:r>
              <a:rPr lang="en-US" altLang="zh-CN" sz="2000" kern="0" dirty="0"/>
              <a:t> </a:t>
            </a:r>
            <a:r>
              <a:rPr lang="en-US" altLang="zh-CN" sz="2000" b="0" i="1" kern="0" dirty="0">
                <a:solidFill>
                  <a:schemeClr val="tx1"/>
                </a:solidFill>
              </a:rPr>
              <a:t>throttle sender when network overloaded</a:t>
            </a:r>
          </a:p>
          <a:p>
            <a:pPr eaLnBrk="1" hangingPunct="1"/>
            <a:r>
              <a:rPr lang="en-US" altLang="zh-CN" sz="2000" i="1" kern="0" dirty="0">
                <a:solidFill>
                  <a:schemeClr val="folHlink"/>
                </a:solidFill>
              </a:rPr>
              <a:t>does not providing:</a:t>
            </a:r>
            <a:r>
              <a:rPr lang="en-US" altLang="zh-CN" sz="2000" kern="0" dirty="0"/>
              <a:t> </a:t>
            </a:r>
            <a:r>
              <a:rPr lang="en-US" altLang="zh-CN" sz="2000" b="0" i="1" kern="0" dirty="0">
                <a:solidFill>
                  <a:schemeClr val="tx1"/>
                </a:solidFill>
              </a:rPr>
              <a:t>timing, minimum bandwidth guarantees</a:t>
            </a:r>
          </a:p>
        </p:txBody>
      </p:sp>
      <p:sp>
        <p:nvSpPr>
          <p:cNvPr id="7" name="Rectangle 4">
            <a:extLst>
              <a:ext uri="{FF2B5EF4-FFF2-40B4-BE49-F238E27FC236}">
                <a16:creationId xmlns:a16="http://schemas.microsoft.com/office/drawing/2014/main" id="{B49F4A63-6769-445D-94C0-50A73A584486}"/>
              </a:ext>
            </a:extLst>
          </p:cNvPr>
          <p:cNvSpPr txBox="1">
            <a:spLocks noChangeArrowheads="1"/>
          </p:cNvSpPr>
          <p:nvPr/>
        </p:nvSpPr>
        <p:spPr>
          <a:xfrm>
            <a:off x="4656137" y="1179443"/>
            <a:ext cx="3667125" cy="4648200"/>
          </a:xfrm>
          <a:prstGeom prst="rect">
            <a:avLst/>
          </a:prstGeom>
        </p:spPr>
        <p:txBody>
          <a:bodyPr/>
          <a:lstStyle>
            <a:lvl1pPr marL="228600" indent="-228600" algn="l" rtl="0" eaLnBrk="0" fontAlgn="base" hangingPunct="0">
              <a:lnSpc>
                <a:spcPct val="120000"/>
              </a:lnSpc>
              <a:spcBef>
                <a:spcPts val="0"/>
              </a:spcBef>
              <a:spcAft>
                <a:spcPts val="0"/>
              </a:spcAft>
              <a:buClr>
                <a:srgbClr val="2110FC"/>
              </a:buClr>
              <a:buFont typeface="Wingdings" panose="05000000000000000000" pitchFamily="2" charset="2"/>
              <a:buChar char="§"/>
              <a:tabLst>
                <a:tab pos="228600" algn="l"/>
                <a:tab pos="742950" algn="l"/>
                <a:tab pos="1143000" algn="l"/>
                <a:tab pos="1600200" algn="l"/>
                <a:tab pos="2057400" algn="l"/>
              </a:tabLst>
              <a:defRPr sz="3200" baseline="0">
                <a:solidFill>
                  <a:schemeClr val="bg1"/>
                </a:solidFill>
                <a:latin typeface="Arial" panose="020B0604020202020204" pitchFamily="34" charset="0"/>
                <a:ea typeface="微软雅黑" panose="020B0503020204020204" pitchFamily="34" charset="-122"/>
                <a:cs typeface="+mn-cs"/>
              </a:defRPr>
            </a:lvl1pPr>
            <a:lvl2pPr marL="750888" indent="-285750" algn="l" rtl="0" eaLnBrk="0" fontAlgn="base" hangingPunct="0">
              <a:lnSpc>
                <a:spcPct val="120000"/>
              </a:lnSpc>
              <a:spcBef>
                <a:spcPts val="0"/>
              </a:spcBef>
              <a:spcAft>
                <a:spcPts val="0"/>
              </a:spcAft>
              <a:buClr>
                <a:srgbClr val="2110FC"/>
              </a:buClr>
              <a:buFont typeface="Webdings" panose="05030102010509060703" pitchFamily="18" charset="2"/>
              <a:buChar char="4"/>
              <a:tabLst>
                <a:tab pos="228600" algn="l"/>
                <a:tab pos="742950" algn="l"/>
                <a:tab pos="1143000" algn="l"/>
                <a:tab pos="1600200" algn="l"/>
                <a:tab pos="2057400" algn="l"/>
              </a:tabLst>
              <a:defRPr sz="2800" baseline="0">
                <a:solidFill>
                  <a:schemeClr val="bg1"/>
                </a:solidFill>
                <a:latin typeface="Arial" panose="020B0604020202020204" pitchFamily="34" charset="0"/>
                <a:ea typeface="微软雅黑" panose="020B0503020204020204" pitchFamily="34" charset="-122"/>
                <a:cs typeface="+mn-cs"/>
              </a:defRPr>
            </a:lvl2pPr>
            <a:lvl3pPr marL="1143000" indent="-228600" algn="l" rtl="0" eaLnBrk="0" fontAlgn="base" hangingPunct="0">
              <a:lnSpc>
                <a:spcPct val="120000"/>
              </a:lnSpc>
              <a:spcBef>
                <a:spcPts val="0"/>
              </a:spcBef>
              <a:spcAft>
                <a:spcPts val="0"/>
              </a:spcAft>
              <a:buClr>
                <a:srgbClr val="2110FC"/>
              </a:buClr>
              <a:buChar char="•"/>
              <a:tabLst>
                <a:tab pos="228600" algn="l"/>
                <a:tab pos="742950" algn="l"/>
                <a:tab pos="1143000" algn="l"/>
                <a:tab pos="1600200" algn="l"/>
                <a:tab pos="2057400" algn="l"/>
              </a:tabLst>
              <a:defRPr sz="2400" baseline="0">
                <a:solidFill>
                  <a:schemeClr val="bg1"/>
                </a:solidFill>
                <a:latin typeface="Arial" panose="020B0604020202020204" pitchFamily="34" charset="0"/>
                <a:ea typeface="微软雅黑" panose="020B0503020204020204" pitchFamily="34" charset="-122"/>
                <a:cs typeface="+mn-cs"/>
              </a:defRPr>
            </a:lvl3pPr>
            <a:lvl4pPr marL="1600200" indent="-228600" algn="l" rtl="0" eaLnBrk="0" fontAlgn="base" hangingPunct="0">
              <a:lnSpc>
                <a:spcPct val="120000"/>
              </a:lnSpc>
              <a:spcBef>
                <a:spcPts val="0"/>
              </a:spcBef>
              <a:spcAft>
                <a:spcPts val="0"/>
              </a:spcAft>
              <a:buClr>
                <a:srgbClr val="2110FC"/>
              </a:buClr>
              <a:buFont typeface="Arial" panose="020B0604020202020204" pitchFamily="34" charset="0"/>
              <a:buChar char="−"/>
              <a:tabLst>
                <a:tab pos="228600" algn="l"/>
                <a:tab pos="742950" algn="l"/>
                <a:tab pos="1143000" algn="l"/>
                <a:tab pos="1600200" algn="l"/>
                <a:tab pos="2057400" algn="l"/>
              </a:tabLst>
              <a:defRPr sz="2400" baseline="0">
                <a:solidFill>
                  <a:schemeClr val="bg1"/>
                </a:solidFill>
                <a:latin typeface="Arial" panose="020B0604020202020204" pitchFamily="34" charset="0"/>
                <a:ea typeface="微软雅黑" panose="020B0503020204020204" pitchFamily="34" charset="-122"/>
                <a:cs typeface="+mn-cs"/>
              </a:defRPr>
            </a:lvl4pPr>
            <a:lvl5pPr marL="2057400" indent="-228600" algn="l" rtl="0" eaLnBrk="0" fontAlgn="base" hangingPunct="0">
              <a:lnSpc>
                <a:spcPct val="120000"/>
              </a:lnSpc>
              <a:spcBef>
                <a:spcPts val="0"/>
              </a:spcBef>
              <a:spcAft>
                <a:spcPts val="0"/>
              </a:spcAft>
              <a:buClr>
                <a:srgbClr val="2110FC"/>
              </a:buClr>
              <a:buFont typeface="Arial" panose="020B0604020202020204" pitchFamily="34" charset="0"/>
              <a:buChar char="−"/>
              <a:tabLst>
                <a:tab pos="228600" algn="l"/>
                <a:tab pos="742950" algn="l"/>
                <a:tab pos="1143000" algn="l"/>
                <a:tab pos="1600200" algn="l"/>
                <a:tab pos="2057400" algn="l"/>
              </a:tabLst>
              <a:defRPr sz="2400" baseline="0">
                <a:solidFill>
                  <a:schemeClr val="bg1"/>
                </a:solidFill>
                <a:latin typeface="Arial" panose="020B0604020202020204" pitchFamily="34" charset="0"/>
                <a:ea typeface="微软雅黑" panose="020B0503020204020204" pitchFamily="34" charset="-122"/>
                <a:cs typeface="+mn-cs"/>
              </a:defRPr>
            </a:lvl5pPr>
            <a:lvl6pPr marL="25146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6pPr>
            <a:lvl7pPr marL="29718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7pPr>
            <a:lvl8pPr marL="34290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8pPr>
            <a:lvl9pPr marL="38862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9pPr>
          </a:lstStyle>
          <a:p>
            <a:pPr eaLnBrk="1" hangingPunct="1">
              <a:buFont typeface="Wingdings" panose="05000000000000000000" pitchFamily="2" charset="2"/>
              <a:buNone/>
            </a:pPr>
            <a:r>
              <a:rPr lang="en-US" altLang="zh-CN" sz="2400" u="sng" kern="0" dirty="0">
                <a:solidFill>
                  <a:srgbClr val="FF0000"/>
                </a:solidFill>
                <a:latin typeface="Comic Sans MS" panose="030F0702030302020204" pitchFamily="66" charset="0"/>
              </a:rPr>
              <a:t>UDP service:</a:t>
            </a:r>
            <a:endParaRPr lang="en-US" altLang="zh-CN" sz="2400" kern="0" dirty="0">
              <a:latin typeface="Comic Sans MS" panose="030F0702030302020204" pitchFamily="66" charset="0"/>
            </a:endParaRPr>
          </a:p>
          <a:p>
            <a:pPr eaLnBrk="1" hangingPunct="1">
              <a:lnSpc>
                <a:spcPct val="125000"/>
              </a:lnSpc>
              <a:buClrTx/>
              <a:buFont typeface="Wingdings" panose="05000000000000000000" pitchFamily="2" charset="2"/>
              <a:buChar char="p"/>
              <a:tabLst>
                <a:tab pos="360363" algn="l"/>
                <a:tab pos="742950" algn="l"/>
                <a:tab pos="1143000" algn="l"/>
                <a:tab pos="1600200" algn="l"/>
                <a:tab pos="2057400" algn="l"/>
              </a:tabLst>
            </a:pPr>
            <a:r>
              <a:rPr lang="en-US" altLang="zh-CN" sz="2000" b="0" i="1" kern="0" dirty="0">
                <a:solidFill>
                  <a:schemeClr val="tx1"/>
                </a:solidFill>
                <a:latin typeface="Comic Sans MS" panose="030F0702030302020204" pitchFamily="66" charset="0"/>
              </a:rPr>
              <a:t>unreliable data transfer between sending and receiving process</a:t>
            </a:r>
          </a:p>
          <a:p>
            <a:pPr eaLnBrk="1" hangingPunct="1">
              <a:lnSpc>
                <a:spcPct val="125000"/>
              </a:lnSpc>
              <a:buClrTx/>
              <a:buFont typeface="Wingdings" panose="05000000000000000000" pitchFamily="2" charset="2"/>
              <a:buChar char="p"/>
              <a:tabLst>
                <a:tab pos="360363" algn="l"/>
                <a:tab pos="742950" algn="l"/>
                <a:tab pos="1143000" algn="l"/>
                <a:tab pos="1600200" algn="l"/>
                <a:tab pos="2057400" algn="l"/>
              </a:tabLst>
            </a:pPr>
            <a:r>
              <a:rPr lang="en-US" altLang="zh-CN" sz="2000" b="0" i="1" kern="0" dirty="0">
                <a:solidFill>
                  <a:schemeClr val="tx1"/>
                </a:solidFill>
                <a:latin typeface="Comic Sans MS" panose="030F0702030302020204" pitchFamily="66" charset="0"/>
              </a:rPr>
              <a:t>does not provide: connection setup, reliability, flow control, congestion control, timing, or bandwidth guarantee </a:t>
            </a:r>
          </a:p>
          <a:p>
            <a:pPr eaLnBrk="1" hangingPunct="1"/>
            <a:endParaRPr lang="en-US" altLang="zh-CN" sz="2000" b="0" kern="0" dirty="0">
              <a:solidFill>
                <a:schemeClr val="tx1"/>
              </a:solidFill>
              <a:latin typeface="Comic Sans MS" panose="030F0702030302020204" pitchFamily="66" charset="0"/>
            </a:endParaRPr>
          </a:p>
          <a:p>
            <a:pPr eaLnBrk="1" hangingPunct="1">
              <a:buFont typeface="Wingdings" panose="05000000000000000000" pitchFamily="2" charset="2"/>
              <a:buNone/>
            </a:pPr>
            <a:r>
              <a:rPr lang="en-US" altLang="zh-CN" sz="2000" u="sng" kern="0" dirty="0">
                <a:solidFill>
                  <a:srgbClr val="FF0000"/>
                </a:solidFill>
                <a:latin typeface="Comic Sans MS" panose="030F0702030302020204" pitchFamily="66" charset="0"/>
              </a:rPr>
              <a:t>Q:</a:t>
            </a:r>
            <a:r>
              <a:rPr lang="en-US" altLang="zh-CN" sz="2000" kern="0" dirty="0">
                <a:latin typeface="Comic Sans MS" panose="030F0702030302020204" pitchFamily="66" charset="0"/>
              </a:rPr>
              <a:t> </a:t>
            </a:r>
            <a:r>
              <a:rPr lang="en-US" altLang="zh-CN" sz="2000" b="0" kern="0" dirty="0">
                <a:solidFill>
                  <a:schemeClr val="tx1"/>
                </a:solidFill>
                <a:latin typeface="Comic Sans MS" panose="030F0702030302020204" pitchFamily="66" charset="0"/>
              </a:rPr>
              <a:t>why bother?  Why is there a UDP?</a:t>
            </a:r>
          </a:p>
        </p:txBody>
      </p:sp>
    </p:spTree>
    <p:extLst>
      <p:ext uri="{BB962C8B-B14F-4D97-AF65-F5344CB8AC3E}">
        <p14:creationId xmlns:p14="http://schemas.microsoft.com/office/powerpoint/2010/main" val="1640255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DB2B68-081A-4BFB-9981-ADC1B5E539EB}"/>
              </a:ext>
            </a:extLst>
          </p:cNvPr>
          <p:cNvSpPr>
            <a:spLocks noGrp="1"/>
          </p:cNvSpPr>
          <p:nvPr>
            <p:ph type="title"/>
          </p:nvPr>
        </p:nvSpPr>
        <p:spPr/>
        <p:txBody>
          <a:bodyPr/>
          <a:lstStyle/>
          <a:p>
            <a:r>
              <a:rPr lang="en-US" altLang="zh-CN" sz="3600" dirty="0"/>
              <a:t>Internet</a:t>
            </a:r>
            <a:r>
              <a:rPr lang="zh-CN" altLang="en-US" sz="3600" dirty="0"/>
              <a:t>应用通常使用的传输层协议</a:t>
            </a:r>
          </a:p>
        </p:txBody>
      </p:sp>
      <p:sp>
        <p:nvSpPr>
          <p:cNvPr id="4" name="Text Box 3">
            <a:extLst>
              <a:ext uri="{FF2B5EF4-FFF2-40B4-BE49-F238E27FC236}">
                <a16:creationId xmlns:a16="http://schemas.microsoft.com/office/drawing/2014/main" id="{6C1111CF-7F29-482A-8C0D-3E5EA08F7B0E}"/>
              </a:ext>
            </a:extLst>
          </p:cNvPr>
          <p:cNvSpPr txBox="1">
            <a:spLocks noChangeArrowheads="1"/>
          </p:cNvSpPr>
          <p:nvPr/>
        </p:nvSpPr>
        <p:spPr bwMode="auto">
          <a:xfrm>
            <a:off x="737706" y="1739900"/>
            <a:ext cx="1980094"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r">
              <a:spcBef>
                <a:spcPct val="0"/>
              </a:spcBef>
              <a:buClrTx/>
              <a:buSzTx/>
              <a:buFontTx/>
              <a:buNone/>
            </a:pPr>
            <a:r>
              <a:rPr lang="zh-CN" altLang="en-US" sz="2400" b="1" u="sng">
                <a:solidFill>
                  <a:srgbClr val="000000"/>
                </a:solidFill>
                <a:latin typeface="Comic Sans MS" panose="030F0702030302020204" pitchFamily="66" charset="0"/>
                <a:ea typeface="微软雅黑" panose="020B0503020204020204" pitchFamily="34" charset="-122"/>
              </a:rPr>
              <a:t>应用</a:t>
            </a:r>
            <a:endParaRPr lang="zh-CN" altLang="en-US" sz="2000" b="1">
              <a:solidFill>
                <a:srgbClr val="000000"/>
              </a:solidFill>
              <a:latin typeface="Comic Sans MS" panose="030F0702030302020204" pitchFamily="66" charset="0"/>
              <a:ea typeface="微软雅黑" panose="020B0503020204020204" pitchFamily="34" charset="-122"/>
            </a:endParaRPr>
          </a:p>
          <a:p>
            <a:pPr algn="r">
              <a:spcBef>
                <a:spcPct val="0"/>
              </a:spcBef>
              <a:buClrTx/>
              <a:buSzTx/>
              <a:buFontTx/>
              <a:buNone/>
            </a:pPr>
            <a:endParaRPr lang="zh-CN" altLang="en-US" sz="2000" b="1">
              <a:solidFill>
                <a:srgbClr val="000000"/>
              </a:solidFill>
              <a:latin typeface="Comic Sans MS" panose="030F0702030302020204" pitchFamily="66" charset="0"/>
              <a:ea typeface="微软雅黑" panose="020B0503020204020204" pitchFamily="34" charset="-122"/>
            </a:endParaRPr>
          </a:p>
          <a:p>
            <a:pPr algn="r">
              <a:spcBef>
                <a:spcPct val="0"/>
              </a:spcBef>
              <a:buClrTx/>
              <a:buSzTx/>
              <a:buFontTx/>
              <a:buNone/>
            </a:pPr>
            <a:r>
              <a:rPr lang="en-US" altLang="zh-CN" sz="2000" b="1">
                <a:solidFill>
                  <a:srgbClr val="000000"/>
                </a:solidFill>
                <a:latin typeface="Comic Sans MS" panose="030F0702030302020204" pitchFamily="66" charset="0"/>
                <a:ea typeface="微软雅黑" panose="020B0503020204020204" pitchFamily="34" charset="-122"/>
              </a:rPr>
              <a:t>e-mail</a:t>
            </a:r>
          </a:p>
          <a:p>
            <a:pPr algn="r">
              <a:spcBef>
                <a:spcPct val="0"/>
              </a:spcBef>
              <a:buClrTx/>
              <a:buSzTx/>
              <a:buFontTx/>
              <a:buNone/>
            </a:pPr>
            <a:r>
              <a:rPr lang="zh-CN" altLang="en-US" sz="2000" b="1">
                <a:solidFill>
                  <a:srgbClr val="000000"/>
                </a:solidFill>
                <a:latin typeface="Comic Sans MS" panose="030F0702030302020204" pitchFamily="66" charset="0"/>
                <a:ea typeface="微软雅黑" panose="020B0503020204020204" pitchFamily="34" charset="-122"/>
              </a:rPr>
              <a:t>远程登陆</a:t>
            </a:r>
          </a:p>
          <a:p>
            <a:pPr algn="r">
              <a:spcBef>
                <a:spcPct val="0"/>
              </a:spcBef>
              <a:buClrTx/>
              <a:buSzTx/>
              <a:buFontTx/>
              <a:buNone/>
            </a:pPr>
            <a:r>
              <a:rPr lang="zh-CN" altLang="en-US" sz="2000" b="1">
                <a:solidFill>
                  <a:srgbClr val="000000"/>
                </a:solidFill>
                <a:latin typeface="Comic Sans MS" panose="030F0702030302020204" pitchFamily="66" charset="0"/>
                <a:ea typeface="微软雅黑" panose="020B0503020204020204" pitchFamily="34" charset="-122"/>
              </a:rPr>
              <a:t>万维网</a:t>
            </a:r>
            <a:r>
              <a:rPr lang="en-US" altLang="zh-CN" sz="2000" b="1">
                <a:solidFill>
                  <a:srgbClr val="000000"/>
                </a:solidFill>
                <a:latin typeface="Comic Sans MS" panose="030F0702030302020204" pitchFamily="66" charset="0"/>
                <a:ea typeface="微软雅黑" panose="020B0503020204020204" pitchFamily="34" charset="-122"/>
              </a:rPr>
              <a:t>(Web) </a:t>
            </a:r>
          </a:p>
          <a:p>
            <a:pPr algn="r">
              <a:spcBef>
                <a:spcPct val="0"/>
              </a:spcBef>
              <a:buClrTx/>
              <a:buSzTx/>
              <a:buFontTx/>
              <a:buNone/>
            </a:pPr>
            <a:r>
              <a:rPr lang="zh-CN" altLang="en-US" sz="2000" b="1">
                <a:solidFill>
                  <a:srgbClr val="000000"/>
                </a:solidFill>
                <a:latin typeface="Comic Sans MS" panose="030F0702030302020204" pitchFamily="66" charset="0"/>
                <a:ea typeface="微软雅黑" panose="020B0503020204020204" pitchFamily="34" charset="-122"/>
              </a:rPr>
              <a:t>文件传输</a:t>
            </a:r>
          </a:p>
          <a:p>
            <a:pPr algn="r">
              <a:spcBef>
                <a:spcPct val="0"/>
              </a:spcBef>
              <a:buClrTx/>
              <a:buSzTx/>
              <a:buFontTx/>
              <a:buNone/>
            </a:pPr>
            <a:r>
              <a:rPr lang="zh-CN" altLang="en-US" sz="2000" b="1">
                <a:solidFill>
                  <a:srgbClr val="000000"/>
                </a:solidFill>
                <a:latin typeface="Comic Sans MS" panose="030F0702030302020204" pitchFamily="66" charset="0"/>
                <a:ea typeface="微软雅黑" panose="020B0503020204020204" pitchFamily="34" charset="-122"/>
              </a:rPr>
              <a:t>流媒体</a:t>
            </a:r>
          </a:p>
          <a:p>
            <a:pPr algn="r">
              <a:spcBef>
                <a:spcPct val="0"/>
              </a:spcBef>
              <a:buClrTx/>
              <a:buSzTx/>
              <a:buFontTx/>
              <a:buNone/>
            </a:pPr>
            <a:endParaRPr lang="zh-CN" altLang="en-US" sz="2000" b="1">
              <a:solidFill>
                <a:srgbClr val="000000"/>
              </a:solidFill>
              <a:latin typeface="Comic Sans MS" panose="030F0702030302020204" pitchFamily="66" charset="0"/>
              <a:ea typeface="微软雅黑" panose="020B0503020204020204" pitchFamily="34" charset="-122"/>
            </a:endParaRPr>
          </a:p>
          <a:p>
            <a:pPr algn="r">
              <a:spcBef>
                <a:spcPct val="0"/>
              </a:spcBef>
              <a:buClrTx/>
              <a:buSzTx/>
              <a:buFontTx/>
              <a:buNone/>
            </a:pPr>
            <a:r>
              <a:rPr lang="zh-CN" altLang="en-US" sz="2000" b="1">
                <a:solidFill>
                  <a:srgbClr val="000000"/>
                </a:solidFill>
                <a:latin typeface="Comic Sans MS" panose="030F0702030302020204" pitchFamily="66" charset="0"/>
                <a:ea typeface="微软雅黑" panose="020B0503020204020204" pitchFamily="34" charset="-122"/>
              </a:rPr>
              <a:t>远程文件服务器</a:t>
            </a:r>
          </a:p>
          <a:p>
            <a:pPr algn="r">
              <a:spcBef>
                <a:spcPct val="0"/>
              </a:spcBef>
              <a:buClrTx/>
              <a:buSzTx/>
              <a:buFontTx/>
              <a:buNone/>
            </a:pPr>
            <a:r>
              <a:rPr lang="en-US" altLang="zh-CN" sz="2000" b="1">
                <a:solidFill>
                  <a:srgbClr val="000000"/>
                </a:solidFill>
                <a:latin typeface="Comic Sans MS" panose="030F0702030302020204" pitchFamily="66" charset="0"/>
                <a:ea typeface="微软雅黑" panose="020B0503020204020204" pitchFamily="34" charset="-122"/>
              </a:rPr>
              <a:t>IP</a:t>
            </a:r>
            <a:r>
              <a:rPr lang="zh-CN" altLang="en-US" sz="2000" b="1">
                <a:solidFill>
                  <a:srgbClr val="000000"/>
                </a:solidFill>
                <a:latin typeface="Comic Sans MS" panose="030F0702030302020204" pitchFamily="66" charset="0"/>
                <a:ea typeface="微软雅黑" panose="020B0503020204020204" pitchFamily="34" charset="-122"/>
              </a:rPr>
              <a:t>电话</a:t>
            </a:r>
          </a:p>
          <a:p>
            <a:pPr algn="r">
              <a:spcBef>
                <a:spcPct val="0"/>
              </a:spcBef>
              <a:buClrTx/>
              <a:buSzTx/>
              <a:buFontTx/>
              <a:buNone/>
            </a:pPr>
            <a:endParaRPr lang="en-US" altLang="zh-CN" sz="2400" b="1">
              <a:solidFill>
                <a:srgbClr val="000000"/>
              </a:solidFill>
              <a:latin typeface="Comic Sans MS" panose="030F0702030302020204" pitchFamily="66" charset="0"/>
              <a:ea typeface="微软雅黑" panose="020B0503020204020204" pitchFamily="34" charset="-122"/>
            </a:endParaRPr>
          </a:p>
        </p:txBody>
      </p:sp>
      <p:sp>
        <p:nvSpPr>
          <p:cNvPr id="5" name="Text Box 4">
            <a:extLst>
              <a:ext uri="{FF2B5EF4-FFF2-40B4-BE49-F238E27FC236}">
                <a16:creationId xmlns:a16="http://schemas.microsoft.com/office/drawing/2014/main" id="{AB1615CA-57E9-45C7-9052-2495CD40DA11}"/>
              </a:ext>
            </a:extLst>
          </p:cNvPr>
          <p:cNvSpPr txBox="1">
            <a:spLocks noChangeArrowheads="1"/>
          </p:cNvSpPr>
          <p:nvPr/>
        </p:nvSpPr>
        <p:spPr bwMode="auto">
          <a:xfrm>
            <a:off x="2897187" y="1371600"/>
            <a:ext cx="2670924"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endParaRPr lang="en-US" altLang="zh-CN" sz="2400" b="1" u="sng">
              <a:solidFill>
                <a:srgbClr val="000000"/>
              </a:solidFill>
              <a:latin typeface="Comic Sans MS" panose="030F0702030302020204" pitchFamily="66" charset="0"/>
              <a:ea typeface="微软雅黑" panose="020B0503020204020204" pitchFamily="34" charset="-122"/>
            </a:endParaRPr>
          </a:p>
          <a:p>
            <a:pPr>
              <a:spcBef>
                <a:spcPct val="0"/>
              </a:spcBef>
              <a:buClrTx/>
              <a:buSzTx/>
              <a:buFontTx/>
              <a:buNone/>
            </a:pPr>
            <a:r>
              <a:rPr lang="zh-CN" altLang="en-US" sz="2400" b="1" u="sng">
                <a:solidFill>
                  <a:srgbClr val="000000"/>
                </a:solidFill>
                <a:latin typeface="Comic Sans MS" panose="030F0702030302020204" pitchFamily="66" charset="0"/>
                <a:ea typeface="微软雅黑" panose="020B0503020204020204" pitchFamily="34" charset="-122"/>
              </a:rPr>
              <a:t>应用层协议</a:t>
            </a:r>
            <a:endParaRPr lang="zh-CN" altLang="en-US" sz="2000" b="1">
              <a:solidFill>
                <a:srgbClr val="000000"/>
              </a:solidFill>
              <a:latin typeface="Comic Sans MS" panose="030F0702030302020204" pitchFamily="66" charset="0"/>
              <a:ea typeface="微软雅黑" panose="020B0503020204020204" pitchFamily="34" charset="-122"/>
            </a:endParaRPr>
          </a:p>
          <a:p>
            <a:pPr>
              <a:spcBef>
                <a:spcPct val="0"/>
              </a:spcBef>
              <a:buClrTx/>
              <a:buSzTx/>
              <a:buFontTx/>
              <a:buNone/>
            </a:pPr>
            <a:endParaRPr lang="zh-CN" altLang="en-US" sz="2000" b="1">
              <a:solidFill>
                <a:srgbClr val="000000"/>
              </a:solidFill>
              <a:latin typeface="Comic Sans MS" panose="030F0702030302020204" pitchFamily="66" charset="0"/>
              <a:ea typeface="微软雅黑" panose="020B0503020204020204" pitchFamily="34" charset="-122"/>
            </a:endParaRPr>
          </a:p>
          <a:p>
            <a:pPr>
              <a:spcBef>
                <a:spcPct val="0"/>
              </a:spcBef>
              <a:buClrTx/>
              <a:buSzTx/>
              <a:buFontTx/>
              <a:buNone/>
            </a:pPr>
            <a:r>
              <a:rPr lang="en-US" altLang="zh-CN" sz="2000" b="1">
                <a:solidFill>
                  <a:srgbClr val="000000"/>
                </a:solidFill>
                <a:latin typeface="Comic Sans MS" panose="030F0702030302020204" pitchFamily="66" charset="0"/>
                <a:ea typeface="微软雅黑" panose="020B0503020204020204" pitchFamily="34" charset="-122"/>
              </a:rPr>
              <a:t>smtp [RFC 821]</a:t>
            </a:r>
          </a:p>
          <a:p>
            <a:pPr>
              <a:spcBef>
                <a:spcPct val="0"/>
              </a:spcBef>
              <a:buClrTx/>
              <a:buSzTx/>
              <a:buFontTx/>
              <a:buNone/>
            </a:pPr>
            <a:r>
              <a:rPr lang="en-US" altLang="zh-CN" sz="2000" b="1">
                <a:solidFill>
                  <a:srgbClr val="000000"/>
                </a:solidFill>
                <a:latin typeface="Comic Sans MS" panose="030F0702030302020204" pitchFamily="66" charset="0"/>
                <a:ea typeface="微软雅黑" panose="020B0503020204020204" pitchFamily="34" charset="-122"/>
              </a:rPr>
              <a:t>telnet [RFC 854]</a:t>
            </a:r>
          </a:p>
          <a:p>
            <a:pPr>
              <a:spcBef>
                <a:spcPct val="0"/>
              </a:spcBef>
              <a:buClrTx/>
              <a:buSzTx/>
              <a:buFontTx/>
              <a:buNone/>
            </a:pPr>
            <a:r>
              <a:rPr lang="en-US" altLang="zh-CN" sz="2000" b="1">
                <a:solidFill>
                  <a:srgbClr val="000000"/>
                </a:solidFill>
                <a:latin typeface="Comic Sans MS" panose="030F0702030302020204" pitchFamily="66" charset="0"/>
                <a:ea typeface="微软雅黑" panose="020B0503020204020204" pitchFamily="34" charset="-122"/>
              </a:rPr>
              <a:t>http [RFC 2068]</a:t>
            </a:r>
          </a:p>
          <a:p>
            <a:pPr>
              <a:spcBef>
                <a:spcPct val="0"/>
              </a:spcBef>
              <a:buClrTx/>
              <a:buSzTx/>
              <a:buFontTx/>
              <a:buNone/>
            </a:pPr>
            <a:r>
              <a:rPr lang="en-US" altLang="zh-CN" sz="2000" b="1">
                <a:solidFill>
                  <a:srgbClr val="000000"/>
                </a:solidFill>
                <a:latin typeface="Comic Sans MS" panose="030F0702030302020204" pitchFamily="66" charset="0"/>
                <a:ea typeface="微软雅黑" panose="020B0503020204020204" pitchFamily="34" charset="-122"/>
              </a:rPr>
              <a:t>ftp [RFC 959]</a:t>
            </a:r>
          </a:p>
          <a:p>
            <a:pPr>
              <a:spcBef>
                <a:spcPct val="0"/>
              </a:spcBef>
              <a:buClrTx/>
              <a:buSzTx/>
              <a:buFontTx/>
              <a:buNone/>
            </a:pPr>
            <a:r>
              <a:rPr lang="zh-CN" altLang="en-US" sz="2000" b="1">
                <a:solidFill>
                  <a:srgbClr val="000000"/>
                </a:solidFill>
                <a:latin typeface="Comic Sans MS" panose="030F0702030302020204" pitchFamily="66" charset="0"/>
                <a:ea typeface="微软雅黑" panose="020B0503020204020204" pitchFamily="34" charset="-122"/>
              </a:rPr>
              <a:t>专有协议</a:t>
            </a:r>
          </a:p>
          <a:p>
            <a:pPr>
              <a:spcBef>
                <a:spcPct val="0"/>
              </a:spcBef>
              <a:buClrTx/>
              <a:buSzTx/>
              <a:buFontTx/>
              <a:buNone/>
            </a:pPr>
            <a:r>
              <a:rPr lang="en-US" altLang="zh-CN" sz="2000" b="1">
                <a:solidFill>
                  <a:srgbClr val="000000"/>
                </a:solidFill>
                <a:latin typeface="Comic Sans MS" panose="030F0702030302020204" pitchFamily="66" charset="0"/>
                <a:ea typeface="微软雅黑" panose="020B0503020204020204" pitchFamily="34" charset="-122"/>
              </a:rPr>
              <a:t>(e.g. RealNetworks)</a:t>
            </a:r>
          </a:p>
          <a:p>
            <a:pPr>
              <a:spcBef>
                <a:spcPct val="0"/>
              </a:spcBef>
              <a:buClrTx/>
              <a:buSzTx/>
              <a:buFontTx/>
              <a:buNone/>
            </a:pPr>
            <a:r>
              <a:rPr lang="en-US" altLang="zh-CN" sz="2000" b="1">
                <a:solidFill>
                  <a:srgbClr val="000000"/>
                </a:solidFill>
                <a:latin typeface="Comic Sans MS" panose="030F0702030302020204" pitchFamily="66" charset="0"/>
                <a:ea typeface="微软雅黑" panose="020B0503020204020204" pitchFamily="34" charset="-122"/>
              </a:rPr>
              <a:t>NSF</a:t>
            </a:r>
          </a:p>
          <a:p>
            <a:pPr>
              <a:spcBef>
                <a:spcPct val="0"/>
              </a:spcBef>
              <a:buClrTx/>
              <a:buSzTx/>
              <a:buFontTx/>
              <a:buNone/>
            </a:pPr>
            <a:r>
              <a:rPr lang="zh-CN" altLang="en-US" sz="2000" b="1">
                <a:solidFill>
                  <a:srgbClr val="000000"/>
                </a:solidFill>
                <a:latin typeface="Comic Sans MS" panose="030F0702030302020204" pitchFamily="66" charset="0"/>
                <a:ea typeface="微软雅黑" panose="020B0503020204020204" pitchFamily="34" charset="-122"/>
              </a:rPr>
              <a:t>专有协议</a:t>
            </a:r>
          </a:p>
          <a:p>
            <a:pPr>
              <a:spcBef>
                <a:spcPct val="0"/>
              </a:spcBef>
              <a:buClrTx/>
              <a:buSzTx/>
              <a:buFontTx/>
              <a:buNone/>
            </a:pPr>
            <a:r>
              <a:rPr lang="en-US" altLang="zh-CN" sz="2000" b="1">
                <a:solidFill>
                  <a:srgbClr val="000000"/>
                </a:solidFill>
                <a:latin typeface="Comic Sans MS" panose="030F0702030302020204" pitchFamily="66" charset="0"/>
                <a:ea typeface="微软雅黑" panose="020B0503020204020204" pitchFamily="34" charset="-122"/>
              </a:rPr>
              <a:t>(e.g., Vocaltec)</a:t>
            </a:r>
          </a:p>
        </p:txBody>
      </p:sp>
      <p:sp>
        <p:nvSpPr>
          <p:cNvPr id="6" name="Text Box 5">
            <a:extLst>
              <a:ext uri="{FF2B5EF4-FFF2-40B4-BE49-F238E27FC236}">
                <a16:creationId xmlns:a16="http://schemas.microsoft.com/office/drawing/2014/main" id="{1B521C75-552E-431C-BF47-54C1CBC22A4C}"/>
              </a:ext>
            </a:extLst>
          </p:cNvPr>
          <p:cNvSpPr txBox="1">
            <a:spLocks noChangeArrowheads="1"/>
          </p:cNvSpPr>
          <p:nvPr/>
        </p:nvSpPr>
        <p:spPr bwMode="auto">
          <a:xfrm>
            <a:off x="5529262" y="1785937"/>
            <a:ext cx="262413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000" b="1" u="sng">
                <a:solidFill>
                  <a:srgbClr val="000000"/>
                </a:solidFill>
                <a:latin typeface="Comic Sans MS" panose="030F0702030302020204" pitchFamily="66" charset="0"/>
                <a:ea typeface="微软雅黑" panose="020B0503020204020204" pitchFamily="34" charset="-122"/>
              </a:rPr>
              <a:t>所依赖的传输层协议</a:t>
            </a:r>
          </a:p>
          <a:p>
            <a:pPr>
              <a:spcBef>
                <a:spcPct val="0"/>
              </a:spcBef>
              <a:buClrTx/>
              <a:buSzTx/>
              <a:buFontTx/>
              <a:buNone/>
            </a:pPr>
            <a:endParaRPr lang="zh-CN" altLang="en-US" sz="2000" b="1">
              <a:solidFill>
                <a:srgbClr val="000000"/>
              </a:solidFill>
              <a:latin typeface="Comic Sans MS" panose="030F0702030302020204" pitchFamily="66" charset="0"/>
              <a:ea typeface="微软雅黑" panose="020B0503020204020204" pitchFamily="34" charset="-122"/>
            </a:endParaRPr>
          </a:p>
          <a:p>
            <a:pPr>
              <a:spcBef>
                <a:spcPct val="0"/>
              </a:spcBef>
              <a:buClrTx/>
              <a:buSzTx/>
              <a:buFontTx/>
              <a:buNone/>
            </a:pPr>
            <a:r>
              <a:rPr lang="en-US" altLang="zh-CN" sz="2000" b="1">
                <a:solidFill>
                  <a:srgbClr val="000000"/>
                </a:solidFill>
                <a:latin typeface="Comic Sans MS" panose="030F0702030302020204" pitchFamily="66" charset="0"/>
                <a:ea typeface="微软雅黑" panose="020B0503020204020204" pitchFamily="34" charset="-122"/>
              </a:rPr>
              <a:t>TCP</a:t>
            </a:r>
          </a:p>
          <a:p>
            <a:pPr>
              <a:spcBef>
                <a:spcPct val="0"/>
              </a:spcBef>
              <a:buClrTx/>
              <a:buSzTx/>
              <a:buFontTx/>
              <a:buNone/>
            </a:pPr>
            <a:r>
              <a:rPr lang="en-US" altLang="zh-CN" sz="2000" b="1">
                <a:solidFill>
                  <a:srgbClr val="000000"/>
                </a:solidFill>
                <a:latin typeface="Comic Sans MS" panose="030F0702030302020204" pitchFamily="66" charset="0"/>
                <a:ea typeface="微软雅黑" panose="020B0503020204020204" pitchFamily="34" charset="-122"/>
              </a:rPr>
              <a:t>TCP</a:t>
            </a:r>
          </a:p>
          <a:p>
            <a:pPr>
              <a:spcBef>
                <a:spcPct val="0"/>
              </a:spcBef>
              <a:buClrTx/>
              <a:buSzTx/>
              <a:buFontTx/>
              <a:buNone/>
            </a:pPr>
            <a:r>
              <a:rPr lang="en-US" altLang="zh-CN" sz="2000" b="1">
                <a:solidFill>
                  <a:srgbClr val="000000"/>
                </a:solidFill>
                <a:latin typeface="Comic Sans MS" panose="030F0702030302020204" pitchFamily="66" charset="0"/>
                <a:ea typeface="微软雅黑" panose="020B0503020204020204" pitchFamily="34" charset="-122"/>
              </a:rPr>
              <a:t>TCP</a:t>
            </a:r>
          </a:p>
          <a:p>
            <a:pPr>
              <a:spcBef>
                <a:spcPct val="0"/>
              </a:spcBef>
              <a:buClrTx/>
              <a:buSzTx/>
              <a:buFontTx/>
              <a:buNone/>
            </a:pPr>
            <a:r>
              <a:rPr lang="en-US" altLang="zh-CN" sz="2000" b="1">
                <a:solidFill>
                  <a:srgbClr val="000000"/>
                </a:solidFill>
                <a:latin typeface="Comic Sans MS" panose="030F0702030302020204" pitchFamily="66" charset="0"/>
                <a:ea typeface="微软雅黑" panose="020B0503020204020204" pitchFamily="34" charset="-122"/>
              </a:rPr>
              <a:t>TCP</a:t>
            </a:r>
          </a:p>
          <a:p>
            <a:pPr>
              <a:spcBef>
                <a:spcPct val="0"/>
              </a:spcBef>
              <a:buClrTx/>
              <a:buSzTx/>
              <a:buFontTx/>
              <a:buNone/>
            </a:pPr>
            <a:r>
              <a:rPr lang="en-US" altLang="zh-CN" sz="2000" b="1">
                <a:solidFill>
                  <a:srgbClr val="000000"/>
                </a:solidFill>
                <a:latin typeface="Comic Sans MS" panose="030F0702030302020204" pitchFamily="66" charset="0"/>
                <a:ea typeface="微软雅黑" panose="020B0503020204020204" pitchFamily="34" charset="-122"/>
              </a:rPr>
              <a:t>TCP or UDP</a:t>
            </a:r>
          </a:p>
          <a:p>
            <a:pPr>
              <a:spcBef>
                <a:spcPct val="0"/>
              </a:spcBef>
              <a:buClrTx/>
              <a:buSzTx/>
              <a:buFontTx/>
              <a:buNone/>
            </a:pPr>
            <a:endParaRPr lang="en-US" altLang="zh-CN" sz="2000" b="1">
              <a:solidFill>
                <a:srgbClr val="000000"/>
              </a:solidFill>
              <a:latin typeface="Comic Sans MS" panose="030F0702030302020204" pitchFamily="66" charset="0"/>
              <a:ea typeface="微软雅黑" panose="020B0503020204020204" pitchFamily="34" charset="-122"/>
            </a:endParaRPr>
          </a:p>
          <a:p>
            <a:pPr>
              <a:spcBef>
                <a:spcPct val="0"/>
              </a:spcBef>
              <a:buClrTx/>
              <a:buSzTx/>
              <a:buFontTx/>
              <a:buNone/>
            </a:pPr>
            <a:r>
              <a:rPr lang="en-US" altLang="zh-CN" sz="2000" b="1">
                <a:solidFill>
                  <a:srgbClr val="000000"/>
                </a:solidFill>
                <a:latin typeface="Comic Sans MS" panose="030F0702030302020204" pitchFamily="66" charset="0"/>
                <a:ea typeface="微软雅黑" panose="020B0503020204020204" pitchFamily="34" charset="-122"/>
              </a:rPr>
              <a:t>TCP or UDP</a:t>
            </a:r>
          </a:p>
          <a:p>
            <a:pPr>
              <a:spcBef>
                <a:spcPct val="0"/>
              </a:spcBef>
              <a:buClrTx/>
              <a:buSzTx/>
              <a:buFontTx/>
              <a:buNone/>
            </a:pPr>
            <a:r>
              <a:rPr lang="en-US" altLang="zh-CN" sz="2000" b="1">
                <a:solidFill>
                  <a:srgbClr val="000000"/>
                </a:solidFill>
                <a:latin typeface="Comic Sans MS" panose="030F0702030302020204" pitchFamily="66" charset="0"/>
                <a:ea typeface="微软雅黑" panose="020B0503020204020204" pitchFamily="34" charset="-122"/>
              </a:rPr>
              <a:t>typically UDP</a:t>
            </a:r>
          </a:p>
        </p:txBody>
      </p:sp>
      <p:sp>
        <p:nvSpPr>
          <p:cNvPr id="7" name="Line 6">
            <a:extLst>
              <a:ext uri="{FF2B5EF4-FFF2-40B4-BE49-F238E27FC236}">
                <a16:creationId xmlns:a16="http://schemas.microsoft.com/office/drawing/2014/main" id="{D1375E96-5C4A-4B04-A8FF-2AF1472A0A19}"/>
              </a:ext>
            </a:extLst>
          </p:cNvPr>
          <p:cNvSpPr>
            <a:spLocks noChangeShapeType="1"/>
          </p:cNvSpPr>
          <p:nvPr/>
        </p:nvSpPr>
        <p:spPr bwMode="auto">
          <a:xfrm>
            <a:off x="766762" y="2185987"/>
            <a:ext cx="7334250" cy="9525"/>
          </a:xfrm>
          <a:prstGeom prst="line">
            <a:avLst/>
          </a:prstGeom>
          <a:noFill/>
          <a:ln w="28575">
            <a:solidFill>
              <a:srgbClr val="FFCF01"/>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 name="Line 7">
            <a:extLst>
              <a:ext uri="{FF2B5EF4-FFF2-40B4-BE49-F238E27FC236}">
                <a16:creationId xmlns:a16="http://schemas.microsoft.com/office/drawing/2014/main" id="{62E2BEAA-D53A-4847-B973-AE3726D88003}"/>
              </a:ext>
            </a:extLst>
          </p:cNvPr>
          <p:cNvSpPr>
            <a:spLocks noChangeShapeType="1"/>
          </p:cNvSpPr>
          <p:nvPr/>
        </p:nvSpPr>
        <p:spPr bwMode="auto">
          <a:xfrm flipV="1">
            <a:off x="719137" y="2776537"/>
            <a:ext cx="73247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9" name="Line 8">
            <a:extLst>
              <a:ext uri="{FF2B5EF4-FFF2-40B4-BE49-F238E27FC236}">
                <a16:creationId xmlns:a16="http://schemas.microsoft.com/office/drawing/2014/main" id="{72420D37-3B95-441B-BA52-26E59222AD0D}"/>
              </a:ext>
            </a:extLst>
          </p:cNvPr>
          <p:cNvSpPr>
            <a:spLocks noChangeShapeType="1"/>
          </p:cNvSpPr>
          <p:nvPr/>
        </p:nvSpPr>
        <p:spPr bwMode="auto">
          <a:xfrm flipV="1">
            <a:off x="728662" y="3071812"/>
            <a:ext cx="72961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0" name="Line 9">
            <a:extLst>
              <a:ext uri="{FF2B5EF4-FFF2-40B4-BE49-F238E27FC236}">
                <a16:creationId xmlns:a16="http://schemas.microsoft.com/office/drawing/2014/main" id="{4B4F2FA8-3440-4E69-B287-2CAE6BC792DD}"/>
              </a:ext>
            </a:extLst>
          </p:cNvPr>
          <p:cNvSpPr>
            <a:spLocks noChangeShapeType="1"/>
          </p:cNvSpPr>
          <p:nvPr/>
        </p:nvSpPr>
        <p:spPr bwMode="auto">
          <a:xfrm flipV="1">
            <a:off x="738187" y="3367087"/>
            <a:ext cx="72771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 name="Line 10">
            <a:extLst>
              <a:ext uri="{FF2B5EF4-FFF2-40B4-BE49-F238E27FC236}">
                <a16:creationId xmlns:a16="http://schemas.microsoft.com/office/drawing/2014/main" id="{0B555206-26A4-461D-8818-3DAFA80DF09B}"/>
              </a:ext>
            </a:extLst>
          </p:cNvPr>
          <p:cNvSpPr>
            <a:spLocks noChangeShapeType="1"/>
          </p:cNvSpPr>
          <p:nvPr/>
        </p:nvSpPr>
        <p:spPr bwMode="auto">
          <a:xfrm flipV="1">
            <a:off x="757237" y="3690937"/>
            <a:ext cx="7258050" cy="95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 name="Line 11">
            <a:extLst>
              <a:ext uri="{FF2B5EF4-FFF2-40B4-BE49-F238E27FC236}">
                <a16:creationId xmlns:a16="http://schemas.microsoft.com/office/drawing/2014/main" id="{60F0D9A1-C709-4B0B-AC1C-65FEC098AAA2}"/>
              </a:ext>
            </a:extLst>
          </p:cNvPr>
          <p:cNvSpPr>
            <a:spLocks noChangeShapeType="1"/>
          </p:cNvSpPr>
          <p:nvPr/>
        </p:nvSpPr>
        <p:spPr bwMode="auto">
          <a:xfrm flipV="1">
            <a:off x="709612" y="4291012"/>
            <a:ext cx="731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3" name="Line 12">
            <a:extLst>
              <a:ext uri="{FF2B5EF4-FFF2-40B4-BE49-F238E27FC236}">
                <a16:creationId xmlns:a16="http://schemas.microsoft.com/office/drawing/2014/main" id="{2B580820-D1EA-4F42-92BC-FABEE0962F4D}"/>
              </a:ext>
            </a:extLst>
          </p:cNvPr>
          <p:cNvSpPr>
            <a:spLocks noChangeShapeType="1"/>
          </p:cNvSpPr>
          <p:nvPr/>
        </p:nvSpPr>
        <p:spPr bwMode="auto">
          <a:xfrm flipV="1">
            <a:off x="709612" y="4614862"/>
            <a:ext cx="731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 name="Line 13">
            <a:extLst>
              <a:ext uri="{FF2B5EF4-FFF2-40B4-BE49-F238E27FC236}">
                <a16:creationId xmlns:a16="http://schemas.microsoft.com/office/drawing/2014/main" id="{8E5D7CE2-9174-4383-986E-562FE71FF872}"/>
              </a:ext>
            </a:extLst>
          </p:cNvPr>
          <p:cNvSpPr>
            <a:spLocks noChangeShapeType="1"/>
          </p:cNvSpPr>
          <p:nvPr/>
        </p:nvSpPr>
        <p:spPr bwMode="auto">
          <a:xfrm flipV="1">
            <a:off x="557212" y="5214937"/>
            <a:ext cx="734377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Tree>
    <p:extLst>
      <p:ext uri="{BB962C8B-B14F-4D97-AF65-F5344CB8AC3E}">
        <p14:creationId xmlns:p14="http://schemas.microsoft.com/office/powerpoint/2010/main" val="2751043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A47D8-0369-6F2F-1D85-A4D80A3EED5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00CF481-2417-B8E5-A769-81FFBCB012AE}"/>
              </a:ext>
            </a:extLst>
          </p:cNvPr>
          <p:cNvSpPr>
            <a:spLocks noGrp="1"/>
          </p:cNvSpPr>
          <p:nvPr>
            <p:ph type="title"/>
          </p:nvPr>
        </p:nvSpPr>
        <p:spPr/>
        <p:txBody>
          <a:bodyPr/>
          <a:lstStyle/>
          <a:p>
            <a:r>
              <a:rPr lang="en-US" altLang="zh-CN" dirty="0"/>
              <a:t>Chapter9</a:t>
            </a:r>
            <a:r>
              <a:rPr lang="zh-CN" altLang="en-US" dirty="0"/>
              <a:t> 应用层</a:t>
            </a:r>
          </a:p>
        </p:txBody>
      </p:sp>
      <p:sp>
        <p:nvSpPr>
          <p:cNvPr id="3" name="内容占位符 2">
            <a:extLst>
              <a:ext uri="{FF2B5EF4-FFF2-40B4-BE49-F238E27FC236}">
                <a16:creationId xmlns:a16="http://schemas.microsoft.com/office/drawing/2014/main" id="{D544C85E-0B25-48F2-A35B-01734B8276ED}"/>
              </a:ext>
            </a:extLst>
          </p:cNvPr>
          <p:cNvSpPr>
            <a:spLocks noGrp="1"/>
          </p:cNvSpPr>
          <p:nvPr>
            <p:ph idx="1"/>
          </p:nvPr>
        </p:nvSpPr>
        <p:spPr/>
        <p:txBody>
          <a:bodyPr>
            <a:normAutofit/>
          </a:bodyPr>
          <a:lstStyle/>
          <a:p>
            <a:pPr eaLnBrk="1" hangingPunct="1"/>
            <a:r>
              <a:rPr lang="en-US" altLang="zh-CN" b="1" dirty="0"/>
              <a:t>9.1 </a:t>
            </a:r>
            <a:r>
              <a:rPr lang="zh-CN" altLang="en-US" b="1" dirty="0"/>
              <a:t>网络的计算和访问模式</a:t>
            </a:r>
          </a:p>
          <a:p>
            <a:pPr eaLnBrk="1" hangingPunct="1"/>
            <a:r>
              <a:rPr lang="en-US" altLang="zh-CN" b="1" dirty="0">
                <a:solidFill>
                  <a:srgbClr val="FF0000"/>
                </a:solidFill>
              </a:rPr>
              <a:t>9.2 </a:t>
            </a:r>
            <a:r>
              <a:rPr lang="zh-CN" altLang="en-US" b="1" dirty="0">
                <a:solidFill>
                  <a:srgbClr val="FF0000"/>
                </a:solidFill>
              </a:rPr>
              <a:t>域名系统</a:t>
            </a:r>
            <a:r>
              <a:rPr lang="en-US" altLang="zh-CN" b="1" dirty="0">
                <a:solidFill>
                  <a:srgbClr val="FF0000"/>
                </a:solidFill>
              </a:rPr>
              <a:t>(DNS)</a:t>
            </a:r>
          </a:p>
          <a:p>
            <a:pPr eaLnBrk="1" hangingPunct="1"/>
            <a:r>
              <a:rPr lang="en-US" altLang="zh-CN" b="1" dirty="0"/>
              <a:t>9.3 </a:t>
            </a:r>
            <a:r>
              <a:rPr lang="zh-CN" altLang="en-US" b="1" dirty="0"/>
              <a:t>文件服务</a:t>
            </a:r>
            <a:r>
              <a:rPr lang="en-US" altLang="zh-CN" b="1" dirty="0"/>
              <a:t>(FTP)</a:t>
            </a:r>
          </a:p>
          <a:p>
            <a:pPr eaLnBrk="1" hangingPunct="1"/>
            <a:r>
              <a:rPr lang="en-US" altLang="zh-CN" b="1" dirty="0"/>
              <a:t>9.4 WWW(HTTP) </a:t>
            </a:r>
          </a:p>
          <a:p>
            <a:pPr eaLnBrk="1" hangingPunct="1"/>
            <a:r>
              <a:rPr lang="en-US" altLang="zh-CN" b="1" dirty="0"/>
              <a:t>9.5 </a:t>
            </a:r>
            <a:r>
              <a:rPr lang="zh-CN" altLang="en-US" b="1" dirty="0"/>
              <a:t>电子邮件</a:t>
            </a:r>
            <a:r>
              <a:rPr lang="en-US" altLang="zh-CN" b="1" dirty="0"/>
              <a:t>(SMTP)</a:t>
            </a:r>
          </a:p>
          <a:p>
            <a:pPr eaLnBrk="1" hangingPunct="1">
              <a:defRPr/>
            </a:pPr>
            <a:endParaRPr lang="zh-CN" altLang="en-US" b="1" dirty="0"/>
          </a:p>
        </p:txBody>
      </p:sp>
    </p:spTree>
    <p:extLst>
      <p:ext uri="{BB962C8B-B14F-4D97-AF65-F5344CB8AC3E}">
        <p14:creationId xmlns:p14="http://schemas.microsoft.com/office/powerpoint/2010/main" val="4071430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5CC249-23D3-47E3-BAEB-D311241C0715}"/>
              </a:ext>
            </a:extLst>
          </p:cNvPr>
          <p:cNvSpPr>
            <a:spLocks noGrp="1"/>
          </p:cNvSpPr>
          <p:nvPr>
            <p:ph type="title"/>
          </p:nvPr>
        </p:nvSpPr>
        <p:spPr/>
        <p:txBody>
          <a:bodyPr/>
          <a:lstStyle/>
          <a:p>
            <a:r>
              <a:rPr lang="zh-CN" altLang="en-US" dirty="0"/>
              <a:t>为什么需要引入域名系统</a:t>
            </a:r>
          </a:p>
        </p:txBody>
      </p:sp>
      <p:pic>
        <p:nvPicPr>
          <p:cNvPr id="4" name="Picture 5">
            <a:extLst>
              <a:ext uri="{FF2B5EF4-FFF2-40B4-BE49-F238E27FC236}">
                <a16:creationId xmlns:a16="http://schemas.microsoft.com/office/drawing/2014/main" id="{A044C380-A4C9-46CF-BE18-5C23F8CF6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621" y="1354137"/>
            <a:ext cx="52562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a:extLst>
              <a:ext uri="{FF2B5EF4-FFF2-40B4-BE49-F238E27FC236}">
                <a16:creationId xmlns:a16="http://schemas.microsoft.com/office/drawing/2014/main" id="{45DA3AC6-1DB8-4D3C-BEB4-D454976FDEB3}"/>
              </a:ext>
            </a:extLst>
          </p:cNvPr>
          <p:cNvSpPr txBox="1">
            <a:spLocks noChangeArrowheads="1"/>
          </p:cNvSpPr>
          <p:nvPr/>
        </p:nvSpPr>
        <p:spPr bwMode="auto">
          <a:xfrm>
            <a:off x="430559" y="2651125"/>
            <a:ext cx="18716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b="1" i="1"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我只能记住用字符串表示的</a:t>
            </a:r>
            <a:r>
              <a:rPr kumimoji="0" lang="zh-CN" altLang="en-US" sz="1800" b="1" i="1" u="none" strike="noStrike" kern="0" cap="none" spc="0" normalizeH="0" noProof="0">
                <a:ln>
                  <a:noFill/>
                </a:ln>
                <a:solidFill>
                  <a:srgbClr val="FF0000"/>
                </a:solidFill>
                <a:effectLst/>
                <a:uLnTx/>
                <a:uFillTx/>
                <a:latin typeface="Comic Sans MS" panose="030F0702030302020204" pitchFamily="66" charset="0"/>
                <a:ea typeface="微软雅黑" panose="020B0503020204020204" pitchFamily="34" charset="-122"/>
              </a:rPr>
              <a:t>名字</a:t>
            </a:r>
            <a:endParaRPr kumimoji="0" lang="en-US" altLang="zh-CN" sz="1800" b="1" i="1" u="none" strike="noStrike" kern="0" cap="none" spc="0" normalizeH="0" noProof="0">
              <a:ln>
                <a:noFill/>
              </a:ln>
              <a:solidFill>
                <a:srgbClr val="FF0000"/>
              </a:solidFill>
              <a:effectLst/>
              <a:uLnTx/>
              <a:uFillTx/>
              <a:latin typeface="Comic Sans MS" panose="030F0702030302020204" pitchFamily="66" charset="0"/>
              <a:ea typeface="微软雅黑" panose="020B0503020204020204" pitchFamily="34" charset="-122"/>
            </a:endParaRPr>
          </a:p>
        </p:txBody>
      </p:sp>
      <p:sp>
        <p:nvSpPr>
          <p:cNvPr id="6" name="Text Box 8">
            <a:extLst>
              <a:ext uri="{FF2B5EF4-FFF2-40B4-BE49-F238E27FC236}">
                <a16:creationId xmlns:a16="http://schemas.microsoft.com/office/drawing/2014/main" id="{2104A176-F86A-410C-BB9C-849035DF51FC}"/>
              </a:ext>
            </a:extLst>
          </p:cNvPr>
          <p:cNvSpPr txBox="1">
            <a:spLocks noChangeArrowheads="1"/>
          </p:cNvSpPr>
          <p:nvPr/>
        </p:nvSpPr>
        <p:spPr bwMode="auto">
          <a:xfrm>
            <a:off x="6336059" y="1066800"/>
            <a:ext cx="208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b="1" i="1"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我能高效地处理基于二进制的</a:t>
            </a:r>
            <a:r>
              <a:rPr kumimoji="0" lang="en-US" altLang="zh-CN" sz="1800" b="1" i="1" u="none" strike="noStrike" kern="0" cap="none" spc="0" normalizeH="0" noProof="0">
                <a:ln>
                  <a:noFill/>
                </a:ln>
                <a:solidFill>
                  <a:srgbClr val="FF0000"/>
                </a:solidFill>
                <a:effectLst/>
                <a:uLnTx/>
                <a:uFillTx/>
                <a:latin typeface="Comic Sans MS" panose="030F0702030302020204" pitchFamily="66" charset="0"/>
                <a:ea typeface="微软雅黑" panose="020B0503020204020204" pitchFamily="34" charset="-122"/>
              </a:rPr>
              <a:t>IP</a:t>
            </a:r>
            <a:r>
              <a:rPr kumimoji="0" lang="zh-CN" altLang="en-US" sz="1800" b="1" i="1" u="none" strike="noStrike" kern="0" cap="none" spc="0" normalizeH="0" noProof="0">
                <a:ln>
                  <a:noFill/>
                </a:ln>
                <a:solidFill>
                  <a:srgbClr val="FF0000"/>
                </a:solidFill>
                <a:effectLst/>
                <a:uLnTx/>
                <a:uFillTx/>
                <a:latin typeface="Comic Sans MS" panose="030F0702030302020204" pitchFamily="66" charset="0"/>
                <a:ea typeface="微软雅黑" panose="020B0503020204020204" pitchFamily="34" charset="-122"/>
              </a:rPr>
              <a:t>地址</a:t>
            </a:r>
            <a:endParaRPr kumimoji="0" lang="en-US" altLang="zh-CN" sz="1800" b="1" i="1" u="none" strike="noStrike" kern="0" cap="none" spc="0" normalizeH="0" noProof="0">
              <a:ln>
                <a:noFill/>
              </a:ln>
              <a:solidFill>
                <a:srgbClr val="FF0000"/>
              </a:solidFill>
              <a:effectLst/>
              <a:uLnTx/>
              <a:uFillTx/>
              <a:latin typeface="Comic Sans MS" panose="030F0702030302020204" pitchFamily="66" charset="0"/>
              <a:ea typeface="微软雅黑" panose="020B0503020204020204" pitchFamily="34" charset="-122"/>
            </a:endParaRPr>
          </a:p>
        </p:txBody>
      </p:sp>
      <p:grpSp>
        <p:nvGrpSpPr>
          <p:cNvPr id="7" name="Group 15">
            <a:extLst>
              <a:ext uri="{FF2B5EF4-FFF2-40B4-BE49-F238E27FC236}">
                <a16:creationId xmlns:a16="http://schemas.microsoft.com/office/drawing/2014/main" id="{02EBCF6B-BEFE-4815-AD94-955911910E20}"/>
              </a:ext>
            </a:extLst>
          </p:cNvPr>
          <p:cNvGrpSpPr>
            <a:grpSpLocks/>
          </p:cNvGrpSpPr>
          <p:nvPr/>
        </p:nvGrpSpPr>
        <p:grpSpPr bwMode="auto">
          <a:xfrm rot="-3434740">
            <a:off x="4517578" y="2596356"/>
            <a:ext cx="1296987" cy="396875"/>
            <a:chOff x="1791" y="2863"/>
            <a:chExt cx="817" cy="250"/>
          </a:xfrm>
        </p:grpSpPr>
        <p:sp>
          <p:nvSpPr>
            <p:cNvPr id="8" name="Line 11">
              <a:extLst>
                <a:ext uri="{FF2B5EF4-FFF2-40B4-BE49-F238E27FC236}">
                  <a16:creationId xmlns:a16="http://schemas.microsoft.com/office/drawing/2014/main" id="{7FD63A90-B6AF-4755-829F-8AC861CAEDDB}"/>
                </a:ext>
              </a:extLst>
            </p:cNvPr>
            <p:cNvSpPr>
              <a:spLocks noChangeShapeType="1"/>
            </p:cNvSpPr>
            <p:nvPr/>
          </p:nvSpPr>
          <p:spPr bwMode="auto">
            <a:xfrm>
              <a:off x="1791" y="3113"/>
              <a:ext cx="817" cy="0"/>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9" name="Text Box 12">
              <a:extLst>
                <a:ext uri="{FF2B5EF4-FFF2-40B4-BE49-F238E27FC236}">
                  <a16:creationId xmlns:a16="http://schemas.microsoft.com/office/drawing/2014/main" id="{FC62F53E-1A5F-472D-B630-D8D98A623235}"/>
                </a:ext>
              </a:extLst>
            </p:cNvPr>
            <p:cNvSpPr txBox="1">
              <a:spLocks noChangeArrowheads="1"/>
            </p:cNvSpPr>
            <p:nvPr/>
          </p:nvSpPr>
          <p:spPr bwMode="auto">
            <a:xfrm>
              <a:off x="1882" y="2863"/>
              <a:ext cx="6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主机名</a:t>
              </a:r>
            </a:p>
          </p:txBody>
        </p:sp>
      </p:grpSp>
      <p:grpSp>
        <p:nvGrpSpPr>
          <p:cNvPr id="10" name="Group 17">
            <a:extLst>
              <a:ext uri="{FF2B5EF4-FFF2-40B4-BE49-F238E27FC236}">
                <a16:creationId xmlns:a16="http://schemas.microsoft.com/office/drawing/2014/main" id="{FE18071C-E13A-42B1-A4F9-06DD4058AB8D}"/>
              </a:ext>
            </a:extLst>
          </p:cNvPr>
          <p:cNvGrpSpPr>
            <a:grpSpLocks/>
          </p:cNvGrpSpPr>
          <p:nvPr/>
        </p:nvGrpSpPr>
        <p:grpSpPr bwMode="auto">
          <a:xfrm>
            <a:off x="3022946" y="1785937"/>
            <a:ext cx="2592388" cy="396875"/>
            <a:chOff x="1791" y="2863"/>
            <a:chExt cx="817" cy="250"/>
          </a:xfrm>
        </p:grpSpPr>
        <p:sp>
          <p:nvSpPr>
            <p:cNvPr id="11" name="Line 18">
              <a:extLst>
                <a:ext uri="{FF2B5EF4-FFF2-40B4-BE49-F238E27FC236}">
                  <a16:creationId xmlns:a16="http://schemas.microsoft.com/office/drawing/2014/main" id="{AAFD852E-1A7B-4DEF-8942-FA44985F8E15}"/>
                </a:ext>
              </a:extLst>
            </p:cNvPr>
            <p:cNvSpPr>
              <a:spLocks noChangeShapeType="1"/>
            </p:cNvSpPr>
            <p:nvPr/>
          </p:nvSpPr>
          <p:spPr bwMode="auto">
            <a:xfrm>
              <a:off x="1791" y="3113"/>
              <a:ext cx="817"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 name="Text Box 19">
              <a:extLst>
                <a:ext uri="{FF2B5EF4-FFF2-40B4-BE49-F238E27FC236}">
                  <a16:creationId xmlns:a16="http://schemas.microsoft.com/office/drawing/2014/main" id="{1E925D37-71FB-4DBB-BE03-C145C0DBEE56}"/>
                </a:ext>
              </a:extLst>
            </p:cNvPr>
            <p:cNvSpPr txBox="1">
              <a:spLocks noChangeArrowheads="1"/>
            </p:cNvSpPr>
            <p:nvPr/>
          </p:nvSpPr>
          <p:spPr bwMode="auto">
            <a:xfrm>
              <a:off x="1882" y="2863"/>
              <a:ext cx="6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主机名</a:t>
              </a:r>
            </a:p>
          </p:txBody>
        </p:sp>
      </p:grpSp>
      <p:grpSp>
        <p:nvGrpSpPr>
          <p:cNvPr id="13" name="Group 55">
            <a:extLst>
              <a:ext uri="{FF2B5EF4-FFF2-40B4-BE49-F238E27FC236}">
                <a16:creationId xmlns:a16="http://schemas.microsoft.com/office/drawing/2014/main" id="{012419F6-61C8-4AF0-8E85-C1EDFF20F057}"/>
              </a:ext>
            </a:extLst>
          </p:cNvPr>
          <p:cNvGrpSpPr>
            <a:grpSpLocks/>
          </p:cNvGrpSpPr>
          <p:nvPr/>
        </p:nvGrpSpPr>
        <p:grpSpPr bwMode="auto">
          <a:xfrm>
            <a:off x="5543896" y="2578100"/>
            <a:ext cx="654050" cy="1081087"/>
            <a:chOff x="3606" y="2069"/>
            <a:chExt cx="412" cy="681"/>
          </a:xfrm>
        </p:grpSpPr>
        <p:sp>
          <p:nvSpPr>
            <p:cNvPr id="14" name="Line 53">
              <a:extLst>
                <a:ext uri="{FF2B5EF4-FFF2-40B4-BE49-F238E27FC236}">
                  <a16:creationId xmlns:a16="http://schemas.microsoft.com/office/drawing/2014/main" id="{E104D719-1DD2-4B5B-B6C3-0DC129CA92AE}"/>
                </a:ext>
              </a:extLst>
            </p:cNvPr>
            <p:cNvSpPr>
              <a:spLocks noChangeShapeType="1"/>
            </p:cNvSpPr>
            <p:nvPr/>
          </p:nvSpPr>
          <p:spPr bwMode="auto">
            <a:xfrm flipV="1">
              <a:off x="3606" y="2069"/>
              <a:ext cx="317" cy="59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5" name="Text Box 54">
              <a:extLst>
                <a:ext uri="{FF2B5EF4-FFF2-40B4-BE49-F238E27FC236}">
                  <a16:creationId xmlns:a16="http://schemas.microsoft.com/office/drawing/2014/main" id="{6CAA1DD1-80E0-4681-90D7-B91BE939AF66}"/>
                </a:ext>
              </a:extLst>
            </p:cNvPr>
            <p:cNvSpPr txBox="1">
              <a:spLocks noChangeArrowheads="1"/>
            </p:cNvSpPr>
            <p:nvPr/>
          </p:nvSpPr>
          <p:spPr bwMode="auto">
            <a:xfrm rot="-3688053">
              <a:off x="3608" y="2339"/>
              <a:ext cx="59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IP</a:t>
              </a:r>
              <a:r>
                <a:rPr kumimoji="0" lang="zh-CN" altLang="en-US"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地址</a:t>
              </a:r>
            </a:p>
          </p:txBody>
        </p:sp>
      </p:grpSp>
      <p:grpSp>
        <p:nvGrpSpPr>
          <p:cNvPr id="16" name="Group 59">
            <a:extLst>
              <a:ext uri="{FF2B5EF4-FFF2-40B4-BE49-F238E27FC236}">
                <a16:creationId xmlns:a16="http://schemas.microsoft.com/office/drawing/2014/main" id="{D79BAE5D-2A2C-4B45-87FF-FC5B7AB103FB}"/>
              </a:ext>
            </a:extLst>
          </p:cNvPr>
          <p:cNvGrpSpPr>
            <a:grpSpLocks/>
          </p:cNvGrpSpPr>
          <p:nvPr/>
        </p:nvGrpSpPr>
        <p:grpSpPr bwMode="auto">
          <a:xfrm>
            <a:off x="3526184" y="3227387"/>
            <a:ext cx="2295525" cy="1338263"/>
            <a:chOff x="2335" y="2478"/>
            <a:chExt cx="1446" cy="843"/>
          </a:xfrm>
        </p:grpSpPr>
        <p:sp>
          <p:nvSpPr>
            <p:cNvPr id="17" name="Text Box 56">
              <a:extLst>
                <a:ext uri="{FF2B5EF4-FFF2-40B4-BE49-F238E27FC236}">
                  <a16:creationId xmlns:a16="http://schemas.microsoft.com/office/drawing/2014/main" id="{D5F505C7-8DC8-4B6A-8EC2-317DE5201107}"/>
                </a:ext>
              </a:extLst>
            </p:cNvPr>
            <p:cNvSpPr txBox="1">
              <a:spLocks noChangeArrowheads="1"/>
            </p:cNvSpPr>
            <p:nvPr/>
          </p:nvSpPr>
          <p:spPr bwMode="auto">
            <a:xfrm>
              <a:off x="3016" y="3113"/>
              <a:ext cx="36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名字</a:t>
              </a:r>
            </a:p>
          </p:txBody>
        </p:sp>
        <p:grpSp>
          <p:nvGrpSpPr>
            <p:cNvPr id="18" name="Group 58">
              <a:extLst>
                <a:ext uri="{FF2B5EF4-FFF2-40B4-BE49-F238E27FC236}">
                  <a16:creationId xmlns:a16="http://schemas.microsoft.com/office/drawing/2014/main" id="{983304DB-9A11-44E0-AC8E-7B760B3A6769}"/>
                </a:ext>
              </a:extLst>
            </p:cNvPr>
            <p:cNvGrpSpPr>
              <a:grpSpLocks/>
            </p:cNvGrpSpPr>
            <p:nvPr/>
          </p:nvGrpSpPr>
          <p:grpSpPr bwMode="auto">
            <a:xfrm>
              <a:off x="2335" y="2478"/>
              <a:ext cx="1446" cy="843"/>
              <a:chOff x="2335" y="2478"/>
              <a:chExt cx="1446" cy="843"/>
            </a:xfrm>
          </p:grpSpPr>
          <p:grpSp>
            <p:nvGrpSpPr>
              <p:cNvPr id="19" name="Group 51">
                <a:extLst>
                  <a:ext uri="{FF2B5EF4-FFF2-40B4-BE49-F238E27FC236}">
                    <a16:creationId xmlns:a16="http://schemas.microsoft.com/office/drawing/2014/main" id="{847EC31E-6D2A-4E2F-A19B-C9002052579F}"/>
                  </a:ext>
                </a:extLst>
              </p:cNvPr>
              <p:cNvGrpSpPr>
                <a:grpSpLocks/>
              </p:cNvGrpSpPr>
              <p:nvPr/>
            </p:nvGrpSpPr>
            <p:grpSpPr bwMode="auto">
              <a:xfrm>
                <a:off x="2335" y="2478"/>
                <a:ext cx="1316" cy="703"/>
                <a:chOff x="3968" y="2636"/>
                <a:chExt cx="1316" cy="703"/>
              </a:xfrm>
            </p:grpSpPr>
            <p:sp>
              <p:nvSpPr>
                <p:cNvPr id="21" name="Line 28">
                  <a:extLst>
                    <a:ext uri="{FF2B5EF4-FFF2-40B4-BE49-F238E27FC236}">
                      <a16:creationId xmlns:a16="http://schemas.microsoft.com/office/drawing/2014/main" id="{7DB7BE9D-4277-48E2-BB40-804190402D08}"/>
                    </a:ext>
                  </a:extLst>
                </p:cNvPr>
                <p:cNvSpPr>
                  <a:spLocks noChangeShapeType="1"/>
                </p:cNvSpPr>
                <p:nvPr/>
              </p:nvSpPr>
              <p:spPr bwMode="auto">
                <a:xfrm flipV="1">
                  <a:off x="4468" y="2886"/>
                  <a:ext cx="226" cy="9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2" name="Line 29">
                  <a:extLst>
                    <a:ext uri="{FF2B5EF4-FFF2-40B4-BE49-F238E27FC236}">
                      <a16:creationId xmlns:a16="http://schemas.microsoft.com/office/drawing/2014/main" id="{AE771C50-412E-4F54-B404-21ABFA58396A}"/>
                    </a:ext>
                  </a:extLst>
                </p:cNvPr>
                <p:cNvSpPr>
                  <a:spLocks noChangeShapeType="1"/>
                </p:cNvSpPr>
                <p:nvPr/>
              </p:nvSpPr>
              <p:spPr bwMode="auto">
                <a:xfrm>
                  <a:off x="4468" y="3203"/>
                  <a:ext cx="226"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23" name="Group 50">
                  <a:extLst>
                    <a:ext uri="{FF2B5EF4-FFF2-40B4-BE49-F238E27FC236}">
                      <a16:creationId xmlns:a16="http://schemas.microsoft.com/office/drawing/2014/main" id="{8E31D31D-4991-44FD-9FED-730D33C215D2}"/>
                    </a:ext>
                  </a:extLst>
                </p:cNvPr>
                <p:cNvGrpSpPr>
                  <a:grpSpLocks/>
                </p:cNvGrpSpPr>
                <p:nvPr/>
              </p:nvGrpSpPr>
              <p:grpSpPr bwMode="auto">
                <a:xfrm>
                  <a:off x="3968" y="2636"/>
                  <a:ext cx="1316" cy="703"/>
                  <a:chOff x="3968" y="2636"/>
                  <a:chExt cx="1316" cy="703"/>
                </a:xfrm>
              </p:grpSpPr>
              <p:grpSp>
                <p:nvGrpSpPr>
                  <p:cNvPr id="24" name="Group 27">
                    <a:extLst>
                      <a:ext uri="{FF2B5EF4-FFF2-40B4-BE49-F238E27FC236}">
                        <a16:creationId xmlns:a16="http://schemas.microsoft.com/office/drawing/2014/main" id="{674DF779-BB9C-4E9F-BD13-50206AD3125F}"/>
                      </a:ext>
                    </a:extLst>
                  </p:cNvPr>
                  <p:cNvGrpSpPr>
                    <a:grpSpLocks/>
                  </p:cNvGrpSpPr>
                  <p:nvPr/>
                </p:nvGrpSpPr>
                <p:grpSpPr bwMode="auto">
                  <a:xfrm>
                    <a:off x="3968" y="2636"/>
                    <a:ext cx="862" cy="703"/>
                    <a:chOff x="3968" y="2636"/>
                    <a:chExt cx="862" cy="703"/>
                  </a:xfrm>
                </p:grpSpPr>
                <p:pic>
                  <p:nvPicPr>
                    <p:cNvPr id="26" name="Picture 13">
                      <a:extLst>
                        <a:ext uri="{FF2B5EF4-FFF2-40B4-BE49-F238E27FC236}">
                          <a16:creationId xmlns:a16="http://schemas.microsoft.com/office/drawing/2014/main" id="{E7AB4ACA-BB9C-49EE-919A-85F1C6ABCD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 y="2886"/>
                      <a:ext cx="380"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4">
                      <a:extLst>
                        <a:ext uri="{FF2B5EF4-FFF2-40B4-BE49-F238E27FC236}">
                          <a16:creationId xmlns:a16="http://schemas.microsoft.com/office/drawing/2014/main" id="{D67992CD-EF7D-4FB6-A07E-8083096D1509}"/>
                        </a:ext>
                      </a:extLst>
                    </p:cNvPr>
                    <p:cNvSpPr txBox="1">
                      <a:spLocks noChangeArrowheads="1"/>
                    </p:cNvSpPr>
                    <p:nvPr/>
                  </p:nvSpPr>
                  <p:spPr bwMode="auto">
                    <a:xfrm>
                      <a:off x="3968" y="2636"/>
                      <a:ext cx="86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hosts.txt</a:t>
                      </a:r>
                    </a:p>
                  </p:txBody>
                </p:sp>
              </p:grpSp>
              <p:pic>
                <p:nvPicPr>
                  <p:cNvPr id="25" name="Picture 49">
                    <a:extLst>
                      <a:ext uri="{FF2B5EF4-FFF2-40B4-BE49-F238E27FC236}">
                        <a16:creationId xmlns:a16="http://schemas.microsoft.com/office/drawing/2014/main" id="{7C26BE23-CBDF-4F7C-B0C9-7F01670AE0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4" y="2840"/>
                    <a:ext cx="590"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0" name="Text Box 57">
                <a:extLst>
                  <a:ext uri="{FF2B5EF4-FFF2-40B4-BE49-F238E27FC236}">
                    <a16:creationId xmlns:a16="http://schemas.microsoft.com/office/drawing/2014/main" id="{CFBC8FB1-8177-4E28-A265-82FB69C130A5}"/>
                  </a:ext>
                </a:extLst>
              </p:cNvPr>
              <p:cNvSpPr txBox="1">
                <a:spLocks noChangeArrowheads="1"/>
              </p:cNvSpPr>
              <p:nvPr/>
            </p:nvSpPr>
            <p:spPr bwMode="auto">
              <a:xfrm>
                <a:off x="3281" y="3129"/>
                <a:ext cx="50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IP</a:t>
                </a:r>
                <a:r>
                  <a:rPr kumimoji="0" lang="zh-CN" altLang="en-US"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地址</a:t>
                </a:r>
              </a:p>
            </p:txBody>
          </p:sp>
        </p:grpSp>
      </p:grpSp>
      <p:sp>
        <p:nvSpPr>
          <p:cNvPr id="28" name="Rectangle 60">
            <a:extLst>
              <a:ext uri="{FF2B5EF4-FFF2-40B4-BE49-F238E27FC236}">
                <a16:creationId xmlns:a16="http://schemas.microsoft.com/office/drawing/2014/main" id="{B04815FA-5111-446D-B80D-804889652581}"/>
              </a:ext>
            </a:extLst>
          </p:cNvPr>
          <p:cNvSpPr>
            <a:spLocks noChangeArrowheads="1"/>
          </p:cNvSpPr>
          <p:nvPr/>
        </p:nvSpPr>
        <p:spPr bwMode="auto">
          <a:xfrm>
            <a:off x="503584" y="4540250"/>
            <a:ext cx="3097212" cy="1812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20000"/>
              </a:lnSpc>
              <a:spcBef>
                <a:spcPct val="0"/>
              </a:spcBef>
              <a:spcAft>
                <a:spcPts val="0"/>
              </a:spcAft>
              <a:buClrTx/>
              <a:buSzTx/>
              <a:buFontTx/>
              <a:buNone/>
              <a:tabLst/>
              <a:defRPr/>
            </a:pPr>
            <a:r>
              <a:rPr kumimoji="0" lang="zh-CN" altLang="en-US"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可扩展性问题：</a:t>
            </a:r>
          </a:p>
          <a:p>
            <a:pPr marL="0" marR="0" lvl="0" indent="0" algn="just" defTabSz="914400" eaLnBrk="1" fontAlgn="auto" latinLnBrk="0" hangingPunct="1">
              <a:lnSpc>
                <a:spcPct val="120000"/>
              </a:lnSpc>
              <a:spcBef>
                <a:spcPct val="0"/>
              </a:spcBef>
              <a:spcAft>
                <a:spcPts val="0"/>
              </a:spcAft>
              <a:buClrTx/>
              <a:buSzTx/>
              <a:buFontTx/>
              <a:buNone/>
              <a:tabLst/>
              <a:defRPr/>
            </a:pPr>
            <a:r>
              <a:rPr kumimoji="0" lang="en-US" altLang="zh-CN"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1</a:t>
            </a:r>
            <a:r>
              <a:rPr kumimoji="0" lang="zh-CN" altLang="en-US"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）数量庞大，维护开销大，容易成为性能瓶颈</a:t>
            </a:r>
          </a:p>
          <a:p>
            <a:pPr marL="0" marR="0" lvl="0" indent="0" algn="just" defTabSz="914400" eaLnBrk="1" fontAlgn="auto" latinLnBrk="0" hangingPunct="1">
              <a:lnSpc>
                <a:spcPct val="120000"/>
              </a:lnSpc>
              <a:spcBef>
                <a:spcPct val="0"/>
              </a:spcBef>
              <a:spcAft>
                <a:spcPts val="0"/>
              </a:spcAft>
              <a:buClrTx/>
              <a:buSzTx/>
              <a:buFontTx/>
              <a:buNone/>
              <a:tabLst/>
              <a:defRPr/>
            </a:pPr>
            <a:r>
              <a:rPr kumimoji="0" lang="en-US" altLang="zh-CN"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2</a:t>
            </a:r>
            <a:r>
              <a:rPr kumimoji="0" lang="zh-CN" altLang="en-US"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）名字管理困难，难以避免重名冲突</a:t>
            </a:r>
          </a:p>
        </p:txBody>
      </p:sp>
      <p:sp>
        <p:nvSpPr>
          <p:cNvPr id="29" name="AutoShape 62">
            <a:extLst>
              <a:ext uri="{FF2B5EF4-FFF2-40B4-BE49-F238E27FC236}">
                <a16:creationId xmlns:a16="http://schemas.microsoft.com/office/drawing/2014/main" id="{38605EC6-361F-4A5A-A885-2F6AA4D48849}"/>
              </a:ext>
            </a:extLst>
          </p:cNvPr>
          <p:cNvSpPr>
            <a:spLocks noChangeArrowheads="1"/>
          </p:cNvSpPr>
          <p:nvPr/>
        </p:nvSpPr>
        <p:spPr bwMode="auto">
          <a:xfrm>
            <a:off x="3600796" y="5089525"/>
            <a:ext cx="287338" cy="576262"/>
          </a:xfrm>
          <a:prstGeom prst="rightArrow">
            <a:avLst>
              <a:gd name="adj1" fmla="val 50000"/>
              <a:gd name="adj2" fmla="val 25000"/>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0" name="Rectangle 63">
            <a:extLst>
              <a:ext uri="{FF2B5EF4-FFF2-40B4-BE49-F238E27FC236}">
                <a16:creationId xmlns:a16="http://schemas.microsoft.com/office/drawing/2014/main" id="{7410C4C1-14A6-4820-8322-8846D511AD9A}"/>
              </a:ext>
            </a:extLst>
          </p:cNvPr>
          <p:cNvSpPr>
            <a:spLocks noChangeArrowheads="1"/>
          </p:cNvSpPr>
          <p:nvPr/>
        </p:nvSpPr>
        <p:spPr bwMode="auto">
          <a:xfrm>
            <a:off x="3927821" y="4864100"/>
            <a:ext cx="1511300" cy="10080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20000"/>
              </a:lnSpc>
              <a:spcBef>
                <a:spcPct val="0"/>
              </a:spcBef>
              <a:spcAft>
                <a:spcPts val="0"/>
              </a:spcAft>
              <a:buClrTx/>
              <a:buSzTx/>
              <a:buFontTx/>
              <a:buNone/>
              <a:tabLst/>
              <a:defRPr/>
            </a:pPr>
            <a:r>
              <a:rPr kumimoji="0" lang="zh-CN" altLang="en-US" sz="2000" b="1" i="0" u="none" strike="noStrike" kern="0" cap="none" spc="0" normalizeH="0" noProof="0" dirty="0">
                <a:ln>
                  <a:noFill/>
                </a:ln>
                <a:solidFill>
                  <a:srgbClr val="FF0000"/>
                </a:solidFill>
                <a:effectLst/>
                <a:uLnTx/>
                <a:uFillTx/>
                <a:latin typeface="Comic Sans MS" panose="030F0702030302020204" pitchFamily="66" charset="0"/>
                <a:ea typeface="微软雅黑" panose="020B0503020204020204" pitchFamily="34" charset="-122"/>
              </a:rPr>
              <a:t>名字层次化</a:t>
            </a:r>
          </a:p>
          <a:p>
            <a:pPr marL="0" marR="0" lvl="0" indent="0" algn="ctr" defTabSz="914400" eaLnBrk="1" fontAlgn="auto" latinLnBrk="0" hangingPunct="1">
              <a:lnSpc>
                <a:spcPct val="120000"/>
              </a:lnSpc>
              <a:spcBef>
                <a:spcPct val="0"/>
              </a:spcBef>
              <a:spcAft>
                <a:spcPts val="0"/>
              </a:spcAft>
              <a:buClrTx/>
              <a:buSzTx/>
              <a:buFontTx/>
              <a:buNone/>
              <a:tabLst/>
              <a:defRPr/>
            </a:pPr>
            <a:r>
              <a:rPr kumimoji="0" lang="zh-CN" altLang="en-US" sz="2000" b="1" i="0" u="none" strike="noStrike" kern="0" cap="none" spc="0" normalizeH="0" noProof="0" dirty="0">
                <a:ln>
                  <a:noFill/>
                </a:ln>
                <a:solidFill>
                  <a:srgbClr val="FF0000"/>
                </a:solidFill>
                <a:effectLst/>
                <a:uLnTx/>
                <a:uFillTx/>
                <a:latin typeface="Comic Sans MS" panose="030F0702030302020204" pitchFamily="66" charset="0"/>
                <a:ea typeface="微软雅黑" panose="020B0503020204020204" pitchFamily="34" charset="-122"/>
              </a:rPr>
              <a:t>管理分布化</a:t>
            </a:r>
          </a:p>
        </p:txBody>
      </p:sp>
      <p:sp>
        <p:nvSpPr>
          <p:cNvPr id="31" name="Rectangle 64">
            <a:extLst>
              <a:ext uri="{FF2B5EF4-FFF2-40B4-BE49-F238E27FC236}">
                <a16:creationId xmlns:a16="http://schemas.microsoft.com/office/drawing/2014/main" id="{C4DC9F85-C07A-4425-B144-5AFB810203DB}"/>
              </a:ext>
            </a:extLst>
          </p:cNvPr>
          <p:cNvSpPr>
            <a:spLocks noChangeArrowheads="1"/>
          </p:cNvSpPr>
          <p:nvPr/>
        </p:nvSpPr>
        <p:spPr bwMode="auto">
          <a:xfrm>
            <a:off x="5759796" y="4800600"/>
            <a:ext cx="2736850" cy="1079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zh-CN" altLang="en-US"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域名系统</a:t>
            </a: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DNS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Domain Name System</a:t>
            </a:r>
          </a:p>
        </p:txBody>
      </p:sp>
      <p:sp>
        <p:nvSpPr>
          <p:cNvPr id="32" name="AutoShape 65">
            <a:extLst>
              <a:ext uri="{FF2B5EF4-FFF2-40B4-BE49-F238E27FC236}">
                <a16:creationId xmlns:a16="http://schemas.microsoft.com/office/drawing/2014/main" id="{13EBA8A7-791A-4B42-962B-7BC4A84FF25E}"/>
              </a:ext>
            </a:extLst>
          </p:cNvPr>
          <p:cNvSpPr>
            <a:spLocks noChangeArrowheads="1"/>
          </p:cNvSpPr>
          <p:nvPr/>
        </p:nvSpPr>
        <p:spPr bwMode="auto">
          <a:xfrm>
            <a:off x="5443884" y="5089525"/>
            <a:ext cx="287337" cy="576262"/>
          </a:xfrm>
          <a:prstGeom prst="rightArrow">
            <a:avLst>
              <a:gd name="adj1" fmla="val 50000"/>
              <a:gd name="adj2" fmla="val 25000"/>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Tree>
    <p:extLst>
      <p:ext uri="{BB962C8B-B14F-4D97-AF65-F5344CB8AC3E}">
        <p14:creationId xmlns:p14="http://schemas.microsoft.com/office/powerpoint/2010/main" val="371720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Righ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trips(upRigh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linds(horizont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strips(downRight)">
                                      <p:cBhvr>
                                        <p:cTn id="42" dur="500"/>
                                        <p:tgtEl>
                                          <p:spTgt spid="29"/>
                                        </p:tgtEl>
                                      </p:cBhvr>
                                    </p:animEffect>
                                  </p:childTnLst>
                                </p:cTn>
                              </p:par>
                              <p:par>
                                <p:cTn id="43" presetID="18" presetClass="entr" presetSubtype="6"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strips(downRight)">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strips(downRight)">
                                      <p:cBhvr>
                                        <p:cTn id="50" dur="500"/>
                                        <p:tgtEl>
                                          <p:spTgt spid="32"/>
                                        </p:tgtEl>
                                      </p:cBhvr>
                                    </p:animEffect>
                                  </p:childTnLst>
                                </p:cTn>
                              </p:par>
                              <p:par>
                                <p:cTn id="51" presetID="18" presetClass="entr" presetSubtype="6"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strips(downRight)">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8" grpId="0" animBg="1"/>
      <p:bldP spid="29" grpId="0" animBg="1"/>
      <p:bldP spid="30" grpId="0" animBg="1"/>
      <p:bldP spid="31" grpId="0" animBg="1"/>
      <p:bldP spid="32" grpId="0" animBg="1"/>
    </p:bld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2400" b="1" i="0" u="none" strike="noStrike" cap="none" normalizeH="0" baseline="0" smtClean="0">
            <a:ln>
              <a:noFill/>
            </a:ln>
            <a:solidFill>
              <a:schemeClr val="tx1"/>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2400" b="1" i="0" u="none" strike="noStrike" cap="none" normalizeH="0" baseline="0" smtClean="0">
            <a:ln>
              <a:noFill/>
            </a:ln>
            <a:solidFill>
              <a:schemeClr val="tx1"/>
            </a:solidFill>
            <a:effectLst/>
            <a:latin typeface="Tahoma" pitchFamily="34" charset="0"/>
            <a:ea typeface="宋体" pitchFamily="2"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0</TotalTime>
  <Words>4417</Words>
  <Application>Microsoft Office PowerPoint</Application>
  <PresentationFormat>全屏显示(4:3)</PresentationFormat>
  <Paragraphs>772</Paragraphs>
  <Slides>54</Slides>
  <Notes>8</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2</vt:i4>
      </vt:variant>
      <vt:variant>
        <vt:lpstr>幻灯片标题</vt:lpstr>
      </vt:variant>
      <vt:variant>
        <vt:i4>54</vt:i4>
      </vt:variant>
    </vt:vector>
  </HeadingPairs>
  <TitlesOfParts>
    <vt:vector size="63" baseType="lpstr">
      <vt:lpstr>微软雅黑</vt:lpstr>
      <vt:lpstr>Arial</vt:lpstr>
      <vt:lpstr>Comic Sans MS</vt:lpstr>
      <vt:lpstr>Tahoma</vt:lpstr>
      <vt:lpstr>Times New Roman</vt:lpstr>
      <vt:lpstr>Wingdings</vt:lpstr>
      <vt:lpstr>Blends</vt:lpstr>
      <vt:lpstr>Clip</vt:lpstr>
      <vt:lpstr>VISIO</vt:lpstr>
      <vt:lpstr>Chapter9 应用层</vt:lpstr>
      <vt:lpstr>Chapter9 应用层</vt:lpstr>
      <vt:lpstr>网络的计算和访问模式</vt:lpstr>
      <vt:lpstr>应用层需要怎样的传输层来提供服务？</vt:lpstr>
      <vt:lpstr>常用应用对传输的要求</vt:lpstr>
      <vt:lpstr>Internet 传输层提供的服务</vt:lpstr>
      <vt:lpstr>Internet应用通常使用的传输层协议</vt:lpstr>
      <vt:lpstr>Chapter9 应用层</vt:lpstr>
      <vt:lpstr>为什么需要引入域名系统</vt:lpstr>
      <vt:lpstr>域名系统</vt:lpstr>
      <vt:lpstr>层次化名字空间</vt:lpstr>
      <vt:lpstr>层次化名字空间</vt:lpstr>
      <vt:lpstr>常用的顶级域名</vt:lpstr>
      <vt:lpstr>分布式域名管理</vt:lpstr>
      <vt:lpstr>名字服务器</vt:lpstr>
      <vt:lpstr>授权名字服务器</vt:lpstr>
      <vt:lpstr>根域名服务器</vt:lpstr>
      <vt:lpstr>资源记录格式</vt:lpstr>
      <vt:lpstr>资源记录格式</vt:lpstr>
      <vt:lpstr>域名记录举例</vt:lpstr>
      <vt:lpstr>资源记录类型</vt:lpstr>
      <vt:lpstr>域名解析过程</vt:lpstr>
      <vt:lpstr>两种域名查询类型</vt:lpstr>
      <vt:lpstr>递归查询recursive query</vt:lpstr>
      <vt:lpstr>迭代查询iterative query</vt:lpstr>
      <vt:lpstr>Chapter9 应用层</vt:lpstr>
      <vt:lpstr>文件服务(FTP)</vt:lpstr>
      <vt:lpstr>ftp的服务模式</vt:lpstr>
      <vt:lpstr>Chapter9 应用层</vt:lpstr>
      <vt:lpstr>WWW(HTTP)</vt:lpstr>
      <vt:lpstr>超链接（Hyperlink）</vt:lpstr>
      <vt:lpstr>统一资源定位符 URL</vt:lpstr>
      <vt:lpstr>URL的一般形式</vt:lpstr>
      <vt:lpstr>超文本传输协议HTTP</vt:lpstr>
      <vt:lpstr>http消息的传输过程</vt:lpstr>
      <vt:lpstr>www的工作过程</vt:lpstr>
      <vt:lpstr>HTTP消息格式</vt:lpstr>
      <vt:lpstr>请求消息的方法</vt:lpstr>
      <vt:lpstr>响应消息的状态码</vt:lpstr>
      <vt:lpstr>超文本标记语言HTML</vt:lpstr>
      <vt:lpstr>Chapter9 应用层</vt:lpstr>
      <vt:lpstr>电子邮件的相关协议</vt:lpstr>
      <vt:lpstr>电子邮件系统的组成</vt:lpstr>
      <vt:lpstr>电子邮件的发送和接收过程-1</vt:lpstr>
      <vt:lpstr>电子邮件的发送和接收过程-2</vt:lpstr>
      <vt:lpstr>电子邮件的发送和接收过程-3</vt:lpstr>
      <vt:lpstr>电子邮件的发送和接收过程-4</vt:lpstr>
      <vt:lpstr>电子邮件的发送和接收过程-5</vt:lpstr>
      <vt:lpstr>电子邮件的发送和接收过程-6</vt:lpstr>
      <vt:lpstr>电子邮件地址格式</vt:lpstr>
      <vt:lpstr>简单邮件传送协议SMTP</vt:lpstr>
      <vt:lpstr>邮局协议POP</vt:lpstr>
      <vt:lpstr>基于web服务的Mail</vt:lpstr>
      <vt:lpstr>本章小结</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2024-09-27T03:23:07Z</dcterms:created>
  <dcterms:modified xsi:type="dcterms:W3CDTF">2025-12-04T01:25:39Z</dcterms:modified>
</cp:coreProperties>
</file>