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7"/>
  </p:notesMasterIdLst>
  <p:handoutMasterIdLst>
    <p:handoutMasterId r:id="rId68"/>
  </p:handoutMasterIdLst>
  <p:sldIdLst>
    <p:sldId id="346" r:id="rId2"/>
    <p:sldId id="257" r:id="rId3"/>
    <p:sldId id="328" r:id="rId4"/>
    <p:sldId id="258" r:id="rId5"/>
    <p:sldId id="291" r:id="rId6"/>
    <p:sldId id="339" r:id="rId7"/>
    <p:sldId id="350" r:id="rId8"/>
    <p:sldId id="349" r:id="rId9"/>
    <p:sldId id="343" r:id="rId10"/>
    <p:sldId id="344" r:id="rId11"/>
    <p:sldId id="345" r:id="rId12"/>
    <p:sldId id="277" r:id="rId13"/>
    <p:sldId id="274" r:id="rId14"/>
    <p:sldId id="340" r:id="rId15"/>
    <p:sldId id="341" r:id="rId16"/>
    <p:sldId id="361" r:id="rId17"/>
    <p:sldId id="278" r:id="rId18"/>
    <p:sldId id="275" r:id="rId19"/>
    <p:sldId id="286" r:id="rId20"/>
    <p:sldId id="342" r:id="rId21"/>
    <p:sldId id="267" r:id="rId22"/>
    <p:sldId id="315" r:id="rId23"/>
    <p:sldId id="348" r:id="rId24"/>
    <p:sldId id="352" r:id="rId25"/>
    <p:sldId id="353" r:id="rId26"/>
    <p:sldId id="354" r:id="rId27"/>
    <p:sldId id="355" r:id="rId28"/>
    <p:sldId id="356" r:id="rId29"/>
    <p:sldId id="279" r:id="rId30"/>
    <p:sldId id="288" r:id="rId31"/>
    <p:sldId id="290" r:id="rId32"/>
    <p:sldId id="335" r:id="rId33"/>
    <p:sldId id="357" r:id="rId34"/>
    <p:sldId id="266" r:id="rId35"/>
    <p:sldId id="269" r:id="rId36"/>
    <p:sldId id="316" r:id="rId37"/>
    <p:sldId id="317" r:id="rId38"/>
    <p:sldId id="312" r:id="rId39"/>
    <p:sldId id="292" r:id="rId40"/>
    <p:sldId id="318" r:id="rId41"/>
    <p:sldId id="347" r:id="rId42"/>
    <p:sldId id="358" r:id="rId43"/>
    <p:sldId id="359" r:id="rId44"/>
    <p:sldId id="360" r:id="rId45"/>
    <p:sldId id="287" r:id="rId46"/>
    <p:sldId id="338" r:id="rId47"/>
    <p:sldId id="334" r:id="rId48"/>
    <p:sldId id="280" r:id="rId49"/>
    <p:sldId id="263" r:id="rId50"/>
    <p:sldId id="329" r:id="rId51"/>
    <p:sldId id="330" r:id="rId52"/>
    <p:sldId id="333" r:id="rId53"/>
    <p:sldId id="332" r:id="rId54"/>
    <p:sldId id="281" r:id="rId55"/>
    <p:sldId id="276" r:id="rId56"/>
    <p:sldId id="307" r:id="rId57"/>
    <p:sldId id="308" r:id="rId58"/>
    <p:sldId id="309" r:id="rId59"/>
    <p:sldId id="306" r:id="rId60"/>
    <p:sldId id="283" r:id="rId61"/>
    <p:sldId id="284" r:id="rId62"/>
    <p:sldId id="264" r:id="rId63"/>
    <p:sldId id="305" r:id="rId64"/>
    <p:sldId id="327" r:id="rId65"/>
    <p:sldId id="289" r:id="rId66"/>
  </p:sldIdLst>
  <p:sldSz cx="9144000" cy="6858000" type="screen4x3"/>
  <p:notesSz cx="7099300" cy="10234613"/>
  <p:custShowLst>
    <p:custShow name="自定义放映1" id="0">
      <p:sldLst>
        <p:sld r:id="rId3"/>
        <p:sld r:id="rId5"/>
        <p:sld r:id="rId13"/>
        <p:sld r:id="rId14"/>
        <p:sld r:id="rId18"/>
        <p:sld r:id="rId19"/>
        <p:sld r:id="rId22"/>
        <p:sld r:id="rId35"/>
        <p:sld r:id="rId36"/>
        <p:sld r:id="rId30"/>
        <p:sld r:id="rId49"/>
        <p:sld r:id="rId50"/>
        <p:sld r:id="rId55"/>
        <p:sld r:id="rId56"/>
      </p:sldLst>
    </p:custShow>
  </p:custShowLst>
  <p:defaultTextStyle>
    <a:defPPr>
      <a:defRPr lang="zh-CN"/>
    </a:defPPr>
    <a:lvl1pPr algn="l" rtl="0" fontAlgn="base">
      <a:spcBef>
        <a:spcPct val="0"/>
      </a:spcBef>
      <a:spcAft>
        <a:spcPct val="0"/>
      </a:spcAft>
      <a:defRPr sz="1200"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1200"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1200"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1200"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1200" kern="1200">
        <a:solidFill>
          <a:schemeClr val="tx1"/>
        </a:solidFill>
        <a:latin typeface="Tahoma" pitchFamily="34" charset="0"/>
        <a:ea typeface="宋体" pitchFamily="2" charset="-122"/>
        <a:cs typeface="+mn-cs"/>
      </a:defRPr>
    </a:lvl5pPr>
    <a:lvl6pPr marL="2286000" algn="l" defTabSz="914400" rtl="0" eaLnBrk="1" latinLnBrk="0" hangingPunct="1">
      <a:defRPr sz="1200" kern="1200">
        <a:solidFill>
          <a:schemeClr val="tx1"/>
        </a:solidFill>
        <a:latin typeface="Tahoma" pitchFamily="34" charset="0"/>
        <a:ea typeface="宋体" pitchFamily="2" charset="-122"/>
        <a:cs typeface="+mn-cs"/>
      </a:defRPr>
    </a:lvl6pPr>
    <a:lvl7pPr marL="2743200" algn="l" defTabSz="914400" rtl="0" eaLnBrk="1" latinLnBrk="0" hangingPunct="1">
      <a:defRPr sz="1200" kern="1200">
        <a:solidFill>
          <a:schemeClr val="tx1"/>
        </a:solidFill>
        <a:latin typeface="Tahoma" pitchFamily="34" charset="0"/>
        <a:ea typeface="宋体" pitchFamily="2" charset="-122"/>
        <a:cs typeface="+mn-cs"/>
      </a:defRPr>
    </a:lvl7pPr>
    <a:lvl8pPr marL="3200400" algn="l" defTabSz="914400" rtl="0" eaLnBrk="1" latinLnBrk="0" hangingPunct="1">
      <a:defRPr sz="1200" kern="1200">
        <a:solidFill>
          <a:schemeClr val="tx1"/>
        </a:solidFill>
        <a:latin typeface="Tahoma" pitchFamily="34" charset="0"/>
        <a:ea typeface="宋体" pitchFamily="2" charset="-122"/>
        <a:cs typeface="+mn-cs"/>
      </a:defRPr>
    </a:lvl8pPr>
    <a:lvl9pPr marL="3657600" algn="l" defTabSz="914400" rtl="0" eaLnBrk="1" latinLnBrk="0" hangingPunct="1">
      <a:defRPr sz="1200"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D60093"/>
    <a:srgbClr val="526092"/>
    <a:srgbClr val="3053B4"/>
    <a:srgbClr val="05DFDF"/>
    <a:srgbClr val="E1DC03"/>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3" autoAdjust="0"/>
    <p:restoredTop sz="86364" autoAdjust="0"/>
  </p:normalViewPr>
  <p:slideViewPr>
    <p:cSldViewPr>
      <p:cViewPr varScale="1">
        <p:scale>
          <a:sx n="74" d="100"/>
          <a:sy n="74" d="100"/>
        </p:scale>
        <p:origin x="1718" y="62"/>
      </p:cViewPr>
      <p:guideLst>
        <p:guide orient="horz" pos="2160"/>
        <p:guide pos="2880"/>
      </p:guideLst>
    </p:cSldViewPr>
  </p:slideViewPr>
  <p:outlineViewPr>
    <p:cViewPr>
      <p:scale>
        <a:sx n="33" d="100"/>
        <a:sy n="33" d="100"/>
      </p:scale>
      <p:origin x="274" y="28865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c:spPr>
          <c:explosion val="12"/>
          <c:dPt>
            <c:idx val="0"/>
            <c:bubble3D val="0"/>
            <c:spPr>
              <a:solidFill>
                <a:schemeClr val="accent6">
                  <a:lumMod val="75000"/>
                </a:schemeClr>
              </a:solidFill>
              <a:ln w="25400">
                <a:noFill/>
              </a:ln>
              <a:effectLst/>
              <a:sp3d/>
            </c:spPr>
            <c:extLst>
              <c:ext xmlns:c16="http://schemas.microsoft.com/office/drawing/2014/chart" uri="{C3380CC4-5D6E-409C-BE32-E72D297353CC}">
                <c16:uniqueId val="{00000001-1C3C-46DD-97FB-B2AA1C660862}"/>
              </c:ext>
            </c:extLst>
          </c:dPt>
          <c:dPt>
            <c:idx val="1"/>
            <c:bubble3D val="0"/>
            <c:spPr>
              <a:solidFill>
                <a:srgbClr val="FFC000"/>
              </a:solidFill>
              <a:ln w="25400">
                <a:noFill/>
              </a:ln>
              <a:effectLst/>
              <a:sp3d/>
            </c:spPr>
            <c:extLst>
              <c:ext xmlns:c16="http://schemas.microsoft.com/office/drawing/2014/chart" uri="{C3380CC4-5D6E-409C-BE32-E72D297353CC}">
                <c16:uniqueId val="{00000003-1C3C-46DD-97FB-B2AA1C660862}"/>
              </c:ext>
            </c:extLst>
          </c:dPt>
          <c:dPt>
            <c:idx val="2"/>
            <c:bubble3D val="0"/>
            <c:spPr>
              <a:solidFill>
                <a:srgbClr val="F26649"/>
              </a:solidFill>
              <a:ln w="25400">
                <a:noFill/>
              </a:ln>
              <a:effectLst/>
              <a:sp3d/>
            </c:spPr>
            <c:extLst>
              <c:ext xmlns:c16="http://schemas.microsoft.com/office/drawing/2014/chart" uri="{C3380CC4-5D6E-409C-BE32-E72D297353CC}">
                <c16:uniqueId val="{00000005-1C3C-46DD-97FB-B2AA1C660862}"/>
              </c:ext>
            </c:extLst>
          </c:dPt>
          <c:dPt>
            <c:idx val="3"/>
            <c:bubble3D val="0"/>
            <c:spPr>
              <a:solidFill>
                <a:schemeClr val="accent4"/>
              </a:solidFill>
              <a:ln w="25400">
                <a:noFill/>
              </a:ln>
              <a:effectLst/>
              <a:sp3d/>
            </c:spPr>
            <c:extLst>
              <c:ext xmlns:c16="http://schemas.microsoft.com/office/drawing/2014/chart" uri="{C3380CC4-5D6E-409C-BE32-E72D297353CC}">
                <c16:uniqueId val="{00000007-1C3C-46DD-97FB-B2AA1C660862}"/>
              </c:ext>
            </c:extLst>
          </c:dPt>
          <c:dLbls>
            <c:dLbl>
              <c:idx val="0"/>
              <c:tx>
                <c:rich>
                  <a:bodyPr/>
                  <a:lstStyle/>
                  <a:p>
                    <a:r>
                      <a:rPr lang="zh-CN" altLang="en-US"/>
                      <a:t>期末考试</a:t>
                    </a:r>
                    <a:endParaRPr lang="zh-CN" alt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3C-46DD-97FB-B2AA1C660862}"/>
                </c:ext>
              </c:extLst>
            </c:dLbl>
            <c:dLbl>
              <c:idx val="1"/>
              <c:layout>
                <c:manualLayout>
                  <c:x val="0.13809067511017295"/>
                  <c:y val="-0.173042938861759"/>
                </c:manualLayout>
              </c:layout>
              <c:tx>
                <c:rich>
                  <a:bodyPr/>
                  <a:lstStyle/>
                  <a:p>
                    <a:r>
                      <a:rPr lang="zh-CN" altLang="en-US"/>
                      <a:t>实验</a:t>
                    </a:r>
                    <a:endParaRPr lang="zh-CN" alt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C3C-46DD-97FB-B2AA1C660862}"/>
                </c:ext>
              </c:extLst>
            </c:dLbl>
            <c:dLbl>
              <c:idx val="2"/>
              <c:layout>
                <c:manualLayout>
                  <c:x val="0.14713781802021997"/>
                  <c:y val="6.588550389583471E-2"/>
                </c:manualLayout>
              </c:layout>
              <c:tx>
                <c:rich>
                  <a:bodyPr/>
                  <a:lstStyle/>
                  <a:p>
                    <a:r>
                      <a:rPr lang="zh-CN" altLang="en-US" dirty="0"/>
                      <a:t>平时</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4900404584675778"/>
                      <c:h val="7.1775530949243813E-2"/>
                    </c:manualLayout>
                  </c15:layout>
                  <c15:showDataLabelsRange val="0"/>
                </c:ext>
                <c:ext xmlns:c16="http://schemas.microsoft.com/office/drawing/2014/chart" uri="{C3380CC4-5D6E-409C-BE32-E72D297353CC}">
                  <c16:uniqueId val="{00000005-1C3C-46DD-97FB-B2AA1C660862}"/>
                </c:ext>
              </c:extLst>
            </c:dLbl>
            <c:dLbl>
              <c:idx val="3"/>
              <c:tx>
                <c:rich>
                  <a:bodyPr/>
                  <a:lstStyle/>
                  <a:p>
                    <a:r>
                      <a:rPr lang="zh-CN" altLang="en-US" dirty="0"/>
                      <a:t>测验</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C3C-46DD-97FB-B2AA1C66086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Sale</c:v>
                </c:pt>
                <c:pt idx="1">
                  <c:v>Revenue</c:v>
                </c:pt>
                <c:pt idx="2">
                  <c:v>Expenditure</c:v>
                </c:pt>
                <c:pt idx="3">
                  <c:v>Profit</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1C3C-46DD-97FB-B2AA1C660862}"/>
            </c:ext>
          </c:extLst>
        </c:ser>
        <c:dLbls>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2D16A-55B4-4712-953D-ED2741B933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CA0686DB-B313-4CA6-BEE1-73E20B708674}">
      <dgm:prSet phldrT="[文本]"/>
      <dgm:spPr/>
      <dgm:t>
        <a:bodyPr/>
        <a:lstStyle/>
        <a:p>
          <a:r>
            <a:rPr lang="zh-CN" altLang="en-US" b="1" dirty="0">
              <a:solidFill>
                <a:schemeClr val="tx2"/>
              </a:solidFill>
            </a:rPr>
            <a:t>传统应用</a:t>
          </a:r>
        </a:p>
      </dgm:t>
    </dgm:pt>
    <dgm:pt modelId="{AC491293-9B0E-4F38-9CC9-1689FCBE55ED}" type="parTrans" cxnId="{EB833A5C-4883-44B2-BAA2-9011B7893A47}">
      <dgm:prSet/>
      <dgm:spPr/>
      <dgm:t>
        <a:bodyPr/>
        <a:lstStyle/>
        <a:p>
          <a:endParaRPr lang="zh-CN" altLang="en-US"/>
        </a:p>
      </dgm:t>
    </dgm:pt>
    <dgm:pt modelId="{CA109035-56B4-466A-A17C-63ADEAA4C919}" type="sibTrans" cxnId="{EB833A5C-4883-44B2-BAA2-9011B7893A47}">
      <dgm:prSet/>
      <dgm:spPr/>
      <dgm:t>
        <a:bodyPr/>
        <a:lstStyle/>
        <a:p>
          <a:endParaRPr lang="zh-CN" altLang="en-US"/>
        </a:p>
      </dgm:t>
    </dgm:pt>
    <dgm:pt modelId="{414C4363-0A9E-4AFE-A102-0FBB313192DC}">
      <dgm:prSet phldrT="[文本]" custT="1"/>
      <dgm:spPr/>
      <dgm:t>
        <a:bodyPr/>
        <a:lstStyle/>
        <a:p>
          <a:r>
            <a:rPr lang="zh-CN" altLang="en-US" sz="1400" b="1" dirty="0">
              <a:latin typeface="+mn-ea"/>
              <a:ea typeface="+mn-ea"/>
            </a:rPr>
            <a:t>远程登陆，文件传输，电子邮件，</a:t>
          </a:r>
          <a:r>
            <a:rPr lang="en-US" altLang="zh-CN" sz="1400" b="1" dirty="0">
              <a:latin typeface="+mn-ea"/>
              <a:ea typeface="+mn-ea"/>
            </a:rPr>
            <a:t>WWW</a:t>
          </a:r>
          <a:endParaRPr lang="zh-CN" altLang="en-US" sz="1400" b="1" dirty="0">
            <a:latin typeface="+mn-ea"/>
            <a:ea typeface="+mn-ea"/>
          </a:endParaRPr>
        </a:p>
      </dgm:t>
    </dgm:pt>
    <dgm:pt modelId="{DBBFCE5B-CB34-416A-85DF-BA68600CBD6B}" type="parTrans" cxnId="{DDA067DA-C314-420A-8212-7D16F6A9930F}">
      <dgm:prSet/>
      <dgm:spPr/>
      <dgm:t>
        <a:bodyPr/>
        <a:lstStyle/>
        <a:p>
          <a:endParaRPr lang="zh-CN" altLang="en-US"/>
        </a:p>
      </dgm:t>
    </dgm:pt>
    <dgm:pt modelId="{1B95D39F-D514-48A1-A138-2ADD5BF5A712}" type="sibTrans" cxnId="{DDA067DA-C314-420A-8212-7D16F6A9930F}">
      <dgm:prSet/>
      <dgm:spPr/>
      <dgm:t>
        <a:bodyPr/>
        <a:lstStyle/>
        <a:p>
          <a:endParaRPr lang="zh-CN" altLang="en-US"/>
        </a:p>
      </dgm:t>
    </dgm:pt>
    <dgm:pt modelId="{8308BFDE-6FB9-4D62-82E8-FE794FFEF719}">
      <dgm:prSet phldrT="[文本]"/>
      <dgm:spPr/>
      <dgm:t>
        <a:bodyPr/>
        <a:lstStyle/>
        <a:p>
          <a:r>
            <a:rPr lang="zh-CN" altLang="en-US" b="1" dirty="0">
              <a:solidFill>
                <a:schemeClr val="tx2"/>
              </a:solidFill>
            </a:rPr>
            <a:t>音视频类</a:t>
          </a:r>
        </a:p>
      </dgm:t>
    </dgm:pt>
    <dgm:pt modelId="{430717FC-0ABD-43D3-B00D-53CBFF9C749A}" type="parTrans" cxnId="{FCEB7289-470B-4050-8A75-A5BD1E7B5199}">
      <dgm:prSet/>
      <dgm:spPr/>
      <dgm:t>
        <a:bodyPr/>
        <a:lstStyle/>
        <a:p>
          <a:endParaRPr lang="zh-CN" altLang="en-US"/>
        </a:p>
      </dgm:t>
    </dgm:pt>
    <dgm:pt modelId="{DFA97ACD-76EF-4567-AE9D-3691FD83D560}" type="sibTrans" cxnId="{FCEB7289-470B-4050-8A75-A5BD1E7B5199}">
      <dgm:prSet/>
      <dgm:spPr/>
      <dgm:t>
        <a:bodyPr/>
        <a:lstStyle/>
        <a:p>
          <a:endParaRPr lang="zh-CN" altLang="en-US"/>
        </a:p>
      </dgm:t>
    </dgm:pt>
    <dgm:pt modelId="{B3C4068D-3E70-4EBB-A975-DBB383BB031E}">
      <dgm:prSet phldrT="[文本]" custT="1"/>
      <dgm:spPr/>
      <dgm:t>
        <a:bodyPr/>
        <a:lstStyle/>
        <a:p>
          <a:r>
            <a:rPr lang="en-US" altLang="zh-CN" sz="1400" b="1" dirty="0">
              <a:latin typeface="+mn-ea"/>
              <a:ea typeface="+mn-ea"/>
            </a:rPr>
            <a:t>IP</a:t>
          </a:r>
          <a:r>
            <a:rPr lang="zh-CN" altLang="en-US" sz="1400" b="1" dirty="0">
              <a:latin typeface="+mn-ea"/>
              <a:ea typeface="+mn-ea"/>
            </a:rPr>
            <a:t>电话，可视电话，电话会议，视频点播，短视频，直播，远程监控，线上教学等</a:t>
          </a:r>
        </a:p>
      </dgm:t>
    </dgm:pt>
    <dgm:pt modelId="{A00508A2-3CFB-4B44-B20A-1028AAE3E0B7}" type="parTrans" cxnId="{D159EF4B-907E-44AD-80CF-EF69B8750B35}">
      <dgm:prSet/>
      <dgm:spPr/>
      <dgm:t>
        <a:bodyPr/>
        <a:lstStyle/>
        <a:p>
          <a:endParaRPr lang="zh-CN" altLang="en-US"/>
        </a:p>
      </dgm:t>
    </dgm:pt>
    <dgm:pt modelId="{9D61FB36-4054-426D-99B8-F187887A0246}" type="sibTrans" cxnId="{D159EF4B-907E-44AD-80CF-EF69B8750B35}">
      <dgm:prSet/>
      <dgm:spPr/>
      <dgm:t>
        <a:bodyPr/>
        <a:lstStyle/>
        <a:p>
          <a:endParaRPr lang="zh-CN" altLang="en-US"/>
        </a:p>
      </dgm:t>
    </dgm:pt>
    <dgm:pt modelId="{4E615023-00BD-4C4D-951C-778FE741010A}">
      <dgm:prSet phldrT="[文本]"/>
      <dgm:spPr/>
      <dgm:t>
        <a:bodyPr/>
        <a:lstStyle/>
        <a:p>
          <a:r>
            <a:rPr lang="zh-CN" altLang="en-US" b="1" dirty="0">
              <a:solidFill>
                <a:schemeClr val="tx2"/>
              </a:solidFill>
            </a:rPr>
            <a:t>电子商务</a:t>
          </a:r>
        </a:p>
      </dgm:t>
    </dgm:pt>
    <dgm:pt modelId="{536F8513-3910-40F7-B9BD-AB68DE645A56}" type="parTrans" cxnId="{AB5D510D-7D00-4F2E-9C3E-8B18B27ECDB7}">
      <dgm:prSet/>
      <dgm:spPr/>
      <dgm:t>
        <a:bodyPr/>
        <a:lstStyle/>
        <a:p>
          <a:endParaRPr lang="zh-CN" altLang="en-US"/>
        </a:p>
      </dgm:t>
    </dgm:pt>
    <dgm:pt modelId="{37BFDA72-EA23-4A49-8D03-E0B59A986CE8}" type="sibTrans" cxnId="{AB5D510D-7D00-4F2E-9C3E-8B18B27ECDB7}">
      <dgm:prSet/>
      <dgm:spPr/>
      <dgm:t>
        <a:bodyPr/>
        <a:lstStyle/>
        <a:p>
          <a:endParaRPr lang="zh-CN" altLang="en-US"/>
        </a:p>
      </dgm:t>
    </dgm:pt>
    <dgm:pt modelId="{3A08CF92-7CA7-44B6-9254-8D21CB7F7E74}">
      <dgm:prSet phldrT="[文本]" custT="1"/>
      <dgm:spPr/>
      <dgm:t>
        <a:bodyPr/>
        <a:lstStyle/>
        <a:p>
          <a:r>
            <a:rPr lang="zh-CN" altLang="en-US" sz="1400" b="1" dirty="0">
              <a:solidFill>
                <a:schemeClr val="tx1"/>
              </a:solidFill>
            </a:rPr>
            <a:t>金融，证券，网购，网银，电子支付</a:t>
          </a:r>
        </a:p>
      </dgm:t>
    </dgm:pt>
    <dgm:pt modelId="{26963822-E5E5-4FC2-8F6A-E36A0BCC329C}" type="parTrans" cxnId="{3AA41A99-C0E2-44B0-9A3D-A98D2D086517}">
      <dgm:prSet/>
      <dgm:spPr/>
      <dgm:t>
        <a:bodyPr/>
        <a:lstStyle/>
        <a:p>
          <a:endParaRPr lang="zh-CN" altLang="en-US"/>
        </a:p>
      </dgm:t>
    </dgm:pt>
    <dgm:pt modelId="{71BB07F5-6B82-49FE-A6F9-936A95ED0BE2}" type="sibTrans" cxnId="{3AA41A99-C0E2-44B0-9A3D-A98D2D086517}">
      <dgm:prSet/>
      <dgm:spPr/>
      <dgm:t>
        <a:bodyPr/>
        <a:lstStyle/>
        <a:p>
          <a:endParaRPr lang="zh-CN" altLang="en-US"/>
        </a:p>
      </dgm:t>
    </dgm:pt>
    <dgm:pt modelId="{8CA154D8-F424-436E-877E-3CB591A0EE81}">
      <dgm:prSet phldrT="[文本]"/>
      <dgm:spPr/>
      <dgm:t>
        <a:bodyPr/>
        <a:lstStyle/>
        <a:p>
          <a:r>
            <a:rPr lang="zh-CN" altLang="en-US" b="1" dirty="0">
              <a:solidFill>
                <a:schemeClr val="tx2"/>
              </a:solidFill>
            </a:rPr>
            <a:t>社交、网游类</a:t>
          </a:r>
        </a:p>
      </dgm:t>
    </dgm:pt>
    <dgm:pt modelId="{84998173-8316-4399-B56A-3CEE3CAB2E99}" type="parTrans" cxnId="{3FA20CF5-670C-4955-8403-522299167267}">
      <dgm:prSet/>
      <dgm:spPr/>
      <dgm:t>
        <a:bodyPr/>
        <a:lstStyle/>
        <a:p>
          <a:endParaRPr lang="zh-CN" altLang="en-US"/>
        </a:p>
      </dgm:t>
    </dgm:pt>
    <dgm:pt modelId="{CD2F89C2-D5C5-4C70-AA3F-A5F21F1552C4}" type="sibTrans" cxnId="{3FA20CF5-670C-4955-8403-522299167267}">
      <dgm:prSet/>
      <dgm:spPr/>
      <dgm:t>
        <a:bodyPr/>
        <a:lstStyle/>
        <a:p>
          <a:endParaRPr lang="zh-CN" altLang="en-US"/>
        </a:p>
      </dgm:t>
    </dgm:pt>
    <dgm:pt modelId="{C7D124AE-41D2-40E7-A86D-10D1248C3ADD}">
      <dgm:prSet phldrT="[文本]"/>
      <dgm:spPr/>
      <dgm:t>
        <a:bodyPr/>
        <a:lstStyle/>
        <a:p>
          <a:r>
            <a:rPr lang="en-US" altLang="zh-CN" b="1" dirty="0">
              <a:solidFill>
                <a:schemeClr val="tx2"/>
              </a:solidFill>
            </a:rPr>
            <a:t>……</a:t>
          </a:r>
          <a:endParaRPr lang="zh-CN" altLang="en-US" b="1" dirty="0">
            <a:solidFill>
              <a:schemeClr val="tx2"/>
            </a:solidFill>
          </a:endParaRPr>
        </a:p>
      </dgm:t>
    </dgm:pt>
    <dgm:pt modelId="{6DB6EB3E-F329-4154-8797-DB29022971C2}" type="parTrans" cxnId="{A6EDC75A-D807-4BC8-9059-D90886682017}">
      <dgm:prSet/>
      <dgm:spPr/>
      <dgm:t>
        <a:bodyPr/>
        <a:lstStyle/>
        <a:p>
          <a:endParaRPr lang="zh-CN" altLang="en-US"/>
        </a:p>
      </dgm:t>
    </dgm:pt>
    <dgm:pt modelId="{83AC7961-A2C8-4DA9-AC28-DDC101C78D84}" type="sibTrans" cxnId="{A6EDC75A-D807-4BC8-9059-D90886682017}">
      <dgm:prSet/>
      <dgm:spPr/>
      <dgm:t>
        <a:bodyPr/>
        <a:lstStyle/>
        <a:p>
          <a:endParaRPr lang="zh-CN" altLang="en-US"/>
        </a:p>
      </dgm:t>
    </dgm:pt>
    <dgm:pt modelId="{8C089EAA-771D-462D-8D12-0C0F1BBAC369}">
      <dgm:prSet phldrT="[文本]" custT="1"/>
      <dgm:spPr/>
      <dgm:t>
        <a:bodyPr/>
        <a:lstStyle/>
        <a:p>
          <a:r>
            <a:rPr lang="zh-CN" altLang="en-US" sz="1400" b="1" dirty="0"/>
            <a:t>即时通信，网络游戏</a:t>
          </a:r>
        </a:p>
      </dgm:t>
    </dgm:pt>
    <dgm:pt modelId="{5E2CA957-9AA0-455A-9180-C9B1636803E4}" type="parTrans" cxnId="{B3B0A092-8503-46F4-A1F6-D6924A83ED70}">
      <dgm:prSet/>
      <dgm:spPr/>
      <dgm:t>
        <a:bodyPr/>
        <a:lstStyle/>
        <a:p>
          <a:endParaRPr lang="zh-CN" altLang="en-US"/>
        </a:p>
      </dgm:t>
    </dgm:pt>
    <dgm:pt modelId="{0E8AAB91-BEE9-4C0A-B7A0-1697E7A71393}" type="sibTrans" cxnId="{B3B0A092-8503-46F4-A1F6-D6924A83ED70}">
      <dgm:prSet/>
      <dgm:spPr/>
      <dgm:t>
        <a:bodyPr/>
        <a:lstStyle/>
        <a:p>
          <a:endParaRPr lang="zh-CN" altLang="en-US"/>
        </a:p>
      </dgm:t>
    </dgm:pt>
    <dgm:pt modelId="{45480419-EDD4-41F1-8BB8-6DE391DD6E25}">
      <dgm:prSet phldrT="[文本]"/>
      <dgm:spPr/>
      <dgm:t>
        <a:bodyPr/>
        <a:lstStyle/>
        <a:p>
          <a:endParaRPr lang="zh-CN" altLang="en-US" sz="1200" dirty="0"/>
        </a:p>
      </dgm:t>
    </dgm:pt>
    <dgm:pt modelId="{4F429CE4-86D8-45E1-A6A2-326EB9A23251}" type="parTrans" cxnId="{DCB7D4B3-DB51-4078-B72D-AC8994C8C720}">
      <dgm:prSet/>
      <dgm:spPr/>
      <dgm:t>
        <a:bodyPr/>
        <a:lstStyle/>
        <a:p>
          <a:endParaRPr lang="zh-CN" altLang="en-US"/>
        </a:p>
      </dgm:t>
    </dgm:pt>
    <dgm:pt modelId="{B5401B24-DCF9-4B33-B676-3808C20FDB54}" type="sibTrans" cxnId="{DCB7D4B3-DB51-4078-B72D-AC8994C8C720}">
      <dgm:prSet/>
      <dgm:spPr/>
      <dgm:t>
        <a:bodyPr/>
        <a:lstStyle/>
        <a:p>
          <a:endParaRPr lang="zh-CN" altLang="en-US"/>
        </a:p>
      </dgm:t>
    </dgm:pt>
    <dgm:pt modelId="{963E8ADA-6601-4F86-B067-875EB76E2EC1}">
      <dgm:prSet phldrT="[文本]"/>
      <dgm:spPr/>
      <dgm:t>
        <a:bodyPr/>
        <a:lstStyle/>
        <a:p>
          <a:r>
            <a:rPr lang="zh-CN" altLang="en-US" b="1" dirty="0">
              <a:solidFill>
                <a:schemeClr val="tx2"/>
              </a:solidFill>
            </a:rPr>
            <a:t>智能家居</a:t>
          </a:r>
        </a:p>
      </dgm:t>
    </dgm:pt>
    <dgm:pt modelId="{9D1D7A4D-9A5D-4D13-89C3-81F1CC900538}" type="parTrans" cxnId="{F9AF1D6C-E832-42B2-8572-B4B45145ECCD}">
      <dgm:prSet/>
      <dgm:spPr/>
      <dgm:t>
        <a:bodyPr/>
        <a:lstStyle/>
        <a:p>
          <a:endParaRPr lang="zh-CN" altLang="en-US"/>
        </a:p>
      </dgm:t>
    </dgm:pt>
    <dgm:pt modelId="{D4AD293F-72D9-4F46-A0CD-DBD2FB1C80FB}" type="sibTrans" cxnId="{F9AF1D6C-E832-42B2-8572-B4B45145ECCD}">
      <dgm:prSet/>
      <dgm:spPr/>
      <dgm:t>
        <a:bodyPr/>
        <a:lstStyle/>
        <a:p>
          <a:endParaRPr lang="zh-CN" altLang="en-US"/>
        </a:p>
      </dgm:t>
    </dgm:pt>
    <dgm:pt modelId="{35F5388F-5C87-4F12-ABC9-30ACD03CD221}">
      <dgm:prSet phldrT="[文本]"/>
      <dgm:spPr/>
      <dgm:t>
        <a:bodyPr/>
        <a:lstStyle/>
        <a:p>
          <a:r>
            <a:rPr lang="zh-CN" altLang="en-US" b="1" dirty="0">
              <a:solidFill>
                <a:schemeClr val="tx2"/>
              </a:solidFill>
            </a:rPr>
            <a:t>智慧城市</a:t>
          </a:r>
        </a:p>
      </dgm:t>
    </dgm:pt>
    <dgm:pt modelId="{D9AAD9CE-D1C5-487D-9606-15386847957E}" type="parTrans" cxnId="{D47D5445-57F5-4D49-A9B5-D97C1935DEB7}">
      <dgm:prSet/>
      <dgm:spPr/>
      <dgm:t>
        <a:bodyPr/>
        <a:lstStyle/>
        <a:p>
          <a:endParaRPr lang="zh-CN" altLang="en-US"/>
        </a:p>
      </dgm:t>
    </dgm:pt>
    <dgm:pt modelId="{8340250F-DC9E-4AD2-AD47-930E5D757AD6}" type="sibTrans" cxnId="{D47D5445-57F5-4D49-A9B5-D97C1935DEB7}">
      <dgm:prSet/>
      <dgm:spPr/>
      <dgm:t>
        <a:bodyPr/>
        <a:lstStyle/>
        <a:p>
          <a:endParaRPr lang="zh-CN" altLang="en-US"/>
        </a:p>
      </dgm:t>
    </dgm:pt>
    <dgm:pt modelId="{C8AFEFFD-2E15-4D78-9948-F8F2FE93F8AD}" type="pres">
      <dgm:prSet presAssocID="{2BD2D16A-55B4-4712-953D-ED2741B93372}" presName="Name0" presStyleCnt="0">
        <dgm:presLayoutVars>
          <dgm:dir/>
          <dgm:animLvl val="lvl"/>
          <dgm:resizeHandles val="exact"/>
        </dgm:presLayoutVars>
      </dgm:prSet>
      <dgm:spPr/>
    </dgm:pt>
    <dgm:pt modelId="{283ACE6E-7DA4-42DD-A43A-BD1F15697B45}" type="pres">
      <dgm:prSet presAssocID="{CA0686DB-B313-4CA6-BEE1-73E20B708674}" presName="linNode" presStyleCnt="0"/>
      <dgm:spPr/>
    </dgm:pt>
    <dgm:pt modelId="{A8C6C523-3D60-4498-AE03-83B2EBE4D8B9}" type="pres">
      <dgm:prSet presAssocID="{CA0686DB-B313-4CA6-BEE1-73E20B708674}" presName="parentText" presStyleLbl="node1" presStyleIdx="0" presStyleCnt="7">
        <dgm:presLayoutVars>
          <dgm:chMax val="1"/>
          <dgm:bulletEnabled val="1"/>
        </dgm:presLayoutVars>
      </dgm:prSet>
      <dgm:spPr/>
    </dgm:pt>
    <dgm:pt modelId="{9DFE14D0-850A-4396-A2B7-02A676B7C36B}" type="pres">
      <dgm:prSet presAssocID="{CA0686DB-B313-4CA6-BEE1-73E20B708674}" presName="descendantText" presStyleLbl="alignAccFollowNode1" presStyleIdx="0" presStyleCnt="4">
        <dgm:presLayoutVars>
          <dgm:bulletEnabled val="1"/>
        </dgm:presLayoutVars>
      </dgm:prSet>
      <dgm:spPr/>
    </dgm:pt>
    <dgm:pt modelId="{DA3A5F5A-E628-4A0A-9F3A-CA2023A786EA}" type="pres">
      <dgm:prSet presAssocID="{CA109035-56B4-466A-A17C-63ADEAA4C919}" presName="sp" presStyleCnt="0"/>
      <dgm:spPr/>
    </dgm:pt>
    <dgm:pt modelId="{1B75EBB8-A761-435B-B63D-B9167D17AD29}" type="pres">
      <dgm:prSet presAssocID="{8308BFDE-6FB9-4D62-82E8-FE794FFEF719}" presName="linNode" presStyleCnt="0"/>
      <dgm:spPr/>
    </dgm:pt>
    <dgm:pt modelId="{AD3FCB47-F227-4931-8174-90379F1729F4}" type="pres">
      <dgm:prSet presAssocID="{8308BFDE-6FB9-4D62-82E8-FE794FFEF719}" presName="parentText" presStyleLbl="node1" presStyleIdx="1" presStyleCnt="7">
        <dgm:presLayoutVars>
          <dgm:chMax val="1"/>
          <dgm:bulletEnabled val="1"/>
        </dgm:presLayoutVars>
      </dgm:prSet>
      <dgm:spPr/>
    </dgm:pt>
    <dgm:pt modelId="{2E8C5070-D1DF-4C43-A872-FCC0E00581B1}" type="pres">
      <dgm:prSet presAssocID="{8308BFDE-6FB9-4D62-82E8-FE794FFEF719}" presName="descendantText" presStyleLbl="alignAccFollowNode1" presStyleIdx="1" presStyleCnt="4">
        <dgm:presLayoutVars>
          <dgm:bulletEnabled val="1"/>
        </dgm:presLayoutVars>
      </dgm:prSet>
      <dgm:spPr/>
    </dgm:pt>
    <dgm:pt modelId="{FD604232-3DC4-47DF-9253-8F92C090E1EE}" type="pres">
      <dgm:prSet presAssocID="{DFA97ACD-76EF-4567-AE9D-3691FD83D560}" presName="sp" presStyleCnt="0"/>
      <dgm:spPr/>
    </dgm:pt>
    <dgm:pt modelId="{FA266810-EADF-472F-AF18-CDC0C53FC024}" type="pres">
      <dgm:prSet presAssocID="{4E615023-00BD-4C4D-951C-778FE741010A}" presName="linNode" presStyleCnt="0"/>
      <dgm:spPr/>
    </dgm:pt>
    <dgm:pt modelId="{67AB863F-E0FD-459D-9DB5-64EB98938F3D}" type="pres">
      <dgm:prSet presAssocID="{4E615023-00BD-4C4D-951C-778FE741010A}" presName="parentText" presStyleLbl="node1" presStyleIdx="2" presStyleCnt="7">
        <dgm:presLayoutVars>
          <dgm:chMax val="1"/>
          <dgm:bulletEnabled val="1"/>
        </dgm:presLayoutVars>
      </dgm:prSet>
      <dgm:spPr/>
    </dgm:pt>
    <dgm:pt modelId="{2CE8F8A6-0925-4722-8DF6-F9E68813DD4A}" type="pres">
      <dgm:prSet presAssocID="{4E615023-00BD-4C4D-951C-778FE741010A}" presName="descendantText" presStyleLbl="alignAccFollowNode1" presStyleIdx="2" presStyleCnt="4">
        <dgm:presLayoutVars>
          <dgm:bulletEnabled val="1"/>
        </dgm:presLayoutVars>
      </dgm:prSet>
      <dgm:spPr/>
    </dgm:pt>
    <dgm:pt modelId="{C05E3F1B-03AE-4A19-8E94-2A6E11D9419B}" type="pres">
      <dgm:prSet presAssocID="{37BFDA72-EA23-4A49-8D03-E0B59A986CE8}" presName="sp" presStyleCnt="0"/>
      <dgm:spPr/>
    </dgm:pt>
    <dgm:pt modelId="{CEBBEE84-D62B-4F1C-BEDF-B6BC1548E5F0}" type="pres">
      <dgm:prSet presAssocID="{8CA154D8-F424-436E-877E-3CB591A0EE81}" presName="linNode" presStyleCnt="0"/>
      <dgm:spPr/>
    </dgm:pt>
    <dgm:pt modelId="{13B44493-4A3D-4429-A957-0A6D11CDACFC}" type="pres">
      <dgm:prSet presAssocID="{8CA154D8-F424-436E-877E-3CB591A0EE81}" presName="parentText" presStyleLbl="node1" presStyleIdx="3" presStyleCnt="7">
        <dgm:presLayoutVars>
          <dgm:chMax val="1"/>
          <dgm:bulletEnabled val="1"/>
        </dgm:presLayoutVars>
      </dgm:prSet>
      <dgm:spPr/>
    </dgm:pt>
    <dgm:pt modelId="{49BB2108-2AAE-45DF-8225-6F4EE7AEF253}" type="pres">
      <dgm:prSet presAssocID="{8CA154D8-F424-436E-877E-3CB591A0EE81}" presName="descendantText" presStyleLbl="alignAccFollowNode1" presStyleIdx="3" presStyleCnt="4" custLinFactNeighborX="-673" custLinFactNeighborY="-8294">
        <dgm:presLayoutVars>
          <dgm:bulletEnabled val="1"/>
        </dgm:presLayoutVars>
      </dgm:prSet>
      <dgm:spPr/>
    </dgm:pt>
    <dgm:pt modelId="{4BC74455-2876-48FF-BC03-73B580CE3DD8}" type="pres">
      <dgm:prSet presAssocID="{CD2F89C2-D5C5-4C70-AA3F-A5F21F1552C4}" presName="sp" presStyleCnt="0"/>
      <dgm:spPr/>
    </dgm:pt>
    <dgm:pt modelId="{E7490CDE-6814-451C-A444-92406EDEA8E4}" type="pres">
      <dgm:prSet presAssocID="{963E8ADA-6601-4F86-B067-875EB76E2EC1}" presName="linNode" presStyleCnt="0"/>
      <dgm:spPr/>
    </dgm:pt>
    <dgm:pt modelId="{C9BABC5C-EE0F-41BD-B11B-F588C83AA029}" type="pres">
      <dgm:prSet presAssocID="{963E8ADA-6601-4F86-B067-875EB76E2EC1}" presName="parentText" presStyleLbl="node1" presStyleIdx="4" presStyleCnt="7">
        <dgm:presLayoutVars>
          <dgm:chMax val="1"/>
          <dgm:bulletEnabled val="1"/>
        </dgm:presLayoutVars>
      </dgm:prSet>
      <dgm:spPr/>
    </dgm:pt>
    <dgm:pt modelId="{11E90DB1-6CFD-40AC-8ACA-E71858A955B5}" type="pres">
      <dgm:prSet presAssocID="{D4AD293F-72D9-4F46-A0CD-DBD2FB1C80FB}" presName="sp" presStyleCnt="0"/>
      <dgm:spPr/>
    </dgm:pt>
    <dgm:pt modelId="{2B9C45A1-9B79-42FB-84BC-9FE0A3C78A18}" type="pres">
      <dgm:prSet presAssocID="{35F5388F-5C87-4F12-ABC9-30ACD03CD221}" presName="linNode" presStyleCnt="0"/>
      <dgm:spPr/>
    </dgm:pt>
    <dgm:pt modelId="{284D29AA-F958-4A1E-88F0-0DC58E29B84B}" type="pres">
      <dgm:prSet presAssocID="{35F5388F-5C87-4F12-ABC9-30ACD03CD221}" presName="parentText" presStyleLbl="node1" presStyleIdx="5" presStyleCnt="7">
        <dgm:presLayoutVars>
          <dgm:chMax val="1"/>
          <dgm:bulletEnabled val="1"/>
        </dgm:presLayoutVars>
      </dgm:prSet>
      <dgm:spPr/>
    </dgm:pt>
    <dgm:pt modelId="{CB304818-32DC-4E7C-8BCB-91CF3BD306AB}" type="pres">
      <dgm:prSet presAssocID="{8340250F-DC9E-4AD2-AD47-930E5D757AD6}" presName="sp" presStyleCnt="0"/>
      <dgm:spPr/>
    </dgm:pt>
    <dgm:pt modelId="{894FCBAF-172A-4CBC-BEB5-A78ECFF637E9}" type="pres">
      <dgm:prSet presAssocID="{C7D124AE-41D2-40E7-A86D-10D1248C3ADD}" presName="linNode" presStyleCnt="0"/>
      <dgm:spPr/>
    </dgm:pt>
    <dgm:pt modelId="{03B22D00-792B-495D-9C33-D088AEF3ECC4}" type="pres">
      <dgm:prSet presAssocID="{C7D124AE-41D2-40E7-A86D-10D1248C3ADD}" presName="parentText" presStyleLbl="node1" presStyleIdx="6" presStyleCnt="7">
        <dgm:presLayoutVars>
          <dgm:chMax val="1"/>
          <dgm:bulletEnabled val="1"/>
        </dgm:presLayoutVars>
      </dgm:prSet>
      <dgm:spPr/>
    </dgm:pt>
  </dgm:ptLst>
  <dgm:cxnLst>
    <dgm:cxn modelId="{AB5D510D-7D00-4F2E-9C3E-8B18B27ECDB7}" srcId="{2BD2D16A-55B4-4712-953D-ED2741B93372}" destId="{4E615023-00BD-4C4D-951C-778FE741010A}" srcOrd="2" destOrd="0" parTransId="{536F8513-3910-40F7-B9BD-AB68DE645A56}" sibTransId="{37BFDA72-EA23-4A49-8D03-E0B59A986CE8}"/>
    <dgm:cxn modelId="{A1ADA70F-F335-4BEB-B04A-D43C27A25E22}" type="presOf" srcId="{2BD2D16A-55B4-4712-953D-ED2741B93372}" destId="{C8AFEFFD-2E15-4D78-9948-F8F2FE93F8AD}" srcOrd="0" destOrd="0" presId="urn:microsoft.com/office/officeart/2005/8/layout/vList5"/>
    <dgm:cxn modelId="{71EB2C1D-5CA4-49F3-82A5-FEE4459CCCEB}" type="presOf" srcId="{35F5388F-5C87-4F12-ABC9-30ACD03CD221}" destId="{284D29AA-F958-4A1E-88F0-0DC58E29B84B}" srcOrd="0" destOrd="0" presId="urn:microsoft.com/office/officeart/2005/8/layout/vList5"/>
    <dgm:cxn modelId="{EB833A5C-4883-44B2-BAA2-9011B7893A47}" srcId="{2BD2D16A-55B4-4712-953D-ED2741B93372}" destId="{CA0686DB-B313-4CA6-BEE1-73E20B708674}" srcOrd="0" destOrd="0" parTransId="{AC491293-9B0E-4F38-9CC9-1689FCBE55ED}" sibTransId="{CA109035-56B4-466A-A17C-63ADEAA4C919}"/>
    <dgm:cxn modelId="{345FAD5C-1A7E-4F21-8686-49B853DDDA90}" type="presOf" srcId="{B3C4068D-3E70-4EBB-A975-DBB383BB031E}" destId="{2E8C5070-D1DF-4C43-A872-FCC0E00581B1}" srcOrd="0" destOrd="0" presId="urn:microsoft.com/office/officeart/2005/8/layout/vList5"/>
    <dgm:cxn modelId="{A2321261-1170-43D8-9AC4-1FDA3BD3B55D}" type="presOf" srcId="{CA0686DB-B313-4CA6-BEE1-73E20B708674}" destId="{A8C6C523-3D60-4498-AE03-83B2EBE4D8B9}" srcOrd="0" destOrd="0" presId="urn:microsoft.com/office/officeart/2005/8/layout/vList5"/>
    <dgm:cxn modelId="{D47D5445-57F5-4D49-A9B5-D97C1935DEB7}" srcId="{2BD2D16A-55B4-4712-953D-ED2741B93372}" destId="{35F5388F-5C87-4F12-ABC9-30ACD03CD221}" srcOrd="5" destOrd="0" parTransId="{D9AAD9CE-D1C5-487D-9606-15386847957E}" sibTransId="{8340250F-DC9E-4AD2-AD47-930E5D757AD6}"/>
    <dgm:cxn modelId="{E0B0BA66-0AB5-4280-944D-207ABF0FBB02}" type="presOf" srcId="{963E8ADA-6601-4F86-B067-875EB76E2EC1}" destId="{C9BABC5C-EE0F-41BD-B11B-F588C83AA029}" srcOrd="0" destOrd="0" presId="urn:microsoft.com/office/officeart/2005/8/layout/vList5"/>
    <dgm:cxn modelId="{3762DF69-E115-4BFF-B065-D8CAEF78E7D7}" type="presOf" srcId="{C7D124AE-41D2-40E7-A86D-10D1248C3ADD}" destId="{03B22D00-792B-495D-9C33-D088AEF3ECC4}" srcOrd="0" destOrd="0" presId="urn:microsoft.com/office/officeart/2005/8/layout/vList5"/>
    <dgm:cxn modelId="{5681306B-9316-4DEB-A3E5-F1B5EFE70631}" type="presOf" srcId="{45480419-EDD4-41F1-8BB8-6DE391DD6E25}" destId="{49BB2108-2AAE-45DF-8225-6F4EE7AEF253}" srcOrd="0" destOrd="1" presId="urn:microsoft.com/office/officeart/2005/8/layout/vList5"/>
    <dgm:cxn modelId="{289ACB4B-795B-4455-896B-3A83A27BCB82}" type="presOf" srcId="{3A08CF92-7CA7-44B6-9254-8D21CB7F7E74}" destId="{2CE8F8A6-0925-4722-8DF6-F9E68813DD4A}" srcOrd="0" destOrd="0" presId="urn:microsoft.com/office/officeart/2005/8/layout/vList5"/>
    <dgm:cxn modelId="{D159EF4B-907E-44AD-80CF-EF69B8750B35}" srcId="{8308BFDE-6FB9-4D62-82E8-FE794FFEF719}" destId="{B3C4068D-3E70-4EBB-A975-DBB383BB031E}" srcOrd="0" destOrd="0" parTransId="{A00508A2-3CFB-4B44-B20A-1028AAE3E0B7}" sibTransId="{9D61FB36-4054-426D-99B8-F187887A0246}"/>
    <dgm:cxn modelId="{F9AF1D6C-E832-42B2-8572-B4B45145ECCD}" srcId="{2BD2D16A-55B4-4712-953D-ED2741B93372}" destId="{963E8ADA-6601-4F86-B067-875EB76E2EC1}" srcOrd="4" destOrd="0" parTransId="{9D1D7A4D-9A5D-4D13-89C3-81F1CC900538}" sibTransId="{D4AD293F-72D9-4F46-A0CD-DBD2FB1C80FB}"/>
    <dgm:cxn modelId="{1A3D7E76-EE89-4B0C-BDD7-6FB1926006CE}" type="presOf" srcId="{8C089EAA-771D-462D-8D12-0C0F1BBAC369}" destId="{49BB2108-2AAE-45DF-8225-6F4EE7AEF253}" srcOrd="0" destOrd="0" presId="urn:microsoft.com/office/officeart/2005/8/layout/vList5"/>
    <dgm:cxn modelId="{203B225A-A1C8-4F54-BBD3-FAF3CCDF2314}" type="presOf" srcId="{8308BFDE-6FB9-4D62-82E8-FE794FFEF719}" destId="{AD3FCB47-F227-4931-8174-90379F1729F4}" srcOrd="0" destOrd="0" presId="urn:microsoft.com/office/officeart/2005/8/layout/vList5"/>
    <dgm:cxn modelId="{A6EDC75A-D807-4BC8-9059-D90886682017}" srcId="{2BD2D16A-55B4-4712-953D-ED2741B93372}" destId="{C7D124AE-41D2-40E7-A86D-10D1248C3ADD}" srcOrd="6" destOrd="0" parTransId="{6DB6EB3E-F329-4154-8797-DB29022971C2}" sibTransId="{83AC7961-A2C8-4DA9-AC28-DDC101C78D84}"/>
    <dgm:cxn modelId="{098F6A7F-7FC8-4C69-A7E3-F6610522F87A}" type="presOf" srcId="{8CA154D8-F424-436E-877E-3CB591A0EE81}" destId="{13B44493-4A3D-4429-A957-0A6D11CDACFC}" srcOrd="0" destOrd="0" presId="urn:microsoft.com/office/officeart/2005/8/layout/vList5"/>
    <dgm:cxn modelId="{FCEB7289-470B-4050-8A75-A5BD1E7B5199}" srcId="{2BD2D16A-55B4-4712-953D-ED2741B93372}" destId="{8308BFDE-6FB9-4D62-82E8-FE794FFEF719}" srcOrd="1" destOrd="0" parTransId="{430717FC-0ABD-43D3-B00D-53CBFF9C749A}" sibTransId="{DFA97ACD-76EF-4567-AE9D-3691FD83D560}"/>
    <dgm:cxn modelId="{B3B0A092-8503-46F4-A1F6-D6924A83ED70}" srcId="{8CA154D8-F424-436E-877E-3CB591A0EE81}" destId="{8C089EAA-771D-462D-8D12-0C0F1BBAC369}" srcOrd="0" destOrd="0" parTransId="{5E2CA957-9AA0-455A-9180-C9B1636803E4}" sibTransId="{0E8AAB91-BEE9-4C0A-B7A0-1697E7A71393}"/>
    <dgm:cxn modelId="{3AA41A99-C0E2-44B0-9A3D-A98D2D086517}" srcId="{4E615023-00BD-4C4D-951C-778FE741010A}" destId="{3A08CF92-7CA7-44B6-9254-8D21CB7F7E74}" srcOrd="0" destOrd="0" parTransId="{26963822-E5E5-4FC2-8F6A-E36A0BCC329C}" sibTransId="{71BB07F5-6B82-49FE-A6F9-936A95ED0BE2}"/>
    <dgm:cxn modelId="{7B2D87AB-ADC6-45D9-9028-51911014D48D}" type="presOf" srcId="{4E615023-00BD-4C4D-951C-778FE741010A}" destId="{67AB863F-E0FD-459D-9DB5-64EB98938F3D}" srcOrd="0" destOrd="0" presId="urn:microsoft.com/office/officeart/2005/8/layout/vList5"/>
    <dgm:cxn modelId="{DCB7D4B3-DB51-4078-B72D-AC8994C8C720}" srcId="{8CA154D8-F424-436E-877E-3CB591A0EE81}" destId="{45480419-EDD4-41F1-8BB8-6DE391DD6E25}" srcOrd="1" destOrd="0" parTransId="{4F429CE4-86D8-45E1-A6A2-326EB9A23251}" sibTransId="{B5401B24-DCF9-4B33-B676-3808C20FDB54}"/>
    <dgm:cxn modelId="{DDA067DA-C314-420A-8212-7D16F6A9930F}" srcId="{CA0686DB-B313-4CA6-BEE1-73E20B708674}" destId="{414C4363-0A9E-4AFE-A102-0FBB313192DC}" srcOrd="0" destOrd="0" parTransId="{DBBFCE5B-CB34-416A-85DF-BA68600CBD6B}" sibTransId="{1B95D39F-D514-48A1-A138-2ADD5BF5A712}"/>
    <dgm:cxn modelId="{3FA20CF5-670C-4955-8403-522299167267}" srcId="{2BD2D16A-55B4-4712-953D-ED2741B93372}" destId="{8CA154D8-F424-436E-877E-3CB591A0EE81}" srcOrd="3" destOrd="0" parTransId="{84998173-8316-4399-B56A-3CEE3CAB2E99}" sibTransId="{CD2F89C2-D5C5-4C70-AA3F-A5F21F1552C4}"/>
    <dgm:cxn modelId="{EFC77FFA-43F0-4C74-8FEC-73D136E83205}" type="presOf" srcId="{414C4363-0A9E-4AFE-A102-0FBB313192DC}" destId="{9DFE14D0-850A-4396-A2B7-02A676B7C36B}" srcOrd="0" destOrd="0" presId="urn:microsoft.com/office/officeart/2005/8/layout/vList5"/>
    <dgm:cxn modelId="{113C9EA6-C748-45C2-8109-02EB7E82AB88}" type="presParOf" srcId="{C8AFEFFD-2E15-4D78-9948-F8F2FE93F8AD}" destId="{283ACE6E-7DA4-42DD-A43A-BD1F15697B45}" srcOrd="0" destOrd="0" presId="urn:microsoft.com/office/officeart/2005/8/layout/vList5"/>
    <dgm:cxn modelId="{5C9118B8-478F-4A55-A84E-F773788E7E99}" type="presParOf" srcId="{283ACE6E-7DA4-42DD-A43A-BD1F15697B45}" destId="{A8C6C523-3D60-4498-AE03-83B2EBE4D8B9}" srcOrd="0" destOrd="0" presId="urn:microsoft.com/office/officeart/2005/8/layout/vList5"/>
    <dgm:cxn modelId="{42FF87CD-F13A-4C07-8B7C-C1D33428A807}" type="presParOf" srcId="{283ACE6E-7DA4-42DD-A43A-BD1F15697B45}" destId="{9DFE14D0-850A-4396-A2B7-02A676B7C36B}" srcOrd="1" destOrd="0" presId="urn:microsoft.com/office/officeart/2005/8/layout/vList5"/>
    <dgm:cxn modelId="{9378737C-3857-4DA8-89B7-F0BAE2E3453F}" type="presParOf" srcId="{C8AFEFFD-2E15-4D78-9948-F8F2FE93F8AD}" destId="{DA3A5F5A-E628-4A0A-9F3A-CA2023A786EA}" srcOrd="1" destOrd="0" presId="urn:microsoft.com/office/officeart/2005/8/layout/vList5"/>
    <dgm:cxn modelId="{2B2902F6-AC15-453E-BF12-FBA5180DC991}" type="presParOf" srcId="{C8AFEFFD-2E15-4D78-9948-F8F2FE93F8AD}" destId="{1B75EBB8-A761-435B-B63D-B9167D17AD29}" srcOrd="2" destOrd="0" presId="urn:microsoft.com/office/officeart/2005/8/layout/vList5"/>
    <dgm:cxn modelId="{2E7B0F8C-35BE-461B-A3F5-CAA1E733DF04}" type="presParOf" srcId="{1B75EBB8-A761-435B-B63D-B9167D17AD29}" destId="{AD3FCB47-F227-4931-8174-90379F1729F4}" srcOrd="0" destOrd="0" presId="urn:microsoft.com/office/officeart/2005/8/layout/vList5"/>
    <dgm:cxn modelId="{A8F1525A-0852-4FC0-9B6B-C5E3D61DCF9C}" type="presParOf" srcId="{1B75EBB8-A761-435B-B63D-B9167D17AD29}" destId="{2E8C5070-D1DF-4C43-A872-FCC0E00581B1}" srcOrd="1" destOrd="0" presId="urn:microsoft.com/office/officeart/2005/8/layout/vList5"/>
    <dgm:cxn modelId="{F6B1341D-559B-4166-813E-49CD3BB934A0}" type="presParOf" srcId="{C8AFEFFD-2E15-4D78-9948-F8F2FE93F8AD}" destId="{FD604232-3DC4-47DF-9253-8F92C090E1EE}" srcOrd="3" destOrd="0" presId="urn:microsoft.com/office/officeart/2005/8/layout/vList5"/>
    <dgm:cxn modelId="{2D065AE2-FF9F-4FD8-A2CF-0CA90F2DD0D3}" type="presParOf" srcId="{C8AFEFFD-2E15-4D78-9948-F8F2FE93F8AD}" destId="{FA266810-EADF-472F-AF18-CDC0C53FC024}" srcOrd="4" destOrd="0" presId="urn:microsoft.com/office/officeart/2005/8/layout/vList5"/>
    <dgm:cxn modelId="{0A19C398-17AA-4858-8C45-4D7CABF790C1}" type="presParOf" srcId="{FA266810-EADF-472F-AF18-CDC0C53FC024}" destId="{67AB863F-E0FD-459D-9DB5-64EB98938F3D}" srcOrd="0" destOrd="0" presId="urn:microsoft.com/office/officeart/2005/8/layout/vList5"/>
    <dgm:cxn modelId="{0C461992-60A7-4040-8272-DEA93A401F39}" type="presParOf" srcId="{FA266810-EADF-472F-AF18-CDC0C53FC024}" destId="{2CE8F8A6-0925-4722-8DF6-F9E68813DD4A}" srcOrd="1" destOrd="0" presId="urn:microsoft.com/office/officeart/2005/8/layout/vList5"/>
    <dgm:cxn modelId="{A43E6DF5-0091-4EED-8F72-5962897A85A2}" type="presParOf" srcId="{C8AFEFFD-2E15-4D78-9948-F8F2FE93F8AD}" destId="{C05E3F1B-03AE-4A19-8E94-2A6E11D9419B}" srcOrd="5" destOrd="0" presId="urn:microsoft.com/office/officeart/2005/8/layout/vList5"/>
    <dgm:cxn modelId="{615F1D71-C0C8-419A-B5EB-5A0E4961DDF6}" type="presParOf" srcId="{C8AFEFFD-2E15-4D78-9948-F8F2FE93F8AD}" destId="{CEBBEE84-D62B-4F1C-BEDF-B6BC1548E5F0}" srcOrd="6" destOrd="0" presId="urn:microsoft.com/office/officeart/2005/8/layout/vList5"/>
    <dgm:cxn modelId="{86C7A8FD-BFC6-4C93-A41D-81B50BA66D18}" type="presParOf" srcId="{CEBBEE84-D62B-4F1C-BEDF-B6BC1548E5F0}" destId="{13B44493-4A3D-4429-A957-0A6D11CDACFC}" srcOrd="0" destOrd="0" presId="urn:microsoft.com/office/officeart/2005/8/layout/vList5"/>
    <dgm:cxn modelId="{27CC3747-50BA-4B59-8DF1-B8738A670154}" type="presParOf" srcId="{CEBBEE84-D62B-4F1C-BEDF-B6BC1548E5F0}" destId="{49BB2108-2AAE-45DF-8225-6F4EE7AEF253}" srcOrd="1" destOrd="0" presId="urn:microsoft.com/office/officeart/2005/8/layout/vList5"/>
    <dgm:cxn modelId="{9FECA5FD-0057-4DDA-9406-8BD87103F9CF}" type="presParOf" srcId="{C8AFEFFD-2E15-4D78-9948-F8F2FE93F8AD}" destId="{4BC74455-2876-48FF-BC03-73B580CE3DD8}" srcOrd="7" destOrd="0" presId="urn:microsoft.com/office/officeart/2005/8/layout/vList5"/>
    <dgm:cxn modelId="{85FCDBB3-4E6A-4569-8627-BFE728CB8BAB}" type="presParOf" srcId="{C8AFEFFD-2E15-4D78-9948-F8F2FE93F8AD}" destId="{E7490CDE-6814-451C-A444-92406EDEA8E4}" srcOrd="8" destOrd="0" presId="urn:microsoft.com/office/officeart/2005/8/layout/vList5"/>
    <dgm:cxn modelId="{D4C8D963-DA4F-4568-AA84-20248CE5461D}" type="presParOf" srcId="{E7490CDE-6814-451C-A444-92406EDEA8E4}" destId="{C9BABC5C-EE0F-41BD-B11B-F588C83AA029}" srcOrd="0" destOrd="0" presId="urn:microsoft.com/office/officeart/2005/8/layout/vList5"/>
    <dgm:cxn modelId="{CE9BE12A-E570-4C3D-BDDC-0BF936981BDE}" type="presParOf" srcId="{C8AFEFFD-2E15-4D78-9948-F8F2FE93F8AD}" destId="{11E90DB1-6CFD-40AC-8ACA-E71858A955B5}" srcOrd="9" destOrd="0" presId="urn:microsoft.com/office/officeart/2005/8/layout/vList5"/>
    <dgm:cxn modelId="{DC08DE11-CF80-4881-B7FD-41217301B6FB}" type="presParOf" srcId="{C8AFEFFD-2E15-4D78-9948-F8F2FE93F8AD}" destId="{2B9C45A1-9B79-42FB-84BC-9FE0A3C78A18}" srcOrd="10" destOrd="0" presId="urn:microsoft.com/office/officeart/2005/8/layout/vList5"/>
    <dgm:cxn modelId="{70B16269-70B9-40BA-AFA1-44F60633A239}" type="presParOf" srcId="{2B9C45A1-9B79-42FB-84BC-9FE0A3C78A18}" destId="{284D29AA-F958-4A1E-88F0-0DC58E29B84B}" srcOrd="0" destOrd="0" presId="urn:microsoft.com/office/officeart/2005/8/layout/vList5"/>
    <dgm:cxn modelId="{E886E277-CEDB-4E26-B422-995FCABC73EB}" type="presParOf" srcId="{C8AFEFFD-2E15-4D78-9948-F8F2FE93F8AD}" destId="{CB304818-32DC-4E7C-8BCB-91CF3BD306AB}" srcOrd="11" destOrd="0" presId="urn:microsoft.com/office/officeart/2005/8/layout/vList5"/>
    <dgm:cxn modelId="{7461D3EF-6F61-431B-9BB9-ADBB6FBCECD2}" type="presParOf" srcId="{C8AFEFFD-2E15-4D78-9948-F8F2FE93F8AD}" destId="{894FCBAF-172A-4CBC-BEB5-A78ECFF637E9}" srcOrd="12" destOrd="0" presId="urn:microsoft.com/office/officeart/2005/8/layout/vList5"/>
    <dgm:cxn modelId="{DE58834E-5F68-49C4-93ED-D7C475B45854}" type="presParOf" srcId="{894FCBAF-172A-4CBC-BEB5-A78ECFF637E9}" destId="{03B22D00-792B-495D-9C33-D088AEF3ECC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14D0-850A-4396-A2B7-02A676B7C36B}">
      <dsp:nvSpPr>
        <dsp:cNvPr id="0" name=""/>
        <dsp:cNvSpPr/>
      </dsp:nvSpPr>
      <dsp:spPr>
        <a:xfrm rot="5400000">
          <a:off x="5042579" y="-2183474"/>
          <a:ext cx="485304"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latin typeface="+mn-ea"/>
              <a:ea typeface="+mn-ea"/>
            </a:rPr>
            <a:t>远程登陆，文件传输，电子邮件，</a:t>
          </a:r>
          <a:r>
            <a:rPr lang="en-US" altLang="zh-CN" sz="1400" b="1" kern="1200" dirty="0">
              <a:latin typeface="+mn-ea"/>
              <a:ea typeface="+mn-ea"/>
            </a:rPr>
            <a:t>WWW</a:t>
          </a:r>
          <a:endParaRPr lang="zh-CN" altLang="en-US" sz="1400" b="1" kern="1200" dirty="0">
            <a:latin typeface="+mn-ea"/>
            <a:ea typeface="+mn-ea"/>
          </a:endParaRPr>
        </a:p>
      </dsp:txBody>
      <dsp:txXfrm rot="-5400000">
        <a:off x="2798064" y="84732"/>
        <a:ext cx="4950645" cy="437922"/>
      </dsp:txXfrm>
    </dsp:sp>
    <dsp:sp modelId="{A8C6C523-3D60-4498-AE03-83B2EBE4D8B9}">
      <dsp:nvSpPr>
        <dsp:cNvPr id="0" name=""/>
        <dsp:cNvSpPr/>
      </dsp:nvSpPr>
      <dsp:spPr>
        <a:xfrm>
          <a:off x="0" y="378"/>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传统应用</a:t>
          </a:r>
        </a:p>
      </dsp:txBody>
      <dsp:txXfrm>
        <a:off x="29613" y="29991"/>
        <a:ext cx="2738838" cy="547404"/>
      </dsp:txXfrm>
    </dsp:sp>
    <dsp:sp modelId="{2E8C5070-D1DF-4C43-A872-FCC0E00581B1}">
      <dsp:nvSpPr>
        <dsp:cNvPr id="0" name=""/>
        <dsp:cNvSpPr/>
      </dsp:nvSpPr>
      <dsp:spPr>
        <a:xfrm rot="5400000">
          <a:off x="5042579" y="-1546513"/>
          <a:ext cx="485304"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altLang="zh-CN" sz="1400" b="1" kern="1200" dirty="0">
              <a:latin typeface="+mn-ea"/>
              <a:ea typeface="+mn-ea"/>
            </a:rPr>
            <a:t>IP</a:t>
          </a:r>
          <a:r>
            <a:rPr lang="zh-CN" altLang="en-US" sz="1400" b="1" kern="1200" dirty="0">
              <a:latin typeface="+mn-ea"/>
              <a:ea typeface="+mn-ea"/>
            </a:rPr>
            <a:t>电话，可视电话，电话会议，视频点播，短视频，直播，远程监控，线上教学等</a:t>
          </a:r>
        </a:p>
      </dsp:txBody>
      <dsp:txXfrm rot="-5400000">
        <a:off x="2798064" y="721693"/>
        <a:ext cx="4950645" cy="437922"/>
      </dsp:txXfrm>
    </dsp:sp>
    <dsp:sp modelId="{AD3FCB47-F227-4931-8174-90379F1729F4}">
      <dsp:nvSpPr>
        <dsp:cNvPr id="0" name=""/>
        <dsp:cNvSpPr/>
      </dsp:nvSpPr>
      <dsp:spPr>
        <a:xfrm>
          <a:off x="0" y="637339"/>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音视频类</a:t>
          </a:r>
        </a:p>
      </dsp:txBody>
      <dsp:txXfrm>
        <a:off x="29613" y="666952"/>
        <a:ext cx="2738838" cy="547404"/>
      </dsp:txXfrm>
    </dsp:sp>
    <dsp:sp modelId="{2CE8F8A6-0925-4722-8DF6-F9E68813DD4A}">
      <dsp:nvSpPr>
        <dsp:cNvPr id="0" name=""/>
        <dsp:cNvSpPr/>
      </dsp:nvSpPr>
      <dsp:spPr>
        <a:xfrm rot="5400000">
          <a:off x="5042579" y="-909551"/>
          <a:ext cx="485304"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solidFill>
                <a:schemeClr val="tx1"/>
              </a:solidFill>
            </a:rPr>
            <a:t>金融，证券，网购，网银，电子支付</a:t>
          </a:r>
        </a:p>
      </dsp:txBody>
      <dsp:txXfrm rot="-5400000">
        <a:off x="2798064" y="1358655"/>
        <a:ext cx="4950645" cy="437922"/>
      </dsp:txXfrm>
    </dsp:sp>
    <dsp:sp modelId="{67AB863F-E0FD-459D-9DB5-64EB98938F3D}">
      <dsp:nvSpPr>
        <dsp:cNvPr id="0" name=""/>
        <dsp:cNvSpPr/>
      </dsp:nvSpPr>
      <dsp:spPr>
        <a:xfrm>
          <a:off x="0" y="1274301"/>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电子商务</a:t>
          </a:r>
        </a:p>
      </dsp:txBody>
      <dsp:txXfrm>
        <a:off x="29613" y="1303914"/>
        <a:ext cx="2738838" cy="547404"/>
      </dsp:txXfrm>
    </dsp:sp>
    <dsp:sp modelId="{49BB2108-2AAE-45DF-8225-6F4EE7AEF253}">
      <dsp:nvSpPr>
        <dsp:cNvPr id="0" name=""/>
        <dsp:cNvSpPr/>
      </dsp:nvSpPr>
      <dsp:spPr>
        <a:xfrm rot="5400000">
          <a:off x="5023749" y="-312841"/>
          <a:ext cx="485304"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t>即时通信，网络游戏</a:t>
          </a:r>
        </a:p>
        <a:p>
          <a:pPr marL="114300" lvl="1" indent="-114300" algn="l" defTabSz="533400">
            <a:lnSpc>
              <a:spcPct val="90000"/>
            </a:lnSpc>
            <a:spcBef>
              <a:spcPct val="0"/>
            </a:spcBef>
            <a:spcAft>
              <a:spcPct val="15000"/>
            </a:spcAft>
            <a:buChar char="•"/>
          </a:pPr>
          <a:endParaRPr lang="zh-CN" altLang="en-US" sz="1200" kern="1200" dirty="0"/>
        </a:p>
      </dsp:txBody>
      <dsp:txXfrm rot="-5400000">
        <a:off x="2779234" y="1955365"/>
        <a:ext cx="4950645" cy="437922"/>
      </dsp:txXfrm>
    </dsp:sp>
    <dsp:sp modelId="{13B44493-4A3D-4429-A957-0A6D11CDACFC}">
      <dsp:nvSpPr>
        <dsp:cNvPr id="0" name=""/>
        <dsp:cNvSpPr/>
      </dsp:nvSpPr>
      <dsp:spPr>
        <a:xfrm>
          <a:off x="0" y="1911262"/>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社交、网游类</a:t>
          </a:r>
        </a:p>
      </dsp:txBody>
      <dsp:txXfrm>
        <a:off x="29613" y="1940875"/>
        <a:ext cx="2738838" cy="547404"/>
      </dsp:txXfrm>
    </dsp:sp>
    <dsp:sp modelId="{C9BABC5C-EE0F-41BD-B11B-F588C83AA029}">
      <dsp:nvSpPr>
        <dsp:cNvPr id="0" name=""/>
        <dsp:cNvSpPr/>
      </dsp:nvSpPr>
      <dsp:spPr>
        <a:xfrm>
          <a:off x="0" y="2548224"/>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智能家居</a:t>
          </a:r>
        </a:p>
      </dsp:txBody>
      <dsp:txXfrm>
        <a:off x="29613" y="2577837"/>
        <a:ext cx="2738838" cy="547404"/>
      </dsp:txXfrm>
    </dsp:sp>
    <dsp:sp modelId="{284D29AA-F958-4A1E-88F0-0DC58E29B84B}">
      <dsp:nvSpPr>
        <dsp:cNvPr id="0" name=""/>
        <dsp:cNvSpPr/>
      </dsp:nvSpPr>
      <dsp:spPr>
        <a:xfrm>
          <a:off x="0" y="3185186"/>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solidFill>
                <a:schemeClr val="tx2"/>
              </a:solidFill>
            </a:rPr>
            <a:t>智慧城市</a:t>
          </a:r>
        </a:p>
      </dsp:txBody>
      <dsp:txXfrm>
        <a:off x="29613" y="3214799"/>
        <a:ext cx="2738838" cy="547404"/>
      </dsp:txXfrm>
    </dsp:sp>
    <dsp:sp modelId="{03B22D00-792B-495D-9C33-D088AEF3ECC4}">
      <dsp:nvSpPr>
        <dsp:cNvPr id="0" name=""/>
        <dsp:cNvSpPr/>
      </dsp:nvSpPr>
      <dsp:spPr>
        <a:xfrm>
          <a:off x="0" y="3822147"/>
          <a:ext cx="2798064" cy="606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altLang="zh-CN" sz="2900" b="1" kern="1200" dirty="0">
              <a:solidFill>
                <a:schemeClr val="tx2"/>
              </a:solidFill>
            </a:rPr>
            <a:t>……</a:t>
          </a:r>
          <a:endParaRPr lang="zh-CN" altLang="en-US" sz="2900" b="1" kern="1200" dirty="0">
            <a:solidFill>
              <a:schemeClr val="tx2"/>
            </a:solidFill>
          </a:endParaRPr>
        </a:p>
      </dsp:txBody>
      <dsp:txXfrm>
        <a:off x="29613" y="3851760"/>
        <a:ext cx="2738838" cy="5474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defTabSz="965200">
              <a:defRPr sz="1300">
                <a:latin typeface="Arial" charset="0"/>
              </a:defRPr>
            </a:lvl1pPr>
          </a:lstStyle>
          <a:p>
            <a:endParaRPr lang="en-US" altLang="zh-CN"/>
          </a:p>
        </p:txBody>
      </p:sp>
      <p:sp>
        <p:nvSpPr>
          <p:cNvPr id="11571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algn="r" defTabSz="965200">
              <a:defRPr sz="1300">
                <a:latin typeface="Arial" charset="0"/>
              </a:defRPr>
            </a:lvl1pPr>
          </a:lstStyle>
          <a:p>
            <a:endParaRPr lang="en-US" altLang="zh-CN"/>
          </a:p>
        </p:txBody>
      </p:sp>
      <p:sp>
        <p:nvSpPr>
          <p:cNvPr id="11571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defTabSz="965200">
              <a:defRPr sz="1300">
                <a:latin typeface="Arial" charset="0"/>
              </a:defRPr>
            </a:lvl1pPr>
          </a:lstStyle>
          <a:p>
            <a:endParaRPr lang="en-US" altLang="zh-CN"/>
          </a:p>
        </p:txBody>
      </p:sp>
      <p:sp>
        <p:nvSpPr>
          <p:cNvPr id="11571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algn="r" defTabSz="965200">
              <a:defRPr sz="1300">
                <a:latin typeface="Arial" charset="0"/>
              </a:defRPr>
            </a:lvl1pPr>
          </a:lstStyle>
          <a:p>
            <a:fld id="{D8562574-B6CD-48EF-88E4-5028E16F2E44}" type="slidenum">
              <a:rPr lang="en-US" altLang="zh-CN"/>
              <a:pPr/>
              <a:t>‹#›</a:t>
            </a:fld>
            <a:endParaRPr lang="en-US" altLang="zh-CN"/>
          </a:p>
        </p:txBody>
      </p:sp>
    </p:spTree>
    <p:extLst>
      <p:ext uri="{BB962C8B-B14F-4D97-AF65-F5344CB8AC3E}">
        <p14:creationId xmlns:p14="http://schemas.microsoft.com/office/powerpoint/2010/main" val="248354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defTabSz="965200">
              <a:defRPr sz="1300">
                <a:latin typeface="Arial" charset="0"/>
              </a:defRPr>
            </a:lvl1pPr>
          </a:lstStyle>
          <a:p>
            <a:endParaRPr lang="en-US" altLang="zh-CN"/>
          </a:p>
        </p:txBody>
      </p:sp>
      <p:sp>
        <p:nvSpPr>
          <p:cNvPr id="7168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lvl1pPr algn="r" defTabSz="965200">
              <a:defRPr sz="1300">
                <a:latin typeface="Arial" charset="0"/>
              </a:defRPr>
            </a:lvl1pPr>
          </a:lstStyle>
          <a:p>
            <a:endParaRPr lang="en-US" altLang="zh-CN"/>
          </a:p>
        </p:txBody>
      </p:sp>
      <p:sp>
        <p:nvSpPr>
          <p:cNvPr id="7168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71685"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6460" tIns="48230" rIns="96460" bIns="4823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168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defTabSz="965200">
              <a:defRPr sz="1300">
                <a:latin typeface="Arial" charset="0"/>
              </a:defRPr>
            </a:lvl1pPr>
          </a:lstStyle>
          <a:p>
            <a:endParaRPr lang="en-US" altLang="zh-CN"/>
          </a:p>
        </p:txBody>
      </p:sp>
      <p:sp>
        <p:nvSpPr>
          <p:cNvPr id="7168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460" tIns="48230" rIns="96460" bIns="48230" numCol="1" anchor="b" anchorCtr="0" compatLnSpc="1">
            <a:prstTxWarp prst="textNoShape">
              <a:avLst/>
            </a:prstTxWarp>
          </a:bodyPr>
          <a:lstStyle>
            <a:lvl1pPr algn="r" defTabSz="965200">
              <a:defRPr sz="1300">
                <a:latin typeface="Arial" charset="0"/>
              </a:defRPr>
            </a:lvl1pPr>
          </a:lstStyle>
          <a:p>
            <a:fld id="{119200D1-81C2-4817-A38A-E9BD175F4445}" type="slidenum">
              <a:rPr lang="en-US" altLang="zh-CN"/>
              <a:pPr/>
              <a:t>‹#›</a:t>
            </a:fld>
            <a:endParaRPr lang="en-US" altLang="zh-CN"/>
          </a:p>
        </p:txBody>
      </p:sp>
    </p:spTree>
    <p:extLst>
      <p:ext uri="{BB962C8B-B14F-4D97-AF65-F5344CB8AC3E}">
        <p14:creationId xmlns:p14="http://schemas.microsoft.com/office/powerpoint/2010/main" val="14186593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aike.baidu.com/view/196838.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baike.baidu.com/item/%E5%85%89%E7%BA%A4/171632?fromModule=lemma_inlink" TargetMode="External"/><Relationship Id="rId7" Type="http://schemas.openxmlformats.org/officeDocument/2006/relationships/hyperlink" Target="https://baike.baidu.com/item/ATM%E7%BD%91/10183277?fromModule=lemma_inlink"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baike.baidu.com/item/%E9%AA%A8%E5%B9%B2%E7%BD%91/7371439?fromModule=lemma_inlink" TargetMode="External"/><Relationship Id="rId5" Type="http://schemas.openxmlformats.org/officeDocument/2006/relationships/hyperlink" Target="https://baike.baidu.com/item/%E7%BD%91%E5%85%B3?fromModule=lemma_inlink" TargetMode="External"/><Relationship Id="rId4" Type="http://schemas.openxmlformats.org/officeDocument/2006/relationships/hyperlink" Target="https://baike.baidu.com/item/%E5%AE%BD%E5%B8%A6%E7%BD%91%E7%BB%9C/10301663?fromModule=lemma_inlink"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baike.baidu.com/item/%E5%B7%A5%E7%A8%8B%E5%B8%88/474613"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baike.baidu.com/item/%E8%AE%A1%E7%AE%97%E6%9C%BA" TargetMode="External"/><Relationship Id="rId4" Type="http://schemas.openxmlformats.org/officeDocument/2006/relationships/hyperlink" Target="https://baike.baidu.com/item/%E9%9D%9E%E8%90%A5%E5%88%A9%E6%80%A7/6044915"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aike.baidu.com/view/196838.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D781C-1684-46B2-8385-F55F6B098BB5}" type="slidenum">
              <a:rPr lang="en-US" altLang="zh-CN"/>
              <a:pPr/>
              <a:t>2</a:t>
            </a:fld>
            <a:endParaRPr lang="en-US" altLang="zh-CN"/>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zh-CN" altLang="en-US" dirty="0"/>
              <a:t>教科书</a:t>
            </a:r>
            <a:r>
              <a:rPr lang="en-US" altLang="zh-CN" dirty="0"/>
              <a:t>《Computer Networks》</a:t>
            </a:r>
            <a:r>
              <a:rPr lang="zh-CN" altLang="en-US" dirty="0"/>
              <a:t>第一版出版于</a:t>
            </a:r>
            <a:r>
              <a:rPr lang="en-US" altLang="zh-CN" dirty="0"/>
              <a:t>1980</a:t>
            </a:r>
            <a:r>
              <a:rPr lang="zh-CN" altLang="en-US" dirty="0"/>
              <a:t>年，那时候，网络刚刚起步；</a:t>
            </a:r>
            <a:r>
              <a:rPr lang="en-US" altLang="zh-CN" dirty="0"/>
              <a:t>88</a:t>
            </a:r>
            <a:r>
              <a:rPr lang="zh-CN" altLang="en-US" dirty="0"/>
              <a:t>年第二版，当时网络正进入大学和研究机构；</a:t>
            </a:r>
            <a:r>
              <a:rPr lang="en-US" altLang="zh-CN" dirty="0"/>
              <a:t>96</a:t>
            </a:r>
            <a:r>
              <a:rPr lang="zh-CN" altLang="en-US" dirty="0"/>
              <a:t>年第三版，网络发展如火如荼；</a:t>
            </a:r>
            <a:r>
              <a:rPr lang="en-US" altLang="zh-CN" dirty="0"/>
              <a:t>02</a:t>
            </a:r>
            <a:r>
              <a:rPr lang="zh-CN" altLang="en-US" dirty="0"/>
              <a:t>年第四版，网络已深入人们生活，</a:t>
            </a:r>
            <a:r>
              <a:rPr lang="en-US" altLang="zh-CN" dirty="0"/>
              <a:t>2010</a:t>
            </a:r>
            <a:r>
              <a:rPr lang="zh-CN" altLang="en-US" dirty="0"/>
              <a:t>年出第五版。</a:t>
            </a:r>
            <a:r>
              <a:rPr lang="en-US" altLang="zh-CN" dirty="0"/>
              <a:t>2022</a:t>
            </a:r>
            <a:r>
              <a:rPr lang="zh-CN" altLang="en-US" dirty="0"/>
              <a:t>年等来了第六版中译本</a:t>
            </a:r>
          </a:p>
        </p:txBody>
      </p:sp>
    </p:spTree>
    <p:extLst>
      <p:ext uri="{BB962C8B-B14F-4D97-AF65-F5344CB8AC3E}">
        <p14:creationId xmlns:p14="http://schemas.microsoft.com/office/powerpoint/2010/main" val="174688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15</a:t>
            </a:fld>
            <a:endParaRPr lang="en-US" altLang="zh-CN"/>
          </a:p>
        </p:txBody>
      </p:sp>
    </p:spTree>
    <p:extLst>
      <p:ext uri="{BB962C8B-B14F-4D97-AF65-F5344CB8AC3E}">
        <p14:creationId xmlns:p14="http://schemas.microsoft.com/office/powerpoint/2010/main" val="86658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中国科学技术大学国家重大科技基础设施“未来网络试验设施”（合肥）的建设，这是整个未来网络试验设施的</a:t>
            </a:r>
            <a:r>
              <a:rPr lang="en-US" altLang="zh-CN" dirty="0"/>
              <a:t>4</a:t>
            </a:r>
            <a:r>
              <a:rPr lang="zh-CN" altLang="en-US" dirty="0"/>
              <a:t>个系统之一，其定位是智能网络试验装置，为智能网络技术创新提供试验环境。未来网络试验设施合肥系统将部署自主研发的智能交换机和可重构智能网络检测仪，并将智能接口进行开放，为产学研用提供真实的和开放的智能网络技术创新平台。合肥系统部分可以总结为一个中心、三个系统、八个城市和三万用户。一个中心即合肥运行管控中心，三个系统包括基础网络系统，提供覆盖</a:t>
            </a:r>
            <a:r>
              <a:rPr lang="en-US" altLang="zh-CN" dirty="0"/>
              <a:t>8</a:t>
            </a:r>
            <a:r>
              <a:rPr lang="zh-CN" altLang="en-US" dirty="0"/>
              <a:t>个城市</a:t>
            </a:r>
            <a:r>
              <a:rPr lang="en-US" altLang="zh-CN" dirty="0"/>
              <a:t>13</a:t>
            </a:r>
            <a:r>
              <a:rPr lang="zh-CN" altLang="en-US" dirty="0"/>
              <a:t>个节点的深度可编程网络，创新试验系统提供试验快速部署专用工具和测量工具，开放服务系统实现与国内其他三个系统对接以及与国际未来网络试验平台实现联邦，共享网络试验资源。</a:t>
            </a:r>
          </a:p>
        </p:txBody>
      </p:sp>
      <p:sp>
        <p:nvSpPr>
          <p:cNvPr id="4" name="灯片编号占位符 3"/>
          <p:cNvSpPr>
            <a:spLocks noGrp="1"/>
          </p:cNvSpPr>
          <p:nvPr>
            <p:ph type="sldNum" sz="quarter" idx="10"/>
          </p:nvPr>
        </p:nvSpPr>
        <p:spPr/>
        <p:txBody>
          <a:bodyPr/>
          <a:lstStyle/>
          <a:p>
            <a:fld id="{3F7621B6-9AB8-4DDD-9E81-95BF9961C43F}" type="slidenum">
              <a:rPr lang="zh-CN" altLang="en-US" smtClean="0"/>
              <a:t>24</a:t>
            </a:fld>
            <a:endParaRPr lang="zh-CN" altLang="en-US"/>
          </a:p>
        </p:txBody>
      </p:sp>
    </p:spTree>
    <p:extLst>
      <p:ext uri="{BB962C8B-B14F-4D97-AF65-F5344CB8AC3E}">
        <p14:creationId xmlns:p14="http://schemas.microsoft.com/office/powerpoint/2010/main" val="179537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这是我们所设计的智能网络试验装置，</a:t>
            </a:r>
            <a:r>
              <a:rPr lang="en-US" altLang="zh-CN" dirty="0"/>
              <a:t>8</a:t>
            </a:r>
            <a:r>
              <a:rPr lang="zh-CN" altLang="en-US" dirty="0"/>
              <a:t>个城市</a:t>
            </a:r>
            <a:r>
              <a:rPr lang="en-US" altLang="zh-CN" dirty="0"/>
              <a:t>13</a:t>
            </a:r>
            <a:r>
              <a:rPr lang="zh-CN" altLang="en-US" dirty="0"/>
              <a:t>个网络试验节点均采用我们自主研发的智能网络交换机，合肥部署</a:t>
            </a:r>
            <a:r>
              <a:rPr lang="en-US" altLang="zh-CN" dirty="0"/>
              <a:t>5</a:t>
            </a:r>
            <a:r>
              <a:rPr lang="zh-CN" altLang="en-US" dirty="0"/>
              <a:t>试验节点，包括科大讯飞，科大先研院，物质科学院，合工大和安徽大学，其他</a:t>
            </a:r>
            <a:r>
              <a:rPr lang="en-US" altLang="zh-CN" dirty="0"/>
              <a:t>8</a:t>
            </a:r>
            <a:r>
              <a:rPr lang="zh-CN" altLang="en-US" dirty="0"/>
              <a:t>个节点分布在</a:t>
            </a:r>
            <a:r>
              <a:rPr lang="en-US" altLang="zh-CN" dirty="0"/>
              <a:t>7</a:t>
            </a:r>
            <a:r>
              <a:rPr lang="zh-CN" altLang="en-US" dirty="0"/>
              <a:t>个城市，包括武汉、成都、长春、苏州、北京、上海和福州，主要覆盖中科院研究所。整个智能网络试验装置具有以下四个特色，第一，支持全程贯穿深度可编程，从接入、汇聚和核心网络设备均是可编程的，同时，计算、存储和网络资源支持可切片。第二，提供高精度全方位创新平台，包括创新网络实验工具集，支撑实验快速部署和集成，网络试验测量工具集，支持试验可复现。第三，开发的网络创新环境，与第三方自治试验设施联邦，第四，真实的试验用户与业务内容，提供</a:t>
            </a:r>
            <a:r>
              <a:rPr lang="en-US" altLang="zh-CN" dirty="0"/>
              <a:t>5000</a:t>
            </a:r>
            <a:r>
              <a:rPr lang="zh-CN" altLang="en-US" dirty="0"/>
              <a:t>个接入节点，引入真实用户，同时，互联网服务内容注入真实流量。</a:t>
            </a:r>
          </a:p>
        </p:txBody>
      </p:sp>
      <p:sp>
        <p:nvSpPr>
          <p:cNvPr id="4" name="灯片编号占位符 3"/>
          <p:cNvSpPr>
            <a:spLocks noGrp="1"/>
          </p:cNvSpPr>
          <p:nvPr>
            <p:ph type="sldNum" sz="quarter" idx="10"/>
          </p:nvPr>
        </p:nvSpPr>
        <p:spPr/>
        <p:txBody>
          <a:bodyPr/>
          <a:lstStyle/>
          <a:p>
            <a:fld id="{3F7621B6-9AB8-4DDD-9E81-95BF9961C43F}" type="slidenum">
              <a:rPr lang="zh-CN" altLang="en-US" smtClean="0"/>
              <a:t>25</a:t>
            </a:fld>
            <a:endParaRPr lang="zh-CN" altLang="en-US"/>
          </a:p>
        </p:txBody>
      </p:sp>
    </p:spTree>
    <p:extLst>
      <p:ext uri="{BB962C8B-B14F-4D97-AF65-F5344CB8AC3E}">
        <p14:creationId xmlns:p14="http://schemas.microsoft.com/office/powerpoint/2010/main" val="269390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7621B6-9AB8-4DDD-9E81-95BF9961C43F}" type="slidenum">
              <a:rPr lang="zh-CN" altLang="en-US" smtClean="0"/>
              <a:t>26</a:t>
            </a:fld>
            <a:endParaRPr lang="zh-CN" altLang="en-US"/>
          </a:p>
        </p:txBody>
      </p:sp>
    </p:spTree>
    <p:extLst>
      <p:ext uri="{BB962C8B-B14F-4D97-AF65-F5344CB8AC3E}">
        <p14:creationId xmlns:p14="http://schemas.microsoft.com/office/powerpoint/2010/main" val="38954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7621B6-9AB8-4DDD-9E81-95BF9961C43F}" type="slidenum">
              <a:rPr lang="zh-CN" altLang="en-US" smtClean="0"/>
              <a:t>27</a:t>
            </a:fld>
            <a:endParaRPr lang="zh-CN" altLang="en-US"/>
          </a:p>
        </p:txBody>
      </p:sp>
    </p:spTree>
    <p:extLst>
      <p:ext uri="{BB962C8B-B14F-4D97-AF65-F5344CB8AC3E}">
        <p14:creationId xmlns:p14="http://schemas.microsoft.com/office/powerpoint/2010/main" val="127121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Helvetica Neue"/>
              </a:rPr>
              <a:t>2022</a:t>
            </a:r>
            <a:r>
              <a:rPr lang="zh-CN" altLang="en-US" b="0" i="0" dirty="0">
                <a:solidFill>
                  <a:srgbClr val="333333"/>
                </a:solidFill>
                <a:effectLst/>
                <a:latin typeface="Helvetica Neue"/>
              </a:rPr>
              <a:t>年</a:t>
            </a:r>
            <a:r>
              <a:rPr lang="en-US" altLang="zh-CN" b="0" i="0" dirty="0">
                <a:solidFill>
                  <a:srgbClr val="333333"/>
                </a:solidFill>
                <a:effectLst/>
                <a:latin typeface="Helvetica Neue"/>
              </a:rPr>
              <a:t>3</a:t>
            </a:r>
            <a:r>
              <a:rPr lang="zh-CN" altLang="en-US" b="0" i="0" dirty="0">
                <a:solidFill>
                  <a:srgbClr val="333333"/>
                </a:solidFill>
                <a:effectLst/>
                <a:latin typeface="Helvetica Neue"/>
              </a:rPr>
              <a:t>月，提请十三届全国人大五次会议审查的计划报告提出，实施“东数西算”工程。数字时代正在召唤一张高效率的“算力网”。“东数西算”中的“数”，指的是数据，“算”指的是算力，即对数据的处理能力。“东数西算”是通过构建数据中心、云计算、大数据一体化的新型算力网络体系，将东部算力需求有序引导到西部，优化数据中心建设布局，促进东西部协同联动。</a:t>
            </a:r>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28</a:t>
            </a:fld>
            <a:endParaRPr lang="en-US" altLang="zh-CN"/>
          </a:p>
        </p:txBody>
      </p:sp>
    </p:spTree>
    <p:extLst>
      <p:ext uri="{BB962C8B-B14F-4D97-AF65-F5344CB8AC3E}">
        <p14:creationId xmlns:p14="http://schemas.microsoft.com/office/powerpoint/2010/main" val="3178572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29</a:t>
            </a:fld>
            <a:endParaRPr lang="en-US" altLang="zh-CN"/>
          </a:p>
        </p:txBody>
      </p:sp>
    </p:spTree>
    <p:extLst>
      <p:ext uri="{BB962C8B-B14F-4D97-AF65-F5344CB8AC3E}">
        <p14:creationId xmlns:p14="http://schemas.microsoft.com/office/powerpoint/2010/main" val="137619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2011</a:t>
            </a:r>
            <a:r>
              <a:rPr lang="zh-CN" altLang="en-US" dirty="0"/>
              <a:t>年</a:t>
            </a:r>
            <a:r>
              <a:rPr lang="en-US" altLang="zh-CN" dirty="0"/>
              <a:t>IANA</a:t>
            </a:r>
            <a:r>
              <a:rPr lang="zh-CN" altLang="en-US" dirty="0"/>
              <a:t>宣布</a:t>
            </a:r>
            <a:r>
              <a:rPr lang="en-US" altLang="zh-CN" dirty="0"/>
              <a:t>IPv4</a:t>
            </a:r>
            <a:r>
              <a:rPr lang="zh-CN" altLang="en-US" dirty="0"/>
              <a:t>地址宣告用完。</a:t>
            </a:r>
            <a:r>
              <a:rPr lang="en-US" altLang="zh-CN" dirty="0"/>
              <a:t>2^32=4,294,967,296</a:t>
            </a:r>
          </a:p>
          <a:p>
            <a:r>
              <a:rPr lang="zh-CN" altLang="en-US" sz="1200" b="0" i="0" kern="1200" dirty="0">
                <a:solidFill>
                  <a:schemeClr val="tx1"/>
                </a:solidFill>
                <a:latin typeface="Arial" charset="0"/>
                <a:ea typeface="宋体" pitchFamily="2" charset="-122"/>
                <a:cs typeface="+mn-cs"/>
              </a:rPr>
              <a:t>互联网编号分配机构（</a:t>
            </a:r>
            <a:r>
              <a:rPr lang="en-US" altLang="zh-CN" sz="1200" b="0" i="0" kern="1200" dirty="0">
                <a:solidFill>
                  <a:schemeClr val="tx1"/>
                </a:solidFill>
                <a:latin typeface="Arial" charset="0"/>
                <a:ea typeface="宋体" pitchFamily="2" charset="-122"/>
                <a:cs typeface="+mn-cs"/>
              </a:rPr>
              <a:t>IANA</a:t>
            </a:r>
            <a:r>
              <a:rPr lang="zh-CN" altLang="en-US" sz="1200" b="0" i="0" kern="1200" dirty="0">
                <a:solidFill>
                  <a:schemeClr val="tx1"/>
                </a:solidFill>
                <a:latin typeface="Arial" charset="0"/>
                <a:ea typeface="宋体" pitchFamily="2" charset="-122"/>
                <a:cs typeface="+mn-cs"/>
              </a:rPr>
              <a:t>，</a:t>
            </a:r>
            <a:r>
              <a:rPr lang="en-US" altLang="zh-CN" sz="1200" b="0" i="0" kern="1200" dirty="0">
                <a:solidFill>
                  <a:schemeClr val="tx1"/>
                </a:solidFill>
                <a:latin typeface="Arial" charset="0"/>
                <a:ea typeface="宋体" pitchFamily="2" charset="-122"/>
                <a:cs typeface="+mn-cs"/>
              </a:rPr>
              <a:t>Internet Assigned Numbers Authority</a:t>
            </a:r>
            <a:r>
              <a:rPr lang="zh-CN" altLang="en-US" sz="1200" b="0" i="0" kern="1200" dirty="0">
                <a:solidFill>
                  <a:schemeClr val="tx1"/>
                </a:solidFill>
                <a:latin typeface="Arial" charset="0"/>
                <a:ea typeface="宋体" pitchFamily="2" charset="-122"/>
                <a:cs typeface="+mn-cs"/>
              </a:rPr>
              <a:t>）负责分配和规划</a:t>
            </a:r>
            <a:r>
              <a:rPr lang="en-US" altLang="zh-CN" sz="1200" b="0" i="0" kern="1200" dirty="0">
                <a:solidFill>
                  <a:schemeClr val="tx1"/>
                </a:solidFill>
                <a:latin typeface="Arial" charset="0"/>
                <a:ea typeface="宋体" pitchFamily="2" charset="-122"/>
                <a:cs typeface="+mn-cs"/>
              </a:rPr>
              <a:t>IP</a:t>
            </a:r>
            <a:r>
              <a:rPr lang="zh-CN" altLang="en-US" sz="1200" b="0" i="0" kern="1200" dirty="0">
                <a:solidFill>
                  <a:schemeClr val="tx1"/>
                </a:solidFill>
                <a:latin typeface="Arial" charset="0"/>
                <a:ea typeface="宋体" pitchFamily="2" charset="-122"/>
                <a:cs typeface="+mn-cs"/>
              </a:rPr>
              <a:t>地址，以及对</a:t>
            </a:r>
            <a:r>
              <a:rPr lang="en-US" altLang="zh-CN" sz="1200" b="0" i="0" kern="1200" dirty="0">
                <a:solidFill>
                  <a:schemeClr val="tx1"/>
                </a:solidFill>
                <a:latin typeface="Arial" charset="0"/>
                <a:ea typeface="宋体" pitchFamily="2" charset="-122"/>
                <a:cs typeface="+mn-cs"/>
              </a:rPr>
              <a:t>TCP/UDP</a:t>
            </a:r>
            <a:r>
              <a:rPr lang="zh-CN" altLang="en-US" sz="1200" b="0" i="0" kern="1200" dirty="0">
                <a:solidFill>
                  <a:schemeClr val="tx1"/>
                </a:solidFill>
                <a:latin typeface="Arial" charset="0"/>
                <a:ea typeface="宋体" pitchFamily="2" charset="-122"/>
                <a:cs typeface="+mn-cs"/>
              </a:rPr>
              <a:t>公共服务的端口进行定义。</a:t>
            </a:r>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32</a:t>
            </a:fld>
            <a:endParaRPr lang="en-US" altLang="zh-CN"/>
          </a:p>
        </p:txBody>
      </p:sp>
    </p:spTree>
    <p:extLst>
      <p:ext uri="{BB962C8B-B14F-4D97-AF65-F5344CB8AC3E}">
        <p14:creationId xmlns:p14="http://schemas.microsoft.com/office/powerpoint/2010/main" val="125455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作为基础设施的网络它的结构与其他基础设施如电网、水网有所不同，负责网络运营的单位有运营商、企事业（包括大型的内容提供商和服务提供商、政府机构、学校）、家庭</a:t>
            </a:r>
            <a:r>
              <a:rPr lang="en-US" altLang="zh-CN" dirty="0"/>
              <a:t>/</a:t>
            </a:r>
            <a:r>
              <a:rPr lang="zh-CN" altLang="en-US" dirty="0"/>
              <a:t>个人。</a:t>
            </a:r>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34</a:t>
            </a:fld>
            <a:endParaRPr lang="en-US" altLang="zh-CN"/>
          </a:p>
        </p:txBody>
      </p:sp>
    </p:spTree>
    <p:extLst>
      <p:ext uri="{BB962C8B-B14F-4D97-AF65-F5344CB8AC3E}">
        <p14:creationId xmlns:p14="http://schemas.microsoft.com/office/powerpoint/2010/main" val="2593514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37</a:t>
            </a:fld>
            <a:endParaRPr lang="en-US" altLang="zh-CN"/>
          </a:p>
        </p:txBody>
      </p:sp>
    </p:spTree>
    <p:extLst>
      <p:ext uri="{BB962C8B-B14F-4D97-AF65-F5344CB8AC3E}">
        <p14:creationId xmlns:p14="http://schemas.microsoft.com/office/powerpoint/2010/main" val="94569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7F5D1-2B27-4EBE-AC31-62EE3AF50C95}" type="slidenum">
              <a:rPr lang="en-US" altLang="zh-CN"/>
              <a:pPr/>
              <a:t>5</a:t>
            </a:fld>
            <a:endParaRPr lang="en-US" altLang="zh-CN"/>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zh-CN" dirty="0"/>
              <a:t>[1]</a:t>
            </a:r>
            <a:r>
              <a:rPr lang="zh-CN" altLang="en-US" dirty="0"/>
              <a:t>教科书，</a:t>
            </a:r>
            <a:r>
              <a:rPr lang="en-US" altLang="zh-CN" dirty="0"/>
              <a:t>P1</a:t>
            </a:r>
          </a:p>
          <a:p>
            <a:r>
              <a:rPr lang="zh-CN" altLang="en-US" dirty="0"/>
              <a:t>网络是什么？自然界有哪些网？在我们的家里已有哪些网络？水、电都连成网，成为人们生活所需的必要的基础设施，电视网、电话网也是信息网络。另外，还有公路网、铁路网，被称为国家基础设施，公路网有点类似于分组交换，而铁路网更象是电路交换。</a:t>
            </a:r>
            <a:endParaRPr lang="en-US" altLang="zh-CN"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a:t>ARPA:</a:t>
            </a:r>
            <a:r>
              <a:rPr lang="zh-CN" altLang="en-US" dirty="0"/>
              <a:t>是美国国防部高级研究计划署，</a:t>
            </a:r>
            <a:r>
              <a:rPr lang="en-US" altLang="zh-CN" sz="1200" b="0" i="0" u="none" strike="noStrike" kern="1200" dirty="0">
                <a:solidFill>
                  <a:schemeClr val="tx1"/>
                </a:solidFill>
                <a:latin typeface="Arial" charset="0"/>
                <a:ea typeface="宋体" pitchFamily="2" charset="-122"/>
                <a:cs typeface="+mn-cs"/>
                <a:hlinkClick r:id="rId3"/>
              </a:rPr>
              <a:t>ARPANET</a:t>
            </a:r>
            <a:r>
              <a:rPr lang="zh-CN" altLang="en-US" sz="1200" b="0" i="0" u="none" strike="noStrike" kern="1200" dirty="0">
                <a:solidFill>
                  <a:schemeClr val="tx1"/>
                </a:solidFill>
                <a:latin typeface="Arial" charset="0"/>
                <a:ea typeface="宋体" pitchFamily="2" charset="-122"/>
                <a:cs typeface="+mn-cs"/>
              </a:rPr>
              <a:t>于</a:t>
            </a:r>
            <a:r>
              <a:rPr lang="en-US" altLang="zh-CN" sz="1200" b="0" i="0" kern="1200" dirty="0">
                <a:solidFill>
                  <a:schemeClr val="tx1"/>
                </a:solidFill>
                <a:latin typeface="Arial" charset="0"/>
                <a:ea typeface="宋体" pitchFamily="2" charset="-122"/>
                <a:cs typeface="+mn-cs"/>
              </a:rPr>
              <a:t>1969</a:t>
            </a:r>
            <a:r>
              <a:rPr lang="zh-CN" altLang="en-US" sz="1200" b="0" i="0" kern="1200" dirty="0">
                <a:solidFill>
                  <a:schemeClr val="tx1"/>
                </a:solidFill>
                <a:latin typeface="Arial" charset="0"/>
                <a:ea typeface="宋体" pitchFamily="2" charset="-122"/>
                <a:cs typeface="+mn-cs"/>
              </a:rPr>
              <a:t>年由国防部创建，最初用来验证计算机联网的不同方式。它仅限于军事用途。</a:t>
            </a:r>
            <a:endParaRPr lang="zh-CN" altLang="en-US" dirty="0"/>
          </a:p>
        </p:txBody>
      </p:sp>
    </p:spTree>
    <p:extLst>
      <p:ext uri="{BB962C8B-B14F-4D97-AF65-F5344CB8AC3E}">
        <p14:creationId xmlns:p14="http://schemas.microsoft.com/office/powerpoint/2010/main" val="3682471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246BE-ED86-4321-BA7F-B810D583745D}" type="slidenum">
              <a:rPr lang="en-US" altLang="zh-CN"/>
              <a:pPr/>
              <a:t>38</a:t>
            </a:fld>
            <a:endParaRPr lang="en-US" altLang="zh-CN"/>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ltLang="zh-CN"/>
              <a:t>FDDI(</a:t>
            </a:r>
            <a:r>
              <a:rPr lang="zh-CN" altLang="en-US"/>
              <a:t>光纤分布数据接口</a:t>
            </a:r>
            <a:r>
              <a:rPr lang="en-US" altLang="zh-CN"/>
              <a:t>) </a:t>
            </a:r>
          </a:p>
        </p:txBody>
      </p:sp>
    </p:spTree>
    <p:extLst>
      <p:ext uri="{BB962C8B-B14F-4D97-AF65-F5344CB8AC3E}">
        <p14:creationId xmlns:p14="http://schemas.microsoft.com/office/powerpoint/2010/main" val="352408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39</a:t>
            </a:fld>
            <a:endParaRPr lang="en-US" altLang="zh-CN"/>
          </a:p>
        </p:txBody>
      </p:sp>
    </p:spTree>
    <p:extLst>
      <p:ext uri="{BB962C8B-B14F-4D97-AF65-F5344CB8AC3E}">
        <p14:creationId xmlns:p14="http://schemas.microsoft.com/office/powerpoint/2010/main" val="1186031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40</a:t>
            </a:fld>
            <a:endParaRPr lang="en-US" altLang="zh-CN"/>
          </a:p>
        </p:txBody>
      </p:sp>
    </p:spTree>
    <p:extLst>
      <p:ext uri="{BB962C8B-B14F-4D97-AF65-F5344CB8AC3E}">
        <p14:creationId xmlns:p14="http://schemas.microsoft.com/office/powerpoint/2010/main" val="1346889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41</a:t>
            </a:fld>
            <a:endParaRPr lang="en-US" altLang="zh-CN"/>
          </a:p>
        </p:txBody>
      </p:sp>
    </p:spTree>
    <p:extLst>
      <p:ext uri="{BB962C8B-B14F-4D97-AF65-F5344CB8AC3E}">
        <p14:creationId xmlns:p14="http://schemas.microsoft.com/office/powerpoint/2010/main" val="4141275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73131"/>
                </a:solidFill>
                <a:effectLst/>
                <a:latin typeface="Arial" panose="020B0604020202020204" pitchFamily="34" charset="0"/>
              </a:rPr>
              <a:t>DSLAM</a:t>
            </a:r>
            <a:r>
              <a:rPr lang="en-US" altLang="zh-CN" b="0" i="0" dirty="0">
                <a:solidFill>
                  <a:srgbClr val="333333"/>
                </a:solidFill>
                <a:effectLst/>
                <a:latin typeface="Arial" panose="020B0604020202020204" pitchFamily="34" charset="0"/>
              </a:rPr>
              <a:t>(Digital Subscriber Line Access Multiplexer,</a:t>
            </a:r>
            <a:r>
              <a:rPr lang="zh-CN" altLang="en-US" b="0" i="0" dirty="0">
                <a:solidFill>
                  <a:srgbClr val="333333"/>
                </a:solidFill>
                <a:effectLst/>
                <a:latin typeface="Arial" panose="020B0604020202020204" pitchFamily="34" charset="0"/>
              </a:rPr>
              <a:t>数字用户线路接入复用器</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是各种</a:t>
            </a:r>
            <a:r>
              <a:rPr lang="en-US" altLang="zh-CN" b="0" i="0" dirty="0">
                <a:solidFill>
                  <a:srgbClr val="333333"/>
                </a:solidFill>
                <a:effectLst/>
                <a:latin typeface="Arial" panose="020B0604020202020204" pitchFamily="34" charset="0"/>
              </a:rPr>
              <a:t>DSL</a:t>
            </a:r>
            <a:r>
              <a:rPr lang="zh-CN" altLang="en-US" b="0" i="0" dirty="0">
                <a:solidFill>
                  <a:srgbClr val="333333"/>
                </a:solidFill>
                <a:effectLst/>
                <a:latin typeface="Arial" panose="020B0604020202020204" pitchFamily="34" charset="0"/>
              </a:rPr>
              <a:t>系统的局端设备，属于最后一公里接入设备，其功能是接纳所有的</a:t>
            </a:r>
            <a:r>
              <a:rPr lang="en-US" altLang="zh-CN" b="0" i="0" dirty="0">
                <a:solidFill>
                  <a:srgbClr val="333333"/>
                </a:solidFill>
                <a:effectLst/>
                <a:latin typeface="Arial" panose="020B0604020202020204" pitchFamily="34" charset="0"/>
              </a:rPr>
              <a:t>DSL</a:t>
            </a:r>
            <a:r>
              <a:rPr lang="zh-CN" altLang="en-US" b="0" i="0" dirty="0">
                <a:solidFill>
                  <a:srgbClr val="333333"/>
                </a:solidFill>
                <a:effectLst/>
                <a:latin typeface="Arial" panose="020B0604020202020204" pitchFamily="34" charset="0"/>
              </a:rPr>
              <a:t>线路，汇聚流量，相当于一个二层交换机</a:t>
            </a:r>
            <a:r>
              <a:rPr lang="en-US" altLang="zh-CN" b="0" i="0" dirty="0">
                <a:solidFill>
                  <a:srgbClr val="333333"/>
                </a:solidFill>
                <a:effectLst/>
                <a:latin typeface="Arial" panose="020B0604020202020204" pitchFamily="34" charset="0"/>
              </a:rPr>
              <a:t>. </a:t>
            </a:r>
            <a:r>
              <a:rPr lang="en-US" altLang="zh-CN" b="0" i="0" dirty="0">
                <a:solidFill>
                  <a:srgbClr val="F73131"/>
                </a:solidFill>
                <a:effectLst/>
                <a:latin typeface="Arial" panose="020B0604020202020204" pitchFamily="34" charset="0"/>
              </a:rPr>
              <a:t>SR</a:t>
            </a:r>
            <a:r>
              <a:rPr lang="en-US" altLang="zh-CN" b="0" i="0" dirty="0">
                <a:solidFill>
                  <a:srgbClr val="333333"/>
                </a:solidFill>
                <a:effectLst/>
                <a:latin typeface="Arial" panose="020B0604020202020204" pitchFamily="34" charset="0"/>
              </a:rPr>
              <a:t>(Service Router</a:t>
            </a:r>
            <a:r>
              <a:rPr lang="zh-CN" altLang="en-US" b="0" i="0" dirty="0">
                <a:solidFill>
                  <a:srgbClr val="333333"/>
                </a:solidFill>
                <a:effectLst/>
                <a:latin typeface="Arial" panose="020B0604020202020204" pitchFamily="34" charset="0"/>
              </a:rPr>
              <a:t>，全业务路由器</a:t>
            </a:r>
            <a:r>
              <a:rPr lang="en-US" altLang="zh-CN" b="0" i="0" dirty="0">
                <a:solidFill>
                  <a:srgbClr val="333333"/>
                </a:solidFill>
                <a:effectLst/>
                <a:latin typeface="Arial" panose="020B0604020202020204" pitchFamily="34" charset="0"/>
              </a:rPr>
              <a:t>),</a:t>
            </a:r>
            <a:r>
              <a:rPr lang="en-US" altLang="zh-CN" b="0" i="0" dirty="0">
                <a:solidFill>
                  <a:srgbClr val="F73131"/>
                </a:solidFill>
                <a:effectLst/>
                <a:latin typeface="Arial" panose="020B0604020202020204" pitchFamily="34" charset="0"/>
              </a:rPr>
              <a:t>CR</a:t>
            </a:r>
            <a:r>
              <a:rPr lang="en-US" altLang="zh-CN" b="0" i="0" dirty="0">
                <a:solidFill>
                  <a:srgbClr val="333333"/>
                </a:solidFill>
                <a:effectLst/>
                <a:latin typeface="Arial" panose="020B0604020202020204" pitchFamily="34" charset="0"/>
              </a:rPr>
              <a:t>(Core Router</a:t>
            </a:r>
            <a:r>
              <a:rPr lang="zh-CN" altLang="en-US" b="0" i="0" dirty="0">
                <a:solidFill>
                  <a:srgbClr val="333333"/>
                </a:solidFill>
                <a:effectLst/>
                <a:latin typeface="Arial" panose="020B0604020202020204" pitchFamily="34" charset="0"/>
              </a:rPr>
              <a:t>，核心路由器</a:t>
            </a:r>
            <a:r>
              <a:rPr lang="en-US" altLang="zh-CN" b="0" i="0" dirty="0">
                <a:solidFill>
                  <a:srgbClr val="333333"/>
                </a:solidFill>
                <a:effectLst/>
                <a:latin typeface="Arial" panose="020B0604020202020204" pitchFamily="34" charset="0"/>
              </a:rPr>
              <a:t>).</a:t>
            </a:r>
          </a:p>
          <a:p>
            <a:r>
              <a:rPr lang="en-US" altLang="zh-CN" b="0" i="0" dirty="0">
                <a:solidFill>
                  <a:srgbClr val="333333"/>
                </a:solidFill>
                <a:effectLst/>
                <a:latin typeface="Helvetica Neue"/>
              </a:rPr>
              <a:t>ONU(</a:t>
            </a:r>
            <a:r>
              <a:rPr lang="zh-CN" altLang="en-US" b="0" i="0" dirty="0">
                <a:solidFill>
                  <a:srgbClr val="333333"/>
                </a:solidFill>
                <a:effectLst/>
                <a:latin typeface="Arial" panose="020B0604020202020204" pitchFamily="34" charset="0"/>
              </a:rPr>
              <a:t>光网络单元</a:t>
            </a:r>
            <a:r>
              <a:rPr lang="en-US" altLang="zh-CN" b="0" i="0" dirty="0">
                <a:solidFill>
                  <a:srgbClr val="333333"/>
                </a:solidFill>
                <a:effectLst/>
                <a:latin typeface="Helvetica Neue"/>
              </a:rPr>
              <a:t>)</a:t>
            </a:r>
            <a:r>
              <a:rPr lang="zh-CN" altLang="en-US" b="0" i="0" dirty="0">
                <a:solidFill>
                  <a:srgbClr val="333333"/>
                </a:solidFill>
                <a:effectLst/>
                <a:latin typeface="Helvetica Neue"/>
              </a:rPr>
              <a:t>，是由核心功能电路、供电和管理等公共单元和通信接口组成，核心功能块包括用户和服务复用功能、传输复用功能以及</a:t>
            </a:r>
            <a:r>
              <a:rPr lang="en-US" altLang="zh-CN" b="0" i="0" dirty="0">
                <a:solidFill>
                  <a:srgbClr val="333333"/>
                </a:solidFill>
                <a:effectLst/>
                <a:latin typeface="Helvetica Neue"/>
              </a:rPr>
              <a:t>ODN</a:t>
            </a:r>
            <a:r>
              <a:rPr lang="zh-CN" altLang="en-US" b="0" i="0" dirty="0">
                <a:solidFill>
                  <a:srgbClr val="333333"/>
                </a:solidFill>
                <a:effectLst/>
                <a:latin typeface="Helvetica Neue"/>
              </a:rPr>
              <a:t>接口功能。</a:t>
            </a:r>
            <a:endParaRPr lang="en-US" altLang="zh-CN" b="0" i="0" dirty="0">
              <a:solidFill>
                <a:srgbClr val="333333"/>
              </a:solidFill>
              <a:effectLst/>
              <a:latin typeface="Helvetica Neue"/>
            </a:endParaRPr>
          </a:p>
          <a:p>
            <a:r>
              <a:rPr lang="en-US" altLang="zh-CN" b="0" i="0" dirty="0">
                <a:solidFill>
                  <a:srgbClr val="333333"/>
                </a:solidFill>
                <a:effectLst/>
                <a:latin typeface="Helvetica Neue"/>
              </a:rPr>
              <a:t>OLT(optical line terminal</a:t>
            </a:r>
            <a:r>
              <a:rPr lang="zh-CN" altLang="en-US" b="0" i="0" dirty="0">
                <a:solidFill>
                  <a:srgbClr val="333333"/>
                </a:solidFill>
                <a:effectLst/>
                <a:latin typeface="Helvetica Neue"/>
              </a:rPr>
              <a:t>，光线路终端</a:t>
            </a:r>
            <a:r>
              <a:rPr lang="en-US" altLang="zh-CN" b="0" i="0" dirty="0">
                <a:solidFill>
                  <a:srgbClr val="333333"/>
                </a:solidFill>
                <a:effectLst/>
                <a:latin typeface="Helvetica Neue"/>
              </a:rPr>
              <a:t>)</a:t>
            </a:r>
            <a:r>
              <a:rPr lang="zh-CN" altLang="en-US" b="0" i="0" dirty="0">
                <a:solidFill>
                  <a:srgbClr val="333333"/>
                </a:solidFill>
                <a:effectLst/>
                <a:latin typeface="Helvetica Neue"/>
              </a:rPr>
              <a:t>，指的是用于连接</a:t>
            </a:r>
            <a:r>
              <a:rPr lang="zh-CN" altLang="en-US" b="0" i="0" u="none" strike="noStrike" dirty="0">
                <a:solidFill>
                  <a:srgbClr val="136EC2"/>
                </a:solidFill>
                <a:effectLst/>
                <a:latin typeface="Helvetica Neue"/>
                <a:hlinkClick r:id="rId3"/>
              </a:rPr>
              <a:t>光纤</a:t>
            </a:r>
            <a:r>
              <a:rPr lang="zh-CN" altLang="en-US" b="0" i="0" dirty="0">
                <a:solidFill>
                  <a:srgbClr val="333333"/>
                </a:solidFill>
                <a:effectLst/>
                <a:latin typeface="Helvetica Neue"/>
              </a:rPr>
              <a:t>干线的终端设备</a:t>
            </a:r>
            <a:r>
              <a:rPr lang="en-US" altLang="zh-CN" b="0" i="0" dirty="0">
                <a:solidFill>
                  <a:srgbClr val="333333"/>
                </a:solidFill>
                <a:effectLst/>
                <a:latin typeface="Helvetica Neue"/>
              </a:rPr>
              <a:t>.</a:t>
            </a:r>
          </a:p>
          <a:p>
            <a:r>
              <a:rPr lang="en-US" altLang="zh-CN" b="0" i="0" dirty="0">
                <a:solidFill>
                  <a:srgbClr val="333333"/>
                </a:solidFill>
                <a:effectLst/>
                <a:latin typeface="Helvetica Neue"/>
              </a:rPr>
              <a:t>BRAS</a:t>
            </a:r>
            <a:r>
              <a:rPr lang="zh-CN" altLang="en-US" b="0" i="0" dirty="0">
                <a:solidFill>
                  <a:srgbClr val="333333"/>
                </a:solidFill>
                <a:effectLst/>
                <a:latin typeface="Helvetica Neue"/>
              </a:rPr>
              <a:t>（</a:t>
            </a:r>
            <a:r>
              <a:rPr lang="en-US" altLang="zh-CN" b="0" i="0" dirty="0">
                <a:solidFill>
                  <a:srgbClr val="333333"/>
                </a:solidFill>
                <a:effectLst/>
                <a:latin typeface="Helvetica Neue"/>
              </a:rPr>
              <a:t>Broadband Remote Access Server,</a:t>
            </a:r>
            <a:r>
              <a:rPr lang="zh-CN" altLang="en-US" b="0" i="0" dirty="0">
                <a:solidFill>
                  <a:srgbClr val="333333"/>
                </a:solidFill>
                <a:effectLst/>
                <a:latin typeface="Helvetica Neue"/>
              </a:rPr>
              <a:t>宽带接入服务器）是面向</a:t>
            </a:r>
            <a:r>
              <a:rPr lang="zh-CN" altLang="en-US" b="0" i="0" u="none" strike="noStrike" dirty="0">
                <a:solidFill>
                  <a:srgbClr val="136EC2"/>
                </a:solidFill>
                <a:effectLst/>
                <a:latin typeface="Helvetica Neue"/>
                <a:hlinkClick r:id="rId4"/>
              </a:rPr>
              <a:t>宽带网络</a:t>
            </a:r>
            <a:r>
              <a:rPr lang="zh-CN" altLang="en-US" b="0" i="0" dirty="0">
                <a:solidFill>
                  <a:srgbClr val="333333"/>
                </a:solidFill>
                <a:effectLst/>
                <a:latin typeface="Helvetica Neue"/>
              </a:rPr>
              <a:t>应用的新型接入</a:t>
            </a:r>
            <a:r>
              <a:rPr lang="zh-CN" altLang="en-US" b="0" i="0" u="none" strike="noStrike" dirty="0">
                <a:solidFill>
                  <a:srgbClr val="136EC2"/>
                </a:solidFill>
                <a:effectLst/>
                <a:latin typeface="Helvetica Neue"/>
                <a:hlinkClick r:id="rId5"/>
              </a:rPr>
              <a:t>网关</a:t>
            </a:r>
            <a:r>
              <a:rPr lang="zh-CN" altLang="en-US" b="0" i="0" dirty="0">
                <a:solidFill>
                  <a:srgbClr val="333333"/>
                </a:solidFill>
                <a:effectLst/>
                <a:latin typeface="Helvetica Neue"/>
              </a:rPr>
              <a:t>，它位于</a:t>
            </a:r>
            <a:r>
              <a:rPr lang="zh-CN" altLang="en-US" b="0" i="0" u="none" strike="noStrike" dirty="0">
                <a:solidFill>
                  <a:srgbClr val="136EC2"/>
                </a:solidFill>
                <a:effectLst/>
                <a:latin typeface="Helvetica Neue"/>
                <a:hlinkClick r:id="rId6"/>
              </a:rPr>
              <a:t>骨干网</a:t>
            </a:r>
            <a:r>
              <a:rPr lang="zh-CN" altLang="en-US" b="0" i="0" dirty="0">
                <a:solidFill>
                  <a:srgbClr val="333333"/>
                </a:solidFill>
                <a:effectLst/>
                <a:latin typeface="Helvetica Neue"/>
              </a:rPr>
              <a:t>的边缘层，可以完成用户带宽的</a:t>
            </a:r>
            <a:r>
              <a:rPr lang="en-US" altLang="zh-CN" b="0" i="0" dirty="0">
                <a:solidFill>
                  <a:srgbClr val="333333"/>
                </a:solidFill>
                <a:effectLst/>
                <a:latin typeface="Helvetica Neue"/>
              </a:rPr>
              <a:t>IP/</a:t>
            </a:r>
            <a:r>
              <a:rPr lang="en-US" altLang="zh-CN" b="0" i="0" u="none" strike="noStrike" dirty="0">
                <a:solidFill>
                  <a:srgbClr val="136EC2"/>
                </a:solidFill>
                <a:effectLst/>
                <a:latin typeface="Helvetica Neue"/>
                <a:hlinkClick r:id="rId7"/>
              </a:rPr>
              <a:t>ATM</a:t>
            </a:r>
            <a:r>
              <a:rPr lang="zh-CN" altLang="en-US" b="0" i="0" u="none" strike="noStrike" dirty="0">
                <a:solidFill>
                  <a:srgbClr val="136EC2"/>
                </a:solidFill>
                <a:effectLst/>
                <a:latin typeface="Helvetica Neue"/>
                <a:hlinkClick r:id="rId7"/>
              </a:rPr>
              <a:t>网</a:t>
            </a:r>
            <a:r>
              <a:rPr lang="zh-CN" altLang="en-US" b="0" i="0" dirty="0">
                <a:solidFill>
                  <a:srgbClr val="333333"/>
                </a:solidFill>
                <a:effectLst/>
                <a:latin typeface="Helvetica Neue"/>
              </a:rPr>
              <a:t>的数据接入</a:t>
            </a:r>
            <a:r>
              <a:rPr lang="en-US" altLang="zh-CN" b="0" i="0" dirty="0">
                <a:solidFill>
                  <a:srgbClr val="333333"/>
                </a:solidFill>
                <a:effectLst/>
                <a:latin typeface="Helvetica Neue"/>
              </a:rPr>
              <a:t>.</a:t>
            </a:r>
            <a:endParaRPr lang="zh-CN" altLang="en-US" dirty="0"/>
          </a:p>
        </p:txBody>
      </p:sp>
      <p:sp>
        <p:nvSpPr>
          <p:cNvPr id="4" name="灯片编号占位符 3"/>
          <p:cNvSpPr>
            <a:spLocks noGrp="1"/>
          </p:cNvSpPr>
          <p:nvPr>
            <p:ph type="sldNum" sz="quarter" idx="5"/>
          </p:nvPr>
        </p:nvSpPr>
        <p:spPr/>
        <p:txBody>
          <a:bodyPr/>
          <a:lstStyle/>
          <a:p>
            <a:fld id="{119200D1-81C2-4817-A38A-E9BD175F4445}" type="slidenum">
              <a:rPr lang="en-US" altLang="zh-CN" smtClean="0"/>
              <a:pPr/>
              <a:t>42</a:t>
            </a:fld>
            <a:endParaRPr lang="en-US" altLang="zh-CN"/>
          </a:p>
        </p:txBody>
      </p:sp>
    </p:spTree>
    <p:extLst>
      <p:ext uri="{BB962C8B-B14F-4D97-AF65-F5344CB8AC3E}">
        <p14:creationId xmlns:p14="http://schemas.microsoft.com/office/powerpoint/2010/main" val="2087371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AAF31A-D967-461F-962E-D5725785EF1C}" type="slidenum">
              <a:rPr lang="en-US" altLang="zh-CN"/>
              <a:pPr/>
              <a:t>52</a:t>
            </a:fld>
            <a:endParaRPr lang="en-US" altLang="zh-CN"/>
          </a:p>
        </p:txBody>
      </p:sp>
      <p:sp>
        <p:nvSpPr>
          <p:cNvPr id="148482" name="幻灯片图像占位符 1"/>
          <p:cNvSpPr>
            <a:spLocks noGrp="1" noRot="1" noChangeAspect="1" noTextEdit="1"/>
          </p:cNvSpPr>
          <p:nvPr>
            <p:ph type="sldImg"/>
          </p:nvPr>
        </p:nvSpPr>
        <p:spPr>
          <a:xfrm>
            <a:off x="992188" y="768350"/>
            <a:ext cx="5114925" cy="3836988"/>
          </a:xfrm>
          <a:ln/>
        </p:spPr>
      </p:sp>
      <p:sp>
        <p:nvSpPr>
          <p:cNvPr id="148483" name="备注占位符 2"/>
          <p:cNvSpPr>
            <a:spLocks noGrp="1"/>
          </p:cNvSpPr>
          <p:nvPr>
            <p:ph type="body" idx="1"/>
          </p:nvPr>
        </p:nvSpPr>
        <p:spPr>
          <a:xfrm>
            <a:off x="709613" y="4860925"/>
            <a:ext cx="5680075" cy="4605338"/>
          </a:xfrm>
        </p:spPr>
        <p:txBody>
          <a:bodyPr lIns="99048" tIns="49524" rIns="99048" bIns="49524"/>
          <a:lstStyle/>
          <a:p>
            <a:pPr>
              <a:spcBef>
                <a:spcPct val="0"/>
              </a:spcBef>
            </a:pPr>
            <a:r>
              <a:rPr lang="zh-CN" altLang="en-US"/>
              <a:t>在此基础上，人类可以以更加精细和动态的方式管理生产和生活，达到“智慧”状态，提高资源利用率和生产力水平，改善人与自然间的关系。</a:t>
            </a:r>
          </a:p>
        </p:txBody>
      </p:sp>
      <p:sp>
        <p:nvSpPr>
          <p:cNvPr id="21508"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17CADFBB-B02F-42D4-9878-BA62EA2ECDCE}" type="slidenum">
              <a:rPr lang="en-US" altLang="zh-CN" sz="1300">
                <a:latin typeface="Calibri" pitchFamily="34" charset="0"/>
              </a:rPr>
              <a:pPr algn="r" defTabSz="990600"/>
              <a:t>52</a:t>
            </a:fld>
            <a:endParaRPr lang="en-US" altLang="zh-CN" sz="1300">
              <a:latin typeface="Calibri" pitchFamily="34" charset="0"/>
            </a:endParaRPr>
          </a:p>
        </p:txBody>
      </p:sp>
    </p:spTree>
    <p:extLst>
      <p:ext uri="{BB962C8B-B14F-4D97-AF65-F5344CB8AC3E}">
        <p14:creationId xmlns:p14="http://schemas.microsoft.com/office/powerpoint/2010/main" val="379780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75B98F-6A13-4923-AC81-7F3B94B520DB}" type="slidenum">
              <a:rPr lang="en-US" altLang="zh-CN"/>
              <a:pPr/>
              <a:t>53</a:t>
            </a:fld>
            <a:endParaRPr lang="en-US" altLang="zh-CN"/>
          </a:p>
        </p:txBody>
      </p:sp>
      <p:sp>
        <p:nvSpPr>
          <p:cNvPr id="146434" name="幻灯片图像占位符 1"/>
          <p:cNvSpPr>
            <a:spLocks noGrp="1" noRot="1" noChangeAspect="1" noTextEdit="1"/>
          </p:cNvSpPr>
          <p:nvPr>
            <p:ph type="sldImg"/>
          </p:nvPr>
        </p:nvSpPr>
        <p:spPr>
          <a:xfrm>
            <a:off x="992188" y="768350"/>
            <a:ext cx="5114925" cy="3836988"/>
          </a:xfrm>
          <a:ln/>
        </p:spPr>
      </p:sp>
      <p:sp>
        <p:nvSpPr>
          <p:cNvPr id="146435" name="备注占位符 2"/>
          <p:cNvSpPr>
            <a:spLocks noGrp="1"/>
          </p:cNvSpPr>
          <p:nvPr>
            <p:ph type="body" idx="1"/>
          </p:nvPr>
        </p:nvSpPr>
        <p:spPr>
          <a:xfrm>
            <a:off x="709613" y="4860925"/>
            <a:ext cx="5680075" cy="4605338"/>
          </a:xfrm>
        </p:spPr>
        <p:txBody>
          <a:bodyPr lIns="99048" tIns="49524" rIns="99048" bIns="49524"/>
          <a:lstStyle/>
          <a:p>
            <a:pPr>
              <a:spcBef>
                <a:spcPct val="0"/>
              </a:spcBef>
            </a:pPr>
            <a:r>
              <a:rPr lang="zh-CN" altLang="en-US"/>
              <a:t>物联网可分为三层：感知层、网络层和应用层。</a:t>
            </a:r>
          </a:p>
        </p:txBody>
      </p:sp>
      <p:sp>
        <p:nvSpPr>
          <p:cNvPr id="22532"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6EE43B55-B4FD-4941-A09E-B67EB72CFE70}" type="slidenum">
              <a:rPr lang="en-US" altLang="zh-CN" sz="1300">
                <a:latin typeface="Calibri" pitchFamily="34" charset="0"/>
              </a:rPr>
              <a:pPr algn="r" defTabSz="990600"/>
              <a:t>53</a:t>
            </a:fld>
            <a:endParaRPr lang="en-US" altLang="zh-CN" sz="1300">
              <a:latin typeface="Calibri" pitchFamily="34" charset="0"/>
            </a:endParaRPr>
          </a:p>
        </p:txBody>
      </p:sp>
    </p:spTree>
    <p:extLst>
      <p:ext uri="{BB962C8B-B14F-4D97-AF65-F5344CB8AC3E}">
        <p14:creationId xmlns:p14="http://schemas.microsoft.com/office/powerpoint/2010/main" val="175243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Arial" charset="0"/>
                <a:ea typeface="宋体" pitchFamily="2" charset="-122"/>
                <a:cs typeface="+mn-cs"/>
              </a:rPr>
              <a:t>电气和电子工程师协会</a:t>
            </a:r>
            <a:r>
              <a:rPr lang="en-US" altLang="zh-CN" sz="1200" b="0" i="0" kern="1200" dirty="0">
                <a:solidFill>
                  <a:schemeClr val="tx1"/>
                </a:solidFill>
                <a:latin typeface="Arial" charset="0"/>
                <a:ea typeface="宋体" pitchFamily="2" charset="-122"/>
                <a:cs typeface="+mn-cs"/>
              </a:rPr>
              <a:t>( IEEE</a:t>
            </a:r>
            <a:r>
              <a:rPr lang="zh-CN" altLang="en-US" sz="1200" b="0" i="0" kern="1200" dirty="0">
                <a:solidFill>
                  <a:schemeClr val="tx1"/>
                </a:solidFill>
                <a:latin typeface="Arial" charset="0"/>
                <a:ea typeface="宋体" pitchFamily="2" charset="-122"/>
                <a:cs typeface="+mn-cs"/>
              </a:rPr>
              <a:t>，全称是</a:t>
            </a:r>
            <a:r>
              <a:rPr lang="en-US" altLang="zh-CN" sz="1200" b="0" i="0" kern="1200" dirty="0">
                <a:solidFill>
                  <a:schemeClr val="tx1"/>
                </a:solidFill>
                <a:latin typeface="Arial" charset="0"/>
                <a:ea typeface="宋体" pitchFamily="2" charset="-122"/>
                <a:cs typeface="+mn-cs"/>
              </a:rPr>
              <a:t>Institute of Electrical and Electronics Engineers)</a:t>
            </a:r>
            <a:r>
              <a:rPr lang="zh-CN" altLang="en-US" sz="1200" b="0" i="0" kern="1200" dirty="0">
                <a:solidFill>
                  <a:schemeClr val="tx1"/>
                </a:solidFill>
                <a:latin typeface="Arial" charset="0"/>
                <a:ea typeface="宋体" pitchFamily="2" charset="-122"/>
                <a:cs typeface="+mn-cs"/>
              </a:rPr>
              <a:t>是一个国际性的电子技术与信息科学</a:t>
            </a:r>
            <a:r>
              <a:rPr lang="zh-CN" altLang="en-US" sz="1200" b="0" i="0" u="none" strike="noStrike" kern="1200" dirty="0">
                <a:solidFill>
                  <a:schemeClr val="tx1"/>
                </a:solidFill>
                <a:latin typeface="Arial" charset="0"/>
                <a:ea typeface="宋体" pitchFamily="2" charset="-122"/>
                <a:cs typeface="+mn-cs"/>
                <a:hlinkClick r:id="rId3"/>
              </a:rPr>
              <a:t>工程师</a:t>
            </a:r>
            <a:r>
              <a:rPr lang="zh-CN" altLang="en-US" sz="1200" b="0" i="0" kern="1200" dirty="0">
                <a:solidFill>
                  <a:schemeClr val="tx1"/>
                </a:solidFill>
                <a:latin typeface="Arial" charset="0"/>
                <a:ea typeface="宋体" pitchFamily="2" charset="-122"/>
                <a:cs typeface="+mn-cs"/>
              </a:rPr>
              <a:t>的协会，是目前全球最大的</a:t>
            </a:r>
            <a:r>
              <a:rPr lang="zh-CN" altLang="en-US" sz="1200" b="0" i="0" u="none" strike="noStrike" kern="1200" dirty="0">
                <a:solidFill>
                  <a:schemeClr val="tx1"/>
                </a:solidFill>
                <a:latin typeface="Arial" charset="0"/>
                <a:ea typeface="宋体" pitchFamily="2" charset="-122"/>
                <a:cs typeface="+mn-cs"/>
                <a:hlinkClick r:id="rId4"/>
              </a:rPr>
              <a:t>非营利性</a:t>
            </a:r>
            <a:r>
              <a:rPr lang="zh-CN" altLang="en-US" sz="1200" b="0" i="0" kern="1200" dirty="0">
                <a:solidFill>
                  <a:schemeClr val="tx1"/>
                </a:solidFill>
                <a:latin typeface="Arial" charset="0"/>
                <a:ea typeface="宋体" pitchFamily="2" charset="-122"/>
                <a:cs typeface="+mn-cs"/>
              </a:rPr>
              <a:t>专业技术学会，其会员人数超过</a:t>
            </a:r>
            <a:r>
              <a:rPr lang="en-US" altLang="zh-CN" sz="1200" b="0" i="0" kern="1200" dirty="0">
                <a:solidFill>
                  <a:schemeClr val="tx1"/>
                </a:solidFill>
                <a:latin typeface="Arial" charset="0"/>
                <a:ea typeface="宋体" pitchFamily="2" charset="-122"/>
                <a:cs typeface="+mn-cs"/>
              </a:rPr>
              <a:t>40</a:t>
            </a:r>
            <a:r>
              <a:rPr lang="zh-CN" altLang="en-US" sz="1200" b="0" i="0" kern="1200" dirty="0">
                <a:solidFill>
                  <a:schemeClr val="tx1"/>
                </a:solidFill>
                <a:latin typeface="Arial" charset="0"/>
                <a:ea typeface="宋体" pitchFamily="2" charset="-122"/>
                <a:cs typeface="+mn-cs"/>
              </a:rPr>
              <a:t>万人，遍布</a:t>
            </a:r>
            <a:r>
              <a:rPr lang="en-US" altLang="zh-CN" sz="1200" b="0" i="0" kern="1200" dirty="0">
                <a:solidFill>
                  <a:schemeClr val="tx1"/>
                </a:solidFill>
                <a:latin typeface="Arial" charset="0"/>
                <a:ea typeface="宋体" pitchFamily="2" charset="-122"/>
                <a:cs typeface="+mn-cs"/>
              </a:rPr>
              <a:t>160</a:t>
            </a:r>
            <a:r>
              <a:rPr lang="zh-CN" altLang="en-US" sz="1200" b="0" i="0" kern="1200" dirty="0">
                <a:solidFill>
                  <a:schemeClr val="tx1"/>
                </a:solidFill>
                <a:latin typeface="Arial" charset="0"/>
                <a:ea typeface="宋体" pitchFamily="2" charset="-122"/>
                <a:cs typeface="+mn-cs"/>
              </a:rPr>
              <a:t>多个国家。</a:t>
            </a:r>
            <a:r>
              <a:rPr lang="en-US" altLang="zh-CN" sz="1200" b="0" i="0" kern="1200" dirty="0">
                <a:solidFill>
                  <a:schemeClr val="tx1"/>
                </a:solidFill>
                <a:latin typeface="Arial" charset="0"/>
                <a:ea typeface="宋体" pitchFamily="2" charset="-122"/>
                <a:cs typeface="+mn-cs"/>
              </a:rPr>
              <a:t>IEEE</a:t>
            </a:r>
            <a:r>
              <a:rPr lang="zh-CN" altLang="en-US" sz="1200" b="0" i="0" kern="1200" dirty="0">
                <a:solidFill>
                  <a:schemeClr val="tx1"/>
                </a:solidFill>
                <a:latin typeface="Arial" charset="0"/>
                <a:ea typeface="宋体" pitchFamily="2" charset="-122"/>
                <a:cs typeface="+mn-cs"/>
              </a:rPr>
              <a:t>致力于电气、电子、</a:t>
            </a:r>
            <a:r>
              <a:rPr lang="zh-CN" altLang="en-US" sz="1200" b="0" i="0" u="none" strike="noStrike" kern="1200" dirty="0">
                <a:solidFill>
                  <a:schemeClr val="tx1"/>
                </a:solidFill>
                <a:latin typeface="Arial" charset="0"/>
                <a:ea typeface="宋体" pitchFamily="2" charset="-122"/>
                <a:cs typeface="+mn-cs"/>
                <a:hlinkClick r:id="rId5"/>
              </a:rPr>
              <a:t>计算机</a:t>
            </a:r>
            <a:r>
              <a:rPr lang="zh-CN" altLang="en-US" sz="1200" b="0" i="0" kern="1200" dirty="0">
                <a:solidFill>
                  <a:schemeClr val="tx1"/>
                </a:solidFill>
                <a:latin typeface="Arial" charset="0"/>
                <a:ea typeface="宋体" pitchFamily="2" charset="-122"/>
                <a:cs typeface="+mn-cs"/>
              </a:rPr>
              <a:t>工程和与科学有关的领域的开发和研究。</a:t>
            </a:r>
            <a:endParaRPr lang="en-US" altLang="zh-CN" sz="1200" b="0" i="0" kern="1200" dirty="0">
              <a:solidFill>
                <a:schemeClr val="tx1"/>
              </a:solidFill>
              <a:latin typeface="Arial" charset="0"/>
              <a:ea typeface="宋体" pitchFamily="2" charset="-122"/>
              <a:cs typeface="+mn-cs"/>
            </a:endParaRPr>
          </a:p>
          <a:p>
            <a:r>
              <a:rPr lang="zh-CN" altLang="en-US" sz="1200" b="0" i="0" kern="1200" dirty="0">
                <a:solidFill>
                  <a:schemeClr val="tx1"/>
                </a:solidFill>
                <a:latin typeface="Arial" charset="0"/>
                <a:ea typeface="宋体" pitchFamily="2" charset="-122"/>
                <a:cs typeface="+mn-cs"/>
              </a:rPr>
              <a:t>互联网工程任务组（</a:t>
            </a:r>
            <a:r>
              <a:rPr lang="en-US" altLang="zh-CN" sz="1200" b="0" i="0" kern="1200" dirty="0">
                <a:solidFill>
                  <a:schemeClr val="tx1"/>
                </a:solidFill>
                <a:latin typeface="Arial" charset="0"/>
                <a:ea typeface="宋体" pitchFamily="2" charset="-122"/>
                <a:cs typeface="+mn-cs"/>
              </a:rPr>
              <a:t>The Internet Engineering Task Force</a:t>
            </a:r>
            <a:r>
              <a:rPr lang="zh-CN" altLang="en-US" sz="1200" b="0" i="0" kern="1200" dirty="0">
                <a:solidFill>
                  <a:schemeClr val="tx1"/>
                </a:solidFill>
                <a:latin typeface="Arial" charset="0"/>
                <a:ea typeface="宋体" pitchFamily="2" charset="-122"/>
                <a:cs typeface="+mn-cs"/>
              </a:rPr>
              <a:t>，简称 </a:t>
            </a:r>
            <a:r>
              <a:rPr lang="en-US" altLang="zh-CN" sz="1200" b="0" i="0" kern="1200" dirty="0">
                <a:solidFill>
                  <a:schemeClr val="tx1"/>
                </a:solidFill>
                <a:latin typeface="Arial" charset="0"/>
                <a:ea typeface="宋体" pitchFamily="2" charset="-122"/>
                <a:cs typeface="+mn-cs"/>
              </a:rPr>
              <a:t>IETF</a:t>
            </a:r>
            <a:r>
              <a:rPr lang="zh-CN" altLang="en-US" sz="1200" b="0" i="0" kern="1200" dirty="0">
                <a:solidFill>
                  <a:schemeClr val="tx1"/>
                </a:solidFill>
                <a:latin typeface="Arial" charset="0"/>
                <a:ea typeface="宋体" pitchFamily="2" charset="-122"/>
                <a:cs typeface="+mn-cs"/>
              </a:rPr>
              <a:t>）</a:t>
            </a:r>
            <a:r>
              <a:rPr lang="en-US" altLang="zh-CN" sz="1200" b="0" i="0" kern="1200" dirty="0">
                <a:solidFill>
                  <a:schemeClr val="tx1"/>
                </a:solidFill>
                <a:latin typeface="Arial" charset="0"/>
                <a:ea typeface="宋体" pitchFamily="2" charset="-122"/>
                <a:cs typeface="+mn-cs"/>
              </a:rPr>
              <a:t>,</a:t>
            </a:r>
            <a:r>
              <a:rPr lang="zh-CN" altLang="en-US" sz="1200" b="0" i="0" kern="1200" dirty="0">
                <a:solidFill>
                  <a:schemeClr val="tx1"/>
                </a:solidFill>
                <a:latin typeface="Arial" charset="0"/>
                <a:ea typeface="宋体" pitchFamily="2" charset="-122"/>
                <a:cs typeface="+mn-cs"/>
              </a:rPr>
              <a:t>成立于</a:t>
            </a:r>
            <a:r>
              <a:rPr lang="en-US" altLang="zh-CN" sz="1200" b="0" i="0" kern="1200" dirty="0">
                <a:solidFill>
                  <a:schemeClr val="tx1"/>
                </a:solidFill>
                <a:latin typeface="Arial" charset="0"/>
                <a:ea typeface="宋体" pitchFamily="2" charset="-122"/>
                <a:cs typeface="+mn-cs"/>
              </a:rPr>
              <a:t>1985</a:t>
            </a:r>
            <a:r>
              <a:rPr lang="zh-CN" altLang="en-US" sz="1200" b="0" i="0" kern="1200" dirty="0">
                <a:solidFill>
                  <a:schemeClr val="tx1"/>
                </a:solidFill>
                <a:latin typeface="Arial" charset="0"/>
                <a:ea typeface="宋体" pitchFamily="2" charset="-122"/>
                <a:cs typeface="+mn-cs"/>
              </a:rPr>
              <a:t>年底，是全球互联网最具权威的技术</a:t>
            </a:r>
            <a:r>
              <a:rPr lang="zh-CN" altLang="en-US" sz="1200" b="0" i="0" kern="1200">
                <a:solidFill>
                  <a:schemeClr val="tx1"/>
                </a:solidFill>
                <a:latin typeface="Arial" charset="0"/>
                <a:ea typeface="宋体" pitchFamily="2" charset="-122"/>
                <a:cs typeface="+mn-cs"/>
              </a:rPr>
              <a:t>标准化组织。</a:t>
            </a:r>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55</a:t>
            </a:fld>
            <a:endParaRPr lang="en-US" altLang="zh-CN"/>
          </a:p>
        </p:txBody>
      </p:sp>
    </p:spTree>
    <p:extLst>
      <p:ext uri="{BB962C8B-B14F-4D97-AF65-F5344CB8AC3E}">
        <p14:creationId xmlns:p14="http://schemas.microsoft.com/office/powerpoint/2010/main" val="544076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a:t>Prof </a:t>
            </a:r>
            <a:r>
              <a:rPr lang="en-US" altLang="zh-CN" dirty="0" err="1"/>
              <a:t>Kleinrock</a:t>
            </a:r>
            <a:r>
              <a:rPr lang="en-US" altLang="zh-CN" dirty="0"/>
              <a:t>, one of the fore-fathers of Internet, the same who wrote the first paper on packet switching (1962) and sent the first message over the Arpanet (1969)</a:t>
            </a:r>
          </a:p>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56</a:t>
            </a:fld>
            <a:endParaRPr lang="en-US" altLang="zh-CN"/>
          </a:p>
        </p:txBody>
      </p:sp>
    </p:spTree>
    <p:extLst>
      <p:ext uri="{BB962C8B-B14F-4D97-AF65-F5344CB8AC3E}">
        <p14:creationId xmlns:p14="http://schemas.microsoft.com/office/powerpoint/2010/main" val="1336744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29AC2-E2D0-453D-B7F4-9F05F8A4B36F}" type="slidenum">
              <a:rPr lang="en-US" altLang="zh-CN"/>
              <a:pPr/>
              <a:t>59</a:t>
            </a:fld>
            <a:endParaRPr lang="en-US" altLang="zh-C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zh-CN" dirty="0"/>
              <a:t>“</a:t>
            </a:r>
            <a:r>
              <a:rPr lang="zh-CN" altLang="en-US" dirty="0"/>
              <a:t>上帝创造了何等的奇迹！ ”</a:t>
            </a:r>
          </a:p>
          <a:p>
            <a:r>
              <a:rPr lang="en-US" altLang="zh-CN" dirty="0"/>
              <a:t>"All we wanted to do was to login from our host computer at UCLA to the SRI host computer," said </a:t>
            </a:r>
            <a:r>
              <a:rPr lang="en-US" altLang="zh-CN" dirty="0" err="1"/>
              <a:t>Kleinrock</a:t>
            </a:r>
            <a:r>
              <a:rPr lang="en-US" altLang="zh-CN" dirty="0"/>
              <a:t>. "We needed to transmit the letters 'log' to SRI, at which point the SRI host would add the letters 'in' to complete the word 'login'." </a:t>
            </a:r>
          </a:p>
          <a:p>
            <a:r>
              <a:rPr lang="en-US" altLang="zh-CN" dirty="0"/>
              <a:t>The UCLA researchers set up a telephone connection in addition to the data network connection so that the programmers at each end could talk to each other and report what they were each seeing at their end of the connection. </a:t>
            </a:r>
          </a:p>
          <a:p>
            <a:r>
              <a:rPr lang="en-US" altLang="zh-CN" dirty="0"/>
              <a:t>The UCLA team began by sending the 'L' and asked, "Did you get the L?" The reply from SRI: "Yes." </a:t>
            </a:r>
          </a:p>
          <a:p>
            <a:r>
              <a:rPr lang="en-US" altLang="zh-CN" dirty="0"/>
              <a:t>They then sent the 'O' and asked, "Did you get the O?" Again came the reply from the Stanford programmer: "Yes." </a:t>
            </a:r>
          </a:p>
          <a:p>
            <a:r>
              <a:rPr lang="en-US" altLang="zh-CN" dirty="0"/>
              <a:t>However, when the UCLA engineers attempted to send the letter 'G' the host computer at Stanford crashed. </a:t>
            </a:r>
          </a:p>
          <a:p>
            <a:r>
              <a:rPr lang="en-US" altLang="zh-CN" dirty="0"/>
              <a:t>"As a result, history now records how clever we were to send such a prophetic first message, namely 'lo,'" said </a:t>
            </a:r>
            <a:r>
              <a:rPr lang="en-US" altLang="zh-CN" dirty="0" err="1"/>
              <a:t>Kleinrock</a:t>
            </a:r>
            <a:r>
              <a:rPr lang="en-US" altLang="zh-CN" dirty="0"/>
              <a:t>.</a:t>
            </a:r>
          </a:p>
          <a:p>
            <a:r>
              <a:rPr lang="en-US" altLang="zh-CN" b="1" dirty="0"/>
              <a:t>The Internet is Born ! At UCLA on October 29, 1969</a:t>
            </a:r>
            <a:endParaRPr lang="en-US" altLang="zh-CN" dirty="0"/>
          </a:p>
          <a:p>
            <a:endParaRPr lang="en-US" altLang="zh-CN" dirty="0"/>
          </a:p>
        </p:txBody>
      </p:sp>
    </p:spTree>
    <p:extLst>
      <p:ext uri="{BB962C8B-B14F-4D97-AF65-F5344CB8AC3E}">
        <p14:creationId xmlns:p14="http://schemas.microsoft.com/office/powerpoint/2010/main" val="240255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左图是</a:t>
            </a:r>
            <a:r>
              <a:rPr lang="en-US" altLang="zh-CN" dirty="0"/>
              <a:t>2016</a:t>
            </a:r>
            <a:r>
              <a:rPr lang="zh-CN" altLang="en-US" dirty="0"/>
              <a:t>年中国互联网一分钟统计的网上各种应用的访问量、点击量和交易量，每年的的双</a:t>
            </a:r>
            <a:r>
              <a:rPr lang="en-US" altLang="zh-CN" dirty="0"/>
              <a:t>11</a:t>
            </a:r>
            <a:r>
              <a:rPr lang="zh-CN" altLang="en-US" dirty="0"/>
              <a:t>，淘宝就像过年时的铁路春运，繁忙、拥挤，工作人员严阵以待。在这众多的业务中，相当大的量是通过移动互联网成交的。每一种业务可以组成一种网，但各种互联网应用组成的网与互联网有本质的区别，它是依托在互联网之上的</a:t>
            </a:r>
            <a:r>
              <a:rPr lang="en-US" altLang="zh-CN" dirty="0"/>
              <a:t>overlay</a:t>
            </a:r>
            <a:r>
              <a:rPr lang="zh-CN" altLang="en-US" dirty="0"/>
              <a:t>（覆盖网），没有互联网，应用层的各种网络就运行不起来。目前很多媒体把各种互联网应用组成的网络称之为互联网，混淆了互联网与互联网应用的区别。</a:t>
            </a:r>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6</a:t>
            </a:fld>
            <a:endParaRPr lang="en-US" altLang="zh-CN"/>
          </a:p>
        </p:txBody>
      </p:sp>
    </p:spTree>
    <p:extLst>
      <p:ext uri="{BB962C8B-B14F-4D97-AF65-F5344CB8AC3E}">
        <p14:creationId xmlns:p14="http://schemas.microsoft.com/office/powerpoint/2010/main" val="1664062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BBD0C-F355-4FFA-A051-3054DB8972B1}" type="slidenum">
              <a:rPr lang="en-US" altLang="zh-CN"/>
              <a:pPr/>
              <a:t>62</a:t>
            </a:fld>
            <a:endParaRPr lang="en-US" altLang="zh-CN"/>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zh-CN" altLang="en-US"/>
              <a:t>到</a:t>
            </a:r>
            <a:r>
              <a:rPr lang="en-US" altLang="zh-CN"/>
              <a:t>10</a:t>
            </a:r>
            <a:r>
              <a:rPr lang="zh-CN" altLang="en-US"/>
              <a:t>年</a:t>
            </a:r>
            <a:r>
              <a:rPr lang="en-US" altLang="zh-CN"/>
              <a:t>1</a:t>
            </a:r>
            <a:r>
              <a:rPr lang="zh-CN" altLang="en-US"/>
              <a:t>月，主机数已达</a:t>
            </a:r>
            <a:r>
              <a:rPr lang="en-US" altLang="zh-CN"/>
              <a:t>8</a:t>
            </a:r>
            <a:r>
              <a:rPr lang="zh-CN" altLang="en-US"/>
              <a:t>亿</a:t>
            </a:r>
          </a:p>
        </p:txBody>
      </p:sp>
    </p:spTree>
    <p:extLst>
      <p:ext uri="{BB962C8B-B14F-4D97-AF65-F5344CB8AC3E}">
        <p14:creationId xmlns:p14="http://schemas.microsoft.com/office/powerpoint/2010/main" val="257032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这是</a:t>
            </a:r>
            <a:r>
              <a:rPr lang="en-US" altLang="zh-CN" dirty="0"/>
              <a:t>2018</a:t>
            </a:r>
            <a:r>
              <a:rPr lang="zh-CN" altLang="en-US" dirty="0"/>
              <a:t>年和</a:t>
            </a:r>
            <a:r>
              <a:rPr lang="en-US" altLang="zh-CN" dirty="0"/>
              <a:t>19</a:t>
            </a:r>
            <a:r>
              <a:rPr lang="zh-CN" altLang="en-US" dirty="0"/>
              <a:t>年互联网一分钟统计的网上各种应用的访问量、点击量和交易量。</a:t>
            </a:r>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7</a:t>
            </a:fld>
            <a:endParaRPr lang="en-US" altLang="zh-CN"/>
          </a:p>
        </p:txBody>
      </p:sp>
    </p:spTree>
    <p:extLst>
      <p:ext uri="{BB962C8B-B14F-4D97-AF65-F5344CB8AC3E}">
        <p14:creationId xmlns:p14="http://schemas.microsoft.com/office/powerpoint/2010/main" val="279690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zh-CN" altLang="en-US" dirty="0">
                <a:ea typeface="宋体" charset="-122"/>
              </a:rPr>
              <a:t>本课程主要关注计算机设备构成的物理网络</a:t>
            </a:r>
            <a:r>
              <a:rPr lang="en-US" altLang="zh-CN" dirty="0">
                <a:ea typeface="宋体" charset="-122"/>
              </a:rPr>
              <a:t>-</a:t>
            </a:r>
            <a:r>
              <a:rPr lang="zh-CN" altLang="en-US" dirty="0">
                <a:ea typeface="宋体" charset="-122"/>
              </a:rPr>
              <a:t>计算机网络</a:t>
            </a:r>
          </a:p>
        </p:txBody>
      </p:sp>
    </p:spTree>
    <p:extLst>
      <p:ext uri="{BB962C8B-B14F-4D97-AF65-F5344CB8AC3E}">
        <p14:creationId xmlns:p14="http://schemas.microsoft.com/office/powerpoint/2010/main" val="240760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讲解与书本的对应关系</a:t>
            </a:r>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9</a:t>
            </a:fld>
            <a:endParaRPr lang="en-US" altLang="zh-CN"/>
          </a:p>
        </p:txBody>
      </p:sp>
    </p:spTree>
    <p:extLst>
      <p:ext uri="{BB962C8B-B14F-4D97-AF65-F5344CB8AC3E}">
        <p14:creationId xmlns:p14="http://schemas.microsoft.com/office/powerpoint/2010/main" val="403565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10</a:t>
            </a:fld>
            <a:endParaRPr lang="en-US" altLang="zh-CN"/>
          </a:p>
        </p:txBody>
      </p:sp>
    </p:spTree>
    <p:extLst>
      <p:ext uri="{BB962C8B-B14F-4D97-AF65-F5344CB8AC3E}">
        <p14:creationId xmlns:p14="http://schemas.microsoft.com/office/powerpoint/2010/main" val="15755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A490F-8581-49F6-BA74-D7ABF6E086B5}" type="slidenum">
              <a:rPr lang="en-US" altLang="zh-CN"/>
              <a:pPr/>
              <a:t>13</a:t>
            </a:fld>
            <a:endParaRPr lang="en-US" altLang="zh-CN"/>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zh-CN" dirty="0"/>
              <a:t>NGI</a:t>
            </a:r>
            <a:r>
              <a:rPr lang="zh-CN" altLang="en-US" dirty="0"/>
              <a:t>：建 立 更 快、 更 智 能 的 互 联 网 ，使当时的数 据 传 输 速 度 提 高 </a:t>
            </a:r>
            <a:r>
              <a:rPr lang="en-US" altLang="zh-CN" dirty="0"/>
              <a:t>100~ 1000 </a:t>
            </a:r>
            <a:r>
              <a:rPr lang="zh-CN" altLang="en-US" dirty="0"/>
              <a:t>倍 </a:t>
            </a:r>
          </a:p>
          <a:p>
            <a:r>
              <a:rPr lang="en-US" altLang="zh-CN" dirty="0"/>
              <a:t>GENI</a:t>
            </a:r>
            <a:r>
              <a:rPr lang="zh-CN" altLang="en-US" dirty="0"/>
              <a:t>和</a:t>
            </a:r>
            <a:r>
              <a:rPr lang="en-US" altLang="zh-CN" dirty="0"/>
              <a:t>FIND</a:t>
            </a:r>
            <a:r>
              <a:rPr lang="zh-CN" altLang="en-US" dirty="0"/>
              <a:t>要从可扩展性、安全性、移动性、实时性等方面出发，发现和评估可以作为</a:t>
            </a:r>
            <a:r>
              <a:rPr lang="en-US" altLang="zh-CN" dirty="0"/>
              <a:t>21</a:t>
            </a:r>
            <a:r>
              <a:rPr lang="zh-CN" altLang="en-US" dirty="0"/>
              <a:t>世纪互联网基础的新的革命性的概念、理论和示范性技术</a:t>
            </a:r>
          </a:p>
        </p:txBody>
      </p:sp>
    </p:spTree>
    <p:extLst>
      <p:ext uri="{BB962C8B-B14F-4D97-AF65-F5344CB8AC3E}">
        <p14:creationId xmlns:p14="http://schemas.microsoft.com/office/powerpoint/2010/main" val="262911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ARPA:</a:t>
            </a:r>
            <a:r>
              <a:rPr lang="zh-CN" altLang="en-US" dirty="0"/>
              <a:t>美国国防部高级研究计划署，</a:t>
            </a:r>
            <a:r>
              <a:rPr lang="en-US" altLang="zh-CN" sz="1200" b="0" i="0" u="none" strike="noStrike" kern="1200" dirty="0">
                <a:solidFill>
                  <a:schemeClr val="tx1"/>
                </a:solidFill>
                <a:latin typeface="Arial" charset="0"/>
                <a:ea typeface="宋体" pitchFamily="2" charset="-122"/>
                <a:cs typeface="+mn-cs"/>
                <a:hlinkClick r:id="rId3"/>
              </a:rPr>
              <a:t>ARPANET</a:t>
            </a:r>
            <a:r>
              <a:rPr lang="zh-CN" altLang="en-US" sz="1200" b="0" i="0" u="none" strike="noStrike" kern="1200" dirty="0">
                <a:solidFill>
                  <a:schemeClr val="tx1"/>
                </a:solidFill>
                <a:latin typeface="Arial" charset="0"/>
                <a:ea typeface="宋体" pitchFamily="2" charset="-122"/>
                <a:cs typeface="+mn-cs"/>
              </a:rPr>
              <a:t>于</a:t>
            </a:r>
            <a:r>
              <a:rPr lang="en-US" altLang="zh-CN" sz="1200" b="0" i="0" kern="1200" dirty="0">
                <a:solidFill>
                  <a:schemeClr val="tx1"/>
                </a:solidFill>
                <a:latin typeface="Arial" charset="0"/>
                <a:ea typeface="宋体" pitchFamily="2" charset="-122"/>
                <a:cs typeface="+mn-cs"/>
              </a:rPr>
              <a:t>1969</a:t>
            </a:r>
            <a:r>
              <a:rPr lang="zh-CN" altLang="en-US" sz="1200" b="0" i="0" kern="1200" dirty="0">
                <a:solidFill>
                  <a:schemeClr val="tx1"/>
                </a:solidFill>
                <a:latin typeface="Arial" charset="0"/>
                <a:ea typeface="宋体" pitchFamily="2" charset="-122"/>
                <a:cs typeface="+mn-cs"/>
              </a:rPr>
              <a:t>年由国防部创建，最初用来验证计算机联网的不同方式。它仅限于军事用途。</a:t>
            </a:r>
            <a:endParaRPr lang="zh-CN" altLang="en-US" dirty="0"/>
          </a:p>
        </p:txBody>
      </p:sp>
      <p:sp>
        <p:nvSpPr>
          <p:cNvPr id="4" name="灯片编号占位符 3"/>
          <p:cNvSpPr>
            <a:spLocks noGrp="1"/>
          </p:cNvSpPr>
          <p:nvPr>
            <p:ph type="sldNum" sz="quarter" idx="10"/>
          </p:nvPr>
        </p:nvSpPr>
        <p:spPr/>
        <p:txBody>
          <a:bodyPr/>
          <a:lstStyle/>
          <a:p>
            <a:fld id="{119200D1-81C2-4817-A38A-E9BD175F4445}" type="slidenum">
              <a:rPr lang="en-US" altLang="zh-CN" smtClean="0"/>
              <a:pPr/>
              <a:t>14</a:t>
            </a:fld>
            <a:endParaRPr lang="en-US" altLang="zh-CN"/>
          </a:p>
        </p:txBody>
      </p:sp>
    </p:spTree>
    <p:extLst>
      <p:ext uri="{BB962C8B-B14F-4D97-AF65-F5344CB8AC3E}">
        <p14:creationId xmlns:p14="http://schemas.microsoft.com/office/powerpoint/2010/main" val="243272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2438400"/>
            <a:ext cx="9009063" cy="1052513"/>
            <a:chOff x="0" y="1536"/>
            <a:chExt cx="5675" cy="663"/>
          </a:xfrm>
        </p:grpSpPr>
        <p:grpSp>
          <p:nvGrpSpPr>
            <p:cNvPr id="15363" name="Group 3"/>
            <p:cNvGrpSpPr>
              <a:grpSpLocks/>
            </p:cNvGrpSpPr>
            <p:nvPr/>
          </p:nvGrpSpPr>
          <p:grpSpPr bwMode="auto">
            <a:xfrm>
              <a:off x="183" y="1604"/>
              <a:ext cx="448" cy="299"/>
              <a:chOff x="720" y="336"/>
              <a:chExt cx="624" cy="432"/>
            </a:xfrm>
          </p:grpSpPr>
          <p:sp>
            <p:nvSpPr>
              <p:cNvPr id="15364"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zh-CN" altLang="en-US"/>
              </a:p>
            </p:txBody>
          </p:sp>
          <p:sp>
            <p:nvSpPr>
              <p:cNvPr id="1536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zh-CN" altLang="en-US"/>
              </a:p>
            </p:txBody>
          </p:sp>
        </p:grpSp>
        <p:grpSp>
          <p:nvGrpSpPr>
            <p:cNvPr id="15366" name="Group 6"/>
            <p:cNvGrpSpPr>
              <a:grpSpLocks/>
            </p:cNvGrpSpPr>
            <p:nvPr/>
          </p:nvGrpSpPr>
          <p:grpSpPr bwMode="auto">
            <a:xfrm>
              <a:off x="261" y="1870"/>
              <a:ext cx="465" cy="299"/>
              <a:chOff x="912" y="2640"/>
              <a:chExt cx="672" cy="432"/>
            </a:xfrm>
          </p:grpSpPr>
          <p:sp>
            <p:nvSpPr>
              <p:cNvPr id="15367"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zh-CN" altLang="en-US"/>
              </a:p>
            </p:txBody>
          </p:sp>
          <p:sp>
            <p:nvSpPr>
              <p:cNvPr id="1536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zh-CN" altLang="en-US"/>
              </a:p>
            </p:txBody>
          </p:sp>
        </p:grpSp>
        <p:sp>
          <p:nvSpPr>
            <p:cNvPr id="1536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zh-CN" altLang="en-US"/>
            </a:p>
          </p:txBody>
        </p:sp>
        <p:sp>
          <p:nvSpPr>
            <p:cNvPr id="15370"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zh-CN" altLang="en-US"/>
            </a:p>
          </p:txBody>
        </p:sp>
        <p:sp>
          <p:nvSpPr>
            <p:cNvPr id="1537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537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1537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1537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298FFAAF-77A5-46AA-8203-5FC0299F8BFB}"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6F34620-8A1D-4A00-8E8C-139D939144F4}"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51E1C9A-2088-497C-BE4B-94714A924F7F}"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388" cy="6858000"/>
          </a:xfrm>
          <a:prstGeom prst="rect">
            <a:avLst/>
          </a:prstGeom>
        </p:spPr>
      </p:pic>
      <p:sp>
        <p:nvSpPr>
          <p:cNvPr id="4" name="矩形 3"/>
          <p:cNvSpPr/>
          <p:nvPr userDrawn="1"/>
        </p:nvSpPr>
        <p:spPr>
          <a:xfrm>
            <a:off x="7072313" y="200025"/>
            <a:ext cx="1998464" cy="578644"/>
          </a:xfrm>
          <a:prstGeom prst="rect">
            <a:avLst/>
          </a:prstGeom>
          <a:solidFill>
            <a:srgbClr val="000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Tree>
    <p:extLst>
      <p:ext uri="{BB962C8B-B14F-4D97-AF65-F5344CB8AC3E}">
        <p14:creationId xmlns:p14="http://schemas.microsoft.com/office/powerpoint/2010/main" val="204450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388" cy="6858000"/>
          </a:xfrm>
          <a:prstGeom prst="rect">
            <a:avLst/>
          </a:prstGeom>
        </p:spPr>
      </p:pic>
      <p:sp>
        <p:nvSpPr>
          <p:cNvPr id="4" name="矩形 3"/>
          <p:cNvSpPr/>
          <p:nvPr userDrawn="1"/>
        </p:nvSpPr>
        <p:spPr>
          <a:xfrm>
            <a:off x="7072313" y="200025"/>
            <a:ext cx="1998464" cy="578644"/>
          </a:xfrm>
          <a:prstGeom prst="rect">
            <a:avLst/>
          </a:prstGeom>
          <a:solidFill>
            <a:srgbClr val="000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Tree>
    <p:extLst>
      <p:ext uri="{BB962C8B-B14F-4D97-AF65-F5344CB8AC3E}">
        <p14:creationId xmlns:p14="http://schemas.microsoft.com/office/powerpoint/2010/main" val="145403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388" cy="6858000"/>
          </a:xfrm>
          <a:prstGeom prst="rect">
            <a:avLst/>
          </a:prstGeom>
        </p:spPr>
      </p:pic>
      <p:sp>
        <p:nvSpPr>
          <p:cNvPr id="4" name="矩形 3"/>
          <p:cNvSpPr/>
          <p:nvPr userDrawn="1"/>
        </p:nvSpPr>
        <p:spPr>
          <a:xfrm>
            <a:off x="7072313" y="200025"/>
            <a:ext cx="1998464" cy="578644"/>
          </a:xfrm>
          <a:prstGeom prst="rect">
            <a:avLst/>
          </a:prstGeom>
          <a:solidFill>
            <a:srgbClr val="000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Tree>
    <p:extLst>
      <p:ext uri="{BB962C8B-B14F-4D97-AF65-F5344CB8AC3E}">
        <p14:creationId xmlns:p14="http://schemas.microsoft.com/office/powerpoint/2010/main" val="20710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388" cy="6858000"/>
          </a:xfrm>
          <a:prstGeom prst="rect">
            <a:avLst/>
          </a:prstGeom>
        </p:spPr>
      </p:pic>
      <p:sp>
        <p:nvSpPr>
          <p:cNvPr id="4" name="矩形 3"/>
          <p:cNvSpPr/>
          <p:nvPr userDrawn="1"/>
        </p:nvSpPr>
        <p:spPr>
          <a:xfrm>
            <a:off x="7072313" y="200025"/>
            <a:ext cx="1998464" cy="578644"/>
          </a:xfrm>
          <a:prstGeom prst="rect">
            <a:avLst/>
          </a:prstGeom>
          <a:solidFill>
            <a:srgbClr val="000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Tree>
    <p:extLst>
      <p:ext uri="{BB962C8B-B14F-4D97-AF65-F5344CB8AC3E}">
        <p14:creationId xmlns:p14="http://schemas.microsoft.com/office/powerpoint/2010/main" val="40985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931E106-F4CF-4DA4-B878-29B4FEFFB9F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5F3E912-561A-4527-9842-35BB3682AE18}"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A68BE71-6B4F-47B9-ABFB-DE3D0D3E9DB3}"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14FD29D-D58B-413D-8A17-443CCCE2D242}"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6E9C343-E3CF-40B7-8E27-8776A9B6B0D6}"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667FE9C6-1717-4F56-97FF-42D5C6A45BEF}"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5D6819B-777E-413C-BC44-EF53F7328EA8}"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4EE46BF-099F-4BE9-BF78-275A04C23B4D}"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434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434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4C0648C-CAF7-4362-99CE-F6EE47B0DE3E}"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ea typeface="宋体" pitchFamily="2" charset="-122"/>
        </a:defRPr>
      </a:lvl2pPr>
      <a:lvl3pPr algn="l" rtl="0" fontAlgn="base">
        <a:spcBef>
          <a:spcPct val="0"/>
        </a:spcBef>
        <a:spcAft>
          <a:spcPct val="0"/>
        </a:spcAft>
        <a:defRPr sz="4400">
          <a:solidFill>
            <a:schemeClr val="tx2"/>
          </a:solidFill>
          <a:latin typeface="Tahoma" pitchFamily="34" charset="0"/>
          <a:ea typeface="宋体" pitchFamily="2" charset="-122"/>
        </a:defRPr>
      </a:lvl3pPr>
      <a:lvl4pPr algn="l" rtl="0" fontAlgn="base">
        <a:spcBef>
          <a:spcPct val="0"/>
        </a:spcBef>
        <a:spcAft>
          <a:spcPct val="0"/>
        </a:spcAft>
        <a:defRPr sz="4400">
          <a:solidFill>
            <a:schemeClr val="tx2"/>
          </a:solidFill>
          <a:latin typeface="Tahoma" pitchFamily="34" charset="0"/>
          <a:ea typeface="宋体" pitchFamily="2" charset="-122"/>
        </a:defRPr>
      </a:lvl4pPr>
      <a:lvl5pPr algn="l" rtl="0" fontAlgn="base">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hyperlink" Target="http://tw.theme.shopping.yahoo.com/nb/nb_monday_2123.html"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s://git.ustc.edu.cn/infonet/computer-network-experiment" TargetMode="External"/><Relationship Id="rId11" Type="http://schemas.openxmlformats.org/officeDocument/2006/relationships/image" Target="../media/image2.emf"/><Relationship Id="rId5" Type="http://schemas.openxmlformats.org/officeDocument/2006/relationships/hyperlink" Target="http://if.ustc.edu.cn/course/" TargetMode="External"/><Relationship Id="rId10" Type="http://schemas.openxmlformats.org/officeDocument/2006/relationships/oleObject" Target="../embeddings/oleObject1.bin"/><Relationship Id="rId4" Type="http://schemas.openxmlformats.org/officeDocument/2006/relationships/hyperlink" Target="mailto:plhong@ustc.edu.cn"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du.cn/" TargetMode="External"/><Relationship Id="rId2" Type="http://schemas.openxmlformats.org/officeDocument/2006/relationships/hyperlink" Target="https://www.cnnic.c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emf"/><Relationship Id="rId12" Type="http://schemas.openxmlformats.org/officeDocument/2006/relationships/image" Target="../media/image35.jpe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libili.com/video/BV1JV411t7o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2.wmf"/></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oleObject" Target="../embeddings/oleObject35.bin"/><Relationship Id="rId26" Type="http://schemas.openxmlformats.org/officeDocument/2006/relationships/oleObject" Target="../embeddings/oleObject43.bin"/><Relationship Id="rId39" Type="http://schemas.openxmlformats.org/officeDocument/2006/relationships/oleObject" Target="../embeddings/oleObject56.bin"/><Relationship Id="rId21" Type="http://schemas.openxmlformats.org/officeDocument/2006/relationships/oleObject" Target="../embeddings/oleObject38.bin"/><Relationship Id="rId34" Type="http://schemas.openxmlformats.org/officeDocument/2006/relationships/oleObject" Target="../embeddings/oleObject51.bin"/><Relationship Id="rId42" Type="http://schemas.openxmlformats.org/officeDocument/2006/relationships/oleObject" Target="../embeddings/oleObject59.bin"/><Relationship Id="rId47" Type="http://schemas.openxmlformats.org/officeDocument/2006/relationships/oleObject" Target="../embeddings/oleObject64.bin"/><Relationship Id="rId7" Type="http://schemas.openxmlformats.org/officeDocument/2006/relationships/image" Target="../media/image51.png"/><Relationship Id="rId2" Type="http://schemas.openxmlformats.org/officeDocument/2006/relationships/slideLayout" Target="../slideLayouts/slideLayout7.xml"/><Relationship Id="rId16" Type="http://schemas.openxmlformats.org/officeDocument/2006/relationships/oleObject" Target="../embeddings/oleObject33.bin"/><Relationship Id="rId29" Type="http://schemas.openxmlformats.org/officeDocument/2006/relationships/oleObject" Target="../embeddings/oleObject46.bin"/><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oleObject" Target="../embeddings/oleObject29.bin"/><Relationship Id="rId24" Type="http://schemas.openxmlformats.org/officeDocument/2006/relationships/oleObject" Target="../embeddings/oleObject41.bin"/><Relationship Id="rId32" Type="http://schemas.openxmlformats.org/officeDocument/2006/relationships/oleObject" Target="../embeddings/oleObject49.bin"/><Relationship Id="rId37" Type="http://schemas.openxmlformats.org/officeDocument/2006/relationships/oleObject" Target="../embeddings/oleObject54.bin"/><Relationship Id="rId40" Type="http://schemas.openxmlformats.org/officeDocument/2006/relationships/oleObject" Target="../embeddings/oleObject57.bin"/><Relationship Id="rId45" Type="http://schemas.openxmlformats.org/officeDocument/2006/relationships/oleObject" Target="../embeddings/oleObject62.bin"/><Relationship Id="rId5" Type="http://schemas.openxmlformats.org/officeDocument/2006/relationships/image" Target="../media/image50.png"/><Relationship Id="rId15" Type="http://schemas.openxmlformats.org/officeDocument/2006/relationships/oleObject" Target="../embeddings/oleObject32.bin"/><Relationship Id="rId23" Type="http://schemas.openxmlformats.org/officeDocument/2006/relationships/oleObject" Target="../embeddings/oleObject40.bin"/><Relationship Id="rId28" Type="http://schemas.openxmlformats.org/officeDocument/2006/relationships/oleObject" Target="../embeddings/oleObject45.bin"/><Relationship Id="rId36" Type="http://schemas.openxmlformats.org/officeDocument/2006/relationships/oleObject" Target="../embeddings/oleObject53.bin"/><Relationship Id="rId10" Type="http://schemas.openxmlformats.org/officeDocument/2006/relationships/image" Target="../media/image52.png"/><Relationship Id="rId19" Type="http://schemas.openxmlformats.org/officeDocument/2006/relationships/oleObject" Target="../embeddings/oleObject36.bin"/><Relationship Id="rId31" Type="http://schemas.openxmlformats.org/officeDocument/2006/relationships/oleObject" Target="../embeddings/oleObject48.bin"/><Relationship Id="rId44" Type="http://schemas.openxmlformats.org/officeDocument/2006/relationships/oleObject" Target="../embeddings/oleObject61.bin"/><Relationship Id="rId4" Type="http://schemas.openxmlformats.org/officeDocument/2006/relationships/oleObject" Target="../embeddings/oleObject25.bin"/><Relationship Id="rId9" Type="http://schemas.openxmlformats.org/officeDocument/2006/relationships/oleObject" Target="../embeddings/oleObject28.bin"/><Relationship Id="rId14" Type="http://schemas.openxmlformats.org/officeDocument/2006/relationships/oleObject" Target="../embeddings/oleObject31.bin"/><Relationship Id="rId22" Type="http://schemas.openxmlformats.org/officeDocument/2006/relationships/oleObject" Target="../embeddings/oleObject39.bin"/><Relationship Id="rId27" Type="http://schemas.openxmlformats.org/officeDocument/2006/relationships/oleObject" Target="../embeddings/oleObject44.bin"/><Relationship Id="rId30" Type="http://schemas.openxmlformats.org/officeDocument/2006/relationships/oleObject" Target="../embeddings/oleObject47.bin"/><Relationship Id="rId35" Type="http://schemas.openxmlformats.org/officeDocument/2006/relationships/oleObject" Target="../embeddings/oleObject52.bin"/><Relationship Id="rId43" Type="http://schemas.openxmlformats.org/officeDocument/2006/relationships/oleObject" Target="../embeddings/oleObject60.bin"/><Relationship Id="rId48" Type="http://schemas.openxmlformats.org/officeDocument/2006/relationships/image" Target="../media/image54.wmf"/><Relationship Id="rId8" Type="http://schemas.openxmlformats.org/officeDocument/2006/relationships/oleObject" Target="../embeddings/oleObject27.bin"/><Relationship Id="rId3" Type="http://schemas.openxmlformats.org/officeDocument/2006/relationships/notesSlide" Target="../notesSlides/notesSlide21.xml"/><Relationship Id="rId12" Type="http://schemas.openxmlformats.org/officeDocument/2006/relationships/oleObject" Target="../embeddings/oleObject30.bin"/><Relationship Id="rId17" Type="http://schemas.openxmlformats.org/officeDocument/2006/relationships/oleObject" Target="../embeddings/oleObject34.bin"/><Relationship Id="rId25" Type="http://schemas.openxmlformats.org/officeDocument/2006/relationships/oleObject" Target="../embeddings/oleObject42.bin"/><Relationship Id="rId33" Type="http://schemas.openxmlformats.org/officeDocument/2006/relationships/oleObject" Target="../embeddings/oleObject50.bin"/><Relationship Id="rId38" Type="http://schemas.openxmlformats.org/officeDocument/2006/relationships/oleObject" Target="../embeddings/oleObject55.bin"/><Relationship Id="rId46" Type="http://schemas.openxmlformats.org/officeDocument/2006/relationships/oleObject" Target="../embeddings/oleObject63.bin"/><Relationship Id="rId20" Type="http://schemas.openxmlformats.org/officeDocument/2006/relationships/oleObject" Target="../embeddings/oleObject37.bin"/><Relationship Id="rId41" Type="http://schemas.openxmlformats.org/officeDocument/2006/relationships/oleObject" Target="../embeddings/oleObject58.bin"/></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ns4.ustc.edu.c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41.xml.rels><?xml version="1.0" encoding="UTF-8" standalone="yes"?>
<Relationships xmlns="http://schemas.openxmlformats.org/package/2006/relationships"><Relationship Id="rId3" Type="http://schemas.openxmlformats.org/officeDocument/2006/relationships/hyperlink" Target="http://linux.ustc.edu.cn/a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research.lumeta.com/ches/map/index.html" TargetMode="External"/><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8.bin"/><Relationship Id="rId18" Type="http://schemas.openxmlformats.org/officeDocument/2006/relationships/oleObject" Target="../embeddings/oleObject13.bin"/><Relationship Id="rId26" Type="http://schemas.openxmlformats.org/officeDocument/2006/relationships/oleObject" Target="../embeddings/oleObject21.bin"/><Relationship Id="rId3" Type="http://schemas.openxmlformats.org/officeDocument/2006/relationships/notesSlide" Target="../notesSlides/notesSlide5.xml"/><Relationship Id="rId21" Type="http://schemas.openxmlformats.org/officeDocument/2006/relationships/oleObject" Target="../embeddings/oleObject16.bin"/><Relationship Id="rId7" Type="http://schemas.openxmlformats.org/officeDocument/2006/relationships/oleObject" Target="../embeddings/oleObject4.bin"/><Relationship Id="rId12" Type="http://schemas.openxmlformats.org/officeDocument/2006/relationships/image" Target="../media/image15.wmf"/><Relationship Id="rId17" Type="http://schemas.openxmlformats.org/officeDocument/2006/relationships/oleObject" Target="../embeddings/oleObject12.bin"/><Relationship Id="rId25"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7.bin"/><Relationship Id="rId24" Type="http://schemas.openxmlformats.org/officeDocument/2006/relationships/oleObject" Target="../embeddings/oleObject19.bin"/><Relationship Id="rId5" Type="http://schemas.openxmlformats.org/officeDocument/2006/relationships/image" Target="../media/image13.wmf"/><Relationship Id="rId15" Type="http://schemas.openxmlformats.org/officeDocument/2006/relationships/oleObject" Target="../embeddings/oleObject10.bin"/><Relationship Id="rId23" Type="http://schemas.openxmlformats.org/officeDocument/2006/relationships/oleObject" Target="../embeddings/oleObject18.bin"/><Relationship Id="rId28" Type="http://schemas.openxmlformats.org/officeDocument/2006/relationships/oleObject" Target="../embeddings/oleObject23.bin"/><Relationship Id="rId10" Type="http://schemas.openxmlformats.org/officeDocument/2006/relationships/image" Target="../media/image14.wmf"/><Relationship Id="rId19" Type="http://schemas.openxmlformats.org/officeDocument/2006/relationships/oleObject" Target="../embeddings/oleObject14.bin"/><Relationship Id="rId4" Type="http://schemas.openxmlformats.org/officeDocument/2006/relationships/oleObject" Target="../embeddings/oleObject2.bin"/><Relationship Id="rId9" Type="http://schemas.openxmlformats.org/officeDocument/2006/relationships/oleObject" Target="../embeddings/oleObject6.bin"/><Relationship Id="rId14" Type="http://schemas.openxmlformats.org/officeDocument/2006/relationships/oleObject" Target="../embeddings/oleObject9.bin"/><Relationship Id="rId22" Type="http://schemas.openxmlformats.org/officeDocument/2006/relationships/oleObject" Target="../embeddings/oleObject17.bin"/><Relationship Id="rId27"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a:stCxn id="18" idx="7"/>
            <a:endCxn id="16" idx="2"/>
          </p:cNvCxnSpPr>
          <p:nvPr/>
        </p:nvCxnSpPr>
        <p:spPr>
          <a:xfrm flipV="1">
            <a:off x="2610900" y="1169265"/>
            <a:ext cx="3849650" cy="14196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13" idx="5"/>
            <a:endCxn id="14" idx="1"/>
          </p:cNvCxnSpPr>
          <p:nvPr/>
        </p:nvCxnSpPr>
        <p:spPr>
          <a:xfrm>
            <a:off x="2947672" y="998731"/>
            <a:ext cx="4427762" cy="2218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16" idx="3"/>
            <a:endCxn id="11" idx="7"/>
          </p:cNvCxnSpPr>
          <p:nvPr/>
        </p:nvCxnSpPr>
        <p:spPr>
          <a:xfrm flipH="1">
            <a:off x="2397678" y="1341698"/>
            <a:ext cx="4134296" cy="32967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14" idx="3"/>
          </p:cNvCxnSpPr>
          <p:nvPr/>
        </p:nvCxnSpPr>
        <p:spPr>
          <a:xfrm flipV="1">
            <a:off x="2248863" y="3631259"/>
            <a:ext cx="5126571" cy="11560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0" idx="6"/>
            <a:endCxn id="14" idx="2"/>
          </p:cNvCxnSpPr>
          <p:nvPr/>
        </p:nvCxnSpPr>
        <p:spPr>
          <a:xfrm>
            <a:off x="1475656" y="1508956"/>
            <a:ext cx="5800104" cy="19152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17" idx="7"/>
          </p:cNvCxnSpPr>
          <p:nvPr/>
        </p:nvCxnSpPr>
        <p:spPr>
          <a:xfrm flipH="1">
            <a:off x="7059940" y="3645024"/>
            <a:ext cx="464388" cy="6644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2" idx="4"/>
          </p:cNvCxnSpPr>
          <p:nvPr/>
        </p:nvCxnSpPr>
        <p:spPr>
          <a:xfrm flipH="1">
            <a:off x="7812361" y="1923003"/>
            <a:ext cx="576065" cy="13468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3" idx="6"/>
          </p:cNvCxnSpPr>
          <p:nvPr/>
        </p:nvCxnSpPr>
        <p:spPr>
          <a:xfrm>
            <a:off x="2987826" y="901794"/>
            <a:ext cx="3600399" cy="188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11"/>
          <p:cNvSpPr txBox="1"/>
          <p:nvPr/>
        </p:nvSpPr>
        <p:spPr>
          <a:xfrm>
            <a:off x="3471234" y="3131338"/>
            <a:ext cx="2246834" cy="276999"/>
          </a:xfrm>
          <a:prstGeom prst="rect">
            <a:avLst/>
          </a:prstGeom>
          <a:noFill/>
        </p:spPr>
        <p:txBody>
          <a:bodyPr wrap="none" rtlCol="0">
            <a:spAutoFit/>
          </a:bodyPr>
          <a:lstStyle/>
          <a:p>
            <a:pPr algn="ctr"/>
            <a:r>
              <a:rPr lang="en-US" altLang="zh-CN" dirty="0">
                <a:ln w="18415" cmpd="sng">
                  <a:noFill/>
                  <a:prstDash val="solid"/>
                </a:ln>
                <a:solidFill>
                  <a:srgbClr val="FFFFFF"/>
                </a:solidFill>
                <a:latin typeface="微软雅黑" panose="020B0503020204020204" pitchFamily="34" charset="-122"/>
                <a:ea typeface="微软雅黑" panose="020B0503020204020204" pitchFamily="34" charset="-122"/>
              </a:rPr>
              <a:t>Microsoft Office PowerPoint</a:t>
            </a:r>
            <a:endParaRPr lang="zh-CN" altLang="en-US" dirty="0">
              <a:ln w="18415" cmpd="sng">
                <a:noFill/>
                <a:prstDash val="solid"/>
              </a:ln>
              <a:solidFill>
                <a:srgbClr val="FFFFFF"/>
              </a:solidFill>
              <a:latin typeface="微软雅黑" panose="020B0503020204020204" pitchFamily="34" charset="-122"/>
              <a:ea typeface="微软雅黑" panose="020B0503020204020204" pitchFamily="34" charset="-122"/>
            </a:endParaRPr>
          </a:p>
        </p:txBody>
      </p:sp>
      <p:sp>
        <p:nvSpPr>
          <p:cNvPr id="10" name="椭圆 9"/>
          <p:cNvSpPr/>
          <p:nvPr/>
        </p:nvSpPr>
        <p:spPr>
          <a:xfrm>
            <a:off x="899592" y="1220924"/>
            <a:ext cx="576064" cy="576064"/>
          </a:xfrm>
          <a:prstGeom prst="ellipse">
            <a:avLst/>
          </a:prstGeom>
          <a:solidFill>
            <a:srgbClr val="30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38406" y="4576821"/>
            <a:ext cx="420915" cy="420915"/>
          </a:xfrm>
          <a:prstGeom prst="ellipse">
            <a:avLst/>
          </a:prstGeom>
          <a:solidFill>
            <a:srgbClr val="30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44409" y="1634971"/>
            <a:ext cx="288032" cy="288032"/>
          </a:xfrm>
          <a:prstGeom prst="ellipse">
            <a:avLst/>
          </a:prstGeom>
          <a:solidFill>
            <a:srgbClr val="30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713645" y="764704"/>
            <a:ext cx="274180" cy="274180"/>
          </a:xfrm>
          <a:prstGeom prst="ellipse">
            <a:avLst/>
          </a:prstGeom>
          <a:solidFill>
            <a:srgbClr val="40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275760" y="3131337"/>
            <a:ext cx="680616" cy="585695"/>
          </a:xfrm>
          <a:prstGeom prst="ellipse">
            <a:avLst/>
          </a:prstGeom>
          <a:solidFill>
            <a:srgbClr val="40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89132" y="3269837"/>
            <a:ext cx="399360" cy="399360"/>
          </a:xfrm>
          <a:prstGeom prst="ellipse">
            <a:avLst/>
          </a:prstGeom>
          <a:solidFill>
            <a:srgbClr val="B9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460550" y="925408"/>
            <a:ext cx="487714" cy="487714"/>
          </a:xfrm>
          <a:prstGeom prst="ellipse">
            <a:avLst/>
          </a:prstGeom>
          <a:solidFill>
            <a:srgbClr val="B9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790332" y="4263263"/>
            <a:ext cx="315865" cy="315865"/>
          </a:xfrm>
          <a:prstGeom prst="ellipse">
            <a:avLst/>
          </a:prstGeom>
          <a:solidFill>
            <a:srgbClr val="B9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107700" y="2502582"/>
            <a:ext cx="589537" cy="589537"/>
          </a:xfrm>
          <a:prstGeom prst="ellipse">
            <a:avLst/>
          </a:prstGeom>
          <a:solidFill>
            <a:srgbClr val="75D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a:stCxn id="10" idx="7"/>
            <a:endCxn id="13" idx="2"/>
          </p:cNvCxnSpPr>
          <p:nvPr/>
        </p:nvCxnSpPr>
        <p:spPr>
          <a:xfrm flipV="1">
            <a:off x="1391293" y="901795"/>
            <a:ext cx="1322352" cy="403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6"/>
            <a:endCxn id="12" idx="1"/>
          </p:cNvCxnSpPr>
          <p:nvPr/>
        </p:nvCxnSpPr>
        <p:spPr>
          <a:xfrm>
            <a:off x="6948264" y="1169266"/>
            <a:ext cx="1338326" cy="5078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1" idx="6"/>
            <a:endCxn id="17" idx="2"/>
          </p:cNvCxnSpPr>
          <p:nvPr/>
        </p:nvCxnSpPr>
        <p:spPr>
          <a:xfrm flipV="1">
            <a:off x="2459321" y="4421196"/>
            <a:ext cx="4331011" cy="3660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1" idx="1"/>
            <a:endCxn id="15" idx="5"/>
          </p:cNvCxnSpPr>
          <p:nvPr/>
        </p:nvCxnSpPr>
        <p:spPr>
          <a:xfrm flipH="1" flipV="1">
            <a:off x="1030007" y="3610712"/>
            <a:ext cx="1070040" cy="10277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0" idx="3"/>
            <a:endCxn id="15" idx="0"/>
          </p:cNvCxnSpPr>
          <p:nvPr/>
        </p:nvCxnSpPr>
        <p:spPr>
          <a:xfrm flipH="1">
            <a:off x="888813" y="1712625"/>
            <a:ext cx="95143" cy="15572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0" idx="5"/>
            <a:endCxn id="18" idx="1"/>
          </p:cNvCxnSpPr>
          <p:nvPr/>
        </p:nvCxnSpPr>
        <p:spPr>
          <a:xfrm>
            <a:off x="1391293" y="1712625"/>
            <a:ext cx="802742" cy="8762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13" idx="4"/>
            <a:endCxn id="18" idx="0"/>
          </p:cNvCxnSpPr>
          <p:nvPr/>
        </p:nvCxnSpPr>
        <p:spPr>
          <a:xfrm flipH="1">
            <a:off x="2402469" y="1038885"/>
            <a:ext cx="448267" cy="14636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5" idx="6"/>
            <a:endCxn id="18" idx="3"/>
          </p:cNvCxnSpPr>
          <p:nvPr/>
        </p:nvCxnSpPr>
        <p:spPr>
          <a:xfrm flipV="1">
            <a:off x="1088493" y="3005783"/>
            <a:ext cx="1105543" cy="4637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8" idx="4"/>
            <a:endCxn id="11" idx="0"/>
          </p:cNvCxnSpPr>
          <p:nvPr/>
        </p:nvCxnSpPr>
        <p:spPr>
          <a:xfrm flipH="1">
            <a:off x="2248864" y="3092118"/>
            <a:ext cx="153605" cy="1484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7"/>
            <a:endCxn id="13" idx="3"/>
          </p:cNvCxnSpPr>
          <p:nvPr/>
        </p:nvCxnSpPr>
        <p:spPr>
          <a:xfrm flipV="1">
            <a:off x="1030008" y="998732"/>
            <a:ext cx="1723791" cy="23295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6" idx="5"/>
            <a:endCxn id="14" idx="0"/>
          </p:cNvCxnSpPr>
          <p:nvPr/>
        </p:nvCxnSpPr>
        <p:spPr>
          <a:xfrm>
            <a:off x="6876840" y="1341698"/>
            <a:ext cx="739228" cy="178963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6" idx="4"/>
            <a:endCxn id="17" idx="0"/>
          </p:cNvCxnSpPr>
          <p:nvPr/>
        </p:nvCxnSpPr>
        <p:spPr>
          <a:xfrm>
            <a:off x="6704408" y="1413122"/>
            <a:ext cx="243857" cy="28501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Rectangle 4">
            <a:extLst>
              <a:ext uri="{FF2B5EF4-FFF2-40B4-BE49-F238E27FC236}">
                <a16:creationId xmlns:a16="http://schemas.microsoft.com/office/drawing/2014/main" id="{2AD96418-E241-422D-AE0F-2131E906D4CF}"/>
              </a:ext>
            </a:extLst>
          </p:cNvPr>
          <p:cNvSpPr txBox="1">
            <a:spLocks noChangeArrowheads="1"/>
          </p:cNvSpPr>
          <p:nvPr/>
        </p:nvSpPr>
        <p:spPr>
          <a:xfrm>
            <a:off x="1989300" y="1341254"/>
            <a:ext cx="4951052" cy="1326168"/>
          </a:xfrm>
          <a:prstGeom prst="rect">
            <a:avLst/>
          </a:prstGeom>
          <a:blipFill>
            <a:blip r:embed="rId3" cstate="print"/>
            <a:tile tx="0" ty="0" sx="100000" sy="100000" flip="none" algn="tl"/>
          </a:blipFill>
          <a:effectLst>
            <a:glow rad="101600">
              <a:schemeClr val="accent2">
                <a:satMod val="175000"/>
                <a:alpha val="40000"/>
              </a:schemeClr>
            </a:glow>
          </a:effectLst>
          <a:scene3d>
            <a:camera prst="orthographicFront"/>
            <a:lightRig rig="threePt" dir="t"/>
          </a:scene3d>
          <a:sp3d>
            <a:bevelT/>
          </a:sp3d>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ea typeface="宋体" pitchFamily="2" charset="-122"/>
              </a:defRPr>
            </a:lvl2pPr>
            <a:lvl3pPr algn="l" rtl="0" fontAlgn="base">
              <a:spcBef>
                <a:spcPct val="0"/>
              </a:spcBef>
              <a:spcAft>
                <a:spcPct val="0"/>
              </a:spcAft>
              <a:defRPr sz="4400">
                <a:solidFill>
                  <a:schemeClr val="tx2"/>
                </a:solidFill>
                <a:latin typeface="Tahoma" pitchFamily="34" charset="0"/>
                <a:ea typeface="宋体" pitchFamily="2" charset="-122"/>
              </a:defRPr>
            </a:lvl3pPr>
            <a:lvl4pPr algn="l" rtl="0" fontAlgn="base">
              <a:spcBef>
                <a:spcPct val="0"/>
              </a:spcBef>
              <a:spcAft>
                <a:spcPct val="0"/>
              </a:spcAft>
              <a:defRPr sz="4400">
                <a:solidFill>
                  <a:schemeClr val="tx2"/>
                </a:solidFill>
                <a:latin typeface="Tahoma" pitchFamily="34" charset="0"/>
                <a:ea typeface="宋体" pitchFamily="2" charset="-122"/>
              </a:defRPr>
            </a:lvl4pPr>
            <a:lvl5pPr algn="l" rtl="0" fontAlgn="base">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pPr algn="ctr"/>
            <a:r>
              <a:rPr lang="zh-CN" altLang="en-US" kern="0" dirty="0"/>
              <a:t>计算机网络</a:t>
            </a:r>
            <a:br>
              <a:rPr lang="zh-CN" altLang="en-US" kern="0" dirty="0"/>
            </a:br>
            <a:r>
              <a:rPr lang="en-US" altLang="zh-CN" sz="4000" kern="0" dirty="0"/>
              <a:t>Computer Networks</a:t>
            </a:r>
          </a:p>
        </p:txBody>
      </p:sp>
      <p:sp>
        <p:nvSpPr>
          <p:cNvPr id="39" name="Line 44">
            <a:extLst>
              <a:ext uri="{FF2B5EF4-FFF2-40B4-BE49-F238E27FC236}">
                <a16:creationId xmlns:a16="http://schemas.microsoft.com/office/drawing/2014/main" id="{0A5EEBCC-C429-4FF0-B2DC-EBA583D68F10}"/>
              </a:ext>
            </a:extLst>
          </p:cNvPr>
          <p:cNvSpPr>
            <a:spLocks noChangeShapeType="1"/>
          </p:cNvSpPr>
          <p:nvPr/>
        </p:nvSpPr>
        <p:spPr bwMode="auto">
          <a:xfrm>
            <a:off x="979002" y="6201257"/>
            <a:ext cx="243006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41" name="Line 42">
            <a:extLst>
              <a:ext uri="{FF2B5EF4-FFF2-40B4-BE49-F238E27FC236}">
                <a16:creationId xmlns:a16="http://schemas.microsoft.com/office/drawing/2014/main" id="{11FC7D76-6468-4ADA-8E42-BA9C84EA1CF8}"/>
              </a:ext>
            </a:extLst>
          </p:cNvPr>
          <p:cNvSpPr>
            <a:spLocks noChangeShapeType="1"/>
          </p:cNvSpPr>
          <p:nvPr/>
        </p:nvSpPr>
        <p:spPr bwMode="auto">
          <a:xfrm flipV="1">
            <a:off x="5238056" y="5877272"/>
            <a:ext cx="3654424" cy="1538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grpSp>
        <p:nvGrpSpPr>
          <p:cNvPr id="43" name="Group 35">
            <a:extLst>
              <a:ext uri="{FF2B5EF4-FFF2-40B4-BE49-F238E27FC236}">
                <a16:creationId xmlns:a16="http://schemas.microsoft.com/office/drawing/2014/main" id="{BCBCE64F-5FC2-4A6F-B4AA-8197EAFAB697}"/>
              </a:ext>
            </a:extLst>
          </p:cNvPr>
          <p:cNvGrpSpPr>
            <a:grpSpLocks/>
          </p:cNvGrpSpPr>
          <p:nvPr/>
        </p:nvGrpSpPr>
        <p:grpSpPr bwMode="auto">
          <a:xfrm>
            <a:off x="3332548" y="4674872"/>
            <a:ext cx="2532471" cy="1988336"/>
            <a:chOff x="1696" y="1633"/>
            <a:chExt cx="2270" cy="2085"/>
          </a:xfrm>
        </p:grpSpPr>
        <p:sp>
          <p:nvSpPr>
            <p:cNvPr id="45" name="Freeform 6">
              <a:extLst>
                <a:ext uri="{FF2B5EF4-FFF2-40B4-BE49-F238E27FC236}">
                  <a16:creationId xmlns:a16="http://schemas.microsoft.com/office/drawing/2014/main" id="{B478D8F1-543A-4CED-AB4F-0BA5016BF9E9}"/>
                </a:ext>
              </a:extLst>
            </p:cNvPr>
            <p:cNvSpPr>
              <a:spLocks/>
            </p:cNvSpPr>
            <p:nvPr/>
          </p:nvSpPr>
          <p:spPr bwMode="auto">
            <a:xfrm>
              <a:off x="2006" y="3265"/>
              <a:ext cx="742" cy="453"/>
            </a:xfrm>
            <a:custGeom>
              <a:avLst/>
              <a:gdLst>
                <a:gd name="T0" fmla="*/ 17 w 604"/>
                <a:gd name="T1" fmla="*/ 206 h 369"/>
                <a:gd name="T2" fmla="*/ 1190 w 604"/>
                <a:gd name="T3" fmla="*/ 0 h 369"/>
                <a:gd name="T4" fmla="*/ 1376 w 604"/>
                <a:gd name="T5" fmla="*/ 412 h 369"/>
                <a:gd name="T6" fmla="*/ 38 w 604"/>
                <a:gd name="T7" fmla="*/ 399 h 369"/>
                <a:gd name="T8" fmla="*/ 17 w 604"/>
                <a:gd name="T9" fmla="*/ 206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369">
                  <a:moveTo>
                    <a:pt x="7" y="91"/>
                  </a:moveTo>
                  <a:lnTo>
                    <a:pt x="523" y="0"/>
                  </a:lnTo>
                  <a:lnTo>
                    <a:pt x="604" y="182"/>
                  </a:lnTo>
                  <a:cubicBezTo>
                    <a:pt x="603" y="181"/>
                    <a:pt x="58" y="369"/>
                    <a:pt x="16" y="176"/>
                  </a:cubicBezTo>
                  <a:cubicBezTo>
                    <a:pt x="11" y="152"/>
                    <a:pt x="0" y="126"/>
                    <a:pt x="7" y="91"/>
                  </a:cubicBezTo>
                  <a:close/>
                </a:path>
              </a:pathLst>
            </a:custGeom>
            <a:gradFill rotWithShape="1">
              <a:gsLst>
                <a:gs pos="0">
                  <a:schemeClr val="accent1"/>
                </a:gs>
                <a:gs pos="100000">
                  <a:schemeClr val="tx1"/>
                </a:gs>
              </a:gsLst>
              <a:lin ang="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47" name="Freeform 14">
              <a:extLst>
                <a:ext uri="{FF2B5EF4-FFF2-40B4-BE49-F238E27FC236}">
                  <a16:creationId xmlns:a16="http://schemas.microsoft.com/office/drawing/2014/main" id="{22535FD2-CEE7-4F29-AEDF-84C7758EA4CC}"/>
                </a:ext>
              </a:extLst>
            </p:cNvPr>
            <p:cNvSpPr>
              <a:spLocks/>
            </p:cNvSpPr>
            <p:nvPr/>
          </p:nvSpPr>
          <p:spPr bwMode="auto">
            <a:xfrm rot="8118893">
              <a:off x="1980" y="1865"/>
              <a:ext cx="742" cy="453"/>
            </a:xfrm>
            <a:custGeom>
              <a:avLst/>
              <a:gdLst>
                <a:gd name="T0" fmla="*/ 17 w 604"/>
                <a:gd name="T1" fmla="*/ 206 h 369"/>
                <a:gd name="T2" fmla="*/ 1190 w 604"/>
                <a:gd name="T3" fmla="*/ 0 h 369"/>
                <a:gd name="T4" fmla="*/ 1376 w 604"/>
                <a:gd name="T5" fmla="*/ 412 h 369"/>
                <a:gd name="T6" fmla="*/ 38 w 604"/>
                <a:gd name="T7" fmla="*/ 399 h 369"/>
                <a:gd name="T8" fmla="*/ 17 w 604"/>
                <a:gd name="T9" fmla="*/ 206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369">
                  <a:moveTo>
                    <a:pt x="7" y="91"/>
                  </a:moveTo>
                  <a:lnTo>
                    <a:pt x="523" y="0"/>
                  </a:lnTo>
                  <a:lnTo>
                    <a:pt x="604" y="182"/>
                  </a:lnTo>
                  <a:cubicBezTo>
                    <a:pt x="603" y="181"/>
                    <a:pt x="58" y="369"/>
                    <a:pt x="16" y="176"/>
                  </a:cubicBezTo>
                  <a:cubicBezTo>
                    <a:pt x="11" y="152"/>
                    <a:pt x="0" y="126"/>
                    <a:pt x="7" y="91"/>
                  </a:cubicBezTo>
                  <a:close/>
                </a:path>
              </a:pathLst>
            </a:custGeom>
            <a:gradFill rotWithShape="1">
              <a:gsLst>
                <a:gs pos="0">
                  <a:schemeClr val="accent1"/>
                </a:gs>
                <a:gs pos="100000">
                  <a:schemeClr val="tx1"/>
                </a:gs>
              </a:gsLst>
              <a:lin ang="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48" name="Freeform 22">
              <a:extLst>
                <a:ext uri="{FF2B5EF4-FFF2-40B4-BE49-F238E27FC236}">
                  <a16:creationId xmlns:a16="http://schemas.microsoft.com/office/drawing/2014/main" id="{21BCFD0A-8FBD-4D57-A29E-84C6AB77187B}"/>
                </a:ext>
              </a:extLst>
            </p:cNvPr>
            <p:cNvSpPr>
              <a:spLocks/>
            </p:cNvSpPr>
            <p:nvPr/>
          </p:nvSpPr>
          <p:spPr bwMode="auto">
            <a:xfrm rot="-6520444">
              <a:off x="3212" y="2625"/>
              <a:ext cx="742" cy="453"/>
            </a:xfrm>
            <a:custGeom>
              <a:avLst/>
              <a:gdLst>
                <a:gd name="T0" fmla="*/ 17 w 604"/>
                <a:gd name="T1" fmla="*/ 206 h 369"/>
                <a:gd name="T2" fmla="*/ 1190 w 604"/>
                <a:gd name="T3" fmla="*/ 0 h 369"/>
                <a:gd name="T4" fmla="*/ 1376 w 604"/>
                <a:gd name="T5" fmla="*/ 412 h 369"/>
                <a:gd name="T6" fmla="*/ 38 w 604"/>
                <a:gd name="T7" fmla="*/ 399 h 369"/>
                <a:gd name="T8" fmla="*/ 17 w 604"/>
                <a:gd name="T9" fmla="*/ 206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369">
                  <a:moveTo>
                    <a:pt x="7" y="91"/>
                  </a:moveTo>
                  <a:lnTo>
                    <a:pt x="523" y="0"/>
                  </a:lnTo>
                  <a:lnTo>
                    <a:pt x="604" y="182"/>
                  </a:lnTo>
                  <a:cubicBezTo>
                    <a:pt x="603" y="181"/>
                    <a:pt x="58" y="369"/>
                    <a:pt x="16" y="176"/>
                  </a:cubicBezTo>
                  <a:cubicBezTo>
                    <a:pt x="11" y="152"/>
                    <a:pt x="0" y="126"/>
                    <a:pt x="7" y="91"/>
                  </a:cubicBezTo>
                  <a:close/>
                </a:path>
              </a:pathLst>
            </a:custGeom>
            <a:gradFill rotWithShape="1">
              <a:gsLst>
                <a:gs pos="0">
                  <a:schemeClr val="accent1"/>
                </a:gs>
                <a:gs pos="100000">
                  <a:schemeClr val="tx1"/>
                </a:gs>
              </a:gsLst>
              <a:lin ang="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49" name="Freeform 7">
              <a:extLst>
                <a:ext uri="{FF2B5EF4-FFF2-40B4-BE49-F238E27FC236}">
                  <a16:creationId xmlns:a16="http://schemas.microsoft.com/office/drawing/2014/main" id="{BF0E6197-4BEF-4BA1-8421-B7494176C873}"/>
                </a:ext>
              </a:extLst>
            </p:cNvPr>
            <p:cNvSpPr>
              <a:spLocks/>
            </p:cNvSpPr>
            <p:nvPr/>
          </p:nvSpPr>
          <p:spPr bwMode="auto">
            <a:xfrm>
              <a:off x="1963" y="3061"/>
              <a:ext cx="795" cy="652"/>
            </a:xfrm>
            <a:custGeom>
              <a:avLst/>
              <a:gdLst>
                <a:gd name="T0" fmla="*/ 13 w 3125"/>
                <a:gd name="T1" fmla="*/ 7 h 2566"/>
                <a:gd name="T2" fmla="*/ 13 w 3125"/>
                <a:gd name="T3" fmla="*/ 7 h 2566"/>
                <a:gd name="T4" fmla="*/ 3 w 3125"/>
                <a:gd name="T5" fmla="*/ 9 h 2566"/>
                <a:gd name="T6" fmla="*/ 0 w 3125"/>
                <a:gd name="T7" fmla="*/ 8 h 2566"/>
                <a:gd name="T8" fmla="*/ 0 w 3125"/>
                <a:gd name="T9" fmla="*/ 7 h 2566"/>
                <a:gd name="T10" fmla="*/ 3 w 3125"/>
                <a:gd name="T11" fmla="*/ 0 h 2566"/>
                <a:gd name="T12" fmla="*/ 3 w 3125"/>
                <a:gd name="T13" fmla="*/ 0 h 2566"/>
                <a:gd name="T14" fmla="*/ 1 w 3125"/>
                <a:gd name="T15" fmla="*/ 5 h 2566"/>
                <a:gd name="T16" fmla="*/ 13 w 3125"/>
                <a:gd name="T17" fmla="*/ 7 h 2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5" h="2566">
                  <a:moveTo>
                    <a:pt x="3124" y="1669"/>
                  </a:moveTo>
                  <a:cubicBezTo>
                    <a:pt x="3125" y="1668"/>
                    <a:pt x="3110" y="1674"/>
                    <a:pt x="3082" y="1683"/>
                  </a:cubicBezTo>
                  <a:cubicBezTo>
                    <a:pt x="2835" y="1769"/>
                    <a:pt x="1555" y="2238"/>
                    <a:pt x="690" y="2164"/>
                  </a:cubicBezTo>
                  <a:cubicBezTo>
                    <a:pt x="390" y="2139"/>
                    <a:pt x="155" y="2010"/>
                    <a:pt x="10" y="1828"/>
                  </a:cubicBezTo>
                  <a:cubicBezTo>
                    <a:pt x="0" y="1816"/>
                    <a:pt x="25" y="1806"/>
                    <a:pt x="18" y="1791"/>
                  </a:cubicBezTo>
                  <a:cubicBezTo>
                    <a:pt x="10" y="1051"/>
                    <a:pt x="590" y="0"/>
                    <a:pt x="595" y="4"/>
                  </a:cubicBezTo>
                  <a:lnTo>
                    <a:pt x="638" y="34"/>
                  </a:lnTo>
                  <a:cubicBezTo>
                    <a:pt x="638" y="34"/>
                    <a:pt x="222" y="811"/>
                    <a:pt x="216" y="1269"/>
                  </a:cubicBezTo>
                  <a:cubicBezTo>
                    <a:pt x="210" y="1726"/>
                    <a:pt x="141" y="2566"/>
                    <a:pt x="3124" y="1669"/>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grpSp>
          <p:nvGrpSpPr>
            <p:cNvPr id="51" name="Group 34">
              <a:extLst>
                <a:ext uri="{FF2B5EF4-FFF2-40B4-BE49-F238E27FC236}">
                  <a16:creationId xmlns:a16="http://schemas.microsoft.com/office/drawing/2014/main" id="{386DFBD2-FD0D-49D5-9EDD-D26E099691A4}"/>
                </a:ext>
              </a:extLst>
            </p:cNvPr>
            <p:cNvGrpSpPr>
              <a:grpSpLocks/>
            </p:cNvGrpSpPr>
            <p:nvPr/>
          </p:nvGrpSpPr>
          <p:grpSpPr bwMode="auto">
            <a:xfrm>
              <a:off x="1925" y="2024"/>
              <a:ext cx="1633" cy="1633"/>
              <a:chOff x="1973" y="2024"/>
              <a:chExt cx="1633" cy="1633"/>
            </a:xfrm>
          </p:grpSpPr>
          <p:sp>
            <p:nvSpPr>
              <p:cNvPr id="76" name="Oval 30">
                <a:extLst>
                  <a:ext uri="{FF2B5EF4-FFF2-40B4-BE49-F238E27FC236}">
                    <a16:creationId xmlns:a16="http://schemas.microsoft.com/office/drawing/2014/main" id="{BC98AAD8-5251-4A33-BFE0-A4266C053E38}"/>
                  </a:ext>
                </a:extLst>
              </p:cNvPr>
              <p:cNvSpPr>
                <a:spLocks noChangeArrowheads="1"/>
              </p:cNvSpPr>
              <p:nvPr/>
            </p:nvSpPr>
            <p:spPr bwMode="auto">
              <a:xfrm>
                <a:off x="1973" y="2024"/>
                <a:ext cx="1633" cy="1633"/>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ea typeface="微软雅黑" panose="020B0503020204020204" pitchFamily="34" charset="-122"/>
                </a:endParaRPr>
              </a:p>
            </p:txBody>
          </p:sp>
          <p:sp>
            <p:nvSpPr>
              <p:cNvPr id="77" name="Oval 31">
                <a:extLst>
                  <a:ext uri="{FF2B5EF4-FFF2-40B4-BE49-F238E27FC236}">
                    <a16:creationId xmlns:a16="http://schemas.microsoft.com/office/drawing/2014/main" id="{8F1952B9-E0B5-43D9-8E7D-24EDE1A3B907}"/>
                  </a:ext>
                </a:extLst>
              </p:cNvPr>
              <p:cNvSpPr>
                <a:spLocks noChangeArrowheads="1"/>
              </p:cNvSpPr>
              <p:nvPr/>
            </p:nvSpPr>
            <p:spPr bwMode="auto">
              <a:xfrm>
                <a:off x="2018" y="2069"/>
                <a:ext cx="1542" cy="154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ea typeface="微软雅黑" panose="020B0503020204020204" pitchFamily="34" charset="-122"/>
                </a:endParaRPr>
              </a:p>
            </p:txBody>
          </p:sp>
          <p:sp>
            <p:nvSpPr>
              <p:cNvPr id="78" name="Oval 32">
                <a:extLst>
                  <a:ext uri="{FF2B5EF4-FFF2-40B4-BE49-F238E27FC236}">
                    <a16:creationId xmlns:a16="http://schemas.microsoft.com/office/drawing/2014/main" id="{69243565-6C75-4510-85BC-A21FCB9B076B}"/>
                  </a:ext>
                </a:extLst>
              </p:cNvPr>
              <p:cNvSpPr>
                <a:spLocks noChangeArrowheads="1"/>
              </p:cNvSpPr>
              <p:nvPr/>
            </p:nvSpPr>
            <p:spPr bwMode="auto">
              <a:xfrm>
                <a:off x="2064" y="2115"/>
                <a:ext cx="1451" cy="1451"/>
              </a:xfrm>
              <a:prstGeom prst="ellipse">
                <a:avLst/>
              </a:prstGeom>
              <a:gradFill rotWithShape="1">
                <a:gsLst>
                  <a:gs pos="0">
                    <a:srgbClr val="6F6F6F"/>
                  </a:gs>
                  <a:gs pos="50000">
                    <a:srgbClr val="D3D3D3"/>
                  </a:gs>
                  <a:gs pos="100000">
                    <a:srgbClr val="6F6F6F"/>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ea typeface="微软雅黑" panose="020B0503020204020204" pitchFamily="34" charset="-122"/>
                </a:endParaRPr>
              </a:p>
            </p:txBody>
          </p:sp>
          <p:sp>
            <p:nvSpPr>
              <p:cNvPr id="79" name="Oval 33">
                <a:extLst>
                  <a:ext uri="{FF2B5EF4-FFF2-40B4-BE49-F238E27FC236}">
                    <a16:creationId xmlns:a16="http://schemas.microsoft.com/office/drawing/2014/main" id="{7F102ABE-ABE0-4170-A73A-8932CE611B02}"/>
                  </a:ext>
                </a:extLst>
              </p:cNvPr>
              <p:cNvSpPr>
                <a:spLocks noChangeArrowheads="1"/>
              </p:cNvSpPr>
              <p:nvPr/>
            </p:nvSpPr>
            <p:spPr bwMode="auto">
              <a:xfrm>
                <a:off x="2178" y="2136"/>
                <a:ext cx="1225" cy="977"/>
              </a:xfrm>
              <a:prstGeom prst="ellipse">
                <a:avLst/>
              </a:prstGeom>
              <a:gradFill rotWithShape="1">
                <a:gsLst>
                  <a:gs pos="0">
                    <a:schemeClr val="bg1">
                      <a:alpha val="48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a:ea typeface="微软雅黑" panose="020B0503020204020204" pitchFamily="34" charset="-122"/>
                </a:endParaRPr>
              </a:p>
            </p:txBody>
          </p:sp>
        </p:grpSp>
        <p:sp>
          <p:nvSpPr>
            <p:cNvPr id="52" name="Freeform 8">
              <a:extLst>
                <a:ext uri="{FF2B5EF4-FFF2-40B4-BE49-F238E27FC236}">
                  <a16:creationId xmlns:a16="http://schemas.microsoft.com/office/drawing/2014/main" id="{95E13271-3EED-4389-A4E0-1A6562E2556E}"/>
                </a:ext>
              </a:extLst>
            </p:cNvPr>
            <p:cNvSpPr>
              <a:spLocks/>
            </p:cNvSpPr>
            <p:nvPr/>
          </p:nvSpPr>
          <p:spPr bwMode="auto">
            <a:xfrm>
              <a:off x="1964" y="3061"/>
              <a:ext cx="482" cy="561"/>
            </a:xfrm>
            <a:custGeom>
              <a:avLst/>
              <a:gdLst>
                <a:gd name="T0" fmla="*/ 426 w 482"/>
                <a:gd name="T1" fmla="*/ 530 h 561"/>
                <a:gd name="T2" fmla="*/ 176 w 482"/>
                <a:gd name="T3" fmla="*/ 550 h 561"/>
                <a:gd name="T4" fmla="*/ 3 w 482"/>
                <a:gd name="T5" fmla="*/ 464 h 561"/>
                <a:gd name="T6" fmla="*/ 5 w 482"/>
                <a:gd name="T7" fmla="*/ 455 h 561"/>
                <a:gd name="T8" fmla="*/ 151 w 482"/>
                <a:gd name="T9" fmla="*/ 1 h 561"/>
                <a:gd name="T10" fmla="*/ 162 w 482"/>
                <a:gd name="T11" fmla="*/ 9 h 561"/>
                <a:gd name="T12" fmla="*/ 55 w 482"/>
                <a:gd name="T13" fmla="*/ 322 h 561"/>
                <a:gd name="T14" fmla="*/ 420 w 482"/>
                <a:gd name="T15" fmla="*/ 514 h 561"/>
                <a:gd name="T16" fmla="*/ 426 w 482"/>
                <a:gd name="T17" fmla="*/ 530 h 5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2" h="561">
                  <a:moveTo>
                    <a:pt x="426" y="530"/>
                  </a:moveTo>
                  <a:cubicBezTo>
                    <a:pt x="385" y="536"/>
                    <a:pt x="246" y="561"/>
                    <a:pt x="176" y="550"/>
                  </a:cubicBezTo>
                  <a:cubicBezTo>
                    <a:pt x="99" y="544"/>
                    <a:pt x="39" y="511"/>
                    <a:pt x="3" y="464"/>
                  </a:cubicBezTo>
                  <a:cubicBezTo>
                    <a:pt x="0" y="461"/>
                    <a:pt x="6" y="459"/>
                    <a:pt x="5" y="455"/>
                  </a:cubicBezTo>
                  <a:cubicBezTo>
                    <a:pt x="3" y="267"/>
                    <a:pt x="150" y="0"/>
                    <a:pt x="151" y="1"/>
                  </a:cubicBezTo>
                  <a:lnTo>
                    <a:pt x="162" y="9"/>
                  </a:lnTo>
                  <a:cubicBezTo>
                    <a:pt x="162" y="9"/>
                    <a:pt x="56" y="206"/>
                    <a:pt x="55" y="322"/>
                  </a:cubicBezTo>
                  <a:cubicBezTo>
                    <a:pt x="98" y="406"/>
                    <a:pt x="357" y="480"/>
                    <a:pt x="420" y="514"/>
                  </a:cubicBezTo>
                  <a:cubicBezTo>
                    <a:pt x="482" y="549"/>
                    <a:pt x="467" y="524"/>
                    <a:pt x="426" y="530"/>
                  </a:cubicBezTo>
                  <a:close/>
                </a:path>
              </a:pathLst>
            </a:custGeom>
            <a:gradFill rotWithShape="1">
              <a:gsLst>
                <a:gs pos="0">
                  <a:schemeClr val="accent1">
                    <a:alpha val="89000"/>
                  </a:schemeClr>
                </a:gs>
                <a:gs pos="100000">
                  <a:schemeClr val="accent1">
                    <a:alpha val="62999"/>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54" name="Freeform 17">
              <a:extLst>
                <a:ext uri="{FF2B5EF4-FFF2-40B4-BE49-F238E27FC236}">
                  <a16:creationId xmlns:a16="http://schemas.microsoft.com/office/drawing/2014/main" id="{A5AD9D19-5568-45A3-83BF-24BD7F5A689A}"/>
                </a:ext>
              </a:extLst>
            </p:cNvPr>
            <p:cNvSpPr>
              <a:spLocks/>
            </p:cNvSpPr>
            <p:nvPr/>
          </p:nvSpPr>
          <p:spPr bwMode="auto">
            <a:xfrm rot="8118893">
              <a:off x="2840" y="2143"/>
              <a:ext cx="61"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56" name="Freeform 18">
              <a:extLst>
                <a:ext uri="{FF2B5EF4-FFF2-40B4-BE49-F238E27FC236}">
                  <a16:creationId xmlns:a16="http://schemas.microsoft.com/office/drawing/2014/main" id="{673B05AD-B178-4EC3-AC12-D0B618A6F26C}"/>
                </a:ext>
              </a:extLst>
            </p:cNvPr>
            <p:cNvSpPr>
              <a:spLocks/>
            </p:cNvSpPr>
            <p:nvPr/>
          </p:nvSpPr>
          <p:spPr bwMode="auto">
            <a:xfrm rot="8118893">
              <a:off x="2841" y="2144"/>
              <a:ext cx="60"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accent1">
                <a:alpha val="83920"/>
              </a:schemeClr>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58" name="Freeform 19">
              <a:extLst>
                <a:ext uri="{FF2B5EF4-FFF2-40B4-BE49-F238E27FC236}">
                  <a16:creationId xmlns:a16="http://schemas.microsoft.com/office/drawing/2014/main" id="{F65F03A0-77D4-4BC3-8407-23A4BA34DAA5}"/>
                </a:ext>
              </a:extLst>
            </p:cNvPr>
            <p:cNvSpPr>
              <a:spLocks/>
            </p:cNvSpPr>
            <p:nvPr/>
          </p:nvSpPr>
          <p:spPr bwMode="auto">
            <a:xfrm rot="8118893">
              <a:off x="2671" y="1634"/>
              <a:ext cx="535" cy="931"/>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0" name="Freeform 20">
              <a:extLst>
                <a:ext uri="{FF2B5EF4-FFF2-40B4-BE49-F238E27FC236}">
                  <a16:creationId xmlns:a16="http://schemas.microsoft.com/office/drawing/2014/main" id="{DB7DA15F-4FCE-4A2B-919D-C1A191CA484C}"/>
                </a:ext>
              </a:extLst>
            </p:cNvPr>
            <p:cNvSpPr>
              <a:spLocks/>
            </p:cNvSpPr>
            <p:nvPr/>
          </p:nvSpPr>
          <p:spPr bwMode="auto">
            <a:xfrm rot="8118893">
              <a:off x="2671" y="1633"/>
              <a:ext cx="535" cy="932"/>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gradFill rotWithShape="1">
              <a:gsLst>
                <a:gs pos="0">
                  <a:schemeClr val="accent1">
                    <a:alpha val="78000"/>
                  </a:schemeClr>
                </a:gs>
                <a:gs pos="100000">
                  <a:schemeClr val="accent1">
                    <a:alpha val="39998"/>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2" name="Freeform 25">
              <a:extLst>
                <a:ext uri="{FF2B5EF4-FFF2-40B4-BE49-F238E27FC236}">
                  <a16:creationId xmlns:a16="http://schemas.microsoft.com/office/drawing/2014/main" id="{B552DD3D-1E29-4AC1-ADD4-425E17E483FB}"/>
                </a:ext>
              </a:extLst>
            </p:cNvPr>
            <p:cNvSpPr>
              <a:spLocks/>
            </p:cNvSpPr>
            <p:nvPr/>
          </p:nvSpPr>
          <p:spPr bwMode="auto">
            <a:xfrm rot="-6520444">
              <a:off x="3041" y="2919"/>
              <a:ext cx="61"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3" name="Freeform 26">
              <a:extLst>
                <a:ext uri="{FF2B5EF4-FFF2-40B4-BE49-F238E27FC236}">
                  <a16:creationId xmlns:a16="http://schemas.microsoft.com/office/drawing/2014/main" id="{F45EB7D0-3129-4DF1-BE7B-BC234A23E5DB}"/>
                </a:ext>
              </a:extLst>
            </p:cNvPr>
            <p:cNvSpPr>
              <a:spLocks/>
            </p:cNvSpPr>
            <p:nvPr/>
          </p:nvSpPr>
          <p:spPr bwMode="auto">
            <a:xfrm rot="-6520444">
              <a:off x="3042" y="2918"/>
              <a:ext cx="60"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accent1">
                <a:alpha val="83920"/>
              </a:schemeClr>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4" name="Freeform 27">
              <a:extLst>
                <a:ext uri="{FF2B5EF4-FFF2-40B4-BE49-F238E27FC236}">
                  <a16:creationId xmlns:a16="http://schemas.microsoft.com/office/drawing/2014/main" id="{7094E2B7-7C63-4CF5-9236-CCD4EA6BD881}"/>
                </a:ext>
              </a:extLst>
            </p:cNvPr>
            <p:cNvSpPr>
              <a:spLocks/>
            </p:cNvSpPr>
            <p:nvPr/>
          </p:nvSpPr>
          <p:spPr bwMode="auto">
            <a:xfrm rot="-6520444">
              <a:off x="3050" y="2911"/>
              <a:ext cx="535" cy="931"/>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5" name="Freeform 28">
              <a:extLst>
                <a:ext uri="{FF2B5EF4-FFF2-40B4-BE49-F238E27FC236}">
                  <a16:creationId xmlns:a16="http://schemas.microsoft.com/office/drawing/2014/main" id="{C4EAEBF6-DCDF-4305-B43D-C85734974A97}"/>
                </a:ext>
              </a:extLst>
            </p:cNvPr>
            <p:cNvSpPr>
              <a:spLocks/>
            </p:cNvSpPr>
            <p:nvPr/>
          </p:nvSpPr>
          <p:spPr bwMode="auto">
            <a:xfrm rot="-6520444">
              <a:off x="3051" y="2911"/>
              <a:ext cx="535" cy="932"/>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gradFill rotWithShape="1">
              <a:gsLst>
                <a:gs pos="0">
                  <a:schemeClr val="accent1">
                    <a:alpha val="78000"/>
                  </a:schemeClr>
                </a:gs>
                <a:gs pos="100000">
                  <a:schemeClr val="accent1">
                    <a:alpha val="39998"/>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7" name="Freeform 9">
              <a:extLst>
                <a:ext uri="{FF2B5EF4-FFF2-40B4-BE49-F238E27FC236}">
                  <a16:creationId xmlns:a16="http://schemas.microsoft.com/office/drawing/2014/main" id="{E4D40B5A-8977-4A8A-999E-777B0C939B29}"/>
                </a:ext>
              </a:extLst>
            </p:cNvPr>
            <p:cNvSpPr>
              <a:spLocks/>
            </p:cNvSpPr>
            <p:nvPr/>
          </p:nvSpPr>
          <p:spPr bwMode="auto">
            <a:xfrm>
              <a:off x="2197" y="2639"/>
              <a:ext cx="61"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69" name="Freeform 10">
              <a:extLst>
                <a:ext uri="{FF2B5EF4-FFF2-40B4-BE49-F238E27FC236}">
                  <a16:creationId xmlns:a16="http://schemas.microsoft.com/office/drawing/2014/main" id="{191CBA5D-93A6-430A-9DB4-E4A90B8D492C}"/>
                </a:ext>
              </a:extLst>
            </p:cNvPr>
            <p:cNvSpPr>
              <a:spLocks/>
            </p:cNvSpPr>
            <p:nvPr/>
          </p:nvSpPr>
          <p:spPr bwMode="auto">
            <a:xfrm>
              <a:off x="2199" y="2639"/>
              <a:ext cx="60" cy="526"/>
            </a:xfrm>
            <a:custGeom>
              <a:avLst/>
              <a:gdLst>
                <a:gd name="T0" fmla="*/ 0 w 238"/>
                <a:gd name="T1" fmla="*/ 0 h 2071"/>
                <a:gd name="T2" fmla="*/ 1 w 238"/>
                <a:gd name="T3" fmla="*/ 8 h 2071"/>
                <a:gd name="T4" fmla="*/ 1 w 238"/>
                <a:gd name="T5" fmla="*/ 8 h 2071"/>
                <a:gd name="T6" fmla="*/ 0 w 238"/>
                <a:gd name="T7" fmla="*/ 0 h 20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8" h="2071">
                  <a:moveTo>
                    <a:pt x="0" y="0"/>
                  </a:moveTo>
                  <a:cubicBezTo>
                    <a:pt x="0" y="0"/>
                    <a:pt x="238" y="1802"/>
                    <a:pt x="214" y="1937"/>
                  </a:cubicBezTo>
                  <a:cubicBezTo>
                    <a:pt x="189" y="2071"/>
                    <a:pt x="110" y="1992"/>
                    <a:pt x="110" y="1961"/>
                  </a:cubicBezTo>
                  <a:cubicBezTo>
                    <a:pt x="110" y="1930"/>
                    <a:pt x="0" y="0"/>
                    <a:pt x="0" y="0"/>
                  </a:cubicBezTo>
                  <a:close/>
                </a:path>
              </a:pathLst>
            </a:custGeom>
            <a:solidFill>
              <a:schemeClr val="accent1">
                <a:alpha val="83920"/>
              </a:schemeClr>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0" name="Freeform 11">
              <a:extLst>
                <a:ext uri="{FF2B5EF4-FFF2-40B4-BE49-F238E27FC236}">
                  <a16:creationId xmlns:a16="http://schemas.microsoft.com/office/drawing/2014/main" id="{14164AB9-6A14-4EEB-A779-3487C16F19C3}"/>
                </a:ext>
              </a:extLst>
            </p:cNvPr>
            <p:cNvSpPr>
              <a:spLocks/>
            </p:cNvSpPr>
            <p:nvPr/>
          </p:nvSpPr>
          <p:spPr bwMode="auto">
            <a:xfrm>
              <a:off x="1696" y="2606"/>
              <a:ext cx="535" cy="931"/>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1" name="Freeform 12">
              <a:extLst>
                <a:ext uri="{FF2B5EF4-FFF2-40B4-BE49-F238E27FC236}">
                  <a16:creationId xmlns:a16="http://schemas.microsoft.com/office/drawing/2014/main" id="{07C7539E-BF57-4C00-9499-DD1D9BC702D8}"/>
                </a:ext>
              </a:extLst>
            </p:cNvPr>
            <p:cNvSpPr>
              <a:spLocks/>
            </p:cNvSpPr>
            <p:nvPr/>
          </p:nvSpPr>
          <p:spPr bwMode="auto">
            <a:xfrm>
              <a:off x="1696" y="2607"/>
              <a:ext cx="535" cy="932"/>
            </a:xfrm>
            <a:custGeom>
              <a:avLst/>
              <a:gdLst>
                <a:gd name="T0" fmla="*/ 3 w 2103"/>
                <a:gd name="T1" fmla="*/ 5 h 3666"/>
                <a:gd name="T2" fmla="*/ 0 w 2103"/>
                <a:gd name="T3" fmla="*/ 3 h 3666"/>
                <a:gd name="T4" fmla="*/ 6 w 2103"/>
                <a:gd name="T5" fmla="*/ 1 h 3666"/>
                <a:gd name="T6" fmla="*/ 8 w 2103"/>
                <a:gd name="T7" fmla="*/ 0 h 3666"/>
                <a:gd name="T8" fmla="*/ 8 w 2103"/>
                <a:gd name="T9" fmla="*/ 2 h 3666"/>
                <a:gd name="T10" fmla="*/ 9 w 2103"/>
                <a:gd name="T11" fmla="*/ 9 h 3666"/>
                <a:gd name="T12" fmla="*/ 7 w 2103"/>
                <a:gd name="T13" fmla="*/ 8 h 3666"/>
                <a:gd name="T14" fmla="*/ 5 w 2103"/>
                <a:gd name="T15" fmla="*/ 15 h 3666"/>
                <a:gd name="T16" fmla="*/ 2 w 2103"/>
                <a:gd name="T17" fmla="*/ 12 h 3666"/>
                <a:gd name="T18" fmla="*/ 3 w 2103"/>
                <a:gd name="T19" fmla="*/ 5 h 3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3" h="3666">
                  <a:moveTo>
                    <a:pt x="599" y="1067"/>
                  </a:moveTo>
                  <a:lnTo>
                    <a:pt x="0" y="602"/>
                  </a:lnTo>
                  <a:lnTo>
                    <a:pt x="1443" y="113"/>
                  </a:lnTo>
                  <a:cubicBezTo>
                    <a:pt x="1615" y="55"/>
                    <a:pt x="1821" y="0"/>
                    <a:pt x="1923" y="65"/>
                  </a:cubicBezTo>
                  <a:cubicBezTo>
                    <a:pt x="1985" y="103"/>
                    <a:pt x="1995" y="184"/>
                    <a:pt x="1987" y="333"/>
                  </a:cubicBezTo>
                  <a:cubicBezTo>
                    <a:pt x="2036" y="896"/>
                    <a:pt x="2103" y="2119"/>
                    <a:pt x="2103" y="2119"/>
                  </a:cubicBezTo>
                  <a:lnTo>
                    <a:pt x="1651" y="1813"/>
                  </a:lnTo>
                  <a:cubicBezTo>
                    <a:pt x="1651" y="1813"/>
                    <a:pt x="1058" y="2834"/>
                    <a:pt x="1082" y="3654"/>
                  </a:cubicBezTo>
                  <a:cubicBezTo>
                    <a:pt x="1076" y="3666"/>
                    <a:pt x="732" y="3381"/>
                    <a:pt x="461" y="2907"/>
                  </a:cubicBezTo>
                  <a:cubicBezTo>
                    <a:pt x="230" y="2501"/>
                    <a:pt x="109" y="1930"/>
                    <a:pt x="599" y="1067"/>
                  </a:cubicBezTo>
                  <a:close/>
                </a:path>
              </a:pathLst>
            </a:custGeom>
            <a:gradFill rotWithShape="1">
              <a:gsLst>
                <a:gs pos="0">
                  <a:schemeClr val="accent1">
                    <a:alpha val="78000"/>
                  </a:schemeClr>
                </a:gs>
                <a:gs pos="100000">
                  <a:schemeClr val="accent1">
                    <a:alpha val="39998"/>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2" name="Freeform 23">
              <a:extLst>
                <a:ext uri="{FF2B5EF4-FFF2-40B4-BE49-F238E27FC236}">
                  <a16:creationId xmlns:a16="http://schemas.microsoft.com/office/drawing/2014/main" id="{D2914B90-777E-4A72-8B51-6599BEF88DD2}"/>
                </a:ext>
              </a:extLst>
            </p:cNvPr>
            <p:cNvSpPr>
              <a:spLocks/>
            </p:cNvSpPr>
            <p:nvPr/>
          </p:nvSpPr>
          <p:spPr bwMode="auto">
            <a:xfrm>
              <a:off x="3259" y="2492"/>
              <a:ext cx="654" cy="801"/>
            </a:xfrm>
            <a:custGeom>
              <a:avLst/>
              <a:gdLst>
                <a:gd name="T0" fmla="*/ 195 w 654"/>
                <a:gd name="T1" fmla="*/ 0 h 801"/>
                <a:gd name="T2" fmla="*/ 256 w 654"/>
                <a:gd name="T3" fmla="*/ 87 h 801"/>
                <a:gd name="T4" fmla="*/ 513 w 654"/>
                <a:gd name="T5" fmla="*/ 546 h 801"/>
                <a:gd name="T6" fmla="*/ 487 w 654"/>
                <a:gd name="T7" fmla="*/ 738 h 801"/>
                <a:gd name="T8" fmla="*/ 478 w 654"/>
                <a:gd name="T9" fmla="*/ 739 h 801"/>
                <a:gd name="T10" fmla="*/ 1 w 654"/>
                <a:gd name="T11" fmla="*/ 746 h 801"/>
                <a:gd name="T12" fmla="*/ 5 w 654"/>
                <a:gd name="T13" fmla="*/ 733 h 801"/>
                <a:gd name="T14" fmla="*/ 336 w 654"/>
                <a:gd name="T15" fmla="*/ 734 h 801"/>
                <a:gd name="T16" fmla="*/ 195 w 654"/>
                <a:gd name="T17" fmla="*/ 0 h 8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 h="801">
                  <a:moveTo>
                    <a:pt x="195" y="0"/>
                  </a:moveTo>
                  <a:cubicBezTo>
                    <a:pt x="195" y="0"/>
                    <a:pt x="250" y="81"/>
                    <a:pt x="256" y="87"/>
                  </a:cubicBezTo>
                  <a:cubicBezTo>
                    <a:pt x="296" y="140"/>
                    <a:pt x="460" y="332"/>
                    <a:pt x="513" y="546"/>
                  </a:cubicBezTo>
                  <a:cubicBezTo>
                    <a:pt x="532" y="621"/>
                    <a:pt x="520" y="688"/>
                    <a:pt x="487" y="738"/>
                  </a:cubicBezTo>
                  <a:cubicBezTo>
                    <a:pt x="485" y="741"/>
                    <a:pt x="481" y="736"/>
                    <a:pt x="478" y="739"/>
                  </a:cubicBezTo>
                  <a:cubicBezTo>
                    <a:pt x="300" y="801"/>
                    <a:pt x="0" y="747"/>
                    <a:pt x="1" y="746"/>
                  </a:cubicBezTo>
                  <a:lnTo>
                    <a:pt x="5" y="733"/>
                  </a:lnTo>
                  <a:cubicBezTo>
                    <a:pt x="5" y="733"/>
                    <a:pt x="225" y="770"/>
                    <a:pt x="336" y="734"/>
                  </a:cubicBezTo>
                  <a:cubicBezTo>
                    <a:pt x="447" y="698"/>
                    <a:pt x="654" y="646"/>
                    <a:pt x="195" y="0"/>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3" name="Freeform 24">
              <a:extLst>
                <a:ext uri="{FF2B5EF4-FFF2-40B4-BE49-F238E27FC236}">
                  <a16:creationId xmlns:a16="http://schemas.microsoft.com/office/drawing/2014/main" id="{C7AF14A5-80FE-4BF9-AF69-8207EBED6B0B}"/>
                </a:ext>
              </a:extLst>
            </p:cNvPr>
            <p:cNvSpPr>
              <a:spLocks/>
            </p:cNvSpPr>
            <p:nvPr/>
          </p:nvSpPr>
          <p:spPr bwMode="auto">
            <a:xfrm>
              <a:off x="3261" y="2585"/>
              <a:ext cx="705" cy="708"/>
            </a:xfrm>
            <a:custGeom>
              <a:avLst/>
              <a:gdLst>
                <a:gd name="T0" fmla="*/ 261 w 705"/>
                <a:gd name="T1" fmla="*/ 0 h 708"/>
                <a:gd name="T2" fmla="*/ 513 w 705"/>
                <a:gd name="T3" fmla="*/ 453 h 708"/>
                <a:gd name="T4" fmla="*/ 487 w 705"/>
                <a:gd name="T5" fmla="*/ 645 h 708"/>
                <a:gd name="T6" fmla="*/ 478 w 705"/>
                <a:gd name="T7" fmla="*/ 646 h 708"/>
                <a:gd name="T8" fmla="*/ 1 w 705"/>
                <a:gd name="T9" fmla="*/ 653 h 708"/>
                <a:gd name="T10" fmla="*/ 5 w 705"/>
                <a:gd name="T11" fmla="*/ 640 h 708"/>
                <a:gd name="T12" fmla="*/ 336 w 705"/>
                <a:gd name="T13" fmla="*/ 641 h 708"/>
                <a:gd name="T14" fmla="*/ 261 w 705"/>
                <a:gd name="T15" fmla="*/ 0 h 7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5" h="708">
                  <a:moveTo>
                    <a:pt x="261" y="0"/>
                  </a:moveTo>
                  <a:cubicBezTo>
                    <a:pt x="301" y="53"/>
                    <a:pt x="460" y="239"/>
                    <a:pt x="513" y="453"/>
                  </a:cubicBezTo>
                  <a:cubicBezTo>
                    <a:pt x="532" y="528"/>
                    <a:pt x="520" y="595"/>
                    <a:pt x="487" y="645"/>
                  </a:cubicBezTo>
                  <a:cubicBezTo>
                    <a:pt x="485" y="648"/>
                    <a:pt x="481" y="643"/>
                    <a:pt x="478" y="646"/>
                  </a:cubicBezTo>
                  <a:cubicBezTo>
                    <a:pt x="300" y="708"/>
                    <a:pt x="0" y="654"/>
                    <a:pt x="1" y="653"/>
                  </a:cubicBezTo>
                  <a:lnTo>
                    <a:pt x="5" y="640"/>
                  </a:lnTo>
                  <a:cubicBezTo>
                    <a:pt x="5" y="640"/>
                    <a:pt x="225" y="677"/>
                    <a:pt x="336" y="641"/>
                  </a:cubicBezTo>
                  <a:cubicBezTo>
                    <a:pt x="705" y="544"/>
                    <a:pt x="232" y="31"/>
                    <a:pt x="261" y="0"/>
                  </a:cubicBezTo>
                  <a:close/>
                </a:path>
              </a:pathLst>
            </a:custGeom>
            <a:gradFill rotWithShape="1">
              <a:gsLst>
                <a:gs pos="0">
                  <a:schemeClr val="accent1">
                    <a:alpha val="89000"/>
                  </a:schemeClr>
                </a:gs>
                <a:gs pos="100000">
                  <a:schemeClr val="accent1">
                    <a:alpha val="62999"/>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4" name="Freeform 15">
              <a:extLst>
                <a:ext uri="{FF2B5EF4-FFF2-40B4-BE49-F238E27FC236}">
                  <a16:creationId xmlns:a16="http://schemas.microsoft.com/office/drawing/2014/main" id="{3E016C45-A069-4455-AED7-1AD83F511E53}"/>
                </a:ext>
              </a:extLst>
            </p:cNvPr>
            <p:cNvSpPr>
              <a:spLocks/>
            </p:cNvSpPr>
            <p:nvPr/>
          </p:nvSpPr>
          <p:spPr bwMode="auto">
            <a:xfrm rot="8118893">
              <a:off x="2038" y="1829"/>
              <a:ext cx="795" cy="652"/>
            </a:xfrm>
            <a:custGeom>
              <a:avLst/>
              <a:gdLst>
                <a:gd name="T0" fmla="*/ 13 w 3125"/>
                <a:gd name="T1" fmla="*/ 7 h 2566"/>
                <a:gd name="T2" fmla="*/ 13 w 3125"/>
                <a:gd name="T3" fmla="*/ 7 h 2566"/>
                <a:gd name="T4" fmla="*/ 3 w 3125"/>
                <a:gd name="T5" fmla="*/ 9 h 2566"/>
                <a:gd name="T6" fmla="*/ 0 w 3125"/>
                <a:gd name="T7" fmla="*/ 8 h 2566"/>
                <a:gd name="T8" fmla="*/ 0 w 3125"/>
                <a:gd name="T9" fmla="*/ 7 h 2566"/>
                <a:gd name="T10" fmla="*/ 3 w 3125"/>
                <a:gd name="T11" fmla="*/ 0 h 2566"/>
                <a:gd name="T12" fmla="*/ 3 w 3125"/>
                <a:gd name="T13" fmla="*/ 0 h 2566"/>
                <a:gd name="T14" fmla="*/ 1 w 3125"/>
                <a:gd name="T15" fmla="*/ 5 h 2566"/>
                <a:gd name="T16" fmla="*/ 13 w 3125"/>
                <a:gd name="T17" fmla="*/ 7 h 2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5" h="2566">
                  <a:moveTo>
                    <a:pt x="3124" y="1669"/>
                  </a:moveTo>
                  <a:cubicBezTo>
                    <a:pt x="3125" y="1668"/>
                    <a:pt x="3110" y="1674"/>
                    <a:pt x="3082" y="1683"/>
                  </a:cubicBezTo>
                  <a:cubicBezTo>
                    <a:pt x="2835" y="1769"/>
                    <a:pt x="1555" y="2238"/>
                    <a:pt x="690" y="2164"/>
                  </a:cubicBezTo>
                  <a:cubicBezTo>
                    <a:pt x="390" y="2139"/>
                    <a:pt x="155" y="2010"/>
                    <a:pt x="10" y="1828"/>
                  </a:cubicBezTo>
                  <a:cubicBezTo>
                    <a:pt x="0" y="1816"/>
                    <a:pt x="25" y="1806"/>
                    <a:pt x="18" y="1791"/>
                  </a:cubicBezTo>
                  <a:cubicBezTo>
                    <a:pt x="10" y="1051"/>
                    <a:pt x="590" y="0"/>
                    <a:pt x="595" y="4"/>
                  </a:cubicBezTo>
                  <a:lnTo>
                    <a:pt x="638" y="34"/>
                  </a:lnTo>
                  <a:cubicBezTo>
                    <a:pt x="638" y="34"/>
                    <a:pt x="222" y="811"/>
                    <a:pt x="216" y="1269"/>
                  </a:cubicBezTo>
                  <a:cubicBezTo>
                    <a:pt x="210" y="1726"/>
                    <a:pt x="141" y="2566"/>
                    <a:pt x="3124" y="1669"/>
                  </a:cubicBezTo>
                  <a:close/>
                </a:path>
              </a:pathLst>
            </a:custGeom>
            <a:solidFill>
              <a:schemeClr val="bg1"/>
            </a:soli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sp>
          <p:nvSpPr>
            <p:cNvPr id="75" name="Freeform 16">
              <a:extLst>
                <a:ext uri="{FF2B5EF4-FFF2-40B4-BE49-F238E27FC236}">
                  <a16:creationId xmlns:a16="http://schemas.microsoft.com/office/drawing/2014/main" id="{1B74685E-F988-4AA2-B7BC-F956A88C38EF}"/>
                </a:ext>
              </a:extLst>
            </p:cNvPr>
            <p:cNvSpPr>
              <a:spLocks/>
            </p:cNvSpPr>
            <p:nvPr/>
          </p:nvSpPr>
          <p:spPr bwMode="auto">
            <a:xfrm rot="8118893">
              <a:off x="2037" y="1830"/>
              <a:ext cx="795" cy="652"/>
            </a:xfrm>
            <a:custGeom>
              <a:avLst/>
              <a:gdLst>
                <a:gd name="T0" fmla="*/ 13 w 3125"/>
                <a:gd name="T1" fmla="*/ 7 h 2566"/>
                <a:gd name="T2" fmla="*/ 13 w 3125"/>
                <a:gd name="T3" fmla="*/ 7 h 2566"/>
                <a:gd name="T4" fmla="*/ 3 w 3125"/>
                <a:gd name="T5" fmla="*/ 9 h 2566"/>
                <a:gd name="T6" fmla="*/ 0 w 3125"/>
                <a:gd name="T7" fmla="*/ 8 h 2566"/>
                <a:gd name="T8" fmla="*/ 0 w 3125"/>
                <a:gd name="T9" fmla="*/ 7 h 2566"/>
                <a:gd name="T10" fmla="*/ 3 w 3125"/>
                <a:gd name="T11" fmla="*/ 0 h 2566"/>
                <a:gd name="T12" fmla="*/ 3 w 3125"/>
                <a:gd name="T13" fmla="*/ 0 h 2566"/>
                <a:gd name="T14" fmla="*/ 1 w 3125"/>
                <a:gd name="T15" fmla="*/ 5 h 2566"/>
                <a:gd name="T16" fmla="*/ 13 w 3125"/>
                <a:gd name="T17" fmla="*/ 7 h 2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5" h="2566">
                  <a:moveTo>
                    <a:pt x="3124" y="1669"/>
                  </a:moveTo>
                  <a:cubicBezTo>
                    <a:pt x="3125" y="1668"/>
                    <a:pt x="3110" y="1674"/>
                    <a:pt x="3082" y="1683"/>
                  </a:cubicBezTo>
                  <a:cubicBezTo>
                    <a:pt x="2835" y="1769"/>
                    <a:pt x="1555" y="2238"/>
                    <a:pt x="690" y="2164"/>
                  </a:cubicBezTo>
                  <a:cubicBezTo>
                    <a:pt x="390" y="2139"/>
                    <a:pt x="155" y="2010"/>
                    <a:pt x="10" y="1828"/>
                  </a:cubicBezTo>
                  <a:cubicBezTo>
                    <a:pt x="0" y="1816"/>
                    <a:pt x="25" y="1806"/>
                    <a:pt x="18" y="1791"/>
                  </a:cubicBezTo>
                  <a:cubicBezTo>
                    <a:pt x="10" y="1051"/>
                    <a:pt x="590" y="0"/>
                    <a:pt x="595" y="4"/>
                  </a:cubicBezTo>
                  <a:lnTo>
                    <a:pt x="638" y="34"/>
                  </a:lnTo>
                  <a:cubicBezTo>
                    <a:pt x="638" y="34"/>
                    <a:pt x="222" y="811"/>
                    <a:pt x="216" y="1269"/>
                  </a:cubicBezTo>
                  <a:cubicBezTo>
                    <a:pt x="210" y="1726"/>
                    <a:pt x="141" y="2566"/>
                    <a:pt x="3124" y="1669"/>
                  </a:cubicBezTo>
                  <a:close/>
                </a:path>
              </a:pathLst>
            </a:custGeom>
            <a:gradFill rotWithShape="1">
              <a:gsLst>
                <a:gs pos="0">
                  <a:schemeClr val="accent1">
                    <a:alpha val="89000"/>
                  </a:schemeClr>
                </a:gs>
                <a:gs pos="100000">
                  <a:schemeClr val="accent1">
                    <a:alpha val="62999"/>
                  </a:schemeClr>
                </a:gs>
              </a:gsLst>
              <a:lin ang="5400000" scaled="1"/>
            </a:gradFill>
            <a:ln>
              <a:noFill/>
            </a:ln>
            <a:extLst>
              <a:ext uri="{91240B29-F687-4F45-9708-019B960494DF}">
                <a14:hiddenLine xmlns:a14="http://schemas.microsoft.com/office/drawing/2010/main" w="6350" cap="flat">
                  <a:solidFill>
                    <a:srgbClr val="24211D"/>
                  </a:solidFill>
                  <a:prstDash val="solid"/>
                  <a:miter lim="800000"/>
                  <a:headEnd/>
                  <a:tailEnd/>
                </a14:hiddenLine>
              </a:ext>
            </a:extLst>
          </p:spPr>
          <p:txBody>
            <a:bodyPr/>
            <a:lstStyle/>
            <a:p>
              <a:endParaRPr lang="zh-CN" altLang="en-US" sz="1350"/>
            </a:p>
          </p:txBody>
        </p:sp>
      </p:grpSp>
      <p:sp>
        <p:nvSpPr>
          <p:cNvPr id="81" name="Line 37">
            <a:extLst>
              <a:ext uri="{FF2B5EF4-FFF2-40B4-BE49-F238E27FC236}">
                <a16:creationId xmlns:a16="http://schemas.microsoft.com/office/drawing/2014/main" id="{32931DF6-B2F2-4FE1-87BD-D3AFBB6F678B}"/>
              </a:ext>
            </a:extLst>
          </p:cNvPr>
          <p:cNvSpPr>
            <a:spLocks noChangeShapeType="1"/>
          </p:cNvSpPr>
          <p:nvPr/>
        </p:nvSpPr>
        <p:spPr bwMode="auto">
          <a:xfrm flipV="1">
            <a:off x="4861034" y="4413239"/>
            <a:ext cx="4975" cy="55815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82" name="Text Box 41">
            <a:extLst>
              <a:ext uri="{FF2B5EF4-FFF2-40B4-BE49-F238E27FC236}">
                <a16:creationId xmlns:a16="http://schemas.microsoft.com/office/drawing/2014/main" id="{65C03A51-0B42-4C8E-92A7-725D697C0740}"/>
              </a:ext>
            </a:extLst>
          </p:cNvPr>
          <p:cNvSpPr txBox="1">
            <a:spLocks noChangeArrowheads="1"/>
          </p:cNvSpPr>
          <p:nvPr/>
        </p:nvSpPr>
        <p:spPr bwMode="auto">
          <a:xfrm>
            <a:off x="2359026" y="3283504"/>
            <a:ext cx="4216676" cy="78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CN" altLang="en-US" sz="2400" dirty="0">
                <a:latin typeface="华文行楷" pitchFamily="2" charset="-122"/>
                <a:ea typeface="华文行楷" pitchFamily="2" charset="-122"/>
              </a:rPr>
              <a:t>       </a:t>
            </a:r>
            <a:r>
              <a:rPr lang="zh-CN" altLang="en-US" sz="3200" dirty="0">
                <a:latin typeface="华文行楷" pitchFamily="2" charset="-122"/>
                <a:ea typeface="华文行楷" pitchFamily="2" charset="-122"/>
              </a:rPr>
              <a:t>主讲：洪佩琳</a:t>
            </a:r>
            <a:endParaRPr lang="en-US" altLang="zh-CN" sz="2400" dirty="0">
              <a:latin typeface="华文行楷" pitchFamily="2" charset="-122"/>
              <a:ea typeface="华文行楷" pitchFamily="2" charset="-122"/>
            </a:endParaRPr>
          </a:p>
          <a:p>
            <a:pPr algn="ctr">
              <a:lnSpc>
                <a:spcPct val="80000"/>
              </a:lnSpc>
            </a:pPr>
            <a:r>
              <a:rPr lang="zh-CN" altLang="en-US" sz="2400" dirty="0">
                <a:latin typeface="华文行楷" pitchFamily="2" charset="-122"/>
                <a:ea typeface="华文行楷" pitchFamily="2" charset="-122"/>
              </a:rPr>
              <a:t> </a:t>
            </a:r>
            <a:r>
              <a:rPr lang="en-US" altLang="zh-CN" sz="2400" dirty="0">
                <a:solidFill>
                  <a:srgbClr val="FF0000"/>
                </a:solidFill>
                <a:hlinkClick r:id="rId4"/>
              </a:rPr>
              <a:t>plhong@ustc.edu.cn</a:t>
            </a:r>
            <a:endParaRPr lang="en-US" altLang="zh-CN" sz="2400" dirty="0">
              <a:solidFill>
                <a:srgbClr val="FF0000"/>
              </a:solidFill>
            </a:endParaRPr>
          </a:p>
        </p:txBody>
      </p:sp>
      <p:sp>
        <p:nvSpPr>
          <p:cNvPr id="83" name="Text Box 43">
            <a:extLst>
              <a:ext uri="{FF2B5EF4-FFF2-40B4-BE49-F238E27FC236}">
                <a16:creationId xmlns:a16="http://schemas.microsoft.com/office/drawing/2014/main" id="{7D3FA7DF-9EC2-4D46-AB4A-77A5A47265F8}"/>
              </a:ext>
            </a:extLst>
          </p:cNvPr>
          <p:cNvSpPr txBox="1">
            <a:spLocks noChangeArrowheads="1"/>
          </p:cNvSpPr>
          <p:nvPr/>
        </p:nvSpPr>
        <p:spPr bwMode="auto">
          <a:xfrm>
            <a:off x="5568177" y="5533197"/>
            <a:ext cx="3575823" cy="105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0000"/>
              </a:lnSpc>
            </a:pPr>
            <a:r>
              <a:rPr lang="zh-CN" altLang="en-US" sz="1800" dirty="0">
                <a:latin typeface="华文行楷" pitchFamily="2" charset="-122"/>
                <a:ea typeface="华文行楷" pitchFamily="2" charset="-122"/>
              </a:rPr>
              <a:t>辅导：谭铮，扶登峰</a:t>
            </a:r>
            <a:endParaRPr lang="en-US" altLang="zh-CN" sz="1800" dirty="0">
              <a:latin typeface="华文行楷" pitchFamily="2" charset="-122"/>
              <a:ea typeface="华文行楷" pitchFamily="2" charset="-122"/>
            </a:endParaRPr>
          </a:p>
          <a:p>
            <a:pPr>
              <a:lnSpc>
                <a:spcPct val="150000"/>
              </a:lnSpc>
            </a:pPr>
            <a:r>
              <a:rPr lang="en-US" altLang="zh-CN" sz="1800" b="0" i="0" dirty="0">
                <a:solidFill>
                  <a:srgbClr val="FF0000"/>
                </a:solidFill>
                <a:effectLst/>
                <a:latin typeface="宋体" panose="02010600030101010101" pitchFamily="2" charset="-122"/>
                <a:ea typeface="宋体" panose="02010600030101010101" pitchFamily="2" charset="-122"/>
              </a:rPr>
              <a:t>tangent0709@mail.ustc.edu.cn</a:t>
            </a:r>
            <a:r>
              <a:rPr lang="zh-CN" altLang="en-US" sz="1600" b="0" i="0" dirty="0">
                <a:solidFill>
                  <a:srgbClr val="FF0000"/>
                </a:solidFill>
                <a:effectLst/>
                <a:latin typeface="Arial" panose="020B0604020202020204" pitchFamily="34" charset="0"/>
              </a:rPr>
              <a:t>，</a:t>
            </a:r>
            <a:r>
              <a:rPr lang="en-US" altLang="zh-CN" sz="1600" b="0" i="0" dirty="0">
                <a:solidFill>
                  <a:srgbClr val="FF0000"/>
                </a:solidFill>
                <a:effectLst/>
                <a:latin typeface="宋体" panose="02010600030101010101" pitchFamily="2" charset="-122"/>
                <a:ea typeface="宋体" panose="02010600030101010101" pitchFamily="2" charset="-122"/>
              </a:rPr>
              <a:t>fdf2798702471@mail.ustc.edu.cn</a:t>
            </a:r>
            <a:endParaRPr lang="en-US" altLang="zh-CN" sz="1600" dirty="0">
              <a:solidFill>
                <a:srgbClr val="FF0000"/>
              </a:solidFill>
            </a:endParaRPr>
          </a:p>
        </p:txBody>
      </p:sp>
      <p:sp>
        <p:nvSpPr>
          <p:cNvPr id="84" name="Text Box 45">
            <a:extLst>
              <a:ext uri="{FF2B5EF4-FFF2-40B4-BE49-F238E27FC236}">
                <a16:creationId xmlns:a16="http://schemas.microsoft.com/office/drawing/2014/main" id="{5EE88543-6D7A-4CE8-B99D-83D5743765D3}"/>
              </a:ext>
            </a:extLst>
          </p:cNvPr>
          <p:cNvSpPr txBox="1">
            <a:spLocks noChangeArrowheads="1"/>
          </p:cNvSpPr>
          <p:nvPr/>
        </p:nvSpPr>
        <p:spPr bwMode="auto">
          <a:xfrm>
            <a:off x="95499" y="5161359"/>
            <a:ext cx="32815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2000" dirty="0">
                <a:latin typeface="华文新魏" pitchFamily="2" charset="-122"/>
                <a:ea typeface="华文新魏" pitchFamily="2" charset="-122"/>
              </a:rPr>
              <a:t>课程主页</a:t>
            </a:r>
            <a:endParaRPr lang="en-US" altLang="zh-CN" sz="2000" dirty="0">
              <a:latin typeface="华文新魏" pitchFamily="2" charset="-122"/>
              <a:ea typeface="华文新魏" pitchFamily="2" charset="-122"/>
            </a:endParaRPr>
          </a:p>
          <a:p>
            <a:pPr algn="just"/>
            <a:r>
              <a:rPr lang="en-US" altLang="zh-CN" sz="2000" dirty="0">
                <a:solidFill>
                  <a:srgbClr val="FF0000"/>
                </a:solidFill>
                <a:hlinkClick r:id="rId5"/>
              </a:rPr>
              <a:t>http://if.ustc.edu.cn/course/</a:t>
            </a:r>
            <a:endParaRPr lang="en-US" altLang="zh-CN" sz="2000" dirty="0">
              <a:solidFill>
                <a:srgbClr val="FF0000"/>
              </a:solidFill>
            </a:endParaRPr>
          </a:p>
          <a:p>
            <a:pPr algn="just"/>
            <a:r>
              <a:rPr lang="en-US" altLang="zh-CN" sz="2000" dirty="0">
                <a:ea typeface="微软雅黑" panose="020B0503020204020204" pitchFamily="34" charset="-122"/>
                <a:hlinkClick r:id="rId6"/>
              </a:rPr>
              <a:t>https://git.ustc.edu.cn/infonet/computer-network-experiment</a:t>
            </a:r>
            <a:endParaRPr lang="en-US" altLang="zh-CN" sz="2000" dirty="0">
              <a:ea typeface="微软雅黑" panose="020B0503020204020204" pitchFamily="34" charset="-122"/>
            </a:endParaRPr>
          </a:p>
          <a:p>
            <a:pPr algn="just"/>
            <a:endParaRPr lang="zh-CN" altLang="en-US" sz="2000" b="1" dirty="0">
              <a:ea typeface="微软雅黑" panose="020B0503020204020204" pitchFamily="34" charset="-122"/>
            </a:endParaRPr>
          </a:p>
        </p:txBody>
      </p:sp>
      <p:pic>
        <p:nvPicPr>
          <p:cNvPr id="80" name="Picture 332" descr="nb_monday_2123_1">
            <a:hlinkClick r:id="rId7"/>
          </p:cNvPr>
          <p:cNvPicPr>
            <a:picLocks noChangeAspect="1" noChangeArrowheads="1"/>
          </p:cNvPicPr>
          <p:nvPr/>
        </p:nvPicPr>
        <p:blipFill>
          <a:blip r:embed="rId8" cstate="print">
            <a:clrChange>
              <a:clrFrom>
                <a:srgbClr val="FEFFFF"/>
              </a:clrFrom>
              <a:clrTo>
                <a:srgbClr val="FEFFFF">
                  <a:alpha val="0"/>
                </a:srgbClr>
              </a:clrTo>
            </a:clrChange>
          </a:blip>
          <a:srcRect l="8333" t="8333" r="8333" b="8333"/>
          <a:stretch>
            <a:fillRect/>
          </a:stretch>
        </p:blipFill>
        <p:spPr bwMode="auto">
          <a:xfrm>
            <a:off x="7092280" y="4653136"/>
            <a:ext cx="433387" cy="433388"/>
          </a:xfrm>
          <a:prstGeom prst="rect">
            <a:avLst/>
          </a:prstGeom>
          <a:noFill/>
          <a:ln w="25400">
            <a:noFill/>
            <a:miter lim="800000"/>
            <a:headEnd/>
            <a:tailEnd/>
          </a:ln>
        </p:spPr>
      </p:pic>
      <p:pic>
        <p:nvPicPr>
          <p:cNvPr id="85" name="Picture 332" descr="nb_monday_2123_1">
            <a:hlinkClick r:id="rId7"/>
          </p:cNvPr>
          <p:cNvPicPr>
            <a:picLocks noChangeAspect="1" noChangeArrowheads="1"/>
          </p:cNvPicPr>
          <p:nvPr/>
        </p:nvPicPr>
        <p:blipFill>
          <a:blip r:embed="rId8" cstate="print">
            <a:clrChange>
              <a:clrFrom>
                <a:srgbClr val="FEFFFF"/>
              </a:clrFrom>
              <a:clrTo>
                <a:srgbClr val="FEFFFF">
                  <a:alpha val="0"/>
                </a:srgbClr>
              </a:clrTo>
            </a:clrChange>
          </a:blip>
          <a:srcRect l="8333" t="8333" r="8333" b="8333"/>
          <a:stretch>
            <a:fillRect/>
          </a:stretch>
        </p:blipFill>
        <p:spPr bwMode="auto">
          <a:xfrm>
            <a:off x="323528" y="4005064"/>
            <a:ext cx="433387" cy="433388"/>
          </a:xfrm>
          <a:prstGeom prst="rect">
            <a:avLst/>
          </a:prstGeom>
          <a:noFill/>
          <a:ln w="25400">
            <a:noFill/>
            <a:miter lim="800000"/>
            <a:headEnd/>
            <a:tailEnd/>
          </a:ln>
        </p:spPr>
      </p:pic>
      <p:pic>
        <p:nvPicPr>
          <p:cNvPr id="86" name="Picture 332" descr="nb_monday_2123_1">
            <a:hlinkClick r:id="rId7"/>
          </p:cNvPr>
          <p:cNvPicPr>
            <a:picLocks noChangeAspect="1" noChangeArrowheads="1"/>
          </p:cNvPicPr>
          <p:nvPr/>
        </p:nvPicPr>
        <p:blipFill>
          <a:blip r:embed="rId8" cstate="print">
            <a:clrChange>
              <a:clrFrom>
                <a:srgbClr val="FEFFFF"/>
              </a:clrFrom>
              <a:clrTo>
                <a:srgbClr val="FEFFFF">
                  <a:alpha val="0"/>
                </a:srgbClr>
              </a:clrTo>
            </a:clrChange>
          </a:blip>
          <a:srcRect l="8333" t="8333" r="8333" b="8333"/>
          <a:stretch>
            <a:fillRect/>
          </a:stretch>
        </p:blipFill>
        <p:spPr bwMode="auto">
          <a:xfrm>
            <a:off x="1475656" y="5085184"/>
            <a:ext cx="433387" cy="433388"/>
          </a:xfrm>
          <a:prstGeom prst="rect">
            <a:avLst/>
          </a:prstGeom>
          <a:noFill/>
          <a:ln w="25400">
            <a:noFill/>
            <a:miter lim="800000"/>
            <a:headEnd/>
            <a:tailEnd/>
          </a:ln>
        </p:spPr>
      </p:pic>
      <p:cxnSp>
        <p:nvCxnSpPr>
          <p:cNvPr id="88" name="直接连接符 87"/>
          <p:cNvCxnSpPr>
            <a:stCxn id="15" idx="4"/>
          </p:cNvCxnSpPr>
          <p:nvPr/>
        </p:nvCxnSpPr>
        <p:spPr>
          <a:xfrm flipH="1">
            <a:off x="683568" y="3669197"/>
            <a:ext cx="205244" cy="407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1" idx="3"/>
          </p:cNvCxnSpPr>
          <p:nvPr/>
        </p:nvCxnSpPr>
        <p:spPr>
          <a:xfrm flipH="1">
            <a:off x="1835697" y="4936094"/>
            <a:ext cx="264351" cy="29885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58412" y="4328912"/>
            <a:ext cx="1296144" cy="338554"/>
          </a:xfrm>
          <a:prstGeom prst="rect">
            <a:avLst/>
          </a:prstGeom>
          <a:noFill/>
        </p:spPr>
        <p:txBody>
          <a:bodyPr wrap="square" rtlCol="0">
            <a:spAutoFit/>
          </a:bodyPr>
          <a:lstStyle/>
          <a:p>
            <a:r>
              <a:rPr lang="en-US" altLang="zh-CN" sz="1600" b="1" dirty="0"/>
              <a:t>Computer</a:t>
            </a:r>
            <a:endParaRPr lang="zh-CN" altLang="en-US" sz="1600" b="1" dirty="0"/>
          </a:p>
        </p:txBody>
      </p:sp>
      <p:pic>
        <p:nvPicPr>
          <p:cNvPr id="96" name="Picture 331" descr="ap1"/>
          <p:cNvPicPr>
            <a:picLocks noChangeAspect="1" noChangeArrowheads="1"/>
          </p:cNvPicPr>
          <p:nvPr/>
        </p:nvPicPr>
        <p:blipFill>
          <a:blip r:embed="rId9" cstate="print"/>
          <a:srcRect r="6151"/>
          <a:stretch>
            <a:fillRect/>
          </a:stretch>
        </p:blipFill>
        <p:spPr bwMode="auto">
          <a:xfrm>
            <a:off x="7812360" y="3933056"/>
            <a:ext cx="636588" cy="477837"/>
          </a:xfrm>
          <a:prstGeom prst="rect">
            <a:avLst/>
          </a:prstGeom>
          <a:noFill/>
          <a:ln w="9525">
            <a:noFill/>
            <a:miter lim="800000"/>
            <a:headEnd/>
            <a:tailEnd/>
          </a:ln>
        </p:spPr>
      </p:pic>
      <p:cxnSp>
        <p:nvCxnSpPr>
          <p:cNvPr id="98" name="直接连接符 97"/>
          <p:cNvCxnSpPr/>
          <p:nvPr/>
        </p:nvCxnSpPr>
        <p:spPr>
          <a:xfrm>
            <a:off x="7812360" y="3645024"/>
            <a:ext cx="340308" cy="64807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Object 371"/>
          <p:cNvGraphicFramePr>
            <a:graphicFrameLocks noChangeAspect="1"/>
          </p:cNvGraphicFramePr>
          <p:nvPr/>
        </p:nvGraphicFramePr>
        <p:xfrm>
          <a:off x="7524328" y="4437112"/>
          <a:ext cx="531813" cy="488950"/>
        </p:xfrm>
        <a:graphic>
          <a:graphicData uri="http://schemas.openxmlformats.org/presentationml/2006/ole">
            <mc:AlternateContent xmlns:mc="http://schemas.openxmlformats.org/markup-compatibility/2006">
              <mc:Choice xmlns:v="urn:schemas-microsoft-com:vml" Requires="v">
                <p:oleObj spid="_x0000_s123945" name="Visio" r:id="rId10" imgW="718515" imgH="661213" progId="Visio.Drawing.11">
                  <p:embed/>
                </p:oleObj>
              </mc:Choice>
              <mc:Fallback>
                <p:oleObj name="Visio" r:id="rId10" imgW="718515" imgH="661213" progId="Visio.Drawing.11">
                  <p:embed/>
                  <p:pic>
                    <p:nvPicPr>
                      <p:cNvPr id="0" name="Object 3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4328" y="4437112"/>
                        <a:ext cx="5318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70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1AA3DF-3C8F-417C-AFBB-38DB0DD26FE5}" type="slidenum">
              <a:rPr lang="en-US" altLang="zh-CN"/>
              <a:pPr/>
              <a:t>10</a:t>
            </a:fld>
            <a:endParaRPr lang="en-US" altLang="zh-CN"/>
          </a:p>
        </p:txBody>
      </p:sp>
      <p:sp>
        <p:nvSpPr>
          <p:cNvPr id="32772" name="Rectangle 4"/>
          <p:cNvSpPr>
            <a:spLocks noGrp="1" noChangeArrowheads="1"/>
          </p:cNvSpPr>
          <p:nvPr>
            <p:ph type="title"/>
          </p:nvPr>
        </p:nvSpPr>
        <p:spPr>
          <a:xfrm>
            <a:off x="642910" y="285728"/>
            <a:ext cx="3357585" cy="857233"/>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zh-CN" altLang="en-US" dirty="0"/>
              <a:t>课程内容</a:t>
            </a:r>
            <a:endParaRPr lang="en-US" altLang="zh-CN" b="1" dirty="0"/>
          </a:p>
        </p:txBody>
      </p:sp>
      <p:sp>
        <p:nvSpPr>
          <p:cNvPr id="32773" name="Rectangle 5"/>
          <p:cNvSpPr>
            <a:spLocks noGrp="1" noChangeArrowheads="1"/>
          </p:cNvSpPr>
          <p:nvPr>
            <p:ph type="body" idx="1"/>
          </p:nvPr>
        </p:nvSpPr>
        <p:spPr>
          <a:xfrm>
            <a:off x="0" y="1214422"/>
            <a:ext cx="9144000" cy="5643578"/>
          </a:xfrm>
          <a:solidFill>
            <a:schemeClr val="accent2">
              <a:lumMod val="20000"/>
              <a:lumOff val="80000"/>
            </a:schemeClr>
          </a:solidFill>
          <a:ln>
            <a:solidFill>
              <a:schemeClr val="accent2">
                <a:lumMod val="20000"/>
                <a:lumOff val="80000"/>
              </a:schemeClr>
            </a:solidFill>
          </a:ln>
          <a:effectLst>
            <a:outerShdw blurRad="50800" dist="38100" algn="l" rotWithShape="0">
              <a:prstClr val="black">
                <a:alpha val="40000"/>
              </a:prstClr>
            </a:outerShdw>
          </a:effectLst>
        </p:spPr>
        <p:txBody>
          <a:bodyPr/>
          <a:lstStyle/>
          <a:p>
            <a:pPr marL="533400" indent="-533400">
              <a:lnSpc>
                <a:spcPct val="90000"/>
              </a:lnSpc>
            </a:pPr>
            <a:r>
              <a:rPr lang="en-US" altLang="zh-CN" sz="2800" b="1" dirty="0">
                <a:solidFill>
                  <a:srgbClr val="FF0000"/>
                </a:solidFill>
                <a:latin typeface="+mn-ea"/>
              </a:rPr>
              <a:t>CH1.</a:t>
            </a:r>
            <a:r>
              <a:rPr lang="zh-CN" altLang="en-US" sz="2800" b="1" dirty="0">
                <a:solidFill>
                  <a:srgbClr val="FF0000"/>
                </a:solidFill>
                <a:latin typeface="+mn-ea"/>
              </a:rPr>
              <a:t>概述</a:t>
            </a:r>
            <a:endParaRPr lang="en-US" altLang="zh-CN" sz="2800" b="1" dirty="0">
              <a:solidFill>
                <a:srgbClr val="FF0000"/>
              </a:solidFill>
              <a:latin typeface="+mn-ea"/>
            </a:endParaRPr>
          </a:p>
          <a:p>
            <a:pPr marL="933450" lvl="1" indent="-533400">
              <a:lnSpc>
                <a:spcPct val="90000"/>
              </a:lnSpc>
            </a:pPr>
            <a:r>
              <a:rPr lang="zh-CN" altLang="en-US" sz="2400" dirty="0">
                <a:latin typeface="+mn-ea"/>
              </a:rPr>
              <a:t>主要介绍互联网的发展历史及其应用、标准化组织。</a:t>
            </a:r>
            <a:endParaRPr lang="zh-CN" altLang="en-US" sz="2400" b="1" dirty="0">
              <a:solidFill>
                <a:srgbClr val="FF0000"/>
              </a:solidFill>
              <a:latin typeface="+mn-ea"/>
            </a:endParaRPr>
          </a:p>
          <a:p>
            <a:pPr marL="533400" indent="-533400">
              <a:lnSpc>
                <a:spcPct val="90000"/>
              </a:lnSpc>
            </a:pPr>
            <a:r>
              <a:rPr lang="en-US" altLang="zh-CN" sz="2800" b="1" dirty="0">
                <a:solidFill>
                  <a:srgbClr val="FF0000"/>
                </a:solidFill>
                <a:latin typeface="+mn-ea"/>
              </a:rPr>
              <a:t>CH2.</a:t>
            </a:r>
            <a:r>
              <a:rPr lang="zh-CN" altLang="en-US" sz="2800" b="1" dirty="0">
                <a:solidFill>
                  <a:srgbClr val="FF0000"/>
                </a:solidFill>
                <a:latin typeface="+mn-ea"/>
              </a:rPr>
              <a:t>网络的体系结构与参考模型</a:t>
            </a:r>
            <a:endParaRPr lang="en-US" altLang="zh-CN" sz="2800" b="1" dirty="0">
              <a:solidFill>
                <a:srgbClr val="FF0000"/>
              </a:solidFill>
              <a:latin typeface="+mn-ea"/>
            </a:endParaRPr>
          </a:p>
          <a:p>
            <a:pPr marL="933450" lvl="1" indent="-533400">
              <a:lnSpc>
                <a:spcPct val="90000"/>
              </a:lnSpc>
            </a:pPr>
            <a:r>
              <a:rPr lang="zh-CN" altLang="en-US" sz="2400" dirty="0">
                <a:latin typeface="+mn-ea"/>
              </a:rPr>
              <a:t>网络体系结构</a:t>
            </a:r>
            <a:r>
              <a:rPr lang="en-US" altLang="zh-CN" sz="2400" dirty="0">
                <a:latin typeface="+mn-ea"/>
              </a:rPr>
              <a:t>(</a:t>
            </a:r>
            <a:r>
              <a:rPr lang="en-US" altLang="zh-CN" sz="2400" b="1" dirty="0"/>
              <a:t>architecture</a:t>
            </a:r>
            <a:r>
              <a:rPr lang="en-US" altLang="zh-CN" sz="2400" dirty="0">
                <a:latin typeface="+mn-ea"/>
              </a:rPr>
              <a:t>)</a:t>
            </a:r>
            <a:r>
              <a:rPr lang="zh-CN" altLang="en-US" sz="2400" dirty="0">
                <a:latin typeface="+mn-ea"/>
              </a:rPr>
              <a:t>就是网络的顶层设计，将网络功能分层。后续</a:t>
            </a:r>
            <a:r>
              <a:rPr lang="en-US" altLang="zh-CN" sz="2400" dirty="0">
                <a:solidFill>
                  <a:srgbClr val="FF0000"/>
                </a:solidFill>
                <a:latin typeface="+mn-ea"/>
              </a:rPr>
              <a:t>3-9</a:t>
            </a:r>
            <a:r>
              <a:rPr lang="zh-CN" altLang="en-US" sz="2400" dirty="0">
                <a:latin typeface="+mn-ea"/>
              </a:rPr>
              <a:t>章从低到高描述各层功能及相关协议。</a:t>
            </a:r>
            <a:endParaRPr lang="en-US" altLang="zh-CN" sz="2400" dirty="0">
              <a:latin typeface="+mn-ea"/>
            </a:endParaRPr>
          </a:p>
          <a:p>
            <a:pPr marL="933450" lvl="1" indent="-533400">
              <a:lnSpc>
                <a:spcPct val="90000"/>
              </a:lnSpc>
            </a:pPr>
            <a:r>
              <a:rPr lang="zh-CN" altLang="en-US" sz="2400" dirty="0">
                <a:latin typeface="+mn-ea"/>
              </a:rPr>
              <a:t>主要介绍其基本概念和两种参考模型。</a:t>
            </a:r>
          </a:p>
          <a:p>
            <a:pPr marL="533400" indent="-533400">
              <a:lnSpc>
                <a:spcPct val="90000"/>
              </a:lnSpc>
            </a:pPr>
            <a:r>
              <a:rPr lang="en-US" altLang="zh-CN" sz="2800" b="1" dirty="0">
                <a:solidFill>
                  <a:srgbClr val="FF0000"/>
                </a:solidFill>
                <a:latin typeface="+mn-ea"/>
              </a:rPr>
              <a:t>CH3.</a:t>
            </a:r>
            <a:r>
              <a:rPr lang="zh-CN" altLang="en-US" sz="2800" b="1" dirty="0">
                <a:solidFill>
                  <a:srgbClr val="FF0000"/>
                </a:solidFill>
                <a:latin typeface="+mn-ea"/>
              </a:rPr>
              <a:t>物理层</a:t>
            </a:r>
            <a:endParaRPr lang="en-US" altLang="zh-CN" sz="2800" b="1" dirty="0">
              <a:solidFill>
                <a:srgbClr val="FF0000"/>
              </a:solidFill>
              <a:latin typeface="+mn-ea"/>
            </a:endParaRPr>
          </a:p>
          <a:p>
            <a:pPr marL="933450" lvl="1" indent="-533400">
              <a:lnSpc>
                <a:spcPct val="90000"/>
              </a:lnSpc>
            </a:pPr>
            <a:r>
              <a:rPr lang="zh-CN" altLang="en-US" sz="2400" dirty="0">
                <a:latin typeface="+mn-ea"/>
              </a:rPr>
              <a:t>主要介绍网络</a:t>
            </a:r>
            <a:r>
              <a:rPr lang="zh-CN" altLang="en-US" sz="2400" b="1" dirty="0">
                <a:latin typeface="+mn-ea"/>
              </a:rPr>
              <a:t>通信</a:t>
            </a:r>
            <a:r>
              <a:rPr lang="zh-CN" altLang="en-US" sz="2400" dirty="0">
                <a:latin typeface="+mn-ea"/>
              </a:rPr>
              <a:t>相关的基本概念，如传输速率、传输介质、调制、复用以及交换。</a:t>
            </a:r>
          </a:p>
          <a:p>
            <a:pPr marL="533400" indent="-533400">
              <a:lnSpc>
                <a:spcPct val="90000"/>
              </a:lnSpc>
            </a:pPr>
            <a:r>
              <a:rPr lang="en-US" altLang="zh-CN" sz="2800" b="1" dirty="0">
                <a:solidFill>
                  <a:srgbClr val="FF0000"/>
                </a:solidFill>
                <a:latin typeface="+mn-ea"/>
              </a:rPr>
              <a:t>CH4.</a:t>
            </a:r>
            <a:r>
              <a:rPr lang="zh-CN" altLang="en-US" sz="2800" b="1" dirty="0">
                <a:solidFill>
                  <a:srgbClr val="FF0000"/>
                </a:solidFill>
                <a:latin typeface="+mn-ea"/>
              </a:rPr>
              <a:t>数据链路层</a:t>
            </a:r>
            <a:endParaRPr lang="en-US" altLang="zh-CN" sz="2800" b="1" dirty="0">
              <a:solidFill>
                <a:srgbClr val="FF0000"/>
              </a:solidFill>
              <a:latin typeface="+mn-ea"/>
            </a:endParaRPr>
          </a:p>
          <a:p>
            <a:pPr marL="933450" lvl="1" indent="-533400">
              <a:lnSpc>
                <a:spcPct val="90000"/>
              </a:lnSpc>
            </a:pPr>
            <a:r>
              <a:rPr lang="zh-CN" altLang="en-US" sz="2400" dirty="0">
                <a:latin typeface="+mn-ea"/>
              </a:rPr>
              <a:t>主要介绍数据链路层的基本功能与协议设计。</a:t>
            </a:r>
            <a:endParaRPr lang="zh-CN" altLang="en-US" sz="2400" b="1" dirty="0">
              <a:solidFill>
                <a:srgbClr val="FF0000"/>
              </a:solidFill>
              <a:latin typeface="+mn-ea"/>
            </a:endParaRPr>
          </a:p>
          <a:p>
            <a:pPr marL="533400" indent="-533400">
              <a:lnSpc>
                <a:spcPct val="90000"/>
              </a:lnSpc>
            </a:pPr>
            <a:r>
              <a:rPr lang="en-US" altLang="zh-CN" sz="2800" b="1" dirty="0">
                <a:solidFill>
                  <a:srgbClr val="FF0000"/>
                </a:solidFill>
                <a:latin typeface="+mn-ea"/>
              </a:rPr>
              <a:t>CH5.</a:t>
            </a:r>
            <a:r>
              <a:rPr lang="zh-CN" altLang="en-US" sz="2800" b="1" dirty="0">
                <a:solidFill>
                  <a:srgbClr val="FF0000"/>
                </a:solidFill>
                <a:latin typeface="+mn-ea"/>
              </a:rPr>
              <a:t>局域网</a:t>
            </a:r>
            <a:r>
              <a:rPr lang="en-US" altLang="zh-CN" sz="2800" b="1" dirty="0">
                <a:solidFill>
                  <a:srgbClr val="FF0000"/>
                </a:solidFill>
                <a:latin typeface="+mn-ea"/>
              </a:rPr>
              <a:t>——</a:t>
            </a:r>
            <a:r>
              <a:rPr lang="zh-CN" altLang="en-US" sz="2800" b="1" dirty="0">
                <a:solidFill>
                  <a:srgbClr val="FF0000"/>
                </a:solidFill>
                <a:latin typeface="+mn-ea"/>
              </a:rPr>
              <a:t>以太网和</a:t>
            </a:r>
            <a:r>
              <a:rPr lang="en-US" altLang="zh-CN" sz="2800" b="1" dirty="0">
                <a:solidFill>
                  <a:srgbClr val="FF0000"/>
                </a:solidFill>
                <a:latin typeface="+mn-ea"/>
              </a:rPr>
              <a:t>WIFI</a:t>
            </a:r>
          </a:p>
          <a:p>
            <a:pPr marL="933450" lvl="1" indent="-533400">
              <a:lnSpc>
                <a:spcPct val="90000"/>
              </a:lnSpc>
            </a:pPr>
            <a:r>
              <a:rPr lang="zh-CN" altLang="en-US" sz="2400" dirty="0">
                <a:latin typeface="+mn-ea"/>
              </a:rPr>
              <a:t>例举两个局域网的数据链路层协议</a:t>
            </a:r>
            <a:r>
              <a:rPr lang="en-US" altLang="zh-CN" sz="2400" dirty="0">
                <a:latin typeface="+mn-ea"/>
              </a:rPr>
              <a:t>,</a:t>
            </a:r>
            <a:r>
              <a:rPr lang="zh-CN" altLang="en-US" sz="2400" dirty="0">
                <a:latin typeface="+mn-ea"/>
              </a:rPr>
              <a:t>链路层的互连。</a:t>
            </a:r>
          </a:p>
          <a:p>
            <a:pPr marL="533400" indent="-533400">
              <a:lnSpc>
                <a:spcPct val="90000"/>
              </a:lnSpc>
              <a:buFont typeface="Wingdings" pitchFamily="2" charset="2"/>
              <a:buAutoNum type="arabicPeriod"/>
            </a:pPr>
            <a:endParaRPr lang="zh-CN" altLang="en-US" sz="2800" b="1" dirty="0">
              <a:latin typeface="+mn-ea"/>
            </a:endParaRPr>
          </a:p>
        </p:txBody>
      </p:sp>
      <p:sp>
        <p:nvSpPr>
          <p:cNvPr id="6" name="右大括号 5"/>
          <p:cNvSpPr/>
          <p:nvPr/>
        </p:nvSpPr>
        <p:spPr>
          <a:xfrm>
            <a:off x="7786710" y="5072074"/>
            <a:ext cx="428628" cy="150019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7" name="TextBox 6"/>
          <p:cNvSpPr txBox="1"/>
          <p:nvPr/>
        </p:nvSpPr>
        <p:spPr>
          <a:xfrm>
            <a:off x="8215338" y="5000636"/>
            <a:ext cx="553998" cy="1643074"/>
          </a:xfrm>
          <a:prstGeom prst="rect">
            <a:avLst/>
          </a:prstGeom>
          <a:noFill/>
        </p:spPr>
        <p:txBody>
          <a:bodyPr vert="eaVert" wrap="square" rtlCol="0">
            <a:spAutoFit/>
          </a:bodyPr>
          <a:lstStyle/>
          <a:p>
            <a:r>
              <a:rPr lang="zh-CN" altLang="en-US" sz="2400" b="1" dirty="0">
                <a:solidFill>
                  <a:srgbClr val="FF0000"/>
                </a:solidFill>
                <a:latin typeface="+mn-ea"/>
              </a:rPr>
              <a:t>数据链路层</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blinds(horizontal)">
                                      <p:cBhvr>
                                        <p:cTn id="7" dur="500"/>
                                        <p:tgtEl>
                                          <p:spTgt spid="3277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animEffect transition="in" filter="blinds(horizontal)">
                                      <p:cBhvr>
                                        <p:cTn id="11" dur="500"/>
                                        <p:tgtEl>
                                          <p:spTgt spid="3277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2773">
                                            <p:txEl>
                                              <p:pRg st="2" end="2"/>
                                            </p:txEl>
                                          </p:spTgt>
                                        </p:tgtEl>
                                        <p:attrNameLst>
                                          <p:attrName>style.visibility</p:attrName>
                                        </p:attrNameLst>
                                      </p:cBhvr>
                                      <p:to>
                                        <p:strVal val="visible"/>
                                      </p:to>
                                    </p:set>
                                    <p:animEffect transition="in" filter="blinds(horizontal)">
                                      <p:cBhvr>
                                        <p:cTn id="16" dur="500"/>
                                        <p:tgtEl>
                                          <p:spTgt spid="32773">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2773">
                                            <p:txEl>
                                              <p:pRg st="3" end="3"/>
                                            </p:txEl>
                                          </p:spTgt>
                                        </p:tgtEl>
                                        <p:attrNameLst>
                                          <p:attrName>style.visibility</p:attrName>
                                        </p:attrNameLst>
                                      </p:cBhvr>
                                      <p:to>
                                        <p:strVal val="visible"/>
                                      </p:to>
                                    </p:set>
                                    <p:animEffect transition="in" filter="blinds(horizontal)">
                                      <p:cBhvr>
                                        <p:cTn id="20" dur="500"/>
                                        <p:tgtEl>
                                          <p:spTgt spid="3277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2773">
                                            <p:txEl>
                                              <p:pRg st="4" end="4"/>
                                            </p:txEl>
                                          </p:spTgt>
                                        </p:tgtEl>
                                        <p:attrNameLst>
                                          <p:attrName>style.visibility</p:attrName>
                                        </p:attrNameLst>
                                      </p:cBhvr>
                                      <p:to>
                                        <p:strVal val="visible"/>
                                      </p:to>
                                    </p:set>
                                    <p:animEffect transition="in" filter="blinds(horizontal)">
                                      <p:cBhvr>
                                        <p:cTn id="23" dur="500"/>
                                        <p:tgtEl>
                                          <p:spTgt spid="3277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2773">
                                            <p:txEl>
                                              <p:pRg st="5" end="5"/>
                                            </p:txEl>
                                          </p:spTgt>
                                        </p:tgtEl>
                                        <p:attrNameLst>
                                          <p:attrName>style.visibility</p:attrName>
                                        </p:attrNameLst>
                                      </p:cBhvr>
                                      <p:to>
                                        <p:strVal val="visible"/>
                                      </p:to>
                                    </p:set>
                                    <p:animEffect transition="in" filter="blinds(horizontal)">
                                      <p:cBhvr>
                                        <p:cTn id="28" dur="500"/>
                                        <p:tgtEl>
                                          <p:spTgt spid="32773">
                                            <p:txEl>
                                              <p:pRg st="5" end="5"/>
                                            </p:txEl>
                                          </p:spTgt>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32773">
                                            <p:txEl>
                                              <p:pRg st="6" end="6"/>
                                            </p:txEl>
                                          </p:spTgt>
                                        </p:tgtEl>
                                        <p:attrNameLst>
                                          <p:attrName>style.visibility</p:attrName>
                                        </p:attrNameLst>
                                      </p:cBhvr>
                                      <p:to>
                                        <p:strVal val="visible"/>
                                      </p:to>
                                    </p:set>
                                    <p:animEffect transition="in" filter="blinds(horizontal)">
                                      <p:cBhvr>
                                        <p:cTn id="32" dur="500"/>
                                        <p:tgtEl>
                                          <p:spTgt spid="3277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2773">
                                            <p:txEl>
                                              <p:pRg st="7" end="7"/>
                                            </p:txEl>
                                          </p:spTgt>
                                        </p:tgtEl>
                                        <p:attrNameLst>
                                          <p:attrName>style.visibility</p:attrName>
                                        </p:attrNameLst>
                                      </p:cBhvr>
                                      <p:to>
                                        <p:strVal val="visible"/>
                                      </p:to>
                                    </p:set>
                                    <p:animEffect transition="in" filter="blinds(horizontal)">
                                      <p:cBhvr>
                                        <p:cTn id="37" dur="500"/>
                                        <p:tgtEl>
                                          <p:spTgt spid="32773">
                                            <p:txEl>
                                              <p:pRg st="7" end="7"/>
                                            </p:txEl>
                                          </p:spTgt>
                                        </p:tgtEl>
                                      </p:cBhvr>
                                    </p:animEffec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32773">
                                            <p:txEl>
                                              <p:pRg st="8" end="8"/>
                                            </p:txEl>
                                          </p:spTgt>
                                        </p:tgtEl>
                                        <p:attrNameLst>
                                          <p:attrName>style.visibility</p:attrName>
                                        </p:attrNameLst>
                                      </p:cBhvr>
                                      <p:to>
                                        <p:strVal val="visible"/>
                                      </p:to>
                                    </p:set>
                                    <p:animEffect transition="in" filter="blinds(horizontal)">
                                      <p:cBhvr>
                                        <p:cTn id="41" dur="500"/>
                                        <p:tgtEl>
                                          <p:spTgt spid="32773">
                                            <p:txEl>
                                              <p:pRg st="8" end="8"/>
                                            </p:txEl>
                                          </p:spTgt>
                                        </p:tgtEl>
                                      </p:cBhvr>
                                    </p:animEffect>
                                  </p:childTnLst>
                                </p:cTn>
                              </p:par>
                            </p:childTnLst>
                          </p:cTn>
                        </p:par>
                        <p:par>
                          <p:cTn id="42" fill="hold">
                            <p:stCondLst>
                              <p:cond delay="1000"/>
                            </p:stCondLst>
                            <p:childTnLst>
                              <p:par>
                                <p:cTn id="43" presetID="3" presetClass="entr" presetSubtype="10" fill="hold" nodeType="afterEffect">
                                  <p:stCondLst>
                                    <p:cond delay="0"/>
                                  </p:stCondLst>
                                  <p:childTnLst>
                                    <p:set>
                                      <p:cBhvr>
                                        <p:cTn id="44" dur="1" fill="hold">
                                          <p:stCondLst>
                                            <p:cond delay="0"/>
                                          </p:stCondLst>
                                        </p:cTn>
                                        <p:tgtEl>
                                          <p:spTgt spid="32773">
                                            <p:txEl>
                                              <p:pRg st="9" end="9"/>
                                            </p:txEl>
                                          </p:spTgt>
                                        </p:tgtEl>
                                        <p:attrNameLst>
                                          <p:attrName>style.visibility</p:attrName>
                                        </p:attrNameLst>
                                      </p:cBhvr>
                                      <p:to>
                                        <p:strVal val="visible"/>
                                      </p:to>
                                    </p:set>
                                    <p:animEffect transition="in" filter="blinds(horizontal)">
                                      <p:cBhvr>
                                        <p:cTn id="45" dur="500"/>
                                        <p:tgtEl>
                                          <p:spTgt spid="32773">
                                            <p:txEl>
                                              <p:pRg st="9" end="9"/>
                                            </p:txEl>
                                          </p:spTgt>
                                        </p:tgtEl>
                                      </p:cBhvr>
                                    </p:animEffect>
                                  </p:childTnLst>
                                </p:cTn>
                              </p:par>
                            </p:childTnLst>
                          </p:cTn>
                        </p:par>
                        <p:par>
                          <p:cTn id="46" fill="hold">
                            <p:stCondLst>
                              <p:cond delay="1500"/>
                            </p:stCondLst>
                            <p:childTnLst>
                              <p:par>
                                <p:cTn id="47" presetID="3" presetClass="entr" presetSubtype="10" fill="hold" nodeType="afterEffect">
                                  <p:stCondLst>
                                    <p:cond delay="0"/>
                                  </p:stCondLst>
                                  <p:childTnLst>
                                    <p:set>
                                      <p:cBhvr>
                                        <p:cTn id="48" dur="1" fill="hold">
                                          <p:stCondLst>
                                            <p:cond delay="0"/>
                                          </p:stCondLst>
                                        </p:cTn>
                                        <p:tgtEl>
                                          <p:spTgt spid="32773">
                                            <p:txEl>
                                              <p:pRg st="10" end="10"/>
                                            </p:txEl>
                                          </p:spTgt>
                                        </p:tgtEl>
                                        <p:attrNameLst>
                                          <p:attrName>style.visibility</p:attrName>
                                        </p:attrNameLst>
                                      </p:cBhvr>
                                      <p:to>
                                        <p:strVal val="visible"/>
                                      </p:to>
                                    </p:set>
                                    <p:animEffect transition="in" filter="blinds(horizontal)">
                                      <p:cBhvr>
                                        <p:cTn id="49" dur="500"/>
                                        <p:tgtEl>
                                          <p:spTgt spid="3277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0"/>
                            </p:stCondLst>
                            <p:childTnLst>
                              <p:par>
                                <p:cTn id="55" presetID="3" presetClass="entr" presetSubtype="1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1AA3DF-3C8F-417C-AFBB-38DB0DD26FE5}" type="slidenum">
              <a:rPr lang="en-US" altLang="zh-CN"/>
              <a:pPr/>
              <a:t>11</a:t>
            </a:fld>
            <a:endParaRPr lang="en-US" altLang="zh-CN"/>
          </a:p>
        </p:txBody>
      </p:sp>
      <p:sp>
        <p:nvSpPr>
          <p:cNvPr id="32772" name="Rectangle 4"/>
          <p:cNvSpPr>
            <a:spLocks noGrp="1" noChangeArrowheads="1"/>
          </p:cNvSpPr>
          <p:nvPr>
            <p:ph type="title"/>
          </p:nvPr>
        </p:nvSpPr>
        <p:spPr>
          <a:xfrm>
            <a:off x="642910" y="285728"/>
            <a:ext cx="3357585" cy="857233"/>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zh-CN" altLang="en-US" dirty="0"/>
              <a:t>课程内容</a:t>
            </a:r>
            <a:endParaRPr lang="en-US" altLang="zh-CN" b="1" dirty="0"/>
          </a:p>
        </p:txBody>
      </p:sp>
      <p:sp>
        <p:nvSpPr>
          <p:cNvPr id="32773" name="Rectangle 5"/>
          <p:cNvSpPr>
            <a:spLocks noGrp="1" noChangeArrowheads="1"/>
          </p:cNvSpPr>
          <p:nvPr>
            <p:ph type="body" idx="1"/>
          </p:nvPr>
        </p:nvSpPr>
        <p:spPr>
          <a:xfrm>
            <a:off x="428596" y="1357298"/>
            <a:ext cx="8358246" cy="5143536"/>
          </a:xfr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txBody>
          <a:bodyPr/>
          <a:lstStyle/>
          <a:p>
            <a:pPr marL="533400" indent="-533400">
              <a:lnSpc>
                <a:spcPct val="90000"/>
              </a:lnSpc>
            </a:pPr>
            <a:r>
              <a:rPr lang="en-US" altLang="zh-CN" sz="2800" b="1" dirty="0">
                <a:solidFill>
                  <a:srgbClr val="FF0000"/>
                </a:solidFill>
                <a:latin typeface="+mn-ea"/>
              </a:rPr>
              <a:t>CH6.</a:t>
            </a:r>
            <a:r>
              <a:rPr lang="zh-CN" altLang="en-US" sz="2800" b="1" dirty="0">
                <a:solidFill>
                  <a:srgbClr val="FF0000"/>
                </a:solidFill>
                <a:latin typeface="+mn-ea"/>
              </a:rPr>
              <a:t>网络层</a:t>
            </a:r>
            <a:endParaRPr lang="en-US" altLang="zh-CN" sz="2800" b="1" dirty="0">
              <a:solidFill>
                <a:srgbClr val="FF0000"/>
              </a:solidFill>
              <a:latin typeface="+mn-ea"/>
            </a:endParaRPr>
          </a:p>
          <a:p>
            <a:pPr marL="933450" lvl="1" indent="-533400">
              <a:lnSpc>
                <a:spcPct val="90000"/>
              </a:lnSpc>
            </a:pPr>
            <a:r>
              <a:rPr lang="zh-CN" altLang="en-US" sz="2400" dirty="0">
                <a:latin typeface="+mn-ea"/>
              </a:rPr>
              <a:t>网络层的基本功能，路由转发、拥塞控制。</a:t>
            </a:r>
          </a:p>
          <a:p>
            <a:pPr marL="533400" indent="-533400">
              <a:lnSpc>
                <a:spcPct val="90000"/>
              </a:lnSpc>
            </a:pPr>
            <a:r>
              <a:rPr lang="en-US" altLang="zh-CN" sz="2800" b="1" dirty="0">
                <a:solidFill>
                  <a:srgbClr val="FF0000"/>
                </a:solidFill>
                <a:latin typeface="+mn-ea"/>
              </a:rPr>
              <a:t>CH7.</a:t>
            </a:r>
            <a:r>
              <a:rPr lang="zh-CN" altLang="en-US" sz="2800" b="1" dirty="0">
                <a:solidFill>
                  <a:srgbClr val="FF0000"/>
                </a:solidFill>
                <a:latin typeface="+mn-ea"/>
              </a:rPr>
              <a:t>互联网</a:t>
            </a:r>
            <a:r>
              <a:rPr lang="en-US" altLang="zh-CN" sz="2800" b="1" dirty="0">
                <a:solidFill>
                  <a:srgbClr val="FF0000"/>
                </a:solidFill>
                <a:latin typeface="+mn-ea"/>
              </a:rPr>
              <a:t>——Internet</a:t>
            </a:r>
          </a:p>
          <a:p>
            <a:pPr marL="933450" lvl="1" indent="-533400">
              <a:lnSpc>
                <a:spcPct val="90000"/>
              </a:lnSpc>
            </a:pPr>
            <a:r>
              <a:rPr lang="en-US" altLang="zh-CN" sz="2400" dirty="0">
                <a:latin typeface="+mn-ea"/>
              </a:rPr>
              <a:t>Internet</a:t>
            </a:r>
            <a:r>
              <a:rPr lang="zh-CN" altLang="en-US" sz="2400" dirty="0">
                <a:latin typeface="+mn-ea"/>
              </a:rPr>
              <a:t>的网络层协议</a:t>
            </a:r>
            <a:r>
              <a:rPr lang="en-US" altLang="zh-CN" sz="2400" dirty="0">
                <a:latin typeface="+mn-ea"/>
              </a:rPr>
              <a:t>IP</a:t>
            </a:r>
            <a:r>
              <a:rPr lang="zh-CN" altLang="en-US" sz="2400" dirty="0">
                <a:latin typeface="+mn-ea"/>
              </a:rPr>
              <a:t>及其它相关协议。</a:t>
            </a:r>
            <a:endParaRPr lang="en-US" altLang="zh-CN" sz="2400" dirty="0">
              <a:latin typeface="+mn-ea"/>
            </a:endParaRPr>
          </a:p>
          <a:p>
            <a:pPr marL="533400" indent="-533400">
              <a:lnSpc>
                <a:spcPct val="90000"/>
              </a:lnSpc>
            </a:pPr>
            <a:r>
              <a:rPr lang="en-US" altLang="zh-CN" sz="2800" b="1" dirty="0">
                <a:solidFill>
                  <a:srgbClr val="FF0000"/>
                </a:solidFill>
                <a:latin typeface="+mn-ea"/>
              </a:rPr>
              <a:t>CH8.</a:t>
            </a:r>
            <a:r>
              <a:rPr lang="zh-CN" altLang="en-US" sz="2800" b="1" dirty="0">
                <a:solidFill>
                  <a:srgbClr val="FF0000"/>
                </a:solidFill>
                <a:latin typeface="+mn-ea"/>
              </a:rPr>
              <a:t>传输层</a:t>
            </a:r>
            <a:endParaRPr lang="en-US" altLang="zh-CN" sz="2800" b="1" dirty="0">
              <a:solidFill>
                <a:srgbClr val="FF0000"/>
              </a:solidFill>
              <a:latin typeface="+mn-ea"/>
            </a:endParaRPr>
          </a:p>
          <a:p>
            <a:pPr marL="933450" lvl="1" indent="-533400">
              <a:lnSpc>
                <a:spcPct val="90000"/>
              </a:lnSpc>
            </a:pPr>
            <a:r>
              <a:rPr lang="en-US" altLang="zh-CN" sz="2400" dirty="0">
                <a:latin typeface="+mn-ea"/>
              </a:rPr>
              <a:t>Internet</a:t>
            </a:r>
            <a:r>
              <a:rPr lang="zh-CN" altLang="en-US" sz="2400" dirty="0">
                <a:latin typeface="+mn-ea"/>
              </a:rPr>
              <a:t>的传输层协议</a:t>
            </a:r>
            <a:r>
              <a:rPr lang="en-US" altLang="zh-CN" sz="2400" dirty="0">
                <a:latin typeface="+mn-ea"/>
              </a:rPr>
              <a:t>TCP\UDP</a:t>
            </a:r>
            <a:r>
              <a:rPr lang="zh-CN" altLang="en-US" sz="2400" dirty="0">
                <a:latin typeface="+mn-ea"/>
              </a:rPr>
              <a:t>。</a:t>
            </a:r>
          </a:p>
          <a:p>
            <a:pPr marL="533400" indent="-533400">
              <a:lnSpc>
                <a:spcPct val="90000"/>
              </a:lnSpc>
            </a:pPr>
            <a:r>
              <a:rPr lang="en-US" altLang="zh-CN" sz="2800" b="1" dirty="0">
                <a:solidFill>
                  <a:srgbClr val="FF0000"/>
                </a:solidFill>
                <a:latin typeface="+mn-ea"/>
              </a:rPr>
              <a:t>CH9.</a:t>
            </a:r>
            <a:r>
              <a:rPr lang="zh-CN" altLang="en-US" sz="2800" b="1" dirty="0">
                <a:solidFill>
                  <a:srgbClr val="FF0000"/>
                </a:solidFill>
                <a:latin typeface="+mn-ea"/>
              </a:rPr>
              <a:t>应用层</a:t>
            </a:r>
            <a:endParaRPr lang="en-US" altLang="zh-CN" sz="2800" b="1" dirty="0">
              <a:solidFill>
                <a:srgbClr val="FF0000"/>
              </a:solidFill>
              <a:latin typeface="+mn-ea"/>
            </a:endParaRPr>
          </a:p>
          <a:p>
            <a:pPr marL="933450" lvl="1" indent="-533400">
              <a:lnSpc>
                <a:spcPct val="90000"/>
              </a:lnSpc>
            </a:pPr>
            <a:r>
              <a:rPr lang="zh-CN" altLang="en-US" sz="2400" dirty="0">
                <a:latin typeface="+mn-ea"/>
              </a:rPr>
              <a:t>列举几个经典的</a:t>
            </a:r>
            <a:r>
              <a:rPr lang="en-US" altLang="zh-CN" sz="2400" dirty="0">
                <a:latin typeface="+mn-ea"/>
              </a:rPr>
              <a:t>Internet</a:t>
            </a:r>
            <a:r>
              <a:rPr lang="zh-CN" altLang="en-US" sz="2400" dirty="0">
                <a:latin typeface="+mn-ea"/>
              </a:rPr>
              <a:t>应用层协议。</a:t>
            </a:r>
          </a:p>
          <a:p>
            <a:pPr marL="533400" indent="-533400">
              <a:lnSpc>
                <a:spcPct val="90000"/>
              </a:lnSpc>
            </a:pPr>
            <a:r>
              <a:rPr lang="en-US" altLang="zh-CN" sz="2800" b="1" dirty="0">
                <a:solidFill>
                  <a:srgbClr val="FF0000"/>
                </a:solidFill>
                <a:latin typeface="+mn-ea"/>
              </a:rPr>
              <a:t>CH10.</a:t>
            </a:r>
            <a:r>
              <a:rPr lang="zh-CN" altLang="en-US" sz="2800" b="1" dirty="0">
                <a:solidFill>
                  <a:srgbClr val="FF0000"/>
                </a:solidFill>
                <a:latin typeface="+mn-ea"/>
              </a:rPr>
              <a:t>网络安全 </a:t>
            </a:r>
            <a:endParaRPr lang="en-US" altLang="zh-CN" sz="2800" b="1" dirty="0">
              <a:solidFill>
                <a:srgbClr val="FF0000"/>
              </a:solidFill>
              <a:latin typeface="+mn-ea"/>
            </a:endParaRPr>
          </a:p>
          <a:p>
            <a:pPr marL="933450" lvl="1" indent="-533400">
              <a:lnSpc>
                <a:spcPct val="90000"/>
              </a:lnSpc>
            </a:pPr>
            <a:r>
              <a:rPr lang="zh-CN" altLang="en-US" sz="2400" dirty="0">
                <a:latin typeface="+mn-ea"/>
              </a:rPr>
              <a:t>介绍网络安全的基本概念。</a:t>
            </a:r>
          </a:p>
        </p:txBody>
      </p:sp>
      <p:sp>
        <p:nvSpPr>
          <p:cNvPr id="5" name="右大括号 4"/>
          <p:cNvSpPr/>
          <p:nvPr/>
        </p:nvSpPr>
        <p:spPr>
          <a:xfrm>
            <a:off x="7500958" y="1571612"/>
            <a:ext cx="428628" cy="135732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6" name="TextBox 5"/>
          <p:cNvSpPr txBox="1"/>
          <p:nvPr/>
        </p:nvSpPr>
        <p:spPr>
          <a:xfrm>
            <a:off x="8143900" y="1714488"/>
            <a:ext cx="553998" cy="1214446"/>
          </a:xfrm>
          <a:prstGeom prst="rect">
            <a:avLst/>
          </a:prstGeom>
          <a:noFill/>
        </p:spPr>
        <p:txBody>
          <a:bodyPr vert="eaVert" wrap="square" rtlCol="0">
            <a:spAutoFit/>
          </a:bodyPr>
          <a:lstStyle/>
          <a:p>
            <a:r>
              <a:rPr lang="zh-CN" altLang="en-US" sz="2400" b="1" dirty="0">
                <a:solidFill>
                  <a:srgbClr val="FF0000"/>
                </a:solidFill>
                <a:latin typeface="+mn-ea"/>
              </a:rPr>
              <a:t>网络层</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blinds(horizontal)">
                                      <p:cBhvr>
                                        <p:cTn id="7" dur="500"/>
                                        <p:tgtEl>
                                          <p:spTgt spid="3277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blinds(horizontal)">
                                      <p:cBhvr>
                                        <p:cTn id="10" dur="500"/>
                                        <p:tgtEl>
                                          <p:spTgt spid="3277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blinds(horizontal)">
                                      <p:cBhvr>
                                        <p:cTn id="13" dur="500"/>
                                        <p:tgtEl>
                                          <p:spTgt spid="3277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3">
                                            <p:txEl>
                                              <p:pRg st="3" end="3"/>
                                            </p:txEl>
                                          </p:spTgt>
                                        </p:tgtEl>
                                        <p:attrNameLst>
                                          <p:attrName>style.visibility</p:attrName>
                                        </p:attrNameLst>
                                      </p:cBhvr>
                                      <p:to>
                                        <p:strVal val="visible"/>
                                      </p:to>
                                    </p:set>
                                    <p:animEffect transition="in" filter="blinds(horizontal)">
                                      <p:cBhvr>
                                        <p:cTn id="16" dur="500"/>
                                        <p:tgtEl>
                                          <p:spTgt spid="3277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3"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2773">
                                            <p:txEl>
                                              <p:pRg st="4" end="4"/>
                                            </p:txEl>
                                          </p:spTgt>
                                        </p:tgtEl>
                                        <p:attrNameLst>
                                          <p:attrName>style.visibility</p:attrName>
                                        </p:attrNameLst>
                                      </p:cBhvr>
                                      <p:to>
                                        <p:strVal val="visible"/>
                                      </p:to>
                                    </p:set>
                                    <p:animEffect transition="in" filter="blinds(horizontal)">
                                      <p:cBhvr>
                                        <p:cTn id="29" dur="500"/>
                                        <p:tgtEl>
                                          <p:spTgt spid="32773">
                                            <p:txEl>
                                              <p:pRg st="4" end="4"/>
                                            </p:txEl>
                                          </p:spTgt>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32773">
                                            <p:txEl>
                                              <p:pRg st="5" end="5"/>
                                            </p:txEl>
                                          </p:spTgt>
                                        </p:tgtEl>
                                        <p:attrNameLst>
                                          <p:attrName>style.visibility</p:attrName>
                                        </p:attrNameLst>
                                      </p:cBhvr>
                                      <p:to>
                                        <p:strVal val="visible"/>
                                      </p:to>
                                    </p:set>
                                    <p:animEffect transition="in" filter="blinds(horizontal)">
                                      <p:cBhvr>
                                        <p:cTn id="33" dur="500"/>
                                        <p:tgtEl>
                                          <p:spTgt spid="3277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2773">
                                            <p:txEl>
                                              <p:pRg st="6" end="6"/>
                                            </p:txEl>
                                          </p:spTgt>
                                        </p:tgtEl>
                                        <p:attrNameLst>
                                          <p:attrName>style.visibility</p:attrName>
                                        </p:attrNameLst>
                                      </p:cBhvr>
                                      <p:to>
                                        <p:strVal val="visible"/>
                                      </p:to>
                                    </p:set>
                                    <p:animEffect transition="in" filter="blinds(horizontal)">
                                      <p:cBhvr>
                                        <p:cTn id="38" dur="500"/>
                                        <p:tgtEl>
                                          <p:spTgt spid="32773">
                                            <p:txEl>
                                              <p:pRg st="6" end="6"/>
                                            </p:txEl>
                                          </p:spTgt>
                                        </p:tgtEl>
                                      </p:cBhvr>
                                    </p:animEffect>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32773">
                                            <p:txEl>
                                              <p:pRg st="7" end="7"/>
                                            </p:txEl>
                                          </p:spTgt>
                                        </p:tgtEl>
                                        <p:attrNameLst>
                                          <p:attrName>style.visibility</p:attrName>
                                        </p:attrNameLst>
                                      </p:cBhvr>
                                      <p:to>
                                        <p:strVal val="visible"/>
                                      </p:to>
                                    </p:set>
                                    <p:animEffect transition="in" filter="blinds(horizontal)">
                                      <p:cBhvr>
                                        <p:cTn id="42" dur="500"/>
                                        <p:tgtEl>
                                          <p:spTgt spid="3277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2773">
                                            <p:txEl>
                                              <p:pRg st="8" end="8"/>
                                            </p:txEl>
                                          </p:spTgt>
                                        </p:tgtEl>
                                        <p:attrNameLst>
                                          <p:attrName>style.visibility</p:attrName>
                                        </p:attrNameLst>
                                      </p:cBhvr>
                                      <p:to>
                                        <p:strVal val="visible"/>
                                      </p:to>
                                    </p:set>
                                    <p:animEffect transition="in" filter="blinds(horizontal)">
                                      <p:cBhvr>
                                        <p:cTn id="47" dur="500"/>
                                        <p:tgtEl>
                                          <p:spTgt spid="32773">
                                            <p:txEl>
                                              <p:pRg st="8" end="8"/>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2773">
                                            <p:txEl>
                                              <p:pRg st="9" end="9"/>
                                            </p:txEl>
                                          </p:spTgt>
                                        </p:tgtEl>
                                        <p:attrNameLst>
                                          <p:attrName>style.visibility</p:attrName>
                                        </p:attrNameLst>
                                      </p:cBhvr>
                                      <p:to>
                                        <p:strVal val="visible"/>
                                      </p:to>
                                    </p:set>
                                    <p:animEffect transition="in" filter="blinds(horizontal)">
                                      <p:cBhvr>
                                        <p:cTn id="50" dur="500"/>
                                        <p:tgtEl>
                                          <p:spTgt spid="3277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B3FC33C3-5978-4C4E-9E46-A1882B06D0A2}" type="slidenum">
              <a:rPr lang="en-US" altLang="zh-CN"/>
              <a:pPr/>
              <a:t>12</a:t>
            </a:fld>
            <a:endParaRPr lang="en-US" altLang="zh-CN"/>
          </a:p>
        </p:txBody>
      </p:sp>
      <p:sp>
        <p:nvSpPr>
          <p:cNvPr id="62466" name="Rectangle 1026"/>
          <p:cNvSpPr>
            <a:spLocks noGrp="1" noChangeArrowheads="1"/>
          </p:cNvSpPr>
          <p:nvPr>
            <p:ph type="title"/>
          </p:nvPr>
        </p:nvSpPr>
        <p:spPr/>
        <p:txBody>
          <a:bodyPr/>
          <a:lstStyle/>
          <a:p>
            <a:r>
              <a:rPr lang="en-US" altLang="zh-CN"/>
              <a:t>Chapter 1  </a:t>
            </a:r>
            <a:r>
              <a:rPr lang="zh-CN" altLang="en-US"/>
              <a:t>概述</a:t>
            </a:r>
          </a:p>
        </p:txBody>
      </p:sp>
      <p:sp>
        <p:nvSpPr>
          <p:cNvPr id="62467" name="Rectangle 1027"/>
          <p:cNvSpPr>
            <a:spLocks noGrp="1" noChangeArrowheads="1"/>
          </p:cNvSpPr>
          <p:nvPr>
            <p:ph type="body" idx="1"/>
          </p:nvPr>
        </p:nvSpPr>
        <p:spPr/>
        <p:txBody>
          <a:bodyPr/>
          <a:lstStyle/>
          <a:p>
            <a:r>
              <a:rPr lang="en-US" altLang="zh-CN" b="1" dirty="0">
                <a:solidFill>
                  <a:schemeClr val="hlink"/>
                </a:solidFill>
              </a:rPr>
              <a:t>1.1 Internet </a:t>
            </a:r>
            <a:r>
              <a:rPr lang="zh-CN" altLang="en-US" b="1" dirty="0">
                <a:solidFill>
                  <a:schemeClr val="hlink"/>
                </a:solidFill>
              </a:rPr>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p>
          <a:p>
            <a:r>
              <a:rPr lang="en-US" altLang="zh-CN" b="1" dirty="0"/>
              <a:t>1.4 </a:t>
            </a:r>
            <a:r>
              <a:rPr lang="zh-CN" altLang="en-US" b="1" dirty="0"/>
              <a:t>网络结构</a:t>
            </a:r>
            <a:endParaRPr lang="en-US" altLang="zh-CN" b="1" dirty="0"/>
          </a:p>
          <a:p>
            <a:r>
              <a:rPr lang="en-US" altLang="zh-CN" b="1" dirty="0"/>
              <a:t>1.5 Internet</a:t>
            </a:r>
            <a:r>
              <a:rPr lang="zh-CN" altLang="en-US" b="1" dirty="0"/>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65845A37-792F-4753-8149-9E8AEBCD5298}" type="slidenum">
              <a:rPr lang="en-US" altLang="zh-CN"/>
              <a:pPr/>
              <a:t>13</a:t>
            </a:fld>
            <a:endParaRPr lang="en-US" altLang="zh-CN"/>
          </a:p>
        </p:txBody>
      </p:sp>
      <p:sp>
        <p:nvSpPr>
          <p:cNvPr id="58370" name="Rectangle 2"/>
          <p:cNvSpPr>
            <a:spLocks noGrp="1" noChangeArrowheads="1"/>
          </p:cNvSpPr>
          <p:nvPr>
            <p:ph type="title"/>
          </p:nvPr>
        </p:nvSpPr>
        <p:spPr>
          <a:xfrm>
            <a:off x="714348" y="142852"/>
            <a:ext cx="7793037" cy="857233"/>
          </a:xfrm>
        </p:spPr>
        <p:txBody>
          <a:bodyPr/>
          <a:lstStyle/>
          <a:p>
            <a:r>
              <a:rPr lang="en-US" altLang="zh-CN" dirty="0"/>
              <a:t>1.1Internet </a:t>
            </a:r>
            <a:r>
              <a:rPr lang="zh-CN" altLang="en-US" dirty="0"/>
              <a:t>的发展史</a:t>
            </a:r>
          </a:p>
        </p:txBody>
      </p:sp>
      <p:sp>
        <p:nvSpPr>
          <p:cNvPr id="58371" name="Rectangle 3"/>
          <p:cNvSpPr>
            <a:spLocks noGrp="1" noChangeArrowheads="1"/>
          </p:cNvSpPr>
          <p:nvPr>
            <p:ph type="body" idx="1"/>
          </p:nvPr>
        </p:nvSpPr>
        <p:spPr>
          <a:xfrm>
            <a:off x="0" y="1071546"/>
            <a:ext cx="9144000" cy="5786454"/>
          </a:xfrm>
          <a:solidFill>
            <a:schemeClr val="bg1"/>
          </a:solidFill>
        </p:spPr>
        <p:txBody>
          <a:bodyPr/>
          <a:lstStyle/>
          <a:p>
            <a:r>
              <a:rPr lang="en-US" altLang="zh-CN" sz="2400" b="1" dirty="0"/>
              <a:t>Internet</a:t>
            </a:r>
            <a:r>
              <a:rPr lang="en-US" altLang="zh-CN" sz="2400" b="1" dirty="0">
                <a:latin typeface="Arial"/>
              </a:rPr>
              <a:t>——</a:t>
            </a:r>
            <a:r>
              <a:rPr lang="zh-CN" altLang="en-US" sz="2400" b="1" dirty="0"/>
              <a:t>因特网（国际互连网，互联网（</a:t>
            </a:r>
            <a:r>
              <a:rPr lang="en-US" altLang="zh-CN" sz="2400" b="1" dirty="0"/>
              <a:t>internet</a:t>
            </a:r>
            <a:r>
              <a:rPr lang="zh-CN" altLang="en-US" sz="2400" b="1" dirty="0"/>
              <a:t>））</a:t>
            </a:r>
          </a:p>
          <a:p>
            <a:pPr lvl="1"/>
            <a:r>
              <a:rPr lang="zh-CN" altLang="en-US" sz="2000" b="1" dirty="0">
                <a:latin typeface="宋体" pitchFamily="2" charset="-122"/>
              </a:rPr>
              <a:t>指全球最大的、开放的，由众多网络相互连接而成的计算机网络，它由美国阿帕网（</a:t>
            </a:r>
            <a:r>
              <a:rPr lang="en-US" altLang="zh-CN" sz="2000" b="1" dirty="0" err="1">
                <a:latin typeface="宋体" pitchFamily="2" charset="-122"/>
              </a:rPr>
              <a:t>ARPAnet</a:t>
            </a:r>
            <a:r>
              <a:rPr lang="zh-CN" altLang="en-US" sz="2000" b="1" dirty="0">
                <a:latin typeface="宋体" pitchFamily="2" charset="-122"/>
              </a:rPr>
              <a:t>）发展而成，主要采用</a:t>
            </a:r>
            <a:r>
              <a:rPr lang="en-US" altLang="zh-CN" sz="2000" b="1" dirty="0">
                <a:latin typeface="宋体" pitchFamily="2" charset="-122"/>
              </a:rPr>
              <a:t>TCP/IP</a:t>
            </a:r>
            <a:r>
              <a:rPr lang="zh-CN" altLang="en-US" sz="2000" b="1" dirty="0">
                <a:latin typeface="宋体" pitchFamily="2" charset="-122"/>
              </a:rPr>
              <a:t>协议。</a:t>
            </a:r>
          </a:p>
          <a:p>
            <a:r>
              <a:rPr lang="zh-CN" altLang="en-US" sz="2400" b="1" dirty="0"/>
              <a:t>历史</a:t>
            </a:r>
          </a:p>
          <a:p>
            <a:pPr lvl="1"/>
            <a:r>
              <a:rPr lang="en-US" altLang="zh-CN" sz="2000" b="1" dirty="0">
                <a:latin typeface="宋体" pitchFamily="2" charset="-122"/>
              </a:rPr>
              <a:t>1969</a:t>
            </a:r>
            <a:r>
              <a:rPr lang="zh-CN" altLang="en-US" sz="2000" b="1" dirty="0">
                <a:latin typeface="宋体" pitchFamily="2" charset="-122"/>
              </a:rPr>
              <a:t>年起源于美国国防部</a:t>
            </a:r>
            <a:r>
              <a:rPr lang="zh-CN" altLang="en-US" sz="2000" b="1" dirty="0">
                <a:solidFill>
                  <a:srgbClr val="C00000"/>
                </a:solidFill>
                <a:latin typeface="宋体" pitchFamily="2" charset="-122"/>
              </a:rPr>
              <a:t>高级研究计划署</a:t>
            </a:r>
            <a:r>
              <a:rPr lang="zh-CN" altLang="en-US" sz="2000" b="1" dirty="0">
                <a:latin typeface="宋体" pitchFamily="2" charset="-122"/>
              </a:rPr>
              <a:t>的</a:t>
            </a:r>
            <a:r>
              <a:rPr lang="en-US" altLang="zh-CN" sz="2000" b="1" dirty="0" err="1">
                <a:latin typeface="宋体" pitchFamily="2" charset="-122"/>
                <a:hlinkClick r:id="rId3" action="ppaction://hlinksldjump"/>
              </a:rPr>
              <a:t>ARPAnet</a:t>
            </a:r>
            <a:endParaRPr lang="en-US" altLang="zh-CN" sz="2000" b="1" dirty="0">
              <a:latin typeface="宋体" pitchFamily="2" charset="-122"/>
            </a:endParaRPr>
          </a:p>
          <a:p>
            <a:pPr lvl="1"/>
            <a:r>
              <a:rPr lang="en-US" altLang="zh-CN" sz="2000" b="1" dirty="0">
                <a:latin typeface="宋体" pitchFamily="2" charset="-122"/>
              </a:rPr>
              <a:t>1979</a:t>
            </a:r>
            <a:r>
              <a:rPr lang="zh-CN" altLang="en-US" sz="2000" b="1" dirty="0">
                <a:latin typeface="宋体" pitchFamily="2" charset="-122"/>
              </a:rPr>
              <a:t>年，研究开发</a:t>
            </a:r>
            <a:r>
              <a:rPr lang="en-US" altLang="zh-CN" sz="2000" b="1" dirty="0">
                <a:latin typeface="宋体" pitchFamily="2" charset="-122"/>
              </a:rPr>
              <a:t>TCP/IP</a:t>
            </a:r>
            <a:r>
              <a:rPr lang="zh-CN" altLang="en-US" sz="2000" b="1" dirty="0">
                <a:latin typeface="宋体" pitchFamily="2" charset="-122"/>
              </a:rPr>
              <a:t>，</a:t>
            </a:r>
            <a:r>
              <a:rPr lang="en-US" altLang="zh-CN" sz="2000" b="1" dirty="0">
                <a:latin typeface="宋体" pitchFamily="2" charset="-122"/>
              </a:rPr>
              <a:t>80</a:t>
            </a:r>
            <a:r>
              <a:rPr lang="zh-CN" altLang="en-US" sz="2000" b="1" dirty="0">
                <a:latin typeface="宋体" pitchFamily="2" charset="-122"/>
              </a:rPr>
              <a:t>年代</a:t>
            </a:r>
            <a:r>
              <a:rPr lang="en-US" altLang="zh-CN" sz="2000" b="1" dirty="0">
                <a:latin typeface="宋体" pitchFamily="2" charset="-122"/>
              </a:rPr>
              <a:t>TCP/IP-》UNIX</a:t>
            </a:r>
          </a:p>
          <a:p>
            <a:pPr lvl="1"/>
            <a:r>
              <a:rPr lang="en-US" altLang="zh-CN" sz="2000" b="1" dirty="0">
                <a:latin typeface="宋体" pitchFamily="2" charset="-122"/>
              </a:rPr>
              <a:t>1985</a:t>
            </a:r>
            <a:r>
              <a:rPr lang="zh-CN" altLang="en-US" sz="2000" b="1" dirty="0">
                <a:latin typeface="宋体" pitchFamily="2" charset="-122"/>
              </a:rPr>
              <a:t>年，美国国家科学基金会</a:t>
            </a:r>
            <a:r>
              <a:rPr lang="en-US" altLang="zh-CN" sz="2000" b="1" dirty="0">
                <a:latin typeface="宋体" pitchFamily="2" charset="-122"/>
              </a:rPr>
              <a:t>NSF</a:t>
            </a:r>
            <a:r>
              <a:rPr lang="zh-CN" altLang="en-US" sz="2000" b="1" dirty="0">
                <a:latin typeface="宋体" pitchFamily="2" charset="-122"/>
              </a:rPr>
              <a:t>投入</a:t>
            </a:r>
            <a:r>
              <a:rPr lang="en-US" altLang="zh-CN" sz="2000" b="1" dirty="0">
                <a:latin typeface="宋体" pitchFamily="2" charset="-122"/>
              </a:rPr>
              <a:t>TCP/IP</a:t>
            </a:r>
            <a:r>
              <a:rPr lang="zh-CN" altLang="en-US" sz="2000" b="1" dirty="0">
                <a:latin typeface="宋体" pitchFamily="2" charset="-122"/>
              </a:rPr>
              <a:t>的研发，建成</a:t>
            </a:r>
            <a:r>
              <a:rPr lang="en-US" altLang="zh-CN" sz="2000" b="1" dirty="0" err="1">
                <a:latin typeface="宋体" pitchFamily="2" charset="-122"/>
                <a:hlinkClick r:id="rId4" action="ppaction://hlinksldjump"/>
              </a:rPr>
              <a:t>NSFNet</a:t>
            </a:r>
            <a:endParaRPr lang="en-US" altLang="zh-CN" sz="2000" b="1" dirty="0">
              <a:latin typeface="宋体" pitchFamily="2" charset="-122"/>
            </a:endParaRPr>
          </a:p>
          <a:p>
            <a:pPr lvl="1"/>
            <a:r>
              <a:rPr lang="en-US" altLang="zh-CN" sz="2000" b="1" dirty="0">
                <a:latin typeface="宋体" pitchFamily="2" charset="-122"/>
              </a:rPr>
              <a:t>90</a:t>
            </a:r>
            <a:r>
              <a:rPr lang="zh-CN" altLang="en-US" sz="2000" b="1" dirty="0">
                <a:latin typeface="宋体" pitchFamily="2" charset="-122"/>
              </a:rPr>
              <a:t>年代后，</a:t>
            </a:r>
            <a:r>
              <a:rPr lang="en-US" altLang="zh-CN" sz="2000" b="1" dirty="0">
                <a:latin typeface="宋体" pitchFamily="2" charset="-122"/>
              </a:rPr>
              <a:t>Internet</a:t>
            </a:r>
            <a:r>
              <a:rPr lang="zh-CN" altLang="en-US" sz="2000" b="1" dirty="0">
                <a:latin typeface="宋体" pitchFamily="2" charset="-122"/>
              </a:rPr>
              <a:t>飞速发展，入网的</a:t>
            </a:r>
            <a:r>
              <a:rPr lang="zh-CN" altLang="en-US" sz="2000" b="1" dirty="0">
                <a:latin typeface="宋体" pitchFamily="2" charset="-122"/>
                <a:hlinkClick r:id="rId5" action="ppaction://hlinksldjump"/>
              </a:rPr>
              <a:t>用户数</a:t>
            </a:r>
            <a:r>
              <a:rPr lang="zh-CN" altLang="en-US" sz="2000" b="1" dirty="0">
                <a:latin typeface="宋体" pitchFamily="2" charset="-122"/>
              </a:rPr>
              <a:t>呈指数增长</a:t>
            </a:r>
          </a:p>
          <a:p>
            <a:pPr lvl="1"/>
            <a:r>
              <a:rPr lang="en-US" altLang="zh-CN" sz="2000" b="1" dirty="0">
                <a:latin typeface="宋体" pitchFamily="2" charset="-122"/>
              </a:rPr>
              <a:t>93</a:t>
            </a:r>
            <a:r>
              <a:rPr lang="zh-CN" altLang="en-US" sz="2000" b="1" dirty="0">
                <a:latin typeface="宋体" pitchFamily="2" charset="-122"/>
              </a:rPr>
              <a:t>年美国政府提出建立信息高速公路（国家信息基础设施，</a:t>
            </a:r>
            <a:r>
              <a:rPr lang="en-US" altLang="zh-CN" sz="2000" b="1" dirty="0">
                <a:latin typeface="宋体" pitchFamily="2" charset="-122"/>
              </a:rPr>
              <a:t>NII</a:t>
            </a:r>
            <a:r>
              <a:rPr lang="zh-CN" altLang="en-US" sz="2000" b="1" dirty="0">
                <a:latin typeface="宋体" pitchFamily="2" charset="-122"/>
              </a:rPr>
              <a:t>，</a:t>
            </a:r>
            <a:r>
              <a:rPr lang="en-US" altLang="zh-CN" sz="2000" b="1" dirty="0">
                <a:latin typeface="宋体" pitchFamily="2" charset="-122"/>
              </a:rPr>
              <a:t>National Information Infrastructure</a:t>
            </a:r>
            <a:r>
              <a:rPr lang="zh-CN" altLang="en-US" sz="2000" b="1" dirty="0">
                <a:latin typeface="宋体" pitchFamily="2" charset="-122"/>
              </a:rPr>
              <a:t>），一个贯通全美各大学、研究机构、企业及家庭的全国性网络。之后， </a:t>
            </a:r>
            <a:r>
              <a:rPr lang="en-US" altLang="zh-CN" sz="2000" b="1" dirty="0">
                <a:latin typeface="宋体" pitchFamily="2" charset="-122"/>
              </a:rPr>
              <a:t>GII</a:t>
            </a:r>
            <a:r>
              <a:rPr lang="zh-CN" altLang="en-US" sz="2000" b="1" dirty="0">
                <a:latin typeface="宋体" pitchFamily="2" charset="-122"/>
              </a:rPr>
              <a:t>（</a:t>
            </a:r>
            <a:r>
              <a:rPr lang="en-US" altLang="zh-CN" sz="2000" b="1" dirty="0">
                <a:latin typeface="宋体" pitchFamily="2" charset="-122"/>
              </a:rPr>
              <a:t>Global Information Infrastructure</a:t>
            </a:r>
            <a:r>
              <a:rPr lang="zh-CN" altLang="en-US" sz="2000" b="1" dirty="0">
                <a:latin typeface="宋体" pitchFamily="2" charset="-122"/>
              </a:rPr>
              <a:t>）在全球掀起</a:t>
            </a:r>
          </a:p>
          <a:p>
            <a:pPr lvl="1"/>
            <a:r>
              <a:rPr lang="en-US" altLang="zh-CN" sz="2000" b="1" dirty="0">
                <a:latin typeface="宋体" pitchFamily="2" charset="-122"/>
              </a:rPr>
              <a:t>1997</a:t>
            </a:r>
            <a:r>
              <a:rPr lang="zh-CN" altLang="en-US" sz="2000" b="1" dirty="0">
                <a:latin typeface="宋体" pitchFamily="2" charset="-122"/>
              </a:rPr>
              <a:t>年</a:t>
            </a:r>
            <a:r>
              <a:rPr lang="en-US" altLang="zh-CN" sz="2000" b="1" dirty="0">
                <a:latin typeface="宋体" pitchFamily="2" charset="-122"/>
              </a:rPr>
              <a:t>7</a:t>
            </a:r>
            <a:r>
              <a:rPr lang="zh-CN" altLang="en-US" sz="2000" b="1" dirty="0">
                <a:latin typeface="宋体" pitchFamily="2" charset="-122"/>
              </a:rPr>
              <a:t>月，美国提出了</a:t>
            </a:r>
            <a:r>
              <a:rPr lang="en-US" altLang="zh-CN" sz="2000" b="1" dirty="0">
                <a:latin typeface="宋体" pitchFamily="2" charset="-122"/>
              </a:rPr>
              <a:t>NGI</a:t>
            </a:r>
            <a:r>
              <a:rPr lang="zh-CN" altLang="en-US" sz="2000" b="1" dirty="0">
                <a:latin typeface="宋体" pitchFamily="2" charset="-122"/>
              </a:rPr>
              <a:t>（</a:t>
            </a:r>
            <a:r>
              <a:rPr lang="en-US" altLang="zh-CN" sz="2000" b="1" dirty="0">
                <a:latin typeface="宋体" pitchFamily="2" charset="-122"/>
              </a:rPr>
              <a:t>Next Generation Internet</a:t>
            </a:r>
            <a:r>
              <a:rPr lang="zh-CN" altLang="en-US" sz="2000" b="1" dirty="0">
                <a:latin typeface="宋体" pitchFamily="2" charset="-122"/>
              </a:rPr>
              <a:t>）</a:t>
            </a:r>
          </a:p>
          <a:p>
            <a:pPr lvl="1"/>
            <a:r>
              <a:rPr lang="en-US" altLang="zh-CN" sz="2000" b="1" dirty="0">
                <a:latin typeface="宋体" pitchFamily="2" charset="-122"/>
              </a:rPr>
              <a:t>2005</a:t>
            </a:r>
            <a:r>
              <a:rPr lang="zh-CN" altLang="en-US" sz="2000" b="1" dirty="0">
                <a:latin typeface="宋体" pitchFamily="2" charset="-122"/>
              </a:rPr>
              <a:t>年美国</a:t>
            </a:r>
            <a:r>
              <a:rPr lang="en-US" altLang="zh-CN" sz="2000" b="1" dirty="0">
                <a:latin typeface="宋体" pitchFamily="2" charset="-122"/>
              </a:rPr>
              <a:t>NSF</a:t>
            </a:r>
            <a:r>
              <a:rPr lang="zh-CN" altLang="en-US" sz="2000" b="1" dirty="0">
                <a:latin typeface="宋体" pitchFamily="2" charset="-122"/>
              </a:rPr>
              <a:t>启动</a:t>
            </a:r>
            <a:r>
              <a:rPr lang="en-US" altLang="zh-CN" sz="2000" b="1" dirty="0">
                <a:latin typeface="宋体" pitchFamily="2" charset="-122"/>
              </a:rPr>
              <a:t>GENI</a:t>
            </a:r>
            <a:r>
              <a:rPr lang="zh-CN" altLang="en-US" sz="2000" b="1" dirty="0">
                <a:latin typeface="宋体" pitchFamily="2" charset="-122"/>
              </a:rPr>
              <a:t>（</a:t>
            </a:r>
            <a:r>
              <a:rPr lang="en-US" altLang="zh-CN" sz="2000" b="1" dirty="0">
                <a:latin typeface="宋体" pitchFamily="2" charset="-122"/>
              </a:rPr>
              <a:t>Global Environment for Networking Innovation</a:t>
            </a:r>
            <a:r>
              <a:rPr lang="zh-CN" altLang="en-US" sz="2000" b="1" dirty="0">
                <a:latin typeface="宋体" pitchFamily="2" charset="-122"/>
              </a:rPr>
              <a:t>）和</a:t>
            </a:r>
            <a:r>
              <a:rPr lang="en-US" altLang="zh-CN" sz="2000" b="1" dirty="0">
                <a:latin typeface="宋体" pitchFamily="2" charset="-122"/>
              </a:rPr>
              <a:t>FIND (Future </a:t>
            </a:r>
            <a:r>
              <a:rPr lang="en-US" altLang="zh-CN" sz="2000" b="1" dirty="0" err="1">
                <a:latin typeface="宋体" pitchFamily="2" charset="-122"/>
              </a:rPr>
              <a:t>INternet</a:t>
            </a:r>
            <a:r>
              <a:rPr lang="en-US" altLang="zh-CN" sz="2000" b="1" dirty="0">
                <a:latin typeface="宋体" pitchFamily="2" charset="-122"/>
              </a:rPr>
              <a:t> Design)</a:t>
            </a:r>
          </a:p>
          <a:p>
            <a:pPr lvl="1"/>
            <a:r>
              <a:rPr lang="en-US" altLang="zh-CN" sz="2000" b="1" dirty="0">
                <a:latin typeface="宋体" pitchFamily="2" charset="-122"/>
              </a:rPr>
              <a:t>2005</a:t>
            </a:r>
            <a:r>
              <a:rPr lang="zh-CN" altLang="en-US" sz="2000" b="1" dirty="0">
                <a:latin typeface="宋体" pitchFamily="2" charset="-122"/>
              </a:rPr>
              <a:t>年</a:t>
            </a:r>
            <a:r>
              <a:rPr lang="zh-CN" altLang="en-US" sz="2000" b="1" dirty="0"/>
              <a:t>国际电联的报告上提出了物联网概念（ </a:t>
            </a:r>
            <a:r>
              <a:rPr lang="en-US" altLang="zh-CN" sz="2000" b="1" dirty="0"/>
              <a:t>Internet of Things </a:t>
            </a:r>
            <a:r>
              <a:rPr lang="zh-CN" altLang="en-US" sz="2000" b="1"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Internet</a:t>
            </a:r>
            <a:r>
              <a:rPr lang="zh-CN" altLang="en-US" sz="3600" dirty="0"/>
              <a:t>技术及应用的发展历程</a:t>
            </a:r>
            <a:r>
              <a:rPr lang="zh-CN" altLang="en-US" dirty="0"/>
              <a:t>（</a:t>
            </a:r>
            <a:r>
              <a:rPr lang="en-US" altLang="zh-CN" dirty="0"/>
              <a:t>1</a:t>
            </a:r>
            <a:r>
              <a:rPr lang="zh-CN" altLang="en-US" dirty="0"/>
              <a:t>）</a:t>
            </a:r>
          </a:p>
        </p:txBody>
      </p:sp>
      <p:sp>
        <p:nvSpPr>
          <p:cNvPr id="4" name="灯片编号占位符 3"/>
          <p:cNvSpPr>
            <a:spLocks noGrp="1"/>
          </p:cNvSpPr>
          <p:nvPr>
            <p:ph type="sldNum" sz="quarter" idx="12"/>
          </p:nvPr>
        </p:nvSpPr>
        <p:spPr/>
        <p:txBody>
          <a:bodyPr/>
          <a:lstStyle/>
          <a:p>
            <a:fld id="{06F34620-8A1D-4A00-8E8C-139D939144F4}" type="slidenum">
              <a:rPr lang="en-US" altLang="zh-CN" smtClean="0"/>
              <a:pPr/>
              <a:t>14</a:t>
            </a:fld>
            <a:endParaRPr lang="en-US" altLang="zh-CN"/>
          </a:p>
        </p:txBody>
      </p:sp>
      <p:sp>
        <p:nvSpPr>
          <p:cNvPr id="6" name="右箭头 5"/>
          <p:cNvSpPr/>
          <p:nvPr/>
        </p:nvSpPr>
        <p:spPr>
          <a:xfrm>
            <a:off x="428596" y="3429000"/>
            <a:ext cx="8358246" cy="785818"/>
          </a:xfrm>
          <a:prstGeom prst="rightArrow">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21441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0" name="椭圆 9"/>
          <p:cNvSpPr/>
          <p:nvPr/>
        </p:nvSpPr>
        <p:spPr>
          <a:xfrm>
            <a:off x="2000232"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1" name="椭圆 10"/>
          <p:cNvSpPr/>
          <p:nvPr/>
        </p:nvSpPr>
        <p:spPr>
          <a:xfrm>
            <a:off x="2857488"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2" name="椭圆 11"/>
          <p:cNvSpPr/>
          <p:nvPr/>
        </p:nvSpPr>
        <p:spPr>
          <a:xfrm>
            <a:off x="3643306"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椭圆 12"/>
          <p:cNvSpPr/>
          <p:nvPr/>
        </p:nvSpPr>
        <p:spPr>
          <a:xfrm>
            <a:off x="5214942"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4" name="线形标注 1 13"/>
          <p:cNvSpPr/>
          <p:nvPr/>
        </p:nvSpPr>
        <p:spPr>
          <a:xfrm>
            <a:off x="285720" y="2214554"/>
            <a:ext cx="1357322"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1969</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err="1">
                <a:solidFill>
                  <a:schemeClr val="tx1"/>
                </a:solidFill>
                <a:latin typeface="+mn-ea"/>
              </a:rPr>
              <a:t>ARPAnet</a:t>
            </a:r>
            <a:r>
              <a:rPr lang="zh-CN" altLang="en-US" sz="1600" dirty="0">
                <a:solidFill>
                  <a:schemeClr val="tx1"/>
                </a:solidFill>
                <a:latin typeface="+mn-ea"/>
              </a:rPr>
              <a:t>诞生</a:t>
            </a:r>
          </a:p>
        </p:txBody>
      </p:sp>
      <p:sp>
        <p:nvSpPr>
          <p:cNvPr id="15" name="线形标注 1 14"/>
          <p:cNvSpPr/>
          <p:nvPr/>
        </p:nvSpPr>
        <p:spPr>
          <a:xfrm>
            <a:off x="357158" y="5143512"/>
            <a:ext cx="1714512" cy="571504"/>
          </a:xfrm>
          <a:prstGeom prst="borderCallout1">
            <a:avLst>
              <a:gd name="adj1" fmla="val -34333"/>
              <a:gd name="adj2" fmla="val 56002"/>
              <a:gd name="adj3" fmla="val -186290"/>
              <a:gd name="adj4" fmla="val 5666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1971</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开发出电子邮件</a:t>
            </a:r>
          </a:p>
        </p:txBody>
      </p:sp>
      <p:sp>
        <p:nvSpPr>
          <p:cNvPr id="16" name="线形标注 1 15"/>
          <p:cNvSpPr/>
          <p:nvPr/>
        </p:nvSpPr>
        <p:spPr>
          <a:xfrm>
            <a:off x="1785918" y="2214554"/>
            <a:ext cx="1357322"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1974</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TCP/IP</a:t>
            </a:r>
            <a:r>
              <a:rPr lang="zh-CN" altLang="en-US" sz="1600" dirty="0">
                <a:solidFill>
                  <a:schemeClr val="tx1"/>
                </a:solidFill>
                <a:latin typeface="+mn-ea"/>
              </a:rPr>
              <a:t>诞生</a:t>
            </a:r>
          </a:p>
        </p:txBody>
      </p:sp>
      <p:sp>
        <p:nvSpPr>
          <p:cNvPr id="17" name="线形标注 1 16"/>
          <p:cNvSpPr/>
          <p:nvPr/>
        </p:nvSpPr>
        <p:spPr>
          <a:xfrm>
            <a:off x="2285984" y="4714884"/>
            <a:ext cx="1714512" cy="1000132"/>
          </a:xfrm>
          <a:prstGeom prst="borderCallout1">
            <a:avLst>
              <a:gd name="adj1" fmla="val -5560"/>
              <a:gd name="adj2" fmla="val 40316"/>
              <a:gd name="adj3" fmla="val -68509"/>
              <a:gd name="adj4" fmla="val 4034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1978</a:t>
            </a:r>
            <a:r>
              <a:rPr lang="zh-CN" altLang="en-US" sz="1600" dirty="0">
                <a:solidFill>
                  <a:schemeClr val="tx1"/>
                </a:solidFill>
                <a:latin typeface="+mn-ea"/>
              </a:rPr>
              <a:t>年，</a:t>
            </a:r>
            <a:r>
              <a:rPr lang="en-US" altLang="zh-CN" sz="1600" dirty="0">
                <a:solidFill>
                  <a:schemeClr val="tx1"/>
                </a:solidFill>
                <a:latin typeface="+mn-ea"/>
              </a:rPr>
              <a:t>BBS</a:t>
            </a:r>
          </a:p>
          <a:p>
            <a:pPr algn="ctr"/>
            <a:r>
              <a:rPr lang="en-US" altLang="zh-CN" sz="1600" dirty="0">
                <a:solidFill>
                  <a:schemeClr val="tx1"/>
                </a:solidFill>
                <a:latin typeface="+mn-ea"/>
              </a:rPr>
              <a:t>1979</a:t>
            </a:r>
            <a:r>
              <a:rPr lang="zh-CN" altLang="en-US" sz="1600" dirty="0">
                <a:solidFill>
                  <a:schemeClr val="tx1"/>
                </a:solidFill>
                <a:latin typeface="+mn-ea"/>
              </a:rPr>
              <a:t>年，新闻组</a:t>
            </a:r>
            <a:endParaRPr lang="en-US" altLang="zh-CN" sz="1600" dirty="0">
              <a:solidFill>
                <a:schemeClr val="tx1"/>
              </a:solidFill>
              <a:latin typeface="+mn-ea"/>
            </a:endParaRPr>
          </a:p>
          <a:p>
            <a:pPr algn="ctr"/>
            <a:r>
              <a:rPr lang="en-US" altLang="zh-CN" sz="1600" dirty="0">
                <a:solidFill>
                  <a:schemeClr val="tx1"/>
                </a:solidFill>
                <a:latin typeface="+mn-ea"/>
              </a:rPr>
              <a:t>1982</a:t>
            </a:r>
            <a:r>
              <a:rPr lang="zh-CN" altLang="en-US" sz="1600" dirty="0">
                <a:solidFill>
                  <a:schemeClr val="tx1"/>
                </a:solidFill>
                <a:latin typeface="+mn-ea"/>
              </a:rPr>
              <a:t>年，第一个表情 </a:t>
            </a:r>
            <a:r>
              <a:rPr lang="en-US" altLang="zh-CN" sz="1600" dirty="0">
                <a:solidFill>
                  <a:schemeClr val="tx1"/>
                </a:solidFill>
                <a:latin typeface="+mn-ea"/>
              </a:rPr>
              <a:t>:-</a:t>
            </a:r>
            <a:r>
              <a:rPr lang="zh-CN" altLang="en-US" sz="1600" dirty="0">
                <a:solidFill>
                  <a:schemeClr val="tx1"/>
                </a:solidFill>
                <a:latin typeface="+mn-ea"/>
              </a:rPr>
              <a:t>）诞生</a:t>
            </a:r>
            <a:endParaRPr lang="en-US" altLang="zh-CN" sz="1600" dirty="0">
              <a:solidFill>
                <a:schemeClr val="tx1"/>
              </a:solidFill>
              <a:latin typeface="+mn-ea"/>
            </a:endParaRPr>
          </a:p>
        </p:txBody>
      </p:sp>
      <p:sp>
        <p:nvSpPr>
          <p:cNvPr id="18" name="线形标注 1 17"/>
          <p:cNvSpPr/>
          <p:nvPr/>
        </p:nvSpPr>
        <p:spPr>
          <a:xfrm>
            <a:off x="3428992" y="2214554"/>
            <a:ext cx="928694" cy="642942"/>
          </a:xfrm>
          <a:prstGeom prst="borderCallout1">
            <a:avLst>
              <a:gd name="adj1" fmla="val 112211"/>
              <a:gd name="adj2" fmla="val 34459"/>
              <a:gd name="adj3" fmla="val 217576"/>
              <a:gd name="adj4" fmla="val 3556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1984</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DNS</a:t>
            </a:r>
            <a:r>
              <a:rPr lang="zh-CN" altLang="en-US" sz="1600" dirty="0">
                <a:solidFill>
                  <a:schemeClr val="tx1"/>
                </a:solidFill>
                <a:latin typeface="+mn-ea"/>
              </a:rPr>
              <a:t>诞生</a:t>
            </a:r>
          </a:p>
        </p:txBody>
      </p:sp>
      <p:sp>
        <p:nvSpPr>
          <p:cNvPr id="19" name="椭圆 18"/>
          <p:cNvSpPr/>
          <p:nvPr/>
        </p:nvSpPr>
        <p:spPr>
          <a:xfrm>
            <a:off x="728664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椭圆 19"/>
          <p:cNvSpPr/>
          <p:nvPr/>
        </p:nvSpPr>
        <p:spPr>
          <a:xfrm>
            <a:off x="657226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1" name="椭圆 20"/>
          <p:cNvSpPr/>
          <p:nvPr/>
        </p:nvSpPr>
        <p:spPr>
          <a:xfrm>
            <a:off x="585788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23" name="直接箭头连接符 22"/>
          <p:cNvCxnSpPr/>
          <p:nvPr/>
        </p:nvCxnSpPr>
        <p:spPr>
          <a:xfrm>
            <a:off x="428596" y="6143644"/>
            <a:ext cx="4357718" cy="1588"/>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78563" y="6179363"/>
            <a:ext cx="500066"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537075" y="6178569"/>
            <a:ext cx="500066"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71604" y="6215082"/>
            <a:ext cx="1785950" cy="338554"/>
          </a:xfrm>
          <a:prstGeom prst="rect">
            <a:avLst/>
          </a:prstGeom>
          <a:noFill/>
        </p:spPr>
        <p:txBody>
          <a:bodyPr wrap="square" rtlCol="0">
            <a:spAutoFit/>
          </a:bodyPr>
          <a:lstStyle/>
          <a:p>
            <a:pPr algn="ctr"/>
            <a:r>
              <a:rPr lang="zh-CN" altLang="en-US" sz="1600" dirty="0"/>
              <a:t>婴儿期</a:t>
            </a:r>
          </a:p>
        </p:txBody>
      </p:sp>
      <p:cxnSp>
        <p:nvCxnSpPr>
          <p:cNvPr id="28" name="直接箭头连接符 27"/>
          <p:cNvCxnSpPr/>
          <p:nvPr/>
        </p:nvCxnSpPr>
        <p:spPr>
          <a:xfrm>
            <a:off x="4786314" y="6143644"/>
            <a:ext cx="3857684" cy="1588"/>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15008" y="6215082"/>
            <a:ext cx="1785950" cy="338554"/>
          </a:xfrm>
          <a:prstGeom prst="rect">
            <a:avLst/>
          </a:prstGeom>
          <a:noFill/>
        </p:spPr>
        <p:txBody>
          <a:bodyPr wrap="square" rtlCol="0">
            <a:spAutoFit/>
          </a:bodyPr>
          <a:lstStyle/>
          <a:p>
            <a:pPr algn="ctr"/>
            <a:r>
              <a:rPr lang="zh-CN" altLang="en-US" sz="1600" dirty="0"/>
              <a:t>成长期</a:t>
            </a:r>
          </a:p>
        </p:txBody>
      </p:sp>
      <p:sp>
        <p:nvSpPr>
          <p:cNvPr id="31" name="线形标注 1 30"/>
          <p:cNvSpPr/>
          <p:nvPr/>
        </p:nvSpPr>
        <p:spPr>
          <a:xfrm>
            <a:off x="5715008" y="2214554"/>
            <a:ext cx="1071570"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1989</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WWW</a:t>
            </a:r>
            <a:r>
              <a:rPr lang="zh-CN" altLang="en-US" sz="1600" dirty="0">
                <a:solidFill>
                  <a:schemeClr val="tx1"/>
                </a:solidFill>
                <a:latin typeface="+mn-ea"/>
              </a:rPr>
              <a:t>推出</a:t>
            </a:r>
          </a:p>
        </p:txBody>
      </p:sp>
      <p:sp>
        <p:nvSpPr>
          <p:cNvPr id="32" name="线形标注 1 31"/>
          <p:cNvSpPr/>
          <p:nvPr/>
        </p:nvSpPr>
        <p:spPr>
          <a:xfrm>
            <a:off x="4714876" y="4857760"/>
            <a:ext cx="1214446" cy="857256"/>
          </a:xfrm>
          <a:prstGeom prst="borderCallout1">
            <a:avLst>
              <a:gd name="adj1" fmla="val -19797"/>
              <a:gd name="adj2" fmla="val 49617"/>
              <a:gd name="adj3" fmla="val -93638"/>
              <a:gd name="adj4" fmla="val 4913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1988</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首次出现</a:t>
            </a:r>
            <a:endParaRPr lang="en-US" altLang="zh-CN" sz="1600" dirty="0">
              <a:solidFill>
                <a:schemeClr val="tx1"/>
              </a:solidFill>
              <a:latin typeface="+mn-ea"/>
            </a:endParaRPr>
          </a:p>
          <a:p>
            <a:pPr algn="ctr"/>
            <a:r>
              <a:rPr lang="zh-CN" altLang="en-US" sz="1600" dirty="0">
                <a:solidFill>
                  <a:schemeClr val="tx1"/>
                </a:solidFill>
                <a:latin typeface="+mn-ea"/>
              </a:rPr>
              <a:t>蠕虫攻击</a:t>
            </a:r>
          </a:p>
        </p:txBody>
      </p:sp>
      <p:sp>
        <p:nvSpPr>
          <p:cNvPr id="29" name="线形标注 1 28"/>
          <p:cNvSpPr/>
          <p:nvPr/>
        </p:nvSpPr>
        <p:spPr>
          <a:xfrm>
            <a:off x="6143636" y="4643446"/>
            <a:ext cx="1214446" cy="1071570"/>
          </a:xfrm>
          <a:prstGeom prst="borderCallout1">
            <a:avLst>
              <a:gd name="adj1" fmla="val -8983"/>
              <a:gd name="adj2" fmla="val 42715"/>
              <a:gd name="adj3" fmla="val -53105"/>
              <a:gd name="adj4" fmla="val 428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1993</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第一个图形化浏览器</a:t>
            </a:r>
            <a:r>
              <a:rPr lang="en-US" altLang="zh-CN" sz="1600" dirty="0">
                <a:solidFill>
                  <a:schemeClr val="tx1"/>
                </a:solidFill>
                <a:latin typeface="+mn-ea"/>
              </a:rPr>
              <a:t>Mosaic</a:t>
            </a:r>
            <a:endParaRPr lang="zh-CN" altLang="en-US" sz="1600" dirty="0">
              <a:solidFill>
                <a:schemeClr val="tx1"/>
              </a:solidFill>
              <a:latin typeface="+mn-ea"/>
            </a:endParaRPr>
          </a:p>
        </p:txBody>
      </p:sp>
      <p:sp>
        <p:nvSpPr>
          <p:cNvPr id="33" name="线形标注 1 32"/>
          <p:cNvSpPr/>
          <p:nvPr/>
        </p:nvSpPr>
        <p:spPr>
          <a:xfrm>
            <a:off x="7072330" y="2214554"/>
            <a:ext cx="1357322"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1995</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400" dirty="0">
                <a:solidFill>
                  <a:schemeClr val="tx1"/>
                </a:solidFill>
                <a:latin typeface="+mn-ea"/>
              </a:rPr>
              <a:t>互联网开始</a:t>
            </a:r>
            <a:endParaRPr lang="en-US" altLang="zh-CN" sz="1400" dirty="0">
              <a:solidFill>
                <a:schemeClr val="tx1"/>
              </a:solidFill>
              <a:latin typeface="+mn-ea"/>
            </a:endParaRPr>
          </a:p>
          <a:p>
            <a:pPr algn="ctr"/>
            <a:r>
              <a:rPr lang="zh-CN" altLang="en-US" sz="1400" dirty="0">
                <a:solidFill>
                  <a:schemeClr val="tx1"/>
                </a:solidFill>
                <a:latin typeface="+mn-ea"/>
              </a:rPr>
              <a:t>商业化</a:t>
            </a:r>
          </a:p>
        </p:txBody>
      </p:sp>
      <p:sp>
        <p:nvSpPr>
          <p:cNvPr id="34" name="椭圆 33"/>
          <p:cNvSpPr/>
          <p:nvPr/>
        </p:nvSpPr>
        <p:spPr>
          <a:xfrm>
            <a:off x="800102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5" name="线形标注 1 34"/>
          <p:cNvSpPr/>
          <p:nvPr/>
        </p:nvSpPr>
        <p:spPr>
          <a:xfrm>
            <a:off x="7572396" y="4857760"/>
            <a:ext cx="1214446" cy="857256"/>
          </a:xfrm>
          <a:prstGeom prst="borderCallout1">
            <a:avLst>
              <a:gd name="adj1" fmla="val -12686"/>
              <a:gd name="adj2" fmla="val 44597"/>
              <a:gd name="adj3" fmla="val -90918"/>
              <a:gd name="adj4" fmla="val 4337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1998</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Google</a:t>
            </a:r>
            <a:r>
              <a:rPr lang="zh-CN" altLang="en-US" sz="1600" dirty="0">
                <a:solidFill>
                  <a:schemeClr val="tx1"/>
                </a:solidFill>
                <a:latin typeface="+mn-ea"/>
              </a:rPr>
              <a:t>上线</a:t>
            </a:r>
          </a:p>
        </p:txBody>
      </p:sp>
      <p:sp>
        <p:nvSpPr>
          <p:cNvPr id="38" name="线形标注 1 37"/>
          <p:cNvSpPr/>
          <p:nvPr/>
        </p:nvSpPr>
        <p:spPr>
          <a:xfrm>
            <a:off x="4500562" y="2214554"/>
            <a:ext cx="1143008"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1985</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400" dirty="0" err="1">
                <a:solidFill>
                  <a:schemeClr val="tx1"/>
                </a:solidFill>
                <a:latin typeface="+mn-ea"/>
              </a:rPr>
              <a:t>NSFnet</a:t>
            </a:r>
            <a:r>
              <a:rPr lang="zh-CN" altLang="en-US" sz="1400" dirty="0">
                <a:solidFill>
                  <a:schemeClr val="tx1"/>
                </a:solidFill>
                <a:latin typeface="+mn-ea"/>
              </a:rPr>
              <a:t>诞生</a:t>
            </a:r>
          </a:p>
        </p:txBody>
      </p:sp>
      <p:sp>
        <p:nvSpPr>
          <p:cNvPr id="39" name="椭圆 38"/>
          <p:cNvSpPr/>
          <p:nvPr/>
        </p:nvSpPr>
        <p:spPr>
          <a:xfrm>
            <a:off x="50003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39"/>
          <p:cNvSpPr/>
          <p:nvPr/>
        </p:nvSpPr>
        <p:spPr>
          <a:xfrm>
            <a:off x="4643438"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14313"/>
            <a:ext cx="8044383" cy="1462087"/>
          </a:xfrm>
        </p:spPr>
        <p:txBody>
          <a:bodyPr/>
          <a:lstStyle/>
          <a:p>
            <a:r>
              <a:rPr lang="en-US" altLang="zh-CN" sz="4000" dirty="0"/>
              <a:t>Internet</a:t>
            </a:r>
            <a:r>
              <a:rPr lang="zh-CN" altLang="en-US" sz="4000" dirty="0"/>
              <a:t>技术及应用的发展历程（</a:t>
            </a:r>
            <a:r>
              <a:rPr lang="en-US" altLang="zh-CN" sz="4000" dirty="0"/>
              <a:t>2</a:t>
            </a:r>
            <a:r>
              <a:rPr lang="zh-CN" altLang="en-US" sz="4000" dirty="0"/>
              <a:t>）</a:t>
            </a:r>
          </a:p>
        </p:txBody>
      </p:sp>
      <p:sp>
        <p:nvSpPr>
          <p:cNvPr id="4" name="灯片编号占位符 3"/>
          <p:cNvSpPr>
            <a:spLocks noGrp="1"/>
          </p:cNvSpPr>
          <p:nvPr>
            <p:ph type="sldNum" sz="quarter" idx="12"/>
          </p:nvPr>
        </p:nvSpPr>
        <p:spPr/>
        <p:txBody>
          <a:bodyPr/>
          <a:lstStyle/>
          <a:p>
            <a:fld id="{06F34620-8A1D-4A00-8E8C-139D939144F4}" type="slidenum">
              <a:rPr lang="en-US" altLang="zh-CN" smtClean="0"/>
              <a:pPr/>
              <a:t>15</a:t>
            </a:fld>
            <a:endParaRPr lang="en-US" altLang="zh-CN" dirty="0"/>
          </a:p>
        </p:txBody>
      </p:sp>
      <p:sp>
        <p:nvSpPr>
          <p:cNvPr id="6" name="右箭头 5"/>
          <p:cNvSpPr/>
          <p:nvPr/>
        </p:nvSpPr>
        <p:spPr>
          <a:xfrm>
            <a:off x="428596" y="3571876"/>
            <a:ext cx="8358246" cy="500066"/>
          </a:xfrm>
          <a:prstGeom prst="rightArrow">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00034"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9" name="椭圆 8"/>
          <p:cNvSpPr/>
          <p:nvPr/>
        </p:nvSpPr>
        <p:spPr>
          <a:xfrm>
            <a:off x="1643042"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1" name="椭圆 10"/>
          <p:cNvSpPr/>
          <p:nvPr/>
        </p:nvSpPr>
        <p:spPr>
          <a:xfrm>
            <a:off x="2857488"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椭圆 12"/>
          <p:cNvSpPr/>
          <p:nvPr/>
        </p:nvSpPr>
        <p:spPr>
          <a:xfrm>
            <a:off x="4214810"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4" name="线形标注 1 13"/>
          <p:cNvSpPr/>
          <p:nvPr/>
        </p:nvSpPr>
        <p:spPr>
          <a:xfrm>
            <a:off x="285720" y="2214554"/>
            <a:ext cx="1643074" cy="785818"/>
          </a:xfrm>
          <a:prstGeom prst="borderCallout1">
            <a:avLst>
              <a:gd name="adj1" fmla="val 115399"/>
              <a:gd name="adj2" fmla="val 19209"/>
              <a:gd name="adj3" fmla="val 168293"/>
              <a:gd name="adj4" fmla="val 1949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2003</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网络电话（</a:t>
            </a:r>
            <a:r>
              <a:rPr lang="en-US" altLang="zh-CN" sz="1600" dirty="0">
                <a:solidFill>
                  <a:schemeClr val="tx1"/>
                </a:solidFill>
                <a:latin typeface="+mn-ea"/>
              </a:rPr>
              <a:t>VoIP)</a:t>
            </a:r>
            <a:r>
              <a:rPr lang="zh-CN" altLang="en-US" sz="1600" dirty="0">
                <a:solidFill>
                  <a:schemeClr val="tx1"/>
                </a:solidFill>
                <a:latin typeface="+mn-ea"/>
              </a:rPr>
              <a:t>成为主流</a:t>
            </a:r>
          </a:p>
        </p:txBody>
      </p:sp>
      <p:sp>
        <p:nvSpPr>
          <p:cNvPr id="17" name="线形标注 1 16"/>
          <p:cNvSpPr/>
          <p:nvPr/>
        </p:nvSpPr>
        <p:spPr>
          <a:xfrm>
            <a:off x="928662" y="4786322"/>
            <a:ext cx="1928826" cy="1000132"/>
          </a:xfrm>
          <a:prstGeom prst="borderCallout1">
            <a:avLst>
              <a:gd name="adj1" fmla="val -5560"/>
              <a:gd name="adj2" fmla="val 40316"/>
              <a:gd name="adj3" fmla="val -68509"/>
              <a:gd name="adj4" fmla="val 4034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2005</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a:solidFill>
                  <a:schemeClr val="tx1"/>
                </a:solidFill>
                <a:latin typeface="+mn-ea"/>
              </a:rPr>
              <a:t>YouTube</a:t>
            </a:r>
            <a:r>
              <a:rPr lang="zh-CN" altLang="en-US" sz="1600" dirty="0">
                <a:solidFill>
                  <a:schemeClr val="tx1"/>
                </a:solidFill>
                <a:latin typeface="+mn-ea"/>
              </a:rPr>
              <a:t>上线，大众开始分享视频流</a:t>
            </a:r>
            <a:endParaRPr lang="en-US" altLang="zh-CN" sz="1600" dirty="0">
              <a:solidFill>
                <a:schemeClr val="tx1"/>
              </a:solidFill>
              <a:latin typeface="+mn-ea"/>
            </a:endParaRPr>
          </a:p>
          <a:p>
            <a:pPr algn="ctr"/>
            <a:endParaRPr lang="en-US" altLang="zh-CN" sz="1600" dirty="0">
              <a:solidFill>
                <a:schemeClr val="tx1"/>
              </a:solidFill>
              <a:latin typeface="+mn-ea"/>
            </a:endParaRPr>
          </a:p>
        </p:txBody>
      </p:sp>
      <p:sp>
        <p:nvSpPr>
          <p:cNvPr id="18" name="线形标注 1 17"/>
          <p:cNvSpPr/>
          <p:nvPr/>
        </p:nvSpPr>
        <p:spPr>
          <a:xfrm>
            <a:off x="2643174" y="2285992"/>
            <a:ext cx="1428760" cy="642942"/>
          </a:xfrm>
          <a:prstGeom prst="borderCallout1">
            <a:avLst>
              <a:gd name="adj1" fmla="val 118137"/>
              <a:gd name="adj2" fmla="val 23792"/>
              <a:gd name="adj3" fmla="val 217576"/>
              <a:gd name="adj4" fmla="val 240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2007</a:t>
            </a:r>
            <a:r>
              <a:rPr lang="zh-CN" altLang="en-US" sz="1600" dirty="0">
                <a:solidFill>
                  <a:schemeClr val="tx1"/>
                </a:solidFill>
                <a:latin typeface="+mn-ea"/>
              </a:rPr>
              <a:t>年</a:t>
            </a:r>
            <a:endParaRPr lang="en-US" altLang="zh-CN" sz="1600" dirty="0">
              <a:solidFill>
                <a:schemeClr val="tx1"/>
              </a:solidFill>
              <a:latin typeface="+mn-ea"/>
            </a:endParaRPr>
          </a:p>
          <a:p>
            <a:pPr algn="ctr"/>
            <a:r>
              <a:rPr lang="zh-CN" altLang="en-US" sz="1600" dirty="0">
                <a:solidFill>
                  <a:schemeClr val="tx1"/>
                </a:solidFill>
                <a:latin typeface="+mn-ea"/>
              </a:rPr>
              <a:t>网络电视推出</a:t>
            </a:r>
          </a:p>
        </p:txBody>
      </p:sp>
      <p:sp>
        <p:nvSpPr>
          <p:cNvPr id="19" name="椭圆 18"/>
          <p:cNvSpPr/>
          <p:nvPr/>
        </p:nvSpPr>
        <p:spPr>
          <a:xfrm>
            <a:off x="6429388" y="371475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23" name="直接箭头连接符 22"/>
          <p:cNvCxnSpPr/>
          <p:nvPr/>
        </p:nvCxnSpPr>
        <p:spPr>
          <a:xfrm>
            <a:off x="428596" y="6143644"/>
            <a:ext cx="4357718" cy="1588"/>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78563" y="6179363"/>
            <a:ext cx="500066"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537075" y="6178569"/>
            <a:ext cx="500066"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71604" y="6215082"/>
            <a:ext cx="1785950" cy="338554"/>
          </a:xfrm>
          <a:prstGeom prst="rect">
            <a:avLst/>
          </a:prstGeom>
          <a:noFill/>
        </p:spPr>
        <p:txBody>
          <a:bodyPr wrap="square" rtlCol="0">
            <a:spAutoFit/>
          </a:bodyPr>
          <a:lstStyle/>
          <a:p>
            <a:pPr algn="ctr"/>
            <a:r>
              <a:rPr lang="zh-CN" altLang="en-US" sz="1600" dirty="0"/>
              <a:t>成熟期</a:t>
            </a:r>
          </a:p>
        </p:txBody>
      </p:sp>
      <p:cxnSp>
        <p:nvCxnSpPr>
          <p:cNvPr id="28" name="直接箭头连接符 27"/>
          <p:cNvCxnSpPr/>
          <p:nvPr/>
        </p:nvCxnSpPr>
        <p:spPr>
          <a:xfrm>
            <a:off x="4786314" y="6143644"/>
            <a:ext cx="3857684" cy="1588"/>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15008" y="6215082"/>
            <a:ext cx="1785950" cy="338554"/>
          </a:xfrm>
          <a:prstGeom prst="rect">
            <a:avLst/>
          </a:prstGeom>
          <a:noFill/>
        </p:spPr>
        <p:txBody>
          <a:bodyPr wrap="square" rtlCol="0">
            <a:spAutoFit/>
          </a:bodyPr>
          <a:lstStyle/>
          <a:p>
            <a:pPr algn="ctr"/>
            <a:r>
              <a:rPr lang="en-US" altLang="zh-CN" sz="1600" dirty="0"/>
              <a:t>xx</a:t>
            </a:r>
            <a:r>
              <a:rPr lang="zh-CN" altLang="en-US" sz="1600" dirty="0"/>
              <a:t>期</a:t>
            </a:r>
          </a:p>
        </p:txBody>
      </p:sp>
      <p:sp>
        <p:nvSpPr>
          <p:cNvPr id="32" name="线形标注 1 31"/>
          <p:cNvSpPr/>
          <p:nvPr/>
        </p:nvSpPr>
        <p:spPr>
          <a:xfrm>
            <a:off x="3500430" y="4714884"/>
            <a:ext cx="2286016" cy="1000132"/>
          </a:xfrm>
          <a:prstGeom prst="borderCallout1">
            <a:avLst>
              <a:gd name="adj1" fmla="val -14792"/>
              <a:gd name="adj2" fmla="val 37695"/>
              <a:gd name="adj3" fmla="val -76756"/>
              <a:gd name="adj4" fmla="val 372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solidFill>
                  <a:schemeClr val="tx1"/>
                </a:solidFill>
                <a:latin typeface="+mn-ea"/>
              </a:rPr>
              <a:t>2007</a:t>
            </a:r>
            <a:r>
              <a:rPr lang="zh-CN" altLang="en-US" sz="1600" dirty="0">
                <a:solidFill>
                  <a:schemeClr val="tx1"/>
                </a:solidFill>
                <a:latin typeface="+mn-ea"/>
              </a:rPr>
              <a:t>年</a:t>
            </a:r>
            <a:endParaRPr lang="en-US" altLang="zh-CN" sz="1600" dirty="0">
              <a:solidFill>
                <a:schemeClr val="tx1"/>
              </a:solidFill>
              <a:latin typeface="+mn-ea"/>
            </a:endParaRPr>
          </a:p>
          <a:p>
            <a:pPr algn="ctr"/>
            <a:r>
              <a:rPr lang="en-US" altLang="zh-CN" sz="1600" dirty="0" err="1">
                <a:solidFill>
                  <a:schemeClr val="tx1"/>
                </a:solidFill>
                <a:latin typeface="+mn-ea"/>
              </a:rPr>
              <a:t>iPhone</a:t>
            </a:r>
            <a:r>
              <a:rPr lang="zh-CN" altLang="en-US" sz="1600" dirty="0">
                <a:solidFill>
                  <a:schemeClr val="tx1"/>
                </a:solidFill>
                <a:latin typeface="+mn-ea"/>
              </a:rPr>
              <a:t>的推出，开启了</a:t>
            </a:r>
            <a:r>
              <a:rPr lang="zh-CN" altLang="en-US" sz="1600" b="1" dirty="0">
                <a:solidFill>
                  <a:srgbClr val="FF0000"/>
                </a:solidFill>
                <a:latin typeface="+mn-ea"/>
              </a:rPr>
              <a:t>移动互联网</a:t>
            </a:r>
            <a:r>
              <a:rPr lang="zh-CN" altLang="en-US" sz="1600" dirty="0">
                <a:solidFill>
                  <a:schemeClr val="tx1"/>
                </a:solidFill>
                <a:latin typeface="+mn-ea"/>
              </a:rPr>
              <a:t>时代，人们可以随时随地传递信息。</a:t>
            </a:r>
            <a:endParaRPr lang="en-US" altLang="zh-CN" sz="1600" dirty="0">
              <a:solidFill>
                <a:schemeClr val="tx1"/>
              </a:solidFill>
              <a:latin typeface="+mn-ea"/>
            </a:endParaRPr>
          </a:p>
        </p:txBody>
      </p:sp>
      <p:sp>
        <p:nvSpPr>
          <p:cNvPr id="33" name="云形标注 32"/>
          <p:cNvSpPr/>
          <p:nvPr/>
        </p:nvSpPr>
        <p:spPr>
          <a:xfrm>
            <a:off x="5572132" y="1714488"/>
            <a:ext cx="3214710" cy="168421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mn-ea"/>
              </a:rPr>
              <a:t>车联网、物联网，智慧城市等概念的提出，使得通信不仅限于人与人，还将在人与物，物与物之间展开。</a:t>
            </a:r>
          </a:p>
        </p:txBody>
      </p:sp>
      <p:sp>
        <p:nvSpPr>
          <p:cNvPr id="21" name="椭圆 20"/>
          <p:cNvSpPr/>
          <p:nvPr/>
        </p:nvSpPr>
        <p:spPr>
          <a:xfrm>
            <a:off x="5580112" y="371703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2" name="椭圆 21"/>
          <p:cNvSpPr/>
          <p:nvPr/>
        </p:nvSpPr>
        <p:spPr>
          <a:xfrm>
            <a:off x="4860032" y="371703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4" name="椭圆 23"/>
          <p:cNvSpPr/>
          <p:nvPr/>
        </p:nvSpPr>
        <p:spPr>
          <a:xfrm>
            <a:off x="7380312" y="371703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9" name="云形标注 28"/>
          <p:cNvSpPr/>
          <p:nvPr/>
        </p:nvSpPr>
        <p:spPr>
          <a:xfrm>
            <a:off x="5929290" y="4365104"/>
            <a:ext cx="3214710" cy="1684218"/>
          </a:xfrm>
          <a:prstGeom prst="cloudCallout">
            <a:avLst>
              <a:gd name="adj1" fmla="val -4101"/>
              <a:gd name="adj2" fmla="val -68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mn-ea"/>
              </a:rPr>
              <a:t>云计算</a:t>
            </a:r>
            <a:r>
              <a:rPr lang="en-US" altLang="zh-CN" sz="1600" dirty="0">
                <a:solidFill>
                  <a:schemeClr val="tx1"/>
                </a:solidFill>
                <a:latin typeface="+mn-ea"/>
              </a:rPr>
              <a:t>/</a:t>
            </a:r>
            <a:r>
              <a:rPr lang="zh-CN" altLang="en-US" sz="1600" dirty="0">
                <a:solidFill>
                  <a:schemeClr val="tx1"/>
                </a:solidFill>
                <a:latin typeface="+mn-ea"/>
              </a:rPr>
              <a:t>云存储、大数据、机器学习等技术的发展；虚拟现实、自动驾驶、人工智能等应用进一步开拓了网络的用武之地。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C7E2C-080F-4FAB-A044-5046F49BB344}"/>
              </a:ext>
            </a:extLst>
          </p:cNvPr>
          <p:cNvSpPr>
            <a:spLocks noGrp="1"/>
          </p:cNvSpPr>
          <p:nvPr>
            <p:ph type="title"/>
          </p:nvPr>
        </p:nvSpPr>
        <p:spPr>
          <a:xfrm>
            <a:off x="251520" y="260649"/>
            <a:ext cx="8695630" cy="936104"/>
          </a:xfrm>
        </p:spPr>
        <p:txBody>
          <a:bodyPr/>
          <a:lstStyle/>
          <a:p>
            <a:r>
              <a:rPr lang="en-US" altLang="zh-CN" sz="4400" dirty="0"/>
              <a:t>Internet</a:t>
            </a:r>
            <a:r>
              <a:rPr lang="zh-CN" altLang="en-US" sz="4400" dirty="0"/>
              <a:t>技术（协议）发展历程（</a:t>
            </a:r>
            <a:r>
              <a:rPr lang="en-US" altLang="zh-CN" dirty="0"/>
              <a:t>3</a:t>
            </a:r>
            <a:r>
              <a:rPr lang="zh-CN" altLang="en-US" sz="4400" dirty="0"/>
              <a:t>）</a:t>
            </a:r>
            <a:endParaRPr lang="zh-CN" altLang="en-US" dirty="0"/>
          </a:p>
        </p:txBody>
      </p:sp>
      <p:pic>
        <p:nvPicPr>
          <p:cNvPr id="6" name="内容占位符 5">
            <a:extLst>
              <a:ext uri="{FF2B5EF4-FFF2-40B4-BE49-F238E27FC236}">
                <a16:creationId xmlns:a16="http://schemas.microsoft.com/office/drawing/2014/main" id="{32942775-6EB8-4883-A35E-1D3FCD281F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98" y="1417161"/>
            <a:ext cx="8754543" cy="5180189"/>
          </a:xfrm>
        </p:spPr>
      </p:pic>
      <p:sp>
        <p:nvSpPr>
          <p:cNvPr id="4" name="灯片编号占位符 3">
            <a:extLst>
              <a:ext uri="{FF2B5EF4-FFF2-40B4-BE49-F238E27FC236}">
                <a16:creationId xmlns:a16="http://schemas.microsoft.com/office/drawing/2014/main" id="{A34778CB-50CC-4BE5-B652-5FF60581B60E}"/>
              </a:ext>
            </a:extLst>
          </p:cNvPr>
          <p:cNvSpPr>
            <a:spLocks noGrp="1"/>
          </p:cNvSpPr>
          <p:nvPr>
            <p:ph type="sldNum" sz="quarter" idx="12"/>
          </p:nvPr>
        </p:nvSpPr>
        <p:spPr/>
        <p:txBody>
          <a:bodyPr/>
          <a:lstStyle/>
          <a:p>
            <a:fld id="{2931E106-F4CF-4DA4-B878-29B4FEFFB9F2}" type="slidenum">
              <a:rPr lang="en-US" altLang="zh-CN" smtClean="0"/>
              <a:pPr/>
              <a:t>16</a:t>
            </a:fld>
            <a:endParaRPr lang="en-US" altLang="zh-CN"/>
          </a:p>
        </p:txBody>
      </p:sp>
    </p:spTree>
    <p:extLst>
      <p:ext uri="{BB962C8B-B14F-4D97-AF65-F5344CB8AC3E}">
        <p14:creationId xmlns:p14="http://schemas.microsoft.com/office/powerpoint/2010/main" val="421103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AD40E62-7B98-4F91-92F0-333960824FE4}" type="slidenum">
              <a:rPr lang="en-US" altLang="zh-CN"/>
              <a:pPr/>
              <a:t>17</a:t>
            </a:fld>
            <a:endParaRPr lang="en-US" altLang="zh-CN"/>
          </a:p>
        </p:txBody>
      </p:sp>
      <p:sp>
        <p:nvSpPr>
          <p:cNvPr id="63490" name="Rectangle 2"/>
          <p:cNvSpPr>
            <a:spLocks noGrp="1" noChangeArrowheads="1"/>
          </p:cNvSpPr>
          <p:nvPr>
            <p:ph type="title"/>
          </p:nvPr>
        </p:nvSpPr>
        <p:spPr/>
        <p:txBody>
          <a:bodyPr/>
          <a:lstStyle/>
          <a:p>
            <a:r>
              <a:rPr lang="en-US" altLang="zh-CN"/>
              <a:t>Chapter 1  </a:t>
            </a:r>
            <a:r>
              <a:rPr lang="zh-CN" altLang="en-US"/>
              <a:t>概述</a:t>
            </a:r>
          </a:p>
        </p:txBody>
      </p:sp>
      <p:sp>
        <p:nvSpPr>
          <p:cNvPr id="63491" name="Rectangle 3"/>
          <p:cNvSpPr>
            <a:spLocks noGrp="1" noChangeArrowheads="1"/>
          </p:cNvSpPr>
          <p:nvPr>
            <p:ph type="body" idx="1"/>
          </p:nvPr>
        </p:nvSpPr>
        <p:spPr>
          <a:ln/>
        </p:spPr>
        <p:txBody>
          <a:bodyPr/>
          <a:lstStyle/>
          <a:p>
            <a:r>
              <a:rPr lang="en-US" altLang="zh-CN" b="1" dirty="0"/>
              <a:t>1.1 Internet </a:t>
            </a:r>
            <a:r>
              <a:rPr lang="zh-CN" altLang="en-US" b="1" dirty="0"/>
              <a:t>的发展史</a:t>
            </a:r>
          </a:p>
          <a:p>
            <a:pPr>
              <a:buClr>
                <a:schemeClr val="hlink"/>
              </a:buClr>
              <a:buFont typeface="Wingdings" pitchFamily="2" charset="2"/>
              <a:buChar char="Ø"/>
            </a:pPr>
            <a:r>
              <a:rPr lang="en-US" altLang="zh-CN" b="1" dirty="0">
                <a:solidFill>
                  <a:schemeClr val="hlink"/>
                </a:solidFill>
              </a:rPr>
              <a:t>1.2 </a:t>
            </a:r>
            <a:r>
              <a:rPr lang="zh-CN" altLang="en-US" b="1" dirty="0">
                <a:solidFill>
                  <a:schemeClr val="hlink"/>
                </a:solidFill>
              </a:rPr>
              <a:t>中国</a:t>
            </a:r>
            <a:r>
              <a:rPr lang="en-US" altLang="zh-CN" b="1" dirty="0">
                <a:solidFill>
                  <a:schemeClr val="hlink"/>
                </a:solidFill>
              </a:rPr>
              <a:t>Internet</a:t>
            </a:r>
            <a:r>
              <a:rPr lang="zh-CN" altLang="en-US" b="1" dirty="0">
                <a:solidFill>
                  <a:schemeClr val="hlink"/>
                </a:solidFill>
              </a:rPr>
              <a:t>的发展史</a:t>
            </a:r>
          </a:p>
          <a:p>
            <a:r>
              <a:rPr lang="en-US" altLang="zh-CN" b="1" dirty="0"/>
              <a:t>1.3 IPv6</a:t>
            </a:r>
            <a:r>
              <a:rPr lang="zh-CN" altLang="en-US" b="1" dirty="0"/>
              <a:t>发展史</a:t>
            </a:r>
          </a:p>
          <a:p>
            <a:r>
              <a:rPr lang="en-US" altLang="zh-CN" b="1" dirty="0"/>
              <a:t>1.4 </a:t>
            </a:r>
            <a:r>
              <a:rPr lang="zh-CN" altLang="en-US" b="1" dirty="0"/>
              <a:t>网络结构</a:t>
            </a:r>
            <a:endParaRPr lang="en-US" altLang="zh-CN" b="1" dirty="0"/>
          </a:p>
          <a:p>
            <a:r>
              <a:rPr lang="en-US" altLang="zh-CN" b="1" dirty="0"/>
              <a:t>1.5 Internet</a:t>
            </a:r>
            <a:r>
              <a:rPr lang="zh-CN" altLang="en-US" b="1" dirty="0"/>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AB885290-B284-4485-8C87-3148715F1438}" type="slidenum">
              <a:rPr lang="en-US" altLang="zh-CN"/>
              <a:pPr/>
              <a:t>18</a:t>
            </a:fld>
            <a:endParaRPr lang="en-US" altLang="zh-CN"/>
          </a:p>
        </p:txBody>
      </p:sp>
      <p:sp>
        <p:nvSpPr>
          <p:cNvPr id="59394" name="Rectangle 2"/>
          <p:cNvSpPr>
            <a:spLocks noGrp="1" noChangeArrowheads="1"/>
          </p:cNvSpPr>
          <p:nvPr>
            <p:ph type="title"/>
          </p:nvPr>
        </p:nvSpPr>
        <p:spPr/>
        <p:txBody>
          <a:bodyPr/>
          <a:lstStyle/>
          <a:p>
            <a:r>
              <a:rPr lang="en-US" altLang="zh-CN"/>
              <a:t>1.2</a:t>
            </a:r>
            <a:r>
              <a:rPr lang="zh-CN" altLang="en-US"/>
              <a:t>中国</a:t>
            </a:r>
            <a:r>
              <a:rPr lang="en-US" altLang="zh-CN"/>
              <a:t>Internet</a:t>
            </a:r>
            <a:r>
              <a:rPr lang="zh-CN" altLang="en-US"/>
              <a:t>的发展史</a:t>
            </a:r>
          </a:p>
        </p:txBody>
      </p:sp>
      <p:sp>
        <p:nvSpPr>
          <p:cNvPr id="59395" name="Rectangle 3"/>
          <p:cNvSpPr>
            <a:spLocks noGrp="1" noChangeArrowheads="1"/>
          </p:cNvSpPr>
          <p:nvPr>
            <p:ph type="body" idx="1"/>
          </p:nvPr>
        </p:nvSpPr>
        <p:spPr>
          <a:xfrm>
            <a:off x="179512" y="1556792"/>
            <a:ext cx="8712968" cy="5184576"/>
          </a:xfrm>
        </p:spPr>
        <p:txBody>
          <a:bodyPr/>
          <a:lstStyle/>
          <a:p>
            <a:r>
              <a:rPr lang="en-US" altLang="zh-CN" sz="2400" b="1" dirty="0"/>
              <a:t>1989</a:t>
            </a:r>
            <a:r>
              <a:rPr lang="zh-CN" altLang="en-US" sz="2400" b="1" dirty="0"/>
              <a:t>年</a:t>
            </a:r>
            <a:r>
              <a:rPr lang="en-US" altLang="zh-CN" sz="2400" b="1" dirty="0"/>
              <a:t>9</a:t>
            </a:r>
            <a:r>
              <a:rPr lang="zh-CN" altLang="en-US" sz="2400" b="1" dirty="0"/>
              <a:t>月，国家计委向世界银行贷款建设中关村地区</a:t>
            </a:r>
            <a:r>
              <a:rPr lang="zh-CN" altLang="en-US" sz="2400" b="1" dirty="0">
                <a:solidFill>
                  <a:srgbClr val="FF0000"/>
                </a:solidFill>
              </a:rPr>
              <a:t>教育与科研示范网络</a:t>
            </a:r>
            <a:r>
              <a:rPr lang="zh-CN" altLang="en-US" sz="2400" b="1" dirty="0"/>
              <a:t>（</a:t>
            </a:r>
            <a:r>
              <a:rPr lang="en-US" altLang="zh-CN" sz="2400" b="1" dirty="0"/>
              <a:t>NCFC</a:t>
            </a:r>
            <a:r>
              <a:rPr lang="zh-CN" altLang="en-US" sz="2400" b="1" dirty="0"/>
              <a:t>，</a:t>
            </a:r>
            <a:r>
              <a:rPr lang="en-US" altLang="zh-CN" sz="2400" b="1" dirty="0"/>
              <a:t>The National Computing and Networking Facility of China</a:t>
            </a:r>
            <a:r>
              <a:rPr lang="zh-CN" altLang="en-US" sz="2400" b="1" dirty="0"/>
              <a:t>），</a:t>
            </a:r>
            <a:r>
              <a:rPr lang="en-US" altLang="zh-CN" sz="2400" b="1" dirty="0"/>
              <a:t>1992</a:t>
            </a:r>
            <a:r>
              <a:rPr lang="zh-CN" altLang="en-US" sz="2400" b="1" dirty="0"/>
              <a:t>年</a:t>
            </a:r>
            <a:r>
              <a:rPr lang="en-US" altLang="zh-CN" sz="2400" b="1" dirty="0"/>
              <a:t>NCFC</a:t>
            </a:r>
            <a:r>
              <a:rPr lang="zh-CN" altLang="en-US" sz="2400" b="1" dirty="0"/>
              <a:t>工程全部完成。（后改名中国</a:t>
            </a:r>
            <a:r>
              <a:rPr lang="zh-CN" altLang="en-US" sz="2400" b="1" dirty="0">
                <a:solidFill>
                  <a:srgbClr val="FF0000"/>
                </a:solidFill>
              </a:rPr>
              <a:t>科技网</a:t>
            </a:r>
            <a:r>
              <a:rPr lang="en-US" altLang="zh-CN" sz="2400" b="1" dirty="0" err="1"/>
              <a:t>CSTNet</a:t>
            </a:r>
            <a:r>
              <a:rPr lang="zh-CN" altLang="en-US" sz="2400" b="1" dirty="0"/>
              <a:t>）</a:t>
            </a:r>
          </a:p>
          <a:p>
            <a:r>
              <a:rPr lang="en-US" altLang="zh-CN" sz="2400" b="1" dirty="0"/>
              <a:t>1994</a:t>
            </a:r>
            <a:r>
              <a:rPr lang="zh-CN" altLang="en-US" sz="2400" b="1" dirty="0"/>
              <a:t>年</a:t>
            </a:r>
            <a:r>
              <a:rPr lang="en-US" altLang="zh-CN" sz="2400" b="1" dirty="0"/>
              <a:t>5</a:t>
            </a:r>
            <a:r>
              <a:rPr lang="zh-CN" altLang="en-US" sz="2400" b="1" dirty="0"/>
              <a:t>月，</a:t>
            </a:r>
            <a:r>
              <a:rPr lang="en-US" altLang="zh-CN" sz="2400" b="1" dirty="0"/>
              <a:t>NCFC</a:t>
            </a:r>
            <a:r>
              <a:rPr lang="zh-CN" altLang="en-US" sz="2400" b="1" dirty="0"/>
              <a:t>代表中国正式加入</a:t>
            </a:r>
            <a:r>
              <a:rPr lang="en-US" altLang="zh-CN" sz="2400" b="1" dirty="0"/>
              <a:t>Internet</a:t>
            </a:r>
            <a:r>
              <a:rPr lang="zh-CN" altLang="en-US" sz="2400" b="1" dirty="0"/>
              <a:t>，向</a:t>
            </a:r>
            <a:r>
              <a:rPr lang="en-US" altLang="zh-CN" sz="2400" b="1" dirty="0" err="1"/>
              <a:t>InterNIC</a:t>
            </a:r>
            <a:r>
              <a:rPr lang="zh-CN" altLang="en-US" sz="2400" b="1" dirty="0"/>
              <a:t>注册</a:t>
            </a:r>
            <a:r>
              <a:rPr lang="en-US" altLang="zh-CN" sz="2400" b="1" dirty="0"/>
              <a:t>CN</a:t>
            </a:r>
            <a:r>
              <a:rPr lang="zh-CN" altLang="en-US" sz="2400" b="1" dirty="0"/>
              <a:t>域名。</a:t>
            </a:r>
            <a:r>
              <a:rPr lang="en-US" altLang="zh-CN" sz="2400" b="1" dirty="0">
                <a:hlinkClick r:id="rId2"/>
              </a:rPr>
              <a:t>https://www.cnnic.cn/</a:t>
            </a:r>
            <a:endParaRPr lang="zh-CN" altLang="en-US" sz="2400" b="1" dirty="0"/>
          </a:p>
          <a:p>
            <a:r>
              <a:rPr lang="en-US" altLang="zh-CN" sz="2400" b="1" dirty="0"/>
              <a:t>1994</a:t>
            </a:r>
            <a:r>
              <a:rPr lang="zh-CN" altLang="en-US" sz="2400" b="1" dirty="0"/>
              <a:t>年</a:t>
            </a:r>
            <a:r>
              <a:rPr lang="en-US" altLang="zh-CN" sz="2400" b="1" dirty="0"/>
              <a:t>9</a:t>
            </a:r>
            <a:r>
              <a:rPr lang="zh-CN" altLang="en-US" sz="2400" b="1" dirty="0"/>
              <a:t>月，中国</a:t>
            </a:r>
            <a:r>
              <a:rPr lang="zh-CN" altLang="en-US" sz="2400" b="1" dirty="0">
                <a:solidFill>
                  <a:srgbClr val="FF0000"/>
                </a:solidFill>
              </a:rPr>
              <a:t>公用计算机互联网</a:t>
            </a:r>
            <a:r>
              <a:rPr lang="zh-CN" altLang="en-US" sz="2400" b="1" dirty="0"/>
              <a:t>（</a:t>
            </a:r>
            <a:r>
              <a:rPr lang="en-US" altLang="zh-CN" sz="2400" b="1" dirty="0" err="1"/>
              <a:t>Chinanet</a:t>
            </a:r>
            <a:r>
              <a:rPr lang="zh-CN" altLang="en-US" sz="2400" b="1" dirty="0"/>
              <a:t>）建设正式启动，</a:t>
            </a:r>
            <a:r>
              <a:rPr lang="en-US" altLang="zh-CN" sz="2400" b="1" dirty="0"/>
              <a:t>96</a:t>
            </a:r>
            <a:r>
              <a:rPr lang="zh-CN" altLang="en-US" sz="2400" b="1" dirty="0"/>
              <a:t>年</a:t>
            </a:r>
            <a:r>
              <a:rPr lang="en-US" altLang="zh-CN" sz="2400" b="1" dirty="0"/>
              <a:t>1</a:t>
            </a:r>
            <a:r>
              <a:rPr lang="zh-CN" altLang="en-US" sz="2400" b="1" dirty="0"/>
              <a:t>月正式开通。</a:t>
            </a:r>
          </a:p>
          <a:p>
            <a:r>
              <a:rPr lang="en-US" altLang="zh-CN" sz="2400" b="1" dirty="0"/>
              <a:t>1994</a:t>
            </a:r>
            <a:r>
              <a:rPr lang="zh-CN" altLang="en-US" sz="2400" b="1" dirty="0"/>
              <a:t>年</a:t>
            </a:r>
            <a:r>
              <a:rPr lang="en-US" altLang="zh-CN" sz="2400" b="1" dirty="0"/>
              <a:t>10</a:t>
            </a:r>
            <a:r>
              <a:rPr lang="zh-CN" altLang="en-US" sz="2400" b="1" dirty="0"/>
              <a:t>月，中国</a:t>
            </a:r>
            <a:r>
              <a:rPr lang="zh-CN" altLang="en-US" sz="2400" b="1" dirty="0">
                <a:solidFill>
                  <a:srgbClr val="FF0000"/>
                </a:solidFill>
              </a:rPr>
              <a:t>教育科研网</a:t>
            </a:r>
            <a:r>
              <a:rPr lang="zh-CN" altLang="en-US" sz="2400" b="1" dirty="0"/>
              <a:t>（</a:t>
            </a:r>
            <a:r>
              <a:rPr lang="en-US" altLang="zh-CN" sz="2400" b="1" dirty="0" err="1"/>
              <a:t>Cernet</a:t>
            </a:r>
            <a:r>
              <a:rPr lang="zh-CN" altLang="en-US" sz="2400" b="1" dirty="0"/>
              <a:t>，</a:t>
            </a:r>
            <a:r>
              <a:rPr lang="en-US" altLang="zh-CN" sz="2400" dirty="0"/>
              <a:t>China Education and Research Network</a:t>
            </a:r>
            <a:r>
              <a:rPr lang="en-US" altLang="zh-CN" sz="2400" b="1" dirty="0"/>
              <a:t>)</a:t>
            </a:r>
            <a:r>
              <a:rPr lang="zh-CN" altLang="en-US" sz="2400" b="1" dirty="0"/>
              <a:t>开始启动。</a:t>
            </a:r>
            <a:r>
              <a:rPr lang="en-US" altLang="zh-CN" sz="2400" b="1" dirty="0">
                <a:hlinkClick r:id="rId3"/>
              </a:rPr>
              <a:t>http://www.edu.cn/</a:t>
            </a:r>
            <a:endParaRPr lang="zh-CN" altLang="en-US" sz="2400" b="1" dirty="0"/>
          </a:p>
          <a:p>
            <a:r>
              <a:rPr lang="en-US" altLang="zh-CN" sz="2400" b="1" dirty="0"/>
              <a:t>1996</a:t>
            </a:r>
            <a:r>
              <a:rPr lang="zh-CN" altLang="en-US" sz="2400" b="1" dirty="0"/>
              <a:t>年</a:t>
            </a:r>
            <a:r>
              <a:rPr lang="en-US" altLang="zh-CN" sz="2400" b="1" dirty="0"/>
              <a:t>9</a:t>
            </a:r>
            <a:r>
              <a:rPr lang="zh-CN" altLang="en-US" sz="2400" b="1" dirty="0"/>
              <a:t>月，中国</a:t>
            </a:r>
            <a:r>
              <a:rPr lang="zh-CN" altLang="en-US" sz="2400" b="1" dirty="0">
                <a:solidFill>
                  <a:srgbClr val="FF0000"/>
                </a:solidFill>
              </a:rPr>
              <a:t>金桥网</a:t>
            </a:r>
            <a:r>
              <a:rPr lang="zh-CN" altLang="en-US" sz="2400" b="1" dirty="0"/>
              <a:t>（</a:t>
            </a:r>
            <a:r>
              <a:rPr lang="en-US" altLang="zh-CN" sz="2400" b="1" dirty="0" err="1"/>
              <a:t>ChinaGBN</a:t>
            </a:r>
            <a:r>
              <a:rPr lang="en-US" altLang="zh-CN" sz="2400" b="1" dirty="0"/>
              <a:t>)</a:t>
            </a:r>
            <a:r>
              <a:rPr lang="zh-CN" altLang="en-US" sz="2400" b="1" dirty="0"/>
              <a:t>正式开通。</a:t>
            </a:r>
          </a:p>
          <a:p>
            <a:r>
              <a:rPr lang="en-US" altLang="zh-CN" sz="2400" b="1" dirty="0"/>
              <a:t>1997</a:t>
            </a:r>
            <a:r>
              <a:rPr lang="zh-CN" altLang="en-US" sz="2400" b="1" dirty="0"/>
              <a:t>年，</a:t>
            </a:r>
            <a:r>
              <a:rPr lang="en-US" altLang="zh-CN" sz="2400" b="1" dirty="0" err="1"/>
              <a:t>Chinanet</a:t>
            </a:r>
            <a:r>
              <a:rPr lang="zh-CN" altLang="en-US" sz="2400" b="1" dirty="0"/>
              <a:t>与</a:t>
            </a:r>
            <a:r>
              <a:rPr lang="en-US" altLang="zh-CN" sz="2400" b="1" dirty="0" err="1"/>
              <a:t>CSTNet</a:t>
            </a:r>
            <a:r>
              <a:rPr lang="zh-CN" altLang="en-US" sz="2400" b="1" dirty="0"/>
              <a:t>、</a:t>
            </a:r>
            <a:r>
              <a:rPr lang="en-US" altLang="zh-CN" sz="2400" b="1" dirty="0" err="1"/>
              <a:t>Cernet</a:t>
            </a:r>
            <a:r>
              <a:rPr lang="zh-CN" altLang="en-US" sz="2400" b="1" dirty="0"/>
              <a:t>、</a:t>
            </a:r>
            <a:r>
              <a:rPr lang="en-US" altLang="zh-CN" sz="2400" b="1" dirty="0" err="1"/>
              <a:t>ChinaGBN</a:t>
            </a:r>
            <a:r>
              <a:rPr lang="zh-CN" altLang="en-US" sz="2400" b="1" dirty="0"/>
              <a:t>互连互通。</a:t>
            </a:r>
          </a:p>
        </p:txBody>
      </p:sp>
      <p:sp>
        <p:nvSpPr>
          <p:cNvPr id="59396"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0DF409A5-79C9-4475-9C03-34D906333C7A}" type="slidenum">
              <a:rPr lang="en-US" altLang="zh-CN"/>
              <a:pPr/>
              <a:t>19</a:t>
            </a:fld>
            <a:endParaRPr lang="en-US" altLang="zh-CN"/>
          </a:p>
        </p:txBody>
      </p:sp>
      <p:sp>
        <p:nvSpPr>
          <p:cNvPr id="76802" name="Rectangle 2"/>
          <p:cNvSpPr>
            <a:spLocks noGrp="1" noChangeArrowheads="1"/>
          </p:cNvSpPr>
          <p:nvPr>
            <p:ph type="title"/>
          </p:nvPr>
        </p:nvSpPr>
        <p:spPr/>
        <p:txBody>
          <a:bodyPr/>
          <a:lstStyle/>
          <a:p>
            <a:r>
              <a:rPr lang="en-US" altLang="zh-CN" sz="4000" b="1" dirty="0"/>
              <a:t>1.2</a:t>
            </a:r>
            <a:r>
              <a:rPr lang="zh-CN" altLang="en-US" sz="4000" b="1" dirty="0"/>
              <a:t>中国</a:t>
            </a:r>
            <a:r>
              <a:rPr lang="en-US" altLang="zh-CN" sz="4000" b="1" dirty="0"/>
              <a:t>Internet</a:t>
            </a:r>
            <a:r>
              <a:rPr lang="zh-CN" altLang="en-US" sz="4000" b="1" dirty="0"/>
              <a:t>的发展史（续）</a:t>
            </a:r>
          </a:p>
        </p:txBody>
      </p:sp>
      <p:sp>
        <p:nvSpPr>
          <p:cNvPr id="76803" name="Rectangle 3"/>
          <p:cNvSpPr>
            <a:spLocks noGrp="1" noChangeArrowheads="1"/>
          </p:cNvSpPr>
          <p:nvPr>
            <p:ph type="body" idx="1"/>
          </p:nvPr>
        </p:nvSpPr>
        <p:spPr>
          <a:xfrm>
            <a:off x="0" y="1988840"/>
            <a:ext cx="9144000" cy="4680520"/>
          </a:xfrm>
        </p:spPr>
        <p:txBody>
          <a:bodyPr/>
          <a:lstStyle/>
          <a:p>
            <a:r>
              <a:rPr lang="en-US" altLang="zh-CN" sz="2400" b="1" dirty="0"/>
              <a:t>1997</a:t>
            </a:r>
            <a:r>
              <a:rPr lang="zh-CN" altLang="en-US" sz="2400" b="1" dirty="0"/>
              <a:t>年底，中国互联网络信息中心</a:t>
            </a:r>
            <a:r>
              <a:rPr lang="en-US" altLang="zh-CN" sz="2400" b="1" dirty="0"/>
              <a:t>(CNNIC)</a:t>
            </a:r>
            <a:r>
              <a:rPr lang="zh-CN" altLang="en-US" sz="2400" b="1" dirty="0"/>
              <a:t>发布了</a:t>
            </a:r>
            <a:r>
              <a:rPr lang="zh-CN" altLang="en-US" sz="2400" b="1" dirty="0">
                <a:solidFill>
                  <a:srgbClr val="FF0000"/>
                </a:solidFill>
              </a:rPr>
              <a:t>第一次</a:t>
            </a:r>
            <a:r>
              <a:rPr lang="en-US" altLang="zh-CN" sz="2400" b="1" dirty="0"/>
              <a:t>《</a:t>
            </a:r>
            <a:r>
              <a:rPr lang="zh-CN" altLang="en-US" sz="2400" b="1" dirty="0"/>
              <a:t>中国互联网络发展状况统计报告</a:t>
            </a:r>
            <a:r>
              <a:rPr lang="en-US" altLang="zh-CN" sz="2400" b="1" dirty="0"/>
              <a:t>》</a:t>
            </a:r>
            <a:r>
              <a:rPr lang="zh-CN" altLang="en-US" sz="2400" b="1" dirty="0"/>
              <a:t>：截止到</a:t>
            </a:r>
            <a:r>
              <a:rPr lang="en-US" altLang="zh-CN" sz="2400" b="1" dirty="0"/>
              <a:t>1997</a:t>
            </a:r>
            <a:r>
              <a:rPr lang="zh-CN" altLang="en-US" sz="2400" b="1" dirty="0"/>
              <a:t>年</a:t>
            </a:r>
            <a:r>
              <a:rPr lang="en-US" altLang="zh-CN" sz="2400" b="1" dirty="0"/>
              <a:t>10</a:t>
            </a:r>
            <a:r>
              <a:rPr lang="zh-CN" altLang="en-US" sz="2400" b="1" dirty="0"/>
              <a:t>月</a:t>
            </a:r>
            <a:r>
              <a:rPr lang="en-US" altLang="zh-CN" sz="2400" b="1" dirty="0"/>
              <a:t>31</a:t>
            </a:r>
            <a:r>
              <a:rPr lang="zh-CN" altLang="en-US" sz="2400" b="1" dirty="0"/>
              <a:t>日，中国共有上网计算机</a:t>
            </a:r>
            <a:r>
              <a:rPr lang="en-US" altLang="zh-CN" sz="2400" b="1" dirty="0">
                <a:solidFill>
                  <a:schemeClr val="hlink"/>
                </a:solidFill>
              </a:rPr>
              <a:t>29.9</a:t>
            </a:r>
            <a:r>
              <a:rPr lang="zh-CN" altLang="en-US" sz="2400" b="1" dirty="0">
                <a:solidFill>
                  <a:schemeClr val="hlink"/>
                </a:solidFill>
              </a:rPr>
              <a:t>万台</a:t>
            </a:r>
            <a:r>
              <a:rPr lang="zh-CN" altLang="en-US" sz="2400" b="1" dirty="0"/>
              <a:t>，上网用户数</a:t>
            </a:r>
            <a:r>
              <a:rPr lang="en-US" altLang="zh-CN" sz="2400" b="1" dirty="0">
                <a:solidFill>
                  <a:srgbClr val="D60093"/>
                </a:solidFill>
              </a:rPr>
              <a:t>62</a:t>
            </a:r>
            <a:r>
              <a:rPr lang="zh-CN" altLang="en-US" sz="2400" b="1" dirty="0">
                <a:solidFill>
                  <a:srgbClr val="D60093"/>
                </a:solidFill>
              </a:rPr>
              <a:t>万</a:t>
            </a:r>
            <a:r>
              <a:rPr lang="zh-CN" altLang="en-US" sz="2400" b="1" dirty="0"/>
              <a:t>，</a:t>
            </a:r>
            <a:r>
              <a:rPr lang="en-US" altLang="zh-CN" sz="2400" b="1" dirty="0"/>
              <a:t>CN</a:t>
            </a:r>
            <a:r>
              <a:rPr lang="zh-CN" altLang="en-US" sz="2400" b="1" dirty="0"/>
              <a:t>下注册的域名</a:t>
            </a:r>
            <a:r>
              <a:rPr lang="en-US" altLang="zh-CN" sz="2400" b="1" dirty="0">
                <a:solidFill>
                  <a:schemeClr val="folHlink"/>
                </a:solidFill>
              </a:rPr>
              <a:t>4066</a:t>
            </a:r>
            <a:r>
              <a:rPr lang="zh-CN" altLang="en-US" sz="2400" b="1" dirty="0">
                <a:solidFill>
                  <a:schemeClr val="folHlink"/>
                </a:solidFill>
              </a:rPr>
              <a:t>个</a:t>
            </a:r>
            <a:r>
              <a:rPr lang="zh-CN" altLang="en-US" sz="2400" b="1" dirty="0"/>
              <a:t>，</a:t>
            </a:r>
            <a:r>
              <a:rPr lang="en-US" altLang="zh-CN" sz="2400" b="1" dirty="0"/>
              <a:t>WWW</a:t>
            </a:r>
            <a:r>
              <a:rPr lang="zh-CN" altLang="en-US" sz="2400" b="1" dirty="0"/>
              <a:t>站点约</a:t>
            </a:r>
            <a:r>
              <a:rPr lang="en-US" altLang="zh-CN" sz="2400" b="1" dirty="0">
                <a:solidFill>
                  <a:srgbClr val="05DFDF"/>
                </a:solidFill>
              </a:rPr>
              <a:t>1500</a:t>
            </a:r>
            <a:r>
              <a:rPr lang="zh-CN" altLang="en-US" sz="2400" b="1" dirty="0"/>
              <a:t>个，国际出口带宽</a:t>
            </a:r>
            <a:r>
              <a:rPr lang="en-US" altLang="zh-CN" sz="2400" b="1" dirty="0">
                <a:solidFill>
                  <a:srgbClr val="CC6600"/>
                </a:solidFill>
              </a:rPr>
              <a:t>25.408M</a:t>
            </a:r>
            <a:r>
              <a:rPr lang="zh-CN" altLang="en-US" sz="2400" b="1" dirty="0"/>
              <a:t>。</a:t>
            </a:r>
          </a:p>
          <a:p>
            <a:r>
              <a:rPr lang="en-US" altLang="zh-CN" sz="2400" b="1" dirty="0"/>
              <a:t>2006</a:t>
            </a:r>
            <a:r>
              <a:rPr lang="zh-CN" altLang="en-US" sz="2400" b="1" dirty="0"/>
              <a:t>年</a:t>
            </a:r>
            <a:r>
              <a:rPr lang="en-US" altLang="zh-CN" sz="2400" b="1" dirty="0"/>
              <a:t>1</a:t>
            </a:r>
            <a:r>
              <a:rPr lang="zh-CN" altLang="en-US" sz="2400" b="1" dirty="0"/>
              <a:t>月，</a:t>
            </a:r>
            <a:r>
              <a:rPr lang="en-US" altLang="zh-CN" sz="2400" b="1" dirty="0"/>
              <a:t>CNNIC</a:t>
            </a:r>
            <a:r>
              <a:rPr lang="zh-CN" altLang="en-US" sz="2400" b="1" dirty="0">
                <a:solidFill>
                  <a:srgbClr val="FF0000"/>
                </a:solidFill>
              </a:rPr>
              <a:t>第十七次</a:t>
            </a:r>
            <a:r>
              <a:rPr lang="zh-CN" altLang="en-US" sz="2400" b="1" dirty="0"/>
              <a:t>统计报告：中国共有上网计算机总数</a:t>
            </a:r>
            <a:r>
              <a:rPr lang="en-US" altLang="zh-CN" sz="2400" b="1" dirty="0">
                <a:solidFill>
                  <a:schemeClr val="hlink"/>
                </a:solidFill>
              </a:rPr>
              <a:t>4950</a:t>
            </a:r>
            <a:r>
              <a:rPr lang="zh-CN" altLang="en-US" sz="2400" b="1" dirty="0">
                <a:solidFill>
                  <a:schemeClr val="hlink"/>
                </a:solidFill>
              </a:rPr>
              <a:t>万台</a:t>
            </a:r>
            <a:r>
              <a:rPr lang="zh-CN" altLang="en-US" sz="2400" b="1" dirty="0"/>
              <a:t>，用户数</a:t>
            </a:r>
            <a:r>
              <a:rPr lang="en-US" altLang="zh-CN" sz="2400" b="1" dirty="0">
                <a:solidFill>
                  <a:srgbClr val="D60093"/>
                </a:solidFill>
              </a:rPr>
              <a:t>11100</a:t>
            </a:r>
            <a:r>
              <a:rPr lang="zh-CN" altLang="en-US" sz="2400" b="1" dirty="0">
                <a:solidFill>
                  <a:srgbClr val="D60093"/>
                </a:solidFill>
              </a:rPr>
              <a:t>万</a:t>
            </a:r>
            <a:r>
              <a:rPr lang="zh-CN" altLang="en-US" sz="2400" b="1" dirty="0"/>
              <a:t>，</a:t>
            </a:r>
            <a:r>
              <a:rPr lang="en-US" altLang="zh-CN" sz="2400" b="1" dirty="0"/>
              <a:t>CN</a:t>
            </a:r>
            <a:r>
              <a:rPr lang="zh-CN" altLang="en-US" sz="2400" b="1" dirty="0"/>
              <a:t>下注册的域名</a:t>
            </a:r>
            <a:r>
              <a:rPr lang="en-US" altLang="zh-CN" sz="2400" b="1" dirty="0">
                <a:solidFill>
                  <a:schemeClr val="folHlink"/>
                </a:solidFill>
              </a:rPr>
              <a:t>1096924</a:t>
            </a:r>
            <a:r>
              <a:rPr lang="zh-CN" altLang="en-US" sz="2400" b="1" dirty="0"/>
              <a:t>个，</a:t>
            </a:r>
            <a:r>
              <a:rPr lang="en-US" altLang="zh-CN" sz="2400" b="1" dirty="0"/>
              <a:t>WWW</a:t>
            </a:r>
            <a:r>
              <a:rPr lang="zh-CN" altLang="en-US" sz="2400" b="1" dirty="0"/>
              <a:t>站点约</a:t>
            </a:r>
            <a:r>
              <a:rPr lang="en-US" altLang="zh-CN" sz="2400" b="1" dirty="0">
                <a:solidFill>
                  <a:srgbClr val="05DFDF"/>
                </a:solidFill>
              </a:rPr>
              <a:t>694200</a:t>
            </a:r>
            <a:r>
              <a:rPr lang="zh-CN" altLang="en-US" sz="2400" b="1" dirty="0"/>
              <a:t>个，国际出口带宽</a:t>
            </a:r>
            <a:r>
              <a:rPr lang="en-US" altLang="zh-CN" sz="2400" b="1" dirty="0">
                <a:solidFill>
                  <a:srgbClr val="CC6600"/>
                </a:solidFill>
              </a:rPr>
              <a:t>136,106M</a:t>
            </a:r>
            <a:r>
              <a:rPr lang="en-US" altLang="zh-CN" sz="2400" b="1" dirty="0"/>
              <a:t>.  </a:t>
            </a:r>
          </a:p>
          <a:p>
            <a:r>
              <a:rPr lang="en-US" altLang="zh-CN" sz="2400" b="1" dirty="0"/>
              <a:t>2016</a:t>
            </a:r>
            <a:r>
              <a:rPr lang="zh-CN" altLang="en-US" sz="2400" b="1" dirty="0"/>
              <a:t>年</a:t>
            </a:r>
            <a:r>
              <a:rPr lang="en-US" altLang="zh-CN" sz="2400" b="1" dirty="0"/>
              <a:t>1</a:t>
            </a:r>
            <a:r>
              <a:rPr lang="zh-CN" altLang="en-US" sz="2400" b="1" dirty="0"/>
              <a:t>月，</a:t>
            </a:r>
            <a:r>
              <a:rPr lang="en-US" altLang="zh-CN" sz="2400" b="1" dirty="0"/>
              <a:t>CNNIC</a:t>
            </a:r>
            <a:r>
              <a:rPr lang="zh-CN" altLang="en-US" sz="2400" b="1" dirty="0">
                <a:solidFill>
                  <a:srgbClr val="FF0000"/>
                </a:solidFill>
              </a:rPr>
              <a:t>第三十七次</a:t>
            </a:r>
            <a:r>
              <a:rPr lang="zh-CN" altLang="en-US" sz="2400" b="1" dirty="0"/>
              <a:t>统计报告：全国网民规模</a:t>
            </a:r>
            <a:r>
              <a:rPr lang="en-US" altLang="zh-CN" sz="2400" b="1" dirty="0">
                <a:solidFill>
                  <a:srgbClr val="FF0000"/>
                </a:solidFill>
              </a:rPr>
              <a:t>6.88</a:t>
            </a:r>
            <a:r>
              <a:rPr lang="zh-CN" altLang="en-US" sz="2400" b="1" dirty="0"/>
              <a:t>亿，手机网民规模</a:t>
            </a:r>
            <a:r>
              <a:rPr lang="en-US" altLang="zh-CN" sz="2400" b="1" dirty="0">
                <a:solidFill>
                  <a:srgbClr val="FF0000"/>
                </a:solidFill>
              </a:rPr>
              <a:t>6.20</a:t>
            </a:r>
            <a:r>
              <a:rPr lang="zh-CN" altLang="en-US" sz="2400" b="1" dirty="0"/>
              <a:t>亿，</a:t>
            </a:r>
            <a:r>
              <a:rPr lang="en-US" altLang="zh-CN" sz="2400" b="1" dirty="0"/>
              <a:t>CN</a:t>
            </a:r>
            <a:r>
              <a:rPr lang="zh-CN" altLang="en-US" sz="2400" b="1" dirty="0"/>
              <a:t>下注册的域名</a:t>
            </a:r>
            <a:r>
              <a:rPr lang="en-US" altLang="zh-CN" sz="2400" b="1" dirty="0">
                <a:solidFill>
                  <a:schemeClr val="folHlink"/>
                </a:solidFill>
              </a:rPr>
              <a:t>1636</a:t>
            </a:r>
            <a:r>
              <a:rPr lang="zh-CN" altLang="en-US" sz="2400" b="1" dirty="0">
                <a:solidFill>
                  <a:schemeClr val="folHlink"/>
                </a:solidFill>
              </a:rPr>
              <a:t>万</a:t>
            </a:r>
            <a:r>
              <a:rPr lang="zh-CN" altLang="en-US" sz="2400" b="1" dirty="0"/>
              <a:t>个，</a:t>
            </a:r>
            <a:r>
              <a:rPr lang="en-US" altLang="zh-CN" sz="2400" b="1" dirty="0"/>
              <a:t>WWW</a:t>
            </a:r>
            <a:r>
              <a:rPr lang="zh-CN" altLang="en-US" sz="2400" b="1" dirty="0"/>
              <a:t>站点约</a:t>
            </a:r>
            <a:r>
              <a:rPr lang="en-US" altLang="zh-CN" sz="2400" b="1" dirty="0">
                <a:solidFill>
                  <a:srgbClr val="05DFDF"/>
                </a:solidFill>
              </a:rPr>
              <a:t>423</a:t>
            </a:r>
            <a:r>
              <a:rPr lang="zh-CN" altLang="en-US" sz="2400" b="1" dirty="0">
                <a:solidFill>
                  <a:srgbClr val="05DFDF"/>
                </a:solidFill>
              </a:rPr>
              <a:t>万</a:t>
            </a:r>
            <a:r>
              <a:rPr lang="zh-CN" altLang="en-US" sz="2400" b="1" dirty="0"/>
              <a:t>个，国际出口带宽</a:t>
            </a:r>
            <a:r>
              <a:rPr lang="en-US" altLang="zh-CN" sz="2400" b="1" dirty="0">
                <a:solidFill>
                  <a:srgbClr val="CC6600"/>
                </a:solidFill>
              </a:rPr>
              <a:t>5,392,116M,</a:t>
            </a:r>
            <a:r>
              <a:rPr lang="zh-CN" altLang="en-US" sz="2400" b="1" dirty="0">
                <a:solidFill>
                  <a:srgbClr val="CC6600"/>
                </a:solidFill>
              </a:rPr>
              <a:t>年增长率为</a:t>
            </a:r>
            <a:r>
              <a:rPr lang="en-US" altLang="zh-CN" sz="2400" b="1" dirty="0">
                <a:solidFill>
                  <a:srgbClr val="CC6600"/>
                </a:solidFill>
              </a:rPr>
              <a:t>30.9%</a:t>
            </a:r>
            <a:r>
              <a:rPr lang="en-US" altLang="zh-CN" sz="2400" b="1" dirty="0"/>
              <a:t>.  </a:t>
            </a:r>
          </a:p>
          <a:p>
            <a:pPr>
              <a:lnSpc>
                <a:spcPct val="80000"/>
              </a:lnSpc>
            </a:pPr>
            <a:endParaRPr lang="en-US" altLang="zh-CN"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3F1BBEAB-5DDA-4664-BD6B-235E5A905043}" type="slidenum">
              <a:rPr lang="en-US" altLang="zh-CN"/>
              <a:pPr/>
              <a:t>2</a:t>
            </a:fld>
            <a:endParaRPr lang="en-US" altLang="zh-CN"/>
          </a:p>
        </p:txBody>
      </p:sp>
      <p:sp>
        <p:nvSpPr>
          <p:cNvPr id="26626" name="Rectangle 2"/>
          <p:cNvSpPr>
            <a:spLocks noGrp="1" noChangeArrowheads="1"/>
          </p:cNvSpPr>
          <p:nvPr>
            <p:ph type="title"/>
          </p:nvPr>
        </p:nvSpPr>
        <p:spPr/>
        <p:txBody>
          <a:bodyPr/>
          <a:lstStyle/>
          <a:p>
            <a:r>
              <a:rPr lang="zh-CN" altLang="en-US" dirty="0"/>
              <a:t>教科书和参考书</a:t>
            </a:r>
            <a:br>
              <a:rPr lang="zh-CN" altLang="en-US" dirty="0"/>
            </a:br>
            <a:r>
              <a:rPr lang="en-US" altLang="zh-CN" dirty="0"/>
              <a:t>Textbook &amp; Reference</a:t>
            </a:r>
          </a:p>
        </p:txBody>
      </p:sp>
      <p:sp>
        <p:nvSpPr>
          <p:cNvPr id="26627" name="Rectangle 3"/>
          <p:cNvSpPr>
            <a:spLocks noGrp="1" noChangeArrowheads="1"/>
          </p:cNvSpPr>
          <p:nvPr>
            <p:ph type="body" idx="1"/>
          </p:nvPr>
        </p:nvSpPr>
        <p:spPr>
          <a:xfrm>
            <a:off x="250825" y="1857364"/>
            <a:ext cx="8893175" cy="1916112"/>
          </a:xfrm>
        </p:spPr>
        <p:txBody>
          <a:bodyPr/>
          <a:lstStyle/>
          <a:p>
            <a:r>
              <a:rPr lang="en-US" altLang="zh-CN" dirty="0"/>
              <a:t>Textbook:   Andrew </a:t>
            </a:r>
            <a:r>
              <a:rPr lang="en-US" altLang="zh-CN" dirty="0" err="1"/>
              <a:t>S.Tanenbaum</a:t>
            </a:r>
            <a:r>
              <a:rPr lang="en-US" altLang="zh-CN" dirty="0"/>
              <a:t>, Computer Networks, 5</a:t>
            </a:r>
            <a:r>
              <a:rPr lang="en-US" altLang="zh-CN" baseline="30000" dirty="0"/>
              <a:t>rd</a:t>
            </a:r>
            <a:r>
              <a:rPr lang="en-US" altLang="zh-CN" dirty="0"/>
              <a:t> </a:t>
            </a:r>
            <a:r>
              <a:rPr lang="en-US" altLang="zh-CN" dirty="0" err="1"/>
              <a:t>ed</a:t>
            </a:r>
            <a:r>
              <a:rPr lang="en-US" altLang="zh-CN" dirty="0"/>
              <a:t>, Prentice Hall, 2011</a:t>
            </a:r>
          </a:p>
          <a:p>
            <a:pPr>
              <a:buFont typeface="Wingdings" pitchFamily="2" charset="2"/>
              <a:buNone/>
            </a:pPr>
            <a:r>
              <a:rPr lang="en-US" altLang="zh-CN" dirty="0"/>
              <a:t>   </a:t>
            </a:r>
            <a:r>
              <a:rPr lang="zh-CN" altLang="en-US" b="1" dirty="0"/>
              <a:t>中文版：</a:t>
            </a:r>
            <a:r>
              <a:rPr lang="zh-CN" altLang="en-US" b="1" dirty="0">
                <a:latin typeface="Arial"/>
              </a:rPr>
              <a:t>“</a:t>
            </a:r>
            <a:r>
              <a:rPr lang="zh-CN" altLang="en-US" b="1" dirty="0"/>
              <a:t>计算机网络</a:t>
            </a:r>
            <a:r>
              <a:rPr lang="zh-CN" altLang="en-US" b="1" dirty="0">
                <a:latin typeface="Arial"/>
              </a:rPr>
              <a:t>”</a:t>
            </a:r>
            <a:r>
              <a:rPr lang="en-US" altLang="zh-CN" b="1" dirty="0"/>
              <a:t>(</a:t>
            </a:r>
            <a:r>
              <a:rPr lang="zh-CN" altLang="en-US" b="1" dirty="0"/>
              <a:t>第</a:t>
            </a:r>
            <a:r>
              <a:rPr lang="en-US" altLang="zh-CN" b="1" dirty="0"/>
              <a:t>5</a:t>
            </a:r>
            <a:r>
              <a:rPr lang="zh-CN" altLang="en-US" b="1" dirty="0"/>
              <a:t>版</a:t>
            </a:r>
            <a:r>
              <a:rPr lang="en-US" altLang="zh-CN" b="1" dirty="0"/>
              <a:t>)</a:t>
            </a:r>
            <a:r>
              <a:rPr lang="zh-CN" altLang="en-US" b="1" dirty="0"/>
              <a:t>，潘爱民译，清华大学出版社</a:t>
            </a:r>
          </a:p>
          <a:p>
            <a:pPr>
              <a:lnSpc>
                <a:spcPct val="80000"/>
              </a:lnSpc>
            </a:pPr>
            <a:endParaRPr lang="zh-CN" altLang="en-US" sz="2800" b="1" dirty="0"/>
          </a:p>
          <a:p>
            <a:pPr>
              <a:lnSpc>
                <a:spcPct val="80000"/>
              </a:lnSpc>
              <a:buFont typeface="Wingdings" pitchFamily="2" charset="2"/>
              <a:buNone/>
            </a:pPr>
            <a:endParaRPr lang="en-US" altLang="zh-CN" sz="2800" b="1" dirty="0"/>
          </a:p>
        </p:txBody>
      </p:sp>
      <p:pic>
        <p:nvPicPr>
          <p:cNvPr id="26629" name="Picture 5" descr="0133499456"/>
          <p:cNvPicPr>
            <a:picLocks noChangeAspect="1" noChangeArrowheads="1"/>
          </p:cNvPicPr>
          <p:nvPr/>
        </p:nvPicPr>
        <p:blipFill>
          <a:blip r:embed="rId3" cstate="print"/>
          <a:srcRect/>
          <a:stretch>
            <a:fillRect/>
          </a:stretch>
        </p:blipFill>
        <p:spPr bwMode="auto">
          <a:xfrm>
            <a:off x="571472" y="4072525"/>
            <a:ext cx="2071716" cy="2785475"/>
          </a:xfrm>
          <a:prstGeom prst="rect">
            <a:avLst/>
          </a:prstGeom>
          <a:noFill/>
        </p:spPr>
      </p:pic>
      <p:pic>
        <p:nvPicPr>
          <p:cNvPr id="26630" name="Picture 6" descr="coverLarge"/>
          <p:cNvPicPr>
            <a:picLocks noChangeAspect="1" noChangeArrowheads="1"/>
          </p:cNvPicPr>
          <p:nvPr/>
        </p:nvPicPr>
        <p:blipFill>
          <a:blip r:embed="rId4" cstate="print"/>
          <a:srcRect/>
          <a:stretch>
            <a:fillRect/>
          </a:stretch>
        </p:blipFill>
        <p:spPr bwMode="auto">
          <a:xfrm>
            <a:off x="2771800" y="4080390"/>
            <a:ext cx="2012959" cy="2811122"/>
          </a:xfrm>
          <a:prstGeom prst="rect">
            <a:avLst/>
          </a:prstGeom>
          <a:noFill/>
        </p:spPr>
      </p:pic>
      <p:pic>
        <p:nvPicPr>
          <p:cNvPr id="26631" name="Picture 7" descr="9780132127028_PDP100"/>
          <p:cNvPicPr>
            <a:picLocks noChangeAspect="1" noChangeArrowheads="1"/>
          </p:cNvPicPr>
          <p:nvPr/>
        </p:nvPicPr>
        <p:blipFill>
          <a:blip r:embed="rId5" cstate="print"/>
          <a:srcRect/>
          <a:stretch>
            <a:fillRect/>
          </a:stretch>
        </p:blipFill>
        <p:spPr bwMode="auto">
          <a:xfrm>
            <a:off x="5005690" y="4071755"/>
            <a:ext cx="2012959" cy="2786058"/>
          </a:xfrm>
          <a:prstGeom prst="rect">
            <a:avLst/>
          </a:prstGeom>
          <a:noFill/>
        </p:spPr>
      </p:pic>
      <p:pic>
        <p:nvPicPr>
          <p:cNvPr id="3" name="图片 2">
            <a:extLst>
              <a:ext uri="{FF2B5EF4-FFF2-40B4-BE49-F238E27FC236}">
                <a16:creationId xmlns:a16="http://schemas.microsoft.com/office/drawing/2014/main" id="{BAFF9C16-F5F0-4FA0-9D8B-012D0486A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261" y="4038056"/>
            <a:ext cx="1878024" cy="26056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中国互联网</a:t>
            </a:r>
            <a:r>
              <a:rPr lang="zh-CN" altLang="en-US" dirty="0">
                <a:solidFill>
                  <a:srgbClr val="FF0000"/>
                </a:solidFill>
              </a:rPr>
              <a:t>应用</a:t>
            </a:r>
            <a:r>
              <a:rPr lang="zh-CN" altLang="en-US" dirty="0"/>
              <a:t>的发展史</a:t>
            </a:r>
          </a:p>
        </p:txBody>
      </p:sp>
      <p:sp>
        <p:nvSpPr>
          <p:cNvPr id="3" name="竖排文字占位符 2"/>
          <p:cNvSpPr>
            <a:spLocks noGrp="1"/>
          </p:cNvSpPr>
          <p:nvPr>
            <p:ph type="body" orient="vert"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6F34620-8A1D-4A00-8E8C-139D939144F4}" type="slidenum">
              <a:rPr lang="en-US" altLang="zh-CN" smtClean="0"/>
              <a:pPr/>
              <a:t>20</a:t>
            </a:fld>
            <a:endParaRPr lang="en-US" altLang="zh-CN"/>
          </a:p>
        </p:txBody>
      </p:sp>
      <p:pic>
        <p:nvPicPr>
          <p:cNvPr id="5" name="图片 4" descr="2014080716392619235.jpg"/>
          <p:cNvPicPr>
            <a:picLocks noChangeAspect="1"/>
          </p:cNvPicPr>
          <p:nvPr/>
        </p:nvPicPr>
        <p:blipFill>
          <a:blip r:embed="rId2" cstate="print"/>
          <a:stretch>
            <a:fillRect/>
          </a:stretch>
        </p:blipFill>
        <p:spPr>
          <a:xfrm>
            <a:off x="0" y="2071678"/>
            <a:ext cx="8980002" cy="4286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D8658DE7-647D-4428-BFE7-8088B7D40F0C}" type="slidenum">
              <a:rPr lang="en-US" altLang="zh-CN"/>
              <a:pPr/>
              <a:t>21</a:t>
            </a:fld>
            <a:endParaRPr lang="en-US" altLang="zh-CN" dirty="0"/>
          </a:p>
        </p:txBody>
      </p:sp>
      <p:sp>
        <p:nvSpPr>
          <p:cNvPr id="41990" name="Rectangle 6"/>
          <p:cNvSpPr>
            <a:spLocks noGrp="1" noChangeArrowheads="1"/>
          </p:cNvSpPr>
          <p:nvPr>
            <p:ph type="title"/>
          </p:nvPr>
        </p:nvSpPr>
        <p:spPr/>
        <p:txBody>
          <a:bodyPr/>
          <a:lstStyle/>
          <a:p>
            <a:r>
              <a:rPr lang="zh-CN" altLang="en-US" b="1" dirty="0"/>
              <a:t>网络出口带宽</a:t>
            </a:r>
            <a:r>
              <a:rPr lang="zh-CN" altLang="en-US" sz="2000" dirty="0"/>
              <a:t>（截至到</a:t>
            </a:r>
            <a:r>
              <a:rPr lang="en-US" altLang="zh-CN" sz="2000" dirty="0"/>
              <a:t>2019</a:t>
            </a:r>
            <a:r>
              <a:rPr lang="zh-CN" altLang="en-US" sz="2000" dirty="0"/>
              <a:t>年</a:t>
            </a:r>
            <a:r>
              <a:rPr lang="en-US" altLang="zh-CN" sz="2000" dirty="0"/>
              <a:t>12</a:t>
            </a:r>
            <a:r>
              <a:rPr lang="zh-CN" altLang="en-US" sz="2000" dirty="0"/>
              <a:t>月）</a:t>
            </a:r>
          </a:p>
        </p:txBody>
      </p:sp>
      <p:sp>
        <p:nvSpPr>
          <p:cNvPr id="41994" name="Rectangle 10"/>
          <p:cNvSpPr>
            <a:spLocks noGrp="1" noChangeArrowheads="1"/>
          </p:cNvSpPr>
          <p:nvPr>
            <p:ph type="body" idx="1"/>
          </p:nvPr>
        </p:nvSpPr>
        <p:spPr>
          <a:xfrm>
            <a:off x="1182688" y="2017713"/>
            <a:ext cx="7772400" cy="403225"/>
          </a:xfrm>
        </p:spPr>
        <p:txBody>
          <a:bodyPr/>
          <a:lstStyle/>
          <a:p>
            <a:pPr>
              <a:lnSpc>
                <a:spcPct val="80000"/>
              </a:lnSpc>
            </a:pPr>
            <a:r>
              <a:rPr lang="zh-CN" altLang="en-US" sz="2400" b="1" dirty="0"/>
              <a:t>第</a:t>
            </a:r>
            <a:r>
              <a:rPr lang="en-US" altLang="zh-CN" sz="2400" b="1" dirty="0"/>
              <a:t>45</a:t>
            </a:r>
            <a:r>
              <a:rPr lang="zh-CN" altLang="en-US" sz="2400" b="1" dirty="0"/>
              <a:t>次中国互联网络发展状况统计报告</a:t>
            </a:r>
          </a:p>
        </p:txBody>
      </p:sp>
      <p:sp>
        <p:nvSpPr>
          <p:cNvPr id="41988"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sp>
        <p:nvSpPr>
          <p:cNvPr id="41992" name="Text Box 8"/>
          <p:cNvSpPr txBox="1">
            <a:spLocks noChangeArrowheads="1"/>
          </p:cNvSpPr>
          <p:nvPr/>
        </p:nvSpPr>
        <p:spPr bwMode="auto">
          <a:xfrm>
            <a:off x="6191250" y="0"/>
            <a:ext cx="2952750" cy="641350"/>
          </a:xfrm>
          <a:prstGeom prst="rect">
            <a:avLst/>
          </a:prstGeom>
          <a:noFill/>
          <a:ln w="9525">
            <a:noFill/>
            <a:miter lim="800000"/>
            <a:headEnd/>
            <a:tailEnd/>
          </a:ln>
          <a:effectLst/>
        </p:spPr>
        <p:txBody>
          <a:bodyPr>
            <a:spAutoFit/>
          </a:bodyPr>
          <a:lstStyle/>
          <a:p>
            <a:pPr>
              <a:spcBef>
                <a:spcPct val="50000"/>
              </a:spcBef>
            </a:pPr>
            <a:r>
              <a:rPr lang="zh-CN" altLang="en-US" sz="1800" dirty="0"/>
              <a:t>参考站点</a:t>
            </a:r>
            <a:r>
              <a:rPr lang="en-US" altLang="zh-CN" sz="1800" dirty="0"/>
              <a:t>http://www.cnnic.com.cn</a:t>
            </a:r>
          </a:p>
        </p:txBody>
      </p:sp>
      <p:pic>
        <p:nvPicPr>
          <p:cNvPr id="98305" name="Picture 1"/>
          <p:cNvPicPr>
            <a:picLocks noChangeAspect="1" noChangeArrowheads="1"/>
          </p:cNvPicPr>
          <p:nvPr/>
        </p:nvPicPr>
        <p:blipFill>
          <a:blip r:embed="rId2" cstate="print"/>
          <a:srcRect/>
          <a:stretch>
            <a:fillRect/>
          </a:stretch>
        </p:blipFill>
        <p:spPr bwMode="auto">
          <a:xfrm>
            <a:off x="827584" y="2475780"/>
            <a:ext cx="7595848" cy="438222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42631474-5A3A-42F5-8693-D5B4950718F4}" type="slidenum">
              <a:rPr lang="en-US" altLang="zh-CN"/>
              <a:pPr/>
              <a:t>22</a:t>
            </a:fld>
            <a:endParaRPr lang="en-US" altLang="zh-CN"/>
          </a:p>
        </p:txBody>
      </p:sp>
      <p:sp>
        <p:nvSpPr>
          <p:cNvPr id="124930" name="Rectangle 2"/>
          <p:cNvSpPr>
            <a:spLocks noGrp="1" noChangeArrowheads="1"/>
          </p:cNvSpPr>
          <p:nvPr>
            <p:ph type="title"/>
          </p:nvPr>
        </p:nvSpPr>
        <p:spPr/>
        <p:txBody>
          <a:bodyPr/>
          <a:lstStyle/>
          <a:p>
            <a:r>
              <a:rPr lang="zh-CN" altLang="en-US" dirty="0"/>
              <a:t>国际出口带宽</a:t>
            </a:r>
            <a:endParaRPr lang="zh-CN" altLang="zh-CN" dirty="0"/>
          </a:p>
        </p:txBody>
      </p:sp>
      <p:sp>
        <p:nvSpPr>
          <p:cNvPr id="7" name="Text Box 8"/>
          <p:cNvSpPr txBox="1">
            <a:spLocks noChangeArrowheads="1"/>
          </p:cNvSpPr>
          <p:nvPr/>
        </p:nvSpPr>
        <p:spPr bwMode="auto">
          <a:xfrm>
            <a:off x="5868144" y="404664"/>
            <a:ext cx="2952750" cy="641350"/>
          </a:xfrm>
          <a:prstGeom prst="rect">
            <a:avLst/>
          </a:prstGeom>
          <a:noFill/>
          <a:ln w="9525">
            <a:noFill/>
            <a:miter lim="800000"/>
            <a:headEnd/>
            <a:tailEnd/>
          </a:ln>
          <a:effectLst/>
        </p:spPr>
        <p:txBody>
          <a:bodyPr>
            <a:spAutoFit/>
          </a:bodyPr>
          <a:lstStyle/>
          <a:p>
            <a:pPr>
              <a:spcBef>
                <a:spcPct val="50000"/>
              </a:spcBef>
            </a:pPr>
            <a:r>
              <a:rPr lang="zh-CN" altLang="en-US" sz="1800" dirty="0"/>
              <a:t>参考站点</a:t>
            </a:r>
            <a:r>
              <a:rPr lang="en-US" altLang="zh-CN" sz="1800" dirty="0"/>
              <a:t>http://www.cnnic.com.cn</a:t>
            </a:r>
          </a:p>
        </p:txBody>
      </p:sp>
      <p:sp>
        <p:nvSpPr>
          <p:cNvPr id="6" name="内容占位符 5"/>
          <p:cNvSpPr>
            <a:spLocks noGrp="1"/>
          </p:cNvSpPr>
          <p:nvPr>
            <p:ph idx="1"/>
          </p:nvPr>
        </p:nvSpPr>
        <p:spPr/>
        <p:txBody>
          <a:bodyPr/>
          <a:lstStyle/>
          <a:p>
            <a:endParaRPr lang="zh-CN" altLang="en-US"/>
          </a:p>
        </p:txBody>
      </p:sp>
      <p:pic>
        <p:nvPicPr>
          <p:cNvPr id="97281" name="Picture 1"/>
          <p:cNvPicPr>
            <a:picLocks noChangeAspect="1" noChangeArrowheads="1"/>
          </p:cNvPicPr>
          <p:nvPr/>
        </p:nvPicPr>
        <p:blipFill>
          <a:blip r:embed="rId2" cstate="print"/>
          <a:srcRect/>
          <a:stretch>
            <a:fillRect/>
          </a:stretch>
        </p:blipFill>
        <p:spPr bwMode="auto">
          <a:xfrm>
            <a:off x="151159" y="2060848"/>
            <a:ext cx="8841683" cy="367240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80920" cy="622399"/>
          </a:xfrm>
        </p:spPr>
        <p:txBody>
          <a:bodyPr/>
          <a:lstStyle/>
          <a:p>
            <a:r>
              <a:rPr lang="zh-CN" altLang="en-US" sz="3200" dirty="0"/>
              <a:t>近年来互联网各类应用用户规模及使用率</a:t>
            </a: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2931E106-F4CF-4DA4-B878-29B4FEFFB9F2}" type="slidenum">
              <a:rPr lang="en-US" altLang="zh-CN" smtClean="0"/>
              <a:pPr/>
              <a:t>23</a:t>
            </a:fld>
            <a:endParaRPr lang="en-US" altLang="zh-CN"/>
          </a:p>
        </p:txBody>
      </p:sp>
      <p:pic>
        <p:nvPicPr>
          <p:cNvPr id="143362" name="Picture 2"/>
          <p:cNvPicPr>
            <a:picLocks noChangeAspect="1" noChangeArrowheads="1"/>
          </p:cNvPicPr>
          <p:nvPr/>
        </p:nvPicPr>
        <p:blipFill>
          <a:blip r:embed="rId2" cstate="print"/>
          <a:srcRect/>
          <a:stretch>
            <a:fillRect/>
          </a:stretch>
        </p:blipFill>
        <p:spPr bwMode="auto">
          <a:xfrm>
            <a:off x="1619672" y="880775"/>
            <a:ext cx="6984776" cy="5977225"/>
          </a:xfrm>
          <a:prstGeom prst="rect">
            <a:avLst/>
          </a:prstGeom>
          <a:noFill/>
          <a:ln w="9525">
            <a:noFill/>
            <a:miter lim="800000"/>
            <a:headEnd/>
            <a:tailEnd/>
          </a:ln>
        </p:spPr>
      </p:pic>
      <p:sp>
        <p:nvSpPr>
          <p:cNvPr id="5" name="椭圆 4"/>
          <p:cNvSpPr/>
          <p:nvPr/>
        </p:nvSpPr>
        <p:spPr>
          <a:xfrm>
            <a:off x="7524328" y="4077072"/>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24328" y="6165304"/>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24328" y="2492896"/>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object 4">
            <a:extLst>
              <a:ext uri="{FF2B5EF4-FFF2-40B4-BE49-F238E27FC236}">
                <a16:creationId xmlns:a16="http://schemas.microsoft.com/office/drawing/2014/main" id="{7AE63079-0877-4BD5-A8DC-A26EE92F60C1}"/>
              </a:ext>
            </a:extLst>
          </p:cNvPr>
          <p:cNvSpPr txBox="1"/>
          <p:nvPr/>
        </p:nvSpPr>
        <p:spPr>
          <a:xfrm>
            <a:off x="582169" y="1826553"/>
            <a:ext cx="5348763" cy="442589"/>
          </a:xfrm>
          <a:prstGeom prst="rect">
            <a:avLst/>
          </a:prstGeom>
        </p:spPr>
        <p:txBody>
          <a:bodyPr vert="horz" wrap="square" lIns="0" tIns="47149" rIns="0" bIns="0" rtlCol="0">
            <a:spAutoFit/>
          </a:bodyPr>
          <a:lstStyle/>
          <a:p>
            <a:pPr marL="9525">
              <a:spcBef>
                <a:spcPts val="371"/>
              </a:spcBef>
            </a:pPr>
            <a:r>
              <a:rPr sz="1350" b="1" dirty="0">
                <a:solidFill>
                  <a:srgbClr val="FFFFFF"/>
                </a:solidFill>
                <a:latin typeface="微软雅黑" panose="020B0503020204020204" pitchFamily="34" charset="-122"/>
                <a:ea typeface="微软雅黑" panose="020B0503020204020204" pitchFamily="34" charset="-122"/>
                <a:cs typeface="Microsoft YaHei"/>
              </a:rPr>
              <a:t>国家重大科技基础设施“未来网络试验设施”（2018年5月启动建设）</a:t>
            </a:r>
            <a:endParaRPr sz="1350" dirty="0">
              <a:latin typeface="微软雅黑" panose="020B0503020204020204" pitchFamily="34" charset="-122"/>
              <a:ea typeface="微软雅黑" panose="020B0503020204020204" pitchFamily="34" charset="-122"/>
              <a:cs typeface="Microsoft YaHei"/>
            </a:endParaRPr>
          </a:p>
          <a:p>
            <a:pPr marL="9525">
              <a:spcBef>
                <a:spcPts val="233"/>
              </a:spcBef>
            </a:pPr>
            <a:r>
              <a:rPr sz="1050" dirty="0">
                <a:solidFill>
                  <a:srgbClr val="FFFFFF"/>
                </a:solidFill>
                <a:latin typeface="微软雅黑" panose="020B0503020204020204" pitchFamily="34" charset="-122"/>
                <a:ea typeface="微软雅黑" panose="020B0503020204020204" pitchFamily="34" charset="-122"/>
                <a:cs typeface="Microsoft YaHei"/>
              </a:rPr>
              <a:t>为突</a:t>
            </a:r>
            <a:r>
              <a:rPr sz="1050" spc="4" dirty="0">
                <a:solidFill>
                  <a:srgbClr val="FFFFFF"/>
                </a:solidFill>
                <a:latin typeface="微软雅黑" panose="020B0503020204020204" pitchFamily="34" charset="-122"/>
                <a:ea typeface="微软雅黑" panose="020B0503020204020204" pitchFamily="34" charset="-122"/>
                <a:cs typeface="Microsoft YaHei"/>
              </a:rPr>
              <a:t>破</a:t>
            </a:r>
            <a:r>
              <a:rPr sz="1050" dirty="0">
                <a:solidFill>
                  <a:srgbClr val="FFFFFF"/>
                </a:solidFill>
                <a:latin typeface="微软雅黑" panose="020B0503020204020204" pitchFamily="34" charset="-122"/>
                <a:ea typeface="微软雅黑" panose="020B0503020204020204" pitchFamily="34" charset="-122"/>
                <a:cs typeface="Microsoft YaHei"/>
              </a:rPr>
              <a:t>未来网</a:t>
            </a:r>
            <a:r>
              <a:rPr sz="1050" spc="4" dirty="0">
                <a:solidFill>
                  <a:srgbClr val="FFFFFF"/>
                </a:solidFill>
                <a:latin typeface="微软雅黑" panose="020B0503020204020204" pitchFamily="34" charset="-122"/>
                <a:ea typeface="微软雅黑" panose="020B0503020204020204" pitchFamily="34" charset="-122"/>
                <a:cs typeface="Microsoft YaHei"/>
              </a:rPr>
              <a:t>络</a:t>
            </a:r>
            <a:r>
              <a:rPr sz="1050" dirty="0">
                <a:solidFill>
                  <a:srgbClr val="FFFFFF"/>
                </a:solidFill>
                <a:latin typeface="微软雅黑" panose="020B0503020204020204" pitchFamily="34" charset="-122"/>
                <a:ea typeface="微软雅黑" panose="020B0503020204020204" pitchFamily="34" charset="-122"/>
                <a:cs typeface="Microsoft YaHei"/>
              </a:rPr>
              <a:t>基础</a:t>
            </a:r>
            <a:r>
              <a:rPr sz="1050" spc="4" dirty="0">
                <a:solidFill>
                  <a:srgbClr val="FFFFFF"/>
                </a:solidFill>
                <a:latin typeface="微软雅黑" panose="020B0503020204020204" pitchFamily="34" charset="-122"/>
                <a:ea typeface="微软雅黑" panose="020B0503020204020204" pitchFamily="34" charset="-122"/>
                <a:cs typeface="Microsoft YaHei"/>
              </a:rPr>
              <a:t>理</a:t>
            </a:r>
            <a:r>
              <a:rPr sz="1050" dirty="0">
                <a:solidFill>
                  <a:srgbClr val="FFFFFF"/>
                </a:solidFill>
                <a:latin typeface="微软雅黑" panose="020B0503020204020204" pitchFamily="34" charset="-122"/>
                <a:ea typeface="微软雅黑" panose="020B0503020204020204" pitchFamily="34" charset="-122"/>
                <a:cs typeface="Microsoft YaHei"/>
              </a:rPr>
              <a:t>论和支</a:t>
            </a:r>
            <a:r>
              <a:rPr sz="1050" spc="4" dirty="0">
                <a:solidFill>
                  <a:srgbClr val="FFFFFF"/>
                </a:solidFill>
                <a:latin typeface="微软雅黑" panose="020B0503020204020204" pitchFamily="34" charset="-122"/>
                <a:ea typeface="微软雅黑" panose="020B0503020204020204" pitchFamily="34" charset="-122"/>
                <a:cs typeface="Microsoft YaHei"/>
              </a:rPr>
              <a:t>撑</a:t>
            </a:r>
            <a:r>
              <a:rPr sz="1050" dirty="0">
                <a:solidFill>
                  <a:srgbClr val="FFFFFF"/>
                </a:solidFill>
                <a:latin typeface="微软雅黑" panose="020B0503020204020204" pitchFamily="34" charset="-122"/>
                <a:ea typeface="微软雅黑" panose="020B0503020204020204" pitchFamily="34" charset="-122"/>
                <a:cs typeface="Microsoft YaHei"/>
              </a:rPr>
              <a:t>新一</a:t>
            </a:r>
            <a:r>
              <a:rPr sz="1050" spc="4" dirty="0">
                <a:solidFill>
                  <a:srgbClr val="FFFFFF"/>
                </a:solidFill>
                <a:latin typeface="微软雅黑" panose="020B0503020204020204" pitchFamily="34" charset="-122"/>
                <a:ea typeface="微软雅黑" panose="020B0503020204020204" pitchFamily="34" charset="-122"/>
                <a:cs typeface="Microsoft YaHei"/>
              </a:rPr>
              <a:t>代</a:t>
            </a:r>
            <a:r>
              <a:rPr sz="1050" dirty="0">
                <a:solidFill>
                  <a:srgbClr val="FFFFFF"/>
                </a:solidFill>
                <a:latin typeface="微软雅黑" panose="020B0503020204020204" pitchFamily="34" charset="-122"/>
                <a:ea typeface="微软雅黑" panose="020B0503020204020204" pitchFamily="34" charset="-122"/>
                <a:cs typeface="Microsoft YaHei"/>
              </a:rPr>
              <a:t>互联网实</a:t>
            </a:r>
            <a:r>
              <a:rPr sz="1050" spc="4" dirty="0">
                <a:solidFill>
                  <a:srgbClr val="FFFFFF"/>
                </a:solidFill>
                <a:latin typeface="微软雅黑" panose="020B0503020204020204" pitchFamily="34" charset="-122"/>
                <a:ea typeface="微软雅黑" panose="020B0503020204020204" pitchFamily="34" charset="-122"/>
                <a:cs typeface="Microsoft YaHei"/>
              </a:rPr>
              <a:t>验</a:t>
            </a:r>
            <a:r>
              <a:rPr sz="1050" dirty="0">
                <a:solidFill>
                  <a:srgbClr val="FFFFFF"/>
                </a:solidFill>
                <a:latin typeface="微软雅黑" panose="020B0503020204020204" pitchFamily="34" charset="-122"/>
                <a:ea typeface="微软雅黑" panose="020B0503020204020204" pitchFamily="34" charset="-122"/>
                <a:cs typeface="Microsoft YaHei"/>
              </a:rPr>
              <a:t>，建</a:t>
            </a:r>
            <a:r>
              <a:rPr sz="1050" spc="4" dirty="0">
                <a:solidFill>
                  <a:srgbClr val="FFFFFF"/>
                </a:solidFill>
                <a:latin typeface="微软雅黑" panose="020B0503020204020204" pitchFamily="34" charset="-122"/>
                <a:ea typeface="微软雅黑" panose="020B0503020204020204" pitchFamily="34" charset="-122"/>
                <a:cs typeface="Microsoft YaHei"/>
              </a:rPr>
              <a:t>设</a:t>
            </a:r>
            <a:r>
              <a:rPr sz="1050" dirty="0">
                <a:solidFill>
                  <a:srgbClr val="FFFFFF"/>
                </a:solidFill>
                <a:latin typeface="微软雅黑" panose="020B0503020204020204" pitchFamily="34" charset="-122"/>
                <a:ea typeface="微软雅黑" panose="020B0503020204020204" pitchFamily="34" charset="-122"/>
                <a:cs typeface="Microsoft YaHei"/>
              </a:rPr>
              <a:t>未来网</a:t>
            </a:r>
            <a:r>
              <a:rPr sz="1050" spc="4" dirty="0">
                <a:solidFill>
                  <a:srgbClr val="FFFFFF"/>
                </a:solidFill>
                <a:latin typeface="微软雅黑" panose="020B0503020204020204" pitchFamily="34" charset="-122"/>
                <a:ea typeface="微软雅黑" panose="020B0503020204020204" pitchFamily="34" charset="-122"/>
                <a:cs typeface="Microsoft YaHei"/>
              </a:rPr>
              <a:t>络</a:t>
            </a:r>
            <a:r>
              <a:rPr sz="1050" dirty="0">
                <a:solidFill>
                  <a:srgbClr val="FFFFFF"/>
                </a:solidFill>
                <a:latin typeface="微软雅黑" panose="020B0503020204020204" pitchFamily="34" charset="-122"/>
                <a:ea typeface="微软雅黑" panose="020B0503020204020204" pitchFamily="34" charset="-122"/>
                <a:cs typeface="Microsoft YaHei"/>
              </a:rPr>
              <a:t>试验</a:t>
            </a:r>
            <a:r>
              <a:rPr sz="1050" spc="4" dirty="0">
                <a:solidFill>
                  <a:srgbClr val="FFFFFF"/>
                </a:solidFill>
                <a:latin typeface="微软雅黑" panose="020B0503020204020204" pitchFamily="34" charset="-122"/>
                <a:ea typeface="微软雅黑" panose="020B0503020204020204" pitchFamily="34" charset="-122"/>
                <a:cs typeface="Microsoft YaHei"/>
              </a:rPr>
              <a:t>设</a:t>
            </a:r>
            <a:r>
              <a:rPr sz="1050" dirty="0">
                <a:solidFill>
                  <a:srgbClr val="FFFFFF"/>
                </a:solidFill>
                <a:latin typeface="微软雅黑" panose="020B0503020204020204" pitchFamily="34" charset="-122"/>
                <a:ea typeface="微软雅黑" panose="020B0503020204020204" pitchFamily="34" charset="-122"/>
                <a:cs typeface="Microsoft YaHei"/>
              </a:rPr>
              <a:t>施。</a:t>
            </a:r>
            <a:endParaRPr sz="1050" dirty="0">
              <a:latin typeface="微软雅黑" panose="020B0503020204020204" pitchFamily="34" charset="-122"/>
              <a:ea typeface="微软雅黑" panose="020B0503020204020204" pitchFamily="34" charset="-122"/>
              <a:cs typeface="Microsoft YaHei"/>
            </a:endParaRPr>
          </a:p>
        </p:txBody>
      </p:sp>
      <p:grpSp>
        <p:nvGrpSpPr>
          <p:cNvPr id="160" name="组合 159">
            <a:extLst>
              <a:ext uri="{FF2B5EF4-FFF2-40B4-BE49-F238E27FC236}">
                <a16:creationId xmlns:a16="http://schemas.microsoft.com/office/drawing/2014/main" id="{8470BBF9-A35F-48D4-8DFB-4BACA1D23CF6}"/>
              </a:ext>
            </a:extLst>
          </p:cNvPr>
          <p:cNvGrpSpPr/>
          <p:nvPr/>
        </p:nvGrpSpPr>
        <p:grpSpPr>
          <a:xfrm>
            <a:off x="744425" y="2522406"/>
            <a:ext cx="2967143" cy="2717739"/>
            <a:chOff x="992567" y="2220208"/>
            <a:chExt cx="3956190" cy="3623651"/>
          </a:xfrm>
        </p:grpSpPr>
        <p:sp>
          <p:nvSpPr>
            <p:cNvPr id="161" name="object 5">
              <a:extLst>
                <a:ext uri="{FF2B5EF4-FFF2-40B4-BE49-F238E27FC236}">
                  <a16:creationId xmlns:a16="http://schemas.microsoft.com/office/drawing/2014/main" id="{D52A04BA-4EA0-4139-818E-A46165D85A18}"/>
                </a:ext>
              </a:extLst>
            </p:cNvPr>
            <p:cNvSpPr/>
            <p:nvPr/>
          </p:nvSpPr>
          <p:spPr>
            <a:xfrm>
              <a:off x="992567" y="2220208"/>
              <a:ext cx="3956190" cy="3163437"/>
            </a:xfrm>
            <a:prstGeom prst="rect">
              <a:avLst/>
            </a:prstGeom>
            <a:blipFill>
              <a:blip r:embed="rId3" cstate="print"/>
              <a:stretch>
                <a:fillRect/>
              </a:stretch>
            </a:blip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162" name="object 6">
              <a:extLst>
                <a:ext uri="{FF2B5EF4-FFF2-40B4-BE49-F238E27FC236}">
                  <a16:creationId xmlns:a16="http://schemas.microsoft.com/office/drawing/2014/main" id="{FC4D5D22-1476-45EE-8B9C-33ED50DA4EAA}"/>
                </a:ext>
              </a:extLst>
            </p:cNvPr>
            <p:cNvSpPr txBox="1"/>
            <p:nvPr/>
          </p:nvSpPr>
          <p:spPr>
            <a:xfrm>
              <a:off x="3957364" y="4546588"/>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南昌</a:t>
              </a:r>
              <a:endParaRPr sz="375">
                <a:latin typeface="微软雅黑" panose="020B0503020204020204" pitchFamily="34" charset="-122"/>
                <a:ea typeface="微软雅黑" panose="020B0503020204020204" pitchFamily="34" charset="-122"/>
                <a:cs typeface="Microsoft YaHei"/>
              </a:endParaRPr>
            </a:p>
          </p:txBody>
        </p:sp>
        <p:sp>
          <p:nvSpPr>
            <p:cNvPr id="163" name="object 7">
              <a:extLst>
                <a:ext uri="{FF2B5EF4-FFF2-40B4-BE49-F238E27FC236}">
                  <a16:creationId xmlns:a16="http://schemas.microsoft.com/office/drawing/2014/main" id="{63BA22F3-E758-4A72-A479-5360A99CDDF1}"/>
                </a:ext>
              </a:extLst>
            </p:cNvPr>
            <p:cNvSpPr txBox="1"/>
            <p:nvPr/>
          </p:nvSpPr>
          <p:spPr>
            <a:xfrm>
              <a:off x="1937222" y="3018471"/>
              <a:ext cx="288925"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乌鲁木齐</a:t>
              </a:r>
              <a:endParaRPr sz="375">
                <a:latin typeface="微软雅黑" panose="020B0503020204020204" pitchFamily="34" charset="-122"/>
                <a:ea typeface="微软雅黑" panose="020B0503020204020204" pitchFamily="34" charset="-122"/>
                <a:cs typeface="Microsoft YaHei"/>
              </a:endParaRPr>
            </a:p>
          </p:txBody>
        </p:sp>
        <p:sp>
          <p:nvSpPr>
            <p:cNvPr id="164" name="object 8">
              <a:extLst>
                <a:ext uri="{FF2B5EF4-FFF2-40B4-BE49-F238E27FC236}">
                  <a16:creationId xmlns:a16="http://schemas.microsoft.com/office/drawing/2014/main" id="{46FB7822-3D0B-4452-AF4E-D706F1C663A9}"/>
                </a:ext>
              </a:extLst>
            </p:cNvPr>
            <p:cNvSpPr txBox="1"/>
            <p:nvPr/>
          </p:nvSpPr>
          <p:spPr>
            <a:xfrm>
              <a:off x="2011071" y="3974746"/>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拉萨</a:t>
              </a:r>
              <a:endParaRPr sz="375">
                <a:latin typeface="微软雅黑" panose="020B0503020204020204" pitchFamily="34" charset="-122"/>
                <a:ea typeface="微软雅黑" panose="020B0503020204020204" pitchFamily="34" charset="-122"/>
                <a:cs typeface="Microsoft YaHei"/>
              </a:endParaRPr>
            </a:p>
          </p:txBody>
        </p:sp>
        <p:sp>
          <p:nvSpPr>
            <p:cNvPr id="165" name="object 9">
              <a:extLst>
                <a:ext uri="{FF2B5EF4-FFF2-40B4-BE49-F238E27FC236}">
                  <a16:creationId xmlns:a16="http://schemas.microsoft.com/office/drawing/2014/main" id="{8BDA2627-FDEF-42CA-B10B-14B0968D48A2}"/>
                </a:ext>
              </a:extLst>
            </p:cNvPr>
            <p:cNvSpPr txBox="1"/>
            <p:nvPr/>
          </p:nvSpPr>
          <p:spPr>
            <a:xfrm>
              <a:off x="2702755" y="3801969"/>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西宁</a:t>
              </a:r>
              <a:endParaRPr sz="375">
                <a:latin typeface="微软雅黑" panose="020B0503020204020204" pitchFamily="34" charset="-122"/>
                <a:ea typeface="微软雅黑" panose="020B0503020204020204" pitchFamily="34" charset="-122"/>
                <a:cs typeface="Microsoft YaHei"/>
              </a:endParaRPr>
            </a:p>
          </p:txBody>
        </p:sp>
        <p:sp>
          <p:nvSpPr>
            <p:cNvPr id="166" name="object 10">
              <a:extLst>
                <a:ext uri="{FF2B5EF4-FFF2-40B4-BE49-F238E27FC236}">
                  <a16:creationId xmlns:a16="http://schemas.microsoft.com/office/drawing/2014/main" id="{906E4B1F-A4F7-4DBB-BEBC-789F6625813D}"/>
                </a:ext>
              </a:extLst>
            </p:cNvPr>
            <p:cNvSpPr txBox="1"/>
            <p:nvPr/>
          </p:nvSpPr>
          <p:spPr>
            <a:xfrm>
              <a:off x="3071216" y="3881486"/>
              <a:ext cx="157480" cy="91691"/>
            </a:xfrm>
            <a:prstGeom prst="rect">
              <a:avLst/>
            </a:prstGeom>
          </p:spPr>
          <p:txBody>
            <a:bodyPr vert="horz" wrap="square" lIns="0" tIns="10953" rIns="0" bIns="0" rtlCol="0">
              <a:spAutoFit/>
            </a:bodyPr>
            <a:lstStyle/>
            <a:p>
              <a:pPr marL="9525">
                <a:spcBef>
                  <a:spcPts val="86"/>
                </a:spcBef>
              </a:pPr>
              <a:r>
                <a:rPr sz="375" spc="8" dirty="0">
                  <a:solidFill>
                    <a:srgbClr val="FFFFFF"/>
                  </a:solidFill>
                  <a:latin typeface="微软雅黑" panose="020B0503020204020204" pitchFamily="34" charset="-122"/>
                  <a:ea typeface="微软雅黑" panose="020B0503020204020204" pitchFamily="34" charset="-122"/>
                  <a:cs typeface="Microsoft YaHei"/>
                </a:rPr>
                <a:t>兰</a:t>
              </a:r>
              <a:r>
                <a:rPr sz="375" spc="11" dirty="0">
                  <a:solidFill>
                    <a:srgbClr val="FFFFFF"/>
                  </a:solidFill>
                  <a:latin typeface="微软雅黑" panose="020B0503020204020204" pitchFamily="34" charset="-122"/>
                  <a:ea typeface="微软雅黑" panose="020B0503020204020204" pitchFamily="34" charset="-122"/>
                  <a:cs typeface="Microsoft YaHei"/>
                </a:rPr>
                <a:t>州</a:t>
              </a:r>
              <a:endParaRPr sz="375">
                <a:latin typeface="微软雅黑" panose="020B0503020204020204" pitchFamily="34" charset="-122"/>
                <a:ea typeface="微软雅黑" panose="020B0503020204020204" pitchFamily="34" charset="-122"/>
                <a:cs typeface="Microsoft YaHei"/>
              </a:endParaRPr>
            </a:p>
          </p:txBody>
        </p:sp>
        <p:sp>
          <p:nvSpPr>
            <p:cNvPr id="167" name="object 11">
              <a:extLst>
                <a:ext uri="{FF2B5EF4-FFF2-40B4-BE49-F238E27FC236}">
                  <a16:creationId xmlns:a16="http://schemas.microsoft.com/office/drawing/2014/main" id="{92E473A7-FF0C-480A-A096-4E35357D4FDA}"/>
                </a:ext>
              </a:extLst>
            </p:cNvPr>
            <p:cNvSpPr txBox="1"/>
            <p:nvPr/>
          </p:nvSpPr>
          <p:spPr>
            <a:xfrm>
              <a:off x="3200288" y="3466208"/>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银川</a:t>
              </a:r>
              <a:endParaRPr sz="375">
                <a:latin typeface="微软雅黑" panose="020B0503020204020204" pitchFamily="34" charset="-122"/>
                <a:ea typeface="微软雅黑" panose="020B0503020204020204" pitchFamily="34" charset="-122"/>
                <a:cs typeface="Microsoft YaHei"/>
              </a:endParaRPr>
            </a:p>
          </p:txBody>
        </p:sp>
        <p:sp>
          <p:nvSpPr>
            <p:cNvPr id="168" name="object 12">
              <a:extLst>
                <a:ext uri="{FF2B5EF4-FFF2-40B4-BE49-F238E27FC236}">
                  <a16:creationId xmlns:a16="http://schemas.microsoft.com/office/drawing/2014/main" id="{577A3A12-226E-45A2-B8DC-AB3F0BB1E3FD}"/>
                </a:ext>
              </a:extLst>
            </p:cNvPr>
            <p:cNvSpPr txBox="1"/>
            <p:nvPr/>
          </p:nvSpPr>
          <p:spPr>
            <a:xfrm>
              <a:off x="3315503" y="3268890"/>
              <a:ext cx="288925"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呼和浩特</a:t>
              </a:r>
              <a:endParaRPr sz="375">
                <a:latin typeface="微软雅黑" panose="020B0503020204020204" pitchFamily="34" charset="-122"/>
                <a:ea typeface="微软雅黑" panose="020B0503020204020204" pitchFamily="34" charset="-122"/>
                <a:cs typeface="Microsoft YaHei"/>
              </a:endParaRPr>
            </a:p>
          </p:txBody>
        </p:sp>
        <p:sp>
          <p:nvSpPr>
            <p:cNvPr id="169" name="object 13">
              <a:extLst>
                <a:ext uri="{FF2B5EF4-FFF2-40B4-BE49-F238E27FC236}">
                  <a16:creationId xmlns:a16="http://schemas.microsoft.com/office/drawing/2014/main" id="{49D3EF73-72E6-4BFF-88A9-2A995F097BDA}"/>
                </a:ext>
              </a:extLst>
            </p:cNvPr>
            <p:cNvSpPr txBox="1"/>
            <p:nvPr/>
          </p:nvSpPr>
          <p:spPr>
            <a:xfrm>
              <a:off x="3511144" y="3497181"/>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太原</a:t>
              </a:r>
              <a:endParaRPr sz="375">
                <a:latin typeface="微软雅黑" panose="020B0503020204020204" pitchFamily="34" charset="-122"/>
                <a:ea typeface="微软雅黑" panose="020B0503020204020204" pitchFamily="34" charset="-122"/>
                <a:cs typeface="Microsoft YaHei"/>
              </a:endParaRPr>
            </a:p>
          </p:txBody>
        </p:sp>
        <p:sp>
          <p:nvSpPr>
            <p:cNvPr id="170" name="object 14">
              <a:extLst>
                <a:ext uri="{FF2B5EF4-FFF2-40B4-BE49-F238E27FC236}">
                  <a16:creationId xmlns:a16="http://schemas.microsoft.com/office/drawing/2014/main" id="{78129F79-FA3F-49F4-AE54-93EF90C78ED9}"/>
                </a:ext>
              </a:extLst>
            </p:cNvPr>
            <p:cNvSpPr txBox="1"/>
            <p:nvPr/>
          </p:nvSpPr>
          <p:spPr>
            <a:xfrm>
              <a:off x="2985579" y="4183753"/>
              <a:ext cx="222885" cy="131532"/>
            </a:xfrm>
            <a:prstGeom prst="rect">
              <a:avLst/>
            </a:prstGeom>
          </p:spPr>
          <p:txBody>
            <a:bodyPr vert="horz" wrap="square" lIns="0" tIns="11906" rIns="0" bIns="0" rtlCol="0">
              <a:spAutoFit/>
            </a:bodyPr>
            <a:lstStyle/>
            <a:p>
              <a:pPr marL="9525">
                <a:spcBef>
                  <a:spcPts val="94"/>
                </a:spcBef>
              </a:pPr>
              <a:r>
                <a:rPr sz="563" spc="19" dirty="0">
                  <a:solidFill>
                    <a:srgbClr val="54BAFA"/>
                  </a:solidFill>
                  <a:latin typeface="微软雅黑" panose="020B0503020204020204" pitchFamily="34" charset="-122"/>
                  <a:ea typeface="微软雅黑" panose="020B0503020204020204" pitchFamily="34" charset="-122"/>
                  <a:cs typeface="Microsoft YaHei"/>
                </a:rPr>
                <a:t>成都</a:t>
              </a:r>
              <a:endParaRPr sz="563">
                <a:latin typeface="微软雅黑" panose="020B0503020204020204" pitchFamily="34" charset="-122"/>
                <a:ea typeface="微软雅黑" panose="020B0503020204020204" pitchFamily="34" charset="-122"/>
                <a:cs typeface="Microsoft YaHei"/>
              </a:endParaRPr>
            </a:p>
          </p:txBody>
        </p:sp>
        <p:sp>
          <p:nvSpPr>
            <p:cNvPr id="171" name="object 15">
              <a:extLst>
                <a:ext uri="{FF2B5EF4-FFF2-40B4-BE49-F238E27FC236}">
                  <a16:creationId xmlns:a16="http://schemas.microsoft.com/office/drawing/2014/main" id="{4B0AC59E-BA6A-44DD-B541-1F27E50B1F84}"/>
                </a:ext>
              </a:extLst>
            </p:cNvPr>
            <p:cNvSpPr txBox="1"/>
            <p:nvPr/>
          </p:nvSpPr>
          <p:spPr>
            <a:xfrm>
              <a:off x="2838001" y="4792652"/>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昆明</a:t>
              </a:r>
              <a:endParaRPr sz="375">
                <a:latin typeface="微软雅黑" panose="020B0503020204020204" pitchFamily="34" charset="-122"/>
                <a:ea typeface="微软雅黑" panose="020B0503020204020204" pitchFamily="34" charset="-122"/>
                <a:cs typeface="Microsoft YaHei"/>
              </a:endParaRPr>
            </a:p>
          </p:txBody>
        </p:sp>
        <p:sp>
          <p:nvSpPr>
            <p:cNvPr id="172" name="object 16">
              <a:extLst>
                <a:ext uri="{FF2B5EF4-FFF2-40B4-BE49-F238E27FC236}">
                  <a16:creationId xmlns:a16="http://schemas.microsoft.com/office/drawing/2014/main" id="{FF26E006-2054-4A52-B4EC-ED55BF011C94}"/>
                </a:ext>
              </a:extLst>
            </p:cNvPr>
            <p:cNvSpPr txBox="1"/>
            <p:nvPr/>
          </p:nvSpPr>
          <p:spPr>
            <a:xfrm>
              <a:off x="3164511" y="4521182"/>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贵阳</a:t>
              </a:r>
              <a:endParaRPr sz="375">
                <a:latin typeface="微软雅黑" panose="020B0503020204020204" pitchFamily="34" charset="-122"/>
                <a:ea typeface="微软雅黑" panose="020B0503020204020204" pitchFamily="34" charset="-122"/>
                <a:cs typeface="Microsoft YaHei"/>
              </a:endParaRPr>
            </a:p>
          </p:txBody>
        </p:sp>
        <p:sp>
          <p:nvSpPr>
            <p:cNvPr id="173" name="object 17">
              <a:extLst>
                <a:ext uri="{FF2B5EF4-FFF2-40B4-BE49-F238E27FC236}">
                  <a16:creationId xmlns:a16="http://schemas.microsoft.com/office/drawing/2014/main" id="{685B6E3D-6300-4C0E-9E58-C05704A0FFCE}"/>
                </a:ext>
              </a:extLst>
            </p:cNvPr>
            <p:cNvSpPr txBox="1"/>
            <p:nvPr/>
          </p:nvSpPr>
          <p:spPr>
            <a:xfrm>
              <a:off x="3475880" y="5263493"/>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海口</a:t>
              </a:r>
              <a:endParaRPr sz="375">
                <a:latin typeface="微软雅黑" panose="020B0503020204020204" pitchFamily="34" charset="-122"/>
                <a:ea typeface="微软雅黑" panose="020B0503020204020204" pitchFamily="34" charset="-122"/>
                <a:cs typeface="Microsoft YaHei"/>
              </a:endParaRPr>
            </a:p>
          </p:txBody>
        </p:sp>
        <p:sp>
          <p:nvSpPr>
            <p:cNvPr id="174" name="object 18">
              <a:extLst>
                <a:ext uri="{FF2B5EF4-FFF2-40B4-BE49-F238E27FC236}">
                  <a16:creationId xmlns:a16="http://schemas.microsoft.com/office/drawing/2014/main" id="{2635119A-A987-4BEC-8C16-C3504CBC6EB1}"/>
                </a:ext>
              </a:extLst>
            </p:cNvPr>
            <p:cNvSpPr txBox="1"/>
            <p:nvPr/>
          </p:nvSpPr>
          <p:spPr>
            <a:xfrm>
              <a:off x="3371188" y="4366013"/>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重庆</a:t>
              </a:r>
              <a:endParaRPr sz="375">
                <a:latin typeface="微软雅黑" panose="020B0503020204020204" pitchFamily="34" charset="-122"/>
                <a:ea typeface="微软雅黑" panose="020B0503020204020204" pitchFamily="34" charset="-122"/>
                <a:cs typeface="Microsoft YaHei"/>
              </a:endParaRPr>
            </a:p>
          </p:txBody>
        </p:sp>
        <p:sp>
          <p:nvSpPr>
            <p:cNvPr id="175" name="object 19">
              <a:extLst>
                <a:ext uri="{FF2B5EF4-FFF2-40B4-BE49-F238E27FC236}">
                  <a16:creationId xmlns:a16="http://schemas.microsoft.com/office/drawing/2014/main" id="{B900A60C-A242-41DB-BE4A-654A8B9123CD}"/>
                </a:ext>
              </a:extLst>
            </p:cNvPr>
            <p:cNvSpPr txBox="1"/>
            <p:nvPr/>
          </p:nvSpPr>
          <p:spPr>
            <a:xfrm>
              <a:off x="3624700" y="4536625"/>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长沙</a:t>
              </a:r>
              <a:endParaRPr sz="375">
                <a:latin typeface="微软雅黑" panose="020B0503020204020204" pitchFamily="34" charset="-122"/>
                <a:ea typeface="微软雅黑" panose="020B0503020204020204" pitchFamily="34" charset="-122"/>
                <a:cs typeface="Microsoft YaHei"/>
              </a:endParaRPr>
            </a:p>
          </p:txBody>
        </p:sp>
        <p:sp>
          <p:nvSpPr>
            <p:cNvPr id="176" name="object 20">
              <a:extLst>
                <a:ext uri="{FF2B5EF4-FFF2-40B4-BE49-F238E27FC236}">
                  <a16:creationId xmlns:a16="http://schemas.microsoft.com/office/drawing/2014/main" id="{838E35F6-FF49-4EE9-8C0D-93F70C47A210}"/>
                </a:ext>
              </a:extLst>
            </p:cNvPr>
            <p:cNvSpPr txBox="1"/>
            <p:nvPr/>
          </p:nvSpPr>
          <p:spPr>
            <a:xfrm>
              <a:off x="3453800" y="3898310"/>
              <a:ext cx="325755" cy="319191"/>
            </a:xfrm>
            <a:prstGeom prst="rect">
              <a:avLst/>
            </a:prstGeom>
          </p:spPr>
          <p:txBody>
            <a:bodyPr vert="horz" wrap="square" lIns="0" tIns="43339" rIns="0" bIns="0" rtlCol="0">
              <a:spAutoFit/>
            </a:bodyPr>
            <a:lstStyle/>
            <a:p>
              <a:pPr marL="9525">
                <a:spcBef>
                  <a:spcPts val="341"/>
                </a:spcBef>
              </a:pPr>
              <a:r>
                <a:rPr sz="375" spc="11" dirty="0">
                  <a:solidFill>
                    <a:srgbClr val="FFFFFF"/>
                  </a:solidFill>
                  <a:latin typeface="微软雅黑" panose="020B0503020204020204" pitchFamily="34" charset="-122"/>
                  <a:ea typeface="微软雅黑" panose="020B0503020204020204" pitchFamily="34" charset="-122"/>
                  <a:cs typeface="Microsoft YaHei"/>
                </a:rPr>
                <a:t>西安</a:t>
              </a:r>
              <a:endParaRPr sz="375">
                <a:latin typeface="微软雅黑" panose="020B0503020204020204" pitchFamily="34" charset="-122"/>
                <a:ea typeface="微软雅黑" panose="020B0503020204020204" pitchFamily="34" charset="-122"/>
                <a:cs typeface="Microsoft YaHei"/>
              </a:endParaRPr>
            </a:p>
            <a:p>
              <a:pPr marL="86201">
                <a:spcBef>
                  <a:spcPts val="405"/>
                </a:spcBef>
              </a:pPr>
              <a:r>
                <a:rPr sz="563" spc="15" dirty="0">
                  <a:solidFill>
                    <a:srgbClr val="54BAFA"/>
                  </a:solidFill>
                  <a:latin typeface="微软雅黑" panose="020B0503020204020204" pitchFamily="34" charset="-122"/>
                  <a:ea typeface="微软雅黑" panose="020B0503020204020204" pitchFamily="34" charset="-122"/>
                  <a:cs typeface="Microsoft YaHei"/>
                </a:rPr>
                <a:t>武</a:t>
              </a:r>
              <a:r>
                <a:rPr sz="563" spc="19" dirty="0">
                  <a:solidFill>
                    <a:srgbClr val="54BAFA"/>
                  </a:solidFill>
                  <a:latin typeface="微软雅黑" panose="020B0503020204020204" pitchFamily="34" charset="-122"/>
                  <a:ea typeface="微软雅黑" panose="020B0503020204020204" pitchFamily="34" charset="-122"/>
                  <a:cs typeface="Microsoft YaHei"/>
                </a:rPr>
                <a:t>汉</a:t>
              </a:r>
              <a:endParaRPr sz="563">
                <a:latin typeface="微软雅黑" panose="020B0503020204020204" pitchFamily="34" charset="-122"/>
                <a:ea typeface="微软雅黑" panose="020B0503020204020204" pitchFamily="34" charset="-122"/>
                <a:cs typeface="Microsoft YaHei"/>
              </a:endParaRPr>
            </a:p>
          </p:txBody>
        </p:sp>
        <p:sp>
          <p:nvSpPr>
            <p:cNvPr id="177" name="object 21">
              <a:extLst>
                <a:ext uri="{FF2B5EF4-FFF2-40B4-BE49-F238E27FC236}">
                  <a16:creationId xmlns:a16="http://schemas.microsoft.com/office/drawing/2014/main" id="{46D019DF-F386-4FED-A79A-04B306C4E5F8}"/>
                </a:ext>
              </a:extLst>
            </p:cNvPr>
            <p:cNvSpPr txBox="1"/>
            <p:nvPr/>
          </p:nvSpPr>
          <p:spPr>
            <a:xfrm>
              <a:off x="4215481" y="3057291"/>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沈阳</a:t>
              </a:r>
              <a:endParaRPr sz="375">
                <a:latin typeface="微软雅黑" panose="020B0503020204020204" pitchFamily="34" charset="-122"/>
                <a:ea typeface="微软雅黑" panose="020B0503020204020204" pitchFamily="34" charset="-122"/>
                <a:cs typeface="Microsoft YaHei"/>
              </a:endParaRPr>
            </a:p>
          </p:txBody>
        </p:sp>
        <p:sp>
          <p:nvSpPr>
            <p:cNvPr id="178" name="object 22">
              <a:extLst>
                <a:ext uri="{FF2B5EF4-FFF2-40B4-BE49-F238E27FC236}">
                  <a16:creationId xmlns:a16="http://schemas.microsoft.com/office/drawing/2014/main" id="{387C8D10-0432-4315-A9FF-F2DA6635175A}"/>
                </a:ext>
              </a:extLst>
            </p:cNvPr>
            <p:cNvSpPr txBox="1"/>
            <p:nvPr/>
          </p:nvSpPr>
          <p:spPr>
            <a:xfrm>
              <a:off x="4606986" y="2973631"/>
              <a:ext cx="222885" cy="131532"/>
            </a:xfrm>
            <a:prstGeom prst="rect">
              <a:avLst/>
            </a:prstGeom>
          </p:spPr>
          <p:txBody>
            <a:bodyPr vert="horz" wrap="square" lIns="0" tIns="11906" rIns="0" bIns="0" rtlCol="0">
              <a:spAutoFit/>
            </a:bodyPr>
            <a:lstStyle/>
            <a:p>
              <a:pPr marL="9525">
                <a:spcBef>
                  <a:spcPts val="94"/>
                </a:spcBef>
              </a:pPr>
              <a:r>
                <a:rPr sz="563" spc="19" dirty="0">
                  <a:solidFill>
                    <a:srgbClr val="54BAFA"/>
                  </a:solidFill>
                  <a:latin typeface="微软雅黑" panose="020B0503020204020204" pitchFamily="34" charset="-122"/>
                  <a:ea typeface="微软雅黑" panose="020B0503020204020204" pitchFamily="34" charset="-122"/>
                  <a:cs typeface="Microsoft YaHei"/>
                </a:rPr>
                <a:t>长春</a:t>
              </a:r>
              <a:endParaRPr sz="563">
                <a:latin typeface="微软雅黑" panose="020B0503020204020204" pitchFamily="34" charset="-122"/>
                <a:ea typeface="微软雅黑" panose="020B0503020204020204" pitchFamily="34" charset="-122"/>
                <a:cs typeface="Microsoft YaHei"/>
              </a:endParaRPr>
            </a:p>
          </p:txBody>
        </p:sp>
        <p:sp>
          <p:nvSpPr>
            <p:cNvPr id="179" name="object 23">
              <a:extLst>
                <a:ext uri="{FF2B5EF4-FFF2-40B4-BE49-F238E27FC236}">
                  <a16:creationId xmlns:a16="http://schemas.microsoft.com/office/drawing/2014/main" id="{FFD4D5B5-22F4-41B9-B7D0-DD0FD461BB6F}"/>
                </a:ext>
              </a:extLst>
            </p:cNvPr>
            <p:cNvSpPr txBox="1"/>
            <p:nvPr/>
          </p:nvSpPr>
          <p:spPr>
            <a:xfrm>
              <a:off x="4465650" y="2659472"/>
              <a:ext cx="222885"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哈尔滨</a:t>
              </a:r>
              <a:endParaRPr sz="375">
                <a:latin typeface="微软雅黑" panose="020B0503020204020204" pitchFamily="34" charset="-122"/>
                <a:ea typeface="微软雅黑" panose="020B0503020204020204" pitchFamily="34" charset="-122"/>
                <a:cs typeface="Microsoft YaHei"/>
              </a:endParaRPr>
            </a:p>
          </p:txBody>
        </p:sp>
        <p:sp>
          <p:nvSpPr>
            <p:cNvPr id="180" name="object 24">
              <a:extLst>
                <a:ext uri="{FF2B5EF4-FFF2-40B4-BE49-F238E27FC236}">
                  <a16:creationId xmlns:a16="http://schemas.microsoft.com/office/drawing/2014/main" id="{1D57687E-F367-4DBD-BBF2-8DF2166A84E2}"/>
                </a:ext>
              </a:extLst>
            </p:cNvPr>
            <p:cNvSpPr txBox="1"/>
            <p:nvPr/>
          </p:nvSpPr>
          <p:spPr>
            <a:xfrm>
              <a:off x="4386410" y="3357364"/>
              <a:ext cx="157480" cy="91691"/>
            </a:xfrm>
            <a:prstGeom prst="rect">
              <a:avLst/>
            </a:prstGeom>
          </p:spPr>
          <p:txBody>
            <a:bodyPr vert="horz" wrap="square" lIns="0" tIns="10953" rIns="0" bIns="0" rtlCol="0">
              <a:spAutoFit/>
            </a:bodyPr>
            <a:lstStyle/>
            <a:p>
              <a:pPr marL="9525">
                <a:spcBef>
                  <a:spcPts val="86"/>
                </a:spcBef>
              </a:pPr>
              <a:r>
                <a:rPr sz="375" spc="8" dirty="0">
                  <a:solidFill>
                    <a:srgbClr val="FFFFFF"/>
                  </a:solidFill>
                  <a:latin typeface="微软雅黑" panose="020B0503020204020204" pitchFamily="34" charset="-122"/>
                  <a:ea typeface="微软雅黑" panose="020B0503020204020204" pitchFamily="34" charset="-122"/>
                  <a:cs typeface="Microsoft YaHei"/>
                </a:rPr>
                <a:t>大</a:t>
              </a:r>
              <a:r>
                <a:rPr sz="375" spc="11" dirty="0">
                  <a:solidFill>
                    <a:srgbClr val="FFFFFF"/>
                  </a:solidFill>
                  <a:latin typeface="微软雅黑" panose="020B0503020204020204" pitchFamily="34" charset="-122"/>
                  <a:ea typeface="微软雅黑" panose="020B0503020204020204" pitchFamily="34" charset="-122"/>
                  <a:cs typeface="Microsoft YaHei"/>
                </a:rPr>
                <a:t>连</a:t>
              </a:r>
              <a:endParaRPr sz="375">
                <a:latin typeface="微软雅黑" panose="020B0503020204020204" pitchFamily="34" charset="-122"/>
                <a:ea typeface="微软雅黑" panose="020B0503020204020204" pitchFamily="34" charset="-122"/>
                <a:cs typeface="Microsoft YaHei"/>
              </a:endParaRPr>
            </a:p>
          </p:txBody>
        </p:sp>
        <p:sp>
          <p:nvSpPr>
            <p:cNvPr id="181" name="object 25">
              <a:extLst>
                <a:ext uri="{FF2B5EF4-FFF2-40B4-BE49-F238E27FC236}">
                  <a16:creationId xmlns:a16="http://schemas.microsoft.com/office/drawing/2014/main" id="{E83ACF36-65D4-4F78-8C43-D02EDD7D55D0}"/>
                </a:ext>
              </a:extLst>
            </p:cNvPr>
            <p:cNvSpPr txBox="1"/>
            <p:nvPr/>
          </p:nvSpPr>
          <p:spPr>
            <a:xfrm>
              <a:off x="3938561" y="4215752"/>
              <a:ext cx="222885" cy="131532"/>
            </a:xfrm>
            <a:prstGeom prst="rect">
              <a:avLst/>
            </a:prstGeom>
          </p:spPr>
          <p:txBody>
            <a:bodyPr vert="horz" wrap="square" lIns="0" tIns="11906" rIns="0" bIns="0" rtlCol="0">
              <a:spAutoFit/>
            </a:bodyPr>
            <a:lstStyle/>
            <a:p>
              <a:pPr marL="9525">
                <a:spcBef>
                  <a:spcPts val="94"/>
                </a:spcBef>
              </a:pPr>
              <a:r>
                <a:rPr sz="563" spc="19" dirty="0">
                  <a:solidFill>
                    <a:srgbClr val="54BAFA"/>
                  </a:solidFill>
                  <a:latin typeface="微软雅黑" panose="020B0503020204020204" pitchFamily="34" charset="-122"/>
                  <a:ea typeface="微软雅黑" panose="020B0503020204020204" pitchFamily="34" charset="-122"/>
                  <a:cs typeface="Microsoft YaHei"/>
                </a:rPr>
                <a:t>合肥</a:t>
              </a:r>
              <a:endParaRPr sz="563">
                <a:latin typeface="微软雅黑" panose="020B0503020204020204" pitchFamily="34" charset="-122"/>
                <a:ea typeface="微软雅黑" panose="020B0503020204020204" pitchFamily="34" charset="-122"/>
                <a:cs typeface="Microsoft YaHei"/>
              </a:endParaRPr>
            </a:p>
          </p:txBody>
        </p:sp>
        <p:sp>
          <p:nvSpPr>
            <p:cNvPr id="182" name="object 26">
              <a:extLst>
                <a:ext uri="{FF2B5EF4-FFF2-40B4-BE49-F238E27FC236}">
                  <a16:creationId xmlns:a16="http://schemas.microsoft.com/office/drawing/2014/main" id="{586AC689-F325-4727-9EFE-C2708AA3B219}"/>
                </a:ext>
              </a:extLst>
            </p:cNvPr>
            <p:cNvSpPr txBox="1"/>
            <p:nvPr/>
          </p:nvSpPr>
          <p:spPr>
            <a:xfrm>
              <a:off x="4215481" y="4820284"/>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厦门</a:t>
              </a:r>
              <a:endParaRPr sz="375">
                <a:latin typeface="微软雅黑" panose="020B0503020204020204" pitchFamily="34" charset="-122"/>
                <a:ea typeface="微软雅黑" panose="020B0503020204020204" pitchFamily="34" charset="-122"/>
                <a:cs typeface="Microsoft YaHei"/>
              </a:endParaRPr>
            </a:p>
          </p:txBody>
        </p:sp>
        <p:sp>
          <p:nvSpPr>
            <p:cNvPr id="183" name="object 27">
              <a:extLst>
                <a:ext uri="{FF2B5EF4-FFF2-40B4-BE49-F238E27FC236}">
                  <a16:creationId xmlns:a16="http://schemas.microsoft.com/office/drawing/2014/main" id="{66F450C3-6B51-4102-AB01-EE404738212E}"/>
                </a:ext>
              </a:extLst>
            </p:cNvPr>
            <p:cNvSpPr txBox="1"/>
            <p:nvPr/>
          </p:nvSpPr>
          <p:spPr>
            <a:xfrm>
              <a:off x="3996100" y="4963269"/>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深圳</a:t>
              </a:r>
              <a:endParaRPr sz="375">
                <a:latin typeface="微软雅黑" panose="020B0503020204020204" pitchFamily="34" charset="-122"/>
                <a:ea typeface="微软雅黑" panose="020B0503020204020204" pitchFamily="34" charset="-122"/>
                <a:cs typeface="Microsoft YaHei"/>
              </a:endParaRPr>
            </a:p>
          </p:txBody>
        </p:sp>
        <p:sp>
          <p:nvSpPr>
            <p:cNvPr id="184" name="object 28">
              <a:extLst>
                <a:ext uri="{FF2B5EF4-FFF2-40B4-BE49-F238E27FC236}">
                  <a16:creationId xmlns:a16="http://schemas.microsoft.com/office/drawing/2014/main" id="{929F7371-9159-4E56-B4D8-7BE7D7FAA503}"/>
                </a:ext>
              </a:extLst>
            </p:cNvPr>
            <p:cNvSpPr txBox="1"/>
            <p:nvPr/>
          </p:nvSpPr>
          <p:spPr>
            <a:xfrm>
              <a:off x="3669724" y="4801648"/>
              <a:ext cx="157480" cy="91691"/>
            </a:xfrm>
            <a:prstGeom prst="rect">
              <a:avLst/>
            </a:prstGeom>
          </p:spPr>
          <p:txBody>
            <a:bodyPr vert="horz" wrap="square" lIns="0" tIns="10953" rIns="0" bIns="0" rtlCol="0">
              <a:spAutoFit/>
            </a:bodyPr>
            <a:lstStyle/>
            <a:p>
              <a:pPr marL="9525">
                <a:spcBef>
                  <a:spcPts val="86"/>
                </a:spcBef>
              </a:pPr>
              <a:r>
                <a:rPr sz="375" spc="11" dirty="0">
                  <a:solidFill>
                    <a:srgbClr val="FFFFFF"/>
                  </a:solidFill>
                  <a:latin typeface="微软雅黑" panose="020B0503020204020204" pitchFamily="34" charset="-122"/>
                  <a:ea typeface="微软雅黑" panose="020B0503020204020204" pitchFamily="34" charset="-122"/>
                  <a:cs typeface="Microsoft YaHei"/>
                </a:rPr>
                <a:t>广州</a:t>
              </a:r>
              <a:endParaRPr sz="375">
                <a:latin typeface="微软雅黑" panose="020B0503020204020204" pitchFamily="34" charset="-122"/>
                <a:ea typeface="微软雅黑" panose="020B0503020204020204" pitchFamily="34" charset="-122"/>
                <a:cs typeface="Microsoft YaHei"/>
              </a:endParaRPr>
            </a:p>
          </p:txBody>
        </p:sp>
        <p:sp>
          <p:nvSpPr>
            <p:cNvPr id="185" name="object 29">
              <a:extLst>
                <a:ext uri="{FF2B5EF4-FFF2-40B4-BE49-F238E27FC236}">
                  <a16:creationId xmlns:a16="http://schemas.microsoft.com/office/drawing/2014/main" id="{B34D1FB8-C75C-4627-83B7-265AEEB1EEE0}"/>
                </a:ext>
              </a:extLst>
            </p:cNvPr>
            <p:cNvSpPr txBox="1"/>
            <p:nvPr/>
          </p:nvSpPr>
          <p:spPr>
            <a:xfrm>
              <a:off x="3818557" y="3272601"/>
              <a:ext cx="405131" cy="695019"/>
            </a:xfrm>
            <a:prstGeom prst="rect">
              <a:avLst/>
            </a:prstGeom>
          </p:spPr>
          <p:txBody>
            <a:bodyPr vert="horz" wrap="square" lIns="0" tIns="11906" rIns="0" bIns="0" rtlCol="0">
              <a:spAutoFit/>
            </a:bodyPr>
            <a:lstStyle/>
            <a:p>
              <a:pPr marL="130969">
                <a:spcBef>
                  <a:spcPts val="94"/>
                </a:spcBef>
              </a:pPr>
              <a:r>
                <a:rPr sz="563" spc="19" dirty="0">
                  <a:solidFill>
                    <a:srgbClr val="54BAFA"/>
                  </a:solidFill>
                  <a:latin typeface="微软雅黑" panose="020B0503020204020204" pitchFamily="34" charset="-122"/>
                  <a:ea typeface="微软雅黑" panose="020B0503020204020204" pitchFamily="34" charset="-122"/>
                  <a:cs typeface="Microsoft YaHei"/>
                </a:rPr>
                <a:t>北京</a:t>
              </a:r>
              <a:endParaRPr sz="563" dirty="0">
                <a:latin typeface="微软雅黑" panose="020B0503020204020204" pitchFamily="34" charset="-122"/>
                <a:ea typeface="微软雅黑" panose="020B0503020204020204" pitchFamily="34" charset="-122"/>
                <a:cs typeface="Microsoft YaHei"/>
              </a:endParaRPr>
            </a:p>
            <a:p>
              <a:pPr marL="185261" algn="ctr">
                <a:spcBef>
                  <a:spcPts val="338"/>
                </a:spcBef>
              </a:pPr>
              <a:r>
                <a:rPr sz="375" spc="11" dirty="0">
                  <a:solidFill>
                    <a:srgbClr val="FFFFFF"/>
                  </a:solidFill>
                  <a:latin typeface="微软雅黑" panose="020B0503020204020204" pitchFamily="34" charset="-122"/>
                  <a:ea typeface="微软雅黑" panose="020B0503020204020204" pitchFamily="34" charset="-122"/>
                  <a:cs typeface="Microsoft YaHei"/>
                </a:rPr>
                <a:t>天津</a:t>
              </a:r>
              <a:endParaRPr sz="375" dirty="0">
                <a:latin typeface="微软雅黑" panose="020B0503020204020204" pitchFamily="34" charset="-122"/>
                <a:ea typeface="微软雅黑" panose="020B0503020204020204" pitchFamily="34" charset="-122"/>
                <a:cs typeface="Microsoft YaHei"/>
              </a:endParaRPr>
            </a:p>
            <a:p>
              <a:pPr marL="9525">
                <a:spcBef>
                  <a:spcPts val="191"/>
                </a:spcBef>
              </a:pPr>
              <a:r>
                <a:rPr sz="375" spc="11" dirty="0">
                  <a:solidFill>
                    <a:srgbClr val="FFFFFF"/>
                  </a:solidFill>
                  <a:latin typeface="微软雅黑" panose="020B0503020204020204" pitchFamily="34" charset="-122"/>
                  <a:ea typeface="微软雅黑" panose="020B0503020204020204" pitchFamily="34" charset="-122"/>
                  <a:cs typeface="Microsoft YaHei"/>
                </a:rPr>
                <a:t>石家庄</a:t>
              </a:r>
              <a:endParaRPr sz="375" dirty="0">
                <a:latin typeface="微软雅黑" panose="020B0503020204020204" pitchFamily="34" charset="-122"/>
                <a:ea typeface="微软雅黑" panose="020B0503020204020204" pitchFamily="34" charset="-122"/>
                <a:cs typeface="Microsoft YaHei"/>
              </a:endParaRPr>
            </a:p>
            <a:p>
              <a:pPr marL="97154">
                <a:spcBef>
                  <a:spcPts val="465"/>
                </a:spcBef>
              </a:pPr>
              <a:r>
                <a:rPr sz="375" spc="11" dirty="0">
                  <a:solidFill>
                    <a:srgbClr val="FFFFFF"/>
                  </a:solidFill>
                  <a:latin typeface="微软雅黑" panose="020B0503020204020204" pitchFamily="34" charset="-122"/>
                  <a:ea typeface="微软雅黑" panose="020B0503020204020204" pitchFamily="34" charset="-122"/>
                  <a:cs typeface="Microsoft YaHei"/>
                </a:rPr>
                <a:t>济南</a:t>
              </a:r>
              <a:endParaRPr sz="375" dirty="0">
                <a:latin typeface="微软雅黑" panose="020B0503020204020204" pitchFamily="34" charset="-122"/>
                <a:ea typeface="微软雅黑" panose="020B0503020204020204" pitchFamily="34" charset="-122"/>
                <a:cs typeface="Microsoft YaHei"/>
              </a:endParaRPr>
            </a:p>
            <a:p>
              <a:pPr>
                <a:spcBef>
                  <a:spcPts val="23"/>
                </a:spcBef>
              </a:pPr>
              <a:endParaRPr sz="413" dirty="0">
                <a:latin typeface="微软雅黑" panose="020B0503020204020204" pitchFamily="34" charset="-122"/>
                <a:ea typeface="微软雅黑" panose="020B0503020204020204" pitchFamily="34" charset="-122"/>
                <a:cs typeface="Times New Roman"/>
              </a:endParaRPr>
            </a:p>
            <a:p>
              <a:pPr marL="35243">
                <a:spcBef>
                  <a:spcPts val="4"/>
                </a:spcBef>
              </a:pPr>
              <a:r>
                <a:rPr sz="375" spc="8" dirty="0">
                  <a:solidFill>
                    <a:srgbClr val="FFFFFF"/>
                  </a:solidFill>
                  <a:latin typeface="微软雅黑" panose="020B0503020204020204" pitchFamily="34" charset="-122"/>
                  <a:ea typeface="微软雅黑" panose="020B0503020204020204" pitchFamily="34" charset="-122"/>
                  <a:cs typeface="Microsoft YaHei"/>
                </a:rPr>
                <a:t>郑</a:t>
              </a:r>
              <a:r>
                <a:rPr sz="375" spc="11" dirty="0">
                  <a:solidFill>
                    <a:srgbClr val="FFFFFF"/>
                  </a:solidFill>
                  <a:latin typeface="微软雅黑" panose="020B0503020204020204" pitchFamily="34" charset="-122"/>
                  <a:ea typeface="微软雅黑" panose="020B0503020204020204" pitchFamily="34" charset="-122"/>
                  <a:cs typeface="Microsoft YaHei"/>
                </a:rPr>
                <a:t>州</a:t>
              </a:r>
              <a:endParaRPr sz="375" dirty="0">
                <a:latin typeface="微软雅黑" panose="020B0503020204020204" pitchFamily="34" charset="-122"/>
                <a:ea typeface="微软雅黑" panose="020B0503020204020204" pitchFamily="34" charset="-122"/>
                <a:cs typeface="Microsoft YaHei"/>
              </a:endParaRPr>
            </a:p>
          </p:txBody>
        </p:sp>
        <p:sp>
          <p:nvSpPr>
            <p:cNvPr id="186" name="object 30">
              <a:extLst>
                <a:ext uri="{FF2B5EF4-FFF2-40B4-BE49-F238E27FC236}">
                  <a16:creationId xmlns:a16="http://schemas.microsoft.com/office/drawing/2014/main" id="{C54BE6A5-57C6-495B-BA64-FC6D9C7BE8F2}"/>
                </a:ext>
              </a:extLst>
            </p:cNvPr>
            <p:cNvSpPr txBox="1"/>
            <p:nvPr/>
          </p:nvSpPr>
          <p:spPr>
            <a:xfrm>
              <a:off x="3595415" y="3814237"/>
              <a:ext cx="113664" cy="66131"/>
            </a:xfrm>
            <a:prstGeom prst="rect">
              <a:avLst/>
            </a:prstGeom>
          </p:spPr>
          <p:txBody>
            <a:bodyPr vert="horz" wrap="square" lIns="0" tIns="9049" rIns="0" bIns="0" rtlCol="0">
              <a:spAutoFit/>
            </a:bodyPr>
            <a:lstStyle/>
            <a:p>
              <a:pPr marL="9525">
                <a:spcBef>
                  <a:spcPts val="71"/>
                </a:spcBef>
              </a:pPr>
              <a:r>
                <a:rPr sz="263" spc="-8" dirty="0">
                  <a:solidFill>
                    <a:srgbClr val="FFFFFF"/>
                  </a:solidFill>
                  <a:latin typeface="微软雅黑" panose="020B0503020204020204" pitchFamily="34" charset="-122"/>
                  <a:ea typeface="微软雅黑" panose="020B0503020204020204" pitchFamily="34" charset="-122"/>
                  <a:cs typeface="Microsoft YaHei"/>
                </a:rPr>
                <a:t>洛</a:t>
              </a:r>
              <a:r>
                <a:rPr sz="263" spc="-4" dirty="0">
                  <a:solidFill>
                    <a:srgbClr val="FFFFFF"/>
                  </a:solidFill>
                  <a:latin typeface="微软雅黑" panose="020B0503020204020204" pitchFamily="34" charset="-122"/>
                  <a:ea typeface="微软雅黑" panose="020B0503020204020204" pitchFamily="34" charset="-122"/>
                  <a:cs typeface="Microsoft YaHei"/>
                </a:rPr>
                <a:t>阳</a:t>
              </a:r>
              <a:endParaRPr sz="263">
                <a:latin typeface="微软雅黑" panose="020B0503020204020204" pitchFamily="34" charset="-122"/>
                <a:ea typeface="微软雅黑" panose="020B0503020204020204" pitchFamily="34" charset="-122"/>
                <a:cs typeface="Microsoft YaHei"/>
              </a:endParaRPr>
            </a:p>
          </p:txBody>
        </p:sp>
        <p:sp>
          <p:nvSpPr>
            <p:cNvPr id="187" name="object 31">
              <a:extLst>
                <a:ext uri="{FF2B5EF4-FFF2-40B4-BE49-F238E27FC236}">
                  <a16:creationId xmlns:a16="http://schemas.microsoft.com/office/drawing/2014/main" id="{E4B056D7-CAA5-42AF-B642-BB84F62D4513}"/>
                </a:ext>
              </a:extLst>
            </p:cNvPr>
            <p:cNvSpPr txBox="1"/>
            <p:nvPr/>
          </p:nvSpPr>
          <p:spPr>
            <a:xfrm>
              <a:off x="4349030" y="4540568"/>
              <a:ext cx="222885" cy="131532"/>
            </a:xfrm>
            <a:prstGeom prst="rect">
              <a:avLst/>
            </a:prstGeom>
          </p:spPr>
          <p:txBody>
            <a:bodyPr vert="horz" wrap="square" lIns="0" tIns="11906" rIns="0" bIns="0" rtlCol="0">
              <a:spAutoFit/>
            </a:bodyPr>
            <a:lstStyle/>
            <a:p>
              <a:pPr marL="9525">
                <a:spcBef>
                  <a:spcPts val="94"/>
                </a:spcBef>
              </a:pPr>
              <a:r>
                <a:rPr sz="563" spc="19" dirty="0">
                  <a:solidFill>
                    <a:srgbClr val="54BAFA"/>
                  </a:solidFill>
                  <a:latin typeface="微软雅黑" panose="020B0503020204020204" pitchFamily="34" charset="-122"/>
                  <a:ea typeface="微软雅黑" panose="020B0503020204020204" pitchFamily="34" charset="-122"/>
                  <a:cs typeface="Microsoft YaHei"/>
                </a:rPr>
                <a:t>福州</a:t>
              </a:r>
              <a:endParaRPr sz="563">
                <a:latin typeface="微软雅黑" panose="020B0503020204020204" pitchFamily="34" charset="-122"/>
                <a:ea typeface="微软雅黑" panose="020B0503020204020204" pitchFamily="34" charset="-122"/>
                <a:cs typeface="Microsoft YaHei"/>
              </a:endParaRPr>
            </a:p>
          </p:txBody>
        </p:sp>
        <p:sp>
          <p:nvSpPr>
            <p:cNvPr id="188" name="object 32">
              <a:extLst>
                <a:ext uri="{FF2B5EF4-FFF2-40B4-BE49-F238E27FC236}">
                  <a16:creationId xmlns:a16="http://schemas.microsoft.com/office/drawing/2014/main" id="{B8A0EFE7-C202-4391-AA23-2ACACA792712}"/>
                </a:ext>
              </a:extLst>
            </p:cNvPr>
            <p:cNvSpPr txBox="1"/>
            <p:nvPr/>
          </p:nvSpPr>
          <p:spPr>
            <a:xfrm>
              <a:off x="4156230" y="3880414"/>
              <a:ext cx="549911" cy="564772"/>
            </a:xfrm>
            <a:prstGeom prst="rect">
              <a:avLst/>
            </a:prstGeom>
          </p:spPr>
          <p:txBody>
            <a:bodyPr vert="horz" wrap="square" lIns="0" tIns="63818" rIns="0" bIns="0" rtlCol="0">
              <a:spAutoFit/>
            </a:bodyPr>
            <a:lstStyle/>
            <a:p>
              <a:pPr marL="53816">
                <a:spcBef>
                  <a:spcPts val="503"/>
                </a:spcBef>
              </a:pPr>
              <a:r>
                <a:rPr sz="375" spc="11" dirty="0">
                  <a:solidFill>
                    <a:srgbClr val="FFFFFF"/>
                  </a:solidFill>
                  <a:latin typeface="微软雅黑" panose="020B0503020204020204" pitchFamily="34" charset="-122"/>
                  <a:ea typeface="微软雅黑" panose="020B0503020204020204" pitchFamily="34" charset="-122"/>
                  <a:cs typeface="Microsoft YaHei"/>
                </a:rPr>
                <a:t>南京</a:t>
              </a:r>
              <a:r>
                <a:rPr sz="375" spc="19" dirty="0">
                  <a:solidFill>
                    <a:srgbClr val="FFFFFF"/>
                  </a:solidFill>
                  <a:latin typeface="微软雅黑" panose="020B0503020204020204" pitchFamily="34" charset="-122"/>
                  <a:ea typeface="微软雅黑" panose="020B0503020204020204" pitchFamily="34" charset="-122"/>
                  <a:cs typeface="Microsoft YaHei"/>
                </a:rPr>
                <a:t> </a:t>
              </a:r>
              <a:r>
                <a:rPr sz="844" spc="23" baseline="-25925" dirty="0">
                  <a:solidFill>
                    <a:srgbClr val="54BAFA"/>
                  </a:solidFill>
                  <a:latin typeface="微软雅黑" panose="020B0503020204020204" pitchFamily="34" charset="-122"/>
                  <a:ea typeface="微软雅黑" panose="020B0503020204020204" pitchFamily="34" charset="-122"/>
                  <a:cs typeface="Microsoft YaHei"/>
                </a:rPr>
                <a:t>苏</a:t>
              </a:r>
              <a:r>
                <a:rPr sz="844" spc="28" baseline="-25925" dirty="0">
                  <a:solidFill>
                    <a:srgbClr val="54BAFA"/>
                  </a:solidFill>
                  <a:latin typeface="微软雅黑" panose="020B0503020204020204" pitchFamily="34" charset="-122"/>
                  <a:ea typeface="微软雅黑" panose="020B0503020204020204" pitchFamily="34" charset="-122"/>
                  <a:cs typeface="Microsoft YaHei"/>
                </a:rPr>
                <a:t>州</a:t>
              </a:r>
              <a:endParaRPr sz="844" baseline="-25925">
                <a:latin typeface="微软雅黑" panose="020B0503020204020204" pitchFamily="34" charset="-122"/>
                <a:ea typeface="微软雅黑" panose="020B0503020204020204" pitchFamily="34" charset="-122"/>
                <a:cs typeface="Microsoft YaHei"/>
              </a:endParaRPr>
            </a:p>
            <a:p>
              <a:pPr marL="254318">
                <a:spcBef>
                  <a:spcPts val="431"/>
                </a:spcBef>
              </a:pPr>
              <a:r>
                <a:rPr sz="563" spc="15" dirty="0">
                  <a:solidFill>
                    <a:srgbClr val="54BAFA"/>
                  </a:solidFill>
                  <a:latin typeface="微软雅黑" panose="020B0503020204020204" pitchFamily="34" charset="-122"/>
                  <a:ea typeface="微软雅黑" panose="020B0503020204020204" pitchFamily="34" charset="-122"/>
                  <a:cs typeface="Microsoft YaHei"/>
                </a:rPr>
                <a:t>上</a:t>
              </a:r>
              <a:r>
                <a:rPr sz="563" spc="19" dirty="0">
                  <a:solidFill>
                    <a:srgbClr val="54BAFA"/>
                  </a:solidFill>
                  <a:latin typeface="微软雅黑" panose="020B0503020204020204" pitchFamily="34" charset="-122"/>
                  <a:ea typeface="微软雅黑" panose="020B0503020204020204" pitchFamily="34" charset="-122"/>
                  <a:cs typeface="Microsoft YaHei"/>
                </a:rPr>
                <a:t>海</a:t>
              </a:r>
              <a:endParaRPr sz="563">
                <a:latin typeface="微软雅黑" panose="020B0503020204020204" pitchFamily="34" charset="-122"/>
                <a:ea typeface="微软雅黑" panose="020B0503020204020204" pitchFamily="34" charset="-122"/>
                <a:cs typeface="Microsoft YaHei"/>
              </a:endParaRPr>
            </a:p>
            <a:p>
              <a:pPr marL="9525">
                <a:spcBef>
                  <a:spcPts val="615"/>
                </a:spcBef>
              </a:pPr>
              <a:r>
                <a:rPr sz="375" spc="11" dirty="0">
                  <a:solidFill>
                    <a:srgbClr val="FFFFFF"/>
                  </a:solidFill>
                  <a:latin typeface="微软雅黑" panose="020B0503020204020204" pitchFamily="34" charset="-122"/>
                  <a:ea typeface="微软雅黑" panose="020B0503020204020204" pitchFamily="34" charset="-122"/>
                  <a:cs typeface="Microsoft YaHei"/>
                </a:rPr>
                <a:t>杭州</a:t>
              </a:r>
              <a:endParaRPr sz="375">
                <a:latin typeface="微软雅黑" panose="020B0503020204020204" pitchFamily="34" charset="-122"/>
                <a:ea typeface="微软雅黑" panose="020B0503020204020204" pitchFamily="34" charset="-122"/>
                <a:cs typeface="Microsoft YaHei"/>
              </a:endParaRPr>
            </a:p>
          </p:txBody>
        </p:sp>
        <p:sp>
          <p:nvSpPr>
            <p:cNvPr id="189" name="object 33">
              <a:extLst>
                <a:ext uri="{FF2B5EF4-FFF2-40B4-BE49-F238E27FC236}">
                  <a16:creationId xmlns:a16="http://schemas.microsoft.com/office/drawing/2014/main" id="{212B30CC-2C7D-4F10-8BCC-F6AD96A4AA9B}"/>
                </a:ext>
              </a:extLst>
            </p:cNvPr>
            <p:cNvSpPr txBox="1"/>
            <p:nvPr/>
          </p:nvSpPr>
          <p:spPr>
            <a:xfrm>
              <a:off x="1152178" y="4591654"/>
              <a:ext cx="1111885" cy="640347"/>
            </a:xfrm>
            <a:prstGeom prst="rect">
              <a:avLst/>
            </a:prstGeom>
          </p:spPr>
          <p:txBody>
            <a:bodyPr vert="horz" wrap="square" lIns="0" tIns="47625" rIns="0" bIns="0" rtlCol="0">
              <a:spAutoFit/>
            </a:bodyPr>
            <a:lstStyle/>
            <a:p>
              <a:pPr marL="9525">
                <a:spcBef>
                  <a:spcPts val="375"/>
                </a:spcBef>
              </a:pPr>
              <a:r>
                <a:rPr sz="563" spc="19" dirty="0">
                  <a:solidFill>
                    <a:srgbClr val="FFFFFF"/>
                  </a:solidFill>
                  <a:latin typeface="微软雅黑" panose="020B0503020204020204" pitchFamily="34" charset="-122"/>
                  <a:ea typeface="微软雅黑" panose="020B0503020204020204" pitchFamily="34" charset="-122"/>
                  <a:cs typeface="Microsoft YaHei"/>
                </a:rPr>
                <a:t>可编程新型网络试验节点</a:t>
              </a:r>
              <a:endParaRPr sz="563" dirty="0">
                <a:latin typeface="微软雅黑" panose="020B0503020204020204" pitchFamily="34" charset="-122"/>
                <a:ea typeface="微软雅黑" panose="020B0503020204020204" pitchFamily="34" charset="-122"/>
                <a:cs typeface="Microsoft YaHei"/>
              </a:endParaRPr>
            </a:p>
            <a:p>
              <a:pPr marL="45244" marR="189547">
                <a:lnSpc>
                  <a:spcPct val="104500"/>
                </a:lnSpc>
                <a:spcBef>
                  <a:spcPts val="278"/>
                </a:spcBef>
              </a:pPr>
              <a:r>
                <a:rPr sz="563" spc="19" dirty="0">
                  <a:solidFill>
                    <a:srgbClr val="FFFFFF"/>
                  </a:solidFill>
                  <a:latin typeface="微软雅黑" panose="020B0503020204020204" pitchFamily="34" charset="-122"/>
                  <a:ea typeface="微软雅黑" panose="020B0503020204020204" pitchFamily="34" charset="-122"/>
                  <a:cs typeface="Microsoft YaHei"/>
                </a:rPr>
                <a:t>中国科学技术大学 承建边缘网络节点</a:t>
              </a:r>
              <a:endParaRPr sz="563" dirty="0">
                <a:latin typeface="微软雅黑" panose="020B0503020204020204" pitchFamily="34" charset="-122"/>
                <a:ea typeface="微软雅黑" panose="020B0503020204020204" pitchFamily="34" charset="-122"/>
                <a:cs typeface="Microsoft YaHei"/>
              </a:endParaRPr>
            </a:p>
            <a:p>
              <a:pPr marL="104775">
                <a:spcBef>
                  <a:spcPts val="330"/>
                </a:spcBef>
              </a:pPr>
              <a:r>
                <a:rPr sz="563" spc="19" dirty="0">
                  <a:solidFill>
                    <a:srgbClr val="FFFFFF"/>
                  </a:solidFill>
                  <a:latin typeface="微软雅黑" panose="020B0503020204020204" pitchFamily="34" charset="-122"/>
                  <a:ea typeface="微软雅黑" panose="020B0503020204020204" pitchFamily="34" charset="-122"/>
                  <a:cs typeface="Microsoft YaHei"/>
                </a:rPr>
                <a:t>光纤</a:t>
              </a:r>
              <a:r>
                <a:rPr sz="563" spc="8" dirty="0">
                  <a:solidFill>
                    <a:srgbClr val="FFFFFF"/>
                  </a:solidFill>
                  <a:latin typeface="微软雅黑" panose="020B0503020204020204" pitchFamily="34" charset="-122"/>
                  <a:ea typeface="微软雅黑" panose="020B0503020204020204" pitchFamily="34" charset="-122"/>
                  <a:cs typeface="Microsoft YaHei"/>
                </a:rPr>
                <a:t>(10G)</a:t>
              </a:r>
              <a:endParaRPr sz="563" dirty="0">
                <a:latin typeface="微软雅黑" panose="020B0503020204020204" pitchFamily="34" charset="-122"/>
                <a:ea typeface="微软雅黑" panose="020B0503020204020204" pitchFamily="34" charset="-122"/>
                <a:cs typeface="Microsoft YaHei"/>
              </a:endParaRPr>
            </a:p>
          </p:txBody>
        </p:sp>
        <p:sp>
          <p:nvSpPr>
            <p:cNvPr id="190" name="object 34">
              <a:extLst>
                <a:ext uri="{FF2B5EF4-FFF2-40B4-BE49-F238E27FC236}">
                  <a16:creationId xmlns:a16="http://schemas.microsoft.com/office/drawing/2014/main" id="{DEF5B335-559D-4332-94DA-DF5AEAC397F2}"/>
                </a:ext>
              </a:extLst>
            </p:cNvPr>
            <p:cNvSpPr txBox="1"/>
            <p:nvPr/>
          </p:nvSpPr>
          <p:spPr>
            <a:xfrm>
              <a:off x="3301528" y="4725456"/>
              <a:ext cx="264160" cy="352447"/>
            </a:xfrm>
            <a:prstGeom prst="rect">
              <a:avLst/>
            </a:prstGeom>
          </p:spPr>
          <p:txBody>
            <a:bodyPr vert="horz" wrap="square" lIns="0" tIns="12859" rIns="0" bIns="0" rtlCol="0">
              <a:spAutoFit/>
            </a:bodyPr>
            <a:lstStyle/>
            <a:p>
              <a:pPr algn="ctr">
                <a:spcBef>
                  <a:spcPts val="101"/>
                </a:spcBef>
              </a:pPr>
              <a:r>
                <a:rPr sz="675" spc="26" dirty="0">
                  <a:solidFill>
                    <a:srgbClr val="54BAFA"/>
                  </a:solidFill>
                  <a:latin typeface="微软雅黑" panose="020B0503020204020204" pitchFamily="34" charset="-122"/>
                  <a:ea typeface="微软雅黑" panose="020B0503020204020204" pitchFamily="34" charset="-122"/>
                  <a:cs typeface="Microsoft YaHei"/>
                </a:rPr>
                <a:t>南宁</a:t>
              </a:r>
              <a:endParaRPr sz="675">
                <a:latin typeface="微软雅黑" panose="020B0503020204020204" pitchFamily="34" charset="-122"/>
                <a:ea typeface="微软雅黑" panose="020B0503020204020204" pitchFamily="34" charset="-122"/>
                <a:cs typeface="Microsoft YaHei"/>
              </a:endParaRPr>
            </a:p>
            <a:p>
              <a:pPr marL="31433" algn="ctr">
                <a:spcBef>
                  <a:spcPts val="743"/>
                </a:spcBef>
              </a:pPr>
              <a:r>
                <a:rPr sz="375" spc="11" dirty="0">
                  <a:solidFill>
                    <a:srgbClr val="FFFFFF"/>
                  </a:solidFill>
                  <a:latin typeface="微软雅黑" panose="020B0503020204020204" pitchFamily="34" charset="-122"/>
                  <a:ea typeface="微软雅黑" panose="020B0503020204020204" pitchFamily="34" charset="-122"/>
                  <a:cs typeface="Microsoft YaHei"/>
                </a:rPr>
                <a:t>南宁</a:t>
              </a:r>
              <a:endParaRPr sz="375">
                <a:latin typeface="微软雅黑" panose="020B0503020204020204" pitchFamily="34" charset="-122"/>
                <a:ea typeface="微软雅黑" panose="020B0503020204020204" pitchFamily="34" charset="-122"/>
                <a:cs typeface="Microsoft YaHei"/>
              </a:endParaRPr>
            </a:p>
          </p:txBody>
        </p:sp>
        <p:sp>
          <p:nvSpPr>
            <p:cNvPr id="196" name="object 40">
              <a:extLst>
                <a:ext uri="{FF2B5EF4-FFF2-40B4-BE49-F238E27FC236}">
                  <a16:creationId xmlns:a16="http://schemas.microsoft.com/office/drawing/2014/main" id="{9FEE015F-D578-47EB-8A57-B810D7DDC438}"/>
                </a:ext>
              </a:extLst>
            </p:cNvPr>
            <p:cNvSpPr txBox="1"/>
            <p:nvPr/>
          </p:nvSpPr>
          <p:spPr>
            <a:xfrm>
              <a:off x="1279699" y="5273733"/>
              <a:ext cx="560705" cy="341847"/>
            </a:xfrm>
            <a:prstGeom prst="rect">
              <a:avLst/>
            </a:prstGeom>
          </p:spPr>
          <p:txBody>
            <a:bodyPr vert="horz" wrap="square" lIns="0" tIns="11906" rIns="0" bIns="0" rtlCol="0">
              <a:spAutoFit/>
            </a:bodyPr>
            <a:lstStyle/>
            <a:p>
              <a:pPr marL="9525">
                <a:spcBef>
                  <a:spcPts val="94"/>
                </a:spcBef>
              </a:pPr>
              <a:r>
                <a:rPr sz="563" spc="11" dirty="0">
                  <a:solidFill>
                    <a:srgbClr val="FFFFFF"/>
                  </a:solidFill>
                  <a:latin typeface="微软雅黑" panose="020B0503020204020204" pitchFamily="34" charset="-122"/>
                  <a:ea typeface="微软雅黑" panose="020B0503020204020204" pitchFamily="34" charset="-122"/>
                  <a:cs typeface="Microsoft YaHei"/>
                </a:rPr>
                <a:t>光纤(100G)</a:t>
              </a:r>
              <a:endParaRPr sz="563" dirty="0">
                <a:latin typeface="微软雅黑" panose="020B0503020204020204" pitchFamily="34" charset="-122"/>
                <a:ea typeface="微软雅黑" panose="020B0503020204020204" pitchFamily="34" charset="-122"/>
                <a:cs typeface="Microsoft YaHei"/>
              </a:endParaRPr>
            </a:p>
            <a:p>
              <a:pPr marL="206216">
                <a:spcBef>
                  <a:spcPts val="623"/>
                </a:spcBef>
              </a:pPr>
              <a:endParaRPr sz="525" dirty="0">
                <a:latin typeface="微软雅黑" panose="020B0503020204020204" pitchFamily="34" charset="-122"/>
                <a:ea typeface="微软雅黑" panose="020B0503020204020204" pitchFamily="34" charset="-122"/>
                <a:cs typeface="Microsoft YaHei"/>
              </a:endParaRPr>
            </a:p>
          </p:txBody>
        </p:sp>
        <p:sp>
          <p:nvSpPr>
            <p:cNvPr id="210" name="object 54">
              <a:extLst>
                <a:ext uri="{FF2B5EF4-FFF2-40B4-BE49-F238E27FC236}">
                  <a16:creationId xmlns:a16="http://schemas.microsoft.com/office/drawing/2014/main" id="{2B32927F-8859-43D3-A89F-B0642353D0D4}"/>
                </a:ext>
              </a:extLst>
            </p:cNvPr>
            <p:cNvSpPr/>
            <p:nvPr/>
          </p:nvSpPr>
          <p:spPr>
            <a:xfrm>
              <a:off x="4404702" y="5050173"/>
              <a:ext cx="539782" cy="793457"/>
            </a:xfrm>
            <a:prstGeom prst="rect">
              <a:avLst/>
            </a:prstGeom>
            <a:blipFill>
              <a:blip r:embed="rId4" cstate="print"/>
              <a:stretch>
                <a:fillRect/>
              </a:stretch>
            </a:blip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211" name="object 55">
              <a:extLst>
                <a:ext uri="{FF2B5EF4-FFF2-40B4-BE49-F238E27FC236}">
                  <a16:creationId xmlns:a16="http://schemas.microsoft.com/office/drawing/2014/main" id="{1D8E6869-9E7E-425B-93F5-23C314C674A9}"/>
                </a:ext>
              </a:extLst>
            </p:cNvPr>
            <p:cNvSpPr txBox="1"/>
            <p:nvPr/>
          </p:nvSpPr>
          <p:spPr>
            <a:xfrm>
              <a:off x="4613100" y="5746951"/>
              <a:ext cx="302260" cy="96908"/>
            </a:xfrm>
            <a:prstGeom prst="rect">
              <a:avLst/>
            </a:prstGeom>
          </p:spPr>
          <p:txBody>
            <a:bodyPr vert="horz" wrap="square" lIns="0" tIns="9049" rIns="0" bIns="0" rtlCol="0">
              <a:spAutoFit/>
            </a:bodyPr>
            <a:lstStyle/>
            <a:p>
              <a:pPr marL="9525">
                <a:spcBef>
                  <a:spcPts val="71"/>
                </a:spcBef>
              </a:pPr>
              <a:r>
                <a:rPr sz="413" spc="-8" dirty="0">
                  <a:solidFill>
                    <a:srgbClr val="FFFFFF"/>
                  </a:solidFill>
                  <a:latin typeface="微软雅黑" panose="020B0503020204020204" pitchFamily="34" charset="-122"/>
                  <a:ea typeface="微软雅黑" panose="020B0503020204020204" pitchFamily="34" charset="-122"/>
                  <a:cs typeface="Microsoft YaHei"/>
                </a:rPr>
                <a:t>南海诸岛</a:t>
              </a:r>
              <a:endParaRPr sz="413" dirty="0">
                <a:latin typeface="微软雅黑" panose="020B0503020204020204" pitchFamily="34" charset="-122"/>
                <a:ea typeface="微软雅黑" panose="020B0503020204020204" pitchFamily="34" charset="-122"/>
                <a:cs typeface="Microsoft YaHei"/>
              </a:endParaRPr>
            </a:p>
          </p:txBody>
        </p:sp>
      </p:grpSp>
      <p:grpSp>
        <p:nvGrpSpPr>
          <p:cNvPr id="435" name="组合 434">
            <a:extLst>
              <a:ext uri="{FF2B5EF4-FFF2-40B4-BE49-F238E27FC236}">
                <a16:creationId xmlns:a16="http://schemas.microsoft.com/office/drawing/2014/main" id="{34539811-9AA4-41E4-A9AF-6AB4BB45EC43}"/>
              </a:ext>
            </a:extLst>
          </p:cNvPr>
          <p:cNvGrpSpPr/>
          <p:nvPr/>
        </p:nvGrpSpPr>
        <p:grpSpPr>
          <a:xfrm>
            <a:off x="4146948" y="2445544"/>
            <a:ext cx="4120753" cy="2798818"/>
            <a:chOff x="5529263" y="2117725"/>
            <a:chExt cx="5494337" cy="3731757"/>
          </a:xfrm>
        </p:grpSpPr>
        <p:sp>
          <p:nvSpPr>
            <p:cNvPr id="274" name="Freeform 21">
              <a:extLst>
                <a:ext uri="{FF2B5EF4-FFF2-40B4-BE49-F238E27FC236}">
                  <a16:creationId xmlns:a16="http://schemas.microsoft.com/office/drawing/2014/main" id="{BAFD0B1D-EAA9-4E11-9D1A-2CFF9625BB99}"/>
                </a:ext>
              </a:extLst>
            </p:cNvPr>
            <p:cNvSpPr>
              <a:spLocks noEditPoints="1"/>
            </p:cNvSpPr>
            <p:nvPr/>
          </p:nvSpPr>
          <p:spPr bwMode="auto">
            <a:xfrm>
              <a:off x="7288213" y="2117725"/>
              <a:ext cx="2678112" cy="1257300"/>
            </a:xfrm>
            <a:custGeom>
              <a:avLst/>
              <a:gdLst>
                <a:gd name="T0" fmla="*/ 24 w 1687"/>
                <a:gd name="T1" fmla="*/ 604 h 792"/>
                <a:gd name="T2" fmla="*/ 24 w 1687"/>
                <a:gd name="T3" fmla="*/ 417 h 792"/>
                <a:gd name="T4" fmla="*/ 579 w 1687"/>
                <a:gd name="T5" fmla="*/ 417 h 792"/>
                <a:gd name="T6" fmla="*/ 579 w 1687"/>
                <a:gd name="T7" fmla="*/ 604 h 792"/>
                <a:gd name="T8" fmla="*/ 24 w 1687"/>
                <a:gd name="T9" fmla="*/ 604 h 792"/>
                <a:gd name="T10" fmla="*/ 24 w 1687"/>
                <a:gd name="T11" fmla="*/ 407 h 792"/>
                <a:gd name="T12" fmla="*/ 24 w 1687"/>
                <a:gd name="T13" fmla="*/ 221 h 792"/>
                <a:gd name="T14" fmla="*/ 579 w 1687"/>
                <a:gd name="T15" fmla="*/ 221 h 792"/>
                <a:gd name="T16" fmla="*/ 579 w 1687"/>
                <a:gd name="T17" fmla="*/ 407 h 792"/>
                <a:gd name="T18" fmla="*/ 24 w 1687"/>
                <a:gd name="T19" fmla="*/ 407 h 792"/>
                <a:gd name="T20" fmla="*/ 24 w 1687"/>
                <a:gd name="T21" fmla="*/ 209 h 792"/>
                <a:gd name="T22" fmla="*/ 24 w 1687"/>
                <a:gd name="T23" fmla="*/ 24 h 792"/>
                <a:gd name="T24" fmla="*/ 579 w 1687"/>
                <a:gd name="T25" fmla="*/ 24 h 792"/>
                <a:gd name="T26" fmla="*/ 579 w 1687"/>
                <a:gd name="T27" fmla="*/ 209 h 792"/>
                <a:gd name="T28" fmla="*/ 24 w 1687"/>
                <a:gd name="T29" fmla="*/ 209 h 792"/>
                <a:gd name="T30" fmla="*/ 1687 w 1687"/>
                <a:gd name="T31" fmla="*/ 0 h 792"/>
                <a:gd name="T32" fmla="*/ 0 w 1687"/>
                <a:gd name="T33" fmla="*/ 0 h 792"/>
                <a:gd name="T34" fmla="*/ 0 w 1687"/>
                <a:gd name="T35" fmla="*/ 792 h 792"/>
                <a:gd name="T36" fmla="*/ 1687 w 1687"/>
                <a:gd name="T37" fmla="*/ 792 h 792"/>
                <a:gd name="T38" fmla="*/ 1687 w 1687"/>
                <a:gd name="T39"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7" h="792">
                  <a:moveTo>
                    <a:pt x="24" y="604"/>
                  </a:moveTo>
                  <a:lnTo>
                    <a:pt x="24" y="417"/>
                  </a:lnTo>
                  <a:lnTo>
                    <a:pt x="579" y="417"/>
                  </a:lnTo>
                  <a:lnTo>
                    <a:pt x="579" y="604"/>
                  </a:lnTo>
                  <a:lnTo>
                    <a:pt x="24" y="604"/>
                  </a:lnTo>
                  <a:moveTo>
                    <a:pt x="24" y="407"/>
                  </a:moveTo>
                  <a:lnTo>
                    <a:pt x="24" y="221"/>
                  </a:lnTo>
                  <a:lnTo>
                    <a:pt x="579" y="221"/>
                  </a:lnTo>
                  <a:lnTo>
                    <a:pt x="579" y="407"/>
                  </a:lnTo>
                  <a:lnTo>
                    <a:pt x="24" y="407"/>
                  </a:lnTo>
                  <a:moveTo>
                    <a:pt x="24" y="209"/>
                  </a:moveTo>
                  <a:lnTo>
                    <a:pt x="24" y="24"/>
                  </a:lnTo>
                  <a:lnTo>
                    <a:pt x="579" y="24"/>
                  </a:lnTo>
                  <a:lnTo>
                    <a:pt x="579" y="209"/>
                  </a:lnTo>
                  <a:lnTo>
                    <a:pt x="24" y="209"/>
                  </a:lnTo>
                  <a:moveTo>
                    <a:pt x="1687" y="0"/>
                  </a:moveTo>
                  <a:lnTo>
                    <a:pt x="0" y="0"/>
                  </a:lnTo>
                  <a:lnTo>
                    <a:pt x="0" y="792"/>
                  </a:lnTo>
                  <a:lnTo>
                    <a:pt x="1687" y="792"/>
                  </a:lnTo>
                  <a:lnTo>
                    <a:pt x="1687" y="0"/>
                  </a:lnTo>
                </a:path>
              </a:pathLst>
            </a:custGeom>
            <a:solidFill>
              <a:srgbClr val="FFFFFF">
                <a:alpha val="10196"/>
              </a:srgbClr>
            </a:solidFill>
            <a:ln>
              <a:noFill/>
            </a:ln>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26" name="Rectangle 73">
              <a:extLst>
                <a:ext uri="{FF2B5EF4-FFF2-40B4-BE49-F238E27FC236}">
                  <a16:creationId xmlns:a16="http://schemas.microsoft.com/office/drawing/2014/main" id="{CB8477D5-C1B9-4A3D-9239-5AD6EB7BB90E}"/>
                </a:ext>
              </a:extLst>
            </p:cNvPr>
            <p:cNvSpPr>
              <a:spLocks noChangeArrowheads="1"/>
            </p:cNvSpPr>
            <p:nvPr/>
          </p:nvSpPr>
          <p:spPr bwMode="auto">
            <a:xfrm>
              <a:off x="7326313" y="2155825"/>
              <a:ext cx="881062" cy="293688"/>
            </a:xfrm>
            <a:prstGeom prst="rect">
              <a:avLst/>
            </a:prstGeom>
            <a:solidFill>
              <a:srgbClr val="FFFFFF">
                <a:alpha val="20000"/>
              </a:srgbClr>
            </a:solidFill>
            <a:ln>
              <a:noFill/>
            </a:ln>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272" name="Rectangle 19">
              <a:extLst>
                <a:ext uri="{FF2B5EF4-FFF2-40B4-BE49-F238E27FC236}">
                  <a16:creationId xmlns:a16="http://schemas.microsoft.com/office/drawing/2014/main" id="{091BC438-806E-4BAF-8267-08B167B5E675}"/>
                </a:ext>
              </a:extLst>
            </p:cNvPr>
            <p:cNvSpPr>
              <a:spLocks noChangeArrowheads="1"/>
            </p:cNvSpPr>
            <p:nvPr/>
          </p:nvSpPr>
          <p:spPr bwMode="auto">
            <a:xfrm>
              <a:off x="9728200" y="4013200"/>
              <a:ext cx="1295400" cy="1517650"/>
            </a:xfrm>
            <a:prstGeom prst="rect">
              <a:avLst/>
            </a:prstGeom>
            <a:solidFill>
              <a:srgbClr val="FFFFFF">
                <a:alpha val="10196"/>
              </a:srgbClr>
            </a:solidFill>
            <a:ln>
              <a:noFill/>
            </a:ln>
          </p:spPr>
          <p:txBody>
            <a:bodyPr vert="eaVert" wrap="square" lIns="68580" tIns="34290" rIns="68580" bIns="34290" numCol="1" anchor="b" anchorCtr="0" compatLnSpc="1">
              <a:prstTxWarp prst="textNoShape">
                <a:avLst/>
              </a:prstTxWarp>
            </a:bodyPr>
            <a:lstStyle/>
            <a:p>
              <a:pPr algn="ctr"/>
              <a:r>
                <a:rPr lang="zh-CN" altLang="en-US" sz="825" b="1" dirty="0">
                  <a:solidFill>
                    <a:srgbClr val="FFFFFF"/>
                  </a:solidFill>
                  <a:latin typeface="微软雅黑" panose="020B0503020204020204" pitchFamily="34" charset="-122"/>
                  <a:ea typeface="微软雅黑" panose="020B0503020204020204" pitchFamily="34" charset="-122"/>
                  <a:cs typeface="Microsoft YaHei"/>
                </a:rPr>
                <a:t>开放服务系统</a:t>
              </a:r>
              <a:endParaRPr lang="zh-CN" altLang="en-US" sz="825" dirty="0">
                <a:latin typeface="微软雅黑" panose="020B0503020204020204" pitchFamily="34" charset="-122"/>
                <a:ea typeface="微软雅黑" panose="020B0503020204020204" pitchFamily="34" charset="-122"/>
                <a:cs typeface="Microsoft YaHei"/>
              </a:endParaRPr>
            </a:p>
          </p:txBody>
        </p:sp>
        <p:sp>
          <p:nvSpPr>
            <p:cNvPr id="275" name="Rectangle 22">
              <a:extLst>
                <a:ext uri="{FF2B5EF4-FFF2-40B4-BE49-F238E27FC236}">
                  <a16:creationId xmlns:a16="http://schemas.microsoft.com/office/drawing/2014/main" id="{0673667C-3D2D-42AA-A156-1D23357D2C72}"/>
                </a:ext>
              </a:extLst>
            </p:cNvPr>
            <p:cNvSpPr>
              <a:spLocks noChangeArrowheads="1"/>
            </p:cNvSpPr>
            <p:nvPr/>
          </p:nvSpPr>
          <p:spPr bwMode="auto">
            <a:xfrm>
              <a:off x="5529263" y="3741738"/>
              <a:ext cx="1909762" cy="1789113"/>
            </a:xfrm>
            <a:prstGeom prst="rect">
              <a:avLst/>
            </a:prstGeom>
            <a:solidFill>
              <a:srgbClr val="FFFFFF">
                <a:alpha val="10196"/>
              </a:srgbClr>
            </a:solidFill>
            <a:ln>
              <a:noFill/>
            </a:ln>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276" name="Rectangle 23">
              <a:extLst>
                <a:ext uri="{FF2B5EF4-FFF2-40B4-BE49-F238E27FC236}">
                  <a16:creationId xmlns:a16="http://schemas.microsoft.com/office/drawing/2014/main" id="{7E523543-B928-4857-B586-966A735C31FF}"/>
                </a:ext>
              </a:extLst>
            </p:cNvPr>
            <p:cNvSpPr>
              <a:spLocks noChangeArrowheads="1"/>
            </p:cNvSpPr>
            <p:nvPr/>
          </p:nvSpPr>
          <p:spPr bwMode="auto">
            <a:xfrm>
              <a:off x="5529263" y="3741738"/>
              <a:ext cx="1909762"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09" name="Rectangle 56">
              <a:extLst>
                <a:ext uri="{FF2B5EF4-FFF2-40B4-BE49-F238E27FC236}">
                  <a16:creationId xmlns:a16="http://schemas.microsoft.com/office/drawing/2014/main" id="{E64BE376-A886-40A1-8525-953E76111614}"/>
                </a:ext>
              </a:extLst>
            </p:cNvPr>
            <p:cNvSpPr>
              <a:spLocks noChangeArrowheads="1"/>
            </p:cNvSpPr>
            <p:nvPr/>
          </p:nvSpPr>
          <p:spPr bwMode="auto">
            <a:xfrm>
              <a:off x="5570538" y="4048125"/>
              <a:ext cx="215900" cy="1435100"/>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安全支撑系统</a:t>
              </a:r>
            </a:p>
          </p:txBody>
        </p:sp>
        <p:sp>
          <p:nvSpPr>
            <p:cNvPr id="310" name="Rectangle 57">
              <a:extLst>
                <a:ext uri="{FF2B5EF4-FFF2-40B4-BE49-F238E27FC236}">
                  <a16:creationId xmlns:a16="http://schemas.microsoft.com/office/drawing/2014/main" id="{F4E3A813-2977-4237-A933-595C13111EC2}"/>
                </a:ext>
              </a:extLst>
            </p:cNvPr>
            <p:cNvSpPr>
              <a:spLocks noChangeArrowheads="1"/>
            </p:cNvSpPr>
            <p:nvPr/>
          </p:nvSpPr>
          <p:spPr bwMode="auto">
            <a:xfrm>
              <a:off x="10728325" y="4054475"/>
              <a:ext cx="257175" cy="1435100"/>
            </a:xfrm>
            <a:prstGeom prst="rect">
              <a:avLst/>
            </a:prstGeom>
            <a:solidFill>
              <a:srgbClr val="586EEB"/>
            </a:solidFill>
            <a:ln>
              <a:noFill/>
            </a:ln>
          </p:spPr>
          <p:txBody>
            <a:bodyPr vert="eaVert" wrap="square" lIns="68580" tIns="34290" rIns="68580" bIns="34290" numCol="1" anchor="ctr" anchorCtr="1" compatLnSpc="1">
              <a:prstTxWarp prst="textNoShape">
                <a:avLst/>
              </a:prstTxWarp>
            </a:bodyPr>
            <a:lstStyle/>
            <a:p>
              <a:r>
                <a:rPr lang="zh-CN" altLang="en-US" sz="675" dirty="0">
                  <a:solidFill>
                    <a:srgbClr val="FFFFFF"/>
                  </a:solidFill>
                  <a:latin typeface="微软雅黑" panose="020B0503020204020204" pitchFamily="34" charset="-122"/>
                  <a:ea typeface="微软雅黑" panose="020B0503020204020204" pitchFamily="34" charset="-122"/>
                  <a:cs typeface="Microsoft YaHei"/>
                </a:rPr>
                <a:t>第三方与区域自治服务</a:t>
              </a:r>
              <a:endParaRPr lang="zh-CN" altLang="en-US" sz="675" dirty="0">
                <a:latin typeface="微软雅黑" panose="020B0503020204020204" pitchFamily="34" charset="-122"/>
                <a:ea typeface="微软雅黑" panose="020B0503020204020204" pitchFamily="34" charset="-122"/>
                <a:cs typeface="Microsoft YaHei"/>
              </a:endParaRPr>
            </a:p>
          </p:txBody>
        </p:sp>
        <p:sp>
          <p:nvSpPr>
            <p:cNvPr id="311" name="Rectangle 58">
              <a:extLst>
                <a:ext uri="{FF2B5EF4-FFF2-40B4-BE49-F238E27FC236}">
                  <a16:creationId xmlns:a16="http://schemas.microsoft.com/office/drawing/2014/main" id="{62C0DBDE-85E8-452E-B2B1-352A37900C58}"/>
                </a:ext>
              </a:extLst>
            </p:cNvPr>
            <p:cNvSpPr>
              <a:spLocks noChangeArrowheads="1"/>
            </p:cNvSpPr>
            <p:nvPr/>
          </p:nvSpPr>
          <p:spPr bwMode="auto">
            <a:xfrm>
              <a:off x="10434638" y="4054475"/>
              <a:ext cx="257175" cy="1435100"/>
            </a:xfrm>
            <a:prstGeom prst="rect">
              <a:avLst/>
            </a:prstGeom>
            <a:solidFill>
              <a:srgbClr val="586EEB"/>
            </a:solidFill>
            <a:ln>
              <a:noFill/>
            </a:ln>
          </p:spPr>
          <p:txBody>
            <a:bodyPr vert="eaVert" wrap="square" lIns="68580" tIns="34290" rIns="68580" bIns="34290" numCol="1" anchor="ctr" anchorCtr="1" compatLnSpc="1">
              <a:prstTxWarp prst="textNoShape">
                <a:avLst/>
              </a:prstTxWarp>
            </a:bodyPr>
            <a:lstStyle/>
            <a:p>
              <a:r>
                <a:rPr lang="zh-CN" altLang="en-US" sz="675" dirty="0">
                  <a:solidFill>
                    <a:srgbClr val="FFFFFF"/>
                  </a:solidFill>
                  <a:latin typeface="微软雅黑" panose="020B0503020204020204" pitchFamily="34" charset="-122"/>
                  <a:ea typeface="微软雅黑" panose="020B0503020204020204" pitchFamily="34" charset="-122"/>
                  <a:cs typeface="Microsoft YaHei"/>
                </a:rPr>
                <a:t>公共服务</a:t>
              </a:r>
              <a:endParaRPr lang="zh-CN" altLang="en-US" sz="675" dirty="0">
                <a:latin typeface="微软雅黑" panose="020B0503020204020204" pitchFamily="34" charset="-122"/>
                <a:ea typeface="微软雅黑" panose="020B0503020204020204" pitchFamily="34" charset="-122"/>
                <a:cs typeface="Microsoft YaHei"/>
              </a:endParaRPr>
            </a:p>
          </p:txBody>
        </p:sp>
        <p:sp>
          <p:nvSpPr>
            <p:cNvPr id="312" name="Rectangle 59">
              <a:extLst>
                <a:ext uri="{FF2B5EF4-FFF2-40B4-BE49-F238E27FC236}">
                  <a16:creationId xmlns:a16="http://schemas.microsoft.com/office/drawing/2014/main" id="{795CD94A-4100-4840-9372-B84D6C07B231}"/>
                </a:ext>
              </a:extLst>
            </p:cNvPr>
            <p:cNvSpPr>
              <a:spLocks noChangeArrowheads="1"/>
            </p:cNvSpPr>
            <p:nvPr/>
          </p:nvSpPr>
          <p:spPr bwMode="auto">
            <a:xfrm>
              <a:off x="10142538" y="4054475"/>
              <a:ext cx="257175" cy="1435100"/>
            </a:xfrm>
            <a:prstGeom prst="rect">
              <a:avLst/>
            </a:prstGeom>
            <a:solidFill>
              <a:srgbClr val="586EEB"/>
            </a:solidFill>
            <a:ln>
              <a:noFill/>
            </a:ln>
          </p:spPr>
          <p:txBody>
            <a:bodyPr vert="eaVert" wrap="square" lIns="68580" tIns="34290" rIns="68580" bIns="34290" numCol="1" anchor="ctr" anchorCtr="1" compatLnSpc="1">
              <a:prstTxWarp prst="textNoShape">
                <a:avLst/>
              </a:prstTxWarp>
            </a:bodyPr>
            <a:lstStyle/>
            <a:p>
              <a:r>
                <a:rPr lang="zh-CN" altLang="en-US" sz="675" dirty="0">
                  <a:solidFill>
                    <a:srgbClr val="FFFFFF"/>
                  </a:solidFill>
                  <a:latin typeface="微软雅黑" panose="020B0503020204020204" pitchFamily="34" charset="-122"/>
                  <a:ea typeface="微软雅黑" panose="020B0503020204020204" pitchFamily="34" charset="-122"/>
                  <a:cs typeface="Microsoft YaHei"/>
                </a:rPr>
                <a:t>未来网络试验社区</a:t>
              </a:r>
              <a:endParaRPr lang="zh-CN" altLang="en-US" sz="675" dirty="0">
                <a:latin typeface="微软雅黑" panose="020B0503020204020204" pitchFamily="34" charset="-122"/>
                <a:ea typeface="微软雅黑" panose="020B0503020204020204" pitchFamily="34" charset="-122"/>
                <a:cs typeface="Microsoft YaHei"/>
              </a:endParaRPr>
            </a:p>
          </p:txBody>
        </p:sp>
        <p:sp>
          <p:nvSpPr>
            <p:cNvPr id="313" name="Rectangle 60">
              <a:extLst>
                <a:ext uri="{FF2B5EF4-FFF2-40B4-BE49-F238E27FC236}">
                  <a16:creationId xmlns:a16="http://schemas.microsoft.com/office/drawing/2014/main" id="{4E7655C1-E074-4588-B094-E0F3F97311DE}"/>
                </a:ext>
              </a:extLst>
            </p:cNvPr>
            <p:cNvSpPr>
              <a:spLocks noChangeArrowheads="1"/>
            </p:cNvSpPr>
            <p:nvPr/>
          </p:nvSpPr>
          <p:spPr bwMode="auto">
            <a:xfrm>
              <a:off x="5811838" y="4984750"/>
              <a:ext cx="180975" cy="4984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北京</a:t>
              </a:r>
            </a:p>
          </p:txBody>
        </p:sp>
        <p:sp>
          <p:nvSpPr>
            <p:cNvPr id="314" name="Rectangle 61">
              <a:extLst>
                <a:ext uri="{FF2B5EF4-FFF2-40B4-BE49-F238E27FC236}">
                  <a16:creationId xmlns:a16="http://schemas.microsoft.com/office/drawing/2014/main" id="{91F77C61-E80C-4680-90EC-D86ADC1AD76A}"/>
                </a:ext>
              </a:extLst>
            </p:cNvPr>
            <p:cNvSpPr>
              <a:spLocks noChangeArrowheads="1"/>
            </p:cNvSpPr>
            <p:nvPr/>
          </p:nvSpPr>
          <p:spPr bwMode="auto">
            <a:xfrm>
              <a:off x="6011863" y="4984750"/>
              <a:ext cx="176212" cy="4984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上海</a:t>
              </a:r>
            </a:p>
          </p:txBody>
        </p:sp>
        <p:sp>
          <p:nvSpPr>
            <p:cNvPr id="315" name="Rectangle 62">
              <a:extLst>
                <a:ext uri="{FF2B5EF4-FFF2-40B4-BE49-F238E27FC236}">
                  <a16:creationId xmlns:a16="http://schemas.microsoft.com/office/drawing/2014/main" id="{2789F79F-03D1-4591-8C7B-9680004B9C0C}"/>
                </a:ext>
              </a:extLst>
            </p:cNvPr>
            <p:cNvSpPr>
              <a:spLocks noChangeArrowheads="1"/>
            </p:cNvSpPr>
            <p:nvPr/>
          </p:nvSpPr>
          <p:spPr bwMode="auto">
            <a:xfrm>
              <a:off x="6207125" y="4984750"/>
              <a:ext cx="180975" cy="498475"/>
            </a:xfrm>
            <a:prstGeom prst="rect">
              <a:avLst/>
            </a:prstGeom>
            <a:solidFill>
              <a:srgbClr val="5167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合肥</a:t>
              </a:r>
            </a:p>
          </p:txBody>
        </p:sp>
        <p:sp>
          <p:nvSpPr>
            <p:cNvPr id="316" name="Rectangle 63">
              <a:extLst>
                <a:ext uri="{FF2B5EF4-FFF2-40B4-BE49-F238E27FC236}">
                  <a16:creationId xmlns:a16="http://schemas.microsoft.com/office/drawing/2014/main" id="{7C0C1517-DFCF-45E3-A7CE-AE05C9036581}"/>
                </a:ext>
              </a:extLst>
            </p:cNvPr>
            <p:cNvSpPr>
              <a:spLocks noChangeArrowheads="1"/>
            </p:cNvSpPr>
            <p:nvPr/>
          </p:nvSpPr>
          <p:spPr bwMode="auto">
            <a:xfrm>
              <a:off x="6407150" y="4984750"/>
              <a:ext cx="176212" cy="4984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武汉</a:t>
              </a:r>
            </a:p>
          </p:txBody>
        </p:sp>
        <p:sp>
          <p:nvSpPr>
            <p:cNvPr id="317" name="Rectangle 64">
              <a:extLst>
                <a:ext uri="{FF2B5EF4-FFF2-40B4-BE49-F238E27FC236}">
                  <a16:creationId xmlns:a16="http://schemas.microsoft.com/office/drawing/2014/main" id="{68395FFA-5E13-4C05-A812-82FF212A04EC}"/>
                </a:ext>
              </a:extLst>
            </p:cNvPr>
            <p:cNvSpPr>
              <a:spLocks noChangeArrowheads="1"/>
            </p:cNvSpPr>
            <p:nvPr/>
          </p:nvSpPr>
          <p:spPr bwMode="auto">
            <a:xfrm>
              <a:off x="6605588" y="4984750"/>
              <a:ext cx="177800" cy="4984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成都</a:t>
              </a:r>
            </a:p>
          </p:txBody>
        </p:sp>
        <p:sp>
          <p:nvSpPr>
            <p:cNvPr id="318" name="Rectangle 65">
              <a:extLst>
                <a:ext uri="{FF2B5EF4-FFF2-40B4-BE49-F238E27FC236}">
                  <a16:creationId xmlns:a16="http://schemas.microsoft.com/office/drawing/2014/main" id="{C72A3B55-B895-4971-9075-C38EE80873EC}"/>
                </a:ext>
              </a:extLst>
            </p:cNvPr>
            <p:cNvSpPr>
              <a:spLocks noChangeArrowheads="1"/>
            </p:cNvSpPr>
            <p:nvPr/>
          </p:nvSpPr>
          <p:spPr bwMode="auto">
            <a:xfrm>
              <a:off x="6802438" y="4984750"/>
              <a:ext cx="176212" cy="4984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长春</a:t>
              </a:r>
            </a:p>
          </p:txBody>
        </p:sp>
        <p:sp>
          <p:nvSpPr>
            <p:cNvPr id="319" name="Rectangle 66">
              <a:extLst>
                <a:ext uri="{FF2B5EF4-FFF2-40B4-BE49-F238E27FC236}">
                  <a16:creationId xmlns:a16="http://schemas.microsoft.com/office/drawing/2014/main" id="{B89F4680-D98D-476B-B6F6-C5D800DF6D77}"/>
                </a:ext>
              </a:extLst>
            </p:cNvPr>
            <p:cNvSpPr>
              <a:spLocks noChangeArrowheads="1"/>
            </p:cNvSpPr>
            <p:nvPr/>
          </p:nvSpPr>
          <p:spPr bwMode="auto">
            <a:xfrm>
              <a:off x="7002463" y="4984750"/>
              <a:ext cx="176212" cy="4984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福州</a:t>
              </a:r>
            </a:p>
          </p:txBody>
        </p:sp>
        <p:sp>
          <p:nvSpPr>
            <p:cNvPr id="320" name="Rectangle 67">
              <a:extLst>
                <a:ext uri="{FF2B5EF4-FFF2-40B4-BE49-F238E27FC236}">
                  <a16:creationId xmlns:a16="http://schemas.microsoft.com/office/drawing/2014/main" id="{39A3292E-6F6B-43E0-9970-B92302778813}"/>
                </a:ext>
              </a:extLst>
            </p:cNvPr>
            <p:cNvSpPr>
              <a:spLocks noChangeArrowheads="1"/>
            </p:cNvSpPr>
            <p:nvPr/>
          </p:nvSpPr>
          <p:spPr bwMode="auto">
            <a:xfrm>
              <a:off x="7197725" y="4984750"/>
              <a:ext cx="179387" cy="4984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ctr" anchorCtr="1" compatLnSpc="1">
              <a:prstTxWarp prst="textNoShape">
                <a:avLst/>
              </a:prstTxWarp>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苏州</a:t>
              </a:r>
            </a:p>
          </p:txBody>
        </p:sp>
        <p:sp>
          <p:nvSpPr>
            <p:cNvPr id="321" name="Rectangle 68">
              <a:extLst>
                <a:ext uri="{FF2B5EF4-FFF2-40B4-BE49-F238E27FC236}">
                  <a16:creationId xmlns:a16="http://schemas.microsoft.com/office/drawing/2014/main" id="{F5A4A17C-E8DB-4174-8268-ED8296130812}"/>
                </a:ext>
              </a:extLst>
            </p:cNvPr>
            <p:cNvSpPr>
              <a:spLocks noChangeArrowheads="1"/>
            </p:cNvSpPr>
            <p:nvPr/>
          </p:nvSpPr>
          <p:spPr bwMode="auto">
            <a:xfrm>
              <a:off x="5811838" y="4592638"/>
              <a:ext cx="1565275" cy="369888"/>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22" name="Rectangle 69">
              <a:extLst>
                <a:ext uri="{FF2B5EF4-FFF2-40B4-BE49-F238E27FC236}">
                  <a16:creationId xmlns:a16="http://schemas.microsoft.com/office/drawing/2014/main" id="{8142816C-7539-4B36-BA42-6D598BA3F8CD}"/>
                </a:ext>
              </a:extLst>
            </p:cNvPr>
            <p:cNvSpPr>
              <a:spLocks noChangeArrowheads="1"/>
            </p:cNvSpPr>
            <p:nvPr/>
          </p:nvSpPr>
          <p:spPr bwMode="auto">
            <a:xfrm>
              <a:off x="5811838" y="4048125"/>
              <a:ext cx="511175" cy="5238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23" name="Rectangle 70">
              <a:extLst>
                <a:ext uri="{FF2B5EF4-FFF2-40B4-BE49-F238E27FC236}">
                  <a16:creationId xmlns:a16="http://schemas.microsoft.com/office/drawing/2014/main" id="{20D92A8E-688A-4A4E-8709-BEB4673B8C9F}"/>
                </a:ext>
              </a:extLst>
            </p:cNvPr>
            <p:cNvSpPr>
              <a:spLocks noChangeArrowheads="1"/>
            </p:cNvSpPr>
            <p:nvPr/>
          </p:nvSpPr>
          <p:spPr bwMode="auto">
            <a:xfrm>
              <a:off x="6338888" y="4048125"/>
              <a:ext cx="511175" cy="5238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24" name="Rectangle 71">
              <a:extLst>
                <a:ext uri="{FF2B5EF4-FFF2-40B4-BE49-F238E27FC236}">
                  <a16:creationId xmlns:a16="http://schemas.microsoft.com/office/drawing/2014/main" id="{82F243E7-6372-42F4-86D9-9E4A9B93B721}"/>
                </a:ext>
              </a:extLst>
            </p:cNvPr>
            <p:cNvSpPr>
              <a:spLocks noChangeArrowheads="1"/>
            </p:cNvSpPr>
            <p:nvPr/>
          </p:nvSpPr>
          <p:spPr bwMode="auto">
            <a:xfrm>
              <a:off x="6865938" y="4048125"/>
              <a:ext cx="511175" cy="523875"/>
            </a:xfrm>
            <a:prstGeom prst="rect">
              <a:avLst/>
            </a:prstGeom>
            <a:solidFill>
              <a:srgbClr val="5DB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27" name="Rectangle 74">
              <a:extLst>
                <a:ext uri="{FF2B5EF4-FFF2-40B4-BE49-F238E27FC236}">
                  <a16:creationId xmlns:a16="http://schemas.microsoft.com/office/drawing/2014/main" id="{10981C04-C161-4EE6-952B-C6CD4C01894C}"/>
                </a:ext>
              </a:extLst>
            </p:cNvPr>
            <p:cNvSpPr>
              <a:spLocks noChangeArrowheads="1"/>
            </p:cNvSpPr>
            <p:nvPr/>
          </p:nvSpPr>
          <p:spPr bwMode="auto">
            <a:xfrm>
              <a:off x="7326313" y="2468563"/>
              <a:ext cx="881062" cy="295275"/>
            </a:xfrm>
            <a:prstGeom prst="rect">
              <a:avLst/>
            </a:prstGeom>
            <a:solidFill>
              <a:srgbClr val="FFFFFF">
                <a:alpha val="20000"/>
              </a:srgbClr>
            </a:solidFill>
            <a:ln>
              <a:noFill/>
            </a:ln>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28" name="Rectangle 75">
              <a:extLst>
                <a:ext uri="{FF2B5EF4-FFF2-40B4-BE49-F238E27FC236}">
                  <a16:creationId xmlns:a16="http://schemas.microsoft.com/office/drawing/2014/main" id="{4E79F1AA-38DA-4B2D-A5BC-646A8BB8A807}"/>
                </a:ext>
              </a:extLst>
            </p:cNvPr>
            <p:cNvSpPr>
              <a:spLocks noChangeArrowheads="1"/>
            </p:cNvSpPr>
            <p:nvPr/>
          </p:nvSpPr>
          <p:spPr bwMode="auto">
            <a:xfrm>
              <a:off x="7326313" y="2468563"/>
              <a:ext cx="8810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29" name="Rectangle 76">
              <a:extLst>
                <a:ext uri="{FF2B5EF4-FFF2-40B4-BE49-F238E27FC236}">
                  <a16:creationId xmlns:a16="http://schemas.microsoft.com/office/drawing/2014/main" id="{6349A4BC-04D6-48FB-8E6A-1223008F72AB}"/>
                </a:ext>
              </a:extLst>
            </p:cNvPr>
            <p:cNvSpPr>
              <a:spLocks noChangeArrowheads="1"/>
            </p:cNvSpPr>
            <p:nvPr/>
          </p:nvSpPr>
          <p:spPr bwMode="auto">
            <a:xfrm>
              <a:off x="7326313" y="2779713"/>
              <a:ext cx="881062" cy="296863"/>
            </a:xfrm>
            <a:prstGeom prst="rect">
              <a:avLst/>
            </a:prstGeom>
            <a:solidFill>
              <a:srgbClr val="FFFFFF">
                <a:alpha val="20000"/>
              </a:srgbClr>
            </a:solidFill>
            <a:ln>
              <a:noFill/>
            </a:ln>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0" name="Rectangle 77">
              <a:extLst>
                <a:ext uri="{FF2B5EF4-FFF2-40B4-BE49-F238E27FC236}">
                  <a16:creationId xmlns:a16="http://schemas.microsoft.com/office/drawing/2014/main" id="{B0EFD743-D822-48C9-87F4-D93E36804301}"/>
                </a:ext>
              </a:extLst>
            </p:cNvPr>
            <p:cNvSpPr>
              <a:spLocks noChangeArrowheads="1"/>
            </p:cNvSpPr>
            <p:nvPr/>
          </p:nvSpPr>
          <p:spPr bwMode="auto">
            <a:xfrm>
              <a:off x="7326313" y="2779713"/>
              <a:ext cx="8810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1" name="Rectangle 78">
              <a:extLst>
                <a:ext uri="{FF2B5EF4-FFF2-40B4-BE49-F238E27FC236}">
                  <a16:creationId xmlns:a16="http://schemas.microsoft.com/office/drawing/2014/main" id="{31AEDA4A-469F-4076-AFAB-F741272EA292}"/>
                </a:ext>
              </a:extLst>
            </p:cNvPr>
            <p:cNvSpPr>
              <a:spLocks noChangeArrowheads="1"/>
            </p:cNvSpPr>
            <p:nvPr/>
          </p:nvSpPr>
          <p:spPr bwMode="auto">
            <a:xfrm>
              <a:off x="8229600" y="2155825"/>
              <a:ext cx="881062" cy="293688"/>
            </a:xfrm>
            <a:prstGeom prst="rect">
              <a:avLst/>
            </a:prstGeom>
            <a:solidFill>
              <a:srgbClr val="4C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2" name="Rectangle 79">
              <a:extLst>
                <a:ext uri="{FF2B5EF4-FFF2-40B4-BE49-F238E27FC236}">
                  <a16:creationId xmlns:a16="http://schemas.microsoft.com/office/drawing/2014/main" id="{3A6EEAE9-5751-4FAF-B1B2-75F185615A63}"/>
                </a:ext>
              </a:extLst>
            </p:cNvPr>
            <p:cNvSpPr>
              <a:spLocks noChangeArrowheads="1"/>
            </p:cNvSpPr>
            <p:nvPr/>
          </p:nvSpPr>
          <p:spPr bwMode="auto">
            <a:xfrm>
              <a:off x="8229600" y="2468563"/>
              <a:ext cx="881062" cy="295275"/>
            </a:xfrm>
            <a:prstGeom prst="rect">
              <a:avLst/>
            </a:prstGeom>
            <a:solidFill>
              <a:srgbClr val="4C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3" name="Rectangle 80">
              <a:extLst>
                <a:ext uri="{FF2B5EF4-FFF2-40B4-BE49-F238E27FC236}">
                  <a16:creationId xmlns:a16="http://schemas.microsoft.com/office/drawing/2014/main" id="{FE3F78F3-8D6B-479E-8223-9CFDD898B6F9}"/>
                </a:ext>
              </a:extLst>
            </p:cNvPr>
            <p:cNvSpPr>
              <a:spLocks noChangeArrowheads="1"/>
            </p:cNvSpPr>
            <p:nvPr/>
          </p:nvSpPr>
          <p:spPr bwMode="auto">
            <a:xfrm>
              <a:off x="8229600" y="2779713"/>
              <a:ext cx="881062" cy="296863"/>
            </a:xfrm>
            <a:prstGeom prst="rect">
              <a:avLst/>
            </a:prstGeom>
            <a:solidFill>
              <a:srgbClr val="4C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4" name="Rectangle 81">
              <a:extLst>
                <a:ext uri="{FF2B5EF4-FFF2-40B4-BE49-F238E27FC236}">
                  <a16:creationId xmlns:a16="http://schemas.microsoft.com/office/drawing/2014/main" id="{5231FABE-7FF1-4F1D-8B8C-96FDDC5E847C}"/>
                </a:ext>
              </a:extLst>
            </p:cNvPr>
            <p:cNvSpPr>
              <a:spLocks noChangeArrowheads="1"/>
            </p:cNvSpPr>
            <p:nvPr/>
          </p:nvSpPr>
          <p:spPr bwMode="auto">
            <a:xfrm>
              <a:off x="9126538" y="2155825"/>
              <a:ext cx="803275" cy="138113"/>
            </a:xfrm>
            <a:prstGeom prst="rect">
              <a:avLst/>
            </a:prstGeom>
            <a:solidFill>
              <a:srgbClr val="4C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5" name="Rectangle 82">
              <a:extLst>
                <a:ext uri="{FF2B5EF4-FFF2-40B4-BE49-F238E27FC236}">
                  <a16:creationId xmlns:a16="http://schemas.microsoft.com/office/drawing/2014/main" id="{0C0C39D7-EFEE-4A91-AC15-E3DBF8AA06F1}"/>
                </a:ext>
              </a:extLst>
            </p:cNvPr>
            <p:cNvSpPr>
              <a:spLocks noChangeArrowheads="1"/>
            </p:cNvSpPr>
            <p:nvPr/>
          </p:nvSpPr>
          <p:spPr bwMode="auto">
            <a:xfrm>
              <a:off x="9126538" y="2314575"/>
              <a:ext cx="803275" cy="134938"/>
            </a:xfrm>
            <a:prstGeom prst="rect">
              <a:avLst/>
            </a:prstGeom>
            <a:solidFill>
              <a:srgbClr val="4C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6" name="Rectangle 83">
              <a:extLst>
                <a:ext uri="{FF2B5EF4-FFF2-40B4-BE49-F238E27FC236}">
                  <a16:creationId xmlns:a16="http://schemas.microsoft.com/office/drawing/2014/main" id="{473F8E52-8B71-49B8-B337-9ACEB8781396}"/>
                </a:ext>
              </a:extLst>
            </p:cNvPr>
            <p:cNvSpPr>
              <a:spLocks noChangeArrowheads="1"/>
            </p:cNvSpPr>
            <p:nvPr/>
          </p:nvSpPr>
          <p:spPr bwMode="auto">
            <a:xfrm>
              <a:off x="9126538" y="2468563"/>
              <a:ext cx="803275" cy="138113"/>
            </a:xfrm>
            <a:prstGeom prst="rect">
              <a:avLst/>
            </a:prstGeom>
            <a:solidFill>
              <a:srgbClr val="4C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7" name="Rectangle 84">
              <a:extLst>
                <a:ext uri="{FF2B5EF4-FFF2-40B4-BE49-F238E27FC236}">
                  <a16:creationId xmlns:a16="http://schemas.microsoft.com/office/drawing/2014/main" id="{AE74848C-BF6A-47D0-AE30-BBEBB8DE3A01}"/>
                </a:ext>
              </a:extLst>
            </p:cNvPr>
            <p:cNvSpPr>
              <a:spLocks noChangeArrowheads="1"/>
            </p:cNvSpPr>
            <p:nvPr/>
          </p:nvSpPr>
          <p:spPr bwMode="auto">
            <a:xfrm>
              <a:off x="9126538" y="2625725"/>
              <a:ext cx="803275" cy="138113"/>
            </a:xfrm>
            <a:prstGeom prst="rect">
              <a:avLst/>
            </a:prstGeom>
            <a:solidFill>
              <a:srgbClr val="4C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8" name="Rectangle 85">
              <a:extLst>
                <a:ext uri="{FF2B5EF4-FFF2-40B4-BE49-F238E27FC236}">
                  <a16:creationId xmlns:a16="http://schemas.microsoft.com/office/drawing/2014/main" id="{CDE11DE8-45B4-4161-9F26-AEEA30778162}"/>
                </a:ext>
              </a:extLst>
            </p:cNvPr>
            <p:cNvSpPr>
              <a:spLocks noChangeArrowheads="1"/>
            </p:cNvSpPr>
            <p:nvPr/>
          </p:nvSpPr>
          <p:spPr bwMode="auto">
            <a:xfrm>
              <a:off x="9126538" y="2779713"/>
              <a:ext cx="803275" cy="296863"/>
            </a:xfrm>
            <a:prstGeom prst="rect">
              <a:avLst/>
            </a:prstGeom>
            <a:solidFill>
              <a:srgbClr val="4C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900">
                <a:latin typeface="微软雅黑" panose="020B0503020204020204" pitchFamily="34" charset="-122"/>
                <a:ea typeface="微软雅黑" panose="020B0503020204020204" pitchFamily="34" charset="-122"/>
              </a:endParaRPr>
            </a:p>
          </p:txBody>
        </p:sp>
        <p:sp>
          <p:nvSpPr>
            <p:cNvPr id="339" name="Rectangle 86">
              <a:extLst>
                <a:ext uri="{FF2B5EF4-FFF2-40B4-BE49-F238E27FC236}">
                  <a16:creationId xmlns:a16="http://schemas.microsoft.com/office/drawing/2014/main" id="{700294DE-E0BF-4C6A-812C-F6E14519A04B}"/>
                </a:ext>
              </a:extLst>
            </p:cNvPr>
            <p:cNvSpPr>
              <a:spLocks noChangeArrowheads="1"/>
            </p:cNvSpPr>
            <p:nvPr/>
          </p:nvSpPr>
          <p:spPr bwMode="auto">
            <a:xfrm>
              <a:off x="6069014" y="3805238"/>
              <a:ext cx="84638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825" b="1" dirty="0">
                  <a:solidFill>
                    <a:srgbClr val="FFFFFF"/>
                  </a:solidFill>
                  <a:latin typeface="微软雅黑" panose="020B0503020204020204" pitchFamily="34" charset="-122"/>
                  <a:ea typeface="微软雅黑" panose="020B0503020204020204" pitchFamily="34" charset="-122"/>
                </a:rPr>
                <a:t>基础网络系统</a:t>
              </a:r>
              <a:endParaRPr lang="zh-CN" altLang="zh-CN" sz="1350" dirty="0">
                <a:latin typeface="微软雅黑" panose="020B0503020204020204" pitchFamily="34" charset="-122"/>
                <a:ea typeface="微软雅黑" panose="020B0503020204020204" pitchFamily="34" charset="-122"/>
              </a:endParaRPr>
            </a:p>
          </p:txBody>
        </p:sp>
        <p:sp>
          <p:nvSpPr>
            <p:cNvPr id="374" name="Rectangle 121">
              <a:extLst>
                <a:ext uri="{FF2B5EF4-FFF2-40B4-BE49-F238E27FC236}">
                  <a16:creationId xmlns:a16="http://schemas.microsoft.com/office/drawing/2014/main" id="{DBE8A37B-96A2-49C7-9DF4-B665FA4D9265}"/>
                </a:ext>
              </a:extLst>
            </p:cNvPr>
            <p:cNvSpPr>
              <a:spLocks noChangeArrowheads="1"/>
            </p:cNvSpPr>
            <p:nvPr/>
          </p:nvSpPr>
          <p:spPr bwMode="auto">
            <a:xfrm>
              <a:off x="5891214" y="4208464"/>
              <a:ext cx="359072"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通用计算</a:t>
              </a:r>
              <a:endParaRPr lang="zh-CN" altLang="zh-CN" sz="1350">
                <a:latin typeface="微软雅黑" panose="020B0503020204020204" pitchFamily="34" charset="-122"/>
                <a:ea typeface="微软雅黑" panose="020B0503020204020204" pitchFamily="34" charset="-122"/>
              </a:endParaRPr>
            </a:p>
          </p:txBody>
        </p:sp>
        <p:sp>
          <p:nvSpPr>
            <p:cNvPr id="375" name="Rectangle 122">
              <a:extLst>
                <a:ext uri="{FF2B5EF4-FFF2-40B4-BE49-F238E27FC236}">
                  <a16:creationId xmlns:a16="http://schemas.microsoft.com/office/drawing/2014/main" id="{45CC5590-7960-4294-817D-FB73F041319E}"/>
                </a:ext>
              </a:extLst>
            </p:cNvPr>
            <p:cNvSpPr>
              <a:spLocks noChangeArrowheads="1"/>
            </p:cNvSpPr>
            <p:nvPr/>
          </p:nvSpPr>
          <p:spPr bwMode="auto">
            <a:xfrm>
              <a:off x="5935663" y="4314825"/>
              <a:ext cx="269304"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FFFFFF"/>
                  </a:solidFill>
                  <a:latin typeface="微软雅黑" panose="020B0503020204020204" pitchFamily="34" charset="-122"/>
                  <a:ea typeface="微软雅黑" panose="020B0503020204020204" pitchFamily="34" charset="-122"/>
                </a:rPr>
                <a:t>资源池</a:t>
              </a:r>
              <a:endParaRPr lang="zh-CN" altLang="zh-CN" sz="1350" dirty="0">
                <a:latin typeface="微软雅黑" panose="020B0503020204020204" pitchFamily="34" charset="-122"/>
                <a:ea typeface="微软雅黑" panose="020B0503020204020204" pitchFamily="34" charset="-122"/>
              </a:endParaRPr>
            </a:p>
          </p:txBody>
        </p:sp>
        <p:sp>
          <p:nvSpPr>
            <p:cNvPr id="376" name="Rectangle 123">
              <a:extLst>
                <a:ext uri="{FF2B5EF4-FFF2-40B4-BE49-F238E27FC236}">
                  <a16:creationId xmlns:a16="http://schemas.microsoft.com/office/drawing/2014/main" id="{EF27669A-5604-4C6F-BAF0-3BD9EAE1780D}"/>
                </a:ext>
              </a:extLst>
            </p:cNvPr>
            <p:cNvSpPr>
              <a:spLocks noChangeArrowheads="1"/>
            </p:cNvSpPr>
            <p:nvPr/>
          </p:nvSpPr>
          <p:spPr bwMode="auto">
            <a:xfrm>
              <a:off x="6418263" y="4208464"/>
              <a:ext cx="359072"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FFFFFF"/>
                  </a:solidFill>
                  <a:latin typeface="微软雅黑" panose="020B0503020204020204" pitchFamily="34" charset="-122"/>
                  <a:ea typeface="微软雅黑" panose="020B0503020204020204" pitchFamily="34" charset="-122"/>
                </a:rPr>
                <a:t>智能计算</a:t>
              </a:r>
              <a:endParaRPr lang="zh-CN" altLang="zh-CN" sz="1350" dirty="0">
                <a:latin typeface="微软雅黑" panose="020B0503020204020204" pitchFamily="34" charset="-122"/>
                <a:ea typeface="微软雅黑" panose="020B0503020204020204" pitchFamily="34" charset="-122"/>
              </a:endParaRPr>
            </a:p>
          </p:txBody>
        </p:sp>
        <p:sp>
          <p:nvSpPr>
            <p:cNvPr id="377" name="Rectangle 124">
              <a:extLst>
                <a:ext uri="{FF2B5EF4-FFF2-40B4-BE49-F238E27FC236}">
                  <a16:creationId xmlns:a16="http://schemas.microsoft.com/office/drawing/2014/main" id="{683D7039-85BA-4E10-9014-7AF153D8F9C4}"/>
                </a:ext>
              </a:extLst>
            </p:cNvPr>
            <p:cNvSpPr>
              <a:spLocks noChangeArrowheads="1"/>
            </p:cNvSpPr>
            <p:nvPr/>
          </p:nvSpPr>
          <p:spPr bwMode="auto">
            <a:xfrm>
              <a:off x="6462714" y="4314825"/>
              <a:ext cx="269304"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FFFFFF"/>
                  </a:solidFill>
                  <a:latin typeface="微软雅黑" panose="020B0503020204020204" pitchFamily="34" charset="-122"/>
                  <a:ea typeface="微软雅黑" panose="020B0503020204020204" pitchFamily="34" charset="-122"/>
                </a:rPr>
                <a:t>资源池</a:t>
              </a:r>
              <a:endParaRPr lang="zh-CN" altLang="zh-CN" sz="1350" dirty="0">
                <a:latin typeface="微软雅黑" panose="020B0503020204020204" pitchFamily="34" charset="-122"/>
                <a:ea typeface="微软雅黑" panose="020B0503020204020204" pitchFamily="34" charset="-122"/>
              </a:endParaRPr>
            </a:p>
          </p:txBody>
        </p:sp>
        <p:sp>
          <p:nvSpPr>
            <p:cNvPr id="378" name="Rectangle 125">
              <a:extLst>
                <a:ext uri="{FF2B5EF4-FFF2-40B4-BE49-F238E27FC236}">
                  <a16:creationId xmlns:a16="http://schemas.microsoft.com/office/drawing/2014/main" id="{BDA865E8-7588-49EC-A8C8-6E0418916DBD}"/>
                </a:ext>
              </a:extLst>
            </p:cNvPr>
            <p:cNvSpPr>
              <a:spLocks noChangeArrowheads="1"/>
            </p:cNvSpPr>
            <p:nvPr/>
          </p:nvSpPr>
          <p:spPr bwMode="auto">
            <a:xfrm>
              <a:off x="7034214" y="4208464"/>
              <a:ext cx="179536"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存储</a:t>
              </a:r>
              <a:endParaRPr lang="zh-CN" altLang="zh-CN" sz="1350">
                <a:latin typeface="微软雅黑" panose="020B0503020204020204" pitchFamily="34" charset="-122"/>
                <a:ea typeface="微软雅黑" panose="020B0503020204020204" pitchFamily="34" charset="-122"/>
              </a:endParaRPr>
            </a:p>
          </p:txBody>
        </p:sp>
        <p:sp>
          <p:nvSpPr>
            <p:cNvPr id="379" name="Rectangle 126">
              <a:extLst>
                <a:ext uri="{FF2B5EF4-FFF2-40B4-BE49-F238E27FC236}">
                  <a16:creationId xmlns:a16="http://schemas.microsoft.com/office/drawing/2014/main" id="{F48626BC-9D86-4F0C-B45E-14D070334BF4}"/>
                </a:ext>
              </a:extLst>
            </p:cNvPr>
            <p:cNvSpPr>
              <a:spLocks noChangeArrowheads="1"/>
            </p:cNvSpPr>
            <p:nvPr/>
          </p:nvSpPr>
          <p:spPr bwMode="auto">
            <a:xfrm>
              <a:off x="6989763" y="4314825"/>
              <a:ext cx="269304"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FFFFFF"/>
                  </a:solidFill>
                  <a:latin typeface="微软雅黑" panose="020B0503020204020204" pitchFamily="34" charset="-122"/>
                  <a:ea typeface="微软雅黑" panose="020B0503020204020204" pitchFamily="34" charset="-122"/>
                </a:rPr>
                <a:t>资源池</a:t>
              </a:r>
              <a:endParaRPr lang="zh-CN" altLang="zh-CN" sz="1350" dirty="0">
                <a:latin typeface="微软雅黑" panose="020B0503020204020204" pitchFamily="34" charset="-122"/>
                <a:ea typeface="微软雅黑" panose="020B0503020204020204" pitchFamily="34" charset="-122"/>
              </a:endParaRPr>
            </a:p>
          </p:txBody>
        </p:sp>
        <p:sp>
          <p:nvSpPr>
            <p:cNvPr id="380" name="Rectangle 127">
              <a:extLst>
                <a:ext uri="{FF2B5EF4-FFF2-40B4-BE49-F238E27FC236}">
                  <a16:creationId xmlns:a16="http://schemas.microsoft.com/office/drawing/2014/main" id="{4B1C590B-275B-4660-8F88-030383869BA6}"/>
                </a:ext>
              </a:extLst>
            </p:cNvPr>
            <p:cNvSpPr>
              <a:spLocks noChangeArrowheads="1"/>
            </p:cNvSpPr>
            <p:nvPr/>
          </p:nvSpPr>
          <p:spPr bwMode="auto">
            <a:xfrm>
              <a:off x="6113463" y="4675188"/>
              <a:ext cx="9874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825" b="1" dirty="0">
                  <a:solidFill>
                    <a:srgbClr val="FFFFFF"/>
                  </a:solidFill>
                  <a:latin typeface="微软雅黑" panose="020B0503020204020204" pitchFamily="34" charset="-122"/>
                  <a:ea typeface="微软雅黑" panose="020B0503020204020204" pitchFamily="34" charset="-122"/>
                </a:rPr>
                <a:t>深度可</a:t>
              </a:r>
              <a:r>
                <a:rPr lang="zh-CN" altLang="en-US" sz="825" b="1" dirty="0">
                  <a:solidFill>
                    <a:srgbClr val="FFFFFF"/>
                  </a:solidFill>
                  <a:latin typeface="微软雅黑" panose="020B0503020204020204" pitchFamily="34" charset="-122"/>
                  <a:ea typeface="微软雅黑" panose="020B0503020204020204" pitchFamily="34" charset="-122"/>
                </a:rPr>
                <a:t>编程</a:t>
              </a:r>
              <a:r>
                <a:rPr lang="zh-CN" altLang="zh-CN" sz="825" b="1" dirty="0">
                  <a:solidFill>
                    <a:srgbClr val="FFFFFF"/>
                  </a:solidFill>
                  <a:latin typeface="微软雅黑" panose="020B0503020204020204" pitchFamily="34" charset="-122"/>
                  <a:ea typeface="微软雅黑" panose="020B0503020204020204" pitchFamily="34" charset="-122"/>
                </a:rPr>
                <a:t>网络</a:t>
              </a:r>
              <a:endParaRPr lang="zh-CN" altLang="zh-CN" sz="1350" dirty="0">
                <a:latin typeface="微软雅黑" panose="020B0503020204020204" pitchFamily="34" charset="-122"/>
                <a:ea typeface="微软雅黑" panose="020B0503020204020204" pitchFamily="34" charset="-122"/>
              </a:endParaRPr>
            </a:p>
          </p:txBody>
        </p:sp>
        <p:sp>
          <p:nvSpPr>
            <p:cNvPr id="397" name="Rectangle 144">
              <a:extLst>
                <a:ext uri="{FF2B5EF4-FFF2-40B4-BE49-F238E27FC236}">
                  <a16:creationId xmlns:a16="http://schemas.microsoft.com/office/drawing/2014/main" id="{A7F7B8BE-7AA1-4BA8-907C-09732B8AD722}"/>
                </a:ext>
              </a:extLst>
            </p:cNvPr>
            <p:cNvSpPr>
              <a:spLocks noChangeArrowheads="1"/>
            </p:cNvSpPr>
            <p:nvPr/>
          </p:nvSpPr>
          <p:spPr bwMode="auto">
            <a:xfrm>
              <a:off x="8212138" y="3119438"/>
              <a:ext cx="84638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825" b="1" dirty="0">
                  <a:solidFill>
                    <a:srgbClr val="FFFFFF"/>
                  </a:solidFill>
                  <a:latin typeface="微软雅黑" panose="020B0503020204020204" pitchFamily="34" charset="-122"/>
                  <a:ea typeface="微软雅黑" panose="020B0503020204020204" pitchFamily="34" charset="-122"/>
                </a:rPr>
                <a:t>创新试验系统</a:t>
              </a:r>
              <a:endParaRPr lang="zh-CN" altLang="zh-CN" sz="1350" dirty="0">
                <a:latin typeface="微软雅黑" panose="020B0503020204020204" pitchFamily="34" charset="-122"/>
                <a:ea typeface="微软雅黑" panose="020B0503020204020204" pitchFamily="34" charset="-122"/>
              </a:endParaRPr>
            </a:p>
          </p:txBody>
        </p:sp>
        <p:sp>
          <p:nvSpPr>
            <p:cNvPr id="398" name="Rectangle 145">
              <a:extLst>
                <a:ext uri="{FF2B5EF4-FFF2-40B4-BE49-F238E27FC236}">
                  <a16:creationId xmlns:a16="http://schemas.microsoft.com/office/drawing/2014/main" id="{F2936E42-AFFB-45CB-83CA-94A39C635615}"/>
                </a:ext>
              </a:extLst>
            </p:cNvPr>
            <p:cNvSpPr>
              <a:spLocks noChangeArrowheads="1"/>
            </p:cNvSpPr>
            <p:nvPr/>
          </p:nvSpPr>
          <p:spPr bwMode="auto">
            <a:xfrm>
              <a:off x="7459663" y="2190750"/>
              <a:ext cx="628377"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DCDB38"/>
                  </a:solidFill>
                  <a:latin typeface="微软雅黑" panose="020B0503020204020204" pitchFamily="34" charset="-122"/>
                  <a:ea typeface="微软雅黑" panose="020B0503020204020204" pitchFamily="34" charset="-122"/>
                </a:rPr>
                <a:t>人机物融合三元</a:t>
              </a:r>
              <a:endParaRPr lang="zh-CN" altLang="zh-CN" sz="1350">
                <a:latin typeface="微软雅黑" panose="020B0503020204020204" pitchFamily="34" charset="-122"/>
                <a:ea typeface="微软雅黑" panose="020B0503020204020204" pitchFamily="34" charset="-122"/>
              </a:endParaRPr>
            </a:p>
          </p:txBody>
        </p:sp>
        <p:sp>
          <p:nvSpPr>
            <p:cNvPr id="399" name="Rectangle 146">
              <a:extLst>
                <a:ext uri="{FF2B5EF4-FFF2-40B4-BE49-F238E27FC236}">
                  <a16:creationId xmlns:a16="http://schemas.microsoft.com/office/drawing/2014/main" id="{2133A2FD-8EFB-493E-A9B3-A666FD2B184C}"/>
                </a:ext>
              </a:extLst>
            </p:cNvPr>
            <p:cNvSpPr>
              <a:spLocks noChangeArrowheads="1"/>
            </p:cNvSpPr>
            <p:nvPr/>
          </p:nvSpPr>
          <p:spPr bwMode="auto">
            <a:xfrm>
              <a:off x="7415214" y="2293938"/>
              <a:ext cx="718145"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DCDB38"/>
                  </a:solidFill>
                  <a:latin typeface="微软雅黑" panose="020B0503020204020204" pitchFamily="34" charset="-122"/>
                  <a:ea typeface="微软雅黑" panose="020B0503020204020204" pitchFamily="34" charset="-122"/>
                </a:rPr>
                <a:t>空间信任体系验证</a:t>
              </a:r>
              <a:endParaRPr lang="zh-CN" altLang="zh-CN" sz="1350" dirty="0">
                <a:latin typeface="微软雅黑" panose="020B0503020204020204" pitchFamily="34" charset="-122"/>
                <a:ea typeface="微软雅黑" panose="020B0503020204020204" pitchFamily="34" charset="-122"/>
              </a:endParaRPr>
            </a:p>
          </p:txBody>
        </p:sp>
        <p:sp>
          <p:nvSpPr>
            <p:cNvPr id="400" name="Rectangle 147">
              <a:extLst>
                <a:ext uri="{FF2B5EF4-FFF2-40B4-BE49-F238E27FC236}">
                  <a16:creationId xmlns:a16="http://schemas.microsoft.com/office/drawing/2014/main" id="{E248888F-77AD-44CE-B1E3-0AD5F1EADB90}"/>
                </a:ext>
              </a:extLst>
            </p:cNvPr>
            <p:cNvSpPr>
              <a:spLocks noChangeArrowheads="1"/>
            </p:cNvSpPr>
            <p:nvPr/>
          </p:nvSpPr>
          <p:spPr bwMode="auto">
            <a:xfrm>
              <a:off x="8408988" y="2190750"/>
              <a:ext cx="538609"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网络行为感知</a:t>
              </a:r>
              <a:endParaRPr lang="zh-CN" altLang="zh-CN" sz="1350">
                <a:latin typeface="微软雅黑" panose="020B0503020204020204" pitchFamily="34" charset="-122"/>
                <a:ea typeface="微软雅黑" panose="020B0503020204020204" pitchFamily="34" charset="-122"/>
              </a:endParaRPr>
            </a:p>
          </p:txBody>
        </p:sp>
        <p:sp>
          <p:nvSpPr>
            <p:cNvPr id="401" name="Rectangle 148">
              <a:extLst>
                <a:ext uri="{FF2B5EF4-FFF2-40B4-BE49-F238E27FC236}">
                  <a16:creationId xmlns:a16="http://schemas.microsoft.com/office/drawing/2014/main" id="{0ED7AF7D-5578-450D-A428-C88178C25574}"/>
                </a:ext>
              </a:extLst>
            </p:cNvPr>
            <p:cNvSpPr>
              <a:spLocks noChangeArrowheads="1"/>
            </p:cNvSpPr>
            <p:nvPr/>
          </p:nvSpPr>
          <p:spPr bwMode="auto">
            <a:xfrm>
              <a:off x="8540749" y="2293938"/>
              <a:ext cx="269304"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FFFFFF"/>
                  </a:solidFill>
                  <a:latin typeface="微软雅黑" panose="020B0503020204020204" pitchFamily="34" charset="-122"/>
                  <a:ea typeface="微软雅黑" panose="020B0503020204020204" pitchFamily="34" charset="-122"/>
                </a:rPr>
                <a:t>与测量</a:t>
              </a:r>
              <a:endParaRPr lang="zh-CN" altLang="zh-CN" sz="1350" dirty="0">
                <a:latin typeface="微软雅黑" panose="020B0503020204020204" pitchFamily="34" charset="-122"/>
                <a:ea typeface="微软雅黑" panose="020B0503020204020204" pitchFamily="34" charset="-122"/>
              </a:endParaRPr>
            </a:p>
          </p:txBody>
        </p:sp>
        <p:sp>
          <p:nvSpPr>
            <p:cNvPr id="402" name="Rectangle 149">
              <a:extLst>
                <a:ext uri="{FF2B5EF4-FFF2-40B4-BE49-F238E27FC236}">
                  <a16:creationId xmlns:a16="http://schemas.microsoft.com/office/drawing/2014/main" id="{3264C267-3910-4ACD-882D-219E4FE175E1}"/>
                </a:ext>
              </a:extLst>
            </p:cNvPr>
            <p:cNvSpPr>
              <a:spLocks noChangeArrowheads="1"/>
            </p:cNvSpPr>
            <p:nvPr/>
          </p:nvSpPr>
          <p:spPr bwMode="auto">
            <a:xfrm>
              <a:off x="8364537" y="2495550"/>
              <a:ext cx="628377"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大规模真实用户</a:t>
              </a:r>
              <a:endParaRPr lang="zh-CN" altLang="zh-CN" sz="1350">
                <a:latin typeface="微软雅黑" panose="020B0503020204020204" pitchFamily="34" charset="-122"/>
                <a:ea typeface="微软雅黑" panose="020B0503020204020204" pitchFamily="34" charset="-122"/>
              </a:endParaRPr>
            </a:p>
          </p:txBody>
        </p:sp>
        <p:sp>
          <p:nvSpPr>
            <p:cNvPr id="403" name="Rectangle 150">
              <a:extLst>
                <a:ext uri="{FF2B5EF4-FFF2-40B4-BE49-F238E27FC236}">
                  <a16:creationId xmlns:a16="http://schemas.microsoft.com/office/drawing/2014/main" id="{F9A8A84F-A545-4C86-BB75-1C29B011019F}"/>
                </a:ext>
              </a:extLst>
            </p:cNvPr>
            <p:cNvSpPr>
              <a:spLocks noChangeArrowheads="1"/>
            </p:cNvSpPr>
            <p:nvPr/>
          </p:nvSpPr>
          <p:spPr bwMode="auto">
            <a:xfrm>
              <a:off x="8470900" y="2600325"/>
              <a:ext cx="412507"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测试控制1</a:t>
              </a:r>
              <a:endParaRPr lang="zh-CN" altLang="zh-CN" sz="1350">
                <a:latin typeface="微软雅黑" panose="020B0503020204020204" pitchFamily="34" charset="-122"/>
                <a:ea typeface="微软雅黑" panose="020B0503020204020204" pitchFamily="34" charset="-122"/>
              </a:endParaRPr>
            </a:p>
          </p:txBody>
        </p:sp>
        <p:sp>
          <p:nvSpPr>
            <p:cNvPr id="404" name="Rectangle 151">
              <a:extLst>
                <a:ext uri="{FF2B5EF4-FFF2-40B4-BE49-F238E27FC236}">
                  <a16:creationId xmlns:a16="http://schemas.microsoft.com/office/drawing/2014/main" id="{8EA541E6-A600-4E3C-9E99-4C6310150593}"/>
                </a:ext>
              </a:extLst>
            </p:cNvPr>
            <p:cNvSpPr>
              <a:spLocks noChangeArrowheads="1"/>
            </p:cNvSpPr>
            <p:nvPr/>
          </p:nvSpPr>
          <p:spPr bwMode="auto">
            <a:xfrm>
              <a:off x="8408988" y="2811464"/>
              <a:ext cx="538609"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网络业务用户</a:t>
              </a:r>
              <a:endParaRPr lang="zh-CN" altLang="zh-CN" sz="1350">
                <a:latin typeface="微软雅黑" panose="020B0503020204020204" pitchFamily="34" charset="-122"/>
                <a:ea typeface="微软雅黑" panose="020B0503020204020204" pitchFamily="34" charset="-122"/>
              </a:endParaRPr>
            </a:p>
          </p:txBody>
        </p:sp>
        <p:sp>
          <p:nvSpPr>
            <p:cNvPr id="405" name="Rectangle 152">
              <a:extLst>
                <a:ext uri="{FF2B5EF4-FFF2-40B4-BE49-F238E27FC236}">
                  <a16:creationId xmlns:a16="http://schemas.microsoft.com/office/drawing/2014/main" id="{AFE2046A-3DF9-432D-B392-2167735DBC57}"/>
                </a:ext>
              </a:extLst>
            </p:cNvPr>
            <p:cNvSpPr>
              <a:spLocks noChangeArrowheads="1"/>
            </p:cNvSpPr>
            <p:nvPr/>
          </p:nvSpPr>
          <p:spPr bwMode="auto">
            <a:xfrm>
              <a:off x="8496300" y="2914650"/>
              <a:ext cx="359072"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体验测试</a:t>
              </a:r>
              <a:endParaRPr lang="zh-CN" altLang="zh-CN" sz="1350">
                <a:latin typeface="微软雅黑" panose="020B0503020204020204" pitchFamily="34" charset="-122"/>
                <a:ea typeface="微软雅黑" panose="020B0503020204020204" pitchFamily="34" charset="-122"/>
              </a:endParaRPr>
            </a:p>
          </p:txBody>
        </p:sp>
        <p:sp>
          <p:nvSpPr>
            <p:cNvPr id="406" name="Rectangle 153">
              <a:extLst>
                <a:ext uri="{FF2B5EF4-FFF2-40B4-BE49-F238E27FC236}">
                  <a16:creationId xmlns:a16="http://schemas.microsoft.com/office/drawing/2014/main" id="{09B27A20-1684-4F8E-A52C-233598951939}"/>
                </a:ext>
              </a:extLst>
            </p:cNvPr>
            <p:cNvSpPr>
              <a:spLocks noChangeArrowheads="1"/>
            </p:cNvSpPr>
            <p:nvPr/>
          </p:nvSpPr>
          <p:spPr bwMode="auto">
            <a:xfrm>
              <a:off x="7504114" y="2490788"/>
              <a:ext cx="538609"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DCDB38"/>
                  </a:solidFill>
                  <a:latin typeface="微软雅黑" panose="020B0503020204020204" pitchFamily="34" charset="-122"/>
                  <a:ea typeface="微软雅黑" panose="020B0503020204020204" pitchFamily="34" charset="-122"/>
                </a:rPr>
                <a:t>特种网络安全</a:t>
              </a:r>
              <a:endParaRPr lang="zh-CN" altLang="zh-CN" sz="1350" dirty="0">
                <a:latin typeface="微软雅黑" panose="020B0503020204020204" pitchFamily="34" charset="-122"/>
                <a:ea typeface="微软雅黑" panose="020B0503020204020204" pitchFamily="34" charset="-122"/>
              </a:endParaRPr>
            </a:p>
          </p:txBody>
        </p:sp>
        <p:sp>
          <p:nvSpPr>
            <p:cNvPr id="407" name="Rectangle 154">
              <a:extLst>
                <a:ext uri="{FF2B5EF4-FFF2-40B4-BE49-F238E27FC236}">
                  <a16:creationId xmlns:a16="http://schemas.microsoft.com/office/drawing/2014/main" id="{E436EBE8-27E6-4F1E-9430-3EBCAAE9CFC4}"/>
                </a:ext>
              </a:extLst>
            </p:cNvPr>
            <p:cNvSpPr>
              <a:spLocks noChangeArrowheads="1"/>
            </p:cNvSpPr>
            <p:nvPr/>
          </p:nvSpPr>
          <p:spPr bwMode="auto">
            <a:xfrm>
              <a:off x="7680326" y="2598738"/>
              <a:ext cx="179536"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DCDB38"/>
                  </a:solidFill>
                  <a:latin typeface="微软雅黑" panose="020B0503020204020204" pitchFamily="34" charset="-122"/>
                  <a:ea typeface="微软雅黑" panose="020B0503020204020204" pitchFamily="34" charset="-122"/>
                </a:rPr>
                <a:t>验证</a:t>
              </a:r>
              <a:endParaRPr lang="zh-CN" altLang="zh-CN" sz="1350" dirty="0">
                <a:latin typeface="微软雅黑" panose="020B0503020204020204" pitchFamily="34" charset="-122"/>
                <a:ea typeface="微软雅黑" panose="020B0503020204020204" pitchFamily="34" charset="-122"/>
              </a:endParaRPr>
            </a:p>
          </p:txBody>
        </p:sp>
        <p:sp>
          <p:nvSpPr>
            <p:cNvPr id="408" name="Rectangle 155">
              <a:extLst>
                <a:ext uri="{FF2B5EF4-FFF2-40B4-BE49-F238E27FC236}">
                  <a16:creationId xmlns:a16="http://schemas.microsoft.com/office/drawing/2014/main" id="{96BFE4A5-27B5-4B2D-8045-8B2D00D14F92}"/>
                </a:ext>
              </a:extLst>
            </p:cNvPr>
            <p:cNvSpPr>
              <a:spLocks noChangeArrowheads="1"/>
            </p:cNvSpPr>
            <p:nvPr/>
          </p:nvSpPr>
          <p:spPr bwMode="auto">
            <a:xfrm>
              <a:off x="7459663" y="2811464"/>
              <a:ext cx="628377"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DCDB38"/>
                  </a:solidFill>
                  <a:latin typeface="微软雅黑" panose="020B0503020204020204" pitchFamily="34" charset="-122"/>
                  <a:ea typeface="微软雅黑" panose="020B0503020204020204" pitchFamily="34" charset="-122"/>
                </a:rPr>
                <a:t>网络设备与系统</a:t>
              </a:r>
              <a:endParaRPr lang="zh-CN" altLang="zh-CN" sz="1350">
                <a:latin typeface="微软雅黑" panose="020B0503020204020204" pitchFamily="34" charset="-122"/>
                <a:ea typeface="微软雅黑" panose="020B0503020204020204" pitchFamily="34" charset="-122"/>
              </a:endParaRPr>
            </a:p>
          </p:txBody>
        </p:sp>
        <p:sp>
          <p:nvSpPr>
            <p:cNvPr id="409" name="Rectangle 156">
              <a:extLst>
                <a:ext uri="{FF2B5EF4-FFF2-40B4-BE49-F238E27FC236}">
                  <a16:creationId xmlns:a16="http://schemas.microsoft.com/office/drawing/2014/main" id="{6EA10B74-D850-4B01-A06C-E771EC2B5AC2}"/>
                </a:ext>
              </a:extLst>
            </p:cNvPr>
            <p:cNvSpPr>
              <a:spLocks noChangeArrowheads="1"/>
            </p:cNvSpPr>
            <p:nvPr/>
          </p:nvSpPr>
          <p:spPr bwMode="auto">
            <a:xfrm>
              <a:off x="7459663" y="2914650"/>
              <a:ext cx="628377"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DCDB38"/>
                  </a:solidFill>
                  <a:latin typeface="微软雅黑" panose="020B0503020204020204" pitchFamily="34" charset="-122"/>
                  <a:ea typeface="微软雅黑" panose="020B0503020204020204" pitchFamily="34" charset="-122"/>
                </a:rPr>
                <a:t>能耗感知与测量</a:t>
              </a:r>
              <a:endParaRPr lang="zh-CN" altLang="zh-CN" sz="1350" dirty="0">
                <a:latin typeface="微软雅黑" panose="020B0503020204020204" pitchFamily="34" charset="-122"/>
                <a:ea typeface="微软雅黑" panose="020B0503020204020204" pitchFamily="34" charset="-122"/>
              </a:endParaRPr>
            </a:p>
          </p:txBody>
        </p:sp>
        <p:sp>
          <p:nvSpPr>
            <p:cNvPr id="410" name="Rectangle 157">
              <a:extLst>
                <a:ext uri="{FF2B5EF4-FFF2-40B4-BE49-F238E27FC236}">
                  <a16:creationId xmlns:a16="http://schemas.microsoft.com/office/drawing/2014/main" id="{9CD1E52D-8A53-432F-8FFB-9A28D61C7432}"/>
                </a:ext>
              </a:extLst>
            </p:cNvPr>
            <p:cNvSpPr>
              <a:spLocks noChangeArrowheads="1"/>
            </p:cNvSpPr>
            <p:nvPr/>
          </p:nvSpPr>
          <p:spPr bwMode="auto">
            <a:xfrm>
              <a:off x="9423400" y="2165350"/>
              <a:ext cx="213733"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NDN</a:t>
              </a:r>
              <a:endParaRPr lang="zh-CN" altLang="zh-CN" sz="1350">
                <a:latin typeface="微软雅黑" panose="020B0503020204020204" pitchFamily="34" charset="-122"/>
                <a:ea typeface="微软雅黑" panose="020B0503020204020204" pitchFamily="34" charset="-122"/>
              </a:endParaRPr>
            </a:p>
          </p:txBody>
        </p:sp>
        <p:sp>
          <p:nvSpPr>
            <p:cNvPr id="411" name="Rectangle 158">
              <a:extLst>
                <a:ext uri="{FF2B5EF4-FFF2-40B4-BE49-F238E27FC236}">
                  <a16:creationId xmlns:a16="http://schemas.microsoft.com/office/drawing/2014/main" id="{8321AE61-D551-4D5E-A434-240D50D2EC1A}"/>
                </a:ext>
              </a:extLst>
            </p:cNvPr>
            <p:cNvSpPr>
              <a:spLocks noChangeArrowheads="1"/>
            </p:cNvSpPr>
            <p:nvPr/>
          </p:nvSpPr>
          <p:spPr bwMode="auto">
            <a:xfrm>
              <a:off x="9434513" y="2324100"/>
              <a:ext cx="192360"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SDN</a:t>
              </a:r>
              <a:endParaRPr lang="zh-CN" altLang="zh-CN" sz="1350">
                <a:latin typeface="微软雅黑" panose="020B0503020204020204" pitchFamily="34" charset="-122"/>
                <a:ea typeface="微软雅黑" panose="020B0503020204020204" pitchFamily="34" charset="-122"/>
              </a:endParaRPr>
            </a:p>
          </p:txBody>
        </p:sp>
        <p:sp>
          <p:nvSpPr>
            <p:cNvPr id="412" name="Rectangle 159">
              <a:extLst>
                <a:ext uri="{FF2B5EF4-FFF2-40B4-BE49-F238E27FC236}">
                  <a16:creationId xmlns:a16="http://schemas.microsoft.com/office/drawing/2014/main" id="{464AB693-E93A-4D55-913A-9B3B252E3785}"/>
                </a:ext>
              </a:extLst>
            </p:cNvPr>
            <p:cNvSpPr>
              <a:spLocks noChangeArrowheads="1"/>
            </p:cNvSpPr>
            <p:nvPr/>
          </p:nvSpPr>
          <p:spPr bwMode="auto">
            <a:xfrm>
              <a:off x="9461500" y="2478088"/>
              <a:ext cx="134653"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MF</a:t>
              </a:r>
              <a:endParaRPr lang="zh-CN" altLang="zh-CN" sz="1350">
                <a:latin typeface="微软雅黑" panose="020B0503020204020204" pitchFamily="34" charset="-122"/>
                <a:ea typeface="微软雅黑" panose="020B0503020204020204" pitchFamily="34" charset="-122"/>
              </a:endParaRPr>
            </a:p>
          </p:txBody>
        </p:sp>
        <p:sp>
          <p:nvSpPr>
            <p:cNvPr id="413" name="Rectangle 160">
              <a:extLst>
                <a:ext uri="{FF2B5EF4-FFF2-40B4-BE49-F238E27FC236}">
                  <a16:creationId xmlns:a16="http://schemas.microsoft.com/office/drawing/2014/main" id="{23F3B640-4954-4EC4-ABF1-764A69D00539}"/>
                </a:ext>
              </a:extLst>
            </p:cNvPr>
            <p:cNvSpPr>
              <a:spLocks noChangeArrowheads="1"/>
            </p:cNvSpPr>
            <p:nvPr/>
          </p:nvSpPr>
          <p:spPr bwMode="auto">
            <a:xfrm>
              <a:off x="9412288" y="2633664"/>
              <a:ext cx="235107"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FFFFFF"/>
                  </a:solidFill>
                  <a:latin typeface="微软雅黑" panose="020B0503020204020204" pitchFamily="34" charset="-122"/>
                  <a:ea typeface="微软雅黑" panose="020B0503020204020204" pitchFamily="34" charset="-122"/>
                </a:rPr>
                <a:t>SCSN</a:t>
              </a:r>
              <a:endParaRPr lang="zh-CN" altLang="zh-CN" sz="1350" dirty="0">
                <a:latin typeface="微软雅黑" panose="020B0503020204020204" pitchFamily="34" charset="-122"/>
                <a:ea typeface="微软雅黑" panose="020B0503020204020204" pitchFamily="34" charset="-122"/>
              </a:endParaRPr>
            </a:p>
          </p:txBody>
        </p:sp>
        <p:sp>
          <p:nvSpPr>
            <p:cNvPr id="414" name="Rectangle 161">
              <a:extLst>
                <a:ext uri="{FF2B5EF4-FFF2-40B4-BE49-F238E27FC236}">
                  <a16:creationId xmlns:a16="http://schemas.microsoft.com/office/drawing/2014/main" id="{86F68497-45F5-4FE7-B2FE-18344C3BD044}"/>
                </a:ext>
              </a:extLst>
            </p:cNvPr>
            <p:cNvSpPr>
              <a:spLocks noChangeArrowheads="1"/>
            </p:cNvSpPr>
            <p:nvPr/>
          </p:nvSpPr>
          <p:spPr bwMode="auto">
            <a:xfrm>
              <a:off x="9175749" y="2811464"/>
              <a:ext cx="718145"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dirty="0">
                  <a:solidFill>
                    <a:srgbClr val="FFFFFF"/>
                  </a:solidFill>
                  <a:latin typeface="微软雅黑" panose="020B0503020204020204" pitchFamily="34" charset="-122"/>
                  <a:ea typeface="微软雅黑" panose="020B0503020204020204" pitchFamily="34" charset="-122"/>
                </a:rPr>
                <a:t>网络体系创新架构</a:t>
              </a:r>
              <a:endParaRPr lang="zh-CN" altLang="zh-CN" sz="1350" dirty="0">
                <a:latin typeface="微软雅黑" panose="020B0503020204020204" pitchFamily="34" charset="-122"/>
                <a:ea typeface="微软雅黑" panose="020B0503020204020204" pitchFamily="34" charset="-122"/>
              </a:endParaRPr>
            </a:p>
          </p:txBody>
        </p:sp>
        <p:sp>
          <p:nvSpPr>
            <p:cNvPr id="415" name="Rectangle 162">
              <a:extLst>
                <a:ext uri="{FF2B5EF4-FFF2-40B4-BE49-F238E27FC236}">
                  <a16:creationId xmlns:a16="http://schemas.microsoft.com/office/drawing/2014/main" id="{E66A2DF2-0509-4CF3-A3EB-F54562FA5B1A}"/>
                </a:ext>
              </a:extLst>
            </p:cNvPr>
            <p:cNvSpPr>
              <a:spLocks noChangeArrowheads="1"/>
            </p:cNvSpPr>
            <p:nvPr/>
          </p:nvSpPr>
          <p:spPr bwMode="auto">
            <a:xfrm>
              <a:off x="9309100" y="2914650"/>
              <a:ext cx="448841"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zh-CN" altLang="zh-CN" sz="525">
                  <a:solidFill>
                    <a:srgbClr val="FFFFFF"/>
                  </a:solidFill>
                  <a:latin typeface="微软雅黑" panose="020B0503020204020204" pitchFamily="34" charset="-122"/>
                  <a:ea typeface="微软雅黑" panose="020B0503020204020204" pitchFamily="34" charset="-122"/>
                </a:rPr>
                <a:t>与技术验证</a:t>
              </a:r>
              <a:endParaRPr lang="zh-CN" altLang="zh-CN" sz="1350">
                <a:latin typeface="微软雅黑" panose="020B0503020204020204" pitchFamily="34" charset="-122"/>
                <a:ea typeface="微软雅黑" panose="020B0503020204020204" pitchFamily="34" charset="-122"/>
              </a:endParaRPr>
            </a:p>
          </p:txBody>
        </p:sp>
        <p:sp>
          <p:nvSpPr>
            <p:cNvPr id="416" name="Rectangle 5">
              <a:extLst>
                <a:ext uri="{FF2B5EF4-FFF2-40B4-BE49-F238E27FC236}">
                  <a16:creationId xmlns:a16="http://schemas.microsoft.com/office/drawing/2014/main" id="{1F970D51-2C9C-40E5-A841-EF7D1A895E16}"/>
                </a:ext>
              </a:extLst>
            </p:cNvPr>
            <p:cNvSpPr>
              <a:spLocks noChangeArrowheads="1"/>
            </p:cNvSpPr>
            <p:nvPr/>
          </p:nvSpPr>
          <p:spPr bwMode="auto">
            <a:xfrm>
              <a:off x="6647035" y="5634038"/>
              <a:ext cx="34111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1050" b="1" dirty="0">
                  <a:solidFill>
                    <a:schemeClr val="bg1"/>
                  </a:solidFill>
                  <a:latin typeface="微软雅黑" panose="020B0503020204020204" pitchFamily="34" charset="-122"/>
                  <a:ea typeface="微软雅黑" panose="020B0503020204020204" pitchFamily="34" charset="-122"/>
                </a:rPr>
                <a:t>一个中心、三个系统、八个城市、三万用户</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nvGrpSpPr>
            <p:cNvPr id="418" name="组合 417">
              <a:extLst>
                <a:ext uri="{FF2B5EF4-FFF2-40B4-BE49-F238E27FC236}">
                  <a16:creationId xmlns:a16="http://schemas.microsoft.com/office/drawing/2014/main" id="{DEED09E7-72B4-489B-A22C-0D8AD76E339E}"/>
                </a:ext>
              </a:extLst>
            </p:cNvPr>
            <p:cNvGrpSpPr/>
            <p:nvPr/>
          </p:nvGrpSpPr>
          <p:grpSpPr>
            <a:xfrm>
              <a:off x="7408398" y="3371850"/>
              <a:ext cx="2321164" cy="2010621"/>
              <a:chOff x="7357598" y="8066562"/>
              <a:chExt cx="2321164" cy="2010621"/>
            </a:xfrm>
          </p:grpSpPr>
          <p:sp>
            <p:nvSpPr>
              <p:cNvPr id="419" name="object 59">
                <a:extLst>
                  <a:ext uri="{FF2B5EF4-FFF2-40B4-BE49-F238E27FC236}">
                    <a16:creationId xmlns:a16="http://schemas.microsoft.com/office/drawing/2014/main" id="{B361DA4B-E771-41D5-A8EB-E98039E3A7D2}"/>
                  </a:ext>
                </a:extLst>
              </p:cNvPr>
              <p:cNvSpPr/>
              <p:nvPr/>
            </p:nvSpPr>
            <p:spPr>
              <a:xfrm>
                <a:off x="7603420" y="9548434"/>
                <a:ext cx="1875789" cy="528320"/>
              </a:xfrm>
              <a:custGeom>
                <a:avLst/>
                <a:gdLst/>
                <a:ahLst/>
                <a:cxnLst/>
                <a:rect l="l" t="t" r="r" b="b"/>
                <a:pathLst>
                  <a:path w="1875790" h="528320">
                    <a:moveTo>
                      <a:pt x="1875332" y="0"/>
                    </a:moveTo>
                    <a:lnTo>
                      <a:pt x="523620" y="0"/>
                    </a:lnTo>
                    <a:lnTo>
                      <a:pt x="0" y="528142"/>
                    </a:lnTo>
                    <a:lnTo>
                      <a:pt x="1351724" y="528142"/>
                    </a:lnTo>
                    <a:lnTo>
                      <a:pt x="1875332" y="0"/>
                    </a:lnTo>
                    <a:close/>
                  </a:path>
                </a:pathLst>
              </a:custGeom>
              <a:solidFill>
                <a:srgbClr val="54BAFA">
                  <a:alpha val="39999"/>
                </a:srgbClr>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0" name="object 60">
                <a:extLst>
                  <a:ext uri="{FF2B5EF4-FFF2-40B4-BE49-F238E27FC236}">
                    <a16:creationId xmlns:a16="http://schemas.microsoft.com/office/drawing/2014/main" id="{26643E1D-80E0-45E5-B9A3-9C5A20FEA6BB}"/>
                  </a:ext>
                </a:extLst>
              </p:cNvPr>
              <p:cNvSpPr/>
              <p:nvPr/>
            </p:nvSpPr>
            <p:spPr>
              <a:xfrm>
                <a:off x="8955151" y="8225701"/>
                <a:ext cx="523875" cy="1851025"/>
              </a:xfrm>
              <a:custGeom>
                <a:avLst/>
                <a:gdLst/>
                <a:ahLst/>
                <a:cxnLst/>
                <a:rect l="l" t="t" r="r" b="b"/>
                <a:pathLst>
                  <a:path w="523875" h="1851025">
                    <a:moveTo>
                      <a:pt x="523608" y="0"/>
                    </a:moveTo>
                    <a:lnTo>
                      <a:pt x="0" y="528142"/>
                    </a:lnTo>
                    <a:lnTo>
                      <a:pt x="0" y="1850872"/>
                    </a:lnTo>
                    <a:lnTo>
                      <a:pt x="523608" y="1322730"/>
                    </a:lnTo>
                    <a:lnTo>
                      <a:pt x="523608" y="0"/>
                    </a:lnTo>
                    <a:close/>
                  </a:path>
                </a:pathLst>
              </a:custGeom>
              <a:solidFill>
                <a:srgbClr val="54BAFA">
                  <a:alpha val="79998"/>
                </a:srgbClr>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1" name="object 61">
                <a:extLst>
                  <a:ext uri="{FF2B5EF4-FFF2-40B4-BE49-F238E27FC236}">
                    <a16:creationId xmlns:a16="http://schemas.microsoft.com/office/drawing/2014/main" id="{80E70156-672D-4A0E-8C5F-B94791B5BD87}"/>
                  </a:ext>
                </a:extLst>
              </p:cNvPr>
              <p:cNvSpPr/>
              <p:nvPr/>
            </p:nvSpPr>
            <p:spPr>
              <a:xfrm>
                <a:off x="7603431" y="8225701"/>
                <a:ext cx="523875" cy="1851025"/>
              </a:xfrm>
              <a:custGeom>
                <a:avLst/>
                <a:gdLst/>
                <a:ahLst/>
                <a:cxnLst/>
                <a:rect l="l" t="t" r="r" b="b"/>
                <a:pathLst>
                  <a:path w="523875" h="1851025">
                    <a:moveTo>
                      <a:pt x="523608" y="0"/>
                    </a:moveTo>
                    <a:lnTo>
                      <a:pt x="0" y="528142"/>
                    </a:lnTo>
                    <a:lnTo>
                      <a:pt x="0" y="1850872"/>
                    </a:lnTo>
                    <a:lnTo>
                      <a:pt x="523608" y="1322730"/>
                    </a:lnTo>
                    <a:lnTo>
                      <a:pt x="523608" y="0"/>
                    </a:lnTo>
                    <a:close/>
                  </a:path>
                </a:pathLst>
              </a:custGeom>
              <a:solidFill>
                <a:srgbClr val="54BAFA">
                  <a:alpha val="19999"/>
                </a:srgbClr>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2" name="object 62">
                <a:extLst>
                  <a:ext uri="{FF2B5EF4-FFF2-40B4-BE49-F238E27FC236}">
                    <a16:creationId xmlns:a16="http://schemas.microsoft.com/office/drawing/2014/main" id="{42ABC811-8956-4CD5-AB43-60487D902A5D}"/>
                  </a:ext>
                </a:extLst>
              </p:cNvPr>
              <p:cNvSpPr/>
              <p:nvPr/>
            </p:nvSpPr>
            <p:spPr>
              <a:xfrm>
                <a:off x="7603426" y="8753843"/>
                <a:ext cx="1351915" cy="1323340"/>
              </a:xfrm>
              <a:custGeom>
                <a:avLst/>
                <a:gdLst/>
                <a:ahLst/>
                <a:cxnLst/>
                <a:rect l="l" t="t" r="r" b="b"/>
                <a:pathLst>
                  <a:path w="1351915" h="1323339">
                    <a:moveTo>
                      <a:pt x="1351724" y="1322730"/>
                    </a:moveTo>
                    <a:lnTo>
                      <a:pt x="0" y="1322730"/>
                    </a:lnTo>
                    <a:lnTo>
                      <a:pt x="0" y="0"/>
                    </a:lnTo>
                    <a:lnTo>
                      <a:pt x="1351724" y="0"/>
                    </a:lnTo>
                    <a:lnTo>
                      <a:pt x="1351724" y="1322730"/>
                    </a:lnTo>
                    <a:close/>
                  </a:path>
                </a:pathLst>
              </a:custGeom>
              <a:solidFill>
                <a:srgbClr val="54BAFA">
                  <a:alpha val="89999"/>
                </a:srgbClr>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3" name="object 63">
                <a:extLst>
                  <a:ext uri="{FF2B5EF4-FFF2-40B4-BE49-F238E27FC236}">
                    <a16:creationId xmlns:a16="http://schemas.microsoft.com/office/drawing/2014/main" id="{2F04C70B-20D9-43B9-AB85-CB2BAD0D5E2F}"/>
                  </a:ext>
                </a:extLst>
              </p:cNvPr>
              <p:cNvSpPr/>
              <p:nvPr/>
            </p:nvSpPr>
            <p:spPr>
              <a:xfrm>
                <a:off x="7603420" y="8225700"/>
                <a:ext cx="1875789" cy="528320"/>
              </a:xfrm>
              <a:custGeom>
                <a:avLst/>
                <a:gdLst/>
                <a:ahLst/>
                <a:cxnLst/>
                <a:rect l="l" t="t" r="r" b="b"/>
                <a:pathLst>
                  <a:path w="1875790" h="528320">
                    <a:moveTo>
                      <a:pt x="1875332" y="0"/>
                    </a:moveTo>
                    <a:lnTo>
                      <a:pt x="523620" y="0"/>
                    </a:lnTo>
                    <a:lnTo>
                      <a:pt x="0" y="528142"/>
                    </a:lnTo>
                    <a:lnTo>
                      <a:pt x="1351724" y="528142"/>
                    </a:lnTo>
                    <a:lnTo>
                      <a:pt x="1875332" y="0"/>
                    </a:lnTo>
                    <a:close/>
                  </a:path>
                </a:pathLst>
              </a:custGeom>
              <a:solidFill>
                <a:srgbClr val="54BAFA">
                  <a:alpha val="69999"/>
                </a:srgbClr>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4" name="object 64">
                <a:extLst>
                  <a:ext uri="{FF2B5EF4-FFF2-40B4-BE49-F238E27FC236}">
                    <a16:creationId xmlns:a16="http://schemas.microsoft.com/office/drawing/2014/main" id="{B3D1946F-6C05-4C80-95F2-F3D63179CACD}"/>
                  </a:ext>
                </a:extLst>
              </p:cNvPr>
              <p:cNvSpPr txBox="1"/>
              <p:nvPr/>
            </p:nvSpPr>
            <p:spPr>
              <a:xfrm>
                <a:off x="7819577" y="9206807"/>
                <a:ext cx="919480" cy="475129"/>
              </a:xfrm>
              <a:prstGeom prst="rect">
                <a:avLst/>
              </a:prstGeom>
            </p:spPr>
            <p:txBody>
              <a:bodyPr vert="horz" wrap="square" lIns="0" tIns="10001" rIns="0" bIns="0" rtlCol="0">
                <a:spAutoFit/>
              </a:bodyPr>
              <a:lstStyle/>
              <a:p>
                <a:pPr marL="9049" marR="3810" algn="ctr">
                  <a:spcBef>
                    <a:spcPts val="79"/>
                  </a:spcBef>
                </a:pPr>
                <a:r>
                  <a:rPr sz="750" b="1" spc="4" dirty="0">
                    <a:solidFill>
                      <a:srgbClr val="FFFFFF"/>
                    </a:solidFill>
                    <a:latin typeface="微软雅黑" panose="020B0503020204020204" pitchFamily="34" charset="-122"/>
                    <a:ea typeface="微软雅黑" panose="020B0503020204020204" pitchFamily="34" charset="-122"/>
                    <a:cs typeface="Microsoft YaHei"/>
                  </a:rPr>
                  <a:t>运行与服务集成 管控中心</a:t>
                </a:r>
                <a:endParaRPr sz="750">
                  <a:latin typeface="微软雅黑" panose="020B0503020204020204" pitchFamily="34" charset="-122"/>
                  <a:ea typeface="微软雅黑" panose="020B0503020204020204" pitchFamily="34" charset="-122"/>
                  <a:cs typeface="Microsoft YaHei"/>
                </a:endParaRPr>
              </a:p>
              <a:p>
                <a:pPr algn="ctr">
                  <a:spcBef>
                    <a:spcPts val="11"/>
                  </a:spcBef>
                </a:pPr>
                <a:r>
                  <a:rPr sz="750" b="1" spc="4" dirty="0">
                    <a:solidFill>
                      <a:srgbClr val="FFFFFF"/>
                    </a:solidFill>
                    <a:latin typeface="微软雅黑" panose="020B0503020204020204" pitchFamily="34" charset="-122"/>
                    <a:ea typeface="微软雅黑" panose="020B0503020204020204" pitchFamily="34" charset="-122"/>
                    <a:cs typeface="Microsoft YaHei"/>
                  </a:rPr>
                  <a:t>（合肥）</a:t>
                </a:r>
                <a:endParaRPr sz="750">
                  <a:latin typeface="微软雅黑" panose="020B0503020204020204" pitchFamily="34" charset="-122"/>
                  <a:ea typeface="微软雅黑" panose="020B0503020204020204" pitchFamily="34" charset="-122"/>
                  <a:cs typeface="Microsoft YaHei"/>
                </a:endParaRPr>
              </a:p>
            </p:txBody>
          </p:sp>
          <p:sp>
            <p:nvSpPr>
              <p:cNvPr id="425" name="object 65">
                <a:extLst>
                  <a:ext uri="{FF2B5EF4-FFF2-40B4-BE49-F238E27FC236}">
                    <a16:creationId xmlns:a16="http://schemas.microsoft.com/office/drawing/2014/main" id="{3AF1B750-BBE9-4BAD-A258-A48A506C2A96}"/>
                  </a:ext>
                </a:extLst>
              </p:cNvPr>
              <p:cNvSpPr/>
              <p:nvPr/>
            </p:nvSpPr>
            <p:spPr>
              <a:xfrm>
                <a:off x="8248496" y="9021668"/>
                <a:ext cx="61594" cy="61594"/>
              </a:xfrm>
              <a:custGeom>
                <a:avLst/>
                <a:gdLst/>
                <a:ahLst/>
                <a:cxnLst/>
                <a:rect l="l" t="t" r="r" b="b"/>
                <a:pathLst>
                  <a:path w="61595" h="61595">
                    <a:moveTo>
                      <a:pt x="30784" y="0"/>
                    </a:moveTo>
                    <a:lnTo>
                      <a:pt x="18800" y="2418"/>
                    </a:lnTo>
                    <a:lnTo>
                      <a:pt x="9015" y="9015"/>
                    </a:lnTo>
                    <a:lnTo>
                      <a:pt x="2418" y="18800"/>
                    </a:lnTo>
                    <a:lnTo>
                      <a:pt x="0" y="30784"/>
                    </a:lnTo>
                    <a:lnTo>
                      <a:pt x="2418" y="42763"/>
                    </a:lnTo>
                    <a:lnTo>
                      <a:pt x="9015" y="52549"/>
                    </a:lnTo>
                    <a:lnTo>
                      <a:pt x="18800" y="59149"/>
                    </a:lnTo>
                    <a:lnTo>
                      <a:pt x="30784" y="61569"/>
                    </a:lnTo>
                    <a:lnTo>
                      <a:pt x="42769" y="59149"/>
                    </a:lnTo>
                    <a:lnTo>
                      <a:pt x="52554" y="52549"/>
                    </a:lnTo>
                    <a:lnTo>
                      <a:pt x="59150" y="42763"/>
                    </a:lnTo>
                    <a:lnTo>
                      <a:pt x="61569" y="30784"/>
                    </a:lnTo>
                    <a:lnTo>
                      <a:pt x="59150" y="18800"/>
                    </a:lnTo>
                    <a:lnTo>
                      <a:pt x="52554" y="9015"/>
                    </a:lnTo>
                    <a:lnTo>
                      <a:pt x="42769" y="2418"/>
                    </a:lnTo>
                    <a:lnTo>
                      <a:pt x="30784" y="0"/>
                    </a:lnTo>
                    <a:close/>
                  </a:path>
                </a:pathLst>
              </a:custGeom>
              <a:solidFill>
                <a:srgbClr val="FFFFFF"/>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6" name="object 66">
                <a:extLst>
                  <a:ext uri="{FF2B5EF4-FFF2-40B4-BE49-F238E27FC236}">
                    <a16:creationId xmlns:a16="http://schemas.microsoft.com/office/drawing/2014/main" id="{F52BFFAB-5CCA-4DC6-A2B7-A1E1A1590A70}"/>
                  </a:ext>
                </a:extLst>
              </p:cNvPr>
              <p:cNvSpPr/>
              <p:nvPr/>
            </p:nvSpPr>
            <p:spPr>
              <a:xfrm>
                <a:off x="7357598" y="9021668"/>
                <a:ext cx="61594" cy="61594"/>
              </a:xfrm>
              <a:custGeom>
                <a:avLst/>
                <a:gdLst/>
                <a:ahLst/>
                <a:cxnLst/>
                <a:rect l="l" t="t" r="r" b="b"/>
                <a:pathLst>
                  <a:path w="61595" h="61595">
                    <a:moveTo>
                      <a:pt x="30784" y="0"/>
                    </a:moveTo>
                    <a:lnTo>
                      <a:pt x="18800" y="2418"/>
                    </a:lnTo>
                    <a:lnTo>
                      <a:pt x="9015" y="9015"/>
                    </a:lnTo>
                    <a:lnTo>
                      <a:pt x="2418" y="18800"/>
                    </a:lnTo>
                    <a:lnTo>
                      <a:pt x="0" y="30784"/>
                    </a:lnTo>
                    <a:lnTo>
                      <a:pt x="2418" y="42763"/>
                    </a:lnTo>
                    <a:lnTo>
                      <a:pt x="9015" y="52549"/>
                    </a:lnTo>
                    <a:lnTo>
                      <a:pt x="18800" y="59149"/>
                    </a:lnTo>
                    <a:lnTo>
                      <a:pt x="30784" y="61569"/>
                    </a:lnTo>
                    <a:lnTo>
                      <a:pt x="42763" y="59149"/>
                    </a:lnTo>
                    <a:lnTo>
                      <a:pt x="52549" y="52549"/>
                    </a:lnTo>
                    <a:lnTo>
                      <a:pt x="59149" y="42763"/>
                    </a:lnTo>
                    <a:lnTo>
                      <a:pt x="61569" y="30784"/>
                    </a:lnTo>
                    <a:lnTo>
                      <a:pt x="59149" y="18800"/>
                    </a:lnTo>
                    <a:lnTo>
                      <a:pt x="52549" y="9015"/>
                    </a:lnTo>
                    <a:lnTo>
                      <a:pt x="42763" y="2418"/>
                    </a:lnTo>
                    <a:lnTo>
                      <a:pt x="30784" y="0"/>
                    </a:lnTo>
                    <a:close/>
                  </a:path>
                </a:pathLst>
              </a:custGeom>
              <a:solidFill>
                <a:srgbClr val="FFFFFF"/>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7" name="object 67">
                <a:extLst>
                  <a:ext uri="{FF2B5EF4-FFF2-40B4-BE49-F238E27FC236}">
                    <a16:creationId xmlns:a16="http://schemas.microsoft.com/office/drawing/2014/main" id="{2CF7E7DF-F669-422C-9DE5-93F00546BC25}"/>
                  </a:ext>
                </a:extLst>
              </p:cNvPr>
              <p:cNvSpPr/>
              <p:nvPr/>
            </p:nvSpPr>
            <p:spPr>
              <a:xfrm>
                <a:off x="9617168" y="9311549"/>
                <a:ext cx="61594" cy="61594"/>
              </a:xfrm>
              <a:custGeom>
                <a:avLst/>
                <a:gdLst/>
                <a:ahLst/>
                <a:cxnLst/>
                <a:rect l="l" t="t" r="r" b="b"/>
                <a:pathLst>
                  <a:path w="61595" h="61595">
                    <a:moveTo>
                      <a:pt x="30784" y="0"/>
                    </a:moveTo>
                    <a:lnTo>
                      <a:pt x="18800" y="2418"/>
                    </a:lnTo>
                    <a:lnTo>
                      <a:pt x="9015" y="9015"/>
                    </a:lnTo>
                    <a:lnTo>
                      <a:pt x="2418" y="18800"/>
                    </a:lnTo>
                    <a:lnTo>
                      <a:pt x="0" y="30784"/>
                    </a:lnTo>
                    <a:lnTo>
                      <a:pt x="2418" y="42769"/>
                    </a:lnTo>
                    <a:lnTo>
                      <a:pt x="9015" y="52554"/>
                    </a:lnTo>
                    <a:lnTo>
                      <a:pt x="18800" y="59150"/>
                    </a:lnTo>
                    <a:lnTo>
                      <a:pt x="30784" y="61569"/>
                    </a:lnTo>
                    <a:lnTo>
                      <a:pt x="42769" y="59150"/>
                    </a:lnTo>
                    <a:lnTo>
                      <a:pt x="52554" y="52554"/>
                    </a:lnTo>
                    <a:lnTo>
                      <a:pt x="59150" y="42769"/>
                    </a:lnTo>
                    <a:lnTo>
                      <a:pt x="61569" y="30784"/>
                    </a:lnTo>
                    <a:lnTo>
                      <a:pt x="59150" y="18800"/>
                    </a:lnTo>
                    <a:lnTo>
                      <a:pt x="52554" y="9015"/>
                    </a:lnTo>
                    <a:lnTo>
                      <a:pt x="42769" y="2418"/>
                    </a:lnTo>
                    <a:lnTo>
                      <a:pt x="30784" y="0"/>
                    </a:lnTo>
                    <a:close/>
                  </a:path>
                </a:pathLst>
              </a:custGeom>
              <a:solidFill>
                <a:srgbClr val="FFFFFF"/>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8" name="object 68">
                <a:extLst>
                  <a:ext uri="{FF2B5EF4-FFF2-40B4-BE49-F238E27FC236}">
                    <a16:creationId xmlns:a16="http://schemas.microsoft.com/office/drawing/2014/main" id="{4D254BC5-14EA-4F75-BA76-12089FC9CED7}"/>
                  </a:ext>
                </a:extLst>
              </p:cNvPr>
              <p:cNvSpPr/>
              <p:nvPr/>
            </p:nvSpPr>
            <p:spPr>
              <a:xfrm>
                <a:off x="8219202" y="8992370"/>
                <a:ext cx="120650" cy="120650"/>
              </a:xfrm>
              <a:custGeom>
                <a:avLst/>
                <a:gdLst/>
                <a:ahLst/>
                <a:cxnLst/>
                <a:rect l="l" t="t" r="r" b="b"/>
                <a:pathLst>
                  <a:path w="120650" h="120650">
                    <a:moveTo>
                      <a:pt x="0" y="60083"/>
                    </a:moveTo>
                    <a:lnTo>
                      <a:pt x="4721" y="36695"/>
                    </a:lnTo>
                    <a:lnTo>
                      <a:pt x="17595" y="17597"/>
                    </a:lnTo>
                    <a:lnTo>
                      <a:pt x="36690" y="4721"/>
                    </a:lnTo>
                    <a:lnTo>
                      <a:pt x="60071" y="0"/>
                    </a:lnTo>
                    <a:lnTo>
                      <a:pt x="83464" y="4721"/>
                    </a:lnTo>
                    <a:lnTo>
                      <a:pt x="102562" y="17597"/>
                    </a:lnTo>
                    <a:lnTo>
                      <a:pt x="115435" y="36695"/>
                    </a:lnTo>
                    <a:lnTo>
                      <a:pt x="120154" y="60083"/>
                    </a:lnTo>
                    <a:lnTo>
                      <a:pt x="115435" y="83464"/>
                    </a:lnTo>
                    <a:lnTo>
                      <a:pt x="102562" y="102558"/>
                    </a:lnTo>
                    <a:lnTo>
                      <a:pt x="83464" y="115433"/>
                    </a:lnTo>
                    <a:lnTo>
                      <a:pt x="60071" y="120154"/>
                    </a:lnTo>
                    <a:lnTo>
                      <a:pt x="36690" y="115433"/>
                    </a:lnTo>
                    <a:lnTo>
                      <a:pt x="17595" y="102558"/>
                    </a:lnTo>
                    <a:lnTo>
                      <a:pt x="4721" y="83464"/>
                    </a:lnTo>
                    <a:lnTo>
                      <a:pt x="0" y="60083"/>
                    </a:lnTo>
                    <a:close/>
                  </a:path>
                </a:pathLst>
              </a:custGeom>
              <a:ln w="12420">
                <a:solidFill>
                  <a:srgbClr val="FFFFFF"/>
                </a:solidFill>
              </a:ln>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29" name="object 69">
                <a:extLst>
                  <a:ext uri="{FF2B5EF4-FFF2-40B4-BE49-F238E27FC236}">
                    <a16:creationId xmlns:a16="http://schemas.microsoft.com/office/drawing/2014/main" id="{07C3D07E-6EF9-4B4D-9776-3DEF26117DAC}"/>
                  </a:ext>
                </a:extLst>
              </p:cNvPr>
              <p:cNvSpPr/>
              <p:nvPr/>
            </p:nvSpPr>
            <p:spPr>
              <a:xfrm>
                <a:off x="7388386" y="9052453"/>
                <a:ext cx="890905" cy="0"/>
              </a:xfrm>
              <a:custGeom>
                <a:avLst/>
                <a:gdLst/>
                <a:ahLst/>
                <a:cxnLst/>
                <a:rect l="l" t="t" r="r" b="b"/>
                <a:pathLst>
                  <a:path w="890904">
                    <a:moveTo>
                      <a:pt x="890892" y="0"/>
                    </a:moveTo>
                    <a:lnTo>
                      <a:pt x="0" y="0"/>
                    </a:lnTo>
                  </a:path>
                </a:pathLst>
              </a:custGeom>
              <a:ln w="12420">
                <a:solidFill>
                  <a:srgbClr val="FFFFFF"/>
                </a:solidFill>
              </a:ln>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30" name="object 70">
                <a:extLst>
                  <a:ext uri="{FF2B5EF4-FFF2-40B4-BE49-F238E27FC236}">
                    <a16:creationId xmlns:a16="http://schemas.microsoft.com/office/drawing/2014/main" id="{75E30A53-B0AF-4881-88AF-D5AFCD2D94EB}"/>
                  </a:ext>
                </a:extLst>
              </p:cNvPr>
              <p:cNvSpPr/>
              <p:nvPr/>
            </p:nvSpPr>
            <p:spPr>
              <a:xfrm>
                <a:off x="9151401" y="9276039"/>
                <a:ext cx="132575" cy="132575"/>
              </a:xfrm>
              <a:prstGeom prst="rect">
                <a:avLst/>
              </a:prstGeom>
              <a:blipFill>
                <a:blip r:embed="rId5" cstate="print"/>
                <a:stretch>
                  <a:fillRect/>
                </a:stretch>
              </a:blip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31" name="object 71">
                <a:extLst>
                  <a:ext uri="{FF2B5EF4-FFF2-40B4-BE49-F238E27FC236}">
                    <a16:creationId xmlns:a16="http://schemas.microsoft.com/office/drawing/2014/main" id="{FE482DD1-11E7-4C4F-8D7A-1C32D68449E5}"/>
                  </a:ext>
                </a:extLst>
              </p:cNvPr>
              <p:cNvSpPr/>
              <p:nvPr/>
            </p:nvSpPr>
            <p:spPr>
              <a:xfrm>
                <a:off x="9217690" y="9342333"/>
                <a:ext cx="430530" cy="0"/>
              </a:xfrm>
              <a:custGeom>
                <a:avLst/>
                <a:gdLst/>
                <a:ahLst/>
                <a:cxnLst/>
                <a:rect l="l" t="t" r="r" b="b"/>
                <a:pathLst>
                  <a:path w="430529">
                    <a:moveTo>
                      <a:pt x="0" y="0"/>
                    </a:moveTo>
                    <a:lnTo>
                      <a:pt x="430263" y="0"/>
                    </a:lnTo>
                  </a:path>
                </a:pathLst>
              </a:custGeom>
              <a:ln w="12420">
                <a:solidFill>
                  <a:srgbClr val="FFFFFF"/>
                </a:solidFill>
              </a:ln>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32" name="object 72">
                <a:extLst>
                  <a:ext uri="{FF2B5EF4-FFF2-40B4-BE49-F238E27FC236}">
                    <a16:creationId xmlns:a16="http://schemas.microsoft.com/office/drawing/2014/main" id="{AB1A7BE2-8FF1-4955-8FF3-663926F4DBCF}"/>
                  </a:ext>
                </a:extLst>
              </p:cNvPr>
              <p:cNvSpPr/>
              <p:nvPr/>
            </p:nvSpPr>
            <p:spPr>
              <a:xfrm>
                <a:off x="8544265" y="8066562"/>
                <a:ext cx="61594" cy="61594"/>
              </a:xfrm>
              <a:custGeom>
                <a:avLst/>
                <a:gdLst/>
                <a:ahLst/>
                <a:cxnLst/>
                <a:rect l="l" t="t" r="r" b="b"/>
                <a:pathLst>
                  <a:path w="61595" h="61595">
                    <a:moveTo>
                      <a:pt x="30784" y="0"/>
                    </a:moveTo>
                    <a:lnTo>
                      <a:pt x="18800" y="2418"/>
                    </a:lnTo>
                    <a:lnTo>
                      <a:pt x="9015" y="9015"/>
                    </a:lnTo>
                    <a:lnTo>
                      <a:pt x="2418" y="18800"/>
                    </a:lnTo>
                    <a:lnTo>
                      <a:pt x="0" y="30784"/>
                    </a:lnTo>
                    <a:lnTo>
                      <a:pt x="2418" y="42769"/>
                    </a:lnTo>
                    <a:lnTo>
                      <a:pt x="9015" y="52554"/>
                    </a:lnTo>
                    <a:lnTo>
                      <a:pt x="18800" y="59150"/>
                    </a:lnTo>
                    <a:lnTo>
                      <a:pt x="30784" y="61569"/>
                    </a:lnTo>
                    <a:lnTo>
                      <a:pt x="42763" y="59150"/>
                    </a:lnTo>
                    <a:lnTo>
                      <a:pt x="52549" y="52554"/>
                    </a:lnTo>
                    <a:lnTo>
                      <a:pt x="59149" y="42769"/>
                    </a:lnTo>
                    <a:lnTo>
                      <a:pt x="61569" y="30784"/>
                    </a:lnTo>
                    <a:lnTo>
                      <a:pt x="59149" y="18800"/>
                    </a:lnTo>
                    <a:lnTo>
                      <a:pt x="52549" y="9015"/>
                    </a:lnTo>
                    <a:lnTo>
                      <a:pt x="42763" y="2418"/>
                    </a:lnTo>
                    <a:lnTo>
                      <a:pt x="30784" y="0"/>
                    </a:lnTo>
                    <a:close/>
                  </a:path>
                </a:pathLst>
              </a:custGeom>
              <a:solidFill>
                <a:srgbClr val="FFFFFF"/>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33" name="object 73">
                <a:extLst>
                  <a:ext uri="{FF2B5EF4-FFF2-40B4-BE49-F238E27FC236}">
                    <a16:creationId xmlns:a16="http://schemas.microsoft.com/office/drawing/2014/main" id="{F1589990-F7DC-4199-B001-8F0287B0826A}"/>
                  </a:ext>
                </a:extLst>
              </p:cNvPr>
              <p:cNvSpPr/>
              <p:nvPr/>
            </p:nvSpPr>
            <p:spPr>
              <a:xfrm>
                <a:off x="8508755" y="8359897"/>
                <a:ext cx="132575" cy="132575"/>
              </a:xfrm>
              <a:prstGeom prst="rect">
                <a:avLst/>
              </a:prstGeom>
              <a:blipFill>
                <a:blip r:embed="rId6" cstate="print"/>
                <a:stretch>
                  <a:fillRect/>
                </a:stretch>
              </a:blip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434" name="object 74">
                <a:extLst>
                  <a:ext uri="{FF2B5EF4-FFF2-40B4-BE49-F238E27FC236}">
                    <a16:creationId xmlns:a16="http://schemas.microsoft.com/office/drawing/2014/main" id="{A05207BD-63DB-461A-B7F0-56BFEDB904D2}"/>
                  </a:ext>
                </a:extLst>
              </p:cNvPr>
              <p:cNvSpPr/>
              <p:nvPr/>
            </p:nvSpPr>
            <p:spPr>
              <a:xfrm>
                <a:off x="8575050" y="8097343"/>
                <a:ext cx="0" cy="328930"/>
              </a:xfrm>
              <a:custGeom>
                <a:avLst/>
                <a:gdLst/>
                <a:ahLst/>
                <a:cxnLst/>
                <a:rect l="l" t="t" r="r" b="b"/>
                <a:pathLst>
                  <a:path h="328929">
                    <a:moveTo>
                      <a:pt x="0" y="328841"/>
                    </a:moveTo>
                    <a:lnTo>
                      <a:pt x="0" y="0"/>
                    </a:lnTo>
                  </a:path>
                </a:pathLst>
              </a:custGeom>
              <a:ln w="12420">
                <a:solidFill>
                  <a:srgbClr val="FFFFFF"/>
                </a:solidFill>
              </a:ln>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grpSp>
      </p:grpSp>
      <p:pic>
        <p:nvPicPr>
          <p:cNvPr id="117" name="图片 116"/>
          <p:cNvPicPr>
            <a:picLocks noChangeAspect="1"/>
          </p:cNvPicPr>
          <p:nvPr/>
        </p:nvPicPr>
        <p:blipFill>
          <a:blip r:embed="rId7">
            <a:clrChange>
              <a:clrFrom>
                <a:srgbClr val="FFFFFF"/>
              </a:clrFrom>
              <a:clrTo>
                <a:srgbClr val="FFFFFF">
                  <a:alpha val="0"/>
                </a:srgbClr>
              </a:clrTo>
            </a:clrChange>
            <a:biLevel thresh="25000"/>
          </a:blip>
          <a:stretch>
            <a:fillRect/>
          </a:stretch>
        </p:blipFill>
        <p:spPr>
          <a:xfrm>
            <a:off x="7970700" y="925884"/>
            <a:ext cx="1120209" cy="1017553"/>
          </a:xfrm>
          <a:prstGeom prst="rect">
            <a:avLst/>
          </a:prstGeom>
        </p:spPr>
      </p:pic>
      <p:sp>
        <p:nvSpPr>
          <p:cNvPr id="118" name="矩形 117"/>
          <p:cNvSpPr/>
          <p:nvPr/>
        </p:nvSpPr>
        <p:spPr>
          <a:xfrm>
            <a:off x="238428" y="967252"/>
            <a:ext cx="6517312" cy="738664"/>
          </a:xfrm>
          <a:prstGeom prst="rect">
            <a:avLst/>
          </a:prstGeom>
        </p:spPr>
        <p:txBody>
          <a:bodyPr wrap="square">
            <a:spAutoFit/>
          </a:bodyPr>
          <a:lstStyle/>
          <a:p>
            <a:r>
              <a:rPr kumimoji="1" lang="zh-CN" altLang="en-US" sz="2100" b="1" dirty="0">
                <a:solidFill>
                  <a:schemeClr val="bg1"/>
                </a:solidFill>
                <a:latin typeface="微软雅黑" panose="020B0503020204020204" pitchFamily="34" charset="-122"/>
                <a:ea typeface="微软雅黑" panose="020B0503020204020204" pitchFamily="34" charset="-122"/>
                <a:cs typeface="微软雅黑" panose="020B0503020204020204" charset="-122"/>
              </a:rPr>
              <a:t>国家重大科技基础设施“未来网络试验设施”</a:t>
            </a:r>
            <a:endParaRPr kumimoji="1" lang="en-US" altLang="zh-CN" sz="2100" b="1" dirty="0">
              <a:solidFill>
                <a:schemeClr val="bg1"/>
              </a:solidFill>
              <a:latin typeface="微软雅黑" panose="020B0503020204020204" pitchFamily="34" charset="-122"/>
              <a:ea typeface="微软雅黑" panose="020B0503020204020204" pitchFamily="34" charset="-122"/>
              <a:cs typeface="微软雅黑" panose="020B0503020204020204" charset="-122"/>
            </a:endParaRPr>
          </a:p>
          <a:p>
            <a:r>
              <a:rPr kumimoji="1" lang="en-US" altLang="zh-CN" sz="2100" dirty="0">
                <a:solidFill>
                  <a:schemeClr val="bg1"/>
                </a:solidFill>
                <a:latin typeface="Bernard MT Condensed" panose="02050806060905020404" pitchFamily="18" charset="0"/>
                <a:ea typeface="微软雅黑" panose="020B0503020204020204" pitchFamily="34" charset="-122"/>
                <a:cs typeface="微软雅黑" panose="020B0503020204020204" charset="-122"/>
              </a:rPr>
              <a:t>China Environment for Network Innovations (CENI)</a:t>
            </a:r>
            <a:r>
              <a:rPr kumimoji="1" lang="zh-CN" altLang="en-US" sz="2100" dirty="0">
                <a:solidFill>
                  <a:schemeClr val="bg1"/>
                </a:solidFill>
                <a:latin typeface="Bernard MT Condensed" panose="02050806060905020404" pitchFamily="18" charset="0"/>
                <a:ea typeface="微软雅黑" panose="020B0503020204020204" pitchFamily="34" charset="-122"/>
                <a:cs typeface="微软雅黑" panose="020B0503020204020204" charset="-122"/>
              </a:rPr>
              <a:t> </a:t>
            </a:r>
            <a:endParaRPr kumimoji="1" lang="en-US" altLang="zh-CN" sz="2100" dirty="0">
              <a:solidFill>
                <a:schemeClr val="bg1"/>
              </a:solidFill>
              <a:latin typeface="Bernard MT Condensed" panose="02050806060905020404" pitchFamily="18" charset="0"/>
              <a:ea typeface="微软雅黑" panose="020B0503020204020204" pitchFamily="34" charset="-122"/>
              <a:cs typeface="微软雅黑" panose="020B0503020204020204" charset="-122"/>
            </a:endParaRPr>
          </a:p>
        </p:txBody>
      </p:sp>
    </p:spTree>
    <p:extLst>
      <p:ext uri="{BB962C8B-B14F-4D97-AF65-F5344CB8AC3E}">
        <p14:creationId xmlns:p14="http://schemas.microsoft.com/office/powerpoint/2010/main" val="130228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object 11">
            <a:extLst>
              <a:ext uri="{FF2B5EF4-FFF2-40B4-BE49-F238E27FC236}">
                <a16:creationId xmlns:a16="http://schemas.microsoft.com/office/drawing/2014/main" id="{DB87BAFF-7BDC-4FF4-AF17-BA9680D30AF4}"/>
              </a:ext>
            </a:extLst>
          </p:cNvPr>
          <p:cNvSpPr/>
          <p:nvPr/>
        </p:nvSpPr>
        <p:spPr>
          <a:xfrm>
            <a:off x="203598" y="1653255"/>
            <a:ext cx="5830980" cy="4137851"/>
          </a:xfrm>
          <a:custGeom>
            <a:avLst/>
            <a:gdLst/>
            <a:ahLst/>
            <a:cxnLst/>
            <a:rect l="l" t="t" r="r" b="b"/>
            <a:pathLst>
              <a:path w="4686300" h="2127250">
                <a:moveTo>
                  <a:pt x="4685715" y="2127110"/>
                </a:moveTo>
                <a:lnTo>
                  <a:pt x="0" y="2127110"/>
                </a:lnTo>
                <a:lnTo>
                  <a:pt x="0" y="0"/>
                </a:lnTo>
                <a:lnTo>
                  <a:pt x="4685715" y="0"/>
                </a:lnTo>
                <a:lnTo>
                  <a:pt x="4685715" y="2127110"/>
                </a:lnTo>
                <a:close/>
              </a:path>
            </a:pathLst>
          </a:custGeom>
          <a:solidFill>
            <a:srgbClr val="FFFFFF">
              <a:alpha val="9999"/>
            </a:srgbClr>
          </a:solidFill>
        </p:spPr>
        <p:txBody>
          <a:bodyPr wrap="square" lIns="0" tIns="0" rIns="0" bIns="0" rtlCol="0"/>
          <a:lstStyle/>
          <a:p>
            <a:endParaRPr sz="900" dirty="0">
              <a:latin typeface="楷体" panose="02010609060101010101" pitchFamily="49" charset="-122"/>
              <a:ea typeface="楷体" panose="02010609060101010101" pitchFamily="49" charset="-122"/>
            </a:endParaRPr>
          </a:p>
        </p:txBody>
      </p:sp>
      <p:sp>
        <p:nvSpPr>
          <p:cNvPr id="143" name="矩形 142"/>
          <p:cNvSpPr/>
          <p:nvPr/>
        </p:nvSpPr>
        <p:spPr>
          <a:xfrm>
            <a:off x="465794" y="2574732"/>
            <a:ext cx="3535700" cy="1060663"/>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0" name="文本框 27">
            <a:extLst>
              <a:ext uri="{FF2B5EF4-FFF2-40B4-BE49-F238E27FC236}">
                <a16:creationId xmlns:a16="http://schemas.microsoft.com/office/drawing/2014/main" id="{686BBD9F-176D-5945-8538-34813CF3EB96}"/>
              </a:ext>
            </a:extLst>
          </p:cNvPr>
          <p:cNvSpPr txBox="1"/>
          <p:nvPr/>
        </p:nvSpPr>
        <p:spPr>
          <a:xfrm>
            <a:off x="388528" y="1051419"/>
            <a:ext cx="6283832" cy="461665"/>
          </a:xfrm>
          <a:prstGeom prst="rect">
            <a:avLst/>
          </a:prstGeom>
          <a:noFill/>
          <a:ln>
            <a:noFill/>
          </a:ln>
        </p:spPr>
        <p:txBody>
          <a:bodyPr wrap="square" rtlCol="0">
            <a:spAutoFit/>
          </a:bodyPr>
          <a:lstStyle/>
          <a:p>
            <a:r>
              <a:rPr kumimoji="1" lang="zh-CN" altLang="en-US" sz="2400" dirty="0">
                <a:solidFill>
                  <a:schemeClr val="bg1"/>
                </a:solidFill>
                <a:latin typeface="微软雅黑" panose="020B0503020204020204" pitchFamily="34" charset="-122"/>
                <a:ea typeface="微软雅黑" panose="020B0503020204020204" pitchFamily="34" charset="-122"/>
              </a:rPr>
              <a:t>智能网络创新试验设施</a:t>
            </a:r>
            <a:r>
              <a:rPr kumimoji="1" lang="en-US" altLang="zh-CN" sz="2400" dirty="0">
                <a:solidFill>
                  <a:schemeClr val="bg1"/>
                </a:solidFill>
                <a:latin typeface="微软雅黑" panose="020B0503020204020204" pitchFamily="34" charset="-122"/>
                <a:ea typeface="微软雅黑" panose="020B0503020204020204" pitchFamily="34" charset="-122"/>
              </a:rPr>
              <a:t>(CENI-</a:t>
            </a:r>
            <a:r>
              <a:rPr kumimoji="1" lang="en-US" altLang="zh-CN" sz="2400" dirty="0" err="1">
                <a:solidFill>
                  <a:schemeClr val="bg1"/>
                </a:solidFill>
                <a:latin typeface="微软雅黑" panose="020B0503020204020204" pitchFamily="34" charset="-122"/>
                <a:ea typeface="微软雅黑" panose="020B0503020204020204" pitchFamily="34" charset="-122"/>
              </a:rPr>
              <a:t>HeFei</a:t>
            </a:r>
            <a:r>
              <a:rPr kumimoji="1" lang="en-US" altLang="zh-CN" sz="2400" dirty="0">
                <a:solidFill>
                  <a:schemeClr val="bg1"/>
                </a:solidFill>
                <a:latin typeface="微软雅黑" panose="020B0503020204020204" pitchFamily="34" charset="-122"/>
                <a:ea typeface="微软雅黑" panose="020B0503020204020204" pitchFamily="34" charset="-122"/>
              </a:rPr>
              <a:t>)</a:t>
            </a:r>
            <a:endParaRPr kumimoji="1"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object 11">
            <a:extLst>
              <a:ext uri="{FF2B5EF4-FFF2-40B4-BE49-F238E27FC236}">
                <a16:creationId xmlns:a16="http://schemas.microsoft.com/office/drawing/2014/main" id="{DB87BAFF-7BDC-4FF4-AF17-BA9680D30AF4}"/>
              </a:ext>
            </a:extLst>
          </p:cNvPr>
          <p:cNvSpPr/>
          <p:nvPr/>
        </p:nvSpPr>
        <p:spPr>
          <a:xfrm>
            <a:off x="6105189" y="1653256"/>
            <a:ext cx="3119828" cy="4137851"/>
          </a:xfrm>
          <a:custGeom>
            <a:avLst/>
            <a:gdLst/>
            <a:ahLst/>
            <a:cxnLst/>
            <a:rect l="l" t="t" r="r" b="b"/>
            <a:pathLst>
              <a:path w="4686300" h="2127250">
                <a:moveTo>
                  <a:pt x="4685715" y="2127110"/>
                </a:moveTo>
                <a:lnTo>
                  <a:pt x="0" y="2127110"/>
                </a:lnTo>
                <a:lnTo>
                  <a:pt x="0" y="0"/>
                </a:lnTo>
                <a:lnTo>
                  <a:pt x="4685715" y="0"/>
                </a:lnTo>
                <a:lnTo>
                  <a:pt x="4685715" y="2127110"/>
                </a:lnTo>
                <a:close/>
              </a:path>
            </a:pathLst>
          </a:custGeom>
          <a:solidFill>
            <a:srgbClr val="FFFFFF">
              <a:alpha val="9999"/>
            </a:srgbClr>
          </a:solid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sp>
        <p:nvSpPr>
          <p:cNvPr id="2" name="文本框 1"/>
          <p:cNvSpPr txBox="1"/>
          <p:nvPr/>
        </p:nvSpPr>
        <p:spPr>
          <a:xfrm>
            <a:off x="5915493" y="1734176"/>
            <a:ext cx="3228507" cy="4439677"/>
          </a:xfrm>
          <a:prstGeom prst="rect">
            <a:avLst/>
          </a:prstGeom>
          <a:noFill/>
        </p:spPr>
        <p:txBody>
          <a:bodyPr wrap="square" rtlCol="0">
            <a:spAutoFit/>
          </a:bodyPr>
          <a:lstStyle/>
          <a:p>
            <a:pPr marL="214313" indent="-214313">
              <a:lnSpc>
                <a:spcPct val="150000"/>
              </a:lnSpc>
              <a:buClr>
                <a:schemeClr val="bg1"/>
              </a:buClr>
              <a:buFont typeface="Wingdings" panose="05000000000000000000" pitchFamily="2" charset="2"/>
              <a:buChar char="n"/>
            </a:pPr>
            <a:r>
              <a:rPr lang="zh-CN" altLang="en-US" sz="1500" dirty="0">
                <a:solidFill>
                  <a:srgbClr val="FFFF00"/>
                </a:solidFill>
                <a:latin typeface="微软雅黑" panose="020B0503020204020204" pitchFamily="34" charset="-122"/>
                <a:ea typeface="微软雅黑" panose="020B0503020204020204" pitchFamily="34" charset="-122"/>
              </a:rPr>
              <a:t>全程贯穿</a:t>
            </a:r>
            <a:r>
              <a:rPr lang="zh-CN" altLang="en-US" sz="1500" dirty="0">
                <a:solidFill>
                  <a:schemeClr val="bg1"/>
                </a:solidFill>
                <a:latin typeface="微软雅黑" panose="020B0503020204020204" pitchFamily="34" charset="-122"/>
                <a:ea typeface="微软雅黑" panose="020B0503020204020204" pitchFamily="34" charset="-122"/>
              </a:rPr>
              <a:t>深度可编程</a:t>
            </a:r>
            <a:endParaRPr lang="en-US" altLang="zh-CN" sz="1500" dirty="0">
              <a:solidFill>
                <a:schemeClr val="bg1"/>
              </a:solidFill>
              <a:latin typeface="微软雅黑" panose="020B0503020204020204" pitchFamily="34" charset="-122"/>
              <a:ea typeface="微软雅黑" panose="020B0503020204020204" pitchFamily="34" charset="-122"/>
            </a:endParaRPr>
          </a:p>
          <a:p>
            <a:pPr lvl="1">
              <a:lnSpc>
                <a:spcPct val="150000"/>
              </a:lnSpc>
              <a:buClr>
                <a:schemeClr val="bg1"/>
              </a:buClr>
            </a:pPr>
            <a:r>
              <a:rPr lang="zh-CN" altLang="en-US" sz="1500" dirty="0">
                <a:solidFill>
                  <a:schemeClr val="bg1"/>
                </a:solidFill>
                <a:latin typeface="楷体" panose="02010609060101010101" pitchFamily="49" charset="-122"/>
                <a:ea typeface="楷体" panose="02010609060101010101" pitchFamily="49" charset="-122"/>
              </a:rPr>
              <a:t>接入、汇聚和核心设备可编程，计算、存储、网络资源可切片</a:t>
            </a:r>
            <a:endParaRPr lang="en-US" altLang="zh-CN" sz="1800" dirty="0">
              <a:solidFill>
                <a:schemeClr val="bg1"/>
              </a:solidFill>
              <a:latin typeface="楷体" panose="02010609060101010101" pitchFamily="49" charset="-122"/>
              <a:ea typeface="楷体" panose="02010609060101010101" pitchFamily="49" charset="-122"/>
            </a:endParaRPr>
          </a:p>
          <a:p>
            <a:pPr marL="214313" indent="-214313">
              <a:lnSpc>
                <a:spcPct val="150000"/>
              </a:lnSpc>
              <a:spcBef>
                <a:spcPts val="450"/>
              </a:spcBef>
              <a:buClr>
                <a:schemeClr val="bg1"/>
              </a:buClr>
              <a:buFont typeface="Wingdings" panose="05000000000000000000" pitchFamily="2" charset="2"/>
              <a:buChar char="n"/>
            </a:pPr>
            <a:r>
              <a:rPr lang="zh-CN" altLang="en-US" sz="1500" dirty="0">
                <a:solidFill>
                  <a:srgbClr val="FFFF00"/>
                </a:solidFill>
                <a:latin typeface="微软雅黑" panose="020B0503020204020204" pitchFamily="34" charset="-122"/>
                <a:ea typeface="微软雅黑" panose="020B0503020204020204" pitchFamily="34" charset="-122"/>
              </a:rPr>
              <a:t>高精度全方位创</a:t>
            </a:r>
            <a:r>
              <a:rPr lang="zh-CN" altLang="en-US" sz="1500" dirty="0">
                <a:solidFill>
                  <a:schemeClr val="bg1"/>
                </a:solidFill>
                <a:latin typeface="微软雅黑" panose="020B0503020204020204" pitchFamily="34" charset="-122"/>
                <a:ea typeface="微软雅黑" panose="020B0503020204020204" pitchFamily="34" charset="-122"/>
              </a:rPr>
              <a:t>新试验系统</a:t>
            </a:r>
            <a:endParaRPr lang="en-US" altLang="zh-CN" sz="1500" dirty="0">
              <a:solidFill>
                <a:schemeClr val="bg1"/>
              </a:solidFill>
              <a:latin typeface="微软雅黑" panose="020B0503020204020204" pitchFamily="34" charset="-122"/>
              <a:ea typeface="微软雅黑" panose="020B0503020204020204" pitchFamily="34" charset="-122"/>
            </a:endParaRPr>
          </a:p>
          <a:p>
            <a:pPr lvl="1">
              <a:lnSpc>
                <a:spcPct val="150000"/>
              </a:lnSpc>
              <a:buClr>
                <a:schemeClr val="bg1"/>
              </a:buClr>
            </a:pPr>
            <a:r>
              <a:rPr lang="zh-CN" altLang="en-US" sz="1500" dirty="0">
                <a:solidFill>
                  <a:schemeClr val="bg1"/>
                </a:solidFill>
                <a:latin typeface="楷体" panose="02010609060101010101" pitchFamily="49" charset="-122"/>
                <a:ea typeface="楷体" panose="02010609060101010101" pitchFamily="49" charset="-122"/>
              </a:rPr>
              <a:t>创新网络试验工具集，快速集成</a:t>
            </a:r>
            <a:endParaRPr lang="en-US" altLang="zh-CN" sz="1500" dirty="0">
              <a:solidFill>
                <a:schemeClr val="bg1"/>
              </a:solidFill>
              <a:latin typeface="楷体" panose="02010609060101010101" pitchFamily="49" charset="-122"/>
              <a:ea typeface="楷体" panose="02010609060101010101" pitchFamily="49" charset="-122"/>
            </a:endParaRPr>
          </a:p>
          <a:p>
            <a:pPr lvl="1">
              <a:lnSpc>
                <a:spcPct val="150000"/>
              </a:lnSpc>
              <a:buClr>
                <a:schemeClr val="bg1"/>
              </a:buClr>
            </a:pPr>
            <a:r>
              <a:rPr lang="zh-CN" altLang="en-US" sz="1500" dirty="0">
                <a:solidFill>
                  <a:schemeClr val="bg1"/>
                </a:solidFill>
                <a:latin typeface="楷体" panose="02010609060101010101" pitchFamily="49" charset="-122"/>
                <a:ea typeface="楷体" panose="02010609060101010101" pitchFamily="49" charset="-122"/>
              </a:rPr>
              <a:t>网络试验测试工具集，可复现</a:t>
            </a:r>
            <a:endParaRPr lang="en-US" altLang="zh-CN" sz="1500" dirty="0">
              <a:solidFill>
                <a:schemeClr val="bg1"/>
              </a:solidFill>
              <a:latin typeface="楷体" panose="02010609060101010101" pitchFamily="49" charset="-122"/>
              <a:ea typeface="楷体" panose="02010609060101010101" pitchFamily="49" charset="-122"/>
            </a:endParaRPr>
          </a:p>
          <a:p>
            <a:pPr marL="214313" indent="-214313">
              <a:lnSpc>
                <a:spcPct val="150000"/>
              </a:lnSpc>
              <a:spcBef>
                <a:spcPts val="450"/>
              </a:spcBef>
              <a:buClr>
                <a:schemeClr val="bg1"/>
              </a:buClr>
              <a:buFont typeface="Wingdings" panose="05000000000000000000" pitchFamily="2" charset="2"/>
              <a:buChar char="n"/>
            </a:pPr>
            <a:r>
              <a:rPr lang="zh-CN" altLang="en-US" sz="1500" dirty="0">
                <a:solidFill>
                  <a:srgbClr val="FFFF00"/>
                </a:solidFill>
                <a:latin typeface="微软雅黑" panose="020B0503020204020204" pitchFamily="34" charset="-122"/>
                <a:ea typeface="微软雅黑" panose="020B0503020204020204" pitchFamily="34" charset="-122"/>
              </a:rPr>
              <a:t>开放的</a:t>
            </a:r>
            <a:r>
              <a:rPr lang="zh-CN" altLang="en-US" sz="1500" dirty="0">
                <a:solidFill>
                  <a:schemeClr val="bg1"/>
                </a:solidFill>
                <a:latin typeface="微软雅黑" panose="020B0503020204020204" pitchFamily="34" charset="-122"/>
                <a:ea typeface="微软雅黑" panose="020B0503020204020204" pitchFamily="34" charset="-122"/>
              </a:rPr>
              <a:t>网络创新环境</a:t>
            </a:r>
            <a:endParaRPr lang="en-US" altLang="zh-CN" sz="1500" dirty="0">
              <a:solidFill>
                <a:schemeClr val="bg1"/>
              </a:solidFill>
              <a:latin typeface="微软雅黑" panose="020B0503020204020204" pitchFamily="34" charset="-122"/>
              <a:ea typeface="微软雅黑" panose="020B0503020204020204" pitchFamily="34" charset="-122"/>
            </a:endParaRPr>
          </a:p>
          <a:p>
            <a:pPr lvl="1">
              <a:lnSpc>
                <a:spcPct val="150000"/>
              </a:lnSpc>
              <a:buClr>
                <a:schemeClr val="bg1"/>
              </a:buClr>
            </a:pPr>
            <a:r>
              <a:rPr lang="zh-CN" altLang="en-US" sz="1500" dirty="0">
                <a:solidFill>
                  <a:schemeClr val="bg1"/>
                </a:solidFill>
                <a:latin typeface="楷体" panose="02010609060101010101" pitchFamily="49" charset="-122"/>
                <a:ea typeface="楷体" panose="02010609060101010101" pitchFamily="49" charset="-122"/>
              </a:rPr>
              <a:t>第三方自治试验设施联邦</a:t>
            </a:r>
            <a:endParaRPr lang="en-US" altLang="zh-CN" sz="1500" dirty="0">
              <a:solidFill>
                <a:schemeClr val="bg1"/>
              </a:solidFill>
              <a:latin typeface="楷体" panose="02010609060101010101" pitchFamily="49" charset="-122"/>
              <a:ea typeface="楷体" panose="02010609060101010101" pitchFamily="49" charset="-122"/>
            </a:endParaRPr>
          </a:p>
          <a:p>
            <a:pPr marL="214313" indent="-214313">
              <a:lnSpc>
                <a:spcPct val="150000"/>
              </a:lnSpc>
              <a:spcBef>
                <a:spcPts val="450"/>
              </a:spcBef>
              <a:buClr>
                <a:schemeClr val="bg1"/>
              </a:buClr>
              <a:buFont typeface="Wingdings" panose="05000000000000000000" pitchFamily="2" charset="2"/>
              <a:buChar char="n"/>
            </a:pPr>
            <a:r>
              <a:rPr lang="zh-CN" altLang="en-US" sz="1500" dirty="0">
                <a:solidFill>
                  <a:srgbClr val="FFFF00"/>
                </a:solidFill>
                <a:latin typeface="微软雅黑" panose="020B0503020204020204" pitchFamily="34" charset="-122"/>
                <a:ea typeface="微软雅黑" panose="020B0503020204020204" pitchFamily="34" charset="-122"/>
              </a:rPr>
              <a:t>真实的</a:t>
            </a:r>
            <a:r>
              <a:rPr lang="zh-CN" altLang="en-US" sz="1500" dirty="0">
                <a:solidFill>
                  <a:schemeClr val="bg1"/>
                </a:solidFill>
                <a:latin typeface="微软雅黑" panose="020B0503020204020204" pitchFamily="34" charset="-122"/>
                <a:ea typeface="微软雅黑" panose="020B0503020204020204" pitchFamily="34" charset="-122"/>
              </a:rPr>
              <a:t>试验用户与业务内容</a:t>
            </a:r>
            <a:endParaRPr lang="en-US" altLang="zh-CN" sz="1500" dirty="0">
              <a:solidFill>
                <a:schemeClr val="bg1"/>
              </a:solidFill>
              <a:latin typeface="微软雅黑" panose="020B0503020204020204" pitchFamily="34" charset="-122"/>
              <a:ea typeface="微软雅黑" panose="020B0503020204020204" pitchFamily="34" charset="-122"/>
            </a:endParaRPr>
          </a:p>
          <a:p>
            <a:pPr lvl="1">
              <a:lnSpc>
                <a:spcPct val="150000"/>
              </a:lnSpc>
              <a:buClr>
                <a:schemeClr val="bg1"/>
              </a:buClr>
            </a:pPr>
            <a:r>
              <a:rPr lang="en-US" altLang="zh-CN" sz="1500" dirty="0">
                <a:solidFill>
                  <a:schemeClr val="bg1"/>
                </a:solidFill>
                <a:latin typeface="楷体" panose="02010609060101010101" pitchFamily="49" charset="-122"/>
                <a:ea typeface="楷体" panose="02010609060101010101" pitchFamily="49" charset="-122"/>
              </a:rPr>
              <a:t>5000</a:t>
            </a:r>
            <a:r>
              <a:rPr lang="zh-CN" altLang="en-US" sz="1500" dirty="0">
                <a:solidFill>
                  <a:schemeClr val="bg1"/>
                </a:solidFill>
                <a:latin typeface="楷体" panose="02010609060101010101" pitchFamily="49" charset="-122"/>
                <a:ea typeface="楷体" panose="02010609060101010101" pitchFamily="49" charset="-122"/>
              </a:rPr>
              <a:t>个接入点，真实用户接入</a:t>
            </a:r>
            <a:endParaRPr lang="en-US" altLang="zh-CN" sz="1500" dirty="0">
              <a:solidFill>
                <a:schemeClr val="bg1"/>
              </a:solidFill>
              <a:latin typeface="楷体" panose="02010609060101010101" pitchFamily="49" charset="-122"/>
              <a:ea typeface="楷体" panose="02010609060101010101" pitchFamily="49" charset="-122"/>
            </a:endParaRPr>
          </a:p>
          <a:p>
            <a:pPr lvl="1">
              <a:lnSpc>
                <a:spcPct val="150000"/>
              </a:lnSpc>
              <a:buClr>
                <a:schemeClr val="bg1"/>
              </a:buClr>
            </a:pPr>
            <a:r>
              <a:rPr lang="zh-CN" altLang="en-US" sz="1500" dirty="0">
                <a:solidFill>
                  <a:schemeClr val="bg1"/>
                </a:solidFill>
                <a:latin typeface="楷体" panose="02010609060101010101" pitchFamily="49" charset="-122"/>
                <a:ea typeface="楷体" panose="02010609060101010101" pitchFamily="49" charset="-122"/>
              </a:rPr>
              <a:t>互联网服务内容注入真实流量</a:t>
            </a:r>
          </a:p>
        </p:txBody>
      </p:sp>
      <p:grpSp>
        <p:nvGrpSpPr>
          <p:cNvPr id="8" name="组合 7"/>
          <p:cNvGrpSpPr/>
          <p:nvPr/>
        </p:nvGrpSpPr>
        <p:grpSpPr>
          <a:xfrm>
            <a:off x="601329" y="4591144"/>
            <a:ext cx="288472" cy="875979"/>
            <a:chOff x="1013645" y="5330605"/>
            <a:chExt cx="384629" cy="1167972"/>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1013645" y="5764688"/>
              <a:ext cx="384629" cy="733889"/>
            </a:xfrm>
            <a:prstGeom prst="rect">
              <a:avLst/>
            </a:prstGeom>
          </p:spPr>
        </p:pic>
        <p:pic>
          <p:nvPicPr>
            <p:cNvPr id="17" name="Picture 38" descr="堆叠交换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34" y="5330605"/>
              <a:ext cx="362250" cy="28021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a:stCxn id="17" idx="2"/>
              <a:endCxn id="9" idx="0"/>
            </p:cNvCxnSpPr>
            <p:nvPr/>
          </p:nvCxnSpPr>
          <p:spPr>
            <a:xfrm>
              <a:off x="1205959" y="5610816"/>
              <a:ext cx="1" cy="1538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342464" y="4591144"/>
            <a:ext cx="288472" cy="875979"/>
            <a:chOff x="1013645" y="5330605"/>
            <a:chExt cx="384629" cy="1167972"/>
          </a:xfrm>
        </p:grpSpPr>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1013645" y="5764688"/>
              <a:ext cx="384629" cy="733889"/>
            </a:xfrm>
            <a:prstGeom prst="rect">
              <a:avLst/>
            </a:prstGeom>
          </p:spPr>
        </p:pic>
        <p:pic>
          <p:nvPicPr>
            <p:cNvPr id="54" name="Picture 38" descr="堆叠交换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34" y="5330605"/>
              <a:ext cx="362250" cy="280211"/>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直接连接符 54"/>
            <p:cNvCxnSpPr>
              <a:stCxn id="54" idx="2"/>
              <a:endCxn id="53" idx="0"/>
            </p:cNvCxnSpPr>
            <p:nvPr/>
          </p:nvCxnSpPr>
          <p:spPr>
            <a:xfrm>
              <a:off x="1205959" y="5610816"/>
              <a:ext cx="1" cy="1538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2083600" y="4591144"/>
            <a:ext cx="288472" cy="875979"/>
            <a:chOff x="1013645" y="5330605"/>
            <a:chExt cx="384629" cy="1167972"/>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1013645" y="5764688"/>
              <a:ext cx="384629" cy="733889"/>
            </a:xfrm>
            <a:prstGeom prst="rect">
              <a:avLst/>
            </a:prstGeom>
          </p:spPr>
        </p:pic>
        <p:pic>
          <p:nvPicPr>
            <p:cNvPr id="58" name="Picture 38" descr="堆叠交换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34" y="5330605"/>
              <a:ext cx="362250" cy="280211"/>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直接连接符 58"/>
            <p:cNvCxnSpPr>
              <a:stCxn id="58" idx="2"/>
              <a:endCxn id="57" idx="0"/>
            </p:cNvCxnSpPr>
            <p:nvPr/>
          </p:nvCxnSpPr>
          <p:spPr>
            <a:xfrm>
              <a:off x="1205959" y="5610816"/>
              <a:ext cx="1" cy="1538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3565872" y="4591144"/>
            <a:ext cx="288472" cy="875979"/>
            <a:chOff x="1013645" y="5330605"/>
            <a:chExt cx="384629" cy="1167972"/>
          </a:xfrm>
        </p:grpSpPr>
        <p:pic>
          <p:nvPicPr>
            <p:cNvPr id="61" name="图片 60"/>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1013645" y="5764688"/>
              <a:ext cx="384629" cy="733889"/>
            </a:xfrm>
            <a:prstGeom prst="rect">
              <a:avLst/>
            </a:prstGeom>
          </p:spPr>
        </p:pic>
        <p:pic>
          <p:nvPicPr>
            <p:cNvPr id="62" name="Picture 38" descr="堆叠交换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34" y="5330605"/>
              <a:ext cx="362250" cy="280211"/>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直接连接符 62"/>
            <p:cNvCxnSpPr>
              <a:stCxn id="62" idx="2"/>
              <a:endCxn id="61" idx="0"/>
            </p:cNvCxnSpPr>
            <p:nvPr/>
          </p:nvCxnSpPr>
          <p:spPr>
            <a:xfrm>
              <a:off x="1205959" y="5610816"/>
              <a:ext cx="1" cy="1538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2824736" y="4591144"/>
            <a:ext cx="288472" cy="875979"/>
            <a:chOff x="1013645" y="5330605"/>
            <a:chExt cx="384629" cy="1167972"/>
          </a:xfrm>
        </p:grpSpPr>
        <p:pic>
          <p:nvPicPr>
            <p:cNvPr id="65" name="图片 64"/>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1013645" y="5764688"/>
              <a:ext cx="384629" cy="733889"/>
            </a:xfrm>
            <a:prstGeom prst="rect">
              <a:avLst/>
            </a:prstGeom>
          </p:spPr>
        </p:pic>
        <p:pic>
          <p:nvPicPr>
            <p:cNvPr id="66" name="Picture 38" descr="堆叠交换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34" y="5330605"/>
              <a:ext cx="362250" cy="280211"/>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直接连接符 66"/>
            <p:cNvCxnSpPr>
              <a:stCxn id="66" idx="2"/>
              <a:endCxn id="65" idx="0"/>
            </p:cNvCxnSpPr>
            <p:nvPr/>
          </p:nvCxnSpPr>
          <p:spPr>
            <a:xfrm>
              <a:off x="1205959" y="5610816"/>
              <a:ext cx="1" cy="1538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4307007" y="4591144"/>
            <a:ext cx="288472" cy="875979"/>
            <a:chOff x="1013645" y="5330605"/>
            <a:chExt cx="384629" cy="1167972"/>
          </a:xfrm>
        </p:grpSpPr>
        <p:pic>
          <p:nvPicPr>
            <p:cNvPr id="69" name="图片 68"/>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1013645" y="5764688"/>
              <a:ext cx="384629" cy="733889"/>
            </a:xfrm>
            <a:prstGeom prst="rect">
              <a:avLst/>
            </a:prstGeom>
          </p:spPr>
        </p:pic>
        <p:pic>
          <p:nvPicPr>
            <p:cNvPr id="70" name="Picture 38" descr="堆叠交换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34" y="5330605"/>
              <a:ext cx="362250" cy="280211"/>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直接连接符 70"/>
            <p:cNvCxnSpPr>
              <a:stCxn id="70" idx="2"/>
              <a:endCxn id="69" idx="0"/>
            </p:cNvCxnSpPr>
            <p:nvPr/>
          </p:nvCxnSpPr>
          <p:spPr>
            <a:xfrm>
              <a:off x="1205959" y="5610816"/>
              <a:ext cx="1" cy="1538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5048143" y="4591144"/>
            <a:ext cx="288472" cy="875979"/>
            <a:chOff x="1013645" y="5330605"/>
            <a:chExt cx="384629" cy="1167972"/>
          </a:xfrm>
        </p:grpSpPr>
        <p:pic>
          <p:nvPicPr>
            <p:cNvPr id="73" name="图片 72"/>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1013645" y="5764688"/>
              <a:ext cx="384629" cy="733889"/>
            </a:xfrm>
            <a:prstGeom prst="rect">
              <a:avLst/>
            </a:prstGeom>
          </p:spPr>
        </p:pic>
        <p:pic>
          <p:nvPicPr>
            <p:cNvPr id="74" name="Picture 38" descr="堆叠交换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34" y="5330605"/>
              <a:ext cx="362250" cy="280211"/>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直接连接符 74"/>
            <p:cNvCxnSpPr>
              <a:stCxn id="74" idx="2"/>
              <a:endCxn id="73" idx="0"/>
            </p:cNvCxnSpPr>
            <p:nvPr/>
          </p:nvCxnSpPr>
          <p:spPr>
            <a:xfrm>
              <a:off x="1205959" y="5610816"/>
              <a:ext cx="1" cy="1538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4" name="Picture 38" descr="堆叠交换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259" y="3975654"/>
            <a:ext cx="271688" cy="210158"/>
          </a:xfrm>
          <a:prstGeom prst="rect">
            <a:avLst/>
          </a:prstGeom>
          <a:noFill/>
          <a:extLst>
            <a:ext uri="{909E8E84-426E-40DD-AFC4-6F175D3DCCD1}">
              <a14:hiddenFill xmlns:a14="http://schemas.microsoft.com/office/drawing/2010/main">
                <a:solidFill>
                  <a:srgbClr val="FFFFFF"/>
                </a:solidFill>
              </a14:hiddenFill>
            </a:ext>
          </a:extLst>
        </p:spPr>
      </p:pic>
      <p:cxnSp>
        <p:nvCxnSpPr>
          <p:cNvPr id="105" name="直接连接符 104"/>
          <p:cNvCxnSpPr/>
          <p:nvPr/>
        </p:nvCxnSpPr>
        <p:spPr>
          <a:xfrm flipV="1">
            <a:off x="782780" y="4148626"/>
            <a:ext cx="2023698" cy="4747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54" idx="0"/>
          </p:cNvCxnSpPr>
          <p:nvPr/>
        </p:nvCxnSpPr>
        <p:spPr>
          <a:xfrm flipV="1">
            <a:off x="1486700" y="4185812"/>
            <a:ext cx="1351633" cy="4053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58" idx="0"/>
          </p:cNvCxnSpPr>
          <p:nvPr/>
        </p:nvCxnSpPr>
        <p:spPr>
          <a:xfrm flipV="1">
            <a:off x="2227835" y="4222997"/>
            <a:ext cx="664311" cy="3681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66" idx="0"/>
          </p:cNvCxnSpPr>
          <p:nvPr/>
        </p:nvCxnSpPr>
        <p:spPr>
          <a:xfrm flipV="1">
            <a:off x="2968971" y="4222997"/>
            <a:ext cx="0" cy="3681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62" idx="0"/>
          </p:cNvCxnSpPr>
          <p:nvPr/>
        </p:nvCxnSpPr>
        <p:spPr>
          <a:xfrm flipH="1" flipV="1">
            <a:off x="3064535" y="4222997"/>
            <a:ext cx="645572" cy="3681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70" idx="0"/>
          </p:cNvCxnSpPr>
          <p:nvPr/>
        </p:nvCxnSpPr>
        <p:spPr>
          <a:xfrm flipH="1" flipV="1">
            <a:off x="3152955" y="4185812"/>
            <a:ext cx="1298288" cy="4053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stCxn id="74" idx="0"/>
          </p:cNvCxnSpPr>
          <p:nvPr/>
        </p:nvCxnSpPr>
        <p:spPr>
          <a:xfrm flipH="1" flipV="1">
            <a:off x="3208771" y="4127873"/>
            <a:ext cx="1983608" cy="4632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1" name="Picture 3" descr="分光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551" y="3961602"/>
            <a:ext cx="357019" cy="2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3" descr="分光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960" y="3245390"/>
            <a:ext cx="357019" cy="2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4" name="直接连接符 143"/>
          <p:cNvCxnSpPr>
            <a:stCxn id="141" idx="1"/>
            <a:endCxn id="104" idx="3"/>
          </p:cNvCxnSpPr>
          <p:nvPr/>
        </p:nvCxnSpPr>
        <p:spPr>
          <a:xfrm flipH="1" flipV="1">
            <a:off x="3127947" y="4080733"/>
            <a:ext cx="364604" cy="108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41" idx="0"/>
            <a:endCxn id="142" idx="2"/>
          </p:cNvCxnSpPr>
          <p:nvPr/>
        </p:nvCxnSpPr>
        <p:spPr>
          <a:xfrm flipV="1">
            <a:off x="3671060" y="3505422"/>
            <a:ext cx="410" cy="45618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151" name="Picture 11" descr="大楼通用_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4786" y="3821046"/>
            <a:ext cx="620915" cy="53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2" name="直接连接符 151"/>
          <p:cNvCxnSpPr>
            <a:stCxn id="104" idx="1"/>
            <a:endCxn id="151" idx="3"/>
          </p:cNvCxnSpPr>
          <p:nvPr/>
        </p:nvCxnSpPr>
        <p:spPr>
          <a:xfrm flipH="1">
            <a:off x="1795701" y="4080733"/>
            <a:ext cx="1060559" cy="637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59" name="Group 3"/>
          <p:cNvGrpSpPr>
            <a:grpSpLocks/>
          </p:cNvGrpSpPr>
          <p:nvPr/>
        </p:nvGrpSpPr>
        <p:grpSpPr bwMode="auto">
          <a:xfrm>
            <a:off x="448485" y="3836773"/>
            <a:ext cx="450056" cy="450056"/>
            <a:chOff x="528" y="1906"/>
            <a:chExt cx="1248" cy="1248"/>
          </a:xfrm>
        </p:grpSpPr>
        <p:pic>
          <p:nvPicPr>
            <p:cNvPr id="160" name="Picture 4" descr="地球"/>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 y="1906"/>
              <a:ext cx="124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WordArt 5"/>
            <p:cNvSpPr>
              <a:spLocks noChangeArrowheads="1" noChangeShapeType="1" noTextEdit="1"/>
            </p:cNvSpPr>
            <p:nvPr/>
          </p:nvSpPr>
          <p:spPr bwMode="auto">
            <a:xfrm>
              <a:off x="576" y="2400"/>
              <a:ext cx="1152" cy="3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altLang="zh-CN" sz="2700" b="1" kern="10">
                  <a:solidFill>
                    <a:srgbClr val="FFFFCC"/>
                  </a:solidFill>
                  <a:effectLst>
                    <a:outerShdw dist="35921" dir="2700000" algn="ctr" rotWithShape="0">
                      <a:schemeClr val="tx1"/>
                    </a:outerShdw>
                  </a:effectLst>
                  <a:latin typeface="Arial" panose="020B0604020202020204" pitchFamily="34" charset="0"/>
                  <a:cs typeface="Arial" panose="020B0604020202020204" pitchFamily="34" charset="0"/>
                </a:rPr>
                <a:t>Internet</a:t>
              </a:r>
              <a:endParaRPr lang="zh-CN" altLang="en-US" sz="2700" b="1" kern="10">
                <a:solidFill>
                  <a:srgbClr val="FFFFCC"/>
                </a:solidFill>
                <a:effectLst>
                  <a:outerShdw dist="35921" dir="2700000" algn="ctr" rotWithShape="0">
                    <a:schemeClr val="tx1"/>
                  </a:outerShdw>
                </a:effectLst>
                <a:latin typeface="Arial" panose="020B0604020202020204" pitchFamily="34" charset="0"/>
                <a:cs typeface="Arial" panose="020B0604020202020204" pitchFamily="34" charset="0"/>
              </a:endParaRPr>
            </a:p>
          </p:txBody>
        </p:sp>
      </p:grpSp>
      <p:cxnSp>
        <p:nvCxnSpPr>
          <p:cNvPr id="162" name="直接连接符 161"/>
          <p:cNvCxnSpPr>
            <a:stCxn id="151" idx="1"/>
            <a:endCxn id="161" idx="3"/>
          </p:cNvCxnSpPr>
          <p:nvPr/>
        </p:nvCxnSpPr>
        <p:spPr>
          <a:xfrm flipH="1" flipV="1">
            <a:off x="881231" y="4086684"/>
            <a:ext cx="293556" cy="4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66" name="矩形 165"/>
          <p:cNvSpPr/>
          <p:nvPr/>
        </p:nvSpPr>
        <p:spPr>
          <a:xfrm>
            <a:off x="2187709" y="3860250"/>
            <a:ext cx="1813785" cy="492920"/>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67" name="矩形 166"/>
          <p:cNvSpPr/>
          <p:nvPr/>
        </p:nvSpPr>
        <p:spPr>
          <a:xfrm>
            <a:off x="4068813" y="2577775"/>
            <a:ext cx="1695165" cy="1060663"/>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pic>
        <p:nvPicPr>
          <p:cNvPr id="168" name="图片 167"/>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2926706" y="1896297"/>
            <a:ext cx="288472" cy="550417"/>
          </a:xfrm>
          <a:prstGeom prst="rect">
            <a:avLst/>
          </a:prstGeom>
        </p:spPr>
      </p:pic>
      <p:pic>
        <p:nvPicPr>
          <p:cNvPr id="169" name="图片 168"/>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3530444" y="1896297"/>
            <a:ext cx="288472" cy="550417"/>
          </a:xfrm>
          <a:prstGeom prst="rect">
            <a:avLst/>
          </a:prstGeom>
        </p:spPr>
      </p:pic>
      <p:pic>
        <p:nvPicPr>
          <p:cNvPr id="170" name="图片 169"/>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4162771" y="1896297"/>
            <a:ext cx="288472" cy="550417"/>
          </a:xfrm>
          <a:prstGeom prst="rect">
            <a:avLst/>
          </a:prstGeom>
        </p:spPr>
      </p:pic>
      <p:pic>
        <p:nvPicPr>
          <p:cNvPr id="171" name="图片 170"/>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4768342" y="1896297"/>
            <a:ext cx="288472" cy="550417"/>
          </a:xfrm>
          <a:prstGeom prst="rect">
            <a:avLst/>
          </a:prstGeom>
        </p:spPr>
      </p:pic>
      <p:pic>
        <p:nvPicPr>
          <p:cNvPr id="172" name="图片 171"/>
          <p:cNvPicPr>
            <a:picLocks noChangeAspect="1"/>
          </p:cNvPicPr>
          <p:nvPr/>
        </p:nvPicPr>
        <p:blipFill rotWithShape="1">
          <a:blip r:embed="rId3" cstate="print">
            <a:extLst>
              <a:ext uri="{28A0092B-C50C-407E-A947-70E740481C1C}">
                <a14:useLocalDpi xmlns:a14="http://schemas.microsoft.com/office/drawing/2010/main" val="0"/>
              </a:ext>
            </a:extLst>
          </a:blip>
          <a:srcRect l="23959" t="16092" r="23573" b="15901"/>
          <a:stretch/>
        </p:blipFill>
        <p:spPr>
          <a:xfrm>
            <a:off x="5373913" y="1896297"/>
            <a:ext cx="288472" cy="550417"/>
          </a:xfrm>
          <a:prstGeom prst="rect">
            <a:avLst/>
          </a:prstGeom>
        </p:spPr>
      </p:pic>
      <p:pic>
        <p:nvPicPr>
          <p:cNvPr id="173" name="Picture 21" descr="汇聚交换机"/>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2592" y="2916399"/>
            <a:ext cx="336935" cy="24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 name="直接连接符 173"/>
          <p:cNvCxnSpPr>
            <a:endCxn id="142" idx="3"/>
          </p:cNvCxnSpPr>
          <p:nvPr/>
        </p:nvCxnSpPr>
        <p:spPr>
          <a:xfrm flipH="1">
            <a:off x="3849979" y="3375406"/>
            <a:ext cx="4654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8" name="Picture 3" descr="分光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841" y="3253725"/>
            <a:ext cx="357019" cy="2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Picture 22" descr="边缘交换机"/>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8336" y="3193216"/>
            <a:ext cx="525577" cy="38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0" name="直接连接符 179"/>
          <p:cNvCxnSpPr>
            <a:stCxn id="179" idx="1"/>
            <a:endCxn id="178" idx="3"/>
          </p:cNvCxnSpPr>
          <p:nvPr/>
        </p:nvCxnSpPr>
        <p:spPr>
          <a:xfrm flipH="1" flipV="1">
            <a:off x="4692859" y="3383741"/>
            <a:ext cx="155477" cy="12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4" name="肘形连接符 183"/>
          <p:cNvCxnSpPr>
            <a:endCxn id="172" idx="2"/>
          </p:cNvCxnSpPr>
          <p:nvPr/>
        </p:nvCxnSpPr>
        <p:spPr>
          <a:xfrm rot="5400000" flipH="1" flipV="1">
            <a:off x="4998936" y="2856193"/>
            <a:ext cx="928693" cy="109734"/>
          </a:xfrm>
          <a:prstGeom prst="bentConnector3">
            <a:avLst>
              <a:gd name="adj1" fmla="val -87"/>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93" name="组合 192"/>
          <p:cNvGrpSpPr/>
          <p:nvPr/>
        </p:nvGrpSpPr>
        <p:grpSpPr>
          <a:xfrm>
            <a:off x="4146802" y="2444717"/>
            <a:ext cx="357019" cy="605127"/>
            <a:chOff x="5529069" y="2116623"/>
            <a:chExt cx="476025" cy="1004768"/>
          </a:xfrm>
        </p:grpSpPr>
        <p:pic>
          <p:nvPicPr>
            <p:cNvPr id="186" name="Picture 3" descr="分光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9069" y="2774683"/>
              <a:ext cx="476025" cy="34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3" descr="分光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8580" y="2116623"/>
              <a:ext cx="312194" cy="2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8" name="直接连接符 187"/>
            <p:cNvCxnSpPr>
              <a:stCxn id="186" idx="0"/>
              <a:endCxn id="187" idx="2"/>
            </p:cNvCxnSpPr>
            <p:nvPr/>
          </p:nvCxnSpPr>
          <p:spPr>
            <a:xfrm flipH="1" flipV="1">
              <a:off x="5764677" y="2344007"/>
              <a:ext cx="2405" cy="43067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8" name="组合 197"/>
          <p:cNvGrpSpPr/>
          <p:nvPr/>
        </p:nvGrpSpPr>
        <p:grpSpPr>
          <a:xfrm>
            <a:off x="4744122" y="2444717"/>
            <a:ext cx="357019" cy="605127"/>
            <a:chOff x="5529069" y="2116623"/>
            <a:chExt cx="476025" cy="1004768"/>
          </a:xfrm>
        </p:grpSpPr>
        <p:pic>
          <p:nvPicPr>
            <p:cNvPr id="199" name="Picture 3" descr="分光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9069" y="2774683"/>
              <a:ext cx="476025" cy="34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3" descr="分光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8580" y="2116623"/>
              <a:ext cx="312194" cy="2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1" name="直接连接符 200"/>
            <p:cNvCxnSpPr>
              <a:stCxn id="199" idx="0"/>
              <a:endCxn id="200" idx="2"/>
            </p:cNvCxnSpPr>
            <p:nvPr/>
          </p:nvCxnSpPr>
          <p:spPr>
            <a:xfrm flipH="1" flipV="1">
              <a:off x="5764677" y="2344007"/>
              <a:ext cx="2405" cy="43067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203" name="肘形连接符 202"/>
          <p:cNvCxnSpPr>
            <a:stCxn id="186" idx="2"/>
            <a:endCxn id="179" idx="0"/>
          </p:cNvCxnSpPr>
          <p:nvPr/>
        </p:nvCxnSpPr>
        <p:spPr>
          <a:xfrm rot="16200000" flipH="1">
            <a:off x="4646532" y="2728624"/>
            <a:ext cx="143372" cy="785813"/>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肘形连接符 207"/>
          <p:cNvCxnSpPr>
            <a:stCxn id="199" idx="3"/>
            <a:endCxn id="179" idx="0"/>
          </p:cNvCxnSpPr>
          <p:nvPr/>
        </p:nvCxnSpPr>
        <p:spPr>
          <a:xfrm>
            <a:off x="5101140" y="2945441"/>
            <a:ext cx="9985" cy="247775"/>
          </a:xfrm>
          <a:prstGeom prst="bentConnector2">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42" idx="0"/>
            <a:endCxn id="173" idx="2"/>
          </p:cNvCxnSpPr>
          <p:nvPr/>
        </p:nvCxnSpPr>
        <p:spPr>
          <a:xfrm flipH="1" flipV="1">
            <a:off x="3671060" y="3162256"/>
            <a:ext cx="410" cy="8313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73" idx="0"/>
            <a:endCxn id="169" idx="2"/>
          </p:cNvCxnSpPr>
          <p:nvPr/>
        </p:nvCxnSpPr>
        <p:spPr>
          <a:xfrm flipV="1">
            <a:off x="3671060" y="2446713"/>
            <a:ext cx="3620" cy="46968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肘形连接符 224"/>
          <p:cNvCxnSpPr>
            <a:stCxn id="168" idx="2"/>
          </p:cNvCxnSpPr>
          <p:nvPr/>
        </p:nvCxnSpPr>
        <p:spPr>
          <a:xfrm rot="16200000" flipH="1">
            <a:off x="3058979" y="2458676"/>
            <a:ext cx="504270" cy="480344"/>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30" name="图片 229">
            <a:extLst>
              <a:ext uri="{FF2B5EF4-FFF2-40B4-BE49-F238E27FC236}">
                <a16:creationId xmlns:a16="http://schemas.microsoft.com/office/drawing/2014/main" id="{64DB0DEA-CE2A-4919-8D62-622C792AAA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7489" y="2713071"/>
            <a:ext cx="812362" cy="353486"/>
          </a:xfrm>
          <a:prstGeom prst="rect">
            <a:avLst/>
          </a:prstGeom>
        </p:spPr>
      </p:pic>
      <p:pic>
        <p:nvPicPr>
          <p:cNvPr id="231" name="Picture 23" descr="蜂窝和天线"/>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9429" y="1903638"/>
            <a:ext cx="596504" cy="53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8" name="肘形连接符 237"/>
          <p:cNvCxnSpPr/>
          <p:nvPr/>
        </p:nvCxnSpPr>
        <p:spPr>
          <a:xfrm>
            <a:off x="2218036" y="2527420"/>
            <a:ext cx="1273819" cy="458430"/>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a:endCxn id="231" idx="2"/>
          </p:cNvCxnSpPr>
          <p:nvPr/>
        </p:nvCxnSpPr>
        <p:spPr>
          <a:xfrm flipV="1">
            <a:off x="2227681" y="2438005"/>
            <a:ext cx="0" cy="8941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0" name="肘形连接符 249"/>
          <p:cNvCxnSpPr>
            <a:stCxn id="230" idx="3"/>
          </p:cNvCxnSpPr>
          <p:nvPr/>
        </p:nvCxnSpPr>
        <p:spPr>
          <a:xfrm>
            <a:off x="2369851" y="2889814"/>
            <a:ext cx="993934" cy="229742"/>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52" name="Group 186"/>
          <p:cNvGrpSpPr>
            <a:grpSpLocks/>
          </p:cNvGrpSpPr>
          <p:nvPr/>
        </p:nvGrpSpPr>
        <p:grpSpPr bwMode="auto">
          <a:xfrm>
            <a:off x="579641" y="2635275"/>
            <a:ext cx="833616" cy="443093"/>
            <a:chOff x="4462" y="2304"/>
            <a:chExt cx="674" cy="435"/>
          </a:xfrm>
        </p:grpSpPr>
        <p:pic>
          <p:nvPicPr>
            <p:cNvPr id="253" name="Picture 187" descr="003"/>
            <p:cNvPicPr>
              <a:picLocks noChangeAspect="1" noChangeArrowheads="1"/>
            </p:cNvPicPr>
            <p:nvPr/>
          </p:nvPicPr>
          <p:blipFill>
            <a:blip r:embed="rId12" cstate="print">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464" y="2416"/>
              <a:ext cx="67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4" name="Text Box 188"/>
            <p:cNvSpPr txBox="1">
              <a:spLocks noChangeAspect="1" noChangeArrowheads="1"/>
            </p:cNvSpPr>
            <p:nvPr/>
          </p:nvSpPr>
          <p:spPr bwMode="auto">
            <a:xfrm>
              <a:off x="4462" y="2535"/>
              <a:ext cx="61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750" b="1" dirty="0">
                  <a:solidFill>
                    <a:schemeClr val="bg1"/>
                  </a:solidFill>
                  <a:latin typeface="微软雅黑" panose="020B0503020204020204" pitchFamily="34" charset="-122"/>
                  <a:ea typeface="微软雅黑" panose="020B0503020204020204" pitchFamily="34" charset="-122"/>
                </a:rPr>
                <a:t>试验服务平台</a:t>
              </a:r>
              <a:endParaRPr kumimoji="1" lang="en-US" altLang="zh-CN" sz="750" b="1" dirty="0">
                <a:solidFill>
                  <a:schemeClr val="bg1"/>
                </a:solidFill>
                <a:latin typeface="微软雅黑" panose="020B0503020204020204" pitchFamily="34" charset="-122"/>
                <a:ea typeface="微软雅黑" panose="020B0503020204020204" pitchFamily="34" charset="-122"/>
              </a:endParaRPr>
            </a:p>
          </p:txBody>
        </p:sp>
        <p:grpSp>
          <p:nvGrpSpPr>
            <p:cNvPr id="255" name="Group 189"/>
            <p:cNvGrpSpPr>
              <a:grpSpLocks noChangeAspect="1"/>
            </p:cNvGrpSpPr>
            <p:nvPr/>
          </p:nvGrpSpPr>
          <p:grpSpPr bwMode="auto">
            <a:xfrm>
              <a:off x="4685" y="2343"/>
              <a:ext cx="210" cy="148"/>
              <a:chOff x="5032" y="1684"/>
              <a:chExt cx="603" cy="512"/>
            </a:xfrm>
          </p:grpSpPr>
          <p:sp>
            <p:nvSpPr>
              <p:cNvPr id="263" name="Rectangle 190"/>
              <p:cNvSpPr>
                <a:spLocks noChangeAspect="1" noChangeArrowheads="1"/>
              </p:cNvSpPr>
              <p:nvPr/>
            </p:nvSpPr>
            <p:spPr bwMode="auto">
              <a:xfrm>
                <a:off x="5081" y="1687"/>
                <a:ext cx="554" cy="50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eaLnBrk="1" hangingPunct="1"/>
                <a:endParaRPr lang="zh-CN" altLang="en-US" sz="2400"/>
              </a:p>
            </p:txBody>
          </p:sp>
          <p:pic>
            <p:nvPicPr>
              <p:cNvPr id="264" name="Picture 191" descr="schwab pg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2" y="1684"/>
                <a:ext cx="58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 name="Group 192"/>
            <p:cNvGrpSpPr>
              <a:grpSpLocks noChangeAspect="1"/>
            </p:cNvGrpSpPr>
            <p:nvPr/>
          </p:nvGrpSpPr>
          <p:grpSpPr bwMode="auto">
            <a:xfrm>
              <a:off x="4745" y="2375"/>
              <a:ext cx="210" cy="148"/>
              <a:chOff x="5032" y="1684"/>
              <a:chExt cx="603" cy="512"/>
            </a:xfrm>
          </p:grpSpPr>
          <p:sp>
            <p:nvSpPr>
              <p:cNvPr id="261" name="Rectangle 193"/>
              <p:cNvSpPr>
                <a:spLocks noChangeAspect="1" noChangeArrowheads="1"/>
              </p:cNvSpPr>
              <p:nvPr/>
            </p:nvSpPr>
            <p:spPr bwMode="auto">
              <a:xfrm>
                <a:off x="5081" y="1687"/>
                <a:ext cx="554" cy="50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eaLnBrk="1" hangingPunct="1"/>
                <a:endParaRPr lang="zh-CN" altLang="en-US" sz="2400"/>
              </a:p>
            </p:txBody>
          </p:sp>
          <p:pic>
            <p:nvPicPr>
              <p:cNvPr id="262" name="Picture 194" descr="schwab pg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2" y="1684"/>
                <a:ext cx="58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Group 195"/>
            <p:cNvGrpSpPr>
              <a:grpSpLocks noChangeAspect="1"/>
            </p:cNvGrpSpPr>
            <p:nvPr/>
          </p:nvGrpSpPr>
          <p:grpSpPr bwMode="auto">
            <a:xfrm>
              <a:off x="4613" y="2397"/>
              <a:ext cx="208" cy="164"/>
              <a:chOff x="5081" y="1627"/>
              <a:chExt cx="597" cy="569"/>
            </a:xfrm>
          </p:grpSpPr>
          <p:sp>
            <p:nvSpPr>
              <p:cNvPr id="259" name="Rectangle 196"/>
              <p:cNvSpPr>
                <a:spLocks noChangeAspect="1" noChangeArrowheads="1"/>
              </p:cNvSpPr>
              <p:nvPr/>
            </p:nvSpPr>
            <p:spPr bwMode="auto">
              <a:xfrm>
                <a:off x="5081" y="1687"/>
                <a:ext cx="554" cy="50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eaLnBrk="1" hangingPunct="1"/>
                <a:endParaRPr lang="zh-CN" altLang="en-US" sz="2400"/>
              </a:p>
            </p:txBody>
          </p:sp>
          <p:pic>
            <p:nvPicPr>
              <p:cNvPr id="260" name="Picture 197" descr="schwab pg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98" y="1627"/>
                <a:ext cx="58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8" name="Freeform 198"/>
            <p:cNvSpPr>
              <a:spLocks/>
            </p:cNvSpPr>
            <p:nvPr/>
          </p:nvSpPr>
          <p:spPr bwMode="auto">
            <a:xfrm>
              <a:off x="4621" y="2304"/>
              <a:ext cx="184" cy="169"/>
            </a:xfrm>
            <a:custGeom>
              <a:avLst/>
              <a:gdLst>
                <a:gd name="T0" fmla="*/ 35 w 296"/>
                <a:gd name="T1" fmla="*/ 169 h 248"/>
                <a:gd name="T2" fmla="*/ 5 w 296"/>
                <a:gd name="T3" fmla="*/ 71 h 248"/>
                <a:gd name="T4" fmla="*/ 65 w 296"/>
                <a:gd name="T5" fmla="*/ 5 h 248"/>
                <a:gd name="T6" fmla="*/ 184 w 296"/>
                <a:gd name="T7" fmla="*/ 38 h 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6" h="248">
                  <a:moveTo>
                    <a:pt x="56" y="248"/>
                  </a:moveTo>
                  <a:cubicBezTo>
                    <a:pt x="28" y="196"/>
                    <a:pt x="0" y="144"/>
                    <a:pt x="8" y="104"/>
                  </a:cubicBezTo>
                  <a:cubicBezTo>
                    <a:pt x="16" y="64"/>
                    <a:pt x="56" y="16"/>
                    <a:pt x="104" y="8"/>
                  </a:cubicBezTo>
                  <a:cubicBezTo>
                    <a:pt x="152" y="0"/>
                    <a:pt x="224" y="28"/>
                    <a:pt x="296" y="56"/>
                  </a:cubicBezTo>
                </a:path>
              </a:pathLst>
            </a:custGeom>
            <a:noFill/>
            <a:ln w="381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900"/>
            </a:p>
          </p:txBody>
        </p:sp>
      </p:grpSp>
      <p:pic>
        <p:nvPicPr>
          <p:cNvPr id="266" name="Picture 22" descr="共享磁带库"/>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62422" y="3231067"/>
            <a:ext cx="517412" cy="37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1" name="肘形连接符 270"/>
          <p:cNvCxnSpPr>
            <a:stCxn id="254" idx="2"/>
          </p:cNvCxnSpPr>
          <p:nvPr/>
        </p:nvCxnSpPr>
        <p:spPr>
          <a:xfrm rot="16200000" flipH="1">
            <a:off x="1786762" y="2252186"/>
            <a:ext cx="37124" cy="1689487"/>
          </a:xfrm>
          <a:prstGeom prst="bentConnector2">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a:stCxn id="266" idx="0"/>
          </p:cNvCxnSpPr>
          <p:nvPr/>
        </p:nvCxnSpPr>
        <p:spPr>
          <a:xfrm flipV="1">
            <a:off x="2021128" y="3105063"/>
            <a:ext cx="0" cy="1260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1" name="Text Box 188"/>
          <p:cNvSpPr txBox="1">
            <a:spLocks noChangeAspect="1" noChangeArrowheads="1"/>
          </p:cNvSpPr>
          <p:nvPr/>
        </p:nvSpPr>
        <p:spPr bwMode="auto">
          <a:xfrm>
            <a:off x="1606483" y="2554478"/>
            <a:ext cx="76174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750" b="1" dirty="0">
                <a:solidFill>
                  <a:schemeClr val="bg1"/>
                </a:solidFill>
                <a:latin typeface="微软雅黑" panose="020B0503020204020204" pitchFamily="34" charset="-122"/>
                <a:ea typeface="微软雅黑" panose="020B0503020204020204" pitchFamily="34" charset="-122"/>
              </a:rPr>
              <a:t>运行管控中心</a:t>
            </a:r>
            <a:endParaRPr kumimoji="1" lang="en-US" altLang="zh-CN" sz="750" b="1" dirty="0">
              <a:solidFill>
                <a:schemeClr val="bg1"/>
              </a:solidFill>
              <a:latin typeface="微软雅黑" panose="020B0503020204020204" pitchFamily="34" charset="-122"/>
              <a:ea typeface="微软雅黑" panose="020B0503020204020204" pitchFamily="34" charset="-122"/>
            </a:endParaRPr>
          </a:p>
        </p:txBody>
      </p:sp>
      <p:sp>
        <p:nvSpPr>
          <p:cNvPr id="289" name="Text Box 188"/>
          <p:cNvSpPr txBox="1">
            <a:spLocks noChangeAspect="1" noChangeArrowheads="1"/>
          </p:cNvSpPr>
          <p:nvPr/>
        </p:nvSpPr>
        <p:spPr bwMode="auto">
          <a:xfrm>
            <a:off x="2300178" y="3335892"/>
            <a:ext cx="85792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750" b="1" dirty="0">
                <a:solidFill>
                  <a:schemeClr val="bg1"/>
                </a:solidFill>
                <a:latin typeface="微软雅黑" panose="020B0503020204020204" pitchFamily="34" charset="-122"/>
                <a:ea typeface="微软雅黑" panose="020B0503020204020204" pitchFamily="34" charset="-122"/>
              </a:rPr>
              <a:t>网络大数据中心</a:t>
            </a:r>
            <a:endParaRPr kumimoji="1" lang="en-US" altLang="zh-CN" sz="750" b="1" dirty="0">
              <a:solidFill>
                <a:schemeClr val="bg1"/>
              </a:solidFill>
              <a:latin typeface="微软雅黑" panose="020B0503020204020204" pitchFamily="34" charset="-122"/>
              <a:ea typeface="微软雅黑" panose="020B0503020204020204" pitchFamily="34" charset="-122"/>
            </a:endParaRPr>
          </a:p>
        </p:txBody>
      </p:sp>
      <p:sp>
        <p:nvSpPr>
          <p:cNvPr id="290" name="Text Box 188"/>
          <p:cNvSpPr txBox="1">
            <a:spLocks noChangeAspect="1" noChangeArrowheads="1"/>
          </p:cNvSpPr>
          <p:nvPr/>
        </p:nvSpPr>
        <p:spPr bwMode="auto">
          <a:xfrm>
            <a:off x="692943" y="3327206"/>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合肥分中心</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291" name="Text Box 188"/>
          <p:cNvSpPr txBox="1">
            <a:spLocks noChangeAspect="1" noChangeArrowheads="1"/>
          </p:cNvSpPr>
          <p:nvPr/>
        </p:nvSpPr>
        <p:spPr bwMode="auto">
          <a:xfrm>
            <a:off x="4407925" y="3465159"/>
            <a:ext cx="76174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750" b="1" dirty="0">
                <a:solidFill>
                  <a:schemeClr val="bg1"/>
                </a:solidFill>
                <a:latin typeface="微软雅黑" panose="020B0503020204020204" pitchFamily="34" charset="-122"/>
                <a:ea typeface="微软雅黑" panose="020B0503020204020204" pitchFamily="34" charset="-122"/>
              </a:rPr>
              <a:t>科大网络中心</a:t>
            </a:r>
            <a:endParaRPr kumimoji="1" lang="en-US" altLang="zh-CN" sz="750" b="1" dirty="0">
              <a:solidFill>
                <a:schemeClr val="bg1"/>
              </a:solidFill>
              <a:latin typeface="微软雅黑" panose="020B0503020204020204" pitchFamily="34" charset="-122"/>
              <a:ea typeface="微软雅黑" panose="020B0503020204020204" pitchFamily="34" charset="-122"/>
            </a:endParaRPr>
          </a:p>
        </p:txBody>
      </p:sp>
      <p:sp>
        <p:nvSpPr>
          <p:cNvPr id="294" name="Text Box 188"/>
          <p:cNvSpPr txBox="1">
            <a:spLocks noChangeAspect="1" noChangeArrowheads="1"/>
          </p:cNvSpPr>
          <p:nvPr/>
        </p:nvSpPr>
        <p:spPr bwMode="auto">
          <a:xfrm>
            <a:off x="636931" y="1691379"/>
            <a:ext cx="56938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750" b="1" dirty="0">
                <a:solidFill>
                  <a:srgbClr val="FFFF00"/>
                </a:solidFill>
                <a:latin typeface="微软雅黑" panose="020B0503020204020204" pitchFamily="34" charset="-122"/>
                <a:ea typeface="微软雅黑" panose="020B0503020204020204" pitchFamily="34" charset="-122"/>
              </a:rPr>
              <a:t>实验用户</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295" name="Text Box 188"/>
          <p:cNvSpPr txBox="1">
            <a:spLocks noChangeAspect="1" noChangeArrowheads="1"/>
          </p:cNvSpPr>
          <p:nvPr/>
        </p:nvSpPr>
        <p:spPr bwMode="auto">
          <a:xfrm>
            <a:off x="1702730" y="1661195"/>
            <a:ext cx="110799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900" b="1" dirty="0">
                <a:solidFill>
                  <a:srgbClr val="FFFF00"/>
                </a:solidFill>
                <a:latin typeface="微软雅黑" panose="020B0503020204020204" pitchFamily="34" charset="-122"/>
                <a:ea typeface="微软雅黑" panose="020B0503020204020204" pitchFamily="34" charset="-122"/>
              </a:rPr>
              <a:t>合肥边缘试验站点</a:t>
            </a:r>
            <a:endParaRPr kumimoji="1" lang="en-US" altLang="zh-CN" sz="600" b="1" dirty="0">
              <a:solidFill>
                <a:srgbClr val="FFFF00"/>
              </a:solidFill>
              <a:latin typeface="微软雅黑" panose="020B0503020204020204" pitchFamily="34" charset="-122"/>
              <a:ea typeface="微软雅黑" panose="020B0503020204020204" pitchFamily="34" charset="-122"/>
            </a:endParaRPr>
          </a:p>
        </p:txBody>
      </p:sp>
      <p:sp>
        <p:nvSpPr>
          <p:cNvPr id="296" name="Text Box 188"/>
          <p:cNvSpPr txBox="1">
            <a:spLocks noChangeAspect="1" noChangeArrowheads="1"/>
          </p:cNvSpPr>
          <p:nvPr/>
        </p:nvSpPr>
        <p:spPr bwMode="auto">
          <a:xfrm>
            <a:off x="2776183" y="1661195"/>
            <a:ext cx="6463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900" b="1" dirty="0">
                <a:solidFill>
                  <a:srgbClr val="FFFF00"/>
                </a:solidFill>
                <a:latin typeface="微软雅黑" panose="020B0503020204020204" pitchFamily="34" charset="-122"/>
                <a:ea typeface="微软雅黑" panose="020B0503020204020204" pitchFamily="34" charset="-122"/>
              </a:rPr>
              <a:t>科大讯飞</a:t>
            </a:r>
            <a:endParaRPr kumimoji="1" lang="en-US" altLang="zh-CN" sz="600" b="1" dirty="0">
              <a:solidFill>
                <a:srgbClr val="FFFF00"/>
              </a:solidFill>
              <a:latin typeface="微软雅黑" panose="020B0503020204020204" pitchFamily="34" charset="-122"/>
              <a:ea typeface="微软雅黑" panose="020B0503020204020204" pitchFamily="34" charset="-122"/>
            </a:endParaRPr>
          </a:p>
        </p:txBody>
      </p:sp>
      <p:sp>
        <p:nvSpPr>
          <p:cNvPr id="297" name="Text Box 188"/>
          <p:cNvSpPr txBox="1">
            <a:spLocks noChangeAspect="1" noChangeArrowheads="1"/>
          </p:cNvSpPr>
          <p:nvPr/>
        </p:nvSpPr>
        <p:spPr bwMode="auto">
          <a:xfrm>
            <a:off x="3396040" y="1661195"/>
            <a:ext cx="76174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900" b="1" dirty="0">
                <a:solidFill>
                  <a:srgbClr val="FFFF00"/>
                </a:solidFill>
                <a:latin typeface="微软雅黑" panose="020B0503020204020204" pitchFamily="34" charset="-122"/>
                <a:ea typeface="微软雅黑" panose="020B0503020204020204" pitchFamily="34" charset="-122"/>
              </a:rPr>
              <a:t>科大先研院</a:t>
            </a:r>
            <a:endParaRPr kumimoji="1" lang="en-US" altLang="zh-CN" sz="600" b="1" dirty="0">
              <a:solidFill>
                <a:srgbClr val="FFFF00"/>
              </a:solidFill>
              <a:latin typeface="微软雅黑" panose="020B0503020204020204" pitchFamily="34" charset="-122"/>
              <a:ea typeface="微软雅黑" panose="020B0503020204020204" pitchFamily="34" charset="-122"/>
            </a:endParaRPr>
          </a:p>
        </p:txBody>
      </p:sp>
      <p:sp>
        <p:nvSpPr>
          <p:cNvPr id="298" name="Text Box 188"/>
          <p:cNvSpPr txBox="1">
            <a:spLocks noChangeAspect="1" noChangeArrowheads="1"/>
          </p:cNvSpPr>
          <p:nvPr/>
        </p:nvSpPr>
        <p:spPr bwMode="auto">
          <a:xfrm>
            <a:off x="4006939" y="1661195"/>
            <a:ext cx="76174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900" b="1" dirty="0">
                <a:solidFill>
                  <a:srgbClr val="FFFF00"/>
                </a:solidFill>
                <a:latin typeface="微软雅黑" panose="020B0503020204020204" pitchFamily="34" charset="-122"/>
                <a:ea typeface="微软雅黑" panose="020B0503020204020204" pitchFamily="34" charset="-122"/>
              </a:rPr>
              <a:t>物质科学院</a:t>
            </a:r>
            <a:endParaRPr kumimoji="1" lang="en-US" altLang="zh-CN" sz="600" b="1" dirty="0">
              <a:solidFill>
                <a:srgbClr val="FFFF00"/>
              </a:solidFill>
              <a:latin typeface="微软雅黑" panose="020B0503020204020204" pitchFamily="34" charset="-122"/>
              <a:ea typeface="微软雅黑" panose="020B0503020204020204" pitchFamily="34" charset="-122"/>
            </a:endParaRPr>
          </a:p>
        </p:txBody>
      </p:sp>
      <p:sp>
        <p:nvSpPr>
          <p:cNvPr id="299" name="Text Box 188"/>
          <p:cNvSpPr txBox="1">
            <a:spLocks noChangeAspect="1" noChangeArrowheads="1"/>
          </p:cNvSpPr>
          <p:nvPr/>
        </p:nvSpPr>
        <p:spPr bwMode="auto">
          <a:xfrm>
            <a:off x="4690499" y="1661195"/>
            <a:ext cx="5309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900" b="1" dirty="0">
                <a:solidFill>
                  <a:srgbClr val="FFFF00"/>
                </a:solidFill>
                <a:latin typeface="微软雅黑" panose="020B0503020204020204" pitchFamily="34" charset="-122"/>
                <a:ea typeface="微软雅黑" panose="020B0503020204020204" pitchFamily="34" charset="-122"/>
              </a:rPr>
              <a:t>合工大</a:t>
            </a:r>
            <a:endParaRPr kumimoji="1" lang="en-US" altLang="zh-CN" sz="600" b="1" dirty="0">
              <a:solidFill>
                <a:srgbClr val="FFFF00"/>
              </a:solidFill>
              <a:latin typeface="微软雅黑" panose="020B0503020204020204" pitchFamily="34" charset="-122"/>
              <a:ea typeface="微软雅黑" panose="020B0503020204020204" pitchFamily="34" charset="-122"/>
            </a:endParaRPr>
          </a:p>
        </p:txBody>
      </p:sp>
      <p:sp>
        <p:nvSpPr>
          <p:cNvPr id="300" name="Text Box 188"/>
          <p:cNvSpPr txBox="1">
            <a:spLocks noChangeAspect="1" noChangeArrowheads="1"/>
          </p:cNvSpPr>
          <p:nvPr/>
        </p:nvSpPr>
        <p:spPr bwMode="auto">
          <a:xfrm>
            <a:off x="5219645" y="1661195"/>
            <a:ext cx="6463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900" b="1" dirty="0">
                <a:solidFill>
                  <a:srgbClr val="FFFF00"/>
                </a:solidFill>
                <a:latin typeface="微软雅黑" panose="020B0503020204020204" pitchFamily="34" charset="-122"/>
                <a:ea typeface="微软雅黑" panose="020B0503020204020204" pitchFamily="34" charset="-122"/>
              </a:rPr>
              <a:t>安徽大学</a:t>
            </a:r>
            <a:endParaRPr kumimoji="1" lang="en-US" altLang="zh-CN" sz="600" b="1" dirty="0">
              <a:solidFill>
                <a:srgbClr val="FFFF00"/>
              </a:solidFill>
              <a:latin typeface="微软雅黑" panose="020B0503020204020204" pitchFamily="34" charset="-122"/>
              <a:ea typeface="微软雅黑" panose="020B0503020204020204" pitchFamily="34" charset="-122"/>
            </a:endParaRPr>
          </a:p>
        </p:txBody>
      </p:sp>
      <p:sp>
        <p:nvSpPr>
          <p:cNvPr id="307" name="Text Box 188"/>
          <p:cNvSpPr txBox="1">
            <a:spLocks noChangeAspect="1" noChangeArrowheads="1"/>
          </p:cNvSpPr>
          <p:nvPr/>
        </p:nvSpPr>
        <p:spPr bwMode="auto">
          <a:xfrm>
            <a:off x="413945" y="4247647"/>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南京管控中心</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308" name="Text Box 188"/>
          <p:cNvSpPr txBox="1">
            <a:spLocks noChangeAspect="1" noChangeArrowheads="1"/>
          </p:cNvSpPr>
          <p:nvPr/>
        </p:nvSpPr>
        <p:spPr bwMode="auto">
          <a:xfrm>
            <a:off x="2279452" y="3853674"/>
            <a:ext cx="76174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750" b="1" dirty="0">
                <a:solidFill>
                  <a:schemeClr val="bg1"/>
                </a:solidFill>
                <a:latin typeface="微软雅黑" panose="020B0503020204020204" pitchFamily="34" charset="-122"/>
                <a:ea typeface="微软雅黑" panose="020B0503020204020204" pitchFamily="34" charset="-122"/>
              </a:rPr>
              <a:t>合肥主干节点</a:t>
            </a:r>
            <a:endParaRPr kumimoji="1" lang="en-US" altLang="zh-CN" sz="375" b="1" dirty="0">
              <a:solidFill>
                <a:schemeClr val="bg1"/>
              </a:solidFill>
              <a:latin typeface="微软雅黑" panose="020B0503020204020204" pitchFamily="34" charset="-122"/>
              <a:ea typeface="微软雅黑" panose="020B0503020204020204" pitchFamily="34" charset="-122"/>
            </a:endParaRPr>
          </a:p>
        </p:txBody>
      </p:sp>
      <p:sp>
        <p:nvSpPr>
          <p:cNvPr id="309" name="Text Box 188"/>
          <p:cNvSpPr txBox="1">
            <a:spLocks noChangeAspect="1" noChangeArrowheads="1"/>
          </p:cNvSpPr>
          <p:nvPr/>
        </p:nvSpPr>
        <p:spPr bwMode="auto">
          <a:xfrm>
            <a:off x="498583" y="5506579"/>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武汉</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310" name="Text Box 188"/>
          <p:cNvSpPr txBox="1">
            <a:spLocks noChangeAspect="1" noChangeArrowheads="1"/>
          </p:cNvSpPr>
          <p:nvPr/>
        </p:nvSpPr>
        <p:spPr bwMode="auto">
          <a:xfrm>
            <a:off x="1265132" y="5506579"/>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成都</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311" name="Text Box 188"/>
          <p:cNvSpPr txBox="1">
            <a:spLocks noChangeAspect="1" noChangeArrowheads="1"/>
          </p:cNvSpPr>
          <p:nvPr/>
        </p:nvSpPr>
        <p:spPr bwMode="auto">
          <a:xfrm>
            <a:off x="2001994" y="5506579"/>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长春</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312" name="Text Box 188"/>
          <p:cNvSpPr txBox="1">
            <a:spLocks noChangeAspect="1" noChangeArrowheads="1"/>
          </p:cNvSpPr>
          <p:nvPr/>
        </p:nvSpPr>
        <p:spPr bwMode="auto">
          <a:xfrm>
            <a:off x="2776537" y="5506579"/>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苏州</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313" name="Text Box 188"/>
          <p:cNvSpPr txBox="1">
            <a:spLocks noChangeAspect="1" noChangeArrowheads="1"/>
          </p:cNvSpPr>
          <p:nvPr/>
        </p:nvSpPr>
        <p:spPr bwMode="auto">
          <a:xfrm>
            <a:off x="3484006" y="5506579"/>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北京</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314" name="Text Box 188"/>
          <p:cNvSpPr txBox="1">
            <a:spLocks noChangeAspect="1" noChangeArrowheads="1"/>
          </p:cNvSpPr>
          <p:nvPr/>
        </p:nvSpPr>
        <p:spPr bwMode="auto">
          <a:xfrm>
            <a:off x="4233532" y="5506579"/>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上海</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315" name="Text Box 188"/>
          <p:cNvSpPr txBox="1">
            <a:spLocks noChangeAspect="1" noChangeArrowheads="1"/>
          </p:cNvSpPr>
          <p:nvPr/>
        </p:nvSpPr>
        <p:spPr bwMode="auto">
          <a:xfrm>
            <a:off x="4996507" y="5506579"/>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folHlink"/>
                </a:solidFill>
                <a:latin typeface="Times New Roman" panose="02020603050405020304" pitchFamily="18" charset="0"/>
                <a:ea typeface="华文新魏" panose="02010800040101010101" pitchFamily="2" charset="-122"/>
              </a:defRPr>
            </a:lvl1pPr>
            <a:lvl2pPr marL="742950" indent="-285750" eaLnBrk="0" hangingPunct="0">
              <a:defRPr sz="3200">
                <a:solidFill>
                  <a:schemeClr val="folHlink"/>
                </a:solidFill>
                <a:latin typeface="Times New Roman" panose="02020603050405020304" pitchFamily="18" charset="0"/>
                <a:ea typeface="华文新魏" panose="02010800040101010101" pitchFamily="2" charset="-122"/>
              </a:defRPr>
            </a:lvl2pPr>
            <a:lvl3pPr marL="1143000" indent="-228600" eaLnBrk="0" hangingPunct="0">
              <a:defRPr sz="3200">
                <a:solidFill>
                  <a:schemeClr val="folHlink"/>
                </a:solidFill>
                <a:latin typeface="Times New Roman" panose="02020603050405020304" pitchFamily="18" charset="0"/>
                <a:ea typeface="华文新魏" panose="02010800040101010101" pitchFamily="2" charset="-122"/>
              </a:defRPr>
            </a:lvl3pPr>
            <a:lvl4pPr marL="1600200" indent="-228600" eaLnBrk="0" hangingPunct="0">
              <a:defRPr sz="3200">
                <a:solidFill>
                  <a:schemeClr val="folHlink"/>
                </a:solidFill>
                <a:latin typeface="Times New Roman" panose="02020603050405020304" pitchFamily="18" charset="0"/>
                <a:ea typeface="华文新魏" panose="02010800040101010101" pitchFamily="2" charset="-122"/>
              </a:defRPr>
            </a:lvl4pPr>
            <a:lvl5pPr marL="2057400" indent="-228600" eaLnBrk="0" hangingPunct="0">
              <a:defRPr sz="3200">
                <a:solidFill>
                  <a:schemeClr val="folHlink"/>
                </a:solidFill>
                <a:latin typeface="Times New Roman" panose="02020603050405020304" pitchFamily="18" charset="0"/>
                <a:ea typeface="华文新魏" panose="02010800040101010101" pitchFamily="2" charset="-122"/>
              </a:defRPr>
            </a:lvl5pPr>
            <a:lvl6pPr marL="25146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6pPr>
            <a:lvl7pPr marL="29718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7pPr>
            <a:lvl8pPr marL="34290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8pPr>
            <a:lvl9pPr marL="3886200" indent="-228600" algn="just" eaLnBrk="0" fontAlgn="base" hangingPunct="0">
              <a:spcBef>
                <a:spcPct val="0"/>
              </a:spcBef>
              <a:spcAft>
                <a:spcPct val="0"/>
              </a:spcAft>
              <a:defRPr sz="3200">
                <a:solidFill>
                  <a:schemeClr val="folHlink"/>
                </a:solidFill>
                <a:latin typeface="Times New Roman" panose="02020603050405020304" pitchFamily="18" charset="0"/>
                <a:ea typeface="华文新魏" panose="02010800040101010101" pitchFamily="2" charset="-122"/>
              </a:defRPr>
            </a:lvl9pPr>
          </a:lstStyle>
          <a:p>
            <a:pPr algn="l" eaLnBrk="1" hangingPunct="1"/>
            <a:r>
              <a:rPr kumimoji="1" lang="zh-CN" altLang="en-US" sz="1200" b="1" dirty="0">
                <a:solidFill>
                  <a:srgbClr val="FFFF00"/>
                </a:solidFill>
                <a:latin typeface="微软雅黑" panose="020B0503020204020204" pitchFamily="34" charset="-122"/>
                <a:ea typeface="微软雅黑" panose="020B0503020204020204" pitchFamily="34" charset="-122"/>
              </a:rPr>
              <a:t>福州</a:t>
            </a:r>
            <a:endParaRPr kumimoji="1" lang="en-US" altLang="zh-CN" sz="750" b="1" dirty="0">
              <a:solidFill>
                <a:srgbClr val="FFFF00"/>
              </a:solidFill>
              <a:latin typeface="微软雅黑" panose="020B0503020204020204" pitchFamily="34" charset="-122"/>
              <a:ea typeface="微软雅黑" panose="020B0503020204020204" pitchFamily="34" charset="-122"/>
            </a:endParaRPr>
          </a:p>
        </p:txBody>
      </p:sp>
      <p:sp>
        <p:nvSpPr>
          <p:cNvPr id="316" name="文本框 315"/>
          <p:cNvSpPr txBox="1"/>
          <p:nvPr/>
        </p:nvSpPr>
        <p:spPr>
          <a:xfrm>
            <a:off x="4014920" y="3675766"/>
            <a:ext cx="2044665" cy="369332"/>
          </a:xfrm>
          <a:prstGeom prst="rect">
            <a:avLst/>
          </a:prstGeom>
          <a:noFill/>
        </p:spPr>
        <p:txBody>
          <a:bodyPr wrap="square" rtlCol="0">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rPr>
              <a:t>合肥分中心为中心，合肥</a:t>
            </a:r>
            <a:r>
              <a:rPr lang="en-US" altLang="zh-CN" sz="900" dirty="0">
                <a:solidFill>
                  <a:schemeClr val="bg1">
                    <a:lumMod val="65000"/>
                  </a:schemeClr>
                </a:solidFill>
                <a:latin typeface="微软雅黑" panose="020B0503020204020204" pitchFamily="34" charset="-122"/>
                <a:ea typeface="微软雅黑" panose="020B0503020204020204" pitchFamily="34" charset="-122"/>
              </a:rPr>
              <a:t>5</a:t>
            </a:r>
            <a:r>
              <a:rPr lang="zh-CN" altLang="en-US" sz="900" dirty="0">
                <a:solidFill>
                  <a:schemeClr val="bg1">
                    <a:lumMod val="65000"/>
                  </a:schemeClr>
                </a:solidFill>
                <a:latin typeface="微软雅黑" panose="020B0503020204020204" pitchFamily="34" charset="-122"/>
                <a:ea typeface="微软雅黑" panose="020B0503020204020204" pitchFamily="34" charset="-122"/>
              </a:rPr>
              <a:t>个边缘节点、</a:t>
            </a:r>
            <a:r>
              <a:rPr lang="en-US" altLang="zh-CN" sz="900" dirty="0">
                <a:solidFill>
                  <a:schemeClr val="bg1">
                    <a:lumMod val="65000"/>
                  </a:schemeClr>
                </a:solidFill>
                <a:latin typeface="微软雅黑" panose="020B0503020204020204" pitchFamily="34" charset="-122"/>
                <a:ea typeface="微软雅黑" panose="020B0503020204020204" pitchFamily="34" charset="-122"/>
              </a:rPr>
              <a:t>8</a:t>
            </a:r>
            <a:r>
              <a:rPr lang="zh-CN" altLang="en-US" sz="900" dirty="0">
                <a:solidFill>
                  <a:schemeClr val="bg1">
                    <a:lumMod val="65000"/>
                  </a:schemeClr>
                </a:solidFill>
                <a:latin typeface="微软雅黑" panose="020B0503020204020204" pitchFamily="34" charset="-122"/>
                <a:ea typeface="微软雅黑" panose="020B0503020204020204" pitchFamily="34" charset="-122"/>
              </a:rPr>
              <a:t>个外地边缘节点形成星型拓扑</a:t>
            </a:r>
          </a:p>
        </p:txBody>
      </p:sp>
      <p:sp>
        <p:nvSpPr>
          <p:cNvPr id="317" name="object 5">
            <a:extLst>
              <a:ext uri="{FF2B5EF4-FFF2-40B4-BE49-F238E27FC236}">
                <a16:creationId xmlns:a16="http://schemas.microsoft.com/office/drawing/2014/main" id="{7E3EBE96-4B35-4117-90B1-FAE5C35E0033}"/>
              </a:ext>
            </a:extLst>
          </p:cNvPr>
          <p:cNvSpPr/>
          <p:nvPr/>
        </p:nvSpPr>
        <p:spPr>
          <a:xfrm>
            <a:off x="398839" y="1871083"/>
            <a:ext cx="1001507" cy="613549"/>
          </a:xfrm>
          <a:prstGeom prst="rect">
            <a:avLst/>
          </a:prstGeom>
          <a:blipFill>
            <a:blip r:embed="rId15" cstate="print"/>
            <a:stretch>
              <a:fillRect/>
            </a:stretch>
          </a:blipFill>
        </p:spPr>
        <p:txBody>
          <a:bodyPr wrap="square" lIns="0" tIns="0" rIns="0" bIns="0" rtlCol="0"/>
          <a:lstStyle/>
          <a:p>
            <a:endParaRPr sz="900">
              <a:latin typeface="微软雅黑" panose="020B0503020204020204" pitchFamily="34" charset="-122"/>
              <a:ea typeface="微软雅黑" panose="020B0503020204020204" pitchFamily="34" charset="-122"/>
            </a:endParaRPr>
          </a:p>
        </p:txBody>
      </p:sp>
      <p:pic>
        <p:nvPicPr>
          <p:cNvPr id="123" name="图片 122"/>
          <p:cNvPicPr>
            <a:picLocks noChangeAspect="1"/>
          </p:cNvPicPr>
          <p:nvPr/>
        </p:nvPicPr>
        <p:blipFill>
          <a:blip r:embed="rId16">
            <a:clrChange>
              <a:clrFrom>
                <a:srgbClr val="FFFFFF"/>
              </a:clrFrom>
              <a:clrTo>
                <a:srgbClr val="FFFFFF">
                  <a:alpha val="0"/>
                </a:srgbClr>
              </a:clrTo>
            </a:clrChange>
            <a:biLevel thresh="25000"/>
          </a:blip>
          <a:stretch>
            <a:fillRect/>
          </a:stretch>
        </p:blipFill>
        <p:spPr>
          <a:xfrm>
            <a:off x="8012828" y="886085"/>
            <a:ext cx="1120209" cy="1017553"/>
          </a:xfrm>
          <a:prstGeom prst="rect">
            <a:avLst/>
          </a:prstGeom>
        </p:spPr>
      </p:pic>
    </p:spTree>
    <p:extLst>
      <p:ext uri="{BB962C8B-B14F-4D97-AF65-F5344CB8AC3E}">
        <p14:creationId xmlns:p14="http://schemas.microsoft.com/office/powerpoint/2010/main" val="318766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7">
            <a:extLst>
              <a:ext uri="{FF2B5EF4-FFF2-40B4-BE49-F238E27FC236}">
                <a16:creationId xmlns:a16="http://schemas.microsoft.com/office/drawing/2014/main" id="{686BBD9F-176D-5945-8538-34813CF3EB96}"/>
              </a:ext>
            </a:extLst>
          </p:cNvPr>
          <p:cNvSpPr txBox="1"/>
          <p:nvPr/>
        </p:nvSpPr>
        <p:spPr>
          <a:xfrm>
            <a:off x="752298" y="1034473"/>
            <a:ext cx="6283832" cy="461665"/>
          </a:xfrm>
          <a:prstGeom prst="rect">
            <a:avLst/>
          </a:prstGeom>
          <a:noFill/>
          <a:ln>
            <a:noFill/>
          </a:ln>
        </p:spPr>
        <p:txBody>
          <a:bodyPr wrap="square" rtlCol="0">
            <a:spAutoFit/>
          </a:bodyPr>
          <a:lstStyle/>
          <a:p>
            <a:r>
              <a:rPr kumimoji="1" lang="zh-CN" altLang="en-US" sz="2400" dirty="0">
                <a:solidFill>
                  <a:schemeClr val="bg1"/>
                </a:solidFill>
                <a:latin typeface="微软雅黑" panose="020B0503020204020204" pitchFamily="34" charset="-122"/>
                <a:ea typeface="微软雅黑" panose="020B0503020204020204" pitchFamily="34" charset="-122"/>
              </a:rPr>
              <a:t>智能网络试验设施管控平台建设进展</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 y="2017834"/>
            <a:ext cx="8840721" cy="3487616"/>
          </a:xfrm>
          <a:prstGeom prst="rect">
            <a:avLst/>
          </a:prstGeom>
        </p:spPr>
      </p:pic>
    </p:spTree>
    <p:extLst>
      <p:ext uri="{BB962C8B-B14F-4D97-AF65-F5344CB8AC3E}">
        <p14:creationId xmlns:p14="http://schemas.microsoft.com/office/powerpoint/2010/main" val="35188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7">
            <a:extLst>
              <a:ext uri="{FF2B5EF4-FFF2-40B4-BE49-F238E27FC236}">
                <a16:creationId xmlns:a16="http://schemas.microsoft.com/office/drawing/2014/main" id="{686BBD9F-176D-5945-8538-34813CF3EB96}"/>
              </a:ext>
            </a:extLst>
          </p:cNvPr>
          <p:cNvSpPr txBox="1"/>
          <p:nvPr/>
        </p:nvSpPr>
        <p:spPr>
          <a:xfrm>
            <a:off x="752298" y="1034473"/>
            <a:ext cx="6283832" cy="461665"/>
          </a:xfrm>
          <a:prstGeom prst="rect">
            <a:avLst/>
          </a:prstGeom>
          <a:noFill/>
          <a:ln>
            <a:noFill/>
          </a:ln>
        </p:spPr>
        <p:txBody>
          <a:bodyPr wrap="square" rtlCol="0">
            <a:spAutoFit/>
          </a:bodyPr>
          <a:lstStyle/>
          <a:p>
            <a:r>
              <a:rPr kumimoji="1" lang="zh-CN" altLang="en-US" sz="2400" dirty="0">
                <a:solidFill>
                  <a:schemeClr val="bg1"/>
                </a:solidFill>
                <a:latin typeface="微软雅黑" panose="020B0503020204020204" pitchFamily="34" charset="-122"/>
                <a:ea typeface="微软雅黑" panose="020B0503020204020204" pitchFamily="34" charset="-122"/>
              </a:rPr>
              <a:t>智能网络创新试验门户建设进展</a:t>
            </a:r>
          </a:p>
        </p:txBody>
      </p:sp>
      <p:pic>
        <p:nvPicPr>
          <p:cNvPr id="4" name="图片 3"/>
          <p:cNvPicPr>
            <a:picLocks noChangeAspect="1"/>
          </p:cNvPicPr>
          <p:nvPr/>
        </p:nvPicPr>
        <p:blipFill>
          <a:blip r:embed="rId3"/>
          <a:stretch>
            <a:fillRect/>
          </a:stretch>
        </p:blipFill>
        <p:spPr>
          <a:xfrm>
            <a:off x="371062" y="1829737"/>
            <a:ext cx="8280353" cy="3835432"/>
          </a:xfrm>
          <a:prstGeom prst="rect">
            <a:avLst/>
          </a:prstGeom>
        </p:spPr>
      </p:pic>
    </p:spTree>
    <p:extLst>
      <p:ext uri="{BB962C8B-B14F-4D97-AF65-F5344CB8AC3E}">
        <p14:creationId xmlns:p14="http://schemas.microsoft.com/office/powerpoint/2010/main" val="84343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439F8-38F4-4129-8E6A-9531DEF8BD50}"/>
              </a:ext>
            </a:extLst>
          </p:cNvPr>
          <p:cNvSpPr>
            <a:spLocks noGrp="1"/>
          </p:cNvSpPr>
          <p:nvPr>
            <p:ph type="title"/>
          </p:nvPr>
        </p:nvSpPr>
        <p:spPr>
          <a:xfrm>
            <a:off x="395536" y="214313"/>
            <a:ext cx="8548439" cy="910431"/>
          </a:xfrm>
        </p:spPr>
        <p:txBody>
          <a:bodyPr/>
          <a:lstStyle/>
          <a:p>
            <a:r>
              <a:rPr lang="en-US" altLang="zh-CN" dirty="0"/>
              <a:t>IP</a:t>
            </a:r>
            <a:r>
              <a:rPr lang="zh-CN" altLang="en-US" dirty="0"/>
              <a:t>网络在产业应用驱动下的的发展</a:t>
            </a:r>
          </a:p>
        </p:txBody>
      </p:sp>
      <p:pic>
        <p:nvPicPr>
          <p:cNvPr id="6" name="内容占位符 5">
            <a:extLst>
              <a:ext uri="{FF2B5EF4-FFF2-40B4-BE49-F238E27FC236}">
                <a16:creationId xmlns:a16="http://schemas.microsoft.com/office/drawing/2014/main" id="{14B8F159-E6EE-4785-8777-12EF730DD3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924" y="1612887"/>
            <a:ext cx="8944152" cy="4608512"/>
          </a:xfrm>
        </p:spPr>
      </p:pic>
      <p:sp>
        <p:nvSpPr>
          <p:cNvPr id="4" name="灯片编号占位符 3">
            <a:extLst>
              <a:ext uri="{FF2B5EF4-FFF2-40B4-BE49-F238E27FC236}">
                <a16:creationId xmlns:a16="http://schemas.microsoft.com/office/drawing/2014/main" id="{E83F97D3-30CC-4639-8EEF-58444CD164AF}"/>
              </a:ext>
            </a:extLst>
          </p:cNvPr>
          <p:cNvSpPr>
            <a:spLocks noGrp="1"/>
          </p:cNvSpPr>
          <p:nvPr>
            <p:ph type="sldNum" sz="quarter" idx="12"/>
          </p:nvPr>
        </p:nvSpPr>
        <p:spPr/>
        <p:txBody>
          <a:bodyPr/>
          <a:lstStyle/>
          <a:p>
            <a:fld id="{2931E106-F4CF-4DA4-B878-29B4FEFFB9F2}" type="slidenum">
              <a:rPr lang="en-US" altLang="zh-CN" smtClean="0"/>
              <a:pPr/>
              <a:t>28</a:t>
            </a:fld>
            <a:endParaRPr lang="en-US" altLang="zh-CN"/>
          </a:p>
        </p:txBody>
      </p:sp>
    </p:spTree>
    <p:extLst>
      <p:ext uri="{BB962C8B-B14F-4D97-AF65-F5344CB8AC3E}">
        <p14:creationId xmlns:p14="http://schemas.microsoft.com/office/powerpoint/2010/main" val="106598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2B9F371-B695-48A5-ABB5-DAEC54CD90C7}" type="slidenum">
              <a:rPr lang="en-US" altLang="zh-CN"/>
              <a:pPr/>
              <a:t>29</a:t>
            </a:fld>
            <a:endParaRPr lang="en-US" altLang="zh-CN"/>
          </a:p>
        </p:txBody>
      </p:sp>
      <p:sp>
        <p:nvSpPr>
          <p:cNvPr id="64514" name="Rectangle 2"/>
          <p:cNvSpPr>
            <a:spLocks noGrp="1" noChangeArrowheads="1"/>
          </p:cNvSpPr>
          <p:nvPr>
            <p:ph type="title"/>
          </p:nvPr>
        </p:nvSpPr>
        <p:spPr/>
        <p:txBody>
          <a:bodyPr/>
          <a:lstStyle/>
          <a:p>
            <a:r>
              <a:rPr lang="en-US" altLang="zh-CN"/>
              <a:t>Chapter 1  </a:t>
            </a:r>
            <a:r>
              <a:rPr lang="zh-CN" altLang="en-US"/>
              <a:t>概述</a:t>
            </a:r>
          </a:p>
        </p:txBody>
      </p:sp>
      <p:sp>
        <p:nvSpPr>
          <p:cNvPr id="64515" name="Rectangle 3"/>
          <p:cNvSpPr>
            <a:spLocks noGrp="1" noChangeArrowheads="1"/>
          </p:cNvSpPr>
          <p:nvPr>
            <p:ph type="body" idx="1"/>
          </p:nvPr>
        </p:nvSpPr>
        <p:spPr>
          <a:xfrm>
            <a:off x="900113" y="1989138"/>
            <a:ext cx="7772400" cy="4114800"/>
          </a:xfrm>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pPr>
              <a:buClr>
                <a:schemeClr val="hlink"/>
              </a:buClr>
              <a:buFont typeface="Wingdings" pitchFamily="2" charset="2"/>
              <a:buChar char="Ø"/>
            </a:pPr>
            <a:r>
              <a:rPr lang="en-US" altLang="zh-CN" b="1" dirty="0">
                <a:solidFill>
                  <a:schemeClr val="hlink"/>
                </a:solidFill>
              </a:rPr>
              <a:t>1.3 IPv6</a:t>
            </a:r>
            <a:r>
              <a:rPr lang="zh-CN" altLang="en-US" b="1" dirty="0">
                <a:solidFill>
                  <a:schemeClr val="hlink"/>
                </a:solidFill>
              </a:rPr>
              <a:t>发展史</a:t>
            </a:r>
          </a:p>
          <a:p>
            <a:r>
              <a:rPr lang="en-US" altLang="zh-CN" b="1" dirty="0"/>
              <a:t>1.4 </a:t>
            </a:r>
            <a:r>
              <a:rPr lang="zh-CN" altLang="en-US" b="1" dirty="0"/>
              <a:t>网络结构</a:t>
            </a:r>
            <a:endParaRPr lang="en-US" altLang="zh-CN" b="1" dirty="0"/>
          </a:p>
          <a:p>
            <a:r>
              <a:rPr lang="en-US" altLang="zh-CN" b="1" dirty="0"/>
              <a:t>1.5 Internet</a:t>
            </a:r>
            <a:r>
              <a:rPr lang="zh-CN" altLang="en-US" b="1" dirty="0"/>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DA3F07ED-B1AA-4FE3-9269-961A5B7B2CFB}" type="slidenum">
              <a:rPr lang="en-US" altLang="zh-CN"/>
              <a:pPr/>
              <a:t>3</a:t>
            </a:fld>
            <a:endParaRPr lang="en-US" altLang="zh-CN"/>
          </a:p>
        </p:txBody>
      </p:sp>
      <p:sp>
        <p:nvSpPr>
          <p:cNvPr id="141314" name="Rectangle 2"/>
          <p:cNvSpPr>
            <a:spLocks noGrp="1" noChangeArrowheads="1"/>
          </p:cNvSpPr>
          <p:nvPr>
            <p:ph type="title"/>
          </p:nvPr>
        </p:nvSpPr>
        <p:spPr/>
        <p:txBody>
          <a:bodyPr/>
          <a:lstStyle/>
          <a:p>
            <a:r>
              <a:rPr lang="en-US" altLang="zh-CN" dirty="0"/>
              <a:t>References:</a:t>
            </a:r>
            <a:endParaRPr lang="zh-CN" altLang="zh-CN" dirty="0"/>
          </a:p>
        </p:txBody>
      </p:sp>
      <p:sp>
        <p:nvSpPr>
          <p:cNvPr id="141315" name="Rectangle 3"/>
          <p:cNvSpPr>
            <a:spLocks noGrp="1" noChangeArrowheads="1"/>
          </p:cNvSpPr>
          <p:nvPr>
            <p:ph type="body" idx="1"/>
          </p:nvPr>
        </p:nvSpPr>
        <p:spPr>
          <a:xfrm>
            <a:off x="611188" y="1844675"/>
            <a:ext cx="8343900" cy="4287838"/>
          </a:xfrm>
        </p:spPr>
        <p:txBody>
          <a:bodyPr/>
          <a:lstStyle/>
          <a:p>
            <a:r>
              <a:rPr lang="en-US" altLang="zh-CN" sz="2800" dirty="0"/>
              <a:t>1.</a:t>
            </a:r>
            <a:r>
              <a:rPr lang="en-US" altLang="zh-CN" dirty="0"/>
              <a:t> </a:t>
            </a:r>
            <a:r>
              <a:rPr lang="en-US" altLang="zh-CN" sz="2800" dirty="0"/>
              <a:t>  JAMES F.KUROSE,KEITH W.ROSS</a:t>
            </a:r>
            <a:r>
              <a:rPr lang="zh-CN" altLang="en-US" sz="2800" dirty="0"/>
              <a:t>，</a:t>
            </a:r>
            <a:r>
              <a:rPr lang="zh-CN" altLang="en-US" sz="2800" dirty="0">
                <a:latin typeface="Arial"/>
              </a:rPr>
              <a:t>“</a:t>
            </a:r>
            <a:r>
              <a:rPr lang="zh-CN" altLang="en-US" sz="2800" b="1" dirty="0">
                <a:latin typeface="宋体" pitchFamily="2" charset="-122"/>
              </a:rPr>
              <a:t>计算机网络</a:t>
            </a:r>
            <a:r>
              <a:rPr lang="en-US" altLang="zh-CN" sz="2800" b="1" dirty="0">
                <a:latin typeface="宋体" pitchFamily="2" charset="-122"/>
              </a:rPr>
              <a:t>——</a:t>
            </a:r>
            <a:r>
              <a:rPr lang="zh-CN" altLang="en-US" sz="2800" b="1" dirty="0">
                <a:latin typeface="宋体" pitchFamily="2" charset="-122"/>
              </a:rPr>
              <a:t>自顶向下方法</a:t>
            </a:r>
            <a:r>
              <a:rPr lang="zh-CN" altLang="en-US" sz="2800" dirty="0">
                <a:latin typeface="Arial"/>
              </a:rPr>
              <a:t>”</a:t>
            </a:r>
            <a:r>
              <a:rPr lang="zh-CN" altLang="en-US" sz="2800" b="1" dirty="0">
                <a:latin typeface="宋体" pitchFamily="2" charset="-122"/>
              </a:rPr>
              <a:t> （第</a:t>
            </a:r>
            <a:r>
              <a:rPr lang="en-US" altLang="zh-CN" sz="2800" b="1" dirty="0">
                <a:latin typeface="宋体" pitchFamily="2" charset="-122"/>
              </a:rPr>
              <a:t>7</a:t>
            </a:r>
            <a:r>
              <a:rPr lang="zh-CN" altLang="en-US" sz="2800" b="1" dirty="0">
                <a:latin typeface="宋体" pitchFamily="2" charset="-122"/>
              </a:rPr>
              <a:t>版），陈鸣等译，机械</a:t>
            </a:r>
            <a:r>
              <a:rPr lang="zh-CN" altLang="en-US" sz="2800" b="1" dirty="0"/>
              <a:t>工业</a:t>
            </a:r>
            <a:r>
              <a:rPr lang="zh-CN" altLang="en-US" sz="2800" b="1" dirty="0">
                <a:latin typeface="宋体" pitchFamily="2" charset="-122"/>
              </a:rPr>
              <a:t>出版社，</a:t>
            </a:r>
            <a:r>
              <a:rPr lang="en-US" altLang="zh-CN" sz="2800" b="1" dirty="0">
                <a:latin typeface="宋体" pitchFamily="2" charset="-122"/>
              </a:rPr>
              <a:t>2018.6</a:t>
            </a:r>
            <a:endParaRPr lang="en-US" altLang="zh-CN" sz="2800" dirty="0"/>
          </a:p>
          <a:p>
            <a:r>
              <a:rPr lang="en-US" altLang="zh-CN" sz="2800" dirty="0"/>
              <a:t>2. </a:t>
            </a:r>
            <a:r>
              <a:rPr lang="zh-CN" altLang="en-US" sz="2800" b="1" dirty="0"/>
              <a:t>谢希仁，</a:t>
            </a:r>
            <a:r>
              <a:rPr lang="zh-CN" altLang="en-US" sz="2800" b="1" dirty="0">
                <a:latin typeface="Arial"/>
              </a:rPr>
              <a:t>“</a:t>
            </a:r>
            <a:r>
              <a:rPr lang="zh-CN" altLang="en-US" sz="2800" b="1" dirty="0"/>
              <a:t>计算机网络</a:t>
            </a:r>
            <a:r>
              <a:rPr lang="zh-CN" altLang="en-US" sz="2800" b="1" dirty="0">
                <a:latin typeface="Arial"/>
              </a:rPr>
              <a:t>”</a:t>
            </a:r>
            <a:r>
              <a:rPr lang="zh-CN" altLang="en-US" sz="2800" b="1" dirty="0"/>
              <a:t>，</a:t>
            </a:r>
            <a:r>
              <a:rPr lang="zh-CN" altLang="en-US" sz="2800" b="1" dirty="0">
                <a:latin typeface="宋体" pitchFamily="2" charset="-122"/>
              </a:rPr>
              <a:t>（第</a:t>
            </a:r>
            <a:r>
              <a:rPr lang="en-US" altLang="zh-CN" sz="2800" b="1" dirty="0">
                <a:latin typeface="宋体" pitchFamily="2" charset="-122"/>
              </a:rPr>
              <a:t>7</a:t>
            </a:r>
            <a:r>
              <a:rPr lang="zh-CN" altLang="en-US" sz="2800" b="1" dirty="0">
                <a:latin typeface="宋体" pitchFamily="2" charset="-122"/>
              </a:rPr>
              <a:t>版）</a:t>
            </a:r>
            <a:r>
              <a:rPr lang="zh-CN" altLang="en-US" sz="2800" b="1" dirty="0"/>
              <a:t>电子工业出版社，</a:t>
            </a:r>
            <a:r>
              <a:rPr lang="en-US" altLang="zh-CN" sz="2800" dirty="0"/>
              <a:t>2017</a:t>
            </a:r>
          </a:p>
          <a:p>
            <a:r>
              <a:rPr lang="en-US" altLang="zh-CN" sz="2800" dirty="0"/>
              <a:t>3.</a:t>
            </a:r>
            <a:r>
              <a:rPr lang="zh-CN" altLang="en-US" sz="2800" dirty="0"/>
              <a:t>郑老师的</a:t>
            </a:r>
            <a:r>
              <a:rPr lang="en-US" altLang="zh-CN" sz="2800" dirty="0"/>
              <a:t>MOOC</a:t>
            </a:r>
            <a:r>
              <a:rPr lang="zh-CN" altLang="en-US" sz="2800" dirty="0"/>
              <a:t>，</a:t>
            </a:r>
            <a:r>
              <a:rPr lang="en-US" altLang="zh-CN" sz="2800" dirty="0">
                <a:hlinkClick r:id="rId2"/>
              </a:rPr>
              <a:t>https://www.bilibili.com/video/BV1JV411t7ow/</a:t>
            </a:r>
            <a:endParaRPr lang="en-US" altLang="zh-CN" sz="2800" dirty="0"/>
          </a:p>
          <a:p>
            <a:r>
              <a:rPr lang="zh-CN" altLang="en-US" sz="2800" dirty="0"/>
              <a:t>本课件印有华为标记的图片来自华为“</a:t>
            </a:r>
            <a:r>
              <a:rPr lang="zh-CN" altLang="en-US" sz="2800" b="0" i="0" dirty="0">
                <a:solidFill>
                  <a:srgbClr val="333333"/>
                </a:solidFill>
                <a:effectLst/>
                <a:latin typeface="PingFangSC"/>
              </a:rPr>
              <a:t>智能基座产教融合协同育人基地”，特此感谢！</a:t>
            </a:r>
            <a:endParaRPr lang="en-US" altLang="zh-CN"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E3429716-7ED9-40A1-A1F1-D1ABC63B274B}" type="slidenum">
              <a:rPr lang="en-US" altLang="zh-CN"/>
              <a:pPr/>
              <a:t>30</a:t>
            </a:fld>
            <a:endParaRPr lang="en-US" altLang="zh-CN"/>
          </a:p>
        </p:txBody>
      </p:sp>
      <p:sp>
        <p:nvSpPr>
          <p:cNvPr id="79874" name="Rectangle 2"/>
          <p:cNvSpPr>
            <a:spLocks noGrp="1" noChangeArrowheads="1"/>
          </p:cNvSpPr>
          <p:nvPr>
            <p:ph type="title"/>
          </p:nvPr>
        </p:nvSpPr>
        <p:spPr>
          <a:xfrm>
            <a:off x="1150938" y="214313"/>
            <a:ext cx="7793037" cy="928671"/>
          </a:xfrm>
        </p:spPr>
        <p:txBody>
          <a:bodyPr/>
          <a:lstStyle/>
          <a:p>
            <a:r>
              <a:rPr lang="en-US" altLang="zh-CN" dirty="0">
                <a:solidFill>
                  <a:schemeClr val="tx1"/>
                </a:solidFill>
              </a:rPr>
              <a:t>1.3 IPv6</a:t>
            </a:r>
            <a:r>
              <a:rPr lang="zh-CN" altLang="en-US" dirty="0">
                <a:solidFill>
                  <a:schemeClr val="tx1"/>
                </a:solidFill>
              </a:rPr>
              <a:t>发展史</a:t>
            </a:r>
          </a:p>
        </p:txBody>
      </p:sp>
      <p:sp>
        <p:nvSpPr>
          <p:cNvPr id="79875" name="Rectangle 3"/>
          <p:cNvSpPr>
            <a:spLocks noGrp="1" noChangeArrowheads="1"/>
          </p:cNvSpPr>
          <p:nvPr>
            <p:ph type="body" idx="1"/>
          </p:nvPr>
        </p:nvSpPr>
        <p:spPr>
          <a:xfrm>
            <a:off x="0" y="1214422"/>
            <a:ext cx="9144000" cy="5643578"/>
          </a:xfrm>
          <a:solidFill>
            <a:schemeClr val="bg1"/>
          </a:solidFill>
        </p:spPr>
        <p:txBody>
          <a:bodyPr/>
          <a:lstStyle/>
          <a:p>
            <a:r>
              <a:rPr lang="en-US" altLang="zh-CN" sz="2000" b="1" dirty="0"/>
              <a:t>IPv6 is sometimes also called the Next Generation Internet Protocol or </a:t>
            </a:r>
            <a:r>
              <a:rPr lang="en-US" altLang="zh-CN" sz="2000" b="1" dirty="0" err="1"/>
              <a:t>IPng</a:t>
            </a:r>
            <a:r>
              <a:rPr lang="en-US" altLang="zh-CN" sz="2000" b="1" dirty="0"/>
              <a:t>.</a:t>
            </a:r>
          </a:p>
          <a:p>
            <a:r>
              <a:rPr lang="zh-CN" altLang="en-US" sz="2000" b="1" dirty="0"/>
              <a:t>国际：</a:t>
            </a:r>
          </a:p>
          <a:p>
            <a:pPr lvl="1"/>
            <a:r>
              <a:rPr lang="en-US" altLang="zh-CN" sz="1800" b="1" dirty="0"/>
              <a:t>IPv6 was recommended by the </a:t>
            </a:r>
            <a:r>
              <a:rPr lang="en-US" altLang="zh-CN" sz="1800" b="1" dirty="0" err="1"/>
              <a:t>IPng</a:t>
            </a:r>
            <a:r>
              <a:rPr lang="en-US" altLang="zh-CN" sz="1800" b="1" dirty="0"/>
              <a:t> Area Directors of the Internet Engineering Task Force at the Toronto IETF meeting on July 25, 1994 in RFC 1752</a:t>
            </a:r>
          </a:p>
          <a:p>
            <a:pPr lvl="1"/>
            <a:r>
              <a:rPr lang="en-US" altLang="zh-CN" sz="1800" b="1" dirty="0"/>
              <a:t> The core set of IPv6 protocols were made an IETF Draft Standard on August 10, 1998. </a:t>
            </a:r>
            <a:r>
              <a:rPr lang="zh-CN" altLang="en-US" sz="1800" b="1" dirty="0"/>
              <a:t>，</a:t>
            </a:r>
            <a:r>
              <a:rPr lang="en-US" altLang="zh-CN" sz="1800" b="1" dirty="0"/>
              <a:t>RFC2460,</a:t>
            </a:r>
            <a:r>
              <a:rPr lang="en-US" altLang="zh-CN" sz="1800" b="1" dirty="0">
                <a:latin typeface="Arial"/>
              </a:rPr>
              <a:t>“</a:t>
            </a:r>
            <a:r>
              <a:rPr lang="en-US" altLang="zh-CN" sz="1800" b="1" dirty="0"/>
              <a:t>Internet Protocol, Version 6 (IPv6), DEC,1998 Specification </a:t>
            </a:r>
            <a:r>
              <a:rPr lang="en-US" altLang="zh-CN" sz="1800" b="1" dirty="0">
                <a:latin typeface="Arial"/>
              </a:rPr>
              <a:t>”</a:t>
            </a:r>
            <a:endParaRPr lang="en-US" altLang="zh-CN" sz="1800" b="1" dirty="0"/>
          </a:p>
          <a:p>
            <a:pPr lvl="1"/>
            <a:r>
              <a:rPr lang="en-US" altLang="zh-CN" sz="1800" b="1" dirty="0"/>
              <a:t>1996</a:t>
            </a:r>
            <a:r>
              <a:rPr lang="zh-CN" altLang="en-US" sz="1800" b="1" dirty="0"/>
              <a:t>年</a:t>
            </a:r>
            <a:r>
              <a:rPr lang="en-US" altLang="zh-CN" sz="1800" b="1" dirty="0"/>
              <a:t>3</a:t>
            </a:r>
            <a:r>
              <a:rPr lang="zh-CN" altLang="en-US" sz="1800" b="1" dirty="0"/>
              <a:t>月国际</a:t>
            </a:r>
            <a:r>
              <a:rPr lang="en-US" altLang="zh-CN" sz="1800" b="1" dirty="0"/>
              <a:t>IPv6</a:t>
            </a:r>
            <a:r>
              <a:rPr lang="zh-CN" altLang="en-US" sz="1800" b="1" dirty="0"/>
              <a:t>主干网（</a:t>
            </a:r>
            <a:r>
              <a:rPr lang="en-US" altLang="zh-CN" sz="1800" b="1" dirty="0">
                <a:hlinkClick r:id="rId2" action="ppaction://hlinksldjump"/>
              </a:rPr>
              <a:t>6bone</a:t>
            </a:r>
            <a:r>
              <a:rPr lang="en-US" altLang="zh-CN" sz="1800" b="1" dirty="0"/>
              <a:t>)</a:t>
            </a:r>
            <a:r>
              <a:rPr lang="zh-CN" altLang="en-US" sz="1800" b="1" dirty="0"/>
              <a:t>建成</a:t>
            </a:r>
          </a:p>
          <a:p>
            <a:r>
              <a:rPr lang="zh-CN" altLang="en-US" sz="2000" b="1" dirty="0"/>
              <a:t>国内：</a:t>
            </a:r>
          </a:p>
          <a:p>
            <a:pPr lvl="1"/>
            <a:r>
              <a:rPr lang="en-US" altLang="zh-CN" sz="1800" b="1" dirty="0"/>
              <a:t>1998</a:t>
            </a:r>
            <a:r>
              <a:rPr lang="zh-CN" altLang="en-US" sz="1800" b="1" dirty="0"/>
              <a:t>年</a:t>
            </a:r>
            <a:r>
              <a:rPr lang="en-US" altLang="zh-CN" sz="1800" b="1" dirty="0"/>
              <a:t>4</a:t>
            </a:r>
            <a:r>
              <a:rPr lang="zh-CN" altLang="en-US" sz="1800" b="1" dirty="0"/>
              <a:t>月，</a:t>
            </a:r>
            <a:r>
              <a:rPr lang="en-US" altLang="zh-CN" sz="1800" b="1" dirty="0"/>
              <a:t>CERNET</a:t>
            </a:r>
            <a:r>
              <a:rPr lang="zh-CN" altLang="en-US" sz="1800" b="1" dirty="0"/>
              <a:t>正式参加下一代</a:t>
            </a:r>
            <a:r>
              <a:rPr lang="en-US" altLang="zh-CN" sz="1800" b="1" dirty="0"/>
              <a:t>IP</a:t>
            </a:r>
            <a:r>
              <a:rPr lang="zh-CN" altLang="en-US" sz="1800" b="1" dirty="0"/>
              <a:t>协议</a:t>
            </a:r>
            <a:r>
              <a:rPr lang="en-US" altLang="zh-CN" sz="1800" b="1" dirty="0"/>
              <a:t>(IPv6)</a:t>
            </a:r>
            <a:r>
              <a:rPr lang="zh-CN" altLang="en-US" sz="1800" b="1" dirty="0"/>
              <a:t>试验网</a:t>
            </a:r>
            <a:r>
              <a:rPr lang="en-US" altLang="zh-CN" sz="1800" b="1" dirty="0"/>
              <a:t>6BONE</a:t>
            </a:r>
            <a:r>
              <a:rPr lang="zh-CN" altLang="en-US" sz="1800" b="1" dirty="0"/>
              <a:t>。</a:t>
            </a:r>
            <a:r>
              <a:rPr lang="en-US" altLang="zh-CN" sz="1800" b="1" dirty="0"/>
              <a:t>8</a:t>
            </a:r>
            <a:r>
              <a:rPr lang="zh-CN" altLang="en-US" sz="1800" b="1" dirty="0"/>
              <a:t>月国家 </a:t>
            </a:r>
            <a:r>
              <a:rPr lang="en-US" altLang="zh-CN" sz="1800" b="1" dirty="0"/>
              <a:t>863</a:t>
            </a:r>
            <a:r>
              <a:rPr lang="zh-CN" altLang="en-US" sz="1800" b="1" dirty="0"/>
              <a:t>计划启动</a:t>
            </a:r>
            <a:r>
              <a:rPr lang="zh-CN" altLang="en-US" sz="1800" b="1" dirty="0">
                <a:latin typeface="Arial"/>
              </a:rPr>
              <a:t>“</a:t>
            </a:r>
            <a:r>
              <a:rPr lang="en-US" altLang="zh-CN" sz="1800" b="1" dirty="0"/>
              <a:t>IPv6</a:t>
            </a:r>
            <a:r>
              <a:rPr lang="zh-CN" altLang="en-US" sz="1800" b="1" dirty="0"/>
              <a:t>示范系统</a:t>
            </a:r>
            <a:r>
              <a:rPr lang="zh-CN" altLang="en-US" sz="1800" b="1" dirty="0">
                <a:latin typeface="Arial"/>
              </a:rPr>
              <a:t>”</a:t>
            </a:r>
            <a:endParaRPr lang="zh-CN" altLang="en-US" sz="1800" b="1" dirty="0"/>
          </a:p>
          <a:p>
            <a:pPr lvl="1"/>
            <a:r>
              <a:rPr lang="en-US" altLang="zh-CN" sz="1800" b="1" dirty="0"/>
              <a:t>2002</a:t>
            </a:r>
            <a:r>
              <a:rPr lang="zh-CN" altLang="en-US" sz="1800" b="1" dirty="0"/>
              <a:t>年</a:t>
            </a:r>
            <a:r>
              <a:rPr lang="en-US" altLang="zh-CN" sz="1800" b="1" dirty="0"/>
              <a:t>1</a:t>
            </a:r>
            <a:r>
              <a:rPr lang="zh-CN" altLang="en-US" sz="1800" b="1" dirty="0"/>
              <a:t>月</a:t>
            </a:r>
            <a:r>
              <a:rPr lang="en-US" altLang="zh-CN" sz="1800" b="1" dirty="0"/>
              <a:t>,</a:t>
            </a:r>
            <a:r>
              <a:rPr lang="zh-CN" altLang="en-US" sz="1800" b="1" dirty="0"/>
              <a:t>国家启动</a:t>
            </a:r>
            <a:r>
              <a:rPr lang="zh-CN" altLang="en-US" sz="1800" b="1" dirty="0">
                <a:latin typeface="Arial"/>
              </a:rPr>
              <a:t>“</a:t>
            </a:r>
            <a:r>
              <a:rPr lang="zh-CN" altLang="en-US" sz="1800" b="1" dirty="0"/>
              <a:t>下一代互联网中日</a:t>
            </a:r>
            <a:r>
              <a:rPr lang="en-US" altLang="zh-CN" sz="1800" b="1" dirty="0"/>
              <a:t>IPv6</a:t>
            </a:r>
            <a:r>
              <a:rPr lang="zh-CN" altLang="en-US" sz="1800" b="1" dirty="0"/>
              <a:t>合作项目</a:t>
            </a:r>
            <a:r>
              <a:rPr lang="zh-CN" altLang="en-US" sz="1800" b="1" dirty="0">
                <a:latin typeface="Arial"/>
              </a:rPr>
              <a:t>”</a:t>
            </a:r>
            <a:r>
              <a:rPr lang="zh-CN" altLang="en-US" sz="1800" b="1" dirty="0"/>
              <a:t>。 </a:t>
            </a:r>
          </a:p>
          <a:p>
            <a:pPr lvl="1"/>
            <a:r>
              <a:rPr lang="en-US" altLang="zh-CN" sz="1800" b="1" dirty="0"/>
              <a:t>2003</a:t>
            </a:r>
            <a:r>
              <a:rPr lang="zh-CN" altLang="en-US" sz="1800" b="1" dirty="0"/>
              <a:t>年</a:t>
            </a:r>
            <a:r>
              <a:rPr lang="en-US" altLang="zh-CN" sz="1800" b="1" dirty="0"/>
              <a:t>8</a:t>
            </a:r>
            <a:r>
              <a:rPr lang="zh-CN" altLang="en-US" sz="1800" b="1" dirty="0"/>
              <a:t>月，国务院批复同意国家发改委等八部委</a:t>
            </a:r>
            <a:r>
              <a:rPr lang="en-US" altLang="zh-CN" sz="1800" b="1" dirty="0"/>
              <a:t>“</a:t>
            </a:r>
            <a:r>
              <a:rPr lang="zh-CN" altLang="en-US" sz="1800" b="1" dirty="0"/>
              <a:t>关于推动我国下一代互联网发展有关工作的请示</a:t>
            </a:r>
            <a:r>
              <a:rPr lang="en-US" altLang="zh-CN" sz="1800" b="1" dirty="0"/>
              <a:t>”</a:t>
            </a:r>
            <a:r>
              <a:rPr lang="zh-CN" altLang="en-US" sz="1800" b="1" dirty="0"/>
              <a:t>，正式启动</a:t>
            </a:r>
            <a:r>
              <a:rPr lang="en-US" altLang="zh-CN" sz="1800" b="1" dirty="0"/>
              <a:t>“</a:t>
            </a:r>
            <a:r>
              <a:rPr lang="zh-CN" altLang="en-US" sz="1800" b="1" dirty="0"/>
              <a:t>中国下一代互联网示范工程</a:t>
            </a:r>
            <a:r>
              <a:rPr lang="en-US" altLang="zh-CN" sz="1800" b="1" dirty="0"/>
              <a:t>CNGI”</a:t>
            </a:r>
            <a:r>
              <a:rPr lang="zh-CN" altLang="en-US" sz="1800" b="1" dirty="0"/>
              <a:t>。建设目标是在</a:t>
            </a:r>
            <a:r>
              <a:rPr lang="en-US" altLang="zh-CN" sz="1800" b="1" dirty="0"/>
              <a:t>2003</a:t>
            </a:r>
            <a:r>
              <a:rPr lang="zh-CN" altLang="en-US" sz="1800" b="1" dirty="0"/>
              <a:t>年到</a:t>
            </a:r>
            <a:r>
              <a:rPr lang="en-US" altLang="zh-CN" sz="1800" b="1" dirty="0"/>
              <a:t>2005</a:t>
            </a:r>
            <a:r>
              <a:rPr lang="zh-CN" altLang="en-US" sz="1800" b="1" dirty="0"/>
              <a:t>年的时间内，采用</a:t>
            </a:r>
            <a:r>
              <a:rPr lang="en-US" altLang="zh-CN" sz="1800" b="1" dirty="0">
                <a:solidFill>
                  <a:srgbClr val="FF3300"/>
                </a:solidFill>
              </a:rPr>
              <a:t>IPv6</a:t>
            </a:r>
            <a:r>
              <a:rPr lang="zh-CN" altLang="en-US" sz="1800" b="1" dirty="0"/>
              <a:t>技术，完成</a:t>
            </a:r>
            <a:r>
              <a:rPr lang="en-US" altLang="zh-CN" sz="1800" b="1" dirty="0"/>
              <a:t>CNGI</a:t>
            </a:r>
            <a:r>
              <a:rPr lang="zh-CN" altLang="en-US" sz="1800" b="1" dirty="0"/>
              <a:t>主干网（覆盖</a:t>
            </a:r>
            <a:r>
              <a:rPr lang="en-US" altLang="zh-CN" sz="1800" b="1" dirty="0">
                <a:solidFill>
                  <a:srgbClr val="FF3300"/>
                </a:solidFill>
              </a:rPr>
              <a:t>20</a:t>
            </a:r>
            <a:r>
              <a:rPr lang="zh-CN" altLang="en-US" sz="1800" b="1" dirty="0">
                <a:solidFill>
                  <a:srgbClr val="FF3300"/>
                </a:solidFill>
              </a:rPr>
              <a:t>个城市</a:t>
            </a:r>
            <a:r>
              <a:rPr lang="en-US" altLang="zh-CN" sz="1800" b="1" dirty="0">
                <a:solidFill>
                  <a:srgbClr val="FF3300"/>
                </a:solidFill>
              </a:rPr>
              <a:t>30</a:t>
            </a:r>
            <a:r>
              <a:rPr lang="zh-CN" altLang="en-US" sz="1800" b="1" dirty="0">
                <a:solidFill>
                  <a:srgbClr val="FF3300"/>
                </a:solidFill>
              </a:rPr>
              <a:t>个核心节点</a:t>
            </a:r>
            <a:r>
              <a:rPr lang="zh-CN" altLang="en-US" sz="1800" b="1"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48D740E3-8398-4581-932D-A49CFA480267}" type="slidenum">
              <a:rPr lang="en-US" altLang="zh-CN"/>
              <a:pPr/>
              <a:t>31</a:t>
            </a:fld>
            <a:endParaRPr lang="en-US" altLang="zh-CN"/>
          </a:p>
        </p:txBody>
      </p:sp>
      <p:graphicFrame>
        <p:nvGraphicFramePr>
          <p:cNvPr id="81922" name="Object 2"/>
          <p:cNvGraphicFramePr>
            <a:graphicFrameLocks noChangeAspect="1"/>
          </p:cNvGraphicFramePr>
          <p:nvPr/>
        </p:nvGraphicFramePr>
        <p:xfrm>
          <a:off x="0" y="373063"/>
          <a:ext cx="9144000" cy="6484937"/>
        </p:xfrm>
        <a:graphic>
          <a:graphicData uri="http://schemas.openxmlformats.org/presentationml/2006/ole">
            <mc:AlternateContent xmlns:mc="http://schemas.openxmlformats.org/markup-compatibility/2006">
              <mc:Choice xmlns:v="urn:schemas-microsoft-com:vml" Requires="v">
                <p:oleObj spid="_x0000_s81966" name="Presentation" r:id="rId3" imgW="25831800" imgH="19373850" progId="">
                  <p:embed/>
                </p:oleObj>
              </mc:Choice>
              <mc:Fallback>
                <p:oleObj name="Presentation" r:id="rId3" imgW="25831800" imgH="1937385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063"/>
                        <a:ext cx="9144000" cy="648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23" name="AutoShape 3"/>
          <p:cNvSpPr>
            <a:spLocks noChangeAspect="1" noChangeArrowheads="1"/>
          </p:cNvSpPr>
          <p:nvPr/>
        </p:nvSpPr>
        <p:spPr bwMode="auto">
          <a:xfrm>
            <a:off x="1588" y="44450"/>
            <a:ext cx="3057525" cy="1081088"/>
          </a:xfrm>
          <a:prstGeom prst="rect">
            <a:avLst/>
          </a:prstGeom>
          <a:gradFill rotWithShape="0">
            <a:gsLst>
              <a:gs pos="0">
                <a:srgbClr val="5E9EFF"/>
              </a:gs>
              <a:gs pos="39999">
                <a:srgbClr val="85C2FF"/>
              </a:gs>
              <a:gs pos="70000">
                <a:srgbClr val="C4D6EB"/>
              </a:gs>
              <a:gs pos="100000">
                <a:srgbClr val="FFEBFA"/>
              </a:gs>
            </a:gsLst>
            <a:lin ang="5400000" scaled="1"/>
          </a:gradFill>
          <a:ln w="9525">
            <a:noFill/>
            <a:miter lim="800000"/>
            <a:headEnd/>
            <a:tailEnd/>
          </a:ln>
          <a:effectLst>
            <a:outerShdw dist="107763" dir="18900000" algn="ctr" rotWithShape="0">
              <a:srgbClr val="808080"/>
            </a:outerShdw>
          </a:effectLst>
        </p:spPr>
        <p:txBody>
          <a:bodyPr anchor="ctr"/>
          <a:lstStyle/>
          <a:p>
            <a:r>
              <a:rPr lang="en-US" altLang="zh-CN" sz="3600" b="1" i="1">
                <a:solidFill>
                  <a:schemeClr val="tx2"/>
                </a:solidFill>
              </a:rPr>
              <a:t>CERNET2 </a:t>
            </a:r>
            <a:br>
              <a:rPr lang="en-US" altLang="zh-CN" sz="3600" b="1" i="1">
                <a:solidFill>
                  <a:schemeClr val="tx2"/>
                </a:solidFill>
              </a:rPr>
            </a:br>
            <a:r>
              <a:rPr lang="zh-CN" altLang="en-US" sz="3600" b="1" i="1">
                <a:solidFill>
                  <a:schemeClr val="tx2"/>
                </a:solidFill>
              </a:rPr>
              <a:t>拓扑结构</a:t>
            </a:r>
          </a:p>
        </p:txBody>
      </p:sp>
      <p:sp>
        <p:nvSpPr>
          <p:cNvPr id="81924" name="AutoShape 4"/>
          <p:cNvSpPr>
            <a:spLocks noChangeArrowheads="1"/>
          </p:cNvSpPr>
          <p:nvPr/>
        </p:nvSpPr>
        <p:spPr bwMode="auto">
          <a:xfrm>
            <a:off x="4211638" y="4652963"/>
            <a:ext cx="1871662" cy="504825"/>
          </a:xfrm>
          <a:prstGeom prst="wedgeRoundRectCallout">
            <a:avLst>
              <a:gd name="adj1" fmla="val -17940"/>
              <a:gd name="adj2" fmla="val -184907"/>
              <a:gd name="adj3" fmla="val 16667"/>
            </a:avLst>
          </a:prstGeom>
          <a:noFill/>
          <a:ln w="9525">
            <a:solidFill>
              <a:schemeClr val="tx1"/>
            </a:solidFill>
            <a:miter lim="800000"/>
            <a:headEnd/>
            <a:tailEnd/>
          </a:ln>
          <a:effectLst/>
        </p:spPr>
        <p:txBody>
          <a:bodyPr anchor="ctr"/>
          <a:lstStyle/>
          <a:p>
            <a:pPr algn="ctr"/>
            <a:r>
              <a:rPr kumimoji="1" lang="en-US" altLang="zh-CN" sz="1600" b="1">
                <a:solidFill>
                  <a:schemeClr val="tx2"/>
                </a:solidFill>
                <a:latin typeface="Times New Roman" pitchFamily="18" charset="0"/>
              </a:rPr>
              <a:t>10Gb/s</a:t>
            </a:r>
            <a:r>
              <a:rPr kumimoji="1" lang="zh-CN" altLang="en-US" sz="1600" b="1">
                <a:solidFill>
                  <a:schemeClr val="tx2"/>
                </a:solidFill>
                <a:latin typeface="Times New Roman" pitchFamily="18" charset="0"/>
              </a:rPr>
              <a:t>传输速率</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857232"/>
            <a:ext cx="1428760" cy="4929222"/>
          </a:xfrm>
        </p:spPr>
        <p:txBody>
          <a:bodyPr/>
          <a:lstStyle/>
          <a:p>
            <a:pPr algn="ctr"/>
            <a:r>
              <a:rPr lang="zh-CN" altLang="en-US" dirty="0"/>
              <a:t>中国</a:t>
            </a:r>
            <a:r>
              <a:rPr lang="en-US" altLang="zh-CN" dirty="0"/>
              <a:t>IPv4</a:t>
            </a:r>
            <a:r>
              <a:rPr lang="zh-CN" altLang="en-US" dirty="0"/>
              <a:t>地址</a:t>
            </a:r>
            <a:br>
              <a:rPr lang="en-US" altLang="zh-CN" dirty="0"/>
            </a:br>
            <a:r>
              <a:rPr lang="zh-CN" altLang="en-US" dirty="0"/>
              <a:t>与</a:t>
            </a:r>
            <a:br>
              <a:rPr lang="en-US" altLang="zh-CN" dirty="0"/>
            </a:br>
            <a:r>
              <a:rPr lang="en-US" altLang="zh-CN" dirty="0"/>
              <a:t>IPv6</a:t>
            </a:r>
            <a:r>
              <a:rPr lang="zh-CN" altLang="en-US" dirty="0"/>
              <a:t>地址数量</a:t>
            </a:r>
          </a:p>
        </p:txBody>
      </p:sp>
      <p:sp>
        <p:nvSpPr>
          <p:cNvPr id="4" name="灯片编号占位符 3"/>
          <p:cNvSpPr>
            <a:spLocks noGrp="1"/>
          </p:cNvSpPr>
          <p:nvPr>
            <p:ph type="sldNum" sz="quarter" idx="12"/>
          </p:nvPr>
        </p:nvSpPr>
        <p:spPr/>
        <p:txBody>
          <a:bodyPr/>
          <a:lstStyle/>
          <a:p>
            <a:fld id="{2931E106-F4CF-4DA4-B878-29B4FEFFB9F2}" type="slidenum">
              <a:rPr lang="en-US" altLang="zh-CN" smtClean="0"/>
              <a:pPr/>
              <a:t>32</a:t>
            </a:fld>
            <a:endParaRPr lang="en-US" altLang="zh-CN"/>
          </a:p>
        </p:txBody>
      </p:sp>
      <p:pic>
        <p:nvPicPr>
          <p:cNvPr id="142338" name="Picture 2"/>
          <p:cNvPicPr>
            <a:picLocks noGrp="1" noChangeAspect="1" noChangeArrowheads="1"/>
          </p:cNvPicPr>
          <p:nvPr>
            <p:ph idx="1"/>
          </p:nvPr>
        </p:nvPicPr>
        <p:blipFill>
          <a:blip r:embed="rId3" cstate="print"/>
          <a:srcRect/>
          <a:stretch>
            <a:fillRect/>
          </a:stretch>
        </p:blipFill>
        <p:spPr bwMode="auto">
          <a:xfrm>
            <a:off x="2627784" y="3356992"/>
            <a:ext cx="6048672" cy="3344887"/>
          </a:xfrm>
          <a:prstGeom prst="rect">
            <a:avLst/>
          </a:prstGeom>
          <a:noFill/>
          <a:ln w="9525">
            <a:noFill/>
            <a:miter lim="800000"/>
            <a:headEnd/>
            <a:tailEnd/>
          </a:ln>
        </p:spPr>
      </p:pic>
      <p:pic>
        <p:nvPicPr>
          <p:cNvPr id="142339" name="Picture 3"/>
          <p:cNvPicPr>
            <a:picLocks noChangeAspect="1" noChangeArrowheads="1"/>
          </p:cNvPicPr>
          <p:nvPr/>
        </p:nvPicPr>
        <p:blipFill>
          <a:blip r:embed="rId4" cstate="print"/>
          <a:srcRect/>
          <a:stretch>
            <a:fillRect/>
          </a:stretch>
        </p:blipFill>
        <p:spPr bwMode="auto">
          <a:xfrm>
            <a:off x="2771800" y="260648"/>
            <a:ext cx="5868938" cy="338437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94A6107-E350-432E-9605-E0108C6D9B98}" type="slidenum">
              <a:rPr lang="en-US" altLang="zh-CN"/>
              <a:pPr/>
              <a:t>33</a:t>
            </a:fld>
            <a:endParaRPr lang="en-US" altLang="zh-CN"/>
          </a:p>
        </p:txBody>
      </p:sp>
      <p:sp>
        <p:nvSpPr>
          <p:cNvPr id="78850" name="Rectangle 2"/>
          <p:cNvSpPr>
            <a:spLocks noGrp="1" noChangeArrowheads="1"/>
          </p:cNvSpPr>
          <p:nvPr>
            <p:ph type="title"/>
          </p:nvPr>
        </p:nvSpPr>
        <p:spPr/>
        <p:txBody>
          <a:bodyPr/>
          <a:lstStyle/>
          <a:p>
            <a:r>
              <a:rPr lang="en-US" altLang="zh-CN" b="1" dirty="0"/>
              <a:t>Chapter 1  </a:t>
            </a:r>
            <a:r>
              <a:rPr lang="zh-CN" altLang="en-US" b="1" dirty="0"/>
              <a:t>概述</a:t>
            </a:r>
          </a:p>
        </p:txBody>
      </p:sp>
      <p:sp>
        <p:nvSpPr>
          <p:cNvPr id="78851" name="Rectangle 3"/>
          <p:cNvSpPr>
            <a:spLocks noGrp="1" noChangeArrowheads="1"/>
          </p:cNvSpPr>
          <p:nvPr>
            <p:ph type="body" idx="1"/>
          </p:nvPr>
        </p:nvSpPr>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p>
          <a:p>
            <a:pPr>
              <a:buFont typeface="Wingdings" panose="05000000000000000000" pitchFamily="2" charset="2"/>
              <a:buChar char="Ø"/>
            </a:pPr>
            <a:r>
              <a:rPr lang="en-US" altLang="zh-CN" b="1" dirty="0">
                <a:solidFill>
                  <a:srgbClr val="FF0000"/>
                </a:solidFill>
              </a:rPr>
              <a:t>1.4 </a:t>
            </a:r>
            <a:r>
              <a:rPr lang="zh-CN" altLang="en-US" b="1" dirty="0">
                <a:solidFill>
                  <a:srgbClr val="FF0000"/>
                </a:solidFill>
              </a:rPr>
              <a:t>网络结构</a:t>
            </a:r>
            <a:endParaRPr lang="en-US" altLang="zh-CN" b="1" dirty="0">
              <a:solidFill>
                <a:srgbClr val="FF0000"/>
              </a:solidFill>
            </a:endParaRPr>
          </a:p>
          <a:p>
            <a:r>
              <a:rPr lang="en-US" altLang="zh-CN" b="1" dirty="0"/>
              <a:t>1.5 Internet</a:t>
            </a:r>
            <a:r>
              <a:rPr lang="zh-CN" altLang="en-US" b="1" dirty="0"/>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extLst>
      <p:ext uri="{BB962C8B-B14F-4D97-AF65-F5344CB8AC3E}">
        <p14:creationId xmlns:p14="http://schemas.microsoft.com/office/powerpoint/2010/main" val="4124334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248ED563-830D-413E-BB13-BDE209971DF8}" type="slidenum">
              <a:rPr lang="en-US" altLang="zh-CN"/>
              <a:pPr/>
              <a:t>34</a:t>
            </a:fld>
            <a:endParaRPr lang="en-US" altLang="zh-CN"/>
          </a:p>
        </p:txBody>
      </p:sp>
      <p:sp>
        <p:nvSpPr>
          <p:cNvPr id="40966" name="Rectangle 6"/>
          <p:cNvSpPr>
            <a:spLocks noGrp="1" noChangeArrowheads="1"/>
          </p:cNvSpPr>
          <p:nvPr>
            <p:ph type="title"/>
          </p:nvPr>
        </p:nvSpPr>
        <p:spPr/>
        <p:txBody>
          <a:bodyPr/>
          <a:lstStyle/>
          <a:p>
            <a:r>
              <a:rPr lang="en-US" altLang="zh-CN" b="1"/>
              <a:t>Cernet</a:t>
            </a:r>
            <a:r>
              <a:rPr lang="zh-CN" altLang="en-US" b="1"/>
              <a:t>的网络结构</a:t>
            </a:r>
          </a:p>
        </p:txBody>
      </p:sp>
      <p:sp>
        <p:nvSpPr>
          <p:cNvPr id="40964"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pic>
        <p:nvPicPr>
          <p:cNvPr id="40965" name="Picture 5" descr="cernet"/>
          <p:cNvPicPr>
            <a:picLocks noGrp="1" noChangeAspect="1" noChangeArrowheads="1"/>
          </p:cNvPicPr>
          <p:nvPr>
            <p:ph idx="1"/>
          </p:nvPr>
        </p:nvPicPr>
        <p:blipFill>
          <a:blip r:embed="rId3" cstate="print"/>
          <a:srcRect/>
          <a:stretch>
            <a:fillRect/>
          </a:stretch>
        </p:blipFill>
        <p:spPr>
          <a:xfrm>
            <a:off x="1979613" y="2260600"/>
            <a:ext cx="5976937" cy="3509963"/>
          </a:xfrm>
          <a:noFill/>
          <a:ln/>
        </p:spPr>
      </p:pic>
    </p:spTree>
    <p:extLst>
      <p:ext uri="{BB962C8B-B14F-4D97-AF65-F5344CB8AC3E}">
        <p14:creationId xmlns:p14="http://schemas.microsoft.com/office/powerpoint/2010/main" val="2765613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6DAC06BC-8615-4709-A280-0E485A7F96D5}" type="slidenum">
              <a:rPr lang="en-US" altLang="zh-CN"/>
              <a:pPr/>
              <a:t>35</a:t>
            </a:fld>
            <a:endParaRPr lang="en-US" altLang="zh-CN"/>
          </a:p>
        </p:txBody>
      </p:sp>
      <p:sp>
        <p:nvSpPr>
          <p:cNvPr id="46086" name="Rectangle 6"/>
          <p:cNvSpPr>
            <a:spLocks noGrp="1" noChangeArrowheads="1"/>
          </p:cNvSpPr>
          <p:nvPr>
            <p:ph type="title"/>
          </p:nvPr>
        </p:nvSpPr>
        <p:spPr/>
        <p:txBody>
          <a:bodyPr/>
          <a:lstStyle/>
          <a:p>
            <a:r>
              <a:rPr lang="en-US" altLang="zh-CN" b="1"/>
              <a:t>CERNET</a:t>
            </a:r>
            <a:r>
              <a:rPr lang="zh-CN" altLang="en-US" b="1"/>
              <a:t>拓扑结构</a:t>
            </a:r>
          </a:p>
        </p:txBody>
      </p:sp>
      <p:sp>
        <p:nvSpPr>
          <p:cNvPr id="46084"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pic>
        <p:nvPicPr>
          <p:cNvPr id="46085" name="Picture 5" descr="cernetmap"/>
          <p:cNvPicPr>
            <a:picLocks noGrp="1" noChangeAspect="1" noChangeArrowheads="1"/>
          </p:cNvPicPr>
          <p:nvPr>
            <p:ph idx="1"/>
          </p:nvPr>
        </p:nvPicPr>
        <p:blipFill>
          <a:blip r:embed="rId2" cstate="print"/>
          <a:srcRect/>
          <a:stretch>
            <a:fillRect/>
          </a:stretch>
        </p:blipFill>
        <p:spPr>
          <a:xfrm>
            <a:off x="611188" y="1739900"/>
            <a:ext cx="8208962" cy="4938713"/>
          </a:xfrm>
          <a:noFill/>
          <a:ln/>
        </p:spPr>
      </p:pic>
    </p:spTree>
    <p:extLst>
      <p:ext uri="{BB962C8B-B14F-4D97-AF65-F5344CB8AC3E}">
        <p14:creationId xmlns:p14="http://schemas.microsoft.com/office/powerpoint/2010/main" val="2786542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69436A80-EF10-4CB8-A5FB-A00F7A3E46FE}" type="slidenum">
              <a:rPr lang="en-US" altLang="zh-CN"/>
              <a:pPr/>
              <a:t>36</a:t>
            </a:fld>
            <a:endParaRPr lang="en-US" altLang="zh-CN"/>
          </a:p>
        </p:txBody>
      </p:sp>
      <p:sp>
        <p:nvSpPr>
          <p:cNvPr id="128002" name="Rectangle 2"/>
          <p:cNvSpPr>
            <a:spLocks noGrp="1" noChangeArrowheads="1"/>
          </p:cNvSpPr>
          <p:nvPr>
            <p:ph type="title"/>
          </p:nvPr>
        </p:nvSpPr>
        <p:spPr>
          <a:xfrm>
            <a:off x="827088" y="260350"/>
            <a:ext cx="7273304" cy="1169988"/>
          </a:xfrm>
        </p:spPr>
        <p:txBody>
          <a:bodyPr/>
          <a:lstStyle/>
          <a:p>
            <a:pPr algn="ctr"/>
            <a:r>
              <a:rPr lang="en-US" altLang="zh-CN" sz="4800" b="1" dirty="0">
                <a:latin typeface="宋体" pitchFamily="2" charset="-122"/>
              </a:rPr>
              <a:t>CERNET2</a:t>
            </a:r>
            <a:r>
              <a:rPr lang="en-US" altLang="zh-CN" sz="4800" b="1" dirty="0">
                <a:latin typeface="Arial"/>
              </a:rPr>
              <a:t>“</a:t>
            </a:r>
            <a:r>
              <a:rPr lang="zh-CN" altLang="en-US" sz="4800" b="1" dirty="0">
                <a:latin typeface="宋体" pitchFamily="2" charset="-122"/>
              </a:rPr>
              <a:t>十五</a:t>
            </a:r>
            <a:r>
              <a:rPr lang="zh-CN" altLang="en-US" sz="4800" b="1" dirty="0">
                <a:latin typeface="Arial"/>
              </a:rPr>
              <a:t>”</a:t>
            </a:r>
            <a:r>
              <a:rPr lang="zh-CN" altLang="en-US" sz="4800" b="1" dirty="0">
                <a:latin typeface="宋体" pitchFamily="2" charset="-122"/>
              </a:rPr>
              <a:t>建设规划</a:t>
            </a:r>
          </a:p>
        </p:txBody>
      </p:sp>
      <p:sp>
        <p:nvSpPr>
          <p:cNvPr id="128004" name="Rectangle 4"/>
          <p:cNvSpPr>
            <a:spLocks noChangeArrowheads="1"/>
          </p:cNvSpPr>
          <p:nvPr/>
        </p:nvSpPr>
        <p:spPr bwMode="auto">
          <a:xfrm>
            <a:off x="2338388" y="1628775"/>
            <a:ext cx="9144000" cy="0"/>
          </a:xfrm>
          <a:prstGeom prst="rect">
            <a:avLst/>
          </a:prstGeom>
          <a:noFill/>
          <a:ln w="9525">
            <a:noFill/>
            <a:miter lim="800000"/>
            <a:headEnd/>
            <a:tailEnd/>
          </a:ln>
          <a:effectLst/>
        </p:spPr>
        <p:txBody>
          <a:bodyPr lIns="92075" tIns="46038" rIns="92075" bIns="46038">
            <a:spAutoFit/>
          </a:bodyPr>
          <a:lstStyle/>
          <a:p>
            <a:endParaRPr lang="zh-CN" altLang="en-US"/>
          </a:p>
        </p:txBody>
      </p:sp>
      <p:pic>
        <p:nvPicPr>
          <p:cNvPr id="128005" name="Picture 5"/>
          <p:cNvPicPr>
            <a:picLocks noChangeAspect="1" noChangeArrowheads="1"/>
          </p:cNvPicPr>
          <p:nvPr/>
        </p:nvPicPr>
        <p:blipFill>
          <a:blip r:embed="rId2" cstate="print"/>
          <a:srcRect/>
          <a:stretch>
            <a:fillRect/>
          </a:stretch>
        </p:blipFill>
        <p:spPr bwMode="auto">
          <a:xfrm>
            <a:off x="323850" y="1628775"/>
            <a:ext cx="8640763" cy="5154613"/>
          </a:xfrm>
          <a:prstGeom prst="rect">
            <a:avLst/>
          </a:prstGeom>
          <a:noFill/>
        </p:spPr>
      </p:pic>
      <p:sp>
        <p:nvSpPr>
          <p:cNvPr id="128006" name="Rectangle 6"/>
          <p:cNvSpPr>
            <a:spLocks noGrp="1" noChangeArrowheads="1"/>
          </p:cNvSpPr>
          <p:nvPr>
            <p:ph type="body" idx="1"/>
          </p:nvPr>
        </p:nvSpPr>
        <p:spPr>
          <a:xfrm>
            <a:off x="468313" y="2017713"/>
            <a:ext cx="5759450" cy="1627187"/>
          </a:xfrm>
        </p:spPr>
        <p:txBody>
          <a:bodyPr/>
          <a:lstStyle/>
          <a:p>
            <a:endParaRPr lang="zh-CN" altLang="zh-CN"/>
          </a:p>
        </p:txBody>
      </p:sp>
    </p:spTree>
    <p:extLst>
      <p:ext uri="{BB962C8B-B14F-4D97-AF65-F5344CB8AC3E}">
        <p14:creationId xmlns:p14="http://schemas.microsoft.com/office/powerpoint/2010/main" val="2684692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02AFEDD5-C10F-4736-AE93-EABF1CC8A24F}" type="slidenum">
              <a:rPr lang="en-US" altLang="zh-CN"/>
              <a:pPr/>
              <a:t>37</a:t>
            </a:fld>
            <a:endParaRPr lang="en-US" altLang="zh-CN"/>
          </a:p>
        </p:txBody>
      </p:sp>
      <p:sp>
        <p:nvSpPr>
          <p:cNvPr id="129026" name="Rectangle 2"/>
          <p:cNvSpPr>
            <a:spLocks noGrp="1" noChangeArrowheads="1"/>
          </p:cNvSpPr>
          <p:nvPr>
            <p:ph type="title"/>
          </p:nvPr>
        </p:nvSpPr>
        <p:spPr/>
        <p:txBody>
          <a:bodyPr/>
          <a:lstStyle/>
          <a:p>
            <a:endParaRPr lang="zh-CN" altLang="zh-CN"/>
          </a:p>
        </p:txBody>
      </p:sp>
      <p:sp>
        <p:nvSpPr>
          <p:cNvPr id="129027" name="Rectangle 3"/>
          <p:cNvSpPr>
            <a:spLocks noGrp="1" noChangeArrowheads="1"/>
          </p:cNvSpPr>
          <p:nvPr>
            <p:ph type="body" idx="1"/>
          </p:nvPr>
        </p:nvSpPr>
        <p:spPr/>
        <p:txBody>
          <a:bodyPr/>
          <a:lstStyle/>
          <a:p>
            <a:endParaRPr lang="zh-CN" altLang="zh-CN" dirty="0"/>
          </a:p>
        </p:txBody>
      </p:sp>
      <p:pic>
        <p:nvPicPr>
          <p:cNvPr id="3" name="图片 2">
            <a:extLst>
              <a:ext uri="{FF2B5EF4-FFF2-40B4-BE49-F238E27FC236}">
                <a16:creationId xmlns:a16="http://schemas.microsoft.com/office/drawing/2014/main" id="{1FD5786E-0F90-43DB-AC8C-0608240A7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5" y="214313"/>
            <a:ext cx="9080112" cy="6486525"/>
          </a:xfrm>
          <a:prstGeom prst="rect">
            <a:avLst/>
          </a:prstGeom>
        </p:spPr>
      </p:pic>
    </p:spTree>
    <p:extLst>
      <p:ext uri="{BB962C8B-B14F-4D97-AF65-F5344CB8AC3E}">
        <p14:creationId xmlns:p14="http://schemas.microsoft.com/office/powerpoint/2010/main" val="285559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840CEDB1-C95C-495C-B2F9-933D807A65AC}" type="slidenum">
              <a:rPr lang="en-US" altLang="zh-CN"/>
              <a:pPr/>
              <a:t>38</a:t>
            </a:fld>
            <a:endParaRPr lang="en-US" altLang="zh-CN"/>
          </a:p>
        </p:txBody>
      </p:sp>
      <p:sp>
        <p:nvSpPr>
          <p:cNvPr id="120834" name="Rectangle 2"/>
          <p:cNvSpPr>
            <a:spLocks noGrp="1" noChangeArrowheads="1"/>
          </p:cNvSpPr>
          <p:nvPr>
            <p:ph type="title"/>
          </p:nvPr>
        </p:nvSpPr>
        <p:spPr/>
        <p:txBody>
          <a:bodyPr/>
          <a:lstStyle/>
          <a:p>
            <a:r>
              <a:rPr lang="en-US" altLang="zh-CN"/>
              <a:t>1994</a:t>
            </a:r>
            <a:r>
              <a:rPr lang="zh-CN" altLang="en-US"/>
              <a:t>年主干结构</a:t>
            </a:r>
          </a:p>
        </p:txBody>
      </p:sp>
      <p:pic>
        <p:nvPicPr>
          <p:cNvPr id="120835" name="Picture 3" descr="图片1"/>
          <p:cNvPicPr>
            <a:picLocks noChangeAspect="1" noChangeArrowheads="1"/>
          </p:cNvPicPr>
          <p:nvPr/>
        </p:nvPicPr>
        <p:blipFill>
          <a:blip r:embed="rId3" cstate="print"/>
          <a:srcRect/>
          <a:stretch>
            <a:fillRect/>
          </a:stretch>
        </p:blipFill>
        <p:spPr bwMode="auto">
          <a:xfrm>
            <a:off x="0" y="0"/>
            <a:ext cx="9163050" cy="6877050"/>
          </a:xfrm>
          <a:prstGeom prst="rect">
            <a:avLst/>
          </a:prstGeom>
          <a:noFill/>
        </p:spPr>
      </p:pic>
      <p:sp>
        <p:nvSpPr>
          <p:cNvPr id="120836" name="Text Box 4"/>
          <p:cNvSpPr txBox="1">
            <a:spLocks noChangeArrowheads="1"/>
          </p:cNvSpPr>
          <p:nvPr/>
        </p:nvSpPr>
        <p:spPr bwMode="auto">
          <a:xfrm>
            <a:off x="0" y="0"/>
            <a:ext cx="3960813" cy="822325"/>
          </a:xfrm>
          <a:prstGeom prst="rect">
            <a:avLst/>
          </a:prstGeom>
          <a:solidFill>
            <a:srgbClr val="0000FF"/>
          </a:solidFill>
          <a:ln w="9525">
            <a:noFill/>
            <a:miter lim="800000"/>
            <a:headEnd/>
            <a:tailEnd/>
          </a:ln>
          <a:effectLst/>
        </p:spPr>
        <p:txBody>
          <a:bodyPr>
            <a:spAutoFit/>
          </a:bodyPr>
          <a:lstStyle/>
          <a:p>
            <a:r>
              <a:rPr kumimoji="1" lang="en-US" altLang="zh-CN" sz="2400">
                <a:solidFill>
                  <a:srgbClr val="FDFD77"/>
                </a:solidFill>
                <a:latin typeface="Times New Roman" pitchFamily="18" charset="0"/>
              </a:rPr>
              <a:t>FDDI </a:t>
            </a:r>
            <a:r>
              <a:rPr kumimoji="1" lang="zh-CN" altLang="en-US" sz="2400">
                <a:solidFill>
                  <a:srgbClr val="FDFD77"/>
                </a:solidFill>
                <a:latin typeface="Times New Roman" pitchFamily="18" charset="0"/>
              </a:rPr>
              <a:t>主干，</a:t>
            </a:r>
            <a:r>
              <a:rPr kumimoji="1" lang="en-US" altLang="zh-CN" sz="2400">
                <a:solidFill>
                  <a:srgbClr val="FDFD77"/>
                </a:solidFill>
                <a:latin typeface="Times New Roman" pitchFamily="18" charset="0"/>
              </a:rPr>
              <a:t>24</a:t>
            </a:r>
            <a:r>
              <a:rPr kumimoji="1" lang="zh-CN" altLang="en-US" sz="2400">
                <a:solidFill>
                  <a:srgbClr val="FDFD77"/>
                </a:solidFill>
                <a:latin typeface="Times New Roman" pitchFamily="18" charset="0"/>
              </a:rPr>
              <a:t>个</a:t>
            </a:r>
            <a:r>
              <a:rPr kumimoji="1" lang="en-US" altLang="zh-CN" sz="2400">
                <a:solidFill>
                  <a:srgbClr val="FDFD77"/>
                </a:solidFill>
                <a:latin typeface="Times New Roman" pitchFamily="18" charset="0"/>
              </a:rPr>
              <a:t>10M</a:t>
            </a:r>
            <a:r>
              <a:rPr kumimoji="1" lang="zh-CN" altLang="en-US" sz="2400">
                <a:solidFill>
                  <a:srgbClr val="FDFD77"/>
                </a:solidFill>
                <a:latin typeface="Times New Roman" pitchFamily="18" charset="0"/>
              </a:rPr>
              <a:t>子网，运行</a:t>
            </a:r>
            <a:r>
              <a:rPr kumimoji="1" lang="en-US" altLang="zh-CN" sz="2400">
                <a:solidFill>
                  <a:srgbClr val="FDFD77"/>
                </a:solidFill>
                <a:latin typeface="Times New Roman" pitchFamily="18" charset="0"/>
              </a:rPr>
              <a:t>IP</a:t>
            </a:r>
            <a:r>
              <a:rPr kumimoji="1" lang="zh-CN" altLang="en-US" sz="2400">
                <a:solidFill>
                  <a:srgbClr val="FDFD77"/>
                </a:solidFill>
                <a:latin typeface="Times New Roman" pitchFamily="18" charset="0"/>
              </a:rPr>
              <a:t>、</a:t>
            </a:r>
            <a:r>
              <a:rPr kumimoji="1" lang="en-US" altLang="zh-CN" sz="2400">
                <a:solidFill>
                  <a:srgbClr val="FDFD77"/>
                </a:solidFill>
                <a:latin typeface="Times New Roman" pitchFamily="18" charset="0"/>
              </a:rPr>
              <a:t>IPX</a:t>
            </a:r>
            <a:r>
              <a:rPr kumimoji="1" lang="zh-CN" altLang="en-US" sz="2400">
                <a:solidFill>
                  <a:srgbClr val="FDFD77"/>
                </a:solidFill>
                <a:latin typeface="Times New Roman" pitchFamily="18" charset="0"/>
              </a:rPr>
              <a:t>协议</a:t>
            </a:r>
            <a:r>
              <a:rPr kumimoji="1" lang="en-US" altLang="zh-CN" sz="2400">
                <a:solidFill>
                  <a:srgbClr val="FDFD77"/>
                </a:solidFill>
                <a:latin typeface="Times New Roman" pitchFamily="18" charset="0"/>
              </a:rPr>
              <a:t>(1</a:t>
            </a:r>
            <a:r>
              <a:rPr kumimoji="1" lang="zh-CN" altLang="en-US" sz="2400">
                <a:solidFill>
                  <a:srgbClr val="FDFD77"/>
                </a:solidFill>
                <a:latin typeface="Times New Roman" pitchFamily="18" charset="0"/>
              </a:rPr>
              <a:t>期</a:t>
            </a:r>
            <a:r>
              <a:rPr kumimoji="1" lang="en-US" altLang="zh-CN" sz="2400">
                <a:solidFill>
                  <a:srgbClr val="FDFD77"/>
                </a:solidFill>
                <a:latin typeface="Times New Roman" pitchFamily="18" charset="0"/>
              </a:rPr>
              <a:t>)</a:t>
            </a:r>
          </a:p>
        </p:txBody>
      </p:sp>
      <p:sp>
        <p:nvSpPr>
          <p:cNvPr id="120837" name="Oval 5"/>
          <p:cNvSpPr>
            <a:spLocks noChangeArrowheads="1"/>
          </p:cNvSpPr>
          <p:nvPr/>
        </p:nvSpPr>
        <p:spPr bwMode="auto">
          <a:xfrm>
            <a:off x="2843213" y="1989138"/>
            <a:ext cx="3313112" cy="1655762"/>
          </a:xfrm>
          <a:prstGeom prst="ellipse">
            <a:avLst/>
          </a:prstGeom>
          <a:noFill/>
          <a:ln w="9525">
            <a:solidFill>
              <a:schemeClr val="hlink"/>
            </a:solidFill>
            <a:round/>
            <a:headEnd/>
            <a:tailEnd/>
          </a:ln>
          <a:effectLst/>
        </p:spPr>
        <p:txBody>
          <a:bodyPr wrap="none" anchor="ctr"/>
          <a:lstStyle/>
          <a:p>
            <a:endParaRPr lang="zh-CN" altLang="en-US"/>
          </a:p>
        </p:txBody>
      </p:sp>
      <p:sp>
        <p:nvSpPr>
          <p:cNvPr id="120838" name="Oval 6"/>
          <p:cNvSpPr>
            <a:spLocks noChangeArrowheads="1"/>
          </p:cNvSpPr>
          <p:nvPr/>
        </p:nvSpPr>
        <p:spPr bwMode="auto">
          <a:xfrm>
            <a:off x="2627313" y="1844675"/>
            <a:ext cx="3744912" cy="1944688"/>
          </a:xfrm>
          <a:prstGeom prst="ellipse">
            <a:avLst/>
          </a:prstGeom>
          <a:noFill/>
          <a:ln w="9525">
            <a:solidFill>
              <a:schemeClr val="hlink"/>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1481982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灯片编号占位符 3"/>
          <p:cNvSpPr>
            <a:spLocks noGrp="1"/>
          </p:cNvSpPr>
          <p:nvPr>
            <p:ph type="sldNum" sz="quarter" idx="12"/>
          </p:nvPr>
        </p:nvSpPr>
        <p:spPr/>
        <p:txBody>
          <a:bodyPr/>
          <a:lstStyle/>
          <a:p>
            <a:fld id="{546CBD6A-6789-4D79-B5A3-EBD113FC7F90}" type="slidenum">
              <a:rPr lang="en-US" altLang="zh-CN"/>
              <a:pPr/>
              <a:t>39</a:t>
            </a:fld>
            <a:endParaRPr lang="en-US" altLang="zh-CN"/>
          </a:p>
        </p:txBody>
      </p:sp>
      <p:sp>
        <p:nvSpPr>
          <p:cNvPr id="87042" name="Text Box 2"/>
          <p:cNvSpPr txBox="1">
            <a:spLocks noChangeArrowheads="1"/>
          </p:cNvSpPr>
          <p:nvPr/>
        </p:nvSpPr>
        <p:spPr bwMode="auto">
          <a:xfrm>
            <a:off x="2195513" y="5949950"/>
            <a:ext cx="5791200" cy="396875"/>
          </a:xfrm>
          <a:prstGeom prst="rect">
            <a:avLst/>
          </a:prstGeom>
          <a:noFill/>
          <a:ln w="9525">
            <a:noFill/>
            <a:miter lim="800000"/>
            <a:headEnd/>
            <a:tailEnd/>
          </a:ln>
        </p:spPr>
        <p:txBody>
          <a:bodyPr>
            <a:spAutoFit/>
          </a:bodyPr>
          <a:lstStyle/>
          <a:p>
            <a:pPr eaLnBrk="0" hangingPunct="0">
              <a:spcBef>
                <a:spcPct val="50000"/>
              </a:spcBef>
            </a:pPr>
            <a:r>
              <a:rPr kumimoji="1" lang="zh-CN" altLang="en-US" sz="2000">
                <a:latin typeface="Times New Roman" pitchFamily="18" charset="0"/>
              </a:rPr>
              <a:t>中国科大校园网主干修改结构图   </a:t>
            </a:r>
            <a:r>
              <a:rPr kumimoji="1" lang="en-US" altLang="zh-CN">
                <a:latin typeface="Times New Roman" pitchFamily="18" charset="0"/>
              </a:rPr>
              <a:t>2002</a:t>
            </a:r>
            <a:endParaRPr kumimoji="1" lang="en-US" altLang="zh-CN" sz="2400">
              <a:latin typeface="Times New Roman" pitchFamily="18" charset="0"/>
            </a:endParaRPr>
          </a:p>
        </p:txBody>
      </p:sp>
      <p:graphicFrame>
        <p:nvGraphicFramePr>
          <p:cNvPr id="87043" name="Object 3"/>
          <p:cNvGraphicFramePr>
            <a:graphicFrameLocks noChangeAspect="1"/>
          </p:cNvGraphicFramePr>
          <p:nvPr/>
        </p:nvGraphicFramePr>
        <p:xfrm>
          <a:off x="7467600" y="533400"/>
          <a:ext cx="736600" cy="198438"/>
        </p:xfrm>
        <a:graphic>
          <a:graphicData uri="http://schemas.openxmlformats.org/presentationml/2006/ole">
            <mc:AlternateContent xmlns:mc="http://schemas.openxmlformats.org/markup-compatibility/2006">
              <mc:Choice xmlns:v="urn:schemas-microsoft-com:vml" Requires="v">
                <p:oleObj spid="_x0000_s127658" name="Image" r:id="rId4" imgW="660550" imgH="177841" progId="">
                  <p:embed/>
                </p:oleObj>
              </mc:Choice>
              <mc:Fallback>
                <p:oleObj name="Image" r:id="rId4" imgW="660550" imgH="177841" progId="">
                  <p:embed/>
                  <p:pic>
                    <p:nvPicPr>
                      <p:cNvPr id="870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33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4" name="Object 4"/>
          <p:cNvGraphicFramePr>
            <a:graphicFrameLocks noChangeAspect="1"/>
          </p:cNvGraphicFramePr>
          <p:nvPr/>
        </p:nvGraphicFramePr>
        <p:xfrm>
          <a:off x="5029200" y="2209800"/>
          <a:ext cx="838200" cy="698500"/>
        </p:xfrm>
        <a:graphic>
          <a:graphicData uri="http://schemas.openxmlformats.org/presentationml/2006/ole">
            <mc:AlternateContent xmlns:mc="http://schemas.openxmlformats.org/markup-compatibility/2006">
              <mc:Choice xmlns:v="urn:schemas-microsoft-com:vml" Requires="v">
                <p:oleObj spid="_x0000_s127659" name="Image" r:id="rId6" imgW="609739" imgH="507937" progId="">
                  <p:embed/>
                </p:oleObj>
              </mc:Choice>
              <mc:Fallback>
                <p:oleObj name="Image" r:id="rId6" imgW="609739" imgH="507937" progId="">
                  <p:embed/>
                  <p:pic>
                    <p:nvPicPr>
                      <p:cNvPr id="8704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209800"/>
                        <a:ext cx="838200"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5" name="Object 5"/>
          <p:cNvGraphicFramePr>
            <a:graphicFrameLocks noChangeAspect="1"/>
          </p:cNvGraphicFramePr>
          <p:nvPr/>
        </p:nvGraphicFramePr>
        <p:xfrm>
          <a:off x="5003800" y="3716338"/>
          <a:ext cx="838200" cy="698500"/>
        </p:xfrm>
        <a:graphic>
          <a:graphicData uri="http://schemas.openxmlformats.org/presentationml/2006/ole">
            <mc:AlternateContent xmlns:mc="http://schemas.openxmlformats.org/markup-compatibility/2006">
              <mc:Choice xmlns:v="urn:schemas-microsoft-com:vml" Requires="v">
                <p:oleObj spid="_x0000_s127660" name="Image" r:id="rId8" imgW="609739" imgH="507937" progId="">
                  <p:embed/>
                </p:oleObj>
              </mc:Choice>
              <mc:Fallback>
                <p:oleObj name="Image" r:id="rId8" imgW="609739" imgH="507937" progId="">
                  <p:embed/>
                  <p:pic>
                    <p:nvPicPr>
                      <p:cNvPr id="8704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3716338"/>
                        <a:ext cx="838200"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6" name="Object 6"/>
          <p:cNvGraphicFramePr>
            <a:graphicFrameLocks noChangeAspect="1"/>
          </p:cNvGraphicFramePr>
          <p:nvPr/>
        </p:nvGraphicFramePr>
        <p:xfrm>
          <a:off x="3276600" y="3505200"/>
          <a:ext cx="776288" cy="1085850"/>
        </p:xfrm>
        <a:graphic>
          <a:graphicData uri="http://schemas.openxmlformats.org/presentationml/2006/ole">
            <mc:AlternateContent xmlns:mc="http://schemas.openxmlformats.org/markup-compatibility/2006">
              <mc:Choice xmlns:v="urn:schemas-microsoft-com:vml" Requires="v">
                <p:oleObj spid="_x0000_s127661" name="Image" r:id="rId9" imgW="571630" imgH="800282" progId="">
                  <p:embed/>
                </p:oleObj>
              </mc:Choice>
              <mc:Fallback>
                <p:oleObj name="Image" r:id="rId9" imgW="571630" imgH="800282" progId="">
                  <p:embed/>
                  <p:pic>
                    <p:nvPicPr>
                      <p:cNvPr id="87046"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505200"/>
                        <a:ext cx="776288"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7" name="Object 7"/>
          <p:cNvGraphicFramePr>
            <a:graphicFrameLocks noChangeAspect="1"/>
          </p:cNvGraphicFramePr>
          <p:nvPr/>
        </p:nvGraphicFramePr>
        <p:xfrm>
          <a:off x="3276600" y="1828800"/>
          <a:ext cx="774700" cy="1085850"/>
        </p:xfrm>
        <a:graphic>
          <a:graphicData uri="http://schemas.openxmlformats.org/presentationml/2006/ole">
            <mc:AlternateContent xmlns:mc="http://schemas.openxmlformats.org/markup-compatibility/2006">
              <mc:Choice xmlns:v="urn:schemas-microsoft-com:vml" Requires="v">
                <p:oleObj spid="_x0000_s127662" name="Image" r:id="rId11" imgW="571630" imgH="800282" progId="">
                  <p:embed/>
                </p:oleObj>
              </mc:Choice>
              <mc:Fallback>
                <p:oleObj name="Image" r:id="rId11" imgW="571630" imgH="800282" progId="">
                  <p:embed/>
                  <p:pic>
                    <p:nvPicPr>
                      <p:cNvPr id="8704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1828800"/>
                        <a:ext cx="7747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8" name="Object 8"/>
          <p:cNvGraphicFramePr>
            <a:graphicFrameLocks noChangeAspect="1"/>
          </p:cNvGraphicFramePr>
          <p:nvPr/>
        </p:nvGraphicFramePr>
        <p:xfrm>
          <a:off x="3657600" y="914400"/>
          <a:ext cx="800100" cy="400050"/>
        </p:xfrm>
        <a:graphic>
          <a:graphicData uri="http://schemas.openxmlformats.org/presentationml/2006/ole">
            <mc:AlternateContent xmlns:mc="http://schemas.openxmlformats.org/markup-compatibility/2006">
              <mc:Choice xmlns:v="urn:schemas-microsoft-com:vml" Requires="v">
                <p:oleObj spid="_x0000_s127663" name="Image" r:id="rId12" imgW="533522" imgH="266761" progId="">
                  <p:embed/>
                </p:oleObj>
              </mc:Choice>
              <mc:Fallback>
                <p:oleObj name="Image" r:id="rId12" imgW="533522" imgH="266761" progId="">
                  <p:embed/>
                  <p:pic>
                    <p:nvPicPr>
                      <p:cNvPr id="87048"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9144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49" name="Object 9"/>
          <p:cNvGraphicFramePr>
            <a:graphicFrameLocks noChangeAspect="1"/>
          </p:cNvGraphicFramePr>
          <p:nvPr/>
        </p:nvGraphicFramePr>
        <p:xfrm>
          <a:off x="4724400" y="914400"/>
          <a:ext cx="800100" cy="400050"/>
        </p:xfrm>
        <a:graphic>
          <a:graphicData uri="http://schemas.openxmlformats.org/presentationml/2006/ole">
            <mc:AlternateContent xmlns:mc="http://schemas.openxmlformats.org/markup-compatibility/2006">
              <mc:Choice xmlns:v="urn:schemas-microsoft-com:vml" Requires="v">
                <p:oleObj spid="_x0000_s127664" name="Image" r:id="rId14" imgW="533522" imgH="266761" progId="">
                  <p:embed/>
                </p:oleObj>
              </mc:Choice>
              <mc:Fallback>
                <p:oleObj name="Image" r:id="rId14" imgW="533522" imgH="266761" progId="">
                  <p:embed/>
                  <p:pic>
                    <p:nvPicPr>
                      <p:cNvPr id="87049"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9144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0" name="Object 10"/>
          <p:cNvGraphicFramePr>
            <a:graphicFrameLocks noChangeAspect="1"/>
          </p:cNvGraphicFramePr>
          <p:nvPr/>
        </p:nvGraphicFramePr>
        <p:xfrm>
          <a:off x="2590800" y="914400"/>
          <a:ext cx="800100" cy="400050"/>
        </p:xfrm>
        <a:graphic>
          <a:graphicData uri="http://schemas.openxmlformats.org/presentationml/2006/ole">
            <mc:AlternateContent xmlns:mc="http://schemas.openxmlformats.org/markup-compatibility/2006">
              <mc:Choice xmlns:v="urn:schemas-microsoft-com:vml" Requires="v">
                <p:oleObj spid="_x0000_s127665" name="Image" r:id="rId15" imgW="533522" imgH="266761" progId="">
                  <p:embed/>
                </p:oleObj>
              </mc:Choice>
              <mc:Fallback>
                <p:oleObj name="Image" r:id="rId15" imgW="533522" imgH="266761" progId="">
                  <p:embed/>
                  <p:pic>
                    <p:nvPicPr>
                      <p:cNvPr id="8705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9144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1" name="Object 11"/>
          <p:cNvGraphicFramePr>
            <a:graphicFrameLocks noChangeAspect="1"/>
          </p:cNvGraphicFramePr>
          <p:nvPr/>
        </p:nvGraphicFramePr>
        <p:xfrm>
          <a:off x="5791200" y="914400"/>
          <a:ext cx="800100" cy="400050"/>
        </p:xfrm>
        <a:graphic>
          <a:graphicData uri="http://schemas.openxmlformats.org/presentationml/2006/ole">
            <mc:AlternateContent xmlns:mc="http://schemas.openxmlformats.org/markup-compatibility/2006">
              <mc:Choice xmlns:v="urn:schemas-microsoft-com:vml" Requires="v">
                <p:oleObj spid="_x0000_s127666" name="Image" r:id="rId16" imgW="533522" imgH="266761" progId="">
                  <p:embed/>
                </p:oleObj>
              </mc:Choice>
              <mc:Fallback>
                <p:oleObj name="Image" r:id="rId16" imgW="533522" imgH="266761" progId="">
                  <p:embed/>
                  <p:pic>
                    <p:nvPicPr>
                      <p:cNvPr id="87051"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9144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2" name="Object 12"/>
          <p:cNvGraphicFramePr>
            <a:graphicFrameLocks noChangeAspect="1"/>
          </p:cNvGraphicFramePr>
          <p:nvPr/>
        </p:nvGraphicFramePr>
        <p:xfrm>
          <a:off x="3657600" y="5257800"/>
          <a:ext cx="800100" cy="400050"/>
        </p:xfrm>
        <a:graphic>
          <a:graphicData uri="http://schemas.openxmlformats.org/presentationml/2006/ole">
            <mc:AlternateContent xmlns:mc="http://schemas.openxmlformats.org/markup-compatibility/2006">
              <mc:Choice xmlns:v="urn:schemas-microsoft-com:vml" Requires="v">
                <p:oleObj spid="_x0000_s127667" name="Image" r:id="rId17" imgW="533522" imgH="266761" progId="">
                  <p:embed/>
                </p:oleObj>
              </mc:Choice>
              <mc:Fallback>
                <p:oleObj name="Image" r:id="rId17" imgW="533522" imgH="266761" progId="">
                  <p:embed/>
                  <p:pic>
                    <p:nvPicPr>
                      <p:cNvPr id="87052"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52578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3" name="Object 13"/>
          <p:cNvGraphicFramePr>
            <a:graphicFrameLocks noChangeAspect="1"/>
          </p:cNvGraphicFramePr>
          <p:nvPr/>
        </p:nvGraphicFramePr>
        <p:xfrm>
          <a:off x="4724400" y="5257800"/>
          <a:ext cx="800100" cy="400050"/>
        </p:xfrm>
        <a:graphic>
          <a:graphicData uri="http://schemas.openxmlformats.org/presentationml/2006/ole">
            <mc:AlternateContent xmlns:mc="http://schemas.openxmlformats.org/markup-compatibility/2006">
              <mc:Choice xmlns:v="urn:schemas-microsoft-com:vml" Requires="v">
                <p:oleObj spid="_x0000_s127668" name="Image" r:id="rId18" imgW="533522" imgH="266761" progId="">
                  <p:embed/>
                </p:oleObj>
              </mc:Choice>
              <mc:Fallback>
                <p:oleObj name="Image" r:id="rId18" imgW="533522" imgH="266761" progId="">
                  <p:embed/>
                  <p:pic>
                    <p:nvPicPr>
                      <p:cNvPr id="8705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52578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4" name="Object 14"/>
          <p:cNvGraphicFramePr>
            <a:graphicFrameLocks noChangeAspect="1"/>
          </p:cNvGraphicFramePr>
          <p:nvPr/>
        </p:nvGraphicFramePr>
        <p:xfrm>
          <a:off x="2590800" y="5257800"/>
          <a:ext cx="800100" cy="400050"/>
        </p:xfrm>
        <a:graphic>
          <a:graphicData uri="http://schemas.openxmlformats.org/presentationml/2006/ole">
            <mc:AlternateContent xmlns:mc="http://schemas.openxmlformats.org/markup-compatibility/2006">
              <mc:Choice xmlns:v="urn:schemas-microsoft-com:vml" Requires="v">
                <p:oleObj spid="_x0000_s127669" name="Image" r:id="rId19" imgW="533522" imgH="266761" progId="">
                  <p:embed/>
                </p:oleObj>
              </mc:Choice>
              <mc:Fallback>
                <p:oleObj name="Image" r:id="rId19" imgW="533522" imgH="266761" progId="">
                  <p:embed/>
                  <p:pic>
                    <p:nvPicPr>
                      <p:cNvPr id="87054"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52578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5" name="Object 15"/>
          <p:cNvGraphicFramePr>
            <a:graphicFrameLocks noChangeAspect="1"/>
          </p:cNvGraphicFramePr>
          <p:nvPr/>
        </p:nvGraphicFramePr>
        <p:xfrm>
          <a:off x="5791200" y="5257800"/>
          <a:ext cx="800100" cy="400050"/>
        </p:xfrm>
        <a:graphic>
          <a:graphicData uri="http://schemas.openxmlformats.org/presentationml/2006/ole">
            <mc:AlternateContent xmlns:mc="http://schemas.openxmlformats.org/markup-compatibility/2006">
              <mc:Choice xmlns:v="urn:schemas-microsoft-com:vml" Requires="v">
                <p:oleObj spid="_x0000_s127670" name="Image" r:id="rId20" imgW="533522" imgH="266761" progId="">
                  <p:embed/>
                </p:oleObj>
              </mc:Choice>
              <mc:Fallback>
                <p:oleObj name="Image" r:id="rId20" imgW="533522" imgH="266761" progId="">
                  <p:embed/>
                  <p:pic>
                    <p:nvPicPr>
                      <p:cNvPr id="87055"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5257800"/>
                        <a:ext cx="800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6" name="Object 16"/>
          <p:cNvGraphicFramePr>
            <a:graphicFrameLocks noChangeAspect="1"/>
          </p:cNvGraphicFramePr>
          <p:nvPr/>
        </p:nvGraphicFramePr>
        <p:xfrm>
          <a:off x="7467600" y="914400"/>
          <a:ext cx="736600" cy="198438"/>
        </p:xfrm>
        <a:graphic>
          <a:graphicData uri="http://schemas.openxmlformats.org/presentationml/2006/ole">
            <mc:AlternateContent xmlns:mc="http://schemas.openxmlformats.org/markup-compatibility/2006">
              <mc:Choice xmlns:v="urn:schemas-microsoft-com:vml" Requires="v">
                <p:oleObj spid="_x0000_s127671" name="Image" r:id="rId21" imgW="660550" imgH="177841" progId="">
                  <p:embed/>
                </p:oleObj>
              </mc:Choice>
              <mc:Fallback>
                <p:oleObj name="Image" r:id="rId21" imgW="660550" imgH="177841" progId="">
                  <p:embed/>
                  <p:pic>
                    <p:nvPicPr>
                      <p:cNvPr id="87056"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914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7" name="Object 17"/>
          <p:cNvGraphicFramePr>
            <a:graphicFrameLocks noChangeAspect="1"/>
          </p:cNvGraphicFramePr>
          <p:nvPr/>
        </p:nvGraphicFramePr>
        <p:xfrm>
          <a:off x="7467600" y="1295400"/>
          <a:ext cx="736600" cy="198438"/>
        </p:xfrm>
        <a:graphic>
          <a:graphicData uri="http://schemas.openxmlformats.org/presentationml/2006/ole">
            <mc:AlternateContent xmlns:mc="http://schemas.openxmlformats.org/markup-compatibility/2006">
              <mc:Choice xmlns:v="urn:schemas-microsoft-com:vml" Requires="v">
                <p:oleObj spid="_x0000_s127672" name="Image" r:id="rId22" imgW="660550" imgH="177841" progId="">
                  <p:embed/>
                </p:oleObj>
              </mc:Choice>
              <mc:Fallback>
                <p:oleObj name="Image" r:id="rId22" imgW="660550" imgH="177841" progId="">
                  <p:embed/>
                  <p:pic>
                    <p:nvPicPr>
                      <p:cNvPr id="87057"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295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8" name="Object 18"/>
          <p:cNvGraphicFramePr>
            <a:graphicFrameLocks noChangeAspect="1"/>
          </p:cNvGraphicFramePr>
          <p:nvPr/>
        </p:nvGraphicFramePr>
        <p:xfrm>
          <a:off x="7467600" y="1676400"/>
          <a:ext cx="736600" cy="198438"/>
        </p:xfrm>
        <a:graphic>
          <a:graphicData uri="http://schemas.openxmlformats.org/presentationml/2006/ole">
            <mc:AlternateContent xmlns:mc="http://schemas.openxmlformats.org/markup-compatibility/2006">
              <mc:Choice xmlns:v="urn:schemas-microsoft-com:vml" Requires="v">
                <p:oleObj spid="_x0000_s127673" name="Image" r:id="rId23" imgW="660550" imgH="177841" progId="">
                  <p:embed/>
                </p:oleObj>
              </mc:Choice>
              <mc:Fallback>
                <p:oleObj name="Image" r:id="rId23" imgW="660550" imgH="177841" progId="">
                  <p:embed/>
                  <p:pic>
                    <p:nvPicPr>
                      <p:cNvPr id="87058"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676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59" name="Object 19"/>
          <p:cNvGraphicFramePr>
            <a:graphicFrameLocks noChangeAspect="1"/>
          </p:cNvGraphicFramePr>
          <p:nvPr/>
        </p:nvGraphicFramePr>
        <p:xfrm>
          <a:off x="7467600" y="2057400"/>
          <a:ext cx="736600" cy="198438"/>
        </p:xfrm>
        <a:graphic>
          <a:graphicData uri="http://schemas.openxmlformats.org/presentationml/2006/ole">
            <mc:AlternateContent xmlns:mc="http://schemas.openxmlformats.org/markup-compatibility/2006">
              <mc:Choice xmlns:v="urn:schemas-microsoft-com:vml" Requires="v">
                <p:oleObj spid="_x0000_s127674" name="Image" r:id="rId24" imgW="660550" imgH="177841" progId="">
                  <p:embed/>
                </p:oleObj>
              </mc:Choice>
              <mc:Fallback>
                <p:oleObj name="Image" r:id="rId24" imgW="660550" imgH="177841" progId="">
                  <p:embed/>
                  <p:pic>
                    <p:nvPicPr>
                      <p:cNvPr id="87059"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057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0" name="Object 20"/>
          <p:cNvGraphicFramePr>
            <a:graphicFrameLocks noChangeAspect="1"/>
          </p:cNvGraphicFramePr>
          <p:nvPr/>
        </p:nvGraphicFramePr>
        <p:xfrm>
          <a:off x="7467600" y="2438400"/>
          <a:ext cx="736600" cy="198438"/>
        </p:xfrm>
        <a:graphic>
          <a:graphicData uri="http://schemas.openxmlformats.org/presentationml/2006/ole">
            <mc:AlternateContent xmlns:mc="http://schemas.openxmlformats.org/markup-compatibility/2006">
              <mc:Choice xmlns:v="urn:schemas-microsoft-com:vml" Requires="v">
                <p:oleObj spid="_x0000_s127675" name="Image" r:id="rId25" imgW="660550" imgH="177841" progId="">
                  <p:embed/>
                </p:oleObj>
              </mc:Choice>
              <mc:Fallback>
                <p:oleObj name="Image" r:id="rId25" imgW="660550" imgH="177841" progId="">
                  <p:embed/>
                  <p:pic>
                    <p:nvPicPr>
                      <p:cNvPr id="8706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438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1" name="Object 21"/>
          <p:cNvGraphicFramePr>
            <a:graphicFrameLocks noChangeAspect="1"/>
          </p:cNvGraphicFramePr>
          <p:nvPr/>
        </p:nvGraphicFramePr>
        <p:xfrm>
          <a:off x="7467600" y="2819400"/>
          <a:ext cx="736600" cy="198438"/>
        </p:xfrm>
        <a:graphic>
          <a:graphicData uri="http://schemas.openxmlformats.org/presentationml/2006/ole">
            <mc:AlternateContent xmlns:mc="http://schemas.openxmlformats.org/markup-compatibility/2006">
              <mc:Choice xmlns:v="urn:schemas-microsoft-com:vml" Requires="v">
                <p:oleObj spid="_x0000_s127676" name="Image" r:id="rId26" imgW="660550" imgH="177841" progId="">
                  <p:embed/>
                </p:oleObj>
              </mc:Choice>
              <mc:Fallback>
                <p:oleObj name="Image" r:id="rId26" imgW="660550" imgH="177841" progId="">
                  <p:embed/>
                  <p:pic>
                    <p:nvPicPr>
                      <p:cNvPr id="8706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819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2" name="Object 22"/>
          <p:cNvGraphicFramePr>
            <a:graphicFrameLocks noChangeAspect="1"/>
          </p:cNvGraphicFramePr>
          <p:nvPr/>
        </p:nvGraphicFramePr>
        <p:xfrm>
          <a:off x="7467600" y="3200400"/>
          <a:ext cx="736600" cy="198438"/>
        </p:xfrm>
        <a:graphic>
          <a:graphicData uri="http://schemas.openxmlformats.org/presentationml/2006/ole">
            <mc:AlternateContent xmlns:mc="http://schemas.openxmlformats.org/markup-compatibility/2006">
              <mc:Choice xmlns:v="urn:schemas-microsoft-com:vml" Requires="v">
                <p:oleObj spid="_x0000_s127677" name="Image" r:id="rId27" imgW="660550" imgH="177841" progId="">
                  <p:embed/>
                </p:oleObj>
              </mc:Choice>
              <mc:Fallback>
                <p:oleObj name="Image" r:id="rId27" imgW="660550" imgH="177841" progId="">
                  <p:embed/>
                  <p:pic>
                    <p:nvPicPr>
                      <p:cNvPr id="87062"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200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3" name="Object 23"/>
          <p:cNvGraphicFramePr>
            <a:graphicFrameLocks noChangeAspect="1"/>
          </p:cNvGraphicFramePr>
          <p:nvPr/>
        </p:nvGraphicFramePr>
        <p:xfrm>
          <a:off x="7467600" y="3581400"/>
          <a:ext cx="736600" cy="198438"/>
        </p:xfrm>
        <a:graphic>
          <a:graphicData uri="http://schemas.openxmlformats.org/presentationml/2006/ole">
            <mc:AlternateContent xmlns:mc="http://schemas.openxmlformats.org/markup-compatibility/2006">
              <mc:Choice xmlns:v="urn:schemas-microsoft-com:vml" Requires="v">
                <p:oleObj spid="_x0000_s127678" name="Image" r:id="rId28" imgW="660550" imgH="177841" progId="">
                  <p:embed/>
                </p:oleObj>
              </mc:Choice>
              <mc:Fallback>
                <p:oleObj name="Image" r:id="rId28" imgW="660550" imgH="177841" progId="">
                  <p:embed/>
                  <p:pic>
                    <p:nvPicPr>
                      <p:cNvPr id="87063"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581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4" name="Object 24"/>
          <p:cNvGraphicFramePr>
            <a:graphicFrameLocks noChangeAspect="1"/>
          </p:cNvGraphicFramePr>
          <p:nvPr/>
        </p:nvGraphicFramePr>
        <p:xfrm>
          <a:off x="7467600" y="3962400"/>
          <a:ext cx="736600" cy="198438"/>
        </p:xfrm>
        <a:graphic>
          <a:graphicData uri="http://schemas.openxmlformats.org/presentationml/2006/ole">
            <mc:AlternateContent xmlns:mc="http://schemas.openxmlformats.org/markup-compatibility/2006">
              <mc:Choice xmlns:v="urn:schemas-microsoft-com:vml" Requires="v">
                <p:oleObj spid="_x0000_s127679" name="Image" r:id="rId29" imgW="660550" imgH="177841" progId="">
                  <p:embed/>
                </p:oleObj>
              </mc:Choice>
              <mc:Fallback>
                <p:oleObj name="Image" r:id="rId29" imgW="660550" imgH="177841" progId="">
                  <p:embed/>
                  <p:pic>
                    <p:nvPicPr>
                      <p:cNvPr id="87064"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962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5" name="Object 25"/>
          <p:cNvGraphicFramePr>
            <a:graphicFrameLocks noChangeAspect="1"/>
          </p:cNvGraphicFramePr>
          <p:nvPr/>
        </p:nvGraphicFramePr>
        <p:xfrm>
          <a:off x="7467600" y="4343400"/>
          <a:ext cx="736600" cy="198438"/>
        </p:xfrm>
        <a:graphic>
          <a:graphicData uri="http://schemas.openxmlformats.org/presentationml/2006/ole">
            <mc:AlternateContent xmlns:mc="http://schemas.openxmlformats.org/markup-compatibility/2006">
              <mc:Choice xmlns:v="urn:schemas-microsoft-com:vml" Requires="v">
                <p:oleObj spid="_x0000_s127680" name="Image" r:id="rId30" imgW="660550" imgH="177841" progId="">
                  <p:embed/>
                </p:oleObj>
              </mc:Choice>
              <mc:Fallback>
                <p:oleObj name="Image" r:id="rId30" imgW="660550" imgH="177841" progId="">
                  <p:embed/>
                  <p:pic>
                    <p:nvPicPr>
                      <p:cNvPr id="87065"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343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6" name="Object 26"/>
          <p:cNvGraphicFramePr>
            <a:graphicFrameLocks noChangeAspect="1"/>
          </p:cNvGraphicFramePr>
          <p:nvPr/>
        </p:nvGraphicFramePr>
        <p:xfrm>
          <a:off x="7467600" y="4724400"/>
          <a:ext cx="736600" cy="198438"/>
        </p:xfrm>
        <a:graphic>
          <a:graphicData uri="http://schemas.openxmlformats.org/presentationml/2006/ole">
            <mc:AlternateContent xmlns:mc="http://schemas.openxmlformats.org/markup-compatibility/2006">
              <mc:Choice xmlns:v="urn:schemas-microsoft-com:vml" Requires="v">
                <p:oleObj spid="_x0000_s127681" name="Image" r:id="rId31" imgW="660550" imgH="177841" progId="">
                  <p:embed/>
                </p:oleObj>
              </mc:Choice>
              <mc:Fallback>
                <p:oleObj name="Image" r:id="rId31" imgW="660550" imgH="177841" progId="">
                  <p:embed/>
                  <p:pic>
                    <p:nvPicPr>
                      <p:cNvPr id="87066"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724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7" name="Object 27"/>
          <p:cNvGraphicFramePr>
            <a:graphicFrameLocks noChangeAspect="1"/>
          </p:cNvGraphicFramePr>
          <p:nvPr/>
        </p:nvGraphicFramePr>
        <p:xfrm>
          <a:off x="7467600" y="5105400"/>
          <a:ext cx="736600" cy="198438"/>
        </p:xfrm>
        <a:graphic>
          <a:graphicData uri="http://schemas.openxmlformats.org/presentationml/2006/ole">
            <mc:AlternateContent xmlns:mc="http://schemas.openxmlformats.org/markup-compatibility/2006">
              <mc:Choice xmlns:v="urn:schemas-microsoft-com:vml" Requires="v">
                <p:oleObj spid="_x0000_s127682" name="Image" r:id="rId32" imgW="660550" imgH="177841" progId="">
                  <p:embed/>
                </p:oleObj>
              </mc:Choice>
              <mc:Fallback>
                <p:oleObj name="Image" r:id="rId32" imgW="660550" imgH="177841" progId="">
                  <p:embed/>
                  <p:pic>
                    <p:nvPicPr>
                      <p:cNvPr id="87067"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105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8" name="Object 28"/>
          <p:cNvGraphicFramePr>
            <a:graphicFrameLocks noChangeAspect="1"/>
          </p:cNvGraphicFramePr>
          <p:nvPr/>
        </p:nvGraphicFramePr>
        <p:xfrm>
          <a:off x="7467600" y="5486400"/>
          <a:ext cx="736600" cy="198438"/>
        </p:xfrm>
        <a:graphic>
          <a:graphicData uri="http://schemas.openxmlformats.org/presentationml/2006/ole">
            <mc:AlternateContent xmlns:mc="http://schemas.openxmlformats.org/markup-compatibility/2006">
              <mc:Choice xmlns:v="urn:schemas-microsoft-com:vml" Requires="v">
                <p:oleObj spid="_x0000_s127683" name="Image" r:id="rId33" imgW="660550" imgH="177841" progId="">
                  <p:embed/>
                </p:oleObj>
              </mc:Choice>
              <mc:Fallback>
                <p:oleObj name="Image" r:id="rId33" imgW="660550" imgH="177841" progId="">
                  <p:embed/>
                  <p:pic>
                    <p:nvPicPr>
                      <p:cNvPr id="87068"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486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69" name="Object 29"/>
          <p:cNvGraphicFramePr>
            <a:graphicFrameLocks noChangeAspect="1"/>
          </p:cNvGraphicFramePr>
          <p:nvPr/>
        </p:nvGraphicFramePr>
        <p:xfrm>
          <a:off x="990600" y="533400"/>
          <a:ext cx="736600" cy="198438"/>
        </p:xfrm>
        <a:graphic>
          <a:graphicData uri="http://schemas.openxmlformats.org/presentationml/2006/ole">
            <mc:AlternateContent xmlns:mc="http://schemas.openxmlformats.org/markup-compatibility/2006">
              <mc:Choice xmlns:v="urn:schemas-microsoft-com:vml" Requires="v">
                <p:oleObj spid="_x0000_s127684" name="Image" r:id="rId34" imgW="660550" imgH="177841" progId="">
                  <p:embed/>
                </p:oleObj>
              </mc:Choice>
              <mc:Fallback>
                <p:oleObj name="Image" r:id="rId34" imgW="660550" imgH="177841" progId="">
                  <p:embed/>
                  <p:pic>
                    <p:nvPicPr>
                      <p:cNvPr id="87069"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33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0" name="Object 30"/>
          <p:cNvGraphicFramePr>
            <a:graphicFrameLocks noChangeAspect="1"/>
          </p:cNvGraphicFramePr>
          <p:nvPr/>
        </p:nvGraphicFramePr>
        <p:xfrm>
          <a:off x="990600" y="914400"/>
          <a:ext cx="736600" cy="198438"/>
        </p:xfrm>
        <a:graphic>
          <a:graphicData uri="http://schemas.openxmlformats.org/presentationml/2006/ole">
            <mc:AlternateContent xmlns:mc="http://schemas.openxmlformats.org/markup-compatibility/2006">
              <mc:Choice xmlns:v="urn:schemas-microsoft-com:vml" Requires="v">
                <p:oleObj spid="_x0000_s127685" name="Image" r:id="rId35" imgW="660550" imgH="177841" progId="">
                  <p:embed/>
                </p:oleObj>
              </mc:Choice>
              <mc:Fallback>
                <p:oleObj name="Image" r:id="rId35" imgW="660550" imgH="177841" progId="">
                  <p:embed/>
                  <p:pic>
                    <p:nvPicPr>
                      <p:cNvPr id="8707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1" name="Object 31"/>
          <p:cNvGraphicFramePr>
            <a:graphicFrameLocks noChangeAspect="1"/>
          </p:cNvGraphicFramePr>
          <p:nvPr/>
        </p:nvGraphicFramePr>
        <p:xfrm>
          <a:off x="990600" y="1295400"/>
          <a:ext cx="736600" cy="198438"/>
        </p:xfrm>
        <a:graphic>
          <a:graphicData uri="http://schemas.openxmlformats.org/presentationml/2006/ole">
            <mc:AlternateContent xmlns:mc="http://schemas.openxmlformats.org/markup-compatibility/2006">
              <mc:Choice xmlns:v="urn:schemas-microsoft-com:vml" Requires="v">
                <p:oleObj spid="_x0000_s127686" name="Image" r:id="rId36" imgW="660550" imgH="177841" progId="">
                  <p:embed/>
                </p:oleObj>
              </mc:Choice>
              <mc:Fallback>
                <p:oleObj name="Image" r:id="rId36" imgW="660550" imgH="177841" progId="">
                  <p:embed/>
                  <p:pic>
                    <p:nvPicPr>
                      <p:cNvPr id="87071"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2" name="Object 32"/>
          <p:cNvGraphicFramePr>
            <a:graphicFrameLocks noChangeAspect="1"/>
          </p:cNvGraphicFramePr>
          <p:nvPr/>
        </p:nvGraphicFramePr>
        <p:xfrm>
          <a:off x="990600" y="1676400"/>
          <a:ext cx="736600" cy="198438"/>
        </p:xfrm>
        <a:graphic>
          <a:graphicData uri="http://schemas.openxmlformats.org/presentationml/2006/ole">
            <mc:AlternateContent xmlns:mc="http://schemas.openxmlformats.org/markup-compatibility/2006">
              <mc:Choice xmlns:v="urn:schemas-microsoft-com:vml" Requires="v">
                <p:oleObj spid="_x0000_s127687" name="Image" r:id="rId37" imgW="660550" imgH="177841" progId="">
                  <p:embed/>
                </p:oleObj>
              </mc:Choice>
              <mc:Fallback>
                <p:oleObj name="Image" r:id="rId37" imgW="660550" imgH="177841" progId="">
                  <p:embed/>
                  <p:pic>
                    <p:nvPicPr>
                      <p:cNvPr id="87072"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3" name="Object 33"/>
          <p:cNvGraphicFramePr>
            <a:graphicFrameLocks noChangeAspect="1"/>
          </p:cNvGraphicFramePr>
          <p:nvPr/>
        </p:nvGraphicFramePr>
        <p:xfrm>
          <a:off x="990600" y="2057400"/>
          <a:ext cx="736600" cy="198438"/>
        </p:xfrm>
        <a:graphic>
          <a:graphicData uri="http://schemas.openxmlformats.org/presentationml/2006/ole">
            <mc:AlternateContent xmlns:mc="http://schemas.openxmlformats.org/markup-compatibility/2006">
              <mc:Choice xmlns:v="urn:schemas-microsoft-com:vml" Requires="v">
                <p:oleObj spid="_x0000_s127688" name="Image" r:id="rId38" imgW="660550" imgH="177841" progId="">
                  <p:embed/>
                </p:oleObj>
              </mc:Choice>
              <mc:Fallback>
                <p:oleObj name="Image" r:id="rId38" imgW="660550" imgH="177841" progId="">
                  <p:embed/>
                  <p:pic>
                    <p:nvPicPr>
                      <p:cNvPr id="87073"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57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4" name="Object 34"/>
          <p:cNvGraphicFramePr>
            <a:graphicFrameLocks noChangeAspect="1"/>
          </p:cNvGraphicFramePr>
          <p:nvPr/>
        </p:nvGraphicFramePr>
        <p:xfrm>
          <a:off x="990600" y="2438400"/>
          <a:ext cx="736600" cy="198438"/>
        </p:xfrm>
        <a:graphic>
          <a:graphicData uri="http://schemas.openxmlformats.org/presentationml/2006/ole">
            <mc:AlternateContent xmlns:mc="http://schemas.openxmlformats.org/markup-compatibility/2006">
              <mc:Choice xmlns:v="urn:schemas-microsoft-com:vml" Requires="v">
                <p:oleObj spid="_x0000_s127689" name="Image" r:id="rId39" imgW="660550" imgH="177841" progId="">
                  <p:embed/>
                </p:oleObj>
              </mc:Choice>
              <mc:Fallback>
                <p:oleObj name="Image" r:id="rId39" imgW="660550" imgH="177841" progId="">
                  <p:embed/>
                  <p:pic>
                    <p:nvPicPr>
                      <p:cNvPr id="87074"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438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5" name="Object 35"/>
          <p:cNvGraphicFramePr>
            <a:graphicFrameLocks noChangeAspect="1"/>
          </p:cNvGraphicFramePr>
          <p:nvPr/>
        </p:nvGraphicFramePr>
        <p:xfrm>
          <a:off x="990600" y="2819400"/>
          <a:ext cx="736600" cy="198438"/>
        </p:xfrm>
        <a:graphic>
          <a:graphicData uri="http://schemas.openxmlformats.org/presentationml/2006/ole">
            <mc:AlternateContent xmlns:mc="http://schemas.openxmlformats.org/markup-compatibility/2006">
              <mc:Choice xmlns:v="urn:schemas-microsoft-com:vml" Requires="v">
                <p:oleObj spid="_x0000_s127690" name="Image" r:id="rId40" imgW="660550" imgH="177841" progId="">
                  <p:embed/>
                </p:oleObj>
              </mc:Choice>
              <mc:Fallback>
                <p:oleObj name="Image" r:id="rId40" imgW="660550" imgH="177841" progId="">
                  <p:embed/>
                  <p:pic>
                    <p:nvPicPr>
                      <p:cNvPr id="87075"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19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6" name="Object 36"/>
          <p:cNvGraphicFramePr>
            <a:graphicFrameLocks noChangeAspect="1"/>
          </p:cNvGraphicFramePr>
          <p:nvPr/>
        </p:nvGraphicFramePr>
        <p:xfrm>
          <a:off x="990600" y="3200400"/>
          <a:ext cx="736600" cy="198438"/>
        </p:xfrm>
        <a:graphic>
          <a:graphicData uri="http://schemas.openxmlformats.org/presentationml/2006/ole">
            <mc:AlternateContent xmlns:mc="http://schemas.openxmlformats.org/markup-compatibility/2006">
              <mc:Choice xmlns:v="urn:schemas-microsoft-com:vml" Requires="v">
                <p:oleObj spid="_x0000_s127691" name="Image" r:id="rId41" imgW="660550" imgH="177841" progId="">
                  <p:embed/>
                </p:oleObj>
              </mc:Choice>
              <mc:Fallback>
                <p:oleObj name="Image" r:id="rId41" imgW="660550" imgH="177841" progId="">
                  <p:embed/>
                  <p:pic>
                    <p:nvPicPr>
                      <p:cNvPr id="87076"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200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7" name="Object 37"/>
          <p:cNvGraphicFramePr>
            <a:graphicFrameLocks noChangeAspect="1"/>
          </p:cNvGraphicFramePr>
          <p:nvPr/>
        </p:nvGraphicFramePr>
        <p:xfrm>
          <a:off x="990600" y="3581400"/>
          <a:ext cx="736600" cy="198438"/>
        </p:xfrm>
        <a:graphic>
          <a:graphicData uri="http://schemas.openxmlformats.org/presentationml/2006/ole">
            <mc:AlternateContent xmlns:mc="http://schemas.openxmlformats.org/markup-compatibility/2006">
              <mc:Choice xmlns:v="urn:schemas-microsoft-com:vml" Requires="v">
                <p:oleObj spid="_x0000_s127692" name="Image" r:id="rId42" imgW="660550" imgH="177841" progId="">
                  <p:embed/>
                </p:oleObj>
              </mc:Choice>
              <mc:Fallback>
                <p:oleObj name="Image" r:id="rId42" imgW="660550" imgH="177841" progId="">
                  <p:embed/>
                  <p:pic>
                    <p:nvPicPr>
                      <p:cNvPr id="87077"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81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8" name="Object 38"/>
          <p:cNvGraphicFramePr>
            <a:graphicFrameLocks noChangeAspect="1"/>
          </p:cNvGraphicFramePr>
          <p:nvPr/>
        </p:nvGraphicFramePr>
        <p:xfrm>
          <a:off x="990600" y="3962400"/>
          <a:ext cx="736600" cy="198438"/>
        </p:xfrm>
        <a:graphic>
          <a:graphicData uri="http://schemas.openxmlformats.org/presentationml/2006/ole">
            <mc:AlternateContent xmlns:mc="http://schemas.openxmlformats.org/markup-compatibility/2006">
              <mc:Choice xmlns:v="urn:schemas-microsoft-com:vml" Requires="v">
                <p:oleObj spid="_x0000_s127693" name="Image" r:id="rId43" imgW="660550" imgH="177841" progId="">
                  <p:embed/>
                </p:oleObj>
              </mc:Choice>
              <mc:Fallback>
                <p:oleObj name="Image" r:id="rId43" imgW="660550" imgH="177841" progId="">
                  <p:embed/>
                  <p:pic>
                    <p:nvPicPr>
                      <p:cNvPr id="87078"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62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79" name="Object 39"/>
          <p:cNvGraphicFramePr>
            <a:graphicFrameLocks noChangeAspect="1"/>
          </p:cNvGraphicFramePr>
          <p:nvPr/>
        </p:nvGraphicFramePr>
        <p:xfrm>
          <a:off x="990600" y="4343400"/>
          <a:ext cx="736600" cy="198438"/>
        </p:xfrm>
        <a:graphic>
          <a:graphicData uri="http://schemas.openxmlformats.org/presentationml/2006/ole">
            <mc:AlternateContent xmlns:mc="http://schemas.openxmlformats.org/markup-compatibility/2006">
              <mc:Choice xmlns:v="urn:schemas-microsoft-com:vml" Requires="v">
                <p:oleObj spid="_x0000_s127694" name="Image" r:id="rId44" imgW="660550" imgH="177841" progId="">
                  <p:embed/>
                </p:oleObj>
              </mc:Choice>
              <mc:Fallback>
                <p:oleObj name="Image" r:id="rId44" imgW="660550" imgH="177841" progId="">
                  <p:embed/>
                  <p:pic>
                    <p:nvPicPr>
                      <p:cNvPr id="8707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43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80" name="Object 40"/>
          <p:cNvGraphicFramePr>
            <a:graphicFrameLocks noChangeAspect="1"/>
          </p:cNvGraphicFramePr>
          <p:nvPr/>
        </p:nvGraphicFramePr>
        <p:xfrm>
          <a:off x="990600" y="4724400"/>
          <a:ext cx="736600" cy="198438"/>
        </p:xfrm>
        <a:graphic>
          <a:graphicData uri="http://schemas.openxmlformats.org/presentationml/2006/ole">
            <mc:AlternateContent xmlns:mc="http://schemas.openxmlformats.org/markup-compatibility/2006">
              <mc:Choice xmlns:v="urn:schemas-microsoft-com:vml" Requires="v">
                <p:oleObj spid="_x0000_s127695" name="Image" r:id="rId45" imgW="660550" imgH="177841" progId="">
                  <p:embed/>
                </p:oleObj>
              </mc:Choice>
              <mc:Fallback>
                <p:oleObj name="Image" r:id="rId45" imgW="660550" imgH="177841" progId="">
                  <p:embed/>
                  <p:pic>
                    <p:nvPicPr>
                      <p:cNvPr id="8708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724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graphicFrame>
        <p:nvGraphicFramePr>
          <p:cNvPr id="87081" name="Object 41"/>
          <p:cNvGraphicFramePr>
            <a:graphicFrameLocks noChangeAspect="1"/>
          </p:cNvGraphicFramePr>
          <p:nvPr/>
        </p:nvGraphicFramePr>
        <p:xfrm>
          <a:off x="990600" y="5105400"/>
          <a:ext cx="736600" cy="198438"/>
        </p:xfrm>
        <a:graphic>
          <a:graphicData uri="http://schemas.openxmlformats.org/presentationml/2006/ole">
            <mc:AlternateContent xmlns:mc="http://schemas.openxmlformats.org/markup-compatibility/2006">
              <mc:Choice xmlns:v="urn:schemas-microsoft-com:vml" Requires="v">
                <p:oleObj spid="_x0000_s127696" name="Image" r:id="rId46" imgW="660550" imgH="177841" progId="">
                  <p:embed/>
                </p:oleObj>
              </mc:Choice>
              <mc:Fallback>
                <p:oleObj name="Image" r:id="rId46" imgW="660550" imgH="177841" progId="">
                  <p:embed/>
                  <p:pic>
                    <p:nvPicPr>
                      <p:cNvPr id="87081"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105400"/>
                        <a:ext cx="73660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sp>
        <p:nvSpPr>
          <p:cNvPr id="87082" name="Line 42"/>
          <p:cNvSpPr>
            <a:spLocks noChangeShapeType="1"/>
          </p:cNvSpPr>
          <p:nvPr/>
        </p:nvSpPr>
        <p:spPr bwMode="auto">
          <a:xfrm>
            <a:off x="2895600" y="1219200"/>
            <a:ext cx="609600" cy="990600"/>
          </a:xfrm>
          <a:prstGeom prst="line">
            <a:avLst/>
          </a:prstGeom>
          <a:noFill/>
          <a:ln w="28575">
            <a:solidFill>
              <a:schemeClr val="tx1"/>
            </a:solidFill>
            <a:round/>
            <a:headEnd/>
            <a:tailEnd/>
          </a:ln>
        </p:spPr>
        <p:txBody>
          <a:bodyPr wrap="none" anchor="ctr"/>
          <a:lstStyle/>
          <a:p>
            <a:endParaRPr lang="zh-CN" altLang="en-US"/>
          </a:p>
        </p:txBody>
      </p:sp>
      <p:sp>
        <p:nvSpPr>
          <p:cNvPr id="87083" name="Line 43"/>
          <p:cNvSpPr>
            <a:spLocks noChangeShapeType="1"/>
          </p:cNvSpPr>
          <p:nvPr/>
        </p:nvSpPr>
        <p:spPr bwMode="auto">
          <a:xfrm>
            <a:off x="1219200" y="1066800"/>
            <a:ext cx="1676400" cy="76200"/>
          </a:xfrm>
          <a:prstGeom prst="line">
            <a:avLst/>
          </a:prstGeom>
          <a:noFill/>
          <a:ln w="12700">
            <a:solidFill>
              <a:schemeClr val="tx1"/>
            </a:solidFill>
            <a:round/>
            <a:headEnd/>
            <a:tailEnd/>
          </a:ln>
        </p:spPr>
        <p:txBody>
          <a:bodyPr wrap="none" anchor="ctr"/>
          <a:lstStyle/>
          <a:p>
            <a:endParaRPr lang="zh-CN" altLang="en-US"/>
          </a:p>
        </p:txBody>
      </p:sp>
      <p:sp>
        <p:nvSpPr>
          <p:cNvPr id="87084" name="Line 44"/>
          <p:cNvSpPr>
            <a:spLocks noChangeShapeType="1"/>
          </p:cNvSpPr>
          <p:nvPr/>
        </p:nvSpPr>
        <p:spPr bwMode="auto">
          <a:xfrm flipH="1">
            <a:off x="3962400" y="1219200"/>
            <a:ext cx="0" cy="990600"/>
          </a:xfrm>
          <a:prstGeom prst="line">
            <a:avLst/>
          </a:prstGeom>
          <a:noFill/>
          <a:ln w="28575">
            <a:solidFill>
              <a:schemeClr val="tx1"/>
            </a:solidFill>
            <a:round/>
            <a:headEnd/>
            <a:tailEnd/>
          </a:ln>
        </p:spPr>
        <p:txBody>
          <a:bodyPr wrap="none" anchor="ctr"/>
          <a:lstStyle/>
          <a:p>
            <a:endParaRPr lang="zh-CN" altLang="en-US"/>
          </a:p>
        </p:txBody>
      </p:sp>
      <p:sp>
        <p:nvSpPr>
          <p:cNvPr id="87085" name="Line 45"/>
          <p:cNvSpPr>
            <a:spLocks noChangeShapeType="1"/>
          </p:cNvSpPr>
          <p:nvPr/>
        </p:nvSpPr>
        <p:spPr bwMode="auto">
          <a:xfrm flipH="1">
            <a:off x="3962400" y="1219200"/>
            <a:ext cx="1066800" cy="1066800"/>
          </a:xfrm>
          <a:prstGeom prst="line">
            <a:avLst/>
          </a:prstGeom>
          <a:noFill/>
          <a:ln w="28575">
            <a:solidFill>
              <a:schemeClr val="tx1"/>
            </a:solidFill>
            <a:round/>
            <a:headEnd/>
            <a:tailEnd/>
          </a:ln>
        </p:spPr>
        <p:txBody>
          <a:bodyPr wrap="none" anchor="ctr"/>
          <a:lstStyle/>
          <a:p>
            <a:endParaRPr lang="zh-CN" altLang="en-US"/>
          </a:p>
        </p:txBody>
      </p:sp>
      <p:sp>
        <p:nvSpPr>
          <p:cNvPr id="87086" name="Line 46"/>
          <p:cNvSpPr>
            <a:spLocks noChangeShapeType="1"/>
          </p:cNvSpPr>
          <p:nvPr/>
        </p:nvSpPr>
        <p:spPr bwMode="auto">
          <a:xfrm flipH="1">
            <a:off x="5562600" y="1219200"/>
            <a:ext cx="533400" cy="1371600"/>
          </a:xfrm>
          <a:prstGeom prst="line">
            <a:avLst/>
          </a:prstGeom>
          <a:noFill/>
          <a:ln w="28575">
            <a:solidFill>
              <a:schemeClr val="tx1"/>
            </a:solidFill>
            <a:round/>
            <a:headEnd/>
            <a:tailEnd/>
          </a:ln>
        </p:spPr>
        <p:txBody>
          <a:bodyPr wrap="none" anchor="ctr"/>
          <a:lstStyle/>
          <a:p>
            <a:endParaRPr lang="zh-CN" altLang="en-US"/>
          </a:p>
        </p:txBody>
      </p:sp>
      <p:sp>
        <p:nvSpPr>
          <p:cNvPr id="87087" name="Line 47"/>
          <p:cNvSpPr>
            <a:spLocks noChangeShapeType="1"/>
          </p:cNvSpPr>
          <p:nvPr/>
        </p:nvSpPr>
        <p:spPr bwMode="auto">
          <a:xfrm flipH="1">
            <a:off x="2895600" y="4114800"/>
            <a:ext cx="609600" cy="1447800"/>
          </a:xfrm>
          <a:prstGeom prst="line">
            <a:avLst/>
          </a:prstGeom>
          <a:noFill/>
          <a:ln w="28575">
            <a:solidFill>
              <a:schemeClr val="tx1"/>
            </a:solidFill>
            <a:round/>
            <a:headEnd/>
            <a:tailEnd/>
          </a:ln>
        </p:spPr>
        <p:txBody>
          <a:bodyPr wrap="none" anchor="ctr"/>
          <a:lstStyle/>
          <a:p>
            <a:endParaRPr lang="zh-CN" altLang="en-US"/>
          </a:p>
        </p:txBody>
      </p:sp>
      <p:sp>
        <p:nvSpPr>
          <p:cNvPr id="87088" name="Line 48"/>
          <p:cNvSpPr>
            <a:spLocks noChangeShapeType="1"/>
          </p:cNvSpPr>
          <p:nvPr/>
        </p:nvSpPr>
        <p:spPr bwMode="auto">
          <a:xfrm>
            <a:off x="3962400" y="4267200"/>
            <a:ext cx="0" cy="1295400"/>
          </a:xfrm>
          <a:prstGeom prst="line">
            <a:avLst/>
          </a:prstGeom>
          <a:noFill/>
          <a:ln w="28575">
            <a:solidFill>
              <a:schemeClr val="tx1"/>
            </a:solidFill>
            <a:round/>
            <a:headEnd/>
            <a:tailEnd/>
          </a:ln>
        </p:spPr>
        <p:txBody>
          <a:bodyPr wrap="none" anchor="ctr"/>
          <a:lstStyle/>
          <a:p>
            <a:endParaRPr lang="zh-CN" altLang="en-US"/>
          </a:p>
        </p:txBody>
      </p:sp>
      <p:sp>
        <p:nvSpPr>
          <p:cNvPr id="87089" name="Line 49"/>
          <p:cNvSpPr>
            <a:spLocks noChangeShapeType="1"/>
          </p:cNvSpPr>
          <p:nvPr/>
        </p:nvSpPr>
        <p:spPr bwMode="auto">
          <a:xfrm>
            <a:off x="3962400" y="4038600"/>
            <a:ext cx="2133600" cy="1524000"/>
          </a:xfrm>
          <a:prstGeom prst="line">
            <a:avLst/>
          </a:prstGeom>
          <a:noFill/>
          <a:ln w="28575">
            <a:solidFill>
              <a:schemeClr val="tx1"/>
            </a:solidFill>
            <a:round/>
            <a:headEnd/>
            <a:tailEnd/>
          </a:ln>
        </p:spPr>
        <p:txBody>
          <a:bodyPr wrap="none" anchor="ctr"/>
          <a:lstStyle/>
          <a:p>
            <a:endParaRPr lang="zh-CN" altLang="en-US"/>
          </a:p>
        </p:txBody>
      </p:sp>
      <p:sp>
        <p:nvSpPr>
          <p:cNvPr id="87090" name="Line 50"/>
          <p:cNvSpPr>
            <a:spLocks noChangeShapeType="1"/>
          </p:cNvSpPr>
          <p:nvPr/>
        </p:nvSpPr>
        <p:spPr bwMode="auto">
          <a:xfrm>
            <a:off x="3962400" y="4114800"/>
            <a:ext cx="1066800" cy="1447800"/>
          </a:xfrm>
          <a:prstGeom prst="line">
            <a:avLst/>
          </a:prstGeom>
          <a:noFill/>
          <a:ln w="28575">
            <a:solidFill>
              <a:schemeClr val="tx1"/>
            </a:solidFill>
            <a:round/>
            <a:headEnd/>
            <a:tailEnd/>
          </a:ln>
        </p:spPr>
        <p:txBody>
          <a:bodyPr wrap="none" anchor="ctr"/>
          <a:lstStyle/>
          <a:p>
            <a:endParaRPr lang="zh-CN" altLang="en-US"/>
          </a:p>
        </p:txBody>
      </p:sp>
      <p:sp>
        <p:nvSpPr>
          <p:cNvPr id="87091" name="Line 51"/>
          <p:cNvSpPr>
            <a:spLocks noChangeShapeType="1"/>
          </p:cNvSpPr>
          <p:nvPr/>
        </p:nvSpPr>
        <p:spPr bwMode="auto">
          <a:xfrm flipH="1">
            <a:off x="4724400" y="2819400"/>
            <a:ext cx="533400" cy="152400"/>
          </a:xfrm>
          <a:prstGeom prst="line">
            <a:avLst/>
          </a:prstGeom>
          <a:noFill/>
          <a:ln w="28575">
            <a:solidFill>
              <a:schemeClr val="tx1"/>
            </a:solidFill>
            <a:round/>
            <a:headEnd/>
            <a:tailEnd/>
          </a:ln>
        </p:spPr>
        <p:txBody>
          <a:bodyPr wrap="none" anchor="ctr"/>
          <a:lstStyle/>
          <a:p>
            <a:endParaRPr lang="zh-CN" altLang="en-US"/>
          </a:p>
        </p:txBody>
      </p:sp>
      <p:sp>
        <p:nvSpPr>
          <p:cNvPr id="87092" name="Line 52"/>
          <p:cNvSpPr>
            <a:spLocks noChangeShapeType="1"/>
          </p:cNvSpPr>
          <p:nvPr/>
        </p:nvSpPr>
        <p:spPr bwMode="auto">
          <a:xfrm flipH="1">
            <a:off x="3962400" y="3429000"/>
            <a:ext cx="304800" cy="457200"/>
          </a:xfrm>
          <a:prstGeom prst="line">
            <a:avLst/>
          </a:prstGeom>
          <a:noFill/>
          <a:ln w="28575">
            <a:solidFill>
              <a:schemeClr val="tx1"/>
            </a:solidFill>
            <a:round/>
            <a:headEnd/>
            <a:tailEnd/>
          </a:ln>
        </p:spPr>
        <p:txBody>
          <a:bodyPr wrap="none" anchor="ctr"/>
          <a:lstStyle/>
          <a:p>
            <a:endParaRPr lang="zh-CN" altLang="en-US"/>
          </a:p>
        </p:txBody>
      </p:sp>
      <p:sp>
        <p:nvSpPr>
          <p:cNvPr id="87093" name="Line 53"/>
          <p:cNvSpPr>
            <a:spLocks noChangeShapeType="1"/>
          </p:cNvSpPr>
          <p:nvPr/>
        </p:nvSpPr>
        <p:spPr bwMode="auto">
          <a:xfrm flipH="1" flipV="1">
            <a:off x="3810000" y="2514600"/>
            <a:ext cx="381000" cy="457200"/>
          </a:xfrm>
          <a:prstGeom prst="line">
            <a:avLst/>
          </a:prstGeom>
          <a:noFill/>
          <a:ln w="28575">
            <a:solidFill>
              <a:schemeClr val="tx1"/>
            </a:solidFill>
            <a:round/>
            <a:headEnd/>
            <a:tailEnd/>
          </a:ln>
        </p:spPr>
        <p:txBody>
          <a:bodyPr wrap="none" anchor="ctr"/>
          <a:lstStyle/>
          <a:p>
            <a:endParaRPr lang="zh-CN" altLang="en-US"/>
          </a:p>
        </p:txBody>
      </p:sp>
      <p:sp>
        <p:nvSpPr>
          <p:cNvPr id="87094" name="Line 54"/>
          <p:cNvSpPr>
            <a:spLocks noChangeShapeType="1"/>
          </p:cNvSpPr>
          <p:nvPr/>
        </p:nvSpPr>
        <p:spPr bwMode="auto">
          <a:xfrm>
            <a:off x="1219200" y="685800"/>
            <a:ext cx="2667000" cy="457200"/>
          </a:xfrm>
          <a:prstGeom prst="line">
            <a:avLst/>
          </a:prstGeom>
          <a:noFill/>
          <a:ln w="12700">
            <a:solidFill>
              <a:schemeClr val="tx1"/>
            </a:solidFill>
            <a:round/>
            <a:headEnd/>
            <a:tailEnd/>
          </a:ln>
        </p:spPr>
        <p:txBody>
          <a:bodyPr wrap="none" anchor="ctr"/>
          <a:lstStyle/>
          <a:p>
            <a:endParaRPr lang="zh-CN" altLang="en-US"/>
          </a:p>
        </p:txBody>
      </p:sp>
      <p:sp>
        <p:nvSpPr>
          <p:cNvPr id="87095" name="Line 55"/>
          <p:cNvSpPr>
            <a:spLocks noChangeShapeType="1"/>
          </p:cNvSpPr>
          <p:nvPr/>
        </p:nvSpPr>
        <p:spPr bwMode="auto">
          <a:xfrm flipV="1">
            <a:off x="6400800" y="685800"/>
            <a:ext cx="1219200" cy="457200"/>
          </a:xfrm>
          <a:prstGeom prst="line">
            <a:avLst/>
          </a:prstGeom>
          <a:noFill/>
          <a:ln w="12700">
            <a:solidFill>
              <a:schemeClr val="tx1"/>
            </a:solidFill>
            <a:round/>
            <a:headEnd/>
            <a:tailEnd/>
          </a:ln>
        </p:spPr>
        <p:txBody>
          <a:bodyPr wrap="none" anchor="ctr"/>
          <a:lstStyle/>
          <a:p>
            <a:endParaRPr lang="zh-CN" altLang="en-US"/>
          </a:p>
        </p:txBody>
      </p:sp>
      <p:sp>
        <p:nvSpPr>
          <p:cNvPr id="87096" name="Line 56"/>
          <p:cNvSpPr>
            <a:spLocks noChangeShapeType="1"/>
          </p:cNvSpPr>
          <p:nvPr/>
        </p:nvSpPr>
        <p:spPr bwMode="auto">
          <a:xfrm flipV="1">
            <a:off x="6477000" y="1066800"/>
            <a:ext cx="1143000" cy="76200"/>
          </a:xfrm>
          <a:prstGeom prst="line">
            <a:avLst/>
          </a:prstGeom>
          <a:noFill/>
          <a:ln w="12700">
            <a:solidFill>
              <a:schemeClr val="tx1"/>
            </a:solidFill>
            <a:round/>
            <a:headEnd/>
            <a:tailEnd/>
          </a:ln>
        </p:spPr>
        <p:txBody>
          <a:bodyPr wrap="none" anchor="ctr"/>
          <a:lstStyle/>
          <a:p>
            <a:endParaRPr lang="zh-CN" altLang="en-US"/>
          </a:p>
        </p:txBody>
      </p:sp>
      <p:sp>
        <p:nvSpPr>
          <p:cNvPr id="87097" name="Line 57"/>
          <p:cNvSpPr>
            <a:spLocks noChangeShapeType="1"/>
          </p:cNvSpPr>
          <p:nvPr/>
        </p:nvSpPr>
        <p:spPr bwMode="auto">
          <a:xfrm flipH="1">
            <a:off x="5638800" y="1447800"/>
            <a:ext cx="1981200" cy="1143000"/>
          </a:xfrm>
          <a:prstGeom prst="line">
            <a:avLst/>
          </a:prstGeom>
          <a:noFill/>
          <a:ln w="28575">
            <a:solidFill>
              <a:schemeClr val="tx1"/>
            </a:solidFill>
            <a:round/>
            <a:headEnd/>
            <a:tailEnd/>
          </a:ln>
        </p:spPr>
        <p:txBody>
          <a:bodyPr wrap="none" anchor="ctr"/>
          <a:lstStyle/>
          <a:p>
            <a:endParaRPr lang="zh-CN" altLang="en-US"/>
          </a:p>
        </p:txBody>
      </p:sp>
      <p:sp>
        <p:nvSpPr>
          <p:cNvPr id="87098" name="Line 58"/>
          <p:cNvSpPr>
            <a:spLocks noChangeShapeType="1"/>
          </p:cNvSpPr>
          <p:nvPr/>
        </p:nvSpPr>
        <p:spPr bwMode="auto">
          <a:xfrm flipH="1">
            <a:off x="5715000" y="2209800"/>
            <a:ext cx="1905000" cy="381000"/>
          </a:xfrm>
          <a:prstGeom prst="line">
            <a:avLst/>
          </a:prstGeom>
          <a:noFill/>
          <a:ln w="28575">
            <a:solidFill>
              <a:schemeClr val="tx1"/>
            </a:solidFill>
            <a:round/>
            <a:headEnd/>
            <a:tailEnd/>
          </a:ln>
        </p:spPr>
        <p:txBody>
          <a:bodyPr wrap="none" anchor="ctr"/>
          <a:lstStyle/>
          <a:p>
            <a:endParaRPr lang="zh-CN" altLang="en-US"/>
          </a:p>
        </p:txBody>
      </p:sp>
      <p:sp>
        <p:nvSpPr>
          <p:cNvPr id="87099" name="Line 59"/>
          <p:cNvSpPr>
            <a:spLocks noChangeShapeType="1"/>
          </p:cNvSpPr>
          <p:nvPr/>
        </p:nvSpPr>
        <p:spPr bwMode="auto">
          <a:xfrm flipH="1">
            <a:off x="5791200" y="2590800"/>
            <a:ext cx="1828800" cy="0"/>
          </a:xfrm>
          <a:prstGeom prst="line">
            <a:avLst/>
          </a:prstGeom>
          <a:noFill/>
          <a:ln w="28575">
            <a:solidFill>
              <a:schemeClr val="tx1"/>
            </a:solidFill>
            <a:round/>
            <a:headEnd/>
            <a:tailEnd/>
          </a:ln>
        </p:spPr>
        <p:txBody>
          <a:bodyPr wrap="none" anchor="ctr"/>
          <a:lstStyle/>
          <a:p>
            <a:endParaRPr lang="zh-CN" altLang="en-US"/>
          </a:p>
        </p:txBody>
      </p:sp>
      <p:sp>
        <p:nvSpPr>
          <p:cNvPr id="87100" name="Line 60"/>
          <p:cNvSpPr>
            <a:spLocks noChangeShapeType="1"/>
          </p:cNvSpPr>
          <p:nvPr/>
        </p:nvSpPr>
        <p:spPr bwMode="auto">
          <a:xfrm flipH="1" flipV="1">
            <a:off x="5791200" y="2667000"/>
            <a:ext cx="1828800" cy="685800"/>
          </a:xfrm>
          <a:prstGeom prst="line">
            <a:avLst/>
          </a:prstGeom>
          <a:noFill/>
          <a:ln w="28575">
            <a:solidFill>
              <a:schemeClr val="tx1"/>
            </a:solidFill>
            <a:round/>
            <a:headEnd/>
            <a:tailEnd/>
          </a:ln>
        </p:spPr>
        <p:txBody>
          <a:bodyPr wrap="none" anchor="ctr"/>
          <a:lstStyle/>
          <a:p>
            <a:endParaRPr lang="zh-CN" altLang="en-US"/>
          </a:p>
        </p:txBody>
      </p:sp>
      <p:sp>
        <p:nvSpPr>
          <p:cNvPr id="87101" name="Line 61"/>
          <p:cNvSpPr>
            <a:spLocks noChangeShapeType="1"/>
          </p:cNvSpPr>
          <p:nvPr/>
        </p:nvSpPr>
        <p:spPr bwMode="auto">
          <a:xfrm flipH="1" flipV="1">
            <a:off x="5715000" y="2667000"/>
            <a:ext cx="1905000" cy="1447800"/>
          </a:xfrm>
          <a:prstGeom prst="line">
            <a:avLst/>
          </a:prstGeom>
          <a:noFill/>
          <a:ln w="28575">
            <a:solidFill>
              <a:schemeClr val="tx1"/>
            </a:solidFill>
            <a:round/>
            <a:headEnd/>
            <a:tailEnd/>
          </a:ln>
        </p:spPr>
        <p:txBody>
          <a:bodyPr wrap="none" anchor="ctr"/>
          <a:lstStyle/>
          <a:p>
            <a:endParaRPr lang="zh-CN" altLang="en-US"/>
          </a:p>
        </p:txBody>
      </p:sp>
      <p:sp>
        <p:nvSpPr>
          <p:cNvPr id="87102" name="Line 62"/>
          <p:cNvSpPr>
            <a:spLocks noChangeShapeType="1"/>
          </p:cNvSpPr>
          <p:nvPr/>
        </p:nvSpPr>
        <p:spPr bwMode="auto">
          <a:xfrm flipH="1" flipV="1">
            <a:off x="5562600" y="4267200"/>
            <a:ext cx="2057400" cy="1371600"/>
          </a:xfrm>
          <a:prstGeom prst="line">
            <a:avLst/>
          </a:prstGeom>
          <a:noFill/>
          <a:ln w="28575">
            <a:solidFill>
              <a:schemeClr val="tx1"/>
            </a:solidFill>
            <a:round/>
            <a:headEnd/>
            <a:tailEnd/>
          </a:ln>
        </p:spPr>
        <p:txBody>
          <a:bodyPr wrap="none" anchor="ctr"/>
          <a:lstStyle/>
          <a:p>
            <a:endParaRPr lang="zh-CN" altLang="en-US"/>
          </a:p>
        </p:txBody>
      </p:sp>
      <p:sp>
        <p:nvSpPr>
          <p:cNvPr id="87103" name="Line 63"/>
          <p:cNvSpPr>
            <a:spLocks noChangeShapeType="1"/>
          </p:cNvSpPr>
          <p:nvPr/>
        </p:nvSpPr>
        <p:spPr bwMode="auto">
          <a:xfrm flipH="1" flipV="1">
            <a:off x="5638800" y="4267200"/>
            <a:ext cx="1981200" cy="990600"/>
          </a:xfrm>
          <a:prstGeom prst="line">
            <a:avLst/>
          </a:prstGeom>
          <a:noFill/>
          <a:ln w="28575">
            <a:solidFill>
              <a:schemeClr val="tx1"/>
            </a:solidFill>
            <a:round/>
            <a:headEnd/>
            <a:tailEnd/>
          </a:ln>
        </p:spPr>
        <p:txBody>
          <a:bodyPr wrap="none" anchor="ctr"/>
          <a:lstStyle/>
          <a:p>
            <a:endParaRPr lang="zh-CN" altLang="en-US"/>
          </a:p>
        </p:txBody>
      </p:sp>
      <p:sp>
        <p:nvSpPr>
          <p:cNvPr id="87104" name="Line 64"/>
          <p:cNvSpPr>
            <a:spLocks noChangeShapeType="1"/>
          </p:cNvSpPr>
          <p:nvPr/>
        </p:nvSpPr>
        <p:spPr bwMode="auto">
          <a:xfrm flipH="1" flipV="1">
            <a:off x="5715000" y="4267200"/>
            <a:ext cx="1905000" cy="609600"/>
          </a:xfrm>
          <a:prstGeom prst="line">
            <a:avLst/>
          </a:prstGeom>
          <a:noFill/>
          <a:ln w="28575">
            <a:solidFill>
              <a:schemeClr val="tx1"/>
            </a:solidFill>
            <a:round/>
            <a:headEnd/>
            <a:tailEnd/>
          </a:ln>
        </p:spPr>
        <p:txBody>
          <a:bodyPr wrap="none" anchor="ctr"/>
          <a:lstStyle/>
          <a:p>
            <a:endParaRPr lang="zh-CN" altLang="en-US"/>
          </a:p>
        </p:txBody>
      </p:sp>
      <p:sp>
        <p:nvSpPr>
          <p:cNvPr id="87105" name="Line 65"/>
          <p:cNvSpPr>
            <a:spLocks noChangeShapeType="1"/>
          </p:cNvSpPr>
          <p:nvPr/>
        </p:nvSpPr>
        <p:spPr bwMode="auto">
          <a:xfrm flipH="1" flipV="1">
            <a:off x="5791200" y="4267200"/>
            <a:ext cx="1828800" cy="228600"/>
          </a:xfrm>
          <a:prstGeom prst="line">
            <a:avLst/>
          </a:prstGeom>
          <a:noFill/>
          <a:ln w="28575">
            <a:solidFill>
              <a:schemeClr val="tx1"/>
            </a:solidFill>
            <a:round/>
            <a:headEnd/>
            <a:tailEnd/>
          </a:ln>
        </p:spPr>
        <p:txBody>
          <a:bodyPr wrap="none" anchor="ctr"/>
          <a:lstStyle/>
          <a:p>
            <a:endParaRPr lang="zh-CN" altLang="en-US"/>
          </a:p>
        </p:txBody>
      </p:sp>
      <p:sp>
        <p:nvSpPr>
          <p:cNvPr id="87106" name="Line 66"/>
          <p:cNvSpPr>
            <a:spLocks noChangeShapeType="1"/>
          </p:cNvSpPr>
          <p:nvPr/>
        </p:nvSpPr>
        <p:spPr bwMode="auto">
          <a:xfrm flipV="1">
            <a:off x="7696200" y="1828800"/>
            <a:ext cx="0" cy="381000"/>
          </a:xfrm>
          <a:prstGeom prst="line">
            <a:avLst/>
          </a:prstGeom>
          <a:noFill/>
          <a:ln w="12700">
            <a:noFill/>
            <a:round/>
            <a:headEnd/>
            <a:tailEnd/>
          </a:ln>
        </p:spPr>
        <p:txBody>
          <a:bodyPr wrap="none" anchor="ctr"/>
          <a:lstStyle/>
          <a:p>
            <a:endParaRPr lang="zh-CN" altLang="en-US"/>
          </a:p>
        </p:txBody>
      </p:sp>
      <p:sp>
        <p:nvSpPr>
          <p:cNvPr id="87107" name="Line 67"/>
          <p:cNvSpPr>
            <a:spLocks noChangeShapeType="1"/>
          </p:cNvSpPr>
          <p:nvPr/>
        </p:nvSpPr>
        <p:spPr bwMode="auto">
          <a:xfrm flipV="1">
            <a:off x="7696200" y="2971800"/>
            <a:ext cx="0" cy="381000"/>
          </a:xfrm>
          <a:prstGeom prst="line">
            <a:avLst/>
          </a:prstGeom>
          <a:noFill/>
          <a:ln w="12700">
            <a:noFill/>
            <a:round/>
            <a:headEnd/>
            <a:tailEnd/>
          </a:ln>
        </p:spPr>
        <p:txBody>
          <a:bodyPr wrap="none" anchor="ctr"/>
          <a:lstStyle/>
          <a:p>
            <a:endParaRPr lang="zh-CN" altLang="en-US"/>
          </a:p>
        </p:txBody>
      </p:sp>
      <p:sp>
        <p:nvSpPr>
          <p:cNvPr id="87108" name="Line 68"/>
          <p:cNvSpPr>
            <a:spLocks noChangeShapeType="1"/>
          </p:cNvSpPr>
          <p:nvPr/>
        </p:nvSpPr>
        <p:spPr bwMode="auto">
          <a:xfrm flipV="1">
            <a:off x="7772400" y="3352800"/>
            <a:ext cx="0" cy="381000"/>
          </a:xfrm>
          <a:prstGeom prst="line">
            <a:avLst/>
          </a:prstGeom>
          <a:noFill/>
          <a:ln w="12700">
            <a:noFill/>
            <a:round/>
            <a:headEnd/>
            <a:tailEnd/>
          </a:ln>
        </p:spPr>
        <p:txBody>
          <a:bodyPr wrap="none" anchor="ctr"/>
          <a:lstStyle/>
          <a:p>
            <a:endParaRPr lang="zh-CN" altLang="en-US"/>
          </a:p>
        </p:txBody>
      </p:sp>
      <p:sp>
        <p:nvSpPr>
          <p:cNvPr id="87109" name="Line 69"/>
          <p:cNvSpPr>
            <a:spLocks noChangeShapeType="1"/>
          </p:cNvSpPr>
          <p:nvPr/>
        </p:nvSpPr>
        <p:spPr bwMode="auto">
          <a:xfrm>
            <a:off x="1295400" y="1828800"/>
            <a:ext cx="2286000" cy="457200"/>
          </a:xfrm>
          <a:prstGeom prst="line">
            <a:avLst/>
          </a:prstGeom>
          <a:noFill/>
          <a:ln w="28575">
            <a:solidFill>
              <a:schemeClr val="tx1"/>
            </a:solidFill>
            <a:round/>
            <a:headEnd/>
            <a:tailEnd/>
          </a:ln>
        </p:spPr>
        <p:txBody>
          <a:bodyPr wrap="none" anchor="ctr"/>
          <a:lstStyle/>
          <a:p>
            <a:endParaRPr lang="zh-CN" altLang="en-US"/>
          </a:p>
        </p:txBody>
      </p:sp>
      <p:sp>
        <p:nvSpPr>
          <p:cNvPr id="87110" name="Line 70"/>
          <p:cNvSpPr>
            <a:spLocks noChangeShapeType="1"/>
          </p:cNvSpPr>
          <p:nvPr/>
        </p:nvSpPr>
        <p:spPr bwMode="auto">
          <a:xfrm>
            <a:off x="1295400" y="2209800"/>
            <a:ext cx="2209800" cy="76200"/>
          </a:xfrm>
          <a:prstGeom prst="line">
            <a:avLst/>
          </a:prstGeom>
          <a:noFill/>
          <a:ln w="28575">
            <a:solidFill>
              <a:schemeClr val="tx1"/>
            </a:solidFill>
            <a:round/>
            <a:headEnd/>
            <a:tailEnd/>
          </a:ln>
        </p:spPr>
        <p:txBody>
          <a:bodyPr wrap="none" anchor="ctr"/>
          <a:lstStyle/>
          <a:p>
            <a:endParaRPr lang="zh-CN" altLang="en-US"/>
          </a:p>
        </p:txBody>
      </p:sp>
      <p:sp>
        <p:nvSpPr>
          <p:cNvPr id="87111" name="Line 71"/>
          <p:cNvSpPr>
            <a:spLocks noChangeShapeType="1"/>
          </p:cNvSpPr>
          <p:nvPr/>
        </p:nvSpPr>
        <p:spPr bwMode="auto">
          <a:xfrm flipV="1">
            <a:off x="1295400" y="2362200"/>
            <a:ext cx="2209800" cy="228600"/>
          </a:xfrm>
          <a:prstGeom prst="line">
            <a:avLst/>
          </a:prstGeom>
          <a:noFill/>
          <a:ln w="28575">
            <a:solidFill>
              <a:schemeClr val="tx1"/>
            </a:solidFill>
            <a:round/>
            <a:headEnd/>
            <a:tailEnd/>
          </a:ln>
        </p:spPr>
        <p:txBody>
          <a:bodyPr wrap="none" anchor="ctr"/>
          <a:lstStyle/>
          <a:p>
            <a:endParaRPr lang="zh-CN" altLang="en-US"/>
          </a:p>
        </p:txBody>
      </p:sp>
      <p:sp>
        <p:nvSpPr>
          <p:cNvPr id="87112" name="Line 72"/>
          <p:cNvSpPr>
            <a:spLocks noChangeShapeType="1"/>
          </p:cNvSpPr>
          <p:nvPr/>
        </p:nvSpPr>
        <p:spPr bwMode="auto">
          <a:xfrm flipV="1">
            <a:off x="1295400" y="2362200"/>
            <a:ext cx="2286000" cy="609600"/>
          </a:xfrm>
          <a:prstGeom prst="line">
            <a:avLst/>
          </a:prstGeom>
          <a:noFill/>
          <a:ln w="28575">
            <a:solidFill>
              <a:schemeClr val="tx1"/>
            </a:solidFill>
            <a:round/>
            <a:headEnd/>
            <a:tailEnd/>
          </a:ln>
        </p:spPr>
        <p:txBody>
          <a:bodyPr wrap="none" anchor="ctr"/>
          <a:lstStyle/>
          <a:p>
            <a:endParaRPr lang="zh-CN" altLang="en-US"/>
          </a:p>
        </p:txBody>
      </p:sp>
      <p:sp>
        <p:nvSpPr>
          <p:cNvPr id="87113" name="Line 73"/>
          <p:cNvSpPr>
            <a:spLocks noChangeShapeType="1"/>
          </p:cNvSpPr>
          <p:nvPr/>
        </p:nvSpPr>
        <p:spPr bwMode="auto">
          <a:xfrm flipV="1">
            <a:off x="1295400" y="2438400"/>
            <a:ext cx="2209800" cy="914400"/>
          </a:xfrm>
          <a:prstGeom prst="line">
            <a:avLst/>
          </a:prstGeom>
          <a:noFill/>
          <a:ln w="28575">
            <a:solidFill>
              <a:schemeClr val="tx1"/>
            </a:solidFill>
            <a:round/>
            <a:headEnd/>
            <a:tailEnd/>
          </a:ln>
        </p:spPr>
        <p:txBody>
          <a:bodyPr wrap="none" anchor="ctr"/>
          <a:lstStyle/>
          <a:p>
            <a:endParaRPr lang="zh-CN" altLang="en-US"/>
          </a:p>
        </p:txBody>
      </p:sp>
      <p:sp>
        <p:nvSpPr>
          <p:cNvPr id="87114" name="Line 74"/>
          <p:cNvSpPr>
            <a:spLocks noChangeShapeType="1"/>
          </p:cNvSpPr>
          <p:nvPr/>
        </p:nvSpPr>
        <p:spPr bwMode="auto">
          <a:xfrm flipV="1">
            <a:off x="1295400" y="2438400"/>
            <a:ext cx="2286000" cy="1295400"/>
          </a:xfrm>
          <a:prstGeom prst="line">
            <a:avLst/>
          </a:prstGeom>
          <a:noFill/>
          <a:ln w="28575">
            <a:solidFill>
              <a:schemeClr val="tx1"/>
            </a:solidFill>
            <a:round/>
            <a:headEnd/>
            <a:tailEnd/>
          </a:ln>
        </p:spPr>
        <p:txBody>
          <a:bodyPr wrap="none" anchor="ctr"/>
          <a:lstStyle/>
          <a:p>
            <a:endParaRPr lang="zh-CN" altLang="en-US"/>
          </a:p>
        </p:txBody>
      </p:sp>
      <p:sp>
        <p:nvSpPr>
          <p:cNvPr id="87115" name="Line 75"/>
          <p:cNvSpPr>
            <a:spLocks noChangeShapeType="1"/>
          </p:cNvSpPr>
          <p:nvPr/>
        </p:nvSpPr>
        <p:spPr bwMode="auto">
          <a:xfrm flipV="1">
            <a:off x="1295400" y="3962400"/>
            <a:ext cx="2209800" cy="152400"/>
          </a:xfrm>
          <a:prstGeom prst="line">
            <a:avLst/>
          </a:prstGeom>
          <a:noFill/>
          <a:ln w="28575">
            <a:solidFill>
              <a:schemeClr val="tx1"/>
            </a:solidFill>
            <a:round/>
            <a:headEnd/>
            <a:tailEnd/>
          </a:ln>
        </p:spPr>
        <p:txBody>
          <a:bodyPr wrap="none" anchor="ctr"/>
          <a:lstStyle/>
          <a:p>
            <a:endParaRPr lang="zh-CN" altLang="en-US"/>
          </a:p>
        </p:txBody>
      </p:sp>
      <p:sp>
        <p:nvSpPr>
          <p:cNvPr id="87116" name="Line 76"/>
          <p:cNvSpPr>
            <a:spLocks noChangeShapeType="1"/>
          </p:cNvSpPr>
          <p:nvPr/>
        </p:nvSpPr>
        <p:spPr bwMode="auto">
          <a:xfrm flipV="1">
            <a:off x="1295400" y="3962400"/>
            <a:ext cx="2286000" cy="533400"/>
          </a:xfrm>
          <a:prstGeom prst="line">
            <a:avLst/>
          </a:prstGeom>
          <a:noFill/>
          <a:ln w="28575">
            <a:solidFill>
              <a:schemeClr val="tx1"/>
            </a:solidFill>
            <a:round/>
            <a:headEnd/>
            <a:tailEnd/>
          </a:ln>
        </p:spPr>
        <p:txBody>
          <a:bodyPr wrap="none" anchor="ctr"/>
          <a:lstStyle/>
          <a:p>
            <a:endParaRPr lang="zh-CN" altLang="en-US"/>
          </a:p>
        </p:txBody>
      </p:sp>
      <p:sp>
        <p:nvSpPr>
          <p:cNvPr id="87117" name="Line 77"/>
          <p:cNvSpPr>
            <a:spLocks noChangeShapeType="1"/>
          </p:cNvSpPr>
          <p:nvPr/>
        </p:nvSpPr>
        <p:spPr bwMode="auto">
          <a:xfrm flipV="1">
            <a:off x="1295400" y="4038600"/>
            <a:ext cx="2209800" cy="838200"/>
          </a:xfrm>
          <a:prstGeom prst="line">
            <a:avLst/>
          </a:prstGeom>
          <a:noFill/>
          <a:ln w="28575">
            <a:solidFill>
              <a:schemeClr val="tx1"/>
            </a:solidFill>
            <a:round/>
            <a:headEnd/>
            <a:tailEnd/>
          </a:ln>
        </p:spPr>
        <p:txBody>
          <a:bodyPr wrap="none" anchor="ctr"/>
          <a:lstStyle/>
          <a:p>
            <a:endParaRPr lang="zh-CN" altLang="en-US"/>
          </a:p>
        </p:txBody>
      </p:sp>
      <p:sp>
        <p:nvSpPr>
          <p:cNvPr id="87118" name="Line 78"/>
          <p:cNvSpPr>
            <a:spLocks noChangeShapeType="1"/>
          </p:cNvSpPr>
          <p:nvPr/>
        </p:nvSpPr>
        <p:spPr bwMode="auto">
          <a:xfrm flipV="1">
            <a:off x="1295400" y="4038600"/>
            <a:ext cx="2286000" cy="1219200"/>
          </a:xfrm>
          <a:prstGeom prst="line">
            <a:avLst/>
          </a:prstGeom>
          <a:noFill/>
          <a:ln w="28575">
            <a:solidFill>
              <a:schemeClr val="tx1"/>
            </a:solidFill>
            <a:round/>
            <a:headEnd/>
            <a:tailEnd/>
          </a:ln>
        </p:spPr>
        <p:txBody>
          <a:bodyPr wrap="none" anchor="ctr"/>
          <a:lstStyle/>
          <a:p>
            <a:endParaRPr lang="zh-CN" altLang="en-US"/>
          </a:p>
        </p:txBody>
      </p:sp>
      <p:sp>
        <p:nvSpPr>
          <p:cNvPr id="87119" name="Line 79"/>
          <p:cNvSpPr>
            <a:spLocks noChangeShapeType="1"/>
          </p:cNvSpPr>
          <p:nvPr/>
        </p:nvSpPr>
        <p:spPr bwMode="auto">
          <a:xfrm flipV="1">
            <a:off x="1219200" y="1447800"/>
            <a:ext cx="0" cy="381000"/>
          </a:xfrm>
          <a:prstGeom prst="line">
            <a:avLst/>
          </a:prstGeom>
          <a:noFill/>
          <a:ln w="12700">
            <a:noFill/>
            <a:round/>
            <a:headEnd/>
            <a:tailEnd/>
          </a:ln>
        </p:spPr>
        <p:txBody>
          <a:bodyPr wrap="none" anchor="ctr"/>
          <a:lstStyle/>
          <a:p>
            <a:endParaRPr lang="zh-CN" altLang="en-US"/>
          </a:p>
        </p:txBody>
      </p:sp>
      <p:sp>
        <p:nvSpPr>
          <p:cNvPr id="87120" name="Rectangle 80"/>
          <p:cNvSpPr>
            <a:spLocks noChangeArrowheads="1"/>
          </p:cNvSpPr>
          <p:nvPr/>
        </p:nvSpPr>
        <p:spPr bwMode="auto">
          <a:xfrm>
            <a:off x="3048000" y="1524000"/>
            <a:ext cx="2971800" cy="3352800"/>
          </a:xfrm>
          <a:prstGeom prst="rect">
            <a:avLst/>
          </a:prstGeom>
          <a:noFill/>
          <a:ln w="9525">
            <a:solidFill>
              <a:schemeClr val="bg2"/>
            </a:solidFill>
            <a:prstDash val="dash"/>
            <a:miter lim="800000"/>
            <a:headEnd/>
            <a:tailEnd/>
          </a:ln>
        </p:spPr>
        <p:txBody>
          <a:bodyPr wrap="none" anchor="ctr"/>
          <a:lstStyle/>
          <a:p>
            <a:endParaRPr lang="zh-CN" altLang="en-US"/>
          </a:p>
        </p:txBody>
      </p:sp>
      <p:sp>
        <p:nvSpPr>
          <p:cNvPr id="87121" name="Rectangle 81"/>
          <p:cNvSpPr>
            <a:spLocks noChangeArrowheads="1"/>
          </p:cNvSpPr>
          <p:nvPr/>
        </p:nvSpPr>
        <p:spPr bwMode="auto">
          <a:xfrm>
            <a:off x="2362200" y="609600"/>
            <a:ext cx="4419600" cy="5334000"/>
          </a:xfrm>
          <a:prstGeom prst="rect">
            <a:avLst/>
          </a:prstGeom>
          <a:noFill/>
          <a:ln w="9525">
            <a:solidFill>
              <a:schemeClr val="bg2"/>
            </a:solidFill>
            <a:prstDash val="dash"/>
            <a:miter lim="800000"/>
            <a:headEnd/>
            <a:tailEnd/>
          </a:ln>
        </p:spPr>
        <p:txBody>
          <a:bodyPr wrap="none" anchor="ctr"/>
          <a:lstStyle/>
          <a:p>
            <a:endParaRPr lang="zh-CN" altLang="en-US"/>
          </a:p>
        </p:txBody>
      </p:sp>
      <p:sp>
        <p:nvSpPr>
          <p:cNvPr id="87122" name="Text Box 82"/>
          <p:cNvSpPr txBox="1">
            <a:spLocks noChangeArrowheads="1"/>
          </p:cNvSpPr>
          <p:nvPr/>
        </p:nvSpPr>
        <p:spPr bwMode="auto">
          <a:xfrm>
            <a:off x="3124200" y="2789238"/>
            <a:ext cx="228600" cy="639762"/>
          </a:xfrm>
          <a:prstGeom prst="rect">
            <a:avLst/>
          </a:prstGeom>
          <a:noFill/>
          <a:ln w="9525">
            <a:noFill/>
            <a:miter lim="800000"/>
            <a:headEnd/>
            <a:tailEnd/>
          </a:ln>
        </p:spPr>
        <p:txBody>
          <a:bodyPr>
            <a:spAutoFit/>
          </a:bodyPr>
          <a:lstStyle/>
          <a:p>
            <a:pPr eaLnBrk="0" hangingPunct="0">
              <a:spcBef>
                <a:spcPct val="50000"/>
              </a:spcBef>
            </a:pPr>
            <a:r>
              <a:rPr kumimoji="1" lang="zh-CN" altLang="en-US">
                <a:latin typeface="Times New Roman" pitchFamily="18" charset="0"/>
              </a:rPr>
              <a:t>核心层</a:t>
            </a:r>
            <a:endParaRPr kumimoji="1" lang="zh-CN" altLang="en-US" sz="800">
              <a:latin typeface="Times New Roman" pitchFamily="18" charset="0"/>
            </a:endParaRPr>
          </a:p>
        </p:txBody>
      </p:sp>
      <p:sp>
        <p:nvSpPr>
          <p:cNvPr id="87123" name="Text Box 83"/>
          <p:cNvSpPr txBox="1">
            <a:spLocks noChangeArrowheads="1"/>
          </p:cNvSpPr>
          <p:nvPr/>
        </p:nvSpPr>
        <p:spPr bwMode="auto">
          <a:xfrm>
            <a:off x="2590800" y="3048000"/>
            <a:ext cx="304800" cy="639763"/>
          </a:xfrm>
          <a:prstGeom prst="rect">
            <a:avLst/>
          </a:prstGeom>
          <a:noFill/>
          <a:ln w="9525">
            <a:noFill/>
            <a:miter lim="800000"/>
            <a:headEnd/>
            <a:tailEnd/>
          </a:ln>
        </p:spPr>
        <p:txBody>
          <a:bodyPr>
            <a:spAutoFit/>
          </a:bodyPr>
          <a:lstStyle/>
          <a:p>
            <a:pPr eaLnBrk="0" hangingPunct="0">
              <a:spcBef>
                <a:spcPct val="50000"/>
              </a:spcBef>
            </a:pPr>
            <a:r>
              <a:rPr kumimoji="1" lang="zh-CN" altLang="en-US">
                <a:latin typeface="Times New Roman" pitchFamily="18" charset="0"/>
              </a:rPr>
              <a:t>分布层</a:t>
            </a:r>
          </a:p>
        </p:txBody>
      </p:sp>
      <p:sp>
        <p:nvSpPr>
          <p:cNvPr id="87124" name="Text Box 84"/>
          <p:cNvSpPr txBox="1">
            <a:spLocks noChangeArrowheads="1"/>
          </p:cNvSpPr>
          <p:nvPr/>
        </p:nvSpPr>
        <p:spPr bwMode="auto">
          <a:xfrm>
            <a:off x="1981200" y="3352800"/>
            <a:ext cx="304800" cy="639763"/>
          </a:xfrm>
          <a:prstGeom prst="rect">
            <a:avLst/>
          </a:prstGeom>
          <a:noFill/>
          <a:ln w="9525">
            <a:noFill/>
            <a:miter lim="800000"/>
            <a:headEnd/>
            <a:tailEnd/>
          </a:ln>
        </p:spPr>
        <p:txBody>
          <a:bodyPr>
            <a:spAutoFit/>
          </a:bodyPr>
          <a:lstStyle/>
          <a:p>
            <a:pPr eaLnBrk="0" hangingPunct="0">
              <a:spcBef>
                <a:spcPct val="50000"/>
              </a:spcBef>
            </a:pPr>
            <a:r>
              <a:rPr kumimoji="1" lang="zh-CN" altLang="en-US">
                <a:latin typeface="Times New Roman" pitchFamily="18" charset="0"/>
              </a:rPr>
              <a:t>接入层</a:t>
            </a:r>
          </a:p>
        </p:txBody>
      </p:sp>
      <p:sp>
        <p:nvSpPr>
          <p:cNvPr id="87125" name="Text Box 85"/>
          <p:cNvSpPr txBox="1">
            <a:spLocks noChangeArrowheads="1"/>
          </p:cNvSpPr>
          <p:nvPr/>
        </p:nvSpPr>
        <p:spPr bwMode="auto">
          <a:xfrm>
            <a:off x="6858000" y="3733800"/>
            <a:ext cx="304800" cy="639763"/>
          </a:xfrm>
          <a:prstGeom prst="rect">
            <a:avLst/>
          </a:prstGeom>
          <a:noFill/>
          <a:ln w="9525">
            <a:noFill/>
            <a:miter lim="800000"/>
            <a:headEnd/>
            <a:tailEnd/>
          </a:ln>
        </p:spPr>
        <p:txBody>
          <a:bodyPr>
            <a:spAutoFit/>
          </a:bodyPr>
          <a:lstStyle/>
          <a:p>
            <a:pPr eaLnBrk="0" hangingPunct="0">
              <a:spcBef>
                <a:spcPct val="50000"/>
              </a:spcBef>
            </a:pPr>
            <a:r>
              <a:rPr kumimoji="1" lang="zh-CN" altLang="en-US">
                <a:latin typeface="Times New Roman" pitchFamily="18" charset="0"/>
              </a:rPr>
              <a:t>接入层</a:t>
            </a:r>
          </a:p>
        </p:txBody>
      </p:sp>
      <p:sp>
        <p:nvSpPr>
          <p:cNvPr id="87126" name="Oval 86"/>
          <p:cNvSpPr>
            <a:spLocks noChangeArrowheads="1"/>
          </p:cNvSpPr>
          <p:nvPr/>
        </p:nvSpPr>
        <p:spPr bwMode="auto">
          <a:xfrm>
            <a:off x="4191000" y="2971800"/>
            <a:ext cx="304800" cy="152400"/>
          </a:xfrm>
          <a:prstGeom prst="ellipse">
            <a:avLst/>
          </a:prstGeom>
          <a:noFill/>
          <a:ln w="9525">
            <a:solidFill>
              <a:schemeClr val="bg2"/>
            </a:solidFill>
            <a:round/>
            <a:headEnd/>
            <a:tailEnd/>
          </a:ln>
        </p:spPr>
        <p:txBody>
          <a:bodyPr wrap="none" anchor="ctr"/>
          <a:lstStyle/>
          <a:p>
            <a:endParaRPr lang="zh-CN" altLang="en-US"/>
          </a:p>
        </p:txBody>
      </p:sp>
      <p:sp>
        <p:nvSpPr>
          <p:cNvPr id="87127" name="Text Box 87"/>
          <p:cNvSpPr txBox="1">
            <a:spLocks noChangeArrowheads="1"/>
          </p:cNvSpPr>
          <p:nvPr/>
        </p:nvSpPr>
        <p:spPr bwMode="auto">
          <a:xfrm>
            <a:off x="4953000" y="19050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9000 7-Slot</a:t>
            </a:r>
          </a:p>
          <a:p>
            <a:pPr eaLnBrk="0" hangingPunct="0">
              <a:spcBef>
                <a:spcPct val="50000"/>
              </a:spcBef>
            </a:pPr>
            <a:endParaRPr kumimoji="1" lang="en-US" altLang="zh-CN" sz="800">
              <a:latin typeface="Times New Roman" pitchFamily="18" charset="0"/>
            </a:endParaRPr>
          </a:p>
        </p:txBody>
      </p:sp>
      <p:sp>
        <p:nvSpPr>
          <p:cNvPr id="87128" name="Text Box 88"/>
          <p:cNvSpPr txBox="1">
            <a:spLocks noChangeArrowheads="1"/>
          </p:cNvSpPr>
          <p:nvPr/>
        </p:nvSpPr>
        <p:spPr bwMode="auto">
          <a:xfrm>
            <a:off x="5029200" y="34290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9000 7-Slot</a:t>
            </a:r>
          </a:p>
          <a:p>
            <a:pPr eaLnBrk="0" hangingPunct="0">
              <a:spcBef>
                <a:spcPct val="50000"/>
              </a:spcBef>
            </a:pPr>
            <a:endParaRPr kumimoji="1" lang="en-US" altLang="zh-CN" sz="800">
              <a:latin typeface="Times New Roman" pitchFamily="18" charset="0"/>
            </a:endParaRPr>
          </a:p>
        </p:txBody>
      </p:sp>
      <p:sp>
        <p:nvSpPr>
          <p:cNvPr id="87129" name="Text Box 89"/>
          <p:cNvSpPr txBox="1">
            <a:spLocks noChangeArrowheads="1"/>
          </p:cNvSpPr>
          <p:nvPr/>
        </p:nvSpPr>
        <p:spPr bwMode="auto">
          <a:xfrm>
            <a:off x="3200400" y="1524000"/>
            <a:ext cx="7620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9000 16-Slot</a:t>
            </a:r>
          </a:p>
          <a:p>
            <a:pPr eaLnBrk="0" hangingPunct="0">
              <a:spcBef>
                <a:spcPct val="50000"/>
              </a:spcBef>
            </a:pPr>
            <a:endParaRPr kumimoji="1" lang="en-US" altLang="zh-CN" sz="800">
              <a:latin typeface="Times New Roman" pitchFamily="18" charset="0"/>
            </a:endParaRPr>
          </a:p>
        </p:txBody>
      </p:sp>
      <p:sp>
        <p:nvSpPr>
          <p:cNvPr id="87130" name="Text Box 90"/>
          <p:cNvSpPr txBox="1">
            <a:spLocks noChangeArrowheads="1"/>
          </p:cNvSpPr>
          <p:nvPr/>
        </p:nvSpPr>
        <p:spPr bwMode="auto">
          <a:xfrm>
            <a:off x="3276600" y="4572000"/>
            <a:ext cx="7620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9000 16-Slot</a:t>
            </a:r>
          </a:p>
          <a:p>
            <a:pPr eaLnBrk="0" hangingPunct="0">
              <a:spcBef>
                <a:spcPct val="50000"/>
              </a:spcBef>
            </a:pPr>
            <a:endParaRPr kumimoji="1" lang="en-US" altLang="zh-CN" sz="800">
              <a:latin typeface="Times New Roman" pitchFamily="18" charset="0"/>
            </a:endParaRPr>
          </a:p>
        </p:txBody>
      </p:sp>
      <p:sp>
        <p:nvSpPr>
          <p:cNvPr id="87131" name="Text Box 91"/>
          <p:cNvSpPr txBox="1">
            <a:spLocks noChangeArrowheads="1"/>
          </p:cNvSpPr>
          <p:nvPr/>
        </p:nvSpPr>
        <p:spPr bwMode="auto">
          <a:xfrm>
            <a:off x="2667000" y="55626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2" name="Text Box 92"/>
          <p:cNvSpPr txBox="1">
            <a:spLocks noChangeArrowheads="1"/>
          </p:cNvSpPr>
          <p:nvPr/>
        </p:nvSpPr>
        <p:spPr bwMode="auto">
          <a:xfrm>
            <a:off x="3733800" y="55626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3" name="Text Box 93"/>
          <p:cNvSpPr txBox="1">
            <a:spLocks noChangeArrowheads="1"/>
          </p:cNvSpPr>
          <p:nvPr/>
        </p:nvSpPr>
        <p:spPr bwMode="auto">
          <a:xfrm>
            <a:off x="4800600" y="55626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4" name="Text Box 94"/>
          <p:cNvSpPr txBox="1">
            <a:spLocks noChangeArrowheads="1"/>
          </p:cNvSpPr>
          <p:nvPr/>
        </p:nvSpPr>
        <p:spPr bwMode="auto">
          <a:xfrm>
            <a:off x="5867400" y="55626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5" name="Text Box 95"/>
          <p:cNvSpPr txBox="1">
            <a:spLocks noChangeArrowheads="1"/>
          </p:cNvSpPr>
          <p:nvPr/>
        </p:nvSpPr>
        <p:spPr bwMode="auto">
          <a:xfrm>
            <a:off x="2590800" y="6858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6" name="Text Box 96"/>
          <p:cNvSpPr txBox="1">
            <a:spLocks noChangeArrowheads="1"/>
          </p:cNvSpPr>
          <p:nvPr/>
        </p:nvSpPr>
        <p:spPr bwMode="auto">
          <a:xfrm>
            <a:off x="3657600" y="6858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7" name="Text Box 97"/>
          <p:cNvSpPr txBox="1">
            <a:spLocks noChangeArrowheads="1"/>
          </p:cNvSpPr>
          <p:nvPr/>
        </p:nvSpPr>
        <p:spPr bwMode="auto">
          <a:xfrm>
            <a:off x="4724400" y="6858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8" name="Text Box 98"/>
          <p:cNvSpPr txBox="1">
            <a:spLocks noChangeArrowheads="1"/>
          </p:cNvSpPr>
          <p:nvPr/>
        </p:nvSpPr>
        <p:spPr bwMode="auto">
          <a:xfrm>
            <a:off x="5791200" y="685800"/>
            <a:ext cx="685800" cy="520700"/>
          </a:xfrm>
          <a:prstGeom prst="rect">
            <a:avLst/>
          </a:prstGeom>
          <a:noFill/>
          <a:ln w="9525">
            <a:noFill/>
            <a:miter lim="800000"/>
            <a:headEnd/>
            <a:tailEnd/>
          </a:ln>
        </p:spPr>
        <p:txBody>
          <a:bodyPr>
            <a:spAutoFit/>
          </a:bodyPr>
          <a:lstStyle/>
          <a:p>
            <a:pPr algn="ctr" eaLnBrk="0" hangingPunct="0"/>
            <a:r>
              <a:rPr kumimoji="1" lang="en-US" altLang="zh-CN" sz="800">
                <a:latin typeface="Times New Roman" pitchFamily="18" charset="0"/>
              </a:rPr>
              <a:t>CoreBuilder   3500</a:t>
            </a:r>
          </a:p>
          <a:p>
            <a:pPr eaLnBrk="0" hangingPunct="0">
              <a:spcBef>
                <a:spcPct val="50000"/>
              </a:spcBef>
            </a:pPr>
            <a:endParaRPr kumimoji="1" lang="en-US" altLang="zh-CN" sz="800">
              <a:latin typeface="Times New Roman" pitchFamily="18" charset="0"/>
            </a:endParaRPr>
          </a:p>
        </p:txBody>
      </p:sp>
      <p:sp>
        <p:nvSpPr>
          <p:cNvPr id="87139" name="Text Box 99"/>
          <p:cNvSpPr txBox="1">
            <a:spLocks noChangeArrowheads="1"/>
          </p:cNvSpPr>
          <p:nvPr/>
        </p:nvSpPr>
        <p:spPr bwMode="auto">
          <a:xfrm>
            <a:off x="7467600" y="304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0" name="Text Box 100"/>
          <p:cNvSpPr txBox="1">
            <a:spLocks noChangeArrowheads="1"/>
          </p:cNvSpPr>
          <p:nvPr/>
        </p:nvSpPr>
        <p:spPr bwMode="auto">
          <a:xfrm>
            <a:off x="7467600" y="685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1" name="Text Box 101"/>
          <p:cNvSpPr txBox="1">
            <a:spLocks noChangeArrowheads="1"/>
          </p:cNvSpPr>
          <p:nvPr/>
        </p:nvSpPr>
        <p:spPr bwMode="auto">
          <a:xfrm>
            <a:off x="7467600" y="1066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2" name="Text Box 102"/>
          <p:cNvSpPr txBox="1">
            <a:spLocks noChangeArrowheads="1"/>
          </p:cNvSpPr>
          <p:nvPr/>
        </p:nvSpPr>
        <p:spPr bwMode="auto">
          <a:xfrm>
            <a:off x="7467600" y="1447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3" name="Text Box 103"/>
          <p:cNvSpPr txBox="1">
            <a:spLocks noChangeArrowheads="1"/>
          </p:cNvSpPr>
          <p:nvPr/>
        </p:nvSpPr>
        <p:spPr bwMode="auto">
          <a:xfrm>
            <a:off x="7467600" y="1828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4" name="Text Box 104"/>
          <p:cNvSpPr txBox="1">
            <a:spLocks noChangeArrowheads="1"/>
          </p:cNvSpPr>
          <p:nvPr/>
        </p:nvSpPr>
        <p:spPr bwMode="auto">
          <a:xfrm>
            <a:off x="7467600" y="2209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5" name="Text Box 105"/>
          <p:cNvSpPr txBox="1">
            <a:spLocks noChangeArrowheads="1"/>
          </p:cNvSpPr>
          <p:nvPr/>
        </p:nvSpPr>
        <p:spPr bwMode="auto">
          <a:xfrm>
            <a:off x="7467600" y="2590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6" name="Text Box 106"/>
          <p:cNvSpPr txBox="1">
            <a:spLocks noChangeArrowheads="1"/>
          </p:cNvSpPr>
          <p:nvPr/>
        </p:nvSpPr>
        <p:spPr bwMode="auto">
          <a:xfrm>
            <a:off x="7467600" y="2971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7" name="Text Box 107"/>
          <p:cNvSpPr txBox="1">
            <a:spLocks noChangeArrowheads="1"/>
          </p:cNvSpPr>
          <p:nvPr/>
        </p:nvSpPr>
        <p:spPr bwMode="auto">
          <a:xfrm>
            <a:off x="7467600" y="3352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8" name="Text Box 108"/>
          <p:cNvSpPr txBox="1">
            <a:spLocks noChangeArrowheads="1"/>
          </p:cNvSpPr>
          <p:nvPr/>
        </p:nvSpPr>
        <p:spPr bwMode="auto">
          <a:xfrm>
            <a:off x="7467600" y="3733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49" name="Text Box 109"/>
          <p:cNvSpPr txBox="1">
            <a:spLocks noChangeArrowheads="1"/>
          </p:cNvSpPr>
          <p:nvPr/>
        </p:nvSpPr>
        <p:spPr bwMode="auto">
          <a:xfrm>
            <a:off x="7467600" y="4114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0" name="Text Box 110"/>
          <p:cNvSpPr txBox="1">
            <a:spLocks noChangeArrowheads="1"/>
          </p:cNvSpPr>
          <p:nvPr/>
        </p:nvSpPr>
        <p:spPr bwMode="auto">
          <a:xfrm>
            <a:off x="7467600" y="4495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1" name="Text Box 111"/>
          <p:cNvSpPr txBox="1">
            <a:spLocks noChangeArrowheads="1"/>
          </p:cNvSpPr>
          <p:nvPr/>
        </p:nvSpPr>
        <p:spPr bwMode="auto">
          <a:xfrm>
            <a:off x="7467600" y="4876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2" name="Text Box 112"/>
          <p:cNvSpPr txBox="1">
            <a:spLocks noChangeArrowheads="1"/>
          </p:cNvSpPr>
          <p:nvPr/>
        </p:nvSpPr>
        <p:spPr bwMode="auto">
          <a:xfrm>
            <a:off x="7467600" y="5257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grpSp>
        <p:nvGrpSpPr>
          <p:cNvPr id="87153" name="Group 113"/>
          <p:cNvGrpSpPr>
            <a:grpSpLocks/>
          </p:cNvGrpSpPr>
          <p:nvPr/>
        </p:nvGrpSpPr>
        <p:grpSpPr bwMode="auto">
          <a:xfrm>
            <a:off x="990600" y="5257800"/>
            <a:ext cx="762000" cy="427038"/>
            <a:chOff x="624" y="3312"/>
            <a:chExt cx="480" cy="269"/>
          </a:xfrm>
        </p:grpSpPr>
        <p:graphicFrame>
          <p:nvGraphicFramePr>
            <p:cNvPr id="87154" name="Object 114"/>
            <p:cNvGraphicFramePr>
              <a:graphicFrameLocks noChangeAspect="1"/>
            </p:cNvGraphicFramePr>
            <p:nvPr/>
          </p:nvGraphicFramePr>
          <p:xfrm>
            <a:off x="624" y="3456"/>
            <a:ext cx="464" cy="125"/>
          </p:xfrm>
          <a:graphic>
            <a:graphicData uri="http://schemas.openxmlformats.org/presentationml/2006/ole">
              <mc:AlternateContent xmlns:mc="http://schemas.openxmlformats.org/markup-compatibility/2006">
                <mc:Choice xmlns:v="urn:schemas-microsoft-com:vml" Requires="v">
                  <p:oleObj spid="_x0000_s127697" name="Image" r:id="rId47" imgW="660550" imgH="177841" progId="">
                    <p:embed/>
                  </p:oleObj>
                </mc:Choice>
                <mc:Fallback>
                  <p:oleObj name="Image" r:id="rId47" imgW="660550" imgH="177841" progId="">
                    <p:embed/>
                    <p:pic>
                      <p:nvPicPr>
                        <p:cNvPr id="87154" name="Object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3456"/>
                          <a:ext cx="464" cy="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sp>
          <p:nvSpPr>
            <p:cNvPr id="87155" name="Text Box 115"/>
            <p:cNvSpPr txBox="1">
              <a:spLocks noChangeArrowheads="1"/>
            </p:cNvSpPr>
            <p:nvPr/>
          </p:nvSpPr>
          <p:spPr bwMode="auto">
            <a:xfrm>
              <a:off x="624" y="3312"/>
              <a:ext cx="480" cy="212"/>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grpSp>
      <p:sp>
        <p:nvSpPr>
          <p:cNvPr id="87156" name="Text Box 116"/>
          <p:cNvSpPr txBox="1">
            <a:spLocks noChangeArrowheads="1"/>
          </p:cNvSpPr>
          <p:nvPr/>
        </p:nvSpPr>
        <p:spPr bwMode="auto">
          <a:xfrm>
            <a:off x="990600" y="4876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7" name="Text Box 117"/>
          <p:cNvSpPr txBox="1">
            <a:spLocks noChangeArrowheads="1"/>
          </p:cNvSpPr>
          <p:nvPr/>
        </p:nvSpPr>
        <p:spPr bwMode="auto">
          <a:xfrm>
            <a:off x="990600" y="4495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8" name="Text Box 118"/>
          <p:cNvSpPr txBox="1">
            <a:spLocks noChangeArrowheads="1"/>
          </p:cNvSpPr>
          <p:nvPr/>
        </p:nvSpPr>
        <p:spPr bwMode="auto">
          <a:xfrm>
            <a:off x="990600" y="4114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59" name="Text Box 119"/>
          <p:cNvSpPr txBox="1">
            <a:spLocks noChangeArrowheads="1"/>
          </p:cNvSpPr>
          <p:nvPr/>
        </p:nvSpPr>
        <p:spPr bwMode="auto">
          <a:xfrm>
            <a:off x="990600" y="3733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0" name="Text Box 120"/>
          <p:cNvSpPr txBox="1">
            <a:spLocks noChangeArrowheads="1"/>
          </p:cNvSpPr>
          <p:nvPr/>
        </p:nvSpPr>
        <p:spPr bwMode="auto">
          <a:xfrm>
            <a:off x="990600" y="3352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1" name="Text Box 121"/>
          <p:cNvSpPr txBox="1">
            <a:spLocks noChangeArrowheads="1"/>
          </p:cNvSpPr>
          <p:nvPr/>
        </p:nvSpPr>
        <p:spPr bwMode="auto">
          <a:xfrm>
            <a:off x="990600" y="2971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2" name="Text Box 122"/>
          <p:cNvSpPr txBox="1">
            <a:spLocks noChangeArrowheads="1"/>
          </p:cNvSpPr>
          <p:nvPr/>
        </p:nvSpPr>
        <p:spPr bwMode="auto">
          <a:xfrm>
            <a:off x="990600" y="2590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3" name="Text Box 123"/>
          <p:cNvSpPr txBox="1">
            <a:spLocks noChangeArrowheads="1"/>
          </p:cNvSpPr>
          <p:nvPr/>
        </p:nvSpPr>
        <p:spPr bwMode="auto">
          <a:xfrm>
            <a:off x="990600" y="2209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4" name="Text Box 124"/>
          <p:cNvSpPr txBox="1">
            <a:spLocks noChangeArrowheads="1"/>
          </p:cNvSpPr>
          <p:nvPr/>
        </p:nvSpPr>
        <p:spPr bwMode="auto">
          <a:xfrm>
            <a:off x="990600" y="1828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5" name="Text Box 125"/>
          <p:cNvSpPr txBox="1">
            <a:spLocks noChangeArrowheads="1"/>
          </p:cNvSpPr>
          <p:nvPr/>
        </p:nvSpPr>
        <p:spPr bwMode="auto">
          <a:xfrm>
            <a:off x="990600" y="1447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6" name="Text Box 126"/>
          <p:cNvSpPr txBox="1">
            <a:spLocks noChangeArrowheads="1"/>
          </p:cNvSpPr>
          <p:nvPr/>
        </p:nvSpPr>
        <p:spPr bwMode="auto">
          <a:xfrm>
            <a:off x="990600" y="1066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7" name="Text Box 127"/>
          <p:cNvSpPr txBox="1">
            <a:spLocks noChangeArrowheads="1"/>
          </p:cNvSpPr>
          <p:nvPr/>
        </p:nvSpPr>
        <p:spPr bwMode="auto">
          <a:xfrm>
            <a:off x="990600" y="685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sp>
        <p:nvSpPr>
          <p:cNvPr id="87168" name="Text Box 128"/>
          <p:cNvSpPr txBox="1">
            <a:spLocks noChangeArrowheads="1"/>
          </p:cNvSpPr>
          <p:nvPr/>
        </p:nvSpPr>
        <p:spPr bwMode="auto">
          <a:xfrm>
            <a:off x="990600" y="304800"/>
            <a:ext cx="762000" cy="336550"/>
          </a:xfrm>
          <a:prstGeom prst="rect">
            <a:avLst/>
          </a:prstGeom>
          <a:noFill/>
          <a:ln w="9525">
            <a:noFill/>
            <a:miter lim="800000"/>
            <a:headEnd/>
            <a:tailEnd/>
          </a:ln>
        </p:spPr>
        <p:txBody>
          <a:bodyPr>
            <a:spAutoFit/>
          </a:bodyPr>
          <a:lstStyle/>
          <a:p>
            <a:pPr algn="ctr" eaLnBrk="0" hangingPunct="0">
              <a:spcBef>
                <a:spcPct val="50000"/>
              </a:spcBef>
            </a:pPr>
            <a:r>
              <a:rPr kumimoji="1" lang="en-US" altLang="zh-CN" sz="800">
                <a:latin typeface="Times New Roman" pitchFamily="18" charset="0"/>
              </a:rPr>
              <a:t>SuperStack II 3300</a:t>
            </a:r>
            <a:endParaRPr kumimoji="1" lang="en-US" altLang="zh-CN" sz="2400">
              <a:latin typeface="Times New Roman" pitchFamily="18" charset="0"/>
            </a:endParaRPr>
          </a:p>
        </p:txBody>
      </p:sp>
      <p:grpSp>
        <p:nvGrpSpPr>
          <p:cNvPr id="87169" name="Group 129"/>
          <p:cNvGrpSpPr>
            <a:grpSpLocks/>
          </p:cNvGrpSpPr>
          <p:nvPr/>
        </p:nvGrpSpPr>
        <p:grpSpPr bwMode="auto">
          <a:xfrm>
            <a:off x="990600" y="5791200"/>
            <a:ext cx="1066800" cy="228600"/>
            <a:chOff x="624" y="3648"/>
            <a:chExt cx="672" cy="144"/>
          </a:xfrm>
        </p:grpSpPr>
        <p:sp>
          <p:nvSpPr>
            <p:cNvPr id="87170" name="Line 130"/>
            <p:cNvSpPr>
              <a:spLocks noChangeShapeType="1"/>
            </p:cNvSpPr>
            <p:nvPr/>
          </p:nvSpPr>
          <p:spPr bwMode="auto">
            <a:xfrm flipH="1">
              <a:off x="624" y="3792"/>
              <a:ext cx="672" cy="0"/>
            </a:xfrm>
            <a:prstGeom prst="line">
              <a:avLst/>
            </a:prstGeom>
            <a:noFill/>
            <a:ln w="28575">
              <a:noFill/>
              <a:round/>
              <a:headEnd/>
              <a:tailEnd/>
            </a:ln>
          </p:spPr>
          <p:txBody>
            <a:bodyPr wrap="none" anchor="ctr"/>
            <a:lstStyle/>
            <a:p>
              <a:endParaRPr lang="zh-CN" altLang="en-US"/>
            </a:p>
          </p:txBody>
        </p:sp>
        <p:sp>
          <p:nvSpPr>
            <p:cNvPr id="87171" name="Text Box 131"/>
            <p:cNvSpPr txBox="1">
              <a:spLocks noChangeArrowheads="1"/>
            </p:cNvSpPr>
            <p:nvPr/>
          </p:nvSpPr>
          <p:spPr bwMode="auto">
            <a:xfrm>
              <a:off x="768" y="3648"/>
              <a:ext cx="384" cy="135"/>
            </a:xfrm>
            <a:prstGeom prst="rect">
              <a:avLst/>
            </a:prstGeom>
            <a:noFill/>
            <a:ln w="9525">
              <a:noFill/>
              <a:miter lim="800000"/>
              <a:headEnd/>
              <a:tailEnd/>
            </a:ln>
          </p:spPr>
          <p:txBody>
            <a:bodyPr>
              <a:spAutoFit/>
            </a:bodyPr>
            <a:lstStyle/>
            <a:p>
              <a:pPr algn="ctr" eaLnBrk="0" hangingPunct="0">
                <a:spcBef>
                  <a:spcPct val="50000"/>
                </a:spcBef>
              </a:pPr>
              <a:r>
                <a:rPr kumimoji="1" lang="zh-CN" altLang="en-US" sz="800">
                  <a:latin typeface="Times New Roman" pitchFamily="18" charset="0"/>
                </a:rPr>
                <a:t>千兆光纤</a:t>
              </a:r>
            </a:p>
          </p:txBody>
        </p:sp>
      </p:grpSp>
      <p:grpSp>
        <p:nvGrpSpPr>
          <p:cNvPr id="87172" name="Group 132"/>
          <p:cNvGrpSpPr>
            <a:grpSpLocks/>
          </p:cNvGrpSpPr>
          <p:nvPr/>
        </p:nvGrpSpPr>
        <p:grpSpPr bwMode="auto">
          <a:xfrm>
            <a:off x="990600" y="6172200"/>
            <a:ext cx="1066800" cy="228600"/>
            <a:chOff x="624" y="3888"/>
            <a:chExt cx="672" cy="144"/>
          </a:xfrm>
        </p:grpSpPr>
        <p:sp>
          <p:nvSpPr>
            <p:cNvPr id="87173" name="Line 133"/>
            <p:cNvSpPr>
              <a:spLocks noChangeShapeType="1"/>
            </p:cNvSpPr>
            <p:nvPr/>
          </p:nvSpPr>
          <p:spPr bwMode="auto">
            <a:xfrm>
              <a:off x="624" y="4032"/>
              <a:ext cx="672" cy="0"/>
            </a:xfrm>
            <a:prstGeom prst="line">
              <a:avLst/>
            </a:prstGeom>
            <a:noFill/>
            <a:ln w="12700">
              <a:noFill/>
              <a:round/>
              <a:headEnd/>
              <a:tailEnd/>
            </a:ln>
          </p:spPr>
          <p:txBody>
            <a:bodyPr wrap="none" anchor="ctr"/>
            <a:lstStyle/>
            <a:p>
              <a:endParaRPr lang="zh-CN" altLang="en-US"/>
            </a:p>
          </p:txBody>
        </p:sp>
        <p:sp>
          <p:nvSpPr>
            <p:cNvPr id="87174" name="Text Box 134"/>
            <p:cNvSpPr txBox="1">
              <a:spLocks noChangeArrowheads="1"/>
            </p:cNvSpPr>
            <p:nvPr/>
          </p:nvSpPr>
          <p:spPr bwMode="auto">
            <a:xfrm>
              <a:off x="768" y="3888"/>
              <a:ext cx="384" cy="135"/>
            </a:xfrm>
            <a:prstGeom prst="rect">
              <a:avLst/>
            </a:prstGeom>
            <a:noFill/>
            <a:ln w="9525">
              <a:noFill/>
              <a:miter lim="800000"/>
              <a:headEnd/>
              <a:tailEnd/>
            </a:ln>
          </p:spPr>
          <p:txBody>
            <a:bodyPr>
              <a:spAutoFit/>
            </a:bodyPr>
            <a:lstStyle/>
            <a:p>
              <a:pPr algn="ctr" eaLnBrk="0" hangingPunct="0">
                <a:spcBef>
                  <a:spcPct val="50000"/>
                </a:spcBef>
              </a:pPr>
              <a:r>
                <a:rPr kumimoji="1" lang="zh-CN" altLang="en-US" sz="800">
                  <a:latin typeface="Times New Roman" pitchFamily="18" charset="0"/>
                </a:rPr>
                <a:t>百兆光纤</a:t>
              </a:r>
            </a:p>
          </p:txBody>
        </p:sp>
      </p:grpSp>
      <p:sp>
        <p:nvSpPr>
          <p:cNvPr id="87175" name="Line 135"/>
          <p:cNvSpPr>
            <a:spLocks noChangeShapeType="1"/>
          </p:cNvSpPr>
          <p:nvPr/>
        </p:nvSpPr>
        <p:spPr bwMode="auto">
          <a:xfrm flipV="1">
            <a:off x="1295400" y="4114800"/>
            <a:ext cx="2209800" cy="1524000"/>
          </a:xfrm>
          <a:prstGeom prst="line">
            <a:avLst/>
          </a:prstGeom>
          <a:noFill/>
          <a:ln w="28575">
            <a:solidFill>
              <a:schemeClr val="tx1"/>
            </a:solidFill>
            <a:round/>
            <a:headEnd/>
            <a:tailEnd/>
          </a:ln>
        </p:spPr>
        <p:txBody>
          <a:bodyPr wrap="none" anchor="ctr"/>
          <a:lstStyle/>
          <a:p>
            <a:endParaRPr lang="zh-CN" altLang="en-US"/>
          </a:p>
        </p:txBody>
      </p:sp>
      <p:sp>
        <p:nvSpPr>
          <p:cNvPr id="87176" name="Line 136"/>
          <p:cNvSpPr>
            <a:spLocks noChangeShapeType="1"/>
          </p:cNvSpPr>
          <p:nvPr/>
        </p:nvSpPr>
        <p:spPr bwMode="auto">
          <a:xfrm>
            <a:off x="4572000" y="3429000"/>
            <a:ext cx="792163" cy="720725"/>
          </a:xfrm>
          <a:prstGeom prst="line">
            <a:avLst/>
          </a:prstGeom>
          <a:noFill/>
          <a:ln w="28575">
            <a:solidFill>
              <a:schemeClr val="tx1"/>
            </a:solidFill>
            <a:round/>
            <a:headEnd/>
            <a:tailEnd/>
          </a:ln>
        </p:spPr>
        <p:txBody>
          <a:bodyPr wrap="none" anchor="ctr"/>
          <a:lstStyle/>
          <a:p>
            <a:endParaRPr lang="zh-CN" altLang="en-US"/>
          </a:p>
        </p:txBody>
      </p:sp>
      <p:pic>
        <p:nvPicPr>
          <p:cNvPr id="87177" name="Picture 137"/>
          <p:cNvPicPr>
            <a:picLocks noChangeArrowheads="1"/>
          </p:cNvPicPr>
          <p:nvPr/>
        </p:nvPicPr>
        <p:blipFill>
          <a:blip r:embed="rId48" cstate="print"/>
          <a:srcRect/>
          <a:stretch>
            <a:fillRect/>
          </a:stretch>
        </p:blipFill>
        <p:spPr bwMode="auto">
          <a:xfrm>
            <a:off x="4114800" y="2819400"/>
            <a:ext cx="530225" cy="769938"/>
          </a:xfrm>
          <a:prstGeom prst="rect">
            <a:avLst/>
          </a:prstGeom>
          <a:noFill/>
          <a:ln w="9525">
            <a:noFill/>
            <a:miter lim="800000"/>
            <a:headEnd/>
            <a:tailEnd/>
          </a:ln>
          <a:effectLst/>
        </p:spPr>
      </p:pic>
      <p:sp>
        <p:nvSpPr>
          <p:cNvPr id="87178" name="Text Box 138"/>
          <p:cNvSpPr txBox="1">
            <a:spLocks noChangeArrowheads="1"/>
          </p:cNvSpPr>
          <p:nvPr/>
        </p:nvSpPr>
        <p:spPr bwMode="auto">
          <a:xfrm>
            <a:off x="4572000" y="2971800"/>
            <a:ext cx="1765300" cy="488950"/>
          </a:xfrm>
          <a:prstGeom prst="rect">
            <a:avLst/>
          </a:prstGeom>
          <a:noFill/>
          <a:ln w="9525">
            <a:noFill/>
            <a:miter lim="800000"/>
            <a:headEnd/>
            <a:tailEnd/>
          </a:ln>
          <a:effectLst/>
        </p:spPr>
        <p:txBody>
          <a:bodyPr wrap="none">
            <a:spAutoFit/>
          </a:bodyPr>
          <a:lstStyle/>
          <a:p>
            <a:r>
              <a:rPr kumimoji="1" lang="en-US" altLang="zh-CN" sz="2600"/>
              <a:t>Cisco 3550</a:t>
            </a:r>
          </a:p>
        </p:txBody>
      </p:sp>
      <p:sp>
        <p:nvSpPr>
          <p:cNvPr id="87179" name="Text Box 139"/>
          <p:cNvSpPr txBox="1">
            <a:spLocks noChangeArrowheads="1"/>
          </p:cNvSpPr>
          <p:nvPr/>
        </p:nvSpPr>
        <p:spPr bwMode="auto">
          <a:xfrm>
            <a:off x="0" y="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spTree>
    <p:extLst>
      <p:ext uri="{BB962C8B-B14F-4D97-AF65-F5344CB8AC3E}">
        <p14:creationId xmlns:p14="http://schemas.microsoft.com/office/powerpoint/2010/main" val="206748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2"/>
          </p:nvPr>
        </p:nvSpPr>
        <p:spPr/>
        <p:txBody>
          <a:bodyPr/>
          <a:lstStyle/>
          <a:p>
            <a:fld id="{1FBEDD8C-D29A-4C73-940B-EAC1665FF789}" type="slidenum">
              <a:rPr lang="en-US" altLang="zh-CN"/>
              <a:pPr/>
              <a:t>4</a:t>
            </a:fld>
            <a:endParaRPr lang="en-US" altLang="zh-CN"/>
          </a:p>
        </p:txBody>
      </p:sp>
      <p:sp>
        <p:nvSpPr>
          <p:cNvPr id="27650" name="Rectangle 2"/>
          <p:cNvSpPr>
            <a:spLocks noGrp="1" noChangeArrowheads="1"/>
          </p:cNvSpPr>
          <p:nvPr>
            <p:ph type="title"/>
          </p:nvPr>
        </p:nvSpPr>
        <p:spPr/>
        <p:txBody>
          <a:bodyPr/>
          <a:lstStyle/>
          <a:p>
            <a:r>
              <a:rPr lang="zh-CN" altLang="en-US" dirty="0"/>
              <a:t>课程安排和成绩评定</a:t>
            </a:r>
          </a:p>
        </p:txBody>
      </p:sp>
      <p:sp>
        <p:nvSpPr>
          <p:cNvPr id="27651" name="Rectangle 3"/>
          <p:cNvSpPr>
            <a:spLocks noGrp="1" noChangeArrowheads="1"/>
          </p:cNvSpPr>
          <p:nvPr>
            <p:ph type="body" idx="4294967295"/>
          </p:nvPr>
        </p:nvSpPr>
        <p:spPr>
          <a:xfrm>
            <a:off x="251520" y="2101501"/>
            <a:ext cx="7415242" cy="4114800"/>
          </a:xfrm>
        </p:spPr>
        <p:txBody>
          <a:bodyPr/>
          <a:lstStyle/>
          <a:p>
            <a:r>
              <a:rPr lang="zh-CN" altLang="en-US" dirty="0"/>
              <a:t>课程安排：</a:t>
            </a:r>
            <a:r>
              <a:rPr lang="en-US" altLang="zh-CN" dirty="0"/>
              <a:t>60</a:t>
            </a:r>
            <a:r>
              <a:rPr lang="zh-CN" altLang="en-US" dirty="0"/>
              <a:t>学时授课，</a:t>
            </a:r>
            <a:r>
              <a:rPr lang="en-US" altLang="zh-CN" dirty="0"/>
              <a:t>20</a:t>
            </a:r>
            <a:r>
              <a:rPr lang="zh-CN" altLang="en-US" dirty="0"/>
              <a:t>学时实验</a:t>
            </a:r>
          </a:p>
          <a:p>
            <a:r>
              <a:rPr lang="zh-CN" altLang="en-US" dirty="0"/>
              <a:t>成绩评定：</a:t>
            </a:r>
          </a:p>
          <a:p>
            <a:pPr lvl="1"/>
            <a:r>
              <a:rPr lang="zh-CN" altLang="en-US" dirty="0"/>
              <a:t>期末考试</a:t>
            </a:r>
            <a:r>
              <a:rPr lang="en-US" altLang="zh-CN" dirty="0"/>
              <a:t>:60%</a:t>
            </a:r>
          </a:p>
          <a:p>
            <a:pPr lvl="1"/>
            <a:r>
              <a:rPr lang="zh-CN" altLang="en-US" dirty="0"/>
              <a:t>平时作业</a:t>
            </a:r>
            <a:r>
              <a:rPr lang="en-US" altLang="zh-CN" dirty="0"/>
              <a:t>+</a:t>
            </a:r>
            <a:r>
              <a:rPr lang="zh-CN" altLang="en-US" dirty="0"/>
              <a:t>平时测验</a:t>
            </a:r>
            <a:r>
              <a:rPr lang="en-US" altLang="zh-CN" dirty="0"/>
              <a:t>:20%</a:t>
            </a:r>
          </a:p>
          <a:p>
            <a:pPr lvl="1"/>
            <a:r>
              <a:rPr lang="zh-CN" altLang="en-US" dirty="0"/>
              <a:t>实验成绩</a:t>
            </a:r>
            <a:r>
              <a:rPr lang="en-US" altLang="zh-CN" dirty="0"/>
              <a:t>:20%</a:t>
            </a:r>
          </a:p>
        </p:txBody>
      </p:sp>
      <p:graphicFrame>
        <p:nvGraphicFramePr>
          <p:cNvPr id="5" name="Chart 10">
            <a:extLst>
              <a:ext uri="{FF2B5EF4-FFF2-40B4-BE49-F238E27FC236}">
                <a16:creationId xmlns:a16="http://schemas.microsoft.com/office/drawing/2014/main" id="{64DEBB01-6397-4EF3-908D-6D751AA58EB6}"/>
              </a:ext>
            </a:extLst>
          </p:cNvPr>
          <p:cNvGraphicFramePr/>
          <p:nvPr>
            <p:extLst>
              <p:ext uri="{D42A27DB-BD31-4B8C-83A1-F6EECF244321}">
                <p14:modId xmlns:p14="http://schemas.microsoft.com/office/powerpoint/2010/main" val="4278941094"/>
              </p:ext>
            </p:extLst>
          </p:nvPr>
        </p:nvGraphicFramePr>
        <p:xfrm>
          <a:off x="4211960" y="3933056"/>
          <a:ext cx="4320480" cy="29227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D3086DB8-FB89-43CA-945B-C7E97A730E95}" type="slidenum">
              <a:rPr lang="en-US" altLang="zh-CN"/>
              <a:pPr/>
              <a:t>40</a:t>
            </a:fld>
            <a:endParaRPr lang="en-US" altLang="zh-CN"/>
          </a:p>
        </p:txBody>
      </p:sp>
      <p:sp>
        <p:nvSpPr>
          <p:cNvPr id="130050" name="Rectangle 2"/>
          <p:cNvSpPr>
            <a:spLocks noGrp="1" noChangeArrowheads="1"/>
          </p:cNvSpPr>
          <p:nvPr>
            <p:ph type="title"/>
          </p:nvPr>
        </p:nvSpPr>
        <p:spPr/>
        <p:txBody>
          <a:bodyPr/>
          <a:lstStyle/>
          <a:p>
            <a:endParaRPr lang="zh-CN" altLang="zh-CN"/>
          </a:p>
        </p:txBody>
      </p:sp>
      <p:sp>
        <p:nvSpPr>
          <p:cNvPr id="130051" name="Rectangle 3"/>
          <p:cNvSpPr>
            <a:spLocks noGrp="1" noChangeArrowheads="1"/>
          </p:cNvSpPr>
          <p:nvPr>
            <p:ph type="body" idx="1"/>
          </p:nvPr>
        </p:nvSpPr>
        <p:spPr/>
        <p:txBody>
          <a:bodyPr/>
          <a:lstStyle/>
          <a:p>
            <a:endParaRPr lang="zh-CN" altLang="zh-CN" dirty="0"/>
          </a:p>
        </p:txBody>
      </p:sp>
      <p:sp>
        <p:nvSpPr>
          <p:cNvPr id="2" name="文本框 1"/>
          <p:cNvSpPr txBox="1"/>
          <p:nvPr/>
        </p:nvSpPr>
        <p:spPr>
          <a:xfrm>
            <a:off x="539552" y="6381328"/>
            <a:ext cx="1728192" cy="338554"/>
          </a:xfrm>
          <a:prstGeom prst="rect">
            <a:avLst/>
          </a:prstGeom>
          <a:noFill/>
        </p:spPr>
        <p:txBody>
          <a:bodyPr wrap="square" rtlCol="0">
            <a:spAutoFit/>
          </a:bodyPr>
          <a:lstStyle/>
          <a:p>
            <a:r>
              <a:rPr lang="zh-CN" altLang="en-US" sz="1600" b="1" dirty="0"/>
              <a:t>校园网流量监测 </a:t>
            </a:r>
          </a:p>
        </p:txBody>
      </p:sp>
      <p:sp>
        <p:nvSpPr>
          <p:cNvPr id="3" name="文本框 2"/>
          <p:cNvSpPr txBox="1"/>
          <p:nvPr/>
        </p:nvSpPr>
        <p:spPr>
          <a:xfrm>
            <a:off x="2195736" y="6419981"/>
            <a:ext cx="2008948" cy="523220"/>
          </a:xfrm>
          <a:prstGeom prst="rect">
            <a:avLst/>
          </a:prstGeom>
          <a:noFill/>
        </p:spPr>
        <p:txBody>
          <a:bodyPr wrap="none" rtlCol="0">
            <a:spAutoFit/>
          </a:bodyPr>
          <a:lstStyle/>
          <a:p>
            <a:r>
              <a:rPr lang="en-US" altLang="zh-CN" sz="1400" dirty="0">
                <a:hlinkClick r:id="rId3"/>
              </a:rPr>
              <a:t>http://ns4.ustc.edu.cn/</a:t>
            </a:r>
            <a:endParaRPr lang="en-US" altLang="zh-CN" sz="1400" dirty="0"/>
          </a:p>
          <a:p>
            <a:endParaRPr lang="zh-CN" altLang="en-US" sz="1400" dirty="0"/>
          </a:p>
        </p:txBody>
      </p:sp>
      <p:pic>
        <p:nvPicPr>
          <p:cNvPr id="6" name="图片 5">
            <a:extLst>
              <a:ext uri="{FF2B5EF4-FFF2-40B4-BE49-F238E27FC236}">
                <a16:creationId xmlns:a16="http://schemas.microsoft.com/office/drawing/2014/main" id="{46ED72F9-D8A4-41F9-921D-BF2BBEFCA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05" y="214313"/>
            <a:ext cx="8725303" cy="5806006"/>
          </a:xfrm>
          <a:prstGeom prst="rect">
            <a:avLst/>
          </a:prstGeom>
        </p:spPr>
      </p:pic>
    </p:spTree>
    <p:extLst>
      <p:ext uri="{BB962C8B-B14F-4D97-AF65-F5344CB8AC3E}">
        <p14:creationId xmlns:p14="http://schemas.microsoft.com/office/powerpoint/2010/main" val="261133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中国科技大学无线网络分布图</a:t>
            </a:r>
          </a:p>
        </p:txBody>
      </p:sp>
      <p:sp>
        <p:nvSpPr>
          <p:cNvPr id="3" name="内容占位符 2"/>
          <p:cNvSpPr>
            <a:spLocks noGrp="1"/>
          </p:cNvSpPr>
          <p:nvPr>
            <p:ph idx="1"/>
          </p:nvPr>
        </p:nvSpPr>
        <p:spPr>
          <a:xfrm>
            <a:off x="971600" y="5949280"/>
            <a:ext cx="7772400" cy="615281"/>
          </a:xfrm>
        </p:spPr>
        <p:txBody>
          <a:bodyPr/>
          <a:lstStyle/>
          <a:p>
            <a:r>
              <a:rPr lang="en-US" altLang="zh-CN" dirty="0">
                <a:hlinkClick r:id="rId3"/>
              </a:rPr>
              <a:t>http://linux.ustc.edu.cn/ap/</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2931E106-F4CF-4DA4-B878-29B4FEFFB9F2}" type="slidenum">
              <a:rPr lang="en-US" altLang="zh-CN" smtClean="0"/>
              <a:pPr/>
              <a:t>41</a:t>
            </a:fld>
            <a:endParaRPr lang="en-US" altLang="zh-CN"/>
          </a:p>
        </p:txBody>
      </p:sp>
      <p:pic>
        <p:nvPicPr>
          <p:cNvPr id="141314" name="Picture 2"/>
          <p:cNvPicPr>
            <a:picLocks noChangeAspect="1" noChangeArrowheads="1"/>
          </p:cNvPicPr>
          <p:nvPr/>
        </p:nvPicPr>
        <p:blipFill>
          <a:blip r:embed="rId4" cstate="print"/>
          <a:srcRect/>
          <a:stretch>
            <a:fillRect/>
          </a:stretch>
        </p:blipFill>
        <p:spPr bwMode="auto">
          <a:xfrm>
            <a:off x="241429" y="1832769"/>
            <a:ext cx="8515350" cy="4254500"/>
          </a:xfrm>
          <a:prstGeom prst="rect">
            <a:avLst/>
          </a:prstGeom>
          <a:noFill/>
          <a:ln w="9525">
            <a:noFill/>
            <a:miter lim="800000"/>
            <a:headEnd/>
            <a:tailEnd/>
          </a:ln>
        </p:spPr>
      </p:pic>
    </p:spTree>
    <p:extLst>
      <p:ext uri="{BB962C8B-B14F-4D97-AF65-F5344CB8AC3E}">
        <p14:creationId xmlns:p14="http://schemas.microsoft.com/office/powerpoint/2010/main" val="1279379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C69717-368E-4111-B7D9-7ADBAE30306C}"/>
              </a:ext>
            </a:extLst>
          </p:cNvPr>
          <p:cNvSpPr>
            <a:spLocks noGrp="1"/>
          </p:cNvSpPr>
          <p:nvPr>
            <p:ph type="title"/>
          </p:nvPr>
        </p:nvSpPr>
        <p:spPr/>
        <p:txBody>
          <a:bodyPr/>
          <a:lstStyle/>
          <a:p>
            <a:r>
              <a:rPr lang="zh-CN" altLang="en-US" dirty="0"/>
              <a:t>城域网</a:t>
            </a:r>
          </a:p>
        </p:txBody>
      </p:sp>
      <p:pic>
        <p:nvPicPr>
          <p:cNvPr id="6" name="内容占位符 5">
            <a:extLst>
              <a:ext uri="{FF2B5EF4-FFF2-40B4-BE49-F238E27FC236}">
                <a16:creationId xmlns:a16="http://schemas.microsoft.com/office/drawing/2014/main" id="{2D3B37F9-391B-4A23-A9A5-77E5073757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743468"/>
            <a:ext cx="8343528" cy="4637859"/>
          </a:xfrm>
        </p:spPr>
      </p:pic>
      <p:sp>
        <p:nvSpPr>
          <p:cNvPr id="4" name="灯片编号占位符 3">
            <a:extLst>
              <a:ext uri="{FF2B5EF4-FFF2-40B4-BE49-F238E27FC236}">
                <a16:creationId xmlns:a16="http://schemas.microsoft.com/office/drawing/2014/main" id="{49A42AAE-59F9-4549-8876-D19BBB558948}"/>
              </a:ext>
            </a:extLst>
          </p:cNvPr>
          <p:cNvSpPr>
            <a:spLocks noGrp="1"/>
          </p:cNvSpPr>
          <p:nvPr>
            <p:ph type="sldNum" sz="quarter" idx="12"/>
          </p:nvPr>
        </p:nvSpPr>
        <p:spPr/>
        <p:txBody>
          <a:bodyPr/>
          <a:lstStyle/>
          <a:p>
            <a:fld id="{2931E106-F4CF-4DA4-B878-29B4FEFFB9F2}" type="slidenum">
              <a:rPr lang="en-US" altLang="zh-CN" smtClean="0"/>
              <a:pPr/>
              <a:t>42</a:t>
            </a:fld>
            <a:endParaRPr lang="en-US" altLang="zh-CN"/>
          </a:p>
        </p:txBody>
      </p:sp>
    </p:spTree>
    <p:extLst>
      <p:ext uri="{BB962C8B-B14F-4D97-AF65-F5344CB8AC3E}">
        <p14:creationId xmlns:p14="http://schemas.microsoft.com/office/powerpoint/2010/main" val="48443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F68540-D4F1-4438-A1F9-494DF3E043E7}"/>
              </a:ext>
            </a:extLst>
          </p:cNvPr>
          <p:cNvSpPr>
            <a:spLocks noGrp="1"/>
          </p:cNvSpPr>
          <p:nvPr>
            <p:ph type="title"/>
          </p:nvPr>
        </p:nvSpPr>
        <p:spPr/>
        <p:txBody>
          <a:bodyPr/>
          <a:lstStyle/>
          <a:p>
            <a:r>
              <a:rPr lang="zh-CN" altLang="en-US" dirty="0"/>
              <a:t>广域网</a:t>
            </a:r>
          </a:p>
        </p:txBody>
      </p:sp>
      <p:pic>
        <p:nvPicPr>
          <p:cNvPr id="6" name="内容占位符 5">
            <a:extLst>
              <a:ext uri="{FF2B5EF4-FFF2-40B4-BE49-F238E27FC236}">
                <a16:creationId xmlns:a16="http://schemas.microsoft.com/office/drawing/2014/main" id="{79FB03E8-BE16-4A3A-ACE7-EC0A8EB43C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059276"/>
            <a:ext cx="8372677" cy="4567601"/>
          </a:xfrm>
        </p:spPr>
      </p:pic>
      <p:sp>
        <p:nvSpPr>
          <p:cNvPr id="4" name="灯片编号占位符 3">
            <a:extLst>
              <a:ext uri="{FF2B5EF4-FFF2-40B4-BE49-F238E27FC236}">
                <a16:creationId xmlns:a16="http://schemas.microsoft.com/office/drawing/2014/main" id="{613BBC78-9B08-4ADF-9621-0D99ECD1877B}"/>
              </a:ext>
            </a:extLst>
          </p:cNvPr>
          <p:cNvSpPr>
            <a:spLocks noGrp="1"/>
          </p:cNvSpPr>
          <p:nvPr>
            <p:ph type="sldNum" sz="quarter" idx="12"/>
          </p:nvPr>
        </p:nvSpPr>
        <p:spPr/>
        <p:txBody>
          <a:bodyPr/>
          <a:lstStyle/>
          <a:p>
            <a:fld id="{2931E106-F4CF-4DA4-B878-29B4FEFFB9F2}" type="slidenum">
              <a:rPr lang="en-US" altLang="zh-CN" smtClean="0"/>
              <a:pPr/>
              <a:t>43</a:t>
            </a:fld>
            <a:endParaRPr lang="en-US" altLang="zh-CN"/>
          </a:p>
        </p:txBody>
      </p:sp>
    </p:spTree>
    <p:extLst>
      <p:ext uri="{BB962C8B-B14F-4D97-AF65-F5344CB8AC3E}">
        <p14:creationId xmlns:p14="http://schemas.microsoft.com/office/powerpoint/2010/main" val="4074018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B58456-B99C-4C78-B8EB-03C310F77CB2}"/>
              </a:ext>
            </a:extLst>
          </p:cNvPr>
          <p:cNvSpPr>
            <a:spLocks noGrp="1"/>
          </p:cNvSpPr>
          <p:nvPr>
            <p:ph type="title"/>
          </p:nvPr>
        </p:nvSpPr>
        <p:spPr/>
        <p:txBody>
          <a:bodyPr/>
          <a:lstStyle/>
          <a:p>
            <a:r>
              <a:rPr lang="zh-CN" altLang="en-US" dirty="0"/>
              <a:t>数据中心</a:t>
            </a:r>
          </a:p>
        </p:txBody>
      </p:sp>
      <p:pic>
        <p:nvPicPr>
          <p:cNvPr id="6" name="内容占位符 5">
            <a:extLst>
              <a:ext uri="{FF2B5EF4-FFF2-40B4-BE49-F238E27FC236}">
                <a16:creationId xmlns:a16="http://schemas.microsoft.com/office/drawing/2014/main" id="{4CDC7D24-8A82-46A2-800F-C8574652FD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44824"/>
            <a:ext cx="8566733" cy="4798863"/>
          </a:xfrm>
        </p:spPr>
      </p:pic>
      <p:sp>
        <p:nvSpPr>
          <p:cNvPr id="4" name="灯片编号占位符 3">
            <a:extLst>
              <a:ext uri="{FF2B5EF4-FFF2-40B4-BE49-F238E27FC236}">
                <a16:creationId xmlns:a16="http://schemas.microsoft.com/office/drawing/2014/main" id="{D62187A7-93CA-4FF7-9B64-DBBEDA10FB88}"/>
              </a:ext>
            </a:extLst>
          </p:cNvPr>
          <p:cNvSpPr>
            <a:spLocks noGrp="1"/>
          </p:cNvSpPr>
          <p:nvPr>
            <p:ph type="sldNum" sz="quarter" idx="12"/>
          </p:nvPr>
        </p:nvSpPr>
        <p:spPr/>
        <p:txBody>
          <a:bodyPr/>
          <a:lstStyle/>
          <a:p>
            <a:fld id="{2931E106-F4CF-4DA4-B878-29B4FEFFB9F2}" type="slidenum">
              <a:rPr lang="en-US" altLang="zh-CN" smtClean="0"/>
              <a:pPr/>
              <a:t>44</a:t>
            </a:fld>
            <a:endParaRPr lang="en-US" altLang="zh-CN"/>
          </a:p>
        </p:txBody>
      </p:sp>
    </p:spTree>
    <p:extLst>
      <p:ext uri="{BB962C8B-B14F-4D97-AF65-F5344CB8AC3E}">
        <p14:creationId xmlns:p14="http://schemas.microsoft.com/office/powerpoint/2010/main" val="3496903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94A6107-E350-432E-9605-E0108C6D9B98}" type="slidenum">
              <a:rPr lang="en-US" altLang="zh-CN"/>
              <a:pPr/>
              <a:t>45</a:t>
            </a:fld>
            <a:endParaRPr lang="en-US" altLang="zh-CN"/>
          </a:p>
        </p:txBody>
      </p:sp>
      <p:sp>
        <p:nvSpPr>
          <p:cNvPr id="78850" name="Rectangle 2"/>
          <p:cNvSpPr>
            <a:spLocks noGrp="1" noChangeArrowheads="1"/>
          </p:cNvSpPr>
          <p:nvPr>
            <p:ph type="title"/>
          </p:nvPr>
        </p:nvSpPr>
        <p:spPr/>
        <p:txBody>
          <a:bodyPr/>
          <a:lstStyle/>
          <a:p>
            <a:r>
              <a:rPr lang="en-US" altLang="zh-CN" b="1" dirty="0"/>
              <a:t>Chapter 1  </a:t>
            </a:r>
            <a:r>
              <a:rPr lang="zh-CN" altLang="en-US" b="1" dirty="0"/>
              <a:t>概述</a:t>
            </a:r>
          </a:p>
        </p:txBody>
      </p:sp>
      <p:sp>
        <p:nvSpPr>
          <p:cNvPr id="78851" name="Rectangle 3"/>
          <p:cNvSpPr>
            <a:spLocks noGrp="1" noChangeArrowheads="1"/>
          </p:cNvSpPr>
          <p:nvPr>
            <p:ph type="body" idx="1"/>
          </p:nvPr>
        </p:nvSpPr>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p>
          <a:p>
            <a:r>
              <a:rPr lang="en-US" altLang="zh-CN" b="1" dirty="0"/>
              <a:t>1.4 </a:t>
            </a:r>
            <a:r>
              <a:rPr lang="zh-CN" altLang="en-US" b="1" dirty="0"/>
              <a:t>网络结构</a:t>
            </a:r>
            <a:endParaRPr lang="en-US" altLang="zh-CN" b="1" dirty="0"/>
          </a:p>
          <a:p>
            <a:pPr>
              <a:buFont typeface="Wingdings" panose="05000000000000000000" pitchFamily="2" charset="2"/>
              <a:buChar char="Ø"/>
            </a:pPr>
            <a:r>
              <a:rPr lang="en-US" altLang="zh-CN" b="1" dirty="0">
                <a:solidFill>
                  <a:srgbClr val="FF0000"/>
                </a:solidFill>
              </a:rPr>
              <a:t>1.5 Internet</a:t>
            </a:r>
            <a:r>
              <a:rPr lang="zh-CN" altLang="en-US" b="1" dirty="0">
                <a:solidFill>
                  <a:srgbClr val="FF0000"/>
                </a:solidFill>
              </a:rPr>
              <a:t>的应用</a:t>
            </a:r>
          </a:p>
          <a:p>
            <a:r>
              <a:rPr lang="en-US" altLang="zh-CN" b="1" dirty="0"/>
              <a:t>1.6 </a:t>
            </a:r>
            <a:r>
              <a:rPr lang="zh-CN" altLang="en-US" b="1" dirty="0"/>
              <a:t>互联网与物联网</a:t>
            </a:r>
          </a:p>
          <a:p>
            <a:r>
              <a:rPr lang="en-US" altLang="zh-CN" b="1" dirty="0"/>
              <a:t>1.7 </a:t>
            </a:r>
            <a:r>
              <a:rPr lang="zh-CN" altLang="en-US" b="1" dirty="0"/>
              <a:t>网络的标准和标准化组织</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ffectLst>
                  <a:outerShdw blurRad="38100" dist="38100" dir="2700000" algn="tl">
                    <a:srgbClr val="000000"/>
                  </a:outerShdw>
                </a:effectLst>
              </a:rPr>
              <a:t>1.5Internet</a:t>
            </a:r>
            <a:r>
              <a:rPr lang="zh-CN" altLang="en-US" b="1" dirty="0">
                <a:effectLst>
                  <a:outerShdw blurRad="38100" dist="38100" dir="2700000" algn="tl">
                    <a:srgbClr val="000000"/>
                  </a:outerShdw>
                </a:effectLst>
              </a:rPr>
              <a:t>的应用（</a:t>
            </a:r>
            <a:r>
              <a:rPr lang="en-US" altLang="zh-CN" b="1" dirty="0">
                <a:effectLst>
                  <a:outerShdw blurRad="38100" dist="38100" dir="2700000" algn="tl">
                    <a:srgbClr val="000000"/>
                  </a:outerShdw>
                </a:effectLst>
              </a:rPr>
              <a:t>1)</a:t>
            </a:r>
            <a:endParaRPr lang="zh-CN" altLang="en-US" dirty="0"/>
          </a:p>
        </p:txBody>
      </p:sp>
      <p:graphicFrame>
        <p:nvGraphicFramePr>
          <p:cNvPr id="5" name="内容占位符 4"/>
          <p:cNvGraphicFramePr>
            <a:graphicFrameLocks noGrp="1"/>
          </p:cNvGraphicFramePr>
          <p:nvPr>
            <p:ph idx="1"/>
          </p:nvPr>
        </p:nvGraphicFramePr>
        <p:xfrm>
          <a:off x="928662" y="1857364"/>
          <a:ext cx="777240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12"/>
          </p:nvPr>
        </p:nvSpPr>
        <p:spPr/>
        <p:txBody>
          <a:bodyPr/>
          <a:lstStyle/>
          <a:p>
            <a:fld id="{2931E106-F4CF-4DA4-B878-29B4FEFFB9F2}" type="slidenum">
              <a:rPr lang="en-US" altLang="zh-CN" smtClean="0"/>
              <a:pPr/>
              <a:t>46</a:t>
            </a:fld>
            <a:endParaRPr lang="en-US" altLang="zh-CN"/>
          </a:p>
        </p:txBody>
      </p:sp>
      <p:grpSp>
        <p:nvGrpSpPr>
          <p:cNvPr id="6" name="组合 5"/>
          <p:cNvGrpSpPr/>
          <p:nvPr/>
        </p:nvGrpSpPr>
        <p:grpSpPr>
          <a:xfrm>
            <a:off x="3779912" y="4509120"/>
            <a:ext cx="2664296" cy="1728192"/>
            <a:chOff x="2779233" y="1931675"/>
            <a:chExt cx="4974336" cy="485304"/>
          </a:xfrm>
        </p:grpSpPr>
        <p:sp>
          <p:nvSpPr>
            <p:cNvPr id="7" name="同侧圆角矩形 6"/>
            <p:cNvSpPr/>
            <p:nvPr/>
          </p:nvSpPr>
          <p:spPr>
            <a:xfrm rot="5400000">
              <a:off x="5023749" y="-312841"/>
              <a:ext cx="485304" cy="497433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同侧圆角矩形 4"/>
            <p:cNvSpPr/>
            <p:nvPr/>
          </p:nvSpPr>
          <p:spPr>
            <a:xfrm>
              <a:off x="2779234" y="1955365"/>
              <a:ext cx="4950645" cy="437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b="1" kern="1200" dirty="0"/>
                <a:t>物联网</a:t>
              </a:r>
              <a:endParaRPr lang="en-US" altLang="zh-CN" sz="1200" b="1" kern="1200" dirty="0"/>
            </a:p>
            <a:p>
              <a:pPr marL="114300" lvl="1" indent="-114300" algn="l" defTabSz="533400">
                <a:lnSpc>
                  <a:spcPct val="90000"/>
                </a:lnSpc>
                <a:spcBef>
                  <a:spcPct val="0"/>
                </a:spcBef>
                <a:spcAft>
                  <a:spcPct val="15000"/>
                </a:spcAft>
                <a:buChar char="••"/>
              </a:pPr>
              <a:r>
                <a:rPr lang="zh-CN" altLang="en-US" sz="1200" b="1" kern="1200" dirty="0"/>
                <a:t>云计算</a:t>
              </a:r>
              <a:r>
                <a:rPr lang="en-US" altLang="zh-CN" sz="1200" b="1" kern="1200" dirty="0"/>
                <a:t>/</a:t>
              </a:r>
              <a:r>
                <a:rPr lang="zh-CN" altLang="en-US" sz="1200" b="1" kern="1200" dirty="0"/>
                <a:t>存储</a:t>
              </a:r>
              <a:r>
                <a:rPr lang="zh-CN" altLang="en-US" b="1" dirty="0"/>
                <a:t>、</a:t>
              </a:r>
              <a:r>
                <a:rPr lang="zh-CN" altLang="en-US" sz="1200" b="1" kern="1200" dirty="0"/>
                <a:t>雾计算</a:t>
              </a:r>
              <a:r>
                <a:rPr lang="en-US" altLang="zh-CN" sz="1200" b="1" kern="1200" dirty="0"/>
                <a:t>/</a:t>
              </a:r>
              <a:r>
                <a:rPr lang="zh-CN" altLang="en-US" sz="1200" b="1" kern="1200" dirty="0"/>
                <a:t>边缘计算</a:t>
              </a:r>
              <a:endParaRPr lang="en-US" altLang="zh-CN" sz="1200" b="1" kern="1200" dirty="0"/>
            </a:p>
            <a:p>
              <a:pPr marL="114300" lvl="1" indent="-114300" algn="l" defTabSz="533400">
                <a:lnSpc>
                  <a:spcPct val="90000"/>
                </a:lnSpc>
                <a:spcBef>
                  <a:spcPct val="0"/>
                </a:spcBef>
                <a:spcAft>
                  <a:spcPct val="15000"/>
                </a:spcAft>
                <a:buChar char="••"/>
              </a:pPr>
              <a:r>
                <a:rPr lang="zh-CN" altLang="en-US" b="1" dirty="0"/>
                <a:t>智能交通、自动驾驶</a:t>
              </a:r>
              <a:endParaRPr lang="en-US" altLang="zh-CN" b="1" dirty="0"/>
            </a:p>
            <a:p>
              <a:pPr marL="114300" lvl="1" indent="-114300" algn="l" defTabSz="533400">
                <a:lnSpc>
                  <a:spcPct val="90000"/>
                </a:lnSpc>
                <a:spcBef>
                  <a:spcPct val="0"/>
                </a:spcBef>
                <a:spcAft>
                  <a:spcPct val="15000"/>
                </a:spcAft>
                <a:buChar char="••"/>
              </a:pPr>
              <a:r>
                <a:rPr lang="zh-CN" altLang="en-US" b="1" dirty="0"/>
                <a:t>虚拟现实</a:t>
              </a:r>
              <a:endParaRPr lang="en-US" altLang="zh-CN" b="1" dirty="0"/>
            </a:p>
            <a:p>
              <a:pPr marL="114300" lvl="1" indent="-114300" algn="l" defTabSz="533400">
                <a:lnSpc>
                  <a:spcPct val="90000"/>
                </a:lnSpc>
                <a:spcBef>
                  <a:spcPct val="0"/>
                </a:spcBef>
                <a:spcAft>
                  <a:spcPct val="15000"/>
                </a:spcAft>
                <a:buChar char="••"/>
              </a:pPr>
              <a:endParaRPr lang="zh-CN" altLang="en-US" sz="1200" b="1" kern="1200" dirty="0"/>
            </a:p>
          </p:txBody>
        </p:sp>
      </p:grpSp>
      <p:grpSp>
        <p:nvGrpSpPr>
          <p:cNvPr id="10" name="组合 9"/>
          <p:cNvGrpSpPr/>
          <p:nvPr/>
        </p:nvGrpSpPr>
        <p:grpSpPr>
          <a:xfrm>
            <a:off x="6516216" y="4509120"/>
            <a:ext cx="2232248" cy="1728192"/>
            <a:chOff x="2779233" y="1931675"/>
            <a:chExt cx="4974336" cy="485304"/>
          </a:xfrm>
        </p:grpSpPr>
        <p:sp>
          <p:nvSpPr>
            <p:cNvPr id="11" name="同侧圆角矩形 10"/>
            <p:cNvSpPr/>
            <p:nvPr/>
          </p:nvSpPr>
          <p:spPr>
            <a:xfrm rot="5400000">
              <a:off x="5023749" y="-312841"/>
              <a:ext cx="485304" cy="497433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同侧圆角矩形 4"/>
            <p:cNvSpPr/>
            <p:nvPr/>
          </p:nvSpPr>
          <p:spPr>
            <a:xfrm>
              <a:off x="2779234" y="1955365"/>
              <a:ext cx="4950645" cy="437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b="1" kern="1200" dirty="0"/>
                <a:t>大数据</a:t>
              </a:r>
              <a:endParaRPr lang="en-US" altLang="zh-CN" sz="1200" b="1" kern="1200" dirty="0"/>
            </a:p>
            <a:p>
              <a:pPr marL="114300" lvl="1" indent="-114300" algn="l" defTabSz="533400">
                <a:lnSpc>
                  <a:spcPct val="90000"/>
                </a:lnSpc>
                <a:spcBef>
                  <a:spcPct val="0"/>
                </a:spcBef>
                <a:spcAft>
                  <a:spcPct val="15000"/>
                </a:spcAft>
                <a:buChar char="••"/>
              </a:pPr>
              <a:r>
                <a:rPr lang="zh-CN" altLang="en-US" b="1" dirty="0"/>
                <a:t>机器学习</a:t>
              </a:r>
              <a:r>
                <a:rPr lang="en-US" altLang="zh-CN" b="1" dirty="0"/>
                <a:t>/</a:t>
              </a:r>
              <a:r>
                <a:rPr lang="zh-CN" altLang="en-US" b="1" dirty="0"/>
                <a:t>深度学习</a:t>
              </a:r>
              <a:endParaRPr lang="en-US" altLang="zh-CN" sz="1200" b="1" kern="1200" dirty="0"/>
            </a:p>
            <a:p>
              <a:pPr marL="114300" lvl="1" indent="-114300" algn="l" defTabSz="533400">
                <a:lnSpc>
                  <a:spcPct val="90000"/>
                </a:lnSpc>
                <a:spcBef>
                  <a:spcPct val="0"/>
                </a:spcBef>
                <a:spcAft>
                  <a:spcPct val="15000"/>
                </a:spcAft>
                <a:buChar char="••"/>
              </a:pPr>
              <a:r>
                <a:rPr lang="zh-CN" altLang="en-US" sz="1200" b="1" kern="1200" dirty="0"/>
                <a:t>人工智能</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ffectLst>
                  <a:outerShdw blurRad="38100" dist="38100" dir="2700000" algn="tl">
                    <a:srgbClr val="000000"/>
                  </a:outerShdw>
                </a:effectLst>
              </a:rPr>
              <a:t>1.5Internet</a:t>
            </a:r>
            <a:r>
              <a:rPr lang="zh-CN" altLang="en-US" b="1" dirty="0">
                <a:effectLst>
                  <a:outerShdw blurRad="38100" dist="38100" dir="2700000" algn="tl">
                    <a:srgbClr val="000000"/>
                  </a:outerShdw>
                </a:effectLst>
              </a:rPr>
              <a:t>的应用（</a:t>
            </a:r>
            <a:r>
              <a:rPr lang="en-US" altLang="zh-CN" b="1" dirty="0">
                <a:effectLst>
                  <a:outerShdw blurRad="38100" dist="38100" dir="2700000" algn="tl">
                    <a:srgbClr val="000000"/>
                  </a:outerShdw>
                </a:effectLst>
              </a:rPr>
              <a:t>2</a:t>
            </a:r>
            <a:r>
              <a:rPr lang="zh-CN" altLang="en-US" b="1" dirty="0">
                <a:effectLst>
                  <a:outerShdw blurRad="38100" dist="38100" dir="2700000" algn="tl">
                    <a:srgbClr val="000000"/>
                  </a:outerShdw>
                </a:effectLst>
              </a:rPr>
              <a:t>）</a:t>
            </a:r>
            <a:br>
              <a:rPr lang="en-US" altLang="zh-CN" b="1" dirty="0">
                <a:effectLst>
                  <a:outerShdw blurRad="38100" dist="38100" dir="2700000" algn="tl">
                    <a:srgbClr val="000000"/>
                  </a:outerShdw>
                </a:effectLst>
              </a:rPr>
            </a:br>
            <a:r>
              <a:rPr lang="en-US" altLang="zh-CN" b="1" dirty="0">
                <a:effectLst>
                  <a:outerShdw blurRad="38100" dist="38100" dir="2700000" algn="tl">
                    <a:srgbClr val="000000"/>
                  </a:outerShdw>
                </a:effectLst>
              </a:rPr>
              <a:t>---</a:t>
            </a:r>
            <a:r>
              <a:rPr lang="zh-CN" altLang="en-US" b="1" dirty="0">
                <a:effectLst>
                  <a:outerShdw blurRad="38100" dist="38100" dir="2700000" algn="tl">
                    <a:srgbClr val="000000"/>
                  </a:outerShdw>
                </a:effectLst>
              </a:rPr>
              <a:t>移动互联网</a:t>
            </a:r>
            <a:endParaRPr lang="zh-CN" altLang="en-US" dirty="0"/>
          </a:p>
        </p:txBody>
      </p:sp>
      <p:sp>
        <p:nvSpPr>
          <p:cNvPr id="3" name="内容占位符 2"/>
          <p:cNvSpPr>
            <a:spLocks noGrp="1"/>
          </p:cNvSpPr>
          <p:nvPr>
            <p:ph idx="1"/>
          </p:nvPr>
        </p:nvSpPr>
        <p:spPr>
          <a:xfrm>
            <a:off x="1214414" y="1714488"/>
            <a:ext cx="7643866" cy="5000636"/>
          </a:xfrm>
        </p:spPr>
        <p:txBody>
          <a:bodyPr/>
          <a:lstStyle/>
          <a:p>
            <a:r>
              <a:rPr lang="zh-CN" altLang="en-US" sz="2400" b="1" dirty="0"/>
              <a:t>特点：</a:t>
            </a:r>
            <a:endParaRPr lang="en-US" altLang="zh-CN" sz="2400" b="1" dirty="0"/>
          </a:p>
          <a:p>
            <a:pPr lvl="1"/>
            <a:r>
              <a:rPr lang="zh-CN" altLang="en-US" sz="2000" dirty="0"/>
              <a:t>永远在线，基本实名（手机号码），手机摄像头和</a:t>
            </a:r>
            <a:r>
              <a:rPr lang="en-US" altLang="zh-CN" sz="2000" dirty="0"/>
              <a:t>GPS</a:t>
            </a:r>
            <a:r>
              <a:rPr lang="zh-CN" altLang="en-US" sz="2000" dirty="0"/>
              <a:t>定位。</a:t>
            </a:r>
            <a:endParaRPr lang="en-US" altLang="zh-CN" sz="2000" dirty="0"/>
          </a:p>
          <a:p>
            <a:r>
              <a:rPr lang="zh-CN" altLang="en-US" sz="2400" b="1" dirty="0"/>
              <a:t>应用类型</a:t>
            </a:r>
            <a:endParaRPr lang="en-US" altLang="zh-CN" sz="2400" b="1" dirty="0"/>
          </a:p>
          <a:p>
            <a:pPr lvl="1"/>
            <a:r>
              <a:rPr lang="zh-CN" altLang="en-US" sz="2000" dirty="0"/>
              <a:t>手机新闻、广告：良好的互动性，用户行为跟踪</a:t>
            </a:r>
            <a:endParaRPr lang="en-US" altLang="zh-CN" sz="2000" dirty="0"/>
          </a:p>
          <a:p>
            <a:pPr lvl="1"/>
            <a:r>
              <a:rPr lang="zh-CN" altLang="en-US" sz="2000" dirty="0"/>
              <a:t>电子商务：</a:t>
            </a:r>
            <a:endParaRPr lang="en-US" altLang="zh-CN" sz="2000" dirty="0"/>
          </a:p>
          <a:p>
            <a:pPr lvl="2"/>
            <a:r>
              <a:rPr lang="zh-CN" altLang="en-US" sz="1800" dirty="0"/>
              <a:t>团购和优惠促销，公交、出租</a:t>
            </a:r>
            <a:endParaRPr lang="en-US" altLang="zh-CN" sz="1800" dirty="0"/>
          </a:p>
          <a:p>
            <a:pPr lvl="2"/>
            <a:r>
              <a:rPr lang="zh-CN" altLang="en-US" sz="1800" dirty="0"/>
              <a:t>预订服务，机票、酒店、景点门票的预订、查询、点评等</a:t>
            </a:r>
            <a:endParaRPr lang="en-US" altLang="zh-CN" sz="1800" dirty="0"/>
          </a:p>
          <a:p>
            <a:pPr lvl="2"/>
            <a:r>
              <a:rPr lang="zh-CN" altLang="en-US" sz="1800" dirty="0"/>
              <a:t>手机支付，刷脸验证</a:t>
            </a:r>
            <a:endParaRPr lang="en-US" altLang="zh-CN" sz="1800" dirty="0"/>
          </a:p>
          <a:p>
            <a:pPr lvl="1"/>
            <a:r>
              <a:rPr lang="zh-CN" altLang="en-US" sz="2000" dirty="0"/>
              <a:t>娱乐：手机游戏，音乐、视频</a:t>
            </a:r>
            <a:endParaRPr lang="en-US" altLang="zh-CN" sz="2000" dirty="0"/>
          </a:p>
          <a:p>
            <a:pPr lvl="1"/>
            <a:r>
              <a:rPr lang="zh-CN" altLang="en-US" sz="2000" dirty="0"/>
              <a:t>移动社区：微信等</a:t>
            </a:r>
            <a:endParaRPr lang="en-US" altLang="zh-CN" sz="2000" dirty="0"/>
          </a:p>
          <a:p>
            <a:pPr lvl="1"/>
            <a:r>
              <a:rPr lang="zh-CN" altLang="en-US" sz="2000" dirty="0"/>
              <a:t>移动搜索：</a:t>
            </a:r>
            <a:endParaRPr lang="en-US" altLang="zh-CN" sz="2000" dirty="0"/>
          </a:p>
          <a:p>
            <a:pPr lvl="2"/>
            <a:r>
              <a:rPr lang="zh-CN" altLang="en-US" sz="1800" dirty="0"/>
              <a:t>比较查询，条形码查询和可视化搜索</a:t>
            </a:r>
            <a:endParaRPr lang="en-US" altLang="zh-CN" sz="1800" dirty="0"/>
          </a:p>
          <a:p>
            <a:pPr lvl="2"/>
            <a:r>
              <a:rPr lang="zh-CN" altLang="en-US" sz="1800" dirty="0"/>
              <a:t>基于地理文字的服务，如签到，周边服务搜索、点评，</a:t>
            </a:r>
            <a:endParaRPr lang="en-US" altLang="zh-CN" dirty="0"/>
          </a:p>
          <a:p>
            <a:pPr lvl="1"/>
            <a:r>
              <a:rPr lang="en-US" altLang="zh-CN" sz="2000" dirty="0"/>
              <a:t>……</a:t>
            </a:r>
          </a:p>
        </p:txBody>
      </p:sp>
      <p:sp>
        <p:nvSpPr>
          <p:cNvPr id="4" name="灯片编号占位符 3"/>
          <p:cNvSpPr>
            <a:spLocks noGrp="1"/>
          </p:cNvSpPr>
          <p:nvPr>
            <p:ph type="sldNum" sz="quarter" idx="12"/>
          </p:nvPr>
        </p:nvSpPr>
        <p:spPr/>
        <p:txBody>
          <a:bodyPr/>
          <a:lstStyle/>
          <a:p>
            <a:fld id="{2931E106-F4CF-4DA4-B878-29B4FEFFB9F2}" type="slidenum">
              <a:rPr lang="en-US" altLang="zh-CN" smtClean="0"/>
              <a:pPr/>
              <a:t>47</a:t>
            </a:fld>
            <a:endParaRPr lang="en-US" altLang="zh-C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2832863D-E559-4CF6-A73F-AA3B234AF2F9}" type="slidenum">
              <a:rPr lang="en-US" altLang="zh-CN"/>
              <a:pPr/>
              <a:t>48</a:t>
            </a:fld>
            <a:endParaRPr lang="en-US" altLang="zh-CN"/>
          </a:p>
        </p:txBody>
      </p:sp>
      <p:sp>
        <p:nvSpPr>
          <p:cNvPr id="65538" name="Rectangle 2"/>
          <p:cNvSpPr>
            <a:spLocks noGrp="1" noChangeArrowheads="1"/>
          </p:cNvSpPr>
          <p:nvPr>
            <p:ph type="title"/>
          </p:nvPr>
        </p:nvSpPr>
        <p:spPr/>
        <p:txBody>
          <a:bodyPr/>
          <a:lstStyle/>
          <a:p>
            <a:r>
              <a:rPr lang="en-US" altLang="zh-CN" b="1" dirty="0"/>
              <a:t>Chapter 1  </a:t>
            </a:r>
            <a:r>
              <a:rPr lang="zh-CN" altLang="en-US" b="1" dirty="0"/>
              <a:t>概述</a:t>
            </a:r>
          </a:p>
        </p:txBody>
      </p:sp>
      <p:sp>
        <p:nvSpPr>
          <p:cNvPr id="65539" name="Rectangle 3"/>
          <p:cNvSpPr>
            <a:spLocks noGrp="1" noChangeArrowheads="1"/>
          </p:cNvSpPr>
          <p:nvPr>
            <p:ph type="body" idx="1"/>
          </p:nvPr>
        </p:nvSpPr>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p>
          <a:p>
            <a:r>
              <a:rPr lang="en-US" altLang="zh-CN" b="1" dirty="0"/>
              <a:t>1.4 </a:t>
            </a:r>
            <a:r>
              <a:rPr lang="zh-CN" altLang="en-US" b="1" dirty="0"/>
              <a:t>网络结构</a:t>
            </a:r>
            <a:endParaRPr lang="en-US" altLang="zh-CN" b="1" dirty="0"/>
          </a:p>
          <a:p>
            <a:r>
              <a:rPr lang="en-US" altLang="zh-CN" b="1" dirty="0"/>
              <a:t>1.5 Internet</a:t>
            </a:r>
            <a:r>
              <a:rPr lang="zh-CN" altLang="en-US" b="1" dirty="0"/>
              <a:t>的应用</a:t>
            </a:r>
          </a:p>
          <a:p>
            <a:pPr>
              <a:buClr>
                <a:schemeClr val="hlink"/>
              </a:buClr>
              <a:buFont typeface="Wingdings" pitchFamily="2" charset="2"/>
              <a:buChar char="Ø"/>
            </a:pPr>
            <a:r>
              <a:rPr lang="en-US" altLang="zh-CN" b="1" dirty="0">
                <a:solidFill>
                  <a:schemeClr val="hlink"/>
                </a:solidFill>
              </a:rPr>
              <a:t>1.6 </a:t>
            </a:r>
            <a:r>
              <a:rPr lang="zh-CN" altLang="en-US" b="1" dirty="0">
                <a:solidFill>
                  <a:schemeClr val="hlink"/>
                </a:solidFill>
              </a:rPr>
              <a:t>互联网与物联网</a:t>
            </a:r>
          </a:p>
          <a:p>
            <a:r>
              <a:rPr lang="en-US" altLang="zh-CN" b="1" dirty="0"/>
              <a:t>1.7 </a:t>
            </a:r>
            <a:r>
              <a:rPr lang="zh-CN" altLang="en-US" b="1" dirty="0"/>
              <a:t>网络的标准和标准化组织</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382A38B1-34DC-4AFD-BF3B-BBDD7E938D47}" type="slidenum">
              <a:rPr lang="en-US" altLang="zh-CN"/>
              <a:pPr/>
              <a:t>49</a:t>
            </a:fld>
            <a:endParaRPr lang="en-US" altLang="zh-CN"/>
          </a:p>
        </p:txBody>
      </p:sp>
      <p:sp>
        <p:nvSpPr>
          <p:cNvPr id="36866" name="Rectangle 2"/>
          <p:cNvSpPr>
            <a:spLocks noGrp="1" noChangeArrowheads="1"/>
          </p:cNvSpPr>
          <p:nvPr>
            <p:ph type="title"/>
          </p:nvPr>
        </p:nvSpPr>
        <p:spPr/>
        <p:txBody>
          <a:bodyPr/>
          <a:lstStyle/>
          <a:p>
            <a:r>
              <a:rPr lang="en-US" altLang="zh-CN" b="1" dirty="0"/>
              <a:t>1.6 </a:t>
            </a:r>
            <a:r>
              <a:rPr lang="zh-CN" altLang="en-US" b="1" dirty="0"/>
              <a:t>互联网与物联网</a:t>
            </a:r>
          </a:p>
        </p:txBody>
      </p:sp>
      <p:sp>
        <p:nvSpPr>
          <p:cNvPr id="36867" name="Rectangle 3"/>
          <p:cNvSpPr>
            <a:spLocks noGrp="1" noChangeArrowheads="1"/>
          </p:cNvSpPr>
          <p:nvPr>
            <p:ph type="body" idx="1"/>
          </p:nvPr>
        </p:nvSpPr>
        <p:spPr>
          <a:xfrm>
            <a:off x="179388" y="1844675"/>
            <a:ext cx="8775700" cy="4752975"/>
          </a:xfrm>
        </p:spPr>
        <p:txBody>
          <a:bodyPr/>
          <a:lstStyle/>
          <a:p>
            <a:pPr>
              <a:lnSpc>
                <a:spcPct val="90000"/>
              </a:lnSpc>
            </a:pPr>
            <a:r>
              <a:rPr lang="zh-CN" altLang="en-US" sz="2800" dirty="0"/>
              <a:t>什么是</a:t>
            </a:r>
            <a:r>
              <a:rPr lang="zh-CN" altLang="en-US" sz="2800" b="1" dirty="0"/>
              <a:t>物联网</a:t>
            </a:r>
            <a:r>
              <a:rPr lang="zh-CN" altLang="en-US" sz="1600" dirty="0"/>
              <a:t>（目前业界对物联网还没有一个完全统一的概念，有以下几种说法）</a:t>
            </a:r>
          </a:p>
          <a:p>
            <a:pPr lvl="1">
              <a:lnSpc>
                <a:spcPct val="90000"/>
              </a:lnSpc>
            </a:pPr>
            <a:r>
              <a:rPr lang="zh-CN" altLang="en-US" sz="2000" dirty="0"/>
              <a:t>物联网以</a:t>
            </a:r>
            <a:r>
              <a:rPr lang="zh-CN" altLang="en-US" sz="2000" dirty="0">
                <a:solidFill>
                  <a:schemeClr val="hlink"/>
                </a:solidFill>
              </a:rPr>
              <a:t>互联网为载体</a:t>
            </a:r>
            <a:r>
              <a:rPr lang="zh-CN" altLang="en-US" sz="2000" dirty="0"/>
              <a:t>，允许人们</a:t>
            </a:r>
            <a:r>
              <a:rPr lang="zh-CN" altLang="en-US" sz="2000" dirty="0">
                <a:solidFill>
                  <a:schemeClr val="hlink"/>
                </a:solidFill>
              </a:rPr>
              <a:t>访问和控制任意联网物品、动物，</a:t>
            </a:r>
            <a:r>
              <a:rPr lang="zh-CN" altLang="en-US" sz="2000" dirty="0"/>
              <a:t>实现对其</a:t>
            </a:r>
            <a:r>
              <a:rPr lang="zh-CN" altLang="en-US" sz="2000" dirty="0">
                <a:solidFill>
                  <a:schemeClr val="hlink"/>
                </a:solidFill>
              </a:rPr>
              <a:t>智能化</a:t>
            </a:r>
            <a:r>
              <a:rPr lang="zh-CN" altLang="en-US" sz="2000" dirty="0"/>
              <a:t>的识别、定位、跟踪、监控和</a:t>
            </a:r>
            <a:r>
              <a:rPr lang="zh-CN" altLang="en-US" sz="2000" dirty="0">
                <a:solidFill>
                  <a:schemeClr val="hlink"/>
                </a:solidFill>
              </a:rPr>
              <a:t>管理</a:t>
            </a:r>
            <a:r>
              <a:rPr lang="zh-CN" altLang="en-US" sz="2000" dirty="0"/>
              <a:t>。</a:t>
            </a:r>
          </a:p>
          <a:p>
            <a:pPr lvl="1">
              <a:lnSpc>
                <a:spcPct val="90000"/>
              </a:lnSpc>
            </a:pPr>
            <a:r>
              <a:rPr lang="zh-CN" altLang="en-US" sz="2000" dirty="0"/>
              <a:t>通过射频识别（</a:t>
            </a:r>
            <a:r>
              <a:rPr lang="en-US" altLang="zh-CN" sz="2000" dirty="0"/>
              <a:t>RFID</a:t>
            </a:r>
            <a:r>
              <a:rPr lang="zh-CN" altLang="en-US" sz="2000" dirty="0"/>
              <a:t>）、红外感应器、全球定位系统（</a:t>
            </a:r>
            <a:r>
              <a:rPr lang="en-US" altLang="zh-CN" sz="2000" dirty="0"/>
              <a:t>GPS</a:t>
            </a:r>
            <a:r>
              <a:rPr lang="zh-CN" altLang="en-US" sz="2000" dirty="0"/>
              <a:t>）、激光扫描器、环境传感器、图像感知器等信息</a:t>
            </a:r>
            <a:r>
              <a:rPr lang="zh-CN" altLang="en-US" sz="2000" dirty="0">
                <a:solidFill>
                  <a:schemeClr val="hlink"/>
                </a:solidFill>
              </a:rPr>
              <a:t>传感设备</a:t>
            </a:r>
            <a:r>
              <a:rPr lang="zh-CN" altLang="en-US" sz="2000" dirty="0"/>
              <a:t>，按约定的协议，把任何物品</a:t>
            </a:r>
            <a:r>
              <a:rPr lang="zh-CN" altLang="en-US" sz="2000" dirty="0">
                <a:solidFill>
                  <a:schemeClr val="hlink"/>
                </a:solidFill>
              </a:rPr>
              <a:t>与互联网连接</a:t>
            </a:r>
            <a:r>
              <a:rPr lang="zh-CN" altLang="en-US" sz="2000" dirty="0"/>
              <a:t>起来，进行信息交换和通讯，以实现</a:t>
            </a:r>
            <a:r>
              <a:rPr lang="zh-CN" altLang="en-US" sz="2000" dirty="0">
                <a:solidFill>
                  <a:schemeClr val="hlink"/>
                </a:solidFill>
              </a:rPr>
              <a:t>智能化</a:t>
            </a:r>
            <a:r>
              <a:rPr lang="zh-CN" altLang="en-US" sz="2000" dirty="0"/>
              <a:t>识别、定位、跟踪、监控和管理的一种网络。</a:t>
            </a:r>
          </a:p>
          <a:p>
            <a:pPr lvl="1">
              <a:lnSpc>
                <a:spcPct val="90000"/>
              </a:lnSpc>
            </a:pPr>
            <a:r>
              <a:rPr lang="zh-CN" altLang="en-US" sz="2000" dirty="0"/>
              <a:t>全面</a:t>
            </a:r>
            <a:r>
              <a:rPr lang="zh-CN" altLang="en-US" sz="2000" dirty="0">
                <a:solidFill>
                  <a:schemeClr val="hlink"/>
                </a:solidFill>
              </a:rPr>
              <a:t>信息感知和获取</a:t>
            </a:r>
            <a:r>
              <a:rPr lang="zh-CN" altLang="en-US" sz="2000" dirty="0"/>
              <a:t>、无缝互联与协同、高度</a:t>
            </a:r>
            <a:r>
              <a:rPr lang="zh-CN" altLang="en-US" sz="2000" dirty="0">
                <a:solidFill>
                  <a:schemeClr val="hlink"/>
                </a:solidFill>
              </a:rPr>
              <a:t>智能化</a:t>
            </a:r>
            <a:r>
              <a:rPr lang="zh-CN" altLang="en-US" sz="2000" dirty="0"/>
              <a:t>的新型网络形态。物联网是具有标识、感知和智能处理能力的物体基于通信技术相互连接形成的网络，这些物体可以在无需人工干预的条件下实现协同和互动，目的在于为人们提供智慧和集约的服务。</a:t>
            </a:r>
          </a:p>
          <a:p>
            <a:pPr lvl="1">
              <a:lnSpc>
                <a:spcPct val="90000"/>
              </a:lnSpc>
            </a:pPr>
            <a:r>
              <a:rPr lang="zh-CN" altLang="en-US" sz="2000" dirty="0"/>
              <a:t>一般的互联网是不带传感跟感知的，当互联网扩展到物联网的时候，可以增加很多传授、感知的功能。互联网平台是通用的，而物联网是单独的。还有互联网的本身并不负责决策，而</a:t>
            </a:r>
            <a:r>
              <a:rPr lang="zh-CN" altLang="en-US" sz="2000" dirty="0">
                <a:solidFill>
                  <a:schemeClr val="hlink"/>
                </a:solidFill>
              </a:rPr>
              <a:t>物联网则要对信息进行分析和决策</a:t>
            </a:r>
            <a:r>
              <a:rPr lang="zh-CN" altLang="en-US" sz="2000" dirty="0"/>
              <a:t>，因此需要很多提炼。 </a:t>
            </a:r>
          </a:p>
        </p:txBody>
      </p:sp>
      <p:sp>
        <p:nvSpPr>
          <p:cNvPr id="36868"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634D52C4-ABF3-4234-9549-656CDA4EF453}" type="slidenum">
              <a:rPr lang="en-US" altLang="zh-CN"/>
              <a:pPr/>
              <a:t>5</a:t>
            </a:fld>
            <a:endParaRPr lang="en-US" altLang="zh-CN"/>
          </a:p>
        </p:txBody>
      </p:sp>
      <p:sp>
        <p:nvSpPr>
          <p:cNvPr id="84994" name="Rectangle 2"/>
          <p:cNvSpPr>
            <a:spLocks noGrp="1" noChangeArrowheads="1"/>
          </p:cNvSpPr>
          <p:nvPr>
            <p:ph type="title"/>
          </p:nvPr>
        </p:nvSpPr>
        <p:spPr/>
        <p:txBody>
          <a:bodyPr/>
          <a:lstStyle/>
          <a:p>
            <a:r>
              <a:rPr lang="zh-CN" altLang="en-US" dirty="0"/>
              <a:t>什么是计算机</a:t>
            </a:r>
            <a:r>
              <a:rPr lang="zh-CN" altLang="en-US" dirty="0">
                <a:solidFill>
                  <a:srgbClr val="FF0000"/>
                </a:solidFill>
              </a:rPr>
              <a:t>网络</a:t>
            </a:r>
            <a:r>
              <a:rPr lang="zh-CN" altLang="en-US" dirty="0"/>
              <a:t>？</a:t>
            </a:r>
          </a:p>
        </p:txBody>
      </p:sp>
      <p:sp>
        <p:nvSpPr>
          <p:cNvPr id="84995" name="Rectangle 3"/>
          <p:cNvSpPr>
            <a:spLocks noGrp="1" noChangeArrowheads="1"/>
          </p:cNvSpPr>
          <p:nvPr>
            <p:ph type="body" idx="1"/>
          </p:nvPr>
        </p:nvSpPr>
        <p:spPr>
          <a:xfrm>
            <a:off x="71406" y="1917724"/>
            <a:ext cx="9001156" cy="4868862"/>
          </a:xfrm>
        </p:spPr>
        <p:txBody>
          <a:bodyPr/>
          <a:lstStyle/>
          <a:p>
            <a:r>
              <a:rPr lang="zh-CN" altLang="en-US" sz="2800" b="1" dirty="0"/>
              <a:t>通过同一种技术（</a:t>
            </a:r>
            <a:r>
              <a:rPr lang="zh-CN" altLang="en-US" sz="2800" b="1" dirty="0">
                <a:solidFill>
                  <a:schemeClr val="hlink"/>
                </a:solidFill>
              </a:rPr>
              <a:t>通信线路和网络设备按某些协议</a:t>
            </a:r>
            <a:r>
              <a:rPr lang="en-US" altLang="zh-CN" sz="2800" b="1" dirty="0">
                <a:solidFill>
                  <a:schemeClr val="hlink"/>
                </a:solidFill>
              </a:rPr>
              <a:t>/</a:t>
            </a:r>
            <a:r>
              <a:rPr lang="zh-CN" altLang="en-US" sz="2800" b="1" u="sng" dirty="0">
                <a:solidFill>
                  <a:srgbClr val="D60093"/>
                </a:solidFill>
              </a:rPr>
              <a:t>通信</a:t>
            </a:r>
            <a:r>
              <a:rPr lang="zh-CN" altLang="en-US" sz="2800" b="1" dirty="0">
                <a:solidFill>
                  <a:schemeClr val="hlink"/>
                </a:solidFill>
              </a:rPr>
              <a:t>技术和通信协议</a:t>
            </a:r>
            <a:r>
              <a:rPr lang="zh-CN" altLang="en-US" sz="2800" b="1" dirty="0"/>
              <a:t>）相互连接起来的（</a:t>
            </a:r>
            <a:r>
              <a:rPr lang="zh-CN" altLang="en-US" sz="2800" b="1" dirty="0">
                <a:solidFill>
                  <a:schemeClr val="hlink"/>
                </a:solidFill>
              </a:rPr>
              <a:t>具有通信功能的</a:t>
            </a:r>
            <a:r>
              <a:rPr lang="zh-CN" altLang="en-US" sz="2800" b="1" dirty="0"/>
              <a:t>）一组自治</a:t>
            </a:r>
            <a:r>
              <a:rPr lang="zh-CN" altLang="en-US" sz="2800" b="1" u="sng" dirty="0">
                <a:solidFill>
                  <a:srgbClr val="D60093"/>
                </a:solidFill>
              </a:rPr>
              <a:t>计算设备</a:t>
            </a:r>
            <a:r>
              <a:rPr lang="zh-CN" altLang="en-US" sz="2800" b="1" dirty="0"/>
              <a:t>的集合</a:t>
            </a:r>
            <a:r>
              <a:rPr lang="en-US" altLang="zh-CN" sz="2800" b="1" baseline="30000" dirty="0"/>
              <a:t>[1]</a:t>
            </a:r>
            <a:r>
              <a:rPr lang="zh-CN" altLang="en-US" sz="2800" b="1" dirty="0"/>
              <a:t>。</a:t>
            </a:r>
          </a:p>
          <a:p>
            <a:r>
              <a:rPr lang="zh-CN" altLang="en-US" sz="2800" b="1" dirty="0">
                <a:latin typeface="宋体" pitchFamily="2" charset="-122"/>
              </a:rPr>
              <a:t>什么是因特网（</a:t>
            </a:r>
            <a:r>
              <a:rPr lang="en-US" altLang="zh-CN" sz="2800" b="1" dirty="0">
                <a:solidFill>
                  <a:srgbClr val="FF0000"/>
                </a:solidFill>
                <a:latin typeface="宋体" pitchFamily="2" charset="-122"/>
              </a:rPr>
              <a:t>I</a:t>
            </a:r>
            <a:r>
              <a:rPr lang="en-US" altLang="zh-CN" sz="2800" b="1" dirty="0">
                <a:latin typeface="宋体" pitchFamily="2" charset="-122"/>
              </a:rPr>
              <a:t>nternet</a:t>
            </a:r>
            <a:r>
              <a:rPr lang="zh-CN" altLang="en-US" sz="2800" b="1" dirty="0">
                <a:latin typeface="宋体" pitchFamily="2" charset="-122"/>
              </a:rPr>
              <a:t>，</a:t>
            </a:r>
            <a:r>
              <a:rPr lang="en-US" altLang="zh-CN" sz="2800" b="1" dirty="0">
                <a:latin typeface="宋体" pitchFamily="2" charset="-122"/>
              </a:rPr>
              <a:t>internet-</a:t>
            </a:r>
            <a:r>
              <a:rPr lang="zh-CN" altLang="en-US" sz="2800" b="1" dirty="0">
                <a:latin typeface="宋体" pitchFamily="2" charset="-122"/>
              </a:rPr>
              <a:t>互联网）？</a:t>
            </a:r>
          </a:p>
          <a:p>
            <a:pPr lvl="1"/>
            <a:r>
              <a:rPr lang="zh-CN" altLang="en-US" sz="2400" b="1" dirty="0">
                <a:latin typeface="宋体" pitchFamily="2" charset="-122"/>
              </a:rPr>
              <a:t>指全球最大的、开放的，由众多网络相互连接而成的</a:t>
            </a:r>
            <a:r>
              <a:rPr lang="zh-CN" altLang="en-US" sz="2400" b="1" dirty="0">
                <a:solidFill>
                  <a:srgbClr val="FF0000"/>
                </a:solidFill>
                <a:latin typeface="宋体" pitchFamily="2" charset="-122"/>
              </a:rPr>
              <a:t>计算机网络</a:t>
            </a:r>
            <a:r>
              <a:rPr lang="zh-CN" altLang="en-US" sz="2400" b="1" dirty="0">
                <a:latin typeface="宋体" pitchFamily="2" charset="-122"/>
              </a:rPr>
              <a:t>，它由美国</a:t>
            </a:r>
            <a:r>
              <a:rPr lang="zh-CN" altLang="en-US" sz="2400" b="1" dirty="0">
                <a:solidFill>
                  <a:srgbClr val="FF0000"/>
                </a:solidFill>
                <a:latin typeface="宋体" pitchFamily="2" charset="-122"/>
              </a:rPr>
              <a:t>阿帕网</a:t>
            </a:r>
            <a:r>
              <a:rPr lang="zh-CN" altLang="en-US" sz="2400" b="1" dirty="0">
                <a:latin typeface="宋体" pitchFamily="2" charset="-122"/>
              </a:rPr>
              <a:t>（</a:t>
            </a:r>
            <a:r>
              <a:rPr lang="en-US" altLang="zh-CN" sz="2400" b="1" dirty="0" err="1">
                <a:latin typeface="宋体" pitchFamily="2" charset="-122"/>
              </a:rPr>
              <a:t>ARPAnet</a:t>
            </a:r>
            <a:r>
              <a:rPr lang="zh-CN" altLang="en-US" sz="2400" b="1" dirty="0">
                <a:latin typeface="宋体" pitchFamily="2" charset="-122"/>
              </a:rPr>
              <a:t>）发展而成，主要采用</a:t>
            </a:r>
            <a:r>
              <a:rPr lang="en-US" altLang="zh-CN" sz="2400" b="1" dirty="0">
                <a:solidFill>
                  <a:srgbClr val="FF0000"/>
                </a:solidFill>
                <a:latin typeface="宋体" pitchFamily="2" charset="-122"/>
              </a:rPr>
              <a:t>TCP/IP</a:t>
            </a:r>
            <a:r>
              <a:rPr lang="zh-CN" altLang="en-US" sz="2400" b="1" dirty="0">
                <a:latin typeface="宋体" pitchFamily="2" charset="-122"/>
              </a:rPr>
              <a:t>协议。（</a:t>
            </a:r>
            <a:r>
              <a:rPr lang="en-US" altLang="zh-CN" sz="2400" b="1" dirty="0">
                <a:latin typeface="宋体" pitchFamily="2" charset="-122"/>
              </a:rPr>
              <a:t>96</a:t>
            </a:r>
            <a:r>
              <a:rPr lang="zh-CN" altLang="en-US" sz="2400" b="1" dirty="0">
                <a:latin typeface="宋体" pitchFamily="2" charset="-122"/>
              </a:rPr>
              <a:t>年的定义）</a:t>
            </a:r>
          </a:p>
          <a:p>
            <a:pPr lvl="2"/>
            <a:r>
              <a:rPr lang="zh-CN" altLang="en-US" sz="2000" b="1" dirty="0">
                <a:solidFill>
                  <a:srgbClr val="FF0000"/>
                </a:solidFill>
                <a:latin typeface="宋体" pitchFamily="2" charset="-122"/>
              </a:rPr>
              <a:t>起源</a:t>
            </a:r>
            <a:r>
              <a:rPr lang="zh-CN" altLang="en-US" sz="2000" b="1" dirty="0">
                <a:latin typeface="宋体" pitchFamily="2" charset="-122"/>
              </a:rPr>
              <a:t>：美国</a:t>
            </a:r>
            <a:r>
              <a:rPr lang="zh-CN" altLang="en-US" sz="2000" b="1" dirty="0">
                <a:solidFill>
                  <a:srgbClr val="C00000"/>
                </a:solidFill>
                <a:latin typeface="宋体" pitchFamily="2" charset="-122"/>
              </a:rPr>
              <a:t>阿帕</a:t>
            </a:r>
            <a:r>
              <a:rPr lang="zh-CN" altLang="en-US" sz="2000" b="1" dirty="0">
                <a:latin typeface="宋体" pitchFamily="2" charset="-122"/>
              </a:rPr>
              <a:t>网（ </a:t>
            </a:r>
            <a:r>
              <a:rPr lang="en-US" altLang="zh-CN" sz="2000" dirty="0">
                <a:solidFill>
                  <a:srgbClr val="C00000"/>
                </a:solidFill>
              </a:rPr>
              <a:t>A</a:t>
            </a:r>
            <a:r>
              <a:rPr lang="en-US" altLang="zh-CN" sz="2000" dirty="0"/>
              <a:t>dvanced </a:t>
            </a:r>
            <a:r>
              <a:rPr lang="en-US" altLang="zh-CN" sz="2000" dirty="0">
                <a:solidFill>
                  <a:srgbClr val="C00000"/>
                </a:solidFill>
              </a:rPr>
              <a:t>R</a:t>
            </a:r>
            <a:r>
              <a:rPr lang="en-US" altLang="zh-CN" sz="2000" dirty="0"/>
              <a:t>esearch </a:t>
            </a:r>
            <a:r>
              <a:rPr lang="en-US" altLang="zh-CN" sz="2000" dirty="0">
                <a:solidFill>
                  <a:srgbClr val="C00000"/>
                </a:solidFill>
              </a:rPr>
              <a:t>P</a:t>
            </a:r>
            <a:r>
              <a:rPr lang="en-US" altLang="zh-CN" sz="2000" dirty="0"/>
              <a:t>rojects </a:t>
            </a:r>
            <a:r>
              <a:rPr lang="en-US" altLang="zh-CN" sz="2000" dirty="0">
                <a:solidFill>
                  <a:srgbClr val="C00000"/>
                </a:solidFill>
              </a:rPr>
              <a:t>A</a:t>
            </a:r>
            <a:r>
              <a:rPr lang="en-US" altLang="zh-CN" sz="2000" dirty="0"/>
              <a:t>gency Network</a:t>
            </a:r>
            <a:r>
              <a:rPr lang="zh-CN" altLang="en-US" sz="2000" dirty="0"/>
              <a:t>，</a:t>
            </a:r>
            <a:r>
              <a:rPr lang="en-US" altLang="zh-CN" sz="2000" dirty="0" err="1">
                <a:solidFill>
                  <a:srgbClr val="C00000"/>
                </a:solidFill>
              </a:rPr>
              <a:t>ARPAnet</a:t>
            </a:r>
            <a:r>
              <a:rPr lang="en-US" altLang="zh-CN" sz="2000" dirty="0"/>
              <a:t> </a:t>
            </a:r>
            <a:r>
              <a:rPr lang="zh-CN" altLang="en-US" sz="2000" b="1" dirty="0">
                <a:latin typeface="宋体" pitchFamily="2" charset="-122"/>
              </a:rPr>
              <a:t>）</a:t>
            </a:r>
          </a:p>
          <a:p>
            <a:pPr lvl="2"/>
            <a:r>
              <a:rPr lang="zh-CN" altLang="en-US" sz="2000" b="1" dirty="0">
                <a:solidFill>
                  <a:srgbClr val="FF0000"/>
                </a:solidFill>
                <a:latin typeface="宋体" pitchFamily="2" charset="-122"/>
              </a:rPr>
              <a:t>协议</a:t>
            </a:r>
            <a:r>
              <a:rPr lang="zh-CN" altLang="en-US" sz="2000" b="1" dirty="0">
                <a:latin typeface="宋体" pitchFamily="2" charset="-122"/>
              </a:rPr>
              <a:t>：</a:t>
            </a:r>
            <a:r>
              <a:rPr lang="en-US" altLang="zh-CN" sz="2000" b="1" u="sng" dirty="0">
                <a:solidFill>
                  <a:srgbClr val="C00000"/>
                </a:solidFill>
                <a:latin typeface="宋体" pitchFamily="2" charset="-122"/>
              </a:rPr>
              <a:t>TCP/IP</a:t>
            </a:r>
            <a:r>
              <a:rPr lang="en-US" altLang="zh-CN" sz="2000" b="1" dirty="0">
                <a:latin typeface="宋体" pitchFamily="2" charset="-122"/>
              </a:rPr>
              <a:t>——</a:t>
            </a:r>
            <a:r>
              <a:rPr lang="zh-CN" altLang="en-US" sz="2000" b="1" dirty="0">
                <a:latin typeface="宋体" pitchFamily="2" charset="-122"/>
              </a:rPr>
              <a:t>版本升级</a:t>
            </a:r>
          </a:p>
          <a:p>
            <a:pPr lvl="2"/>
            <a:r>
              <a:rPr lang="zh-CN" altLang="en-US" sz="2000" b="1" dirty="0">
                <a:latin typeface="宋体" pitchFamily="2" charset="-122"/>
              </a:rPr>
              <a:t>端系统：</a:t>
            </a:r>
            <a:r>
              <a:rPr lang="zh-CN" altLang="en-US" sz="2000" b="1" dirty="0">
                <a:solidFill>
                  <a:srgbClr val="C00000"/>
                </a:solidFill>
                <a:latin typeface="宋体" pitchFamily="2" charset="-122"/>
              </a:rPr>
              <a:t>计算机</a:t>
            </a:r>
            <a:r>
              <a:rPr lang="en-US" altLang="zh-CN" sz="2000" b="1" dirty="0">
                <a:latin typeface="宋体" pitchFamily="2" charset="-122"/>
              </a:rPr>
              <a:t>——</a:t>
            </a:r>
            <a:r>
              <a:rPr lang="zh-CN" altLang="en-US" sz="2000" b="1" dirty="0">
                <a:latin typeface="宋体" pitchFamily="2" charset="-122"/>
              </a:rPr>
              <a:t>手机、电话、</a:t>
            </a:r>
            <a:r>
              <a:rPr lang="en-US" altLang="zh-CN" sz="2000" b="1" dirty="0">
                <a:latin typeface="宋体" pitchFamily="2" charset="-122"/>
              </a:rPr>
              <a:t>PDA</a:t>
            </a:r>
            <a:r>
              <a:rPr lang="zh-CN" altLang="en-US" sz="2000" b="1" dirty="0">
                <a:latin typeface="宋体" pitchFamily="2" charset="-122"/>
              </a:rPr>
              <a:t>、信息家电、汽车等一切需要联网的物体</a:t>
            </a:r>
          </a:p>
          <a:p>
            <a:pPr>
              <a:lnSpc>
                <a:spcPct val="80000"/>
              </a:lnSpc>
            </a:pP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A720C747-96DC-45C1-896A-842187D96D3A}" type="slidenum">
              <a:rPr lang="en-US" altLang="zh-CN"/>
              <a:pPr/>
              <a:t>50</a:t>
            </a:fld>
            <a:endParaRPr lang="en-US" altLang="zh-CN"/>
          </a:p>
        </p:txBody>
      </p:sp>
      <p:sp>
        <p:nvSpPr>
          <p:cNvPr id="142338" name="Rectangle 2"/>
          <p:cNvSpPr>
            <a:spLocks noGrp="1" noChangeArrowheads="1"/>
          </p:cNvSpPr>
          <p:nvPr>
            <p:ph type="title"/>
          </p:nvPr>
        </p:nvSpPr>
        <p:spPr/>
        <p:txBody>
          <a:bodyPr/>
          <a:lstStyle/>
          <a:p>
            <a:endParaRPr lang="zh-CN" altLang="zh-CN" dirty="0"/>
          </a:p>
        </p:txBody>
      </p:sp>
      <p:sp>
        <p:nvSpPr>
          <p:cNvPr id="142340" name="内容占位符 2"/>
          <p:cNvSpPr>
            <a:spLocks noGrp="1"/>
          </p:cNvSpPr>
          <p:nvPr>
            <p:ph type="body" idx="1"/>
          </p:nvPr>
        </p:nvSpPr>
        <p:spPr>
          <a:xfrm>
            <a:off x="0" y="2743200"/>
            <a:ext cx="8748713" cy="4114800"/>
          </a:xfrm>
          <a:ln/>
        </p:spPr>
        <p:txBody>
          <a:bodyPr/>
          <a:lstStyle/>
          <a:p>
            <a:pPr>
              <a:lnSpc>
                <a:spcPct val="90000"/>
              </a:lnSpc>
            </a:pPr>
            <a:r>
              <a:rPr lang="zh-CN" altLang="en-US" dirty="0"/>
              <a:t>什么是物联网？（</a:t>
            </a:r>
            <a:r>
              <a:rPr lang="en-US" altLang="zh-CN" dirty="0"/>
              <a:t>2005</a:t>
            </a:r>
            <a:r>
              <a:rPr lang="zh-CN" altLang="en-US" dirty="0"/>
              <a:t>年国际电联的报告上指出）</a:t>
            </a:r>
          </a:p>
          <a:p>
            <a:pPr lvl="1">
              <a:lnSpc>
                <a:spcPct val="90000"/>
              </a:lnSpc>
            </a:pPr>
            <a:r>
              <a:rPr lang="en-US" altLang="zh-CN" dirty="0"/>
              <a:t>A new dimension has been added to the world of information and communication technologies (ICTs): </a:t>
            </a:r>
            <a:r>
              <a:rPr lang="en-US" altLang="zh-CN" b="1" dirty="0"/>
              <a:t>from </a:t>
            </a:r>
            <a:r>
              <a:rPr lang="en-US" altLang="zh-CN" b="1" i="1" dirty="0">
                <a:solidFill>
                  <a:srgbClr val="FF0000"/>
                </a:solidFill>
              </a:rPr>
              <a:t>anytime</a:t>
            </a:r>
            <a:r>
              <a:rPr lang="en-US" altLang="zh-CN" b="1" dirty="0"/>
              <a:t>, </a:t>
            </a:r>
            <a:r>
              <a:rPr lang="en-US" altLang="zh-CN" b="1" i="1" dirty="0">
                <a:solidFill>
                  <a:srgbClr val="00B0F0"/>
                </a:solidFill>
              </a:rPr>
              <a:t>any place </a:t>
            </a:r>
            <a:r>
              <a:rPr lang="en-US" altLang="zh-CN" b="1" dirty="0"/>
              <a:t>connectivity for </a:t>
            </a:r>
            <a:r>
              <a:rPr lang="en-US" altLang="zh-CN" b="1" i="1" dirty="0">
                <a:solidFill>
                  <a:srgbClr val="D60093"/>
                </a:solidFill>
              </a:rPr>
              <a:t>anyone</a:t>
            </a:r>
            <a:r>
              <a:rPr lang="en-US" altLang="zh-CN" dirty="0"/>
              <a:t>, we will now have connectivity for </a:t>
            </a:r>
            <a:r>
              <a:rPr lang="en-US" altLang="zh-CN" b="1" i="1" dirty="0">
                <a:solidFill>
                  <a:srgbClr val="CC6600"/>
                </a:solidFill>
              </a:rPr>
              <a:t>anything</a:t>
            </a:r>
            <a:r>
              <a:rPr lang="en-US" altLang="zh-CN" i="1" dirty="0"/>
              <a:t> </a:t>
            </a:r>
            <a:r>
              <a:rPr lang="en-US" altLang="zh-CN" dirty="0"/>
              <a:t>. Connections will multiply and create an entirely new dynamic network of networks </a:t>
            </a:r>
            <a:r>
              <a:rPr lang="en-US" altLang="zh-CN" dirty="0">
                <a:latin typeface="Arial"/>
              </a:rPr>
              <a:t>–</a:t>
            </a:r>
            <a:r>
              <a:rPr lang="en-US" altLang="zh-CN" b="1" dirty="0"/>
              <a:t>an Internet of Things</a:t>
            </a:r>
            <a:r>
              <a:rPr lang="en-US" altLang="zh-CN" dirty="0"/>
              <a:t>. </a:t>
            </a:r>
          </a:p>
        </p:txBody>
      </p:sp>
      <p:pic>
        <p:nvPicPr>
          <p:cNvPr id="142341" name="Picture 5"/>
          <p:cNvPicPr>
            <a:picLocks noChangeAspect="1" noChangeArrowheads="1"/>
          </p:cNvPicPr>
          <p:nvPr/>
        </p:nvPicPr>
        <p:blipFill>
          <a:blip r:embed="rId2" cstate="print"/>
          <a:srcRect/>
          <a:stretch>
            <a:fillRect/>
          </a:stretch>
        </p:blipFill>
        <p:spPr bwMode="auto">
          <a:xfrm>
            <a:off x="5399088" y="0"/>
            <a:ext cx="3744912" cy="264477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A2FE0F23-7C89-4A74-B065-24DD5C94D52B}" type="slidenum">
              <a:rPr lang="en-US" altLang="zh-CN"/>
              <a:pPr/>
              <a:t>51</a:t>
            </a:fld>
            <a:endParaRPr lang="en-US" altLang="zh-CN"/>
          </a:p>
        </p:txBody>
      </p:sp>
      <p:sp>
        <p:nvSpPr>
          <p:cNvPr id="143362" name="Rectangle 2"/>
          <p:cNvSpPr>
            <a:spLocks noGrp="1" noChangeArrowheads="1"/>
          </p:cNvSpPr>
          <p:nvPr>
            <p:ph type="title"/>
          </p:nvPr>
        </p:nvSpPr>
        <p:spPr/>
        <p:txBody>
          <a:bodyPr/>
          <a:lstStyle/>
          <a:p>
            <a:r>
              <a:rPr lang="zh-CN" altLang="en-US" b="1" dirty="0"/>
              <a:t>物联网特点</a:t>
            </a:r>
          </a:p>
        </p:txBody>
      </p:sp>
      <p:sp>
        <p:nvSpPr>
          <p:cNvPr id="143364" name="内容占位符 2"/>
          <p:cNvSpPr>
            <a:spLocks noGrp="1"/>
          </p:cNvSpPr>
          <p:nvPr>
            <p:ph type="body" idx="1"/>
          </p:nvPr>
        </p:nvSpPr>
        <p:spPr>
          <a:xfrm>
            <a:off x="539750" y="1989138"/>
            <a:ext cx="8204200" cy="4114800"/>
          </a:xfrm>
          <a:ln/>
        </p:spPr>
        <p:txBody>
          <a:bodyPr/>
          <a:lstStyle/>
          <a:p>
            <a:r>
              <a:rPr lang="zh-CN" altLang="en-US" sz="2400" dirty="0"/>
              <a:t>物品、动物的相关属性信息来源于射频识别（</a:t>
            </a:r>
            <a:r>
              <a:rPr lang="en-US" altLang="zh-CN" sz="2400" dirty="0"/>
              <a:t>RFID</a:t>
            </a:r>
            <a:r>
              <a:rPr lang="zh-CN" altLang="en-US" sz="2400" dirty="0"/>
              <a:t>）、红外感应器、全球定位系统、激光扫描器等信息传感设备。</a:t>
            </a:r>
          </a:p>
          <a:p>
            <a:r>
              <a:rPr lang="zh-CN" altLang="en-US" sz="2400" dirty="0"/>
              <a:t>联网实体载有智能芯片，具有一定计算能力。</a:t>
            </a:r>
          </a:p>
          <a:p>
            <a:r>
              <a:rPr lang="zh-CN" altLang="en-US" sz="2400" dirty="0"/>
              <a:t>用于信息交换的互联网接入技术和传输技术：</a:t>
            </a:r>
            <a:r>
              <a:rPr lang="en-US" altLang="zh-CN" sz="2400" dirty="0"/>
              <a:t>WLAN</a:t>
            </a:r>
            <a:r>
              <a:rPr lang="zh-CN" altLang="en-US" sz="2400" dirty="0"/>
              <a:t>、</a:t>
            </a:r>
            <a:r>
              <a:rPr lang="en-US" altLang="zh-CN" sz="2400" dirty="0"/>
              <a:t>3G</a:t>
            </a:r>
            <a:r>
              <a:rPr lang="zh-CN" altLang="en-US" sz="2400" dirty="0"/>
              <a:t>、</a:t>
            </a:r>
            <a:r>
              <a:rPr lang="en-US" altLang="zh-CN" sz="2400" dirty="0" err="1"/>
              <a:t>BlueTooth</a:t>
            </a:r>
            <a:r>
              <a:rPr lang="zh-CN" altLang="en-US" sz="2400" dirty="0"/>
              <a:t>、</a:t>
            </a:r>
            <a:r>
              <a:rPr lang="en-US" altLang="zh-CN" sz="2400" dirty="0" err="1"/>
              <a:t>ZigBee</a:t>
            </a:r>
            <a:r>
              <a:rPr lang="zh-CN" altLang="en-US" sz="2400" dirty="0"/>
              <a:t>、</a:t>
            </a:r>
            <a:r>
              <a:rPr lang="en-US" altLang="zh-CN" sz="2400" dirty="0"/>
              <a:t>UWB</a:t>
            </a:r>
            <a:r>
              <a:rPr lang="zh-CN" altLang="en-US" sz="2400" dirty="0"/>
              <a:t>等，以及互联网。</a:t>
            </a:r>
          </a:p>
          <a:p>
            <a:r>
              <a:rPr lang="zh-CN" altLang="en-US" sz="2400" dirty="0"/>
              <a:t>高度分布和集中处理：</a:t>
            </a:r>
          </a:p>
          <a:p>
            <a:pPr lvl="1"/>
            <a:r>
              <a:rPr lang="zh-CN" altLang="en-US" sz="2000" dirty="0"/>
              <a:t>物联网的信息来源及种类多种多样。</a:t>
            </a:r>
          </a:p>
          <a:p>
            <a:pPr lvl="1"/>
            <a:r>
              <a:rPr lang="zh-CN" altLang="en-US" sz="2000" dirty="0"/>
              <a:t>物联网的信息载体遍布生活的每一个角落，高度分散。</a:t>
            </a:r>
          </a:p>
          <a:p>
            <a:pPr lvl="1"/>
            <a:r>
              <a:rPr lang="zh-CN" altLang="en-US" sz="2000" dirty="0"/>
              <a:t>在这个整合的网络当中，存在能力超级强大的中心计算机群，能够对网络内的人员、机器、设备和基础设施实施实时的管理和控制。</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868E66A7-24FE-49D8-B742-E9184BE19435}" type="slidenum">
              <a:rPr lang="en-US" altLang="zh-CN"/>
              <a:pPr/>
              <a:t>52</a:t>
            </a:fld>
            <a:endParaRPr lang="en-US" altLang="zh-CN"/>
          </a:p>
        </p:txBody>
      </p:sp>
      <p:sp>
        <p:nvSpPr>
          <p:cNvPr id="147463" name="Rectangle 7"/>
          <p:cNvSpPr>
            <a:spLocks noGrp="1" noChangeArrowheads="1"/>
          </p:cNvSpPr>
          <p:nvPr>
            <p:ph type="title"/>
          </p:nvPr>
        </p:nvSpPr>
        <p:spPr/>
        <p:txBody>
          <a:bodyPr/>
          <a:lstStyle/>
          <a:p>
            <a:r>
              <a:rPr lang="zh-CN" altLang="en-US" b="1" dirty="0"/>
              <a:t>物联网应用</a:t>
            </a:r>
          </a:p>
        </p:txBody>
      </p:sp>
      <p:sp>
        <p:nvSpPr>
          <p:cNvPr id="147460" name="内容占位符 2"/>
          <p:cNvSpPr>
            <a:spLocks noGrp="1"/>
          </p:cNvSpPr>
          <p:nvPr>
            <p:ph type="body" idx="1"/>
          </p:nvPr>
        </p:nvSpPr>
        <p:spPr>
          <a:xfrm>
            <a:off x="684213" y="2017713"/>
            <a:ext cx="8270875" cy="4114800"/>
          </a:xfrm>
        </p:spPr>
        <p:txBody>
          <a:bodyPr/>
          <a:lstStyle/>
          <a:p>
            <a:pPr algn="just"/>
            <a:r>
              <a:rPr lang="zh-CN" altLang="en-US" sz="2800" dirty="0"/>
              <a:t>将广泛应用于智能交通、环境保护、政府工作、公共安全、平安家居、个人健康等诸多领域。 </a:t>
            </a:r>
            <a:endParaRPr lang="zh-CN" altLang="en-US" sz="2400" dirty="0"/>
          </a:p>
        </p:txBody>
      </p:sp>
      <p:pic>
        <p:nvPicPr>
          <p:cNvPr id="147462" name="Picture 6"/>
          <p:cNvPicPr>
            <a:picLocks noChangeAspect="1" noChangeArrowheads="1"/>
          </p:cNvPicPr>
          <p:nvPr/>
        </p:nvPicPr>
        <p:blipFill>
          <a:blip r:embed="rId3" cstate="print"/>
          <a:srcRect/>
          <a:stretch>
            <a:fillRect/>
          </a:stretch>
        </p:blipFill>
        <p:spPr bwMode="auto">
          <a:xfrm>
            <a:off x="2071670" y="3000372"/>
            <a:ext cx="4464050" cy="337026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2"/>
          </p:nvPr>
        </p:nvSpPr>
        <p:spPr/>
        <p:txBody>
          <a:bodyPr/>
          <a:lstStyle/>
          <a:p>
            <a:fld id="{3FE81715-4CCB-4682-B8E5-21005824268F}" type="slidenum">
              <a:rPr lang="en-US" altLang="zh-CN"/>
              <a:pPr/>
              <a:t>53</a:t>
            </a:fld>
            <a:endParaRPr lang="en-US" altLang="zh-CN"/>
          </a:p>
        </p:txBody>
      </p:sp>
      <p:sp>
        <p:nvSpPr>
          <p:cNvPr id="12" name="TextBox 11"/>
          <p:cNvSpPr txBox="1">
            <a:spLocks noChangeArrowheads="1"/>
          </p:cNvSpPr>
          <p:nvPr/>
        </p:nvSpPr>
        <p:spPr bwMode="auto">
          <a:xfrm>
            <a:off x="900113" y="714356"/>
            <a:ext cx="7243787" cy="769441"/>
          </a:xfrm>
          <a:prstGeom prst="rect">
            <a:avLst/>
          </a:prstGeom>
          <a:noFill/>
          <a:ln w="9525">
            <a:noFill/>
            <a:miter lim="800000"/>
            <a:headEnd/>
            <a:tailEnd/>
          </a:ln>
        </p:spPr>
        <p:txBody>
          <a:bodyPr wrap="square">
            <a:spAutoFit/>
          </a:bodyPr>
          <a:lstStyle/>
          <a:p>
            <a:r>
              <a:rPr lang="zh-CN" altLang="en-US" sz="4000" b="1" dirty="0">
                <a:solidFill>
                  <a:schemeClr val="folHlink"/>
                </a:solidFill>
                <a:effectLst>
                  <a:outerShdw blurRad="38100" dist="38100" dir="2700000" algn="tl">
                    <a:srgbClr val="C0C0C0"/>
                  </a:outerShdw>
                </a:effectLst>
                <a:latin typeface="Calibri" pitchFamily="34" charset="0"/>
              </a:rPr>
              <a:t>物联网</a:t>
            </a:r>
            <a:r>
              <a:rPr lang="zh-CN" altLang="en-US" sz="4400" b="1" dirty="0">
                <a:solidFill>
                  <a:schemeClr val="folHlink"/>
                </a:solidFill>
                <a:effectLst>
                  <a:outerShdw blurRad="38100" dist="38100" dir="2700000" algn="tl">
                    <a:srgbClr val="C0C0C0"/>
                  </a:outerShdw>
                </a:effectLst>
                <a:latin typeface="Calibri" pitchFamily="34" charset="0"/>
              </a:rPr>
              <a:t>体系结构</a:t>
            </a:r>
            <a:r>
              <a:rPr lang="zh-CN" altLang="en-US" sz="4000" b="1" dirty="0">
                <a:solidFill>
                  <a:schemeClr val="folHlink"/>
                </a:solidFill>
                <a:effectLst>
                  <a:outerShdw blurRad="38100" dist="38100" dir="2700000" algn="tl">
                    <a:srgbClr val="C0C0C0"/>
                  </a:outerShdw>
                </a:effectLst>
                <a:latin typeface="Calibri" pitchFamily="34" charset="0"/>
              </a:rPr>
              <a:t>分析</a:t>
            </a:r>
          </a:p>
        </p:txBody>
      </p:sp>
      <p:sp>
        <p:nvSpPr>
          <p:cNvPr id="4" name="内容占位符 2"/>
          <p:cNvSpPr>
            <a:spLocks noGrp="1"/>
          </p:cNvSpPr>
          <p:nvPr>
            <p:ph idx="4294967295"/>
          </p:nvPr>
        </p:nvSpPr>
        <p:spPr>
          <a:xfrm>
            <a:off x="-180528" y="1916832"/>
            <a:ext cx="4104456" cy="4105275"/>
          </a:xfrm>
        </p:spPr>
        <p:txBody>
          <a:bodyPr>
            <a:normAutofit/>
          </a:bodyPr>
          <a:lstStyle/>
          <a:p>
            <a:pPr>
              <a:lnSpc>
                <a:spcPct val="80000"/>
              </a:lnSpc>
            </a:pPr>
            <a:r>
              <a:rPr lang="zh-CN" altLang="en-US" sz="2400" dirty="0"/>
              <a:t>目前比较公认的结构是将物联网分为三层</a:t>
            </a:r>
          </a:p>
          <a:p>
            <a:pPr lvl="1">
              <a:lnSpc>
                <a:spcPct val="80000"/>
              </a:lnSpc>
            </a:pPr>
            <a:r>
              <a:rPr lang="zh-CN" altLang="en-US" sz="2200" b="1" dirty="0">
                <a:solidFill>
                  <a:srgbClr val="FF0000"/>
                </a:solidFill>
              </a:rPr>
              <a:t>感知层</a:t>
            </a:r>
          </a:p>
          <a:p>
            <a:pPr lvl="1">
              <a:lnSpc>
                <a:spcPct val="80000"/>
              </a:lnSpc>
              <a:buFont typeface="Wingdings" pitchFamily="2" charset="2"/>
              <a:buNone/>
            </a:pPr>
            <a:r>
              <a:rPr lang="zh-CN" altLang="en-US" sz="2000" dirty="0"/>
              <a:t>主要是识别物体，采集</a:t>
            </a:r>
          </a:p>
          <a:p>
            <a:pPr lvl="1">
              <a:lnSpc>
                <a:spcPct val="80000"/>
              </a:lnSpc>
              <a:buFont typeface="Wingdings" pitchFamily="2" charset="2"/>
              <a:buNone/>
            </a:pPr>
            <a:r>
              <a:rPr lang="zh-CN" altLang="en-US" sz="2000" dirty="0"/>
              <a:t>信息</a:t>
            </a:r>
            <a:endParaRPr lang="zh-CN" altLang="en-US" sz="2200" dirty="0"/>
          </a:p>
          <a:p>
            <a:pPr lvl="1">
              <a:lnSpc>
                <a:spcPct val="80000"/>
              </a:lnSpc>
            </a:pPr>
            <a:r>
              <a:rPr lang="zh-CN" altLang="en-US" sz="2200" b="1" dirty="0">
                <a:solidFill>
                  <a:srgbClr val="FFC000"/>
                </a:solidFill>
              </a:rPr>
              <a:t>网络层</a:t>
            </a:r>
          </a:p>
          <a:p>
            <a:pPr lvl="1">
              <a:lnSpc>
                <a:spcPct val="80000"/>
              </a:lnSpc>
              <a:buFont typeface="Wingdings" pitchFamily="2" charset="2"/>
              <a:buNone/>
            </a:pPr>
            <a:r>
              <a:rPr lang="zh-CN" altLang="en-US" sz="2000" dirty="0"/>
              <a:t>网络层将感知层获取的</a:t>
            </a:r>
          </a:p>
          <a:p>
            <a:pPr lvl="1">
              <a:lnSpc>
                <a:spcPct val="80000"/>
              </a:lnSpc>
              <a:buFont typeface="Wingdings" pitchFamily="2" charset="2"/>
              <a:buNone/>
            </a:pPr>
            <a:r>
              <a:rPr lang="zh-CN" altLang="en-US" sz="2000" dirty="0"/>
              <a:t>信息进行传递和处理</a:t>
            </a:r>
          </a:p>
          <a:p>
            <a:pPr lvl="1">
              <a:lnSpc>
                <a:spcPct val="80000"/>
              </a:lnSpc>
            </a:pPr>
            <a:r>
              <a:rPr lang="zh-CN" altLang="en-US" sz="2200" b="1" dirty="0">
                <a:solidFill>
                  <a:srgbClr val="00B050"/>
                </a:solidFill>
              </a:rPr>
              <a:t>应用层</a:t>
            </a:r>
          </a:p>
          <a:p>
            <a:pPr lvl="1">
              <a:lnSpc>
                <a:spcPct val="80000"/>
              </a:lnSpc>
              <a:buFont typeface="Wingdings" pitchFamily="2" charset="2"/>
              <a:buNone/>
            </a:pPr>
            <a:r>
              <a:rPr lang="zh-CN" altLang="en-US" sz="2000" dirty="0"/>
              <a:t>与行业需求结合，实现</a:t>
            </a:r>
          </a:p>
          <a:p>
            <a:pPr lvl="1">
              <a:lnSpc>
                <a:spcPct val="80000"/>
              </a:lnSpc>
              <a:buFont typeface="Wingdings" pitchFamily="2" charset="2"/>
              <a:buNone/>
            </a:pPr>
            <a:r>
              <a:rPr lang="zh-CN" altLang="en-US" sz="2000" dirty="0"/>
              <a:t>行业智能化</a:t>
            </a:r>
          </a:p>
        </p:txBody>
      </p:sp>
      <p:pic>
        <p:nvPicPr>
          <p:cNvPr id="11" name="Picture 4"/>
          <p:cNvPicPr>
            <a:picLocks noChangeAspect="1" noChangeArrowheads="1"/>
          </p:cNvPicPr>
          <p:nvPr/>
        </p:nvPicPr>
        <p:blipFill>
          <a:blip r:embed="rId3" cstate="print"/>
          <a:srcRect/>
          <a:stretch>
            <a:fillRect/>
          </a:stretch>
        </p:blipFill>
        <p:spPr>
          <a:xfrm>
            <a:off x="3131840" y="2276872"/>
            <a:ext cx="6012160" cy="4581128"/>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blinds(horizontal)">
                                      <p:cBhvr>
                                        <p:cTn id="30" dur="500"/>
                                        <p:tgtEl>
                                          <p:spTgt spid="4">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blinds(horizontal)">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E798E573-D2DD-41EB-9F8A-022DB72FAAF9}" type="slidenum">
              <a:rPr lang="en-US" altLang="zh-CN"/>
              <a:pPr/>
              <a:t>54</a:t>
            </a:fld>
            <a:endParaRPr lang="en-US" altLang="zh-CN"/>
          </a:p>
        </p:txBody>
      </p:sp>
      <p:sp>
        <p:nvSpPr>
          <p:cNvPr id="66562" name="Rectangle 2"/>
          <p:cNvSpPr>
            <a:spLocks noGrp="1" noChangeArrowheads="1"/>
          </p:cNvSpPr>
          <p:nvPr>
            <p:ph type="title"/>
          </p:nvPr>
        </p:nvSpPr>
        <p:spPr/>
        <p:txBody>
          <a:bodyPr/>
          <a:lstStyle/>
          <a:p>
            <a:r>
              <a:rPr lang="en-US" altLang="zh-CN"/>
              <a:t>Chapter 1  </a:t>
            </a:r>
            <a:r>
              <a:rPr lang="zh-CN" altLang="en-US"/>
              <a:t>概述</a:t>
            </a:r>
          </a:p>
        </p:txBody>
      </p:sp>
      <p:sp>
        <p:nvSpPr>
          <p:cNvPr id="66563" name="Rectangle 3"/>
          <p:cNvSpPr>
            <a:spLocks noGrp="1" noChangeArrowheads="1"/>
          </p:cNvSpPr>
          <p:nvPr>
            <p:ph type="body" idx="1"/>
          </p:nvPr>
        </p:nvSpPr>
        <p:spPr/>
        <p:txBody>
          <a:bodyPr/>
          <a:lstStyle/>
          <a:p>
            <a:r>
              <a:rPr lang="en-US" altLang="zh-CN" b="1" dirty="0"/>
              <a:t>1.1 Internet </a:t>
            </a:r>
            <a:r>
              <a:rPr lang="zh-CN" altLang="en-US" b="1" dirty="0"/>
              <a:t>的发展史</a:t>
            </a:r>
          </a:p>
          <a:p>
            <a:r>
              <a:rPr lang="en-US" altLang="zh-CN" b="1" dirty="0"/>
              <a:t>1.2 </a:t>
            </a:r>
            <a:r>
              <a:rPr lang="zh-CN" altLang="en-US" b="1" dirty="0"/>
              <a:t>中国</a:t>
            </a:r>
            <a:r>
              <a:rPr lang="en-US" altLang="zh-CN" b="1" dirty="0"/>
              <a:t>Internet</a:t>
            </a:r>
            <a:r>
              <a:rPr lang="zh-CN" altLang="en-US" b="1" dirty="0"/>
              <a:t>的发展史</a:t>
            </a:r>
          </a:p>
          <a:p>
            <a:r>
              <a:rPr lang="en-US" altLang="zh-CN" b="1" dirty="0"/>
              <a:t>1.3 IPv6</a:t>
            </a:r>
            <a:r>
              <a:rPr lang="zh-CN" altLang="en-US" b="1" dirty="0"/>
              <a:t>发展史</a:t>
            </a:r>
            <a:endParaRPr lang="en-US" altLang="zh-CN" b="1" dirty="0"/>
          </a:p>
          <a:p>
            <a:r>
              <a:rPr lang="en-US" altLang="zh-CN" b="1" dirty="0"/>
              <a:t>1.4 </a:t>
            </a:r>
            <a:r>
              <a:rPr lang="zh-CN" altLang="en-US" b="1" dirty="0"/>
              <a:t>网络结构</a:t>
            </a:r>
          </a:p>
          <a:p>
            <a:r>
              <a:rPr lang="en-US" altLang="zh-CN" b="1" dirty="0"/>
              <a:t>1.5 Internet</a:t>
            </a:r>
            <a:r>
              <a:rPr lang="zh-CN" altLang="en-US" b="1" dirty="0"/>
              <a:t>的应用</a:t>
            </a:r>
          </a:p>
          <a:p>
            <a:r>
              <a:rPr lang="en-US" altLang="zh-CN" b="1" dirty="0"/>
              <a:t>1.6 </a:t>
            </a:r>
            <a:r>
              <a:rPr lang="zh-CN" altLang="en-US" b="1" dirty="0"/>
              <a:t>互联网与物联网</a:t>
            </a:r>
          </a:p>
          <a:p>
            <a:pPr>
              <a:buClr>
                <a:schemeClr val="hlink"/>
              </a:buClr>
              <a:buFont typeface="Wingdings" pitchFamily="2" charset="2"/>
              <a:buChar char="Ø"/>
            </a:pPr>
            <a:r>
              <a:rPr lang="en-US" altLang="zh-CN" b="1" dirty="0">
                <a:solidFill>
                  <a:schemeClr val="hlink"/>
                </a:solidFill>
              </a:rPr>
              <a:t>1.7 </a:t>
            </a:r>
            <a:r>
              <a:rPr lang="zh-CN" altLang="en-US" b="1" dirty="0">
                <a:solidFill>
                  <a:schemeClr val="hlink"/>
                </a:solidFill>
              </a:rPr>
              <a:t>网络的标准和标准化组织</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86B1E1D7-D9EE-4241-8C35-3B787A8F4C0D}" type="slidenum">
              <a:rPr lang="en-US" altLang="zh-CN"/>
              <a:pPr/>
              <a:t>55</a:t>
            </a:fld>
            <a:endParaRPr lang="en-US" altLang="zh-CN" dirty="0"/>
          </a:p>
        </p:txBody>
      </p:sp>
      <p:sp>
        <p:nvSpPr>
          <p:cNvPr id="61442" name="Rectangle 2"/>
          <p:cNvSpPr>
            <a:spLocks noGrp="1" noChangeArrowheads="1"/>
          </p:cNvSpPr>
          <p:nvPr>
            <p:ph type="title"/>
          </p:nvPr>
        </p:nvSpPr>
        <p:spPr>
          <a:xfrm>
            <a:off x="1150938" y="692150"/>
            <a:ext cx="7793037" cy="984250"/>
          </a:xfrm>
        </p:spPr>
        <p:txBody>
          <a:bodyPr/>
          <a:lstStyle/>
          <a:p>
            <a:r>
              <a:rPr lang="en-US" altLang="zh-CN" dirty="0"/>
              <a:t>1.7</a:t>
            </a:r>
            <a:r>
              <a:rPr lang="zh-CN" altLang="en-US" b="1" dirty="0"/>
              <a:t>网络的标准和标准化组织</a:t>
            </a:r>
          </a:p>
        </p:txBody>
      </p:sp>
      <p:sp>
        <p:nvSpPr>
          <p:cNvPr id="61443" name="Rectangle 3"/>
          <p:cNvSpPr>
            <a:spLocks noGrp="1" noChangeArrowheads="1"/>
          </p:cNvSpPr>
          <p:nvPr>
            <p:ph type="body" idx="1"/>
          </p:nvPr>
        </p:nvSpPr>
        <p:spPr>
          <a:xfrm>
            <a:off x="611188" y="1844675"/>
            <a:ext cx="8343900" cy="4608513"/>
          </a:xfrm>
        </p:spPr>
        <p:txBody>
          <a:bodyPr/>
          <a:lstStyle/>
          <a:p>
            <a:pPr>
              <a:lnSpc>
                <a:spcPct val="80000"/>
              </a:lnSpc>
            </a:pPr>
            <a:r>
              <a:rPr lang="en-US" altLang="zh-CN" sz="2400" dirty="0"/>
              <a:t>1. </a:t>
            </a:r>
            <a:r>
              <a:rPr lang="zh-CN" altLang="en-US" sz="2400" dirty="0"/>
              <a:t>标准化的</a:t>
            </a:r>
            <a:r>
              <a:rPr lang="zh-CN" altLang="en-US" sz="2400" b="1" dirty="0"/>
              <a:t>必要性及类型</a:t>
            </a:r>
          </a:p>
          <a:p>
            <a:pPr lvl="1">
              <a:lnSpc>
                <a:spcPct val="80000"/>
              </a:lnSpc>
            </a:pPr>
            <a:r>
              <a:rPr lang="zh-CN" altLang="en-US" sz="2000" dirty="0"/>
              <a:t>事实标准：没有正式规划，由一些大厂商产品形成的标准。</a:t>
            </a:r>
          </a:p>
          <a:p>
            <a:pPr lvl="1">
              <a:lnSpc>
                <a:spcPct val="80000"/>
              </a:lnSpc>
            </a:pPr>
            <a:r>
              <a:rPr lang="zh-CN" altLang="en-US" sz="2000" dirty="0"/>
              <a:t>法规标准：由一些权威标准化组织制定的标准。</a:t>
            </a:r>
          </a:p>
          <a:p>
            <a:pPr>
              <a:lnSpc>
                <a:spcPct val="80000"/>
              </a:lnSpc>
            </a:pPr>
            <a:r>
              <a:rPr lang="en-US" altLang="zh-CN" sz="2400" dirty="0"/>
              <a:t>2. </a:t>
            </a:r>
            <a:r>
              <a:rPr lang="zh-CN" altLang="en-US" sz="2400" dirty="0"/>
              <a:t>国际标准界最有影响的组织</a:t>
            </a:r>
          </a:p>
          <a:p>
            <a:pPr lvl="1">
              <a:lnSpc>
                <a:spcPct val="80000"/>
              </a:lnSpc>
            </a:pPr>
            <a:r>
              <a:rPr lang="zh-CN" altLang="en-US" sz="2000" b="1" dirty="0"/>
              <a:t>国际电信联盟</a:t>
            </a:r>
            <a:r>
              <a:rPr lang="en-US" altLang="zh-CN" sz="2000" b="1" dirty="0"/>
              <a:t>ITU</a:t>
            </a:r>
            <a:r>
              <a:rPr lang="zh-CN" altLang="en-US" sz="2000" dirty="0"/>
              <a:t>（如</a:t>
            </a:r>
            <a:r>
              <a:rPr lang="en-US" altLang="zh-CN" sz="2000" dirty="0"/>
              <a:t>H.323</a:t>
            </a:r>
            <a:r>
              <a:rPr lang="zh-CN" altLang="en-US" sz="2000" dirty="0"/>
              <a:t>，</a:t>
            </a:r>
            <a:r>
              <a:rPr lang="en-US" altLang="zh-CN" sz="2000" dirty="0"/>
              <a:t>G.723.1</a:t>
            </a:r>
            <a:r>
              <a:rPr lang="zh-CN" altLang="en-US" sz="2000" dirty="0"/>
              <a:t>等）</a:t>
            </a:r>
            <a:r>
              <a:rPr lang="en-US" altLang="zh-CN" sz="1600" dirty="0"/>
              <a:t>(http://www.itu.int)</a:t>
            </a:r>
          </a:p>
          <a:p>
            <a:pPr lvl="1">
              <a:lnSpc>
                <a:spcPct val="80000"/>
              </a:lnSpc>
            </a:pPr>
            <a:r>
              <a:rPr lang="zh-CN" altLang="en-US" sz="2000" dirty="0"/>
              <a:t>国际标准化组织</a:t>
            </a:r>
            <a:r>
              <a:rPr lang="en-US" altLang="zh-CN" sz="2000" dirty="0"/>
              <a:t>ISO  </a:t>
            </a:r>
            <a:r>
              <a:rPr lang="en-US" altLang="zh-CN" sz="1600" dirty="0"/>
              <a:t>(http://www.iso.org)</a:t>
            </a:r>
          </a:p>
          <a:p>
            <a:pPr lvl="1">
              <a:lnSpc>
                <a:spcPct val="80000"/>
              </a:lnSpc>
            </a:pPr>
            <a:r>
              <a:rPr lang="zh-CN" altLang="en-US" sz="2000" b="1" dirty="0"/>
              <a:t>电气电子工程师协会</a:t>
            </a:r>
            <a:r>
              <a:rPr lang="en-US" altLang="zh-CN" sz="2000" b="1" dirty="0"/>
              <a:t>IEEE</a:t>
            </a:r>
            <a:r>
              <a:rPr lang="zh-CN" altLang="en-US" sz="2000" dirty="0"/>
              <a:t>（如</a:t>
            </a:r>
            <a:r>
              <a:rPr lang="en-US" altLang="zh-CN" sz="2000" dirty="0"/>
              <a:t>IEEE 802</a:t>
            </a:r>
            <a:r>
              <a:rPr lang="zh-CN" altLang="en-US" sz="2000" dirty="0"/>
              <a:t>）</a:t>
            </a:r>
            <a:r>
              <a:rPr lang="en-US" altLang="zh-CN" sz="1600" dirty="0"/>
              <a:t>(http://www.ieee.org)</a:t>
            </a:r>
          </a:p>
          <a:p>
            <a:pPr>
              <a:lnSpc>
                <a:spcPct val="80000"/>
              </a:lnSpc>
            </a:pPr>
            <a:r>
              <a:rPr lang="en-US" altLang="zh-CN" sz="2400" dirty="0"/>
              <a:t>3. Internet</a:t>
            </a:r>
            <a:r>
              <a:rPr lang="zh-CN" altLang="en-US" sz="2400" dirty="0"/>
              <a:t>的标准化组织</a:t>
            </a:r>
          </a:p>
          <a:p>
            <a:pPr lvl="1">
              <a:lnSpc>
                <a:spcPct val="80000"/>
              </a:lnSpc>
            </a:pPr>
            <a:r>
              <a:rPr lang="en-US" altLang="zh-CN" sz="2000" b="1" dirty="0"/>
              <a:t>Internet</a:t>
            </a:r>
            <a:r>
              <a:rPr lang="zh-CN" altLang="en-US" sz="2000" b="1" dirty="0"/>
              <a:t>工程任务组</a:t>
            </a:r>
            <a:r>
              <a:rPr lang="en-US" altLang="zh-CN" sz="2000" b="1" dirty="0"/>
              <a:t>IETF</a:t>
            </a:r>
            <a:r>
              <a:rPr lang="zh-CN" altLang="en-US" sz="2000" dirty="0"/>
              <a:t>（如请求评注</a:t>
            </a:r>
            <a:r>
              <a:rPr lang="en-US" altLang="zh-CN" sz="2000" dirty="0"/>
              <a:t>RFC</a:t>
            </a:r>
            <a:r>
              <a:rPr lang="zh-CN" altLang="en-US" sz="2000" dirty="0"/>
              <a:t>）</a:t>
            </a:r>
            <a:r>
              <a:rPr lang="en-US" altLang="zh-CN" sz="1600" dirty="0"/>
              <a:t>(http://www.ietf.org)</a:t>
            </a:r>
          </a:p>
          <a:p>
            <a:pPr lvl="1">
              <a:lnSpc>
                <a:spcPct val="80000"/>
              </a:lnSpc>
            </a:pPr>
            <a:r>
              <a:rPr lang="en-US" altLang="zh-CN" sz="2000" dirty="0"/>
              <a:t>Internet</a:t>
            </a:r>
            <a:r>
              <a:rPr lang="zh-CN" altLang="en-US" sz="2000" dirty="0"/>
              <a:t>研究任务组</a:t>
            </a:r>
            <a:r>
              <a:rPr lang="en-US" altLang="zh-CN" sz="2000" dirty="0"/>
              <a:t>IRTF</a:t>
            </a:r>
          </a:p>
          <a:p>
            <a:pPr>
              <a:lnSpc>
                <a:spcPct val="80000"/>
              </a:lnSpc>
            </a:pPr>
            <a:r>
              <a:rPr lang="en-US" altLang="zh-CN" sz="2400" dirty="0"/>
              <a:t>4. </a:t>
            </a:r>
            <a:r>
              <a:rPr lang="zh-CN" altLang="en-US" sz="2400" dirty="0"/>
              <a:t>其他组织</a:t>
            </a:r>
          </a:p>
          <a:p>
            <a:pPr lvl="1">
              <a:lnSpc>
                <a:spcPct val="80000"/>
              </a:lnSpc>
            </a:pPr>
            <a:r>
              <a:rPr lang="zh-CN" altLang="en-US" sz="2000" dirty="0"/>
              <a:t>各种论坛</a:t>
            </a:r>
            <a:r>
              <a:rPr lang="en-US" altLang="zh-CN" sz="2000" dirty="0"/>
              <a:t>Forum</a:t>
            </a:r>
            <a:r>
              <a:rPr lang="zh-CN" altLang="en-US" sz="2000" dirty="0"/>
              <a:t>（如</a:t>
            </a:r>
            <a:r>
              <a:rPr lang="en-US" altLang="zh-CN" sz="2000" dirty="0"/>
              <a:t>ATM Forum</a:t>
            </a:r>
            <a:r>
              <a:rPr lang="zh-CN" altLang="en-US" sz="2000" dirty="0"/>
              <a:t>，</a:t>
            </a:r>
            <a:r>
              <a:rPr lang="en-US" altLang="zh-CN" sz="1600" dirty="0"/>
              <a:t>http://www.atmforum.com</a:t>
            </a:r>
            <a:r>
              <a:rPr lang="zh-CN" altLang="en-US" sz="2000" dirty="0"/>
              <a:t>）</a:t>
            </a:r>
          </a:p>
          <a:p>
            <a:pPr lvl="1">
              <a:lnSpc>
                <a:spcPct val="80000"/>
              </a:lnSpc>
            </a:pPr>
            <a:r>
              <a:rPr lang="zh-CN" altLang="en-US" sz="2000" dirty="0"/>
              <a:t>美国国家标准协会</a:t>
            </a:r>
            <a:r>
              <a:rPr lang="en-US" altLang="zh-CN" sz="2000" dirty="0"/>
              <a:t>ANSI</a:t>
            </a:r>
          </a:p>
          <a:p>
            <a:pPr lvl="1">
              <a:lnSpc>
                <a:spcPct val="80000"/>
              </a:lnSpc>
            </a:pPr>
            <a:r>
              <a:rPr lang="zh-CN" altLang="en-US" sz="2000" dirty="0"/>
              <a:t>地区标准化组织（如欧洲、日本的一些标准）</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8091943-DDB6-4260-A30E-822448EA6DF2}" type="slidenum">
              <a:rPr lang="en-US" altLang="zh-CN"/>
              <a:pPr/>
              <a:t>56</a:t>
            </a:fld>
            <a:endParaRPr lang="en-US" altLang="zh-CN"/>
          </a:p>
        </p:txBody>
      </p:sp>
      <p:sp>
        <p:nvSpPr>
          <p:cNvPr id="112642" name="Rectangle 2"/>
          <p:cNvSpPr>
            <a:spLocks noGrp="1" noChangeArrowheads="1"/>
          </p:cNvSpPr>
          <p:nvPr>
            <p:ph type="title"/>
          </p:nvPr>
        </p:nvSpPr>
        <p:spPr/>
        <p:txBody>
          <a:bodyPr/>
          <a:lstStyle/>
          <a:p>
            <a:endParaRPr lang="zh-CN" altLang="zh-CN"/>
          </a:p>
        </p:txBody>
      </p:sp>
      <p:pic>
        <p:nvPicPr>
          <p:cNvPr id="112643" name="Picture 3"/>
          <p:cNvPicPr>
            <a:picLocks noGrp="1" noChangeAspect="1" noChangeArrowheads="1"/>
          </p:cNvPicPr>
          <p:nvPr>
            <p:ph type="body" idx="1"/>
          </p:nvPr>
        </p:nvPicPr>
        <p:blipFill>
          <a:blip r:embed="rId3" cstate="print"/>
          <a:srcRect/>
          <a:stretch>
            <a:fillRect/>
          </a:stretch>
        </p:blipFill>
        <p:spPr>
          <a:xfrm>
            <a:off x="0" y="188912"/>
            <a:ext cx="9144000" cy="6669087"/>
          </a:xfrm>
        </p:spPr>
      </p:pic>
      <p:pic>
        <p:nvPicPr>
          <p:cNvPr id="6" name="图片 5" descr="091103111208_leonard_kleinrock_2_afp_466.jpg"/>
          <p:cNvPicPr>
            <a:picLocks noChangeAspect="1"/>
          </p:cNvPicPr>
          <p:nvPr/>
        </p:nvPicPr>
        <p:blipFill>
          <a:blip r:embed="rId4" cstate="print"/>
          <a:stretch>
            <a:fillRect/>
          </a:stretch>
        </p:blipFill>
        <p:spPr>
          <a:xfrm>
            <a:off x="0" y="4543940"/>
            <a:ext cx="3643306" cy="231405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4B0B6B7D-4544-4456-8421-D17E1D81E170}" type="slidenum">
              <a:rPr lang="en-US" altLang="zh-CN"/>
              <a:pPr/>
              <a:t>57</a:t>
            </a:fld>
            <a:endParaRPr lang="en-US" altLang="zh-CN"/>
          </a:p>
        </p:txBody>
      </p:sp>
      <p:sp>
        <p:nvSpPr>
          <p:cNvPr id="113666" name="Rectangle 2"/>
          <p:cNvSpPr>
            <a:spLocks noGrp="1" noChangeAspect="1" noChangeArrowheads="1"/>
          </p:cNvSpPr>
          <p:nvPr>
            <p:ph type="title"/>
          </p:nvPr>
        </p:nvSpPr>
        <p:spPr/>
        <p:txBody>
          <a:bodyPr/>
          <a:lstStyle/>
          <a:p>
            <a:endParaRPr lang="zh-CN" altLang="zh-CN"/>
          </a:p>
        </p:txBody>
      </p:sp>
      <p:pic>
        <p:nvPicPr>
          <p:cNvPr id="113667" name="Picture 3"/>
          <p:cNvPicPr>
            <a:picLocks noGrp="1" noChangeAspect="1" noChangeArrowheads="1"/>
          </p:cNvPicPr>
          <p:nvPr>
            <p:ph type="body" idx="1"/>
          </p:nvPr>
        </p:nvPicPr>
        <p:blipFill>
          <a:blip r:embed="rId2" cstate="print"/>
          <a:srcRect/>
          <a:stretch>
            <a:fillRect/>
          </a:stretch>
        </p:blipFill>
        <p:spPr>
          <a:xfrm>
            <a:off x="0" y="1"/>
            <a:ext cx="9144000" cy="68580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0DB000B8-2259-4CA8-98D3-495EEA38AB63}" type="slidenum">
              <a:rPr lang="en-US" altLang="zh-CN"/>
              <a:pPr/>
              <a:t>58</a:t>
            </a:fld>
            <a:endParaRPr lang="en-US" altLang="zh-CN"/>
          </a:p>
        </p:txBody>
      </p:sp>
      <p:sp>
        <p:nvSpPr>
          <p:cNvPr id="114690" name="Rectangle 2"/>
          <p:cNvSpPr>
            <a:spLocks noGrp="1" noChangeArrowheads="1"/>
          </p:cNvSpPr>
          <p:nvPr>
            <p:ph type="title"/>
          </p:nvPr>
        </p:nvSpPr>
        <p:spPr/>
        <p:txBody>
          <a:bodyPr/>
          <a:lstStyle/>
          <a:p>
            <a:endParaRPr lang="zh-CN" altLang="zh-CN"/>
          </a:p>
        </p:txBody>
      </p:sp>
      <p:pic>
        <p:nvPicPr>
          <p:cNvPr id="114692" name="Picture 4"/>
          <p:cNvPicPr>
            <a:picLocks noGrp="1" noChangeAspect="1" noChangeArrowheads="1"/>
          </p:cNvPicPr>
          <p:nvPr>
            <p:ph type="body" idx="1"/>
          </p:nvPr>
        </p:nvPicPr>
        <p:blipFill>
          <a:blip r:embed="rId2" cstate="print"/>
          <a:srcRect/>
          <a:stretch>
            <a:fillRect/>
          </a:stretch>
        </p:blipFill>
        <p:spPr>
          <a:xfrm>
            <a:off x="250825" y="260350"/>
            <a:ext cx="8704263" cy="6264275"/>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C22438DA-27C5-417E-B25F-6353198DA626}" type="slidenum">
              <a:rPr lang="en-US" altLang="zh-CN"/>
              <a:pPr/>
              <a:t>59</a:t>
            </a:fld>
            <a:endParaRPr lang="en-US" altLang="zh-CN"/>
          </a:p>
        </p:txBody>
      </p:sp>
      <p:sp>
        <p:nvSpPr>
          <p:cNvPr id="109570" name="Rectangle 2"/>
          <p:cNvSpPr>
            <a:spLocks noGrp="1" noChangeArrowheads="1"/>
          </p:cNvSpPr>
          <p:nvPr>
            <p:ph type="title"/>
          </p:nvPr>
        </p:nvSpPr>
        <p:spPr>
          <a:xfrm>
            <a:off x="1116013" y="188913"/>
            <a:ext cx="7793037" cy="1462087"/>
          </a:xfrm>
        </p:spPr>
        <p:txBody>
          <a:bodyPr/>
          <a:lstStyle/>
          <a:p>
            <a:r>
              <a:rPr lang="en-US" altLang="zh-CN"/>
              <a:t>What was the first message even sent on the Internet?</a:t>
            </a:r>
          </a:p>
        </p:txBody>
      </p:sp>
      <p:sp>
        <p:nvSpPr>
          <p:cNvPr id="109571" name="Rectangle 3"/>
          <p:cNvSpPr>
            <a:spLocks noGrp="1" noChangeArrowheads="1"/>
          </p:cNvSpPr>
          <p:nvPr>
            <p:ph type="body" idx="1"/>
          </p:nvPr>
        </p:nvSpPr>
        <p:spPr>
          <a:xfrm>
            <a:off x="395288" y="1989138"/>
            <a:ext cx="8559800" cy="3211512"/>
          </a:xfrm>
        </p:spPr>
        <p:txBody>
          <a:bodyPr/>
          <a:lstStyle/>
          <a:p>
            <a:r>
              <a:rPr lang="en-US" altLang="zh-CN" dirty="0"/>
              <a:t>1844</a:t>
            </a:r>
            <a:r>
              <a:rPr lang="zh-CN" altLang="en-US" dirty="0"/>
              <a:t>年，电报发明人</a:t>
            </a:r>
            <a:r>
              <a:rPr lang="en-US" altLang="zh-CN" dirty="0"/>
              <a:t>Morse</a:t>
            </a:r>
            <a:r>
              <a:rPr lang="zh-CN" altLang="en-US" dirty="0"/>
              <a:t>的第一份电报</a:t>
            </a:r>
            <a:r>
              <a:rPr lang="zh-CN" altLang="en-US" dirty="0">
                <a:latin typeface="Arial"/>
              </a:rPr>
              <a:t>“</a:t>
            </a:r>
            <a:r>
              <a:rPr lang="en-US" altLang="zh-CN" dirty="0"/>
              <a:t>What hath God Wrought</a:t>
            </a:r>
            <a:r>
              <a:rPr lang="en-US" altLang="zh-CN" dirty="0">
                <a:latin typeface="Arial"/>
              </a:rPr>
              <a:t>”</a:t>
            </a:r>
            <a:endParaRPr lang="en-US" altLang="zh-CN" dirty="0"/>
          </a:p>
          <a:p>
            <a:r>
              <a:rPr lang="en-US" altLang="zh-CN" dirty="0"/>
              <a:t>1876</a:t>
            </a:r>
            <a:r>
              <a:rPr lang="zh-CN" altLang="en-US" dirty="0"/>
              <a:t>年，电话发明人</a:t>
            </a:r>
            <a:r>
              <a:rPr lang="en-US" altLang="zh-CN" dirty="0"/>
              <a:t>Bell</a:t>
            </a:r>
            <a:r>
              <a:rPr lang="zh-CN" altLang="en-US" dirty="0"/>
              <a:t>的第一句电话   </a:t>
            </a:r>
            <a:r>
              <a:rPr lang="zh-CN" altLang="en-US" dirty="0">
                <a:latin typeface="Arial"/>
              </a:rPr>
              <a:t>“</a:t>
            </a:r>
            <a:r>
              <a:rPr lang="en-US" altLang="zh-CN" dirty="0"/>
              <a:t>Watson, come here. I want you. </a:t>
            </a:r>
            <a:r>
              <a:rPr lang="en-US" altLang="zh-CN" dirty="0">
                <a:latin typeface="Arial"/>
              </a:rPr>
              <a:t>”</a:t>
            </a:r>
            <a:endParaRPr lang="en-US" altLang="zh-CN" dirty="0"/>
          </a:p>
          <a:p>
            <a:r>
              <a:rPr lang="en-US" altLang="zh-CN" dirty="0"/>
              <a:t>1969</a:t>
            </a:r>
            <a:r>
              <a:rPr lang="zh-CN" altLang="en-US" dirty="0"/>
              <a:t>年，</a:t>
            </a:r>
            <a:r>
              <a:rPr lang="en-US" altLang="zh-CN" dirty="0"/>
              <a:t>Armstrong</a:t>
            </a:r>
            <a:r>
              <a:rPr lang="zh-CN" altLang="en-US" dirty="0"/>
              <a:t>登上月球的第一句话</a:t>
            </a:r>
            <a:r>
              <a:rPr lang="zh-CN" altLang="en-US" dirty="0">
                <a:latin typeface="Arial"/>
              </a:rPr>
              <a:t>“</a:t>
            </a:r>
            <a:r>
              <a:rPr lang="en-US" altLang="zh-CN" dirty="0"/>
              <a:t>One Giant Leap for Mankind. </a:t>
            </a:r>
            <a:r>
              <a:rPr lang="en-US" altLang="zh-CN" dirty="0">
                <a:latin typeface="Arial"/>
              </a:rPr>
              <a:t>”</a:t>
            </a:r>
            <a:endParaRPr lang="en-US" altLang="zh-CN" dirty="0"/>
          </a:p>
        </p:txBody>
      </p:sp>
      <p:sp>
        <p:nvSpPr>
          <p:cNvPr id="109572" name="Rectangle 4"/>
          <p:cNvSpPr>
            <a:spLocks noChangeArrowheads="1"/>
          </p:cNvSpPr>
          <p:nvPr/>
        </p:nvSpPr>
        <p:spPr bwMode="auto">
          <a:xfrm>
            <a:off x="250825" y="5300663"/>
            <a:ext cx="8713788" cy="1152525"/>
          </a:xfrm>
          <a:prstGeom prst="rect">
            <a:avLst/>
          </a:prstGeom>
          <a:solidFill>
            <a:schemeClr val="accent1"/>
          </a:solidFill>
          <a:ln w="9525">
            <a:solidFill>
              <a:schemeClr val="tx1"/>
            </a:solidFill>
            <a:miter lim="800000"/>
            <a:headEnd/>
            <a:tailEnd/>
          </a:ln>
          <a:effectLst/>
        </p:spPr>
        <p:txBody>
          <a:bodyPr wrap="none" anchor="ctr"/>
          <a:lstStyle/>
          <a:p>
            <a:r>
              <a:rPr lang="en-US" altLang="zh-CN" sz="2800" b="1"/>
              <a:t>It was simply a </a:t>
            </a:r>
            <a:r>
              <a:rPr lang="en-US" altLang="zh-CN" sz="2800" b="1">
                <a:solidFill>
                  <a:schemeClr val="hlink"/>
                </a:solidFill>
              </a:rPr>
              <a:t>LO</a:t>
            </a:r>
            <a:r>
              <a:rPr lang="en-US" altLang="zh-CN" sz="2800" b="1"/>
              <a:t>GIN </a:t>
            </a:r>
          </a:p>
          <a:p>
            <a:r>
              <a:rPr lang="en-US" altLang="zh-CN" sz="2800" b="1"/>
              <a:t>from the UCLA computer to the SRI computer.</a:t>
            </a:r>
            <a:endParaRPr lang="en-US" altLang="zh-CN" sz="2800"/>
          </a:p>
          <a:p>
            <a:endParaRPr lang="en-US" altLang="zh-CN" sz="2800"/>
          </a:p>
        </p:txBody>
      </p:sp>
      <p:sp>
        <p:nvSpPr>
          <p:cNvPr id="109574" name="Text Box 6"/>
          <p:cNvSpPr txBox="1">
            <a:spLocks noChangeArrowheads="1"/>
          </p:cNvSpPr>
          <p:nvPr/>
        </p:nvSpPr>
        <p:spPr bwMode="auto">
          <a:xfrm>
            <a:off x="684213" y="5445125"/>
            <a:ext cx="7559675" cy="1006475"/>
          </a:xfrm>
          <a:prstGeom prst="rect">
            <a:avLst/>
          </a:prstGeom>
          <a:solidFill>
            <a:srgbClr val="FBFB5F"/>
          </a:solidFill>
          <a:ln w="9525">
            <a:noFill/>
            <a:miter lim="800000"/>
            <a:headEnd/>
            <a:tailEnd/>
          </a:ln>
          <a:effectLst/>
        </p:spPr>
        <p:txBody>
          <a:bodyPr>
            <a:spAutoFit/>
          </a:bodyPr>
          <a:lstStyle/>
          <a:p>
            <a:pPr>
              <a:spcBef>
                <a:spcPct val="50000"/>
              </a:spcBef>
            </a:pPr>
            <a:r>
              <a:rPr lang="en-US" altLang="zh-CN" sz="6000">
                <a:solidFill>
                  <a:schemeClr val="hlink"/>
                </a:solidFill>
              </a:rPr>
              <a:t>Nobody noticed!!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blinds(horizontal)">
                                      <p:cBhvr>
                                        <p:cTn id="7" dur="500"/>
                                        <p:tgtEl>
                                          <p:spTgt spid="10957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9574"/>
                                        </p:tgtEl>
                                        <p:attrNameLst>
                                          <p:attrName>style.visibility</p:attrName>
                                        </p:attrNameLst>
                                      </p:cBhvr>
                                      <p:to>
                                        <p:strVal val="visible"/>
                                      </p:to>
                                    </p:set>
                                    <p:anim calcmode="lin" valueType="num">
                                      <p:cBhvr>
                                        <p:cTn id="12" dur="500" fill="hold"/>
                                        <p:tgtEl>
                                          <p:spTgt spid="109574"/>
                                        </p:tgtEl>
                                        <p:attrNameLst>
                                          <p:attrName>ppt_w</p:attrName>
                                        </p:attrNameLst>
                                      </p:cBhvr>
                                      <p:tavLst>
                                        <p:tav tm="0">
                                          <p:val>
                                            <p:fltVal val="0"/>
                                          </p:val>
                                        </p:tav>
                                        <p:tav tm="100000">
                                          <p:val>
                                            <p:strVal val="#ppt_w"/>
                                          </p:val>
                                        </p:tav>
                                      </p:tavLst>
                                    </p:anim>
                                    <p:anim calcmode="lin" valueType="num">
                                      <p:cBhvr>
                                        <p:cTn id="13" dur="500" fill="hold"/>
                                        <p:tgtEl>
                                          <p:spTgt spid="109574"/>
                                        </p:tgtEl>
                                        <p:attrNameLst>
                                          <p:attrName>ppt_h</p:attrName>
                                        </p:attrNameLst>
                                      </p:cBhvr>
                                      <p:tavLst>
                                        <p:tav tm="0">
                                          <p:val>
                                            <p:fltVal val="0"/>
                                          </p:val>
                                        </p:tav>
                                        <p:tav tm="100000">
                                          <p:val>
                                            <p:strVal val="#ppt_h"/>
                                          </p:val>
                                        </p:tav>
                                      </p:tavLst>
                                    </p:anim>
                                    <p:anim calcmode="lin" valueType="num">
                                      <p:cBhvr>
                                        <p:cTn id="14" dur="500" fill="hold"/>
                                        <p:tgtEl>
                                          <p:spTgt spid="109574"/>
                                        </p:tgtEl>
                                        <p:attrNameLst>
                                          <p:attrName>style.rotation</p:attrName>
                                        </p:attrNameLst>
                                      </p:cBhvr>
                                      <p:tavLst>
                                        <p:tav tm="0">
                                          <p:val>
                                            <p:fltVal val="360"/>
                                          </p:val>
                                        </p:tav>
                                        <p:tav tm="100000">
                                          <p:val>
                                            <p:fltVal val="0"/>
                                          </p:val>
                                        </p:tav>
                                      </p:tavLst>
                                    </p:anim>
                                    <p:animEffect transition="in" filter="fade">
                                      <p:cBhvr>
                                        <p:cTn id="15"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互联网应用产生的商机</a:t>
            </a:r>
          </a:p>
        </p:txBody>
      </p:sp>
      <p:pic>
        <p:nvPicPr>
          <p:cNvPr id="5" name="内容占位符 4" descr="d439b6003af33a876922ee3ec45c10385343b543.jpg"/>
          <p:cNvPicPr>
            <a:picLocks noGrp="1" noChangeAspect="1"/>
          </p:cNvPicPr>
          <p:nvPr>
            <p:ph idx="1"/>
          </p:nvPr>
        </p:nvPicPr>
        <p:blipFill>
          <a:blip r:embed="rId3" cstate="print"/>
          <a:stretch>
            <a:fillRect/>
          </a:stretch>
        </p:blipFill>
        <p:spPr>
          <a:xfrm>
            <a:off x="6168" y="1991295"/>
            <a:ext cx="4700914" cy="4088855"/>
          </a:xfrm>
        </p:spPr>
      </p:pic>
      <p:sp>
        <p:nvSpPr>
          <p:cNvPr id="4" name="灯片编号占位符 3"/>
          <p:cNvSpPr>
            <a:spLocks noGrp="1"/>
          </p:cNvSpPr>
          <p:nvPr>
            <p:ph type="sldNum" sz="quarter" idx="12"/>
          </p:nvPr>
        </p:nvSpPr>
        <p:spPr/>
        <p:txBody>
          <a:bodyPr/>
          <a:lstStyle/>
          <a:p>
            <a:fld id="{2931E106-F4CF-4DA4-B878-29B4FEFFB9F2}" type="slidenum">
              <a:rPr lang="en-US" altLang="zh-CN" smtClean="0"/>
              <a:pPr/>
              <a:t>6</a:t>
            </a:fld>
            <a:endParaRPr lang="en-US" altLang="zh-CN"/>
          </a:p>
        </p:txBody>
      </p:sp>
      <p:sp>
        <p:nvSpPr>
          <p:cNvPr id="3" name="文本框 2"/>
          <p:cNvSpPr txBox="1"/>
          <p:nvPr/>
        </p:nvSpPr>
        <p:spPr>
          <a:xfrm>
            <a:off x="899592" y="6195239"/>
            <a:ext cx="2908920" cy="276999"/>
          </a:xfrm>
          <a:prstGeom prst="rect">
            <a:avLst/>
          </a:prstGeom>
          <a:noFill/>
        </p:spPr>
        <p:txBody>
          <a:bodyPr wrap="square" rtlCol="0">
            <a:spAutoFit/>
          </a:bodyPr>
          <a:lstStyle/>
          <a:p>
            <a:r>
              <a:rPr lang="en-US" altLang="zh-CN" dirty="0"/>
              <a:t>2016</a:t>
            </a:r>
            <a:r>
              <a:rPr lang="zh-CN" altLang="en-US" dirty="0"/>
              <a:t>年中国互联网一分钟统计的访问量</a:t>
            </a:r>
          </a:p>
        </p:txBody>
      </p:sp>
      <p:pic>
        <p:nvPicPr>
          <p:cNvPr id="128002" name="Picture 2">
            <a:extLst>
              <a:ext uri="{FF2B5EF4-FFF2-40B4-BE49-F238E27FC236}">
                <a16:creationId xmlns:a16="http://schemas.microsoft.com/office/drawing/2014/main" id="{B54194BE-5C66-40E9-9375-907E7E0ACE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083" y="1999304"/>
            <a:ext cx="4185398" cy="4088856"/>
          </a:xfrm>
          <a:prstGeom prst="rect">
            <a:avLst/>
          </a:prstGeom>
          <a:noFill/>
          <a:extLst>
            <a:ext uri="{909E8E84-426E-40DD-AFC4-6F175D3DCCD1}">
              <a14:hiddenFill xmlns:a14="http://schemas.microsoft.com/office/drawing/2010/main">
                <a:solidFill>
                  <a:srgbClr val="FFFFFF"/>
                </a:solidFill>
              </a14:hiddenFill>
            </a:ext>
          </a:extLst>
        </p:spPr>
      </p:pic>
      <p:sp>
        <p:nvSpPr>
          <p:cNvPr id="6" name="椭圆 5">
            <a:extLst>
              <a:ext uri="{FF2B5EF4-FFF2-40B4-BE49-F238E27FC236}">
                <a16:creationId xmlns:a16="http://schemas.microsoft.com/office/drawing/2014/main" id="{6F6244B0-38F5-4A51-BFD1-4417DBA3B7B8}"/>
              </a:ext>
            </a:extLst>
          </p:cNvPr>
          <p:cNvSpPr/>
          <p:nvPr/>
        </p:nvSpPr>
        <p:spPr>
          <a:xfrm>
            <a:off x="2771800" y="4581128"/>
            <a:ext cx="64807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E8EAE2CD-B097-4546-8216-02AF79AF8A36}"/>
              </a:ext>
            </a:extLst>
          </p:cNvPr>
          <p:cNvSpPr/>
          <p:nvPr/>
        </p:nvSpPr>
        <p:spPr>
          <a:xfrm>
            <a:off x="6948264" y="2204864"/>
            <a:ext cx="64807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37F316C2-1894-421D-8412-9F888DF625CE}"/>
              </a:ext>
            </a:extLst>
          </p:cNvPr>
          <p:cNvSpPr/>
          <p:nvPr/>
        </p:nvSpPr>
        <p:spPr>
          <a:xfrm>
            <a:off x="1423507" y="5301208"/>
            <a:ext cx="648072" cy="72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8A9541E8-13EE-4054-8BBB-A40B446CC50C}"/>
              </a:ext>
            </a:extLst>
          </p:cNvPr>
          <p:cNvSpPr/>
          <p:nvPr/>
        </p:nvSpPr>
        <p:spPr>
          <a:xfrm>
            <a:off x="5976156" y="2276872"/>
            <a:ext cx="648072" cy="72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C1AAB8C3-2F75-4BFD-A01D-5F78ED716B94}"/>
              </a:ext>
            </a:extLst>
          </p:cNvPr>
          <p:cNvSpPr txBox="1"/>
          <p:nvPr/>
        </p:nvSpPr>
        <p:spPr>
          <a:xfrm>
            <a:off x="5335488" y="6248345"/>
            <a:ext cx="2908920" cy="276999"/>
          </a:xfrm>
          <a:prstGeom prst="rect">
            <a:avLst/>
          </a:prstGeom>
          <a:noFill/>
        </p:spPr>
        <p:txBody>
          <a:bodyPr wrap="square" rtlCol="0">
            <a:spAutoFit/>
          </a:bodyPr>
          <a:lstStyle/>
          <a:p>
            <a:r>
              <a:rPr lang="en-US" altLang="zh-CN" dirty="0"/>
              <a:t>2021</a:t>
            </a:r>
            <a:r>
              <a:rPr lang="zh-CN" altLang="en-US" dirty="0"/>
              <a:t>年互联网一分钟统计的访问量</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5"/>
          <p:cNvSpPr>
            <a:spLocks noGrp="1"/>
          </p:cNvSpPr>
          <p:nvPr>
            <p:ph type="sldNum" sz="quarter" idx="12"/>
          </p:nvPr>
        </p:nvSpPr>
        <p:spPr/>
        <p:txBody>
          <a:bodyPr/>
          <a:lstStyle/>
          <a:p>
            <a:fld id="{CCF5BA1A-F61C-40F2-8715-4DFE626DF1AD}" type="slidenum">
              <a:rPr lang="en-US" altLang="zh-CN"/>
              <a:pPr/>
              <a:t>60</a:t>
            </a:fld>
            <a:endParaRPr lang="en-US" altLang="zh-CN"/>
          </a:p>
        </p:txBody>
      </p:sp>
      <p:sp>
        <p:nvSpPr>
          <p:cNvPr id="68610" name="Rectangle 2"/>
          <p:cNvSpPr>
            <a:spLocks noGrp="1" noChangeArrowheads="1"/>
          </p:cNvSpPr>
          <p:nvPr>
            <p:ph type="title"/>
          </p:nvPr>
        </p:nvSpPr>
        <p:spPr/>
        <p:txBody>
          <a:bodyPr/>
          <a:lstStyle/>
          <a:p>
            <a:r>
              <a:rPr lang="en-US" altLang="zh-CN"/>
              <a:t>1969</a:t>
            </a:r>
            <a:r>
              <a:rPr lang="zh-CN" altLang="en-US"/>
              <a:t>年</a:t>
            </a:r>
            <a:r>
              <a:rPr lang="en-US" altLang="zh-CN"/>
              <a:t>12</a:t>
            </a:r>
            <a:r>
              <a:rPr lang="zh-CN" altLang="en-US"/>
              <a:t>月的</a:t>
            </a:r>
            <a:r>
              <a:rPr lang="en-US" altLang="zh-CN"/>
              <a:t>ARPAnet</a:t>
            </a:r>
          </a:p>
        </p:txBody>
      </p:sp>
      <p:pic>
        <p:nvPicPr>
          <p:cNvPr id="68611" name="Picture 3" descr="press"/>
          <p:cNvPicPr>
            <a:picLocks noGrp="1" noChangeAspect="1" noChangeArrowheads="1"/>
          </p:cNvPicPr>
          <p:nvPr>
            <p:ph idx="1"/>
          </p:nvPr>
        </p:nvPicPr>
        <p:blipFill>
          <a:blip r:embed="rId2" cstate="print"/>
          <a:srcRect/>
          <a:stretch>
            <a:fillRect/>
          </a:stretch>
        </p:blipFill>
        <p:spPr>
          <a:xfrm>
            <a:off x="250825" y="2260600"/>
            <a:ext cx="6019800" cy="4597400"/>
          </a:xfrm>
          <a:noFill/>
          <a:ln/>
        </p:spPr>
      </p:pic>
      <p:graphicFrame>
        <p:nvGraphicFramePr>
          <p:cNvPr id="68656" name="Group 48"/>
          <p:cNvGraphicFramePr>
            <a:graphicFrameLocks noGrp="1"/>
          </p:cNvGraphicFramePr>
          <p:nvPr/>
        </p:nvGraphicFramePr>
        <p:xfrm>
          <a:off x="2814638" y="4495800"/>
          <a:ext cx="6329362" cy="1828800"/>
        </p:xfrm>
        <a:graphic>
          <a:graphicData uri="http://schemas.openxmlformats.org/drawingml/2006/table">
            <a:tbl>
              <a:tblPr/>
              <a:tblGrid>
                <a:gridCol w="3592512">
                  <a:extLst>
                    <a:ext uri="{9D8B030D-6E8A-4147-A177-3AD203B41FA5}">
                      <a16:colId xmlns:a16="http://schemas.microsoft.com/office/drawing/2014/main" val="20000"/>
                    </a:ext>
                  </a:extLst>
                </a:gridCol>
                <a:gridCol w="1709738">
                  <a:extLst>
                    <a:ext uri="{9D8B030D-6E8A-4147-A177-3AD203B41FA5}">
                      <a16:colId xmlns:a16="http://schemas.microsoft.com/office/drawing/2014/main" val="20001"/>
                    </a:ext>
                  </a:extLst>
                </a:gridCol>
                <a:gridCol w="1027112">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Tahoma" pitchFamily="34" charset="0"/>
                          <a:ea typeface="宋体" pitchFamily="2" charset="-122"/>
                        </a:rPr>
                        <a:t>单位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Tahoma" pitchFamily="34" charset="0"/>
                          <a:ea typeface="宋体" pitchFamily="2" charset="-122"/>
                        </a:rPr>
                        <a:t>机型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a:ln>
                            <a:noFill/>
                          </a:ln>
                          <a:solidFill>
                            <a:schemeClr val="tx1"/>
                          </a:solidFill>
                          <a:effectLst/>
                          <a:latin typeface="Tahoma" pitchFamily="34" charset="0"/>
                          <a:ea typeface="宋体" pitchFamily="2" charset="-122"/>
                        </a:rPr>
                        <a:t>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1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UCLA(</a:t>
                      </a:r>
                      <a:r>
                        <a:rPr kumimoji="0" lang="zh-CN" altLang="en-US" sz="1800" b="0" i="0" u="none" strike="noStrike" cap="none" normalizeH="0" baseline="0">
                          <a:ln>
                            <a:noFill/>
                          </a:ln>
                          <a:solidFill>
                            <a:schemeClr val="tx1"/>
                          </a:solidFill>
                          <a:effectLst/>
                          <a:latin typeface="Tahoma" pitchFamily="34" charset="0"/>
                          <a:ea typeface="宋体" pitchFamily="2" charset="-122"/>
                        </a:rPr>
                        <a:t>加州大学洛杉矶分校</a:t>
                      </a:r>
                      <a:r>
                        <a:rPr kumimoji="0" lang="en-US" altLang="zh-CN" sz="1800" b="0" i="0" u="none" strike="noStrike" cap="none" normalizeH="0" baseline="0">
                          <a:ln>
                            <a:noFill/>
                          </a:ln>
                          <a:solidFill>
                            <a:schemeClr val="tx1"/>
                          </a:solidFill>
                          <a:effectLst/>
                          <a:latin typeface="Tahom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SDS Sigma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SEX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SRI(</a:t>
                      </a:r>
                      <a:r>
                        <a:rPr kumimoji="0" lang="zh-CN" altLang="en-US" sz="1800" b="0" i="0" u="none" strike="noStrike" cap="none" normalizeH="0" baseline="0">
                          <a:ln>
                            <a:noFill/>
                          </a:ln>
                          <a:solidFill>
                            <a:schemeClr val="tx1"/>
                          </a:solidFill>
                          <a:effectLst/>
                          <a:latin typeface="Tahoma" pitchFamily="34" charset="0"/>
                          <a:ea typeface="宋体" pitchFamily="2" charset="-122"/>
                        </a:rPr>
                        <a:t>斯坦福研究所</a:t>
                      </a:r>
                      <a:r>
                        <a:rPr kumimoji="0" lang="en-US" altLang="zh-CN" sz="1800" b="0" i="0" u="none" strike="noStrike" cap="none" normalizeH="0" baseline="0">
                          <a:ln>
                            <a:noFill/>
                          </a:ln>
                          <a:solidFill>
                            <a:schemeClr val="tx1"/>
                          </a:solidFill>
                          <a:effectLst/>
                          <a:latin typeface="Tahom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XDS-940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Genie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01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UCSB(</a:t>
                      </a:r>
                      <a:r>
                        <a:rPr kumimoji="0" lang="zh-CN" altLang="en-US" sz="1800" b="0" i="0" u="none" strike="noStrike" cap="none" normalizeH="0" baseline="0">
                          <a:ln>
                            <a:noFill/>
                          </a:ln>
                          <a:solidFill>
                            <a:schemeClr val="tx1"/>
                          </a:solidFill>
                          <a:effectLst/>
                          <a:latin typeface="Tahoma" pitchFamily="34" charset="0"/>
                          <a:ea typeface="宋体" pitchFamily="2" charset="-122"/>
                        </a:rPr>
                        <a:t>加州大学圣巴巴拉分校</a:t>
                      </a:r>
                      <a:r>
                        <a:rPr kumimoji="0" lang="en-US" altLang="zh-CN" sz="1800" b="0" i="0" u="none" strike="noStrike" cap="none" normalizeH="0" baseline="0">
                          <a:ln>
                            <a:noFill/>
                          </a:ln>
                          <a:solidFill>
                            <a:schemeClr val="tx1"/>
                          </a:solidFill>
                          <a:effectLst/>
                          <a:latin typeface="Tahom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IBM 360/75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OS/MVT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UTAH(</a:t>
                      </a:r>
                      <a:r>
                        <a:rPr kumimoji="0" lang="zh-CN" altLang="en-US" sz="1800" b="0" i="0" u="none" strike="noStrike" cap="none" normalizeH="0" baseline="0">
                          <a:ln>
                            <a:noFill/>
                          </a:ln>
                          <a:solidFill>
                            <a:schemeClr val="tx1"/>
                          </a:solidFill>
                          <a:effectLst/>
                          <a:latin typeface="Tahoma" pitchFamily="34" charset="0"/>
                          <a:ea typeface="宋体" pitchFamily="2" charset="-122"/>
                        </a:rPr>
                        <a:t>犹他州立大学</a:t>
                      </a:r>
                      <a:r>
                        <a:rPr kumimoji="0" lang="en-US" altLang="zh-CN" sz="1800" b="0" i="0" u="none" strike="noStrike" cap="none" normalizeH="0" baseline="0">
                          <a:ln>
                            <a:noFill/>
                          </a:ln>
                          <a:solidFill>
                            <a:schemeClr val="tx1"/>
                          </a:solidFill>
                          <a:effectLst/>
                          <a:latin typeface="Tahom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Digital PDP-10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chemeClr val="tx1"/>
                          </a:solidFill>
                          <a:effectLst/>
                          <a:latin typeface="Tahoma" pitchFamily="34" charset="0"/>
                          <a:ea typeface="宋体" pitchFamily="2" charset="-122"/>
                        </a:rPr>
                        <a:t>TENEX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8659" name="Text Box 51">
            <a:hlinkClick r:id="rId3" action="ppaction://hlinksldjump"/>
          </p:cNvPr>
          <p:cNvSpPr txBox="1">
            <a:spLocks noChangeArrowheads="1"/>
          </p:cNvSpPr>
          <p:nvPr/>
        </p:nvSpPr>
        <p:spPr bwMode="auto">
          <a:xfrm>
            <a:off x="8316913" y="6453188"/>
            <a:ext cx="649287" cy="346075"/>
          </a:xfrm>
          <a:prstGeom prst="rect">
            <a:avLst/>
          </a:prstGeom>
          <a:solidFill>
            <a:srgbClr val="FBFB5F"/>
          </a:solidFill>
          <a:ln w="9525">
            <a:solidFill>
              <a:schemeClr val="tx1"/>
            </a:solidFill>
            <a:miter lim="800000"/>
            <a:headEnd/>
            <a:tailEnd/>
          </a:ln>
          <a:effectLst/>
        </p:spPr>
        <p:txBody>
          <a:bodyPr>
            <a:spAutoFit/>
          </a:bodyPr>
          <a:lstStyle/>
          <a:p>
            <a:pPr>
              <a:spcBef>
                <a:spcPct val="50000"/>
              </a:spcBef>
            </a:pPr>
            <a:r>
              <a:rPr lang="zh-CN" altLang="en-US" sz="1600"/>
              <a:t>返回</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8A16A8D4-5540-45DC-B871-FC4B9EC58E56}" type="slidenum">
              <a:rPr lang="en-US" altLang="zh-CN"/>
              <a:pPr/>
              <a:t>61</a:t>
            </a:fld>
            <a:endParaRPr lang="en-US" altLang="zh-CN"/>
          </a:p>
        </p:txBody>
      </p:sp>
      <p:sp>
        <p:nvSpPr>
          <p:cNvPr id="69634" name="Rectangle 2"/>
          <p:cNvSpPr>
            <a:spLocks noGrp="1" noChangeArrowheads="1"/>
          </p:cNvSpPr>
          <p:nvPr>
            <p:ph type="title"/>
          </p:nvPr>
        </p:nvSpPr>
        <p:spPr/>
        <p:txBody>
          <a:bodyPr/>
          <a:lstStyle/>
          <a:p>
            <a:r>
              <a:rPr lang="en-US" altLang="zh-CN"/>
              <a:t>1988</a:t>
            </a:r>
            <a:r>
              <a:rPr lang="zh-CN" altLang="en-US"/>
              <a:t>年的</a:t>
            </a:r>
            <a:r>
              <a:rPr lang="en-US" altLang="zh-CN"/>
              <a:t>NSFNet</a:t>
            </a:r>
          </a:p>
        </p:txBody>
      </p:sp>
      <p:pic>
        <p:nvPicPr>
          <p:cNvPr id="69635" name="Picture 3"/>
          <p:cNvPicPr>
            <a:picLocks noGrp="1" noChangeAspect="1" noChangeArrowheads="1"/>
          </p:cNvPicPr>
          <p:nvPr>
            <p:ph idx="1"/>
          </p:nvPr>
        </p:nvPicPr>
        <p:blipFill>
          <a:blip r:embed="rId2" cstate="print"/>
          <a:srcRect/>
          <a:stretch>
            <a:fillRect/>
          </a:stretch>
        </p:blipFill>
        <p:spPr>
          <a:xfrm>
            <a:off x="1169988" y="1989138"/>
            <a:ext cx="7772400" cy="4608512"/>
          </a:xfrm>
          <a:noFill/>
          <a:ln/>
        </p:spPr>
      </p:pic>
      <p:sp>
        <p:nvSpPr>
          <p:cNvPr id="69636" name="Text Box 4">
            <a:hlinkClick r:id="rId3" action="ppaction://hlinksldjump"/>
          </p:cNvPr>
          <p:cNvSpPr txBox="1">
            <a:spLocks noChangeArrowheads="1"/>
          </p:cNvSpPr>
          <p:nvPr/>
        </p:nvSpPr>
        <p:spPr bwMode="auto">
          <a:xfrm>
            <a:off x="8243888" y="6237288"/>
            <a:ext cx="649287" cy="274637"/>
          </a:xfrm>
          <a:prstGeom prst="rect">
            <a:avLst/>
          </a:prstGeom>
          <a:noFill/>
          <a:ln w="9525">
            <a:noFill/>
            <a:miter lim="800000"/>
            <a:headEnd/>
            <a:tailEnd/>
          </a:ln>
          <a:effectLst/>
        </p:spPr>
        <p:txBody>
          <a:bodyPr>
            <a:spAutoFit/>
          </a:bodyPr>
          <a:lstStyle/>
          <a:p>
            <a:pPr>
              <a:spcBef>
                <a:spcPct val="50000"/>
              </a:spcBef>
            </a:pPr>
            <a:r>
              <a:rPr lang="zh-CN" altLang="en-US"/>
              <a:t>返回</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2AA770F-9C0C-456F-BE9A-1229A3D0743B}" type="slidenum">
              <a:rPr lang="en-US" altLang="zh-CN"/>
              <a:pPr/>
              <a:t>62</a:t>
            </a:fld>
            <a:endParaRPr lang="en-US" altLang="zh-CN"/>
          </a:p>
        </p:txBody>
      </p:sp>
      <p:sp>
        <p:nvSpPr>
          <p:cNvPr id="37894" name="Rectangle 6"/>
          <p:cNvSpPr>
            <a:spLocks noGrp="1" noChangeArrowheads="1"/>
          </p:cNvSpPr>
          <p:nvPr>
            <p:ph type="title"/>
          </p:nvPr>
        </p:nvSpPr>
        <p:spPr/>
        <p:txBody>
          <a:bodyPr/>
          <a:lstStyle/>
          <a:p>
            <a:r>
              <a:rPr lang="zh-CN" altLang="en-US"/>
              <a:t>接入因特网的主机数</a:t>
            </a:r>
          </a:p>
        </p:txBody>
      </p:sp>
      <p:sp>
        <p:nvSpPr>
          <p:cNvPr id="37892" name="Text Box 4"/>
          <p:cNvSpPr txBox="1">
            <a:spLocks noChangeArrowheads="1"/>
          </p:cNvSpPr>
          <p:nvPr/>
        </p:nvSpPr>
        <p:spPr bwMode="auto">
          <a:xfrm>
            <a:off x="250825" y="260350"/>
            <a:ext cx="1692275" cy="366713"/>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zh-CN" altLang="en-US" sz="1800"/>
              <a:t>第一章：概述</a:t>
            </a:r>
          </a:p>
        </p:txBody>
      </p:sp>
      <p:pic>
        <p:nvPicPr>
          <p:cNvPr id="37904" name="Picture 16" descr="hosts"/>
          <p:cNvPicPr>
            <a:picLocks noGrp="1" noChangeAspect="1" noChangeArrowheads="1"/>
          </p:cNvPicPr>
          <p:nvPr>
            <p:ph idx="1"/>
          </p:nvPr>
        </p:nvPicPr>
        <p:blipFill>
          <a:blip r:embed="rId3" cstate="print"/>
          <a:srcRect/>
          <a:stretch>
            <a:fillRect/>
          </a:stretch>
        </p:blipFill>
        <p:spPr>
          <a:xfrm>
            <a:off x="827088" y="1628775"/>
            <a:ext cx="7416800" cy="4964113"/>
          </a:xfrm>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89080BCA-E076-4A54-9D50-9A197E0CCECB}" type="slidenum">
              <a:rPr lang="en-US" altLang="zh-CN"/>
              <a:pPr/>
              <a:t>63</a:t>
            </a:fld>
            <a:endParaRPr lang="en-US" altLang="zh-CN"/>
          </a:p>
        </p:txBody>
      </p:sp>
      <p:sp>
        <p:nvSpPr>
          <p:cNvPr id="106498" name="Rectangle 2"/>
          <p:cNvSpPr>
            <a:spLocks noGrp="1" noChangeArrowheads="1"/>
          </p:cNvSpPr>
          <p:nvPr>
            <p:ph type="title"/>
          </p:nvPr>
        </p:nvSpPr>
        <p:spPr/>
        <p:txBody>
          <a:bodyPr/>
          <a:lstStyle/>
          <a:p>
            <a:endParaRPr lang="zh-CN" altLang="zh-CN"/>
          </a:p>
        </p:txBody>
      </p:sp>
      <p:pic>
        <p:nvPicPr>
          <p:cNvPr id="106500" name="Picture 4" descr="lumeta_large"/>
          <p:cNvPicPr>
            <a:picLocks noChangeAspect="1" noChangeArrowheads="1"/>
          </p:cNvPicPr>
          <p:nvPr/>
        </p:nvPicPr>
        <p:blipFill>
          <a:blip r:embed="rId2" cstate="print"/>
          <a:srcRect/>
          <a:stretch>
            <a:fillRect/>
          </a:stretch>
        </p:blipFill>
        <p:spPr bwMode="auto">
          <a:xfrm>
            <a:off x="0" y="-9525"/>
            <a:ext cx="7451725" cy="6867525"/>
          </a:xfrm>
          <a:prstGeom prst="rect">
            <a:avLst/>
          </a:prstGeom>
          <a:noFill/>
        </p:spPr>
      </p:pic>
      <p:sp>
        <p:nvSpPr>
          <p:cNvPr id="106499" name="Rectangle 3"/>
          <p:cNvSpPr>
            <a:spLocks noGrp="1" noChangeArrowheads="1"/>
          </p:cNvSpPr>
          <p:nvPr>
            <p:ph type="body" idx="1"/>
          </p:nvPr>
        </p:nvSpPr>
        <p:spPr>
          <a:xfrm>
            <a:off x="6227763" y="4868863"/>
            <a:ext cx="3059112" cy="1700212"/>
          </a:xfrm>
        </p:spPr>
        <p:txBody>
          <a:bodyPr/>
          <a:lstStyle/>
          <a:p>
            <a:pPr>
              <a:lnSpc>
                <a:spcPct val="80000"/>
              </a:lnSpc>
            </a:pPr>
            <a:r>
              <a:rPr lang="en-US" altLang="zh-CN" sz="1800"/>
              <a:t>This large graph shows </a:t>
            </a:r>
            <a:r>
              <a:rPr lang="en-US" altLang="zh-CN" sz="1800">
                <a:solidFill>
                  <a:schemeClr val="hlink"/>
                </a:solidFill>
              </a:rPr>
              <a:t>the router level connectivity of the Internet</a:t>
            </a:r>
            <a:r>
              <a:rPr lang="en-US" altLang="zh-CN" sz="1800"/>
              <a:t> as measured by Hal Burch and Bill Cheswick's </a:t>
            </a:r>
            <a:r>
              <a:rPr lang="en-US" altLang="zh-CN" sz="1800">
                <a:hlinkClick r:id="rId3"/>
              </a:rPr>
              <a:t>Internet Mapping Project</a:t>
            </a:r>
            <a:r>
              <a:rPr lang="en-US" altLang="zh-CN" sz="180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22A9A0E5-6ECB-41AB-B72A-2E1AAC734F59}" type="slidenum">
              <a:rPr lang="en-US" altLang="zh-CN"/>
              <a:pPr/>
              <a:t>64</a:t>
            </a:fld>
            <a:endParaRPr lang="en-US" altLang="zh-CN"/>
          </a:p>
        </p:txBody>
      </p:sp>
      <p:sp>
        <p:nvSpPr>
          <p:cNvPr id="140290" name="Rectangle 2"/>
          <p:cNvSpPr>
            <a:spLocks noGrp="1" noChangeArrowheads="1"/>
          </p:cNvSpPr>
          <p:nvPr>
            <p:ph type="title"/>
          </p:nvPr>
        </p:nvSpPr>
        <p:spPr/>
        <p:txBody>
          <a:bodyPr/>
          <a:lstStyle/>
          <a:p>
            <a:endParaRPr lang="zh-CN" altLang="zh-CN"/>
          </a:p>
        </p:txBody>
      </p:sp>
      <p:sp>
        <p:nvSpPr>
          <p:cNvPr id="140291" name="Rectangle 3"/>
          <p:cNvSpPr>
            <a:spLocks noGrp="1" noChangeArrowheads="1"/>
          </p:cNvSpPr>
          <p:nvPr>
            <p:ph type="body" idx="1"/>
          </p:nvPr>
        </p:nvSpPr>
        <p:spPr/>
        <p:txBody>
          <a:bodyPr/>
          <a:lstStyle/>
          <a:p>
            <a:endParaRPr lang="zh-CN" altLang="zh-CN"/>
          </a:p>
        </p:txBody>
      </p:sp>
      <p:pic>
        <p:nvPicPr>
          <p:cNvPr id="140292" name="Picture 4" descr="1105841711_LGL_2D_smal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0293" name="Text Box 5"/>
          <p:cNvSpPr txBox="1">
            <a:spLocks noChangeArrowheads="1"/>
          </p:cNvSpPr>
          <p:nvPr/>
        </p:nvSpPr>
        <p:spPr bwMode="auto">
          <a:xfrm>
            <a:off x="6694488" y="4940300"/>
            <a:ext cx="2449512" cy="1917700"/>
          </a:xfrm>
          <a:prstGeom prst="rect">
            <a:avLst/>
          </a:prstGeom>
          <a:solidFill>
            <a:srgbClr val="FBFB5F"/>
          </a:solidFill>
          <a:ln w="9525">
            <a:noFill/>
            <a:miter lim="800000"/>
            <a:headEnd/>
            <a:tailEnd/>
          </a:ln>
          <a:effectLst/>
        </p:spPr>
        <p:txBody>
          <a:bodyPr>
            <a:spAutoFit/>
          </a:bodyPr>
          <a:lstStyle/>
          <a:p>
            <a:pPr>
              <a:spcBef>
                <a:spcPct val="50000"/>
              </a:spcBef>
            </a:pPr>
            <a:r>
              <a:rPr lang="en-US" altLang="zh-CN"/>
              <a:t>Asia Pacifica - Red</a:t>
            </a:r>
            <a:br>
              <a:rPr lang="en-US" altLang="zh-CN"/>
            </a:br>
            <a:r>
              <a:rPr lang="en-US" altLang="zh-CN"/>
              <a:t>Europe/Middle East/Central Asia/Africa - Green</a:t>
            </a:r>
            <a:br>
              <a:rPr lang="en-US" altLang="zh-CN"/>
            </a:br>
            <a:r>
              <a:rPr lang="en-US" altLang="zh-CN"/>
              <a:t>North America - Blue</a:t>
            </a:r>
            <a:br>
              <a:rPr lang="en-US" altLang="zh-CN"/>
            </a:br>
            <a:r>
              <a:rPr lang="en-US" altLang="zh-CN"/>
              <a:t>Latin American and Caribbean - Yellow</a:t>
            </a:r>
            <a:br>
              <a:rPr lang="en-US" altLang="zh-CN"/>
            </a:br>
            <a:r>
              <a:rPr lang="en-US" altLang="zh-CN"/>
              <a:t>RFC1918 IP Addresses - Cyan</a:t>
            </a:r>
            <a:br>
              <a:rPr lang="en-US" altLang="zh-CN"/>
            </a:br>
            <a:r>
              <a:rPr lang="en-US" altLang="zh-CN"/>
              <a:t>Unknown - White</a:t>
            </a:r>
            <a:br>
              <a:rPr lang="en-US" altLang="zh-CN"/>
            </a:br>
            <a:br>
              <a:rPr lang="en-US" altLang="zh-CN"/>
            </a:br>
            <a:endParaRPr lang="en-US" altLang="zh-CN"/>
          </a:p>
        </p:txBody>
      </p:sp>
      <p:sp>
        <p:nvSpPr>
          <p:cNvPr id="140294" name="Text Box 6">
            <a:hlinkClick r:id="rId3" action="ppaction://hlinksldjump"/>
          </p:cNvPr>
          <p:cNvSpPr txBox="1">
            <a:spLocks noChangeArrowheads="1"/>
          </p:cNvSpPr>
          <p:nvPr/>
        </p:nvSpPr>
        <p:spPr bwMode="auto">
          <a:xfrm>
            <a:off x="8316913" y="4292600"/>
            <a:ext cx="649287" cy="274638"/>
          </a:xfrm>
          <a:prstGeom prst="rect">
            <a:avLst/>
          </a:prstGeom>
          <a:noFill/>
          <a:ln w="9525">
            <a:noFill/>
            <a:miter lim="800000"/>
            <a:headEnd/>
            <a:tailEnd/>
          </a:ln>
          <a:effectLst/>
        </p:spPr>
        <p:txBody>
          <a:bodyPr>
            <a:spAutoFit/>
          </a:bodyPr>
          <a:lstStyle/>
          <a:p>
            <a:pPr>
              <a:spcBef>
                <a:spcPct val="50000"/>
              </a:spcBef>
            </a:pPr>
            <a:r>
              <a:rPr lang="zh-CN" altLang="en-US">
                <a:solidFill>
                  <a:schemeClr val="hlink"/>
                </a:solidFill>
              </a:rPr>
              <a:t>返回</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B3499934-EBF1-4743-A73F-9A4BCF4E8A54}" type="slidenum">
              <a:rPr lang="en-US" altLang="zh-CN"/>
              <a:pPr/>
              <a:t>65</a:t>
            </a:fld>
            <a:endParaRPr lang="en-US" altLang="zh-CN"/>
          </a:p>
        </p:txBody>
      </p:sp>
      <p:sp>
        <p:nvSpPr>
          <p:cNvPr id="80901" name="Rectangle 5"/>
          <p:cNvSpPr>
            <a:spLocks noGrp="1" noChangeArrowheads="1"/>
          </p:cNvSpPr>
          <p:nvPr>
            <p:ph type="title"/>
          </p:nvPr>
        </p:nvSpPr>
        <p:spPr>
          <a:xfrm>
            <a:off x="1150938" y="214313"/>
            <a:ext cx="7793037" cy="766762"/>
          </a:xfrm>
        </p:spPr>
        <p:txBody>
          <a:bodyPr/>
          <a:lstStyle/>
          <a:p>
            <a:r>
              <a:rPr lang="en-US" altLang="zh-CN"/>
              <a:t>6BONE</a:t>
            </a:r>
          </a:p>
        </p:txBody>
      </p:sp>
      <p:pic>
        <p:nvPicPr>
          <p:cNvPr id="80900" name="Picture 4" descr="6bone"/>
          <p:cNvPicPr>
            <a:picLocks noGrp="1" noChangeAspect="1" noChangeArrowheads="1"/>
          </p:cNvPicPr>
          <p:nvPr>
            <p:ph idx="1"/>
          </p:nvPr>
        </p:nvPicPr>
        <p:blipFill>
          <a:blip r:embed="rId2" cstate="print"/>
          <a:srcRect/>
          <a:stretch>
            <a:fillRect/>
          </a:stretch>
        </p:blipFill>
        <p:spPr>
          <a:xfrm>
            <a:off x="0" y="2060575"/>
            <a:ext cx="9144000" cy="4040188"/>
          </a:xfrm>
          <a:noFill/>
          <a:ln/>
        </p:spPr>
      </p:pic>
      <p:sp>
        <p:nvSpPr>
          <p:cNvPr id="80903" name="AutoShape 7"/>
          <p:cNvSpPr>
            <a:spLocks noChangeArrowheads="1"/>
          </p:cNvSpPr>
          <p:nvPr/>
        </p:nvSpPr>
        <p:spPr bwMode="auto">
          <a:xfrm>
            <a:off x="6300788" y="1628775"/>
            <a:ext cx="1009650" cy="360363"/>
          </a:xfrm>
          <a:prstGeom prst="wedgeRoundRectCallout">
            <a:avLst>
              <a:gd name="adj1" fmla="val -110222"/>
              <a:gd name="adj2" fmla="val 338986"/>
              <a:gd name="adj3" fmla="val 16667"/>
            </a:avLst>
          </a:prstGeom>
          <a:solidFill>
            <a:schemeClr val="accent1"/>
          </a:solidFill>
          <a:ln w="9525">
            <a:solidFill>
              <a:schemeClr val="tx1"/>
            </a:solidFill>
            <a:miter lim="800000"/>
            <a:headEnd/>
            <a:tailEnd/>
          </a:ln>
          <a:effectLst/>
        </p:spPr>
        <p:txBody>
          <a:bodyPr/>
          <a:lstStyle/>
          <a:p>
            <a:pPr algn="ctr"/>
            <a:r>
              <a:rPr lang="en-US" altLang="zh-CN"/>
              <a:t>CERNET</a:t>
            </a:r>
          </a:p>
        </p:txBody>
      </p:sp>
      <p:sp>
        <p:nvSpPr>
          <p:cNvPr id="80904" name="Text Box 8">
            <a:hlinkClick r:id="rId3" action="ppaction://hlinksldjump"/>
          </p:cNvPr>
          <p:cNvSpPr txBox="1">
            <a:spLocks noChangeArrowheads="1"/>
          </p:cNvSpPr>
          <p:nvPr/>
        </p:nvSpPr>
        <p:spPr bwMode="auto">
          <a:xfrm>
            <a:off x="7740650" y="6308725"/>
            <a:ext cx="720725" cy="274638"/>
          </a:xfrm>
          <a:prstGeom prst="rect">
            <a:avLst/>
          </a:prstGeom>
          <a:noFill/>
          <a:ln w="9525">
            <a:noFill/>
            <a:miter lim="800000"/>
            <a:headEnd/>
            <a:tailEnd/>
          </a:ln>
          <a:effectLst/>
        </p:spPr>
        <p:txBody>
          <a:bodyPr>
            <a:spAutoFit/>
          </a:bodyPr>
          <a:lstStyle/>
          <a:p>
            <a:pPr>
              <a:spcBef>
                <a:spcPct val="50000"/>
              </a:spcBef>
            </a:pPr>
            <a:r>
              <a:rPr lang="zh-CN" altLang="en-US"/>
              <a:t>返回</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931E106-F4CF-4DA4-B878-29B4FEFFB9F2}" type="slidenum">
              <a:rPr lang="en-US" altLang="zh-CN" smtClean="0"/>
              <a:pPr/>
              <a:t>7</a:t>
            </a:fld>
            <a:endParaRPr lang="en-US" altLang="zh-CN"/>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844824"/>
            <a:ext cx="8508400" cy="4856014"/>
          </a:xfrm>
        </p:spPr>
      </p:pic>
      <p:sp>
        <p:nvSpPr>
          <p:cNvPr id="10" name="标题 1"/>
          <p:cNvSpPr>
            <a:spLocks noGrp="1"/>
          </p:cNvSpPr>
          <p:nvPr>
            <p:ph type="title"/>
          </p:nvPr>
        </p:nvSpPr>
        <p:spPr/>
        <p:txBody>
          <a:bodyPr/>
          <a:lstStyle/>
          <a:p>
            <a:r>
              <a:rPr lang="zh-CN" altLang="en-US" dirty="0"/>
              <a:t>互联网应用产生的商机</a:t>
            </a:r>
          </a:p>
        </p:txBody>
      </p:sp>
    </p:spTree>
    <p:extLst>
      <p:ext uri="{BB962C8B-B14F-4D97-AF65-F5344CB8AC3E}">
        <p14:creationId xmlns:p14="http://schemas.microsoft.com/office/powerpoint/2010/main" val="375030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Oval 491"/>
          <p:cNvSpPr>
            <a:spLocks noChangeArrowheads="1"/>
          </p:cNvSpPr>
          <p:nvPr/>
        </p:nvSpPr>
        <p:spPr bwMode="auto">
          <a:xfrm>
            <a:off x="1691680" y="1916832"/>
            <a:ext cx="6121400" cy="1728788"/>
          </a:xfrm>
          <a:prstGeom prst="ellipse">
            <a:avLst/>
          </a:prstGeom>
          <a:solidFill>
            <a:schemeClr val="tx2">
              <a:lumMod val="40000"/>
              <a:lumOff val="60000"/>
            </a:schemeClr>
          </a:solidFill>
          <a:ln w="9525">
            <a:solidFill>
              <a:schemeClr val="accent2">
                <a:lumMod val="40000"/>
                <a:lumOff val="60000"/>
              </a:schemeClr>
            </a:solidFill>
            <a:round/>
            <a:headEnd/>
            <a:tailEnd/>
          </a:ln>
        </p:spPr>
        <p:txBody>
          <a:bodyPr wrap="none" anchor="ctr"/>
          <a:lstStyle/>
          <a:p>
            <a:endParaRPr lang="zh-CN" altLang="en-US"/>
          </a:p>
        </p:txBody>
      </p:sp>
      <p:sp>
        <p:nvSpPr>
          <p:cNvPr id="298" name="Oval 491"/>
          <p:cNvSpPr>
            <a:spLocks noChangeArrowheads="1"/>
          </p:cNvSpPr>
          <p:nvPr/>
        </p:nvSpPr>
        <p:spPr bwMode="auto">
          <a:xfrm>
            <a:off x="1690960" y="1772816"/>
            <a:ext cx="6121400" cy="1728788"/>
          </a:xfrm>
          <a:prstGeom prst="ellipse">
            <a:avLst/>
          </a:prstGeom>
          <a:solidFill>
            <a:schemeClr val="accent2">
              <a:lumMod val="20000"/>
              <a:lumOff val="80000"/>
            </a:schemeClr>
          </a:solidFill>
          <a:ln w="9525">
            <a:solidFill>
              <a:schemeClr val="accent2">
                <a:lumMod val="40000"/>
                <a:lumOff val="60000"/>
              </a:schemeClr>
            </a:solidFill>
            <a:round/>
            <a:headEnd/>
            <a:tailEnd/>
          </a:ln>
        </p:spPr>
        <p:txBody>
          <a:bodyPr wrap="none" anchor="ctr"/>
          <a:lstStyle/>
          <a:p>
            <a:endParaRPr lang="zh-CN" altLang="en-US"/>
          </a:p>
        </p:txBody>
      </p:sp>
      <p:sp>
        <p:nvSpPr>
          <p:cNvPr id="2076" name="Line 484"/>
          <p:cNvSpPr>
            <a:spLocks noChangeShapeType="1"/>
          </p:cNvSpPr>
          <p:nvPr/>
        </p:nvSpPr>
        <p:spPr bwMode="auto">
          <a:xfrm flipH="1" flipV="1">
            <a:off x="7378700" y="1989138"/>
            <a:ext cx="73025" cy="2376487"/>
          </a:xfrm>
          <a:prstGeom prst="line">
            <a:avLst/>
          </a:prstGeom>
          <a:noFill/>
          <a:ln w="9525">
            <a:solidFill>
              <a:schemeClr val="tx1"/>
            </a:solidFill>
            <a:prstDash val="dash"/>
            <a:round/>
            <a:headEnd/>
            <a:tailEnd/>
          </a:ln>
        </p:spPr>
        <p:txBody>
          <a:bodyPr/>
          <a:lstStyle/>
          <a:p>
            <a:endParaRPr lang="zh-CN" altLang="en-US"/>
          </a:p>
        </p:txBody>
      </p:sp>
      <p:sp>
        <p:nvSpPr>
          <p:cNvPr id="2077" name="Oval 491"/>
          <p:cNvSpPr>
            <a:spLocks noChangeArrowheads="1"/>
          </p:cNvSpPr>
          <p:nvPr/>
        </p:nvSpPr>
        <p:spPr bwMode="auto">
          <a:xfrm>
            <a:off x="1692275" y="1628775"/>
            <a:ext cx="6121400" cy="1728788"/>
          </a:xfrm>
          <a:prstGeom prst="ellipse">
            <a:avLst/>
          </a:prstGeom>
          <a:solidFill>
            <a:schemeClr val="accent2"/>
          </a:solidFill>
          <a:ln w="9525">
            <a:solidFill>
              <a:schemeClr val="accent2"/>
            </a:solidFill>
            <a:round/>
            <a:headEnd/>
            <a:tailEnd/>
          </a:ln>
        </p:spPr>
        <p:txBody>
          <a:bodyPr wrap="none" anchor="ctr"/>
          <a:lstStyle/>
          <a:p>
            <a:endParaRPr lang="zh-CN" altLang="en-US"/>
          </a:p>
        </p:txBody>
      </p:sp>
      <p:sp>
        <p:nvSpPr>
          <p:cNvPr id="2078" name="Rectangle 2"/>
          <p:cNvSpPr>
            <a:spLocks noGrp="1" noChangeArrowheads="1"/>
          </p:cNvSpPr>
          <p:nvPr>
            <p:ph type="title"/>
          </p:nvPr>
        </p:nvSpPr>
        <p:spPr/>
        <p:txBody>
          <a:bodyPr/>
          <a:lstStyle/>
          <a:p>
            <a:pPr eaLnBrk="1" hangingPunct="1"/>
            <a:r>
              <a:rPr lang="zh-CN" altLang="en-US" dirty="0"/>
              <a:t>互联网应用构成的重叠网与</a:t>
            </a:r>
            <a:br>
              <a:rPr lang="en-US" altLang="zh-CN" dirty="0"/>
            </a:br>
            <a:r>
              <a:rPr lang="zh-CN" altLang="en-US" dirty="0"/>
              <a:t>互联网设备构成的物理网</a:t>
            </a:r>
            <a:endParaRPr lang="zh-CN" altLang="zh-CN" dirty="0"/>
          </a:p>
        </p:txBody>
      </p:sp>
      <p:sp>
        <p:nvSpPr>
          <p:cNvPr id="2137" name="Freeform 5"/>
          <p:cNvSpPr>
            <a:spLocks/>
          </p:cNvSpPr>
          <p:nvPr/>
        </p:nvSpPr>
        <p:spPr bwMode="auto">
          <a:xfrm>
            <a:off x="5965825" y="4365625"/>
            <a:ext cx="1798637" cy="1674813"/>
          </a:xfrm>
          <a:custGeom>
            <a:avLst/>
            <a:gdLst>
              <a:gd name="T0" fmla="*/ 141 w 1292"/>
              <a:gd name="T1" fmla="*/ 3 h 1255"/>
              <a:gd name="T2" fmla="*/ 21 w 1292"/>
              <a:gd name="T3" fmla="*/ 78 h 1255"/>
              <a:gd name="T4" fmla="*/ 17 w 1292"/>
              <a:gd name="T5" fmla="*/ 261 h 1255"/>
              <a:gd name="T6" fmla="*/ 31 w 1292"/>
              <a:gd name="T7" fmla="*/ 414 h 1255"/>
              <a:gd name="T8" fmla="*/ 146 w 1292"/>
              <a:gd name="T9" fmla="*/ 435 h 1255"/>
              <a:gd name="T10" fmla="*/ 382 w 1292"/>
              <a:gd name="T11" fmla="*/ 564 h 1255"/>
              <a:gd name="T12" fmla="*/ 589 w 1292"/>
              <a:gd name="T13" fmla="*/ 618 h 1255"/>
              <a:gd name="T14" fmla="*/ 709 w 1292"/>
              <a:gd name="T15" fmla="*/ 509 h 1255"/>
              <a:gd name="T16" fmla="*/ 752 w 1292"/>
              <a:gd name="T17" fmla="*/ 222 h 1255"/>
              <a:gd name="T18" fmla="*/ 713 w 1292"/>
              <a:gd name="T19" fmla="*/ 105 h 1255"/>
              <a:gd name="T20" fmla="*/ 443 w 1292"/>
              <a:gd name="T21" fmla="*/ 58 h 1255"/>
              <a:gd name="T22" fmla="*/ 141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zh-CN" altLang="en-US"/>
          </a:p>
        </p:txBody>
      </p:sp>
      <p:sp>
        <p:nvSpPr>
          <p:cNvPr id="2138" name="Freeform 7"/>
          <p:cNvSpPr>
            <a:spLocks/>
          </p:cNvSpPr>
          <p:nvPr/>
        </p:nvSpPr>
        <p:spPr bwMode="auto">
          <a:xfrm>
            <a:off x="1331913" y="4305300"/>
            <a:ext cx="2974975" cy="2219325"/>
          </a:xfrm>
          <a:custGeom>
            <a:avLst/>
            <a:gdLst>
              <a:gd name="T0" fmla="*/ 16 w 2135"/>
              <a:gd name="T1" fmla="*/ 326 h 1662"/>
              <a:gd name="T2" fmla="*/ 62 w 2135"/>
              <a:gd name="T3" fmla="*/ 38 h 1662"/>
              <a:gd name="T4" fmla="*/ 390 w 2135"/>
              <a:gd name="T5" fmla="*/ 98 h 1662"/>
              <a:gd name="T6" fmla="*/ 717 w 2135"/>
              <a:gd name="T7" fmla="*/ 50 h 1662"/>
              <a:gd name="T8" fmla="*/ 1188 w 2135"/>
              <a:gd name="T9" fmla="*/ 204 h 1662"/>
              <a:gd name="T10" fmla="*/ 1195 w 2135"/>
              <a:gd name="T11" fmla="*/ 572 h 1662"/>
              <a:gd name="T12" fmla="*/ 938 w 2135"/>
              <a:gd name="T13" fmla="*/ 801 h 1662"/>
              <a:gd name="T14" fmla="*/ 483 w 2135"/>
              <a:gd name="T15" fmla="*/ 759 h 1662"/>
              <a:gd name="T16" fmla="*/ 298 w 2135"/>
              <a:gd name="T17" fmla="*/ 635 h 1662"/>
              <a:gd name="T18" fmla="*/ 109 w 2135"/>
              <a:gd name="T19" fmla="*/ 534 h 1662"/>
              <a:gd name="T20" fmla="*/ 16 w 2135"/>
              <a:gd name="T21" fmla="*/ 32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zh-CN" altLang="en-US"/>
          </a:p>
        </p:txBody>
      </p:sp>
      <p:grpSp>
        <p:nvGrpSpPr>
          <p:cNvPr id="2141" name="Group 20"/>
          <p:cNvGrpSpPr>
            <a:grpSpLocks/>
          </p:cNvGrpSpPr>
          <p:nvPr/>
        </p:nvGrpSpPr>
        <p:grpSpPr bwMode="auto">
          <a:xfrm>
            <a:off x="7407275" y="4292600"/>
            <a:ext cx="209550" cy="395288"/>
            <a:chOff x="4180" y="783"/>
            <a:chExt cx="150" cy="307"/>
          </a:xfrm>
        </p:grpSpPr>
        <p:sp>
          <p:nvSpPr>
            <p:cNvPr id="2334"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335"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336"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337"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338"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339"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340"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341"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sp>
        <p:nvSpPr>
          <p:cNvPr id="2142" name="Line 33"/>
          <p:cNvSpPr>
            <a:spLocks noChangeShapeType="1"/>
          </p:cNvSpPr>
          <p:nvPr/>
        </p:nvSpPr>
        <p:spPr bwMode="auto">
          <a:xfrm>
            <a:off x="6724650" y="4652963"/>
            <a:ext cx="288925" cy="504825"/>
          </a:xfrm>
          <a:prstGeom prst="line">
            <a:avLst/>
          </a:prstGeom>
          <a:noFill/>
          <a:ln w="12700">
            <a:solidFill>
              <a:schemeClr val="tx1"/>
            </a:solidFill>
            <a:round/>
            <a:headEnd/>
            <a:tailEnd/>
          </a:ln>
        </p:spPr>
        <p:txBody>
          <a:bodyPr wrap="none" anchor="ctr"/>
          <a:lstStyle/>
          <a:p>
            <a:endParaRPr lang="zh-CN" altLang="en-US"/>
          </a:p>
        </p:txBody>
      </p:sp>
      <p:sp>
        <p:nvSpPr>
          <p:cNvPr id="2143" name="Line 36"/>
          <p:cNvSpPr>
            <a:spLocks noChangeShapeType="1"/>
          </p:cNvSpPr>
          <p:nvPr/>
        </p:nvSpPr>
        <p:spPr bwMode="auto">
          <a:xfrm>
            <a:off x="7300913" y="5373688"/>
            <a:ext cx="288925" cy="265113"/>
          </a:xfrm>
          <a:prstGeom prst="line">
            <a:avLst/>
          </a:prstGeom>
          <a:noFill/>
          <a:ln w="12700">
            <a:solidFill>
              <a:schemeClr val="tx1"/>
            </a:solidFill>
            <a:round/>
            <a:headEnd/>
            <a:tailEnd/>
          </a:ln>
        </p:spPr>
        <p:txBody>
          <a:bodyPr wrap="none" anchor="ctr"/>
          <a:lstStyle/>
          <a:p>
            <a:endParaRPr lang="zh-CN" altLang="en-US"/>
          </a:p>
        </p:txBody>
      </p:sp>
      <p:sp>
        <p:nvSpPr>
          <p:cNvPr id="2144" name="Line 37"/>
          <p:cNvSpPr>
            <a:spLocks noChangeShapeType="1"/>
          </p:cNvSpPr>
          <p:nvPr/>
        </p:nvSpPr>
        <p:spPr bwMode="auto">
          <a:xfrm flipH="1" flipV="1">
            <a:off x="6281738" y="4437063"/>
            <a:ext cx="227012" cy="144463"/>
          </a:xfrm>
          <a:prstGeom prst="line">
            <a:avLst/>
          </a:prstGeom>
          <a:noFill/>
          <a:ln w="12700">
            <a:solidFill>
              <a:schemeClr val="tx1"/>
            </a:solidFill>
            <a:round/>
            <a:headEnd/>
            <a:tailEnd/>
          </a:ln>
        </p:spPr>
        <p:txBody>
          <a:bodyPr wrap="none" anchor="ctr"/>
          <a:lstStyle/>
          <a:p>
            <a:endParaRPr lang="zh-CN" altLang="en-US"/>
          </a:p>
        </p:txBody>
      </p:sp>
      <p:grpSp>
        <p:nvGrpSpPr>
          <p:cNvPr id="2145" name="Group 39"/>
          <p:cNvGrpSpPr>
            <a:grpSpLocks/>
          </p:cNvGrpSpPr>
          <p:nvPr/>
        </p:nvGrpSpPr>
        <p:grpSpPr bwMode="auto">
          <a:xfrm>
            <a:off x="6869113" y="5876925"/>
            <a:ext cx="209550" cy="395288"/>
            <a:chOff x="4180" y="783"/>
            <a:chExt cx="150" cy="307"/>
          </a:xfrm>
        </p:grpSpPr>
        <p:sp>
          <p:nvSpPr>
            <p:cNvPr id="2326"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327"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328"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329"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330"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331"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332"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333"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2146" name="Group 48"/>
          <p:cNvGrpSpPr>
            <a:grpSpLocks/>
          </p:cNvGrpSpPr>
          <p:nvPr/>
        </p:nvGrpSpPr>
        <p:grpSpPr bwMode="auto">
          <a:xfrm>
            <a:off x="1465263" y="4471988"/>
            <a:ext cx="479425" cy="925513"/>
            <a:chOff x="3314" y="1248"/>
            <a:chExt cx="344" cy="694"/>
          </a:xfrm>
        </p:grpSpPr>
        <p:graphicFrame>
          <p:nvGraphicFramePr>
            <p:cNvPr id="2070" name="Object 49"/>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125658" name="Clip" r:id="rId4" imgW="1305000" imgH="1085760" progId="">
                    <p:embed/>
                  </p:oleObj>
                </mc:Choice>
                <mc:Fallback>
                  <p:oleObj name="Clip" r:id="rId4" imgW="1305000" imgH="1085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9"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zh-CN" altLang="en-US"/>
            </a:p>
          </p:txBody>
        </p:sp>
        <p:graphicFrame>
          <p:nvGraphicFramePr>
            <p:cNvPr id="2071" name="Object 51"/>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125659" name="Clip" r:id="rId6" imgW="1305000" imgH="1085760" progId="">
                    <p:embed/>
                  </p:oleObj>
                </mc:Choice>
                <mc:Fallback>
                  <p:oleObj name="Clip" r:id="rId6" imgW="1305000" imgH="1085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0"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zh-CN" altLang="en-US"/>
            </a:p>
          </p:txBody>
        </p:sp>
        <p:grpSp>
          <p:nvGrpSpPr>
            <p:cNvPr id="2321" name="Group 53"/>
            <p:cNvGrpSpPr>
              <a:grpSpLocks/>
            </p:cNvGrpSpPr>
            <p:nvPr/>
          </p:nvGrpSpPr>
          <p:grpSpPr bwMode="auto">
            <a:xfrm>
              <a:off x="3404" y="1504"/>
              <a:ext cx="51" cy="167"/>
              <a:chOff x="3842" y="406"/>
              <a:chExt cx="51" cy="167"/>
            </a:xfrm>
          </p:grpSpPr>
          <p:sp>
            <p:nvSpPr>
              <p:cNvPr id="2323"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zh-CN" altLang="en-US"/>
              </a:p>
            </p:txBody>
          </p:sp>
          <p:sp>
            <p:nvSpPr>
              <p:cNvPr id="2324"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zh-CN" altLang="en-US"/>
              </a:p>
            </p:txBody>
          </p:sp>
          <p:sp>
            <p:nvSpPr>
              <p:cNvPr id="2325"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zh-CN" altLang="en-US"/>
              </a:p>
            </p:txBody>
          </p:sp>
        </p:grpSp>
        <p:sp>
          <p:nvSpPr>
            <p:cNvPr id="2322"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zh-CN" altLang="en-US"/>
            </a:p>
          </p:txBody>
        </p:sp>
      </p:grpSp>
      <p:graphicFrame>
        <p:nvGraphicFramePr>
          <p:cNvPr id="2063" name="Object 58"/>
          <p:cNvGraphicFramePr>
            <a:graphicFrameLocks noChangeAspect="1"/>
          </p:cNvGraphicFramePr>
          <p:nvPr/>
        </p:nvGraphicFramePr>
        <p:xfrm>
          <a:off x="2333625" y="5481638"/>
          <a:ext cx="417512" cy="331788"/>
        </p:xfrm>
        <a:graphic>
          <a:graphicData uri="http://schemas.openxmlformats.org/presentationml/2006/ole">
            <mc:AlternateContent xmlns:mc="http://schemas.openxmlformats.org/markup-compatibility/2006">
              <mc:Choice xmlns:v="urn:schemas-microsoft-com:vml" Requires="v">
                <p:oleObj spid="_x0000_s125660" name="Clip" r:id="rId7" imgW="1305000" imgH="1085760" progId="">
                  <p:embed/>
                </p:oleObj>
              </mc:Choice>
              <mc:Fallback>
                <p:oleObj name="Clip" r:id="rId7" imgW="1305000" imgH="1085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5481638"/>
                        <a:ext cx="417512"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4" name="Object 59"/>
          <p:cNvGraphicFramePr>
            <a:graphicFrameLocks noChangeAspect="1"/>
          </p:cNvGraphicFramePr>
          <p:nvPr/>
        </p:nvGraphicFramePr>
        <p:xfrm>
          <a:off x="1719263" y="5470525"/>
          <a:ext cx="415925" cy="330200"/>
        </p:xfrm>
        <a:graphic>
          <a:graphicData uri="http://schemas.openxmlformats.org/presentationml/2006/ole">
            <mc:AlternateContent xmlns:mc="http://schemas.openxmlformats.org/markup-compatibility/2006">
              <mc:Choice xmlns:v="urn:schemas-microsoft-com:vml" Requires="v">
                <p:oleObj spid="_x0000_s125661" name="Clip" r:id="rId8" imgW="1305000" imgH="1085760" progId="">
                  <p:embed/>
                </p:oleObj>
              </mc:Choice>
              <mc:Fallback>
                <p:oleObj name="Clip" r:id="rId8" imgW="1305000" imgH="1085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263" y="5470525"/>
                        <a:ext cx="4159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7" name="Oval 60"/>
          <p:cNvSpPr>
            <a:spLocks noChangeArrowheads="1"/>
          </p:cNvSpPr>
          <p:nvPr/>
        </p:nvSpPr>
        <p:spPr bwMode="auto">
          <a:xfrm rot="16200000">
            <a:off x="2136775" y="5573713"/>
            <a:ext cx="63500" cy="65087"/>
          </a:xfrm>
          <a:prstGeom prst="ellipse">
            <a:avLst/>
          </a:prstGeom>
          <a:solidFill>
            <a:schemeClr val="accent2"/>
          </a:solidFill>
          <a:ln w="9525">
            <a:noFill/>
            <a:round/>
            <a:headEnd/>
            <a:tailEnd/>
          </a:ln>
        </p:spPr>
        <p:txBody>
          <a:bodyPr wrap="none" anchor="ctr"/>
          <a:lstStyle/>
          <a:p>
            <a:endParaRPr lang="zh-CN" altLang="en-US"/>
          </a:p>
        </p:txBody>
      </p:sp>
      <p:sp>
        <p:nvSpPr>
          <p:cNvPr id="2148" name="Oval 61"/>
          <p:cNvSpPr>
            <a:spLocks noChangeArrowheads="1"/>
          </p:cNvSpPr>
          <p:nvPr/>
        </p:nvSpPr>
        <p:spPr bwMode="auto">
          <a:xfrm rot="16200000">
            <a:off x="2220913" y="5572125"/>
            <a:ext cx="63500" cy="66675"/>
          </a:xfrm>
          <a:prstGeom prst="ellipse">
            <a:avLst/>
          </a:prstGeom>
          <a:solidFill>
            <a:schemeClr val="accent2"/>
          </a:solidFill>
          <a:ln w="9525">
            <a:noFill/>
            <a:round/>
            <a:headEnd/>
            <a:tailEnd/>
          </a:ln>
        </p:spPr>
        <p:txBody>
          <a:bodyPr wrap="none" anchor="ctr"/>
          <a:lstStyle/>
          <a:p>
            <a:endParaRPr lang="zh-CN" altLang="en-US"/>
          </a:p>
        </p:txBody>
      </p:sp>
      <p:sp>
        <p:nvSpPr>
          <p:cNvPr id="2149" name="Oval 62"/>
          <p:cNvSpPr>
            <a:spLocks noChangeArrowheads="1"/>
          </p:cNvSpPr>
          <p:nvPr/>
        </p:nvSpPr>
        <p:spPr bwMode="auto">
          <a:xfrm rot="16200000">
            <a:off x="2298700" y="5576888"/>
            <a:ext cx="61913" cy="65087"/>
          </a:xfrm>
          <a:prstGeom prst="ellipse">
            <a:avLst/>
          </a:prstGeom>
          <a:solidFill>
            <a:schemeClr val="accent2"/>
          </a:solidFill>
          <a:ln w="9525">
            <a:noFill/>
            <a:round/>
            <a:headEnd/>
            <a:tailEnd/>
          </a:ln>
        </p:spPr>
        <p:txBody>
          <a:bodyPr wrap="none" anchor="ctr"/>
          <a:lstStyle/>
          <a:p>
            <a:endParaRPr lang="zh-CN" altLang="en-US"/>
          </a:p>
        </p:txBody>
      </p:sp>
      <p:sp>
        <p:nvSpPr>
          <p:cNvPr id="2150" name="Line 63"/>
          <p:cNvSpPr>
            <a:spLocks noChangeShapeType="1"/>
          </p:cNvSpPr>
          <p:nvPr/>
        </p:nvSpPr>
        <p:spPr bwMode="auto">
          <a:xfrm rot="16200000">
            <a:off x="2559050" y="5456238"/>
            <a:ext cx="60325" cy="1587"/>
          </a:xfrm>
          <a:prstGeom prst="line">
            <a:avLst/>
          </a:prstGeom>
          <a:noFill/>
          <a:ln w="19050">
            <a:solidFill>
              <a:schemeClr val="tx1"/>
            </a:solidFill>
            <a:round/>
            <a:headEnd/>
            <a:tailEnd/>
          </a:ln>
        </p:spPr>
        <p:txBody>
          <a:bodyPr wrap="none" anchor="ctr"/>
          <a:lstStyle/>
          <a:p>
            <a:endParaRPr lang="zh-CN" altLang="en-US"/>
          </a:p>
        </p:txBody>
      </p:sp>
      <p:sp>
        <p:nvSpPr>
          <p:cNvPr id="2151" name="Line 64"/>
          <p:cNvSpPr>
            <a:spLocks noChangeShapeType="1"/>
          </p:cNvSpPr>
          <p:nvPr/>
        </p:nvSpPr>
        <p:spPr bwMode="auto">
          <a:xfrm rot="5400000" flipH="1">
            <a:off x="1931988" y="5448300"/>
            <a:ext cx="63500" cy="0"/>
          </a:xfrm>
          <a:prstGeom prst="line">
            <a:avLst/>
          </a:prstGeom>
          <a:noFill/>
          <a:ln w="19050">
            <a:solidFill>
              <a:schemeClr val="tx1"/>
            </a:solidFill>
            <a:round/>
            <a:headEnd/>
            <a:tailEnd/>
          </a:ln>
        </p:spPr>
        <p:txBody>
          <a:bodyPr wrap="none" anchor="ctr"/>
          <a:lstStyle/>
          <a:p>
            <a:endParaRPr lang="zh-CN" altLang="en-US"/>
          </a:p>
        </p:txBody>
      </p:sp>
      <p:sp>
        <p:nvSpPr>
          <p:cNvPr id="2152" name="Line 65"/>
          <p:cNvSpPr>
            <a:spLocks noChangeShapeType="1"/>
          </p:cNvSpPr>
          <p:nvPr/>
        </p:nvSpPr>
        <p:spPr bwMode="auto">
          <a:xfrm rot="16200000" flipV="1">
            <a:off x="2279650" y="5108575"/>
            <a:ext cx="0" cy="627062"/>
          </a:xfrm>
          <a:prstGeom prst="line">
            <a:avLst/>
          </a:prstGeom>
          <a:noFill/>
          <a:ln w="12700">
            <a:solidFill>
              <a:schemeClr val="tx1"/>
            </a:solidFill>
            <a:round/>
            <a:headEnd/>
            <a:tailEnd/>
          </a:ln>
        </p:spPr>
        <p:txBody>
          <a:bodyPr wrap="none" anchor="ctr"/>
          <a:lstStyle/>
          <a:p>
            <a:endParaRPr lang="zh-CN" altLang="en-US"/>
          </a:p>
        </p:txBody>
      </p:sp>
      <p:sp>
        <p:nvSpPr>
          <p:cNvPr id="2153" name="Line 66"/>
          <p:cNvSpPr>
            <a:spLocks noChangeShapeType="1"/>
          </p:cNvSpPr>
          <p:nvPr/>
        </p:nvSpPr>
        <p:spPr bwMode="auto">
          <a:xfrm flipV="1">
            <a:off x="1944688" y="5048250"/>
            <a:ext cx="93662" cy="3175"/>
          </a:xfrm>
          <a:prstGeom prst="line">
            <a:avLst/>
          </a:prstGeom>
          <a:noFill/>
          <a:ln w="12700">
            <a:solidFill>
              <a:schemeClr val="tx1"/>
            </a:solidFill>
            <a:round/>
            <a:headEnd/>
            <a:tailEnd/>
          </a:ln>
        </p:spPr>
        <p:txBody>
          <a:bodyPr wrap="none" anchor="ctr"/>
          <a:lstStyle/>
          <a:p>
            <a:endParaRPr lang="zh-CN" altLang="en-US"/>
          </a:p>
        </p:txBody>
      </p:sp>
      <p:sp>
        <p:nvSpPr>
          <p:cNvPr id="2154" name="Line 67"/>
          <p:cNvSpPr>
            <a:spLocks noChangeShapeType="1"/>
          </p:cNvSpPr>
          <p:nvPr/>
        </p:nvSpPr>
        <p:spPr bwMode="auto">
          <a:xfrm>
            <a:off x="2546350" y="5094288"/>
            <a:ext cx="303212" cy="385763"/>
          </a:xfrm>
          <a:prstGeom prst="line">
            <a:avLst/>
          </a:prstGeom>
          <a:noFill/>
          <a:ln w="12700">
            <a:solidFill>
              <a:schemeClr val="tx1"/>
            </a:solidFill>
            <a:round/>
            <a:headEnd/>
            <a:tailEnd/>
          </a:ln>
        </p:spPr>
        <p:txBody>
          <a:bodyPr wrap="none" anchor="ctr"/>
          <a:lstStyle/>
          <a:p>
            <a:endParaRPr lang="zh-CN" altLang="en-US"/>
          </a:p>
        </p:txBody>
      </p:sp>
      <p:sp>
        <p:nvSpPr>
          <p:cNvPr id="2155" name="Line 68"/>
          <p:cNvSpPr>
            <a:spLocks noChangeShapeType="1"/>
          </p:cNvSpPr>
          <p:nvPr/>
        </p:nvSpPr>
        <p:spPr bwMode="auto">
          <a:xfrm flipH="1">
            <a:off x="3341688" y="4941888"/>
            <a:ext cx="430212" cy="541338"/>
          </a:xfrm>
          <a:prstGeom prst="line">
            <a:avLst/>
          </a:prstGeom>
          <a:noFill/>
          <a:ln w="12700">
            <a:solidFill>
              <a:schemeClr val="tx1"/>
            </a:solidFill>
            <a:round/>
            <a:headEnd/>
            <a:tailEnd/>
          </a:ln>
        </p:spPr>
        <p:txBody>
          <a:bodyPr wrap="none" anchor="ctr"/>
          <a:lstStyle/>
          <a:p>
            <a:endParaRPr lang="zh-CN" altLang="en-US"/>
          </a:p>
        </p:txBody>
      </p:sp>
      <p:grpSp>
        <p:nvGrpSpPr>
          <p:cNvPr id="2156" name="Group 72"/>
          <p:cNvGrpSpPr>
            <a:grpSpLocks/>
          </p:cNvGrpSpPr>
          <p:nvPr/>
        </p:nvGrpSpPr>
        <p:grpSpPr bwMode="auto">
          <a:xfrm>
            <a:off x="2530475" y="5921375"/>
            <a:ext cx="406400" cy="427038"/>
            <a:chOff x="2870" y="1518"/>
            <a:chExt cx="292" cy="320"/>
          </a:xfrm>
        </p:grpSpPr>
        <p:graphicFrame>
          <p:nvGraphicFramePr>
            <p:cNvPr id="2068" name="Object 7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662" name="Clip" r:id="rId9" imgW="819000" imgH="847800" progId="">
                    <p:embed/>
                  </p:oleObj>
                </mc:Choice>
                <mc:Fallback>
                  <p:oleObj name="Clip" r:id="rId9" imgW="819000" imgH="847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9" name="Object 7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663" name="Clip" r:id="rId11" imgW="1266840" imgH="1200240" progId="">
                    <p:embed/>
                  </p:oleObj>
                </mc:Choice>
                <mc:Fallback>
                  <p:oleObj name="Clip" r:id="rId11" imgW="1266840" imgH="12002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57" name="Group 75"/>
          <p:cNvGrpSpPr>
            <a:grpSpLocks/>
          </p:cNvGrpSpPr>
          <p:nvPr/>
        </p:nvGrpSpPr>
        <p:grpSpPr bwMode="auto">
          <a:xfrm>
            <a:off x="3308350" y="5953125"/>
            <a:ext cx="406400" cy="427038"/>
            <a:chOff x="2870" y="1518"/>
            <a:chExt cx="292" cy="320"/>
          </a:xfrm>
        </p:grpSpPr>
        <p:graphicFrame>
          <p:nvGraphicFramePr>
            <p:cNvPr id="2066" name="Object 7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664" name="Clip" r:id="rId13" imgW="819000" imgH="847800" progId="">
                    <p:embed/>
                  </p:oleObj>
                </mc:Choice>
                <mc:Fallback>
                  <p:oleObj name="Clip" r:id="rId13" imgW="819000" imgH="847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7" name="Object 7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665" name="Clip" r:id="rId14" imgW="1266840" imgH="1200240" progId="">
                    <p:embed/>
                  </p:oleObj>
                </mc:Choice>
                <mc:Fallback>
                  <p:oleObj name="Clip" r:id="rId14" imgW="1266840" imgH="12002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58" name="Group 78"/>
          <p:cNvGrpSpPr>
            <a:grpSpLocks/>
          </p:cNvGrpSpPr>
          <p:nvPr/>
        </p:nvGrpSpPr>
        <p:grpSpPr bwMode="auto">
          <a:xfrm>
            <a:off x="2894013" y="5668963"/>
            <a:ext cx="379412" cy="376238"/>
            <a:chOff x="4733" y="2082"/>
            <a:chExt cx="272" cy="282"/>
          </a:xfrm>
        </p:grpSpPr>
        <p:graphicFrame>
          <p:nvGraphicFramePr>
            <p:cNvPr id="2065" name="Object 79"/>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125666" name="Clip" r:id="rId15" imgW="819000" imgH="847800" progId="">
                    <p:embed/>
                  </p:oleObj>
                </mc:Choice>
                <mc:Fallback>
                  <p:oleObj name="Clip" r:id="rId15" imgW="819000" imgH="847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8" name="Rectangle 80"/>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zh-CN" altLang="en-US"/>
            </a:p>
          </p:txBody>
        </p:sp>
      </p:grpSp>
      <p:sp>
        <p:nvSpPr>
          <p:cNvPr id="2159" name="Line 81"/>
          <p:cNvSpPr>
            <a:spLocks noChangeShapeType="1"/>
          </p:cNvSpPr>
          <p:nvPr/>
        </p:nvSpPr>
        <p:spPr bwMode="auto">
          <a:xfrm>
            <a:off x="3200400" y="5572125"/>
            <a:ext cx="0" cy="228600"/>
          </a:xfrm>
          <a:prstGeom prst="line">
            <a:avLst/>
          </a:prstGeom>
          <a:noFill/>
          <a:ln w="12700">
            <a:solidFill>
              <a:schemeClr val="tx1"/>
            </a:solidFill>
            <a:round/>
            <a:headEnd/>
            <a:tailEnd/>
          </a:ln>
        </p:spPr>
        <p:txBody>
          <a:bodyPr wrap="none" anchor="ctr"/>
          <a:lstStyle/>
          <a:p>
            <a:endParaRPr lang="zh-CN" altLang="en-US"/>
          </a:p>
        </p:txBody>
      </p:sp>
      <p:grpSp>
        <p:nvGrpSpPr>
          <p:cNvPr id="2160" name="Group 82"/>
          <p:cNvGrpSpPr>
            <a:grpSpLocks/>
          </p:cNvGrpSpPr>
          <p:nvPr/>
        </p:nvGrpSpPr>
        <p:grpSpPr bwMode="auto">
          <a:xfrm>
            <a:off x="6005513" y="5876925"/>
            <a:ext cx="207962" cy="409575"/>
            <a:chOff x="4180" y="783"/>
            <a:chExt cx="150" cy="307"/>
          </a:xfrm>
        </p:grpSpPr>
        <p:sp>
          <p:nvSpPr>
            <p:cNvPr id="2310" name="AutoShape 8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311" name="Rectangle 8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312" name="Rectangle 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313" name="AutoShape 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314" name="Line 8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315" name="Line 8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316" name="Rectangle 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317" name="Rectangle 9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2161" name="Group 91"/>
          <p:cNvGrpSpPr>
            <a:grpSpLocks/>
          </p:cNvGrpSpPr>
          <p:nvPr/>
        </p:nvGrpSpPr>
        <p:grpSpPr bwMode="auto">
          <a:xfrm>
            <a:off x="3908425" y="5440363"/>
            <a:ext cx="207962" cy="409575"/>
            <a:chOff x="4180" y="783"/>
            <a:chExt cx="150" cy="307"/>
          </a:xfrm>
        </p:grpSpPr>
        <p:sp>
          <p:nvSpPr>
            <p:cNvPr id="2302" name="AutoShape 9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303" name="Rectangle 9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304" name="Rectangle 9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305" name="AutoShape 9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306" name="Line 9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307" name="Line 9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308" name="Rectangle 9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309" name="Rectangle 9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sp>
        <p:nvSpPr>
          <p:cNvPr id="2162" name="Line 100"/>
          <p:cNvSpPr>
            <a:spLocks noChangeShapeType="1"/>
          </p:cNvSpPr>
          <p:nvPr/>
        </p:nvSpPr>
        <p:spPr bwMode="auto">
          <a:xfrm rot="16200000">
            <a:off x="3511550" y="5270500"/>
            <a:ext cx="733425" cy="76200"/>
          </a:xfrm>
          <a:prstGeom prst="line">
            <a:avLst/>
          </a:prstGeom>
          <a:noFill/>
          <a:ln w="12700">
            <a:solidFill>
              <a:schemeClr val="tx1"/>
            </a:solidFill>
            <a:round/>
            <a:headEnd/>
            <a:tailEnd/>
          </a:ln>
        </p:spPr>
        <p:txBody>
          <a:bodyPr wrap="none" anchor="ctr"/>
          <a:lstStyle/>
          <a:p>
            <a:endParaRPr lang="zh-CN" altLang="en-US"/>
          </a:p>
        </p:txBody>
      </p:sp>
      <p:sp>
        <p:nvSpPr>
          <p:cNvPr id="2163" name="Line 101"/>
          <p:cNvSpPr>
            <a:spLocks noChangeShapeType="1"/>
          </p:cNvSpPr>
          <p:nvPr/>
        </p:nvSpPr>
        <p:spPr bwMode="auto">
          <a:xfrm rot="16200000">
            <a:off x="3889375" y="5621338"/>
            <a:ext cx="0" cy="103187"/>
          </a:xfrm>
          <a:prstGeom prst="line">
            <a:avLst/>
          </a:prstGeom>
          <a:noFill/>
          <a:ln w="12700">
            <a:solidFill>
              <a:schemeClr val="tx1"/>
            </a:solidFill>
            <a:round/>
            <a:headEnd/>
            <a:tailEnd/>
          </a:ln>
        </p:spPr>
        <p:txBody>
          <a:bodyPr wrap="none" anchor="ctr"/>
          <a:lstStyle/>
          <a:p>
            <a:endParaRPr lang="zh-CN" altLang="en-US"/>
          </a:p>
        </p:txBody>
      </p:sp>
      <p:sp>
        <p:nvSpPr>
          <p:cNvPr id="2164" name="Line 102"/>
          <p:cNvSpPr>
            <a:spLocks noChangeShapeType="1"/>
          </p:cNvSpPr>
          <p:nvPr/>
        </p:nvSpPr>
        <p:spPr bwMode="auto">
          <a:xfrm rot="5400000" flipV="1">
            <a:off x="5824538" y="5840413"/>
            <a:ext cx="215900" cy="288925"/>
          </a:xfrm>
          <a:prstGeom prst="line">
            <a:avLst/>
          </a:prstGeom>
          <a:noFill/>
          <a:ln w="12700">
            <a:solidFill>
              <a:schemeClr val="tx1"/>
            </a:solidFill>
            <a:round/>
            <a:headEnd/>
            <a:tailEnd/>
          </a:ln>
        </p:spPr>
        <p:txBody>
          <a:bodyPr wrap="none" anchor="ctr"/>
          <a:lstStyle/>
          <a:p>
            <a:endParaRPr lang="zh-CN" altLang="en-US"/>
          </a:p>
        </p:txBody>
      </p:sp>
      <p:sp>
        <p:nvSpPr>
          <p:cNvPr id="2165" name="Line 103"/>
          <p:cNvSpPr>
            <a:spLocks noChangeShapeType="1"/>
          </p:cNvSpPr>
          <p:nvPr/>
        </p:nvSpPr>
        <p:spPr bwMode="auto">
          <a:xfrm>
            <a:off x="6869113" y="4716463"/>
            <a:ext cx="1079500" cy="225425"/>
          </a:xfrm>
          <a:prstGeom prst="line">
            <a:avLst/>
          </a:prstGeom>
          <a:noFill/>
          <a:ln w="12700">
            <a:solidFill>
              <a:schemeClr val="tx1"/>
            </a:solidFill>
            <a:round/>
            <a:headEnd/>
            <a:tailEnd/>
          </a:ln>
        </p:spPr>
        <p:txBody>
          <a:bodyPr wrap="none" anchor="ctr"/>
          <a:lstStyle/>
          <a:p>
            <a:endParaRPr lang="zh-CN" altLang="en-US"/>
          </a:p>
        </p:txBody>
      </p:sp>
      <p:sp>
        <p:nvSpPr>
          <p:cNvPr id="2166" name="Line 104"/>
          <p:cNvSpPr>
            <a:spLocks noChangeShapeType="1"/>
          </p:cNvSpPr>
          <p:nvPr/>
        </p:nvSpPr>
        <p:spPr bwMode="auto">
          <a:xfrm flipV="1">
            <a:off x="6940550" y="4581525"/>
            <a:ext cx="504825" cy="71438"/>
          </a:xfrm>
          <a:prstGeom prst="line">
            <a:avLst/>
          </a:prstGeom>
          <a:noFill/>
          <a:ln w="12700">
            <a:solidFill>
              <a:schemeClr val="tx1"/>
            </a:solidFill>
            <a:round/>
            <a:headEnd/>
            <a:tailEnd/>
          </a:ln>
        </p:spPr>
        <p:txBody>
          <a:bodyPr wrap="none" anchor="ctr"/>
          <a:lstStyle/>
          <a:p>
            <a:endParaRPr lang="zh-CN" altLang="en-US"/>
          </a:p>
        </p:txBody>
      </p:sp>
      <p:sp>
        <p:nvSpPr>
          <p:cNvPr id="2167" name="Line 105"/>
          <p:cNvSpPr>
            <a:spLocks noChangeShapeType="1"/>
          </p:cNvSpPr>
          <p:nvPr/>
        </p:nvSpPr>
        <p:spPr bwMode="auto">
          <a:xfrm flipH="1">
            <a:off x="5989638" y="4724400"/>
            <a:ext cx="519112" cy="363538"/>
          </a:xfrm>
          <a:prstGeom prst="line">
            <a:avLst/>
          </a:prstGeom>
          <a:noFill/>
          <a:ln w="12700">
            <a:solidFill>
              <a:schemeClr val="tx1"/>
            </a:solidFill>
            <a:round/>
            <a:headEnd/>
            <a:tailEnd/>
          </a:ln>
        </p:spPr>
        <p:txBody>
          <a:bodyPr wrap="none" anchor="ctr"/>
          <a:lstStyle/>
          <a:p>
            <a:endParaRPr lang="zh-CN" altLang="en-US"/>
          </a:p>
        </p:txBody>
      </p:sp>
      <p:sp>
        <p:nvSpPr>
          <p:cNvPr id="2168" name="Line 106"/>
          <p:cNvSpPr>
            <a:spLocks noChangeShapeType="1"/>
          </p:cNvSpPr>
          <p:nvPr/>
        </p:nvSpPr>
        <p:spPr bwMode="auto">
          <a:xfrm>
            <a:off x="3268663" y="4795838"/>
            <a:ext cx="431800" cy="1588"/>
          </a:xfrm>
          <a:prstGeom prst="line">
            <a:avLst/>
          </a:prstGeom>
          <a:noFill/>
          <a:ln w="12700">
            <a:solidFill>
              <a:schemeClr val="tx1"/>
            </a:solidFill>
            <a:round/>
            <a:headEnd/>
            <a:tailEnd/>
          </a:ln>
        </p:spPr>
        <p:txBody>
          <a:bodyPr wrap="none" anchor="ctr"/>
          <a:lstStyle/>
          <a:p>
            <a:endParaRPr lang="zh-CN" altLang="en-US"/>
          </a:p>
        </p:txBody>
      </p:sp>
      <p:sp>
        <p:nvSpPr>
          <p:cNvPr id="2169" name="Line 107"/>
          <p:cNvSpPr>
            <a:spLocks noChangeShapeType="1"/>
          </p:cNvSpPr>
          <p:nvPr/>
        </p:nvSpPr>
        <p:spPr bwMode="auto">
          <a:xfrm flipV="1">
            <a:off x="2476500" y="4797425"/>
            <a:ext cx="431800" cy="215900"/>
          </a:xfrm>
          <a:prstGeom prst="line">
            <a:avLst/>
          </a:prstGeom>
          <a:noFill/>
          <a:ln w="12700">
            <a:solidFill>
              <a:schemeClr val="tx1"/>
            </a:solidFill>
            <a:round/>
            <a:headEnd/>
            <a:tailEnd/>
          </a:ln>
        </p:spPr>
        <p:txBody>
          <a:bodyPr wrap="none" anchor="ctr"/>
          <a:lstStyle/>
          <a:p>
            <a:endParaRPr lang="zh-CN" altLang="en-US"/>
          </a:p>
        </p:txBody>
      </p:sp>
      <p:sp>
        <p:nvSpPr>
          <p:cNvPr id="2170" name="Line 108"/>
          <p:cNvSpPr>
            <a:spLocks noChangeShapeType="1"/>
          </p:cNvSpPr>
          <p:nvPr/>
        </p:nvSpPr>
        <p:spPr bwMode="auto">
          <a:xfrm flipH="1">
            <a:off x="5705475" y="5295900"/>
            <a:ext cx="266700" cy="360363"/>
          </a:xfrm>
          <a:prstGeom prst="line">
            <a:avLst/>
          </a:prstGeom>
          <a:noFill/>
          <a:ln w="12700">
            <a:solidFill>
              <a:schemeClr val="tx1"/>
            </a:solidFill>
            <a:round/>
            <a:headEnd/>
            <a:tailEnd/>
          </a:ln>
        </p:spPr>
        <p:txBody>
          <a:bodyPr wrap="none" anchor="ctr"/>
          <a:lstStyle/>
          <a:p>
            <a:endParaRPr lang="zh-CN" altLang="en-US"/>
          </a:p>
        </p:txBody>
      </p:sp>
      <p:sp>
        <p:nvSpPr>
          <p:cNvPr id="2171" name="Line 110"/>
          <p:cNvSpPr>
            <a:spLocks noChangeShapeType="1"/>
          </p:cNvSpPr>
          <p:nvPr/>
        </p:nvSpPr>
        <p:spPr bwMode="auto">
          <a:xfrm flipH="1">
            <a:off x="7013575" y="5373688"/>
            <a:ext cx="134937" cy="503238"/>
          </a:xfrm>
          <a:prstGeom prst="line">
            <a:avLst/>
          </a:prstGeom>
          <a:noFill/>
          <a:ln w="12700">
            <a:solidFill>
              <a:schemeClr val="tx1"/>
            </a:solidFill>
            <a:round/>
            <a:headEnd/>
            <a:tailEnd/>
          </a:ln>
        </p:spPr>
        <p:txBody>
          <a:bodyPr wrap="none" anchor="ctr"/>
          <a:lstStyle/>
          <a:p>
            <a:endParaRPr lang="zh-CN" altLang="en-US"/>
          </a:p>
        </p:txBody>
      </p:sp>
      <p:sp>
        <p:nvSpPr>
          <p:cNvPr id="2172" name="Line 111"/>
          <p:cNvSpPr>
            <a:spLocks noChangeShapeType="1"/>
          </p:cNvSpPr>
          <p:nvPr/>
        </p:nvSpPr>
        <p:spPr bwMode="auto">
          <a:xfrm flipH="1">
            <a:off x="6183313" y="5229225"/>
            <a:ext cx="647700" cy="31750"/>
          </a:xfrm>
          <a:prstGeom prst="line">
            <a:avLst/>
          </a:prstGeom>
          <a:noFill/>
          <a:ln w="12700">
            <a:solidFill>
              <a:schemeClr val="tx1"/>
            </a:solidFill>
            <a:round/>
            <a:headEnd/>
            <a:tailEnd/>
          </a:ln>
        </p:spPr>
        <p:txBody>
          <a:bodyPr wrap="none" anchor="ctr"/>
          <a:lstStyle/>
          <a:p>
            <a:endParaRPr lang="zh-CN" altLang="en-US"/>
          </a:p>
        </p:txBody>
      </p:sp>
      <p:grpSp>
        <p:nvGrpSpPr>
          <p:cNvPr id="2173" name="Group 126"/>
          <p:cNvGrpSpPr>
            <a:grpSpLocks/>
          </p:cNvGrpSpPr>
          <p:nvPr/>
        </p:nvGrpSpPr>
        <p:grpSpPr bwMode="auto">
          <a:xfrm>
            <a:off x="6831013" y="5157788"/>
            <a:ext cx="501650" cy="233363"/>
            <a:chOff x="3600" y="219"/>
            <a:chExt cx="360" cy="175"/>
          </a:xfrm>
        </p:grpSpPr>
        <p:sp>
          <p:nvSpPr>
            <p:cNvPr id="2289" name="Oval 12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90" name="Line 12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91" name="Line 12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92" name="Rectangle 13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93" name="Oval 13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94" name="Group 132"/>
            <p:cNvGrpSpPr>
              <a:grpSpLocks/>
            </p:cNvGrpSpPr>
            <p:nvPr/>
          </p:nvGrpSpPr>
          <p:grpSpPr bwMode="auto">
            <a:xfrm>
              <a:off x="3686" y="244"/>
              <a:ext cx="177" cy="66"/>
              <a:chOff x="2848" y="848"/>
              <a:chExt cx="140" cy="98"/>
            </a:xfrm>
          </p:grpSpPr>
          <p:sp>
            <p:nvSpPr>
              <p:cNvPr id="2299" name="Line 1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300" name="Line 1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301" name="Line 1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95" name="Group 136"/>
            <p:cNvGrpSpPr>
              <a:grpSpLocks/>
            </p:cNvGrpSpPr>
            <p:nvPr/>
          </p:nvGrpSpPr>
          <p:grpSpPr bwMode="auto">
            <a:xfrm flipV="1">
              <a:off x="3686" y="243"/>
              <a:ext cx="177" cy="66"/>
              <a:chOff x="2848" y="848"/>
              <a:chExt cx="140" cy="98"/>
            </a:xfrm>
          </p:grpSpPr>
          <p:sp>
            <p:nvSpPr>
              <p:cNvPr id="2296" name="Line 13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97" name="Line 13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98" name="Line 13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4" name="Group 140"/>
          <p:cNvGrpSpPr>
            <a:grpSpLocks/>
          </p:cNvGrpSpPr>
          <p:nvPr/>
        </p:nvGrpSpPr>
        <p:grpSpPr bwMode="auto">
          <a:xfrm>
            <a:off x="2836863" y="4652963"/>
            <a:ext cx="501650" cy="233363"/>
            <a:chOff x="3600" y="219"/>
            <a:chExt cx="360" cy="175"/>
          </a:xfrm>
        </p:grpSpPr>
        <p:sp>
          <p:nvSpPr>
            <p:cNvPr id="2276" name="Oval 14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77" name="Line 14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78" name="Line 14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79" name="Rectangle 14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80" name="Oval 14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81" name="Group 146"/>
            <p:cNvGrpSpPr>
              <a:grpSpLocks/>
            </p:cNvGrpSpPr>
            <p:nvPr/>
          </p:nvGrpSpPr>
          <p:grpSpPr bwMode="auto">
            <a:xfrm>
              <a:off x="3686" y="244"/>
              <a:ext cx="177" cy="66"/>
              <a:chOff x="2848" y="848"/>
              <a:chExt cx="140" cy="98"/>
            </a:xfrm>
          </p:grpSpPr>
          <p:sp>
            <p:nvSpPr>
              <p:cNvPr id="2286" name="Line 14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87" name="Line 14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88" name="Line 14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82" name="Group 150"/>
            <p:cNvGrpSpPr>
              <a:grpSpLocks/>
            </p:cNvGrpSpPr>
            <p:nvPr/>
          </p:nvGrpSpPr>
          <p:grpSpPr bwMode="auto">
            <a:xfrm flipV="1">
              <a:off x="3686" y="243"/>
              <a:ext cx="177" cy="66"/>
              <a:chOff x="2848" y="848"/>
              <a:chExt cx="140" cy="98"/>
            </a:xfrm>
          </p:grpSpPr>
          <p:sp>
            <p:nvSpPr>
              <p:cNvPr id="2283" name="Line 15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84" name="Line 15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85" name="Line 15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5" name="Group 154"/>
          <p:cNvGrpSpPr>
            <a:grpSpLocks/>
          </p:cNvGrpSpPr>
          <p:nvPr/>
        </p:nvGrpSpPr>
        <p:grpSpPr bwMode="auto">
          <a:xfrm>
            <a:off x="6470650" y="4508500"/>
            <a:ext cx="500062" cy="233363"/>
            <a:chOff x="3600" y="219"/>
            <a:chExt cx="360" cy="175"/>
          </a:xfrm>
        </p:grpSpPr>
        <p:sp>
          <p:nvSpPr>
            <p:cNvPr id="2263" name="Oval 15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64" name="Line 15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65" name="Line 15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66" name="Rectangle 15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67" name="Oval 15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68" name="Group 160"/>
            <p:cNvGrpSpPr>
              <a:grpSpLocks/>
            </p:cNvGrpSpPr>
            <p:nvPr/>
          </p:nvGrpSpPr>
          <p:grpSpPr bwMode="auto">
            <a:xfrm>
              <a:off x="3686" y="244"/>
              <a:ext cx="177" cy="66"/>
              <a:chOff x="2848" y="848"/>
              <a:chExt cx="140" cy="98"/>
            </a:xfrm>
          </p:grpSpPr>
          <p:sp>
            <p:nvSpPr>
              <p:cNvPr id="2273" name="Line 16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74" name="Line 16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75" name="Line 16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69" name="Group 164"/>
            <p:cNvGrpSpPr>
              <a:grpSpLocks/>
            </p:cNvGrpSpPr>
            <p:nvPr/>
          </p:nvGrpSpPr>
          <p:grpSpPr bwMode="auto">
            <a:xfrm flipV="1">
              <a:off x="3686" y="243"/>
              <a:ext cx="177" cy="66"/>
              <a:chOff x="2848" y="848"/>
              <a:chExt cx="140" cy="98"/>
            </a:xfrm>
          </p:grpSpPr>
          <p:sp>
            <p:nvSpPr>
              <p:cNvPr id="2270" name="Line 16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71" name="Line 16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72" name="Line 16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6" name="Group 168"/>
          <p:cNvGrpSpPr>
            <a:grpSpLocks/>
          </p:cNvGrpSpPr>
          <p:nvPr/>
        </p:nvGrpSpPr>
        <p:grpSpPr bwMode="auto">
          <a:xfrm>
            <a:off x="5762625" y="5059363"/>
            <a:ext cx="501650" cy="233363"/>
            <a:chOff x="3600" y="219"/>
            <a:chExt cx="360" cy="175"/>
          </a:xfrm>
        </p:grpSpPr>
        <p:sp>
          <p:nvSpPr>
            <p:cNvPr id="2250" name="Oval 16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51" name="Line 17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52" name="Line 17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53" name="Rectangle 17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54" name="Oval 17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55" name="Group 174"/>
            <p:cNvGrpSpPr>
              <a:grpSpLocks/>
            </p:cNvGrpSpPr>
            <p:nvPr/>
          </p:nvGrpSpPr>
          <p:grpSpPr bwMode="auto">
            <a:xfrm>
              <a:off x="3686" y="244"/>
              <a:ext cx="177" cy="66"/>
              <a:chOff x="2848" y="848"/>
              <a:chExt cx="140" cy="98"/>
            </a:xfrm>
          </p:grpSpPr>
          <p:sp>
            <p:nvSpPr>
              <p:cNvPr id="2260" name="Line 17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61" name="Line 17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62" name="Line 17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56" name="Group 178"/>
            <p:cNvGrpSpPr>
              <a:grpSpLocks/>
            </p:cNvGrpSpPr>
            <p:nvPr/>
          </p:nvGrpSpPr>
          <p:grpSpPr bwMode="auto">
            <a:xfrm flipV="1">
              <a:off x="3686" y="243"/>
              <a:ext cx="177" cy="66"/>
              <a:chOff x="2848" y="848"/>
              <a:chExt cx="140" cy="98"/>
            </a:xfrm>
          </p:grpSpPr>
          <p:sp>
            <p:nvSpPr>
              <p:cNvPr id="2257" name="Line 17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58" name="Line 18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59" name="Line 18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7" name="Group 182"/>
          <p:cNvGrpSpPr>
            <a:grpSpLocks/>
          </p:cNvGrpSpPr>
          <p:nvPr/>
        </p:nvGrpSpPr>
        <p:grpSpPr bwMode="auto">
          <a:xfrm>
            <a:off x="5429250" y="5643563"/>
            <a:ext cx="501650" cy="234950"/>
            <a:chOff x="3600" y="219"/>
            <a:chExt cx="360" cy="175"/>
          </a:xfrm>
        </p:grpSpPr>
        <p:sp>
          <p:nvSpPr>
            <p:cNvPr id="2237" name="Oval 18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38" name="Line 18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39" name="Line 18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40" name="Rectangle 18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41" name="Oval 18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42" name="Group 188"/>
            <p:cNvGrpSpPr>
              <a:grpSpLocks/>
            </p:cNvGrpSpPr>
            <p:nvPr/>
          </p:nvGrpSpPr>
          <p:grpSpPr bwMode="auto">
            <a:xfrm>
              <a:off x="3686" y="244"/>
              <a:ext cx="177" cy="66"/>
              <a:chOff x="2848" y="848"/>
              <a:chExt cx="140" cy="98"/>
            </a:xfrm>
          </p:grpSpPr>
          <p:sp>
            <p:nvSpPr>
              <p:cNvPr id="2247" name="Line 18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48" name="Line 19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49" name="Line 19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43" name="Group 192"/>
            <p:cNvGrpSpPr>
              <a:grpSpLocks/>
            </p:cNvGrpSpPr>
            <p:nvPr/>
          </p:nvGrpSpPr>
          <p:grpSpPr bwMode="auto">
            <a:xfrm flipV="1">
              <a:off x="3686" y="243"/>
              <a:ext cx="177" cy="66"/>
              <a:chOff x="2848" y="848"/>
              <a:chExt cx="140" cy="98"/>
            </a:xfrm>
          </p:grpSpPr>
          <p:sp>
            <p:nvSpPr>
              <p:cNvPr id="2244" name="Line 19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45" name="Line 19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46" name="Line 19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8" name="Group 196"/>
          <p:cNvGrpSpPr>
            <a:grpSpLocks/>
          </p:cNvGrpSpPr>
          <p:nvPr/>
        </p:nvGrpSpPr>
        <p:grpSpPr bwMode="auto">
          <a:xfrm>
            <a:off x="2841625" y="5340350"/>
            <a:ext cx="500062" cy="233363"/>
            <a:chOff x="3600" y="219"/>
            <a:chExt cx="360" cy="175"/>
          </a:xfrm>
        </p:grpSpPr>
        <p:sp>
          <p:nvSpPr>
            <p:cNvPr id="2224" name="Oval 19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25" name="Line 19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26" name="Line 19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27" name="Rectangle 20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28" name="Oval 20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29" name="Group 202"/>
            <p:cNvGrpSpPr>
              <a:grpSpLocks/>
            </p:cNvGrpSpPr>
            <p:nvPr/>
          </p:nvGrpSpPr>
          <p:grpSpPr bwMode="auto">
            <a:xfrm>
              <a:off x="3686" y="244"/>
              <a:ext cx="177" cy="66"/>
              <a:chOff x="2848" y="848"/>
              <a:chExt cx="140" cy="98"/>
            </a:xfrm>
          </p:grpSpPr>
          <p:sp>
            <p:nvSpPr>
              <p:cNvPr id="2234" name="Line 20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35" name="Line 20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36" name="Line 20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30" name="Group 206"/>
            <p:cNvGrpSpPr>
              <a:grpSpLocks/>
            </p:cNvGrpSpPr>
            <p:nvPr/>
          </p:nvGrpSpPr>
          <p:grpSpPr bwMode="auto">
            <a:xfrm flipV="1">
              <a:off x="3686" y="243"/>
              <a:ext cx="177" cy="66"/>
              <a:chOff x="2848" y="848"/>
              <a:chExt cx="140" cy="98"/>
            </a:xfrm>
          </p:grpSpPr>
          <p:sp>
            <p:nvSpPr>
              <p:cNvPr id="2231" name="Line 20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32" name="Line 20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33" name="Line 20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9" name="Group 210"/>
          <p:cNvGrpSpPr>
            <a:grpSpLocks/>
          </p:cNvGrpSpPr>
          <p:nvPr/>
        </p:nvGrpSpPr>
        <p:grpSpPr bwMode="auto">
          <a:xfrm>
            <a:off x="2038350" y="4964113"/>
            <a:ext cx="501650" cy="233363"/>
            <a:chOff x="3600" y="219"/>
            <a:chExt cx="360" cy="175"/>
          </a:xfrm>
        </p:grpSpPr>
        <p:sp>
          <p:nvSpPr>
            <p:cNvPr id="2211" name="Oval 21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12" name="Line 21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13" name="Line 21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14" name="Rectangle 21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15" name="Oval 2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16" name="Group 216"/>
            <p:cNvGrpSpPr>
              <a:grpSpLocks/>
            </p:cNvGrpSpPr>
            <p:nvPr/>
          </p:nvGrpSpPr>
          <p:grpSpPr bwMode="auto">
            <a:xfrm>
              <a:off x="3686" y="244"/>
              <a:ext cx="177" cy="66"/>
              <a:chOff x="2848" y="848"/>
              <a:chExt cx="140" cy="98"/>
            </a:xfrm>
          </p:grpSpPr>
          <p:sp>
            <p:nvSpPr>
              <p:cNvPr id="2221" name="Line 2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22" name="Line 2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23" name="Line 2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17" name="Group 220"/>
            <p:cNvGrpSpPr>
              <a:grpSpLocks/>
            </p:cNvGrpSpPr>
            <p:nvPr/>
          </p:nvGrpSpPr>
          <p:grpSpPr bwMode="auto">
            <a:xfrm flipV="1">
              <a:off x="3686" y="243"/>
              <a:ext cx="177" cy="66"/>
              <a:chOff x="2848" y="848"/>
              <a:chExt cx="140" cy="98"/>
            </a:xfrm>
          </p:grpSpPr>
          <p:sp>
            <p:nvSpPr>
              <p:cNvPr id="2218" name="Line 2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19" name="Line 2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20" name="Line 2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sp>
        <p:nvSpPr>
          <p:cNvPr id="2180" name="Line 224"/>
          <p:cNvSpPr>
            <a:spLocks noChangeShapeType="1"/>
          </p:cNvSpPr>
          <p:nvPr/>
        </p:nvSpPr>
        <p:spPr bwMode="auto">
          <a:xfrm flipV="1">
            <a:off x="2293938" y="5176838"/>
            <a:ext cx="1587" cy="249238"/>
          </a:xfrm>
          <a:prstGeom prst="line">
            <a:avLst/>
          </a:prstGeom>
          <a:noFill/>
          <a:ln w="12700">
            <a:solidFill>
              <a:schemeClr val="tx1"/>
            </a:solidFill>
            <a:round/>
            <a:headEnd/>
            <a:tailEnd/>
          </a:ln>
        </p:spPr>
        <p:txBody>
          <a:bodyPr wrap="none" anchor="ctr"/>
          <a:lstStyle/>
          <a:p>
            <a:endParaRPr lang="zh-CN" altLang="en-US"/>
          </a:p>
        </p:txBody>
      </p:sp>
      <p:sp>
        <p:nvSpPr>
          <p:cNvPr id="2181" name="Oval 227"/>
          <p:cNvSpPr>
            <a:spLocks noChangeArrowheads="1"/>
          </p:cNvSpPr>
          <p:nvPr/>
        </p:nvSpPr>
        <p:spPr bwMode="auto">
          <a:xfrm>
            <a:off x="3844925" y="4076700"/>
            <a:ext cx="2232025" cy="1008063"/>
          </a:xfrm>
          <a:prstGeom prst="ellipse">
            <a:avLst/>
          </a:prstGeom>
          <a:solidFill>
            <a:schemeClr val="accent1"/>
          </a:solidFill>
          <a:ln w="9525">
            <a:solidFill>
              <a:schemeClr val="tx1"/>
            </a:solidFill>
            <a:round/>
            <a:headEnd/>
            <a:tailEnd/>
          </a:ln>
        </p:spPr>
        <p:txBody>
          <a:bodyPr wrap="none" anchor="ctr"/>
          <a:lstStyle/>
          <a:p>
            <a:endParaRPr lang="zh-CN" altLang="en-US"/>
          </a:p>
        </p:txBody>
      </p:sp>
      <p:grpSp>
        <p:nvGrpSpPr>
          <p:cNvPr id="2182" name="Group 228"/>
          <p:cNvGrpSpPr>
            <a:grpSpLocks/>
          </p:cNvGrpSpPr>
          <p:nvPr/>
        </p:nvGrpSpPr>
        <p:grpSpPr bwMode="auto">
          <a:xfrm>
            <a:off x="5788025" y="4292600"/>
            <a:ext cx="501650" cy="233363"/>
            <a:chOff x="3600" y="219"/>
            <a:chExt cx="360" cy="175"/>
          </a:xfrm>
        </p:grpSpPr>
        <p:sp>
          <p:nvSpPr>
            <p:cNvPr id="2198" name="Oval 22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99" name="Line 23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00" name="Line 23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01" name="Rectangle 23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02" name="Oval 23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03" name="Group 234"/>
            <p:cNvGrpSpPr>
              <a:grpSpLocks/>
            </p:cNvGrpSpPr>
            <p:nvPr/>
          </p:nvGrpSpPr>
          <p:grpSpPr bwMode="auto">
            <a:xfrm>
              <a:off x="3686" y="244"/>
              <a:ext cx="177" cy="66"/>
              <a:chOff x="2848" y="848"/>
              <a:chExt cx="140" cy="98"/>
            </a:xfrm>
          </p:grpSpPr>
          <p:sp>
            <p:nvSpPr>
              <p:cNvPr id="2208" name="Line 23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09" name="Line 23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10" name="Line 23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04" name="Group 238"/>
            <p:cNvGrpSpPr>
              <a:grpSpLocks/>
            </p:cNvGrpSpPr>
            <p:nvPr/>
          </p:nvGrpSpPr>
          <p:grpSpPr bwMode="auto">
            <a:xfrm flipV="1">
              <a:off x="3686" y="243"/>
              <a:ext cx="177" cy="66"/>
              <a:chOff x="2848" y="848"/>
              <a:chExt cx="140" cy="98"/>
            </a:xfrm>
          </p:grpSpPr>
          <p:sp>
            <p:nvSpPr>
              <p:cNvPr id="2205" name="Line 23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06" name="Line 24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07" name="Line 24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83" name="Group 242"/>
          <p:cNvGrpSpPr>
            <a:grpSpLocks/>
          </p:cNvGrpSpPr>
          <p:nvPr/>
        </p:nvGrpSpPr>
        <p:grpSpPr bwMode="auto">
          <a:xfrm>
            <a:off x="3700463" y="4724400"/>
            <a:ext cx="501650" cy="233363"/>
            <a:chOff x="3600" y="219"/>
            <a:chExt cx="360" cy="175"/>
          </a:xfrm>
        </p:grpSpPr>
        <p:sp>
          <p:nvSpPr>
            <p:cNvPr id="2185" name="Oval 24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86" name="Line 24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87" name="Line 24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88" name="Rectangle 24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189" name="Oval 24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90" name="Group 248"/>
            <p:cNvGrpSpPr>
              <a:grpSpLocks/>
            </p:cNvGrpSpPr>
            <p:nvPr/>
          </p:nvGrpSpPr>
          <p:grpSpPr bwMode="auto">
            <a:xfrm>
              <a:off x="3686" y="244"/>
              <a:ext cx="177" cy="66"/>
              <a:chOff x="2848" y="848"/>
              <a:chExt cx="140" cy="98"/>
            </a:xfrm>
          </p:grpSpPr>
          <p:sp>
            <p:nvSpPr>
              <p:cNvPr id="2195" name="Line 24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96" name="Line 25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97" name="Line 25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91" name="Group 252"/>
            <p:cNvGrpSpPr>
              <a:grpSpLocks/>
            </p:cNvGrpSpPr>
            <p:nvPr/>
          </p:nvGrpSpPr>
          <p:grpSpPr bwMode="auto">
            <a:xfrm flipV="1">
              <a:off x="3686" y="243"/>
              <a:ext cx="177" cy="66"/>
              <a:chOff x="2848" y="848"/>
              <a:chExt cx="140" cy="98"/>
            </a:xfrm>
          </p:grpSpPr>
          <p:sp>
            <p:nvSpPr>
              <p:cNvPr id="2192" name="Line 25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93" name="Line 25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94" name="Line 25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sp>
        <p:nvSpPr>
          <p:cNvPr id="2184" name="Text Box 257"/>
          <p:cNvSpPr txBox="1">
            <a:spLocks noChangeArrowheads="1"/>
          </p:cNvSpPr>
          <p:nvPr/>
        </p:nvSpPr>
        <p:spPr bwMode="auto">
          <a:xfrm>
            <a:off x="4348163" y="4292600"/>
            <a:ext cx="1439862" cy="677108"/>
          </a:xfrm>
          <a:prstGeom prst="rect">
            <a:avLst/>
          </a:prstGeom>
          <a:noFill/>
          <a:ln w="9525">
            <a:noFill/>
            <a:miter lim="800000"/>
            <a:headEnd/>
            <a:tailEnd/>
          </a:ln>
        </p:spPr>
        <p:txBody>
          <a:bodyPr>
            <a:spAutoFit/>
          </a:bodyPr>
          <a:lstStyle/>
          <a:p>
            <a:pPr>
              <a:spcBef>
                <a:spcPct val="50000"/>
              </a:spcBef>
            </a:pPr>
            <a:r>
              <a:rPr lang="en-US" altLang="zh-CN" sz="2000" dirty="0"/>
              <a:t>Internet</a:t>
            </a:r>
          </a:p>
          <a:p>
            <a:pPr>
              <a:spcBef>
                <a:spcPct val="50000"/>
              </a:spcBef>
            </a:pPr>
            <a:r>
              <a:rPr lang="zh-CN" altLang="en-US" dirty="0"/>
              <a:t>     广域网</a:t>
            </a:r>
            <a:endParaRPr lang="en-US" altLang="zh-CN" dirty="0"/>
          </a:p>
        </p:txBody>
      </p:sp>
      <p:grpSp>
        <p:nvGrpSpPr>
          <p:cNvPr id="2082" name="Group 270"/>
          <p:cNvGrpSpPr>
            <a:grpSpLocks/>
          </p:cNvGrpSpPr>
          <p:nvPr/>
        </p:nvGrpSpPr>
        <p:grpSpPr bwMode="auto">
          <a:xfrm>
            <a:off x="7262813" y="1628775"/>
            <a:ext cx="209550" cy="395288"/>
            <a:chOff x="4180" y="783"/>
            <a:chExt cx="150" cy="307"/>
          </a:xfrm>
        </p:grpSpPr>
        <p:sp>
          <p:nvSpPr>
            <p:cNvPr id="2127" name="AutoShape 27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128" name="Rectangle 27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129" name="Rectangle 27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130" name="AutoShape 27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131" name="Line 27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132" name="Line 27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133" name="Rectangle 27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134" name="Rectangle 27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2083" name="Group 282"/>
          <p:cNvGrpSpPr>
            <a:grpSpLocks/>
          </p:cNvGrpSpPr>
          <p:nvPr/>
        </p:nvGrpSpPr>
        <p:grpSpPr bwMode="auto">
          <a:xfrm>
            <a:off x="6724650" y="3213100"/>
            <a:ext cx="209550" cy="395288"/>
            <a:chOff x="4180" y="783"/>
            <a:chExt cx="150" cy="307"/>
          </a:xfrm>
        </p:grpSpPr>
        <p:sp>
          <p:nvSpPr>
            <p:cNvPr id="2119" name="AutoShape 28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120" name="Rectangle 28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121" name="Rectangle 2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122" name="AutoShape 2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123" name="Line 28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124" name="Line 28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125" name="Rectangle 2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126" name="Rectangle 29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2084" name="Group 291"/>
          <p:cNvGrpSpPr>
            <a:grpSpLocks/>
          </p:cNvGrpSpPr>
          <p:nvPr/>
        </p:nvGrpSpPr>
        <p:grpSpPr bwMode="auto">
          <a:xfrm>
            <a:off x="1320800" y="1808163"/>
            <a:ext cx="479425" cy="925512"/>
            <a:chOff x="3314" y="1248"/>
            <a:chExt cx="344" cy="694"/>
          </a:xfrm>
        </p:grpSpPr>
        <p:graphicFrame>
          <p:nvGraphicFramePr>
            <p:cNvPr id="2057" name="Object 292"/>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125667" name="Clip" r:id="rId16" imgW="1305000" imgH="1085760" progId="">
                    <p:embed/>
                  </p:oleObj>
                </mc:Choice>
                <mc:Fallback>
                  <p:oleObj name="Clip" r:id="rId16" imgW="1305000" imgH="1085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2" name="Line 293"/>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zh-CN" altLang="en-US"/>
            </a:p>
          </p:txBody>
        </p:sp>
        <p:graphicFrame>
          <p:nvGraphicFramePr>
            <p:cNvPr id="2058" name="Object 294"/>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125668" name="Clip" r:id="rId17" imgW="1305000" imgH="1085760" progId="">
                    <p:embed/>
                  </p:oleObj>
                </mc:Choice>
                <mc:Fallback>
                  <p:oleObj name="Clip" r:id="rId17" imgW="1305000" imgH="1085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3" name="Line 295"/>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zh-CN" altLang="en-US"/>
            </a:p>
          </p:txBody>
        </p:sp>
        <p:grpSp>
          <p:nvGrpSpPr>
            <p:cNvPr id="2114" name="Group 296"/>
            <p:cNvGrpSpPr>
              <a:grpSpLocks/>
            </p:cNvGrpSpPr>
            <p:nvPr/>
          </p:nvGrpSpPr>
          <p:grpSpPr bwMode="auto">
            <a:xfrm>
              <a:off x="3404" y="1504"/>
              <a:ext cx="51" cy="167"/>
              <a:chOff x="3842" y="406"/>
              <a:chExt cx="51" cy="167"/>
            </a:xfrm>
          </p:grpSpPr>
          <p:sp>
            <p:nvSpPr>
              <p:cNvPr id="2116" name="Oval 29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zh-CN" altLang="en-US"/>
              </a:p>
            </p:txBody>
          </p:sp>
          <p:sp>
            <p:nvSpPr>
              <p:cNvPr id="2117" name="Oval 29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zh-CN" altLang="en-US"/>
              </a:p>
            </p:txBody>
          </p:sp>
          <p:sp>
            <p:nvSpPr>
              <p:cNvPr id="2118" name="Oval 29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zh-CN" altLang="en-US"/>
              </a:p>
            </p:txBody>
          </p:sp>
        </p:grpSp>
        <p:sp>
          <p:nvSpPr>
            <p:cNvPr id="2115" name="Line 300"/>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zh-CN" altLang="en-US"/>
            </a:p>
          </p:txBody>
        </p:sp>
      </p:grpSp>
      <p:graphicFrame>
        <p:nvGraphicFramePr>
          <p:cNvPr id="2050" name="Object 301"/>
          <p:cNvGraphicFramePr>
            <a:graphicFrameLocks noChangeAspect="1"/>
          </p:cNvGraphicFramePr>
          <p:nvPr/>
        </p:nvGraphicFramePr>
        <p:xfrm>
          <a:off x="2189163" y="2817813"/>
          <a:ext cx="417512" cy="331787"/>
        </p:xfrm>
        <a:graphic>
          <a:graphicData uri="http://schemas.openxmlformats.org/presentationml/2006/ole">
            <mc:AlternateContent xmlns:mc="http://schemas.openxmlformats.org/markup-compatibility/2006">
              <mc:Choice xmlns:v="urn:schemas-microsoft-com:vml" Requires="v">
                <p:oleObj spid="_x0000_s125669" name="Clip" r:id="rId18" imgW="1305000" imgH="1085760" progId="">
                  <p:embed/>
                </p:oleObj>
              </mc:Choice>
              <mc:Fallback>
                <p:oleObj name="Clip" r:id="rId18" imgW="1305000" imgH="1085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163" y="2817813"/>
                        <a:ext cx="417512"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02"/>
          <p:cNvGraphicFramePr>
            <a:graphicFrameLocks noChangeAspect="1"/>
          </p:cNvGraphicFramePr>
          <p:nvPr/>
        </p:nvGraphicFramePr>
        <p:xfrm>
          <a:off x="1574800" y="2806700"/>
          <a:ext cx="415925" cy="330200"/>
        </p:xfrm>
        <a:graphic>
          <a:graphicData uri="http://schemas.openxmlformats.org/presentationml/2006/ole">
            <mc:AlternateContent xmlns:mc="http://schemas.openxmlformats.org/markup-compatibility/2006">
              <mc:Choice xmlns:v="urn:schemas-microsoft-com:vml" Requires="v">
                <p:oleObj spid="_x0000_s125670" name="Clip" r:id="rId19" imgW="1305000" imgH="1085760" progId="">
                  <p:embed/>
                </p:oleObj>
              </mc:Choice>
              <mc:Fallback>
                <p:oleObj name="Clip" r:id="rId19" imgW="1305000" imgH="1085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00" y="2806700"/>
                        <a:ext cx="4159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5" name="Oval 303"/>
          <p:cNvSpPr>
            <a:spLocks noChangeArrowheads="1"/>
          </p:cNvSpPr>
          <p:nvPr/>
        </p:nvSpPr>
        <p:spPr bwMode="auto">
          <a:xfrm rot="-5400000">
            <a:off x="1991519" y="2910681"/>
            <a:ext cx="63500" cy="65088"/>
          </a:xfrm>
          <a:prstGeom prst="ellipse">
            <a:avLst/>
          </a:prstGeom>
          <a:solidFill>
            <a:schemeClr val="accent2"/>
          </a:solidFill>
          <a:ln w="9525">
            <a:noFill/>
            <a:round/>
            <a:headEnd/>
            <a:tailEnd/>
          </a:ln>
        </p:spPr>
        <p:txBody>
          <a:bodyPr wrap="none" anchor="ctr"/>
          <a:lstStyle/>
          <a:p>
            <a:endParaRPr lang="zh-CN" altLang="en-US"/>
          </a:p>
        </p:txBody>
      </p:sp>
      <p:sp>
        <p:nvSpPr>
          <p:cNvPr id="2086" name="Oval 304"/>
          <p:cNvSpPr>
            <a:spLocks noChangeArrowheads="1"/>
          </p:cNvSpPr>
          <p:nvPr/>
        </p:nvSpPr>
        <p:spPr bwMode="auto">
          <a:xfrm rot="-5400000">
            <a:off x="2076451" y="2908300"/>
            <a:ext cx="63500" cy="66675"/>
          </a:xfrm>
          <a:prstGeom prst="ellipse">
            <a:avLst/>
          </a:prstGeom>
          <a:solidFill>
            <a:schemeClr val="accent2"/>
          </a:solidFill>
          <a:ln w="9525">
            <a:noFill/>
            <a:round/>
            <a:headEnd/>
            <a:tailEnd/>
          </a:ln>
        </p:spPr>
        <p:txBody>
          <a:bodyPr wrap="none" anchor="ctr"/>
          <a:lstStyle/>
          <a:p>
            <a:endParaRPr lang="zh-CN" altLang="en-US"/>
          </a:p>
        </p:txBody>
      </p:sp>
      <p:sp>
        <p:nvSpPr>
          <p:cNvPr id="2087" name="Oval 305"/>
          <p:cNvSpPr>
            <a:spLocks noChangeArrowheads="1"/>
          </p:cNvSpPr>
          <p:nvPr/>
        </p:nvSpPr>
        <p:spPr bwMode="auto">
          <a:xfrm rot="-5400000">
            <a:off x="2154237" y="2913063"/>
            <a:ext cx="61913" cy="65088"/>
          </a:xfrm>
          <a:prstGeom prst="ellipse">
            <a:avLst/>
          </a:prstGeom>
          <a:solidFill>
            <a:schemeClr val="accent2"/>
          </a:solidFill>
          <a:ln w="9525">
            <a:noFill/>
            <a:round/>
            <a:headEnd/>
            <a:tailEnd/>
          </a:ln>
        </p:spPr>
        <p:txBody>
          <a:bodyPr wrap="none" anchor="ctr"/>
          <a:lstStyle/>
          <a:p>
            <a:endParaRPr lang="zh-CN" altLang="en-US"/>
          </a:p>
        </p:txBody>
      </p:sp>
      <p:grpSp>
        <p:nvGrpSpPr>
          <p:cNvPr id="2088" name="Group 312"/>
          <p:cNvGrpSpPr>
            <a:grpSpLocks/>
          </p:cNvGrpSpPr>
          <p:nvPr/>
        </p:nvGrpSpPr>
        <p:grpSpPr bwMode="auto">
          <a:xfrm>
            <a:off x="2386013" y="3257550"/>
            <a:ext cx="406400" cy="427038"/>
            <a:chOff x="2870" y="1518"/>
            <a:chExt cx="292" cy="320"/>
          </a:xfrm>
        </p:grpSpPr>
        <p:graphicFrame>
          <p:nvGraphicFramePr>
            <p:cNvPr id="2055" name="Object 3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671" name="Clip" r:id="rId20" imgW="819000" imgH="847800" progId="">
                    <p:embed/>
                  </p:oleObj>
                </mc:Choice>
                <mc:Fallback>
                  <p:oleObj name="Clip" r:id="rId20" imgW="819000" imgH="847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3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672" name="Clip" r:id="rId21" imgW="1266840" imgH="1200240" progId="">
                    <p:embed/>
                  </p:oleObj>
                </mc:Choice>
                <mc:Fallback>
                  <p:oleObj name="Clip" r:id="rId21" imgW="1266840" imgH="12002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89" name="Group 315"/>
          <p:cNvGrpSpPr>
            <a:grpSpLocks/>
          </p:cNvGrpSpPr>
          <p:nvPr/>
        </p:nvGrpSpPr>
        <p:grpSpPr bwMode="auto">
          <a:xfrm>
            <a:off x="3163888" y="3289300"/>
            <a:ext cx="406400" cy="427038"/>
            <a:chOff x="2870" y="1518"/>
            <a:chExt cx="292" cy="320"/>
          </a:xfrm>
        </p:grpSpPr>
        <p:graphicFrame>
          <p:nvGraphicFramePr>
            <p:cNvPr id="2053" name="Object 3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673" name="Clip" r:id="rId22" imgW="819000" imgH="847800" progId="">
                    <p:embed/>
                  </p:oleObj>
                </mc:Choice>
                <mc:Fallback>
                  <p:oleObj name="Clip" r:id="rId22" imgW="819000" imgH="847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3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674" name="Clip" r:id="rId23" imgW="1266840" imgH="1200240" progId="">
                    <p:embed/>
                  </p:oleObj>
                </mc:Choice>
                <mc:Fallback>
                  <p:oleObj name="Clip" r:id="rId23" imgW="1266840" imgH="12002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90" name="Group 318"/>
          <p:cNvGrpSpPr>
            <a:grpSpLocks/>
          </p:cNvGrpSpPr>
          <p:nvPr/>
        </p:nvGrpSpPr>
        <p:grpSpPr bwMode="auto">
          <a:xfrm>
            <a:off x="2749550" y="3005138"/>
            <a:ext cx="379413" cy="376237"/>
            <a:chOff x="4733" y="2082"/>
            <a:chExt cx="272" cy="282"/>
          </a:xfrm>
        </p:grpSpPr>
        <p:graphicFrame>
          <p:nvGraphicFramePr>
            <p:cNvPr id="2052" name="Object 319"/>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125675" name="Clip" r:id="rId24" imgW="819000" imgH="847800" progId="">
                    <p:embed/>
                  </p:oleObj>
                </mc:Choice>
                <mc:Fallback>
                  <p:oleObj name="Clip" r:id="rId24" imgW="819000" imgH="847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1" name="Rectangle 320"/>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zh-CN" altLang="en-US"/>
            </a:p>
          </p:txBody>
        </p:sp>
      </p:grpSp>
      <p:grpSp>
        <p:nvGrpSpPr>
          <p:cNvPr id="2091" name="Group 322"/>
          <p:cNvGrpSpPr>
            <a:grpSpLocks/>
          </p:cNvGrpSpPr>
          <p:nvPr/>
        </p:nvGrpSpPr>
        <p:grpSpPr bwMode="auto">
          <a:xfrm>
            <a:off x="5861050" y="3213100"/>
            <a:ext cx="207963" cy="409575"/>
            <a:chOff x="4180" y="783"/>
            <a:chExt cx="150" cy="307"/>
          </a:xfrm>
        </p:grpSpPr>
        <p:sp>
          <p:nvSpPr>
            <p:cNvPr id="2103" name="AutoShape 32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104" name="Rectangle 32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105" name="Rectangle 32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106" name="AutoShape 32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107" name="Line 32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108" name="Line 32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109" name="Rectangle 32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110" name="Rectangle 33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sp>
        <p:nvSpPr>
          <p:cNvPr id="2092" name="Line 480"/>
          <p:cNvSpPr>
            <a:spLocks noChangeShapeType="1"/>
          </p:cNvSpPr>
          <p:nvPr/>
        </p:nvSpPr>
        <p:spPr bwMode="auto">
          <a:xfrm flipH="1" flipV="1">
            <a:off x="6011863" y="3573463"/>
            <a:ext cx="73025" cy="2376487"/>
          </a:xfrm>
          <a:prstGeom prst="line">
            <a:avLst/>
          </a:prstGeom>
          <a:noFill/>
          <a:ln w="9525">
            <a:solidFill>
              <a:schemeClr val="tx1"/>
            </a:solidFill>
            <a:prstDash val="dash"/>
            <a:round/>
            <a:headEnd/>
            <a:tailEnd/>
          </a:ln>
        </p:spPr>
        <p:txBody>
          <a:bodyPr/>
          <a:lstStyle/>
          <a:p>
            <a:endParaRPr lang="zh-CN" altLang="en-US"/>
          </a:p>
        </p:txBody>
      </p:sp>
      <p:sp>
        <p:nvSpPr>
          <p:cNvPr id="2093" name="Line 481"/>
          <p:cNvSpPr>
            <a:spLocks noChangeShapeType="1"/>
          </p:cNvSpPr>
          <p:nvPr/>
        </p:nvSpPr>
        <p:spPr bwMode="auto">
          <a:xfrm flipH="1" flipV="1">
            <a:off x="6804025" y="3573463"/>
            <a:ext cx="73025" cy="2376487"/>
          </a:xfrm>
          <a:prstGeom prst="line">
            <a:avLst/>
          </a:prstGeom>
          <a:noFill/>
          <a:ln w="9525">
            <a:solidFill>
              <a:schemeClr val="tx1"/>
            </a:solidFill>
            <a:prstDash val="dash"/>
            <a:round/>
            <a:headEnd/>
            <a:tailEnd/>
          </a:ln>
        </p:spPr>
        <p:txBody>
          <a:bodyPr/>
          <a:lstStyle/>
          <a:p>
            <a:endParaRPr lang="zh-CN" altLang="en-US"/>
          </a:p>
        </p:txBody>
      </p:sp>
      <p:sp>
        <p:nvSpPr>
          <p:cNvPr id="2094" name="Line 482"/>
          <p:cNvSpPr>
            <a:spLocks noChangeShapeType="1"/>
          </p:cNvSpPr>
          <p:nvPr/>
        </p:nvSpPr>
        <p:spPr bwMode="auto">
          <a:xfrm flipH="1" flipV="1">
            <a:off x="7739063" y="3284538"/>
            <a:ext cx="73025" cy="2376487"/>
          </a:xfrm>
          <a:prstGeom prst="line">
            <a:avLst/>
          </a:prstGeom>
          <a:noFill/>
          <a:ln w="9525">
            <a:solidFill>
              <a:schemeClr val="tx1"/>
            </a:solidFill>
            <a:prstDash val="dash"/>
            <a:round/>
            <a:headEnd/>
            <a:tailEnd/>
          </a:ln>
        </p:spPr>
        <p:txBody>
          <a:bodyPr/>
          <a:lstStyle/>
          <a:p>
            <a:endParaRPr lang="zh-CN" altLang="en-US"/>
          </a:p>
        </p:txBody>
      </p:sp>
      <p:sp>
        <p:nvSpPr>
          <p:cNvPr id="2095" name="Line 483"/>
          <p:cNvSpPr>
            <a:spLocks noChangeShapeType="1"/>
          </p:cNvSpPr>
          <p:nvPr/>
        </p:nvSpPr>
        <p:spPr bwMode="auto">
          <a:xfrm flipH="1" flipV="1">
            <a:off x="8101013" y="2276475"/>
            <a:ext cx="73025" cy="2376488"/>
          </a:xfrm>
          <a:prstGeom prst="line">
            <a:avLst/>
          </a:prstGeom>
          <a:noFill/>
          <a:ln w="9525">
            <a:solidFill>
              <a:schemeClr val="tx1"/>
            </a:solidFill>
            <a:prstDash val="dash"/>
            <a:round/>
            <a:headEnd/>
            <a:tailEnd/>
          </a:ln>
        </p:spPr>
        <p:txBody>
          <a:bodyPr/>
          <a:lstStyle/>
          <a:p>
            <a:endParaRPr lang="zh-CN" altLang="en-US"/>
          </a:p>
        </p:txBody>
      </p:sp>
      <p:sp>
        <p:nvSpPr>
          <p:cNvPr id="2096" name="Line 485"/>
          <p:cNvSpPr>
            <a:spLocks noChangeShapeType="1"/>
          </p:cNvSpPr>
          <p:nvPr/>
        </p:nvSpPr>
        <p:spPr bwMode="auto">
          <a:xfrm flipH="1" flipV="1">
            <a:off x="3419475" y="3716338"/>
            <a:ext cx="73025" cy="2376487"/>
          </a:xfrm>
          <a:prstGeom prst="line">
            <a:avLst/>
          </a:prstGeom>
          <a:noFill/>
          <a:ln w="9525">
            <a:solidFill>
              <a:schemeClr val="tx1"/>
            </a:solidFill>
            <a:prstDash val="dash"/>
            <a:round/>
            <a:headEnd/>
            <a:tailEnd/>
          </a:ln>
        </p:spPr>
        <p:txBody>
          <a:bodyPr/>
          <a:lstStyle/>
          <a:p>
            <a:endParaRPr lang="zh-CN" altLang="en-US"/>
          </a:p>
        </p:txBody>
      </p:sp>
      <p:sp>
        <p:nvSpPr>
          <p:cNvPr id="2097" name="Line 486"/>
          <p:cNvSpPr>
            <a:spLocks noChangeShapeType="1"/>
          </p:cNvSpPr>
          <p:nvPr/>
        </p:nvSpPr>
        <p:spPr bwMode="auto">
          <a:xfrm flipH="1" flipV="1">
            <a:off x="2698750" y="3644900"/>
            <a:ext cx="73025" cy="2376488"/>
          </a:xfrm>
          <a:prstGeom prst="line">
            <a:avLst/>
          </a:prstGeom>
          <a:noFill/>
          <a:ln w="9525">
            <a:solidFill>
              <a:schemeClr val="tx1"/>
            </a:solidFill>
            <a:prstDash val="dash"/>
            <a:round/>
            <a:headEnd/>
            <a:tailEnd/>
          </a:ln>
        </p:spPr>
        <p:txBody>
          <a:bodyPr/>
          <a:lstStyle/>
          <a:p>
            <a:endParaRPr lang="zh-CN" altLang="en-US"/>
          </a:p>
        </p:txBody>
      </p:sp>
      <p:sp>
        <p:nvSpPr>
          <p:cNvPr id="2098" name="Line 487"/>
          <p:cNvSpPr>
            <a:spLocks noChangeShapeType="1"/>
          </p:cNvSpPr>
          <p:nvPr/>
        </p:nvSpPr>
        <p:spPr bwMode="auto">
          <a:xfrm flipH="1" flipV="1">
            <a:off x="2986088" y="3357563"/>
            <a:ext cx="73025" cy="2376487"/>
          </a:xfrm>
          <a:prstGeom prst="line">
            <a:avLst/>
          </a:prstGeom>
          <a:noFill/>
          <a:ln w="9525">
            <a:solidFill>
              <a:schemeClr val="tx1"/>
            </a:solidFill>
            <a:prstDash val="dash"/>
            <a:round/>
            <a:headEnd/>
            <a:tailEnd/>
          </a:ln>
        </p:spPr>
        <p:txBody>
          <a:bodyPr/>
          <a:lstStyle/>
          <a:p>
            <a:endParaRPr lang="zh-CN" altLang="en-US"/>
          </a:p>
        </p:txBody>
      </p:sp>
      <p:sp>
        <p:nvSpPr>
          <p:cNvPr id="2099" name="Line 488"/>
          <p:cNvSpPr>
            <a:spLocks noChangeShapeType="1"/>
          </p:cNvSpPr>
          <p:nvPr/>
        </p:nvSpPr>
        <p:spPr bwMode="auto">
          <a:xfrm flipH="1" flipV="1">
            <a:off x="2339975" y="3141663"/>
            <a:ext cx="73025" cy="2376487"/>
          </a:xfrm>
          <a:prstGeom prst="line">
            <a:avLst/>
          </a:prstGeom>
          <a:noFill/>
          <a:ln w="9525">
            <a:solidFill>
              <a:schemeClr val="tx1"/>
            </a:solidFill>
            <a:prstDash val="dash"/>
            <a:round/>
            <a:headEnd/>
            <a:tailEnd/>
          </a:ln>
        </p:spPr>
        <p:txBody>
          <a:bodyPr/>
          <a:lstStyle/>
          <a:p>
            <a:endParaRPr lang="zh-CN" altLang="en-US"/>
          </a:p>
        </p:txBody>
      </p:sp>
      <p:sp>
        <p:nvSpPr>
          <p:cNvPr id="2100" name="Line 489"/>
          <p:cNvSpPr>
            <a:spLocks noChangeShapeType="1"/>
          </p:cNvSpPr>
          <p:nvPr/>
        </p:nvSpPr>
        <p:spPr bwMode="auto">
          <a:xfrm flipH="1" flipV="1">
            <a:off x="1835150" y="3141663"/>
            <a:ext cx="73025" cy="2376487"/>
          </a:xfrm>
          <a:prstGeom prst="line">
            <a:avLst/>
          </a:prstGeom>
          <a:noFill/>
          <a:ln w="9525">
            <a:solidFill>
              <a:schemeClr val="tx1"/>
            </a:solidFill>
            <a:prstDash val="dash"/>
            <a:round/>
            <a:headEnd/>
            <a:tailEnd/>
          </a:ln>
        </p:spPr>
        <p:txBody>
          <a:bodyPr/>
          <a:lstStyle/>
          <a:p>
            <a:endParaRPr lang="zh-CN" altLang="en-US"/>
          </a:p>
        </p:txBody>
      </p:sp>
      <p:sp>
        <p:nvSpPr>
          <p:cNvPr id="2101" name="Line 490"/>
          <p:cNvSpPr>
            <a:spLocks noChangeShapeType="1"/>
          </p:cNvSpPr>
          <p:nvPr/>
        </p:nvSpPr>
        <p:spPr bwMode="auto">
          <a:xfrm flipH="1" flipV="1">
            <a:off x="1546225" y="2492375"/>
            <a:ext cx="73025" cy="2376488"/>
          </a:xfrm>
          <a:prstGeom prst="line">
            <a:avLst/>
          </a:prstGeom>
          <a:noFill/>
          <a:ln w="9525">
            <a:solidFill>
              <a:schemeClr val="tx1"/>
            </a:solidFill>
            <a:prstDash val="dash"/>
            <a:round/>
            <a:headEnd/>
            <a:tailEnd/>
          </a:ln>
        </p:spPr>
        <p:txBody>
          <a:bodyPr/>
          <a:lstStyle/>
          <a:p>
            <a:endParaRPr lang="zh-CN" altLang="en-US"/>
          </a:p>
        </p:txBody>
      </p:sp>
      <p:sp>
        <p:nvSpPr>
          <p:cNvPr id="2102" name="Text Box 492"/>
          <p:cNvSpPr txBox="1">
            <a:spLocks noChangeArrowheads="1"/>
          </p:cNvSpPr>
          <p:nvPr/>
        </p:nvSpPr>
        <p:spPr bwMode="auto">
          <a:xfrm>
            <a:off x="3268664" y="2133600"/>
            <a:ext cx="2743200" cy="646331"/>
          </a:xfrm>
          <a:prstGeom prst="rect">
            <a:avLst/>
          </a:prstGeom>
          <a:noFill/>
          <a:ln w="9525">
            <a:noFill/>
            <a:miter lim="800000"/>
            <a:headEnd/>
            <a:tailEnd/>
          </a:ln>
        </p:spPr>
        <p:txBody>
          <a:bodyPr wrap="square">
            <a:spAutoFit/>
          </a:bodyPr>
          <a:lstStyle/>
          <a:p>
            <a:pPr>
              <a:spcBef>
                <a:spcPct val="50000"/>
              </a:spcBef>
            </a:pPr>
            <a:r>
              <a:rPr lang="zh-CN" altLang="en-US" sz="1800" dirty="0"/>
              <a:t>互联网应用构成的  </a:t>
            </a:r>
            <a:r>
              <a:rPr lang="en-US" altLang="zh-CN" sz="1800" dirty="0"/>
              <a:t>overlays</a:t>
            </a:r>
          </a:p>
        </p:txBody>
      </p:sp>
      <p:sp>
        <p:nvSpPr>
          <p:cNvPr id="297" name="灯片编号占位符 296"/>
          <p:cNvSpPr>
            <a:spLocks noGrp="1"/>
          </p:cNvSpPr>
          <p:nvPr>
            <p:ph type="sldNum" sz="quarter" idx="12"/>
          </p:nvPr>
        </p:nvSpPr>
        <p:spPr/>
        <p:txBody>
          <a:bodyPr/>
          <a:lstStyle/>
          <a:p>
            <a:pPr>
              <a:defRPr/>
            </a:pPr>
            <a:fld id="{C7BB7BB3-FE8B-4503-A8FD-0371EDC5D4C6}" type="slidenum">
              <a:rPr lang="en-US" altLang="zh-CN" smtClean="0"/>
              <a:pPr>
                <a:defRPr/>
              </a:pPr>
              <a:t>8</a:t>
            </a:fld>
            <a:endParaRPr lang="en-US" altLang="zh-CN"/>
          </a:p>
        </p:txBody>
      </p:sp>
      <p:cxnSp>
        <p:nvCxnSpPr>
          <p:cNvPr id="3" name="直接箭头连接符 2"/>
          <p:cNvCxnSpPr/>
          <p:nvPr/>
        </p:nvCxnSpPr>
        <p:spPr>
          <a:xfrm flipV="1">
            <a:off x="3541473" y="2292257"/>
            <a:ext cx="4145299" cy="11089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0" name="Object 74"/>
          <p:cNvGraphicFramePr>
            <a:graphicFrameLocks noChangeAspect="1"/>
          </p:cNvGraphicFramePr>
          <p:nvPr>
            <p:extLst>
              <p:ext uri="{D42A27DB-BD31-4B8C-83A1-F6EECF244321}">
                <p14:modId xmlns:p14="http://schemas.microsoft.com/office/powerpoint/2010/main" val="340474863"/>
              </p:ext>
            </p:extLst>
          </p:nvPr>
        </p:nvGraphicFramePr>
        <p:xfrm>
          <a:off x="7602060" y="5560831"/>
          <a:ext cx="346553" cy="314941"/>
        </p:xfrm>
        <a:graphic>
          <a:graphicData uri="http://schemas.openxmlformats.org/presentationml/2006/ole">
            <mc:AlternateContent xmlns:mc="http://schemas.openxmlformats.org/markup-compatibility/2006">
              <mc:Choice xmlns:v="urn:schemas-microsoft-com:vml" Requires="v">
                <p:oleObj spid="_x0000_s125676" name="Clip" r:id="rId25" imgW="1266840" imgH="1200240" progId="">
                  <p:embed/>
                </p:oleObj>
              </mc:Choice>
              <mc:Fallback>
                <p:oleObj name="Clip" r:id="rId25" imgW="1266840" imgH="12002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02060" y="5560831"/>
                        <a:ext cx="346553" cy="314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1" name="Object 74"/>
          <p:cNvGraphicFramePr>
            <a:graphicFrameLocks noChangeAspect="1"/>
          </p:cNvGraphicFramePr>
          <p:nvPr>
            <p:extLst>
              <p:ext uri="{D42A27DB-BD31-4B8C-83A1-F6EECF244321}">
                <p14:modId xmlns:p14="http://schemas.microsoft.com/office/powerpoint/2010/main" val="1971522152"/>
              </p:ext>
            </p:extLst>
          </p:nvPr>
        </p:nvGraphicFramePr>
        <p:xfrm>
          <a:off x="7576290" y="2960447"/>
          <a:ext cx="346553" cy="314941"/>
        </p:xfrm>
        <a:graphic>
          <a:graphicData uri="http://schemas.openxmlformats.org/presentationml/2006/ole">
            <mc:AlternateContent xmlns:mc="http://schemas.openxmlformats.org/markup-compatibility/2006">
              <mc:Choice xmlns:v="urn:schemas-microsoft-com:vml" Requires="v">
                <p:oleObj spid="_x0000_s125677" name="Clip" r:id="rId26" imgW="1266840" imgH="1200240" progId="">
                  <p:embed/>
                </p:oleObj>
              </mc:Choice>
              <mc:Fallback>
                <p:oleObj name="Clip" r:id="rId26" imgW="1266840" imgH="12002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6290" y="2960447"/>
                        <a:ext cx="346553" cy="314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2" name="Object 74"/>
          <p:cNvGraphicFramePr>
            <a:graphicFrameLocks noChangeAspect="1"/>
          </p:cNvGraphicFramePr>
          <p:nvPr>
            <p:extLst>
              <p:ext uri="{D42A27DB-BD31-4B8C-83A1-F6EECF244321}">
                <p14:modId xmlns:p14="http://schemas.microsoft.com/office/powerpoint/2010/main" val="587174745"/>
              </p:ext>
            </p:extLst>
          </p:nvPr>
        </p:nvGraphicFramePr>
        <p:xfrm>
          <a:off x="7851535" y="4751829"/>
          <a:ext cx="346553" cy="314941"/>
        </p:xfrm>
        <a:graphic>
          <a:graphicData uri="http://schemas.openxmlformats.org/presentationml/2006/ole">
            <mc:AlternateContent xmlns:mc="http://schemas.openxmlformats.org/markup-compatibility/2006">
              <mc:Choice xmlns:v="urn:schemas-microsoft-com:vml" Requires="v">
                <p:oleObj spid="_x0000_s125678" name="Clip" r:id="rId27" imgW="1266840" imgH="1200240" progId="">
                  <p:embed/>
                </p:oleObj>
              </mc:Choice>
              <mc:Fallback>
                <p:oleObj name="Clip" r:id="rId27" imgW="1266840" imgH="12002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1535" y="4751829"/>
                        <a:ext cx="346553" cy="314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 name="Object 74"/>
          <p:cNvGraphicFramePr>
            <a:graphicFrameLocks noChangeAspect="1"/>
          </p:cNvGraphicFramePr>
          <p:nvPr>
            <p:extLst>
              <p:ext uri="{D42A27DB-BD31-4B8C-83A1-F6EECF244321}">
                <p14:modId xmlns:p14="http://schemas.microsoft.com/office/powerpoint/2010/main" val="2078430035"/>
              </p:ext>
            </p:extLst>
          </p:nvPr>
        </p:nvGraphicFramePr>
        <p:xfrm>
          <a:off x="7742996" y="2037327"/>
          <a:ext cx="346553" cy="314941"/>
        </p:xfrm>
        <a:graphic>
          <a:graphicData uri="http://schemas.openxmlformats.org/presentationml/2006/ole">
            <mc:AlternateContent xmlns:mc="http://schemas.openxmlformats.org/markup-compatibility/2006">
              <mc:Choice xmlns:v="urn:schemas-microsoft-com:vml" Requires="v">
                <p:oleObj spid="_x0000_s125679" name="Clip" r:id="rId28" imgW="1266840" imgH="1200240" progId="">
                  <p:embed/>
                </p:oleObj>
              </mc:Choice>
              <mc:Fallback>
                <p:oleObj name="Clip" r:id="rId28" imgW="1266840" imgH="12002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2996" y="2037327"/>
                        <a:ext cx="346553" cy="314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 name="Cloud"/>
          <p:cNvSpPr>
            <a:spLocks noChangeAspect="1" noEditPoints="1" noChangeArrowheads="1"/>
          </p:cNvSpPr>
          <p:nvPr/>
        </p:nvSpPr>
        <p:spPr bwMode="auto">
          <a:xfrm>
            <a:off x="4306797" y="5415101"/>
            <a:ext cx="1232134" cy="93026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alpha val="50000"/>
            </a:srgbClr>
          </a:solidFill>
          <a:ln w="9525">
            <a:solidFill>
              <a:srgbClr val="000000"/>
            </a:solidFill>
            <a:miter lim="800000"/>
            <a:headEnd/>
            <a:tailEnd/>
          </a:ln>
          <a:effectLst/>
        </p:spPr>
        <p:txBody>
          <a:bodyPr anchor="ctr"/>
          <a:lstStyle/>
          <a:p>
            <a:pPr eaLnBrk="0" hangingPunct="0"/>
            <a:r>
              <a:rPr lang="en-US" altLang="zh-CN" sz="1400" dirty="0">
                <a:latin typeface="Gill Sans MT" pitchFamily="34" charset="0"/>
              </a:rPr>
              <a:t>DCN</a:t>
            </a:r>
          </a:p>
        </p:txBody>
      </p:sp>
      <p:sp>
        <p:nvSpPr>
          <p:cNvPr id="305" name="Line 36"/>
          <p:cNvSpPr>
            <a:spLocks noChangeShapeType="1"/>
          </p:cNvSpPr>
          <p:nvPr/>
        </p:nvSpPr>
        <p:spPr bwMode="auto">
          <a:xfrm>
            <a:off x="4932040" y="5085184"/>
            <a:ext cx="16197" cy="427188"/>
          </a:xfrm>
          <a:prstGeom prst="line">
            <a:avLst/>
          </a:prstGeom>
          <a:noFill/>
          <a:ln w="12700">
            <a:solidFill>
              <a:schemeClr val="tx1"/>
            </a:solidFill>
            <a:round/>
            <a:headEnd/>
            <a:tailEnd/>
          </a:ln>
        </p:spPr>
        <p:txBody>
          <a:bodyPr wrap="none" anchor="ctr"/>
          <a:lstStyle/>
          <a:p>
            <a:endParaRPr lang="zh-CN" altLang="en-US"/>
          </a:p>
        </p:txBody>
      </p:sp>
      <p:cxnSp>
        <p:nvCxnSpPr>
          <p:cNvPr id="5" name="直接箭头连接符 4"/>
          <p:cNvCxnSpPr/>
          <p:nvPr/>
        </p:nvCxnSpPr>
        <p:spPr>
          <a:xfrm flipH="1" flipV="1">
            <a:off x="3308350" y="5643563"/>
            <a:ext cx="261938" cy="3222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419475" y="5066770"/>
            <a:ext cx="352425" cy="494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4348163" y="4471988"/>
            <a:ext cx="1190768" cy="323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2137" idx="10"/>
          </p:cNvCxnSpPr>
          <p:nvPr/>
        </p:nvCxnSpPr>
        <p:spPr>
          <a:xfrm>
            <a:off x="6289675" y="4292600"/>
            <a:ext cx="292865" cy="1504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7013575" y="4824985"/>
            <a:ext cx="798513" cy="1711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13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1AA3DF-3C8F-417C-AFBB-38DB0DD26FE5}" type="slidenum">
              <a:rPr lang="en-US" altLang="zh-CN"/>
              <a:pPr/>
              <a:t>9</a:t>
            </a:fld>
            <a:endParaRPr lang="en-US" altLang="zh-CN"/>
          </a:p>
        </p:txBody>
      </p:sp>
      <p:sp>
        <p:nvSpPr>
          <p:cNvPr id="32772" name="Rectangle 4"/>
          <p:cNvSpPr>
            <a:spLocks noGrp="1" noChangeArrowheads="1"/>
          </p:cNvSpPr>
          <p:nvPr>
            <p:ph type="title"/>
          </p:nvPr>
        </p:nvSpPr>
        <p:spPr>
          <a:xfrm>
            <a:off x="642910" y="285728"/>
            <a:ext cx="3357585" cy="857233"/>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zh-CN" altLang="en-US" dirty="0"/>
              <a:t>课程内容</a:t>
            </a:r>
            <a:endParaRPr lang="en-US" altLang="zh-CN" b="1" dirty="0"/>
          </a:p>
        </p:txBody>
      </p:sp>
      <p:sp>
        <p:nvSpPr>
          <p:cNvPr id="32773" name="Rectangle 5"/>
          <p:cNvSpPr>
            <a:spLocks noGrp="1" noChangeArrowheads="1"/>
          </p:cNvSpPr>
          <p:nvPr>
            <p:ph type="body" idx="1"/>
          </p:nvPr>
        </p:nvSpPr>
        <p:spPr>
          <a:xfrm>
            <a:off x="428596" y="1357298"/>
            <a:ext cx="8358246" cy="5143536"/>
          </a:xfr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txBody>
          <a:bodyPr/>
          <a:lstStyle/>
          <a:p>
            <a:pPr marL="533400" indent="-533400">
              <a:lnSpc>
                <a:spcPct val="90000"/>
              </a:lnSpc>
              <a:buFont typeface="Wingdings" pitchFamily="2" charset="2"/>
              <a:buAutoNum type="arabicPeriod"/>
            </a:pPr>
            <a:r>
              <a:rPr lang="zh-CN" altLang="en-US" sz="2800" b="1" dirty="0">
                <a:latin typeface="+mn-ea"/>
              </a:rPr>
              <a:t>概述</a:t>
            </a:r>
          </a:p>
          <a:p>
            <a:pPr marL="533400" indent="-533400">
              <a:lnSpc>
                <a:spcPct val="90000"/>
              </a:lnSpc>
              <a:buFont typeface="Wingdings" pitchFamily="2" charset="2"/>
              <a:buAutoNum type="arabicPeriod"/>
            </a:pPr>
            <a:r>
              <a:rPr lang="zh-CN" altLang="en-US" sz="2800" b="1" dirty="0">
                <a:latin typeface="+mn-ea"/>
              </a:rPr>
              <a:t>网络的体系结构与参考模型</a:t>
            </a:r>
          </a:p>
          <a:p>
            <a:pPr marL="533400" indent="-533400">
              <a:lnSpc>
                <a:spcPct val="90000"/>
              </a:lnSpc>
              <a:buFont typeface="Wingdings" pitchFamily="2" charset="2"/>
              <a:buAutoNum type="arabicPeriod"/>
            </a:pPr>
            <a:r>
              <a:rPr lang="zh-CN" altLang="en-US" sz="2800" b="1" dirty="0">
                <a:latin typeface="+mn-ea"/>
              </a:rPr>
              <a:t>物理层</a:t>
            </a:r>
          </a:p>
          <a:p>
            <a:pPr marL="533400" indent="-533400">
              <a:lnSpc>
                <a:spcPct val="90000"/>
              </a:lnSpc>
              <a:buFont typeface="Wingdings" pitchFamily="2" charset="2"/>
              <a:buAutoNum type="arabicPeriod"/>
            </a:pPr>
            <a:r>
              <a:rPr lang="zh-CN" altLang="en-US" sz="2800" b="1" dirty="0">
                <a:latin typeface="+mn-ea"/>
              </a:rPr>
              <a:t>数据链路层</a:t>
            </a:r>
          </a:p>
          <a:p>
            <a:pPr marL="533400" indent="-533400">
              <a:lnSpc>
                <a:spcPct val="90000"/>
              </a:lnSpc>
              <a:buFont typeface="Wingdings" pitchFamily="2" charset="2"/>
              <a:buAutoNum type="arabicPeriod"/>
            </a:pPr>
            <a:r>
              <a:rPr lang="zh-CN" altLang="en-US" sz="2800" b="1" dirty="0">
                <a:latin typeface="+mn-ea"/>
              </a:rPr>
              <a:t>局域网</a:t>
            </a:r>
            <a:r>
              <a:rPr lang="en-US" altLang="zh-CN" sz="2800" b="1" dirty="0">
                <a:latin typeface="+mn-ea"/>
              </a:rPr>
              <a:t>——</a:t>
            </a:r>
            <a:r>
              <a:rPr lang="zh-CN" altLang="en-US" sz="2800" b="1" dirty="0">
                <a:latin typeface="+mn-ea"/>
              </a:rPr>
              <a:t>以太网和</a:t>
            </a:r>
            <a:r>
              <a:rPr lang="en-US" altLang="zh-CN" sz="2800" b="1" dirty="0">
                <a:latin typeface="+mn-ea"/>
              </a:rPr>
              <a:t>WIFI</a:t>
            </a:r>
            <a:endParaRPr lang="zh-CN" altLang="en-US" sz="2800" b="1" dirty="0">
              <a:latin typeface="+mn-ea"/>
            </a:endParaRPr>
          </a:p>
          <a:p>
            <a:pPr marL="533400" indent="-533400">
              <a:lnSpc>
                <a:spcPct val="90000"/>
              </a:lnSpc>
              <a:buFont typeface="Wingdings" pitchFamily="2" charset="2"/>
              <a:buAutoNum type="arabicPeriod"/>
            </a:pPr>
            <a:r>
              <a:rPr lang="zh-CN" altLang="en-US" sz="2800" b="1" dirty="0">
                <a:latin typeface="+mn-ea"/>
              </a:rPr>
              <a:t>网络层</a:t>
            </a:r>
          </a:p>
          <a:p>
            <a:pPr marL="533400" indent="-533400">
              <a:lnSpc>
                <a:spcPct val="90000"/>
              </a:lnSpc>
              <a:buFont typeface="Wingdings" pitchFamily="2" charset="2"/>
              <a:buAutoNum type="arabicPeriod"/>
            </a:pPr>
            <a:r>
              <a:rPr lang="zh-CN" altLang="en-US" sz="2800" b="1" dirty="0">
                <a:latin typeface="+mn-ea"/>
              </a:rPr>
              <a:t>互联网</a:t>
            </a:r>
            <a:r>
              <a:rPr lang="en-US" altLang="zh-CN" sz="2800" b="1" dirty="0">
                <a:latin typeface="+mn-ea"/>
              </a:rPr>
              <a:t>——Internet</a:t>
            </a:r>
          </a:p>
          <a:p>
            <a:pPr marL="533400" indent="-533400">
              <a:lnSpc>
                <a:spcPct val="90000"/>
              </a:lnSpc>
              <a:buFont typeface="Wingdings" pitchFamily="2" charset="2"/>
              <a:buAutoNum type="arabicPeriod"/>
            </a:pPr>
            <a:r>
              <a:rPr lang="zh-CN" altLang="en-US" sz="2800" b="1" dirty="0">
                <a:latin typeface="+mn-ea"/>
              </a:rPr>
              <a:t>传输层</a:t>
            </a:r>
          </a:p>
          <a:p>
            <a:pPr marL="533400" indent="-533400">
              <a:lnSpc>
                <a:spcPct val="90000"/>
              </a:lnSpc>
              <a:buFont typeface="Wingdings" pitchFamily="2" charset="2"/>
              <a:buAutoNum type="arabicPeriod"/>
            </a:pPr>
            <a:r>
              <a:rPr lang="zh-CN" altLang="en-US" sz="2800" b="1" dirty="0">
                <a:latin typeface="+mn-ea"/>
              </a:rPr>
              <a:t>应用层</a:t>
            </a:r>
          </a:p>
          <a:p>
            <a:pPr marL="533400" indent="-533400">
              <a:lnSpc>
                <a:spcPct val="90000"/>
              </a:lnSpc>
              <a:buFont typeface="Wingdings" pitchFamily="2" charset="2"/>
              <a:buAutoNum type="arabicPeriod"/>
            </a:pPr>
            <a:r>
              <a:rPr lang="zh-CN" altLang="en-US" sz="2800" b="1" dirty="0">
                <a:latin typeface="+mn-ea"/>
              </a:rPr>
              <a:t>网络安全 </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62857</TotalTime>
  <Words>5292</Words>
  <Application>Microsoft Office PowerPoint</Application>
  <PresentationFormat>全屏显示(4:3)</PresentationFormat>
  <Paragraphs>652</Paragraphs>
  <Slides>65</Slides>
  <Notes>30</Notes>
  <HiddenSlides>0</HiddenSlides>
  <MMClips>0</MMClips>
  <ScaleCrop>false</ScaleCrop>
  <HeadingPairs>
    <vt:vector size="10" baseType="variant">
      <vt:variant>
        <vt:lpstr>已用的字体</vt:lpstr>
      </vt:variant>
      <vt:variant>
        <vt:i4>15</vt:i4>
      </vt:variant>
      <vt:variant>
        <vt:lpstr>主题</vt:lpstr>
      </vt:variant>
      <vt:variant>
        <vt:i4>1</vt:i4>
      </vt:variant>
      <vt:variant>
        <vt:lpstr>嵌入 OLE 服务器</vt:lpstr>
      </vt:variant>
      <vt:variant>
        <vt:i4>4</vt:i4>
      </vt:variant>
      <vt:variant>
        <vt:lpstr>幻灯片标题</vt:lpstr>
      </vt:variant>
      <vt:variant>
        <vt:i4>65</vt:i4>
      </vt:variant>
      <vt:variant>
        <vt:lpstr>自定义放映</vt:lpstr>
      </vt:variant>
      <vt:variant>
        <vt:i4>1</vt:i4>
      </vt:variant>
    </vt:vector>
  </HeadingPairs>
  <TitlesOfParts>
    <vt:vector size="86" baseType="lpstr">
      <vt:lpstr>Helvetica Neue</vt:lpstr>
      <vt:lpstr>PingFangSC</vt:lpstr>
      <vt:lpstr>华文新魏</vt:lpstr>
      <vt:lpstr>华文行楷</vt:lpstr>
      <vt:lpstr>楷体</vt:lpstr>
      <vt:lpstr>宋体</vt:lpstr>
      <vt:lpstr>微软雅黑</vt:lpstr>
      <vt:lpstr>Arial</vt:lpstr>
      <vt:lpstr>Bernard MT Condensed</vt:lpstr>
      <vt:lpstr>Calibri</vt:lpstr>
      <vt:lpstr>Gill Sans MT</vt:lpstr>
      <vt:lpstr>Open Sans</vt:lpstr>
      <vt:lpstr>Tahoma</vt:lpstr>
      <vt:lpstr>Times New Roman</vt:lpstr>
      <vt:lpstr>Wingdings</vt:lpstr>
      <vt:lpstr>Blends</vt:lpstr>
      <vt:lpstr>Visio</vt:lpstr>
      <vt:lpstr>Clip</vt:lpstr>
      <vt:lpstr>Presentation</vt:lpstr>
      <vt:lpstr>Image</vt:lpstr>
      <vt:lpstr>PowerPoint 演示文稿</vt:lpstr>
      <vt:lpstr>教科书和参考书 Textbook &amp; Reference</vt:lpstr>
      <vt:lpstr>References:</vt:lpstr>
      <vt:lpstr>课程安排和成绩评定</vt:lpstr>
      <vt:lpstr>什么是计算机网络？</vt:lpstr>
      <vt:lpstr>互联网应用产生的商机</vt:lpstr>
      <vt:lpstr>互联网应用产生的商机</vt:lpstr>
      <vt:lpstr>互联网应用构成的重叠网与 互联网设备构成的物理网</vt:lpstr>
      <vt:lpstr>课程内容</vt:lpstr>
      <vt:lpstr>课程内容</vt:lpstr>
      <vt:lpstr>课程内容</vt:lpstr>
      <vt:lpstr>Chapter 1  概述</vt:lpstr>
      <vt:lpstr>1.1Internet 的发展史</vt:lpstr>
      <vt:lpstr>Internet技术及应用的发展历程（1）</vt:lpstr>
      <vt:lpstr>Internet技术及应用的发展历程（2）</vt:lpstr>
      <vt:lpstr>Internet技术（协议）发展历程（3）</vt:lpstr>
      <vt:lpstr>Chapter 1  概述</vt:lpstr>
      <vt:lpstr>1.2中国Internet的发展史</vt:lpstr>
      <vt:lpstr>1.2中国Internet的发展史（续）</vt:lpstr>
      <vt:lpstr>中国互联网应用的发展史</vt:lpstr>
      <vt:lpstr>网络出口带宽（截至到2019年12月）</vt:lpstr>
      <vt:lpstr>国际出口带宽</vt:lpstr>
      <vt:lpstr>近年来互联网各类应用用户规模及使用率</vt:lpstr>
      <vt:lpstr>PowerPoint 演示文稿</vt:lpstr>
      <vt:lpstr>PowerPoint 演示文稿</vt:lpstr>
      <vt:lpstr>PowerPoint 演示文稿</vt:lpstr>
      <vt:lpstr>PowerPoint 演示文稿</vt:lpstr>
      <vt:lpstr>IP网络在产业应用驱动下的的发展</vt:lpstr>
      <vt:lpstr>Chapter 1  概述</vt:lpstr>
      <vt:lpstr>1.3 IPv6发展史</vt:lpstr>
      <vt:lpstr>PowerPoint 演示文稿</vt:lpstr>
      <vt:lpstr>中国IPv4地址 与 IPv6地址数量</vt:lpstr>
      <vt:lpstr>Chapter 1  概述</vt:lpstr>
      <vt:lpstr>Cernet的网络结构</vt:lpstr>
      <vt:lpstr>CERNET拓扑结构</vt:lpstr>
      <vt:lpstr>CERNET2“十五”建设规划</vt:lpstr>
      <vt:lpstr>PowerPoint 演示文稿</vt:lpstr>
      <vt:lpstr>1994年主干结构</vt:lpstr>
      <vt:lpstr>PowerPoint 演示文稿</vt:lpstr>
      <vt:lpstr>PowerPoint 演示文稿</vt:lpstr>
      <vt:lpstr>中国科技大学无线网络分布图</vt:lpstr>
      <vt:lpstr>城域网</vt:lpstr>
      <vt:lpstr>广域网</vt:lpstr>
      <vt:lpstr>数据中心</vt:lpstr>
      <vt:lpstr>Chapter 1  概述</vt:lpstr>
      <vt:lpstr>1.5Internet的应用（1)</vt:lpstr>
      <vt:lpstr>1.5Internet的应用（2） ---移动互联网</vt:lpstr>
      <vt:lpstr>Chapter 1  概述</vt:lpstr>
      <vt:lpstr>1.6 互联网与物联网</vt:lpstr>
      <vt:lpstr>PowerPoint 演示文稿</vt:lpstr>
      <vt:lpstr>物联网特点</vt:lpstr>
      <vt:lpstr>物联网应用</vt:lpstr>
      <vt:lpstr>PowerPoint 演示文稿</vt:lpstr>
      <vt:lpstr>Chapter 1  概述</vt:lpstr>
      <vt:lpstr>1.7网络的标准和标准化组织</vt:lpstr>
      <vt:lpstr>PowerPoint 演示文稿</vt:lpstr>
      <vt:lpstr>PowerPoint 演示文稿</vt:lpstr>
      <vt:lpstr>PowerPoint 演示文稿</vt:lpstr>
      <vt:lpstr>What was the first message even sent on the Internet?</vt:lpstr>
      <vt:lpstr>1969年12月的ARPAnet</vt:lpstr>
      <vt:lpstr>1988年的NSFNet</vt:lpstr>
      <vt:lpstr>接入因特网的主机数</vt:lpstr>
      <vt:lpstr>PowerPoint 演示文稿</vt:lpstr>
      <vt:lpstr>PowerPoint 演示文稿</vt:lpstr>
      <vt:lpstr>6BONE</vt:lpstr>
      <vt:lpstr>自定义放映1</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hong peilin</cp:lastModifiedBy>
  <cp:revision>257</cp:revision>
  <dcterms:created xsi:type="dcterms:W3CDTF">2002-11-06T00:36:54Z</dcterms:created>
  <dcterms:modified xsi:type="dcterms:W3CDTF">2023-09-03T08:52:16Z</dcterms:modified>
</cp:coreProperties>
</file>