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9"/>
  </p:notesMasterIdLst>
  <p:handoutMasterIdLst>
    <p:handoutMasterId r:id="rId40"/>
  </p:handoutMasterIdLst>
  <p:sldIdLst>
    <p:sldId id="887" r:id="rId2"/>
    <p:sldId id="889" r:id="rId3"/>
    <p:sldId id="468" r:id="rId4"/>
    <p:sldId id="390" r:id="rId5"/>
    <p:sldId id="455" r:id="rId6"/>
    <p:sldId id="452" r:id="rId7"/>
    <p:sldId id="453" r:id="rId8"/>
    <p:sldId id="417" r:id="rId9"/>
    <p:sldId id="418" r:id="rId10"/>
    <p:sldId id="420" r:id="rId11"/>
    <p:sldId id="467" r:id="rId12"/>
    <p:sldId id="421" r:id="rId13"/>
    <p:sldId id="422" r:id="rId14"/>
    <p:sldId id="423" r:id="rId15"/>
    <p:sldId id="456" r:id="rId16"/>
    <p:sldId id="424" r:id="rId17"/>
    <p:sldId id="425" r:id="rId18"/>
    <p:sldId id="427" r:id="rId19"/>
    <p:sldId id="457" r:id="rId20"/>
    <p:sldId id="429" r:id="rId21"/>
    <p:sldId id="428" r:id="rId22"/>
    <p:sldId id="431" r:id="rId23"/>
    <p:sldId id="430" r:id="rId24"/>
    <p:sldId id="890" r:id="rId25"/>
    <p:sldId id="891" r:id="rId26"/>
    <p:sldId id="892" r:id="rId27"/>
    <p:sldId id="392" r:id="rId28"/>
    <p:sldId id="329" r:id="rId29"/>
    <p:sldId id="366" r:id="rId30"/>
    <p:sldId id="367" r:id="rId31"/>
    <p:sldId id="379" r:id="rId32"/>
    <p:sldId id="380" r:id="rId33"/>
    <p:sldId id="381" r:id="rId34"/>
    <p:sldId id="382" r:id="rId35"/>
    <p:sldId id="383" r:id="rId36"/>
    <p:sldId id="384" r:id="rId37"/>
    <p:sldId id="888" r:id="rId38"/>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99"/>
    <a:srgbClr val="FF33CC"/>
    <a:srgbClr val="000000"/>
    <a:srgbClr val="FF7C80"/>
    <a:srgbClr val="969696"/>
    <a:srgbClr val="7EF3FC"/>
    <a:srgbClr val="65FFD7"/>
    <a:srgbClr val="FF99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91A69-5714-4A74-9B03-3B19D1CFFD9B}" v="195" dt="2023-12-09T13:17:54.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9" autoAdjust="0"/>
    <p:restoredTop sz="84721" autoAdjust="0"/>
  </p:normalViewPr>
  <p:slideViewPr>
    <p:cSldViewPr>
      <p:cViewPr varScale="1">
        <p:scale>
          <a:sx n="139" d="100"/>
          <a:sy n="139" d="100"/>
        </p:scale>
        <p:origin x="15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1" d="100"/>
          <a:sy n="81"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健" userId="f176d0b0920a815b" providerId="LiveId" clId="{F2B99519-6819-4A5B-82DE-DD76EE10270B}"/>
    <pc:docChg chg="undo custSel modSld">
      <pc:chgData name="李 健" userId="f176d0b0920a815b" providerId="LiveId" clId="{F2B99519-6819-4A5B-82DE-DD76EE10270B}" dt="2023-12-10T04:46:09.190" v="9" actId="12"/>
      <pc:docMkLst>
        <pc:docMk/>
      </pc:docMkLst>
      <pc:sldChg chg="modSp">
        <pc:chgData name="李 健" userId="f176d0b0920a815b" providerId="LiveId" clId="{F2B99519-6819-4A5B-82DE-DD76EE10270B}" dt="2023-12-10T04:44:03.407" v="1" actId="1076"/>
        <pc:sldMkLst>
          <pc:docMk/>
          <pc:sldMk cId="0" sldId="383"/>
        </pc:sldMkLst>
        <pc:spChg chg="mod">
          <ac:chgData name="李 健" userId="f176d0b0920a815b" providerId="LiveId" clId="{F2B99519-6819-4A5B-82DE-DD76EE10270B}" dt="2023-12-10T04:44:03.407" v="1" actId="1076"/>
          <ac:spMkLst>
            <pc:docMk/>
            <pc:sldMk cId="0" sldId="383"/>
            <ac:spMk id="47108" creationId="{00000000-0000-0000-0000-000000000000}"/>
          </ac:spMkLst>
        </pc:spChg>
      </pc:sldChg>
      <pc:sldChg chg="modAnim modNotesTx">
        <pc:chgData name="李 健" userId="f176d0b0920a815b" providerId="LiveId" clId="{F2B99519-6819-4A5B-82DE-DD76EE10270B}" dt="2023-12-10T04:46:09.190" v="9" actId="12"/>
        <pc:sldMkLst>
          <pc:docMk/>
          <pc:sldMk cId="430857538" sldId="8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1" name="Rectangle 3"/>
          <p:cNvSpPr>
            <a:spLocks noGrp="1" noChangeArrowheads="1"/>
          </p:cNvSpPr>
          <p:nvPr>
            <p:ph type="dt" sz="quarter" idx="1"/>
          </p:nvPr>
        </p:nvSpPr>
        <p:spPr bwMode="auto">
          <a:xfrm>
            <a:off x="376555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35172" name="Rectangle 4"/>
          <p:cNvSpPr>
            <a:spLocks noGrp="1" noChangeArrowheads="1"/>
          </p:cNvSpPr>
          <p:nvPr>
            <p:ph type="ftr" sz="quarter" idx="2"/>
          </p:nvPr>
        </p:nvSpPr>
        <p:spPr bwMode="auto">
          <a:xfrm>
            <a:off x="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3" name="Rectangle 5"/>
          <p:cNvSpPr>
            <a:spLocks noGrp="1" noChangeArrowheads="1"/>
          </p:cNvSpPr>
          <p:nvPr>
            <p:ph type="sldNum" sz="quarter" idx="3"/>
          </p:nvPr>
        </p:nvSpPr>
        <p:spPr bwMode="auto">
          <a:xfrm>
            <a:off x="376555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6289D-A244-42B1-80AC-C6F097DE5F28}" type="slidenum">
              <a:rPr lang="en-US" altLang="zh-CN"/>
              <a:pPr/>
              <a:t>‹#›</a:t>
            </a:fld>
            <a:endParaRPr lang="en-US" altLang="zh-CN"/>
          </a:p>
        </p:txBody>
      </p:sp>
    </p:spTree>
    <p:extLst>
      <p:ext uri="{BB962C8B-B14F-4D97-AF65-F5344CB8AC3E}">
        <p14:creationId xmlns:p14="http://schemas.microsoft.com/office/powerpoint/2010/main" val="19989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31075" name="Rectangle 3"/>
          <p:cNvSpPr>
            <a:spLocks noGrp="1" noChangeArrowheads="1"/>
          </p:cNvSpPr>
          <p:nvPr>
            <p:ph type="dt" idx="1"/>
          </p:nvPr>
        </p:nvSpPr>
        <p:spPr bwMode="auto">
          <a:xfrm>
            <a:off x="3767138" y="1"/>
            <a:ext cx="2881312"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1078" name="Rectangle 6"/>
          <p:cNvSpPr>
            <a:spLocks noGrp="1" noChangeArrowheads="1"/>
          </p:cNvSpPr>
          <p:nvPr>
            <p:ph type="ftr" sz="quarter" idx="4"/>
          </p:nvPr>
        </p:nvSpPr>
        <p:spPr bwMode="auto">
          <a:xfrm>
            <a:off x="1" y="9293225"/>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31079" name="Rectangle 7"/>
          <p:cNvSpPr>
            <a:spLocks noGrp="1" noChangeArrowheads="1"/>
          </p:cNvSpPr>
          <p:nvPr>
            <p:ph type="sldNum" sz="quarter" idx="5"/>
          </p:nvPr>
        </p:nvSpPr>
        <p:spPr bwMode="auto">
          <a:xfrm>
            <a:off x="3767138" y="9293225"/>
            <a:ext cx="2881312"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86169D-4FD8-4278-957A-F687E0ECB0BD}" type="slidenum">
              <a:rPr lang="en-US" altLang="zh-CN"/>
              <a:pPr/>
              <a:t>‹#›</a:t>
            </a:fld>
            <a:endParaRPr lang="en-US" altLang="zh-CN"/>
          </a:p>
        </p:txBody>
      </p:sp>
    </p:spTree>
    <p:extLst>
      <p:ext uri="{BB962C8B-B14F-4D97-AF65-F5344CB8AC3E}">
        <p14:creationId xmlns:p14="http://schemas.microsoft.com/office/powerpoint/2010/main" val="823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a:t>
            </a:fld>
            <a:endParaRPr lang="en-US" altLang="zh-CN"/>
          </a:p>
        </p:txBody>
      </p:sp>
    </p:spTree>
    <p:extLst>
      <p:ext uri="{BB962C8B-B14F-4D97-AF65-F5344CB8AC3E}">
        <p14:creationId xmlns:p14="http://schemas.microsoft.com/office/powerpoint/2010/main" val="206067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a:t>
            </a:fld>
            <a:endParaRPr lang="en-US" altLang="zh-CN"/>
          </a:p>
        </p:txBody>
      </p:sp>
    </p:spTree>
    <p:extLst>
      <p:ext uri="{BB962C8B-B14F-4D97-AF65-F5344CB8AC3E}">
        <p14:creationId xmlns:p14="http://schemas.microsoft.com/office/powerpoint/2010/main" val="197925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a:t>
            </a:fld>
            <a:endParaRPr lang="en-US" altLang="zh-CN"/>
          </a:p>
        </p:txBody>
      </p:sp>
    </p:spTree>
    <p:extLst>
      <p:ext uri="{BB962C8B-B14F-4D97-AF65-F5344CB8AC3E}">
        <p14:creationId xmlns:p14="http://schemas.microsoft.com/office/powerpoint/2010/main" val="169133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13</a:t>
            </a:fld>
            <a:endParaRPr lang="en-US" altLang="zh-CN"/>
          </a:p>
        </p:txBody>
      </p:sp>
    </p:spTree>
    <p:extLst>
      <p:ext uri="{BB962C8B-B14F-4D97-AF65-F5344CB8AC3E}">
        <p14:creationId xmlns:p14="http://schemas.microsoft.com/office/powerpoint/2010/main" val="415692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14</a:t>
            </a:fld>
            <a:endParaRPr lang="en-US" altLang="zh-CN"/>
          </a:p>
        </p:txBody>
      </p:sp>
    </p:spTree>
    <p:extLst>
      <p:ext uri="{BB962C8B-B14F-4D97-AF65-F5344CB8AC3E}">
        <p14:creationId xmlns:p14="http://schemas.microsoft.com/office/powerpoint/2010/main" val="257432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15</a:t>
            </a:fld>
            <a:endParaRPr lang="en-US" altLang="zh-CN"/>
          </a:p>
        </p:txBody>
      </p:sp>
    </p:spTree>
    <p:extLst>
      <p:ext uri="{BB962C8B-B14F-4D97-AF65-F5344CB8AC3E}">
        <p14:creationId xmlns:p14="http://schemas.microsoft.com/office/powerpoint/2010/main" val="198365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ym typeface="+mn-lt"/>
            </a:endParaRPr>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16</a:t>
            </a:fld>
            <a:endParaRPr lang="en-US" altLang="zh-CN"/>
          </a:p>
        </p:txBody>
      </p:sp>
    </p:spTree>
    <p:extLst>
      <p:ext uri="{BB962C8B-B14F-4D97-AF65-F5344CB8AC3E}">
        <p14:creationId xmlns:p14="http://schemas.microsoft.com/office/powerpoint/2010/main" val="300190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546058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19</a:t>
            </a:fld>
            <a:endParaRPr lang="en-US" altLang="zh-CN"/>
          </a:p>
        </p:txBody>
      </p:sp>
    </p:spTree>
    <p:extLst>
      <p:ext uri="{BB962C8B-B14F-4D97-AF65-F5344CB8AC3E}">
        <p14:creationId xmlns:p14="http://schemas.microsoft.com/office/powerpoint/2010/main" val="282701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20</a:t>
            </a:fld>
            <a:endParaRPr lang="en-US" altLang="zh-CN"/>
          </a:p>
        </p:txBody>
      </p:sp>
    </p:spTree>
    <p:extLst>
      <p:ext uri="{BB962C8B-B14F-4D97-AF65-F5344CB8AC3E}">
        <p14:creationId xmlns:p14="http://schemas.microsoft.com/office/powerpoint/2010/main" val="32275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21</a:t>
            </a:fld>
            <a:endParaRPr lang="en-US" altLang="zh-CN"/>
          </a:p>
        </p:txBody>
      </p:sp>
    </p:spTree>
    <p:extLst>
      <p:ext uri="{BB962C8B-B14F-4D97-AF65-F5344CB8AC3E}">
        <p14:creationId xmlns:p14="http://schemas.microsoft.com/office/powerpoint/2010/main" val="88507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a:t>
            </a:fld>
            <a:endParaRPr lang="en-US" altLang="zh-CN"/>
          </a:p>
        </p:txBody>
      </p:sp>
    </p:spTree>
    <p:extLst>
      <p:ext uri="{BB962C8B-B14F-4D97-AF65-F5344CB8AC3E}">
        <p14:creationId xmlns:p14="http://schemas.microsoft.com/office/powerpoint/2010/main" val="624706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A0D23B83-3A1C-445B-A3DA-408BC7BC7CCA}" type="slidenum">
              <a:rPr lang="en-US" altLang="zh-CN" sz="1200">
                <a:latin typeface="Arial" panose="020B0604020202020204" pitchFamily="34" charset="0"/>
              </a:rPr>
              <a:pPr eaLnBrk="1" hangingPunct="1"/>
              <a:t>22</a:t>
            </a:fld>
            <a:endParaRPr lang="en-US" altLang="zh-CN" sz="1200">
              <a:latin typeface="Arial" panose="020B0604020202020204" pitchFamily="34" charset="0"/>
            </a:endParaRPr>
          </a:p>
        </p:txBody>
      </p:sp>
    </p:spTree>
    <p:extLst>
      <p:ext uri="{BB962C8B-B14F-4D97-AF65-F5344CB8AC3E}">
        <p14:creationId xmlns:p14="http://schemas.microsoft.com/office/powerpoint/2010/main" val="232023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852B5CF9-8AEE-47F6-B4F3-D69FFA34A8AD}" type="slidenum">
              <a:rPr lang="en-US" altLang="zh-CN" sz="1200">
                <a:latin typeface="Arial" panose="020B0604020202020204" pitchFamily="34" charset="0"/>
              </a:rPr>
              <a:pPr eaLnBrk="1" hangingPunct="1"/>
              <a:t>23</a:t>
            </a:fld>
            <a:endParaRPr lang="en-US" altLang="zh-CN" sz="1200">
              <a:latin typeface="Arial" panose="020B0604020202020204" pitchFamily="34" charset="0"/>
            </a:endParaRPr>
          </a:p>
        </p:txBody>
      </p:sp>
    </p:spTree>
    <p:extLst>
      <p:ext uri="{BB962C8B-B14F-4D97-AF65-F5344CB8AC3E}">
        <p14:creationId xmlns:p14="http://schemas.microsoft.com/office/powerpoint/2010/main" val="82538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70806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852B5CF9-8AEE-47F6-B4F3-D69FFA34A8AD}" type="slidenum">
              <a:rPr lang="en-US" altLang="zh-CN" sz="1200">
                <a:latin typeface="Arial" panose="020B0604020202020204" pitchFamily="34" charset="0"/>
              </a:rPr>
              <a:pPr eaLnBrk="1" hangingPunct="1"/>
              <a:t>25</a:t>
            </a:fld>
            <a:endParaRPr lang="en-US" altLang="zh-CN" sz="1200">
              <a:latin typeface="Arial" panose="020B0604020202020204" pitchFamily="34" charset="0"/>
            </a:endParaRPr>
          </a:p>
        </p:txBody>
      </p:sp>
    </p:spTree>
    <p:extLst>
      <p:ext uri="{BB962C8B-B14F-4D97-AF65-F5344CB8AC3E}">
        <p14:creationId xmlns:p14="http://schemas.microsoft.com/office/powerpoint/2010/main" val="222069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852B5CF9-8AEE-47F6-B4F3-D69FFA34A8AD}" type="slidenum">
              <a:rPr lang="en-US" altLang="zh-CN" sz="1200">
                <a:latin typeface="Arial" panose="020B0604020202020204" pitchFamily="34" charset="0"/>
              </a:rPr>
              <a:pPr eaLnBrk="1" hangingPunct="1"/>
              <a:t>26</a:t>
            </a:fld>
            <a:endParaRPr lang="en-US" altLang="zh-CN" sz="1200">
              <a:latin typeface="Arial" panose="020B0604020202020204" pitchFamily="34" charset="0"/>
            </a:endParaRPr>
          </a:p>
        </p:txBody>
      </p:sp>
    </p:spTree>
    <p:extLst>
      <p:ext uri="{BB962C8B-B14F-4D97-AF65-F5344CB8AC3E}">
        <p14:creationId xmlns:p14="http://schemas.microsoft.com/office/powerpoint/2010/main" val="3463171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3829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675770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3734334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mj-lt"/>
              <a:buAutoNum type="arabicPeriod"/>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30</a:t>
            </a:fld>
            <a:endParaRPr lang="en-US" altLang="zh-CN"/>
          </a:p>
        </p:txBody>
      </p:sp>
    </p:spTree>
    <p:extLst>
      <p:ext uri="{BB962C8B-B14F-4D97-AF65-F5344CB8AC3E}">
        <p14:creationId xmlns:p14="http://schemas.microsoft.com/office/powerpoint/2010/main" val="357446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31</a:t>
            </a:fld>
            <a:endParaRPr lang="en-US" altLang="zh-CN"/>
          </a:p>
        </p:txBody>
      </p:sp>
    </p:spTree>
    <p:extLst>
      <p:ext uri="{BB962C8B-B14F-4D97-AF65-F5344CB8AC3E}">
        <p14:creationId xmlns:p14="http://schemas.microsoft.com/office/powerpoint/2010/main" val="48619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909581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32</a:t>
            </a:fld>
            <a:endParaRPr lang="en-US" altLang="zh-CN"/>
          </a:p>
        </p:txBody>
      </p:sp>
    </p:spTree>
    <p:extLst>
      <p:ext uri="{BB962C8B-B14F-4D97-AF65-F5344CB8AC3E}">
        <p14:creationId xmlns:p14="http://schemas.microsoft.com/office/powerpoint/2010/main" val="365488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121289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34</a:t>
            </a:fld>
            <a:endParaRPr lang="en-US" altLang="zh-CN"/>
          </a:p>
        </p:txBody>
      </p:sp>
    </p:spTree>
    <p:extLst>
      <p:ext uri="{BB962C8B-B14F-4D97-AF65-F5344CB8AC3E}">
        <p14:creationId xmlns:p14="http://schemas.microsoft.com/office/powerpoint/2010/main" val="2823591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35</a:t>
            </a:fld>
            <a:endParaRPr lang="en-US" altLang="zh-CN"/>
          </a:p>
        </p:txBody>
      </p:sp>
    </p:spTree>
    <p:extLst>
      <p:ext uri="{BB962C8B-B14F-4D97-AF65-F5344CB8AC3E}">
        <p14:creationId xmlns:p14="http://schemas.microsoft.com/office/powerpoint/2010/main" val="2389508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36</a:t>
            </a:fld>
            <a:endParaRPr lang="en-US" altLang="zh-CN"/>
          </a:p>
        </p:txBody>
      </p:sp>
    </p:spTree>
    <p:extLst>
      <p:ext uri="{BB962C8B-B14F-4D97-AF65-F5344CB8AC3E}">
        <p14:creationId xmlns:p14="http://schemas.microsoft.com/office/powerpoint/2010/main" val="24375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a:t>
            </a:fld>
            <a:endParaRPr lang="en-US" altLang="zh-CN"/>
          </a:p>
        </p:txBody>
      </p:sp>
    </p:spTree>
    <p:extLst>
      <p:ext uri="{BB962C8B-B14F-4D97-AF65-F5344CB8AC3E}">
        <p14:creationId xmlns:p14="http://schemas.microsoft.com/office/powerpoint/2010/main" val="142304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a:t>
            </a:fld>
            <a:endParaRPr lang="en-US" altLang="zh-CN"/>
          </a:p>
        </p:txBody>
      </p:sp>
    </p:spTree>
    <p:extLst>
      <p:ext uri="{BB962C8B-B14F-4D97-AF65-F5344CB8AC3E}">
        <p14:creationId xmlns:p14="http://schemas.microsoft.com/office/powerpoint/2010/main" val="382201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7</a:t>
            </a:fld>
            <a:endParaRPr lang="en-US" altLang="zh-CN"/>
          </a:p>
        </p:txBody>
      </p:sp>
    </p:spTree>
    <p:extLst>
      <p:ext uri="{BB962C8B-B14F-4D97-AF65-F5344CB8AC3E}">
        <p14:creationId xmlns:p14="http://schemas.microsoft.com/office/powerpoint/2010/main" val="207901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15535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a:t>
            </a:fld>
            <a:endParaRPr lang="en-US" altLang="zh-CN"/>
          </a:p>
        </p:txBody>
      </p:sp>
    </p:spTree>
    <p:extLst>
      <p:ext uri="{BB962C8B-B14F-4D97-AF65-F5344CB8AC3E}">
        <p14:creationId xmlns:p14="http://schemas.microsoft.com/office/powerpoint/2010/main" val="109181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a:t>
            </a:fld>
            <a:endParaRPr lang="en-US" altLang="zh-CN"/>
          </a:p>
        </p:txBody>
      </p:sp>
    </p:spTree>
    <p:extLst>
      <p:ext uri="{BB962C8B-B14F-4D97-AF65-F5344CB8AC3E}">
        <p14:creationId xmlns:p14="http://schemas.microsoft.com/office/powerpoint/2010/main" val="371855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2023/12/10</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
        <p:nvSpPr>
          <p:cNvPr id="2" name="标题 1">
            <a:extLst>
              <a:ext uri="{FF2B5EF4-FFF2-40B4-BE49-F238E27FC236}">
                <a16:creationId xmlns:a16="http://schemas.microsoft.com/office/drawing/2014/main" id="{6F19F957-FC63-4904-98CD-10687FAD6210}"/>
              </a:ext>
            </a:extLst>
          </p:cNvPr>
          <p:cNvSpPr>
            <a:spLocks noGrp="1"/>
          </p:cNvSpPr>
          <p:nvPr>
            <p:ph type="title"/>
          </p:nvPr>
        </p:nvSpPr>
        <p:spPr>
          <a:xfrm>
            <a:off x="1031014" y="365125"/>
            <a:ext cx="7886700" cy="1325563"/>
          </a:xfrm>
          <a:prstGeom prst="rect">
            <a:avLst/>
          </a:prstGeom>
        </p:spPr>
        <p:txBody>
          <a:bodyPr/>
          <a:lstStyle>
            <a:lvl1pPr>
              <a:defRPr b="1"/>
            </a:lvl1pPr>
          </a:lstStyle>
          <a:p>
            <a:r>
              <a:rPr lang="zh-CN" altLang="en-US"/>
              <a:t>单击此处编辑母版标题样式</a:t>
            </a:r>
          </a:p>
        </p:txBody>
      </p:sp>
    </p:spTree>
    <p:extLst>
      <p:ext uri="{BB962C8B-B14F-4D97-AF65-F5344CB8AC3E}">
        <p14:creationId xmlns:p14="http://schemas.microsoft.com/office/powerpoint/2010/main" val="405968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8B8C4CB6-5D48-4AE4-9580-83B48F9EB4D3}" type="datetimeFigureOut">
              <a:rPr lang="zh-CN" altLang="en-US"/>
              <a:pPr>
                <a:defRPr/>
              </a:pPr>
              <a:t>2023/12/10</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947D7D3-1045-44EA-820B-7A83EB9FA14D}" type="slidenum">
              <a:rPr lang="zh-CN" altLang="en-US"/>
              <a:pPr/>
              <a:t>‹#›</a:t>
            </a:fld>
            <a:endParaRPr lang="en-US" altLang="zh-CN"/>
          </a:p>
        </p:txBody>
      </p:sp>
      <p:sp>
        <p:nvSpPr>
          <p:cNvPr id="8" name="标题 7">
            <a:extLst>
              <a:ext uri="{FF2B5EF4-FFF2-40B4-BE49-F238E27FC236}">
                <a16:creationId xmlns:a16="http://schemas.microsoft.com/office/drawing/2014/main" id="{54CB5D3D-478F-4EE8-99CB-91E9081B34A8}"/>
              </a:ext>
            </a:extLst>
          </p:cNvPr>
          <p:cNvSpPr>
            <a:spLocks noGrp="1"/>
          </p:cNvSpPr>
          <p:nvPr>
            <p:ph type="title"/>
          </p:nvPr>
        </p:nvSpPr>
        <p:spPr>
          <a:xfrm>
            <a:off x="971600" y="365125"/>
            <a:ext cx="7886700" cy="1325563"/>
          </a:xfrm>
          <a:prstGeom prst="rect">
            <a:avLst/>
          </a:prstGeom>
        </p:spPr>
        <p:txBody>
          <a:bodyPr/>
          <a:lstStyle>
            <a:lvl1pPr>
              <a:defRPr b="1"/>
            </a:lvl1pPr>
          </a:lstStyle>
          <a:p>
            <a:r>
              <a:rPr lang="zh-CN" altLang="en-US"/>
              <a:t>单击此处编辑母版标题样式</a:t>
            </a:r>
          </a:p>
        </p:txBody>
      </p:sp>
    </p:spTree>
    <p:extLst>
      <p:ext uri="{BB962C8B-B14F-4D97-AF65-F5344CB8AC3E}">
        <p14:creationId xmlns:p14="http://schemas.microsoft.com/office/powerpoint/2010/main" val="231331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fld id="{5AC1431B-2182-4325-8D44-DDAC3074C758}" type="datetimeFigureOut">
              <a:rPr lang="zh-CN" altLang="en-US"/>
              <a:pPr>
                <a:defRPr/>
              </a:pPr>
              <a:t>2023/12/10</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E583F59-1A62-4447-A9D2-CD58175C5D2B}" type="slidenum">
              <a:rPr lang="zh-CN" altLang="en-US"/>
              <a:pPr/>
              <a:t>‹#›</a:t>
            </a:fld>
            <a:endParaRPr lang="en-US" altLang="zh-CN"/>
          </a:p>
        </p:txBody>
      </p:sp>
    </p:spTree>
    <p:extLst>
      <p:ext uri="{BB962C8B-B14F-4D97-AF65-F5344CB8AC3E}">
        <p14:creationId xmlns:p14="http://schemas.microsoft.com/office/powerpoint/2010/main" val="414902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fld id="{D7BCE1AE-F749-4E84-A062-AAC7AE314BAD}" type="datetimeFigureOut">
              <a:rPr lang="zh-CN" altLang="en-US"/>
              <a:pPr>
                <a:defRPr/>
              </a:pPr>
              <a:t>2023/12/10</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2CEE38FD-33CB-418F-AF97-B71DD954808E}" type="slidenum">
              <a:rPr lang="zh-CN" altLang="en-US"/>
              <a:pPr/>
              <a:t>‹#›</a:t>
            </a:fld>
            <a:endParaRPr lang="en-US" altLang="zh-CN"/>
          </a:p>
        </p:txBody>
      </p:sp>
    </p:spTree>
    <p:extLst>
      <p:ext uri="{BB962C8B-B14F-4D97-AF65-F5344CB8AC3E}">
        <p14:creationId xmlns:p14="http://schemas.microsoft.com/office/powerpoint/2010/main" val="234226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11"/>
          <p:cNvSpPr>
            <a:spLocks noGrp="1" noChangeArrowheads="1"/>
          </p:cNvSpPr>
          <p:nvPr>
            <p:ph type="dt" sz="half" idx="10"/>
          </p:nvPr>
        </p:nvSpPr>
        <p:spPr>
          <a:ln/>
        </p:spPr>
        <p:txBody>
          <a:bodyPr/>
          <a:lstStyle>
            <a:lvl1pPr>
              <a:defRPr/>
            </a:lvl1pPr>
          </a:lstStyle>
          <a:p>
            <a:pPr>
              <a:defRPr/>
            </a:pPr>
            <a:fld id="{5DF74A8D-AA59-4C0C-8EB8-A81002CA4EC0}" type="datetimeFigureOut">
              <a:rPr lang="zh-CN" altLang="en-US"/>
              <a:pPr>
                <a:defRPr/>
              </a:pPr>
              <a:t>2023/12/10</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7CB51CC-8D1E-430F-B52A-2D8EBF4AD424}" type="slidenum">
              <a:rPr lang="zh-CN" altLang="en-US"/>
              <a:pPr/>
              <a:t>‹#›</a:t>
            </a:fld>
            <a:endParaRPr lang="en-US" altLang="zh-CN"/>
          </a:p>
        </p:txBody>
      </p:sp>
      <p:sp>
        <p:nvSpPr>
          <p:cNvPr id="8" name="标题 7">
            <a:extLst>
              <a:ext uri="{FF2B5EF4-FFF2-40B4-BE49-F238E27FC236}">
                <a16:creationId xmlns:a16="http://schemas.microsoft.com/office/drawing/2014/main" id="{4C8A8B7E-4501-4D34-985C-5A1E62FB96B5}"/>
              </a:ext>
            </a:extLst>
          </p:cNvPr>
          <p:cNvSpPr>
            <a:spLocks noGrp="1"/>
          </p:cNvSpPr>
          <p:nvPr>
            <p:ph type="title"/>
          </p:nvPr>
        </p:nvSpPr>
        <p:spPr>
          <a:xfrm>
            <a:off x="1060450" y="365125"/>
            <a:ext cx="7886700" cy="1325563"/>
          </a:xfrm>
          <a:prstGeom prst="rect">
            <a:avLst/>
          </a:prstGeom>
        </p:spPr>
        <p:txBody>
          <a:bodyPr/>
          <a:lstStyle>
            <a:lvl1pPr>
              <a:defRPr b="1"/>
            </a:lvl1pPr>
          </a:lstStyle>
          <a:p>
            <a:r>
              <a:rPr lang="zh-CN" altLang="en-US"/>
              <a:t>单击此处编辑母版标题样式</a:t>
            </a:r>
          </a:p>
        </p:txBody>
      </p:sp>
    </p:spTree>
    <p:extLst>
      <p:ext uri="{BB962C8B-B14F-4D97-AF65-F5344CB8AC3E}">
        <p14:creationId xmlns:p14="http://schemas.microsoft.com/office/powerpoint/2010/main" val="228606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AF58C-3203-4587-AF6B-0FF3C7E5C763}" type="datetimeFigureOut">
              <a:rPr lang="zh-CN" altLang="en-US"/>
              <a:pPr>
                <a:defRPr/>
              </a:pPr>
              <a:t>2023/12/10</a:t>
            </a:fld>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DA387737-1A6A-4984-B56E-2F9574915ACF}" type="slidenum">
              <a:rPr lang="zh-CN" altLang="en-US"/>
              <a:pPr/>
              <a:t>‹#›</a:t>
            </a:fld>
            <a:endParaRPr lang="en-US" altLang="zh-CN"/>
          </a:p>
        </p:txBody>
      </p:sp>
      <p:sp>
        <p:nvSpPr>
          <p:cNvPr id="6" name="标题 5">
            <a:extLst>
              <a:ext uri="{FF2B5EF4-FFF2-40B4-BE49-F238E27FC236}">
                <a16:creationId xmlns:a16="http://schemas.microsoft.com/office/drawing/2014/main" id="{7E1A230E-2C0C-46D2-968B-5D0E333D0EBC}"/>
              </a:ext>
            </a:extLst>
          </p:cNvPr>
          <p:cNvSpPr>
            <a:spLocks noGrp="1"/>
          </p:cNvSpPr>
          <p:nvPr>
            <p:ph type="title"/>
          </p:nvPr>
        </p:nvSpPr>
        <p:spPr>
          <a:xfrm>
            <a:off x="1026118" y="365125"/>
            <a:ext cx="7886700" cy="1325563"/>
          </a:xfrm>
          <a:prstGeom prst="rect">
            <a:avLst/>
          </a:prstGeom>
        </p:spPr>
        <p:txBody>
          <a:bodyPr/>
          <a:lstStyle>
            <a:lvl1pPr>
              <a:defRPr b="1"/>
            </a:lvl1pPr>
          </a:lstStyle>
          <a:p>
            <a:r>
              <a:rPr lang="zh-CN" altLang="en-US"/>
              <a:t>单击此处编辑母版标题样式</a:t>
            </a:r>
          </a:p>
        </p:txBody>
      </p:sp>
    </p:spTree>
    <p:extLst>
      <p:ext uri="{BB962C8B-B14F-4D97-AF65-F5344CB8AC3E}">
        <p14:creationId xmlns:p14="http://schemas.microsoft.com/office/powerpoint/2010/main" val="56157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C6153296-EA74-4F1E-A083-A59AD848BADB}" type="datetimeFigureOut">
              <a:rPr lang="zh-CN" altLang="en-US"/>
              <a:pPr>
                <a:defRPr/>
              </a:pPr>
              <a:t>2023/12/10</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954AC5C-8B76-4810-AD3A-CC2BDEDE6673}" type="slidenum">
              <a:rPr lang="zh-CN" altLang="en-US"/>
              <a:pPr/>
              <a:t>‹#›</a:t>
            </a:fld>
            <a:endParaRPr lang="en-US" altLang="zh-CN"/>
          </a:p>
        </p:txBody>
      </p:sp>
      <p:sp>
        <p:nvSpPr>
          <p:cNvPr id="7" name="标题 1">
            <a:extLst>
              <a:ext uri="{FF2B5EF4-FFF2-40B4-BE49-F238E27FC236}">
                <a16:creationId xmlns:a16="http://schemas.microsoft.com/office/drawing/2014/main" id="{253AF51E-7F26-48C1-8E52-2DF292A35390}"/>
              </a:ext>
            </a:extLst>
          </p:cNvPr>
          <p:cNvSpPr txBox="1">
            <a:spLocks/>
          </p:cNvSpPr>
          <p:nvPr userDrawn="1"/>
        </p:nvSpPr>
        <p:spPr>
          <a:xfrm>
            <a:off x="1150938" y="214313"/>
            <a:ext cx="7793037" cy="1462087"/>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kern="0" dirty="0"/>
              <a:t>单击此处编辑母版标题样式</a:t>
            </a:r>
          </a:p>
        </p:txBody>
      </p:sp>
    </p:spTree>
    <p:extLst>
      <p:ext uri="{BB962C8B-B14F-4D97-AF65-F5344CB8AC3E}">
        <p14:creationId xmlns:p14="http://schemas.microsoft.com/office/powerpoint/2010/main" val="55997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7C5B48F7-71C5-4042-A538-A30341366F6B}" type="datetimeFigureOut">
              <a:rPr lang="zh-CN" altLang="en-US"/>
              <a:pPr>
                <a:defRPr/>
              </a:pPr>
              <a:t>2023/12/10</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A3D182-58CA-4D2B-B05B-BC89ECF9255F}" type="slidenum">
              <a:rPr lang="zh-CN" altLang="en-US"/>
              <a:pPr/>
              <a:t>‹#›</a:t>
            </a:fld>
            <a:endParaRPr lang="en-US" altLang="zh-CN"/>
          </a:p>
        </p:txBody>
      </p:sp>
    </p:spTree>
    <p:extLst>
      <p:ext uri="{BB962C8B-B14F-4D97-AF65-F5344CB8AC3E}">
        <p14:creationId xmlns:p14="http://schemas.microsoft.com/office/powerpoint/2010/main" val="187105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atin typeface="微软雅黑" panose="020B0503020204020204" pitchFamily="34" charset="-122"/>
                <a:ea typeface="微软雅黑" panose="020B0503020204020204" pitchFamily="34" charset="-122"/>
              </a:defRPr>
            </a:lvl1pPr>
          </a:lstStyle>
          <a:p>
            <a:fld id="{6DA61EF4-21B1-436C-8C4F-2F5FAF1CC0A1}" type="slidenum">
              <a:rPr lang="zh-CN" altLang="en-US" smtClean="0"/>
              <a:pPr/>
              <a:t>‹#›</a:t>
            </a:fld>
            <a:endParaRPr lang="en-US" altLang="zh-CN" dirty="0"/>
          </a:p>
        </p:txBody>
      </p:sp>
      <p:sp>
        <p:nvSpPr>
          <p:cNvPr id="8" name="标题 7">
            <a:extLst>
              <a:ext uri="{FF2B5EF4-FFF2-40B4-BE49-F238E27FC236}">
                <a16:creationId xmlns:a16="http://schemas.microsoft.com/office/drawing/2014/main" id="{1C48D0ED-3F25-4141-898F-4A637B8687EA}"/>
              </a:ext>
            </a:extLst>
          </p:cNvPr>
          <p:cNvSpPr>
            <a:spLocks noGrp="1"/>
          </p:cNvSpPr>
          <p:nvPr>
            <p:ph type="title"/>
          </p:nvPr>
        </p:nvSpPr>
        <p:spPr>
          <a:xfrm>
            <a:off x="1033073" y="365125"/>
            <a:ext cx="7886700" cy="1325563"/>
          </a:xfrm>
          <a:prstGeom prst="rect">
            <a:avLst/>
          </a:prstGeom>
        </p:spPr>
        <p:txBody>
          <a:bodyPr/>
          <a:lstStyle>
            <a:lvl1pPr>
              <a:defRPr b="1"/>
            </a:lvl1pPr>
          </a:lstStyle>
          <a:p>
            <a:r>
              <a:rPr lang="zh-CN" altLang="en-US"/>
              <a:t>单击此处编辑母版标题样式</a:t>
            </a:r>
          </a:p>
        </p:txBody>
      </p:sp>
    </p:spTree>
    <p:extLst>
      <p:ext uri="{BB962C8B-B14F-4D97-AF65-F5344CB8AC3E}">
        <p14:creationId xmlns:p14="http://schemas.microsoft.com/office/powerpoint/2010/main" val="282692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06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fld id="{F51220BB-EAF4-4B9F-8B0A-09DF5DB9F138}" type="datetimeFigureOut">
              <a:rPr lang="zh-CN" altLang="en-US"/>
              <a:pPr>
                <a:defRPr/>
              </a:pPr>
              <a:t>2023/12/10</a:t>
            </a:fld>
            <a:endParaRPr lang="en-US" altLang="zh-CN"/>
          </a:p>
        </p:txBody>
      </p:sp>
      <p:sp>
        <p:nvSpPr>
          <p:cNvPr id="2406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06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401B1F9-E453-47A7-9687-7B7CDEA81765}" type="slidenum">
              <a:rPr lang="zh-CN" altLang="en-US"/>
              <a:pPr/>
              <a:t>‹#›</a:t>
            </a:fld>
            <a:endParaRPr lang="en-US" altLang="zh-CN"/>
          </a:p>
        </p:txBody>
      </p:sp>
      <p:grpSp>
        <p:nvGrpSpPr>
          <p:cNvPr id="15" name="Group 2">
            <a:extLst>
              <a:ext uri="{FF2B5EF4-FFF2-40B4-BE49-F238E27FC236}">
                <a16:creationId xmlns:a16="http://schemas.microsoft.com/office/drawing/2014/main" id="{2D95BAE9-1578-415A-A6A7-2DDDA1BF13E3}"/>
              </a:ext>
            </a:extLst>
          </p:cNvPr>
          <p:cNvGrpSpPr>
            <a:grpSpLocks/>
          </p:cNvGrpSpPr>
          <p:nvPr userDrawn="1"/>
        </p:nvGrpSpPr>
        <p:grpSpPr bwMode="auto">
          <a:xfrm>
            <a:off x="0" y="250031"/>
            <a:ext cx="9009063" cy="1052513"/>
            <a:chOff x="0" y="1536"/>
            <a:chExt cx="5675" cy="663"/>
          </a:xfrm>
        </p:grpSpPr>
        <p:grpSp>
          <p:nvGrpSpPr>
            <p:cNvPr id="16" name="Group 3">
              <a:extLst>
                <a:ext uri="{FF2B5EF4-FFF2-40B4-BE49-F238E27FC236}">
                  <a16:creationId xmlns:a16="http://schemas.microsoft.com/office/drawing/2014/main" id="{B81A836B-07A9-4662-9357-5D81D7F4732B}"/>
                </a:ext>
              </a:extLst>
            </p:cNvPr>
            <p:cNvGrpSpPr>
              <a:grpSpLocks/>
            </p:cNvGrpSpPr>
            <p:nvPr/>
          </p:nvGrpSpPr>
          <p:grpSpPr bwMode="auto">
            <a:xfrm>
              <a:off x="185" y="1604"/>
              <a:ext cx="449" cy="299"/>
              <a:chOff x="720" y="336"/>
              <a:chExt cx="624" cy="432"/>
            </a:xfrm>
          </p:grpSpPr>
          <p:sp>
            <p:nvSpPr>
              <p:cNvPr id="23" name="Rectangle 4">
                <a:extLst>
                  <a:ext uri="{FF2B5EF4-FFF2-40B4-BE49-F238E27FC236}">
                    <a16:creationId xmlns:a16="http://schemas.microsoft.com/office/drawing/2014/main" id="{00E205CF-2F00-45A0-A009-9BA04602CA67}"/>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4" name="Rectangle 5">
                <a:extLst>
                  <a:ext uri="{FF2B5EF4-FFF2-40B4-BE49-F238E27FC236}">
                    <a16:creationId xmlns:a16="http://schemas.microsoft.com/office/drawing/2014/main" id="{3F4E3864-C6CA-40A0-B45E-6D6D3E43BAD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7" name="Group 6">
              <a:extLst>
                <a:ext uri="{FF2B5EF4-FFF2-40B4-BE49-F238E27FC236}">
                  <a16:creationId xmlns:a16="http://schemas.microsoft.com/office/drawing/2014/main" id="{9A8AC67C-89F7-4D9B-8CE9-755B55921ED7}"/>
                </a:ext>
              </a:extLst>
            </p:cNvPr>
            <p:cNvGrpSpPr>
              <a:grpSpLocks/>
            </p:cNvGrpSpPr>
            <p:nvPr/>
          </p:nvGrpSpPr>
          <p:grpSpPr bwMode="auto">
            <a:xfrm>
              <a:off x="263" y="1870"/>
              <a:ext cx="466" cy="299"/>
              <a:chOff x="912" y="2640"/>
              <a:chExt cx="672" cy="432"/>
            </a:xfrm>
          </p:grpSpPr>
          <p:sp>
            <p:nvSpPr>
              <p:cNvPr id="21" name="Rectangle 7">
                <a:extLst>
                  <a:ext uri="{FF2B5EF4-FFF2-40B4-BE49-F238E27FC236}">
                    <a16:creationId xmlns:a16="http://schemas.microsoft.com/office/drawing/2014/main" id="{F213FED0-F14B-467D-A32F-48CD9F15BAF6}"/>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2" name="Rectangle 8">
                <a:extLst>
                  <a:ext uri="{FF2B5EF4-FFF2-40B4-BE49-F238E27FC236}">
                    <a16:creationId xmlns:a16="http://schemas.microsoft.com/office/drawing/2014/main" id="{79E28E71-CED9-422C-81EC-8FF1401A8A4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8" name="Rectangle 9">
              <a:extLst>
                <a:ext uri="{FF2B5EF4-FFF2-40B4-BE49-F238E27FC236}">
                  <a16:creationId xmlns:a16="http://schemas.microsoft.com/office/drawing/2014/main" id="{B6583378-0807-4BC6-B74C-5DBF875A41D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9" name="Rectangle 10">
              <a:extLst>
                <a:ext uri="{FF2B5EF4-FFF2-40B4-BE49-F238E27FC236}">
                  <a16:creationId xmlns:a16="http://schemas.microsoft.com/office/drawing/2014/main" id="{054686D9-E272-4505-96E6-0193D5E018F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20" name="Rectangle 11">
              <a:extLst>
                <a:ext uri="{FF2B5EF4-FFF2-40B4-BE49-F238E27FC236}">
                  <a16:creationId xmlns:a16="http://schemas.microsoft.com/office/drawing/2014/main" id="{3092DF39-2939-4A7C-809F-BF0C462E8D2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5" name="Picture 4">
            <a:extLst>
              <a:ext uri="{FF2B5EF4-FFF2-40B4-BE49-F238E27FC236}">
                <a16:creationId xmlns:a16="http://schemas.microsoft.com/office/drawing/2014/main" id="{08E5A639-D383-4023-9963-B23200D5417B}"/>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5" r:id="rId7"/>
    <p:sldLayoutId id="2147484896" r:id="rId8"/>
    <p:sldLayoutId id="2147484922" r:id="rId9"/>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7.wmf"/><Relationship Id="rId2" Type="http://schemas.openxmlformats.org/officeDocument/2006/relationships/notesSlide" Target="../notesSlides/notesSlide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9.x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5.bin"/><Relationship Id="rId14" Type="http://schemas.openxmlformats.org/officeDocument/2006/relationships/image" Target="../media/image6.wmf"/><Relationship Id="rId22" Type="http://schemas.openxmlformats.org/officeDocument/2006/relationships/oleObject" Target="../embeddings/oleObject15.bin"/></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94FB27-D142-491C-A38E-C919C4316012}"/>
              </a:ext>
            </a:extLst>
          </p:cNvPr>
          <p:cNvSpPr txBox="1">
            <a:spLocks noChangeArrowheads="1"/>
          </p:cNvSpPr>
          <p:nvPr/>
        </p:nvSpPr>
        <p:spPr bwMode="auto">
          <a:xfrm>
            <a:off x="685800" y="1124744"/>
            <a:ext cx="77724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lnSpc>
                <a:spcPct val="150000"/>
              </a:lnSpc>
            </a:pPr>
            <a:br>
              <a:rPr lang="en-US" altLang="zh-CN" sz="4000" b="1" kern="0" dirty="0">
                <a:latin typeface="+mn-lt"/>
                <a:ea typeface="+mn-ea"/>
                <a:cs typeface="+mn-ea"/>
                <a:sym typeface="+mn-lt"/>
              </a:rPr>
            </a:br>
            <a:br>
              <a:rPr lang="en-US" altLang="zh-CN" sz="4000" b="1" kern="0" dirty="0">
                <a:latin typeface="+mn-lt"/>
                <a:ea typeface="+mn-ea"/>
                <a:cs typeface="+mn-ea"/>
                <a:sym typeface="+mn-lt"/>
              </a:rPr>
            </a:br>
            <a:r>
              <a:rPr lang="zh-CN" altLang="en-US" sz="4000" b="1" kern="0" dirty="0">
                <a:latin typeface="+mn-lt"/>
                <a:ea typeface="+mn-ea"/>
                <a:cs typeface="+mn-ea"/>
                <a:sym typeface="+mn-lt"/>
              </a:rPr>
              <a:t>计算机网络</a:t>
            </a:r>
            <a:br>
              <a:rPr lang="en-US" altLang="zh-CN" sz="4000" b="1" kern="0" dirty="0">
                <a:latin typeface="+mn-lt"/>
                <a:ea typeface="+mn-ea"/>
                <a:cs typeface="+mn-ea"/>
                <a:sym typeface="+mn-lt"/>
              </a:rPr>
            </a:br>
            <a:r>
              <a:rPr lang="en-US" altLang="zh-CN" sz="4000" b="1" dirty="0">
                <a:latin typeface="+mn-lt"/>
                <a:ea typeface="+mn-ea"/>
                <a:cs typeface="+mn-ea"/>
                <a:sym typeface="+mn-lt"/>
              </a:rPr>
              <a:t>Chapter 8 </a:t>
            </a:r>
            <a:r>
              <a:rPr lang="zh-CN" altLang="en-US" sz="4000" b="1" dirty="0">
                <a:latin typeface="+mn-lt"/>
                <a:ea typeface="+mn-ea"/>
                <a:cs typeface="+mn-ea"/>
                <a:sym typeface="+mn-lt"/>
              </a:rPr>
              <a:t>应用层</a:t>
            </a:r>
            <a:br>
              <a:rPr lang="en-US" altLang="zh-CN" sz="4000" b="1" kern="0" dirty="0">
                <a:latin typeface="+mn-lt"/>
                <a:ea typeface="+mn-ea"/>
                <a:cs typeface="+mn-ea"/>
                <a:sym typeface="+mn-lt"/>
              </a:rPr>
            </a:br>
            <a:endParaRPr lang="en-US" altLang="zh-CN" sz="4000" b="1" kern="0" dirty="0">
              <a:latin typeface="+mn-lt"/>
              <a:ea typeface="+mn-ea"/>
              <a:cs typeface="+mn-ea"/>
              <a:sym typeface="+mn-lt"/>
            </a:endParaRPr>
          </a:p>
        </p:txBody>
      </p:sp>
      <p:sp>
        <p:nvSpPr>
          <p:cNvPr id="5" name="文本框 4">
            <a:extLst>
              <a:ext uri="{FF2B5EF4-FFF2-40B4-BE49-F238E27FC236}">
                <a16:creationId xmlns:a16="http://schemas.microsoft.com/office/drawing/2014/main" id="{17EE0E24-F127-4845-AF9D-9DF306512E75}"/>
              </a:ext>
            </a:extLst>
          </p:cNvPr>
          <p:cNvSpPr txBox="1"/>
          <p:nvPr/>
        </p:nvSpPr>
        <p:spPr>
          <a:xfrm>
            <a:off x="755576" y="3864746"/>
            <a:ext cx="7772400" cy="2794611"/>
          </a:xfrm>
          <a:prstGeom prst="rect">
            <a:avLst/>
          </a:prstGeom>
          <a:noFill/>
        </p:spPr>
        <p:txBody>
          <a:bodyPr wrap="square">
            <a:spAutoFit/>
          </a:bodyPr>
          <a:lstStyle/>
          <a:p>
            <a:pPr>
              <a:lnSpc>
                <a:spcPct val="150000"/>
              </a:lnSpc>
            </a:pPr>
            <a:r>
              <a:rPr lang="zh-CN" altLang="en-US" sz="2400" spc="300" dirty="0">
                <a:latin typeface="+mn-lt"/>
                <a:ea typeface="+mn-ea"/>
                <a:cs typeface="+mn-ea"/>
                <a:sym typeface="+mn-lt"/>
              </a:rPr>
              <a:t>李健</a:t>
            </a:r>
            <a:endParaRPr lang="en-US" altLang="zh-CN" sz="2400" spc="300" dirty="0">
              <a:latin typeface="+mn-lt"/>
              <a:ea typeface="+mn-ea"/>
              <a:cs typeface="+mn-ea"/>
              <a:sym typeface="+mn-lt"/>
            </a:endParaRPr>
          </a:p>
          <a:p>
            <a:pPr>
              <a:lnSpc>
                <a:spcPct val="150000"/>
              </a:lnSpc>
            </a:pPr>
            <a:r>
              <a:rPr lang="zh-CN" altLang="en-US" sz="2400" spc="300" dirty="0">
                <a:latin typeface="+mn-lt"/>
                <a:ea typeface="+mn-ea"/>
                <a:cs typeface="+mn-ea"/>
                <a:sym typeface="+mn-lt"/>
              </a:rPr>
              <a:t>网络空间安全学院</a:t>
            </a:r>
            <a:endParaRPr lang="en-US" altLang="zh-CN" sz="2400" spc="300" dirty="0">
              <a:latin typeface="+mn-lt"/>
              <a:ea typeface="+mn-ea"/>
              <a:cs typeface="+mn-ea"/>
              <a:sym typeface="+mn-lt"/>
            </a:endParaRPr>
          </a:p>
          <a:p>
            <a:pPr>
              <a:lnSpc>
                <a:spcPct val="150000"/>
              </a:lnSpc>
            </a:pPr>
            <a:r>
              <a:rPr lang="zh-CN" altLang="en-US" sz="2400" spc="300" dirty="0">
                <a:latin typeface="+mn-lt"/>
                <a:ea typeface="+mn-ea"/>
                <a:cs typeface="+mn-ea"/>
                <a:sym typeface="+mn-lt"/>
              </a:rPr>
              <a:t>高新校区信智楼</a:t>
            </a:r>
            <a:r>
              <a:rPr lang="en-US" altLang="zh-CN" sz="2400" spc="300" dirty="0">
                <a:latin typeface="+mn-lt"/>
                <a:ea typeface="+mn-ea"/>
                <a:cs typeface="+mn-ea"/>
                <a:sym typeface="+mn-lt"/>
              </a:rPr>
              <a:t>C502</a:t>
            </a:r>
            <a:r>
              <a:rPr lang="zh-CN" altLang="en-US" sz="2400" spc="300" dirty="0">
                <a:latin typeface="+mn-lt"/>
                <a:ea typeface="+mn-ea"/>
                <a:cs typeface="+mn-ea"/>
                <a:sym typeface="+mn-lt"/>
              </a:rPr>
              <a:t>室</a:t>
            </a:r>
            <a:br>
              <a:rPr lang="en-US" altLang="zh-CN" sz="2400" spc="300" dirty="0">
                <a:latin typeface="+mn-lt"/>
                <a:ea typeface="+mn-ea"/>
                <a:cs typeface="+mn-ea"/>
                <a:sym typeface="+mn-lt"/>
              </a:rPr>
            </a:br>
            <a:r>
              <a:rPr lang="en-US" altLang="zh-CN" sz="2400" b="1" spc="300" dirty="0">
                <a:latin typeface="得意黑" pitchFamily="50" charset="-122"/>
                <a:ea typeface="得意黑" pitchFamily="50" charset="-122"/>
                <a:cs typeface="+mn-ea"/>
                <a:sym typeface="+mn-lt"/>
              </a:rPr>
              <a:t>E-Mail: </a:t>
            </a:r>
            <a:r>
              <a:rPr lang="en-US" altLang="zh-CN" sz="2400" spc="300" dirty="0">
                <a:latin typeface="得意黑" pitchFamily="50" charset="-122"/>
                <a:ea typeface="得意黑" pitchFamily="50" charset="-122"/>
                <a:cs typeface="+mn-ea"/>
                <a:sym typeface="+mn-lt"/>
              </a:rPr>
              <a:t>lijian9@ustc.edu.cn</a:t>
            </a:r>
            <a:br>
              <a:rPr lang="en-US" altLang="zh-CN" sz="2400" spc="300" dirty="0">
                <a:latin typeface="得意黑" pitchFamily="50" charset="-122"/>
                <a:ea typeface="得意黑" pitchFamily="50" charset="-122"/>
                <a:cs typeface="+mn-ea"/>
                <a:sym typeface="+mn-lt"/>
              </a:rPr>
            </a:br>
            <a:r>
              <a:rPr lang="en-US" altLang="zh-CN" sz="2400" b="1" spc="300" dirty="0">
                <a:latin typeface="得意黑" pitchFamily="50" charset="-122"/>
                <a:ea typeface="得意黑" pitchFamily="50" charset="-122"/>
                <a:cs typeface="+mn-ea"/>
                <a:sym typeface="+mn-lt"/>
              </a:rPr>
              <a:t>Homepage: </a:t>
            </a:r>
            <a:r>
              <a:rPr lang="en-US" altLang="zh-CN" sz="2400" spc="300" dirty="0">
                <a:latin typeface="得意黑" pitchFamily="50" charset="-122"/>
                <a:ea typeface="得意黑" pitchFamily="50" charset="-122"/>
                <a:cs typeface="+mn-ea"/>
                <a:sym typeface="+mn-lt"/>
              </a:rPr>
              <a:t>http://if.ustc.edu.cn</a:t>
            </a:r>
            <a:endParaRPr lang="zh-CN" altLang="en-US" spc="300" dirty="0">
              <a:latin typeface="得意黑" pitchFamily="50" charset="-122"/>
              <a:ea typeface="得意黑" pitchFamily="50" charset="-122"/>
              <a:cs typeface="+mn-ea"/>
              <a:sym typeface="+mn-lt"/>
            </a:endParaRPr>
          </a:p>
        </p:txBody>
      </p:sp>
      <p:pic>
        <p:nvPicPr>
          <p:cNvPr id="3" name="图片 2">
            <a:extLst>
              <a:ext uri="{FF2B5EF4-FFF2-40B4-BE49-F238E27FC236}">
                <a16:creationId xmlns:a16="http://schemas.microsoft.com/office/drawing/2014/main" id="{D47658D2-FE2D-4F4F-A961-05910010CD48}"/>
              </a:ext>
            </a:extLst>
          </p:cNvPr>
          <p:cNvPicPr>
            <a:picLocks noChangeAspect="1"/>
          </p:cNvPicPr>
          <p:nvPr/>
        </p:nvPicPr>
        <p:blipFill>
          <a:blip r:embed="rId3"/>
          <a:stretch>
            <a:fillRect/>
          </a:stretch>
        </p:blipFill>
        <p:spPr>
          <a:xfrm>
            <a:off x="5714681" y="4776465"/>
            <a:ext cx="1492721" cy="1506332"/>
          </a:xfrm>
          <a:prstGeom prst="rect">
            <a:avLst/>
          </a:prstGeom>
        </p:spPr>
      </p:pic>
      <p:pic>
        <p:nvPicPr>
          <p:cNvPr id="8" name="图片 7">
            <a:extLst>
              <a:ext uri="{FF2B5EF4-FFF2-40B4-BE49-F238E27FC236}">
                <a16:creationId xmlns:a16="http://schemas.microsoft.com/office/drawing/2014/main" id="{3433D3F7-3AD2-4C4F-9658-64552F63596B}"/>
              </a:ext>
            </a:extLst>
          </p:cNvPr>
          <p:cNvPicPr>
            <a:picLocks noChangeAspect="1"/>
          </p:cNvPicPr>
          <p:nvPr/>
        </p:nvPicPr>
        <p:blipFill>
          <a:blip r:embed="rId4"/>
          <a:stretch>
            <a:fillRect/>
          </a:stretch>
        </p:blipFill>
        <p:spPr>
          <a:xfrm>
            <a:off x="7460617" y="4800585"/>
            <a:ext cx="1501729" cy="1524691"/>
          </a:xfrm>
          <a:prstGeom prst="rect">
            <a:avLst/>
          </a:prstGeom>
        </p:spPr>
      </p:pic>
      <p:sp>
        <p:nvSpPr>
          <p:cNvPr id="10" name="文本框 9">
            <a:extLst>
              <a:ext uri="{FF2B5EF4-FFF2-40B4-BE49-F238E27FC236}">
                <a16:creationId xmlns:a16="http://schemas.microsoft.com/office/drawing/2014/main" id="{2F9145C4-D907-4EAF-BD49-7D674C57CA6C}"/>
              </a:ext>
            </a:extLst>
          </p:cNvPr>
          <p:cNvSpPr txBox="1"/>
          <p:nvPr/>
        </p:nvSpPr>
        <p:spPr>
          <a:xfrm>
            <a:off x="5713505" y="6281621"/>
            <a:ext cx="1584176" cy="369332"/>
          </a:xfrm>
          <a:prstGeom prst="rect">
            <a:avLst/>
          </a:prstGeom>
          <a:noFill/>
        </p:spPr>
        <p:txBody>
          <a:bodyPr wrap="square">
            <a:spAutoFit/>
          </a:bodyPr>
          <a:lstStyle/>
          <a:p>
            <a:r>
              <a:rPr lang="zh-CN" altLang="en-US" spc="300" dirty="0">
                <a:latin typeface="+mn-lt"/>
                <a:ea typeface="+mn-ea"/>
                <a:cs typeface="+mn-ea"/>
                <a:sym typeface="+mn-lt"/>
              </a:rPr>
              <a:t>实验室主页</a:t>
            </a:r>
            <a:endParaRPr lang="zh-CN" altLang="en-US" dirty="0">
              <a:latin typeface="+mn-lt"/>
              <a:ea typeface="+mn-ea"/>
              <a:cs typeface="+mn-ea"/>
              <a:sym typeface="+mn-lt"/>
            </a:endParaRPr>
          </a:p>
        </p:txBody>
      </p:sp>
      <p:sp>
        <p:nvSpPr>
          <p:cNvPr id="11" name="文本框 10">
            <a:extLst>
              <a:ext uri="{FF2B5EF4-FFF2-40B4-BE49-F238E27FC236}">
                <a16:creationId xmlns:a16="http://schemas.microsoft.com/office/drawing/2014/main" id="{64918D5C-AB70-4D6F-A841-6704980FDB5C}"/>
              </a:ext>
            </a:extLst>
          </p:cNvPr>
          <p:cNvSpPr txBox="1"/>
          <p:nvPr/>
        </p:nvSpPr>
        <p:spPr>
          <a:xfrm>
            <a:off x="7333738" y="6290025"/>
            <a:ext cx="1810262" cy="369332"/>
          </a:xfrm>
          <a:prstGeom prst="rect">
            <a:avLst/>
          </a:prstGeom>
          <a:noFill/>
        </p:spPr>
        <p:txBody>
          <a:bodyPr wrap="square">
            <a:spAutoFit/>
          </a:bodyPr>
          <a:lstStyle/>
          <a:p>
            <a:r>
              <a:rPr lang="zh-CN" altLang="en-US" spc="300" dirty="0">
                <a:latin typeface="+mn-lt"/>
                <a:ea typeface="+mn-ea"/>
                <a:cs typeface="+mn-ea"/>
                <a:sym typeface="+mn-lt"/>
              </a:rPr>
              <a:t>研究小组主页</a:t>
            </a:r>
            <a:endParaRPr lang="zh-CN" altLang="en-US" dirty="0">
              <a:latin typeface="+mn-lt"/>
              <a:ea typeface="+mn-ea"/>
              <a:cs typeface="+mn-ea"/>
              <a:sym typeface="+mn-lt"/>
            </a:endParaRPr>
          </a:p>
        </p:txBody>
      </p:sp>
    </p:spTree>
    <p:extLst>
      <p:ext uri="{BB962C8B-B14F-4D97-AF65-F5344CB8AC3E}">
        <p14:creationId xmlns:p14="http://schemas.microsoft.com/office/powerpoint/2010/main" val="285969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b="1">
                <a:latin typeface="+mn-lt"/>
                <a:ea typeface="+mn-ea"/>
                <a:cs typeface="+mn-ea"/>
                <a:sym typeface="+mn-lt"/>
              </a:rPr>
              <a:t>分布式域名管理</a:t>
            </a:r>
          </a:p>
        </p:txBody>
      </p:sp>
      <p:sp>
        <p:nvSpPr>
          <p:cNvPr id="13315" name="Rectangle 3"/>
          <p:cNvSpPr>
            <a:spLocks noGrp="1" noChangeArrowheads="1"/>
          </p:cNvSpPr>
          <p:nvPr>
            <p:ph type="body" idx="1"/>
          </p:nvPr>
        </p:nvSpPr>
        <p:spPr>
          <a:xfrm>
            <a:off x="468313" y="1404144"/>
            <a:ext cx="8486775" cy="3537744"/>
          </a:xfrm>
        </p:spPr>
        <p:txBody>
          <a:bodyPr/>
          <a:lstStyle/>
          <a:p>
            <a:r>
              <a:rPr lang="en-US" altLang="zh-CN" sz="2000" b="1" dirty="0">
                <a:latin typeface="+mn-lt"/>
                <a:ea typeface="+mn-ea"/>
                <a:cs typeface="+mn-ea"/>
                <a:sym typeface="+mn-lt"/>
              </a:rPr>
              <a:t>DNS</a:t>
            </a:r>
            <a:r>
              <a:rPr lang="zh-CN" altLang="en-US" sz="2000" b="1" dirty="0">
                <a:latin typeface="+mn-lt"/>
                <a:ea typeface="+mn-ea"/>
                <a:cs typeface="+mn-ea"/>
                <a:sym typeface="+mn-lt"/>
              </a:rPr>
              <a:t>采用分布式的域名管理</a:t>
            </a:r>
          </a:p>
          <a:p>
            <a:pPr lvl="1"/>
            <a:r>
              <a:rPr lang="zh-CN" altLang="en-US" sz="1800" b="1" dirty="0">
                <a:latin typeface="+mn-lt"/>
                <a:ea typeface="+mn-ea"/>
                <a:cs typeface="+mn-ea"/>
                <a:sym typeface="+mn-lt"/>
              </a:rPr>
              <a:t>以域为单位，在网络中分布多个服务器对域名进行管理，这些服务器也被称为名字服务器</a:t>
            </a:r>
          </a:p>
          <a:p>
            <a:pPr lvl="1"/>
            <a:r>
              <a:rPr lang="zh-CN" altLang="en-US" sz="1800" b="1" dirty="0">
                <a:latin typeface="+mn-lt"/>
                <a:ea typeface="+mn-ea"/>
                <a:cs typeface="+mn-ea"/>
                <a:sym typeface="+mn-lt"/>
              </a:rPr>
              <a:t>某个域如果设置了名字服务器，则该服务器负责此域下的子域的域名的管理（有可能包括子域下层的域）</a:t>
            </a:r>
            <a:endParaRPr lang="en-US" altLang="zh-CN" sz="1900" b="1" dirty="0">
              <a:latin typeface="+mn-lt"/>
              <a:ea typeface="+mn-ea"/>
              <a:cs typeface="+mn-ea"/>
              <a:sym typeface="+mn-lt"/>
            </a:endParaRPr>
          </a:p>
          <a:p>
            <a:r>
              <a:rPr lang="en-US" altLang="zh-CN" sz="2100" b="1" dirty="0">
                <a:latin typeface="+mn-lt"/>
                <a:ea typeface="+mn-ea"/>
                <a:cs typeface="+mn-ea"/>
                <a:sym typeface="+mn-lt"/>
              </a:rPr>
              <a:t>DNS</a:t>
            </a:r>
            <a:r>
              <a:rPr lang="zh-CN" altLang="en-US" sz="2100" b="1" dirty="0">
                <a:latin typeface="+mn-lt"/>
                <a:ea typeface="+mn-ea"/>
                <a:cs typeface="+mn-ea"/>
                <a:sym typeface="+mn-lt"/>
              </a:rPr>
              <a:t>实现</a:t>
            </a:r>
          </a:p>
          <a:p>
            <a:pPr lvl="1"/>
            <a:r>
              <a:rPr lang="zh-CN" altLang="en-US" sz="1900" b="1" dirty="0">
                <a:latin typeface="+mn-lt"/>
                <a:ea typeface="+mn-ea"/>
                <a:cs typeface="+mn-ea"/>
                <a:sym typeface="+mn-lt"/>
              </a:rPr>
              <a:t>采用客户</a:t>
            </a:r>
            <a:r>
              <a:rPr lang="en-US" altLang="zh-CN" sz="1900" b="1" dirty="0">
                <a:latin typeface="+mn-lt"/>
                <a:ea typeface="+mn-ea"/>
                <a:cs typeface="+mn-ea"/>
                <a:sym typeface="+mn-lt"/>
              </a:rPr>
              <a:t>/</a:t>
            </a:r>
            <a:r>
              <a:rPr lang="zh-CN" altLang="en-US" sz="1900" b="1" dirty="0">
                <a:latin typeface="+mn-lt"/>
                <a:ea typeface="+mn-ea"/>
                <a:cs typeface="+mn-ea"/>
                <a:sym typeface="+mn-lt"/>
              </a:rPr>
              <a:t>服务器通信模式，客户端执行域名查询功能的程序或者函数调用叫做解析器（</a:t>
            </a:r>
            <a:r>
              <a:rPr lang="en-US" altLang="zh-CN" sz="1900" b="1" dirty="0">
                <a:latin typeface="+mn-lt"/>
                <a:ea typeface="+mn-ea"/>
                <a:cs typeface="+mn-ea"/>
                <a:sym typeface="+mn-lt"/>
              </a:rPr>
              <a:t>resolver</a:t>
            </a:r>
            <a:r>
              <a:rPr lang="zh-CN" altLang="en-US" sz="1900" b="1" dirty="0">
                <a:latin typeface="+mn-lt"/>
                <a:ea typeface="+mn-ea"/>
                <a:cs typeface="+mn-ea"/>
                <a:sym typeface="+mn-lt"/>
              </a:rPr>
              <a:t>），解析器向名字服务器发送查询请求</a:t>
            </a:r>
            <a:endParaRPr lang="en-US" altLang="zh-CN" sz="1900" b="1" dirty="0">
              <a:latin typeface="+mn-lt"/>
              <a:ea typeface="+mn-ea"/>
              <a:cs typeface="+mn-ea"/>
              <a:sym typeface="+mn-lt"/>
            </a:endParaRPr>
          </a:p>
          <a:p>
            <a:pPr lvl="1"/>
            <a:r>
              <a:rPr lang="en-US" altLang="zh-CN" sz="1800" b="1" dirty="0">
                <a:latin typeface="+mn-lt"/>
                <a:ea typeface="+mn-ea"/>
                <a:cs typeface="+mn-ea"/>
                <a:sym typeface="+mn-lt"/>
              </a:rPr>
              <a:t>DNS</a:t>
            </a:r>
            <a:r>
              <a:rPr lang="zh-CN" altLang="en-US" sz="1800" b="1" dirty="0">
                <a:latin typeface="+mn-lt"/>
                <a:ea typeface="+mn-ea"/>
                <a:cs typeface="+mn-ea"/>
                <a:sym typeface="+mn-lt"/>
              </a:rPr>
              <a:t>解析时使用</a:t>
            </a:r>
            <a:r>
              <a:rPr lang="en-US" altLang="zh-CN" sz="1800" b="1" dirty="0">
                <a:latin typeface="+mn-lt"/>
                <a:ea typeface="+mn-ea"/>
                <a:cs typeface="+mn-ea"/>
                <a:sym typeface="+mn-lt"/>
              </a:rPr>
              <a:t>UDP</a:t>
            </a:r>
            <a:r>
              <a:rPr lang="zh-CN" altLang="en-US" sz="1800" b="1" dirty="0">
                <a:latin typeface="+mn-lt"/>
                <a:ea typeface="+mn-ea"/>
                <a:cs typeface="+mn-ea"/>
                <a:sym typeface="+mn-lt"/>
              </a:rPr>
              <a:t>协议，端口号为</a:t>
            </a:r>
            <a:r>
              <a:rPr lang="en-US" altLang="zh-CN" sz="1800" b="1" dirty="0">
                <a:latin typeface="+mn-lt"/>
                <a:ea typeface="+mn-ea"/>
                <a:cs typeface="+mn-ea"/>
                <a:sym typeface="+mn-lt"/>
              </a:rPr>
              <a:t>53</a:t>
            </a:r>
            <a:r>
              <a:rPr lang="zh-CN" altLang="en-US" sz="1800" b="1" dirty="0">
                <a:latin typeface="+mn-lt"/>
                <a:ea typeface="+mn-ea"/>
                <a:cs typeface="+mn-ea"/>
                <a:sym typeface="+mn-lt"/>
              </a:rPr>
              <a:t>号（</a:t>
            </a:r>
            <a:r>
              <a:rPr lang="en-US" altLang="zh-CN" sz="1800" b="1" dirty="0">
                <a:latin typeface="+mn-lt"/>
                <a:ea typeface="+mn-ea"/>
                <a:cs typeface="+mn-ea"/>
                <a:sym typeface="+mn-lt"/>
              </a:rPr>
              <a:t>RFC1035</a:t>
            </a:r>
            <a:r>
              <a:rPr lang="zh-CN" altLang="en-US" sz="1800" b="1" dirty="0">
                <a:latin typeface="+mn-lt"/>
                <a:ea typeface="+mn-ea"/>
                <a:cs typeface="+mn-ea"/>
                <a:sym typeface="+mn-lt"/>
              </a:rPr>
              <a:t>）</a:t>
            </a:r>
            <a:endParaRPr lang="en-US" altLang="zh-CN" sz="1800" b="1" dirty="0">
              <a:latin typeface="+mn-lt"/>
              <a:ea typeface="+mn-ea"/>
              <a:cs typeface="+mn-ea"/>
              <a:sym typeface="+mn-lt"/>
            </a:endParaRPr>
          </a:p>
          <a:p>
            <a:pPr lvl="1"/>
            <a:r>
              <a:rPr lang="en-US" altLang="zh-CN" sz="1800" b="1" dirty="0">
                <a:latin typeface="+mn-lt"/>
                <a:ea typeface="+mn-ea"/>
                <a:cs typeface="+mn-ea"/>
                <a:sym typeface="+mn-lt"/>
              </a:rPr>
              <a:t>Unix/Linux</a:t>
            </a:r>
            <a:r>
              <a:rPr lang="zh-CN" altLang="en-US" sz="1800" b="1" dirty="0">
                <a:latin typeface="+mn-lt"/>
                <a:ea typeface="+mn-ea"/>
                <a:cs typeface="+mn-ea"/>
                <a:sym typeface="+mn-lt"/>
              </a:rPr>
              <a:t>系统通过</a:t>
            </a:r>
            <a:r>
              <a:rPr lang="en-US" altLang="zh-CN" sz="1800" b="1" dirty="0">
                <a:latin typeface="+mn-lt"/>
                <a:ea typeface="+mn-ea"/>
                <a:cs typeface="+mn-ea"/>
                <a:sym typeface="+mn-lt"/>
              </a:rPr>
              <a:t>BIND</a:t>
            </a:r>
            <a:r>
              <a:rPr lang="zh-CN" altLang="en-US" sz="1800" b="1" dirty="0">
                <a:latin typeface="+mn-lt"/>
                <a:ea typeface="+mn-ea"/>
                <a:cs typeface="+mn-ea"/>
                <a:sym typeface="+mn-lt"/>
              </a:rPr>
              <a:t>（</a:t>
            </a:r>
            <a:r>
              <a:rPr lang="en-US" altLang="zh-CN" sz="1800" b="1" dirty="0">
                <a:latin typeface="+mn-lt"/>
                <a:ea typeface="+mn-ea"/>
                <a:cs typeface="+mn-ea"/>
                <a:sym typeface="+mn-lt"/>
              </a:rPr>
              <a:t>Berkeley Internet Name Domain</a:t>
            </a:r>
            <a:r>
              <a:rPr lang="zh-CN" altLang="en-US" sz="1800" b="1" dirty="0">
                <a:latin typeface="+mn-lt"/>
                <a:ea typeface="+mn-ea"/>
                <a:cs typeface="+mn-ea"/>
                <a:sym typeface="+mn-lt"/>
              </a:rPr>
              <a:t>）提供</a:t>
            </a:r>
            <a:r>
              <a:rPr lang="en-US" altLang="zh-CN" sz="1800" b="1" dirty="0">
                <a:latin typeface="+mn-lt"/>
                <a:ea typeface="+mn-ea"/>
                <a:cs typeface="+mn-ea"/>
                <a:sym typeface="+mn-lt"/>
              </a:rPr>
              <a:t>DNS</a:t>
            </a:r>
            <a:r>
              <a:rPr lang="zh-CN" altLang="en-US" sz="1800" b="1" dirty="0">
                <a:latin typeface="+mn-lt"/>
                <a:ea typeface="+mn-ea"/>
                <a:cs typeface="+mn-ea"/>
                <a:sym typeface="+mn-lt"/>
              </a:rPr>
              <a:t>服务</a:t>
            </a:r>
          </a:p>
        </p:txBody>
      </p:sp>
      <p:pic>
        <p:nvPicPr>
          <p:cNvPr id="19460" name="Picture 5" descr="http://www.taopic.com/uploads/allimg/110925/9117-11092510203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88" y="4940300"/>
            <a:ext cx="130016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6372225" y="63754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mn-lt"/>
                <a:ea typeface="+mn-ea"/>
                <a:cs typeface="+mn-ea"/>
                <a:sym typeface="+mn-lt"/>
              </a:rPr>
              <a:t>Resolver</a:t>
            </a:r>
            <a:endParaRPr lang="zh-CN" altLang="en-US" sz="1800">
              <a:latin typeface="+mn-lt"/>
              <a:ea typeface="+mn-ea"/>
              <a:cs typeface="+mn-ea"/>
              <a:sym typeface="+mn-lt"/>
            </a:endParaRPr>
          </a:p>
        </p:txBody>
      </p:sp>
      <p:sp>
        <p:nvSpPr>
          <p:cNvPr id="19462" name="TextBox 5"/>
          <p:cNvSpPr txBox="1">
            <a:spLocks noChangeArrowheads="1"/>
          </p:cNvSpPr>
          <p:nvPr/>
        </p:nvSpPr>
        <p:spPr bwMode="auto">
          <a:xfrm>
            <a:off x="2771775" y="5084763"/>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i="1">
                <a:latin typeface="+mn-lt"/>
                <a:ea typeface="+mn-ea"/>
                <a:cs typeface="+mn-ea"/>
                <a:sym typeface="+mn-lt"/>
              </a:rPr>
              <a:t>www.ustc.edu.cn</a:t>
            </a:r>
            <a:r>
              <a:rPr lang="zh-CN" altLang="en-US" sz="1600" i="1">
                <a:latin typeface="+mn-lt"/>
                <a:ea typeface="+mn-ea"/>
                <a:cs typeface="+mn-ea"/>
                <a:sym typeface="+mn-lt"/>
              </a:rPr>
              <a:t>的</a:t>
            </a:r>
            <a:r>
              <a:rPr lang="en-US" altLang="zh-CN" sz="1600" i="1">
                <a:latin typeface="+mn-lt"/>
                <a:ea typeface="+mn-ea"/>
                <a:cs typeface="+mn-ea"/>
                <a:sym typeface="+mn-lt"/>
              </a:rPr>
              <a:t>IP</a:t>
            </a:r>
            <a:r>
              <a:rPr lang="zh-CN" altLang="en-US" sz="1600" i="1">
                <a:latin typeface="+mn-lt"/>
                <a:ea typeface="+mn-ea"/>
                <a:cs typeface="+mn-ea"/>
                <a:sym typeface="+mn-lt"/>
              </a:rPr>
              <a:t>地址是多少？</a:t>
            </a:r>
          </a:p>
        </p:txBody>
      </p:sp>
      <p:pic>
        <p:nvPicPr>
          <p:cNvPr id="19465" name="Picture 9" descr="ANd9GcSpLQ7uRTOPmZkP5kIjaBbQVW_FaN6fWCvhHGTAbyYIyG8NxfOG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94188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5"/>
          <p:cNvSpPr txBox="1">
            <a:spLocks noChangeArrowheads="1"/>
          </p:cNvSpPr>
          <p:nvPr/>
        </p:nvSpPr>
        <p:spPr bwMode="auto">
          <a:xfrm>
            <a:off x="2411413" y="5734050"/>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i="1">
                <a:latin typeface="+mn-lt"/>
                <a:ea typeface="+mn-ea"/>
                <a:cs typeface="+mn-ea"/>
                <a:sym typeface="+mn-lt"/>
              </a:rPr>
              <a:t>202.38.64.10</a:t>
            </a:r>
            <a:endParaRPr lang="zh-CN" altLang="en-US" sz="1600" i="1">
              <a:latin typeface="+mn-lt"/>
              <a:ea typeface="+mn-ea"/>
              <a:cs typeface="+mn-ea"/>
              <a:sym typeface="+mn-lt"/>
            </a:endParaRPr>
          </a:p>
        </p:txBody>
      </p:sp>
      <p:sp>
        <p:nvSpPr>
          <p:cNvPr id="19468" name="TextBox 4"/>
          <p:cNvSpPr txBox="1">
            <a:spLocks noChangeArrowheads="1"/>
          </p:cNvSpPr>
          <p:nvPr/>
        </p:nvSpPr>
        <p:spPr bwMode="auto">
          <a:xfrm>
            <a:off x="1042988" y="6381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mn-lt"/>
                <a:ea typeface="+mn-ea"/>
                <a:cs typeface="+mn-ea"/>
                <a:sym typeface="+mn-lt"/>
              </a:rPr>
              <a:t>Name Server</a:t>
            </a:r>
            <a:endParaRPr lang="zh-CN" altLang="en-US" sz="180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strips(downRight)">
                                      <p:cBhvr>
                                        <p:cTn id="7" dur="500"/>
                                        <p:tgtEl>
                                          <p:spTgt spid="13315">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315">
                                            <p:txEl>
                                              <p:pRg st="4" end="4"/>
                                            </p:txEl>
                                          </p:spTgt>
                                        </p:tgtEl>
                                        <p:attrNameLst>
                                          <p:attrName>style.visibility</p:attrName>
                                        </p:attrNameLst>
                                      </p:cBhvr>
                                      <p:to>
                                        <p:strVal val="visible"/>
                                      </p:to>
                                    </p:set>
                                    <p:animEffect transition="in" filter="strips(downRight)">
                                      <p:cBhvr>
                                        <p:cTn id="10" dur="500"/>
                                        <p:tgtEl>
                                          <p:spTgt spid="13315">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animEffect transition="in" filter="strips(downRight)">
                                      <p:cBhvr>
                                        <p:cTn id="13" dur="500"/>
                                        <p:tgtEl>
                                          <p:spTgt spid="13315">
                                            <p:txEl>
                                              <p:pRg st="5" end="5"/>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13315">
                                            <p:txEl>
                                              <p:pRg st="6" end="6"/>
                                            </p:txEl>
                                          </p:spTgt>
                                        </p:tgtEl>
                                        <p:attrNameLst>
                                          <p:attrName>style.visibility</p:attrName>
                                        </p:attrNameLst>
                                      </p:cBhvr>
                                      <p:to>
                                        <p:strVal val="visible"/>
                                      </p:to>
                                    </p:set>
                                    <p:animEffect transition="in" filter="strips(downRight)">
                                      <p:cBhvr>
                                        <p:cTn id="16" dur="500"/>
                                        <p:tgtEl>
                                          <p:spTgt spid="1331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blinds(horizontal)">
                                      <p:cBhvr>
                                        <p:cTn id="19" dur="500"/>
                                        <p:tgtEl>
                                          <p:spTgt spid="194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blinds(horizontal)">
                                      <p:cBhvr>
                                        <p:cTn id="22" dur="500"/>
                                        <p:tgtEl>
                                          <p:spTgt spid="1946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blinds(horizontal)">
                                      <p:cBhvr>
                                        <p:cTn id="25" dur="500"/>
                                        <p:tgtEl>
                                          <p:spTgt spid="19462"/>
                                        </p:tgtEl>
                                      </p:cBhvr>
                                    </p:animEffect>
                                  </p:childTnLst>
                                </p:cTn>
                              </p:par>
                              <p:par>
                                <p:cTn id="26" presetID="3" presetClass="entr" presetSubtype="10" fill="hold" nodeType="withEffect">
                                  <p:stCondLst>
                                    <p:cond delay="0"/>
                                  </p:stCondLst>
                                  <p:childTnLst>
                                    <p:set>
                                      <p:cBhvr>
                                        <p:cTn id="27" dur="1" fill="hold">
                                          <p:stCondLst>
                                            <p:cond delay="0"/>
                                          </p:stCondLst>
                                        </p:cTn>
                                        <p:tgtEl>
                                          <p:spTgt spid="19465"/>
                                        </p:tgtEl>
                                        <p:attrNameLst>
                                          <p:attrName>style.visibility</p:attrName>
                                        </p:attrNameLst>
                                      </p:cBhvr>
                                      <p:to>
                                        <p:strVal val="visible"/>
                                      </p:to>
                                    </p:set>
                                    <p:animEffect transition="in" filter="blinds(horizontal)">
                                      <p:cBhvr>
                                        <p:cTn id="28" dur="500"/>
                                        <p:tgtEl>
                                          <p:spTgt spid="1946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467"/>
                                        </p:tgtEl>
                                        <p:attrNameLst>
                                          <p:attrName>style.visibility</p:attrName>
                                        </p:attrNameLst>
                                      </p:cBhvr>
                                      <p:to>
                                        <p:strVal val="visible"/>
                                      </p:to>
                                    </p:set>
                                    <p:animEffect transition="in" filter="blinds(horizontal)">
                                      <p:cBhvr>
                                        <p:cTn id="31" dur="500"/>
                                        <p:tgtEl>
                                          <p:spTgt spid="1946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468"/>
                                        </p:tgtEl>
                                        <p:attrNameLst>
                                          <p:attrName>style.visibility</p:attrName>
                                        </p:attrNameLst>
                                      </p:cBhvr>
                                      <p:to>
                                        <p:strVal val="visible"/>
                                      </p:to>
                                    </p:set>
                                    <p:animEffect transition="in" filter="blinds(horizontal)">
                                      <p:cBhvr>
                                        <p:cTn id="34"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7" grpId="0"/>
      <p:bldP spid="194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16632"/>
            <a:ext cx="8990168" cy="5976664"/>
          </a:xfrm>
          <a:prstGeom prst="rect">
            <a:avLst/>
          </a:prstGeom>
        </p:spPr>
      </p:pic>
      <p:sp>
        <p:nvSpPr>
          <p:cNvPr id="2" name="矩形 1"/>
          <p:cNvSpPr/>
          <p:nvPr/>
        </p:nvSpPr>
        <p:spPr>
          <a:xfrm>
            <a:off x="683568" y="4221088"/>
            <a:ext cx="6984776"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EE985C08-7092-46BD-AE21-F04A2099DF21}"/>
              </a:ext>
            </a:extLst>
          </p:cNvPr>
          <p:cNvSpPr/>
          <p:nvPr/>
        </p:nvSpPr>
        <p:spPr>
          <a:xfrm>
            <a:off x="395536" y="44624"/>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4087874-CDB7-46C2-A693-2EF672CB485F}"/>
              </a:ext>
            </a:extLst>
          </p:cNvPr>
          <p:cNvSpPr txBox="1"/>
          <p:nvPr/>
        </p:nvSpPr>
        <p:spPr>
          <a:xfrm>
            <a:off x="7664062" y="5044534"/>
            <a:ext cx="1205880" cy="369332"/>
          </a:xfrm>
          <a:prstGeom prst="rect">
            <a:avLst/>
          </a:prstGeom>
          <a:noFill/>
        </p:spPr>
        <p:txBody>
          <a:bodyPr wrap="square">
            <a:spAutoFit/>
          </a:bodyPr>
          <a:lstStyle/>
          <a:p>
            <a:r>
              <a:rPr lang="zh-CN" altLang="en-US" b="1" dirty="0">
                <a:solidFill>
                  <a:srgbClr val="FF0000"/>
                </a:solidFill>
                <a:latin typeface="+mn-lt"/>
                <a:ea typeface="+mn-ea"/>
                <a:cs typeface="+mn-ea"/>
                <a:sym typeface="+mn-lt"/>
              </a:rPr>
              <a:t>一种误解</a:t>
            </a:r>
            <a:endParaRPr lang="zh-CN" altLang="en-US" dirty="0">
              <a:solidFill>
                <a:srgbClr val="FF0000"/>
              </a:solidFill>
            </a:endParaRPr>
          </a:p>
        </p:txBody>
      </p:sp>
    </p:spTree>
    <p:extLst>
      <p:ext uri="{BB962C8B-B14F-4D97-AF65-F5344CB8AC3E}">
        <p14:creationId xmlns:p14="http://schemas.microsoft.com/office/powerpoint/2010/main" val="73288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b="1">
                <a:latin typeface="+mn-lt"/>
                <a:ea typeface="+mn-ea"/>
                <a:cs typeface="+mn-ea"/>
                <a:sym typeface="+mn-lt"/>
              </a:rPr>
              <a:t>名字服务器</a:t>
            </a:r>
          </a:p>
        </p:txBody>
      </p:sp>
      <p:grpSp>
        <p:nvGrpSpPr>
          <p:cNvPr id="18436" name="Group 16"/>
          <p:cNvGrpSpPr>
            <a:grpSpLocks/>
          </p:cNvGrpSpPr>
          <p:nvPr/>
        </p:nvGrpSpPr>
        <p:grpSpPr bwMode="auto">
          <a:xfrm>
            <a:off x="107950" y="1628800"/>
            <a:ext cx="9001125" cy="3384550"/>
            <a:chOff x="68" y="1298"/>
            <a:chExt cx="5670" cy="2132"/>
          </a:xfrm>
        </p:grpSpPr>
        <p:pic>
          <p:nvPicPr>
            <p:cNvPr id="184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372"/>
              <a:ext cx="5167"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p:cNvSpPr txBox="1">
              <a:spLocks noChangeArrowheads="1"/>
            </p:cNvSpPr>
            <p:nvPr/>
          </p:nvSpPr>
          <p:spPr bwMode="auto">
            <a:xfrm>
              <a:off x="5251" y="1298"/>
              <a:ext cx="4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latin typeface="+mn-lt"/>
                  <a:ea typeface="+mn-ea"/>
                  <a:cs typeface="+mn-ea"/>
                  <a:sym typeface="+mn-lt"/>
                </a:rPr>
                <a:t>根域</a:t>
              </a:r>
            </a:p>
          </p:txBody>
        </p:sp>
        <p:sp>
          <p:nvSpPr>
            <p:cNvPr id="18439" name="Text Box 6"/>
            <p:cNvSpPr txBox="1">
              <a:spLocks noChangeArrowheads="1"/>
            </p:cNvSpPr>
            <p:nvPr/>
          </p:nvSpPr>
          <p:spPr bwMode="auto">
            <a:xfrm>
              <a:off x="5169" y="1974"/>
              <a:ext cx="5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latin typeface="+mn-lt"/>
                  <a:ea typeface="+mn-ea"/>
                  <a:cs typeface="+mn-ea"/>
                  <a:sym typeface="+mn-lt"/>
                </a:rPr>
                <a:t>顶级域</a:t>
              </a:r>
            </a:p>
          </p:txBody>
        </p:sp>
        <p:sp>
          <p:nvSpPr>
            <p:cNvPr id="18440" name="Text Box 7"/>
            <p:cNvSpPr txBox="1">
              <a:spLocks noChangeArrowheads="1"/>
            </p:cNvSpPr>
            <p:nvPr/>
          </p:nvSpPr>
          <p:spPr bwMode="auto">
            <a:xfrm>
              <a:off x="5080" y="2247"/>
              <a:ext cx="6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latin typeface="+mn-lt"/>
                  <a:ea typeface="+mn-ea"/>
                  <a:cs typeface="+mn-ea"/>
                  <a:sym typeface="+mn-lt"/>
                </a:rPr>
                <a:t>二级域</a:t>
              </a:r>
            </a:p>
          </p:txBody>
        </p:sp>
        <p:sp>
          <p:nvSpPr>
            <p:cNvPr id="18441" name="Text Box 10"/>
            <p:cNvSpPr txBox="1">
              <a:spLocks noChangeArrowheads="1"/>
            </p:cNvSpPr>
            <p:nvPr/>
          </p:nvSpPr>
          <p:spPr bwMode="auto">
            <a:xfrm>
              <a:off x="1020" y="2251"/>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lt"/>
                  <a:ea typeface="+mn-ea"/>
                  <a:cs typeface="+mn-ea"/>
                  <a:sym typeface="+mn-lt"/>
                </a:rPr>
                <a:t>ustc</a:t>
              </a:r>
            </a:p>
          </p:txBody>
        </p:sp>
        <p:sp>
          <p:nvSpPr>
            <p:cNvPr id="18442" name="Text Box 11"/>
            <p:cNvSpPr txBox="1">
              <a:spLocks noChangeArrowheads="1"/>
            </p:cNvSpPr>
            <p:nvPr/>
          </p:nvSpPr>
          <p:spPr bwMode="auto">
            <a:xfrm>
              <a:off x="1247" y="2538"/>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lt"/>
                  <a:ea typeface="+mn-ea"/>
                  <a:cs typeface="+mn-ea"/>
                  <a:sym typeface="+mn-lt"/>
                </a:rPr>
                <a:t>cs</a:t>
              </a:r>
            </a:p>
          </p:txBody>
        </p:sp>
        <p:sp>
          <p:nvSpPr>
            <p:cNvPr id="18443" name="Text Box 12"/>
            <p:cNvSpPr txBox="1">
              <a:spLocks noChangeArrowheads="1"/>
            </p:cNvSpPr>
            <p:nvPr/>
          </p:nvSpPr>
          <p:spPr bwMode="auto">
            <a:xfrm>
              <a:off x="839" y="2523"/>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ee</a:t>
              </a:r>
            </a:p>
          </p:txBody>
        </p:sp>
        <p:sp>
          <p:nvSpPr>
            <p:cNvPr id="18444" name="Text Box 13"/>
            <p:cNvSpPr txBox="1">
              <a:spLocks noChangeArrowheads="1"/>
            </p:cNvSpPr>
            <p:nvPr/>
          </p:nvSpPr>
          <p:spPr bwMode="auto">
            <a:xfrm>
              <a:off x="657" y="2810"/>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pc</a:t>
              </a:r>
            </a:p>
          </p:txBody>
        </p:sp>
        <p:sp>
          <p:nvSpPr>
            <p:cNvPr id="18445" name="Text Box 14"/>
            <p:cNvSpPr txBox="1">
              <a:spLocks noChangeArrowheads="1"/>
            </p:cNvSpPr>
            <p:nvPr/>
          </p:nvSpPr>
          <p:spPr bwMode="auto">
            <a:xfrm>
              <a:off x="612" y="3127"/>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bob</a:t>
              </a:r>
            </a:p>
          </p:txBody>
        </p:sp>
        <p:sp>
          <p:nvSpPr>
            <p:cNvPr id="18446" name="Text Box 15"/>
            <p:cNvSpPr txBox="1">
              <a:spLocks noChangeArrowheads="1"/>
            </p:cNvSpPr>
            <p:nvPr/>
          </p:nvSpPr>
          <p:spPr bwMode="auto">
            <a:xfrm>
              <a:off x="975" y="2795"/>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if</a:t>
              </a:r>
            </a:p>
          </p:txBody>
        </p:sp>
      </p:grpSp>
      <p:sp>
        <p:nvSpPr>
          <p:cNvPr id="2" name="矩形: 圆角 1">
            <a:extLst>
              <a:ext uri="{FF2B5EF4-FFF2-40B4-BE49-F238E27FC236}">
                <a16:creationId xmlns:a16="http://schemas.microsoft.com/office/drawing/2014/main" id="{C1A8A7E0-18DD-4E39-960A-F1A1796E9F6D}"/>
              </a:ext>
            </a:extLst>
          </p:cNvPr>
          <p:cNvSpPr/>
          <p:nvPr/>
        </p:nvSpPr>
        <p:spPr>
          <a:xfrm>
            <a:off x="827584" y="5300836"/>
            <a:ext cx="7560840" cy="108411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mn-lt"/>
                <a:ea typeface="+mn-ea"/>
                <a:cs typeface="+mn-ea"/>
                <a:sym typeface="+mn-lt"/>
              </a:rPr>
              <a:t>DNS</a:t>
            </a:r>
            <a:r>
              <a:rPr lang="zh-CN" altLang="en-US" sz="1800" b="1" dirty="0">
                <a:solidFill>
                  <a:schemeClr val="tx1"/>
                </a:solidFill>
                <a:latin typeface="+mn-lt"/>
                <a:ea typeface="+mn-ea"/>
                <a:cs typeface="+mn-ea"/>
                <a:sym typeface="+mn-lt"/>
              </a:rPr>
              <a:t>名字空间被划分为一些不重叠的区域（</a:t>
            </a:r>
            <a:r>
              <a:rPr lang="en-US" altLang="zh-CN" sz="1800" b="1" dirty="0">
                <a:solidFill>
                  <a:schemeClr val="tx1"/>
                </a:solidFill>
                <a:latin typeface="+mn-lt"/>
                <a:ea typeface="+mn-ea"/>
                <a:cs typeface="+mn-ea"/>
                <a:sym typeface="+mn-lt"/>
              </a:rPr>
              <a:t>Zone</a:t>
            </a:r>
            <a:r>
              <a:rPr lang="zh-CN" altLang="en-US" sz="1800" b="1" dirty="0">
                <a:solidFill>
                  <a:schemeClr val="tx1"/>
                </a:solidFill>
                <a:latin typeface="+mn-lt"/>
                <a:ea typeface="+mn-ea"/>
                <a:cs typeface="+mn-ea"/>
                <a:sym typeface="+mn-lt"/>
              </a:rPr>
              <a:t>），每个区域的信息保存在该区域对应的名字服务器上，该服务器也被称为所在区域的授权名字服务器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b="1">
                <a:latin typeface="+mn-lt"/>
                <a:ea typeface="+mn-ea"/>
                <a:cs typeface="+mn-ea"/>
                <a:sym typeface="+mn-lt"/>
              </a:rPr>
              <a:t>授权名字服务器</a:t>
            </a:r>
          </a:p>
        </p:txBody>
      </p:sp>
      <p:sp>
        <p:nvSpPr>
          <p:cNvPr id="19459" name="Rectangle 3"/>
          <p:cNvSpPr>
            <a:spLocks noGrp="1" noChangeArrowheads="1"/>
          </p:cNvSpPr>
          <p:nvPr>
            <p:ph type="body" idx="1"/>
          </p:nvPr>
        </p:nvSpPr>
        <p:spPr>
          <a:xfrm>
            <a:off x="736737" y="1449733"/>
            <a:ext cx="7772400" cy="979487"/>
          </a:xfrm>
        </p:spPr>
        <p:txBody>
          <a:bodyPr/>
          <a:lstStyle/>
          <a:p>
            <a:r>
              <a:rPr lang="en-US" altLang="zh-CN" sz="2400" b="1" dirty="0">
                <a:latin typeface="+mn-lt"/>
                <a:ea typeface="+mn-ea"/>
                <a:cs typeface="+mn-ea"/>
                <a:sym typeface="+mn-lt"/>
              </a:rPr>
              <a:t>Internet</a:t>
            </a:r>
            <a:r>
              <a:rPr lang="zh-CN" altLang="en-US" sz="2400" b="1" dirty="0">
                <a:latin typeface="+mn-lt"/>
                <a:ea typeface="+mn-ea"/>
                <a:cs typeface="+mn-ea"/>
                <a:sym typeface="+mn-lt"/>
              </a:rPr>
              <a:t>允许各个组织根据具体情况将本组织内的域划分为若干个区域</a:t>
            </a:r>
            <a:r>
              <a:rPr lang="en-US" altLang="zh-CN" sz="2400" b="1" dirty="0">
                <a:latin typeface="+mn-lt"/>
                <a:ea typeface="+mn-ea"/>
                <a:cs typeface="+mn-ea"/>
                <a:sym typeface="+mn-lt"/>
              </a:rPr>
              <a:t>(zone)</a:t>
            </a:r>
            <a:r>
              <a:rPr lang="zh-CN" altLang="en-US" sz="2400" b="1" dirty="0">
                <a:latin typeface="+mn-lt"/>
                <a:ea typeface="+mn-ea"/>
                <a:cs typeface="+mn-ea"/>
                <a:sym typeface="+mn-lt"/>
              </a:rPr>
              <a:t>，并在各区域中设置相应的授权名字服务器</a:t>
            </a:r>
          </a:p>
        </p:txBody>
      </p:sp>
      <p:grpSp>
        <p:nvGrpSpPr>
          <p:cNvPr id="19460" name="Group 4"/>
          <p:cNvGrpSpPr>
            <a:grpSpLocks/>
          </p:cNvGrpSpPr>
          <p:nvPr/>
        </p:nvGrpSpPr>
        <p:grpSpPr bwMode="auto">
          <a:xfrm>
            <a:off x="900113" y="2792071"/>
            <a:ext cx="7777162" cy="3857625"/>
            <a:chOff x="225" y="1715"/>
            <a:chExt cx="5513" cy="2557"/>
          </a:xfrm>
        </p:grpSpPr>
        <p:sp>
          <p:nvSpPr>
            <p:cNvPr id="19461" name="AutoShape 5"/>
            <p:cNvSpPr>
              <a:spLocks noChangeArrowheads="1"/>
            </p:cNvSpPr>
            <p:nvPr/>
          </p:nvSpPr>
          <p:spPr bwMode="auto">
            <a:xfrm>
              <a:off x="225" y="2258"/>
              <a:ext cx="5513" cy="2014"/>
            </a:xfrm>
            <a:prstGeom prst="roundRect">
              <a:avLst>
                <a:gd name="adj" fmla="val 9319"/>
              </a:avLst>
            </a:prstGeom>
            <a:solidFill>
              <a:srgbClr val="CCECFF"/>
            </a:solidFill>
            <a:ln w="28575">
              <a:solidFill>
                <a:srgbClr val="333399"/>
              </a:solidFill>
              <a:prstDash val="dash"/>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en-US" b="1">
                <a:latin typeface="+mn-lt"/>
                <a:ea typeface="+mn-ea"/>
                <a:cs typeface="+mn-ea"/>
                <a:sym typeface="+mn-lt"/>
              </a:endParaRPr>
            </a:p>
          </p:txBody>
        </p:sp>
        <p:sp>
          <p:nvSpPr>
            <p:cNvPr id="19462" name="AutoShape 6"/>
            <p:cNvSpPr>
              <a:spLocks noChangeArrowheads="1"/>
            </p:cNvSpPr>
            <p:nvPr/>
          </p:nvSpPr>
          <p:spPr bwMode="auto">
            <a:xfrm>
              <a:off x="1849" y="2393"/>
              <a:ext cx="1068" cy="1768"/>
            </a:xfrm>
            <a:prstGeom prst="roundRect">
              <a:avLst>
                <a:gd name="adj" fmla="val 9412"/>
              </a:avLst>
            </a:prstGeom>
            <a:solidFill>
              <a:srgbClr val="FFCCFF"/>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9463" name="Line 7"/>
            <p:cNvSpPr>
              <a:spLocks noChangeShapeType="1"/>
            </p:cNvSpPr>
            <p:nvPr/>
          </p:nvSpPr>
          <p:spPr bwMode="auto">
            <a:xfrm>
              <a:off x="2979" y="1895"/>
              <a:ext cx="7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64" name="Line 8"/>
            <p:cNvSpPr>
              <a:spLocks noChangeShapeType="1"/>
            </p:cNvSpPr>
            <p:nvPr/>
          </p:nvSpPr>
          <p:spPr bwMode="auto">
            <a:xfrm>
              <a:off x="3376" y="3774"/>
              <a:ext cx="34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65" name="AutoShape 9"/>
            <p:cNvSpPr>
              <a:spLocks noChangeArrowheads="1"/>
            </p:cNvSpPr>
            <p:nvPr/>
          </p:nvSpPr>
          <p:spPr bwMode="auto">
            <a:xfrm>
              <a:off x="2981" y="3111"/>
              <a:ext cx="402" cy="1042"/>
            </a:xfrm>
            <a:prstGeom prst="roundRect">
              <a:avLst>
                <a:gd name="adj" fmla="val 16412"/>
              </a:avLst>
            </a:prstGeom>
            <a:solidFill>
              <a:srgbClr val="FFFF99"/>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9466" name="AutoShape 10"/>
            <p:cNvSpPr>
              <a:spLocks noChangeArrowheads="1"/>
            </p:cNvSpPr>
            <p:nvPr/>
          </p:nvSpPr>
          <p:spPr bwMode="auto">
            <a:xfrm>
              <a:off x="2505" y="1736"/>
              <a:ext cx="512" cy="318"/>
            </a:xfrm>
            <a:prstGeom prst="roundRect">
              <a:avLst>
                <a:gd name="adj" fmla="val 34167"/>
              </a:avLst>
            </a:prstGeom>
            <a:solidFill>
              <a:srgbClr val="66FF66"/>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9467" name="Line 11"/>
            <p:cNvSpPr>
              <a:spLocks noChangeShapeType="1"/>
            </p:cNvSpPr>
            <p:nvPr/>
          </p:nvSpPr>
          <p:spPr bwMode="auto">
            <a:xfrm>
              <a:off x="2763" y="2026"/>
              <a:ext cx="8"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68" name="Line 12"/>
            <p:cNvSpPr>
              <a:spLocks noChangeShapeType="1"/>
            </p:cNvSpPr>
            <p:nvPr/>
          </p:nvSpPr>
          <p:spPr bwMode="auto">
            <a:xfrm flipV="1">
              <a:off x="2376"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69" name="Text Box 13"/>
            <p:cNvSpPr txBox="1">
              <a:spLocks noChangeArrowheads="1"/>
            </p:cNvSpPr>
            <p:nvPr/>
          </p:nvSpPr>
          <p:spPr bwMode="auto">
            <a:xfrm>
              <a:off x="2565" y="1742"/>
              <a:ext cx="47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mn-lt"/>
                  <a:ea typeface="+mn-ea"/>
                  <a:cs typeface="+mn-ea"/>
                  <a:sym typeface="+mn-lt"/>
                </a:rPr>
                <a:t>edu</a:t>
              </a:r>
            </a:p>
          </p:txBody>
        </p:sp>
        <p:sp>
          <p:nvSpPr>
            <p:cNvPr id="19470" name="Text Box 14"/>
            <p:cNvSpPr txBox="1">
              <a:spLocks noChangeArrowheads="1"/>
            </p:cNvSpPr>
            <p:nvPr/>
          </p:nvSpPr>
          <p:spPr bwMode="auto">
            <a:xfrm>
              <a:off x="3065" y="3133"/>
              <a:ext cx="34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ee</a:t>
              </a:r>
            </a:p>
          </p:txBody>
        </p:sp>
        <p:sp>
          <p:nvSpPr>
            <p:cNvPr id="19471" name="Text Box 15"/>
            <p:cNvSpPr txBox="1">
              <a:spLocks noChangeArrowheads="1"/>
            </p:cNvSpPr>
            <p:nvPr/>
          </p:nvSpPr>
          <p:spPr bwMode="auto">
            <a:xfrm>
              <a:off x="2524" y="2432"/>
              <a:ext cx="46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333399"/>
                  </a:solidFill>
                  <a:latin typeface="+mn-lt"/>
                  <a:ea typeface="+mn-ea"/>
                  <a:cs typeface="+mn-ea"/>
                  <a:sym typeface="+mn-lt"/>
                </a:rPr>
                <a:t>ustc</a:t>
              </a:r>
            </a:p>
          </p:txBody>
        </p:sp>
        <p:sp>
          <p:nvSpPr>
            <p:cNvPr id="19472" name="Text Box 16"/>
            <p:cNvSpPr txBox="1">
              <a:spLocks noChangeArrowheads="1"/>
            </p:cNvSpPr>
            <p:nvPr/>
          </p:nvSpPr>
          <p:spPr bwMode="auto">
            <a:xfrm>
              <a:off x="2662" y="3795"/>
              <a:ext cx="40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wn</a:t>
              </a:r>
            </a:p>
          </p:txBody>
        </p:sp>
        <p:sp>
          <p:nvSpPr>
            <p:cNvPr id="19473" name="Text Box 17"/>
            <p:cNvSpPr txBox="1">
              <a:spLocks noChangeArrowheads="1"/>
            </p:cNvSpPr>
            <p:nvPr/>
          </p:nvSpPr>
          <p:spPr bwMode="auto">
            <a:xfrm>
              <a:off x="2278" y="3795"/>
              <a:ext cx="31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vr</a:t>
              </a:r>
            </a:p>
          </p:txBody>
        </p:sp>
        <p:sp>
          <p:nvSpPr>
            <p:cNvPr id="19474" name="Text Box 18"/>
            <p:cNvSpPr txBox="1">
              <a:spLocks noChangeArrowheads="1"/>
            </p:cNvSpPr>
            <p:nvPr/>
          </p:nvSpPr>
          <p:spPr bwMode="auto">
            <a:xfrm>
              <a:off x="2238" y="3133"/>
              <a:ext cx="31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cs</a:t>
              </a:r>
            </a:p>
          </p:txBody>
        </p:sp>
        <p:sp>
          <p:nvSpPr>
            <p:cNvPr id="19475" name="Text Box 19"/>
            <p:cNvSpPr txBox="1">
              <a:spLocks noChangeArrowheads="1"/>
            </p:cNvSpPr>
            <p:nvPr/>
          </p:nvSpPr>
          <p:spPr bwMode="auto">
            <a:xfrm>
              <a:off x="1883" y="3795"/>
              <a:ext cx="28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ai</a:t>
              </a:r>
            </a:p>
          </p:txBody>
        </p:sp>
        <p:sp>
          <p:nvSpPr>
            <p:cNvPr id="19476" name="Line 20"/>
            <p:cNvSpPr>
              <a:spLocks noChangeShapeType="1"/>
            </p:cNvSpPr>
            <p:nvPr/>
          </p:nvSpPr>
          <p:spPr bwMode="auto">
            <a:xfrm flipV="1">
              <a:off x="3164"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77" name="Line 21"/>
            <p:cNvSpPr>
              <a:spLocks noChangeShapeType="1"/>
            </p:cNvSpPr>
            <p:nvPr/>
          </p:nvSpPr>
          <p:spPr bwMode="auto">
            <a:xfrm rot="16200000" flipV="1">
              <a:off x="2770" y="2551"/>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78" name="Line 22"/>
            <p:cNvSpPr>
              <a:spLocks noChangeShapeType="1"/>
            </p:cNvSpPr>
            <p:nvPr/>
          </p:nvSpPr>
          <p:spPr bwMode="auto">
            <a:xfrm>
              <a:off x="2771" y="2724"/>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79" name="Line 23"/>
            <p:cNvSpPr>
              <a:spLocks noChangeShapeType="1"/>
            </p:cNvSpPr>
            <p:nvPr/>
          </p:nvSpPr>
          <p:spPr bwMode="auto">
            <a:xfrm flipV="1">
              <a:off x="1983"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0" name="Line 24"/>
            <p:cNvSpPr>
              <a:spLocks noChangeShapeType="1"/>
            </p:cNvSpPr>
            <p:nvPr/>
          </p:nvSpPr>
          <p:spPr bwMode="auto">
            <a:xfrm flipV="1">
              <a:off x="2771"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1" name="Line 25"/>
            <p:cNvSpPr>
              <a:spLocks noChangeShapeType="1"/>
            </p:cNvSpPr>
            <p:nvPr/>
          </p:nvSpPr>
          <p:spPr bwMode="auto">
            <a:xfrm rot="16200000" flipV="1">
              <a:off x="2377" y="3214"/>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2" name="Line 26"/>
            <p:cNvSpPr>
              <a:spLocks noChangeShapeType="1"/>
            </p:cNvSpPr>
            <p:nvPr/>
          </p:nvSpPr>
          <p:spPr bwMode="auto">
            <a:xfrm>
              <a:off x="2376" y="3388"/>
              <a:ext cx="0" cy="2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3" name="Line 27"/>
            <p:cNvSpPr>
              <a:spLocks noChangeShapeType="1"/>
            </p:cNvSpPr>
            <p:nvPr/>
          </p:nvSpPr>
          <p:spPr bwMode="auto">
            <a:xfrm flipV="1">
              <a:off x="2376"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4" name="Text Box 28"/>
            <p:cNvSpPr txBox="1">
              <a:spLocks noChangeArrowheads="1"/>
            </p:cNvSpPr>
            <p:nvPr/>
          </p:nvSpPr>
          <p:spPr bwMode="auto">
            <a:xfrm>
              <a:off x="4263" y="1797"/>
              <a:ext cx="1440"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b="1">
                  <a:latin typeface="+mn-lt"/>
                  <a:ea typeface="+mn-ea"/>
                  <a:cs typeface="+mn-ea"/>
                  <a:sym typeface="+mn-lt"/>
                </a:rPr>
                <a:t>根名字服务器</a:t>
              </a:r>
            </a:p>
          </p:txBody>
        </p:sp>
        <p:sp>
          <p:nvSpPr>
            <p:cNvPr id="19485" name="Line 29"/>
            <p:cNvSpPr>
              <a:spLocks noChangeShapeType="1"/>
            </p:cNvSpPr>
            <p:nvPr/>
          </p:nvSpPr>
          <p:spPr bwMode="auto">
            <a:xfrm flipH="1">
              <a:off x="3927" y="1912"/>
              <a:ext cx="342" cy="3"/>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6" name="Text Box 30"/>
            <p:cNvSpPr txBox="1">
              <a:spLocks noChangeArrowheads="1"/>
            </p:cNvSpPr>
            <p:nvPr/>
          </p:nvSpPr>
          <p:spPr bwMode="auto">
            <a:xfrm>
              <a:off x="1143" y="1715"/>
              <a:ext cx="1300"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b="1" dirty="0">
                  <a:latin typeface="+mn-lt"/>
                  <a:ea typeface="+mn-ea"/>
                  <a:cs typeface="+mn-ea"/>
                  <a:sym typeface="+mn-lt"/>
                </a:rPr>
                <a:t>域</a:t>
              </a:r>
              <a:r>
                <a:rPr kumimoji="1" lang="zh-CN" altLang="en-US" sz="900" b="1" dirty="0">
                  <a:latin typeface="+mn-lt"/>
                  <a:ea typeface="+mn-ea"/>
                  <a:cs typeface="+mn-ea"/>
                  <a:sym typeface="+mn-lt"/>
                </a:rPr>
                <a:t> </a:t>
              </a:r>
              <a:r>
                <a:rPr kumimoji="1" lang="en-US" altLang="zh-CN" b="1" dirty="0">
                  <a:latin typeface="+mn-lt"/>
                  <a:ea typeface="+mn-ea"/>
                  <a:cs typeface="+mn-ea"/>
                  <a:sym typeface="+mn-lt"/>
                </a:rPr>
                <a:t>ustc.edu</a:t>
              </a:r>
            </a:p>
          </p:txBody>
        </p:sp>
        <p:sp>
          <p:nvSpPr>
            <p:cNvPr id="19487" name="Line 31"/>
            <p:cNvSpPr>
              <a:spLocks noChangeShapeType="1"/>
            </p:cNvSpPr>
            <p:nvPr/>
          </p:nvSpPr>
          <p:spPr bwMode="auto">
            <a:xfrm>
              <a:off x="1730" y="1952"/>
              <a:ext cx="184" cy="304"/>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88" name="Text Box 32"/>
            <p:cNvSpPr txBox="1">
              <a:spLocks noChangeArrowheads="1"/>
            </p:cNvSpPr>
            <p:nvPr/>
          </p:nvSpPr>
          <p:spPr bwMode="auto">
            <a:xfrm>
              <a:off x="4093" y="3124"/>
              <a:ext cx="15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a:solidFill>
                    <a:srgbClr val="333399"/>
                  </a:solidFill>
                  <a:latin typeface="+mn-lt"/>
                  <a:ea typeface="+mn-ea"/>
                  <a:cs typeface="+mn-ea"/>
                  <a:sym typeface="+mn-lt"/>
                </a:rPr>
                <a:t>区域</a:t>
              </a:r>
              <a:r>
                <a:rPr kumimoji="1" lang="en-US" altLang="zh-CN" sz="2000" b="1">
                  <a:solidFill>
                    <a:srgbClr val="333399"/>
                  </a:solidFill>
                  <a:latin typeface="+mn-lt"/>
                  <a:ea typeface="+mn-ea"/>
                  <a:cs typeface="+mn-ea"/>
                  <a:sym typeface="+mn-lt"/>
                </a:rPr>
                <a:t>ee.ustc.edu</a:t>
              </a:r>
            </a:p>
            <a:p>
              <a:pPr algn="ctr" eaLnBrk="1" hangingPunct="1"/>
              <a:r>
                <a:rPr kumimoji="1" lang="zh-CN" altLang="en-US" sz="2000" b="1">
                  <a:solidFill>
                    <a:srgbClr val="333399"/>
                  </a:solidFill>
                  <a:latin typeface="+mn-lt"/>
                  <a:ea typeface="+mn-ea"/>
                  <a:cs typeface="+mn-ea"/>
                  <a:sym typeface="+mn-lt"/>
                </a:rPr>
                <a:t>的授权名字服务器</a:t>
              </a:r>
            </a:p>
          </p:txBody>
        </p:sp>
        <p:sp>
          <p:nvSpPr>
            <p:cNvPr id="19489" name="Line 33"/>
            <p:cNvSpPr>
              <a:spLocks noChangeShapeType="1"/>
            </p:cNvSpPr>
            <p:nvPr/>
          </p:nvSpPr>
          <p:spPr bwMode="auto">
            <a:xfrm rot="10800000" flipV="1">
              <a:off x="4015" y="3573"/>
              <a:ext cx="557" cy="212"/>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nvGrpSpPr>
            <p:cNvPr id="19490" name="Group 34"/>
            <p:cNvGrpSpPr>
              <a:grpSpLocks/>
            </p:cNvGrpSpPr>
            <p:nvPr/>
          </p:nvGrpSpPr>
          <p:grpSpPr bwMode="auto">
            <a:xfrm>
              <a:off x="708" y="2341"/>
              <a:ext cx="1147" cy="387"/>
              <a:chOff x="573" y="2373"/>
              <a:chExt cx="1147" cy="358"/>
            </a:xfrm>
          </p:grpSpPr>
          <p:sp>
            <p:nvSpPr>
              <p:cNvPr id="19503" name="Text Box 35"/>
              <p:cNvSpPr txBox="1">
                <a:spLocks noChangeArrowheads="1"/>
              </p:cNvSpPr>
              <p:nvPr/>
            </p:nvSpPr>
            <p:spPr bwMode="auto">
              <a:xfrm>
                <a:off x="573" y="2373"/>
                <a:ext cx="90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lnSpc>
                    <a:spcPct val="80000"/>
                  </a:lnSpc>
                </a:pPr>
                <a:r>
                  <a:rPr kumimoji="1" lang="zh-CN" altLang="zh-CN" sz="2000" b="1">
                    <a:solidFill>
                      <a:srgbClr val="333399"/>
                    </a:solidFill>
                    <a:latin typeface="+mn-lt"/>
                    <a:ea typeface="+mn-ea"/>
                    <a:cs typeface="+mn-ea"/>
                    <a:sym typeface="+mn-lt"/>
                  </a:rPr>
                  <a:t> 区域</a:t>
                </a:r>
                <a:endParaRPr kumimoji="1" lang="zh-CN" altLang="en-US" sz="2000" b="1">
                  <a:solidFill>
                    <a:srgbClr val="333399"/>
                  </a:solidFill>
                  <a:latin typeface="+mn-lt"/>
                  <a:ea typeface="+mn-ea"/>
                  <a:cs typeface="+mn-ea"/>
                  <a:sym typeface="+mn-lt"/>
                </a:endParaRPr>
              </a:p>
              <a:p>
                <a:pPr algn="ctr" eaLnBrk="1" hangingPunct="1">
                  <a:lnSpc>
                    <a:spcPct val="80000"/>
                  </a:lnSpc>
                </a:pPr>
                <a:r>
                  <a:rPr kumimoji="1" lang="en-US" altLang="zh-CN" sz="2000" b="1">
                    <a:solidFill>
                      <a:srgbClr val="333399"/>
                    </a:solidFill>
                    <a:latin typeface="+mn-lt"/>
                    <a:ea typeface="+mn-ea"/>
                    <a:cs typeface="+mn-ea"/>
                    <a:sym typeface="+mn-lt"/>
                  </a:rPr>
                  <a:t>ustc.edu</a:t>
                </a:r>
              </a:p>
            </p:txBody>
          </p:sp>
          <p:sp>
            <p:nvSpPr>
              <p:cNvPr id="19504" name="Line 36"/>
              <p:cNvSpPr>
                <a:spLocks noChangeShapeType="1"/>
              </p:cNvSpPr>
              <p:nvPr/>
            </p:nvSpPr>
            <p:spPr bwMode="auto">
              <a:xfrm>
                <a:off x="1320" y="2522"/>
                <a:ext cx="400" cy="20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sp>
          <p:nvSpPr>
            <p:cNvPr id="19491" name="Line 37"/>
            <p:cNvSpPr>
              <a:spLocks noChangeShapeType="1"/>
            </p:cNvSpPr>
            <p:nvPr/>
          </p:nvSpPr>
          <p:spPr bwMode="auto">
            <a:xfrm>
              <a:off x="1536" y="3746"/>
              <a:ext cx="30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nvGrpSpPr>
            <p:cNvPr id="19492" name="Group 38"/>
            <p:cNvGrpSpPr>
              <a:grpSpLocks/>
            </p:cNvGrpSpPr>
            <p:nvPr/>
          </p:nvGrpSpPr>
          <p:grpSpPr bwMode="auto">
            <a:xfrm>
              <a:off x="3379" y="2724"/>
              <a:ext cx="1269" cy="571"/>
              <a:chOff x="3244" y="2608"/>
              <a:chExt cx="1269" cy="571"/>
            </a:xfrm>
          </p:grpSpPr>
          <p:sp>
            <p:nvSpPr>
              <p:cNvPr id="19501" name="Text Box 39"/>
              <p:cNvSpPr txBox="1">
                <a:spLocks noChangeArrowheads="1"/>
              </p:cNvSpPr>
              <p:nvPr/>
            </p:nvSpPr>
            <p:spPr bwMode="auto">
              <a:xfrm>
                <a:off x="3437" y="2608"/>
                <a:ext cx="10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lnSpc>
                    <a:spcPct val="75000"/>
                  </a:lnSpc>
                </a:pPr>
                <a:r>
                  <a:rPr kumimoji="1" lang="zh-CN" altLang="en-US" sz="1800" b="1">
                    <a:solidFill>
                      <a:srgbClr val="333399"/>
                    </a:solidFill>
                    <a:latin typeface="+mn-lt"/>
                    <a:ea typeface="+mn-ea"/>
                    <a:cs typeface="+mn-ea"/>
                    <a:sym typeface="+mn-lt"/>
                  </a:rPr>
                  <a:t>   区域</a:t>
                </a:r>
              </a:p>
              <a:p>
                <a:pPr eaLnBrk="1" hangingPunct="1">
                  <a:lnSpc>
                    <a:spcPct val="75000"/>
                  </a:lnSpc>
                </a:pPr>
                <a:r>
                  <a:rPr kumimoji="1" lang="en-US" altLang="zh-CN" sz="1800" b="1">
                    <a:solidFill>
                      <a:srgbClr val="333399"/>
                    </a:solidFill>
                    <a:latin typeface="+mn-lt"/>
                    <a:ea typeface="+mn-ea"/>
                    <a:cs typeface="+mn-ea"/>
                    <a:sym typeface="+mn-lt"/>
                  </a:rPr>
                  <a:t>ee.ustc.edu</a:t>
                </a:r>
              </a:p>
            </p:txBody>
          </p:sp>
          <p:sp>
            <p:nvSpPr>
              <p:cNvPr id="19502" name="Line 40"/>
              <p:cNvSpPr>
                <a:spLocks noChangeShapeType="1"/>
              </p:cNvSpPr>
              <p:nvPr/>
            </p:nvSpPr>
            <p:spPr bwMode="auto">
              <a:xfrm rot="10800000" flipV="1">
                <a:off x="3244" y="2950"/>
                <a:ext cx="573" cy="229"/>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pic>
          <p:nvPicPr>
            <p:cNvPr id="19493"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 y="3443"/>
              <a:ext cx="42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 y="1729"/>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95" name="Group 43"/>
            <p:cNvGrpSpPr>
              <a:grpSpLocks/>
            </p:cNvGrpSpPr>
            <p:nvPr/>
          </p:nvGrpSpPr>
          <p:grpSpPr bwMode="auto">
            <a:xfrm>
              <a:off x="268" y="2973"/>
              <a:ext cx="1477" cy="580"/>
              <a:chOff x="133" y="2857"/>
              <a:chExt cx="1477" cy="580"/>
            </a:xfrm>
          </p:grpSpPr>
          <p:sp>
            <p:nvSpPr>
              <p:cNvPr id="19499" name="Text Box 44"/>
              <p:cNvSpPr txBox="1">
                <a:spLocks noChangeArrowheads="1"/>
              </p:cNvSpPr>
              <p:nvPr/>
            </p:nvSpPr>
            <p:spPr bwMode="auto">
              <a:xfrm>
                <a:off x="133" y="2857"/>
                <a:ext cx="147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lnSpc>
                    <a:spcPct val="75000"/>
                  </a:lnSpc>
                </a:pPr>
                <a:r>
                  <a:rPr kumimoji="1" lang="zh-CN" altLang="en-US" sz="1800" b="1">
                    <a:solidFill>
                      <a:srgbClr val="333399"/>
                    </a:solidFill>
                    <a:latin typeface="+mn-lt"/>
                    <a:ea typeface="+mn-ea"/>
                    <a:cs typeface="+mn-ea"/>
                    <a:sym typeface="+mn-lt"/>
                  </a:rPr>
                  <a:t>区域</a:t>
                </a:r>
                <a:r>
                  <a:rPr kumimoji="1" lang="en-US" altLang="zh-CN" sz="1800" b="1">
                    <a:solidFill>
                      <a:srgbClr val="333399"/>
                    </a:solidFill>
                    <a:latin typeface="+mn-lt"/>
                    <a:ea typeface="+mn-ea"/>
                    <a:cs typeface="+mn-ea"/>
                    <a:sym typeface="+mn-lt"/>
                  </a:rPr>
                  <a:t>ustc.edu</a:t>
                </a:r>
              </a:p>
              <a:p>
                <a:pPr algn="ctr" eaLnBrk="1" hangingPunct="1">
                  <a:lnSpc>
                    <a:spcPct val="75000"/>
                  </a:lnSpc>
                </a:pPr>
                <a:r>
                  <a:rPr kumimoji="1" lang="zh-CN" altLang="en-US" sz="1800" b="1">
                    <a:solidFill>
                      <a:srgbClr val="333399"/>
                    </a:solidFill>
                    <a:latin typeface="+mn-lt"/>
                    <a:ea typeface="+mn-ea"/>
                    <a:cs typeface="+mn-ea"/>
                    <a:sym typeface="+mn-lt"/>
                  </a:rPr>
                  <a:t>的授权名字服务器</a:t>
                </a:r>
              </a:p>
            </p:txBody>
          </p:sp>
          <p:sp>
            <p:nvSpPr>
              <p:cNvPr id="19500" name="Line 45"/>
              <p:cNvSpPr>
                <a:spLocks noChangeShapeType="1"/>
              </p:cNvSpPr>
              <p:nvPr/>
            </p:nvSpPr>
            <p:spPr bwMode="auto">
              <a:xfrm>
                <a:off x="930" y="3203"/>
                <a:ext cx="151" cy="23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sp>
          <p:nvSpPr>
            <p:cNvPr id="19496" name="Line 46"/>
            <p:cNvSpPr>
              <a:spLocks noChangeShapeType="1"/>
            </p:cNvSpPr>
            <p:nvPr/>
          </p:nvSpPr>
          <p:spPr bwMode="auto">
            <a:xfrm>
              <a:off x="3164" y="3443"/>
              <a:ext cx="0" cy="36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19497" name="Text Box 47"/>
            <p:cNvSpPr txBox="1">
              <a:spLocks noChangeArrowheads="1"/>
            </p:cNvSpPr>
            <p:nvPr/>
          </p:nvSpPr>
          <p:spPr bwMode="auto">
            <a:xfrm>
              <a:off x="3065" y="3795"/>
              <a:ext cx="25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mn-lt"/>
                  <a:ea typeface="+mn-ea"/>
                  <a:cs typeface="+mn-ea"/>
                  <a:sym typeface="+mn-lt"/>
                </a:rPr>
                <a:t>if</a:t>
              </a:r>
            </a:p>
          </p:txBody>
        </p:sp>
        <p:pic>
          <p:nvPicPr>
            <p:cNvPr id="19498"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 y="3388"/>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b="1">
                <a:latin typeface="+mn-lt"/>
                <a:ea typeface="+mn-ea"/>
                <a:cs typeface="+mn-ea"/>
                <a:sym typeface="+mn-lt"/>
              </a:rPr>
              <a:t>根名字服务器</a:t>
            </a: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8269288"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noChangeArrowheads="1"/>
          </p:cNvSpPr>
          <p:nvPr>
            <p:ph type="body" idx="1"/>
          </p:nvPr>
        </p:nvSpPr>
        <p:spPr>
          <a:xfrm>
            <a:off x="575468" y="1624967"/>
            <a:ext cx="7993063" cy="576262"/>
          </a:xfrm>
        </p:spPr>
        <p:txBody>
          <a:bodyPr/>
          <a:lstStyle/>
          <a:p>
            <a:pPr>
              <a:lnSpc>
                <a:spcPct val="90000"/>
              </a:lnSpc>
            </a:pPr>
            <a:r>
              <a:rPr lang="zh-CN" altLang="en-US" sz="2400" b="1" dirty="0">
                <a:latin typeface="+mn-lt"/>
                <a:ea typeface="+mn-ea"/>
                <a:cs typeface="+mn-ea"/>
                <a:sym typeface="+mn-lt"/>
              </a:rPr>
              <a:t>根名字服务保存了所有顶级域名字服务器的</a:t>
            </a:r>
            <a:r>
              <a:rPr lang="en-US" altLang="zh-CN" sz="2400" b="1" dirty="0">
                <a:latin typeface="+mn-lt"/>
                <a:ea typeface="+mn-ea"/>
                <a:cs typeface="+mn-ea"/>
                <a:sym typeface="+mn-lt"/>
              </a:rPr>
              <a:t>IP</a:t>
            </a:r>
            <a:r>
              <a:rPr lang="zh-CN" altLang="en-US" sz="2400" b="1" dirty="0">
                <a:latin typeface="+mn-lt"/>
                <a:ea typeface="+mn-ea"/>
                <a:cs typeface="+mn-ea"/>
                <a:sym typeface="+mn-lt"/>
              </a:rPr>
              <a:t>地址</a:t>
            </a:r>
            <a:endParaRPr lang="en-US" altLang="zh-CN" sz="2400" b="1" dirty="0">
              <a:latin typeface="+mn-lt"/>
              <a:ea typeface="+mn-ea"/>
              <a:cs typeface="+mn-ea"/>
              <a:sym typeface="+mn-lt"/>
            </a:endParaRPr>
          </a:p>
        </p:txBody>
      </p:sp>
      <p:sp>
        <p:nvSpPr>
          <p:cNvPr id="20485" name="TextBox 5"/>
          <p:cNvSpPr txBox="1">
            <a:spLocks noChangeArrowheads="1"/>
          </p:cNvSpPr>
          <p:nvPr/>
        </p:nvSpPr>
        <p:spPr bwMode="auto">
          <a:xfrm>
            <a:off x="539750" y="258603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A</a:t>
            </a:r>
            <a:endParaRPr lang="zh-CN" altLang="en-US" sz="1600" b="1">
              <a:latin typeface="+mn-lt"/>
              <a:ea typeface="+mn-ea"/>
              <a:cs typeface="+mn-ea"/>
              <a:sym typeface="+mn-lt"/>
            </a:endParaRPr>
          </a:p>
        </p:txBody>
      </p:sp>
      <p:sp>
        <p:nvSpPr>
          <p:cNvPr id="20486" name="TextBox 6"/>
          <p:cNvSpPr txBox="1">
            <a:spLocks noChangeArrowheads="1"/>
          </p:cNvSpPr>
          <p:nvPr/>
        </p:nvSpPr>
        <p:spPr bwMode="auto">
          <a:xfrm>
            <a:off x="539750" y="29241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B</a:t>
            </a:r>
            <a:endParaRPr lang="zh-CN" altLang="en-US" sz="1600" b="1">
              <a:latin typeface="+mn-lt"/>
              <a:ea typeface="+mn-ea"/>
              <a:cs typeface="+mn-ea"/>
              <a:sym typeface="+mn-lt"/>
            </a:endParaRPr>
          </a:p>
        </p:txBody>
      </p:sp>
      <p:sp>
        <p:nvSpPr>
          <p:cNvPr id="20487" name="TextBox 7"/>
          <p:cNvSpPr txBox="1">
            <a:spLocks noChangeArrowheads="1"/>
          </p:cNvSpPr>
          <p:nvPr/>
        </p:nvSpPr>
        <p:spPr bwMode="auto">
          <a:xfrm>
            <a:off x="539750" y="32337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C</a:t>
            </a:r>
            <a:endParaRPr lang="zh-CN" altLang="en-US" sz="1600" b="1">
              <a:latin typeface="+mn-lt"/>
              <a:ea typeface="+mn-ea"/>
              <a:cs typeface="+mn-ea"/>
              <a:sym typeface="+mn-lt"/>
            </a:endParaRPr>
          </a:p>
        </p:txBody>
      </p:sp>
      <p:sp>
        <p:nvSpPr>
          <p:cNvPr id="20488" name="TextBox 8"/>
          <p:cNvSpPr txBox="1">
            <a:spLocks noChangeArrowheads="1"/>
          </p:cNvSpPr>
          <p:nvPr/>
        </p:nvSpPr>
        <p:spPr bwMode="auto">
          <a:xfrm>
            <a:off x="539750" y="35734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D</a:t>
            </a:r>
            <a:endParaRPr lang="zh-CN" altLang="en-US" sz="1600" b="1">
              <a:latin typeface="+mn-lt"/>
              <a:ea typeface="+mn-ea"/>
              <a:cs typeface="+mn-ea"/>
              <a:sym typeface="+mn-lt"/>
            </a:endParaRPr>
          </a:p>
        </p:txBody>
      </p:sp>
      <p:sp>
        <p:nvSpPr>
          <p:cNvPr id="20489" name="TextBox 9"/>
          <p:cNvSpPr txBox="1">
            <a:spLocks noChangeArrowheads="1"/>
          </p:cNvSpPr>
          <p:nvPr/>
        </p:nvSpPr>
        <p:spPr bwMode="auto">
          <a:xfrm>
            <a:off x="539750" y="3883025"/>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E</a:t>
            </a:r>
            <a:endParaRPr lang="zh-CN" altLang="en-US" sz="1600" b="1">
              <a:latin typeface="+mn-lt"/>
              <a:ea typeface="+mn-ea"/>
              <a:cs typeface="+mn-ea"/>
              <a:sym typeface="+mn-lt"/>
            </a:endParaRPr>
          </a:p>
        </p:txBody>
      </p:sp>
      <p:sp>
        <p:nvSpPr>
          <p:cNvPr id="20490" name="TextBox 10"/>
          <p:cNvSpPr txBox="1">
            <a:spLocks noChangeArrowheads="1"/>
          </p:cNvSpPr>
          <p:nvPr/>
        </p:nvSpPr>
        <p:spPr bwMode="auto">
          <a:xfrm>
            <a:off x="539750" y="42211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F</a:t>
            </a:r>
            <a:endParaRPr lang="zh-CN" altLang="en-US" sz="1600" b="1">
              <a:latin typeface="+mn-lt"/>
              <a:ea typeface="+mn-ea"/>
              <a:cs typeface="+mn-ea"/>
              <a:sym typeface="+mn-lt"/>
            </a:endParaRPr>
          </a:p>
        </p:txBody>
      </p:sp>
      <p:sp>
        <p:nvSpPr>
          <p:cNvPr id="20491" name="TextBox 11"/>
          <p:cNvSpPr txBox="1">
            <a:spLocks noChangeArrowheads="1"/>
          </p:cNvSpPr>
          <p:nvPr/>
        </p:nvSpPr>
        <p:spPr bwMode="auto">
          <a:xfrm>
            <a:off x="539750" y="45593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G</a:t>
            </a:r>
            <a:endParaRPr lang="zh-CN" altLang="en-US" sz="1600" b="1">
              <a:latin typeface="+mn-lt"/>
              <a:ea typeface="+mn-ea"/>
              <a:cs typeface="+mn-ea"/>
              <a:sym typeface="+mn-lt"/>
            </a:endParaRPr>
          </a:p>
        </p:txBody>
      </p:sp>
      <p:sp>
        <p:nvSpPr>
          <p:cNvPr id="20492" name="TextBox 12"/>
          <p:cNvSpPr txBox="1">
            <a:spLocks noChangeArrowheads="1"/>
          </p:cNvSpPr>
          <p:nvPr/>
        </p:nvSpPr>
        <p:spPr bwMode="auto">
          <a:xfrm>
            <a:off x="539750" y="48688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H</a:t>
            </a:r>
            <a:endParaRPr lang="zh-CN" altLang="en-US" sz="1600" b="1">
              <a:latin typeface="+mn-lt"/>
              <a:ea typeface="+mn-ea"/>
              <a:cs typeface="+mn-ea"/>
              <a:sym typeface="+mn-lt"/>
            </a:endParaRPr>
          </a:p>
        </p:txBody>
      </p:sp>
      <p:sp>
        <p:nvSpPr>
          <p:cNvPr id="20493" name="TextBox 13"/>
          <p:cNvSpPr txBox="1">
            <a:spLocks noChangeArrowheads="1"/>
          </p:cNvSpPr>
          <p:nvPr/>
        </p:nvSpPr>
        <p:spPr bwMode="auto">
          <a:xfrm>
            <a:off x="539750" y="5207000"/>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I</a:t>
            </a:r>
            <a:endParaRPr lang="zh-CN" altLang="en-US" sz="1600" b="1">
              <a:latin typeface="+mn-lt"/>
              <a:ea typeface="+mn-ea"/>
              <a:cs typeface="+mn-ea"/>
              <a:sym typeface="+mn-lt"/>
            </a:endParaRPr>
          </a:p>
        </p:txBody>
      </p:sp>
      <p:sp>
        <p:nvSpPr>
          <p:cNvPr id="20494" name="TextBox 14"/>
          <p:cNvSpPr txBox="1">
            <a:spLocks noChangeArrowheads="1"/>
          </p:cNvSpPr>
          <p:nvPr/>
        </p:nvSpPr>
        <p:spPr bwMode="auto">
          <a:xfrm>
            <a:off x="539750" y="5516563"/>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J</a:t>
            </a:r>
            <a:endParaRPr lang="zh-CN" altLang="en-US" sz="1600" b="1">
              <a:latin typeface="+mn-lt"/>
              <a:ea typeface="+mn-ea"/>
              <a:cs typeface="+mn-ea"/>
              <a:sym typeface="+mn-lt"/>
            </a:endParaRPr>
          </a:p>
        </p:txBody>
      </p:sp>
      <p:sp>
        <p:nvSpPr>
          <p:cNvPr id="20495" name="TextBox 15"/>
          <p:cNvSpPr txBox="1">
            <a:spLocks noChangeArrowheads="1"/>
          </p:cNvSpPr>
          <p:nvPr/>
        </p:nvSpPr>
        <p:spPr bwMode="auto">
          <a:xfrm>
            <a:off x="539750" y="580548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K</a:t>
            </a:r>
            <a:endParaRPr lang="zh-CN" altLang="en-US" sz="1600" b="1">
              <a:latin typeface="+mn-lt"/>
              <a:ea typeface="+mn-ea"/>
              <a:cs typeface="+mn-ea"/>
              <a:sym typeface="+mn-lt"/>
            </a:endParaRPr>
          </a:p>
        </p:txBody>
      </p:sp>
      <p:sp>
        <p:nvSpPr>
          <p:cNvPr id="20496" name="TextBox 16"/>
          <p:cNvSpPr txBox="1">
            <a:spLocks noChangeArrowheads="1"/>
          </p:cNvSpPr>
          <p:nvPr/>
        </p:nvSpPr>
        <p:spPr bwMode="auto">
          <a:xfrm>
            <a:off x="539750" y="611505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L</a:t>
            </a:r>
            <a:endParaRPr lang="zh-CN" altLang="en-US" sz="1600" b="1">
              <a:latin typeface="+mn-lt"/>
              <a:ea typeface="+mn-ea"/>
              <a:cs typeface="+mn-ea"/>
              <a:sym typeface="+mn-lt"/>
            </a:endParaRPr>
          </a:p>
        </p:txBody>
      </p:sp>
      <p:sp>
        <p:nvSpPr>
          <p:cNvPr id="20497" name="TextBox 17"/>
          <p:cNvSpPr txBox="1">
            <a:spLocks noChangeArrowheads="1"/>
          </p:cNvSpPr>
          <p:nvPr/>
        </p:nvSpPr>
        <p:spPr bwMode="auto">
          <a:xfrm>
            <a:off x="539750" y="645318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latin typeface="+mn-lt"/>
                <a:ea typeface="+mn-ea"/>
                <a:cs typeface="+mn-ea"/>
                <a:sym typeface="+mn-lt"/>
              </a:rPr>
              <a:t>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0D2C9C4-C5F5-442E-923B-8D2DCCC83663}"/>
              </a:ext>
            </a:extLst>
          </p:cNvPr>
          <p:cNvPicPr>
            <a:picLocks noChangeAspect="1"/>
          </p:cNvPicPr>
          <p:nvPr/>
        </p:nvPicPr>
        <p:blipFill rotWithShape="1">
          <a:blip r:embed="rId3"/>
          <a:srcRect b="11942"/>
          <a:stretch/>
        </p:blipFill>
        <p:spPr>
          <a:xfrm>
            <a:off x="179436" y="520737"/>
            <a:ext cx="8641037" cy="3486044"/>
          </a:xfrm>
          <a:prstGeom prst="rect">
            <a:avLst/>
          </a:prstGeom>
        </p:spPr>
      </p:pic>
      <p:sp>
        <p:nvSpPr>
          <p:cNvPr id="21506" name="TextBox 3"/>
          <p:cNvSpPr txBox="1">
            <a:spLocks noChangeArrowheads="1"/>
          </p:cNvSpPr>
          <p:nvPr/>
        </p:nvSpPr>
        <p:spPr bwMode="auto">
          <a:xfrm>
            <a:off x="250825" y="14288"/>
            <a:ext cx="878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latin typeface="+mn-lt"/>
                <a:ea typeface="+mn-ea"/>
                <a:cs typeface="+mn-ea"/>
                <a:sym typeface="+mn-lt"/>
              </a:rPr>
              <a:t>为确保可靠性和响应性能，每个根名字服务器在全球多地部署</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37" y="3861048"/>
            <a:ext cx="8643336" cy="295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5"/>
          <p:cNvSpPr txBox="1">
            <a:spLocks noChangeArrowheads="1"/>
          </p:cNvSpPr>
          <p:nvPr/>
        </p:nvSpPr>
        <p:spPr bwMode="auto">
          <a:xfrm>
            <a:off x="2555875" y="404813"/>
            <a:ext cx="4103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b="1" dirty="0">
                <a:latin typeface="+mn-lt"/>
                <a:ea typeface="+mn-ea"/>
                <a:cs typeface="+mn-ea"/>
                <a:sym typeface="+mn-lt"/>
              </a:rPr>
              <a:t>根名字服务器全球分布图</a:t>
            </a:r>
          </a:p>
        </p:txBody>
      </p:sp>
      <p:sp>
        <p:nvSpPr>
          <p:cNvPr id="21514" name="TextBox 11"/>
          <p:cNvSpPr txBox="1">
            <a:spLocks noChangeArrowheads="1"/>
          </p:cNvSpPr>
          <p:nvPr/>
        </p:nvSpPr>
        <p:spPr bwMode="auto">
          <a:xfrm>
            <a:off x="174959" y="3905535"/>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b="1" dirty="0">
                <a:latin typeface="+mn-lt"/>
                <a:ea typeface="+mn-ea"/>
                <a:cs typeface="+mn-ea"/>
                <a:sym typeface="+mn-lt"/>
              </a:rPr>
              <a:t>根名字服务器中国分布图</a:t>
            </a:r>
          </a:p>
        </p:txBody>
      </p:sp>
      <p:sp>
        <p:nvSpPr>
          <p:cNvPr id="21510" name="TextBox 6"/>
          <p:cNvSpPr txBox="1">
            <a:spLocks noChangeArrowheads="1"/>
          </p:cNvSpPr>
          <p:nvPr/>
        </p:nvSpPr>
        <p:spPr bwMode="auto">
          <a:xfrm>
            <a:off x="467544" y="4365104"/>
            <a:ext cx="3384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dirty="0">
                <a:latin typeface="+mn-lt"/>
                <a:ea typeface="+mn-ea"/>
                <a:cs typeface="+mn-ea"/>
                <a:sym typeface="+mn-lt"/>
              </a:rPr>
              <a:t>更多信息请参考：</a:t>
            </a:r>
            <a:r>
              <a:rPr lang="en-US" altLang="zh-CN" sz="1600" b="1" dirty="0">
                <a:latin typeface="+mn-lt"/>
                <a:ea typeface="+mn-ea"/>
                <a:cs typeface="+mn-ea"/>
                <a:sym typeface="+mn-lt"/>
              </a:rPr>
              <a:t>http://www.root-servers.org/</a:t>
            </a:r>
            <a:endParaRPr lang="zh-CN" altLang="en-US" sz="1600" b="1" dirty="0">
              <a:latin typeface="+mn-lt"/>
              <a:ea typeface="+mn-ea"/>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b="1">
                <a:latin typeface="+mn-lt"/>
                <a:ea typeface="+mn-ea"/>
                <a:cs typeface="+mn-ea"/>
                <a:sym typeface="+mn-lt"/>
              </a:rPr>
              <a:t>资源记录格式</a:t>
            </a:r>
          </a:p>
        </p:txBody>
      </p:sp>
      <p:sp>
        <p:nvSpPr>
          <p:cNvPr id="22531" name="Rectangle 3"/>
          <p:cNvSpPr>
            <a:spLocks noGrp="1" noChangeArrowheads="1"/>
          </p:cNvSpPr>
          <p:nvPr>
            <p:ph type="body" idx="1"/>
          </p:nvPr>
        </p:nvSpPr>
        <p:spPr>
          <a:xfrm>
            <a:off x="648898" y="1556792"/>
            <a:ext cx="8270875" cy="4291012"/>
          </a:xfrm>
        </p:spPr>
        <p:txBody>
          <a:bodyPr/>
          <a:lstStyle/>
          <a:p>
            <a:r>
              <a:rPr lang="zh-CN" altLang="en-US" sz="2400" b="1" dirty="0">
                <a:latin typeface="+mn-lt"/>
                <a:ea typeface="+mn-ea"/>
                <a:cs typeface="+mn-ea"/>
                <a:sym typeface="+mn-lt"/>
              </a:rPr>
              <a:t>资源记录： </a:t>
            </a:r>
            <a:r>
              <a:rPr lang="en-US" altLang="zh-CN" sz="2400" b="1" dirty="0">
                <a:latin typeface="+mn-lt"/>
                <a:ea typeface="+mn-ea"/>
                <a:cs typeface="+mn-ea"/>
                <a:sym typeface="+mn-lt"/>
              </a:rPr>
              <a:t>Resource Record</a:t>
            </a:r>
          </a:p>
          <a:p>
            <a:pPr lvl="1"/>
            <a:r>
              <a:rPr lang="zh-CN" altLang="en-US" sz="2000" dirty="0">
                <a:latin typeface="+mn-lt"/>
                <a:ea typeface="+mn-ea"/>
                <a:cs typeface="+mn-ea"/>
                <a:sym typeface="+mn-lt"/>
              </a:rPr>
              <a:t>名字服务器以资源记录的形式来维护本区域内的域名相关信息</a:t>
            </a:r>
          </a:p>
          <a:p>
            <a:pPr lvl="1"/>
            <a:r>
              <a:rPr lang="zh-CN" altLang="en-US" sz="2000" dirty="0">
                <a:latin typeface="+mn-lt"/>
                <a:ea typeface="+mn-ea"/>
                <a:cs typeface="+mn-ea"/>
                <a:sym typeface="+mn-lt"/>
              </a:rPr>
              <a:t>当解析器给名字服务器一个域名，取回的是一个与该域名相对应的资源记录。所以</a:t>
            </a:r>
            <a:r>
              <a:rPr lang="en-US" altLang="zh-CN" sz="2000" dirty="0">
                <a:latin typeface="+mn-lt"/>
                <a:ea typeface="+mn-ea"/>
                <a:cs typeface="+mn-ea"/>
                <a:sym typeface="+mn-lt"/>
              </a:rPr>
              <a:t>DNS</a:t>
            </a:r>
            <a:r>
              <a:rPr lang="zh-CN" altLang="en-US" sz="2000" dirty="0">
                <a:latin typeface="+mn-lt"/>
                <a:ea typeface="+mn-ea"/>
                <a:cs typeface="+mn-ea"/>
                <a:sym typeface="+mn-lt"/>
              </a:rPr>
              <a:t>系统的实际功能就是把域名映射到一条记录上</a:t>
            </a:r>
          </a:p>
          <a:p>
            <a:r>
              <a:rPr lang="zh-CN" altLang="en-US" sz="2400" b="1" dirty="0">
                <a:latin typeface="+mn-lt"/>
                <a:ea typeface="+mn-ea"/>
                <a:cs typeface="+mn-ea"/>
                <a:sym typeface="+mn-lt"/>
              </a:rPr>
              <a:t>一条资源记录共有</a:t>
            </a:r>
            <a:r>
              <a:rPr lang="en-US" altLang="zh-CN" sz="2400" b="1" dirty="0">
                <a:latin typeface="+mn-lt"/>
                <a:ea typeface="+mn-ea"/>
                <a:cs typeface="+mn-ea"/>
                <a:sym typeface="+mn-lt"/>
              </a:rPr>
              <a:t>5</a:t>
            </a:r>
            <a:r>
              <a:rPr lang="zh-CN" altLang="en-US" sz="2400" b="1" dirty="0">
                <a:latin typeface="+mn-lt"/>
                <a:ea typeface="+mn-ea"/>
                <a:cs typeface="+mn-ea"/>
                <a:sym typeface="+mn-lt"/>
              </a:rPr>
              <a:t>个字段：</a:t>
            </a:r>
          </a:p>
          <a:p>
            <a:pPr lvl="1"/>
            <a:r>
              <a:rPr lang="en-US" altLang="zh-CN" sz="2000" dirty="0" err="1">
                <a:latin typeface="+mn-lt"/>
                <a:ea typeface="+mn-ea"/>
                <a:cs typeface="+mn-ea"/>
                <a:sym typeface="+mn-lt"/>
              </a:rPr>
              <a:t>Domain_name</a:t>
            </a:r>
            <a:r>
              <a:rPr lang="zh-CN" altLang="en-US" sz="2000" dirty="0">
                <a:latin typeface="+mn-lt"/>
                <a:ea typeface="+mn-ea"/>
                <a:cs typeface="+mn-ea"/>
                <a:sym typeface="+mn-lt"/>
              </a:rPr>
              <a:t>，</a:t>
            </a:r>
            <a:r>
              <a:rPr lang="en-US" altLang="zh-CN" sz="2000" dirty="0" err="1">
                <a:latin typeface="+mn-lt"/>
                <a:ea typeface="+mn-ea"/>
                <a:cs typeface="+mn-ea"/>
                <a:sym typeface="+mn-lt"/>
              </a:rPr>
              <a:t>Time_to_live</a:t>
            </a:r>
            <a:r>
              <a:rPr lang="zh-CN" altLang="en-US" sz="2000" dirty="0">
                <a:latin typeface="+mn-lt"/>
                <a:ea typeface="+mn-ea"/>
                <a:cs typeface="+mn-ea"/>
                <a:sym typeface="+mn-lt"/>
              </a:rPr>
              <a:t>，</a:t>
            </a:r>
            <a:r>
              <a:rPr lang="en-US" altLang="zh-CN" sz="2000" dirty="0">
                <a:latin typeface="+mn-lt"/>
                <a:ea typeface="+mn-ea"/>
                <a:cs typeface="+mn-ea"/>
                <a:sym typeface="+mn-lt"/>
              </a:rPr>
              <a:t>Type </a:t>
            </a:r>
            <a:r>
              <a:rPr lang="zh-CN" altLang="en-US" sz="2000" dirty="0">
                <a:latin typeface="+mn-lt"/>
                <a:ea typeface="+mn-ea"/>
                <a:cs typeface="+mn-ea"/>
                <a:sym typeface="+mn-lt"/>
              </a:rPr>
              <a:t>，</a:t>
            </a:r>
            <a:r>
              <a:rPr lang="en-US" altLang="zh-CN" sz="2000" dirty="0">
                <a:latin typeface="+mn-lt"/>
                <a:ea typeface="+mn-ea"/>
                <a:cs typeface="+mn-ea"/>
                <a:sym typeface="+mn-lt"/>
              </a:rPr>
              <a:t>Class</a:t>
            </a:r>
            <a:r>
              <a:rPr lang="zh-CN" altLang="en-US" sz="2000" dirty="0">
                <a:latin typeface="+mn-lt"/>
                <a:ea typeface="+mn-ea"/>
                <a:cs typeface="+mn-ea"/>
                <a:sym typeface="+mn-lt"/>
              </a:rPr>
              <a:t>，</a:t>
            </a:r>
            <a:r>
              <a:rPr lang="en-US" altLang="zh-CN" sz="2000" dirty="0">
                <a:latin typeface="+mn-lt"/>
                <a:ea typeface="+mn-ea"/>
                <a:cs typeface="+mn-ea"/>
                <a:sym typeface="+mn-lt"/>
              </a:rPr>
              <a:t>Value</a:t>
            </a:r>
          </a:p>
          <a:p>
            <a:pPr lvl="1"/>
            <a:r>
              <a:rPr lang="en-US" altLang="zh-CN" sz="2000" dirty="0" err="1">
                <a:latin typeface="+mn-lt"/>
                <a:ea typeface="+mn-ea"/>
                <a:cs typeface="+mn-ea"/>
                <a:sym typeface="+mn-lt"/>
              </a:rPr>
              <a:t>Time_to_live</a:t>
            </a:r>
            <a:r>
              <a:rPr lang="en-US" altLang="zh-CN" sz="2000" dirty="0">
                <a:latin typeface="+mn-lt"/>
                <a:ea typeface="+mn-ea"/>
                <a:cs typeface="+mn-ea"/>
                <a:sym typeface="+mn-lt"/>
              </a:rPr>
              <a:t>: </a:t>
            </a:r>
            <a:r>
              <a:rPr lang="zh-CN" altLang="en-US" sz="2000" dirty="0">
                <a:latin typeface="+mn-lt"/>
                <a:ea typeface="+mn-ea"/>
                <a:cs typeface="+mn-ea"/>
                <a:sym typeface="+mn-lt"/>
              </a:rPr>
              <a:t>生存时间，例如，时间较长的有一天（</a:t>
            </a:r>
            <a:r>
              <a:rPr lang="en-US" altLang="zh-CN" sz="2000" dirty="0">
                <a:latin typeface="+mn-lt"/>
                <a:ea typeface="+mn-ea"/>
                <a:cs typeface="+mn-ea"/>
                <a:sym typeface="+mn-lt"/>
              </a:rPr>
              <a:t>86400</a:t>
            </a:r>
            <a:r>
              <a:rPr lang="zh-CN" altLang="en-US" sz="2000" dirty="0">
                <a:latin typeface="+mn-lt"/>
                <a:ea typeface="+mn-ea"/>
                <a:cs typeface="+mn-ea"/>
                <a:sym typeface="+mn-lt"/>
              </a:rPr>
              <a:t>秒），短的有一分钟（</a:t>
            </a:r>
            <a:r>
              <a:rPr lang="en-US" altLang="zh-CN" sz="2000" dirty="0">
                <a:latin typeface="+mn-lt"/>
                <a:ea typeface="+mn-ea"/>
                <a:cs typeface="+mn-ea"/>
                <a:sym typeface="+mn-lt"/>
              </a:rPr>
              <a:t>60</a:t>
            </a:r>
            <a:r>
              <a:rPr lang="zh-CN" altLang="en-US" sz="2000" dirty="0">
                <a:latin typeface="+mn-lt"/>
                <a:ea typeface="+mn-ea"/>
                <a:cs typeface="+mn-ea"/>
                <a:sym typeface="+mn-lt"/>
              </a:rPr>
              <a:t>秒）</a:t>
            </a:r>
          </a:p>
          <a:p>
            <a:pPr lvl="1"/>
            <a:r>
              <a:rPr lang="en-US" altLang="zh-CN" sz="2000" dirty="0">
                <a:latin typeface="+mn-lt"/>
                <a:ea typeface="+mn-ea"/>
                <a:cs typeface="+mn-ea"/>
                <a:sym typeface="+mn-lt"/>
              </a:rPr>
              <a:t>Type</a:t>
            </a:r>
            <a:r>
              <a:rPr lang="zh-CN" altLang="en-US" sz="2000" dirty="0">
                <a:latin typeface="+mn-lt"/>
                <a:ea typeface="+mn-ea"/>
                <a:cs typeface="+mn-ea"/>
                <a:sym typeface="+mn-lt"/>
              </a:rPr>
              <a:t>：指出记录的类型（下一页详细解释）</a:t>
            </a:r>
          </a:p>
          <a:p>
            <a:pPr lvl="1"/>
            <a:r>
              <a:rPr lang="en-US" altLang="zh-CN" sz="2000" dirty="0">
                <a:latin typeface="+mn-lt"/>
                <a:ea typeface="+mn-ea"/>
                <a:cs typeface="+mn-ea"/>
                <a:sym typeface="+mn-lt"/>
              </a:rPr>
              <a:t>Class</a:t>
            </a:r>
            <a:r>
              <a:rPr lang="zh-CN" altLang="en-US" sz="2000" dirty="0">
                <a:latin typeface="+mn-lt"/>
                <a:ea typeface="+mn-ea"/>
                <a:cs typeface="+mn-ea"/>
                <a:sym typeface="+mn-lt"/>
              </a:rPr>
              <a:t>：对</a:t>
            </a:r>
            <a:r>
              <a:rPr lang="en-US" altLang="zh-CN" sz="2000" dirty="0">
                <a:latin typeface="+mn-lt"/>
                <a:ea typeface="+mn-ea"/>
                <a:cs typeface="+mn-ea"/>
                <a:sym typeface="+mn-lt"/>
              </a:rPr>
              <a:t>Internet</a:t>
            </a:r>
            <a:r>
              <a:rPr lang="zh-CN" altLang="en-US" sz="2000" dirty="0">
                <a:latin typeface="+mn-lt"/>
                <a:ea typeface="+mn-ea"/>
                <a:cs typeface="+mn-ea"/>
                <a:sym typeface="+mn-lt"/>
              </a:rPr>
              <a:t>，它总是</a:t>
            </a:r>
            <a:r>
              <a:rPr lang="en-US" altLang="zh-CN" sz="2000" dirty="0">
                <a:latin typeface="+mn-lt"/>
                <a:ea typeface="+mn-ea"/>
                <a:cs typeface="+mn-ea"/>
                <a:sym typeface="+mn-lt"/>
              </a:rPr>
              <a:t>IN</a:t>
            </a:r>
          </a:p>
          <a:p>
            <a:pPr lvl="1"/>
            <a:r>
              <a:rPr lang="en-US" altLang="zh-CN" sz="2000" dirty="0">
                <a:latin typeface="+mn-lt"/>
                <a:ea typeface="+mn-ea"/>
                <a:cs typeface="+mn-ea"/>
                <a:sym typeface="+mn-lt"/>
              </a:rPr>
              <a:t>Value</a:t>
            </a:r>
            <a:r>
              <a:rPr lang="zh-CN" altLang="en-US" sz="2000" dirty="0">
                <a:latin typeface="+mn-lt"/>
                <a:ea typeface="+mn-ea"/>
                <a:cs typeface="+mn-ea"/>
                <a:sym typeface="+mn-lt"/>
              </a:rPr>
              <a:t>：可以是数字、域名或</a:t>
            </a:r>
            <a:r>
              <a:rPr lang="en-US" altLang="zh-CN" sz="2000" dirty="0">
                <a:latin typeface="+mn-lt"/>
                <a:ea typeface="+mn-ea"/>
                <a:cs typeface="+mn-ea"/>
                <a:sym typeface="+mn-lt"/>
              </a:rPr>
              <a:t>ASCII</a:t>
            </a:r>
            <a:r>
              <a:rPr lang="zh-CN" altLang="en-US" sz="2000" dirty="0">
                <a:latin typeface="+mn-lt"/>
                <a:ea typeface="+mn-ea"/>
                <a:cs typeface="+mn-ea"/>
                <a:sym typeface="+mn-lt"/>
              </a:rPr>
              <a:t>字符，其语义基于记录类型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4925" y="836613"/>
            <a:ext cx="9031288" cy="5616575"/>
          </a:xfrm>
          <a:noFill/>
        </p:spPr>
      </p:pic>
      <p:sp>
        <p:nvSpPr>
          <p:cNvPr id="23555" name="Rectangle 5"/>
          <p:cNvSpPr>
            <a:spLocks noChangeArrowheads="1"/>
          </p:cNvSpPr>
          <p:nvPr/>
        </p:nvSpPr>
        <p:spPr bwMode="auto">
          <a:xfrm>
            <a:off x="539750" y="2216150"/>
            <a:ext cx="7848600" cy="223202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b="1">
                <a:latin typeface="+mn-lt"/>
                <a:ea typeface="+mn-ea"/>
                <a:cs typeface="+mn-ea"/>
                <a:sym typeface="+mn-lt"/>
              </a:rPr>
              <a:t>资源记录类型</a:t>
            </a:r>
          </a:p>
        </p:txBody>
      </p:sp>
      <p:sp>
        <p:nvSpPr>
          <p:cNvPr id="24579" name="Rectangle 3"/>
          <p:cNvSpPr>
            <a:spLocks noGrp="1" noChangeArrowheads="1"/>
          </p:cNvSpPr>
          <p:nvPr>
            <p:ph type="body" idx="1"/>
          </p:nvPr>
        </p:nvSpPr>
        <p:spPr>
          <a:xfrm>
            <a:off x="579363" y="1556792"/>
            <a:ext cx="8343900" cy="4435475"/>
          </a:xfrm>
        </p:spPr>
        <p:txBody>
          <a:bodyPr/>
          <a:lstStyle/>
          <a:p>
            <a:r>
              <a:rPr lang="zh-CN" altLang="en-US" b="1" dirty="0">
                <a:latin typeface="+mn-lt"/>
                <a:ea typeface="+mn-ea"/>
                <a:cs typeface="+mn-ea"/>
                <a:sym typeface="+mn-lt"/>
              </a:rPr>
              <a:t>权威记录：</a:t>
            </a:r>
            <a:r>
              <a:rPr lang="en-US" altLang="zh-CN" b="1" dirty="0">
                <a:latin typeface="+mn-lt"/>
                <a:ea typeface="+mn-ea"/>
                <a:cs typeface="+mn-ea"/>
                <a:sym typeface="+mn-lt"/>
              </a:rPr>
              <a:t>Authoritative Record</a:t>
            </a:r>
          </a:p>
          <a:p>
            <a:pPr lvl="1"/>
            <a:r>
              <a:rPr lang="zh-CN" altLang="en-US" dirty="0">
                <a:latin typeface="+mn-lt"/>
                <a:ea typeface="+mn-ea"/>
                <a:cs typeface="+mn-ea"/>
                <a:sym typeface="+mn-lt"/>
              </a:rPr>
              <a:t>来自管理该记录的授权名字服务器，因此总是正确的</a:t>
            </a:r>
          </a:p>
          <a:p>
            <a:pPr lvl="2"/>
            <a:r>
              <a:rPr lang="zh-CN" altLang="en-US" dirty="0">
                <a:latin typeface="+mn-lt"/>
                <a:ea typeface="+mn-ea"/>
                <a:cs typeface="+mn-ea"/>
                <a:sym typeface="+mn-lt"/>
              </a:rPr>
              <a:t>例如</a:t>
            </a:r>
            <a:r>
              <a:rPr lang="en-US" altLang="zh-CN" dirty="0">
                <a:latin typeface="+mn-lt"/>
                <a:ea typeface="+mn-ea"/>
                <a:cs typeface="+mn-ea"/>
                <a:sym typeface="+mn-lt"/>
              </a:rPr>
              <a:t>eeis.ustc.edu.cn</a:t>
            </a:r>
            <a:r>
              <a:rPr lang="zh-CN" altLang="en-US" dirty="0">
                <a:latin typeface="+mn-lt"/>
                <a:ea typeface="+mn-ea"/>
                <a:cs typeface="+mn-ea"/>
                <a:sym typeface="+mn-lt"/>
              </a:rPr>
              <a:t>在</a:t>
            </a:r>
            <a:r>
              <a:rPr lang="en-US" altLang="zh-CN" dirty="0">
                <a:latin typeface="+mn-lt"/>
                <a:ea typeface="+mn-ea"/>
                <a:cs typeface="+mn-ea"/>
                <a:sym typeface="+mn-lt"/>
              </a:rPr>
              <a:t>ustc.edu.cn</a:t>
            </a:r>
            <a:r>
              <a:rPr lang="zh-CN" altLang="en-US" dirty="0">
                <a:latin typeface="+mn-lt"/>
                <a:ea typeface="+mn-ea"/>
                <a:cs typeface="+mn-ea"/>
                <a:sym typeface="+mn-lt"/>
              </a:rPr>
              <a:t>域所对应的名字服务器所管辖的范围内，因此该名字服务器返回的关于</a:t>
            </a:r>
            <a:r>
              <a:rPr lang="en-US" altLang="zh-CN" dirty="0">
                <a:latin typeface="+mn-lt"/>
                <a:ea typeface="+mn-ea"/>
                <a:cs typeface="+mn-ea"/>
                <a:sym typeface="+mn-lt"/>
              </a:rPr>
              <a:t>eeis.ustc.edu.cn</a:t>
            </a:r>
            <a:r>
              <a:rPr lang="zh-CN" altLang="en-US" dirty="0">
                <a:latin typeface="+mn-lt"/>
                <a:ea typeface="+mn-ea"/>
                <a:cs typeface="+mn-ea"/>
                <a:sym typeface="+mn-lt"/>
              </a:rPr>
              <a:t>的记录为权威记录</a:t>
            </a:r>
          </a:p>
          <a:p>
            <a:r>
              <a:rPr lang="zh-CN" altLang="en-US" b="1" dirty="0">
                <a:latin typeface="+mn-lt"/>
                <a:ea typeface="+mn-ea"/>
                <a:cs typeface="+mn-ea"/>
                <a:sym typeface="+mn-lt"/>
              </a:rPr>
              <a:t>缓存记录：</a:t>
            </a:r>
            <a:r>
              <a:rPr lang="en-US" altLang="zh-CN" b="1" dirty="0">
                <a:latin typeface="+mn-lt"/>
                <a:ea typeface="+mn-ea"/>
                <a:cs typeface="+mn-ea"/>
                <a:sym typeface="+mn-lt"/>
              </a:rPr>
              <a:t>Cached Record</a:t>
            </a:r>
          </a:p>
          <a:p>
            <a:pPr lvl="1"/>
            <a:r>
              <a:rPr lang="zh-CN" altLang="en-US" dirty="0">
                <a:latin typeface="+mn-lt"/>
                <a:ea typeface="+mn-ea"/>
                <a:cs typeface="+mn-ea"/>
                <a:sym typeface="+mn-lt"/>
              </a:rPr>
              <a:t>名字服务器缓存来自其它名字服务器的记录，这些有效期由</a:t>
            </a:r>
            <a:r>
              <a:rPr lang="en-US" altLang="zh-CN" dirty="0">
                <a:latin typeface="+mn-lt"/>
                <a:ea typeface="+mn-ea"/>
                <a:cs typeface="+mn-ea"/>
                <a:sym typeface="+mn-lt"/>
              </a:rPr>
              <a:t>TTL</a:t>
            </a:r>
            <a:r>
              <a:rPr lang="zh-CN" altLang="en-US" dirty="0">
                <a:latin typeface="+mn-lt"/>
                <a:ea typeface="+mn-ea"/>
                <a:cs typeface="+mn-ea"/>
                <a:sym typeface="+mn-lt"/>
              </a:rPr>
              <a:t>域指定，当</a:t>
            </a:r>
            <a:r>
              <a:rPr lang="en-US" altLang="zh-CN" dirty="0">
                <a:latin typeface="+mn-lt"/>
                <a:ea typeface="+mn-ea"/>
                <a:cs typeface="+mn-ea"/>
                <a:sym typeface="+mn-lt"/>
              </a:rPr>
              <a:t>TTL</a:t>
            </a:r>
            <a:r>
              <a:rPr lang="zh-CN" altLang="en-US" dirty="0">
                <a:latin typeface="+mn-lt"/>
                <a:ea typeface="+mn-ea"/>
                <a:cs typeface="+mn-ea"/>
                <a:sym typeface="+mn-lt"/>
              </a:rPr>
              <a:t>过期时，该纪录被删除</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12725"/>
            <a:ext cx="9144001"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179388" y="260350"/>
            <a:ext cx="4103687" cy="261938"/>
          </a:xfrm>
          <a:prstGeom prst="rect">
            <a:avLst/>
          </a:prstGeom>
          <a:noFill/>
          <a:ln w="38100">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6" name="Rectangle 5"/>
          <p:cNvSpPr>
            <a:spLocks noChangeArrowheads="1"/>
          </p:cNvSpPr>
          <p:nvPr/>
        </p:nvSpPr>
        <p:spPr bwMode="auto">
          <a:xfrm>
            <a:off x="107950" y="765175"/>
            <a:ext cx="5761038" cy="503238"/>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7" name="Rectangle 6"/>
          <p:cNvSpPr>
            <a:spLocks noChangeArrowheads="1"/>
          </p:cNvSpPr>
          <p:nvPr/>
        </p:nvSpPr>
        <p:spPr bwMode="auto">
          <a:xfrm>
            <a:off x="107950" y="2033588"/>
            <a:ext cx="5761038" cy="503237"/>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8" name="Rectangle 7"/>
          <p:cNvSpPr>
            <a:spLocks noChangeArrowheads="1"/>
          </p:cNvSpPr>
          <p:nvPr/>
        </p:nvSpPr>
        <p:spPr bwMode="auto">
          <a:xfrm>
            <a:off x="106363" y="2584450"/>
            <a:ext cx="5761037" cy="503238"/>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990EB3B-94FD-4514-9A0C-08DBE7FAC050}"/>
              </a:ext>
            </a:extLst>
          </p:cNvPr>
          <p:cNvSpPr>
            <a:spLocks noGrp="1"/>
          </p:cNvSpPr>
          <p:nvPr>
            <p:ph type="title"/>
          </p:nvPr>
        </p:nvSpPr>
        <p:spPr/>
        <p:txBody>
          <a:bodyPr/>
          <a:lstStyle/>
          <a:p>
            <a:r>
              <a:rPr lang="zh-CN" altLang="en-US" dirty="0"/>
              <a:t>网络的访问模式</a:t>
            </a:r>
          </a:p>
        </p:txBody>
      </p:sp>
      <p:sp>
        <p:nvSpPr>
          <p:cNvPr id="5" name="内容占位符 2">
            <a:extLst>
              <a:ext uri="{FF2B5EF4-FFF2-40B4-BE49-F238E27FC236}">
                <a16:creationId xmlns:a16="http://schemas.microsoft.com/office/drawing/2014/main" id="{F59F9391-663F-47A7-8833-2CB394F1D318}"/>
              </a:ext>
            </a:extLst>
          </p:cNvPr>
          <p:cNvSpPr txBox="1">
            <a:spLocks/>
          </p:cNvSpPr>
          <p:nvPr/>
        </p:nvSpPr>
        <p:spPr bwMode="auto">
          <a:xfrm>
            <a:off x="304800" y="1219200"/>
            <a:ext cx="85375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marL="228600" marR="0" lvl="0" indent="-228600" algn="just" defTabSz="914400" rtl="0" eaLnBrk="1" fontAlgn="base" latinLnBrk="0" hangingPunct="1">
              <a:lnSpc>
                <a:spcPct val="124000"/>
              </a:lnSpc>
              <a:spcBef>
                <a:spcPts val="0"/>
              </a:spcBef>
              <a:spcAft>
                <a:spcPts val="0"/>
              </a:spcAft>
              <a:buClrTx/>
              <a:buSzTx/>
              <a:buFont typeface="Wingdings" panose="05000000000000000000" pitchFamily="2" charset="2"/>
              <a:buChar char="p"/>
              <a:tabLst>
                <a:tab pos="360363" algn="l"/>
                <a:tab pos="742950" algn="l"/>
                <a:tab pos="1143000" algn="l"/>
                <a:tab pos="1600200" algn="l"/>
                <a:tab pos="2057400" algn="l"/>
              </a:tabLst>
              <a:defRPr/>
            </a:pPr>
            <a:r>
              <a:rPr kumimoji="0" lang="zh-CN" altLang="en-US" sz="2400" b="0" i="0" u="none" strike="noStrike" kern="0" cap="none" spc="0" normalizeH="0" baseline="0" noProof="0" dirty="0">
                <a:ln>
                  <a:noFill/>
                </a:ln>
                <a:solidFill>
                  <a:srgbClr val="FF0000"/>
                </a:solidFill>
                <a:effectLst/>
                <a:uLnTx/>
                <a:uFillTx/>
                <a:latin typeface="+mn-ea"/>
                <a:ea typeface="+mn-ea"/>
                <a:cs typeface="Arial"/>
              </a:rPr>
              <a:t>客户端</a:t>
            </a:r>
            <a:r>
              <a:rPr kumimoji="0" lang="en-US" altLang="zh-CN" sz="2400" b="0" i="0" u="none" strike="noStrike" kern="0" cap="none" spc="0" normalizeH="0" baseline="0" noProof="0" dirty="0">
                <a:ln>
                  <a:noFill/>
                </a:ln>
                <a:solidFill>
                  <a:srgbClr val="FF0000"/>
                </a:solidFill>
                <a:effectLst/>
                <a:uLnTx/>
                <a:uFillTx/>
                <a:latin typeface="+mn-ea"/>
                <a:ea typeface="+mn-ea"/>
                <a:cs typeface="Arial"/>
              </a:rPr>
              <a:t>/</a:t>
            </a:r>
            <a:r>
              <a:rPr kumimoji="0" lang="zh-CN" altLang="en-US" sz="2400" b="0" i="0" u="none" strike="noStrike" kern="0" cap="none" spc="0" normalizeH="0" baseline="0" noProof="0" dirty="0">
                <a:ln>
                  <a:noFill/>
                </a:ln>
                <a:solidFill>
                  <a:srgbClr val="FF0000"/>
                </a:solidFill>
                <a:effectLst/>
                <a:uLnTx/>
                <a:uFillTx/>
                <a:latin typeface="+mn-ea"/>
                <a:ea typeface="+mn-ea"/>
                <a:cs typeface="Arial"/>
              </a:rPr>
              <a:t>服务器（</a:t>
            </a:r>
            <a:r>
              <a:rPr kumimoji="0" lang="en-US" altLang="zh-CN" sz="2400" b="0" i="0" u="none" strike="noStrike" kern="0" cap="none" spc="0" normalizeH="0" baseline="0" noProof="0" dirty="0">
                <a:ln>
                  <a:noFill/>
                </a:ln>
                <a:solidFill>
                  <a:srgbClr val="FF0000"/>
                </a:solidFill>
                <a:effectLst/>
                <a:uLnTx/>
                <a:uFillTx/>
                <a:latin typeface="+mn-ea"/>
                <a:ea typeface="+mn-ea"/>
                <a:cs typeface="Arial"/>
              </a:rPr>
              <a:t>Client/Server</a:t>
            </a:r>
            <a:r>
              <a:rPr kumimoji="0" lang="zh-CN" altLang="en-US" sz="2400" b="0" i="0" u="none" strike="noStrike" kern="0" cap="none" spc="0" normalizeH="0" baseline="0" noProof="0" dirty="0">
                <a:ln>
                  <a:noFill/>
                </a:ln>
                <a:solidFill>
                  <a:srgbClr val="FF0000"/>
                </a:solidFill>
                <a:effectLst/>
                <a:uLnTx/>
                <a:uFillTx/>
                <a:latin typeface="+mn-ea"/>
                <a:ea typeface="+mn-ea"/>
                <a:cs typeface="Arial"/>
              </a:rPr>
              <a:t>）模式</a:t>
            </a:r>
          </a:p>
          <a:p>
            <a:pPr marL="750888" marR="0" lvl="1" indent="-285750" algn="just" defTabSz="914400" rtl="0" eaLnBrk="1" fontAlgn="base" latinLnBrk="0" hangingPunct="1">
              <a:lnSpc>
                <a:spcPct val="124000"/>
              </a:lnSpc>
              <a:spcBef>
                <a:spcPts val="0"/>
              </a:spcBef>
              <a:spcAft>
                <a:spcPts val="0"/>
              </a:spcAft>
              <a:buClrTx/>
              <a:buSzTx/>
              <a:buFont typeface="Wingdings" panose="05000000000000000000" pitchFamily="2" charset="2"/>
              <a:buChar char="n"/>
              <a:tabLst>
                <a:tab pos="228600" algn="l"/>
                <a:tab pos="742950" algn="l"/>
                <a:tab pos="1143000" algn="l"/>
                <a:tab pos="1600200" algn="l"/>
                <a:tab pos="2057400" algn="l"/>
              </a:tabLst>
              <a:defRPr/>
            </a:pPr>
            <a:r>
              <a:rPr kumimoji="0" lang="zh-CN" altLang="en-US" sz="2000" b="0" i="0" u="none" strike="noStrike" kern="0" cap="none" spc="0" normalizeH="0" baseline="0" noProof="0" dirty="0">
                <a:ln>
                  <a:noFill/>
                </a:ln>
                <a:solidFill>
                  <a:srgbClr val="000000"/>
                </a:solidFill>
                <a:effectLst/>
                <a:uLnTx/>
                <a:uFillTx/>
                <a:latin typeface="+mn-ea"/>
                <a:ea typeface="+mn-ea"/>
                <a:cs typeface="Arial"/>
              </a:rPr>
              <a:t>特点：系统使用了客户和服务器双方的资源和计算能力来执行一个特定的任务。</a:t>
            </a:r>
          </a:p>
          <a:p>
            <a:pPr marL="750888" marR="0" lvl="1" indent="-285750" algn="just" defTabSz="914400" rtl="0" eaLnBrk="1" fontAlgn="base" latinLnBrk="0" hangingPunct="1">
              <a:lnSpc>
                <a:spcPct val="124000"/>
              </a:lnSpc>
              <a:spcBef>
                <a:spcPts val="0"/>
              </a:spcBef>
              <a:spcAft>
                <a:spcPts val="0"/>
              </a:spcAft>
              <a:buClrTx/>
              <a:buSzTx/>
              <a:buFont typeface="Wingdings" panose="05000000000000000000" pitchFamily="2" charset="2"/>
              <a:buChar char="n"/>
              <a:tabLst>
                <a:tab pos="228600" algn="l"/>
                <a:tab pos="742950" algn="l"/>
                <a:tab pos="1143000" algn="l"/>
                <a:tab pos="1600200" algn="l"/>
                <a:tab pos="2057400" algn="l"/>
              </a:tabLst>
              <a:defRPr/>
            </a:pPr>
            <a:r>
              <a:rPr kumimoji="0" lang="zh-CN" altLang="en-US" sz="2000" b="0" i="0" u="none" strike="noStrike" kern="0" cap="none" spc="0" normalizeH="0" baseline="0" noProof="0" dirty="0">
                <a:ln>
                  <a:noFill/>
                </a:ln>
                <a:solidFill>
                  <a:srgbClr val="000000"/>
                </a:solidFill>
                <a:effectLst/>
                <a:uLnTx/>
                <a:uFillTx/>
                <a:latin typeface="+mn-ea"/>
                <a:ea typeface="+mn-ea"/>
                <a:cs typeface="Arial"/>
              </a:rPr>
              <a:t>应用：前端（即客户部分）</a:t>
            </a:r>
            <a:r>
              <a:rPr kumimoji="0" lang="en-US" altLang="zh-CN" sz="2000" b="0" i="0" u="none" strike="noStrike" kern="0" cap="none" spc="0" normalizeH="0" baseline="0" noProof="0" dirty="0">
                <a:ln>
                  <a:noFill/>
                </a:ln>
                <a:solidFill>
                  <a:srgbClr val="000000"/>
                </a:solidFill>
                <a:effectLst/>
                <a:uLnTx/>
                <a:uFillTx/>
                <a:latin typeface="+mn-ea"/>
                <a:ea typeface="+mn-ea"/>
                <a:cs typeface="Arial"/>
              </a:rPr>
              <a:t>/</a:t>
            </a:r>
            <a:r>
              <a:rPr kumimoji="0" lang="zh-CN" altLang="en-US" sz="2000" b="0" i="0" u="none" strike="noStrike" kern="0" cap="none" spc="0" normalizeH="0" baseline="0" noProof="0" dirty="0">
                <a:ln>
                  <a:noFill/>
                </a:ln>
                <a:solidFill>
                  <a:srgbClr val="000000"/>
                </a:solidFill>
                <a:effectLst/>
                <a:uLnTx/>
                <a:uFillTx/>
                <a:latin typeface="+mn-ea"/>
                <a:ea typeface="+mn-ea"/>
                <a:cs typeface="Arial"/>
              </a:rPr>
              <a:t>后端（服务器部分）</a:t>
            </a:r>
          </a:p>
          <a:p>
            <a:pPr marL="228600" marR="0" lvl="0" indent="-228600" algn="just" defTabSz="914400" rtl="0" eaLnBrk="1" fontAlgn="base" latinLnBrk="0" hangingPunct="1">
              <a:lnSpc>
                <a:spcPct val="124000"/>
              </a:lnSpc>
              <a:spcBef>
                <a:spcPts val="0"/>
              </a:spcBef>
              <a:spcAft>
                <a:spcPts val="0"/>
              </a:spcAft>
              <a:buClrTx/>
              <a:buSzTx/>
              <a:buFont typeface="Wingdings" panose="05000000000000000000" pitchFamily="2" charset="2"/>
              <a:buChar char="p"/>
              <a:tabLst>
                <a:tab pos="360363" algn="l"/>
                <a:tab pos="742950" algn="l"/>
                <a:tab pos="1143000" algn="l"/>
                <a:tab pos="1600200" algn="l"/>
                <a:tab pos="2057400" algn="l"/>
              </a:tabLst>
              <a:defRPr/>
            </a:pPr>
            <a:r>
              <a:rPr kumimoji="0" lang="zh-CN" altLang="en-US" sz="2400" b="0" i="0" u="none" strike="noStrike" kern="0" cap="none" spc="0" normalizeH="0" baseline="0" noProof="0" dirty="0">
                <a:ln>
                  <a:noFill/>
                </a:ln>
                <a:solidFill>
                  <a:srgbClr val="FF0000"/>
                </a:solidFill>
                <a:effectLst/>
                <a:uLnTx/>
                <a:uFillTx/>
                <a:latin typeface="+mn-ea"/>
                <a:ea typeface="+mn-ea"/>
                <a:cs typeface="Arial"/>
              </a:rPr>
              <a:t>对等（</a:t>
            </a:r>
            <a:r>
              <a:rPr kumimoji="0" lang="en-US" altLang="zh-CN" sz="2400" b="0" i="0" u="none" strike="noStrike" kern="0" cap="none" spc="0" normalizeH="0" baseline="0" noProof="0" dirty="0">
                <a:ln>
                  <a:noFill/>
                </a:ln>
                <a:solidFill>
                  <a:srgbClr val="FF0000"/>
                </a:solidFill>
                <a:effectLst/>
                <a:uLnTx/>
                <a:uFillTx/>
                <a:latin typeface="+mn-ea"/>
                <a:ea typeface="+mn-ea"/>
                <a:cs typeface="Arial"/>
              </a:rPr>
              <a:t>Peer to Peer</a:t>
            </a:r>
            <a:r>
              <a:rPr kumimoji="0" lang="zh-CN" altLang="en-US" sz="2400" b="0" i="0" u="none" strike="noStrike" kern="0" cap="none" spc="0" normalizeH="0" baseline="0" noProof="0" dirty="0">
                <a:ln>
                  <a:noFill/>
                </a:ln>
                <a:solidFill>
                  <a:srgbClr val="FF0000"/>
                </a:solidFill>
                <a:effectLst/>
                <a:uLnTx/>
                <a:uFillTx/>
                <a:latin typeface="+mn-ea"/>
                <a:ea typeface="+mn-ea"/>
                <a:cs typeface="Arial"/>
              </a:rPr>
              <a:t>，</a:t>
            </a:r>
            <a:r>
              <a:rPr kumimoji="0" lang="en-US" altLang="zh-CN" sz="2400" b="0" i="0" u="none" strike="noStrike" kern="0" cap="none" spc="0" normalizeH="0" baseline="0" noProof="0" dirty="0">
                <a:ln>
                  <a:noFill/>
                </a:ln>
                <a:solidFill>
                  <a:srgbClr val="FF0000"/>
                </a:solidFill>
                <a:effectLst/>
                <a:uLnTx/>
                <a:uFillTx/>
                <a:latin typeface="+mn-ea"/>
                <a:ea typeface="+mn-ea"/>
                <a:cs typeface="Arial"/>
              </a:rPr>
              <a:t>P2P</a:t>
            </a:r>
            <a:r>
              <a:rPr kumimoji="0" lang="zh-CN" altLang="en-US" sz="2400" b="0" i="0" u="none" strike="noStrike" kern="0" cap="none" spc="0" normalizeH="0" baseline="0" noProof="0" dirty="0">
                <a:ln>
                  <a:noFill/>
                </a:ln>
                <a:solidFill>
                  <a:srgbClr val="FF0000"/>
                </a:solidFill>
                <a:effectLst/>
                <a:uLnTx/>
                <a:uFillTx/>
                <a:latin typeface="+mn-ea"/>
                <a:ea typeface="+mn-ea"/>
                <a:cs typeface="Arial"/>
              </a:rPr>
              <a:t>）模式</a:t>
            </a:r>
          </a:p>
          <a:p>
            <a:pPr marL="750888" marR="0" lvl="1" indent="-285750" algn="just" defTabSz="914400" rtl="0" eaLnBrk="1" fontAlgn="base" latinLnBrk="0" hangingPunct="1">
              <a:lnSpc>
                <a:spcPct val="124000"/>
              </a:lnSpc>
              <a:spcBef>
                <a:spcPts val="0"/>
              </a:spcBef>
              <a:spcAft>
                <a:spcPts val="0"/>
              </a:spcAft>
              <a:buClrTx/>
              <a:buSzTx/>
              <a:buFont typeface="Wingdings" panose="05000000000000000000" pitchFamily="2" charset="2"/>
              <a:buChar char="n"/>
              <a:tabLst>
                <a:tab pos="228600" algn="l"/>
                <a:tab pos="742950" algn="l"/>
                <a:tab pos="1143000" algn="l"/>
                <a:tab pos="1600200" algn="l"/>
                <a:tab pos="2057400" algn="l"/>
              </a:tabLst>
              <a:defRPr/>
            </a:pPr>
            <a:r>
              <a:rPr kumimoji="0" lang="zh-CN" altLang="en-US" sz="2000" b="0" i="0" u="none" strike="noStrike" kern="0" cap="none" spc="0" normalizeH="0" baseline="0" noProof="0" dirty="0">
                <a:ln>
                  <a:noFill/>
                </a:ln>
                <a:solidFill>
                  <a:srgbClr val="000000"/>
                </a:solidFill>
                <a:effectLst/>
                <a:uLnTx/>
                <a:uFillTx/>
                <a:latin typeface="+mn-ea"/>
                <a:ea typeface="+mn-ea"/>
                <a:cs typeface="Arial"/>
              </a:rPr>
              <a:t>特点：用户和资源处于对等状态，采用去中心化架构，每个节点既可以充当服务器为他人服务，也可以充当客户端享受他人提供的服务</a:t>
            </a:r>
            <a:endParaRPr kumimoji="0" lang="en-US" altLang="zh-CN" sz="2000" b="0" i="0" u="none" strike="noStrike" kern="0" cap="none" spc="0" normalizeH="0" baseline="0" noProof="0" dirty="0">
              <a:ln>
                <a:noFill/>
              </a:ln>
              <a:solidFill>
                <a:srgbClr val="000000"/>
              </a:solidFill>
              <a:effectLst/>
              <a:uLnTx/>
              <a:uFillTx/>
              <a:latin typeface="+mn-ea"/>
              <a:ea typeface="+mn-ea"/>
              <a:cs typeface="Arial"/>
            </a:endParaRPr>
          </a:p>
          <a:p>
            <a:pPr marL="750888" marR="0" lvl="1" indent="-285750" algn="just" defTabSz="914400" rtl="0" eaLnBrk="1" fontAlgn="base" latinLnBrk="0" hangingPunct="1">
              <a:lnSpc>
                <a:spcPct val="124000"/>
              </a:lnSpc>
              <a:spcBef>
                <a:spcPts val="0"/>
              </a:spcBef>
              <a:spcAft>
                <a:spcPts val="0"/>
              </a:spcAft>
              <a:buClrTx/>
              <a:buSzTx/>
              <a:buFont typeface="Wingdings" panose="05000000000000000000" pitchFamily="2" charset="2"/>
              <a:buChar char="n"/>
              <a:tabLst>
                <a:tab pos="228600" algn="l"/>
                <a:tab pos="742950" algn="l"/>
                <a:tab pos="1143000" algn="l"/>
                <a:tab pos="1600200" algn="l"/>
                <a:tab pos="2057400" algn="l"/>
              </a:tabLst>
              <a:defRPr/>
            </a:pPr>
            <a:r>
              <a:rPr lang="zh-CN" altLang="en-US" sz="2000" kern="0" dirty="0">
                <a:solidFill>
                  <a:srgbClr val="000000"/>
                </a:solidFill>
                <a:latin typeface="+mn-ea"/>
                <a:ea typeface="+mn-ea"/>
                <a:cs typeface="Arial"/>
              </a:rPr>
              <a:t>应用：</a:t>
            </a:r>
            <a:r>
              <a:rPr kumimoji="0" lang="zh-CN" altLang="en-US" sz="2000" b="0" i="0" u="none" strike="noStrike" kern="0" cap="none" spc="0" normalizeH="0" baseline="0" noProof="0" dirty="0">
                <a:ln>
                  <a:noFill/>
                </a:ln>
                <a:solidFill>
                  <a:srgbClr val="000000"/>
                </a:solidFill>
                <a:effectLst/>
                <a:uLnTx/>
                <a:uFillTx/>
                <a:latin typeface="+mn-ea"/>
                <a:ea typeface="+mn-ea"/>
                <a:cs typeface="Arial"/>
              </a:rPr>
              <a:t>分布式计算，区块链，对等文件共享（</a:t>
            </a:r>
            <a:r>
              <a:rPr kumimoji="0" lang="en-US" altLang="zh-CN" sz="2000" b="0" i="0" u="none" strike="noStrike" kern="0" cap="none" spc="0" normalizeH="0" baseline="0" noProof="0" dirty="0">
                <a:ln>
                  <a:noFill/>
                </a:ln>
                <a:solidFill>
                  <a:srgbClr val="000000"/>
                </a:solidFill>
                <a:effectLst/>
                <a:uLnTx/>
                <a:uFillTx/>
                <a:latin typeface="+mn-ea"/>
                <a:ea typeface="+mn-ea"/>
                <a:cs typeface="Arial"/>
              </a:rPr>
              <a:t>BitTorrent</a:t>
            </a:r>
            <a:r>
              <a:rPr kumimoji="0" lang="zh-CN" altLang="en-US" sz="2000" b="0" i="0" u="none" strike="noStrike" kern="0" cap="none" spc="0" normalizeH="0" baseline="0" noProof="0" dirty="0">
                <a:ln>
                  <a:noFill/>
                </a:ln>
                <a:solidFill>
                  <a:srgbClr val="000000"/>
                </a:solidFill>
                <a:effectLst/>
                <a:uLnTx/>
                <a:uFillTx/>
                <a:latin typeface="+mn-ea"/>
                <a:ea typeface="+mn-ea"/>
                <a:cs typeface="Arial"/>
              </a:rPr>
              <a:t>）</a:t>
            </a:r>
          </a:p>
        </p:txBody>
      </p:sp>
    </p:spTree>
    <p:extLst>
      <p:ext uri="{BB962C8B-B14F-4D97-AF65-F5344CB8AC3E}">
        <p14:creationId xmlns:p14="http://schemas.microsoft.com/office/powerpoint/2010/main" val="205966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Rot="1" noChangeArrowheads="1"/>
          </p:cNvSpPr>
          <p:nvPr>
            <p:ph type="title"/>
          </p:nvPr>
        </p:nvSpPr>
        <p:spPr>
          <a:xfrm>
            <a:off x="250825" y="609600"/>
            <a:ext cx="8591550" cy="1143000"/>
          </a:xfrm>
        </p:spPr>
        <p:txBody>
          <a:bodyPr anchor="ctr"/>
          <a:lstStyle/>
          <a:p>
            <a:endParaRPr lang="zh-CN" altLang="en-US" b="1">
              <a:latin typeface="+mn-lt"/>
              <a:ea typeface="+mn-ea"/>
              <a:cs typeface="+mn-ea"/>
              <a:sym typeface="+mn-lt"/>
            </a:endParaRPr>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8" name="Text Box 6"/>
          <p:cNvSpPr txBox="1">
            <a:spLocks noChangeArrowheads="1"/>
          </p:cNvSpPr>
          <p:nvPr/>
        </p:nvSpPr>
        <p:spPr bwMode="auto">
          <a:xfrm>
            <a:off x="5562600" y="4038600"/>
            <a:ext cx="320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dirty="0">
                <a:latin typeface="+mn-lt"/>
                <a:ea typeface="+mn-ea"/>
                <a:cs typeface="+mn-ea"/>
                <a:sym typeface="+mn-lt"/>
              </a:rPr>
              <a:t>当用户要访问</a:t>
            </a:r>
            <a:r>
              <a:rPr lang="en-US" altLang="zh-CN" sz="1800" b="1" dirty="0">
                <a:latin typeface="+mn-lt"/>
                <a:ea typeface="+mn-ea"/>
                <a:cs typeface="+mn-ea"/>
                <a:sym typeface="+mn-lt"/>
              </a:rPr>
              <a:t>web</a:t>
            </a:r>
            <a:r>
              <a:rPr lang="zh-CN" altLang="en-US" sz="1800" b="1" dirty="0">
                <a:latin typeface="+mn-lt"/>
                <a:ea typeface="+mn-ea"/>
                <a:cs typeface="+mn-ea"/>
                <a:sym typeface="+mn-lt"/>
              </a:rPr>
              <a:t>服务时，可以在浏览器中键入</a:t>
            </a:r>
            <a:r>
              <a:rPr lang="en-US" altLang="zh-CN" sz="1800" b="1" dirty="0">
                <a:latin typeface="+mn-lt"/>
                <a:ea typeface="+mn-ea"/>
                <a:cs typeface="+mn-ea"/>
                <a:sym typeface="+mn-lt"/>
              </a:rPr>
              <a:t>web</a:t>
            </a:r>
            <a:r>
              <a:rPr lang="zh-CN" altLang="en-US" sz="1800" b="1" dirty="0">
                <a:latin typeface="+mn-lt"/>
                <a:ea typeface="+mn-ea"/>
                <a:cs typeface="+mn-ea"/>
                <a:sym typeface="+mn-lt"/>
              </a:rPr>
              <a:t>服务器的域名，主机上的域名解析器先查询本机上的</a:t>
            </a:r>
            <a:r>
              <a:rPr lang="en-US" altLang="zh-CN" sz="1800" b="1" dirty="0">
                <a:latin typeface="+mn-lt"/>
                <a:ea typeface="+mn-ea"/>
                <a:cs typeface="+mn-ea"/>
                <a:sym typeface="+mn-lt"/>
              </a:rPr>
              <a:t>cache</a:t>
            </a:r>
            <a:r>
              <a:rPr lang="zh-CN" altLang="en-US" sz="1800" b="1" dirty="0">
                <a:latin typeface="+mn-lt"/>
                <a:ea typeface="+mn-ea"/>
                <a:cs typeface="+mn-ea"/>
                <a:sym typeface="+mn-lt"/>
              </a:rPr>
              <a:t>以及</a:t>
            </a:r>
            <a:r>
              <a:rPr lang="en-US" altLang="zh-CN" sz="1800" b="1" dirty="0">
                <a:latin typeface="+mn-lt"/>
                <a:ea typeface="+mn-ea"/>
                <a:cs typeface="+mn-ea"/>
                <a:sym typeface="+mn-lt"/>
              </a:rPr>
              <a:t>hosts</a:t>
            </a:r>
            <a:r>
              <a:rPr lang="zh-CN" altLang="en-US" sz="1800" b="1" dirty="0">
                <a:latin typeface="+mn-lt"/>
                <a:ea typeface="+mn-ea"/>
                <a:cs typeface="+mn-ea"/>
                <a:sym typeface="+mn-lt"/>
              </a:rPr>
              <a:t>文件，如果没有对应表项，则向名字服务器请求域名服务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Effect transition="in" filter="blinds(horizontal)">
                                      <p:cBhvr>
                                        <p:cTn id="7" dur="500"/>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b="1">
                <a:latin typeface="+mn-lt"/>
                <a:ea typeface="+mn-ea"/>
                <a:cs typeface="+mn-ea"/>
                <a:sym typeface="+mn-lt"/>
              </a:rPr>
              <a:t>域名查询类型</a:t>
            </a:r>
          </a:p>
        </p:txBody>
      </p:sp>
      <p:sp>
        <p:nvSpPr>
          <p:cNvPr id="27651" name="Rectangle 3"/>
          <p:cNvSpPr>
            <a:spLocks noGrp="1" noChangeArrowheads="1"/>
          </p:cNvSpPr>
          <p:nvPr>
            <p:ph type="body" idx="1"/>
          </p:nvPr>
        </p:nvSpPr>
        <p:spPr>
          <a:xfrm>
            <a:off x="899592" y="1698328"/>
            <a:ext cx="7772400" cy="4114800"/>
          </a:xfrm>
        </p:spPr>
        <p:txBody>
          <a:bodyPr/>
          <a:lstStyle/>
          <a:p>
            <a:r>
              <a:rPr lang="zh-CN" altLang="en-US" sz="2800" b="1" dirty="0">
                <a:solidFill>
                  <a:srgbClr val="FF0000"/>
                </a:solidFill>
                <a:latin typeface="+mn-lt"/>
                <a:ea typeface="+mn-ea"/>
                <a:cs typeface="+mn-ea"/>
                <a:sym typeface="+mn-lt"/>
              </a:rPr>
              <a:t>迭代查询（</a:t>
            </a:r>
            <a:r>
              <a:rPr lang="en-US" altLang="zh-CN" sz="2800" b="1" dirty="0">
                <a:solidFill>
                  <a:srgbClr val="FF0000"/>
                </a:solidFill>
                <a:latin typeface="+mn-lt"/>
                <a:ea typeface="+mn-ea"/>
                <a:cs typeface="+mn-ea"/>
                <a:sym typeface="+mn-lt"/>
              </a:rPr>
              <a:t>iterative query)</a:t>
            </a:r>
            <a:r>
              <a:rPr lang="zh-CN" altLang="en-US" sz="2800" b="1" dirty="0">
                <a:solidFill>
                  <a:srgbClr val="FF0000"/>
                </a:solidFill>
                <a:latin typeface="+mn-lt"/>
                <a:ea typeface="+mn-ea"/>
                <a:cs typeface="+mn-ea"/>
                <a:sym typeface="+mn-lt"/>
              </a:rPr>
              <a:t>： </a:t>
            </a:r>
            <a:r>
              <a:rPr lang="zh-CN" altLang="en-US" sz="2800" b="1" dirty="0">
                <a:latin typeface="+mn-lt"/>
                <a:ea typeface="+mn-ea"/>
                <a:cs typeface="+mn-ea"/>
                <a:sym typeface="+mn-lt"/>
              </a:rPr>
              <a:t>本地名字服务器如果没有域名对应的记录，就向更高层次的名字服务器请求，被请求的名字服务器如果也没有该域名对应的记录就会返回一个可供查询的名字服务器地址</a:t>
            </a:r>
          </a:p>
          <a:p>
            <a:r>
              <a:rPr lang="zh-CN" altLang="en-US" sz="2800" b="1" dirty="0">
                <a:solidFill>
                  <a:srgbClr val="FF0000"/>
                </a:solidFill>
                <a:latin typeface="+mn-lt"/>
                <a:ea typeface="+mn-ea"/>
                <a:cs typeface="+mn-ea"/>
                <a:sym typeface="+mn-lt"/>
              </a:rPr>
              <a:t>递归查询（</a:t>
            </a:r>
            <a:r>
              <a:rPr lang="en-US" altLang="zh-CN" sz="2800" b="1" dirty="0">
                <a:solidFill>
                  <a:srgbClr val="FF0000"/>
                </a:solidFill>
                <a:latin typeface="+mn-lt"/>
                <a:ea typeface="+mn-ea"/>
                <a:cs typeface="+mn-ea"/>
                <a:sym typeface="+mn-lt"/>
              </a:rPr>
              <a:t>recursive query)</a:t>
            </a:r>
            <a:r>
              <a:rPr lang="zh-CN" altLang="en-US" sz="2800" b="1" dirty="0">
                <a:solidFill>
                  <a:srgbClr val="FF0000"/>
                </a:solidFill>
                <a:latin typeface="+mn-lt"/>
                <a:ea typeface="+mn-ea"/>
                <a:cs typeface="+mn-ea"/>
                <a:sym typeface="+mn-lt"/>
              </a:rPr>
              <a:t>： </a:t>
            </a:r>
            <a:r>
              <a:rPr lang="zh-CN" altLang="en-US" sz="2800" b="1" dirty="0">
                <a:latin typeface="+mn-lt"/>
                <a:ea typeface="+mn-ea"/>
                <a:cs typeface="+mn-ea"/>
                <a:sym typeface="+mn-lt"/>
              </a:rPr>
              <a:t>被请求的名字服务器如果没有域名所对应的记录，它就会向其它域名服务器查询，并沿着查询的路径逐个返回记录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zh-CN" altLang="en-US" b="1" dirty="0">
                <a:latin typeface="+mn-lt"/>
                <a:ea typeface="+mn-ea"/>
                <a:cs typeface="+mn-ea"/>
                <a:sym typeface="+mn-lt"/>
              </a:rPr>
              <a:t>迭代查询（</a:t>
            </a:r>
            <a:r>
              <a:rPr lang="zh-CN" altLang="en-US" b="1" dirty="0">
                <a:solidFill>
                  <a:srgbClr val="FF0000"/>
                </a:solidFill>
                <a:latin typeface="+mn-lt"/>
                <a:ea typeface="+mn-ea"/>
                <a:cs typeface="+mn-ea"/>
                <a:sym typeface="+mn-lt"/>
              </a:rPr>
              <a:t>常用</a:t>
            </a:r>
            <a:r>
              <a:rPr lang="zh-CN" altLang="en-US" b="1" dirty="0">
                <a:latin typeface="+mn-lt"/>
                <a:ea typeface="+mn-ea"/>
                <a:cs typeface="+mn-ea"/>
                <a:sym typeface="+mn-lt"/>
              </a:rPr>
              <a:t>）</a:t>
            </a:r>
          </a:p>
        </p:txBody>
      </p:sp>
      <p:sp>
        <p:nvSpPr>
          <p:cNvPr id="29699" name="Rectangle 4"/>
          <p:cNvSpPr>
            <a:spLocks noChangeArrowheads="1"/>
          </p:cNvSpPr>
          <p:nvPr/>
        </p:nvSpPr>
        <p:spPr bwMode="auto">
          <a:xfrm>
            <a:off x="900113" y="2276475"/>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lt"/>
                <a:ea typeface="+mn-ea"/>
                <a:cs typeface="+mn-ea"/>
                <a:sym typeface="+mn-lt"/>
              </a:rPr>
              <a:t>例：查询</a:t>
            </a:r>
            <a:r>
              <a:rPr lang="en-US" altLang="zh-CN" b="1">
                <a:latin typeface="+mn-lt"/>
                <a:ea typeface="+mn-ea"/>
                <a:cs typeface="+mn-ea"/>
                <a:sym typeface="+mn-lt"/>
              </a:rPr>
              <a:t>if.ee.ustc.edu</a:t>
            </a:r>
            <a:r>
              <a:rPr lang="zh-CN" altLang="en-US" b="1">
                <a:latin typeface="+mn-lt"/>
                <a:ea typeface="+mn-ea"/>
                <a:cs typeface="+mn-ea"/>
                <a:sym typeface="+mn-lt"/>
              </a:rPr>
              <a:t>所对应的资源记录</a:t>
            </a:r>
          </a:p>
        </p:txBody>
      </p:sp>
      <p:sp>
        <p:nvSpPr>
          <p:cNvPr id="29700" name="Rectangle 6"/>
          <p:cNvSpPr>
            <a:spLocks noChangeArrowheads="1"/>
          </p:cNvSpPr>
          <p:nvPr/>
        </p:nvSpPr>
        <p:spPr bwMode="auto">
          <a:xfrm>
            <a:off x="107950" y="4889500"/>
            <a:ext cx="1590675" cy="627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flits.cs.vu.nl</a:t>
            </a:r>
          </a:p>
        </p:txBody>
      </p:sp>
      <p:sp>
        <p:nvSpPr>
          <p:cNvPr id="29701" name="Rectangle 7"/>
          <p:cNvSpPr>
            <a:spLocks noChangeArrowheads="1"/>
          </p:cNvSpPr>
          <p:nvPr/>
        </p:nvSpPr>
        <p:spPr bwMode="auto">
          <a:xfrm>
            <a:off x="2559050" y="4889500"/>
            <a:ext cx="1457325"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cs.vu.nl</a:t>
            </a:r>
          </a:p>
        </p:txBody>
      </p:sp>
      <p:sp>
        <p:nvSpPr>
          <p:cNvPr id="29702" name="Text Box 8"/>
          <p:cNvSpPr txBox="1">
            <a:spLocks noChangeArrowheads="1"/>
          </p:cNvSpPr>
          <p:nvPr/>
        </p:nvSpPr>
        <p:spPr bwMode="auto">
          <a:xfrm>
            <a:off x="2355850" y="4294188"/>
            <a:ext cx="1855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VU CS</a:t>
            </a:r>
            <a:br>
              <a:rPr lang="en-US" altLang="zh-CN" sz="1800" b="1">
                <a:latin typeface="+mn-lt"/>
                <a:ea typeface="+mn-ea"/>
                <a:cs typeface="+mn-ea"/>
                <a:sym typeface="+mn-lt"/>
              </a:rPr>
            </a:br>
            <a:r>
              <a:rPr lang="en-US" altLang="zh-CN" sz="1800" b="1">
                <a:latin typeface="+mn-lt"/>
                <a:ea typeface="+mn-ea"/>
                <a:cs typeface="+mn-ea"/>
                <a:sym typeface="+mn-lt"/>
              </a:rPr>
              <a:t> name server</a:t>
            </a:r>
          </a:p>
        </p:txBody>
      </p:sp>
      <p:sp>
        <p:nvSpPr>
          <p:cNvPr id="29703" name="Rectangle 9"/>
          <p:cNvSpPr>
            <a:spLocks noChangeArrowheads="1"/>
          </p:cNvSpPr>
          <p:nvPr/>
        </p:nvSpPr>
        <p:spPr bwMode="auto">
          <a:xfrm>
            <a:off x="5611813" y="4014788"/>
            <a:ext cx="2560637"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edu-server.net</a:t>
            </a:r>
          </a:p>
        </p:txBody>
      </p:sp>
      <p:sp>
        <p:nvSpPr>
          <p:cNvPr id="29704" name="Text Box 10"/>
          <p:cNvSpPr txBox="1">
            <a:spLocks noChangeArrowheads="1"/>
          </p:cNvSpPr>
          <p:nvPr/>
        </p:nvSpPr>
        <p:spPr bwMode="auto">
          <a:xfrm>
            <a:off x="5618163" y="3644900"/>
            <a:ext cx="262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EDU name server</a:t>
            </a:r>
          </a:p>
        </p:txBody>
      </p:sp>
      <p:sp>
        <p:nvSpPr>
          <p:cNvPr id="29705" name="Rectangle 11"/>
          <p:cNvSpPr>
            <a:spLocks noChangeArrowheads="1"/>
          </p:cNvSpPr>
          <p:nvPr/>
        </p:nvSpPr>
        <p:spPr bwMode="auto">
          <a:xfrm>
            <a:off x="5611813" y="5064125"/>
            <a:ext cx="2632075"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ns.ustc.edu</a:t>
            </a:r>
          </a:p>
        </p:txBody>
      </p:sp>
      <p:sp>
        <p:nvSpPr>
          <p:cNvPr id="29706" name="Text Box 12"/>
          <p:cNvSpPr txBox="1">
            <a:spLocks noChangeArrowheads="1"/>
          </p:cNvSpPr>
          <p:nvPr/>
        </p:nvSpPr>
        <p:spPr bwMode="auto">
          <a:xfrm>
            <a:off x="5580063" y="4724400"/>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USTC name server</a:t>
            </a:r>
          </a:p>
        </p:txBody>
      </p:sp>
      <p:sp>
        <p:nvSpPr>
          <p:cNvPr id="24588" name="Rectangle 13"/>
          <p:cNvSpPr>
            <a:spLocks noChangeArrowheads="1"/>
          </p:cNvSpPr>
          <p:nvPr/>
        </p:nvSpPr>
        <p:spPr bwMode="auto">
          <a:xfrm>
            <a:off x="5540375" y="6216650"/>
            <a:ext cx="2703513"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ns.ee.ustc.edu</a:t>
            </a:r>
          </a:p>
        </p:txBody>
      </p:sp>
      <p:sp>
        <p:nvSpPr>
          <p:cNvPr id="29708" name="Text Box 14"/>
          <p:cNvSpPr txBox="1">
            <a:spLocks noChangeArrowheads="1"/>
          </p:cNvSpPr>
          <p:nvPr/>
        </p:nvSpPr>
        <p:spPr bwMode="auto">
          <a:xfrm>
            <a:off x="5364163" y="5876925"/>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USTC EE name server</a:t>
            </a:r>
          </a:p>
        </p:txBody>
      </p:sp>
      <p:grpSp>
        <p:nvGrpSpPr>
          <p:cNvPr id="2" name="Group 33"/>
          <p:cNvGrpSpPr>
            <a:grpSpLocks/>
          </p:cNvGrpSpPr>
          <p:nvPr/>
        </p:nvGrpSpPr>
        <p:grpSpPr bwMode="auto">
          <a:xfrm>
            <a:off x="1620838" y="4746625"/>
            <a:ext cx="1008062" cy="341313"/>
            <a:chOff x="1429" y="2990"/>
            <a:chExt cx="635" cy="215"/>
          </a:xfrm>
        </p:grpSpPr>
        <p:sp>
          <p:nvSpPr>
            <p:cNvPr id="29741" name="Line 15"/>
            <p:cNvSpPr>
              <a:spLocks noChangeShapeType="1"/>
            </p:cNvSpPr>
            <p:nvPr/>
          </p:nvSpPr>
          <p:spPr bwMode="auto">
            <a:xfrm>
              <a:off x="1477" y="3205"/>
              <a:ext cx="5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42" name="Text Box 23"/>
            <p:cNvSpPr txBox="1">
              <a:spLocks noChangeArrowheads="1"/>
            </p:cNvSpPr>
            <p:nvPr/>
          </p:nvSpPr>
          <p:spPr bwMode="auto">
            <a:xfrm>
              <a:off x="1429" y="2990"/>
              <a:ext cx="6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1:query</a:t>
              </a:r>
            </a:p>
          </p:txBody>
        </p:sp>
      </p:grpSp>
      <p:grpSp>
        <p:nvGrpSpPr>
          <p:cNvPr id="3" name="Group 40"/>
          <p:cNvGrpSpPr>
            <a:grpSpLocks/>
          </p:cNvGrpSpPr>
          <p:nvPr/>
        </p:nvGrpSpPr>
        <p:grpSpPr bwMode="auto">
          <a:xfrm>
            <a:off x="1187450" y="5300663"/>
            <a:ext cx="1871663" cy="708025"/>
            <a:chOff x="1156" y="3339"/>
            <a:chExt cx="1179" cy="446"/>
          </a:xfrm>
        </p:grpSpPr>
        <p:sp>
          <p:nvSpPr>
            <p:cNvPr id="29739" name="Line 16"/>
            <p:cNvSpPr>
              <a:spLocks noChangeShapeType="1"/>
            </p:cNvSpPr>
            <p:nvPr/>
          </p:nvSpPr>
          <p:spPr bwMode="auto">
            <a:xfrm flipH="1">
              <a:off x="1477" y="3373"/>
              <a:ext cx="5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40" name="Text Box 24"/>
            <p:cNvSpPr txBox="1">
              <a:spLocks noChangeArrowheads="1"/>
            </p:cNvSpPr>
            <p:nvPr/>
          </p:nvSpPr>
          <p:spPr bwMode="auto">
            <a:xfrm>
              <a:off x="1156" y="3339"/>
              <a:ext cx="117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9</a:t>
              </a:r>
            </a:p>
            <a:p>
              <a:pPr algn="ctr" eaLnBrk="1" hangingPunct="1">
                <a:spcBef>
                  <a:spcPct val="50000"/>
                </a:spcBef>
              </a:pPr>
              <a:r>
                <a:rPr lang="en-US" altLang="zh-CN" sz="1600" b="1">
                  <a:latin typeface="+mn-lt"/>
                  <a:ea typeface="+mn-ea"/>
                  <a:cs typeface="+mn-ea"/>
                  <a:sym typeface="+mn-lt"/>
                </a:rPr>
                <a:t>if.ee.ustc.edu</a:t>
              </a:r>
            </a:p>
          </p:txBody>
        </p:sp>
      </p:grpSp>
      <p:grpSp>
        <p:nvGrpSpPr>
          <p:cNvPr id="4" name="Group 36"/>
          <p:cNvGrpSpPr>
            <a:grpSpLocks/>
          </p:cNvGrpSpPr>
          <p:nvPr/>
        </p:nvGrpSpPr>
        <p:grpSpPr bwMode="auto">
          <a:xfrm rot="-1626647">
            <a:off x="3995738" y="4313238"/>
            <a:ext cx="1652587" cy="338137"/>
            <a:chOff x="2980" y="2972"/>
            <a:chExt cx="881" cy="213"/>
          </a:xfrm>
        </p:grpSpPr>
        <p:sp>
          <p:nvSpPr>
            <p:cNvPr id="29737" name="Line 19"/>
            <p:cNvSpPr>
              <a:spLocks noChangeShapeType="1"/>
            </p:cNvSpPr>
            <p:nvPr/>
          </p:nvSpPr>
          <p:spPr bwMode="auto">
            <a:xfrm>
              <a:off x="2980" y="3164"/>
              <a:ext cx="87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38" name="Text Box 25"/>
            <p:cNvSpPr txBox="1">
              <a:spLocks noChangeArrowheads="1"/>
            </p:cNvSpPr>
            <p:nvPr/>
          </p:nvSpPr>
          <p:spPr bwMode="auto">
            <a:xfrm>
              <a:off x="3190" y="2972"/>
              <a:ext cx="6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4:query</a:t>
              </a:r>
            </a:p>
          </p:txBody>
        </p:sp>
      </p:grpSp>
      <p:grpSp>
        <p:nvGrpSpPr>
          <p:cNvPr id="5" name="Group 37"/>
          <p:cNvGrpSpPr>
            <a:grpSpLocks/>
          </p:cNvGrpSpPr>
          <p:nvPr/>
        </p:nvGrpSpPr>
        <p:grpSpPr bwMode="auto">
          <a:xfrm rot="-1694968">
            <a:off x="4005263" y="4584700"/>
            <a:ext cx="1960562" cy="338138"/>
            <a:chOff x="2980" y="3228"/>
            <a:chExt cx="1001" cy="213"/>
          </a:xfrm>
        </p:grpSpPr>
        <p:sp>
          <p:nvSpPr>
            <p:cNvPr id="29735" name="Line 20"/>
            <p:cNvSpPr>
              <a:spLocks noChangeShapeType="1"/>
            </p:cNvSpPr>
            <p:nvPr/>
          </p:nvSpPr>
          <p:spPr bwMode="auto">
            <a:xfrm flipH="1">
              <a:off x="2980" y="3289"/>
              <a:ext cx="87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36" name="Text Box 26"/>
            <p:cNvSpPr txBox="1">
              <a:spLocks noChangeArrowheads="1"/>
            </p:cNvSpPr>
            <p:nvPr/>
          </p:nvSpPr>
          <p:spPr bwMode="auto">
            <a:xfrm>
              <a:off x="3159" y="3228"/>
              <a:ext cx="8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5:ustc.edu</a:t>
              </a:r>
            </a:p>
          </p:txBody>
        </p:sp>
      </p:grpSp>
      <p:grpSp>
        <p:nvGrpSpPr>
          <p:cNvPr id="6" name="Group 38"/>
          <p:cNvGrpSpPr>
            <a:grpSpLocks/>
          </p:cNvGrpSpPr>
          <p:nvPr/>
        </p:nvGrpSpPr>
        <p:grpSpPr bwMode="auto">
          <a:xfrm rot="-1992182">
            <a:off x="4181475" y="4845050"/>
            <a:ext cx="1323975" cy="808038"/>
            <a:chOff x="2980" y="3373"/>
            <a:chExt cx="895" cy="585"/>
          </a:xfrm>
        </p:grpSpPr>
        <p:sp>
          <p:nvSpPr>
            <p:cNvPr id="29733" name="Line 21"/>
            <p:cNvSpPr>
              <a:spLocks noChangeShapeType="1"/>
            </p:cNvSpPr>
            <p:nvPr/>
          </p:nvSpPr>
          <p:spPr bwMode="auto">
            <a:xfrm>
              <a:off x="2980" y="3373"/>
              <a:ext cx="877" cy="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34" name="Text Box 27"/>
            <p:cNvSpPr txBox="1">
              <a:spLocks noChangeArrowheads="1"/>
            </p:cNvSpPr>
            <p:nvPr/>
          </p:nvSpPr>
          <p:spPr bwMode="auto">
            <a:xfrm rot="1732308">
              <a:off x="2999" y="3469"/>
              <a:ext cx="87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6:query</a:t>
              </a:r>
            </a:p>
          </p:txBody>
        </p:sp>
      </p:grpSp>
      <p:grpSp>
        <p:nvGrpSpPr>
          <p:cNvPr id="7" name="Group 39"/>
          <p:cNvGrpSpPr>
            <a:grpSpLocks/>
          </p:cNvGrpSpPr>
          <p:nvPr/>
        </p:nvGrpSpPr>
        <p:grpSpPr bwMode="auto">
          <a:xfrm rot="-2150728">
            <a:off x="3965575" y="4997450"/>
            <a:ext cx="1662113" cy="787400"/>
            <a:chOff x="2734" y="3540"/>
            <a:chExt cx="1262" cy="627"/>
          </a:xfrm>
        </p:grpSpPr>
        <p:sp>
          <p:nvSpPr>
            <p:cNvPr id="29731" name="Line 22"/>
            <p:cNvSpPr>
              <a:spLocks noChangeShapeType="1"/>
            </p:cNvSpPr>
            <p:nvPr/>
          </p:nvSpPr>
          <p:spPr bwMode="auto">
            <a:xfrm flipH="1" flipV="1">
              <a:off x="2897" y="3540"/>
              <a:ext cx="918" cy="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32" name="Text Box 28"/>
            <p:cNvSpPr txBox="1">
              <a:spLocks noChangeArrowheads="1"/>
            </p:cNvSpPr>
            <p:nvPr/>
          </p:nvSpPr>
          <p:spPr bwMode="auto">
            <a:xfrm rot="1928450">
              <a:off x="2734" y="3836"/>
              <a:ext cx="12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7:ee.ustc.edu</a:t>
              </a:r>
            </a:p>
          </p:txBody>
        </p:sp>
      </p:grpSp>
      <p:grpSp>
        <p:nvGrpSpPr>
          <p:cNvPr id="8" name="Group 34"/>
          <p:cNvGrpSpPr>
            <a:grpSpLocks/>
          </p:cNvGrpSpPr>
          <p:nvPr/>
        </p:nvGrpSpPr>
        <p:grpSpPr bwMode="auto">
          <a:xfrm rot="299794">
            <a:off x="4137025" y="3173413"/>
            <a:ext cx="1425575" cy="1636712"/>
            <a:chOff x="2980" y="2152"/>
            <a:chExt cx="793" cy="802"/>
          </a:xfrm>
        </p:grpSpPr>
        <p:sp>
          <p:nvSpPr>
            <p:cNvPr id="29729" name="Line 17"/>
            <p:cNvSpPr>
              <a:spLocks noChangeShapeType="1"/>
            </p:cNvSpPr>
            <p:nvPr/>
          </p:nvSpPr>
          <p:spPr bwMode="auto">
            <a:xfrm flipV="1">
              <a:off x="2980" y="2160"/>
              <a:ext cx="793"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30" name="Text Box 29"/>
            <p:cNvSpPr txBox="1">
              <a:spLocks noChangeArrowheads="1"/>
            </p:cNvSpPr>
            <p:nvPr/>
          </p:nvSpPr>
          <p:spPr bwMode="auto">
            <a:xfrm rot="-2955932">
              <a:off x="3074" y="2355"/>
              <a:ext cx="59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2:query</a:t>
              </a:r>
            </a:p>
          </p:txBody>
        </p:sp>
      </p:grpSp>
      <p:grpSp>
        <p:nvGrpSpPr>
          <p:cNvPr id="9" name="Group 35"/>
          <p:cNvGrpSpPr>
            <a:grpSpLocks/>
          </p:cNvGrpSpPr>
          <p:nvPr/>
        </p:nvGrpSpPr>
        <p:grpSpPr bwMode="auto">
          <a:xfrm>
            <a:off x="4067175" y="3357563"/>
            <a:ext cx="1547813" cy="1511300"/>
            <a:chOff x="3064" y="2285"/>
            <a:chExt cx="793" cy="795"/>
          </a:xfrm>
        </p:grpSpPr>
        <p:sp>
          <p:nvSpPr>
            <p:cNvPr id="29727" name="Line 18"/>
            <p:cNvSpPr>
              <a:spLocks noChangeShapeType="1"/>
            </p:cNvSpPr>
            <p:nvPr/>
          </p:nvSpPr>
          <p:spPr bwMode="auto">
            <a:xfrm flipH="1">
              <a:off x="3064" y="2285"/>
              <a:ext cx="793" cy="7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28" name="Text Box 30"/>
            <p:cNvSpPr txBox="1">
              <a:spLocks noChangeArrowheads="1"/>
            </p:cNvSpPr>
            <p:nvPr/>
          </p:nvSpPr>
          <p:spPr bwMode="auto">
            <a:xfrm rot="-2749039">
              <a:off x="3211" y="2595"/>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3:edu</a:t>
              </a:r>
            </a:p>
          </p:txBody>
        </p:sp>
      </p:grpSp>
      <p:sp>
        <p:nvSpPr>
          <p:cNvPr id="29717" name="Text Box 31"/>
          <p:cNvSpPr txBox="1">
            <a:spLocks noChangeArrowheads="1"/>
          </p:cNvSpPr>
          <p:nvPr/>
        </p:nvSpPr>
        <p:spPr bwMode="auto">
          <a:xfrm>
            <a:off x="241300" y="422433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endParaRPr lang="zh-CN" altLang="en-US" sz="2000" b="1">
              <a:latin typeface="+mn-lt"/>
              <a:ea typeface="+mn-ea"/>
              <a:cs typeface="+mn-ea"/>
              <a:sym typeface="+mn-lt"/>
            </a:endParaRPr>
          </a:p>
        </p:txBody>
      </p:sp>
      <p:sp>
        <p:nvSpPr>
          <p:cNvPr id="29718" name="Text Box 32"/>
          <p:cNvSpPr txBox="1">
            <a:spLocks noChangeArrowheads="1"/>
          </p:cNvSpPr>
          <p:nvPr/>
        </p:nvSpPr>
        <p:spPr bwMode="auto">
          <a:xfrm>
            <a:off x="179388" y="4524375"/>
            <a:ext cx="158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Resolver</a:t>
            </a:r>
          </a:p>
        </p:txBody>
      </p:sp>
      <p:sp>
        <p:nvSpPr>
          <p:cNvPr id="29719" name="Rectangle 12"/>
          <p:cNvSpPr>
            <a:spLocks noChangeArrowheads="1"/>
          </p:cNvSpPr>
          <p:nvPr/>
        </p:nvSpPr>
        <p:spPr bwMode="auto">
          <a:xfrm>
            <a:off x="5651500" y="2997200"/>
            <a:ext cx="2555875" cy="576263"/>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a.root-servers.net</a:t>
            </a:r>
          </a:p>
        </p:txBody>
      </p:sp>
      <p:sp>
        <p:nvSpPr>
          <p:cNvPr id="29720" name="Text Box 40"/>
          <p:cNvSpPr txBox="1">
            <a:spLocks noChangeArrowheads="1"/>
          </p:cNvSpPr>
          <p:nvPr/>
        </p:nvSpPr>
        <p:spPr bwMode="auto">
          <a:xfrm>
            <a:off x="5508625" y="263683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Root name server</a:t>
            </a:r>
          </a:p>
        </p:txBody>
      </p:sp>
      <p:grpSp>
        <p:nvGrpSpPr>
          <p:cNvPr id="10" name="Group 38"/>
          <p:cNvGrpSpPr>
            <a:grpSpLocks/>
          </p:cNvGrpSpPr>
          <p:nvPr/>
        </p:nvGrpSpPr>
        <p:grpSpPr bwMode="auto">
          <a:xfrm rot="230441">
            <a:off x="3970338" y="5648325"/>
            <a:ext cx="1806575" cy="719138"/>
            <a:chOff x="2980" y="3373"/>
            <a:chExt cx="1015" cy="585"/>
          </a:xfrm>
        </p:grpSpPr>
        <p:sp>
          <p:nvSpPr>
            <p:cNvPr id="29725" name="Line 21"/>
            <p:cNvSpPr>
              <a:spLocks noChangeShapeType="1"/>
            </p:cNvSpPr>
            <p:nvPr/>
          </p:nvSpPr>
          <p:spPr bwMode="auto">
            <a:xfrm>
              <a:off x="2980" y="3373"/>
              <a:ext cx="877" cy="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26" name="Text Box 27"/>
            <p:cNvSpPr txBox="1">
              <a:spLocks noChangeArrowheads="1"/>
            </p:cNvSpPr>
            <p:nvPr/>
          </p:nvSpPr>
          <p:spPr bwMode="auto">
            <a:xfrm rot="1459759">
              <a:off x="3139" y="3498"/>
              <a:ext cx="8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7:query</a:t>
              </a:r>
            </a:p>
          </p:txBody>
        </p:sp>
      </p:grpSp>
      <p:grpSp>
        <p:nvGrpSpPr>
          <p:cNvPr id="11" name="Group 39"/>
          <p:cNvGrpSpPr>
            <a:grpSpLocks/>
          </p:cNvGrpSpPr>
          <p:nvPr/>
        </p:nvGrpSpPr>
        <p:grpSpPr bwMode="auto">
          <a:xfrm rot="-574676">
            <a:off x="3378200" y="5492750"/>
            <a:ext cx="2554288" cy="1189038"/>
            <a:chOff x="2548" y="3540"/>
            <a:chExt cx="1585" cy="627"/>
          </a:xfrm>
        </p:grpSpPr>
        <p:sp>
          <p:nvSpPr>
            <p:cNvPr id="29723" name="Line 22"/>
            <p:cNvSpPr>
              <a:spLocks noChangeShapeType="1"/>
            </p:cNvSpPr>
            <p:nvPr/>
          </p:nvSpPr>
          <p:spPr bwMode="auto">
            <a:xfrm flipH="1" flipV="1">
              <a:off x="2897" y="3540"/>
              <a:ext cx="918" cy="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9724" name="Text Box 28"/>
            <p:cNvSpPr txBox="1">
              <a:spLocks noChangeArrowheads="1"/>
            </p:cNvSpPr>
            <p:nvPr/>
          </p:nvSpPr>
          <p:spPr bwMode="auto">
            <a:xfrm rot="2400528">
              <a:off x="2548" y="3845"/>
              <a:ext cx="158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lt"/>
                  <a:ea typeface="+mn-ea"/>
                  <a:cs typeface="+mn-ea"/>
                  <a:sym typeface="+mn-lt"/>
                </a:rPr>
                <a:t>8:if.ee.ustc.edu</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upLeft)">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500" fill="hold"/>
                                        <p:tgtEl>
                                          <p:spTgt spid="24588"/>
                                        </p:tgtEl>
                                        <p:attrNameLst>
                                          <p:attrName>fillcolor</p:attrName>
                                        </p:attrNameLst>
                                      </p:cBhvr>
                                      <p:to>
                                        <a:schemeClr val="accent2"/>
                                      </p:to>
                                    </p:animClr>
                                    <p:set>
                                      <p:cBhvr>
                                        <p:cTn id="47" dur="500" fill="hold"/>
                                        <p:tgtEl>
                                          <p:spTgt spid="24588"/>
                                        </p:tgtEl>
                                        <p:attrNameLst>
                                          <p:attrName>fill.type</p:attrName>
                                        </p:attrNameLst>
                                      </p:cBhvr>
                                      <p:to>
                                        <p:strVal val="solid"/>
                                      </p:to>
                                    </p:set>
                                    <p:set>
                                      <p:cBhvr>
                                        <p:cTn id="48" dur="500" fill="hold"/>
                                        <p:tgtEl>
                                          <p:spTgt spid="24588"/>
                                        </p:tgtEl>
                                        <p:attrNameLst>
                                          <p:attrName>fill.on</p:attrName>
                                        </p:attrNameLst>
                                      </p:cBhvr>
                                      <p:to>
                                        <p:strVal val="tru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9"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trips(upLeft)">
                                      <p:cBhvr>
                                        <p:cTn id="53" dur="500"/>
                                        <p:tgtEl>
                                          <p:spTgt spid="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strips(downLeft)">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b="1" dirty="0">
                <a:latin typeface="+mn-lt"/>
                <a:ea typeface="+mn-ea"/>
                <a:cs typeface="+mn-ea"/>
                <a:sym typeface="+mn-lt"/>
              </a:rPr>
              <a:t>递归查询（</a:t>
            </a:r>
            <a:r>
              <a:rPr lang="zh-CN" altLang="en-US" b="1" dirty="0">
                <a:solidFill>
                  <a:srgbClr val="FF0000"/>
                </a:solidFill>
                <a:latin typeface="+mn-lt"/>
                <a:ea typeface="+mn-ea"/>
                <a:cs typeface="+mn-ea"/>
                <a:sym typeface="+mn-lt"/>
              </a:rPr>
              <a:t>少用</a:t>
            </a:r>
            <a:r>
              <a:rPr lang="zh-CN" altLang="en-US" b="1" dirty="0">
                <a:latin typeface="+mn-lt"/>
                <a:ea typeface="+mn-ea"/>
                <a:cs typeface="+mn-ea"/>
                <a:sym typeface="+mn-lt"/>
              </a:rPr>
              <a:t>）</a:t>
            </a:r>
          </a:p>
        </p:txBody>
      </p:sp>
      <p:sp>
        <p:nvSpPr>
          <p:cNvPr id="28675" name="Rectangle 4"/>
          <p:cNvSpPr>
            <a:spLocks noChangeArrowheads="1"/>
          </p:cNvSpPr>
          <p:nvPr/>
        </p:nvSpPr>
        <p:spPr bwMode="auto">
          <a:xfrm>
            <a:off x="908479" y="1934832"/>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mn-lt"/>
                <a:ea typeface="+mn-ea"/>
                <a:cs typeface="+mn-ea"/>
                <a:sym typeface="+mn-lt"/>
              </a:rPr>
              <a:t>例：查询</a:t>
            </a:r>
            <a:r>
              <a:rPr lang="en-US" altLang="zh-CN" b="1" dirty="0">
                <a:latin typeface="+mn-lt"/>
                <a:ea typeface="+mn-ea"/>
                <a:cs typeface="+mn-ea"/>
                <a:sym typeface="+mn-lt"/>
              </a:rPr>
              <a:t>if.ee.ustc.edu</a:t>
            </a:r>
            <a:r>
              <a:rPr lang="zh-CN" altLang="en-US" b="1" dirty="0">
                <a:latin typeface="+mn-lt"/>
                <a:ea typeface="+mn-ea"/>
                <a:cs typeface="+mn-ea"/>
                <a:sym typeface="+mn-lt"/>
              </a:rPr>
              <a:t>所对应的资源记录</a:t>
            </a:r>
          </a:p>
        </p:txBody>
      </p:sp>
      <p:sp>
        <p:nvSpPr>
          <p:cNvPr id="28677" name="Rectangle 10"/>
          <p:cNvSpPr>
            <a:spLocks noChangeArrowheads="1"/>
          </p:cNvSpPr>
          <p:nvPr/>
        </p:nvSpPr>
        <p:spPr bwMode="auto">
          <a:xfrm>
            <a:off x="755650" y="3494088"/>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flits.cs.vu.nl</a:t>
            </a:r>
          </a:p>
        </p:txBody>
      </p:sp>
      <p:sp>
        <p:nvSpPr>
          <p:cNvPr id="28678" name="Rectangle 11"/>
          <p:cNvSpPr>
            <a:spLocks noChangeArrowheads="1"/>
          </p:cNvSpPr>
          <p:nvPr/>
        </p:nvSpPr>
        <p:spPr bwMode="auto">
          <a:xfrm>
            <a:off x="3563938" y="3494088"/>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cs.vu.nl</a:t>
            </a:r>
          </a:p>
        </p:txBody>
      </p:sp>
      <p:sp>
        <p:nvSpPr>
          <p:cNvPr id="28679" name="Rectangle 12"/>
          <p:cNvSpPr>
            <a:spLocks noChangeArrowheads="1"/>
          </p:cNvSpPr>
          <p:nvPr/>
        </p:nvSpPr>
        <p:spPr bwMode="auto">
          <a:xfrm>
            <a:off x="6443663" y="5300663"/>
            <a:ext cx="2520950"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dirty="0">
                <a:latin typeface="+mn-lt"/>
                <a:ea typeface="+mn-ea"/>
                <a:cs typeface="+mn-ea"/>
                <a:sym typeface="+mn-lt"/>
              </a:rPr>
              <a:t>a.edu-servers.net</a:t>
            </a:r>
          </a:p>
        </p:txBody>
      </p:sp>
      <p:sp>
        <p:nvSpPr>
          <p:cNvPr id="28680" name="Rectangle 13"/>
          <p:cNvSpPr>
            <a:spLocks noChangeArrowheads="1"/>
          </p:cNvSpPr>
          <p:nvPr/>
        </p:nvSpPr>
        <p:spPr bwMode="auto">
          <a:xfrm>
            <a:off x="3636963" y="5654675"/>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dirty="0">
                <a:latin typeface="+mn-lt"/>
                <a:ea typeface="+mn-ea"/>
                <a:cs typeface="+mn-ea"/>
                <a:sym typeface="+mn-lt"/>
              </a:rPr>
              <a:t>ustc.edu</a:t>
            </a:r>
          </a:p>
        </p:txBody>
      </p:sp>
      <p:sp>
        <p:nvSpPr>
          <p:cNvPr id="23566" name="Rectangle 14"/>
          <p:cNvSpPr>
            <a:spLocks noChangeArrowheads="1"/>
          </p:cNvSpPr>
          <p:nvPr/>
        </p:nvSpPr>
        <p:spPr bwMode="auto">
          <a:xfrm>
            <a:off x="755650" y="5654675"/>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ee.ustc.edu</a:t>
            </a:r>
          </a:p>
        </p:txBody>
      </p:sp>
      <p:grpSp>
        <p:nvGrpSpPr>
          <p:cNvPr id="2" name="Group 15"/>
          <p:cNvGrpSpPr>
            <a:grpSpLocks/>
          </p:cNvGrpSpPr>
          <p:nvPr/>
        </p:nvGrpSpPr>
        <p:grpSpPr bwMode="auto">
          <a:xfrm>
            <a:off x="2339975" y="3854450"/>
            <a:ext cx="1152525" cy="366713"/>
            <a:chOff x="1338" y="2156"/>
            <a:chExt cx="726" cy="231"/>
          </a:xfrm>
        </p:grpSpPr>
        <p:sp>
          <p:nvSpPr>
            <p:cNvPr id="28717" name="Line 16"/>
            <p:cNvSpPr>
              <a:spLocks noChangeShapeType="1"/>
            </p:cNvSpPr>
            <p:nvPr/>
          </p:nvSpPr>
          <p:spPr bwMode="auto">
            <a:xfrm>
              <a:off x="1338" y="2202"/>
              <a:ext cx="72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18" name="Text Box 17"/>
            <p:cNvSpPr txBox="1">
              <a:spLocks noChangeArrowheads="1"/>
            </p:cNvSpPr>
            <p:nvPr/>
          </p:nvSpPr>
          <p:spPr bwMode="auto">
            <a:xfrm>
              <a:off x="1520" y="215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10</a:t>
              </a:r>
            </a:p>
          </p:txBody>
        </p:sp>
      </p:grpSp>
      <p:grpSp>
        <p:nvGrpSpPr>
          <p:cNvPr id="3" name="Group 21"/>
          <p:cNvGrpSpPr>
            <a:grpSpLocks/>
          </p:cNvGrpSpPr>
          <p:nvPr/>
        </p:nvGrpSpPr>
        <p:grpSpPr bwMode="auto">
          <a:xfrm>
            <a:off x="2411413" y="5438775"/>
            <a:ext cx="1152525" cy="366713"/>
            <a:chOff x="1383" y="3154"/>
            <a:chExt cx="726" cy="231"/>
          </a:xfrm>
        </p:grpSpPr>
        <p:sp>
          <p:nvSpPr>
            <p:cNvPr id="28715" name="Line 22"/>
            <p:cNvSpPr>
              <a:spLocks noChangeShapeType="1"/>
            </p:cNvSpPr>
            <p:nvPr/>
          </p:nvSpPr>
          <p:spPr bwMode="auto">
            <a:xfrm flipH="1">
              <a:off x="1383" y="3381"/>
              <a:ext cx="72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16" name="Text Box 23"/>
            <p:cNvSpPr txBox="1">
              <a:spLocks noChangeArrowheads="1"/>
            </p:cNvSpPr>
            <p:nvPr/>
          </p:nvSpPr>
          <p:spPr bwMode="auto">
            <a:xfrm>
              <a:off x="1610" y="315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6</a:t>
              </a:r>
            </a:p>
          </p:txBody>
        </p:sp>
      </p:grpSp>
      <p:grpSp>
        <p:nvGrpSpPr>
          <p:cNvPr id="4" name="Group 24"/>
          <p:cNvGrpSpPr>
            <a:grpSpLocks/>
          </p:cNvGrpSpPr>
          <p:nvPr/>
        </p:nvGrpSpPr>
        <p:grpSpPr bwMode="auto">
          <a:xfrm>
            <a:off x="2411413" y="6086475"/>
            <a:ext cx="1225550" cy="366713"/>
            <a:chOff x="1383" y="3562"/>
            <a:chExt cx="772" cy="231"/>
          </a:xfrm>
        </p:grpSpPr>
        <p:sp>
          <p:nvSpPr>
            <p:cNvPr id="28713" name="Line 25"/>
            <p:cNvSpPr>
              <a:spLocks noChangeShapeType="1"/>
            </p:cNvSpPr>
            <p:nvPr/>
          </p:nvSpPr>
          <p:spPr bwMode="auto">
            <a:xfrm>
              <a:off x="1383" y="3608"/>
              <a:ext cx="77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14" name="Text Box 26"/>
            <p:cNvSpPr txBox="1">
              <a:spLocks noChangeArrowheads="1"/>
            </p:cNvSpPr>
            <p:nvPr/>
          </p:nvSpPr>
          <p:spPr bwMode="auto">
            <a:xfrm>
              <a:off x="1610" y="356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5</a:t>
              </a:r>
            </a:p>
          </p:txBody>
        </p:sp>
      </p:grpSp>
      <p:grpSp>
        <p:nvGrpSpPr>
          <p:cNvPr id="5" name="Group 33"/>
          <p:cNvGrpSpPr>
            <a:grpSpLocks/>
          </p:cNvGrpSpPr>
          <p:nvPr/>
        </p:nvGrpSpPr>
        <p:grpSpPr bwMode="auto">
          <a:xfrm>
            <a:off x="2411413" y="3278188"/>
            <a:ext cx="1081087" cy="366712"/>
            <a:chOff x="1383" y="1793"/>
            <a:chExt cx="681" cy="231"/>
          </a:xfrm>
        </p:grpSpPr>
        <p:sp>
          <p:nvSpPr>
            <p:cNvPr id="28711" name="Line 34"/>
            <p:cNvSpPr>
              <a:spLocks noChangeShapeType="1"/>
            </p:cNvSpPr>
            <p:nvPr/>
          </p:nvSpPr>
          <p:spPr bwMode="auto">
            <a:xfrm flipH="1">
              <a:off x="1383" y="2020"/>
              <a:ext cx="681"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12" name="Text Box 35"/>
            <p:cNvSpPr txBox="1">
              <a:spLocks noChangeArrowheads="1"/>
            </p:cNvSpPr>
            <p:nvPr/>
          </p:nvSpPr>
          <p:spPr bwMode="auto">
            <a:xfrm>
              <a:off x="1565" y="1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1</a:t>
              </a:r>
            </a:p>
          </p:txBody>
        </p:sp>
      </p:grpSp>
      <p:sp>
        <p:nvSpPr>
          <p:cNvPr id="28686" name="Text Box 39"/>
          <p:cNvSpPr txBox="1">
            <a:spLocks noChangeArrowheads="1"/>
          </p:cNvSpPr>
          <p:nvPr/>
        </p:nvSpPr>
        <p:spPr bwMode="auto">
          <a:xfrm>
            <a:off x="3348038" y="2852738"/>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VU CS</a:t>
            </a:r>
            <a:br>
              <a:rPr lang="en-US" altLang="zh-CN" sz="1800" b="1">
                <a:latin typeface="+mn-lt"/>
                <a:ea typeface="+mn-ea"/>
                <a:cs typeface="+mn-ea"/>
                <a:sym typeface="+mn-lt"/>
              </a:rPr>
            </a:br>
            <a:r>
              <a:rPr lang="en-US" altLang="zh-CN" sz="1800" b="1">
                <a:latin typeface="+mn-lt"/>
                <a:ea typeface="+mn-ea"/>
                <a:cs typeface="+mn-ea"/>
                <a:sym typeface="+mn-lt"/>
              </a:rPr>
              <a:t>name server</a:t>
            </a:r>
          </a:p>
        </p:txBody>
      </p:sp>
      <p:sp>
        <p:nvSpPr>
          <p:cNvPr id="28687" name="Text Box 40"/>
          <p:cNvSpPr txBox="1">
            <a:spLocks noChangeArrowheads="1"/>
          </p:cNvSpPr>
          <p:nvPr/>
        </p:nvSpPr>
        <p:spPr bwMode="auto">
          <a:xfrm>
            <a:off x="6443663" y="6021388"/>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EDU name server</a:t>
            </a:r>
          </a:p>
        </p:txBody>
      </p:sp>
      <p:sp>
        <p:nvSpPr>
          <p:cNvPr id="28688" name="Text Box 41"/>
          <p:cNvSpPr txBox="1">
            <a:spLocks noChangeArrowheads="1"/>
          </p:cNvSpPr>
          <p:nvPr/>
        </p:nvSpPr>
        <p:spPr bwMode="auto">
          <a:xfrm>
            <a:off x="3563938" y="50133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USTC</a:t>
            </a:r>
            <a:br>
              <a:rPr lang="en-US" altLang="zh-CN" sz="1800" b="1">
                <a:latin typeface="+mn-lt"/>
                <a:ea typeface="+mn-ea"/>
                <a:cs typeface="+mn-ea"/>
                <a:sym typeface="+mn-lt"/>
              </a:rPr>
            </a:br>
            <a:r>
              <a:rPr lang="en-US" altLang="zh-CN" sz="1800" b="1">
                <a:latin typeface="+mn-lt"/>
                <a:ea typeface="+mn-ea"/>
                <a:cs typeface="+mn-ea"/>
                <a:sym typeface="+mn-lt"/>
              </a:rPr>
              <a:t>name server</a:t>
            </a:r>
          </a:p>
        </p:txBody>
      </p:sp>
      <p:sp>
        <p:nvSpPr>
          <p:cNvPr id="28689" name="Text Box 42"/>
          <p:cNvSpPr txBox="1">
            <a:spLocks noChangeArrowheads="1"/>
          </p:cNvSpPr>
          <p:nvPr/>
        </p:nvSpPr>
        <p:spPr bwMode="auto">
          <a:xfrm>
            <a:off x="684213" y="50133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USTC EE</a:t>
            </a:r>
            <a:br>
              <a:rPr lang="en-US" altLang="zh-CN" sz="1800" b="1">
                <a:latin typeface="+mn-lt"/>
                <a:ea typeface="+mn-ea"/>
                <a:cs typeface="+mn-ea"/>
                <a:sym typeface="+mn-lt"/>
              </a:rPr>
            </a:br>
            <a:r>
              <a:rPr lang="en-US" altLang="zh-CN" sz="1800" b="1">
                <a:latin typeface="+mn-lt"/>
                <a:ea typeface="+mn-ea"/>
                <a:cs typeface="+mn-ea"/>
                <a:sym typeface="+mn-lt"/>
              </a:rPr>
              <a:t>name server</a:t>
            </a:r>
          </a:p>
        </p:txBody>
      </p:sp>
      <p:sp>
        <p:nvSpPr>
          <p:cNvPr id="28690" name="Rectangle 45"/>
          <p:cNvSpPr>
            <a:spLocks noChangeArrowheads="1"/>
          </p:cNvSpPr>
          <p:nvPr/>
        </p:nvSpPr>
        <p:spPr bwMode="auto">
          <a:xfrm>
            <a:off x="942975" y="3133725"/>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mn-lt"/>
                <a:ea typeface="+mn-ea"/>
                <a:cs typeface="+mn-ea"/>
                <a:sym typeface="+mn-lt"/>
              </a:rPr>
              <a:t>Resolver</a:t>
            </a:r>
            <a:endParaRPr lang="zh-CN" altLang="en-US" sz="1800" b="1">
              <a:latin typeface="+mn-lt"/>
              <a:ea typeface="+mn-ea"/>
              <a:cs typeface="+mn-ea"/>
              <a:sym typeface="+mn-lt"/>
            </a:endParaRPr>
          </a:p>
        </p:txBody>
      </p:sp>
      <p:sp>
        <p:nvSpPr>
          <p:cNvPr id="28691" name="Rectangle 12"/>
          <p:cNvSpPr>
            <a:spLocks noChangeArrowheads="1"/>
          </p:cNvSpPr>
          <p:nvPr/>
        </p:nvSpPr>
        <p:spPr bwMode="auto">
          <a:xfrm>
            <a:off x="6372225" y="3789363"/>
            <a:ext cx="255587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latin typeface="+mn-lt"/>
                <a:ea typeface="+mn-ea"/>
                <a:cs typeface="+mn-ea"/>
                <a:sym typeface="+mn-lt"/>
              </a:rPr>
              <a:t>a.root-servers.net</a:t>
            </a:r>
          </a:p>
        </p:txBody>
      </p:sp>
      <p:sp>
        <p:nvSpPr>
          <p:cNvPr id="28692" name="Text Box 40"/>
          <p:cNvSpPr txBox="1">
            <a:spLocks noChangeArrowheads="1"/>
          </p:cNvSpPr>
          <p:nvPr/>
        </p:nvSpPr>
        <p:spPr bwMode="auto">
          <a:xfrm>
            <a:off x="6372225" y="3429000"/>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Root name server</a:t>
            </a:r>
          </a:p>
        </p:txBody>
      </p:sp>
      <p:grpSp>
        <p:nvGrpSpPr>
          <p:cNvPr id="6" name="组合 48"/>
          <p:cNvGrpSpPr>
            <a:grpSpLocks/>
          </p:cNvGrpSpPr>
          <p:nvPr/>
        </p:nvGrpSpPr>
        <p:grpSpPr bwMode="auto">
          <a:xfrm>
            <a:off x="5275263" y="3424238"/>
            <a:ext cx="968375" cy="644525"/>
            <a:chOff x="5276033" y="3424790"/>
            <a:chExt cx="968198" cy="643632"/>
          </a:xfrm>
        </p:grpSpPr>
        <p:sp>
          <p:nvSpPr>
            <p:cNvPr id="28709" name="Line 37"/>
            <p:cNvSpPr>
              <a:spLocks noChangeShapeType="1"/>
            </p:cNvSpPr>
            <p:nvPr/>
          </p:nvSpPr>
          <p:spPr bwMode="auto">
            <a:xfrm rot="-903507">
              <a:off x="5276033" y="3509660"/>
              <a:ext cx="968198" cy="558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10" name="Text Box 35"/>
            <p:cNvSpPr txBox="1">
              <a:spLocks noChangeArrowheads="1"/>
            </p:cNvSpPr>
            <p:nvPr/>
          </p:nvSpPr>
          <p:spPr bwMode="auto">
            <a:xfrm rot="1061562">
              <a:off x="5537108" y="3424790"/>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2</a:t>
              </a:r>
            </a:p>
          </p:txBody>
        </p:sp>
      </p:grpSp>
      <p:grpSp>
        <p:nvGrpSpPr>
          <p:cNvPr id="7" name="组合 51"/>
          <p:cNvGrpSpPr>
            <a:grpSpLocks/>
          </p:cNvGrpSpPr>
          <p:nvPr/>
        </p:nvGrpSpPr>
        <p:grpSpPr bwMode="auto">
          <a:xfrm>
            <a:off x="5219700" y="4076700"/>
            <a:ext cx="1081088" cy="436563"/>
            <a:chOff x="5220071" y="4077072"/>
            <a:chExt cx="1080121" cy="436258"/>
          </a:xfrm>
        </p:grpSpPr>
        <p:sp>
          <p:nvSpPr>
            <p:cNvPr id="28707" name="Line 19"/>
            <p:cNvSpPr>
              <a:spLocks noChangeShapeType="1"/>
            </p:cNvSpPr>
            <p:nvPr/>
          </p:nvSpPr>
          <p:spPr bwMode="auto">
            <a:xfrm>
              <a:off x="5220071" y="4077072"/>
              <a:ext cx="1080121" cy="28803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08" name="Text Box 35"/>
            <p:cNvSpPr txBox="1">
              <a:spLocks noChangeArrowheads="1"/>
            </p:cNvSpPr>
            <p:nvPr/>
          </p:nvSpPr>
          <p:spPr bwMode="auto">
            <a:xfrm rot="1061562">
              <a:off x="5465100" y="414661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9</a:t>
              </a:r>
            </a:p>
          </p:txBody>
        </p:sp>
      </p:grpSp>
      <p:grpSp>
        <p:nvGrpSpPr>
          <p:cNvPr id="8" name="组合 53"/>
          <p:cNvGrpSpPr>
            <a:grpSpLocks/>
          </p:cNvGrpSpPr>
          <p:nvPr/>
        </p:nvGrpSpPr>
        <p:grpSpPr bwMode="auto">
          <a:xfrm>
            <a:off x="5364163" y="5299075"/>
            <a:ext cx="1008062" cy="433388"/>
            <a:chOff x="5364087" y="5299408"/>
            <a:chExt cx="1008112" cy="433848"/>
          </a:xfrm>
        </p:grpSpPr>
        <p:sp>
          <p:nvSpPr>
            <p:cNvPr id="28705" name="Line 28"/>
            <p:cNvSpPr>
              <a:spLocks noChangeShapeType="1"/>
            </p:cNvSpPr>
            <p:nvPr/>
          </p:nvSpPr>
          <p:spPr bwMode="auto">
            <a:xfrm flipH="1">
              <a:off x="5364087" y="5445224"/>
              <a:ext cx="1008112" cy="28803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06" name="Text Box 35"/>
            <p:cNvSpPr txBox="1">
              <a:spLocks noChangeArrowheads="1"/>
            </p:cNvSpPr>
            <p:nvPr/>
          </p:nvSpPr>
          <p:spPr bwMode="auto">
            <a:xfrm rot="-1049230">
              <a:off x="5623935" y="529940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7</a:t>
              </a:r>
            </a:p>
          </p:txBody>
        </p:sp>
      </p:grpSp>
      <p:grpSp>
        <p:nvGrpSpPr>
          <p:cNvPr id="9" name="组合 52"/>
          <p:cNvGrpSpPr>
            <a:grpSpLocks/>
          </p:cNvGrpSpPr>
          <p:nvPr/>
        </p:nvGrpSpPr>
        <p:grpSpPr bwMode="auto">
          <a:xfrm>
            <a:off x="6877050" y="4508500"/>
            <a:ext cx="503238" cy="792163"/>
            <a:chOff x="6877075" y="4509120"/>
            <a:chExt cx="503237" cy="792088"/>
          </a:xfrm>
        </p:grpSpPr>
        <p:sp>
          <p:nvSpPr>
            <p:cNvPr id="28703" name="Line 28"/>
            <p:cNvSpPr>
              <a:spLocks noChangeShapeType="1"/>
            </p:cNvSpPr>
            <p:nvPr/>
          </p:nvSpPr>
          <p:spPr bwMode="auto">
            <a:xfrm flipH="1">
              <a:off x="7236296" y="4509120"/>
              <a:ext cx="0" cy="792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04" name="Text Box 35"/>
            <p:cNvSpPr txBox="1">
              <a:spLocks noChangeArrowheads="1"/>
            </p:cNvSpPr>
            <p:nvPr/>
          </p:nvSpPr>
          <p:spPr bwMode="auto">
            <a:xfrm>
              <a:off x="6877075" y="4718472"/>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8</a:t>
              </a:r>
            </a:p>
          </p:txBody>
        </p:sp>
      </p:grpSp>
      <p:grpSp>
        <p:nvGrpSpPr>
          <p:cNvPr id="10" name="组合 50"/>
          <p:cNvGrpSpPr>
            <a:grpSpLocks/>
          </p:cNvGrpSpPr>
          <p:nvPr/>
        </p:nvGrpSpPr>
        <p:grpSpPr bwMode="auto">
          <a:xfrm>
            <a:off x="5292725" y="5949950"/>
            <a:ext cx="1079500" cy="433388"/>
            <a:chOff x="5292080" y="5949280"/>
            <a:chExt cx="1080120" cy="433848"/>
          </a:xfrm>
        </p:grpSpPr>
        <p:sp>
          <p:nvSpPr>
            <p:cNvPr id="28701" name="Line 31"/>
            <p:cNvSpPr>
              <a:spLocks noChangeShapeType="1"/>
            </p:cNvSpPr>
            <p:nvPr/>
          </p:nvSpPr>
          <p:spPr bwMode="auto">
            <a:xfrm flipV="1">
              <a:off x="5292080" y="5949280"/>
              <a:ext cx="1080120" cy="36004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02" name="Text Box 35"/>
            <p:cNvSpPr txBox="1">
              <a:spLocks noChangeArrowheads="1"/>
            </p:cNvSpPr>
            <p:nvPr/>
          </p:nvSpPr>
          <p:spPr bwMode="auto">
            <a:xfrm rot="-1049230">
              <a:off x="5776335" y="6016416"/>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4</a:t>
              </a:r>
            </a:p>
          </p:txBody>
        </p:sp>
      </p:grpSp>
      <p:grpSp>
        <p:nvGrpSpPr>
          <p:cNvPr id="11" name="组合 49"/>
          <p:cNvGrpSpPr>
            <a:grpSpLocks/>
          </p:cNvGrpSpPr>
          <p:nvPr/>
        </p:nvGrpSpPr>
        <p:grpSpPr bwMode="auto">
          <a:xfrm>
            <a:off x="7956550" y="4508500"/>
            <a:ext cx="503238" cy="792163"/>
            <a:chOff x="7956376" y="4509120"/>
            <a:chExt cx="503237" cy="792088"/>
          </a:xfrm>
        </p:grpSpPr>
        <p:sp>
          <p:nvSpPr>
            <p:cNvPr id="28699" name="Line 28"/>
            <p:cNvSpPr>
              <a:spLocks noChangeShapeType="1"/>
            </p:cNvSpPr>
            <p:nvPr/>
          </p:nvSpPr>
          <p:spPr bwMode="auto">
            <a:xfrm flipH="1" flipV="1">
              <a:off x="8100392" y="4509120"/>
              <a:ext cx="0" cy="792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8700" name="Text Box 35"/>
            <p:cNvSpPr txBox="1">
              <a:spLocks noChangeArrowheads="1"/>
            </p:cNvSpPr>
            <p:nvPr/>
          </p:nvSpPr>
          <p:spPr bwMode="auto">
            <a:xfrm>
              <a:off x="7956376" y="4718472"/>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latin typeface="+mn-lt"/>
                  <a:ea typeface="+mn-ea"/>
                  <a:cs typeface="+mn-ea"/>
                  <a:sym typeface="+mn-lt"/>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mph" presetSubtype="2" fill="hold" nodeType="clickEffect">
                                  <p:stCondLst>
                                    <p:cond delay="0"/>
                                  </p:stCondLst>
                                  <p:childTnLst>
                                    <p:animClr clrSpc="rgb" dir="cw">
                                      <p:cBhvr>
                                        <p:cTn id="31" dur="500" fill="hold"/>
                                        <p:tgtEl>
                                          <p:spTgt spid="23566"/>
                                        </p:tgtEl>
                                        <p:attrNameLst>
                                          <p:attrName>fillcolor</p:attrName>
                                        </p:attrNameLst>
                                      </p:cBhvr>
                                      <p:to>
                                        <a:schemeClr val="accent2"/>
                                      </p:to>
                                    </p:animClr>
                                    <p:set>
                                      <p:cBhvr>
                                        <p:cTn id="32" dur="500" fill="hold"/>
                                        <p:tgtEl>
                                          <p:spTgt spid="23566"/>
                                        </p:tgtEl>
                                        <p:attrNameLst>
                                          <p:attrName>fill.type</p:attrName>
                                        </p:attrNameLst>
                                      </p:cBhvr>
                                      <p:to>
                                        <p:strVal val="solid"/>
                                      </p:to>
                                    </p:set>
                                    <p:set>
                                      <p:cBhvr>
                                        <p:cTn id="33" dur="500" fill="hold"/>
                                        <p:tgtEl>
                                          <p:spTgt spid="23566"/>
                                        </p:tgtEl>
                                        <p:attrNameLst>
                                          <p:attrName>fill.on</p:attrName>
                                        </p:attrNameLst>
                                      </p:cBhvr>
                                      <p:to>
                                        <p:strVal val="tru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upRight)">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upRight)">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9"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strips(upLeft)">
                                      <p:cBhvr>
                                        <p:cTn id="53" dur="5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9"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strips(up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body" idx="4294967295"/>
          </p:nvPr>
        </p:nvSpPr>
        <p:spPr/>
        <p:txBody>
          <a:bodyPr/>
          <a:lstStyle/>
          <a:p>
            <a:pPr eaLnBrk="1" hangingPunct="1"/>
            <a:r>
              <a:rPr lang="en-US" altLang="zh-CN" b="1" dirty="0">
                <a:cs typeface="+mn-ea"/>
                <a:sym typeface="+mn-lt"/>
              </a:rPr>
              <a:t>8.1 </a:t>
            </a:r>
            <a:r>
              <a:rPr lang="zh-CN" altLang="en-US" b="1" dirty="0">
                <a:cs typeface="+mn-ea"/>
                <a:sym typeface="+mn-lt"/>
              </a:rPr>
              <a:t>域名系统（</a:t>
            </a:r>
            <a:r>
              <a:rPr lang="en-US" altLang="zh-CN" b="1" dirty="0">
                <a:cs typeface="+mn-ea"/>
                <a:sym typeface="+mn-lt"/>
              </a:rPr>
              <a:t>DNS</a:t>
            </a:r>
            <a:r>
              <a:rPr lang="zh-CN" altLang="en-US" b="1" dirty="0">
                <a:cs typeface="+mn-ea"/>
                <a:sym typeface="+mn-lt"/>
              </a:rPr>
              <a:t>）</a:t>
            </a:r>
            <a:endParaRPr lang="en-US" altLang="zh-CN" b="1" dirty="0">
              <a:cs typeface="+mn-ea"/>
              <a:sym typeface="+mn-lt"/>
            </a:endParaRPr>
          </a:p>
          <a:p>
            <a:pPr eaLnBrk="1" hangingPunct="1"/>
            <a:r>
              <a:rPr lang="en-US" altLang="zh-CN" b="1" dirty="0">
                <a:solidFill>
                  <a:srgbClr val="FF0000"/>
                </a:solidFill>
                <a:cs typeface="+mn-ea"/>
                <a:sym typeface="+mn-lt"/>
              </a:rPr>
              <a:t>8.2 </a:t>
            </a:r>
            <a:r>
              <a:rPr lang="zh-CN" altLang="en-US" b="1" dirty="0">
                <a:solidFill>
                  <a:srgbClr val="FF0000"/>
                </a:solidFill>
                <a:cs typeface="+mn-ea"/>
                <a:sym typeface="+mn-lt"/>
              </a:rPr>
              <a:t>文件传输服务（</a:t>
            </a:r>
            <a:r>
              <a:rPr lang="en-US" altLang="zh-CN" b="1" dirty="0">
                <a:solidFill>
                  <a:srgbClr val="FF0000"/>
                </a:solidFill>
                <a:cs typeface="+mn-ea"/>
                <a:sym typeface="+mn-lt"/>
              </a:rPr>
              <a:t>FTP</a:t>
            </a:r>
            <a:r>
              <a:rPr lang="zh-CN" altLang="en-US" b="1" dirty="0">
                <a:solidFill>
                  <a:srgbClr val="FF0000"/>
                </a:solidFill>
                <a:cs typeface="+mn-ea"/>
                <a:sym typeface="+mn-lt"/>
              </a:rPr>
              <a:t>）</a:t>
            </a:r>
            <a:endParaRPr lang="en-US" altLang="zh-CN" b="1" dirty="0">
              <a:solidFill>
                <a:srgbClr val="FF0000"/>
              </a:solidFill>
              <a:cs typeface="+mn-ea"/>
              <a:sym typeface="+mn-lt"/>
            </a:endParaRPr>
          </a:p>
          <a:p>
            <a:pPr eaLnBrk="1" hangingPunct="1"/>
            <a:r>
              <a:rPr lang="en-US" altLang="zh-CN" b="1" dirty="0">
                <a:cs typeface="+mn-ea"/>
                <a:sym typeface="+mn-lt"/>
              </a:rPr>
              <a:t>8.3 </a:t>
            </a:r>
            <a:r>
              <a:rPr lang="zh-CN" altLang="en-US" b="1" dirty="0">
                <a:cs typeface="+mn-ea"/>
                <a:sym typeface="+mn-lt"/>
              </a:rPr>
              <a:t>电子邮件（</a:t>
            </a:r>
            <a:r>
              <a:rPr lang="en-US" altLang="zh-CN" b="1" dirty="0">
                <a:cs typeface="+mn-ea"/>
                <a:sym typeface="+mn-lt"/>
              </a:rPr>
              <a:t>E-Mail</a:t>
            </a:r>
            <a:r>
              <a:rPr lang="zh-CN" altLang="en-US" b="1" dirty="0">
                <a:cs typeface="+mn-ea"/>
                <a:sym typeface="+mn-lt"/>
              </a:rPr>
              <a:t>）</a:t>
            </a:r>
            <a:endParaRPr lang="en-US" altLang="zh-CN" b="1" dirty="0">
              <a:cs typeface="+mn-ea"/>
              <a:sym typeface="+mn-lt"/>
            </a:endParaRPr>
          </a:p>
        </p:txBody>
      </p:sp>
    </p:spTree>
    <p:extLst>
      <p:ext uri="{BB962C8B-B14F-4D97-AF65-F5344CB8AC3E}">
        <p14:creationId xmlns:p14="http://schemas.microsoft.com/office/powerpoint/2010/main" val="404802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dirty="0">
                <a:latin typeface="+mn-lt"/>
                <a:ea typeface="+mn-ea"/>
                <a:cs typeface="+mn-ea"/>
                <a:sym typeface="+mn-lt"/>
              </a:rPr>
              <a:t>文件传输服务</a:t>
            </a:r>
            <a:endParaRPr lang="zh-CN" altLang="en-US" b="1" dirty="0">
              <a:latin typeface="+mn-lt"/>
              <a:ea typeface="+mn-ea"/>
              <a:cs typeface="+mn-ea"/>
              <a:sym typeface="+mn-lt"/>
            </a:endParaRPr>
          </a:p>
        </p:txBody>
      </p:sp>
      <p:sp>
        <p:nvSpPr>
          <p:cNvPr id="46" name="内容占位符 2">
            <a:extLst>
              <a:ext uri="{FF2B5EF4-FFF2-40B4-BE49-F238E27FC236}">
                <a16:creationId xmlns:a16="http://schemas.microsoft.com/office/drawing/2014/main" id="{76C59033-DF23-41D9-8CEF-EE247F4BFE80}"/>
              </a:ext>
            </a:extLst>
          </p:cNvPr>
          <p:cNvSpPr>
            <a:spLocks noGrp="1"/>
          </p:cNvSpPr>
          <p:nvPr>
            <p:ph idx="1"/>
          </p:nvPr>
        </p:nvSpPr>
        <p:spPr>
          <a:xfrm>
            <a:off x="323528" y="1628139"/>
            <a:ext cx="8537575" cy="1199942"/>
          </a:xfrm>
        </p:spPr>
        <p:txBody>
          <a:bodyPr/>
          <a:lstStyle/>
          <a:p>
            <a:pPr eaLnBrk="1" hangingPunct="1"/>
            <a:r>
              <a:rPr lang="en-US" altLang="zh-CN" sz="2800" b="1" dirty="0"/>
              <a:t>FTP</a:t>
            </a:r>
            <a:r>
              <a:rPr lang="zh-CN" altLang="en-US" sz="2800" b="1" dirty="0"/>
              <a:t>： </a:t>
            </a:r>
            <a:r>
              <a:rPr lang="en-US" altLang="zh-CN" sz="2800" b="1" dirty="0"/>
              <a:t>File Transfer Protocol</a:t>
            </a:r>
            <a:r>
              <a:rPr lang="zh-CN" altLang="en-US" sz="2800" b="1" dirty="0"/>
              <a:t>， </a:t>
            </a:r>
            <a:r>
              <a:rPr lang="en-US" altLang="zh-CN" sz="2800" b="1" dirty="0"/>
              <a:t>RFC959</a:t>
            </a:r>
          </a:p>
          <a:p>
            <a:pPr eaLnBrk="1" hangingPunct="1"/>
            <a:r>
              <a:rPr lang="zh-CN" altLang="en-US" sz="2800" b="1" dirty="0"/>
              <a:t>目的：文件传输（上传</a:t>
            </a:r>
            <a:r>
              <a:rPr lang="en-US" altLang="zh-CN" sz="2800" b="1" dirty="0"/>
              <a:t>upload</a:t>
            </a:r>
            <a:r>
              <a:rPr lang="zh-CN" altLang="en-US" sz="2800" b="1" dirty="0"/>
              <a:t>或下载</a:t>
            </a:r>
            <a:r>
              <a:rPr lang="en-US" altLang="zh-CN" sz="2800" b="1" dirty="0"/>
              <a:t>download</a:t>
            </a:r>
            <a:r>
              <a:rPr lang="zh-CN" altLang="en-US" sz="2800" b="1" dirty="0"/>
              <a:t>）</a:t>
            </a:r>
          </a:p>
          <a:p>
            <a:endParaRPr lang="zh-CN" altLang="en-US" dirty="0"/>
          </a:p>
        </p:txBody>
      </p:sp>
      <p:grpSp>
        <p:nvGrpSpPr>
          <p:cNvPr id="47" name="组合 46">
            <a:extLst>
              <a:ext uri="{FF2B5EF4-FFF2-40B4-BE49-F238E27FC236}">
                <a16:creationId xmlns:a16="http://schemas.microsoft.com/office/drawing/2014/main" id="{54B8E8B8-3181-47E3-84CC-CF02202DF048}"/>
              </a:ext>
            </a:extLst>
          </p:cNvPr>
          <p:cNvGrpSpPr/>
          <p:nvPr/>
        </p:nvGrpSpPr>
        <p:grpSpPr>
          <a:xfrm>
            <a:off x="838200" y="3259517"/>
            <a:ext cx="7529513" cy="2392535"/>
            <a:chOff x="958851" y="3397769"/>
            <a:chExt cx="7529513" cy="2392535"/>
          </a:xfrm>
        </p:grpSpPr>
        <p:graphicFrame>
          <p:nvGraphicFramePr>
            <p:cNvPr id="48" name="Object 6">
              <a:extLst>
                <a:ext uri="{FF2B5EF4-FFF2-40B4-BE49-F238E27FC236}">
                  <a16:creationId xmlns:a16="http://schemas.microsoft.com/office/drawing/2014/main" id="{36CE4052-78A1-4D74-BB9C-B635DC322284}"/>
                </a:ext>
              </a:extLst>
            </p:cNvPr>
            <p:cNvGraphicFramePr>
              <a:graphicFrameLocks noChangeAspect="1"/>
            </p:cNvGraphicFramePr>
            <p:nvPr>
              <p:extLst>
                <p:ext uri="{D42A27DB-BD31-4B8C-83A1-F6EECF244321}">
                  <p14:modId xmlns:p14="http://schemas.microsoft.com/office/powerpoint/2010/main" val="3933873937"/>
                </p:ext>
              </p:extLst>
            </p:nvPr>
          </p:nvGraphicFramePr>
          <p:xfrm>
            <a:off x="2999581" y="3397769"/>
            <a:ext cx="776288" cy="623888"/>
          </p:xfrm>
          <a:graphic>
            <a:graphicData uri="http://schemas.openxmlformats.org/presentationml/2006/ole">
              <mc:AlternateContent xmlns:mc="http://schemas.openxmlformats.org/markup-compatibility/2006">
                <mc:Choice xmlns:v="urn:schemas-microsoft-com:vml" Requires="v">
                  <p:oleObj name="Clip" r:id="rId3" imgW="1307263" imgH="1084139" progId="MS_ClipArt_Gallery.2">
                    <p:embed/>
                  </p:oleObj>
                </mc:Choice>
                <mc:Fallback>
                  <p:oleObj name="Clip" r:id="rId3" imgW="1307263" imgH="1084139" progId="MS_ClipArt_Gallery.2">
                    <p:embed/>
                    <p:pic>
                      <p:nvPicPr>
                        <p:cNvPr id="48" name="Object 6">
                          <a:extLst>
                            <a:ext uri="{FF2B5EF4-FFF2-40B4-BE49-F238E27FC236}">
                              <a16:creationId xmlns:a16="http://schemas.microsoft.com/office/drawing/2014/main" id="{36CE4052-78A1-4D74-BB9C-B635DC322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581" y="3397769"/>
                          <a:ext cx="776288"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9" name="Group 7">
              <a:extLst>
                <a:ext uri="{FF2B5EF4-FFF2-40B4-BE49-F238E27FC236}">
                  <a16:creationId xmlns:a16="http://schemas.microsoft.com/office/drawing/2014/main" id="{10F0F7EE-746C-4A8E-A42C-764A9867DC64}"/>
                </a:ext>
              </a:extLst>
            </p:cNvPr>
            <p:cNvGrpSpPr>
              <a:grpSpLocks/>
            </p:cNvGrpSpPr>
            <p:nvPr/>
          </p:nvGrpSpPr>
          <p:grpSpPr bwMode="auto">
            <a:xfrm>
              <a:off x="6609653" y="3419649"/>
              <a:ext cx="355600" cy="933450"/>
              <a:chOff x="4180" y="783"/>
              <a:chExt cx="150" cy="307"/>
            </a:xfrm>
          </p:grpSpPr>
          <p:sp>
            <p:nvSpPr>
              <p:cNvPr id="80" name="AutoShape 8">
                <a:extLst>
                  <a:ext uri="{FF2B5EF4-FFF2-40B4-BE49-F238E27FC236}">
                    <a16:creationId xmlns:a16="http://schemas.microsoft.com/office/drawing/2014/main" id="{342F8DCA-BF2C-4D8C-82DB-7217D2BA1F1B}"/>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1" name="Rectangle 9">
                <a:extLst>
                  <a:ext uri="{FF2B5EF4-FFF2-40B4-BE49-F238E27FC236}">
                    <a16:creationId xmlns:a16="http://schemas.microsoft.com/office/drawing/2014/main" id="{AE876C52-A1D0-49D2-9BC5-D9D858A7CA1A}"/>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2" name="Rectangle 10">
                <a:extLst>
                  <a:ext uri="{FF2B5EF4-FFF2-40B4-BE49-F238E27FC236}">
                    <a16:creationId xmlns:a16="http://schemas.microsoft.com/office/drawing/2014/main" id="{5134CC1C-3992-4225-A920-F668782886E6}"/>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3" name="AutoShape 11">
                <a:extLst>
                  <a:ext uri="{FF2B5EF4-FFF2-40B4-BE49-F238E27FC236}">
                    <a16:creationId xmlns:a16="http://schemas.microsoft.com/office/drawing/2014/main" id="{AFC3CCA1-6A88-4C9C-900D-CB9520B5325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4" name="Line 12">
                <a:extLst>
                  <a:ext uri="{FF2B5EF4-FFF2-40B4-BE49-F238E27FC236}">
                    <a16:creationId xmlns:a16="http://schemas.microsoft.com/office/drawing/2014/main" id="{24267728-547E-440B-BAE8-28D55FEB9CA7}"/>
                  </a:ext>
                </a:extLst>
              </p:cNvPr>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5" name="Line 13">
                <a:extLst>
                  <a:ext uri="{FF2B5EF4-FFF2-40B4-BE49-F238E27FC236}">
                    <a16:creationId xmlns:a16="http://schemas.microsoft.com/office/drawing/2014/main" id="{45C13EFD-708F-45B7-AE9F-1A2D506F8737}"/>
                  </a:ext>
                </a:extLst>
              </p:cNvPr>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6" name="Rectangle 14">
                <a:extLst>
                  <a:ext uri="{FF2B5EF4-FFF2-40B4-BE49-F238E27FC236}">
                    <a16:creationId xmlns:a16="http://schemas.microsoft.com/office/drawing/2014/main" id="{707E6CB9-6481-4216-AF33-0C421D2D0475}"/>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7" name="Rectangle 15">
                <a:extLst>
                  <a:ext uri="{FF2B5EF4-FFF2-40B4-BE49-F238E27FC236}">
                    <a16:creationId xmlns:a16="http://schemas.microsoft.com/office/drawing/2014/main" id="{D7F28CF4-0B71-4B05-983F-157BA260B1E7}"/>
                  </a:ext>
                </a:extLst>
              </p:cNvPr>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50" name="Line 16">
              <a:extLst>
                <a:ext uri="{FF2B5EF4-FFF2-40B4-BE49-F238E27FC236}">
                  <a16:creationId xmlns:a16="http://schemas.microsoft.com/office/drawing/2014/main" id="{A06E578E-D2A7-46D4-9C41-DD1160EEAABA}"/>
                </a:ext>
              </a:extLst>
            </p:cNvPr>
            <p:cNvSpPr>
              <a:spLocks noChangeShapeType="1"/>
            </p:cNvSpPr>
            <p:nvPr/>
          </p:nvSpPr>
          <p:spPr bwMode="auto">
            <a:xfrm>
              <a:off x="4116389" y="4177058"/>
              <a:ext cx="2209800" cy="9525"/>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1" name="Text Box 17">
              <a:extLst>
                <a:ext uri="{FF2B5EF4-FFF2-40B4-BE49-F238E27FC236}">
                  <a16:creationId xmlns:a16="http://schemas.microsoft.com/office/drawing/2014/main" id="{7BC6C83E-24FF-4A8C-B461-6AA737EAC0B2}"/>
                </a:ext>
              </a:extLst>
            </p:cNvPr>
            <p:cNvSpPr txBox="1">
              <a:spLocks noChangeArrowheads="1"/>
            </p:cNvSpPr>
            <p:nvPr/>
          </p:nvSpPr>
          <p:spPr bwMode="auto">
            <a:xfrm>
              <a:off x="4038601" y="3861146"/>
              <a:ext cx="240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Comic Sans MS" panose="030F0702030302020204" pitchFamily="66" charset="0"/>
                  <a:ea typeface="宋体" panose="02010600030101010101" pitchFamily="2" charset="-122"/>
                </a:rPr>
                <a:t>file transfer</a:t>
              </a:r>
              <a:endPar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nvGrpSpPr>
            <p:cNvPr id="52" name="Group 18">
              <a:extLst>
                <a:ext uri="{FF2B5EF4-FFF2-40B4-BE49-F238E27FC236}">
                  <a16:creationId xmlns:a16="http://schemas.microsoft.com/office/drawing/2014/main" id="{E7389651-36BB-4F5C-9B61-25ED0B2466E4}"/>
                </a:ext>
              </a:extLst>
            </p:cNvPr>
            <p:cNvGrpSpPr>
              <a:grpSpLocks/>
            </p:cNvGrpSpPr>
            <p:nvPr/>
          </p:nvGrpSpPr>
          <p:grpSpPr bwMode="auto">
            <a:xfrm>
              <a:off x="6291116" y="3853208"/>
              <a:ext cx="992182" cy="828675"/>
              <a:chOff x="3904" y="1386"/>
              <a:chExt cx="557" cy="522"/>
            </a:xfrm>
          </p:grpSpPr>
          <p:sp>
            <p:nvSpPr>
              <p:cNvPr id="78" name="Rectangle 19">
                <a:extLst>
                  <a:ext uri="{FF2B5EF4-FFF2-40B4-BE49-F238E27FC236}">
                    <a16:creationId xmlns:a16="http://schemas.microsoft.com/office/drawing/2014/main" id="{0B447689-716E-4D17-A518-A35618862586}"/>
                  </a:ext>
                </a:extLst>
              </p:cNvPr>
              <p:cNvSpPr>
                <a:spLocks noChangeArrowheads="1"/>
              </p:cNvSpPr>
              <p:nvPr/>
            </p:nvSpPr>
            <p:spPr bwMode="auto">
              <a:xfrm>
                <a:off x="3930" y="1386"/>
                <a:ext cx="505" cy="522"/>
              </a:xfrm>
              <a:prstGeom prst="rect">
                <a:avLst/>
              </a:prstGeom>
              <a:solidFill>
                <a:srgbClr val="FF0000"/>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9" name="Text Box 20">
                <a:extLst>
                  <a:ext uri="{FF2B5EF4-FFF2-40B4-BE49-F238E27FC236}">
                    <a16:creationId xmlns:a16="http://schemas.microsoft.com/office/drawing/2014/main" id="{93A06BE3-DE8A-475B-8C15-CAB6E579DCAC}"/>
                  </a:ext>
                </a:extLst>
              </p:cNvPr>
              <p:cNvSpPr txBox="1">
                <a:spLocks noChangeArrowheads="1"/>
              </p:cNvSpPr>
              <p:nvPr/>
            </p:nvSpPr>
            <p:spPr bwMode="auto">
              <a:xfrm>
                <a:off x="3904" y="1467"/>
                <a:ext cx="55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server</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grpSp>
        <p:grpSp>
          <p:nvGrpSpPr>
            <p:cNvPr id="53" name="Group 21">
              <a:extLst>
                <a:ext uri="{FF2B5EF4-FFF2-40B4-BE49-F238E27FC236}">
                  <a16:creationId xmlns:a16="http://schemas.microsoft.com/office/drawing/2014/main" id="{777AB89F-E98E-4064-8563-C6CA8EE67F7B}"/>
                </a:ext>
              </a:extLst>
            </p:cNvPr>
            <p:cNvGrpSpPr>
              <a:grpSpLocks/>
            </p:cNvGrpSpPr>
            <p:nvPr/>
          </p:nvGrpSpPr>
          <p:grpSpPr bwMode="auto">
            <a:xfrm>
              <a:off x="2184401" y="3843683"/>
              <a:ext cx="1989138" cy="858838"/>
              <a:chOff x="1543" y="1326"/>
              <a:chExt cx="1253" cy="541"/>
            </a:xfrm>
          </p:grpSpPr>
          <p:sp>
            <p:nvSpPr>
              <p:cNvPr id="74" name="Rectangle 22">
                <a:extLst>
                  <a:ext uri="{FF2B5EF4-FFF2-40B4-BE49-F238E27FC236}">
                    <a16:creationId xmlns:a16="http://schemas.microsoft.com/office/drawing/2014/main" id="{2BBA2128-DDC6-41AF-9F96-6900888343A4}"/>
                  </a:ext>
                </a:extLst>
              </p:cNvPr>
              <p:cNvSpPr>
                <a:spLocks noChangeArrowheads="1"/>
              </p:cNvSpPr>
              <p:nvPr/>
            </p:nvSpPr>
            <p:spPr bwMode="auto">
              <a:xfrm>
                <a:off x="2328" y="1326"/>
                <a:ext cx="444" cy="522"/>
              </a:xfrm>
              <a:prstGeom prst="rect">
                <a:avLst/>
              </a:prstGeom>
              <a:solidFill>
                <a:srgbClr val="FF0000"/>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5" name="Rectangle 23">
                <a:extLst>
                  <a:ext uri="{FF2B5EF4-FFF2-40B4-BE49-F238E27FC236}">
                    <a16:creationId xmlns:a16="http://schemas.microsoft.com/office/drawing/2014/main" id="{F743B4C3-802D-4ACE-8B43-4EB1D592B98B}"/>
                  </a:ext>
                </a:extLst>
              </p:cNvPr>
              <p:cNvSpPr>
                <a:spLocks noChangeArrowheads="1"/>
              </p:cNvSpPr>
              <p:nvPr/>
            </p:nvSpPr>
            <p:spPr bwMode="auto">
              <a:xfrm>
                <a:off x="1607" y="1332"/>
                <a:ext cx="703" cy="522"/>
              </a:xfrm>
              <a:prstGeom prst="rect">
                <a:avLst/>
              </a:prstGeom>
              <a:solidFill>
                <a:srgbClr val="33CCCC"/>
              </a:solidFill>
              <a:ln w="19050">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6" name="Text Box 24">
                <a:extLst>
                  <a:ext uri="{FF2B5EF4-FFF2-40B4-BE49-F238E27FC236}">
                    <a16:creationId xmlns:a16="http://schemas.microsoft.com/office/drawing/2014/main" id="{BDB988DD-8951-4D23-AC75-F72AB28A9874}"/>
                  </a:ext>
                </a:extLst>
              </p:cNvPr>
              <p:cNvSpPr txBox="1">
                <a:spLocks noChangeArrowheads="1"/>
              </p:cNvSpPr>
              <p:nvPr/>
            </p:nvSpPr>
            <p:spPr bwMode="auto">
              <a:xfrm>
                <a:off x="1543" y="1338"/>
                <a:ext cx="82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user</a:t>
                </a:r>
              </a:p>
              <a:p>
                <a:pPr marL="0" marR="0" lvl="0" indent="0" algn="ctr"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interface</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77" name="Text Box 25">
                <a:extLst>
                  <a:ext uri="{FF2B5EF4-FFF2-40B4-BE49-F238E27FC236}">
                    <a16:creationId xmlns:a16="http://schemas.microsoft.com/office/drawing/2014/main" id="{3C9801FD-3B05-4B4D-82F4-C44C45FDFF34}"/>
                  </a:ext>
                </a:extLst>
              </p:cNvPr>
              <p:cNvSpPr txBox="1">
                <a:spLocks noChangeArrowheads="1"/>
              </p:cNvSpPr>
              <p:nvPr/>
            </p:nvSpPr>
            <p:spPr bwMode="auto">
              <a:xfrm>
                <a:off x="2301" y="1403"/>
                <a:ext cx="4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FTP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client</a:t>
                </a:r>
                <a:endPar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grpSp>
          <p:nvGrpSpPr>
            <p:cNvPr id="54" name="Group 27">
              <a:extLst>
                <a:ext uri="{FF2B5EF4-FFF2-40B4-BE49-F238E27FC236}">
                  <a16:creationId xmlns:a16="http://schemas.microsoft.com/office/drawing/2014/main" id="{51D0E4CF-471E-43B0-9321-A57A5A2EC6D8}"/>
                </a:ext>
              </a:extLst>
            </p:cNvPr>
            <p:cNvGrpSpPr>
              <a:grpSpLocks/>
            </p:cNvGrpSpPr>
            <p:nvPr/>
          </p:nvGrpSpPr>
          <p:grpSpPr bwMode="auto">
            <a:xfrm>
              <a:off x="3127377" y="4989512"/>
              <a:ext cx="501650" cy="496888"/>
              <a:chOff x="4939" y="1431"/>
              <a:chExt cx="316" cy="313"/>
            </a:xfrm>
          </p:grpSpPr>
          <p:sp>
            <p:nvSpPr>
              <p:cNvPr id="69" name="Oval 28">
                <a:extLst>
                  <a:ext uri="{FF2B5EF4-FFF2-40B4-BE49-F238E27FC236}">
                    <a16:creationId xmlns:a16="http://schemas.microsoft.com/office/drawing/2014/main" id="{4CD160DC-4D64-413D-9324-665DD8899844}"/>
                  </a:ext>
                </a:extLst>
              </p:cNvPr>
              <p:cNvSpPr>
                <a:spLocks noChangeArrowheads="1"/>
              </p:cNvSpPr>
              <p:nvPr/>
            </p:nvSpPr>
            <p:spPr bwMode="auto">
              <a:xfrm>
                <a:off x="4941" y="1663"/>
                <a:ext cx="310" cy="81"/>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0" name="Rectangle 29">
                <a:extLst>
                  <a:ext uri="{FF2B5EF4-FFF2-40B4-BE49-F238E27FC236}">
                    <a16:creationId xmlns:a16="http://schemas.microsoft.com/office/drawing/2014/main" id="{E3BD3163-5B6A-4CD0-AEEA-21059A195791}"/>
                  </a:ext>
                </a:extLst>
              </p:cNvPr>
              <p:cNvSpPr>
                <a:spLocks noChangeArrowheads="1"/>
              </p:cNvSpPr>
              <p:nvPr/>
            </p:nvSpPr>
            <p:spPr bwMode="auto">
              <a:xfrm>
                <a:off x="4942" y="1490"/>
                <a:ext cx="313" cy="214"/>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71" name="Oval 30">
                <a:extLst>
                  <a:ext uri="{FF2B5EF4-FFF2-40B4-BE49-F238E27FC236}">
                    <a16:creationId xmlns:a16="http://schemas.microsoft.com/office/drawing/2014/main" id="{513E398C-AB2C-4DE0-AD9D-573A812CCA18}"/>
                  </a:ext>
                </a:extLst>
              </p:cNvPr>
              <p:cNvSpPr>
                <a:spLocks noChangeArrowheads="1"/>
              </p:cNvSpPr>
              <p:nvPr/>
            </p:nvSpPr>
            <p:spPr bwMode="auto">
              <a:xfrm>
                <a:off x="4939" y="1431"/>
                <a:ext cx="313" cy="95"/>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endParaRPr>
              </a:p>
            </p:txBody>
          </p:sp>
          <p:sp>
            <p:nvSpPr>
              <p:cNvPr id="72" name="Line 31">
                <a:extLst>
                  <a:ext uri="{FF2B5EF4-FFF2-40B4-BE49-F238E27FC236}">
                    <a16:creationId xmlns:a16="http://schemas.microsoft.com/office/drawing/2014/main" id="{B713CAF3-602D-4B15-B5A8-16965AD844EA}"/>
                  </a:ext>
                </a:extLst>
              </p:cNvPr>
              <p:cNvSpPr>
                <a:spLocks noChangeShapeType="1"/>
              </p:cNvSpPr>
              <p:nvPr/>
            </p:nvSpPr>
            <p:spPr bwMode="auto">
              <a:xfrm>
                <a:off x="5251" y="1479"/>
                <a:ext cx="1" cy="2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3" name="Line 32">
                <a:extLst>
                  <a:ext uri="{FF2B5EF4-FFF2-40B4-BE49-F238E27FC236}">
                    <a16:creationId xmlns:a16="http://schemas.microsoft.com/office/drawing/2014/main" id="{454A8824-BF53-4F70-82E8-43538D0DA2FF}"/>
                  </a:ext>
                </a:extLst>
              </p:cNvPr>
              <p:cNvSpPr>
                <a:spLocks noChangeShapeType="1"/>
              </p:cNvSpPr>
              <p:nvPr/>
            </p:nvSpPr>
            <p:spPr bwMode="auto">
              <a:xfrm flipH="1">
                <a:off x="4939" y="1483"/>
                <a:ext cx="1" cy="2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
          <p:nvSpPr>
            <p:cNvPr id="55" name="Text Box 33">
              <a:extLst>
                <a:ext uri="{FF2B5EF4-FFF2-40B4-BE49-F238E27FC236}">
                  <a16:creationId xmlns:a16="http://schemas.microsoft.com/office/drawing/2014/main" id="{3E388817-AD50-4287-926F-67024F5DADB8}"/>
                </a:ext>
              </a:extLst>
            </p:cNvPr>
            <p:cNvSpPr txBox="1">
              <a:spLocks noChangeArrowheads="1"/>
            </p:cNvSpPr>
            <p:nvPr/>
          </p:nvSpPr>
          <p:spPr bwMode="auto">
            <a:xfrm>
              <a:off x="3649941" y="5199754"/>
              <a:ext cx="1598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local file</a:t>
              </a:r>
            </a:p>
            <a:p>
              <a:pPr marL="0" marR="0" lvl="0" indent="0" defTabSz="914400" eaLnBrk="1" fontAlgn="auto" latinLnBrk="0" hangingPunct="1">
                <a:lnSpc>
                  <a:spcPct val="9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system</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56" name="Line 34">
              <a:extLst>
                <a:ext uri="{FF2B5EF4-FFF2-40B4-BE49-F238E27FC236}">
                  <a16:creationId xmlns:a16="http://schemas.microsoft.com/office/drawing/2014/main" id="{F09D6992-4A65-404D-A2E4-D22FA745B4C5}"/>
                </a:ext>
              </a:extLst>
            </p:cNvPr>
            <p:cNvSpPr>
              <a:spLocks noChangeShapeType="1"/>
            </p:cNvSpPr>
            <p:nvPr/>
          </p:nvSpPr>
          <p:spPr bwMode="auto">
            <a:xfrm>
              <a:off x="2982915" y="4681882"/>
              <a:ext cx="323850" cy="43815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7" name="Line 35">
              <a:extLst>
                <a:ext uri="{FF2B5EF4-FFF2-40B4-BE49-F238E27FC236}">
                  <a16:creationId xmlns:a16="http://schemas.microsoft.com/office/drawing/2014/main" id="{96C0D058-673C-4A8B-9992-26879DC05216}"/>
                </a:ext>
              </a:extLst>
            </p:cNvPr>
            <p:cNvSpPr>
              <a:spLocks noChangeShapeType="1"/>
            </p:cNvSpPr>
            <p:nvPr/>
          </p:nvSpPr>
          <p:spPr bwMode="auto">
            <a:xfrm flipH="1">
              <a:off x="3478214" y="4672358"/>
              <a:ext cx="333375" cy="43815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58" name="Group 36">
              <a:extLst>
                <a:ext uri="{FF2B5EF4-FFF2-40B4-BE49-F238E27FC236}">
                  <a16:creationId xmlns:a16="http://schemas.microsoft.com/office/drawing/2014/main" id="{F1764016-2C8E-4D61-A444-A249779A026A}"/>
                </a:ext>
              </a:extLst>
            </p:cNvPr>
            <p:cNvGrpSpPr>
              <a:grpSpLocks/>
            </p:cNvGrpSpPr>
            <p:nvPr/>
          </p:nvGrpSpPr>
          <p:grpSpPr bwMode="auto">
            <a:xfrm>
              <a:off x="6423027" y="4989512"/>
              <a:ext cx="501650" cy="496888"/>
              <a:chOff x="4939" y="1431"/>
              <a:chExt cx="316" cy="313"/>
            </a:xfrm>
          </p:grpSpPr>
          <p:sp>
            <p:nvSpPr>
              <p:cNvPr id="64" name="Oval 37">
                <a:extLst>
                  <a:ext uri="{FF2B5EF4-FFF2-40B4-BE49-F238E27FC236}">
                    <a16:creationId xmlns:a16="http://schemas.microsoft.com/office/drawing/2014/main" id="{648BB3A6-71AF-42EF-999A-9A3EB37AFBDF}"/>
                  </a:ext>
                </a:extLst>
              </p:cNvPr>
              <p:cNvSpPr>
                <a:spLocks noChangeArrowheads="1"/>
              </p:cNvSpPr>
              <p:nvPr/>
            </p:nvSpPr>
            <p:spPr bwMode="auto">
              <a:xfrm>
                <a:off x="4941" y="1663"/>
                <a:ext cx="310" cy="81"/>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65" name="Rectangle 38">
                <a:extLst>
                  <a:ext uri="{FF2B5EF4-FFF2-40B4-BE49-F238E27FC236}">
                    <a16:creationId xmlns:a16="http://schemas.microsoft.com/office/drawing/2014/main" id="{331893B1-37ED-4CF6-B2EE-3F87428F39F3}"/>
                  </a:ext>
                </a:extLst>
              </p:cNvPr>
              <p:cNvSpPr>
                <a:spLocks noChangeArrowheads="1"/>
              </p:cNvSpPr>
              <p:nvPr/>
            </p:nvSpPr>
            <p:spPr bwMode="auto">
              <a:xfrm>
                <a:off x="4942" y="1490"/>
                <a:ext cx="313" cy="214"/>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66" name="Oval 39">
                <a:extLst>
                  <a:ext uri="{FF2B5EF4-FFF2-40B4-BE49-F238E27FC236}">
                    <a16:creationId xmlns:a16="http://schemas.microsoft.com/office/drawing/2014/main" id="{479910C4-6920-4A74-93EC-3EE5B66B498A}"/>
                  </a:ext>
                </a:extLst>
              </p:cNvPr>
              <p:cNvSpPr>
                <a:spLocks noChangeArrowheads="1"/>
              </p:cNvSpPr>
              <p:nvPr/>
            </p:nvSpPr>
            <p:spPr bwMode="auto">
              <a:xfrm>
                <a:off x="4939" y="1431"/>
                <a:ext cx="313" cy="95"/>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67" name="Line 40">
                <a:extLst>
                  <a:ext uri="{FF2B5EF4-FFF2-40B4-BE49-F238E27FC236}">
                    <a16:creationId xmlns:a16="http://schemas.microsoft.com/office/drawing/2014/main" id="{46B8CB85-F3FD-4246-B213-3806D3C332DD}"/>
                  </a:ext>
                </a:extLst>
              </p:cNvPr>
              <p:cNvSpPr>
                <a:spLocks noChangeShapeType="1"/>
              </p:cNvSpPr>
              <p:nvPr/>
            </p:nvSpPr>
            <p:spPr bwMode="auto">
              <a:xfrm>
                <a:off x="5251" y="1479"/>
                <a:ext cx="1" cy="2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8" name="Line 41">
                <a:extLst>
                  <a:ext uri="{FF2B5EF4-FFF2-40B4-BE49-F238E27FC236}">
                    <a16:creationId xmlns:a16="http://schemas.microsoft.com/office/drawing/2014/main" id="{A0A901BE-AE3D-4373-BC89-F11DA2591C97}"/>
                  </a:ext>
                </a:extLst>
              </p:cNvPr>
              <p:cNvSpPr>
                <a:spLocks noChangeShapeType="1"/>
              </p:cNvSpPr>
              <p:nvPr/>
            </p:nvSpPr>
            <p:spPr bwMode="auto">
              <a:xfrm flipH="1">
                <a:off x="4939" y="1483"/>
                <a:ext cx="1" cy="2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
          <p:nvSpPr>
            <p:cNvPr id="59" name="Text Box 42">
              <a:extLst>
                <a:ext uri="{FF2B5EF4-FFF2-40B4-BE49-F238E27FC236}">
                  <a16:creationId xmlns:a16="http://schemas.microsoft.com/office/drawing/2014/main" id="{38F65451-1E75-4BB3-A055-0CC5EEF6EFF9}"/>
                </a:ext>
              </a:extLst>
            </p:cNvPr>
            <p:cNvSpPr txBox="1">
              <a:spLocks noChangeArrowheads="1"/>
            </p:cNvSpPr>
            <p:nvPr/>
          </p:nvSpPr>
          <p:spPr bwMode="auto">
            <a:xfrm>
              <a:off x="7031039" y="5034755"/>
              <a:ext cx="145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remote file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system</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60" name="Line 43">
              <a:extLst>
                <a:ext uri="{FF2B5EF4-FFF2-40B4-BE49-F238E27FC236}">
                  <a16:creationId xmlns:a16="http://schemas.microsoft.com/office/drawing/2014/main" id="{5B9CDB8E-F67E-487B-9808-526E4CF688AC}"/>
                </a:ext>
              </a:extLst>
            </p:cNvPr>
            <p:cNvSpPr>
              <a:spLocks noChangeShapeType="1"/>
            </p:cNvSpPr>
            <p:nvPr/>
          </p:nvSpPr>
          <p:spPr bwMode="auto">
            <a:xfrm>
              <a:off x="6678614" y="4681883"/>
              <a:ext cx="0" cy="428625"/>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pic>
          <p:nvPicPr>
            <p:cNvPr id="61" name="Picture 44" descr="Alice">
              <a:extLst>
                <a:ext uri="{FF2B5EF4-FFF2-40B4-BE49-F238E27FC236}">
                  <a16:creationId xmlns:a16="http://schemas.microsoft.com/office/drawing/2014/main" id="{7E4490A3-48CA-4E4D-B112-4DB82622F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9" y="3900833"/>
              <a:ext cx="5619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45">
              <a:extLst>
                <a:ext uri="{FF2B5EF4-FFF2-40B4-BE49-F238E27FC236}">
                  <a16:creationId xmlns:a16="http://schemas.microsoft.com/office/drawing/2014/main" id="{EC1423FC-BAE8-4BB9-8545-71B9D8BCA036}"/>
                </a:ext>
              </a:extLst>
            </p:cNvPr>
            <p:cNvSpPr txBox="1">
              <a:spLocks noChangeArrowheads="1"/>
            </p:cNvSpPr>
            <p:nvPr/>
          </p:nvSpPr>
          <p:spPr bwMode="auto">
            <a:xfrm>
              <a:off x="958851" y="4577108"/>
              <a:ext cx="971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user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at host</a:t>
              </a:r>
              <a:endPar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63" name="Line 46">
              <a:extLst>
                <a:ext uri="{FF2B5EF4-FFF2-40B4-BE49-F238E27FC236}">
                  <a16:creationId xmlns:a16="http://schemas.microsoft.com/office/drawing/2014/main" id="{A8558584-29AB-4EF7-8C61-E9C83EBDBF5C}"/>
                </a:ext>
              </a:extLst>
            </p:cNvPr>
            <p:cNvSpPr>
              <a:spLocks noChangeShapeType="1"/>
            </p:cNvSpPr>
            <p:nvPr/>
          </p:nvSpPr>
          <p:spPr bwMode="auto">
            <a:xfrm>
              <a:off x="1704976" y="4283421"/>
              <a:ext cx="581025"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000000"/>
                </a:solidFill>
                <a:effectLst/>
                <a:uLnTx/>
                <a:uFillTx/>
                <a:latin typeface="Tahoma" panose="020B0604030504040204" pitchFamily="34" charset="0"/>
              </a:endParaRPr>
            </a:p>
          </p:txBody>
        </p:sp>
      </p:grpSp>
    </p:spTree>
    <p:extLst>
      <p:ext uri="{BB962C8B-B14F-4D97-AF65-F5344CB8AC3E}">
        <p14:creationId xmlns:p14="http://schemas.microsoft.com/office/powerpoint/2010/main" val="3863512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dirty="0">
                <a:latin typeface="+mn-ea"/>
                <a:ea typeface="+mn-ea"/>
                <a:cs typeface="+mn-ea"/>
                <a:sym typeface="+mn-lt"/>
              </a:rPr>
              <a:t>文件传输服务</a:t>
            </a:r>
            <a:endParaRPr lang="zh-CN" altLang="en-US" b="1" dirty="0">
              <a:latin typeface="+mn-ea"/>
              <a:ea typeface="+mn-ea"/>
              <a:cs typeface="+mn-ea"/>
              <a:sym typeface="+mn-lt"/>
            </a:endParaRPr>
          </a:p>
        </p:txBody>
      </p:sp>
      <p:sp>
        <p:nvSpPr>
          <p:cNvPr id="2" name="内容占位符 1">
            <a:extLst>
              <a:ext uri="{FF2B5EF4-FFF2-40B4-BE49-F238E27FC236}">
                <a16:creationId xmlns:a16="http://schemas.microsoft.com/office/drawing/2014/main" id="{F133DF89-44D1-4C22-85A2-11557B36778B}"/>
              </a:ext>
            </a:extLst>
          </p:cNvPr>
          <p:cNvSpPr>
            <a:spLocks noGrp="1"/>
          </p:cNvSpPr>
          <p:nvPr>
            <p:ph idx="1"/>
          </p:nvPr>
        </p:nvSpPr>
        <p:spPr/>
        <p:txBody>
          <a:bodyPr/>
          <a:lstStyle/>
          <a:p>
            <a:endParaRPr lang="zh-CN" altLang="en-US">
              <a:latin typeface="+mn-ea"/>
              <a:ea typeface="+mn-ea"/>
            </a:endParaRPr>
          </a:p>
        </p:txBody>
      </p:sp>
      <p:sp>
        <p:nvSpPr>
          <p:cNvPr id="88" name="Rectangle 5">
            <a:extLst>
              <a:ext uri="{FF2B5EF4-FFF2-40B4-BE49-F238E27FC236}">
                <a16:creationId xmlns:a16="http://schemas.microsoft.com/office/drawing/2014/main" id="{D484ABF6-2F97-448E-84FE-AE4384E9DBA0}"/>
              </a:ext>
            </a:extLst>
          </p:cNvPr>
          <p:cNvSpPr>
            <a:spLocks noChangeArrowheads="1"/>
          </p:cNvSpPr>
          <p:nvPr/>
        </p:nvSpPr>
        <p:spPr bwMode="auto">
          <a:xfrm>
            <a:off x="1847850" y="3441700"/>
            <a:ext cx="1574405" cy="462307"/>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mn-ea"/>
                <a:ea typeface="+mn-ea"/>
              </a:rPr>
              <a:t>Server PI</a:t>
            </a:r>
          </a:p>
        </p:txBody>
      </p:sp>
      <p:sp>
        <p:nvSpPr>
          <p:cNvPr id="89" name="Rectangle 6">
            <a:extLst>
              <a:ext uri="{FF2B5EF4-FFF2-40B4-BE49-F238E27FC236}">
                <a16:creationId xmlns:a16="http://schemas.microsoft.com/office/drawing/2014/main" id="{91AFE946-4A2B-44A3-AEAF-67F77DB5EB7F}"/>
              </a:ext>
            </a:extLst>
          </p:cNvPr>
          <p:cNvSpPr>
            <a:spLocks noChangeArrowheads="1"/>
          </p:cNvSpPr>
          <p:nvPr/>
        </p:nvSpPr>
        <p:spPr bwMode="auto">
          <a:xfrm>
            <a:off x="171450" y="4483100"/>
            <a:ext cx="1301638" cy="831639"/>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mn-ea"/>
                <a:ea typeface="+mn-ea"/>
              </a:rPr>
              <a:t>File</a:t>
            </a:r>
          </a:p>
          <a:p>
            <a:pPr>
              <a:defRPr/>
            </a:pPr>
            <a:r>
              <a:rPr lang="en-US" altLang="zh-CN" sz="2400" b="1">
                <a:solidFill>
                  <a:srgbClr val="000000"/>
                </a:solidFill>
                <a:effectLst>
                  <a:outerShdw blurRad="38100" dist="38100" dir="2700000" algn="tl">
                    <a:srgbClr val="FFFFFF"/>
                  </a:outerShdw>
                </a:effectLst>
                <a:latin typeface="+mn-ea"/>
                <a:ea typeface="+mn-ea"/>
              </a:rPr>
              <a:t>System</a:t>
            </a:r>
          </a:p>
        </p:txBody>
      </p:sp>
      <p:sp>
        <p:nvSpPr>
          <p:cNvPr id="90" name="Rectangle 7">
            <a:extLst>
              <a:ext uri="{FF2B5EF4-FFF2-40B4-BE49-F238E27FC236}">
                <a16:creationId xmlns:a16="http://schemas.microsoft.com/office/drawing/2014/main" id="{12F39064-E96D-47F3-94B0-B58E0FE24719}"/>
              </a:ext>
            </a:extLst>
          </p:cNvPr>
          <p:cNvSpPr>
            <a:spLocks noChangeArrowheads="1"/>
          </p:cNvSpPr>
          <p:nvPr/>
        </p:nvSpPr>
        <p:spPr bwMode="auto">
          <a:xfrm>
            <a:off x="4972050" y="2197100"/>
            <a:ext cx="2364815"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mn-ea"/>
                <a:ea typeface="+mn-ea"/>
              </a:rPr>
              <a:t>User Interface</a:t>
            </a:r>
          </a:p>
        </p:txBody>
      </p:sp>
      <p:sp>
        <p:nvSpPr>
          <p:cNvPr id="91" name="Rectangle 8">
            <a:extLst>
              <a:ext uri="{FF2B5EF4-FFF2-40B4-BE49-F238E27FC236}">
                <a16:creationId xmlns:a16="http://schemas.microsoft.com/office/drawing/2014/main" id="{E3A99BAF-4C93-4998-8B49-0191195220FD}"/>
              </a:ext>
            </a:extLst>
          </p:cNvPr>
          <p:cNvSpPr>
            <a:spLocks noChangeArrowheads="1"/>
          </p:cNvSpPr>
          <p:nvPr/>
        </p:nvSpPr>
        <p:spPr bwMode="auto">
          <a:xfrm>
            <a:off x="5276850" y="3441700"/>
            <a:ext cx="1282402"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mn-ea"/>
                <a:ea typeface="+mn-ea"/>
              </a:rPr>
              <a:t>User PI</a:t>
            </a:r>
          </a:p>
        </p:txBody>
      </p:sp>
      <p:sp>
        <p:nvSpPr>
          <p:cNvPr id="92" name="Rectangle 9">
            <a:extLst>
              <a:ext uri="{FF2B5EF4-FFF2-40B4-BE49-F238E27FC236}">
                <a16:creationId xmlns:a16="http://schemas.microsoft.com/office/drawing/2014/main" id="{BD900DEB-E97B-4618-9259-0D671BE16A19}"/>
              </a:ext>
            </a:extLst>
          </p:cNvPr>
          <p:cNvSpPr>
            <a:spLocks noChangeArrowheads="1"/>
          </p:cNvSpPr>
          <p:nvPr/>
        </p:nvSpPr>
        <p:spPr bwMode="auto">
          <a:xfrm>
            <a:off x="8001000" y="2207591"/>
            <a:ext cx="880049"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mn-ea"/>
                <a:ea typeface="+mn-ea"/>
              </a:rPr>
              <a:t>User</a:t>
            </a:r>
          </a:p>
        </p:txBody>
      </p:sp>
      <p:sp>
        <p:nvSpPr>
          <p:cNvPr id="93" name="Rectangle 10">
            <a:extLst>
              <a:ext uri="{FF2B5EF4-FFF2-40B4-BE49-F238E27FC236}">
                <a16:creationId xmlns:a16="http://schemas.microsoft.com/office/drawing/2014/main" id="{82EDD3C7-79C8-4BC9-8B7B-0439B3506FFB}"/>
              </a:ext>
            </a:extLst>
          </p:cNvPr>
          <p:cNvSpPr>
            <a:spLocks noChangeArrowheads="1"/>
          </p:cNvSpPr>
          <p:nvPr/>
        </p:nvSpPr>
        <p:spPr bwMode="auto">
          <a:xfrm>
            <a:off x="5200650" y="4711700"/>
            <a:ext cx="1614224" cy="462307"/>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dirty="0">
                <a:solidFill>
                  <a:srgbClr val="000000"/>
                </a:solidFill>
                <a:effectLst>
                  <a:outerShdw blurRad="38100" dist="38100" dir="2700000" algn="tl">
                    <a:srgbClr val="FFFFFF"/>
                  </a:outerShdw>
                </a:effectLst>
                <a:latin typeface="+mn-ea"/>
                <a:ea typeface="+mn-ea"/>
              </a:rPr>
              <a:t>User DTP</a:t>
            </a:r>
          </a:p>
        </p:txBody>
      </p:sp>
      <p:sp>
        <p:nvSpPr>
          <p:cNvPr id="94" name="Rectangle 11">
            <a:extLst>
              <a:ext uri="{FF2B5EF4-FFF2-40B4-BE49-F238E27FC236}">
                <a16:creationId xmlns:a16="http://schemas.microsoft.com/office/drawing/2014/main" id="{FBE46372-F8FE-4FE6-9936-ECCA1E10AE3D}"/>
              </a:ext>
            </a:extLst>
          </p:cNvPr>
          <p:cNvSpPr>
            <a:spLocks noChangeArrowheads="1"/>
          </p:cNvSpPr>
          <p:nvPr/>
        </p:nvSpPr>
        <p:spPr bwMode="auto">
          <a:xfrm>
            <a:off x="1695450" y="4711700"/>
            <a:ext cx="1920398" cy="462307"/>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mn-ea"/>
                <a:ea typeface="+mn-ea"/>
              </a:rPr>
              <a:t>Server DTP</a:t>
            </a:r>
          </a:p>
        </p:txBody>
      </p:sp>
      <p:sp>
        <p:nvSpPr>
          <p:cNvPr id="95" name="Rectangle 12">
            <a:extLst>
              <a:ext uri="{FF2B5EF4-FFF2-40B4-BE49-F238E27FC236}">
                <a16:creationId xmlns:a16="http://schemas.microsoft.com/office/drawing/2014/main" id="{D4083EF3-DD06-4113-861C-A6DFD8842C05}"/>
              </a:ext>
            </a:extLst>
          </p:cNvPr>
          <p:cNvSpPr>
            <a:spLocks noChangeArrowheads="1"/>
          </p:cNvSpPr>
          <p:nvPr/>
        </p:nvSpPr>
        <p:spPr bwMode="auto">
          <a:xfrm>
            <a:off x="7639050" y="4483100"/>
            <a:ext cx="1301638" cy="831639"/>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a:defRPr/>
            </a:pPr>
            <a:r>
              <a:rPr lang="en-US" altLang="zh-CN" sz="2400" b="1">
                <a:solidFill>
                  <a:srgbClr val="000000"/>
                </a:solidFill>
                <a:effectLst>
                  <a:outerShdw blurRad="38100" dist="38100" dir="2700000" algn="tl">
                    <a:srgbClr val="FFFFFF"/>
                  </a:outerShdw>
                </a:effectLst>
                <a:latin typeface="+mn-ea"/>
                <a:ea typeface="+mn-ea"/>
              </a:rPr>
              <a:t>File</a:t>
            </a:r>
          </a:p>
          <a:p>
            <a:pPr>
              <a:defRPr/>
            </a:pPr>
            <a:r>
              <a:rPr lang="en-US" altLang="zh-CN" sz="2400" b="1">
                <a:solidFill>
                  <a:srgbClr val="000000"/>
                </a:solidFill>
                <a:effectLst>
                  <a:outerShdw blurRad="38100" dist="38100" dir="2700000" algn="tl">
                    <a:srgbClr val="FFFFFF"/>
                  </a:outerShdw>
                </a:effectLst>
                <a:latin typeface="+mn-ea"/>
                <a:ea typeface="+mn-ea"/>
              </a:rPr>
              <a:t>System</a:t>
            </a:r>
          </a:p>
        </p:txBody>
      </p:sp>
      <p:sp>
        <p:nvSpPr>
          <p:cNvPr id="96" name="Rectangle 13">
            <a:extLst>
              <a:ext uri="{FF2B5EF4-FFF2-40B4-BE49-F238E27FC236}">
                <a16:creationId xmlns:a16="http://schemas.microsoft.com/office/drawing/2014/main" id="{D6C12A8F-02F9-45B5-9E05-B89D1C28CB44}"/>
              </a:ext>
            </a:extLst>
          </p:cNvPr>
          <p:cNvSpPr>
            <a:spLocks noChangeArrowheads="1"/>
          </p:cNvSpPr>
          <p:nvPr/>
        </p:nvSpPr>
        <p:spPr bwMode="auto">
          <a:xfrm>
            <a:off x="1584325" y="3213100"/>
            <a:ext cx="2073275" cy="23495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97" name="Rectangle 14">
            <a:extLst>
              <a:ext uri="{FF2B5EF4-FFF2-40B4-BE49-F238E27FC236}">
                <a16:creationId xmlns:a16="http://schemas.microsoft.com/office/drawing/2014/main" id="{5E439185-C665-46A0-BAB2-A3BB726C4476}"/>
              </a:ext>
            </a:extLst>
          </p:cNvPr>
          <p:cNvSpPr>
            <a:spLocks noChangeArrowheads="1"/>
          </p:cNvSpPr>
          <p:nvPr/>
        </p:nvSpPr>
        <p:spPr bwMode="auto">
          <a:xfrm>
            <a:off x="4876800" y="1689100"/>
            <a:ext cx="2438400" cy="39497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98" name="Line 15">
            <a:extLst>
              <a:ext uri="{FF2B5EF4-FFF2-40B4-BE49-F238E27FC236}">
                <a16:creationId xmlns:a16="http://schemas.microsoft.com/office/drawing/2014/main" id="{5A45A444-96D4-436D-84E0-FFCDE3CD1FA5}"/>
              </a:ext>
            </a:extLst>
          </p:cNvPr>
          <p:cNvSpPr>
            <a:spLocks noChangeShapeType="1"/>
          </p:cNvSpPr>
          <p:nvPr/>
        </p:nvSpPr>
        <p:spPr bwMode="auto">
          <a:xfrm>
            <a:off x="5867400" y="2590800"/>
            <a:ext cx="0" cy="8382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99" name="Line 16">
            <a:extLst>
              <a:ext uri="{FF2B5EF4-FFF2-40B4-BE49-F238E27FC236}">
                <a16:creationId xmlns:a16="http://schemas.microsoft.com/office/drawing/2014/main" id="{842ECB4E-ADF1-4D49-801A-EB485F1DBF90}"/>
              </a:ext>
            </a:extLst>
          </p:cNvPr>
          <p:cNvSpPr>
            <a:spLocks noChangeShapeType="1"/>
          </p:cNvSpPr>
          <p:nvPr/>
        </p:nvSpPr>
        <p:spPr bwMode="auto">
          <a:xfrm>
            <a:off x="5867400" y="3962400"/>
            <a:ext cx="0" cy="6858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0" name="Line 17">
            <a:extLst>
              <a:ext uri="{FF2B5EF4-FFF2-40B4-BE49-F238E27FC236}">
                <a16:creationId xmlns:a16="http://schemas.microsoft.com/office/drawing/2014/main" id="{0ED8F0FC-436B-4EFD-914A-0BD694D4E619}"/>
              </a:ext>
            </a:extLst>
          </p:cNvPr>
          <p:cNvSpPr>
            <a:spLocks noChangeShapeType="1"/>
          </p:cNvSpPr>
          <p:nvPr/>
        </p:nvSpPr>
        <p:spPr bwMode="auto">
          <a:xfrm>
            <a:off x="2514600" y="3962400"/>
            <a:ext cx="0" cy="68580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1" name="Line 18">
            <a:extLst>
              <a:ext uri="{FF2B5EF4-FFF2-40B4-BE49-F238E27FC236}">
                <a16:creationId xmlns:a16="http://schemas.microsoft.com/office/drawing/2014/main" id="{A778441F-3B77-4483-A569-B42DE4BD6862}"/>
              </a:ext>
            </a:extLst>
          </p:cNvPr>
          <p:cNvSpPr>
            <a:spLocks noChangeShapeType="1"/>
          </p:cNvSpPr>
          <p:nvPr/>
        </p:nvSpPr>
        <p:spPr bwMode="auto">
          <a:xfrm>
            <a:off x="7358063" y="2438400"/>
            <a:ext cx="642937"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2" name="Line 19">
            <a:extLst>
              <a:ext uri="{FF2B5EF4-FFF2-40B4-BE49-F238E27FC236}">
                <a16:creationId xmlns:a16="http://schemas.microsoft.com/office/drawing/2014/main" id="{697E1DAA-022E-4386-BBFC-003F6121BBE6}"/>
              </a:ext>
            </a:extLst>
          </p:cNvPr>
          <p:cNvSpPr>
            <a:spLocks noChangeShapeType="1"/>
          </p:cNvSpPr>
          <p:nvPr/>
        </p:nvSpPr>
        <p:spPr bwMode="auto">
          <a:xfrm>
            <a:off x="6781800" y="4953000"/>
            <a:ext cx="838200"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3" name="Line 20">
            <a:extLst>
              <a:ext uri="{FF2B5EF4-FFF2-40B4-BE49-F238E27FC236}">
                <a16:creationId xmlns:a16="http://schemas.microsoft.com/office/drawing/2014/main" id="{71CFF99A-C915-4A59-904F-22A804AE0EF5}"/>
              </a:ext>
            </a:extLst>
          </p:cNvPr>
          <p:cNvSpPr>
            <a:spLocks noChangeShapeType="1"/>
          </p:cNvSpPr>
          <p:nvPr/>
        </p:nvSpPr>
        <p:spPr bwMode="auto">
          <a:xfrm>
            <a:off x="1295400" y="4953000"/>
            <a:ext cx="381000"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4" name="Line 21">
            <a:extLst>
              <a:ext uri="{FF2B5EF4-FFF2-40B4-BE49-F238E27FC236}">
                <a16:creationId xmlns:a16="http://schemas.microsoft.com/office/drawing/2014/main" id="{B2C82D54-A615-4D69-8A84-AA750D956D3A}"/>
              </a:ext>
            </a:extLst>
          </p:cNvPr>
          <p:cNvSpPr>
            <a:spLocks noChangeShapeType="1"/>
          </p:cNvSpPr>
          <p:nvPr/>
        </p:nvSpPr>
        <p:spPr bwMode="auto">
          <a:xfrm>
            <a:off x="3352800" y="3657600"/>
            <a:ext cx="1905000" cy="0"/>
          </a:xfrm>
          <a:prstGeom prst="line">
            <a:avLst/>
          </a:prstGeom>
          <a:noFill/>
          <a:ln w="57150">
            <a:solidFill>
              <a:srgbClr val="33339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5" name="Line 22">
            <a:extLst>
              <a:ext uri="{FF2B5EF4-FFF2-40B4-BE49-F238E27FC236}">
                <a16:creationId xmlns:a16="http://schemas.microsoft.com/office/drawing/2014/main" id="{1487D982-ED0A-4C90-BC0F-4D86069BD79C}"/>
              </a:ext>
            </a:extLst>
          </p:cNvPr>
          <p:cNvSpPr>
            <a:spLocks noChangeShapeType="1"/>
          </p:cNvSpPr>
          <p:nvPr/>
        </p:nvSpPr>
        <p:spPr bwMode="auto">
          <a:xfrm>
            <a:off x="3429000" y="4953000"/>
            <a:ext cx="1752600" cy="0"/>
          </a:xfrm>
          <a:prstGeom prst="line">
            <a:avLst/>
          </a:prstGeom>
          <a:noFill/>
          <a:ln w="57150">
            <a:solidFill>
              <a:srgbClr val="33339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noProof="0">
              <a:ln>
                <a:noFill/>
              </a:ln>
              <a:solidFill>
                <a:srgbClr val="000000"/>
              </a:solidFill>
              <a:effectLst/>
              <a:uLnTx/>
              <a:uFillTx/>
              <a:latin typeface="+mn-ea"/>
              <a:ea typeface="+mn-ea"/>
            </a:endParaRPr>
          </a:p>
        </p:txBody>
      </p:sp>
      <p:sp>
        <p:nvSpPr>
          <p:cNvPr id="106" name="Rectangle 23">
            <a:extLst>
              <a:ext uri="{FF2B5EF4-FFF2-40B4-BE49-F238E27FC236}">
                <a16:creationId xmlns:a16="http://schemas.microsoft.com/office/drawing/2014/main" id="{1DCC86CA-0FD0-4968-B18B-DCDAFDD3255A}"/>
              </a:ext>
            </a:extLst>
          </p:cNvPr>
          <p:cNvSpPr>
            <a:spLocks noChangeArrowheads="1"/>
          </p:cNvSpPr>
          <p:nvPr/>
        </p:nvSpPr>
        <p:spPr bwMode="auto">
          <a:xfrm>
            <a:off x="3946525" y="4479925"/>
            <a:ext cx="913712" cy="462307"/>
          </a:xfrm>
          <a:prstGeom prst="rect">
            <a:avLst/>
          </a:prstGeom>
          <a:noFill/>
          <a:ln w="9525">
            <a:noFill/>
            <a:miter lim="800000"/>
            <a:headEnd/>
            <a:tailEnd/>
          </a:ln>
          <a:effectLst/>
        </p:spPr>
        <p:txBody>
          <a:bodyPr wrap="none" lIns="92075" tIns="46038" rIns="92075" bIns="46038">
            <a:spAutoFit/>
          </a:bodyPr>
          <a:lstStyle/>
          <a:p>
            <a:pPr>
              <a:defRPr/>
            </a:pPr>
            <a:r>
              <a:rPr lang="en-US" altLang="zh-CN" sz="2400" b="1">
                <a:solidFill>
                  <a:srgbClr val="333399"/>
                </a:solidFill>
                <a:effectLst>
                  <a:outerShdw blurRad="38100" dist="38100" dir="2700000" algn="tl">
                    <a:srgbClr val="C0C0C0"/>
                  </a:outerShdw>
                </a:effectLst>
                <a:latin typeface="+mn-ea"/>
                <a:ea typeface="+mn-ea"/>
              </a:rPr>
              <a:t>Data</a:t>
            </a:r>
          </a:p>
        </p:txBody>
      </p:sp>
      <p:sp>
        <p:nvSpPr>
          <p:cNvPr id="107" name="Rectangle 24">
            <a:extLst>
              <a:ext uri="{FF2B5EF4-FFF2-40B4-BE49-F238E27FC236}">
                <a16:creationId xmlns:a16="http://schemas.microsoft.com/office/drawing/2014/main" id="{7D38568A-D1C4-41C0-B79E-775A8E13B3FE}"/>
              </a:ext>
            </a:extLst>
          </p:cNvPr>
          <p:cNvSpPr>
            <a:spLocks noChangeArrowheads="1"/>
          </p:cNvSpPr>
          <p:nvPr/>
        </p:nvSpPr>
        <p:spPr bwMode="auto">
          <a:xfrm>
            <a:off x="3660775" y="3200400"/>
            <a:ext cx="1343445" cy="462307"/>
          </a:xfrm>
          <a:prstGeom prst="rect">
            <a:avLst/>
          </a:prstGeom>
          <a:noFill/>
          <a:ln w="9525">
            <a:noFill/>
            <a:miter lim="800000"/>
            <a:headEnd/>
            <a:tailEnd/>
          </a:ln>
          <a:effectLst/>
        </p:spPr>
        <p:txBody>
          <a:bodyPr wrap="none" lIns="92075" tIns="46038" rIns="92075" bIns="46038">
            <a:spAutoFit/>
          </a:bodyPr>
          <a:lstStyle/>
          <a:p>
            <a:pPr>
              <a:defRPr/>
            </a:pPr>
            <a:r>
              <a:rPr lang="en-US" altLang="zh-CN" sz="2400" b="1">
                <a:solidFill>
                  <a:srgbClr val="333399"/>
                </a:solidFill>
                <a:effectLst>
                  <a:outerShdw blurRad="38100" dist="38100" dir="2700000" algn="tl">
                    <a:srgbClr val="C0C0C0"/>
                  </a:outerShdw>
                </a:effectLst>
                <a:latin typeface="+mn-ea"/>
                <a:ea typeface="+mn-ea"/>
              </a:rPr>
              <a:t>Control</a:t>
            </a:r>
          </a:p>
        </p:txBody>
      </p:sp>
      <p:sp>
        <p:nvSpPr>
          <p:cNvPr id="108" name="Rectangle 25">
            <a:extLst>
              <a:ext uri="{FF2B5EF4-FFF2-40B4-BE49-F238E27FC236}">
                <a16:creationId xmlns:a16="http://schemas.microsoft.com/office/drawing/2014/main" id="{81A34D5A-B7AD-42C7-BA89-BEBF3F7B846F}"/>
              </a:ext>
            </a:extLst>
          </p:cNvPr>
          <p:cNvSpPr>
            <a:spLocks noChangeArrowheads="1"/>
          </p:cNvSpPr>
          <p:nvPr/>
        </p:nvSpPr>
        <p:spPr bwMode="auto">
          <a:xfrm>
            <a:off x="187395" y="1515098"/>
            <a:ext cx="4423723" cy="999502"/>
          </a:xfrm>
          <a:prstGeom prst="rect">
            <a:avLst/>
          </a:prstGeom>
          <a:gradFill rotWithShape="0">
            <a:gsLst>
              <a:gs pos="0">
                <a:srgbClr val="19C804"/>
              </a:gs>
              <a:gs pos="50000">
                <a:srgbClr val="19C804">
                  <a:gamma/>
                  <a:shade val="69804"/>
                  <a:invGamma/>
                </a:srgbClr>
              </a:gs>
              <a:gs pos="100000">
                <a:srgbClr val="19C804"/>
              </a:gs>
            </a:gsLst>
            <a:lin ang="18900000" scaled="1"/>
          </a:gradFill>
          <a:ln w="57150">
            <a:noFill/>
            <a:miter lim="800000"/>
            <a:headEnd/>
            <a:tailEnd/>
          </a:ln>
          <a:effectLst>
            <a:outerShdw dist="107763" dir="2700000" algn="ctr" rotWithShape="0">
              <a:srgbClr val="1C1C1C"/>
            </a:outerShdw>
          </a:effec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outerShdw blurRad="38100" dist="38100" dir="2700000" algn="tl">
                    <a:srgbClr val="FFFFFF"/>
                  </a:outerShdw>
                </a:effectLst>
                <a:uLnTx/>
                <a:uFillTx/>
                <a:latin typeface="+mn-ea"/>
                <a:ea typeface="+mn-ea"/>
              </a:rPr>
              <a:t>PI: Protocol Interpreter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outerShdw blurRad="38100" dist="38100" dir="2700000" algn="tl">
                    <a:srgbClr val="FFFFFF"/>
                  </a:outerShdw>
                </a:effectLst>
                <a:uLnTx/>
                <a:uFillTx/>
                <a:latin typeface="+mn-ea"/>
                <a:ea typeface="+mn-ea"/>
              </a:rPr>
              <a:t>DTP: Data Transfer Protocol</a:t>
            </a:r>
          </a:p>
        </p:txBody>
      </p:sp>
      <p:sp>
        <p:nvSpPr>
          <p:cNvPr id="109" name="Text Box 26">
            <a:extLst>
              <a:ext uri="{FF2B5EF4-FFF2-40B4-BE49-F238E27FC236}">
                <a16:creationId xmlns:a16="http://schemas.microsoft.com/office/drawing/2014/main" id="{2F10A002-B745-4B72-A1C7-64FC3D12F05D}"/>
              </a:ext>
            </a:extLst>
          </p:cNvPr>
          <p:cNvSpPr txBox="1">
            <a:spLocks noChangeArrowheads="1"/>
          </p:cNvSpPr>
          <p:nvPr/>
        </p:nvSpPr>
        <p:spPr bwMode="auto">
          <a:xfrm>
            <a:off x="3708400" y="50847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mn-ea"/>
                <a:ea typeface="+mn-ea"/>
              </a:rPr>
              <a:t>TCP 20</a:t>
            </a:r>
          </a:p>
        </p:txBody>
      </p:sp>
      <p:sp>
        <p:nvSpPr>
          <p:cNvPr id="110" name="Text Box 27">
            <a:extLst>
              <a:ext uri="{FF2B5EF4-FFF2-40B4-BE49-F238E27FC236}">
                <a16:creationId xmlns:a16="http://schemas.microsoft.com/office/drawing/2014/main" id="{B08F1794-7AB6-4546-A2FD-94C7E5E22719}"/>
              </a:ext>
            </a:extLst>
          </p:cNvPr>
          <p:cNvSpPr txBox="1">
            <a:spLocks noChangeArrowheads="1"/>
          </p:cNvSpPr>
          <p:nvPr/>
        </p:nvSpPr>
        <p:spPr bwMode="auto">
          <a:xfrm>
            <a:off x="3635375" y="3716338"/>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mn-ea"/>
                <a:ea typeface="+mn-ea"/>
              </a:rPr>
              <a:t>TCP 21</a:t>
            </a:r>
          </a:p>
        </p:txBody>
      </p:sp>
      <p:sp>
        <p:nvSpPr>
          <p:cNvPr id="111" name="圆角矩形标注 28">
            <a:extLst>
              <a:ext uri="{FF2B5EF4-FFF2-40B4-BE49-F238E27FC236}">
                <a16:creationId xmlns:a16="http://schemas.microsoft.com/office/drawing/2014/main" id="{84C040C4-C917-4A21-A506-D0D60D25275A}"/>
              </a:ext>
            </a:extLst>
          </p:cNvPr>
          <p:cNvSpPr/>
          <p:nvPr/>
        </p:nvSpPr>
        <p:spPr>
          <a:xfrm>
            <a:off x="7358063" y="2786063"/>
            <a:ext cx="1785937" cy="1285875"/>
          </a:xfrm>
          <a:prstGeom prst="wedgeRoundRectCallout">
            <a:avLst>
              <a:gd name="adj1" fmla="val -98345"/>
              <a:gd name="adj2" fmla="val 19043"/>
              <a:gd name="adj3" fmla="val 16667"/>
            </a:avLst>
          </a:prstGeom>
          <a:solidFill>
            <a:srgbClr val="FFC000"/>
          </a:solid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mn-ea"/>
                <a:ea typeface="+mn-ea"/>
                <a:cs typeface="+mn-cs"/>
              </a:rPr>
              <a:t>控制连接中命令和应答的转换，激活文件传输功能</a:t>
            </a:r>
          </a:p>
        </p:txBody>
      </p:sp>
      <p:sp>
        <p:nvSpPr>
          <p:cNvPr id="112" name="圆角矩形标注 32">
            <a:extLst>
              <a:ext uri="{FF2B5EF4-FFF2-40B4-BE49-F238E27FC236}">
                <a16:creationId xmlns:a16="http://schemas.microsoft.com/office/drawing/2014/main" id="{0A8994B0-FE22-4BF4-A38D-9A351CFF987E}"/>
              </a:ext>
            </a:extLst>
          </p:cNvPr>
          <p:cNvSpPr/>
          <p:nvPr/>
        </p:nvSpPr>
        <p:spPr>
          <a:xfrm>
            <a:off x="3426619" y="1504950"/>
            <a:ext cx="2214562" cy="1143000"/>
          </a:xfrm>
          <a:prstGeom prst="wedgeRoundRectCallout">
            <a:avLst>
              <a:gd name="adj1" fmla="val -11084"/>
              <a:gd name="adj2" fmla="val 138549"/>
              <a:gd name="adj3" fmla="val 16667"/>
            </a:avLst>
          </a:prstGeom>
          <a:solidFill>
            <a:srgbClr val="FFC000"/>
          </a:solid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mn-ea"/>
                <a:ea typeface="+mn-ea"/>
                <a:cs typeface="+mn-cs"/>
              </a:rPr>
              <a:t>将命令由客户传给服务器，并且回应服务的应答</a:t>
            </a:r>
          </a:p>
        </p:txBody>
      </p:sp>
      <p:sp>
        <p:nvSpPr>
          <p:cNvPr id="113" name="圆角矩形标注 33">
            <a:extLst>
              <a:ext uri="{FF2B5EF4-FFF2-40B4-BE49-F238E27FC236}">
                <a16:creationId xmlns:a16="http://schemas.microsoft.com/office/drawing/2014/main" id="{2D6A90ED-81E3-43C2-B313-9D2ACD61B448}"/>
              </a:ext>
            </a:extLst>
          </p:cNvPr>
          <p:cNvSpPr/>
          <p:nvPr/>
        </p:nvSpPr>
        <p:spPr>
          <a:xfrm>
            <a:off x="3786188" y="3214688"/>
            <a:ext cx="1857375" cy="969962"/>
          </a:xfrm>
          <a:prstGeom prst="wedgeRoundRectCallout">
            <a:avLst>
              <a:gd name="adj1" fmla="val -20149"/>
              <a:gd name="adj2" fmla="val 91309"/>
              <a:gd name="adj3" fmla="val 16667"/>
            </a:avLst>
          </a:prstGeom>
          <a:solidFill>
            <a:srgbClr val="FFC000"/>
          </a:solid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noProof="0" dirty="0">
                <a:ln>
                  <a:noFill/>
                </a:ln>
                <a:solidFill>
                  <a:srgbClr val="FFFFFF"/>
                </a:solidFill>
                <a:effectLst/>
                <a:uLnTx/>
                <a:uFillTx/>
                <a:latin typeface="+mn-ea"/>
                <a:ea typeface="+mn-ea"/>
                <a:cs typeface="+mn-cs"/>
              </a:rPr>
              <a:t>实行文件在客户和服务器之间的传输</a:t>
            </a:r>
          </a:p>
        </p:txBody>
      </p:sp>
    </p:spTree>
    <p:extLst>
      <p:ext uri="{BB962C8B-B14F-4D97-AF65-F5344CB8AC3E}">
        <p14:creationId xmlns:p14="http://schemas.microsoft.com/office/powerpoint/2010/main" val="4308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112"/>
                                        </p:tgtEl>
                                        <p:attrNameLst>
                                          <p:attrName>ppt_x</p:attrName>
                                        </p:attrNameLst>
                                      </p:cBhvr>
                                      <p:tavLst>
                                        <p:tav tm="0">
                                          <p:val>
                                            <p:strVal val="ppt_x"/>
                                          </p:val>
                                        </p:tav>
                                        <p:tav tm="100000">
                                          <p:val>
                                            <p:strVal val="ppt_x"/>
                                          </p:val>
                                        </p:tav>
                                      </p:tavLst>
                                    </p:anim>
                                    <p:anim calcmode="lin" valueType="num">
                                      <p:cBhvr additive="base">
                                        <p:cTn id="17" dur="500"/>
                                        <p:tgtEl>
                                          <p:spTgt spid="112"/>
                                        </p:tgtEl>
                                        <p:attrNameLst>
                                          <p:attrName>ppt_y</p:attrName>
                                        </p:attrNameLst>
                                      </p:cBhvr>
                                      <p:tavLst>
                                        <p:tav tm="0">
                                          <p:val>
                                            <p:strVal val="ppt_y"/>
                                          </p:val>
                                        </p:tav>
                                        <p:tav tm="100000">
                                          <p:val>
                                            <p:strVal val="1+ppt_h/2"/>
                                          </p:val>
                                        </p:tav>
                                      </p:tavLst>
                                    </p:anim>
                                    <p:set>
                                      <p:cBhvr>
                                        <p:cTn id="18" dur="1" fill="hold">
                                          <p:stCondLst>
                                            <p:cond delay="499"/>
                                          </p:stCondLst>
                                        </p:cTn>
                                        <p:tgtEl>
                                          <p:spTgt spid="1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500" fill="hold"/>
                                        <p:tgtEl>
                                          <p:spTgt spid="111"/>
                                        </p:tgtEl>
                                        <p:attrNameLst>
                                          <p:attrName>ppt_x</p:attrName>
                                        </p:attrNameLst>
                                      </p:cBhvr>
                                      <p:tavLst>
                                        <p:tav tm="0">
                                          <p:val>
                                            <p:strVal val="#ppt_x"/>
                                          </p:val>
                                        </p:tav>
                                        <p:tav tm="100000">
                                          <p:val>
                                            <p:strVal val="#ppt_x"/>
                                          </p:val>
                                        </p:tav>
                                      </p:tavLst>
                                    </p:anim>
                                    <p:anim calcmode="lin" valueType="num">
                                      <p:cBhvr additive="base">
                                        <p:cTn id="24" dur="500" fill="hold"/>
                                        <p:tgtEl>
                                          <p:spTgt spid="111"/>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113"/>
                                        </p:tgtEl>
                                        <p:attrNameLst>
                                          <p:attrName>ppt_x</p:attrName>
                                        </p:attrNameLst>
                                      </p:cBhvr>
                                      <p:tavLst>
                                        <p:tav tm="0">
                                          <p:val>
                                            <p:strVal val="ppt_x"/>
                                          </p:val>
                                        </p:tav>
                                        <p:tav tm="100000">
                                          <p:val>
                                            <p:strVal val="ppt_x"/>
                                          </p:val>
                                        </p:tav>
                                      </p:tavLst>
                                    </p:anim>
                                    <p:anim calcmode="lin" valueType="num">
                                      <p:cBhvr additive="base">
                                        <p:cTn id="27" dur="500"/>
                                        <p:tgtEl>
                                          <p:spTgt spid="113"/>
                                        </p:tgtEl>
                                        <p:attrNameLst>
                                          <p:attrName>ppt_y</p:attrName>
                                        </p:attrNameLst>
                                      </p:cBhvr>
                                      <p:tavLst>
                                        <p:tav tm="0">
                                          <p:val>
                                            <p:strVal val="ppt_y"/>
                                          </p:val>
                                        </p:tav>
                                        <p:tav tm="100000">
                                          <p:val>
                                            <p:strVal val="1+ppt_h/2"/>
                                          </p:val>
                                        </p:tav>
                                      </p:tavLst>
                                    </p:anim>
                                    <p:set>
                                      <p:cBhvr>
                                        <p:cTn id="28" dur="1" fill="hold">
                                          <p:stCondLst>
                                            <p:cond delay="499"/>
                                          </p:stCondLst>
                                        </p:cTn>
                                        <p:tgtEl>
                                          <p:spTgt spid="1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1"/>
                                        </p:tgtEl>
                                        <p:attrNameLst>
                                          <p:attrName>ppt_x</p:attrName>
                                        </p:attrNameLst>
                                      </p:cBhvr>
                                      <p:tavLst>
                                        <p:tav tm="0">
                                          <p:val>
                                            <p:strVal val="ppt_x"/>
                                          </p:val>
                                        </p:tav>
                                        <p:tav tm="100000">
                                          <p:val>
                                            <p:strVal val="ppt_x"/>
                                          </p:val>
                                        </p:tav>
                                      </p:tavLst>
                                    </p:anim>
                                    <p:anim calcmode="lin" valueType="num">
                                      <p:cBhvr additive="base">
                                        <p:cTn id="33" dur="500"/>
                                        <p:tgtEl>
                                          <p:spTgt spid="111"/>
                                        </p:tgtEl>
                                        <p:attrNameLst>
                                          <p:attrName>ppt_y</p:attrName>
                                        </p:attrNameLst>
                                      </p:cBhvr>
                                      <p:tavLst>
                                        <p:tav tm="0">
                                          <p:val>
                                            <p:strVal val="ppt_y"/>
                                          </p:val>
                                        </p:tav>
                                        <p:tav tm="100000">
                                          <p:val>
                                            <p:strVal val="1+ppt_h/2"/>
                                          </p:val>
                                        </p:tav>
                                      </p:tavLst>
                                    </p:anim>
                                    <p:set>
                                      <p:cBhvr>
                                        <p:cTn id="34"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1" grpId="1" animBg="1"/>
      <p:bldP spid="112" grpId="0" animBg="1"/>
      <p:bldP spid="112" grpId="1" animBg="1"/>
      <p:bldP spid="113" grpId="0" animBg="1"/>
      <p:bldP spid="1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type="body" idx="4294967295"/>
          </p:nvPr>
        </p:nvSpPr>
        <p:spPr/>
        <p:txBody>
          <a:bodyPr/>
          <a:lstStyle/>
          <a:p>
            <a:pPr eaLnBrk="1" hangingPunct="1"/>
            <a:r>
              <a:rPr lang="en-US" altLang="zh-CN" b="1" dirty="0">
                <a:cs typeface="+mn-ea"/>
                <a:sym typeface="+mn-lt"/>
              </a:rPr>
              <a:t>8.1 </a:t>
            </a:r>
            <a:r>
              <a:rPr lang="zh-CN" altLang="en-US" b="1" dirty="0">
                <a:cs typeface="+mn-ea"/>
                <a:sym typeface="+mn-lt"/>
              </a:rPr>
              <a:t>域名系统（</a:t>
            </a:r>
            <a:r>
              <a:rPr lang="en-US" altLang="zh-CN" b="1" dirty="0">
                <a:cs typeface="+mn-ea"/>
                <a:sym typeface="+mn-lt"/>
              </a:rPr>
              <a:t>DNS</a:t>
            </a:r>
            <a:r>
              <a:rPr lang="zh-CN" altLang="en-US" b="1" dirty="0">
                <a:cs typeface="+mn-ea"/>
                <a:sym typeface="+mn-lt"/>
              </a:rPr>
              <a:t>）</a:t>
            </a:r>
            <a:endParaRPr lang="en-US" altLang="zh-CN" b="1" dirty="0">
              <a:cs typeface="+mn-ea"/>
              <a:sym typeface="+mn-lt"/>
            </a:endParaRPr>
          </a:p>
          <a:p>
            <a:pPr eaLnBrk="1" hangingPunct="1"/>
            <a:r>
              <a:rPr lang="en-US" altLang="zh-CN" b="1" dirty="0">
                <a:cs typeface="+mn-ea"/>
                <a:sym typeface="+mn-lt"/>
              </a:rPr>
              <a:t>8.2 </a:t>
            </a:r>
            <a:r>
              <a:rPr lang="zh-CN" altLang="en-US" b="1" dirty="0">
                <a:cs typeface="+mn-ea"/>
                <a:sym typeface="+mn-lt"/>
              </a:rPr>
              <a:t>文件传输服务（</a:t>
            </a:r>
            <a:r>
              <a:rPr lang="en-US" altLang="zh-CN" b="1" dirty="0">
                <a:cs typeface="+mn-ea"/>
                <a:sym typeface="+mn-lt"/>
              </a:rPr>
              <a:t>FTP</a:t>
            </a:r>
            <a:r>
              <a:rPr lang="zh-CN" altLang="en-US" b="1" dirty="0">
                <a:cs typeface="+mn-ea"/>
                <a:sym typeface="+mn-lt"/>
              </a:rPr>
              <a:t>）</a:t>
            </a:r>
            <a:endParaRPr lang="en-US" altLang="zh-CN" b="1" dirty="0">
              <a:cs typeface="+mn-ea"/>
              <a:sym typeface="+mn-lt"/>
            </a:endParaRPr>
          </a:p>
          <a:p>
            <a:pPr eaLnBrk="1" hangingPunct="1"/>
            <a:r>
              <a:rPr lang="en-US" altLang="zh-CN" b="1" dirty="0">
                <a:solidFill>
                  <a:srgbClr val="FF0000"/>
                </a:solidFill>
                <a:cs typeface="+mn-ea"/>
                <a:sym typeface="+mn-lt"/>
              </a:rPr>
              <a:t>8.3 </a:t>
            </a:r>
            <a:r>
              <a:rPr lang="zh-CN" altLang="en-US" b="1" dirty="0">
                <a:solidFill>
                  <a:srgbClr val="FF0000"/>
                </a:solidFill>
                <a:cs typeface="+mn-ea"/>
                <a:sym typeface="+mn-lt"/>
              </a:rPr>
              <a:t>电子邮件（</a:t>
            </a:r>
            <a:r>
              <a:rPr lang="en-US" altLang="zh-CN" b="1" dirty="0">
                <a:solidFill>
                  <a:srgbClr val="FF0000"/>
                </a:solidFill>
                <a:cs typeface="+mn-ea"/>
                <a:sym typeface="+mn-lt"/>
              </a:rPr>
              <a:t>E-Mail</a:t>
            </a:r>
            <a:r>
              <a:rPr lang="zh-CN" altLang="en-US" b="1" dirty="0">
                <a:solidFill>
                  <a:srgbClr val="FF0000"/>
                </a:solidFill>
                <a:cs typeface="+mn-ea"/>
                <a:sym typeface="+mn-lt"/>
              </a:rPr>
              <a:t>）</a:t>
            </a:r>
            <a:endParaRPr lang="en-US" altLang="zh-CN" b="1" dirty="0">
              <a:solidFill>
                <a:srgbClr val="FF0000"/>
              </a:solidFill>
              <a:cs typeface="+mn-ea"/>
              <a:sym typeface="+mn-lt"/>
            </a:endParaRPr>
          </a:p>
        </p:txBody>
      </p:sp>
      <p:sp>
        <p:nvSpPr>
          <p:cNvPr id="2" name="标题 1">
            <a:extLst>
              <a:ext uri="{FF2B5EF4-FFF2-40B4-BE49-F238E27FC236}">
                <a16:creationId xmlns:a16="http://schemas.microsoft.com/office/drawing/2014/main" id="{720E730C-D671-4CA9-B211-C3A7C8B2B9F5}"/>
              </a:ext>
            </a:extLst>
          </p:cNvPr>
          <p:cNvSpPr>
            <a:spLocks noGrp="1"/>
          </p:cNvSpPr>
          <p:nvPr>
            <p:ph type="title"/>
          </p:nvPr>
        </p:nvSpPr>
        <p:spPr/>
        <p:txBody>
          <a:bodyPr/>
          <a:lstStyle/>
          <a:p>
            <a:endParaRPr lang="zh-CN" altLang="en-US">
              <a:latin typeface="+mn-lt"/>
              <a:ea typeface="+mn-ea"/>
              <a:cs typeface="+mn-ea"/>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zh-CN" altLang="en-US" b="1">
                <a:latin typeface="+mn-lt"/>
                <a:ea typeface="+mn-ea"/>
                <a:cs typeface="+mn-ea"/>
                <a:sym typeface="+mn-lt"/>
              </a:rPr>
              <a:t>相关协议</a:t>
            </a:r>
          </a:p>
        </p:txBody>
      </p:sp>
      <p:sp>
        <p:nvSpPr>
          <p:cNvPr id="128003" name="Rectangle 3"/>
          <p:cNvSpPr>
            <a:spLocks noGrp="1" noChangeArrowheads="1"/>
          </p:cNvSpPr>
          <p:nvPr>
            <p:ph type="body" idx="1"/>
          </p:nvPr>
        </p:nvSpPr>
        <p:spPr>
          <a:xfrm>
            <a:off x="125412" y="1484784"/>
            <a:ext cx="8893175" cy="4435475"/>
          </a:xfrm>
        </p:spPr>
        <p:txBody>
          <a:bodyPr/>
          <a:lstStyle/>
          <a:p>
            <a:pPr eaLnBrk="1" hangingPunct="1"/>
            <a:r>
              <a:rPr lang="zh-CN" altLang="en-US" sz="2800" b="1" dirty="0">
                <a:latin typeface="+mn-lt"/>
                <a:ea typeface="+mn-ea"/>
                <a:cs typeface="+mn-ea"/>
                <a:sym typeface="+mn-lt"/>
              </a:rPr>
              <a:t>消息交换协议</a:t>
            </a:r>
          </a:p>
          <a:p>
            <a:pPr lvl="1" eaLnBrk="1" hangingPunct="1"/>
            <a:r>
              <a:rPr lang="zh-CN" altLang="en-US" sz="2400" b="1" dirty="0">
                <a:latin typeface="+mn-lt"/>
                <a:ea typeface="+mn-ea"/>
                <a:cs typeface="+mn-ea"/>
                <a:sym typeface="+mn-lt"/>
              </a:rPr>
              <a:t>发送</a:t>
            </a:r>
            <a:r>
              <a:rPr lang="en-US" altLang="zh-CN" sz="2400" b="1" dirty="0">
                <a:latin typeface="+mn-lt"/>
                <a:ea typeface="+mn-ea"/>
                <a:cs typeface="+mn-ea"/>
                <a:sym typeface="+mn-lt"/>
              </a:rPr>
              <a:t>email</a:t>
            </a:r>
          </a:p>
          <a:p>
            <a:pPr lvl="2" eaLnBrk="1" hangingPunct="1"/>
            <a:r>
              <a:rPr lang="zh-CN" altLang="en-US" sz="2000" b="1" dirty="0">
                <a:latin typeface="+mn-lt"/>
                <a:ea typeface="+mn-ea"/>
                <a:cs typeface="+mn-ea"/>
                <a:sym typeface="+mn-lt"/>
              </a:rPr>
              <a:t>简单邮件传输协议 </a:t>
            </a:r>
            <a:r>
              <a:rPr lang="en-US" altLang="zh-CN" sz="2000" b="1" dirty="0">
                <a:latin typeface="+mn-lt"/>
                <a:ea typeface="+mn-ea"/>
                <a:cs typeface="+mn-ea"/>
                <a:sym typeface="+mn-lt"/>
              </a:rPr>
              <a:t>SMTP </a:t>
            </a:r>
            <a:r>
              <a:rPr lang="zh-CN" altLang="en-US" sz="2000" b="1" dirty="0">
                <a:latin typeface="+mn-lt"/>
                <a:ea typeface="+mn-ea"/>
                <a:cs typeface="+mn-ea"/>
                <a:sym typeface="+mn-lt"/>
              </a:rPr>
              <a:t>（</a:t>
            </a:r>
            <a:r>
              <a:rPr lang="en-US" altLang="zh-CN" sz="2000" b="1" dirty="0">
                <a:latin typeface="+mn-lt"/>
                <a:ea typeface="+mn-ea"/>
                <a:cs typeface="+mn-ea"/>
                <a:sym typeface="+mn-lt"/>
              </a:rPr>
              <a:t>Simple Mail Transfer Protocol</a:t>
            </a:r>
            <a:r>
              <a:rPr lang="zh-CN" altLang="en-US" sz="2000" b="1" dirty="0">
                <a:latin typeface="+mn-lt"/>
                <a:ea typeface="+mn-ea"/>
                <a:cs typeface="+mn-ea"/>
                <a:sym typeface="+mn-lt"/>
              </a:rPr>
              <a:t>）</a:t>
            </a:r>
            <a:endParaRPr lang="en-US" altLang="zh-CN" sz="2000" b="1" dirty="0">
              <a:latin typeface="+mn-lt"/>
              <a:ea typeface="+mn-ea"/>
              <a:cs typeface="+mn-ea"/>
              <a:sym typeface="+mn-lt"/>
            </a:endParaRPr>
          </a:p>
          <a:p>
            <a:pPr lvl="1" eaLnBrk="1" hangingPunct="1"/>
            <a:r>
              <a:rPr lang="zh-CN" altLang="en-US" sz="2400" b="1" dirty="0">
                <a:latin typeface="+mn-lt"/>
                <a:ea typeface="+mn-ea"/>
                <a:cs typeface="+mn-ea"/>
                <a:sym typeface="+mn-lt"/>
              </a:rPr>
              <a:t>接收</a:t>
            </a:r>
            <a:r>
              <a:rPr lang="en-US" altLang="zh-CN" sz="2400" b="1" dirty="0">
                <a:latin typeface="+mn-lt"/>
                <a:ea typeface="+mn-ea"/>
                <a:cs typeface="+mn-ea"/>
                <a:sym typeface="+mn-lt"/>
              </a:rPr>
              <a:t>email</a:t>
            </a:r>
          </a:p>
          <a:p>
            <a:pPr lvl="2" eaLnBrk="1" hangingPunct="1"/>
            <a:r>
              <a:rPr lang="zh-CN" altLang="en-US" sz="2000" b="1" dirty="0">
                <a:latin typeface="+mn-lt"/>
                <a:ea typeface="+mn-ea"/>
                <a:cs typeface="+mn-ea"/>
                <a:sym typeface="+mn-lt"/>
              </a:rPr>
              <a:t>邮局协议第</a:t>
            </a:r>
            <a:r>
              <a:rPr lang="en-US" altLang="zh-CN" sz="2000" b="1" dirty="0">
                <a:latin typeface="+mn-lt"/>
                <a:ea typeface="+mn-ea"/>
                <a:cs typeface="+mn-ea"/>
                <a:sym typeface="+mn-lt"/>
              </a:rPr>
              <a:t>3</a:t>
            </a:r>
            <a:r>
              <a:rPr lang="zh-CN" altLang="en-US" sz="2000" b="1" dirty="0">
                <a:latin typeface="+mn-lt"/>
                <a:ea typeface="+mn-ea"/>
                <a:cs typeface="+mn-ea"/>
                <a:sym typeface="+mn-lt"/>
              </a:rPr>
              <a:t>版</a:t>
            </a:r>
            <a:r>
              <a:rPr lang="en-US" altLang="zh-CN" sz="2000" b="1" dirty="0">
                <a:latin typeface="+mn-lt"/>
                <a:ea typeface="+mn-ea"/>
                <a:cs typeface="+mn-ea"/>
                <a:sym typeface="+mn-lt"/>
              </a:rPr>
              <a:t>POP3</a:t>
            </a:r>
            <a:r>
              <a:rPr lang="zh-CN" altLang="en-US" sz="2000" b="1" dirty="0">
                <a:latin typeface="+mn-lt"/>
                <a:ea typeface="+mn-ea"/>
                <a:cs typeface="+mn-ea"/>
                <a:sym typeface="+mn-lt"/>
              </a:rPr>
              <a:t>（</a:t>
            </a:r>
            <a:r>
              <a:rPr lang="en-US" altLang="zh-CN" sz="2000" b="1" dirty="0">
                <a:latin typeface="+mn-lt"/>
                <a:ea typeface="+mn-ea"/>
                <a:cs typeface="+mn-ea"/>
                <a:sym typeface="+mn-lt"/>
              </a:rPr>
              <a:t>Post Office Protocol version 3</a:t>
            </a:r>
            <a:r>
              <a:rPr lang="zh-CN" altLang="en-US" sz="2000" b="1" dirty="0">
                <a:latin typeface="+mn-lt"/>
                <a:ea typeface="+mn-ea"/>
                <a:cs typeface="+mn-ea"/>
                <a:sym typeface="+mn-lt"/>
              </a:rPr>
              <a:t>）</a:t>
            </a:r>
            <a:endParaRPr lang="en-US" altLang="zh-CN" sz="2000" b="1" dirty="0">
              <a:latin typeface="+mn-lt"/>
              <a:ea typeface="+mn-ea"/>
              <a:cs typeface="+mn-ea"/>
              <a:sym typeface="+mn-lt"/>
            </a:endParaRPr>
          </a:p>
          <a:p>
            <a:pPr lvl="2" eaLnBrk="1" hangingPunct="1"/>
            <a:r>
              <a:rPr lang="en-US" altLang="zh-CN" sz="2000" b="1" dirty="0">
                <a:latin typeface="+mn-lt"/>
                <a:ea typeface="+mn-ea"/>
                <a:cs typeface="+mn-ea"/>
                <a:sym typeface="+mn-lt"/>
              </a:rPr>
              <a:t>Internet</a:t>
            </a:r>
            <a:r>
              <a:rPr lang="zh-CN" altLang="en-US" sz="2000" b="1" dirty="0">
                <a:latin typeface="+mn-lt"/>
                <a:ea typeface="+mn-ea"/>
                <a:cs typeface="+mn-ea"/>
                <a:sym typeface="+mn-lt"/>
              </a:rPr>
              <a:t>消息访问协议</a:t>
            </a:r>
            <a:r>
              <a:rPr lang="en-US" altLang="zh-CN" sz="2000" b="1" dirty="0">
                <a:latin typeface="+mn-lt"/>
                <a:ea typeface="+mn-ea"/>
                <a:cs typeface="+mn-ea"/>
                <a:sym typeface="+mn-lt"/>
              </a:rPr>
              <a:t>IMAP</a:t>
            </a:r>
            <a:r>
              <a:rPr lang="zh-CN" altLang="en-US" sz="2000" b="1" dirty="0">
                <a:latin typeface="+mn-lt"/>
                <a:ea typeface="+mn-ea"/>
                <a:cs typeface="+mn-ea"/>
                <a:sym typeface="+mn-lt"/>
              </a:rPr>
              <a:t>（</a:t>
            </a:r>
            <a:r>
              <a:rPr lang="en-US" altLang="zh-CN" sz="2000" b="1" dirty="0">
                <a:latin typeface="+mn-lt"/>
                <a:ea typeface="+mn-ea"/>
                <a:cs typeface="+mn-ea"/>
                <a:sym typeface="+mn-lt"/>
              </a:rPr>
              <a:t>Internet Message Access Protocol</a:t>
            </a:r>
            <a:r>
              <a:rPr lang="zh-CN" altLang="en-US" sz="2000" b="1" dirty="0">
                <a:latin typeface="+mn-lt"/>
                <a:ea typeface="+mn-ea"/>
                <a:cs typeface="+mn-ea"/>
                <a:sym typeface="+mn-lt"/>
              </a:rPr>
              <a:t>）</a:t>
            </a:r>
          </a:p>
          <a:p>
            <a:pPr eaLnBrk="1" hangingPunct="1"/>
            <a:r>
              <a:rPr lang="zh-CN" altLang="en-US" sz="2800" b="1" dirty="0">
                <a:latin typeface="+mn-lt"/>
                <a:ea typeface="+mn-ea"/>
                <a:cs typeface="+mn-ea"/>
                <a:sym typeface="+mn-lt"/>
              </a:rPr>
              <a:t>消息格式协议</a:t>
            </a:r>
          </a:p>
          <a:p>
            <a:pPr lvl="1" eaLnBrk="1" hangingPunct="1"/>
            <a:r>
              <a:rPr lang="zh-CN" altLang="en-US" sz="2400" b="1" dirty="0">
                <a:latin typeface="+mn-lt"/>
                <a:ea typeface="+mn-ea"/>
                <a:cs typeface="+mn-ea"/>
                <a:sym typeface="+mn-lt"/>
              </a:rPr>
              <a:t>基本的</a:t>
            </a:r>
            <a:r>
              <a:rPr lang="en-US" altLang="zh-CN" sz="2400" b="1" dirty="0">
                <a:latin typeface="+mn-lt"/>
                <a:ea typeface="+mn-ea"/>
                <a:cs typeface="+mn-ea"/>
                <a:sym typeface="+mn-lt"/>
              </a:rPr>
              <a:t>ASCII</a:t>
            </a:r>
            <a:r>
              <a:rPr lang="zh-CN" altLang="en-US" sz="2400" b="1" dirty="0">
                <a:latin typeface="+mn-lt"/>
                <a:ea typeface="+mn-ea"/>
                <a:cs typeface="+mn-ea"/>
                <a:sym typeface="+mn-lt"/>
              </a:rPr>
              <a:t>的文本邮件</a:t>
            </a:r>
            <a:endParaRPr lang="en-US" altLang="zh-CN" sz="2400" b="1" dirty="0">
              <a:latin typeface="+mn-lt"/>
              <a:ea typeface="+mn-ea"/>
              <a:cs typeface="+mn-ea"/>
              <a:sym typeface="+mn-lt"/>
            </a:endParaRPr>
          </a:p>
          <a:p>
            <a:pPr lvl="1" eaLnBrk="1" hangingPunct="1"/>
            <a:r>
              <a:rPr lang="zh-CN" altLang="en-US" sz="2400" b="1" dirty="0">
                <a:latin typeface="+mn-lt"/>
                <a:ea typeface="+mn-ea"/>
                <a:cs typeface="+mn-ea"/>
                <a:sym typeface="+mn-lt"/>
              </a:rPr>
              <a:t>多用途</a:t>
            </a:r>
            <a:r>
              <a:rPr lang="en-US" altLang="zh-CN" sz="2400" b="1" dirty="0">
                <a:latin typeface="+mn-lt"/>
                <a:ea typeface="+mn-ea"/>
                <a:cs typeface="+mn-ea"/>
                <a:sym typeface="+mn-lt"/>
              </a:rPr>
              <a:t>Internet</a:t>
            </a:r>
            <a:r>
              <a:rPr lang="zh-CN" altLang="en-US" sz="2400" b="1" dirty="0">
                <a:latin typeface="+mn-lt"/>
                <a:ea typeface="+mn-ea"/>
                <a:cs typeface="+mn-ea"/>
                <a:sym typeface="+mn-lt"/>
              </a:rPr>
              <a:t>邮件扩展 </a:t>
            </a:r>
            <a:r>
              <a:rPr lang="en-US" altLang="zh-CN" sz="2400" b="1" dirty="0">
                <a:latin typeface="+mn-lt"/>
                <a:ea typeface="+mn-ea"/>
                <a:cs typeface="+mn-ea"/>
                <a:sym typeface="+mn-lt"/>
              </a:rPr>
              <a:t>MIME</a:t>
            </a:r>
            <a:r>
              <a:rPr lang="zh-CN" altLang="en-US" sz="2400" b="1" dirty="0">
                <a:latin typeface="+mn-lt"/>
                <a:ea typeface="+mn-ea"/>
                <a:cs typeface="+mn-ea"/>
                <a:sym typeface="+mn-lt"/>
              </a:rPr>
              <a:t>（</a:t>
            </a:r>
            <a:r>
              <a:rPr lang="en-US" altLang="zh-CN" sz="2400" b="1" dirty="0">
                <a:latin typeface="+mn-lt"/>
                <a:ea typeface="+mn-ea"/>
                <a:cs typeface="+mn-ea"/>
                <a:sym typeface="+mn-lt"/>
              </a:rPr>
              <a:t>Multipurpose Internet Mail Extensions</a:t>
            </a:r>
            <a:r>
              <a:rPr lang="zh-CN" altLang="en-US" sz="2400" b="1" dirty="0">
                <a:latin typeface="+mn-lt"/>
                <a:ea typeface="+mn-ea"/>
                <a:cs typeface="+mn-ea"/>
                <a:sym typeface="+mn-lt"/>
              </a:rPr>
              <a:t>），支持多媒体邮件，不仅仅限于</a:t>
            </a:r>
            <a:r>
              <a:rPr lang="en-US" altLang="zh-CN" sz="2400" b="1" dirty="0">
                <a:latin typeface="+mn-lt"/>
                <a:ea typeface="+mn-ea"/>
                <a:cs typeface="+mn-ea"/>
                <a:sym typeface="+mn-lt"/>
              </a:rPr>
              <a:t>ASCII</a:t>
            </a:r>
            <a:r>
              <a:rPr lang="zh-CN" altLang="en-US" sz="2400" b="1" dirty="0">
                <a:latin typeface="+mn-lt"/>
                <a:ea typeface="+mn-ea"/>
                <a:cs typeface="+mn-ea"/>
                <a:sym typeface="+mn-lt"/>
              </a:rPr>
              <a:t>字符及文本信息</a:t>
            </a:r>
            <a:endParaRPr lang="en-US" altLang="zh-CN" sz="2400" b="1"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linds(horizontal)">
                                      <p:cBhvr>
                                        <p:cTn id="7" dur="500"/>
                                        <p:tgtEl>
                                          <p:spTgt spid="1280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8003">
                                            <p:txEl>
                                              <p:pRg st="1" end="1"/>
                                            </p:txEl>
                                          </p:spTgt>
                                        </p:tgtEl>
                                        <p:attrNameLst>
                                          <p:attrName>style.visibility</p:attrName>
                                        </p:attrNameLst>
                                      </p:cBhvr>
                                      <p:to>
                                        <p:strVal val="visible"/>
                                      </p:to>
                                    </p:set>
                                    <p:animEffect transition="in" filter="blinds(horizontal)">
                                      <p:cBhvr>
                                        <p:cTn id="10" dur="500"/>
                                        <p:tgtEl>
                                          <p:spTgt spid="1280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13" dur="500"/>
                                        <p:tgtEl>
                                          <p:spTgt spid="12800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8003">
                                            <p:txEl>
                                              <p:pRg st="3" end="3"/>
                                            </p:txEl>
                                          </p:spTgt>
                                        </p:tgtEl>
                                        <p:attrNameLst>
                                          <p:attrName>style.visibility</p:attrName>
                                        </p:attrNameLst>
                                      </p:cBhvr>
                                      <p:to>
                                        <p:strVal val="visible"/>
                                      </p:to>
                                    </p:set>
                                    <p:animEffect transition="in" filter="blinds(horizontal)">
                                      <p:cBhvr>
                                        <p:cTn id="16" dur="500"/>
                                        <p:tgtEl>
                                          <p:spTgt spid="12800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19" dur="500"/>
                                        <p:tgtEl>
                                          <p:spTgt spid="12800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22" dur="500"/>
                                        <p:tgtEl>
                                          <p:spTgt spid="12800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8003">
                                            <p:txEl>
                                              <p:pRg st="6" end="6"/>
                                            </p:txEl>
                                          </p:spTgt>
                                        </p:tgtEl>
                                        <p:attrNameLst>
                                          <p:attrName>style.visibility</p:attrName>
                                        </p:attrNameLst>
                                      </p:cBhvr>
                                      <p:to>
                                        <p:strVal val="visible"/>
                                      </p:to>
                                    </p:set>
                                    <p:animEffect transition="in" filter="blinds(horizontal)">
                                      <p:cBhvr>
                                        <p:cTn id="25" dur="500"/>
                                        <p:tgtEl>
                                          <p:spTgt spid="12800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8003">
                                            <p:txEl>
                                              <p:pRg st="7" end="7"/>
                                            </p:txEl>
                                          </p:spTgt>
                                        </p:tgtEl>
                                        <p:attrNameLst>
                                          <p:attrName>style.visibility</p:attrName>
                                        </p:attrNameLst>
                                      </p:cBhvr>
                                      <p:to>
                                        <p:strVal val="visible"/>
                                      </p:to>
                                    </p:set>
                                    <p:animEffect transition="in" filter="blinds(horizontal)">
                                      <p:cBhvr>
                                        <p:cTn id="28" dur="500"/>
                                        <p:tgtEl>
                                          <p:spTgt spid="12800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8003">
                                            <p:txEl>
                                              <p:pRg st="8" end="8"/>
                                            </p:txEl>
                                          </p:spTgt>
                                        </p:tgtEl>
                                        <p:attrNameLst>
                                          <p:attrName>style.visibility</p:attrName>
                                        </p:attrNameLst>
                                      </p:cBhvr>
                                      <p:to>
                                        <p:strVal val="visible"/>
                                      </p:to>
                                    </p:set>
                                    <p:animEffect transition="in" filter="blinds(horizontal)">
                                      <p:cBhvr>
                                        <p:cTn id="31" dur="500"/>
                                        <p:tgtEl>
                                          <p:spTgt spid="128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b="1">
                <a:latin typeface="+mn-lt"/>
                <a:ea typeface="+mn-ea"/>
                <a:cs typeface="+mn-ea"/>
                <a:sym typeface="+mn-lt"/>
              </a:rPr>
              <a:t>电子邮件系统架构</a:t>
            </a:r>
            <a:endParaRPr lang="en-US" altLang="zh-CN" b="1">
              <a:latin typeface="+mn-lt"/>
              <a:ea typeface="+mn-ea"/>
              <a:cs typeface="+mn-ea"/>
              <a:sym typeface="+mn-lt"/>
            </a:endParaRPr>
          </a:p>
        </p:txBody>
      </p:sp>
      <p:grpSp>
        <p:nvGrpSpPr>
          <p:cNvPr id="45059" name="Group 40"/>
          <p:cNvGrpSpPr>
            <a:grpSpLocks/>
          </p:cNvGrpSpPr>
          <p:nvPr/>
        </p:nvGrpSpPr>
        <p:grpSpPr bwMode="auto">
          <a:xfrm>
            <a:off x="34925" y="1820863"/>
            <a:ext cx="9109075" cy="5005387"/>
            <a:chOff x="22" y="1147"/>
            <a:chExt cx="5738" cy="3153"/>
          </a:xfrm>
        </p:grpSpPr>
        <p:pic>
          <p:nvPicPr>
            <p:cNvPr id="4507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1166"/>
              <a:ext cx="5738"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5" name="Rectangle 27"/>
            <p:cNvSpPr>
              <a:spLocks noChangeArrowheads="1"/>
            </p:cNvSpPr>
            <p:nvPr/>
          </p:nvSpPr>
          <p:spPr bwMode="auto">
            <a:xfrm>
              <a:off x="1519" y="4138"/>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Mail Server</a:t>
              </a:r>
            </a:p>
          </p:txBody>
        </p:sp>
        <p:sp>
          <p:nvSpPr>
            <p:cNvPr id="45076" name="Rectangle 28"/>
            <p:cNvSpPr>
              <a:spLocks noChangeArrowheads="1"/>
            </p:cNvSpPr>
            <p:nvPr/>
          </p:nvSpPr>
          <p:spPr bwMode="auto">
            <a:xfrm>
              <a:off x="3550" y="4149"/>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Mail Server</a:t>
              </a:r>
            </a:p>
          </p:txBody>
        </p:sp>
        <p:sp>
          <p:nvSpPr>
            <p:cNvPr id="45077" name="Rectangle 29"/>
            <p:cNvSpPr>
              <a:spLocks noChangeArrowheads="1"/>
            </p:cNvSpPr>
            <p:nvPr/>
          </p:nvSpPr>
          <p:spPr bwMode="auto">
            <a:xfrm>
              <a:off x="295" y="2024"/>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Alice</a:t>
              </a:r>
            </a:p>
          </p:txBody>
        </p:sp>
        <p:sp>
          <p:nvSpPr>
            <p:cNvPr id="45078" name="Rectangle 30"/>
            <p:cNvSpPr>
              <a:spLocks noChangeArrowheads="1"/>
            </p:cNvSpPr>
            <p:nvPr/>
          </p:nvSpPr>
          <p:spPr bwMode="auto">
            <a:xfrm>
              <a:off x="5012" y="2024"/>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Bob</a:t>
              </a:r>
            </a:p>
          </p:txBody>
        </p:sp>
        <p:sp>
          <p:nvSpPr>
            <p:cNvPr id="45079" name="Rectangle 31"/>
            <p:cNvSpPr>
              <a:spLocks noChangeArrowheads="1"/>
            </p:cNvSpPr>
            <p:nvPr/>
          </p:nvSpPr>
          <p:spPr bwMode="auto">
            <a:xfrm>
              <a:off x="4604" y="1298"/>
              <a:ext cx="408" cy="36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MAA </a:t>
              </a:r>
              <a:br>
                <a:rPr lang="en-US" altLang="zh-CN" sz="1800">
                  <a:latin typeface="+mn-lt"/>
                  <a:ea typeface="+mn-ea"/>
                  <a:cs typeface="+mn-ea"/>
                  <a:sym typeface="+mn-lt"/>
                </a:rPr>
              </a:br>
              <a:r>
                <a:rPr lang="en-US" altLang="zh-CN" sz="1800">
                  <a:latin typeface="+mn-lt"/>
                  <a:ea typeface="+mn-ea"/>
                  <a:cs typeface="+mn-ea"/>
                  <a:sym typeface="+mn-lt"/>
                </a:rPr>
                <a:t>Client</a:t>
              </a:r>
            </a:p>
          </p:txBody>
        </p:sp>
        <p:sp>
          <p:nvSpPr>
            <p:cNvPr id="45080" name="Rectangle 32"/>
            <p:cNvSpPr>
              <a:spLocks noChangeArrowheads="1"/>
            </p:cNvSpPr>
            <p:nvPr/>
          </p:nvSpPr>
          <p:spPr bwMode="auto">
            <a:xfrm>
              <a:off x="3588" y="2565"/>
              <a:ext cx="408" cy="363"/>
            </a:xfrm>
            <a:prstGeom prst="rect">
              <a:avLst/>
            </a:prstGeom>
            <a:solidFill>
              <a:srgbClr val="99CC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MAA </a:t>
              </a:r>
              <a:br>
                <a:rPr lang="en-US" altLang="zh-CN" sz="1800">
                  <a:latin typeface="+mn-lt"/>
                  <a:ea typeface="+mn-ea"/>
                  <a:cs typeface="+mn-ea"/>
                  <a:sym typeface="+mn-lt"/>
                </a:rPr>
              </a:br>
              <a:r>
                <a:rPr lang="en-US" altLang="zh-CN" sz="1800">
                  <a:latin typeface="+mn-lt"/>
                  <a:ea typeface="+mn-ea"/>
                  <a:cs typeface="+mn-ea"/>
                  <a:sym typeface="+mn-lt"/>
                </a:rPr>
                <a:t>Server</a:t>
              </a:r>
            </a:p>
          </p:txBody>
        </p:sp>
        <p:sp>
          <p:nvSpPr>
            <p:cNvPr id="45081" name="Rectangle 33"/>
            <p:cNvSpPr>
              <a:spLocks noChangeArrowheads="1"/>
            </p:cNvSpPr>
            <p:nvPr/>
          </p:nvSpPr>
          <p:spPr bwMode="auto">
            <a:xfrm>
              <a:off x="3616" y="3688"/>
              <a:ext cx="408" cy="363"/>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MTA </a:t>
              </a:r>
              <a:br>
                <a:rPr lang="en-US" altLang="zh-CN" sz="1800">
                  <a:latin typeface="+mn-lt"/>
                  <a:ea typeface="+mn-ea"/>
                  <a:cs typeface="+mn-ea"/>
                  <a:sym typeface="+mn-lt"/>
                </a:rPr>
              </a:br>
              <a:r>
                <a:rPr lang="en-US" altLang="zh-CN" sz="1800">
                  <a:latin typeface="+mn-lt"/>
                  <a:ea typeface="+mn-ea"/>
                  <a:cs typeface="+mn-ea"/>
                  <a:sym typeface="+mn-lt"/>
                </a:rPr>
                <a:t>Server</a:t>
              </a:r>
            </a:p>
          </p:txBody>
        </p:sp>
        <p:sp>
          <p:nvSpPr>
            <p:cNvPr id="45082" name="Rectangle 34"/>
            <p:cNvSpPr>
              <a:spLocks noChangeArrowheads="1"/>
            </p:cNvSpPr>
            <p:nvPr/>
          </p:nvSpPr>
          <p:spPr bwMode="auto">
            <a:xfrm>
              <a:off x="1572" y="3685"/>
              <a:ext cx="408" cy="363"/>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MTA </a:t>
              </a:r>
              <a:br>
                <a:rPr lang="en-US" altLang="zh-CN" sz="1800">
                  <a:latin typeface="+mn-lt"/>
                  <a:ea typeface="+mn-ea"/>
                  <a:cs typeface="+mn-ea"/>
                  <a:sym typeface="+mn-lt"/>
                </a:rPr>
              </a:br>
              <a:r>
                <a:rPr lang="en-US" altLang="zh-CN" sz="1800">
                  <a:latin typeface="+mn-lt"/>
                  <a:ea typeface="+mn-ea"/>
                  <a:cs typeface="+mn-ea"/>
                  <a:sym typeface="+mn-lt"/>
                </a:rPr>
                <a:t>Client</a:t>
              </a:r>
            </a:p>
          </p:txBody>
        </p:sp>
        <p:sp>
          <p:nvSpPr>
            <p:cNvPr id="45083" name="Rectangle 35"/>
            <p:cNvSpPr>
              <a:spLocks noChangeArrowheads="1"/>
            </p:cNvSpPr>
            <p:nvPr/>
          </p:nvSpPr>
          <p:spPr bwMode="auto">
            <a:xfrm>
              <a:off x="1589" y="2544"/>
              <a:ext cx="408" cy="363"/>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MTA </a:t>
              </a:r>
              <a:br>
                <a:rPr lang="en-US" altLang="zh-CN" sz="1800">
                  <a:latin typeface="+mn-lt"/>
                  <a:ea typeface="+mn-ea"/>
                  <a:cs typeface="+mn-ea"/>
                  <a:sym typeface="+mn-lt"/>
                </a:rPr>
              </a:br>
              <a:r>
                <a:rPr lang="en-US" altLang="zh-CN" sz="1800">
                  <a:latin typeface="+mn-lt"/>
                  <a:ea typeface="+mn-ea"/>
                  <a:cs typeface="+mn-ea"/>
                  <a:sym typeface="+mn-lt"/>
                </a:rPr>
                <a:t>Server</a:t>
              </a:r>
            </a:p>
          </p:txBody>
        </p:sp>
        <p:sp>
          <p:nvSpPr>
            <p:cNvPr id="45084" name="Rectangle 36"/>
            <p:cNvSpPr>
              <a:spLocks noChangeArrowheads="1"/>
            </p:cNvSpPr>
            <p:nvPr/>
          </p:nvSpPr>
          <p:spPr bwMode="auto">
            <a:xfrm>
              <a:off x="784" y="1319"/>
              <a:ext cx="408" cy="363"/>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dirty="0">
                  <a:latin typeface="+mn-lt"/>
                  <a:ea typeface="+mn-ea"/>
                  <a:cs typeface="+mn-ea"/>
                  <a:sym typeface="+mn-lt"/>
                </a:rPr>
                <a:t>MTA </a:t>
              </a:r>
              <a:br>
                <a:rPr lang="en-US" altLang="zh-CN" sz="1800" dirty="0">
                  <a:latin typeface="+mn-lt"/>
                  <a:ea typeface="+mn-ea"/>
                  <a:cs typeface="+mn-ea"/>
                  <a:sym typeface="+mn-lt"/>
                </a:rPr>
              </a:br>
              <a:r>
                <a:rPr lang="en-US" altLang="zh-CN" sz="1800" dirty="0">
                  <a:latin typeface="+mn-lt"/>
                  <a:ea typeface="+mn-ea"/>
                  <a:cs typeface="+mn-ea"/>
                  <a:sym typeface="+mn-lt"/>
                </a:rPr>
                <a:t>Client</a:t>
              </a:r>
            </a:p>
          </p:txBody>
        </p:sp>
        <p:sp>
          <p:nvSpPr>
            <p:cNvPr id="45085" name="Rectangle 37"/>
            <p:cNvSpPr>
              <a:spLocks noChangeArrowheads="1"/>
            </p:cNvSpPr>
            <p:nvPr/>
          </p:nvSpPr>
          <p:spPr bwMode="auto">
            <a:xfrm>
              <a:off x="22" y="1147"/>
              <a:ext cx="272"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UA</a:t>
              </a:r>
            </a:p>
          </p:txBody>
        </p:sp>
        <p:sp>
          <p:nvSpPr>
            <p:cNvPr id="45086" name="Rectangle 38"/>
            <p:cNvSpPr>
              <a:spLocks noChangeArrowheads="1"/>
            </p:cNvSpPr>
            <p:nvPr/>
          </p:nvSpPr>
          <p:spPr bwMode="auto">
            <a:xfrm>
              <a:off x="5465" y="1155"/>
              <a:ext cx="272"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UA</a:t>
              </a:r>
            </a:p>
          </p:txBody>
        </p:sp>
        <p:sp>
          <p:nvSpPr>
            <p:cNvPr id="45087" name="Rectangle 39"/>
            <p:cNvSpPr>
              <a:spLocks noChangeArrowheads="1"/>
            </p:cNvSpPr>
            <p:nvPr/>
          </p:nvSpPr>
          <p:spPr bwMode="auto">
            <a:xfrm>
              <a:off x="2472" y="3794"/>
              <a:ext cx="590"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mn-lt"/>
                  <a:ea typeface="+mn-ea"/>
                  <a:cs typeface="+mn-ea"/>
                  <a:sym typeface="+mn-lt"/>
                </a:rPr>
                <a:t>Internet</a:t>
              </a:r>
            </a:p>
          </p:txBody>
        </p:sp>
        <p:sp>
          <p:nvSpPr>
            <p:cNvPr id="45074" name="Text Box 25"/>
            <p:cNvSpPr txBox="1">
              <a:spLocks noChangeArrowheads="1"/>
            </p:cNvSpPr>
            <p:nvPr/>
          </p:nvSpPr>
          <p:spPr bwMode="auto">
            <a:xfrm>
              <a:off x="1752" y="1658"/>
              <a:ext cx="2398"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dirty="0">
                  <a:latin typeface="+mn-lt"/>
                  <a:ea typeface="+mn-ea"/>
                  <a:cs typeface="+mn-ea"/>
                  <a:sym typeface="+mn-lt"/>
                </a:rPr>
                <a:t>UA: User Agent</a:t>
              </a:r>
              <a:br>
                <a:rPr lang="en-US" altLang="zh-CN" sz="1800" b="1" dirty="0">
                  <a:latin typeface="+mn-lt"/>
                  <a:ea typeface="+mn-ea"/>
                  <a:cs typeface="+mn-ea"/>
                  <a:sym typeface="+mn-lt"/>
                </a:rPr>
              </a:br>
              <a:r>
                <a:rPr lang="en-US" altLang="zh-CN" sz="1800" b="1" dirty="0">
                  <a:latin typeface="+mn-lt"/>
                  <a:ea typeface="+mn-ea"/>
                  <a:cs typeface="+mn-ea"/>
                  <a:sym typeface="+mn-lt"/>
                </a:rPr>
                <a:t>MTA: Message Transfer Agent</a:t>
              </a:r>
              <a:br>
                <a:rPr lang="en-US" altLang="zh-CN" sz="1800" b="1" dirty="0">
                  <a:latin typeface="+mn-lt"/>
                  <a:ea typeface="+mn-ea"/>
                  <a:cs typeface="+mn-ea"/>
                  <a:sym typeface="+mn-lt"/>
                </a:rPr>
              </a:br>
              <a:r>
                <a:rPr lang="en-US" altLang="zh-CN" sz="1800" b="1" dirty="0">
                  <a:latin typeface="+mn-lt"/>
                  <a:ea typeface="+mn-ea"/>
                  <a:cs typeface="+mn-ea"/>
                  <a:sym typeface="+mn-lt"/>
                </a:rPr>
                <a:t>MAA: Message Access Agent</a:t>
              </a:r>
              <a:endParaRPr lang="zh-CN" altLang="en-US" sz="1800" b="1" dirty="0">
                <a:latin typeface="+mn-lt"/>
                <a:ea typeface="+mn-ea"/>
                <a:cs typeface="+mn-ea"/>
                <a:sym typeface="+mn-lt"/>
              </a:endParaRPr>
            </a:p>
          </p:txBody>
        </p:sp>
      </p:grpSp>
      <p:pic>
        <p:nvPicPr>
          <p:cNvPr id="5877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7647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349500"/>
            <a:ext cx="936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3525" y="4652963"/>
            <a:ext cx="3286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00" y="5516563"/>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5163" y="5667375"/>
            <a:ext cx="237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5516563"/>
            <a:ext cx="320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5"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724400"/>
            <a:ext cx="338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6"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7900" y="2452688"/>
            <a:ext cx="1250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7"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550" y="2228850"/>
            <a:ext cx="720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4"/>
          <p:cNvGrpSpPr>
            <a:grpSpLocks/>
          </p:cNvGrpSpPr>
          <p:nvPr/>
        </p:nvGrpSpPr>
        <p:grpSpPr bwMode="auto">
          <a:xfrm>
            <a:off x="6300788" y="2565400"/>
            <a:ext cx="2303462" cy="1511300"/>
            <a:chOff x="6300192" y="2564904"/>
            <a:chExt cx="2304256" cy="1512168"/>
          </a:xfrm>
        </p:grpSpPr>
        <p:cxnSp>
          <p:nvCxnSpPr>
            <p:cNvPr id="29" name="直接连接符 28"/>
            <p:cNvCxnSpPr/>
            <p:nvPr/>
          </p:nvCxnSpPr>
          <p:spPr>
            <a:xfrm flipH="1">
              <a:off x="7956525" y="2564904"/>
              <a:ext cx="647923"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1" name="直接连接符 30"/>
            <p:cNvCxnSpPr>
              <a:stCxn id="45079" idx="2"/>
            </p:cNvCxnSpPr>
            <p:nvPr/>
          </p:nvCxnSpPr>
          <p:spPr>
            <a:xfrm flipH="1">
              <a:off x="6444704" y="2636383"/>
              <a:ext cx="1187859" cy="93716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3" name="直接箭头连接符 32"/>
            <p:cNvCxnSpPr/>
            <p:nvPr/>
          </p:nvCxnSpPr>
          <p:spPr>
            <a:xfrm flipH="1">
              <a:off x="6300192" y="3573546"/>
              <a:ext cx="144512" cy="503526"/>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grpSp>
      <p:sp>
        <p:nvSpPr>
          <p:cNvPr id="2" name="椭圆 1"/>
          <p:cNvSpPr/>
          <p:nvPr/>
        </p:nvSpPr>
        <p:spPr>
          <a:xfrm rot="18092228">
            <a:off x="1742272" y="1079225"/>
            <a:ext cx="2605973" cy="7079806"/>
          </a:xfrm>
          <a:prstGeom prst="ellipse">
            <a:avLst/>
          </a:prstGeom>
          <a:noFill/>
          <a:ln>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rot="2150692">
            <a:off x="5859283" y="704319"/>
            <a:ext cx="2605973" cy="4935724"/>
          </a:xfrm>
          <a:prstGeom prst="ellipse">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8456" y="5371682"/>
            <a:ext cx="2283546" cy="707886"/>
          </a:xfrm>
          <a:prstGeom prst="rect">
            <a:avLst/>
          </a:prstGeom>
          <a:noFill/>
        </p:spPr>
        <p:txBody>
          <a:bodyPr wrap="square" rtlCol="0">
            <a:spAutoFit/>
          </a:bodyPr>
          <a:lstStyle/>
          <a:p>
            <a:r>
              <a:rPr lang="zh-CN" altLang="en-US" sz="2000" b="1" dirty="0">
                <a:solidFill>
                  <a:srgbClr val="FF0000"/>
                </a:solidFill>
                <a:latin typeface="+mn-lt"/>
                <a:ea typeface="+mn-ea"/>
                <a:cs typeface="+mn-ea"/>
                <a:sym typeface="+mn-lt"/>
              </a:rPr>
              <a:t>邮件发送过程</a:t>
            </a:r>
            <a:endParaRPr lang="en-US" altLang="zh-CN" sz="2000" b="1" dirty="0">
              <a:solidFill>
                <a:srgbClr val="FF0000"/>
              </a:solidFill>
              <a:latin typeface="+mn-lt"/>
              <a:ea typeface="+mn-ea"/>
              <a:cs typeface="+mn-ea"/>
              <a:sym typeface="+mn-lt"/>
            </a:endParaRPr>
          </a:p>
          <a:p>
            <a:r>
              <a:rPr lang="zh-CN" altLang="en-US" sz="2000" b="1" dirty="0">
                <a:solidFill>
                  <a:srgbClr val="FF0000"/>
                </a:solidFill>
                <a:latin typeface="+mn-lt"/>
                <a:ea typeface="+mn-ea"/>
                <a:cs typeface="+mn-ea"/>
                <a:sym typeface="+mn-lt"/>
              </a:rPr>
              <a:t>（使用</a:t>
            </a:r>
            <a:r>
              <a:rPr lang="en-US" altLang="zh-CN" sz="2000" b="1" dirty="0">
                <a:solidFill>
                  <a:srgbClr val="FF0000"/>
                </a:solidFill>
                <a:latin typeface="+mn-lt"/>
                <a:ea typeface="+mn-ea"/>
                <a:cs typeface="+mn-ea"/>
                <a:sym typeface="+mn-lt"/>
              </a:rPr>
              <a:t>MTA</a:t>
            </a:r>
            <a:r>
              <a:rPr lang="zh-CN" altLang="en-US" sz="2000" b="1" dirty="0">
                <a:solidFill>
                  <a:srgbClr val="FF0000"/>
                </a:solidFill>
                <a:latin typeface="+mn-lt"/>
                <a:ea typeface="+mn-ea"/>
                <a:cs typeface="+mn-ea"/>
                <a:sym typeface="+mn-lt"/>
              </a:rPr>
              <a:t>）</a:t>
            </a:r>
          </a:p>
        </p:txBody>
      </p:sp>
      <p:sp>
        <p:nvSpPr>
          <p:cNvPr id="35" name="文本框 34"/>
          <p:cNvSpPr txBox="1"/>
          <p:nvPr/>
        </p:nvSpPr>
        <p:spPr>
          <a:xfrm>
            <a:off x="7375408" y="4926350"/>
            <a:ext cx="1876658" cy="707886"/>
          </a:xfrm>
          <a:prstGeom prst="rect">
            <a:avLst/>
          </a:prstGeom>
          <a:noFill/>
        </p:spPr>
        <p:txBody>
          <a:bodyPr wrap="square" rtlCol="0">
            <a:spAutoFit/>
          </a:bodyPr>
          <a:lstStyle/>
          <a:p>
            <a:r>
              <a:rPr lang="zh-CN" altLang="en-US" sz="2000" b="1" dirty="0">
                <a:solidFill>
                  <a:srgbClr val="FF0000"/>
                </a:solidFill>
                <a:latin typeface="+mn-lt"/>
                <a:ea typeface="+mn-ea"/>
                <a:cs typeface="+mn-ea"/>
                <a:sym typeface="+mn-lt"/>
              </a:rPr>
              <a:t>邮件接收过程</a:t>
            </a:r>
            <a:endParaRPr lang="en-US" altLang="zh-CN" sz="2000" b="1" dirty="0">
              <a:solidFill>
                <a:srgbClr val="FF0000"/>
              </a:solidFill>
              <a:latin typeface="+mn-lt"/>
              <a:ea typeface="+mn-ea"/>
              <a:cs typeface="+mn-ea"/>
              <a:sym typeface="+mn-lt"/>
            </a:endParaRPr>
          </a:p>
          <a:p>
            <a:r>
              <a:rPr lang="zh-CN" altLang="en-US" sz="2000" b="1" dirty="0">
                <a:solidFill>
                  <a:srgbClr val="FF0000"/>
                </a:solidFill>
                <a:latin typeface="+mn-lt"/>
                <a:ea typeface="+mn-ea"/>
                <a:cs typeface="+mn-ea"/>
                <a:sym typeface="+mn-lt"/>
              </a:rPr>
              <a:t>（使用</a:t>
            </a:r>
            <a:r>
              <a:rPr lang="en-US" altLang="zh-CN" sz="2000" b="1" dirty="0">
                <a:solidFill>
                  <a:srgbClr val="FF0000"/>
                </a:solidFill>
                <a:latin typeface="+mn-lt"/>
                <a:ea typeface="+mn-ea"/>
                <a:cs typeface="+mn-ea"/>
                <a:sym typeface="+mn-lt"/>
              </a:rPr>
              <a:t>MAA</a:t>
            </a:r>
            <a:r>
              <a:rPr lang="zh-CN" altLang="en-US" sz="2000" b="1" dirty="0">
                <a:solidFill>
                  <a:srgbClr val="FF0000"/>
                </a:solidFill>
                <a:latin typeface="+mn-lt"/>
                <a:ea typeface="+mn-ea"/>
                <a:cs typeface="+mn-ea"/>
                <a:sym typeface="+mn-lt"/>
              </a:rPr>
              <a:t>）</a:t>
            </a:r>
          </a:p>
        </p:txBody>
      </p:sp>
      <p:cxnSp>
        <p:nvCxnSpPr>
          <p:cNvPr id="6" name="直接箭头连接符 5">
            <a:extLst>
              <a:ext uri="{FF2B5EF4-FFF2-40B4-BE49-F238E27FC236}">
                <a16:creationId xmlns:a16="http://schemas.microsoft.com/office/drawing/2014/main" id="{A994241C-679E-41E3-91A4-465B56554FDD}"/>
              </a:ext>
            </a:extLst>
          </p:cNvPr>
          <p:cNvCxnSpPr>
            <a:cxnSpLocks/>
          </p:cNvCxnSpPr>
          <p:nvPr/>
        </p:nvCxnSpPr>
        <p:spPr>
          <a:xfrm flipH="1">
            <a:off x="1187451" y="5067300"/>
            <a:ext cx="482482" cy="1619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06FEEA3A-02EA-4E1F-83F3-5B770524B5F8}"/>
              </a:ext>
            </a:extLst>
          </p:cNvPr>
          <p:cNvCxnSpPr>
            <a:cxnSpLocks/>
          </p:cNvCxnSpPr>
          <p:nvPr/>
        </p:nvCxnSpPr>
        <p:spPr>
          <a:xfrm>
            <a:off x="7440784" y="4521834"/>
            <a:ext cx="324640" cy="3740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7789"/>
                                        </p:tgtEl>
                                        <p:attrNameLst>
                                          <p:attrName>style.visibility</p:attrName>
                                        </p:attrNameLst>
                                      </p:cBhvr>
                                      <p:to>
                                        <p:strVal val="visible"/>
                                      </p:to>
                                    </p:set>
                                    <p:animEffect transition="in" filter="wipe(left)">
                                      <p:cBhvr>
                                        <p:cTn id="7" dur="500"/>
                                        <p:tgtEl>
                                          <p:spTgt spid="587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7790"/>
                                        </p:tgtEl>
                                        <p:attrNameLst>
                                          <p:attrName>style.visibility</p:attrName>
                                        </p:attrNameLst>
                                      </p:cBhvr>
                                      <p:to>
                                        <p:strVal val="visible"/>
                                      </p:to>
                                    </p:set>
                                    <p:animEffect transition="in" filter="wipe(up)">
                                      <p:cBhvr>
                                        <p:cTn id="12" dur="500"/>
                                        <p:tgtEl>
                                          <p:spTgt spid="5877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7791"/>
                                        </p:tgtEl>
                                        <p:attrNameLst>
                                          <p:attrName>style.visibility</p:attrName>
                                        </p:attrNameLst>
                                      </p:cBhvr>
                                      <p:to>
                                        <p:strVal val="visible"/>
                                      </p:to>
                                    </p:set>
                                    <p:animEffect transition="in" filter="wipe(up)">
                                      <p:cBhvr>
                                        <p:cTn id="17" dur="500"/>
                                        <p:tgtEl>
                                          <p:spTgt spid="5877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87792"/>
                                        </p:tgtEl>
                                        <p:attrNameLst>
                                          <p:attrName>style.visibility</p:attrName>
                                        </p:attrNameLst>
                                      </p:cBhvr>
                                      <p:to>
                                        <p:strVal val="visible"/>
                                      </p:to>
                                    </p:set>
                                    <p:animEffect transition="in" filter="wipe(up)">
                                      <p:cBhvr>
                                        <p:cTn id="22" dur="500"/>
                                        <p:tgtEl>
                                          <p:spTgt spid="5877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7793"/>
                                        </p:tgtEl>
                                        <p:attrNameLst>
                                          <p:attrName>style.visibility</p:attrName>
                                        </p:attrNameLst>
                                      </p:cBhvr>
                                      <p:to>
                                        <p:strVal val="visible"/>
                                      </p:to>
                                    </p:set>
                                    <p:animEffect transition="in" filter="wipe(left)">
                                      <p:cBhvr>
                                        <p:cTn id="27" dur="500"/>
                                        <p:tgtEl>
                                          <p:spTgt spid="5877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87794"/>
                                        </p:tgtEl>
                                        <p:attrNameLst>
                                          <p:attrName>style.visibility</p:attrName>
                                        </p:attrNameLst>
                                      </p:cBhvr>
                                      <p:to>
                                        <p:strVal val="visible"/>
                                      </p:to>
                                    </p:set>
                                    <p:animEffect transition="in" filter="wipe(down)">
                                      <p:cBhvr>
                                        <p:cTn id="32" dur="500"/>
                                        <p:tgtEl>
                                          <p:spTgt spid="5877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87795"/>
                                        </p:tgtEl>
                                        <p:attrNameLst>
                                          <p:attrName>style.visibility</p:attrName>
                                        </p:attrNameLst>
                                      </p:cBhvr>
                                      <p:to>
                                        <p:strVal val="visible"/>
                                      </p:to>
                                    </p:set>
                                    <p:animEffect transition="in" filter="wipe(down)">
                                      <p:cBhvr>
                                        <p:cTn id="42" dur="500"/>
                                        <p:tgtEl>
                                          <p:spTgt spid="5877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587796"/>
                                        </p:tgtEl>
                                        <p:attrNameLst>
                                          <p:attrName>style.visibility</p:attrName>
                                        </p:attrNameLst>
                                      </p:cBhvr>
                                      <p:to>
                                        <p:strVal val="visible"/>
                                      </p:to>
                                    </p:set>
                                    <p:animEffect transition="in" filter="wipe(down)">
                                      <p:cBhvr>
                                        <p:cTn id="47" dur="500"/>
                                        <p:tgtEl>
                                          <p:spTgt spid="5877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7797"/>
                                        </p:tgtEl>
                                        <p:attrNameLst>
                                          <p:attrName>style.visibility</p:attrName>
                                        </p:attrNameLst>
                                      </p:cBhvr>
                                      <p:to>
                                        <p:strVal val="visible"/>
                                      </p:to>
                                    </p:set>
                                    <p:animEffect transition="in" filter="wipe(left)">
                                      <p:cBhvr>
                                        <p:cTn id="52" dur="500"/>
                                        <p:tgtEl>
                                          <p:spTgt spid="587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33073" y="-20637"/>
            <a:ext cx="7886700" cy="1325563"/>
          </a:xfrm>
        </p:spPr>
        <p:txBody>
          <a:bodyPr/>
          <a:lstStyle/>
          <a:p>
            <a:r>
              <a:rPr lang="zh-CN" altLang="en-US" sz="3600" b="1" dirty="0">
                <a:latin typeface="+mn-lt"/>
                <a:ea typeface="+mn-ea"/>
                <a:cs typeface="+mn-ea"/>
                <a:sym typeface="+mn-lt"/>
              </a:rPr>
              <a:t>客户</a:t>
            </a:r>
            <a:r>
              <a:rPr lang="en-US" altLang="zh-CN" sz="3600" b="1" dirty="0">
                <a:latin typeface="+mn-lt"/>
                <a:ea typeface="+mn-ea"/>
                <a:cs typeface="+mn-ea"/>
                <a:sym typeface="+mn-lt"/>
              </a:rPr>
              <a:t>/</a:t>
            </a:r>
            <a:r>
              <a:rPr lang="zh-CN" altLang="en-US" sz="3600" b="1" dirty="0">
                <a:latin typeface="+mn-lt"/>
                <a:ea typeface="+mn-ea"/>
                <a:cs typeface="+mn-ea"/>
                <a:sym typeface="+mn-lt"/>
              </a:rPr>
              <a:t>服务器模式</a:t>
            </a:r>
            <a:br>
              <a:rPr lang="zh-CN" altLang="en-US" sz="3600" b="1" dirty="0">
                <a:latin typeface="+mn-lt"/>
                <a:ea typeface="+mn-ea"/>
                <a:cs typeface="+mn-ea"/>
                <a:sym typeface="+mn-lt"/>
              </a:rPr>
            </a:br>
            <a:r>
              <a:rPr lang="zh-CN" altLang="en-US" sz="3600" b="1" dirty="0">
                <a:latin typeface="+mn-lt"/>
                <a:ea typeface="+mn-ea"/>
                <a:cs typeface="+mn-ea"/>
                <a:sym typeface="+mn-lt"/>
              </a:rPr>
              <a:t>（</a:t>
            </a:r>
            <a:r>
              <a:rPr lang="en-US" altLang="zh-CN" sz="3600" b="1" dirty="0">
                <a:latin typeface="+mn-lt"/>
                <a:ea typeface="+mn-ea"/>
                <a:cs typeface="+mn-ea"/>
                <a:sym typeface="+mn-lt"/>
              </a:rPr>
              <a:t>Client/Server)</a:t>
            </a:r>
          </a:p>
        </p:txBody>
      </p:sp>
      <p:sp>
        <p:nvSpPr>
          <p:cNvPr id="62469" name="Text Box 5"/>
          <p:cNvSpPr txBox="1">
            <a:spLocks noChangeArrowheads="1"/>
          </p:cNvSpPr>
          <p:nvPr/>
        </p:nvSpPr>
        <p:spPr bwMode="auto">
          <a:xfrm>
            <a:off x="107950" y="2438400"/>
            <a:ext cx="1676400"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a:latin typeface="+mn-lt"/>
                <a:ea typeface="+mn-ea"/>
                <a:cs typeface="+mn-ea"/>
                <a:sym typeface="+mn-lt"/>
              </a:rPr>
              <a:t>客户端</a:t>
            </a:r>
          </a:p>
        </p:txBody>
      </p:sp>
      <p:sp>
        <p:nvSpPr>
          <p:cNvPr id="62471" name="Text Box 7"/>
          <p:cNvSpPr txBox="1">
            <a:spLocks noChangeArrowheads="1"/>
          </p:cNvSpPr>
          <p:nvPr/>
        </p:nvSpPr>
        <p:spPr bwMode="auto">
          <a:xfrm>
            <a:off x="3275013" y="2438400"/>
            <a:ext cx="1944687" cy="5794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anose="05000000000000000000" pitchFamily="2" charset="2"/>
              <a:buNone/>
            </a:pPr>
            <a:r>
              <a:rPr lang="zh-CN" altLang="en-US" sz="3200">
                <a:latin typeface="+mn-lt"/>
                <a:ea typeface="+mn-ea"/>
                <a:cs typeface="+mn-ea"/>
                <a:sym typeface="+mn-lt"/>
              </a:rPr>
              <a:t>服务器端</a:t>
            </a:r>
            <a:endParaRPr lang="zh-CN" altLang="en-US" sz="1800">
              <a:latin typeface="+mn-lt"/>
              <a:ea typeface="+mn-ea"/>
              <a:cs typeface="+mn-ea"/>
              <a:sym typeface="+mn-lt"/>
            </a:endParaRPr>
          </a:p>
        </p:txBody>
      </p:sp>
      <p:sp>
        <p:nvSpPr>
          <p:cNvPr id="62473" name="AutoShape 9"/>
          <p:cNvSpPr>
            <a:spLocks noChangeArrowheads="1"/>
          </p:cNvSpPr>
          <p:nvPr/>
        </p:nvSpPr>
        <p:spPr bwMode="auto">
          <a:xfrm>
            <a:off x="1860550" y="2590800"/>
            <a:ext cx="1371600" cy="228600"/>
          </a:xfrm>
          <a:prstGeom prst="leftRightArrow">
            <a:avLst>
              <a:gd name="adj1" fmla="val 50000"/>
              <a:gd name="adj2" fmla="val 1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474" name="Line 10"/>
          <p:cNvSpPr>
            <a:spLocks noChangeShapeType="1"/>
          </p:cNvSpPr>
          <p:nvPr/>
        </p:nvSpPr>
        <p:spPr bwMode="auto">
          <a:xfrm>
            <a:off x="1936750" y="2514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lt"/>
              <a:ea typeface="+mn-ea"/>
              <a:cs typeface="+mn-ea"/>
              <a:sym typeface="+mn-lt"/>
            </a:endParaRPr>
          </a:p>
        </p:txBody>
      </p:sp>
      <p:sp>
        <p:nvSpPr>
          <p:cNvPr id="62475" name="Line 11"/>
          <p:cNvSpPr>
            <a:spLocks noChangeShapeType="1"/>
          </p:cNvSpPr>
          <p:nvPr/>
        </p:nvSpPr>
        <p:spPr bwMode="auto">
          <a:xfrm flipH="1">
            <a:off x="1936750" y="2971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lt"/>
              <a:ea typeface="+mn-ea"/>
              <a:cs typeface="+mn-ea"/>
              <a:sym typeface="+mn-lt"/>
            </a:endParaRPr>
          </a:p>
        </p:txBody>
      </p:sp>
      <p:sp>
        <p:nvSpPr>
          <p:cNvPr id="62476" name="Text Box 12"/>
          <p:cNvSpPr txBox="1">
            <a:spLocks noChangeArrowheads="1"/>
          </p:cNvSpPr>
          <p:nvPr/>
        </p:nvSpPr>
        <p:spPr bwMode="auto">
          <a:xfrm>
            <a:off x="1905000" y="206057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latin typeface="+mn-lt"/>
                <a:ea typeface="+mn-ea"/>
                <a:cs typeface="+mn-ea"/>
                <a:sym typeface="+mn-lt"/>
              </a:rPr>
              <a:t>请求服务</a:t>
            </a:r>
          </a:p>
        </p:txBody>
      </p:sp>
      <p:sp>
        <p:nvSpPr>
          <p:cNvPr id="62477" name="Text Box 13"/>
          <p:cNvSpPr txBox="1">
            <a:spLocks noChangeArrowheads="1"/>
          </p:cNvSpPr>
          <p:nvPr/>
        </p:nvSpPr>
        <p:spPr bwMode="auto">
          <a:xfrm>
            <a:off x="1860550" y="3048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latin typeface="+mn-lt"/>
                <a:ea typeface="+mn-ea"/>
                <a:cs typeface="+mn-ea"/>
                <a:sym typeface="+mn-lt"/>
              </a:rPr>
              <a:t>服务结果</a:t>
            </a:r>
          </a:p>
        </p:txBody>
      </p:sp>
      <p:sp>
        <p:nvSpPr>
          <p:cNvPr id="62478" name="Text Box 14"/>
          <p:cNvSpPr txBox="1">
            <a:spLocks noChangeArrowheads="1"/>
          </p:cNvSpPr>
          <p:nvPr/>
        </p:nvSpPr>
        <p:spPr bwMode="auto">
          <a:xfrm>
            <a:off x="3603625" y="5562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latin typeface="+mn-lt"/>
                <a:ea typeface="+mn-ea"/>
                <a:cs typeface="+mn-ea"/>
                <a:sym typeface="+mn-lt"/>
              </a:rPr>
              <a:t>网络接口</a:t>
            </a:r>
          </a:p>
        </p:txBody>
      </p:sp>
      <p:sp>
        <p:nvSpPr>
          <p:cNvPr id="62479" name="Text Box 15"/>
          <p:cNvSpPr txBox="1">
            <a:spLocks noChangeArrowheads="1"/>
          </p:cNvSpPr>
          <p:nvPr/>
        </p:nvSpPr>
        <p:spPr bwMode="auto">
          <a:xfrm>
            <a:off x="3603625" y="4800600"/>
            <a:ext cx="1752600" cy="7889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latin typeface="+mn-lt"/>
                <a:ea typeface="+mn-ea"/>
                <a:cs typeface="+mn-ea"/>
                <a:sym typeface="+mn-lt"/>
              </a:rPr>
              <a:t>操作系统</a:t>
            </a:r>
          </a:p>
          <a:p>
            <a:pPr algn="ctr">
              <a:spcBef>
                <a:spcPct val="50000"/>
              </a:spcBef>
            </a:pPr>
            <a:r>
              <a:rPr lang="zh-CN" altLang="en-US" sz="1800">
                <a:latin typeface="+mn-lt"/>
                <a:ea typeface="+mn-ea"/>
                <a:cs typeface="+mn-ea"/>
                <a:sym typeface="+mn-lt"/>
              </a:rPr>
              <a:t>（</a:t>
            </a:r>
            <a:r>
              <a:rPr lang="en-US" altLang="zh-CN" sz="1800">
                <a:latin typeface="+mn-lt"/>
                <a:ea typeface="+mn-ea"/>
                <a:cs typeface="+mn-ea"/>
                <a:sym typeface="+mn-lt"/>
              </a:rPr>
              <a:t>TCP/IP</a:t>
            </a:r>
            <a:r>
              <a:rPr lang="zh-CN" altLang="en-US" sz="1800">
                <a:latin typeface="+mn-lt"/>
                <a:ea typeface="+mn-ea"/>
                <a:cs typeface="+mn-ea"/>
                <a:sym typeface="+mn-lt"/>
              </a:rPr>
              <a:t>）</a:t>
            </a:r>
          </a:p>
        </p:txBody>
      </p:sp>
      <p:sp>
        <p:nvSpPr>
          <p:cNvPr id="62481" name="Text Box 17"/>
          <p:cNvSpPr txBox="1">
            <a:spLocks noChangeArrowheads="1"/>
          </p:cNvSpPr>
          <p:nvPr/>
        </p:nvSpPr>
        <p:spPr bwMode="auto">
          <a:xfrm>
            <a:off x="3603625" y="4419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a:latin typeface="+mn-lt"/>
                <a:ea typeface="+mn-ea"/>
                <a:cs typeface="+mn-ea"/>
                <a:sym typeface="+mn-lt"/>
              </a:rPr>
              <a:t>服务应用进程</a:t>
            </a:r>
          </a:p>
        </p:txBody>
      </p:sp>
      <p:sp>
        <p:nvSpPr>
          <p:cNvPr id="62482" name="Text Box 18"/>
          <p:cNvSpPr txBox="1">
            <a:spLocks noChangeArrowheads="1"/>
          </p:cNvSpPr>
          <p:nvPr/>
        </p:nvSpPr>
        <p:spPr bwMode="auto">
          <a:xfrm>
            <a:off x="3603625" y="4038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a:latin typeface="+mn-lt"/>
                <a:ea typeface="+mn-ea"/>
                <a:cs typeface="+mn-ea"/>
                <a:sym typeface="+mn-lt"/>
              </a:rPr>
              <a:t>服务管理</a:t>
            </a:r>
          </a:p>
        </p:txBody>
      </p:sp>
      <p:sp>
        <p:nvSpPr>
          <p:cNvPr id="62483" name="Text Box 19"/>
          <p:cNvSpPr txBox="1">
            <a:spLocks noChangeArrowheads="1"/>
          </p:cNvSpPr>
          <p:nvPr/>
        </p:nvSpPr>
        <p:spPr bwMode="auto">
          <a:xfrm>
            <a:off x="250825" y="5562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latin typeface="+mn-lt"/>
                <a:ea typeface="+mn-ea"/>
                <a:cs typeface="+mn-ea"/>
                <a:sym typeface="+mn-lt"/>
              </a:rPr>
              <a:t>网络接口</a:t>
            </a:r>
          </a:p>
        </p:txBody>
      </p:sp>
      <p:sp>
        <p:nvSpPr>
          <p:cNvPr id="62484" name="Text Box 20"/>
          <p:cNvSpPr txBox="1">
            <a:spLocks noChangeArrowheads="1"/>
          </p:cNvSpPr>
          <p:nvPr/>
        </p:nvSpPr>
        <p:spPr bwMode="auto">
          <a:xfrm>
            <a:off x="250825" y="4800600"/>
            <a:ext cx="1752600" cy="788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latin typeface="+mn-lt"/>
                <a:ea typeface="+mn-ea"/>
                <a:cs typeface="+mn-ea"/>
                <a:sym typeface="+mn-lt"/>
              </a:rPr>
              <a:t>操作系统</a:t>
            </a:r>
          </a:p>
          <a:p>
            <a:pPr algn="ctr">
              <a:spcBef>
                <a:spcPct val="50000"/>
              </a:spcBef>
            </a:pPr>
            <a:r>
              <a:rPr lang="zh-CN" altLang="en-US" sz="1800">
                <a:latin typeface="+mn-lt"/>
                <a:ea typeface="+mn-ea"/>
                <a:cs typeface="+mn-ea"/>
                <a:sym typeface="+mn-lt"/>
              </a:rPr>
              <a:t>（</a:t>
            </a:r>
            <a:r>
              <a:rPr lang="en-US" altLang="zh-CN" sz="1800">
                <a:latin typeface="+mn-lt"/>
                <a:ea typeface="+mn-ea"/>
                <a:cs typeface="+mn-ea"/>
                <a:sym typeface="+mn-lt"/>
              </a:rPr>
              <a:t>TCP/IP</a:t>
            </a:r>
            <a:r>
              <a:rPr lang="zh-CN" altLang="en-US" sz="1800">
                <a:latin typeface="+mn-lt"/>
                <a:ea typeface="+mn-ea"/>
                <a:cs typeface="+mn-ea"/>
                <a:sym typeface="+mn-lt"/>
              </a:rPr>
              <a:t>）</a:t>
            </a:r>
          </a:p>
        </p:txBody>
      </p:sp>
      <p:sp>
        <p:nvSpPr>
          <p:cNvPr id="62485" name="Text Box 21"/>
          <p:cNvSpPr txBox="1">
            <a:spLocks noChangeArrowheads="1"/>
          </p:cNvSpPr>
          <p:nvPr/>
        </p:nvSpPr>
        <p:spPr bwMode="auto">
          <a:xfrm>
            <a:off x="250825" y="4419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a:latin typeface="+mn-lt"/>
                <a:ea typeface="+mn-ea"/>
                <a:cs typeface="+mn-ea"/>
                <a:sym typeface="+mn-lt"/>
              </a:rPr>
              <a:t>客户应用进程</a:t>
            </a:r>
          </a:p>
        </p:txBody>
      </p:sp>
      <p:sp>
        <p:nvSpPr>
          <p:cNvPr id="62486" name="Text Box 22"/>
          <p:cNvSpPr txBox="1">
            <a:spLocks noChangeArrowheads="1"/>
          </p:cNvSpPr>
          <p:nvPr/>
        </p:nvSpPr>
        <p:spPr bwMode="auto">
          <a:xfrm>
            <a:off x="250825" y="4038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latin typeface="+mn-lt"/>
                <a:ea typeface="+mn-ea"/>
                <a:cs typeface="+mn-ea"/>
                <a:sym typeface="+mn-lt"/>
              </a:rPr>
              <a:t>用户界面</a:t>
            </a:r>
          </a:p>
        </p:txBody>
      </p:sp>
      <p:sp>
        <p:nvSpPr>
          <p:cNvPr id="62487" name="Line 23"/>
          <p:cNvSpPr>
            <a:spLocks noChangeShapeType="1"/>
          </p:cNvSpPr>
          <p:nvPr/>
        </p:nvSpPr>
        <p:spPr bwMode="auto">
          <a:xfrm>
            <a:off x="1089025" y="59436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lt"/>
              <a:ea typeface="+mn-ea"/>
              <a:cs typeface="+mn-ea"/>
              <a:sym typeface="+mn-lt"/>
            </a:endParaRPr>
          </a:p>
        </p:txBody>
      </p:sp>
      <p:sp>
        <p:nvSpPr>
          <p:cNvPr id="62488" name="Line 24"/>
          <p:cNvSpPr>
            <a:spLocks noChangeShapeType="1"/>
          </p:cNvSpPr>
          <p:nvPr/>
        </p:nvSpPr>
        <p:spPr bwMode="auto">
          <a:xfrm>
            <a:off x="1089025" y="6172200"/>
            <a:ext cx="3352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lt"/>
              <a:ea typeface="+mn-ea"/>
              <a:cs typeface="+mn-ea"/>
              <a:sym typeface="+mn-lt"/>
            </a:endParaRPr>
          </a:p>
        </p:txBody>
      </p:sp>
      <p:sp>
        <p:nvSpPr>
          <p:cNvPr id="62489" name="Line 25"/>
          <p:cNvSpPr>
            <a:spLocks noChangeShapeType="1"/>
          </p:cNvSpPr>
          <p:nvPr/>
        </p:nvSpPr>
        <p:spPr bwMode="auto">
          <a:xfrm flipV="1">
            <a:off x="4441825" y="59436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lt"/>
              <a:ea typeface="+mn-ea"/>
              <a:cs typeface="+mn-ea"/>
              <a:sym typeface="+mn-lt"/>
            </a:endParaRPr>
          </a:p>
        </p:txBody>
      </p:sp>
      <p:grpSp>
        <p:nvGrpSpPr>
          <p:cNvPr id="62711" name="Group 247"/>
          <p:cNvGrpSpPr>
            <a:grpSpLocks/>
          </p:cNvGrpSpPr>
          <p:nvPr/>
        </p:nvGrpSpPr>
        <p:grpSpPr bwMode="auto">
          <a:xfrm>
            <a:off x="5502275" y="2205038"/>
            <a:ext cx="3678238" cy="3670300"/>
            <a:chOff x="3092" y="1182"/>
            <a:chExt cx="2317" cy="2312"/>
          </a:xfrm>
        </p:grpSpPr>
        <p:sp>
          <p:nvSpPr>
            <p:cNvPr id="62712" name="Freeform 248"/>
            <p:cNvSpPr>
              <a:spLocks/>
            </p:cNvSpPr>
            <p:nvPr/>
          </p:nvSpPr>
          <p:spPr bwMode="auto">
            <a:xfrm>
              <a:off x="4276" y="1272"/>
              <a:ext cx="1133" cy="1055"/>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13" name="Freeform 249"/>
            <p:cNvSpPr>
              <a:spLocks/>
            </p:cNvSpPr>
            <p:nvPr/>
          </p:nvSpPr>
          <p:spPr bwMode="auto">
            <a:xfrm>
              <a:off x="3092" y="1182"/>
              <a:ext cx="1176" cy="1001"/>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14" name="Freeform 250"/>
            <p:cNvSpPr>
              <a:spLocks/>
            </p:cNvSpPr>
            <p:nvPr/>
          </p:nvSpPr>
          <p:spPr bwMode="auto">
            <a:xfrm>
              <a:off x="3324" y="2096"/>
              <a:ext cx="1874" cy="1398"/>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715" name="Group 251"/>
            <p:cNvGrpSpPr>
              <a:grpSpLocks/>
            </p:cNvGrpSpPr>
            <p:nvPr/>
          </p:nvGrpSpPr>
          <p:grpSpPr bwMode="auto">
            <a:xfrm>
              <a:off x="3166" y="1267"/>
              <a:ext cx="462" cy="201"/>
              <a:chOff x="3552" y="246"/>
              <a:chExt cx="527" cy="248"/>
            </a:xfrm>
          </p:grpSpPr>
          <p:graphicFrame>
            <p:nvGraphicFramePr>
              <p:cNvPr id="62716" name="Object 252"/>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3" imgW="1307263" imgH="1084139" progId="">
                      <p:embed/>
                    </p:oleObj>
                  </mc:Choice>
                  <mc:Fallback>
                    <p:oleObj name="Clip" r:id="rId3" imgW="1307263" imgH="1084139" progId="">
                      <p:embed/>
                      <p:pic>
                        <p:nvPicPr>
                          <p:cNvPr id="62716" name="Object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17" name="Object 253"/>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5" imgW="681706" imgH="480401" progId="">
                      <p:embed/>
                    </p:oleObj>
                  </mc:Choice>
                  <mc:Fallback>
                    <p:oleObj name="Clip" r:id="rId5" imgW="681706" imgH="480401" progId="">
                      <p:embed/>
                      <p:pic>
                        <p:nvPicPr>
                          <p:cNvPr id="62717" name="Object 2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18" name="Line 254"/>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19" name="Group 255"/>
            <p:cNvGrpSpPr>
              <a:grpSpLocks/>
            </p:cNvGrpSpPr>
            <p:nvPr/>
          </p:nvGrpSpPr>
          <p:grpSpPr bwMode="auto">
            <a:xfrm>
              <a:off x="3166" y="1642"/>
              <a:ext cx="462" cy="201"/>
              <a:chOff x="3552" y="246"/>
              <a:chExt cx="527" cy="248"/>
            </a:xfrm>
          </p:grpSpPr>
          <p:graphicFrame>
            <p:nvGraphicFramePr>
              <p:cNvPr id="62720" name="Object 256"/>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7" imgW="1307263" imgH="1084139" progId="">
                      <p:embed/>
                    </p:oleObj>
                  </mc:Choice>
                  <mc:Fallback>
                    <p:oleObj name="Clip" r:id="rId7" imgW="1307263" imgH="1084139" progId="">
                      <p:embed/>
                      <p:pic>
                        <p:nvPicPr>
                          <p:cNvPr id="62720" name="Object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21" name="Object 257"/>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8" imgW="681706" imgH="480401" progId="">
                      <p:embed/>
                    </p:oleObj>
                  </mc:Choice>
                  <mc:Fallback>
                    <p:oleObj name="Clip" r:id="rId8" imgW="681706" imgH="480401" progId="">
                      <p:embed/>
                      <p:pic>
                        <p:nvPicPr>
                          <p:cNvPr id="62721" name="Object 2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22" name="Line 258"/>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23" name="Group 259"/>
            <p:cNvGrpSpPr>
              <a:grpSpLocks/>
            </p:cNvGrpSpPr>
            <p:nvPr/>
          </p:nvGrpSpPr>
          <p:grpSpPr bwMode="auto">
            <a:xfrm>
              <a:off x="3403" y="1508"/>
              <a:ext cx="44" cy="135"/>
              <a:chOff x="3842" y="406"/>
              <a:chExt cx="51" cy="167"/>
            </a:xfrm>
          </p:grpSpPr>
          <p:sp>
            <p:nvSpPr>
              <p:cNvPr id="62724" name="Oval 260"/>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25" name="Oval 261"/>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26" name="Oval 262"/>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27" name="Group 263"/>
            <p:cNvGrpSpPr>
              <a:grpSpLocks/>
            </p:cNvGrpSpPr>
            <p:nvPr/>
          </p:nvGrpSpPr>
          <p:grpSpPr bwMode="auto">
            <a:xfrm>
              <a:off x="3699" y="1825"/>
              <a:ext cx="132" cy="249"/>
              <a:chOff x="4180" y="783"/>
              <a:chExt cx="150" cy="307"/>
            </a:xfrm>
          </p:grpSpPr>
          <p:sp>
            <p:nvSpPr>
              <p:cNvPr id="62728" name="AutoShape 26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29" name="Rectangle 26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0" name="Rectangle 26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1" name="AutoShape 26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2" name="Line 26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3" name="Line 26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4" name="Rectangle 27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5" name="Rectangle 27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36" name="Group 272"/>
            <p:cNvGrpSpPr>
              <a:grpSpLocks/>
            </p:cNvGrpSpPr>
            <p:nvPr/>
          </p:nvGrpSpPr>
          <p:grpSpPr bwMode="auto">
            <a:xfrm rot="-5400000">
              <a:off x="3896" y="1874"/>
              <a:ext cx="51" cy="147"/>
              <a:chOff x="3842" y="406"/>
              <a:chExt cx="51" cy="167"/>
            </a:xfrm>
          </p:grpSpPr>
          <p:sp>
            <p:nvSpPr>
              <p:cNvPr id="62737" name="Oval 273"/>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8" name="Oval 274"/>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39" name="Oval 275"/>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sp>
          <p:nvSpPr>
            <p:cNvPr id="62740" name="Line 276"/>
            <p:cNvSpPr>
              <a:spLocks noChangeShapeType="1"/>
            </p:cNvSpPr>
            <p:nvPr/>
          </p:nvSpPr>
          <p:spPr bwMode="auto">
            <a:xfrm>
              <a:off x="3785" y="1767"/>
              <a:ext cx="312"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1" name="Line 277"/>
            <p:cNvSpPr>
              <a:spLocks noChangeShapeType="1"/>
            </p:cNvSpPr>
            <p:nvPr/>
          </p:nvSpPr>
          <p:spPr bwMode="auto">
            <a:xfrm>
              <a:off x="3787" y="1765"/>
              <a:ext cx="1"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2" name="Line 278"/>
            <p:cNvSpPr>
              <a:spLocks noChangeShapeType="1"/>
            </p:cNvSpPr>
            <p:nvPr/>
          </p:nvSpPr>
          <p:spPr bwMode="auto">
            <a:xfrm>
              <a:off x="4099" y="1764"/>
              <a:ext cx="1"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3" name="Line 279"/>
            <p:cNvSpPr>
              <a:spLocks noChangeShapeType="1"/>
            </p:cNvSpPr>
            <p:nvPr/>
          </p:nvSpPr>
          <p:spPr bwMode="auto">
            <a:xfrm>
              <a:off x="3596" y="1427"/>
              <a:ext cx="182" cy="1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4" name="Line 280"/>
            <p:cNvSpPr>
              <a:spLocks noChangeShapeType="1"/>
            </p:cNvSpPr>
            <p:nvPr/>
          </p:nvSpPr>
          <p:spPr bwMode="auto">
            <a:xfrm flipV="1">
              <a:off x="3604" y="1607"/>
              <a:ext cx="174"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5" name="Line 281"/>
            <p:cNvSpPr>
              <a:spLocks noChangeShapeType="1"/>
            </p:cNvSpPr>
            <p:nvPr/>
          </p:nvSpPr>
          <p:spPr bwMode="auto">
            <a:xfrm flipV="1">
              <a:off x="3936" y="1661"/>
              <a:ext cx="1" cy="1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746" name="Group 282"/>
            <p:cNvGrpSpPr>
              <a:grpSpLocks/>
            </p:cNvGrpSpPr>
            <p:nvPr/>
          </p:nvGrpSpPr>
          <p:grpSpPr bwMode="auto">
            <a:xfrm>
              <a:off x="4011" y="1811"/>
              <a:ext cx="132" cy="249"/>
              <a:chOff x="4180" y="783"/>
              <a:chExt cx="150" cy="307"/>
            </a:xfrm>
          </p:grpSpPr>
          <p:sp>
            <p:nvSpPr>
              <p:cNvPr id="62747" name="AutoShape 28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8" name="Rectangle 28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49" name="Rectangle 2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50" name="AutoShape 2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51" name="Line 28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52" name="Line 28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53" name="Rectangle 2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54" name="Rectangle 29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55" name="Group 291"/>
            <p:cNvGrpSpPr>
              <a:grpSpLocks/>
            </p:cNvGrpSpPr>
            <p:nvPr/>
          </p:nvGrpSpPr>
          <p:grpSpPr bwMode="auto">
            <a:xfrm>
              <a:off x="3408" y="2201"/>
              <a:ext cx="302" cy="583"/>
              <a:chOff x="3314" y="1248"/>
              <a:chExt cx="344" cy="694"/>
            </a:xfrm>
          </p:grpSpPr>
          <p:graphicFrame>
            <p:nvGraphicFramePr>
              <p:cNvPr id="62756" name="Object 292"/>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name="Clip" r:id="rId9" imgW="1307263" imgH="1084139" progId="">
                      <p:embed/>
                    </p:oleObj>
                  </mc:Choice>
                  <mc:Fallback>
                    <p:oleObj name="Clip" r:id="rId9" imgW="1307263" imgH="1084139" progId="">
                      <p:embed/>
                      <p:pic>
                        <p:nvPicPr>
                          <p:cNvPr id="62756" name="Object 2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57" name="Line 293"/>
              <p:cNvSpPr>
                <a:spLocks noChangeShapeType="1"/>
              </p:cNvSpPr>
              <p:nvPr/>
            </p:nvSpPr>
            <p:spPr bwMode="auto">
              <a:xfrm flipV="1">
                <a:off x="3606" y="1433"/>
                <a:ext cx="5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aphicFrame>
            <p:nvGraphicFramePr>
              <p:cNvPr id="62758" name="Object 294"/>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name="Clip" r:id="rId10" imgW="1307263" imgH="1084139" progId="">
                      <p:embed/>
                    </p:oleObj>
                  </mc:Choice>
                  <mc:Fallback>
                    <p:oleObj name="Clip" r:id="rId10" imgW="1307263" imgH="1084139" progId="">
                      <p:embed/>
                      <p:pic>
                        <p:nvPicPr>
                          <p:cNvPr id="62758" name="Object 2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59" name="Line 295"/>
              <p:cNvSpPr>
                <a:spLocks noChangeShapeType="1"/>
              </p:cNvSpPr>
              <p:nvPr/>
            </p:nvSpPr>
            <p:spPr bwMode="auto">
              <a:xfrm flipV="1">
                <a:off x="3606" y="1882"/>
                <a:ext cx="5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760" name="Group 296"/>
              <p:cNvGrpSpPr>
                <a:grpSpLocks/>
              </p:cNvGrpSpPr>
              <p:nvPr/>
            </p:nvGrpSpPr>
            <p:grpSpPr bwMode="auto">
              <a:xfrm>
                <a:off x="3404" y="1504"/>
                <a:ext cx="51" cy="167"/>
                <a:chOff x="3842" y="406"/>
                <a:chExt cx="51" cy="167"/>
              </a:xfrm>
            </p:grpSpPr>
            <p:sp>
              <p:nvSpPr>
                <p:cNvPr id="62761" name="Oval 297"/>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62" name="Oval 298"/>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63" name="Oval 299"/>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sp>
            <p:nvSpPr>
              <p:cNvPr id="62764" name="Line 300"/>
              <p:cNvSpPr>
                <a:spLocks noChangeShapeType="1"/>
              </p:cNvSpPr>
              <p:nvPr/>
            </p:nvSpPr>
            <p:spPr bwMode="auto">
              <a:xfrm>
                <a:off x="3654" y="1431"/>
                <a:ext cx="0" cy="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aphicFrame>
          <p:nvGraphicFramePr>
            <p:cNvPr id="62765" name="Object 301"/>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name="Clip" r:id="rId11" imgW="1307263" imgH="1084139" progId="">
                    <p:embed/>
                  </p:oleObj>
                </mc:Choice>
                <mc:Fallback>
                  <p:oleObj name="Clip" r:id="rId11" imgW="1307263" imgH="1084139" progId="">
                    <p:embed/>
                    <p:pic>
                      <p:nvPicPr>
                        <p:cNvPr id="62765" name="Object 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66" name="Object 302"/>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name="Clip" r:id="rId12" imgW="1307263" imgH="1084139" progId="">
                    <p:embed/>
                  </p:oleObj>
                </mc:Choice>
                <mc:Fallback>
                  <p:oleObj name="Clip" r:id="rId12" imgW="1307263" imgH="1084139" progId="">
                    <p:embed/>
                    <p:pic>
                      <p:nvPicPr>
                        <p:cNvPr id="62766" name="Object 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67" name="Oval 303"/>
            <p:cNvSpPr>
              <a:spLocks noChangeArrowheads="1"/>
            </p:cNvSpPr>
            <p:nvPr/>
          </p:nvSpPr>
          <p:spPr bwMode="auto">
            <a:xfrm rot="-5400000">
              <a:off x="3831" y="2895"/>
              <a:ext cx="40" cy="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68" name="Oval 304"/>
            <p:cNvSpPr>
              <a:spLocks noChangeArrowheads="1"/>
            </p:cNvSpPr>
            <p:nvPr/>
          </p:nvSpPr>
          <p:spPr bwMode="auto">
            <a:xfrm rot="-5400000">
              <a:off x="3884" y="2894"/>
              <a:ext cx="40" cy="4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69" name="Oval 305"/>
            <p:cNvSpPr>
              <a:spLocks noChangeArrowheads="1"/>
            </p:cNvSpPr>
            <p:nvPr/>
          </p:nvSpPr>
          <p:spPr bwMode="auto">
            <a:xfrm rot="-5400000">
              <a:off x="3933" y="2897"/>
              <a:ext cx="39" cy="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0" name="Line 306"/>
            <p:cNvSpPr>
              <a:spLocks noChangeShapeType="1"/>
            </p:cNvSpPr>
            <p:nvPr/>
          </p:nvSpPr>
          <p:spPr bwMode="auto">
            <a:xfrm rot="-5400000">
              <a:off x="4097" y="2821"/>
              <a:ext cx="38"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1" name="Line 307"/>
            <p:cNvSpPr>
              <a:spLocks noChangeShapeType="1"/>
            </p:cNvSpPr>
            <p:nvPr/>
          </p:nvSpPr>
          <p:spPr bwMode="auto">
            <a:xfrm rot="5400000" flipH="1">
              <a:off x="3702" y="2816"/>
              <a:ext cx="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2" name="Line 308"/>
            <p:cNvSpPr>
              <a:spLocks noChangeShapeType="1"/>
            </p:cNvSpPr>
            <p:nvPr/>
          </p:nvSpPr>
          <p:spPr bwMode="auto">
            <a:xfrm rot="16200000" flipV="1">
              <a:off x="3921" y="2602"/>
              <a:ext cx="0" cy="3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3" name="Line 309"/>
            <p:cNvSpPr>
              <a:spLocks noChangeShapeType="1"/>
            </p:cNvSpPr>
            <p:nvPr/>
          </p:nvSpPr>
          <p:spPr bwMode="auto">
            <a:xfrm flipV="1">
              <a:off x="3710" y="2564"/>
              <a:ext cx="59" cy="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4" name="Line 310"/>
            <p:cNvSpPr>
              <a:spLocks noChangeShapeType="1"/>
            </p:cNvSpPr>
            <p:nvPr/>
          </p:nvSpPr>
          <p:spPr bwMode="auto">
            <a:xfrm>
              <a:off x="4089" y="2593"/>
              <a:ext cx="191" cy="2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75" name="Line 311"/>
            <p:cNvSpPr>
              <a:spLocks noChangeShapeType="1"/>
            </p:cNvSpPr>
            <p:nvPr/>
          </p:nvSpPr>
          <p:spPr bwMode="auto">
            <a:xfrm flipH="1">
              <a:off x="4590" y="2591"/>
              <a:ext cx="176" cy="2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aphicFrame>
          <p:nvGraphicFramePr>
            <p:cNvPr id="62776" name="Object 312"/>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name="Clip" r:id="rId13" imgW="982811" imgH="1208363" progId="">
                    <p:embed/>
                  </p:oleObj>
                </mc:Choice>
                <mc:Fallback>
                  <p:oleObj name="Clip" r:id="rId13" imgW="982811" imgH="1208363" progId="">
                    <p:embed/>
                    <p:pic>
                      <p:nvPicPr>
                        <p:cNvPr id="62776" name="Object 3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77" name="Object 313"/>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name="Clip" r:id="rId15" imgW="982811" imgH="1208363" progId="">
                    <p:embed/>
                  </p:oleObj>
                </mc:Choice>
                <mc:Fallback>
                  <p:oleObj name="Clip" r:id="rId15" imgW="982811" imgH="1208363" progId="">
                    <p:embed/>
                    <p:pic>
                      <p:nvPicPr>
                        <p:cNvPr id="62777" name="Object 3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78" name="Freeform 314"/>
            <p:cNvSpPr>
              <a:spLocks/>
            </p:cNvSpPr>
            <p:nvPr/>
          </p:nvSpPr>
          <p:spPr bwMode="auto">
            <a:xfrm>
              <a:off x="3911" y="2218"/>
              <a:ext cx="853" cy="192"/>
            </a:xfrm>
            <a:custGeom>
              <a:avLst/>
              <a:gdLst>
                <a:gd name="T0" fmla="*/ 0 w 972"/>
                <a:gd name="T1" fmla="*/ 228 h 228"/>
                <a:gd name="T2" fmla="*/ 432 w 972"/>
                <a:gd name="T3" fmla="*/ 9 h 228"/>
                <a:gd name="T4" fmla="*/ 972 w 972"/>
                <a:gd name="T5" fmla="*/ 171 h 228"/>
              </a:gdLst>
              <a:ahLst/>
              <a:cxnLst>
                <a:cxn ang="0">
                  <a:pos x="T0" y="T1"/>
                </a:cxn>
                <a:cxn ang="0">
                  <a:pos x="T2" y="T3"/>
                </a:cxn>
                <a:cxn ang="0">
                  <a:pos x="T4" y="T5"/>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779" name="Group 315"/>
            <p:cNvGrpSpPr>
              <a:grpSpLocks/>
            </p:cNvGrpSpPr>
            <p:nvPr/>
          </p:nvGrpSpPr>
          <p:grpSpPr bwMode="auto">
            <a:xfrm>
              <a:off x="4079" y="3114"/>
              <a:ext cx="256" cy="269"/>
              <a:chOff x="2870" y="1518"/>
              <a:chExt cx="292" cy="320"/>
            </a:xfrm>
          </p:grpSpPr>
          <p:graphicFrame>
            <p:nvGraphicFramePr>
              <p:cNvPr id="62780" name="Object 3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26829" imgH="840406" progId="">
                      <p:embed/>
                    </p:oleObj>
                  </mc:Choice>
                  <mc:Fallback>
                    <p:oleObj name="Clip" r:id="rId16" imgW="826829" imgH="840406" progId="">
                      <p:embed/>
                      <p:pic>
                        <p:nvPicPr>
                          <p:cNvPr id="62780" name="Object 3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81" name="Object 3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295" imgH="1199426" progId="">
                      <p:embed/>
                    </p:oleObj>
                  </mc:Choice>
                  <mc:Fallback>
                    <p:oleObj name="Clip" r:id="rId18" imgW="1268295" imgH="1199426" progId="">
                      <p:embed/>
                      <p:pic>
                        <p:nvPicPr>
                          <p:cNvPr id="62781" name="Object 3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782" name="Group 318"/>
            <p:cNvGrpSpPr>
              <a:grpSpLocks/>
            </p:cNvGrpSpPr>
            <p:nvPr/>
          </p:nvGrpSpPr>
          <p:grpSpPr bwMode="auto">
            <a:xfrm>
              <a:off x="4569" y="3134"/>
              <a:ext cx="256" cy="269"/>
              <a:chOff x="2870" y="1518"/>
              <a:chExt cx="292" cy="320"/>
            </a:xfrm>
          </p:grpSpPr>
          <p:graphicFrame>
            <p:nvGraphicFramePr>
              <p:cNvPr id="62783" name="Object 31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26829" imgH="840406" progId="">
                      <p:embed/>
                    </p:oleObj>
                  </mc:Choice>
                  <mc:Fallback>
                    <p:oleObj name="Clip" r:id="rId20" imgW="826829" imgH="840406" progId="">
                      <p:embed/>
                      <p:pic>
                        <p:nvPicPr>
                          <p:cNvPr id="62783" name="Object 3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84" name="Object 32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1" imgW="1268295" imgH="1199426" progId="">
                      <p:embed/>
                    </p:oleObj>
                  </mc:Choice>
                  <mc:Fallback>
                    <p:oleObj name="Clip" r:id="rId21" imgW="1268295" imgH="1199426" progId="">
                      <p:embed/>
                      <p:pic>
                        <p:nvPicPr>
                          <p:cNvPr id="62784" name="Object 3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785" name="Group 321"/>
            <p:cNvGrpSpPr>
              <a:grpSpLocks/>
            </p:cNvGrpSpPr>
            <p:nvPr/>
          </p:nvGrpSpPr>
          <p:grpSpPr bwMode="auto">
            <a:xfrm>
              <a:off x="4308" y="2955"/>
              <a:ext cx="239" cy="237"/>
              <a:chOff x="4733" y="2082"/>
              <a:chExt cx="272" cy="282"/>
            </a:xfrm>
          </p:grpSpPr>
          <p:graphicFrame>
            <p:nvGraphicFramePr>
              <p:cNvPr id="62786" name="Object 322"/>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name="Clip" r:id="rId22" imgW="826829" imgH="840406" progId="">
                      <p:embed/>
                    </p:oleObj>
                  </mc:Choice>
                  <mc:Fallback>
                    <p:oleObj name="Clip" r:id="rId22" imgW="826829" imgH="840406" progId="">
                      <p:embed/>
                      <p:pic>
                        <p:nvPicPr>
                          <p:cNvPr id="62786" name="Object 3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87" name="Rectangle 32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sp>
          <p:nvSpPr>
            <p:cNvPr id="62788" name="Line 324"/>
            <p:cNvSpPr>
              <a:spLocks noChangeShapeType="1"/>
            </p:cNvSpPr>
            <p:nvPr/>
          </p:nvSpPr>
          <p:spPr bwMode="auto">
            <a:xfrm>
              <a:off x="4501" y="289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789" name="Group 325"/>
            <p:cNvGrpSpPr>
              <a:grpSpLocks/>
            </p:cNvGrpSpPr>
            <p:nvPr/>
          </p:nvGrpSpPr>
          <p:grpSpPr bwMode="auto">
            <a:xfrm>
              <a:off x="4955" y="2531"/>
              <a:ext cx="131" cy="258"/>
              <a:chOff x="4180" y="783"/>
              <a:chExt cx="150" cy="307"/>
            </a:xfrm>
          </p:grpSpPr>
          <p:sp>
            <p:nvSpPr>
              <p:cNvPr id="62790" name="AutoShape 326"/>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1" name="Rectangle 327"/>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2" name="Rectangle 32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3" name="AutoShape 32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4" name="Line 330"/>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5" name="Line 331"/>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6" name="Rectangle 33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797" name="Rectangle 333"/>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798" name="Group 334"/>
            <p:cNvGrpSpPr>
              <a:grpSpLocks/>
            </p:cNvGrpSpPr>
            <p:nvPr/>
          </p:nvGrpSpPr>
          <p:grpSpPr bwMode="auto">
            <a:xfrm>
              <a:off x="4947" y="2811"/>
              <a:ext cx="131" cy="258"/>
              <a:chOff x="4180" y="783"/>
              <a:chExt cx="150" cy="307"/>
            </a:xfrm>
          </p:grpSpPr>
          <p:sp>
            <p:nvSpPr>
              <p:cNvPr id="62799" name="AutoShape 335"/>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0" name="Rectangle 336"/>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1" name="Rectangle 33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2" name="AutoShape 33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3" name="Line 339"/>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4" name="Line 340"/>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5" name="Rectangle 34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6" name="Rectangle 342"/>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sp>
          <p:nvSpPr>
            <p:cNvPr id="62807" name="Line 343"/>
            <p:cNvSpPr>
              <a:spLocks noChangeShapeType="1"/>
            </p:cNvSpPr>
            <p:nvPr/>
          </p:nvSpPr>
          <p:spPr bwMode="auto">
            <a:xfrm rot="5400000" flipH="1">
              <a:off x="4711" y="2767"/>
              <a:ext cx="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8" name="Line 344"/>
            <p:cNvSpPr>
              <a:spLocks noChangeShapeType="1"/>
            </p:cNvSpPr>
            <p:nvPr/>
          </p:nvSpPr>
          <p:spPr bwMode="auto">
            <a:xfrm rot="-5400000">
              <a:off x="4935" y="2925"/>
              <a:ext cx="0" cy="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09" name="Line 345"/>
            <p:cNvSpPr>
              <a:spLocks noChangeShapeType="1"/>
            </p:cNvSpPr>
            <p:nvPr/>
          </p:nvSpPr>
          <p:spPr bwMode="auto">
            <a:xfrm rot="-5400000">
              <a:off x="4928" y="2630"/>
              <a:ext cx="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0" name="Line 346"/>
            <p:cNvSpPr>
              <a:spLocks noChangeShapeType="1"/>
            </p:cNvSpPr>
            <p:nvPr/>
          </p:nvSpPr>
          <p:spPr bwMode="auto">
            <a:xfrm flipV="1">
              <a:off x="4096" y="1459"/>
              <a:ext cx="289" cy="1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1" name="Line 347"/>
            <p:cNvSpPr>
              <a:spLocks noChangeShapeType="1"/>
            </p:cNvSpPr>
            <p:nvPr/>
          </p:nvSpPr>
          <p:spPr bwMode="auto">
            <a:xfrm>
              <a:off x="4685" y="1449"/>
              <a:ext cx="306" cy="1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2" name="Line 348"/>
            <p:cNvSpPr>
              <a:spLocks noChangeShapeType="1"/>
            </p:cNvSpPr>
            <p:nvPr/>
          </p:nvSpPr>
          <p:spPr bwMode="auto">
            <a:xfrm flipH="1">
              <a:off x="5012" y="1661"/>
              <a:ext cx="152" cy="4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3" name="Line 349"/>
            <p:cNvSpPr>
              <a:spLocks noChangeShapeType="1"/>
            </p:cNvSpPr>
            <p:nvPr/>
          </p:nvSpPr>
          <p:spPr bwMode="auto">
            <a:xfrm>
              <a:off x="4527" y="1520"/>
              <a:ext cx="0"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4" name="Line 350"/>
            <p:cNvSpPr>
              <a:spLocks noChangeShapeType="1"/>
            </p:cNvSpPr>
            <p:nvPr/>
          </p:nvSpPr>
          <p:spPr bwMode="auto">
            <a:xfrm>
              <a:off x="4543" y="1928"/>
              <a:ext cx="337"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5" name="Line 351"/>
            <p:cNvSpPr>
              <a:spLocks noChangeShapeType="1"/>
            </p:cNvSpPr>
            <p:nvPr/>
          </p:nvSpPr>
          <p:spPr bwMode="auto">
            <a:xfrm flipH="1">
              <a:off x="4833" y="2221"/>
              <a:ext cx="168"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6" name="Line 352"/>
            <p:cNvSpPr>
              <a:spLocks noChangeShapeType="1"/>
            </p:cNvSpPr>
            <p:nvPr/>
          </p:nvSpPr>
          <p:spPr bwMode="auto">
            <a:xfrm flipH="1">
              <a:off x="4690" y="1641"/>
              <a:ext cx="353" cy="2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7" name="Line 353"/>
            <p:cNvSpPr>
              <a:spLocks noChangeShapeType="1"/>
            </p:cNvSpPr>
            <p:nvPr/>
          </p:nvSpPr>
          <p:spPr bwMode="auto">
            <a:xfrm flipH="1">
              <a:off x="4696" y="1288"/>
              <a:ext cx="221" cy="1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18" name="Line 354"/>
            <p:cNvSpPr>
              <a:spLocks noChangeShapeType="1"/>
            </p:cNvSpPr>
            <p:nvPr/>
          </p:nvSpPr>
          <p:spPr bwMode="auto">
            <a:xfrm flipH="1">
              <a:off x="5148" y="1399"/>
              <a:ext cx="12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19" name="Group 355"/>
            <p:cNvGrpSpPr>
              <a:grpSpLocks/>
            </p:cNvGrpSpPr>
            <p:nvPr/>
          </p:nvGrpSpPr>
          <p:grpSpPr bwMode="auto">
            <a:xfrm>
              <a:off x="3769" y="1520"/>
              <a:ext cx="316" cy="147"/>
              <a:chOff x="3600" y="219"/>
              <a:chExt cx="360" cy="175"/>
            </a:xfrm>
          </p:grpSpPr>
          <p:sp>
            <p:nvSpPr>
              <p:cNvPr id="62820" name="Oval 3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21" name="Line 35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22" name="Line 35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23" name="Rectangle 35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24" name="Oval 3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25" name="Group 361"/>
              <p:cNvGrpSpPr>
                <a:grpSpLocks/>
              </p:cNvGrpSpPr>
              <p:nvPr/>
            </p:nvGrpSpPr>
            <p:grpSpPr bwMode="auto">
              <a:xfrm>
                <a:off x="3686" y="244"/>
                <a:ext cx="177" cy="66"/>
                <a:chOff x="2848" y="848"/>
                <a:chExt cx="140" cy="98"/>
              </a:xfrm>
            </p:grpSpPr>
            <p:sp>
              <p:nvSpPr>
                <p:cNvPr id="62826" name="Line 36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27" name="Line 36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28" name="Line 36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29" name="Group 365"/>
              <p:cNvGrpSpPr>
                <a:grpSpLocks/>
              </p:cNvGrpSpPr>
              <p:nvPr/>
            </p:nvGrpSpPr>
            <p:grpSpPr bwMode="auto">
              <a:xfrm flipV="1">
                <a:off x="3686" y="243"/>
                <a:ext cx="177" cy="66"/>
                <a:chOff x="2848" y="848"/>
                <a:chExt cx="140" cy="98"/>
              </a:xfrm>
            </p:grpSpPr>
            <p:sp>
              <p:nvSpPr>
                <p:cNvPr id="62830" name="Line 36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31" name="Line 36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32" name="Line 36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833" name="Group 369"/>
            <p:cNvGrpSpPr>
              <a:grpSpLocks/>
            </p:cNvGrpSpPr>
            <p:nvPr/>
          </p:nvGrpSpPr>
          <p:grpSpPr bwMode="auto">
            <a:xfrm>
              <a:off x="4369" y="1376"/>
              <a:ext cx="316" cy="147"/>
              <a:chOff x="3600" y="219"/>
              <a:chExt cx="360" cy="175"/>
            </a:xfrm>
          </p:grpSpPr>
          <p:sp>
            <p:nvSpPr>
              <p:cNvPr id="62834" name="Oval 3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35" name="Line 37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36" name="Line 37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37" name="Rectangle 37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38" name="Oval 3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39" name="Group 375"/>
              <p:cNvGrpSpPr>
                <a:grpSpLocks/>
              </p:cNvGrpSpPr>
              <p:nvPr/>
            </p:nvGrpSpPr>
            <p:grpSpPr bwMode="auto">
              <a:xfrm>
                <a:off x="3686" y="244"/>
                <a:ext cx="177" cy="66"/>
                <a:chOff x="2848" y="848"/>
                <a:chExt cx="140" cy="98"/>
              </a:xfrm>
            </p:grpSpPr>
            <p:sp>
              <p:nvSpPr>
                <p:cNvPr id="62840" name="Line 37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41" name="Line 37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42" name="Line 37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43" name="Group 379"/>
              <p:cNvGrpSpPr>
                <a:grpSpLocks/>
              </p:cNvGrpSpPr>
              <p:nvPr/>
            </p:nvGrpSpPr>
            <p:grpSpPr bwMode="auto">
              <a:xfrm flipV="1">
                <a:off x="3686" y="243"/>
                <a:ext cx="177" cy="66"/>
                <a:chOff x="2848" y="848"/>
                <a:chExt cx="140" cy="98"/>
              </a:xfrm>
            </p:grpSpPr>
            <p:sp>
              <p:nvSpPr>
                <p:cNvPr id="62844" name="Line 38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45" name="Line 38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46" name="Line 38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847" name="Group 383"/>
            <p:cNvGrpSpPr>
              <a:grpSpLocks/>
            </p:cNvGrpSpPr>
            <p:nvPr/>
          </p:nvGrpSpPr>
          <p:grpSpPr bwMode="auto">
            <a:xfrm>
              <a:off x="4380" y="1790"/>
              <a:ext cx="316" cy="147"/>
              <a:chOff x="3600" y="219"/>
              <a:chExt cx="360" cy="175"/>
            </a:xfrm>
          </p:grpSpPr>
          <p:sp>
            <p:nvSpPr>
              <p:cNvPr id="62848" name="Oval 3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49" name="Line 38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50" name="Line 38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51" name="Rectangle 38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52" name="Oval 3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53" name="Group 389"/>
              <p:cNvGrpSpPr>
                <a:grpSpLocks/>
              </p:cNvGrpSpPr>
              <p:nvPr/>
            </p:nvGrpSpPr>
            <p:grpSpPr bwMode="auto">
              <a:xfrm>
                <a:off x="3686" y="244"/>
                <a:ext cx="177" cy="66"/>
                <a:chOff x="2848" y="848"/>
                <a:chExt cx="140" cy="98"/>
              </a:xfrm>
            </p:grpSpPr>
            <p:sp>
              <p:nvSpPr>
                <p:cNvPr id="62854" name="Line 39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55" name="Line 39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56" name="Line 39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57" name="Group 393"/>
              <p:cNvGrpSpPr>
                <a:grpSpLocks/>
              </p:cNvGrpSpPr>
              <p:nvPr/>
            </p:nvGrpSpPr>
            <p:grpSpPr bwMode="auto">
              <a:xfrm flipV="1">
                <a:off x="3686" y="243"/>
                <a:ext cx="177" cy="66"/>
                <a:chOff x="2848" y="848"/>
                <a:chExt cx="140" cy="98"/>
              </a:xfrm>
            </p:grpSpPr>
            <p:sp>
              <p:nvSpPr>
                <p:cNvPr id="62858" name="Line 39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59" name="Line 39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60" name="Line 39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861" name="Group 397"/>
            <p:cNvGrpSpPr>
              <a:grpSpLocks/>
            </p:cNvGrpSpPr>
            <p:nvPr/>
          </p:nvGrpSpPr>
          <p:grpSpPr bwMode="auto">
            <a:xfrm>
              <a:off x="4991" y="1507"/>
              <a:ext cx="315" cy="147"/>
              <a:chOff x="3600" y="219"/>
              <a:chExt cx="360" cy="175"/>
            </a:xfrm>
          </p:grpSpPr>
          <p:sp>
            <p:nvSpPr>
              <p:cNvPr id="62862" name="Oval 3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63" name="Line 39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64" name="Line 40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65" name="Rectangle 40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66" name="Oval 4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67" name="Group 403"/>
              <p:cNvGrpSpPr>
                <a:grpSpLocks/>
              </p:cNvGrpSpPr>
              <p:nvPr/>
            </p:nvGrpSpPr>
            <p:grpSpPr bwMode="auto">
              <a:xfrm>
                <a:off x="3686" y="244"/>
                <a:ext cx="177" cy="66"/>
                <a:chOff x="2848" y="848"/>
                <a:chExt cx="140" cy="98"/>
              </a:xfrm>
            </p:grpSpPr>
            <p:sp>
              <p:nvSpPr>
                <p:cNvPr id="62868" name="Line 40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69" name="Line 40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0" name="Line 40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71" name="Group 407"/>
              <p:cNvGrpSpPr>
                <a:grpSpLocks/>
              </p:cNvGrpSpPr>
              <p:nvPr/>
            </p:nvGrpSpPr>
            <p:grpSpPr bwMode="auto">
              <a:xfrm flipV="1">
                <a:off x="3686" y="243"/>
                <a:ext cx="177" cy="66"/>
                <a:chOff x="2848" y="848"/>
                <a:chExt cx="140" cy="98"/>
              </a:xfrm>
            </p:grpSpPr>
            <p:sp>
              <p:nvSpPr>
                <p:cNvPr id="62872" name="Line 40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3" name="Line 40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4" name="Line 41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875" name="Group 411"/>
            <p:cNvGrpSpPr>
              <a:grpSpLocks/>
            </p:cNvGrpSpPr>
            <p:nvPr/>
          </p:nvGrpSpPr>
          <p:grpSpPr bwMode="auto">
            <a:xfrm>
              <a:off x="4869" y="2072"/>
              <a:ext cx="316" cy="147"/>
              <a:chOff x="3600" y="219"/>
              <a:chExt cx="360" cy="175"/>
            </a:xfrm>
          </p:grpSpPr>
          <p:sp>
            <p:nvSpPr>
              <p:cNvPr id="62876" name="Oval 4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7" name="Line 41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8" name="Line 41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79" name="Rectangle 41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80" name="Oval 4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81" name="Group 417"/>
              <p:cNvGrpSpPr>
                <a:grpSpLocks/>
              </p:cNvGrpSpPr>
              <p:nvPr/>
            </p:nvGrpSpPr>
            <p:grpSpPr bwMode="auto">
              <a:xfrm>
                <a:off x="3686" y="244"/>
                <a:ext cx="177" cy="66"/>
                <a:chOff x="2848" y="848"/>
                <a:chExt cx="140" cy="98"/>
              </a:xfrm>
            </p:grpSpPr>
            <p:sp>
              <p:nvSpPr>
                <p:cNvPr id="62882" name="Line 4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83" name="Line 4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84" name="Line 42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85" name="Group 421"/>
              <p:cNvGrpSpPr>
                <a:grpSpLocks/>
              </p:cNvGrpSpPr>
              <p:nvPr/>
            </p:nvGrpSpPr>
            <p:grpSpPr bwMode="auto">
              <a:xfrm flipV="1">
                <a:off x="3686" y="243"/>
                <a:ext cx="177" cy="66"/>
                <a:chOff x="2848" y="848"/>
                <a:chExt cx="140" cy="98"/>
              </a:xfrm>
            </p:grpSpPr>
            <p:sp>
              <p:nvSpPr>
                <p:cNvPr id="62886" name="Line 42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87" name="Line 4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88" name="Line 42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889" name="Group 425"/>
            <p:cNvGrpSpPr>
              <a:grpSpLocks/>
            </p:cNvGrpSpPr>
            <p:nvPr/>
          </p:nvGrpSpPr>
          <p:grpSpPr bwMode="auto">
            <a:xfrm>
              <a:off x="4659" y="2440"/>
              <a:ext cx="316" cy="148"/>
              <a:chOff x="3600" y="219"/>
              <a:chExt cx="360" cy="175"/>
            </a:xfrm>
          </p:grpSpPr>
          <p:sp>
            <p:nvSpPr>
              <p:cNvPr id="62890" name="Oval 4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91" name="Line 42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92" name="Line 42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93" name="Rectangle 42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894" name="Oval 4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895" name="Group 431"/>
              <p:cNvGrpSpPr>
                <a:grpSpLocks/>
              </p:cNvGrpSpPr>
              <p:nvPr/>
            </p:nvGrpSpPr>
            <p:grpSpPr bwMode="auto">
              <a:xfrm>
                <a:off x="3686" y="244"/>
                <a:ext cx="177" cy="66"/>
                <a:chOff x="2848" y="848"/>
                <a:chExt cx="140" cy="98"/>
              </a:xfrm>
            </p:grpSpPr>
            <p:sp>
              <p:nvSpPr>
                <p:cNvPr id="62896" name="Line 43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97" name="Line 43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898" name="Line 43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899" name="Group 435"/>
              <p:cNvGrpSpPr>
                <a:grpSpLocks/>
              </p:cNvGrpSpPr>
              <p:nvPr/>
            </p:nvGrpSpPr>
            <p:grpSpPr bwMode="auto">
              <a:xfrm flipV="1">
                <a:off x="3686" y="243"/>
                <a:ext cx="177" cy="66"/>
                <a:chOff x="2848" y="848"/>
                <a:chExt cx="140" cy="98"/>
              </a:xfrm>
            </p:grpSpPr>
            <p:sp>
              <p:nvSpPr>
                <p:cNvPr id="62900" name="Line 43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01" name="Line 4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02" name="Line 43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903" name="Group 439"/>
            <p:cNvGrpSpPr>
              <a:grpSpLocks/>
            </p:cNvGrpSpPr>
            <p:nvPr/>
          </p:nvGrpSpPr>
          <p:grpSpPr bwMode="auto">
            <a:xfrm>
              <a:off x="4275" y="2748"/>
              <a:ext cx="315" cy="147"/>
              <a:chOff x="3600" y="219"/>
              <a:chExt cx="360" cy="175"/>
            </a:xfrm>
          </p:grpSpPr>
          <p:sp>
            <p:nvSpPr>
              <p:cNvPr id="62904" name="Oval 4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05" name="Line 44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06" name="Line 44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07" name="Rectangle 44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908" name="Oval 4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909" name="Group 445"/>
              <p:cNvGrpSpPr>
                <a:grpSpLocks/>
              </p:cNvGrpSpPr>
              <p:nvPr/>
            </p:nvGrpSpPr>
            <p:grpSpPr bwMode="auto">
              <a:xfrm>
                <a:off x="3686" y="244"/>
                <a:ext cx="177" cy="66"/>
                <a:chOff x="2848" y="848"/>
                <a:chExt cx="140" cy="98"/>
              </a:xfrm>
            </p:grpSpPr>
            <p:sp>
              <p:nvSpPr>
                <p:cNvPr id="62910" name="Line 44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11" name="Line 44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12" name="Line 44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913" name="Group 449"/>
              <p:cNvGrpSpPr>
                <a:grpSpLocks/>
              </p:cNvGrpSpPr>
              <p:nvPr/>
            </p:nvGrpSpPr>
            <p:grpSpPr bwMode="auto">
              <a:xfrm flipV="1">
                <a:off x="3686" y="243"/>
                <a:ext cx="177" cy="66"/>
                <a:chOff x="2848" y="848"/>
                <a:chExt cx="140" cy="98"/>
              </a:xfrm>
            </p:grpSpPr>
            <p:sp>
              <p:nvSpPr>
                <p:cNvPr id="62914" name="Line 45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15" name="Line 45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16" name="Line 45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917" name="Group 453"/>
            <p:cNvGrpSpPr>
              <a:grpSpLocks/>
            </p:cNvGrpSpPr>
            <p:nvPr/>
          </p:nvGrpSpPr>
          <p:grpSpPr bwMode="auto">
            <a:xfrm>
              <a:off x="3769" y="2511"/>
              <a:ext cx="316" cy="147"/>
              <a:chOff x="3600" y="219"/>
              <a:chExt cx="360" cy="175"/>
            </a:xfrm>
          </p:grpSpPr>
          <p:sp>
            <p:nvSpPr>
              <p:cNvPr id="62918" name="Oval 4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19" name="Line 45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20" name="Line 45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21" name="Rectangle 45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mn-lt"/>
                  <a:ea typeface="+mn-ea"/>
                  <a:cs typeface="+mn-ea"/>
                  <a:sym typeface="+mn-lt"/>
                </a:endParaRPr>
              </a:p>
            </p:txBody>
          </p:sp>
          <p:sp>
            <p:nvSpPr>
              <p:cNvPr id="62922" name="Oval 4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923" name="Group 459"/>
              <p:cNvGrpSpPr>
                <a:grpSpLocks/>
              </p:cNvGrpSpPr>
              <p:nvPr/>
            </p:nvGrpSpPr>
            <p:grpSpPr bwMode="auto">
              <a:xfrm>
                <a:off x="3686" y="244"/>
                <a:ext cx="177" cy="66"/>
                <a:chOff x="2848" y="848"/>
                <a:chExt cx="140" cy="98"/>
              </a:xfrm>
            </p:grpSpPr>
            <p:sp>
              <p:nvSpPr>
                <p:cNvPr id="62924" name="Line 46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25" name="Line 46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26" name="Line 46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927" name="Group 463"/>
              <p:cNvGrpSpPr>
                <a:grpSpLocks/>
              </p:cNvGrpSpPr>
              <p:nvPr/>
            </p:nvGrpSpPr>
            <p:grpSpPr bwMode="auto">
              <a:xfrm flipV="1">
                <a:off x="3686" y="243"/>
                <a:ext cx="177" cy="66"/>
                <a:chOff x="2848" y="848"/>
                <a:chExt cx="140" cy="98"/>
              </a:xfrm>
            </p:grpSpPr>
            <p:sp>
              <p:nvSpPr>
                <p:cNvPr id="62928" name="Line 46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29" name="Line 46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30" name="Line 46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sp>
          <p:nvSpPr>
            <p:cNvPr id="62931" name="Line 467"/>
            <p:cNvSpPr>
              <a:spLocks noChangeShapeType="1"/>
            </p:cNvSpPr>
            <p:nvPr/>
          </p:nvSpPr>
          <p:spPr bwMode="auto">
            <a:xfrm flipV="1">
              <a:off x="3930" y="2645"/>
              <a:ext cx="1" cy="1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932" name="Group 468"/>
          <p:cNvGrpSpPr>
            <a:grpSpLocks/>
          </p:cNvGrpSpPr>
          <p:nvPr/>
        </p:nvGrpSpPr>
        <p:grpSpPr bwMode="auto">
          <a:xfrm>
            <a:off x="5184775" y="2276475"/>
            <a:ext cx="3738563" cy="3887788"/>
            <a:chOff x="2986" y="945"/>
            <a:chExt cx="2355" cy="2449"/>
          </a:xfrm>
        </p:grpSpPr>
        <p:grpSp>
          <p:nvGrpSpPr>
            <p:cNvPr id="62933" name="Group 469"/>
            <p:cNvGrpSpPr>
              <a:grpSpLocks/>
            </p:cNvGrpSpPr>
            <p:nvPr/>
          </p:nvGrpSpPr>
          <p:grpSpPr bwMode="auto">
            <a:xfrm>
              <a:off x="2986" y="945"/>
              <a:ext cx="513" cy="643"/>
              <a:chOff x="2938" y="2925"/>
              <a:chExt cx="513" cy="643"/>
            </a:xfrm>
          </p:grpSpPr>
          <p:sp>
            <p:nvSpPr>
              <p:cNvPr id="62934" name="Rectangle 470"/>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35" name="Rectangle 471"/>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36" name="Rectangle 472"/>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37" name="Text Box 473"/>
              <p:cNvSpPr txBox="1">
                <a:spLocks noChangeArrowheads="1"/>
              </p:cNvSpPr>
              <p:nvPr/>
            </p:nvSpPr>
            <p:spPr bwMode="auto">
              <a:xfrm>
                <a:off x="2938" y="2928"/>
                <a:ext cx="513"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000">
                    <a:solidFill>
                      <a:schemeClr val="bg1"/>
                    </a:solidFill>
                    <a:latin typeface="+mn-lt"/>
                    <a:ea typeface="+mn-ea"/>
                    <a:cs typeface="+mn-ea"/>
                    <a:sym typeface="+mn-lt"/>
                  </a:rPr>
                  <a:t>application</a:t>
                </a:r>
                <a:endParaRPr lang="en-US" altLang="zh-CN" sz="1000">
                  <a:latin typeface="+mn-lt"/>
                  <a:ea typeface="+mn-ea"/>
                  <a:cs typeface="+mn-ea"/>
                  <a:sym typeface="+mn-lt"/>
                </a:endParaRPr>
              </a:p>
              <a:p>
                <a:pPr algn="ctr" eaLnBrk="0" hangingPunct="0"/>
                <a:r>
                  <a:rPr lang="en-US" altLang="zh-CN" sz="1000">
                    <a:latin typeface="+mn-lt"/>
                    <a:ea typeface="+mn-ea"/>
                    <a:cs typeface="+mn-ea"/>
                    <a:sym typeface="+mn-lt"/>
                  </a:rPr>
                  <a:t>transport</a:t>
                </a:r>
              </a:p>
              <a:p>
                <a:pPr algn="ctr" eaLnBrk="0" hangingPunct="0"/>
                <a:r>
                  <a:rPr lang="en-US" altLang="zh-CN" sz="1000">
                    <a:latin typeface="+mn-lt"/>
                    <a:ea typeface="+mn-ea"/>
                    <a:cs typeface="+mn-ea"/>
                    <a:sym typeface="+mn-lt"/>
                  </a:rPr>
                  <a:t>network</a:t>
                </a:r>
              </a:p>
              <a:p>
                <a:pPr algn="ctr" eaLnBrk="0" hangingPunct="0"/>
                <a:r>
                  <a:rPr lang="en-US" altLang="zh-CN" sz="1000">
                    <a:latin typeface="+mn-lt"/>
                    <a:ea typeface="+mn-ea"/>
                    <a:cs typeface="+mn-ea"/>
                    <a:sym typeface="+mn-lt"/>
                  </a:rPr>
                  <a:t>data link</a:t>
                </a:r>
              </a:p>
              <a:p>
                <a:pPr algn="ctr" eaLnBrk="0" hangingPunct="0"/>
                <a:r>
                  <a:rPr lang="en-US" altLang="zh-CN" sz="1000">
                    <a:latin typeface="+mn-lt"/>
                    <a:ea typeface="+mn-ea"/>
                    <a:cs typeface="+mn-ea"/>
                    <a:sym typeface="+mn-lt"/>
                  </a:rPr>
                  <a:t>physical</a:t>
                </a:r>
                <a:endParaRPr lang="en-US" altLang="zh-CN">
                  <a:latin typeface="+mn-lt"/>
                  <a:ea typeface="+mn-ea"/>
                  <a:cs typeface="+mn-ea"/>
                  <a:sym typeface="+mn-lt"/>
                </a:endParaRPr>
              </a:p>
            </p:txBody>
          </p:sp>
          <p:sp>
            <p:nvSpPr>
              <p:cNvPr id="62938" name="Line 474"/>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39" name="Line 475"/>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0" name="Line 476"/>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nvGrpSpPr>
            <p:cNvPr id="62941" name="Group 477"/>
            <p:cNvGrpSpPr>
              <a:grpSpLocks/>
            </p:cNvGrpSpPr>
            <p:nvPr/>
          </p:nvGrpSpPr>
          <p:grpSpPr bwMode="auto">
            <a:xfrm>
              <a:off x="4828" y="2751"/>
              <a:ext cx="513" cy="643"/>
              <a:chOff x="2938" y="2925"/>
              <a:chExt cx="513" cy="643"/>
            </a:xfrm>
          </p:grpSpPr>
          <p:sp>
            <p:nvSpPr>
              <p:cNvPr id="62942" name="Rectangle 478"/>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3" name="Rectangle 479"/>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4" name="Rectangle 480"/>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5" name="Text Box 481"/>
              <p:cNvSpPr txBox="1">
                <a:spLocks noChangeArrowheads="1"/>
              </p:cNvSpPr>
              <p:nvPr/>
            </p:nvSpPr>
            <p:spPr bwMode="auto">
              <a:xfrm>
                <a:off x="2938" y="2928"/>
                <a:ext cx="513"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000">
                    <a:solidFill>
                      <a:schemeClr val="bg1"/>
                    </a:solidFill>
                    <a:latin typeface="+mn-lt"/>
                    <a:ea typeface="+mn-ea"/>
                    <a:cs typeface="+mn-ea"/>
                    <a:sym typeface="+mn-lt"/>
                  </a:rPr>
                  <a:t>application</a:t>
                </a:r>
                <a:endParaRPr lang="en-US" altLang="zh-CN" sz="1000">
                  <a:latin typeface="+mn-lt"/>
                  <a:ea typeface="+mn-ea"/>
                  <a:cs typeface="+mn-ea"/>
                  <a:sym typeface="+mn-lt"/>
                </a:endParaRPr>
              </a:p>
              <a:p>
                <a:pPr algn="ctr" eaLnBrk="0" hangingPunct="0"/>
                <a:r>
                  <a:rPr lang="en-US" altLang="zh-CN" sz="1000">
                    <a:latin typeface="+mn-lt"/>
                    <a:ea typeface="+mn-ea"/>
                    <a:cs typeface="+mn-ea"/>
                    <a:sym typeface="+mn-lt"/>
                  </a:rPr>
                  <a:t>transport</a:t>
                </a:r>
              </a:p>
              <a:p>
                <a:pPr algn="ctr" eaLnBrk="0" hangingPunct="0"/>
                <a:r>
                  <a:rPr lang="en-US" altLang="zh-CN" sz="1000">
                    <a:latin typeface="+mn-lt"/>
                    <a:ea typeface="+mn-ea"/>
                    <a:cs typeface="+mn-ea"/>
                    <a:sym typeface="+mn-lt"/>
                  </a:rPr>
                  <a:t>network</a:t>
                </a:r>
              </a:p>
              <a:p>
                <a:pPr algn="ctr" eaLnBrk="0" hangingPunct="0"/>
                <a:r>
                  <a:rPr lang="en-US" altLang="zh-CN" sz="1000">
                    <a:latin typeface="+mn-lt"/>
                    <a:ea typeface="+mn-ea"/>
                    <a:cs typeface="+mn-ea"/>
                    <a:sym typeface="+mn-lt"/>
                  </a:rPr>
                  <a:t>data link</a:t>
                </a:r>
              </a:p>
              <a:p>
                <a:pPr algn="ctr" eaLnBrk="0" hangingPunct="0"/>
                <a:r>
                  <a:rPr lang="en-US" altLang="zh-CN" sz="1000">
                    <a:latin typeface="+mn-lt"/>
                    <a:ea typeface="+mn-ea"/>
                    <a:cs typeface="+mn-ea"/>
                    <a:sym typeface="+mn-lt"/>
                  </a:rPr>
                  <a:t>physical</a:t>
                </a:r>
                <a:endParaRPr lang="en-US" altLang="zh-CN">
                  <a:latin typeface="+mn-lt"/>
                  <a:ea typeface="+mn-ea"/>
                  <a:cs typeface="+mn-ea"/>
                  <a:sym typeface="+mn-lt"/>
                </a:endParaRPr>
              </a:p>
            </p:txBody>
          </p:sp>
          <p:sp>
            <p:nvSpPr>
              <p:cNvPr id="62946" name="Line 482"/>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7" name="Line 483"/>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48" name="Line 484"/>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grpSp>
      <p:grpSp>
        <p:nvGrpSpPr>
          <p:cNvPr id="62949" name="Group 485"/>
          <p:cNvGrpSpPr>
            <a:grpSpLocks/>
          </p:cNvGrpSpPr>
          <p:nvPr/>
        </p:nvGrpSpPr>
        <p:grpSpPr bwMode="auto">
          <a:xfrm>
            <a:off x="5895977" y="2492375"/>
            <a:ext cx="2246313" cy="2743200"/>
            <a:chOff x="3445" y="1086"/>
            <a:chExt cx="1415" cy="1728"/>
          </a:xfrm>
        </p:grpSpPr>
        <p:sp>
          <p:nvSpPr>
            <p:cNvPr id="62950" name="Line 486"/>
            <p:cNvSpPr>
              <a:spLocks noChangeShapeType="1"/>
            </p:cNvSpPr>
            <p:nvPr/>
          </p:nvSpPr>
          <p:spPr bwMode="auto">
            <a:xfrm>
              <a:off x="3462" y="1086"/>
              <a:ext cx="1398" cy="17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951" name="Group 487"/>
            <p:cNvGrpSpPr>
              <a:grpSpLocks/>
            </p:cNvGrpSpPr>
            <p:nvPr/>
          </p:nvGrpSpPr>
          <p:grpSpPr bwMode="auto">
            <a:xfrm>
              <a:off x="3445" y="1481"/>
              <a:ext cx="698" cy="252"/>
              <a:chOff x="4027" y="2303"/>
              <a:chExt cx="698" cy="252"/>
            </a:xfrm>
          </p:grpSpPr>
          <p:sp>
            <p:nvSpPr>
              <p:cNvPr id="62952" name="Rectangle 488"/>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53" name="Text Box 489"/>
              <p:cNvSpPr txBox="1">
                <a:spLocks noChangeArrowheads="1"/>
              </p:cNvSpPr>
              <p:nvPr/>
            </p:nvSpPr>
            <p:spPr bwMode="auto">
              <a:xfrm>
                <a:off x="4027" y="2303"/>
                <a:ext cx="698"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a:solidFill>
                      <a:srgbClr val="FF0000"/>
                    </a:solidFill>
                    <a:latin typeface="+mn-lt"/>
                    <a:ea typeface="+mn-ea"/>
                    <a:cs typeface="+mn-ea"/>
                    <a:sym typeface="+mn-lt"/>
                  </a:rPr>
                  <a:t>request</a:t>
                </a:r>
                <a:endParaRPr lang="en-US" altLang="zh-CN">
                  <a:latin typeface="+mn-lt"/>
                  <a:ea typeface="+mn-ea"/>
                  <a:cs typeface="+mn-ea"/>
                  <a:sym typeface="+mn-lt"/>
                </a:endParaRPr>
              </a:p>
            </p:txBody>
          </p:sp>
        </p:grpSp>
      </p:grpSp>
      <p:grpSp>
        <p:nvGrpSpPr>
          <p:cNvPr id="62954" name="Group 490"/>
          <p:cNvGrpSpPr>
            <a:grpSpLocks/>
          </p:cNvGrpSpPr>
          <p:nvPr/>
        </p:nvGrpSpPr>
        <p:grpSpPr bwMode="auto">
          <a:xfrm>
            <a:off x="5976938" y="2205038"/>
            <a:ext cx="2914650" cy="2743200"/>
            <a:chOff x="3510" y="1014"/>
            <a:chExt cx="1836" cy="1728"/>
          </a:xfrm>
        </p:grpSpPr>
        <p:sp>
          <p:nvSpPr>
            <p:cNvPr id="62955" name="Line 491"/>
            <p:cNvSpPr>
              <a:spLocks noChangeShapeType="1"/>
            </p:cNvSpPr>
            <p:nvPr/>
          </p:nvSpPr>
          <p:spPr bwMode="auto">
            <a:xfrm>
              <a:off x="3510" y="1014"/>
              <a:ext cx="1440" cy="172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grpSp>
          <p:nvGrpSpPr>
            <p:cNvPr id="62956" name="Group 492"/>
            <p:cNvGrpSpPr>
              <a:grpSpLocks/>
            </p:cNvGrpSpPr>
            <p:nvPr/>
          </p:nvGrpSpPr>
          <p:grpSpPr bwMode="auto">
            <a:xfrm>
              <a:off x="4752" y="2387"/>
              <a:ext cx="594" cy="252"/>
              <a:chOff x="4086" y="2303"/>
              <a:chExt cx="594" cy="252"/>
            </a:xfrm>
          </p:grpSpPr>
          <p:sp>
            <p:nvSpPr>
              <p:cNvPr id="62957" name="Rectangle 493"/>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lt"/>
                  <a:ea typeface="+mn-ea"/>
                  <a:cs typeface="+mn-ea"/>
                  <a:sym typeface="+mn-lt"/>
                </a:endParaRPr>
              </a:p>
            </p:txBody>
          </p:sp>
          <p:sp>
            <p:nvSpPr>
              <p:cNvPr id="62958" name="Text Box 494"/>
              <p:cNvSpPr txBox="1">
                <a:spLocks noChangeArrowheads="1"/>
              </p:cNvSpPr>
              <p:nvPr/>
            </p:nvSpPr>
            <p:spPr bwMode="auto">
              <a:xfrm>
                <a:off x="4126" y="2303"/>
                <a:ext cx="500"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a:solidFill>
                      <a:srgbClr val="FF0000"/>
                    </a:solidFill>
                    <a:latin typeface="+mn-lt"/>
                    <a:ea typeface="+mn-ea"/>
                    <a:cs typeface="+mn-ea"/>
                    <a:sym typeface="+mn-lt"/>
                  </a:rPr>
                  <a:t>reply</a:t>
                </a:r>
                <a:endParaRPr lang="en-US" altLang="zh-CN">
                  <a:latin typeface="+mn-lt"/>
                  <a:ea typeface="+mn-ea"/>
                  <a:cs typeface="+mn-ea"/>
                  <a:sym typeface="+mn-lt"/>
                </a:endParaRPr>
              </a:p>
            </p:txBody>
          </p:sp>
        </p:grpSp>
      </p:grpSp>
    </p:spTree>
    <p:extLst>
      <p:ext uri="{BB962C8B-B14F-4D97-AF65-F5344CB8AC3E}">
        <p14:creationId xmlns:p14="http://schemas.microsoft.com/office/powerpoint/2010/main" val="264390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932"/>
                                        </p:tgtEl>
                                        <p:attrNameLst>
                                          <p:attrName>style.visibility</p:attrName>
                                        </p:attrNameLst>
                                      </p:cBhvr>
                                      <p:to>
                                        <p:strVal val="visible"/>
                                      </p:to>
                                    </p:set>
                                    <p:animEffect transition="in" filter="dissolve">
                                      <p:cBhvr>
                                        <p:cTn id="7" dur="500"/>
                                        <p:tgtEl>
                                          <p:spTgt spid="62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2949"/>
                                        </p:tgtEl>
                                        <p:attrNameLst>
                                          <p:attrName>style.visibility</p:attrName>
                                        </p:attrNameLst>
                                      </p:cBhvr>
                                      <p:to>
                                        <p:strVal val="visible"/>
                                      </p:to>
                                    </p:set>
                                    <p:animEffect transition="in" filter="strips(downLeft)">
                                      <p:cBhvr>
                                        <p:cTn id="12" dur="500"/>
                                        <p:tgtEl>
                                          <p:spTgt spid="62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62954"/>
                                        </p:tgtEl>
                                        <p:attrNameLst>
                                          <p:attrName>style.visibility</p:attrName>
                                        </p:attrNameLst>
                                      </p:cBhvr>
                                      <p:to>
                                        <p:strVal val="visible"/>
                                      </p:to>
                                    </p:set>
                                    <p:animEffect transition="in" filter="strips(upRight)">
                                      <p:cBhvr>
                                        <p:cTn id="17" dur="500"/>
                                        <p:tgtEl>
                                          <p:spTgt spid="6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CN" b="1">
                <a:latin typeface="+mn-lt"/>
                <a:ea typeface="+mn-ea"/>
                <a:cs typeface="+mn-ea"/>
                <a:sym typeface="+mn-lt"/>
              </a:rPr>
              <a:t>Push</a:t>
            </a:r>
            <a:r>
              <a:rPr lang="zh-CN" altLang="en-US" b="1">
                <a:latin typeface="+mn-lt"/>
                <a:ea typeface="+mn-ea"/>
                <a:cs typeface="+mn-ea"/>
                <a:sym typeface="+mn-lt"/>
              </a:rPr>
              <a:t>和</a:t>
            </a:r>
            <a:r>
              <a:rPr lang="en-US" altLang="zh-CN" b="1">
                <a:latin typeface="+mn-lt"/>
                <a:ea typeface="+mn-ea"/>
                <a:cs typeface="+mn-ea"/>
                <a:sym typeface="+mn-lt"/>
              </a:rPr>
              <a:t>Pull</a:t>
            </a:r>
          </a:p>
        </p:txBody>
      </p:sp>
      <p:pic>
        <p:nvPicPr>
          <p:cNvPr id="460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349500"/>
            <a:ext cx="74168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34925" y="3033713"/>
            <a:ext cx="1547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lt"/>
                <a:ea typeface="+mn-ea"/>
                <a:cs typeface="+mn-ea"/>
                <a:sym typeface="+mn-lt"/>
              </a:rPr>
              <a:t>邮件发送基于</a:t>
            </a:r>
            <a:r>
              <a:rPr lang="en-US" altLang="zh-CN" b="1">
                <a:latin typeface="+mn-lt"/>
                <a:ea typeface="+mn-ea"/>
                <a:cs typeface="+mn-ea"/>
                <a:sym typeface="+mn-lt"/>
              </a:rPr>
              <a:t>Push</a:t>
            </a:r>
            <a:r>
              <a:rPr lang="zh-CN" altLang="en-US" b="1">
                <a:latin typeface="+mn-lt"/>
                <a:ea typeface="+mn-ea"/>
                <a:cs typeface="+mn-ea"/>
                <a:sym typeface="+mn-lt"/>
              </a:rPr>
              <a:t>操作</a:t>
            </a:r>
          </a:p>
        </p:txBody>
      </p:sp>
      <p:sp>
        <p:nvSpPr>
          <p:cNvPr id="46085" name="Text Box 8"/>
          <p:cNvSpPr txBox="1">
            <a:spLocks noChangeArrowheads="1"/>
          </p:cNvSpPr>
          <p:nvPr/>
        </p:nvSpPr>
        <p:spPr bwMode="auto">
          <a:xfrm>
            <a:off x="107950" y="5410200"/>
            <a:ext cx="1547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lt"/>
                <a:ea typeface="+mn-ea"/>
                <a:cs typeface="+mn-ea"/>
                <a:sym typeface="+mn-lt"/>
              </a:rPr>
              <a:t>邮件接收基于</a:t>
            </a:r>
            <a:r>
              <a:rPr lang="en-US" altLang="zh-CN" b="1">
                <a:latin typeface="+mn-lt"/>
                <a:ea typeface="+mn-ea"/>
                <a:cs typeface="+mn-ea"/>
                <a:sym typeface="+mn-lt"/>
              </a:rPr>
              <a:t>Pull</a:t>
            </a:r>
            <a:r>
              <a:rPr lang="zh-CN" altLang="en-US" b="1">
                <a:latin typeface="+mn-lt"/>
                <a:ea typeface="+mn-ea"/>
                <a:cs typeface="+mn-ea"/>
                <a:sym typeface="+mn-lt"/>
              </a:rPr>
              <a:t>操作</a:t>
            </a:r>
          </a:p>
        </p:txBody>
      </p:sp>
      <p:sp>
        <p:nvSpPr>
          <p:cNvPr id="46086" name="Line 9"/>
          <p:cNvSpPr>
            <a:spLocks noChangeShapeType="1"/>
          </p:cNvSpPr>
          <p:nvPr/>
        </p:nvSpPr>
        <p:spPr bwMode="auto">
          <a:xfrm>
            <a:off x="2771775" y="2781300"/>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6087" name="Text Box 10"/>
          <p:cNvSpPr txBox="1">
            <a:spLocks noChangeArrowheads="1"/>
          </p:cNvSpPr>
          <p:nvPr/>
        </p:nvSpPr>
        <p:spPr bwMode="auto">
          <a:xfrm>
            <a:off x="3708400" y="232410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latin typeface="+mn-lt"/>
                <a:ea typeface="+mn-ea"/>
                <a:cs typeface="+mn-ea"/>
                <a:sym typeface="+mn-lt"/>
              </a:rPr>
              <a:t>SMTP</a:t>
            </a:r>
            <a:r>
              <a:rPr lang="zh-CN" altLang="en-US" b="1">
                <a:latin typeface="+mn-lt"/>
                <a:ea typeface="+mn-ea"/>
                <a:cs typeface="+mn-ea"/>
                <a:sym typeface="+mn-lt"/>
              </a:rPr>
              <a:t>协议</a:t>
            </a:r>
          </a:p>
        </p:txBody>
      </p:sp>
      <p:sp>
        <p:nvSpPr>
          <p:cNvPr id="46088" name="Line 11"/>
          <p:cNvSpPr>
            <a:spLocks noChangeShapeType="1"/>
          </p:cNvSpPr>
          <p:nvPr/>
        </p:nvSpPr>
        <p:spPr bwMode="auto">
          <a:xfrm>
            <a:off x="2843213" y="5084763"/>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6089" name="Text Box 12"/>
          <p:cNvSpPr txBox="1">
            <a:spLocks noChangeArrowheads="1"/>
          </p:cNvSpPr>
          <p:nvPr/>
        </p:nvSpPr>
        <p:spPr bwMode="auto">
          <a:xfrm>
            <a:off x="3779838" y="4627563"/>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latin typeface="+mn-lt"/>
                <a:ea typeface="+mn-ea"/>
                <a:cs typeface="+mn-ea"/>
                <a:sym typeface="+mn-lt"/>
              </a:rPr>
              <a:t>POP3</a:t>
            </a:r>
            <a:r>
              <a:rPr lang="zh-CN" altLang="en-US" b="1">
                <a:latin typeface="+mn-lt"/>
                <a:ea typeface="+mn-ea"/>
                <a:cs typeface="+mn-ea"/>
                <a:sym typeface="+mn-lt"/>
              </a:rPr>
              <a:t>、</a:t>
            </a:r>
            <a:r>
              <a:rPr lang="en-US" altLang="zh-CN" b="1">
                <a:latin typeface="+mn-lt"/>
                <a:ea typeface="+mn-ea"/>
                <a:cs typeface="+mn-ea"/>
                <a:sym typeface="+mn-lt"/>
              </a:rPr>
              <a:t>IMAP</a:t>
            </a:r>
            <a:r>
              <a:rPr lang="zh-CN" altLang="en-US" b="1">
                <a:latin typeface="+mn-lt"/>
                <a:ea typeface="+mn-ea"/>
                <a:cs typeface="+mn-ea"/>
                <a:sym typeface="+mn-lt"/>
              </a:rPr>
              <a:t>协议</a:t>
            </a:r>
          </a:p>
        </p:txBody>
      </p:sp>
      <p:sp>
        <p:nvSpPr>
          <p:cNvPr id="46090" name="Rectangle 13"/>
          <p:cNvSpPr>
            <a:spLocks noChangeArrowheads="1"/>
          </p:cNvSpPr>
          <p:nvPr/>
        </p:nvSpPr>
        <p:spPr bwMode="auto">
          <a:xfrm>
            <a:off x="4986338" y="1341438"/>
            <a:ext cx="40554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latin typeface="+mn-lt"/>
                <a:ea typeface="+mn-ea"/>
                <a:cs typeface="+mn-ea"/>
                <a:sym typeface="+mn-lt"/>
              </a:rPr>
              <a:t>MTA: Message Transfer Agent</a:t>
            </a:r>
            <a:br>
              <a:rPr lang="en-US" altLang="zh-CN" sz="2000" b="1">
                <a:latin typeface="+mn-lt"/>
                <a:ea typeface="+mn-ea"/>
                <a:cs typeface="+mn-ea"/>
                <a:sym typeface="+mn-lt"/>
              </a:rPr>
            </a:br>
            <a:r>
              <a:rPr lang="en-US" altLang="zh-CN" sz="2000" b="1">
                <a:latin typeface="+mn-lt"/>
                <a:ea typeface="+mn-ea"/>
                <a:cs typeface="+mn-ea"/>
                <a:sym typeface="+mn-lt"/>
              </a:rPr>
              <a:t>MAA: Message Access Agent</a:t>
            </a:r>
            <a:endParaRPr lang="zh-CN" altLang="en-US" sz="2000" b="1">
              <a:latin typeface="+mn-lt"/>
              <a:ea typeface="+mn-ea"/>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b="1">
                <a:latin typeface="+mn-lt"/>
                <a:ea typeface="+mn-ea"/>
                <a:cs typeface="+mn-ea"/>
                <a:sym typeface="+mn-lt"/>
              </a:rPr>
              <a:t>User Agent</a:t>
            </a:r>
            <a:r>
              <a:rPr lang="zh-CN" altLang="en-US" b="1">
                <a:latin typeface="+mn-lt"/>
                <a:ea typeface="+mn-ea"/>
                <a:cs typeface="+mn-ea"/>
                <a:sym typeface="+mn-lt"/>
              </a:rPr>
              <a:t>：用户代理</a:t>
            </a:r>
            <a:endParaRPr lang="en-US" altLang="zh-CN" b="1">
              <a:latin typeface="+mn-lt"/>
              <a:ea typeface="+mn-ea"/>
              <a:cs typeface="+mn-ea"/>
              <a:sym typeface="+mn-lt"/>
            </a:endParaRPr>
          </a:p>
        </p:txBody>
      </p:sp>
      <p:sp>
        <p:nvSpPr>
          <p:cNvPr id="47107" name="Rectangle 3"/>
          <p:cNvSpPr>
            <a:spLocks noGrp="1" noChangeArrowheads="1"/>
          </p:cNvSpPr>
          <p:nvPr>
            <p:ph type="body" idx="1"/>
          </p:nvPr>
        </p:nvSpPr>
        <p:spPr/>
        <p:txBody>
          <a:bodyPr/>
          <a:lstStyle/>
          <a:p>
            <a:r>
              <a:rPr lang="zh-CN" altLang="en-US" b="1">
                <a:latin typeface="+mn-lt"/>
                <a:ea typeface="+mn-ea"/>
                <a:cs typeface="+mn-ea"/>
                <a:sym typeface="+mn-lt"/>
              </a:rPr>
              <a:t>编写邮件</a:t>
            </a:r>
          </a:p>
          <a:p>
            <a:r>
              <a:rPr lang="zh-CN" altLang="en-US" b="1">
                <a:latin typeface="+mn-lt"/>
                <a:ea typeface="+mn-ea"/>
                <a:cs typeface="+mn-ea"/>
                <a:sym typeface="+mn-lt"/>
              </a:rPr>
              <a:t>阅读邮件</a:t>
            </a:r>
          </a:p>
          <a:p>
            <a:r>
              <a:rPr lang="zh-CN" altLang="en-US" b="1">
                <a:latin typeface="+mn-lt"/>
                <a:ea typeface="+mn-ea"/>
                <a:cs typeface="+mn-ea"/>
                <a:sym typeface="+mn-lt"/>
              </a:rPr>
              <a:t>回复邮件、转发邮件</a:t>
            </a:r>
          </a:p>
          <a:p>
            <a:r>
              <a:rPr lang="zh-CN" altLang="en-US" b="1">
                <a:latin typeface="+mn-lt"/>
                <a:ea typeface="+mn-ea"/>
                <a:cs typeface="+mn-ea"/>
                <a:sym typeface="+mn-lt"/>
              </a:rPr>
              <a:t>对邮箱进行操作</a:t>
            </a:r>
            <a:endParaRPr lang="en-US" altLang="zh-CN" b="1">
              <a:latin typeface="+mn-lt"/>
              <a:ea typeface="+mn-ea"/>
              <a:cs typeface="+mn-ea"/>
              <a:sym typeface="+mn-lt"/>
            </a:endParaRPr>
          </a:p>
        </p:txBody>
      </p:sp>
      <p:sp>
        <p:nvSpPr>
          <p:cNvPr id="47108" name="Rectangle 4"/>
          <p:cNvSpPr>
            <a:spLocks noChangeArrowheads="1"/>
          </p:cNvSpPr>
          <p:nvPr/>
        </p:nvSpPr>
        <p:spPr bwMode="auto">
          <a:xfrm>
            <a:off x="144463" y="5013325"/>
            <a:ext cx="8748712"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latin typeface="+mn-lt"/>
                <a:ea typeface="+mn-ea"/>
                <a:cs typeface="+mn-ea"/>
                <a:sym typeface="+mn-lt"/>
              </a:rPr>
              <a:t>常用具有图形化界面的</a:t>
            </a:r>
            <a:r>
              <a:rPr lang="en-US" altLang="zh-CN" b="1" dirty="0">
                <a:latin typeface="+mn-lt"/>
                <a:ea typeface="+mn-ea"/>
                <a:cs typeface="+mn-ea"/>
                <a:sym typeface="+mn-lt"/>
              </a:rPr>
              <a:t>User Agent</a:t>
            </a:r>
            <a:r>
              <a:rPr lang="zh-CN" altLang="en-US" b="1" dirty="0">
                <a:latin typeface="+mn-lt"/>
                <a:ea typeface="+mn-ea"/>
                <a:cs typeface="+mn-ea"/>
                <a:sym typeface="+mn-lt"/>
              </a:rPr>
              <a:t>，例如</a:t>
            </a:r>
            <a:r>
              <a:rPr lang="en-US" altLang="zh-CN" b="1" dirty="0">
                <a:latin typeface="+mn-lt"/>
                <a:ea typeface="+mn-ea"/>
                <a:cs typeface="+mn-ea"/>
                <a:sym typeface="+mn-lt"/>
              </a:rPr>
              <a:t>Outlook</a:t>
            </a:r>
            <a:r>
              <a:rPr lang="zh-CN" altLang="en-US" b="1" dirty="0">
                <a:latin typeface="+mn-lt"/>
                <a:ea typeface="+mn-ea"/>
                <a:cs typeface="+mn-ea"/>
                <a:sym typeface="+mn-lt"/>
              </a:rPr>
              <a:t>、</a:t>
            </a:r>
            <a:r>
              <a:rPr lang="en-US" altLang="zh-CN" b="1" dirty="0" err="1">
                <a:latin typeface="+mn-lt"/>
                <a:ea typeface="+mn-ea"/>
                <a:cs typeface="+mn-ea"/>
                <a:sym typeface="+mn-lt"/>
              </a:rPr>
              <a:t>Foxmail</a:t>
            </a:r>
            <a:r>
              <a:rPr lang="zh-CN" altLang="en-US" b="1" dirty="0">
                <a:latin typeface="+mn-lt"/>
                <a:ea typeface="+mn-ea"/>
                <a:cs typeface="+mn-ea"/>
                <a:sym typeface="+mn-lt"/>
              </a:rPr>
              <a:t>等</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91440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a:xfrm>
            <a:off x="971550" y="333375"/>
            <a:ext cx="7793038" cy="263525"/>
          </a:xfrm>
        </p:spPr>
        <p:txBody>
          <a:bodyPr/>
          <a:lstStyle/>
          <a:p>
            <a:pPr algn="ctr"/>
            <a:r>
              <a:rPr lang="zh-CN" altLang="en-US" sz="2800" b="1">
                <a:latin typeface="+mn-lt"/>
                <a:ea typeface="+mn-ea"/>
                <a:cs typeface="+mn-ea"/>
                <a:sym typeface="+mn-lt"/>
              </a:rPr>
              <a:t>电子邮件格式</a:t>
            </a:r>
            <a:endParaRPr lang="en-US" altLang="zh-CN" sz="2800" b="1">
              <a:latin typeface="+mn-lt"/>
              <a:ea typeface="+mn-ea"/>
              <a:cs typeface="+mn-ea"/>
              <a:sym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p:txBody>
          <a:bodyPr/>
          <a:lstStyle/>
          <a:p>
            <a:pPr eaLnBrk="1" hangingPunct="1">
              <a:buFont typeface="Wingdings" panose="05000000000000000000" pitchFamily="2" charset="2"/>
              <a:buNone/>
            </a:pPr>
            <a:r>
              <a:rPr lang="zh-CN" altLang="en-US" b="1">
                <a:cs typeface="+mn-ea"/>
                <a:sym typeface="+mn-lt"/>
              </a:rPr>
              <a:t>用户名</a:t>
            </a:r>
            <a:r>
              <a:rPr lang="en-US" altLang="zh-CN" b="1">
                <a:cs typeface="+mn-ea"/>
                <a:sym typeface="+mn-lt"/>
              </a:rPr>
              <a:t>@</a:t>
            </a:r>
            <a:r>
              <a:rPr lang="zh-CN" altLang="en-US" b="1">
                <a:cs typeface="+mn-ea"/>
                <a:sym typeface="+mn-lt"/>
              </a:rPr>
              <a:t>邮件服务器的域名        </a:t>
            </a:r>
          </a:p>
          <a:p>
            <a:pPr eaLnBrk="1" hangingPunct="1">
              <a:buFont typeface="Wingdings" panose="05000000000000000000" pitchFamily="2" charset="2"/>
              <a:buNone/>
            </a:pPr>
            <a:r>
              <a:rPr lang="zh-CN" altLang="en-US" b="1">
                <a:cs typeface="+mn-ea"/>
                <a:sym typeface="+mn-lt"/>
              </a:rPr>
              <a:t> 例如，电子邮件地址 </a:t>
            </a:r>
            <a:r>
              <a:rPr lang="en-US" altLang="zh-CN" b="1">
                <a:cs typeface="+mn-ea"/>
                <a:sym typeface="+mn-lt"/>
              </a:rPr>
              <a:t>student@mail.ustc.edu.cn</a:t>
            </a:r>
          </a:p>
          <a:p>
            <a:pPr eaLnBrk="1" hangingPunct="1">
              <a:buFont typeface="Wingdings" panose="05000000000000000000" pitchFamily="2" charset="2"/>
              <a:buNone/>
            </a:pPr>
            <a:endParaRPr lang="en-US" altLang="zh-CN" b="1">
              <a:cs typeface="+mn-ea"/>
              <a:sym typeface="+mn-lt"/>
            </a:endParaRPr>
          </a:p>
        </p:txBody>
      </p:sp>
      <p:sp>
        <p:nvSpPr>
          <p:cNvPr id="49156" name="AutoShape 4"/>
          <p:cNvSpPr>
            <a:spLocks noChangeArrowheads="1"/>
          </p:cNvSpPr>
          <p:nvPr/>
        </p:nvSpPr>
        <p:spPr bwMode="auto">
          <a:xfrm>
            <a:off x="1258888" y="4222750"/>
            <a:ext cx="1800225" cy="863600"/>
          </a:xfrm>
          <a:prstGeom prst="wedgeRoundRectCallout">
            <a:avLst>
              <a:gd name="adj1" fmla="val 5819"/>
              <a:gd name="adj2" fmla="val -97796"/>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lt"/>
                <a:ea typeface="+mn-ea"/>
                <a:cs typeface="+mn-ea"/>
                <a:sym typeface="+mn-lt"/>
              </a:rPr>
              <a:t>一般对应着用户名</a:t>
            </a:r>
          </a:p>
        </p:txBody>
      </p:sp>
      <p:sp>
        <p:nvSpPr>
          <p:cNvPr id="49157" name="AutoShape 5"/>
          <p:cNvSpPr>
            <a:spLocks noChangeArrowheads="1"/>
          </p:cNvSpPr>
          <p:nvPr/>
        </p:nvSpPr>
        <p:spPr bwMode="auto">
          <a:xfrm>
            <a:off x="3565525" y="4222750"/>
            <a:ext cx="4894263" cy="1222375"/>
          </a:xfrm>
          <a:prstGeom prst="wedgeRoundRectCallout">
            <a:avLst>
              <a:gd name="adj1" fmla="val -19185"/>
              <a:gd name="adj2" fmla="val -83769"/>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lt"/>
                <a:ea typeface="+mn-ea"/>
                <a:cs typeface="+mn-ea"/>
                <a:sym typeface="+mn-lt"/>
              </a:rPr>
              <a:t>邮件服务器的域，进行</a:t>
            </a:r>
            <a:r>
              <a:rPr lang="en-US" altLang="zh-CN" b="1">
                <a:latin typeface="+mn-lt"/>
                <a:ea typeface="+mn-ea"/>
                <a:cs typeface="+mn-ea"/>
                <a:sym typeface="+mn-lt"/>
              </a:rPr>
              <a:t>DNS</a:t>
            </a:r>
            <a:r>
              <a:rPr lang="zh-CN" altLang="en-US" b="1">
                <a:latin typeface="+mn-lt"/>
                <a:ea typeface="+mn-ea"/>
                <a:cs typeface="+mn-ea"/>
                <a:sym typeface="+mn-lt"/>
              </a:rPr>
              <a:t>查询（</a:t>
            </a:r>
            <a:r>
              <a:rPr lang="en-US" altLang="zh-CN" b="1">
                <a:latin typeface="+mn-lt"/>
                <a:ea typeface="+mn-ea"/>
                <a:cs typeface="+mn-ea"/>
                <a:sym typeface="+mn-lt"/>
              </a:rPr>
              <a:t>MX</a:t>
            </a:r>
            <a:r>
              <a:rPr lang="zh-CN" altLang="en-US" b="1">
                <a:latin typeface="+mn-lt"/>
                <a:ea typeface="+mn-ea"/>
                <a:cs typeface="+mn-ea"/>
                <a:sym typeface="+mn-lt"/>
              </a:rPr>
              <a:t>记录）可获得该域的邮件服务器</a:t>
            </a:r>
            <a:r>
              <a:rPr lang="en-US" altLang="zh-CN" b="1">
                <a:latin typeface="+mn-lt"/>
                <a:ea typeface="+mn-ea"/>
                <a:cs typeface="+mn-ea"/>
                <a:sym typeface="+mn-lt"/>
              </a:rPr>
              <a:t>IP</a:t>
            </a:r>
            <a:r>
              <a:rPr lang="zh-CN" altLang="en-US" b="1">
                <a:latin typeface="+mn-lt"/>
                <a:ea typeface="+mn-ea"/>
                <a:cs typeface="+mn-ea"/>
                <a:sym typeface="+mn-lt"/>
              </a:rPr>
              <a:t>地址</a:t>
            </a:r>
            <a:endParaRPr lang="en-US" altLang="zh-CN" b="1">
              <a:latin typeface="+mn-lt"/>
              <a:ea typeface="+mn-ea"/>
              <a:cs typeface="+mn-ea"/>
              <a:sym typeface="+mn-lt"/>
            </a:endParaRPr>
          </a:p>
        </p:txBody>
      </p:sp>
      <p:sp>
        <p:nvSpPr>
          <p:cNvPr id="49158" name="Line 6"/>
          <p:cNvSpPr>
            <a:spLocks noChangeShapeType="1"/>
          </p:cNvSpPr>
          <p:nvPr/>
        </p:nvSpPr>
        <p:spPr bwMode="auto">
          <a:xfrm>
            <a:off x="1619250" y="3789363"/>
            <a:ext cx="1512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9159" name="Line 7"/>
          <p:cNvSpPr>
            <a:spLocks noChangeShapeType="1"/>
          </p:cNvSpPr>
          <p:nvPr/>
        </p:nvSpPr>
        <p:spPr bwMode="auto">
          <a:xfrm>
            <a:off x="3563938" y="3789363"/>
            <a:ext cx="33131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2" name="标题 1">
            <a:extLst>
              <a:ext uri="{FF2B5EF4-FFF2-40B4-BE49-F238E27FC236}">
                <a16:creationId xmlns:a16="http://schemas.microsoft.com/office/drawing/2014/main" id="{C0208F3F-26D7-4C10-8E8C-9E5866FB19A0}"/>
              </a:ext>
            </a:extLst>
          </p:cNvPr>
          <p:cNvSpPr>
            <a:spLocks noGrp="1"/>
          </p:cNvSpPr>
          <p:nvPr>
            <p:ph type="title"/>
          </p:nvPr>
        </p:nvSpPr>
        <p:spPr/>
        <p:txBody>
          <a:bodyPr/>
          <a:lstStyle/>
          <a:p>
            <a:r>
              <a:rPr lang="zh-CN" altLang="en-US" dirty="0">
                <a:latin typeface="+mn-lt"/>
                <a:ea typeface="+mn-ea"/>
                <a:cs typeface="+mn-ea"/>
                <a:sym typeface="+mn-lt"/>
              </a:rPr>
              <a:t>电子邮件地址格式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50938" y="476672"/>
            <a:ext cx="7793037" cy="623887"/>
          </a:xfrm>
        </p:spPr>
        <p:txBody>
          <a:bodyPr/>
          <a:lstStyle/>
          <a:p>
            <a:r>
              <a:rPr lang="en-US" altLang="zh-CN" sz="3600" b="1" dirty="0">
                <a:latin typeface="+mn-lt"/>
                <a:ea typeface="+mn-ea"/>
                <a:cs typeface="+mn-ea"/>
                <a:sym typeface="+mn-lt"/>
              </a:rPr>
              <a:t>MIME</a:t>
            </a:r>
            <a:r>
              <a:rPr lang="zh-CN" altLang="en-US" sz="3600" b="1" dirty="0">
                <a:latin typeface="+mn-lt"/>
                <a:ea typeface="+mn-ea"/>
                <a:cs typeface="+mn-ea"/>
                <a:sym typeface="+mn-lt"/>
              </a:rPr>
              <a:t>：多用途</a:t>
            </a:r>
            <a:r>
              <a:rPr lang="en-US" altLang="zh-CN" sz="3600" b="1" dirty="0">
                <a:latin typeface="+mn-lt"/>
                <a:ea typeface="+mn-ea"/>
                <a:cs typeface="+mn-ea"/>
                <a:sym typeface="+mn-lt"/>
              </a:rPr>
              <a:t>Internet</a:t>
            </a:r>
            <a:r>
              <a:rPr lang="zh-CN" altLang="en-US" sz="3600" b="1" dirty="0">
                <a:latin typeface="+mn-lt"/>
                <a:ea typeface="+mn-ea"/>
                <a:cs typeface="+mn-ea"/>
                <a:sym typeface="+mn-lt"/>
              </a:rPr>
              <a:t>邮件扩展 </a:t>
            </a:r>
          </a:p>
        </p:txBody>
      </p:sp>
      <p:sp>
        <p:nvSpPr>
          <p:cNvPr id="50179" name="Rectangle 3"/>
          <p:cNvSpPr>
            <a:spLocks noGrp="1" noChangeArrowheads="1"/>
          </p:cNvSpPr>
          <p:nvPr>
            <p:ph type="body" idx="1"/>
          </p:nvPr>
        </p:nvSpPr>
        <p:spPr>
          <a:xfrm>
            <a:off x="179388" y="1638074"/>
            <a:ext cx="8775700" cy="3211512"/>
          </a:xfrm>
        </p:spPr>
        <p:txBody>
          <a:bodyPr/>
          <a:lstStyle/>
          <a:p>
            <a:r>
              <a:rPr lang="zh-CN" altLang="en-US" sz="2800" b="1" dirty="0">
                <a:latin typeface="+mn-lt"/>
                <a:ea typeface="+mn-ea"/>
                <a:cs typeface="+mn-ea"/>
                <a:sym typeface="+mn-lt"/>
              </a:rPr>
              <a:t>传统电子邮件只能发送</a:t>
            </a:r>
            <a:r>
              <a:rPr lang="en-US" altLang="zh-CN" sz="2800" b="1" dirty="0">
                <a:latin typeface="+mn-lt"/>
                <a:ea typeface="+mn-ea"/>
                <a:cs typeface="+mn-ea"/>
                <a:sym typeface="+mn-lt"/>
              </a:rPr>
              <a:t>NVT 7-bit ASCII</a:t>
            </a:r>
            <a:r>
              <a:rPr lang="zh-CN" altLang="en-US" sz="2800" b="1" dirty="0">
                <a:latin typeface="+mn-lt"/>
                <a:ea typeface="+mn-ea"/>
                <a:cs typeface="+mn-ea"/>
                <a:sym typeface="+mn-lt"/>
              </a:rPr>
              <a:t>格式的消息</a:t>
            </a:r>
          </a:p>
          <a:p>
            <a:r>
              <a:rPr lang="en-US" altLang="zh-CN" sz="2800" b="1" dirty="0">
                <a:latin typeface="+mn-lt"/>
                <a:ea typeface="+mn-ea"/>
                <a:cs typeface="+mn-ea"/>
                <a:sym typeface="+mn-lt"/>
              </a:rPr>
              <a:t>MIME</a:t>
            </a:r>
            <a:r>
              <a:rPr lang="zh-CN" altLang="en-US" sz="2800" b="1" dirty="0">
                <a:latin typeface="+mn-lt"/>
                <a:ea typeface="+mn-ea"/>
                <a:cs typeface="+mn-ea"/>
                <a:sym typeface="+mn-lt"/>
              </a:rPr>
              <a:t>协议进行了扩张，使得非</a:t>
            </a:r>
            <a:r>
              <a:rPr lang="en-US" altLang="zh-CN" sz="2800" b="1" dirty="0">
                <a:latin typeface="+mn-lt"/>
                <a:ea typeface="+mn-ea"/>
                <a:cs typeface="+mn-ea"/>
                <a:sym typeface="+mn-lt"/>
              </a:rPr>
              <a:t>NVT ASCII</a:t>
            </a:r>
            <a:r>
              <a:rPr lang="zh-CN" altLang="en-US" sz="2800" b="1" dirty="0">
                <a:latin typeface="+mn-lt"/>
                <a:ea typeface="+mn-ea"/>
                <a:cs typeface="+mn-ea"/>
                <a:sym typeface="+mn-lt"/>
              </a:rPr>
              <a:t>数据能够通过</a:t>
            </a:r>
            <a:r>
              <a:rPr lang="en-US" altLang="zh-CN" sz="2800" b="1" dirty="0">
                <a:latin typeface="+mn-lt"/>
                <a:ea typeface="+mn-ea"/>
                <a:cs typeface="+mn-ea"/>
                <a:sym typeface="+mn-lt"/>
              </a:rPr>
              <a:t>Email</a:t>
            </a:r>
            <a:r>
              <a:rPr lang="zh-CN" altLang="en-US" sz="2800" b="1" dirty="0">
                <a:latin typeface="+mn-lt"/>
                <a:ea typeface="+mn-ea"/>
                <a:cs typeface="+mn-ea"/>
                <a:sym typeface="+mn-lt"/>
              </a:rPr>
              <a:t>发送</a:t>
            </a:r>
          </a:p>
          <a:p>
            <a:pPr lvl="1"/>
            <a:r>
              <a:rPr lang="zh-CN" altLang="en-US" sz="2400" b="1" dirty="0">
                <a:latin typeface="+mn-lt"/>
                <a:ea typeface="+mn-ea"/>
                <a:cs typeface="+mn-ea"/>
                <a:sym typeface="+mn-lt"/>
              </a:rPr>
              <a:t>在发送方，</a:t>
            </a:r>
            <a:r>
              <a:rPr lang="en-US" altLang="zh-CN" sz="2400" b="1" dirty="0">
                <a:latin typeface="+mn-lt"/>
                <a:ea typeface="+mn-ea"/>
                <a:cs typeface="+mn-ea"/>
                <a:sym typeface="+mn-lt"/>
              </a:rPr>
              <a:t>MIME</a:t>
            </a:r>
            <a:r>
              <a:rPr lang="zh-CN" altLang="en-US" sz="2400" b="1" dirty="0">
                <a:latin typeface="+mn-lt"/>
                <a:ea typeface="+mn-ea"/>
                <a:cs typeface="+mn-ea"/>
                <a:sym typeface="+mn-lt"/>
              </a:rPr>
              <a:t>将非</a:t>
            </a:r>
            <a:r>
              <a:rPr lang="en-US" altLang="zh-CN" sz="2400" b="1" dirty="0">
                <a:latin typeface="+mn-lt"/>
                <a:ea typeface="+mn-ea"/>
                <a:cs typeface="+mn-ea"/>
                <a:sym typeface="+mn-lt"/>
              </a:rPr>
              <a:t>ASCII</a:t>
            </a:r>
            <a:r>
              <a:rPr lang="zh-CN" altLang="en-US" sz="2400" b="1" dirty="0">
                <a:latin typeface="+mn-lt"/>
                <a:ea typeface="+mn-ea"/>
                <a:cs typeface="+mn-ea"/>
                <a:sym typeface="+mn-lt"/>
              </a:rPr>
              <a:t>数据转换成</a:t>
            </a:r>
            <a:r>
              <a:rPr lang="en-US" altLang="zh-CN" sz="2400" b="1" dirty="0">
                <a:latin typeface="+mn-lt"/>
                <a:ea typeface="+mn-ea"/>
                <a:cs typeface="+mn-ea"/>
                <a:sym typeface="+mn-lt"/>
              </a:rPr>
              <a:t>NVT ASCII</a:t>
            </a:r>
            <a:r>
              <a:rPr lang="zh-CN" altLang="en-US" sz="2400" b="1" dirty="0">
                <a:latin typeface="+mn-lt"/>
                <a:ea typeface="+mn-ea"/>
                <a:cs typeface="+mn-ea"/>
                <a:sym typeface="+mn-lt"/>
              </a:rPr>
              <a:t>数据，然后通过</a:t>
            </a:r>
            <a:r>
              <a:rPr lang="en-US" altLang="zh-CN" sz="2400" b="1" dirty="0">
                <a:latin typeface="+mn-lt"/>
                <a:ea typeface="+mn-ea"/>
                <a:cs typeface="+mn-ea"/>
                <a:sym typeface="+mn-lt"/>
              </a:rPr>
              <a:t>MTA Client</a:t>
            </a:r>
            <a:r>
              <a:rPr lang="zh-CN" altLang="en-US" sz="2400" b="1" dirty="0">
                <a:latin typeface="+mn-lt"/>
                <a:ea typeface="+mn-ea"/>
                <a:cs typeface="+mn-ea"/>
                <a:sym typeface="+mn-lt"/>
              </a:rPr>
              <a:t>发送</a:t>
            </a:r>
          </a:p>
          <a:p>
            <a:pPr lvl="1"/>
            <a:r>
              <a:rPr lang="zh-CN" altLang="en-US" sz="2400" b="1" dirty="0">
                <a:latin typeface="+mn-lt"/>
                <a:ea typeface="+mn-ea"/>
                <a:cs typeface="+mn-ea"/>
                <a:sym typeface="+mn-lt"/>
              </a:rPr>
              <a:t>在接收方，进行相反的转换，恢复出原始数据</a:t>
            </a:r>
            <a:endParaRPr lang="en-US" altLang="zh-CN" sz="2400" b="1" dirty="0">
              <a:latin typeface="+mn-lt"/>
              <a:ea typeface="+mn-ea"/>
              <a:cs typeface="+mn-ea"/>
              <a:sym typeface="+mn-lt"/>
            </a:endParaRPr>
          </a:p>
        </p:txBody>
      </p:sp>
      <p:pic>
        <p:nvPicPr>
          <p:cNvPr id="5018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868863"/>
            <a:ext cx="91090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476250"/>
            <a:ext cx="9144000" cy="119063"/>
          </a:xfrm>
        </p:spPr>
        <p:txBody>
          <a:bodyPr/>
          <a:lstStyle/>
          <a:p>
            <a:pPr algn="ctr"/>
            <a:endParaRPr lang="en-US" altLang="zh-CN" sz="3200" b="1" dirty="0">
              <a:latin typeface="+mn-lt"/>
              <a:ea typeface="+mn-ea"/>
              <a:cs typeface="+mn-ea"/>
              <a:sym typeface="+mn-lt"/>
            </a:endParaRP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765175"/>
            <a:ext cx="65516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127243" y="6286679"/>
            <a:ext cx="8713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mn-lt"/>
                <a:ea typeface="+mn-ea"/>
                <a:cs typeface="+mn-ea"/>
                <a:sym typeface="+mn-lt"/>
              </a:rPr>
              <a:t>若编码的数据不是</a:t>
            </a:r>
            <a:r>
              <a:rPr lang="en-US" altLang="zh-CN" sz="2000" b="1" dirty="0">
                <a:latin typeface="+mn-lt"/>
                <a:ea typeface="+mn-ea"/>
                <a:cs typeface="+mn-ea"/>
                <a:sym typeface="+mn-lt"/>
              </a:rPr>
              <a:t>3</a:t>
            </a:r>
            <a:r>
              <a:rPr lang="zh-CN" altLang="en-US" sz="2000" b="1" dirty="0">
                <a:latin typeface="+mn-lt"/>
                <a:ea typeface="+mn-ea"/>
                <a:cs typeface="+mn-ea"/>
                <a:sym typeface="+mn-lt"/>
              </a:rPr>
              <a:t>字节的整数倍，转换时不够</a:t>
            </a:r>
            <a:r>
              <a:rPr lang="en-US" altLang="zh-CN" sz="2000" b="1" dirty="0">
                <a:latin typeface="+mn-lt"/>
                <a:ea typeface="+mn-ea"/>
                <a:cs typeface="+mn-ea"/>
                <a:sym typeface="+mn-lt"/>
              </a:rPr>
              <a:t>6</a:t>
            </a:r>
            <a:r>
              <a:rPr lang="zh-CN" altLang="en-US" sz="2000" b="1" dirty="0">
                <a:latin typeface="+mn-lt"/>
                <a:ea typeface="+mn-ea"/>
                <a:cs typeface="+mn-ea"/>
                <a:sym typeface="+mn-lt"/>
              </a:rPr>
              <a:t>位的块后面加</a:t>
            </a:r>
            <a:r>
              <a:rPr lang="en-US" altLang="zh-CN" sz="2000" b="1" dirty="0">
                <a:latin typeface="+mn-lt"/>
                <a:ea typeface="+mn-ea"/>
                <a:cs typeface="+mn-ea"/>
                <a:sym typeface="+mn-lt"/>
              </a:rPr>
              <a:t>0</a:t>
            </a:r>
            <a:r>
              <a:rPr lang="zh-CN" altLang="en-US" sz="2000" b="1" dirty="0">
                <a:latin typeface="+mn-lt"/>
                <a:ea typeface="+mn-ea"/>
                <a:cs typeface="+mn-ea"/>
                <a:sym typeface="+mn-lt"/>
              </a:rPr>
              <a:t>补成</a:t>
            </a:r>
            <a:r>
              <a:rPr lang="en-US" altLang="zh-CN" sz="2000" b="1" dirty="0">
                <a:latin typeface="+mn-lt"/>
                <a:ea typeface="+mn-ea"/>
                <a:cs typeface="+mn-ea"/>
                <a:sym typeface="+mn-lt"/>
              </a:rPr>
              <a:t>6</a:t>
            </a:r>
            <a:r>
              <a:rPr lang="zh-CN" altLang="en-US" sz="2000" b="1" dirty="0">
                <a:latin typeface="+mn-lt"/>
                <a:ea typeface="+mn-ea"/>
                <a:cs typeface="+mn-ea"/>
                <a:sym typeface="+mn-lt"/>
              </a:rPr>
              <a:t>位</a:t>
            </a:r>
            <a:endParaRPr lang="en-US" altLang="zh-CN" sz="2000" b="1" dirty="0">
              <a:latin typeface="+mn-lt"/>
              <a:ea typeface="+mn-ea"/>
              <a:cs typeface="+mn-ea"/>
              <a:sym typeface="+mn-lt"/>
            </a:endParaRPr>
          </a:p>
        </p:txBody>
      </p:sp>
      <p:sp>
        <p:nvSpPr>
          <p:cNvPr id="51205" name="Text Box 5"/>
          <p:cNvSpPr txBox="1">
            <a:spLocks noChangeArrowheads="1"/>
          </p:cNvSpPr>
          <p:nvPr/>
        </p:nvSpPr>
        <p:spPr bwMode="auto">
          <a:xfrm>
            <a:off x="5648140" y="1712949"/>
            <a:ext cx="29162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mn-lt"/>
                <a:ea typeface="+mn-ea"/>
                <a:cs typeface="+mn-ea"/>
                <a:sym typeface="+mn-lt"/>
              </a:rPr>
              <a:t>以</a:t>
            </a:r>
            <a:r>
              <a:rPr lang="en-US" altLang="zh-CN" sz="2000" b="1" dirty="0">
                <a:latin typeface="+mn-lt"/>
                <a:ea typeface="+mn-ea"/>
                <a:cs typeface="+mn-ea"/>
                <a:sym typeface="+mn-lt"/>
              </a:rPr>
              <a:t>3</a:t>
            </a:r>
            <a:r>
              <a:rPr lang="zh-CN" altLang="en-US" sz="2000" b="1" dirty="0">
                <a:latin typeface="+mn-lt"/>
                <a:ea typeface="+mn-ea"/>
                <a:cs typeface="+mn-ea"/>
                <a:sym typeface="+mn-lt"/>
              </a:rPr>
              <a:t>字节为单位（</a:t>
            </a:r>
            <a:r>
              <a:rPr lang="en-US" altLang="zh-CN" sz="2000" b="1" dirty="0">
                <a:latin typeface="+mn-lt"/>
                <a:ea typeface="+mn-ea"/>
                <a:cs typeface="+mn-ea"/>
                <a:sym typeface="+mn-lt"/>
              </a:rPr>
              <a:t>24</a:t>
            </a:r>
            <a:r>
              <a:rPr lang="zh-CN" altLang="en-US" sz="2000" b="1" dirty="0">
                <a:latin typeface="+mn-lt"/>
                <a:ea typeface="+mn-ea"/>
                <a:cs typeface="+mn-ea"/>
                <a:sym typeface="+mn-lt"/>
              </a:rPr>
              <a:t>位）进行编码，划分成</a:t>
            </a:r>
            <a:r>
              <a:rPr lang="en-US" altLang="zh-CN" sz="2000" b="1" dirty="0">
                <a:latin typeface="+mn-lt"/>
                <a:ea typeface="+mn-ea"/>
                <a:cs typeface="+mn-ea"/>
                <a:sym typeface="+mn-lt"/>
              </a:rPr>
              <a:t>4</a:t>
            </a:r>
            <a:r>
              <a:rPr lang="zh-CN" altLang="en-US" sz="2000" b="1" dirty="0">
                <a:latin typeface="+mn-lt"/>
                <a:ea typeface="+mn-ea"/>
                <a:cs typeface="+mn-ea"/>
                <a:sym typeface="+mn-lt"/>
              </a:rPr>
              <a:t>个长度为</a:t>
            </a:r>
            <a:r>
              <a:rPr lang="en-US" altLang="zh-CN" sz="2000" b="1" dirty="0">
                <a:latin typeface="+mn-lt"/>
                <a:ea typeface="+mn-ea"/>
                <a:cs typeface="+mn-ea"/>
                <a:sym typeface="+mn-lt"/>
              </a:rPr>
              <a:t>6</a:t>
            </a:r>
            <a:r>
              <a:rPr lang="zh-CN" altLang="en-US" sz="2000" b="1" dirty="0">
                <a:latin typeface="+mn-lt"/>
                <a:ea typeface="+mn-ea"/>
                <a:cs typeface="+mn-ea"/>
                <a:sym typeface="+mn-lt"/>
              </a:rPr>
              <a:t>位的块，然后在每个</a:t>
            </a:r>
            <a:r>
              <a:rPr lang="en-US" altLang="zh-CN" sz="2000" b="1" dirty="0">
                <a:latin typeface="+mn-lt"/>
                <a:ea typeface="+mn-ea"/>
                <a:cs typeface="+mn-ea"/>
                <a:sym typeface="+mn-lt"/>
              </a:rPr>
              <a:t>6</a:t>
            </a:r>
            <a:r>
              <a:rPr lang="zh-CN" altLang="en-US" sz="2000" b="1" dirty="0">
                <a:latin typeface="+mn-lt"/>
                <a:ea typeface="+mn-ea"/>
                <a:cs typeface="+mn-ea"/>
                <a:sym typeface="+mn-lt"/>
              </a:rPr>
              <a:t>位的块前面加上</a:t>
            </a:r>
            <a:r>
              <a:rPr lang="en-US" altLang="zh-CN" sz="2000" b="1" dirty="0">
                <a:latin typeface="+mn-lt"/>
                <a:ea typeface="+mn-ea"/>
                <a:cs typeface="+mn-ea"/>
                <a:sym typeface="+mn-lt"/>
              </a:rPr>
              <a:t>”00”</a:t>
            </a:r>
          </a:p>
        </p:txBody>
      </p:sp>
      <p:sp>
        <p:nvSpPr>
          <p:cNvPr id="51206" name="Text Box 6"/>
          <p:cNvSpPr txBox="1">
            <a:spLocks noChangeArrowheads="1"/>
          </p:cNvSpPr>
          <p:nvPr/>
        </p:nvSpPr>
        <p:spPr bwMode="auto">
          <a:xfrm>
            <a:off x="5867400" y="4508500"/>
            <a:ext cx="2233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solidFill>
                  <a:srgbClr val="FF0000"/>
                </a:solidFill>
                <a:latin typeface="+mn-lt"/>
                <a:ea typeface="+mn-ea"/>
                <a:cs typeface="+mn-ea"/>
                <a:sym typeface="+mn-lt"/>
              </a:rPr>
              <a:t>查找</a:t>
            </a:r>
            <a:r>
              <a:rPr lang="en-US" altLang="zh-CN" sz="2000" b="1" dirty="0">
                <a:solidFill>
                  <a:srgbClr val="FF0000"/>
                </a:solidFill>
                <a:latin typeface="+mn-lt"/>
                <a:ea typeface="+mn-ea"/>
                <a:cs typeface="+mn-ea"/>
                <a:sym typeface="+mn-lt"/>
              </a:rPr>
              <a:t>Base64</a:t>
            </a:r>
            <a:r>
              <a:rPr lang="zh-CN" altLang="en-US" sz="2000" b="1" dirty="0">
                <a:solidFill>
                  <a:srgbClr val="FF0000"/>
                </a:solidFill>
                <a:latin typeface="+mn-lt"/>
                <a:ea typeface="+mn-ea"/>
                <a:cs typeface="+mn-ea"/>
                <a:sym typeface="+mn-lt"/>
              </a:rPr>
              <a:t>编码表得到对应的字符</a:t>
            </a:r>
            <a:endParaRPr lang="en-US" altLang="zh-CN" sz="2000" b="1" dirty="0">
              <a:solidFill>
                <a:srgbClr val="FF0000"/>
              </a:solidFill>
              <a:latin typeface="+mn-lt"/>
              <a:ea typeface="+mn-ea"/>
              <a:cs typeface="+mn-ea"/>
              <a:sym typeface="+mn-lt"/>
            </a:endParaRPr>
          </a:p>
        </p:txBody>
      </p:sp>
      <p:sp>
        <p:nvSpPr>
          <p:cNvPr id="51207" name="Text Box 6"/>
          <p:cNvSpPr txBox="1">
            <a:spLocks noChangeArrowheads="1"/>
          </p:cNvSpPr>
          <p:nvPr/>
        </p:nvSpPr>
        <p:spPr bwMode="auto">
          <a:xfrm>
            <a:off x="6516688" y="5175250"/>
            <a:ext cx="2555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solidFill>
                  <a:srgbClr val="FF0000"/>
                </a:solidFill>
                <a:latin typeface="+mn-lt"/>
                <a:ea typeface="+mn-ea"/>
                <a:cs typeface="+mn-ea"/>
                <a:sym typeface="+mn-lt"/>
              </a:rPr>
              <a:t>查找</a:t>
            </a:r>
            <a:r>
              <a:rPr lang="en-US" altLang="zh-CN" sz="2000" b="1">
                <a:solidFill>
                  <a:srgbClr val="FF0000"/>
                </a:solidFill>
                <a:latin typeface="+mn-lt"/>
                <a:ea typeface="+mn-ea"/>
                <a:cs typeface="+mn-ea"/>
                <a:sym typeface="+mn-lt"/>
              </a:rPr>
              <a:t>ASCII</a:t>
            </a:r>
            <a:r>
              <a:rPr lang="zh-CN" altLang="en-US" sz="2000" b="1">
                <a:solidFill>
                  <a:srgbClr val="FF0000"/>
                </a:solidFill>
                <a:latin typeface="+mn-lt"/>
                <a:ea typeface="+mn-ea"/>
                <a:cs typeface="+mn-ea"/>
                <a:sym typeface="+mn-lt"/>
              </a:rPr>
              <a:t>代码表得到对应的字符编码</a:t>
            </a:r>
            <a:endParaRPr lang="en-US" altLang="zh-CN" sz="2000" b="1">
              <a:solidFill>
                <a:srgbClr val="FF0000"/>
              </a:solidFill>
              <a:latin typeface="+mn-lt"/>
              <a:ea typeface="+mn-ea"/>
              <a:cs typeface="+mn-ea"/>
              <a:sym typeface="+mn-lt"/>
            </a:endParaRPr>
          </a:p>
        </p:txBody>
      </p:sp>
      <p:sp>
        <p:nvSpPr>
          <p:cNvPr id="51208" name="TextBox 7"/>
          <p:cNvSpPr txBox="1">
            <a:spLocks noChangeArrowheads="1"/>
          </p:cNvSpPr>
          <p:nvPr/>
        </p:nvSpPr>
        <p:spPr bwMode="auto">
          <a:xfrm>
            <a:off x="1258888" y="5589588"/>
            <a:ext cx="504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lt"/>
                <a:ea typeface="+mn-ea"/>
                <a:cs typeface="+mn-ea"/>
                <a:sym typeface="+mn-lt"/>
              </a:rPr>
              <a:t>7A</a:t>
            </a:r>
            <a:endParaRPr lang="zh-CN" altLang="en-US" sz="2000">
              <a:latin typeface="+mn-lt"/>
              <a:ea typeface="+mn-ea"/>
              <a:cs typeface="+mn-ea"/>
              <a:sym typeface="+mn-lt"/>
            </a:endParaRPr>
          </a:p>
        </p:txBody>
      </p:sp>
      <p:sp>
        <p:nvSpPr>
          <p:cNvPr id="51209" name="TextBox 8"/>
          <p:cNvSpPr txBox="1">
            <a:spLocks noChangeArrowheads="1"/>
          </p:cNvSpPr>
          <p:nvPr/>
        </p:nvSpPr>
        <p:spPr bwMode="auto">
          <a:xfrm>
            <a:off x="2771775"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lt"/>
                <a:ea typeface="+mn-ea"/>
                <a:cs typeface="+mn-ea"/>
                <a:sym typeface="+mn-lt"/>
              </a:rPr>
              <a:t>49</a:t>
            </a:r>
            <a:endParaRPr lang="zh-CN" altLang="en-US" sz="2000">
              <a:latin typeface="+mn-lt"/>
              <a:ea typeface="+mn-ea"/>
              <a:cs typeface="+mn-ea"/>
              <a:sym typeface="+mn-lt"/>
            </a:endParaRPr>
          </a:p>
        </p:txBody>
      </p:sp>
      <p:sp>
        <p:nvSpPr>
          <p:cNvPr id="51210" name="TextBox 9"/>
          <p:cNvSpPr txBox="1">
            <a:spLocks noChangeArrowheads="1"/>
          </p:cNvSpPr>
          <p:nvPr/>
        </p:nvSpPr>
        <p:spPr bwMode="auto">
          <a:xfrm>
            <a:off x="4211638"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lt"/>
                <a:ea typeface="+mn-ea"/>
                <a:cs typeface="+mn-ea"/>
                <a:sym typeface="+mn-lt"/>
              </a:rPr>
              <a:t>45</a:t>
            </a:r>
            <a:endParaRPr lang="zh-CN" altLang="en-US" sz="2000">
              <a:latin typeface="+mn-lt"/>
              <a:ea typeface="+mn-ea"/>
              <a:cs typeface="+mn-ea"/>
              <a:sym typeface="+mn-lt"/>
            </a:endParaRPr>
          </a:p>
        </p:txBody>
      </p:sp>
      <p:sp>
        <p:nvSpPr>
          <p:cNvPr id="51211" name="TextBox 10"/>
          <p:cNvSpPr txBox="1">
            <a:spLocks noChangeArrowheads="1"/>
          </p:cNvSpPr>
          <p:nvPr/>
        </p:nvSpPr>
        <p:spPr bwMode="auto">
          <a:xfrm>
            <a:off x="5580063"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lt"/>
                <a:ea typeface="+mn-ea"/>
                <a:cs typeface="+mn-ea"/>
                <a:sym typeface="+mn-lt"/>
              </a:rPr>
              <a:t>35</a:t>
            </a:r>
            <a:endParaRPr lang="zh-CN" altLang="en-US" sz="2000">
              <a:latin typeface="+mn-lt"/>
              <a:ea typeface="+mn-ea"/>
              <a:cs typeface="+mn-ea"/>
              <a:sym typeface="+mn-lt"/>
            </a:endParaRPr>
          </a:p>
        </p:txBody>
      </p:sp>
      <p:cxnSp>
        <p:nvCxnSpPr>
          <p:cNvPr id="3" name="直接连接符 2">
            <a:extLst>
              <a:ext uri="{FF2B5EF4-FFF2-40B4-BE49-F238E27FC236}">
                <a16:creationId xmlns:a16="http://schemas.microsoft.com/office/drawing/2014/main" id="{450634EF-E582-4024-806F-02717D8B7548}"/>
              </a:ext>
            </a:extLst>
          </p:cNvPr>
          <p:cNvCxnSpPr>
            <a:cxnSpLocks/>
          </p:cNvCxnSpPr>
          <p:nvPr/>
        </p:nvCxnSpPr>
        <p:spPr>
          <a:xfrm>
            <a:off x="1763688" y="1412776"/>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66377E5E-537F-44EB-9D82-974F5C5C742E}"/>
              </a:ext>
            </a:extLst>
          </p:cNvPr>
          <p:cNvCxnSpPr>
            <a:cxnSpLocks/>
          </p:cNvCxnSpPr>
          <p:nvPr/>
        </p:nvCxnSpPr>
        <p:spPr>
          <a:xfrm>
            <a:off x="2555776" y="1556792"/>
            <a:ext cx="1152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8324520-AB8F-46B1-BDA0-4C6291C3AEE4}"/>
              </a:ext>
            </a:extLst>
          </p:cNvPr>
          <p:cNvCxnSpPr>
            <a:cxnSpLocks/>
          </p:cNvCxnSpPr>
          <p:nvPr/>
        </p:nvCxnSpPr>
        <p:spPr>
          <a:xfrm>
            <a:off x="3716412" y="1412776"/>
            <a:ext cx="1152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AD89B45-8839-4B4B-8A74-65EF366A267D}"/>
              </a:ext>
            </a:extLst>
          </p:cNvPr>
          <p:cNvCxnSpPr>
            <a:cxnSpLocks/>
          </p:cNvCxnSpPr>
          <p:nvPr/>
        </p:nvCxnSpPr>
        <p:spPr>
          <a:xfrm>
            <a:off x="4868540" y="1556792"/>
            <a:ext cx="8555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A442CE43-BCFA-4424-8B9C-A0F3443F469C}"/>
              </a:ext>
            </a:extLst>
          </p:cNvPr>
          <p:cNvSpPr txBox="1"/>
          <p:nvPr/>
        </p:nvSpPr>
        <p:spPr>
          <a:xfrm>
            <a:off x="1835696" y="1456711"/>
            <a:ext cx="991870" cy="338554"/>
          </a:xfrm>
          <a:prstGeom prst="rect">
            <a:avLst/>
          </a:prstGeom>
          <a:noFill/>
        </p:spPr>
        <p:txBody>
          <a:bodyPr wrap="square">
            <a:spAutoFit/>
          </a:bodyPr>
          <a:lstStyle/>
          <a:p>
            <a:r>
              <a:rPr lang="en-US" altLang="zh-CN" sz="1600" dirty="0">
                <a:solidFill>
                  <a:srgbClr val="FF0000"/>
                </a:solidFill>
                <a:latin typeface="+mn-lt"/>
                <a:ea typeface="+mn-ea"/>
                <a:cs typeface="+mn-ea"/>
                <a:sym typeface="+mn-lt"/>
              </a:rPr>
              <a:t>6bit</a:t>
            </a:r>
            <a:endParaRPr lang="zh-CN" altLang="en-US" sz="1600" dirty="0">
              <a:solidFill>
                <a:srgbClr val="FF0000"/>
              </a:solidFill>
            </a:endParaRPr>
          </a:p>
        </p:txBody>
      </p:sp>
      <p:sp>
        <p:nvSpPr>
          <p:cNvPr id="23" name="文本框 22">
            <a:extLst>
              <a:ext uri="{FF2B5EF4-FFF2-40B4-BE49-F238E27FC236}">
                <a16:creationId xmlns:a16="http://schemas.microsoft.com/office/drawing/2014/main" id="{BE5D4F4D-99BF-4874-858C-A25CF05AE52A}"/>
              </a:ext>
            </a:extLst>
          </p:cNvPr>
          <p:cNvSpPr txBox="1"/>
          <p:nvPr/>
        </p:nvSpPr>
        <p:spPr>
          <a:xfrm>
            <a:off x="3988202" y="1448046"/>
            <a:ext cx="991870" cy="338554"/>
          </a:xfrm>
          <a:prstGeom prst="rect">
            <a:avLst/>
          </a:prstGeom>
          <a:noFill/>
        </p:spPr>
        <p:txBody>
          <a:bodyPr wrap="square">
            <a:spAutoFit/>
          </a:bodyPr>
          <a:lstStyle/>
          <a:p>
            <a:r>
              <a:rPr lang="en-US" altLang="zh-CN" sz="1600" dirty="0">
                <a:solidFill>
                  <a:srgbClr val="FF0000"/>
                </a:solidFill>
                <a:latin typeface="+mn-lt"/>
                <a:ea typeface="+mn-ea"/>
                <a:cs typeface="+mn-ea"/>
                <a:sym typeface="+mn-lt"/>
              </a:rPr>
              <a:t>6bit</a:t>
            </a:r>
            <a:endParaRPr lang="zh-CN" altLang="en-US" sz="1600" dirty="0">
              <a:solidFill>
                <a:srgbClr val="FF0000"/>
              </a:solidFill>
            </a:endParaRPr>
          </a:p>
        </p:txBody>
      </p:sp>
      <p:sp>
        <p:nvSpPr>
          <p:cNvPr id="24" name="文本框 23">
            <a:extLst>
              <a:ext uri="{FF2B5EF4-FFF2-40B4-BE49-F238E27FC236}">
                <a16:creationId xmlns:a16="http://schemas.microsoft.com/office/drawing/2014/main" id="{5F2FFEC3-9FC7-4919-85E9-E36A95929194}"/>
              </a:ext>
            </a:extLst>
          </p:cNvPr>
          <p:cNvSpPr txBox="1"/>
          <p:nvPr/>
        </p:nvSpPr>
        <p:spPr>
          <a:xfrm>
            <a:off x="2856183" y="1609905"/>
            <a:ext cx="991870" cy="338554"/>
          </a:xfrm>
          <a:prstGeom prst="rect">
            <a:avLst/>
          </a:prstGeom>
          <a:noFill/>
        </p:spPr>
        <p:txBody>
          <a:bodyPr wrap="square">
            <a:spAutoFit/>
          </a:bodyPr>
          <a:lstStyle/>
          <a:p>
            <a:r>
              <a:rPr lang="en-US" altLang="zh-CN" sz="1600" dirty="0">
                <a:solidFill>
                  <a:srgbClr val="FF0000"/>
                </a:solidFill>
                <a:latin typeface="+mn-lt"/>
                <a:ea typeface="+mn-ea"/>
                <a:cs typeface="+mn-ea"/>
                <a:sym typeface="+mn-lt"/>
              </a:rPr>
              <a:t>6bit</a:t>
            </a:r>
            <a:endParaRPr lang="zh-CN" altLang="en-US" sz="1600" dirty="0">
              <a:solidFill>
                <a:srgbClr val="FF0000"/>
              </a:solidFill>
            </a:endParaRPr>
          </a:p>
        </p:txBody>
      </p:sp>
      <p:sp>
        <p:nvSpPr>
          <p:cNvPr id="25" name="文本框 24">
            <a:extLst>
              <a:ext uri="{FF2B5EF4-FFF2-40B4-BE49-F238E27FC236}">
                <a16:creationId xmlns:a16="http://schemas.microsoft.com/office/drawing/2014/main" id="{45AD68E8-8551-42B8-8B81-63BFCFE6CA78}"/>
              </a:ext>
            </a:extLst>
          </p:cNvPr>
          <p:cNvSpPr txBox="1"/>
          <p:nvPr/>
        </p:nvSpPr>
        <p:spPr>
          <a:xfrm>
            <a:off x="5024843" y="1600446"/>
            <a:ext cx="991870" cy="338554"/>
          </a:xfrm>
          <a:prstGeom prst="rect">
            <a:avLst/>
          </a:prstGeom>
          <a:noFill/>
        </p:spPr>
        <p:txBody>
          <a:bodyPr wrap="square">
            <a:spAutoFit/>
          </a:bodyPr>
          <a:lstStyle/>
          <a:p>
            <a:r>
              <a:rPr lang="en-US" altLang="zh-CN" sz="1600" dirty="0">
                <a:solidFill>
                  <a:srgbClr val="FF0000"/>
                </a:solidFill>
                <a:latin typeface="+mn-lt"/>
                <a:ea typeface="+mn-ea"/>
                <a:cs typeface="+mn-ea"/>
                <a:sym typeface="+mn-lt"/>
              </a:rPr>
              <a:t>6bit</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strips(downRight)">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859338" y="44450"/>
            <a:ext cx="403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latin typeface="+mn-lt"/>
                <a:ea typeface="+mn-ea"/>
                <a:cs typeface="+mn-ea"/>
                <a:sym typeface="+mn-lt"/>
              </a:rPr>
              <a:t>(Base64</a:t>
            </a:r>
            <a:r>
              <a:rPr lang="zh-CN" altLang="en-US" sz="1800" b="1">
                <a:latin typeface="+mn-lt"/>
                <a:ea typeface="+mn-ea"/>
                <a:cs typeface="+mn-ea"/>
                <a:sym typeface="+mn-lt"/>
              </a:rPr>
              <a:t>编码后，</a:t>
            </a:r>
            <a:r>
              <a:rPr lang="en-US" altLang="zh-CN" sz="1800" b="1">
                <a:latin typeface="+mn-lt"/>
                <a:ea typeface="+mn-ea"/>
                <a:cs typeface="+mn-ea"/>
                <a:sym typeface="+mn-lt"/>
              </a:rPr>
              <a:t>NVT ASCII</a:t>
            </a:r>
            <a:r>
              <a:rPr lang="zh-CN" altLang="en-US" sz="1800" b="1">
                <a:latin typeface="+mn-lt"/>
                <a:ea typeface="+mn-ea"/>
                <a:cs typeface="+mn-ea"/>
                <a:sym typeface="+mn-lt"/>
              </a:rPr>
              <a:t>码的有效长度为</a:t>
            </a:r>
            <a:r>
              <a:rPr lang="en-US" altLang="zh-CN" sz="1800" b="1">
                <a:latin typeface="+mn-lt"/>
                <a:ea typeface="+mn-ea"/>
                <a:cs typeface="+mn-ea"/>
                <a:sym typeface="+mn-lt"/>
              </a:rPr>
              <a:t>6</a:t>
            </a:r>
            <a:r>
              <a:rPr lang="zh-CN" altLang="en-US" sz="1800" b="1">
                <a:latin typeface="+mn-lt"/>
                <a:ea typeface="+mn-ea"/>
                <a:cs typeface="+mn-ea"/>
                <a:sym typeface="+mn-lt"/>
              </a:rPr>
              <a:t>位，所以对应着</a:t>
            </a:r>
            <a:r>
              <a:rPr lang="en-US" altLang="zh-CN" sz="1800" b="1">
                <a:latin typeface="+mn-lt"/>
                <a:ea typeface="+mn-ea"/>
                <a:cs typeface="+mn-ea"/>
                <a:sym typeface="+mn-lt"/>
              </a:rPr>
              <a:t>64</a:t>
            </a:r>
            <a:r>
              <a:rPr lang="zh-CN" altLang="en-US" sz="1800" b="1">
                <a:latin typeface="+mn-lt"/>
                <a:ea typeface="+mn-ea"/>
                <a:cs typeface="+mn-ea"/>
                <a:sym typeface="+mn-lt"/>
              </a:rPr>
              <a:t>个字符</a:t>
            </a:r>
            <a:r>
              <a:rPr lang="en-US" altLang="zh-CN" sz="1800" b="1">
                <a:latin typeface="+mn-lt"/>
                <a:ea typeface="+mn-ea"/>
                <a:cs typeface="+mn-ea"/>
                <a:sym typeface="+mn-lt"/>
              </a:rPr>
              <a:t>)</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89450"/>
            <a:ext cx="9144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1763713" y="4414838"/>
            <a:ext cx="6913562"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lt"/>
                <a:ea typeface="+mn-ea"/>
                <a:cs typeface="+mn-ea"/>
                <a:sym typeface="+mn-lt"/>
              </a:rPr>
              <a:t>ASCII Code Chart (</a:t>
            </a:r>
            <a:r>
              <a:rPr lang="zh-CN" altLang="en-US" sz="1600" b="1">
                <a:latin typeface="+mn-lt"/>
                <a:ea typeface="+mn-ea"/>
                <a:cs typeface="+mn-ea"/>
                <a:sym typeface="+mn-lt"/>
              </a:rPr>
              <a:t>最高位始终为</a:t>
            </a:r>
            <a:r>
              <a:rPr lang="en-US" altLang="zh-CN" sz="1600" b="1">
                <a:latin typeface="+mn-lt"/>
                <a:ea typeface="+mn-ea"/>
                <a:cs typeface="+mn-ea"/>
                <a:sym typeface="+mn-lt"/>
              </a:rPr>
              <a:t>0</a:t>
            </a:r>
            <a:r>
              <a:rPr lang="zh-CN" altLang="en-US" sz="1600" b="1">
                <a:latin typeface="+mn-lt"/>
                <a:ea typeface="+mn-ea"/>
                <a:cs typeface="+mn-ea"/>
                <a:sym typeface="+mn-lt"/>
              </a:rPr>
              <a:t>，所以最多有</a:t>
            </a:r>
            <a:r>
              <a:rPr lang="en-US" altLang="zh-CN" sz="1600" b="1">
                <a:latin typeface="+mn-lt"/>
                <a:ea typeface="+mn-ea"/>
                <a:cs typeface="+mn-ea"/>
                <a:sym typeface="+mn-lt"/>
              </a:rPr>
              <a:t>128</a:t>
            </a:r>
            <a:r>
              <a:rPr lang="zh-CN" altLang="en-US" sz="1600" b="1">
                <a:latin typeface="+mn-lt"/>
                <a:ea typeface="+mn-ea"/>
                <a:cs typeface="+mn-ea"/>
                <a:sym typeface="+mn-lt"/>
              </a:rPr>
              <a:t>个字符</a:t>
            </a:r>
            <a:r>
              <a:rPr lang="en-US" altLang="zh-CN" sz="1600" b="1">
                <a:latin typeface="+mn-lt"/>
                <a:ea typeface="+mn-ea"/>
                <a:cs typeface="+mn-ea"/>
                <a:sym typeface="+mn-lt"/>
              </a:rPr>
              <a:t>)</a:t>
            </a:r>
          </a:p>
        </p:txBody>
      </p:sp>
      <p:grpSp>
        <p:nvGrpSpPr>
          <p:cNvPr id="52229" name="Group 5"/>
          <p:cNvGrpSpPr>
            <a:grpSpLocks/>
          </p:cNvGrpSpPr>
          <p:nvPr/>
        </p:nvGrpSpPr>
        <p:grpSpPr bwMode="auto">
          <a:xfrm>
            <a:off x="144463" y="44450"/>
            <a:ext cx="8820150" cy="4464050"/>
            <a:chOff x="0" y="28"/>
            <a:chExt cx="5760" cy="3084"/>
          </a:xfrm>
        </p:grpSpPr>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
              <a:ext cx="5760"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7"/>
            <p:cNvSpPr txBox="1">
              <a:spLocks noChangeArrowheads="1"/>
            </p:cNvSpPr>
            <p:nvPr/>
          </p:nvSpPr>
          <p:spPr bwMode="auto">
            <a:xfrm>
              <a:off x="4830" y="2614"/>
              <a:ext cx="3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a:solidFill>
                    <a:srgbClr val="FF0000"/>
                  </a:solidFill>
                  <a:latin typeface="+mn-lt"/>
                  <a:ea typeface="+mn-ea"/>
                  <a:cs typeface="+mn-ea"/>
                  <a:sym typeface="+mn-lt"/>
                </a:rPr>
                <a:t>pad</a:t>
              </a:r>
            </a:p>
          </p:txBody>
        </p:sp>
        <p:sp>
          <p:nvSpPr>
            <p:cNvPr id="52232" name="Text Box 8"/>
            <p:cNvSpPr txBox="1">
              <a:spLocks noChangeArrowheads="1"/>
            </p:cNvSpPr>
            <p:nvPr/>
          </p:nvSpPr>
          <p:spPr bwMode="auto">
            <a:xfrm>
              <a:off x="5239" y="2631"/>
              <a:ext cx="36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a:solidFill>
                    <a:srgbClr val="FF0000"/>
                  </a:solidFill>
                  <a:latin typeface="+mn-lt"/>
                  <a:ea typeface="+mn-ea"/>
                  <a:cs typeface="+mn-ea"/>
                  <a:sym typeface="+mn-lt"/>
                </a:rPr>
                <a:t>=</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8721D5E-5565-45F6-8138-FB44831C5AD3}"/>
              </a:ext>
            </a:extLst>
          </p:cNvPr>
          <p:cNvSpPr>
            <a:spLocks noGrp="1"/>
          </p:cNvSpPr>
          <p:nvPr>
            <p:ph type="title"/>
          </p:nvPr>
        </p:nvSpPr>
        <p:spPr/>
        <p:txBody>
          <a:bodyPr/>
          <a:lstStyle/>
          <a:p>
            <a:r>
              <a:rPr lang="zh-CN" altLang="en-US" dirty="0"/>
              <a:t>本章小节</a:t>
            </a:r>
          </a:p>
        </p:txBody>
      </p:sp>
      <p:sp>
        <p:nvSpPr>
          <p:cNvPr id="4" name="内容占位符 2">
            <a:extLst>
              <a:ext uri="{FF2B5EF4-FFF2-40B4-BE49-F238E27FC236}">
                <a16:creationId xmlns:a16="http://schemas.microsoft.com/office/drawing/2014/main" id="{8DFF3176-A92B-4A9B-BC2A-6D33E20A64E4}"/>
              </a:ext>
            </a:extLst>
          </p:cNvPr>
          <p:cNvSpPr>
            <a:spLocks noGrp="1"/>
          </p:cNvSpPr>
          <p:nvPr>
            <p:ph idx="1"/>
          </p:nvPr>
        </p:nvSpPr>
        <p:spPr>
          <a:xfrm>
            <a:off x="304800" y="1219200"/>
            <a:ext cx="8537575" cy="5105400"/>
          </a:xfrm>
        </p:spPr>
        <p:txBody>
          <a:bodyPr>
            <a:normAutofit/>
          </a:bodyPr>
          <a:lstStyle/>
          <a:p>
            <a:pPr algn="just" eaLnBrk="1" hangingPunct="1">
              <a:lnSpc>
                <a:spcPct val="135000"/>
              </a:lnSpc>
            </a:pPr>
            <a:r>
              <a:rPr lang="zh-CN" altLang="en-US" sz="2400" b="1" dirty="0"/>
              <a:t>客户</a:t>
            </a:r>
            <a:r>
              <a:rPr lang="en-US" altLang="zh-CN" sz="2400" b="1" dirty="0"/>
              <a:t>/</a:t>
            </a:r>
            <a:r>
              <a:rPr lang="zh-CN" altLang="en-US" sz="2400" b="1" dirty="0"/>
              <a:t>服务器模式与</a:t>
            </a:r>
            <a:r>
              <a:rPr lang="en-US" altLang="zh-CN" sz="2400" b="1" dirty="0"/>
              <a:t>P2P</a:t>
            </a:r>
            <a:r>
              <a:rPr lang="zh-CN" altLang="en-US" sz="2400" b="1" dirty="0"/>
              <a:t>模式</a:t>
            </a:r>
          </a:p>
          <a:p>
            <a:pPr algn="just" eaLnBrk="1" hangingPunct="1">
              <a:lnSpc>
                <a:spcPct val="135000"/>
              </a:lnSpc>
            </a:pPr>
            <a:r>
              <a:rPr lang="en-US" altLang="zh-CN" sz="2400" b="1" dirty="0"/>
              <a:t>DNS</a:t>
            </a:r>
            <a:r>
              <a:rPr lang="zh-CN" altLang="en-US" sz="2400" b="1" dirty="0"/>
              <a:t>系统中域名、域、区域及资源记录的概念，迭代查询和递归查询</a:t>
            </a:r>
          </a:p>
          <a:p>
            <a:pPr algn="just" eaLnBrk="1" hangingPunct="1">
              <a:lnSpc>
                <a:spcPct val="135000"/>
              </a:lnSpc>
            </a:pPr>
            <a:r>
              <a:rPr lang="zh-CN" altLang="en-US" sz="2400" b="1" dirty="0"/>
              <a:t>电子邮件应用中发送和接收邮件方式和相关协议</a:t>
            </a:r>
            <a:endParaRPr lang="en-US" altLang="zh-CN" sz="2400" b="1" dirty="0"/>
          </a:p>
          <a:p>
            <a:pPr lvl="1" algn="just" eaLnBrk="1" hangingPunct="1">
              <a:lnSpc>
                <a:spcPct val="135000"/>
              </a:lnSpc>
            </a:pPr>
            <a:r>
              <a:rPr lang="en-US" altLang="zh-CN" sz="2000" b="1" dirty="0"/>
              <a:t>SMTP</a:t>
            </a:r>
            <a:r>
              <a:rPr lang="zh-CN" altLang="en-US" sz="2000" b="1" dirty="0"/>
              <a:t>、</a:t>
            </a:r>
            <a:r>
              <a:rPr lang="en-US" altLang="zh-CN" sz="2000" b="1" dirty="0"/>
              <a:t>POP3</a:t>
            </a:r>
            <a:r>
              <a:rPr lang="zh-CN" altLang="en-US" sz="2000" b="1" dirty="0"/>
              <a:t>、</a:t>
            </a:r>
            <a:r>
              <a:rPr lang="en-US" altLang="zh-CN" sz="2000" b="1" dirty="0"/>
              <a:t>IMAP</a:t>
            </a:r>
            <a:endParaRPr lang="zh-CN" altLang="en-US" sz="2000" b="1" dirty="0"/>
          </a:p>
          <a:p>
            <a:pPr algn="just" eaLnBrk="1" hangingPunct="1">
              <a:lnSpc>
                <a:spcPct val="150000"/>
              </a:lnSpc>
            </a:pPr>
            <a:endParaRPr lang="en-US" altLang="zh-CN" sz="2400" b="1" dirty="0"/>
          </a:p>
        </p:txBody>
      </p:sp>
    </p:spTree>
    <p:extLst>
      <p:ext uri="{BB962C8B-B14F-4D97-AF65-F5344CB8AC3E}">
        <p14:creationId xmlns:p14="http://schemas.microsoft.com/office/powerpoint/2010/main" val="69573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body" idx="4294967295"/>
          </p:nvPr>
        </p:nvSpPr>
        <p:spPr/>
        <p:txBody>
          <a:bodyPr/>
          <a:lstStyle/>
          <a:p>
            <a:pPr eaLnBrk="1" hangingPunct="1"/>
            <a:r>
              <a:rPr lang="en-US" altLang="zh-CN" b="1" dirty="0">
                <a:solidFill>
                  <a:srgbClr val="FF0000"/>
                </a:solidFill>
                <a:cs typeface="+mn-ea"/>
                <a:sym typeface="+mn-lt"/>
              </a:rPr>
              <a:t>8.1 </a:t>
            </a:r>
            <a:r>
              <a:rPr lang="zh-CN" altLang="en-US" b="1" dirty="0">
                <a:solidFill>
                  <a:srgbClr val="FF0000"/>
                </a:solidFill>
                <a:cs typeface="+mn-ea"/>
                <a:sym typeface="+mn-lt"/>
              </a:rPr>
              <a:t>域名系统（</a:t>
            </a:r>
            <a:r>
              <a:rPr lang="en-US" altLang="zh-CN" b="1" dirty="0">
                <a:solidFill>
                  <a:srgbClr val="FF0000"/>
                </a:solidFill>
                <a:cs typeface="+mn-ea"/>
                <a:sym typeface="+mn-lt"/>
              </a:rPr>
              <a:t>DNS</a:t>
            </a:r>
            <a:r>
              <a:rPr lang="zh-CN" altLang="en-US" b="1" dirty="0">
                <a:solidFill>
                  <a:srgbClr val="FF0000"/>
                </a:solidFill>
                <a:cs typeface="+mn-ea"/>
                <a:sym typeface="+mn-lt"/>
              </a:rPr>
              <a:t>）</a:t>
            </a:r>
            <a:endParaRPr lang="en-US" altLang="zh-CN" b="1" dirty="0">
              <a:solidFill>
                <a:srgbClr val="FF0000"/>
              </a:solidFill>
              <a:cs typeface="+mn-ea"/>
              <a:sym typeface="+mn-lt"/>
            </a:endParaRPr>
          </a:p>
          <a:p>
            <a:pPr eaLnBrk="1" hangingPunct="1"/>
            <a:r>
              <a:rPr lang="en-US" altLang="zh-CN" b="1" dirty="0">
                <a:cs typeface="+mn-ea"/>
                <a:sym typeface="+mn-lt"/>
              </a:rPr>
              <a:t>8.2 </a:t>
            </a:r>
            <a:r>
              <a:rPr lang="zh-CN" altLang="en-US" b="1" dirty="0">
                <a:cs typeface="+mn-ea"/>
                <a:sym typeface="+mn-lt"/>
              </a:rPr>
              <a:t>文件传输服务（</a:t>
            </a:r>
            <a:r>
              <a:rPr lang="en-US" altLang="zh-CN" b="1" dirty="0">
                <a:cs typeface="+mn-ea"/>
                <a:sym typeface="+mn-lt"/>
              </a:rPr>
              <a:t>FTP</a:t>
            </a:r>
            <a:r>
              <a:rPr lang="zh-CN" altLang="en-US" b="1" dirty="0">
                <a:cs typeface="+mn-ea"/>
                <a:sym typeface="+mn-lt"/>
              </a:rPr>
              <a:t>）</a:t>
            </a:r>
            <a:endParaRPr lang="en-US" altLang="zh-CN" b="1" dirty="0">
              <a:cs typeface="+mn-ea"/>
              <a:sym typeface="+mn-lt"/>
            </a:endParaRPr>
          </a:p>
          <a:p>
            <a:pPr eaLnBrk="1" hangingPunct="1"/>
            <a:r>
              <a:rPr lang="en-US" altLang="zh-CN" b="1" dirty="0">
                <a:cs typeface="+mn-ea"/>
                <a:sym typeface="+mn-lt"/>
              </a:rPr>
              <a:t>8.3 </a:t>
            </a:r>
            <a:r>
              <a:rPr lang="zh-CN" altLang="en-US" b="1" dirty="0">
                <a:cs typeface="+mn-ea"/>
                <a:sym typeface="+mn-lt"/>
              </a:rPr>
              <a:t>电子邮件（</a:t>
            </a:r>
            <a:r>
              <a:rPr lang="en-US" altLang="zh-CN" b="1" dirty="0">
                <a:cs typeface="+mn-ea"/>
                <a:sym typeface="+mn-lt"/>
              </a:rPr>
              <a:t>E-Mail</a:t>
            </a:r>
            <a:r>
              <a:rPr lang="zh-CN" altLang="en-US" b="1" dirty="0">
                <a:cs typeface="+mn-ea"/>
                <a:sym typeface="+mn-lt"/>
              </a:rPr>
              <a:t>）</a:t>
            </a:r>
            <a:endParaRPr lang="en-US" altLang="zh-CN" b="1" dirty="0">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556792"/>
            <a:ext cx="52578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r>
              <a:rPr lang="zh-CN" altLang="en-US">
                <a:latin typeface="+mn-lt"/>
                <a:ea typeface="+mn-ea"/>
                <a:cs typeface="+mn-ea"/>
                <a:sym typeface="+mn-lt"/>
              </a:rPr>
              <a:t>域名系统的重要性</a:t>
            </a:r>
          </a:p>
        </p:txBody>
      </p:sp>
      <p:sp>
        <p:nvSpPr>
          <p:cNvPr id="129027" name="Rectangle 3"/>
          <p:cNvSpPr>
            <a:spLocks noGrp="1" noChangeArrowheads="1"/>
          </p:cNvSpPr>
          <p:nvPr>
            <p:ph type="body" idx="1"/>
          </p:nvPr>
        </p:nvSpPr>
        <p:spPr>
          <a:xfrm>
            <a:off x="539552" y="4331988"/>
            <a:ext cx="8280400" cy="2481388"/>
          </a:xfrm>
        </p:spPr>
        <p:txBody>
          <a:bodyPr/>
          <a:lstStyle/>
          <a:p>
            <a:r>
              <a:rPr lang="zh-CN" altLang="en-US" sz="2000" dirty="0">
                <a:latin typeface="+mn-lt"/>
                <a:ea typeface="+mn-ea"/>
                <a:cs typeface="+mn-ea"/>
                <a:sym typeface="+mn-lt"/>
              </a:rPr>
              <a:t>什么是域名？</a:t>
            </a:r>
          </a:p>
          <a:p>
            <a:pPr lvl="1"/>
            <a:r>
              <a:rPr lang="zh-CN" altLang="en-US" sz="1800" b="1" dirty="0">
                <a:latin typeface="+mn-lt"/>
                <a:ea typeface="+mn-ea"/>
                <a:cs typeface="+mn-ea"/>
                <a:sym typeface="+mn-lt"/>
              </a:rPr>
              <a:t>由</a:t>
            </a:r>
            <a:r>
              <a:rPr lang="zh-CN" altLang="en-US" sz="1800" b="1" dirty="0">
                <a:solidFill>
                  <a:srgbClr val="FF0000"/>
                </a:solidFill>
                <a:latin typeface="+mn-lt"/>
                <a:ea typeface="+mn-ea"/>
                <a:cs typeface="+mn-ea"/>
                <a:sym typeface="+mn-lt"/>
              </a:rPr>
              <a:t>字符和点号组成</a:t>
            </a:r>
            <a:r>
              <a:rPr lang="zh-CN" altLang="en-US" sz="1800" b="1" dirty="0">
                <a:latin typeface="+mn-lt"/>
                <a:ea typeface="+mn-ea"/>
                <a:cs typeface="+mn-ea"/>
                <a:sym typeface="+mn-lt"/>
              </a:rPr>
              <a:t>，成员名最长不超过</a:t>
            </a:r>
            <a:r>
              <a:rPr lang="en-US" altLang="zh-CN" sz="1800" b="1" dirty="0">
                <a:latin typeface="+mn-lt"/>
                <a:ea typeface="+mn-ea"/>
                <a:cs typeface="+mn-ea"/>
                <a:sym typeface="+mn-lt"/>
              </a:rPr>
              <a:t>63</a:t>
            </a:r>
            <a:r>
              <a:rPr lang="zh-CN" altLang="en-US" sz="1800" b="1" dirty="0">
                <a:latin typeface="+mn-lt"/>
                <a:ea typeface="+mn-ea"/>
                <a:cs typeface="+mn-ea"/>
                <a:sym typeface="+mn-lt"/>
              </a:rPr>
              <a:t>字符，全名不超过</a:t>
            </a:r>
            <a:r>
              <a:rPr lang="en-US" altLang="zh-CN" sz="1800" b="1" dirty="0">
                <a:latin typeface="+mn-lt"/>
                <a:ea typeface="+mn-ea"/>
                <a:cs typeface="+mn-ea"/>
                <a:sym typeface="+mn-lt"/>
              </a:rPr>
              <a:t>255</a:t>
            </a:r>
            <a:r>
              <a:rPr lang="zh-CN" altLang="en-US" sz="1800" b="1" dirty="0">
                <a:latin typeface="+mn-lt"/>
                <a:ea typeface="+mn-ea"/>
                <a:cs typeface="+mn-ea"/>
                <a:sym typeface="+mn-lt"/>
              </a:rPr>
              <a:t>字符</a:t>
            </a:r>
          </a:p>
          <a:p>
            <a:pPr lvl="2"/>
            <a:r>
              <a:rPr lang="en-US" altLang="zh-CN" sz="1600" b="1" dirty="0">
                <a:latin typeface="+mn-lt"/>
                <a:ea typeface="+mn-ea"/>
                <a:cs typeface="+mn-ea"/>
                <a:sym typeface="+mn-lt"/>
              </a:rPr>
              <a:t>if.ustc.edu.cn, www.baidu.com, www.ustc.edu.cn, news.sina.com.cn, …..</a:t>
            </a:r>
          </a:p>
          <a:p>
            <a:r>
              <a:rPr lang="zh-CN" altLang="en-US" sz="2000" b="1" dirty="0">
                <a:latin typeface="+mn-lt"/>
                <a:ea typeface="+mn-ea"/>
                <a:cs typeface="+mn-ea"/>
                <a:sym typeface="+mn-lt"/>
              </a:rPr>
              <a:t>域名系统（</a:t>
            </a:r>
            <a:r>
              <a:rPr lang="en-US" altLang="zh-CN" sz="2000" b="1" dirty="0">
                <a:latin typeface="+mn-lt"/>
                <a:ea typeface="+mn-ea"/>
                <a:cs typeface="+mn-ea"/>
                <a:sym typeface="+mn-lt"/>
              </a:rPr>
              <a:t>DNS</a:t>
            </a:r>
            <a:r>
              <a:rPr lang="zh-CN" altLang="en-US" sz="2000" b="1" dirty="0">
                <a:latin typeface="+mn-lt"/>
                <a:ea typeface="+mn-ea"/>
                <a:cs typeface="+mn-ea"/>
                <a:sym typeface="+mn-lt"/>
              </a:rPr>
              <a:t>：</a:t>
            </a:r>
            <a:r>
              <a:rPr lang="en-US" altLang="zh-CN" sz="2000" b="1" dirty="0">
                <a:latin typeface="+mn-lt"/>
                <a:ea typeface="+mn-ea"/>
                <a:cs typeface="+mn-ea"/>
                <a:sym typeface="+mn-lt"/>
              </a:rPr>
              <a:t>Domain Name System</a:t>
            </a:r>
            <a:r>
              <a:rPr lang="zh-CN" altLang="en-US" sz="2000" b="1" dirty="0">
                <a:latin typeface="+mn-lt"/>
                <a:ea typeface="+mn-ea"/>
                <a:cs typeface="+mn-ea"/>
                <a:sym typeface="+mn-lt"/>
              </a:rPr>
              <a:t>）负责域名的维护和管理</a:t>
            </a:r>
          </a:p>
          <a:p>
            <a:r>
              <a:rPr lang="zh-CN" altLang="en-US" sz="2000" b="1" dirty="0">
                <a:latin typeface="+mn-lt"/>
                <a:ea typeface="+mn-ea"/>
                <a:cs typeface="+mn-ea"/>
                <a:sym typeface="+mn-lt"/>
              </a:rPr>
              <a:t>用户的绝大部分网络服务访问都需要使用</a:t>
            </a:r>
            <a:r>
              <a:rPr lang="en-US" altLang="zh-CN" sz="2000" b="1" dirty="0">
                <a:latin typeface="+mn-lt"/>
                <a:ea typeface="+mn-ea"/>
                <a:cs typeface="+mn-ea"/>
                <a:sym typeface="+mn-lt"/>
              </a:rPr>
              <a:t>DNS</a:t>
            </a:r>
          </a:p>
          <a:p>
            <a:pPr lvl="1"/>
            <a:r>
              <a:rPr lang="en-US" altLang="zh-CN" sz="1800" b="1" dirty="0">
                <a:latin typeface="+mn-lt"/>
                <a:ea typeface="+mn-ea"/>
                <a:cs typeface="+mn-ea"/>
                <a:sym typeface="+mn-lt"/>
              </a:rPr>
              <a:t>www</a:t>
            </a:r>
            <a:r>
              <a:rPr lang="zh-CN" altLang="en-US" sz="1800" b="1" dirty="0">
                <a:latin typeface="+mn-lt"/>
                <a:ea typeface="+mn-ea"/>
                <a:cs typeface="+mn-ea"/>
                <a:sym typeface="+mn-lt"/>
              </a:rPr>
              <a:t>服务、文件传输服务、电子邮件服务等等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7" dur="500"/>
                                        <p:tgtEl>
                                          <p:spTgt spid="1290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027">
                                            <p:txEl>
                                              <p:pRg st="1" end="1"/>
                                            </p:txEl>
                                          </p:spTgt>
                                        </p:tgtEl>
                                        <p:attrNameLst>
                                          <p:attrName>style.visibility</p:attrName>
                                        </p:attrNameLst>
                                      </p:cBhvr>
                                      <p:to>
                                        <p:strVal val="visible"/>
                                      </p:to>
                                    </p:set>
                                    <p:animEffect transition="in" filter="blinds(horizontal)">
                                      <p:cBhvr>
                                        <p:cTn id="10" dur="500"/>
                                        <p:tgtEl>
                                          <p:spTgt spid="1290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Effect transition="in" filter="blinds(horizontal)">
                                      <p:cBhvr>
                                        <p:cTn id="13" dur="500"/>
                                        <p:tgtEl>
                                          <p:spTgt spid="1290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9027">
                                            <p:txEl>
                                              <p:pRg st="3" end="3"/>
                                            </p:txEl>
                                          </p:spTgt>
                                        </p:tgtEl>
                                        <p:attrNameLst>
                                          <p:attrName>style.visibility</p:attrName>
                                        </p:attrNameLst>
                                      </p:cBhvr>
                                      <p:to>
                                        <p:strVal val="visible"/>
                                      </p:to>
                                    </p:set>
                                    <p:animEffect transition="in" filter="blinds(horizontal)">
                                      <p:cBhvr>
                                        <p:cTn id="18" dur="500"/>
                                        <p:tgtEl>
                                          <p:spTgt spid="1290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9027">
                                            <p:txEl>
                                              <p:pRg st="4" end="4"/>
                                            </p:txEl>
                                          </p:spTgt>
                                        </p:tgtEl>
                                        <p:attrNameLst>
                                          <p:attrName>style.visibility</p:attrName>
                                        </p:attrNameLst>
                                      </p:cBhvr>
                                      <p:to>
                                        <p:strVal val="visible"/>
                                      </p:to>
                                    </p:set>
                                    <p:animEffect transition="in" filter="blinds(horizontal)">
                                      <p:cBhvr>
                                        <p:cTn id="23" dur="500"/>
                                        <p:tgtEl>
                                          <p:spTgt spid="129027">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9027">
                                            <p:txEl>
                                              <p:pRg st="5" end="5"/>
                                            </p:txEl>
                                          </p:spTgt>
                                        </p:tgtEl>
                                        <p:attrNameLst>
                                          <p:attrName>style.visibility</p:attrName>
                                        </p:attrNameLst>
                                      </p:cBhvr>
                                      <p:to>
                                        <p:strVal val="visible"/>
                                      </p:to>
                                    </p:set>
                                    <p:animEffect transition="in" filter="blinds(horizontal)">
                                      <p:cBhvr>
                                        <p:cTn id="26" dur="500"/>
                                        <p:tgtEl>
                                          <p:spTgt spid="129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CN" altLang="en-US" b="1">
                <a:latin typeface="+mn-lt"/>
                <a:ea typeface="+mn-ea"/>
                <a:cs typeface="+mn-ea"/>
                <a:sym typeface="+mn-lt"/>
              </a:rPr>
              <a:t>为什么要引入域名系统</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060575"/>
            <a:ext cx="5256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6"/>
          <p:cNvSpPr txBox="1">
            <a:spLocks noChangeArrowheads="1"/>
          </p:cNvSpPr>
          <p:nvPr/>
        </p:nvSpPr>
        <p:spPr bwMode="auto">
          <a:xfrm>
            <a:off x="611188" y="3357563"/>
            <a:ext cx="1871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i="1">
                <a:latin typeface="+mn-lt"/>
                <a:ea typeface="+mn-ea"/>
                <a:cs typeface="+mn-ea"/>
                <a:sym typeface="+mn-lt"/>
              </a:rPr>
              <a:t>我只能记住用字符串表示的</a:t>
            </a:r>
            <a:r>
              <a:rPr lang="zh-CN" altLang="en-US" sz="1800" b="1" i="1">
                <a:solidFill>
                  <a:srgbClr val="FF0000"/>
                </a:solidFill>
                <a:latin typeface="+mn-lt"/>
                <a:ea typeface="+mn-ea"/>
                <a:cs typeface="+mn-ea"/>
                <a:sym typeface="+mn-lt"/>
              </a:rPr>
              <a:t>名字</a:t>
            </a:r>
            <a:endParaRPr lang="en-US" altLang="zh-CN" sz="1800" b="1" i="1">
              <a:solidFill>
                <a:srgbClr val="FF0000"/>
              </a:solidFill>
              <a:latin typeface="+mn-lt"/>
              <a:ea typeface="+mn-ea"/>
              <a:cs typeface="+mn-ea"/>
              <a:sym typeface="+mn-lt"/>
            </a:endParaRPr>
          </a:p>
        </p:txBody>
      </p:sp>
      <p:sp>
        <p:nvSpPr>
          <p:cNvPr id="125960" name="Text Box 8"/>
          <p:cNvSpPr txBox="1">
            <a:spLocks noChangeArrowheads="1"/>
          </p:cNvSpPr>
          <p:nvPr/>
        </p:nvSpPr>
        <p:spPr bwMode="auto">
          <a:xfrm>
            <a:off x="6516688" y="1773238"/>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i="1">
                <a:latin typeface="+mn-lt"/>
                <a:ea typeface="+mn-ea"/>
                <a:cs typeface="+mn-ea"/>
                <a:sym typeface="+mn-lt"/>
              </a:rPr>
              <a:t>我能高效地处理基于二进制的</a:t>
            </a:r>
            <a:r>
              <a:rPr lang="en-US" altLang="zh-CN" sz="1800" b="1" i="1">
                <a:solidFill>
                  <a:srgbClr val="FF0000"/>
                </a:solidFill>
                <a:latin typeface="+mn-lt"/>
                <a:ea typeface="+mn-ea"/>
                <a:cs typeface="+mn-ea"/>
                <a:sym typeface="+mn-lt"/>
              </a:rPr>
              <a:t>IP</a:t>
            </a:r>
            <a:r>
              <a:rPr lang="zh-CN" altLang="en-US" sz="1800" b="1" i="1">
                <a:solidFill>
                  <a:srgbClr val="FF0000"/>
                </a:solidFill>
                <a:latin typeface="+mn-lt"/>
                <a:ea typeface="+mn-ea"/>
                <a:cs typeface="+mn-ea"/>
                <a:sym typeface="+mn-lt"/>
              </a:rPr>
              <a:t>地址</a:t>
            </a:r>
            <a:endParaRPr lang="en-US" altLang="zh-CN" sz="1800" b="1" i="1">
              <a:solidFill>
                <a:srgbClr val="FF0000"/>
              </a:solidFill>
              <a:latin typeface="+mn-lt"/>
              <a:ea typeface="+mn-ea"/>
              <a:cs typeface="+mn-ea"/>
              <a:sym typeface="+mn-lt"/>
            </a:endParaRPr>
          </a:p>
        </p:txBody>
      </p:sp>
      <p:grpSp>
        <p:nvGrpSpPr>
          <p:cNvPr id="2" name="Group 15"/>
          <p:cNvGrpSpPr>
            <a:grpSpLocks/>
          </p:cNvGrpSpPr>
          <p:nvPr/>
        </p:nvGrpSpPr>
        <p:grpSpPr bwMode="auto">
          <a:xfrm rot="-3434740">
            <a:off x="4698207" y="3302794"/>
            <a:ext cx="1296987" cy="396875"/>
            <a:chOff x="1791" y="2863"/>
            <a:chExt cx="817" cy="250"/>
          </a:xfrm>
        </p:grpSpPr>
        <p:sp>
          <p:nvSpPr>
            <p:cNvPr id="13342" name="Line 11"/>
            <p:cNvSpPr>
              <a:spLocks noChangeShapeType="1"/>
            </p:cNvSpPr>
            <p:nvPr/>
          </p:nvSpPr>
          <p:spPr bwMode="auto">
            <a:xfrm>
              <a:off x="1791" y="3113"/>
              <a:ext cx="817"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3343" name="Text Box 12"/>
            <p:cNvSpPr txBox="1">
              <a:spLocks noChangeArrowheads="1"/>
            </p:cNvSpPr>
            <p:nvPr/>
          </p:nvSpPr>
          <p:spPr bwMode="auto">
            <a:xfrm>
              <a:off x="1882" y="2863"/>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lt"/>
                  <a:ea typeface="+mn-ea"/>
                  <a:cs typeface="+mn-ea"/>
                  <a:sym typeface="+mn-lt"/>
                </a:rPr>
                <a:t>主机名</a:t>
              </a:r>
            </a:p>
          </p:txBody>
        </p:sp>
      </p:grpSp>
      <p:grpSp>
        <p:nvGrpSpPr>
          <p:cNvPr id="3" name="Group 17"/>
          <p:cNvGrpSpPr>
            <a:grpSpLocks/>
          </p:cNvGrpSpPr>
          <p:nvPr/>
        </p:nvGrpSpPr>
        <p:grpSpPr bwMode="auto">
          <a:xfrm>
            <a:off x="3203575" y="2492375"/>
            <a:ext cx="2592388" cy="396875"/>
            <a:chOff x="1791" y="2863"/>
            <a:chExt cx="817" cy="250"/>
          </a:xfrm>
        </p:grpSpPr>
        <p:sp>
          <p:nvSpPr>
            <p:cNvPr id="13340" name="Line 18"/>
            <p:cNvSpPr>
              <a:spLocks noChangeShapeType="1"/>
            </p:cNvSpPr>
            <p:nvPr/>
          </p:nvSpPr>
          <p:spPr bwMode="auto">
            <a:xfrm>
              <a:off x="1791" y="3113"/>
              <a:ext cx="8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3341" name="Text Box 19"/>
            <p:cNvSpPr txBox="1">
              <a:spLocks noChangeArrowheads="1"/>
            </p:cNvSpPr>
            <p:nvPr/>
          </p:nvSpPr>
          <p:spPr bwMode="auto">
            <a:xfrm>
              <a:off x="1882" y="2863"/>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lt"/>
                  <a:ea typeface="+mn-ea"/>
                  <a:cs typeface="+mn-ea"/>
                  <a:sym typeface="+mn-lt"/>
                </a:rPr>
                <a:t>主机名</a:t>
              </a:r>
            </a:p>
          </p:txBody>
        </p:sp>
      </p:grpSp>
      <p:grpSp>
        <p:nvGrpSpPr>
          <p:cNvPr id="4" name="Group 55"/>
          <p:cNvGrpSpPr>
            <a:grpSpLocks/>
          </p:cNvGrpSpPr>
          <p:nvPr/>
        </p:nvGrpSpPr>
        <p:grpSpPr bwMode="auto">
          <a:xfrm>
            <a:off x="5724525" y="3284538"/>
            <a:ext cx="654050" cy="1081087"/>
            <a:chOff x="3606" y="2069"/>
            <a:chExt cx="412" cy="681"/>
          </a:xfrm>
        </p:grpSpPr>
        <p:sp>
          <p:nvSpPr>
            <p:cNvPr id="13338" name="Line 53"/>
            <p:cNvSpPr>
              <a:spLocks noChangeShapeType="1"/>
            </p:cNvSpPr>
            <p:nvPr/>
          </p:nvSpPr>
          <p:spPr bwMode="auto">
            <a:xfrm flipV="1">
              <a:off x="3606" y="2069"/>
              <a:ext cx="317"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3339" name="Text Box 54"/>
            <p:cNvSpPr txBox="1">
              <a:spLocks noChangeArrowheads="1"/>
            </p:cNvSpPr>
            <p:nvPr/>
          </p:nvSpPr>
          <p:spPr bwMode="auto">
            <a:xfrm rot="-3688053">
              <a:off x="3608" y="233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latin typeface="+mn-lt"/>
                  <a:ea typeface="+mn-ea"/>
                  <a:cs typeface="+mn-ea"/>
                  <a:sym typeface="+mn-lt"/>
                </a:rPr>
                <a:t>IP</a:t>
              </a:r>
              <a:r>
                <a:rPr lang="zh-CN" altLang="en-US" sz="1800" b="1">
                  <a:latin typeface="+mn-lt"/>
                  <a:ea typeface="+mn-ea"/>
                  <a:cs typeface="+mn-ea"/>
                  <a:sym typeface="+mn-lt"/>
                </a:rPr>
                <a:t>地址</a:t>
              </a:r>
            </a:p>
          </p:txBody>
        </p:sp>
      </p:grpSp>
      <p:grpSp>
        <p:nvGrpSpPr>
          <p:cNvPr id="5" name="Group 59"/>
          <p:cNvGrpSpPr>
            <a:grpSpLocks/>
          </p:cNvGrpSpPr>
          <p:nvPr/>
        </p:nvGrpSpPr>
        <p:grpSpPr bwMode="auto">
          <a:xfrm>
            <a:off x="3706813" y="3933825"/>
            <a:ext cx="2295525" cy="1338263"/>
            <a:chOff x="2335" y="2478"/>
            <a:chExt cx="1446" cy="843"/>
          </a:xfrm>
        </p:grpSpPr>
        <p:sp>
          <p:nvSpPr>
            <p:cNvPr id="13327" name="Text Box 56"/>
            <p:cNvSpPr txBox="1">
              <a:spLocks noChangeArrowheads="1"/>
            </p:cNvSpPr>
            <p:nvPr/>
          </p:nvSpPr>
          <p:spPr bwMode="auto">
            <a:xfrm>
              <a:off x="3016" y="3113"/>
              <a:ext cx="3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latin typeface="+mn-lt"/>
                  <a:ea typeface="+mn-ea"/>
                  <a:cs typeface="+mn-ea"/>
                  <a:sym typeface="+mn-lt"/>
                </a:rPr>
                <a:t>名字</a:t>
              </a:r>
            </a:p>
          </p:txBody>
        </p:sp>
        <p:grpSp>
          <p:nvGrpSpPr>
            <p:cNvPr id="13328" name="Group 58"/>
            <p:cNvGrpSpPr>
              <a:grpSpLocks/>
            </p:cNvGrpSpPr>
            <p:nvPr/>
          </p:nvGrpSpPr>
          <p:grpSpPr bwMode="auto">
            <a:xfrm>
              <a:off x="2335" y="2478"/>
              <a:ext cx="1446" cy="843"/>
              <a:chOff x="2335" y="2478"/>
              <a:chExt cx="1446" cy="843"/>
            </a:xfrm>
          </p:grpSpPr>
          <p:grpSp>
            <p:nvGrpSpPr>
              <p:cNvPr id="13329" name="Group 51"/>
              <p:cNvGrpSpPr>
                <a:grpSpLocks/>
              </p:cNvGrpSpPr>
              <p:nvPr/>
            </p:nvGrpSpPr>
            <p:grpSpPr bwMode="auto">
              <a:xfrm>
                <a:off x="2335" y="2478"/>
                <a:ext cx="1316" cy="703"/>
                <a:chOff x="3968" y="2636"/>
                <a:chExt cx="1316" cy="703"/>
              </a:xfrm>
            </p:grpSpPr>
            <p:sp>
              <p:nvSpPr>
                <p:cNvPr id="13331" name="Line 28"/>
                <p:cNvSpPr>
                  <a:spLocks noChangeShapeType="1"/>
                </p:cNvSpPr>
                <p:nvPr/>
              </p:nvSpPr>
              <p:spPr bwMode="auto">
                <a:xfrm flipV="1">
                  <a:off x="4468" y="2886"/>
                  <a:ext cx="22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3332" name="Line 29"/>
                <p:cNvSpPr>
                  <a:spLocks noChangeShapeType="1"/>
                </p:cNvSpPr>
                <p:nvPr/>
              </p:nvSpPr>
              <p:spPr bwMode="auto">
                <a:xfrm>
                  <a:off x="4468" y="3203"/>
                  <a:ext cx="22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nvGrpSpPr>
                <p:cNvPr id="13333" name="Group 50"/>
                <p:cNvGrpSpPr>
                  <a:grpSpLocks/>
                </p:cNvGrpSpPr>
                <p:nvPr/>
              </p:nvGrpSpPr>
              <p:grpSpPr bwMode="auto">
                <a:xfrm>
                  <a:off x="3968" y="2636"/>
                  <a:ext cx="1316" cy="703"/>
                  <a:chOff x="3968" y="2636"/>
                  <a:chExt cx="1316" cy="703"/>
                </a:xfrm>
              </p:grpSpPr>
              <p:grpSp>
                <p:nvGrpSpPr>
                  <p:cNvPr id="13334" name="Group 27"/>
                  <p:cNvGrpSpPr>
                    <a:grpSpLocks/>
                  </p:cNvGrpSpPr>
                  <p:nvPr/>
                </p:nvGrpSpPr>
                <p:grpSpPr bwMode="auto">
                  <a:xfrm>
                    <a:off x="3968" y="2636"/>
                    <a:ext cx="862" cy="703"/>
                    <a:chOff x="3968" y="2636"/>
                    <a:chExt cx="862" cy="703"/>
                  </a:xfrm>
                </p:grpSpPr>
                <p:pic>
                  <p:nvPicPr>
                    <p:cNvPr id="1333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2886"/>
                      <a:ext cx="38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14"/>
                    <p:cNvSpPr txBox="1">
                      <a:spLocks noChangeArrowheads="1"/>
                    </p:cNvSpPr>
                    <p:nvPr/>
                  </p:nvSpPr>
                  <p:spPr bwMode="auto">
                    <a:xfrm>
                      <a:off x="3968" y="2636"/>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latin typeface="+mn-lt"/>
                          <a:ea typeface="+mn-ea"/>
                          <a:cs typeface="+mn-ea"/>
                          <a:sym typeface="+mn-lt"/>
                        </a:rPr>
                        <a:t>hosts.txt</a:t>
                      </a:r>
                    </a:p>
                  </p:txBody>
                </p:sp>
              </p:grpSp>
              <p:pic>
                <p:nvPicPr>
                  <p:cNvPr id="13335"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 y="2840"/>
                    <a:ext cx="590"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30" name="Text Box 57"/>
              <p:cNvSpPr txBox="1">
                <a:spLocks noChangeArrowheads="1"/>
              </p:cNvSpPr>
              <p:nvPr/>
            </p:nvSpPr>
            <p:spPr bwMode="auto">
              <a:xfrm>
                <a:off x="3281" y="3129"/>
                <a:ext cx="5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lt"/>
                    <a:ea typeface="+mn-ea"/>
                    <a:cs typeface="+mn-ea"/>
                    <a:sym typeface="+mn-lt"/>
                  </a:rPr>
                  <a:t>IP</a:t>
                </a:r>
                <a:r>
                  <a:rPr lang="zh-CN" altLang="en-US" sz="1400" b="1">
                    <a:latin typeface="+mn-lt"/>
                    <a:ea typeface="+mn-ea"/>
                    <a:cs typeface="+mn-ea"/>
                    <a:sym typeface="+mn-lt"/>
                  </a:rPr>
                  <a:t>地址</a:t>
                </a:r>
              </a:p>
            </p:txBody>
          </p:sp>
        </p:grpSp>
      </p:grpSp>
      <p:sp>
        <p:nvSpPr>
          <p:cNvPr id="126012" name="Rectangle 60"/>
          <p:cNvSpPr>
            <a:spLocks noChangeArrowheads="1"/>
          </p:cNvSpPr>
          <p:nvPr/>
        </p:nvSpPr>
        <p:spPr bwMode="auto">
          <a:xfrm>
            <a:off x="684213" y="5183188"/>
            <a:ext cx="3097212" cy="163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latin typeface="+mn-lt"/>
                <a:ea typeface="+mn-ea"/>
                <a:cs typeface="+mn-ea"/>
                <a:sym typeface="+mn-lt"/>
              </a:rPr>
              <a:t>可扩展性问题：</a:t>
            </a:r>
          </a:p>
          <a:p>
            <a:pPr eaLnBrk="1" hangingPunct="1"/>
            <a:r>
              <a:rPr lang="en-US" altLang="zh-CN" sz="2000" b="1">
                <a:latin typeface="+mn-lt"/>
                <a:ea typeface="+mn-ea"/>
                <a:cs typeface="+mn-ea"/>
                <a:sym typeface="+mn-lt"/>
              </a:rPr>
              <a:t>1</a:t>
            </a:r>
            <a:r>
              <a:rPr lang="zh-CN" altLang="en-US" sz="2000" b="1">
                <a:latin typeface="+mn-lt"/>
                <a:ea typeface="+mn-ea"/>
                <a:cs typeface="+mn-ea"/>
                <a:sym typeface="+mn-lt"/>
              </a:rPr>
              <a:t>）数量庞大，维护开销大，容易成为性能瓶颈</a:t>
            </a:r>
          </a:p>
          <a:p>
            <a:pPr eaLnBrk="1" hangingPunct="1"/>
            <a:r>
              <a:rPr lang="en-US" altLang="zh-CN" sz="2000" b="1">
                <a:latin typeface="+mn-lt"/>
                <a:ea typeface="+mn-ea"/>
                <a:cs typeface="+mn-ea"/>
                <a:sym typeface="+mn-lt"/>
              </a:rPr>
              <a:t>2</a:t>
            </a:r>
            <a:r>
              <a:rPr lang="zh-CN" altLang="en-US" sz="2000" b="1">
                <a:latin typeface="+mn-lt"/>
                <a:ea typeface="+mn-ea"/>
                <a:cs typeface="+mn-ea"/>
                <a:sym typeface="+mn-lt"/>
              </a:rPr>
              <a:t>）名字管理困难，难以避免重名冲突</a:t>
            </a:r>
          </a:p>
        </p:txBody>
      </p:sp>
      <p:sp>
        <p:nvSpPr>
          <p:cNvPr id="126014" name="AutoShape 62"/>
          <p:cNvSpPr>
            <a:spLocks noChangeArrowheads="1"/>
          </p:cNvSpPr>
          <p:nvPr/>
        </p:nvSpPr>
        <p:spPr bwMode="auto">
          <a:xfrm>
            <a:off x="3781425" y="5688013"/>
            <a:ext cx="287338" cy="5762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26015" name="Rectangle 63"/>
          <p:cNvSpPr>
            <a:spLocks noChangeArrowheads="1"/>
          </p:cNvSpPr>
          <p:nvPr/>
        </p:nvSpPr>
        <p:spPr bwMode="auto">
          <a:xfrm>
            <a:off x="4108450" y="5462588"/>
            <a:ext cx="1511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latin typeface="+mn-lt"/>
                <a:ea typeface="+mn-ea"/>
                <a:cs typeface="+mn-ea"/>
                <a:sym typeface="+mn-lt"/>
              </a:rPr>
              <a:t>名字层次化</a:t>
            </a:r>
          </a:p>
          <a:p>
            <a:pPr algn="ctr" eaLnBrk="1" hangingPunct="1"/>
            <a:r>
              <a:rPr lang="zh-CN" altLang="en-US" sz="2000" b="1">
                <a:latin typeface="+mn-lt"/>
                <a:ea typeface="+mn-ea"/>
                <a:cs typeface="+mn-ea"/>
                <a:sym typeface="+mn-lt"/>
              </a:rPr>
              <a:t>管理分布化</a:t>
            </a:r>
          </a:p>
        </p:txBody>
      </p:sp>
      <p:sp>
        <p:nvSpPr>
          <p:cNvPr id="126016" name="Rectangle 64"/>
          <p:cNvSpPr>
            <a:spLocks noChangeArrowheads="1"/>
          </p:cNvSpPr>
          <p:nvPr/>
        </p:nvSpPr>
        <p:spPr bwMode="auto">
          <a:xfrm>
            <a:off x="5940425" y="5399088"/>
            <a:ext cx="273685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latin typeface="+mn-lt"/>
                <a:ea typeface="+mn-ea"/>
                <a:cs typeface="+mn-ea"/>
                <a:sym typeface="+mn-lt"/>
              </a:rPr>
              <a:t>域名系统</a:t>
            </a:r>
            <a:r>
              <a:rPr lang="en-US" altLang="zh-CN" sz="2000" b="1">
                <a:latin typeface="+mn-lt"/>
                <a:ea typeface="+mn-ea"/>
                <a:cs typeface="+mn-ea"/>
                <a:sym typeface="+mn-lt"/>
              </a:rPr>
              <a:t>DNS</a:t>
            </a:r>
          </a:p>
          <a:p>
            <a:pPr algn="ctr" eaLnBrk="1" hangingPunct="1"/>
            <a:r>
              <a:rPr lang="en-US" altLang="zh-CN" sz="2000" b="1">
                <a:latin typeface="+mn-lt"/>
                <a:ea typeface="+mn-ea"/>
                <a:cs typeface="+mn-ea"/>
                <a:sym typeface="+mn-lt"/>
              </a:rPr>
              <a:t>Domain Name System</a:t>
            </a:r>
          </a:p>
        </p:txBody>
      </p:sp>
      <p:sp>
        <p:nvSpPr>
          <p:cNvPr id="126017" name="AutoShape 65"/>
          <p:cNvSpPr>
            <a:spLocks noChangeArrowheads="1"/>
          </p:cNvSpPr>
          <p:nvPr/>
        </p:nvSpPr>
        <p:spPr bwMode="auto">
          <a:xfrm>
            <a:off x="5624513" y="5688013"/>
            <a:ext cx="287337" cy="5762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blinds(horizontal)">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60"/>
                                        </p:tgtEl>
                                        <p:attrNameLst>
                                          <p:attrName>style.visibility</p:attrName>
                                        </p:attrNameLst>
                                      </p:cBhvr>
                                      <p:to>
                                        <p:strVal val="visible"/>
                                      </p:to>
                                    </p:set>
                                    <p:animEffect transition="in" filter="blinds(horizontal)">
                                      <p:cBhvr>
                                        <p:cTn id="12" dur="500"/>
                                        <p:tgtEl>
                                          <p:spTgt spid="1259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6012"/>
                                        </p:tgtEl>
                                        <p:attrNameLst>
                                          <p:attrName>style.visibility</p:attrName>
                                        </p:attrNameLst>
                                      </p:cBhvr>
                                      <p:to>
                                        <p:strVal val="visible"/>
                                      </p:to>
                                    </p:set>
                                    <p:animEffect transition="in" filter="blinds(horizontal)">
                                      <p:cBhvr>
                                        <p:cTn id="37" dur="500"/>
                                        <p:tgtEl>
                                          <p:spTgt spid="1260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26014"/>
                                        </p:tgtEl>
                                        <p:attrNameLst>
                                          <p:attrName>style.visibility</p:attrName>
                                        </p:attrNameLst>
                                      </p:cBhvr>
                                      <p:to>
                                        <p:strVal val="visible"/>
                                      </p:to>
                                    </p:set>
                                    <p:animEffect transition="in" filter="strips(downRight)">
                                      <p:cBhvr>
                                        <p:cTn id="42" dur="500"/>
                                        <p:tgtEl>
                                          <p:spTgt spid="126014"/>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26015"/>
                                        </p:tgtEl>
                                        <p:attrNameLst>
                                          <p:attrName>style.visibility</p:attrName>
                                        </p:attrNameLst>
                                      </p:cBhvr>
                                      <p:to>
                                        <p:strVal val="visible"/>
                                      </p:to>
                                    </p:set>
                                    <p:animEffect transition="in" filter="strips(downRight)">
                                      <p:cBhvr>
                                        <p:cTn id="45" dur="500"/>
                                        <p:tgtEl>
                                          <p:spTgt spid="1260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26017"/>
                                        </p:tgtEl>
                                        <p:attrNameLst>
                                          <p:attrName>style.visibility</p:attrName>
                                        </p:attrNameLst>
                                      </p:cBhvr>
                                      <p:to>
                                        <p:strVal val="visible"/>
                                      </p:to>
                                    </p:set>
                                    <p:animEffect transition="in" filter="strips(downRight)">
                                      <p:cBhvr>
                                        <p:cTn id="50" dur="500"/>
                                        <p:tgtEl>
                                          <p:spTgt spid="126017"/>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26016"/>
                                        </p:tgtEl>
                                        <p:attrNameLst>
                                          <p:attrName>style.visibility</p:attrName>
                                        </p:attrNameLst>
                                      </p:cBhvr>
                                      <p:to>
                                        <p:strVal val="visible"/>
                                      </p:to>
                                    </p:set>
                                    <p:animEffect transition="in" filter="strips(downRight)">
                                      <p:cBhvr>
                                        <p:cTn id="53" dur="500"/>
                                        <p:tgtEl>
                                          <p:spTgt spid="126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5960" grpId="0"/>
      <p:bldP spid="126012" grpId="0" animBg="1"/>
      <p:bldP spid="126014" grpId="0" animBg="1"/>
      <p:bldP spid="126015" grpId="0" animBg="1"/>
      <p:bldP spid="126016" grpId="0" animBg="1"/>
      <p:bldP spid="1260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b="1">
                <a:latin typeface="+mn-lt"/>
                <a:ea typeface="+mn-ea"/>
                <a:cs typeface="+mn-ea"/>
                <a:sym typeface="+mn-lt"/>
              </a:rPr>
              <a:t>层次化名字空间</a:t>
            </a:r>
          </a:p>
        </p:txBody>
      </p:sp>
      <p:sp>
        <p:nvSpPr>
          <p:cNvPr id="14339" name="Rectangle 3"/>
          <p:cNvSpPr>
            <a:spLocks noGrp="1" noChangeArrowheads="1"/>
          </p:cNvSpPr>
          <p:nvPr>
            <p:ph type="body" idx="1"/>
          </p:nvPr>
        </p:nvSpPr>
        <p:spPr>
          <a:xfrm>
            <a:off x="395288" y="1484784"/>
            <a:ext cx="8559800" cy="4651375"/>
          </a:xfrm>
        </p:spPr>
        <p:txBody>
          <a:bodyPr/>
          <a:lstStyle/>
          <a:p>
            <a:r>
              <a:rPr lang="zh-CN" altLang="en-US" sz="2800" b="1" dirty="0">
                <a:latin typeface="+mn-lt"/>
                <a:ea typeface="+mn-ea"/>
                <a:cs typeface="+mn-ea"/>
                <a:sym typeface="+mn-lt"/>
              </a:rPr>
              <a:t>名字空间</a:t>
            </a:r>
          </a:p>
          <a:p>
            <a:pPr lvl="1"/>
            <a:r>
              <a:rPr lang="zh-CN" altLang="en-US" sz="2400" b="1" dirty="0">
                <a:latin typeface="+mn-lt"/>
                <a:ea typeface="+mn-ea"/>
                <a:cs typeface="+mn-ea"/>
                <a:sym typeface="+mn-lt"/>
              </a:rPr>
              <a:t>所有可能的名字的集合</a:t>
            </a:r>
          </a:p>
          <a:p>
            <a:r>
              <a:rPr lang="en-US" altLang="zh-CN" sz="2800" b="1" dirty="0">
                <a:latin typeface="+mn-lt"/>
                <a:ea typeface="+mn-ea"/>
                <a:cs typeface="+mn-ea"/>
                <a:sym typeface="+mn-lt"/>
              </a:rPr>
              <a:t>DNS</a:t>
            </a:r>
            <a:r>
              <a:rPr lang="zh-CN" altLang="en-US" sz="2800" b="1" dirty="0">
                <a:latin typeface="+mn-lt"/>
                <a:ea typeface="+mn-ea"/>
                <a:cs typeface="+mn-ea"/>
                <a:sym typeface="+mn-lt"/>
              </a:rPr>
              <a:t>采用层次化的名字空间</a:t>
            </a:r>
          </a:p>
          <a:p>
            <a:pPr lvl="1"/>
            <a:r>
              <a:rPr lang="zh-CN" altLang="en-US" sz="2400" b="1" dirty="0">
                <a:latin typeface="+mn-lt"/>
                <a:ea typeface="+mn-ea"/>
                <a:cs typeface="+mn-ea"/>
                <a:sym typeface="+mn-lt"/>
              </a:rPr>
              <a:t>每个层次都有多个名字，每个名字对应着一个域，这些名字也被称为域名</a:t>
            </a:r>
          </a:p>
          <a:p>
            <a:pPr lvl="2"/>
            <a:r>
              <a:rPr lang="zh-CN" altLang="en-US" sz="2000" b="1" dirty="0">
                <a:latin typeface="+mn-lt"/>
                <a:ea typeface="+mn-ea"/>
                <a:cs typeface="+mn-ea"/>
                <a:sym typeface="+mn-lt"/>
              </a:rPr>
              <a:t>域名由定义该层及以其上层名字的字符串组成，不同层的字符串用 </a:t>
            </a:r>
            <a:r>
              <a:rPr lang="en-US" altLang="zh-CN" sz="2000" b="1" dirty="0">
                <a:latin typeface="+mn-lt"/>
                <a:ea typeface="+mn-ea"/>
                <a:cs typeface="+mn-ea"/>
                <a:sym typeface="+mn-lt"/>
              </a:rPr>
              <a:t>. </a:t>
            </a:r>
            <a:r>
              <a:rPr lang="zh-CN" altLang="en-US" sz="2000" b="1" dirty="0">
                <a:latin typeface="+mn-lt"/>
                <a:ea typeface="+mn-ea"/>
                <a:cs typeface="+mn-ea"/>
                <a:sym typeface="+mn-lt"/>
              </a:rPr>
              <a:t>隔开，例如 </a:t>
            </a:r>
            <a:r>
              <a:rPr lang="en-US" altLang="zh-CN" b="1" dirty="0">
                <a:solidFill>
                  <a:schemeClr val="tx2"/>
                </a:solidFill>
                <a:latin typeface="+mn-lt"/>
                <a:ea typeface="+mn-ea"/>
                <a:cs typeface="+mn-ea"/>
                <a:sym typeface="+mn-lt"/>
              </a:rPr>
              <a:t>if</a:t>
            </a:r>
            <a:r>
              <a:rPr lang="en-US" altLang="zh-CN" b="1" dirty="0">
                <a:latin typeface="+mn-lt"/>
                <a:ea typeface="+mn-ea"/>
                <a:cs typeface="+mn-ea"/>
                <a:sym typeface="+mn-lt"/>
              </a:rPr>
              <a:t>.</a:t>
            </a:r>
            <a:r>
              <a:rPr lang="en-US" altLang="zh-CN" b="1" dirty="0">
                <a:solidFill>
                  <a:srgbClr val="FF6600"/>
                </a:solidFill>
                <a:latin typeface="+mn-lt"/>
                <a:ea typeface="+mn-ea"/>
                <a:cs typeface="+mn-ea"/>
                <a:sym typeface="+mn-lt"/>
              </a:rPr>
              <a:t>ustc</a:t>
            </a:r>
            <a:r>
              <a:rPr lang="en-US" altLang="zh-CN" b="1" dirty="0">
                <a:latin typeface="+mn-lt"/>
                <a:ea typeface="+mn-ea"/>
                <a:cs typeface="+mn-ea"/>
                <a:sym typeface="+mn-lt"/>
              </a:rPr>
              <a:t>.</a:t>
            </a:r>
            <a:r>
              <a:rPr lang="en-US" altLang="zh-CN" b="1" dirty="0">
                <a:solidFill>
                  <a:srgbClr val="3C4404"/>
                </a:solidFill>
                <a:latin typeface="+mn-lt"/>
                <a:ea typeface="+mn-ea"/>
                <a:cs typeface="+mn-ea"/>
                <a:sym typeface="+mn-lt"/>
              </a:rPr>
              <a:t>edu</a:t>
            </a:r>
            <a:r>
              <a:rPr lang="en-US" altLang="zh-CN" b="1" dirty="0">
                <a:latin typeface="+mn-lt"/>
                <a:ea typeface="+mn-ea"/>
                <a:cs typeface="+mn-ea"/>
                <a:sym typeface="+mn-lt"/>
              </a:rPr>
              <a:t>.</a:t>
            </a:r>
            <a:r>
              <a:rPr lang="en-US" altLang="zh-CN" b="1" dirty="0">
                <a:solidFill>
                  <a:srgbClr val="FF0000"/>
                </a:solidFill>
                <a:latin typeface="+mn-lt"/>
                <a:ea typeface="+mn-ea"/>
                <a:cs typeface="+mn-ea"/>
                <a:sym typeface="+mn-lt"/>
              </a:rPr>
              <a:t>cn</a:t>
            </a:r>
          </a:p>
          <a:p>
            <a:pPr lvl="2">
              <a:buFont typeface="Wingdings" panose="05000000000000000000" pitchFamily="2" charset="2"/>
              <a:buNone/>
            </a:pPr>
            <a:endParaRPr lang="en-US" altLang="zh-CN" b="1" dirty="0">
              <a:solidFill>
                <a:srgbClr val="FF0000"/>
              </a:solidFill>
              <a:latin typeface="+mn-lt"/>
              <a:ea typeface="+mn-ea"/>
              <a:cs typeface="+mn-ea"/>
              <a:sym typeface="+mn-lt"/>
            </a:endParaRPr>
          </a:p>
          <a:p>
            <a:pPr lvl="1"/>
            <a:r>
              <a:rPr lang="zh-CN" altLang="en-US" sz="2400" b="1" dirty="0">
                <a:latin typeface="+mn-lt"/>
                <a:ea typeface="+mn-ea"/>
                <a:cs typeface="+mn-ea"/>
                <a:sym typeface="+mn-lt"/>
              </a:rPr>
              <a:t>每个域都控制着如何分配直接在它下一层次的域，也称为该域的子域</a:t>
            </a:r>
          </a:p>
          <a:p>
            <a:pPr lvl="2"/>
            <a:r>
              <a:rPr lang="zh-CN" altLang="en-US" sz="2000" b="1" dirty="0">
                <a:latin typeface="+mn-lt"/>
                <a:ea typeface="+mn-ea"/>
                <a:cs typeface="+mn-ea"/>
                <a:sym typeface="+mn-lt"/>
              </a:rPr>
              <a:t>有多少个子域，以及每个子域的名字（域名）是什么</a:t>
            </a:r>
          </a:p>
        </p:txBody>
      </p:sp>
      <p:sp>
        <p:nvSpPr>
          <p:cNvPr id="14340" name="Line 4"/>
          <p:cNvSpPr>
            <a:spLocks noChangeShapeType="1"/>
          </p:cNvSpPr>
          <p:nvPr/>
        </p:nvSpPr>
        <p:spPr bwMode="auto">
          <a:xfrm>
            <a:off x="5147072" y="4437360"/>
            <a:ext cx="3603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4341" name="Line 5"/>
          <p:cNvSpPr>
            <a:spLocks noChangeShapeType="1"/>
          </p:cNvSpPr>
          <p:nvPr/>
        </p:nvSpPr>
        <p:spPr bwMode="auto">
          <a:xfrm>
            <a:off x="4499372" y="4580235"/>
            <a:ext cx="936625" cy="0"/>
          </a:xfrm>
          <a:prstGeom prst="line">
            <a:avLst/>
          </a:prstGeom>
          <a:noFill/>
          <a:ln w="38100">
            <a:solidFill>
              <a:srgbClr val="3C4404"/>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4342" name="Line 6"/>
          <p:cNvSpPr>
            <a:spLocks noChangeShapeType="1"/>
          </p:cNvSpPr>
          <p:nvPr/>
        </p:nvSpPr>
        <p:spPr bwMode="auto">
          <a:xfrm>
            <a:off x="3778647" y="4723110"/>
            <a:ext cx="16573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4343" name="Line 7"/>
          <p:cNvSpPr>
            <a:spLocks noChangeShapeType="1"/>
          </p:cNvSpPr>
          <p:nvPr/>
        </p:nvSpPr>
        <p:spPr bwMode="auto">
          <a:xfrm>
            <a:off x="3419872" y="4869160"/>
            <a:ext cx="2016125"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4344" name="Text Box 8"/>
          <p:cNvSpPr txBox="1">
            <a:spLocks noChangeArrowheads="1"/>
          </p:cNvSpPr>
          <p:nvPr/>
        </p:nvSpPr>
        <p:spPr bwMode="auto">
          <a:xfrm>
            <a:off x="5435997" y="4251622"/>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latin typeface="+mn-lt"/>
                <a:ea typeface="+mn-ea"/>
                <a:cs typeface="+mn-ea"/>
                <a:sym typeface="+mn-lt"/>
              </a:rPr>
              <a:t>第</a:t>
            </a:r>
            <a:r>
              <a:rPr lang="en-US" altLang="zh-CN" sz="1400" b="1">
                <a:latin typeface="+mn-lt"/>
                <a:ea typeface="+mn-ea"/>
                <a:cs typeface="+mn-ea"/>
                <a:sym typeface="+mn-lt"/>
              </a:rPr>
              <a:t>1</a:t>
            </a:r>
            <a:r>
              <a:rPr lang="zh-CN" altLang="en-US" sz="1400" b="1">
                <a:latin typeface="+mn-lt"/>
                <a:ea typeface="+mn-ea"/>
                <a:cs typeface="+mn-ea"/>
                <a:sym typeface="+mn-lt"/>
              </a:rPr>
              <a:t>层</a:t>
            </a:r>
          </a:p>
        </p:txBody>
      </p:sp>
      <p:sp>
        <p:nvSpPr>
          <p:cNvPr id="14345" name="Text Box 9"/>
          <p:cNvSpPr txBox="1">
            <a:spLocks noChangeArrowheads="1"/>
          </p:cNvSpPr>
          <p:nvPr/>
        </p:nvSpPr>
        <p:spPr bwMode="auto">
          <a:xfrm>
            <a:off x="5434410" y="4419897"/>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latin typeface="+mn-lt"/>
                <a:ea typeface="+mn-ea"/>
                <a:cs typeface="+mn-ea"/>
                <a:sym typeface="+mn-lt"/>
              </a:rPr>
              <a:t>第</a:t>
            </a:r>
            <a:r>
              <a:rPr lang="en-US" altLang="zh-CN" sz="1400" b="1">
                <a:latin typeface="+mn-lt"/>
                <a:ea typeface="+mn-ea"/>
                <a:cs typeface="+mn-ea"/>
                <a:sym typeface="+mn-lt"/>
              </a:rPr>
              <a:t>2</a:t>
            </a:r>
            <a:r>
              <a:rPr lang="zh-CN" altLang="en-US" sz="1400" b="1">
                <a:latin typeface="+mn-lt"/>
                <a:ea typeface="+mn-ea"/>
                <a:cs typeface="+mn-ea"/>
                <a:sym typeface="+mn-lt"/>
              </a:rPr>
              <a:t>层</a:t>
            </a:r>
          </a:p>
        </p:txBody>
      </p:sp>
      <p:sp>
        <p:nvSpPr>
          <p:cNvPr id="14346" name="Text Box 10"/>
          <p:cNvSpPr txBox="1">
            <a:spLocks noChangeArrowheads="1"/>
          </p:cNvSpPr>
          <p:nvPr/>
        </p:nvSpPr>
        <p:spPr bwMode="auto">
          <a:xfrm>
            <a:off x="5434410" y="458023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latin typeface="+mn-lt"/>
                <a:ea typeface="+mn-ea"/>
                <a:cs typeface="+mn-ea"/>
                <a:sym typeface="+mn-lt"/>
              </a:rPr>
              <a:t>第</a:t>
            </a:r>
            <a:r>
              <a:rPr lang="en-US" altLang="zh-CN" sz="1400" b="1">
                <a:latin typeface="+mn-lt"/>
                <a:ea typeface="+mn-ea"/>
                <a:cs typeface="+mn-ea"/>
                <a:sym typeface="+mn-lt"/>
              </a:rPr>
              <a:t>3</a:t>
            </a:r>
            <a:r>
              <a:rPr lang="zh-CN" altLang="en-US" sz="1400" b="1">
                <a:latin typeface="+mn-lt"/>
                <a:ea typeface="+mn-ea"/>
                <a:cs typeface="+mn-ea"/>
                <a:sym typeface="+mn-lt"/>
              </a:rPr>
              <a:t>层</a:t>
            </a:r>
          </a:p>
        </p:txBody>
      </p:sp>
      <p:sp>
        <p:nvSpPr>
          <p:cNvPr id="14347" name="Text Box 11"/>
          <p:cNvSpPr txBox="1">
            <a:spLocks noChangeArrowheads="1"/>
          </p:cNvSpPr>
          <p:nvPr/>
        </p:nvSpPr>
        <p:spPr bwMode="auto">
          <a:xfrm>
            <a:off x="5432822" y="4748510"/>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latin typeface="+mn-lt"/>
                <a:ea typeface="+mn-ea"/>
                <a:cs typeface="+mn-ea"/>
                <a:sym typeface="+mn-lt"/>
              </a:rPr>
              <a:t>第</a:t>
            </a:r>
            <a:r>
              <a:rPr lang="en-US" altLang="zh-CN" sz="1400" b="1">
                <a:latin typeface="+mn-lt"/>
                <a:ea typeface="+mn-ea"/>
                <a:cs typeface="+mn-ea"/>
                <a:sym typeface="+mn-lt"/>
              </a:rPr>
              <a:t>4</a:t>
            </a:r>
            <a:r>
              <a:rPr lang="zh-CN" altLang="en-US" sz="1400" b="1">
                <a:latin typeface="+mn-lt"/>
                <a:ea typeface="+mn-ea"/>
                <a:cs typeface="+mn-ea"/>
                <a:sym typeface="+mn-lt"/>
              </a:rPr>
              <a:t>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b="1">
                <a:latin typeface="+mn-lt"/>
                <a:ea typeface="+mn-ea"/>
                <a:cs typeface="+mn-ea"/>
                <a:sym typeface="+mn-lt"/>
              </a:rPr>
              <a:t>名字空间</a:t>
            </a:r>
          </a:p>
        </p:txBody>
      </p:sp>
      <p:sp>
        <p:nvSpPr>
          <p:cNvPr id="17427" name="Text Box 19"/>
          <p:cNvSpPr txBox="1">
            <a:spLocks noChangeArrowheads="1"/>
          </p:cNvSpPr>
          <p:nvPr/>
        </p:nvSpPr>
        <p:spPr bwMode="auto">
          <a:xfrm>
            <a:off x="396875" y="5688013"/>
            <a:ext cx="8351838" cy="1054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latin typeface="+mn-lt"/>
                <a:ea typeface="+mn-ea"/>
                <a:cs typeface="+mn-ea"/>
                <a:sym typeface="+mn-lt"/>
              </a:rPr>
              <a:t>1</a:t>
            </a:r>
            <a:r>
              <a:rPr lang="zh-CN" altLang="en-US" sz="1800" b="1">
                <a:latin typeface="+mn-lt"/>
                <a:ea typeface="+mn-ea"/>
                <a:cs typeface="+mn-ea"/>
                <a:sym typeface="+mn-lt"/>
              </a:rPr>
              <a:t>）每个域控制着直接在它下一层次的域如何命名，确保这些域名不发生冲突</a:t>
            </a:r>
          </a:p>
          <a:p>
            <a:pPr eaLnBrk="1" hangingPunct="1">
              <a:spcBef>
                <a:spcPct val="50000"/>
              </a:spcBef>
            </a:pPr>
            <a:r>
              <a:rPr lang="en-US" altLang="zh-CN" sz="1800" b="1">
                <a:latin typeface="+mn-lt"/>
                <a:ea typeface="+mn-ea"/>
                <a:cs typeface="+mn-ea"/>
                <a:sym typeface="+mn-lt"/>
              </a:rPr>
              <a:t>2</a:t>
            </a:r>
            <a:r>
              <a:rPr lang="zh-CN" altLang="en-US" sz="1800" b="1">
                <a:latin typeface="+mn-lt"/>
                <a:ea typeface="+mn-ea"/>
                <a:cs typeface="+mn-ea"/>
                <a:sym typeface="+mn-lt"/>
              </a:rPr>
              <a:t>）中间节点对应着某个域，域名为从该节点向上到根节点的路径，而叶子节点的域名一般对应着某台主机的域名，例如</a:t>
            </a:r>
            <a:r>
              <a:rPr lang="en-US" altLang="zh-CN" sz="1800" b="1">
                <a:latin typeface="+mn-lt"/>
                <a:ea typeface="+mn-ea"/>
                <a:cs typeface="+mn-ea"/>
                <a:sym typeface="+mn-lt"/>
              </a:rPr>
              <a:t>bob.pc.ee.ustc.edu</a:t>
            </a:r>
          </a:p>
        </p:txBody>
      </p:sp>
      <p:grpSp>
        <p:nvGrpSpPr>
          <p:cNvPr id="15364" name="Group 153"/>
          <p:cNvGrpSpPr>
            <a:grpSpLocks/>
          </p:cNvGrpSpPr>
          <p:nvPr/>
        </p:nvGrpSpPr>
        <p:grpSpPr bwMode="auto">
          <a:xfrm>
            <a:off x="395288" y="1844675"/>
            <a:ext cx="6985000" cy="3621088"/>
            <a:chOff x="748" y="1162"/>
            <a:chExt cx="4400" cy="2281"/>
          </a:xfrm>
        </p:grpSpPr>
        <p:sp>
          <p:nvSpPr>
            <p:cNvPr id="15367" name="Line 154"/>
            <p:cNvSpPr>
              <a:spLocks noChangeShapeType="1"/>
            </p:cNvSpPr>
            <p:nvPr/>
          </p:nvSpPr>
          <p:spPr bwMode="auto">
            <a:xfrm flipH="1">
              <a:off x="930" y="1162"/>
              <a:ext cx="1905"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68" name="Line 155"/>
            <p:cNvSpPr>
              <a:spLocks noChangeShapeType="1"/>
            </p:cNvSpPr>
            <p:nvPr/>
          </p:nvSpPr>
          <p:spPr bwMode="auto">
            <a:xfrm flipH="1" flipV="1">
              <a:off x="2835" y="1162"/>
              <a:ext cx="181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69" name="Line 156"/>
            <p:cNvSpPr>
              <a:spLocks noChangeShapeType="1"/>
            </p:cNvSpPr>
            <p:nvPr/>
          </p:nvSpPr>
          <p:spPr bwMode="auto">
            <a:xfrm flipH="1">
              <a:off x="1565" y="1162"/>
              <a:ext cx="1270"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70" name="Line 157"/>
            <p:cNvSpPr>
              <a:spLocks noChangeShapeType="1"/>
            </p:cNvSpPr>
            <p:nvPr/>
          </p:nvSpPr>
          <p:spPr bwMode="auto">
            <a:xfrm flipH="1">
              <a:off x="2154" y="1162"/>
              <a:ext cx="681"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71" name="Line 158"/>
            <p:cNvSpPr>
              <a:spLocks noChangeShapeType="1"/>
            </p:cNvSpPr>
            <p:nvPr/>
          </p:nvSpPr>
          <p:spPr bwMode="auto">
            <a:xfrm>
              <a:off x="2835" y="1162"/>
              <a:ext cx="1315"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72" name="Line 159"/>
            <p:cNvSpPr>
              <a:spLocks noChangeShapeType="1"/>
            </p:cNvSpPr>
            <p:nvPr/>
          </p:nvSpPr>
          <p:spPr bwMode="auto">
            <a:xfrm>
              <a:off x="2835" y="1162"/>
              <a:ext cx="771"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73" name="Text Box 160"/>
            <p:cNvSpPr txBox="1">
              <a:spLocks noChangeArrowheads="1"/>
            </p:cNvSpPr>
            <p:nvPr/>
          </p:nvSpPr>
          <p:spPr bwMode="auto">
            <a:xfrm>
              <a:off x="3061"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374" name="Text Box 161"/>
            <p:cNvSpPr txBox="1">
              <a:spLocks noChangeArrowheads="1"/>
            </p:cNvSpPr>
            <p:nvPr/>
          </p:nvSpPr>
          <p:spPr bwMode="auto">
            <a:xfrm>
              <a:off x="793" y="1884"/>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int</a:t>
              </a:r>
            </a:p>
          </p:txBody>
        </p:sp>
        <p:sp>
          <p:nvSpPr>
            <p:cNvPr id="15375" name="Text Box 162"/>
            <p:cNvSpPr txBox="1">
              <a:spLocks noChangeArrowheads="1"/>
            </p:cNvSpPr>
            <p:nvPr/>
          </p:nvSpPr>
          <p:spPr bwMode="auto">
            <a:xfrm>
              <a:off x="138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com</a:t>
              </a:r>
            </a:p>
          </p:txBody>
        </p:sp>
        <p:sp>
          <p:nvSpPr>
            <p:cNvPr id="15376" name="Text Box 163"/>
            <p:cNvSpPr txBox="1">
              <a:spLocks noChangeArrowheads="1"/>
            </p:cNvSpPr>
            <p:nvPr/>
          </p:nvSpPr>
          <p:spPr bwMode="auto">
            <a:xfrm>
              <a:off x="197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edu</a:t>
              </a:r>
            </a:p>
          </p:txBody>
        </p:sp>
        <p:sp>
          <p:nvSpPr>
            <p:cNvPr id="15377" name="Text Box 164"/>
            <p:cNvSpPr txBox="1">
              <a:spLocks noChangeArrowheads="1"/>
            </p:cNvSpPr>
            <p:nvPr/>
          </p:nvSpPr>
          <p:spPr bwMode="auto">
            <a:xfrm>
              <a:off x="3424" y="1838"/>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jp</a:t>
              </a:r>
            </a:p>
          </p:txBody>
        </p:sp>
        <p:sp>
          <p:nvSpPr>
            <p:cNvPr id="15378" name="Text Box 165"/>
            <p:cNvSpPr txBox="1">
              <a:spLocks noChangeArrowheads="1"/>
            </p:cNvSpPr>
            <p:nvPr/>
          </p:nvSpPr>
          <p:spPr bwMode="auto">
            <a:xfrm>
              <a:off x="4014"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nl</a:t>
              </a:r>
            </a:p>
          </p:txBody>
        </p:sp>
        <p:sp>
          <p:nvSpPr>
            <p:cNvPr id="15379" name="Text Box 166"/>
            <p:cNvSpPr txBox="1">
              <a:spLocks noChangeArrowheads="1"/>
            </p:cNvSpPr>
            <p:nvPr/>
          </p:nvSpPr>
          <p:spPr bwMode="auto">
            <a:xfrm>
              <a:off x="451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cn</a:t>
              </a:r>
            </a:p>
          </p:txBody>
        </p:sp>
        <p:sp>
          <p:nvSpPr>
            <p:cNvPr id="15380" name="Line 167"/>
            <p:cNvSpPr>
              <a:spLocks noChangeShapeType="1"/>
            </p:cNvSpPr>
            <p:nvPr/>
          </p:nvSpPr>
          <p:spPr bwMode="auto">
            <a:xfrm flipH="1">
              <a:off x="748" y="204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1" name="Line 168"/>
            <p:cNvSpPr>
              <a:spLocks noChangeShapeType="1"/>
            </p:cNvSpPr>
            <p:nvPr/>
          </p:nvSpPr>
          <p:spPr bwMode="auto">
            <a:xfrm>
              <a:off x="975" y="2042"/>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2" name="Line 169"/>
            <p:cNvSpPr>
              <a:spLocks noChangeShapeType="1"/>
            </p:cNvSpPr>
            <p:nvPr/>
          </p:nvSpPr>
          <p:spPr bwMode="auto">
            <a:xfrm flipH="1">
              <a:off x="1428" y="203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3" name="Line 170"/>
            <p:cNvSpPr>
              <a:spLocks noChangeShapeType="1"/>
            </p:cNvSpPr>
            <p:nvPr/>
          </p:nvSpPr>
          <p:spPr bwMode="auto">
            <a:xfrm>
              <a:off x="1655" y="20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4" name="Line 171"/>
            <p:cNvSpPr>
              <a:spLocks noChangeShapeType="1"/>
            </p:cNvSpPr>
            <p:nvPr/>
          </p:nvSpPr>
          <p:spPr bwMode="auto">
            <a:xfrm flipH="1">
              <a:off x="1973" y="203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5" name="Line 172"/>
            <p:cNvSpPr>
              <a:spLocks noChangeShapeType="1"/>
            </p:cNvSpPr>
            <p:nvPr/>
          </p:nvSpPr>
          <p:spPr bwMode="auto">
            <a:xfrm>
              <a:off x="2200" y="20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6" name="Line 173"/>
            <p:cNvSpPr>
              <a:spLocks noChangeShapeType="1"/>
            </p:cNvSpPr>
            <p:nvPr/>
          </p:nvSpPr>
          <p:spPr bwMode="auto">
            <a:xfrm flipH="1">
              <a:off x="3379" y="207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7" name="Line 174"/>
            <p:cNvSpPr>
              <a:spLocks noChangeShapeType="1"/>
            </p:cNvSpPr>
            <p:nvPr/>
          </p:nvSpPr>
          <p:spPr bwMode="auto">
            <a:xfrm>
              <a:off x="3606" y="206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8" name="Line 175"/>
            <p:cNvSpPr>
              <a:spLocks noChangeShapeType="1"/>
            </p:cNvSpPr>
            <p:nvPr/>
          </p:nvSpPr>
          <p:spPr bwMode="auto">
            <a:xfrm flipH="1">
              <a:off x="3969" y="207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89" name="Line 176"/>
            <p:cNvSpPr>
              <a:spLocks noChangeShapeType="1"/>
            </p:cNvSpPr>
            <p:nvPr/>
          </p:nvSpPr>
          <p:spPr bwMode="auto">
            <a:xfrm>
              <a:off x="4196" y="206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90" name="Line 177"/>
            <p:cNvSpPr>
              <a:spLocks noChangeShapeType="1"/>
            </p:cNvSpPr>
            <p:nvPr/>
          </p:nvSpPr>
          <p:spPr bwMode="auto">
            <a:xfrm flipH="1">
              <a:off x="4468" y="2075"/>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91" name="Line 178"/>
            <p:cNvSpPr>
              <a:spLocks noChangeShapeType="1"/>
            </p:cNvSpPr>
            <p:nvPr/>
          </p:nvSpPr>
          <p:spPr bwMode="auto">
            <a:xfrm>
              <a:off x="4695" y="2069"/>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92" name="Text Box 179"/>
            <p:cNvSpPr txBox="1">
              <a:spLocks noChangeArrowheads="1"/>
            </p:cNvSpPr>
            <p:nvPr/>
          </p:nvSpPr>
          <p:spPr bwMode="auto">
            <a:xfrm>
              <a:off x="1111" y="206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393" name="Text Box 180"/>
            <p:cNvSpPr txBox="1">
              <a:spLocks noChangeArrowheads="1"/>
            </p:cNvSpPr>
            <p:nvPr/>
          </p:nvSpPr>
          <p:spPr bwMode="auto">
            <a:xfrm>
              <a:off x="3651"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394" name="Text Box 181"/>
            <p:cNvSpPr txBox="1">
              <a:spLocks noChangeArrowheads="1"/>
            </p:cNvSpPr>
            <p:nvPr/>
          </p:nvSpPr>
          <p:spPr bwMode="auto">
            <a:xfrm>
              <a:off x="4150"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395" name="Text Box 182"/>
            <p:cNvSpPr txBox="1">
              <a:spLocks noChangeArrowheads="1"/>
            </p:cNvSpPr>
            <p:nvPr/>
          </p:nvSpPr>
          <p:spPr bwMode="auto">
            <a:xfrm>
              <a:off x="1610" y="206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396" name="Text Box 183"/>
            <p:cNvSpPr txBox="1">
              <a:spLocks noChangeArrowheads="1"/>
            </p:cNvSpPr>
            <p:nvPr/>
          </p:nvSpPr>
          <p:spPr bwMode="auto">
            <a:xfrm>
              <a:off x="2154" y="2156"/>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dirty="0">
                  <a:latin typeface="+mn-lt"/>
                  <a:ea typeface="+mn-ea"/>
                  <a:cs typeface="+mn-ea"/>
                  <a:sym typeface="+mn-lt"/>
                </a:rPr>
                <a:t>ustc</a:t>
              </a:r>
            </a:p>
          </p:txBody>
        </p:sp>
        <p:sp>
          <p:nvSpPr>
            <p:cNvPr id="15397" name="Line 184"/>
            <p:cNvSpPr>
              <a:spLocks noChangeShapeType="1"/>
            </p:cNvSpPr>
            <p:nvPr/>
          </p:nvSpPr>
          <p:spPr bwMode="auto">
            <a:xfrm flipH="1">
              <a:off x="2154" y="2362"/>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98" name="Line 185"/>
            <p:cNvSpPr>
              <a:spLocks noChangeShapeType="1"/>
            </p:cNvSpPr>
            <p:nvPr/>
          </p:nvSpPr>
          <p:spPr bwMode="auto">
            <a:xfrm>
              <a:off x="2381" y="2356"/>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399" name="Text Box 186"/>
            <p:cNvSpPr txBox="1">
              <a:spLocks noChangeArrowheads="1"/>
            </p:cNvSpPr>
            <p:nvPr/>
          </p:nvSpPr>
          <p:spPr bwMode="auto">
            <a:xfrm>
              <a:off x="1837" y="2383"/>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400" name="Text Box 187"/>
            <p:cNvSpPr txBox="1">
              <a:spLocks noChangeArrowheads="1"/>
            </p:cNvSpPr>
            <p:nvPr/>
          </p:nvSpPr>
          <p:spPr bwMode="auto">
            <a:xfrm>
              <a:off x="1973" y="2519"/>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ee</a:t>
              </a:r>
            </a:p>
          </p:txBody>
        </p:sp>
        <p:sp>
          <p:nvSpPr>
            <p:cNvPr id="15401" name="Text Box 188"/>
            <p:cNvSpPr txBox="1">
              <a:spLocks noChangeArrowheads="1"/>
            </p:cNvSpPr>
            <p:nvPr/>
          </p:nvSpPr>
          <p:spPr bwMode="auto">
            <a:xfrm>
              <a:off x="2381" y="2523"/>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mn-lt"/>
                  <a:ea typeface="+mn-ea"/>
                  <a:cs typeface="+mn-ea"/>
                  <a:sym typeface="+mn-lt"/>
                </a:rPr>
                <a:t>cs</a:t>
              </a:r>
            </a:p>
          </p:txBody>
        </p:sp>
        <p:sp>
          <p:nvSpPr>
            <p:cNvPr id="15402" name="Line 191"/>
            <p:cNvSpPr>
              <a:spLocks noChangeShapeType="1"/>
            </p:cNvSpPr>
            <p:nvPr/>
          </p:nvSpPr>
          <p:spPr bwMode="auto">
            <a:xfrm flipH="1">
              <a:off x="2335" y="27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03" name="Line 192"/>
            <p:cNvSpPr>
              <a:spLocks noChangeShapeType="1"/>
            </p:cNvSpPr>
            <p:nvPr/>
          </p:nvSpPr>
          <p:spPr bwMode="auto">
            <a:xfrm>
              <a:off x="2562" y="271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04" name="Text Box 193"/>
            <p:cNvSpPr txBox="1">
              <a:spLocks noChangeArrowheads="1"/>
            </p:cNvSpPr>
            <p:nvPr/>
          </p:nvSpPr>
          <p:spPr bwMode="auto">
            <a:xfrm>
              <a:off x="2018" y="274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405" name="Line 194"/>
            <p:cNvSpPr>
              <a:spLocks noChangeShapeType="1"/>
            </p:cNvSpPr>
            <p:nvPr/>
          </p:nvSpPr>
          <p:spPr bwMode="auto">
            <a:xfrm flipH="1">
              <a:off x="1927" y="27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06" name="Line 195"/>
            <p:cNvSpPr>
              <a:spLocks noChangeShapeType="1"/>
            </p:cNvSpPr>
            <p:nvPr/>
          </p:nvSpPr>
          <p:spPr bwMode="auto">
            <a:xfrm>
              <a:off x="2154" y="271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07" name="Text Box 196"/>
            <p:cNvSpPr txBox="1">
              <a:spLocks noChangeArrowheads="1"/>
            </p:cNvSpPr>
            <p:nvPr/>
          </p:nvSpPr>
          <p:spPr bwMode="auto">
            <a:xfrm>
              <a:off x="1610" y="274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408" name="Text Box 197"/>
            <p:cNvSpPr txBox="1">
              <a:spLocks noChangeArrowheads="1"/>
            </p:cNvSpPr>
            <p:nvPr/>
          </p:nvSpPr>
          <p:spPr bwMode="auto">
            <a:xfrm>
              <a:off x="1791" y="2875"/>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a:latin typeface="+mn-lt"/>
                  <a:ea typeface="+mn-ea"/>
                  <a:cs typeface="+mn-ea"/>
                  <a:sym typeface="+mn-lt"/>
                </a:rPr>
                <a:t>pc</a:t>
              </a:r>
            </a:p>
          </p:txBody>
        </p:sp>
        <p:sp>
          <p:nvSpPr>
            <p:cNvPr id="15409" name="Line 198"/>
            <p:cNvSpPr>
              <a:spLocks noChangeShapeType="1"/>
            </p:cNvSpPr>
            <p:nvPr/>
          </p:nvSpPr>
          <p:spPr bwMode="auto">
            <a:xfrm flipH="1">
              <a:off x="1746" y="3087"/>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10" name="Line 199"/>
            <p:cNvSpPr>
              <a:spLocks noChangeShapeType="1"/>
            </p:cNvSpPr>
            <p:nvPr/>
          </p:nvSpPr>
          <p:spPr bwMode="auto">
            <a:xfrm>
              <a:off x="1973" y="3081"/>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15411" name="Text Box 200"/>
            <p:cNvSpPr txBox="1">
              <a:spLocks noChangeArrowheads="1"/>
            </p:cNvSpPr>
            <p:nvPr/>
          </p:nvSpPr>
          <p:spPr bwMode="auto">
            <a:xfrm>
              <a:off x="1429" y="3108"/>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sp>
          <p:nvSpPr>
            <p:cNvPr id="15412" name="Text Box 201"/>
            <p:cNvSpPr txBox="1">
              <a:spLocks noChangeArrowheads="1"/>
            </p:cNvSpPr>
            <p:nvPr/>
          </p:nvSpPr>
          <p:spPr bwMode="auto">
            <a:xfrm>
              <a:off x="1567" y="3249"/>
              <a:ext cx="36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dirty="0">
                  <a:latin typeface="+mn-lt"/>
                  <a:ea typeface="+mn-ea"/>
                  <a:cs typeface="+mn-ea"/>
                  <a:sym typeface="+mn-lt"/>
                </a:rPr>
                <a:t>bob</a:t>
              </a:r>
            </a:p>
          </p:txBody>
        </p:sp>
        <p:sp>
          <p:nvSpPr>
            <p:cNvPr id="15413" name="Text Box 202"/>
            <p:cNvSpPr txBox="1">
              <a:spLocks noChangeArrowheads="1"/>
            </p:cNvSpPr>
            <p:nvPr/>
          </p:nvSpPr>
          <p:spPr bwMode="auto">
            <a:xfrm>
              <a:off x="1972" y="3249"/>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lt"/>
                  <a:ea typeface="+mn-ea"/>
                  <a:cs typeface="+mn-ea"/>
                  <a:sym typeface="+mn-lt"/>
                </a:rPr>
                <a:t>alice</a:t>
              </a:r>
            </a:p>
          </p:txBody>
        </p:sp>
        <p:sp>
          <p:nvSpPr>
            <p:cNvPr id="15414" name="Text Box 203"/>
            <p:cNvSpPr txBox="1">
              <a:spLocks noChangeArrowheads="1"/>
            </p:cNvSpPr>
            <p:nvPr/>
          </p:nvSpPr>
          <p:spPr bwMode="auto">
            <a:xfrm>
              <a:off x="2336" y="1838"/>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mn-lt"/>
                  <a:ea typeface="+mn-ea"/>
                  <a:cs typeface="+mn-ea"/>
                  <a:sym typeface="+mn-lt"/>
                </a:rPr>
                <a:t>…..</a:t>
              </a:r>
            </a:p>
          </p:txBody>
        </p:sp>
      </p:grpSp>
      <p:sp>
        <p:nvSpPr>
          <p:cNvPr id="15365" name="Text Box 204"/>
          <p:cNvSpPr txBox="1">
            <a:spLocks noChangeArrowheads="1"/>
          </p:cNvSpPr>
          <p:nvPr/>
        </p:nvSpPr>
        <p:spPr bwMode="auto">
          <a:xfrm>
            <a:off x="7021513" y="1663700"/>
            <a:ext cx="93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a:latin typeface="+mn-lt"/>
                <a:ea typeface="+mn-ea"/>
                <a:cs typeface="+mn-ea"/>
                <a:sym typeface="+mn-lt"/>
              </a:rPr>
              <a:t>根域</a:t>
            </a:r>
          </a:p>
        </p:txBody>
      </p:sp>
      <p:sp>
        <p:nvSpPr>
          <p:cNvPr id="15366" name="Text Box 205"/>
          <p:cNvSpPr txBox="1">
            <a:spLocks noChangeArrowheads="1"/>
          </p:cNvSpPr>
          <p:nvPr/>
        </p:nvSpPr>
        <p:spPr bwMode="auto">
          <a:xfrm>
            <a:off x="6804248" y="2885455"/>
            <a:ext cx="22685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dirty="0">
                <a:latin typeface="+mn-lt"/>
                <a:ea typeface="+mn-ea"/>
                <a:cs typeface="+mn-ea"/>
                <a:sym typeface="+mn-lt"/>
              </a:rPr>
              <a:t> 顶级域（两类）</a:t>
            </a:r>
            <a:br>
              <a:rPr lang="en-US" altLang="zh-CN" sz="1600" dirty="0">
                <a:latin typeface="+mn-lt"/>
                <a:ea typeface="+mn-ea"/>
                <a:cs typeface="+mn-ea"/>
                <a:sym typeface="+mn-lt"/>
              </a:rPr>
            </a:br>
            <a:r>
              <a:rPr lang="en-US" altLang="zh-CN" sz="1400" b="1" dirty="0" err="1">
                <a:latin typeface="+mn-lt"/>
                <a:ea typeface="+mn-ea"/>
                <a:cs typeface="+mn-ea"/>
                <a:sym typeface="+mn-lt"/>
              </a:rPr>
              <a:t>TLD:Top-Level</a:t>
            </a:r>
            <a:r>
              <a:rPr lang="en-US" altLang="zh-CN" sz="1400" b="1" dirty="0">
                <a:latin typeface="+mn-lt"/>
                <a:ea typeface="+mn-ea"/>
                <a:cs typeface="+mn-ea"/>
                <a:sym typeface="+mn-lt"/>
              </a:rPr>
              <a:t> Domain</a:t>
            </a:r>
          </a:p>
        </p:txBody>
      </p:sp>
      <p:sp>
        <p:nvSpPr>
          <p:cNvPr id="2" name="任意多边形 1"/>
          <p:cNvSpPr/>
          <p:nvPr/>
        </p:nvSpPr>
        <p:spPr>
          <a:xfrm>
            <a:off x="1882588" y="1846729"/>
            <a:ext cx="1828800" cy="3352800"/>
          </a:xfrm>
          <a:custGeom>
            <a:avLst/>
            <a:gdLst>
              <a:gd name="connsiteX0" fmla="*/ 0 w 1828800"/>
              <a:gd name="connsiteY0" fmla="*/ 3352800 h 3352800"/>
              <a:gd name="connsiteX1" fmla="*/ 286871 w 1828800"/>
              <a:gd name="connsiteY1" fmla="*/ 2967318 h 3352800"/>
              <a:gd name="connsiteX2" fmla="*/ 582706 w 1828800"/>
              <a:gd name="connsiteY2" fmla="*/ 2429436 h 3352800"/>
              <a:gd name="connsiteX3" fmla="*/ 896471 w 1828800"/>
              <a:gd name="connsiteY3" fmla="*/ 1775012 h 3352800"/>
              <a:gd name="connsiteX4" fmla="*/ 753036 w 1828800"/>
              <a:gd name="connsiteY4" fmla="*/ 1362636 h 3352800"/>
              <a:gd name="connsiteX5" fmla="*/ 1828800 w 1828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352800">
                <a:moveTo>
                  <a:pt x="0" y="3352800"/>
                </a:moveTo>
                <a:cubicBezTo>
                  <a:pt x="94876" y="3237006"/>
                  <a:pt x="189753" y="3121212"/>
                  <a:pt x="286871" y="2967318"/>
                </a:cubicBezTo>
                <a:cubicBezTo>
                  <a:pt x="383989" y="2813424"/>
                  <a:pt x="481106" y="2628154"/>
                  <a:pt x="582706" y="2429436"/>
                </a:cubicBezTo>
                <a:cubicBezTo>
                  <a:pt x="684306" y="2230718"/>
                  <a:pt x="868083" y="1952812"/>
                  <a:pt x="896471" y="1775012"/>
                </a:cubicBezTo>
                <a:cubicBezTo>
                  <a:pt x="924859" y="1597212"/>
                  <a:pt x="597648" y="1658471"/>
                  <a:pt x="753036" y="1362636"/>
                </a:cubicBezTo>
                <a:cubicBezTo>
                  <a:pt x="908424" y="1066801"/>
                  <a:pt x="1368612" y="533400"/>
                  <a:pt x="1828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6876256" y="3460938"/>
            <a:ext cx="2339974" cy="400110"/>
          </a:xfrm>
          <a:prstGeom prst="rect">
            <a:avLst/>
          </a:prstGeom>
          <a:noFill/>
        </p:spPr>
        <p:txBody>
          <a:bodyPr wrap="square" rtlCol="0">
            <a:spAutoFit/>
          </a:bodyPr>
          <a:lstStyle/>
          <a:p>
            <a:pPr algn="ctr"/>
            <a:r>
              <a:rPr lang="zh-CN" altLang="en-US" sz="2000" dirty="0">
                <a:latin typeface="+mn-lt"/>
                <a:ea typeface="+mn-ea"/>
                <a:cs typeface="+mn-ea"/>
                <a:sym typeface="+mn-lt"/>
              </a:rPr>
              <a:t>次级域（二级域）</a:t>
            </a:r>
          </a:p>
        </p:txBody>
      </p:sp>
      <p:sp>
        <p:nvSpPr>
          <p:cNvPr id="57" name="文本框 56"/>
          <p:cNvSpPr txBox="1"/>
          <p:nvPr/>
        </p:nvSpPr>
        <p:spPr>
          <a:xfrm>
            <a:off x="6588224" y="3964994"/>
            <a:ext cx="1654943" cy="400110"/>
          </a:xfrm>
          <a:prstGeom prst="rect">
            <a:avLst/>
          </a:prstGeom>
          <a:noFill/>
        </p:spPr>
        <p:txBody>
          <a:bodyPr wrap="square" rtlCol="0">
            <a:spAutoFit/>
          </a:bodyPr>
          <a:lstStyle/>
          <a:p>
            <a:pPr algn="ctr"/>
            <a:r>
              <a:rPr lang="zh-CN" altLang="en-US" sz="2000" dirty="0">
                <a:latin typeface="+mn-lt"/>
                <a:ea typeface="+mn-ea"/>
                <a:cs typeface="+mn-ea"/>
                <a:sym typeface="+mn-lt"/>
              </a:rPr>
              <a:t>三级域</a:t>
            </a:r>
          </a:p>
        </p:txBody>
      </p:sp>
      <p:sp>
        <p:nvSpPr>
          <p:cNvPr id="58" name="文本框 57"/>
          <p:cNvSpPr txBox="1"/>
          <p:nvPr/>
        </p:nvSpPr>
        <p:spPr>
          <a:xfrm>
            <a:off x="6661473" y="4437112"/>
            <a:ext cx="1654943" cy="400110"/>
          </a:xfrm>
          <a:prstGeom prst="rect">
            <a:avLst/>
          </a:prstGeom>
          <a:noFill/>
        </p:spPr>
        <p:txBody>
          <a:bodyPr wrap="square" rtlCol="0">
            <a:spAutoFit/>
          </a:bodyPr>
          <a:lstStyle/>
          <a:p>
            <a:pPr algn="ctr"/>
            <a:r>
              <a:rPr lang="zh-CN" altLang="en-US" sz="2000" dirty="0">
                <a:latin typeface="+mn-lt"/>
                <a:ea typeface="+mn-ea"/>
                <a:cs typeface="+mn-ea"/>
                <a:sym typeface="+mn-lt"/>
              </a:rPr>
              <a:t>四级域</a:t>
            </a:r>
          </a:p>
        </p:txBody>
      </p:sp>
      <p:sp>
        <p:nvSpPr>
          <p:cNvPr id="4" name="矩形: 圆角 3">
            <a:extLst>
              <a:ext uri="{FF2B5EF4-FFF2-40B4-BE49-F238E27FC236}">
                <a16:creationId xmlns:a16="http://schemas.microsoft.com/office/drawing/2014/main" id="{5C9CBBC7-109E-4F77-86CA-E87AFB446DC8}"/>
              </a:ext>
            </a:extLst>
          </p:cNvPr>
          <p:cNvSpPr/>
          <p:nvPr/>
        </p:nvSpPr>
        <p:spPr>
          <a:xfrm>
            <a:off x="251520" y="2870200"/>
            <a:ext cx="3239393" cy="4984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a:extLst>
              <a:ext uri="{FF2B5EF4-FFF2-40B4-BE49-F238E27FC236}">
                <a16:creationId xmlns:a16="http://schemas.microsoft.com/office/drawing/2014/main" id="{0FD2026C-C160-47AF-85F4-9E250A11BFB3}"/>
              </a:ext>
            </a:extLst>
          </p:cNvPr>
          <p:cNvSpPr/>
          <p:nvPr/>
        </p:nvSpPr>
        <p:spPr>
          <a:xfrm>
            <a:off x="4355976" y="2867819"/>
            <a:ext cx="2448272" cy="4984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 Box 183">
            <a:extLst>
              <a:ext uri="{FF2B5EF4-FFF2-40B4-BE49-F238E27FC236}">
                <a16:creationId xmlns:a16="http://schemas.microsoft.com/office/drawing/2014/main" id="{DB456005-4C8E-4463-8B90-01E257CF8B48}"/>
              </a:ext>
            </a:extLst>
          </p:cNvPr>
          <p:cNvSpPr txBox="1">
            <a:spLocks noChangeArrowheads="1"/>
          </p:cNvSpPr>
          <p:nvPr/>
        </p:nvSpPr>
        <p:spPr bwMode="auto">
          <a:xfrm>
            <a:off x="443195" y="2325737"/>
            <a:ext cx="1320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dirty="0">
                <a:solidFill>
                  <a:srgbClr val="FF0000"/>
                </a:solidFill>
                <a:latin typeface="+mn-lt"/>
                <a:ea typeface="+mn-ea"/>
                <a:cs typeface="+mn-ea"/>
                <a:sym typeface="+mn-lt"/>
              </a:rPr>
              <a:t>1.</a:t>
            </a:r>
            <a:r>
              <a:rPr lang="zh-CN" altLang="en-US" sz="1800" dirty="0">
                <a:solidFill>
                  <a:srgbClr val="FF0000"/>
                </a:solidFill>
                <a:latin typeface="+mn-lt"/>
                <a:ea typeface="+mn-ea"/>
                <a:cs typeface="+mn-ea"/>
                <a:sym typeface="+mn-lt"/>
              </a:rPr>
              <a:t>一般域</a:t>
            </a:r>
            <a:endParaRPr lang="en-US" altLang="zh-CN" sz="1800" dirty="0">
              <a:solidFill>
                <a:srgbClr val="FF0000"/>
              </a:solidFill>
              <a:latin typeface="+mn-lt"/>
              <a:ea typeface="+mn-ea"/>
              <a:cs typeface="+mn-ea"/>
              <a:sym typeface="+mn-lt"/>
            </a:endParaRPr>
          </a:p>
        </p:txBody>
      </p:sp>
      <p:sp>
        <p:nvSpPr>
          <p:cNvPr id="62" name="Text Box 183">
            <a:extLst>
              <a:ext uri="{FF2B5EF4-FFF2-40B4-BE49-F238E27FC236}">
                <a16:creationId xmlns:a16="http://schemas.microsoft.com/office/drawing/2014/main" id="{2D6A815A-1FFD-4584-A6B0-392753231ECE}"/>
              </a:ext>
            </a:extLst>
          </p:cNvPr>
          <p:cNvSpPr txBox="1">
            <a:spLocks noChangeArrowheads="1"/>
          </p:cNvSpPr>
          <p:nvPr/>
        </p:nvSpPr>
        <p:spPr bwMode="auto">
          <a:xfrm>
            <a:off x="5795963" y="2325737"/>
            <a:ext cx="1231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dirty="0">
                <a:solidFill>
                  <a:srgbClr val="FF0000"/>
                </a:solidFill>
                <a:latin typeface="+mn-lt"/>
                <a:ea typeface="+mn-ea"/>
                <a:cs typeface="+mn-ea"/>
                <a:sym typeface="+mn-lt"/>
              </a:rPr>
              <a:t>2.</a:t>
            </a:r>
            <a:r>
              <a:rPr lang="zh-CN" altLang="en-US" sz="1800" dirty="0">
                <a:solidFill>
                  <a:srgbClr val="FF0000"/>
                </a:solidFill>
                <a:latin typeface="+mn-lt"/>
                <a:ea typeface="+mn-ea"/>
                <a:cs typeface="+mn-ea"/>
                <a:sym typeface="+mn-lt"/>
              </a:rPr>
              <a:t>国家域</a:t>
            </a:r>
            <a:endParaRPr lang="en-US" altLang="zh-CN" sz="1800" dirty="0">
              <a:solidFill>
                <a:srgbClr val="FF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blinds(horizontal)">
                                      <p:cBhvr>
                                        <p:cTn id="7" dur="500"/>
                                        <p:tgtEl>
                                          <p:spTgt spid="174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b="1">
                <a:latin typeface="+mn-lt"/>
                <a:ea typeface="+mn-ea"/>
                <a:cs typeface="+mn-ea"/>
                <a:sym typeface="+mn-lt"/>
              </a:rPr>
              <a:t>常用顶级域名</a:t>
            </a:r>
          </a:p>
        </p:txBody>
      </p:sp>
      <p:graphicFrame>
        <p:nvGraphicFramePr>
          <p:cNvPr id="196680" name="Group 72"/>
          <p:cNvGraphicFramePr>
            <a:graphicFrameLocks noGrp="1"/>
          </p:cNvGraphicFramePr>
          <p:nvPr>
            <p:extLst>
              <p:ext uri="{D42A27DB-BD31-4B8C-83A1-F6EECF244321}">
                <p14:modId xmlns:p14="http://schemas.microsoft.com/office/powerpoint/2010/main" val="345087532"/>
              </p:ext>
            </p:extLst>
          </p:nvPr>
        </p:nvGraphicFramePr>
        <p:xfrm>
          <a:off x="494911" y="1689165"/>
          <a:ext cx="8424862" cy="3566088"/>
        </p:xfrm>
        <a:graphic>
          <a:graphicData uri="http://schemas.openxmlformats.org/drawingml/2006/table">
            <a:tbl>
              <a:tblPr/>
              <a:tblGrid>
                <a:gridCol w="2303462">
                  <a:extLst>
                    <a:ext uri="{9D8B030D-6E8A-4147-A177-3AD203B41FA5}">
                      <a16:colId xmlns:a16="http://schemas.microsoft.com/office/drawing/2014/main" val="20000"/>
                    </a:ext>
                  </a:extLst>
                </a:gridCol>
                <a:gridCol w="6121400">
                  <a:extLst>
                    <a:ext uri="{9D8B030D-6E8A-4147-A177-3AD203B41FA5}">
                      <a16:colId xmlns:a16="http://schemas.microsoft.com/office/drawing/2014/main" val="20001"/>
                    </a:ext>
                  </a:extLst>
                </a:gridCol>
              </a:tblGrid>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com</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Commercial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err="1">
                          <a:ln>
                            <a:noFill/>
                          </a:ln>
                          <a:solidFill>
                            <a:srgbClr val="000000"/>
                          </a:solidFill>
                          <a:effectLst/>
                          <a:latin typeface="+mn-lt"/>
                          <a:ea typeface="+mn-ea"/>
                          <a:cs typeface="+mn-ea"/>
                          <a:sym typeface="+mn-lt"/>
                        </a:rPr>
                        <a:t>edu</a:t>
                      </a:r>
                      <a:endParaRPr kumimoji="0" lang="en-US" altLang="zh-CN" sz="2000" b="0" i="0" u="none" strike="noStrike" cap="none" normalizeH="0" baseline="0" dirty="0">
                        <a:ln>
                          <a:noFill/>
                        </a:ln>
                        <a:solidFill>
                          <a:srgbClr val="000000"/>
                        </a:solidFill>
                        <a:effectLst/>
                        <a:latin typeface="+mn-lt"/>
                        <a:ea typeface="+mn-ea"/>
                        <a:cs typeface="+mn-ea"/>
                        <a:sym typeface="+mn-lt"/>
                      </a:endParaRP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Educational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Gov</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Government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Int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International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Mil</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U.S. military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Net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Networking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org</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Non-profit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27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a:ln>
                            <a:noFill/>
                          </a:ln>
                          <a:solidFill>
                            <a:srgbClr val="000000"/>
                          </a:solidFill>
                          <a:effectLst/>
                          <a:latin typeface="+mn-lt"/>
                          <a:ea typeface="+mn-ea"/>
                          <a:cs typeface="+mn-ea"/>
                          <a:sym typeface="+mn-lt"/>
                        </a:rPr>
                        <a:t>Country code</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A country</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727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a:ln>
                            <a:noFill/>
                          </a:ln>
                          <a:solidFill>
                            <a:srgbClr val="000000"/>
                          </a:solidFill>
                          <a:effectLst/>
                          <a:latin typeface="+mn-lt"/>
                          <a:ea typeface="+mn-ea"/>
                          <a:cs typeface="+mn-ea"/>
                          <a:sym typeface="+mn-lt"/>
                        </a:rPr>
                        <a:t>…………</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6681" name="AutoShape 73"/>
          <p:cNvSpPr>
            <a:spLocks noChangeArrowheads="1"/>
          </p:cNvSpPr>
          <p:nvPr/>
        </p:nvSpPr>
        <p:spPr bwMode="auto">
          <a:xfrm>
            <a:off x="467246" y="5949280"/>
            <a:ext cx="7777162" cy="779002"/>
          </a:xfrm>
          <a:prstGeom prst="wedgeRoundRectCallout">
            <a:avLst>
              <a:gd name="adj1" fmla="val -25125"/>
              <a:gd name="adj2" fmla="val 44310"/>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latin typeface="+mn-lt"/>
                <a:ea typeface="+mn-ea"/>
                <a:cs typeface="+mn-ea"/>
                <a:sym typeface="+mn-lt"/>
              </a:rPr>
              <a:t>命名机制遵循的是组织边界，而不是物理网络的边界</a:t>
            </a:r>
            <a:endParaRPr lang="en-US" altLang="zh-CN" b="1" dirty="0">
              <a:latin typeface="+mn-lt"/>
              <a:ea typeface="+mn-ea"/>
              <a:cs typeface="+mn-ea"/>
              <a:sym typeface="+mn-lt"/>
            </a:endParaRPr>
          </a:p>
          <a:p>
            <a:pPr algn="ctr" eaLnBrk="1" hangingPunct="1"/>
            <a:r>
              <a:rPr lang="zh-CN" altLang="en-US" b="1" dirty="0">
                <a:latin typeface="+mn-lt"/>
                <a:ea typeface="+mn-ea"/>
                <a:cs typeface="+mn-ea"/>
                <a:sym typeface="+mn-lt"/>
              </a:rPr>
              <a:t>例如：</a:t>
            </a:r>
            <a:r>
              <a:rPr lang="en-US" altLang="zh-CN" b="1" dirty="0">
                <a:latin typeface="+mn-lt"/>
                <a:ea typeface="+mn-ea"/>
                <a:cs typeface="+mn-ea"/>
                <a:sym typeface="+mn-lt"/>
              </a:rPr>
              <a:t>www.ustc.edu.cn</a:t>
            </a:r>
            <a:endParaRPr lang="zh-CN" altLang="en-US" b="1" dirty="0">
              <a:latin typeface="+mn-lt"/>
              <a:ea typeface="+mn-ea"/>
              <a:cs typeface="+mn-ea"/>
              <a:sym typeface="+mn-lt"/>
            </a:endParaRPr>
          </a:p>
        </p:txBody>
      </p:sp>
      <p:sp>
        <p:nvSpPr>
          <p:cNvPr id="2" name="文本框 1"/>
          <p:cNvSpPr txBox="1"/>
          <p:nvPr/>
        </p:nvSpPr>
        <p:spPr>
          <a:xfrm>
            <a:off x="494911" y="5417600"/>
            <a:ext cx="8620447" cy="369332"/>
          </a:xfrm>
          <a:prstGeom prst="rect">
            <a:avLst/>
          </a:prstGeom>
          <a:noFill/>
        </p:spPr>
        <p:txBody>
          <a:bodyPr wrap="square" rtlCol="0">
            <a:spAutoFit/>
          </a:bodyPr>
          <a:lstStyle/>
          <a:p>
            <a:r>
              <a:rPr lang="zh-CN" altLang="en-US" sz="1800" b="1" dirty="0">
                <a:latin typeface="+mn-lt"/>
                <a:ea typeface="+mn-ea"/>
                <a:cs typeface="+mn-ea"/>
                <a:sym typeface="+mn-lt"/>
              </a:rPr>
              <a:t>最新</a:t>
            </a:r>
            <a:r>
              <a:rPr lang="en-US" altLang="zh-CN" sz="1800" b="1" dirty="0">
                <a:latin typeface="+mn-lt"/>
                <a:ea typeface="+mn-ea"/>
                <a:cs typeface="+mn-ea"/>
                <a:sym typeface="+mn-lt"/>
              </a:rPr>
              <a:t>TLD List</a:t>
            </a:r>
            <a:r>
              <a:rPr lang="zh-CN" altLang="en-US" sz="1800" b="1" dirty="0">
                <a:latin typeface="+mn-lt"/>
                <a:ea typeface="+mn-ea"/>
                <a:cs typeface="+mn-ea"/>
                <a:sym typeface="+mn-lt"/>
              </a:rPr>
              <a:t>：</a:t>
            </a:r>
            <a:r>
              <a:rPr lang="en-US" altLang="zh-CN" sz="1800" b="1" dirty="0">
                <a:latin typeface="+mn-lt"/>
                <a:ea typeface="+mn-ea"/>
                <a:cs typeface="+mn-ea"/>
                <a:sym typeface="+mn-lt"/>
              </a:rPr>
              <a:t>https://data.iana.org/TLD/tlds-alpha-by-domain.txt</a:t>
            </a:r>
            <a:endParaRPr lang="zh-CN" altLang="en-US" sz="1800" b="1"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81"/>
                                        </p:tgtEl>
                                        <p:attrNameLst>
                                          <p:attrName>style.visibility</p:attrName>
                                        </p:attrNameLst>
                                      </p:cBhvr>
                                      <p:to>
                                        <p:strVal val="visible"/>
                                      </p:to>
                                    </p:set>
                                    <p:animEffect transition="in" filter="blinds(horizontal)">
                                      <p:cBhvr>
                                        <p:cTn id="7" dur="500"/>
                                        <p:tgtEl>
                                          <p:spTgt spid="19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81" grpId="0" animBg="1"/>
    </p:bldLst>
  </p:timing>
</p:sld>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gb54wk2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21017</TotalTime>
  <Words>2295</Words>
  <Application>Microsoft Office PowerPoint</Application>
  <PresentationFormat>全屏显示(4:3)</PresentationFormat>
  <Paragraphs>407</Paragraphs>
  <Slides>37</Slides>
  <Notes>34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46" baseType="lpstr">
      <vt:lpstr>得意黑</vt:lpstr>
      <vt:lpstr>微软雅黑</vt:lpstr>
      <vt:lpstr>Arial</vt:lpstr>
      <vt:lpstr>Comic Sans MS</vt:lpstr>
      <vt:lpstr>Tahoma</vt:lpstr>
      <vt:lpstr>Times New Roman</vt:lpstr>
      <vt:lpstr>Wingdings</vt:lpstr>
      <vt:lpstr>2_Blends</vt:lpstr>
      <vt:lpstr>Clip</vt:lpstr>
      <vt:lpstr>PowerPoint 演示文稿</vt:lpstr>
      <vt:lpstr>网络的访问模式</vt:lpstr>
      <vt:lpstr>客户/服务器模式 （Client/Server)</vt:lpstr>
      <vt:lpstr>PowerPoint 演示文稿</vt:lpstr>
      <vt:lpstr>域名系统的重要性</vt:lpstr>
      <vt:lpstr>为什么要引入域名系统</vt:lpstr>
      <vt:lpstr>层次化名字空间</vt:lpstr>
      <vt:lpstr>名字空间</vt:lpstr>
      <vt:lpstr>常用顶级域名</vt:lpstr>
      <vt:lpstr>分布式域名管理</vt:lpstr>
      <vt:lpstr>PowerPoint 演示文稿</vt:lpstr>
      <vt:lpstr>名字服务器</vt:lpstr>
      <vt:lpstr>授权名字服务器</vt:lpstr>
      <vt:lpstr>根名字服务器</vt:lpstr>
      <vt:lpstr>PowerPoint 演示文稿</vt:lpstr>
      <vt:lpstr>资源记录格式</vt:lpstr>
      <vt:lpstr>PowerPoint 演示文稿</vt:lpstr>
      <vt:lpstr>资源记录类型</vt:lpstr>
      <vt:lpstr>PowerPoint 演示文稿</vt:lpstr>
      <vt:lpstr>PowerPoint 演示文稿</vt:lpstr>
      <vt:lpstr>域名查询类型</vt:lpstr>
      <vt:lpstr>迭代查询（常用）</vt:lpstr>
      <vt:lpstr>递归查询（少用）</vt:lpstr>
      <vt:lpstr>PowerPoint 演示文稿</vt:lpstr>
      <vt:lpstr>文件传输服务</vt:lpstr>
      <vt:lpstr>文件传输服务</vt:lpstr>
      <vt:lpstr>PowerPoint 演示文稿</vt:lpstr>
      <vt:lpstr>相关协议</vt:lpstr>
      <vt:lpstr>电子邮件系统架构</vt:lpstr>
      <vt:lpstr>Push和Pull</vt:lpstr>
      <vt:lpstr>User Agent：用户代理</vt:lpstr>
      <vt:lpstr>电子邮件格式</vt:lpstr>
      <vt:lpstr>电子邮件地址格式</vt:lpstr>
      <vt:lpstr>MIME：多用途Internet邮件扩展 </vt:lpstr>
      <vt:lpstr>PowerPoint 演示文稿</vt:lpstr>
      <vt:lpstr>PowerPoint 演示文稿</vt:lpstr>
      <vt:lpstr>本章小节</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李 健</cp:lastModifiedBy>
  <cp:revision>782</cp:revision>
  <dcterms:created xsi:type="dcterms:W3CDTF">2002-11-06T00:36:54Z</dcterms:created>
  <dcterms:modified xsi:type="dcterms:W3CDTF">2023-12-10T04:46:10Z</dcterms:modified>
</cp:coreProperties>
</file>